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58"/>
  </p:notesMasterIdLst>
  <p:handoutMasterIdLst>
    <p:handoutMasterId r:id="rId59"/>
  </p:handoutMasterIdLst>
  <p:sldIdLst>
    <p:sldId id="268" r:id="rId5"/>
    <p:sldId id="276" r:id="rId6"/>
    <p:sldId id="277" r:id="rId7"/>
    <p:sldId id="278" r:id="rId8"/>
    <p:sldId id="269" r:id="rId9"/>
    <p:sldId id="270" r:id="rId10"/>
    <p:sldId id="271" r:id="rId11"/>
    <p:sldId id="282" r:id="rId12"/>
    <p:sldId id="284" r:id="rId13"/>
    <p:sldId id="273" r:id="rId14"/>
    <p:sldId id="272" r:id="rId15"/>
    <p:sldId id="656" r:id="rId16"/>
    <p:sldId id="657" r:id="rId17"/>
    <p:sldId id="658" r:id="rId18"/>
    <p:sldId id="659" r:id="rId19"/>
    <p:sldId id="662" r:id="rId20"/>
    <p:sldId id="663" r:id="rId21"/>
    <p:sldId id="664" r:id="rId22"/>
    <p:sldId id="665" r:id="rId23"/>
    <p:sldId id="666" r:id="rId24"/>
    <p:sldId id="668" r:id="rId25"/>
    <p:sldId id="667" r:id="rId26"/>
    <p:sldId id="669" r:id="rId27"/>
    <p:sldId id="670" r:id="rId28"/>
    <p:sldId id="674" r:id="rId29"/>
    <p:sldId id="675" r:id="rId30"/>
    <p:sldId id="259" r:id="rId31"/>
    <p:sldId id="676" r:id="rId32"/>
    <p:sldId id="678" r:id="rId33"/>
    <p:sldId id="679" r:id="rId34"/>
    <p:sldId id="681" r:id="rId35"/>
    <p:sldId id="685" r:id="rId36"/>
    <p:sldId id="688" r:id="rId37"/>
    <p:sldId id="2336" r:id="rId38"/>
    <p:sldId id="690" r:id="rId39"/>
    <p:sldId id="2337" r:id="rId40"/>
    <p:sldId id="692" r:id="rId41"/>
    <p:sldId id="260" r:id="rId42"/>
    <p:sldId id="693" r:id="rId43"/>
    <p:sldId id="695" r:id="rId44"/>
    <p:sldId id="696" r:id="rId45"/>
    <p:sldId id="697" r:id="rId46"/>
    <p:sldId id="2338" r:id="rId47"/>
    <p:sldId id="698" r:id="rId48"/>
    <p:sldId id="699" r:id="rId49"/>
    <p:sldId id="700" r:id="rId50"/>
    <p:sldId id="2339" r:id="rId51"/>
    <p:sldId id="289" r:id="rId52"/>
    <p:sldId id="288" r:id="rId53"/>
    <p:sldId id="2331" r:id="rId54"/>
    <p:sldId id="2332" r:id="rId55"/>
    <p:sldId id="2333" r:id="rId56"/>
    <p:sldId id="2334" r:id="rId57"/>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8F2D7CEC-BB83-4743-ADDB-39626032455D}">
          <p14:sldIdLst>
            <p14:sldId id="268"/>
            <p14:sldId id="276"/>
            <p14:sldId id="277"/>
            <p14:sldId id="278"/>
            <p14:sldId id="269"/>
          </p14:sldIdLst>
        </p14:section>
        <p14:section name="Chapter 1 - Freight Transport" id="{5BED0FB8-C8EB-41CB-AAE6-C3CEC6551B66}">
          <p14:sldIdLst>
            <p14:sldId id="270"/>
            <p14:sldId id="271"/>
            <p14:sldId id="282"/>
            <p14:sldId id="284"/>
          </p14:sldIdLst>
        </p14:section>
        <p14:section name="Chapter 2 - Modes of Transport" id="{1DEC3E3E-6CA0-47FB-A34E-64AEC245635D}">
          <p14:sldIdLst>
            <p14:sldId id="273"/>
            <p14:sldId id="272"/>
            <p14:sldId id="656"/>
            <p14:sldId id="657"/>
            <p14:sldId id="658"/>
            <p14:sldId id="659"/>
            <p14:sldId id="662"/>
            <p14:sldId id="663"/>
            <p14:sldId id="664"/>
            <p14:sldId id="665"/>
            <p14:sldId id="666"/>
            <p14:sldId id="668"/>
            <p14:sldId id="667"/>
            <p14:sldId id="669"/>
            <p14:sldId id="670"/>
            <p14:sldId id="674"/>
            <p14:sldId id="675"/>
          </p14:sldIdLst>
        </p14:section>
        <p14:section name="Chapter 3 - Sustainable Freight Transport" id="{ED6ABA1D-A582-4099-A673-F59E89F377BD}">
          <p14:sldIdLst>
            <p14:sldId id="259"/>
            <p14:sldId id="676"/>
            <p14:sldId id="678"/>
            <p14:sldId id="679"/>
            <p14:sldId id="681"/>
            <p14:sldId id="685"/>
            <p14:sldId id="688"/>
            <p14:sldId id="2336"/>
            <p14:sldId id="690"/>
            <p14:sldId id="2337"/>
            <p14:sldId id="692"/>
          </p14:sldIdLst>
        </p14:section>
        <p14:section name="Chapter 4 - Danube waterway" id="{46884A32-CD38-49E1-A8D0-5ACD353D821E}">
          <p14:sldIdLst>
            <p14:sldId id="260"/>
            <p14:sldId id="693"/>
            <p14:sldId id="695"/>
            <p14:sldId id="696"/>
            <p14:sldId id="697"/>
            <p14:sldId id="2338"/>
            <p14:sldId id="698"/>
            <p14:sldId id="699"/>
            <p14:sldId id="700"/>
            <p14:sldId id="2339"/>
            <p14:sldId id="289"/>
            <p14:sldId id="288"/>
            <p14:sldId id="2331"/>
            <p14:sldId id="2332"/>
            <p14:sldId id="2333"/>
            <p14:sldId id="2334"/>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3769317-B2D4-5471-19B1-6DE3914D1852}" name="Pum Christina" initials="CP" userId="S::p42991@fhooe.at::a82e7e0d-e68d-43fd-9ce2-ebf69d9ea0b4" providerId="AD"/>
  <p188:author id="{E28E938B-1741-FFF1-197C-C090E62C3036}" name="Savu Arianne-Maria" initials="AS" userId="S::p43048@fhooe.at::af5d2200-5f3b-46b2-a781-76495b03a7ed"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5885BC"/>
    <a:srgbClr val="2D4C71"/>
    <a:srgbClr val="3C6496"/>
    <a:srgbClr val="EEE4DA"/>
    <a:srgbClr val="F4EFE4"/>
    <a:srgbClr val="FBE0CD"/>
    <a:srgbClr val="FEF3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4B1C3F-0BC6-46B7-81DB-CAF1B099BA02}" v="2" dt="2026-06-15T09:46:37.867"/>
  </p1510:revLst>
</p1510:revInfo>
</file>

<file path=ppt/tableStyles.xml><?xml version="1.0" encoding="utf-8"?>
<a:tblStyleLst xmlns:a="http://schemas.openxmlformats.org/drawingml/2006/main" def="{5C22544A-7EE6-4342-B048-85BDC9FD1C3A}">
  <a:tblStyle styleId="{7DF18680-E054-41AD-8BC1-D1AEF772440D}" styleName="Mittlere Formatvorlage 2 - Akz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202B0CA-FC54-4496-8BCA-5EF66A818D29}" styleName="Dunkle Formatvorlag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660B408-B3CF-4A94-85FC-2B1E0A45F4A2}" styleName="Dunkle Formatvorlage 2 - Akzent 1/Akz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unkle Formatvorlage 2 - Akzent 3/Akz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unkle Formatvorlage 2 - Akzent 5/Akz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EB344D84-9AFB-497E-A393-DC336BA19D2E}" styleName="Mittlere Formatvorlage 3 - Akz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2035" autoAdjust="0"/>
  </p:normalViewPr>
  <p:slideViewPr>
    <p:cSldViewPr snapToGrid="0">
      <p:cViewPr varScale="1">
        <p:scale>
          <a:sx n="127" d="100"/>
          <a:sy n="127" d="100"/>
        </p:scale>
        <p:origin x="1494" y="114"/>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66" Type="http://schemas.microsoft.com/office/2018/10/relationships/authors" Target="authors.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um Christina" userId="a82e7e0d-e68d-43fd-9ce2-ebf69d9ea0b4" providerId="ADAL" clId="{C74C004E-2192-4A0B-857F-355394A13FB5}"/>
    <pc:docChg chg="undo custSel addSld delSld modSld modMainMaster modSection">
      <pc:chgData name="Pum Christina" userId="a82e7e0d-e68d-43fd-9ce2-ebf69d9ea0b4" providerId="ADAL" clId="{C74C004E-2192-4A0B-857F-355394A13FB5}" dt="2026-06-15T09:46:37.867" v="477"/>
      <pc:docMkLst>
        <pc:docMk/>
      </pc:docMkLst>
      <pc:sldChg chg="modSp">
        <pc:chgData name="Pum Christina" userId="a82e7e0d-e68d-43fd-9ce2-ebf69d9ea0b4" providerId="ADAL" clId="{C74C004E-2192-4A0B-857F-355394A13FB5}" dt="2026-06-15T09:46:37.867" v="477"/>
        <pc:sldMkLst>
          <pc:docMk/>
          <pc:sldMk cId="3060087697" sldId="662"/>
        </pc:sldMkLst>
        <pc:spChg chg="mod">
          <ac:chgData name="Pum Christina" userId="a82e7e0d-e68d-43fd-9ce2-ebf69d9ea0b4" providerId="ADAL" clId="{C74C004E-2192-4A0B-857F-355394A13FB5}" dt="2026-06-15T09:46:37.867" v="477"/>
          <ac:spMkLst>
            <pc:docMk/>
            <pc:sldMk cId="3060087697" sldId="662"/>
            <ac:spMk id="11" creationId="{E47B58A5-D9D1-1712-4D07-F5AD60A6D4B4}"/>
          </ac:spMkLst>
        </pc:spChg>
      </pc:sldChg>
      <pc:sldChg chg="modSp mod">
        <pc:chgData name="Pum Christina" userId="a82e7e0d-e68d-43fd-9ce2-ebf69d9ea0b4" providerId="ADAL" clId="{C74C004E-2192-4A0B-857F-355394A13FB5}" dt="2026-05-19T10:19:04.758" v="476" actId="20577"/>
        <pc:sldMkLst>
          <pc:docMk/>
          <pc:sldMk cId="1922672807" sldId="2331"/>
        </pc:sldMkLst>
        <pc:spChg chg="mod">
          <ac:chgData name="Pum Christina" userId="a82e7e0d-e68d-43fd-9ce2-ebf69d9ea0b4" providerId="ADAL" clId="{C74C004E-2192-4A0B-857F-355394A13FB5}" dt="2026-05-19T10:19:04.758" v="476" actId="20577"/>
          <ac:spMkLst>
            <pc:docMk/>
            <pc:sldMk cId="1922672807" sldId="2331"/>
            <ac:spMk id="24" creationId="{628C7A1D-E098-4970-DB2F-CE1EBAC891EE}"/>
          </ac:spMkLst>
        </pc:spChg>
      </pc:sldChg>
      <pc:sldChg chg="modSp add mod modNotesTx">
        <pc:chgData name="Pum Christina" userId="a82e7e0d-e68d-43fd-9ce2-ebf69d9ea0b4" providerId="ADAL" clId="{C74C004E-2192-4A0B-857F-355394A13FB5}" dt="2026-05-19T10:17:53.779" v="475" actId="20577"/>
        <pc:sldMkLst>
          <pc:docMk/>
          <pc:sldMk cId="3755119940" sldId="2339"/>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file:///C:\Users\p29281\AppData\Local\Microsoft\Olk\Attachments\ooa-37e399a0-60e8-448c-878a-20e4e2883654\e55dc665dacb07c7c4089cce7741139b508f3e19305b990f27f1a45fbd2e8b02\Externe_Kosten_Daten_Grafik.xls.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4625163446476069E-2"/>
          <c:y val="0.12061788617886179"/>
          <c:w val="0.91937981183423012"/>
          <c:h val="0.80394059279175467"/>
        </c:manualLayout>
      </c:layout>
      <c:barChart>
        <c:barDir val="col"/>
        <c:grouping val="stacked"/>
        <c:varyColors val="0"/>
        <c:ser>
          <c:idx val="0"/>
          <c:order val="0"/>
          <c:tx>
            <c:strRef>
              <c:f>'summary freight EU27'!$N$19</c:f>
              <c:strCache>
                <c:ptCount val="1"/>
                <c:pt idx="0">
                  <c:v>Unfälle</c:v>
                </c:pt>
              </c:strCache>
            </c:strRef>
          </c:tx>
          <c:spPr>
            <a:solidFill>
              <a:srgbClr val="C00000"/>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EU27'!$N$20:$N$23</c:f>
              <c:numCache>
                <c:formatCode>0.0</c:formatCode>
                <c:ptCount val="4"/>
                <c:pt idx="0">
                  <c:v>4.5013401674923603</c:v>
                </c:pt>
                <c:pt idx="1">
                  <c:v>0.53695158688251787</c:v>
                </c:pt>
                <c:pt idx="2">
                  <c:v>0.33042421213752299</c:v>
                </c:pt>
                <c:pt idx="3">
                  <c:v>0</c:v>
                </c:pt>
              </c:numCache>
            </c:numRef>
          </c:val>
          <c:extLst>
            <c:ext xmlns:c16="http://schemas.microsoft.com/office/drawing/2014/chart" uri="{C3380CC4-5D6E-409C-BE32-E72D297353CC}">
              <c16:uniqueId val="{00000000-5F5F-4D8A-B8DB-9E06B8FFC7F0}"/>
            </c:ext>
          </c:extLst>
        </c:ser>
        <c:ser>
          <c:idx val="1"/>
          <c:order val="1"/>
          <c:tx>
            <c:strRef>
              <c:f>'summary freight EU27'!$O$19</c:f>
              <c:strCache>
                <c:ptCount val="1"/>
                <c:pt idx="0">
                  <c:v>Lärm</c:v>
                </c:pt>
              </c:strCache>
            </c:strRef>
          </c:tx>
          <c:spPr>
            <a:solidFill>
              <a:schemeClr val="accent2">
                <a:lumMod val="75000"/>
              </a:schemeClr>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EU27'!$O$20:$O$23</c:f>
              <c:numCache>
                <c:formatCode>0.0</c:formatCode>
                <c:ptCount val="4"/>
                <c:pt idx="0">
                  <c:v>2.3792297388122776</c:v>
                </c:pt>
                <c:pt idx="1">
                  <c:v>1.8818121093586515</c:v>
                </c:pt>
                <c:pt idx="2">
                  <c:v>1.4922743151175901</c:v>
                </c:pt>
                <c:pt idx="3">
                  <c:v>0</c:v>
                </c:pt>
              </c:numCache>
            </c:numRef>
          </c:val>
          <c:extLst>
            <c:ext xmlns:c16="http://schemas.microsoft.com/office/drawing/2014/chart" uri="{C3380CC4-5D6E-409C-BE32-E72D297353CC}">
              <c16:uniqueId val="{00000001-5F5F-4D8A-B8DB-9E06B8FFC7F0}"/>
            </c:ext>
          </c:extLst>
        </c:ser>
        <c:ser>
          <c:idx val="2"/>
          <c:order val="2"/>
          <c:tx>
            <c:strRef>
              <c:f>'summary freight EU27'!$P$19</c:f>
              <c:strCache>
                <c:ptCount val="1"/>
                <c:pt idx="0">
                  <c:v>Emissionen</c:v>
                </c:pt>
              </c:strCache>
            </c:strRef>
          </c:tx>
          <c:spPr>
            <a:solidFill>
              <a:schemeClr val="accent3"/>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EU27'!$P$20:$P$23</c:f>
              <c:numCache>
                <c:formatCode>0.0</c:formatCode>
                <c:ptCount val="4"/>
                <c:pt idx="0">
                  <c:v>9.8306310623269546</c:v>
                </c:pt>
                <c:pt idx="1">
                  <c:v>10.254059784879619</c:v>
                </c:pt>
                <c:pt idx="2">
                  <c:v>1.0014377633557681</c:v>
                </c:pt>
                <c:pt idx="3">
                  <c:v>11.7708634504275</c:v>
                </c:pt>
              </c:numCache>
            </c:numRef>
          </c:val>
          <c:extLst>
            <c:ext xmlns:c16="http://schemas.microsoft.com/office/drawing/2014/chart" uri="{C3380CC4-5D6E-409C-BE32-E72D297353CC}">
              <c16:uniqueId val="{00000002-5F5F-4D8A-B8DB-9E06B8FFC7F0}"/>
            </c:ext>
          </c:extLst>
        </c:ser>
        <c:ser>
          <c:idx val="3"/>
          <c:order val="3"/>
          <c:tx>
            <c:strRef>
              <c:f>'summary freight EU27'!$Q$19</c:f>
              <c:strCache>
                <c:ptCount val="1"/>
                <c:pt idx="0">
                  <c:v>Klimakosten</c:v>
                </c:pt>
              </c:strCache>
            </c:strRef>
          </c:tx>
          <c:spPr>
            <a:solidFill>
              <a:schemeClr val="accent2"/>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EU27'!$Q$20:$Q$23</c:f>
              <c:numCache>
                <c:formatCode>0.0</c:formatCode>
                <c:ptCount val="4"/>
                <c:pt idx="0">
                  <c:v>5.2281806248600216</c:v>
                </c:pt>
                <c:pt idx="1">
                  <c:v>1.9010286013463367</c:v>
                </c:pt>
                <c:pt idx="2">
                  <c:v>1.4585486567012014</c:v>
                </c:pt>
                <c:pt idx="3">
                  <c:v>1.5199817892822309</c:v>
                </c:pt>
              </c:numCache>
            </c:numRef>
          </c:val>
          <c:extLst>
            <c:ext xmlns:c16="http://schemas.microsoft.com/office/drawing/2014/chart" uri="{C3380CC4-5D6E-409C-BE32-E72D297353CC}">
              <c16:uniqueId val="{00000003-5F5F-4D8A-B8DB-9E06B8FFC7F0}"/>
            </c:ext>
          </c:extLst>
        </c:ser>
        <c:ser>
          <c:idx val="4"/>
          <c:order val="4"/>
          <c:tx>
            <c:strRef>
              <c:f>'summary freight EU27'!$R$19</c:f>
              <c:strCache>
                <c:ptCount val="1"/>
                <c:pt idx="0">
                  <c:v>Infrastruktur</c:v>
                </c:pt>
              </c:strCache>
            </c:strRef>
          </c:tx>
          <c:spPr>
            <a:solidFill>
              <a:schemeClr val="accent1"/>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EU27'!$R$20:$R$23</c:f>
              <c:numCache>
                <c:formatCode>0.00</c:formatCode>
                <c:ptCount val="4"/>
                <c:pt idx="0" formatCode="0.0">
                  <c:v>2.7104081806673093</c:v>
                </c:pt>
                <c:pt idx="1">
                  <c:v>5.4328723805125279</c:v>
                </c:pt>
                <c:pt idx="2">
                  <c:v>5.0425328439037518</c:v>
                </c:pt>
                <c:pt idx="3" formatCode="0.0">
                  <c:v>1.7114879416116142</c:v>
                </c:pt>
              </c:numCache>
            </c:numRef>
          </c:val>
          <c:extLst>
            <c:ext xmlns:c16="http://schemas.microsoft.com/office/drawing/2014/chart" uri="{C3380CC4-5D6E-409C-BE32-E72D297353CC}">
              <c16:uniqueId val="{00000004-5F5F-4D8A-B8DB-9E06B8FFC7F0}"/>
            </c:ext>
          </c:extLst>
        </c:ser>
        <c:ser>
          <c:idx val="5"/>
          <c:order val="5"/>
          <c:tx>
            <c:strRef>
              <c:f>'summary freight EU27'!$S$19</c:f>
              <c:strCache>
                <c:ptCount val="1"/>
                <c:pt idx="0">
                  <c:v>Stau</c:v>
                </c:pt>
              </c:strCache>
            </c:strRef>
          </c:tx>
          <c:spPr>
            <a:solidFill>
              <a:schemeClr val="accent5"/>
            </a:solidFill>
            <a:ln>
              <a:noFill/>
            </a:ln>
            <a:effectLst/>
          </c:spPr>
          <c:invertIfNegative val="0"/>
          <c:dPt>
            <c:idx val="0"/>
            <c:invertIfNegative val="0"/>
            <c:bubble3D val="0"/>
            <c:spPr>
              <a:solidFill>
                <a:schemeClr val="accent4"/>
              </a:solidFill>
              <a:ln>
                <a:noFill/>
              </a:ln>
              <a:effectLst/>
            </c:spPr>
            <c:extLst>
              <c:ext xmlns:c16="http://schemas.microsoft.com/office/drawing/2014/chart" uri="{C3380CC4-5D6E-409C-BE32-E72D297353CC}">
                <c16:uniqueId val="{00000006-5F5F-4D8A-B8DB-9E06B8FFC7F0}"/>
              </c:ext>
            </c:extLst>
          </c:dPt>
          <c:cat>
            <c:strRef>
              <c:f>'summary freight EU27'!$M$20:$M$23</c:f>
              <c:strCache>
                <c:ptCount val="4"/>
                <c:pt idx="0">
                  <c:v>Straße</c:v>
                </c:pt>
                <c:pt idx="1">
                  <c:v>Schiene (Diesel)</c:v>
                </c:pt>
                <c:pt idx="2">
                  <c:v>Schiene (elektrifiziert)</c:v>
                </c:pt>
                <c:pt idx="3">
                  <c:v>Binnenwasserstraße</c:v>
                </c:pt>
              </c:strCache>
            </c:strRef>
          </c:cat>
          <c:val>
            <c:numRef>
              <c:f>'summary freight EU27'!$S$20:$S$23</c:f>
              <c:numCache>
                <c:formatCode>0.00</c:formatCode>
                <c:ptCount val="4"/>
                <c:pt idx="0" formatCode="0.0">
                  <c:v>6.1240904054897536</c:v>
                </c:pt>
                <c:pt idx="1">
                  <c:v>0.44025000324842894</c:v>
                </c:pt>
                <c:pt idx="2">
                  <c:v>0.40861904079909711</c:v>
                </c:pt>
                <c:pt idx="3" formatCode="General">
                  <c:v>0</c:v>
                </c:pt>
              </c:numCache>
            </c:numRef>
          </c:val>
          <c:extLst>
            <c:ext xmlns:c16="http://schemas.microsoft.com/office/drawing/2014/chart" uri="{C3380CC4-5D6E-409C-BE32-E72D297353CC}">
              <c16:uniqueId val="{00000005-5F5F-4D8A-B8DB-9E06B8FFC7F0}"/>
            </c:ext>
          </c:extLst>
        </c:ser>
        <c:dLbls>
          <c:showLegendKey val="0"/>
          <c:showVal val="0"/>
          <c:showCatName val="0"/>
          <c:showSerName val="0"/>
          <c:showPercent val="0"/>
          <c:showBubbleSize val="0"/>
        </c:dLbls>
        <c:gapWidth val="150"/>
        <c:overlap val="100"/>
        <c:axId val="1173160191"/>
        <c:axId val="1173161855"/>
      </c:barChart>
      <c:catAx>
        <c:axId val="11731601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crossAx val="1173161855"/>
        <c:crosses val="autoZero"/>
        <c:auto val="1"/>
        <c:lblAlgn val="ctr"/>
        <c:lblOffset val="100"/>
        <c:noMultiLvlLbl val="0"/>
      </c:catAx>
      <c:valAx>
        <c:axId val="1173161855"/>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crossAx val="1173160191"/>
        <c:crosses val="autoZero"/>
        <c:crossBetween val="between"/>
        <c:majorUnit val="10"/>
      </c:valAx>
      <c:spPr>
        <a:noFill/>
        <a:ln>
          <a:noFill/>
        </a:ln>
        <a:effectLst/>
      </c:spPr>
    </c:plotArea>
    <c:legend>
      <c:legendPos val="r"/>
      <c:layout>
        <c:manualLayout>
          <c:xMode val="edge"/>
          <c:yMode val="edge"/>
          <c:x val="0.59315663976450594"/>
          <c:y val="4.3582113030579177E-2"/>
          <c:w val="0.37549091753668451"/>
          <c:h val="0.32927059727290187"/>
        </c:manualLayout>
      </c:layout>
      <c:overlay val="0"/>
      <c:spPr>
        <a:solidFill>
          <a:sysClr val="window" lastClr="FFFFFF"/>
        </a:solid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legend>
    <c:plotVisOnly val="1"/>
    <c:dispBlanksAs val="gap"/>
    <c:showDLblsOverMax val="0"/>
  </c:chart>
  <c:spPr>
    <a:solidFill>
      <a:schemeClr val="bg1"/>
    </a:solidFill>
    <a:ln w="9525" cap="flat" cmpd="sng" algn="ctr">
      <a:noFill/>
      <a:round/>
    </a:ln>
    <a:effectLst/>
  </c:spPr>
  <c:txPr>
    <a:bodyPr/>
    <a:lstStyle/>
    <a:p>
      <a:pPr>
        <a:defRPr sz="1600">
          <a:latin typeface="Montserrat" panose="00000500000000000000" pitchFamily="2" charset="0"/>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1862" b="0" i="0" u="none" strike="noStrike" baseline="0"/>
              <a:t>Greenhouse gas emissions in the EU by pollutant</a:t>
            </a:r>
            <a:endParaRPr lang="de-AT" sz="1600" b="1"/>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AT"/>
        </a:p>
      </c:txPr>
    </c:title>
    <c:autoTitleDeleted val="0"/>
    <c:plotArea>
      <c:layout>
        <c:manualLayout>
          <c:layoutTarget val="inner"/>
          <c:xMode val="edge"/>
          <c:yMode val="edge"/>
          <c:x val="0.10042388298990251"/>
          <c:y val="0.26038734704269323"/>
          <c:w val="0.43326486338110853"/>
          <c:h val="0.60270892602387727"/>
        </c:manualLayout>
      </c:layout>
      <c:pieChart>
        <c:varyColors val="1"/>
        <c:ser>
          <c:idx val="0"/>
          <c:order val="0"/>
          <c:tx>
            <c:strRef>
              <c:f>Sheet1!$B$1</c:f>
              <c:strCache>
                <c:ptCount val="1"/>
                <c:pt idx="0">
                  <c:v>Treibhausgasemissionen in der EU nach Schadstoffen</c:v>
                </c:pt>
              </c:strCache>
            </c:strRef>
          </c:tx>
          <c:spPr>
            <a:ln>
              <a:noFill/>
            </a:ln>
          </c:spPr>
          <c:dPt>
            <c:idx val="0"/>
            <c:bubble3D val="0"/>
            <c:spPr>
              <a:solidFill>
                <a:schemeClr val="accent4"/>
              </a:solidFill>
              <a:ln w="19050">
                <a:noFill/>
              </a:ln>
              <a:effectLst/>
            </c:spPr>
            <c:extLst>
              <c:ext xmlns:c16="http://schemas.microsoft.com/office/drawing/2014/chart" uri="{C3380CC4-5D6E-409C-BE32-E72D297353CC}">
                <c16:uniqueId val="{00000001-9D4E-472B-9875-10EBEE1DD385}"/>
              </c:ext>
            </c:extLst>
          </c:dPt>
          <c:dPt>
            <c:idx val="1"/>
            <c:bubble3D val="0"/>
            <c:spPr>
              <a:solidFill>
                <a:srgbClr val="5885BC"/>
              </a:solidFill>
              <a:ln w="19050">
                <a:noFill/>
              </a:ln>
              <a:effectLst/>
            </c:spPr>
            <c:extLst>
              <c:ext xmlns:c16="http://schemas.microsoft.com/office/drawing/2014/chart" uri="{C3380CC4-5D6E-409C-BE32-E72D297353CC}">
                <c16:uniqueId val="{00000003-9D4E-472B-9875-10EBEE1DD385}"/>
              </c:ext>
            </c:extLst>
          </c:dPt>
          <c:dPt>
            <c:idx val="2"/>
            <c:bubble3D val="0"/>
            <c:spPr>
              <a:solidFill>
                <a:schemeClr val="accent2"/>
              </a:solidFill>
              <a:ln w="19050">
                <a:noFill/>
              </a:ln>
              <a:effectLst/>
            </c:spPr>
            <c:extLst>
              <c:ext xmlns:c16="http://schemas.microsoft.com/office/drawing/2014/chart" uri="{C3380CC4-5D6E-409C-BE32-E72D297353CC}">
                <c16:uniqueId val="{00000005-9D4E-472B-9875-10EBEE1DD385}"/>
              </c:ext>
            </c:extLst>
          </c:dPt>
          <c:dPt>
            <c:idx val="3"/>
            <c:bubble3D val="0"/>
            <c:spPr>
              <a:solidFill>
                <a:schemeClr val="accent3"/>
              </a:solidFill>
              <a:ln w="19050">
                <a:noFill/>
              </a:ln>
              <a:effectLst/>
            </c:spPr>
            <c:extLst>
              <c:ext xmlns:c16="http://schemas.microsoft.com/office/drawing/2014/chart" uri="{C3380CC4-5D6E-409C-BE32-E72D297353CC}">
                <c16:uniqueId val="{00000007-9D4E-472B-9875-10EBEE1DD385}"/>
              </c:ext>
            </c:extLst>
          </c:dPt>
          <c:cat>
            <c:strRef>
              <c:f>Sheet1!$A$2:$A$5</c:f>
              <c:strCache>
                <c:ptCount val="4"/>
                <c:pt idx="0">
                  <c:v>Carbon dioxide (CO₂)</c:v>
                </c:pt>
                <c:pt idx="1">
                  <c:v>Methane (CH₄)</c:v>
                </c:pt>
                <c:pt idx="2">
                  <c:v>Nitrous oxide (N₂O)</c:v>
                </c:pt>
                <c:pt idx="3">
                  <c:v>Fluorinated gases (F-gases)</c:v>
                </c:pt>
              </c:strCache>
            </c:strRef>
          </c:cat>
          <c:val>
            <c:numRef>
              <c:f>Sheet1!$B$2:$B$5</c:f>
              <c:numCache>
                <c:formatCode>0%</c:formatCode>
                <c:ptCount val="4"/>
                <c:pt idx="0">
                  <c:v>0.8</c:v>
                </c:pt>
                <c:pt idx="1">
                  <c:v>0.11</c:v>
                </c:pt>
                <c:pt idx="2">
                  <c:v>0.06</c:v>
                </c:pt>
                <c:pt idx="3">
                  <c:v>0.02</c:v>
                </c:pt>
              </c:numCache>
            </c:numRef>
          </c:val>
          <c:extLst>
            <c:ext xmlns:c16="http://schemas.microsoft.com/office/drawing/2014/chart" uri="{C3380CC4-5D6E-409C-BE32-E72D297353CC}">
              <c16:uniqueId val="{00000008-9D4E-472B-9875-10EBEE1DD385}"/>
            </c:ext>
          </c:extLst>
        </c:ser>
        <c:dLbls>
          <c:showLegendKey val="0"/>
          <c:showVal val="0"/>
          <c:showCatName val="0"/>
          <c:showSerName val="0"/>
          <c:showPercent val="0"/>
          <c:showBubbleSize val="0"/>
          <c:showLeaderLines val="1"/>
        </c:dLbls>
        <c:firstSliceAng val="0"/>
      </c:pieChart>
      <c:spPr>
        <a:noFill/>
        <a:ln>
          <a:noFill/>
        </a:ln>
        <a:effectLst/>
      </c:spPr>
    </c:plotArea>
    <c:legend>
      <c:legendPos val="r"/>
      <c:layout>
        <c:manualLayout>
          <c:xMode val="edge"/>
          <c:yMode val="edge"/>
          <c:x val="0.61656678453225633"/>
          <c:y val="0.27061509795739619"/>
          <c:w val="0.36290024432932955"/>
          <c:h val="0.54940403594998788"/>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en-US" sz="1800"/>
            <a:t>Fast
Dense network &amp; area-wide coverage
Flexible
Technological progress
Low operating costs
Door-to-door transport without reloading
Vehicle tracking and communication with personnel</a:t>
          </a:r>
          <a:endParaRPr lang="de-AT" sz="1800"/>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en-US" sz="1800"/>
            <a:t>High external costs (CO₂ emissions, noise, accidents, etc.)
High environmental impact
Small load capacities
Time-based restrictions: driving bans
High accident risk
Dependence on road conditions and traffic situation</a:t>
          </a:r>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2"/>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6502">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en-US" sz="1800"/>
            <a:t>Large volumes
Predictable (timetables)
Low accident risk
Largely weather-independent
Cost-effective over long distances
Low environmental impact</a:t>
          </a:r>
          <a:endParaRPr lang="de-AT" sz="1800"/>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en-US" sz="1800"/>
            <a:t>Limited cross-border transport
Inflexible (fixed timetable)
Low network density
Difficult shipment tracking
Low punctuality rate (ÖBB freight transport approx. 70%)</a:t>
          </a:r>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2"/>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8124">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en-US" sz="1800" dirty="0"/>
            <a:t>Large volumes
Very low transport costs
Low environmental impact
Safety
Always operational
Low infrastructure costs
Freely available infrastructure capacity (e.g. Danube)</a:t>
          </a:r>
          <a:endParaRPr lang="de-AT" sz="1800" dirty="0"/>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en-US" sz="1800"/>
            <a:t>Slow
Low network density
Dependent on fairway conditions
Mooring/unloading fees at ports
Almost always requires land-based transport modes for pre- and onward carriage</a:t>
          </a:r>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3"/>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8124">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3C1BDEB-A319-4134-AB7E-C36723319480}" type="doc">
      <dgm:prSet loTypeId="urn:microsoft.com/office/officeart/2005/8/layout/radial6" loCatId="cycle" qsTypeId="urn:microsoft.com/office/officeart/2005/8/quickstyle/simple2" qsCatId="simple" csTypeId="urn:microsoft.com/office/officeart/2005/8/colors/accent3_1" csCatId="accent3" phldr="1"/>
      <dgm:spPr/>
      <dgm:t>
        <a:bodyPr/>
        <a:lstStyle/>
        <a:p>
          <a:endParaRPr lang="en-US"/>
        </a:p>
      </dgm:t>
    </dgm:pt>
    <dgm:pt modelId="{27FD9526-A7D7-4850-A68F-E752CEA0FC17}">
      <dgm:prSet phldrT="[Text]"/>
      <dgm:spPr/>
      <dgm:t>
        <a:bodyPr/>
        <a:lstStyle/>
        <a:p>
          <a:r>
            <a:rPr lang="en-US" b="1" noProof="0">
              <a:latin typeface="Corbel" panose="020B0503020204020204" pitchFamily="34" charset="0"/>
            </a:rPr>
            <a:t>Green Logistics</a:t>
          </a:r>
        </a:p>
      </dgm:t>
    </dgm:pt>
    <dgm:pt modelId="{E80EAB9C-0E56-49E6-ACD9-D717707D6353}" type="parTrans" cxnId="{98BFF429-F4D0-4236-B6DD-4AED55FC43D5}">
      <dgm:prSet/>
      <dgm:spPr/>
      <dgm:t>
        <a:bodyPr/>
        <a:lstStyle/>
        <a:p>
          <a:endParaRPr lang="en-US"/>
        </a:p>
      </dgm:t>
    </dgm:pt>
    <dgm:pt modelId="{69BE76D6-3D63-4342-9A16-CAD3812DDF93}" type="sibTrans" cxnId="{98BFF429-F4D0-4236-B6DD-4AED55FC43D5}">
      <dgm:prSet/>
      <dgm:spPr/>
      <dgm:t>
        <a:bodyPr/>
        <a:lstStyle/>
        <a:p>
          <a:endParaRPr lang="en-US"/>
        </a:p>
      </dgm:t>
    </dgm:pt>
    <dgm:pt modelId="{89678FA0-C91F-4D02-8A4B-02896D9A1711}">
      <dgm:prSet phldrT="[Text]"/>
      <dgm:spPr/>
      <dgm:t>
        <a:bodyPr/>
        <a:lstStyle/>
        <a:p>
          <a:r>
            <a:rPr lang="en-US" noProof="0">
              <a:latin typeface="Corbel" panose="020B0503020204020204" pitchFamily="34" charset="0"/>
            </a:rPr>
            <a:t>economic</a:t>
          </a:r>
          <a:endParaRPr lang="de-DE" noProof="0">
            <a:latin typeface="Corbel" panose="020B0503020204020204" pitchFamily="34" charset="0"/>
          </a:endParaRPr>
        </a:p>
      </dgm:t>
    </dgm:pt>
    <dgm:pt modelId="{0428B6A3-8BF8-4493-871F-D5EE26D35C06}" type="parTrans" cxnId="{1C381C14-4EBF-4AF7-8927-11C14BB03C85}">
      <dgm:prSet/>
      <dgm:spPr/>
      <dgm:t>
        <a:bodyPr/>
        <a:lstStyle/>
        <a:p>
          <a:endParaRPr lang="en-US"/>
        </a:p>
      </dgm:t>
    </dgm:pt>
    <dgm:pt modelId="{7E21E039-D1EF-40D1-A5DC-06FEECA98011}" type="sibTrans" cxnId="{1C381C14-4EBF-4AF7-8927-11C14BB03C85}">
      <dgm:prSet/>
      <dgm:spPr/>
      <dgm:t>
        <a:bodyPr/>
        <a:lstStyle/>
        <a:p>
          <a:endParaRPr lang="en-US"/>
        </a:p>
      </dgm:t>
    </dgm:pt>
    <dgm:pt modelId="{F3C398E5-6FF4-4B3C-A55D-4F36B27A562C}">
      <dgm:prSet phldrT="[Text]"/>
      <dgm:spPr/>
      <dgm:t>
        <a:bodyPr/>
        <a:lstStyle/>
        <a:p>
          <a:r>
            <a:rPr lang="en-US" noProof="0">
              <a:latin typeface="Corbel" panose="020B0503020204020204" pitchFamily="34" charset="0"/>
            </a:rPr>
            <a:t>ecological</a:t>
          </a:r>
          <a:endParaRPr lang="de-DE" noProof="0">
            <a:latin typeface="Corbel" panose="020B0503020204020204" pitchFamily="34" charset="0"/>
          </a:endParaRPr>
        </a:p>
      </dgm:t>
    </dgm:pt>
    <dgm:pt modelId="{4B4A8E74-5E7D-4EFA-8B93-A8643AEAC202}" type="parTrans" cxnId="{E559FA87-CC97-4842-81CB-41BA938D038D}">
      <dgm:prSet/>
      <dgm:spPr/>
      <dgm:t>
        <a:bodyPr/>
        <a:lstStyle/>
        <a:p>
          <a:endParaRPr lang="en-US"/>
        </a:p>
      </dgm:t>
    </dgm:pt>
    <dgm:pt modelId="{E4A5D400-188C-402B-AAEF-785AAE7A739E}" type="sibTrans" cxnId="{E559FA87-CC97-4842-81CB-41BA938D038D}">
      <dgm:prSet/>
      <dgm:spPr/>
      <dgm:t>
        <a:bodyPr/>
        <a:lstStyle/>
        <a:p>
          <a:endParaRPr lang="en-US"/>
        </a:p>
      </dgm:t>
    </dgm:pt>
    <dgm:pt modelId="{B415C00F-E08C-49B8-8F17-5294B2E55417}">
      <dgm:prSet phldrT="[Text]"/>
      <dgm:spPr/>
      <dgm:t>
        <a:bodyPr/>
        <a:lstStyle/>
        <a:p>
          <a:r>
            <a:rPr lang="de-DE" noProof="0">
              <a:latin typeface="Corbel" panose="020B0503020204020204" pitchFamily="34" charset="0"/>
            </a:rPr>
            <a:t>social</a:t>
          </a:r>
        </a:p>
      </dgm:t>
    </dgm:pt>
    <dgm:pt modelId="{27D6A5F7-763D-4706-86C2-DFEB51426898}" type="parTrans" cxnId="{CEB8FE06-21C4-43AB-8C3F-5C12AAA53577}">
      <dgm:prSet/>
      <dgm:spPr/>
      <dgm:t>
        <a:bodyPr/>
        <a:lstStyle/>
        <a:p>
          <a:endParaRPr lang="en-US"/>
        </a:p>
      </dgm:t>
    </dgm:pt>
    <dgm:pt modelId="{6C6B5E18-A48E-417B-888F-E0F082C63D75}" type="sibTrans" cxnId="{CEB8FE06-21C4-43AB-8C3F-5C12AAA53577}">
      <dgm:prSet/>
      <dgm:spPr/>
      <dgm:t>
        <a:bodyPr/>
        <a:lstStyle/>
        <a:p>
          <a:endParaRPr lang="en-US"/>
        </a:p>
      </dgm:t>
    </dgm:pt>
    <dgm:pt modelId="{338BDF43-FE19-44AF-99E1-9EB3DC56D683}">
      <dgm:prSet phldrT="[Text]"/>
      <dgm:spPr/>
      <dgm:t>
        <a:bodyPr/>
        <a:lstStyle/>
        <a:p>
          <a:endParaRPr lang="de-DE"/>
        </a:p>
      </dgm:t>
    </dgm:pt>
    <dgm:pt modelId="{3285237B-04EB-4378-A082-B6F733E984DC}" type="parTrans" cxnId="{42ADC93C-EFB7-485A-BEB8-D960F849AC8A}">
      <dgm:prSet/>
      <dgm:spPr/>
      <dgm:t>
        <a:bodyPr/>
        <a:lstStyle/>
        <a:p>
          <a:endParaRPr lang="en-US"/>
        </a:p>
      </dgm:t>
    </dgm:pt>
    <dgm:pt modelId="{1AB7DBD8-F0D8-4F39-8CDC-2A4F3FB14015}" type="sibTrans" cxnId="{42ADC93C-EFB7-485A-BEB8-D960F849AC8A}">
      <dgm:prSet/>
      <dgm:spPr/>
      <dgm:t>
        <a:bodyPr/>
        <a:lstStyle/>
        <a:p>
          <a:endParaRPr lang="en-US"/>
        </a:p>
      </dgm:t>
    </dgm:pt>
    <dgm:pt modelId="{A6A7B0E1-D9A8-4902-A79D-8E527FA439EB}" type="pres">
      <dgm:prSet presAssocID="{23C1BDEB-A319-4134-AB7E-C36723319480}" presName="Name0" presStyleCnt="0">
        <dgm:presLayoutVars>
          <dgm:chMax val="1"/>
          <dgm:dir/>
          <dgm:animLvl val="ctr"/>
          <dgm:resizeHandles val="exact"/>
        </dgm:presLayoutVars>
      </dgm:prSet>
      <dgm:spPr/>
    </dgm:pt>
    <dgm:pt modelId="{86CBC136-3B15-4498-8873-13D013288D95}" type="pres">
      <dgm:prSet presAssocID="{27FD9526-A7D7-4850-A68F-E752CEA0FC17}" presName="centerShape" presStyleLbl="node0" presStyleIdx="0" presStyleCnt="1" custScaleX="151155" custScaleY="150992"/>
      <dgm:spPr/>
    </dgm:pt>
    <dgm:pt modelId="{6708B58E-CDA7-4CC3-8620-9FC845230D40}" type="pres">
      <dgm:prSet presAssocID="{89678FA0-C91F-4D02-8A4B-02896D9A1711}" presName="node" presStyleLbl="node1" presStyleIdx="0" presStyleCnt="3" custScaleX="146703" custScaleY="134190">
        <dgm:presLayoutVars>
          <dgm:bulletEnabled val="1"/>
        </dgm:presLayoutVars>
      </dgm:prSet>
      <dgm:spPr/>
    </dgm:pt>
    <dgm:pt modelId="{57AF851F-14FB-4B83-B109-3E12500493D2}" type="pres">
      <dgm:prSet presAssocID="{89678FA0-C91F-4D02-8A4B-02896D9A1711}" presName="dummy" presStyleCnt="0"/>
      <dgm:spPr/>
    </dgm:pt>
    <dgm:pt modelId="{7BD19704-07BC-439A-9995-CE79F7B5E3B4}" type="pres">
      <dgm:prSet presAssocID="{7E21E039-D1EF-40D1-A5DC-06FEECA98011}" presName="sibTrans" presStyleLbl="sibTrans2D1" presStyleIdx="0" presStyleCnt="3"/>
      <dgm:spPr/>
    </dgm:pt>
    <dgm:pt modelId="{71652D85-593F-4AB9-8988-2F1F840B4FB3}" type="pres">
      <dgm:prSet presAssocID="{F3C398E5-6FF4-4B3C-A55D-4F36B27A562C}" presName="node" presStyleLbl="node1" presStyleIdx="1" presStyleCnt="3" custScaleX="146703" custScaleY="134190">
        <dgm:presLayoutVars>
          <dgm:bulletEnabled val="1"/>
        </dgm:presLayoutVars>
      </dgm:prSet>
      <dgm:spPr/>
    </dgm:pt>
    <dgm:pt modelId="{5864EC9C-7D46-423B-8C9A-910D2489C08E}" type="pres">
      <dgm:prSet presAssocID="{F3C398E5-6FF4-4B3C-A55D-4F36B27A562C}" presName="dummy" presStyleCnt="0"/>
      <dgm:spPr/>
    </dgm:pt>
    <dgm:pt modelId="{28EFE443-7143-4AAD-ABEC-201551FBAA11}" type="pres">
      <dgm:prSet presAssocID="{E4A5D400-188C-402B-AAEF-785AAE7A739E}" presName="sibTrans" presStyleLbl="sibTrans2D1" presStyleIdx="1" presStyleCnt="3"/>
      <dgm:spPr/>
    </dgm:pt>
    <dgm:pt modelId="{208ABFAC-2E4C-45E5-885D-03A2DF98BCDA}" type="pres">
      <dgm:prSet presAssocID="{B415C00F-E08C-49B8-8F17-5294B2E55417}" presName="node" presStyleLbl="node1" presStyleIdx="2" presStyleCnt="3" custScaleX="146703" custScaleY="134190">
        <dgm:presLayoutVars>
          <dgm:bulletEnabled val="1"/>
        </dgm:presLayoutVars>
      </dgm:prSet>
      <dgm:spPr/>
    </dgm:pt>
    <dgm:pt modelId="{A304E40A-702A-43C9-B2DA-12E0F31E678C}" type="pres">
      <dgm:prSet presAssocID="{B415C00F-E08C-49B8-8F17-5294B2E55417}" presName="dummy" presStyleCnt="0"/>
      <dgm:spPr/>
    </dgm:pt>
    <dgm:pt modelId="{5CA4BF62-B4D2-4B2D-8812-308B3FA8B94C}" type="pres">
      <dgm:prSet presAssocID="{6C6B5E18-A48E-417B-888F-E0F082C63D75}" presName="sibTrans" presStyleLbl="sibTrans2D1" presStyleIdx="2" presStyleCnt="3"/>
      <dgm:spPr/>
    </dgm:pt>
  </dgm:ptLst>
  <dgm:cxnLst>
    <dgm:cxn modelId="{CEB8FE06-21C4-43AB-8C3F-5C12AAA53577}" srcId="{27FD9526-A7D7-4850-A68F-E752CEA0FC17}" destId="{B415C00F-E08C-49B8-8F17-5294B2E55417}" srcOrd="2" destOrd="0" parTransId="{27D6A5F7-763D-4706-86C2-DFEB51426898}" sibTransId="{6C6B5E18-A48E-417B-888F-E0F082C63D75}"/>
    <dgm:cxn modelId="{1C381C14-4EBF-4AF7-8927-11C14BB03C85}" srcId="{27FD9526-A7D7-4850-A68F-E752CEA0FC17}" destId="{89678FA0-C91F-4D02-8A4B-02896D9A1711}" srcOrd="0" destOrd="0" parTransId="{0428B6A3-8BF8-4493-871F-D5EE26D35C06}" sibTransId="{7E21E039-D1EF-40D1-A5DC-06FEECA98011}"/>
    <dgm:cxn modelId="{82CFF018-6D9F-4F89-99F1-93611B79FA99}" type="presOf" srcId="{B415C00F-E08C-49B8-8F17-5294B2E55417}" destId="{208ABFAC-2E4C-45E5-885D-03A2DF98BCDA}" srcOrd="0" destOrd="0" presId="urn:microsoft.com/office/officeart/2005/8/layout/radial6"/>
    <dgm:cxn modelId="{98BFF429-F4D0-4236-B6DD-4AED55FC43D5}" srcId="{23C1BDEB-A319-4134-AB7E-C36723319480}" destId="{27FD9526-A7D7-4850-A68F-E752CEA0FC17}" srcOrd="0" destOrd="0" parTransId="{E80EAB9C-0E56-49E6-ACD9-D717707D6353}" sibTransId="{69BE76D6-3D63-4342-9A16-CAD3812DDF93}"/>
    <dgm:cxn modelId="{DFB6B42A-C73E-4455-B47D-C8AF7D2E6C4B}" type="presOf" srcId="{7E21E039-D1EF-40D1-A5DC-06FEECA98011}" destId="{7BD19704-07BC-439A-9995-CE79F7B5E3B4}" srcOrd="0" destOrd="0" presId="urn:microsoft.com/office/officeart/2005/8/layout/radial6"/>
    <dgm:cxn modelId="{42ADC93C-EFB7-485A-BEB8-D960F849AC8A}" srcId="{23C1BDEB-A319-4134-AB7E-C36723319480}" destId="{338BDF43-FE19-44AF-99E1-9EB3DC56D683}" srcOrd="1" destOrd="0" parTransId="{3285237B-04EB-4378-A082-B6F733E984DC}" sibTransId="{1AB7DBD8-F0D8-4F39-8CDC-2A4F3FB14015}"/>
    <dgm:cxn modelId="{D7043070-1750-43C4-8743-230D0BD60D7E}" type="presOf" srcId="{27FD9526-A7D7-4850-A68F-E752CEA0FC17}" destId="{86CBC136-3B15-4498-8873-13D013288D95}" srcOrd="0" destOrd="0" presId="urn:microsoft.com/office/officeart/2005/8/layout/radial6"/>
    <dgm:cxn modelId="{A6EA4051-2A74-4617-902A-65CAEF36C81B}" type="presOf" srcId="{23C1BDEB-A319-4134-AB7E-C36723319480}" destId="{A6A7B0E1-D9A8-4902-A79D-8E527FA439EB}" srcOrd="0" destOrd="0" presId="urn:microsoft.com/office/officeart/2005/8/layout/radial6"/>
    <dgm:cxn modelId="{53238E58-CDBC-4FB4-A050-0D9D40F9F94B}" type="presOf" srcId="{89678FA0-C91F-4D02-8A4B-02896D9A1711}" destId="{6708B58E-CDA7-4CC3-8620-9FC845230D40}" srcOrd="0" destOrd="0" presId="urn:microsoft.com/office/officeart/2005/8/layout/radial6"/>
    <dgm:cxn modelId="{E559FA87-CC97-4842-81CB-41BA938D038D}" srcId="{27FD9526-A7D7-4850-A68F-E752CEA0FC17}" destId="{F3C398E5-6FF4-4B3C-A55D-4F36B27A562C}" srcOrd="1" destOrd="0" parTransId="{4B4A8E74-5E7D-4EFA-8B93-A8643AEAC202}" sibTransId="{E4A5D400-188C-402B-AAEF-785AAE7A739E}"/>
    <dgm:cxn modelId="{E22A5590-F11A-45DE-8E24-62095615D402}" type="presOf" srcId="{E4A5D400-188C-402B-AAEF-785AAE7A739E}" destId="{28EFE443-7143-4AAD-ABEC-201551FBAA11}" srcOrd="0" destOrd="0" presId="urn:microsoft.com/office/officeart/2005/8/layout/radial6"/>
    <dgm:cxn modelId="{39319F93-299C-4BF6-9078-C24A513ED284}" type="presOf" srcId="{F3C398E5-6FF4-4B3C-A55D-4F36B27A562C}" destId="{71652D85-593F-4AB9-8988-2F1F840B4FB3}" srcOrd="0" destOrd="0" presId="urn:microsoft.com/office/officeart/2005/8/layout/radial6"/>
    <dgm:cxn modelId="{47F89EE5-E3F7-43E1-B9ED-C436F381AB1F}" type="presOf" srcId="{6C6B5E18-A48E-417B-888F-E0F082C63D75}" destId="{5CA4BF62-B4D2-4B2D-8812-308B3FA8B94C}" srcOrd="0" destOrd="0" presId="urn:microsoft.com/office/officeart/2005/8/layout/radial6"/>
    <dgm:cxn modelId="{B6504F44-C3F1-4855-A47E-235B35B4887A}" type="presParOf" srcId="{A6A7B0E1-D9A8-4902-A79D-8E527FA439EB}" destId="{86CBC136-3B15-4498-8873-13D013288D95}" srcOrd="0" destOrd="0" presId="urn:microsoft.com/office/officeart/2005/8/layout/radial6"/>
    <dgm:cxn modelId="{0D79166E-691C-4E03-B7DC-87FCC5E0F447}" type="presParOf" srcId="{A6A7B0E1-D9A8-4902-A79D-8E527FA439EB}" destId="{6708B58E-CDA7-4CC3-8620-9FC845230D40}" srcOrd="1" destOrd="0" presId="urn:microsoft.com/office/officeart/2005/8/layout/radial6"/>
    <dgm:cxn modelId="{8B11AC4E-CF5B-47FE-81DC-4E37957BCAC3}" type="presParOf" srcId="{A6A7B0E1-D9A8-4902-A79D-8E527FA439EB}" destId="{57AF851F-14FB-4B83-B109-3E12500493D2}" srcOrd="2" destOrd="0" presId="urn:microsoft.com/office/officeart/2005/8/layout/radial6"/>
    <dgm:cxn modelId="{4466F359-A0C0-4944-B5E6-D6E8A61EF771}" type="presParOf" srcId="{A6A7B0E1-D9A8-4902-A79D-8E527FA439EB}" destId="{7BD19704-07BC-439A-9995-CE79F7B5E3B4}" srcOrd="3" destOrd="0" presId="urn:microsoft.com/office/officeart/2005/8/layout/radial6"/>
    <dgm:cxn modelId="{4F122AA6-DB70-43F9-BB30-C75F02449003}" type="presParOf" srcId="{A6A7B0E1-D9A8-4902-A79D-8E527FA439EB}" destId="{71652D85-593F-4AB9-8988-2F1F840B4FB3}" srcOrd="4" destOrd="0" presId="urn:microsoft.com/office/officeart/2005/8/layout/radial6"/>
    <dgm:cxn modelId="{9D715138-9F8D-4C76-8599-9F48638016B4}" type="presParOf" srcId="{A6A7B0E1-D9A8-4902-A79D-8E527FA439EB}" destId="{5864EC9C-7D46-423B-8C9A-910D2489C08E}" srcOrd="5" destOrd="0" presId="urn:microsoft.com/office/officeart/2005/8/layout/radial6"/>
    <dgm:cxn modelId="{A8A1E661-1A14-4ED3-A192-82846BB0040C}" type="presParOf" srcId="{A6A7B0E1-D9A8-4902-A79D-8E527FA439EB}" destId="{28EFE443-7143-4AAD-ABEC-201551FBAA11}" srcOrd="6" destOrd="0" presId="urn:microsoft.com/office/officeart/2005/8/layout/radial6"/>
    <dgm:cxn modelId="{372168C4-37DD-439F-BC35-C90012FEE588}" type="presParOf" srcId="{A6A7B0E1-D9A8-4902-A79D-8E527FA439EB}" destId="{208ABFAC-2E4C-45E5-885D-03A2DF98BCDA}" srcOrd="7" destOrd="0" presId="urn:microsoft.com/office/officeart/2005/8/layout/radial6"/>
    <dgm:cxn modelId="{048AE6DB-D513-4446-976C-E317FEA595D9}" type="presParOf" srcId="{A6A7B0E1-D9A8-4902-A79D-8E527FA439EB}" destId="{A304E40A-702A-43C9-B2DA-12E0F31E678C}" srcOrd="8" destOrd="0" presId="urn:microsoft.com/office/officeart/2005/8/layout/radial6"/>
    <dgm:cxn modelId="{43C16875-0F6C-47B1-A3E7-2C4F3BBA4FEC}" type="presParOf" srcId="{A6A7B0E1-D9A8-4902-A79D-8E527FA439EB}" destId="{5CA4BF62-B4D2-4B2D-8812-308B3FA8B94C}" srcOrd="9"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3071"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a:t>Fast
Dense network &amp; area-wide coverage
Flexible
Technological progress
Low operating costs
Door-to-door transport without reloading
Vehicle tracking and communication with personnel</a:t>
          </a:r>
          <a:endParaRPr lang="de-AT" sz="1800" kern="1200"/>
        </a:p>
      </dsp:txBody>
      <dsp:txXfrm>
        <a:off x="1623036" y="1520804"/>
        <a:ext cx="3811981" cy="3563912"/>
      </dsp:txXfrm>
    </dsp:sp>
    <dsp:sp modelId="{CB4D8583-CF73-4C67-A2F4-FD98748CA327}">
      <dsp:nvSpPr>
        <dsp:cNvPr id="0" name=""/>
        <dsp:cNvSpPr/>
      </dsp:nvSpPr>
      <dsp:spPr>
        <a:xfrm>
          <a:off x="5788588" y="1435752"/>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a:t>High external costs (CO₂ emissions, noise, accidents, etc.)
High environmental impact
Small load capacities
Time-based restrictions: driving bans
High accident risk
Dependence on road conditions and traffic situation</a:t>
          </a:r>
          <a:endParaRPr lang="de-AT" sz="1800" kern="1200"/>
        </a:p>
        <a:p>
          <a:pPr marL="0" lvl="0" indent="0" algn="l" defTabSz="800100">
            <a:lnSpc>
              <a:spcPct val="90000"/>
            </a:lnSpc>
            <a:spcBef>
              <a:spcPct val="0"/>
            </a:spcBef>
            <a:spcAft>
              <a:spcPct val="35000"/>
            </a:spcAft>
            <a:buNone/>
          </a:pPr>
          <a:endParaRPr lang="de-AT" sz="1800" kern="1200"/>
        </a:p>
      </dsp:txBody>
      <dsp:txXfrm>
        <a:off x="5788588" y="1435752"/>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3071"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a:t>Large volumes
Predictable (timetables)
Low accident risk
Largely weather-independent
Cost-effective over long distances
Low environmental impact</a:t>
          </a:r>
          <a:endParaRPr lang="de-AT" sz="1800" kern="1200"/>
        </a:p>
      </dsp:txBody>
      <dsp:txXfrm>
        <a:off x="1623036" y="1520804"/>
        <a:ext cx="3811981" cy="3563912"/>
      </dsp:txXfrm>
    </dsp:sp>
    <dsp:sp modelId="{CB4D8583-CF73-4C67-A2F4-FD98748CA327}">
      <dsp:nvSpPr>
        <dsp:cNvPr id="0" name=""/>
        <dsp:cNvSpPr/>
      </dsp:nvSpPr>
      <dsp:spPr>
        <a:xfrm>
          <a:off x="5788588" y="1494619"/>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a:t>Limited cross-border transport
Inflexible (fixed timetable)
Low network density
Difficult shipment tracking
Low punctuality rate (ÖBB freight transport approx. 70%)</a:t>
          </a:r>
          <a:endParaRPr lang="de-AT" sz="1800" kern="1200"/>
        </a:p>
        <a:p>
          <a:pPr marL="0" lvl="0" indent="0" algn="l" defTabSz="800100">
            <a:lnSpc>
              <a:spcPct val="90000"/>
            </a:lnSpc>
            <a:spcBef>
              <a:spcPct val="0"/>
            </a:spcBef>
            <a:spcAft>
              <a:spcPct val="35000"/>
            </a:spcAft>
            <a:buNone/>
          </a:pPr>
          <a:endParaRPr lang="de-AT" sz="1800" kern="1200"/>
        </a:p>
      </dsp:txBody>
      <dsp:txXfrm>
        <a:off x="5788588" y="1494619"/>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2989"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dirty="0"/>
            <a:t>Large volumes
Very low transport costs
Low environmental impact
Safety
Always operational
Low infrastructure costs
Freely available infrastructure capacity (e.g. Danube)</a:t>
          </a:r>
          <a:endParaRPr lang="de-AT" sz="1800" kern="1200" dirty="0"/>
        </a:p>
      </dsp:txBody>
      <dsp:txXfrm>
        <a:off x="1623036" y="1520804"/>
        <a:ext cx="3811981" cy="3563912"/>
      </dsp:txXfrm>
    </dsp:sp>
    <dsp:sp modelId="{CB4D8583-CF73-4C67-A2F4-FD98748CA327}">
      <dsp:nvSpPr>
        <dsp:cNvPr id="0" name=""/>
        <dsp:cNvSpPr/>
      </dsp:nvSpPr>
      <dsp:spPr>
        <a:xfrm>
          <a:off x="5788588" y="1494619"/>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a:t>Slow
Low network density
Dependent on fairway conditions
Mooring/unloading fees at ports
Almost always requires land-based transport modes for pre- and onward carriage</a:t>
          </a:r>
          <a:endParaRPr lang="de-AT" sz="1800" kern="1200"/>
        </a:p>
        <a:p>
          <a:pPr marL="0" lvl="0" indent="0" algn="l" defTabSz="800100">
            <a:lnSpc>
              <a:spcPct val="90000"/>
            </a:lnSpc>
            <a:spcBef>
              <a:spcPct val="0"/>
            </a:spcBef>
            <a:spcAft>
              <a:spcPct val="35000"/>
            </a:spcAft>
            <a:buNone/>
          </a:pPr>
          <a:endParaRPr lang="de-AT" sz="1800" kern="1200"/>
        </a:p>
      </dsp:txBody>
      <dsp:txXfrm>
        <a:off x="5788588" y="1494619"/>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A4BF62-B4D2-4B2D-8812-308B3FA8B94C}">
      <dsp:nvSpPr>
        <dsp:cNvPr id="0" name=""/>
        <dsp:cNvSpPr/>
      </dsp:nvSpPr>
      <dsp:spPr>
        <a:xfrm>
          <a:off x="1513999" y="690901"/>
          <a:ext cx="3900905" cy="3900905"/>
        </a:xfrm>
        <a:prstGeom prst="blockArc">
          <a:avLst>
            <a:gd name="adj1" fmla="val 9000000"/>
            <a:gd name="adj2" fmla="val 16200000"/>
            <a:gd name="adj3" fmla="val 4633"/>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28EFE443-7143-4AAD-ABEC-201551FBAA11}">
      <dsp:nvSpPr>
        <dsp:cNvPr id="0" name=""/>
        <dsp:cNvSpPr/>
      </dsp:nvSpPr>
      <dsp:spPr>
        <a:xfrm>
          <a:off x="1513999" y="690901"/>
          <a:ext cx="3900905" cy="3900905"/>
        </a:xfrm>
        <a:prstGeom prst="blockArc">
          <a:avLst>
            <a:gd name="adj1" fmla="val 1800000"/>
            <a:gd name="adj2" fmla="val 9000000"/>
            <a:gd name="adj3" fmla="val 4633"/>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7BD19704-07BC-439A-9995-CE79F7B5E3B4}">
      <dsp:nvSpPr>
        <dsp:cNvPr id="0" name=""/>
        <dsp:cNvSpPr/>
      </dsp:nvSpPr>
      <dsp:spPr>
        <a:xfrm>
          <a:off x="1513999" y="690901"/>
          <a:ext cx="3900905" cy="3900905"/>
        </a:xfrm>
        <a:prstGeom prst="blockArc">
          <a:avLst>
            <a:gd name="adj1" fmla="val 16200000"/>
            <a:gd name="adj2" fmla="val 1800000"/>
            <a:gd name="adj3" fmla="val 4633"/>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86CBC136-3B15-4498-8873-13D013288D95}">
      <dsp:nvSpPr>
        <dsp:cNvPr id="0" name=""/>
        <dsp:cNvSpPr/>
      </dsp:nvSpPr>
      <dsp:spPr>
        <a:xfrm>
          <a:off x="2109253" y="1287617"/>
          <a:ext cx="2710397" cy="270747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6990" tIns="46990" rIns="46990" bIns="46990" numCol="1" spcCol="1270" anchor="ctr" anchorCtr="0">
          <a:noAutofit/>
        </a:bodyPr>
        <a:lstStyle/>
        <a:p>
          <a:pPr marL="0" lvl="0" indent="0" algn="ctr" defTabSz="1644650">
            <a:lnSpc>
              <a:spcPct val="90000"/>
            </a:lnSpc>
            <a:spcBef>
              <a:spcPct val="0"/>
            </a:spcBef>
            <a:spcAft>
              <a:spcPct val="35000"/>
            </a:spcAft>
            <a:buNone/>
          </a:pPr>
          <a:r>
            <a:rPr lang="en-US" sz="3700" b="1" kern="1200" noProof="0">
              <a:latin typeface="Corbel" panose="020B0503020204020204" pitchFamily="34" charset="0"/>
            </a:rPr>
            <a:t>Green Logistics</a:t>
          </a:r>
        </a:p>
      </dsp:txBody>
      <dsp:txXfrm>
        <a:off x="2506181" y="1684118"/>
        <a:ext cx="1916541" cy="1914473"/>
      </dsp:txXfrm>
    </dsp:sp>
    <dsp:sp modelId="{6708B58E-CDA7-4CC3-8620-9FC845230D40}">
      <dsp:nvSpPr>
        <dsp:cNvPr id="0" name=""/>
        <dsp:cNvSpPr/>
      </dsp:nvSpPr>
      <dsp:spPr>
        <a:xfrm>
          <a:off x="2543753" y="-106079"/>
          <a:ext cx="1841397" cy="168433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kern="1200" noProof="0">
              <a:latin typeface="Corbel" panose="020B0503020204020204" pitchFamily="34" charset="0"/>
            </a:rPr>
            <a:t>economic</a:t>
          </a:r>
          <a:endParaRPr lang="de-DE" sz="2300" kern="1200" noProof="0">
            <a:latin typeface="Corbel" panose="020B0503020204020204" pitchFamily="34" charset="0"/>
          </a:endParaRPr>
        </a:p>
      </dsp:txBody>
      <dsp:txXfrm>
        <a:off x="2813419" y="140586"/>
        <a:ext cx="1302065" cy="1191005"/>
      </dsp:txXfrm>
    </dsp:sp>
    <dsp:sp modelId="{71652D85-593F-4AB9-8988-2F1F840B4FB3}">
      <dsp:nvSpPr>
        <dsp:cNvPr id="0" name=""/>
        <dsp:cNvSpPr/>
      </dsp:nvSpPr>
      <dsp:spPr>
        <a:xfrm>
          <a:off x="4193762" y="2751819"/>
          <a:ext cx="1841397" cy="168433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kern="1200" noProof="0">
              <a:latin typeface="Corbel" panose="020B0503020204020204" pitchFamily="34" charset="0"/>
            </a:rPr>
            <a:t>ecological</a:t>
          </a:r>
          <a:endParaRPr lang="de-DE" sz="2300" kern="1200" noProof="0">
            <a:latin typeface="Corbel" panose="020B0503020204020204" pitchFamily="34" charset="0"/>
          </a:endParaRPr>
        </a:p>
      </dsp:txBody>
      <dsp:txXfrm>
        <a:off x="4463428" y="2998484"/>
        <a:ext cx="1302065" cy="1191005"/>
      </dsp:txXfrm>
    </dsp:sp>
    <dsp:sp modelId="{208ABFAC-2E4C-45E5-885D-03A2DF98BCDA}">
      <dsp:nvSpPr>
        <dsp:cNvPr id="0" name=""/>
        <dsp:cNvSpPr/>
      </dsp:nvSpPr>
      <dsp:spPr>
        <a:xfrm>
          <a:off x="893744" y="2751819"/>
          <a:ext cx="1841397" cy="168433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de-DE" sz="2300" kern="1200" noProof="0">
              <a:latin typeface="Corbel" panose="020B0503020204020204" pitchFamily="34" charset="0"/>
            </a:rPr>
            <a:t>social</a:t>
          </a:r>
        </a:p>
      </dsp:txBody>
      <dsp:txXfrm>
        <a:off x="1163410" y="2998484"/>
        <a:ext cx="1302065" cy="1191005"/>
      </dsp:txXfrm>
    </dsp:sp>
  </dsp:spTree>
</dsp:drawing>
</file>

<file path=ppt/diagrams/layout1.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2.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3.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4.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C7D75EA9-CDDA-4D17-B5F5-63442F6064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a:extLst>
              <a:ext uri="{FF2B5EF4-FFF2-40B4-BE49-F238E27FC236}">
                <a16:creationId xmlns:a16="http://schemas.microsoft.com/office/drawing/2014/main" id="{745BD30E-D25F-4DFB-B9E1-E5AE9CB0B4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42F4030-4D8A-4246-814D-3D1567CD35BB}" type="datetime1">
              <a:rPr lang="de-AT" smtClean="0"/>
              <a:t>15.06.2026</a:t>
            </a:fld>
            <a:endParaRPr lang="de-AT"/>
          </a:p>
        </p:txBody>
      </p:sp>
      <p:sp>
        <p:nvSpPr>
          <p:cNvPr id="4" name="Fußzeilenplatzhalter 3">
            <a:extLst>
              <a:ext uri="{FF2B5EF4-FFF2-40B4-BE49-F238E27FC236}">
                <a16:creationId xmlns:a16="http://schemas.microsoft.com/office/drawing/2014/main" id="{7EBB62D4-ED93-481A-AE77-B42E92BC8EB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5" name="Foliennummernplatzhalter 4">
            <a:extLst>
              <a:ext uri="{FF2B5EF4-FFF2-40B4-BE49-F238E27FC236}">
                <a16:creationId xmlns:a16="http://schemas.microsoft.com/office/drawing/2014/main" id="{174D353F-9BB3-48CF-88EE-78C6CAB2DC2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7256781-ACFC-457A-8F79-3F295F602FD2}" type="slidenum">
              <a:rPr lang="de-AT" smtClean="0"/>
              <a:t>‹Nr.›</a:t>
            </a:fld>
            <a:endParaRPr lang="de-AT"/>
          </a:p>
        </p:txBody>
      </p:sp>
    </p:spTree>
    <p:extLst>
      <p:ext uri="{BB962C8B-B14F-4D97-AF65-F5344CB8AC3E}">
        <p14:creationId xmlns:p14="http://schemas.microsoft.com/office/powerpoint/2010/main" val="2230226352"/>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94F0D5-E232-4360-8B8C-58EF9D3E6905}" type="datetime1">
              <a:rPr lang="de-AT" smtClean="0"/>
              <a:t>15.06.2026</a:t>
            </a:fld>
            <a:endParaRPr lang="de-AT"/>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1635B3-DF70-4CFD-87CA-EB6AFDCA10EE}" type="slidenum">
              <a:rPr lang="de-AT" smtClean="0"/>
              <a:t>‹Nr.›</a:t>
            </a:fld>
            <a:endParaRPr lang="de-AT"/>
          </a:p>
        </p:txBody>
      </p:sp>
    </p:spTree>
    <p:extLst>
      <p:ext uri="{BB962C8B-B14F-4D97-AF65-F5344CB8AC3E}">
        <p14:creationId xmlns:p14="http://schemas.microsoft.com/office/powerpoint/2010/main" val="1327977337"/>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pixabay.com/illustrations/transportation-logistics-business-4506971/"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pixabay.com/photos/supermarket-stalls-coolers-market-949913/"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pixabay.com/de/vectors/smartphone-tragbar-telefon-2237421/" TargetMode="External"/><Relationship Id="rId2" Type="http://schemas.openxmlformats.org/officeDocument/2006/relationships/slide" Target="../slides/slide9.xml"/><Relationship Id="rId1" Type="http://schemas.openxmlformats.org/officeDocument/2006/relationships/notesMaster" Target="../notesMasters/notesMaster1.xml"/><Relationship Id="rId4" Type="http://schemas.openxmlformats.org/officeDocument/2006/relationships/hyperlink" Target="https://pixabay.com/de/vectors/ai-generiert-laden-markt-wagen-8793076/" TargetMode="Externa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pixabay.com/de/vectors/ampel-rot-schwarz-gr%C3%BCn-gelb-24177/"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www.scs.fraunhofer.de/content/dam/scs/de/dokumente/studien/Wirtschaftliche_Rahmenbedingungen_des_Gueterverkehrs.pdf"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infrastruktur.oebb.at/de/unternehmen/kundinnen-im-mittelpunkt/schwerpunkt-puenktlichkeit"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dataverse.harvard.edu/dataset.xhtml?persistentId=doi:10.7910/DVN/YA3VCY" TargetMode="External"/><Relationship Id="rId2" Type="http://schemas.openxmlformats.org/officeDocument/2006/relationships/slide" Target="../slides/slide18.xml"/><Relationship Id="rId1" Type="http://schemas.openxmlformats.org/officeDocument/2006/relationships/notesMaster" Target="../notesMasters/notesMaster1.xml"/><Relationship Id="rId6" Type="http://schemas.openxmlformats.org/officeDocument/2006/relationships/hyperlink" Target="https://www.schienencontrol.gv.at/de/wettbewerbsregulierung/eisenbahnnetz-oesterreich.html" TargetMode="External"/><Relationship Id="rId5" Type="http://schemas.openxmlformats.org/officeDocument/2006/relationships/hyperlink" Target="https://ec.europa.eu/eurostat/statistics-explained/index.php?title=Characteristics_of_the_railway_network_in_Europe" TargetMode="External"/><Relationship Id="rId4" Type="http://schemas.openxmlformats.org/officeDocument/2006/relationships/hyperlink" Target="https://doi.org/10.7910/DVN/YA3VCY" TargetMode="Externa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viadonau.org/wirtschaft/donaulogistik/high-heavy-transporte"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flaticon.com/de/kostenlose-icons/lkw" TargetMode="External"/><Relationship Id="rId7" Type="http://schemas.openxmlformats.org/officeDocument/2006/relationships/hyperlink" Target="https://www.flaticon.com/de/kostenlose-icons/schiff" TargetMode="External"/><Relationship Id="rId2" Type="http://schemas.openxmlformats.org/officeDocument/2006/relationships/slide" Target="../slides/slide24.xml"/><Relationship Id="rId1" Type="http://schemas.openxmlformats.org/officeDocument/2006/relationships/notesMaster" Target="../notesMasters/notesMaster1.xml"/><Relationship Id="rId6" Type="http://schemas.openxmlformats.org/officeDocument/2006/relationships/hyperlink" Target="https://www.flaticon.com/de/kostenlose-icons/guterzug" TargetMode="External"/><Relationship Id="rId5" Type="http://schemas.openxmlformats.org/officeDocument/2006/relationships/hyperlink" Target="https://www.flaticon.com/de/kostenlose-icons/boxen" TargetMode="External"/><Relationship Id="rId4" Type="http://schemas.openxmlformats.org/officeDocument/2006/relationships/hyperlink" Target="https://www.flaticon.com/de/kostenlose-icons/fabrik" TargetMode="Externa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www.allianz-pro-schiene.de/glossar/verkehrsverlagerung/" TargetMode="External"/><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www.rewway.at/" TargetMode="External"/><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www.smartfreightcentre.org/en/our-programs/emissions-accounting/global-logistics-emissions-council/calculate-report-glec-framework/" TargetMode="External"/><Relationship Id="rId2" Type="http://schemas.openxmlformats.org/officeDocument/2006/relationships/slide" Target="../slides/slide30.xml"/><Relationship Id="rId1" Type="http://schemas.openxmlformats.org/officeDocument/2006/relationships/notesMaster" Target="../notesMasters/notesMaster1.xml"/><Relationship Id="rId4" Type="http://schemas.openxmlformats.org/officeDocument/2006/relationships/hyperlink" Target="https://doi.org/10.1787/b6cc9ad5-en" TargetMode="Externa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s://www.umweltbundesamt.at/fileadmin/site/publikationen/rep0913.pdf" TargetMode="External"/><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3" Type="http://schemas.openxmlformats.org/officeDocument/2006/relationships/hyperlink" Target="https://www.flaticon.com/de/kostenlose-icons/erde" TargetMode="External"/><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s://unric.org/de/17ziele/" TargetMode="External"/><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data.europa.eu/doi/10.2775/944554" TargetMode="External"/><Relationship Id="rId2" Type="http://schemas.openxmlformats.org/officeDocument/2006/relationships/slide" Target="../slides/slide35.xml"/><Relationship Id="rId1" Type="http://schemas.openxmlformats.org/officeDocument/2006/relationships/notesMaster" Target="../notesMasters/notesMaster1.xml"/><Relationship Id="rId5" Type="http://schemas.openxmlformats.org/officeDocument/2006/relationships/hyperlink" Target="https://eur02.safelinks.protection.outlook.com/?url=https%3A%2F%2Fop.europa.eu%2Fen%2Fpublication-detail%2F-%2Fpublication%2F2e009f04-1d90-11ea-95ab-01aa75ed71a1&amp;data=05%7C02%7CArianne-Maria.Savu%40fh-steyr.at%7C35af1cd17e7a4e5a322108dde487554c%7Cf88d4b736bb24b9aabc7eb96e5a6407c%7C0%7C0%7C638917992530403973%7CUnknown%7CTWFpbGZsb3d8eyJFbXB0eU1hcGkiOnRydWUsIlYiOiIwLjAuMDAwMCIsIlAiOiJXaW4zMiIsIkFOIjoiTWFpbCIsIldUIjoyfQ%3D%3D%7C0%7C%7C%7C&amp;sdata=8J%2FtOs%2FN4%2FST95eNwaGjmIvDbscFKoW%2FYwBOwSXL2lY%3D&amp;reserved=0" TargetMode="External"/><Relationship Id="rId4" Type="http://schemas.openxmlformats.org/officeDocument/2006/relationships/hyperlink" Target="https://www.consilium.europa.eu/de/policies/green-deal/" TargetMode="Externa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3" Type="http://schemas.openxmlformats.org/officeDocument/2006/relationships/hyperlink" Target="https://www.europarl.europa.eu/news/de/press-room/20220119IPR21314/zukunft-europas-klimawandel-grosste-herausforderung-fur-die-eu-so-die-burger" TargetMode="External"/><Relationship Id="rId2" Type="http://schemas.openxmlformats.org/officeDocument/2006/relationships/slide" Target="../slides/slide37.xml"/><Relationship Id="rId1" Type="http://schemas.openxmlformats.org/officeDocument/2006/relationships/notesMaster" Target="../notesMasters/notesMaster1.xml"/><Relationship Id="rId5" Type="http://schemas.openxmlformats.org/officeDocument/2006/relationships/hyperlink" Target="https://de.freepik.com/vektoren-kostenlos/konzept-der-runde-der-umweltverschmutzung_10155239.htm" TargetMode="External"/><Relationship Id="rId4" Type="http://schemas.openxmlformats.org/officeDocument/2006/relationships/hyperlink" Target="https://transport.ec.europa.eu/transport-themes/mobility-strategy_en" TargetMode="Externa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3" Type="http://schemas.openxmlformats.org/officeDocument/2006/relationships/hyperlink" Target="https://pixabay.com/de/photos/schl%C3%B6gen-sch%C3%B6gener-schlinge-donau-4795383/" TargetMode="External"/><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8" Type="http://schemas.openxmlformats.org/officeDocument/2006/relationships/hyperlink" Target="https://www.flaticon.com/free-icons/ferry-boat" TargetMode="External"/><Relationship Id="rId3" Type="http://schemas.openxmlformats.org/officeDocument/2006/relationships/hyperlink" Target="https://www.binnenschiff.de/system-wasserstrasse/gueterschifffahrt/" TargetMode="External"/><Relationship Id="rId7" Type="http://schemas.openxmlformats.org/officeDocument/2006/relationships/hyperlink" Target="https://www.flaticon.com/de/kostenlose-icons/metall" TargetMode="External"/><Relationship Id="rId2" Type="http://schemas.openxmlformats.org/officeDocument/2006/relationships/slide" Target="../slides/slide41.xml"/><Relationship Id="rId1" Type="http://schemas.openxmlformats.org/officeDocument/2006/relationships/notesMaster" Target="../notesMasters/notesMaster1.xml"/><Relationship Id="rId6" Type="http://schemas.openxmlformats.org/officeDocument/2006/relationships/hyperlink" Target="https://www.flaticon.com/de/kostenlose-icons/container" TargetMode="External"/><Relationship Id="rId5" Type="http://schemas.openxmlformats.org/officeDocument/2006/relationships/hyperlink" Target="https://www.flaticon.com/de/kostenlose-icons/gefahrgut" TargetMode="External"/><Relationship Id="rId4" Type="http://schemas.openxmlformats.org/officeDocument/2006/relationships/hyperlink" Target="https://www.flaticon.com/de/kostenlose-icons/mehl" TargetMode="Externa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3" Type="http://schemas.openxmlformats.org/officeDocument/2006/relationships/hyperlink" Target="https://izw.baw.de/publikationen/kolloquien/0/02_Kempmann-Kriedel_Rusche-Pauli-Georges_Herausforderungen....pdf" TargetMode="External"/><Relationship Id="rId2" Type="http://schemas.openxmlformats.org/officeDocument/2006/relationships/slide" Target="../slides/slide44.xml"/><Relationship Id="rId1" Type="http://schemas.openxmlformats.org/officeDocument/2006/relationships/notesMaster" Target="../notesMasters/notesMaster1.xml"/><Relationship Id="rId5" Type="http://schemas.openxmlformats.org/officeDocument/2006/relationships/hyperlink" Target="https://doi.org/10.1002/bate.202000029" TargetMode="External"/><Relationship Id="rId4" Type="http://schemas.openxmlformats.org/officeDocument/2006/relationships/hyperlink" Target="https://www.reederverband.de/sites/default/files/publikationen/deutsche_seeschifffahrt/deutsche_seeschifffahrt_2016_-_umweltspecial.pdf" TargetMode="External"/></Relationships>
</file>

<file path=ppt/notesSlides/_rels/notesSlide38.xml.rels><?xml version="1.0" encoding="UTF-8" standalone="yes"?>
<Relationships xmlns="http://schemas.openxmlformats.org/package/2006/relationships"><Relationship Id="rId3" Type="http://schemas.openxmlformats.org/officeDocument/2006/relationships/hyperlink" Target="https://www.hamburg-port-authority.de/de/hpa-360/smartport" TargetMode="External"/><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3" Type="http://schemas.openxmlformats.org/officeDocument/2006/relationships/hyperlink" Target="https://seafar.eu/de/" TargetMode="External"/><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3" Type="http://schemas.openxmlformats.org/officeDocument/2006/relationships/hyperlink" Target="https://kahoot.com/en/" TargetMode="External"/><Relationship Id="rId2" Type="http://schemas.openxmlformats.org/officeDocument/2006/relationships/slide" Target="../slides/slide47.xml"/><Relationship Id="rId1" Type="http://schemas.openxmlformats.org/officeDocument/2006/relationships/notesMaster" Target="../notesMasters/notesMaster1.xml"/><Relationship Id="rId4" Type="http://schemas.openxmlformats.org/officeDocument/2006/relationships/hyperlink" Target="https://create.kahoot.it/share/transport-quiz-secondary-education/727960a1-679c-4bcd-89b2-bd3a65e78b1d" TargetMode="Externa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b="0"/>
              <a:t>The questions are suitable as a warm-up: brainstorming &amp; class discussion (approx. 10 minutes)</a:t>
            </a:r>
            <a:br>
              <a:rPr lang="en-US" b="0"/>
            </a:br>
            <a:r>
              <a:rPr lang="en-US" b="0"/>
              <a:t>Objective: Activation of prior knowledge, promotion of critical thinking, and introduction to the topic through everyday relevance.</a:t>
            </a:r>
          </a:p>
          <a:p>
            <a:endParaRPr lang="en-US" b="0"/>
          </a:p>
          <a:p>
            <a:r>
              <a:rPr lang="en-US" b="0"/>
              <a:t>Learning objectives:</a:t>
            </a:r>
          </a:p>
          <a:p>
            <a:r>
              <a:rPr lang="en-US" b="0"/>
              <a:t>Students reflect on their own everyday experiences in relation to consumption and transport routes.</a:t>
            </a:r>
          </a:p>
          <a:p>
            <a:r>
              <a:rPr lang="en-US" b="0"/>
              <a:t>Students critically examine the significance of different modes of transport.</a:t>
            </a:r>
          </a:p>
          <a:p>
            <a:r>
              <a:rPr lang="en-US" b="0"/>
              <a:t>Students engage in argumentative exchange about potential challenges and opportunities of sustainable logistics.</a:t>
            </a:r>
          </a:p>
          <a:p>
            <a:r>
              <a:rPr lang="en-US" b="0"/>
              <a:t>Students develop an initial awareness of the ecological relevance of freight transport.</a:t>
            </a:r>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a:t>
            </a:fld>
            <a:endParaRPr lang="de-AT"/>
          </a:p>
        </p:txBody>
      </p:sp>
    </p:spTree>
    <p:extLst>
      <p:ext uri="{BB962C8B-B14F-4D97-AF65-F5344CB8AC3E}">
        <p14:creationId xmlns:p14="http://schemas.microsoft.com/office/powerpoint/2010/main" val="3861975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de-AT"/>
          </a:p>
        </p:txBody>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r>
              <a:rPr lang="de-AT"/>
              <a:t>Binnenschiffe als Teil der Transportkette</a:t>
            </a:r>
          </a:p>
        </p:txBody>
      </p:sp>
      <p:sp>
        <p:nvSpPr>
          <p:cNvPr id="5" name="Date Placeholder 4"/>
          <p:cNvSpPr>
            <a:spLocks noGrp="1"/>
          </p:cNvSpPr>
          <p:nvPr>
            <p:ph type="dt" idx="1"/>
          </p:nvPr>
        </p:nvSpPr>
        <p:spPr/>
        <p:txBody>
          <a:bodyPr/>
          <a:lstStyle/>
          <a:p>
            <a:fld id="{6A94F0D5-E232-4360-8B8C-58EF9D3E6905}" type="datetime1">
              <a:rPr lang="de-AT" smtClean="0"/>
              <a:t>15.06.2026</a:t>
            </a:fld>
            <a:endParaRPr lang="de-AT"/>
          </a:p>
        </p:txBody>
      </p:sp>
      <p:sp>
        <p:nvSpPr>
          <p:cNvPr id="6" name="Footer Placeholder 5"/>
          <p:cNvSpPr>
            <a:spLocks noGrp="1"/>
          </p:cNvSpPr>
          <p:nvPr>
            <p:ph type="ftr" sz="quarter" idx="4"/>
          </p:nvPr>
        </p:nvSpPr>
        <p:spPr/>
        <p:txBody>
          <a:bodyPr/>
          <a:lstStyle/>
          <a:p>
            <a:r>
              <a:rPr lang="de-AT"/>
              <a:t>Lehrunterlagen von rewway.at</a:t>
            </a:r>
          </a:p>
        </p:txBody>
      </p:sp>
      <p:sp>
        <p:nvSpPr>
          <p:cNvPr id="7" name="Slide Number Placeholder 6"/>
          <p:cNvSpPr>
            <a:spLocks noGrp="1"/>
          </p:cNvSpPr>
          <p:nvPr>
            <p:ph type="sldNum" sz="quarter" idx="5"/>
          </p:nvPr>
        </p:nvSpPr>
        <p:spPr/>
        <p:txBody>
          <a:bodyPr/>
          <a:lstStyle/>
          <a:p>
            <a:fld id="{9B1635B3-DF70-4CFD-87CA-EB6AFDCA10EE}" type="slidenum">
              <a:rPr lang="de-AT" smtClean="0"/>
              <a:t>5</a:t>
            </a:fld>
            <a:endParaRPr lang="de-AT"/>
          </a:p>
        </p:txBody>
      </p:sp>
    </p:spTree>
    <p:extLst>
      <p:ext uri="{BB962C8B-B14F-4D97-AF65-F5344CB8AC3E}">
        <p14:creationId xmlns:p14="http://schemas.microsoft.com/office/powerpoint/2010/main" val="1133101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b="0" dirty="0"/>
              <a:t>Transport is the change of location of goods using means of transportation.</a:t>
            </a:r>
          </a:p>
          <a:p>
            <a:endParaRPr lang="en-US" b="0" dirty="0"/>
          </a:p>
          <a:p>
            <a:r>
              <a:rPr lang="en-US" b="0" dirty="0"/>
              <a:t>Source: </a:t>
            </a:r>
            <a:r>
              <a:rPr lang="de-AT" dirty="0"/>
              <a:t>Clausen, Uwe / Geiger, Christiane Hrsg. (2013): Verkehrs- und Transportlogistik, S. 3ff.</a:t>
            </a:r>
          </a:p>
          <a:p>
            <a:endParaRPr lang="en-US" b="0" dirty="0"/>
          </a:p>
          <a:p>
            <a:r>
              <a:rPr lang="en-US" b="0" dirty="0"/>
              <a:t>Image source:</a:t>
            </a:r>
            <a:br>
              <a:rPr lang="en-US" b="0" dirty="0"/>
            </a:br>
            <a:r>
              <a:rPr lang="en-US" b="0" dirty="0" err="1"/>
              <a:t>Pixabay</a:t>
            </a:r>
            <a:r>
              <a:rPr lang="en-US" b="0" dirty="0"/>
              <a:t> (2025): </a:t>
            </a:r>
            <a:r>
              <a:rPr lang="en-US" b="0" dirty="0">
                <a:hlinkClick r:id="rId3"/>
              </a:rPr>
              <a:t>https://pixabay.com/illustrations/transportation-logistics-business-4506971/</a:t>
            </a:r>
            <a:r>
              <a:rPr lang="en-US" b="0" dirty="0"/>
              <a:t>; Accessed 07.01.2025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7</a:t>
            </a:fld>
            <a:endParaRPr lang="de-AT"/>
          </a:p>
        </p:txBody>
      </p:sp>
    </p:spTree>
    <p:extLst>
      <p:ext uri="{BB962C8B-B14F-4D97-AF65-F5344CB8AC3E}">
        <p14:creationId xmlns:p14="http://schemas.microsoft.com/office/powerpoint/2010/main" val="16667692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63929A-4028-C71C-A39A-4E10FE593BD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B7058A4-B381-2ADE-5858-41F484562AA5}"/>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6A149074-FBE3-5A0D-0E3C-706C110A832B}"/>
              </a:ext>
            </a:extLst>
          </p:cNvPr>
          <p:cNvSpPr>
            <a:spLocks noGrp="1"/>
          </p:cNvSpPr>
          <p:nvPr>
            <p:ph type="body" idx="1"/>
          </p:nvPr>
        </p:nvSpPr>
        <p:spPr/>
        <p:txBody>
          <a:bodyPr/>
          <a:lstStyle/>
          <a:p>
            <a:r>
              <a:rPr lang="en-US" b="0" dirty="0"/>
              <a:t>A fundamental requirement for industry and commerce is transport. It therefore ensures our prosperity and contributes to our quality of life. However, it must not be the cause of increasing strain on people and the environment. In the design of a transport system, freight transport and logistics play a particularly important role.</a:t>
            </a:r>
            <a:br>
              <a:rPr lang="en-US" b="0" dirty="0"/>
            </a:br>
            <a:r>
              <a:rPr lang="en-US" b="0" dirty="0"/>
              <a:t>Supply of the population: Daily necessities such as food, clothing, and medicine must be transported to ensure they are available everywhere.</a:t>
            </a:r>
            <a:br>
              <a:rPr lang="en-US" b="0" dirty="0"/>
            </a:br>
            <a:r>
              <a:rPr lang="en-US" b="0" dirty="0"/>
              <a:t>Economic development: Companies rely on the transport of raw materials to maintain production and sell their products.</a:t>
            </a:r>
            <a:br>
              <a:rPr lang="en-US" b="0" dirty="0"/>
            </a:br>
            <a:r>
              <a:rPr lang="en-US" b="0" dirty="0"/>
              <a:t>Globalization: International trade requires the transport of goods over long distances, making freight transport a global network.</a:t>
            </a:r>
          </a:p>
          <a:p>
            <a:endParaRPr lang="en-US" b="0" dirty="0"/>
          </a:p>
          <a:p>
            <a:r>
              <a:rPr lang="en-US" b="0" dirty="0"/>
              <a:t>Source:</a:t>
            </a:r>
            <a:br>
              <a:rPr lang="en-US" b="0" dirty="0"/>
            </a:br>
            <a:r>
              <a:rPr lang="de-AT" dirty="0"/>
              <a:t>Clausen, Uwe / Geiger, Christiane Hrsg. (2013): Verkehrs- und Transportlogistik, S. 3ff.</a:t>
            </a:r>
          </a:p>
          <a:p>
            <a:endParaRPr lang="en-US" b="0" dirty="0"/>
          </a:p>
          <a:p>
            <a:r>
              <a:rPr lang="en-US" b="0" dirty="0"/>
              <a:t>Picture source:</a:t>
            </a:r>
            <a:br>
              <a:rPr lang="en-US" b="0" dirty="0"/>
            </a:br>
            <a:r>
              <a:rPr lang="en-US" b="0" dirty="0" err="1"/>
              <a:t>Pixabay</a:t>
            </a:r>
            <a:r>
              <a:rPr lang="en-US" b="0" dirty="0"/>
              <a:t> (2025): </a:t>
            </a:r>
            <a:r>
              <a:rPr lang="en-US" b="0" dirty="0">
                <a:hlinkClick r:id="rId3"/>
              </a:rPr>
              <a:t>https://pixabay.com/photos/supermarket-stalls-coolers-market-949913/</a:t>
            </a:r>
            <a:r>
              <a:rPr lang="en-US" b="0" dirty="0"/>
              <a:t>; Accessed 04.02.2025</a:t>
            </a:r>
          </a:p>
          <a:p>
            <a:endParaRPr lang="de-AT" dirty="0"/>
          </a:p>
        </p:txBody>
      </p:sp>
      <p:sp>
        <p:nvSpPr>
          <p:cNvPr id="4" name="Kopfzeilenplatzhalter 3">
            <a:extLst>
              <a:ext uri="{FF2B5EF4-FFF2-40B4-BE49-F238E27FC236}">
                <a16:creationId xmlns:a16="http://schemas.microsoft.com/office/drawing/2014/main" id="{C5653875-E286-D364-6E0D-6DB67318DA9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B02DD45-8057-94C9-3434-C4D27003995E}"/>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608EE5AC-27F9-9108-4B93-6096F2056F4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BD5CE48-61F1-436E-B86E-37745254625D}"/>
              </a:ext>
            </a:extLst>
          </p:cNvPr>
          <p:cNvSpPr>
            <a:spLocks noGrp="1"/>
          </p:cNvSpPr>
          <p:nvPr>
            <p:ph type="sldNum" sz="quarter" idx="5"/>
          </p:nvPr>
        </p:nvSpPr>
        <p:spPr/>
        <p:txBody>
          <a:bodyPr/>
          <a:lstStyle/>
          <a:p>
            <a:fld id="{9B1635B3-DF70-4CFD-87CA-EB6AFDCA10EE}" type="slidenum">
              <a:rPr lang="de-AT" smtClean="0"/>
              <a:t>8</a:t>
            </a:fld>
            <a:endParaRPr lang="de-AT"/>
          </a:p>
        </p:txBody>
      </p:sp>
    </p:spTree>
    <p:extLst>
      <p:ext uri="{BB962C8B-B14F-4D97-AF65-F5344CB8AC3E}">
        <p14:creationId xmlns:p14="http://schemas.microsoft.com/office/powerpoint/2010/main" val="31164971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b="0" dirty="0"/>
              <a:t>How do your everyday products get to you and how sustainable is that?</a:t>
            </a:r>
          </a:p>
          <a:p>
            <a:endParaRPr lang="en-US" b="0" dirty="0"/>
          </a:p>
          <a:p>
            <a:r>
              <a:rPr lang="en-US" b="0" dirty="0"/>
              <a:t>Open discussion in small groups or as a class:</a:t>
            </a:r>
          </a:p>
          <a:p>
            <a:r>
              <a:rPr lang="en-US" b="0" dirty="0"/>
              <a:t>Which products that we use every day are delivered via freight transport – to a store or directly to our homes?</a:t>
            </a:r>
          </a:p>
          <a:p>
            <a:r>
              <a:rPr lang="en-US" b="0" dirty="0"/>
              <a:t>What have you used today that had to be transported?</a:t>
            </a:r>
          </a:p>
          <a:p>
            <a:endParaRPr lang="en-US" b="0" dirty="0"/>
          </a:p>
          <a:p>
            <a:r>
              <a:rPr lang="en-US" b="0" dirty="0"/>
              <a:t>Examples:</a:t>
            </a:r>
          </a:p>
          <a:p>
            <a:r>
              <a:rPr lang="en-US" b="0" dirty="0"/>
              <a:t>Food</a:t>
            </a:r>
          </a:p>
          <a:p>
            <a:r>
              <a:rPr lang="en-US" b="0" dirty="0"/>
              <a:t>Clothing</a:t>
            </a:r>
          </a:p>
          <a:p>
            <a:r>
              <a:rPr lang="en-US" b="0" dirty="0"/>
              <a:t>Cosmetic products</a:t>
            </a:r>
          </a:p>
          <a:p>
            <a:r>
              <a:rPr lang="en-US" b="0" dirty="0"/>
              <a:t>Electronic devices</a:t>
            </a:r>
          </a:p>
          <a:p>
            <a:r>
              <a:rPr lang="en-US" b="0" dirty="0"/>
              <a:t>Medication</a:t>
            </a:r>
          </a:p>
          <a:p>
            <a:r>
              <a:rPr lang="en-US" b="0" dirty="0"/>
              <a:t>Car/bike</a:t>
            </a:r>
          </a:p>
          <a:p>
            <a:r>
              <a:rPr lang="en-US" b="0" dirty="0"/>
              <a:t>Toys</a:t>
            </a:r>
          </a:p>
          <a:p>
            <a:endParaRPr lang="en-US" b="0" dirty="0"/>
          </a:p>
          <a:p>
            <a:r>
              <a:rPr lang="en-US" b="0" dirty="0"/>
              <a:t>Final joint reflection: What surprised you? What would you like to change?</a:t>
            </a:r>
          </a:p>
          <a:p>
            <a:endParaRPr lang="en-US" b="0" dirty="0"/>
          </a:p>
          <a:p>
            <a:r>
              <a:rPr lang="en-US" b="0" dirty="0"/>
              <a:t>Learning objectives:</a:t>
            </a:r>
          </a:p>
          <a:p>
            <a:r>
              <a:rPr lang="en-US" b="0" dirty="0"/>
              <a:t>Students recognize which everyday products reach them via freight transport.</a:t>
            </a:r>
          </a:p>
          <a:p>
            <a:r>
              <a:rPr lang="en-US" b="0" dirty="0"/>
              <a:t>Students understand which modes of transport are used for freight and what ecological impacts they have.</a:t>
            </a:r>
          </a:p>
          <a:p>
            <a:r>
              <a:rPr lang="en-US" b="0" dirty="0"/>
              <a:t>Students reflect on how their own consumption habits are connected to global supply chains and transport routes.</a:t>
            </a:r>
          </a:p>
          <a:p>
            <a:endParaRPr lang="en-US" b="0" dirty="0"/>
          </a:p>
          <a:p>
            <a:r>
              <a:rPr lang="en-US" b="0" dirty="0"/>
              <a:t>Images sources:</a:t>
            </a:r>
            <a:br>
              <a:rPr lang="en-US" b="0" dirty="0"/>
            </a:br>
            <a:r>
              <a:rPr lang="en-US" b="0" dirty="0" err="1"/>
              <a:t>Pixabay</a:t>
            </a:r>
            <a:r>
              <a:rPr lang="en-US" b="0" dirty="0"/>
              <a:t> (2025): </a:t>
            </a:r>
            <a:r>
              <a:rPr lang="en-US" b="0" dirty="0">
                <a:hlinkClick r:id="rId3"/>
              </a:rPr>
              <a:t>https://pixabay.com/de/vectors/smartphone-tragbar-telefon-2237421/</a:t>
            </a:r>
            <a:r>
              <a:rPr lang="en-US" b="0" dirty="0"/>
              <a:t>; Accessed 10.02.2025</a:t>
            </a:r>
            <a:br>
              <a:rPr lang="en-US" b="0" dirty="0"/>
            </a:br>
            <a:r>
              <a:rPr lang="en-US" b="0" dirty="0" err="1"/>
              <a:t>Pixabay</a:t>
            </a:r>
            <a:r>
              <a:rPr lang="en-US" b="0" dirty="0"/>
              <a:t> (2025): </a:t>
            </a:r>
            <a:r>
              <a:rPr lang="en-US" b="0" dirty="0">
                <a:hlinkClick r:id="rId4"/>
              </a:rPr>
              <a:t>https://pixabay.com/de/vectors/ai-generiert-laden-markt-wagen-8793076/</a:t>
            </a:r>
            <a:r>
              <a:rPr lang="en-US" b="0" dirty="0"/>
              <a:t>; Accessed 10.02.2025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9</a:t>
            </a:fld>
            <a:endParaRPr lang="de-AT"/>
          </a:p>
        </p:txBody>
      </p:sp>
    </p:spTree>
    <p:extLst>
      <p:ext uri="{BB962C8B-B14F-4D97-AF65-F5344CB8AC3E}">
        <p14:creationId xmlns:p14="http://schemas.microsoft.com/office/powerpoint/2010/main" val="27006832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b="0" dirty="0"/>
              <a:t>There are different types of modes and means of transport. </a:t>
            </a:r>
            <a:r>
              <a:rPr lang="en-US" b="1" dirty="0"/>
              <a:t>A mode of transport </a:t>
            </a:r>
            <a:r>
              <a:rPr lang="en-US" b="0" dirty="0"/>
              <a:t>provides the infrastructure required for the use of a specific means of transport. Roads, railways, and waterways are examples of transport modes.</a:t>
            </a:r>
            <a:br>
              <a:rPr lang="en-US" b="0" dirty="0"/>
            </a:br>
            <a:r>
              <a:rPr lang="en-US" b="1" dirty="0"/>
              <a:t>Means of transport </a:t>
            </a:r>
            <a:r>
              <a:rPr lang="en-US" b="0" dirty="0"/>
              <a:t>refers to vehicles and equipment used to transport people and goods, such as inland vessels, trucks, or trains.</a:t>
            </a:r>
          </a:p>
          <a:p>
            <a:endParaRPr lang="en-US" b="0" dirty="0"/>
          </a:p>
          <a:p>
            <a:r>
              <a:rPr lang="en-US" b="0" dirty="0"/>
              <a:t>Infrastructure, simply explained: equipment, substructure, facility</a:t>
            </a:r>
            <a:br>
              <a:rPr lang="en-US" b="0" dirty="0"/>
            </a:br>
            <a:r>
              <a:rPr lang="en-US" b="0" dirty="0"/>
              <a:t>Explanation for inland vessel: a ship that operates on inland waterways (rivers, canals, lakes) – as opposed to an ocean-going vessel on the sea.</a:t>
            </a:r>
          </a:p>
          <a:p>
            <a:endParaRPr lang="en-US" b="0" dirty="0"/>
          </a:p>
          <a:p>
            <a:r>
              <a:rPr lang="en-US" b="0" dirty="0"/>
              <a:t>Source:</a:t>
            </a:r>
            <a:br>
              <a:rPr lang="en-US" b="0" dirty="0"/>
            </a:br>
            <a:r>
              <a:rPr lang="en-US" b="0" dirty="0" err="1"/>
              <a:t>Viadonau</a:t>
            </a:r>
            <a:r>
              <a:rPr lang="en-US" b="0" dirty="0"/>
              <a:t> (2019): </a:t>
            </a:r>
            <a:r>
              <a:rPr lang="en-US" b="0" i="1" dirty="0" err="1"/>
              <a:t>Handbuch</a:t>
            </a:r>
            <a:r>
              <a:rPr lang="en-US" b="0" i="1" dirty="0"/>
              <a:t> der </a:t>
            </a:r>
            <a:r>
              <a:rPr lang="en-US" b="0" i="1" dirty="0" err="1"/>
              <a:t>Donauschifffahrt</a:t>
            </a:r>
            <a:r>
              <a:rPr lang="en-US" b="0" dirty="0"/>
              <a:t>, pp. 185–187</a:t>
            </a:r>
          </a:p>
          <a:p>
            <a:endParaRPr lang="en-US" b="0" dirty="0"/>
          </a:p>
          <a:p>
            <a:r>
              <a:rPr lang="en-US" b="0" dirty="0"/>
              <a:t>Image source:</a:t>
            </a:r>
            <a:br>
              <a:rPr lang="en-US" b="0" dirty="0"/>
            </a:br>
            <a:r>
              <a:rPr lang="en-US" b="0" dirty="0" err="1"/>
              <a:t>Pixabay</a:t>
            </a:r>
            <a:r>
              <a:rPr lang="en-US" b="0" dirty="0"/>
              <a:t> (2025): </a:t>
            </a:r>
            <a:r>
              <a:rPr lang="en-US" b="0" dirty="0">
                <a:hlinkClick r:id="rId3"/>
              </a:rPr>
              <a:t>https://pixabay.com/de/vectors/ampel-rot-schwarz-gr%C3%BCn-gelb-24177/</a:t>
            </a:r>
            <a:r>
              <a:rPr lang="en-US" b="0" dirty="0"/>
              <a:t>; Accessed 10.02.2025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11</a:t>
            </a:fld>
            <a:endParaRPr lang="de-AT"/>
          </a:p>
        </p:txBody>
      </p:sp>
    </p:spTree>
    <p:extLst>
      <p:ext uri="{BB962C8B-B14F-4D97-AF65-F5344CB8AC3E}">
        <p14:creationId xmlns:p14="http://schemas.microsoft.com/office/powerpoint/2010/main" val="20526536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8EF498-DDE7-451F-00A3-8C50E3C6A68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8352DED-04E0-556D-CB0B-81B61359B38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69E6E626-A586-7F5F-A11A-17A927146854}"/>
              </a:ext>
            </a:extLst>
          </p:cNvPr>
          <p:cNvSpPr>
            <a:spLocks noGrp="1"/>
          </p:cNvSpPr>
          <p:nvPr>
            <p:ph type="body" idx="1"/>
          </p:nvPr>
        </p:nvSpPr>
        <p:spPr/>
        <p:txBody>
          <a:bodyPr/>
          <a:lstStyle/>
          <a:p>
            <a:r>
              <a:rPr lang="en-US" b="0" dirty="0"/>
              <a:t>The quiz questions are suitable for starting the lesson or loosening up the class and can be discussed either in a classroom setting or completed in pairs.</a:t>
            </a:r>
            <a:br>
              <a:rPr lang="en-US" b="0" dirty="0"/>
            </a:br>
            <a:r>
              <a:rPr lang="en-US" b="0" dirty="0"/>
              <a:t>Duration: approx. 10 minutes</a:t>
            </a:r>
          </a:p>
          <a:p>
            <a:endParaRPr lang="en-US" b="0" dirty="0"/>
          </a:p>
          <a:p>
            <a:r>
              <a:rPr lang="en-US" b="0" dirty="0"/>
              <a:t>Answers:</a:t>
            </a:r>
          </a:p>
          <a:p>
            <a:r>
              <a:rPr lang="en-US" b="0" dirty="0"/>
              <a:t>This mode of transport enables fast delivery right to your doorstep. (Road/truck)</a:t>
            </a:r>
          </a:p>
          <a:p>
            <a:r>
              <a:rPr lang="en-US" b="0" dirty="0"/>
              <a:t>This mode of transport can carry large quantities of goods at once, but is slower than other options. (Waterway/inland vessel)</a:t>
            </a:r>
          </a:p>
          <a:p>
            <a:r>
              <a:rPr lang="en-US" b="0" dirty="0"/>
              <a:t>This mode of transport often experiences traffic jams, especially in large cities. (Road)</a:t>
            </a:r>
          </a:p>
          <a:p>
            <a:r>
              <a:rPr lang="en-US" b="0" dirty="0"/>
              <a:t>This mode of transport is particularly suitable for transporting goods over long distances within a country. (Rail/train)</a:t>
            </a:r>
          </a:p>
          <a:p>
            <a:r>
              <a:rPr lang="en-US" b="0" dirty="0"/>
              <a:t>This mode of transport uses natural infrastructure and is especially environmentally friendly. (Waterway/inland vessel)</a:t>
            </a:r>
          </a:p>
          <a:p>
            <a:r>
              <a:rPr lang="en-US" b="0" dirty="0"/>
              <a:t>This mode of transport causes the most harmful air pollution. (Road/truck)</a:t>
            </a:r>
          </a:p>
          <a:p>
            <a:r>
              <a:rPr lang="en-US" b="0" dirty="0"/>
              <a:t>These two modes of transport are particularly safe, as very few accidents occur. (Rail/train and waterway/inland vessel)</a:t>
            </a:r>
          </a:p>
          <a:p>
            <a:endParaRPr lang="en-US" b="0" dirty="0"/>
          </a:p>
          <a:p>
            <a:r>
              <a:rPr lang="en-US" b="0" dirty="0"/>
              <a:t>Learning objectives:</a:t>
            </a:r>
          </a:p>
          <a:p>
            <a:r>
              <a:rPr lang="en-US" b="0" dirty="0"/>
              <a:t>Students recognize fundamental differences between road, rail, and waterways.</a:t>
            </a:r>
          </a:p>
          <a:p>
            <a:r>
              <a:rPr lang="en-US" b="0" dirty="0"/>
              <a:t>Students reflect on initial connections between transport, the environment, and everyday life.</a:t>
            </a:r>
          </a:p>
          <a:p>
            <a:r>
              <a:rPr lang="en-US" b="0" dirty="0"/>
              <a:t>Students exchange personal experiences with freight transport and supply chains.</a:t>
            </a:r>
          </a:p>
          <a:p>
            <a:endParaRPr lang="de-AT" dirty="0"/>
          </a:p>
        </p:txBody>
      </p:sp>
      <p:sp>
        <p:nvSpPr>
          <p:cNvPr id="4" name="Kopfzeilenplatzhalter 3">
            <a:extLst>
              <a:ext uri="{FF2B5EF4-FFF2-40B4-BE49-F238E27FC236}">
                <a16:creationId xmlns:a16="http://schemas.microsoft.com/office/drawing/2014/main" id="{393841C1-0AF2-148D-F8BA-ED581185757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4BB4A2B-D206-835C-996B-A55EF57066F2}"/>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0655049F-57A2-41BA-C28D-5D60DF41F29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945C0B0-03E3-BA64-F038-E844F4335281}"/>
              </a:ext>
            </a:extLst>
          </p:cNvPr>
          <p:cNvSpPr>
            <a:spLocks noGrp="1"/>
          </p:cNvSpPr>
          <p:nvPr>
            <p:ph type="sldNum" sz="quarter" idx="5"/>
          </p:nvPr>
        </p:nvSpPr>
        <p:spPr/>
        <p:txBody>
          <a:bodyPr/>
          <a:lstStyle/>
          <a:p>
            <a:fld id="{9B1635B3-DF70-4CFD-87CA-EB6AFDCA10EE}" type="slidenum">
              <a:rPr lang="de-AT" smtClean="0"/>
              <a:t>12</a:t>
            </a:fld>
            <a:endParaRPr lang="de-AT"/>
          </a:p>
        </p:txBody>
      </p:sp>
    </p:spTree>
    <p:extLst>
      <p:ext uri="{BB962C8B-B14F-4D97-AF65-F5344CB8AC3E}">
        <p14:creationId xmlns:p14="http://schemas.microsoft.com/office/powerpoint/2010/main" val="30789412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b="0" dirty="0"/>
              <a:t>The high transport speed compared to the modes of rail and inland waterways can be considered an advantage of road transport. The widespread coverage of road infrastructure, and thus the ability to form a network (from door to door), is also one of its strengths. Due to the wide range of available transport vehicles, this mode offers great flexibility. Furthermore, many IT solutions (e.g., tracing and tracking) are already widely used. In addition, the use of the infrastructure is associated with low direct costs (e.g., road damage costs are only partially covered).</a:t>
            </a:r>
          </a:p>
          <a:p>
            <a:endParaRPr lang="en-US" b="0" dirty="0"/>
          </a:p>
          <a:p>
            <a:r>
              <a:rPr lang="en-US" b="0" dirty="0"/>
              <a:t>However, as costs related to traffic jams or noise pollution (so-called external costs) are receiving more attention, road transport is facing increasing cost pressure. Time-based restrictions, such as driving bans, also affect the road transport mode. In terms of environmental aspects like noise pollution and accidents, road transport performs poorly compared to other transport modes.</a:t>
            </a:r>
          </a:p>
          <a:p>
            <a:endParaRPr lang="en-US" b="0" dirty="0"/>
          </a:p>
          <a:p>
            <a:r>
              <a:rPr lang="en-US" b="0" dirty="0"/>
              <a:t>Source:</a:t>
            </a:r>
            <a:br>
              <a:rPr lang="en-US" b="0" dirty="0"/>
            </a:br>
            <a:r>
              <a:rPr lang="de-AT" dirty="0"/>
              <a:t>Kille, Christian/ Schmidt , Norbert (2008): Wirtschaftliche Rahmenbedingungen des Güterverkehrs. Studie zum Vergleich der Verkehrsträger im Rahmen des Logistikprozesses in Deutschland</a:t>
            </a:r>
            <a:r>
              <a:rPr lang="en-US" b="0" dirty="0"/>
              <a:t>, p. 53</a:t>
            </a:r>
            <a:br>
              <a:rPr lang="en-US" b="0" dirty="0"/>
            </a:br>
            <a:r>
              <a:rPr lang="en-US" b="0" dirty="0"/>
              <a:t>Online: </a:t>
            </a:r>
            <a:r>
              <a:rPr lang="en-US" b="0" dirty="0">
                <a:hlinkClick r:id="rId3"/>
              </a:rPr>
              <a:t>Fraunhofer SCS Study</a:t>
            </a:r>
            <a:r>
              <a:rPr lang="en-US" b="0" dirty="0"/>
              <a:t>; Accessed 04.02.2025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13</a:t>
            </a:fld>
            <a:endParaRPr lang="de-AT"/>
          </a:p>
        </p:txBody>
      </p:sp>
    </p:spTree>
    <p:extLst>
      <p:ext uri="{BB962C8B-B14F-4D97-AF65-F5344CB8AC3E}">
        <p14:creationId xmlns:p14="http://schemas.microsoft.com/office/powerpoint/2010/main" val="3444826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b="0" dirty="0"/>
              <a:t>Especially with block or direct trains, rail transport can score points with high transport speeds. In addition, this mode of transport is capable of handling large volumes and offers predictable transport due to fixed schedules. Thanks to standardized procedures, the level of safety is very high. Unlike road transport, rail transport prices are not affected by toll fees and can therefore be relatively cost-effective depending on the quantity transported. Lower CO₂ emissions compared to road transport are also a clear advantage.</a:t>
            </a:r>
          </a:p>
          <a:p>
            <a:endParaRPr lang="en-US" b="0" dirty="0"/>
          </a:p>
          <a:p>
            <a:r>
              <a:rPr lang="en-US" b="0" dirty="0"/>
              <a:t>Due to infrastructural differences, cross-border transport by rail remains challenging. Dependence on fixed timetables reduces the flexibility of transport. Shipment tracking is also much more difficult compared to road transport. Furthermore, unlike air transport, rail does not benefit from tax advantages.</a:t>
            </a:r>
          </a:p>
          <a:p>
            <a:endParaRPr lang="en-US" b="0" dirty="0"/>
          </a:p>
          <a:p>
            <a:r>
              <a:rPr lang="en-US" b="0" dirty="0"/>
              <a:t>Sources:</a:t>
            </a:r>
            <a:br>
              <a:rPr lang="en-US" b="0" dirty="0"/>
            </a:br>
            <a:r>
              <a:rPr lang="de-AT" dirty="0"/>
              <a:t>Kille, Christian/ Schmidt , Norbert (2008): Wirtschaftliche Rahmenbedingungen des Güterverkehrs. Studie zum Vergleich der Verkehrsträger im Rahmen des Logistikprozesses in Deutschland, S.54</a:t>
            </a:r>
          </a:p>
          <a:p>
            <a:r>
              <a:rPr lang="de-AT" dirty="0"/>
              <a:t>Online: http://www.scs.fraunhofer.de/content/dam/scs/de/dokumente/studien/Wirtschaftliche_Rahmenbedingungen_des_Gueterverkehrs.pdf; </a:t>
            </a:r>
            <a:r>
              <a:rPr lang="de-AT" dirty="0" err="1"/>
              <a:t>accessed</a:t>
            </a:r>
            <a:r>
              <a:rPr lang="de-AT" dirty="0"/>
              <a:t> 04.02.2025</a:t>
            </a:r>
          </a:p>
          <a:p>
            <a:br>
              <a:rPr lang="en-US" b="0" dirty="0"/>
            </a:br>
            <a:r>
              <a:rPr lang="en-US" b="0" dirty="0"/>
              <a:t>ÖBB (2025): </a:t>
            </a:r>
            <a:r>
              <a:rPr lang="en-US" b="0" dirty="0">
                <a:hlinkClick r:id="rId3"/>
              </a:rPr>
              <a:t>Punctuality Focus – ÖBB Infrastructure</a:t>
            </a:r>
            <a:r>
              <a:rPr lang="en-US" b="0" dirty="0"/>
              <a:t> (Accessed: 06.03.2025)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14</a:t>
            </a:fld>
            <a:endParaRPr lang="de-AT"/>
          </a:p>
        </p:txBody>
      </p:sp>
    </p:spTree>
    <p:extLst>
      <p:ext uri="{BB962C8B-B14F-4D97-AF65-F5344CB8AC3E}">
        <p14:creationId xmlns:p14="http://schemas.microsoft.com/office/powerpoint/2010/main" val="16691601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5906C-139D-3465-982D-693B5F62CC97}"/>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B30C202-CE0A-E48F-D38A-0266B58C28EB}"/>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6BA811A6-ED23-DA5C-42C5-546CC5D7DE37}"/>
              </a:ext>
            </a:extLst>
          </p:cNvPr>
          <p:cNvSpPr>
            <a:spLocks noGrp="1"/>
          </p:cNvSpPr>
          <p:nvPr>
            <p:ph type="body" idx="1"/>
          </p:nvPr>
        </p:nvSpPr>
        <p:spPr/>
        <p:txBody>
          <a:bodyPr/>
          <a:lstStyle/>
          <a:p>
            <a:r>
              <a:rPr lang="en-US" b="0" dirty="0"/>
              <a:t>The strengths of Danube shipping lie primarily in its ability to transport large volumes per vessel unit, its low transport costs, and its environmental friendliness. In addition, it is available around the clock (e.g., no weekend or night driving bans) and offers a high level of safety.</a:t>
            </a:r>
            <a:br>
              <a:rPr lang="en-US" b="0" dirty="0"/>
            </a:br>
            <a:r>
              <a:rPr lang="en-US" b="0" dirty="0"/>
              <a:t>In 2023, there were a total of 17 shipping accidents involving inland vessels on the Austrian Danube, none of which resulted in personal injury. (</a:t>
            </a:r>
            <a:r>
              <a:rPr lang="en-US" b="0" dirty="0" err="1"/>
              <a:t>Viadonau</a:t>
            </a:r>
            <a:r>
              <a:rPr lang="en-US" b="0" dirty="0"/>
              <a:t> 2024: p. 41)</a:t>
            </a:r>
            <a:br>
              <a:rPr lang="en-US" b="0" dirty="0"/>
            </a:br>
            <a:r>
              <a:rPr lang="en-US" b="0" dirty="0"/>
              <a:t>Due to the mostly natural infrastructure of the waterway, lower route and maintenance costs are incurred.</a:t>
            </a:r>
          </a:p>
          <a:p>
            <a:endParaRPr lang="en-US" b="0" dirty="0"/>
          </a:p>
          <a:p>
            <a:r>
              <a:rPr lang="en-US" b="0" dirty="0"/>
              <a:t>The weaknesses lie in the dependence on fluctuating fairway conditions and the associated varying utilization rates of the ships, the low transport speed, and the low network density, which often necessitate pre- and onward carriage by road or rail.</a:t>
            </a:r>
          </a:p>
          <a:p>
            <a:endParaRPr lang="en-US" b="0" dirty="0"/>
          </a:p>
          <a:p>
            <a:r>
              <a:rPr lang="en-US" b="0" dirty="0"/>
              <a:t>Sources:</a:t>
            </a:r>
          </a:p>
          <a:p>
            <a:r>
              <a:rPr lang="de-AT" dirty="0"/>
              <a:t>Kille, Christian/ Schmidt , Norbert (2008): Wirtschaftliche Rahmenbedingungen des Güterverkehrs. Studie zum Vergleich der Verkehrsträger im Rahmen des Logistikprozesses in Deutschland, S.56</a:t>
            </a:r>
          </a:p>
          <a:p>
            <a:r>
              <a:rPr lang="de-AT" dirty="0"/>
              <a:t>Online: http://www.scs.fraunhofer.de/content/dam/scs/de/dokumente/studien/Wirtschaftliche_Rahmenbedingungen_des_Gueterverkehrs.pdf; </a:t>
            </a:r>
            <a:r>
              <a:rPr lang="de-AT" dirty="0" err="1"/>
              <a:t>accessed</a:t>
            </a:r>
            <a:r>
              <a:rPr lang="de-AT" dirty="0"/>
              <a:t> 04.02.2025</a:t>
            </a:r>
          </a:p>
          <a:p>
            <a:r>
              <a:rPr lang="en-US" b="0" dirty="0" err="1"/>
              <a:t>Viadonau</a:t>
            </a:r>
            <a:r>
              <a:rPr lang="en-US" b="0" dirty="0"/>
              <a:t> (2019): </a:t>
            </a:r>
            <a:r>
              <a:rPr lang="de-AT" dirty="0"/>
              <a:t>Handbuch der Donauschifffahrt</a:t>
            </a:r>
            <a:r>
              <a:rPr lang="en-US" b="0" dirty="0"/>
              <a:t>, p. 17</a:t>
            </a:r>
          </a:p>
          <a:p>
            <a:r>
              <a:rPr lang="en-US" b="0" dirty="0" err="1"/>
              <a:t>Viadonau</a:t>
            </a:r>
            <a:r>
              <a:rPr lang="en-US" b="0" dirty="0"/>
              <a:t> (2024): </a:t>
            </a:r>
            <a:r>
              <a:rPr lang="de-AT" dirty="0"/>
              <a:t>Jahresbericht der </a:t>
            </a:r>
            <a:r>
              <a:rPr lang="de-AT" dirty="0" err="1"/>
              <a:t>viadonau</a:t>
            </a:r>
            <a:r>
              <a:rPr lang="de-AT" dirty="0"/>
              <a:t> 2023</a:t>
            </a:r>
          </a:p>
        </p:txBody>
      </p:sp>
      <p:sp>
        <p:nvSpPr>
          <p:cNvPr id="4" name="Kopfzeilenplatzhalter 3">
            <a:extLst>
              <a:ext uri="{FF2B5EF4-FFF2-40B4-BE49-F238E27FC236}">
                <a16:creationId xmlns:a16="http://schemas.microsoft.com/office/drawing/2014/main" id="{1A55E836-3190-7F48-5F50-51FE9E15A93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7D790CE-733C-E14E-7F45-7A50E88496AE}"/>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5A3C0C66-65C4-3A3A-F2DD-428BC039CBC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B431A9C-59C0-1D7F-B015-095F574AE266}"/>
              </a:ext>
            </a:extLst>
          </p:cNvPr>
          <p:cNvSpPr>
            <a:spLocks noGrp="1"/>
          </p:cNvSpPr>
          <p:nvPr>
            <p:ph type="sldNum" sz="quarter" idx="5"/>
          </p:nvPr>
        </p:nvSpPr>
        <p:spPr/>
        <p:txBody>
          <a:bodyPr/>
          <a:lstStyle/>
          <a:p>
            <a:fld id="{9B1635B3-DF70-4CFD-87CA-EB6AFDCA10EE}" type="slidenum">
              <a:rPr lang="de-AT" smtClean="0"/>
              <a:t>15</a:t>
            </a:fld>
            <a:endParaRPr lang="de-AT"/>
          </a:p>
        </p:txBody>
      </p:sp>
    </p:spTree>
    <p:extLst>
      <p:ext uri="{BB962C8B-B14F-4D97-AF65-F5344CB8AC3E}">
        <p14:creationId xmlns:p14="http://schemas.microsoft.com/office/powerpoint/2010/main" val="2543452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714FD-2487-4AB0-1B7E-C90294239ED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28332A6-4F9C-7A4E-565B-84ACD26C7ACB}"/>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0A117A8B-AC18-8E4B-01FF-EDB2E31A1786}"/>
              </a:ext>
            </a:extLst>
          </p:cNvPr>
          <p:cNvSpPr>
            <a:spLocks noGrp="1"/>
          </p:cNvSpPr>
          <p:nvPr>
            <p:ph type="body" idx="1"/>
          </p:nvPr>
        </p:nvSpPr>
        <p:spPr/>
        <p:txBody>
          <a:bodyPr/>
          <a:lstStyle/>
          <a:p>
            <a:r>
              <a:rPr lang="de-AT" dirty="0"/>
              <a:t>Download App unter: https://logistify.app/</a:t>
            </a:r>
          </a:p>
          <a:p>
            <a:r>
              <a:rPr lang="de-AT" dirty="0"/>
              <a:t>Erklärvideo: https://www.youtube.com/watch?v=kZhL5SPtn6A</a:t>
            </a:r>
          </a:p>
          <a:p>
            <a:r>
              <a:rPr lang="en-US" b="0" dirty="0"/>
              <a:t>More information at</a:t>
            </a:r>
            <a:r>
              <a:rPr lang="de-AT" dirty="0"/>
              <a:t>: https://rewway.at/en/teaching-materials/transport-planning-with-the-logistify-app</a:t>
            </a:r>
          </a:p>
          <a:p>
            <a:endParaRPr lang="en-US" b="0" dirty="0"/>
          </a:p>
          <a:p>
            <a:r>
              <a:rPr lang="en-US" b="0" dirty="0"/>
              <a:t>The educational app “</a:t>
            </a:r>
            <a:r>
              <a:rPr lang="en-US" b="0" dirty="0" err="1"/>
              <a:t>Logistify</a:t>
            </a:r>
            <a:r>
              <a:rPr lang="en-US" b="0" dirty="0"/>
              <a:t>” deals with different modes of transport, their resource-efficient and sustainable use, and job profiles in the logistics sector. In the games, students’ transport planning skills are put to the test. The task is to transport various goods efficiently from A to B, plan multimodal transport chains from raw product to end customer, and explore professions within the logistics industry.</a:t>
            </a:r>
          </a:p>
          <a:p>
            <a:endParaRPr lang="en-US" b="0" dirty="0"/>
          </a:p>
          <a:p>
            <a:r>
              <a:rPr lang="en-US" b="0" dirty="0"/>
              <a:t>Duration: Approximately 15 minutes are needed for Game 1.</a:t>
            </a:r>
          </a:p>
          <a:p>
            <a:endParaRPr lang="en-US" b="0" dirty="0"/>
          </a:p>
          <a:p>
            <a:r>
              <a:rPr lang="en-US" b="0" dirty="0"/>
              <a:t>Learning Objectives:</a:t>
            </a:r>
          </a:p>
          <a:p>
            <a:r>
              <a:rPr lang="en-US" b="0" dirty="0"/>
              <a:t>Students recognize the importance of various modes of transport in freight logistics.</a:t>
            </a:r>
          </a:p>
          <a:p>
            <a:r>
              <a:rPr lang="en-US" b="0" dirty="0"/>
              <a:t>Students reflect on how resources can be used carefully and efficiently in the transport sector.</a:t>
            </a:r>
          </a:p>
          <a:p>
            <a:r>
              <a:rPr lang="en-US" b="0" dirty="0"/>
              <a:t>Students analyze logistical challenges and make well-founded decisions in transport planning.</a:t>
            </a:r>
          </a:p>
          <a:p>
            <a:r>
              <a:rPr lang="en-US" b="0" dirty="0"/>
              <a:t>Students playfully use digital learning tools to understand logistics processes.</a:t>
            </a:r>
          </a:p>
          <a:p>
            <a:endParaRPr lang="de-AT" dirty="0"/>
          </a:p>
        </p:txBody>
      </p:sp>
      <p:sp>
        <p:nvSpPr>
          <p:cNvPr id="4" name="Kopfzeilenplatzhalter 3">
            <a:extLst>
              <a:ext uri="{FF2B5EF4-FFF2-40B4-BE49-F238E27FC236}">
                <a16:creationId xmlns:a16="http://schemas.microsoft.com/office/drawing/2014/main" id="{6A1C87AB-D941-3ADF-228A-BEC7F4EC147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7544EEA-F88C-AB2A-6EEC-0F8C187A74A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F5BB7625-F7F5-65D2-F882-548DC357B6D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0D4EDB3-E949-120D-D11E-DCC1AABE89E8}"/>
              </a:ext>
            </a:extLst>
          </p:cNvPr>
          <p:cNvSpPr>
            <a:spLocks noGrp="1"/>
          </p:cNvSpPr>
          <p:nvPr>
            <p:ph type="sldNum" sz="quarter" idx="5"/>
          </p:nvPr>
        </p:nvSpPr>
        <p:spPr/>
        <p:txBody>
          <a:bodyPr/>
          <a:lstStyle/>
          <a:p>
            <a:fld id="{9B1635B3-DF70-4CFD-87CA-EB6AFDCA10EE}" type="slidenum">
              <a:rPr lang="de-AT" smtClean="0"/>
              <a:t>16</a:t>
            </a:fld>
            <a:endParaRPr lang="de-AT"/>
          </a:p>
        </p:txBody>
      </p:sp>
    </p:spTree>
    <p:extLst>
      <p:ext uri="{BB962C8B-B14F-4D97-AF65-F5344CB8AC3E}">
        <p14:creationId xmlns:p14="http://schemas.microsoft.com/office/powerpoint/2010/main" val="15554314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FF4ED-DC7C-A267-695D-465A349ED20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7906C7B-55DF-6AE9-17EC-2FF7921221C7}"/>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23E6D386-0E34-82B6-704E-E0480138B42E}"/>
              </a:ext>
            </a:extLst>
          </p:cNvPr>
          <p:cNvSpPr>
            <a:spLocks noGrp="1"/>
          </p:cNvSpPr>
          <p:nvPr>
            <p:ph type="body" idx="1"/>
          </p:nvPr>
        </p:nvSpPr>
        <p:spPr/>
        <p:txBody>
          <a:bodyPr/>
          <a:lstStyle/>
          <a:p>
            <a:r>
              <a:rPr lang="en-US" b="0" dirty="0"/>
              <a:t>Costs that arise from mobility but are not borne by those who use transportation are referred to as external costs of transport. These costs are passed on to third parties, such as taxpayers and future generations.</a:t>
            </a:r>
          </a:p>
          <a:p>
            <a:r>
              <a:rPr lang="en-US" b="0" dirty="0"/>
              <a:t>The negative external effects of transport particularly include pollutant emissions, CO₂ emissions, noise emissions, accident-related costs, land use, and impacts on flora and fauna.</a:t>
            </a:r>
          </a:p>
          <a:p>
            <a:r>
              <a:rPr lang="en-US" b="0" dirty="0"/>
              <a:t>External costs have significant societal and health impacts (e.g., quality of life, noise pollution, stress, illness) as well as environmental consequences (climate change, biodiversity loss).</a:t>
            </a:r>
          </a:p>
          <a:p>
            <a:endParaRPr lang="en-US" b="0" dirty="0"/>
          </a:p>
          <a:p>
            <a:r>
              <a:rPr lang="en-US" b="0" dirty="0"/>
              <a:t>Source:</a:t>
            </a:r>
            <a:br>
              <a:rPr lang="en-US" b="0" dirty="0"/>
            </a:br>
            <a:r>
              <a:rPr lang="en-US" b="0" dirty="0"/>
              <a:t>Koch, Susanne (2012): </a:t>
            </a:r>
            <a:r>
              <a:rPr lang="en-US" b="0" i="1" dirty="0"/>
              <a:t>Logistik – Eine </a:t>
            </a:r>
            <a:r>
              <a:rPr lang="en-US" b="0" i="1" dirty="0" err="1"/>
              <a:t>Einführung</a:t>
            </a:r>
            <a:r>
              <a:rPr lang="en-US" b="0" i="1" dirty="0"/>
              <a:t> in </a:t>
            </a:r>
            <a:r>
              <a:rPr lang="en-US" b="0" i="1" dirty="0" err="1"/>
              <a:t>Ökonomie</a:t>
            </a:r>
            <a:r>
              <a:rPr lang="en-US" b="0" i="1" dirty="0"/>
              <a:t> und </a:t>
            </a:r>
            <a:r>
              <a:rPr lang="en-US" b="0" i="1" dirty="0" err="1"/>
              <a:t>Nachhaltigkeit</a:t>
            </a:r>
            <a:r>
              <a:rPr lang="en-US" b="0" dirty="0"/>
              <a:t>, pp. 294f</a:t>
            </a:r>
          </a:p>
          <a:p>
            <a:endParaRPr lang="en-US" b="0" dirty="0"/>
          </a:p>
          <a:p>
            <a:r>
              <a:rPr lang="en-US" b="0" dirty="0"/>
              <a:t>Picture source:</a:t>
            </a:r>
            <a:br>
              <a:rPr lang="en-US" b="0" dirty="0"/>
            </a:br>
            <a:r>
              <a:rPr lang="en-US" b="0" dirty="0" err="1"/>
              <a:t>Pixabay</a:t>
            </a:r>
            <a:r>
              <a:rPr lang="en-US" b="0" dirty="0"/>
              <a:t> (2025): https://pixabay.com/de/photos/verkehr-transport-stau-autobahn-2251530; Accessed: 27.02.2025</a:t>
            </a:r>
          </a:p>
          <a:p>
            <a:endParaRPr lang="de-AT" dirty="0"/>
          </a:p>
        </p:txBody>
      </p:sp>
      <p:sp>
        <p:nvSpPr>
          <p:cNvPr id="4" name="Kopfzeilenplatzhalter 3">
            <a:extLst>
              <a:ext uri="{FF2B5EF4-FFF2-40B4-BE49-F238E27FC236}">
                <a16:creationId xmlns:a16="http://schemas.microsoft.com/office/drawing/2014/main" id="{492277EB-BBE7-5FDC-DAF8-B086681B6B3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410CE8F-5EFB-F3FF-D16A-CDA04FC2BC88}"/>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8E0598D3-4CDE-2758-FEF3-C49BC8307E1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443309C-8E3A-9B80-5BE0-3960BE0CCB76}"/>
              </a:ext>
            </a:extLst>
          </p:cNvPr>
          <p:cNvSpPr>
            <a:spLocks noGrp="1"/>
          </p:cNvSpPr>
          <p:nvPr>
            <p:ph type="sldNum" sz="quarter" idx="5"/>
          </p:nvPr>
        </p:nvSpPr>
        <p:spPr/>
        <p:txBody>
          <a:bodyPr/>
          <a:lstStyle/>
          <a:p>
            <a:fld id="{9B1635B3-DF70-4CFD-87CA-EB6AFDCA10EE}" type="slidenum">
              <a:rPr lang="de-AT" smtClean="0"/>
              <a:t>17</a:t>
            </a:fld>
            <a:endParaRPr lang="de-AT"/>
          </a:p>
        </p:txBody>
      </p:sp>
    </p:spTree>
    <p:extLst>
      <p:ext uri="{BB962C8B-B14F-4D97-AF65-F5344CB8AC3E}">
        <p14:creationId xmlns:p14="http://schemas.microsoft.com/office/powerpoint/2010/main" val="9590433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80330-F713-46D9-FDCB-EA07C2C57DA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3AFB5A6-7BF1-FB73-E31F-F0686EED6B45}"/>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CF1022AD-38F4-8341-5003-10FA257D031A}"/>
              </a:ext>
            </a:extLst>
          </p:cNvPr>
          <p:cNvSpPr>
            <a:spLocks noGrp="1"/>
          </p:cNvSpPr>
          <p:nvPr>
            <p:ph type="body" idx="1"/>
          </p:nvPr>
        </p:nvSpPr>
        <p:spPr/>
        <p:txBody>
          <a:bodyPr/>
          <a:lstStyle/>
          <a:p>
            <a:r>
              <a:rPr lang="en-US" b="0"/>
              <a:t>Inland waterway vessels and electrified railways cause by far the lowest external costs compared to trucks.</a:t>
            </a:r>
            <a:br>
              <a:rPr lang="en-US" b="0"/>
            </a:br>
            <a:r>
              <a:rPr lang="en-US" b="0"/>
              <a:t>In 2023, the share of electrified routes among all infrastructure operators in Austria was around 75 percent (cf. Schienen-Control).</a:t>
            </a:r>
            <a:br>
              <a:rPr lang="en-US" b="0"/>
            </a:br>
            <a:r>
              <a:rPr lang="en-US" b="0"/>
              <a:t>In the EU-27, the degree of railway network electrification in 2023 was 57.4% (cf. Eurostat 2025).</a:t>
            </a:r>
          </a:p>
          <a:p>
            <a:endParaRPr lang="en-US" b="0"/>
          </a:p>
          <a:p>
            <a:r>
              <a:rPr lang="en-US" b="0"/>
              <a:t>Sources:</a:t>
            </a:r>
            <a:br>
              <a:rPr lang="en-US" b="0"/>
            </a:br>
            <a:r>
              <a:rPr lang="en-US" b="0"/>
              <a:t>Own representation based on:</a:t>
            </a:r>
            <a:br>
              <a:rPr lang="en-US" b="0"/>
            </a:br>
            <a:r>
              <a:rPr lang="en-US" b="0"/>
              <a:t>Christidis, P., &amp; Brons, M. (2016): </a:t>
            </a:r>
            <a:r>
              <a:rPr lang="en-US" b="0" i="1"/>
              <a:t>External costs of freight transport in European Union Member States</a:t>
            </a:r>
            <a:r>
              <a:rPr lang="en-US" b="0"/>
              <a:t> (Joint Research Centre (JRC)). Harvard Dataverse.</a:t>
            </a:r>
            <a:br>
              <a:rPr lang="en-US" b="0"/>
            </a:br>
            <a:r>
              <a:rPr lang="en-US" b="0">
                <a:hlinkClick r:id="rId3"/>
              </a:rPr>
              <a:t>https://dataverse.harvard.edu/dataset.xhtml?persistentId=doi:10.7910/DVN/YA3VCY </a:t>
            </a:r>
            <a:r>
              <a:rPr lang="en-US" b="0"/>
              <a:t> </a:t>
            </a:r>
            <a:r>
              <a:rPr lang="en-US" b="0">
                <a:hlinkClick r:id="rId4"/>
              </a:rPr>
              <a:t>https://doi.org/10.7910/DVN/YA3VCY</a:t>
            </a:r>
            <a:r>
              <a:rPr lang="en-US" b="0"/>
              <a:t>; Accessed 28.01.2025</a:t>
            </a:r>
          </a:p>
          <a:p>
            <a:endParaRPr lang="en-US" b="0"/>
          </a:p>
          <a:p>
            <a:r>
              <a:rPr lang="en-US" b="0"/>
              <a:t>Eurostat (2025): </a:t>
            </a:r>
            <a:r>
              <a:rPr lang="en-US" b="0">
                <a:hlinkClick r:id="rId5"/>
              </a:rPr>
              <a:t>https://ec.europa.eu/eurostat/statistics-explained/index.php?title=Characteristics_of_the_railway_network_in_Europe</a:t>
            </a:r>
            <a:r>
              <a:rPr lang="en-US" b="0"/>
              <a:t>; Accessed 06.03.2025</a:t>
            </a:r>
            <a:br>
              <a:rPr lang="en-US" b="0"/>
            </a:br>
            <a:r>
              <a:rPr lang="en-US" b="0"/>
              <a:t>Schienen-Control (2025): </a:t>
            </a:r>
            <a:r>
              <a:rPr lang="en-US" b="0">
                <a:hlinkClick r:id="rId6"/>
              </a:rPr>
              <a:t>https://www.schienencontrol.gv.at/de/wettbewerbsregulierung/eisenbahnnetz-oesterreich.html</a:t>
            </a:r>
            <a:r>
              <a:rPr lang="en-US" b="0"/>
              <a:t>; Accessed 28.01.2025</a:t>
            </a:r>
          </a:p>
          <a:p>
            <a:endParaRPr lang="de-AT"/>
          </a:p>
        </p:txBody>
      </p:sp>
      <p:sp>
        <p:nvSpPr>
          <p:cNvPr id="4" name="Kopfzeilenplatzhalter 3">
            <a:extLst>
              <a:ext uri="{FF2B5EF4-FFF2-40B4-BE49-F238E27FC236}">
                <a16:creationId xmlns:a16="http://schemas.microsoft.com/office/drawing/2014/main" id="{FE26B1F2-091F-4CD4-AAF9-25415FF86B7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A8F8E0A-EF62-D765-4363-67FDC3264926}"/>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4095D735-6A19-4C8F-DACC-79D015DDA23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4314CAD-21D8-13D3-F025-864D21BEED9B}"/>
              </a:ext>
            </a:extLst>
          </p:cNvPr>
          <p:cNvSpPr>
            <a:spLocks noGrp="1"/>
          </p:cNvSpPr>
          <p:nvPr>
            <p:ph type="sldNum" sz="quarter" idx="5"/>
          </p:nvPr>
        </p:nvSpPr>
        <p:spPr/>
        <p:txBody>
          <a:bodyPr/>
          <a:lstStyle/>
          <a:p>
            <a:fld id="{9B1635B3-DF70-4CFD-87CA-EB6AFDCA10EE}" type="slidenum">
              <a:rPr lang="de-AT" smtClean="0"/>
              <a:t>18</a:t>
            </a:fld>
            <a:endParaRPr lang="de-AT"/>
          </a:p>
        </p:txBody>
      </p:sp>
    </p:spTree>
    <p:extLst>
      <p:ext uri="{BB962C8B-B14F-4D97-AF65-F5344CB8AC3E}">
        <p14:creationId xmlns:p14="http://schemas.microsoft.com/office/powerpoint/2010/main" val="10248218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99966E-16CF-CB88-84D6-82F5CD129E0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62B78AB-8508-4863-9731-5853F6FD9E35}"/>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74618363-7BBB-927D-9E7B-BB590AFF55F8}"/>
              </a:ext>
            </a:extLst>
          </p:cNvPr>
          <p:cNvSpPr>
            <a:spLocks noGrp="1"/>
          </p:cNvSpPr>
          <p:nvPr>
            <p:ph type="body" idx="1"/>
          </p:nvPr>
        </p:nvSpPr>
        <p:spPr/>
        <p:txBody>
          <a:bodyPr/>
          <a:lstStyle/>
          <a:p>
            <a:r>
              <a:rPr lang="en-US" b="0" dirty="0"/>
              <a:t>The inland vessel offers numerous advantages over other modes of transport:</a:t>
            </a:r>
            <a:br>
              <a:rPr lang="en-US" b="0" dirty="0"/>
            </a:br>
            <a:r>
              <a:rPr lang="en-US" b="0" dirty="0"/>
              <a:t>Compared to other land transport modes, inland shipping provides significantly higher transport capacity per transport unit and can (or could) make an important contribution to relieving road and rail traffic.</a:t>
            </a:r>
          </a:p>
          <a:p>
            <a:r>
              <a:rPr lang="en-US" b="0" dirty="0"/>
              <a:t>To illustrate the mass transport capability of inland shipping:</a:t>
            </a:r>
            <a:br>
              <a:rPr lang="en-US" b="0" dirty="0"/>
            </a:br>
            <a:r>
              <a:rPr lang="en-US" b="0" dirty="0"/>
              <a:t>An inland vessel with 4 barges (7,000 net tons) can transport as much as 175 rail wagons or 280 trucks.</a:t>
            </a:r>
            <a:br>
              <a:rPr lang="en-US" b="0" dirty="0"/>
            </a:br>
            <a:r>
              <a:rPr lang="en-US" b="0" dirty="0"/>
              <a:t>This corresponds to a convoy of trucks stretching about 20 km on the highway.</a:t>
            </a:r>
          </a:p>
          <a:p>
            <a:endParaRPr lang="en-US" b="0" dirty="0"/>
          </a:p>
          <a:p>
            <a:r>
              <a:rPr lang="en-US" b="0" dirty="0"/>
              <a:t>What is a barge?</a:t>
            </a:r>
            <a:br>
              <a:rPr lang="en-US" b="0" dirty="0"/>
            </a:br>
            <a:r>
              <a:rPr lang="en-US" b="0" dirty="0"/>
              <a:t>A floating cargo container without its own propulsion. It is connected to the front of an inland vessel and pushed.</a:t>
            </a:r>
          </a:p>
          <a:p>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Source: </a:t>
            </a:r>
            <a:r>
              <a:rPr lang="en-US" b="0" dirty="0" err="1"/>
              <a:t>Viadonau</a:t>
            </a:r>
            <a:r>
              <a:rPr lang="en-US" b="0" dirty="0"/>
              <a:t> (2019): </a:t>
            </a:r>
            <a:r>
              <a:rPr lang="en-US" b="0" i="1" dirty="0" err="1"/>
              <a:t>Handbuch</a:t>
            </a:r>
            <a:r>
              <a:rPr lang="en-US" b="0" i="1" dirty="0"/>
              <a:t> der </a:t>
            </a:r>
            <a:r>
              <a:rPr lang="en-US" b="0" i="1" dirty="0" err="1"/>
              <a:t>Donauschifffahrt</a:t>
            </a:r>
            <a:r>
              <a:rPr lang="en-US" b="0" dirty="0"/>
              <a:t>, pp. 18, 19, 112</a:t>
            </a:r>
            <a:br>
              <a:rPr lang="en-US" b="0" dirty="0"/>
            </a:br>
            <a:r>
              <a:rPr lang="de-DE" altLang="de-DE" sz="1200" b="0" dirty="0">
                <a:solidFill>
                  <a:schemeClr val="accent1"/>
                </a:solidFill>
              </a:rPr>
              <a:t>Picture source: </a:t>
            </a:r>
            <a:r>
              <a:rPr lang="de-AT" altLang="de-DE" b="0" baseline="0" dirty="0" err="1"/>
              <a:t>Viadonau</a:t>
            </a:r>
            <a:r>
              <a:rPr lang="de-AT" altLang="de-DE" b="0" baseline="0" dirty="0"/>
              <a:t> (2019): Manual on </a:t>
            </a:r>
            <a:r>
              <a:rPr lang="de-AT" altLang="de-DE" b="0" baseline="0" dirty="0" err="1"/>
              <a:t>Danube</a:t>
            </a:r>
            <a:r>
              <a:rPr lang="de-AT" altLang="de-DE" b="0" baseline="0" dirty="0"/>
              <a:t> Navigation, </a:t>
            </a:r>
            <a:r>
              <a:rPr lang="de-DE" altLang="de-DE" sz="1200" b="0" dirty="0">
                <a:solidFill>
                  <a:schemeClr val="accent1"/>
                </a:solidFill>
              </a:rPr>
              <a:t>p</a:t>
            </a:r>
            <a:r>
              <a:rPr lang="de-DE" altLang="de-DE" sz="1200" b="0" baseline="0" dirty="0">
                <a:solidFill>
                  <a:schemeClr val="accent1"/>
                </a:solidFill>
              </a:rPr>
              <a:t>19</a:t>
            </a:r>
            <a:endParaRPr lang="de-DE" altLang="de-DE" sz="1200" b="0" dirty="0">
              <a:solidFill>
                <a:schemeClr val="accent1"/>
              </a:solidFill>
            </a:endParaRPr>
          </a:p>
          <a:p>
            <a:endParaRPr lang="en-US" b="0" dirty="0"/>
          </a:p>
          <a:p>
            <a:endParaRPr lang="de-AT" dirty="0"/>
          </a:p>
        </p:txBody>
      </p:sp>
      <p:sp>
        <p:nvSpPr>
          <p:cNvPr id="4" name="Kopfzeilenplatzhalter 3">
            <a:extLst>
              <a:ext uri="{FF2B5EF4-FFF2-40B4-BE49-F238E27FC236}">
                <a16:creationId xmlns:a16="http://schemas.microsoft.com/office/drawing/2014/main" id="{918AE2C3-B292-215D-A665-00BAD3CF1C9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94AD7753-E41F-21E7-ABBD-F4D380BB1CDB}"/>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55DE6602-8C48-A3CA-7F37-AC30F196EC0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82C97AF-2A29-7777-A746-20CC15BEBD6C}"/>
              </a:ext>
            </a:extLst>
          </p:cNvPr>
          <p:cNvSpPr>
            <a:spLocks noGrp="1"/>
          </p:cNvSpPr>
          <p:nvPr>
            <p:ph type="sldNum" sz="quarter" idx="5"/>
          </p:nvPr>
        </p:nvSpPr>
        <p:spPr/>
        <p:txBody>
          <a:bodyPr/>
          <a:lstStyle/>
          <a:p>
            <a:fld id="{9B1635B3-DF70-4CFD-87CA-EB6AFDCA10EE}" type="slidenum">
              <a:rPr lang="de-AT" smtClean="0"/>
              <a:t>19</a:t>
            </a:fld>
            <a:endParaRPr lang="de-AT"/>
          </a:p>
        </p:txBody>
      </p:sp>
    </p:spTree>
    <p:extLst>
      <p:ext uri="{BB962C8B-B14F-4D97-AF65-F5344CB8AC3E}">
        <p14:creationId xmlns:p14="http://schemas.microsoft.com/office/powerpoint/2010/main" val="12892118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56829A-BAED-103F-CBDF-17B8EE779FC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0D144B9-95E6-42CE-63E7-DAF63A58AFF6}"/>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6CA2AF5-21F3-1CAB-A385-1B615A419A13}"/>
              </a:ext>
            </a:extLst>
          </p:cNvPr>
          <p:cNvSpPr>
            <a:spLocks noGrp="1"/>
          </p:cNvSpPr>
          <p:nvPr>
            <p:ph type="body" idx="1"/>
          </p:nvPr>
        </p:nvSpPr>
        <p:spPr/>
        <p:txBody>
          <a:bodyPr/>
          <a:lstStyle/>
          <a:p>
            <a:r>
              <a:rPr lang="en-US" b="0" dirty="0"/>
              <a:t>Here you can see a push convoy on the Danube in Serbia/Romania:</a:t>
            </a:r>
            <a:br>
              <a:rPr lang="en-US" b="0" dirty="0"/>
            </a:br>
            <a:r>
              <a:rPr lang="en-US" b="0" dirty="0"/>
              <a:t>It consists of a pusher vessel (a motor ship designed for pushing) and eight coupled barges carrying bulk cargo.</a:t>
            </a:r>
            <a:br>
              <a:rPr lang="en-US" b="0" dirty="0"/>
            </a:br>
            <a:r>
              <a:rPr lang="en-US" b="0" dirty="0"/>
              <a:t>On the Danube in Austria, a vessel can push up to four barges. On the lower Danube in Romania, where the river is very wide, up to twelve barges are possible.</a:t>
            </a:r>
          </a:p>
          <a:p>
            <a:endParaRPr lang="en-US" b="0" dirty="0"/>
          </a:p>
          <a:p>
            <a:endParaRPr lang="de-AT" dirty="0"/>
          </a:p>
          <a:p>
            <a:endParaRPr lang="de-AT" dirty="0"/>
          </a:p>
          <a:p>
            <a:r>
              <a:rPr lang="de-AT" dirty="0"/>
              <a:t>Picture: </a:t>
            </a:r>
            <a:r>
              <a:rPr lang="de-AT" dirty="0" err="1"/>
              <a:t>Leitner@TTS</a:t>
            </a:r>
            <a:r>
              <a:rPr lang="de-AT" dirty="0"/>
              <a:t>, Austria</a:t>
            </a:r>
          </a:p>
          <a:p>
            <a:endParaRPr lang="de-AT" dirty="0"/>
          </a:p>
        </p:txBody>
      </p:sp>
      <p:sp>
        <p:nvSpPr>
          <p:cNvPr id="4" name="Kopfzeilenplatzhalter 3">
            <a:extLst>
              <a:ext uri="{FF2B5EF4-FFF2-40B4-BE49-F238E27FC236}">
                <a16:creationId xmlns:a16="http://schemas.microsoft.com/office/drawing/2014/main" id="{7B9C3453-3C97-A5BE-3782-73C310FD453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AF2B8415-2160-97EB-E0D8-48A33AF5552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4FABB523-82BD-E04C-5BF2-AA6F3ED9E36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2E3043F-F2C9-F566-7988-3E576A7DCDB3}"/>
              </a:ext>
            </a:extLst>
          </p:cNvPr>
          <p:cNvSpPr>
            <a:spLocks noGrp="1"/>
          </p:cNvSpPr>
          <p:nvPr>
            <p:ph type="sldNum" sz="quarter" idx="5"/>
          </p:nvPr>
        </p:nvSpPr>
        <p:spPr/>
        <p:txBody>
          <a:bodyPr/>
          <a:lstStyle/>
          <a:p>
            <a:fld id="{9B1635B3-DF70-4CFD-87CA-EB6AFDCA10EE}" type="slidenum">
              <a:rPr lang="de-AT" smtClean="0"/>
              <a:t>20</a:t>
            </a:fld>
            <a:endParaRPr lang="de-AT"/>
          </a:p>
        </p:txBody>
      </p:sp>
    </p:spTree>
    <p:extLst>
      <p:ext uri="{BB962C8B-B14F-4D97-AF65-F5344CB8AC3E}">
        <p14:creationId xmlns:p14="http://schemas.microsoft.com/office/powerpoint/2010/main" val="42615559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6CF875-1DC1-2CCB-336B-D84316F08CF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C73B0E0-D45E-87E2-1011-466B3E4EE9D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56308BCF-D15C-249E-E15F-3F870BD74418}"/>
              </a:ext>
            </a:extLst>
          </p:cNvPr>
          <p:cNvSpPr>
            <a:spLocks noGrp="1"/>
          </p:cNvSpPr>
          <p:nvPr>
            <p:ph type="body" idx="1"/>
          </p:nvPr>
        </p:nvSpPr>
        <p:spPr/>
        <p:txBody>
          <a:bodyPr/>
          <a:lstStyle/>
          <a:p>
            <a:r>
              <a:rPr lang="en-US" b="0"/>
              <a:t>When it comes to transporting particularly large and heavy goods—so-called </a:t>
            </a:r>
            <a:r>
              <a:rPr lang="en-US" b="0" i="1"/>
              <a:t>High &amp; Heavy</a:t>
            </a:r>
            <a:r>
              <a:rPr lang="en-US" b="0"/>
              <a:t> transports—the inland waterway vessel offers a range of advantages that other modes of transport can hardly match.</a:t>
            </a:r>
          </a:p>
          <a:p>
            <a:endParaRPr lang="en-US" b="0"/>
          </a:p>
          <a:p>
            <a:r>
              <a:rPr lang="en-US" b="0"/>
              <a:t>Enormous loading capacity: Ideal for machinery, components, or industrial equipment that are too large for trucks or trains.</a:t>
            </a:r>
          </a:p>
          <a:p>
            <a:r>
              <a:rPr lang="en-US" b="0"/>
              <a:t>Operable 24/7: Unlike road transport, which is often limited by driving bans or mandatory rest periods, a ship can operate around the clock—without breaks, without traffic jams.</a:t>
            </a:r>
          </a:p>
          <a:p>
            <a:r>
              <a:rPr lang="en-US" b="0"/>
              <a:t>No infrastructure costs: Roads don’t need reinforcement, and bridges don’t need adjustment. Waterways are already available and can be used without additional construction costs.</a:t>
            </a:r>
          </a:p>
          <a:p>
            <a:r>
              <a:rPr lang="en-US" b="0"/>
              <a:t>No permits or escort vehicles required: While road heavy transports often require lengthy permit procedures and police escorts, a ship can usually carry these goods as regular cargo—no permits or roadblocks needed.</a:t>
            </a:r>
          </a:p>
          <a:p>
            <a:r>
              <a:rPr lang="en-US" b="0"/>
              <a:t>Environmentally friendly: Transporting by ship generates significantly less CO₂ than trucks or airplanes. Especially over long distances and with heavy loads, this is a real sustainability advantage.</a:t>
            </a:r>
          </a:p>
          <a:p>
            <a:endParaRPr lang="en-US" b="0"/>
          </a:p>
          <a:p>
            <a:r>
              <a:rPr lang="en-US" b="0"/>
              <a:t>Source:</a:t>
            </a:r>
            <a:br>
              <a:rPr lang="en-US" b="0"/>
            </a:br>
            <a:r>
              <a:rPr lang="en-US" b="0" err="1"/>
              <a:t>Viadonau</a:t>
            </a:r>
            <a:r>
              <a:rPr lang="en-US" b="0"/>
              <a:t> (2025): </a:t>
            </a:r>
            <a:r>
              <a:rPr lang="en-US" b="0">
                <a:hlinkClick r:id="rId3"/>
              </a:rPr>
              <a:t>https://www.viadonau.org/wirtschaft/donaulogistik/high-heavy-transporte</a:t>
            </a:r>
            <a:r>
              <a:rPr lang="en-US" b="0"/>
              <a:t>; Accessed 10.07.2025</a:t>
            </a:r>
          </a:p>
          <a:p>
            <a:endParaRPr lang="en-US" b="0"/>
          </a:p>
          <a:p>
            <a:r>
              <a:rPr lang="en-US" b="0"/>
              <a:t>Picture: </a:t>
            </a:r>
            <a:r>
              <a:rPr lang="en-US" b="0" err="1"/>
              <a:t>Felbermayr</a:t>
            </a:r>
            <a:endParaRPr lang="en-US" b="0"/>
          </a:p>
          <a:p>
            <a:endParaRPr lang="de-AT"/>
          </a:p>
          <a:p>
            <a:endParaRPr lang="de-AT"/>
          </a:p>
        </p:txBody>
      </p:sp>
      <p:sp>
        <p:nvSpPr>
          <p:cNvPr id="4" name="Kopfzeilenplatzhalter 3">
            <a:extLst>
              <a:ext uri="{FF2B5EF4-FFF2-40B4-BE49-F238E27FC236}">
                <a16:creationId xmlns:a16="http://schemas.microsoft.com/office/drawing/2014/main" id="{FC838232-47F6-ECC6-7D7A-0F9936C1595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20BCDF0-E0C4-ED0F-541C-1948EABDA3A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50E88C54-EA73-3BEF-9F21-F23DFF8F694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BFC8F81-553C-6095-BC29-CB4C3DF10611}"/>
              </a:ext>
            </a:extLst>
          </p:cNvPr>
          <p:cNvSpPr>
            <a:spLocks noGrp="1"/>
          </p:cNvSpPr>
          <p:nvPr>
            <p:ph type="sldNum" sz="quarter" idx="5"/>
          </p:nvPr>
        </p:nvSpPr>
        <p:spPr/>
        <p:txBody>
          <a:bodyPr/>
          <a:lstStyle/>
          <a:p>
            <a:fld id="{9B1635B3-DF70-4CFD-87CA-EB6AFDCA10EE}" type="slidenum">
              <a:rPr lang="de-AT" smtClean="0"/>
              <a:t>21</a:t>
            </a:fld>
            <a:endParaRPr lang="de-AT"/>
          </a:p>
        </p:txBody>
      </p:sp>
    </p:spTree>
    <p:extLst>
      <p:ext uri="{BB962C8B-B14F-4D97-AF65-F5344CB8AC3E}">
        <p14:creationId xmlns:p14="http://schemas.microsoft.com/office/powerpoint/2010/main" val="28955279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E9FFD6-7DF9-C6CE-3CAC-0BD90C2C592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41BD2FA-F246-52EB-9003-3022F412AACB}"/>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83896D4D-A227-0890-0B05-883A6ED525E7}"/>
              </a:ext>
            </a:extLst>
          </p:cNvPr>
          <p:cNvSpPr>
            <a:spLocks noGrp="1"/>
          </p:cNvSpPr>
          <p:nvPr>
            <p:ph type="body" idx="1"/>
          </p:nvPr>
        </p:nvSpPr>
        <p:spPr/>
        <p:txBody>
          <a:bodyPr/>
          <a:lstStyle/>
          <a:p>
            <a:r>
              <a:rPr lang="de-AT"/>
              <a:t>Picture: Felbermayr</a:t>
            </a:r>
          </a:p>
        </p:txBody>
      </p:sp>
      <p:sp>
        <p:nvSpPr>
          <p:cNvPr id="4" name="Kopfzeilenplatzhalter 3">
            <a:extLst>
              <a:ext uri="{FF2B5EF4-FFF2-40B4-BE49-F238E27FC236}">
                <a16:creationId xmlns:a16="http://schemas.microsoft.com/office/drawing/2014/main" id="{086CCA51-560C-CC14-5645-C68A4AC5C58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154E1C74-9A4C-424A-B079-F38B5C7D624B}"/>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BC196A7B-BDEE-82D8-07F6-E38ECC1CEFD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6F62F16-8248-2A27-5C67-A38003460860}"/>
              </a:ext>
            </a:extLst>
          </p:cNvPr>
          <p:cNvSpPr>
            <a:spLocks noGrp="1"/>
          </p:cNvSpPr>
          <p:nvPr>
            <p:ph type="sldNum" sz="quarter" idx="5"/>
          </p:nvPr>
        </p:nvSpPr>
        <p:spPr/>
        <p:txBody>
          <a:bodyPr/>
          <a:lstStyle/>
          <a:p>
            <a:fld id="{9B1635B3-DF70-4CFD-87CA-EB6AFDCA10EE}" type="slidenum">
              <a:rPr lang="de-AT" smtClean="0"/>
              <a:t>22</a:t>
            </a:fld>
            <a:endParaRPr lang="de-AT"/>
          </a:p>
        </p:txBody>
      </p:sp>
    </p:spTree>
    <p:extLst>
      <p:ext uri="{BB962C8B-B14F-4D97-AF65-F5344CB8AC3E}">
        <p14:creationId xmlns:p14="http://schemas.microsoft.com/office/powerpoint/2010/main" val="6382080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B33400-8D87-1EB0-0A03-5F5AD1CD009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A5A3690-35EE-A635-9006-4783613D64F1}"/>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CB473033-B092-14E7-38D2-84A3F2D1271A}"/>
              </a:ext>
            </a:extLst>
          </p:cNvPr>
          <p:cNvSpPr>
            <a:spLocks noGrp="1"/>
          </p:cNvSpPr>
          <p:nvPr>
            <p:ph type="body" idx="1"/>
          </p:nvPr>
        </p:nvSpPr>
        <p:spPr/>
        <p:txBody>
          <a:bodyPr/>
          <a:lstStyle/>
          <a:p>
            <a:r>
              <a:rPr lang="en-US" b="0" dirty="0"/>
              <a:t>In terms of specific energy consumption, inland waterway transport can be considered the most efficient and therefore the most environmentally friendly mode of transport. An inland vessel can transport one ton of cargo nearly four times farther than a truck using the same amount of energy.</a:t>
            </a:r>
          </a:p>
          <a:p>
            <a:endParaRPr lang="en-US" b="0" dirty="0"/>
          </a:p>
          <a:p>
            <a:r>
              <a:rPr lang="en-US" b="0" dirty="0"/>
              <a:t>Source: </a:t>
            </a:r>
            <a:r>
              <a:rPr lang="en-US" b="0" dirty="0" err="1"/>
              <a:t>Viadonau</a:t>
            </a:r>
            <a:r>
              <a:rPr lang="en-US" b="0" dirty="0"/>
              <a:t> (2019): </a:t>
            </a:r>
            <a:r>
              <a:rPr lang="de-AT" dirty="0"/>
              <a:t>Handbuch der Donauschifffahrt </a:t>
            </a:r>
            <a:r>
              <a:rPr lang="en-US" b="0" dirty="0"/>
              <a:t>, p. 18</a:t>
            </a:r>
            <a:br>
              <a:rPr lang="en-US" b="0" dirty="0"/>
            </a:br>
            <a:r>
              <a:rPr lang="en-US" b="0" dirty="0"/>
              <a:t>Image source: </a:t>
            </a:r>
            <a:r>
              <a:rPr lang="en-US" b="0" dirty="0" err="1"/>
              <a:t>Viadonau</a:t>
            </a:r>
            <a:r>
              <a:rPr lang="en-US" b="0" dirty="0"/>
              <a:t> (2019): </a:t>
            </a:r>
            <a:r>
              <a:rPr lang="de-AT" dirty="0"/>
              <a:t>Manual </a:t>
            </a:r>
            <a:r>
              <a:rPr lang="de-AT" dirty="0" err="1"/>
              <a:t>of</a:t>
            </a:r>
            <a:r>
              <a:rPr lang="de-AT" dirty="0"/>
              <a:t> </a:t>
            </a:r>
            <a:r>
              <a:rPr lang="de-AT" dirty="0" err="1"/>
              <a:t>Danube</a:t>
            </a:r>
            <a:r>
              <a:rPr lang="de-AT" dirty="0"/>
              <a:t> Navigation</a:t>
            </a:r>
            <a:r>
              <a:rPr lang="en-US" b="0" dirty="0"/>
              <a:t>, p. 18</a:t>
            </a:r>
          </a:p>
          <a:p>
            <a:endParaRPr lang="de-AT" dirty="0"/>
          </a:p>
          <a:p>
            <a:endParaRPr lang="de-AT" dirty="0"/>
          </a:p>
        </p:txBody>
      </p:sp>
      <p:sp>
        <p:nvSpPr>
          <p:cNvPr id="4" name="Kopfzeilenplatzhalter 3">
            <a:extLst>
              <a:ext uri="{FF2B5EF4-FFF2-40B4-BE49-F238E27FC236}">
                <a16:creationId xmlns:a16="http://schemas.microsoft.com/office/drawing/2014/main" id="{0FD40CCD-ED0F-182C-F210-324DFB2CBE0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05BA86A-BC67-5C82-0EBF-DF975D16820B}"/>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D6861227-B388-D49D-A808-4BD5F873257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8A5ACABB-F160-9B37-6A9F-930F2B7CF928}"/>
              </a:ext>
            </a:extLst>
          </p:cNvPr>
          <p:cNvSpPr>
            <a:spLocks noGrp="1"/>
          </p:cNvSpPr>
          <p:nvPr>
            <p:ph type="sldNum" sz="quarter" idx="5"/>
          </p:nvPr>
        </p:nvSpPr>
        <p:spPr/>
        <p:txBody>
          <a:bodyPr/>
          <a:lstStyle/>
          <a:p>
            <a:fld id="{9B1635B3-DF70-4CFD-87CA-EB6AFDCA10EE}" type="slidenum">
              <a:rPr lang="de-AT" smtClean="0"/>
              <a:t>23</a:t>
            </a:fld>
            <a:endParaRPr lang="de-AT"/>
          </a:p>
        </p:txBody>
      </p:sp>
    </p:spTree>
    <p:extLst>
      <p:ext uri="{BB962C8B-B14F-4D97-AF65-F5344CB8AC3E}">
        <p14:creationId xmlns:p14="http://schemas.microsoft.com/office/powerpoint/2010/main" val="6990527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E3DD4-F569-0546-8362-3C32AFF88CC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E801895-7967-BD3E-4995-B49F1444701A}"/>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40FE90AE-1B90-F164-5C46-60B82C775B51}"/>
              </a:ext>
            </a:extLst>
          </p:cNvPr>
          <p:cNvSpPr>
            <a:spLocks noGrp="1"/>
          </p:cNvSpPr>
          <p:nvPr>
            <p:ph type="body" idx="1"/>
          </p:nvPr>
        </p:nvSpPr>
        <p:spPr/>
        <p:txBody>
          <a:bodyPr/>
          <a:lstStyle/>
          <a:p>
            <a:r>
              <a:rPr lang="en-US" b="0"/>
              <a:t>An unbroken or single-stage transport refers to direct transportation from the sender to the recipient.</a:t>
            </a:r>
          </a:p>
          <a:p>
            <a:r>
              <a:rPr lang="en-US" b="0"/>
              <a:t>The term “transport chain” or “multi-stage transport” refers to the transport from sender to recipient using different means of transport.</a:t>
            </a:r>
          </a:p>
          <a:p>
            <a:r>
              <a:rPr lang="en-US" b="0"/>
              <a:t>In unimodal transport, the mode of transport does not change. Examples include truck transport on the road or rail transport between two sites with direct rail access. Although goods may be reloaded, only one mode of transport is used.</a:t>
            </a:r>
          </a:p>
          <a:p>
            <a:r>
              <a:rPr lang="en-US" b="0"/>
              <a:t>Multimodal transport, on the other hand, involves using more than one mode of transport during the transportation process.</a:t>
            </a:r>
          </a:p>
          <a:p>
            <a:endParaRPr lang="en-US" b="0"/>
          </a:p>
          <a:p>
            <a:r>
              <a:rPr lang="en-US" b="0"/>
              <a:t>Source:</a:t>
            </a:r>
            <a:br>
              <a:rPr lang="en-US" b="0"/>
            </a:br>
            <a:r>
              <a:rPr lang="en-US" b="0" err="1"/>
              <a:t>Muchna</a:t>
            </a:r>
            <a:r>
              <a:rPr lang="en-US" b="0"/>
              <a:t>, Claus / Brandenburg, Hans / </a:t>
            </a:r>
            <a:r>
              <a:rPr lang="en-US" b="0" err="1"/>
              <a:t>Fottner</a:t>
            </a:r>
            <a:r>
              <a:rPr lang="en-US" b="0"/>
              <a:t>, Johannes / Gutermuth, Jens (2nd edition, 2021): </a:t>
            </a:r>
            <a:r>
              <a:rPr lang="en-US" b="0" i="1" err="1"/>
              <a:t>Grundlagen</a:t>
            </a:r>
            <a:r>
              <a:rPr lang="en-US" b="0" i="1"/>
              <a:t> der Logistik. </a:t>
            </a:r>
            <a:r>
              <a:rPr lang="en-US" b="0" i="1" err="1"/>
              <a:t>Begriffe</a:t>
            </a:r>
            <a:r>
              <a:rPr lang="en-US" b="0" i="1"/>
              <a:t>, </a:t>
            </a:r>
            <a:r>
              <a:rPr lang="en-US" b="0" i="1" err="1"/>
              <a:t>Strukturen</a:t>
            </a:r>
            <a:r>
              <a:rPr lang="en-US" b="0" i="1"/>
              <a:t> und </a:t>
            </a:r>
            <a:r>
              <a:rPr lang="en-US" b="0" i="1" err="1"/>
              <a:t>Prozesse</a:t>
            </a:r>
            <a:r>
              <a:rPr lang="en-US" b="0"/>
              <a:t>, pp. 152–161</a:t>
            </a:r>
          </a:p>
          <a:p>
            <a:endParaRPr lang="en-US" b="0"/>
          </a:p>
          <a:p>
            <a:r>
              <a:rPr lang="en-US" b="0"/>
              <a:t>Images sources:</a:t>
            </a:r>
          </a:p>
          <a:p>
            <a:r>
              <a:rPr lang="en-US" b="0" err="1"/>
              <a:t>Flaticon</a:t>
            </a:r>
            <a:r>
              <a:rPr lang="en-US" b="0"/>
              <a:t> (2024): </a:t>
            </a:r>
            <a:r>
              <a:rPr lang="en-US" b="0">
                <a:hlinkClick r:id="rId3"/>
              </a:rPr>
              <a:t>https://www.flaticon.com/de/kostenlose-icons/lkw</a:t>
            </a:r>
            <a:r>
              <a:rPr lang="en-US" b="0"/>
              <a:t> Truck icons by </a:t>
            </a:r>
            <a:r>
              <a:rPr lang="en-US" b="0" err="1"/>
              <a:t>Freepik</a:t>
            </a:r>
            <a:r>
              <a:rPr lang="en-US" b="0"/>
              <a:t> – </a:t>
            </a:r>
            <a:r>
              <a:rPr lang="en-US" b="0" err="1"/>
              <a:t>Flaticon</a:t>
            </a:r>
            <a:endParaRPr lang="en-US" b="0"/>
          </a:p>
          <a:p>
            <a:r>
              <a:rPr lang="en-US" b="0" err="1"/>
              <a:t>Flaticon</a:t>
            </a:r>
            <a:r>
              <a:rPr lang="en-US" b="0"/>
              <a:t> (2024): </a:t>
            </a:r>
            <a:r>
              <a:rPr lang="en-US" b="0">
                <a:hlinkClick r:id="rId4"/>
              </a:rPr>
              <a:t>https://www.flaticon.com/de/kostenlose-icons/fabrik</a:t>
            </a:r>
            <a:r>
              <a:rPr lang="en-US" b="0"/>
              <a:t> Factory icons by </a:t>
            </a:r>
            <a:r>
              <a:rPr lang="en-US" b="0" err="1"/>
              <a:t>Freepik</a:t>
            </a:r>
            <a:r>
              <a:rPr lang="en-US" b="0"/>
              <a:t> – </a:t>
            </a:r>
            <a:r>
              <a:rPr lang="en-US" b="0" err="1"/>
              <a:t>Flaticon</a:t>
            </a:r>
            <a:endParaRPr lang="en-US" b="0"/>
          </a:p>
          <a:p>
            <a:r>
              <a:rPr lang="en-US" b="0" err="1"/>
              <a:t>Flaticon</a:t>
            </a:r>
            <a:r>
              <a:rPr lang="en-US" b="0"/>
              <a:t> (2024): </a:t>
            </a:r>
            <a:r>
              <a:rPr lang="en-US" b="0">
                <a:hlinkClick r:id="rId5"/>
              </a:rPr>
              <a:t>https://www.flaticon.com/de/kostenlose-icons/boxen</a:t>
            </a:r>
            <a:r>
              <a:rPr lang="en-US" b="0"/>
              <a:t> Box icons by </a:t>
            </a:r>
            <a:r>
              <a:rPr lang="en-US" b="0" err="1"/>
              <a:t>monkik</a:t>
            </a:r>
            <a:r>
              <a:rPr lang="en-US" b="0"/>
              <a:t> – </a:t>
            </a:r>
            <a:r>
              <a:rPr lang="en-US" b="0" err="1"/>
              <a:t>Flaticon</a:t>
            </a:r>
            <a:endParaRPr lang="en-US" b="0"/>
          </a:p>
          <a:p>
            <a:r>
              <a:rPr lang="en-US" b="0" err="1"/>
              <a:t>Flaticon</a:t>
            </a:r>
            <a:r>
              <a:rPr lang="en-US" b="0"/>
              <a:t> (2024): </a:t>
            </a:r>
            <a:r>
              <a:rPr lang="en-US" b="0">
                <a:hlinkClick r:id="rId6"/>
              </a:rPr>
              <a:t>https://www.flaticon.com/de/kostenlose-icons/guterzug</a:t>
            </a:r>
            <a:r>
              <a:rPr lang="en-US" b="0"/>
              <a:t> Freight train icons by </a:t>
            </a:r>
            <a:r>
              <a:rPr lang="en-US" b="0" err="1"/>
              <a:t>Freepik</a:t>
            </a:r>
            <a:r>
              <a:rPr lang="en-US" b="0"/>
              <a:t> – </a:t>
            </a:r>
            <a:r>
              <a:rPr lang="en-US" b="0" err="1"/>
              <a:t>Flaticon</a:t>
            </a:r>
            <a:endParaRPr lang="en-US" b="0"/>
          </a:p>
          <a:p>
            <a:r>
              <a:rPr lang="en-US" b="0" err="1"/>
              <a:t>Flaticon</a:t>
            </a:r>
            <a:r>
              <a:rPr lang="en-US" b="0"/>
              <a:t> (2024): </a:t>
            </a:r>
            <a:r>
              <a:rPr lang="en-US" b="0">
                <a:hlinkClick r:id="rId7"/>
              </a:rPr>
              <a:t>https://www.flaticon.com/de/kostenlose-icons/Schiff</a:t>
            </a:r>
            <a:r>
              <a:rPr lang="en-US" b="0"/>
              <a:t> Ship icons by </a:t>
            </a:r>
            <a:r>
              <a:rPr lang="en-US" b="0" err="1"/>
              <a:t>Freepik</a:t>
            </a:r>
            <a:r>
              <a:rPr lang="en-US" b="0"/>
              <a:t> – </a:t>
            </a:r>
            <a:r>
              <a:rPr lang="en-US" b="0" err="1"/>
              <a:t>Flaticon</a:t>
            </a:r>
            <a:endParaRPr lang="en-US" b="0"/>
          </a:p>
          <a:p>
            <a:endParaRPr lang="de-AT"/>
          </a:p>
        </p:txBody>
      </p:sp>
      <p:sp>
        <p:nvSpPr>
          <p:cNvPr id="4" name="Kopfzeilenplatzhalter 3">
            <a:extLst>
              <a:ext uri="{FF2B5EF4-FFF2-40B4-BE49-F238E27FC236}">
                <a16:creationId xmlns:a16="http://schemas.microsoft.com/office/drawing/2014/main" id="{889D5F91-03ED-0AC4-9FEE-E7511FE37B7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2D8717A-B942-48A4-16A6-7EE9D15E96CC}"/>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00611BE8-8569-AE83-2D3A-CFECE15FC9AB}"/>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BDF8FE5-7A72-F76D-F4BB-6DDEA71AB3F0}"/>
              </a:ext>
            </a:extLst>
          </p:cNvPr>
          <p:cNvSpPr>
            <a:spLocks noGrp="1"/>
          </p:cNvSpPr>
          <p:nvPr>
            <p:ph type="sldNum" sz="quarter" idx="5"/>
          </p:nvPr>
        </p:nvSpPr>
        <p:spPr/>
        <p:txBody>
          <a:bodyPr/>
          <a:lstStyle/>
          <a:p>
            <a:fld id="{9B1635B3-DF70-4CFD-87CA-EB6AFDCA10EE}" type="slidenum">
              <a:rPr lang="de-AT" smtClean="0"/>
              <a:t>24</a:t>
            </a:fld>
            <a:endParaRPr lang="de-AT"/>
          </a:p>
        </p:txBody>
      </p:sp>
    </p:spTree>
    <p:extLst>
      <p:ext uri="{BB962C8B-B14F-4D97-AF65-F5344CB8AC3E}">
        <p14:creationId xmlns:p14="http://schemas.microsoft.com/office/powerpoint/2010/main" val="1370110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3481D-3A3C-6AF9-AF9C-90A9B50AE57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694552D-D199-00FD-964E-67687E9DA977}"/>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05B9A6D1-82BB-A4E2-888C-9E69EF1A7910}"/>
              </a:ext>
            </a:extLst>
          </p:cNvPr>
          <p:cNvSpPr>
            <a:spLocks noGrp="1"/>
          </p:cNvSpPr>
          <p:nvPr>
            <p:ph type="body" idx="1"/>
          </p:nvPr>
        </p:nvSpPr>
        <p:spPr/>
        <p:txBody>
          <a:bodyPr/>
          <a:lstStyle/>
          <a:p>
            <a:r>
              <a:rPr lang="en-US" b="0" dirty="0"/>
              <a:t>Modal shift means that the transport of goods is increasingly being moved to more environmentally friendly modes of transport such as rail or inland waterways, instead of relying primarily on trucks on the road. The goal is to minimize environmental impact and reduce congestion on roads. Road transport is the largest source of greenhouse gas emissions in the transport sector. Fewer truck transports—or reducing them to short distances—and instead increased use of more sustainable transport modes like rail and inland waterways automatically means fewer emissions. This also leads to fewer traffic jams, less noise, and greater safety.</a:t>
            </a:r>
          </a:p>
          <a:p>
            <a:endParaRPr lang="en-US" b="0" dirty="0"/>
          </a:p>
          <a:p>
            <a:r>
              <a:rPr lang="en-US" b="0" dirty="0"/>
              <a:t>Source:</a:t>
            </a:r>
            <a:br>
              <a:rPr lang="en-US" b="0" dirty="0"/>
            </a:br>
            <a:r>
              <a:rPr lang="en-US" b="0" dirty="0"/>
              <a:t>Allianz pro </a:t>
            </a:r>
            <a:r>
              <a:rPr lang="en-US" b="0" dirty="0" err="1"/>
              <a:t>Schiene</a:t>
            </a:r>
            <a:r>
              <a:rPr lang="en-US" b="0" dirty="0"/>
              <a:t> (2025): </a:t>
            </a:r>
            <a:r>
              <a:rPr lang="en-US" b="0" dirty="0">
                <a:hlinkClick r:id="rId3"/>
              </a:rPr>
              <a:t>https://www.allianz-pro-schiene.de/glossar/verkehrsverlagerung/</a:t>
            </a:r>
            <a:r>
              <a:rPr lang="en-US" b="0" dirty="0"/>
              <a:t>; Accessed 11.02.2025</a:t>
            </a:r>
            <a:br>
              <a:rPr lang="en-US" b="0" dirty="0"/>
            </a:br>
            <a:r>
              <a:rPr lang="de-AT" dirty="0"/>
              <a:t>Bundesministerium Klimaschutz, Umwelt, Energie, Mobilität, Innovation und Technologie (2023): Masterplan Güterverkehr 2023</a:t>
            </a:r>
          </a:p>
          <a:p>
            <a:endParaRPr lang="en-US" b="0" dirty="0"/>
          </a:p>
          <a:p>
            <a:r>
              <a:rPr lang="en-US" b="0" dirty="0"/>
              <a:t>Picture source:</a:t>
            </a:r>
            <a:br>
              <a:rPr lang="en-US" b="0" dirty="0"/>
            </a:br>
            <a:r>
              <a:rPr lang="en-US" b="0" dirty="0"/>
              <a:t>Björn Bosch</a:t>
            </a:r>
          </a:p>
          <a:p>
            <a:endParaRPr lang="de-AT" dirty="0"/>
          </a:p>
        </p:txBody>
      </p:sp>
      <p:sp>
        <p:nvSpPr>
          <p:cNvPr id="4" name="Kopfzeilenplatzhalter 3">
            <a:extLst>
              <a:ext uri="{FF2B5EF4-FFF2-40B4-BE49-F238E27FC236}">
                <a16:creationId xmlns:a16="http://schemas.microsoft.com/office/drawing/2014/main" id="{BDF80712-9F18-75C9-B659-5EDBE8292D5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06AFE78-5A83-40AD-79DD-6A7010FCCF1C}"/>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1E77892C-C622-EAC5-1CD1-695893A29BC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7FECA39-27E7-3E8A-0764-B96539EAAD82}"/>
              </a:ext>
            </a:extLst>
          </p:cNvPr>
          <p:cNvSpPr>
            <a:spLocks noGrp="1"/>
          </p:cNvSpPr>
          <p:nvPr>
            <p:ph type="sldNum" sz="quarter" idx="5"/>
          </p:nvPr>
        </p:nvSpPr>
        <p:spPr/>
        <p:txBody>
          <a:bodyPr/>
          <a:lstStyle/>
          <a:p>
            <a:fld id="{9B1635B3-DF70-4CFD-87CA-EB6AFDCA10EE}" type="slidenum">
              <a:rPr lang="de-AT" smtClean="0"/>
              <a:t>25</a:t>
            </a:fld>
            <a:endParaRPr lang="de-AT"/>
          </a:p>
        </p:txBody>
      </p:sp>
    </p:spTree>
    <p:extLst>
      <p:ext uri="{BB962C8B-B14F-4D97-AF65-F5344CB8AC3E}">
        <p14:creationId xmlns:p14="http://schemas.microsoft.com/office/powerpoint/2010/main" val="14602269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0D324-BEFA-8B08-099E-9A199F92BD9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5FEF866-4B5B-6CF3-15F0-11201D003F69}"/>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9BD1739-D2BF-2DC1-C910-96B6640CEA05}"/>
              </a:ext>
            </a:extLst>
          </p:cNvPr>
          <p:cNvSpPr>
            <a:spLocks noGrp="1"/>
          </p:cNvSpPr>
          <p:nvPr>
            <p:ph type="body" idx="1"/>
          </p:nvPr>
        </p:nvSpPr>
        <p:spPr/>
        <p:txBody>
          <a:bodyPr/>
          <a:lstStyle/>
          <a:p>
            <a:r>
              <a:rPr lang="en-US" b="0" dirty="0"/>
              <a:t>Discussion in Small Groups and Final Reflection with the Whole Class</a:t>
            </a:r>
          </a:p>
          <a:p>
            <a:r>
              <a:rPr lang="en-US" b="0" dirty="0"/>
              <a:t>What are the advantages of transporting more goods by rail or inland waterways instead of by truck?</a:t>
            </a:r>
            <a:br>
              <a:rPr lang="en-US" b="0" dirty="0"/>
            </a:br>
            <a:r>
              <a:rPr lang="en-US" b="0" dirty="0"/>
              <a:t>→ Think about environment, traffic, safety, space usage, noise</a:t>
            </a:r>
          </a:p>
          <a:p>
            <a:r>
              <a:rPr lang="en-US" b="0" dirty="0"/>
              <a:t>What challenges might arise?</a:t>
            </a:r>
            <a:br>
              <a:rPr lang="en-US" b="0" dirty="0"/>
            </a:br>
            <a:r>
              <a:rPr lang="en-US" b="0" dirty="0"/>
              <a:t>→ Think about infrastructure, costs, flexibility, time, accessibility</a:t>
            </a:r>
          </a:p>
          <a:p>
            <a:endParaRPr lang="en-US" b="0" dirty="0"/>
          </a:p>
          <a:p>
            <a:r>
              <a:rPr lang="en-US" b="0" dirty="0"/>
              <a:t>Duration: approx. 15 minutes</a:t>
            </a:r>
          </a:p>
          <a:p>
            <a:endParaRPr lang="en-US" b="0" dirty="0"/>
          </a:p>
          <a:p>
            <a:r>
              <a:rPr lang="en-US" b="1" dirty="0"/>
              <a:t>Suggested Prompt Questions for Support:</a:t>
            </a:r>
          </a:p>
          <a:p>
            <a:r>
              <a:rPr lang="en-US" b="0" dirty="0"/>
              <a:t>What happens if there are fewer trucks on the roads?</a:t>
            </a:r>
          </a:p>
          <a:p>
            <a:r>
              <a:rPr lang="en-US" b="0" dirty="0"/>
              <a:t>Can trains or ships reach every destination?</a:t>
            </a:r>
          </a:p>
          <a:p>
            <a:r>
              <a:rPr lang="en-US" b="0" dirty="0"/>
              <a:t>What would need to change to transport more goods by rail or inland waterways?</a:t>
            </a:r>
          </a:p>
          <a:p>
            <a:endParaRPr lang="en-US" b="0" dirty="0"/>
          </a:p>
          <a:p>
            <a:r>
              <a:rPr lang="en-US" b="0" dirty="0"/>
              <a:t>Possible Discussion Points:</a:t>
            </a:r>
          </a:p>
          <a:p>
            <a:r>
              <a:rPr lang="en-US" b="1" dirty="0"/>
              <a:t>Advantages:</a:t>
            </a:r>
          </a:p>
          <a:p>
            <a:r>
              <a:rPr lang="en-US" b="0" dirty="0"/>
              <a:t>Environmental protection: Lower CO₂ emissions compared to road transport.</a:t>
            </a:r>
          </a:p>
          <a:p>
            <a:r>
              <a:rPr lang="en-US" b="0" dirty="0"/>
              <a:t>Relief for roads: Less congestion and lower risk of accidents.</a:t>
            </a:r>
          </a:p>
          <a:p>
            <a:r>
              <a:rPr lang="en-US" b="0" dirty="0"/>
              <a:t>Energy efficiency: Rail and ship use less energy per ton transported than trucks.</a:t>
            </a:r>
          </a:p>
          <a:p>
            <a:r>
              <a:rPr lang="en-US" b="0" dirty="0"/>
              <a:t>Economic benefits: Cost savings from more efficient long-distance transport.</a:t>
            </a:r>
          </a:p>
          <a:p>
            <a:r>
              <a:rPr lang="en-US" b="0" dirty="0"/>
              <a:t>Noise reduction: Trains and ships are quieter than trucks.</a:t>
            </a:r>
          </a:p>
          <a:p>
            <a:endParaRPr lang="en-US" b="1" dirty="0"/>
          </a:p>
          <a:p>
            <a:r>
              <a:rPr lang="en-US" b="1" dirty="0"/>
              <a:t>Challenges:</a:t>
            </a:r>
          </a:p>
          <a:p>
            <a:r>
              <a:rPr lang="en-US" b="0" dirty="0"/>
              <a:t>Infrastructure: Rail and waterway networks need expansion and modernization.</a:t>
            </a:r>
          </a:p>
          <a:p>
            <a:r>
              <a:rPr lang="en-US" b="0" dirty="0"/>
              <a:t>Flexibility: Trucks are more flexible and can deliver directly to customers.</a:t>
            </a:r>
          </a:p>
          <a:p>
            <a:r>
              <a:rPr lang="en-US" b="0" dirty="0"/>
              <a:t>Time requirements: Inland waterway and rail transport are generally slower than trucks.</a:t>
            </a:r>
          </a:p>
          <a:p>
            <a:r>
              <a:rPr lang="en-US" b="0" dirty="0"/>
              <a:t>Weather dependency: Shipping can be affected by high or low water levels.</a:t>
            </a:r>
          </a:p>
          <a:p>
            <a:endParaRPr lang="en-US" b="0" dirty="0"/>
          </a:p>
          <a:p>
            <a:r>
              <a:rPr lang="en-US" b="1" dirty="0"/>
              <a:t>Learning Objectives:</a:t>
            </a:r>
          </a:p>
          <a:p>
            <a:r>
              <a:rPr lang="en-US" b="0" dirty="0"/>
              <a:t>Students understand the available modes of freight transport and their differences.</a:t>
            </a:r>
          </a:p>
          <a:p>
            <a:r>
              <a:rPr lang="en-US" b="0" dirty="0"/>
              <a:t>Students recognize the ecological and societal advantages of using rail or inland waterways over trucks.</a:t>
            </a:r>
          </a:p>
          <a:p>
            <a:r>
              <a:rPr lang="en-US" b="0" dirty="0"/>
              <a:t>Students discuss the challenges involved in shifting to more sustainable modes of transport.</a:t>
            </a:r>
          </a:p>
          <a:p>
            <a:r>
              <a:rPr lang="en-US" b="0" dirty="0"/>
              <a:t>Students practice reasoning by weighing different perspectives and expressing their opinions with justification in group discussions.</a:t>
            </a:r>
          </a:p>
          <a:p>
            <a:endParaRPr lang="de-AT" dirty="0"/>
          </a:p>
        </p:txBody>
      </p:sp>
      <p:sp>
        <p:nvSpPr>
          <p:cNvPr id="4" name="Kopfzeilenplatzhalter 3">
            <a:extLst>
              <a:ext uri="{FF2B5EF4-FFF2-40B4-BE49-F238E27FC236}">
                <a16:creationId xmlns:a16="http://schemas.microsoft.com/office/drawing/2014/main" id="{4A38F138-3D1F-01F1-7E3F-3B9879FB3C5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B6BA6AA-F772-E6BB-A21F-75C5353202AA}"/>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2C2FBCE4-1D48-A200-978B-57749302D91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8EFE44D-508D-C109-D091-340ACEB830D6}"/>
              </a:ext>
            </a:extLst>
          </p:cNvPr>
          <p:cNvSpPr>
            <a:spLocks noGrp="1"/>
          </p:cNvSpPr>
          <p:nvPr>
            <p:ph type="sldNum" sz="quarter" idx="5"/>
          </p:nvPr>
        </p:nvSpPr>
        <p:spPr/>
        <p:txBody>
          <a:bodyPr/>
          <a:lstStyle/>
          <a:p>
            <a:fld id="{9B1635B3-DF70-4CFD-87CA-EB6AFDCA10EE}" type="slidenum">
              <a:rPr lang="de-AT" smtClean="0"/>
              <a:t>26</a:t>
            </a:fld>
            <a:endParaRPr lang="de-AT"/>
          </a:p>
        </p:txBody>
      </p:sp>
    </p:spTree>
    <p:extLst>
      <p:ext uri="{BB962C8B-B14F-4D97-AF65-F5344CB8AC3E}">
        <p14:creationId xmlns:p14="http://schemas.microsoft.com/office/powerpoint/2010/main" val="28646671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92BA1C-AAD2-B68D-C41E-71B1BC6A2D9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938C2B0-844D-8D84-E77B-F18B5C2225C2}"/>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632EB5A8-D17A-7B76-C28D-0A8F5193BAD0}"/>
              </a:ext>
            </a:extLst>
          </p:cNvPr>
          <p:cNvSpPr>
            <a:spLocks noGrp="1"/>
          </p:cNvSpPr>
          <p:nvPr>
            <p:ph type="body" idx="1"/>
          </p:nvPr>
        </p:nvSpPr>
        <p:spPr/>
        <p:txBody>
          <a:bodyPr/>
          <a:lstStyle/>
          <a:p>
            <a:r>
              <a:rPr lang="en-US" b="0" dirty="0"/>
              <a:t>Introductory Activity on the Topic of Climate Change:</a:t>
            </a:r>
          </a:p>
          <a:p>
            <a:r>
              <a:rPr lang="en-US" b="0" dirty="0"/>
              <a:t>The images serve as a prompt for a discussion on climate change and global warming in small groups and with the whole class. Consequences and facts about global warming will also be presented in the next slide.</a:t>
            </a:r>
          </a:p>
          <a:p>
            <a:endParaRPr lang="en-US" b="0" dirty="0"/>
          </a:p>
          <a:p>
            <a:r>
              <a:rPr lang="en-US" b="0" dirty="0"/>
              <a:t>Duration: 1 lesson</a:t>
            </a:r>
          </a:p>
          <a:p>
            <a:endParaRPr lang="en-US" b="0" dirty="0"/>
          </a:p>
          <a:p>
            <a:r>
              <a:rPr lang="en-US" b="0" dirty="0"/>
              <a:t>Social form:</a:t>
            </a:r>
            <a:br>
              <a:rPr lang="en-US" b="0" dirty="0"/>
            </a:br>
            <a:r>
              <a:rPr lang="en-US" b="0" dirty="0"/>
              <a:t>Group work (4–5 students)</a:t>
            </a:r>
          </a:p>
          <a:p>
            <a:endParaRPr lang="en-US" b="0" dirty="0"/>
          </a:p>
          <a:p>
            <a:r>
              <a:rPr lang="en-US" b="0" dirty="0"/>
              <a:t>Preparation:</a:t>
            </a:r>
            <a:br>
              <a:rPr lang="en-US" b="0" dirty="0"/>
            </a:br>
            <a:r>
              <a:rPr lang="en-US" b="0" dirty="0"/>
              <a:t>Images or cards showing different effects of climate change (e.g. melting glaciers, floods, droughts), colored markers or pens, large sheets of paper or a whiteboard.</a:t>
            </a:r>
            <a:br>
              <a:rPr lang="en-US" b="0" dirty="0"/>
            </a:br>
            <a:r>
              <a:rPr lang="en-US" b="0" dirty="0"/>
              <a:t>The images can be accessed and printed via this link: </a:t>
            </a:r>
            <a:r>
              <a:rPr lang="en-US" b="0" dirty="0">
                <a:hlinkClick r:id="rId3"/>
              </a:rPr>
              <a:t>www.rewway.at</a:t>
            </a:r>
            <a:endParaRPr lang="en-US" b="0" dirty="0"/>
          </a:p>
          <a:p>
            <a:endParaRPr lang="en-US" b="0" dirty="0"/>
          </a:p>
          <a:p>
            <a:r>
              <a:rPr lang="en-US" b="0" dirty="0"/>
              <a:t>Cards with effects: Each group receives cards with images showing various impacts of climate change.</a:t>
            </a:r>
          </a:p>
          <a:p>
            <a:r>
              <a:rPr lang="en-US" b="0" dirty="0"/>
              <a:t>Group discussion: Groups discuss what is visible in the images and how these effects are connected to climate change. They also consider which regions and people are particularly affected. How can we personally experience climate change?</a:t>
            </a:r>
          </a:p>
          <a:p>
            <a:r>
              <a:rPr lang="en-US" b="0" dirty="0"/>
              <a:t>Presenting results: Each group presents their findings and sticks the cards onto a large sheet of paper or a whiteboard. They use colored pens to mark which impacts are especially severe.</a:t>
            </a:r>
          </a:p>
          <a:p>
            <a:r>
              <a:rPr lang="en-US" b="0" dirty="0"/>
              <a:t>Joint reflection: Discuss the results with the whole class. What did the students learn about climate change? Which impacts stood out the most? How can we feel the effects of climate change?</a:t>
            </a:r>
          </a:p>
          <a:p>
            <a:endParaRPr lang="en-US" b="0" dirty="0"/>
          </a:p>
          <a:p>
            <a:r>
              <a:rPr lang="en-US" b="0" dirty="0"/>
              <a:t>Guiding questions for discussion:</a:t>
            </a:r>
          </a:p>
          <a:p>
            <a:r>
              <a:rPr lang="en-US" b="0" dirty="0"/>
              <a:t>What do you see in the images and how are these effects related to climate change?</a:t>
            </a:r>
          </a:p>
          <a:p>
            <a:r>
              <a:rPr lang="en-US" b="0" dirty="0"/>
              <a:t>How can we personally feel the effects of climate change?</a:t>
            </a:r>
          </a:p>
          <a:p>
            <a:r>
              <a:rPr lang="en-US" b="0" dirty="0"/>
              <a:t>Which regions and people are most affected?</a:t>
            </a:r>
          </a:p>
          <a:p>
            <a:r>
              <a:rPr lang="en-US" b="0" dirty="0"/>
              <a:t>What feelings or thoughts do the images trigger in you?</a:t>
            </a:r>
          </a:p>
          <a:p>
            <a:endParaRPr lang="en-US" b="0" dirty="0"/>
          </a:p>
          <a:p>
            <a:r>
              <a:rPr lang="en-US" b="0" dirty="0"/>
              <a:t>Learning objectives:</a:t>
            </a:r>
          </a:p>
          <a:p>
            <a:r>
              <a:rPr lang="en-US" b="0" dirty="0"/>
              <a:t>Students recognize visual signs and impacts of climate change.</a:t>
            </a:r>
          </a:p>
          <a:p>
            <a:r>
              <a:rPr lang="en-US" b="0" dirty="0"/>
              <a:t>Students identify connections between global environmental changes and climate change.</a:t>
            </a:r>
          </a:p>
          <a:p>
            <a:r>
              <a:rPr lang="en-US" b="0" dirty="0"/>
              <a:t>Students exchange personal perceptions and global perspectives.</a:t>
            </a:r>
          </a:p>
          <a:p>
            <a:r>
              <a:rPr lang="en-US" b="0" dirty="0"/>
              <a:t>Students begin to develop an awareness of the urgency of climate-related challenges.</a:t>
            </a:r>
          </a:p>
          <a:p>
            <a:endParaRPr lang="de-AT" dirty="0"/>
          </a:p>
          <a:p>
            <a:endParaRPr lang="de-AT" dirty="0"/>
          </a:p>
        </p:txBody>
      </p:sp>
      <p:sp>
        <p:nvSpPr>
          <p:cNvPr id="4" name="Kopfzeilenplatzhalter 3">
            <a:extLst>
              <a:ext uri="{FF2B5EF4-FFF2-40B4-BE49-F238E27FC236}">
                <a16:creationId xmlns:a16="http://schemas.microsoft.com/office/drawing/2014/main" id="{8D25F234-3020-078C-8B75-C2DA36CFD7F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0156A50-722C-0FFE-F82E-2CBF26627572}"/>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C9C7B5CA-FD31-6718-9220-1B7C17FCE32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D95A0BF-B8E2-D351-F0D0-91466223980C}"/>
              </a:ext>
            </a:extLst>
          </p:cNvPr>
          <p:cNvSpPr>
            <a:spLocks noGrp="1"/>
          </p:cNvSpPr>
          <p:nvPr>
            <p:ph type="sldNum" sz="quarter" idx="5"/>
          </p:nvPr>
        </p:nvSpPr>
        <p:spPr/>
        <p:txBody>
          <a:bodyPr/>
          <a:lstStyle/>
          <a:p>
            <a:fld id="{9B1635B3-DF70-4CFD-87CA-EB6AFDCA10EE}" type="slidenum">
              <a:rPr lang="de-AT" smtClean="0"/>
              <a:t>28</a:t>
            </a:fld>
            <a:endParaRPr lang="de-AT"/>
          </a:p>
        </p:txBody>
      </p:sp>
    </p:spTree>
    <p:extLst>
      <p:ext uri="{BB962C8B-B14F-4D97-AF65-F5344CB8AC3E}">
        <p14:creationId xmlns:p14="http://schemas.microsoft.com/office/powerpoint/2010/main" val="16759968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75D101-0CFD-37A1-41EF-C0C85816E93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B5EB3B9-ED63-596B-FD99-A102D307C6EE}"/>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8682E7A-0502-2FAB-B689-9377C0915424}"/>
              </a:ext>
            </a:extLst>
          </p:cNvPr>
          <p:cNvSpPr>
            <a:spLocks noGrp="1"/>
          </p:cNvSpPr>
          <p:nvPr>
            <p:ph type="body" idx="1"/>
          </p:nvPr>
        </p:nvSpPr>
        <p:spPr/>
        <p:txBody>
          <a:bodyPr/>
          <a:lstStyle/>
          <a:p>
            <a:r>
              <a:rPr lang="en-US" b="0"/>
              <a:t>Greenhouse gases are gases in the atmosphere that amplify the greenhouse effect by influencing the Earth's energy balance.</a:t>
            </a:r>
            <a:br>
              <a:rPr lang="en-US" b="0"/>
            </a:br>
            <a:r>
              <a:rPr lang="en-US" b="0"/>
              <a:t>Although carbon dioxide, methane, and nitrous oxide occur naturally in small concentrations, human activities have significantly increased their levels since the last century.</a:t>
            </a:r>
          </a:p>
          <a:p>
            <a:r>
              <a:rPr lang="en-US" b="0"/>
              <a:t>To make the climate impact of different greenhouse gases comparable and to define their warming potential, methane and nitrous oxide are often expressed in so-called CO₂ equivalents (</a:t>
            </a:r>
            <a:r>
              <a:rPr lang="en-US" b="0" err="1"/>
              <a:t>CO₂e</a:t>
            </a:r>
            <a:r>
              <a:rPr lang="en-US" b="0"/>
              <a:t>).</a:t>
            </a:r>
          </a:p>
          <a:p>
            <a:r>
              <a:rPr lang="en-US" b="0"/>
              <a:t>The EU’s greenhouse gas emissions in 2021 amounted to approximately 3.5 billion tons of CO₂ equivalents.</a:t>
            </a:r>
          </a:p>
          <a:p>
            <a:endParaRPr lang="en-US" b="0"/>
          </a:p>
          <a:p>
            <a:r>
              <a:rPr lang="en-US" b="0"/>
              <a:t>In 2019, greenhouse gas emissions in the EU consisted of: 80% carbon dioxide, 11% methane, 6% nitrous oxide and 2% fluorinated gases.</a:t>
            </a:r>
          </a:p>
          <a:p>
            <a:endParaRPr lang="en-US" b="0"/>
          </a:p>
          <a:p>
            <a:r>
              <a:rPr lang="en-US" b="0"/>
              <a:t>Chart adapted from the European Environment Agency (EEA):</a:t>
            </a:r>
            <a:br>
              <a:rPr lang="en-US" b="0"/>
            </a:br>
            <a:r>
              <a:rPr lang="en-US" b="0"/>
              <a:t>European Parliament (2024): </a:t>
            </a:r>
            <a:r>
              <a:rPr lang="de-AT"/>
              <a:t>https://www.europarl.europa.eu/resources/library/images/20211027PHT16017/20211027PHT16017_original.jpg</a:t>
            </a:r>
            <a:r>
              <a:rPr lang="en-US" b="0"/>
              <a:t>; accessed 18.03.2025</a:t>
            </a:r>
          </a:p>
          <a:p>
            <a:endParaRPr lang="en-US" b="0"/>
          </a:p>
          <a:p>
            <a:r>
              <a:rPr lang="en-US" b="0"/>
              <a:t>Sources:</a:t>
            </a:r>
          </a:p>
          <a:p>
            <a:r>
              <a:rPr lang="en-US" b="0"/>
              <a:t>DESTATIS (2024): </a:t>
            </a:r>
            <a:r>
              <a:rPr lang="de-AT"/>
              <a:t>https://www.destatis.de/Europa/DE/Thema/GreenDeal/_inhalt.html</a:t>
            </a:r>
            <a:r>
              <a:rPr lang="en-US" b="0"/>
              <a:t>; accessed 18.03.2025</a:t>
            </a:r>
          </a:p>
          <a:p>
            <a:r>
              <a:rPr lang="en-US" b="0" err="1"/>
              <a:t>Myclimate</a:t>
            </a:r>
            <a:r>
              <a:rPr lang="en-US" b="0"/>
              <a:t> (2024): </a:t>
            </a:r>
            <a:r>
              <a:rPr lang="de-AT"/>
              <a:t>https://www.myclimate.org/de/informieren/faq/faq-detail/was-sind-treibhausgase/</a:t>
            </a:r>
            <a:r>
              <a:rPr lang="en-US" b="0"/>
              <a:t>; accessed 18.03.2025</a:t>
            </a:r>
          </a:p>
          <a:p>
            <a:endParaRPr lang="de-AT"/>
          </a:p>
        </p:txBody>
      </p:sp>
      <p:sp>
        <p:nvSpPr>
          <p:cNvPr id="4" name="Kopfzeilenplatzhalter 3">
            <a:extLst>
              <a:ext uri="{FF2B5EF4-FFF2-40B4-BE49-F238E27FC236}">
                <a16:creationId xmlns:a16="http://schemas.microsoft.com/office/drawing/2014/main" id="{FEBC1599-351E-A401-B859-ABAE26B703F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6AC4617-67FD-7ACC-4D1F-F7CBF5B4A468}"/>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F1AF1521-44EE-B73F-2DBE-DD1053F21BE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65BCB5E-A7F2-7AC0-43B9-6722A42149B3}"/>
              </a:ext>
            </a:extLst>
          </p:cNvPr>
          <p:cNvSpPr>
            <a:spLocks noGrp="1"/>
          </p:cNvSpPr>
          <p:nvPr>
            <p:ph type="sldNum" sz="quarter" idx="5"/>
          </p:nvPr>
        </p:nvSpPr>
        <p:spPr/>
        <p:txBody>
          <a:bodyPr/>
          <a:lstStyle/>
          <a:p>
            <a:fld id="{9B1635B3-DF70-4CFD-87CA-EB6AFDCA10EE}" type="slidenum">
              <a:rPr lang="de-AT" smtClean="0"/>
              <a:t>29</a:t>
            </a:fld>
            <a:endParaRPr lang="de-AT"/>
          </a:p>
        </p:txBody>
      </p:sp>
    </p:spTree>
    <p:extLst>
      <p:ext uri="{BB962C8B-B14F-4D97-AF65-F5344CB8AC3E}">
        <p14:creationId xmlns:p14="http://schemas.microsoft.com/office/powerpoint/2010/main" val="3663754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A1384-5E6D-EC96-335B-316B92B12AF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5EBF6FD-92F7-C1D3-EB28-57B4034B902E}"/>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97F9408-397F-6B13-821C-B223EA3C821F}"/>
              </a:ext>
            </a:extLst>
          </p:cNvPr>
          <p:cNvSpPr>
            <a:spLocks noGrp="1"/>
          </p:cNvSpPr>
          <p:nvPr>
            <p:ph type="body" idx="1"/>
          </p:nvPr>
        </p:nvSpPr>
        <p:spPr/>
        <p:txBody>
          <a:bodyPr/>
          <a:lstStyle/>
          <a:p>
            <a:r>
              <a:rPr lang="en-US" b="0"/>
              <a:t>The ongoing increase in freight transport, especially in road freight (trucks), has significant impacts on the environment and climate.</a:t>
            </a:r>
            <a:br>
              <a:rPr lang="en-US" b="0"/>
            </a:br>
            <a:r>
              <a:rPr lang="en-US" b="0"/>
              <a:t>Forecasts predict that freight transport will nearly double by 2050 compared to 2019. (cf. ITF 2023, p. 67)</a:t>
            </a:r>
          </a:p>
          <a:p>
            <a:endParaRPr lang="en-US" b="0"/>
          </a:p>
          <a:p>
            <a:r>
              <a:rPr lang="en-US" b="0"/>
              <a:t>Image source:</a:t>
            </a:r>
            <a:br>
              <a:rPr lang="en-US" b="0"/>
            </a:br>
            <a:r>
              <a:rPr lang="en-US" b="0"/>
              <a:t>Smart Freight Centre (2024): </a:t>
            </a:r>
            <a:r>
              <a:rPr lang="en-US" b="0" i="1"/>
              <a:t>GLEC Framework v3.1 edition, revised and updated</a:t>
            </a:r>
            <a:r>
              <a:rPr lang="en-US" b="0"/>
              <a:t>. In: </a:t>
            </a:r>
            <a:r>
              <a:rPr lang="en-US" b="0">
                <a:hlinkClick r:id="rId3"/>
              </a:rPr>
              <a:t>https://www.smartfreightcentre.org/en/our-programs/emissions-accounting/global-logistics-emissions-council/calculate-report-glec-framework/</a:t>
            </a:r>
            <a:r>
              <a:rPr lang="en-US" b="0"/>
              <a:t>, p. 8</a:t>
            </a:r>
            <a:br>
              <a:rPr lang="en-US" b="0"/>
            </a:br>
            <a:r>
              <a:rPr lang="en-US" b="0"/>
              <a:t>Based on: ITF (2023): </a:t>
            </a:r>
            <a:r>
              <a:rPr lang="en-US" b="0" i="1"/>
              <a:t>ITF Transport Outlook 2023</a:t>
            </a:r>
            <a:r>
              <a:rPr lang="en-US" b="0"/>
              <a:t>, OECD Publishing, Paris; at </a:t>
            </a:r>
            <a:r>
              <a:rPr lang="en-US" b="0">
                <a:hlinkClick r:id="rId4"/>
              </a:rPr>
              <a:t>https://doi.org/10.1787/b6cc9ad5-en </a:t>
            </a:r>
            <a:r>
              <a:rPr lang="en-US" b="0"/>
              <a:t>; last viewed 25/09/2024</a:t>
            </a:r>
          </a:p>
          <a:p>
            <a:endParaRPr lang="en-US" b="0"/>
          </a:p>
          <a:p>
            <a:r>
              <a:rPr lang="en-US" b="0"/>
              <a:t>Source:</a:t>
            </a:r>
            <a:br>
              <a:rPr lang="en-US" b="0"/>
            </a:br>
            <a:r>
              <a:rPr lang="en-US" b="0"/>
              <a:t>ITF (2023): </a:t>
            </a:r>
            <a:r>
              <a:rPr lang="en-US" b="0" i="1"/>
              <a:t>ITF Transport Outlook 2023</a:t>
            </a:r>
            <a:r>
              <a:rPr lang="en-US" b="0"/>
              <a:t>, OECD Publishing, Paris; at </a:t>
            </a:r>
            <a:r>
              <a:rPr lang="en-US" b="0">
                <a:hlinkClick r:id="rId4"/>
              </a:rPr>
              <a:t>https://doi.org/10.1787/b6cc9ad5-en </a:t>
            </a:r>
            <a:r>
              <a:rPr lang="en-US" b="0"/>
              <a:t>; accessed 06/03/2025</a:t>
            </a:r>
          </a:p>
          <a:p>
            <a:endParaRPr lang="de-AT"/>
          </a:p>
        </p:txBody>
      </p:sp>
      <p:sp>
        <p:nvSpPr>
          <p:cNvPr id="4" name="Kopfzeilenplatzhalter 3">
            <a:extLst>
              <a:ext uri="{FF2B5EF4-FFF2-40B4-BE49-F238E27FC236}">
                <a16:creationId xmlns:a16="http://schemas.microsoft.com/office/drawing/2014/main" id="{7DD1E784-20C4-48FC-8919-80B7BD1C511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EE01A30D-2B4E-D2A2-1E49-0D31D276A833}"/>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DEFED999-F57F-0B28-7198-799877B1C50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1665503-66D6-DB7C-B489-E8592E89C51C}"/>
              </a:ext>
            </a:extLst>
          </p:cNvPr>
          <p:cNvSpPr>
            <a:spLocks noGrp="1"/>
          </p:cNvSpPr>
          <p:nvPr>
            <p:ph type="sldNum" sz="quarter" idx="5"/>
          </p:nvPr>
        </p:nvSpPr>
        <p:spPr/>
        <p:txBody>
          <a:bodyPr/>
          <a:lstStyle/>
          <a:p>
            <a:fld id="{9B1635B3-DF70-4CFD-87CA-EB6AFDCA10EE}" type="slidenum">
              <a:rPr lang="de-AT" smtClean="0"/>
              <a:t>30</a:t>
            </a:fld>
            <a:endParaRPr lang="de-AT"/>
          </a:p>
        </p:txBody>
      </p:sp>
    </p:spTree>
    <p:extLst>
      <p:ext uri="{BB962C8B-B14F-4D97-AF65-F5344CB8AC3E}">
        <p14:creationId xmlns:p14="http://schemas.microsoft.com/office/powerpoint/2010/main" val="26586857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64E67-3FDE-157B-1B25-798E68946F0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1C7C48D-7864-7D5E-7FDD-BAE61016544D}"/>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56B13926-A442-7EFF-21BC-B3D0C53AB6EC}"/>
              </a:ext>
            </a:extLst>
          </p:cNvPr>
          <p:cNvSpPr>
            <a:spLocks noGrp="1"/>
          </p:cNvSpPr>
          <p:nvPr>
            <p:ph type="body" idx="1"/>
          </p:nvPr>
        </p:nvSpPr>
        <p:spPr/>
        <p:txBody>
          <a:bodyPr/>
          <a:lstStyle/>
          <a:p>
            <a:r>
              <a:rPr lang="en-US" b="0" dirty="0"/>
              <a:t>Road traffic is responsible for around 99% of emissions in the transport sector. (cf. </a:t>
            </a:r>
            <a:r>
              <a:rPr lang="en-US" b="0" dirty="0" err="1"/>
              <a:t>Umweltbundesamt</a:t>
            </a:r>
            <a:r>
              <a:rPr lang="en-US" b="0" dirty="0"/>
              <a:t> 2024: p. 138)</a:t>
            </a:r>
          </a:p>
          <a:p>
            <a:endParaRPr lang="en-US" b="0" dirty="0"/>
          </a:p>
          <a:p>
            <a:r>
              <a:rPr lang="en-US" b="0" dirty="0"/>
              <a:t>Source:</a:t>
            </a:r>
            <a:br>
              <a:rPr lang="en-US" b="0" dirty="0"/>
            </a:br>
            <a:r>
              <a:rPr lang="en-US" b="0" dirty="0" err="1"/>
              <a:t>Umweltbundesamt</a:t>
            </a:r>
            <a:r>
              <a:rPr lang="en-US" b="0" dirty="0"/>
              <a:t> (2024): </a:t>
            </a:r>
            <a:r>
              <a:rPr lang="de-AT" dirty="0"/>
              <a:t>Klimaschutzbericht 2024</a:t>
            </a:r>
            <a:r>
              <a:rPr lang="en-US" b="0" dirty="0"/>
              <a:t>. Available at: </a:t>
            </a:r>
            <a:r>
              <a:rPr lang="en-US" b="0" dirty="0">
                <a:hlinkClick r:id="rId3"/>
              </a:rPr>
              <a:t>https://www.umweltbundesamt.at/fileadmin/site/publikationen/rep0913.pdf</a:t>
            </a:r>
            <a:r>
              <a:rPr lang="en-US" b="0" dirty="0"/>
              <a:t>; accessed 14/01/2025</a:t>
            </a:r>
          </a:p>
          <a:p>
            <a:endParaRPr lang="de-AT" dirty="0"/>
          </a:p>
        </p:txBody>
      </p:sp>
      <p:sp>
        <p:nvSpPr>
          <p:cNvPr id="4" name="Kopfzeilenplatzhalter 3">
            <a:extLst>
              <a:ext uri="{FF2B5EF4-FFF2-40B4-BE49-F238E27FC236}">
                <a16:creationId xmlns:a16="http://schemas.microsoft.com/office/drawing/2014/main" id="{E5BE2255-8211-9FE1-794A-2D6B2E99155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9BFA352-258E-308D-56D5-7D62FAE6713E}"/>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9BD4ED23-D247-72CC-5F45-6C75E62E63E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6949ED1-C4F7-AE38-A1FE-92FDB502286D}"/>
              </a:ext>
            </a:extLst>
          </p:cNvPr>
          <p:cNvSpPr>
            <a:spLocks noGrp="1"/>
          </p:cNvSpPr>
          <p:nvPr>
            <p:ph type="sldNum" sz="quarter" idx="5"/>
          </p:nvPr>
        </p:nvSpPr>
        <p:spPr/>
        <p:txBody>
          <a:bodyPr/>
          <a:lstStyle/>
          <a:p>
            <a:fld id="{9B1635B3-DF70-4CFD-87CA-EB6AFDCA10EE}" type="slidenum">
              <a:rPr lang="de-AT" smtClean="0"/>
              <a:t>31</a:t>
            </a:fld>
            <a:endParaRPr lang="de-AT"/>
          </a:p>
        </p:txBody>
      </p:sp>
    </p:spTree>
    <p:extLst>
      <p:ext uri="{BB962C8B-B14F-4D97-AF65-F5344CB8AC3E}">
        <p14:creationId xmlns:p14="http://schemas.microsoft.com/office/powerpoint/2010/main" val="40984843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6E43BB-851F-BAEF-732E-116E817E9BF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D5BAD37-576C-EF56-6943-CF02F44E0445}"/>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F4C8436-31AE-515F-2916-773165A6F55C}"/>
              </a:ext>
            </a:extLst>
          </p:cNvPr>
          <p:cNvSpPr>
            <a:spLocks noGrp="1"/>
          </p:cNvSpPr>
          <p:nvPr>
            <p:ph type="body" idx="1"/>
          </p:nvPr>
        </p:nvSpPr>
        <p:spPr/>
        <p:txBody>
          <a:bodyPr/>
          <a:lstStyle/>
          <a:p>
            <a:r>
              <a:rPr lang="en-US" b="0"/>
              <a:t>The concept of “green logistics” aims to balance economic, ecological, and social goals within the field of logistics, which also includes the transport sector. This creates areas of tension between the three dimensions, as it is not always possible to pursue all individual goals simultaneously. The following objectives can be assigned to each area:</a:t>
            </a:r>
          </a:p>
          <a:p>
            <a:endParaRPr lang="en-US" b="0"/>
          </a:p>
          <a:p>
            <a:r>
              <a:rPr lang="en-US" b="0"/>
              <a:t>Social goals: Raising awareness for sustainable transport and ensuring a good quality of life.</a:t>
            </a:r>
          </a:p>
          <a:p>
            <a:r>
              <a:rPr lang="en-US" b="0"/>
              <a:t>Ecological goals: Reducing emissions and, more broadly, lowering resource consumption.</a:t>
            </a:r>
          </a:p>
          <a:p>
            <a:r>
              <a:rPr lang="en-US" b="0"/>
              <a:t>Economic goals: From a financial perspective, there should be no additional costs, or ideally, cost reductions should be achieved, and inefficiencies (periods of unproductivity) should be minimized.</a:t>
            </a:r>
          </a:p>
          <a:p>
            <a:endParaRPr lang="en-US" b="0"/>
          </a:p>
          <a:p>
            <a:r>
              <a:rPr lang="en-US" b="0"/>
              <a:t>Naturally, further objectives could be assigned to each area, making it even more challenging to achieve a balanced pursuit of goals across all dimensions.</a:t>
            </a:r>
          </a:p>
          <a:p>
            <a:endParaRPr lang="en-US" b="0"/>
          </a:p>
          <a:p>
            <a:r>
              <a:rPr lang="en-US" b="0"/>
              <a:t>Sources:</a:t>
            </a:r>
            <a:br>
              <a:rPr lang="en-US" b="0"/>
            </a:br>
            <a:r>
              <a:rPr lang="en-US" b="0" err="1"/>
              <a:t>Pazirandeh</a:t>
            </a:r>
            <a:r>
              <a:rPr lang="en-US" b="0"/>
              <a:t>, Ali / Jafari, Hamid (2013): </a:t>
            </a:r>
            <a:r>
              <a:rPr lang="en-US" b="0" i="1"/>
              <a:t>Making sense of green logistics</a:t>
            </a:r>
            <a:r>
              <a:rPr lang="en-US" b="0"/>
              <a:t>; In: </a:t>
            </a:r>
            <a:r>
              <a:rPr lang="en-US" b="0" i="1"/>
              <a:t>International Journal of Productivity and Performance Management</a:t>
            </a:r>
            <a:r>
              <a:rPr lang="en-US" b="0"/>
              <a:t>, p. 889f.</a:t>
            </a:r>
            <a:br>
              <a:rPr lang="en-US" b="0"/>
            </a:br>
            <a:r>
              <a:rPr lang="en-US" b="0"/>
              <a:t>Saroha, Rituraj (2014): </a:t>
            </a:r>
            <a:r>
              <a:rPr lang="en-US" b="0" i="1"/>
              <a:t>Green logistics &amp; its significance in modern day systems</a:t>
            </a:r>
            <a:r>
              <a:rPr lang="en-US" b="0"/>
              <a:t>; In: </a:t>
            </a:r>
            <a:r>
              <a:rPr lang="en-US" b="0" i="1"/>
              <a:t>International Review of Applied Engineering Research</a:t>
            </a:r>
            <a:r>
              <a:rPr lang="en-US" b="0"/>
              <a:t>, p. 90</a:t>
            </a:r>
          </a:p>
          <a:p>
            <a:endParaRPr lang="de-AT"/>
          </a:p>
        </p:txBody>
      </p:sp>
      <p:sp>
        <p:nvSpPr>
          <p:cNvPr id="4" name="Kopfzeilenplatzhalter 3">
            <a:extLst>
              <a:ext uri="{FF2B5EF4-FFF2-40B4-BE49-F238E27FC236}">
                <a16:creationId xmlns:a16="http://schemas.microsoft.com/office/drawing/2014/main" id="{AC8A6A1A-3ED8-6FB0-C42C-58F26FD86E7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C0C26925-1BC9-F0A7-9541-F879378CBCDB}"/>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4822B382-A60C-13C4-CDDD-FBD6F1818F7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40A0B5A1-F299-8CC2-D75E-450540A1E3AB}"/>
              </a:ext>
            </a:extLst>
          </p:cNvPr>
          <p:cNvSpPr>
            <a:spLocks noGrp="1"/>
          </p:cNvSpPr>
          <p:nvPr>
            <p:ph type="sldNum" sz="quarter" idx="5"/>
          </p:nvPr>
        </p:nvSpPr>
        <p:spPr/>
        <p:txBody>
          <a:bodyPr/>
          <a:lstStyle/>
          <a:p>
            <a:fld id="{9B1635B3-DF70-4CFD-87CA-EB6AFDCA10EE}" type="slidenum">
              <a:rPr lang="de-AT" smtClean="0"/>
              <a:t>32</a:t>
            </a:fld>
            <a:endParaRPr lang="de-AT"/>
          </a:p>
        </p:txBody>
      </p:sp>
    </p:spTree>
    <p:extLst>
      <p:ext uri="{BB962C8B-B14F-4D97-AF65-F5344CB8AC3E}">
        <p14:creationId xmlns:p14="http://schemas.microsoft.com/office/powerpoint/2010/main" val="42375852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21AEB3-606C-55E9-4B90-E6725FB4339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6A1D886-F388-EBFD-C3DD-6DB022207252}"/>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FA72BCD7-D59A-6787-A8C6-8B15EC1602C6}"/>
              </a:ext>
            </a:extLst>
          </p:cNvPr>
          <p:cNvSpPr>
            <a:spLocks noGrp="1"/>
          </p:cNvSpPr>
          <p:nvPr>
            <p:ph type="body" idx="1"/>
          </p:nvPr>
        </p:nvSpPr>
        <p:spPr/>
        <p:txBody>
          <a:bodyPr/>
          <a:lstStyle/>
          <a:p>
            <a:r>
              <a:rPr lang="en-US" b="0"/>
              <a:t>Freight transport is identified as an environmentally harmful area within logistics, as it contributes significantly to greenhouse gas emissions and traffic congestion—key environmental and sustainability challenges in Europe.</a:t>
            </a:r>
          </a:p>
          <a:p>
            <a:r>
              <a:rPr lang="en-US" b="0"/>
              <a:t>With increasing transport volumes, the need for action and the relevance of sustainability in freight transport continue to grow.</a:t>
            </a:r>
          </a:p>
          <a:p>
            <a:r>
              <a:rPr lang="en-US" b="0"/>
              <a:t>To counter these problems, various measures are being implemented. These include adjusted pricing, the use of alternative fuels, the promotion of shifting to more sustainable modes of transport such as rail and inland waterways, and the increased use of innovative technologies.</a:t>
            </a:r>
          </a:p>
          <a:p>
            <a:endParaRPr lang="en-US" b="0"/>
          </a:p>
          <a:p>
            <a:r>
              <a:rPr lang="en-US" b="0"/>
              <a:t>Source:</a:t>
            </a:r>
            <a:br>
              <a:rPr lang="en-US" b="0"/>
            </a:br>
            <a:r>
              <a:rPr lang="en-US" b="0"/>
              <a:t>European Commission (2011): White Paper – Roadmap to a Single European Transport Area – Towards a competitive and resource-efficient transport system, p. 10 ff.</a:t>
            </a:r>
          </a:p>
          <a:p>
            <a:endParaRPr lang="en-US" b="0"/>
          </a:p>
          <a:p>
            <a:r>
              <a:rPr lang="en-US" b="0"/>
              <a:t>Image source:</a:t>
            </a:r>
            <a:br>
              <a:rPr lang="en-US" b="0"/>
            </a:br>
            <a:r>
              <a:rPr lang="en-US" b="0" err="1"/>
              <a:t>Flaticon</a:t>
            </a:r>
            <a:r>
              <a:rPr lang="en-US" b="0"/>
              <a:t> (2024): </a:t>
            </a:r>
            <a:r>
              <a:rPr lang="en-US" b="0">
                <a:hlinkClick r:id="rId3"/>
              </a:rPr>
              <a:t>https://www.flaticon.com/de/kostenlose-icons/erde</a:t>
            </a:r>
            <a:r>
              <a:rPr lang="en-US" b="0"/>
              <a:t>; Earth icons created by </a:t>
            </a:r>
            <a:r>
              <a:rPr lang="en-US" b="0" err="1"/>
              <a:t>Freepik</a:t>
            </a:r>
            <a:r>
              <a:rPr lang="en-US" b="0"/>
              <a:t> – </a:t>
            </a:r>
            <a:r>
              <a:rPr lang="en-US" b="0" err="1"/>
              <a:t>Flaticon</a:t>
            </a:r>
            <a:r>
              <a:rPr lang="en-US" b="0"/>
              <a:t>, accessed 08.07.2024.</a:t>
            </a:r>
          </a:p>
          <a:p>
            <a:endParaRPr lang="de-AT"/>
          </a:p>
        </p:txBody>
      </p:sp>
      <p:sp>
        <p:nvSpPr>
          <p:cNvPr id="4" name="Kopfzeilenplatzhalter 3">
            <a:extLst>
              <a:ext uri="{FF2B5EF4-FFF2-40B4-BE49-F238E27FC236}">
                <a16:creationId xmlns:a16="http://schemas.microsoft.com/office/drawing/2014/main" id="{0DC551E8-F027-A5B8-ACFF-A6463AFDC30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25BED9C-F273-A34E-A8DD-53B7BE3EDB0E}"/>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1FECD683-E8F1-FB8F-01B3-47E097FF39A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112A914-72BB-F027-4C8B-DA0F126B7D53}"/>
              </a:ext>
            </a:extLst>
          </p:cNvPr>
          <p:cNvSpPr>
            <a:spLocks noGrp="1"/>
          </p:cNvSpPr>
          <p:nvPr>
            <p:ph type="sldNum" sz="quarter" idx="5"/>
          </p:nvPr>
        </p:nvSpPr>
        <p:spPr/>
        <p:txBody>
          <a:bodyPr/>
          <a:lstStyle/>
          <a:p>
            <a:fld id="{9B1635B3-DF70-4CFD-87CA-EB6AFDCA10EE}" type="slidenum">
              <a:rPr lang="de-AT" smtClean="0"/>
              <a:t>33</a:t>
            </a:fld>
            <a:endParaRPr lang="de-AT"/>
          </a:p>
        </p:txBody>
      </p:sp>
    </p:spTree>
    <p:extLst>
      <p:ext uri="{BB962C8B-B14F-4D97-AF65-F5344CB8AC3E}">
        <p14:creationId xmlns:p14="http://schemas.microsoft.com/office/powerpoint/2010/main" val="38335465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D8855D-12AF-1036-BF1A-CEEA4B56D3D4}"/>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C8934B0-EAD5-60A6-2078-6E217DBCF6F7}"/>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08963511-9A01-9374-3CB8-52BA5B70B6FA}"/>
              </a:ext>
            </a:extLst>
          </p:cNvPr>
          <p:cNvSpPr>
            <a:spLocks noGrp="1"/>
          </p:cNvSpPr>
          <p:nvPr>
            <p:ph type="body" idx="1"/>
          </p:nvPr>
        </p:nvSpPr>
        <p:spPr/>
        <p:txBody>
          <a:bodyPr/>
          <a:lstStyle/>
          <a:p>
            <a:r>
              <a:rPr lang="en-US" b="0" dirty="0"/>
              <a:t>In 2015, the international community, under the leadership of the United Nations, adopted the 2030 Agenda. This agenda consists of 17 global goals aimed at creating a better future for all. The aim of the 2030 Agenda is to enable a life of dignity for people worldwide while simultaneously protecting the natural foundations of life in a sustainable way. Economic, ecological, and social aspects are taken into account. The 2030 Agenda emphasizes the shared responsibility of all stakeholders, including politics, business, science, civil society, and each individual person.</a:t>
            </a:r>
          </a:p>
          <a:p>
            <a:endParaRPr lang="en-US" b="0" dirty="0"/>
          </a:p>
          <a:p>
            <a:r>
              <a:rPr lang="en-US" b="0" dirty="0"/>
              <a:t>Source:</a:t>
            </a:r>
            <a:br>
              <a:rPr lang="en-US" b="0" dirty="0"/>
            </a:br>
            <a:r>
              <a:rPr lang="en-US" b="0" dirty="0"/>
              <a:t>UNRIC (2025): </a:t>
            </a:r>
            <a:r>
              <a:rPr lang="en-US" b="0" dirty="0">
                <a:hlinkClick r:id="rId3"/>
              </a:rPr>
              <a:t>https://unric.org/de/17ziele/</a:t>
            </a:r>
            <a:r>
              <a:rPr lang="en-US" b="0" dirty="0"/>
              <a:t>; accessed 18.03.2025</a:t>
            </a:r>
          </a:p>
          <a:p>
            <a:endParaRPr lang="en-US" b="0" dirty="0"/>
          </a:p>
          <a:p>
            <a:r>
              <a:rPr lang="en-US" b="0" dirty="0"/>
              <a:t>Image Source:</a:t>
            </a:r>
            <a:br>
              <a:rPr lang="en-US" b="0" dirty="0"/>
            </a:br>
            <a:r>
              <a:rPr lang="de-AT" dirty="0"/>
              <a:t>United </a:t>
            </a:r>
            <a:r>
              <a:rPr lang="de-AT" dirty="0" err="1"/>
              <a:t>Nations</a:t>
            </a:r>
            <a:r>
              <a:rPr lang="de-AT" dirty="0"/>
              <a:t> (2024): https://www.un.org/sustainabledevelopment/news/communications-material/, </a:t>
            </a:r>
            <a:r>
              <a:rPr lang="de-AT" dirty="0" err="1"/>
              <a:t>accessed</a:t>
            </a:r>
            <a:r>
              <a:rPr lang="de-AT" dirty="0"/>
              <a:t> 22.10.2024</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endParaRPr lang="de-AT" dirty="0"/>
          </a:p>
        </p:txBody>
      </p:sp>
      <p:sp>
        <p:nvSpPr>
          <p:cNvPr id="4" name="Kopfzeilenplatzhalter 3">
            <a:extLst>
              <a:ext uri="{FF2B5EF4-FFF2-40B4-BE49-F238E27FC236}">
                <a16:creationId xmlns:a16="http://schemas.microsoft.com/office/drawing/2014/main" id="{5387D410-3CF3-A11D-30F7-F68338EC58E7}"/>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A110DDE4-CFD1-3537-B6BA-FC6C0449C91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1A13A130-F38B-AB68-6B5B-3AA572A058C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8B67FC1A-F77D-5881-7018-585A4A110893}"/>
              </a:ext>
            </a:extLst>
          </p:cNvPr>
          <p:cNvSpPr>
            <a:spLocks noGrp="1"/>
          </p:cNvSpPr>
          <p:nvPr>
            <p:ph type="sldNum" sz="quarter" idx="5"/>
          </p:nvPr>
        </p:nvSpPr>
        <p:spPr/>
        <p:txBody>
          <a:bodyPr/>
          <a:lstStyle/>
          <a:p>
            <a:fld id="{9B1635B3-DF70-4CFD-87CA-EB6AFDCA10EE}" type="slidenum">
              <a:rPr lang="de-AT" smtClean="0"/>
              <a:t>34</a:t>
            </a:fld>
            <a:endParaRPr lang="de-AT"/>
          </a:p>
        </p:txBody>
      </p:sp>
    </p:spTree>
    <p:extLst>
      <p:ext uri="{BB962C8B-B14F-4D97-AF65-F5344CB8AC3E}">
        <p14:creationId xmlns:p14="http://schemas.microsoft.com/office/powerpoint/2010/main" val="174569209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9206A7-C3E3-42C7-B7B6-81A7CA7387C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3E9A2C9-05CC-4C67-4C36-58332F897B54}"/>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FC8CCE9E-212F-C468-8844-9CBA206B0C0A}"/>
              </a:ext>
            </a:extLst>
          </p:cNvPr>
          <p:cNvSpPr>
            <a:spLocks noGrp="1"/>
          </p:cNvSpPr>
          <p:nvPr>
            <p:ph type="body" idx="1"/>
          </p:nvPr>
        </p:nvSpPr>
        <p:spPr/>
        <p:txBody>
          <a:bodyPr/>
          <a:lstStyle/>
          <a:p>
            <a:r>
              <a:rPr lang="en-US" b="0"/>
              <a:t>The European Green Deal was launched in 2019 and is a compilation of policy measures taken by the EU to enable the transition to a climate-neutral society by 2050. The aim of the Green Deal is to create a fair and prosperous society supported by a modern and competitive economy.</a:t>
            </a:r>
          </a:p>
          <a:p>
            <a:r>
              <a:rPr lang="en-US" b="0"/>
              <a:t>To achieve this goal, the Green Deal emphasizes that a holistic and cross-sectoral approach is necessary, where all relevant policy areas are aligned with the overarching objective of climate protection. The package includes measures covering a wide range of policy fields, including climate, environment, energy, transport, industry, agriculture, and sustainable finance.</a:t>
            </a:r>
          </a:p>
          <a:p>
            <a:endParaRPr lang="en-US" b="0"/>
          </a:p>
          <a:p>
            <a:r>
              <a:rPr lang="en-US" b="0"/>
              <a:t>The European Green Deal aims to achieve a climate-neutral EU by 2050, with greenhouse gas emissions to be reduced by at least 55% by 2030 compared to 1990 levels. Achieving this requires a fundamental transformation of the economy and society in many sectors.</a:t>
            </a:r>
          </a:p>
          <a:p>
            <a:r>
              <a:rPr lang="en-US" b="0"/>
              <a:t>"Fit for 55" is a package of measures that includes the revision and update of EU legislation as well as the introduction of new initiatives to ensure that EU action aligns with the climate goals of the Council and the European Parliament.</a:t>
            </a:r>
          </a:p>
          <a:p>
            <a:endParaRPr lang="en-US" b="0"/>
          </a:p>
          <a:p>
            <a:r>
              <a:rPr lang="en-US" b="0"/>
              <a:t>Sources:</a:t>
            </a:r>
            <a:br>
              <a:rPr lang="en-US" b="0"/>
            </a:br>
            <a:r>
              <a:rPr lang="en-US" b="0"/>
              <a:t>European Commission, Directorate-General for Communication (2019): </a:t>
            </a:r>
            <a:r>
              <a:rPr lang="en-US" b="0" i="1"/>
              <a:t>What is the European Green Deal?</a:t>
            </a:r>
            <a:r>
              <a:rPr lang="en-US" b="0"/>
              <a:t>, at </a:t>
            </a:r>
            <a:r>
              <a:rPr lang="en-US" b="0">
                <a:hlinkClick r:id="rId3"/>
              </a:rPr>
              <a:t>https://data.europa.eu/doi/10.2775/944554 </a:t>
            </a:r>
            <a:r>
              <a:rPr lang="en-US" b="0"/>
              <a:t>; accessed 13.03.2025</a:t>
            </a:r>
            <a:br>
              <a:rPr lang="en-US" b="0"/>
            </a:br>
            <a:r>
              <a:rPr lang="en-US" b="0"/>
              <a:t>European Council of the European Union (2024): </a:t>
            </a:r>
            <a:r>
              <a:rPr lang="en-US" b="0">
                <a:hlinkClick r:id="rId4"/>
              </a:rPr>
              <a:t>https://www.consilium.europa.eu/de/policies/green-deal/</a:t>
            </a:r>
            <a:r>
              <a:rPr lang="en-US" b="0"/>
              <a:t>; accessed 13.03.2025</a:t>
            </a:r>
          </a:p>
          <a:p>
            <a:endParaRPr lang="en-US" b="0"/>
          </a:p>
          <a:p>
            <a:pPr marL="0" marR="0" lvl="0" indent="0" algn="l" defTabSz="914400" rtl="0" eaLnBrk="1" fontAlgn="auto" latinLnBrk="0" hangingPunct="1">
              <a:lnSpc>
                <a:spcPct val="100000"/>
              </a:lnSpc>
              <a:spcBef>
                <a:spcPts val="0"/>
              </a:spcBef>
              <a:spcAft>
                <a:spcPts val="0"/>
              </a:spcAft>
              <a:buClrTx/>
              <a:buSzTx/>
              <a:buFontTx/>
              <a:buNone/>
              <a:tabLst/>
              <a:defRPr/>
            </a:pPr>
            <a:r>
              <a:rPr lang="en-US" b="0"/>
              <a:t>Image source:</a:t>
            </a:r>
            <a:br>
              <a:rPr lang="en-US" b="0"/>
            </a:br>
            <a:r>
              <a:rPr lang="en-US" b="0"/>
              <a:t>European Commission, Directorate-General for Communication (2019): </a:t>
            </a:r>
            <a:r>
              <a:rPr lang="en-US" b="0" i="1"/>
              <a:t>What is the European Green Deal?</a:t>
            </a:r>
            <a:r>
              <a:rPr lang="en-US" b="0"/>
              <a:t>, at </a:t>
            </a:r>
            <a:r>
              <a:rPr lang="en-US" sz="1200" u="sng" kern="1200">
                <a:solidFill>
                  <a:schemeClr val="tx1"/>
                </a:solidFill>
                <a:effectLst/>
                <a:latin typeface="+mn-lt"/>
                <a:ea typeface="+mn-ea"/>
                <a:cs typeface="+mn-cs"/>
                <a:hlinkClick r:id="rId5"/>
              </a:rPr>
              <a:t>https://op.europa.eu/en/publication-detail/-/publication/2e009f04-1d90-11ea-95ab-01aa75ed71a1</a:t>
            </a:r>
            <a:r>
              <a:rPr lang="en-US" b="0"/>
              <a:t>; accessed 13.03.2025</a:t>
            </a:r>
          </a:p>
          <a:p>
            <a:endParaRPr lang="de-AT"/>
          </a:p>
        </p:txBody>
      </p:sp>
      <p:sp>
        <p:nvSpPr>
          <p:cNvPr id="4" name="Kopfzeilenplatzhalter 3">
            <a:extLst>
              <a:ext uri="{FF2B5EF4-FFF2-40B4-BE49-F238E27FC236}">
                <a16:creationId xmlns:a16="http://schemas.microsoft.com/office/drawing/2014/main" id="{5438936B-A159-2F0C-75FD-CFA746C1E6A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6613377-3A35-A1C9-D0A6-670C0E9111B2}"/>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924BD134-8758-DAAF-4D2D-3B448A49B3C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32DD360-5A67-8820-DC69-B5F96D27F031}"/>
              </a:ext>
            </a:extLst>
          </p:cNvPr>
          <p:cNvSpPr>
            <a:spLocks noGrp="1"/>
          </p:cNvSpPr>
          <p:nvPr>
            <p:ph type="sldNum" sz="quarter" idx="5"/>
          </p:nvPr>
        </p:nvSpPr>
        <p:spPr/>
        <p:txBody>
          <a:bodyPr/>
          <a:lstStyle/>
          <a:p>
            <a:fld id="{9B1635B3-DF70-4CFD-87CA-EB6AFDCA10EE}" type="slidenum">
              <a:rPr lang="de-AT" smtClean="0"/>
              <a:t>35</a:t>
            </a:fld>
            <a:endParaRPr lang="de-AT"/>
          </a:p>
        </p:txBody>
      </p:sp>
    </p:spTree>
    <p:extLst>
      <p:ext uri="{BB962C8B-B14F-4D97-AF65-F5344CB8AC3E}">
        <p14:creationId xmlns:p14="http://schemas.microsoft.com/office/powerpoint/2010/main" val="96965888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B8334C-13DB-D6C7-42EC-3062FEBCD2D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E48A9FB-2BB9-F8C1-26DA-1791987258E5}"/>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D852BD55-CEAE-74F5-A4B0-09B42BB8C9AD}"/>
              </a:ext>
            </a:extLst>
          </p:cNvPr>
          <p:cNvSpPr>
            <a:spLocks noGrp="1"/>
          </p:cNvSpPr>
          <p:nvPr>
            <p:ph type="body" idx="1"/>
          </p:nvPr>
        </p:nvSpPr>
        <p:spPr/>
        <p:txBody>
          <a:bodyPr/>
          <a:lstStyle/>
          <a:p>
            <a:r>
              <a:rPr lang="en-US" b="0" dirty="0"/>
              <a:t>This exercise is suitable as an individual exercise or as a group exercise for small groups (max. 3 people)</a:t>
            </a:r>
            <a:br>
              <a:rPr lang="en-US" b="0" dirty="0"/>
            </a:br>
            <a:r>
              <a:rPr lang="en-US" b="0" dirty="0"/>
              <a:t>Duration: 10-20 minutes</a:t>
            </a:r>
          </a:p>
          <a:p>
            <a:endParaRPr lang="en-US" b="0" dirty="0"/>
          </a:p>
          <a:p>
            <a:r>
              <a:rPr lang="en-US" b="0" dirty="0"/>
              <a:t>Possible prompts for students:</a:t>
            </a:r>
          </a:p>
          <a:p>
            <a:r>
              <a:rPr lang="en-US" b="0" dirty="0"/>
              <a:t>Goal 1 – No poverty: Donate clothing and toys for children in need / organize collection drives for schools in poorer countries.</a:t>
            </a:r>
          </a:p>
          <a:p>
            <a:r>
              <a:rPr lang="en-US" b="0" dirty="0"/>
              <a:t>Goal 2 – Zero hunger: Participate in food donation campaigns.</a:t>
            </a:r>
          </a:p>
          <a:p>
            <a:r>
              <a:rPr lang="en-US" b="0" dirty="0"/>
              <a:t>Goal 3 – Good health and well-being: Take part in sports programs yourself, eat healthily.</a:t>
            </a:r>
          </a:p>
          <a:p>
            <a:r>
              <a:rPr lang="en-US" b="0" dirty="0"/>
              <a:t>Goal 4 – Quality education: Offer tutoring for younger students, organize a book exchange.</a:t>
            </a:r>
          </a:p>
          <a:p>
            <a:r>
              <a:rPr lang="en-US" b="0" dirty="0"/>
              <a:t>Goal 5 – Gender equality: Use gender-inclusive language.</a:t>
            </a:r>
          </a:p>
          <a:p>
            <a:r>
              <a:rPr lang="en-US" b="0" dirty="0"/>
              <a:t>Goal 6 – Clean water and sanitation: Save and use water consciously.</a:t>
            </a:r>
          </a:p>
          <a:p>
            <a:r>
              <a:rPr lang="en-US" b="0" dirty="0"/>
              <a:t>Goal 12 – Responsible consumption and production: Consider where your food comes from, buy local products.</a:t>
            </a:r>
          </a:p>
          <a:p>
            <a:endParaRPr lang="en-US" b="0" dirty="0"/>
          </a:p>
          <a:p>
            <a:r>
              <a:rPr lang="en-US" b="0" dirty="0"/>
              <a:t>Reflection prompt after the discussion:</a:t>
            </a:r>
            <a:br>
              <a:rPr lang="en-US" b="0" dirty="0"/>
            </a:br>
            <a:r>
              <a:rPr lang="en-US" b="0" dirty="0"/>
              <a:t>Which goal speaks to you personally the most – and why?</a:t>
            </a:r>
          </a:p>
          <a:p>
            <a:endParaRPr lang="en-US" b="0" dirty="0"/>
          </a:p>
          <a:p>
            <a:r>
              <a:rPr lang="en-US" b="0" dirty="0"/>
              <a:t>Securing results: Short presentation in the plenary session or collection on a poster / digital board (e.g., Padlet).</a:t>
            </a:r>
            <a:br>
              <a:rPr lang="en-US" b="0" dirty="0"/>
            </a:br>
            <a:r>
              <a:rPr lang="en-US" b="0" dirty="0"/>
              <a:t>Extension idea: Create an "SDG action plan" for the school or class.</a:t>
            </a:r>
          </a:p>
          <a:p>
            <a:endParaRPr lang="en-US" b="0" dirty="0"/>
          </a:p>
          <a:p>
            <a:r>
              <a:rPr lang="en-US" b="0" dirty="0"/>
              <a:t>Learning objectives:</a:t>
            </a:r>
          </a:p>
          <a:p>
            <a:r>
              <a:rPr lang="en-US" b="0" dirty="0"/>
              <a:t>Students reflect on how they themselves can contribute to achieving the SDGs.</a:t>
            </a:r>
          </a:p>
          <a:p>
            <a:r>
              <a:rPr lang="en-US" b="0" dirty="0"/>
              <a:t>Students develop concrete ideas for sustainable actions in their personal environment.</a:t>
            </a:r>
          </a:p>
          <a:p>
            <a:r>
              <a:rPr lang="en-US" b="0" dirty="0"/>
              <a:t>Students exchange individual perspectives and foster mutual understanding of global responsibility.</a:t>
            </a:r>
          </a:p>
          <a:p>
            <a:r>
              <a:rPr lang="en-US" b="0" dirty="0"/>
              <a:t>Students strengthen their communication and argumentation skills when discussing societal issues.</a:t>
            </a:r>
          </a:p>
          <a:p>
            <a:endParaRPr lang="en-US" b="0" dirty="0"/>
          </a:p>
          <a:p>
            <a:r>
              <a:rPr lang="en-US" b="0" dirty="0"/>
              <a:t>Image source:</a:t>
            </a:r>
            <a:br>
              <a:rPr lang="en-US" b="0" dirty="0"/>
            </a:br>
            <a:r>
              <a:rPr lang="de-AT" dirty="0"/>
              <a:t>United </a:t>
            </a:r>
            <a:r>
              <a:rPr lang="de-AT" dirty="0" err="1"/>
              <a:t>Nations</a:t>
            </a:r>
            <a:r>
              <a:rPr lang="de-AT" dirty="0"/>
              <a:t> (2024): https://www.un.org/sustainabledevelopment/news/communications-material/, </a:t>
            </a:r>
            <a:r>
              <a:rPr lang="de-AT" dirty="0" err="1"/>
              <a:t>accessed</a:t>
            </a:r>
            <a:r>
              <a:rPr lang="de-AT" dirty="0"/>
              <a:t> 22.10.2024</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endParaRPr lang="de-AT" dirty="0"/>
          </a:p>
        </p:txBody>
      </p:sp>
      <p:sp>
        <p:nvSpPr>
          <p:cNvPr id="4" name="Kopfzeilenplatzhalter 3">
            <a:extLst>
              <a:ext uri="{FF2B5EF4-FFF2-40B4-BE49-F238E27FC236}">
                <a16:creationId xmlns:a16="http://schemas.microsoft.com/office/drawing/2014/main" id="{3D0076B4-3F40-65A3-590D-FCE48129F13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F9FC2200-878F-E1F6-AFA4-AE3D6332F60A}"/>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5E88DB65-8B8E-2079-20BE-B38B8518687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76C9A70-C09E-F7B1-EC04-46E868376546}"/>
              </a:ext>
            </a:extLst>
          </p:cNvPr>
          <p:cNvSpPr>
            <a:spLocks noGrp="1"/>
          </p:cNvSpPr>
          <p:nvPr>
            <p:ph type="sldNum" sz="quarter" idx="5"/>
          </p:nvPr>
        </p:nvSpPr>
        <p:spPr/>
        <p:txBody>
          <a:bodyPr/>
          <a:lstStyle/>
          <a:p>
            <a:fld id="{9B1635B3-DF70-4CFD-87CA-EB6AFDCA10EE}" type="slidenum">
              <a:rPr lang="de-AT" smtClean="0"/>
              <a:t>36</a:t>
            </a:fld>
            <a:endParaRPr lang="de-AT"/>
          </a:p>
        </p:txBody>
      </p:sp>
    </p:spTree>
    <p:extLst>
      <p:ext uri="{BB962C8B-B14F-4D97-AF65-F5344CB8AC3E}">
        <p14:creationId xmlns:p14="http://schemas.microsoft.com/office/powerpoint/2010/main" val="39151909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A0F056-2703-113F-F3FD-B6370F8AAEE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F024462-58C6-5671-41AD-A5DBF8B6B3C3}"/>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5B827AF5-6511-3225-1B3B-6A2FCBEE2E19}"/>
              </a:ext>
            </a:extLst>
          </p:cNvPr>
          <p:cNvSpPr>
            <a:spLocks noGrp="1"/>
          </p:cNvSpPr>
          <p:nvPr>
            <p:ph type="body" idx="1"/>
          </p:nvPr>
        </p:nvSpPr>
        <p:spPr/>
        <p:txBody>
          <a:bodyPr/>
          <a:lstStyle/>
          <a:p>
            <a:r>
              <a:rPr lang="en-US" b="0"/>
              <a:t>Climate change is a global issue that affects all countries and regions of the Earth.</a:t>
            </a:r>
            <a:br>
              <a:rPr lang="en-US" b="0"/>
            </a:br>
            <a:r>
              <a:rPr lang="en-US" b="0"/>
              <a:t>According to a Eurobarometer survey, over half of young people consider climate change to be the most important global challenge for the future of the EU. In fact, 91% of 15- to 24-year-olds believe that combating climate change can have a positive impact on their personal health and well-being.</a:t>
            </a:r>
            <a:br>
              <a:rPr lang="en-US" b="0"/>
            </a:br>
            <a:r>
              <a:rPr lang="en-US" b="0"/>
              <a:t>To effectively address the consequences of climate change, international agreements and cooperation are urgently needed.</a:t>
            </a:r>
          </a:p>
          <a:p>
            <a:r>
              <a:rPr lang="en-US" b="0"/>
              <a:t>Reducing transport emissions is essential and can be achieved, among other things, through traffic reduction and shifting transport to rail and inland waterways. Inland shipping, in particular, presents itself as a sustainable mode of transport with available capacity.</a:t>
            </a:r>
          </a:p>
          <a:p>
            <a:endParaRPr lang="en-US" b="0"/>
          </a:p>
          <a:p>
            <a:r>
              <a:rPr lang="en-US" b="0"/>
              <a:t>Sources:</a:t>
            </a:r>
          </a:p>
          <a:p>
            <a:r>
              <a:rPr lang="en-US" b="0"/>
              <a:t>European Parliament (2022): </a:t>
            </a:r>
            <a:r>
              <a:rPr lang="en-US" b="0">
                <a:hlinkClick r:id="rId3"/>
              </a:rPr>
              <a:t>https://www.europarl.europa.eu/news/de/press-room/20220119IPR21314/zukunft-europas-klimawandel-grosste-herausforderung-fur-die-eu-so-die-burger</a:t>
            </a:r>
            <a:r>
              <a:rPr lang="en-US" b="0"/>
              <a:t>; accessed 18.03.2025</a:t>
            </a:r>
          </a:p>
          <a:p>
            <a:r>
              <a:rPr lang="en-US" b="0"/>
              <a:t>European Commission (2023): Sustainable &amp; Smart Mobility Strategy, </a:t>
            </a:r>
            <a:r>
              <a:rPr lang="en-US" b="0">
                <a:hlinkClick r:id="rId4"/>
              </a:rPr>
              <a:t>https://transport.ec.europa.eu/transport-themes/mobility-strategy_en</a:t>
            </a:r>
            <a:r>
              <a:rPr lang="en-US" b="0"/>
              <a:t>; accessed 05.02.2025</a:t>
            </a:r>
          </a:p>
          <a:p>
            <a:endParaRPr lang="en-US" b="0"/>
          </a:p>
          <a:p>
            <a:r>
              <a:rPr lang="en-US" b="0"/>
              <a:t>Image source:</a:t>
            </a:r>
            <a:br>
              <a:rPr lang="en-US" b="0"/>
            </a:br>
            <a:r>
              <a:rPr lang="en-US" b="0" err="1"/>
              <a:t>Freepik</a:t>
            </a:r>
            <a:r>
              <a:rPr lang="en-US" b="0"/>
              <a:t> (2024): </a:t>
            </a:r>
            <a:r>
              <a:rPr lang="en-US" b="0">
                <a:hlinkClick r:id="rId5"/>
              </a:rPr>
              <a:t>https://de.freepik.com/vektoren-kostenlos/konzept-der-runde-der-umweltverschmutzung_10155239.htm</a:t>
            </a:r>
            <a:r>
              <a:rPr lang="en-US" b="0"/>
              <a:t>; accessed 14.05.2024</a:t>
            </a:r>
          </a:p>
          <a:p>
            <a:endParaRPr lang="de-AT"/>
          </a:p>
        </p:txBody>
      </p:sp>
      <p:sp>
        <p:nvSpPr>
          <p:cNvPr id="4" name="Kopfzeilenplatzhalter 3">
            <a:extLst>
              <a:ext uri="{FF2B5EF4-FFF2-40B4-BE49-F238E27FC236}">
                <a16:creationId xmlns:a16="http://schemas.microsoft.com/office/drawing/2014/main" id="{4BF24491-812B-E5D8-BDDE-9104DB5327A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B19D60E-9E87-B770-388E-357975AE684A}"/>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3D7F69D0-2B87-54C9-DF9F-CD4BD6F432F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6B131ADE-F528-CAD3-0C3A-39B1A553411B}"/>
              </a:ext>
            </a:extLst>
          </p:cNvPr>
          <p:cNvSpPr>
            <a:spLocks noGrp="1"/>
          </p:cNvSpPr>
          <p:nvPr>
            <p:ph type="sldNum" sz="quarter" idx="5"/>
          </p:nvPr>
        </p:nvSpPr>
        <p:spPr/>
        <p:txBody>
          <a:bodyPr/>
          <a:lstStyle/>
          <a:p>
            <a:fld id="{9B1635B3-DF70-4CFD-87CA-EB6AFDCA10EE}" type="slidenum">
              <a:rPr lang="de-AT" smtClean="0"/>
              <a:t>37</a:t>
            </a:fld>
            <a:endParaRPr lang="de-AT"/>
          </a:p>
        </p:txBody>
      </p:sp>
    </p:spTree>
    <p:extLst>
      <p:ext uri="{BB962C8B-B14F-4D97-AF65-F5344CB8AC3E}">
        <p14:creationId xmlns:p14="http://schemas.microsoft.com/office/powerpoint/2010/main" val="82076169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5B0081-C805-542C-0EFD-C18AA03A8ED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6DA9C83-55A2-F4AB-034A-0A24F2FB65C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A9EFE05A-DAEA-9EFF-17DD-310B2DB4C5B0}"/>
              </a:ext>
            </a:extLst>
          </p:cNvPr>
          <p:cNvSpPr>
            <a:spLocks noGrp="1"/>
          </p:cNvSpPr>
          <p:nvPr>
            <p:ph type="body" idx="1"/>
          </p:nvPr>
        </p:nvSpPr>
        <p:spPr/>
        <p:txBody>
          <a:bodyPr/>
          <a:lstStyle/>
          <a:p>
            <a:r>
              <a:rPr lang="en-US" b="0" dirty="0"/>
              <a:t>The questions in the slide above can be used as a warm-up exercise for the topic “The International Waterway Danube.”</a:t>
            </a:r>
          </a:p>
          <a:p>
            <a:endParaRPr lang="en-US" b="0" dirty="0"/>
          </a:p>
          <a:p>
            <a:r>
              <a:rPr lang="en-US" b="0" dirty="0"/>
              <a:t>Didactic note:</a:t>
            </a:r>
            <a:br>
              <a:rPr lang="en-US" b="0" dirty="0"/>
            </a:br>
            <a:r>
              <a:rPr lang="en-US" b="0" dirty="0"/>
              <a:t>This exercise is particularly suitable as an engaging introduction to a lesson unit on inland shipping, sustainable logistics, or European infrastructure. The questions can be used at the beginning to encourage hypothesis building and revisited at the end of the unit for reflection and consolidation.</a:t>
            </a:r>
          </a:p>
          <a:p>
            <a:endParaRPr lang="en-US" b="0" dirty="0"/>
          </a:p>
          <a:p>
            <a:r>
              <a:rPr lang="en-US" b="0" dirty="0"/>
              <a:t>Discussion input (5–10 minutes discussion):</a:t>
            </a:r>
          </a:p>
          <a:p>
            <a:r>
              <a:rPr lang="en-US" b="0" dirty="0"/>
              <a:t>How many riparian states does the Danube have? 10</a:t>
            </a:r>
          </a:p>
          <a:p>
            <a:r>
              <a:rPr lang="en-US" b="0" dirty="0"/>
              <a:t>Why is the Danube important for the Austrian economy? Important transport route, crucial for international trade, connects Central and Southern Europe, creates jobs (e.g., in ports, as inland navigation operators), contributes to GDP</a:t>
            </a:r>
          </a:p>
          <a:p>
            <a:r>
              <a:rPr lang="en-US" b="0" dirty="0"/>
              <a:t>Which major cities lie on the Danube? Regensburg, Passau, Linz, Vienna, Bratislava, Budapest, Novi Sad, Belgrade, Constanța…</a:t>
            </a:r>
          </a:p>
          <a:p>
            <a:endParaRPr lang="en-US" b="0" dirty="0"/>
          </a:p>
          <a:p>
            <a:r>
              <a:rPr lang="en-US" b="0" dirty="0"/>
              <a:t>Input – Possible discussion points:</a:t>
            </a:r>
          </a:p>
          <a:p>
            <a:r>
              <a:rPr lang="en-US" b="0" dirty="0"/>
              <a:t>Infrastructure: What infrastructure is needed for the Danube to be used efficiently as a transport route (e.g., locks, ports, types of ships)?</a:t>
            </a:r>
          </a:p>
          <a:p>
            <a:r>
              <a:rPr lang="en-US" b="0" dirty="0"/>
              <a:t>Waterways in Europe: How is the Danube connected to other waterways (e.g., Rhine-Main-Danube Canal)?</a:t>
            </a:r>
          </a:p>
          <a:p>
            <a:r>
              <a:rPr lang="en-US" b="0" dirty="0"/>
              <a:t>Markets: What types of goods are transported on the Danube? Which countries benefit most?</a:t>
            </a:r>
          </a:p>
          <a:p>
            <a:r>
              <a:rPr lang="en-US" b="0" dirty="0"/>
              <a:t>Riparian states: What political challenges arise due to the number of countries along the Danube?</a:t>
            </a:r>
          </a:p>
          <a:p>
            <a:r>
              <a:rPr lang="en-US" b="0" dirty="0"/>
              <a:t>Availability of the Danube: How do water levels, climate change, or environmental regulations affect its usability?</a:t>
            </a:r>
          </a:p>
          <a:p>
            <a:r>
              <a:rPr lang="en-US" b="0" dirty="0"/>
              <a:t>Free capacities: Why is the Danube used relatively little despite available capacity?</a:t>
            </a:r>
          </a:p>
          <a:p>
            <a:endParaRPr lang="en-US" b="0" dirty="0"/>
          </a:p>
          <a:p>
            <a:r>
              <a:rPr lang="en-US" b="0" dirty="0"/>
              <a:t>Learning objectives:</a:t>
            </a:r>
          </a:p>
          <a:p>
            <a:r>
              <a:rPr lang="en-US" b="0" dirty="0"/>
              <a:t>Students activate their prior knowledge about the geographic location and significance of the Danube.</a:t>
            </a:r>
          </a:p>
          <a:p>
            <a:r>
              <a:rPr lang="en-US" b="0" dirty="0"/>
              <a:t>Students formulate initial questions and hypotheses about the importance of the Danube for European freight transport and the Austrian economy.</a:t>
            </a:r>
          </a:p>
          <a:p>
            <a:endParaRPr lang="en-US" b="0" dirty="0"/>
          </a:p>
          <a:p>
            <a:r>
              <a:rPr lang="en-US" b="0" dirty="0"/>
              <a:t>Image source:</a:t>
            </a:r>
            <a:br>
              <a:rPr lang="en-US" b="0" dirty="0"/>
            </a:br>
            <a:r>
              <a:rPr lang="en-US" b="0" dirty="0" err="1"/>
              <a:t>Viadonau</a:t>
            </a:r>
            <a:r>
              <a:rPr lang="en-US" b="0" dirty="0"/>
              <a:t> (2019): Manual of Danube Navigation, p. 46</a:t>
            </a:r>
          </a:p>
          <a:p>
            <a:endParaRPr lang="de-AT" dirty="0"/>
          </a:p>
        </p:txBody>
      </p:sp>
      <p:sp>
        <p:nvSpPr>
          <p:cNvPr id="4" name="Kopfzeilenplatzhalter 3">
            <a:extLst>
              <a:ext uri="{FF2B5EF4-FFF2-40B4-BE49-F238E27FC236}">
                <a16:creationId xmlns:a16="http://schemas.microsoft.com/office/drawing/2014/main" id="{A5012AC3-971D-86BD-925B-CB05F52C6C1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E89A7BD2-8FEE-3F92-AB90-E8BF039E029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FE8CE181-C3A4-4E90-21C5-ADF811933C9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D1BDCEA-F821-EC19-9F85-C8E24D1EEFC9}"/>
              </a:ext>
            </a:extLst>
          </p:cNvPr>
          <p:cNvSpPr>
            <a:spLocks noGrp="1"/>
          </p:cNvSpPr>
          <p:nvPr>
            <p:ph type="sldNum" sz="quarter" idx="5"/>
          </p:nvPr>
        </p:nvSpPr>
        <p:spPr/>
        <p:txBody>
          <a:bodyPr/>
          <a:lstStyle/>
          <a:p>
            <a:fld id="{9B1635B3-DF70-4CFD-87CA-EB6AFDCA10EE}" type="slidenum">
              <a:rPr lang="de-AT" smtClean="0"/>
              <a:t>39</a:t>
            </a:fld>
            <a:endParaRPr lang="de-AT"/>
          </a:p>
        </p:txBody>
      </p:sp>
    </p:spTree>
    <p:extLst>
      <p:ext uri="{BB962C8B-B14F-4D97-AF65-F5344CB8AC3E}">
        <p14:creationId xmlns:p14="http://schemas.microsoft.com/office/powerpoint/2010/main" val="157202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D91372-AB01-1C2D-E424-686690D5C944}"/>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291E008-E185-2B64-537C-FC7DD69535AE}"/>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0CCD671A-2C4D-3090-8AA6-A57159A3DCAA}"/>
              </a:ext>
            </a:extLst>
          </p:cNvPr>
          <p:cNvSpPr>
            <a:spLocks noGrp="1"/>
          </p:cNvSpPr>
          <p:nvPr>
            <p:ph type="body" idx="1"/>
          </p:nvPr>
        </p:nvSpPr>
        <p:spPr/>
        <p:txBody>
          <a:bodyPr/>
          <a:lstStyle/>
          <a:p>
            <a:r>
              <a:rPr lang="en-US" b="0" dirty="0"/>
              <a:t>The Danube, which flows from the Black Forest in Germany to its mouth at the Black Sea in Romania and Ukraine, passes through ten riparian countries (Germany, Austria, Slovakia, Hungary, Croatia, Serbia, Bulgaria, Romania, Moldova, Ukraine), making it the most international river in the world.</a:t>
            </a:r>
            <a:br>
              <a:rPr lang="en-US" b="0" dirty="0"/>
            </a:br>
            <a:r>
              <a:rPr lang="en-US" b="0" dirty="0"/>
              <a:t>The Danube is 2,845 km long and has a navigable length of 2,415 km for international freight shipping.</a:t>
            </a:r>
          </a:p>
          <a:p>
            <a:endParaRPr lang="en-US" b="0" dirty="0"/>
          </a:p>
          <a:p>
            <a:r>
              <a:rPr lang="en-US" b="0" dirty="0"/>
              <a:t>Source:</a:t>
            </a:r>
            <a:br>
              <a:rPr lang="en-US" b="0" dirty="0"/>
            </a:br>
            <a:r>
              <a:rPr lang="en-US" b="0" dirty="0" err="1"/>
              <a:t>Viadonau</a:t>
            </a:r>
            <a:r>
              <a:rPr lang="en-US" b="0" dirty="0"/>
              <a:t> (2019): </a:t>
            </a:r>
            <a:r>
              <a:rPr lang="de-DE" altLang="de-DE" sz="1200" dirty="0">
                <a:solidFill>
                  <a:schemeClr val="accent1"/>
                </a:solidFill>
              </a:rPr>
              <a:t>Handbuch der Donauschifffahrt</a:t>
            </a:r>
            <a:r>
              <a:rPr lang="en-US" b="0" dirty="0"/>
              <a:t>, p. 38 ff.</a:t>
            </a:r>
          </a:p>
          <a:p>
            <a:endParaRPr lang="en-US" b="0" dirty="0"/>
          </a:p>
          <a:p>
            <a:r>
              <a:rPr lang="en-US" b="0" dirty="0"/>
              <a:t>Picture Source:</a:t>
            </a:r>
            <a:br>
              <a:rPr lang="en-US" b="0" dirty="0"/>
            </a:br>
            <a:r>
              <a:rPr lang="en-US" b="0" dirty="0" err="1"/>
              <a:t>Pixabay</a:t>
            </a:r>
            <a:r>
              <a:rPr lang="en-US" b="0" dirty="0"/>
              <a:t> (2025): </a:t>
            </a:r>
            <a:r>
              <a:rPr lang="en-US" b="0" dirty="0">
                <a:hlinkClick r:id="rId3"/>
              </a:rPr>
              <a:t>https://pixabay.com/de/photos/schl%C3%B6gen-sch%C3%B6gener-schlinge-donau-4795383/</a:t>
            </a:r>
            <a:r>
              <a:rPr lang="en-US" b="0" dirty="0"/>
              <a:t>; Accessed 20.03.2025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a:p>
            <a:endParaRPr lang="de-AT" dirty="0"/>
          </a:p>
        </p:txBody>
      </p:sp>
      <p:sp>
        <p:nvSpPr>
          <p:cNvPr id="4" name="Kopfzeilenplatzhalter 3">
            <a:extLst>
              <a:ext uri="{FF2B5EF4-FFF2-40B4-BE49-F238E27FC236}">
                <a16:creationId xmlns:a16="http://schemas.microsoft.com/office/drawing/2014/main" id="{0C5C3B94-393F-82EE-A9CB-A7023D22DF7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DB6EDEE-D4B3-4C22-B07B-A7D58DC45618}"/>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2D4B19C1-4BC9-5396-0275-48E78DB0E47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6277878B-C82C-9975-1A56-F66996EA9A46}"/>
              </a:ext>
            </a:extLst>
          </p:cNvPr>
          <p:cNvSpPr>
            <a:spLocks noGrp="1"/>
          </p:cNvSpPr>
          <p:nvPr>
            <p:ph type="sldNum" sz="quarter" idx="5"/>
          </p:nvPr>
        </p:nvSpPr>
        <p:spPr/>
        <p:txBody>
          <a:bodyPr/>
          <a:lstStyle/>
          <a:p>
            <a:fld id="{9B1635B3-DF70-4CFD-87CA-EB6AFDCA10EE}" type="slidenum">
              <a:rPr lang="de-AT" smtClean="0"/>
              <a:t>40</a:t>
            </a:fld>
            <a:endParaRPr lang="de-AT"/>
          </a:p>
        </p:txBody>
      </p:sp>
    </p:spTree>
    <p:extLst>
      <p:ext uri="{BB962C8B-B14F-4D97-AF65-F5344CB8AC3E}">
        <p14:creationId xmlns:p14="http://schemas.microsoft.com/office/powerpoint/2010/main" val="204645820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C1E2F8-D5F3-8684-6853-F8BC39E3D19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D0FF7F7-6489-20A5-0DC9-39610D890EA2}"/>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F70D43C1-A624-10C5-6AF6-291537541CBD}"/>
              </a:ext>
            </a:extLst>
          </p:cNvPr>
          <p:cNvSpPr>
            <a:spLocks noGrp="1"/>
          </p:cNvSpPr>
          <p:nvPr>
            <p:ph type="body" idx="1"/>
          </p:nvPr>
        </p:nvSpPr>
        <p:spPr/>
        <p:txBody>
          <a:bodyPr/>
          <a:lstStyle/>
          <a:p>
            <a:r>
              <a:rPr lang="en-US" b="0" dirty="0"/>
              <a:t>Inland waterway transport is primarily dominated by bulk goods. These include, for example, agricultural products, ores, coal, and steel. Especially for Austria’s steel industry (voestalpine, headquartered in Linz on the Danube), inland shipping is an important mode of transport.</a:t>
            </a:r>
          </a:p>
          <a:p>
            <a:endParaRPr lang="en-US" b="0" dirty="0"/>
          </a:p>
          <a:p>
            <a:r>
              <a:rPr lang="en-US" b="0" dirty="0"/>
              <a:t>One key function of inland navigation is the transport of hazardous goods, which includes flammable liquid substances like gasoline and heating oil, basic chemicals like methanol, end products such as acids, and liquefied gases like ammonia—as well as dry, hazardous goods transported in bulk. Strict safety norms and standards are essential for transporting these materials.</a:t>
            </a:r>
          </a:p>
          <a:p>
            <a:endParaRPr lang="en-US" b="0" dirty="0"/>
          </a:p>
          <a:p>
            <a:r>
              <a:rPr lang="en-US" b="0" dirty="0"/>
              <a:t>Container transport by inland vessel has more than doubled in recent years. A large portion of container and hinterland traffic is handled along the Rhine and through the ZARA ports (Zeebrugge, Antwerp, Rotterdam, Amsterdam).</a:t>
            </a:r>
          </a:p>
          <a:p>
            <a:endParaRPr lang="en-US" b="0" dirty="0"/>
          </a:p>
          <a:p>
            <a:r>
              <a:rPr lang="en-US" b="0" dirty="0"/>
              <a:t>Thanks to their dimensions, inland vessels are particularly well-suited for transporting heavy or bulky cargo. These ships can withstand point loads of over 40 </a:t>
            </a:r>
            <a:r>
              <a:rPr lang="en-US" b="0" dirty="0" err="1"/>
              <a:t>tonnes</a:t>
            </a:r>
            <a:r>
              <a:rPr lang="en-US" b="0" dirty="0"/>
              <a:t> per square meter or single unit weights of up to 1,000 </a:t>
            </a:r>
            <a:r>
              <a:rPr lang="en-US" b="0" dirty="0" err="1"/>
              <a:t>tonnes</a:t>
            </a:r>
            <a:r>
              <a:rPr lang="en-US" b="0" dirty="0"/>
              <a:t>. Waterborne heavy cargo transport offers clear advantages: it avoids damage to infrastructure and eliminates the need to remove obstacles like streetlights or trees, as would be necessary with road transport. Increasingly, turbines or rotor blades for wind energy plants are transported via waterways. The rising number of heavy cargo shipments by inland vessels in recent years confirms this trend.</a:t>
            </a:r>
          </a:p>
          <a:p>
            <a:endParaRPr lang="en-US" b="0" dirty="0"/>
          </a:p>
          <a:p>
            <a:r>
              <a:rPr lang="en-US" b="0" dirty="0" err="1"/>
              <a:t>RoRo</a:t>
            </a:r>
            <a:r>
              <a:rPr lang="en-US" b="0" dirty="0"/>
              <a:t> ships (short for </a:t>
            </a:r>
            <a:r>
              <a:rPr lang="en-US" b="0" i="1" dirty="0"/>
              <a:t>Roll-on/Roll-off</a:t>
            </a:r>
            <a:r>
              <a:rPr lang="en-US" b="0" dirty="0"/>
              <a:t>) are special vessels designed for transporting movable goods, where the cargo is driven onto the ship. This usually involves vehicles such as cars, trucks, or trains that can board under their own power, but also loading units rolled aboard using towing equipment. </a:t>
            </a:r>
            <a:r>
              <a:rPr lang="en-US" b="0" dirty="0" err="1"/>
              <a:t>RoRo</a:t>
            </a:r>
            <a:r>
              <a:rPr lang="en-US" b="0" dirty="0"/>
              <a:t> ships feature </a:t>
            </a:r>
            <a:r>
              <a:rPr lang="en-US" b="0" dirty="0" err="1"/>
              <a:t>driveable</a:t>
            </a:r>
            <a:r>
              <a:rPr lang="en-US" b="0" dirty="0"/>
              <a:t> decks and usually variable deck heights to make better use of cargo space. They are particularly important for the automotive industry.</a:t>
            </a:r>
          </a:p>
          <a:p>
            <a:endParaRPr lang="en-US" b="0" dirty="0"/>
          </a:p>
          <a:p>
            <a:r>
              <a:rPr lang="en-US" b="0" dirty="0"/>
              <a:t>Sources:</a:t>
            </a:r>
          </a:p>
          <a:p>
            <a:r>
              <a:rPr lang="en-US" b="0" dirty="0"/>
              <a:t>BDB (2025): </a:t>
            </a:r>
            <a:r>
              <a:rPr lang="en-US" b="0" dirty="0">
                <a:hlinkClick r:id="rId3"/>
              </a:rPr>
              <a:t>https://www.binnenschiff.de/system-wasserstrasse/gueterschifffahrt/</a:t>
            </a:r>
            <a:r>
              <a:rPr lang="en-US" b="0" dirty="0"/>
              <a:t> (Accessed 18.03.2025)</a:t>
            </a:r>
          </a:p>
          <a:p>
            <a:r>
              <a:rPr lang="en-US" b="0" dirty="0" err="1"/>
              <a:t>Viadonau</a:t>
            </a:r>
            <a:r>
              <a:rPr lang="en-US" b="0" dirty="0"/>
              <a:t> (2019): </a:t>
            </a:r>
            <a:r>
              <a:rPr lang="en-US" b="0" i="1" dirty="0" err="1"/>
              <a:t>Handbuch</a:t>
            </a:r>
            <a:r>
              <a:rPr lang="en-US" b="0" i="1" dirty="0"/>
              <a:t> der </a:t>
            </a:r>
            <a:r>
              <a:rPr lang="en-US" b="0" i="1" dirty="0" err="1"/>
              <a:t>Donauschifffahrt</a:t>
            </a:r>
            <a:r>
              <a:rPr lang="en-US" b="0" dirty="0"/>
              <a:t>, pp. 161 ff.</a:t>
            </a:r>
          </a:p>
          <a:p>
            <a:endParaRPr lang="en-US" b="0" dirty="0"/>
          </a:p>
          <a:p>
            <a:r>
              <a:rPr lang="en-US" b="0" dirty="0"/>
              <a:t>Images sources:</a:t>
            </a:r>
          </a:p>
          <a:p>
            <a:r>
              <a:rPr lang="en-US" b="0" dirty="0"/>
              <a:t>Flour: </a:t>
            </a:r>
            <a:r>
              <a:rPr lang="en-US" b="0" dirty="0">
                <a:hlinkClick r:id="rId4"/>
              </a:rPr>
              <a:t>https://www.flaticon.com/de/kostenlose-icons/mehl</a:t>
            </a:r>
            <a:r>
              <a:rPr lang="en-US" b="0" dirty="0"/>
              <a:t> – </a:t>
            </a:r>
            <a:r>
              <a:rPr lang="en-US" b="0" dirty="0" err="1"/>
              <a:t>Freepik</a:t>
            </a:r>
            <a:r>
              <a:rPr lang="en-US" b="0" dirty="0"/>
              <a:t> via </a:t>
            </a:r>
            <a:r>
              <a:rPr lang="en-US" b="0" dirty="0" err="1"/>
              <a:t>Flaticon</a:t>
            </a:r>
            <a:endParaRPr lang="en-US" b="0" dirty="0"/>
          </a:p>
          <a:p>
            <a:r>
              <a:rPr lang="en-US" b="0" dirty="0"/>
              <a:t>Hazardous goods: </a:t>
            </a:r>
            <a:r>
              <a:rPr lang="en-US" b="0" dirty="0">
                <a:hlinkClick r:id="rId5"/>
              </a:rPr>
              <a:t>https://www.flaticon.com/de/kostenlose-icons/gefahrgut</a:t>
            </a:r>
            <a:r>
              <a:rPr lang="en-US" b="0" dirty="0"/>
              <a:t> – </a:t>
            </a:r>
            <a:r>
              <a:rPr lang="en-US" b="0" dirty="0" err="1"/>
              <a:t>surang</a:t>
            </a:r>
            <a:r>
              <a:rPr lang="en-US" b="0" dirty="0"/>
              <a:t> via </a:t>
            </a:r>
            <a:r>
              <a:rPr lang="en-US" b="0" dirty="0" err="1"/>
              <a:t>Flaticon</a:t>
            </a:r>
            <a:endParaRPr lang="en-US" b="0" dirty="0"/>
          </a:p>
          <a:p>
            <a:r>
              <a:rPr lang="en-US" b="0" dirty="0"/>
              <a:t>Container: </a:t>
            </a:r>
            <a:r>
              <a:rPr lang="en-US" b="0" dirty="0">
                <a:hlinkClick r:id="rId6"/>
              </a:rPr>
              <a:t>https://www.flaticon.com/de/kostenlose-icons/container</a:t>
            </a:r>
            <a:r>
              <a:rPr lang="en-US" b="0" dirty="0"/>
              <a:t> – </a:t>
            </a:r>
            <a:r>
              <a:rPr lang="en-US" b="0" dirty="0" err="1"/>
              <a:t>Freepik</a:t>
            </a:r>
            <a:r>
              <a:rPr lang="en-US" b="0" dirty="0"/>
              <a:t> via </a:t>
            </a:r>
            <a:r>
              <a:rPr lang="en-US" b="0" dirty="0" err="1"/>
              <a:t>Flaticon</a:t>
            </a:r>
            <a:endParaRPr lang="en-US" b="0" dirty="0"/>
          </a:p>
          <a:p>
            <a:r>
              <a:rPr lang="en-US" b="0" dirty="0"/>
              <a:t>Metal: </a:t>
            </a:r>
            <a:r>
              <a:rPr lang="en-US" b="0" dirty="0">
                <a:hlinkClick r:id="rId7"/>
              </a:rPr>
              <a:t>https://www.flaticon.com/de/kostenlose-icons/metall</a:t>
            </a:r>
            <a:r>
              <a:rPr lang="en-US" b="0" dirty="0"/>
              <a:t> – </a:t>
            </a:r>
            <a:r>
              <a:rPr lang="en-US" b="0" dirty="0" err="1"/>
              <a:t>surang</a:t>
            </a:r>
            <a:r>
              <a:rPr lang="en-US" b="0" dirty="0"/>
              <a:t> via </a:t>
            </a:r>
            <a:r>
              <a:rPr lang="en-US" b="0" dirty="0" err="1"/>
              <a:t>Flaticon</a:t>
            </a:r>
            <a:endParaRPr lang="en-US" b="0" dirty="0"/>
          </a:p>
          <a:p>
            <a:r>
              <a:rPr lang="en-US" b="0" dirty="0"/>
              <a:t>Ferry boat: </a:t>
            </a:r>
            <a:r>
              <a:rPr lang="en-US" b="0" dirty="0">
                <a:hlinkClick r:id="rId8"/>
              </a:rPr>
              <a:t>https://www.flaticon.com/free-icons/ferry-boat</a:t>
            </a:r>
            <a:r>
              <a:rPr lang="en-US" b="0" dirty="0"/>
              <a:t> – </a:t>
            </a:r>
            <a:r>
              <a:rPr lang="en-US" b="0" dirty="0" err="1"/>
              <a:t>Freepik</a:t>
            </a:r>
            <a:r>
              <a:rPr lang="en-US" b="0" dirty="0"/>
              <a:t> via </a:t>
            </a:r>
            <a:r>
              <a:rPr lang="en-US" b="0" dirty="0" err="1"/>
              <a:t>Flaticon</a:t>
            </a:r>
            <a:endParaRPr lang="en-US" b="0" dirty="0"/>
          </a:p>
          <a:p>
            <a:endParaRPr lang="de-AT" dirty="0"/>
          </a:p>
        </p:txBody>
      </p:sp>
      <p:sp>
        <p:nvSpPr>
          <p:cNvPr id="4" name="Kopfzeilenplatzhalter 3">
            <a:extLst>
              <a:ext uri="{FF2B5EF4-FFF2-40B4-BE49-F238E27FC236}">
                <a16:creationId xmlns:a16="http://schemas.microsoft.com/office/drawing/2014/main" id="{6B645D36-9BF5-B2C2-817E-9977F687657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BDAD4C3-46A9-7005-598D-BD8D9559A2AA}"/>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B08042B6-5E1A-14FF-A3B9-425CBA1796D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942B214-5032-FDBE-861C-2F74A4FFA3EA}"/>
              </a:ext>
            </a:extLst>
          </p:cNvPr>
          <p:cNvSpPr>
            <a:spLocks noGrp="1"/>
          </p:cNvSpPr>
          <p:nvPr>
            <p:ph type="sldNum" sz="quarter" idx="5"/>
          </p:nvPr>
        </p:nvSpPr>
        <p:spPr/>
        <p:txBody>
          <a:bodyPr/>
          <a:lstStyle/>
          <a:p>
            <a:fld id="{9B1635B3-DF70-4CFD-87CA-EB6AFDCA10EE}" type="slidenum">
              <a:rPr lang="de-AT" smtClean="0"/>
              <a:t>41</a:t>
            </a:fld>
            <a:endParaRPr lang="de-AT"/>
          </a:p>
        </p:txBody>
      </p:sp>
    </p:spTree>
    <p:extLst>
      <p:ext uri="{BB962C8B-B14F-4D97-AF65-F5344CB8AC3E}">
        <p14:creationId xmlns:p14="http://schemas.microsoft.com/office/powerpoint/2010/main" val="354906024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B3DF7E-C9D3-319A-F0A0-033DB3B62BF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3D27BF7-10F9-09A8-337A-465BC1C1F72A}"/>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0BC86E68-0230-2AED-FB3B-D414365FEEBF}"/>
              </a:ext>
            </a:extLst>
          </p:cNvPr>
          <p:cNvSpPr>
            <a:spLocks noGrp="1"/>
          </p:cNvSpPr>
          <p:nvPr>
            <p:ph type="body" idx="1"/>
          </p:nvPr>
        </p:nvSpPr>
        <p:spPr/>
        <p:txBody>
          <a:bodyPr/>
          <a:lstStyle/>
          <a:p>
            <a:r>
              <a:rPr lang="en-US" b="0"/>
              <a:t>Expert Group on the Danube – Focus on Waterways</a:t>
            </a:r>
            <a:br>
              <a:rPr lang="en-US" b="0"/>
            </a:br>
            <a:r>
              <a:rPr lang="en-US" b="0"/>
              <a:t>Duration: 30–40 minutes (10 min research phase, 10–15 min short group presentations, 10–15 min final group discussion)</a:t>
            </a:r>
          </a:p>
          <a:p>
            <a:br>
              <a:rPr lang="en-US" b="0"/>
            </a:br>
            <a:r>
              <a:rPr lang="en-US" b="0"/>
              <a:t>Students work in groups. Each group is assigned one topic:</a:t>
            </a:r>
          </a:p>
          <a:p>
            <a:pPr marL="171450" indent="-171450">
              <a:buFont typeface="Arial" panose="020B0604020202020204" pitchFamily="34" charset="0"/>
              <a:buChar char="•"/>
            </a:pPr>
            <a:r>
              <a:rPr lang="en-US" b="0"/>
              <a:t>Goods on the Danube (What types of goods are transported?)</a:t>
            </a:r>
          </a:p>
          <a:p>
            <a:pPr marL="171450" indent="-171450">
              <a:buFont typeface="Arial" panose="020B0604020202020204" pitchFamily="34" charset="0"/>
              <a:buChar char="•"/>
            </a:pPr>
            <a:r>
              <a:rPr lang="en-US" b="0"/>
              <a:t>Advantages of the Danube as a transport route (Why is it better than road transport?)</a:t>
            </a:r>
          </a:p>
          <a:p>
            <a:pPr marL="171450" indent="-171450">
              <a:buFont typeface="Arial" panose="020B0604020202020204" pitchFamily="34" charset="0"/>
              <a:buChar char="•"/>
            </a:pPr>
            <a:r>
              <a:rPr lang="en-US" b="0"/>
              <a:t>Problems of Danube shipping (What obstacles exist?)</a:t>
            </a:r>
          </a:p>
          <a:p>
            <a:pPr marL="171450" indent="-171450">
              <a:buFont typeface="Arial" panose="020B0604020202020204" pitchFamily="34" charset="0"/>
              <a:buChar char="•"/>
            </a:pPr>
            <a:r>
              <a:rPr lang="en-US" b="0"/>
              <a:t>Future of the Danube (How could the waterway be made more sustainable?)</a:t>
            </a:r>
          </a:p>
          <a:p>
            <a:pPr marL="0" indent="0">
              <a:buFont typeface="Arial" panose="020B0604020202020204" pitchFamily="34" charset="0"/>
              <a:buNone/>
            </a:pPr>
            <a:endParaRPr lang="en-US" b="0"/>
          </a:p>
          <a:p>
            <a:r>
              <a:rPr lang="en-US" b="0"/>
              <a:t>Procedure:</a:t>
            </a:r>
          </a:p>
          <a:p>
            <a:r>
              <a:rPr lang="en-US" b="0"/>
              <a:t>Each group conducts 10 minutes of online research (consulting AI like ChatGPT is allowed).</a:t>
            </a:r>
          </a:p>
          <a:p>
            <a:r>
              <a:rPr lang="en-US" b="0"/>
              <a:t>Then, each group presents its topic in 2–3 sentences.</a:t>
            </a:r>
          </a:p>
          <a:p>
            <a:r>
              <a:rPr lang="en-US" b="0"/>
              <a:t>Final step: A joint discussion on the importance of waterways, particularly the Danube.</a:t>
            </a:r>
          </a:p>
          <a:p>
            <a:endParaRPr lang="en-US" b="0"/>
          </a:p>
          <a:p>
            <a:r>
              <a:rPr lang="en-US" b="0"/>
              <a:t>Learning Objectives:</a:t>
            </a:r>
          </a:p>
          <a:p>
            <a:r>
              <a:rPr lang="en-US" b="0"/>
              <a:t>Students conduct targeted online research on a specific aspect of Danube shipping.</a:t>
            </a:r>
          </a:p>
          <a:p>
            <a:r>
              <a:rPr lang="en-US" b="0"/>
              <a:t>Students understand what types of goods are transported on the Danube and its economic relevance.</a:t>
            </a:r>
          </a:p>
          <a:p>
            <a:r>
              <a:rPr lang="en-US" b="0"/>
              <a:t>Students describe the challenges associated with shipping on the Danube.</a:t>
            </a:r>
          </a:p>
          <a:p>
            <a:r>
              <a:rPr lang="en-US" b="0"/>
              <a:t>Students strengthen their teamwork, media literacy, and argumentation skills.</a:t>
            </a:r>
          </a:p>
          <a:p>
            <a:endParaRPr lang="de-AT"/>
          </a:p>
        </p:txBody>
      </p:sp>
      <p:sp>
        <p:nvSpPr>
          <p:cNvPr id="4" name="Kopfzeilenplatzhalter 3">
            <a:extLst>
              <a:ext uri="{FF2B5EF4-FFF2-40B4-BE49-F238E27FC236}">
                <a16:creationId xmlns:a16="http://schemas.microsoft.com/office/drawing/2014/main" id="{500C88DD-5C81-7435-00E1-490F3E11ADF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86B6A82-C03B-45FC-0A86-D4D9E31AE330}"/>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562E88C7-94BE-5D4B-9DAE-C806764949C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30C66E0-F9B3-864A-4EBE-554084D4BBA4}"/>
              </a:ext>
            </a:extLst>
          </p:cNvPr>
          <p:cNvSpPr>
            <a:spLocks noGrp="1"/>
          </p:cNvSpPr>
          <p:nvPr>
            <p:ph type="sldNum" sz="quarter" idx="5"/>
          </p:nvPr>
        </p:nvSpPr>
        <p:spPr/>
        <p:txBody>
          <a:bodyPr/>
          <a:lstStyle/>
          <a:p>
            <a:fld id="{9B1635B3-DF70-4CFD-87CA-EB6AFDCA10EE}" type="slidenum">
              <a:rPr lang="de-AT" smtClean="0"/>
              <a:t>42</a:t>
            </a:fld>
            <a:endParaRPr lang="de-AT"/>
          </a:p>
        </p:txBody>
      </p:sp>
    </p:spTree>
    <p:extLst>
      <p:ext uri="{BB962C8B-B14F-4D97-AF65-F5344CB8AC3E}">
        <p14:creationId xmlns:p14="http://schemas.microsoft.com/office/powerpoint/2010/main" val="417522776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de-AT"/>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a:t>Questions including answers:</a:t>
            </a:r>
            <a:endParaRPr lang="en-US"/>
          </a:p>
          <a:p>
            <a:pPr marL="228600" indent="-228600">
              <a:buAutoNum type="arabicPeriod"/>
            </a:pPr>
            <a:endParaRPr lang="en-US"/>
          </a:p>
          <a:p>
            <a:pPr marL="228600" indent="-228600">
              <a:buAutoNum type="arabicPeriod"/>
            </a:pPr>
            <a:r>
              <a:rPr lang="en-US"/>
              <a:t>How long is the Danube River, approximately? - About 2,888 km (commonly rounded to ~2,850 km).</a:t>
            </a:r>
          </a:p>
          <a:p>
            <a:pPr marL="228600" indent="-228600">
              <a:buAutoNum type="arabicPeriod"/>
            </a:pPr>
            <a:r>
              <a:rPr lang="en-US"/>
              <a:t>Where does the Danube originate and where does it end? - It starts in the Black Forest in Germany and flows into the Black Sea.</a:t>
            </a:r>
          </a:p>
          <a:p>
            <a:pPr marL="228600" indent="-228600">
              <a:buAutoNum type="arabicPeriod"/>
            </a:pPr>
            <a:r>
              <a:rPr lang="en-US"/>
              <a:t>Through how many countries does the Danube pass or border? - It flows through or borders ten countries.</a:t>
            </a:r>
          </a:p>
          <a:p>
            <a:pPr marL="228600" indent="-228600">
              <a:buAutoNum type="arabicPeriod"/>
            </a:pPr>
            <a:r>
              <a:rPr lang="en-US"/>
              <a:t>Name at least two national capitals situated on the Danube. - Vienna, Bratislava, Budapest, and Belgrade.</a:t>
            </a:r>
          </a:p>
          <a:p>
            <a:pPr marL="228600" indent="-228600">
              <a:buAutoNum type="arabicPeriod"/>
            </a:pPr>
            <a:r>
              <a:rPr lang="en-US"/>
              <a:t>What is one major modern use of the Danube mentioned in the video? - It is a vital navigable waterway for trade and transport.</a:t>
            </a:r>
          </a:p>
        </p:txBody>
      </p:sp>
      <p:sp>
        <p:nvSpPr>
          <p:cNvPr id="4" name="Header Placeholder 3"/>
          <p:cNvSpPr>
            <a:spLocks noGrp="1"/>
          </p:cNvSpPr>
          <p:nvPr>
            <p:ph type="hdr" sz="quarter"/>
          </p:nvPr>
        </p:nvSpPr>
        <p:spPr/>
        <p:txBody>
          <a:bodyPr/>
          <a:lstStyle/>
          <a:p>
            <a:r>
              <a:rPr lang="de-AT"/>
              <a:t>Binnenschiffe als Teil der Transportkette</a:t>
            </a:r>
          </a:p>
        </p:txBody>
      </p:sp>
      <p:sp>
        <p:nvSpPr>
          <p:cNvPr id="5" name="Date Placeholder 4"/>
          <p:cNvSpPr>
            <a:spLocks noGrp="1"/>
          </p:cNvSpPr>
          <p:nvPr>
            <p:ph type="dt" idx="1"/>
          </p:nvPr>
        </p:nvSpPr>
        <p:spPr/>
        <p:txBody>
          <a:bodyPr/>
          <a:lstStyle/>
          <a:p>
            <a:fld id="{6A94F0D5-E232-4360-8B8C-58EF9D3E6905}" type="datetime1">
              <a:rPr lang="de-AT" smtClean="0"/>
              <a:t>15.06.2026</a:t>
            </a:fld>
            <a:endParaRPr lang="de-AT"/>
          </a:p>
        </p:txBody>
      </p:sp>
      <p:sp>
        <p:nvSpPr>
          <p:cNvPr id="6" name="Footer Placeholder 5"/>
          <p:cNvSpPr>
            <a:spLocks noGrp="1"/>
          </p:cNvSpPr>
          <p:nvPr>
            <p:ph type="ftr" sz="quarter" idx="4"/>
          </p:nvPr>
        </p:nvSpPr>
        <p:spPr/>
        <p:txBody>
          <a:bodyPr/>
          <a:lstStyle/>
          <a:p>
            <a:r>
              <a:rPr lang="de-AT"/>
              <a:t>Lehrunterlagen von rewway.at</a:t>
            </a:r>
          </a:p>
        </p:txBody>
      </p:sp>
      <p:sp>
        <p:nvSpPr>
          <p:cNvPr id="7" name="Slide Number Placeholder 6"/>
          <p:cNvSpPr>
            <a:spLocks noGrp="1"/>
          </p:cNvSpPr>
          <p:nvPr>
            <p:ph type="sldNum" sz="quarter" idx="5"/>
          </p:nvPr>
        </p:nvSpPr>
        <p:spPr/>
        <p:txBody>
          <a:bodyPr/>
          <a:lstStyle/>
          <a:p>
            <a:fld id="{9B1635B3-DF70-4CFD-87CA-EB6AFDCA10EE}" type="slidenum">
              <a:rPr lang="de-AT" smtClean="0"/>
              <a:t>43</a:t>
            </a:fld>
            <a:endParaRPr lang="de-AT"/>
          </a:p>
        </p:txBody>
      </p:sp>
    </p:spTree>
    <p:extLst>
      <p:ext uri="{BB962C8B-B14F-4D97-AF65-F5344CB8AC3E}">
        <p14:creationId xmlns:p14="http://schemas.microsoft.com/office/powerpoint/2010/main" val="420326459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1426D4-0902-5F6C-030F-C37ED109342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22C5742-D1DD-AC3E-B815-E0F8684F2083}"/>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B4D3456F-97C2-F257-ED01-CF08C55C63D4}"/>
              </a:ext>
            </a:extLst>
          </p:cNvPr>
          <p:cNvSpPr>
            <a:spLocks noGrp="1"/>
          </p:cNvSpPr>
          <p:nvPr>
            <p:ph type="body" idx="1"/>
          </p:nvPr>
        </p:nvSpPr>
        <p:spPr/>
        <p:txBody>
          <a:bodyPr/>
          <a:lstStyle/>
          <a:p>
            <a:r>
              <a:rPr lang="en-US" b="0" dirty="0"/>
              <a:t>Measures to further promote the sustainability and usability of inland waterway shipping:</a:t>
            </a:r>
          </a:p>
          <a:p>
            <a:r>
              <a:rPr lang="en-US" b="0" dirty="0"/>
              <a:t>Retrofitting refers to the process of equipping existing ships with modern technology to maintain their competitiveness, save fuel, and become more environmentally friendly. One example is the refitting of the </a:t>
            </a:r>
            <a:r>
              <a:rPr lang="en-US" b="0" i="1" dirty="0"/>
              <a:t>MSC Flaminia</a:t>
            </a:r>
            <a:r>
              <a:rPr lang="en-US" b="0" dirty="0"/>
              <a:t> by the shipping company NSB after a fire. By installing a new bulbous bow and propeller, fuel consumption was reduced by up to twelve percent. Retrofitting also serves as a demonstration that older ships with modern design and efficiency can compete with new vessels.</a:t>
            </a:r>
          </a:p>
          <a:p>
            <a:r>
              <a:rPr lang="en-US" b="0" dirty="0"/>
              <a:t>Digitalization: The use of modern technologies such as automated systems, telematics, and data analytics can improve efficiency and reduce emissions. Digital networking of ships and ports enables, for example, optimized route planning, improved cargo tracking, and more efficient use of resources such as fuel. Digitalization helps increase efficiency, reduce costs, and ease environmental impacts in inland navigation.</a:t>
            </a:r>
          </a:p>
          <a:p>
            <a:r>
              <a:rPr lang="en-US" b="0" dirty="0"/>
              <a:t>Waterway connectivity supports greater usability of inland waterway transport by improving waterway infrastructure and creating efficient connections between different bodies of water. The goal is to facilitate the transport of goods by inland vessels while minimizing environmental impact. This is achieved through optimizing waterways, expanding locks, and reducing bottlenecks, leading to shorter transport times, lower energy consumption, and fewer CO₂ emissions.</a:t>
            </a:r>
          </a:p>
          <a:p>
            <a:r>
              <a:rPr lang="en-US" b="0" dirty="0"/>
              <a:t>The use of environmentally friendly fuels and the shift to alternative propulsion systems such as electromobility or hydrogen propulsion contribute to sustainable inland waterway transport.</a:t>
            </a:r>
          </a:p>
          <a:p>
            <a:r>
              <a:rPr lang="en-US" b="0" dirty="0"/>
              <a:t>Opening up new markets and market segments (e.g., container transport) can increase the share of inland shipping in total freight transport.</a:t>
            </a:r>
          </a:p>
          <a:p>
            <a:endParaRPr lang="en-US" b="0" dirty="0"/>
          </a:p>
          <a:p>
            <a:endParaRPr lang="en-US" b="0" dirty="0"/>
          </a:p>
          <a:p>
            <a:r>
              <a:rPr lang="en-US" b="0" dirty="0"/>
              <a:t>Source:</a:t>
            </a:r>
            <a:br>
              <a:rPr lang="en-US" b="0" dirty="0"/>
            </a:br>
            <a:r>
              <a:rPr lang="de-AT" dirty="0"/>
              <a:t>Bundesanstalt für Wasserbau (2017): Kolloquium Wasserbauliche Herausforderungen an den Binnenschifffahrtsstraßen</a:t>
            </a:r>
            <a:r>
              <a:rPr lang="en-US" b="0" dirty="0"/>
              <a:t>, </a:t>
            </a:r>
            <a:r>
              <a:rPr lang="en-US" b="0" dirty="0">
                <a:hlinkClick r:id="rId3"/>
              </a:rPr>
              <a:t>https://izw.baw.de/</a:t>
            </a:r>
            <a:r>
              <a:rPr lang="en-US" b="0" dirty="0" err="1">
                <a:hlinkClick r:id="rId3"/>
              </a:rPr>
              <a:t>publikationen</a:t>
            </a:r>
            <a:r>
              <a:rPr lang="en-US" b="0" dirty="0">
                <a:hlinkClick r:id="rId3"/>
              </a:rPr>
              <a:t>/</a:t>
            </a:r>
            <a:r>
              <a:rPr lang="en-US" b="0" dirty="0" err="1">
                <a:hlinkClick r:id="rId3"/>
              </a:rPr>
              <a:t>kolloquien</a:t>
            </a:r>
            <a:r>
              <a:rPr lang="en-US" b="0" dirty="0">
                <a:hlinkClick r:id="rId3"/>
              </a:rPr>
              <a:t>/0/02_Kempmann-Kriedel_Rusche-Pauli-Georges_Herausforderungen....pdf</a:t>
            </a:r>
            <a:r>
              <a:rPr lang="en-US" b="0" dirty="0"/>
              <a:t>; retrieved 18.03.2025</a:t>
            </a:r>
            <a:br>
              <a:rPr lang="en-US" b="0" dirty="0"/>
            </a:br>
            <a:r>
              <a:rPr lang="de-AT" dirty="0"/>
              <a:t>Verband deutscher Reeder (2016): </a:t>
            </a:r>
            <a:r>
              <a:rPr lang="en-US" b="0" dirty="0">
                <a:hlinkClick r:id="rId4"/>
              </a:rPr>
              <a:t>https://www.reederverband.de/sites/default/files/publikationen/deutsche_seeschifffahrt/deutsche_seeschifffahrt_2016_-_umweltspecial.pdf</a:t>
            </a:r>
            <a:r>
              <a:rPr lang="en-US" b="0" dirty="0"/>
              <a:t>; retrieved 18.03.2025</a:t>
            </a:r>
            <a:br>
              <a:rPr lang="en-US" b="0" dirty="0"/>
            </a:br>
            <a:r>
              <a:rPr lang="en-US" b="0" dirty="0"/>
              <a:t>Heinzelmann, Christoph / </a:t>
            </a:r>
            <a:r>
              <a:rPr lang="en-US" b="0" dirty="0" err="1"/>
              <a:t>Bödefeld</a:t>
            </a:r>
            <a:r>
              <a:rPr lang="en-US" b="0" dirty="0"/>
              <a:t>, Jörg / Duric, Zorana (2020): </a:t>
            </a:r>
            <a:r>
              <a:rPr lang="de-AT" dirty="0"/>
              <a:t>Digitalisierung im Verkehrswasserbau. Bautechnik, 97</a:t>
            </a:r>
            <a:r>
              <a:rPr lang="en-US" b="0" dirty="0"/>
              <a:t>; In: </a:t>
            </a:r>
            <a:r>
              <a:rPr lang="en-US" b="0" dirty="0">
                <a:hlinkClick r:id="rId5"/>
              </a:rPr>
              <a:t>https://doi.org/10.1002/bate.202000029 </a:t>
            </a:r>
            <a:r>
              <a:rPr lang="en-US" b="0" dirty="0"/>
              <a:t>; pp. 441-444</a:t>
            </a:r>
          </a:p>
          <a:p>
            <a:endParaRPr lang="en-US" b="0" dirty="0"/>
          </a:p>
          <a:p>
            <a:endParaRPr lang="en-US" b="0" dirty="0"/>
          </a:p>
          <a:p>
            <a:endParaRPr lang="en-US" b="0" dirty="0"/>
          </a:p>
          <a:p>
            <a:r>
              <a:rPr lang="en-US" b="0" dirty="0"/>
              <a:t>Image source:</a:t>
            </a:r>
            <a:br>
              <a:rPr lang="en-US" b="0" dirty="0"/>
            </a:br>
            <a:r>
              <a:rPr lang="en-US" b="0" dirty="0"/>
              <a:t>Generated with AI (Microsoft Copilot) on 12.06.2025, prompt: “Create an image of a futuristic cargo ship (loaded with containers) showing visions and development trends in inland shipping – focusing on modern technologies, sustainability, and autonomous navigation. Urban port environment along the river.”</a:t>
            </a:r>
          </a:p>
          <a:p>
            <a:endParaRPr lang="de-AT" dirty="0"/>
          </a:p>
          <a:p>
            <a:endParaRPr lang="de-AT" dirty="0"/>
          </a:p>
        </p:txBody>
      </p:sp>
      <p:sp>
        <p:nvSpPr>
          <p:cNvPr id="4" name="Kopfzeilenplatzhalter 3">
            <a:extLst>
              <a:ext uri="{FF2B5EF4-FFF2-40B4-BE49-F238E27FC236}">
                <a16:creationId xmlns:a16="http://schemas.microsoft.com/office/drawing/2014/main" id="{4B6161CB-3C82-FC57-0ED9-5C92BD9B15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143DCA6-961A-78B6-77AB-BEEED1851284}"/>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7AC7DF8F-A218-D547-E54B-89028D1ED44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7F30640-7AE1-E386-3426-5BAEF36F4A21}"/>
              </a:ext>
            </a:extLst>
          </p:cNvPr>
          <p:cNvSpPr>
            <a:spLocks noGrp="1"/>
          </p:cNvSpPr>
          <p:nvPr>
            <p:ph type="sldNum" sz="quarter" idx="5"/>
          </p:nvPr>
        </p:nvSpPr>
        <p:spPr/>
        <p:txBody>
          <a:bodyPr/>
          <a:lstStyle/>
          <a:p>
            <a:fld id="{9B1635B3-DF70-4CFD-87CA-EB6AFDCA10EE}" type="slidenum">
              <a:rPr lang="de-AT" smtClean="0"/>
              <a:t>44</a:t>
            </a:fld>
            <a:endParaRPr lang="de-AT"/>
          </a:p>
        </p:txBody>
      </p:sp>
    </p:spTree>
    <p:extLst>
      <p:ext uri="{BB962C8B-B14F-4D97-AF65-F5344CB8AC3E}">
        <p14:creationId xmlns:p14="http://schemas.microsoft.com/office/powerpoint/2010/main" val="421100185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4961DE-DE8D-B243-B772-05843BF419A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2A24D2D-5E94-63CE-C8B1-569A9C48BE73}"/>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4D0180B-3686-8997-85B1-22E3BC602674}"/>
              </a:ext>
            </a:extLst>
          </p:cNvPr>
          <p:cNvSpPr>
            <a:spLocks noGrp="1"/>
          </p:cNvSpPr>
          <p:nvPr>
            <p:ph type="body" idx="1"/>
          </p:nvPr>
        </p:nvSpPr>
        <p:spPr/>
        <p:txBody>
          <a:bodyPr/>
          <a:lstStyle/>
          <a:p>
            <a:r>
              <a:rPr lang="en-US" b="0"/>
              <a:t>With the implementation of the Smart Port concept at the Port of Hamburg, efficiency can be increased to a whole new level. Sensor technology, analysis, forecasting, and information systems are used in real time to exploit every opportunity for greater efficiency. This enables optimal networking of traffic flows, infrastructure, and goods flows.</a:t>
            </a:r>
          </a:p>
          <a:p>
            <a:r>
              <a:rPr lang="en-US" b="0"/>
              <a:t>Big words, but what does it really mean:</a:t>
            </a:r>
          </a:p>
          <a:p>
            <a:r>
              <a:rPr lang="en-US" b="0"/>
              <a:t>By equipping the vehicle fleet with sensor technology, the location of each vehicle can be determined at any time. Efficient transport routes can be planned and optimized, leading to better fleet utilization.</a:t>
            </a:r>
          </a:p>
          <a:p>
            <a:r>
              <a:rPr lang="en-US" b="0"/>
              <a:t>Maintenance documentation is handled in digital format, making it accessible and updatable at any time.</a:t>
            </a:r>
          </a:p>
          <a:p>
            <a:r>
              <a:rPr lang="en-US" b="0"/>
              <a:t>Real-time navigation across the port area and parking space allocation for trucks accelerates the handling of transfers.</a:t>
            </a:r>
          </a:p>
          <a:p>
            <a:r>
              <a:rPr lang="en-US" b="0"/>
              <a:t>Sustainability is also a key part of the Smart Port concept. There is a strong focus on electromobility, including the necessary infrastructure. Renewable energy is essential, both as a propulsion source in shipping and in the use of shore power. The corresponding infrastructure is being developed and expanded.</a:t>
            </a:r>
          </a:p>
          <a:p>
            <a:endParaRPr lang="en-US" b="0"/>
          </a:p>
          <a:p>
            <a:r>
              <a:rPr lang="en-US" b="0"/>
              <a:t>Source:</a:t>
            </a:r>
            <a:br>
              <a:rPr lang="en-US" b="0"/>
            </a:br>
            <a:r>
              <a:rPr lang="en-US" b="0"/>
              <a:t>Hamburg Port Authority (2025): </a:t>
            </a:r>
            <a:r>
              <a:rPr lang="en-US" b="0">
                <a:hlinkClick r:id="rId3"/>
              </a:rPr>
              <a:t>https://www.hamburg-port-authority.de/de/hpa-360/smartport</a:t>
            </a:r>
            <a:r>
              <a:rPr lang="en-US" b="0"/>
              <a:t>; Retrieved: 18.03.2025</a:t>
            </a:r>
          </a:p>
          <a:p>
            <a:endParaRPr lang="de-AT"/>
          </a:p>
        </p:txBody>
      </p:sp>
      <p:sp>
        <p:nvSpPr>
          <p:cNvPr id="4" name="Kopfzeilenplatzhalter 3">
            <a:extLst>
              <a:ext uri="{FF2B5EF4-FFF2-40B4-BE49-F238E27FC236}">
                <a16:creationId xmlns:a16="http://schemas.microsoft.com/office/drawing/2014/main" id="{28A9B523-77C3-C608-FD81-93921536A77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429F35D-8D54-2398-FDA7-79AD70BB45CF}"/>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4F837D9B-7725-A20F-9AAC-187BBF4A821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25E2E66-6904-CC53-CB32-C4F3B2544E87}"/>
              </a:ext>
            </a:extLst>
          </p:cNvPr>
          <p:cNvSpPr>
            <a:spLocks noGrp="1"/>
          </p:cNvSpPr>
          <p:nvPr>
            <p:ph type="sldNum" sz="quarter" idx="5"/>
          </p:nvPr>
        </p:nvSpPr>
        <p:spPr/>
        <p:txBody>
          <a:bodyPr/>
          <a:lstStyle/>
          <a:p>
            <a:fld id="{9B1635B3-DF70-4CFD-87CA-EB6AFDCA10EE}" type="slidenum">
              <a:rPr lang="de-AT" smtClean="0"/>
              <a:t>45</a:t>
            </a:fld>
            <a:endParaRPr lang="de-AT"/>
          </a:p>
        </p:txBody>
      </p:sp>
    </p:spTree>
    <p:extLst>
      <p:ext uri="{BB962C8B-B14F-4D97-AF65-F5344CB8AC3E}">
        <p14:creationId xmlns:p14="http://schemas.microsoft.com/office/powerpoint/2010/main" val="103583361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C957B-E289-2CC1-F49E-B8A527202B1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96BE0B4-5A4C-A305-B8D0-F006187BC83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C170967E-CFEE-7634-E718-04CFA3F2E6D8}"/>
              </a:ext>
            </a:extLst>
          </p:cNvPr>
          <p:cNvSpPr>
            <a:spLocks noGrp="1"/>
          </p:cNvSpPr>
          <p:nvPr>
            <p:ph type="body" idx="1"/>
          </p:nvPr>
        </p:nvSpPr>
        <p:spPr/>
        <p:txBody>
          <a:bodyPr/>
          <a:lstStyle/>
          <a:p>
            <a:r>
              <a:rPr lang="en-US" b="0"/>
              <a:t>The Belgian company SEAFAR was founded in 2018 in Antwerp and specializes in the development and operational integration of technologies for remote-controlled operations in shipping. The ships are controlled from three modern control centers in Antwerp, Charleroi, and Duisburg. Ship automation is carried out gradually and in accordance with local regulatory authorities. Both remote-controlled ships with full crews and ships with reduced crews are in operation. While the operation is remote-controlled, navigation is handled by the crew on board. Through technologies such as object detection and data collection, the crew on board can be supported, and safety can be increased. On two routes in Belgium, remote-controlled ships without any crew on board are also being tested.</a:t>
            </a:r>
          </a:p>
          <a:p>
            <a:endParaRPr lang="en-US" b="0"/>
          </a:p>
          <a:p>
            <a:endParaRPr lang="en-US" b="0"/>
          </a:p>
          <a:p>
            <a:r>
              <a:rPr lang="en-US" b="0"/>
              <a:t>Source:</a:t>
            </a:r>
            <a:br>
              <a:rPr lang="en-US" b="0"/>
            </a:br>
            <a:r>
              <a:rPr lang="en-US" b="0"/>
              <a:t>SEAFAR Company Presentation (2024), </a:t>
            </a:r>
            <a:r>
              <a:rPr lang="en-US" b="0">
                <a:hlinkClick r:id="rId3"/>
              </a:rPr>
              <a:t>https://seafar.eu/de/</a:t>
            </a:r>
            <a:r>
              <a:rPr lang="en-US" b="0"/>
              <a:t>;</a:t>
            </a:r>
          </a:p>
          <a:p>
            <a:endParaRPr lang="en-US" b="0"/>
          </a:p>
          <a:p>
            <a:endParaRPr lang="en-US" b="0"/>
          </a:p>
          <a:p>
            <a:r>
              <a:rPr lang="en-US" b="0"/>
              <a:t>Picture Source:</a:t>
            </a:r>
            <a:br>
              <a:rPr lang="en-US" b="0"/>
            </a:br>
            <a:r>
              <a:rPr lang="en-US" b="0" err="1"/>
              <a:t>Seafar</a:t>
            </a:r>
            <a:r>
              <a:rPr lang="en-US" b="0"/>
              <a:t> (2024)</a:t>
            </a:r>
          </a:p>
          <a:p>
            <a:endParaRPr lang="de-AT"/>
          </a:p>
        </p:txBody>
      </p:sp>
      <p:sp>
        <p:nvSpPr>
          <p:cNvPr id="4" name="Kopfzeilenplatzhalter 3">
            <a:extLst>
              <a:ext uri="{FF2B5EF4-FFF2-40B4-BE49-F238E27FC236}">
                <a16:creationId xmlns:a16="http://schemas.microsoft.com/office/drawing/2014/main" id="{04DFB865-E523-7E13-72A0-4F1B7120C53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522DA12-73CA-6877-651C-430ACC3D3874}"/>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8D9D03F9-3308-D312-57BA-82820606A7D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03DF838-CF02-EFC6-66F9-FAC6F8183D3E}"/>
              </a:ext>
            </a:extLst>
          </p:cNvPr>
          <p:cNvSpPr>
            <a:spLocks noGrp="1"/>
          </p:cNvSpPr>
          <p:nvPr>
            <p:ph type="sldNum" sz="quarter" idx="5"/>
          </p:nvPr>
        </p:nvSpPr>
        <p:spPr/>
        <p:txBody>
          <a:bodyPr/>
          <a:lstStyle/>
          <a:p>
            <a:fld id="{9B1635B3-DF70-4CFD-87CA-EB6AFDCA10EE}" type="slidenum">
              <a:rPr lang="de-AT" smtClean="0"/>
              <a:t>46</a:t>
            </a:fld>
            <a:endParaRPr lang="de-AT"/>
          </a:p>
        </p:txBody>
      </p:sp>
    </p:spTree>
    <p:extLst>
      <p:ext uri="{BB962C8B-B14F-4D97-AF65-F5344CB8AC3E}">
        <p14:creationId xmlns:p14="http://schemas.microsoft.com/office/powerpoint/2010/main" val="332431228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How it works:</a:t>
            </a:r>
          </a:p>
          <a:p>
            <a:r>
              <a:rPr lang="en-US" dirty="0"/>
              <a:t>Log in to Kahoot! or register for free: </a:t>
            </a:r>
            <a:r>
              <a:rPr lang="en-US" dirty="0">
                <a:hlinkClick r:id="rId3"/>
              </a:rPr>
              <a:t>https://kahoot.com/en/</a:t>
            </a:r>
            <a:br>
              <a:rPr lang="en-US" dirty="0"/>
            </a:br>
            <a:r>
              <a:rPr lang="en-US" dirty="0"/>
              <a:t>Open the following link to the quiz: </a:t>
            </a:r>
            <a:r>
              <a:rPr lang="en-US" dirty="0">
                <a:hlinkClick r:id="rId4"/>
              </a:rPr>
              <a:t>https://create.kahoot.it/share/transport-quiz-secondary-education/727960a1-679c-4bcd-89b2-bd3a65e78b1d</a:t>
            </a:r>
            <a:br>
              <a:rPr lang="en-US" dirty="0"/>
            </a:br>
            <a:r>
              <a:rPr lang="en-US" dirty="0"/>
              <a:t>Start the quiz in class – either in individual mode or as a group game.</a:t>
            </a:r>
          </a:p>
          <a:p>
            <a:endParaRPr lang="de-AT" dirty="0"/>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47</a:t>
            </a:fld>
            <a:endParaRPr lang="de-AT"/>
          </a:p>
        </p:txBody>
      </p:sp>
    </p:spTree>
    <p:extLst>
      <p:ext uri="{BB962C8B-B14F-4D97-AF65-F5344CB8AC3E}">
        <p14:creationId xmlns:p14="http://schemas.microsoft.com/office/powerpoint/2010/main" val="104787826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49</a:t>
            </a:fld>
            <a:endParaRPr lang="de-AT"/>
          </a:p>
        </p:txBody>
      </p:sp>
    </p:spTree>
    <p:extLst>
      <p:ext uri="{BB962C8B-B14F-4D97-AF65-F5344CB8AC3E}">
        <p14:creationId xmlns:p14="http://schemas.microsoft.com/office/powerpoint/2010/main" val="33781265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F5B-0375-9A93-63FC-A16E406482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441522-3FDB-9635-F484-AD413F292A81}"/>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3EE0DBC3-FC2F-00BA-719B-C008FDE2EDDD}"/>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5368612C-0277-97B6-1B98-F59688C3FB2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C6F94C7-ECE3-AC91-ABF7-4D4510089880}"/>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488A6F2F-287A-DE2C-8516-337B67E05B6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A9F31A8-480F-16D6-8947-2D52A49BDD5F}"/>
              </a:ext>
            </a:extLst>
          </p:cNvPr>
          <p:cNvSpPr>
            <a:spLocks noGrp="1"/>
          </p:cNvSpPr>
          <p:nvPr>
            <p:ph type="sldNum" sz="quarter" idx="5"/>
          </p:nvPr>
        </p:nvSpPr>
        <p:spPr/>
        <p:txBody>
          <a:bodyPr/>
          <a:lstStyle/>
          <a:p>
            <a:fld id="{9B1635B3-DF70-4CFD-87CA-EB6AFDCA10EE}" type="slidenum">
              <a:rPr lang="de-AT" smtClean="0"/>
              <a:t>50</a:t>
            </a:fld>
            <a:endParaRPr lang="de-AT"/>
          </a:p>
        </p:txBody>
      </p:sp>
    </p:spTree>
    <p:extLst>
      <p:ext uri="{BB962C8B-B14F-4D97-AF65-F5344CB8AC3E}">
        <p14:creationId xmlns:p14="http://schemas.microsoft.com/office/powerpoint/2010/main" val="23019813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A06B8-27F2-CEBD-9628-DB5A01C8371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185DEA3-323E-70F3-892A-18A48F452A46}"/>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D3310C88-79F8-4FA7-FCBF-FC20D6A47F63}"/>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CDE799B3-9CA8-EFF7-16F7-876A548144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8648293-51B2-DE72-AA81-0D0E9B3D598F}"/>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9DB752AF-244A-B24D-4DCE-B5379728DC4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5D7A97E-EF9D-F4FD-27B0-804418FB581F}"/>
              </a:ext>
            </a:extLst>
          </p:cNvPr>
          <p:cNvSpPr>
            <a:spLocks noGrp="1"/>
          </p:cNvSpPr>
          <p:nvPr>
            <p:ph type="sldNum" sz="quarter" idx="5"/>
          </p:nvPr>
        </p:nvSpPr>
        <p:spPr/>
        <p:txBody>
          <a:bodyPr/>
          <a:lstStyle/>
          <a:p>
            <a:fld id="{9B1635B3-DF70-4CFD-87CA-EB6AFDCA10EE}" type="slidenum">
              <a:rPr lang="de-AT" smtClean="0"/>
              <a:t>51</a:t>
            </a:fld>
            <a:endParaRPr lang="de-AT"/>
          </a:p>
        </p:txBody>
      </p:sp>
    </p:spTree>
    <p:extLst>
      <p:ext uri="{BB962C8B-B14F-4D97-AF65-F5344CB8AC3E}">
        <p14:creationId xmlns:p14="http://schemas.microsoft.com/office/powerpoint/2010/main" val="340720194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78D0BD-D73B-36A5-5321-5C7776304E8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1A31B3F-D9B0-8CD8-4203-5C8CEF2FFEBD}"/>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BA6F316C-2181-9039-99A2-7A93F114387A}"/>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00E500DF-38F5-2223-9F0C-EC374AECFB6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B87D66D-25B8-C637-2C63-B09460CB6A3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0298857C-C1D6-1CFE-010A-D96A7F730FE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6C22B42-5502-8377-9D47-C953A0E00279}"/>
              </a:ext>
            </a:extLst>
          </p:cNvPr>
          <p:cNvSpPr>
            <a:spLocks noGrp="1"/>
          </p:cNvSpPr>
          <p:nvPr>
            <p:ph type="sldNum" sz="quarter" idx="5"/>
          </p:nvPr>
        </p:nvSpPr>
        <p:spPr/>
        <p:txBody>
          <a:bodyPr/>
          <a:lstStyle/>
          <a:p>
            <a:fld id="{9B1635B3-DF70-4CFD-87CA-EB6AFDCA10EE}" type="slidenum">
              <a:rPr lang="de-AT" smtClean="0"/>
              <a:t>52</a:t>
            </a:fld>
            <a:endParaRPr lang="de-AT"/>
          </a:p>
        </p:txBody>
      </p:sp>
    </p:spTree>
    <p:extLst>
      <p:ext uri="{BB962C8B-B14F-4D97-AF65-F5344CB8AC3E}">
        <p14:creationId xmlns:p14="http://schemas.microsoft.com/office/powerpoint/2010/main" val="421585163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35EBD2-573B-6C3B-8F0C-1215B4DF2F4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DBB894E-427C-5027-817F-BDB4AB1D996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D94685BF-4103-47A4-8043-8214D93028EF}"/>
              </a:ext>
            </a:extLst>
          </p:cNvPr>
          <p:cNvSpPr>
            <a:spLocks noGrp="1"/>
          </p:cNvSpPr>
          <p:nvPr>
            <p:ph type="body" idx="1"/>
          </p:nvPr>
        </p:nvSpPr>
        <p:spPr/>
        <p:txBody>
          <a:bodyPr/>
          <a:lstStyle/>
          <a:p>
            <a:endParaRPr lang="de-AT" dirty="0"/>
          </a:p>
        </p:txBody>
      </p:sp>
      <p:sp>
        <p:nvSpPr>
          <p:cNvPr id="4" name="Kopfzeilenplatzhalter 3">
            <a:extLst>
              <a:ext uri="{FF2B5EF4-FFF2-40B4-BE49-F238E27FC236}">
                <a16:creationId xmlns:a16="http://schemas.microsoft.com/office/drawing/2014/main" id="{FD33B0C7-B2E6-3264-03E7-CA32FD855CF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CCEFD14-28CE-B48D-5937-8C43A4017B58}"/>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C49CA63B-6EA6-C90F-44A0-75F9AEE6B29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3B99CFE-7AC6-1968-17E9-681BF45FFC55}"/>
              </a:ext>
            </a:extLst>
          </p:cNvPr>
          <p:cNvSpPr>
            <a:spLocks noGrp="1"/>
          </p:cNvSpPr>
          <p:nvPr>
            <p:ph type="sldNum" sz="quarter" idx="5"/>
          </p:nvPr>
        </p:nvSpPr>
        <p:spPr/>
        <p:txBody>
          <a:bodyPr/>
          <a:lstStyle/>
          <a:p>
            <a:fld id="{9B1635B3-DF70-4CFD-87CA-EB6AFDCA10EE}" type="slidenum">
              <a:rPr lang="de-AT" smtClean="0"/>
              <a:t>53</a:t>
            </a:fld>
            <a:endParaRPr lang="de-AT"/>
          </a:p>
        </p:txBody>
      </p:sp>
    </p:spTree>
    <p:extLst>
      <p:ext uri="{BB962C8B-B14F-4D97-AF65-F5344CB8AC3E}">
        <p14:creationId xmlns:p14="http://schemas.microsoft.com/office/powerpoint/2010/main" val="338639755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hasCustomPrompt="1"/>
          </p:nvPr>
        </p:nvSpPr>
        <p:spPr>
          <a:xfrm>
            <a:off x="886407" y="1199473"/>
            <a:ext cx="6750409"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a:cs typeface="Arial" panose="020B0604020202020204" pitchFamily="34" charset="0"/>
              </a:rPr>
              <a:t>Wirtschaft trifft Umwelt - die Zukunft des Güterverkehrs</a:t>
            </a:r>
            <a:endParaRPr lang="de-AT"/>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p:nvPr userDrawn="1"/>
        </p:nvSpPr>
        <p:spPr>
          <a:xfrm>
            <a:off x="707262"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1:</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949250"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2" name="Rechteck 11">
            <a:extLst>
              <a:ext uri="{FF2B5EF4-FFF2-40B4-BE49-F238E27FC236}">
                <a16:creationId xmlns:a16="http://schemas.microsoft.com/office/drawing/2014/main" id="{00EA8915-6454-4CB4-9E2E-FC82EB150B01}"/>
              </a:ext>
            </a:extLst>
          </p:cNvPr>
          <p:cNvSpPr/>
          <p:nvPr userDrawn="1"/>
        </p:nvSpPr>
        <p:spPr>
          <a:xfrm>
            <a:off x="707262"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3:</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3" name="Rechteck 12">
            <a:extLst>
              <a:ext uri="{FF2B5EF4-FFF2-40B4-BE49-F238E27FC236}">
                <a16:creationId xmlns:a16="http://schemas.microsoft.com/office/drawing/2014/main" id="{FEA07139-4B01-4230-936C-27681AAD2F97}"/>
              </a:ext>
            </a:extLst>
          </p:cNvPr>
          <p:cNvSpPr/>
          <p:nvPr userDrawn="1"/>
        </p:nvSpPr>
        <p:spPr>
          <a:xfrm>
            <a:off x="4949250"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4:</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lvl1pPr>
              <a:defRPr/>
            </a:lvl1pPr>
          </a:lstStyle>
          <a:p>
            <a:r>
              <a:rPr lang="de-AT" dirty="0"/>
              <a:t>Slide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2704778771"/>
      </p:ext>
    </p:extLst>
  </p:cSld>
  <p:clrMapOvr>
    <a:masterClrMapping/>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lvl1pPr>
              <a:defRPr/>
            </a:lvl1pPr>
          </a:lstStyle>
          <a:p>
            <a:r>
              <a:rPr lang="de-AT" dirty="0"/>
              <a:t>Slide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Wirtschaft trifft Umwelt - die Zukunft des Güterverkehrs</a:t>
            </a:r>
            <a:endParaRPr lang="de-AT"/>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a:t>Mastertitelformat bearbeiten</a:t>
            </a:r>
            <a:endParaRPr lang="de-AT"/>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lvl1pPr>
              <a:defRPr/>
            </a:lvl1pPr>
          </a:lstStyle>
          <a:p>
            <a:r>
              <a:rPr lang="de-AT" dirty="0"/>
              <a:t>Slide</a:t>
            </a:r>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a:xfrm>
            <a:off x="635069" y="272194"/>
            <a:ext cx="6759911" cy="365125"/>
          </a:xfrm>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Inhaltsplatzhalter 2">
            <a:extLst>
              <a:ext uri="{FF2B5EF4-FFF2-40B4-BE49-F238E27FC236}">
                <a16:creationId xmlns:a16="http://schemas.microsoft.com/office/drawing/2014/main" id="{0F2C76BB-93C9-F01B-DA44-89A9BDE581E9}"/>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lvl1pPr>
              <a:defRPr/>
            </a:lvl1pPr>
          </a:lstStyle>
          <a:p>
            <a:r>
              <a:rPr lang="de-AT" dirty="0"/>
              <a:t>Slide</a:t>
            </a:r>
          </a:p>
        </p:txBody>
      </p:sp>
      <p:sp>
        <p:nvSpPr>
          <p:cNvPr id="12" name="Fußzeilenplatzhalter 11">
            <a:extLst>
              <a:ext uri="{FF2B5EF4-FFF2-40B4-BE49-F238E27FC236}">
                <a16:creationId xmlns:a16="http://schemas.microsoft.com/office/drawing/2014/main" id="{D2BEE460-D80B-43E8-BC90-CB725910BD0E}"/>
              </a:ext>
            </a:extLst>
          </p:cNvPr>
          <p:cNvSpPr>
            <a:spLocks noGrp="1"/>
          </p:cNvSpPr>
          <p:nvPr>
            <p:ph type="ftr" sz="quarter" idx="11"/>
          </p:nvPr>
        </p:nvSpPr>
        <p:spPr>
          <a:xfrm>
            <a:off x="635070" y="272194"/>
            <a:ext cx="5913016" cy="365125"/>
          </a:xfrm>
        </p:spPr>
        <p:txBody>
          <a:bodyPr/>
          <a:lstStyle/>
          <a:p>
            <a:r>
              <a:rPr lang="de-AT">
                <a:cs typeface="Arial" panose="020B0604020202020204" pitchFamily="34" charset="0"/>
              </a:rPr>
              <a:t>Wirtschaft trifft Umwelt - die Zukunft des Güterverkehrs</a:t>
            </a:r>
            <a:endParaRPr lang="de-AT"/>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lvl1pPr>
              <a:defRPr/>
            </a:lvl1pPr>
          </a:lstStyle>
          <a:p>
            <a:r>
              <a:rPr lang="de-AT" dirty="0"/>
              <a:t>Slide</a:t>
            </a:r>
          </a:p>
        </p:txBody>
      </p:sp>
      <p:sp>
        <p:nvSpPr>
          <p:cNvPr id="9" name="Fußzeilenplatzhalter 8">
            <a:extLst>
              <a:ext uri="{FF2B5EF4-FFF2-40B4-BE49-F238E27FC236}">
                <a16:creationId xmlns:a16="http://schemas.microsoft.com/office/drawing/2014/main" id="{F47884CE-FAD7-4794-B1DE-5CD85A265F03}"/>
              </a:ext>
            </a:extLst>
          </p:cNvPr>
          <p:cNvSpPr>
            <a:spLocks noGrp="1"/>
          </p:cNvSpPr>
          <p:nvPr>
            <p:ph type="ftr" sz="quarter" idx="11"/>
          </p:nvPr>
        </p:nvSpPr>
        <p:spPr>
          <a:xfrm>
            <a:off x="635070" y="272194"/>
            <a:ext cx="5010890" cy="365125"/>
          </a:xfrm>
        </p:spPr>
        <p:txBody>
          <a:bodyPr/>
          <a:lstStyle/>
          <a:p>
            <a:r>
              <a:rPr lang="de-AT">
                <a:cs typeface="Arial" panose="020B0604020202020204" pitchFamily="34" charset="0"/>
              </a:rPr>
              <a:t>Wirtschaft trifft Umwelt - die Zukunft des Güterverkehrs</a:t>
            </a:r>
            <a:endParaRPr lang="de-AT"/>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lvl1pPr>
              <a:defRPr/>
            </a:lvl1pPr>
          </a:lstStyle>
          <a:p>
            <a:r>
              <a:rPr lang="de-AT" dirty="0"/>
              <a:t>Slide</a:t>
            </a:r>
          </a:p>
        </p:txBody>
      </p:sp>
      <p:sp>
        <p:nvSpPr>
          <p:cNvPr id="12" name="Fußzeilenplatzhalter 11">
            <a:extLst>
              <a:ext uri="{FF2B5EF4-FFF2-40B4-BE49-F238E27FC236}">
                <a16:creationId xmlns:a16="http://schemas.microsoft.com/office/drawing/2014/main" id="{B8575AC0-8512-444E-BE77-53641772C88A}"/>
              </a:ext>
            </a:extLst>
          </p:cNvPr>
          <p:cNvSpPr>
            <a:spLocks noGrp="1"/>
          </p:cNvSpPr>
          <p:nvPr>
            <p:ph type="ftr" sz="quarter" idx="11"/>
          </p:nvPr>
        </p:nvSpPr>
        <p:spPr>
          <a:xfrm>
            <a:off x="635069" y="272194"/>
            <a:ext cx="5581623" cy="365125"/>
          </a:xfrm>
        </p:spPr>
        <p:txBody>
          <a:bodyPr/>
          <a:lstStyle/>
          <a:p>
            <a:r>
              <a:rPr lang="de-AT">
                <a:cs typeface="Arial" panose="020B0604020202020204" pitchFamily="34" charset="0"/>
              </a:rPr>
              <a:t>Wirtschaft trifft Umwelt - die Zukunft des Güterverkehrs</a:t>
            </a:r>
            <a:endParaRPr lang="de-AT"/>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lvl1pPr>
              <a:defRPr/>
            </a:lvl1pPr>
          </a:lstStyle>
          <a:p>
            <a:r>
              <a:rPr lang="de-AT" dirty="0"/>
              <a:t>Slide</a:t>
            </a:r>
          </a:p>
        </p:txBody>
      </p:sp>
      <p:sp>
        <p:nvSpPr>
          <p:cNvPr id="10" name="Fußzeilenplatzhalter 9">
            <a:extLst>
              <a:ext uri="{FF2B5EF4-FFF2-40B4-BE49-F238E27FC236}">
                <a16:creationId xmlns:a16="http://schemas.microsoft.com/office/drawing/2014/main" id="{7D0E06F0-E1F6-4BD7-BEF7-31ED1E0D420B}"/>
              </a:ext>
            </a:extLst>
          </p:cNvPr>
          <p:cNvSpPr>
            <a:spLocks noGrp="1"/>
          </p:cNvSpPr>
          <p:nvPr>
            <p:ph type="ftr" sz="quarter" idx="11"/>
          </p:nvPr>
        </p:nvSpPr>
        <p:spPr>
          <a:xfrm>
            <a:off x="635069" y="272194"/>
            <a:ext cx="5299325" cy="365125"/>
          </a:xfrm>
        </p:spPr>
        <p:txBody>
          <a:bodyPr/>
          <a:lstStyle/>
          <a:p>
            <a:r>
              <a:rPr lang="de-AT">
                <a:cs typeface="Arial" panose="020B0604020202020204" pitchFamily="34" charset="0"/>
              </a:rPr>
              <a:t>Wirtschaft trifft Umwelt - die Zukunft des Güterverkehrs</a:t>
            </a:r>
            <a:endParaRPr lang="de-AT"/>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lvl1pPr>
              <a:defRPr/>
            </a:lvl1pPr>
          </a:lstStyle>
          <a:p>
            <a:r>
              <a:rPr lang="de-AT" dirty="0"/>
              <a:t>Slide</a:t>
            </a:r>
          </a:p>
        </p:txBody>
      </p:sp>
      <p:sp>
        <p:nvSpPr>
          <p:cNvPr id="9" name="Fußzeilenplatzhalter 8">
            <a:extLst>
              <a:ext uri="{FF2B5EF4-FFF2-40B4-BE49-F238E27FC236}">
                <a16:creationId xmlns:a16="http://schemas.microsoft.com/office/drawing/2014/main" id="{DE4D7FB8-5C1D-4F04-866E-4D9693E662E3}"/>
              </a:ext>
            </a:extLst>
          </p:cNvPr>
          <p:cNvSpPr>
            <a:spLocks noGrp="1"/>
          </p:cNvSpPr>
          <p:nvPr>
            <p:ph type="ftr" sz="quarter" idx="11"/>
          </p:nvPr>
        </p:nvSpPr>
        <p:spPr>
          <a:xfrm>
            <a:off x="635070" y="272194"/>
            <a:ext cx="5925290" cy="365125"/>
          </a:xfrm>
        </p:spPr>
        <p:txBody>
          <a:bodyPr/>
          <a:lstStyle/>
          <a:p>
            <a:r>
              <a:rPr lang="de-AT">
                <a:cs typeface="Arial" panose="020B0604020202020204" pitchFamily="34" charset="0"/>
              </a:rPr>
              <a:t>Wirtschaft trifft Umwelt - die Zukunft des Güterverkehrs</a:t>
            </a:r>
            <a:endParaRPr lang="de-AT"/>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69" y="272194"/>
            <a:ext cx="6614347"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a:cs typeface="Arial" panose="020B0604020202020204" pitchFamily="34" charset="0"/>
              </a:rPr>
              <a:t>Wirtschaft trifft Umwelt - die Zukunft des Güterverkehrs</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‹Nr.›</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51" r:id="rId4"/>
    <p:sldLayoutId id="2147483655" r:id="rId5"/>
    <p:sldLayoutId id="2147483654" r:id="rId6"/>
    <p:sldLayoutId id="2147483650" r:id="rId7"/>
    <p:sldLayoutId id="2147483652" r:id="rId8"/>
    <p:sldLayoutId id="2147483653" r:id="rId9"/>
    <p:sldLayoutId id="2147483656" r:id="rId10"/>
    <p:sldLayoutId id="2147483657" r:id="rId11"/>
    <p:sldLayoutId id="2147483661" r:id="rId12"/>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rewway.at/en/teaching-materials"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slide" Target="slide38.xml"/><Relationship Id="rId3" Type="http://schemas.openxmlformats.org/officeDocument/2006/relationships/image" Target="../media/image5.png"/><Relationship Id="rId7" Type="http://schemas.openxmlformats.org/officeDocument/2006/relationships/slide" Target="slide10.xml"/><Relationship Id="rId12"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70.png"/><Relationship Id="rId5" Type="http://schemas.openxmlformats.org/officeDocument/2006/relationships/image" Target="../media/image51.png"/><Relationship Id="rId10" Type="http://schemas.openxmlformats.org/officeDocument/2006/relationships/slide" Target="slide27.xml"/><Relationship Id="rId4" Type="http://schemas.openxmlformats.org/officeDocument/2006/relationships/slide" Target="slide6.xml"/><Relationship Id="rId9" Type="http://schemas.openxmlformats.org/officeDocument/2006/relationships/image" Target="../media/image7.png"/><Relationship Id="rId14" Type="http://schemas.openxmlformats.org/officeDocument/2006/relationships/image" Target="../media/image8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13.sv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5.svg"/><Relationship Id="rId7" Type="http://schemas.openxmlformats.org/officeDocument/2006/relationships/diagramColors" Target="../diagrams/colors1.xml"/><Relationship Id="rId2" Type="http://schemas.openxmlformats.org/officeDocument/2006/relationships/notesSlide" Target="../notesSlides/notesSlide8.xml"/><Relationship Id="rId1" Type="http://schemas.openxmlformats.org/officeDocument/2006/relationships/slideLayout" Target="../slideLayouts/slideLayout9.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4.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9.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0.xml"/><Relationship Id="rId1" Type="http://schemas.openxmlformats.org/officeDocument/2006/relationships/slideLayout" Target="../slideLayouts/slideLayout9.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3.xml"/><Relationship Id="rId5" Type="http://schemas.openxmlformats.org/officeDocument/2006/relationships/hyperlink" Target="https://www.youtube.com/watch?v=kZhL5SPtn6A" TargetMode="External"/><Relationship Id="rId4" Type="http://schemas.openxmlformats.org/officeDocument/2006/relationships/hyperlink" Target="https://logistify.app/"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notesSlide" Target="../notesSlides/notesSlide14.xml"/><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notesSlide" Target="../notesSlides/notesSlide18.xml"/><Relationship Id="rId1" Type="http://schemas.openxmlformats.org/officeDocument/2006/relationships/slideLayout" Target="../slideLayouts/slideLayout5.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12" Type="http://schemas.openxmlformats.org/officeDocument/2006/relationships/image" Target="../media/image34.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28.png"/><Relationship Id="rId11" Type="http://schemas.openxmlformats.org/officeDocument/2006/relationships/image" Target="../media/image33.png"/><Relationship Id="rId5" Type="http://schemas.openxmlformats.org/officeDocument/2006/relationships/image" Target="../media/image27.png"/><Relationship Id="rId10" Type="http://schemas.openxmlformats.org/officeDocument/2006/relationships/image" Target="../media/image32.png"/><Relationship Id="rId4" Type="http://schemas.openxmlformats.org/officeDocument/2006/relationships/image" Target="../media/image26.png"/><Relationship Id="rId9" Type="http://schemas.openxmlformats.org/officeDocument/2006/relationships/image" Target="../media/image31.png"/></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42.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3.xml"/><Relationship Id="rId1" Type="http://schemas.openxmlformats.org/officeDocument/2006/relationships/video" Target="https://www.youtube.com/embed/NcdgMj3nDvE?feature=oembed" TargetMode="External"/><Relationship Id="rId5" Type="http://schemas.openxmlformats.org/officeDocument/2006/relationships/hyperlink" Target="https://www.youtube.com/watch?v=NcdgMj3nDvE" TargetMode="External"/><Relationship Id="rId4" Type="http://schemas.openxmlformats.org/officeDocument/2006/relationships/image" Target="../media/image50.jpeg"/></Relationships>
</file>

<file path=ppt/slides/_rels/slide4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7.xml"/><Relationship Id="rId1" Type="http://schemas.openxmlformats.org/officeDocument/2006/relationships/video" Target="https://www.youtube.com/embed/CiMUtD8pYAg?feature=oembed" TargetMode="External"/><Relationship Id="rId5" Type="http://schemas.openxmlformats.org/officeDocument/2006/relationships/image" Target="../media/image52.jpeg"/><Relationship Id="rId4" Type="http://schemas.openxmlformats.org/officeDocument/2006/relationships/hyperlink" Target="https://www.youtube.com/watch?v=CiMUtD8pYAg"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hyperlink" Target="https://create.kahoot.it/share/transport-quiz-secondary-education/727960a1-679c-4bcd-89b2-bd3a65e78b1d" TargetMode="External"/><Relationship Id="rId2" Type="http://schemas.openxmlformats.org/officeDocument/2006/relationships/notesSlide" Target="../notesSlides/notesSlide40.xml"/><Relationship Id="rId1" Type="http://schemas.openxmlformats.org/officeDocument/2006/relationships/slideLayout" Target="../slideLayouts/slideLayout3.xml"/><Relationship Id="rId4" Type="http://schemas.openxmlformats.org/officeDocument/2006/relationships/image" Target="../media/image54.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hyperlink" Target="http://creativecommons.org/licenses/by/4.0/deed.en" TargetMode="External"/><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hyperlink" Target="mailto:rewway@fh-steyr.at" TargetMode="External"/><Relationship Id="rId2" Type="http://schemas.openxmlformats.org/officeDocument/2006/relationships/notesSlide" Target="../notesSlides/notesSlide42.xml"/><Relationship Id="rId1" Type="http://schemas.openxmlformats.org/officeDocument/2006/relationships/slideLayout" Target="../slideLayouts/slideLayout7.xml"/><Relationship Id="rId5" Type="http://schemas.openxmlformats.org/officeDocument/2006/relationships/hyperlink" Target="http://www.rewway.at/en/pages/workshops" TargetMode="External"/><Relationship Id="rId4" Type="http://schemas.openxmlformats.org/officeDocument/2006/relationships/hyperlink" Target="http://www.rewway.at/en/teaching-materials/" TargetMode="Externa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tertitel 5">
            <a:extLst>
              <a:ext uri="{FF2B5EF4-FFF2-40B4-BE49-F238E27FC236}">
                <a16:creationId xmlns:a16="http://schemas.microsoft.com/office/drawing/2014/main" id="{F1DF8EF6-1EEF-4ED2-BD51-9744B08F9213}"/>
              </a:ext>
            </a:extLst>
          </p:cNvPr>
          <p:cNvSpPr>
            <a:spLocks noGrp="1"/>
          </p:cNvSpPr>
          <p:nvPr>
            <p:ph type="subTitle" idx="1"/>
          </p:nvPr>
        </p:nvSpPr>
        <p:spPr/>
        <p:txBody>
          <a:bodyPr/>
          <a:lstStyle/>
          <a:p>
            <a:r>
              <a:rPr lang="de-AT"/>
              <a:t>TEACHING MATERIALS</a:t>
            </a:r>
          </a:p>
        </p:txBody>
      </p:sp>
      <p:sp>
        <p:nvSpPr>
          <p:cNvPr id="5" name="Titel 4">
            <a:extLst>
              <a:ext uri="{FF2B5EF4-FFF2-40B4-BE49-F238E27FC236}">
                <a16:creationId xmlns:a16="http://schemas.microsoft.com/office/drawing/2014/main" id="{FDC3F7F4-9A05-4D69-87F5-695C7E9B71F0}"/>
              </a:ext>
            </a:extLst>
          </p:cNvPr>
          <p:cNvSpPr>
            <a:spLocks noGrp="1"/>
          </p:cNvSpPr>
          <p:nvPr>
            <p:ph type="title"/>
          </p:nvPr>
        </p:nvSpPr>
        <p:spPr/>
        <p:txBody>
          <a:bodyPr/>
          <a:lstStyle/>
          <a:p>
            <a:r>
              <a:rPr lang="en-US" dirty="0">
                <a:cs typeface="Arial" panose="020B0604020202020204" pitchFamily="34" charset="0"/>
              </a:rPr>
              <a:t>Economy meets environment – The future of freight transport</a:t>
            </a:r>
            <a:endParaRPr lang="de-AT" dirty="0"/>
          </a:p>
        </p:txBody>
      </p:sp>
    </p:spTree>
    <p:extLst>
      <p:ext uri="{BB962C8B-B14F-4D97-AF65-F5344CB8AC3E}">
        <p14:creationId xmlns:p14="http://schemas.microsoft.com/office/powerpoint/2010/main" val="2818216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2EA179-76BB-A1CD-CCC3-2BB72FC23D21}"/>
              </a:ext>
            </a:extLst>
          </p:cNvPr>
          <p:cNvSpPr>
            <a:spLocks noGrp="1"/>
          </p:cNvSpPr>
          <p:nvPr>
            <p:ph type="title"/>
          </p:nvPr>
        </p:nvSpPr>
        <p:spPr>
          <a:xfrm>
            <a:off x="592537" y="640040"/>
            <a:ext cx="9524229" cy="792976"/>
          </a:xfrm>
        </p:spPr>
        <p:txBody>
          <a:bodyPr/>
          <a:lstStyle/>
          <a:p>
            <a:r>
              <a:rPr lang="en-US"/>
              <a:t>How to work best with this teaching material</a:t>
            </a:r>
            <a:endParaRPr lang="de-AT" dirty="0"/>
          </a:p>
        </p:txBody>
      </p:sp>
      <p:sp>
        <p:nvSpPr>
          <p:cNvPr id="3" name="Inhaltsplatzhalter 2">
            <a:extLst>
              <a:ext uri="{FF2B5EF4-FFF2-40B4-BE49-F238E27FC236}">
                <a16:creationId xmlns:a16="http://schemas.microsoft.com/office/drawing/2014/main" id="{DCFA72EE-9795-142E-AA2D-DCDF0AAD260F}"/>
              </a:ext>
            </a:extLst>
          </p:cNvPr>
          <p:cNvSpPr>
            <a:spLocks noGrp="1"/>
          </p:cNvSpPr>
          <p:nvPr>
            <p:ph idx="1"/>
          </p:nvPr>
        </p:nvSpPr>
        <p:spPr/>
        <p:txBody>
          <a:bodyPr/>
          <a:lstStyle/>
          <a:p>
            <a:r>
              <a:rPr lang="en-US" sz="2000" dirty="0">
                <a:solidFill>
                  <a:schemeClr val="tx2"/>
                </a:solidFill>
              </a:rPr>
              <a:t>PowerPoint: </a:t>
            </a:r>
            <a:r>
              <a:rPr lang="en-US" sz="2000" dirty="0"/>
              <a:t>The following PowerPoint provides an introduction to the topic “Sustainable transport”. Each slide includes speaker notes, explanations, and source references. Activity slides are highlighted and contain practical examples, exercises, videos, and other interactive elements specifically designed for use in the classroom.</a:t>
            </a:r>
          </a:p>
          <a:p>
            <a:r>
              <a:rPr lang="de-AT" sz="2000" dirty="0">
                <a:solidFill>
                  <a:schemeClr val="tx2"/>
                </a:solidFill>
              </a:rPr>
              <a:t>Videos and </a:t>
            </a:r>
            <a:r>
              <a:rPr lang="de-AT" sz="2000" dirty="0" err="1">
                <a:solidFill>
                  <a:schemeClr val="tx2"/>
                </a:solidFill>
              </a:rPr>
              <a:t>supplementary</a:t>
            </a:r>
            <a:r>
              <a:rPr lang="de-AT" sz="2000" dirty="0">
                <a:solidFill>
                  <a:schemeClr val="tx2"/>
                </a:solidFill>
              </a:rPr>
              <a:t> </a:t>
            </a:r>
            <a:r>
              <a:rPr lang="de-AT" sz="2000" dirty="0" err="1">
                <a:solidFill>
                  <a:schemeClr val="tx2"/>
                </a:solidFill>
              </a:rPr>
              <a:t>exercises</a:t>
            </a:r>
            <a:r>
              <a:rPr lang="de-AT" sz="2000" dirty="0">
                <a:solidFill>
                  <a:schemeClr val="tx2"/>
                </a:solidFill>
              </a:rPr>
              <a:t>: </a:t>
            </a:r>
            <a:r>
              <a:rPr lang="en-US" sz="2000" dirty="0"/>
              <a:t>Videos and exercises on the topic can be found in the presentation on the color-coded activity slides as well as at: </a:t>
            </a:r>
            <a:r>
              <a:rPr lang="en-US" sz="2000" dirty="0">
                <a:hlinkClick r:id="rId2"/>
              </a:rPr>
              <a:t>https://www.rewway.at/</a:t>
            </a:r>
            <a:r>
              <a:rPr lang="de-AT" sz="2000" dirty="0">
                <a:hlinkClick r:id="rId2"/>
              </a:rPr>
              <a:t>en/</a:t>
            </a:r>
            <a:r>
              <a:rPr lang="de-AT" sz="2000" dirty="0" err="1">
                <a:hlinkClick r:id="rId2"/>
              </a:rPr>
              <a:t>teaching</a:t>
            </a:r>
            <a:r>
              <a:rPr lang="de-AT" sz="2000" dirty="0">
                <a:hlinkClick r:id="rId2"/>
              </a:rPr>
              <a:t>-materials</a:t>
            </a:r>
            <a:br>
              <a:rPr lang="de-AT" sz="2000" dirty="0"/>
            </a:br>
            <a:r>
              <a:rPr lang="de-AT" sz="2000" dirty="0"/>
              <a:t>All </a:t>
            </a:r>
            <a:r>
              <a:rPr lang="de-AT" sz="2000" dirty="0" err="1"/>
              <a:t>teaching</a:t>
            </a:r>
            <a:r>
              <a:rPr lang="de-AT" sz="2000" dirty="0"/>
              <a:t> </a:t>
            </a:r>
            <a:r>
              <a:rPr lang="de-AT" sz="2000" dirty="0" err="1"/>
              <a:t>materials</a:t>
            </a:r>
            <a:r>
              <a:rPr lang="de-AT" sz="2000" dirty="0"/>
              <a:t> </a:t>
            </a:r>
            <a:r>
              <a:rPr lang="en-US" sz="2000" dirty="0"/>
              <a:t>offer a compact overview to support lesson planning: learning objectives, target groups, level of difficulty, methods, and links to the curriculum</a:t>
            </a:r>
            <a:r>
              <a:rPr lang="de-AT" sz="2000" dirty="0"/>
              <a:t>.</a:t>
            </a:r>
          </a:p>
          <a:p>
            <a:r>
              <a:rPr lang="en-US" sz="2000" dirty="0">
                <a:solidFill>
                  <a:schemeClr val="tx2"/>
                </a:solidFill>
              </a:rPr>
              <a:t>Kahoot!: </a:t>
            </a:r>
            <a:r>
              <a:rPr lang="en-US" sz="2000" dirty="0"/>
              <a:t>To review learning progress in a playful way, a freely accessible, pre-prepared Kahoot! quiz can be used in class. You’ll find the QR code or direct link to the quiz at the end of the PowerPoint.</a:t>
            </a:r>
          </a:p>
          <a:p>
            <a:r>
              <a:rPr lang="en-US" sz="2000" dirty="0">
                <a:solidFill>
                  <a:schemeClr val="tx2"/>
                </a:solidFill>
              </a:rPr>
              <a:t>List of Sources: </a:t>
            </a:r>
            <a:r>
              <a:rPr lang="en-US" sz="2000" dirty="0"/>
              <a:t>The sources used in the presentation are noted in the speaker notes of each slide and are also compiled at the end of the PowerPoint.</a:t>
            </a:r>
            <a:endParaRPr lang="de-AT" sz="2000" dirty="0"/>
          </a:p>
        </p:txBody>
      </p:sp>
      <p:sp>
        <p:nvSpPr>
          <p:cNvPr id="4" name="Datumsplatzhalter 3">
            <a:extLst>
              <a:ext uri="{FF2B5EF4-FFF2-40B4-BE49-F238E27FC236}">
                <a16:creationId xmlns:a16="http://schemas.microsoft.com/office/drawing/2014/main" id="{D214CAD0-B5AC-10B9-AA9B-AD2714EE190E}"/>
              </a:ext>
            </a:extLst>
          </p:cNvPr>
          <p:cNvSpPr>
            <a:spLocks noGrp="1"/>
          </p:cNvSpPr>
          <p:nvPr>
            <p:ph type="dt" sz="half" idx="10"/>
          </p:nvPr>
        </p:nvSpPr>
        <p:spPr/>
        <p:txBody>
          <a:bodyPr/>
          <a:lstStyle/>
          <a:p>
            <a:r>
              <a:rPr lang="de-AT"/>
              <a:t>Slide</a:t>
            </a:r>
          </a:p>
        </p:txBody>
      </p:sp>
      <p:sp>
        <p:nvSpPr>
          <p:cNvPr id="6" name="Foliennummernplatzhalter 5">
            <a:extLst>
              <a:ext uri="{FF2B5EF4-FFF2-40B4-BE49-F238E27FC236}">
                <a16:creationId xmlns:a16="http://schemas.microsoft.com/office/drawing/2014/main" id="{423842EB-9A05-CB64-E212-391B1007CF1A}"/>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2</a:t>
            </a:fld>
            <a:endParaRPr lang="de-AT"/>
          </a:p>
        </p:txBody>
      </p:sp>
      <p:sp>
        <p:nvSpPr>
          <p:cNvPr id="9" name="Fußzeilenplatzhalter 2">
            <a:extLst>
              <a:ext uri="{FF2B5EF4-FFF2-40B4-BE49-F238E27FC236}">
                <a16:creationId xmlns:a16="http://schemas.microsoft.com/office/drawing/2014/main" id="{F8C65F85-1282-1C63-61E0-AEBA624227A5}"/>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endParaRPr lang="de-AT"/>
          </a:p>
        </p:txBody>
      </p:sp>
    </p:spTree>
    <p:extLst>
      <p:ext uri="{BB962C8B-B14F-4D97-AF65-F5344CB8AC3E}">
        <p14:creationId xmlns:p14="http://schemas.microsoft.com/office/powerpoint/2010/main" val="2797899128"/>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D0E3E-A49F-CC6D-D059-AF1EF8E0A88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46168B9-6573-A0A5-B91B-E4A50E53D0B8}"/>
              </a:ext>
            </a:extLst>
          </p:cNvPr>
          <p:cNvSpPr>
            <a:spLocks noGrp="1"/>
          </p:cNvSpPr>
          <p:nvPr>
            <p:ph type="title"/>
          </p:nvPr>
        </p:nvSpPr>
        <p:spPr>
          <a:xfrm>
            <a:off x="592537" y="640040"/>
            <a:ext cx="9524229" cy="792976"/>
          </a:xfrm>
        </p:spPr>
        <p:txBody>
          <a:bodyPr/>
          <a:lstStyle/>
          <a:p>
            <a:r>
              <a:rPr lang="en-US" dirty="0"/>
              <a:t>Learning objectives and target groups</a:t>
            </a:r>
            <a:endParaRPr lang="de-AT" dirty="0"/>
          </a:p>
        </p:txBody>
      </p:sp>
      <p:sp>
        <p:nvSpPr>
          <p:cNvPr id="3" name="Inhaltsplatzhalter 2">
            <a:extLst>
              <a:ext uri="{FF2B5EF4-FFF2-40B4-BE49-F238E27FC236}">
                <a16:creationId xmlns:a16="http://schemas.microsoft.com/office/drawing/2014/main" id="{1F959BDB-30E6-819F-8559-AB95A5C80D00}"/>
              </a:ext>
            </a:extLst>
          </p:cNvPr>
          <p:cNvSpPr>
            <a:spLocks noGrp="1"/>
          </p:cNvSpPr>
          <p:nvPr>
            <p:ph idx="1"/>
          </p:nvPr>
        </p:nvSpPr>
        <p:spPr>
          <a:xfrm>
            <a:off x="592538" y="1433016"/>
            <a:ext cx="10954420" cy="4743947"/>
          </a:xfrm>
        </p:spPr>
        <p:txBody>
          <a:bodyPr/>
          <a:lstStyle/>
          <a:p>
            <a:pPr marL="0" indent="0">
              <a:buNone/>
            </a:pPr>
            <a:r>
              <a:rPr lang="de-AT" sz="1600" dirty="0">
                <a:solidFill>
                  <a:schemeClr val="tx2"/>
                </a:solidFill>
              </a:rPr>
              <a:t>Learning </a:t>
            </a:r>
            <a:r>
              <a:rPr lang="de-AT" sz="1600" dirty="0" err="1">
                <a:solidFill>
                  <a:schemeClr val="tx2"/>
                </a:solidFill>
              </a:rPr>
              <a:t>objectives</a:t>
            </a:r>
            <a:r>
              <a:rPr lang="de-AT" sz="1600" dirty="0">
                <a:solidFill>
                  <a:schemeClr val="tx2"/>
                </a:solidFill>
              </a:rPr>
              <a:t>:</a:t>
            </a:r>
          </a:p>
          <a:p>
            <a:r>
              <a:rPr lang="en-US" sz="1600" dirty="0"/>
              <a:t>Learners can define the term "logistics" and identify the different types of freight transport.</a:t>
            </a:r>
          </a:p>
          <a:p>
            <a:r>
              <a:rPr lang="en-US" sz="1600" dirty="0"/>
              <a:t>Learners can explain the advantages and disadvantages of the transport modes truck, rail, and inland waterway vessel.</a:t>
            </a:r>
          </a:p>
          <a:p>
            <a:r>
              <a:rPr lang="en-US" sz="1600" dirty="0"/>
              <a:t>Learners are familiar with the criteria that play a role in the selection of transport modes.</a:t>
            </a:r>
          </a:p>
          <a:p>
            <a:r>
              <a:rPr lang="en-US" sz="1600" dirty="0"/>
              <a:t>Learners can describe the environmental impacts of transport and reflect on how their own travel behavior affects the environment.</a:t>
            </a:r>
          </a:p>
          <a:p>
            <a:r>
              <a:rPr lang="en-US" sz="1600" dirty="0"/>
              <a:t>Learners can explain what sustainability means and which dimensions (ecological, economic, social) it encompasses.</a:t>
            </a:r>
          </a:p>
          <a:p>
            <a:r>
              <a:rPr lang="en-US" sz="1600" dirty="0"/>
              <a:t>Learners can represent the causes and consequences of climate change and global warming.</a:t>
            </a:r>
          </a:p>
          <a:p>
            <a:r>
              <a:rPr lang="en-US" sz="1600" dirty="0"/>
              <a:t>Learners can explain the significance of the Danube as a waterway for freight transport.</a:t>
            </a:r>
            <a:endParaRPr lang="de-AT" sz="1000" dirty="0">
              <a:solidFill>
                <a:schemeClr val="tx2"/>
              </a:solidFill>
            </a:endParaRPr>
          </a:p>
          <a:p>
            <a:endParaRPr lang="de-AT" sz="1600" dirty="0">
              <a:solidFill>
                <a:schemeClr val="tx2"/>
              </a:solidFill>
            </a:endParaRPr>
          </a:p>
          <a:p>
            <a:pPr marL="0" indent="0">
              <a:buNone/>
            </a:pPr>
            <a:r>
              <a:rPr lang="de-AT" sz="1600" dirty="0">
                <a:solidFill>
                  <a:schemeClr val="tx2"/>
                </a:solidFill>
              </a:rPr>
              <a:t>Target </a:t>
            </a:r>
            <a:r>
              <a:rPr lang="de-AT" sz="1600" dirty="0" err="1">
                <a:solidFill>
                  <a:schemeClr val="tx2"/>
                </a:solidFill>
              </a:rPr>
              <a:t>group</a:t>
            </a:r>
            <a:r>
              <a:rPr lang="de-AT" sz="1600" dirty="0">
                <a:solidFill>
                  <a:schemeClr val="tx2"/>
                </a:solidFill>
              </a:rPr>
              <a:t>:</a:t>
            </a:r>
          </a:p>
          <a:p>
            <a:pPr marL="0" indent="0">
              <a:buNone/>
            </a:pPr>
            <a:r>
              <a:rPr lang="en-US" sz="1600" dirty="0"/>
              <a:t>Students in lower secondary education</a:t>
            </a:r>
            <a:endParaRPr lang="de-AT" dirty="0">
              <a:solidFill>
                <a:schemeClr val="tx2"/>
              </a:solidFill>
            </a:endParaRPr>
          </a:p>
        </p:txBody>
      </p:sp>
      <p:sp>
        <p:nvSpPr>
          <p:cNvPr id="4" name="Datumsplatzhalter 3">
            <a:extLst>
              <a:ext uri="{FF2B5EF4-FFF2-40B4-BE49-F238E27FC236}">
                <a16:creationId xmlns:a16="http://schemas.microsoft.com/office/drawing/2014/main" id="{4F44904E-94B9-F009-3FA9-F67C679FD3FE}"/>
              </a:ext>
            </a:extLst>
          </p:cNvPr>
          <p:cNvSpPr>
            <a:spLocks noGrp="1"/>
          </p:cNvSpPr>
          <p:nvPr>
            <p:ph type="dt" sz="half" idx="10"/>
          </p:nvPr>
        </p:nvSpPr>
        <p:spPr/>
        <p:txBody>
          <a:bodyPr/>
          <a:lstStyle/>
          <a:p>
            <a:r>
              <a:rPr lang="de-AT"/>
              <a:t>Slide</a:t>
            </a:r>
          </a:p>
        </p:txBody>
      </p:sp>
      <p:sp>
        <p:nvSpPr>
          <p:cNvPr id="6" name="Foliennummernplatzhalter 5">
            <a:extLst>
              <a:ext uri="{FF2B5EF4-FFF2-40B4-BE49-F238E27FC236}">
                <a16:creationId xmlns:a16="http://schemas.microsoft.com/office/drawing/2014/main" id="{1A0C25F0-CA47-8A39-9012-DA524DDC55F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3</a:t>
            </a:fld>
            <a:endParaRPr lang="de-AT"/>
          </a:p>
        </p:txBody>
      </p:sp>
      <p:sp>
        <p:nvSpPr>
          <p:cNvPr id="7" name="Fußzeilenplatzhalter 2">
            <a:extLst>
              <a:ext uri="{FF2B5EF4-FFF2-40B4-BE49-F238E27FC236}">
                <a16:creationId xmlns:a16="http://schemas.microsoft.com/office/drawing/2014/main" id="{0F423601-295A-C820-F822-47FA6CD5F516}"/>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spTree>
    <p:extLst>
      <p:ext uri="{BB962C8B-B14F-4D97-AF65-F5344CB8AC3E}">
        <p14:creationId xmlns:p14="http://schemas.microsoft.com/office/powerpoint/2010/main" val="1665795758"/>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686931D3-9826-C07F-E21B-5878DAE62CEA}"/>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EE113837-B094-00A6-7DC2-43500BD05F64}"/>
              </a:ext>
            </a:extLst>
          </p:cNvPr>
          <p:cNvSpPr>
            <a:spLocks noGrp="1"/>
          </p:cNvSpPr>
          <p:nvPr>
            <p:ph type="ftr" sz="quarter" idx="11"/>
          </p:nvPr>
        </p:nvSpPr>
        <p:spPr/>
        <p:txBody>
          <a:bodyPr/>
          <a:lstStyle/>
          <a:p>
            <a:r>
              <a:rPr lang="en-US">
                <a:cs typeface="Arial" panose="020B0604020202020204" pitchFamily="34" charset="0"/>
              </a:rPr>
              <a:t>ECONOMY MEETS ENVIRONMENT – THE FUTURE OF FREIGHT TRANSPORT</a:t>
            </a:r>
          </a:p>
        </p:txBody>
      </p:sp>
      <p:sp>
        <p:nvSpPr>
          <p:cNvPr id="4" name="Foliennummernplatzhalter 3">
            <a:extLst>
              <a:ext uri="{FF2B5EF4-FFF2-40B4-BE49-F238E27FC236}">
                <a16:creationId xmlns:a16="http://schemas.microsoft.com/office/drawing/2014/main" id="{B68550AE-097D-2469-B8E4-35E89A38223F}"/>
              </a:ext>
            </a:extLst>
          </p:cNvPr>
          <p:cNvSpPr>
            <a:spLocks noGrp="1"/>
          </p:cNvSpPr>
          <p:nvPr>
            <p:ph type="sldNum" sz="quarter" idx="12"/>
          </p:nvPr>
        </p:nvSpPr>
        <p:spPr/>
        <p:txBody>
          <a:bodyPr/>
          <a:lstStyle/>
          <a:p>
            <a:fld id="{0AF89F37-6AD9-4F74-BC17-19E39A25D257}" type="slidenum">
              <a:rPr lang="de-AT" smtClean="0"/>
              <a:pPr/>
              <a:t>4</a:t>
            </a:fld>
            <a:endParaRPr lang="de-AT"/>
          </a:p>
        </p:txBody>
      </p:sp>
      <p:sp>
        <p:nvSpPr>
          <p:cNvPr id="5" name="Titel 4">
            <a:extLst>
              <a:ext uri="{FF2B5EF4-FFF2-40B4-BE49-F238E27FC236}">
                <a16:creationId xmlns:a16="http://schemas.microsoft.com/office/drawing/2014/main" id="{D77A4CC7-DCC5-A93A-2AD0-AAC8289ECCF4}"/>
              </a:ext>
            </a:extLst>
          </p:cNvPr>
          <p:cNvSpPr>
            <a:spLocks noGrp="1"/>
          </p:cNvSpPr>
          <p:nvPr>
            <p:ph type="title"/>
          </p:nvPr>
        </p:nvSpPr>
        <p:spPr/>
        <p:txBody>
          <a:bodyPr/>
          <a:lstStyle/>
          <a:p>
            <a:r>
              <a:rPr lang="en-US"/>
              <a:t>Have you ever asked yourself...?</a:t>
            </a:r>
            <a:endParaRPr lang="de-AT"/>
          </a:p>
        </p:txBody>
      </p:sp>
      <p:sp>
        <p:nvSpPr>
          <p:cNvPr id="7" name="Inhaltsplatzhalter 2">
            <a:extLst>
              <a:ext uri="{FF2B5EF4-FFF2-40B4-BE49-F238E27FC236}">
                <a16:creationId xmlns:a16="http://schemas.microsoft.com/office/drawing/2014/main" id="{C1E650DA-57A0-2CDD-A208-DD316BE8A347}"/>
              </a:ext>
            </a:extLst>
          </p:cNvPr>
          <p:cNvSpPr>
            <a:spLocks noGrp="1"/>
          </p:cNvSpPr>
          <p:nvPr>
            <p:ph idx="1"/>
          </p:nvPr>
        </p:nvSpPr>
        <p:spPr>
          <a:xfrm>
            <a:off x="635070" y="1825625"/>
            <a:ext cx="10911888" cy="4351338"/>
          </a:xfrm>
        </p:spPr>
        <p:txBody>
          <a:bodyPr/>
          <a:lstStyle/>
          <a:p>
            <a:pPr marL="0" lvl="0" indent="0">
              <a:buNone/>
            </a:pPr>
            <a:r>
              <a:rPr lang="en-US" sz="2800"/>
              <a:t>…how you get to school every day and what impact that has on the environment?</a:t>
            </a:r>
          </a:p>
          <a:p>
            <a:pPr marL="0" lvl="0" indent="0">
              <a:buNone/>
            </a:pPr>
            <a:endParaRPr lang="en-US" sz="2800"/>
          </a:p>
          <a:p>
            <a:pPr marL="0" lvl="0" indent="0">
              <a:buNone/>
            </a:pPr>
            <a:r>
              <a:rPr lang="en-US" sz="2800"/>
              <a:t>Do you know why transport sometimes takes place on the road, but also in the air, on rail, or on water?</a:t>
            </a:r>
          </a:p>
          <a:p>
            <a:pPr marL="0" lvl="0" indent="0">
              <a:buNone/>
            </a:pPr>
            <a:endParaRPr lang="en-US" sz="2800"/>
          </a:p>
          <a:p>
            <a:pPr marL="0" lvl="0" indent="0">
              <a:buNone/>
            </a:pPr>
            <a:r>
              <a:rPr lang="en-US" sz="2800"/>
              <a:t>What actually is a waterway?</a:t>
            </a:r>
            <a:endParaRPr lang="de-AT" sz="2800"/>
          </a:p>
        </p:txBody>
      </p:sp>
    </p:spTree>
    <p:extLst>
      <p:ext uri="{BB962C8B-B14F-4D97-AF65-F5344CB8AC3E}">
        <p14:creationId xmlns:p14="http://schemas.microsoft.com/office/powerpoint/2010/main" val="3879222558"/>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FC7F4AE3-EDBE-4CEE-96E8-87FB45479E93}"/>
              </a:ext>
            </a:extLst>
          </p:cNvPr>
          <p:cNvSpPr>
            <a:spLocks noGrp="1"/>
          </p:cNvSpPr>
          <p:nvPr>
            <p:ph type="dt" sz="half" idx="10"/>
          </p:nvPr>
        </p:nvSpPr>
        <p:spPr/>
        <p:txBody>
          <a:bodyPr/>
          <a:lstStyle/>
          <a:p>
            <a:r>
              <a:rPr lang="de-AT"/>
              <a:t>Slide</a:t>
            </a:r>
          </a:p>
        </p:txBody>
      </p:sp>
      <p:sp>
        <p:nvSpPr>
          <p:cNvPr id="3" name="Foliennummernplatzhalter 2">
            <a:extLst>
              <a:ext uri="{FF2B5EF4-FFF2-40B4-BE49-F238E27FC236}">
                <a16:creationId xmlns:a16="http://schemas.microsoft.com/office/drawing/2014/main" id="{A768DD9B-0175-4E35-8BF1-BD488CE5D9FF}"/>
              </a:ext>
            </a:extLst>
          </p:cNvPr>
          <p:cNvSpPr>
            <a:spLocks noGrp="1"/>
          </p:cNvSpPr>
          <p:nvPr>
            <p:ph type="sldNum" sz="quarter" idx="12"/>
          </p:nvPr>
        </p:nvSpPr>
        <p:spPr>
          <a:xfrm>
            <a:off x="881508" y="6356350"/>
            <a:ext cx="2142427" cy="365125"/>
          </a:xfrm>
        </p:spPr>
        <p:txBody>
          <a:bodyPr/>
          <a:lstStyle/>
          <a:p>
            <a:fld id="{0AF89F37-6AD9-4F74-BC17-19E39A25D257}" type="slidenum">
              <a:rPr lang="de-AT" smtClean="0"/>
              <a:t>5</a:t>
            </a:fld>
            <a:endParaRPr lang="de-AT"/>
          </a:p>
        </p:txBody>
      </p:sp>
      <mc:AlternateContent xmlns:mc="http://schemas.openxmlformats.org/markup-compatibility/2006" xmlns:psez="http://schemas.microsoft.com/office/powerpoint/2016/sectionzoom">
        <mc:Choice Requires="psez">
          <p:graphicFrame>
            <p:nvGraphicFramePr>
              <p:cNvPr id="4" name="Abschnittszoom 3" descr="Freight Transport">
                <a:extLst>
                  <a:ext uri="{FF2B5EF4-FFF2-40B4-BE49-F238E27FC236}">
                    <a16:creationId xmlns:a16="http://schemas.microsoft.com/office/drawing/2014/main" id="{8788F7EE-238E-4125-A56C-59881478C583}"/>
                  </a:ext>
                </a:extLst>
              </p:cNvPr>
              <p:cNvGraphicFramePr>
                <a:graphicFrameLocks noChangeAspect="1"/>
              </p:cNvGraphicFramePr>
              <p:nvPr>
                <p:extLst>
                  <p:ext uri="{D42A27DB-BD31-4B8C-83A1-F6EECF244321}">
                    <p14:modId xmlns:p14="http://schemas.microsoft.com/office/powerpoint/2010/main" val="529947864"/>
                  </p:ext>
                </p:extLst>
              </p:nvPr>
            </p:nvGraphicFramePr>
            <p:xfrm>
              <a:off x="635074" y="974476"/>
              <a:ext cx="3898213" cy="2192745"/>
            </p:xfrm>
            <a:graphic>
              <a:graphicData uri="http://schemas.microsoft.com/office/powerpoint/2016/sectionzoom">
                <psez:sectionZm>
                  <psez:sectionZmObj sectionId="{5BED0FB8-C8EB-41CB-AAE6-C3CEC6551B66}">
                    <psez:zmPr id="{3BE20014-6DC8-4408-93F5-7456C65A4B84}" transitionDur="1000">
                      <p166:blipFill xmlns:p166="http://schemas.microsoft.com/office/powerpoint/2016/6/main">
                        <a:blip r:embed="rId3"/>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4" name="Abschnittszoom 3" descr="Freight Transport">
                <a:hlinkClick r:id="rId4" action="ppaction://hlinksldjump"/>
                <a:extLst>
                  <a:ext uri="{FF2B5EF4-FFF2-40B4-BE49-F238E27FC236}">
                    <a16:creationId xmlns:a16="http://schemas.microsoft.com/office/drawing/2014/main" id="{8788F7EE-238E-4125-A56C-59881478C583}"/>
                  </a:ext>
                </a:extLst>
              </p:cNvPr>
              <p:cNvPicPr>
                <a:picLocks noGrp="1" noRot="1" noChangeAspect="1" noMove="1" noResize="1" noEditPoints="1" noAdjustHandles="1" noChangeArrowheads="1" noChangeShapeType="1"/>
              </p:cNvPicPr>
              <p:nvPr/>
            </p:nvPicPr>
            <p:blipFill>
              <a:blip r:embed="rId5"/>
              <a:stretch>
                <a:fillRect/>
              </a:stretch>
            </p:blipFill>
            <p:spPr>
              <a:xfrm>
                <a:off x="635074" y="974476"/>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5" name="Abschnittszoom 4" descr="Modes of Transport">
                <a:extLst>
                  <a:ext uri="{FF2B5EF4-FFF2-40B4-BE49-F238E27FC236}">
                    <a16:creationId xmlns:a16="http://schemas.microsoft.com/office/drawing/2014/main" id="{10FB0589-8174-44F8-95EE-301B7CB0FD31}"/>
                  </a:ext>
                </a:extLst>
              </p:cNvPr>
              <p:cNvGraphicFramePr>
                <a:graphicFrameLocks noChangeAspect="1"/>
              </p:cNvGraphicFramePr>
              <p:nvPr>
                <p:extLst>
                  <p:ext uri="{D42A27DB-BD31-4B8C-83A1-F6EECF244321}">
                    <p14:modId xmlns:p14="http://schemas.microsoft.com/office/powerpoint/2010/main" val="879449760"/>
                  </p:ext>
                </p:extLst>
              </p:nvPr>
            </p:nvGraphicFramePr>
            <p:xfrm>
              <a:off x="4876298" y="974477"/>
              <a:ext cx="3898213" cy="2192745"/>
            </p:xfrm>
            <a:graphic>
              <a:graphicData uri="http://schemas.microsoft.com/office/powerpoint/2016/sectionzoom">
                <psez:sectionZm>
                  <psez:sectionZmObj sectionId="{1DEC3E3E-6CA0-47FB-A34E-64AEC245635D}">
                    <psez:zmPr id="{3C6425D8-EFF0-477B-8F33-C20A172F45BE}" transitionDur="1000">
                      <p166:blipFill xmlns:p166="http://schemas.microsoft.com/office/powerpoint/2016/6/main">
                        <a:blip r:embed="rId6"/>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5" name="Abschnittszoom 4" descr="Modes of Transport">
                <a:hlinkClick r:id="rId7" action="ppaction://hlinksldjump"/>
                <a:extLst>
                  <a:ext uri="{FF2B5EF4-FFF2-40B4-BE49-F238E27FC236}">
                    <a16:creationId xmlns:a16="http://schemas.microsoft.com/office/drawing/2014/main" id="{10FB0589-8174-44F8-95EE-301B7CB0FD31}"/>
                  </a:ext>
                </a:extLst>
              </p:cNvPr>
              <p:cNvPicPr>
                <a:picLocks noGrp="1" noRot="1" noChangeAspect="1" noMove="1" noResize="1" noEditPoints="1" noAdjustHandles="1" noChangeArrowheads="1" noChangeShapeType="1"/>
              </p:cNvPicPr>
              <p:nvPr/>
            </p:nvPicPr>
            <p:blipFill>
              <a:blip r:embed="rId8"/>
              <a:stretch>
                <a:fillRect/>
              </a:stretch>
            </p:blipFill>
            <p:spPr>
              <a:xfrm>
                <a:off x="4876298" y="974477"/>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6" name="Abschnittszoom 5" descr="Sustainable Freight Transport">
                <a:extLst>
                  <a:ext uri="{FF2B5EF4-FFF2-40B4-BE49-F238E27FC236}">
                    <a16:creationId xmlns:a16="http://schemas.microsoft.com/office/drawing/2014/main" id="{64D2BE85-7569-4FC7-BDDE-177591A05233}"/>
                  </a:ext>
                </a:extLst>
              </p:cNvPr>
              <p:cNvGraphicFramePr>
                <a:graphicFrameLocks noChangeAspect="1"/>
              </p:cNvGraphicFramePr>
              <p:nvPr>
                <p:extLst>
                  <p:ext uri="{D42A27DB-BD31-4B8C-83A1-F6EECF244321}">
                    <p14:modId xmlns:p14="http://schemas.microsoft.com/office/powerpoint/2010/main" val="1635801538"/>
                  </p:ext>
                </p:extLst>
              </p:nvPr>
            </p:nvGraphicFramePr>
            <p:xfrm>
              <a:off x="635074" y="3582414"/>
              <a:ext cx="3898213" cy="2192745"/>
            </p:xfrm>
            <a:graphic>
              <a:graphicData uri="http://schemas.microsoft.com/office/powerpoint/2016/sectionzoom">
                <psez:sectionZm>
                  <psez:sectionZmObj sectionId="{ED6ABA1D-A582-4099-A673-F59E89F377BD}">
                    <psez:zmPr id="{C068F1A7-E707-464A-BC43-6D3380FDE0B0}" transitionDur="1000">
                      <p166:blipFill xmlns:p166="http://schemas.microsoft.com/office/powerpoint/2016/6/main">
                        <a:blip r:embed="rId9"/>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6" name="Abschnittszoom 5" descr="Sustainable Freight Transport">
                <a:hlinkClick r:id="rId10" action="ppaction://hlinksldjump"/>
                <a:extLst>
                  <a:ext uri="{FF2B5EF4-FFF2-40B4-BE49-F238E27FC236}">
                    <a16:creationId xmlns:a16="http://schemas.microsoft.com/office/drawing/2014/main" id="{64D2BE85-7569-4FC7-BDDE-177591A05233}"/>
                  </a:ext>
                </a:extLst>
              </p:cNvPr>
              <p:cNvPicPr>
                <a:picLocks noGrp="1" noRot="1" noChangeAspect="1" noMove="1" noResize="1" noEditPoints="1" noAdjustHandles="1" noChangeArrowheads="1" noChangeShapeType="1"/>
              </p:cNvPicPr>
              <p:nvPr/>
            </p:nvPicPr>
            <p:blipFill>
              <a:blip r:embed="rId11"/>
              <a:stretch>
                <a:fillRect/>
              </a:stretch>
            </p:blipFill>
            <p:spPr>
              <a:xfrm>
                <a:off x="635074" y="3582414"/>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7" name="Abschnittszoom 6" descr="Danube Waterway">
                <a:extLst>
                  <a:ext uri="{FF2B5EF4-FFF2-40B4-BE49-F238E27FC236}">
                    <a16:creationId xmlns:a16="http://schemas.microsoft.com/office/drawing/2014/main" id="{7B46F37A-0A7F-4728-A31A-46FD123FA299}"/>
                  </a:ext>
                </a:extLst>
              </p:cNvPr>
              <p:cNvGraphicFramePr>
                <a:graphicFrameLocks noChangeAspect="1"/>
              </p:cNvGraphicFramePr>
              <p:nvPr>
                <p:extLst>
                  <p:ext uri="{D42A27DB-BD31-4B8C-83A1-F6EECF244321}">
                    <p14:modId xmlns:p14="http://schemas.microsoft.com/office/powerpoint/2010/main" val="1163238796"/>
                  </p:ext>
                </p:extLst>
              </p:nvPr>
            </p:nvGraphicFramePr>
            <p:xfrm>
              <a:off x="4876298" y="3582415"/>
              <a:ext cx="3898213" cy="2192745"/>
            </p:xfrm>
            <a:graphic>
              <a:graphicData uri="http://schemas.microsoft.com/office/powerpoint/2016/sectionzoom">
                <psez:sectionZm>
                  <psez:sectionZmObj sectionId="{46884A32-CD38-49E1-A8D0-5ACD353D821E}">
                    <psez:zmPr id="{3F3B0A67-9D4F-4910-988D-C9ED57572F02}" transitionDur="1000">
                      <p166:blipFill xmlns:p166="http://schemas.microsoft.com/office/powerpoint/2016/6/main">
                        <a:blip r:embed="rId12"/>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7" name="Abschnittszoom 6" descr="Danube Waterway">
                <a:hlinkClick r:id="rId13" action="ppaction://hlinksldjump"/>
                <a:extLst>
                  <a:ext uri="{FF2B5EF4-FFF2-40B4-BE49-F238E27FC236}">
                    <a16:creationId xmlns:a16="http://schemas.microsoft.com/office/drawing/2014/main" id="{7B46F37A-0A7F-4728-A31A-46FD123FA299}"/>
                  </a:ext>
                </a:extLst>
              </p:cNvPr>
              <p:cNvPicPr>
                <a:picLocks noGrp="1" noRot="1" noChangeAspect="1" noMove="1" noResize="1" noEditPoints="1" noAdjustHandles="1" noChangeArrowheads="1" noChangeShapeType="1"/>
              </p:cNvPicPr>
              <p:nvPr/>
            </p:nvPicPr>
            <p:blipFill>
              <a:blip r:embed="rId14"/>
              <a:stretch>
                <a:fillRect/>
              </a:stretch>
            </p:blipFill>
            <p:spPr>
              <a:xfrm>
                <a:off x="4876298" y="3582415"/>
                <a:ext cx="3898213" cy="2192745"/>
              </a:xfrm>
              <a:prstGeom prst="rect">
                <a:avLst/>
              </a:prstGeom>
              <a:ln w="3175">
                <a:solidFill>
                  <a:prstClr val="ltGray"/>
                </a:solidFill>
              </a:ln>
            </p:spPr>
          </p:pic>
        </mc:Fallback>
      </mc:AlternateContent>
      <p:sp>
        <p:nvSpPr>
          <p:cNvPr id="8" name="Fußzeilenplatzhalter 2">
            <a:extLst>
              <a:ext uri="{FF2B5EF4-FFF2-40B4-BE49-F238E27FC236}">
                <a16:creationId xmlns:a16="http://schemas.microsoft.com/office/drawing/2014/main" id="{16B4F2D5-3909-3580-88B6-9F499D63A22E}"/>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spTree>
    <p:extLst>
      <p:ext uri="{BB962C8B-B14F-4D97-AF65-F5344CB8AC3E}">
        <p14:creationId xmlns:p14="http://schemas.microsoft.com/office/powerpoint/2010/main" val="3364259762"/>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p:txBody>
          <a:bodyPr/>
          <a:lstStyle/>
          <a:p>
            <a:r>
              <a:rPr lang="de-AT" dirty="0"/>
              <a:t>Freight </a:t>
            </a:r>
            <a:r>
              <a:rPr lang="de-AT" dirty="0" err="1"/>
              <a:t>transport</a:t>
            </a:r>
            <a:endParaRPr lang="de-AT" dirty="0"/>
          </a:p>
        </p:txBody>
      </p:sp>
    </p:spTree>
    <p:extLst>
      <p:ext uri="{BB962C8B-B14F-4D97-AF65-F5344CB8AC3E}">
        <p14:creationId xmlns:p14="http://schemas.microsoft.com/office/powerpoint/2010/main" val="66633013"/>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Ellipse 16">
            <a:extLst>
              <a:ext uri="{FF2B5EF4-FFF2-40B4-BE49-F238E27FC236}">
                <a16:creationId xmlns:a16="http://schemas.microsoft.com/office/drawing/2014/main" id="{7A1C9B27-9ECE-4115-B9A9-CF078C897A75}"/>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2B07F89D-B43A-48F8-9699-3EA95D07B43B}"/>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DD47A8F1-D279-4F83-B80F-E3D2AB481AF4}"/>
              </a:ext>
            </a:extLst>
          </p:cNvPr>
          <p:cNvSpPr>
            <a:spLocks noGrp="1"/>
          </p:cNvSpPr>
          <p:nvPr>
            <p:ph type="title"/>
          </p:nvPr>
        </p:nvSpPr>
        <p:spPr/>
        <p:txBody>
          <a:bodyPr/>
          <a:lstStyle/>
          <a:p>
            <a:r>
              <a:rPr lang="en-US" dirty="0"/>
              <a:t>What is meant by freight transport?</a:t>
            </a:r>
            <a:endParaRPr lang="de-AT" dirty="0"/>
          </a:p>
        </p:txBody>
      </p:sp>
      <p:sp>
        <p:nvSpPr>
          <p:cNvPr id="24" name="Inhaltsplatzhalter 23">
            <a:extLst>
              <a:ext uri="{FF2B5EF4-FFF2-40B4-BE49-F238E27FC236}">
                <a16:creationId xmlns:a16="http://schemas.microsoft.com/office/drawing/2014/main" id="{8980F10A-C12D-448E-9E6C-F98F01572D2C}"/>
              </a:ext>
            </a:extLst>
          </p:cNvPr>
          <p:cNvSpPr>
            <a:spLocks noGrp="1"/>
          </p:cNvSpPr>
          <p:nvPr>
            <p:ph idx="1"/>
          </p:nvPr>
        </p:nvSpPr>
        <p:spPr>
          <a:xfrm>
            <a:off x="592538" y="2229491"/>
            <a:ext cx="4801395" cy="3947471"/>
          </a:xfrm>
        </p:spPr>
        <p:txBody>
          <a:bodyPr/>
          <a:lstStyle/>
          <a:p>
            <a:r>
              <a:rPr lang="en-US" sz="2400" dirty="0"/>
              <a:t>Freight transport = Movement of goods from one place to another</a:t>
            </a:r>
          </a:p>
          <a:p>
            <a:pPr marL="0" indent="0">
              <a:buNone/>
            </a:pPr>
            <a:endParaRPr lang="de-AT" sz="2400" dirty="0"/>
          </a:p>
          <a:p>
            <a:r>
              <a:rPr lang="en-US" sz="2400" dirty="0"/>
              <a:t>e.g., via roads, railways, waterways, or through the air</a:t>
            </a:r>
            <a:endParaRPr lang="de-AT" dirty="0"/>
          </a:p>
        </p:txBody>
      </p:sp>
      <p:sp>
        <p:nvSpPr>
          <p:cNvPr id="23" name="Datumsplatzhalter 22">
            <a:extLst>
              <a:ext uri="{FF2B5EF4-FFF2-40B4-BE49-F238E27FC236}">
                <a16:creationId xmlns:a16="http://schemas.microsoft.com/office/drawing/2014/main" id="{96F58618-BCEA-41CE-B66D-34DA7AC474B9}"/>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2197C591-ED5F-4C4C-AF41-CC2E6DDBD6CB}"/>
              </a:ext>
            </a:extLst>
          </p:cNvPr>
          <p:cNvSpPr>
            <a:spLocks noGrp="1"/>
          </p:cNvSpPr>
          <p:nvPr>
            <p:ph type="sldNum" sz="quarter" idx="12"/>
          </p:nvPr>
        </p:nvSpPr>
        <p:spPr/>
        <p:txBody>
          <a:bodyPr/>
          <a:lstStyle/>
          <a:p>
            <a:fld id="{0AF89F37-6AD9-4F74-BC17-19E39A25D257}" type="slidenum">
              <a:rPr lang="de-AT" smtClean="0"/>
              <a:t>7</a:t>
            </a:fld>
            <a:endParaRPr lang="de-AT"/>
          </a:p>
        </p:txBody>
      </p:sp>
      <p:pic>
        <p:nvPicPr>
          <p:cNvPr id="2" name="Picture 8" descr="The image presents a vessel, a plane, a car and a truck. Between them there is a globe. These are the main means of transport worldwide.">
            <a:extLst>
              <a:ext uri="{FF2B5EF4-FFF2-40B4-BE49-F238E27FC236}">
                <a16:creationId xmlns:a16="http://schemas.microsoft.com/office/drawing/2014/main" id="{382B151C-961A-0D4F-CEED-02D3C37186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26489" y="1818136"/>
            <a:ext cx="5631230" cy="3752687"/>
          </a:xfrm>
          <a:prstGeom prst="rect">
            <a:avLst/>
          </a:prstGeom>
        </p:spPr>
      </p:pic>
      <p:sp>
        <p:nvSpPr>
          <p:cNvPr id="8" name="Datumsplatzhalter 22">
            <a:extLst>
              <a:ext uri="{FF2B5EF4-FFF2-40B4-BE49-F238E27FC236}">
                <a16:creationId xmlns:a16="http://schemas.microsoft.com/office/drawing/2014/main" id="{CD1B3E22-35A8-2531-ADE3-657FD884234B}"/>
              </a:ext>
            </a:extLst>
          </p:cNvPr>
          <p:cNvSpPr txBox="1">
            <a:spLocks/>
          </p:cNvSpPr>
          <p:nvPr/>
        </p:nvSpPr>
        <p:spPr>
          <a:xfrm>
            <a:off x="10547498" y="6268894"/>
            <a:ext cx="1010221"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Pixabay</a:t>
            </a:r>
          </a:p>
        </p:txBody>
      </p:sp>
      <p:sp>
        <p:nvSpPr>
          <p:cNvPr id="9" name="Fußzeilenplatzhalter 2">
            <a:extLst>
              <a:ext uri="{FF2B5EF4-FFF2-40B4-BE49-F238E27FC236}">
                <a16:creationId xmlns:a16="http://schemas.microsoft.com/office/drawing/2014/main" id="{76A54A41-71AC-B7EA-585B-C6E69D6A45F2}"/>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spTree>
    <p:extLst>
      <p:ext uri="{BB962C8B-B14F-4D97-AF65-F5344CB8AC3E}">
        <p14:creationId xmlns:p14="http://schemas.microsoft.com/office/powerpoint/2010/main" val="961432744"/>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DBA777-A459-768F-9BB8-34AF548DF12B}"/>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8A72E3EC-954F-BD37-4380-DFD7E53690C7}"/>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C17BB68E-D0C8-880D-2718-88011B788B3A}"/>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0C670454-2C88-46AE-02DE-631EDBD2633D}"/>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2BB333A-0BF6-AAEF-1E84-86190B625FA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853A9D0C-7E2C-A23F-AA14-CE458B882999}"/>
              </a:ext>
            </a:extLst>
          </p:cNvPr>
          <p:cNvSpPr>
            <a:spLocks noGrp="1"/>
          </p:cNvSpPr>
          <p:nvPr>
            <p:ph type="title"/>
          </p:nvPr>
        </p:nvSpPr>
        <p:spPr/>
        <p:txBody>
          <a:bodyPr/>
          <a:lstStyle/>
          <a:p>
            <a:r>
              <a:rPr lang="en-US"/>
              <a:t>Why do we need freight transport?</a:t>
            </a:r>
            <a:endParaRPr lang="de-AT"/>
          </a:p>
        </p:txBody>
      </p:sp>
      <p:sp>
        <p:nvSpPr>
          <p:cNvPr id="24" name="Inhaltsplatzhalter 23">
            <a:extLst>
              <a:ext uri="{FF2B5EF4-FFF2-40B4-BE49-F238E27FC236}">
                <a16:creationId xmlns:a16="http://schemas.microsoft.com/office/drawing/2014/main" id="{94CBE0EF-58BC-B14A-C18D-C8508077179E}"/>
              </a:ext>
            </a:extLst>
          </p:cNvPr>
          <p:cNvSpPr>
            <a:spLocks noGrp="1"/>
          </p:cNvSpPr>
          <p:nvPr>
            <p:ph idx="1"/>
          </p:nvPr>
        </p:nvSpPr>
        <p:spPr>
          <a:xfrm>
            <a:off x="4960026" y="1653941"/>
            <a:ext cx="6315158" cy="4743947"/>
          </a:xfrm>
        </p:spPr>
        <p:txBody>
          <a:bodyPr/>
          <a:lstStyle/>
          <a:p>
            <a:r>
              <a:rPr lang="en-US" sz="2400" dirty="0"/>
              <a:t>Basic requirement for industry and commerce</a:t>
            </a:r>
          </a:p>
          <a:p>
            <a:endParaRPr lang="en-US" sz="2400" dirty="0"/>
          </a:p>
          <a:p>
            <a:r>
              <a:rPr lang="en-US" sz="2400" dirty="0"/>
              <a:t>Supply of the population</a:t>
            </a:r>
          </a:p>
          <a:p>
            <a:endParaRPr lang="en-US" sz="2400" dirty="0"/>
          </a:p>
          <a:p>
            <a:r>
              <a:rPr lang="en-US" sz="2400" dirty="0"/>
              <a:t>More freight transport due to globalization</a:t>
            </a:r>
            <a:br>
              <a:rPr lang="en-US" sz="2400" dirty="0"/>
            </a:br>
            <a:r>
              <a:rPr lang="en-US" sz="2400" dirty="0"/>
              <a:t>(a connected world)</a:t>
            </a:r>
          </a:p>
          <a:p>
            <a:endParaRPr lang="en-US" sz="2400" dirty="0"/>
          </a:p>
          <a:p>
            <a:r>
              <a:rPr lang="en-US" sz="2400" dirty="0"/>
              <a:t>Ensures our prosperity</a:t>
            </a:r>
            <a:endParaRPr lang="de-AT" sz="2400" dirty="0"/>
          </a:p>
        </p:txBody>
      </p:sp>
      <p:sp>
        <p:nvSpPr>
          <p:cNvPr id="23" name="Datumsplatzhalter 22">
            <a:extLst>
              <a:ext uri="{FF2B5EF4-FFF2-40B4-BE49-F238E27FC236}">
                <a16:creationId xmlns:a16="http://schemas.microsoft.com/office/drawing/2014/main" id="{6567A886-DE5C-0EC2-7ACA-4EE06A610D35}"/>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8F1907B6-C825-4AD3-D9AB-5A93A3007AC0}"/>
              </a:ext>
            </a:extLst>
          </p:cNvPr>
          <p:cNvSpPr>
            <a:spLocks noGrp="1"/>
          </p:cNvSpPr>
          <p:nvPr>
            <p:ph type="sldNum" sz="quarter" idx="12"/>
          </p:nvPr>
        </p:nvSpPr>
        <p:spPr/>
        <p:txBody>
          <a:bodyPr/>
          <a:lstStyle/>
          <a:p>
            <a:fld id="{0AF89F37-6AD9-4F74-BC17-19E39A25D257}" type="slidenum">
              <a:rPr lang="de-AT" smtClean="0"/>
              <a:t>8</a:t>
            </a:fld>
            <a:endParaRPr lang="de-AT"/>
          </a:p>
        </p:txBody>
      </p:sp>
      <p:pic>
        <p:nvPicPr>
          <p:cNvPr id="2" name="Picture 5" descr="The picture presents a fruit and vegetable section in a supermarket. The products are displayed in plastic and cardboard boxes on tables. There are some people walking through the supermarket and checking out the products.">
            <a:extLst>
              <a:ext uri="{FF2B5EF4-FFF2-40B4-BE49-F238E27FC236}">
                <a16:creationId xmlns:a16="http://schemas.microsoft.com/office/drawing/2014/main" id="{02EC12DA-7E56-FC25-858C-2918C710DB3B}"/>
              </a:ext>
            </a:extLst>
          </p:cNvPr>
          <p:cNvPicPr>
            <a:picLocks noChangeAspect="1"/>
          </p:cNvPicPr>
          <p:nvPr/>
        </p:nvPicPr>
        <p:blipFill>
          <a:blip r:embed="rId3">
            <a:extLst>
              <a:ext uri="{28A0092B-C50C-407E-A947-70E740481C1C}">
                <a14:useLocalDpi xmlns:a14="http://schemas.microsoft.com/office/drawing/2010/main" val="0"/>
              </a:ext>
            </a:extLst>
          </a:blip>
          <a:srcRect l="27128" r="16166"/>
          <a:stretch/>
        </p:blipFill>
        <p:spPr>
          <a:xfrm>
            <a:off x="683913" y="1653941"/>
            <a:ext cx="3423367" cy="3999526"/>
          </a:xfrm>
          <a:prstGeom prst="rect">
            <a:avLst/>
          </a:prstGeom>
          <a:noFill/>
        </p:spPr>
      </p:pic>
      <p:sp>
        <p:nvSpPr>
          <p:cNvPr id="3" name="Datumsplatzhalter 22">
            <a:extLst>
              <a:ext uri="{FF2B5EF4-FFF2-40B4-BE49-F238E27FC236}">
                <a16:creationId xmlns:a16="http://schemas.microsoft.com/office/drawing/2014/main" id="{8E1EB7EF-77D3-CDA6-9409-C592340CDE1D}"/>
              </a:ext>
            </a:extLst>
          </p:cNvPr>
          <p:cNvSpPr txBox="1">
            <a:spLocks/>
          </p:cNvSpPr>
          <p:nvPr/>
        </p:nvSpPr>
        <p:spPr>
          <a:xfrm>
            <a:off x="10525992" y="6268894"/>
            <a:ext cx="1031728"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Pixabay</a:t>
            </a:r>
          </a:p>
        </p:txBody>
      </p:sp>
      <p:sp>
        <p:nvSpPr>
          <p:cNvPr id="7" name="Fußzeilenplatzhalter 2">
            <a:extLst>
              <a:ext uri="{FF2B5EF4-FFF2-40B4-BE49-F238E27FC236}">
                <a16:creationId xmlns:a16="http://schemas.microsoft.com/office/drawing/2014/main" id="{9C283976-1D53-EDF7-F124-4F34C5ACBF36}"/>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spTree>
    <p:extLst>
      <p:ext uri="{BB962C8B-B14F-4D97-AF65-F5344CB8AC3E}">
        <p14:creationId xmlns:p14="http://schemas.microsoft.com/office/powerpoint/2010/main" val="1582752398"/>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9" descr="A cartoon of a person holding a cart full of fruits&#10;&#10;Description automatically generated">
            <a:extLst>
              <a:ext uri="{FF2B5EF4-FFF2-40B4-BE49-F238E27FC236}">
                <a16:creationId xmlns:a16="http://schemas.microsoft.com/office/drawing/2014/main" id="{923AA569-F3E7-330D-0B21-52542B5C66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5649" y="1850536"/>
            <a:ext cx="2394751" cy="4016797"/>
          </a:xfrm>
          <a:prstGeom prst="rect">
            <a:avLst/>
          </a:prstGeom>
        </p:spPr>
      </p:pic>
      <p:sp>
        <p:nvSpPr>
          <p:cNvPr id="2" name="Datumsplatzhalter 1">
            <a:extLst>
              <a:ext uri="{FF2B5EF4-FFF2-40B4-BE49-F238E27FC236}">
                <a16:creationId xmlns:a16="http://schemas.microsoft.com/office/drawing/2014/main" id="{A3E438FB-9B46-58DE-EEA9-8A678839AA75}"/>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0AF0865A-19EC-ED4F-956D-5D780B439DD9}"/>
              </a:ext>
            </a:extLst>
          </p:cNvPr>
          <p:cNvSpPr>
            <a:spLocks noGrp="1"/>
          </p:cNvSpPr>
          <p:nvPr>
            <p:ph type="ftr" sz="quarter" idx="11"/>
          </p:nvPr>
        </p:nvSpPr>
        <p:spPr>
          <a:xfrm>
            <a:off x="592538" y="272194"/>
            <a:ext cx="6722405" cy="365125"/>
          </a:xfrm>
        </p:spPr>
        <p:txBody>
          <a:bodyPr/>
          <a:lstStyle/>
          <a:p>
            <a:r>
              <a:rPr lang="en-US">
                <a:cs typeface="Arial" panose="020B0604020202020204" pitchFamily="34" charset="0"/>
              </a:rPr>
              <a:t>ECONOMY MEETS ENVIRONMENT – THE FUTURE OF FREIGHT TRANSPORT</a:t>
            </a:r>
          </a:p>
        </p:txBody>
      </p:sp>
      <p:sp>
        <p:nvSpPr>
          <p:cNvPr id="4" name="Foliennummernplatzhalter 3">
            <a:extLst>
              <a:ext uri="{FF2B5EF4-FFF2-40B4-BE49-F238E27FC236}">
                <a16:creationId xmlns:a16="http://schemas.microsoft.com/office/drawing/2014/main" id="{1257A9B6-D673-5EB3-BF56-EE66A1BFDB77}"/>
              </a:ext>
            </a:extLst>
          </p:cNvPr>
          <p:cNvSpPr>
            <a:spLocks noGrp="1"/>
          </p:cNvSpPr>
          <p:nvPr>
            <p:ph type="sldNum" sz="quarter" idx="12"/>
          </p:nvPr>
        </p:nvSpPr>
        <p:spPr/>
        <p:txBody>
          <a:bodyPr/>
          <a:lstStyle/>
          <a:p>
            <a:fld id="{0AF89F37-6AD9-4F74-BC17-19E39A25D257}" type="slidenum">
              <a:rPr lang="de-AT" smtClean="0"/>
              <a:pPr/>
              <a:t>9</a:t>
            </a:fld>
            <a:endParaRPr lang="de-AT"/>
          </a:p>
        </p:txBody>
      </p:sp>
      <p:sp>
        <p:nvSpPr>
          <p:cNvPr id="5" name="Titel 4">
            <a:extLst>
              <a:ext uri="{FF2B5EF4-FFF2-40B4-BE49-F238E27FC236}">
                <a16:creationId xmlns:a16="http://schemas.microsoft.com/office/drawing/2014/main" id="{B835C81E-F5E5-DC67-4947-BB50415CF6E9}"/>
              </a:ext>
            </a:extLst>
          </p:cNvPr>
          <p:cNvSpPr>
            <a:spLocks noGrp="1"/>
          </p:cNvSpPr>
          <p:nvPr>
            <p:ph type="title"/>
          </p:nvPr>
        </p:nvSpPr>
        <p:spPr/>
        <p:txBody>
          <a:bodyPr/>
          <a:lstStyle/>
          <a:p>
            <a:r>
              <a:rPr lang="en-US"/>
              <a:t>How do your everyday products get to you?</a:t>
            </a:r>
            <a:endParaRPr lang="de-AT"/>
          </a:p>
        </p:txBody>
      </p:sp>
      <p:sp>
        <p:nvSpPr>
          <p:cNvPr id="6" name="Inhaltsplatzhalter 5">
            <a:extLst>
              <a:ext uri="{FF2B5EF4-FFF2-40B4-BE49-F238E27FC236}">
                <a16:creationId xmlns:a16="http://schemas.microsoft.com/office/drawing/2014/main" id="{49D8F43E-16C2-7037-3803-C92941E2104C}"/>
              </a:ext>
            </a:extLst>
          </p:cNvPr>
          <p:cNvSpPr>
            <a:spLocks noGrp="1"/>
          </p:cNvSpPr>
          <p:nvPr>
            <p:ph idx="1"/>
          </p:nvPr>
        </p:nvSpPr>
        <p:spPr>
          <a:xfrm>
            <a:off x="616601" y="3428999"/>
            <a:ext cx="5301314" cy="2834965"/>
          </a:xfrm>
        </p:spPr>
        <p:txBody>
          <a:bodyPr/>
          <a:lstStyle/>
          <a:p>
            <a:pPr marL="0" indent="0" algn="ctr">
              <a:buNone/>
            </a:pPr>
            <a:r>
              <a:rPr lang="en-US" sz="3000"/>
              <a:t>For which products in your daily life is freight transport necessary, to the store or directly to your home?</a:t>
            </a:r>
            <a:endParaRPr lang="de-AT" sz="3000"/>
          </a:p>
        </p:txBody>
      </p:sp>
      <p:pic>
        <p:nvPicPr>
          <p:cNvPr id="7" name="Content Placeholder 7">
            <a:extLst>
              <a:ext uri="{FF2B5EF4-FFF2-40B4-BE49-F238E27FC236}">
                <a16:creationId xmlns:a16="http://schemas.microsoft.com/office/drawing/2014/main" id="{40054EA3-43BD-BB77-A3B1-B4E920171D34}"/>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16620" y="1499910"/>
            <a:ext cx="2572811" cy="4718050"/>
          </a:xfrm>
          <a:prstGeom prst="rect">
            <a:avLst/>
          </a:prstGeom>
        </p:spPr>
      </p:pic>
      <p:pic>
        <p:nvPicPr>
          <p:cNvPr id="11" name="Grafik 10">
            <a:extLst>
              <a:ext uri="{FF2B5EF4-FFF2-40B4-BE49-F238E27FC236}">
                <a16:creationId xmlns:a16="http://schemas.microsoft.com/office/drawing/2014/main" id="{A82F005E-96DD-71D5-399F-01B210003D64}"/>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595206" y="1878527"/>
            <a:ext cx="1344104" cy="1344104"/>
          </a:xfrm>
          <a:prstGeom prst="rect">
            <a:avLst/>
          </a:prstGeom>
        </p:spPr>
      </p:pic>
      <p:sp>
        <p:nvSpPr>
          <p:cNvPr id="12" name="Datumsplatzhalter 22">
            <a:extLst>
              <a:ext uri="{FF2B5EF4-FFF2-40B4-BE49-F238E27FC236}">
                <a16:creationId xmlns:a16="http://schemas.microsoft.com/office/drawing/2014/main" id="{4CD98034-BBBC-203B-76D6-E44713A5E566}"/>
              </a:ext>
            </a:extLst>
          </p:cNvPr>
          <p:cNvSpPr txBox="1">
            <a:spLocks/>
          </p:cNvSpPr>
          <p:nvPr/>
        </p:nvSpPr>
        <p:spPr>
          <a:xfrm>
            <a:off x="10448694" y="6268894"/>
            <a:ext cx="110902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Pixabay</a:t>
            </a:r>
          </a:p>
        </p:txBody>
      </p:sp>
    </p:spTree>
    <p:extLst>
      <p:ext uri="{BB962C8B-B14F-4D97-AF65-F5344CB8AC3E}">
        <p14:creationId xmlns:p14="http://schemas.microsoft.com/office/powerpoint/2010/main" val="939366698"/>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a:t>2</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a:xfrm>
            <a:off x="831850" y="1114314"/>
            <a:ext cx="8324507" cy="2852737"/>
          </a:xfrm>
        </p:spPr>
        <p:txBody>
          <a:bodyPr>
            <a:noAutofit/>
          </a:bodyPr>
          <a:lstStyle/>
          <a:p>
            <a:r>
              <a:rPr lang="de-AT" dirty="0"/>
              <a:t>Modes </a:t>
            </a:r>
            <a:r>
              <a:rPr lang="de-AT" dirty="0" err="1"/>
              <a:t>of</a:t>
            </a:r>
            <a:r>
              <a:rPr lang="de-AT" dirty="0"/>
              <a:t> </a:t>
            </a:r>
            <a:r>
              <a:rPr lang="de-AT" dirty="0" err="1"/>
              <a:t>transport</a:t>
            </a:r>
            <a:br>
              <a:rPr lang="de-AT" dirty="0"/>
            </a:br>
            <a:endParaRPr lang="de-AT" dirty="0"/>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Ellipse 15">
            <a:extLst>
              <a:ext uri="{FF2B5EF4-FFF2-40B4-BE49-F238E27FC236}">
                <a16:creationId xmlns:a16="http://schemas.microsoft.com/office/drawing/2014/main" id="{338E2374-378E-8595-6D9C-92F9191A3E8F}"/>
              </a:ext>
              <a:ext uri="{C183D7F6-B498-43B3-948B-1728B52AA6E4}">
                <adec:decorative xmlns:adec="http://schemas.microsoft.com/office/drawing/2017/decorative" val="1"/>
              </a:ext>
            </a:extLst>
          </p:cNvPr>
          <p:cNvSpPr/>
          <p:nvPr/>
        </p:nvSpPr>
        <p:spPr>
          <a:xfrm>
            <a:off x="9914958" y="1690069"/>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639EDBA1-1204-1432-4660-ACB10DE5BDDD}"/>
              </a:ext>
              <a:ext uri="{C183D7F6-B498-43B3-948B-1728B52AA6E4}">
                <adec:decorative xmlns:adec="http://schemas.microsoft.com/office/drawing/2017/decorative" val="1"/>
              </a:ext>
            </a:extLst>
          </p:cNvPr>
          <p:cNvSpPr/>
          <p:nvPr/>
        </p:nvSpPr>
        <p:spPr>
          <a:xfrm>
            <a:off x="4731790" y="4204797"/>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4" name="Titel 3">
            <a:extLst>
              <a:ext uri="{FF2B5EF4-FFF2-40B4-BE49-F238E27FC236}">
                <a16:creationId xmlns:a16="http://schemas.microsoft.com/office/drawing/2014/main" id="{140CDF10-25D9-44CB-8426-C08E3C0B2D51}"/>
              </a:ext>
            </a:extLst>
          </p:cNvPr>
          <p:cNvSpPr>
            <a:spLocks noGrp="1"/>
          </p:cNvSpPr>
          <p:nvPr>
            <p:ph type="title"/>
          </p:nvPr>
        </p:nvSpPr>
        <p:spPr/>
        <p:txBody>
          <a:bodyPr>
            <a:noAutofit/>
          </a:bodyPr>
          <a:lstStyle/>
          <a:p>
            <a:r>
              <a:rPr lang="en-US"/>
              <a:t>What is a mode of transport?</a:t>
            </a:r>
            <a:endParaRPr lang="de-AT"/>
          </a:p>
        </p:txBody>
      </p:sp>
      <p:sp>
        <p:nvSpPr>
          <p:cNvPr id="13" name="Datumsplatzhalter 12">
            <a:extLst>
              <a:ext uri="{FF2B5EF4-FFF2-40B4-BE49-F238E27FC236}">
                <a16:creationId xmlns:a16="http://schemas.microsoft.com/office/drawing/2014/main" id="{03CD66AF-943C-461F-83C6-B099BFE7DB6B}"/>
              </a:ext>
            </a:extLst>
          </p:cNvPr>
          <p:cNvSpPr>
            <a:spLocks noGrp="1"/>
          </p:cNvSpPr>
          <p:nvPr>
            <p:ph type="dt" sz="half" idx="10"/>
          </p:nvPr>
        </p:nvSpPr>
        <p:spPr>
          <a:xfrm>
            <a:off x="616601" y="6356350"/>
            <a:ext cx="687623" cy="365125"/>
          </a:xfrm>
        </p:spPr>
        <p:txBody>
          <a:bodyPr/>
          <a:lstStyle/>
          <a:p>
            <a:r>
              <a:rPr lang="de-AT"/>
              <a:t>Slide</a:t>
            </a:r>
          </a:p>
        </p:txBody>
      </p:sp>
      <p:sp>
        <p:nvSpPr>
          <p:cNvPr id="3" name="Foliennummernplatzhalter 2">
            <a:extLst>
              <a:ext uri="{FF2B5EF4-FFF2-40B4-BE49-F238E27FC236}">
                <a16:creationId xmlns:a16="http://schemas.microsoft.com/office/drawing/2014/main" id="{32A0174E-00F5-474B-9C3E-E293734D2ABF}"/>
              </a:ext>
            </a:extLst>
          </p:cNvPr>
          <p:cNvSpPr>
            <a:spLocks noGrp="1"/>
          </p:cNvSpPr>
          <p:nvPr>
            <p:ph type="sldNum" sz="quarter" idx="12"/>
          </p:nvPr>
        </p:nvSpPr>
        <p:spPr>
          <a:xfrm>
            <a:off x="916816" y="6356350"/>
            <a:ext cx="2107119" cy="365125"/>
          </a:xfrm>
        </p:spPr>
        <p:txBody>
          <a:bodyPr/>
          <a:lstStyle/>
          <a:p>
            <a:fld id="{0AF89F37-6AD9-4F74-BC17-19E39A25D257}" type="slidenum">
              <a:rPr lang="de-AT" smtClean="0"/>
              <a:t>11</a:t>
            </a:fld>
            <a:endParaRPr lang="de-AT"/>
          </a:p>
        </p:txBody>
      </p:sp>
      <p:sp>
        <p:nvSpPr>
          <p:cNvPr id="7" name="Ellipse 6">
            <a:extLst>
              <a:ext uri="{FF2B5EF4-FFF2-40B4-BE49-F238E27FC236}">
                <a16:creationId xmlns:a16="http://schemas.microsoft.com/office/drawing/2014/main" id="{46498B76-602D-48ED-BD44-9A8D0516A31A}"/>
              </a:ext>
              <a:ext uri="{C183D7F6-B498-43B3-948B-1728B52AA6E4}">
                <adec:decorative xmlns:adec="http://schemas.microsoft.com/office/drawing/2017/decorative" val="1"/>
              </a:ext>
            </a:extLst>
          </p:cNvPr>
          <p:cNvSpPr/>
          <p:nvPr/>
        </p:nvSpPr>
        <p:spPr>
          <a:xfrm>
            <a:off x="278037" y="5009545"/>
            <a:ext cx="986812" cy="986812"/>
          </a:xfrm>
          <a:prstGeom prst="ellipse">
            <a:avLst/>
          </a:prstGeom>
          <a:solidFill>
            <a:schemeClr val="bg1"/>
          </a:solidFill>
          <a:ln w="254000">
            <a:solidFill>
              <a:srgbClr val="EEE4DA">
                <a:alpha val="52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8" name="Ellipse 7">
            <a:extLst>
              <a:ext uri="{FF2B5EF4-FFF2-40B4-BE49-F238E27FC236}">
                <a16:creationId xmlns:a16="http://schemas.microsoft.com/office/drawing/2014/main" id="{46D96705-0EA8-43EA-A413-8926644D6E81}"/>
              </a:ext>
              <a:ext uri="{C183D7F6-B498-43B3-948B-1728B52AA6E4}">
                <adec:decorative xmlns:adec="http://schemas.microsoft.com/office/drawing/2017/decorative" val="1"/>
              </a:ext>
            </a:extLst>
          </p:cNvPr>
          <p:cNvSpPr/>
          <p:nvPr/>
        </p:nvSpPr>
        <p:spPr>
          <a:xfrm>
            <a:off x="2373681" y="2451144"/>
            <a:ext cx="986812" cy="986812"/>
          </a:xfrm>
          <a:prstGeom prst="ellipse">
            <a:avLst/>
          </a:prstGeom>
          <a:solidFill>
            <a:schemeClr val="bg1"/>
          </a:solidFill>
          <a:ln w="254000">
            <a:solidFill>
              <a:schemeClr val="bg2">
                <a:alpha val="5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8" name="Rechteck 17">
            <a:extLst>
              <a:ext uri="{FF2B5EF4-FFF2-40B4-BE49-F238E27FC236}">
                <a16:creationId xmlns:a16="http://schemas.microsoft.com/office/drawing/2014/main" id="{3A9AC615-E0DD-4E99-A49B-497C3B43F284}"/>
              </a:ext>
            </a:extLst>
          </p:cNvPr>
          <p:cNvSpPr/>
          <p:nvPr/>
        </p:nvSpPr>
        <p:spPr>
          <a:xfrm>
            <a:off x="635069" y="1991406"/>
            <a:ext cx="4343681" cy="2893100"/>
          </a:xfrm>
          <a:prstGeom prst="rect">
            <a:avLst/>
          </a:prstGeom>
        </p:spPr>
        <p:txBody>
          <a:bodyPr wrap="square">
            <a:spAutoFit/>
          </a:bodyPr>
          <a:lstStyle/>
          <a:p>
            <a:pPr>
              <a:spcBef>
                <a:spcPts val="0"/>
              </a:spcBef>
              <a:spcAft>
                <a:spcPts val="840"/>
              </a:spcAft>
            </a:pPr>
            <a:r>
              <a:rPr lang="en-US" sz="2400" b="1">
                <a:cs typeface="Arial" panose="020B0604020202020204" pitchFamily="34" charset="0"/>
              </a:rPr>
              <a:t>Means of transport: </a:t>
            </a:r>
            <a:r>
              <a:rPr lang="en-US" sz="2400">
                <a:cs typeface="Arial" panose="020B0604020202020204" pitchFamily="34" charset="0"/>
              </a:rPr>
              <a:t>Vehicle used for transporting people and goods</a:t>
            </a:r>
          </a:p>
          <a:p>
            <a:pPr>
              <a:spcBef>
                <a:spcPts val="0"/>
              </a:spcBef>
              <a:spcAft>
                <a:spcPts val="840"/>
              </a:spcAft>
            </a:pPr>
            <a:endParaRPr lang="de-AT" sz="2400">
              <a:cs typeface="Arial" panose="020B0604020202020204" pitchFamily="34" charset="0"/>
            </a:endParaRPr>
          </a:p>
          <a:p>
            <a:pPr>
              <a:spcAft>
                <a:spcPts val="840"/>
              </a:spcAft>
            </a:pPr>
            <a:r>
              <a:rPr lang="en-US" sz="2400" b="1">
                <a:cs typeface="Arial" panose="020B0604020202020204" pitchFamily="34" charset="0"/>
              </a:rPr>
              <a:t>Mode of transport: </a:t>
            </a:r>
            <a:r>
              <a:rPr lang="en-US" sz="2400">
                <a:cs typeface="Arial" panose="020B0604020202020204" pitchFamily="34" charset="0"/>
              </a:rPr>
              <a:t>Infrastructure for the use of means of transport</a:t>
            </a:r>
            <a:endParaRPr lang="de-AT">
              <a:cs typeface="Arial" panose="020B0604020202020204" pitchFamily="34" charset="0"/>
            </a:endParaRPr>
          </a:p>
        </p:txBody>
      </p:sp>
      <p:sp>
        <p:nvSpPr>
          <p:cNvPr id="14" name="Fußzeilenplatzhalter 2">
            <a:extLst>
              <a:ext uri="{FF2B5EF4-FFF2-40B4-BE49-F238E27FC236}">
                <a16:creationId xmlns:a16="http://schemas.microsoft.com/office/drawing/2014/main" id="{D146D216-12D9-5CF3-BEFC-C7C1CC43A55E}"/>
              </a:ext>
            </a:extLst>
          </p:cNvPr>
          <p:cNvSpPr>
            <a:spLocks noGrp="1"/>
          </p:cNvSpPr>
          <p:nvPr>
            <p:ph type="ftr" sz="quarter" idx="11"/>
          </p:nvPr>
        </p:nvSpPr>
        <p:spPr>
          <a:xfrm>
            <a:off x="635069" y="272194"/>
            <a:ext cx="7109715" cy="365125"/>
          </a:xfrm>
        </p:spPr>
        <p:txBody>
          <a:bodyPr/>
          <a:lstStyle/>
          <a:p>
            <a:r>
              <a:rPr lang="en-US">
                <a:cs typeface="Arial" panose="020B0604020202020204" pitchFamily="34" charset="0"/>
              </a:rPr>
              <a:t>ECONOMY MEETS ENVIRONMENT – THE FUTURE OF FREIGHT TRANSPORT</a:t>
            </a:r>
          </a:p>
        </p:txBody>
      </p:sp>
      <p:pic>
        <p:nvPicPr>
          <p:cNvPr id="2" name="Picture 7">
            <a:extLst>
              <a:ext uri="{FF2B5EF4-FFF2-40B4-BE49-F238E27FC236}">
                <a16:creationId xmlns:a16="http://schemas.microsoft.com/office/drawing/2014/main" id="{623EFA24-A12C-02B8-173C-3B6B77EE42C3}"/>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89059" y="1798361"/>
            <a:ext cx="2373851" cy="2790201"/>
          </a:xfrm>
          <a:prstGeom prst="rect">
            <a:avLst/>
          </a:prstGeom>
        </p:spPr>
      </p:pic>
      <p:sp>
        <p:nvSpPr>
          <p:cNvPr id="5" name="Datumsplatzhalter 22">
            <a:extLst>
              <a:ext uri="{FF2B5EF4-FFF2-40B4-BE49-F238E27FC236}">
                <a16:creationId xmlns:a16="http://schemas.microsoft.com/office/drawing/2014/main" id="{36093EB9-0DAF-F72C-8BD0-2006B571F93B}"/>
              </a:ext>
            </a:extLst>
          </p:cNvPr>
          <p:cNvSpPr txBox="1">
            <a:spLocks/>
          </p:cNvSpPr>
          <p:nvPr/>
        </p:nvSpPr>
        <p:spPr>
          <a:xfrm>
            <a:off x="10526746" y="6268894"/>
            <a:ext cx="103097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Pixabay</a:t>
            </a:r>
          </a:p>
        </p:txBody>
      </p:sp>
    </p:spTree>
    <p:extLst>
      <p:ext uri="{BB962C8B-B14F-4D97-AF65-F5344CB8AC3E}">
        <p14:creationId xmlns:p14="http://schemas.microsoft.com/office/powerpoint/2010/main" val="2779794722"/>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EE7878-9B68-201D-E313-CF21DF69B9F8}"/>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2A05574D-84F6-0A60-DFE4-7FF9069F86E9}"/>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1271091B-1AA7-6FD6-B552-9620A8CA4BA8}"/>
              </a:ext>
            </a:extLst>
          </p:cNvPr>
          <p:cNvSpPr>
            <a:spLocks noGrp="1"/>
          </p:cNvSpPr>
          <p:nvPr>
            <p:ph type="ftr" sz="quarter" idx="11"/>
          </p:nvPr>
        </p:nvSpPr>
        <p:spPr>
          <a:xfrm>
            <a:off x="592538" y="272194"/>
            <a:ext cx="6722405" cy="365125"/>
          </a:xfrm>
        </p:spPr>
        <p:txBody>
          <a:bodyPr/>
          <a:lstStyle/>
          <a:p>
            <a:r>
              <a:rPr lang="en-US">
                <a:cs typeface="Arial" panose="020B0604020202020204" pitchFamily="34" charset="0"/>
              </a:rPr>
              <a:t>ECONOMY MEETS ENVIRONMENT – THE FUTURE OF FREIGHT TRANSPORT</a:t>
            </a:r>
          </a:p>
        </p:txBody>
      </p:sp>
      <p:sp>
        <p:nvSpPr>
          <p:cNvPr id="4" name="Foliennummernplatzhalter 3">
            <a:extLst>
              <a:ext uri="{FF2B5EF4-FFF2-40B4-BE49-F238E27FC236}">
                <a16:creationId xmlns:a16="http://schemas.microsoft.com/office/drawing/2014/main" id="{D6844269-FF87-FF86-3F2C-A119CE4A12D5}"/>
              </a:ext>
            </a:extLst>
          </p:cNvPr>
          <p:cNvSpPr>
            <a:spLocks noGrp="1"/>
          </p:cNvSpPr>
          <p:nvPr>
            <p:ph type="sldNum" sz="quarter" idx="12"/>
          </p:nvPr>
        </p:nvSpPr>
        <p:spPr/>
        <p:txBody>
          <a:bodyPr/>
          <a:lstStyle/>
          <a:p>
            <a:fld id="{0AF89F37-6AD9-4F74-BC17-19E39A25D257}" type="slidenum">
              <a:rPr lang="de-AT" smtClean="0"/>
              <a:pPr/>
              <a:t>12</a:t>
            </a:fld>
            <a:endParaRPr lang="de-AT"/>
          </a:p>
        </p:txBody>
      </p:sp>
      <p:sp>
        <p:nvSpPr>
          <p:cNvPr id="5" name="Titel 4">
            <a:extLst>
              <a:ext uri="{FF2B5EF4-FFF2-40B4-BE49-F238E27FC236}">
                <a16:creationId xmlns:a16="http://schemas.microsoft.com/office/drawing/2014/main" id="{3C52DCB6-38F6-EC2E-2DB8-BF773426CBCA}"/>
              </a:ext>
            </a:extLst>
          </p:cNvPr>
          <p:cNvSpPr>
            <a:spLocks noGrp="1"/>
          </p:cNvSpPr>
          <p:nvPr>
            <p:ph type="title"/>
          </p:nvPr>
        </p:nvSpPr>
        <p:spPr/>
        <p:txBody>
          <a:bodyPr/>
          <a:lstStyle/>
          <a:p>
            <a:r>
              <a:rPr lang="de-AT" dirty="0"/>
              <a:t>Mode </a:t>
            </a:r>
            <a:r>
              <a:rPr lang="de-AT" dirty="0" err="1"/>
              <a:t>of</a:t>
            </a:r>
            <a:r>
              <a:rPr lang="de-AT" dirty="0"/>
              <a:t> </a:t>
            </a:r>
            <a:r>
              <a:rPr lang="de-AT" dirty="0" err="1"/>
              <a:t>transport</a:t>
            </a:r>
            <a:r>
              <a:rPr lang="de-AT" dirty="0"/>
              <a:t> </a:t>
            </a:r>
            <a:r>
              <a:rPr lang="de-AT" dirty="0" err="1"/>
              <a:t>quiz</a:t>
            </a:r>
            <a:endParaRPr lang="de-AT" dirty="0"/>
          </a:p>
        </p:txBody>
      </p:sp>
      <p:sp>
        <p:nvSpPr>
          <p:cNvPr id="6" name="Inhaltsplatzhalter 5">
            <a:extLst>
              <a:ext uri="{FF2B5EF4-FFF2-40B4-BE49-F238E27FC236}">
                <a16:creationId xmlns:a16="http://schemas.microsoft.com/office/drawing/2014/main" id="{848BF044-8FF1-2AB2-3923-1922BB15AD1A}"/>
              </a:ext>
            </a:extLst>
          </p:cNvPr>
          <p:cNvSpPr>
            <a:spLocks noGrp="1"/>
          </p:cNvSpPr>
          <p:nvPr>
            <p:ph idx="1"/>
          </p:nvPr>
        </p:nvSpPr>
        <p:spPr>
          <a:xfrm>
            <a:off x="3469579" y="1639957"/>
            <a:ext cx="8088140" cy="4450142"/>
          </a:xfrm>
        </p:spPr>
        <p:txBody>
          <a:bodyPr/>
          <a:lstStyle/>
          <a:p>
            <a:pPr marL="0" indent="0">
              <a:buNone/>
            </a:pPr>
            <a:r>
              <a:rPr lang="en-US" b="1">
                <a:solidFill>
                  <a:schemeClr val="tx2"/>
                </a:solidFill>
              </a:rPr>
              <a:t>Assign each statement to a mode of transport (road, waterway, rail):</a:t>
            </a:r>
          </a:p>
          <a:p>
            <a:pPr marL="0" indent="0">
              <a:buNone/>
            </a:pPr>
            <a:endParaRPr lang="de-AT" b="1">
              <a:solidFill>
                <a:schemeClr val="tx2"/>
              </a:solidFill>
            </a:endParaRPr>
          </a:p>
          <a:p>
            <a:r>
              <a:rPr lang="en-US"/>
              <a:t>This mode of transport enables fast delivery right to your doorstep.</a:t>
            </a:r>
          </a:p>
          <a:p>
            <a:r>
              <a:rPr lang="en-US"/>
              <a:t>This mode of transport can carry large quantities of goods at once but is slower than other options.</a:t>
            </a:r>
          </a:p>
          <a:p>
            <a:r>
              <a:rPr lang="en-US"/>
              <a:t>This mode of transport often experiences traffic jams, especially in large cities.</a:t>
            </a:r>
          </a:p>
          <a:p>
            <a:r>
              <a:rPr lang="en-US"/>
              <a:t>This mode of transport is particularly suitable for transporting goods over long distances within a country.</a:t>
            </a:r>
          </a:p>
          <a:p>
            <a:r>
              <a:rPr lang="en-US"/>
              <a:t>This mode of transport uses natural infrastructure and is especially environmentally friendly.</a:t>
            </a:r>
          </a:p>
          <a:p>
            <a:r>
              <a:rPr lang="en-US"/>
              <a:t>This mode of transport causes the most harmful air pollution.</a:t>
            </a:r>
          </a:p>
          <a:p>
            <a:r>
              <a:rPr lang="en-US"/>
              <a:t>These two modes of transport are particularly safe, as hardly any accidents occur.</a:t>
            </a:r>
            <a:endParaRPr lang="de-AT"/>
          </a:p>
        </p:txBody>
      </p:sp>
      <p:pic>
        <p:nvPicPr>
          <p:cNvPr id="16" name="Grafik 15">
            <a:extLst>
              <a:ext uri="{FF2B5EF4-FFF2-40B4-BE49-F238E27FC236}">
                <a16:creationId xmlns:a16="http://schemas.microsoft.com/office/drawing/2014/main" id="{1BA1E930-1A70-7138-36D1-9BD8398A149A}"/>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89518" y="2771560"/>
            <a:ext cx="1939587" cy="1939587"/>
          </a:xfrm>
          <a:prstGeom prst="rect">
            <a:avLst/>
          </a:prstGeom>
        </p:spPr>
      </p:pic>
    </p:spTree>
    <p:extLst>
      <p:ext uri="{BB962C8B-B14F-4D97-AF65-F5344CB8AC3E}">
        <p14:creationId xmlns:p14="http://schemas.microsoft.com/office/powerpoint/2010/main" val="543999849"/>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nhaltsplatzhalter 10">
            <a:extLst>
              <a:ext uri="{FF2B5EF4-FFF2-40B4-BE49-F238E27FC236}">
                <a16:creationId xmlns:a16="http://schemas.microsoft.com/office/drawing/2014/main" id="{9B8BE497-CB4E-5AE4-E202-4652BC7F1043}"/>
              </a:ext>
              <a:ext uri="{C183D7F6-B498-43B3-948B-1728B52AA6E4}">
                <adec:decorative xmlns:adec="http://schemas.microsoft.com/office/drawing/2017/decorative" val="1"/>
              </a:ext>
            </a:extLst>
          </p:cNvPr>
          <p:cNvPicPr>
            <a:picLocks noGrp="1" noChangeAspect="1"/>
          </p:cNvPicPr>
          <p:nvPr>
            <p:ph sz="half" idx="2"/>
          </p:nvPr>
        </p:nvPicPr>
        <p:blipFill>
          <a:blip>
            <a:extLst>
              <a:ext uri="{96DAC541-7B7A-43D3-8B79-37D633B846F1}">
                <asvg:svgBlip xmlns:asvg="http://schemas.microsoft.com/office/drawing/2016/SVG/main" r:embed="rId3"/>
              </a:ext>
            </a:extLst>
          </a:blip>
          <a:stretch>
            <a:fillRect/>
          </a:stretch>
        </p:blipFill>
        <p:spPr>
          <a:xfrm>
            <a:off x="5530967" y="591799"/>
            <a:ext cx="1130065" cy="1130065"/>
          </a:xfrm>
        </p:spPr>
      </p:pic>
      <p:sp>
        <p:nvSpPr>
          <p:cNvPr id="6" name="Titel 5">
            <a:extLst>
              <a:ext uri="{FF2B5EF4-FFF2-40B4-BE49-F238E27FC236}">
                <a16:creationId xmlns:a16="http://schemas.microsoft.com/office/drawing/2014/main" id="{3C30F1C0-3AF6-D301-8876-BC8387959186}"/>
              </a:ext>
            </a:extLst>
          </p:cNvPr>
          <p:cNvSpPr>
            <a:spLocks noGrp="1"/>
          </p:cNvSpPr>
          <p:nvPr>
            <p:ph type="title"/>
          </p:nvPr>
        </p:nvSpPr>
        <p:spPr/>
        <p:txBody>
          <a:bodyPr/>
          <a:lstStyle/>
          <a:p>
            <a:r>
              <a:rPr lang="de-AT" dirty="0"/>
              <a:t>Mode </a:t>
            </a:r>
            <a:r>
              <a:rPr lang="de-AT" dirty="0" err="1"/>
              <a:t>of</a:t>
            </a:r>
            <a:r>
              <a:rPr lang="de-AT" dirty="0"/>
              <a:t> </a:t>
            </a:r>
            <a:r>
              <a:rPr lang="de-AT" dirty="0" err="1"/>
              <a:t>transport</a:t>
            </a:r>
            <a:r>
              <a:rPr lang="de-AT" dirty="0"/>
              <a:t>: Road</a:t>
            </a:r>
          </a:p>
        </p:txBody>
      </p:sp>
      <p:sp>
        <p:nvSpPr>
          <p:cNvPr id="7" name="Datumsplatzhalter 6">
            <a:extLst>
              <a:ext uri="{FF2B5EF4-FFF2-40B4-BE49-F238E27FC236}">
                <a16:creationId xmlns:a16="http://schemas.microsoft.com/office/drawing/2014/main" id="{4647469A-2040-AE24-30B0-761A333FF6C9}"/>
              </a:ext>
            </a:extLst>
          </p:cNvPr>
          <p:cNvSpPr>
            <a:spLocks noGrp="1"/>
          </p:cNvSpPr>
          <p:nvPr>
            <p:ph type="dt" sz="half" idx="10"/>
          </p:nvPr>
        </p:nvSpPr>
        <p:spPr/>
        <p:txBody>
          <a:bodyPr/>
          <a:lstStyle/>
          <a:p>
            <a:r>
              <a:rPr lang="de-AT"/>
              <a:t>Slide</a:t>
            </a:r>
          </a:p>
        </p:txBody>
      </p:sp>
      <p:sp>
        <p:nvSpPr>
          <p:cNvPr id="8" name="Fußzeilenplatzhalter 7">
            <a:extLst>
              <a:ext uri="{FF2B5EF4-FFF2-40B4-BE49-F238E27FC236}">
                <a16:creationId xmlns:a16="http://schemas.microsoft.com/office/drawing/2014/main" id="{5D9FC30D-5B3A-1289-1237-D1CCAC02BA7E}"/>
              </a:ext>
            </a:extLst>
          </p:cNvPr>
          <p:cNvSpPr>
            <a:spLocks noGrp="1"/>
          </p:cNvSpPr>
          <p:nvPr>
            <p:ph type="ftr" sz="quarter" idx="11"/>
          </p:nvPr>
        </p:nvSpPr>
        <p:spPr/>
        <p:txBody>
          <a:bodyPr/>
          <a:lstStyle/>
          <a:p>
            <a:r>
              <a:rPr lang="en-US">
                <a:cs typeface="Arial" panose="020B0604020202020204" pitchFamily="34" charset="0"/>
              </a:rPr>
              <a:t>ECONOMY MEETS ENVIRONMENT – THE FUTURE OF FREIGHT TRANSPORT</a:t>
            </a:r>
          </a:p>
        </p:txBody>
      </p:sp>
      <p:sp>
        <p:nvSpPr>
          <p:cNvPr id="9" name="Foliennummernplatzhalter 8">
            <a:extLst>
              <a:ext uri="{FF2B5EF4-FFF2-40B4-BE49-F238E27FC236}">
                <a16:creationId xmlns:a16="http://schemas.microsoft.com/office/drawing/2014/main" id="{20F77ED5-4ED7-6DAA-17EB-23CC5DCD16B7}"/>
              </a:ext>
            </a:extLst>
          </p:cNvPr>
          <p:cNvSpPr>
            <a:spLocks noGrp="1"/>
          </p:cNvSpPr>
          <p:nvPr>
            <p:ph type="sldNum" sz="quarter" idx="12"/>
          </p:nvPr>
        </p:nvSpPr>
        <p:spPr/>
        <p:txBody>
          <a:bodyPr/>
          <a:lstStyle/>
          <a:p>
            <a:fld id="{0AF89F37-6AD9-4F74-BC17-19E39A25D257}" type="slidenum">
              <a:rPr lang="de-AT" smtClean="0"/>
              <a:pPr/>
              <a:t>13</a:t>
            </a:fld>
            <a:endParaRPr lang="de-AT"/>
          </a:p>
        </p:txBody>
      </p:sp>
      <p:graphicFrame>
        <p:nvGraphicFramePr>
          <p:cNvPr id="17" name="Diagramm 16" descr="Advantages and Disadvantages of Road Transport">
            <a:extLst>
              <a:ext uri="{FF2B5EF4-FFF2-40B4-BE49-F238E27FC236}">
                <a16:creationId xmlns:a16="http://schemas.microsoft.com/office/drawing/2014/main" id="{9B6DA106-790A-4370-BCCE-46724EA8D14B}"/>
              </a:ext>
            </a:extLst>
          </p:cNvPr>
          <p:cNvGraphicFramePr/>
          <p:nvPr>
            <p:extLst>
              <p:ext uri="{D42A27DB-BD31-4B8C-83A1-F6EECF244321}">
                <p14:modId xmlns:p14="http://schemas.microsoft.com/office/powerpoint/2010/main" val="3298418569"/>
              </p:ext>
            </p:extLst>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84728643"/>
      </p:ext>
    </p:extLst>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26FC1A-103B-8089-7F6E-ED4590B057B2}"/>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45D41410-7995-2987-95E6-2123E65DBDB8}"/>
              </a:ext>
            </a:extLst>
          </p:cNvPr>
          <p:cNvSpPr>
            <a:spLocks noGrp="1"/>
          </p:cNvSpPr>
          <p:nvPr>
            <p:ph type="title"/>
          </p:nvPr>
        </p:nvSpPr>
        <p:spPr/>
        <p:txBody>
          <a:bodyPr/>
          <a:lstStyle/>
          <a:p>
            <a:r>
              <a:rPr lang="de-AT" dirty="0"/>
              <a:t>Mode </a:t>
            </a:r>
            <a:r>
              <a:rPr lang="de-AT" dirty="0" err="1"/>
              <a:t>of</a:t>
            </a:r>
            <a:r>
              <a:rPr lang="de-AT" dirty="0"/>
              <a:t> </a:t>
            </a:r>
            <a:r>
              <a:rPr lang="de-AT" dirty="0" err="1"/>
              <a:t>transport</a:t>
            </a:r>
            <a:r>
              <a:rPr lang="de-AT" dirty="0"/>
              <a:t>: Rail</a:t>
            </a:r>
          </a:p>
        </p:txBody>
      </p:sp>
      <p:sp>
        <p:nvSpPr>
          <p:cNvPr id="7" name="Datumsplatzhalter 6">
            <a:extLst>
              <a:ext uri="{FF2B5EF4-FFF2-40B4-BE49-F238E27FC236}">
                <a16:creationId xmlns:a16="http://schemas.microsoft.com/office/drawing/2014/main" id="{A7C29489-EE4A-2E6B-D6F6-782F74E45E23}"/>
              </a:ext>
            </a:extLst>
          </p:cNvPr>
          <p:cNvSpPr>
            <a:spLocks noGrp="1"/>
          </p:cNvSpPr>
          <p:nvPr>
            <p:ph type="dt" sz="half" idx="10"/>
          </p:nvPr>
        </p:nvSpPr>
        <p:spPr/>
        <p:txBody>
          <a:bodyPr/>
          <a:lstStyle/>
          <a:p>
            <a:r>
              <a:rPr lang="de-AT"/>
              <a:t>Slide</a:t>
            </a:r>
          </a:p>
        </p:txBody>
      </p:sp>
      <p:sp>
        <p:nvSpPr>
          <p:cNvPr id="8" name="Fußzeilenplatzhalter 7">
            <a:extLst>
              <a:ext uri="{FF2B5EF4-FFF2-40B4-BE49-F238E27FC236}">
                <a16:creationId xmlns:a16="http://schemas.microsoft.com/office/drawing/2014/main" id="{B2D1EFF8-2D5A-F313-CB9F-4E7F53165494}"/>
              </a:ext>
            </a:extLst>
          </p:cNvPr>
          <p:cNvSpPr>
            <a:spLocks noGrp="1"/>
          </p:cNvSpPr>
          <p:nvPr>
            <p:ph type="ftr" sz="quarter" idx="11"/>
          </p:nvPr>
        </p:nvSpPr>
        <p:spPr/>
        <p:txBody>
          <a:bodyPr/>
          <a:lstStyle/>
          <a:p>
            <a:r>
              <a:rPr lang="en-US">
                <a:cs typeface="Arial" panose="020B0604020202020204" pitchFamily="34" charset="0"/>
              </a:rPr>
              <a:t>ECONOMY MEETS ENVIRONMENT – THE FUTURE OF FREIGHT TRANSPORT</a:t>
            </a:r>
          </a:p>
        </p:txBody>
      </p:sp>
      <p:sp>
        <p:nvSpPr>
          <p:cNvPr id="9" name="Foliennummernplatzhalter 8">
            <a:extLst>
              <a:ext uri="{FF2B5EF4-FFF2-40B4-BE49-F238E27FC236}">
                <a16:creationId xmlns:a16="http://schemas.microsoft.com/office/drawing/2014/main" id="{A60AC27B-225A-42AF-537C-71D7E7E1DED9}"/>
              </a:ext>
            </a:extLst>
          </p:cNvPr>
          <p:cNvSpPr>
            <a:spLocks noGrp="1"/>
          </p:cNvSpPr>
          <p:nvPr>
            <p:ph type="sldNum" sz="quarter" idx="12"/>
          </p:nvPr>
        </p:nvSpPr>
        <p:spPr/>
        <p:txBody>
          <a:bodyPr/>
          <a:lstStyle/>
          <a:p>
            <a:fld id="{0AF89F37-6AD9-4F74-BC17-19E39A25D257}" type="slidenum">
              <a:rPr lang="de-AT" smtClean="0"/>
              <a:pPr/>
              <a:t>14</a:t>
            </a:fld>
            <a:endParaRPr lang="de-AT"/>
          </a:p>
        </p:txBody>
      </p:sp>
      <p:graphicFrame>
        <p:nvGraphicFramePr>
          <p:cNvPr id="17" name="Diagramm 16" descr="Advantages and Disadvantages of Rail Transport">
            <a:extLst>
              <a:ext uri="{FF2B5EF4-FFF2-40B4-BE49-F238E27FC236}">
                <a16:creationId xmlns:a16="http://schemas.microsoft.com/office/drawing/2014/main" id="{00995EBC-08B0-548A-564F-87B684796E00}"/>
              </a:ext>
            </a:extLst>
          </p:cNvPr>
          <p:cNvGraphicFramePr/>
          <p:nvPr>
            <p:extLst>
              <p:ext uri="{D42A27DB-BD31-4B8C-83A1-F6EECF244321}">
                <p14:modId xmlns:p14="http://schemas.microsoft.com/office/powerpoint/2010/main" val="1187335736"/>
              </p:ext>
            </p:extLst>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Inhaltsplatzhalter 4">
            <a:extLst>
              <a:ext uri="{FF2B5EF4-FFF2-40B4-BE49-F238E27FC236}">
                <a16:creationId xmlns:a16="http://schemas.microsoft.com/office/drawing/2014/main" id="{82445943-0023-A99C-D753-FA5851DD5247}"/>
              </a:ext>
              <a:ext uri="{C183D7F6-B498-43B3-948B-1728B52AA6E4}">
                <adec:decorative xmlns:adec="http://schemas.microsoft.com/office/drawing/2017/decorative" val="1"/>
              </a:ext>
            </a:extLst>
          </p:cNvPr>
          <p:cNvPicPr>
            <a:picLocks noGrp="1" noChangeAspect="1"/>
          </p:cNvPicPr>
          <p:nvPr>
            <p:ph sz="half" idx="2"/>
          </p:nvPr>
        </p:nvPicPr>
        <p:blipFill>
          <a:blip>
            <a:extLst>
              <a:ext uri="{96DAC541-7B7A-43D3-8B79-37D633B846F1}">
                <asvg:svgBlip xmlns:asvg="http://schemas.microsoft.com/office/drawing/2016/SVG/main" r:embed="rId8"/>
              </a:ext>
            </a:extLst>
          </a:blip>
          <a:stretch>
            <a:fillRect/>
          </a:stretch>
        </p:blipFill>
        <p:spPr>
          <a:xfrm>
            <a:off x="5577932" y="637319"/>
            <a:ext cx="1078665" cy="999916"/>
          </a:xfrm>
        </p:spPr>
      </p:pic>
    </p:spTree>
    <p:extLst>
      <p:ext uri="{BB962C8B-B14F-4D97-AF65-F5344CB8AC3E}">
        <p14:creationId xmlns:p14="http://schemas.microsoft.com/office/powerpoint/2010/main" val="1755390013"/>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070B2-FA07-A59D-9FC9-E615A05108B6}"/>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CBF1C974-4C21-DDAE-6A64-BB2B96A031F7}"/>
              </a:ext>
            </a:extLst>
          </p:cNvPr>
          <p:cNvSpPr>
            <a:spLocks noGrp="1"/>
          </p:cNvSpPr>
          <p:nvPr>
            <p:ph type="title"/>
          </p:nvPr>
        </p:nvSpPr>
        <p:spPr/>
        <p:txBody>
          <a:bodyPr/>
          <a:lstStyle/>
          <a:p>
            <a:r>
              <a:rPr lang="de-AT" dirty="0"/>
              <a:t>Mode </a:t>
            </a:r>
            <a:r>
              <a:rPr lang="de-AT" dirty="0" err="1"/>
              <a:t>of</a:t>
            </a:r>
            <a:r>
              <a:rPr lang="de-AT" dirty="0"/>
              <a:t> </a:t>
            </a:r>
            <a:r>
              <a:rPr lang="de-AT" dirty="0" err="1"/>
              <a:t>transport</a:t>
            </a:r>
            <a:r>
              <a:rPr lang="de-AT" dirty="0"/>
              <a:t>: Inland </a:t>
            </a:r>
            <a:r>
              <a:rPr lang="de-AT" dirty="0" err="1"/>
              <a:t>waterway</a:t>
            </a:r>
            <a:endParaRPr lang="de-AT" dirty="0"/>
          </a:p>
        </p:txBody>
      </p:sp>
      <p:sp>
        <p:nvSpPr>
          <p:cNvPr id="7" name="Datumsplatzhalter 6">
            <a:extLst>
              <a:ext uri="{FF2B5EF4-FFF2-40B4-BE49-F238E27FC236}">
                <a16:creationId xmlns:a16="http://schemas.microsoft.com/office/drawing/2014/main" id="{D0609CF0-63DF-AF9B-24AA-6506F20F2545}"/>
              </a:ext>
            </a:extLst>
          </p:cNvPr>
          <p:cNvSpPr>
            <a:spLocks noGrp="1"/>
          </p:cNvSpPr>
          <p:nvPr>
            <p:ph type="dt" sz="half" idx="10"/>
          </p:nvPr>
        </p:nvSpPr>
        <p:spPr/>
        <p:txBody>
          <a:bodyPr/>
          <a:lstStyle/>
          <a:p>
            <a:r>
              <a:rPr lang="de-AT"/>
              <a:t>Slide</a:t>
            </a:r>
          </a:p>
        </p:txBody>
      </p:sp>
      <p:sp>
        <p:nvSpPr>
          <p:cNvPr id="8" name="Fußzeilenplatzhalter 7">
            <a:extLst>
              <a:ext uri="{FF2B5EF4-FFF2-40B4-BE49-F238E27FC236}">
                <a16:creationId xmlns:a16="http://schemas.microsoft.com/office/drawing/2014/main" id="{C0747D33-6F49-61F1-6960-BDAB7A1FFB02}"/>
              </a:ext>
            </a:extLst>
          </p:cNvPr>
          <p:cNvSpPr>
            <a:spLocks noGrp="1"/>
          </p:cNvSpPr>
          <p:nvPr>
            <p:ph type="ftr" sz="quarter" idx="11"/>
          </p:nvPr>
        </p:nvSpPr>
        <p:spPr/>
        <p:txBody>
          <a:bodyPr/>
          <a:lstStyle/>
          <a:p>
            <a:r>
              <a:rPr lang="en-US">
                <a:cs typeface="Arial" panose="020B0604020202020204" pitchFamily="34" charset="0"/>
              </a:rPr>
              <a:t>ECONOMY MEETS ENVIRONMENT – THE FUTURE OF FREIGHT TRANSPORT</a:t>
            </a:r>
          </a:p>
        </p:txBody>
      </p:sp>
      <p:sp>
        <p:nvSpPr>
          <p:cNvPr id="9" name="Foliennummernplatzhalter 8">
            <a:extLst>
              <a:ext uri="{FF2B5EF4-FFF2-40B4-BE49-F238E27FC236}">
                <a16:creationId xmlns:a16="http://schemas.microsoft.com/office/drawing/2014/main" id="{AEA882D1-4234-0071-E870-67A0E97F3294}"/>
              </a:ext>
            </a:extLst>
          </p:cNvPr>
          <p:cNvSpPr>
            <a:spLocks noGrp="1"/>
          </p:cNvSpPr>
          <p:nvPr>
            <p:ph type="sldNum" sz="quarter" idx="12"/>
          </p:nvPr>
        </p:nvSpPr>
        <p:spPr/>
        <p:txBody>
          <a:bodyPr/>
          <a:lstStyle/>
          <a:p>
            <a:fld id="{0AF89F37-6AD9-4F74-BC17-19E39A25D257}" type="slidenum">
              <a:rPr lang="de-AT" smtClean="0"/>
              <a:pPr/>
              <a:t>15</a:t>
            </a:fld>
            <a:endParaRPr lang="de-AT"/>
          </a:p>
        </p:txBody>
      </p:sp>
      <p:graphicFrame>
        <p:nvGraphicFramePr>
          <p:cNvPr id="17" name="Diagramm 16" descr="Advantages and Disadvantages of Inland Waterway Transport">
            <a:extLst>
              <a:ext uri="{FF2B5EF4-FFF2-40B4-BE49-F238E27FC236}">
                <a16:creationId xmlns:a16="http://schemas.microsoft.com/office/drawing/2014/main" id="{E5BBF496-AE2D-7FAD-A1A3-22C3F0F71ABF}"/>
              </a:ext>
            </a:extLst>
          </p:cNvPr>
          <p:cNvGraphicFramePr/>
          <p:nvPr>
            <p:extLst>
              <p:ext uri="{D42A27DB-BD31-4B8C-83A1-F6EECF244321}">
                <p14:modId xmlns:p14="http://schemas.microsoft.com/office/powerpoint/2010/main" val="119857180"/>
              </p:ext>
            </p:extLst>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Grafik 3">
            <a:extLst>
              <a:ext uri="{FF2B5EF4-FFF2-40B4-BE49-F238E27FC236}">
                <a16:creationId xmlns:a16="http://schemas.microsoft.com/office/drawing/2014/main" id="{E5251266-0CEE-4F9A-B7EE-48E829BC2DEE}"/>
              </a:ext>
              <a:ext uri="{C183D7F6-B498-43B3-948B-1728B52AA6E4}">
                <adec:decorative xmlns:adec="http://schemas.microsoft.com/office/drawing/2017/decorative" val="1"/>
              </a:ext>
            </a:extLst>
          </p:cNvPr>
          <p:cNvPicPr>
            <a:picLocks noChangeAspect="1"/>
          </p:cNvPicPr>
          <p:nvPr/>
        </p:nvPicPr>
        <p:blipFill rotWithShape="1">
          <a:blip r:embed="rId8">
            <a:extLst>
              <a:ext uri="{28A0092B-C50C-407E-A947-70E740481C1C}">
                <a14:useLocalDpi xmlns:a14="http://schemas.microsoft.com/office/drawing/2010/main" val="0"/>
              </a:ext>
            </a:extLst>
          </a:blip>
          <a:srcRect l="28891" t="16143" r="48548" b="51572"/>
          <a:stretch>
            <a:fillRect/>
          </a:stretch>
        </p:blipFill>
        <p:spPr bwMode="auto">
          <a:xfrm>
            <a:off x="7446941" y="550753"/>
            <a:ext cx="1390015" cy="97155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6604578"/>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E3270-3292-937C-82EB-1DCB56612023}"/>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B026F702-E210-2C57-7F4F-834D2714FE16}"/>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27E98250-119E-8054-B661-83DE8224AE0F}"/>
              </a:ext>
            </a:extLst>
          </p:cNvPr>
          <p:cNvSpPr>
            <a:spLocks noGrp="1"/>
          </p:cNvSpPr>
          <p:nvPr>
            <p:ph type="ftr" sz="quarter" idx="11"/>
          </p:nvPr>
        </p:nvSpPr>
        <p:spPr>
          <a:xfrm>
            <a:off x="592538" y="272194"/>
            <a:ext cx="6722405" cy="365125"/>
          </a:xfrm>
        </p:spPr>
        <p:txBody>
          <a:bodyPr/>
          <a:lstStyle/>
          <a:p>
            <a:r>
              <a:rPr lang="en-US">
                <a:cs typeface="Arial" panose="020B0604020202020204" pitchFamily="34" charset="0"/>
              </a:rPr>
              <a:t>ECONOMY MEETS ENVIRONMENT – THE FUTURE OF FREIGHT TRANSPORT</a:t>
            </a:r>
          </a:p>
        </p:txBody>
      </p:sp>
      <p:sp>
        <p:nvSpPr>
          <p:cNvPr id="4" name="Foliennummernplatzhalter 3">
            <a:extLst>
              <a:ext uri="{FF2B5EF4-FFF2-40B4-BE49-F238E27FC236}">
                <a16:creationId xmlns:a16="http://schemas.microsoft.com/office/drawing/2014/main" id="{0CD49125-009B-B10C-4276-9F7D97D4A2FA}"/>
              </a:ext>
            </a:extLst>
          </p:cNvPr>
          <p:cNvSpPr>
            <a:spLocks noGrp="1"/>
          </p:cNvSpPr>
          <p:nvPr>
            <p:ph type="sldNum" sz="quarter" idx="12"/>
          </p:nvPr>
        </p:nvSpPr>
        <p:spPr/>
        <p:txBody>
          <a:bodyPr/>
          <a:lstStyle/>
          <a:p>
            <a:fld id="{0AF89F37-6AD9-4F74-BC17-19E39A25D257}" type="slidenum">
              <a:rPr lang="de-AT" smtClean="0"/>
              <a:pPr/>
              <a:t>16</a:t>
            </a:fld>
            <a:endParaRPr lang="de-AT"/>
          </a:p>
        </p:txBody>
      </p:sp>
      <p:sp>
        <p:nvSpPr>
          <p:cNvPr id="5" name="Titel 4">
            <a:extLst>
              <a:ext uri="{FF2B5EF4-FFF2-40B4-BE49-F238E27FC236}">
                <a16:creationId xmlns:a16="http://schemas.microsoft.com/office/drawing/2014/main" id="{E258DAAA-5118-391C-1DF8-6C9F64CA08DE}"/>
              </a:ext>
            </a:extLst>
          </p:cNvPr>
          <p:cNvSpPr>
            <a:spLocks noGrp="1"/>
          </p:cNvSpPr>
          <p:nvPr>
            <p:ph type="title"/>
          </p:nvPr>
        </p:nvSpPr>
        <p:spPr/>
        <p:txBody>
          <a:bodyPr/>
          <a:lstStyle/>
          <a:p>
            <a:r>
              <a:rPr lang="en-US" dirty="0"/>
              <a:t>Transport planning with the </a:t>
            </a:r>
            <a:r>
              <a:rPr lang="en-US" dirty="0" err="1"/>
              <a:t>Logistify</a:t>
            </a:r>
            <a:r>
              <a:rPr lang="en-US" dirty="0"/>
              <a:t> App</a:t>
            </a:r>
            <a:endParaRPr lang="de-AT" dirty="0"/>
          </a:p>
        </p:txBody>
      </p:sp>
      <p:sp>
        <p:nvSpPr>
          <p:cNvPr id="6" name="Inhaltsplatzhalter 5">
            <a:extLst>
              <a:ext uri="{FF2B5EF4-FFF2-40B4-BE49-F238E27FC236}">
                <a16:creationId xmlns:a16="http://schemas.microsoft.com/office/drawing/2014/main" id="{BF2096EA-CC0D-E9CC-4ED1-5456B0E7F696}"/>
              </a:ext>
            </a:extLst>
          </p:cNvPr>
          <p:cNvSpPr>
            <a:spLocks noGrp="1"/>
          </p:cNvSpPr>
          <p:nvPr>
            <p:ph idx="1"/>
          </p:nvPr>
        </p:nvSpPr>
        <p:spPr>
          <a:xfrm>
            <a:off x="4025348" y="2097157"/>
            <a:ext cx="7521610" cy="4079806"/>
          </a:xfrm>
        </p:spPr>
        <p:txBody>
          <a:bodyPr/>
          <a:lstStyle/>
          <a:p>
            <a:pPr marL="0" indent="0">
              <a:buNone/>
            </a:pPr>
            <a:r>
              <a:rPr lang="en-US" sz="2400" b="1">
                <a:solidFill>
                  <a:schemeClr val="tx2"/>
                </a:solidFill>
              </a:rPr>
              <a:t>Game 1 – Mode of Transport</a:t>
            </a:r>
          </a:p>
          <a:p>
            <a:pPr marL="0" indent="0">
              <a:buNone/>
            </a:pPr>
            <a:endParaRPr lang="de-AT" sz="2400" b="1">
              <a:solidFill>
                <a:schemeClr val="tx2"/>
              </a:solidFill>
            </a:endParaRPr>
          </a:p>
          <a:p>
            <a:pPr marL="0" indent="0">
              <a:buNone/>
            </a:pPr>
            <a:r>
              <a:rPr lang="en-US" sz="2400"/>
              <a:t>Your transport planning skills are needed – we need your help!</a:t>
            </a:r>
          </a:p>
          <a:p>
            <a:pPr marL="0" indent="0">
              <a:buNone/>
            </a:pPr>
            <a:r>
              <a:rPr lang="en-US" sz="2400"/>
              <a:t>We want to transport various goods in the best possible way from A to B. In doing so, we place particular importance on choosing the appropriate mode of transport (truck, train, or inland vessel).</a:t>
            </a:r>
          </a:p>
          <a:p>
            <a:pPr marL="0" indent="0">
              <a:buNone/>
            </a:pPr>
            <a:r>
              <a:rPr lang="en-US" sz="2400"/>
              <a:t>The transport should be planned to be as environmentally friendly and economically efficient as possible.</a:t>
            </a:r>
            <a:endParaRPr lang="de-AT" sz="2400"/>
          </a:p>
        </p:txBody>
      </p:sp>
      <p:sp>
        <p:nvSpPr>
          <p:cNvPr id="8" name="Datumsplatzhalter 22">
            <a:extLst>
              <a:ext uri="{FF2B5EF4-FFF2-40B4-BE49-F238E27FC236}">
                <a16:creationId xmlns:a16="http://schemas.microsoft.com/office/drawing/2014/main" id="{290520CA-234F-669C-9E11-1C78EF437FC0}"/>
              </a:ext>
            </a:extLst>
          </p:cNvPr>
          <p:cNvSpPr txBox="1">
            <a:spLocks/>
          </p:cNvSpPr>
          <p:nvPr/>
        </p:nvSpPr>
        <p:spPr>
          <a:xfrm>
            <a:off x="10532534" y="6268894"/>
            <a:ext cx="102518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FH OÖ</a:t>
            </a:r>
          </a:p>
        </p:txBody>
      </p:sp>
      <p:pic>
        <p:nvPicPr>
          <p:cNvPr id="9" name="Picture 5">
            <a:extLst>
              <a:ext uri="{FF2B5EF4-FFF2-40B4-BE49-F238E27FC236}">
                <a16:creationId xmlns:a16="http://schemas.microsoft.com/office/drawing/2014/main" id="{CEBDB131-F576-E095-D9F6-060048E98F5B}"/>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50370" y="2097157"/>
            <a:ext cx="2167732" cy="1923928"/>
          </a:xfrm>
          <a:prstGeom prst="rect">
            <a:avLst/>
          </a:prstGeom>
        </p:spPr>
      </p:pic>
      <p:sp>
        <p:nvSpPr>
          <p:cNvPr id="11" name="Textfeld 10">
            <a:extLst>
              <a:ext uri="{FF2B5EF4-FFF2-40B4-BE49-F238E27FC236}">
                <a16:creationId xmlns:a16="http://schemas.microsoft.com/office/drawing/2014/main" id="{E47B58A5-D9D1-1712-4D07-F5AD60A6D4B4}"/>
              </a:ext>
            </a:extLst>
          </p:cNvPr>
          <p:cNvSpPr txBox="1"/>
          <p:nvPr/>
        </p:nvSpPr>
        <p:spPr>
          <a:xfrm>
            <a:off x="645042" y="4280776"/>
            <a:ext cx="2595115" cy="1815882"/>
          </a:xfrm>
          <a:prstGeom prst="rect">
            <a:avLst/>
          </a:prstGeom>
          <a:noFill/>
        </p:spPr>
        <p:txBody>
          <a:bodyPr wrap="square">
            <a:spAutoFit/>
          </a:bodyPr>
          <a:lstStyle/>
          <a:p>
            <a:r>
              <a:rPr lang="de-AT" sz="1600" dirty="0"/>
              <a:t>Download </a:t>
            </a:r>
            <a:r>
              <a:rPr lang="de-AT" sz="1600" dirty="0" err="1"/>
              <a:t>the</a:t>
            </a:r>
            <a:r>
              <a:rPr lang="de-AT" sz="1600" dirty="0"/>
              <a:t> </a:t>
            </a:r>
            <a:r>
              <a:rPr lang="de-AT" sz="1600" dirty="0" err="1"/>
              <a:t>app</a:t>
            </a:r>
            <a:r>
              <a:rPr lang="de-AT" sz="1600" dirty="0"/>
              <a:t> at: </a:t>
            </a:r>
            <a:r>
              <a:rPr lang="en-US" sz="1600" dirty="0" err="1">
                <a:hlinkClick r:id="rId4"/>
              </a:rPr>
              <a:t>Logistify</a:t>
            </a:r>
            <a:r>
              <a:rPr lang="en-US" sz="1600">
                <a:hlinkClick r:id="rId4"/>
              </a:rPr>
              <a:t>: Understanding the World of Logistics</a:t>
            </a:r>
            <a:endParaRPr lang="en-US" sz="1600"/>
          </a:p>
          <a:p>
            <a:endParaRPr lang="de-AT" sz="1600" dirty="0"/>
          </a:p>
          <a:p>
            <a:r>
              <a:rPr lang="de-AT" sz="1600" dirty="0" err="1"/>
              <a:t>Instructional</a:t>
            </a:r>
            <a:r>
              <a:rPr lang="de-AT" sz="1600" dirty="0"/>
              <a:t> </a:t>
            </a:r>
            <a:r>
              <a:rPr lang="de-AT" sz="1600" dirty="0" err="1"/>
              <a:t>video</a:t>
            </a:r>
            <a:r>
              <a:rPr lang="de-AT" sz="1600" dirty="0"/>
              <a:t>: </a:t>
            </a:r>
            <a:r>
              <a:rPr lang="de-AT" sz="1600" dirty="0">
                <a:hlinkClick r:id="rId5"/>
              </a:rPr>
              <a:t>https://www.youtube.com/watch?v=kZhL5SPtn6A</a:t>
            </a:r>
            <a:endParaRPr lang="de-AT" sz="1600" dirty="0"/>
          </a:p>
        </p:txBody>
      </p:sp>
    </p:spTree>
    <p:extLst>
      <p:ext uri="{BB962C8B-B14F-4D97-AF65-F5344CB8AC3E}">
        <p14:creationId xmlns:p14="http://schemas.microsoft.com/office/powerpoint/2010/main" val="3060087697"/>
      </p:ext>
    </p:extLst>
  </p:cSld>
  <p:clrMapOvr>
    <a:masterClrMapping/>
  </p:clrMapOvr>
  <p:transition spd="slow">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3AD6D-EA60-F5E6-9716-738028BCB49E}"/>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3AAF27CD-6E72-D107-DAFE-9309767AFE2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971888D-69D1-E86A-C7B9-868528C3CBC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07869C27-DE3D-A733-7A33-7C396C7D1250}"/>
              </a:ext>
            </a:extLst>
          </p:cNvPr>
          <p:cNvSpPr>
            <a:spLocks noGrp="1"/>
          </p:cNvSpPr>
          <p:nvPr>
            <p:ph type="title"/>
          </p:nvPr>
        </p:nvSpPr>
        <p:spPr/>
        <p:txBody>
          <a:bodyPr/>
          <a:lstStyle/>
          <a:p>
            <a:r>
              <a:rPr lang="de-AT" dirty="0"/>
              <a:t>External </a:t>
            </a:r>
            <a:r>
              <a:rPr lang="de-AT" dirty="0" err="1"/>
              <a:t>costs</a:t>
            </a:r>
            <a:r>
              <a:rPr lang="de-AT" dirty="0"/>
              <a:t> </a:t>
            </a:r>
            <a:r>
              <a:rPr lang="de-AT" dirty="0" err="1"/>
              <a:t>of</a:t>
            </a:r>
            <a:r>
              <a:rPr lang="de-AT" dirty="0"/>
              <a:t> </a:t>
            </a:r>
            <a:r>
              <a:rPr lang="de-AT" dirty="0" err="1"/>
              <a:t>transportation</a:t>
            </a:r>
            <a:endParaRPr lang="de-AT" dirty="0"/>
          </a:p>
        </p:txBody>
      </p:sp>
      <p:sp>
        <p:nvSpPr>
          <p:cNvPr id="24" name="Inhaltsplatzhalter 23">
            <a:extLst>
              <a:ext uri="{FF2B5EF4-FFF2-40B4-BE49-F238E27FC236}">
                <a16:creationId xmlns:a16="http://schemas.microsoft.com/office/drawing/2014/main" id="{6890745D-20C5-A897-36F0-FEEF999B6DED}"/>
              </a:ext>
            </a:extLst>
          </p:cNvPr>
          <p:cNvSpPr>
            <a:spLocks noGrp="1"/>
          </p:cNvSpPr>
          <p:nvPr>
            <p:ph idx="1"/>
          </p:nvPr>
        </p:nvSpPr>
        <p:spPr>
          <a:xfrm>
            <a:off x="592538" y="1641915"/>
            <a:ext cx="7556617" cy="4490527"/>
          </a:xfrm>
        </p:spPr>
        <p:txBody>
          <a:bodyPr/>
          <a:lstStyle/>
          <a:p>
            <a:pPr marL="0" indent="0">
              <a:buNone/>
            </a:pPr>
            <a:r>
              <a:rPr lang="en-US" sz="2400"/>
              <a:t>Costs that are not covered by the polluters – society pays for them, meaning all of us!</a:t>
            </a:r>
          </a:p>
          <a:p>
            <a:pPr marL="0" indent="0">
              <a:buNone/>
            </a:pPr>
            <a:endParaRPr lang="de-AT" sz="2400"/>
          </a:p>
          <a:p>
            <a:r>
              <a:rPr lang="en-US" sz="2400"/>
              <a:t>Pollutant emissions</a:t>
            </a:r>
          </a:p>
          <a:p>
            <a:r>
              <a:rPr lang="en-US" sz="2400"/>
              <a:t>Noise</a:t>
            </a:r>
          </a:p>
          <a:p>
            <a:r>
              <a:rPr lang="en-US" sz="2400"/>
              <a:t>Accident costs</a:t>
            </a:r>
          </a:p>
          <a:p>
            <a:r>
              <a:rPr lang="en-US" sz="2400"/>
              <a:t>Land consumption</a:t>
            </a:r>
          </a:p>
          <a:p>
            <a:r>
              <a:rPr lang="en-US" sz="2400"/>
              <a:t>Impact on flora and fauna</a:t>
            </a:r>
          </a:p>
          <a:p>
            <a:r>
              <a:rPr lang="en-US" sz="2400"/>
              <a:t>Congestion costs</a:t>
            </a:r>
            <a:endParaRPr lang="de-AT" sz="2400"/>
          </a:p>
        </p:txBody>
      </p:sp>
      <p:sp>
        <p:nvSpPr>
          <p:cNvPr id="23" name="Datumsplatzhalter 22">
            <a:extLst>
              <a:ext uri="{FF2B5EF4-FFF2-40B4-BE49-F238E27FC236}">
                <a16:creationId xmlns:a16="http://schemas.microsoft.com/office/drawing/2014/main" id="{467FF167-438D-38F7-F9A1-AB026FEDDA66}"/>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759C54E6-7B22-6CD0-A70E-A10D7F8504DB}"/>
              </a:ext>
            </a:extLst>
          </p:cNvPr>
          <p:cNvSpPr>
            <a:spLocks noGrp="1"/>
          </p:cNvSpPr>
          <p:nvPr>
            <p:ph type="sldNum" sz="quarter" idx="12"/>
          </p:nvPr>
        </p:nvSpPr>
        <p:spPr/>
        <p:txBody>
          <a:bodyPr/>
          <a:lstStyle/>
          <a:p>
            <a:fld id="{0AF89F37-6AD9-4F74-BC17-19E39A25D257}" type="slidenum">
              <a:rPr lang="de-AT" smtClean="0"/>
              <a:t>17</a:t>
            </a:fld>
            <a:endParaRPr lang="de-AT"/>
          </a:p>
        </p:txBody>
      </p:sp>
      <p:sp>
        <p:nvSpPr>
          <p:cNvPr id="8" name="Datumsplatzhalter 22">
            <a:extLst>
              <a:ext uri="{FF2B5EF4-FFF2-40B4-BE49-F238E27FC236}">
                <a16:creationId xmlns:a16="http://schemas.microsoft.com/office/drawing/2014/main" id="{508E4BDC-3FCB-7DF0-4017-834FB1E7241B}"/>
              </a:ext>
            </a:extLst>
          </p:cNvPr>
          <p:cNvSpPr txBox="1">
            <a:spLocks/>
          </p:cNvSpPr>
          <p:nvPr/>
        </p:nvSpPr>
        <p:spPr>
          <a:xfrm>
            <a:off x="10426700" y="6268894"/>
            <a:ext cx="113101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Picture: Pixabay</a:t>
            </a:r>
          </a:p>
        </p:txBody>
      </p:sp>
      <p:sp>
        <p:nvSpPr>
          <p:cNvPr id="7" name="Fußzeilenplatzhalter 2">
            <a:extLst>
              <a:ext uri="{FF2B5EF4-FFF2-40B4-BE49-F238E27FC236}">
                <a16:creationId xmlns:a16="http://schemas.microsoft.com/office/drawing/2014/main" id="{06516963-1251-EC98-98E1-12592C66DD0A}"/>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pic>
        <p:nvPicPr>
          <p:cNvPr id="3" name="Picture 4" descr="The picture presents a traffic jam of trucks and cars on a highway">
            <a:extLst>
              <a:ext uri="{FF2B5EF4-FFF2-40B4-BE49-F238E27FC236}">
                <a16:creationId xmlns:a16="http://schemas.microsoft.com/office/drawing/2014/main" id="{32D3D54B-FE77-7325-E696-B21905576B86}"/>
              </a:ext>
              <a:ext uri="{C183D7F6-B498-43B3-948B-1728B52AA6E4}">
                <adec:decorative xmlns:adec="http://schemas.microsoft.com/office/drawing/2017/decorative" val="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597" y="2455757"/>
            <a:ext cx="3817122" cy="2862842"/>
          </a:xfrm>
          <a:prstGeom prst="rect">
            <a:avLst/>
          </a:prstGeom>
        </p:spPr>
      </p:pic>
    </p:spTree>
    <p:extLst>
      <p:ext uri="{BB962C8B-B14F-4D97-AF65-F5344CB8AC3E}">
        <p14:creationId xmlns:p14="http://schemas.microsoft.com/office/powerpoint/2010/main" val="966446883"/>
      </p:ext>
    </p:extLst>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DDFCC-F6FB-EB96-CF8D-B1F5F777391E}"/>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4BCC2371-B7D3-A1DB-3165-55E1CB0625B2}"/>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8D2D6C4F-EFCB-D791-681A-D6F030B16768}"/>
              </a:ext>
            </a:extLst>
          </p:cNvPr>
          <p:cNvSpPr>
            <a:spLocks noGrp="1"/>
          </p:cNvSpPr>
          <p:nvPr>
            <p:ph type="ftr" sz="quarter" idx="11"/>
          </p:nvPr>
        </p:nvSpPr>
        <p:spPr/>
        <p:txBody>
          <a:bodyPr/>
          <a:lstStyle/>
          <a:p>
            <a:r>
              <a:rPr lang="en-US">
                <a:cs typeface="Arial" panose="020B0604020202020204" pitchFamily="34" charset="0"/>
              </a:rPr>
              <a:t>ECONOMY MEETS ENVIRONMENT – THE FUTURE OF FREIGHT TRANSPORT</a:t>
            </a:r>
          </a:p>
        </p:txBody>
      </p:sp>
      <p:sp>
        <p:nvSpPr>
          <p:cNvPr id="4" name="Foliennummernplatzhalter 3">
            <a:extLst>
              <a:ext uri="{FF2B5EF4-FFF2-40B4-BE49-F238E27FC236}">
                <a16:creationId xmlns:a16="http://schemas.microsoft.com/office/drawing/2014/main" id="{89FA50B6-D9CC-6DD1-1027-9F2AD57D8DFB}"/>
              </a:ext>
            </a:extLst>
          </p:cNvPr>
          <p:cNvSpPr>
            <a:spLocks noGrp="1"/>
          </p:cNvSpPr>
          <p:nvPr>
            <p:ph type="sldNum" sz="quarter" idx="12"/>
          </p:nvPr>
        </p:nvSpPr>
        <p:spPr/>
        <p:txBody>
          <a:bodyPr/>
          <a:lstStyle/>
          <a:p>
            <a:fld id="{0AF89F37-6AD9-4F74-BC17-19E39A25D257}" type="slidenum">
              <a:rPr lang="de-AT" smtClean="0"/>
              <a:pPr/>
              <a:t>18</a:t>
            </a:fld>
            <a:endParaRPr lang="de-AT"/>
          </a:p>
        </p:txBody>
      </p:sp>
      <p:sp>
        <p:nvSpPr>
          <p:cNvPr id="6" name="Titel 5">
            <a:extLst>
              <a:ext uri="{FF2B5EF4-FFF2-40B4-BE49-F238E27FC236}">
                <a16:creationId xmlns:a16="http://schemas.microsoft.com/office/drawing/2014/main" id="{4E383C05-728A-7269-D8BD-FDB6C5B4EA1F}"/>
              </a:ext>
            </a:extLst>
          </p:cNvPr>
          <p:cNvSpPr>
            <a:spLocks noGrp="1"/>
          </p:cNvSpPr>
          <p:nvPr>
            <p:ph type="title"/>
          </p:nvPr>
        </p:nvSpPr>
        <p:spPr>
          <a:xfrm>
            <a:off x="592538" y="640040"/>
            <a:ext cx="10221236" cy="792976"/>
          </a:xfrm>
        </p:spPr>
        <p:txBody>
          <a:bodyPr/>
          <a:lstStyle/>
          <a:p>
            <a:r>
              <a:rPr lang="en-US" dirty="0"/>
              <a:t>External costs of transport – Comparison of transport modes</a:t>
            </a:r>
            <a:endParaRPr lang="de-AT" dirty="0"/>
          </a:p>
        </p:txBody>
      </p:sp>
      <p:sp>
        <p:nvSpPr>
          <p:cNvPr id="7" name="Textfeld 12">
            <a:extLst>
              <a:ext uri="{FF2B5EF4-FFF2-40B4-BE49-F238E27FC236}">
                <a16:creationId xmlns:a16="http://schemas.microsoft.com/office/drawing/2014/main" id="{9D50E126-08A3-30D9-7DD8-C302BFA7DDD5}"/>
              </a:ext>
            </a:extLst>
          </p:cNvPr>
          <p:cNvSpPr txBox="1"/>
          <p:nvPr/>
        </p:nvSpPr>
        <p:spPr>
          <a:xfrm>
            <a:off x="8233604" y="6420382"/>
            <a:ext cx="3313871" cy="246221"/>
          </a:xfrm>
          <a:prstGeom prst="rect">
            <a:avLst/>
          </a:prstGeom>
          <a:noFill/>
        </p:spPr>
        <p:txBody>
          <a:bodyPr wrap="square">
            <a:spAutoFit/>
          </a:bodyPr>
          <a:lstStyle/>
          <a:p>
            <a:pPr algn="r"/>
            <a:r>
              <a:rPr lang="de-AT" sz="1000" err="1">
                <a:solidFill>
                  <a:schemeClr val="tx2"/>
                </a:solidFill>
                <a:latin typeface="+mj-lt"/>
                <a:cs typeface="Mangal Pro" panose="00000500000000000000" pitchFamily="2" charset="0"/>
              </a:rPr>
              <a:t>Graphic</a:t>
            </a:r>
            <a:r>
              <a:rPr lang="de-AT" sz="1000">
                <a:solidFill>
                  <a:schemeClr val="tx2"/>
                </a:solidFill>
                <a:latin typeface="+mj-lt"/>
                <a:cs typeface="Mangal Pro" panose="00000500000000000000" pitchFamily="2" charset="0"/>
              </a:rPr>
              <a:t>: </a:t>
            </a:r>
            <a:r>
              <a:rPr lang="en-US" sz="1000">
                <a:solidFill>
                  <a:schemeClr val="tx2"/>
                </a:solidFill>
                <a:latin typeface="+mj-lt"/>
                <a:cs typeface="Mangal Pro" panose="00000500000000000000" pitchFamily="2" charset="0"/>
              </a:rPr>
              <a:t>own illustration based on Christidis/Brons</a:t>
            </a:r>
            <a:endParaRPr lang="de-AT" sz="1000">
              <a:solidFill>
                <a:schemeClr val="tx2"/>
              </a:solidFill>
              <a:latin typeface="+mj-lt"/>
              <a:cs typeface="Mangal Pro" panose="00000500000000000000" pitchFamily="2" charset="0"/>
            </a:endParaRPr>
          </a:p>
        </p:txBody>
      </p:sp>
      <p:grpSp>
        <p:nvGrpSpPr>
          <p:cNvPr id="21" name="Group 20" descr="External Costs of Transport">
            <a:extLst>
              <a:ext uri="{FF2B5EF4-FFF2-40B4-BE49-F238E27FC236}">
                <a16:creationId xmlns:a16="http://schemas.microsoft.com/office/drawing/2014/main" id="{412FDB08-11A9-7A8A-436B-324E16927996}"/>
              </a:ext>
            </a:extLst>
          </p:cNvPr>
          <p:cNvGrpSpPr/>
          <p:nvPr/>
        </p:nvGrpSpPr>
        <p:grpSpPr>
          <a:xfrm>
            <a:off x="985382" y="1649704"/>
            <a:ext cx="10221236" cy="4425927"/>
            <a:chOff x="985382" y="1726688"/>
            <a:chExt cx="10221236" cy="4425927"/>
          </a:xfrm>
        </p:grpSpPr>
        <p:grpSp>
          <p:nvGrpSpPr>
            <p:cNvPr id="14" name="Group 13">
              <a:extLst>
                <a:ext uri="{FF2B5EF4-FFF2-40B4-BE49-F238E27FC236}">
                  <a16:creationId xmlns:a16="http://schemas.microsoft.com/office/drawing/2014/main" id="{9A806B5E-A621-F222-21B1-D7C1AACDFF80}"/>
                </a:ext>
              </a:extLst>
            </p:cNvPr>
            <p:cNvGrpSpPr/>
            <p:nvPr/>
          </p:nvGrpSpPr>
          <p:grpSpPr>
            <a:xfrm>
              <a:off x="985382" y="1726688"/>
              <a:ext cx="10221236" cy="4271959"/>
              <a:chOff x="1073426" y="1634927"/>
              <a:chExt cx="10221236" cy="4271959"/>
            </a:xfrm>
          </p:grpSpPr>
          <p:graphicFrame>
            <p:nvGraphicFramePr>
              <p:cNvPr id="10" name="Chart 3">
                <a:extLst>
                  <a:ext uri="{FF2B5EF4-FFF2-40B4-BE49-F238E27FC236}">
                    <a16:creationId xmlns:a16="http://schemas.microsoft.com/office/drawing/2014/main" id="{0B260D25-B719-E99F-13EC-42BE411E4861}"/>
                  </a:ext>
                </a:extLst>
              </p:cNvPr>
              <p:cNvGraphicFramePr>
                <a:graphicFrameLocks/>
              </p:cNvGraphicFramePr>
              <p:nvPr>
                <p:extLst>
                  <p:ext uri="{D42A27DB-BD31-4B8C-83A1-F6EECF244321}">
                    <p14:modId xmlns:p14="http://schemas.microsoft.com/office/powerpoint/2010/main" val="2026128728"/>
                  </p:ext>
                </p:extLst>
              </p:nvPr>
            </p:nvGraphicFramePr>
            <p:xfrm>
              <a:off x="1073426" y="1634927"/>
              <a:ext cx="10221236" cy="4271959"/>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Box 4">
                <a:extLst>
                  <a:ext uri="{FF2B5EF4-FFF2-40B4-BE49-F238E27FC236}">
                    <a16:creationId xmlns:a16="http://schemas.microsoft.com/office/drawing/2014/main" id="{165203E2-A4FD-8D92-2C52-639B604C77B8}"/>
                  </a:ext>
                </a:extLst>
              </p:cNvPr>
              <p:cNvSpPr txBox="1"/>
              <p:nvPr/>
            </p:nvSpPr>
            <p:spPr>
              <a:xfrm>
                <a:off x="9488384" y="2850078"/>
                <a:ext cx="1187533" cy="369332"/>
              </a:xfrm>
              <a:prstGeom prst="rect">
                <a:avLst/>
              </a:prstGeom>
              <a:solidFill>
                <a:schemeClr val="bg1"/>
              </a:solidFill>
            </p:spPr>
            <p:txBody>
              <a:bodyPr wrap="square" rtlCol="0">
                <a:spAutoFit/>
              </a:bodyPr>
              <a:lstStyle/>
              <a:p>
                <a:r>
                  <a:rPr lang="en-US"/>
                  <a:t>Accidents</a:t>
                </a:r>
              </a:p>
            </p:txBody>
          </p:sp>
          <p:sp>
            <p:nvSpPr>
              <p:cNvPr id="8" name="TextBox 7">
                <a:extLst>
                  <a:ext uri="{FF2B5EF4-FFF2-40B4-BE49-F238E27FC236}">
                    <a16:creationId xmlns:a16="http://schemas.microsoft.com/office/drawing/2014/main" id="{FB60D8FD-676A-FF7F-4433-31C6BA76C2F8}"/>
                  </a:ext>
                </a:extLst>
              </p:cNvPr>
              <p:cNvSpPr txBox="1"/>
              <p:nvPr/>
            </p:nvSpPr>
            <p:spPr>
              <a:xfrm>
                <a:off x="7540831" y="2850078"/>
                <a:ext cx="843148" cy="369332"/>
              </a:xfrm>
              <a:prstGeom prst="rect">
                <a:avLst/>
              </a:prstGeom>
              <a:solidFill>
                <a:schemeClr val="bg1"/>
              </a:solidFill>
            </p:spPr>
            <p:txBody>
              <a:bodyPr wrap="square" rtlCol="0">
                <a:spAutoFit/>
              </a:bodyPr>
              <a:lstStyle/>
              <a:p>
                <a:r>
                  <a:rPr lang="en-US"/>
                  <a:t>Noise</a:t>
                </a:r>
              </a:p>
            </p:txBody>
          </p:sp>
          <p:sp>
            <p:nvSpPr>
              <p:cNvPr id="9" name="TextBox 8">
                <a:extLst>
                  <a:ext uri="{FF2B5EF4-FFF2-40B4-BE49-F238E27FC236}">
                    <a16:creationId xmlns:a16="http://schemas.microsoft.com/office/drawing/2014/main" id="{5CDB542B-2F84-9ADC-177D-AB68048CBD9B}"/>
                  </a:ext>
                </a:extLst>
              </p:cNvPr>
              <p:cNvSpPr txBox="1"/>
              <p:nvPr/>
            </p:nvSpPr>
            <p:spPr>
              <a:xfrm>
                <a:off x="9488384" y="2398816"/>
                <a:ext cx="1325390" cy="369332"/>
              </a:xfrm>
              <a:prstGeom prst="rect">
                <a:avLst/>
              </a:prstGeom>
              <a:solidFill>
                <a:schemeClr val="bg1"/>
              </a:solidFill>
            </p:spPr>
            <p:txBody>
              <a:bodyPr wrap="square" rtlCol="0">
                <a:spAutoFit/>
              </a:bodyPr>
              <a:lstStyle/>
              <a:p>
                <a:r>
                  <a:rPr lang="en-US"/>
                  <a:t>Emissions</a:t>
                </a:r>
              </a:p>
            </p:txBody>
          </p:sp>
          <p:sp>
            <p:nvSpPr>
              <p:cNvPr id="11" name="TextBox 10">
                <a:extLst>
                  <a:ext uri="{FF2B5EF4-FFF2-40B4-BE49-F238E27FC236}">
                    <a16:creationId xmlns:a16="http://schemas.microsoft.com/office/drawing/2014/main" id="{EAC4C540-227D-1F35-01C7-FD50B7E40F45}"/>
                  </a:ext>
                </a:extLst>
              </p:cNvPr>
              <p:cNvSpPr txBox="1"/>
              <p:nvPr/>
            </p:nvSpPr>
            <p:spPr>
              <a:xfrm>
                <a:off x="7540831" y="2398816"/>
                <a:ext cx="1466665" cy="369332"/>
              </a:xfrm>
              <a:prstGeom prst="rect">
                <a:avLst/>
              </a:prstGeom>
              <a:solidFill>
                <a:schemeClr val="bg1"/>
              </a:solidFill>
            </p:spPr>
            <p:txBody>
              <a:bodyPr wrap="square" rtlCol="0">
                <a:spAutoFit/>
              </a:bodyPr>
              <a:lstStyle/>
              <a:p>
                <a:r>
                  <a:rPr lang="en-US"/>
                  <a:t>Climate costs</a:t>
                </a:r>
              </a:p>
            </p:txBody>
          </p:sp>
          <p:sp>
            <p:nvSpPr>
              <p:cNvPr id="12" name="TextBox 11">
                <a:extLst>
                  <a:ext uri="{FF2B5EF4-FFF2-40B4-BE49-F238E27FC236}">
                    <a16:creationId xmlns:a16="http://schemas.microsoft.com/office/drawing/2014/main" id="{901100E2-080B-DF1C-70AB-45FE23107B36}"/>
                  </a:ext>
                </a:extLst>
              </p:cNvPr>
              <p:cNvSpPr txBox="1"/>
              <p:nvPr/>
            </p:nvSpPr>
            <p:spPr>
              <a:xfrm>
                <a:off x="9488383" y="1900052"/>
                <a:ext cx="1466665" cy="369332"/>
              </a:xfrm>
              <a:prstGeom prst="rect">
                <a:avLst/>
              </a:prstGeom>
              <a:solidFill>
                <a:schemeClr val="bg1"/>
              </a:solidFill>
            </p:spPr>
            <p:txBody>
              <a:bodyPr wrap="square" rtlCol="0">
                <a:spAutoFit/>
              </a:bodyPr>
              <a:lstStyle/>
              <a:p>
                <a:r>
                  <a:rPr lang="en-US"/>
                  <a:t>Infrastructure</a:t>
                </a:r>
              </a:p>
            </p:txBody>
          </p:sp>
          <p:sp>
            <p:nvSpPr>
              <p:cNvPr id="13" name="TextBox 12">
                <a:extLst>
                  <a:ext uri="{FF2B5EF4-FFF2-40B4-BE49-F238E27FC236}">
                    <a16:creationId xmlns:a16="http://schemas.microsoft.com/office/drawing/2014/main" id="{A5250141-BFB8-0BBA-C4F8-98463DBBC648}"/>
                  </a:ext>
                </a:extLst>
              </p:cNvPr>
              <p:cNvSpPr txBox="1"/>
              <p:nvPr/>
            </p:nvSpPr>
            <p:spPr>
              <a:xfrm>
                <a:off x="7540830" y="1900052"/>
                <a:ext cx="1325389" cy="369332"/>
              </a:xfrm>
              <a:prstGeom prst="rect">
                <a:avLst/>
              </a:prstGeom>
              <a:solidFill>
                <a:schemeClr val="bg1"/>
              </a:solidFill>
            </p:spPr>
            <p:txBody>
              <a:bodyPr wrap="square" rtlCol="0">
                <a:spAutoFit/>
              </a:bodyPr>
              <a:lstStyle/>
              <a:p>
                <a:r>
                  <a:rPr lang="en-US"/>
                  <a:t>Congestion</a:t>
                </a:r>
              </a:p>
            </p:txBody>
          </p:sp>
        </p:grpSp>
        <p:sp>
          <p:nvSpPr>
            <p:cNvPr id="15" name="TextBox 14">
              <a:extLst>
                <a:ext uri="{FF2B5EF4-FFF2-40B4-BE49-F238E27FC236}">
                  <a16:creationId xmlns:a16="http://schemas.microsoft.com/office/drawing/2014/main" id="{0C07BF3C-6848-145D-2032-AA3E1B154E38}"/>
                </a:ext>
              </a:extLst>
            </p:cNvPr>
            <p:cNvSpPr txBox="1"/>
            <p:nvPr/>
          </p:nvSpPr>
          <p:spPr>
            <a:xfrm>
              <a:off x="2386940" y="5783283"/>
              <a:ext cx="771896" cy="369332"/>
            </a:xfrm>
            <a:prstGeom prst="rect">
              <a:avLst/>
            </a:prstGeom>
            <a:solidFill>
              <a:schemeClr val="bg1"/>
            </a:solidFill>
          </p:spPr>
          <p:txBody>
            <a:bodyPr wrap="square" rtlCol="0">
              <a:spAutoFit/>
            </a:bodyPr>
            <a:lstStyle/>
            <a:p>
              <a:r>
                <a:rPr lang="en-US"/>
                <a:t>Road</a:t>
              </a:r>
            </a:p>
          </p:txBody>
        </p:sp>
        <p:sp>
          <p:nvSpPr>
            <p:cNvPr id="16" name="TextBox 15">
              <a:extLst>
                <a:ext uri="{FF2B5EF4-FFF2-40B4-BE49-F238E27FC236}">
                  <a16:creationId xmlns:a16="http://schemas.microsoft.com/office/drawing/2014/main" id="{3E424037-976D-9F2F-75B7-7AF4CA79E578}"/>
                </a:ext>
              </a:extLst>
            </p:cNvPr>
            <p:cNvSpPr txBox="1"/>
            <p:nvPr/>
          </p:nvSpPr>
          <p:spPr>
            <a:xfrm>
              <a:off x="4429496" y="5750461"/>
              <a:ext cx="1377538" cy="380011"/>
            </a:xfrm>
            <a:prstGeom prst="rect">
              <a:avLst/>
            </a:prstGeom>
            <a:solidFill>
              <a:schemeClr val="bg1"/>
            </a:solidFill>
          </p:spPr>
          <p:txBody>
            <a:bodyPr wrap="square" rtlCol="0">
              <a:spAutoFit/>
            </a:bodyPr>
            <a:lstStyle/>
            <a:p>
              <a:r>
                <a:rPr lang="en-US"/>
                <a:t>Rail (Diesel)</a:t>
              </a:r>
            </a:p>
          </p:txBody>
        </p:sp>
        <p:sp>
          <p:nvSpPr>
            <p:cNvPr id="17" name="TextBox 16">
              <a:extLst>
                <a:ext uri="{FF2B5EF4-FFF2-40B4-BE49-F238E27FC236}">
                  <a16:creationId xmlns:a16="http://schemas.microsoft.com/office/drawing/2014/main" id="{62F664F6-1F32-385E-68C2-11532A61CF5E}"/>
                </a:ext>
              </a:extLst>
            </p:cNvPr>
            <p:cNvSpPr txBox="1"/>
            <p:nvPr/>
          </p:nvSpPr>
          <p:spPr>
            <a:xfrm>
              <a:off x="6578930" y="5711245"/>
              <a:ext cx="1971304" cy="369332"/>
            </a:xfrm>
            <a:prstGeom prst="rect">
              <a:avLst/>
            </a:prstGeom>
            <a:solidFill>
              <a:schemeClr val="bg1"/>
            </a:solidFill>
          </p:spPr>
          <p:txBody>
            <a:bodyPr wrap="square" rtlCol="0">
              <a:spAutoFit/>
            </a:bodyPr>
            <a:lstStyle/>
            <a:p>
              <a:r>
                <a:rPr lang="de-AT"/>
                <a:t>Rail (</a:t>
              </a:r>
              <a:r>
                <a:rPr lang="de-AT" err="1"/>
                <a:t>Electrified</a:t>
              </a:r>
              <a:r>
                <a:rPr lang="de-AT"/>
                <a:t>)</a:t>
              </a:r>
              <a:endParaRPr lang="en-US"/>
            </a:p>
          </p:txBody>
        </p:sp>
        <p:sp>
          <p:nvSpPr>
            <p:cNvPr id="20" name="TextBox 19">
              <a:extLst>
                <a:ext uri="{FF2B5EF4-FFF2-40B4-BE49-F238E27FC236}">
                  <a16:creationId xmlns:a16="http://schemas.microsoft.com/office/drawing/2014/main" id="{B999F3AC-A9D3-12EF-76AD-821533EE3CAD}"/>
                </a:ext>
              </a:extLst>
            </p:cNvPr>
            <p:cNvSpPr txBox="1"/>
            <p:nvPr/>
          </p:nvSpPr>
          <p:spPr>
            <a:xfrm>
              <a:off x="8919452" y="5750461"/>
              <a:ext cx="1806278" cy="369332"/>
            </a:xfrm>
            <a:prstGeom prst="rect">
              <a:avLst/>
            </a:prstGeom>
            <a:solidFill>
              <a:schemeClr val="bg1"/>
            </a:solidFill>
          </p:spPr>
          <p:txBody>
            <a:bodyPr wrap="square" rtlCol="0">
              <a:spAutoFit/>
            </a:bodyPr>
            <a:lstStyle/>
            <a:p>
              <a:r>
                <a:rPr lang="en-US"/>
                <a:t>Inland Waterway</a:t>
              </a:r>
            </a:p>
          </p:txBody>
        </p:sp>
      </p:grpSp>
    </p:spTree>
    <p:extLst>
      <p:ext uri="{BB962C8B-B14F-4D97-AF65-F5344CB8AC3E}">
        <p14:creationId xmlns:p14="http://schemas.microsoft.com/office/powerpoint/2010/main" val="3302577232"/>
      </p:ext>
    </p:extLst>
  </p:cSld>
  <p:clrMapOvr>
    <a:masterClrMapping/>
  </p:clrMapOvr>
  <p:transition spd="slow">
    <p:pu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B95BBA-7F0C-1994-78B5-DFB1F4A5F57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494D3A48-3DDC-200B-E7CD-46F8CA1DAF4A}"/>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B48D24E8-C9E0-0575-BFFA-235D6A09873D}"/>
              </a:ext>
            </a:extLst>
          </p:cNvPr>
          <p:cNvSpPr>
            <a:spLocks noGrp="1"/>
          </p:cNvSpPr>
          <p:nvPr>
            <p:ph type="ftr" sz="quarter" idx="11"/>
          </p:nvPr>
        </p:nvSpPr>
        <p:spPr/>
        <p:txBody>
          <a:bodyPr/>
          <a:lstStyle/>
          <a:p>
            <a:r>
              <a:rPr lang="en-US">
                <a:cs typeface="Arial" panose="020B0604020202020204" pitchFamily="34" charset="0"/>
              </a:rPr>
              <a:t>ECONOMY MEETS ENVIRONMENT – THE FUTURE OF FREIGHT TRANSPORT</a:t>
            </a:r>
          </a:p>
        </p:txBody>
      </p:sp>
      <p:sp>
        <p:nvSpPr>
          <p:cNvPr id="4" name="Foliennummernplatzhalter 3">
            <a:extLst>
              <a:ext uri="{FF2B5EF4-FFF2-40B4-BE49-F238E27FC236}">
                <a16:creationId xmlns:a16="http://schemas.microsoft.com/office/drawing/2014/main" id="{5549D1F4-0FB4-072D-F016-3202C3C987F3}"/>
              </a:ext>
            </a:extLst>
          </p:cNvPr>
          <p:cNvSpPr>
            <a:spLocks noGrp="1"/>
          </p:cNvSpPr>
          <p:nvPr>
            <p:ph type="sldNum" sz="quarter" idx="12"/>
          </p:nvPr>
        </p:nvSpPr>
        <p:spPr/>
        <p:txBody>
          <a:bodyPr/>
          <a:lstStyle/>
          <a:p>
            <a:fld id="{0AF89F37-6AD9-4F74-BC17-19E39A25D257}" type="slidenum">
              <a:rPr lang="de-AT" smtClean="0"/>
              <a:pPr/>
              <a:t>19</a:t>
            </a:fld>
            <a:endParaRPr lang="de-AT"/>
          </a:p>
        </p:txBody>
      </p:sp>
      <p:sp>
        <p:nvSpPr>
          <p:cNvPr id="6" name="Titel 5">
            <a:extLst>
              <a:ext uri="{FF2B5EF4-FFF2-40B4-BE49-F238E27FC236}">
                <a16:creationId xmlns:a16="http://schemas.microsoft.com/office/drawing/2014/main" id="{3DA29400-698B-07AC-CFF7-F5EE43E11921}"/>
              </a:ext>
            </a:extLst>
          </p:cNvPr>
          <p:cNvSpPr>
            <a:spLocks noGrp="1"/>
          </p:cNvSpPr>
          <p:nvPr>
            <p:ph type="title"/>
          </p:nvPr>
        </p:nvSpPr>
        <p:spPr>
          <a:xfrm>
            <a:off x="592538" y="640040"/>
            <a:ext cx="10221236" cy="792976"/>
          </a:xfrm>
        </p:spPr>
        <p:txBody>
          <a:bodyPr/>
          <a:lstStyle/>
          <a:p>
            <a:r>
              <a:rPr lang="en-US" dirty="0"/>
              <a:t>Transport capacity – Comparison of modes of transport</a:t>
            </a:r>
            <a:endParaRPr lang="de-AT" dirty="0"/>
          </a:p>
        </p:txBody>
      </p:sp>
      <p:sp>
        <p:nvSpPr>
          <p:cNvPr id="7" name="Textfeld 12">
            <a:extLst>
              <a:ext uri="{FF2B5EF4-FFF2-40B4-BE49-F238E27FC236}">
                <a16:creationId xmlns:a16="http://schemas.microsoft.com/office/drawing/2014/main" id="{47C382E8-7378-8545-5B06-9718416020EA}"/>
              </a:ext>
            </a:extLst>
          </p:cNvPr>
          <p:cNvSpPr txBox="1"/>
          <p:nvPr/>
        </p:nvSpPr>
        <p:spPr>
          <a:xfrm>
            <a:off x="8233604" y="6420382"/>
            <a:ext cx="3313871" cy="246221"/>
          </a:xfrm>
          <a:prstGeom prst="rect">
            <a:avLst/>
          </a:prstGeom>
          <a:noFill/>
        </p:spPr>
        <p:txBody>
          <a:bodyPr wrap="square">
            <a:spAutoFit/>
          </a:bodyPr>
          <a:lstStyle/>
          <a:p>
            <a:pPr algn="r"/>
            <a:r>
              <a:rPr lang="de-AT" sz="1000" err="1">
                <a:solidFill>
                  <a:schemeClr val="tx2"/>
                </a:solidFill>
                <a:latin typeface="+mj-lt"/>
                <a:cs typeface="Mangal Pro" panose="00000500000000000000" pitchFamily="2" charset="0"/>
              </a:rPr>
              <a:t>Graphic</a:t>
            </a:r>
            <a:r>
              <a:rPr lang="de-AT" sz="1000">
                <a:solidFill>
                  <a:schemeClr val="tx2"/>
                </a:solidFill>
                <a:latin typeface="+mj-lt"/>
                <a:cs typeface="Mangal Pro" panose="00000500000000000000" pitchFamily="2" charset="0"/>
              </a:rPr>
              <a:t>: </a:t>
            </a:r>
            <a:r>
              <a:rPr lang="de-AT" sz="1000" err="1">
                <a:solidFill>
                  <a:schemeClr val="tx2"/>
                </a:solidFill>
                <a:latin typeface="+mj-lt"/>
                <a:cs typeface="Mangal Pro" panose="00000500000000000000" pitchFamily="2" charset="0"/>
              </a:rPr>
              <a:t>viadonau</a:t>
            </a:r>
            <a:endParaRPr lang="de-AT" sz="1000">
              <a:solidFill>
                <a:schemeClr val="tx2"/>
              </a:solidFill>
              <a:latin typeface="+mj-lt"/>
              <a:cs typeface="Mangal Pro" panose="00000500000000000000" pitchFamily="2" charset="0"/>
            </a:endParaRPr>
          </a:p>
        </p:txBody>
      </p:sp>
      <p:sp>
        <p:nvSpPr>
          <p:cNvPr id="9" name="Textfeld 8">
            <a:extLst>
              <a:ext uri="{FF2B5EF4-FFF2-40B4-BE49-F238E27FC236}">
                <a16:creationId xmlns:a16="http://schemas.microsoft.com/office/drawing/2014/main" id="{C0D449D5-1412-38A7-67D4-26C48D156A90}"/>
              </a:ext>
            </a:extLst>
          </p:cNvPr>
          <p:cNvSpPr txBox="1"/>
          <p:nvPr/>
        </p:nvSpPr>
        <p:spPr>
          <a:xfrm>
            <a:off x="960412" y="2886636"/>
            <a:ext cx="3462130" cy="2462213"/>
          </a:xfrm>
          <a:prstGeom prst="rect">
            <a:avLst/>
          </a:prstGeom>
          <a:noFill/>
        </p:spPr>
        <p:txBody>
          <a:bodyPr wrap="square">
            <a:spAutoFit/>
          </a:bodyPr>
          <a:lstStyle/>
          <a:p>
            <a:r>
              <a:rPr lang="en-US" sz="2200"/>
              <a:t>Largest transport capacity of the inland vessel:</a:t>
            </a:r>
            <a:r>
              <a:rPr lang="de-AT" sz="2200"/>
              <a:t> </a:t>
            </a:r>
          </a:p>
          <a:p>
            <a:endParaRPr lang="de-AT" sz="2200"/>
          </a:p>
          <a:p>
            <a:r>
              <a:rPr lang="en-US" sz="2200"/>
              <a:t>Pushed convoy with 4 barges</a:t>
            </a:r>
          </a:p>
          <a:p>
            <a:r>
              <a:rPr lang="en-US" sz="2200"/>
              <a:t>= 175 rail wagons</a:t>
            </a:r>
          </a:p>
          <a:p>
            <a:r>
              <a:rPr lang="en-US" sz="2200"/>
              <a:t>= 280 trucks</a:t>
            </a:r>
            <a:endParaRPr lang="de-AT" sz="2200"/>
          </a:p>
        </p:txBody>
      </p:sp>
      <p:pic>
        <p:nvPicPr>
          <p:cNvPr id="11" name="Grafik 10">
            <a:extLst>
              <a:ext uri="{FF2B5EF4-FFF2-40B4-BE49-F238E27FC236}">
                <a16:creationId xmlns:a16="http://schemas.microsoft.com/office/drawing/2014/main" id="{B7935A53-AC08-BF60-FA9A-BFF557B9F737}"/>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022243" y="2206692"/>
            <a:ext cx="669234" cy="669234"/>
          </a:xfrm>
          <a:prstGeom prst="rect">
            <a:avLst/>
          </a:prstGeom>
        </p:spPr>
      </p:pic>
      <p:pic>
        <p:nvPicPr>
          <p:cNvPr id="8" name="Grafik 7">
            <a:extLst>
              <a:ext uri="{FF2B5EF4-FFF2-40B4-BE49-F238E27FC236}">
                <a16:creationId xmlns:a16="http://schemas.microsoft.com/office/drawing/2014/main" id="{E89E99C9-E0A1-AFE8-5E3C-07CD6B27128B}"/>
              </a:ext>
            </a:extLst>
          </p:cNvPr>
          <p:cNvPicPr>
            <a:picLocks noChangeAspect="1"/>
          </p:cNvPicPr>
          <p:nvPr/>
        </p:nvPicPr>
        <p:blipFill>
          <a:blip r:embed="rId4"/>
          <a:stretch>
            <a:fillRect/>
          </a:stretch>
        </p:blipFill>
        <p:spPr>
          <a:xfrm>
            <a:off x="4655205" y="1536245"/>
            <a:ext cx="6892270" cy="4237271"/>
          </a:xfrm>
          <a:prstGeom prst="rect">
            <a:avLst/>
          </a:prstGeom>
        </p:spPr>
      </p:pic>
    </p:spTree>
    <p:extLst>
      <p:ext uri="{BB962C8B-B14F-4D97-AF65-F5344CB8AC3E}">
        <p14:creationId xmlns:p14="http://schemas.microsoft.com/office/powerpoint/2010/main" val="2642200054"/>
      </p:ext>
    </p:extLst>
  </p:cSld>
  <p:clrMapOvr>
    <a:masterClrMapping/>
  </p:clrMapOvr>
  <p:transition spd="slow">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F3703-99AF-15E5-0301-AE037CE8084A}"/>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9CA18A1B-39B2-5997-EAFF-1F7EE14D8C91}"/>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BB6A636F-FD40-6734-59A2-D85F65963E73}"/>
              </a:ext>
            </a:extLst>
          </p:cNvPr>
          <p:cNvSpPr>
            <a:spLocks noGrp="1"/>
          </p:cNvSpPr>
          <p:nvPr>
            <p:ph type="ftr" sz="quarter" idx="11"/>
          </p:nvPr>
        </p:nvSpPr>
        <p:spPr/>
        <p:txBody>
          <a:bodyPr/>
          <a:lstStyle/>
          <a:p>
            <a:r>
              <a:rPr lang="en-US">
                <a:cs typeface="Arial" panose="020B0604020202020204" pitchFamily="34" charset="0"/>
              </a:rPr>
              <a:t>ECONOMY MEETS ENVIRONMENT – THE FUTURE OF FREIGHT TRANSPORT</a:t>
            </a:r>
          </a:p>
        </p:txBody>
      </p:sp>
      <p:sp>
        <p:nvSpPr>
          <p:cNvPr id="4" name="Foliennummernplatzhalter 3">
            <a:extLst>
              <a:ext uri="{FF2B5EF4-FFF2-40B4-BE49-F238E27FC236}">
                <a16:creationId xmlns:a16="http://schemas.microsoft.com/office/drawing/2014/main" id="{A38E533D-2606-3C3B-EF8D-BD80C76305E4}"/>
              </a:ext>
            </a:extLst>
          </p:cNvPr>
          <p:cNvSpPr>
            <a:spLocks noGrp="1"/>
          </p:cNvSpPr>
          <p:nvPr>
            <p:ph type="sldNum" sz="quarter" idx="12"/>
          </p:nvPr>
        </p:nvSpPr>
        <p:spPr/>
        <p:txBody>
          <a:bodyPr/>
          <a:lstStyle/>
          <a:p>
            <a:fld id="{0AF89F37-6AD9-4F74-BC17-19E39A25D257}" type="slidenum">
              <a:rPr lang="de-AT" smtClean="0"/>
              <a:pPr/>
              <a:t>20</a:t>
            </a:fld>
            <a:endParaRPr lang="de-AT"/>
          </a:p>
        </p:txBody>
      </p:sp>
      <p:sp>
        <p:nvSpPr>
          <p:cNvPr id="6" name="Titel 5">
            <a:extLst>
              <a:ext uri="{FF2B5EF4-FFF2-40B4-BE49-F238E27FC236}">
                <a16:creationId xmlns:a16="http://schemas.microsoft.com/office/drawing/2014/main" id="{47E2623B-B1AF-3192-2D9F-3825A4848051}"/>
              </a:ext>
            </a:extLst>
          </p:cNvPr>
          <p:cNvSpPr>
            <a:spLocks noGrp="1"/>
          </p:cNvSpPr>
          <p:nvPr>
            <p:ph type="title"/>
          </p:nvPr>
        </p:nvSpPr>
        <p:spPr>
          <a:xfrm>
            <a:off x="592538" y="640040"/>
            <a:ext cx="10221236" cy="792976"/>
          </a:xfrm>
        </p:spPr>
        <p:txBody>
          <a:bodyPr/>
          <a:lstStyle/>
          <a:p>
            <a:r>
              <a:rPr lang="en-US"/>
              <a:t>This is what an inland vessel looks like:</a:t>
            </a:r>
            <a:endParaRPr lang="de-AT"/>
          </a:p>
        </p:txBody>
      </p:sp>
      <p:sp>
        <p:nvSpPr>
          <p:cNvPr id="7" name="Textfeld 12">
            <a:extLst>
              <a:ext uri="{FF2B5EF4-FFF2-40B4-BE49-F238E27FC236}">
                <a16:creationId xmlns:a16="http://schemas.microsoft.com/office/drawing/2014/main" id="{E5177877-1FD1-DA89-01B7-6C7A474921F2}"/>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Picture: </a:t>
            </a:r>
            <a:r>
              <a:rPr lang="de-AT" sz="1000" dirty="0" err="1">
                <a:solidFill>
                  <a:schemeClr val="tx2"/>
                </a:solidFill>
                <a:latin typeface="+mj-lt"/>
                <a:cs typeface="Mangal Pro" panose="00000500000000000000" pitchFamily="2" charset="0"/>
              </a:rPr>
              <a:t>Leitner@TTS</a:t>
            </a:r>
            <a:r>
              <a:rPr lang="de-AT" sz="1000" dirty="0">
                <a:solidFill>
                  <a:schemeClr val="tx2"/>
                </a:solidFill>
                <a:latin typeface="+mj-lt"/>
                <a:cs typeface="Mangal Pro" panose="00000500000000000000" pitchFamily="2" charset="0"/>
              </a:rPr>
              <a:t>, Austria</a:t>
            </a:r>
          </a:p>
        </p:txBody>
      </p:sp>
      <p:pic>
        <p:nvPicPr>
          <p:cNvPr id="10" name="Grafik 9" descr="Inland vessel on the Danube">
            <a:extLst>
              <a:ext uri="{FF2B5EF4-FFF2-40B4-BE49-F238E27FC236}">
                <a16:creationId xmlns:a16="http://schemas.microsoft.com/office/drawing/2014/main" id="{FB449E83-569E-4356-D9FC-12A65CD5A2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0375" y="1549984"/>
            <a:ext cx="8278504" cy="4360116"/>
          </a:xfrm>
          <a:prstGeom prst="rect">
            <a:avLst/>
          </a:prstGeom>
        </p:spPr>
      </p:pic>
    </p:spTree>
    <p:extLst>
      <p:ext uri="{BB962C8B-B14F-4D97-AF65-F5344CB8AC3E}">
        <p14:creationId xmlns:p14="http://schemas.microsoft.com/office/powerpoint/2010/main" val="883211014"/>
      </p:ext>
    </p:extLst>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1FDE8-C0A8-1B47-2A0F-AA46F68D59AF}"/>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13D2572-C295-6F79-8F31-003F1776FE29}"/>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17FBE8E7-E902-4349-1CAE-ED1028C6C03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7CF6ABFA-0F18-CE81-C4C3-A999897425F1}"/>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300895E-DC30-ACE9-EE5F-4C33E757EAE3}"/>
              </a:ext>
            </a:extLst>
          </p:cNvPr>
          <p:cNvSpPr>
            <a:spLocks noGrp="1"/>
          </p:cNvSpPr>
          <p:nvPr>
            <p:ph type="title"/>
          </p:nvPr>
        </p:nvSpPr>
        <p:spPr/>
        <p:txBody>
          <a:bodyPr/>
          <a:lstStyle/>
          <a:p>
            <a:r>
              <a:rPr lang="en-US" dirty="0"/>
              <a:t>High &amp; Heavy transport on inland waterways</a:t>
            </a:r>
            <a:endParaRPr lang="de-AT" dirty="0"/>
          </a:p>
        </p:txBody>
      </p:sp>
      <p:sp>
        <p:nvSpPr>
          <p:cNvPr id="24" name="Inhaltsplatzhalter 23">
            <a:extLst>
              <a:ext uri="{FF2B5EF4-FFF2-40B4-BE49-F238E27FC236}">
                <a16:creationId xmlns:a16="http://schemas.microsoft.com/office/drawing/2014/main" id="{99166EE3-0875-2038-9230-1B0FD49B240C}"/>
              </a:ext>
            </a:extLst>
          </p:cNvPr>
          <p:cNvSpPr>
            <a:spLocks noGrp="1"/>
          </p:cNvSpPr>
          <p:nvPr>
            <p:ph idx="1"/>
          </p:nvPr>
        </p:nvSpPr>
        <p:spPr>
          <a:xfrm>
            <a:off x="592538" y="2017643"/>
            <a:ext cx="6000767" cy="4114799"/>
          </a:xfrm>
        </p:spPr>
        <p:txBody>
          <a:bodyPr/>
          <a:lstStyle/>
          <a:p>
            <a:r>
              <a:rPr lang="en-US" sz="2800"/>
              <a:t>enormous loading capacity</a:t>
            </a:r>
          </a:p>
          <a:p>
            <a:r>
              <a:rPr lang="en-US" sz="2800"/>
              <a:t>operational 24/7</a:t>
            </a:r>
          </a:p>
          <a:p>
            <a:r>
              <a:rPr lang="en-US" sz="2800"/>
              <a:t>no infrastructure costs</a:t>
            </a:r>
          </a:p>
          <a:p>
            <a:r>
              <a:rPr lang="en-US" sz="2800"/>
              <a:t>no permits, escorts, or road closures required</a:t>
            </a:r>
          </a:p>
          <a:p>
            <a:r>
              <a:rPr lang="en-US" sz="2800"/>
              <a:t>environmentally friendly</a:t>
            </a:r>
            <a:endParaRPr lang="de-AT" sz="2800"/>
          </a:p>
        </p:txBody>
      </p:sp>
      <p:sp>
        <p:nvSpPr>
          <p:cNvPr id="23" name="Datumsplatzhalter 22">
            <a:extLst>
              <a:ext uri="{FF2B5EF4-FFF2-40B4-BE49-F238E27FC236}">
                <a16:creationId xmlns:a16="http://schemas.microsoft.com/office/drawing/2014/main" id="{195CEFBC-93A8-EE09-D3DB-DCCA1C982346}"/>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B5CD669E-ACE2-25AF-6635-F40220EC2CF9}"/>
              </a:ext>
            </a:extLst>
          </p:cNvPr>
          <p:cNvSpPr>
            <a:spLocks noGrp="1"/>
          </p:cNvSpPr>
          <p:nvPr>
            <p:ph type="sldNum" sz="quarter" idx="12"/>
          </p:nvPr>
        </p:nvSpPr>
        <p:spPr/>
        <p:txBody>
          <a:bodyPr/>
          <a:lstStyle/>
          <a:p>
            <a:fld id="{0AF89F37-6AD9-4F74-BC17-19E39A25D257}" type="slidenum">
              <a:rPr lang="de-AT" smtClean="0"/>
              <a:t>21</a:t>
            </a:fld>
            <a:endParaRPr lang="de-AT"/>
          </a:p>
        </p:txBody>
      </p:sp>
      <p:sp>
        <p:nvSpPr>
          <p:cNvPr id="8" name="Datumsplatzhalter 22">
            <a:extLst>
              <a:ext uri="{FF2B5EF4-FFF2-40B4-BE49-F238E27FC236}">
                <a16:creationId xmlns:a16="http://schemas.microsoft.com/office/drawing/2014/main" id="{6C34972A-F2DA-7FE4-5CF7-8684FC829EF0}"/>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Picture: Felbermayr</a:t>
            </a:r>
          </a:p>
        </p:txBody>
      </p:sp>
      <p:sp>
        <p:nvSpPr>
          <p:cNvPr id="7" name="Fußzeilenplatzhalter 2">
            <a:extLst>
              <a:ext uri="{FF2B5EF4-FFF2-40B4-BE49-F238E27FC236}">
                <a16:creationId xmlns:a16="http://schemas.microsoft.com/office/drawing/2014/main" id="{4C49EFE5-53DB-E912-3F79-AFEC85620725}"/>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pic>
        <p:nvPicPr>
          <p:cNvPr id="2" name="Grafik 1" descr="Blue gantry crane loading heavy cargo onto a barge at an industrial riverside port.">
            <a:extLst>
              <a:ext uri="{FF2B5EF4-FFF2-40B4-BE49-F238E27FC236}">
                <a16:creationId xmlns:a16="http://schemas.microsoft.com/office/drawing/2014/main" id="{53D5E95D-4925-1A46-417B-316B23AE56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2958" y="2017643"/>
            <a:ext cx="4764761" cy="3568148"/>
          </a:xfrm>
          <a:prstGeom prst="rect">
            <a:avLst/>
          </a:prstGeom>
        </p:spPr>
      </p:pic>
    </p:spTree>
    <p:extLst>
      <p:ext uri="{BB962C8B-B14F-4D97-AF65-F5344CB8AC3E}">
        <p14:creationId xmlns:p14="http://schemas.microsoft.com/office/powerpoint/2010/main" val="1727382333"/>
      </p:ext>
    </p:extLst>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C7C182-4567-B643-5EF5-38C724C2B6CC}"/>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66B958D7-5316-7715-4C5F-3187208110FC}"/>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2A8680BC-A4A5-8C3D-8217-6629992F3AB8}"/>
              </a:ext>
            </a:extLst>
          </p:cNvPr>
          <p:cNvSpPr>
            <a:spLocks noGrp="1"/>
          </p:cNvSpPr>
          <p:nvPr>
            <p:ph type="ftr" sz="quarter" idx="11"/>
          </p:nvPr>
        </p:nvSpPr>
        <p:spPr/>
        <p:txBody>
          <a:bodyPr/>
          <a:lstStyle/>
          <a:p>
            <a:r>
              <a:rPr lang="en-US">
                <a:cs typeface="Arial" panose="020B0604020202020204" pitchFamily="34" charset="0"/>
              </a:rPr>
              <a:t>ECONOMY MEETS ENVIRONMENT – THE FUTURE OF FREIGHT TRANSPORT</a:t>
            </a:r>
          </a:p>
        </p:txBody>
      </p:sp>
      <p:sp>
        <p:nvSpPr>
          <p:cNvPr id="4" name="Foliennummernplatzhalter 3">
            <a:extLst>
              <a:ext uri="{FF2B5EF4-FFF2-40B4-BE49-F238E27FC236}">
                <a16:creationId xmlns:a16="http://schemas.microsoft.com/office/drawing/2014/main" id="{0AFA5BBF-59B5-A7EA-6CF5-2D47018AC9B1}"/>
              </a:ext>
            </a:extLst>
          </p:cNvPr>
          <p:cNvSpPr>
            <a:spLocks noGrp="1"/>
          </p:cNvSpPr>
          <p:nvPr>
            <p:ph type="sldNum" sz="quarter" idx="12"/>
          </p:nvPr>
        </p:nvSpPr>
        <p:spPr/>
        <p:txBody>
          <a:bodyPr/>
          <a:lstStyle/>
          <a:p>
            <a:fld id="{0AF89F37-6AD9-4F74-BC17-19E39A25D257}" type="slidenum">
              <a:rPr lang="de-AT" smtClean="0"/>
              <a:pPr/>
              <a:t>22</a:t>
            </a:fld>
            <a:endParaRPr lang="de-AT"/>
          </a:p>
        </p:txBody>
      </p:sp>
      <p:sp>
        <p:nvSpPr>
          <p:cNvPr id="6" name="Titel 5">
            <a:extLst>
              <a:ext uri="{FF2B5EF4-FFF2-40B4-BE49-F238E27FC236}">
                <a16:creationId xmlns:a16="http://schemas.microsoft.com/office/drawing/2014/main" id="{2C0DFBFB-BFF4-9CBE-CF8B-47A1184CE4E8}"/>
              </a:ext>
            </a:extLst>
          </p:cNvPr>
          <p:cNvSpPr>
            <a:spLocks noGrp="1"/>
          </p:cNvSpPr>
          <p:nvPr>
            <p:ph type="title"/>
          </p:nvPr>
        </p:nvSpPr>
        <p:spPr>
          <a:xfrm>
            <a:off x="592538" y="640040"/>
            <a:ext cx="10221236" cy="792976"/>
          </a:xfrm>
        </p:spPr>
        <p:txBody>
          <a:bodyPr/>
          <a:lstStyle/>
          <a:p>
            <a:r>
              <a:rPr lang="de-AT" dirty="0"/>
              <a:t>High &amp; Heavy </a:t>
            </a:r>
            <a:r>
              <a:rPr lang="de-AT" dirty="0" err="1"/>
              <a:t>transport</a:t>
            </a:r>
            <a:endParaRPr lang="de-AT" dirty="0"/>
          </a:p>
        </p:txBody>
      </p:sp>
      <p:sp>
        <p:nvSpPr>
          <p:cNvPr id="7" name="Textfeld 12">
            <a:extLst>
              <a:ext uri="{FF2B5EF4-FFF2-40B4-BE49-F238E27FC236}">
                <a16:creationId xmlns:a16="http://schemas.microsoft.com/office/drawing/2014/main" id="{0F4343CA-6478-1662-3988-2455F60C05C4}"/>
              </a:ext>
            </a:extLst>
          </p:cNvPr>
          <p:cNvSpPr txBox="1"/>
          <p:nvPr/>
        </p:nvSpPr>
        <p:spPr>
          <a:xfrm>
            <a:off x="8233604" y="6420382"/>
            <a:ext cx="3313871"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Picture: Felbermayr</a:t>
            </a:r>
          </a:p>
        </p:txBody>
      </p:sp>
      <p:pic>
        <p:nvPicPr>
          <p:cNvPr id="10" name="Inhaltsplatzhalter 6" descr="Heavy-duty truck loading a massive yellow cilindrical industrial component onto an inland vessel using a ramp at a port, with workers in high-visibility clothing guiding the process.">
            <a:extLst>
              <a:ext uri="{FF2B5EF4-FFF2-40B4-BE49-F238E27FC236}">
                <a16:creationId xmlns:a16="http://schemas.microsoft.com/office/drawing/2014/main" id="{226E6EAF-87AC-879B-E2CF-ACDAD90A21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0565" y="1216088"/>
            <a:ext cx="7490573" cy="4993716"/>
          </a:xfrm>
          <a:prstGeom prst="rect">
            <a:avLst/>
          </a:prstGeom>
        </p:spPr>
      </p:pic>
    </p:spTree>
    <p:extLst>
      <p:ext uri="{BB962C8B-B14F-4D97-AF65-F5344CB8AC3E}">
        <p14:creationId xmlns:p14="http://schemas.microsoft.com/office/powerpoint/2010/main" val="2715862783"/>
      </p:ext>
    </p:extLst>
  </p:cSld>
  <p:clrMapOvr>
    <a:masterClrMapping/>
  </p:clrMapOvr>
  <p:transition spd="slow">
    <p:pu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1D667-FFF9-388D-6DAF-17B51044B89C}"/>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9F2FAAE1-CD4B-1359-562C-5E89FCB04291}"/>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8CA6EDAE-AABB-189C-3163-55DD95C1F6DC}"/>
              </a:ext>
            </a:extLst>
          </p:cNvPr>
          <p:cNvSpPr>
            <a:spLocks noGrp="1"/>
          </p:cNvSpPr>
          <p:nvPr>
            <p:ph type="ftr" sz="quarter" idx="11"/>
          </p:nvPr>
        </p:nvSpPr>
        <p:spPr/>
        <p:txBody>
          <a:bodyPr/>
          <a:lstStyle/>
          <a:p>
            <a:r>
              <a:rPr lang="en-US">
                <a:cs typeface="Arial" panose="020B0604020202020204" pitchFamily="34" charset="0"/>
              </a:rPr>
              <a:t>ECONOMY MEETS ENVIRONMENT – THE FUTURE OF FREIGHT TRANSPORT</a:t>
            </a:r>
          </a:p>
        </p:txBody>
      </p:sp>
      <p:sp>
        <p:nvSpPr>
          <p:cNvPr id="4" name="Foliennummernplatzhalter 3">
            <a:extLst>
              <a:ext uri="{FF2B5EF4-FFF2-40B4-BE49-F238E27FC236}">
                <a16:creationId xmlns:a16="http://schemas.microsoft.com/office/drawing/2014/main" id="{4EE4931B-4683-8267-B9F5-9BD052C5C032}"/>
              </a:ext>
            </a:extLst>
          </p:cNvPr>
          <p:cNvSpPr>
            <a:spLocks noGrp="1"/>
          </p:cNvSpPr>
          <p:nvPr>
            <p:ph type="sldNum" sz="quarter" idx="12"/>
          </p:nvPr>
        </p:nvSpPr>
        <p:spPr/>
        <p:txBody>
          <a:bodyPr/>
          <a:lstStyle/>
          <a:p>
            <a:fld id="{0AF89F37-6AD9-4F74-BC17-19E39A25D257}" type="slidenum">
              <a:rPr lang="de-AT" smtClean="0"/>
              <a:pPr/>
              <a:t>23</a:t>
            </a:fld>
            <a:endParaRPr lang="de-AT"/>
          </a:p>
        </p:txBody>
      </p:sp>
      <p:sp>
        <p:nvSpPr>
          <p:cNvPr id="6" name="Titel 5">
            <a:extLst>
              <a:ext uri="{FF2B5EF4-FFF2-40B4-BE49-F238E27FC236}">
                <a16:creationId xmlns:a16="http://schemas.microsoft.com/office/drawing/2014/main" id="{9B146767-1E3F-BE30-6EB2-F1300BF0FDF7}"/>
              </a:ext>
            </a:extLst>
          </p:cNvPr>
          <p:cNvSpPr>
            <a:spLocks noGrp="1"/>
          </p:cNvSpPr>
          <p:nvPr>
            <p:ph type="title"/>
          </p:nvPr>
        </p:nvSpPr>
        <p:spPr>
          <a:xfrm>
            <a:off x="592538" y="640040"/>
            <a:ext cx="10221236" cy="792976"/>
          </a:xfrm>
        </p:spPr>
        <p:txBody>
          <a:bodyPr/>
          <a:lstStyle/>
          <a:p>
            <a:r>
              <a:rPr lang="en-US" dirty="0"/>
              <a:t>Specific energy consumption – Comparison of modes of transport</a:t>
            </a:r>
            <a:endParaRPr lang="de-AT" dirty="0"/>
          </a:p>
        </p:txBody>
      </p:sp>
      <p:sp>
        <p:nvSpPr>
          <p:cNvPr id="9" name="Textfeld 8">
            <a:extLst>
              <a:ext uri="{FF2B5EF4-FFF2-40B4-BE49-F238E27FC236}">
                <a16:creationId xmlns:a16="http://schemas.microsoft.com/office/drawing/2014/main" id="{45B1B16A-E148-554C-B887-DC69D65D2CDC}"/>
              </a:ext>
            </a:extLst>
          </p:cNvPr>
          <p:cNvSpPr txBox="1"/>
          <p:nvPr/>
        </p:nvSpPr>
        <p:spPr>
          <a:xfrm>
            <a:off x="727796" y="3002131"/>
            <a:ext cx="3462130" cy="1938992"/>
          </a:xfrm>
          <a:prstGeom prst="rect">
            <a:avLst/>
          </a:prstGeom>
          <a:noFill/>
        </p:spPr>
        <p:txBody>
          <a:bodyPr wrap="square">
            <a:spAutoFit/>
          </a:bodyPr>
          <a:lstStyle/>
          <a:p>
            <a:r>
              <a:rPr lang="en-US" sz="2400"/>
              <a:t>An inland vessel can transport one ton of cargo nearly </a:t>
            </a:r>
            <a:r>
              <a:rPr lang="en-US" sz="2400" b="1"/>
              <a:t>four times farther</a:t>
            </a:r>
            <a:r>
              <a:rPr lang="en-US" sz="2400"/>
              <a:t> than a truck using the same amount of energy.</a:t>
            </a:r>
            <a:endParaRPr lang="de-AT" sz="2200"/>
          </a:p>
        </p:txBody>
      </p:sp>
      <p:pic>
        <p:nvPicPr>
          <p:cNvPr id="12" name="Grafik 11">
            <a:extLst>
              <a:ext uri="{FF2B5EF4-FFF2-40B4-BE49-F238E27FC236}">
                <a16:creationId xmlns:a16="http://schemas.microsoft.com/office/drawing/2014/main" id="{9E50CC6F-4170-0EFA-95B6-C1E8F7D20D7E}"/>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970375" y="2206434"/>
            <a:ext cx="669234" cy="669234"/>
          </a:xfrm>
          <a:prstGeom prst="rect">
            <a:avLst/>
          </a:prstGeom>
        </p:spPr>
      </p:pic>
      <p:pic>
        <p:nvPicPr>
          <p:cNvPr id="13" name="Grafik 12">
            <a:extLst>
              <a:ext uri="{FF2B5EF4-FFF2-40B4-BE49-F238E27FC236}">
                <a16:creationId xmlns:a16="http://schemas.microsoft.com/office/drawing/2014/main" id="{F382DA81-FE88-546D-5320-529B551459AB}"/>
              </a:ext>
            </a:extLst>
          </p:cNvPr>
          <p:cNvPicPr>
            <a:picLocks noChangeAspect="1"/>
          </p:cNvPicPr>
          <p:nvPr/>
        </p:nvPicPr>
        <p:blipFill>
          <a:blip r:embed="rId4"/>
          <a:stretch>
            <a:fillRect/>
          </a:stretch>
        </p:blipFill>
        <p:spPr>
          <a:xfrm>
            <a:off x="5082761" y="1784221"/>
            <a:ext cx="5838629" cy="3985562"/>
          </a:xfrm>
          <a:prstGeom prst="rect">
            <a:avLst/>
          </a:prstGeom>
        </p:spPr>
      </p:pic>
    </p:spTree>
    <p:extLst>
      <p:ext uri="{BB962C8B-B14F-4D97-AF65-F5344CB8AC3E}">
        <p14:creationId xmlns:p14="http://schemas.microsoft.com/office/powerpoint/2010/main" val="1023416712"/>
      </p:ext>
    </p:extLst>
  </p:cSld>
  <p:clrMapOvr>
    <a:masterClrMapping/>
  </p:clrMapOvr>
  <p:transition spd="slow">
    <p:pu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0C715-1709-69C0-F695-6A12D39B1C54}"/>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EA6466A-ADC9-A73E-B2B6-8E58C16F6DFA}"/>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2A1AC908-E661-1E10-671C-4E083D8F59C6}"/>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2E754FE5-6291-B4DA-78B5-A802BDF52169}"/>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664624D9-5C5E-190F-DB8B-0F8576171B5F}"/>
              </a:ext>
            </a:extLst>
          </p:cNvPr>
          <p:cNvSpPr>
            <a:spLocks noGrp="1"/>
          </p:cNvSpPr>
          <p:nvPr>
            <p:ph type="title"/>
          </p:nvPr>
        </p:nvSpPr>
        <p:spPr/>
        <p:txBody>
          <a:bodyPr/>
          <a:lstStyle/>
          <a:p>
            <a:r>
              <a:rPr lang="de-AT" dirty="0"/>
              <a:t>Transport </a:t>
            </a:r>
            <a:r>
              <a:rPr lang="de-AT" dirty="0" err="1"/>
              <a:t>chains</a:t>
            </a:r>
            <a:endParaRPr lang="de-AT" dirty="0"/>
          </a:p>
        </p:txBody>
      </p:sp>
      <p:sp>
        <p:nvSpPr>
          <p:cNvPr id="24" name="Inhaltsplatzhalter 23">
            <a:extLst>
              <a:ext uri="{FF2B5EF4-FFF2-40B4-BE49-F238E27FC236}">
                <a16:creationId xmlns:a16="http://schemas.microsoft.com/office/drawing/2014/main" id="{6E1A6645-BAF8-62DD-A1BA-9FE9BC1184D9}"/>
              </a:ext>
            </a:extLst>
          </p:cNvPr>
          <p:cNvSpPr>
            <a:spLocks noGrp="1"/>
          </p:cNvSpPr>
          <p:nvPr>
            <p:ph idx="1"/>
          </p:nvPr>
        </p:nvSpPr>
        <p:spPr>
          <a:xfrm>
            <a:off x="592538" y="1893203"/>
            <a:ext cx="3671349" cy="1192674"/>
          </a:xfrm>
        </p:spPr>
        <p:txBody>
          <a:bodyPr/>
          <a:lstStyle/>
          <a:p>
            <a:pPr marL="0" indent="0" algn="ctr">
              <a:buNone/>
            </a:pPr>
            <a:r>
              <a:rPr lang="en-US"/>
              <a:t>Transports using one mode of transport = </a:t>
            </a:r>
            <a:r>
              <a:rPr lang="en-US" b="1"/>
              <a:t>unimodal transport</a:t>
            </a:r>
          </a:p>
          <a:p>
            <a:pPr marL="0" indent="0" algn="ctr">
              <a:buNone/>
            </a:pPr>
            <a:r>
              <a:rPr lang="en-US"/>
              <a:t>e.g. by road.</a:t>
            </a:r>
            <a:endParaRPr lang="de-AT" sz="2800"/>
          </a:p>
        </p:txBody>
      </p:sp>
      <p:sp>
        <p:nvSpPr>
          <p:cNvPr id="23" name="Datumsplatzhalter 22">
            <a:extLst>
              <a:ext uri="{FF2B5EF4-FFF2-40B4-BE49-F238E27FC236}">
                <a16:creationId xmlns:a16="http://schemas.microsoft.com/office/drawing/2014/main" id="{4B736E51-3097-6790-88D6-865A5C8A516E}"/>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63A015A3-567F-D4EB-F733-1E80455A60F1}"/>
              </a:ext>
            </a:extLst>
          </p:cNvPr>
          <p:cNvSpPr>
            <a:spLocks noGrp="1"/>
          </p:cNvSpPr>
          <p:nvPr>
            <p:ph type="sldNum" sz="quarter" idx="12"/>
          </p:nvPr>
        </p:nvSpPr>
        <p:spPr/>
        <p:txBody>
          <a:bodyPr/>
          <a:lstStyle/>
          <a:p>
            <a:fld id="{0AF89F37-6AD9-4F74-BC17-19E39A25D257}" type="slidenum">
              <a:rPr lang="de-AT" smtClean="0"/>
              <a:t>24</a:t>
            </a:fld>
            <a:endParaRPr lang="de-AT"/>
          </a:p>
        </p:txBody>
      </p:sp>
      <p:sp>
        <p:nvSpPr>
          <p:cNvPr id="8" name="Datumsplatzhalter 22">
            <a:extLst>
              <a:ext uri="{FF2B5EF4-FFF2-40B4-BE49-F238E27FC236}">
                <a16:creationId xmlns:a16="http://schemas.microsoft.com/office/drawing/2014/main" id="{50829708-ACFD-06A8-123F-69A0BC2F1D7B}"/>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Flaticon</a:t>
            </a:r>
          </a:p>
        </p:txBody>
      </p:sp>
      <p:sp>
        <p:nvSpPr>
          <p:cNvPr id="7" name="Fußzeilenplatzhalter 2">
            <a:extLst>
              <a:ext uri="{FF2B5EF4-FFF2-40B4-BE49-F238E27FC236}">
                <a16:creationId xmlns:a16="http://schemas.microsoft.com/office/drawing/2014/main" id="{115CEF6D-D74F-5A5A-8721-44238F111202}"/>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sp>
        <p:nvSpPr>
          <p:cNvPr id="3" name="Inhaltsplatzhalter 23">
            <a:extLst>
              <a:ext uri="{FF2B5EF4-FFF2-40B4-BE49-F238E27FC236}">
                <a16:creationId xmlns:a16="http://schemas.microsoft.com/office/drawing/2014/main" id="{623FBA5F-88E7-D174-2CCE-1C4F4D3E46A5}"/>
              </a:ext>
            </a:extLst>
          </p:cNvPr>
          <p:cNvSpPr txBox="1">
            <a:spLocks/>
          </p:cNvSpPr>
          <p:nvPr/>
        </p:nvSpPr>
        <p:spPr>
          <a:xfrm>
            <a:off x="6310370" y="1893203"/>
            <a:ext cx="4766820" cy="119267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a:t>Multiple modes of transport = </a:t>
            </a:r>
            <a:r>
              <a:rPr lang="en-US" b="1"/>
              <a:t>multimodal transport</a:t>
            </a:r>
          </a:p>
          <a:p>
            <a:pPr marL="0" indent="0" algn="ctr">
              <a:buFont typeface="Arial" panose="020B0604020202020204" pitchFamily="34" charset="0"/>
              <a:buNone/>
            </a:pPr>
            <a:r>
              <a:rPr lang="en-US"/>
              <a:t>e.g. transshipment from a truck to an inland vessel.</a:t>
            </a:r>
            <a:endParaRPr lang="de-AT" sz="2800"/>
          </a:p>
        </p:txBody>
      </p:sp>
      <p:grpSp>
        <p:nvGrpSpPr>
          <p:cNvPr id="52" name="Group 51" descr="The image presents the unimodal transport.">
            <a:extLst>
              <a:ext uri="{FF2B5EF4-FFF2-40B4-BE49-F238E27FC236}">
                <a16:creationId xmlns:a16="http://schemas.microsoft.com/office/drawing/2014/main" id="{A8DB3E27-D127-8C05-E013-3258836B8B2F}"/>
              </a:ext>
            </a:extLst>
          </p:cNvPr>
          <p:cNvGrpSpPr/>
          <p:nvPr/>
        </p:nvGrpSpPr>
        <p:grpSpPr>
          <a:xfrm>
            <a:off x="754497" y="3738944"/>
            <a:ext cx="3494429" cy="1048247"/>
            <a:chOff x="769458" y="3846159"/>
            <a:chExt cx="3494429" cy="1048247"/>
          </a:xfrm>
        </p:grpSpPr>
        <p:pic>
          <p:nvPicPr>
            <p:cNvPr id="14" name="Picture 2" descr="A blue truck with black background&#10;&#10;Description automatically generated">
              <a:extLst>
                <a:ext uri="{FF2B5EF4-FFF2-40B4-BE49-F238E27FC236}">
                  <a16:creationId xmlns:a16="http://schemas.microsoft.com/office/drawing/2014/main" id="{C52CA384-FDF5-5D63-8199-EB24C4D9D63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55245" y="3849720"/>
              <a:ext cx="535824" cy="517419"/>
            </a:xfrm>
            <a:prstGeom prst="rect">
              <a:avLst/>
            </a:prstGeom>
          </p:spPr>
        </p:pic>
        <p:pic>
          <p:nvPicPr>
            <p:cNvPr id="18" name="Picture 3" descr="A blue truck with black background&#10;&#10;Description automatically generated">
              <a:extLst>
                <a:ext uri="{FF2B5EF4-FFF2-40B4-BE49-F238E27FC236}">
                  <a16:creationId xmlns:a16="http://schemas.microsoft.com/office/drawing/2014/main" id="{28933CF5-FA80-2D56-1291-FF9C25BB56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97687" y="3846159"/>
              <a:ext cx="535824" cy="517419"/>
            </a:xfrm>
            <a:prstGeom prst="rect">
              <a:avLst/>
            </a:prstGeom>
          </p:spPr>
        </p:pic>
        <p:grpSp>
          <p:nvGrpSpPr>
            <p:cNvPr id="51" name="Group 50">
              <a:extLst>
                <a:ext uri="{FF2B5EF4-FFF2-40B4-BE49-F238E27FC236}">
                  <a16:creationId xmlns:a16="http://schemas.microsoft.com/office/drawing/2014/main" id="{F5F7A281-8C07-BED9-4145-F2185DBF6978}"/>
                </a:ext>
              </a:extLst>
            </p:cNvPr>
            <p:cNvGrpSpPr/>
            <p:nvPr/>
          </p:nvGrpSpPr>
          <p:grpSpPr>
            <a:xfrm>
              <a:off x="769458" y="3849720"/>
              <a:ext cx="3494429" cy="1044686"/>
              <a:chOff x="769458" y="3849720"/>
              <a:chExt cx="3494429" cy="1044686"/>
            </a:xfrm>
          </p:grpSpPr>
          <p:grpSp>
            <p:nvGrpSpPr>
              <p:cNvPr id="4" name="Group 8" descr="Grafik unimodaler Verkehr: Absender - LKW - Empfänger">
                <a:extLst>
                  <a:ext uri="{FF2B5EF4-FFF2-40B4-BE49-F238E27FC236}">
                    <a16:creationId xmlns:a16="http://schemas.microsoft.com/office/drawing/2014/main" id="{0E7D92BC-3BD4-9F25-767F-4A7C0FF3BC00}"/>
                  </a:ext>
                </a:extLst>
              </p:cNvPr>
              <p:cNvGrpSpPr/>
              <p:nvPr/>
            </p:nvGrpSpPr>
            <p:grpSpPr>
              <a:xfrm>
                <a:off x="769458" y="3849720"/>
                <a:ext cx="3494429" cy="1044686"/>
                <a:chOff x="1160436" y="4556594"/>
                <a:chExt cx="3907596" cy="1069246"/>
              </a:xfrm>
            </p:grpSpPr>
            <p:pic>
              <p:nvPicPr>
                <p:cNvPr id="9" name="Picture 9" descr="A white building with green leaves and a chimney&#10;&#10;Description automatically generated">
                  <a:extLst>
                    <a:ext uri="{FF2B5EF4-FFF2-40B4-BE49-F238E27FC236}">
                      <a16:creationId xmlns:a16="http://schemas.microsoft.com/office/drawing/2014/main" id="{3CBBC66C-7925-6BAE-8CA8-EDD23B58B0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03109" y="4556594"/>
                  <a:ext cx="688419" cy="688419"/>
                </a:xfrm>
                <a:prstGeom prst="rect">
                  <a:avLst/>
                </a:prstGeom>
              </p:spPr>
            </p:pic>
            <p:cxnSp>
              <p:nvCxnSpPr>
                <p:cNvPr id="10" name="Straight Arrow Connector 10">
                  <a:extLst>
                    <a:ext uri="{FF2B5EF4-FFF2-40B4-BE49-F238E27FC236}">
                      <a16:creationId xmlns:a16="http://schemas.microsoft.com/office/drawing/2014/main" id="{C0A4F0AE-6F0A-6DF8-F83C-EE0D8ED43EBC}"/>
                    </a:ext>
                  </a:extLst>
                </p:cNvPr>
                <p:cNvCxnSpPr>
                  <a:cxnSpLocks/>
                </p:cNvCxnSpPr>
                <p:nvPr/>
              </p:nvCxnSpPr>
              <p:spPr>
                <a:xfrm>
                  <a:off x="2217097" y="5078888"/>
                  <a:ext cx="1749422" cy="0"/>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pic>
              <p:nvPicPr>
                <p:cNvPr id="11" name="Picture 11" descr="A yellow and blue building with boxes on a conveyor belt&#10;&#10;Description automatically generated">
                  <a:extLst>
                    <a:ext uri="{FF2B5EF4-FFF2-40B4-BE49-F238E27FC236}">
                      <a16:creationId xmlns:a16="http://schemas.microsoft.com/office/drawing/2014/main" id="{7A41463A-8453-996B-E20A-1D66E7603C0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80203" y="4556594"/>
                  <a:ext cx="687600" cy="687600"/>
                </a:xfrm>
                <a:prstGeom prst="rect">
                  <a:avLst/>
                </a:prstGeom>
              </p:spPr>
            </p:pic>
            <p:sp>
              <p:nvSpPr>
                <p:cNvPr id="12" name="TextBox 13">
                  <a:extLst>
                    <a:ext uri="{FF2B5EF4-FFF2-40B4-BE49-F238E27FC236}">
                      <a16:creationId xmlns:a16="http://schemas.microsoft.com/office/drawing/2014/main" id="{2957F122-477A-99F5-3966-4EFB18F1EEDD}"/>
                    </a:ext>
                  </a:extLst>
                </p:cNvPr>
                <p:cNvSpPr txBox="1"/>
                <p:nvPr/>
              </p:nvSpPr>
              <p:spPr>
                <a:xfrm>
                  <a:off x="1160436" y="5228733"/>
                  <a:ext cx="1250683" cy="397107"/>
                </a:xfrm>
                <a:prstGeom prst="rect">
                  <a:avLst/>
                </a:prstGeom>
                <a:noFill/>
              </p:spPr>
              <p:txBody>
                <a:bodyPr wrap="square" rtlCol="0">
                  <a:spAutoFit/>
                </a:bodyPr>
                <a:lstStyle/>
                <a:p>
                  <a:r>
                    <a:rPr lang="de-AT" sz="1200"/>
                    <a:t>Absender</a:t>
                  </a:r>
                </a:p>
              </p:txBody>
            </p:sp>
            <p:sp>
              <p:nvSpPr>
                <p:cNvPr id="13" name="TextBox 14">
                  <a:extLst>
                    <a:ext uri="{FF2B5EF4-FFF2-40B4-BE49-F238E27FC236}">
                      <a16:creationId xmlns:a16="http://schemas.microsoft.com/office/drawing/2014/main" id="{21BAE80C-633F-0878-23CA-7E4656F043C7}"/>
                    </a:ext>
                  </a:extLst>
                </p:cNvPr>
                <p:cNvSpPr txBox="1"/>
                <p:nvPr/>
              </p:nvSpPr>
              <p:spPr>
                <a:xfrm>
                  <a:off x="4015187" y="5244194"/>
                  <a:ext cx="1052845" cy="283511"/>
                </a:xfrm>
                <a:prstGeom prst="rect">
                  <a:avLst/>
                </a:prstGeom>
                <a:noFill/>
              </p:spPr>
              <p:txBody>
                <a:bodyPr wrap="square" rtlCol="0">
                  <a:spAutoFit/>
                </a:bodyPr>
                <a:lstStyle/>
                <a:p>
                  <a:pPr algn="ctr"/>
                  <a:r>
                    <a:rPr lang="en-US" sz="1200" b="1"/>
                    <a:t>Receiver</a:t>
                  </a:r>
                  <a:endParaRPr lang="de-AT" sz="1200" b="1"/>
                </a:p>
              </p:txBody>
            </p:sp>
          </p:grpSp>
          <p:sp>
            <p:nvSpPr>
              <p:cNvPr id="2" name="TextBox 1">
                <a:extLst>
                  <a:ext uri="{FF2B5EF4-FFF2-40B4-BE49-F238E27FC236}">
                    <a16:creationId xmlns:a16="http://schemas.microsoft.com/office/drawing/2014/main" id="{871E4692-4747-4BA7-E8D2-A3908C2D3FA6}"/>
                  </a:ext>
                </a:extLst>
              </p:cNvPr>
              <p:cNvSpPr txBox="1"/>
              <p:nvPr/>
            </p:nvSpPr>
            <p:spPr>
              <a:xfrm>
                <a:off x="769458" y="4521526"/>
                <a:ext cx="782473" cy="276999"/>
              </a:xfrm>
              <a:prstGeom prst="rect">
                <a:avLst/>
              </a:prstGeom>
              <a:solidFill>
                <a:schemeClr val="bg1"/>
              </a:solidFill>
            </p:spPr>
            <p:txBody>
              <a:bodyPr wrap="square" rtlCol="0">
                <a:spAutoFit/>
              </a:bodyPr>
              <a:lstStyle/>
              <a:p>
                <a:pPr algn="ctr"/>
                <a:r>
                  <a:rPr lang="en-US" sz="1200" b="1"/>
                  <a:t>Sender</a:t>
                </a:r>
              </a:p>
            </p:txBody>
          </p:sp>
        </p:grpSp>
      </p:grpSp>
      <p:grpSp>
        <p:nvGrpSpPr>
          <p:cNvPr id="57" name="Group 56" descr="The image presents the multimodal transport.">
            <a:extLst>
              <a:ext uri="{FF2B5EF4-FFF2-40B4-BE49-F238E27FC236}">
                <a16:creationId xmlns:a16="http://schemas.microsoft.com/office/drawing/2014/main" id="{F5E488C0-8D79-C459-2CD7-FB0DA5D3CC33}"/>
              </a:ext>
            </a:extLst>
          </p:cNvPr>
          <p:cNvGrpSpPr/>
          <p:nvPr/>
        </p:nvGrpSpPr>
        <p:grpSpPr>
          <a:xfrm>
            <a:off x="5948279" y="3694480"/>
            <a:ext cx="5491002" cy="2261790"/>
            <a:chOff x="6055834" y="3556970"/>
            <a:chExt cx="5491002" cy="2261790"/>
          </a:xfrm>
        </p:grpSpPr>
        <p:grpSp>
          <p:nvGrpSpPr>
            <p:cNvPr id="19" name="Group 15" descr="Grafik multimodaler Verkehr: Absender, Vorlauf mit LKW, Umschlag, Hauptlauf mit LKW, Schiff oder Zug, Umschlag, Nachlauf, Empfänger">
              <a:extLst>
                <a:ext uri="{FF2B5EF4-FFF2-40B4-BE49-F238E27FC236}">
                  <a16:creationId xmlns:a16="http://schemas.microsoft.com/office/drawing/2014/main" id="{240E5E7B-C04F-BBC5-358F-0F73745FC290}"/>
                </a:ext>
              </a:extLst>
            </p:cNvPr>
            <p:cNvGrpSpPr/>
            <p:nvPr/>
          </p:nvGrpSpPr>
          <p:grpSpPr>
            <a:xfrm>
              <a:off x="6055834" y="3556970"/>
              <a:ext cx="5491002" cy="2261790"/>
              <a:chOff x="6096001" y="4188134"/>
              <a:chExt cx="5051578" cy="2240068"/>
            </a:xfrm>
          </p:grpSpPr>
          <p:pic>
            <p:nvPicPr>
              <p:cNvPr id="20" name="Picture 16" descr="A white building with green leaves and a chimney&#10;&#10;Description automatically generated">
                <a:extLst>
                  <a:ext uri="{FF2B5EF4-FFF2-40B4-BE49-F238E27FC236}">
                    <a16:creationId xmlns:a16="http://schemas.microsoft.com/office/drawing/2014/main" id="{DC2FABC6-EC5C-31CB-FC87-C2B608D53AF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4215922"/>
                <a:ext cx="344619" cy="344619"/>
              </a:xfrm>
              <a:prstGeom prst="rect">
                <a:avLst/>
              </a:prstGeom>
            </p:spPr>
          </p:pic>
          <p:cxnSp>
            <p:nvCxnSpPr>
              <p:cNvPr id="21" name="Straight Arrow Connector 17">
                <a:extLst>
                  <a:ext uri="{FF2B5EF4-FFF2-40B4-BE49-F238E27FC236}">
                    <a16:creationId xmlns:a16="http://schemas.microsoft.com/office/drawing/2014/main" id="{A3EFC8E2-B1AF-6084-0A2F-51645729F6E8}"/>
                  </a:ext>
                </a:extLst>
              </p:cNvPr>
              <p:cNvCxnSpPr>
                <a:cxnSpLocks/>
              </p:cNvCxnSpPr>
              <p:nvPr/>
            </p:nvCxnSpPr>
            <p:spPr>
              <a:xfrm>
                <a:off x="6541754" y="4434341"/>
                <a:ext cx="641405" cy="244505"/>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pic>
            <p:nvPicPr>
              <p:cNvPr id="22" name="Picture 18" descr="A white building with green leaves and a chimney&#10;&#10;Description automatically generated">
                <a:extLst>
                  <a:ext uri="{FF2B5EF4-FFF2-40B4-BE49-F238E27FC236}">
                    <a16:creationId xmlns:a16="http://schemas.microsoft.com/office/drawing/2014/main" id="{24E54B73-8352-F266-64D1-A20301B3859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4649095"/>
                <a:ext cx="344619" cy="344619"/>
              </a:xfrm>
              <a:prstGeom prst="rect">
                <a:avLst/>
              </a:prstGeom>
            </p:spPr>
          </p:pic>
          <p:pic>
            <p:nvPicPr>
              <p:cNvPr id="25" name="Picture 19" descr="A white building with green leaves and a chimney&#10;&#10;Description automatically generated">
                <a:extLst>
                  <a:ext uri="{FF2B5EF4-FFF2-40B4-BE49-F238E27FC236}">
                    <a16:creationId xmlns:a16="http://schemas.microsoft.com/office/drawing/2014/main" id="{E39D8094-6E03-9C4A-AC62-9B8FA47DE78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5067584"/>
                <a:ext cx="344619" cy="344619"/>
              </a:xfrm>
              <a:prstGeom prst="rect">
                <a:avLst/>
              </a:prstGeom>
            </p:spPr>
          </p:pic>
          <p:pic>
            <p:nvPicPr>
              <p:cNvPr id="26" name="Picture 20" descr="A yellow and blue building with boxes on a conveyor belt&#10;&#10;Description automatically generated">
                <a:extLst>
                  <a:ext uri="{FF2B5EF4-FFF2-40B4-BE49-F238E27FC236}">
                    <a16:creationId xmlns:a16="http://schemas.microsoft.com/office/drawing/2014/main" id="{4AA2E0F1-932E-D9F3-38DB-501B4A7B2D5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4196026"/>
                <a:ext cx="345600" cy="345600"/>
              </a:xfrm>
              <a:prstGeom prst="rect">
                <a:avLst/>
              </a:prstGeom>
            </p:spPr>
          </p:pic>
          <p:pic>
            <p:nvPicPr>
              <p:cNvPr id="27" name="Picture 21" descr="A yellow and blue building with boxes on a conveyor belt&#10;&#10;Description automatically generated">
                <a:extLst>
                  <a:ext uri="{FF2B5EF4-FFF2-40B4-BE49-F238E27FC236}">
                    <a16:creationId xmlns:a16="http://schemas.microsoft.com/office/drawing/2014/main" id="{AEC20B3F-51C1-61FC-3E34-3D3B211363E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4592206"/>
                <a:ext cx="345600" cy="345600"/>
              </a:xfrm>
              <a:prstGeom prst="rect">
                <a:avLst/>
              </a:prstGeom>
            </p:spPr>
          </p:pic>
          <p:pic>
            <p:nvPicPr>
              <p:cNvPr id="28" name="Picture 22" descr="A yellow and blue building with boxes on a conveyor belt&#10;&#10;Description automatically generated">
                <a:extLst>
                  <a:ext uri="{FF2B5EF4-FFF2-40B4-BE49-F238E27FC236}">
                    <a16:creationId xmlns:a16="http://schemas.microsoft.com/office/drawing/2014/main" id="{01BF418F-D39F-3E55-8FF7-56EAE6D495A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5011676"/>
                <a:ext cx="345600" cy="345600"/>
              </a:xfrm>
              <a:prstGeom prst="rect">
                <a:avLst/>
              </a:prstGeom>
            </p:spPr>
          </p:pic>
          <p:cxnSp>
            <p:nvCxnSpPr>
              <p:cNvPr id="29" name="Straight Arrow Connector 23">
                <a:extLst>
                  <a:ext uri="{FF2B5EF4-FFF2-40B4-BE49-F238E27FC236}">
                    <a16:creationId xmlns:a16="http://schemas.microsoft.com/office/drawing/2014/main" id="{1F9EC04C-BF02-5BC1-A84B-2D4A837D28F3}"/>
                  </a:ext>
                </a:extLst>
              </p:cNvPr>
              <p:cNvCxnSpPr>
                <a:cxnSpLocks/>
              </p:cNvCxnSpPr>
              <p:nvPr/>
            </p:nvCxnSpPr>
            <p:spPr>
              <a:xfrm>
                <a:off x="6541754" y="4875734"/>
                <a:ext cx="641405" cy="0"/>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0" name="Straight Arrow Connector 24">
                <a:extLst>
                  <a:ext uri="{FF2B5EF4-FFF2-40B4-BE49-F238E27FC236}">
                    <a16:creationId xmlns:a16="http://schemas.microsoft.com/office/drawing/2014/main" id="{A6D28F03-1CE3-35DA-39F8-4C9CC022518B}"/>
                  </a:ext>
                </a:extLst>
              </p:cNvPr>
              <p:cNvCxnSpPr>
                <a:cxnSpLocks/>
              </p:cNvCxnSpPr>
              <p:nvPr/>
            </p:nvCxnSpPr>
            <p:spPr>
              <a:xfrm flipV="1">
                <a:off x="6559273" y="5048202"/>
                <a:ext cx="606365" cy="264081"/>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1" name="Straight Arrow Connector 25">
                <a:extLst>
                  <a:ext uri="{FF2B5EF4-FFF2-40B4-BE49-F238E27FC236}">
                    <a16:creationId xmlns:a16="http://schemas.microsoft.com/office/drawing/2014/main" id="{47AA6786-6DC7-7EC3-0142-2902EC6E9F40}"/>
                  </a:ext>
                </a:extLst>
              </p:cNvPr>
              <p:cNvCxnSpPr>
                <a:cxnSpLocks/>
              </p:cNvCxnSpPr>
              <p:nvPr/>
            </p:nvCxnSpPr>
            <p:spPr>
              <a:xfrm flipV="1">
                <a:off x="9991097" y="4391610"/>
                <a:ext cx="641405" cy="220414"/>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2" name="Straight Arrow Connector 26">
                <a:extLst>
                  <a:ext uri="{FF2B5EF4-FFF2-40B4-BE49-F238E27FC236}">
                    <a16:creationId xmlns:a16="http://schemas.microsoft.com/office/drawing/2014/main" id="{BED4288C-CCA5-D3CE-85EB-FBE0F3DA7B93}"/>
                  </a:ext>
                </a:extLst>
              </p:cNvPr>
              <p:cNvCxnSpPr>
                <a:cxnSpLocks/>
              </p:cNvCxnSpPr>
              <p:nvPr/>
            </p:nvCxnSpPr>
            <p:spPr>
              <a:xfrm flipV="1">
                <a:off x="9991097" y="4772907"/>
                <a:ext cx="641405" cy="0"/>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3" name="Straight Arrow Connector 27">
                <a:extLst>
                  <a:ext uri="{FF2B5EF4-FFF2-40B4-BE49-F238E27FC236}">
                    <a16:creationId xmlns:a16="http://schemas.microsoft.com/office/drawing/2014/main" id="{B569DEA2-C658-3696-FB09-2379A300ED39}"/>
                  </a:ext>
                </a:extLst>
              </p:cNvPr>
              <p:cNvCxnSpPr>
                <a:cxnSpLocks/>
              </p:cNvCxnSpPr>
              <p:nvPr/>
            </p:nvCxnSpPr>
            <p:spPr>
              <a:xfrm>
                <a:off x="10008616" y="4945375"/>
                <a:ext cx="606365" cy="264081"/>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pic>
            <p:nvPicPr>
              <p:cNvPr id="34" name="Picture 28" descr="A blue storage shed with boxes&#10;&#10;Description automatically generated">
                <a:extLst>
                  <a:ext uri="{FF2B5EF4-FFF2-40B4-BE49-F238E27FC236}">
                    <a16:creationId xmlns:a16="http://schemas.microsoft.com/office/drawing/2014/main" id="{95EA8B2C-B46D-C8D2-0EFF-BD0525E0B39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261629" y="4727594"/>
                <a:ext cx="345600" cy="345600"/>
              </a:xfrm>
              <a:prstGeom prst="rect">
                <a:avLst/>
              </a:prstGeom>
            </p:spPr>
          </p:pic>
          <p:pic>
            <p:nvPicPr>
              <p:cNvPr id="35" name="Picture 29" descr="A blue storage shed with boxes&#10;&#10;Description automatically generated">
                <a:extLst>
                  <a:ext uri="{FF2B5EF4-FFF2-40B4-BE49-F238E27FC236}">
                    <a16:creationId xmlns:a16="http://schemas.microsoft.com/office/drawing/2014/main" id="{39A08515-DC3E-5FFF-6FF7-94137FFCC98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561980" y="4703916"/>
                <a:ext cx="345600" cy="345600"/>
              </a:xfrm>
              <a:prstGeom prst="rect">
                <a:avLst/>
              </a:prstGeom>
            </p:spPr>
          </p:pic>
          <p:pic>
            <p:nvPicPr>
              <p:cNvPr id="36" name="Picture 30" descr="A blue and black logo&#10;&#10;Description automatically generated">
                <a:extLst>
                  <a:ext uri="{FF2B5EF4-FFF2-40B4-BE49-F238E27FC236}">
                    <a16:creationId xmlns:a16="http://schemas.microsoft.com/office/drawing/2014/main" id="{9DCC66F4-5BDB-E523-8012-72530CA1ADD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81364" y="4900394"/>
                <a:ext cx="687600" cy="687600"/>
              </a:xfrm>
              <a:prstGeom prst="rect">
                <a:avLst/>
              </a:prstGeom>
            </p:spPr>
          </p:pic>
          <p:pic>
            <p:nvPicPr>
              <p:cNvPr id="37" name="Picture 31" descr="A blue truck with black background&#10;&#10;Description automatically generated">
                <a:extLst>
                  <a:ext uri="{FF2B5EF4-FFF2-40B4-BE49-F238E27FC236}">
                    <a16:creationId xmlns:a16="http://schemas.microsoft.com/office/drawing/2014/main" id="{8F74BE75-13CD-46AF-D042-6F395ACB2E7C}"/>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835242" y="4890360"/>
                <a:ext cx="687600" cy="687600"/>
              </a:xfrm>
              <a:prstGeom prst="rect">
                <a:avLst/>
              </a:prstGeom>
            </p:spPr>
          </p:pic>
          <p:pic>
            <p:nvPicPr>
              <p:cNvPr id="38" name="Picture 32" descr="A ship with containers on it&#10;&#10;Description automatically generated">
                <a:extLst>
                  <a:ext uri="{FF2B5EF4-FFF2-40B4-BE49-F238E27FC236}">
                    <a16:creationId xmlns:a16="http://schemas.microsoft.com/office/drawing/2014/main" id="{E400F2A7-7F46-841B-F865-45A26A48A17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275033" y="4188134"/>
                <a:ext cx="687600" cy="687600"/>
              </a:xfrm>
              <a:prstGeom prst="rect">
                <a:avLst/>
              </a:prstGeom>
            </p:spPr>
          </p:pic>
          <p:cxnSp>
            <p:nvCxnSpPr>
              <p:cNvPr id="39" name="Straight Arrow Connector 33">
                <a:extLst>
                  <a:ext uri="{FF2B5EF4-FFF2-40B4-BE49-F238E27FC236}">
                    <a16:creationId xmlns:a16="http://schemas.microsoft.com/office/drawing/2014/main" id="{DFF4B07A-CFC9-14AD-241D-85E162243CFC}"/>
                  </a:ext>
                </a:extLst>
              </p:cNvPr>
              <p:cNvCxnSpPr>
                <a:cxnSpLocks/>
              </p:cNvCxnSpPr>
              <p:nvPr/>
            </p:nvCxnSpPr>
            <p:spPr>
              <a:xfrm>
                <a:off x="7731367" y="4911596"/>
                <a:ext cx="1749422" cy="0"/>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pic>
            <p:nvPicPr>
              <p:cNvPr id="40" name="Picture 34" descr="A blue truck with black background&#10;&#10;Description automatically generated">
                <a:extLst>
                  <a:ext uri="{FF2B5EF4-FFF2-40B4-BE49-F238E27FC236}">
                    <a16:creationId xmlns:a16="http://schemas.microsoft.com/office/drawing/2014/main" id="{6D4F38A1-C5B4-49F9-E02D-BCC6E7BE2EC1}"/>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210993"/>
                <a:ext cx="345600" cy="345600"/>
              </a:xfrm>
              <a:prstGeom prst="rect">
                <a:avLst/>
              </a:prstGeom>
            </p:spPr>
          </p:pic>
          <p:pic>
            <p:nvPicPr>
              <p:cNvPr id="41" name="Picture 35" descr="A blue truck with black background&#10;&#10;Description automatically generated">
                <a:extLst>
                  <a:ext uri="{FF2B5EF4-FFF2-40B4-BE49-F238E27FC236}">
                    <a16:creationId xmlns:a16="http://schemas.microsoft.com/office/drawing/2014/main" id="{312B9308-C4EB-1FEF-EBD7-F10474EA1A0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574048"/>
                <a:ext cx="345600" cy="345600"/>
              </a:xfrm>
              <a:prstGeom prst="rect">
                <a:avLst/>
              </a:prstGeom>
            </p:spPr>
          </p:pic>
          <p:pic>
            <p:nvPicPr>
              <p:cNvPr id="42" name="Picture 36" descr="A blue truck with black background&#10;&#10;Description automatically generated">
                <a:extLst>
                  <a:ext uri="{FF2B5EF4-FFF2-40B4-BE49-F238E27FC236}">
                    <a16:creationId xmlns:a16="http://schemas.microsoft.com/office/drawing/2014/main" id="{E3398DD3-C824-A5A8-A856-73FF825CF077}"/>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894784"/>
                <a:ext cx="345600" cy="345600"/>
              </a:xfrm>
              <a:prstGeom prst="rect">
                <a:avLst/>
              </a:prstGeom>
            </p:spPr>
          </p:pic>
          <p:pic>
            <p:nvPicPr>
              <p:cNvPr id="43" name="Picture 37" descr="A blue truck with black background&#10;&#10;Description automatically generated">
                <a:extLst>
                  <a:ext uri="{FF2B5EF4-FFF2-40B4-BE49-F238E27FC236}">
                    <a16:creationId xmlns:a16="http://schemas.microsoft.com/office/drawing/2014/main" id="{CF7D7B67-890C-97B9-BF98-F0F6578A9DA4}"/>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202595"/>
                <a:ext cx="345600" cy="345600"/>
              </a:xfrm>
              <a:prstGeom prst="rect">
                <a:avLst/>
              </a:prstGeom>
            </p:spPr>
          </p:pic>
          <p:pic>
            <p:nvPicPr>
              <p:cNvPr id="44" name="Picture 38" descr="A blue truck with black background&#10;&#10;Description automatically generated">
                <a:extLst>
                  <a:ext uri="{FF2B5EF4-FFF2-40B4-BE49-F238E27FC236}">
                    <a16:creationId xmlns:a16="http://schemas.microsoft.com/office/drawing/2014/main" id="{43D47A51-6E55-4C1A-810D-E15230ACE509}"/>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783919"/>
                <a:ext cx="345600" cy="345600"/>
              </a:xfrm>
              <a:prstGeom prst="rect">
                <a:avLst/>
              </a:prstGeom>
            </p:spPr>
          </p:pic>
          <p:pic>
            <p:nvPicPr>
              <p:cNvPr id="45" name="Picture 39" descr="A blue truck with black background&#10;&#10;Description automatically generated">
                <a:extLst>
                  <a:ext uri="{FF2B5EF4-FFF2-40B4-BE49-F238E27FC236}">
                    <a16:creationId xmlns:a16="http://schemas.microsoft.com/office/drawing/2014/main" id="{21A98F49-2EE7-6857-D284-8B640B32CAD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488161"/>
                <a:ext cx="345600" cy="345600"/>
              </a:xfrm>
              <a:prstGeom prst="rect">
                <a:avLst/>
              </a:prstGeom>
            </p:spPr>
          </p:pic>
          <p:sp>
            <p:nvSpPr>
              <p:cNvPr id="46" name="TextBox 40">
                <a:extLst>
                  <a:ext uri="{FF2B5EF4-FFF2-40B4-BE49-F238E27FC236}">
                    <a16:creationId xmlns:a16="http://schemas.microsoft.com/office/drawing/2014/main" id="{EA0EB0D4-6F57-824D-B908-BFCE401BAFBB}"/>
                  </a:ext>
                </a:extLst>
              </p:cNvPr>
              <p:cNvSpPr txBox="1"/>
              <p:nvPr/>
            </p:nvSpPr>
            <p:spPr>
              <a:xfrm>
                <a:off x="6096001" y="5393802"/>
                <a:ext cx="830132" cy="631570"/>
              </a:xfrm>
              <a:prstGeom prst="rect">
                <a:avLst/>
              </a:prstGeom>
              <a:noFill/>
            </p:spPr>
            <p:txBody>
              <a:bodyPr wrap="square" rtlCol="0">
                <a:spAutoFit/>
              </a:bodyPr>
              <a:lstStyle/>
              <a:p>
                <a:r>
                  <a:rPr lang="de-AT" sz="1200" b="1"/>
                  <a:t>Vorlauf</a:t>
                </a:r>
              </a:p>
            </p:txBody>
          </p:sp>
          <p:sp>
            <p:nvSpPr>
              <p:cNvPr id="47" name="TextBox 41">
                <a:extLst>
                  <a:ext uri="{FF2B5EF4-FFF2-40B4-BE49-F238E27FC236}">
                    <a16:creationId xmlns:a16="http://schemas.microsoft.com/office/drawing/2014/main" id="{8AD2324E-E12D-961D-E3EE-DDA604670A6B}"/>
                  </a:ext>
                </a:extLst>
              </p:cNvPr>
              <p:cNvSpPr txBox="1"/>
              <p:nvPr/>
            </p:nvSpPr>
            <p:spPr>
              <a:xfrm>
                <a:off x="8074745" y="5412203"/>
                <a:ext cx="1065197" cy="631570"/>
              </a:xfrm>
              <a:prstGeom prst="rect">
                <a:avLst/>
              </a:prstGeom>
              <a:noFill/>
            </p:spPr>
            <p:txBody>
              <a:bodyPr wrap="square" rtlCol="0">
                <a:spAutoFit/>
              </a:bodyPr>
              <a:lstStyle/>
              <a:p>
                <a:r>
                  <a:rPr lang="de-AT" sz="1200" b="1"/>
                  <a:t>Hauptlauf</a:t>
                </a:r>
              </a:p>
            </p:txBody>
          </p:sp>
          <p:sp>
            <p:nvSpPr>
              <p:cNvPr id="48" name="TextBox 42">
                <a:extLst>
                  <a:ext uri="{FF2B5EF4-FFF2-40B4-BE49-F238E27FC236}">
                    <a16:creationId xmlns:a16="http://schemas.microsoft.com/office/drawing/2014/main" id="{CE58F411-AB47-70E1-B38A-31C72AC7D1EE}"/>
                  </a:ext>
                </a:extLst>
              </p:cNvPr>
              <p:cNvSpPr txBox="1"/>
              <p:nvPr/>
            </p:nvSpPr>
            <p:spPr>
              <a:xfrm>
                <a:off x="10082382" y="5391433"/>
                <a:ext cx="1065197" cy="378942"/>
              </a:xfrm>
              <a:prstGeom prst="rect">
                <a:avLst/>
              </a:prstGeom>
              <a:noFill/>
            </p:spPr>
            <p:txBody>
              <a:bodyPr wrap="square" rtlCol="0">
                <a:spAutoFit/>
              </a:bodyPr>
              <a:lstStyle/>
              <a:p>
                <a:r>
                  <a:rPr lang="de-AT" sz="1200" b="1"/>
                  <a:t>Nachlauf</a:t>
                </a:r>
              </a:p>
            </p:txBody>
          </p:sp>
          <p:sp>
            <p:nvSpPr>
              <p:cNvPr id="49" name="TextBox 43">
                <a:extLst>
                  <a:ext uri="{FF2B5EF4-FFF2-40B4-BE49-F238E27FC236}">
                    <a16:creationId xmlns:a16="http://schemas.microsoft.com/office/drawing/2014/main" id="{ECF0723D-FBBB-18D6-0CE0-98972612D1D9}"/>
                  </a:ext>
                </a:extLst>
              </p:cNvPr>
              <p:cNvSpPr txBox="1"/>
              <p:nvPr/>
            </p:nvSpPr>
            <p:spPr>
              <a:xfrm>
                <a:off x="6703092" y="5796632"/>
                <a:ext cx="1660387" cy="631570"/>
              </a:xfrm>
              <a:prstGeom prst="rect">
                <a:avLst/>
              </a:prstGeom>
              <a:noFill/>
            </p:spPr>
            <p:txBody>
              <a:bodyPr wrap="square" rtlCol="0">
                <a:spAutoFit/>
              </a:bodyPr>
              <a:lstStyle/>
              <a:p>
                <a:r>
                  <a:rPr lang="de-AT" sz="1200" b="1"/>
                  <a:t>Umschlagspunkt</a:t>
                </a:r>
              </a:p>
            </p:txBody>
          </p:sp>
          <p:cxnSp>
            <p:nvCxnSpPr>
              <p:cNvPr id="50" name="Straight Arrow Connector 44">
                <a:extLst>
                  <a:ext uri="{FF2B5EF4-FFF2-40B4-BE49-F238E27FC236}">
                    <a16:creationId xmlns:a16="http://schemas.microsoft.com/office/drawing/2014/main" id="{5A3A0026-9D23-95B0-ABE3-966E5DF3A74E}"/>
                  </a:ext>
                </a:extLst>
              </p:cNvPr>
              <p:cNvCxnSpPr>
                <a:cxnSpLocks/>
              </p:cNvCxnSpPr>
              <p:nvPr/>
            </p:nvCxnSpPr>
            <p:spPr>
              <a:xfrm flipH="1">
                <a:off x="7434428" y="5129519"/>
                <a:ext cx="1" cy="741256"/>
              </a:xfrm>
              <a:prstGeom prst="straightConnector1">
                <a:avLst/>
              </a:prstGeom>
              <a:ln>
                <a:solidFill>
                  <a:schemeClr val="tx1"/>
                </a:solidFill>
                <a:prstDash val="lgDash"/>
                <a:tailEnd type="triangle"/>
              </a:ln>
            </p:spPr>
            <p:style>
              <a:lnRef idx="2">
                <a:schemeClr val="accent1"/>
              </a:lnRef>
              <a:fillRef idx="0">
                <a:schemeClr val="accent1"/>
              </a:fillRef>
              <a:effectRef idx="1">
                <a:schemeClr val="accent1"/>
              </a:effectRef>
              <a:fontRef idx="minor">
                <a:schemeClr val="tx1"/>
              </a:fontRef>
            </p:style>
          </p:cxnSp>
        </p:grpSp>
        <p:sp>
          <p:nvSpPr>
            <p:cNvPr id="53" name="TextBox 52">
              <a:extLst>
                <a:ext uri="{FF2B5EF4-FFF2-40B4-BE49-F238E27FC236}">
                  <a16:creationId xmlns:a16="http://schemas.microsoft.com/office/drawing/2014/main" id="{D0EEFBE2-A0FF-B9C7-D03E-A602E8816883}"/>
                </a:ext>
              </a:extLst>
            </p:cNvPr>
            <p:cNvSpPr txBox="1"/>
            <p:nvPr/>
          </p:nvSpPr>
          <p:spPr>
            <a:xfrm>
              <a:off x="6096000" y="4787191"/>
              <a:ext cx="583357" cy="369332"/>
            </a:xfrm>
            <a:prstGeom prst="rect">
              <a:avLst/>
            </a:prstGeom>
            <a:solidFill>
              <a:schemeClr val="bg1"/>
            </a:solidFill>
          </p:spPr>
          <p:txBody>
            <a:bodyPr wrap="square" rtlCol="0">
              <a:spAutoFit/>
            </a:bodyPr>
            <a:lstStyle/>
            <a:p>
              <a:r>
                <a:rPr lang="en-US" sz="900" b="1"/>
                <a:t>Pre-carriage </a:t>
              </a:r>
            </a:p>
          </p:txBody>
        </p:sp>
        <p:sp>
          <p:nvSpPr>
            <p:cNvPr id="54" name="TextBox 53">
              <a:extLst>
                <a:ext uri="{FF2B5EF4-FFF2-40B4-BE49-F238E27FC236}">
                  <a16:creationId xmlns:a16="http://schemas.microsoft.com/office/drawing/2014/main" id="{A471F7FC-F6DB-6034-C803-1ADAADE837CD}"/>
                </a:ext>
              </a:extLst>
            </p:cNvPr>
            <p:cNvSpPr txBox="1"/>
            <p:nvPr/>
          </p:nvSpPr>
          <p:spPr>
            <a:xfrm>
              <a:off x="6812971" y="5244874"/>
              <a:ext cx="1343690" cy="230832"/>
            </a:xfrm>
            <a:prstGeom prst="rect">
              <a:avLst/>
            </a:prstGeom>
            <a:solidFill>
              <a:schemeClr val="bg1"/>
            </a:solidFill>
          </p:spPr>
          <p:txBody>
            <a:bodyPr wrap="square" rtlCol="0">
              <a:spAutoFit/>
            </a:bodyPr>
            <a:lstStyle/>
            <a:p>
              <a:pPr algn="ctr"/>
              <a:r>
                <a:rPr lang="en-US" sz="900" b="1"/>
                <a:t>Transshipment point </a:t>
              </a:r>
            </a:p>
          </p:txBody>
        </p:sp>
        <p:sp>
          <p:nvSpPr>
            <p:cNvPr id="55" name="TextBox 54">
              <a:extLst>
                <a:ext uri="{FF2B5EF4-FFF2-40B4-BE49-F238E27FC236}">
                  <a16:creationId xmlns:a16="http://schemas.microsoft.com/office/drawing/2014/main" id="{F86E4BEC-CB41-2B15-E1FD-E3477BB8B9B4}"/>
                </a:ext>
              </a:extLst>
            </p:cNvPr>
            <p:cNvSpPr txBox="1"/>
            <p:nvPr/>
          </p:nvSpPr>
          <p:spPr>
            <a:xfrm>
              <a:off x="8066460" y="4821033"/>
              <a:ext cx="1150110" cy="369332"/>
            </a:xfrm>
            <a:prstGeom prst="rect">
              <a:avLst/>
            </a:prstGeom>
            <a:solidFill>
              <a:schemeClr val="bg1"/>
            </a:solidFill>
          </p:spPr>
          <p:txBody>
            <a:bodyPr wrap="square" rtlCol="0">
              <a:spAutoFit/>
            </a:bodyPr>
            <a:lstStyle/>
            <a:p>
              <a:pPr algn="ctr"/>
              <a:r>
                <a:rPr lang="en-US" sz="900" b="1"/>
                <a:t>Main leg (ship, train, truck)</a:t>
              </a:r>
            </a:p>
          </p:txBody>
        </p:sp>
        <p:sp>
          <p:nvSpPr>
            <p:cNvPr id="56" name="TextBox 55">
              <a:extLst>
                <a:ext uri="{FF2B5EF4-FFF2-40B4-BE49-F238E27FC236}">
                  <a16:creationId xmlns:a16="http://schemas.microsoft.com/office/drawing/2014/main" id="{2F233A36-4947-EB4D-EB34-58EFD017DA6F}"/>
                </a:ext>
              </a:extLst>
            </p:cNvPr>
            <p:cNvSpPr txBox="1"/>
            <p:nvPr/>
          </p:nvSpPr>
          <p:spPr>
            <a:xfrm>
              <a:off x="10388980" y="4787191"/>
              <a:ext cx="747413" cy="230832"/>
            </a:xfrm>
            <a:prstGeom prst="rect">
              <a:avLst/>
            </a:prstGeom>
            <a:solidFill>
              <a:schemeClr val="bg1"/>
            </a:solidFill>
          </p:spPr>
          <p:txBody>
            <a:bodyPr wrap="square" rtlCol="0">
              <a:spAutoFit/>
            </a:bodyPr>
            <a:lstStyle/>
            <a:p>
              <a:r>
                <a:rPr lang="en-US" sz="900" b="1"/>
                <a:t>On-carriage</a:t>
              </a:r>
            </a:p>
          </p:txBody>
        </p:sp>
      </p:grpSp>
    </p:spTree>
    <p:extLst>
      <p:ext uri="{BB962C8B-B14F-4D97-AF65-F5344CB8AC3E}">
        <p14:creationId xmlns:p14="http://schemas.microsoft.com/office/powerpoint/2010/main" val="3864703510"/>
      </p:ext>
    </p:extLst>
  </p:cSld>
  <p:clrMapOvr>
    <a:masterClrMapping/>
  </p:clrMapOvr>
  <p:transition spd="slow">
    <p:pu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DE5371-9594-A5F8-78BF-EEB966A1F1A7}"/>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EBC9C03F-9B09-FE6C-FD2B-D6710F61366A}"/>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95A3C383-6A59-E5F7-CB5D-732D807C2D15}"/>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ED0B75E1-F915-AAE6-82D6-84B97FF9914F}"/>
              </a:ext>
            </a:extLst>
          </p:cNvPr>
          <p:cNvSpPr>
            <a:spLocks noGrp="1"/>
          </p:cNvSpPr>
          <p:nvPr>
            <p:ph type="title"/>
          </p:nvPr>
        </p:nvSpPr>
        <p:spPr/>
        <p:txBody>
          <a:bodyPr/>
          <a:lstStyle/>
          <a:p>
            <a:r>
              <a:rPr lang="de-AT" dirty="0"/>
              <a:t>Shift in freight </a:t>
            </a:r>
            <a:r>
              <a:rPr lang="de-AT" dirty="0" err="1"/>
              <a:t>transport</a:t>
            </a:r>
            <a:endParaRPr lang="de-AT" dirty="0"/>
          </a:p>
        </p:txBody>
      </p:sp>
      <p:sp>
        <p:nvSpPr>
          <p:cNvPr id="24" name="Inhaltsplatzhalter 23">
            <a:extLst>
              <a:ext uri="{FF2B5EF4-FFF2-40B4-BE49-F238E27FC236}">
                <a16:creationId xmlns:a16="http://schemas.microsoft.com/office/drawing/2014/main" id="{1C7123F3-B780-EE07-B1A3-D4FA08DE45EE}"/>
              </a:ext>
            </a:extLst>
          </p:cNvPr>
          <p:cNvSpPr>
            <a:spLocks noGrp="1"/>
          </p:cNvSpPr>
          <p:nvPr>
            <p:ph idx="1"/>
          </p:nvPr>
        </p:nvSpPr>
        <p:spPr>
          <a:xfrm>
            <a:off x="592538" y="1749287"/>
            <a:ext cx="4913740" cy="4427676"/>
          </a:xfrm>
        </p:spPr>
        <p:txBody>
          <a:bodyPr/>
          <a:lstStyle/>
          <a:p>
            <a:pPr marL="0" indent="0">
              <a:lnSpc>
                <a:spcPct val="100000"/>
              </a:lnSpc>
              <a:buNone/>
            </a:pPr>
            <a:r>
              <a:rPr lang="de-AT" sz="2200" err="1"/>
              <a:t>What</a:t>
            </a:r>
            <a:r>
              <a:rPr lang="de-AT" sz="2200"/>
              <a:t> </a:t>
            </a:r>
            <a:r>
              <a:rPr lang="de-AT" sz="2200" err="1"/>
              <a:t>does</a:t>
            </a:r>
            <a:r>
              <a:rPr lang="de-AT" sz="2200"/>
              <a:t> </a:t>
            </a:r>
            <a:r>
              <a:rPr lang="de-AT" sz="2200" err="1"/>
              <a:t>that</a:t>
            </a:r>
            <a:r>
              <a:rPr lang="de-AT" sz="2200"/>
              <a:t> </a:t>
            </a:r>
            <a:r>
              <a:rPr lang="de-AT" sz="2200" err="1"/>
              <a:t>mean</a:t>
            </a:r>
            <a:r>
              <a:rPr lang="de-AT" sz="2200"/>
              <a:t>?</a:t>
            </a:r>
            <a:br>
              <a:rPr lang="de-AT" sz="2200"/>
            </a:br>
            <a:r>
              <a:rPr lang="en-US" sz="2200"/>
              <a:t>Fewer trucks on the road – more goods transported by rail or inland waterway vessels.</a:t>
            </a:r>
          </a:p>
          <a:p>
            <a:pPr marL="0" indent="0">
              <a:lnSpc>
                <a:spcPct val="100000"/>
              </a:lnSpc>
              <a:buNone/>
            </a:pPr>
            <a:endParaRPr lang="de-AT" sz="2200"/>
          </a:p>
          <a:p>
            <a:pPr marL="0" indent="0">
              <a:buNone/>
            </a:pPr>
            <a:r>
              <a:rPr lang="de-AT" sz="2200" err="1"/>
              <a:t>Why</a:t>
            </a:r>
            <a:r>
              <a:rPr lang="de-AT" sz="2200"/>
              <a:t> </a:t>
            </a:r>
            <a:r>
              <a:rPr lang="de-AT" sz="2200" err="1"/>
              <a:t>is</a:t>
            </a:r>
            <a:r>
              <a:rPr lang="de-AT" sz="2200"/>
              <a:t> </a:t>
            </a:r>
            <a:r>
              <a:rPr lang="de-AT" sz="2200" err="1"/>
              <a:t>this</a:t>
            </a:r>
            <a:r>
              <a:rPr lang="de-AT" sz="2200"/>
              <a:t> </a:t>
            </a:r>
            <a:r>
              <a:rPr lang="de-AT" sz="2200" err="1"/>
              <a:t>important</a:t>
            </a:r>
            <a:r>
              <a:rPr lang="de-AT" sz="2200"/>
              <a:t>?</a:t>
            </a:r>
          </a:p>
          <a:p>
            <a:r>
              <a:rPr lang="de-AT" sz="2200" err="1"/>
              <a:t>Less</a:t>
            </a:r>
            <a:r>
              <a:rPr lang="de-AT" sz="2200"/>
              <a:t> </a:t>
            </a:r>
            <a:r>
              <a:rPr lang="de-AT" sz="2200" err="1"/>
              <a:t>exhaust</a:t>
            </a:r>
            <a:r>
              <a:rPr lang="de-AT" sz="2200"/>
              <a:t> </a:t>
            </a:r>
            <a:r>
              <a:rPr lang="de-AT" sz="2200" err="1"/>
              <a:t>emissions</a:t>
            </a:r>
            <a:endParaRPr lang="de-AT" sz="2200"/>
          </a:p>
          <a:p>
            <a:r>
              <a:rPr lang="de-AT" sz="2200" err="1"/>
              <a:t>Less</a:t>
            </a:r>
            <a:r>
              <a:rPr lang="de-AT" sz="2200"/>
              <a:t> </a:t>
            </a:r>
            <a:r>
              <a:rPr lang="de-AT" sz="2200" err="1"/>
              <a:t>congestion</a:t>
            </a:r>
            <a:endParaRPr lang="de-AT" sz="2200"/>
          </a:p>
          <a:p>
            <a:r>
              <a:rPr lang="de-AT" sz="2200"/>
              <a:t>More </a:t>
            </a:r>
            <a:r>
              <a:rPr lang="de-AT" sz="2200" err="1"/>
              <a:t>safety</a:t>
            </a:r>
            <a:r>
              <a:rPr lang="de-AT" sz="2200"/>
              <a:t> – </a:t>
            </a:r>
            <a:r>
              <a:rPr lang="de-AT" sz="2200" err="1"/>
              <a:t>fewer</a:t>
            </a:r>
            <a:r>
              <a:rPr lang="de-AT" sz="2200"/>
              <a:t> </a:t>
            </a:r>
            <a:r>
              <a:rPr lang="de-AT" sz="2200" err="1"/>
              <a:t>accidents</a:t>
            </a:r>
            <a:endParaRPr lang="de-AT" sz="2200"/>
          </a:p>
          <a:p>
            <a:r>
              <a:rPr lang="de-AT" sz="2200" err="1"/>
              <a:t>Less</a:t>
            </a:r>
            <a:r>
              <a:rPr lang="de-AT" sz="2200"/>
              <a:t> </a:t>
            </a:r>
            <a:r>
              <a:rPr lang="de-AT" sz="2200" err="1"/>
              <a:t>noise</a:t>
            </a:r>
            <a:endParaRPr lang="de-AT" sz="2200"/>
          </a:p>
          <a:p>
            <a:pPr marL="0" indent="0">
              <a:buNone/>
            </a:pPr>
            <a:endParaRPr lang="de-AT" sz="2400"/>
          </a:p>
        </p:txBody>
      </p:sp>
      <p:sp>
        <p:nvSpPr>
          <p:cNvPr id="23" name="Datumsplatzhalter 22">
            <a:extLst>
              <a:ext uri="{FF2B5EF4-FFF2-40B4-BE49-F238E27FC236}">
                <a16:creationId xmlns:a16="http://schemas.microsoft.com/office/drawing/2014/main" id="{CEFAA59C-179E-3BED-5F63-A0696ED824AB}"/>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3A36BB0B-8A06-736F-418F-15769D83AE61}"/>
              </a:ext>
            </a:extLst>
          </p:cNvPr>
          <p:cNvSpPr>
            <a:spLocks noGrp="1"/>
          </p:cNvSpPr>
          <p:nvPr>
            <p:ph type="sldNum" sz="quarter" idx="12"/>
          </p:nvPr>
        </p:nvSpPr>
        <p:spPr/>
        <p:txBody>
          <a:bodyPr/>
          <a:lstStyle/>
          <a:p>
            <a:fld id="{0AF89F37-6AD9-4F74-BC17-19E39A25D257}" type="slidenum">
              <a:rPr lang="de-AT" smtClean="0"/>
              <a:t>25</a:t>
            </a:fld>
            <a:endParaRPr lang="de-AT"/>
          </a:p>
        </p:txBody>
      </p:sp>
      <p:sp>
        <p:nvSpPr>
          <p:cNvPr id="3" name="Fußzeilenplatzhalter 2">
            <a:extLst>
              <a:ext uri="{FF2B5EF4-FFF2-40B4-BE49-F238E27FC236}">
                <a16:creationId xmlns:a16="http://schemas.microsoft.com/office/drawing/2014/main" id="{712AA445-1070-9ACF-D439-84C2B3F758B2}"/>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sp>
        <p:nvSpPr>
          <p:cNvPr id="2" name="Textfeld 1">
            <a:extLst>
              <a:ext uri="{FF2B5EF4-FFF2-40B4-BE49-F238E27FC236}">
                <a16:creationId xmlns:a16="http://schemas.microsoft.com/office/drawing/2014/main" id="{4DD69AFA-8B3C-75C3-2D07-294707EEED5F}"/>
              </a:ext>
            </a:extLst>
          </p:cNvPr>
          <p:cNvSpPr txBox="1"/>
          <p:nvPr/>
        </p:nvSpPr>
        <p:spPr>
          <a:xfrm>
            <a:off x="6211957" y="1749287"/>
            <a:ext cx="5387505" cy="430887"/>
          </a:xfrm>
          <a:prstGeom prst="rect">
            <a:avLst/>
          </a:prstGeom>
          <a:noFill/>
        </p:spPr>
        <p:txBody>
          <a:bodyPr wrap="square" rtlCol="0">
            <a:spAutoFit/>
          </a:bodyPr>
          <a:lstStyle/>
          <a:p>
            <a:r>
              <a:rPr lang="en-US" sz="2200"/>
              <a:t>Goal: A sustainable future for transport!</a:t>
            </a:r>
            <a:r>
              <a:rPr lang="de-AT"/>
              <a:t>🌱✨</a:t>
            </a:r>
          </a:p>
        </p:txBody>
      </p:sp>
      <p:pic>
        <p:nvPicPr>
          <p:cNvPr id="4" name="Picture 1" descr="The picture presents an inland waterway vessel that travels along a wide river under a clear blue sky, passing by a forested hillside with autumn-colored trees and scattered buildings in the background.">
            <a:extLst>
              <a:ext uri="{FF2B5EF4-FFF2-40B4-BE49-F238E27FC236}">
                <a16:creationId xmlns:a16="http://schemas.microsoft.com/office/drawing/2014/main" id="{778D6F6B-9B29-6C9E-6014-9BFB140C1D31}"/>
              </a:ext>
            </a:extLst>
          </p:cNvPr>
          <p:cNvPicPr>
            <a:picLocks noChangeAspect="1"/>
          </p:cNvPicPr>
          <p:nvPr/>
        </p:nvPicPr>
        <p:blipFill>
          <a:blip r:embed="rId3">
            <a:extLst>
              <a:ext uri="{28A0092B-C50C-407E-A947-70E740481C1C}">
                <a14:useLocalDpi xmlns:a14="http://schemas.microsoft.com/office/drawing/2010/main" val="0"/>
              </a:ext>
            </a:extLst>
          </a:blip>
          <a:srcRect r="14846"/>
          <a:stretch/>
        </p:blipFill>
        <p:spPr>
          <a:xfrm>
            <a:off x="6211957" y="2964456"/>
            <a:ext cx="5302642" cy="2946779"/>
          </a:xfrm>
          <a:prstGeom prst="rect">
            <a:avLst/>
          </a:prstGeom>
        </p:spPr>
      </p:pic>
      <p:sp>
        <p:nvSpPr>
          <p:cNvPr id="7" name="Datumsplatzhalter 22">
            <a:extLst>
              <a:ext uri="{FF2B5EF4-FFF2-40B4-BE49-F238E27FC236}">
                <a16:creationId xmlns:a16="http://schemas.microsoft.com/office/drawing/2014/main" id="{52BA17ED-B9F2-B453-D5E1-A394F029B734}"/>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Picture: Björn Bosch</a:t>
            </a:r>
          </a:p>
        </p:txBody>
      </p:sp>
    </p:spTree>
    <p:extLst>
      <p:ext uri="{BB962C8B-B14F-4D97-AF65-F5344CB8AC3E}">
        <p14:creationId xmlns:p14="http://schemas.microsoft.com/office/powerpoint/2010/main" val="2387797809"/>
      </p:ext>
    </p:extLst>
  </p:cSld>
  <p:clrMapOvr>
    <a:masterClrMapping/>
  </p:clrMapOvr>
  <p:transition spd="slow">
    <p:pu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C1700-0B1B-B85F-D352-9128AC3F8A9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AEC4BBF2-4A9B-7CDD-B483-861964153BFD}"/>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791034B5-59F5-08F1-E476-F6606A56EC03}"/>
              </a:ext>
            </a:extLst>
          </p:cNvPr>
          <p:cNvSpPr>
            <a:spLocks noGrp="1"/>
          </p:cNvSpPr>
          <p:nvPr>
            <p:ph type="ftr" sz="quarter" idx="11"/>
          </p:nvPr>
        </p:nvSpPr>
        <p:spPr>
          <a:xfrm>
            <a:off x="592538" y="272194"/>
            <a:ext cx="6722405" cy="365125"/>
          </a:xfrm>
        </p:spPr>
        <p:txBody>
          <a:bodyPr/>
          <a:lstStyle/>
          <a:p>
            <a:r>
              <a:rPr lang="en-US">
                <a:cs typeface="Arial" panose="020B0604020202020204" pitchFamily="34" charset="0"/>
              </a:rPr>
              <a:t>ECONOMY MEETS ENVIRONMENT – THE FUTURE OF FREIGHT TRANSPORT</a:t>
            </a:r>
          </a:p>
        </p:txBody>
      </p:sp>
      <p:sp>
        <p:nvSpPr>
          <p:cNvPr id="4" name="Foliennummernplatzhalter 3">
            <a:extLst>
              <a:ext uri="{FF2B5EF4-FFF2-40B4-BE49-F238E27FC236}">
                <a16:creationId xmlns:a16="http://schemas.microsoft.com/office/drawing/2014/main" id="{6BB2576A-AFFA-8432-40AC-C9AC9CA11B10}"/>
              </a:ext>
            </a:extLst>
          </p:cNvPr>
          <p:cNvSpPr>
            <a:spLocks noGrp="1"/>
          </p:cNvSpPr>
          <p:nvPr>
            <p:ph type="sldNum" sz="quarter" idx="12"/>
          </p:nvPr>
        </p:nvSpPr>
        <p:spPr/>
        <p:txBody>
          <a:bodyPr/>
          <a:lstStyle/>
          <a:p>
            <a:fld id="{0AF89F37-6AD9-4F74-BC17-19E39A25D257}" type="slidenum">
              <a:rPr lang="de-AT" smtClean="0"/>
              <a:pPr/>
              <a:t>26</a:t>
            </a:fld>
            <a:endParaRPr lang="de-AT"/>
          </a:p>
        </p:txBody>
      </p:sp>
      <p:sp>
        <p:nvSpPr>
          <p:cNvPr id="5" name="Titel 4">
            <a:extLst>
              <a:ext uri="{FF2B5EF4-FFF2-40B4-BE49-F238E27FC236}">
                <a16:creationId xmlns:a16="http://schemas.microsoft.com/office/drawing/2014/main" id="{855BF28E-BC11-8F52-3CE2-3876C47078E5}"/>
              </a:ext>
            </a:extLst>
          </p:cNvPr>
          <p:cNvSpPr>
            <a:spLocks noGrp="1"/>
          </p:cNvSpPr>
          <p:nvPr>
            <p:ph type="title"/>
          </p:nvPr>
        </p:nvSpPr>
        <p:spPr>
          <a:xfrm>
            <a:off x="592538" y="640040"/>
            <a:ext cx="9535436" cy="792976"/>
          </a:xfrm>
        </p:spPr>
        <p:txBody>
          <a:bodyPr/>
          <a:lstStyle/>
          <a:p>
            <a:r>
              <a:rPr lang="en-US" sz="3000" dirty="0"/>
              <a:t>Goods by rail and water – A good idea?</a:t>
            </a:r>
            <a:endParaRPr lang="de-AT" sz="3000" dirty="0"/>
          </a:p>
        </p:txBody>
      </p:sp>
      <p:sp>
        <p:nvSpPr>
          <p:cNvPr id="6" name="Inhaltsplatzhalter 5">
            <a:extLst>
              <a:ext uri="{FF2B5EF4-FFF2-40B4-BE49-F238E27FC236}">
                <a16:creationId xmlns:a16="http://schemas.microsoft.com/office/drawing/2014/main" id="{A52F38E0-6899-0488-EA7E-6AEFDE0A5F9A}"/>
              </a:ext>
            </a:extLst>
          </p:cNvPr>
          <p:cNvSpPr>
            <a:spLocks noGrp="1"/>
          </p:cNvSpPr>
          <p:nvPr>
            <p:ph idx="1"/>
          </p:nvPr>
        </p:nvSpPr>
        <p:spPr>
          <a:xfrm>
            <a:off x="3458818" y="1719470"/>
            <a:ext cx="8088140" cy="4457493"/>
          </a:xfrm>
        </p:spPr>
        <p:txBody>
          <a:bodyPr/>
          <a:lstStyle/>
          <a:p>
            <a:pPr marL="0" indent="0">
              <a:buNone/>
            </a:pPr>
            <a:r>
              <a:rPr lang="de-AT" sz="2200" err="1"/>
              <a:t>Discuss</a:t>
            </a:r>
            <a:r>
              <a:rPr lang="de-AT" sz="2200"/>
              <a:t> in </a:t>
            </a:r>
            <a:r>
              <a:rPr lang="de-AT" sz="2200" err="1"/>
              <a:t>small</a:t>
            </a:r>
            <a:r>
              <a:rPr lang="de-AT" sz="2200"/>
              <a:t> </a:t>
            </a:r>
            <a:r>
              <a:rPr lang="de-AT" sz="2200" err="1"/>
              <a:t>groups</a:t>
            </a:r>
            <a:r>
              <a:rPr lang="de-AT" sz="2200"/>
              <a:t>: </a:t>
            </a:r>
          </a:p>
          <a:p>
            <a:endParaRPr lang="de-AT" sz="2200"/>
          </a:p>
          <a:p>
            <a:r>
              <a:rPr lang="en-US" sz="2200"/>
              <a:t>What are the advantages of transporting more goods by rail or inland waterways instead of by truck?</a:t>
            </a:r>
          </a:p>
          <a:p>
            <a:pPr marL="0" indent="0">
              <a:buNone/>
            </a:pPr>
            <a:br>
              <a:rPr lang="de-AT" sz="2200"/>
            </a:br>
            <a:r>
              <a:rPr lang="de-AT" sz="2200"/>
              <a:t>→ </a:t>
            </a:r>
            <a:r>
              <a:rPr lang="en-US" sz="2200"/>
              <a:t>Think, for example, about the environment, traffic, safety, space usage, noise.</a:t>
            </a:r>
            <a:endParaRPr lang="de-AT" sz="2200"/>
          </a:p>
          <a:p>
            <a:endParaRPr lang="de-AT" sz="2200"/>
          </a:p>
          <a:p>
            <a:r>
              <a:rPr lang="de-AT" sz="2200" err="1"/>
              <a:t>What</a:t>
            </a:r>
            <a:r>
              <a:rPr lang="de-AT" sz="2200"/>
              <a:t> </a:t>
            </a:r>
            <a:r>
              <a:rPr lang="de-AT" sz="2200" err="1"/>
              <a:t>challenges</a:t>
            </a:r>
            <a:r>
              <a:rPr lang="de-AT" sz="2200"/>
              <a:t> </a:t>
            </a:r>
            <a:r>
              <a:rPr lang="de-AT" sz="2200" err="1"/>
              <a:t>might</a:t>
            </a:r>
            <a:r>
              <a:rPr lang="de-AT" sz="2200"/>
              <a:t> </a:t>
            </a:r>
            <a:r>
              <a:rPr lang="de-AT" sz="2200" err="1"/>
              <a:t>arise</a:t>
            </a:r>
            <a:r>
              <a:rPr lang="de-AT" sz="2200"/>
              <a:t>?</a:t>
            </a:r>
          </a:p>
          <a:p>
            <a:pPr marL="0" indent="0">
              <a:buNone/>
            </a:pPr>
            <a:br>
              <a:rPr lang="de-AT" sz="2200"/>
            </a:br>
            <a:r>
              <a:rPr lang="de-AT" sz="2200">
                <a:sym typeface="Wingdings" panose="05000000000000000000" pitchFamily="2" charset="2"/>
              </a:rPr>
              <a:t>→ </a:t>
            </a:r>
            <a:r>
              <a:rPr lang="en-US" sz="2200"/>
              <a:t>Think, for example, about infrastructure, costs, flexibility, time, accessibility.</a:t>
            </a:r>
            <a:endParaRPr lang="de-AT"/>
          </a:p>
        </p:txBody>
      </p:sp>
      <p:pic>
        <p:nvPicPr>
          <p:cNvPr id="11" name="Grafik 10">
            <a:extLst>
              <a:ext uri="{FF2B5EF4-FFF2-40B4-BE49-F238E27FC236}">
                <a16:creationId xmlns:a16="http://schemas.microsoft.com/office/drawing/2014/main" id="{9447A6C5-009F-4EB1-F132-E4F297F299C9}"/>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Tree>
    <p:extLst>
      <p:ext uri="{BB962C8B-B14F-4D97-AF65-F5344CB8AC3E}">
        <p14:creationId xmlns:p14="http://schemas.microsoft.com/office/powerpoint/2010/main" val="3926425446"/>
      </p:ext>
    </p:extLst>
  </p:cSld>
  <p:clrMapOvr>
    <a:masterClrMapping/>
  </p:clrMapOvr>
  <p:transition spd="slow">
    <p:pu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a:t>3</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dirty="0" err="1"/>
              <a:t>Sustainable</a:t>
            </a:r>
            <a:r>
              <a:rPr lang="de-AT" dirty="0"/>
              <a:t> freight </a:t>
            </a:r>
            <a:r>
              <a:rPr lang="de-AT" dirty="0" err="1"/>
              <a:t>transport</a:t>
            </a:r>
            <a:br>
              <a:rPr lang="de-AT" dirty="0"/>
            </a:br>
            <a:endParaRPr lang="de-AT" dirty="0"/>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D755C-A169-3464-37F6-DBE074494C1B}"/>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76914C16-8459-AC57-37DF-B184B4BF336F}"/>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BAC5DE5B-8067-6609-9363-5D5BC2B3A839}"/>
              </a:ext>
            </a:extLst>
          </p:cNvPr>
          <p:cNvSpPr>
            <a:spLocks noGrp="1"/>
          </p:cNvSpPr>
          <p:nvPr>
            <p:ph type="ftr" sz="quarter" idx="11"/>
          </p:nvPr>
        </p:nvSpPr>
        <p:spPr/>
        <p:txBody>
          <a:bodyPr/>
          <a:lstStyle/>
          <a:p>
            <a:r>
              <a:rPr lang="en-US">
                <a:cs typeface="Arial" panose="020B0604020202020204" pitchFamily="34" charset="0"/>
              </a:rPr>
              <a:t>ECONOMY MEETS ENVIRONMENT – THE FUTURE OF FREIGHT TRANSPORT</a:t>
            </a:r>
          </a:p>
        </p:txBody>
      </p:sp>
      <p:sp>
        <p:nvSpPr>
          <p:cNvPr id="4" name="Foliennummernplatzhalter 3">
            <a:extLst>
              <a:ext uri="{FF2B5EF4-FFF2-40B4-BE49-F238E27FC236}">
                <a16:creationId xmlns:a16="http://schemas.microsoft.com/office/drawing/2014/main" id="{84256174-9F0E-D315-ACAC-61AA5CBD1612}"/>
              </a:ext>
            </a:extLst>
          </p:cNvPr>
          <p:cNvSpPr>
            <a:spLocks noGrp="1"/>
          </p:cNvSpPr>
          <p:nvPr>
            <p:ph type="sldNum" sz="quarter" idx="12"/>
          </p:nvPr>
        </p:nvSpPr>
        <p:spPr/>
        <p:txBody>
          <a:bodyPr/>
          <a:lstStyle/>
          <a:p>
            <a:fld id="{0AF89F37-6AD9-4F74-BC17-19E39A25D257}" type="slidenum">
              <a:rPr lang="de-AT" smtClean="0"/>
              <a:pPr/>
              <a:t>28</a:t>
            </a:fld>
            <a:endParaRPr lang="de-AT"/>
          </a:p>
        </p:txBody>
      </p:sp>
      <p:sp>
        <p:nvSpPr>
          <p:cNvPr id="6" name="Titel 5">
            <a:extLst>
              <a:ext uri="{FF2B5EF4-FFF2-40B4-BE49-F238E27FC236}">
                <a16:creationId xmlns:a16="http://schemas.microsoft.com/office/drawing/2014/main" id="{699F81B0-054E-F412-F104-05386FF8D42B}"/>
              </a:ext>
            </a:extLst>
          </p:cNvPr>
          <p:cNvSpPr>
            <a:spLocks noGrp="1"/>
          </p:cNvSpPr>
          <p:nvPr>
            <p:ph type="title"/>
          </p:nvPr>
        </p:nvSpPr>
        <p:spPr/>
        <p:txBody>
          <a:bodyPr/>
          <a:lstStyle/>
          <a:p>
            <a:r>
              <a:rPr lang="en-US"/>
              <a:t>Climate Change Detectives</a:t>
            </a:r>
            <a:endParaRPr lang="de-AT"/>
          </a:p>
        </p:txBody>
      </p:sp>
      <p:pic>
        <p:nvPicPr>
          <p:cNvPr id="5" name="Grafik 4">
            <a:extLst>
              <a:ext uri="{FF2B5EF4-FFF2-40B4-BE49-F238E27FC236}">
                <a16:creationId xmlns:a16="http://schemas.microsoft.com/office/drawing/2014/main" id="{1FE9B8CA-3737-F61A-8B2A-3B6F8F1E349B}"/>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
        <p:nvSpPr>
          <p:cNvPr id="9" name="Textfeld 8">
            <a:extLst>
              <a:ext uri="{FF2B5EF4-FFF2-40B4-BE49-F238E27FC236}">
                <a16:creationId xmlns:a16="http://schemas.microsoft.com/office/drawing/2014/main" id="{B2306026-AEA2-54F7-01E7-F40F41F05E80}"/>
              </a:ext>
            </a:extLst>
          </p:cNvPr>
          <p:cNvSpPr txBox="1"/>
          <p:nvPr/>
        </p:nvSpPr>
        <p:spPr>
          <a:xfrm>
            <a:off x="3883714" y="1840520"/>
            <a:ext cx="7267989" cy="3693319"/>
          </a:xfrm>
          <a:prstGeom prst="rect">
            <a:avLst/>
          </a:prstGeom>
          <a:noFill/>
        </p:spPr>
        <p:txBody>
          <a:bodyPr wrap="square">
            <a:spAutoFit/>
          </a:bodyPr>
          <a:lstStyle/>
          <a:p>
            <a:r>
              <a:rPr lang="de-AT"/>
              <a:t>Work in </a:t>
            </a:r>
            <a:r>
              <a:rPr lang="de-AT" err="1"/>
              <a:t>groups</a:t>
            </a:r>
            <a:r>
              <a:rPr lang="de-AT"/>
              <a:t>:</a:t>
            </a:r>
          </a:p>
          <a:p>
            <a:endParaRPr lang="de-AT"/>
          </a:p>
          <a:p>
            <a:pPr marL="285750" indent="-285750">
              <a:buFont typeface="Arial" panose="020B0604020202020204" pitchFamily="34" charset="0"/>
              <a:buChar char="•"/>
            </a:pPr>
            <a:r>
              <a:rPr lang="en-US" b="1"/>
              <a:t>Cards with impacts of climate change: </a:t>
            </a:r>
            <a:r>
              <a:rPr lang="en-US"/>
              <a:t>Each group receives cards with pictures showing various effects of climate change.</a:t>
            </a:r>
          </a:p>
          <a:p>
            <a:pPr marL="285750" indent="-285750">
              <a:buFont typeface="Arial" panose="020B0604020202020204" pitchFamily="34" charset="0"/>
              <a:buChar char="•"/>
            </a:pPr>
            <a:endParaRPr lang="en-US" b="1"/>
          </a:p>
          <a:p>
            <a:pPr marL="285750" indent="-285750">
              <a:buFont typeface="Arial" panose="020B0604020202020204" pitchFamily="34" charset="0"/>
              <a:buChar char="•"/>
            </a:pPr>
            <a:r>
              <a:rPr lang="en-US" b="1"/>
              <a:t>Group discussion: </a:t>
            </a:r>
            <a:r>
              <a:rPr lang="en-US"/>
              <a:t>Think about what you see in the pictures and how these effects are related to climate change.</a:t>
            </a:r>
          </a:p>
          <a:p>
            <a:pPr indent="265113"/>
            <a:r>
              <a:rPr lang="en-US"/>
              <a:t>Which regions and people are especially affected?</a:t>
            </a:r>
          </a:p>
          <a:p>
            <a:pPr indent="265113"/>
            <a:r>
              <a:rPr lang="en-US"/>
              <a:t>How can we personally feel the effects of climate change?</a:t>
            </a:r>
          </a:p>
          <a:p>
            <a:endParaRPr lang="en-US" b="1"/>
          </a:p>
          <a:p>
            <a:pPr marL="285750" indent="-285750">
              <a:buFont typeface="Arial" panose="020B0604020202020204" pitchFamily="34" charset="0"/>
              <a:buChar char="•"/>
            </a:pPr>
            <a:r>
              <a:rPr lang="en-US" b="1"/>
              <a:t>Present your results: </a:t>
            </a:r>
            <a:r>
              <a:rPr lang="en-US"/>
              <a:t>Present your findings and stick the cards on a poster. Use colored markers to highlight which impacts are the most severe.</a:t>
            </a:r>
            <a:endParaRPr lang="de-AT"/>
          </a:p>
        </p:txBody>
      </p:sp>
    </p:spTree>
    <p:extLst>
      <p:ext uri="{BB962C8B-B14F-4D97-AF65-F5344CB8AC3E}">
        <p14:creationId xmlns:p14="http://schemas.microsoft.com/office/powerpoint/2010/main" val="1192440727"/>
      </p:ext>
    </p:extLst>
  </p:cSld>
  <p:clrMapOvr>
    <a:masterClrMapping/>
  </p:clrMapOvr>
  <p:transition spd="slow">
    <p:pu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D5965-7E72-E6DC-00F2-A6094CE4A3CA}"/>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00D6E8A6-C9BD-1ACF-DFE0-77D246D97686}"/>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9D103976-71A0-A6BE-5AAE-E01755CDE82F}"/>
              </a:ext>
            </a:extLst>
          </p:cNvPr>
          <p:cNvSpPr>
            <a:spLocks noGrp="1"/>
          </p:cNvSpPr>
          <p:nvPr>
            <p:ph type="title"/>
          </p:nvPr>
        </p:nvSpPr>
        <p:spPr/>
        <p:txBody>
          <a:bodyPr/>
          <a:lstStyle/>
          <a:p>
            <a:r>
              <a:rPr lang="en-US"/>
              <a:t>Greenhouse gases: what are they and which ones exist?</a:t>
            </a:r>
            <a:endParaRPr lang="de-AT"/>
          </a:p>
        </p:txBody>
      </p:sp>
      <p:sp>
        <p:nvSpPr>
          <p:cNvPr id="24" name="Inhaltsplatzhalter 23">
            <a:extLst>
              <a:ext uri="{FF2B5EF4-FFF2-40B4-BE49-F238E27FC236}">
                <a16:creationId xmlns:a16="http://schemas.microsoft.com/office/drawing/2014/main" id="{9E3C50BC-D365-28AD-7251-90F9940CFD6A}"/>
              </a:ext>
            </a:extLst>
          </p:cNvPr>
          <p:cNvSpPr>
            <a:spLocks noGrp="1"/>
          </p:cNvSpPr>
          <p:nvPr>
            <p:ph idx="1"/>
          </p:nvPr>
        </p:nvSpPr>
        <p:spPr>
          <a:xfrm>
            <a:off x="592539" y="2017643"/>
            <a:ext cx="6200420" cy="4114799"/>
          </a:xfrm>
        </p:spPr>
        <p:txBody>
          <a:bodyPr/>
          <a:lstStyle/>
          <a:p>
            <a:pPr marL="0" indent="0">
              <a:buNone/>
            </a:pPr>
            <a:r>
              <a:rPr lang="en-US" sz="2200" dirty="0"/>
              <a:t>Greenhouse gases influence the Earth’s energy balance</a:t>
            </a:r>
          </a:p>
          <a:p>
            <a:pPr marL="0" indent="0">
              <a:buNone/>
            </a:pPr>
            <a:endParaRPr lang="de-AT" sz="2200" dirty="0"/>
          </a:p>
          <a:p>
            <a:r>
              <a:rPr lang="de-AT" sz="2200" dirty="0"/>
              <a:t>Greenhouse </a:t>
            </a:r>
            <a:r>
              <a:rPr lang="de-AT" sz="2200" dirty="0" err="1"/>
              <a:t>effect</a:t>
            </a:r>
            <a:r>
              <a:rPr lang="de-AT" sz="2200" dirty="0"/>
              <a:t>, global </a:t>
            </a:r>
            <a:r>
              <a:rPr lang="de-AT" sz="2200" dirty="0" err="1"/>
              <a:t>warming</a:t>
            </a:r>
            <a:endParaRPr lang="de-AT" sz="2200" dirty="0"/>
          </a:p>
          <a:p>
            <a:r>
              <a:rPr lang="de-AT" sz="2200" dirty="0"/>
              <a:t>Most well-</a:t>
            </a:r>
            <a:r>
              <a:rPr lang="de-AT" sz="2200" dirty="0" err="1"/>
              <a:t>known</a:t>
            </a:r>
            <a:r>
              <a:rPr lang="de-AT" sz="2200" dirty="0"/>
              <a:t> </a:t>
            </a:r>
            <a:r>
              <a:rPr lang="de-AT" sz="2200" dirty="0" err="1"/>
              <a:t>greenhouse</a:t>
            </a:r>
            <a:r>
              <a:rPr lang="de-AT" sz="2200" dirty="0"/>
              <a:t> </a:t>
            </a:r>
            <a:r>
              <a:rPr lang="de-AT" sz="2200" dirty="0" err="1"/>
              <a:t>gases</a:t>
            </a:r>
            <a:r>
              <a:rPr lang="de-AT" sz="2200" dirty="0"/>
              <a:t>: </a:t>
            </a:r>
            <a:r>
              <a:rPr lang="de-AT" sz="2200" dirty="0" err="1"/>
              <a:t>carbon</a:t>
            </a:r>
            <a:r>
              <a:rPr lang="de-AT" sz="2200" dirty="0"/>
              <a:t> </a:t>
            </a:r>
            <a:r>
              <a:rPr lang="de-AT" sz="2200" dirty="0" err="1"/>
              <a:t>dioxide</a:t>
            </a:r>
            <a:r>
              <a:rPr lang="de-AT" sz="2200" dirty="0"/>
              <a:t> (CO₂), </a:t>
            </a:r>
            <a:r>
              <a:rPr lang="de-AT" sz="2200" dirty="0" err="1"/>
              <a:t>methane</a:t>
            </a:r>
            <a:r>
              <a:rPr lang="de-AT" sz="2200" dirty="0"/>
              <a:t>, and </a:t>
            </a:r>
            <a:r>
              <a:rPr lang="de-AT" sz="2200" dirty="0" err="1"/>
              <a:t>nitrous</a:t>
            </a:r>
            <a:r>
              <a:rPr lang="de-AT" sz="2200" dirty="0"/>
              <a:t> </a:t>
            </a:r>
            <a:r>
              <a:rPr lang="de-AT" sz="2200" dirty="0" err="1"/>
              <a:t>oxide</a:t>
            </a:r>
            <a:endParaRPr lang="de-AT" sz="2200" dirty="0"/>
          </a:p>
          <a:p>
            <a:r>
              <a:rPr lang="de-AT" sz="2200" dirty="0"/>
              <a:t>Low </a:t>
            </a:r>
            <a:r>
              <a:rPr lang="de-AT" sz="2200" dirty="0" err="1"/>
              <a:t>natural</a:t>
            </a:r>
            <a:r>
              <a:rPr lang="de-AT" sz="2200" dirty="0"/>
              <a:t> </a:t>
            </a:r>
            <a:r>
              <a:rPr lang="de-AT" sz="2200" dirty="0" err="1"/>
              <a:t>occurrence</a:t>
            </a:r>
            <a:r>
              <a:rPr lang="de-AT" sz="2200" dirty="0"/>
              <a:t> of </a:t>
            </a:r>
            <a:r>
              <a:rPr lang="de-AT" sz="2200" dirty="0" err="1"/>
              <a:t>greenhouse</a:t>
            </a:r>
            <a:r>
              <a:rPr lang="de-AT" sz="2200" dirty="0"/>
              <a:t> </a:t>
            </a:r>
            <a:r>
              <a:rPr lang="de-AT" sz="2200" dirty="0" err="1"/>
              <a:t>gases</a:t>
            </a:r>
            <a:endParaRPr lang="de-AT" sz="2200" dirty="0"/>
          </a:p>
          <a:p>
            <a:r>
              <a:rPr lang="de-AT" sz="2200" dirty="0" err="1"/>
              <a:t>Increase</a:t>
            </a:r>
            <a:r>
              <a:rPr lang="de-AT" sz="2200" dirty="0"/>
              <a:t> in </a:t>
            </a:r>
            <a:r>
              <a:rPr lang="de-AT" sz="2200" dirty="0" err="1"/>
              <a:t>greenhouse</a:t>
            </a:r>
            <a:r>
              <a:rPr lang="de-AT" sz="2200" dirty="0"/>
              <a:t> </a:t>
            </a:r>
            <a:r>
              <a:rPr lang="de-AT" sz="2200" dirty="0" err="1"/>
              <a:t>gases</a:t>
            </a:r>
            <a:r>
              <a:rPr lang="de-AT" sz="2200" dirty="0"/>
              <a:t> due </a:t>
            </a:r>
            <a:r>
              <a:rPr lang="de-AT" sz="2200" dirty="0" err="1"/>
              <a:t>to</a:t>
            </a:r>
            <a:r>
              <a:rPr lang="de-AT" sz="2200" dirty="0"/>
              <a:t> human </a:t>
            </a:r>
            <a:r>
              <a:rPr lang="de-AT" sz="2200" dirty="0" err="1"/>
              <a:t>activity</a:t>
            </a:r>
            <a:endParaRPr lang="de-AT" sz="2200" dirty="0"/>
          </a:p>
        </p:txBody>
      </p:sp>
      <p:sp>
        <p:nvSpPr>
          <p:cNvPr id="23" name="Datumsplatzhalter 22">
            <a:extLst>
              <a:ext uri="{FF2B5EF4-FFF2-40B4-BE49-F238E27FC236}">
                <a16:creationId xmlns:a16="http://schemas.microsoft.com/office/drawing/2014/main" id="{F098EA5C-5A1D-F9CD-0B8F-76B0BCE8F900}"/>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6108D50F-0176-645E-E6BD-EDDFFB98C6A3}"/>
              </a:ext>
            </a:extLst>
          </p:cNvPr>
          <p:cNvSpPr>
            <a:spLocks noGrp="1"/>
          </p:cNvSpPr>
          <p:nvPr>
            <p:ph type="sldNum" sz="quarter" idx="12"/>
          </p:nvPr>
        </p:nvSpPr>
        <p:spPr/>
        <p:txBody>
          <a:bodyPr/>
          <a:lstStyle/>
          <a:p>
            <a:fld id="{0AF89F37-6AD9-4F74-BC17-19E39A25D257}" type="slidenum">
              <a:rPr lang="de-AT" smtClean="0"/>
              <a:t>29</a:t>
            </a:fld>
            <a:endParaRPr lang="de-AT"/>
          </a:p>
        </p:txBody>
      </p:sp>
      <p:sp>
        <p:nvSpPr>
          <p:cNvPr id="8" name="Datumsplatzhalter 22">
            <a:extLst>
              <a:ext uri="{FF2B5EF4-FFF2-40B4-BE49-F238E27FC236}">
                <a16:creationId xmlns:a16="http://schemas.microsoft.com/office/drawing/2014/main" id="{EBF17168-F3AF-72DC-60DD-644116829CFB}"/>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t>Chart based on EEA data</a:t>
            </a:r>
            <a:endParaRPr lang="de-AT"/>
          </a:p>
        </p:txBody>
      </p:sp>
      <p:sp>
        <p:nvSpPr>
          <p:cNvPr id="7" name="Fußzeilenplatzhalter 2">
            <a:extLst>
              <a:ext uri="{FF2B5EF4-FFF2-40B4-BE49-F238E27FC236}">
                <a16:creationId xmlns:a16="http://schemas.microsoft.com/office/drawing/2014/main" id="{B2A6ED4B-8F43-68B0-2A37-E89A3F65675F}"/>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graphicFrame>
        <p:nvGraphicFramePr>
          <p:cNvPr id="3" name="Chart 6" descr="Diagramm Treibhausgasemissionen in der EU nach Schadstoffen&#10;">
            <a:extLst>
              <a:ext uri="{FF2B5EF4-FFF2-40B4-BE49-F238E27FC236}">
                <a16:creationId xmlns:a16="http://schemas.microsoft.com/office/drawing/2014/main" id="{04B5AA41-21B9-0F46-5898-7EC1552BE844}"/>
              </a:ext>
            </a:extLst>
          </p:cNvPr>
          <p:cNvGraphicFramePr/>
          <p:nvPr>
            <p:extLst>
              <p:ext uri="{D42A27DB-BD31-4B8C-83A1-F6EECF244321}">
                <p14:modId xmlns:p14="http://schemas.microsoft.com/office/powerpoint/2010/main" val="485085286"/>
              </p:ext>
            </p:extLst>
          </p:nvPr>
        </p:nvGraphicFramePr>
        <p:xfrm>
          <a:off x="6836590" y="1708999"/>
          <a:ext cx="4762871" cy="397096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699592980"/>
      </p:ext>
    </p:extLst>
  </p:cSld>
  <p:clrMapOvr>
    <a:masterClrMapping/>
  </p:clrMapOvr>
  <p:transition spd="slow">
    <p:pu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72108-DC90-E5D6-B33A-1D59EE2089ED}"/>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566678F-463E-1987-F063-0D0698009CB6}"/>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7FF74E30-8001-715B-D893-C0B3BB547D88}"/>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descr="The image presents impacts of the transport sector in terms of emissions for inland waterways. rail, air, sea and road transports.">
            <a:extLst>
              <a:ext uri="{FF2B5EF4-FFF2-40B4-BE49-F238E27FC236}">
                <a16:creationId xmlns:a16="http://schemas.microsoft.com/office/drawing/2014/main" id="{7031B552-4AEE-0A54-11FD-CD04AB750B70}"/>
              </a:ext>
            </a:extLst>
          </p:cNvPr>
          <p:cNvSpPr>
            <a:spLocks noGrp="1"/>
          </p:cNvSpPr>
          <p:nvPr>
            <p:ph type="title"/>
          </p:nvPr>
        </p:nvSpPr>
        <p:spPr/>
        <p:txBody>
          <a:bodyPr/>
          <a:lstStyle/>
          <a:p>
            <a:r>
              <a:rPr lang="en-US" dirty="0"/>
              <a:t>Impacts of the transport sector</a:t>
            </a:r>
            <a:endParaRPr lang="de-AT" dirty="0"/>
          </a:p>
        </p:txBody>
      </p:sp>
      <p:sp>
        <p:nvSpPr>
          <p:cNvPr id="24" name="Inhaltsplatzhalter 23">
            <a:extLst>
              <a:ext uri="{FF2B5EF4-FFF2-40B4-BE49-F238E27FC236}">
                <a16:creationId xmlns:a16="http://schemas.microsoft.com/office/drawing/2014/main" id="{C137E151-A504-6257-C662-B1047ADE1845}"/>
              </a:ext>
            </a:extLst>
          </p:cNvPr>
          <p:cNvSpPr>
            <a:spLocks noGrp="1"/>
          </p:cNvSpPr>
          <p:nvPr>
            <p:ph idx="1"/>
          </p:nvPr>
        </p:nvSpPr>
        <p:spPr>
          <a:xfrm>
            <a:off x="634280" y="2037486"/>
            <a:ext cx="4663277" cy="4114799"/>
          </a:xfrm>
        </p:spPr>
        <p:txBody>
          <a:bodyPr/>
          <a:lstStyle/>
          <a:p>
            <a:pPr marL="257175" indent="-257175"/>
            <a:r>
              <a:rPr lang="en-US" sz="2200"/>
              <a:t>Transport emissions are rising sharply</a:t>
            </a:r>
          </a:p>
          <a:p>
            <a:pPr marL="257175" indent="-257175"/>
            <a:r>
              <a:rPr lang="en-US" sz="2200"/>
              <a:t>Forecasts predict an almost doubling of freight transport by 2050 (compared to 2019)</a:t>
            </a:r>
          </a:p>
          <a:p>
            <a:pPr marL="257175" indent="-257175"/>
            <a:r>
              <a:rPr lang="en-US" sz="2200"/>
              <a:t>Especially truck transport is increasing</a:t>
            </a:r>
            <a:endParaRPr lang="de-AT" sz="2200"/>
          </a:p>
        </p:txBody>
      </p:sp>
      <p:sp>
        <p:nvSpPr>
          <p:cNvPr id="23" name="Datumsplatzhalter 22">
            <a:extLst>
              <a:ext uri="{FF2B5EF4-FFF2-40B4-BE49-F238E27FC236}">
                <a16:creationId xmlns:a16="http://schemas.microsoft.com/office/drawing/2014/main" id="{2DCE67E3-15D4-6E58-FECD-0739C3B96612}"/>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5FE5A57D-45B0-887A-D464-DC0A07552D7D}"/>
              </a:ext>
            </a:extLst>
          </p:cNvPr>
          <p:cNvSpPr>
            <a:spLocks noGrp="1"/>
          </p:cNvSpPr>
          <p:nvPr>
            <p:ph type="sldNum" sz="quarter" idx="12"/>
          </p:nvPr>
        </p:nvSpPr>
        <p:spPr/>
        <p:txBody>
          <a:bodyPr/>
          <a:lstStyle/>
          <a:p>
            <a:fld id="{0AF89F37-6AD9-4F74-BC17-19E39A25D257}" type="slidenum">
              <a:rPr lang="de-AT" smtClean="0"/>
              <a:t>30</a:t>
            </a:fld>
            <a:endParaRPr lang="de-AT"/>
          </a:p>
        </p:txBody>
      </p:sp>
      <p:sp>
        <p:nvSpPr>
          <p:cNvPr id="8" name="Datumsplatzhalter 22">
            <a:extLst>
              <a:ext uri="{FF2B5EF4-FFF2-40B4-BE49-F238E27FC236}">
                <a16:creationId xmlns:a16="http://schemas.microsoft.com/office/drawing/2014/main" id="{640EA122-4EC0-0D4F-C842-321E6C99C00B}"/>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Smart Freight </a:t>
            </a:r>
            <a:r>
              <a:rPr lang="de-AT" err="1"/>
              <a:t>Centre</a:t>
            </a:r>
            <a:endParaRPr lang="de-AT"/>
          </a:p>
        </p:txBody>
      </p:sp>
      <p:sp>
        <p:nvSpPr>
          <p:cNvPr id="7" name="Fußzeilenplatzhalter 2">
            <a:extLst>
              <a:ext uri="{FF2B5EF4-FFF2-40B4-BE49-F238E27FC236}">
                <a16:creationId xmlns:a16="http://schemas.microsoft.com/office/drawing/2014/main" id="{FCE51D26-9462-65F5-84CA-65ABF53D6B50}"/>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pic>
        <p:nvPicPr>
          <p:cNvPr id="2" name="Picture 5" descr="Graphical representation of transport emissions">
            <a:extLst>
              <a:ext uri="{FF2B5EF4-FFF2-40B4-BE49-F238E27FC236}">
                <a16:creationId xmlns:a16="http://schemas.microsoft.com/office/drawing/2014/main" id="{5F6304AF-5A4D-33BC-876A-FCA398FDC828}"/>
              </a:ext>
            </a:extLst>
          </p:cNvPr>
          <p:cNvPicPr>
            <a:picLocks noChangeAspect="1"/>
          </p:cNvPicPr>
          <p:nvPr/>
        </p:nvPicPr>
        <p:blipFill>
          <a:blip r:embed="rId3"/>
          <a:stretch>
            <a:fillRect/>
          </a:stretch>
        </p:blipFill>
        <p:spPr>
          <a:xfrm>
            <a:off x="6778487" y="1296171"/>
            <a:ext cx="4779233" cy="4972724"/>
          </a:xfrm>
          <a:prstGeom prst="rect">
            <a:avLst/>
          </a:prstGeom>
        </p:spPr>
      </p:pic>
    </p:spTree>
    <p:extLst>
      <p:ext uri="{BB962C8B-B14F-4D97-AF65-F5344CB8AC3E}">
        <p14:creationId xmlns:p14="http://schemas.microsoft.com/office/powerpoint/2010/main" val="1455088635"/>
      </p:ext>
    </p:extLst>
  </p:cSld>
  <p:clrMapOvr>
    <a:masterClrMapping/>
  </p:clrMapOvr>
  <p:transition spd="slow">
    <p:pu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4ABBD0-1FFF-94E8-1D4D-260F4FEAAFF3}"/>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0C4BED23-B977-ECF5-5B75-2CA91AFB426A}"/>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C9891660-37C1-B71C-4E78-F68A8F1D4D12}"/>
              </a:ext>
            </a:extLst>
          </p:cNvPr>
          <p:cNvSpPr>
            <a:spLocks noGrp="1"/>
          </p:cNvSpPr>
          <p:nvPr>
            <p:ph type="ftr" sz="quarter" idx="11"/>
          </p:nvPr>
        </p:nvSpPr>
        <p:spPr/>
        <p:txBody>
          <a:bodyPr/>
          <a:lstStyle/>
          <a:p>
            <a:r>
              <a:rPr lang="en-US">
                <a:cs typeface="Arial" panose="020B0604020202020204" pitchFamily="34" charset="0"/>
              </a:rPr>
              <a:t>ECONOMY MEETS ENVIRONMENT – THE FUTURE OF FREIGHT TRANSPORT</a:t>
            </a:r>
          </a:p>
        </p:txBody>
      </p:sp>
      <p:sp>
        <p:nvSpPr>
          <p:cNvPr id="4" name="Foliennummernplatzhalter 3">
            <a:extLst>
              <a:ext uri="{FF2B5EF4-FFF2-40B4-BE49-F238E27FC236}">
                <a16:creationId xmlns:a16="http://schemas.microsoft.com/office/drawing/2014/main" id="{6740FB9C-C3F8-0541-47BD-29BE2F054B8B}"/>
              </a:ext>
            </a:extLst>
          </p:cNvPr>
          <p:cNvSpPr>
            <a:spLocks noGrp="1"/>
          </p:cNvSpPr>
          <p:nvPr>
            <p:ph type="sldNum" sz="quarter" idx="12"/>
          </p:nvPr>
        </p:nvSpPr>
        <p:spPr/>
        <p:txBody>
          <a:bodyPr/>
          <a:lstStyle/>
          <a:p>
            <a:fld id="{0AF89F37-6AD9-4F74-BC17-19E39A25D257}" type="slidenum">
              <a:rPr lang="de-AT" smtClean="0"/>
              <a:pPr/>
              <a:t>31</a:t>
            </a:fld>
            <a:endParaRPr lang="de-AT"/>
          </a:p>
        </p:txBody>
      </p:sp>
      <p:sp>
        <p:nvSpPr>
          <p:cNvPr id="6" name="Titel 5">
            <a:extLst>
              <a:ext uri="{FF2B5EF4-FFF2-40B4-BE49-F238E27FC236}">
                <a16:creationId xmlns:a16="http://schemas.microsoft.com/office/drawing/2014/main" id="{E38E771A-CBD4-1F73-4709-CC2CC53103C0}"/>
              </a:ext>
            </a:extLst>
          </p:cNvPr>
          <p:cNvSpPr>
            <a:spLocks noGrp="1"/>
          </p:cNvSpPr>
          <p:nvPr>
            <p:ph type="title"/>
          </p:nvPr>
        </p:nvSpPr>
        <p:spPr>
          <a:xfrm>
            <a:off x="592538" y="640040"/>
            <a:ext cx="10221236" cy="792976"/>
          </a:xfrm>
        </p:spPr>
        <p:txBody>
          <a:bodyPr/>
          <a:lstStyle/>
          <a:p>
            <a:r>
              <a:rPr lang="en-US" dirty="0"/>
              <a:t>Road traffic as the main polluter</a:t>
            </a:r>
            <a:endParaRPr lang="de-AT" dirty="0"/>
          </a:p>
        </p:txBody>
      </p:sp>
      <p:pic>
        <p:nvPicPr>
          <p:cNvPr id="5" name="Content Placeholder 6" descr="Kreisdiagramm Hauptemittenten im Verkehr 2022 ">
            <a:extLst>
              <a:ext uri="{FF2B5EF4-FFF2-40B4-BE49-F238E27FC236}">
                <a16:creationId xmlns:a16="http://schemas.microsoft.com/office/drawing/2014/main" id="{1E3E2904-EFD1-FF14-5E60-6143AACA6797}"/>
              </a:ext>
            </a:extLst>
          </p:cNvPr>
          <p:cNvPicPr>
            <a:picLocks noGrp="1" noRot="1" noChangeAspect="1" noMove="1" noResize="1" noEditPoints="1" noAdjustHandles="1" noChangeArrowheads="1" noChangeShapeType="1" noCrop="1"/>
          </p:cNvPicPr>
          <p:nvPr>
            <p:ph idx="1"/>
          </p:nvPr>
        </p:nvPicPr>
        <p:blipFill>
          <a:blip r:embed="rId3"/>
          <a:stretch>
            <a:fillRect/>
          </a:stretch>
        </p:blipFill>
        <p:spPr>
          <a:xfrm>
            <a:off x="2932783" y="1347040"/>
            <a:ext cx="6326433" cy="4418636"/>
          </a:xfrm>
        </p:spPr>
      </p:pic>
      <p:sp>
        <p:nvSpPr>
          <p:cNvPr id="7" name="TextBox 6">
            <a:extLst>
              <a:ext uri="{FF2B5EF4-FFF2-40B4-BE49-F238E27FC236}">
                <a16:creationId xmlns:a16="http://schemas.microsoft.com/office/drawing/2014/main" id="{8538D269-B799-6AAF-8E58-E024F4D87020}"/>
              </a:ext>
            </a:extLst>
          </p:cNvPr>
          <p:cNvSpPr txBox="1">
            <a:spLocks noGrp="1" noRot="1" noMove="1" noResize="1" noEditPoints="1" noAdjustHandles="1" noChangeArrowheads="1" noChangeShapeType="1"/>
          </p:cNvSpPr>
          <p:nvPr/>
        </p:nvSpPr>
        <p:spPr>
          <a:xfrm>
            <a:off x="4699819" y="1386348"/>
            <a:ext cx="3293807" cy="276999"/>
          </a:xfrm>
          <a:prstGeom prst="rect">
            <a:avLst/>
          </a:prstGeom>
          <a:solidFill>
            <a:schemeClr val="bg1"/>
          </a:solidFill>
        </p:spPr>
        <p:txBody>
          <a:bodyPr wrap="square" rtlCol="0">
            <a:spAutoFit/>
          </a:bodyPr>
          <a:lstStyle/>
          <a:p>
            <a:pPr algn="ctr"/>
            <a:r>
              <a:rPr lang="en-US" sz="1200" b="1"/>
              <a:t>Main Emitters in Transport 2022</a:t>
            </a:r>
          </a:p>
        </p:txBody>
      </p:sp>
      <p:sp>
        <p:nvSpPr>
          <p:cNvPr id="8" name="TextBox 7">
            <a:extLst>
              <a:ext uri="{FF2B5EF4-FFF2-40B4-BE49-F238E27FC236}">
                <a16:creationId xmlns:a16="http://schemas.microsoft.com/office/drawing/2014/main" id="{C4009F5E-9A93-26A7-4016-3003197A2EC4}"/>
              </a:ext>
            </a:extLst>
          </p:cNvPr>
          <p:cNvSpPr txBox="1">
            <a:spLocks noGrp="1" noRot="1" noMove="1" noResize="1" noEditPoints="1" noAdjustHandles="1" noChangeArrowheads="1" noChangeShapeType="1"/>
          </p:cNvSpPr>
          <p:nvPr/>
        </p:nvSpPr>
        <p:spPr>
          <a:xfrm>
            <a:off x="5304502" y="1814211"/>
            <a:ext cx="2084439" cy="430887"/>
          </a:xfrm>
          <a:prstGeom prst="rect">
            <a:avLst/>
          </a:prstGeom>
          <a:solidFill>
            <a:schemeClr val="bg1"/>
          </a:solidFill>
        </p:spPr>
        <p:txBody>
          <a:bodyPr wrap="square" rtlCol="0">
            <a:spAutoFit/>
          </a:bodyPr>
          <a:lstStyle/>
          <a:p>
            <a:pPr algn="ctr"/>
            <a:r>
              <a:rPr lang="en-US" sz="1050" b="1"/>
              <a:t>Other (rail, aviation, shipping, military)</a:t>
            </a:r>
            <a:r>
              <a:rPr lang="en-US" sz="1050"/>
              <a:t>: </a:t>
            </a:r>
          </a:p>
        </p:txBody>
      </p:sp>
      <p:sp>
        <p:nvSpPr>
          <p:cNvPr id="9" name="TextBox 8">
            <a:extLst>
              <a:ext uri="{FF2B5EF4-FFF2-40B4-BE49-F238E27FC236}">
                <a16:creationId xmlns:a16="http://schemas.microsoft.com/office/drawing/2014/main" id="{5CDAB267-991A-A36B-784E-259751B57474}"/>
              </a:ext>
            </a:extLst>
          </p:cNvPr>
          <p:cNvSpPr txBox="1">
            <a:spLocks noGrp="1" noRot="1" noMove="1" noResize="1" noEditPoints="1" noAdjustHandles="1" noChangeArrowheads="1" noChangeShapeType="1"/>
          </p:cNvSpPr>
          <p:nvPr/>
        </p:nvSpPr>
        <p:spPr>
          <a:xfrm>
            <a:off x="7460787" y="2159952"/>
            <a:ext cx="1215306" cy="415498"/>
          </a:xfrm>
          <a:prstGeom prst="rect">
            <a:avLst/>
          </a:prstGeom>
          <a:solidFill>
            <a:schemeClr val="bg1"/>
          </a:solidFill>
        </p:spPr>
        <p:txBody>
          <a:bodyPr wrap="square" rtlCol="0">
            <a:spAutoFit/>
          </a:bodyPr>
          <a:lstStyle/>
          <a:p>
            <a:pPr algn="ctr"/>
            <a:r>
              <a:rPr lang="en-US" sz="1050" b="1"/>
              <a:t>Passenger Cars – Petrol</a:t>
            </a:r>
            <a:r>
              <a:rPr lang="en-US" sz="1050"/>
              <a:t>: </a:t>
            </a:r>
          </a:p>
        </p:txBody>
      </p:sp>
      <p:sp>
        <p:nvSpPr>
          <p:cNvPr id="10" name="TextBox 9">
            <a:extLst>
              <a:ext uri="{FF2B5EF4-FFF2-40B4-BE49-F238E27FC236}">
                <a16:creationId xmlns:a16="http://schemas.microsoft.com/office/drawing/2014/main" id="{BCAC5C1E-3C67-0BA5-716D-9827ADAED9DE}"/>
              </a:ext>
            </a:extLst>
          </p:cNvPr>
          <p:cNvSpPr txBox="1">
            <a:spLocks noGrp="1" noRot="1" noMove="1" noResize="1" noEditPoints="1" noAdjustHandles="1" noChangeArrowheads="1" noChangeShapeType="1"/>
          </p:cNvSpPr>
          <p:nvPr/>
        </p:nvSpPr>
        <p:spPr>
          <a:xfrm>
            <a:off x="7508001" y="4082337"/>
            <a:ext cx="1120877" cy="415498"/>
          </a:xfrm>
          <a:prstGeom prst="rect">
            <a:avLst/>
          </a:prstGeom>
          <a:solidFill>
            <a:schemeClr val="bg1"/>
          </a:solidFill>
        </p:spPr>
        <p:txBody>
          <a:bodyPr wrap="square" rtlCol="0">
            <a:spAutoFit/>
          </a:bodyPr>
          <a:lstStyle/>
          <a:p>
            <a:pPr algn="ctr"/>
            <a:r>
              <a:rPr lang="en-US" sz="1050" b="1"/>
              <a:t>Passenger Cars – Diesel</a:t>
            </a:r>
            <a:r>
              <a:rPr lang="en-US" sz="1050"/>
              <a:t>: </a:t>
            </a:r>
          </a:p>
        </p:txBody>
      </p:sp>
      <p:sp>
        <p:nvSpPr>
          <p:cNvPr id="11" name="TextBox 10">
            <a:extLst>
              <a:ext uri="{FF2B5EF4-FFF2-40B4-BE49-F238E27FC236}">
                <a16:creationId xmlns:a16="http://schemas.microsoft.com/office/drawing/2014/main" id="{51DC3E0F-F3A2-E731-41B5-373866755788}"/>
              </a:ext>
            </a:extLst>
          </p:cNvPr>
          <p:cNvSpPr txBox="1">
            <a:spLocks noGrp="1" noRot="1" noMove="1" noResize="1" noEditPoints="1" noAdjustHandles="1" noChangeArrowheads="1" noChangeShapeType="1"/>
          </p:cNvSpPr>
          <p:nvPr/>
        </p:nvSpPr>
        <p:spPr>
          <a:xfrm>
            <a:off x="6170812" y="4864143"/>
            <a:ext cx="1897627" cy="261610"/>
          </a:xfrm>
          <a:prstGeom prst="rect">
            <a:avLst/>
          </a:prstGeom>
          <a:solidFill>
            <a:schemeClr val="bg1"/>
          </a:solidFill>
        </p:spPr>
        <p:txBody>
          <a:bodyPr wrap="square" rtlCol="0">
            <a:spAutoFit/>
          </a:bodyPr>
          <a:lstStyle/>
          <a:p>
            <a:r>
              <a:rPr lang="en-US" sz="1050" b="1"/>
              <a:t>Mopeds and Motorcycles</a:t>
            </a:r>
            <a:r>
              <a:rPr lang="en-US" sz="1050"/>
              <a:t>:</a:t>
            </a:r>
          </a:p>
        </p:txBody>
      </p:sp>
      <p:sp>
        <p:nvSpPr>
          <p:cNvPr id="12" name="TextBox 11">
            <a:extLst>
              <a:ext uri="{FF2B5EF4-FFF2-40B4-BE49-F238E27FC236}">
                <a16:creationId xmlns:a16="http://schemas.microsoft.com/office/drawing/2014/main" id="{076B19E4-3211-02F9-8442-7561A7FD2BC4}"/>
              </a:ext>
            </a:extLst>
          </p:cNvPr>
          <p:cNvSpPr txBox="1">
            <a:spLocks noGrp="1" noRot="1" noMove="1" noResize="1" noEditPoints="1" noAdjustHandles="1" noChangeArrowheads="1" noChangeShapeType="1"/>
          </p:cNvSpPr>
          <p:nvPr/>
        </p:nvSpPr>
        <p:spPr>
          <a:xfrm>
            <a:off x="5102942" y="4748981"/>
            <a:ext cx="629264" cy="253916"/>
          </a:xfrm>
          <a:prstGeom prst="rect">
            <a:avLst/>
          </a:prstGeom>
          <a:solidFill>
            <a:schemeClr val="bg1"/>
          </a:solidFill>
        </p:spPr>
        <p:txBody>
          <a:bodyPr wrap="square" rtlCol="0">
            <a:spAutoFit/>
          </a:bodyPr>
          <a:lstStyle/>
          <a:p>
            <a:r>
              <a:rPr lang="en-US" sz="1050" b="1"/>
              <a:t>Buses</a:t>
            </a:r>
            <a:r>
              <a:rPr lang="en-US" sz="1050"/>
              <a:t>:</a:t>
            </a:r>
          </a:p>
        </p:txBody>
      </p:sp>
      <p:sp>
        <p:nvSpPr>
          <p:cNvPr id="13" name="TextBox 12">
            <a:extLst>
              <a:ext uri="{FF2B5EF4-FFF2-40B4-BE49-F238E27FC236}">
                <a16:creationId xmlns:a16="http://schemas.microsoft.com/office/drawing/2014/main" id="{E495E9DC-0B7C-2F94-1345-49A3EAE9334C}"/>
              </a:ext>
            </a:extLst>
          </p:cNvPr>
          <p:cNvSpPr txBox="1">
            <a:spLocks noGrp="1" noRot="1" noMove="1" noResize="1" noEditPoints="1" noAdjustHandles="1" noChangeArrowheads="1" noChangeShapeType="1"/>
          </p:cNvSpPr>
          <p:nvPr/>
        </p:nvSpPr>
        <p:spPr>
          <a:xfrm>
            <a:off x="3303639" y="4277032"/>
            <a:ext cx="1691148" cy="253916"/>
          </a:xfrm>
          <a:prstGeom prst="rect">
            <a:avLst/>
          </a:prstGeom>
          <a:solidFill>
            <a:schemeClr val="bg1"/>
          </a:solidFill>
        </p:spPr>
        <p:txBody>
          <a:bodyPr wrap="square" rtlCol="0">
            <a:spAutoFit/>
          </a:bodyPr>
          <a:lstStyle/>
          <a:p>
            <a:r>
              <a:rPr lang="en-US" sz="1050" b="1"/>
              <a:t>Light Commercial Vehicles</a:t>
            </a:r>
            <a:r>
              <a:rPr lang="en-US" sz="1050"/>
              <a:t>:</a:t>
            </a:r>
          </a:p>
        </p:txBody>
      </p:sp>
      <p:sp>
        <p:nvSpPr>
          <p:cNvPr id="14" name="TextBox 13">
            <a:extLst>
              <a:ext uri="{FF2B5EF4-FFF2-40B4-BE49-F238E27FC236}">
                <a16:creationId xmlns:a16="http://schemas.microsoft.com/office/drawing/2014/main" id="{22890C35-3386-8953-73D1-26A566D66135}"/>
              </a:ext>
            </a:extLst>
          </p:cNvPr>
          <p:cNvSpPr txBox="1">
            <a:spLocks noGrp="1" noRot="1" noMove="1" noResize="1" noEditPoints="1" noAdjustHandles="1" noChangeArrowheads="1" noChangeShapeType="1"/>
          </p:cNvSpPr>
          <p:nvPr/>
        </p:nvSpPr>
        <p:spPr>
          <a:xfrm>
            <a:off x="3401961" y="2367701"/>
            <a:ext cx="1789471" cy="430887"/>
          </a:xfrm>
          <a:prstGeom prst="rect">
            <a:avLst/>
          </a:prstGeom>
          <a:solidFill>
            <a:schemeClr val="bg1"/>
          </a:solidFill>
        </p:spPr>
        <p:txBody>
          <a:bodyPr wrap="square" rtlCol="0">
            <a:spAutoFit/>
          </a:bodyPr>
          <a:lstStyle/>
          <a:p>
            <a:pPr algn="ctr"/>
            <a:r>
              <a:rPr lang="en-US" sz="1050" b="1"/>
              <a:t>Heavy Commercial Vehicles (excluding buses)</a:t>
            </a:r>
            <a:r>
              <a:rPr lang="en-US" sz="1050"/>
              <a:t>:</a:t>
            </a:r>
          </a:p>
        </p:txBody>
      </p:sp>
      <p:sp>
        <p:nvSpPr>
          <p:cNvPr id="15" name="TextBox 14">
            <a:extLst>
              <a:ext uri="{FF2B5EF4-FFF2-40B4-BE49-F238E27FC236}">
                <a16:creationId xmlns:a16="http://schemas.microsoft.com/office/drawing/2014/main" id="{4213FD1C-7801-20EE-BB74-1497228885C1}"/>
              </a:ext>
            </a:extLst>
          </p:cNvPr>
          <p:cNvSpPr txBox="1">
            <a:spLocks noGrp="1" noRot="1" noMove="1" noResize="1" noEditPoints="1" noAdjustHandles="1" noChangeArrowheads="1" noChangeShapeType="1"/>
          </p:cNvSpPr>
          <p:nvPr/>
        </p:nvSpPr>
        <p:spPr>
          <a:xfrm>
            <a:off x="3023935" y="5525729"/>
            <a:ext cx="2511626" cy="276999"/>
          </a:xfrm>
          <a:prstGeom prst="rect">
            <a:avLst/>
          </a:prstGeom>
          <a:solidFill>
            <a:schemeClr val="bg1"/>
          </a:solidFill>
        </p:spPr>
        <p:txBody>
          <a:bodyPr wrap="square" rtlCol="0">
            <a:spAutoFit/>
          </a:bodyPr>
          <a:lstStyle/>
          <a:p>
            <a:r>
              <a:rPr lang="en-US" sz="1200" b="1" i="1"/>
              <a:t>Source: </a:t>
            </a:r>
            <a:r>
              <a:rPr lang="en-US" sz="1200" b="1" i="1" err="1"/>
              <a:t>Umweltbundesamt</a:t>
            </a:r>
            <a:r>
              <a:rPr lang="en-US" sz="1200" b="1" i="1"/>
              <a:t>, 2024a.</a:t>
            </a:r>
          </a:p>
        </p:txBody>
      </p:sp>
    </p:spTree>
    <p:extLst>
      <p:ext uri="{BB962C8B-B14F-4D97-AF65-F5344CB8AC3E}">
        <p14:creationId xmlns:p14="http://schemas.microsoft.com/office/powerpoint/2010/main" val="1911712211"/>
      </p:ext>
    </p:extLst>
  </p:cSld>
  <p:clrMapOvr>
    <a:masterClrMapping/>
  </p:clrMapOvr>
  <p:transition spd="slow">
    <p:push/>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86744-1A26-DFF1-7851-4F9D2E5654D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FB52F16-3CCC-F852-6549-95560D94DA52}"/>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F9C762F6-9BE3-D6E5-931E-936C5318EE73}"/>
              </a:ext>
            </a:extLst>
          </p:cNvPr>
          <p:cNvSpPr>
            <a:spLocks noGrp="1"/>
          </p:cNvSpPr>
          <p:nvPr>
            <p:ph type="title"/>
          </p:nvPr>
        </p:nvSpPr>
        <p:spPr/>
        <p:txBody>
          <a:bodyPr/>
          <a:lstStyle/>
          <a:p>
            <a:r>
              <a:rPr lang="en-US" dirty="0"/>
              <a:t>The 3 pillars of sustainability in logistics</a:t>
            </a:r>
            <a:endParaRPr lang="de-AT" dirty="0"/>
          </a:p>
        </p:txBody>
      </p:sp>
      <p:sp>
        <p:nvSpPr>
          <p:cNvPr id="24" name="Inhaltsplatzhalter 23">
            <a:extLst>
              <a:ext uri="{FF2B5EF4-FFF2-40B4-BE49-F238E27FC236}">
                <a16:creationId xmlns:a16="http://schemas.microsoft.com/office/drawing/2014/main" id="{94E8BF75-32E6-303A-50F1-C4A590DF0016}"/>
              </a:ext>
            </a:extLst>
          </p:cNvPr>
          <p:cNvSpPr>
            <a:spLocks noGrp="1"/>
          </p:cNvSpPr>
          <p:nvPr>
            <p:ph idx="1"/>
          </p:nvPr>
        </p:nvSpPr>
        <p:spPr>
          <a:xfrm>
            <a:off x="1422144" y="2255593"/>
            <a:ext cx="3939705" cy="2877774"/>
          </a:xfrm>
        </p:spPr>
        <p:txBody>
          <a:bodyPr/>
          <a:lstStyle/>
          <a:p>
            <a:pPr marL="0" indent="0">
              <a:buNone/>
            </a:pPr>
            <a:r>
              <a:rPr lang="de-AT" sz="2400"/>
              <a:t>„…</a:t>
            </a:r>
            <a:r>
              <a:rPr lang="en-US" sz="2400"/>
              <a:t>environmentally friendly and socially responsible, but also financially viable </a:t>
            </a:r>
            <a:r>
              <a:rPr lang="de-AT" sz="2400"/>
              <a:t>“</a:t>
            </a:r>
          </a:p>
        </p:txBody>
      </p:sp>
      <p:sp>
        <p:nvSpPr>
          <p:cNvPr id="23" name="Datumsplatzhalter 22">
            <a:extLst>
              <a:ext uri="{FF2B5EF4-FFF2-40B4-BE49-F238E27FC236}">
                <a16:creationId xmlns:a16="http://schemas.microsoft.com/office/drawing/2014/main" id="{71A10676-F4F7-01BA-E69D-A4292A204491}"/>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D3D560AA-EB87-FE17-1CDF-834BA98CED86}"/>
              </a:ext>
            </a:extLst>
          </p:cNvPr>
          <p:cNvSpPr>
            <a:spLocks noGrp="1"/>
          </p:cNvSpPr>
          <p:nvPr>
            <p:ph type="sldNum" sz="quarter" idx="12"/>
          </p:nvPr>
        </p:nvSpPr>
        <p:spPr/>
        <p:txBody>
          <a:bodyPr/>
          <a:lstStyle/>
          <a:p>
            <a:fld id="{0AF89F37-6AD9-4F74-BC17-19E39A25D257}" type="slidenum">
              <a:rPr lang="de-AT" smtClean="0"/>
              <a:t>32</a:t>
            </a:fld>
            <a:endParaRPr lang="de-AT"/>
          </a:p>
        </p:txBody>
      </p:sp>
      <p:sp>
        <p:nvSpPr>
          <p:cNvPr id="3" name="Fußzeilenplatzhalter 2">
            <a:extLst>
              <a:ext uri="{FF2B5EF4-FFF2-40B4-BE49-F238E27FC236}">
                <a16:creationId xmlns:a16="http://schemas.microsoft.com/office/drawing/2014/main" id="{A4C80E1A-B4B1-C290-8D6C-57323426367B}"/>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graphicFrame>
        <p:nvGraphicFramePr>
          <p:cNvPr id="2" name="Content Placeholder 5" descr="grafische Darstellung der 3 Säulen der Nachhaltigkeit: ökonomisch, sozial und ökologisch">
            <a:extLst>
              <a:ext uri="{FF2B5EF4-FFF2-40B4-BE49-F238E27FC236}">
                <a16:creationId xmlns:a16="http://schemas.microsoft.com/office/drawing/2014/main" id="{3A1BABE6-0853-F96E-45DC-A78C11C7D2F2}"/>
              </a:ext>
            </a:extLst>
          </p:cNvPr>
          <p:cNvGraphicFramePr>
            <a:graphicFrameLocks/>
          </p:cNvGraphicFramePr>
          <p:nvPr>
            <p:extLst>
              <p:ext uri="{D42A27DB-BD31-4B8C-83A1-F6EECF244321}">
                <p14:modId xmlns:p14="http://schemas.microsoft.com/office/powerpoint/2010/main" val="4091279227"/>
              </p:ext>
            </p:extLst>
          </p:nvPr>
        </p:nvGraphicFramePr>
        <p:xfrm>
          <a:off x="4646494" y="1709530"/>
          <a:ext cx="6928905" cy="47371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52135549"/>
      </p:ext>
    </p:extLst>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C0B3B9-8ED0-E28D-52E0-E0307F55CC4C}"/>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E2E8D47C-1302-80AE-7B6B-4076E5A2530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CD551B0A-C4D2-D5FC-8935-583FF0532FB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A47021FF-03CC-BBD0-F733-83BF848DB49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11DDC01C-1609-72EC-86EB-63E9B27A6316}"/>
              </a:ext>
            </a:extLst>
          </p:cNvPr>
          <p:cNvSpPr>
            <a:spLocks noGrp="1"/>
          </p:cNvSpPr>
          <p:nvPr>
            <p:ph type="title"/>
          </p:nvPr>
        </p:nvSpPr>
        <p:spPr/>
        <p:txBody>
          <a:bodyPr/>
          <a:lstStyle/>
          <a:p>
            <a:r>
              <a:rPr lang="en-US" dirty="0"/>
              <a:t>Sustainable freight transport – Why and how?</a:t>
            </a:r>
            <a:endParaRPr lang="de-AT" dirty="0"/>
          </a:p>
        </p:txBody>
      </p:sp>
      <p:sp>
        <p:nvSpPr>
          <p:cNvPr id="24" name="Inhaltsplatzhalter 23">
            <a:extLst>
              <a:ext uri="{FF2B5EF4-FFF2-40B4-BE49-F238E27FC236}">
                <a16:creationId xmlns:a16="http://schemas.microsoft.com/office/drawing/2014/main" id="{AE75FFFC-10D3-FBFE-536B-7B31AA93D950}"/>
              </a:ext>
            </a:extLst>
          </p:cNvPr>
          <p:cNvSpPr>
            <a:spLocks noGrp="1"/>
          </p:cNvSpPr>
          <p:nvPr>
            <p:ph idx="1"/>
          </p:nvPr>
        </p:nvSpPr>
        <p:spPr>
          <a:xfrm>
            <a:off x="592538" y="1908313"/>
            <a:ext cx="10954420" cy="4268650"/>
          </a:xfrm>
        </p:spPr>
        <p:txBody>
          <a:bodyPr/>
          <a:lstStyle/>
          <a:p>
            <a:pPr marL="0" indent="0">
              <a:buNone/>
            </a:pPr>
            <a:r>
              <a:rPr lang="en-US" sz="2400"/>
              <a:t>Increasing transport volumes raise the need for action.</a:t>
            </a:r>
          </a:p>
          <a:p>
            <a:pPr marL="0" indent="0">
              <a:buNone/>
            </a:pPr>
            <a:endParaRPr lang="de-AT" sz="2400"/>
          </a:p>
          <a:p>
            <a:pPr marL="0" indent="0">
              <a:buNone/>
            </a:pPr>
            <a:r>
              <a:rPr lang="de-AT" sz="2400" err="1"/>
              <a:t>Sustainable</a:t>
            </a:r>
            <a:r>
              <a:rPr lang="de-AT" sz="2400"/>
              <a:t> </a:t>
            </a:r>
            <a:r>
              <a:rPr lang="de-AT" sz="2400" err="1"/>
              <a:t>transport</a:t>
            </a:r>
            <a:r>
              <a:rPr lang="de-AT" sz="2400"/>
              <a:t> </a:t>
            </a:r>
            <a:r>
              <a:rPr lang="de-AT" sz="2400" err="1"/>
              <a:t>through</a:t>
            </a:r>
            <a:r>
              <a:rPr lang="de-AT" sz="2400"/>
              <a:t>:</a:t>
            </a:r>
          </a:p>
          <a:p>
            <a:r>
              <a:rPr lang="en-US" sz="2400"/>
              <a:t>Avoidance of transport</a:t>
            </a:r>
          </a:p>
          <a:p>
            <a:r>
              <a:rPr lang="en-US" sz="2400"/>
              <a:t>Shift to sustainable modes of transport such as rail and inland waterways</a:t>
            </a:r>
          </a:p>
          <a:p>
            <a:r>
              <a:rPr lang="en-US" sz="2400"/>
              <a:t>Alternative fuels</a:t>
            </a:r>
          </a:p>
          <a:p>
            <a:r>
              <a:rPr lang="en-US" sz="2400"/>
              <a:t>Innovative technologies, digitalization</a:t>
            </a:r>
          </a:p>
          <a:p>
            <a:r>
              <a:rPr lang="en-US" sz="2400"/>
              <a:t>Adjusted pricing</a:t>
            </a:r>
          </a:p>
          <a:p>
            <a:r>
              <a:rPr lang="en-US" sz="2400"/>
              <a:t>Holistic consideration of the value chain and suppliers</a:t>
            </a:r>
            <a:endParaRPr lang="de-AT" sz="2400"/>
          </a:p>
        </p:txBody>
      </p:sp>
      <p:sp>
        <p:nvSpPr>
          <p:cNvPr id="23" name="Datumsplatzhalter 22">
            <a:extLst>
              <a:ext uri="{FF2B5EF4-FFF2-40B4-BE49-F238E27FC236}">
                <a16:creationId xmlns:a16="http://schemas.microsoft.com/office/drawing/2014/main" id="{4AF1E30D-DD77-9F94-4E9A-8C0D23297F1C}"/>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407233B8-29DC-D0DF-588C-47EB9F3B6FB8}"/>
              </a:ext>
            </a:extLst>
          </p:cNvPr>
          <p:cNvSpPr>
            <a:spLocks noGrp="1"/>
          </p:cNvSpPr>
          <p:nvPr>
            <p:ph type="sldNum" sz="quarter" idx="12"/>
          </p:nvPr>
        </p:nvSpPr>
        <p:spPr/>
        <p:txBody>
          <a:bodyPr/>
          <a:lstStyle/>
          <a:p>
            <a:fld id="{0AF89F37-6AD9-4F74-BC17-19E39A25D257}" type="slidenum">
              <a:rPr lang="de-AT" smtClean="0"/>
              <a:t>33</a:t>
            </a:fld>
            <a:endParaRPr lang="de-AT"/>
          </a:p>
        </p:txBody>
      </p:sp>
      <p:sp>
        <p:nvSpPr>
          <p:cNvPr id="3" name="Fußzeilenplatzhalter 2">
            <a:extLst>
              <a:ext uri="{FF2B5EF4-FFF2-40B4-BE49-F238E27FC236}">
                <a16:creationId xmlns:a16="http://schemas.microsoft.com/office/drawing/2014/main" id="{20C4E8FC-3D69-B72F-BC2B-39DDA2A140B3}"/>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pic>
        <p:nvPicPr>
          <p:cNvPr id="2" name="Picture 3">
            <a:extLst>
              <a:ext uri="{FF2B5EF4-FFF2-40B4-BE49-F238E27FC236}">
                <a16:creationId xmlns:a16="http://schemas.microsoft.com/office/drawing/2014/main" id="{773591A7-39D7-F132-9D2A-C901A214AA3D}"/>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07242" y="1433016"/>
            <a:ext cx="1830637" cy="1830637"/>
          </a:xfrm>
          <a:prstGeom prst="rect">
            <a:avLst/>
          </a:prstGeom>
        </p:spPr>
      </p:pic>
      <p:sp>
        <p:nvSpPr>
          <p:cNvPr id="4" name="Datumsplatzhalter 22">
            <a:extLst>
              <a:ext uri="{FF2B5EF4-FFF2-40B4-BE49-F238E27FC236}">
                <a16:creationId xmlns:a16="http://schemas.microsoft.com/office/drawing/2014/main" id="{C4B1F2C6-405D-442B-333A-7081D4C085D0}"/>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Flaticon</a:t>
            </a:r>
          </a:p>
        </p:txBody>
      </p:sp>
    </p:spTree>
    <p:extLst>
      <p:ext uri="{BB962C8B-B14F-4D97-AF65-F5344CB8AC3E}">
        <p14:creationId xmlns:p14="http://schemas.microsoft.com/office/powerpoint/2010/main" val="3185586858"/>
      </p:ext>
    </p:extLst>
  </p:cSld>
  <p:clrMapOvr>
    <a:masterClrMapping/>
  </p:clrMapOvr>
  <p:transition spd="slow">
    <p:pu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5B26FA-93B2-48EA-1371-69A5B8ECE902}"/>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5A81D80-519F-75F4-07E9-97BE473E7A5D}"/>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ED32B4D2-3983-589B-1555-B17888470FC3}"/>
              </a:ext>
            </a:extLst>
          </p:cNvPr>
          <p:cNvSpPr>
            <a:spLocks noGrp="1"/>
          </p:cNvSpPr>
          <p:nvPr>
            <p:ph type="title"/>
          </p:nvPr>
        </p:nvSpPr>
        <p:spPr/>
        <p:txBody>
          <a:bodyPr/>
          <a:lstStyle/>
          <a:p>
            <a:r>
              <a:rPr lang="de-AT" err="1"/>
              <a:t>Sustainable</a:t>
            </a:r>
            <a:r>
              <a:rPr lang="de-AT"/>
              <a:t> Development Goals (SDG)</a:t>
            </a:r>
          </a:p>
        </p:txBody>
      </p:sp>
      <p:sp>
        <p:nvSpPr>
          <p:cNvPr id="24" name="Inhaltsplatzhalter 23">
            <a:extLst>
              <a:ext uri="{FF2B5EF4-FFF2-40B4-BE49-F238E27FC236}">
                <a16:creationId xmlns:a16="http://schemas.microsoft.com/office/drawing/2014/main" id="{43B6C438-7F9A-4052-09F9-CAB617D34D61}"/>
              </a:ext>
            </a:extLst>
          </p:cNvPr>
          <p:cNvSpPr>
            <a:spLocks noGrp="1"/>
          </p:cNvSpPr>
          <p:nvPr>
            <p:ph idx="1"/>
          </p:nvPr>
        </p:nvSpPr>
        <p:spPr>
          <a:xfrm>
            <a:off x="592538" y="2136913"/>
            <a:ext cx="3512323" cy="4040050"/>
          </a:xfrm>
        </p:spPr>
        <p:txBody>
          <a:bodyPr/>
          <a:lstStyle/>
          <a:p>
            <a:pPr marL="0" indent="0">
              <a:buNone/>
            </a:pPr>
            <a:r>
              <a:rPr lang="en-US" sz="2400"/>
              <a:t>17 global goals of the United Nations for sustainable development</a:t>
            </a:r>
          </a:p>
          <a:p>
            <a:pPr marL="0" indent="0">
              <a:buNone/>
            </a:pPr>
            <a:endParaRPr lang="de-AT" sz="2400"/>
          </a:p>
          <a:p>
            <a:pPr marL="0" indent="0">
              <a:buNone/>
            </a:pPr>
            <a:r>
              <a:rPr lang="en-US" sz="2400"/>
              <a:t>Include economic, ecological, and social aspects</a:t>
            </a:r>
            <a:endParaRPr lang="de-AT" sz="2400"/>
          </a:p>
        </p:txBody>
      </p:sp>
      <p:sp>
        <p:nvSpPr>
          <p:cNvPr id="23" name="Datumsplatzhalter 22">
            <a:extLst>
              <a:ext uri="{FF2B5EF4-FFF2-40B4-BE49-F238E27FC236}">
                <a16:creationId xmlns:a16="http://schemas.microsoft.com/office/drawing/2014/main" id="{AD14AAB9-5D1B-AA8F-06AE-8C04F8D8F68D}"/>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0037546D-8A03-EC48-CFB9-777BC9B0F4F6}"/>
              </a:ext>
            </a:extLst>
          </p:cNvPr>
          <p:cNvSpPr>
            <a:spLocks noGrp="1"/>
          </p:cNvSpPr>
          <p:nvPr>
            <p:ph type="sldNum" sz="quarter" idx="12"/>
          </p:nvPr>
        </p:nvSpPr>
        <p:spPr/>
        <p:txBody>
          <a:bodyPr/>
          <a:lstStyle/>
          <a:p>
            <a:fld id="{0AF89F37-6AD9-4F74-BC17-19E39A25D257}" type="slidenum">
              <a:rPr lang="de-AT" smtClean="0"/>
              <a:t>34</a:t>
            </a:fld>
            <a:endParaRPr lang="de-AT"/>
          </a:p>
        </p:txBody>
      </p:sp>
      <p:sp>
        <p:nvSpPr>
          <p:cNvPr id="3" name="Fußzeilenplatzhalter 2">
            <a:extLst>
              <a:ext uri="{FF2B5EF4-FFF2-40B4-BE49-F238E27FC236}">
                <a16:creationId xmlns:a16="http://schemas.microsoft.com/office/drawing/2014/main" id="{63233BAE-943E-D2FB-72B1-3A6BDCF71617}"/>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
        <p:nvSpPr>
          <p:cNvPr id="4" name="Datumsplatzhalter 22">
            <a:extLst>
              <a:ext uri="{FF2B5EF4-FFF2-40B4-BE49-F238E27FC236}">
                <a16:creationId xmlns:a16="http://schemas.microsoft.com/office/drawing/2014/main" id="{7EE40E77-42E2-F864-ECD5-4ABB48CBC12A}"/>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 United </a:t>
            </a:r>
            <a:r>
              <a:rPr lang="de-AT" dirty="0" err="1"/>
              <a:t>Nations</a:t>
            </a:r>
            <a:endParaRPr lang="de-AT" dirty="0"/>
          </a:p>
        </p:txBody>
      </p:sp>
      <p:pic>
        <p:nvPicPr>
          <p:cNvPr id="2" name="Picture 7" descr="A colorful squares with icons&#10;&#10;Description automatically generated">
            <a:extLst>
              <a:ext uri="{FF2B5EF4-FFF2-40B4-BE49-F238E27FC236}">
                <a16:creationId xmlns:a16="http://schemas.microsoft.com/office/drawing/2014/main" id="{8E6EB2F5-C273-0C97-CA73-53E9A7F73EB5}"/>
              </a:ext>
            </a:extLst>
          </p:cNvPr>
          <p:cNvPicPr>
            <a:picLocks noChangeAspect="1"/>
          </p:cNvPicPr>
          <p:nvPr/>
        </p:nvPicPr>
        <p:blipFill>
          <a:blip r:embed="rId3"/>
          <a:stretch>
            <a:fillRect/>
          </a:stretch>
        </p:blipFill>
        <p:spPr>
          <a:xfrm>
            <a:off x="4664944" y="1266900"/>
            <a:ext cx="7073800" cy="5001994"/>
          </a:xfrm>
          <a:prstGeom prst="rect">
            <a:avLst/>
          </a:prstGeom>
        </p:spPr>
      </p:pic>
    </p:spTree>
    <p:extLst>
      <p:ext uri="{BB962C8B-B14F-4D97-AF65-F5344CB8AC3E}">
        <p14:creationId xmlns:p14="http://schemas.microsoft.com/office/powerpoint/2010/main" val="1790624639"/>
      </p:ext>
    </p:extLst>
  </p:cSld>
  <p:clrMapOvr>
    <a:masterClrMapping/>
  </p:clrMapOvr>
  <p:transition spd="slow">
    <p:push/>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8A382-079F-636D-0375-2F5DE16CFCB7}"/>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2AAA183F-4A10-A1A0-1564-2EF35CF26757}"/>
              </a:ext>
            </a:extLst>
          </p:cNvPr>
          <p:cNvSpPr>
            <a:spLocks noGrp="1"/>
          </p:cNvSpPr>
          <p:nvPr>
            <p:ph type="title"/>
          </p:nvPr>
        </p:nvSpPr>
        <p:spPr/>
        <p:txBody>
          <a:bodyPr/>
          <a:lstStyle/>
          <a:p>
            <a:r>
              <a:rPr lang="de-AT"/>
              <a:t>The European Green Deal</a:t>
            </a:r>
          </a:p>
        </p:txBody>
      </p:sp>
      <p:sp>
        <p:nvSpPr>
          <p:cNvPr id="24" name="Inhaltsplatzhalter 23">
            <a:extLst>
              <a:ext uri="{FF2B5EF4-FFF2-40B4-BE49-F238E27FC236}">
                <a16:creationId xmlns:a16="http://schemas.microsoft.com/office/drawing/2014/main" id="{5BC39232-EFE5-FEBD-CF25-EEE1D010FDBA}"/>
              </a:ext>
            </a:extLst>
          </p:cNvPr>
          <p:cNvSpPr>
            <a:spLocks noGrp="1"/>
          </p:cNvSpPr>
          <p:nvPr>
            <p:ph idx="1"/>
          </p:nvPr>
        </p:nvSpPr>
        <p:spPr>
          <a:xfrm>
            <a:off x="635069" y="1578725"/>
            <a:ext cx="10559166" cy="1162276"/>
          </a:xfrm>
        </p:spPr>
        <p:txBody>
          <a:bodyPr/>
          <a:lstStyle/>
          <a:p>
            <a:pPr marL="0" indent="0">
              <a:buNone/>
            </a:pPr>
            <a:r>
              <a:rPr lang="de-AT" sz="2400"/>
              <a:t>EU </a:t>
            </a:r>
            <a:r>
              <a:rPr lang="de-AT" sz="2400" err="1"/>
              <a:t>action</a:t>
            </a:r>
            <a:r>
              <a:rPr lang="de-AT" sz="2400"/>
              <a:t> </a:t>
            </a:r>
            <a:r>
              <a:rPr lang="de-AT" sz="2400" err="1"/>
              <a:t>package</a:t>
            </a:r>
            <a:r>
              <a:rPr lang="de-AT" sz="2400"/>
              <a:t> </a:t>
            </a:r>
            <a:r>
              <a:rPr lang="de-AT" sz="2400" err="1"/>
              <a:t>for</a:t>
            </a:r>
            <a:r>
              <a:rPr lang="de-AT" sz="2400"/>
              <a:t> a </a:t>
            </a:r>
            <a:r>
              <a:rPr lang="de-AT" sz="2400" err="1"/>
              <a:t>green</a:t>
            </a:r>
            <a:r>
              <a:rPr lang="de-AT" sz="2400"/>
              <a:t> </a:t>
            </a:r>
            <a:r>
              <a:rPr lang="de-AT" sz="2400" err="1"/>
              <a:t>transition</a:t>
            </a:r>
            <a:endParaRPr lang="de-AT" sz="2400"/>
          </a:p>
        </p:txBody>
      </p:sp>
      <p:sp>
        <p:nvSpPr>
          <p:cNvPr id="23" name="Datumsplatzhalter 22">
            <a:extLst>
              <a:ext uri="{FF2B5EF4-FFF2-40B4-BE49-F238E27FC236}">
                <a16:creationId xmlns:a16="http://schemas.microsoft.com/office/drawing/2014/main" id="{CBC86275-4837-DFAE-F071-E627B0468DE4}"/>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F611F63E-8B3B-2813-4025-A0096CA47E7C}"/>
              </a:ext>
            </a:extLst>
          </p:cNvPr>
          <p:cNvSpPr>
            <a:spLocks noGrp="1"/>
          </p:cNvSpPr>
          <p:nvPr>
            <p:ph type="sldNum" sz="quarter" idx="12"/>
          </p:nvPr>
        </p:nvSpPr>
        <p:spPr/>
        <p:txBody>
          <a:bodyPr/>
          <a:lstStyle/>
          <a:p>
            <a:fld id="{0AF89F37-6AD9-4F74-BC17-19E39A25D257}" type="slidenum">
              <a:rPr lang="de-AT" smtClean="0"/>
              <a:t>35</a:t>
            </a:fld>
            <a:endParaRPr lang="de-AT"/>
          </a:p>
        </p:txBody>
      </p:sp>
      <p:sp>
        <p:nvSpPr>
          <p:cNvPr id="3" name="Fußzeilenplatzhalter 2">
            <a:extLst>
              <a:ext uri="{FF2B5EF4-FFF2-40B4-BE49-F238E27FC236}">
                <a16:creationId xmlns:a16="http://schemas.microsoft.com/office/drawing/2014/main" id="{DD990857-8766-2D8E-A3E8-5F64F0C60034}"/>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sp>
        <p:nvSpPr>
          <p:cNvPr id="4" name="Datumsplatzhalter 22">
            <a:extLst>
              <a:ext uri="{FF2B5EF4-FFF2-40B4-BE49-F238E27FC236}">
                <a16:creationId xmlns:a16="http://schemas.microsoft.com/office/drawing/2014/main" id="{5346AD99-E03A-88C2-8366-B5111FEEF41C}"/>
              </a:ext>
            </a:extLst>
          </p:cNvPr>
          <p:cNvSpPr txBox="1">
            <a:spLocks/>
          </p:cNvSpPr>
          <p:nvPr/>
        </p:nvSpPr>
        <p:spPr>
          <a:xfrm>
            <a:off x="9826387" y="6210641"/>
            <a:ext cx="1731333" cy="423378"/>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 European </a:t>
            </a:r>
            <a:r>
              <a:rPr lang="en-US" noProof="0"/>
              <a:t>Commission</a:t>
            </a:r>
            <a:endParaRPr lang="de-AT" dirty="0"/>
          </a:p>
        </p:txBody>
      </p:sp>
      <p:pic>
        <p:nvPicPr>
          <p:cNvPr id="10" name="Picture 9">
            <a:extLst>
              <a:ext uri="{FF2B5EF4-FFF2-40B4-BE49-F238E27FC236}">
                <a16:creationId xmlns:a16="http://schemas.microsoft.com/office/drawing/2014/main" id="{BDDB067A-78D1-B9CE-9C16-5DEDA6CF49EB}"/>
              </a:ext>
            </a:extLst>
          </p:cNvPr>
          <p:cNvPicPr>
            <a:picLocks noChangeAspect="1"/>
          </p:cNvPicPr>
          <p:nvPr/>
        </p:nvPicPr>
        <p:blipFill>
          <a:blip r:embed="rId3"/>
          <a:stretch>
            <a:fillRect/>
          </a:stretch>
        </p:blipFill>
        <p:spPr>
          <a:xfrm>
            <a:off x="1427926" y="2553969"/>
            <a:ext cx="9336147" cy="2681428"/>
          </a:xfrm>
          <a:prstGeom prst="rect">
            <a:avLst/>
          </a:prstGeom>
        </p:spPr>
      </p:pic>
    </p:spTree>
    <p:extLst>
      <p:ext uri="{BB962C8B-B14F-4D97-AF65-F5344CB8AC3E}">
        <p14:creationId xmlns:p14="http://schemas.microsoft.com/office/powerpoint/2010/main" val="627600068"/>
      </p:ext>
    </p:extLst>
  </p:cSld>
  <p:clrMapOvr>
    <a:masterClrMapping/>
  </p:clrMapOvr>
  <p:transition spd="slow">
    <p:push/>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AC3C0F-C80D-5AA3-7120-451436A4B873}"/>
            </a:ext>
          </a:extLst>
        </p:cNvPr>
        <p:cNvGrpSpPr/>
        <p:nvPr/>
      </p:nvGrpSpPr>
      <p:grpSpPr>
        <a:xfrm>
          <a:off x="0" y="0"/>
          <a:ext cx="0" cy="0"/>
          <a:chOff x="0" y="0"/>
          <a:chExt cx="0" cy="0"/>
        </a:xfrm>
      </p:grpSpPr>
      <p:sp>
        <p:nvSpPr>
          <p:cNvPr id="23" name="Datumsplatzhalter 22">
            <a:extLst>
              <a:ext uri="{FF2B5EF4-FFF2-40B4-BE49-F238E27FC236}">
                <a16:creationId xmlns:a16="http://schemas.microsoft.com/office/drawing/2014/main" id="{A6C2000B-07E0-09DA-C8C9-5064A76CD9E8}"/>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A3D29B85-3A2B-66F7-C6A4-CD38C7344AF7}"/>
              </a:ext>
            </a:extLst>
          </p:cNvPr>
          <p:cNvSpPr>
            <a:spLocks noGrp="1"/>
          </p:cNvSpPr>
          <p:nvPr>
            <p:ph type="ftr" sz="quarter" idx="11"/>
          </p:nvPr>
        </p:nvSpPr>
        <p:spPr/>
        <p:txBody>
          <a:bodyPr/>
          <a:lstStyle/>
          <a:p>
            <a:r>
              <a:rPr lang="en-US"/>
              <a:t>FREIGHT TRANSPORT IN TRANSITION – SUSTAINABLE, DIGITAL, AND EFFICIENT</a:t>
            </a:r>
          </a:p>
        </p:txBody>
      </p:sp>
      <p:sp>
        <p:nvSpPr>
          <p:cNvPr id="5" name="Foliennummernplatzhalter 4">
            <a:extLst>
              <a:ext uri="{FF2B5EF4-FFF2-40B4-BE49-F238E27FC236}">
                <a16:creationId xmlns:a16="http://schemas.microsoft.com/office/drawing/2014/main" id="{9C90FBD3-D631-A866-DB09-97FEBD6DF427}"/>
              </a:ext>
            </a:extLst>
          </p:cNvPr>
          <p:cNvSpPr>
            <a:spLocks noGrp="1"/>
          </p:cNvSpPr>
          <p:nvPr>
            <p:ph type="sldNum" sz="quarter" idx="12"/>
          </p:nvPr>
        </p:nvSpPr>
        <p:spPr/>
        <p:txBody>
          <a:bodyPr/>
          <a:lstStyle/>
          <a:p>
            <a:fld id="{0AF89F37-6AD9-4F74-BC17-19E39A25D257}" type="slidenum">
              <a:rPr lang="de-AT" smtClean="0"/>
              <a:t>36</a:t>
            </a:fld>
            <a:endParaRPr lang="de-AT"/>
          </a:p>
        </p:txBody>
      </p:sp>
      <p:sp>
        <p:nvSpPr>
          <p:cNvPr id="6" name="Titel 5">
            <a:extLst>
              <a:ext uri="{FF2B5EF4-FFF2-40B4-BE49-F238E27FC236}">
                <a16:creationId xmlns:a16="http://schemas.microsoft.com/office/drawing/2014/main" id="{96736E3C-B936-48EB-4E9B-0C4B34AEA92E}"/>
              </a:ext>
            </a:extLst>
          </p:cNvPr>
          <p:cNvSpPr>
            <a:spLocks noGrp="1"/>
          </p:cNvSpPr>
          <p:nvPr>
            <p:ph type="title"/>
          </p:nvPr>
        </p:nvSpPr>
        <p:spPr/>
        <p:txBody>
          <a:bodyPr/>
          <a:lstStyle/>
          <a:p>
            <a:r>
              <a:rPr lang="en-US" dirty="0"/>
              <a:t>My contribution to climate protection</a:t>
            </a:r>
            <a:endParaRPr lang="de-AT" dirty="0"/>
          </a:p>
        </p:txBody>
      </p:sp>
      <p:sp>
        <p:nvSpPr>
          <p:cNvPr id="24" name="Inhaltsplatzhalter 23">
            <a:extLst>
              <a:ext uri="{FF2B5EF4-FFF2-40B4-BE49-F238E27FC236}">
                <a16:creationId xmlns:a16="http://schemas.microsoft.com/office/drawing/2014/main" id="{FA0C0551-F3E8-E8E7-7FDF-DBBFF248790A}"/>
              </a:ext>
            </a:extLst>
          </p:cNvPr>
          <p:cNvSpPr>
            <a:spLocks noGrp="1"/>
          </p:cNvSpPr>
          <p:nvPr>
            <p:ph idx="1"/>
          </p:nvPr>
        </p:nvSpPr>
        <p:spPr>
          <a:xfrm>
            <a:off x="635069" y="1540565"/>
            <a:ext cx="10911889" cy="4636398"/>
          </a:xfrm>
        </p:spPr>
        <p:txBody>
          <a:bodyPr/>
          <a:lstStyle/>
          <a:p>
            <a:pPr marL="0" indent="0">
              <a:buNone/>
            </a:pPr>
            <a:r>
              <a:rPr lang="en-US" sz="2400"/>
              <a:t>Think for yourself and discuss with your partner: what can you personally do to help achieve the goals?</a:t>
            </a:r>
            <a:endParaRPr lang="de-AT" sz="2400"/>
          </a:p>
        </p:txBody>
      </p:sp>
      <p:sp>
        <p:nvSpPr>
          <p:cNvPr id="4" name="Datumsplatzhalter 22">
            <a:extLst>
              <a:ext uri="{FF2B5EF4-FFF2-40B4-BE49-F238E27FC236}">
                <a16:creationId xmlns:a16="http://schemas.microsoft.com/office/drawing/2014/main" id="{41820DFD-913F-7F22-7FC3-374EFD542685}"/>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 United </a:t>
            </a:r>
            <a:r>
              <a:rPr lang="de-AT" dirty="0" err="1"/>
              <a:t>Nations</a:t>
            </a:r>
            <a:endParaRPr lang="de-AT" dirty="0"/>
          </a:p>
        </p:txBody>
      </p:sp>
      <p:pic>
        <p:nvPicPr>
          <p:cNvPr id="2" name="Picture 7" descr="A colorful squares with icons&#10;&#10;Description automatically generated">
            <a:extLst>
              <a:ext uri="{FF2B5EF4-FFF2-40B4-BE49-F238E27FC236}">
                <a16:creationId xmlns:a16="http://schemas.microsoft.com/office/drawing/2014/main" id="{3574C58E-5B41-18BB-2848-818A770C3699}"/>
              </a:ext>
            </a:extLst>
          </p:cNvPr>
          <p:cNvPicPr>
            <a:picLocks noChangeAspect="1"/>
          </p:cNvPicPr>
          <p:nvPr/>
        </p:nvPicPr>
        <p:blipFill>
          <a:blip r:embed="rId3"/>
          <a:stretch>
            <a:fillRect/>
          </a:stretch>
        </p:blipFill>
        <p:spPr>
          <a:xfrm>
            <a:off x="3023935" y="2225817"/>
            <a:ext cx="5739790" cy="4058695"/>
          </a:xfrm>
          <a:prstGeom prst="rect">
            <a:avLst/>
          </a:prstGeom>
        </p:spPr>
      </p:pic>
    </p:spTree>
    <p:extLst>
      <p:ext uri="{BB962C8B-B14F-4D97-AF65-F5344CB8AC3E}">
        <p14:creationId xmlns:p14="http://schemas.microsoft.com/office/powerpoint/2010/main" val="2575161685"/>
      </p:ext>
    </p:extLst>
  </p:cSld>
  <p:clrMapOvr>
    <a:masterClrMapping/>
  </p:clrMapOvr>
  <p:transition spd="slow">
    <p:pu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15E58E-D0A9-1F2B-1C04-A0A317D7AA4B}"/>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FB813DE-350B-09B9-F992-E93CDC93F0F2}"/>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10BE75B4-52FD-C25E-3B9E-AF5C0CF8669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C591DE6-29FB-11FA-87B9-722AE7D45C44}"/>
              </a:ext>
            </a:extLst>
          </p:cNvPr>
          <p:cNvSpPr>
            <a:spLocks noGrp="1"/>
          </p:cNvSpPr>
          <p:nvPr>
            <p:ph type="title"/>
          </p:nvPr>
        </p:nvSpPr>
        <p:spPr/>
        <p:txBody>
          <a:bodyPr/>
          <a:lstStyle/>
          <a:p>
            <a:r>
              <a:rPr lang="de-AT" dirty="0" err="1"/>
              <a:t>We</a:t>
            </a:r>
            <a:r>
              <a:rPr lang="de-AT" dirty="0"/>
              <a:t> </a:t>
            </a:r>
            <a:r>
              <a:rPr lang="de-AT" dirty="0" err="1"/>
              <a:t>must</a:t>
            </a:r>
            <a:r>
              <a:rPr lang="de-AT" dirty="0"/>
              <a:t> </a:t>
            </a:r>
            <a:r>
              <a:rPr lang="de-AT" dirty="0" err="1"/>
              <a:t>take</a:t>
            </a:r>
            <a:r>
              <a:rPr lang="de-AT" dirty="0"/>
              <a:t> </a:t>
            </a:r>
            <a:r>
              <a:rPr lang="de-AT" dirty="0" err="1"/>
              <a:t>action</a:t>
            </a:r>
            <a:r>
              <a:rPr lang="de-AT" dirty="0"/>
              <a:t>!</a:t>
            </a:r>
          </a:p>
        </p:txBody>
      </p:sp>
      <p:sp>
        <p:nvSpPr>
          <p:cNvPr id="24" name="Inhaltsplatzhalter 23">
            <a:extLst>
              <a:ext uri="{FF2B5EF4-FFF2-40B4-BE49-F238E27FC236}">
                <a16:creationId xmlns:a16="http://schemas.microsoft.com/office/drawing/2014/main" id="{178279AD-CF20-D091-17F7-C59E6EE73980}"/>
              </a:ext>
            </a:extLst>
          </p:cNvPr>
          <p:cNvSpPr>
            <a:spLocks noGrp="1"/>
          </p:cNvSpPr>
          <p:nvPr>
            <p:ph idx="1"/>
          </p:nvPr>
        </p:nvSpPr>
        <p:spPr>
          <a:xfrm>
            <a:off x="592538" y="1908313"/>
            <a:ext cx="8104201" cy="4268650"/>
          </a:xfrm>
        </p:spPr>
        <p:txBody>
          <a:bodyPr/>
          <a:lstStyle/>
          <a:p>
            <a:r>
              <a:rPr lang="en-US" sz="2400"/>
              <a:t>Climate change </a:t>
            </a:r>
            <a:r>
              <a:rPr lang="en-US" sz="2400" b="1"/>
              <a:t>affects all countries and regions </a:t>
            </a:r>
            <a:r>
              <a:rPr lang="en-US" sz="2400"/>
              <a:t>of the Earth</a:t>
            </a:r>
          </a:p>
          <a:p>
            <a:r>
              <a:rPr lang="en-US" sz="2400"/>
              <a:t>For more than half of young people in Europe, climate change is </a:t>
            </a:r>
            <a:r>
              <a:rPr lang="en-US" sz="2400" b="1"/>
              <a:t>the most important global challenge</a:t>
            </a:r>
            <a:r>
              <a:rPr lang="en-US" sz="2400"/>
              <a:t>(Eurobarometer Survey 2022)</a:t>
            </a:r>
          </a:p>
          <a:p>
            <a:r>
              <a:rPr lang="en-US" sz="2400"/>
              <a:t>Action on a global level is necessary</a:t>
            </a:r>
          </a:p>
          <a:p>
            <a:r>
              <a:rPr lang="en-US" sz="2400"/>
              <a:t>Everyone’s contribution is needed</a:t>
            </a:r>
          </a:p>
          <a:p>
            <a:r>
              <a:rPr lang="en-US" sz="2400"/>
              <a:t>Reduction of transport emissions</a:t>
            </a:r>
          </a:p>
          <a:p>
            <a:r>
              <a:rPr lang="en-US" sz="2400"/>
              <a:t>Modal shift in transport: inland waterways and rail as sustainable modes of transport</a:t>
            </a:r>
            <a:endParaRPr lang="de-AT" sz="2400"/>
          </a:p>
        </p:txBody>
      </p:sp>
      <p:sp>
        <p:nvSpPr>
          <p:cNvPr id="23" name="Datumsplatzhalter 22">
            <a:extLst>
              <a:ext uri="{FF2B5EF4-FFF2-40B4-BE49-F238E27FC236}">
                <a16:creationId xmlns:a16="http://schemas.microsoft.com/office/drawing/2014/main" id="{CA233449-624F-F537-ADFE-0EE1AEAB59B6}"/>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8848AF83-E144-BE83-1725-CA179B0E532C}"/>
              </a:ext>
            </a:extLst>
          </p:cNvPr>
          <p:cNvSpPr>
            <a:spLocks noGrp="1"/>
          </p:cNvSpPr>
          <p:nvPr>
            <p:ph type="sldNum" sz="quarter" idx="12"/>
          </p:nvPr>
        </p:nvSpPr>
        <p:spPr/>
        <p:txBody>
          <a:bodyPr/>
          <a:lstStyle/>
          <a:p>
            <a:fld id="{0AF89F37-6AD9-4F74-BC17-19E39A25D257}" type="slidenum">
              <a:rPr lang="de-AT" smtClean="0"/>
              <a:t>37</a:t>
            </a:fld>
            <a:endParaRPr lang="de-AT"/>
          </a:p>
        </p:txBody>
      </p:sp>
      <p:sp>
        <p:nvSpPr>
          <p:cNvPr id="3" name="Fußzeilenplatzhalter 2">
            <a:extLst>
              <a:ext uri="{FF2B5EF4-FFF2-40B4-BE49-F238E27FC236}">
                <a16:creationId xmlns:a16="http://schemas.microsoft.com/office/drawing/2014/main" id="{36EFB28B-DA7D-79E7-F8A1-C437FABB0373}"/>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sp>
        <p:nvSpPr>
          <p:cNvPr id="4" name="Datumsplatzhalter 22">
            <a:extLst>
              <a:ext uri="{FF2B5EF4-FFF2-40B4-BE49-F238E27FC236}">
                <a16:creationId xmlns:a16="http://schemas.microsoft.com/office/drawing/2014/main" id="{3481C978-4C23-9B8E-A6AC-029181E8326B}"/>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a:t>
            </a:r>
            <a:r>
              <a:rPr lang="de-AT" err="1"/>
              <a:t>Freepik</a:t>
            </a:r>
            <a:endParaRPr lang="de-AT"/>
          </a:p>
        </p:txBody>
      </p:sp>
      <p:pic>
        <p:nvPicPr>
          <p:cNvPr id="7" name="Picture 2">
            <a:extLst>
              <a:ext uri="{FF2B5EF4-FFF2-40B4-BE49-F238E27FC236}">
                <a16:creationId xmlns:a16="http://schemas.microsoft.com/office/drawing/2014/main" id="{2CFC816B-B87A-11FA-97C8-48637FA5AC6F}"/>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25050" y="2264590"/>
            <a:ext cx="2615563" cy="261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4368714"/>
      </p:ext>
    </p:extLst>
  </p:cSld>
  <p:clrMapOvr>
    <a:masterClrMapping/>
  </p:clrMapOvr>
  <p:transition spd="slow">
    <p:push/>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platzhalter 10">
            <a:extLst>
              <a:ext uri="{FF2B5EF4-FFF2-40B4-BE49-F238E27FC236}">
                <a16:creationId xmlns:a16="http://schemas.microsoft.com/office/drawing/2014/main" id="{B190B3AE-BFCA-4BA4-BFE8-C82D485810A6}"/>
              </a:ext>
            </a:extLst>
          </p:cNvPr>
          <p:cNvSpPr>
            <a:spLocks noGrp="1"/>
          </p:cNvSpPr>
          <p:nvPr>
            <p:ph type="body" idx="1"/>
          </p:nvPr>
        </p:nvSpPr>
        <p:spPr/>
        <p:txBody>
          <a:bodyPr/>
          <a:lstStyle/>
          <a:p>
            <a:r>
              <a:rPr lang="de-AT"/>
              <a:t>4</a:t>
            </a:r>
          </a:p>
        </p:txBody>
      </p:sp>
      <p:sp>
        <p:nvSpPr>
          <p:cNvPr id="10" name="Titel 9">
            <a:extLst>
              <a:ext uri="{FF2B5EF4-FFF2-40B4-BE49-F238E27FC236}">
                <a16:creationId xmlns:a16="http://schemas.microsoft.com/office/drawing/2014/main" id="{F445DC9F-43FB-45BE-813C-5A4281754AE3}"/>
              </a:ext>
            </a:extLst>
          </p:cNvPr>
          <p:cNvSpPr>
            <a:spLocks noGrp="1"/>
          </p:cNvSpPr>
          <p:nvPr>
            <p:ph type="title"/>
          </p:nvPr>
        </p:nvSpPr>
        <p:spPr/>
        <p:txBody>
          <a:bodyPr/>
          <a:lstStyle/>
          <a:p>
            <a:r>
              <a:rPr lang="de-AT" dirty="0" err="1"/>
              <a:t>Danube</a:t>
            </a:r>
            <a:r>
              <a:rPr lang="de-AT" dirty="0"/>
              <a:t> </a:t>
            </a:r>
            <a:r>
              <a:rPr lang="de-AT" dirty="0" err="1"/>
              <a:t>waterway</a:t>
            </a:r>
            <a:endParaRPr lang="de-AT" dirty="0"/>
          </a:p>
        </p:txBody>
      </p:sp>
    </p:spTree>
    <p:extLst>
      <p:ext uri="{BB962C8B-B14F-4D97-AF65-F5344CB8AC3E}">
        <p14:creationId xmlns:p14="http://schemas.microsoft.com/office/powerpoint/2010/main" val="4121555904"/>
      </p:ext>
    </p:extLst>
  </p:cSld>
  <p:clrMapOvr>
    <a:masterClrMapping/>
  </p:clrMapOvr>
  <p:transition spd="slow">
    <p:push/>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994B01-4EC0-7404-3F73-DCBA9013D420}"/>
            </a:ext>
          </a:extLst>
        </p:cNvPr>
        <p:cNvGrpSpPr/>
        <p:nvPr/>
      </p:nvGrpSpPr>
      <p:grpSpPr>
        <a:xfrm>
          <a:off x="0" y="0"/>
          <a:ext cx="0" cy="0"/>
          <a:chOff x="0" y="0"/>
          <a:chExt cx="0" cy="0"/>
        </a:xfrm>
      </p:grpSpPr>
      <p:sp>
        <p:nvSpPr>
          <p:cNvPr id="23" name="Datumsplatzhalter 22">
            <a:extLst>
              <a:ext uri="{FF2B5EF4-FFF2-40B4-BE49-F238E27FC236}">
                <a16:creationId xmlns:a16="http://schemas.microsoft.com/office/drawing/2014/main" id="{EBF509C8-6942-B8C9-685B-67B313FB63F8}"/>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F23B003D-D2FC-5507-EEBB-083F9D6C6BDB}"/>
              </a:ext>
            </a:extLst>
          </p:cNvPr>
          <p:cNvSpPr>
            <a:spLocks noGrp="1"/>
          </p:cNvSpPr>
          <p:nvPr>
            <p:ph type="ftr" sz="quarter" idx="11"/>
          </p:nvPr>
        </p:nvSpPr>
        <p:spPr/>
        <p:txBody>
          <a:bodyPr/>
          <a:lstStyle/>
          <a:p>
            <a:r>
              <a:rPr lang="en-US">
                <a:cs typeface="Arial" panose="020B0604020202020204" pitchFamily="34" charset="0"/>
              </a:rPr>
              <a:t>ECONOMY MEETS ENVIRONMENT – THE FUTURE OF FREIGHT TRANSPORT</a:t>
            </a:r>
          </a:p>
        </p:txBody>
      </p:sp>
      <p:sp>
        <p:nvSpPr>
          <p:cNvPr id="5" name="Foliennummernplatzhalter 4">
            <a:extLst>
              <a:ext uri="{FF2B5EF4-FFF2-40B4-BE49-F238E27FC236}">
                <a16:creationId xmlns:a16="http://schemas.microsoft.com/office/drawing/2014/main" id="{32413CA8-6A5F-D29E-F894-0117D6F556C7}"/>
              </a:ext>
            </a:extLst>
          </p:cNvPr>
          <p:cNvSpPr>
            <a:spLocks noGrp="1"/>
          </p:cNvSpPr>
          <p:nvPr>
            <p:ph type="sldNum" sz="quarter" idx="12"/>
          </p:nvPr>
        </p:nvSpPr>
        <p:spPr/>
        <p:txBody>
          <a:bodyPr/>
          <a:lstStyle/>
          <a:p>
            <a:fld id="{0AF89F37-6AD9-4F74-BC17-19E39A25D257}" type="slidenum">
              <a:rPr lang="de-AT" smtClean="0"/>
              <a:t>39</a:t>
            </a:fld>
            <a:endParaRPr lang="de-AT"/>
          </a:p>
        </p:txBody>
      </p:sp>
      <p:sp>
        <p:nvSpPr>
          <p:cNvPr id="6" name="Titel 5">
            <a:extLst>
              <a:ext uri="{FF2B5EF4-FFF2-40B4-BE49-F238E27FC236}">
                <a16:creationId xmlns:a16="http://schemas.microsoft.com/office/drawing/2014/main" id="{38CF33BF-99C1-DBBA-08C4-E06E04B27A16}"/>
              </a:ext>
            </a:extLst>
          </p:cNvPr>
          <p:cNvSpPr>
            <a:spLocks noGrp="1"/>
          </p:cNvSpPr>
          <p:nvPr>
            <p:ph type="title"/>
          </p:nvPr>
        </p:nvSpPr>
        <p:spPr/>
        <p:txBody>
          <a:bodyPr/>
          <a:lstStyle/>
          <a:p>
            <a:r>
              <a:rPr lang="de-AT" dirty="0"/>
              <a:t>The international </a:t>
            </a:r>
            <a:r>
              <a:rPr lang="de-AT" dirty="0" err="1"/>
              <a:t>waterway</a:t>
            </a:r>
            <a:r>
              <a:rPr lang="de-AT" dirty="0"/>
              <a:t> </a:t>
            </a:r>
            <a:r>
              <a:rPr lang="de-AT" dirty="0" err="1"/>
              <a:t>Danube</a:t>
            </a:r>
            <a:endParaRPr lang="de-AT" dirty="0"/>
          </a:p>
        </p:txBody>
      </p:sp>
      <p:sp>
        <p:nvSpPr>
          <p:cNvPr id="24" name="Inhaltsplatzhalter 23">
            <a:extLst>
              <a:ext uri="{FF2B5EF4-FFF2-40B4-BE49-F238E27FC236}">
                <a16:creationId xmlns:a16="http://schemas.microsoft.com/office/drawing/2014/main" id="{00A0E2BE-F08C-B4CA-999B-39B38384ECEC}"/>
              </a:ext>
            </a:extLst>
          </p:cNvPr>
          <p:cNvSpPr>
            <a:spLocks noGrp="1"/>
          </p:cNvSpPr>
          <p:nvPr>
            <p:ph idx="1"/>
          </p:nvPr>
        </p:nvSpPr>
        <p:spPr>
          <a:xfrm>
            <a:off x="635069" y="1540565"/>
            <a:ext cx="10911889" cy="4636398"/>
          </a:xfrm>
        </p:spPr>
        <p:txBody>
          <a:bodyPr/>
          <a:lstStyle/>
          <a:p>
            <a:r>
              <a:rPr lang="en-US" sz="2400"/>
              <a:t>How many riparian countries does the Danube have?</a:t>
            </a:r>
          </a:p>
          <a:p>
            <a:r>
              <a:rPr lang="en-US" sz="2400"/>
              <a:t>Which major cities lie along the Danube?</a:t>
            </a:r>
          </a:p>
          <a:p>
            <a:r>
              <a:rPr lang="en-US" sz="2400"/>
              <a:t>Why is the Danube important for the Austrian/European economy?</a:t>
            </a:r>
            <a:endParaRPr lang="de-AT" sz="2400"/>
          </a:p>
        </p:txBody>
      </p:sp>
      <p:sp>
        <p:nvSpPr>
          <p:cNvPr id="9" name="Datumsplatzhalter 22">
            <a:extLst>
              <a:ext uri="{FF2B5EF4-FFF2-40B4-BE49-F238E27FC236}">
                <a16:creationId xmlns:a16="http://schemas.microsoft.com/office/drawing/2014/main" id="{77064F20-3F7D-5AF9-AAEE-7AFD0E41A1B3}"/>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a:t>
            </a:r>
            <a:r>
              <a:rPr lang="de-AT" err="1"/>
              <a:t>viadonau</a:t>
            </a:r>
            <a:endParaRPr lang="de-AT"/>
          </a:p>
        </p:txBody>
      </p:sp>
      <p:pic>
        <p:nvPicPr>
          <p:cNvPr id="4" name="Grafik 3">
            <a:extLst>
              <a:ext uri="{FF2B5EF4-FFF2-40B4-BE49-F238E27FC236}">
                <a16:creationId xmlns:a16="http://schemas.microsoft.com/office/drawing/2014/main" id="{D89C453D-C6E7-E7DF-96C0-35671866472A}"/>
              </a:ext>
            </a:extLst>
          </p:cNvPr>
          <p:cNvPicPr>
            <a:picLocks noChangeAspect="1"/>
          </p:cNvPicPr>
          <p:nvPr/>
        </p:nvPicPr>
        <p:blipFill>
          <a:blip r:embed="rId3"/>
          <a:stretch>
            <a:fillRect/>
          </a:stretch>
        </p:blipFill>
        <p:spPr>
          <a:xfrm>
            <a:off x="2458717" y="2964184"/>
            <a:ext cx="7049484" cy="3096057"/>
          </a:xfrm>
          <a:prstGeom prst="rect">
            <a:avLst/>
          </a:prstGeom>
        </p:spPr>
      </p:pic>
    </p:spTree>
    <p:extLst>
      <p:ext uri="{BB962C8B-B14F-4D97-AF65-F5344CB8AC3E}">
        <p14:creationId xmlns:p14="http://schemas.microsoft.com/office/powerpoint/2010/main" val="3102122541"/>
      </p:ext>
    </p:extLst>
  </p:cSld>
  <p:clrMapOvr>
    <a:masterClrMapping/>
  </p:clrMapOvr>
  <p:transition spd="slow">
    <p:push/>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2E836-F3A9-759D-CB5B-3B26A7CE6979}"/>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06B2CD0F-D5A5-0D59-86D9-D83ACB4DFE45}"/>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12CCCF45-E279-B591-FE8C-3818DF5D1CFB}"/>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E3359CD8-1712-6BC0-759D-9265057B3BA6}"/>
              </a:ext>
            </a:extLst>
          </p:cNvPr>
          <p:cNvSpPr>
            <a:spLocks noGrp="1"/>
          </p:cNvSpPr>
          <p:nvPr>
            <p:ph idx="1"/>
          </p:nvPr>
        </p:nvSpPr>
        <p:spPr>
          <a:xfrm>
            <a:off x="592539" y="1908313"/>
            <a:ext cx="7199740" cy="4268650"/>
          </a:xfrm>
        </p:spPr>
        <p:txBody>
          <a:bodyPr/>
          <a:lstStyle/>
          <a:p>
            <a:r>
              <a:rPr lang="de-AT" sz="2400" dirty="0" err="1"/>
              <a:t>From</a:t>
            </a:r>
            <a:r>
              <a:rPr lang="de-AT" sz="2400" dirty="0"/>
              <a:t> </a:t>
            </a:r>
            <a:r>
              <a:rPr lang="de-AT" sz="2400" dirty="0" err="1"/>
              <a:t>the</a:t>
            </a:r>
            <a:r>
              <a:rPr lang="de-AT" sz="2400" dirty="0"/>
              <a:t> Black Forest (Germany) </a:t>
            </a:r>
            <a:r>
              <a:rPr lang="de-AT" sz="2400" dirty="0" err="1"/>
              <a:t>to</a:t>
            </a:r>
            <a:r>
              <a:rPr lang="de-AT" sz="2400" dirty="0"/>
              <a:t> </a:t>
            </a:r>
            <a:r>
              <a:rPr lang="de-AT" sz="2400" dirty="0" err="1"/>
              <a:t>the</a:t>
            </a:r>
            <a:r>
              <a:rPr lang="de-AT" sz="2400" dirty="0"/>
              <a:t> Black </a:t>
            </a:r>
            <a:r>
              <a:rPr lang="de-AT" sz="2400" dirty="0" err="1"/>
              <a:t>Sea</a:t>
            </a:r>
            <a:r>
              <a:rPr lang="de-AT" sz="2400" dirty="0"/>
              <a:t> (Romania and Ukraine)</a:t>
            </a:r>
          </a:p>
          <a:p>
            <a:r>
              <a:rPr lang="de-AT" sz="2400" dirty="0"/>
              <a:t>10 </a:t>
            </a:r>
            <a:r>
              <a:rPr lang="de-AT" sz="2400" dirty="0" err="1"/>
              <a:t>riparian</a:t>
            </a:r>
            <a:r>
              <a:rPr lang="de-AT" sz="2400" dirty="0"/>
              <a:t> countries: Germany, Austria, </a:t>
            </a:r>
            <a:r>
              <a:rPr lang="de-AT" sz="2400" dirty="0" err="1"/>
              <a:t>Slovakia</a:t>
            </a:r>
            <a:r>
              <a:rPr lang="de-AT" sz="2400" dirty="0"/>
              <a:t>, </a:t>
            </a:r>
            <a:r>
              <a:rPr lang="de-AT" sz="2400" dirty="0" err="1"/>
              <a:t>Hungary</a:t>
            </a:r>
            <a:r>
              <a:rPr lang="de-AT" sz="2400" dirty="0"/>
              <a:t>, </a:t>
            </a:r>
            <a:r>
              <a:rPr lang="de-AT" sz="2400" dirty="0" err="1"/>
              <a:t>Croatia</a:t>
            </a:r>
            <a:r>
              <a:rPr lang="de-AT" sz="2400" dirty="0"/>
              <a:t>, </a:t>
            </a:r>
            <a:r>
              <a:rPr lang="de-AT" sz="2400" dirty="0" err="1"/>
              <a:t>Serbia</a:t>
            </a:r>
            <a:r>
              <a:rPr lang="de-AT" sz="2400" dirty="0"/>
              <a:t>, </a:t>
            </a:r>
            <a:r>
              <a:rPr lang="de-AT" sz="2400" dirty="0" err="1"/>
              <a:t>Bulgaria</a:t>
            </a:r>
            <a:r>
              <a:rPr lang="de-AT" sz="2400" dirty="0"/>
              <a:t>, Romania, </a:t>
            </a:r>
            <a:r>
              <a:rPr lang="de-AT" sz="2400" dirty="0" err="1"/>
              <a:t>Moldova</a:t>
            </a:r>
            <a:r>
              <a:rPr lang="de-AT" sz="2400" dirty="0"/>
              <a:t>, Ukraine</a:t>
            </a:r>
          </a:p>
          <a:p>
            <a:r>
              <a:rPr lang="de-AT" sz="2400" dirty="0" err="1"/>
              <a:t>Almost</a:t>
            </a:r>
            <a:r>
              <a:rPr lang="de-AT" sz="2400" dirty="0"/>
              <a:t> </a:t>
            </a:r>
            <a:r>
              <a:rPr lang="de-AT" sz="2400" dirty="0" err="1"/>
              <a:t>one-third</a:t>
            </a:r>
            <a:r>
              <a:rPr lang="de-AT" sz="2400" dirty="0"/>
              <a:t> of </a:t>
            </a:r>
            <a:r>
              <a:rPr lang="de-AT" sz="2400" dirty="0" err="1"/>
              <a:t>the</a:t>
            </a:r>
            <a:r>
              <a:rPr lang="de-AT" sz="2400" dirty="0"/>
              <a:t> total </a:t>
            </a:r>
            <a:r>
              <a:rPr lang="de-AT" sz="2400" dirty="0" err="1"/>
              <a:t>river</a:t>
            </a:r>
            <a:r>
              <a:rPr lang="de-AT" sz="2400" dirty="0"/>
              <a:t> </a:t>
            </a:r>
            <a:r>
              <a:rPr lang="de-AT" sz="2400" dirty="0" err="1"/>
              <a:t>length</a:t>
            </a:r>
            <a:r>
              <a:rPr lang="de-AT" sz="2400" dirty="0"/>
              <a:t> </a:t>
            </a:r>
            <a:r>
              <a:rPr lang="de-AT" sz="2400" dirty="0" err="1"/>
              <a:t>is</a:t>
            </a:r>
            <a:r>
              <a:rPr lang="de-AT" sz="2400" dirty="0"/>
              <a:t> in Romania</a:t>
            </a:r>
          </a:p>
          <a:p>
            <a:r>
              <a:rPr lang="de-AT" sz="2400" dirty="0"/>
              <a:t>Most international </a:t>
            </a:r>
            <a:r>
              <a:rPr lang="de-AT" sz="2400" dirty="0" err="1"/>
              <a:t>river</a:t>
            </a:r>
            <a:r>
              <a:rPr lang="de-AT" sz="2400" dirty="0"/>
              <a:t> in </a:t>
            </a:r>
            <a:r>
              <a:rPr lang="de-AT" sz="2400" dirty="0" err="1"/>
              <a:t>the</a:t>
            </a:r>
            <a:r>
              <a:rPr lang="de-AT" sz="2400" dirty="0"/>
              <a:t> </a:t>
            </a:r>
            <a:r>
              <a:rPr lang="de-AT" sz="2400" dirty="0" err="1"/>
              <a:t>world</a:t>
            </a:r>
            <a:endParaRPr lang="de-AT" sz="2400" dirty="0"/>
          </a:p>
          <a:p>
            <a:r>
              <a:rPr lang="de-AT" sz="2400" dirty="0"/>
              <a:t>2,845 km </a:t>
            </a:r>
            <a:r>
              <a:rPr lang="de-AT" sz="2400" dirty="0" err="1"/>
              <a:t>long</a:t>
            </a:r>
            <a:r>
              <a:rPr lang="de-AT" sz="2400" dirty="0"/>
              <a:t>, 2,415 km </a:t>
            </a:r>
            <a:r>
              <a:rPr lang="de-AT" sz="2400" dirty="0" err="1"/>
              <a:t>navigable</a:t>
            </a:r>
            <a:endParaRPr lang="de-AT" sz="2400" dirty="0"/>
          </a:p>
          <a:p>
            <a:r>
              <a:rPr lang="de-AT" sz="2400" dirty="0"/>
              <a:t>Most </a:t>
            </a:r>
            <a:r>
              <a:rPr lang="de-AT" sz="2400" dirty="0" err="1"/>
              <a:t>water-rich</a:t>
            </a:r>
            <a:r>
              <a:rPr lang="de-AT" sz="2400" dirty="0"/>
              <a:t> </a:t>
            </a:r>
            <a:r>
              <a:rPr lang="de-AT" sz="2400" dirty="0" err="1"/>
              <a:t>river</a:t>
            </a:r>
            <a:r>
              <a:rPr lang="de-AT" sz="2400" dirty="0"/>
              <a:t> in Europe</a:t>
            </a:r>
          </a:p>
        </p:txBody>
      </p:sp>
      <p:sp>
        <p:nvSpPr>
          <p:cNvPr id="23" name="Datumsplatzhalter 22">
            <a:extLst>
              <a:ext uri="{FF2B5EF4-FFF2-40B4-BE49-F238E27FC236}">
                <a16:creationId xmlns:a16="http://schemas.microsoft.com/office/drawing/2014/main" id="{6517279A-4992-35A5-B27A-0DCFF8D2ECC7}"/>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4A6FB9BA-4EEC-8A25-53A2-2242EFE10C68}"/>
              </a:ext>
            </a:extLst>
          </p:cNvPr>
          <p:cNvSpPr>
            <a:spLocks noGrp="1"/>
          </p:cNvSpPr>
          <p:nvPr>
            <p:ph type="sldNum" sz="quarter" idx="12"/>
          </p:nvPr>
        </p:nvSpPr>
        <p:spPr/>
        <p:txBody>
          <a:bodyPr/>
          <a:lstStyle/>
          <a:p>
            <a:fld id="{0AF89F37-6AD9-4F74-BC17-19E39A25D257}" type="slidenum">
              <a:rPr lang="de-AT" smtClean="0"/>
              <a:t>40</a:t>
            </a:fld>
            <a:endParaRPr lang="de-AT"/>
          </a:p>
        </p:txBody>
      </p:sp>
      <p:sp>
        <p:nvSpPr>
          <p:cNvPr id="3" name="Fußzeilenplatzhalter 2">
            <a:extLst>
              <a:ext uri="{FF2B5EF4-FFF2-40B4-BE49-F238E27FC236}">
                <a16:creationId xmlns:a16="http://schemas.microsoft.com/office/drawing/2014/main" id="{408CF116-F317-8996-A242-FF5B7C8EB326}"/>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sp>
        <p:nvSpPr>
          <p:cNvPr id="4" name="Datumsplatzhalter 22">
            <a:extLst>
              <a:ext uri="{FF2B5EF4-FFF2-40B4-BE49-F238E27FC236}">
                <a16:creationId xmlns:a16="http://schemas.microsoft.com/office/drawing/2014/main" id="{1B93938F-7EC3-BF64-9E61-B429F2826B2D}"/>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Picture: Pixabay</a:t>
            </a:r>
          </a:p>
        </p:txBody>
      </p:sp>
      <p:sp>
        <p:nvSpPr>
          <p:cNvPr id="2" name="Titel 1">
            <a:extLst>
              <a:ext uri="{FF2B5EF4-FFF2-40B4-BE49-F238E27FC236}">
                <a16:creationId xmlns:a16="http://schemas.microsoft.com/office/drawing/2014/main" id="{9FEEBA8F-B894-CCAB-6B72-77569DC61392}"/>
              </a:ext>
            </a:extLst>
          </p:cNvPr>
          <p:cNvSpPr>
            <a:spLocks noGrp="1"/>
          </p:cNvSpPr>
          <p:nvPr>
            <p:ph type="title"/>
          </p:nvPr>
        </p:nvSpPr>
        <p:spPr/>
        <p:txBody>
          <a:bodyPr/>
          <a:lstStyle/>
          <a:p>
            <a:r>
              <a:rPr lang="de-AT" dirty="0"/>
              <a:t>The international </a:t>
            </a:r>
            <a:r>
              <a:rPr lang="de-AT" dirty="0" err="1"/>
              <a:t>waterway</a:t>
            </a:r>
            <a:r>
              <a:rPr lang="de-AT" dirty="0"/>
              <a:t> </a:t>
            </a:r>
            <a:r>
              <a:rPr lang="de-AT" dirty="0" err="1"/>
              <a:t>Danube</a:t>
            </a:r>
            <a:endParaRPr lang="de-AT" dirty="0"/>
          </a:p>
        </p:txBody>
      </p:sp>
      <p:pic>
        <p:nvPicPr>
          <p:cNvPr id="8" name="Picture 2" descr="Photograph of a wide, green river (the Danube) meandering through a lush, mountainous landscape with forested hills and a bright blue sky with scattered clouds.">
            <a:extLst>
              <a:ext uri="{FF2B5EF4-FFF2-40B4-BE49-F238E27FC236}">
                <a16:creationId xmlns:a16="http://schemas.microsoft.com/office/drawing/2014/main" id="{17DC3F05-39F0-DA51-8C6B-4E8D0962CC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69468" y="2471365"/>
            <a:ext cx="3692422" cy="2446230"/>
          </a:xfrm>
          <a:prstGeom prst="rect">
            <a:avLst/>
          </a:prstGeom>
        </p:spPr>
      </p:pic>
    </p:spTree>
    <p:extLst>
      <p:ext uri="{BB962C8B-B14F-4D97-AF65-F5344CB8AC3E}">
        <p14:creationId xmlns:p14="http://schemas.microsoft.com/office/powerpoint/2010/main" val="2950911381"/>
      </p:ext>
    </p:extLst>
  </p:cSld>
  <p:clrMapOvr>
    <a:masterClrMapping/>
  </p:clrMapOvr>
  <p:transition spd="slow">
    <p:push/>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B497C2-FDC6-9436-1852-716F2E254EDD}"/>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73E3EAA0-3A04-69A7-7F60-E32C50721C2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6C1AD79B-C4D4-60B3-E40C-7944A17401BA}"/>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83130D2D-AF68-FA5B-C485-B5E1A52EBB0A}"/>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3" name="Datumsplatzhalter 22">
            <a:extLst>
              <a:ext uri="{FF2B5EF4-FFF2-40B4-BE49-F238E27FC236}">
                <a16:creationId xmlns:a16="http://schemas.microsoft.com/office/drawing/2014/main" id="{4DE50652-09DC-9DD8-B324-721C56BDD16D}"/>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BE1607BB-ADD7-9719-B728-3980DCEC970C}"/>
              </a:ext>
            </a:extLst>
          </p:cNvPr>
          <p:cNvSpPr>
            <a:spLocks noGrp="1"/>
          </p:cNvSpPr>
          <p:nvPr>
            <p:ph type="sldNum" sz="quarter" idx="12"/>
          </p:nvPr>
        </p:nvSpPr>
        <p:spPr/>
        <p:txBody>
          <a:bodyPr/>
          <a:lstStyle/>
          <a:p>
            <a:fld id="{0AF89F37-6AD9-4F74-BC17-19E39A25D257}" type="slidenum">
              <a:rPr lang="de-AT" smtClean="0"/>
              <a:t>41</a:t>
            </a:fld>
            <a:endParaRPr lang="de-AT"/>
          </a:p>
        </p:txBody>
      </p:sp>
      <p:sp>
        <p:nvSpPr>
          <p:cNvPr id="3" name="Fußzeilenplatzhalter 2">
            <a:extLst>
              <a:ext uri="{FF2B5EF4-FFF2-40B4-BE49-F238E27FC236}">
                <a16:creationId xmlns:a16="http://schemas.microsoft.com/office/drawing/2014/main" id="{5F1999C2-A445-504D-EABC-358567D23912}"/>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sp>
        <p:nvSpPr>
          <p:cNvPr id="4" name="Datumsplatzhalter 22">
            <a:extLst>
              <a:ext uri="{FF2B5EF4-FFF2-40B4-BE49-F238E27FC236}">
                <a16:creationId xmlns:a16="http://schemas.microsoft.com/office/drawing/2014/main" id="{552310EE-74A3-3483-AA80-732F4D8B3465}"/>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Images: Flaticon</a:t>
            </a:r>
          </a:p>
        </p:txBody>
      </p:sp>
      <p:sp>
        <p:nvSpPr>
          <p:cNvPr id="2" name="Titel 1">
            <a:extLst>
              <a:ext uri="{FF2B5EF4-FFF2-40B4-BE49-F238E27FC236}">
                <a16:creationId xmlns:a16="http://schemas.microsoft.com/office/drawing/2014/main" id="{2C70D0EF-4822-4F47-FA98-86983DF95B85}"/>
              </a:ext>
            </a:extLst>
          </p:cNvPr>
          <p:cNvSpPr>
            <a:spLocks noGrp="1"/>
          </p:cNvSpPr>
          <p:nvPr>
            <p:ph type="title"/>
          </p:nvPr>
        </p:nvSpPr>
        <p:spPr/>
        <p:txBody>
          <a:bodyPr/>
          <a:lstStyle/>
          <a:p>
            <a:r>
              <a:rPr lang="en-US" dirty="0"/>
              <a:t>Freight transport on inland waterways</a:t>
            </a:r>
            <a:endParaRPr lang="de-AT" dirty="0"/>
          </a:p>
        </p:txBody>
      </p:sp>
      <p:sp>
        <p:nvSpPr>
          <p:cNvPr id="9" name="TextBox 10">
            <a:extLst>
              <a:ext uri="{FF2B5EF4-FFF2-40B4-BE49-F238E27FC236}">
                <a16:creationId xmlns:a16="http://schemas.microsoft.com/office/drawing/2014/main" id="{1493449E-0348-F07C-7E31-0B90C4A4F4B3}"/>
              </a:ext>
            </a:extLst>
          </p:cNvPr>
          <p:cNvSpPr txBox="1"/>
          <p:nvPr/>
        </p:nvSpPr>
        <p:spPr>
          <a:xfrm>
            <a:off x="788839" y="3663102"/>
            <a:ext cx="1600458" cy="2308324"/>
          </a:xfrm>
          <a:prstGeom prst="rect">
            <a:avLst/>
          </a:prstGeom>
          <a:noFill/>
        </p:spPr>
        <p:txBody>
          <a:bodyPr wrap="square" rtlCol="0">
            <a:spAutoFit/>
          </a:bodyPr>
          <a:lstStyle/>
          <a:p>
            <a:pPr algn="ctr"/>
            <a:r>
              <a:rPr lang="de-AT" sz="1600" b="1" err="1"/>
              <a:t>Bulk</a:t>
            </a:r>
            <a:r>
              <a:rPr lang="de-AT" sz="1600" b="1"/>
              <a:t> </a:t>
            </a:r>
            <a:r>
              <a:rPr lang="de-AT" sz="1600" b="1" err="1"/>
              <a:t>Goods</a:t>
            </a:r>
            <a:endParaRPr lang="de-AT" sz="1600" b="1"/>
          </a:p>
          <a:p>
            <a:pPr algn="ctr"/>
            <a:r>
              <a:rPr lang="de-AT" sz="1600" b="1"/>
              <a:t> </a:t>
            </a:r>
          </a:p>
          <a:p>
            <a:pPr algn="ctr"/>
            <a:r>
              <a:rPr lang="de-AT" sz="1600" err="1"/>
              <a:t>Ores</a:t>
            </a:r>
            <a:r>
              <a:rPr lang="de-AT" sz="1600"/>
              <a:t>, </a:t>
            </a:r>
            <a:r>
              <a:rPr lang="de-AT" sz="1600" err="1"/>
              <a:t>coal</a:t>
            </a:r>
            <a:r>
              <a:rPr lang="de-AT" sz="1600"/>
              <a:t>, </a:t>
            </a:r>
            <a:r>
              <a:rPr lang="de-AT" sz="1600" err="1"/>
              <a:t>steel</a:t>
            </a:r>
            <a:r>
              <a:rPr lang="de-AT" sz="1600"/>
              <a:t>, </a:t>
            </a:r>
            <a:r>
              <a:rPr lang="de-AT" sz="1600" err="1"/>
              <a:t>agricultural</a:t>
            </a:r>
            <a:r>
              <a:rPr lang="de-AT" sz="1600"/>
              <a:t> </a:t>
            </a:r>
            <a:r>
              <a:rPr lang="de-AT" sz="1600" err="1"/>
              <a:t>products</a:t>
            </a:r>
            <a:endParaRPr lang="de-AT" sz="1600"/>
          </a:p>
          <a:p>
            <a:pPr algn="ctr"/>
            <a:endParaRPr lang="de-AT" sz="1600"/>
          </a:p>
          <a:p>
            <a:pPr algn="ctr"/>
            <a:r>
              <a:rPr lang="en-US" sz="1600"/>
              <a:t>Predominant goods in Danube traffic</a:t>
            </a:r>
            <a:endParaRPr lang="de-AT" sz="1600"/>
          </a:p>
        </p:txBody>
      </p:sp>
      <p:sp>
        <p:nvSpPr>
          <p:cNvPr id="10" name="TextBox 11">
            <a:extLst>
              <a:ext uri="{FF2B5EF4-FFF2-40B4-BE49-F238E27FC236}">
                <a16:creationId xmlns:a16="http://schemas.microsoft.com/office/drawing/2014/main" id="{E2D6801B-4C4F-7F9F-99D4-AD4703CEBE89}"/>
              </a:ext>
            </a:extLst>
          </p:cNvPr>
          <p:cNvSpPr txBox="1"/>
          <p:nvPr/>
        </p:nvSpPr>
        <p:spPr>
          <a:xfrm>
            <a:off x="3006113" y="3667727"/>
            <a:ext cx="1701697" cy="2062103"/>
          </a:xfrm>
          <a:prstGeom prst="rect">
            <a:avLst/>
          </a:prstGeom>
          <a:noFill/>
        </p:spPr>
        <p:txBody>
          <a:bodyPr wrap="square" rtlCol="0">
            <a:spAutoFit/>
          </a:bodyPr>
          <a:lstStyle/>
          <a:p>
            <a:pPr algn="ctr"/>
            <a:r>
              <a:rPr lang="de-AT" sz="1600" b="1" err="1"/>
              <a:t>Hazardous</a:t>
            </a:r>
            <a:r>
              <a:rPr lang="de-AT" sz="1600" b="1"/>
              <a:t> </a:t>
            </a:r>
            <a:r>
              <a:rPr lang="de-AT" sz="1600" b="1" err="1"/>
              <a:t>Goods</a:t>
            </a:r>
            <a:endParaRPr lang="de-AT" sz="1600" b="1"/>
          </a:p>
          <a:p>
            <a:pPr algn="ctr"/>
            <a:endParaRPr lang="de-AT" sz="1600"/>
          </a:p>
          <a:p>
            <a:pPr algn="ctr"/>
            <a:r>
              <a:rPr lang="en-US" sz="1600"/>
              <a:t>e.g., flammable liquid goods such as gasoline, heating oil, chemicals, liquefied gases</a:t>
            </a:r>
            <a:endParaRPr lang="de-AT" sz="1350">
              <a:latin typeface="Oswald" panose="00000500000000000000" pitchFamily="2" charset="0"/>
            </a:endParaRPr>
          </a:p>
        </p:txBody>
      </p:sp>
      <p:sp>
        <p:nvSpPr>
          <p:cNvPr id="11" name="TextBox 12">
            <a:extLst>
              <a:ext uri="{FF2B5EF4-FFF2-40B4-BE49-F238E27FC236}">
                <a16:creationId xmlns:a16="http://schemas.microsoft.com/office/drawing/2014/main" id="{4BE66302-AA37-A93B-203D-537BAE518B3E}"/>
              </a:ext>
            </a:extLst>
          </p:cNvPr>
          <p:cNvSpPr txBox="1"/>
          <p:nvPr/>
        </p:nvSpPr>
        <p:spPr>
          <a:xfrm>
            <a:off x="5335563" y="3649622"/>
            <a:ext cx="1415843" cy="1323439"/>
          </a:xfrm>
          <a:prstGeom prst="rect">
            <a:avLst/>
          </a:prstGeom>
          <a:noFill/>
        </p:spPr>
        <p:txBody>
          <a:bodyPr wrap="square" rtlCol="0">
            <a:spAutoFit/>
          </a:bodyPr>
          <a:lstStyle/>
          <a:p>
            <a:pPr algn="ctr"/>
            <a:r>
              <a:rPr lang="de-AT" sz="1600" b="1"/>
              <a:t>Containers</a:t>
            </a:r>
          </a:p>
          <a:p>
            <a:pPr algn="ctr"/>
            <a:endParaRPr lang="de-AT" sz="1600"/>
          </a:p>
          <a:p>
            <a:pPr algn="ctr"/>
            <a:r>
              <a:rPr lang="de-AT" sz="1600" err="1"/>
              <a:t>Growing</a:t>
            </a:r>
            <a:r>
              <a:rPr lang="de-AT" sz="1600"/>
              <a:t> </a:t>
            </a:r>
            <a:r>
              <a:rPr lang="de-AT" sz="1600" err="1"/>
              <a:t>market</a:t>
            </a:r>
            <a:r>
              <a:rPr lang="de-AT" sz="1600"/>
              <a:t> </a:t>
            </a:r>
            <a:r>
              <a:rPr lang="de-AT" sz="1600" err="1"/>
              <a:t>segment</a:t>
            </a:r>
            <a:endParaRPr lang="de-AT" sz="1600"/>
          </a:p>
        </p:txBody>
      </p:sp>
      <p:sp>
        <p:nvSpPr>
          <p:cNvPr id="12" name="TextBox 18">
            <a:extLst>
              <a:ext uri="{FF2B5EF4-FFF2-40B4-BE49-F238E27FC236}">
                <a16:creationId xmlns:a16="http://schemas.microsoft.com/office/drawing/2014/main" id="{73186D9E-C07F-6778-A85F-597647CCF9C7}"/>
              </a:ext>
            </a:extLst>
          </p:cNvPr>
          <p:cNvSpPr txBox="1"/>
          <p:nvPr/>
        </p:nvSpPr>
        <p:spPr>
          <a:xfrm>
            <a:off x="7368222" y="3635185"/>
            <a:ext cx="1415843" cy="1077218"/>
          </a:xfrm>
          <a:prstGeom prst="rect">
            <a:avLst/>
          </a:prstGeom>
          <a:noFill/>
        </p:spPr>
        <p:txBody>
          <a:bodyPr wrap="square" rtlCol="0">
            <a:spAutoFit/>
          </a:bodyPr>
          <a:lstStyle/>
          <a:p>
            <a:pPr algn="ctr"/>
            <a:r>
              <a:rPr lang="de-AT" sz="1600" b="1"/>
              <a:t>Heavy Cargo</a:t>
            </a:r>
          </a:p>
          <a:p>
            <a:pPr algn="ctr"/>
            <a:endParaRPr lang="de-AT" sz="1600"/>
          </a:p>
          <a:p>
            <a:pPr algn="ctr"/>
            <a:r>
              <a:rPr lang="de-AT" sz="1600"/>
              <a:t>Heavy </a:t>
            </a:r>
            <a:r>
              <a:rPr lang="de-AT" sz="1600" err="1"/>
              <a:t>or</a:t>
            </a:r>
            <a:r>
              <a:rPr lang="de-AT" sz="1600"/>
              <a:t> </a:t>
            </a:r>
            <a:r>
              <a:rPr lang="de-AT" sz="1600" err="1"/>
              <a:t>bulky</a:t>
            </a:r>
            <a:r>
              <a:rPr lang="de-AT" sz="1600"/>
              <a:t> </a:t>
            </a:r>
            <a:r>
              <a:rPr lang="de-AT" sz="1600" err="1"/>
              <a:t>loads</a:t>
            </a:r>
            <a:endParaRPr lang="de-AT" sz="1600"/>
          </a:p>
        </p:txBody>
      </p:sp>
      <p:sp>
        <p:nvSpPr>
          <p:cNvPr id="13" name="TextBox 19">
            <a:extLst>
              <a:ext uri="{FF2B5EF4-FFF2-40B4-BE49-F238E27FC236}">
                <a16:creationId xmlns:a16="http://schemas.microsoft.com/office/drawing/2014/main" id="{193AFF43-DE7D-9F90-29A1-681D00516CFA}"/>
              </a:ext>
            </a:extLst>
          </p:cNvPr>
          <p:cNvSpPr txBox="1"/>
          <p:nvPr/>
        </p:nvSpPr>
        <p:spPr>
          <a:xfrm>
            <a:off x="9566857" y="3633733"/>
            <a:ext cx="1415843" cy="1077218"/>
          </a:xfrm>
          <a:prstGeom prst="rect">
            <a:avLst/>
          </a:prstGeom>
          <a:noFill/>
        </p:spPr>
        <p:txBody>
          <a:bodyPr wrap="square" rtlCol="0">
            <a:spAutoFit/>
          </a:bodyPr>
          <a:lstStyle/>
          <a:p>
            <a:pPr algn="ctr"/>
            <a:r>
              <a:rPr lang="en-US" sz="1600" b="1" err="1"/>
              <a:t>RoRo</a:t>
            </a:r>
            <a:r>
              <a:rPr lang="en-US" sz="1600" b="1"/>
              <a:t> Ships</a:t>
            </a:r>
            <a:br>
              <a:rPr lang="en-US" sz="1600"/>
            </a:br>
            <a:endParaRPr lang="en-US" sz="1600"/>
          </a:p>
          <a:p>
            <a:pPr algn="ctr"/>
            <a:r>
              <a:rPr lang="en-US" sz="1600"/>
              <a:t>(Roll on / Roll off)</a:t>
            </a:r>
            <a:endParaRPr lang="de-AT" sz="1600"/>
          </a:p>
        </p:txBody>
      </p:sp>
      <p:sp>
        <p:nvSpPr>
          <p:cNvPr id="18" name="Rectangle 9">
            <a:extLst>
              <a:ext uri="{FF2B5EF4-FFF2-40B4-BE49-F238E27FC236}">
                <a16:creationId xmlns:a16="http://schemas.microsoft.com/office/drawing/2014/main" id="{B274C947-6308-6CF9-E7B3-3413F07AA3DD}"/>
              </a:ext>
              <a:ext uri="{C183D7F6-B498-43B3-948B-1728B52AA6E4}">
                <adec:decorative xmlns:adec="http://schemas.microsoft.com/office/drawing/2017/decorative" val="1"/>
              </a:ext>
            </a:extLst>
          </p:cNvPr>
          <p:cNvSpPr/>
          <p:nvPr/>
        </p:nvSpPr>
        <p:spPr>
          <a:xfrm>
            <a:off x="3364663" y="2220577"/>
            <a:ext cx="974179" cy="974179"/>
          </a:xfrm>
          <a:prstGeom prst="rect">
            <a:avLst/>
          </a:prstGeom>
          <a:blipFill rotWithShape="1">
            <a:blip r:embed="rId3" cstate="screen">
              <a:extLst>
                <a:ext uri="{28A0092B-C50C-407E-A947-70E740481C1C}">
                  <a14:useLocalDpi xmlns:a14="http://schemas.microsoft.com/office/drawing/2010/main"/>
                </a:ext>
              </a:extLst>
            </a:blip>
            <a:srcRect/>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txBody>
          <a:bodyPr/>
          <a:lstStyle/>
          <a:p>
            <a:endParaRPr lang="de-AT" sz="1350"/>
          </a:p>
        </p:txBody>
      </p:sp>
      <p:sp>
        <p:nvSpPr>
          <p:cNvPr id="19" name="Rectangle 21">
            <a:extLst>
              <a:ext uri="{FF2B5EF4-FFF2-40B4-BE49-F238E27FC236}">
                <a16:creationId xmlns:a16="http://schemas.microsoft.com/office/drawing/2014/main" id="{AB955489-9FED-B51A-05E2-E597058A2769}"/>
              </a:ext>
              <a:ext uri="{C183D7F6-B498-43B3-948B-1728B52AA6E4}">
                <adec:decorative xmlns:adec="http://schemas.microsoft.com/office/drawing/2017/decorative" val="1"/>
              </a:ext>
            </a:extLst>
          </p:cNvPr>
          <p:cNvSpPr/>
          <p:nvPr/>
        </p:nvSpPr>
        <p:spPr>
          <a:xfrm>
            <a:off x="9668300" y="2455822"/>
            <a:ext cx="1212958" cy="768446"/>
          </a:xfrm>
          <a:prstGeom prst="rect">
            <a:avLst/>
          </a:prstGeom>
          <a:blipFill>
            <a:blip r:embed="rId4" cstate="screen">
              <a:extLst>
                <a:ext uri="{28A0092B-C50C-407E-A947-70E740481C1C}">
                  <a14:useLocalDpi xmlns:a14="http://schemas.microsoft.com/office/drawing/2010/main"/>
                </a:ext>
              </a:extLst>
            </a:blip>
            <a:srcRect/>
            <a:stretch>
              <a:fillRect t="-22000" b="-22000"/>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de-AT" sz="1350"/>
          </a:p>
        </p:txBody>
      </p:sp>
      <p:pic>
        <p:nvPicPr>
          <p:cNvPr id="20" name="Picture 5">
            <a:extLst>
              <a:ext uri="{FF2B5EF4-FFF2-40B4-BE49-F238E27FC236}">
                <a16:creationId xmlns:a16="http://schemas.microsoft.com/office/drawing/2014/main" id="{4185F533-5B1A-3D48-F1C7-8D0F288BA3B8}"/>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12808" y="2418336"/>
            <a:ext cx="843418" cy="843418"/>
          </a:xfrm>
          <a:prstGeom prst="rect">
            <a:avLst/>
          </a:prstGeom>
        </p:spPr>
      </p:pic>
      <p:pic>
        <p:nvPicPr>
          <p:cNvPr id="21" name="Picture 14">
            <a:extLst>
              <a:ext uri="{FF2B5EF4-FFF2-40B4-BE49-F238E27FC236}">
                <a16:creationId xmlns:a16="http://schemas.microsoft.com/office/drawing/2014/main" id="{1DD95174-FAA6-BA0B-CAF3-14E0B2491AA1}"/>
              </a:ext>
              <a:ext uri="{C183D7F6-B498-43B3-948B-1728B52AA6E4}">
                <adec:decorative xmlns:adec="http://schemas.microsoft.com/office/drawing/2017/decorative" val="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50709" y="2327215"/>
            <a:ext cx="923330" cy="923330"/>
          </a:xfrm>
          <a:prstGeom prst="rect">
            <a:avLst/>
          </a:prstGeom>
        </p:spPr>
      </p:pic>
      <p:pic>
        <p:nvPicPr>
          <p:cNvPr id="22" name="Picture 16">
            <a:extLst>
              <a:ext uri="{FF2B5EF4-FFF2-40B4-BE49-F238E27FC236}">
                <a16:creationId xmlns:a16="http://schemas.microsoft.com/office/drawing/2014/main" id="{57D59485-251F-FF60-E5D5-1DC21BD02C8C}"/>
              </a:ext>
              <a:ext uri="{C183D7F6-B498-43B3-948B-1728B52AA6E4}">
                <adec:decorative xmlns:adec="http://schemas.microsoft.com/office/drawing/2017/decorative" val="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29466" y="2193648"/>
            <a:ext cx="1028039" cy="1028039"/>
          </a:xfrm>
          <a:prstGeom prst="rect">
            <a:avLst/>
          </a:prstGeom>
        </p:spPr>
      </p:pic>
    </p:spTree>
    <p:extLst>
      <p:ext uri="{BB962C8B-B14F-4D97-AF65-F5344CB8AC3E}">
        <p14:creationId xmlns:p14="http://schemas.microsoft.com/office/powerpoint/2010/main" val="1695469543"/>
      </p:ext>
    </p:extLst>
  </p:cSld>
  <p:clrMapOvr>
    <a:masterClrMapping/>
  </p:clrMapOvr>
  <p:transition spd="slow">
    <p:push/>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E8F41C-5E59-83A8-9F79-092E1ABFE989}"/>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1C4E76D3-7B0B-C529-DD5D-6919B797A508}"/>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A3DDF012-562F-D36B-20D1-E6A99E9B31EB}"/>
              </a:ext>
            </a:extLst>
          </p:cNvPr>
          <p:cNvSpPr>
            <a:spLocks noGrp="1"/>
          </p:cNvSpPr>
          <p:nvPr>
            <p:ph type="ftr" sz="quarter" idx="11"/>
          </p:nvPr>
        </p:nvSpPr>
        <p:spPr>
          <a:xfrm>
            <a:off x="592538" y="272194"/>
            <a:ext cx="6722405" cy="365125"/>
          </a:xfrm>
        </p:spPr>
        <p:txBody>
          <a:bodyPr/>
          <a:lstStyle/>
          <a:p>
            <a:r>
              <a:rPr lang="en-US">
                <a:cs typeface="Arial" panose="020B0604020202020204" pitchFamily="34" charset="0"/>
              </a:rPr>
              <a:t>ECONOMY MEETS ENVIRONMENT – THE FUTURE OF FREIGHT TRANSPORT</a:t>
            </a:r>
          </a:p>
        </p:txBody>
      </p:sp>
      <p:sp>
        <p:nvSpPr>
          <p:cNvPr id="4" name="Foliennummernplatzhalter 3">
            <a:extLst>
              <a:ext uri="{FF2B5EF4-FFF2-40B4-BE49-F238E27FC236}">
                <a16:creationId xmlns:a16="http://schemas.microsoft.com/office/drawing/2014/main" id="{3F5B654A-B823-8B5D-3083-3549796857A0}"/>
              </a:ext>
            </a:extLst>
          </p:cNvPr>
          <p:cNvSpPr>
            <a:spLocks noGrp="1"/>
          </p:cNvSpPr>
          <p:nvPr>
            <p:ph type="sldNum" sz="quarter" idx="12"/>
          </p:nvPr>
        </p:nvSpPr>
        <p:spPr/>
        <p:txBody>
          <a:bodyPr/>
          <a:lstStyle/>
          <a:p>
            <a:fld id="{0AF89F37-6AD9-4F74-BC17-19E39A25D257}" type="slidenum">
              <a:rPr lang="de-AT" smtClean="0"/>
              <a:pPr/>
              <a:t>42</a:t>
            </a:fld>
            <a:endParaRPr lang="de-AT"/>
          </a:p>
        </p:txBody>
      </p:sp>
      <p:sp>
        <p:nvSpPr>
          <p:cNvPr id="5" name="Titel 4">
            <a:extLst>
              <a:ext uri="{FF2B5EF4-FFF2-40B4-BE49-F238E27FC236}">
                <a16:creationId xmlns:a16="http://schemas.microsoft.com/office/drawing/2014/main" id="{362F8B26-1E47-A072-4F15-913D7D247B87}"/>
              </a:ext>
            </a:extLst>
          </p:cNvPr>
          <p:cNvSpPr>
            <a:spLocks noGrp="1"/>
          </p:cNvSpPr>
          <p:nvPr>
            <p:ph type="title"/>
          </p:nvPr>
        </p:nvSpPr>
        <p:spPr>
          <a:xfrm>
            <a:off x="592538" y="640040"/>
            <a:ext cx="9257140" cy="792976"/>
          </a:xfrm>
        </p:spPr>
        <p:txBody>
          <a:bodyPr/>
          <a:lstStyle/>
          <a:p>
            <a:r>
              <a:rPr lang="en-US" dirty="0"/>
              <a:t>The Danube as a transport route</a:t>
            </a:r>
            <a:endParaRPr lang="de-AT" dirty="0"/>
          </a:p>
        </p:txBody>
      </p:sp>
      <p:sp>
        <p:nvSpPr>
          <p:cNvPr id="6" name="Inhaltsplatzhalter 5">
            <a:extLst>
              <a:ext uri="{FF2B5EF4-FFF2-40B4-BE49-F238E27FC236}">
                <a16:creationId xmlns:a16="http://schemas.microsoft.com/office/drawing/2014/main" id="{F5BB1717-84C2-972D-CA0F-F2F3F639DD56}"/>
              </a:ext>
            </a:extLst>
          </p:cNvPr>
          <p:cNvSpPr>
            <a:spLocks noGrp="1"/>
          </p:cNvSpPr>
          <p:nvPr>
            <p:ph idx="1"/>
          </p:nvPr>
        </p:nvSpPr>
        <p:spPr>
          <a:xfrm>
            <a:off x="3458818" y="1719470"/>
            <a:ext cx="8088140" cy="4457493"/>
          </a:xfrm>
        </p:spPr>
        <p:txBody>
          <a:bodyPr/>
          <a:lstStyle/>
          <a:p>
            <a:pPr marL="0" indent="0">
              <a:buNone/>
            </a:pPr>
            <a:r>
              <a:rPr lang="en-US" sz="2200"/>
              <a:t>Research one of the topics in your group using the internet and present your results to the class</a:t>
            </a:r>
            <a:r>
              <a:rPr lang="de-AT" sz="2200"/>
              <a:t>:</a:t>
            </a:r>
          </a:p>
          <a:p>
            <a:pPr marL="0" indent="0">
              <a:buNone/>
            </a:pPr>
            <a:endParaRPr lang="de-AT" sz="2200"/>
          </a:p>
          <a:p>
            <a:r>
              <a:rPr lang="en-US" sz="2200"/>
              <a:t>Goods on the Danube (Which types of goods are transported?)</a:t>
            </a:r>
          </a:p>
          <a:p>
            <a:r>
              <a:rPr lang="en-US" sz="2200"/>
              <a:t>Advantages of the Danube as a transport route (Why is it better than the road?)</a:t>
            </a:r>
          </a:p>
          <a:p>
            <a:r>
              <a:rPr lang="en-US" sz="2200"/>
              <a:t>Problems of Danube shipping (What obstacles are there?)</a:t>
            </a:r>
          </a:p>
          <a:p>
            <a:r>
              <a:rPr lang="en-US" sz="2200"/>
              <a:t>Future of the Danube (How could the waterway be made more sustainable?)</a:t>
            </a:r>
            <a:endParaRPr lang="de-AT" sz="2200"/>
          </a:p>
          <a:p>
            <a:pPr marL="0" indent="0">
              <a:buNone/>
            </a:pPr>
            <a:endParaRPr lang="de-AT"/>
          </a:p>
        </p:txBody>
      </p:sp>
      <p:pic>
        <p:nvPicPr>
          <p:cNvPr id="11" name="Grafik 10">
            <a:extLst>
              <a:ext uri="{FF2B5EF4-FFF2-40B4-BE49-F238E27FC236}">
                <a16:creationId xmlns:a16="http://schemas.microsoft.com/office/drawing/2014/main" id="{2F4A2CE8-9300-83C0-0C77-A64C57FF5F5A}"/>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Tree>
    <p:extLst>
      <p:ext uri="{BB962C8B-B14F-4D97-AF65-F5344CB8AC3E}">
        <p14:creationId xmlns:p14="http://schemas.microsoft.com/office/powerpoint/2010/main" val="2710656710"/>
      </p:ext>
    </p:extLst>
  </p:cSld>
  <p:clrMapOvr>
    <a:masterClrMapping/>
  </p:clrMapOvr>
  <p:transition spd="slow">
    <p:push/>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5F213DF6-82AD-3146-2EC3-0E783B6D2625}"/>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BABFC3D2-08BE-E917-F236-F961F31AA1C2}"/>
              </a:ext>
            </a:extLst>
          </p:cNvPr>
          <p:cNvSpPr>
            <a:spLocks noGrp="1"/>
          </p:cNvSpPr>
          <p:nvPr>
            <p:ph type="ftr" sz="quarter" idx="11"/>
          </p:nvPr>
        </p:nvSpPr>
        <p:spPr/>
        <p:txBody>
          <a:bodyPr/>
          <a:lstStyle/>
          <a:p>
            <a:r>
              <a:rPr lang="en-US">
                <a:cs typeface="Arial" panose="020B0604020202020204" pitchFamily="34" charset="0"/>
              </a:rPr>
              <a:t>ECONOMY MEETS ENVIRONMENT – THE FUTURE OF FREIGHT TRANSPORT</a:t>
            </a:r>
          </a:p>
        </p:txBody>
      </p:sp>
      <p:sp>
        <p:nvSpPr>
          <p:cNvPr id="4" name="Foliennummernplatzhalter 3">
            <a:extLst>
              <a:ext uri="{FF2B5EF4-FFF2-40B4-BE49-F238E27FC236}">
                <a16:creationId xmlns:a16="http://schemas.microsoft.com/office/drawing/2014/main" id="{9BE1564E-497E-D990-F22B-3B6746C4EB18}"/>
              </a:ext>
            </a:extLst>
          </p:cNvPr>
          <p:cNvSpPr>
            <a:spLocks noGrp="1"/>
          </p:cNvSpPr>
          <p:nvPr>
            <p:ph type="sldNum" sz="quarter" idx="12"/>
          </p:nvPr>
        </p:nvSpPr>
        <p:spPr/>
        <p:txBody>
          <a:bodyPr/>
          <a:lstStyle/>
          <a:p>
            <a:fld id="{0AF89F37-6AD9-4F74-BC17-19E39A25D257}" type="slidenum">
              <a:rPr lang="de-AT" smtClean="0"/>
              <a:pPr/>
              <a:t>43</a:t>
            </a:fld>
            <a:endParaRPr lang="de-AT"/>
          </a:p>
        </p:txBody>
      </p:sp>
      <p:sp>
        <p:nvSpPr>
          <p:cNvPr id="5" name="Titel 4">
            <a:extLst>
              <a:ext uri="{FF2B5EF4-FFF2-40B4-BE49-F238E27FC236}">
                <a16:creationId xmlns:a16="http://schemas.microsoft.com/office/drawing/2014/main" id="{742BED13-7362-7269-B0B1-2D01D72AA3C0}"/>
              </a:ext>
            </a:extLst>
          </p:cNvPr>
          <p:cNvSpPr>
            <a:spLocks noGrp="1"/>
          </p:cNvSpPr>
          <p:nvPr>
            <p:ph type="title"/>
          </p:nvPr>
        </p:nvSpPr>
        <p:spPr/>
        <p:txBody>
          <a:bodyPr/>
          <a:lstStyle/>
          <a:p>
            <a:r>
              <a:rPr lang="de-AT"/>
              <a:t>Video: </a:t>
            </a:r>
            <a:r>
              <a:rPr lang="de-AT" err="1"/>
              <a:t>Danube</a:t>
            </a:r>
            <a:r>
              <a:rPr lang="de-AT"/>
              <a:t> </a:t>
            </a:r>
            <a:r>
              <a:rPr lang="de-AT" err="1"/>
              <a:t>explained</a:t>
            </a:r>
            <a:endParaRPr lang="de-AT"/>
          </a:p>
        </p:txBody>
      </p:sp>
      <p:pic>
        <p:nvPicPr>
          <p:cNvPr id="7" name="Onlinemedien 6" title="The Danube River explained in under 3 Minutes">
            <a:hlinkClick r:id="" action="ppaction://media"/>
            <a:extLst>
              <a:ext uri="{FF2B5EF4-FFF2-40B4-BE49-F238E27FC236}">
                <a16:creationId xmlns:a16="http://schemas.microsoft.com/office/drawing/2014/main" id="{A8DCDC3B-9E28-93F3-7589-5CBBE910C744}"/>
              </a:ext>
            </a:extLst>
          </p:cNvPr>
          <p:cNvPicPr>
            <a:picLocks noRot="1" noChangeAspect="1"/>
          </p:cNvPicPr>
          <p:nvPr>
            <a:videoFile r:link="rId1"/>
          </p:nvPr>
        </p:nvPicPr>
        <p:blipFill>
          <a:blip r:embed="rId4"/>
          <a:stretch>
            <a:fillRect/>
          </a:stretch>
        </p:blipFill>
        <p:spPr>
          <a:xfrm>
            <a:off x="616601" y="2141509"/>
            <a:ext cx="3917299" cy="2213279"/>
          </a:xfrm>
          <a:prstGeom prst="rect">
            <a:avLst/>
          </a:prstGeom>
        </p:spPr>
      </p:pic>
      <p:sp>
        <p:nvSpPr>
          <p:cNvPr id="8" name="Textfeld 7">
            <a:extLst>
              <a:ext uri="{FF2B5EF4-FFF2-40B4-BE49-F238E27FC236}">
                <a16:creationId xmlns:a16="http://schemas.microsoft.com/office/drawing/2014/main" id="{42BF6FF9-5DE9-F2D5-6F9E-CA28FA77B996}"/>
              </a:ext>
            </a:extLst>
          </p:cNvPr>
          <p:cNvSpPr txBox="1"/>
          <p:nvPr/>
        </p:nvSpPr>
        <p:spPr>
          <a:xfrm>
            <a:off x="592538" y="4524975"/>
            <a:ext cx="3353297" cy="584775"/>
          </a:xfrm>
          <a:prstGeom prst="rect">
            <a:avLst/>
          </a:prstGeom>
          <a:noFill/>
        </p:spPr>
        <p:txBody>
          <a:bodyPr wrap="square" rtlCol="0">
            <a:spAutoFit/>
          </a:bodyPr>
          <a:lstStyle/>
          <a:p>
            <a:r>
              <a:rPr lang="de-AT" sz="1600">
                <a:hlinkClick r:id="rId5"/>
              </a:rPr>
              <a:t>https://www.youtube.com/watch?v=NcdgMj3nDvE</a:t>
            </a:r>
            <a:endParaRPr lang="de-AT" sz="1600"/>
          </a:p>
        </p:txBody>
      </p:sp>
      <p:sp>
        <p:nvSpPr>
          <p:cNvPr id="6" name="TextBox 5">
            <a:extLst>
              <a:ext uri="{FF2B5EF4-FFF2-40B4-BE49-F238E27FC236}">
                <a16:creationId xmlns:a16="http://schemas.microsoft.com/office/drawing/2014/main" id="{73C5FFC2-DAD2-A758-A0E3-B324F7B59051}"/>
              </a:ext>
            </a:extLst>
          </p:cNvPr>
          <p:cNvSpPr txBox="1"/>
          <p:nvPr/>
        </p:nvSpPr>
        <p:spPr>
          <a:xfrm>
            <a:off x="5236749" y="1690062"/>
            <a:ext cx="6018835" cy="3477875"/>
          </a:xfrm>
          <a:prstGeom prst="rect">
            <a:avLst/>
          </a:prstGeom>
          <a:noFill/>
        </p:spPr>
        <p:txBody>
          <a:bodyPr wrap="square" rtlCol="0">
            <a:spAutoFit/>
          </a:bodyPr>
          <a:lstStyle/>
          <a:p>
            <a:r>
              <a:rPr lang="en-US" sz="2000"/>
              <a:t>Questions about the video:</a:t>
            </a:r>
          </a:p>
          <a:p>
            <a:endParaRPr lang="en-US" sz="2000"/>
          </a:p>
          <a:p>
            <a:pPr marL="285750" indent="-285750">
              <a:buFont typeface="Arial" panose="020B0604020202020204" pitchFamily="34" charset="0"/>
              <a:buChar char="•"/>
            </a:pPr>
            <a:r>
              <a:rPr lang="en-US" sz="2000"/>
              <a:t>How long is the Danube River, approximately? </a:t>
            </a:r>
          </a:p>
          <a:p>
            <a:pPr marL="285750" indent="-285750">
              <a:buFont typeface="Arial" panose="020B0604020202020204" pitchFamily="34" charset="0"/>
              <a:buChar char="•"/>
            </a:pPr>
            <a:r>
              <a:rPr lang="en-US" sz="2000"/>
              <a:t>Where does the Danube originate and where does it end? </a:t>
            </a:r>
          </a:p>
          <a:p>
            <a:pPr marL="285750" indent="-285750">
              <a:buFont typeface="Arial" panose="020B0604020202020204" pitchFamily="34" charset="0"/>
              <a:buChar char="•"/>
            </a:pPr>
            <a:r>
              <a:rPr lang="en-US" sz="2000"/>
              <a:t>Through how many countries does the Danube pass or border? </a:t>
            </a:r>
          </a:p>
          <a:p>
            <a:pPr marL="285750" indent="-285750">
              <a:buFont typeface="Arial" panose="020B0604020202020204" pitchFamily="34" charset="0"/>
              <a:buChar char="•"/>
            </a:pPr>
            <a:r>
              <a:rPr lang="en-US" sz="2000"/>
              <a:t>Name at least two national capitals situated on the Danube. </a:t>
            </a:r>
          </a:p>
          <a:p>
            <a:pPr marL="285750" indent="-285750">
              <a:buFont typeface="Arial" panose="020B0604020202020204" pitchFamily="34" charset="0"/>
              <a:buChar char="•"/>
            </a:pPr>
            <a:r>
              <a:rPr lang="en-US" sz="2000"/>
              <a:t>What is one major modern use of the Danube mentioned in the video?</a:t>
            </a:r>
          </a:p>
        </p:txBody>
      </p:sp>
    </p:spTree>
    <p:extLst>
      <p:ext uri="{BB962C8B-B14F-4D97-AF65-F5344CB8AC3E}">
        <p14:creationId xmlns:p14="http://schemas.microsoft.com/office/powerpoint/2010/main" val="39467460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69AA96-7940-F4A1-5A26-C710D65821C4}"/>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09DCB5FA-B7FD-F38D-A75A-69E3F099A902}"/>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5037F555-75D6-1981-2CF0-CCA1EBE09FDE}"/>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50D5AEC9-9AC5-5052-4ECC-886C806D923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DD247472-217D-3413-D8B1-EBE145A42B6A}"/>
              </a:ext>
            </a:extLst>
          </p:cNvPr>
          <p:cNvSpPr>
            <a:spLocks noGrp="1"/>
          </p:cNvSpPr>
          <p:nvPr>
            <p:ph idx="1"/>
          </p:nvPr>
        </p:nvSpPr>
        <p:spPr>
          <a:xfrm>
            <a:off x="592539" y="1908313"/>
            <a:ext cx="6424487" cy="4268650"/>
          </a:xfrm>
        </p:spPr>
        <p:txBody>
          <a:bodyPr/>
          <a:lstStyle/>
          <a:p>
            <a:r>
              <a:rPr lang="en-US" sz="2400"/>
              <a:t>Modernization of ships and ports ("retrofitting")</a:t>
            </a:r>
          </a:p>
          <a:p>
            <a:r>
              <a:rPr lang="en-US" sz="2400"/>
              <a:t>Digitalization</a:t>
            </a:r>
          </a:p>
          <a:p>
            <a:r>
              <a:rPr lang="en-US" sz="2400"/>
              <a:t>Automation</a:t>
            </a:r>
          </a:p>
          <a:p>
            <a:r>
              <a:rPr lang="en-US" sz="2400"/>
              <a:t>Use of sustainable resources</a:t>
            </a:r>
          </a:p>
          <a:p>
            <a:r>
              <a:rPr lang="en-US" sz="2400"/>
              <a:t>Low-water ships</a:t>
            </a:r>
          </a:p>
          <a:p>
            <a:r>
              <a:rPr lang="en-US" sz="2400"/>
              <a:t>Waterway connectivity</a:t>
            </a:r>
          </a:p>
          <a:p>
            <a:r>
              <a:rPr lang="en-US" sz="2400"/>
              <a:t>Opening up of new markets</a:t>
            </a:r>
            <a:endParaRPr lang="de-AT" sz="2400"/>
          </a:p>
        </p:txBody>
      </p:sp>
      <p:sp>
        <p:nvSpPr>
          <p:cNvPr id="23" name="Datumsplatzhalter 22">
            <a:extLst>
              <a:ext uri="{FF2B5EF4-FFF2-40B4-BE49-F238E27FC236}">
                <a16:creationId xmlns:a16="http://schemas.microsoft.com/office/drawing/2014/main" id="{805ABC45-24C5-ECCC-7A45-24BE3ECF908D}"/>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EECF0682-4993-ADD7-9E58-776CBAA0EF7B}"/>
              </a:ext>
            </a:extLst>
          </p:cNvPr>
          <p:cNvSpPr>
            <a:spLocks noGrp="1"/>
          </p:cNvSpPr>
          <p:nvPr>
            <p:ph type="sldNum" sz="quarter" idx="12"/>
          </p:nvPr>
        </p:nvSpPr>
        <p:spPr/>
        <p:txBody>
          <a:bodyPr/>
          <a:lstStyle/>
          <a:p>
            <a:fld id="{0AF89F37-6AD9-4F74-BC17-19E39A25D257}" type="slidenum">
              <a:rPr lang="de-AT" smtClean="0"/>
              <a:t>44</a:t>
            </a:fld>
            <a:endParaRPr lang="de-AT"/>
          </a:p>
        </p:txBody>
      </p:sp>
      <p:sp>
        <p:nvSpPr>
          <p:cNvPr id="3" name="Fußzeilenplatzhalter 2">
            <a:extLst>
              <a:ext uri="{FF2B5EF4-FFF2-40B4-BE49-F238E27FC236}">
                <a16:creationId xmlns:a16="http://schemas.microsoft.com/office/drawing/2014/main" id="{5B9C403D-680B-3020-D25F-76F0C791FE7B}"/>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sp>
        <p:nvSpPr>
          <p:cNvPr id="4" name="Datumsplatzhalter 22">
            <a:extLst>
              <a:ext uri="{FF2B5EF4-FFF2-40B4-BE49-F238E27FC236}">
                <a16:creationId xmlns:a16="http://schemas.microsoft.com/office/drawing/2014/main" id="{1E70A5FA-C6DE-60CE-306F-433F40AD986A}"/>
              </a:ext>
            </a:extLst>
          </p:cNvPr>
          <p:cNvSpPr txBox="1">
            <a:spLocks/>
          </p:cNvSpPr>
          <p:nvPr/>
        </p:nvSpPr>
        <p:spPr>
          <a:xfrm>
            <a:off x="9450601" y="6268894"/>
            <a:ext cx="210711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AI-</a:t>
            </a:r>
            <a:r>
              <a:rPr lang="de-AT" err="1"/>
              <a:t>generated</a:t>
            </a:r>
            <a:r>
              <a:rPr lang="de-AT"/>
              <a:t> (MS Copilot)</a:t>
            </a:r>
          </a:p>
        </p:txBody>
      </p:sp>
      <p:sp>
        <p:nvSpPr>
          <p:cNvPr id="2" name="Titel 1">
            <a:extLst>
              <a:ext uri="{FF2B5EF4-FFF2-40B4-BE49-F238E27FC236}">
                <a16:creationId xmlns:a16="http://schemas.microsoft.com/office/drawing/2014/main" id="{04F65DB0-FD57-ED89-4212-0D822573BFC8}"/>
              </a:ext>
            </a:extLst>
          </p:cNvPr>
          <p:cNvSpPr>
            <a:spLocks noGrp="1"/>
          </p:cNvSpPr>
          <p:nvPr>
            <p:ph type="title"/>
          </p:nvPr>
        </p:nvSpPr>
        <p:spPr/>
        <p:txBody>
          <a:bodyPr/>
          <a:lstStyle/>
          <a:p>
            <a:r>
              <a:rPr lang="en-US" dirty="0"/>
              <a:t>Development trends in inland waterway shipping</a:t>
            </a:r>
            <a:endParaRPr lang="de-AT" dirty="0"/>
          </a:p>
        </p:txBody>
      </p:sp>
      <p:pic>
        <p:nvPicPr>
          <p:cNvPr id="6" name="Grafik 5">
            <a:extLst>
              <a:ext uri="{FF2B5EF4-FFF2-40B4-BE49-F238E27FC236}">
                <a16:creationId xmlns:a16="http://schemas.microsoft.com/office/drawing/2014/main" id="{1BCF5192-AFD0-4458-E28B-9E671B2CB0D5}"/>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290520" y="1790824"/>
            <a:ext cx="4267200" cy="4267200"/>
          </a:xfrm>
          <a:prstGeom prst="rect">
            <a:avLst/>
          </a:prstGeom>
        </p:spPr>
      </p:pic>
    </p:spTree>
    <p:extLst>
      <p:ext uri="{BB962C8B-B14F-4D97-AF65-F5344CB8AC3E}">
        <p14:creationId xmlns:p14="http://schemas.microsoft.com/office/powerpoint/2010/main" val="511276828"/>
      </p:ext>
    </p:extLst>
  </p:cSld>
  <p:clrMapOvr>
    <a:masterClrMapping/>
  </p:clrMapOvr>
  <p:transition spd="slow">
    <p:push/>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D96A7A-8C78-7322-9EB9-AA3B2BD1EBF4}"/>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0413CCCD-318A-6AA0-6208-A6EDC2AA752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A1D08505-FB30-7833-2417-F9DD17A9B9E9}"/>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7406D3F4-AAB2-0C9C-8772-777E7F7521C7}"/>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7DA03120-4650-1D1E-DAF0-5ADA6EAD842E}"/>
              </a:ext>
            </a:extLst>
          </p:cNvPr>
          <p:cNvSpPr>
            <a:spLocks noGrp="1"/>
          </p:cNvSpPr>
          <p:nvPr>
            <p:ph idx="1"/>
          </p:nvPr>
        </p:nvSpPr>
        <p:spPr>
          <a:xfrm>
            <a:off x="592539" y="1549984"/>
            <a:ext cx="7718190" cy="4626979"/>
          </a:xfrm>
        </p:spPr>
        <p:txBody>
          <a:bodyPr/>
          <a:lstStyle/>
          <a:p>
            <a:pPr marL="0" indent="0">
              <a:buNone/>
            </a:pPr>
            <a:r>
              <a:rPr lang="en-US" sz="2400" b="1"/>
              <a:t>Smart Ports: Port of Hamburg</a:t>
            </a:r>
          </a:p>
          <a:p>
            <a:r>
              <a:rPr lang="en-US" sz="2400"/>
              <a:t>Increased efficiency through sensor technology, analytics, forecasting, and information systems</a:t>
            </a:r>
          </a:p>
          <a:p>
            <a:r>
              <a:rPr lang="en-US" sz="2400"/>
              <a:t>Networking of traffic flows, infrastructure, and goods flows</a:t>
            </a:r>
          </a:p>
          <a:p>
            <a:r>
              <a:rPr lang="en-US" sz="2400"/>
              <a:t>Application examples:</a:t>
            </a:r>
          </a:p>
          <a:p>
            <a:pPr marL="541338" indent="176213"/>
            <a:r>
              <a:rPr lang="en-US" sz="2400"/>
              <a:t>Vehicle fleet with sensors for shorter routes &amp; better capacity utilization</a:t>
            </a:r>
          </a:p>
          <a:p>
            <a:pPr marL="541338" indent="176213"/>
            <a:r>
              <a:rPr lang="en-US" sz="2400"/>
              <a:t>Handling all documentation in digital form</a:t>
            </a:r>
          </a:p>
          <a:p>
            <a:pPr marL="541338" indent="176213"/>
            <a:r>
              <a:rPr lang="en-US" sz="2400"/>
              <a:t>Real-time processing of navigation and parking space assignment</a:t>
            </a:r>
            <a:endParaRPr lang="de-AT" sz="2400"/>
          </a:p>
        </p:txBody>
      </p:sp>
      <p:sp>
        <p:nvSpPr>
          <p:cNvPr id="23" name="Datumsplatzhalter 22">
            <a:extLst>
              <a:ext uri="{FF2B5EF4-FFF2-40B4-BE49-F238E27FC236}">
                <a16:creationId xmlns:a16="http://schemas.microsoft.com/office/drawing/2014/main" id="{2199F5B1-6762-63D1-85D6-35FB4FA56C67}"/>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FA3CCFBD-F2E4-01E9-5FC1-395DB9356801}"/>
              </a:ext>
            </a:extLst>
          </p:cNvPr>
          <p:cNvSpPr>
            <a:spLocks noGrp="1"/>
          </p:cNvSpPr>
          <p:nvPr>
            <p:ph type="sldNum" sz="quarter" idx="12"/>
          </p:nvPr>
        </p:nvSpPr>
        <p:spPr/>
        <p:txBody>
          <a:bodyPr/>
          <a:lstStyle/>
          <a:p>
            <a:fld id="{0AF89F37-6AD9-4F74-BC17-19E39A25D257}" type="slidenum">
              <a:rPr lang="de-AT" smtClean="0"/>
              <a:t>45</a:t>
            </a:fld>
            <a:endParaRPr lang="de-AT"/>
          </a:p>
        </p:txBody>
      </p:sp>
      <p:sp>
        <p:nvSpPr>
          <p:cNvPr id="3" name="Fußzeilenplatzhalter 2">
            <a:extLst>
              <a:ext uri="{FF2B5EF4-FFF2-40B4-BE49-F238E27FC236}">
                <a16:creationId xmlns:a16="http://schemas.microsoft.com/office/drawing/2014/main" id="{4AFFD636-EA13-C531-8BCF-87E19B5DD32E}"/>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
        <p:nvSpPr>
          <p:cNvPr id="2" name="Titel 1">
            <a:extLst>
              <a:ext uri="{FF2B5EF4-FFF2-40B4-BE49-F238E27FC236}">
                <a16:creationId xmlns:a16="http://schemas.microsoft.com/office/drawing/2014/main" id="{47644C9D-5D39-D01A-D7D2-6185F8E963AE}"/>
              </a:ext>
            </a:extLst>
          </p:cNvPr>
          <p:cNvSpPr>
            <a:spLocks noGrp="1"/>
          </p:cNvSpPr>
          <p:nvPr>
            <p:ph type="title"/>
          </p:nvPr>
        </p:nvSpPr>
        <p:spPr/>
        <p:txBody>
          <a:bodyPr/>
          <a:lstStyle/>
          <a:p>
            <a:r>
              <a:rPr lang="de-AT" dirty="0"/>
              <a:t>Best </a:t>
            </a:r>
            <a:r>
              <a:rPr lang="de-AT" dirty="0" err="1"/>
              <a:t>practice</a:t>
            </a:r>
            <a:r>
              <a:rPr lang="de-AT" dirty="0"/>
              <a:t> </a:t>
            </a:r>
            <a:r>
              <a:rPr lang="de-AT" dirty="0" err="1"/>
              <a:t>example</a:t>
            </a:r>
            <a:r>
              <a:rPr lang="de-AT" dirty="0"/>
              <a:t>: </a:t>
            </a:r>
            <a:r>
              <a:rPr lang="de-AT" dirty="0" err="1"/>
              <a:t>Digitalisation</a:t>
            </a:r>
            <a:endParaRPr lang="de-AT" dirty="0"/>
          </a:p>
        </p:txBody>
      </p:sp>
      <p:sp>
        <p:nvSpPr>
          <p:cNvPr id="9" name="Textfeld 8">
            <a:extLst>
              <a:ext uri="{FF2B5EF4-FFF2-40B4-BE49-F238E27FC236}">
                <a16:creationId xmlns:a16="http://schemas.microsoft.com/office/drawing/2014/main" id="{F90A5269-5971-1D2A-85C9-2640CE127754}"/>
              </a:ext>
            </a:extLst>
          </p:cNvPr>
          <p:cNvSpPr txBox="1"/>
          <p:nvPr/>
        </p:nvSpPr>
        <p:spPr>
          <a:xfrm>
            <a:off x="8310729" y="4232943"/>
            <a:ext cx="3090587" cy="584775"/>
          </a:xfrm>
          <a:prstGeom prst="rect">
            <a:avLst/>
          </a:prstGeom>
          <a:noFill/>
        </p:spPr>
        <p:txBody>
          <a:bodyPr wrap="square">
            <a:spAutoFit/>
          </a:bodyPr>
          <a:lstStyle/>
          <a:p>
            <a:r>
              <a:rPr lang="de-AT" sz="1600">
                <a:hlinkClick r:id="rId4"/>
              </a:rPr>
              <a:t>https://www.youtube.com/watch?v=CiMUtD8pYAg</a:t>
            </a:r>
            <a:endParaRPr lang="de-AT" sz="1600"/>
          </a:p>
        </p:txBody>
      </p:sp>
      <p:pic>
        <p:nvPicPr>
          <p:cNvPr id="4" name="Onlinemedien 3" title="Port of Hamburg: The future is here">
            <a:hlinkClick r:id="" action="ppaction://media"/>
            <a:extLst>
              <a:ext uri="{FF2B5EF4-FFF2-40B4-BE49-F238E27FC236}">
                <a16:creationId xmlns:a16="http://schemas.microsoft.com/office/drawing/2014/main" id="{4E780F7A-F579-2A46-BF6F-8F3FF9171079}"/>
              </a:ext>
            </a:extLst>
          </p:cNvPr>
          <p:cNvPicPr>
            <a:picLocks noRot="1" noChangeAspect="1"/>
          </p:cNvPicPr>
          <p:nvPr>
            <a:videoFile r:link="rId1"/>
          </p:nvPr>
        </p:nvPicPr>
        <p:blipFill>
          <a:blip r:embed="rId5"/>
          <a:stretch>
            <a:fillRect/>
          </a:stretch>
        </p:blipFill>
        <p:spPr>
          <a:xfrm>
            <a:off x="8357171" y="2262754"/>
            <a:ext cx="3242290" cy="1831898"/>
          </a:xfrm>
          <a:prstGeom prst="rect">
            <a:avLst/>
          </a:prstGeom>
        </p:spPr>
      </p:pic>
    </p:spTree>
    <p:extLst>
      <p:ext uri="{BB962C8B-B14F-4D97-AF65-F5344CB8AC3E}">
        <p14:creationId xmlns:p14="http://schemas.microsoft.com/office/powerpoint/2010/main" val="55791717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B1D4E-0EA4-C484-9B39-26C12A4E032E}"/>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0BB2B399-5120-6EA5-5CBC-DEEF59A8BF6E}"/>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061A8CFC-4C41-F244-2966-36CB0258577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9A0828F1-3C91-A157-D5A5-9A29FBCA202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3E428DB-7A1C-8378-E328-BAB73107FFB8}"/>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BD5E920E-41E4-2C13-47E8-3C2E45405E7F}"/>
              </a:ext>
            </a:extLst>
          </p:cNvPr>
          <p:cNvSpPr>
            <a:spLocks noGrp="1"/>
          </p:cNvSpPr>
          <p:nvPr>
            <p:ph idx="1"/>
          </p:nvPr>
        </p:nvSpPr>
        <p:spPr>
          <a:xfrm>
            <a:off x="592539" y="1659835"/>
            <a:ext cx="7199740" cy="4517128"/>
          </a:xfrm>
        </p:spPr>
        <p:txBody>
          <a:bodyPr/>
          <a:lstStyle/>
          <a:p>
            <a:r>
              <a:rPr lang="en-US" sz="2000"/>
              <a:t>Belgian company SEAFAR as a pioneer in (semi-)autonomous shipping</a:t>
            </a:r>
          </a:p>
          <a:p>
            <a:r>
              <a:rPr lang="en-US" sz="2000"/>
              <a:t>3 SEAFAR remote control centers (Antwerp, Charleroi, Duisburg), 1 customer-owned remote control center in Dordrecht</a:t>
            </a:r>
          </a:p>
          <a:p>
            <a:r>
              <a:rPr lang="en-US" sz="2000"/>
              <a:t>Gradual development and automation in accordance with regulatory authorities</a:t>
            </a:r>
          </a:p>
          <a:p>
            <a:r>
              <a:rPr lang="en-US" sz="2000"/>
              <a:t>Remote-controlled ships operating with full crews and also with reduced crews</a:t>
            </a:r>
          </a:p>
          <a:p>
            <a:r>
              <a:rPr lang="en-US" sz="2000"/>
              <a:t>Technology to increase the safety of human-centered operations</a:t>
            </a:r>
          </a:p>
          <a:p>
            <a:r>
              <a:rPr lang="en-US" sz="2000"/>
              <a:t>Remote-controlled navigation of unmanned and highly automated push boats</a:t>
            </a:r>
            <a:endParaRPr lang="de-AT" sz="2000"/>
          </a:p>
        </p:txBody>
      </p:sp>
      <p:sp>
        <p:nvSpPr>
          <p:cNvPr id="23" name="Datumsplatzhalter 22">
            <a:extLst>
              <a:ext uri="{FF2B5EF4-FFF2-40B4-BE49-F238E27FC236}">
                <a16:creationId xmlns:a16="http://schemas.microsoft.com/office/drawing/2014/main" id="{A5B5CD48-7748-A7BC-138E-DB7789B5D6A3}"/>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FB77DEB9-84BA-61B7-C567-80CB00792975}"/>
              </a:ext>
            </a:extLst>
          </p:cNvPr>
          <p:cNvSpPr>
            <a:spLocks noGrp="1"/>
          </p:cNvSpPr>
          <p:nvPr>
            <p:ph type="sldNum" sz="quarter" idx="12"/>
          </p:nvPr>
        </p:nvSpPr>
        <p:spPr/>
        <p:txBody>
          <a:bodyPr/>
          <a:lstStyle/>
          <a:p>
            <a:fld id="{0AF89F37-6AD9-4F74-BC17-19E39A25D257}" type="slidenum">
              <a:rPr lang="de-AT" smtClean="0"/>
              <a:t>46</a:t>
            </a:fld>
            <a:endParaRPr lang="de-AT"/>
          </a:p>
        </p:txBody>
      </p:sp>
      <p:sp>
        <p:nvSpPr>
          <p:cNvPr id="3" name="Fußzeilenplatzhalter 2">
            <a:extLst>
              <a:ext uri="{FF2B5EF4-FFF2-40B4-BE49-F238E27FC236}">
                <a16:creationId xmlns:a16="http://schemas.microsoft.com/office/drawing/2014/main" id="{074BA1A9-9D1D-C654-C7A1-94BDD6A275B7}"/>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sp>
        <p:nvSpPr>
          <p:cNvPr id="4" name="Datumsplatzhalter 22">
            <a:extLst>
              <a:ext uri="{FF2B5EF4-FFF2-40B4-BE49-F238E27FC236}">
                <a16:creationId xmlns:a16="http://schemas.microsoft.com/office/drawing/2014/main" id="{59065C6F-4C19-F64B-BF14-9896E75F64A9}"/>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Picture: </a:t>
            </a:r>
            <a:r>
              <a:rPr lang="de-AT" err="1"/>
              <a:t>Seafar</a:t>
            </a:r>
            <a:endParaRPr lang="de-AT"/>
          </a:p>
        </p:txBody>
      </p:sp>
      <p:sp>
        <p:nvSpPr>
          <p:cNvPr id="2" name="Titel 1">
            <a:extLst>
              <a:ext uri="{FF2B5EF4-FFF2-40B4-BE49-F238E27FC236}">
                <a16:creationId xmlns:a16="http://schemas.microsoft.com/office/drawing/2014/main" id="{C3D73D77-3B2B-6AA6-9108-9A7107C2AB04}"/>
              </a:ext>
            </a:extLst>
          </p:cNvPr>
          <p:cNvSpPr>
            <a:spLocks noGrp="1"/>
          </p:cNvSpPr>
          <p:nvPr>
            <p:ph type="title"/>
          </p:nvPr>
        </p:nvSpPr>
        <p:spPr/>
        <p:txBody>
          <a:bodyPr/>
          <a:lstStyle/>
          <a:p>
            <a:r>
              <a:rPr lang="de-AT" dirty="0"/>
              <a:t>Innovation: </a:t>
            </a:r>
            <a:r>
              <a:rPr lang="de-AT" dirty="0" err="1"/>
              <a:t>Autonomous</a:t>
            </a:r>
            <a:r>
              <a:rPr lang="de-AT" dirty="0"/>
              <a:t> </a:t>
            </a:r>
            <a:r>
              <a:rPr lang="de-AT" dirty="0" err="1"/>
              <a:t>ships</a:t>
            </a:r>
            <a:endParaRPr lang="de-AT" dirty="0"/>
          </a:p>
        </p:txBody>
      </p:sp>
      <p:pic>
        <p:nvPicPr>
          <p:cNvPr id="6" name="Picture 5" descr="The picture presents the control panel of an autonomous ship and 2 men monitoring the screens.">
            <a:extLst>
              <a:ext uri="{FF2B5EF4-FFF2-40B4-BE49-F238E27FC236}">
                <a16:creationId xmlns:a16="http://schemas.microsoft.com/office/drawing/2014/main" id="{170290D9-28EA-5C75-B929-C1813FC5364F}"/>
              </a:ext>
              <a:ext uri="{C183D7F6-B498-43B3-948B-1728B52AA6E4}">
                <adec:decorative xmlns:adec="http://schemas.microsoft.com/office/drawing/2017/decorative" val="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7160" r="4266"/>
          <a:stretch/>
        </p:blipFill>
        <p:spPr>
          <a:xfrm>
            <a:off x="7953734" y="2197383"/>
            <a:ext cx="3804578" cy="2416150"/>
          </a:xfrm>
          <a:prstGeom prst="rect">
            <a:avLst/>
          </a:prstGeom>
        </p:spPr>
      </p:pic>
    </p:spTree>
    <p:extLst>
      <p:ext uri="{BB962C8B-B14F-4D97-AF65-F5344CB8AC3E}">
        <p14:creationId xmlns:p14="http://schemas.microsoft.com/office/powerpoint/2010/main" val="880108778"/>
      </p:ext>
    </p:extLst>
  </p:cSld>
  <p:clrMapOvr>
    <a:masterClrMapping/>
  </p:clrMapOvr>
  <p:transition spd="slow">
    <p:push/>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EFD1BBD1-7E98-E589-64B0-13DC769A4F95}"/>
              </a:ext>
            </a:extLst>
          </p:cNvPr>
          <p:cNvSpPr>
            <a:spLocks noGrp="1"/>
          </p:cNvSpPr>
          <p:nvPr>
            <p:ph type="dt" sz="half" idx="10"/>
          </p:nvPr>
        </p:nvSpPr>
        <p:spPr/>
        <p:txBody>
          <a:bodyPr/>
          <a:lstStyle/>
          <a:p>
            <a:r>
              <a:rPr lang="de-AT" dirty="0"/>
              <a:t>Slide</a:t>
            </a:r>
          </a:p>
        </p:txBody>
      </p:sp>
      <p:sp>
        <p:nvSpPr>
          <p:cNvPr id="3" name="Fußzeilenplatzhalter 2">
            <a:extLst>
              <a:ext uri="{FF2B5EF4-FFF2-40B4-BE49-F238E27FC236}">
                <a16:creationId xmlns:a16="http://schemas.microsoft.com/office/drawing/2014/main" id="{AE5385E2-A11F-3147-3977-09EBB5FF7FC6}"/>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D5300F51-7A88-182C-970C-0D38635B31AC}"/>
              </a:ext>
            </a:extLst>
          </p:cNvPr>
          <p:cNvSpPr>
            <a:spLocks noGrp="1"/>
          </p:cNvSpPr>
          <p:nvPr>
            <p:ph type="sldNum" sz="quarter" idx="12"/>
          </p:nvPr>
        </p:nvSpPr>
        <p:spPr/>
        <p:txBody>
          <a:bodyPr/>
          <a:lstStyle/>
          <a:p>
            <a:fld id="{0AF89F37-6AD9-4F74-BC17-19E39A25D257}" type="slidenum">
              <a:rPr lang="de-AT" smtClean="0"/>
              <a:pPr/>
              <a:t>47</a:t>
            </a:fld>
            <a:endParaRPr lang="de-AT" dirty="0"/>
          </a:p>
        </p:txBody>
      </p:sp>
      <p:sp>
        <p:nvSpPr>
          <p:cNvPr id="5" name="Titel 4">
            <a:extLst>
              <a:ext uri="{FF2B5EF4-FFF2-40B4-BE49-F238E27FC236}">
                <a16:creationId xmlns:a16="http://schemas.microsoft.com/office/drawing/2014/main" id="{97C82684-74FD-5473-E28E-E6EC2AB286FE}"/>
              </a:ext>
            </a:extLst>
          </p:cNvPr>
          <p:cNvSpPr>
            <a:spLocks noGrp="1"/>
          </p:cNvSpPr>
          <p:nvPr>
            <p:ph type="title"/>
          </p:nvPr>
        </p:nvSpPr>
        <p:spPr/>
        <p:txBody>
          <a:bodyPr/>
          <a:lstStyle/>
          <a:p>
            <a:r>
              <a:rPr lang="de-AT" err="1"/>
              <a:t>Kahoot</a:t>
            </a:r>
            <a:r>
              <a:rPr lang="de-AT"/>
              <a:t>!</a:t>
            </a:r>
          </a:p>
        </p:txBody>
      </p:sp>
      <p:sp>
        <p:nvSpPr>
          <p:cNvPr id="6" name="Inhaltsplatzhalter 5">
            <a:extLst>
              <a:ext uri="{FF2B5EF4-FFF2-40B4-BE49-F238E27FC236}">
                <a16:creationId xmlns:a16="http://schemas.microsoft.com/office/drawing/2014/main" id="{650DC82F-9BFF-75DC-1676-1882C7A53A88}"/>
              </a:ext>
            </a:extLst>
          </p:cNvPr>
          <p:cNvSpPr>
            <a:spLocks noGrp="1"/>
          </p:cNvSpPr>
          <p:nvPr>
            <p:ph idx="1"/>
          </p:nvPr>
        </p:nvSpPr>
        <p:spPr>
          <a:xfrm>
            <a:off x="6932953" y="2845129"/>
            <a:ext cx="4151990" cy="1167741"/>
          </a:xfrm>
        </p:spPr>
        <p:txBody>
          <a:bodyPr/>
          <a:lstStyle/>
          <a:p>
            <a:pPr marL="0" indent="0">
              <a:buNone/>
            </a:pPr>
            <a:r>
              <a:rPr lang="de-AT" dirty="0">
                <a:hlinkClick r:id="rId3"/>
              </a:rPr>
              <a:t>https://create.kahoot.it/share/transport-quiz-secondary-education/727960a1-679c-4bcd-89b2-bd3a65e78b1d</a:t>
            </a:r>
            <a:endParaRPr lang="de-AT" dirty="0"/>
          </a:p>
          <a:p>
            <a:pPr marL="0" indent="0">
              <a:buNone/>
            </a:pPr>
            <a:endParaRPr lang="de-AT" dirty="0"/>
          </a:p>
        </p:txBody>
      </p:sp>
      <p:pic>
        <p:nvPicPr>
          <p:cNvPr id="7" name="Content Placeholder 5">
            <a:hlinkClick r:id="rId3"/>
            <a:extLst>
              <a:ext uri="{FF2B5EF4-FFF2-40B4-BE49-F238E27FC236}">
                <a16:creationId xmlns:a16="http://schemas.microsoft.com/office/drawing/2014/main" id="{3B1612B0-2F7A-D882-ECA4-DADDE6A00685}"/>
              </a:ext>
            </a:extLst>
          </p:cNvPr>
          <p:cNvPicPr>
            <a:picLocks noChangeAspect="1"/>
          </p:cNvPicPr>
          <p:nvPr/>
        </p:nvPicPr>
        <p:blipFill>
          <a:blip r:embed="rId4"/>
          <a:srcRect l="5347" r="3330" b="-1"/>
          <a:stretch>
            <a:fillRect/>
          </a:stretch>
        </p:blipFill>
        <p:spPr>
          <a:xfrm>
            <a:off x="635069" y="1413791"/>
            <a:ext cx="5807336" cy="3370389"/>
          </a:xfrm>
          <a:prstGeom prst="rect">
            <a:avLst/>
          </a:prstGeom>
          <a:noFill/>
        </p:spPr>
      </p:pic>
      <p:sp>
        <p:nvSpPr>
          <p:cNvPr id="8" name="Textfeld 7">
            <a:extLst>
              <a:ext uri="{FF2B5EF4-FFF2-40B4-BE49-F238E27FC236}">
                <a16:creationId xmlns:a16="http://schemas.microsoft.com/office/drawing/2014/main" id="{F166C6E4-8F9D-4DBB-17C9-64454A8A25C7}"/>
              </a:ext>
            </a:extLst>
          </p:cNvPr>
          <p:cNvSpPr txBox="1"/>
          <p:nvPr/>
        </p:nvSpPr>
        <p:spPr>
          <a:xfrm>
            <a:off x="6932953" y="1726266"/>
            <a:ext cx="4001845" cy="646331"/>
          </a:xfrm>
          <a:prstGeom prst="rect">
            <a:avLst/>
          </a:prstGeom>
          <a:noFill/>
        </p:spPr>
        <p:txBody>
          <a:bodyPr wrap="square" rtlCol="0">
            <a:spAutoFit/>
          </a:bodyPr>
          <a:lstStyle/>
          <a:p>
            <a:r>
              <a:rPr lang="en-US" dirty="0"/>
              <a:t>Testing your knowledge with our transport quiz!</a:t>
            </a:r>
          </a:p>
        </p:txBody>
      </p:sp>
      <p:sp>
        <p:nvSpPr>
          <p:cNvPr id="9" name="Textfeld 8">
            <a:extLst>
              <a:ext uri="{FF2B5EF4-FFF2-40B4-BE49-F238E27FC236}">
                <a16:creationId xmlns:a16="http://schemas.microsoft.com/office/drawing/2014/main" id="{0E5C56FA-596D-51BC-9D32-E63756CC4A52}"/>
              </a:ext>
            </a:extLst>
          </p:cNvPr>
          <p:cNvSpPr txBox="1"/>
          <p:nvPr/>
        </p:nvSpPr>
        <p:spPr>
          <a:xfrm>
            <a:off x="4853136" y="4742081"/>
            <a:ext cx="1773574" cy="276999"/>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de-AT" sz="1200" dirty="0"/>
              <a:t>https://kahoot.com/de/</a:t>
            </a:r>
          </a:p>
        </p:txBody>
      </p:sp>
    </p:spTree>
    <p:extLst>
      <p:ext uri="{BB962C8B-B14F-4D97-AF65-F5344CB8AC3E}">
        <p14:creationId xmlns:p14="http://schemas.microsoft.com/office/powerpoint/2010/main" val="3755119940"/>
      </p:ext>
    </p:extLst>
  </p:cSld>
  <p:clrMapOvr>
    <a:masterClrMapping/>
  </p:clrMapOvr>
  <p:transition spd="slow">
    <p:push/>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A5A0893A-84D2-E1F8-ECCD-A422FA5DC7D7}"/>
              </a:ext>
            </a:extLst>
          </p:cNvPr>
          <p:cNvSpPr>
            <a:spLocks noGrp="1"/>
          </p:cNvSpPr>
          <p:nvPr>
            <p:ph type="title"/>
          </p:nvPr>
        </p:nvSpPr>
        <p:spPr>
          <a:xfrm>
            <a:off x="838200" y="1488364"/>
            <a:ext cx="7930895" cy="2076252"/>
          </a:xfrm>
        </p:spPr>
        <p:txBody>
          <a:bodyPr/>
          <a:lstStyle/>
          <a:p>
            <a:r>
              <a:rPr lang="en-US"/>
              <a:t>Thank you for your attention</a:t>
            </a:r>
            <a:r>
              <a:rPr lang="de-AT"/>
              <a:t>!</a:t>
            </a:r>
          </a:p>
        </p:txBody>
      </p:sp>
    </p:spTree>
    <p:extLst>
      <p:ext uri="{BB962C8B-B14F-4D97-AF65-F5344CB8AC3E}">
        <p14:creationId xmlns:p14="http://schemas.microsoft.com/office/powerpoint/2010/main" val="54565210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0C3F7-E38F-7837-FA7D-3C531CD6A3C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1499FD7-04BF-4C61-7B32-1E6C1C3E38A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127B7645-D918-A698-0FA0-FC6704D509D8}"/>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61AFDA7-F815-9A57-3E96-098C55D62FD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C356F0F2-7322-33C8-AD63-7A0424C036CC}"/>
              </a:ext>
            </a:extLst>
          </p:cNvPr>
          <p:cNvSpPr>
            <a:spLocks noGrp="1"/>
          </p:cNvSpPr>
          <p:nvPr>
            <p:ph type="title"/>
          </p:nvPr>
        </p:nvSpPr>
        <p:spPr/>
        <p:txBody>
          <a:bodyPr/>
          <a:lstStyle/>
          <a:p>
            <a:r>
              <a:rPr lang="en-US" dirty="0"/>
              <a:t>Additional information for teachers</a:t>
            </a:r>
            <a:endParaRPr lang="de-AT" dirty="0"/>
          </a:p>
        </p:txBody>
      </p:sp>
      <p:sp>
        <p:nvSpPr>
          <p:cNvPr id="24" name="Inhaltsplatzhalter 23">
            <a:extLst>
              <a:ext uri="{FF2B5EF4-FFF2-40B4-BE49-F238E27FC236}">
                <a16:creationId xmlns:a16="http://schemas.microsoft.com/office/drawing/2014/main" id="{ACD784E5-BE47-FA53-C966-45D614ED10B4}"/>
              </a:ext>
            </a:extLst>
          </p:cNvPr>
          <p:cNvSpPr>
            <a:spLocks noGrp="1"/>
          </p:cNvSpPr>
          <p:nvPr>
            <p:ph idx="1"/>
          </p:nvPr>
        </p:nvSpPr>
        <p:spPr/>
        <p:txBody>
          <a:bodyPr/>
          <a:lstStyle/>
          <a:p>
            <a:pPr marL="0" indent="0">
              <a:buNone/>
            </a:pPr>
            <a:r>
              <a:rPr lang="en-US"/>
              <a:t>This teaching material package is available under a so-called</a:t>
            </a:r>
            <a:r>
              <a:rPr lang="de-AT"/>
              <a:t> </a:t>
            </a:r>
            <a:r>
              <a:rPr lang="de-AT">
                <a:hlinkClick r:id="rId3"/>
              </a:rPr>
              <a:t>Creative Commons Attribution 4.0 International License</a:t>
            </a:r>
            <a:r>
              <a:rPr lang="de-AT"/>
              <a:t> .</a:t>
            </a:r>
          </a:p>
          <a:p>
            <a:pPr marL="0" indent="0">
              <a:buNone/>
            </a:pPr>
            <a:r>
              <a:rPr lang="en-US"/>
              <a:t>You may therefore freely integrate these teaching materials into your lessons, adapt them to your requirements, and pass them on to your pupils/students or other individuals.</a:t>
            </a:r>
          </a:p>
          <a:p>
            <a:pPr marL="0" indent="0">
              <a:buNone/>
            </a:pPr>
            <a:r>
              <a:rPr lang="en-US"/>
              <a:t>We only ask that you leave the logos on the slides.</a:t>
            </a:r>
          </a:p>
          <a:p>
            <a:pPr marL="0" indent="0">
              <a:buNone/>
            </a:pPr>
            <a:r>
              <a:rPr lang="en-US"/>
              <a:t>Image rights are indicated in the notes section; use in other settings is not permitted.</a:t>
            </a:r>
            <a:endParaRPr lang="de-AT"/>
          </a:p>
          <a:p>
            <a:pPr marL="0" indent="0">
              <a:buNone/>
            </a:pPr>
            <a:r>
              <a:rPr lang="en-US" b="1"/>
              <a:t>Explanation on the use of generative AI and AI-supported technologies:</a:t>
            </a:r>
          </a:p>
          <a:p>
            <a:pPr marL="0" indent="0">
              <a:buNone/>
            </a:pPr>
            <a:r>
              <a:rPr lang="en-US"/>
              <a:t>During the development of this project, the authors used ChatGPT and Microsoft CoPilot to support concept design and idea generation – particularly with regard to interactive exercises. The use of these AI tools was done with careful consideration. Afterwards, the content was thoroughly reviewed and, if necessary, revised by the authors to ensure compliance with academic standards. The authors take full responsibility for the final content of the publication</a:t>
            </a:r>
            <a:r>
              <a:rPr lang="de-AT"/>
              <a:t>.</a:t>
            </a:r>
          </a:p>
        </p:txBody>
      </p:sp>
      <p:sp>
        <p:nvSpPr>
          <p:cNvPr id="23" name="Datumsplatzhalter 22">
            <a:extLst>
              <a:ext uri="{FF2B5EF4-FFF2-40B4-BE49-F238E27FC236}">
                <a16:creationId xmlns:a16="http://schemas.microsoft.com/office/drawing/2014/main" id="{6BC35631-8509-57BF-FAF7-ECFD6072FA1A}"/>
              </a:ext>
            </a:extLst>
          </p:cNvPr>
          <p:cNvSpPr>
            <a:spLocks noGrp="1"/>
          </p:cNvSpPr>
          <p:nvPr>
            <p:ph type="dt" sz="half" idx="10"/>
          </p:nvPr>
        </p:nvSpPr>
        <p:spPr/>
        <p:txBody>
          <a:bodyPr/>
          <a:lstStyle/>
          <a:p>
            <a:r>
              <a:rPr lang="de-AT"/>
              <a:t>Slide</a:t>
            </a:r>
          </a:p>
        </p:txBody>
      </p:sp>
      <p:sp>
        <p:nvSpPr>
          <p:cNvPr id="4" name="Fußzeilenplatzhalter 3">
            <a:extLst>
              <a:ext uri="{FF2B5EF4-FFF2-40B4-BE49-F238E27FC236}">
                <a16:creationId xmlns:a16="http://schemas.microsoft.com/office/drawing/2014/main" id="{5A11ECEA-F4CB-C8DC-842B-BAE00D77D518}"/>
              </a:ext>
            </a:extLst>
          </p:cNvPr>
          <p:cNvSpPr>
            <a:spLocks noGrp="1"/>
          </p:cNvSpPr>
          <p:nvPr>
            <p:ph type="ftr" sz="quarter" idx="11"/>
          </p:nvPr>
        </p:nvSpPr>
        <p:spPr>
          <a:xfrm>
            <a:off x="635069" y="272194"/>
            <a:ext cx="5735914" cy="365125"/>
          </a:xfrm>
        </p:spPr>
        <p:txBody>
          <a:bodyPr/>
          <a:lstStyle/>
          <a:p>
            <a:r>
              <a:rPr lang="en-US"/>
              <a:t>ECONOMY MEETS ENVIRONMENT – THE FUTURE OF FREIGHT TRANSPORT</a:t>
            </a:r>
            <a:endParaRPr lang="de-AT"/>
          </a:p>
        </p:txBody>
      </p:sp>
      <p:sp>
        <p:nvSpPr>
          <p:cNvPr id="5" name="Foliennummernplatzhalter 4">
            <a:extLst>
              <a:ext uri="{FF2B5EF4-FFF2-40B4-BE49-F238E27FC236}">
                <a16:creationId xmlns:a16="http://schemas.microsoft.com/office/drawing/2014/main" id="{5A90E8DB-C155-6F36-6A29-DA22DA2AC31C}"/>
              </a:ext>
            </a:extLst>
          </p:cNvPr>
          <p:cNvSpPr>
            <a:spLocks noGrp="1"/>
          </p:cNvSpPr>
          <p:nvPr>
            <p:ph type="sldNum" sz="quarter" idx="12"/>
          </p:nvPr>
        </p:nvSpPr>
        <p:spPr/>
        <p:txBody>
          <a:bodyPr/>
          <a:lstStyle/>
          <a:p>
            <a:fld id="{0AF89F37-6AD9-4F74-BC17-19E39A25D257}" type="slidenum">
              <a:rPr lang="de-AT" smtClean="0"/>
              <a:t>49</a:t>
            </a:fld>
            <a:endParaRPr lang="de-AT"/>
          </a:p>
        </p:txBody>
      </p:sp>
    </p:spTree>
    <p:extLst>
      <p:ext uri="{BB962C8B-B14F-4D97-AF65-F5344CB8AC3E}">
        <p14:creationId xmlns:p14="http://schemas.microsoft.com/office/powerpoint/2010/main" val="2007790889"/>
      </p:ext>
    </p:extLst>
  </p:cSld>
  <p:clrMapOvr>
    <a:masterClrMapping/>
  </p:clrMapOvr>
  <p:transition spd="slow">
    <p:push/>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7CA18-5FFB-5478-EC44-475A860E0438}"/>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633968AF-D331-844D-16FD-30578FA7CE8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DEC5501-8506-1BFA-4935-1AAFB5EA51F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16B9D73-2EB1-591E-C7CE-4FB03D37360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64DF4DC-0626-5394-8415-F4096A1B18F9}"/>
              </a:ext>
            </a:extLst>
          </p:cNvPr>
          <p:cNvSpPr>
            <a:spLocks noGrp="1"/>
          </p:cNvSpPr>
          <p:nvPr>
            <p:ph type="title"/>
          </p:nvPr>
        </p:nvSpPr>
        <p:spPr/>
        <p:txBody>
          <a:bodyPr/>
          <a:lstStyle/>
          <a:p>
            <a:r>
              <a:rPr lang="de-AT" dirty="0"/>
              <a:t>Additional </a:t>
            </a:r>
            <a:r>
              <a:rPr lang="de-AT" dirty="0" err="1"/>
              <a:t>information</a:t>
            </a:r>
            <a:r>
              <a:rPr lang="de-AT" dirty="0"/>
              <a:t> </a:t>
            </a:r>
            <a:r>
              <a:rPr lang="de-AT" dirty="0" err="1"/>
              <a:t>for</a:t>
            </a:r>
            <a:r>
              <a:rPr lang="de-AT" dirty="0"/>
              <a:t> </a:t>
            </a:r>
            <a:r>
              <a:rPr lang="de-AT" dirty="0" err="1"/>
              <a:t>teachers</a:t>
            </a:r>
            <a:endParaRPr lang="de-AT" dirty="0"/>
          </a:p>
        </p:txBody>
      </p:sp>
      <p:sp>
        <p:nvSpPr>
          <p:cNvPr id="24" name="Inhaltsplatzhalter 23">
            <a:extLst>
              <a:ext uri="{FF2B5EF4-FFF2-40B4-BE49-F238E27FC236}">
                <a16:creationId xmlns:a16="http://schemas.microsoft.com/office/drawing/2014/main" id="{628C7A1D-E098-4970-DB2F-CE1EBAC891EE}"/>
              </a:ext>
            </a:extLst>
          </p:cNvPr>
          <p:cNvSpPr>
            <a:spLocks noGrp="1"/>
          </p:cNvSpPr>
          <p:nvPr>
            <p:ph idx="1"/>
          </p:nvPr>
        </p:nvSpPr>
        <p:spPr/>
        <p:txBody>
          <a:bodyPr/>
          <a:lstStyle/>
          <a:p>
            <a:pPr marL="0" indent="0">
              <a:buNone/>
            </a:pPr>
            <a:r>
              <a:rPr lang="en-US" sz="2600" dirty="0"/>
              <a:t>For questions and feedback, please feel free to contact us by email at:</a:t>
            </a:r>
            <a:br>
              <a:rPr lang="de-AT" sz="2600" dirty="0"/>
            </a:br>
            <a:r>
              <a:rPr lang="de-AT" sz="2600" dirty="0">
                <a:hlinkClick r:id="rId3"/>
              </a:rPr>
              <a:t>rewway@fh-steyr.at</a:t>
            </a:r>
            <a:r>
              <a:rPr lang="de-AT" sz="2600" dirty="0"/>
              <a:t> .</a:t>
            </a:r>
          </a:p>
          <a:p>
            <a:endParaRPr lang="de-AT" sz="2600" dirty="0"/>
          </a:p>
          <a:p>
            <a:pPr marL="0" indent="0">
              <a:buNone/>
            </a:pPr>
            <a:r>
              <a:rPr lang="en-US" sz="2600" dirty="0"/>
              <a:t>You can find more slide sets and practical exercises at</a:t>
            </a:r>
            <a:r>
              <a:rPr lang="de-AT" sz="2600" dirty="0"/>
              <a:t>:</a:t>
            </a:r>
            <a:br>
              <a:rPr lang="de-AT" sz="2600" dirty="0"/>
            </a:br>
            <a:r>
              <a:rPr lang="de-AT" sz="2600" dirty="0">
                <a:hlinkClick r:id="rId4"/>
              </a:rPr>
              <a:t>http://www.rewway.at/en/teaching-materials/</a:t>
            </a:r>
            <a:endParaRPr lang="de-AT" sz="2600" dirty="0"/>
          </a:p>
          <a:p>
            <a:endParaRPr lang="de-AT" sz="2600" dirty="0"/>
          </a:p>
          <a:p>
            <a:pPr marL="0" indent="0">
              <a:buNone/>
            </a:pPr>
            <a:r>
              <a:rPr lang="en-US" sz="2600" dirty="0"/>
              <a:t>Are </a:t>
            </a:r>
            <a:r>
              <a:rPr lang="en-US" sz="2600"/>
              <a:t>you interested </a:t>
            </a:r>
            <a:r>
              <a:rPr lang="en-US" sz="2600" dirty="0"/>
              <a:t>in a Transport School Lab, an excursion, or a specialist lecture?</a:t>
            </a:r>
          </a:p>
          <a:p>
            <a:pPr marL="0" indent="0">
              <a:buNone/>
            </a:pPr>
            <a:r>
              <a:rPr lang="de-AT" sz="2600" dirty="0">
                <a:hlinkClick r:id="rId5"/>
              </a:rPr>
              <a:t>http://www.rewway.at/en/pages/workshops</a:t>
            </a:r>
            <a:endParaRPr lang="de-AT" sz="2600" dirty="0"/>
          </a:p>
          <a:p>
            <a:pPr marL="0" indent="0">
              <a:buNone/>
            </a:pPr>
            <a:endParaRPr lang="de-AT" dirty="0"/>
          </a:p>
        </p:txBody>
      </p:sp>
      <p:sp>
        <p:nvSpPr>
          <p:cNvPr id="23" name="Datumsplatzhalter 22">
            <a:extLst>
              <a:ext uri="{FF2B5EF4-FFF2-40B4-BE49-F238E27FC236}">
                <a16:creationId xmlns:a16="http://schemas.microsoft.com/office/drawing/2014/main" id="{0095D69E-3958-1D8F-76A7-2274E06990BE}"/>
              </a:ext>
            </a:extLst>
          </p:cNvPr>
          <p:cNvSpPr>
            <a:spLocks noGrp="1"/>
          </p:cNvSpPr>
          <p:nvPr>
            <p:ph type="dt" sz="half" idx="10"/>
          </p:nvPr>
        </p:nvSpPr>
        <p:spPr/>
        <p:txBody>
          <a:bodyPr/>
          <a:lstStyle/>
          <a:p>
            <a:r>
              <a:rPr lang="de-AT"/>
              <a:t>Slide</a:t>
            </a:r>
          </a:p>
        </p:txBody>
      </p:sp>
      <p:sp>
        <p:nvSpPr>
          <p:cNvPr id="4" name="Fußzeilenplatzhalter 3">
            <a:extLst>
              <a:ext uri="{FF2B5EF4-FFF2-40B4-BE49-F238E27FC236}">
                <a16:creationId xmlns:a16="http://schemas.microsoft.com/office/drawing/2014/main" id="{82B50C67-2DD8-5257-114F-D89768065ECB}"/>
              </a:ext>
            </a:extLst>
          </p:cNvPr>
          <p:cNvSpPr>
            <a:spLocks noGrp="1"/>
          </p:cNvSpPr>
          <p:nvPr>
            <p:ph type="ftr" sz="quarter" idx="11"/>
          </p:nvPr>
        </p:nvSpPr>
        <p:spPr>
          <a:xfrm>
            <a:off x="635069" y="272194"/>
            <a:ext cx="5460931" cy="365125"/>
          </a:xfrm>
        </p:spPr>
        <p:txBody>
          <a:bodyPr/>
          <a:lstStyle/>
          <a:p>
            <a:r>
              <a:rPr lang="en-US">
                <a:cs typeface="Arial" panose="020B0604020202020204" pitchFamily="34" charset="0"/>
              </a:rPr>
              <a:t>ECONOMY MEETS ENVIRONMENT – THE FUTURE OF FREIGHT TRANSPORT</a:t>
            </a:r>
            <a:endParaRPr lang="de-AT"/>
          </a:p>
        </p:txBody>
      </p:sp>
      <p:sp>
        <p:nvSpPr>
          <p:cNvPr id="5" name="Foliennummernplatzhalter 4">
            <a:extLst>
              <a:ext uri="{FF2B5EF4-FFF2-40B4-BE49-F238E27FC236}">
                <a16:creationId xmlns:a16="http://schemas.microsoft.com/office/drawing/2014/main" id="{0922C429-BF9F-A5F2-C91A-BC4C685FFEBF}"/>
              </a:ext>
            </a:extLst>
          </p:cNvPr>
          <p:cNvSpPr>
            <a:spLocks noGrp="1"/>
          </p:cNvSpPr>
          <p:nvPr>
            <p:ph type="sldNum" sz="quarter" idx="12"/>
          </p:nvPr>
        </p:nvSpPr>
        <p:spPr/>
        <p:txBody>
          <a:bodyPr/>
          <a:lstStyle/>
          <a:p>
            <a:fld id="{0AF89F37-6AD9-4F74-BC17-19E39A25D257}" type="slidenum">
              <a:rPr lang="de-AT" smtClean="0"/>
              <a:t>50</a:t>
            </a:fld>
            <a:endParaRPr lang="de-AT"/>
          </a:p>
        </p:txBody>
      </p:sp>
    </p:spTree>
    <p:extLst>
      <p:ext uri="{BB962C8B-B14F-4D97-AF65-F5344CB8AC3E}">
        <p14:creationId xmlns:p14="http://schemas.microsoft.com/office/powerpoint/2010/main" val="1922672807"/>
      </p:ext>
    </p:extLst>
  </p:cSld>
  <p:clrMapOvr>
    <a:masterClrMapping/>
  </p:clrMapOvr>
  <p:transition spd="slow">
    <p:push/>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F5770-5578-0268-7D9F-4C72D2213A3D}"/>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D7A2159-0DB6-A489-0F2A-4EA65EA87BBB}"/>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4C32F99-649D-1737-C432-47495C00C61F}"/>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69EE71B-CC57-5B11-99BA-EE79E8F9D286}"/>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DF178D77-DC57-22FF-A666-1DE4C36F7C5A}"/>
              </a:ext>
            </a:extLst>
          </p:cNvPr>
          <p:cNvSpPr>
            <a:spLocks noGrp="1"/>
          </p:cNvSpPr>
          <p:nvPr>
            <p:ph type="title"/>
          </p:nvPr>
        </p:nvSpPr>
        <p:spPr/>
        <p:txBody>
          <a:bodyPr/>
          <a:lstStyle/>
          <a:p>
            <a:r>
              <a:rPr lang="en-US"/>
              <a:t>References</a:t>
            </a:r>
            <a:r>
              <a:rPr lang="de-AT"/>
              <a:t> I</a:t>
            </a:r>
          </a:p>
        </p:txBody>
      </p:sp>
      <p:sp>
        <p:nvSpPr>
          <p:cNvPr id="24" name="Inhaltsplatzhalter 23">
            <a:extLst>
              <a:ext uri="{FF2B5EF4-FFF2-40B4-BE49-F238E27FC236}">
                <a16:creationId xmlns:a16="http://schemas.microsoft.com/office/drawing/2014/main" id="{6B4EFD59-2EE4-CB53-F240-78633DC61CB2}"/>
              </a:ext>
            </a:extLst>
          </p:cNvPr>
          <p:cNvSpPr>
            <a:spLocks noGrp="1"/>
          </p:cNvSpPr>
          <p:nvPr>
            <p:ph idx="1"/>
          </p:nvPr>
        </p:nvSpPr>
        <p:spPr>
          <a:xfrm>
            <a:off x="592538" y="1433016"/>
            <a:ext cx="10954420" cy="4743947"/>
          </a:xfrm>
        </p:spPr>
        <p:txBody>
          <a:bodyPr/>
          <a:lstStyle/>
          <a:p>
            <a:pPr marL="0" indent="0">
              <a:buNone/>
            </a:pPr>
            <a:r>
              <a:rPr lang="de-AT" sz="1200" dirty="0"/>
              <a:t>Allianz pro Schiene &amp; Europäische Kommission (2025): Elektrifizierungsgrad staatlicher Eisenbahnnetze in ausgewählten Ländern in Europa in den Jahren 2020 bis 2023 (Graph). In: Statista https://de.statista.com/statistik/daten/studie/689512/umfrage/elektrifizierungsgrad-staatlicher-eisenbahnnetze-in-europa/; </a:t>
            </a:r>
            <a:r>
              <a:rPr lang="de-AT" sz="1200" dirty="0" err="1"/>
              <a:t>accessed</a:t>
            </a:r>
            <a:r>
              <a:rPr lang="de-AT" sz="1200" dirty="0"/>
              <a:t> 25.02.2025</a:t>
            </a:r>
          </a:p>
          <a:p>
            <a:pPr marL="0" indent="0">
              <a:buNone/>
            </a:pPr>
            <a:r>
              <a:rPr lang="de-AT" sz="1200" dirty="0"/>
              <a:t>Allianz pro Schiene (2025): https://www.allianz-pro-schiene.de/glossar/verkehrsverlagerung/; </a:t>
            </a:r>
            <a:r>
              <a:rPr lang="de-AT" sz="1200" dirty="0" err="1"/>
              <a:t>accessed</a:t>
            </a:r>
            <a:r>
              <a:rPr lang="de-AT" sz="1200" dirty="0"/>
              <a:t> 11.02.2025</a:t>
            </a:r>
          </a:p>
          <a:p>
            <a:pPr marL="0" indent="0">
              <a:buNone/>
            </a:pPr>
            <a:r>
              <a:rPr lang="de-AT" sz="1200" dirty="0"/>
              <a:t>Bundesanstalt für Wasserbau (2017): Kolloquium Wasserbauliche Herausforderungen an den Binnenschifffahrtsstraßen, https://izw.baw.de/</a:t>
            </a:r>
            <a:r>
              <a:rPr lang="de-AT" sz="1200" dirty="0" err="1"/>
              <a:t>publikationen</a:t>
            </a:r>
            <a:r>
              <a:rPr lang="de-AT" sz="1200" dirty="0"/>
              <a:t>/</a:t>
            </a:r>
            <a:r>
              <a:rPr lang="de-AT" sz="1200" dirty="0" err="1"/>
              <a:t>kolloquien</a:t>
            </a:r>
            <a:r>
              <a:rPr lang="de-AT" sz="1200" dirty="0"/>
              <a:t>/0/02_Kempmann-Kriedel_Rusche-Pauli-Georges_Herausforderungen....</a:t>
            </a:r>
            <a:r>
              <a:rPr lang="de-AT" sz="1200" dirty="0" err="1"/>
              <a:t>pdf</a:t>
            </a:r>
            <a:r>
              <a:rPr lang="de-AT" sz="1200" dirty="0"/>
              <a:t>; </a:t>
            </a:r>
            <a:r>
              <a:rPr lang="de-AT" sz="1200" dirty="0" err="1"/>
              <a:t>accessed</a:t>
            </a:r>
            <a:r>
              <a:rPr lang="de-AT" sz="1200" dirty="0"/>
              <a:t>: 18.03.2025</a:t>
            </a:r>
          </a:p>
          <a:p>
            <a:pPr marL="0" indent="0">
              <a:buNone/>
            </a:pPr>
            <a:r>
              <a:rPr lang="de-AT" sz="1200" dirty="0"/>
              <a:t>Bundesministerium Klimaschutz, Umwelt, Energie, Mobilität, Innovation und Technologie (2023): Masterplan Güterverkehr 2023</a:t>
            </a:r>
          </a:p>
          <a:p>
            <a:pPr marL="0" indent="0">
              <a:buNone/>
            </a:pPr>
            <a:r>
              <a:rPr lang="de-AT" sz="1200" dirty="0" err="1"/>
              <a:t>Christidis</a:t>
            </a:r>
            <a:r>
              <a:rPr lang="de-AT" sz="1200" dirty="0"/>
              <a:t>, P., &amp; Brons, M. (2016): External </a:t>
            </a:r>
            <a:r>
              <a:rPr lang="de-AT" sz="1200" dirty="0" err="1"/>
              <a:t>costs</a:t>
            </a:r>
            <a:r>
              <a:rPr lang="de-AT" sz="1200" dirty="0"/>
              <a:t> </a:t>
            </a:r>
            <a:r>
              <a:rPr lang="de-AT" sz="1200" dirty="0" err="1"/>
              <a:t>of</a:t>
            </a:r>
            <a:r>
              <a:rPr lang="de-AT" sz="1200" dirty="0"/>
              <a:t> freight </a:t>
            </a:r>
            <a:r>
              <a:rPr lang="de-AT" sz="1200" dirty="0" err="1"/>
              <a:t>transport</a:t>
            </a:r>
            <a:r>
              <a:rPr lang="de-AT" sz="1200" dirty="0"/>
              <a:t> in European Union Member States (Joint Research </a:t>
            </a:r>
            <a:r>
              <a:rPr lang="de-AT" sz="1200" dirty="0" err="1"/>
              <a:t>Centre</a:t>
            </a:r>
            <a:r>
              <a:rPr lang="de-AT" sz="1200" dirty="0"/>
              <a:t> (JRC)). Harvard Dataverse. https://dataverse.harvard.edu/dataset.xhtml?persistentId=doi:10.7910/DVN/YA3VCY https://doi.org/10.7910/DVN/YA3VCY; </a:t>
            </a:r>
            <a:r>
              <a:rPr lang="de-AT" sz="1200" dirty="0" err="1"/>
              <a:t>accessed</a:t>
            </a:r>
            <a:r>
              <a:rPr lang="de-AT" sz="1200" dirty="0"/>
              <a:t> 28.01.2025</a:t>
            </a:r>
          </a:p>
          <a:p>
            <a:pPr marL="0" indent="0">
              <a:buNone/>
            </a:pPr>
            <a:r>
              <a:rPr lang="de-AT" sz="1200" dirty="0"/>
              <a:t>Clausen, Uwe / Geiger, Christiane Hrsg. (2013): Verkehrs- und Transportlogistik</a:t>
            </a:r>
          </a:p>
          <a:p>
            <a:pPr marL="0" indent="0">
              <a:buNone/>
            </a:pPr>
            <a:r>
              <a:rPr lang="de-AT" sz="1200" dirty="0"/>
              <a:t>DESTATIS (2024): https://www.destatis.de/Europa/DE/Thema/GreenDeal/_inhalt.html; </a:t>
            </a:r>
            <a:r>
              <a:rPr lang="de-AT" sz="1200" dirty="0" err="1"/>
              <a:t>accessed</a:t>
            </a:r>
            <a:r>
              <a:rPr lang="de-AT" sz="1200" dirty="0"/>
              <a:t> 18.03.2025</a:t>
            </a:r>
          </a:p>
          <a:p>
            <a:pPr marL="0" indent="0">
              <a:buNone/>
            </a:pPr>
            <a:r>
              <a:rPr lang="de-AT" sz="1200" dirty="0"/>
              <a:t>Europäische Kommission (2011): Weißbuch - Fahrplan zu einem einheitlichen europäischen Verkehrsraum – Hin zu einem wettbewerbsorientierten und ressourcenschonenden Verkehrssystem</a:t>
            </a:r>
          </a:p>
          <a:p>
            <a:pPr marL="0" indent="0">
              <a:buNone/>
            </a:pPr>
            <a:r>
              <a:rPr lang="de-AT" sz="1200" dirty="0"/>
              <a:t>Europäische Kommission (2024): https://climate.ec.europa.eu/climate-change/causes-climate-change_de; </a:t>
            </a:r>
            <a:r>
              <a:rPr lang="de-AT" sz="1200" dirty="0" err="1"/>
              <a:t>accessed</a:t>
            </a:r>
            <a:r>
              <a:rPr lang="de-AT" sz="1200" dirty="0"/>
              <a:t> 15.05.2024</a:t>
            </a:r>
          </a:p>
          <a:p>
            <a:pPr marL="0" indent="0">
              <a:buNone/>
            </a:pPr>
            <a:r>
              <a:rPr lang="de-AT" sz="1200" dirty="0"/>
              <a:t>Europäische Kommission, Generaldirektion Kommunikation (2019): Was ist der europäische Grüne Deal?, In: https://data.europa.eu/doi/10.2775/944554; </a:t>
            </a:r>
            <a:r>
              <a:rPr lang="de-AT" sz="1200" dirty="0" err="1"/>
              <a:t>accessed</a:t>
            </a:r>
            <a:r>
              <a:rPr lang="de-AT" sz="1200" dirty="0"/>
              <a:t> 13.03.2025</a:t>
            </a:r>
          </a:p>
          <a:p>
            <a:pPr marL="0" indent="0">
              <a:buNone/>
            </a:pPr>
            <a:r>
              <a:rPr lang="de-AT" sz="1200" dirty="0"/>
              <a:t>Europäischer Rat der Europäischen Union (2024): https://www.consilium.europa.eu/de/policies/green-deal/; </a:t>
            </a:r>
            <a:r>
              <a:rPr lang="de-AT" sz="1200" dirty="0" err="1"/>
              <a:t>accessed</a:t>
            </a:r>
            <a:r>
              <a:rPr lang="de-AT" sz="1200" dirty="0"/>
              <a:t> 13.03.2025</a:t>
            </a:r>
          </a:p>
          <a:p>
            <a:pPr marL="0" indent="0">
              <a:buNone/>
            </a:pPr>
            <a:r>
              <a:rPr lang="de-AT" sz="1200" dirty="0"/>
              <a:t>Europäisches Parlament (2022): https://www.europarl.europa.eu/news/de/press-room/20220119IPR21314/zukunft-europas-klimawandel-grosste-herausforderung-fur-die-eu-so-die-burger; </a:t>
            </a:r>
            <a:r>
              <a:rPr lang="de-AT" sz="1200" dirty="0" err="1"/>
              <a:t>accessed</a:t>
            </a:r>
            <a:r>
              <a:rPr lang="de-AT" sz="1200" dirty="0"/>
              <a:t> 14.05.2024</a:t>
            </a:r>
          </a:p>
        </p:txBody>
      </p:sp>
      <p:sp>
        <p:nvSpPr>
          <p:cNvPr id="23" name="Datumsplatzhalter 22">
            <a:extLst>
              <a:ext uri="{FF2B5EF4-FFF2-40B4-BE49-F238E27FC236}">
                <a16:creationId xmlns:a16="http://schemas.microsoft.com/office/drawing/2014/main" id="{59C20D7E-2D52-DDE9-69A8-B53FD9B3106F}"/>
              </a:ext>
            </a:extLst>
          </p:cNvPr>
          <p:cNvSpPr>
            <a:spLocks noGrp="1"/>
          </p:cNvSpPr>
          <p:nvPr>
            <p:ph type="dt" sz="half" idx="10"/>
          </p:nvPr>
        </p:nvSpPr>
        <p:spPr/>
        <p:txBody>
          <a:bodyPr/>
          <a:lstStyle/>
          <a:p>
            <a:r>
              <a:rPr lang="de-AT"/>
              <a:t>Slide</a:t>
            </a:r>
          </a:p>
        </p:txBody>
      </p:sp>
      <p:sp>
        <p:nvSpPr>
          <p:cNvPr id="4" name="Fußzeilenplatzhalter 3">
            <a:extLst>
              <a:ext uri="{FF2B5EF4-FFF2-40B4-BE49-F238E27FC236}">
                <a16:creationId xmlns:a16="http://schemas.microsoft.com/office/drawing/2014/main" id="{D856AFA7-C157-5F78-2FB5-870FCF0B33C0}"/>
              </a:ext>
            </a:extLst>
          </p:cNvPr>
          <p:cNvSpPr>
            <a:spLocks noGrp="1"/>
          </p:cNvSpPr>
          <p:nvPr>
            <p:ph type="ftr" sz="quarter" idx="11"/>
          </p:nvPr>
        </p:nvSpPr>
        <p:spPr>
          <a:xfrm>
            <a:off x="635069" y="272194"/>
            <a:ext cx="5805614" cy="365125"/>
          </a:xfrm>
        </p:spPr>
        <p:txBody>
          <a:bodyPr/>
          <a:lstStyle/>
          <a:p>
            <a:r>
              <a:rPr lang="en-US"/>
              <a:t>ECONOMY MEETS ENVIRONMENT – THE FUTURE OF FREIGHT TRANSPORT</a:t>
            </a:r>
            <a:endParaRPr lang="de-AT"/>
          </a:p>
        </p:txBody>
      </p:sp>
      <p:sp>
        <p:nvSpPr>
          <p:cNvPr id="5" name="Foliennummernplatzhalter 4">
            <a:extLst>
              <a:ext uri="{FF2B5EF4-FFF2-40B4-BE49-F238E27FC236}">
                <a16:creationId xmlns:a16="http://schemas.microsoft.com/office/drawing/2014/main" id="{292C940D-F0D8-588D-E961-ADF1D924FBC5}"/>
              </a:ext>
            </a:extLst>
          </p:cNvPr>
          <p:cNvSpPr>
            <a:spLocks noGrp="1"/>
          </p:cNvSpPr>
          <p:nvPr>
            <p:ph type="sldNum" sz="quarter" idx="12"/>
          </p:nvPr>
        </p:nvSpPr>
        <p:spPr/>
        <p:txBody>
          <a:bodyPr/>
          <a:lstStyle/>
          <a:p>
            <a:fld id="{0AF89F37-6AD9-4F74-BC17-19E39A25D257}" type="slidenum">
              <a:rPr lang="de-AT" smtClean="0"/>
              <a:t>51</a:t>
            </a:fld>
            <a:endParaRPr lang="de-AT"/>
          </a:p>
        </p:txBody>
      </p:sp>
    </p:spTree>
    <p:extLst>
      <p:ext uri="{BB962C8B-B14F-4D97-AF65-F5344CB8AC3E}">
        <p14:creationId xmlns:p14="http://schemas.microsoft.com/office/powerpoint/2010/main" val="4223318218"/>
      </p:ext>
    </p:extLst>
  </p:cSld>
  <p:clrMapOvr>
    <a:masterClrMapping/>
  </p:clrMapOvr>
  <p:transition spd="slow">
    <p:push/>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D3503-06E3-C6DD-045D-27E870D0629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0FCF0016-3DCC-B385-3BE1-5B08928844A7}"/>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0CF62898-908F-EFDD-3032-6A37261E2B9D}"/>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E71791C-9697-2CAC-AF91-AA6F3176742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3C596F41-ED85-43D4-D6BE-62561210EC8E}"/>
              </a:ext>
            </a:extLst>
          </p:cNvPr>
          <p:cNvSpPr>
            <a:spLocks noGrp="1"/>
          </p:cNvSpPr>
          <p:nvPr>
            <p:ph type="title"/>
          </p:nvPr>
        </p:nvSpPr>
        <p:spPr/>
        <p:txBody>
          <a:bodyPr/>
          <a:lstStyle/>
          <a:p>
            <a:r>
              <a:rPr lang="en-US"/>
              <a:t>References</a:t>
            </a:r>
            <a:r>
              <a:rPr lang="de-AT"/>
              <a:t> II</a:t>
            </a:r>
          </a:p>
        </p:txBody>
      </p:sp>
      <p:sp>
        <p:nvSpPr>
          <p:cNvPr id="24" name="Inhaltsplatzhalter 23">
            <a:extLst>
              <a:ext uri="{FF2B5EF4-FFF2-40B4-BE49-F238E27FC236}">
                <a16:creationId xmlns:a16="http://schemas.microsoft.com/office/drawing/2014/main" id="{83D4E144-4FD6-6E60-B885-F08B7616F0C5}"/>
              </a:ext>
            </a:extLst>
          </p:cNvPr>
          <p:cNvSpPr>
            <a:spLocks noGrp="1"/>
          </p:cNvSpPr>
          <p:nvPr>
            <p:ph idx="1"/>
          </p:nvPr>
        </p:nvSpPr>
        <p:spPr>
          <a:xfrm>
            <a:off x="592538" y="1433016"/>
            <a:ext cx="10954420" cy="4743947"/>
          </a:xfrm>
        </p:spPr>
        <p:txBody>
          <a:bodyPr/>
          <a:lstStyle/>
          <a:p>
            <a:pPr marL="0" indent="0">
              <a:lnSpc>
                <a:spcPct val="107000"/>
              </a:lnSpc>
              <a:spcAft>
                <a:spcPts val="800"/>
              </a:spcAft>
              <a:buNone/>
            </a:pPr>
            <a:r>
              <a:rPr lang="de-AT" sz="1200" dirty="0"/>
              <a:t>Europäisches Parlament (2024): https://www.europarl.europa.eu/resources/library/images/20211027PHT16017/20211027PHT16017_original.jpg; </a:t>
            </a:r>
            <a:r>
              <a:rPr lang="de-AT" sz="1200" dirty="0" err="1"/>
              <a:t>accessed</a:t>
            </a:r>
            <a:r>
              <a:rPr lang="de-AT" sz="1200" dirty="0"/>
              <a:t> 18.03.2025</a:t>
            </a:r>
          </a:p>
          <a:p>
            <a:pPr marL="0" indent="0">
              <a:lnSpc>
                <a:spcPct val="107000"/>
              </a:lnSpc>
              <a:spcAft>
                <a:spcPts val="800"/>
              </a:spcAft>
              <a:buNone/>
            </a:pPr>
            <a:r>
              <a:rPr lang="en-US" sz="1200" kern="100" dirty="0">
                <a:latin typeface="Aptos" panose="020B0004020202020204" pitchFamily="34" charset="0"/>
                <a:ea typeface="Aptos" panose="020B0004020202020204" pitchFamily="34" charset="0"/>
                <a:cs typeface="Times New Roman" panose="02020603050405020304" pitchFamily="18" charset="0"/>
              </a:rPr>
              <a:t>European Commission (2023): Sustainable &amp; Smart Mobility Strategy, In: https://transport.ec.europa.eu/transport-themes/mobility-strategy_en; accessed 05.02.2025</a:t>
            </a:r>
            <a:endParaRPr lang="de-AT" sz="1200" kern="100" dirty="0">
              <a:latin typeface="Aptos" panose="020B0004020202020204" pitchFamily="34" charset="0"/>
              <a:ea typeface="Aptos" panose="020B0004020202020204" pitchFamily="34" charset="0"/>
              <a:cs typeface="Times New Roman" panose="02020603050405020304" pitchFamily="18" charset="0"/>
            </a:endParaRPr>
          </a:p>
          <a:p>
            <a:pPr marL="0" indent="0">
              <a:lnSpc>
                <a:spcPct val="107000"/>
              </a:lnSpc>
              <a:spcAft>
                <a:spcPts val="800"/>
              </a:spcAft>
              <a:buNone/>
            </a:pPr>
            <a:r>
              <a:rPr lang="en-US" sz="1200" kern="100" dirty="0">
                <a:latin typeface="Aptos" panose="020B0004020202020204" pitchFamily="34" charset="0"/>
                <a:ea typeface="Aptos" panose="020B0004020202020204" pitchFamily="34" charset="0"/>
                <a:cs typeface="Times New Roman" panose="02020603050405020304" pitchFamily="18" charset="0"/>
              </a:rPr>
              <a:t>Hamburg Port Authority (2023): https://www.hamburg-port-authority.de/de/hpa-360/smartport; accessed 18.03.2025</a:t>
            </a:r>
          </a:p>
          <a:p>
            <a:pPr marL="0" indent="0">
              <a:lnSpc>
                <a:spcPct val="107000"/>
              </a:lnSpc>
              <a:spcAft>
                <a:spcPts val="800"/>
              </a:spcAft>
              <a:buNone/>
            </a:pPr>
            <a:r>
              <a:rPr lang="de-AT" sz="1200" kern="100" dirty="0">
                <a:latin typeface="Aptos" panose="020B0004020202020204" pitchFamily="34" charset="0"/>
                <a:ea typeface="Aptos" panose="020B0004020202020204" pitchFamily="34" charset="0"/>
                <a:cs typeface="Times New Roman" panose="02020603050405020304" pitchFamily="18" charset="0"/>
              </a:rPr>
              <a:t>Heinzelmann, Christoph / Bödefeld, Jörg / Duric, </a:t>
            </a:r>
            <a:r>
              <a:rPr lang="de-AT" sz="1200" kern="100" dirty="0" err="1">
                <a:latin typeface="Aptos" panose="020B0004020202020204" pitchFamily="34" charset="0"/>
                <a:ea typeface="Aptos" panose="020B0004020202020204" pitchFamily="34" charset="0"/>
                <a:cs typeface="Times New Roman" panose="02020603050405020304" pitchFamily="18" charset="0"/>
              </a:rPr>
              <a:t>Zorana</a:t>
            </a:r>
            <a:r>
              <a:rPr lang="de-AT" sz="1200" kern="100" dirty="0">
                <a:latin typeface="Aptos" panose="020B0004020202020204" pitchFamily="34" charset="0"/>
                <a:ea typeface="Aptos" panose="020B0004020202020204" pitchFamily="34" charset="0"/>
                <a:cs typeface="Times New Roman" panose="02020603050405020304" pitchFamily="18" charset="0"/>
              </a:rPr>
              <a:t> (2020): Digitalisierung im Verkehrswasserbau. Bautechnik, 97; In: https://doi.org/10.1002/bate.202000029; S. 441-444</a:t>
            </a:r>
          </a:p>
          <a:p>
            <a:pPr marL="0" indent="0">
              <a:lnSpc>
                <a:spcPct val="107000"/>
              </a:lnSpc>
              <a:spcAft>
                <a:spcPts val="800"/>
              </a:spcAft>
              <a:buNone/>
            </a:pPr>
            <a:r>
              <a:rPr lang="de-AT" sz="1200" kern="100" dirty="0">
                <a:latin typeface="Aptos" panose="020B0004020202020204" pitchFamily="34" charset="0"/>
                <a:ea typeface="Aptos" panose="020B0004020202020204" pitchFamily="34" charset="0"/>
                <a:cs typeface="Times New Roman" panose="02020603050405020304" pitchFamily="18" charset="0"/>
              </a:rPr>
              <a:t>IPCC (2023): https://www.de-ipcc.de/media/content/IPCC_AR6_SYR_DE_barrierefei.pdf, </a:t>
            </a:r>
            <a:r>
              <a:rPr lang="de-AT" sz="1200" kern="100" dirty="0" err="1">
                <a:latin typeface="Aptos" panose="020B0004020202020204" pitchFamily="34" charset="0"/>
                <a:ea typeface="Aptos" panose="020B0004020202020204" pitchFamily="34" charset="0"/>
                <a:cs typeface="Times New Roman" panose="02020603050405020304" pitchFamily="18" charset="0"/>
              </a:rPr>
              <a:t>accessed</a:t>
            </a:r>
            <a:r>
              <a:rPr lang="de-AT" sz="1200" kern="100" dirty="0">
                <a:latin typeface="Aptos" panose="020B0004020202020204" pitchFamily="34" charset="0"/>
                <a:ea typeface="Aptos" panose="020B0004020202020204" pitchFamily="34" charset="0"/>
                <a:cs typeface="Times New Roman" panose="02020603050405020304" pitchFamily="18" charset="0"/>
              </a:rPr>
              <a:t> 16.05.2024</a:t>
            </a:r>
          </a:p>
          <a:p>
            <a:pPr marL="0" indent="0">
              <a:lnSpc>
                <a:spcPct val="107000"/>
              </a:lnSpc>
              <a:spcAft>
                <a:spcPts val="800"/>
              </a:spcAft>
              <a:buNone/>
            </a:pPr>
            <a:r>
              <a:rPr lang="de-AT" sz="1200" kern="100" dirty="0">
                <a:latin typeface="Aptos" panose="020B0004020202020204" pitchFamily="34" charset="0"/>
                <a:ea typeface="Aptos" panose="020B0004020202020204" pitchFamily="34" charset="0"/>
                <a:cs typeface="Times New Roman" panose="02020603050405020304" pitchFamily="18" charset="0"/>
              </a:rPr>
              <a:t>ITF (2023): ITF Transport Outlook 2023, OECD Publishing, Paris; on https://doi.org/10.1787/b6cc9ad5-en; </a:t>
            </a:r>
            <a:r>
              <a:rPr lang="de-AT" sz="1200" kern="100" dirty="0" err="1">
                <a:latin typeface="Aptos" panose="020B0004020202020204" pitchFamily="34" charset="0"/>
                <a:ea typeface="Aptos" panose="020B0004020202020204" pitchFamily="34" charset="0"/>
                <a:cs typeface="Times New Roman" panose="02020603050405020304" pitchFamily="18" charset="0"/>
              </a:rPr>
              <a:t>accessed</a:t>
            </a:r>
            <a:r>
              <a:rPr lang="de-AT" sz="1200" kern="100" dirty="0">
                <a:latin typeface="Aptos" panose="020B0004020202020204" pitchFamily="34" charset="0"/>
                <a:ea typeface="Aptos" panose="020B0004020202020204" pitchFamily="34" charset="0"/>
                <a:cs typeface="Times New Roman" panose="02020603050405020304" pitchFamily="18" charset="0"/>
              </a:rPr>
              <a:t> 06.03.2025</a:t>
            </a:r>
          </a:p>
          <a:p>
            <a:pPr marL="0" indent="0">
              <a:lnSpc>
                <a:spcPct val="107000"/>
              </a:lnSpc>
              <a:spcAft>
                <a:spcPts val="800"/>
              </a:spcAft>
              <a:buNone/>
            </a:pPr>
            <a:r>
              <a:rPr lang="de-AT" sz="1200" kern="100" dirty="0">
                <a:latin typeface="Aptos" panose="020B0004020202020204" pitchFamily="34" charset="0"/>
                <a:ea typeface="Aptos" panose="020B0004020202020204" pitchFamily="34" charset="0"/>
                <a:cs typeface="Times New Roman" panose="02020603050405020304" pitchFamily="18" charset="0"/>
              </a:rPr>
              <a:t>Kille, Christian/ Schmidt , Norbert, „Wirtschaftliche Rahmenbedingungen des Güterverkehrs. Studie zum Vergleich der Verkehrsträger im Rahmen des Logistikprozesses in Deutschland“ (2008), S. 53. In: http://www.scs.fraunhofer.de/content/dam/scs/de/dokumente/studien/Wirtschaftliche_Rahmenbedingungen_des_Gueterverkehrs.pdf; </a:t>
            </a:r>
            <a:r>
              <a:rPr lang="de-AT" sz="1200" kern="100" dirty="0" err="1">
                <a:latin typeface="Aptos" panose="020B0004020202020204" pitchFamily="34" charset="0"/>
                <a:ea typeface="Aptos" panose="020B0004020202020204" pitchFamily="34" charset="0"/>
                <a:cs typeface="Times New Roman" panose="02020603050405020304" pitchFamily="18" charset="0"/>
              </a:rPr>
              <a:t>accessed</a:t>
            </a:r>
            <a:r>
              <a:rPr lang="de-AT" sz="1200" kern="100" dirty="0">
                <a:latin typeface="Aptos" panose="020B0004020202020204" pitchFamily="34" charset="0"/>
                <a:ea typeface="Aptos" panose="020B0004020202020204" pitchFamily="34" charset="0"/>
                <a:cs typeface="Times New Roman" panose="02020603050405020304" pitchFamily="18" charset="0"/>
              </a:rPr>
              <a:t> 04.02.2025</a:t>
            </a:r>
          </a:p>
          <a:p>
            <a:pPr marL="0" indent="0">
              <a:lnSpc>
                <a:spcPct val="107000"/>
              </a:lnSpc>
              <a:spcAft>
                <a:spcPts val="800"/>
              </a:spcAft>
              <a:buNone/>
            </a:pPr>
            <a:r>
              <a:rPr lang="de-AT" sz="1200" kern="100" dirty="0">
                <a:latin typeface="Aptos" panose="020B0004020202020204" pitchFamily="34" charset="0"/>
                <a:ea typeface="Aptos" panose="020B0004020202020204" pitchFamily="34" charset="0"/>
                <a:cs typeface="Times New Roman" panose="02020603050405020304" pitchFamily="18" charset="0"/>
              </a:rPr>
              <a:t>Koch, Susanne (2012): Logistik – Eine Einführung in Ökonomie und Nachhaltigkeit</a:t>
            </a:r>
          </a:p>
          <a:p>
            <a:pPr marL="0" indent="0">
              <a:lnSpc>
                <a:spcPct val="107000"/>
              </a:lnSpc>
              <a:spcAft>
                <a:spcPts val="800"/>
              </a:spcAft>
              <a:buNone/>
            </a:pPr>
            <a:r>
              <a:rPr lang="de-AT" sz="1200" kern="100" dirty="0">
                <a:latin typeface="Aptos" panose="020B0004020202020204" pitchFamily="34" charset="0"/>
                <a:ea typeface="Aptos" panose="020B0004020202020204" pitchFamily="34" charset="0"/>
                <a:cs typeface="Times New Roman" panose="02020603050405020304" pitchFamily="18" charset="0"/>
              </a:rPr>
              <a:t>Myclimate (2024): https://www.myclimate.org/de/informieren/faq/faq-detail/was-sind-treibhausgase/; </a:t>
            </a:r>
            <a:r>
              <a:rPr lang="de-AT" sz="1200" kern="100" dirty="0" err="1">
                <a:latin typeface="Aptos" panose="020B0004020202020204" pitchFamily="34" charset="0"/>
                <a:ea typeface="Aptos" panose="020B0004020202020204" pitchFamily="34" charset="0"/>
                <a:cs typeface="Times New Roman" panose="02020603050405020304" pitchFamily="18" charset="0"/>
              </a:rPr>
              <a:t>accessed</a:t>
            </a:r>
            <a:r>
              <a:rPr lang="de-AT" sz="1200" kern="100" dirty="0">
                <a:latin typeface="Aptos" panose="020B0004020202020204" pitchFamily="34" charset="0"/>
                <a:ea typeface="Aptos" panose="020B0004020202020204" pitchFamily="34" charset="0"/>
                <a:cs typeface="Times New Roman" panose="02020603050405020304" pitchFamily="18" charset="0"/>
              </a:rPr>
              <a:t> 18.03.2025</a:t>
            </a:r>
          </a:p>
          <a:p>
            <a:pPr marL="0" indent="0">
              <a:lnSpc>
                <a:spcPct val="107000"/>
              </a:lnSpc>
              <a:spcAft>
                <a:spcPts val="800"/>
              </a:spcAft>
              <a:buNone/>
            </a:pPr>
            <a:r>
              <a:rPr lang="de-AT" sz="1200" kern="100" dirty="0">
                <a:latin typeface="Aptos" panose="020B0004020202020204" pitchFamily="34" charset="0"/>
                <a:ea typeface="Aptos" panose="020B0004020202020204" pitchFamily="34" charset="0"/>
                <a:cs typeface="Times New Roman" panose="02020603050405020304" pitchFamily="18" charset="0"/>
              </a:rPr>
              <a:t>ÖBB (2025): https://infrastruktur.oebb.at/de/unternehmen/kundinnen-im-mittelpunkt/schwerpunkt-puenktlichkeit; </a:t>
            </a:r>
            <a:r>
              <a:rPr lang="de-AT" sz="1200" kern="100" dirty="0" err="1">
                <a:latin typeface="Aptos" panose="020B0004020202020204" pitchFamily="34" charset="0"/>
                <a:ea typeface="Aptos" panose="020B0004020202020204" pitchFamily="34" charset="0"/>
                <a:cs typeface="Times New Roman" panose="02020603050405020304" pitchFamily="18" charset="0"/>
              </a:rPr>
              <a:t>accessed</a:t>
            </a:r>
            <a:r>
              <a:rPr lang="de-AT" sz="1200" kern="100" dirty="0">
                <a:latin typeface="Aptos" panose="020B0004020202020204" pitchFamily="34" charset="0"/>
                <a:ea typeface="Aptos" panose="020B0004020202020204" pitchFamily="34" charset="0"/>
                <a:cs typeface="Times New Roman" panose="02020603050405020304" pitchFamily="18" charset="0"/>
              </a:rPr>
              <a:t> 06.03.2025</a:t>
            </a:r>
          </a:p>
          <a:p>
            <a:pPr marL="0" indent="0">
              <a:buNone/>
            </a:pPr>
            <a:endParaRPr lang="de-AT" sz="1200" dirty="0"/>
          </a:p>
        </p:txBody>
      </p:sp>
      <p:sp>
        <p:nvSpPr>
          <p:cNvPr id="23" name="Datumsplatzhalter 22">
            <a:extLst>
              <a:ext uri="{FF2B5EF4-FFF2-40B4-BE49-F238E27FC236}">
                <a16:creationId xmlns:a16="http://schemas.microsoft.com/office/drawing/2014/main" id="{7C0964C9-0FF0-F897-9B7F-7F5433BDE1FC}"/>
              </a:ext>
            </a:extLst>
          </p:cNvPr>
          <p:cNvSpPr>
            <a:spLocks noGrp="1"/>
          </p:cNvSpPr>
          <p:nvPr>
            <p:ph type="dt" sz="half" idx="10"/>
          </p:nvPr>
        </p:nvSpPr>
        <p:spPr/>
        <p:txBody>
          <a:bodyPr/>
          <a:lstStyle/>
          <a:p>
            <a:r>
              <a:rPr lang="de-AT"/>
              <a:t>Slide</a:t>
            </a:r>
          </a:p>
        </p:txBody>
      </p:sp>
      <p:sp>
        <p:nvSpPr>
          <p:cNvPr id="4" name="Fußzeilenplatzhalter 3">
            <a:extLst>
              <a:ext uri="{FF2B5EF4-FFF2-40B4-BE49-F238E27FC236}">
                <a16:creationId xmlns:a16="http://schemas.microsoft.com/office/drawing/2014/main" id="{E8A37A3C-7BCA-3987-B7C5-FC466B908782}"/>
              </a:ext>
            </a:extLst>
          </p:cNvPr>
          <p:cNvSpPr>
            <a:spLocks noGrp="1"/>
          </p:cNvSpPr>
          <p:nvPr>
            <p:ph type="ftr" sz="quarter" idx="11"/>
          </p:nvPr>
        </p:nvSpPr>
        <p:spPr>
          <a:xfrm>
            <a:off x="635069" y="272194"/>
            <a:ext cx="5696157" cy="365125"/>
          </a:xfrm>
        </p:spPr>
        <p:txBody>
          <a:bodyPr/>
          <a:lstStyle/>
          <a:p>
            <a:r>
              <a:rPr lang="en-US"/>
              <a:t>ECONOMY MEETS ENVIRONMENT – THE FUTURE OF FREIGHT TRANSPORT</a:t>
            </a:r>
            <a:endParaRPr lang="de-AT"/>
          </a:p>
        </p:txBody>
      </p:sp>
      <p:sp>
        <p:nvSpPr>
          <p:cNvPr id="5" name="Foliennummernplatzhalter 4">
            <a:extLst>
              <a:ext uri="{FF2B5EF4-FFF2-40B4-BE49-F238E27FC236}">
                <a16:creationId xmlns:a16="http://schemas.microsoft.com/office/drawing/2014/main" id="{E1358171-56A7-0CFD-9D7C-8C0CB8E87E84}"/>
              </a:ext>
            </a:extLst>
          </p:cNvPr>
          <p:cNvSpPr>
            <a:spLocks noGrp="1"/>
          </p:cNvSpPr>
          <p:nvPr>
            <p:ph type="sldNum" sz="quarter" idx="12"/>
          </p:nvPr>
        </p:nvSpPr>
        <p:spPr/>
        <p:txBody>
          <a:bodyPr/>
          <a:lstStyle/>
          <a:p>
            <a:fld id="{0AF89F37-6AD9-4F74-BC17-19E39A25D257}" type="slidenum">
              <a:rPr lang="de-AT" smtClean="0"/>
              <a:t>52</a:t>
            </a:fld>
            <a:endParaRPr lang="de-AT"/>
          </a:p>
        </p:txBody>
      </p:sp>
    </p:spTree>
    <p:extLst>
      <p:ext uri="{BB962C8B-B14F-4D97-AF65-F5344CB8AC3E}">
        <p14:creationId xmlns:p14="http://schemas.microsoft.com/office/powerpoint/2010/main" val="584178454"/>
      </p:ext>
    </p:extLst>
  </p:cSld>
  <p:clrMapOvr>
    <a:masterClrMapping/>
  </p:clrMapOvr>
  <p:transition spd="slow">
    <p:push/>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555B61-0D32-4A21-D46C-BC33C97D6381}"/>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880055A2-F8B4-D990-1C7A-B68950EC75AE}"/>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13D7354E-124D-88EA-6DD4-FC48D5A9FE5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518BB015-219C-0E30-4A49-6012D9DD6B2F}"/>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56C59D8-056C-981D-685D-EC6FDE1630BE}"/>
              </a:ext>
            </a:extLst>
          </p:cNvPr>
          <p:cNvSpPr>
            <a:spLocks noGrp="1"/>
          </p:cNvSpPr>
          <p:nvPr>
            <p:ph type="title"/>
          </p:nvPr>
        </p:nvSpPr>
        <p:spPr/>
        <p:txBody>
          <a:bodyPr/>
          <a:lstStyle/>
          <a:p>
            <a:r>
              <a:rPr lang="en-US"/>
              <a:t>References</a:t>
            </a:r>
            <a:r>
              <a:rPr lang="de-AT"/>
              <a:t> III</a:t>
            </a:r>
          </a:p>
        </p:txBody>
      </p:sp>
      <p:sp>
        <p:nvSpPr>
          <p:cNvPr id="24" name="Inhaltsplatzhalter 23">
            <a:extLst>
              <a:ext uri="{FF2B5EF4-FFF2-40B4-BE49-F238E27FC236}">
                <a16:creationId xmlns:a16="http://schemas.microsoft.com/office/drawing/2014/main" id="{4CAEB0DF-41FD-B37A-D4AD-67F421DEC3DC}"/>
              </a:ext>
            </a:extLst>
          </p:cNvPr>
          <p:cNvSpPr>
            <a:spLocks noGrp="1"/>
          </p:cNvSpPr>
          <p:nvPr>
            <p:ph idx="1"/>
          </p:nvPr>
        </p:nvSpPr>
        <p:spPr>
          <a:xfrm>
            <a:off x="592538" y="1257300"/>
            <a:ext cx="10954420" cy="4919663"/>
          </a:xfrm>
        </p:spPr>
        <p:txBody>
          <a:bodyPr/>
          <a:lstStyle/>
          <a:p>
            <a:pPr marL="0" indent="0">
              <a:lnSpc>
                <a:spcPct val="107000"/>
              </a:lnSpc>
              <a:spcAft>
                <a:spcPts val="800"/>
              </a:spcAft>
              <a:buNone/>
            </a:pPr>
            <a:r>
              <a:rPr lang="de-AT" sz="1200" kern="100" dirty="0" err="1">
                <a:latin typeface="Aptos" panose="020B0004020202020204" pitchFamily="34" charset="0"/>
                <a:ea typeface="Aptos" panose="020B0004020202020204" pitchFamily="34" charset="0"/>
                <a:cs typeface="Times New Roman" panose="02020603050405020304" pitchFamily="18" charset="0"/>
              </a:rPr>
              <a:t>Pazirandeh</a:t>
            </a:r>
            <a:r>
              <a:rPr lang="de-AT" sz="1200" kern="100" dirty="0">
                <a:latin typeface="Aptos" panose="020B0004020202020204" pitchFamily="34" charset="0"/>
                <a:ea typeface="Aptos" panose="020B0004020202020204" pitchFamily="34" charset="0"/>
                <a:cs typeface="Times New Roman" panose="02020603050405020304" pitchFamily="18" charset="0"/>
              </a:rPr>
              <a:t>, Ali / Jafari, Hamid (2013): Making sense </a:t>
            </a:r>
            <a:r>
              <a:rPr lang="de-AT" sz="1200" kern="100" dirty="0" err="1">
                <a:latin typeface="Aptos" panose="020B0004020202020204" pitchFamily="34" charset="0"/>
                <a:ea typeface="Aptos" panose="020B0004020202020204" pitchFamily="34" charset="0"/>
                <a:cs typeface="Times New Roman" panose="02020603050405020304" pitchFamily="18" charset="0"/>
              </a:rPr>
              <a:t>of</a:t>
            </a:r>
            <a:r>
              <a:rPr lang="de-AT" sz="1200" kern="100" dirty="0">
                <a:latin typeface="Aptos" panose="020B0004020202020204" pitchFamily="34" charset="0"/>
                <a:ea typeface="Aptos" panose="020B0004020202020204" pitchFamily="34" charset="0"/>
                <a:cs typeface="Times New Roman" panose="02020603050405020304" pitchFamily="18" charset="0"/>
              </a:rPr>
              <a:t> </a:t>
            </a:r>
            <a:r>
              <a:rPr lang="de-AT" sz="1200" kern="100" dirty="0" err="1">
                <a:latin typeface="Aptos" panose="020B0004020202020204" pitchFamily="34" charset="0"/>
                <a:ea typeface="Aptos" panose="020B0004020202020204" pitchFamily="34" charset="0"/>
                <a:cs typeface="Times New Roman" panose="02020603050405020304" pitchFamily="18" charset="0"/>
              </a:rPr>
              <a:t>green</a:t>
            </a:r>
            <a:r>
              <a:rPr lang="de-AT" sz="1200" kern="100" dirty="0">
                <a:latin typeface="Aptos" panose="020B0004020202020204" pitchFamily="34" charset="0"/>
                <a:ea typeface="Aptos" panose="020B0004020202020204" pitchFamily="34" charset="0"/>
                <a:cs typeface="Times New Roman" panose="02020603050405020304" pitchFamily="18" charset="0"/>
              </a:rPr>
              <a:t> </a:t>
            </a:r>
            <a:r>
              <a:rPr lang="de-AT" sz="1200" kern="100" dirty="0" err="1">
                <a:latin typeface="Aptos" panose="020B0004020202020204" pitchFamily="34" charset="0"/>
                <a:ea typeface="Aptos" panose="020B0004020202020204" pitchFamily="34" charset="0"/>
                <a:cs typeface="Times New Roman" panose="02020603050405020304" pitchFamily="18" charset="0"/>
              </a:rPr>
              <a:t>logistics</a:t>
            </a:r>
            <a:r>
              <a:rPr lang="de-AT" sz="1200" kern="100" dirty="0">
                <a:latin typeface="Aptos" panose="020B0004020202020204" pitchFamily="34" charset="0"/>
                <a:ea typeface="Aptos" panose="020B0004020202020204" pitchFamily="34" charset="0"/>
                <a:cs typeface="Times New Roman" panose="02020603050405020304" pitchFamily="18" charset="0"/>
              </a:rPr>
              <a:t>; In: International Journal </a:t>
            </a:r>
            <a:r>
              <a:rPr lang="de-AT" sz="1200" kern="100" dirty="0" err="1">
                <a:latin typeface="Aptos" panose="020B0004020202020204" pitchFamily="34" charset="0"/>
                <a:ea typeface="Aptos" panose="020B0004020202020204" pitchFamily="34" charset="0"/>
                <a:cs typeface="Times New Roman" panose="02020603050405020304" pitchFamily="18" charset="0"/>
              </a:rPr>
              <a:t>of</a:t>
            </a:r>
            <a:r>
              <a:rPr lang="de-AT" sz="1200" kern="100" dirty="0">
                <a:latin typeface="Aptos" panose="020B0004020202020204" pitchFamily="34" charset="0"/>
                <a:ea typeface="Aptos" panose="020B0004020202020204" pitchFamily="34" charset="0"/>
                <a:cs typeface="Times New Roman" panose="02020603050405020304" pitchFamily="18" charset="0"/>
              </a:rPr>
              <a:t> </a:t>
            </a:r>
            <a:r>
              <a:rPr lang="de-AT" sz="1200" kern="100" dirty="0" err="1">
                <a:latin typeface="Aptos" panose="020B0004020202020204" pitchFamily="34" charset="0"/>
                <a:ea typeface="Aptos" panose="020B0004020202020204" pitchFamily="34" charset="0"/>
                <a:cs typeface="Times New Roman" panose="02020603050405020304" pitchFamily="18" charset="0"/>
              </a:rPr>
              <a:t>Productivity</a:t>
            </a:r>
            <a:r>
              <a:rPr lang="de-AT" sz="1200" kern="100" dirty="0">
                <a:latin typeface="Aptos" panose="020B0004020202020204" pitchFamily="34" charset="0"/>
                <a:ea typeface="Aptos" panose="020B0004020202020204" pitchFamily="34" charset="0"/>
                <a:cs typeface="Times New Roman" panose="02020603050405020304" pitchFamily="18" charset="0"/>
              </a:rPr>
              <a:t> and Performance Management</a:t>
            </a:r>
          </a:p>
          <a:p>
            <a:pPr marL="0" indent="0">
              <a:lnSpc>
                <a:spcPct val="107000"/>
              </a:lnSpc>
              <a:spcAft>
                <a:spcPts val="800"/>
              </a:spcAft>
              <a:buNone/>
            </a:pPr>
            <a:r>
              <a:rPr lang="de-AT" sz="1200" kern="100" dirty="0" err="1">
                <a:latin typeface="Aptos" panose="020B0004020202020204" pitchFamily="34" charset="0"/>
                <a:ea typeface="Aptos" panose="020B0004020202020204" pitchFamily="34" charset="0"/>
                <a:cs typeface="Times New Roman" panose="02020603050405020304" pitchFamily="18" charset="0"/>
              </a:rPr>
              <a:t>Saroha</a:t>
            </a:r>
            <a:r>
              <a:rPr lang="de-AT" sz="1200" kern="100" dirty="0">
                <a:latin typeface="Aptos" panose="020B0004020202020204" pitchFamily="34" charset="0"/>
                <a:ea typeface="Aptos" panose="020B0004020202020204" pitchFamily="34" charset="0"/>
                <a:cs typeface="Times New Roman" panose="02020603050405020304" pitchFamily="18" charset="0"/>
              </a:rPr>
              <a:t>, </a:t>
            </a:r>
            <a:r>
              <a:rPr lang="de-AT" sz="1200" kern="100" dirty="0" err="1">
                <a:latin typeface="Aptos" panose="020B0004020202020204" pitchFamily="34" charset="0"/>
                <a:ea typeface="Aptos" panose="020B0004020202020204" pitchFamily="34" charset="0"/>
                <a:cs typeface="Times New Roman" panose="02020603050405020304" pitchFamily="18" charset="0"/>
              </a:rPr>
              <a:t>Rituraj</a:t>
            </a:r>
            <a:r>
              <a:rPr lang="de-AT" sz="1200" kern="100" dirty="0">
                <a:latin typeface="Aptos" panose="020B0004020202020204" pitchFamily="34" charset="0"/>
                <a:ea typeface="Aptos" panose="020B0004020202020204" pitchFamily="34" charset="0"/>
                <a:cs typeface="Times New Roman" panose="02020603050405020304" pitchFamily="18" charset="0"/>
              </a:rPr>
              <a:t> (2014): Green </a:t>
            </a:r>
            <a:r>
              <a:rPr lang="de-AT" sz="1200" kern="100" dirty="0" err="1">
                <a:latin typeface="Aptos" panose="020B0004020202020204" pitchFamily="34" charset="0"/>
                <a:ea typeface="Aptos" panose="020B0004020202020204" pitchFamily="34" charset="0"/>
                <a:cs typeface="Times New Roman" panose="02020603050405020304" pitchFamily="18" charset="0"/>
              </a:rPr>
              <a:t>logistics</a:t>
            </a:r>
            <a:r>
              <a:rPr lang="de-AT" sz="1200" kern="100" dirty="0">
                <a:latin typeface="Aptos" panose="020B0004020202020204" pitchFamily="34" charset="0"/>
                <a:ea typeface="Aptos" panose="020B0004020202020204" pitchFamily="34" charset="0"/>
                <a:cs typeface="Times New Roman" panose="02020603050405020304" pitchFamily="18" charset="0"/>
              </a:rPr>
              <a:t> &amp; </a:t>
            </a:r>
            <a:r>
              <a:rPr lang="de-AT" sz="1200" kern="100" dirty="0" err="1">
                <a:latin typeface="Aptos" panose="020B0004020202020204" pitchFamily="34" charset="0"/>
                <a:ea typeface="Aptos" panose="020B0004020202020204" pitchFamily="34" charset="0"/>
                <a:cs typeface="Times New Roman" panose="02020603050405020304" pitchFamily="18" charset="0"/>
              </a:rPr>
              <a:t>its</a:t>
            </a:r>
            <a:r>
              <a:rPr lang="de-AT" sz="1200" kern="100" dirty="0">
                <a:latin typeface="Aptos" panose="020B0004020202020204" pitchFamily="34" charset="0"/>
                <a:ea typeface="Aptos" panose="020B0004020202020204" pitchFamily="34" charset="0"/>
                <a:cs typeface="Times New Roman" panose="02020603050405020304" pitchFamily="18" charset="0"/>
              </a:rPr>
              <a:t> </a:t>
            </a:r>
            <a:r>
              <a:rPr lang="de-AT" sz="1200" kern="100" dirty="0" err="1">
                <a:latin typeface="Aptos" panose="020B0004020202020204" pitchFamily="34" charset="0"/>
                <a:ea typeface="Aptos" panose="020B0004020202020204" pitchFamily="34" charset="0"/>
                <a:cs typeface="Times New Roman" panose="02020603050405020304" pitchFamily="18" charset="0"/>
              </a:rPr>
              <a:t>significance</a:t>
            </a:r>
            <a:r>
              <a:rPr lang="de-AT" sz="1200" kern="100" dirty="0">
                <a:latin typeface="Aptos" panose="020B0004020202020204" pitchFamily="34" charset="0"/>
                <a:ea typeface="Aptos" panose="020B0004020202020204" pitchFamily="34" charset="0"/>
                <a:cs typeface="Times New Roman" panose="02020603050405020304" pitchFamily="18" charset="0"/>
              </a:rPr>
              <a:t> in modern </a:t>
            </a:r>
            <a:r>
              <a:rPr lang="de-AT" sz="1200" kern="100" dirty="0" err="1">
                <a:latin typeface="Aptos" panose="020B0004020202020204" pitchFamily="34" charset="0"/>
                <a:ea typeface="Aptos" panose="020B0004020202020204" pitchFamily="34" charset="0"/>
                <a:cs typeface="Times New Roman" panose="02020603050405020304" pitchFamily="18" charset="0"/>
              </a:rPr>
              <a:t>day</a:t>
            </a:r>
            <a:r>
              <a:rPr lang="de-AT" sz="1200" kern="100" dirty="0">
                <a:latin typeface="Aptos" panose="020B0004020202020204" pitchFamily="34" charset="0"/>
                <a:ea typeface="Aptos" panose="020B0004020202020204" pitchFamily="34" charset="0"/>
                <a:cs typeface="Times New Roman" panose="02020603050405020304" pitchFamily="18" charset="0"/>
              </a:rPr>
              <a:t> </a:t>
            </a:r>
            <a:r>
              <a:rPr lang="de-AT" sz="1200" kern="100" dirty="0" err="1">
                <a:latin typeface="Aptos" panose="020B0004020202020204" pitchFamily="34" charset="0"/>
                <a:ea typeface="Aptos" panose="020B0004020202020204" pitchFamily="34" charset="0"/>
                <a:cs typeface="Times New Roman" panose="02020603050405020304" pitchFamily="18" charset="0"/>
              </a:rPr>
              <a:t>systems</a:t>
            </a:r>
            <a:r>
              <a:rPr lang="de-AT" sz="1200" kern="100" dirty="0">
                <a:latin typeface="Aptos" panose="020B0004020202020204" pitchFamily="34" charset="0"/>
                <a:ea typeface="Aptos" panose="020B0004020202020204" pitchFamily="34" charset="0"/>
                <a:cs typeface="Times New Roman" panose="02020603050405020304" pitchFamily="18" charset="0"/>
              </a:rPr>
              <a:t>; In: International Review </a:t>
            </a:r>
            <a:r>
              <a:rPr lang="de-AT" sz="1200" kern="100" dirty="0" err="1">
                <a:latin typeface="Aptos" panose="020B0004020202020204" pitchFamily="34" charset="0"/>
                <a:ea typeface="Aptos" panose="020B0004020202020204" pitchFamily="34" charset="0"/>
                <a:cs typeface="Times New Roman" panose="02020603050405020304" pitchFamily="18" charset="0"/>
              </a:rPr>
              <a:t>of</a:t>
            </a:r>
            <a:r>
              <a:rPr lang="de-AT" sz="1200" kern="100" dirty="0">
                <a:latin typeface="Aptos" panose="020B0004020202020204" pitchFamily="34" charset="0"/>
                <a:ea typeface="Aptos" panose="020B0004020202020204" pitchFamily="34" charset="0"/>
                <a:cs typeface="Times New Roman" panose="02020603050405020304" pitchFamily="18" charset="0"/>
              </a:rPr>
              <a:t> Applied Engineering Research</a:t>
            </a:r>
          </a:p>
          <a:p>
            <a:pPr marL="0" indent="0">
              <a:lnSpc>
                <a:spcPct val="107000"/>
              </a:lnSpc>
              <a:spcAft>
                <a:spcPts val="800"/>
              </a:spcAft>
              <a:buNone/>
            </a:pPr>
            <a:r>
              <a:rPr lang="de-AT" sz="1200" kern="100" dirty="0">
                <a:latin typeface="Aptos" panose="020B0004020202020204" pitchFamily="34" charset="0"/>
                <a:ea typeface="Aptos" panose="020B0004020202020204" pitchFamily="34" charset="0"/>
                <a:cs typeface="Times New Roman" panose="02020603050405020304" pitchFamily="18" charset="0"/>
              </a:rPr>
              <a:t>Schienen-Control (2025): https://www.schienencontrol.gv.at/de/wettbewerbsregulierung/eisenbahnnetz-oesterreich.html, </a:t>
            </a:r>
            <a:r>
              <a:rPr lang="de-AT" sz="1200" kern="100" dirty="0" err="1">
                <a:latin typeface="Aptos" panose="020B0004020202020204" pitchFamily="34" charset="0"/>
                <a:ea typeface="Aptos" panose="020B0004020202020204" pitchFamily="34" charset="0"/>
                <a:cs typeface="Times New Roman" panose="02020603050405020304" pitchFamily="18" charset="0"/>
              </a:rPr>
              <a:t>accessed</a:t>
            </a:r>
            <a:r>
              <a:rPr lang="de-AT" sz="1200" kern="100" dirty="0">
                <a:latin typeface="Aptos" panose="020B0004020202020204" pitchFamily="34" charset="0"/>
                <a:ea typeface="Aptos" panose="020B0004020202020204" pitchFamily="34" charset="0"/>
                <a:cs typeface="Times New Roman" panose="02020603050405020304" pitchFamily="18" charset="0"/>
              </a:rPr>
              <a:t> 28.01.2025</a:t>
            </a:r>
          </a:p>
          <a:p>
            <a:pPr marL="0" indent="0">
              <a:lnSpc>
                <a:spcPct val="107000"/>
              </a:lnSpc>
              <a:spcAft>
                <a:spcPts val="800"/>
              </a:spcAft>
              <a:buNone/>
            </a:pPr>
            <a:r>
              <a:rPr lang="de-AT" sz="1200" kern="100" dirty="0">
                <a:latin typeface="Aptos" panose="020B0004020202020204" pitchFamily="34" charset="0"/>
                <a:ea typeface="Aptos" panose="020B0004020202020204" pitchFamily="34" charset="0"/>
                <a:cs typeface="Times New Roman" panose="02020603050405020304" pitchFamily="18" charset="0"/>
              </a:rPr>
              <a:t>SEAFAR Unternehmenspräsentation (2024)</a:t>
            </a:r>
          </a:p>
          <a:p>
            <a:pPr marL="0" indent="0">
              <a:lnSpc>
                <a:spcPct val="107000"/>
              </a:lnSpc>
              <a:spcAft>
                <a:spcPts val="800"/>
              </a:spcAft>
              <a:buNone/>
            </a:pPr>
            <a:r>
              <a:rPr lang="de-AT" sz="1200" kern="100" dirty="0">
                <a:latin typeface="Aptos" panose="020B0004020202020204" pitchFamily="34" charset="0"/>
                <a:ea typeface="Aptos" panose="020B0004020202020204" pitchFamily="34" charset="0"/>
                <a:cs typeface="Times New Roman" panose="02020603050405020304" pitchFamily="18" charset="0"/>
              </a:rPr>
              <a:t>Smart Freight </a:t>
            </a:r>
            <a:r>
              <a:rPr lang="de-AT" sz="1200" kern="100" dirty="0" err="1">
                <a:latin typeface="Aptos" panose="020B0004020202020204" pitchFamily="34" charset="0"/>
                <a:ea typeface="Aptos" panose="020B0004020202020204" pitchFamily="34" charset="0"/>
                <a:cs typeface="Times New Roman" panose="02020603050405020304" pitchFamily="18" charset="0"/>
              </a:rPr>
              <a:t>Centre</a:t>
            </a:r>
            <a:r>
              <a:rPr lang="de-AT" sz="1200" kern="100" dirty="0">
                <a:latin typeface="Aptos" panose="020B0004020202020204" pitchFamily="34" charset="0"/>
                <a:ea typeface="Aptos" panose="020B0004020202020204" pitchFamily="34" charset="0"/>
                <a:cs typeface="Times New Roman" panose="02020603050405020304" pitchFamily="18" charset="0"/>
              </a:rPr>
              <a:t> (2024): GLEC Framework v3.1 </a:t>
            </a:r>
            <a:r>
              <a:rPr lang="de-AT" sz="1200" kern="100" dirty="0" err="1">
                <a:latin typeface="Aptos" panose="020B0004020202020204" pitchFamily="34" charset="0"/>
                <a:ea typeface="Aptos" panose="020B0004020202020204" pitchFamily="34" charset="0"/>
                <a:cs typeface="Times New Roman" panose="02020603050405020304" pitchFamily="18" charset="0"/>
              </a:rPr>
              <a:t>edition</a:t>
            </a:r>
            <a:r>
              <a:rPr lang="de-AT" sz="1200" kern="100" dirty="0">
                <a:latin typeface="Aptos" panose="020B0004020202020204" pitchFamily="34" charset="0"/>
                <a:ea typeface="Aptos" panose="020B0004020202020204" pitchFamily="34" charset="0"/>
                <a:cs typeface="Times New Roman" panose="02020603050405020304" pitchFamily="18" charset="0"/>
              </a:rPr>
              <a:t>, </a:t>
            </a:r>
            <a:r>
              <a:rPr lang="de-AT" sz="1200" kern="100" dirty="0" err="1">
                <a:latin typeface="Aptos" panose="020B0004020202020204" pitchFamily="34" charset="0"/>
                <a:ea typeface="Aptos" panose="020B0004020202020204" pitchFamily="34" charset="0"/>
                <a:cs typeface="Times New Roman" panose="02020603050405020304" pitchFamily="18" charset="0"/>
              </a:rPr>
              <a:t>revised</a:t>
            </a:r>
            <a:r>
              <a:rPr lang="de-AT" sz="1200" kern="100" dirty="0">
                <a:latin typeface="Aptos" panose="020B0004020202020204" pitchFamily="34" charset="0"/>
                <a:ea typeface="Aptos" panose="020B0004020202020204" pitchFamily="34" charset="0"/>
                <a:cs typeface="Times New Roman" panose="02020603050405020304" pitchFamily="18" charset="0"/>
              </a:rPr>
              <a:t> and </a:t>
            </a:r>
            <a:r>
              <a:rPr lang="de-AT" sz="1200" kern="100" dirty="0" err="1">
                <a:latin typeface="Aptos" panose="020B0004020202020204" pitchFamily="34" charset="0"/>
                <a:ea typeface="Aptos" panose="020B0004020202020204" pitchFamily="34" charset="0"/>
                <a:cs typeface="Times New Roman" panose="02020603050405020304" pitchFamily="18" charset="0"/>
              </a:rPr>
              <a:t>updated</a:t>
            </a:r>
            <a:r>
              <a:rPr lang="de-AT" sz="1200" kern="100" dirty="0">
                <a:latin typeface="Aptos" panose="020B0004020202020204" pitchFamily="34" charset="0"/>
                <a:ea typeface="Aptos" panose="020B0004020202020204" pitchFamily="34" charset="0"/>
                <a:cs typeface="Times New Roman" panose="02020603050405020304" pitchFamily="18" charset="0"/>
              </a:rPr>
              <a:t>. In: https://https://www.smartfreightcentre.org/en/our-programs/emissions-accounting/global-logistics-emissions-council/calculate-report-glec-framework/; </a:t>
            </a:r>
            <a:r>
              <a:rPr lang="de-AT" sz="1200" kern="100" dirty="0" err="1">
                <a:latin typeface="Aptos" panose="020B0004020202020204" pitchFamily="34" charset="0"/>
                <a:ea typeface="Aptos" panose="020B0004020202020204" pitchFamily="34" charset="0"/>
                <a:cs typeface="Times New Roman" panose="02020603050405020304" pitchFamily="18" charset="0"/>
              </a:rPr>
              <a:t>accessed</a:t>
            </a:r>
            <a:r>
              <a:rPr lang="de-AT" sz="1200" kern="100" dirty="0">
                <a:latin typeface="Aptos" panose="020B0004020202020204" pitchFamily="34" charset="0"/>
                <a:ea typeface="Aptos" panose="020B0004020202020204" pitchFamily="34" charset="0"/>
                <a:cs typeface="Times New Roman" panose="02020603050405020304" pitchFamily="18" charset="0"/>
              </a:rPr>
              <a:t> 06.03.2025</a:t>
            </a:r>
          </a:p>
          <a:p>
            <a:pPr marL="0" indent="0">
              <a:lnSpc>
                <a:spcPct val="107000"/>
              </a:lnSpc>
              <a:spcAft>
                <a:spcPts val="800"/>
              </a:spcAft>
              <a:buNone/>
            </a:pPr>
            <a:r>
              <a:rPr lang="de-AT" sz="1200" kern="100" dirty="0">
                <a:latin typeface="Aptos" panose="020B0004020202020204" pitchFamily="34" charset="0"/>
                <a:ea typeface="Aptos" panose="020B0004020202020204" pitchFamily="34" charset="0"/>
                <a:cs typeface="Times New Roman" panose="02020603050405020304" pitchFamily="18" charset="0"/>
              </a:rPr>
              <a:t>Umweltbundesamt (2024): Klimaschutzbericht 2024. In: https://www.umweltbundesamt.at/fileadmin/site/publikationen/rep0913.pdf</a:t>
            </a:r>
          </a:p>
          <a:p>
            <a:pPr marL="0" indent="0">
              <a:lnSpc>
                <a:spcPct val="107000"/>
              </a:lnSpc>
              <a:spcAft>
                <a:spcPts val="800"/>
              </a:spcAft>
              <a:buNone/>
            </a:pPr>
            <a:r>
              <a:rPr lang="de-AT" sz="1200" kern="100" dirty="0">
                <a:latin typeface="Aptos" panose="020B0004020202020204" pitchFamily="34" charset="0"/>
                <a:ea typeface="Aptos" panose="020B0004020202020204" pitchFamily="34" charset="0"/>
                <a:cs typeface="Times New Roman" panose="02020603050405020304" pitchFamily="18" charset="0"/>
              </a:rPr>
              <a:t>UNRIC (2025): https://unric.org/de/17ziele/; </a:t>
            </a:r>
            <a:r>
              <a:rPr lang="de-AT" sz="1200" kern="100" dirty="0" err="1">
                <a:latin typeface="Aptos" panose="020B0004020202020204" pitchFamily="34" charset="0"/>
                <a:ea typeface="Aptos" panose="020B0004020202020204" pitchFamily="34" charset="0"/>
                <a:cs typeface="Times New Roman" panose="02020603050405020304" pitchFamily="18" charset="0"/>
              </a:rPr>
              <a:t>accessed</a:t>
            </a:r>
            <a:r>
              <a:rPr lang="de-AT" sz="1200" kern="100" dirty="0">
                <a:latin typeface="Aptos" panose="020B0004020202020204" pitchFamily="34" charset="0"/>
                <a:ea typeface="Aptos" panose="020B0004020202020204" pitchFamily="34" charset="0"/>
                <a:cs typeface="Times New Roman" panose="02020603050405020304" pitchFamily="18" charset="0"/>
              </a:rPr>
              <a:t> 18.03.2025</a:t>
            </a:r>
          </a:p>
          <a:p>
            <a:pPr marL="0" indent="0">
              <a:lnSpc>
                <a:spcPct val="107000"/>
              </a:lnSpc>
              <a:spcAft>
                <a:spcPts val="800"/>
              </a:spcAft>
              <a:buNone/>
            </a:pPr>
            <a:r>
              <a:rPr lang="de-AT" sz="1200" kern="100" dirty="0">
                <a:latin typeface="Aptos" panose="020B0004020202020204" pitchFamily="34" charset="0"/>
                <a:ea typeface="Aptos" panose="020B0004020202020204" pitchFamily="34" charset="0"/>
                <a:cs typeface="Times New Roman" panose="02020603050405020304" pitchFamily="18" charset="0"/>
              </a:rPr>
              <a:t>Verband deutscher Reeder (2016): https://www.reederverband.de/sites/default/files/publikationen/deutsche_seeschifffahrt/deutsche_seeschifffahrt_2016_-_umweltspecial.pdf; </a:t>
            </a:r>
            <a:r>
              <a:rPr lang="de-AT" sz="1200" kern="100" dirty="0" err="1">
                <a:latin typeface="Aptos" panose="020B0004020202020204" pitchFamily="34" charset="0"/>
                <a:ea typeface="Aptos" panose="020B0004020202020204" pitchFamily="34" charset="0"/>
                <a:cs typeface="Times New Roman" panose="02020603050405020304" pitchFamily="18" charset="0"/>
              </a:rPr>
              <a:t>accessed</a:t>
            </a:r>
            <a:r>
              <a:rPr lang="de-AT" sz="1200" kern="100" dirty="0">
                <a:latin typeface="Aptos" panose="020B0004020202020204" pitchFamily="34" charset="0"/>
                <a:ea typeface="Aptos" panose="020B0004020202020204" pitchFamily="34" charset="0"/>
                <a:cs typeface="Times New Roman" panose="02020603050405020304" pitchFamily="18" charset="0"/>
              </a:rPr>
              <a:t> 18.03.2025</a:t>
            </a:r>
          </a:p>
          <a:p>
            <a:pPr marL="0" indent="0">
              <a:lnSpc>
                <a:spcPct val="107000"/>
              </a:lnSpc>
              <a:spcAft>
                <a:spcPts val="800"/>
              </a:spcAft>
              <a:buNone/>
            </a:pPr>
            <a:r>
              <a:rPr lang="de-AT" sz="1200" kern="100" dirty="0" err="1">
                <a:latin typeface="Aptos" panose="020B0004020202020204" pitchFamily="34" charset="0"/>
                <a:ea typeface="Aptos" panose="020B0004020202020204" pitchFamily="34" charset="0"/>
                <a:cs typeface="Times New Roman" panose="02020603050405020304" pitchFamily="18" charset="0"/>
              </a:rPr>
              <a:t>Viadonau</a:t>
            </a:r>
            <a:r>
              <a:rPr lang="de-AT" sz="1200" kern="100" dirty="0">
                <a:latin typeface="Aptos" panose="020B0004020202020204" pitchFamily="34" charset="0"/>
                <a:ea typeface="Aptos" panose="020B0004020202020204" pitchFamily="34" charset="0"/>
                <a:cs typeface="Times New Roman" panose="02020603050405020304" pitchFamily="18" charset="0"/>
              </a:rPr>
              <a:t> (2019): Handbuch der Donauschifffahrt</a:t>
            </a:r>
          </a:p>
          <a:p>
            <a:pPr marL="0" indent="0">
              <a:lnSpc>
                <a:spcPct val="107000"/>
              </a:lnSpc>
              <a:spcAft>
                <a:spcPts val="800"/>
              </a:spcAft>
              <a:buNone/>
            </a:pPr>
            <a:r>
              <a:rPr lang="de-AT" sz="1200" kern="100" dirty="0" err="1">
                <a:latin typeface="Aptos" panose="020B0004020202020204" pitchFamily="34" charset="0"/>
                <a:ea typeface="Aptos" panose="020B0004020202020204" pitchFamily="34" charset="0"/>
                <a:cs typeface="Times New Roman" panose="02020603050405020304" pitchFamily="18" charset="0"/>
              </a:rPr>
              <a:t>Viadonau</a:t>
            </a:r>
            <a:r>
              <a:rPr lang="de-AT" sz="1200" kern="100" dirty="0">
                <a:latin typeface="Aptos" panose="020B0004020202020204" pitchFamily="34" charset="0"/>
                <a:ea typeface="Aptos" panose="020B0004020202020204" pitchFamily="34" charset="0"/>
                <a:cs typeface="Times New Roman" panose="02020603050405020304" pitchFamily="18" charset="0"/>
              </a:rPr>
              <a:t> (2019): Manual </a:t>
            </a:r>
            <a:r>
              <a:rPr lang="de-AT" sz="1200" kern="100" dirty="0" err="1">
                <a:latin typeface="Aptos" panose="020B0004020202020204" pitchFamily="34" charset="0"/>
                <a:ea typeface="Aptos" panose="020B0004020202020204" pitchFamily="34" charset="0"/>
                <a:cs typeface="Times New Roman" panose="02020603050405020304" pitchFamily="18" charset="0"/>
              </a:rPr>
              <a:t>of</a:t>
            </a:r>
            <a:r>
              <a:rPr lang="de-AT" sz="1200" kern="100" dirty="0">
                <a:latin typeface="Aptos" panose="020B0004020202020204" pitchFamily="34" charset="0"/>
                <a:ea typeface="Aptos" panose="020B0004020202020204" pitchFamily="34" charset="0"/>
                <a:cs typeface="Times New Roman" panose="02020603050405020304" pitchFamily="18" charset="0"/>
              </a:rPr>
              <a:t> </a:t>
            </a:r>
            <a:r>
              <a:rPr lang="de-AT" sz="1200" kern="100" dirty="0" err="1">
                <a:latin typeface="Aptos" panose="020B0004020202020204" pitchFamily="34" charset="0"/>
                <a:ea typeface="Aptos" panose="020B0004020202020204" pitchFamily="34" charset="0"/>
                <a:cs typeface="Times New Roman" panose="02020603050405020304" pitchFamily="18" charset="0"/>
              </a:rPr>
              <a:t>Danube</a:t>
            </a:r>
            <a:r>
              <a:rPr lang="de-AT" sz="1200" kern="100" dirty="0">
                <a:latin typeface="Aptos" panose="020B0004020202020204" pitchFamily="34" charset="0"/>
                <a:ea typeface="Aptos" panose="020B0004020202020204" pitchFamily="34" charset="0"/>
                <a:cs typeface="Times New Roman" panose="02020603050405020304" pitchFamily="18" charset="0"/>
              </a:rPr>
              <a:t> Navigation</a:t>
            </a:r>
          </a:p>
          <a:p>
            <a:pPr marL="0" indent="0">
              <a:lnSpc>
                <a:spcPct val="107000"/>
              </a:lnSpc>
              <a:spcAft>
                <a:spcPts val="800"/>
              </a:spcAft>
              <a:buNone/>
            </a:pPr>
            <a:r>
              <a:rPr lang="de-AT" sz="1200" kern="100" dirty="0" err="1">
                <a:latin typeface="Aptos" panose="020B0004020202020204" pitchFamily="34" charset="0"/>
                <a:ea typeface="Aptos" panose="020B0004020202020204" pitchFamily="34" charset="0"/>
                <a:cs typeface="Times New Roman" panose="02020603050405020304" pitchFamily="18" charset="0"/>
              </a:rPr>
              <a:t>Viadonau</a:t>
            </a:r>
            <a:r>
              <a:rPr lang="de-AT" sz="1200" kern="100" dirty="0">
                <a:latin typeface="Aptos" panose="020B0004020202020204" pitchFamily="34" charset="0"/>
                <a:ea typeface="Aptos" panose="020B0004020202020204" pitchFamily="34" charset="0"/>
                <a:cs typeface="Times New Roman" panose="02020603050405020304" pitchFamily="18" charset="0"/>
              </a:rPr>
              <a:t> (2024): Jahresbericht der </a:t>
            </a:r>
            <a:r>
              <a:rPr lang="de-AT" sz="1200" kern="100" dirty="0" err="1">
                <a:latin typeface="Aptos" panose="020B0004020202020204" pitchFamily="34" charset="0"/>
                <a:ea typeface="Aptos" panose="020B0004020202020204" pitchFamily="34" charset="0"/>
                <a:cs typeface="Times New Roman" panose="02020603050405020304" pitchFamily="18" charset="0"/>
              </a:rPr>
              <a:t>viadonau</a:t>
            </a:r>
            <a:r>
              <a:rPr lang="de-AT" sz="1200" kern="100" dirty="0">
                <a:latin typeface="Aptos" panose="020B0004020202020204" pitchFamily="34" charset="0"/>
                <a:ea typeface="Aptos" panose="020B0004020202020204" pitchFamily="34" charset="0"/>
                <a:cs typeface="Times New Roman" panose="02020603050405020304" pitchFamily="18" charset="0"/>
              </a:rPr>
              <a:t> 2023</a:t>
            </a:r>
          </a:p>
        </p:txBody>
      </p:sp>
      <p:sp>
        <p:nvSpPr>
          <p:cNvPr id="23" name="Datumsplatzhalter 22">
            <a:extLst>
              <a:ext uri="{FF2B5EF4-FFF2-40B4-BE49-F238E27FC236}">
                <a16:creationId xmlns:a16="http://schemas.microsoft.com/office/drawing/2014/main" id="{ACD408BE-C1BD-2BE4-48A0-9274743045E2}"/>
              </a:ext>
            </a:extLst>
          </p:cNvPr>
          <p:cNvSpPr>
            <a:spLocks noGrp="1"/>
          </p:cNvSpPr>
          <p:nvPr>
            <p:ph type="dt" sz="half" idx="10"/>
          </p:nvPr>
        </p:nvSpPr>
        <p:spPr/>
        <p:txBody>
          <a:bodyPr/>
          <a:lstStyle/>
          <a:p>
            <a:r>
              <a:rPr lang="de-AT"/>
              <a:t>Slide</a:t>
            </a:r>
          </a:p>
        </p:txBody>
      </p:sp>
      <p:sp>
        <p:nvSpPr>
          <p:cNvPr id="4" name="Fußzeilenplatzhalter 3">
            <a:extLst>
              <a:ext uri="{FF2B5EF4-FFF2-40B4-BE49-F238E27FC236}">
                <a16:creationId xmlns:a16="http://schemas.microsoft.com/office/drawing/2014/main" id="{D67C4CFA-1674-1C2B-BB74-3428060B4A52}"/>
              </a:ext>
            </a:extLst>
          </p:cNvPr>
          <p:cNvSpPr>
            <a:spLocks noGrp="1"/>
          </p:cNvSpPr>
          <p:nvPr>
            <p:ph type="ftr" sz="quarter" idx="11"/>
          </p:nvPr>
        </p:nvSpPr>
        <p:spPr>
          <a:xfrm>
            <a:off x="635069" y="272194"/>
            <a:ext cx="5805614" cy="365125"/>
          </a:xfrm>
        </p:spPr>
        <p:txBody>
          <a:bodyPr/>
          <a:lstStyle/>
          <a:p>
            <a:r>
              <a:rPr lang="en-US"/>
              <a:t>ECONOMY MEETS ENVIRONMENT – THE FUTURE OF FREIGHT TRANSPORT</a:t>
            </a:r>
            <a:endParaRPr lang="de-AT"/>
          </a:p>
        </p:txBody>
      </p:sp>
      <p:sp>
        <p:nvSpPr>
          <p:cNvPr id="5" name="Foliennummernplatzhalter 4">
            <a:extLst>
              <a:ext uri="{FF2B5EF4-FFF2-40B4-BE49-F238E27FC236}">
                <a16:creationId xmlns:a16="http://schemas.microsoft.com/office/drawing/2014/main" id="{5EE6B8BE-2D0B-FECF-A8C5-BC90F238A99C}"/>
              </a:ext>
            </a:extLst>
          </p:cNvPr>
          <p:cNvSpPr>
            <a:spLocks noGrp="1"/>
          </p:cNvSpPr>
          <p:nvPr>
            <p:ph type="sldNum" sz="quarter" idx="12"/>
          </p:nvPr>
        </p:nvSpPr>
        <p:spPr/>
        <p:txBody>
          <a:bodyPr/>
          <a:lstStyle/>
          <a:p>
            <a:fld id="{0AF89F37-6AD9-4F74-BC17-19E39A25D257}" type="slidenum">
              <a:rPr lang="de-AT" smtClean="0"/>
              <a:t>53</a:t>
            </a:fld>
            <a:endParaRPr lang="de-AT"/>
          </a:p>
        </p:txBody>
      </p:sp>
    </p:spTree>
    <p:extLst>
      <p:ext uri="{BB962C8B-B14F-4D97-AF65-F5344CB8AC3E}">
        <p14:creationId xmlns:p14="http://schemas.microsoft.com/office/powerpoint/2010/main" val="160879672"/>
      </p:ext>
    </p:extLst>
  </p:cSld>
  <p:clrMapOvr>
    <a:masterClrMapping/>
  </p:clrMapOvr>
  <p:transition spd="slow">
    <p:push/>
  </p:transition>
</p:sld>
</file>

<file path=ppt/theme/theme1.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772bd9cd-eaa2-4993-a042-72d81139fe46" xsi:nil="true"/>
    <lcf76f155ced4ddcb4097134ff3c332f xmlns="b72286a9-1a81-47a3-b7d4-6a652023a0d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kument" ma:contentTypeID="0x01010032EDFD563944E2459091C4D47FD5B955" ma:contentTypeVersion="13" ma:contentTypeDescription="Ein neues Dokument erstellen." ma:contentTypeScope="" ma:versionID="33bcd7d1120361c940181a1da049c6ff">
  <xsd:schema xmlns:xsd="http://www.w3.org/2001/XMLSchema" xmlns:xs="http://www.w3.org/2001/XMLSchema" xmlns:p="http://schemas.microsoft.com/office/2006/metadata/properties" xmlns:ns2="b72286a9-1a81-47a3-b7d4-6a652023a0d9" xmlns:ns3="772bd9cd-eaa2-4993-a042-72d81139fe46" targetNamespace="http://schemas.microsoft.com/office/2006/metadata/properties" ma:root="true" ma:fieldsID="88e8e430062162be852b0d715196b6eb" ns2:_="" ns3:_="">
    <xsd:import namespace="b72286a9-1a81-47a3-b7d4-6a652023a0d9"/>
    <xsd:import namespace="772bd9cd-eaa2-4993-a042-72d81139fe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2286a9-1a81-47a3-b7d4-6a652023a0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Bildmarkierungen" ma:readOnly="false" ma:fieldId="{5cf76f15-5ced-4ddc-b409-7134ff3c332f}" ma:taxonomyMulti="true" ma:sspId="a2e14edc-2e9f-4b21-b65e-57679073259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2bd9cd-eaa2-4993-a042-72d81139fe4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357c471-726d-4aed-97b5-b1a239b092bd}" ma:internalName="TaxCatchAll" ma:showField="CatchAllData" ma:web="772bd9cd-eaa2-4993-a042-72d81139fe4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C1C1373-885D-4DC7-823F-FC4119AAC452}">
  <ds:schemaRefs>
    <ds:schemaRef ds:uri="http://schemas.microsoft.com/office/2006/metadata/properties"/>
    <ds:schemaRef ds:uri="http://schemas.microsoft.com/office/infopath/2007/PartnerControls"/>
    <ds:schemaRef ds:uri="772bd9cd-eaa2-4993-a042-72d81139fe46"/>
    <ds:schemaRef ds:uri="b72286a9-1a81-47a3-b7d4-6a652023a0d9"/>
  </ds:schemaRefs>
</ds:datastoreItem>
</file>

<file path=customXml/itemProps2.xml><?xml version="1.0" encoding="utf-8"?>
<ds:datastoreItem xmlns:ds="http://schemas.openxmlformats.org/officeDocument/2006/customXml" ds:itemID="{63629FD7-AF97-4F6C-A420-2309964C9CE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2286a9-1a81-47a3-b7d4-6a652023a0d9"/>
    <ds:schemaRef ds:uri="772bd9cd-eaa2-4993-a042-72d81139fe4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BF0BB62-11D4-406D-8845-34F1B0D0986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12198</Words>
  <Application>Microsoft Office PowerPoint</Application>
  <PresentationFormat>Breitbild</PresentationFormat>
  <Paragraphs>1074</Paragraphs>
  <Slides>53</Slides>
  <Notes>45</Notes>
  <HiddenSlides>0</HiddenSlides>
  <MMClips>2</MMClips>
  <ScaleCrop>false</ScaleCrop>
  <HeadingPairs>
    <vt:vector size="6" baseType="variant">
      <vt:variant>
        <vt:lpstr>Verwendete Schriftarten</vt:lpstr>
      </vt:variant>
      <vt:variant>
        <vt:i4>6</vt:i4>
      </vt:variant>
      <vt:variant>
        <vt:lpstr>Design</vt:lpstr>
      </vt:variant>
      <vt:variant>
        <vt:i4>1</vt:i4>
      </vt:variant>
      <vt:variant>
        <vt:lpstr>Folientitel</vt:lpstr>
      </vt:variant>
      <vt:variant>
        <vt:i4>53</vt:i4>
      </vt:variant>
    </vt:vector>
  </HeadingPairs>
  <TitlesOfParts>
    <vt:vector size="60" baseType="lpstr">
      <vt:lpstr>Aptos</vt:lpstr>
      <vt:lpstr>Arial</vt:lpstr>
      <vt:lpstr>Calibri</vt:lpstr>
      <vt:lpstr>Corbel</vt:lpstr>
      <vt:lpstr>Oswald</vt:lpstr>
      <vt:lpstr>Wingdings</vt:lpstr>
      <vt:lpstr>Office</vt:lpstr>
      <vt:lpstr>Economy meets environment – The future of freight transport</vt:lpstr>
      <vt:lpstr>How to work best with this teaching material</vt:lpstr>
      <vt:lpstr>Learning objectives and target groups</vt:lpstr>
      <vt:lpstr>Have you ever asked yourself...?</vt:lpstr>
      <vt:lpstr>PowerPoint-Präsentation</vt:lpstr>
      <vt:lpstr>Freight transport</vt:lpstr>
      <vt:lpstr>What is meant by freight transport?</vt:lpstr>
      <vt:lpstr>Why do we need freight transport?</vt:lpstr>
      <vt:lpstr>How do your everyday products get to you?</vt:lpstr>
      <vt:lpstr>Modes of transport </vt:lpstr>
      <vt:lpstr>What is a mode of transport?</vt:lpstr>
      <vt:lpstr>Mode of transport quiz</vt:lpstr>
      <vt:lpstr>Mode of transport: Road</vt:lpstr>
      <vt:lpstr>Mode of transport: Rail</vt:lpstr>
      <vt:lpstr>Mode of transport: Inland waterway</vt:lpstr>
      <vt:lpstr>Transport planning with the Logistify App</vt:lpstr>
      <vt:lpstr>External costs of transportation</vt:lpstr>
      <vt:lpstr>External costs of transport – Comparison of transport modes</vt:lpstr>
      <vt:lpstr>Transport capacity – Comparison of modes of transport</vt:lpstr>
      <vt:lpstr>This is what an inland vessel looks like:</vt:lpstr>
      <vt:lpstr>High &amp; Heavy transport on inland waterways</vt:lpstr>
      <vt:lpstr>High &amp; Heavy transport</vt:lpstr>
      <vt:lpstr>Specific energy consumption – Comparison of modes of transport</vt:lpstr>
      <vt:lpstr>Transport chains</vt:lpstr>
      <vt:lpstr>Shift in freight transport</vt:lpstr>
      <vt:lpstr>Goods by rail and water – A good idea?</vt:lpstr>
      <vt:lpstr>Sustainable freight transport </vt:lpstr>
      <vt:lpstr>Climate Change Detectives</vt:lpstr>
      <vt:lpstr>Greenhouse gases: what are they and which ones exist?</vt:lpstr>
      <vt:lpstr>Impacts of the transport sector</vt:lpstr>
      <vt:lpstr>Road traffic as the main polluter</vt:lpstr>
      <vt:lpstr>The 3 pillars of sustainability in logistics</vt:lpstr>
      <vt:lpstr>Sustainable freight transport – Why and how?</vt:lpstr>
      <vt:lpstr>Sustainable Development Goals (SDG)</vt:lpstr>
      <vt:lpstr>The European Green Deal</vt:lpstr>
      <vt:lpstr>My contribution to climate protection</vt:lpstr>
      <vt:lpstr>We must take action!</vt:lpstr>
      <vt:lpstr>Danube waterway</vt:lpstr>
      <vt:lpstr>The international waterway Danube</vt:lpstr>
      <vt:lpstr>The international waterway Danube</vt:lpstr>
      <vt:lpstr>Freight transport on inland waterways</vt:lpstr>
      <vt:lpstr>The Danube as a transport route</vt:lpstr>
      <vt:lpstr>Video: Danube explained</vt:lpstr>
      <vt:lpstr>Development trends in inland waterway shipping</vt:lpstr>
      <vt:lpstr>Best practice example: Digitalisation</vt:lpstr>
      <vt:lpstr>Innovation: Autonomous ships</vt:lpstr>
      <vt:lpstr>Kahoot!</vt:lpstr>
      <vt:lpstr>Thank you for your attention!</vt:lpstr>
      <vt:lpstr>Additional information for teachers</vt:lpstr>
      <vt:lpstr>Additional information for teachers</vt:lpstr>
      <vt:lpstr>References I</vt:lpstr>
      <vt:lpstr>References II</vt:lpstr>
      <vt:lpstr>References III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Hadam Jana</dc:creator>
  <cp:lastModifiedBy>Pum Christina</cp:lastModifiedBy>
  <cp:revision>1</cp:revision>
  <dcterms:created xsi:type="dcterms:W3CDTF">2025-05-07T05:53:33Z</dcterms:created>
  <dcterms:modified xsi:type="dcterms:W3CDTF">2026-06-15T09:46:39Z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0x01010032EDFD563944E2459091C4D47FD5B955</vt:lpwstr>
  </property>
  <property fmtid="{D5CDD505-2E9C-101B-9397-08002B2CF9AE}" pid="3" name="MediaServiceImageTags">
    <vt:lpwstr/>
  </property>
</Properties>
</file>