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4.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5.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16.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drawings/drawing1.xml" ContentType="application/vnd.openxmlformats-officedocument.drawingml.chartshape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74"/>
  </p:notesMasterIdLst>
  <p:handoutMasterIdLst>
    <p:handoutMasterId r:id="rId75"/>
  </p:handoutMasterIdLst>
  <p:sldIdLst>
    <p:sldId id="268" r:id="rId5"/>
    <p:sldId id="2337" r:id="rId6"/>
    <p:sldId id="276" r:id="rId7"/>
    <p:sldId id="277" r:id="rId8"/>
    <p:sldId id="278" r:id="rId9"/>
    <p:sldId id="269" r:id="rId10"/>
    <p:sldId id="270" r:id="rId11"/>
    <p:sldId id="271" r:id="rId12"/>
    <p:sldId id="280" r:id="rId13"/>
    <p:sldId id="281" r:id="rId14"/>
    <p:sldId id="282" r:id="rId15"/>
    <p:sldId id="283" r:id="rId16"/>
    <p:sldId id="284" r:id="rId17"/>
    <p:sldId id="655" r:id="rId18"/>
    <p:sldId id="273" r:id="rId19"/>
    <p:sldId id="272" r:id="rId20"/>
    <p:sldId id="656" r:id="rId21"/>
    <p:sldId id="657" r:id="rId22"/>
    <p:sldId id="658" r:id="rId23"/>
    <p:sldId id="659" r:id="rId24"/>
    <p:sldId id="660" r:id="rId25"/>
    <p:sldId id="661" r:id="rId26"/>
    <p:sldId id="662" r:id="rId27"/>
    <p:sldId id="663" r:id="rId28"/>
    <p:sldId id="664" r:id="rId29"/>
    <p:sldId id="2338" r:id="rId30"/>
    <p:sldId id="2336" r:id="rId31"/>
    <p:sldId id="668" r:id="rId32"/>
    <p:sldId id="667" r:id="rId33"/>
    <p:sldId id="2339" r:id="rId34"/>
    <p:sldId id="670" r:id="rId35"/>
    <p:sldId id="671" r:id="rId36"/>
    <p:sldId id="672" r:id="rId37"/>
    <p:sldId id="673" r:id="rId38"/>
    <p:sldId id="674" r:id="rId39"/>
    <p:sldId id="2340" r:id="rId40"/>
    <p:sldId id="675" r:id="rId41"/>
    <p:sldId id="259" r:id="rId42"/>
    <p:sldId id="676" r:id="rId43"/>
    <p:sldId id="678" r:id="rId44"/>
    <p:sldId id="679" r:id="rId45"/>
    <p:sldId id="680" r:id="rId46"/>
    <p:sldId id="681" r:id="rId47"/>
    <p:sldId id="682" r:id="rId48"/>
    <p:sldId id="684" r:id="rId49"/>
    <p:sldId id="685" r:id="rId50"/>
    <p:sldId id="686" r:id="rId51"/>
    <p:sldId id="687" r:id="rId52"/>
    <p:sldId id="688" r:id="rId53"/>
    <p:sldId id="689" r:id="rId54"/>
    <p:sldId id="690" r:id="rId55"/>
    <p:sldId id="691" r:id="rId56"/>
    <p:sldId id="692" r:id="rId57"/>
    <p:sldId id="260" r:id="rId58"/>
    <p:sldId id="693" r:id="rId59"/>
    <p:sldId id="2335" r:id="rId60"/>
    <p:sldId id="695" r:id="rId61"/>
    <p:sldId id="696" r:id="rId62"/>
    <p:sldId id="697" r:id="rId63"/>
    <p:sldId id="698" r:id="rId64"/>
    <p:sldId id="699" r:id="rId65"/>
    <p:sldId id="700" r:id="rId66"/>
    <p:sldId id="702" r:id="rId67"/>
    <p:sldId id="289" r:id="rId68"/>
    <p:sldId id="288" r:id="rId69"/>
    <p:sldId id="2331" r:id="rId70"/>
    <p:sldId id="2332" r:id="rId71"/>
    <p:sldId id="2333" r:id="rId72"/>
    <p:sldId id="2334" r:id="rId73"/>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8F2D7CEC-BB83-4743-ADDB-39626032455D}">
          <p14:sldIdLst>
            <p14:sldId id="268"/>
            <p14:sldId id="2337"/>
            <p14:sldId id="276"/>
            <p14:sldId id="277"/>
            <p14:sldId id="278"/>
            <p14:sldId id="269"/>
          </p14:sldIdLst>
        </p14:section>
        <p14:section name="Chapter 1 - Freight Transport" id="{5BED0FB8-C8EB-41CB-AAE6-C3CEC6551B66}">
          <p14:sldIdLst>
            <p14:sldId id="270"/>
            <p14:sldId id="271"/>
            <p14:sldId id="280"/>
            <p14:sldId id="281"/>
            <p14:sldId id="282"/>
            <p14:sldId id="283"/>
            <p14:sldId id="284"/>
            <p14:sldId id="655"/>
          </p14:sldIdLst>
        </p14:section>
        <p14:section name="Chapter 2 - Modes of transport" id="{1DEC3E3E-6CA0-47FB-A34E-64AEC245635D}">
          <p14:sldIdLst>
            <p14:sldId id="273"/>
            <p14:sldId id="272"/>
            <p14:sldId id="656"/>
            <p14:sldId id="657"/>
            <p14:sldId id="658"/>
            <p14:sldId id="659"/>
            <p14:sldId id="660"/>
            <p14:sldId id="661"/>
            <p14:sldId id="662"/>
            <p14:sldId id="663"/>
            <p14:sldId id="664"/>
            <p14:sldId id="2338"/>
            <p14:sldId id="2336"/>
            <p14:sldId id="668"/>
            <p14:sldId id="667"/>
            <p14:sldId id="2339"/>
            <p14:sldId id="670"/>
            <p14:sldId id="671"/>
            <p14:sldId id="672"/>
            <p14:sldId id="673"/>
            <p14:sldId id="674"/>
            <p14:sldId id="2340"/>
            <p14:sldId id="675"/>
          </p14:sldIdLst>
        </p14:section>
        <p14:section name="Chapter 3 - Sustainable freight transport" id="{ED6ABA1D-A582-4099-A673-F59E89F377BD}">
          <p14:sldIdLst>
            <p14:sldId id="259"/>
            <p14:sldId id="676"/>
            <p14:sldId id="678"/>
            <p14:sldId id="679"/>
            <p14:sldId id="680"/>
            <p14:sldId id="681"/>
            <p14:sldId id="682"/>
            <p14:sldId id="684"/>
            <p14:sldId id="685"/>
            <p14:sldId id="686"/>
            <p14:sldId id="687"/>
            <p14:sldId id="688"/>
            <p14:sldId id="689"/>
            <p14:sldId id="690"/>
            <p14:sldId id="691"/>
            <p14:sldId id="692"/>
          </p14:sldIdLst>
        </p14:section>
        <p14:section name="Chapter 4 - Danube waterway" id="{46884A32-CD38-49E1-A8D0-5ACD353D821E}">
          <p14:sldIdLst>
            <p14:sldId id="260"/>
            <p14:sldId id="693"/>
            <p14:sldId id="2335"/>
            <p14:sldId id="695"/>
            <p14:sldId id="696"/>
            <p14:sldId id="697"/>
            <p14:sldId id="698"/>
            <p14:sldId id="699"/>
            <p14:sldId id="700"/>
            <p14:sldId id="702"/>
            <p14:sldId id="289"/>
            <p14:sldId id="288"/>
            <p14:sldId id="2331"/>
            <p14:sldId id="2332"/>
            <p14:sldId id="2333"/>
            <p14:sldId id="2334"/>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3769317-B2D4-5471-19B1-6DE3914D1852}" name="Pum Christina" initials="CP" userId="S::p42991@fhooe.at::a82e7e0d-e68d-43fd-9ce2-ebf69d9ea0b4" providerId="AD"/>
  <p188:author id="{E28E938B-1741-FFF1-197C-C090E62C3036}" name="Savu Arianne-Maria" initials="AS" userId="S::p43048@fhooe.at::af5d2200-5f3b-46b2-a781-76495b03a7ed"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5885BC"/>
    <a:srgbClr val="2D4C71"/>
    <a:srgbClr val="3C6496"/>
    <a:srgbClr val="EEE4DA"/>
    <a:srgbClr val="F4EFE4"/>
    <a:srgbClr val="FBE0CD"/>
    <a:srgbClr val="FEF3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F1AF6D7-9C16-4B97-8D26-8F570931F944}" v="7" dt="2026-06-15T09:46:04.317"/>
  </p1510:revLst>
</p1510:revInfo>
</file>

<file path=ppt/tableStyles.xml><?xml version="1.0" encoding="utf-8"?>
<a:tblStyleLst xmlns:a="http://schemas.openxmlformats.org/drawingml/2006/main" def="{5C22544A-7EE6-4342-B048-85BDC9FD1C3A}">
  <a:tblStyle styleId="{7DF18680-E054-41AD-8BC1-D1AEF772440D}" styleName="Mittlere Formatvorlage 2 - Akz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202B0CA-FC54-4496-8BCA-5EF66A818D29}" styleName="Dunkle Formatvorlag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660B408-B3CF-4A94-85FC-2B1E0A45F4A2}" styleName="Dunkle Formatvorlage 2 - Akzent 1/Akz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unkle Formatvorlage 2 - Akzent 3/Akz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unkle Formatvorlage 2 - Akzent 5/Akz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EB344D84-9AFB-497E-A393-DC336BA19D2E}" styleName="Mittlere Formatvorlage 3 - Akz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4717" autoAdjust="0"/>
  </p:normalViewPr>
  <p:slideViewPr>
    <p:cSldViewPr snapToGrid="0">
      <p:cViewPr varScale="1">
        <p:scale>
          <a:sx n="115" d="100"/>
          <a:sy n="115" d="100"/>
        </p:scale>
        <p:origin x="1932" y="102"/>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notesMaster" Target="notesMasters/notesMaster1.xml"/><Relationship Id="rId79"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slide" Target="slides/slide57.xml"/><Relationship Id="rId82" Type="http://schemas.microsoft.com/office/2018/10/relationships/authors" Target="author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theme" Target="theme/theme1.xml"/><Relationship Id="rId8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um Christina" userId="a82e7e0d-e68d-43fd-9ce2-ebf69d9ea0b4" providerId="ADAL" clId="{C74C004E-2192-4A0B-857F-355394A13FB5}"/>
    <pc:docChg chg="undo custSel addSld delSld modSld modSection">
      <pc:chgData name="Pum Christina" userId="a82e7e0d-e68d-43fd-9ce2-ebf69d9ea0b4" providerId="ADAL" clId="{C74C004E-2192-4A0B-857F-355394A13FB5}" dt="2026-06-15T09:46:04.317" v="571"/>
      <pc:docMkLst>
        <pc:docMk/>
      </pc:docMkLst>
      <pc:sldChg chg="modSp modNotesTx">
        <pc:chgData name="Pum Christina" userId="a82e7e0d-e68d-43fd-9ce2-ebf69d9ea0b4" providerId="ADAL" clId="{C74C004E-2192-4A0B-857F-355394A13FB5}" dt="2026-06-15T09:45:43.057" v="570" actId="6549"/>
        <pc:sldMkLst>
          <pc:docMk/>
          <pc:sldMk cId="3060087697" sldId="662"/>
        </pc:sldMkLst>
        <pc:spChg chg="mod">
          <ac:chgData name="Pum Christina" userId="a82e7e0d-e68d-43fd-9ce2-ebf69d9ea0b4" providerId="ADAL" clId="{C74C004E-2192-4A0B-857F-355394A13FB5}" dt="2026-06-15T09:44:25.145" v="558"/>
          <ac:spMkLst>
            <pc:docMk/>
            <pc:sldMk cId="3060087697" sldId="662"/>
            <ac:spMk id="11" creationId="{E47B58A5-D9D1-1712-4D07-F5AD60A6D4B4}"/>
          </ac:spMkLst>
        </pc:spChg>
      </pc:sldChg>
      <pc:sldChg chg="modSp">
        <pc:chgData name="Pum Christina" userId="a82e7e0d-e68d-43fd-9ce2-ebf69d9ea0b4" providerId="ADAL" clId="{C74C004E-2192-4A0B-857F-355394A13FB5}" dt="2026-06-15T09:46:04.317" v="571"/>
        <pc:sldMkLst>
          <pc:docMk/>
          <pc:sldMk cId="3744006739" sldId="671"/>
        </pc:sldMkLst>
        <pc:spChg chg="mod">
          <ac:chgData name="Pum Christina" userId="a82e7e0d-e68d-43fd-9ce2-ebf69d9ea0b4" providerId="ADAL" clId="{C74C004E-2192-4A0B-857F-355394A13FB5}" dt="2026-06-15T09:46:04.317" v="571"/>
          <ac:spMkLst>
            <pc:docMk/>
            <pc:sldMk cId="3744006739" sldId="671"/>
            <ac:spMk id="11" creationId="{B5C855AF-3D2D-C7D1-9C9F-ACA82C1A974F}"/>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C:\Users\p29281\AppData\Local\Microsoft\Olk\Attachments\ooa-37e399a0-60e8-448c-878a-20e4e2883654\e55dc665dacb07c7c4089cce7741139b508f3e19305b990f27f1a45fbd2e8b02\Externe_Kosten_Daten_Grafik.xls.xlsx" TargetMode="External"/><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chartUserShapes" Target="../drawings/drawing1.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1862" b="0" i="0" u="none" strike="noStrike" baseline="0"/>
              <a:t>The 10 Largest Exporting Countries Worldwide in 2024</a:t>
            </a:r>
            <a:endParaRPr lang="de-AT"/>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AT"/>
        </a:p>
      </c:txPr>
    </c:title>
    <c:autoTitleDeleted val="0"/>
    <c:plotArea>
      <c:layout/>
      <c:barChart>
        <c:barDir val="col"/>
        <c:grouping val="clustered"/>
        <c:varyColors val="0"/>
        <c:ser>
          <c:idx val="0"/>
          <c:order val="0"/>
          <c:tx>
            <c:strRef>
              <c:f>Sheet1!$B$1</c:f>
              <c:strCache>
                <c:ptCount val="1"/>
                <c:pt idx="0">
                  <c:v>in Mrd. US-Dollar</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800" b="0" i="0" u="none" strike="noStrike" kern="1200" baseline="0">
                    <a:solidFill>
                      <a:schemeClr val="tx1">
                        <a:lumMod val="75000"/>
                        <a:lumOff val="25000"/>
                      </a:schemeClr>
                    </a:solidFill>
                    <a:latin typeface="+mn-lt"/>
                    <a:ea typeface="+mn-ea"/>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China</c:v>
                </c:pt>
                <c:pt idx="1">
                  <c:v>USA</c:v>
                </c:pt>
                <c:pt idx="2">
                  <c:v>Germany</c:v>
                </c:pt>
                <c:pt idx="3">
                  <c:v>Netherlands</c:v>
                </c:pt>
                <c:pt idx="4">
                  <c:v>Japan</c:v>
                </c:pt>
                <c:pt idx="5">
                  <c:v>South Koreea</c:v>
                </c:pt>
                <c:pt idx="6">
                  <c:v>Italy</c:v>
                </c:pt>
                <c:pt idx="7">
                  <c:v>Hongkong</c:v>
                </c:pt>
                <c:pt idx="8">
                  <c:v>France</c:v>
                </c:pt>
              </c:strCache>
            </c:strRef>
          </c:cat>
          <c:val>
            <c:numRef>
              <c:f>Sheet1!$B$2:$B$10</c:f>
              <c:numCache>
                <c:formatCode>General</c:formatCode>
                <c:ptCount val="9"/>
                <c:pt idx="0">
                  <c:v>3577</c:v>
                </c:pt>
                <c:pt idx="1">
                  <c:v>2065</c:v>
                </c:pt>
                <c:pt idx="2">
                  <c:v>1683</c:v>
                </c:pt>
                <c:pt idx="3">
                  <c:v>921</c:v>
                </c:pt>
                <c:pt idx="4">
                  <c:v>707</c:v>
                </c:pt>
                <c:pt idx="5">
                  <c:v>684</c:v>
                </c:pt>
                <c:pt idx="6">
                  <c:v>674</c:v>
                </c:pt>
                <c:pt idx="7">
                  <c:v>646</c:v>
                </c:pt>
                <c:pt idx="8">
                  <c:v>640</c:v>
                </c:pt>
              </c:numCache>
            </c:numRef>
          </c:val>
          <c:extLst>
            <c:ext xmlns:c16="http://schemas.microsoft.com/office/drawing/2014/chart" uri="{C3380CC4-5D6E-409C-BE32-E72D297353CC}">
              <c16:uniqueId val="{00000000-4C46-414D-B7C0-D8B70D7E2A44}"/>
            </c:ext>
          </c:extLst>
        </c:ser>
        <c:dLbls>
          <c:showLegendKey val="0"/>
          <c:showVal val="0"/>
          <c:showCatName val="0"/>
          <c:showSerName val="0"/>
          <c:showPercent val="0"/>
          <c:showBubbleSize val="0"/>
        </c:dLbls>
        <c:gapWidth val="219"/>
        <c:overlap val="-27"/>
        <c:axId val="1864066736"/>
        <c:axId val="1864069136"/>
      </c:barChart>
      <c:catAx>
        <c:axId val="186406673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1864069136"/>
        <c:crosses val="autoZero"/>
        <c:auto val="1"/>
        <c:lblAlgn val="ctr"/>
        <c:lblOffset val="100"/>
        <c:noMultiLvlLbl val="0"/>
      </c:catAx>
      <c:valAx>
        <c:axId val="186406913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1864066736"/>
        <c:crosses val="autoZero"/>
        <c:crossBetween val="between"/>
      </c:valAx>
      <c:spPr>
        <a:noFill/>
        <a:ln>
          <a:noFill/>
        </a:ln>
        <a:effectLst/>
      </c:spPr>
    </c:plotArea>
    <c:legend>
      <c:legendPos val="b"/>
      <c:layout>
        <c:manualLayout>
          <c:xMode val="edge"/>
          <c:yMode val="edge"/>
          <c:x val="0.42646791433679487"/>
          <c:y val="0.933558901728193"/>
          <c:w val="0.22435885731674848"/>
          <c:h val="6.644109827180692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1862" b="0" i="0" u="none" strike="noStrike" baseline="0"/>
              <a:t>Modal Split Austria – 2023</a:t>
            </a:r>
            <a:endParaRPr lang="en-US"/>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Transportleistung</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BB7E-49B3-B680-022D71558A2D}"/>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BB7E-49B3-B680-022D71558A2D}"/>
              </c:ext>
            </c:extLst>
          </c:dPt>
          <c:dPt>
            <c:idx val="2"/>
            <c:bubble3D val="0"/>
            <c:spPr>
              <a:solidFill>
                <a:schemeClr val="accent1"/>
              </a:solidFill>
              <a:ln w="19050">
                <a:solidFill>
                  <a:schemeClr val="lt1"/>
                </a:solidFill>
              </a:ln>
              <a:effectLst/>
            </c:spPr>
            <c:extLst>
              <c:ext xmlns:c16="http://schemas.microsoft.com/office/drawing/2014/chart" uri="{C3380CC4-5D6E-409C-BE32-E72D297353CC}">
                <c16:uniqueId val="{00000005-BB7E-49B3-B680-022D71558A2D}"/>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BB7E-49B3-B680-022D71558A2D}"/>
              </c:ext>
            </c:extLst>
          </c:dPt>
          <c:dLbls>
            <c:numFmt formatCode="0.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Straße</c:v>
                </c:pt>
                <c:pt idx="1">
                  <c:v>Schiene</c:v>
                </c:pt>
                <c:pt idx="2">
                  <c:v>Wasserstraße</c:v>
                </c:pt>
              </c:strCache>
            </c:strRef>
          </c:cat>
          <c:val>
            <c:numRef>
              <c:f>Sheet1!$B$2:$B$4</c:f>
              <c:numCache>
                <c:formatCode>0.00%</c:formatCode>
                <c:ptCount val="3"/>
                <c:pt idx="0">
                  <c:v>0.72099999999999997</c:v>
                </c:pt>
                <c:pt idx="1">
                  <c:v>0.26400000000000001</c:v>
                </c:pt>
                <c:pt idx="2">
                  <c:v>1.6E-2</c:v>
                </c:pt>
              </c:numCache>
            </c:numRef>
          </c:val>
          <c:extLst>
            <c:ext xmlns:c16="http://schemas.microsoft.com/office/drawing/2014/chart" uri="{C3380CC4-5D6E-409C-BE32-E72D297353CC}">
              <c16:uniqueId val="{00000008-BB7E-49B3-B680-022D71558A2D}"/>
            </c:ext>
          </c:extLst>
        </c:ser>
        <c:dLbls>
          <c:dLblPos val="bestFit"/>
          <c:showLegendKey val="0"/>
          <c:showVal val="1"/>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nn-NO" sz="1862" b="0" i="0" u="none" strike="noStrike" baseline="0"/>
              <a:t>Modal Split EU 27 – 2022</a:t>
            </a:r>
            <a:endParaRPr lang="nn-NO"/>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nn-NO"/>
        </a:p>
      </c:txPr>
    </c:title>
    <c:autoTitleDeleted val="0"/>
    <c:plotArea>
      <c:layout/>
      <c:pieChart>
        <c:varyColors val="1"/>
        <c:ser>
          <c:idx val="0"/>
          <c:order val="0"/>
          <c:tx>
            <c:strRef>
              <c:f>Sheet1!$B$1</c:f>
              <c:strCache>
                <c:ptCount val="1"/>
                <c:pt idx="0">
                  <c:v>Modal Split EU 27 - 2022</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51EA-4635-9D41-1C45A1134629}"/>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51EA-4635-9D41-1C45A1134629}"/>
              </c:ext>
            </c:extLst>
          </c:dPt>
          <c:dPt>
            <c:idx val="2"/>
            <c:bubble3D val="0"/>
            <c:spPr>
              <a:solidFill>
                <a:schemeClr val="accent1"/>
              </a:solidFill>
              <a:ln w="19050">
                <a:solidFill>
                  <a:schemeClr val="lt1"/>
                </a:solidFill>
              </a:ln>
              <a:effectLst/>
            </c:spPr>
            <c:extLst>
              <c:ext xmlns:c16="http://schemas.microsoft.com/office/drawing/2014/chart" uri="{C3380CC4-5D6E-409C-BE32-E72D297353CC}">
                <c16:uniqueId val="{00000005-51EA-4635-9D41-1C45A1134629}"/>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Road</c:v>
                </c:pt>
                <c:pt idx="1">
                  <c:v>Rail</c:v>
                </c:pt>
                <c:pt idx="2">
                  <c:v>Inland Waterway</c:v>
                </c:pt>
              </c:strCache>
            </c:strRef>
          </c:cat>
          <c:val>
            <c:numRef>
              <c:f>Sheet1!$B$2:$B$4</c:f>
              <c:numCache>
                <c:formatCode>General</c:formatCode>
                <c:ptCount val="3"/>
                <c:pt idx="0">
                  <c:v>77.8</c:v>
                </c:pt>
                <c:pt idx="1">
                  <c:v>17.100000000000001</c:v>
                </c:pt>
                <c:pt idx="2">
                  <c:v>5.0999999999999996</c:v>
                </c:pt>
              </c:numCache>
            </c:numRef>
          </c:val>
          <c:extLst>
            <c:ext xmlns:c16="http://schemas.microsoft.com/office/drawing/2014/chart" uri="{C3380CC4-5D6E-409C-BE32-E72D297353CC}">
              <c16:uniqueId val="{00000006-51EA-4635-9D41-1C45A1134629}"/>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1862" b="0" i="0" u="none" strike="noStrike" baseline="0"/>
              <a:t>Modal Split Netherlands – 2022</a:t>
            </a:r>
            <a:endParaRPr lang="nn-NO"/>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nn-NO"/>
        </a:p>
      </c:txPr>
    </c:title>
    <c:autoTitleDeleted val="0"/>
    <c:plotArea>
      <c:layout/>
      <c:pieChart>
        <c:varyColors val="1"/>
        <c:ser>
          <c:idx val="0"/>
          <c:order val="0"/>
          <c:tx>
            <c:strRef>
              <c:f>Sheet1!$B$1</c:f>
              <c:strCache>
                <c:ptCount val="1"/>
                <c:pt idx="0">
                  <c:v>Modal Split Niederlande - 2022</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1012-460F-9969-018E7F5F4322}"/>
              </c:ext>
            </c:extLst>
          </c:dPt>
          <c:dPt>
            <c:idx val="1"/>
            <c:bubble3D val="0"/>
            <c:spPr>
              <a:solidFill>
                <a:schemeClr val="accent1"/>
              </a:solidFill>
              <a:ln w="19050">
                <a:solidFill>
                  <a:schemeClr val="lt1"/>
                </a:solidFill>
              </a:ln>
              <a:effectLst/>
            </c:spPr>
            <c:extLst>
              <c:ext xmlns:c16="http://schemas.microsoft.com/office/drawing/2014/chart" uri="{C3380CC4-5D6E-409C-BE32-E72D297353CC}">
                <c16:uniqueId val="{00000003-1012-460F-9969-018E7F5F4322}"/>
              </c:ext>
            </c:extLst>
          </c:dPt>
          <c:dPt>
            <c:idx val="2"/>
            <c:bubble3D val="0"/>
            <c:spPr>
              <a:solidFill>
                <a:schemeClr val="accent2"/>
              </a:solidFill>
              <a:ln w="19050">
                <a:solidFill>
                  <a:schemeClr val="lt1"/>
                </a:solidFill>
              </a:ln>
              <a:effectLst/>
            </c:spPr>
            <c:extLst>
              <c:ext xmlns:c16="http://schemas.microsoft.com/office/drawing/2014/chart" uri="{C3380CC4-5D6E-409C-BE32-E72D297353CC}">
                <c16:uniqueId val="{00000005-1012-460F-9969-018E7F5F4322}"/>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Road</c:v>
                </c:pt>
                <c:pt idx="1">
                  <c:v>Inland Waterway</c:v>
                </c:pt>
                <c:pt idx="2">
                  <c:v>Rail</c:v>
                </c:pt>
              </c:strCache>
            </c:strRef>
          </c:cat>
          <c:val>
            <c:numRef>
              <c:f>Sheet1!$B$2:$B$4</c:f>
              <c:numCache>
                <c:formatCode>General</c:formatCode>
                <c:ptCount val="3"/>
                <c:pt idx="0">
                  <c:v>52.4</c:v>
                </c:pt>
                <c:pt idx="1">
                  <c:v>41</c:v>
                </c:pt>
                <c:pt idx="2">
                  <c:v>6.6</c:v>
                </c:pt>
              </c:numCache>
            </c:numRef>
          </c:val>
          <c:extLst>
            <c:ext xmlns:c16="http://schemas.microsoft.com/office/drawing/2014/chart" uri="{C3380CC4-5D6E-409C-BE32-E72D297353CC}">
              <c16:uniqueId val="{00000006-1012-460F-9969-018E7F5F4322}"/>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4625163446476069E-2"/>
          <c:y val="0.12061788617886179"/>
          <c:w val="0.91937981183423012"/>
          <c:h val="0.80394059279175467"/>
        </c:manualLayout>
      </c:layout>
      <c:barChart>
        <c:barDir val="col"/>
        <c:grouping val="stacked"/>
        <c:varyColors val="0"/>
        <c:ser>
          <c:idx val="0"/>
          <c:order val="0"/>
          <c:tx>
            <c:strRef>
              <c:f>'summary freight EU27'!$N$19</c:f>
              <c:strCache>
                <c:ptCount val="1"/>
                <c:pt idx="0">
                  <c:v>Unfälle</c:v>
                </c:pt>
              </c:strCache>
            </c:strRef>
          </c:tx>
          <c:spPr>
            <a:solidFill>
              <a:srgbClr val="C00000"/>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EU27'!$N$20:$N$23</c:f>
              <c:numCache>
                <c:formatCode>0.0</c:formatCode>
                <c:ptCount val="4"/>
                <c:pt idx="0">
                  <c:v>4.5013401674923603</c:v>
                </c:pt>
                <c:pt idx="1">
                  <c:v>0.53695158688251787</c:v>
                </c:pt>
                <c:pt idx="2">
                  <c:v>0.33042421213752299</c:v>
                </c:pt>
                <c:pt idx="3">
                  <c:v>0</c:v>
                </c:pt>
              </c:numCache>
            </c:numRef>
          </c:val>
          <c:extLst>
            <c:ext xmlns:c16="http://schemas.microsoft.com/office/drawing/2014/chart" uri="{C3380CC4-5D6E-409C-BE32-E72D297353CC}">
              <c16:uniqueId val="{00000000-5F5F-4D8A-B8DB-9E06B8FFC7F0}"/>
            </c:ext>
          </c:extLst>
        </c:ser>
        <c:ser>
          <c:idx val="1"/>
          <c:order val="1"/>
          <c:tx>
            <c:strRef>
              <c:f>'summary freight EU27'!$O$19</c:f>
              <c:strCache>
                <c:ptCount val="1"/>
                <c:pt idx="0">
                  <c:v>Lärm</c:v>
                </c:pt>
              </c:strCache>
            </c:strRef>
          </c:tx>
          <c:spPr>
            <a:solidFill>
              <a:schemeClr val="accent2">
                <a:lumMod val="75000"/>
              </a:schemeClr>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EU27'!$O$20:$O$23</c:f>
              <c:numCache>
                <c:formatCode>0.0</c:formatCode>
                <c:ptCount val="4"/>
                <c:pt idx="0">
                  <c:v>2.3792297388122776</c:v>
                </c:pt>
                <c:pt idx="1">
                  <c:v>1.8818121093586515</c:v>
                </c:pt>
                <c:pt idx="2">
                  <c:v>1.4922743151175901</c:v>
                </c:pt>
                <c:pt idx="3">
                  <c:v>0</c:v>
                </c:pt>
              </c:numCache>
            </c:numRef>
          </c:val>
          <c:extLst>
            <c:ext xmlns:c16="http://schemas.microsoft.com/office/drawing/2014/chart" uri="{C3380CC4-5D6E-409C-BE32-E72D297353CC}">
              <c16:uniqueId val="{00000001-5F5F-4D8A-B8DB-9E06B8FFC7F0}"/>
            </c:ext>
          </c:extLst>
        </c:ser>
        <c:ser>
          <c:idx val="2"/>
          <c:order val="2"/>
          <c:tx>
            <c:strRef>
              <c:f>'summary freight EU27'!$P$19</c:f>
              <c:strCache>
                <c:ptCount val="1"/>
                <c:pt idx="0">
                  <c:v>Emissionen</c:v>
                </c:pt>
              </c:strCache>
            </c:strRef>
          </c:tx>
          <c:spPr>
            <a:solidFill>
              <a:schemeClr val="accent3"/>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EU27'!$P$20:$P$23</c:f>
              <c:numCache>
                <c:formatCode>0.0</c:formatCode>
                <c:ptCount val="4"/>
                <c:pt idx="0">
                  <c:v>9.8306310623269546</c:v>
                </c:pt>
                <c:pt idx="1">
                  <c:v>10.254059784879619</c:v>
                </c:pt>
                <c:pt idx="2">
                  <c:v>1.0014377633557681</c:v>
                </c:pt>
                <c:pt idx="3">
                  <c:v>11.7708634504275</c:v>
                </c:pt>
              </c:numCache>
            </c:numRef>
          </c:val>
          <c:extLst>
            <c:ext xmlns:c16="http://schemas.microsoft.com/office/drawing/2014/chart" uri="{C3380CC4-5D6E-409C-BE32-E72D297353CC}">
              <c16:uniqueId val="{00000002-5F5F-4D8A-B8DB-9E06B8FFC7F0}"/>
            </c:ext>
          </c:extLst>
        </c:ser>
        <c:ser>
          <c:idx val="3"/>
          <c:order val="3"/>
          <c:tx>
            <c:strRef>
              <c:f>'summary freight EU27'!$Q$19</c:f>
              <c:strCache>
                <c:ptCount val="1"/>
                <c:pt idx="0">
                  <c:v>Klimakosten</c:v>
                </c:pt>
              </c:strCache>
            </c:strRef>
          </c:tx>
          <c:spPr>
            <a:solidFill>
              <a:schemeClr val="accent2"/>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EU27'!$Q$20:$Q$23</c:f>
              <c:numCache>
                <c:formatCode>0.0</c:formatCode>
                <c:ptCount val="4"/>
                <c:pt idx="0">
                  <c:v>5.2281806248600216</c:v>
                </c:pt>
                <c:pt idx="1">
                  <c:v>1.9010286013463367</c:v>
                </c:pt>
                <c:pt idx="2">
                  <c:v>1.4585486567012014</c:v>
                </c:pt>
                <c:pt idx="3">
                  <c:v>1.5199817892822309</c:v>
                </c:pt>
              </c:numCache>
            </c:numRef>
          </c:val>
          <c:extLst>
            <c:ext xmlns:c16="http://schemas.microsoft.com/office/drawing/2014/chart" uri="{C3380CC4-5D6E-409C-BE32-E72D297353CC}">
              <c16:uniqueId val="{00000003-5F5F-4D8A-B8DB-9E06B8FFC7F0}"/>
            </c:ext>
          </c:extLst>
        </c:ser>
        <c:ser>
          <c:idx val="4"/>
          <c:order val="4"/>
          <c:tx>
            <c:strRef>
              <c:f>'summary freight EU27'!$R$19</c:f>
              <c:strCache>
                <c:ptCount val="1"/>
                <c:pt idx="0">
                  <c:v>Infrastruktur</c:v>
                </c:pt>
              </c:strCache>
            </c:strRef>
          </c:tx>
          <c:spPr>
            <a:solidFill>
              <a:schemeClr val="accent1"/>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EU27'!$R$20:$R$23</c:f>
              <c:numCache>
                <c:formatCode>0.00</c:formatCode>
                <c:ptCount val="4"/>
                <c:pt idx="0" formatCode="0.0">
                  <c:v>2.7104081806673093</c:v>
                </c:pt>
                <c:pt idx="1">
                  <c:v>5.4328723805125279</c:v>
                </c:pt>
                <c:pt idx="2">
                  <c:v>5.0425328439037518</c:v>
                </c:pt>
                <c:pt idx="3" formatCode="0.0">
                  <c:v>1.7114879416116142</c:v>
                </c:pt>
              </c:numCache>
            </c:numRef>
          </c:val>
          <c:extLst>
            <c:ext xmlns:c16="http://schemas.microsoft.com/office/drawing/2014/chart" uri="{C3380CC4-5D6E-409C-BE32-E72D297353CC}">
              <c16:uniqueId val="{00000004-5F5F-4D8A-B8DB-9E06B8FFC7F0}"/>
            </c:ext>
          </c:extLst>
        </c:ser>
        <c:ser>
          <c:idx val="5"/>
          <c:order val="5"/>
          <c:tx>
            <c:strRef>
              <c:f>'summary freight EU27'!$S$19</c:f>
              <c:strCache>
                <c:ptCount val="1"/>
                <c:pt idx="0">
                  <c:v>Stau</c:v>
                </c:pt>
              </c:strCache>
            </c:strRef>
          </c:tx>
          <c:spPr>
            <a:solidFill>
              <a:schemeClr val="accent5"/>
            </a:solidFill>
            <a:ln>
              <a:noFill/>
            </a:ln>
            <a:effectLst/>
          </c:spPr>
          <c:invertIfNegative val="0"/>
          <c:dPt>
            <c:idx val="0"/>
            <c:invertIfNegative val="0"/>
            <c:bubble3D val="0"/>
            <c:spPr>
              <a:solidFill>
                <a:schemeClr val="accent4"/>
              </a:solidFill>
              <a:ln>
                <a:noFill/>
              </a:ln>
              <a:effectLst/>
            </c:spPr>
            <c:extLst>
              <c:ext xmlns:c16="http://schemas.microsoft.com/office/drawing/2014/chart" uri="{C3380CC4-5D6E-409C-BE32-E72D297353CC}">
                <c16:uniqueId val="{00000006-5F5F-4D8A-B8DB-9E06B8FFC7F0}"/>
              </c:ext>
            </c:extLst>
          </c:dPt>
          <c:cat>
            <c:strRef>
              <c:f>'summary freight EU27'!$M$20:$M$23</c:f>
              <c:strCache>
                <c:ptCount val="4"/>
                <c:pt idx="0">
                  <c:v>Straße</c:v>
                </c:pt>
                <c:pt idx="1">
                  <c:v>Schiene (Diesel)</c:v>
                </c:pt>
                <c:pt idx="2">
                  <c:v>Schiene (elektrifiziert)</c:v>
                </c:pt>
                <c:pt idx="3">
                  <c:v>Binnenwasserstraße</c:v>
                </c:pt>
              </c:strCache>
            </c:strRef>
          </c:cat>
          <c:val>
            <c:numRef>
              <c:f>'summary freight EU27'!$S$20:$S$23</c:f>
              <c:numCache>
                <c:formatCode>0.00</c:formatCode>
                <c:ptCount val="4"/>
                <c:pt idx="0" formatCode="0.0">
                  <c:v>6.1240904054897536</c:v>
                </c:pt>
                <c:pt idx="1">
                  <c:v>0.44025000324842894</c:v>
                </c:pt>
                <c:pt idx="2">
                  <c:v>0.40861904079909711</c:v>
                </c:pt>
                <c:pt idx="3" formatCode="General">
                  <c:v>0</c:v>
                </c:pt>
              </c:numCache>
            </c:numRef>
          </c:val>
          <c:extLst>
            <c:ext xmlns:c16="http://schemas.microsoft.com/office/drawing/2014/chart" uri="{C3380CC4-5D6E-409C-BE32-E72D297353CC}">
              <c16:uniqueId val="{00000005-5F5F-4D8A-B8DB-9E06B8FFC7F0}"/>
            </c:ext>
          </c:extLst>
        </c:ser>
        <c:dLbls>
          <c:showLegendKey val="0"/>
          <c:showVal val="0"/>
          <c:showCatName val="0"/>
          <c:showSerName val="0"/>
          <c:showPercent val="0"/>
          <c:showBubbleSize val="0"/>
        </c:dLbls>
        <c:gapWidth val="150"/>
        <c:overlap val="100"/>
        <c:axId val="1173160191"/>
        <c:axId val="1173161855"/>
      </c:barChart>
      <c:catAx>
        <c:axId val="117316019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crossAx val="1173161855"/>
        <c:crosses val="autoZero"/>
        <c:auto val="1"/>
        <c:lblAlgn val="ctr"/>
        <c:lblOffset val="100"/>
        <c:noMultiLvlLbl val="0"/>
      </c:catAx>
      <c:valAx>
        <c:axId val="1173161855"/>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crossAx val="1173160191"/>
        <c:crosses val="autoZero"/>
        <c:crossBetween val="between"/>
        <c:majorUnit val="10"/>
      </c:valAx>
      <c:spPr>
        <a:noFill/>
        <a:ln>
          <a:noFill/>
        </a:ln>
        <a:effectLst/>
      </c:spPr>
    </c:plotArea>
    <c:legend>
      <c:legendPos val="r"/>
      <c:layout>
        <c:manualLayout>
          <c:xMode val="edge"/>
          <c:yMode val="edge"/>
          <c:x val="0.59315663976450594"/>
          <c:y val="4.3582113030579177E-2"/>
          <c:w val="0.37549091753668451"/>
          <c:h val="0.32927059727290187"/>
        </c:manualLayout>
      </c:layout>
      <c:overlay val="0"/>
      <c:spPr>
        <a:solidFill>
          <a:sysClr val="window" lastClr="FFFFFF"/>
        </a:solid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legend>
    <c:plotVisOnly val="1"/>
    <c:dispBlanksAs val="gap"/>
    <c:showDLblsOverMax val="0"/>
  </c:chart>
  <c:spPr>
    <a:solidFill>
      <a:schemeClr val="bg1"/>
    </a:solidFill>
    <a:ln w="9525" cap="flat" cmpd="sng" algn="ctr">
      <a:noFill/>
      <a:round/>
    </a:ln>
    <a:effectLst/>
  </c:spPr>
  <c:txPr>
    <a:bodyPr/>
    <a:lstStyle/>
    <a:p>
      <a:pPr>
        <a:defRPr sz="1600">
          <a:latin typeface="Montserrat" panose="00000500000000000000" pitchFamily="2" charset="0"/>
        </a:defRPr>
      </a:pPr>
      <a:endParaRPr lang="de-DE"/>
    </a:p>
  </c:txPr>
  <c:externalData r:id="rId3">
    <c:autoUpdate val="0"/>
  </c:externalData>
  <c:userShapes r:id="rId4"/>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1400" b="1" i="0" u="none" strike="noStrike" baseline="0"/>
              <a:t>Greenhouse Gas Emissions in the EU by Pollutant</a:t>
            </a:r>
            <a:endParaRPr lang="de-AT" sz="1100" b="1"/>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AT"/>
        </a:p>
      </c:txPr>
    </c:title>
    <c:autoTitleDeleted val="0"/>
    <c:plotArea>
      <c:layout>
        <c:manualLayout>
          <c:layoutTarget val="inner"/>
          <c:xMode val="edge"/>
          <c:yMode val="edge"/>
          <c:x val="0.10042388298990251"/>
          <c:y val="0.26038734704269323"/>
          <c:w val="0.43326486338110853"/>
          <c:h val="0.60270892602387727"/>
        </c:manualLayout>
      </c:layout>
      <c:pieChart>
        <c:varyColors val="1"/>
        <c:ser>
          <c:idx val="0"/>
          <c:order val="0"/>
          <c:tx>
            <c:strRef>
              <c:f>Sheet1!$B$1</c:f>
              <c:strCache>
                <c:ptCount val="1"/>
                <c:pt idx="0">
                  <c:v>Treibhausgasemissionen in der EU nach Schadstoffen</c:v>
                </c:pt>
              </c:strCache>
            </c:strRef>
          </c:tx>
          <c:spPr>
            <a:ln>
              <a:noFill/>
            </a:ln>
          </c:spPr>
          <c:dPt>
            <c:idx val="0"/>
            <c:bubble3D val="0"/>
            <c:spPr>
              <a:solidFill>
                <a:schemeClr val="accent4"/>
              </a:solidFill>
              <a:ln w="19050">
                <a:noFill/>
              </a:ln>
              <a:effectLst/>
            </c:spPr>
            <c:extLst>
              <c:ext xmlns:c16="http://schemas.microsoft.com/office/drawing/2014/chart" uri="{C3380CC4-5D6E-409C-BE32-E72D297353CC}">
                <c16:uniqueId val="{00000001-9D4E-472B-9875-10EBEE1DD385}"/>
              </c:ext>
            </c:extLst>
          </c:dPt>
          <c:dPt>
            <c:idx val="1"/>
            <c:bubble3D val="0"/>
            <c:spPr>
              <a:solidFill>
                <a:srgbClr val="5885BC"/>
              </a:solidFill>
              <a:ln w="19050">
                <a:noFill/>
              </a:ln>
              <a:effectLst/>
            </c:spPr>
            <c:extLst>
              <c:ext xmlns:c16="http://schemas.microsoft.com/office/drawing/2014/chart" uri="{C3380CC4-5D6E-409C-BE32-E72D297353CC}">
                <c16:uniqueId val="{00000003-9D4E-472B-9875-10EBEE1DD385}"/>
              </c:ext>
            </c:extLst>
          </c:dPt>
          <c:dPt>
            <c:idx val="2"/>
            <c:bubble3D val="0"/>
            <c:spPr>
              <a:solidFill>
                <a:schemeClr val="accent2"/>
              </a:solidFill>
              <a:ln w="19050">
                <a:noFill/>
              </a:ln>
              <a:effectLst/>
            </c:spPr>
            <c:extLst>
              <c:ext xmlns:c16="http://schemas.microsoft.com/office/drawing/2014/chart" uri="{C3380CC4-5D6E-409C-BE32-E72D297353CC}">
                <c16:uniqueId val="{00000005-9D4E-472B-9875-10EBEE1DD385}"/>
              </c:ext>
            </c:extLst>
          </c:dPt>
          <c:dPt>
            <c:idx val="3"/>
            <c:bubble3D val="0"/>
            <c:spPr>
              <a:solidFill>
                <a:schemeClr val="accent3"/>
              </a:solidFill>
              <a:ln w="19050">
                <a:noFill/>
              </a:ln>
              <a:effectLst/>
            </c:spPr>
            <c:extLst>
              <c:ext xmlns:c16="http://schemas.microsoft.com/office/drawing/2014/chart" uri="{C3380CC4-5D6E-409C-BE32-E72D297353CC}">
                <c16:uniqueId val="{00000007-9D4E-472B-9875-10EBEE1DD385}"/>
              </c:ext>
            </c:extLst>
          </c:dPt>
          <c:cat>
            <c:strRef>
              <c:f>Sheet1!$A$2:$A$5</c:f>
              <c:strCache>
                <c:ptCount val="4"/>
                <c:pt idx="0">
                  <c:v>Carbon dioxide (CO₂) </c:v>
                </c:pt>
                <c:pt idx="1">
                  <c:v>Methane (CH₄)</c:v>
                </c:pt>
                <c:pt idx="2">
                  <c:v>Nitrous oxide (N₂O) </c:v>
                </c:pt>
                <c:pt idx="3">
                  <c:v>Fluorinated gases (F-gases)</c:v>
                </c:pt>
              </c:strCache>
            </c:strRef>
          </c:cat>
          <c:val>
            <c:numRef>
              <c:f>Sheet1!$B$2:$B$5</c:f>
              <c:numCache>
                <c:formatCode>0%</c:formatCode>
                <c:ptCount val="4"/>
                <c:pt idx="0">
                  <c:v>0.8</c:v>
                </c:pt>
                <c:pt idx="1">
                  <c:v>0.11</c:v>
                </c:pt>
                <c:pt idx="2">
                  <c:v>0.06</c:v>
                </c:pt>
                <c:pt idx="3">
                  <c:v>0.02</c:v>
                </c:pt>
              </c:numCache>
            </c:numRef>
          </c:val>
          <c:extLst>
            <c:ext xmlns:c16="http://schemas.microsoft.com/office/drawing/2014/chart" uri="{C3380CC4-5D6E-409C-BE32-E72D297353CC}">
              <c16:uniqueId val="{00000008-9D4E-472B-9875-10EBEE1DD385}"/>
            </c:ext>
          </c:extLst>
        </c:ser>
        <c:dLbls>
          <c:showLegendKey val="0"/>
          <c:showVal val="0"/>
          <c:showCatName val="0"/>
          <c:showSerName val="0"/>
          <c:showPercent val="0"/>
          <c:showBubbleSize val="0"/>
          <c:showLeaderLines val="1"/>
        </c:dLbls>
        <c:firstSliceAng val="0"/>
      </c:pieChart>
      <c:spPr>
        <a:noFill/>
        <a:ln>
          <a:noFill/>
        </a:ln>
        <a:effectLst/>
      </c:spPr>
    </c:plotArea>
    <c:legend>
      <c:legendPos val="r"/>
      <c:layout>
        <c:manualLayout>
          <c:xMode val="edge"/>
          <c:yMode val="edge"/>
          <c:x val="0.61656678453225633"/>
          <c:y val="0.27061509795739619"/>
          <c:w val="0.36290024432932955"/>
          <c:h val="0.54940403594998788"/>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74FC0B-3881-4D90-9856-13FCC0CC8738}" type="doc">
      <dgm:prSet loTypeId="urn:microsoft.com/office/officeart/2009/3/layout/HorizontalOrganizationChart" loCatId="hierarchy" qsTypeId="urn:microsoft.com/office/officeart/2005/8/quickstyle/simple1" qsCatId="simple" csTypeId="urn:microsoft.com/office/officeart/2005/8/colors/accent3_4" csCatId="accent3" phldr="1"/>
      <dgm:spPr/>
      <dgm:t>
        <a:bodyPr/>
        <a:lstStyle/>
        <a:p>
          <a:endParaRPr lang="de-AT"/>
        </a:p>
      </dgm:t>
    </dgm:pt>
    <dgm:pt modelId="{3ABE64BC-AD05-4269-ABA8-9D6016E51FD3}">
      <dgm:prSet phldrT="[Text]" custT="1"/>
      <dgm:spPr/>
      <dgm:t>
        <a:bodyPr/>
        <a:lstStyle/>
        <a:p>
          <a:r>
            <a:rPr lang="de-AT" sz="1400">
              <a:solidFill>
                <a:schemeClr val="tx1"/>
              </a:solidFill>
            </a:rPr>
            <a:t>Air</a:t>
          </a:r>
        </a:p>
      </dgm:t>
    </dgm:pt>
    <dgm:pt modelId="{85C394C7-3754-40B3-94F7-37EADB1554C5}" type="parTrans" cxnId="{7E3A17F6-8CB0-4D78-8A23-0EA7602370B5}">
      <dgm:prSet/>
      <dgm:spPr/>
      <dgm:t>
        <a:bodyPr/>
        <a:lstStyle/>
        <a:p>
          <a:endParaRPr lang="de-AT" sz="1400">
            <a:solidFill>
              <a:schemeClr val="tx1"/>
            </a:solidFill>
          </a:endParaRPr>
        </a:p>
      </dgm:t>
    </dgm:pt>
    <dgm:pt modelId="{2B002C5E-B3E3-4BE0-9533-8CD8CBD23788}" type="sibTrans" cxnId="{7E3A17F6-8CB0-4D78-8A23-0EA7602370B5}">
      <dgm:prSet/>
      <dgm:spPr/>
      <dgm:t>
        <a:bodyPr/>
        <a:lstStyle/>
        <a:p>
          <a:endParaRPr lang="de-AT" sz="1400">
            <a:solidFill>
              <a:schemeClr val="tx1"/>
            </a:solidFill>
          </a:endParaRPr>
        </a:p>
      </dgm:t>
    </dgm:pt>
    <dgm:pt modelId="{2BA1CE0E-B957-4DF9-A298-CC204078BE9D}">
      <dgm:prSet phldrT="[Text]" custT="1"/>
      <dgm:spPr/>
      <dgm:t>
        <a:bodyPr/>
        <a:lstStyle/>
        <a:p>
          <a:r>
            <a:rPr lang="en-US" sz="1400">
              <a:solidFill>
                <a:schemeClr val="tx1"/>
              </a:solidFill>
            </a:rPr>
            <a:t>Air Transport</a:t>
          </a:r>
          <a:endParaRPr lang="de-AT" sz="1400">
            <a:solidFill>
              <a:schemeClr val="tx1"/>
            </a:solidFill>
          </a:endParaRPr>
        </a:p>
      </dgm:t>
    </dgm:pt>
    <dgm:pt modelId="{04A46509-1924-4C76-BDFD-EA977C79DCDB}" type="parTrans" cxnId="{11A44F00-606A-4A30-BE37-BE2763BD9986}">
      <dgm:prSet/>
      <dgm:spPr/>
      <dgm:t>
        <a:bodyPr/>
        <a:lstStyle/>
        <a:p>
          <a:endParaRPr lang="de-AT" sz="1400">
            <a:solidFill>
              <a:schemeClr val="tx1"/>
            </a:solidFill>
          </a:endParaRPr>
        </a:p>
      </dgm:t>
    </dgm:pt>
    <dgm:pt modelId="{2C34B307-EE05-4E75-98C6-9093BFEC3FD6}" type="sibTrans" cxnId="{11A44F00-606A-4A30-BE37-BE2763BD9986}">
      <dgm:prSet/>
      <dgm:spPr/>
      <dgm:t>
        <a:bodyPr/>
        <a:lstStyle/>
        <a:p>
          <a:endParaRPr lang="de-AT" sz="1400">
            <a:solidFill>
              <a:schemeClr val="tx1"/>
            </a:solidFill>
          </a:endParaRPr>
        </a:p>
      </dgm:t>
    </dgm:pt>
    <dgm:pt modelId="{D85A9374-293A-496A-A709-65B305D4C72B}">
      <dgm:prSet phldrT="[Text]" custT="1"/>
      <dgm:spPr/>
      <dgm:t>
        <a:bodyPr/>
        <a:lstStyle/>
        <a:p>
          <a:r>
            <a:rPr lang="en-US" sz="1400">
              <a:solidFill>
                <a:schemeClr val="tx1"/>
              </a:solidFill>
            </a:rPr>
            <a:t>Airplane</a:t>
          </a:r>
          <a:endParaRPr lang="de-AT" sz="1400">
            <a:solidFill>
              <a:schemeClr val="tx1"/>
            </a:solidFill>
          </a:endParaRPr>
        </a:p>
      </dgm:t>
    </dgm:pt>
    <dgm:pt modelId="{4AC46161-3C78-45AE-AEBD-20334A3BE5F8}" type="parTrans" cxnId="{8C399D08-F5F9-4F55-A858-2C63BD75CA69}">
      <dgm:prSet/>
      <dgm:spPr/>
      <dgm:t>
        <a:bodyPr/>
        <a:lstStyle/>
        <a:p>
          <a:endParaRPr lang="de-AT" sz="1400">
            <a:solidFill>
              <a:schemeClr val="tx1"/>
            </a:solidFill>
          </a:endParaRPr>
        </a:p>
      </dgm:t>
    </dgm:pt>
    <dgm:pt modelId="{A1E9FA4E-8B8D-48C4-9C1A-A50F6CF244E1}" type="sibTrans" cxnId="{8C399D08-F5F9-4F55-A858-2C63BD75CA69}">
      <dgm:prSet/>
      <dgm:spPr/>
      <dgm:t>
        <a:bodyPr/>
        <a:lstStyle/>
        <a:p>
          <a:endParaRPr lang="de-AT" sz="1400">
            <a:solidFill>
              <a:schemeClr val="tx1"/>
            </a:solidFill>
          </a:endParaRPr>
        </a:p>
      </dgm:t>
    </dgm:pt>
    <dgm:pt modelId="{365E2A47-DAF9-43A8-AC22-4B6DCCD9314B}" type="pres">
      <dgm:prSet presAssocID="{3274FC0B-3881-4D90-9856-13FCC0CC8738}" presName="hierChild1" presStyleCnt="0">
        <dgm:presLayoutVars>
          <dgm:orgChart val="1"/>
          <dgm:chPref val="1"/>
          <dgm:dir/>
          <dgm:animOne val="branch"/>
          <dgm:animLvl val="lvl"/>
          <dgm:resizeHandles/>
        </dgm:presLayoutVars>
      </dgm:prSet>
      <dgm:spPr/>
    </dgm:pt>
    <dgm:pt modelId="{EE3CADEA-6CE7-4A35-9FCB-A3B20B932D97}" type="pres">
      <dgm:prSet presAssocID="{3ABE64BC-AD05-4269-ABA8-9D6016E51FD3}" presName="hierRoot1" presStyleCnt="0">
        <dgm:presLayoutVars>
          <dgm:hierBranch val="init"/>
        </dgm:presLayoutVars>
      </dgm:prSet>
      <dgm:spPr/>
    </dgm:pt>
    <dgm:pt modelId="{C54E3753-62A5-4625-9C22-FBF95E6D99AC}" type="pres">
      <dgm:prSet presAssocID="{3ABE64BC-AD05-4269-ABA8-9D6016E51FD3}" presName="rootComposite1" presStyleCnt="0"/>
      <dgm:spPr/>
    </dgm:pt>
    <dgm:pt modelId="{1D1343AC-2CF1-4B47-B2AD-BB3366E0B6A3}" type="pres">
      <dgm:prSet presAssocID="{3ABE64BC-AD05-4269-ABA8-9D6016E51FD3}" presName="rootText1" presStyleLbl="node0" presStyleIdx="0" presStyleCnt="1">
        <dgm:presLayoutVars>
          <dgm:chPref val="3"/>
        </dgm:presLayoutVars>
      </dgm:prSet>
      <dgm:spPr/>
    </dgm:pt>
    <dgm:pt modelId="{B03179D9-037B-4A92-B357-9D917DFD21BC}" type="pres">
      <dgm:prSet presAssocID="{3ABE64BC-AD05-4269-ABA8-9D6016E51FD3}" presName="rootConnector1" presStyleLbl="node1" presStyleIdx="0" presStyleCnt="0"/>
      <dgm:spPr/>
    </dgm:pt>
    <dgm:pt modelId="{3BCCDC5F-54CB-46C9-9719-F8FB156C147E}" type="pres">
      <dgm:prSet presAssocID="{3ABE64BC-AD05-4269-ABA8-9D6016E51FD3}" presName="hierChild2" presStyleCnt="0"/>
      <dgm:spPr/>
    </dgm:pt>
    <dgm:pt modelId="{330FFFD1-F0ED-4B1E-A974-DAFAB75306DE}" type="pres">
      <dgm:prSet presAssocID="{04A46509-1924-4C76-BDFD-EA977C79DCDB}" presName="Name64" presStyleLbl="parChTrans1D2" presStyleIdx="0" presStyleCnt="1"/>
      <dgm:spPr/>
    </dgm:pt>
    <dgm:pt modelId="{3770053E-3C07-4BC1-B78E-A67975008FED}" type="pres">
      <dgm:prSet presAssocID="{2BA1CE0E-B957-4DF9-A298-CC204078BE9D}" presName="hierRoot2" presStyleCnt="0">
        <dgm:presLayoutVars>
          <dgm:hierBranch val="init"/>
        </dgm:presLayoutVars>
      </dgm:prSet>
      <dgm:spPr/>
    </dgm:pt>
    <dgm:pt modelId="{6D0E56D1-CC90-45D1-9723-E81180FD464D}" type="pres">
      <dgm:prSet presAssocID="{2BA1CE0E-B957-4DF9-A298-CC204078BE9D}" presName="rootComposite" presStyleCnt="0"/>
      <dgm:spPr/>
    </dgm:pt>
    <dgm:pt modelId="{4A5A5CD7-0A09-4A73-8EF8-A8360110170C}" type="pres">
      <dgm:prSet presAssocID="{2BA1CE0E-B957-4DF9-A298-CC204078BE9D}" presName="rootText" presStyleLbl="node2" presStyleIdx="0" presStyleCnt="1">
        <dgm:presLayoutVars>
          <dgm:chPref val="3"/>
        </dgm:presLayoutVars>
      </dgm:prSet>
      <dgm:spPr/>
    </dgm:pt>
    <dgm:pt modelId="{99088990-4B85-4290-B7E6-FC1E894A5658}" type="pres">
      <dgm:prSet presAssocID="{2BA1CE0E-B957-4DF9-A298-CC204078BE9D}" presName="rootConnector" presStyleLbl="node2" presStyleIdx="0" presStyleCnt="1"/>
      <dgm:spPr/>
    </dgm:pt>
    <dgm:pt modelId="{27F66664-19F0-48BE-83A7-135C17E18904}" type="pres">
      <dgm:prSet presAssocID="{2BA1CE0E-B957-4DF9-A298-CC204078BE9D}" presName="hierChild4" presStyleCnt="0"/>
      <dgm:spPr/>
    </dgm:pt>
    <dgm:pt modelId="{1BA97028-45F6-433E-A8C2-BB6489B00EE0}" type="pres">
      <dgm:prSet presAssocID="{4AC46161-3C78-45AE-AEBD-20334A3BE5F8}" presName="Name64" presStyleLbl="parChTrans1D3" presStyleIdx="0" presStyleCnt="1"/>
      <dgm:spPr/>
    </dgm:pt>
    <dgm:pt modelId="{61827290-700F-4104-8413-1EDADE771474}" type="pres">
      <dgm:prSet presAssocID="{D85A9374-293A-496A-A709-65B305D4C72B}" presName="hierRoot2" presStyleCnt="0">
        <dgm:presLayoutVars>
          <dgm:hierBranch val="init"/>
        </dgm:presLayoutVars>
      </dgm:prSet>
      <dgm:spPr/>
    </dgm:pt>
    <dgm:pt modelId="{8DEFE306-64B9-4346-84C3-AECA0EF5ABAD}" type="pres">
      <dgm:prSet presAssocID="{D85A9374-293A-496A-A709-65B305D4C72B}" presName="rootComposite" presStyleCnt="0"/>
      <dgm:spPr/>
    </dgm:pt>
    <dgm:pt modelId="{0B5D3682-4539-4631-960E-92F35A647B78}" type="pres">
      <dgm:prSet presAssocID="{D85A9374-293A-496A-A709-65B305D4C72B}" presName="rootText" presStyleLbl="node3" presStyleIdx="0" presStyleCnt="1">
        <dgm:presLayoutVars>
          <dgm:chPref val="3"/>
        </dgm:presLayoutVars>
      </dgm:prSet>
      <dgm:spPr/>
    </dgm:pt>
    <dgm:pt modelId="{AB1904D9-749F-4B01-B52E-1EB87129752B}" type="pres">
      <dgm:prSet presAssocID="{D85A9374-293A-496A-A709-65B305D4C72B}" presName="rootConnector" presStyleLbl="node3" presStyleIdx="0" presStyleCnt="1"/>
      <dgm:spPr/>
    </dgm:pt>
    <dgm:pt modelId="{F64394C0-AF84-4AFD-A5D2-5FBAC33B1417}" type="pres">
      <dgm:prSet presAssocID="{D85A9374-293A-496A-A709-65B305D4C72B}" presName="hierChild4" presStyleCnt="0"/>
      <dgm:spPr/>
    </dgm:pt>
    <dgm:pt modelId="{875A99E0-76EA-4CA3-A82D-6ADB7CF991A0}" type="pres">
      <dgm:prSet presAssocID="{D85A9374-293A-496A-A709-65B305D4C72B}" presName="hierChild5" presStyleCnt="0"/>
      <dgm:spPr/>
    </dgm:pt>
    <dgm:pt modelId="{24AAA482-A72F-4FB5-9F2B-02FFF090A2DD}" type="pres">
      <dgm:prSet presAssocID="{2BA1CE0E-B957-4DF9-A298-CC204078BE9D}" presName="hierChild5" presStyleCnt="0"/>
      <dgm:spPr/>
    </dgm:pt>
    <dgm:pt modelId="{FC486E10-2A75-4879-8ED7-46918AEC0850}" type="pres">
      <dgm:prSet presAssocID="{3ABE64BC-AD05-4269-ABA8-9D6016E51FD3}" presName="hierChild3" presStyleCnt="0"/>
      <dgm:spPr/>
    </dgm:pt>
  </dgm:ptLst>
  <dgm:cxnLst>
    <dgm:cxn modelId="{11A44F00-606A-4A30-BE37-BE2763BD9986}" srcId="{3ABE64BC-AD05-4269-ABA8-9D6016E51FD3}" destId="{2BA1CE0E-B957-4DF9-A298-CC204078BE9D}" srcOrd="0" destOrd="0" parTransId="{04A46509-1924-4C76-BDFD-EA977C79DCDB}" sibTransId="{2C34B307-EE05-4E75-98C6-9093BFEC3FD6}"/>
    <dgm:cxn modelId="{8C399D08-F5F9-4F55-A858-2C63BD75CA69}" srcId="{2BA1CE0E-B957-4DF9-A298-CC204078BE9D}" destId="{D85A9374-293A-496A-A709-65B305D4C72B}" srcOrd="0" destOrd="0" parTransId="{4AC46161-3C78-45AE-AEBD-20334A3BE5F8}" sibTransId="{A1E9FA4E-8B8D-48C4-9C1A-A50F6CF244E1}"/>
    <dgm:cxn modelId="{C4141226-D664-4797-B2D8-4767567328AE}" type="presOf" srcId="{3ABE64BC-AD05-4269-ABA8-9D6016E51FD3}" destId="{B03179D9-037B-4A92-B357-9D917DFD21BC}" srcOrd="1" destOrd="0" presId="urn:microsoft.com/office/officeart/2009/3/layout/HorizontalOrganizationChart"/>
    <dgm:cxn modelId="{36540466-7D6D-4519-8DD8-B84E519ACE4C}" type="presOf" srcId="{2BA1CE0E-B957-4DF9-A298-CC204078BE9D}" destId="{99088990-4B85-4290-B7E6-FC1E894A5658}" srcOrd="1" destOrd="0" presId="urn:microsoft.com/office/officeart/2009/3/layout/HorizontalOrganizationChart"/>
    <dgm:cxn modelId="{C911586E-12C7-439F-897F-DE44319B6D66}" type="presOf" srcId="{3274FC0B-3881-4D90-9856-13FCC0CC8738}" destId="{365E2A47-DAF9-43A8-AC22-4B6DCCD9314B}" srcOrd="0" destOrd="0" presId="urn:microsoft.com/office/officeart/2009/3/layout/HorizontalOrganizationChart"/>
    <dgm:cxn modelId="{6150F257-8E6D-4A75-AB4F-1E49FF8465D0}" type="presOf" srcId="{4AC46161-3C78-45AE-AEBD-20334A3BE5F8}" destId="{1BA97028-45F6-433E-A8C2-BB6489B00EE0}" srcOrd="0" destOrd="0" presId="urn:microsoft.com/office/officeart/2009/3/layout/HorizontalOrganizationChart"/>
    <dgm:cxn modelId="{F1B84059-71AF-4518-9E8F-395AFED72963}" type="presOf" srcId="{3ABE64BC-AD05-4269-ABA8-9D6016E51FD3}" destId="{1D1343AC-2CF1-4B47-B2AD-BB3366E0B6A3}" srcOrd="0" destOrd="0" presId="urn:microsoft.com/office/officeart/2009/3/layout/HorizontalOrganizationChart"/>
    <dgm:cxn modelId="{0E3EB88E-2EEB-40AF-91FC-4D23A77F6AEF}" type="presOf" srcId="{D85A9374-293A-496A-A709-65B305D4C72B}" destId="{0B5D3682-4539-4631-960E-92F35A647B78}" srcOrd="0" destOrd="0" presId="urn:microsoft.com/office/officeart/2009/3/layout/HorizontalOrganizationChart"/>
    <dgm:cxn modelId="{3718099C-E44D-4487-A259-83119938D0E3}" type="presOf" srcId="{04A46509-1924-4C76-BDFD-EA977C79DCDB}" destId="{330FFFD1-F0ED-4B1E-A974-DAFAB75306DE}" srcOrd="0" destOrd="0" presId="urn:microsoft.com/office/officeart/2009/3/layout/HorizontalOrganizationChart"/>
    <dgm:cxn modelId="{D3F923B6-6CF5-42BD-9EEB-46CFAFD7DF56}" type="presOf" srcId="{D85A9374-293A-496A-A709-65B305D4C72B}" destId="{AB1904D9-749F-4B01-B52E-1EB87129752B}" srcOrd="1" destOrd="0" presId="urn:microsoft.com/office/officeart/2009/3/layout/HorizontalOrganizationChart"/>
    <dgm:cxn modelId="{54A5FDC4-461C-471B-BCDE-696D1FA6142D}" type="presOf" srcId="{2BA1CE0E-B957-4DF9-A298-CC204078BE9D}" destId="{4A5A5CD7-0A09-4A73-8EF8-A8360110170C}" srcOrd="0" destOrd="0" presId="urn:microsoft.com/office/officeart/2009/3/layout/HorizontalOrganizationChart"/>
    <dgm:cxn modelId="{7E3A17F6-8CB0-4D78-8A23-0EA7602370B5}" srcId="{3274FC0B-3881-4D90-9856-13FCC0CC8738}" destId="{3ABE64BC-AD05-4269-ABA8-9D6016E51FD3}" srcOrd="0" destOrd="0" parTransId="{85C394C7-3754-40B3-94F7-37EADB1554C5}" sibTransId="{2B002C5E-B3E3-4BE0-9533-8CD8CBD23788}"/>
    <dgm:cxn modelId="{5C1D9FD3-2296-44B9-95A7-3C89C4EF3317}" type="presParOf" srcId="{365E2A47-DAF9-43A8-AC22-4B6DCCD9314B}" destId="{EE3CADEA-6CE7-4A35-9FCB-A3B20B932D97}" srcOrd="0" destOrd="0" presId="urn:microsoft.com/office/officeart/2009/3/layout/HorizontalOrganizationChart"/>
    <dgm:cxn modelId="{8D477903-1672-4C3F-8EC0-F169E5F0CC97}" type="presParOf" srcId="{EE3CADEA-6CE7-4A35-9FCB-A3B20B932D97}" destId="{C54E3753-62A5-4625-9C22-FBF95E6D99AC}" srcOrd="0" destOrd="0" presId="urn:microsoft.com/office/officeart/2009/3/layout/HorizontalOrganizationChart"/>
    <dgm:cxn modelId="{FF41C18F-FDA9-45E6-8942-B74B935F3D0D}" type="presParOf" srcId="{C54E3753-62A5-4625-9C22-FBF95E6D99AC}" destId="{1D1343AC-2CF1-4B47-B2AD-BB3366E0B6A3}" srcOrd="0" destOrd="0" presId="urn:microsoft.com/office/officeart/2009/3/layout/HorizontalOrganizationChart"/>
    <dgm:cxn modelId="{DD1B061E-BC61-4EA6-9C4F-4C8CE1D870F2}" type="presParOf" srcId="{C54E3753-62A5-4625-9C22-FBF95E6D99AC}" destId="{B03179D9-037B-4A92-B357-9D917DFD21BC}" srcOrd="1" destOrd="0" presId="urn:microsoft.com/office/officeart/2009/3/layout/HorizontalOrganizationChart"/>
    <dgm:cxn modelId="{FFD58F19-5E6E-44A9-A39C-7CFDE16FF230}" type="presParOf" srcId="{EE3CADEA-6CE7-4A35-9FCB-A3B20B932D97}" destId="{3BCCDC5F-54CB-46C9-9719-F8FB156C147E}" srcOrd="1" destOrd="0" presId="urn:microsoft.com/office/officeart/2009/3/layout/HorizontalOrganizationChart"/>
    <dgm:cxn modelId="{122A59DC-A0B5-40D3-B784-16B226560645}" type="presParOf" srcId="{3BCCDC5F-54CB-46C9-9719-F8FB156C147E}" destId="{330FFFD1-F0ED-4B1E-A974-DAFAB75306DE}" srcOrd="0" destOrd="0" presId="urn:microsoft.com/office/officeart/2009/3/layout/HorizontalOrganizationChart"/>
    <dgm:cxn modelId="{8B8889FD-A4CC-4248-B8DB-FF02CFAE5CC0}" type="presParOf" srcId="{3BCCDC5F-54CB-46C9-9719-F8FB156C147E}" destId="{3770053E-3C07-4BC1-B78E-A67975008FED}" srcOrd="1" destOrd="0" presId="urn:microsoft.com/office/officeart/2009/3/layout/HorizontalOrganizationChart"/>
    <dgm:cxn modelId="{3A3A74A2-9F7B-4D79-B1F2-2996C8656F77}" type="presParOf" srcId="{3770053E-3C07-4BC1-B78E-A67975008FED}" destId="{6D0E56D1-CC90-45D1-9723-E81180FD464D}" srcOrd="0" destOrd="0" presId="urn:microsoft.com/office/officeart/2009/3/layout/HorizontalOrganizationChart"/>
    <dgm:cxn modelId="{83393EDA-9359-4555-9EBF-32D175017BA7}" type="presParOf" srcId="{6D0E56D1-CC90-45D1-9723-E81180FD464D}" destId="{4A5A5CD7-0A09-4A73-8EF8-A8360110170C}" srcOrd="0" destOrd="0" presId="urn:microsoft.com/office/officeart/2009/3/layout/HorizontalOrganizationChart"/>
    <dgm:cxn modelId="{1DAC7D07-DCC5-4136-AE35-7A25DA66B1BE}" type="presParOf" srcId="{6D0E56D1-CC90-45D1-9723-E81180FD464D}" destId="{99088990-4B85-4290-B7E6-FC1E894A5658}" srcOrd="1" destOrd="0" presId="urn:microsoft.com/office/officeart/2009/3/layout/HorizontalOrganizationChart"/>
    <dgm:cxn modelId="{9685ED45-2AF1-4777-963E-5D5F479BCF10}" type="presParOf" srcId="{3770053E-3C07-4BC1-B78E-A67975008FED}" destId="{27F66664-19F0-48BE-83A7-135C17E18904}" srcOrd="1" destOrd="0" presId="urn:microsoft.com/office/officeart/2009/3/layout/HorizontalOrganizationChart"/>
    <dgm:cxn modelId="{F961A446-7FF0-41A7-9804-D5809C07C82E}" type="presParOf" srcId="{27F66664-19F0-48BE-83A7-135C17E18904}" destId="{1BA97028-45F6-433E-A8C2-BB6489B00EE0}" srcOrd="0" destOrd="0" presId="urn:microsoft.com/office/officeart/2009/3/layout/HorizontalOrganizationChart"/>
    <dgm:cxn modelId="{889A15B1-2C7C-49EB-8C7E-57DAE5843A11}" type="presParOf" srcId="{27F66664-19F0-48BE-83A7-135C17E18904}" destId="{61827290-700F-4104-8413-1EDADE771474}" srcOrd="1" destOrd="0" presId="urn:microsoft.com/office/officeart/2009/3/layout/HorizontalOrganizationChart"/>
    <dgm:cxn modelId="{74779144-D2E3-4F6F-8C5A-1BEB3237DEB9}" type="presParOf" srcId="{61827290-700F-4104-8413-1EDADE771474}" destId="{8DEFE306-64B9-4346-84C3-AECA0EF5ABAD}" srcOrd="0" destOrd="0" presId="urn:microsoft.com/office/officeart/2009/3/layout/HorizontalOrganizationChart"/>
    <dgm:cxn modelId="{73E510A0-D371-433E-9C68-65405121B534}" type="presParOf" srcId="{8DEFE306-64B9-4346-84C3-AECA0EF5ABAD}" destId="{0B5D3682-4539-4631-960E-92F35A647B78}" srcOrd="0" destOrd="0" presId="urn:microsoft.com/office/officeart/2009/3/layout/HorizontalOrganizationChart"/>
    <dgm:cxn modelId="{D64D278C-942D-4A12-8410-B645653F3E93}" type="presParOf" srcId="{8DEFE306-64B9-4346-84C3-AECA0EF5ABAD}" destId="{AB1904D9-749F-4B01-B52E-1EB87129752B}" srcOrd="1" destOrd="0" presId="urn:microsoft.com/office/officeart/2009/3/layout/HorizontalOrganizationChart"/>
    <dgm:cxn modelId="{A7A6B3F9-0227-4074-B261-DF769904C3E0}" type="presParOf" srcId="{61827290-700F-4104-8413-1EDADE771474}" destId="{F64394C0-AF84-4AFD-A5D2-5FBAC33B1417}" srcOrd="1" destOrd="0" presId="urn:microsoft.com/office/officeart/2009/3/layout/HorizontalOrganizationChart"/>
    <dgm:cxn modelId="{4920085E-9BF9-420A-A05E-8DCFFB7A2796}" type="presParOf" srcId="{61827290-700F-4104-8413-1EDADE771474}" destId="{875A99E0-76EA-4CA3-A82D-6ADB7CF991A0}" srcOrd="2" destOrd="0" presId="urn:microsoft.com/office/officeart/2009/3/layout/HorizontalOrganizationChart"/>
    <dgm:cxn modelId="{45454AE8-9F9C-4902-A9F3-645D2A596B62}" type="presParOf" srcId="{3770053E-3C07-4BC1-B78E-A67975008FED}" destId="{24AAA482-A72F-4FB5-9F2B-02FFF090A2DD}" srcOrd="2" destOrd="0" presId="urn:microsoft.com/office/officeart/2009/3/layout/HorizontalOrganizationChart"/>
    <dgm:cxn modelId="{ADF59F12-D2D1-469E-B9DD-EF127514AD94}" type="presParOf" srcId="{EE3CADEA-6CE7-4A35-9FCB-A3B20B932D97}" destId="{FC486E10-2A75-4879-8ED7-46918AEC0850}" srcOrd="2" destOrd="0" presId="urn:microsoft.com/office/officeart/2009/3/layout/HorizontalOrganizationChar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274FC0B-3881-4D90-9856-13FCC0CC8738}" type="doc">
      <dgm:prSet loTypeId="urn:microsoft.com/office/officeart/2009/3/layout/HorizontalOrganizationChart" loCatId="hierarchy" qsTypeId="urn:microsoft.com/office/officeart/2005/8/quickstyle/simple1" qsCatId="simple" csTypeId="urn:microsoft.com/office/officeart/2005/8/colors/accent1_4" csCatId="accent1" phldr="1"/>
      <dgm:spPr/>
      <dgm:t>
        <a:bodyPr/>
        <a:lstStyle/>
        <a:p>
          <a:endParaRPr lang="de-AT"/>
        </a:p>
      </dgm:t>
    </dgm:pt>
    <dgm:pt modelId="{4BD296C3-9892-400E-8380-D4BF4B55BAB3}">
      <dgm:prSet phldrT="[Text]" custT="1"/>
      <dgm:spPr/>
      <dgm:t>
        <a:bodyPr/>
        <a:lstStyle/>
        <a:p>
          <a:r>
            <a:rPr lang="de-AT" sz="1400" err="1"/>
            <a:t>Water</a:t>
          </a:r>
          <a:endParaRPr lang="de-AT" sz="1400"/>
        </a:p>
      </dgm:t>
    </dgm:pt>
    <dgm:pt modelId="{F6BA7A8B-80A9-46A6-957E-A58AD8678435}" type="parTrans" cxnId="{0318CE91-B163-4FFA-BB04-3EB207495A8B}">
      <dgm:prSet/>
      <dgm:spPr/>
      <dgm:t>
        <a:bodyPr/>
        <a:lstStyle/>
        <a:p>
          <a:endParaRPr lang="de-AT" sz="1400"/>
        </a:p>
      </dgm:t>
    </dgm:pt>
    <dgm:pt modelId="{8ABF3377-75FD-46E2-9559-84F02E3FB2E8}" type="sibTrans" cxnId="{0318CE91-B163-4FFA-BB04-3EB207495A8B}">
      <dgm:prSet/>
      <dgm:spPr/>
      <dgm:t>
        <a:bodyPr/>
        <a:lstStyle/>
        <a:p>
          <a:endParaRPr lang="de-AT" sz="1400"/>
        </a:p>
      </dgm:t>
    </dgm:pt>
    <dgm:pt modelId="{86010F59-C0AD-4E21-8C64-6D5799EDC0A2}">
      <dgm:prSet phldrT="[Text]" custT="1"/>
      <dgm:spPr/>
      <dgm:t>
        <a:bodyPr/>
        <a:lstStyle/>
        <a:p>
          <a:r>
            <a:rPr lang="en-US" sz="1400"/>
            <a:t>Inland Waterways</a:t>
          </a:r>
          <a:endParaRPr lang="de-AT" sz="1400"/>
        </a:p>
      </dgm:t>
    </dgm:pt>
    <dgm:pt modelId="{E298AC46-DE4D-4152-A111-CD18243DE816}" type="parTrans" cxnId="{626F8BFA-5ED1-48C6-8FDC-FCA5CB3C83A9}">
      <dgm:prSet/>
      <dgm:spPr/>
      <dgm:t>
        <a:bodyPr/>
        <a:lstStyle/>
        <a:p>
          <a:endParaRPr lang="de-AT" sz="1400"/>
        </a:p>
      </dgm:t>
    </dgm:pt>
    <dgm:pt modelId="{11DC8184-566A-4225-B0A2-C0F4413CEAFC}" type="sibTrans" cxnId="{626F8BFA-5ED1-48C6-8FDC-FCA5CB3C83A9}">
      <dgm:prSet/>
      <dgm:spPr/>
      <dgm:t>
        <a:bodyPr/>
        <a:lstStyle/>
        <a:p>
          <a:endParaRPr lang="de-AT" sz="1400"/>
        </a:p>
      </dgm:t>
    </dgm:pt>
    <dgm:pt modelId="{19659EDE-9458-4A6C-ABE6-8F4A773D135E}">
      <dgm:prSet phldrT="[Text]" custT="1"/>
      <dgm:spPr/>
      <dgm:t>
        <a:bodyPr/>
        <a:lstStyle/>
        <a:p>
          <a:r>
            <a:rPr lang="en-US" sz="1400"/>
            <a:t>Sea/Ocean</a:t>
          </a:r>
          <a:endParaRPr lang="de-AT" sz="1400"/>
        </a:p>
      </dgm:t>
    </dgm:pt>
    <dgm:pt modelId="{B72C4F33-FA53-4D0B-82C6-29EEA33FF5CF}" type="parTrans" cxnId="{65F2994D-8839-411B-AA28-070DCF8243A0}">
      <dgm:prSet/>
      <dgm:spPr/>
      <dgm:t>
        <a:bodyPr/>
        <a:lstStyle/>
        <a:p>
          <a:endParaRPr lang="de-AT" sz="1400"/>
        </a:p>
      </dgm:t>
    </dgm:pt>
    <dgm:pt modelId="{DCE39931-709F-480C-8B38-624D60B9D697}" type="sibTrans" cxnId="{65F2994D-8839-411B-AA28-070DCF8243A0}">
      <dgm:prSet/>
      <dgm:spPr/>
      <dgm:t>
        <a:bodyPr/>
        <a:lstStyle/>
        <a:p>
          <a:endParaRPr lang="de-AT" sz="1400"/>
        </a:p>
      </dgm:t>
    </dgm:pt>
    <dgm:pt modelId="{75BBBC8D-2D43-475A-B4DB-FE4270140053}">
      <dgm:prSet phldrT="[Text]" custT="1"/>
      <dgm:spPr/>
      <dgm:t>
        <a:bodyPr/>
        <a:lstStyle/>
        <a:p>
          <a:r>
            <a:rPr lang="en-US" sz="1400"/>
            <a:t>Inland Ship</a:t>
          </a:r>
          <a:endParaRPr lang="de-AT" sz="1400"/>
        </a:p>
      </dgm:t>
    </dgm:pt>
    <dgm:pt modelId="{4004D447-769A-4537-A3F9-FACFB987DE7B}" type="parTrans" cxnId="{8B486EA1-7A2F-423A-968A-35ED355508EE}">
      <dgm:prSet/>
      <dgm:spPr/>
      <dgm:t>
        <a:bodyPr/>
        <a:lstStyle/>
        <a:p>
          <a:endParaRPr lang="de-AT" sz="1400"/>
        </a:p>
      </dgm:t>
    </dgm:pt>
    <dgm:pt modelId="{F582FFD9-ED9A-48F9-AC00-3E37F858B661}" type="sibTrans" cxnId="{8B486EA1-7A2F-423A-968A-35ED355508EE}">
      <dgm:prSet/>
      <dgm:spPr/>
      <dgm:t>
        <a:bodyPr/>
        <a:lstStyle/>
        <a:p>
          <a:endParaRPr lang="de-AT" sz="1400"/>
        </a:p>
      </dgm:t>
    </dgm:pt>
    <dgm:pt modelId="{B34734CC-84BD-461D-92D2-E9562AD6C339}">
      <dgm:prSet phldrT="[Text]" custT="1"/>
      <dgm:spPr/>
      <dgm:t>
        <a:bodyPr/>
        <a:lstStyle/>
        <a:p>
          <a:r>
            <a:rPr lang="en-US" sz="1400"/>
            <a:t>Ocean-going Ship</a:t>
          </a:r>
          <a:endParaRPr lang="de-AT" sz="1400"/>
        </a:p>
      </dgm:t>
    </dgm:pt>
    <dgm:pt modelId="{71A6D8C4-7319-4ED2-BA11-A776F8D82905}" type="parTrans" cxnId="{159BEA30-ED3A-40EE-9CAB-F6F8458A8EA2}">
      <dgm:prSet/>
      <dgm:spPr/>
      <dgm:t>
        <a:bodyPr/>
        <a:lstStyle/>
        <a:p>
          <a:endParaRPr lang="de-AT" sz="1400"/>
        </a:p>
      </dgm:t>
    </dgm:pt>
    <dgm:pt modelId="{3B8E1DD1-FB87-43CD-935C-39664F3A7A60}" type="sibTrans" cxnId="{159BEA30-ED3A-40EE-9CAB-F6F8458A8EA2}">
      <dgm:prSet/>
      <dgm:spPr/>
      <dgm:t>
        <a:bodyPr/>
        <a:lstStyle/>
        <a:p>
          <a:endParaRPr lang="de-AT" sz="1400"/>
        </a:p>
      </dgm:t>
    </dgm:pt>
    <dgm:pt modelId="{365E2A47-DAF9-43A8-AC22-4B6DCCD9314B}" type="pres">
      <dgm:prSet presAssocID="{3274FC0B-3881-4D90-9856-13FCC0CC8738}" presName="hierChild1" presStyleCnt="0">
        <dgm:presLayoutVars>
          <dgm:orgChart val="1"/>
          <dgm:chPref val="1"/>
          <dgm:dir/>
          <dgm:animOne val="branch"/>
          <dgm:animLvl val="lvl"/>
          <dgm:resizeHandles/>
        </dgm:presLayoutVars>
      </dgm:prSet>
      <dgm:spPr/>
    </dgm:pt>
    <dgm:pt modelId="{19DA754B-DB31-4F37-961C-AD92439EA832}" type="pres">
      <dgm:prSet presAssocID="{4BD296C3-9892-400E-8380-D4BF4B55BAB3}" presName="hierRoot1" presStyleCnt="0">
        <dgm:presLayoutVars>
          <dgm:hierBranch val="init"/>
        </dgm:presLayoutVars>
      </dgm:prSet>
      <dgm:spPr/>
    </dgm:pt>
    <dgm:pt modelId="{234BE0BE-EA3D-4C9D-978F-2E9620A9EA6B}" type="pres">
      <dgm:prSet presAssocID="{4BD296C3-9892-400E-8380-D4BF4B55BAB3}" presName="rootComposite1" presStyleCnt="0"/>
      <dgm:spPr/>
    </dgm:pt>
    <dgm:pt modelId="{AC684F0B-6C46-4FFE-8B65-C276D76CD646}" type="pres">
      <dgm:prSet presAssocID="{4BD296C3-9892-400E-8380-D4BF4B55BAB3}" presName="rootText1" presStyleLbl="node0" presStyleIdx="0" presStyleCnt="1">
        <dgm:presLayoutVars>
          <dgm:chPref val="3"/>
        </dgm:presLayoutVars>
      </dgm:prSet>
      <dgm:spPr/>
    </dgm:pt>
    <dgm:pt modelId="{D8AC6490-017B-4B06-BF5E-0251F6D90D89}" type="pres">
      <dgm:prSet presAssocID="{4BD296C3-9892-400E-8380-D4BF4B55BAB3}" presName="rootConnector1" presStyleLbl="node1" presStyleIdx="0" presStyleCnt="0"/>
      <dgm:spPr/>
    </dgm:pt>
    <dgm:pt modelId="{988676AD-E31C-4211-A7D8-C1CE5EF95C08}" type="pres">
      <dgm:prSet presAssocID="{4BD296C3-9892-400E-8380-D4BF4B55BAB3}" presName="hierChild2" presStyleCnt="0"/>
      <dgm:spPr/>
    </dgm:pt>
    <dgm:pt modelId="{E795BC51-1D6B-4226-A825-2C725A63FDB6}" type="pres">
      <dgm:prSet presAssocID="{E298AC46-DE4D-4152-A111-CD18243DE816}" presName="Name64" presStyleLbl="parChTrans1D2" presStyleIdx="0" presStyleCnt="2"/>
      <dgm:spPr/>
    </dgm:pt>
    <dgm:pt modelId="{454CB85A-80E3-4F81-AEC6-3594AAEF7E40}" type="pres">
      <dgm:prSet presAssocID="{86010F59-C0AD-4E21-8C64-6D5799EDC0A2}" presName="hierRoot2" presStyleCnt="0">
        <dgm:presLayoutVars>
          <dgm:hierBranch val="init"/>
        </dgm:presLayoutVars>
      </dgm:prSet>
      <dgm:spPr/>
    </dgm:pt>
    <dgm:pt modelId="{34FAA8ED-B279-4FC9-92F6-6745FA820C3E}" type="pres">
      <dgm:prSet presAssocID="{86010F59-C0AD-4E21-8C64-6D5799EDC0A2}" presName="rootComposite" presStyleCnt="0"/>
      <dgm:spPr/>
    </dgm:pt>
    <dgm:pt modelId="{2E9DF0B6-A509-4A94-82B4-09F2EF2FDA9B}" type="pres">
      <dgm:prSet presAssocID="{86010F59-C0AD-4E21-8C64-6D5799EDC0A2}" presName="rootText" presStyleLbl="node2" presStyleIdx="0" presStyleCnt="2">
        <dgm:presLayoutVars>
          <dgm:chPref val="3"/>
        </dgm:presLayoutVars>
      </dgm:prSet>
      <dgm:spPr/>
    </dgm:pt>
    <dgm:pt modelId="{54A71140-ACE0-4A54-881D-E9BE4512DFAB}" type="pres">
      <dgm:prSet presAssocID="{86010F59-C0AD-4E21-8C64-6D5799EDC0A2}" presName="rootConnector" presStyleLbl="node2" presStyleIdx="0" presStyleCnt="2"/>
      <dgm:spPr/>
    </dgm:pt>
    <dgm:pt modelId="{936E1CFB-E245-41ED-9439-DF3238FA0591}" type="pres">
      <dgm:prSet presAssocID="{86010F59-C0AD-4E21-8C64-6D5799EDC0A2}" presName="hierChild4" presStyleCnt="0"/>
      <dgm:spPr/>
    </dgm:pt>
    <dgm:pt modelId="{9202505F-56BD-441D-B7C8-0344F22D79EC}" type="pres">
      <dgm:prSet presAssocID="{4004D447-769A-4537-A3F9-FACFB987DE7B}" presName="Name64" presStyleLbl="parChTrans1D3" presStyleIdx="0" presStyleCnt="2"/>
      <dgm:spPr/>
    </dgm:pt>
    <dgm:pt modelId="{595040DB-71C5-4C51-8B26-B530828A63F2}" type="pres">
      <dgm:prSet presAssocID="{75BBBC8D-2D43-475A-B4DB-FE4270140053}" presName="hierRoot2" presStyleCnt="0">
        <dgm:presLayoutVars>
          <dgm:hierBranch val="init"/>
        </dgm:presLayoutVars>
      </dgm:prSet>
      <dgm:spPr/>
    </dgm:pt>
    <dgm:pt modelId="{D787E0BD-801E-4B22-9291-0D72BE90C4EF}" type="pres">
      <dgm:prSet presAssocID="{75BBBC8D-2D43-475A-B4DB-FE4270140053}" presName="rootComposite" presStyleCnt="0"/>
      <dgm:spPr/>
    </dgm:pt>
    <dgm:pt modelId="{47AE8625-A6B2-4138-A6F4-FC2E8BA0C796}" type="pres">
      <dgm:prSet presAssocID="{75BBBC8D-2D43-475A-B4DB-FE4270140053}" presName="rootText" presStyleLbl="node3" presStyleIdx="0" presStyleCnt="2">
        <dgm:presLayoutVars>
          <dgm:chPref val="3"/>
        </dgm:presLayoutVars>
      </dgm:prSet>
      <dgm:spPr/>
    </dgm:pt>
    <dgm:pt modelId="{E7D5E74E-B730-4035-A7F0-5D88996A3DBC}" type="pres">
      <dgm:prSet presAssocID="{75BBBC8D-2D43-475A-B4DB-FE4270140053}" presName="rootConnector" presStyleLbl="node3" presStyleIdx="0" presStyleCnt="2"/>
      <dgm:spPr/>
    </dgm:pt>
    <dgm:pt modelId="{60C8D2E1-CBC4-45C3-9B7D-7484D2A84D8B}" type="pres">
      <dgm:prSet presAssocID="{75BBBC8D-2D43-475A-B4DB-FE4270140053}" presName="hierChild4" presStyleCnt="0"/>
      <dgm:spPr/>
    </dgm:pt>
    <dgm:pt modelId="{2CD58EC5-8C6F-448D-9280-4A368C48CC1A}" type="pres">
      <dgm:prSet presAssocID="{75BBBC8D-2D43-475A-B4DB-FE4270140053}" presName="hierChild5" presStyleCnt="0"/>
      <dgm:spPr/>
    </dgm:pt>
    <dgm:pt modelId="{597FD5E9-73F6-4ED4-8F64-A38B2354DA9E}" type="pres">
      <dgm:prSet presAssocID="{86010F59-C0AD-4E21-8C64-6D5799EDC0A2}" presName="hierChild5" presStyleCnt="0"/>
      <dgm:spPr/>
    </dgm:pt>
    <dgm:pt modelId="{7CD5D0D7-0904-4D98-AEF3-34290D8C2E78}" type="pres">
      <dgm:prSet presAssocID="{B72C4F33-FA53-4D0B-82C6-29EEA33FF5CF}" presName="Name64" presStyleLbl="parChTrans1D2" presStyleIdx="1" presStyleCnt="2"/>
      <dgm:spPr/>
    </dgm:pt>
    <dgm:pt modelId="{46523E75-7166-49E7-A699-5C20C2617C9D}" type="pres">
      <dgm:prSet presAssocID="{19659EDE-9458-4A6C-ABE6-8F4A773D135E}" presName="hierRoot2" presStyleCnt="0">
        <dgm:presLayoutVars>
          <dgm:hierBranch val="init"/>
        </dgm:presLayoutVars>
      </dgm:prSet>
      <dgm:spPr/>
    </dgm:pt>
    <dgm:pt modelId="{55ABFC75-FA00-44A9-89EE-F055051698C2}" type="pres">
      <dgm:prSet presAssocID="{19659EDE-9458-4A6C-ABE6-8F4A773D135E}" presName="rootComposite" presStyleCnt="0"/>
      <dgm:spPr/>
    </dgm:pt>
    <dgm:pt modelId="{9A9213F8-22BC-48FF-8A5E-1EB703A69D7C}" type="pres">
      <dgm:prSet presAssocID="{19659EDE-9458-4A6C-ABE6-8F4A773D135E}" presName="rootText" presStyleLbl="node2" presStyleIdx="1" presStyleCnt="2">
        <dgm:presLayoutVars>
          <dgm:chPref val="3"/>
        </dgm:presLayoutVars>
      </dgm:prSet>
      <dgm:spPr/>
    </dgm:pt>
    <dgm:pt modelId="{68F2EBF5-C4FB-49C2-AE51-FBFBB53F6FB6}" type="pres">
      <dgm:prSet presAssocID="{19659EDE-9458-4A6C-ABE6-8F4A773D135E}" presName="rootConnector" presStyleLbl="node2" presStyleIdx="1" presStyleCnt="2"/>
      <dgm:spPr/>
    </dgm:pt>
    <dgm:pt modelId="{ECF380E8-80D5-4331-8EE9-EAA636AFF26E}" type="pres">
      <dgm:prSet presAssocID="{19659EDE-9458-4A6C-ABE6-8F4A773D135E}" presName="hierChild4" presStyleCnt="0"/>
      <dgm:spPr/>
    </dgm:pt>
    <dgm:pt modelId="{754359F7-3042-4C7E-B30C-6238A267EC6E}" type="pres">
      <dgm:prSet presAssocID="{71A6D8C4-7319-4ED2-BA11-A776F8D82905}" presName="Name64" presStyleLbl="parChTrans1D3" presStyleIdx="1" presStyleCnt="2"/>
      <dgm:spPr/>
    </dgm:pt>
    <dgm:pt modelId="{F65ACF79-2074-4B8A-943F-07FB1B012207}" type="pres">
      <dgm:prSet presAssocID="{B34734CC-84BD-461D-92D2-E9562AD6C339}" presName="hierRoot2" presStyleCnt="0">
        <dgm:presLayoutVars>
          <dgm:hierBranch val="init"/>
        </dgm:presLayoutVars>
      </dgm:prSet>
      <dgm:spPr/>
    </dgm:pt>
    <dgm:pt modelId="{16FB7080-8907-479C-B7CF-C2B812DF2A5C}" type="pres">
      <dgm:prSet presAssocID="{B34734CC-84BD-461D-92D2-E9562AD6C339}" presName="rootComposite" presStyleCnt="0"/>
      <dgm:spPr/>
    </dgm:pt>
    <dgm:pt modelId="{9747D9FF-126B-4013-B5B4-8081562AE9CC}" type="pres">
      <dgm:prSet presAssocID="{B34734CC-84BD-461D-92D2-E9562AD6C339}" presName="rootText" presStyleLbl="node3" presStyleIdx="1" presStyleCnt="2">
        <dgm:presLayoutVars>
          <dgm:chPref val="3"/>
        </dgm:presLayoutVars>
      </dgm:prSet>
      <dgm:spPr/>
    </dgm:pt>
    <dgm:pt modelId="{ED6AA967-26CD-495E-BB27-9F33066574DA}" type="pres">
      <dgm:prSet presAssocID="{B34734CC-84BD-461D-92D2-E9562AD6C339}" presName="rootConnector" presStyleLbl="node3" presStyleIdx="1" presStyleCnt="2"/>
      <dgm:spPr/>
    </dgm:pt>
    <dgm:pt modelId="{D37F64DB-16C5-4EAE-B119-513368596C92}" type="pres">
      <dgm:prSet presAssocID="{B34734CC-84BD-461D-92D2-E9562AD6C339}" presName="hierChild4" presStyleCnt="0"/>
      <dgm:spPr/>
    </dgm:pt>
    <dgm:pt modelId="{FFBFB6AB-3EE2-4EF1-886A-AE66860F0BC2}" type="pres">
      <dgm:prSet presAssocID="{B34734CC-84BD-461D-92D2-E9562AD6C339}" presName="hierChild5" presStyleCnt="0"/>
      <dgm:spPr/>
    </dgm:pt>
    <dgm:pt modelId="{E415C878-F2E9-4BC7-81F0-B4099A466373}" type="pres">
      <dgm:prSet presAssocID="{19659EDE-9458-4A6C-ABE6-8F4A773D135E}" presName="hierChild5" presStyleCnt="0"/>
      <dgm:spPr/>
    </dgm:pt>
    <dgm:pt modelId="{025B5DD5-84F5-46C9-B644-53913BBD4C30}" type="pres">
      <dgm:prSet presAssocID="{4BD296C3-9892-400E-8380-D4BF4B55BAB3}" presName="hierChild3" presStyleCnt="0"/>
      <dgm:spPr/>
    </dgm:pt>
  </dgm:ptLst>
  <dgm:cxnLst>
    <dgm:cxn modelId="{2C15E10E-8D14-4590-9A33-C6CCFE22B462}" type="presOf" srcId="{E298AC46-DE4D-4152-A111-CD18243DE816}" destId="{E795BC51-1D6B-4226-A825-2C725A63FDB6}" srcOrd="0" destOrd="0" presId="urn:microsoft.com/office/officeart/2009/3/layout/HorizontalOrganizationChart"/>
    <dgm:cxn modelId="{5C130710-CA86-4140-9571-A0B00340FF3D}" type="presOf" srcId="{4BD296C3-9892-400E-8380-D4BF4B55BAB3}" destId="{AC684F0B-6C46-4FFE-8B65-C276D76CD646}" srcOrd="0" destOrd="0" presId="urn:microsoft.com/office/officeart/2009/3/layout/HorizontalOrganizationChart"/>
    <dgm:cxn modelId="{159BEA30-ED3A-40EE-9CAB-F6F8458A8EA2}" srcId="{19659EDE-9458-4A6C-ABE6-8F4A773D135E}" destId="{B34734CC-84BD-461D-92D2-E9562AD6C339}" srcOrd="0" destOrd="0" parTransId="{71A6D8C4-7319-4ED2-BA11-A776F8D82905}" sibTransId="{3B8E1DD1-FB87-43CD-935C-39664F3A7A60}"/>
    <dgm:cxn modelId="{80D69C32-F477-45D7-8A62-64255793A4F5}" type="presOf" srcId="{B34734CC-84BD-461D-92D2-E9562AD6C339}" destId="{9747D9FF-126B-4013-B5B4-8081562AE9CC}" srcOrd="0" destOrd="0" presId="urn:microsoft.com/office/officeart/2009/3/layout/HorizontalOrganizationChart"/>
    <dgm:cxn modelId="{ADEC9A5C-8BB1-492A-9AC2-7CD5AF0C5BE3}" type="presOf" srcId="{4004D447-769A-4537-A3F9-FACFB987DE7B}" destId="{9202505F-56BD-441D-B7C8-0344F22D79EC}" srcOrd="0" destOrd="0" presId="urn:microsoft.com/office/officeart/2009/3/layout/HorizontalOrganizationChart"/>
    <dgm:cxn modelId="{75A7195E-847B-4AFB-BF48-1B304B42FF19}" type="presOf" srcId="{19659EDE-9458-4A6C-ABE6-8F4A773D135E}" destId="{68F2EBF5-C4FB-49C2-AE51-FBFBB53F6FB6}" srcOrd="1" destOrd="0" presId="urn:microsoft.com/office/officeart/2009/3/layout/HorizontalOrganizationChart"/>
    <dgm:cxn modelId="{FCC4014A-A5AE-4C7B-9688-3F0E131B0C94}" type="presOf" srcId="{86010F59-C0AD-4E21-8C64-6D5799EDC0A2}" destId="{2E9DF0B6-A509-4A94-82B4-09F2EF2FDA9B}" srcOrd="0" destOrd="0" presId="urn:microsoft.com/office/officeart/2009/3/layout/HorizontalOrganizationChart"/>
    <dgm:cxn modelId="{65F2994D-8839-411B-AA28-070DCF8243A0}" srcId="{4BD296C3-9892-400E-8380-D4BF4B55BAB3}" destId="{19659EDE-9458-4A6C-ABE6-8F4A773D135E}" srcOrd="1" destOrd="0" parTransId="{B72C4F33-FA53-4D0B-82C6-29EEA33FF5CF}" sibTransId="{DCE39931-709F-480C-8B38-624D60B9D697}"/>
    <dgm:cxn modelId="{C911586E-12C7-439F-897F-DE44319B6D66}" type="presOf" srcId="{3274FC0B-3881-4D90-9856-13FCC0CC8738}" destId="{365E2A47-DAF9-43A8-AC22-4B6DCCD9314B}" srcOrd="0" destOrd="0" presId="urn:microsoft.com/office/officeart/2009/3/layout/HorizontalOrganizationChart"/>
    <dgm:cxn modelId="{0318CE91-B163-4FFA-BB04-3EB207495A8B}" srcId="{3274FC0B-3881-4D90-9856-13FCC0CC8738}" destId="{4BD296C3-9892-400E-8380-D4BF4B55BAB3}" srcOrd="0" destOrd="0" parTransId="{F6BA7A8B-80A9-46A6-957E-A58AD8678435}" sibTransId="{8ABF3377-75FD-46E2-9559-84F02E3FB2E8}"/>
    <dgm:cxn modelId="{6B504898-74A3-488C-AA53-EAACC5DCD82D}" type="presOf" srcId="{75BBBC8D-2D43-475A-B4DB-FE4270140053}" destId="{E7D5E74E-B730-4035-A7F0-5D88996A3DBC}" srcOrd="1" destOrd="0" presId="urn:microsoft.com/office/officeart/2009/3/layout/HorizontalOrganizationChart"/>
    <dgm:cxn modelId="{79F40C9C-CAD4-4729-B750-642CA019AD29}" type="presOf" srcId="{4BD296C3-9892-400E-8380-D4BF4B55BAB3}" destId="{D8AC6490-017B-4B06-BF5E-0251F6D90D89}" srcOrd="1" destOrd="0" presId="urn:microsoft.com/office/officeart/2009/3/layout/HorizontalOrganizationChart"/>
    <dgm:cxn modelId="{BFF7E89E-293A-4A46-AB7D-6E9FAE50B515}" type="presOf" srcId="{86010F59-C0AD-4E21-8C64-6D5799EDC0A2}" destId="{54A71140-ACE0-4A54-881D-E9BE4512DFAB}" srcOrd="1" destOrd="0" presId="urn:microsoft.com/office/officeart/2009/3/layout/HorizontalOrganizationChart"/>
    <dgm:cxn modelId="{8B486EA1-7A2F-423A-968A-35ED355508EE}" srcId="{86010F59-C0AD-4E21-8C64-6D5799EDC0A2}" destId="{75BBBC8D-2D43-475A-B4DB-FE4270140053}" srcOrd="0" destOrd="0" parTransId="{4004D447-769A-4537-A3F9-FACFB987DE7B}" sibTransId="{F582FFD9-ED9A-48F9-AC00-3E37F858B661}"/>
    <dgm:cxn modelId="{88999CAC-7A1D-4FA9-88E4-4BD7A20CB43C}" type="presOf" srcId="{75BBBC8D-2D43-475A-B4DB-FE4270140053}" destId="{47AE8625-A6B2-4138-A6F4-FC2E8BA0C796}" srcOrd="0" destOrd="0" presId="urn:microsoft.com/office/officeart/2009/3/layout/HorizontalOrganizationChart"/>
    <dgm:cxn modelId="{7B4A56B6-D926-4C09-8BAA-9DC251429CD1}" type="presOf" srcId="{19659EDE-9458-4A6C-ABE6-8F4A773D135E}" destId="{9A9213F8-22BC-48FF-8A5E-1EB703A69D7C}" srcOrd="0" destOrd="0" presId="urn:microsoft.com/office/officeart/2009/3/layout/HorizontalOrganizationChart"/>
    <dgm:cxn modelId="{9C3D16B8-7B58-45EB-B382-80EBC06DB938}" type="presOf" srcId="{B34734CC-84BD-461D-92D2-E9562AD6C339}" destId="{ED6AA967-26CD-495E-BB27-9F33066574DA}" srcOrd="1" destOrd="0" presId="urn:microsoft.com/office/officeart/2009/3/layout/HorizontalOrganizationChart"/>
    <dgm:cxn modelId="{056693C6-B27C-460A-8D92-41815C444510}" type="presOf" srcId="{71A6D8C4-7319-4ED2-BA11-A776F8D82905}" destId="{754359F7-3042-4C7E-B30C-6238A267EC6E}" srcOrd="0" destOrd="0" presId="urn:microsoft.com/office/officeart/2009/3/layout/HorizontalOrganizationChart"/>
    <dgm:cxn modelId="{2DC379E3-8EB9-4D56-A381-FE906D42929A}" type="presOf" srcId="{B72C4F33-FA53-4D0B-82C6-29EEA33FF5CF}" destId="{7CD5D0D7-0904-4D98-AEF3-34290D8C2E78}" srcOrd="0" destOrd="0" presId="urn:microsoft.com/office/officeart/2009/3/layout/HorizontalOrganizationChart"/>
    <dgm:cxn modelId="{626F8BFA-5ED1-48C6-8FDC-FCA5CB3C83A9}" srcId="{4BD296C3-9892-400E-8380-D4BF4B55BAB3}" destId="{86010F59-C0AD-4E21-8C64-6D5799EDC0A2}" srcOrd="0" destOrd="0" parTransId="{E298AC46-DE4D-4152-A111-CD18243DE816}" sibTransId="{11DC8184-566A-4225-B0A2-C0F4413CEAFC}"/>
    <dgm:cxn modelId="{0E75450D-8DF9-4A24-BE70-312A11ED7A4D}" type="presParOf" srcId="{365E2A47-DAF9-43A8-AC22-4B6DCCD9314B}" destId="{19DA754B-DB31-4F37-961C-AD92439EA832}" srcOrd="0" destOrd="0" presId="urn:microsoft.com/office/officeart/2009/3/layout/HorizontalOrganizationChart"/>
    <dgm:cxn modelId="{30A464DD-176F-4E4A-9C4F-74AD3A5CD177}" type="presParOf" srcId="{19DA754B-DB31-4F37-961C-AD92439EA832}" destId="{234BE0BE-EA3D-4C9D-978F-2E9620A9EA6B}" srcOrd="0" destOrd="0" presId="urn:microsoft.com/office/officeart/2009/3/layout/HorizontalOrganizationChart"/>
    <dgm:cxn modelId="{F39B6BC3-FFDC-4821-8A1F-9782490E7C90}" type="presParOf" srcId="{234BE0BE-EA3D-4C9D-978F-2E9620A9EA6B}" destId="{AC684F0B-6C46-4FFE-8B65-C276D76CD646}" srcOrd="0" destOrd="0" presId="urn:microsoft.com/office/officeart/2009/3/layout/HorizontalOrganizationChart"/>
    <dgm:cxn modelId="{1A74D3D1-16D3-47D1-A12D-5F5C06DF4E0B}" type="presParOf" srcId="{234BE0BE-EA3D-4C9D-978F-2E9620A9EA6B}" destId="{D8AC6490-017B-4B06-BF5E-0251F6D90D89}" srcOrd="1" destOrd="0" presId="urn:microsoft.com/office/officeart/2009/3/layout/HorizontalOrganizationChart"/>
    <dgm:cxn modelId="{C7CB32E5-9BAA-4733-B9C5-96517BEE1975}" type="presParOf" srcId="{19DA754B-DB31-4F37-961C-AD92439EA832}" destId="{988676AD-E31C-4211-A7D8-C1CE5EF95C08}" srcOrd="1" destOrd="0" presId="urn:microsoft.com/office/officeart/2009/3/layout/HorizontalOrganizationChart"/>
    <dgm:cxn modelId="{05453DA9-2CC0-4D25-ACDC-1506D591FE86}" type="presParOf" srcId="{988676AD-E31C-4211-A7D8-C1CE5EF95C08}" destId="{E795BC51-1D6B-4226-A825-2C725A63FDB6}" srcOrd="0" destOrd="0" presId="urn:microsoft.com/office/officeart/2009/3/layout/HorizontalOrganizationChart"/>
    <dgm:cxn modelId="{4BC12967-8AF1-44E5-98EA-B42F3CBF94B3}" type="presParOf" srcId="{988676AD-E31C-4211-A7D8-C1CE5EF95C08}" destId="{454CB85A-80E3-4F81-AEC6-3594AAEF7E40}" srcOrd="1" destOrd="0" presId="urn:microsoft.com/office/officeart/2009/3/layout/HorizontalOrganizationChart"/>
    <dgm:cxn modelId="{EFDB44FE-A305-4ACA-B94F-42E5F84608AD}" type="presParOf" srcId="{454CB85A-80E3-4F81-AEC6-3594AAEF7E40}" destId="{34FAA8ED-B279-4FC9-92F6-6745FA820C3E}" srcOrd="0" destOrd="0" presId="urn:microsoft.com/office/officeart/2009/3/layout/HorizontalOrganizationChart"/>
    <dgm:cxn modelId="{386E0C29-C9A9-471C-96FE-7FDD6D4946B9}" type="presParOf" srcId="{34FAA8ED-B279-4FC9-92F6-6745FA820C3E}" destId="{2E9DF0B6-A509-4A94-82B4-09F2EF2FDA9B}" srcOrd="0" destOrd="0" presId="urn:microsoft.com/office/officeart/2009/3/layout/HorizontalOrganizationChart"/>
    <dgm:cxn modelId="{15DFC21D-9869-485A-89AF-CC273D4C0F68}" type="presParOf" srcId="{34FAA8ED-B279-4FC9-92F6-6745FA820C3E}" destId="{54A71140-ACE0-4A54-881D-E9BE4512DFAB}" srcOrd="1" destOrd="0" presId="urn:microsoft.com/office/officeart/2009/3/layout/HorizontalOrganizationChart"/>
    <dgm:cxn modelId="{D704CEBA-1548-4567-AB72-082A6C886727}" type="presParOf" srcId="{454CB85A-80E3-4F81-AEC6-3594AAEF7E40}" destId="{936E1CFB-E245-41ED-9439-DF3238FA0591}" srcOrd="1" destOrd="0" presId="urn:microsoft.com/office/officeart/2009/3/layout/HorizontalOrganizationChart"/>
    <dgm:cxn modelId="{AE495362-8508-42C5-A53B-CC6DBB55EF1A}" type="presParOf" srcId="{936E1CFB-E245-41ED-9439-DF3238FA0591}" destId="{9202505F-56BD-441D-B7C8-0344F22D79EC}" srcOrd="0" destOrd="0" presId="urn:microsoft.com/office/officeart/2009/3/layout/HorizontalOrganizationChart"/>
    <dgm:cxn modelId="{0C4FF9DA-C4C0-420D-935C-26E897B2D5B3}" type="presParOf" srcId="{936E1CFB-E245-41ED-9439-DF3238FA0591}" destId="{595040DB-71C5-4C51-8B26-B530828A63F2}" srcOrd="1" destOrd="0" presId="urn:microsoft.com/office/officeart/2009/3/layout/HorizontalOrganizationChart"/>
    <dgm:cxn modelId="{7EFDC0EA-DE40-4EE1-9F42-D1905D21F8C8}" type="presParOf" srcId="{595040DB-71C5-4C51-8B26-B530828A63F2}" destId="{D787E0BD-801E-4B22-9291-0D72BE90C4EF}" srcOrd="0" destOrd="0" presId="urn:microsoft.com/office/officeart/2009/3/layout/HorizontalOrganizationChart"/>
    <dgm:cxn modelId="{AD8EF333-D9D0-48A0-A2DF-4CD68F223CC8}" type="presParOf" srcId="{D787E0BD-801E-4B22-9291-0D72BE90C4EF}" destId="{47AE8625-A6B2-4138-A6F4-FC2E8BA0C796}" srcOrd="0" destOrd="0" presId="urn:microsoft.com/office/officeart/2009/3/layout/HorizontalOrganizationChart"/>
    <dgm:cxn modelId="{4157A841-5225-4CBB-9ED1-AEFA7A0F639A}" type="presParOf" srcId="{D787E0BD-801E-4B22-9291-0D72BE90C4EF}" destId="{E7D5E74E-B730-4035-A7F0-5D88996A3DBC}" srcOrd="1" destOrd="0" presId="urn:microsoft.com/office/officeart/2009/3/layout/HorizontalOrganizationChart"/>
    <dgm:cxn modelId="{A9A75529-7C54-4B39-86C3-071180EEF3AF}" type="presParOf" srcId="{595040DB-71C5-4C51-8B26-B530828A63F2}" destId="{60C8D2E1-CBC4-45C3-9B7D-7484D2A84D8B}" srcOrd="1" destOrd="0" presId="urn:microsoft.com/office/officeart/2009/3/layout/HorizontalOrganizationChart"/>
    <dgm:cxn modelId="{6AD0E6AD-11DC-41EC-8B90-9153D41817E3}" type="presParOf" srcId="{595040DB-71C5-4C51-8B26-B530828A63F2}" destId="{2CD58EC5-8C6F-448D-9280-4A368C48CC1A}" srcOrd="2" destOrd="0" presId="urn:microsoft.com/office/officeart/2009/3/layout/HorizontalOrganizationChart"/>
    <dgm:cxn modelId="{41327F40-607C-4F35-B962-B1CE9BBB0FD6}" type="presParOf" srcId="{454CB85A-80E3-4F81-AEC6-3594AAEF7E40}" destId="{597FD5E9-73F6-4ED4-8F64-A38B2354DA9E}" srcOrd="2" destOrd="0" presId="urn:microsoft.com/office/officeart/2009/3/layout/HorizontalOrganizationChart"/>
    <dgm:cxn modelId="{B11043BD-E700-4050-AFEA-B0799799F19A}" type="presParOf" srcId="{988676AD-E31C-4211-A7D8-C1CE5EF95C08}" destId="{7CD5D0D7-0904-4D98-AEF3-34290D8C2E78}" srcOrd="2" destOrd="0" presId="urn:microsoft.com/office/officeart/2009/3/layout/HorizontalOrganizationChart"/>
    <dgm:cxn modelId="{1EF6DC0D-52DD-4C50-B2A2-F3639FA75939}" type="presParOf" srcId="{988676AD-E31C-4211-A7D8-C1CE5EF95C08}" destId="{46523E75-7166-49E7-A699-5C20C2617C9D}" srcOrd="3" destOrd="0" presId="urn:microsoft.com/office/officeart/2009/3/layout/HorizontalOrganizationChart"/>
    <dgm:cxn modelId="{0A8934E4-4D82-40AB-9833-D1638B3EC70C}" type="presParOf" srcId="{46523E75-7166-49E7-A699-5C20C2617C9D}" destId="{55ABFC75-FA00-44A9-89EE-F055051698C2}" srcOrd="0" destOrd="0" presId="urn:microsoft.com/office/officeart/2009/3/layout/HorizontalOrganizationChart"/>
    <dgm:cxn modelId="{DB5973D5-196D-4B45-96BC-336F08FF0C2A}" type="presParOf" srcId="{55ABFC75-FA00-44A9-89EE-F055051698C2}" destId="{9A9213F8-22BC-48FF-8A5E-1EB703A69D7C}" srcOrd="0" destOrd="0" presId="urn:microsoft.com/office/officeart/2009/3/layout/HorizontalOrganizationChart"/>
    <dgm:cxn modelId="{CB20B84E-1361-4B11-AEEF-373E66CD5BD7}" type="presParOf" srcId="{55ABFC75-FA00-44A9-89EE-F055051698C2}" destId="{68F2EBF5-C4FB-49C2-AE51-FBFBB53F6FB6}" srcOrd="1" destOrd="0" presId="urn:microsoft.com/office/officeart/2009/3/layout/HorizontalOrganizationChart"/>
    <dgm:cxn modelId="{DD828599-ED88-4D61-96D4-0269224E75C4}" type="presParOf" srcId="{46523E75-7166-49E7-A699-5C20C2617C9D}" destId="{ECF380E8-80D5-4331-8EE9-EAA636AFF26E}" srcOrd="1" destOrd="0" presId="urn:microsoft.com/office/officeart/2009/3/layout/HorizontalOrganizationChart"/>
    <dgm:cxn modelId="{3B2777BC-FBE1-403B-958A-963905D44150}" type="presParOf" srcId="{ECF380E8-80D5-4331-8EE9-EAA636AFF26E}" destId="{754359F7-3042-4C7E-B30C-6238A267EC6E}" srcOrd="0" destOrd="0" presId="urn:microsoft.com/office/officeart/2009/3/layout/HorizontalOrganizationChart"/>
    <dgm:cxn modelId="{37EC7AAF-E63D-47C3-A142-35F6E22EF9BD}" type="presParOf" srcId="{ECF380E8-80D5-4331-8EE9-EAA636AFF26E}" destId="{F65ACF79-2074-4B8A-943F-07FB1B012207}" srcOrd="1" destOrd="0" presId="urn:microsoft.com/office/officeart/2009/3/layout/HorizontalOrganizationChart"/>
    <dgm:cxn modelId="{FE78411E-E07E-4442-A2D2-FE40847D605D}" type="presParOf" srcId="{F65ACF79-2074-4B8A-943F-07FB1B012207}" destId="{16FB7080-8907-479C-B7CF-C2B812DF2A5C}" srcOrd="0" destOrd="0" presId="urn:microsoft.com/office/officeart/2009/3/layout/HorizontalOrganizationChart"/>
    <dgm:cxn modelId="{768685E3-7436-4F37-A58D-631BDA76B051}" type="presParOf" srcId="{16FB7080-8907-479C-B7CF-C2B812DF2A5C}" destId="{9747D9FF-126B-4013-B5B4-8081562AE9CC}" srcOrd="0" destOrd="0" presId="urn:microsoft.com/office/officeart/2009/3/layout/HorizontalOrganizationChart"/>
    <dgm:cxn modelId="{2A889B9B-7866-4B7A-9006-F13515BD4CB1}" type="presParOf" srcId="{16FB7080-8907-479C-B7CF-C2B812DF2A5C}" destId="{ED6AA967-26CD-495E-BB27-9F33066574DA}" srcOrd="1" destOrd="0" presId="urn:microsoft.com/office/officeart/2009/3/layout/HorizontalOrganizationChart"/>
    <dgm:cxn modelId="{193200BC-BA6B-4AF2-9766-EE8A9E2D5940}" type="presParOf" srcId="{F65ACF79-2074-4B8A-943F-07FB1B012207}" destId="{D37F64DB-16C5-4EAE-B119-513368596C92}" srcOrd="1" destOrd="0" presId="urn:microsoft.com/office/officeart/2009/3/layout/HorizontalOrganizationChart"/>
    <dgm:cxn modelId="{A3EEE291-016B-4293-B99A-B028B2B60770}" type="presParOf" srcId="{F65ACF79-2074-4B8A-943F-07FB1B012207}" destId="{FFBFB6AB-3EE2-4EF1-886A-AE66860F0BC2}" srcOrd="2" destOrd="0" presId="urn:microsoft.com/office/officeart/2009/3/layout/HorizontalOrganizationChart"/>
    <dgm:cxn modelId="{AC46A2BD-81EA-4D86-821F-E3E1105BAEE2}" type="presParOf" srcId="{46523E75-7166-49E7-A699-5C20C2617C9D}" destId="{E415C878-F2E9-4BC7-81F0-B4099A466373}" srcOrd="2" destOrd="0" presId="urn:microsoft.com/office/officeart/2009/3/layout/HorizontalOrganizationChart"/>
    <dgm:cxn modelId="{065CF64D-D9E2-4A59-8EAD-F25A8C38C8AA}" type="presParOf" srcId="{19DA754B-DB31-4F37-961C-AD92439EA832}" destId="{025B5DD5-84F5-46C9-B644-53913BBD4C30}" srcOrd="2" destOrd="0" presId="urn:microsoft.com/office/officeart/2009/3/layout/HorizontalOrganizationChar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274FC0B-3881-4D90-9856-13FCC0CC8738}" type="doc">
      <dgm:prSet loTypeId="urn:microsoft.com/office/officeart/2009/3/layout/HorizontalOrganizationChart" loCatId="hierarchy" qsTypeId="urn:microsoft.com/office/officeart/2005/8/quickstyle/simple1" qsCatId="simple" csTypeId="urn:microsoft.com/office/officeart/2005/8/colors/accent2_4" csCatId="accent2" phldr="1"/>
      <dgm:spPr/>
      <dgm:t>
        <a:bodyPr/>
        <a:lstStyle/>
        <a:p>
          <a:endParaRPr lang="de-AT"/>
        </a:p>
      </dgm:t>
    </dgm:pt>
    <dgm:pt modelId="{80556901-C682-45E0-8A0E-05EC2A9392E4}">
      <dgm:prSet phldrT="[Text]" custT="1"/>
      <dgm:spPr/>
      <dgm:t>
        <a:bodyPr/>
        <a:lstStyle/>
        <a:p>
          <a:r>
            <a:rPr lang="de-AT" sz="1400">
              <a:solidFill>
                <a:schemeClr val="tx1"/>
              </a:solidFill>
            </a:rPr>
            <a:t>Land</a:t>
          </a:r>
        </a:p>
      </dgm:t>
    </dgm:pt>
    <dgm:pt modelId="{9E8DB2C0-EA9A-4B62-A3A2-2372772C3D02}" type="parTrans" cxnId="{50944200-3327-429F-8239-BD59E2C25F97}">
      <dgm:prSet/>
      <dgm:spPr/>
      <dgm:t>
        <a:bodyPr/>
        <a:lstStyle/>
        <a:p>
          <a:endParaRPr lang="de-AT" sz="1400">
            <a:solidFill>
              <a:schemeClr val="tx1"/>
            </a:solidFill>
          </a:endParaRPr>
        </a:p>
      </dgm:t>
    </dgm:pt>
    <dgm:pt modelId="{BEBE92A9-845C-4091-AB6E-2BBC15424E01}" type="sibTrans" cxnId="{50944200-3327-429F-8239-BD59E2C25F97}">
      <dgm:prSet/>
      <dgm:spPr/>
      <dgm:t>
        <a:bodyPr/>
        <a:lstStyle/>
        <a:p>
          <a:endParaRPr lang="de-AT" sz="1400">
            <a:solidFill>
              <a:schemeClr val="tx1"/>
            </a:solidFill>
          </a:endParaRPr>
        </a:p>
      </dgm:t>
    </dgm:pt>
    <dgm:pt modelId="{ED4EC4D6-DA51-4A89-AFDD-431C6F298BCE}">
      <dgm:prSet phldrT="[Text]" custT="1"/>
      <dgm:spPr/>
      <dgm:t>
        <a:bodyPr/>
        <a:lstStyle/>
        <a:p>
          <a:r>
            <a:rPr lang="de-AT" sz="1400">
              <a:solidFill>
                <a:schemeClr val="tx1"/>
              </a:solidFill>
            </a:rPr>
            <a:t>Road</a:t>
          </a:r>
        </a:p>
      </dgm:t>
    </dgm:pt>
    <dgm:pt modelId="{DCEDE53C-3B5A-46AF-9EDC-C6914C12508D}" type="parTrans" cxnId="{0AF612CD-9FA9-4F81-BC72-01BBAF96F01B}">
      <dgm:prSet/>
      <dgm:spPr/>
      <dgm:t>
        <a:bodyPr/>
        <a:lstStyle/>
        <a:p>
          <a:endParaRPr lang="de-AT" sz="1400">
            <a:solidFill>
              <a:schemeClr val="tx1"/>
            </a:solidFill>
          </a:endParaRPr>
        </a:p>
      </dgm:t>
    </dgm:pt>
    <dgm:pt modelId="{44D40EEB-BA24-451E-B5FA-6AE8A42A5241}" type="sibTrans" cxnId="{0AF612CD-9FA9-4F81-BC72-01BBAF96F01B}">
      <dgm:prSet/>
      <dgm:spPr/>
      <dgm:t>
        <a:bodyPr/>
        <a:lstStyle/>
        <a:p>
          <a:endParaRPr lang="de-AT" sz="1400">
            <a:solidFill>
              <a:schemeClr val="tx1"/>
            </a:solidFill>
          </a:endParaRPr>
        </a:p>
      </dgm:t>
    </dgm:pt>
    <dgm:pt modelId="{866B4043-0F46-488A-A536-253533558EC3}">
      <dgm:prSet phldrT="[Text]" custT="1"/>
      <dgm:spPr/>
      <dgm:t>
        <a:bodyPr/>
        <a:lstStyle/>
        <a:p>
          <a:r>
            <a:rPr lang="de-AT" sz="1400">
              <a:solidFill>
                <a:schemeClr val="tx1"/>
              </a:solidFill>
            </a:rPr>
            <a:t>Pipeline</a:t>
          </a:r>
        </a:p>
      </dgm:t>
    </dgm:pt>
    <dgm:pt modelId="{CD5FDFDE-0ABF-44C9-B2A8-DA7647E8D6F9}" type="parTrans" cxnId="{3FBE0A02-A0D1-41AD-A6CA-27C22F57B3B5}">
      <dgm:prSet/>
      <dgm:spPr/>
      <dgm:t>
        <a:bodyPr/>
        <a:lstStyle/>
        <a:p>
          <a:endParaRPr lang="de-AT" sz="1400">
            <a:solidFill>
              <a:schemeClr val="tx1"/>
            </a:solidFill>
          </a:endParaRPr>
        </a:p>
      </dgm:t>
    </dgm:pt>
    <dgm:pt modelId="{D2296940-66F7-4EA2-98CD-7E27A897CFB8}" type="sibTrans" cxnId="{3FBE0A02-A0D1-41AD-A6CA-27C22F57B3B5}">
      <dgm:prSet/>
      <dgm:spPr/>
      <dgm:t>
        <a:bodyPr/>
        <a:lstStyle/>
        <a:p>
          <a:endParaRPr lang="de-AT" sz="1400">
            <a:solidFill>
              <a:schemeClr val="tx1"/>
            </a:solidFill>
          </a:endParaRPr>
        </a:p>
      </dgm:t>
    </dgm:pt>
    <dgm:pt modelId="{93CAEB7C-F859-4BE6-BF14-C189C4154D2F}">
      <dgm:prSet phldrT="[Text]" custT="1"/>
      <dgm:spPr/>
      <dgm:t>
        <a:bodyPr/>
        <a:lstStyle/>
        <a:p>
          <a:r>
            <a:rPr lang="de-AT" sz="1400">
              <a:solidFill>
                <a:schemeClr val="tx1"/>
              </a:solidFill>
            </a:rPr>
            <a:t>Rail</a:t>
          </a:r>
        </a:p>
      </dgm:t>
    </dgm:pt>
    <dgm:pt modelId="{4FAE68D6-9722-405E-837D-326EFB3B2B96}" type="parTrans" cxnId="{A8F73616-BDC8-4930-9953-F5F4029FFE7E}">
      <dgm:prSet/>
      <dgm:spPr/>
      <dgm:t>
        <a:bodyPr/>
        <a:lstStyle/>
        <a:p>
          <a:endParaRPr lang="de-AT" sz="1400">
            <a:solidFill>
              <a:schemeClr val="tx1"/>
            </a:solidFill>
          </a:endParaRPr>
        </a:p>
      </dgm:t>
    </dgm:pt>
    <dgm:pt modelId="{FAD76139-6EE5-41BA-8C34-3B42DFF48242}" type="sibTrans" cxnId="{A8F73616-BDC8-4930-9953-F5F4029FFE7E}">
      <dgm:prSet/>
      <dgm:spPr/>
      <dgm:t>
        <a:bodyPr/>
        <a:lstStyle/>
        <a:p>
          <a:endParaRPr lang="de-AT" sz="1400">
            <a:solidFill>
              <a:schemeClr val="tx1"/>
            </a:solidFill>
          </a:endParaRPr>
        </a:p>
      </dgm:t>
    </dgm:pt>
    <dgm:pt modelId="{78628017-4972-4E70-8263-E93312A7618B}">
      <dgm:prSet phldrT="[Text]" custT="1"/>
      <dgm:spPr/>
      <dgm:t>
        <a:bodyPr/>
        <a:lstStyle/>
        <a:p>
          <a:r>
            <a:rPr lang="de-AT" sz="1400">
              <a:solidFill>
                <a:schemeClr val="tx1"/>
              </a:solidFill>
            </a:rPr>
            <a:t>Pipeline</a:t>
          </a:r>
        </a:p>
      </dgm:t>
    </dgm:pt>
    <dgm:pt modelId="{EB61086B-9737-479E-8BF9-DDCE167743F0}" type="parTrans" cxnId="{49733B52-0122-47C9-B2B4-49222B9E401C}">
      <dgm:prSet/>
      <dgm:spPr/>
      <dgm:t>
        <a:bodyPr/>
        <a:lstStyle/>
        <a:p>
          <a:endParaRPr lang="de-AT" sz="1400">
            <a:solidFill>
              <a:schemeClr val="tx1"/>
            </a:solidFill>
          </a:endParaRPr>
        </a:p>
      </dgm:t>
    </dgm:pt>
    <dgm:pt modelId="{4BE6A12A-CEFF-4FF6-A7C4-EBFA406EC1F1}" type="sibTrans" cxnId="{49733B52-0122-47C9-B2B4-49222B9E401C}">
      <dgm:prSet/>
      <dgm:spPr/>
      <dgm:t>
        <a:bodyPr/>
        <a:lstStyle/>
        <a:p>
          <a:endParaRPr lang="de-AT" sz="1400">
            <a:solidFill>
              <a:schemeClr val="tx1"/>
            </a:solidFill>
          </a:endParaRPr>
        </a:p>
      </dgm:t>
    </dgm:pt>
    <dgm:pt modelId="{F9C3555A-2432-4E3D-9217-9BE51E52E084}">
      <dgm:prSet phldrT="[Text]" custT="1"/>
      <dgm:spPr/>
      <dgm:t>
        <a:bodyPr/>
        <a:lstStyle/>
        <a:p>
          <a:r>
            <a:rPr lang="de-AT" sz="1400">
              <a:solidFill>
                <a:schemeClr val="tx1"/>
              </a:solidFill>
            </a:rPr>
            <a:t>Train</a:t>
          </a:r>
        </a:p>
      </dgm:t>
    </dgm:pt>
    <dgm:pt modelId="{F2C7D409-CD19-4A42-A3DC-B1FAA1B64433}" type="parTrans" cxnId="{C66FC6A4-7F74-4F28-A3CB-C81D18D6710C}">
      <dgm:prSet/>
      <dgm:spPr/>
      <dgm:t>
        <a:bodyPr/>
        <a:lstStyle/>
        <a:p>
          <a:endParaRPr lang="de-AT" sz="1400">
            <a:solidFill>
              <a:schemeClr val="tx1"/>
            </a:solidFill>
          </a:endParaRPr>
        </a:p>
      </dgm:t>
    </dgm:pt>
    <dgm:pt modelId="{6A9B1319-0318-4485-AAE8-4BE07F161022}" type="sibTrans" cxnId="{C66FC6A4-7F74-4F28-A3CB-C81D18D6710C}">
      <dgm:prSet/>
      <dgm:spPr/>
      <dgm:t>
        <a:bodyPr/>
        <a:lstStyle/>
        <a:p>
          <a:endParaRPr lang="de-AT" sz="1400">
            <a:solidFill>
              <a:schemeClr val="tx1"/>
            </a:solidFill>
          </a:endParaRPr>
        </a:p>
      </dgm:t>
    </dgm:pt>
    <dgm:pt modelId="{699E0ED8-EBD1-49DA-B72D-5B0E81440D1B}">
      <dgm:prSet phldrT="[Text]" custT="1"/>
      <dgm:spPr/>
      <dgm:t>
        <a:bodyPr/>
        <a:lstStyle/>
        <a:p>
          <a:r>
            <a:rPr lang="de-AT" sz="1400">
              <a:solidFill>
                <a:schemeClr val="tx1"/>
              </a:solidFill>
            </a:rPr>
            <a:t>Truck</a:t>
          </a:r>
        </a:p>
      </dgm:t>
    </dgm:pt>
    <dgm:pt modelId="{8C73F3E5-E1FA-4FCD-ACD7-BBB9F013AF71}" type="parTrans" cxnId="{7B9148AF-B3B4-44C9-8BA0-7AE5C1B6C850}">
      <dgm:prSet/>
      <dgm:spPr/>
      <dgm:t>
        <a:bodyPr/>
        <a:lstStyle/>
        <a:p>
          <a:endParaRPr lang="de-AT" sz="1400">
            <a:solidFill>
              <a:schemeClr val="tx1"/>
            </a:solidFill>
          </a:endParaRPr>
        </a:p>
      </dgm:t>
    </dgm:pt>
    <dgm:pt modelId="{D8D6B93A-7DF5-492A-AFE7-75298147D560}" type="sibTrans" cxnId="{7B9148AF-B3B4-44C9-8BA0-7AE5C1B6C850}">
      <dgm:prSet/>
      <dgm:spPr/>
      <dgm:t>
        <a:bodyPr/>
        <a:lstStyle/>
        <a:p>
          <a:endParaRPr lang="de-AT" sz="1400">
            <a:solidFill>
              <a:schemeClr val="tx1"/>
            </a:solidFill>
          </a:endParaRPr>
        </a:p>
      </dgm:t>
    </dgm:pt>
    <dgm:pt modelId="{365E2A47-DAF9-43A8-AC22-4B6DCCD9314B}" type="pres">
      <dgm:prSet presAssocID="{3274FC0B-3881-4D90-9856-13FCC0CC8738}" presName="hierChild1" presStyleCnt="0">
        <dgm:presLayoutVars>
          <dgm:orgChart val="1"/>
          <dgm:chPref val="1"/>
          <dgm:dir/>
          <dgm:animOne val="branch"/>
          <dgm:animLvl val="lvl"/>
          <dgm:resizeHandles/>
        </dgm:presLayoutVars>
      </dgm:prSet>
      <dgm:spPr/>
    </dgm:pt>
    <dgm:pt modelId="{107DF3D3-0363-4228-8FA4-3248182D2E48}" type="pres">
      <dgm:prSet presAssocID="{80556901-C682-45E0-8A0E-05EC2A9392E4}" presName="hierRoot1" presStyleCnt="0">
        <dgm:presLayoutVars>
          <dgm:hierBranch val="init"/>
        </dgm:presLayoutVars>
      </dgm:prSet>
      <dgm:spPr/>
    </dgm:pt>
    <dgm:pt modelId="{76250FC4-D2CB-4DE3-BEA1-80042F8E6300}" type="pres">
      <dgm:prSet presAssocID="{80556901-C682-45E0-8A0E-05EC2A9392E4}" presName="rootComposite1" presStyleCnt="0"/>
      <dgm:spPr/>
    </dgm:pt>
    <dgm:pt modelId="{0CA271CD-AB60-4B56-BBDE-8FC5201AD48B}" type="pres">
      <dgm:prSet presAssocID="{80556901-C682-45E0-8A0E-05EC2A9392E4}" presName="rootText1" presStyleLbl="node0" presStyleIdx="0" presStyleCnt="1">
        <dgm:presLayoutVars>
          <dgm:chPref val="3"/>
        </dgm:presLayoutVars>
      </dgm:prSet>
      <dgm:spPr/>
    </dgm:pt>
    <dgm:pt modelId="{6FB2A708-1FFE-4925-8C8F-5A624CE85395}" type="pres">
      <dgm:prSet presAssocID="{80556901-C682-45E0-8A0E-05EC2A9392E4}" presName="rootConnector1" presStyleLbl="node1" presStyleIdx="0" presStyleCnt="0"/>
      <dgm:spPr/>
    </dgm:pt>
    <dgm:pt modelId="{C282E79E-8426-4F1C-8B85-375ECC6DC6C7}" type="pres">
      <dgm:prSet presAssocID="{80556901-C682-45E0-8A0E-05EC2A9392E4}" presName="hierChild2" presStyleCnt="0"/>
      <dgm:spPr/>
    </dgm:pt>
    <dgm:pt modelId="{2D73707A-DA1F-4956-A172-2E59592A07BA}" type="pres">
      <dgm:prSet presAssocID="{DCEDE53C-3B5A-46AF-9EDC-C6914C12508D}" presName="Name64" presStyleLbl="parChTrans1D2" presStyleIdx="0" presStyleCnt="3"/>
      <dgm:spPr/>
    </dgm:pt>
    <dgm:pt modelId="{C23BFD7F-5418-4BAB-B5D9-472BECDC20CE}" type="pres">
      <dgm:prSet presAssocID="{ED4EC4D6-DA51-4A89-AFDD-431C6F298BCE}" presName="hierRoot2" presStyleCnt="0">
        <dgm:presLayoutVars>
          <dgm:hierBranch val="init"/>
        </dgm:presLayoutVars>
      </dgm:prSet>
      <dgm:spPr/>
    </dgm:pt>
    <dgm:pt modelId="{093CEF4C-6B82-42A2-B633-B0575C7BDE7F}" type="pres">
      <dgm:prSet presAssocID="{ED4EC4D6-DA51-4A89-AFDD-431C6F298BCE}" presName="rootComposite" presStyleCnt="0"/>
      <dgm:spPr/>
    </dgm:pt>
    <dgm:pt modelId="{585B211D-B54C-48D3-9C4E-232605076D45}" type="pres">
      <dgm:prSet presAssocID="{ED4EC4D6-DA51-4A89-AFDD-431C6F298BCE}" presName="rootText" presStyleLbl="node2" presStyleIdx="0" presStyleCnt="3">
        <dgm:presLayoutVars>
          <dgm:chPref val="3"/>
        </dgm:presLayoutVars>
      </dgm:prSet>
      <dgm:spPr/>
    </dgm:pt>
    <dgm:pt modelId="{DB99BF74-FDB5-498A-AAEF-8C8212EE750B}" type="pres">
      <dgm:prSet presAssocID="{ED4EC4D6-DA51-4A89-AFDD-431C6F298BCE}" presName="rootConnector" presStyleLbl="node2" presStyleIdx="0" presStyleCnt="3"/>
      <dgm:spPr/>
    </dgm:pt>
    <dgm:pt modelId="{324620CB-BA0F-4BEF-98DE-D49C515DCC28}" type="pres">
      <dgm:prSet presAssocID="{ED4EC4D6-DA51-4A89-AFDD-431C6F298BCE}" presName="hierChild4" presStyleCnt="0"/>
      <dgm:spPr/>
    </dgm:pt>
    <dgm:pt modelId="{937DCB20-ADEF-4DDA-86A6-78C29362BB10}" type="pres">
      <dgm:prSet presAssocID="{8C73F3E5-E1FA-4FCD-ACD7-BBB9F013AF71}" presName="Name64" presStyleLbl="parChTrans1D3" presStyleIdx="0" presStyleCnt="3"/>
      <dgm:spPr/>
    </dgm:pt>
    <dgm:pt modelId="{13C2D9F4-ADD3-42BE-860B-6ECEBB4DD9FD}" type="pres">
      <dgm:prSet presAssocID="{699E0ED8-EBD1-49DA-B72D-5B0E81440D1B}" presName="hierRoot2" presStyleCnt="0">
        <dgm:presLayoutVars>
          <dgm:hierBranch val="init"/>
        </dgm:presLayoutVars>
      </dgm:prSet>
      <dgm:spPr/>
    </dgm:pt>
    <dgm:pt modelId="{AE836FE3-7EA7-4415-81CE-A3DC3738B4D2}" type="pres">
      <dgm:prSet presAssocID="{699E0ED8-EBD1-49DA-B72D-5B0E81440D1B}" presName="rootComposite" presStyleCnt="0"/>
      <dgm:spPr/>
    </dgm:pt>
    <dgm:pt modelId="{0E2D3AA7-A03F-4B0E-A11C-A175AC84CA36}" type="pres">
      <dgm:prSet presAssocID="{699E0ED8-EBD1-49DA-B72D-5B0E81440D1B}" presName="rootText" presStyleLbl="node3" presStyleIdx="0" presStyleCnt="3">
        <dgm:presLayoutVars>
          <dgm:chPref val="3"/>
        </dgm:presLayoutVars>
      </dgm:prSet>
      <dgm:spPr/>
    </dgm:pt>
    <dgm:pt modelId="{6B36F7D1-8D76-4EC5-A113-3ADF12489C9D}" type="pres">
      <dgm:prSet presAssocID="{699E0ED8-EBD1-49DA-B72D-5B0E81440D1B}" presName="rootConnector" presStyleLbl="node3" presStyleIdx="0" presStyleCnt="3"/>
      <dgm:spPr/>
    </dgm:pt>
    <dgm:pt modelId="{6BB26241-267F-4517-BC17-9F5BA14BBA1B}" type="pres">
      <dgm:prSet presAssocID="{699E0ED8-EBD1-49DA-B72D-5B0E81440D1B}" presName="hierChild4" presStyleCnt="0"/>
      <dgm:spPr/>
    </dgm:pt>
    <dgm:pt modelId="{9A26A0CD-4663-4BAC-AF09-9DB99E405C52}" type="pres">
      <dgm:prSet presAssocID="{699E0ED8-EBD1-49DA-B72D-5B0E81440D1B}" presName="hierChild5" presStyleCnt="0"/>
      <dgm:spPr/>
    </dgm:pt>
    <dgm:pt modelId="{AD748470-A56B-46E9-BE6A-6818EAF1E814}" type="pres">
      <dgm:prSet presAssocID="{ED4EC4D6-DA51-4A89-AFDD-431C6F298BCE}" presName="hierChild5" presStyleCnt="0"/>
      <dgm:spPr/>
    </dgm:pt>
    <dgm:pt modelId="{6FC13BEC-97A8-4342-A954-8C0995E77994}" type="pres">
      <dgm:prSet presAssocID="{4FAE68D6-9722-405E-837D-326EFB3B2B96}" presName="Name64" presStyleLbl="parChTrans1D2" presStyleIdx="1" presStyleCnt="3"/>
      <dgm:spPr/>
    </dgm:pt>
    <dgm:pt modelId="{6D6F5500-D0CF-4F13-A303-0C0AA7B6C0CE}" type="pres">
      <dgm:prSet presAssocID="{93CAEB7C-F859-4BE6-BF14-C189C4154D2F}" presName="hierRoot2" presStyleCnt="0">
        <dgm:presLayoutVars>
          <dgm:hierBranch val="init"/>
        </dgm:presLayoutVars>
      </dgm:prSet>
      <dgm:spPr/>
    </dgm:pt>
    <dgm:pt modelId="{9B53F9A2-74E6-4CE9-B41A-19C98A032DBD}" type="pres">
      <dgm:prSet presAssocID="{93CAEB7C-F859-4BE6-BF14-C189C4154D2F}" presName="rootComposite" presStyleCnt="0"/>
      <dgm:spPr/>
    </dgm:pt>
    <dgm:pt modelId="{C17587F1-7F92-4D22-838C-B1FB028CB7E2}" type="pres">
      <dgm:prSet presAssocID="{93CAEB7C-F859-4BE6-BF14-C189C4154D2F}" presName="rootText" presStyleLbl="node2" presStyleIdx="1" presStyleCnt="3">
        <dgm:presLayoutVars>
          <dgm:chPref val="3"/>
        </dgm:presLayoutVars>
      </dgm:prSet>
      <dgm:spPr/>
    </dgm:pt>
    <dgm:pt modelId="{F15826FC-8B45-407C-B5F8-1EA482667F22}" type="pres">
      <dgm:prSet presAssocID="{93CAEB7C-F859-4BE6-BF14-C189C4154D2F}" presName="rootConnector" presStyleLbl="node2" presStyleIdx="1" presStyleCnt="3"/>
      <dgm:spPr/>
    </dgm:pt>
    <dgm:pt modelId="{7292AF2D-F67F-4F8A-B2FB-A0F1310E7C6D}" type="pres">
      <dgm:prSet presAssocID="{93CAEB7C-F859-4BE6-BF14-C189C4154D2F}" presName="hierChild4" presStyleCnt="0"/>
      <dgm:spPr/>
    </dgm:pt>
    <dgm:pt modelId="{724B4061-0319-4700-80A5-EA3D80620A67}" type="pres">
      <dgm:prSet presAssocID="{F2C7D409-CD19-4A42-A3DC-B1FAA1B64433}" presName="Name64" presStyleLbl="parChTrans1D3" presStyleIdx="1" presStyleCnt="3"/>
      <dgm:spPr/>
    </dgm:pt>
    <dgm:pt modelId="{283D3976-7F57-4CD4-A0BD-8D3E72E3A2FE}" type="pres">
      <dgm:prSet presAssocID="{F9C3555A-2432-4E3D-9217-9BE51E52E084}" presName="hierRoot2" presStyleCnt="0">
        <dgm:presLayoutVars>
          <dgm:hierBranch val="init"/>
        </dgm:presLayoutVars>
      </dgm:prSet>
      <dgm:spPr/>
    </dgm:pt>
    <dgm:pt modelId="{7E99B7F4-4570-4F57-8F24-89A6ADEB94DF}" type="pres">
      <dgm:prSet presAssocID="{F9C3555A-2432-4E3D-9217-9BE51E52E084}" presName="rootComposite" presStyleCnt="0"/>
      <dgm:spPr/>
    </dgm:pt>
    <dgm:pt modelId="{8B245939-B2BC-4952-AB36-002105B2D235}" type="pres">
      <dgm:prSet presAssocID="{F9C3555A-2432-4E3D-9217-9BE51E52E084}" presName="rootText" presStyleLbl="node3" presStyleIdx="1" presStyleCnt="3">
        <dgm:presLayoutVars>
          <dgm:chPref val="3"/>
        </dgm:presLayoutVars>
      </dgm:prSet>
      <dgm:spPr/>
    </dgm:pt>
    <dgm:pt modelId="{179ACDB7-0C0C-45AD-B5DA-174A0B8D0A77}" type="pres">
      <dgm:prSet presAssocID="{F9C3555A-2432-4E3D-9217-9BE51E52E084}" presName="rootConnector" presStyleLbl="node3" presStyleIdx="1" presStyleCnt="3"/>
      <dgm:spPr/>
    </dgm:pt>
    <dgm:pt modelId="{9933412C-1954-4B30-9D42-8C5AA933F349}" type="pres">
      <dgm:prSet presAssocID="{F9C3555A-2432-4E3D-9217-9BE51E52E084}" presName="hierChild4" presStyleCnt="0"/>
      <dgm:spPr/>
    </dgm:pt>
    <dgm:pt modelId="{9E0467E8-8A29-43B8-B9D2-B50FCE2537D0}" type="pres">
      <dgm:prSet presAssocID="{F9C3555A-2432-4E3D-9217-9BE51E52E084}" presName="hierChild5" presStyleCnt="0"/>
      <dgm:spPr/>
    </dgm:pt>
    <dgm:pt modelId="{D2C4A83B-2785-42A7-B772-B3D88B92A8E3}" type="pres">
      <dgm:prSet presAssocID="{93CAEB7C-F859-4BE6-BF14-C189C4154D2F}" presName="hierChild5" presStyleCnt="0"/>
      <dgm:spPr/>
    </dgm:pt>
    <dgm:pt modelId="{81C50075-2CBF-4891-B0B6-4CBB93AEDEE9}" type="pres">
      <dgm:prSet presAssocID="{EB61086B-9737-479E-8BF9-DDCE167743F0}" presName="Name64" presStyleLbl="parChTrans1D2" presStyleIdx="2" presStyleCnt="3"/>
      <dgm:spPr/>
    </dgm:pt>
    <dgm:pt modelId="{29DE36D9-C4CB-4B08-9703-3EA7EC7ADF99}" type="pres">
      <dgm:prSet presAssocID="{78628017-4972-4E70-8263-E93312A7618B}" presName="hierRoot2" presStyleCnt="0">
        <dgm:presLayoutVars>
          <dgm:hierBranch val="init"/>
        </dgm:presLayoutVars>
      </dgm:prSet>
      <dgm:spPr/>
    </dgm:pt>
    <dgm:pt modelId="{ADA2BDA1-37A4-4AFE-9AC5-8EE7B23F2CA0}" type="pres">
      <dgm:prSet presAssocID="{78628017-4972-4E70-8263-E93312A7618B}" presName="rootComposite" presStyleCnt="0"/>
      <dgm:spPr/>
    </dgm:pt>
    <dgm:pt modelId="{F751843A-E794-4029-964E-218A3D526721}" type="pres">
      <dgm:prSet presAssocID="{78628017-4972-4E70-8263-E93312A7618B}" presName="rootText" presStyleLbl="node2" presStyleIdx="2" presStyleCnt="3">
        <dgm:presLayoutVars>
          <dgm:chPref val="3"/>
        </dgm:presLayoutVars>
      </dgm:prSet>
      <dgm:spPr/>
    </dgm:pt>
    <dgm:pt modelId="{A281A120-61F3-416C-BC84-7569F220FD98}" type="pres">
      <dgm:prSet presAssocID="{78628017-4972-4E70-8263-E93312A7618B}" presName="rootConnector" presStyleLbl="node2" presStyleIdx="2" presStyleCnt="3"/>
      <dgm:spPr/>
    </dgm:pt>
    <dgm:pt modelId="{5171D661-74E2-47C7-8252-4466A8366283}" type="pres">
      <dgm:prSet presAssocID="{78628017-4972-4E70-8263-E93312A7618B}" presName="hierChild4" presStyleCnt="0"/>
      <dgm:spPr/>
    </dgm:pt>
    <dgm:pt modelId="{2EAC137F-0715-4104-B259-177C7856F7C5}" type="pres">
      <dgm:prSet presAssocID="{CD5FDFDE-0ABF-44C9-B2A8-DA7647E8D6F9}" presName="Name64" presStyleLbl="parChTrans1D3" presStyleIdx="2" presStyleCnt="3"/>
      <dgm:spPr/>
    </dgm:pt>
    <dgm:pt modelId="{B119A510-B795-4ADF-9D4A-5CDB43548ED6}" type="pres">
      <dgm:prSet presAssocID="{866B4043-0F46-488A-A536-253533558EC3}" presName="hierRoot2" presStyleCnt="0">
        <dgm:presLayoutVars>
          <dgm:hierBranch val="init"/>
        </dgm:presLayoutVars>
      </dgm:prSet>
      <dgm:spPr/>
    </dgm:pt>
    <dgm:pt modelId="{0259447C-6E3A-4A9B-ABFD-34AD21C7903F}" type="pres">
      <dgm:prSet presAssocID="{866B4043-0F46-488A-A536-253533558EC3}" presName="rootComposite" presStyleCnt="0"/>
      <dgm:spPr/>
    </dgm:pt>
    <dgm:pt modelId="{4B19D878-701B-40B5-AB15-A9FBEE464F4A}" type="pres">
      <dgm:prSet presAssocID="{866B4043-0F46-488A-A536-253533558EC3}" presName="rootText" presStyleLbl="node3" presStyleIdx="2" presStyleCnt="3">
        <dgm:presLayoutVars>
          <dgm:chPref val="3"/>
        </dgm:presLayoutVars>
      </dgm:prSet>
      <dgm:spPr/>
    </dgm:pt>
    <dgm:pt modelId="{C5029027-D9F2-44C0-8E49-8A7C5170B12B}" type="pres">
      <dgm:prSet presAssocID="{866B4043-0F46-488A-A536-253533558EC3}" presName="rootConnector" presStyleLbl="node3" presStyleIdx="2" presStyleCnt="3"/>
      <dgm:spPr/>
    </dgm:pt>
    <dgm:pt modelId="{1DB1934D-5B7A-462C-ADA6-5A2D5B0DA60D}" type="pres">
      <dgm:prSet presAssocID="{866B4043-0F46-488A-A536-253533558EC3}" presName="hierChild4" presStyleCnt="0"/>
      <dgm:spPr/>
    </dgm:pt>
    <dgm:pt modelId="{3CA08FFB-4663-4694-8059-25B0E3377A9D}" type="pres">
      <dgm:prSet presAssocID="{866B4043-0F46-488A-A536-253533558EC3}" presName="hierChild5" presStyleCnt="0"/>
      <dgm:spPr/>
    </dgm:pt>
    <dgm:pt modelId="{5EE2139C-2EB7-408E-A6E2-4803263EC64C}" type="pres">
      <dgm:prSet presAssocID="{78628017-4972-4E70-8263-E93312A7618B}" presName="hierChild5" presStyleCnt="0"/>
      <dgm:spPr/>
    </dgm:pt>
    <dgm:pt modelId="{510C925F-10DC-4823-B03D-07093044DCFA}" type="pres">
      <dgm:prSet presAssocID="{80556901-C682-45E0-8A0E-05EC2A9392E4}" presName="hierChild3" presStyleCnt="0"/>
      <dgm:spPr/>
    </dgm:pt>
  </dgm:ptLst>
  <dgm:cxnLst>
    <dgm:cxn modelId="{50944200-3327-429F-8239-BD59E2C25F97}" srcId="{3274FC0B-3881-4D90-9856-13FCC0CC8738}" destId="{80556901-C682-45E0-8A0E-05EC2A9392E4}" srcOrd="0" destOrd="0" parTransId="{9E8DB2C0-EA9A-4B62-A3A2-2372772C3D02}" sibTransId="{BEBE92A9-845C-4091-AB6E-2BBC15424E01}"/>
    <dgm:cxn modelId="{3B42C600-DA4B-4578-A15E-6DD04EDB6031}" type="presOf" srcId="{80556901-C682-45E0-8A0E-05EC2A9392E4}" destId="{6FB2A708-1FFE-4925-8C8F-5A624CE85395}" srcOrd="1" destOrd="0" presId="urn:microsoft.com/office/officeart/2009/3/layout/HorizontalOrganizationChart"/>
    <dgm:cxn modelId="{3FBE0A02-A0D1-41AD-A6CA-27C22F57B3B5}" srcId="{78628017-4972-4E70-8263-E93312A7618B}" destId="{866B4043-0F46-488A-A536-253533558EC3}" srcOrd="0" destOrd="0" parTransId="{CD5FDFDE-0ABF-44C9-B2A8-DA7647E8D6F9}" sibTransId="{D2296940-66F7-4EA2-98CD-7E27A897CFB8}"/>
    <dgm:cxn modelId="{3F7BD206-2BC0-4AF5-B86B-34625C5FEEC6}" type="presOf" srcId="{78628017-4972-4E70-8263-E93312A7618B}" destId="{A281A120-61F3-416C-BC84-7569F220FD98}" srcOrd="1" destOrd="0" presId="urn:microsoft.com/office/officeart/2009/3/layout/HorizontalOrganizationChart"/>
    <dgm:cxn modelId="{A8F73616-BDC8-4930-9953-F5F4029FFE7E}" srcId="{80556901-C682-45E0-8A0E-05EC2A9392E4}" destId="{93CAEB7C-F859-4BE6-BF14-C189C4154D2F}" srcOrd="1" destOrd="0" parTransId="{4FAE68D6-9722-405E-837D-326EFB3B2B96}" sibTransId="{FAD76139-6EE5-41BA-8C34-3B42DFF48242}"/>
    <dgm:cxn modelId="{DEE82723-6A3C-43B9-9D75-759427EACA37}" type="presOf" srcId="{866B4043-0F46-488A-A536-253533558EC3}" destId="{4B19D878-701B-40B5-AB15-A9FBEE464F4A}" srcOrd="0" destOrd="0" presId="urn:microsoft.com/office/officeart/2009/3/layout/HorizontalOrganizationChart"/>
    <dgm:cxn modelId="{6ECD5062-C4E1-43AB-831E-C4ADF9519DB3}" type="presOf" srcId="{EB61086B-9737-479E-8BF9-DDCE167743F0}" destId="{81C50075-2CBF-4891-B0B6-4CBB93AEDEE9}" srcOrd="0" destOrd="0" presId="urn:microsoft.com/office/officeart/2009/3/layout/HorizontalOrganizationChart"/>
    <dgm:cxn modelId="{4774BE64-4FF0-4585-BED8-11C9AAD1DB9D}" type="presOf" srcId="{80556901-C682-45E0-8A0E-05EC2A9392E4}" destId="{0CA271CD-AB60-4B56-BBDE-8FC5201AD48B}" srcOrd="0" destOrd="0" presId="urn:microsoft.com/office/officeart/2009/3/layout/HorizontalOrganizationChart"/>
    <dgm:cxn modelId="{31D6B46D-DF58-4486-96B3-48109F8E352A}" type="presOf" srcId="{F9C3555A-2432-4E3D-9217-9BE51E52E084}" destId="{179ACDB7-0C0C-45AD-B5DA-174A0B8D0A77}" srcOrd="1" destOrd="0" presId="urn:microsoft.com/office/officeart/2009/3/layout/HorizontalOrganizationChart"/>
    <dgm:cxn modelId="{C911586E-12C7-439F-897F-DE44319B6D66}" type="presOf" srcId="{3274FC0B-3881-4D90-9856-13FCC0CC8738}" destId="{365E2A47-DAF9-43A8-AC22-4B6DCCD9314B}" srcOrd="0" destOrd="0" presId="urn:microsoft.com/office/officeart/2009/3/layout/HorizontalOrganizationChart"/>
    <dgm:cxn modelId="{A8E08C4F-9483-4184-B923-60CD3E06DC8A}" type="presOf" srcId="{F2C7D409-CD19-4A42-A3DC-B1FAA1B64433}" destId="{724B4061-0319-4700-80A5-EA3D80620A67}" srcOrd="0" destOrd="0" presId="urn:microsoft.com/office/officeart/2009/3/layout/HorizontalOrganizationChart"/>
    <dgm:cxn modelId="{49733B52-0122-47C9-B2B4-49222B9E401C}" srcId="{80556901-C682-45E0-8A0E-05EC2A9392E4}" destId="{78628017-4972-4E70-8263-E93312A7618B}" srcOrd="2" destOrd="0" parTransId="{EB61086B-9737-479E-8BF9-DDCE167743F0}" sibTransId="{4BE6A12A-CEFF-4FF6-A7C4-EBFA406EC1F1}"/>
    <dgm:cxn modelId="{0E147954-3D3D-473A-9217-CA5073B79F49}" type="presOf" srcId="{93CAEB7C-F859-4BE6-BF14-C189C4154D2F}" destId="{F15826FC-8B45-407C-B5F8-1EA482667F22}" srcOrd="1" destOrd="0" presId="urn:microsoft.com/office/officeart/2009/3/layout/HorizontalOrganizationChart"/>
    <dgm:cxn modelId="{3BDF8974-5240-438E-85DA-9F04E01C1F3A}" type="presOf" srcId="{ED4EC4D6-DA51-4A89-AFDD-431C6F298BCE}" destId="{585B211D-B54C-48D3-9C4E-232605076D45}" srcOrd="0" destOrd="0" presId="urn:microsoft.com/office/officeart/2009/3/layout/HorizontalOrganizationChart"/>
    <dgm:cxn modelId="{0110A455-5E07-4FD8-BA00-A7F9BEAF20EA}" type="presOf" srcId="{CD5FDFDE-0ABF-44C9-B2A8-DA7647E8D6F9}" destId="{2EAC137F-0715-4104-B259-177C7856F7C5}" srcOrd="0" destOrd="0" presId="urn:microsoft.com/office/officeart/2009/3/layout/HorizontalOrganizationChart"/>
    <dgm:cxn modelId="{868E108A-0509-4801-AD4F-EE60910C7F14}" type="presOf" srcId="{8C73F3E5-E1FA-4FCD-ACD7-BBB9F013AF71}" destId="{937DCB20-ADEF-4DDA-86A6-78C29362BB10}" srcOrd="0" destOrd="0" presId="urn:microsoft.com/office/officeart/2009/3/layout/HorizontalOrganizationChart"/>
    <dgm:cxn modelId="{DB775C8C-09E3-42EB-9123-37A7F90C56A1}" type="presOf" srcId="{78628017-4972-4E70-8263-E93312A7618B}" destId="{F751843A-E794-4029-964E-218A3D526721}" srcOrd="0" destOrd="0" presId="urn:microsoft.com/office/officeart/2009/3/layout/HorizontalOrganizationChart"/>
    <dgm:cxn modelId="{C66FC6A4-7F74-4F28-A3CB-C81D18D6710C}" srcId="{93CAEB7C-F859-4BE6-BF14-C189C4154D2F}" destId="{F9C3555A-2432-4E3D-9217-9BE51E52E084}" srcOrd="0" destOrd="0" parTransId="{F2C7D409-CD19-4A42-A3DC-B1FAA1B64433}" sibTransId="{6A9B1319-0318-4485-AAE8-4BE07F161022}"/>
    <dgm:cxn modelId="{251A6FA7-6246-4B83-B2FC-82AA154FE5A1}" type="presOf" srcId="{F9C3555A-2432-4E3D-9217-9BE51E52E084}" destId="{8B245939-B2BC-4952-AB36-002105B2D235}" srcOrd="0" destOrd="0" presId="urn:microsoft.com/office/officeart/2009/3/layout/HorizontalOrganizationChart"/>
    <dgm:cxn modelId="{5E676EAD-A3DB-4C0F-BFAD-CCD4CF59A945}" type="presOf" srcId="{4FAE68D6-9722-405E-837D-326EFB3B2B96}" destId="{6FC13BEC-97A8-4342-A954-8C0995E77994}" srcOrd="0" destOrd="0" presId="urn:microsoft.com/office/officeart/2009/3/layout/HorizontalOrganizationChart"/>
    <dgm:cxn modelId="{7B9148AF-B3B4-44C9-8BA0-7AE5C1B6C850}" srcId="{ED4EC4D6-DA51-4A89-AFDD-431C6F298BCE}" destId="{699E0ED8-EBD1-49DA-B72D-5B0E81440D1B}" srcOrd="0" destOrd="0" parTransId="{8C73F3E5-E1FA-4FCD-ACD7-BBB9F013AF71}" sibTransId="{D8D6B93A-7DF5-492A-AFE7-75298147D560}"/>
    <dgm:cxn modelId="{DCE21AB2-C7C8-40C3-907E-2E5DD47B1F48}" type="presOf" srcId="{ED4EC4D6-DA51-4A89-AFDD-431C6F298BCE}" destId="{DB99BF74-FDB5-498A-AAEF-8C8212EE750B}" srcOrd="1" destOrd="0" presId="urn:microsoft.com/office/officeart/2009/3/layout/HorizontalOrganizationChart"/>
    <dgm:cxn modelId="{0CCBB8B4-E43E-44F2-BB76-60E5F89D7303}" type="presOf" srcId="{699E0ED8-EBD1-49DA-B72D-5B0E81440D1B}" destId="{0E2D3AA7-A03F-4B0E-A11C-A175AC84CA36}" srcOrd="0" destOrd="0" presId="urn:microsoft.com/office/officeart/2009/3/layout/HorizontalOrganizationChart"/>
    <dgm:cxn modelId="{784250C3-1382-4443-AF1C-3D3536726ABD}" type="presOf" srcId="{93CAEB7C-F859-4BE6-BF14-C189C4154D2F}" destId="{C17587F1-7F92-4D22-838C-B1FB028CB7E2}" srcOrd="0" destOrd="0" presId="urn:microsoft.com/office/officeart/2009/3/layout/HorizontalOrganizationChart"/>
    <dgm:cxn modelId="{6D5DCCCA-3A05-4191-9591-29FE4BFAC791}" type="presOf" srcId="{866B4043-0F46-488A-A536-253533558EC3}" destId="{C5029027-D9F2-44C0-8E49-8A7C5170B12B}" srcOrd="1" destOrd="0" presId="urn:microsoft.com/office/officeart/2009/3/layout/HorizontalOrganizationChart"/>
    <dgm:cxn modelId="{0AF612CD-9FA9-4F81-BC72-01BBAF96F01B}" srcId="{80556901-C682-45E0-8A0E-05EC2A9392E4}" destId="{ED4EC4D6-DA51-4A89-AFDD-431C6F298BCE}" srcOrd="0" destOrd="0" parTransId="{DCEDE53C-3B5A-46AF-9EDC-C6914C12508D}" sibTransId="{44D40EEB-BA24-451E-B5FA-6AE8A42A5241}"/>
    <dgm:cxn modelId="{D1259BEB-E196-4688-8E84-2964BF0F74AB}" type="presOf" srcId="{699E0ED8-EBD1-49DA-B72D-5B0E81440D1B}" destId="{6B36F7D1-8D76-4EC5-A113-3ADF12489C9D}" srcOrd="1" destOrd="0" presId="urn:microsoft.com/office/officeart/2009/3/layout/HorizontalOrganizationChart"/>
    <dgm:cxn modelId="{710AF0F6-9F60-418F-8428-39CA6BE77B37}" type="presOf" srcId="{DCEDE53C-3B5A-46AF-9EDC-C6914C12508D}" destId="{2D73707A-DA1F-4956-A172-2E59592A07BA}" srcOrd="0" destOrd="0" presId="urn:microsoft.com/office/officeart/2009/3/layout/HorizontalOrganizationChart"/>
    <dgm:cxn modelId="{AFAB832D-196D-43E7-8446-830FBBB3BCD8}" type="presParOf" srcId="{365E2A47-DAF9-43A8-AC22-4B6DCCD9314B}" destId="{107DF3D3-0363-4228-8FA4-3248182D2E48}" srcOrd="0" destOrd="0" presId="urn:microsoft.com/office/officeart/2009/3/layout/HorizontalOrganizationChart"/>
    <dgm:cxn modelId="{D5244A66-1CC3-4D6D-8AF7-AF34A9318BD7}" type="presParOf" srcId="{107DF3D3-0363-4228-8FA4-3248182D2E48}" destId="{76250FC4-D2CB-4DE3-BEA1-80042F8E6300}" srcOrd="0" destOrd="0" presId="urn:microsoft.com/office/officeart/2009/3/layout/HorizontalOrganizationChart"/>
    <dgm:cxn modelId="{F9499837-8EBA-42BA-B060-88A624660C74}" type="presParOf" srcId="{76250FC4-D2CB-4DE3-BEA1-80042F8E6300}" destId="{0CA271CD-AB60-4B56-BBDE-8FC5201AD48B}" srcOrd="0" destOrd="0" presId="urn:microsoft.com/office/officeart/2009/3/layout/HorizontalOrganizationChart"/>
    <dgm:cxn modelId="{88CBAA9A-D6B8-45AB-9A87-D63FFE8FBEFD}" type="presParOf" srcId="{76250FC4-D2CB-4DE3-BEA1-80042F8E6300}" destId="{6FB2A708-1FFE-4925-8C8F-5A624CE85395}" srcOrd="1" destOrd="0" presId="urn:microsoft.com/office/officeart/2009/3/layout/HorizontalOrganizationChart"/>
    <dgm:cxn modelId="{27AC02D8-F39C-4238-862C-5B8D03F520C9}" type="presParOf" srcId="{107DF3D3-0363-4228-8FA4-3248182D2E48}" destId="{C282E79E-8426-4F1C-8B85-375ECC6DC6C7}" srcOrd="1" destOrd="0" presId="urn:microsoft.com/office/officeart/2009/3/layout/HorizontalOrganizationChart"/>
    <dgm:cxn modelId="{24E2B08E-F4CA-4FCB-AE8A-3C6A1A2896C8}" type="presParOf" srcId="{C282E79E-8426-4F1C-8B85-375ECC6DC6C7}" destId="{2D73707A-DA1F-4956-A172-2E59592A07BA}" srcOrd="0" destOrd="0" presId="urn:microsoft.com/office/officeart/2009/3/layout/HorizontalOrganizationChart"/>
    <dgm:cxn modelId="{0FF7C846-2EAA-4312-B787-F52A12D5D15A}" type="presParOf" srcId="{C282E79E-8426-4F1C-8B85-375ECC6DC6C7}" destId="{C23BFD7F-5418-4BAB-B5D9-472BECDC20CE}" srcOrd="1" destOrd="0" presId="urn:microsoft.com/office/officeart/2009/3/layout/HorizontalOrganizationChart"/>
    <dgm:cxn modelId="{9BBFA9E2-58A1-4781-943C-C73BBBE39C86}" type="presParOf" srcId="{C23BFD7F-5418-4BAB-B5D9-472BECDC20CE}" destId="{093CEF4C-6B82-42A2-B633-B0575C7BDE7F}" srcOrd="0" destOrd="0" presId="urn:microsoft.com/office/officeart/2009/3/layout/HorizontalOrganizationChart"/>
    <dgm:cxn modelId="{EECEC3AC-DE3E-48D9-B4F2-83C015193295}" type="presParOf" srcId="{093CEF4C-6B82-42A2-B633-B0575C7BDE7F}" destId="{585B211D-B54C-48D3-9C4E-232605076D45}" srcOrd="0" destOrd="0" presId="urn:microsoft.com/office/officeart/2009/3/layout/HorizontalOrganizationChart"/>
    <dgm:cxn modelId="{FA4EE764-AF44-4995-B4DF-FCA9D88EF700}" type="presParOf" srcId="{093CEF4C-6B82-42A2-B633-B0575C7BDE7F}" destId="{DB99BF74-FDB5-498A-AAEF-8C8212EE750B}" srcOrd="1" destOrd="0" presId="urn:microsoft.com/office/officeart/2009/3/layout/HorizontalOrganizationChart"/>
    <dgm:cxn modelId="{F510129B-06C2-40F3-9B6E-76DDEC352B48}" type="presParOf" srcId="{C23BFD7F-5418-4BAB-B5D9-472BECDC20CE}" destId="{324620CB-BA0F-4BEF-98DE-D49C515DCC28}" srcOrd="1" destOrd="0" presId="urn:microsoft.com/office/officeart/2009/3/layout/HorizontalOrganizationChart"/>
    <dgm:cxn modelId="{492CD2D6-7D12-4AE0-8E0F-9B3E1FE32D68}" type="presParOf" srcId="{324620CB-BA0F-4BEF-98DE-D49C515DCC28}" destId="{937DCB20-ADEF-4DDA-86A6-78C29362BB10}" srcOrd="0" destOrd="0" presId="urn:microsoft.com/office/officeart/2009/3/layout/HorizontalOrganizationChart"/>
    <dgm:cxn modelId="{D48EEF18-61EC-4E9F-BB93-F7204813BE7F}" type="presParOf" srcId="{324620CB-BA0F-4BEF-98DE-D49C515DCC28}" destId="{13C2D9F4-ADD3-42BE-860B-6ECEBB4DD9FD}" srcOrd="1" destOrd="0" presId="urn:microsoft.com/office/officeart/2009/3/layout/HorizontalOrganizationChart"/>
    <dgm:cxn modelId="{B19DB342-E470-46D0-8D52-7F30FE29AA80}" type="presParOf" srcId="{13C2D9F4-ADD3-42BE-860B-6ECEBB4DD9FD}" destId="{AE836FE3-7EA7-4415-81CE-A3DC3738B4D2}" srcOrd="0" destOrd="0" presId="urn:microsoft.com/office/officeart/2009/3/layout/HorizontalOrganizationChart"/>
    <dgm:cxn modelId="{C03F4F58-D025-4BD5-BA59-16521A2B2BCC}" type="presParOf" srcId="{AE836FE3-7EA7-4415-81CE-A3DC3738B4D2}" destId="{0E2D3AA7-A03F-4B0E-A11C-A175AC84CA36}" srcOrd="0" destOrd="0" presId="urn:microsoft.com/office/officeart/2009/3/layout/HorizontalOrganizationChart"/>
    <dgm:cxn modelId="{4D2DCF57-1A5C-405A-A9E8-45600C675791}" type="presParOf" srcId="{AE836FE3-7EA7-4415-81CE-A3DC3738B4D2}" destId="{6B36F7D1-8D76-4EC5-A113-3ADF12489C9D}" srcOrd="1" destOrd="0" presId="urn:microsoft.com/office/officeart/2009/3/layout/HorizontalOrganizationChart"/>
    <dgm:cxn modelId="{D3CF4C22-B0EA-411F-A08C-E0726630CA3D}" type="presParOf" srcId="{13C2D9F4-ADD3-42BE-860B-6ECEBB4DD9FD}" destId="{6BB26241-267F-4517-BC17-9F5BA14BBA1B}" srcOrd="1" destOrd="0" presId="urn:microsoft.com/office/officeart/2009/3/layout/HorizontalOrganizationChart"/>
    <dgm:cxn modelId="{EA9AAB94-FCC8-4A13-8450-9F53E2DE336F}" type="presParOf" srcId="{13C2D9F4-ADD3-42BE-860B-6ECEBB4DD9FD}" destId="{9A26A0CD-4663-4BAC-AF09-9DB99E405C52}" srcOrd="2" destOrd="0" presId="urn:microsoft.com/office/officeart/2009/3/layout/HorizontalOrganizationChart"/>
    <dgm:cxn modelId="{B24663E1-6B78-426A-A678-2E7525285B30}" type="presParOf" srcId="{C23BFD7F-5418-4BAB-B5D9-472BECDC20CE}" destId="{AD748470-A56B-46E9-BE6A-6818EAF1E814}" srcOrd="2" destOrd="0" presId="urn:microsoft.com/office/officeart/2009/3/layout/HorizontalOrganizationChart"/>
    <dgm:cxn modelId="{AEB574BC-ECB2-4986-A6DF-A7B05B5BE445}" type="presParOf" srcId="{C282E79E-8426-4F1C-8B85-375ECC6DC6C7}" destId="{6FC13BEC-97A8-4342-A954-8C0995E77994}" srcOrd="2" destOrd="0" presId="urn:microsoft.com/office/officeart/2009/3/layout/HorizontalOrganizationChart"/>
    <dgm:cxn modelId="{0BF4A68B-5992-4A06-81FE-0DB09BA078A9}" type="presParOf" srcId="{C282E79E-8426-4F1C-8B85-375ECC6DC6C7}" destId="{6D6F5500-D0CF-4F13-A303-0C0AA7B6C0CE}" srcOrd="3" destOrd="0" presId="urn:microsoft.com/office/officeart/2009/3/layout/HorizontalOrganizationChart"/>
    <dgm:cxn modelId="{A754752B-6FB6-40EE-BEAD-C44E24ED4985}" type="presParOf" srcId="{6D6F5500-D0CF-4F13-A303-0C0AA7B6C0CE}" destId="{9B53F9A2-74E6-4CE9-B41A-19C98A032DBD}" srcOrd="0" destOrd="0" presId="urn:microsoft.com/office/officeart/2009/3/layout/HorizontalOrganizationChart"/>
    <dgm:cxn modelId="{C09241DF-B8E8-42D9-9591-F8CFA0D467AB}" type="presParOf" srcId="{9B53F9A2-74E6-4CE9-B41A-19C98A032DBD}" destId="{C17587F1-7F92-4D22-838C-B1FB028CB7E2}" srcOrd="0" destOrd="0" presId="urn:microsoft.com/office/officeart/2009/3/layout/HorizontalOrganizationChart"/>
    <dgm:cxn modelId="{C2AA6371-9A20-4659-BAEA-FC5CA0C2C4BA}" type="presParOf" srcId="{9B53F9A2-74E6-4CE9-B41A-19C98A032DBD}" destId="{F15826FC-8B45-407C-B5F8-1EA482667F22}" srcOrd="1" destOrd="0" presId="urn:microsoft.com/office/officeart/2009/3/layout/HorizontalOrganizationChart"/>
    <dgm:cxn modelId="{30CF73C7-4944-42CF-850F-9B0E17CF98D9}" type="presParOf" srcId="{6D6F5500-D0CF-4F13-A303-0C0AA7B6C0CE}" destId="{7292AF2D-F67F-4F8A-B2FB-A0F1310E7C6D}" srcOrd="1" destOrd="0" presId="urn:microsoft.com/office/officeart/2009/3/layout/HorizontalOrganizationChart"/>
    <dgm:cxn modelId="{8EFD68E4-1066-4518-B9D1-B710770C01A8}" type="presParOf" srcId="{7292AF2D-F67F-4F8A-B2FB-A0F1310E7C6D}" destId="{724B4061-0319-4700-80A5-EA3D80620A67}" srcOrd="0" destOrd="0" presId="urn:microsoft.com/office/officeart/2009/3/layout/HorizontalOrganizationChart"/>
    <dgm:cxn modelId="{C6EFF627-C078-49A7-B846-1455616CE381}" type="presParOf" srcId="{7292AF2D-F67F-4F8A-B2FB-A0F1310E7C6D}" destId="{283D3976-7F57-4CD4-A0BD-8D3E72E3A2FE}" srcOrd="1" destOrd="0" presId="urn:microsoft.com/office/officeart/2009/3/layout/HorizontalOrganizationChart"/>
    <dgm:cxn modelId="{C09258A4-5FA2-431B-8002-72CA6E352E54}" type="presParOf" srcId="{283D3976-7F57-4CD4-A0BD-8D3E72E3A2FE}" destId="{7E99B7F4-4570-4F57-8F24-89A6ADEB94DF}" srcOrd="0" destOrd="0" presId="urn:microsoft.com/office/officeart/2009/3/layout/HorizontalOrganizationChart"/>
    <dgm:cxn modelId="{8C4B0D86-A381-42BF-92A7-EF3360D93EAC}" type="presParOf" srcId="{7E99B7F4-4570-4F57-8F24-89A6ADEB94DF}" destId="{8B245939-B2BC-4952-AB36-002105B2D235}" srcOrd="0" destOrd="0" presId="urn:microsoft.com/office/officeart/2009/3/layout/HorizontalOrganizationChart"/>
    <dgm:cxn modelId="{3EB35043-ABD6-409D-86D2-5FD01C4C8102}" type="presParOf" srcId="{7E99B7F4-4570-4F57-8F24-89A6ADEB94DF}" destId="{179ACDB7-0C0C-45AD-B5DA-174A0B8D0A77}" srcOrd="1" destOrd="0" presId="urn:microsoft.com/office/officeart/2009/3/layout/HorizontalOrganizationChart"/>
    <dgm:cxn modelId="{6EAFD42C-35E1-4F24-B2C7-0BB456A37293}" type="presParOf" srcId="{283D3976-7F57-4CD4-A0BD-8D3E72E3A2FE}" destId="{9933412C-1954-4B30-9D42-8C5AA933F349}" srcOrd="1" destOrd="0" presId="urn:microsoft.com/office/officeart/2009/3/layout/HorizontalOrganizationChart"/>
    <dgm:cxn modelId="{94B75F45-CAEA-4506-80B6-F4930049153E}" type="presParOf" srcId="{283D3976-7F57-4CD4-A0BD-8D3E72E3A2FE}" destId="{9E0467E8-8A29-43B8-B9D2-B50FCE2537D0}" srcOrd="2" destOrd="0" presId="urn:microsoft.com/office/officeart/2009/3/layout/HorizontalOrganizationChart"/>
    <dgm:cxn modelId="{7858933D-2623-451C-96A1-B9691705CB9F}" type="presParOf" srcId="{6D6F5500-D0CF-4F13-A303-0C0AA7B6C0CE}" destId="{D2C4A83B-2785-42A7-B772-B3D88B92A8E3}" srcOrd="2" destOrd="0" presId="urn:microsoft.com/office/officeart/2009/3/layout/HorizontalOrganizationChart"/>
    <dgm:cxn modelId="{A2E071D6-D477-4FF4-A7B4-256EAC85CBF6}" type="presParOf" srcId="{C282E79E-8426-4F1C-8B85-375ECC6DC6C7}" destId="{81C50075-2CBF-4891-B0B6-4CBB93AEDEE9}" srcOrd="4" destOrd="0" presId="urn:microsoft.com/office/officeart/2009/3/layout/HorizontalOrganizationChart"/>
    <dgm:cxn modelId="{91CC51F1-4DF8-427C-A14D-9C319722C897}" type="presParOf" srcId="{C282E79E-8426-4F1C-8B85-375ECC6DC6C7}" destId="{29DE36D9-C4CB-4B08-9703-3EA7EC7ADF99}" srcOrd="5" destOrd="0" presId="urn:microsoft.com/office/officeart/2009/3/layout/HorizontalOrganizationChart"/>
    <dgm:cxn modelId="{EC5430F6-D52E-40F2-ACD3-D906DCF311D2}" type="presParOf" srcId="{29DE36D9-C4CB-4B08-9703-3EA7EC7ADF99}" destId="{ADA2BDA1-37A4-4AFE-9AC5-8EE7B23F2CA0}" srcOrd="0" destOrd="0" presId="urn:microsoft.com/office/officeart/2009/3/layout/HorizontalOrganizationChart"/>
    <dgm:cxn modelId="{6E0651B4-2103-4428-A600-083B070000F1}" type="presParOf" srcId="{ADA2BDA1-37A4-4AFE-9AC5-8EE7B23F2CA0}" destId="{F751843A-E794-4029-964E-218A3D526721}" srcOrd="0" destOrd="0" presId="urn:microsoft.com/office/officeart/2009/3/layout/HorizontalOrganizationChart"/>
    <dgm:cxn modelId="{12178DC7-4692-4DED-9734-91C3C2A95065}" type="presParOf" srcId="{ADA2BDA1-37A4-4AFE-9AC5-8EE7B23F2CA0}" destId="{A281A120-61F3-416C-BC84-7569F220FD98}" srcOrd="1" destOrd="0" presId="urn:microsoft.com/office/officeart/2009/3/layout/HorizontalOrganizationChart"/>
    <dgm:cxn modelId="{AB3A2E54-5E72-43AF-AD81-A2CE714B2231}" type="presParOf" srcId="{29DE36D9-C4CB-4B08-9703-3EA7EC7ADF99}" destId="{5171D661-74E2-47C7-8252-4466A8366283}" srcOrd="1" destOrd="0" presId="urn:microsoft.com/office/officeart/2009/3/layout/HorizontalOrganizationChart"/>
    <dgm:cxn modelId="{952B97C6-2CE0-4337-A18E-F34E8311A810}" type="presParOf" srcId="{5171D661-74E2-47C7-8252-4466A8366283}" destId="{2EAC137F-0715-4104-B259-177C7856F7C5}" srcOrd="0" destOrd="0" presId="urn:microsoft.com/office/officeart/2009/3/layout/HorizontalOrganizationChart"/>
    <dgm:cxn modelId="{5742C8FD-13CB-4B4D-AE8C-8DD1AC27A68B}" type="presParOf" srcId="{5171D661-74E2-47C7-8252-4466A8366283}" destId="{B119A510-B795-4ADF-9D4A-5CDB43548ED6}" srcOrd="1" destOrd="0" presId="urn:microsoft.com/office/officeart/2009/3/layout/HorizontalOrganizationChart"/>
    <dgm:cxn modelId="{EBE4DA7B-6C14-437E-BF23-080F6ECD2116}" type="presParOf" srcId="{B119A510-B795-4ADF-9D4A-5CDB43548ED6}" destId="{0259447C-6E3A-4A9B-ABFD-34AD21C7903F}" srcOrd="0" destOrd="0" presId="urn:microsoft.com/office/officeart/2009/3/layout/HorizontalOrganizationChart"/>
    <dgm:cxn modelId="{FE74485E-7EAB-4352-BC2C-E007B8E512F9}" type="presParOf" srcId="{0259447C-6E3A-4A9B-ABFD-34AD21C7903F}" destId="{4B19D878-701B-40B5-AB15-A9FBEE464F4A}" srcOrd="0" destOrd="0" presId="urn:microsoft.com/office/officeart/2009/3/layout/HorizontalOrganizationChart"/>
    <dgm:cxn modelId="{156F275D-BC54-427C-8571-0FE0E1AFEB18}" type="presParOf" srcId="{0259447C-6E3A-4A9B-ABFD-34AD21C7903F}" destId="{C5029027-D9F2-44C0-8E49-8A7C5170B12B}" srcOrd="1" destOrd="0" presId="urn:microsoft.com/office/officeart/2009/3/layout/HorizontalOrganizationChart"/>
    <dgm:cxn modelId="{F1333345-7E75-477A-9CFF-697E4B52451C}" type="presParOf" srcId="{B119A510-B795-4ADF-9D4A-5CDB43548ED6}" destId="{1DB1934D-5B7A-462C-ADA6-5A2D5B0DA60D}" srcOrd="1" destOrd="0" presId="urn:microsoft.com/office/officeart/2009/3/layout/HorizontalOrganizationChart"/>
    <dgm:cxn modelId="{27098F82-6D57-4375-96D4-5D43FFF363AF}" type="presParOf" srcId="{B119A510-B795-4ADF-9D4A-5CDB43548ED6}" destId="{3CA08FFB-4663-4694-8059-25B0E3377A9D}" srcOrd="2" destOrd="0" presId="urn:microsoft.com/office/officeart/2009/3/layout/HorizontalOrganizationChart"/>
    <dgm:cxn modelId="{CCB7678D-6FA1-49AB-9FD6-9DBEB72DE9A8}" type="presParOf" srcId="{29DE36D9-C4CB-4B08-9703-3EA7EC7ADF99}" destId="{5EE2139C-2EB7-408E-A6E2-4803263EC64C}" srcOrd="2" destOrd="0" presId="urn:microsoft.com/office/officeart/2009/3/layout/HorizontalOrganizationChart"/>
    <dgm:cxn modelId="{A4C5A5DB-30AF-4244-883C-0C755BA78F35}" type="presParOf" srcId="{107DF3D3-0363-4228-8FA4-3248182D2E48}" destId="{510C925F-10DC-4823-B03D-07093044DCFA}" srcOrd="2" destOrd="0" presId="urn:microsoft.com/office/officeart/2009/3/layout/HorizontalOrganizationChart"/>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endParaRPr lang="de-AT" sz="1800"/>
        </a:p>
        <a:p>
          <a:r>
            <a:rPr lang="en-US" sz="1800"/>
            <a:t>Transport speed</a:t>
          </a:r>
        </a:p>
        <a:p>
          <a:pPr>
            <a:buNone/>
          </a:pPr>
          <a:r>
            <a:rPr lang="en-US" sz="1800"/>
            <a:t>Network density &amp; area coverage</a:t>
          </a:r>
        </a:p>
        <a:p>
          <a:pPr>
            <a:buNone/>
          </a:pPr>
          <a:r>
            <a:rPr lang="en-US" sz="1800"/>
            <a:t>Flexibility</a:t>
          </a:r>
        </a:p>
        <a:p>
          <a:pPr>
            <a:buNone/>
          </a:pPr>
          <a:r>
            <a:rPr lang="en-US" sz="1800"/>
            <a:t>Technological progress</a:t>
          </a:r>
        </a:p>
        <a:p>
          <a:pPr>
            <a:buNone/>
          </a:pPr>
          <a:r>
            <a:rPr lang="en-US" sz="1800"/>
            <a:t>Low usage costs</a:t>
          </a:r>
        </a:p>
        <a:p>
          <a:pPr>
            <a:buNone/>
          </a:pPr>
          <a:r>
            <a:rPr lang="en-US" sz="1800"/>
            <a:t>Door-to-door transport without transshipment</a:t>
          </a:r>
        </a:p>
        <a:p>
          <a:r>
            <a:rPr lang="en-US" sz="1800"/>
            <a:t>Vehicle tracking and communication with personnel</a:t>
          </a:r>
          <a:endParaRPr lang="de-AT" sz="1800"/>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fr-FR" sz="1800"/>
            <a:t>High </a:t>
          </a:r>
          <a:r>
            <a:rPr lang="fr-FR" sz="1800" err="1"/>
            <a:t>external</a:t>
          </a:r>
          <a:r>
            <a:rPr lang="fr-FR" sz="1800"/>
            <a:t> </a:t>
          </a:r>
          <a:r>
            <a:rPr lang="fr-FR" sz="1800" err="1"/>
            <a:t>costs</a:t>
          </a:r>
          <a:r>
            <a:rPr lang="fr-FR" sz="1800"/>
            <a:t> (</a:t>
          </a:r>
          <a:r>
            <a:rPr lang="fr-FR" sz="1800" err="1"/>
            <a:t>environment</a:t>
          </a:r>
          <a:r>
            <a:rPr lang="fr-FR" sz="1800"/>
            <a:t>, CO₂ </a:t>
          </a:r>
          <a:r>
            <a:rPr lang="fr-FR" sz="1800" err="1"/>
            <a:t>emissions</a:t>
          </a:r>
          <a:r>
            <a:rPr lang="fr-FR" sz="1800"/>
            <a:t>, noise, accidents, etc.)</a:t>
          </a:r>
        </a:p>
        <a:p>
          <a:pPr>
            <a:buNone/>
          </a:pPr>
          <a:r>
            <a:rPr lang="en-US" sz="1800"/>
            <a:t>Unfavorable ratio between payload and vehicle weight</a:t>
          </a:r>
        </a:p>
        <a:p>
          <a:pPr>
            <a:buNone/>
          </a:pPr>
          <a:r>
            <a:rPr lang="en-US" sz="1800"/>
            <a:t>Limited loading capacity</a:t>
          </a:r>
        </a:p>
        <a:p>
          <a:pPr>
            <a:buNone/>
          </a:pPr>
          <a:r>
            <a:rPr lang="en-US" sz="1800"/>
            <a:t>Time restrictions: driving bans</a:t>
          </a:r>
        </a:p>
        <a:p>
          <a:pPr>
            <a:buNone/>
          </a:pPr>
          <a:r>
            <a:rPr lang="en-US" sz="1800"/>
            <a:t>Relatively high accident risk</a:t>
          </a:r>
        </a:p>
        <a:p>
          <a:r>
            <a:rPr lang="en-US" sz="1800"/>
            <a:t>Dependency on road conditions and traffic situations</a:t>
          </a:r>
          <a:endParaRPr lang="de-AT" sz="1800"/>
        </a:p>
        <a:p>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2"/>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X="-2806" custLinFactNeighborY="-3599">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14789" custLinFactNeighborY="5680">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en-US" sz="1800"/>
            <a:t>High capacity for bulk transport</a:t>
          </a:r>
        </a:p>
        <a:p>
          <a:pPr>
            <a:buNone/>
          </a:pPr>
          <a:r>
            <a:rPr lang="en-US" sz="1800"/>
            <a:t>Predictability</a:t>
          </a:r>
        </a:p>
        <a:p>
          <a:pPr>
            <a:buNone/>
          </a:pPr>
          <a:r>
            <a:rPr lang="en-US" sz="1800"/>
            <a:t>Low accident risk</a:t>
          </a:r>
        </a:p>
        <a:p>
          <a:pPr>
            <a:buNone/>
          </a:pPr>
          <a:r>
            <a:rPr lang="en-US" sz="1800"/>
            <a:t>Largely weather-independent</a:t>
          </a:r>
        </a:p>
        <a:p>
          <a:pPr>
            <a:buNone/>
          </a:pPr>
          <a:r>
            <a:rPr lang="en-US" sz="1800"/>
            <a:t>Low transport costs over long distances</a:t>
          </a:r>
        </a:p>
        <a:p>
          <a:r>
            <a:rPr lang="en-US" sz="1800"/>
            <a:t>Low environmental impact</a:t>
          </a:r>
          <a:endParaRPr lang="de-AT" sz="1800"/>
        </a:p>
        <a:p>
          <a:endParaRPr lang="de-AT" sz="1800"/>
        </a:p>
        <a:p>
          <a:endParaRPr lang="de-AT" sz="1800"/>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en-US" sz="1800"/>
            <a:t>Limited cross-border operations</a:t>
          </a:r>
        </a:p>
        <a:p>
          <a:pPr>
            <a:buNone/>
          </a:pPr>
          <a:r>
            <a:rPr lang="en-US" sz="1800"/>
            <a:t>Limited flexibility</a:t>
          </a:r>
        </a:p>
        <a:p>
          <a:pPr>
            <a:buNone/>
          </a:pPr>
          <a:r>
            <a:rPr lang="en-US" sz="1800"/>
            <a:t>Low network density</a:t>
          </a:r>
        </a:p>
        <a:p>
          <a:pPr>
            <a:buNone/>
          </a:pPr>
          <a:r>
            <a:rPr lang="en-US" sz="1800"/>
            <a:t>Difficult shipment tracking</a:t>
          </a:r>
        </a:p>
        <a:p>
          <a:r>
            <a:rPr lang="en-US" sz="1800"/>
            <a:t>Low punctuality rate </a:t>
          </a:r>
          <a:r>
            <a:rPr lang="en-US" sz="1800" i="0"/>
            <a:t>(ÖBB rail freight approx. 70%)</a:t>
          </a:r>
          <a:endParaRPr lang="de-AT" sz="1800" i="0"/>
        </a:p>
        <a:p>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2"/>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8124">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en-US" sz="1800"/>
            <a:t>High capacity for bulk transport</a:t>
          </a:r>
        </a:p>
        <a:p>
          <a:pPr>
            <a:buNone/>
          </a:pPr>
          <a:r>
            <a:rPr lang="en-US" sz="1800"/>
            <a:t>Very low transport costs</a:t>
          </a:r>
        </a:p>
        <a:p>
          <a:pPr>
            <a:buNone/>
          </a:pPr>
          <a:r>
            <a:rPr lang="en-US" sz="1800"/>
            <a:t>Low environmental impact</a:t>
          </a:r>
        </a:p>
        <a:p>
          <a:pPr>
            <a:buNone/>
          </a:pPr>
          <a:r>
            <a:rPr lang="en-US" sz="1800"/>
            <a:t>Safety</a:t>
          </a:r>
        </a:p>
        <a:p>
          <a:pPr>
            <a:buNone/>
          </a:pPr>
          <a:r>
            <a:rPr lang="en-US" sz="1800"/>
            <a:t>Frequent transport availability (operational 24/7)</a:t>
          </a:r>
        </a:p>
        <a:p>
          <a:pPr>
            <a:buNone/>
          </a:pPr>
          <a:r>
            <a:rPr lang="en-US" sz="1800"/>
            <a:t>Low infrastructure costs</a:t>
          </a:r>
        </a:p>
        <a:p>
          <a:r>
            <a:rPr lang="en-US" sz="1800"/>
            <a:t>Freely available infrastructure capacity (e.g., Danube)</a:t>
          </a:r>
          <a:endParaRPr lang="de-AT" sz="1800"/>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en-US" sz="1800"/>
            <a:t>Low transport speed</a:t>
          </a:r>
        </a:p>
        <a:p>
          <a:pPr>
            <a:buNone/>
          </a:pPr>
          <a:r>
            <a:rPr lang="en-US" sz="1800"/>
            <a:t>Low network density</a:t>
          </a:r>
        </a:p>
        <a:p>
          <a:pPr>
            <a:buNone/>
          </a:pPr>
          <a:r>
            <a:rPr lang="en-US" sz="1800"/>
            <a:t>Dependence on navigable waterway conditions</a:t>
          </a:r>
        </a:p>
        <a:p>
          <a:pPr>
            <a:buNone/>
          </a:pPr>
          <a:r>
            <a:rPr lang="en-US" sz="1800"/>
            <a:t>Berthing/discharge fees at ports</a:t>
          </a:r>
        </a:p>
        <a:p>
          <a:r>
            <a:rPr lang="en-US" sz="1800"/>
            <a:t>Almost always requires additional land transport for pre- and onward carriage</a:t>
          </a:r>
          <a:endParaRPr lang="de-AT" sz="1800"/>
        </a:p>
        <a:p>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3"/>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8124">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3C1BDEB-A319-4134-AB7E-C36723319480}" type="doc">
      <dgm:prSet loTypeId="urn:microsoft.com/office/officeart/2005/8/layout/radial6" loCatId="cycle" qsTypeId="urn:microsoft.com/office/officeart/2005/8/quickstyle/simple2" qsCatId="simple" csTypeId="urn:microsoft.com/office/officeart/2005/8/colors/accent3_1" csCatId="accent3" phldr="1"/>
      <dgm:spPr/>
      <dgm:t>
        <a:bodyPr/>
        <a:lstStyle/>
        <a:p>
          <a:endParaRPr lang="en-US"/>
        </a:p>
      </dgm:t>
    </dgm:pt>
    <dgm:pt modelId="{27FD9526-A7D7-4850-A68F-E752CEA0FC17}">
      <dgm:prSet phldrT="[Text]"/>
      <dgm:spPr/>
      <dgm:t>
        <a:bodyPr/>
        <a:lstStyle/>
        <a:p>
          <a:r>
            <a:rPr lang="en-US" noProof="0">
              <a:latin typeface="Corbel" panose="020B0503020204020204" pitchFamily="34" charset="0"/>
            </a:rPr>
            <a:t>Green Logistics</a:t>
          </a:r>
        </a:p>
      </dgm:t>
    </dgm:pt>
    <dgm:pt modelId="{E80EAB9C-0E56-49E6-ACD9-D717707D6353}" type="parTrans" cxnId="{98BFF429-F4D0-4236-B6DD-4AED55FC43D5}">
      <dgm:prSet/>
      <dgm:spPr/>
      <dgm:t>
        <a:bodyPr/>
        <a:lstStyle/>
        <a:p>
          <a:endParaRPr lang="en-US"/>
        </a:p>
      </dgm:t>
    </dgm:pt>
    <dgm:pt modelId="{69BE76D6-3D63-4342-9A16-CAD3812DDF93}" type="sibTrans" cxnId="{98BFF429-F4D0-4236-B6DD-4AED55FC43D5}">
      <dgm:prSet/>
      <dgm:spPr/>
      <dgm:t>
        <a:bodyPr/>
        <a:lstStyle/>
        <a:p>
          <a:endParaRPr lang="en-US"/>
        </a:p>
      </dgm:t>
    </dgm:pt>
    <dgm:pt modelId="{89678FA0-C91F-4D02-8A4B-02896D9A1711}">
      <dgm:prSet phldrT="[Text]"/>
      <dgm:spPr/>
      <dgm:t>
        <a:bodyPr/>
        <a:lstStyle/>
        <a:p>
          <a:r>
            <a:rPr lang="en-US" noProof="0">
              <a:latin typeface="Corbel" panose="020B0503020204020204" pitchFamily="34" charset="0"/>
            </a:rPr>
            <a:t>Economic</a:t>
          </a:r>
          <a:endParaRPr lang="de-DE" noProof="0">
            <a:latin typeface="Corbel" panose="020B0503020204020204" pitchFamily="34" charset="0"/>
          </a:endParaRPr>
        </a:p>
      </dgm:t>
    </dgm:pt>
    <dgm:pt modelId="{0428B6A3-8BF8-4493-871F-D5EE26D35C06}" type="parTrans" cxnId="{1C381C14-4EBF-4AF7-8927-11C14BB03C85}">
      <dgm:prSet/>
      <dgm:spPr/>
      <dgm:t>
        <a:bodyPr/>
        <a:lstStyle/>
        <a:p>
          <a:endParaRPr lang="en-US"/>
        </a:p>
      </dgm:t>
    </dgm:pt>
    <dgm:pt modelId="{7E21E039-D1EF-40D1-A5DC-06FEECA98011}" type="sibTrans" cxnId="{1C381C14-4EBF-4AF7-8927-11C14BB03C85}">
      <dgm:prSet/>
      <dgm:spPr/>
      <dgm:t>
        <a:bodyPr/>
        <a:lstStyle/>
        <a:p>
          <a:endParaRPr lang="en-US"/>
        </a:p>
      </dgm:t>
    </dgm:pt>
    <dgm:pt modelId="{F3C398E5-6FF4-4B3C-A55D-4F36B27A562C}">
      <dgm:prSet phldrT="[Text]"/>
      <dgm:spPr/>
      <dgm:t>
        <a:bodyPr/>
        <a:lstStyle/>
        <a:p>
          <a:r>
            <a:rPr lang="en-US" noProof="0">
              <a:latin typeface="Corbel" panose="020B0503020204020204" pitchFamily="34" charset="0"/>
            </a:rPr>
            <a:t>Ecological</a:t>
          </a:r>
          <a:endParaRPr lang="de-DE" noProof="0">
            <a:latin typeface="Corbel" panose="020B0503020204020204" pitchFamily="34" charset="0"/>
          </a:endParaRPr>
        </a:p>
      </dgm:t>
    </dgm:pt>
    <dgm:pt modelId="{4B4A8E74-5E7D-4EFA-8B93-A8643AEAC202}" type="parTrans" cxnId="{E559FA87-CC97-4842-81CB-41BA938D038D}">
      <dgm:prSet/>
      <dgm:spPr/>
      <dgm:t>
        <a:bodyPr/>
        <a:lstStyle/>
        <a:p>
          <a:endParaRPr lang="en-US"/>
        </a:p>
      </dgm:t>
    </dgm:pt>
    <dgm:pt modelId="{E4A5D400-188C-402B-AAEF-785AAE7A739E}" type="sibTrans" cxnId="{E559FA87-CC97-4842-81CB-41BA938D038D}">
      <dgm:prSet/>
      <dgm:spPr/>
      <dgm:t>
        <a:bodyPr/>
        <a:lstStyle/>
        <a:p>
          <a:endParaRPr lang="en-US"/>
        </a:p>
      </dgm:t>
    </dgm:pt>
    <dgm:pt modelId="{338BDF43-FE19-44AF-99E1-9EB3DC56D683}">
      <dgm:prSet phldrT="[Text]"/>
      <dgm:spPr/>
      <dgm:t>
        <a:bodyPr/>
        <a:lstStyle/>
        <a:p>
          <a:endParaRPr lang="de-DE"/>
        </a:p>
      </dgm:t>
    </dgm:pt>
    <dgm:pt modelId="{3285237B-04EB-4378-A082-B6F733E984DC}" type="parTrans" cxnId="{42ADC93C-EFB7-485A-BEB8-D960F849AC8A}">
      <dgm:prSet/>
      <dgm:spPr/>
      <dgm:t>
        <a:bodyPr/>
        <a:lstStyle/>
        <a:p>
          <a:endParaRPr lang="en-US"/>
        </a:p>
      </dgm:t>
    </dgm:pt>
    <dgm:pt modelId="{1AB7DBD8-F0D8-4F39-8CDC-2A4F3FB14015}" type="sibTrans" cxnId="{42ADC93C-EFB7-485A-BEB8-D960F849AC8A}">
      <dgm:prSet/>
      <dgm:spPr/>
      <dgm:t>
        <a:bodyPr/>
        <a:lstStyle/>
        <a:p>
          <a:endParaRPr lang="en-US"/>
        </a:p>
      </dgm:t>
    </dgm:pt>
    <dgm:pt modelId="{B415C00F-E08C-49B8-8F17-5294B2E55417}">
      <dgm:prSet phldrT="[Text]"/>
      <dgm:spPr/>
      <dgm:t>
        <a:bodyPr/>
        <a:lstStyle/>
        <a:p>
          <a:r>
            <a:rPr lang="en-US" noProof="0">
              <a:latin typeface="Corbel" panose="020B0503020204020204" pitchFamily="34" charset="0"/>
            </a:rPr>
            <a:t>Social</a:t>
          </a:r>
          <a:endParaRPr lang="de-DE" noProof="0">
            <a:latin typeface="Corbel" panose="020B0503020204020204" pitchFamily="34" charset="0"/>
          </a:endParaRPr>
        </a:p>
      </dgm:t>
    </dgm:pt>
    <dgm:pt modelId="{6C6B5E18-A48E-417B-888F-E0F082C63D75}" type="sibTrans" cxnId="{CEB8FE06-21C4-43AB-8C3F-5C12AAA53577}">
      <dgm:prSet/>
      <dgm:spPr/>
      <dgm:t>
        <a:bodyPr/>
        <a:lstStyle/>
        <a:p>
          <a:endParaRPr lang="en-US"/>
        </a:p>
      </dgm:t>
    </dgm:pt>
    <dgm:pt modelId="{27D6A5F7-763D-4706-86C2-DFEB51426898}" type="parTrans" cxnId="{CEB8FE06-21C4-43AB-8C3F-5C12AAA53577}">
      <dgm:prSet/>
      <dgm:spPr/>
      <dgm:t>
        <a:bodyPr/>
        <a:lstStyle/>
        <a:p>
          <a:endParaRPr lang="en-US"/>
        </a:p>
      </dgm:t>
    </dgm:pt>
    <dgm:pt modelId="{A6A7B0E1-D9A8-4902-A79D-8E527FA439EB}" type="pres">
      <dgm:prSet presAssocID="{23C1BDEB-A319-4134-AB7E-C36723319480}" presName="Name0" presStyleCnt="0">
        <dgm:presLayoutVars>
          <dgm:chMax val="1"/>
          <dgm:dir/>
          <dgm:animLvl val="ctr"/>
          <dgm:resizeHandles val="exact"/>
        </dgm:presLayoutVars>
      </dgm:prSet>
      <dgm:spPr/>
    </dgm:pt>
    <dgm:pt modelId="{86CBC136-3B15-4498-8873-13D013288D95}" type="pres">
      <dgm:prSet presAssocID="{27FD9526-A7D7-4850-A68F-E752CEA0FC17}" presName="centerShape" presStyleLbl="node0" presStyleIdx="0" presStyleCnt="1" custScaleX="151155" custScaleY="150992"/>
      <dgm:spPr/>
    </dgm:pt>
    <dgm:pt modelId="{6708B58E-CDA7-4CC3-8620-9FC845230D40}" type="pres">
      <dgm:prSet presAssocID="{89678FA0-C91F-4D02-8A4B-02896D9A1711}" presName="node" presStyleLbl="node1" presStyleIdx="0" presStyleCnt="3" custScaleX="146703" custScaleY="134190">
        <dgm:presLayoutVars>
          <dgm:bulletEnabled val="1"/>
        </dgm:presLayoutVars>
      </dgm:prSet>
      <dgm:spPr/>
    </dgm:pt>
    <dgm:pt modelId="{57AF851F-14FB-4B83-B109-3E12500493D2}" type="pres">
      <dgm:prSet presAssocID="{89678FA0-C91F-4D02-8A4B-02896D9A1711}" presName="dummy" presStyleCnt="0"/>
      <dgm:spPr/>
    </dgm:pt>
    <dgm:pt modelId="{7BD19704-07BC-439A-9995-CE79F7B5E3B4}" type="pres">
      <dgm:prSet presAssocID="{7E21E039-D1EF-40D1-A5DC-06FEECA98011}" presName="sibTrans" presStyleLbl="sibTrans2D1" presStyleIdx="0" presStyleCnt="3"/>
      <dgm:spPr/>
    </dgm:pt>
    <dgm:pt modelId="{71652D85-593F-4AB9-8988-2F1F840B4FB3}" type="pres">
      <dgm:prSet presAssocID="{F3C398E5-6FF4-4B3C-A55D-4F36B27A562C}" presName="node" presStyleLbl="node1" presStyleIdx="1" presStyleCnt="3" custScaleX="146703" custScaleY="134190">
        <dgm:presLayoutVars>
          <dgm:bulletEnabled val="1"/>
        </dgm:presLayoutVars>
      </dgm:prSet>
      <dgm:spPr/>
    </dgm:pt>
    <dgm:pt modelId="{5864EC9C-7D46-423B-8C9A-910D2489C08E}" type="pres">
      <dgm:prSet presAssocID="{F3C398E5-6FF4-4B3C-A55D-4F36B27A562C}" presName="dummy" presStyleCnt="0"/>
      <dgm:spPr/>
    </dgm:pt>
    <dgm:pt modelId="{28EFE443-7143-4AAD-ABEC-201551FBAA11}" type="pres">
      <dgm:prSet presAssocID="{E4A5D400-188C-402B-AAEF-785AAE7A739E}" presName="sibTrans" presStyleLbl="sibTrans2D1" presStyleIdx="1" presStyleCnt="3"/>
      <dgm:spPr/>
    </dgm:pt>
    <dgm:pt modelId="{208ABFAC-2E4C-45E5-885D-03A2DF98BCDA}" type="pres">
      <dgm:prSet presAssocID="{B415C00F-E08C-49B8-8F17-5294B2E55417}" presName="node" presStyleLbl="node1" presStyleIdx="2" presStyleCnt="3" custScaleX="146703" custScaleY="134190">
        <dgm:presLayoutVars>
          <dgm:bulletEnabled val="1"/>
        </dgm:presLayoutVars>
      </dgm:prSet>
      <dgm:spPr/>
    </dgm:pt>
    <dgm:pt modelId="{A304E40A-702A-43C9-B2DA-12E0F31E678C}" type="pres">
      <dgm:prSet presAssocID="{B415C00F-E08C-49B8-8F17-5294B2E55417}" presName="dummy" presStyleCnt="0"/>
      <dgm:spPr/>
    </dgm:pt>
    <dgm:pt modelId="{5CA4BF62-B4D2-4B2D-8812-308B3FA8B94C}" type="pres">
      <dgm:prSet presAssocID="{6C6B5E18-A48E-417B-888F-E0F082C63D75}" presName="sibTrans" presStyleLbl="sibTrans2D1" presStyleIdx="2" presStyleCnt="3"/>
      <dgm:spPr/>
    </dgm:pt>
  </dgm:ptLst>
  <dgm:cxnLst>
    <dgm:cxn modelId="{CEB8FE06-21C4-43AB-8C3F-5C12AAA53577}" srcId="{27FD9526-A7D7-4850-A68F-E752CEA0FC17}" destId="{B415C00F-E08C-49B8-8F17-5294B2E55417}" srcOrd="2" destOrd="0" parTransId="{27D6A5F7-763D-4706-86C2-DFEB51426898}" sibTransId="{6C6B5E18-A48E-417B-888F-E0F082C63D75}"/>
    <dgm:cxn modelId="{1C381C14-4EBF-4AF7-8927-11C14BB03C85}" srcId="{27FD9526-A7D7-4850-A68F-E752CEA0FC17}" destId="{89678FA0-C91F-4D02-8A4B-02896D9A1711}" srcOrd="0" destOrd="0" parTransId="{0428B6A3-8BF8-4493-871F-D5EE26D35C06}" sibTransId="{7E21E039-D1EF-40D1-A5DC-06FEECA98011}"/>
    <dgm:cxn modelId="{82CFF018-6D9F-4F89-99F1-93611B79FA99}" type="presOf" srcId="{B415C00F-E08C-49B8-8F17-5294B2E55417}" destId="{208ABFAC-2E4C-45E5-885D-03A2DF98BCDA}" srcOrd="0" destOrd="0" presId="urn:microsoft.com/office/officeart/2005/8/layout/radial6"/>
    <dgm:cxn modelId="{98BFF429-F4D0-4236-B6DD-4AED55FC43D5}" srcId="{23C1BDEB-A319-4134-AB7E-C36723319480}" destId="{27FD9526-A7D7-4850-A68F-E752CEA0FC17}" srcOrd="0" destOrd="0" parTransId="{E80EAB9C-0E56-49E6-ACD9-D717707D6353}" sibTransId="{69BE76D6-3D63-4342-9A16-CAD3812DDF93}"/>
    <dgm:cxn modelId="{DFB6B42A-C73E-4455-B47D-C8AF7D2E6C4B}" type="presOf" srcId="{7E21E039-D1EF-40D1-A5DC-06FEECA98011}" destId="{7BD19704-07BC-439A-9995-CE79F7B5E3B4}" srcOrd="0" destOrd="0" presId="urn:microsoft.com/office/officeart/2005/8/layout/radial6"/>
    <dgm:cxn modelId="{42ADC93C-EFB7-485A-BEB8-D960F849AC8A}" srcId="{23C1BDEB-A319-4134-AB7E-C36723319480}" destId="{338BDF43-FE19-44AF-99E1-9EB3DC56D683}" srcOrd="1" destOrd="0" parTransId="{3285237B-04EB-4378-A082-B6F733E984DC}" sibTransId="{1AB7DBD8-F0D8-4F39-8CDC-2A4F3FB14015}"/>
    <dgm:cxn modelId="{D7043070-1750-43C4-8743-230D0BD60D7E}" type="presOf" srcId="{27FD9526-A7D7-4850-A68F-E752CEA0FC17}" destId="{86CBC136-3B15-4498-8873-13D013288D95}" srcOrd="0" destOrd="0" presId="urn:microsoft.com/office/officeart/2005/8/layout/radial6"/>
    <dgm:cxn modelId="{A6EA4051-2A74-4617-902A-65CAEF36C81B}" type="presOf" srcId="{23C1BDEB-A319-4134-AB7E-C36723319480}" destId="{A6A7B0E1-D9A8-4902-A79D-8E527FA439EB}" srcOrd="0" destOrd="0" presId="urn:microsoft.com/office/officeart/2005/8/layout/radial6"/>
    <dgm:cxn modelId="{53238E58-CDBC-4FB4-A050-0D9D40F9F94B}" type="presOf" srcId="{89678FA0-C91F-4D02-8A4B-02896D9A1711}" destId="{6708B58E-CDA7-4CC3-8620-9FC845230D40}" srcOrd="0" destOrd="0" presId="urn:microsoft.com/office/officeart/2005/8/layout/radial6"/>
    <dgm:cxn modelId="{E559FA87-CC97-4842-81CB-41BA938D038D}" srcId="{27FD9526-A7D7-4850-A68F-E752CEA0FC17}" destId="{F3C398E5-6FF4-4B3C-A55D-4F36B27A562C}" srcOrd="1" destOrd="0" parTransId="{4B4A8E74-5E7D-4EFA-8B93-A8643AEAC202}" sibTransId="{E4A5D400-188C-402B-AAEF-785AAE7A739E}"/>
    <dgm:cxn modelId="{E22A5590-F11A-45DE-8E24-62095615D402}" type="presOf" srcId="{E4A5D400-188C-402B-AAEF-785AAE7A739E}" destId="{28EFE443-7143-4AAD-ABEC-201551FBAA11}" srcOrd="0" destOrd="0" presId="urn:microsoft.com/office/officeart/2005/8/layout/radial6"/>
    <dgm:cxn modelId="{39319F93-299C-4BF6-9078-C24A513ED284}" type="presOf" srcId="{F3C398E5-6FF4-4B3C-A55D-4F36B27A562C}" destId="{71652D85-593F-4AB9-8988-2F1F840B4FB3}" srcOrd="0" destOrd="0" presId="urn:microsoft.com/office/officeart/2005/8/layout/radial6"/>
    <dgm:cxn modelId="{47F89EE5-E3F7-43E1-B9ED-C436F381AB1F}" type="presOf" srcId="{6C6B5E18-A48E-417B-888F-E0F082C63D75}" destId="{5CA4BF62-B4D2-4B2D-8812-308B3FA8B94C}" srcOrd="0" destOrd="0" presId="urn:microsoft.com/office/officeart/2005/8/layout/radial6"/>
    <dgm:cxn modelId="{B6504F44-C3F1-4855-A47E-235B35B4887A}" type="presParOf" srcId="{A6A7B0E1-D9A8-4902-A79D-8E527FA439EB}" destId="{86CBC136-3B15-4498-8873-13D013288D95}" srcOrd="0" destOrd="0" presId="urn:microsoft.com/office/officeart/2005/8/layout/radial6"/>
    <dgm:cxn modelId="{0D79166E-691C-4E03-B7DC-87FCC5E0F447}" type="presParOf" srcId="{A6A7B0E1-D9A8-4902-A79D-8E527FA439EB}" destId="{6708B58E-CDA7-4CC3-8620-9FC845230D40}" srcOrd="1" destOrd="0" presId="urn:microsoft.com/office/officeart/2005/8/layout/radial6"/>
    <dgm:cxn modelId="{8B11AC4E-CF5B-47FE-81DC-4E37957BCAC3}" type="presParOf" srcId="{A6A7B0E1-D9A8-4902-A79D-8E527FA439EB}" destId="{57AF851F-14FB-4B83-B109-3E12500493D2}" srcOrd="2" destOrd="0" presId="urn:microsoft.com/office/officeart/2005/8/layout/radial6"/>
    <dgm:cxn modelId="{4466F359-A0C0-4944-B5E6-D6E8A61EF771}" type="presParOf" srcId="{A6A7B0E1-D9A8-4902-A79D-8E527FA439EB}" destId="{7BD19704-07BC-439A-9995-CE79F7B5E3B4}" srcOrd="3" destOrd="0" presId="urn:microsoft.com/office/officeart/2005/8/layout/radial6"/>
    <dgm:cxn modelId="{4F122AA6-DB70-43F9-BB30-C75F02449003}" type="presParOf" srcId="{A6A7B0E1-D9A8-4902-A79D-8E527FA439EB}" destId="{71652D85-593F-4AB9-8988-2F1F840B4FB3}" srcOrd="4" destOrd="0" presId="urn:microsoft.com/office/officeart/2005/8/layout/radial6"/>
    <dgm:cxn modelId="{9D715138-9F8D-4C76-8599-9F48638016B4}" type="presParOf" srcId="{A6A7B0E1-D9A8-4902-A79D-8E527FA439EB}" destId="{5864EC9C-7D46-423B-8C9A-910D2489C08E}" srcOrd="5" destOrd="0" presId="urn:microsoft.com/office/officeart/2005/8/layout/radial6"/>
    <dgm:cxn modelId="{A8A1E661-1A14-4ED3-A192-82846BB0040C}" type="presParOf" srcId="{A6A7B0E1-D9A8-4902-A79D-8E527FA439EB}" destId="{28EFE443-7143-4AAD-ABEC-201551FBAA11}" srcOrd="6" destOrd="0" presId="urn:microsoft.com/office/officeart/2005/8/layout/radial6"/>
    <dgm:cxn modelId="{372168C4-37DD-439F-BC35-C90012FEE588}" type="presParOf" srcId="{A6A7B0E1-D9A8-4902-A79D-8E527FA439EB}" destId="{208ABFAC-2E4C-45E5-885D-03A2DF98BCDA}" srcOrd="7" destOrd="0" presId="urn:microsoft.com/office/officeart/2005/8/layout/radial6"/>
    <dgm:cxn modelId="{048AE6DB-D513-4446-976C-E317FEA595D9}" type="presParOf" srcId="{A6A7B0E1-D9A8-4902-A79D-8E527FA439EB}" destId="{A304E40A-702A-43C9-B2DA-12E0F31E678C}" srcOrd="8" destOrd="0" presId="urn:microsoft.com/office/officeart/2005/8/layout/radial6"/>
    <dgm:cxn modelId="{43C16875-0F6C-47B1-A3E7-2C4F3BBA4FEC}" type="presParOf" srcId="{A6A7B0E1-D9A8-4902-A79D-8E527FA439EB}" destId="{5CA4BF62-B4D2-4B2D-8812-308B3FA8B94C}" srcOrd="9"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8.xml><?xml version="1.0" encoding="utf-8"?>
<dgm:dataModel xmlns:dgm="http://schemas.openxmlformats.org/drawingml/2006/diagram" xmlns:a="http://schemas.openxmlformats.org/drawingml/2006/main">
  <dgm:ptLst>
    <dgm:pt modelId="{0A6DA4DD-6B8B-4409-9C4A-BEDA6BD2C587}" type="doc">
      <dgm:prSet loTypeId="urn:microsoft.com/office/officeart/2005/8/layout/hList1" loCatId="list" qsTypeId="urn:microsoft.com/office/officeart/2005/8/quickstyle/simple1" qsCatId="simple" csTypeId="urn:microsoft.com/office/officeart/2005/8/colors/colorful1" csCatId="colorful" phldr="1"/>
      <dgm:spPr/>
      <dgm:t>
        <a:bodyPr/>
        <a:lstStyle/>
        <a:p>
          <a:endParaRPr lang="de-AT"/>
        </a:p>
      </dgm:t>
    </dgm:pt>
    <dgm:pt modelId="{C9059813-DE7B-4BE3-9F1D-7AE49AA92195}">
      <dgm:prSet phldrT="[Text]"/>
      <dgm:spPr/>
      <dgm:t>
        <a:bodyPr/>
        <a:lstStyle/>
        <a:p>
          <a:r>
            <a:rPr lang="en-US" dirty="0"/>
            <a:t>Ecological influence areas</a:t>
          </a:r>
          <a:endParaRPr lang="de-AT" dirty="0"/>
        </a:p>
      </dgm:t>
    </dgm:pt>
    <dgm:pt modelId="{D52E0CAA-6112-40F4-8FED-75BA7AFAF0B2}" type="parTrans" cxnId="{1384151E-B77A-4B26-A151-46DD180C55BF}">
      <dgm:prSet/>
      <dgm:spPr/>
      <dgm:t>
        <a:bodyPr/>
        <a:lstStyle/>
        <a:p>
          <a:endParaRPr lang="de-AT"/>
        </a:p>
      </dgm:t>
    </dgm:pt>
    <dgm:pt modelId="{0B5A5DD7-47E8-4BED-8417-1D00210B9345}" type="sibTrans" cxnId="{1384151E-B77A-4B26-A151-46DD180C55BF}">
      <dgm:prSet/>
      <dgm:spPr/>
      <dgm:t>
        <a:bodyPr/>
        <a:lstStyle/>
        <a:p>
          <a:endParaRPr lang="de-AT"/>
        </a:p>
      </dgm:t>
    </dgm:pt>
    <dgm:pt modelId="{6D6EB358-2AB3-4B58-8D09-889ADFD0BBA6}">
      <dgm:prSet phldrT="[Text]"/>
      <dgm:spPr/>
      <dgm:t>
        <a:bodyPr/>
        <a:lstStyle/>
        <a:p>
          <a:r>
            <a:rPr lang="en-US"/>
            <a:t>Emissions
Land use
Noise
Specific energy consumption</a:t>
          </a:r>
          <a:endParaRPr lang="de-AT"/>
        </a:p>
      </dgm:t>
    </dgm:pt>
    <dgm:pt modelId="{ACE84618-74B7-47AE-AB08-E1C47F06C5DF}" type="parTrans" cxnId="{0E9CE58C-3A3F-4C87-9D64-9C21426A3C64}">
      <dgm:prSet/>
      <dgm:spPr/>
      <dgm:t>
        <a:bodyPr/>
        <a:lstStyle/>
        <a:p>
          <a:endParaRPr lang="de-AT"/>
        </a:p>
      </dgm:t>
    </dgm:pt>
    <dgm:pt modelId="{0756F12C-D599-4912-B484-3DCFC68F22CE}" type="sibTrans" cxnId="{0E9CE58C-3A3F-4C87-9D64-9C21426A3C64}">
      <dgm:prSet/>
      <dgm:spPr/>
      <dgm:t>
        <a:bodyPr/>
        <a:lstStyle/>
        <a:p>
          <a:endParaRPr lang="de-AT"/>
        </a:p>
      </dgm:t>
    </dgm:pt>
    <dgm:pt modelId="{303E4194-7413-4838-9199-6FFABA3C296F}">
      <dgm:prSet phldrT="[Text]"/>
      <dgm:spPr/>
      <dgm:t>
        <a:bodyPr/>
        <a:lstStyle/>
        <a:p>
          <a:r>
            <a:rPr lang="en-US" dirty="0"/>
            <a:t>Social influence areas</a:t>
          </a:r>
          <a:endParaRPr lang="de-AT" dirty="0"/>
        </a:p>
      </dgm:t>
    </dgm:pt>
    <dgm:pt modelId="{0BC966C8-5BC2-49DF-911C-3218D1365998}" type="parTrans" cxnId="{A1EA98CA-A240-44C1-AB3B-AAA7F07B1EDC}">
      <dgm:prSet/>
      <dgm:spPr/>
      <dgm:t>
        <a:bodyPr/>
        <a:lstStyle/>
        <a:p>
          <a:endParaRPr lang="de-AT"/>
        </a:p>
      </dgm:t>
    </dgm:pt>
    <dgm:pt modelId="{BED1D49B-9B1E-477E-9CA9-A1277606ACD8}" type="sibTrans" cxnId="{A1EA98CA-A240-44C1-AB3B-AAA7F07B1EDC}">
      <dgm:prSet/>
      <dgm:spPr/>
      <dgm:t>
        <a:bodyPr/>
        <a:lstStyle/>
        <a:p>
          <a:endParaRPr lang="de-AT"/>
        </a:p>
      </dgm:t>
    </dgm:pt>
    <dgm:pt modelId="{F8FD9705-7E8D-4DBA-8CBB-5784ADD427FB}">
      <dgm:prSet phldrT="[Text]"/>
      <dgm:spPr/>
      <dgm:t>
        <a:bodyPr/>
        <a:lstStyle/>
        <a:p>
          <a:r>
            <a:rPr lang="en-US"/>
            <a:t>Traffic safety
Working conditions
Pay</a:t>
          </a:r>
          <a:endParaRPr lang="de-AT"/>
        </a:p>
      </dgm:t>
    </dgm:pt>
    <dgm:pt modelId="{101A87F2-AAC0-44BB-A5BE-2311F01EB5F2}" type="parTrans" cxnId="{FB6A3E15-B56F-47B5-9AC7-A4AAE94843D7}">
      <dgm:prSet/>
      <dgm:spPr/>
      <dgm:t>
        <a:bodyPr/>
        <a:lstStyle/>
        <a:p>
          <a:endParaRPr lang="de-AT"/>
        </a:p>
      </dgm:t>
    </dgm:pt>
    <dgm:pt modelId="{1ED51E96-3103-4556-8827-058F0B414697}" type="sibTrans" cxnId="{FB6A3E15-B56F-47B5-9AC7-A4AAE94843D7}">
      <dgm:prSet/>
      <dgm:spPr/>
      <dgm:t>
        <a:bodyPr/>
        <a:lstStyle/>
        <a:p>
          <a:endParaRPr lang="de-AT"/>
        </a:p>
      </dgm:t>
    </dgm:pt>
    <dgm:pt modelId="{7869ACFE-FE93-47E2-8206-A148DD3422FA}">
      <dgm:prSet phldrT="[Text]"/>
      <dgm:spPr/>
      <dgm:t>
        <a:bodyPr/>
        <a:lstStyle/>
        <a:p>
          <a:r>
            <a:rPr lang="en-US" dirty="0"/>
            <a:t>Economic influence areas</a:t>
          </a:r>
          <a:endParaRPr lang="de-AT" dirty="0"/>
        </a:p>
      </dgm:t>
    </dgm:pt>
    <dgm:pt modelId="{6776612A-EC3A-4036-AC10-16F25636E098}" type="parTrans" cxnId="{1CC1DA81-C6C7-435A-90CD-288932F9EE10}">
      <dgm:prSet/>
      <dgm:spPr/>
      <dgm:t>
        <a:bodyPr/>
        <a:lstStyle/>
        <a:p>
          <a:endParaRPr lang="de-AT"/>
        </a:p>
      </dgm:t>
    </dgm:pt>
    <dgm:pt modelId="{05CB3E70-AD0A-4503-A4AC-6904B915B58A}" type="sibTrans" cxnId="{1CC1DA81-C6C7-435A-90CD-288932F9EE10}">
      <dgm:prSet/>
      <dgm:spPr/>
      <dgm:t>
        <a:bodyPr/>
        <a:lstStyle/>
        <a:p>
          <a:endParaRPr lang="de-AT"/>
        </a:p>
      </dgm:t>
    </dgm:pt>
    <dgm:pt modelId="{CE5F36AE-A7A1-4A7A-8B32-70CB6A5B8AF6}">
      <dgm:prSet phldrT="[Text]"/>
      <dgm:spPr/>
      <dgm:t>
        <a:bodyPr/>
        <a:lstStyle/>
        <a:p>
          <a:r>
            <a:rPr lang="en-US"/>
            <a:t>Transport costs
Reliability
Punctuality
Transport duration</a:t>
          </a:r>
          <a:endParaRPr lang="de-AT"/>
        </a:p>
      </dgm:t>
    </dgm:pt>
    <dgm:pt modelId="{81994C36-66E7-40B4-955A-6CA170772089}" type="parTrans" cxnId="{304F23DD-CEDD-4525-A23C-9376ACAE5D28}">
      <dgm:prSet/>
      <dgm:spPr/>
      <dgm:t>
        <a:bodyPr/>
        <a:lstStyle/>
        <a:p>
          <a:endParaRPr lang="de-AT"/>
        </a:p>
      </dgm:t>
    </dgm:pt>
    <dgm:pt modelId="{7B892770-2B1C-4861-BBC0-D887F33C5DED}" type="sibTrans" cxnId="{304F23DD-CEDD-4525-A23C-9376ACAE5D28}">
      <dgm:prSet/>
      <dgm:spPr/>
      <dgm:t>
        <a:bodyPr/>
        <a:lstStyle/>
        <a:p>
          <a:endParaRPr lang="de-AT"/>
        </a:p>
      </dgm:t>
    </dgm:pt>
    <dgm:pt modelId="{D04E3106-0FCE-485E-971C-45C9596A72FD}">
      <dgm:prSet/>
      <dgm:spPr/>
      <dgm:t>
        <a:bodyPr/>
        <a:lstStyle/>
        <a:p>
          <a:endParaRPr lang="de-AT"/>
        </a:p>
      </dgm:t>
    </dgm:pt>
    <dgm:pt modelId="{88A45932-45C9-4FE3-B98B-3EDD812A9BF4}" type="parTrans" cxnId="{51D27468-AF7E-4E49-AF2B-F170AC10DF73}">
      <dgm:prSet/>
      <dgm:spPr/>
      <dgm:t>
        <a:bodyPr/>
        <a:lstStyle/>
        <a:p>
          <a:endParaRPr lang="de-AT"/>
        </a:p>
      </dgm:t>
    </dgm:pt>
    <dgm:pt modelId="{1370F561-FB28-42DF-813C-3B57C57BD8BC}" type="sibTrans" cxnId="{51D27468-AF7E-4E49-AF2B-F170AC10DF73}">
      <dgm:prSet/>
      <dgm:spPr/>
      <dgm:t>
        <a:bodyPr/>
        <a:lstStyle/>
        <a:p>
          <a:endParaRPr lang="de-AT"/>
        </a:p>
      </dgm:t>
    </dgm:pt>
    <dgm:pt modelId="{258D05F0-FB64-4A8B-9A77-43A8CF938EFD}">
      <dgm:prSet/>
      <dgm:spPr/>
      <dgm:t>
        <a:bodyPr/>
        <a:lstStyle/>
        <a:p>
          <a:endParaRPr lang="de-AT"/>
        </a:p>
      </dgm:t>
    </dgm:pt>
    <dgm:pt modelId="{D40E16D0-D662-489E-BFD7-7BFC41B9264B}" type="parTrans" cxnId="{72904183-22ED-4B2E-8DA8-3F7985D1471A}">
      <dgm:prSet/>
      <dgm:spPr/>
      <dgm:t>
        <a:bodyPr/>
        <a:lstStyle/>
        <a:p>
          <a:endParaRPr lang="de-AT"/>
        </a:p>
      </dgm:t>
    </dgm:pt>
    <dgm:pt modelId="{8EE5A3CF-142E-4AA1-BF34-4FBF0BF45391}" type="sibTrans" cxnId="{72904183-22ED-4B2E-8DA8-3F7985D1471A}">
      <dgm:prSet/>
      <dgm:spPr/>
      <dgm:t>
        <a:bodyPr/>
        <a:lstStyle/>
        <a:p>
          <a:endParaRPr lang="de-AT"/>
        </a:p>
      </dgm:t>
    </dgm:pt>
    <dgm:pt modelId="{3DB74113-0172-4EC7-9AD1-45B039E5CD52}" type="pres">
      <dgm:prSet presAssocID="{0A6DA4DD-6B8B-4409-9C4A-BEDA6BD2C587}" presName="Name0" presStyleCnt="0">
        <dgm:presLayoutVars>
          <dgm:dir/>
          <dgm:animLvl val="lvl"/>
          <dgm:resizeHandles val="exact"/>
        </dgm:presLayoutVars>
      </dgm:prSet>
      <dgm:spPr/>
    </dgm:pt>
    <dgm:pt modelId="{B59EC71E-F913-4DC7-9566-9AA27CBB6D74}" type="pres">
      <dgm:prSet presAssocID="{C9059813-DE7B-4BE3-9F1D-7AE49AA92195}" presName="composite" presStyleCnt="0"/>
      <dgm:spPr/>
    </dgm:pt>
    <dgm:pt modelId="{EB78F3D1-862C-4D39-92D6-9E5D449D8A9D}" type="pres">
      <dgm:prSet presAssocID="{C9059813-DE7B-4BE3-9F1D-7AE49AA92195}" presName="parTx" presStyleLbl="alignNode1" presStyleIdx="0" presStyleCnt="3">
        <dgm:presLayoutVars>
          <dgm:chMax val="0"/>
          <dgm:chPref val="0"/>
          <dgm:bulletEnabled val="1"/>
        </dgm:presLayoutVars>
      </dgm:prSet>
      <dgm:spPr/>
    </dgm:pt>
    <dgm:pt modelId="{799F1A1C-0DF2-4528-9575-531B105A4855}" type="pres">
      <dgm:prSet presAssocID="{C9059813-DE7B-4BE3-9F1D-7AE49AA92195}" presName="desTx" presStyleLbl="alignAccFollowNode1" presStyleIdx="0" presStyleCnt="3">
        <dgm:presLayoutVars>
          <dgm:bulletEnabled val="1"/>
        </dgm:presLayoutVars>
      </dgm:prSet>
      <dgm:spPr/>
    </dgm:pt>
    <dgm:pt modelId="{0EE63911-9469-48F2-884F-12C448B465B4}" type="pres">
      <dgm:prSet presAssocID="{0B5A5DD7-47E8-4BED-8417-1D00210B9345}" presName="space" presStyleCnt="0"/>
      <dgm:spPr/>
    </dgm:pt>
    <dgm:pt modelId="{00ECB595-E8F6-4B22-8170-383532FF65E9}" type="pres">
      <dgm:prSet presAssocID="{303E4194-7413-4838-9199-6FFABA3C296F}" presName="composite" presStyleCnt="0"/>
      <dgm:spPr/>
    </dgm:pt>
    <dgm:pt modelId="{BFD0CF5B-64D5-4078-9468-7515C31A5E41}" type="pres">
      <dgm:prSet presAssocID="{303E4194-7413-4838-9199-6FFABA3C296F}" presName="parTx" presStyleLbl="alignNode1" presStyleIdx="1" presStyleCnt="3">
        <dgm:presLayoutVars>
          <dgm:chMax val="0"/>
          <dgm:chPref val="0"/>
          <dgm:bulletEnabled val="1"/>
        </dgm:presLayoutVars>
      </dgm:prSet>
      <dgm:spPr/>
    </dgm:pt>
    <dgm:pt modelId="{8195E0B4-8A82-467C-AE9E-8ED5775985C6}" type="pres">
      <dgm:prSet presAssocID="{303E4194-7413-4838-9199-6FFABA3C296F}" presName="desTx" presStyleLbl="alignAccFollowNode1" presStyleIdx="1" presStyleCnt="3">
        <dgm:presLayoutVars>
          <dgm:bulletEnabled val="1"/>
        </dgm:presLayoutVars>
      </dgm:prSet>
      <dgm:spPr/>
    </dgm:pt>
    <dgm:pt modelId="{09E45776-3733-46E1-906A-69B773FD0A40}" type="pres">
      <dgm:prSet presAssocID="{BED1D49B-9B1E-477E-9CA9-A1277606ACD8}" presName="space" presStyleCnt="0"/>
      <dgm:spPr/>
    </dgm:pt>
    <dgm:pt modelId="{01AE2981-90A4-4607-84E2-1F617D7AD3DD}" type="pres">
      <dgm:prSet presAssocID="{7869ACFE-FE93-47E2-8206-A148DD3422FA}" presName="composite" presStyleCnt="0"/>
      <dgm:spPr/>
    </dgm:pt>
    <dgm:pt modelId="{F190DA9E-32F4-4098-8F9D-3B8EE273C4DB}" type="pres">
      <dgm:prSet presAssocID="{7869ACFE-FE93-47E2-8206-A148DD3422FA}" presName="parTx" presStyleLbl="alignNode1" presStyleIdx="2" presStyleCnt="3">
        <dgm:presLayoutVars>
          <dgm:chMax val="0"/>
          <dgm:chPref val="0"/>
          <dgm:bulletEnabled val="1"/>
        </dgm:presLayoutVars>
      </dgm:prSet>
      <dgm:spPr/>
    </dgm:pt>
    <dgm:pt modelId="{6683B498-910C-4902-9AB2-627BEAC27045}" type="pres">
      <dgm:prSet presAssocID="{7869ACFE-FE93-47E2-8206-A148DD3422FA}" presName="desTx" presStyleLbl="alignAccFollowNode1" presStyleIdx="2" presStyleCnt="3">
        <dgm:presLayoutVars>
          <dgm:bulletEnabled val="1"/>
        </dgm:presLayoutVars>
      </dgm:prSet>
      <dgm:spPr/>
    </dgm:pt>
  </dgm:ptLst>
  <dgm:cxnLst>
    <dgm:cxn modelId="{FB6A3E15-B56F-47B5-9AC7-A4AAE94843D7}" srcId="{303E4194-7413-4838-9199-6FFABA3C296F}" destId="{F8FD9705-7E8D-4DBA-8CBB-5784ADD427FB}" srcOrd="0" destOrd="0" parTransId="{101A87F2-AAC0-44BB-A5BE-2311F01EB5F2}" sibTransId="{1ED51E96-3103-4556-8827-058F0B414697}"/>
    <dgm:cxn modelId="{1384151E-B77A-4B26-A151-46DD180C55BF}" srcId="{0A6DA4DD-6B8B-4409-9C4A-BEDA6BD2C587}" destId="{C9059813-DE7B-4BE3-9F1D-7AE49AA92195}" srcOrd="0" destOrd="0" parTransId="{D52E0CAA-6112-40F4-8FED-75BA7AFAF0B2}" sibTransId="{0B5A5DD7-47E8-4BED-8417-1D00210B9345}"/>
    <dgm:cxn modelId="{D29A3136-ED5D-445C-87D2-A3CD658E60E9}" type="presOf" srcId="{6D6EB358-2AB3-4B58-8D09-889ADFD0BBA6}" destId="{799F1A1C-0DF2-4528-9575-531B105A4855}" srcOrd="0" destOrd="0" presId="urn:microsoft.com/office/officeart/2005/8/layout/hList1"/>
    <dgm:cxn modelId="{29EB513D-151C-42BF-AB24-808DD3C81673}" type="presOf" srcId="{C9059813-DE7B-4BE3-9F1D-7AE49AA92195}" destId="{EB78F3D1-862C-4D39-92D6-9E5D449D8A9D}" srcOrd="0" destOrd="0" presId="urn:microsoft.com/office/officeart/2005/8/layout/hList1"/>
    <dgm:cxn modelId="{B5C8B73D-C245-42F0-B9FA-BE8C1C07B674}" type="presOf" srcId="{7869ACFE-FE93-47E2-8206-A148DD3422FA}" destId="{F190DA9E-32F4-4098-8F9D-3B8EE273C4DB}" srcOrd="0" destOrd="0" presId="urn:microsoft.com/office/officeart/2005/8/layout/hList1"/>
    <dgm:cxn modelId="{8036F046-38DD-419B-A3F4-57911EF13EE3}" type="presOf" srcId="{F8FD9705-7E8D-4DBA-8CBB-5784ADD427FB}" destId="{8195E0B4-8A82-467C-AE9E-8ED5775985C6}" srcOrd="0" destOrd="0" presId="urn:microsoft.com/office/officeart/2005/8/layout/hList1"/>
    <dgm:cxn modelId="{51D27468-AF7E-4E49-AF2B-F170AC10DF73}" srcId="{303E4194-7413-4838-9199-6FFABA3C296F}" destId="{D04E3106-0FCE-485E-971C-45C9596A72FD}" srcOrd="1" destOrd="0" parTransId="{88A45932-45C9-4FE3-B98B-3EDD812A9BF4}" sibTransId="{1370F561-FB28-42DF-813C-3B57C57BD8BC}"/>
    <dgm:cxn modelId="{27FF5D4F-E7F3-485E-940C-B5B179512E24}" type="presOf" srcId="{CE5F36AE-A7A1-4A7A-8B32-70CB6A5B8AF6}" destId="{6683B498-910C-4902-9AB2-627BEAC27045}" srcOrd="0" destOrd="0" presId="urn:microsoft.com/office/officeart/2005/8/layout/hList1"/>
    <dgm:cxn modelId="{ACC1D476-8D7F-4920-BF4E-20BD6CCC91BD}" type="presOf" srcId="{D04E3106-0FCE-485E-971C-45C9596A72FD}" destId="{8195E0B4-8A82-467C-AE9E-8ED5775985C6}" srcOrd="0" destOrd="1" presId="urn:microsoft.com/office/officeart/2005/8/layout/hList1"/>
    <dgm:cxn modelId="{1CC1DA81-C6C7-435A-90CD-288932F9EE10}" srcId="{0A6DA4DD-6B8B-4409-9C4A-BEDA6BD2C587}" destId="{7869ACFE-FE93-47E2-8206-A148DD3422FA}" srcOrd="2" destOrd="0" parTransId="{6776612A-EC3A-4036-AC10-16F25636E098}" sibTransId="{05CB3E70-AD0A-4503-A4AC-6904B915B58A}"/>
    <dgm:cxn modelId="{72904183-22ED-4B2E-8DA8-3F7985D1471A}" srcId="{7869ACFE-FE93-47E2-8206-A148DD3422FA}" destId="{258D05F0-FB64-4A8B-9A77-43A8CF938EFD}" srcOrd="1" destOrd="0" parTransId="{D40E16D0-D662-489E-BFD7-7BFC41B9264B}" sibTransId="{8EE5A3CF-142E-4AA1-BF34-4FBF0BF45391}"/>
    <dgm:cxn modelId="{0E9CE58C-3A3F-4C87-9D64-9C21426A3C64}" srcId="{C9059813-DE7B-4BE3-9F1D-7AE49AA92195}" destId="{6D6EB358-2AB3-4B58-8D09-889ADFD0BBA6}" srcOrd="0" destOrd="0" parTransId="{ACE84618-74B7-47AE-AB08-E1C47F06C5DF}" sibTransId="{0756F12C-D599-4912-B484-3DCFC68F22CE}"/>
    <dgm:cxn modelId="{CFDCEEC4-16BF-47ED-9731-A9EF70F2785E}" type="presOf" srcId="{0A6DA4DD-6B8B-4409-9C4A-BEDA6BD2C587}" destId="{3DB74113-0172-4EC7-9AD1-45B039E5CD52}" srcOrd="0" destOrd="0" presId="urn:microsoft.com/office/officeart/2005/8/layout/hList1"/>
    <dgm:cxn modelId="{A1EA98CA-A240-44C1-AB3B-AAA7F07B1EDC}" srcId="{0A6DA4DD-6B8B-4409-9C4A-BEDA6BD2C587}" destId="{303E4194-7413-4838-9199-6FFABA3C296F}" srcOrd="1" destOrd="0" parTransId="{0BC966C8-5BC2-49DF-911C-3218D1365998}" sibTransId="{BED1D49B-9B1E-477E-9CA9-A1277606ACD8}"/>
    <dgm:cxn modelId="{304F23DD-CEDD-4525-A23C-9376ACAE5D28}" srcId="{7869ACFE-FE93-47E2-8206-A148DD3422FA}" destId="{CE5F36AE-A7A1-4A7A-8B32-70CB6A5B8AF6}" srcOrd="0" destOrd="0" parTransId="{81994C36-66E7-40B4-955A-6CA170772089}" sibTransId="{7B892770-2B1C-4861-BBC0-D887F33C5DED}"/>
    <dgm:cxn modelId="{D38160F8-D37E-42B8-A0E3-286C63AFF650}" type="presOf" srcId="{258D05F0-FB64-4A8B-9A77-43A8CF938EFD}" destId="{6683B498-910C-4902-9AB2-627BEAC27045}" srcOrd="0" destOrd="1" presId="urn:microsoft.com/office/officeart/2005/8/layout/hList1"/>
    <dgm:cxn modelId="{DAD494FD-9635-42EA-9C8F-8B23AA7D8879}" type="presOf" srcId="{303E4194-7413-4838-9199-6FFABA3C296F}" destId="{BFD0CF5B-64D5-4078-9468-7515C31A5E41}" srcOrd="0" destOrd="0" presId="urn:microsoft.com/office/officeart/2005/8/layout/hList1"/>
    <dgm:cxn modelId="{9D99E2BA-3068-49E2-8309-C264C2ACD849}" type="presParOf" srcId="{3DB74113-0172-4EC7-9AD1-45B039E5CD52}" destId="{B59EC71E-F913-4DC7-9566-9AA27CBB6D74}" srcOrd="0" destOrd="0" presId="urn:microsoft.com/office/officeart/2005/8/layout/hList1"/>
    <dgm:cxn modelId="{AA3AE78A-FE26-4FAD-B76E-306CC47B077F}" type="presParOf" srcId="{B59EC71E-F913-4DC7-9566-9AA27CBB6D74}" destId="{EB78F3D1-862C-4D39-92D6-9E5D449D8A9D}" srcOrd="0" destOrd="0" presId="urn:microsoft.com/office/officeart/2005/8/layout/hList1"/>
    <dgm:cxn modelId="{37819300-D8B1-4975-BC69-F99853E4B843}" type="presParOf" srcId="{B59EC71E-F913-4DC7-9566-9AA27CBB6D74}" destId="{799F1A1C-0DF2-4528-9575-531B105A4855}" srcOrd="1" destOrd="0" presId="urn:microsoft.com/office/officeart/2005/8/layout/hList1"/>
    <dgm:cxn modelId="{82CF41AE-E7C3-4E98-AB91-B1929575D848}" type="presParOf" srcId="{3DB74113-0172-4EC7-9AD1-45B039E5CD52}" destId="{0EE63911-9469-48F2-884F-12C448B465B4}" srcOrd="1" destOrd="0" presId="urn:microsoft.com/office/officeart/2005/8/layout/hList1"/>
    <dgm:cxn modelId="{D0DA0FDB-565F-4F65-A9B6-7F3E031E0DDC}" type="presParOf" srcId="{3DB74113-0172-4EC7-9AD1-45B039E5CD52}" destId="{00ECB595-E8F6-4B22-8170-383532FF65E9}" srcOrd="2" destOrd="0" presId="urn:microsoft.com/office/officeart/2005/8/layout/hList1"/>
    <dgm:cxn modelId="{BE5BA8FE-5864-4DA3-A13E-C8225C1DAD5C}" type="presParOf" srcId="{00ECB595-E8F6-4B22-8170-383532FF65E9}" destId="{BFD0CF5B-64D5-4078-9468-7515C31A5E41}" srcOrd="0" destOrd="0" presId="urn:microsoft.com/office/officeart/2005/8/layout/hList1"/>
    <dgm:cxn modelId="{3F43FC21-3B96-4DF6-8943-EA0A1C7003AB}" type="presParOf" srcId="{00ECB595-E8F6-4B22-8170-383532FF65E9}" destId="{8195E0B4-8A82-467C-AE9E-8ED5775985C6}" srcOrd="1" destOrd="0" presId="urn:microsoft.com/office/officeart/2005/8/layout/hList1"/>
    <dgm:cxn modelId="{DCEBED79-3557-4F86-B99F-D32B4C2B3A35}" type="presParOf" srcId="{3DB74113-0172-4EC7-9AD1-45B039E5CD52}" destId="{09E45776-3733-46E1-906A-69B773FD0A40}" srcOrd="3" destOrd="0" presId="urn:microsoft.com/office/officeart/2005/8/layout/hList1"/>
    <dgm:cxn modelId="{748D404A-9A71-42D7-85E1-A8E0D0047FE4}" type="presParOf" srcId="{3DB74113-0172-4EC7-9AD1-45B039E5CD52}" destId="{01AE2981-90A4-4607-84E2-1F617D7AD3DD}" srcOrd="4" destOrd="0" presId="urn:microsoft.com/office/officeart/2005/8/layout/hList1"/>
    <dgm:cxn modelId="{9EC465FB-5349-4EE3-9C47-0C58B9722940}" type="presParOf" srcId="{01AE2981-90A4-4607-84E2-1F617D7AD3DD}" destId="{F190DA9E-32F4-4098-8F9D-3B8EE273C4DB}" srcOrd="0" destOrd="0" presId="urn:microsoft.com/office/officeart/2005/8/layout/hList1"/>
    <dgm:cxn modelId="{89F1ACB5-8D24-414D-80E3-ED5F8A977EA6}" type="presParOf" srcId="{01AE2981-90A4-4607-84E2-1F617D7AD3DD}" destId="{6683B498-910C-4902-9AB2-627BEAC27045}"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A97028-45F6-433E-A8C2-BB6489B00EE0}">
      <dsp:nvSpPr>
        <dsp:cNvPr id="0" name=""/>
        <dsp:cNvSpPr/>
      </dsp:nvSpPr>
      <dsp:spPr>
        <a:xfrm>
          <a:off x="3668486" y="2218545"/>
          <a:ext cx="333294" cy="91440"/>
        </a:xfrm>
        <a:custGeom>
          <a:avLst/>
          <a:gdLst/>
          <a:ahLst/>
          <a:cxnLst/>
          <a:rect l="0" t="0" r="0" b="0"/>
          <a:pathLst>
            <a:path>
              <a:moveTo>
                <a:pt x="0" y="45720"/>
              </a:moveTo>
              <a:lnTo>
                <a:pt x="333294" y="45720"/>
              </a:lnTo>
            </a:path>
          </a:pathLst>
        </a:custGeom>
        <a:noFill/>
        <a:ln w="10795" cap="flat" cmpd="sng" algn="ctr">
          <a:solidFill>
            <a:schemeClr val="accent3">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0FFFD1-F0ED-4B1E-A974-DAFAB75306DE}">
      <dsp:nvSpPr>
        <dsp:cNvPr id="0" name=""/>
        <dsp:cNvSpPr/>
      </dsp:nvSpPr>
      <dsp:spPr>
        <a:xfrm>
          <a:off x="1668720" y="2218545"/>
          <a:ext cx="333294" cy="91440"/>
        </a:xfrm>
        <a:custGeom>
          <a:avLst/>
          <a:gdLst/>
          <a:ahLst/>
          <a:cxnLst/>
          <a:rect l="0" t="0" r="0" b="0"/>
          <a:pathLst>
            <a:path>
              <a:moveTo>
                <a:pt x="0" y="45720"/>
              </a:moveTo>
              <a:lnTo>
                <a:pt x="333294" y="45720"/>
              </a:lnTo>
            </a:path>
          </a:pathLst>
        </a:custGeom>
        <a:noFill/>
        <a:ln w="10795" cap="flat" cmpd="sng" algn="ctr">
          <a:solidFill>
            <a:schemeClr val="accent3">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D1343AC-2CF1-4B47-B2AD-BB3366E0B6A3}">
      <dsp:nvSpPr>
        <dsp:cNvPr id="0" name=""/>
        <dsp:cNvSpPr/>
      </dsp:nvSpPr>
      <dsp:spPr>
        <a:xfrm>
          <a:off x="2249" y="2010128"/>
          <a:ext cx="1666471" cy="508273"/>
        </a:xfrm>
        <a:prstGeom prst="rect">
          <a:avLst/>
        </a:prstGeom>
        <a:solidFill>
          <a:schemeClr val="accent3">
            <a:shade val="6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Air</a:t>
          </a:r>
        </a:p>
      </dsp:txBody>
      <dsp:txXfrm>
        <a:off x="2249" y="2010128"/>
        <a:ext cx="1666471" cy="508273"/>
      </dsp:txXfrm>
    </dsp:sp>
    <dsp:sp modelId="{4A5A5CD7-0A09-4A73-8EF8-A8360110170C}">
      <dsp:nvSpPr>
        <dsp:cNvPr id="0" name=""/>
        <dsp:cNvSpPr/>
      </dsp:nvSpPr>
      <dsp:spPr>
        <a:xfrm>
          <a:off x="2002014" y="2010128"/>
          <a:ext cx="1666471" cy="508273"/>
        </a:xfrm>
        <a:prstGeom prst="rect">
          <a:avLst/>
        </a:prstGeom>
        <a:solidFill>
          <a:schemeClr val="accent3">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solidFill>
                <a:schemeClr val="tx1"/>
              </a:solidFill>
            </a:rPr>
            <a:t>Air Transport</a:t>
          </a:r>
          <a:endParaRPr lang="de-AT" sz="1400" kern="1200">
            <a:solidFill>
              <a:schemeClr val="tx1"/>
            </a:solidFill>
          </a:endParaRPr>
        </a:p>
      </dsp:txBody>
      <dsp:txXfrm>
        <a:off x="2002014" y="2010128"/>
        <a:ext cx="1666471" cy="508273"/>
      </dsp:txXfrm>
    </dsp:sp>
    <dsp:sp modelId="{0B5D3682-4539-4631-960E-92F35A647B78}">
      <dsp:nvSpPr>
        <dsp:cNvPr id="0" name=""/>
        <dsp:cNvSpPr/>
      </dsp:nvSpPr>
      <dsp:spPr>
        <a:xfrm>
          <a:off x="4001780" y="2010128"/>
          <a:ext cx="1666471" cy="508273"/>
        </a:xfrm>
        <a:prstGeom prst="rect">
          <a:avLst/>
        </a:prstGeom>
        <a:solidFill>
          <a:schemeClr val="accent3">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solidFill>
                <a:schemeClr val="tx1"/>
              </a:solidFill>
            </a:rPr>
            <a:t>Airplane</a:t>
          </a:r>
          <a:endParaRPr lang="de-AT" sz="1400" kern="1200">
            <a:solidFill>
              <a:schemeClr val="tx1"/>
            </a:solidFill>
          </a:endParaRPr>
        </a:p>
      </dsp:txBody>
      <dsp:txXfrm>
        <a:off x="4001780" y="2010128"/>
        <a:ext cx="1666471" cy="50827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4359F7-3042-4C7E-B30C-6238A267EC6E}">
      <dsp:nvSpPr>
        <dsp:cNvPr id="0" name=""/>
        <dsp:cNvSpPr/>
      </dsp:nvSpPr>
      <dsp:spPr>
        <a:xfrm>
          <a:off x="3668486" y="1591098"/>
          <a:ext cx="333294" cy="91440"/>
        </a:xfrm>
        <a:custGeom>
          <a:avLst/>
          <a:gdLst/>
          <a:ahLst/>
          <a:cxnLst/>
          <a:rect l="0" t="0" r="0" b="0"/>
          <a:pathLst>
            <a:path>
              <a:moveTo>
                <a:pt x="0" y="45720"/>
              </a:moveTo>
              <a:lnTo>
                <a:pt x="333294" y="45720"/>
              </a:lnTo>
            </a:path>
          </a:pathLst>
        </a:custGeom>
        <a:noFill/>
        <a:ln w="1079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CD5D0D7-0904-4D98-AEF3-34290D8C2E78}">
      <dsp:nvSpPr>
        <dsp:cNvPr id="0" name=""/>
        <dsp:cNvSpPr/>
      </dsp:nvSpPr>
      <dsp:spPr>
        <a:xfrm>
          <a:off x="1668720" y="1278527"/>
          <a:ext cx="333294" cy="358291"/>
        </a:xfrm>
        <a:custGeom>
          <a:avLst/>
          <a:gdLst/>
          <a:ahLst/>
          <a:cxnLst/>
          <a:rect l="0" t="0" r="0" b="0"/>
          <a:pathLst>
            <a:path>
              <a:moveTo>
                <a:pt x="0" y="0"/>
              </a:moveTo>
              <a:lnTo>
                <a:pt x="166647" y="0"/>
              </a:lnTo>
              <a:lnTo>
                <a:pt x="166647" y="358291"/>
              </a:lnTo>
              <a:lnTo>
                <a:pt x="333294" y="358291"/>
              </a:lnTo>
            </a:path>
          </a:pathLst>
        </a:custGeom>
        <a:noFill/>
        <a:ln w="1079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202505F-56BD-441D-B7C8-0344F22D79EC}">
      <dsp:nvSpPr>
        <dsp:cNvPr id="0" name=""/>
        <dsp:cNvSpPr/>
      </dsp:nvSpPr>
      <dsp:spPr>
        <a:xfrm>
          <a:off x="3668486" y="874516"/>
          <a:ext cx="333294" cy="91440"/>
        </a:xfrm>
        <a:custGeom>
          <a:avLst/>
          <a:gdLst/>
          <a:ahLst/>
          <a:cxnLst/>
          <a:rect l="0" t="0" r="0" b="0"/>
          <a:pathLst>
            <a:path>
              <a:moveTo>
                <a:pt x="0" y="45720"/>
              </a:moveTo>
              <a:lnTo>
                <a:pt x="333294" y="45720"/>
              </a:lnTo>
            </a:path>
          </a:pathLst>
        </a:custGeom>
        <a:noFill/>
        <a:ln w="1079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795BC51-1D6B-4226-A825-2C725A63FDB6}">
      <dsp:nvSpPr>
        <dsp:cNvPr id="0" name=""/>
        <dsp:cNvSpPr/>
      </dsp:nvSpPr>
      <dsp:spPr>
        <a:xfrm>
          <a:off x="1668720" y="920236"/>
          <a:ext cx="333294" cy="358291"/>
        </a:xfrm>
        <a:custGeom>
          <a:avLst/>
          <a:gdLst/>
          <a:ahLst/>
          <a:cxnLst/>
          <a:rect l="0" t="0" r="0" b="0"/>
          <a:pathLst>
            <a:path>
              <a:moveTo>
                <a:pt x="0" y="358291"/>
              </a:moveTo>
              <a:lnTo>
                <a:pt x="166647" y="358291"/>
              </a:lnTo>
              <a:lnTo>
                <a:pt x="166647" y="0"/>
              </a:lnTo>
              <a:lnTo>
                <a:pt x="333294" y="0"/>
              </a:lnTo>
            </a:path>
          </a:pathLst>
        </a:custGeom>
        <a:noFill/>
        <a:ln w="1079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C684F0B-6C46-4FFE-8B65-C276D76CD646}">
      <dsp:nvSpPr>
        <dsp:cNvPr id="0" name=""/>
        <dsp:cNvSpPr/>
      </dsp:nvSpPr>
      <dsp:spPr>
        <a:xfrm>
          <a:off x="2249" y="1024390"/>
          <a:ext cx="1666471" cy="508273"/>
        </a:xfrm>
        <a:prstGeom prst="rect">
          <a:avLst/>
        </a:prstGeom>
        <a:solidFill>
          <a:schemeClr val="accent1">
            <a:shade val="6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err="1"/>
            <a:t>Water</a:t>
          </a:r>
          <a:endParaRPr lang="de-AT" sz="1400" kern="1200"/>
        </a:p>
      </dsp:txBody>
      <dsp:txXfrm>
        <a:off x="2249" y="1024390"/>
        <a:ext cx="1666471" cy="508273"/>
      </dsp:txXfrm>
    </dsp:sp>
    <dsp:sp modelId="{2E9DF0B6-A509-4A94-82B4-09F2EF2FDA9B}">
      <dsp:nvSpPr>
        <dsp:cNvPr id="0" name=""/>
        <dsp:cNvSpPr/>
      </dsp:nvSpPr>
      <dsp:spPr>
        <a:xfrm>
          <a:off x="2002014" y="666099"/>
          <a:ext cx="1666471" cy="508273"/>
        </a:xfrm>
        <a:prstGeom prst="rect">
          <a:avLst/>
        </a:prstGeom>
        <a:solidFill>
          <a:schemeClr val="accent1">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t>Inland Waterways</a:t>
          </a:r>
          <a:endParaRPr lang="de-AT" sz="1400" kern="1200"/>
        </a:p>
      </dsp:txBody>
      <dsp:txXfrm>
        <a:off x="2002014" y="666099"/>
        <a:ext cx="1666471" cy="508273"/>
      </dsp:txXfrm>
    </dsp:sp>
    <dsp:sp modelId="{47AE8625-A6B2-4138-A6F4-FC2E8BA0C796}">
      <dsp:nvSpPr>
        <dsp:cNvPr id="0" name=""/>
        <dsp:cNvSpPr/>
      </dsp:nvSpPr>
      <dsp:spPr>
        <a:xfrm>
          <a:off x="4001780" y="666099"/>
          <a:ext cx="1666471" cy="508273"/>
        </a:xfrm>
        <a:prstGeom prst="rect">
          <a:avLst/>
        </a:prstGeom>
        <a:solidFill>
          <a:schemeClr val="accent1">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t>Inland Ship</a:t>
          </a:r>
          <a:endParaRPr lang="de-AT" sz="1400" kern="1200"/>
        </a:p>
      </dsp:txBody>
      <dsp:txXfrm>
        <a:off x="4001780" y="666099"/>
        <a:ext cx="1666471" cy="508273"/>
      </dsp:txXfrm>
    </dsp:sp>
    <dsp:sp modelId="{9A9213F8-22BC-48FF-8A5E-1EB703A69D7C}">
      <dsp:nvSpPr>
        <dsp:cNvPr id="0" name=""/>
        <dsp:cNvSpPr/>
      </dsp:nvSpPr>
      <dsp:spPr>
        <a:xfrm>
          <a:off x="2002014" y="1382681"/>
          <a:ext cx="1666471" cy="508273"/>
        </a:xfrm>
        <a:prstGeom prst="rect">
          <a:avLst/>
        </a:prstGeom>
        <a:solidFill>
          <a:schemeClr val="accent1">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t>Sea/Ocean</a:t>
          </a:r>
          <a:endParaRPr lang="de-AT" sz="1400" kern="1200"/>
        </a:p>
      </dsp:txBody>
      <dsp:txXfrm>
        <a:off x="2002014" y="1382681"/>
        <a:ext cx="1666471" cy="508273"/>
      </dsp:txXfrm>
    </dsp:sp>
    <dsp:sp modelId="{9747D9FF-126B-4013-B5B4-8081562AE9CC}">
      <dsp:nvSpPr>
        <dsp:cNvPr id="0" name=""/>
        <dsp:cNvSpPr/>
      </dsp:nvSpPr>
      <dsp:spPr>
        <a:xfrm>
          <a:off x="4001780" y="1382681"/>
          <a:ext cx="1666471" cy="508273"/>
        </a:xfrm>
        <a:prstGeom prst="rect">
          <a:avLst/>
        </a:prstGeom>
        <a:solidFill>
          <a:schemeClr val="accent1">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t>Ocean-going Ship</a:t>
          </a:r>
          <a:endParaRPr lang="de-AT" sz="1400" kern="1200"/>
        </a:p>
      </dsp:txBody>
      <dsp:txXfrm>
        <a:off x="4001780" y="1382681"/>
        <a:ext cx="1666471" cy="50827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AC137F-0715-4104-B259-177C7856F7C5}">
      <dsp:nvSpPr>
        <dsp:cNvPr id="0" name=""/>
        <dsp:cNvSpPr/>
      </dsp:nvSpPr>
      <dsp:spPr>
        <a:xfrm>
          <a:off x="3668486" y="1712509"/>
          <a:ext cx="333294" cy="91440"/>
        </a:xfrm>
        <a:custGeom>
          <a:avLst/>
          <a:gdLst/>
          <a:ahLst/>
          <a:cxnLst/>
          <a:rect l="0" t="0" r="0" b="0"/>
          <a:pathLst>
            <a:path>
              <a:moveTo>
                <a:pt x="0" y="45720"/>
              </a:moveTo>
              <a:lnTo>
                <a:pt x="333294" y="45720"/>
              </a:lnTo>
            </a:path>
          </a:pathLst>
        </a:custGeom>
        <a:noFill/>
        <a:ln w="1079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1C50075-2CBF-4891-B0B6-4CBB93AEDEE9}">
      <dsp:nvSpPr>
        <dsp:cNvPr id="0" name=""/>
        <dsp:cNvSpPr/>
      </dsp:nvSpPr>
      <dsp:spPr>
        <a:xfrm>
          <a:off x="1668720" y="1041646"/>
          <a:ext cx="333294" cy="716582"/>
        </a:xfrm>
        <a:custGeom>
          <a:avLst/>
          <a:gdLst/>
          <a:ahLst/>
          <a:cxnLst/>
          <a:rect l="0" t="0" r="0" b="0"/>
          <a:pathLst>
            <a:path>
              <a:moveTo>
                <a:pt x="0" y="0"/>
              </a:moveTo>
              <a:lnTo>
                <a:pt x="166647" y="0"/>
              </a:lnTo>
              <a:lnTo>
                <a:pt x="166647" y="716582"/>
              </a:lnTo>
              <a:lnTo>
                <a:pt x="333294" y="716582"/>
              </a:lnTo>
            </a:path>
          </a:pathLst>
        </a:custGeom>
        <a:noFill/>
        <a:ln w="1079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24B4061-0319-4700-80A5-EA3D80620A67}">
      <dsp:nvSpPr>
        <dsp:cNvPr id="0" name=""/>
        <dsp:cNvSpPr/>
      </dsp:nvSpPr>
      <dsp:spPr>
        <a:xfrm>
          <a:off x="3668486" y="995926"/>
          <a:ext cx="333294" cy="91440"/>
        </a:xfrm>
        <a:custGeom>
          <a:avLst/>
          <a:gdLst/>
          <a:ahLst/>
          <a:cxnLst/>
          <a:rect l="0" t="0" r="0" b="0"/>
          <a:pathLst>
            <a:path>
              <a:moveTo>
                <a:pt x="0" y="45720"/>
              </a:moveTo>
              <a:lnTo>
                <a:pt x="333294" y="45720"/>
              </a:lnTo>
            </a:path>
          </a:pathLst>
        </a:custGeom>
        <a:noFill/>
        <a:ln w="1079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FC13BEC-97A8-4342-A954-8C0995E77994}">
      <dsp:nvSpPr>
        <dsp:cNvPr id="0" name=""/>
        <dsp:cNvSpPr/>
      </dsp:nvSpPr>
      <dsp:spPr>
        <a:xfrm>
          <a:off x="1668720" y="995926"/>
          <a:ext cx="333294" cy="91440"/>
        </a:xfrm>
        <a:custGeom>
          <a:avLst/>
          <a:gdLst/>
          <a:ahLst/>
          <a:cxnLst/>
          <a:rect l="0" t="0" r="0" b="0"/>
          <a:pathLst>
            <a:path>
              <a:moveTo>
                <a:pt x="0" y="45720"/>
              </a:moveTo>
              <a:lnTo>
                <a:pt x="333294" y="45720"/>
              </a:lnTo>
            </a:path>
          </a:pathLst>
        </a:custGeom>
        <a:noFill/>
        <a:ln w="1079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37DCB20-ADEF-4DDA-86A6-78C29362BB10}">
      <dsp:nvSpPr>
        <dsp:cNvPr id="0" name=""/>
        <dsp:cNvSpPr/>
      </dsp:nvSpPr>
      <dsp:spPr>
        <a:xfrm>
          <a:off x="3668486" y="279343"/>
          <a:ext cx="333294" cy="91440"/>
        </a:xfrm>
        <a:custGeom>
          <a:avLst/>
          <a:gdLst/>
          <a:ahLst/>
          <a:cxnLst/>
          <a:rect l="0" t="0" r="0" b="0"/>
          <a:pathLst>
            <a:path>
              <a:moveTo>
                <a:pt x="0" y="45720"/>
              </a:moveTo>
              <a:lnTo>
                <a:pt x="333294" y="45720"/>
              </a:lnTo>
            </a:path>
          </a:pathLst>
        </a:custGeom>
        <a:noFill/>
        <a:ln w="1079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D73707A-DA1F-4956-A172-2E59592A07BA}">
      <dsp:nvSpPr>
        <dsp:cNvPr id="0" name=""/>
        <dsp:cNvSpPr/>
      </dsp:nvSpPr>
      <dsp:spPr>
        <a:xfrm>
          <a:off x="1668720" y="325063"/>
          <a:ext cx="333294" cy="716582"/>
        </a:xfrm>
        <a:custGeom>
          <a:avLst/>
          <a:gdLst/>
          <a:ahLst/>
          <a:cxnLst/>
          <a:rect l="0" t="0" r="0" b="0"/>
          <a:pathLst>
            <a:path>
              <a:moveTo>
                <a:pt x="0" y="716582"/>
              </a:moveTo>
              <a:lnTo>
                <a:pt x="166647" y="716582"/>
              </a:lnTo>
              <a:lnTo>
                <a:pt x="166647" y="0"/>
              </a:lnTo>
              <a:lnTo>
                <a:pt x="333294" y="0"/>
              </a:lnTo>
            </a:path>
          </a:pathLst>
        </a:custGeom>
        <a:noFill/>
        <a:ln w="1079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CA271CD-AB60-4B56-BBDE-8FC5201AD48B}">
      <dsp:nvSpPr>
        <dsp:cNvPr id="0" name=""/>
        <dsp:cNvSpPr/>
      </dsp:nvSpPr>
      <dsp:spPr>
        <a:xfrm>
          <a:off x="2249" y="787509"/>
          <a:ext cx="1666471" cy="508273"/>
        </a:xfrm>
        <a:prstGeom prst="rect">
          <a:avLst/>
        </a:prstGeom>
        <a:solidFill>
          <a:schemeClr val="accent2">
            <a:shade val="6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Land</a:t>
          </a:r>
        </a:p>
      </dsp:txBody>
      <dsp:txXfrm>
        <a:off x="2249" y="787509"/>
        <a:ext cx="1666471" cy="508273"/>
      </dsp:txXfrm>
    </dsp:sp>
    <dsp:sp modelId="{585B211D-B54C-48D3-9C4E-232605076D45}">
      <dsp:nvSpPr>
        <dsp:cNvPr id="0" name=""/>
        <dsp:cNvSpPr/>
      </dsp:nvSpPr>
      <dsp:spPr>
        <a:xfrm>
          <a:off x="2002014" y="70927"/>
          <a:ext cx="1666471" cy="508273"/>
        </a:xfrm>
        <a:prstGeom prst="rect">
          <a:avLst/>
        </a:prstGeom>
        <a:solidFill>
          <a:schemeClr val="accent2">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Road</a:t>
          </a:r>
        </a:p>
      </dsp:txBody>
      <dsp:txXfrm>
        <a:off x="2002014" y="70927"/>
        <a:ext cx="1666471" cy="508273"/>
      </dsp:txXfrm>
    </dsp:sp>
    <dsp:sp modelId="{0E2D3AA7-A03F-4B0E-A11C-A175AC84CA36}">
      <dsp:nvSpPr>
        <dsp:cNvPr id="0" name=""/>
        <dsp:cNvSpPr/>
      </dsp:nvSpPr>
      <dsp:spPr>
        <a:xfrm>
          <a:off x="4001780" y="70927"/>
          <a:ext cx="1666471" cy="508273"/>
        </a:xfrm>
        <a:prstGeom prst="rect">
          <a:avLst/>
        </a:prstGeom>
        <a:solidFill>
          <a:schemeClr val="accent2">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Truck</a:t>
          </a:r>
        </a:p>
      </dsp:txBody>
      <dsp:txXfrm>
        <a:off x="4001780" y="70927"/>
        <a:ext cx="1666471" cy="508273"/>
      </dsp:txXfrm>
    </dsp:sp>
    <dsp:sp modelId="{C17587F1-7F92-4D22-838C-B1FB028CB7E2}">
      <dsp:nvSpPr>
        <dsp:cNvPr id="0" name=""/>
        <dsp:cNvSpPr/>
      </dsp:nvSpPr>
      <dsp:spPr>
        <a:xfrm>
          <a:off x="2002014" y="787509"/>
          <a:ext cx="1666471" cy="508273"/>
        </a:xfrm>
        <a:prstGeom prst="rect">
          <a:avLst/>
        </a:prstGeom>
        <a:solidFill>
          <a:schemeClr val="accent2">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Rail</a:t>
          </a:r>
        </a:p>
      </dsp:txBody>
      <dsp:txXfrm>
        <a:off x="2002014" y="787509"/>
        <a:ext cx="1666471" cy="508273"/>
      </dsp:txXfrm>
    </dsp:sp>
    <dsp:sp modelId="{8B245939-B2BC-4952-AB36-002105B2D235}">
      <dsp:nvSpPr>
        <dsp:cNvPr id="0" name=""/>
        <dsp:cNvSpPr/>
      </dsp:nvSpPr>
      <dsp:spPr>
        <a:xfrm>
          <a:off x="4001780" y="787509"/>
          <a:ext cx="1666471" cy="508273"/>
        </a:xfrm>
        <a:prstGeom prst="rect">
          <a:avLst/>
        </a:prstGeom>
        <a:solidFill>
          <a:schemeClr val="accent2">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Train</a:t>
          </a:r>
        </a:p>
      </dsp:txBody>
      <dsp:txXfrm>
        <a:off x="4001780" y="787509"/>
        <a:ext cx="1666471" cy="508273"/>
      </dsp:txXfrm>
    </dsp:sp>
    <dsp:sp modelId="{F751843A-E794-4029-964E-218A3D526721}">
      <dsp:nvSpPr>
        <dsp:cNvPr id="0" name=""/>
        <dsp:cNvSpPr/>
      </dsp:nvSpPr>
      <dsp:spPr>
        <a:xfrm>
          <a:off x="2002014" y="1504092"/>
          <a:ext cx="1666471" cy="508273"/>
        </a:xfrm>
        <a:prstGeom prst="rect">
          <a:avLst/>
        </a:prstGeom>
        <a:solidFill>
          <a:schemeClr val="accent2">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Pipeline</a:t>
          </a:r>
        </a:p>
      </dsp:txBody>
      <dsp:txXfrm>
        <a:off x="2002014" y="1504092"/>
        <a:ext cx="1666471" cy="508273"/>
      </dsp:txXfrm>
    </dsp:sp>
    <dsp:sp modelId="{4B19D878-701B-40B5-AB15-A9FBEE464F4A}">
      <dsp:nvSpPr>
        <dsp:cNvPr id="0" name=""/>
        <dsp:cNvSpPr/>
      </dsp:nvSpPr>
      <dsp:spPr>
        <a:xfrm>
          <a:off x="4001780" y="1504092"/>
          <a:ext cx="1666471" cy="508273"/>
        </a:xfrm>
        <a:prstGeom prst="rect">
          <a:avLst/>
        </a:prstGeom>
        <a:solidFill>
          <a:schemeClr val="accent2">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Pipeline</a:t>
          </a:r>
        </a:p>
      </dsp:txBody>
      <dsp:txXfrm>
        <a:off x="4001780" y="1504092"/>
        <a:ext cx="1666471" cy="50827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3071"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516072" y="1101841"/>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r>
            <a:rPr lang="en-US" sz="1800" kern="1200"/>
            <a:t>Transport speed</a:t>
          </a:r>
        </a:p>
        <a:p>
          <a:pPr marL="0" lvl="0" indent="0" algn="l" defTabSz="800100">
            <a:lnSpc>
              <a:spcPct val="90000"/>
            </a:lnSpc>
            <a:spcBef>
              <a:spcPct val="0"/>
            </a:spcBef>
            <a:spcAft>
              <a:spcPct val="35000"/>
            </a:spcAft>
            <a:buNone/>
          </a:pPr>
          <a:r>
            <a:rPr lang="en-US" sz="1800" kern="1200"/>
            <a:t>Network density &amp; area coverage</a:t>
          </a:r>
        </a:p>
        <a:p>
          <a:pPr marL="0" lvl="0" indent="0" algn="l" defTabSz="800100">
            <a:lnSpc>
              <a:spcPct val="90000"/>
            </a:lnSpc>
            <a:spcBef>
              <a:spcPct val="0"/>
            </a:spcBef>
            <a:spcAft>
              <a:spcPct val="35000"/>
            </a:spcAft>
            <a:buNone/>
          </a:pPr>
          <a:r>
            <a:rPr lang="en-US" sz="1800" kern="1200"/>
            <a:t>Flexibility</a:t>
          </a:r>
        </a:p>
        <a:p>
          <a:pPr marL="0" lvl="0" indent="0" algn="l" defTabSz="800100">
            <a:lnSpc>
              <a:spcPct val="90000"/>
            </a:lnSpc>
            <a:spcBef>
              <a:spcPct val="0"/>
            </a:spcBef>
            <a:spcAft>
              <a:spcPct val="35000"/>
            </a:spcAft>
            <a:buNone/>
          </a:pPr>
          <a:r>
            <a:rPr lang="en-US" sz="1800" kern="1200"/>
            <a:t>Technological progress</a:t>
          </a:r>
        </a:p>
        <a:p>
          <a:pPr marL="0" lvl="0" indent="0" algn="l" defTabSz="800100">
            <a:lnSpc>
              <a:spcPct val="90000"/>
            </a:lnSpc>
            <a:spcBef>
              <a:spcPct val="0"/>
            </a:spcBef>
            <a:spcAft>
              <a:spcPct val="35000"/>
            </a:spcAft>
            <a:buNone/>
          </a:pPr>
          <a:r>
            <a:rPr lang="en-US" sz="1800" kern="1200"/>
            <a:t>Low usage costs</a:t>
          </a:r>
        </a:p>
        <a:p>
          <a:pPr marL="0" lvl="0" indent="0" algn="l" defTabSz="800100">
            <a:lnSpc>
              <a:spcPct val="90000"/>
            </a:lnSpc>
            <a:spcBef>
              <a:spcPct val="0"/>
            </a:spcBef>
            <a:spcAft>
              <a:spcPct val="35000"/>
            </a:spcAft>
            <a:buNone/>
          </a:pPr>
          <a:r>
            <a:rPr lang="en-US" sz="1800" kern="1200"/>
            <a:t>Door-to-door transport without transshipment</a:t>
          </a:r>
        </a:p>
        <a:p>
          <a:pPr marL="0" lvl="0" indent="0" algn="l" defTabSz="800100">
            <a:lnSpc>
              <a:spcPct val="90000"/>
            </a:lnSpc>
            <a:spcBef>
              <a:spcPct val="0"/>
            </a:spcBef>
            <a:spcAft>
              <a:spcPct val="35000"/>
            </a:spcAft>
            <a:buNone/>
          </a:pPr>
          <a:r>
            <a:rPr lang="en-US" sz="1800" kern="1200"/>
            <a:t>Vehicle tracking and communication with personnel</a:t>
          </a:r>
          <a:endParaRPr lang="de-AT" sz="1800" kern="1200"/>
        </a:p>
      </dsp:txBody>
      <dsp:txXfrm>
        <a:off x="1516072" y="1101841"/>
        <a:ext cx="3811981" cy="3563912"/>
      </dsp:txXfrm>
    </dsp:sp>
    <dsp:sp modelId="{CB4D8583-CF73-4C67-A2F4-FD98748CA327}">
      <dsp:nvSpPr>
        <dsp:cNvPr id="0" name=""/>
        <dsp:cNvSpPr/>
      </dsp:nvSpPr>
      <dsp:spPr>
        <a:xfrm>
          <a:off x="6025960" y="1405920"/>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fr-FR" sz="1800" kern="1200"/>
            <a:t>High </a:t>
          </a:r>
          <a:r>
            <a:rPr lang="fr-FR" sz="1800" kern="1200" err="1"/>
            <a:t>external</a:t>
          </a:r>
          <a:r>
            <a:rPr lang="fr-FR" sz="1800" kern="1200"/>
            <a:t> </a:t>
          </a:r>
          <a:r>
            <a:rPr lang="fr-FR" sz="1800" kern="1200" err="1"/>
            <a:t>costs</a:t>
          </a:r>
          <a:r>
            <a:rPr lang="fr-FR" sz="1800" kern="1200"/>
            <a:t> (</a:t>
          </a:r>
          <a:r>
            <a:rPr lang="fr-FR" sz="1800" kern="1200" err="1"/>
            <a:t>environment</a:t>
          </a:r>
          <a:r>
            <a:rPr lang="fr-FR" sz="1800" kern="1200"/>
            <a:t>, CO₂ </a:t>
          </a:r>
          <a:r>
            <a:rPr lang="fr-FR" sz="1800" kern="1200" err="1"/>
            <a:t>emissions</a:t>
          </a:r>
          <a:r>
            <a:rPr lang="fr-FR" sz="1800" kern="1200"/>
            <a:t>, noise, accidents, etc.)</a:t>
          </a:r>
        </a:p>
        <a:p>
          <a:pPr marL="0" lvl="0" indent="0" algn="l" defTabSz="800100">
            <a:lnSpc>
              <a:spcPct val="90000"/>
            </a:lnSpc>
            <a:spcBef>
              <a:spcPct val="0"/>
            </a:spcBef>
            <a:spcAft>
              <a:spcPct val="35000"/>
            </a:spcAft>
            <a:buNone/>
          </a:pPr>
          <a:r>
            <a:rPr lang="en-US" sz="1800" kern="1200"/>
            <a:t>Unfavorable ratio between payload and vehicle weight</a:t>
          </a:r>
        </a:p>
        <a:p>
          <a:pPr marL="0" lvl="0" indent="0" algn="l" defTabSz="800100">
            <a:lnSpc>
              <a:spcPct val="90000"/>
            </a:lnSpc>
            <a:spcBef>
              <a:spcPct val="0"/>
            </a:spcBef>
            <a:spcAft>
              <a:spcPct val="35000"/>
            </a:spcAft>
            <a:buNone/>
          </a:pPr>
          <a:r>
            <a:rPr lang="en-US" sz="1800" kern="1200"/>
            <a:t>Limited loading capacity</a:t>
          </a:r>
        </a:p>
        <a:p>
          <a:pPr marL="0" lvl="0" indent="0" algn="l" defTabSz="800100">
            <a:lnSpc>
              <a:spcPct val="90000"/>
            </a:lnSpc>
            <a:spcBef>
              <a:spcPct val="0"/>
            </a:spcBef>
            <a:spcAft>
              <a:spcPct val="35000"/>
            </a:spcAft>
            <a:buNone/>
          </a:pPr>
          <a:r>
            <a:rPr lang="en-US" sz="1800" kern="1200"/>
            <a:t>Time restrictions: driving bans</a:t>
          </a:r>
        </a:p>
        <a:p>
          <a:pPr marL="0" lvl="0" indent="0" algn="l" defTabSz="800100">
            <a:lnSpc>
              <a:spcPct val="90000"/>
            </a:lnSpc>
            <a:spcBef>
              <a:spcPct val="0"/>
            </a:spcBef>
            <a:spcAft>
              <a:spcPct val="35000"/>
            </a:spcAft>
            <a:buNone/>
          </a:pPr>
          <a:r>
            <a:rPr lang="en-US" sz="1800" kern="1200"/>
            <a:t>Relatively high accident risk</a:t>
          </a:r>
        </a:p>
        <a:p>
          <a:pPr marL="0" lvl="0" indent="0" algn="l" defTabSz="800100">
            <a:lnSpc>
              <a:spcPct val="90000"/>
            </a:lnSpc>
            <a:spcBef>
              <a:spcPct val="0"/>
            </a:spcBef>
            <a:spcAft>
              <a:spcPct val="35000"/>
            </a:spcAft>
            <a:buNone/>
          </a:pPr>
          <a:r>
            <a:rPr lang="en-US" sz="1800" kern="1200"/>
            <a:t>Dependency on road conditions and traffic situations</a:t>
          </a:r>
          <a:endParaRPr lang="de-AT" sz="1800" kern="1200"/>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6025960" y="1405920"/>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3071"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a:t>High capacity for bulk transport</a:t>
          </a:r>
        </a:p>
        <a:p>
          <a:pPr marL="0" lvl="0" indent="0" algn="l" defTabSz="800100">
            <a:lnSpc>
              <a:spcPct val="90000"/>
            </a:lnSpc>
            <a:spcBef>
              <a:spcPct val="0"/>
            </a:spcBef>
            <a:spcAft>
              <a:spcPct val="35000"/>
            </a:spcAft>
            <a:buNone/>
          </a:pPr>
          <a:r>
            <a:rPr lang="en-US" sz="1800" kern="1200"/>
            <a:t>Predictability</a:t>
          </a:r>
        </a:p>
        <a:p>
          <a:pPr marL="0" lvl="0" indent="0" algn="l" defTabSz="800100">
            <a:lnSpc>
              <a:spcPct val="90000"/>
            </a:lnSpc>
            <a:spcBef>
              <a:spcPct val="0"/>
            </a:spcBef>
            <a:spcAft>
              <a:spcPct val="35000"/>
            </a:spcAft>
            <a:buNone/>
          </a:pPr>
          <a:r>
            <a:rPr lang="en-US" sz="1800" kern="1200"/>
            <a:t>Low accident risk</a:t>
          </a:r>
        </a:p>
        <a:p>
          <a:pPr marL="0" lvl="0" indent="0" algn="l" defTabSz="800100">
            <a:lnSpc>
              <a:spcPct val="90000"/>
            </a:lnSpc>
            <a:spcBef>
              <a:spcPct val="0"/>
            </a:spcBef>
            <a:spcAft>
              <a:spcPct val="35000"/>
            </a:spcAft>
            <a:buNone/>
          </a:pPr>
          <a:r>
            <a:rPr lang="en-US" sz="1800" kern="1200"/>
            <a:t>Largely weather-independent</a:t>
          </a:r>
        </a:p>
        <a:p>
          <a:pPr marL="0" lvl="0" indent="0" algn="l" defTabSz="800100">
            <a:lnSpc>
              <a:spcPct val="90000"/>
            </a:lnSpc>
            <a:spcBef>
              <a:spcPct val="0"/>
            </a:spcBef>
            <a:spcAft>
              <a:spcPct val="35000"/>
            </a:spcAft>
            <a:buNone/>
          </a:pPr>
          <a:r>
            <a:rPr lang="en-US" sz="1800" kern="1200"/>
            <a:t>Low transport costs over long distances</a:t>
          </a:r>
        </a:p>
        <a:p>
          <a:pPr marL="0" lvl="0" indent="0" algn="l" defTabSz="800100">
            <a:lnSpc>
              <a:spcPct val="90000"/>
            </a:lnSpc>
            <a:spcBef>
              <a:spcPct val="0"/>
            </a:spcBef>
            <a:spcAft>
              <a:spcPct val="35000"/>
            </a:spcAft>
            <a:buNone/>
          </a:pPr>
          <a:r>
            <a:rPr lang="en-US" sz="1800" kern="1200"/>
            <a:t>Low environmental impact</a:t>
          </a:r>
          <a:endParaRPr lang="de-AT" sz="1800" kern="1200"/>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1623036" y="1520804"/>
        <a:ext cx="3811981" cy="3563912"/>
      </dsp:txXfrm>
    </dsp:sp>
    <dsp:sp modelId="{CB4D8583-CF73-4C67-A2F4-FD98748CA327}">
      <dsp:nvSpPr>
        <dsp:cNvPr id="0" name=""/>
        <dsp:cNvSpPr/>
      </dsp:nvSpPr>
      <dsp:spPr>
        <a:xfrm>
          <a:off x="5788588" y="1494619"/>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a:t>Limited cross-border operations</a:t>
          </a:r>
        </a:p>
        <a:p>
          <a:pPr marL="0" lvl="0" indent="0" algn="l" defTabSz="800100">
            <a:lnSpc>
              <a:spcPct val="90000"/>
            </a:lnSpc>
            <a:spcBef>
              <a:spcPct val="0"/>
            </a:spcBef>
            <a:spcAft>
              <a:spcPct val="35000"/>
            </a:spcAft>
            <a:buNone/>
          </a:pPr>
          <a:r>
            <a:rPr lang="en-US" sz="1800" kern="1200"/>
            <a:t>Limited flexibility</a:t>
          </a:r>
        </a:p>
        <a:p>
          <a:pPr marL="0" lvl="0" indent="0" algn="l" defTabSz="800100">
            <a:lnSpc>
              <a:spcPct val="90000"/>
            </a:lnSpc>
            <a:spcBef>
              <a:spcPct val="0"/>
            </a:spcBef>
            <a:spcAft>
              <a:spcPct val="35000"/>
            </a:spcAft>
            <a:buNone/>
          </a:pPr>
          <a:r>
            <a:rPr lang="en-US" sz="1800" kern="1200"/>
            <a:t>Low network density</a:t>
          </a:r>
        </a:p>
        <a:p>
          <a:pPr marL="0" lvl="0" indent="0" algn="l" defTabSz="800100">
            <a:lnSpc>
              <a:spcPct val="90000"/>
            </a:lnSpc>
            <a:spcBef>
              <a:spcPct val="0"/>
            </a:spcBef>
            <a:spcAft>
              <a:spcPct val="35000"/>
            </a:spcAft>
            <a:buNone/>
          </a:pPr>
          <a:r>
            <a:rPr lang="en-US" sz="1800" kern="1200"/>
            <a:t>Difficult shipment tracking</a:t>
          </a:r>
        </a:p>
        <a:p>
          <a:pPr marL="0" lvl="0" indent="0" algn="l" defTabSz="800100">
            <a:lnSpc>
              <a:spcPct val="90000"/>
            </a:lnSpc>
            <a:spcBef>
              <a:spcPct val="0"/>
            </a:spcBef>
            <a:spcAft>
              <a:spcPct val="35000"/>
            </a:spcAft>
            <a:buNone/>
          </a:pPr>
          <a:r>
            <a:rPr lang="en-US" sz="1800" kern="1200"/>
            <a:t>Low punctuality rate </a:t>
          </a:r>
          <a:r>
            <a:rPr lang="en-US" sz="1800" i="0" kern="1200"/>
            <a:t>(ÖBB rail freight approx. 70%)</a:t>
          </a:r>
          <a:endParaRPr lang="de-AT" sz="1800" i="0" kern="1200"/>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5788588" y="1494619"/>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2989"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a:t>High capacity for bulk transport</a:t>
          </a:r>
        </a:p>
        <a:p>
          <a:pPr marL="0" lvl="0" indent="0" algn="l" defTabSz="800100">
            <a:lnSpc>
              <a:spcPct val="90000"/>
            </a:lnSpc>
            <a:spcBef>
              <a:spcPct val="0"/>
            </a:spcBef>
            <a:spcAft>
              <a:spcPct val="35000"/>
            </a:spcAft>
            <a:buNone/>
          </a:pPr>
          <a:r>
            <a:rPr lang="en-US" sz="1800" kern="1200"/>
            <a:t>Very low transport costs</a:t>
          </a:r>
        </a:p>
        <a:p>
          <a:pPr marL="0" lvl="0" indent="0" algn="l" defTabSz="800100">
            <a:lnSpc>
              <a:spcPct val="90000"/>
            </a:lnSpc>
            <a:spcBef>
              <a:spcPct val="0"/>
            </a:spcBef>
            <a:spcAft>
              <a:spcPct val="35000"/>
            </a:spcAft>
            <a:buNone/>
          </a:pPr>
          <a:r>
            <a:rPr lang="en-US" sz="1800" kern="1200"/>
            <a:t>Low environmental impact</a:t>
          </a:r>
        </a:p>
        <a:p>
          <a:pPr marL="0" lvl="0" indent="0" algn="l" defTabSz="800100">
            <a:lnSpc>
              <a:spcPct val="90000"/>
            </a:lnSpc>
            <a:spcBef>
              <a:spcPct val="0"/>
            </a:spcBef>
            <a:spcAft>
              <a:spcPct val="35000"/>
            </a:spcAft>
            <a:buNone/>
          </a:pPr>
          <a:r>
            <a:rPr lang="en-US" sz="1800" kern="1200"/>
            <a:t>Safety</a:t>
          </a:r>
        </a:p>
        <a:p>
          <a:pPr marL="0" lvl="0" indent="0" algn="l" defTabSz="800100">
            <a:lnSpc>
              <a:spcPct val="90000"/>
            </a:lnSpc>
            <a:spcBef>
              <a:spcPct val="0"/>
            </a:spcBef>
            <a:spcAft>
              <a:spcPct val="35000"/>
            </a:spcAft>
            <a:buNone/>
          </a:pPr>
          <a:r>
            <a:rPr lang="en-US" sz="1800" kern="1200"/>
            <a:t>Frequent transport availability (operational 24/7)</a:t>
          </a:r>
        </a:p>
        <a:p>
          <a:pPr marL="0" lvl="0" indent="0" algn="l" defTabSz="800100">
            <a:lnSpc>
              <a:spcPct val="90000"/>
            </a:lnSpc>
            <a:spcBef>
              <a:spcPct val="0"/>
            </a:spcBef>
            <a:spcAft>
              <a:spcPct val="35000"/>
            </a:spcAft>
            <a:buNone/>
          </a:pPr>
          <a:r>
            <a:rPr lang="en-US" sz="1800" kern="1200"/>
            <a:t>Low infrastructure costs</a:t>
          </a:r>
        </a:p>
        <a:p>
          <a:pPr marL="0" lvl="0" indent="0" algn="l" defTabSz="800100">
            <a:lnSpc>
              <a:spcPct val="90000"/>
            </a:lnSpc>
            <a:spcBef>
              <a:spcPct val="0"/>
            </a:spcBef>
            <a:spcAft>
              <a:spcPct val="35000"/>
            </a:spcAft>
            <a:buNone/>
          </a:pPr>
          <a:r>
            <a:rPr lang="en-US" sz="1800" kern="1200"/>
            <a:t>Freely available infrastructure capacity (e.g., Danube)</a:t>
          </a:r>
          <a:endParaRPr lang="de-AT" sz="1800" kern="1200"/>
        </a:p>
      </dsp:txBody>
      <dsp:txXfrm>
        <a:off x="1623036" y="1520804"/>
        <a:ext cx="3811981" cy="3563912"/>
      </dsp:txXfrm>
    </dsp:sp>
    <dsp:sp modelId="{CB4D8583-CF73-4C67-A2F4-FD98748CA327}">
      <dsp:nvSpPr>
        <dsp:cNvPr id="0" name=""/>
        <dsp:cNvSpPr/>
      </dsp:nvSpPr>
      <dsp:spPr>
        <a:xfrm>
          <a:off x="5788588" y="1494619"/>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a:t>Low transport speed</a:t>
          </a:r>
        </a:p>
        <a:p>
          <a:pPr marL="0" lvl="0" indent="0" algn="l" defTabSz="800100">
            <a:lnSpc>
              <a:spcPct val="90000"/>
            </a:lnSpc>
            <a:spcBef>
              <a:spcPct val="0"/>
            </a:spcBef>
            <a:spcAft>
              <a:spcPct val="35000"/>
            </a:spcAft>
            <a:buNone/>
          </a:pPr>
          <a:r>
            <a:rPr lang="en-US" sz="1800" kern="1200"/>
            <a:t>Low network density</a:t>
          </a:r>
        </a:p>
        <a:p>
          <a:pPr marL="0" lvl="0" indent="0" algn="l" defTabSz="800100">
            <a:lnSpc>
              <a:spcPct val="90000"/>
            </a:lnSpc>
            <a:spcBef>
              <a:spcPct val="0"/>
            </a:spcBef>
            <a:spcAft>
              <a:spcPct val="35000"/>
            </a:spcAft>
            <a:buNone/>
          </a:pPr>
          <a:r>
            <a:rPr lang="en-US" sz="1800" kern="1200"/>
            <a:t>Dependence on navigable waterway conditions</a:t>
          </a:r>
        </a:p>
        <a:p>
          <a:pPr marL="0" lvl="0" indent="0" algn="l" defTabSz="800100">
            <a:lnSpc>
              <a:spcPct val="90000"/>
            </a:lnSpc>
            <a:spcBef>
              <a:spcPct val="0"/>
            </a:spcBef>
            <a:spcAft>
              <a:spcPct val="35000"/>
            </a:spcAft>
            <a:buNone/>
          </a:pPr>
          <a:r>
            <a:rPr lang="en-US" sz="1800" kern="1200"/>
            <a:t>Berthing/discharge fees at ports</a:t>
          </a:r>
        </a:p>
        <a:p>
          <a:pPr marL="0" lvl="0" indent="0" algn="l" defTabSz="800100">
            <a:lnSpc>
              <a:spcPct val="90000"/>
            </a:lnSpc>
            <a:spcBef>
              <a:spcPct val="0"/>
            </a:spcBef>
            <a:spcAft>
              <a:spcPct val="35000"/>
            </a:spcAft>
            <a:buNone/>
          </a:pPr>
          <a:r>
            <a:rPr lang="en-US" sz="1800" kern="1200"/>
            <a:t>Almost always requires additional land transport for pre- and onward carriage</a:t>
          </a:r>
          <a:endParaRPr lang="de-AT" sz="1800" kern="1200"/>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5788588" y="1494619"/>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A4BF62-B4D2-4B2D-8812-308B3FA8B94C}">
      <dsp:nvSpPr>
        <dsp:cNvPr id="0" name=""/>
        <dsp:cNvSpPr/>
      </dsp:nvSpPr>
      <dsp:spPr>
        <a:xfrm>
          <a:off x="1513999" y="690901"/>
          <a:ext cx="3900905" cy="3900905"/>
        </a:xfrm>
        <a:prstGeom prst="blockArc">
          <a:avLst>
            <a:gd name="adj1" fmla="val 9000000"/>
            <a:gd name="adj2" fmla="val 16200000"/>
            <a:gd name="adj3" fmla="val 4633"/>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28EFE443-7143-4AAD-ABEC-201551FBAA11}">
      <dsp:nvSpPr>
        <dsp:cNvPr id="0" name=""/>
        <dsp:cNvSpPr/>
      </dsp:nvSpPr>
      <dsp:spPr>
        <a:xfrm>
          <a:off x="1513999" y="690901"/>
          <a:ext cx="3900905" cy="3900905"/>
        </a:xfrm>
        <a:prstGeom prst="blockArc">
          <a:avLst>
            <a:gd name="adj1" fmla="val 1800000"/>
            <a:gd name="adj2" fmla="val 9000000"/>
            <a:gd name="adj3" fmla="val 4633"/>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7BD19704-07BC-439A-9995-CE79F7B5E3B4}">
      <dsp:nvSpPr>
        <dsp:cNvPr id="0" name=""/>
        <dsp:cNvSpPr/>
      </dsp:nvSpPr>
      <dsp:spPr>
        <a:xfrm>
          <a:off x="1513999" y="690901"/>
          <a:ext cx="3900905" cy="3900905"/>
        </a:xfrm>
        <a:prstGeom prst="blockArc">
          <a:avLst>
            <a:gd name="adj1" fmla="val 16200000"/>
            <a:gd name="adj2" fmla="val 1800000"/>
            <a:gd name="adj3" fmla="val 4633"/>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86CBC136-3B15-4498-8873-13D013288D95}">
      <dsp:nvSpPr>
        <dsp:cNvPr id="0" name=""/>
        <dsp:cNvSpPr/>
      </dsp:nvSpPr>
      <dsp:spPr>
        <a:xfrm>
          <a:off x="2109253" y="1287617"/>
          <a:ext cx="2710397" cy="270747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1733550">
            <a:lnSpc>
              <a:spcPct val="90000"/>
            </a:lnSpc>
            <a:spcBef>
              <a:spcPct val="0"/>
            </a:spcBef>
            <a:spcAft>
              <a:spcPct val="35000"/>
            </a:spcAft>
            <a:buNone/>
          </a:pPr>
          <a:r>
            <a:rPr lang="en-US" sz="3900" kern="1200" noProof="0">
              <a:latin typeface="Corbel" panose="020B0503020204020204" pitchFamily="34" charset="0"/>
            </a:rPr>
            <a:t>Green Logistics</a:t>
          </a:r>
        </a:p>
      </dsp:txBody>
      <dsp:txXfrm>
        <a:off x="2506181" y="1684118"/>
        <a:ext cx="1916541" cy="1914473"/>
      </dsp:txXfrm>
    </dsp:sp>
    <dsp:sp modelId="{6708B58E-CDA7-4CC3-8620-9FC845230D40}">
      <dsp:nvSpPr>
        <dsp:cNvPr id="0" name=""/>
        <dsp:cNvSpPr/>
      </dsp:nvSpPr>
      <dsp:spPr>
        <a:xfrm>
          <a:off x="2543753" y="-106079"/>
          <a:ext cx="1841397" cy="168433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kern="1200" noProof="0">
              <a:latin typeface="Corbel" panose="020B0503020204020204" pitchFamily="34" charset="0"/>
            </a:rPr>
            <a:t>Economic</a:t>
          </a:r>
          <a:endParaRPr lang="de-DE" sz="2300" kern="1200" noProof="0">
            <a:latin typeface="Corbel" panose="020B0503020204020204" pitchFamily="34" charset="0"/>
          </a:endParaRPr>
        </a:p>
      </dsp:txBody>
      <dsp:txXfrm>
        <a:off x="2813419" y="140586"/>
        <a:ext cx="1302065" cy="1191005"/>
      </dsp:txXfrm>
    </dsp:sp>
    <dsp:sp modelId="{71652D85-593F-4AB9-8988-2F1F840B4FB3}">
      <dsp:nvSpPr>
        <dsp:cNvPr id="0" name=""/>
        <dsp:cNvSpPr/>
      </dsp:nvSpPr>
      <dsp:spPr>
        <a:xfrm>
          <a:off x="4193762" y="2751819"/>
          <a:ext cx="1841397" cy="168433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kern="1200" noProof="0">
              <a:latin typeface="Corbel" panose="020B0503020204020204" pitchFamily="34" charset="0"/>
            </a:rPr>
            <a:t>Ecological</a:t>
          </a:r>
          <a:endParaRPr lang="de-DE" sz="2300" kern="1200" noProof="0">
            <a:latin typeface="Corbel" panose="020B0503020204020204" pitchFamily="34" charset="0"/>
          </a:endParaRPr>
        </a:p>
      </dsp:txBody>
      <dsp:txXfrm>
        <a:off x="4463428" y="2998484"/>
        <a:ext cx="1302065" cy="1191005"/>
      </dsp:txXfrm>
    </dsp:sp>
    <dsp:sp modelId="{208ABFAC-2E4C-45E5-885D-03A2DF98BCDA}">
      <dsp:nvSpPr>
        <dsp:cNvPr id="0" name=""/>
        <dsp:cNvSpPr/>
      </dsp:nvSpPr>
      <dsp:spPr>
        <a:xfrm>
          <a:off x="893744" y="2751819"/>
          <a:ext cx="1841397" cy="168433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kern="1200" noProof="0">
              <a:latin typeface="Corbel" panose="020B0503020204020204" pitchFamily="34" charset="0"/>
            </a:rPr>
            <a:t>Social</a:t>
          </a:r>
          <a:endParaRPr lang="de-DE" sz="2300" kern="1200" noProof="0">
            <a:latin typeface="Corbel" panose="020B0503020204020204" pitchFamily="34" charset="0"/>
          </a:endParaRPr>
        </a:p>
      </dsp:txBody>
      <dsp:txXfrm>
        <a:off x="1163410" y="2998484"/>
        <a:ext cx="1302065" cy="119100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78F3D1-862C-4D39-92D6-9E5D449D8A9D}">
      <dsp:nvSpPr>
        <dsp:cNvPr id="0" name=""/>
        <dsp:cNvSpPr/>
      </dsp:nvSpPr>
      <dsp:spPr>
        <a:xfrm>
          <a:off x="3423" y="19690"/>
          <a:ext cx="3337954" cy="1084866"/>
        </a:xfrm>
        <a:prstGeom prst="rect">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121920" rIns="213360" bIns="121920" numCol="1" spcCol="1270" anchor="ctr" anchorCtr="0">
          <a:noAutofit/>
        </a:bodyPr>
        <a:lstStyle/>
        <a:p>
          <a:pPr marL="0" lvl="0" indent="0" algn="ctr" defTabSz="1333500">
            <a:lnSpc>
              <a:spcPct val="90000"/>
            </a:lnSpc>
            <a:spcBef>
              <a:spcPct val="0"/>
            </a:spcBef>
            <a:spcAft>
              <a:spcPct val="35000"/>
            </a:spcAft>
            <a:buNone/>
          </a:pPr>
          <a:r>
            <a:rPr lang="en-US" sz="3000" kern="1200" dirty="0"/>
            <a:t>Ecological influence areas</a:t>
          </a:r>
          <a:endParaRPr lang="de-AT" sz="3000" kern="1200" dirty="0"/>
        </a:p>
      </dsp:txBody>
      <dsp:txXfrm>
        <a:off x="3423" y="19690"/>
        <a:ext cx="3337954" cy="1084866"/>
      </dsp:txXfrm>
    </dsp:sp>
    <dsp:sp modelId="{799F1A1C-0DF2-4528-9575-531B105A4855}">
      <dsp:nvSpPr>
        <dsp:cNvPr id="0" name=""/>
        <dsp:cNvSpPr/>
      </dsp:nvSpPr>
      <dsp:spPr>
        <a:xfrm>
          <a:off x="3423" y="1104556"/>
          <a:ext cx="3337954" cy="3227090"/>
        </a:xfrm>
        <a:prstGeom prst="rect">
          <a:avLst/>
        </a:prstGeom>
        <a:solidFill>
          <a:schemeClr val="accent2">
            <a:tint val="40000"/>
            <a:alpha val="90000"/>
            <a:hueOff val="0"/>
            <a:satOff val="0"/>
            <a:lumOff val="0"/>
            <a:alphaOff val="0"/>
          </a:schemeClr>
        </a:solidFill>
        <a:ln w="1079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0020" tIns="160020" rIns="213360" bIns="240030" numCol="1" spcCol="1270" anchor="t" anchorCtr="0">
          <a:noAutofit/>
        </a:bodyPr>
        <a:lstStyle/>
        <a:p>
          <a:pPr marL="285750" lvl="1" indent="-285750" algn="l" defTabSz="1333500">
            <a:lnSpc>
              <a:spcPct val="90000"/>
            </a:lnSpc>
            <a:spcBef>
              <a:spcPct val="0"/>
            </a:spcBef>
            <a:spcAft>
              <a:spcPct val="15000"/>
            </a:spcAft>
            <a:buChar char="•"/>
          </a:pPr>
          <a:r>
            <a:rPr lang="en-US" sz="3000" kern="1200"/>
            <a:t>Emissions
Land use
Noise
Specific energy consumption</a:t>
          </a:r>
          <a:endParaRPr lang="de-AT" sz="3000" kern="1200"/>
        </a:p>
      </dsp:txBody>
      <dsp:txXfrm>
        <a:off x="3423" y="1104556"/>
        <a:ext cx="3337954" cy="3227090"/>
      </dsp:txXfrm>
    </dsp:sp>
    <dsp:sp modelId="{BFD0CF5B-64D5-4078-9468-7515C31A5E41}">
      <dsp:nvSpPr>
        <dsp:cNvPr id="0" name=""/>
        <dsp:cNvSpPr/>
      </dsp:nvSpPr>
      <dsp:spPr>
        <a:xfrm>
          <a:off x="3808691" y="19690"/>
          <a:ext cx="3337954" cy="1084866"/>
        </a:xfrm>
        <a:prstGeom prst="rect">
          <a:avLst/>
        </a:prstGeom>
        <a:solidFill>
          <a:schemeClr val="accent3">
            <a:hueOff val="0"/>
            <a:satOff val="0"/>
            <a:lumOff val="0"/>
            <a:alphaOff val="0"/>
          </a:schemeClr>
        </a:solidFill>
        <a:ln w="1079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121920" rIns="213360" bIns="121920" numCol="1" spcCol="1270" anchor="ctr" anchorCtr="0">
          <a:noAutofit/>
        </a:bodyPr>
        <a:lstStyle/>
        <a:p>
          <a:pPr marL="0" lvl="0" indent="0" algn="ctr" defTabSz="1333500">
            <a:lnSpc>
              <a:spcPct val="90000"/>
            </a:lnSpc>
            <a:spcBef>
              <a:spcPct val="0"/>
            </a:spcBef>
            <a:spcAft>
              <a:spcPct val="35000"/>
            </a:spcAft>
            <a:buNone/>
          </a:pPr>
          <a:r>
            <a:rPr lang="en-US" sz="3000" kern="1200" dirty="0"/>
            <a:t>Social influence areas</a:t>
          </a:r>
          <a:endParaRPr lang="de-AT" sz="3000" kern="1200" dirty="0"/>
        </a:p>
      </dsp:txBody>
      <dsp:txXfrm>
        <a:off x="3808691" y="19690"/>
        <a:ext cx="3337954" cy="1084866"/>
      </dsp:txXfrm>
    </dsp:sp>
    <dsp:sp modelId="{8195E0B4-8A82-467C-AE9E-8ED5775985C6}">
      <dsp:nvSpPr>
        <dsp:cNvPr id="0" name=""/>
        <dsp:cNvSpPr/>
      </dsp:nvSpPr>
      <dsp:spPr>
        <a:xfrm>
          <a:off x="3808691" y="1104556"/>
          <a:ext cx="3337954" cy="3227090"/>
        </a:xfrm>
        <a:prstGeom prst="rect">
          <a:avLst/>
        </a:prstGeom>
        <a:solidFill>
          <a:schemeClr val="accent3">
            <a:tint val="40000"/>
            <a:alpha val="90000"/>
            <a:hueOff val="0"/>
            <a:satOff val="0"/>
            <a:lumOff val="0"/>
            <a:alphaOff val="0"/>
          </a:schemeClr>
        </a:solidFill>
        <a:ln w="10795"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0020" tIns="160020" rIns="213360" bIns="240030" numCol="1" spcCol="1270" anchor="t" anchorCtr="0">
          <a:noAutofit/>
        </a:bodyPr>
        <a:lstStyle/>
        <a:p>
          <a:pPr marL="285750" lvl="1" indent="-285750" algn="l" defTabSz="1333500">
            <a:lnSpc>
              <a:spcPct val="90000"/>
            </a:lnSpc>
            <a:spcBef>
              <a:spcPct val="0"/>
            </a:spcBef>
            <a:spcAft>
              <a:spcPct val="15000"/>
            </a:spcAft>
            <a:buChar char="•"/>
          </a:pPr>
          <a:r>
            <a:rPr lang="en-US" sz="3000" kern="1200"/>
            <a:t>Traffic safety
Working conditions
Pay</a:t>
          </a:r>
          <a:endParaRPr lang="de-AT" sz="3000" kern="1200"/>
        </a:p>
        <a:p>
          <a:pPr marL="285750" lvl="1" indent="-285750" algn="l" defTabSz="1333500">
            <a:lnSpc>
              <a:spcPct val="90000"/>
            </a:lnSpc>
            <a:spcBef>
              <a:spcPct val="0"/>
            </a:spcBef>
            <a:spcAft>
              <a:spcPct val="15000"/>
            </a:spcAft>
            <a:buChar char="•"/>
          </a:pPr>
          <a:endParaRPr lang="de-AT" sz="3000" kern="1200"/>
        </a:p>
      </dsp:txBody>
      <dsp:txXfrm>
        <a:off x="3808691" y="1104556"/>
        <a:ext cx="3337954" cy="3227090"/>
      </dsp:txXfrm>
    </dsp:sp>
    <dsp:sp modelId="{F190DA9E-32F4-4098-8F9D-3B8EE273C4DB}">
      <dsp:nvSpPr>
        <dsp:cNvPr id="0" name=""/>
        <dsp:cNvSpPr/>
      </dsp:nvSpPr>
      <dsp:spPr>
        <a:xfrm>
          <a:off x="7613959" y="19690"/>
          <a:ext cx="3337954" cy="1084866"/>
        </a:xfrm>
        <a:prstGeom prst="rect">
          <a:avLst/>
        </a:prstGeom>
        <a:solidFill>
          <a:schemeClr val="accent4">
            <a:hueOff val="0"/>
            <a:satOff val="0"/>
            <a:lumOff val="0"/>
            <a:alphaOff val="0"/>
          </a:schemeClr>
        </a:solidFill>
        <a:ln w="1079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121920" rIns="213360" bIns="121920" numCol="1" spcCol="1270" anchor="ctr" anchorCtr="0">
          <a:noAutofit/>
        </a:bodyPr>
        <a:lstStyle/>
        <a:p>
          <a:pPr marL="0" lvl="0" indent="0" algn="ctr" defTabSz="1333500">
            <a:lnSpc>
              <a:spcPct val="90000"/>
            </a:lnSpc>
            <a:spcBef>
              <a:spcPct val="0"/>
            </a:spcBef>
            <a:spcAft>
              <a:spcPct val="35000"/>
            </a:spcAft>
            <a:buNone/>
          </a:pPr>
          <a:r>
            <a:rPr lang="en-US" sz="3000" kern="1200" dirty="0"/>
            <a:t>Economic influence areas</a:t>
          </a:r>
          <a:endParaRPr lang="de-AT" sz="3000" kern="1200" dirty="0"/>
        </a:p>
      </dsp:txBody>
      <dsp:txXfrm>
        <a:off x="7613959" y="19690"/>
        <a:ext cx="3337954" cy="1084866"/>
      </dsp:txXfrm>
    </dsp:sp>
    <dsp:sp modelId="{6683B498-910C-4902-9AB2-627BEAC27045}">
      <dsp:nvSpPr>
        <dsp:cNvPr id="0" name=""/>
        <dsp:cNvSpPr/>
      </dsp:nvSpPr>
      <dsp:spPr>
        <a:xfrm>
          <a:off x="7613959" y="1104556"/>
          <a:ext cx="3337954" cy="3227090"/>
        </a:xfrm>
        <a:prstGeom prst="rect">
          <a:avLst/>
        </a:prstGeom>
        <a:solidFill>
          <a:schemeClr val="accent4">
            <a:tint val="40000"/>
            <a:alpha val="90000"/>
            <a:hueOff val="0"/>
            <a:satOff val="0"/>
            <a:lumOff val="0"/>
            <a:alphaOff val="0"/>
          </a:schemeClr>
        </a:solidFill>
        <a:ln w="10795"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0020" tIns="160020" rIns="213360" bIns="240030" numCol="1" spcCol="1270" anchor="t" anchorCtr="0">
          <a:noAutofit/>
        </a:bodyPr>
        <a:lstStyle/>
        <a:p>
          <a:pPr marL="285750" lvl="1" indent="-285750" algn="l" defTabSz="1333500">
            <a:lnSpc>
              <a:spcPct val="90000"/>
            </a:lnSpc>
            <a:spcBef>
              <a:spcPct val="0"/>
            </a:spcBef>
            <a:spcAft>
              <a:spcPct val="15000"/>
            </a:spcAft>
            <a:buChar char="•"/>
          </a:pPr>
          <a:r>
            <a:rPr lang="en-US" sz="3000" kern="1200"/>
            <a:t>Transport costs
Reliability
Punctuality
Transport duration</a:t>
          </a:r>
          <a:endParaRPr lang="de-AT" sz="3000" kern="1200"/>
        </a:p>
        <a:p>
          <a:pPr marL="285750" lvl="1" indent="-285750" algn="l" defTabSz="1333500">
            <a:lnSpc>
              <a:spcPct val="90000"/>
            </a:lnSpc>
            <a:spcBef>
              <a:spcPct val="0"/>
            </a:spcBef>
            <a:spcAft>
              <a:spcPct val="15000"/>
            </a:spcAft>
            <a:buChar char="•"/>
          </a:pPr>
          <a:endParaRPr lang="de-AT" sz="3000" kern="1200"/>
        </a:p>
      </dsp:txBody>
      <dsp:txXfrm>
        <a:off x="7613959" y="1104556"/>
        <a:ext cx="3337954" cy="3227090"/>
      </dsp:txXfrm>
    </dsp:sp>
  </dsp:spTree>
</dsp:drawing>
</file>

<file path=ppt/diagrams/layout1.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5.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6.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7.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0.81668</cdr:x>
      <cdr:y>0.05659</cdr:y>
    </cdr:from>
    <cdr:to>
      <cdr:x>0.96725</cdr:x>
      <cdr:y>0.14304</cdr:y>
    </cdr:to>
    <cdr:sp macro="" textlink="">
      <cdr:nvSpPr>
        <cdr:cNvPr id="2" name="TextBox 4">
          <a:extLst xmlns:a="http://schemas.openxmlformats.org/drawingml/2006/main">
            <a:ext uri="{FF2B5EF4-FFF2-40B4-BE49-F238E27FC236}">
              <a16:creationId xmlns:a16="http://schemas.microsoft.com/office/drawing/2014/main" id="{230A1FF0-9C9A-1FDF-6205-5B179A449522}"/>
            </a:ext>
          </a:extLst>
        </cdr:cNvPr>
        <cdr:cNvSpPr txBox="1"/>
      </cdr:nvSpPr>
      <cdr:spPr>
        <a:xfrm xmlns:a="http://schemas.openxmlformats.org/drawingml/2006/main">
          <a:off x="8347462" y="241740"/>
          <a:ext cx="1539012" cy="369332"/>
        </a:xfrm>
        <a:prstGeom xmlns:a="http://schemas.openxmlformats.org/drawingml/2006/main" prst="rect">
          <a:avLst/>
        </a:prstGeom>
        <a:solidFill xmlns:a="http://schemas.openxmlformats.org/drawingml/2006/main">
          <a:schemeClr val="bg1"/>
        </a:solidFill>
        <a:ln xmlns:a="http://schemas.openxmlformats.org/drawingml/2006/main">
          <a:solidFill>
            <a:schemeClr val="bg1"/>
          </a:solidFill>
        </a:ln>
      </cdr:spPr>
      <cdr:txBody>
        <a:bodyPr xmlns:a="http://schemas.openxmlformats.org/drawingml/2006/main" wrap="square" rtlCol="0">
          <a:spAutoFit/>
        </a:bodyPr>
        <a:lstStyle xmlns:a="http://schemas.openxmlformats.org/drawingml/2006/main">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dirty="0"/>
            <a:t>Infrastructure</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C7D75EA9-CDDA-4D17-B5F5-63442F6064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a:extLst>
              <a:ext uri="{FF2B5EF4-FFF2-40B4-BE49-F238E27FC236}">
                <a16:creationId xmlns:a16="http://schemas.microsoft.com/office/drawing/2014/main" id="{745BD30E-D25F-4DFB-B9E1-E5AE9CB0B4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42F4030-4D8A-4246-814D-3D1567CD35BB}" type="datetime1">
              <a:rPr lang="de-AT" smtClean="0"/>
              <a:t>15.06.2026</a:t>
            </a:fld>
            <a:endParaRPr lang="de-AT"/>
          </a:p>
        </p:txBody>
      </p:sp>
      <p:sp>
        <p:nvSpPr>
          <p:cNvPr id="4" name="Fußzeilenplatzhalter 3">
            <a:extLst>
              <a:ext uri="{FF2B5EF4-FFF2-40B4-BE49-F238E27FC236}">
                <a16:creationId xmlns:a16="http://schemas.microsoft.com/office/drawing/2014/main" id="{7EBB62D4-ED93-481A-AE77-B42E92BC8EB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5" name="Foliennummernplatzhalter 4">
            <a:extLst>
              <a:ext uri="{FF2B5EF4-FFF2-40B4-BE49-F238E27FC236}">
                <a16:creationId xmlns:a16="http://schemas.microsoft.com/office/drawing/2014/main" id="{174D353F-9BB3-48CF-88EE-78C6CAB2DC2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7256781-ACFC-457A-8F79-3F295F602FD2}" type="slidenum">
              <a:rPr lang="de-AT" smtClean="0"/>
              <a:t>‹Nr.›</a:t>
            </a:fld>
            <a:endParaRPr lang="de-AT"/>
          </a:p>
        </p:txBody>
      </p:sp>
    </p:spTree>
    <p:extLst>
      <p:ext uri="{BB962C8B-B14F-4D97-AF65-F5344CB8AC3E}">
        <p14:creationId xmlns:p14="http://schemas.microsoft.com/office/powerpoint/2010/main" val="2230226352"/>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94F0D5-E232-4360-8B8C-58EF9D3E6905}" type="datetime1">
              <a:rPr lang="de-AT" smtClean="0"/>
              <a:t>15.06.2026</a:t>
            </a:fld>
            <a:endParaRPr lang="de-AT"/>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1635B3-DF70-4CFD-87CA-EB6AFDCA10EE}" type="slidenum">
              <a:rPr lang="de-AT" smtClean="0"/>
              <a:t>‹Nr.›</a:t>
            </a:fld>
            <a:endParaRPr lang="de-AT"/>
          </a:p>
        </p:txBody>
      </p:sp>
    </p:spTree>
    <p:extLst>
      <p:ext uri="{BB962C8B-B14F-4D97-AF65-F5344CB8AC3E}">
        <p14:creationId xmlns:p14="http://schemas.microsoft.com/office/powerpoint/2010/main" val="1327977337"/>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irtschaftslexikon.gabler.de/definition/logistik-40330"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ec.europa.eu/eurostat/cache/dashboard/globalisation/" TargetMode="External"/><Relationship Id="rId2" Type="http://schemas.openxmlformats.org/officeDocument/2006/relationships/slide" Target="../slides/slide12.xml"/><Relationship Id="rId1" Type="http://schemas.openxmlformats.org/officeDocument/2006/relationships/notesMaster" Target="../notesMasters/notesMaster1.xml"/><Relationship Id="rId6" Type="http://schemas.openxmlformats.org/officeDocument/2006/relationships/hyperlink" Target="https://pixabay.com/photos/worldwide-global-globe-earth-world-6064090/" TargetMode="External"/><Relationship Id="rId5" Type="http://schemas.openxmlformats.org/officeDocument/2006/relationships/hyperlink" Target="https://studyflix.de/wirtschaft/globalisierung-vor-und-nachteile-1909" TargetMode="External"/><Relationship Id="rId4" Type="http://schemas.openxmlformats.org/officeDocument/2006/relationships/hyperlink" Target="https://studyflix.de/wirtschaft/globalisierung-7814" TargetMode="Externa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studyflix.de/wirtschaft/globalisierung-vor-und-nachteile-1909"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ec.europa.eu/eurostat/statistics-explained/index.php?title=Glossary:Transport_mode/de"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www.scs.fraunhofer.de/content/dam/scs/de/dokumente/studien/Wirtschaftliche_Rahmenbedingungen_des_Gueterverkehrs.pdf"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www.scs.fraunhofer.de/content/dam/scs/de/dokumente/studien/Wirtschaftliche_Rahmenbedingungen_des_Gueterverkehrs.pdf" TargetMode="External"/><Relationship Id="rId2" Type="http://schemas.openxmlformats.org/officeDocument/2006/relationships/slide" Target="../slides/slide19.xml"/><Relationship Id="rId1" Type="http://schemas.openxmlformats.org/officeDocument/2006/relationships/notesMaster" Target="../notesMasters/notesMaster1.xml"/><Relationship Id="rId4" Type="http://schemas.openxmlformats.org/officeDocument/2006/relationships/hyperlink" Target="https://infrastruktur.oebb.at/de/unternehmen/kundinnen-im-mittelpunkt/schwerpunkt-puenktlichkeit" TargetMode="Externa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www.scs.fraunhofer.de/content/dam/scs/de/dokumente/studien/Wirtschaftliche_Rahmenbedingungen_des_Gueterverkehrs.pdf"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ec.europa.eu/eurostat/databrowser/view/tran_hv_frmod/default/table?lang=en&amp;category=tran.tran_hv_ms" TargetMode="External"/><Relationship Id="rId2" Type="http://schemas.openxmlformats.org/officeDocument/2006/relationships/slide" Target="../slides/slide22.xml"/><Relationship Id="rId1" Type="http://schemas.openxmlformats.org/officeDocument/2006/relationships/notesMaster" Target="../notesMasters/notesMaster1.xml"/><Relationship Id="rId4" Type="http://schemas.openxmlformats.org/officeDocument/2006/relationships/hyperlink" Target="https://pixabay.com/de/photos/amsterdam-kanal-stadt-boot-6619660/" TargetMode="Externa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pixabay.com/de/photos/verkehr-transport-stau-autobahn-2251530" TargetMode="External"/><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dataverse.harvard.edu/dataset.xhtml?persistentId=doi:10.7910/DVN/YA3VCY" TargetMode="External"/><Relationship Id="rId2" Type="http://schemas.openxmlformats.org/officeDocument/2006/relationships/slide" Target="../slides/slide25.xml"/><Relationship Id="rId1" Type="http://schemas.openxmlformats.org/officeDocument/2006/relationships/notesMaster" Target="../notesMasters/notesMaster1.xml"/><Relationship Id="rId6" Type="http://schemas.openxmlformats.org/officeDocument/2006/relationships/hyperlink" Target="https://www.schienencontrol.gv.at/de/wettbewerbsregulierung/eisenbahnnetz-oesterreich.html" TargetMode="External"/><Relationship Id="rId5" Type="http://schemas.openxmlformats.org/officeDocument/2006/relationships/hyperlink" Target="https://ec.europa.eu/eurostat/statistics-explained/index.php?title=Characteristics_of_the_railway_network_in_Europe" TargetMode="External"/><Relationship Id="rId4" Type="http://schemas.openxmlformats.org/officeDocument/2006/relationships/hyperlink" Target="https://doi.org/10.7910/DVN/YA3VCY" TargetMode="Externa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www.viadonau.org/wirtschaft/donaulogistik/high-heavy-transporte" TargetMode="External"/><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3" Type="http://schemas.openxmlformats.org/officeDocument/2006/relationships/hyperlink" Target="https://www.flaticon.com/de/kostenlose-icons/lkw" TargetMode="External"/><Relationship Id="rId7" Type="http://schemas.openxmlformats.org/officeDocument/2006/relationships/hyperlink" Target="https://www.flaticon.com/de/kostenlose-icons/schiff" TargetMode="External"/><Relationship Id="rId2" Type="http://schemas.openxmlformats.org/officeDocument/2006/relationships/slide" Target="../slides/slide31.xml"/><Relationship Id="rId1" Type="http://schemas.openxmlformats.org/officeDocument/2006/relationships/notesMaster" Target="../notesMasters/notesMaster1.xml"/><Relationship Id="rId6" Type="http://schemas.openxmlformats.org/officeDocument/2006/relationships/hyperlink" Target="https://www.flaticon.com/de/kostenlose-icons/guterzug" TargetMode="External"/><Relationship Id="rId5" Type="http://schemas.openxmlformats.org/officeDocument/2006/relationships/hyperlink" Target="https://www.flaticon.com/de/kostenlose-icons/boxen" TargetMode="External"/><Relationship Id="rId4" Type="http://schemas.openxmlformats.org/officeDocument/2006/relationships/hyperlink" Target="https://www.flaticon.com/de/kostenlose-icons/fabrik" TargetMode="Externa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s://commission.europa.eu/strategy-and-policy/priorities-2019-2024/european-green-deal_de" TargetMode="External"/><Relationship Id="rId2" Type="http://schemas.openxmlformats.org/officeDocument/2006/relationships/slide" Target="../slides/slide35.xml"/><Relationship Id="rId1" Type="http://schemas.openxmlformats.org/officeDocument/2006/relationships/notesMaster" Target="../notesMasters/notesMaster1.xml"/><Relationship Id="rId4" Type="http://schemas.openxmlformats.org/officeDocument/2006/relationships/hyperlink" Target="https://transport.ec.europa.eu/transport-themes/mobility-strategy_en" TargetMode="Externa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3" Type="http://schemas.openxmlformats.org/officeDocument/2006/relationships/hyperlink" Target="https://pixabay.com/de/photos/hochwasser-stra%C3%9Fe-gesperrt-schaden-123218/" TargetMode="External"/><Relationship Id="rId2" Type="http://schemas.openxmlformats.org/officeDocument/2006/relationships/slide" Target="../slides/slide39.xml"/><Relationship Id="rId1" Type="http://schemas.openxmlformats.org/officeDocument/2006/relationships/notesMaster" Target="../notesMasters/notesMaster1.xml"/><Relationship Id="rId6" Type="http://schemas.openxmlformats.org/officeDocument/2006/relationships/hyperlink" Target="https://pixabay.com/de/photos/eis-gletscher-schmelzen-klimawandel-7678230/" TargetMode="External"/><Relationship Id="rId5" Type="http://schemas.openxmlformats.org/officeDocument/2006/relationships/hyperlink" Target="https://pixabay.com/de/photos/wasserhahn-installation-tippen-2151449/" TargetMode="External"/><Relationship Id="rId4" Type="http://schemas.openxmlformats.org/officeDocument/2006/relationships/hyperlink" Target="https://pixabay.com/de/photos/klimawandel-thermometer-waldbrand-3836835/" TargetMode="External"/></Relationships>
</file>

<file path=ppt/notesSlides/_rels/notesSlide33.xml.rels><?xml version="1.0" encoding="UTF-8" standalone="yes"?>
<Relationships xmlns="http://schemas.openxmlformats.org/package/2006/relationships"><Relationship Id="rId3" Type="http://schemas.openxmlformats.org/officeDocument/2006/relationships/hyperlink" Target="https://www.europarl.europa.eu/resources/library/images/20211027PHT16017/20211027PHT16017_original.jpg" TargetMode="External"/><Relationship Id="rId2" Type="http://schemas.openxmlformats.org/officeDocument/2006/relationships/slide" Target="../slides/slide40.xml"/><Relationship Id="rId1" Type="http://schemas.openxmlformats.org/officeDocument/2006/relationships/notesMaster" Target="../notesMasters/notesMaster1.xml"/><Relationship Id="rId5" Type="http://schemas.openxmlformats.org/officeDocument/2006/relationships/hyperlink" Target="https://www.myclimate.org/de/informieren/faq/faq-detail/was-sind-treibhausgase/" TargetMode="External"/><Relationship Id="rId4" Type="http://schemas.openxmlformats.org/officeDocument/2006/relationships/hyperlink" Target="https://www.destatis.de/Europa/DE/Thema/GreenDeal/_inhalt.html" TargetMode="Externa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s://www.smartfreightcentre.org/en/our-programs/emissions-accounting/global-logistics-emissions-council/calculate-report-glec-framework/" TargetMode="External"/><Relationship Id="rId2" Type="http://schemas.openxmlformats.org/officeDocument/2006/relationships/slide" Target="../slides/slide41.xml"/><Relationship Id="rId1" Type="http://schemas.openxmlformats.org/officeDocument/2006/relationships/notesMaster" Target="../notesMasters/notesMaster1.xml"/><Relationship Id="rId4" Type="http://schemas.openxmlformats.org/officeDocument/2006/relationships/hyperlink" Target="https://doi.org/10.1787/b6cc9ad5-en" TargetMode="External"/></Relationships>
</file>

<file path=ppt/notesSlides/_rels/notesSlide35.xml.rels><?xml version="1.0" encoding="UTF-8" standalone="yes"?>
<Relationships xmlns="http://schemas.openxmlformats.org/package/2006/relationships"><Relationship Id="rId3" Type="http://schemas.openxmlformats.org/officeDocument/2006/relationships/hyperlink" Target="https://www.umweltbundesamt.at/fileadmin/site/publikationen/rep0913.pdf" TargetMode="External"/><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3" Type="http://schemas.openxmlformats.org/officeDocument/2006/relationships/hyperlink" Target="https://www.umweltbundesamt.at/fileadmin/site/publikationen/rep0913.pdf" TargetMode="External"/><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3" Type="http://schemas.openxmlformats.org/officeDocument/2006/relationships/hyperlink" Target="https://www.umweltbundesamt.at/fileadmin/site/publikationen/rep0913.pdf" TargetMode="External"/><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3" Type="http://schemas.openxmlformats.org/officeDocument/2006/relationships/hyperlink" Target="https://www.flaticon.com/de/kostenlose-icons/erde" TargetMode="External"/><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3" Type="http://schemas.openxmlformats.org/officeDocument/2006/relationships/hyperlink" Target="https://unric.org/de/17ziele/" TargetMode="External"/><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3" Type="http://schemas.openxmlformats.org/officeDocument/2006/relationships/hyperlink" Target="https://www.europarl.europa.eu/news/de/press-room/20220119IPR21314/zukunft-europas-klimawandel-grosste-herausforderung-fur-die-eu-so-die-burger" TargetMode="External"/><Relationship Id="rId2" Type="http://schemas.openxmlformats.org/officeDocument/2006/relationships/slide" Target="../slides/slide53.xml"/><Relationship Id="rId1" Type="http://schemas.openxmlformats.org/officeDocument/2006/relationships/notesMaster" Target="../notesMasters/notesMaster1.xml"/><Relationship Id="rId5" Type="http://schemas.openxmlformats.org/officeDocument/2006/relationships/hyperlink" Target="https://de.freepik.com/vektoren-kostenlos/konzept-der-runde-der-umweltverschmutzung_10155239.htm" TargetMode="External"/><Relationship Id="rId4" Type="http://schemas.openxmlformats.org/officeDocument/2006/relationships/hyperlink" Target="https://transport.ec.europa.eu/transport-themes/mobility-strategy_en" TargetMode="Externa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3" Type="http://schemas.openxmlformats.org/officeDocument/2006/relationships/hyperlink" Target="https://pixabay.com/de/photos/schl%C3%B6gen-sch%C3%B6gener-schlinge-donau-4795383/" TargetMode="External"/><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8" Type="http://schemas.openxmlformats.org/officeDocument/2006/relationships/hyperlink" Target="https://www.flaticon.com/free-icons/ferry-boat" TargetMode="External"/><Relationship Id="rId3" Type="http://schemas.openxmlformats.org/officeDocument/2006/relationships/hyperlink" Target="https://www.binnenschiff.de/system-wasserstrasse/gueterschifffahrt/" TargetMode="External"/><Relationship Id="rId7" Type="http://schemas.openxmlformats.org/officeDocument/2006/relationships/hyperlink" Target="https://www.flaticon.com/de/kostenlose-icons/metall" TargetMode="External"/><Relationship Id="rId2" Type="http://schemas.openxmlformats.org/officeDocument/2006/relationships/slide" Target="../slides/slide58.xml"/><Relationship Id="rId1" Type="http://schemas.openxmlformats.org/officeDocument/2006/relationships/notesMaster" Target="../notesMasters/notesMaster1.xml"/><Relationship Id="rId6" Type="http://schemas.openxmlformats.org/officeDocument/2006/relationships/hyperlink" Target="https://www.flaticon.com/de/kostenlose-icons/container" TargetMode="External"/><Relationship Id="rId5" Type="http://schemas.openxmlformats.org/officeDocument/2006/relationships/hyperlink" Target="https://www.flaticon.com/de/kostenlose-icons/gefahrgut" TargetMode="External"/><Relationship Id="rId4" Type="http://schemas.openxmlformats.org/officeDocument/2006/relationships/hyperlink" Target="https://www.flaticon.com/de/kostenlose-icons/mehl" TargetMode="Externa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3" Type="http://schemas.openxmlformats.org/officeDocument/2006/relationships/hyperlink" Target="https://izw.baw.de/publikationen/kolloquien/0/02_Kempmann-Kriedel_Rusche-Pauli-Georges_Herausforderungen....pdf" TargetMode="External"/><Relationship Id="rId2" Type="http://schemas.openxmlformats.org/officeDocument/2006/relationships/slide" Target="../slides/slide60.xml"/><Relationship Id="rId1" Type="http://schemas.openxmlformats.org/officeDocument/2006/relationships/notesMaster" Target="../notesMasters/notesMaster1.xml"/><Relationship Id="rId5" Type="http://schemas.openxmlformats.org/officeDocument/2006/relationships/hyperlink" Target="https://doi.org/10.1002/bate.202000029" TargetMode="External"/><Relationship Id="rId4" Type="http://schemas.openxmlformats.org/officeDocument/2006/relationships/hyperlink" Target="https://www.reederverband.de/sites/default/files/publikationen/deutsche_seeschifffahrt/deutsche_seeschifffahrt_2016_-_umweltspecial.pdf" TargetMode="External"/></Relationships>
</file>

<file path=ppt/notesSlides/_rels/notesSlide53.xml.rels><?xml version="1.0" encoding="UTF-8" standalone="yes"?>
<Relationships xmlns="http://schemas.openxmlformats.org/package/2006/relationships"><Relationship Id="rId3" Type="http://schemas.openxmlformats.org/officeDocument/2006/relationships/hyperlink" Target="https://www.hamburg-port-authority.de/de/hpa-360/smartport" TargetMode="External"/><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3" Type="http://schemas.openxmlformats.org/officeDocument/2006/relationships/hyperlink" Target="https://seafar.eu/de/" TargetMode="External"/><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3" Type="http://schemas.openxmlformats.org/officeDocument/2006/relationships/hyperlink" Target="https://kahoot.com/en/" TargetMode="External"/><Relationship Id="rId2" Type="http://schemas.openxmlformats.org/officeDocument/2006/relationships/slide" Target="../slides/slide63.xml"/><Relationship Id="rId1" Type="http://schemas.openxmlformats.org/officeDocument/2006/relationships/notesMaster" Target="../notesMasters/notesMaster1.xml"/><Relationship Id="rId4" Type="http://schemas.openxmlformats.org/officeDocument/2006/relationships/hyperlink" Target="https://quizzes.biwas.de/" TargetMode="Externa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Sources:</a:t>
            </a:r>
          </a:p>
          <a:p>
            <a:r>
              <a:rPr lang="de-AT" dirty="0"/>
              <a:t>Statista (2026), Schifffahrt, https://de.statista.com/statistik/kategorien/kategorie/16/themen/131/branche/schifffahrt/#overview (</a:t>
            </a:r>
            <a:r>
              <a:rPr lang="de-AT" dirty="0" err="1"/>
              <a:t>accessed</a:t>
            </a:r>
            <a:r>
              <a:rPr lang="de-AT" dirty="0"/>
              <a:t> 10.02.2026)</a:t>
            </a:r>
          </a:p>
          <a:p>
            <a:r>
              <a:rPr lang="de-AT" dirty="0"/>
              <a:t>Statista (2026), Verteilung des Transportaufkommens im Güterverkehr in Österreich nach Verkehrsträgern in den Jahren 2015 bis 2023, https://de.statista.com/statistik/daten/studie/791008/umfrage/verteilung-des-transportaufkommens-gueteraufkommen-nach-verkehrstraegern-in-oesterreich/ (</a:t>
            </a:r>
            <a:r>
              <a:rPr lang="de-AT" dirty="0" err="1"/>
              <a:t>accessed</a:t>
            </a:r>
            <a:r>
              <a:rPr lang="de-AT" dirty="0"/>
              <a:t> 10.02.2026)</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a:t>
            </a:fld>
            <a:endParaRPr lang="de-AT"/>
          </a:p>
        </p:txBody>
      </p:sp>
    </p:spTree>
    <p:extLst>
      <p:ext uri="{BB962C8B-B14F-4D97-AF65-F5344CB8AC3E}">
        <p14:creationId xmlns:p14="http://schemas.microsoft.com/office/powerpoint/2010/main" val="37911436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a:t>The questions are suitable as a warm-up: brainstorming &amp; class discussion (approx. 10 minutes)</a:t>
            </a:r>
          </a:p>
          <a:p>
            <a:endParaRPr lang="en-US"/>
          </a:p>
          <a:p>
            <a:r>
              <a:rPr lang="en-US"/>
              <a:t>Goal: Activation of prior knowledge, promotion of critical thinking, and introduction to the topic through real-life relevance.</a:t>
            </a:r>
          </a:p>
          <a:p>
            <a:endParaRPr lang="en-US"/>
          </a:p>
          <a:p>
            <a:r>
              <a:rPr lang="en-US"/>
              <a:t>Learning Objectives: </a:t>
            </a:r>
          </a:p>
          <a:p>
            <a:r>
              <a:rPr lang="en-US"/>
              <a:t>Students reflect on their own everyday experiences related to consumption and transport routes.</a:t>
            </a:r>
          </a:p>
          <a:p>
            <a:r>
              <a:rPr lang="en-US"/>
              <a:t>Students critically examine the significance of different modes of transport.</a:t>
            </a:r>
          </a:p>
          <a:p>
            <a:r>
              <a:rPr lang="en-US"/>
              <a:t>Students engage in argumentative exchange about possible challenges and opportunities of sustainable logistics.</a:t>
            </a:r>
          </a:p>
          <a:p>
            <a:r>
              <a:rPr lang="en-US"/>
              <a:t>Students develop an initial awareness of the environmental relevance of freight transport.</a:t>
            </a:r>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5</a:t>
            </a:fld>
            <a:endParaRPr lang="de-AT"/>
          </a:p>
        </p:txBody>
      </p:sp>
    </p:spTree>
    <p:extLst>
      <p:ext uri="{BB962C8B-B14F-4D97-AF65-F5344CB8AC3E}">
        <p14:creationId xmlns:p14="http://schemas.microsoft.com/office/powerpoint/2010/main" val="38619750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b="0" dirty="0"/>
              <a:t>Logistics refers to the planning, coordination, execution, and monitoring of the flow of goods, as well as the associated goods-related information, from production </a:t>
            </a:r>
            <a:r>
              <a:rPr lang="en-US" dirty="0"/>
              <a:t>to the consumer.</a:t>
            </a:r>
            <a:br>
              <a:rPr lang="en-US" dirty="0"/>
            </a:br>
            <a:r>
              <a:rPr lang="en-US" dirty="0"/>
              <a:t>See: </a:t>
            </a:r>
            <a:r>
              <a:rPr lang="en-US" i="1" dirty="0" err="1"/>
              <a:t>Wirtschaftslexikon</a:t>
            </a:r>
            <a:r>
              <a:rPr lang="en-US" i="1" dirty="0"/>
              <a:t> Gabler (2025)</a:t>
            </a:r>
            <a:r>
              <a:rPr lang="en-US" dirty="0"/>
              <a:t>: </a:t>
            </a:r>
            <a:r>
              <a:rPr lang="en-US" dirty="0">
                <a:hlinkClick r:id="rId3"/>
              </a:rPr>
              <a:t>https://wirtschaftslexikon.gabler.de/definition/logistik-40330</a:t>
            </a:r>
            <a:r>
              <a:rPr lang="en-US" dirty="0"/>
              <a:t>. Accessed at 07.01.2025</a:t>
            </a:r>
          </a:p>
          <a:p>
            <a:endParaRPr lang="en-US" dirty="0"/>
          </a:p>
          <a:p>
            <a:r>
              <a:rPr lang="en-US" dirty="0"/>
              <a:t>The term </a:t>
            </a:r>
            <a:r>
              <a:rPr lang="en-US" i="1" dirty="0"/>
              <a:t>logistics</a:t>
            </a:r>
            <a:r>
              <a:rPr lang="en-US" dirty="0"/>
              <a:t> has two linguistic roots: the Greek </a:t>
            </a:r>
            <a:r>
              <a:rPr lang="en-US" i="1" dirty="0"/>
              <a:t>“</a:t>
            </a:r>
            <a:r>
              <a:rPr lang="en-US" i="1" dirty="0" err="1"/>
              <a:t>lego</a:t>
            </a:r>
            <a:r>
              <a:rPr lang="en-US" i="1" dirty="0"/>
              <a:t>”</a:t>
            </a:r>
            <a:r>
              <a:rPr lang="en-US" dirty="0"/>
              <a:t> (to think, conceivable) and the French </a:t>
            </a:r>
            <a:r>
              <a:rPr lang="en-US" i="1" dirty="0"/>
              <a:t>“</a:t>
            </a:r>
            <a:r>
              <a:rPr lang="en-US" i="1" dirty="0" err="1"/>
              <a:t>logement</a:t>
            </a:r>
            <a:r>
              <a:rPr lang="en-US" i="1" dirty="0"/>
              <a:t>”</a:t>
            </a:r>
            <a:r>
              <a:rPr lang="en-US" dirty="0"/>
              <a:t> (accommodation). The origin of logistics lies in the military sector and encompasses all activities (e.g., the transport of troops and supplies) that support the army—falling under the scope of logistics. Over the years, logistics gained increasing importance in the military and, after World War II, was also adopted by the economy in the United States.</a:t>
            </a:r>
          </a:p>
          <a:p>
            <a:r>
              <a:rPr lang="en-US" dirty="0"/>
              <a:t>In Europe, logistics only became significant in the economy during the 1970s. At that time, its development was largely driven by engineers who mainly focused on the advancement of material flow technologies (transport and storage techniques). Only later, at the end of the 1970s, were new economic and process-organizational aspects addressed, leading to the emergence of concepts such as zero-inventory production, batch size one, just-in-time, and Kanban (make-to-order production). After automotive companies led the way by integrating initial logistics concepts into industry, other sectors followed this example and increasingly engaged with the discipline of logistics.</a:t>
            </a:r>
            <a:br>
              <a:rPr lang="en-US" dirty="0"/>
            </a:br>
            <a:endParaRPr lang="en-US" dirty="0"/>
          </a:p>
          <a:p>
            <a:r>
              <a:rPr lang="en-US" dirty="0"/>
              <a:t>See: </a:t>
            </a:r>
            <a:r>
              <a:rPr lang="en-US" i="1" dirty="0"/>
              <a:t>Kummer, Sebastian / Grün, Oskar / </a:t>
            </a:r>
            <a:r>
              <a:rPr lang="en-US" i="1" dirty="0" err="1"/>
              <a:t>Jammernegg</a:t>
            </a:r>
            <a:r>
              <a:rPr lang="en-US" i="1" dirty="0"/>
              <a:t>, Werner (4th edition 2019): </a:t>
            </a:r>
            <a:r>
              <a:rPr lang="en-US" i="1" dirty="0" err="1"/>
              <a:t>Grundzüge</a:t>
            </a:r>
            <a:r>
              <a:rPr lang="en-US" i="1" dirty="0"/>
              <a:t> der </a:t>
            </a:r>
            <a:r>
              <a:rPr lang="en-US" i="1" dirty="0" err="1"/>
              <a:t>Beschaffung</a:t>
            </a:r>
            <a:r>
              <a:rPr lang="en-US" i="1" dirty="0"/>
              <a:t>, Produktion und Logistik</a:t>
            </a:r>
            <a:r>
              <a:rPr lang="en-US" dirty="0"/>
              <a:t>, pp. 334f</a:t>
            </a:r>
          </a:p>
          <a:p>
            <a:endParaRPr lang="en-US" dirty="0"/>
          </a:p>
          <a:p>
            <a:r>
              <a:rPr lang="en-US" dirty="0"/>
              <a:t>Image source:</a:t>
            </a:r>
          </a:p>
          <a:p>
            <a:r>
              <a:rPr lang="de-DE" sz="1200" kern="1200" baseline="0" dirty="0" err="1">
                <a:solidFill>
                  <a:schemeClr val="tx1"/>
                </a:solidFill>
                <a:effectLst/>
                <a:latin typeface="+mn-lt"/>
                <a:ea typeface="+mn-ea"/>
                <a:cs typeface="+mn-cs"/>
              </a:rPr>
              <a:t>Pixabay</a:t>
            </a:r>
            <a:r>
              <a:rPr lang="de-DE" sz="1200" kern="1200" baseline="0" dirty="0">
                <a:solidFill>
                  <a:schemeClr val="tx1"/>
                </a:solidFill>
                <a:effectLst/>
                <a:latin typeface="+mn-lt"/>
                <a:ea typeface="+mn-ea"/>
                <a:cs typeface="+mn-cs"/>
              </a:rPr>
              <a:t> (2025): https://pixabay.com/illustrations/transportation-logistics-business-4506971/; </a:t>
            </a:r>
            <a:r>
              <a:rPr lang="de-AT" b="0" dirty="0" err="1"/>
              <a:t>Accessed</a:t>
            </a:r>
            <a:r>
              <a:rPr lang="de-AT" b="0" dirty="0"/>
              <a:t> at </a:t>
            </a:r>
            <a:r>
              <a:rPr lang="de-DE" sz="1200" kern="1200" baseline="0" dirty="0">
                <a:solidFill>
                  <a:schemeClr val="tx1"/>
                </a:solidFill>
                <a:effectLst/>
                <a:latin typeface="+mn-lt"/>
                <a:ea typeface="+mn-ea"/>
                <a:cs typeface="+mn-cs"/>
              </a:rPr>
              <a:t>07.01.2025</a:t>
            </a:r>
            <a:endParaRPr lang="de-DE" dirty="0"/>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8</a:t>
            </a:fld>
            <a:endParaRPr lang="de-AT"/>
          </a:p>
        </p:txBody>
      </p:sp>
    </p:spTree>
    <p:extLst>
      <p:ext uri="{BB962C8B-B14F-4D97-AF65-F5344CB8AC3E}">
        <p14:creationId xmlns:p14="http://schemas.microsoft.com/office/powerpoint/2010/main" val="16667692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159AE7-552A-DBB4-F549-B2EC67FF639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A0C9BF8-EF77-6A55-4DCE-864445B4E223}"/>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780402D9-6A73-C5A4-EF53-282C68DF97F2}"/>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today's world, logistics is one of the most important aspects of the economy. Various definitions can be found in the literature, as logistics takes on different meanings in each industry and company. However, its main task can be seen as ensuring that the products desired by customers are available in the right quantity and quality, at the right time, in the right place, and at the right price.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definition is commonly found in the literature. For example, logistics ensures that the food products consumers want are available in supermarkets at the right time, in the right quality, and at a reasonable price.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See: Ten </a:t>
            </a:r>
            <a:r>
              <a:rPr lang="en-US" sz="1200" kern="1200" dirty="0" err="1">
                <a:solidFill>
                  <a:schemeClr val="tx1"/>
                </a:solidFill>
                <a:effectLst/>
                <a:latin typeface="+mn-lt"/>
                <a:ea typeface="+mn-ea"/>
                <a:cs typeface="+mn-cs"/>
              </a:rPr>
              <a:t>Hompel</a:t>
            </a:r>
            <a:r>
              <a:rPr lang="en-US" sz="1200" kern="1200" dirty="0">
                <a:solidFill>
                  <a:schemeClr val="tx1"/>
                </a:solidFill>
                <a:effectLst/>
                <a:latin typeface="+mn-lt"/>
                <a:ea typeface="+mn-ea"/>
                <a:cs typeface="+mn-cs"/>
              </a:rPr>
              <a:t>, Michael / Schmidt, Thorsten (2003): Warehouse Management: </a:t>
            </a:r>
            <a:r>
              <a:rPr lang="de-AT" sz="1200" kern="1200" dirty="0">
                <a:solidFill>
                  <a:schemeClr val="tx1"/>
                </a:solidFill>
                <a:effectLst/>
                <a:latin typeface="+mn-lt"/>
                <a:ea typeface="+mn-ea"/>
                <a:cs typeface="+mn-cs"/>
              </a:rPr>
              <a:t>Automatisierung und Organisation von Lager- und </a:t>
            </a:r>
            <a:r>
              <a:rPr lang="de-AT" sz="1200" kern="1200" dirty="0" err="1">
                <a:solidFill>
                  <a:schemeClr val="tx1"/>
                </a:solidFill>
                <a:effectLst/>
                <a:latin typeface="+mn-lt"/>
                <a:ea typeface="+mn-ea"/>
                <a:cs typeface="+mn-cs"/>
              </a:rPr>
              <a:t>Kommissioniersystemen</a:t>
            </a:r>
            <a:r>
              <a:rPr lang="en-US" sz="1200" kern="1200" dirty="0">
                <a:solidFill>
                  <a:schemeClr val="tx1"/>
                </a:solidFill>
                <a:effectLst/>
                <a:latin typeface="+mn-lt"/>
                <a:ea typeface="+mn-ea"/>
                <a:cs typeface="+mn-cs"/>
              </a:rPr>
              <a:t>, p. 10</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Image source: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err="1">
                <a:solidFill>
                  <a:schemeClr val="tx1"/>
                </a:solidFill>
                <a:effectLst/>
                <a:latin typeface="+mn-lt"/>
                <a:ea typeface="+mn-ea"/>
                <a:cs typeface="+mn-cs"/>
              </a:rPr>
              <a:t>Pixabay</a:t>
            </a:r>
            <a:r>
              <a:rPr lang="en-US" sz="1200" kern="1200" dirty="0">
                <a:solidFill>
                  <a:schemeClr val="tx1"/>
                </a:solidFill>
                <a:effectLst/>
                <a:latin typeface="+mn-lt"/>
                <a:ea typeface="+mn-ea"/>
                <a:cs typeface="+mn-cs"/>
              </a:rPr>
              <a:t> (2025): https://pixabay.com/illustrations/logistics-people-group-gears-877568/. </a:t>
            </a:r>
            <a:r>
              <a:rPr lang="de-AT" b="0" dirty="0" err="1"/>
              <a:t>Accessed</a:t>
            </a:r>
            <a:r>
              <a:rPr lang="de-AT" b="0" dirty="0"/>
              <a:t> at</a:t>
            </a:r>
            <a:r>
              <a:rPr lang="en-US" sz="1200" kern="1200" dirty="0">
                <a:solidFill>
                  <a:schemeClr val="tx1"/>
                </a:solidFill>
                <a:effectLst/>
                <a:latin typeface="+mn-lt"/>
                <a:ea typeface="+mn-ea"/>
                <a:cs typeface="+mn-cs"/>
              </a:rPr>
              <a:t> 07.01.2025</a:t>
            </a:r>
            <a:endParaRPr lang="de-AT" dirty="0"/>
          </a:p>
        </p:txBody>
      </p:sp>
      <p:sp>
        <p:nvSpPr>
          <p:cNvPr id="4" name="Kopfzeilenplatzhalter 3">
            <a:extLst>
              <a:ext uri="{FF2B5EF4-FFF2-40B4-BE49-F238E27FC236}">
                <a16:creationId xmlns:a16="http://schemas.microsoft.com/office/drawing/2014/main" id="{53FCE839-70A7-BD5A-D741-A3DADAF858D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B837440-B28A-7BE0-D664-030F1670FFED}"/>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A37A6B0F-DD9C-9F2D-777E-CF6CA362A9F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9A8DC9A-DA78-C3C7-2B65-F2BB5783DD23}"/>
              </a:ext>
            </a:extLst>
          </p:cNvPr>
          <p:cNvSpPr>
            <a:spLocks noGrp="1"/>
          </p:cNvSpPr>
          <p:nvPr>
            <p:ph type="sldNum" sz="quarter" idx="5"/>
          </p:nvPr>
        </p:nvSpPr>
        <p:spPr/>
        <p:txBody>
          <a:bodyPr/>
          <a:lstStyle/>
          <a:p>
            <a:fld id="{9B1635B3-DF70-4CFD-87CA-EB6AFDCA10EE}" type="slidenum">
              <a:rPr lang="de-AT" smtClean="0"/>
              <a:t>9</a:t>
            </a:fld>
            <a:endParaRPr lang="de-AT"/>
          </a:p>
        </p:txBody>
      </p:sp>
    </p:spTree>
    <p:extLst>
      <p:ext uri="{BB962C8B-B14F-4D97-AF65-F5344CB8AC3E}">
        <p14:creationId xmlns:p14="http://schemas.microsoft.com/office/powerpoint/2010/main" val="27520825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835F6C-9814-58C6-008C-A0FFF252DBC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64F205E-CC35-B97B-98FD-0E7381A4013C}"/>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3BBC6FF-D462-8548-3C5E-3766A82504E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Transport refers to the movement of materials, goods, or products from a starting point to a destination. In addition to this primary function, the following secondary functions can be identified: transport preparation (packaging and creation of shipping documents), loading of the selected means of transport, execution of the transport, unloading, and post-transport processing, including handling of transport </a:t>
            </a:r>
            <a:r>
              <a:rPr lang="en-US" sz="1200" kern="1200" dirty="0" err="1">
                <a:solidFill>
                  <a:schemeClr val="tx1"/>
                </a:solidFill>
                <a:effectLst/>
                <a:latin typeface="+mn-lt"/>
                <a:ea typeface="+mn-ea"/>
                <a:cs typeface="+mn-cs"/>
              </a:rPr>
              <a:t>documents.A</a:t>
            </a:r>
            <a:r>
              <a:rPr lang="en-US" sz="1200" kern="1200" dirty="0">
                <a:solidFill>
                  <a:schemeClr val="tx1"/>
                </a:solidFill>
                <a:effectLst/>
                <a:latin typeface="+mn-lt"/>
                <a:ea typeface="+mn-ea"/>
                <a:cs typeface="+mn-cs"/>
              </a:rPr>
              <a:t> distinction can also be made between internal transport— which is not discussed further here— and external transport, which will be examined in more detail in the following chapter.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See: </a:t>
            </a:r>
            <a:r>
              <a:rPr lang="de-AT" sz="1200" kern="1200" dirty="0">
                <a:solidFill>
                  <a:schemeClr val="tx1"/>
                </a:solidFill>
                <a:effectLst/>
                <a:latin typeface="+mn-lt"/>
                <a:ea typeface="+mn-ea"/>
                <a:cs typeface="+mn-cs"/>
              </a:rPr>
              <a:t>Kummer, Sebastian / Grün, Oskar / </a:t>
            </a:r>
            <a:r>
              <a:rPr lang="de-AT" sz="1200" kern="1200" dirty="0" err="1">
                <a:solidFill>
                  <a:schemeClr val="tx1"/>
                </a:solidFill>
                <a:effectLst/>
                <a:latin typeface="+mn-lt"/>
                <a:ea typeface="+mn-ea"/>
                <a:cs typeface="+mn-cs"/>
              </a:rPr>
              <a:t>Jammernegg</a:t>
            </a:r>
            <a:r>
              <a:rPr lang="de-AT" sz="1200" kern="1200" dirty="0">
                <a:solidFill>
                  <a:schemeClr val="tx1"/>
                </a:solidFill>
                <a:effectLst/>
                <a:latin typeface="+mn-lt"/>
                <a:ea typeface="+mn-ea"/>
                <a:cs typeface="+mn-cs"/>
              </a:rPr>
              <a:t>, Werner (4. Auflage 2019): Grundzüge der Beschaffung, Produktion und Logistik</a:t>
            </a:r>
            <a:r>
              <a:rPr lang="en-US" sz="1200" kern="1200" dirty="0">
                <a:solidFill>
                  <a:schemeClr val="tx1"/>
                </a:solidFill>
                <a:effectLst/>
                <a:latin typeface="+mn-lt"/>
                <a:ea typeface="+mn-ea"/>
                <a:cs typeface="+mn-cs"/>
              </a:rPr>
              <a:t>, p. 384</a:t>
            </a:r>
            <a:endParaRPr lang="de-AT" dirty="0"/>
          </a:p>
        </p:txBody>
      </p:sp>
      <p:sp>
        <p:nvSpPr>
          <p:cNvPr id="4" name="Kopfzeilenplatzhalter 3">
            <a:extLst>
              <a:ext uri="{FF2B5EF4-FFF2-40B4-BE49-F238E27FC236}">
                <a16:creationId xmlns:a16="http://schemas.microsoft.com/office/drawing/2014/main" id="{BD96AC89-06B1-E154-2768-C9D940A45E48}"/>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91C51FF-4F66-42D2-5979-07790D18B91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5EAF889C-BE05-09CE-1287-9FF65AA3D2C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BC89ED6-AD99-86E2-F4AE-2D456675AD61}"/>
              </a:ext>
            </a:extLst>
          </p:cNvPr>
          <p:cNvSpPr>
            <a:spLocks noGrp="1"/>
          </p:cNvSpPr>
          <p:nvPr>
            <p:ph type="sldNum" sz="quarter" idx="5"/>
          </p:nvPr>
        </p:nvSpPr>
        <p:spPr/>
        <p:txBody>
          <a:bodyPr/>
          <a:lstStyle/>
          <a:p>
            <a:fld id="{9B1635B3-DF70-4CFD-87CA-EB6AFDCA10EE}" type="slidenum">
              <a:rPr lang="de-AT" smtClean="0"/>
              <a:t>10</a:t>
            </a:fld>
            <a:endParaRPr lang="de-AT"/>
          </a:p>
        </p:txBody>
      </p:sp>
    </p:spTree>
    <p:extLst>
      <p:ext uri="{BB962C8B-B14F-4D97-AF65-F5344CB8AC3E}">
        <p14:creationId xmlns:p14="http://schemas.microsoft.com/office/powerpoint/2010/main" val="18892328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63929A-4028-C71C-A39A-4E10FE593BD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B7058A4-B381-2ADE-5858-41F484562AA5}"/>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6A149074-FBE3-5A0D-0E3C-706C110A832B}"/>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Transport is the movement of goods from one location to another using means of transport. A distinction is made between internal and external transport. External transport takes place outside of buildings and typically uses public transport infrastructure. Devices used to move goods are called means of transport. These can range from carrying aids and containers to vehicles.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Transport is a fundamental requirement for industry and commerce; it thus ensures our prosperity and contributes to our quality of life. However, it must not be the cause of increasing burdens on people and the environment. In the design of a transport system, freight transport and logistics play an especially important role.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Source: Clausen, Uwe / Geiger, Christiane (eds.) (2013): Verkehrs- und </a:t>
            </a:r>
            <a:r>
              <a:rPr lang="en-US" sz="1200" kern="1200" dirty="0" err="1">
                <a:solidFill>
                  <a:schemeClr val="tx1"/>
                </a:solidFill>
                <a:effectLst/>
                <a:latin typeface="+mn-lt"/>
                <a:ea typeface="+mn-ea"/>
                <a:cs typeface="+mn-cs"/>
              </a:rPr>
              <a:t>Transportlogistik</a:t>
            </a:r>
            <a:r>
              <a:rPr lang="en-US" sz="1200" kern="1200" dirty="0">
                <a:solidFill>
                  <a:schemeClr val="tx1"/>
                </a:solidFill>
                <a:effectLst/>
                <a:latin typeface="+mn-lt"/>
                <a:ea typeface="+mn-ea"/>
                <a:cs typeface="+mn-cs"/>
              </a:rPr>
              <a:t>, pp. 3ff.</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Image source: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err="1">
                <a:solidFill>
                  <a:schemeClr val="tx1"/>
                </a:solidFill>
                <a:effectLst/>
                <a:latin typeface="+mn-lt"/>
                <a:ea typeface="+mn-ea"/>
                <a:cs typeface="+mn-cs"/>
              </a:rPr>
              <a:t>Pixabay</a:t>
            </a:r>
            <a:r>
              <a:rPr lang="en-US" sz="1200" kern="1200" dirty="0">
                <a:solidFill>
                  <a:schemeClr val="tx1"/>
                </a:solidFill>
                <a:effectLst/>
                <a:latin typeface="+mn-lt"/>
                <a:ea typeface="+mn-ea"/>
                <a:cs typeface="+mn-cs"/>
              </a:rPr>
              <a:t> (2025): https://pixabay.com/photos/supermarket-stalls-coolers-market-949913/. </a:t>
            </a:r>
            <a:r>
              <a:rPr lang="de-AT" b="0" dirty="0" err="1"/>
              <a:t>Accessed</a:t>
            </a:r>
            <a:r>
              <a:rPr lang="de-AT" b="0" dirty="0"/>
              <a:t> at</a:t>
            </a:r>
            <a:r>
              <a:rPr lang="en-US" sz="1200" kern="1200" dirty="0">
                <a:solidFill>
                  <a:schemeClr val="tx1"/>
                </a:solidFill>
                <a:effectLst/>
                <a:latin typeface="+mn-lt"/>
                <a:ea typeface="+mn-ea"/>
                <a:cs typeface="+mn-cs"/>
              </a:rPr>
              <a:t> 04.02.2025</a:t>
            </a:r>
            <a:endParaRPr lang="de-AT" dirty="0"/>
          </a:p>
        </p:txBody>
      </p:sp>
      <p:sp>
        <p:nvSpPr>
          <p:cNvPr id="4" name="Kopfzeilenplatzhalter 3">
            <a:extLst>
              <a:ext uri="{FF2B5EF4-FFF2-40B4-BE49-F238E27FC236}">
                <a16:creationId xmlns:a16="http://schemas.microsoft.com/office/drawing/2014/main" id="{C5653875-E286-D364-6E0D-6DB67318DA9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B02DD45-8057-94C9-3434-C4D27003995E}"/>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608EE5AC-27F9-9108-4B93-6096F2056F4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BD5CE48-61F1-436E-B86E-37745254625D}"/>
              </a:ext>
            </a:extLst>
          </p:cNvPr>
          <p:cNvSpPr>
            <a:spLocks noGrp="1"/>
          </p:cNvSpPr>
          <p:nvPr>
            <p:ph type="sldNum" sz="quarter" idx="5"/>
          </p:nvPr>
        </p:nvSpPr>
        <p:spPr/>
        <p:txBody>
          <a:bodyPr/>
          <a:lstStyle/>
          <a:p>
            <a:fld id="{9B1635B3-DF70-4CFD-87CA-EB6AFDCA10EE}" type="slidenum">
              <a:rPr lang="de-AT" smtClean="0"/>
              <a:t>11</a:t>
            </a:fld>
            <a:endParaRPr lang="de-AT"/>
          </a:p>
        </p:txBody>
      </p:sp>
    </p:spTree>
    <p:extLst>
      <p:ext uri="{BB962C8B-B14F-4D97-AF65-F5344CB8AC3E}">
        <p14:creationId xmlns:p14="http://schemas.microsoft.com/office/powerpoint/2010/main" val="31164971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D9512-75ED-B5BB-2EF4-350CB4F9C59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5B6EB1F-F3B5-4D0D-6AB3-4D8043589A84}"/>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B3F57A47-DE1C-E7E7-ACC7-8448A0EEFBB1}"/>
              </a:ext>
            </a:extLst>
          </p:cNvPr>
          <p:cNvSpPr>
            <a:spLocks noGrp="1"/>
          </p:cNvSpPr>
          <p:nvPr>
            <p:ph type="body" idx="1"/>
          </p:nvPr>
        </p:nvSpPr>
        <p:spPr/>
        <p:txBody>
          <a:bodyPr/>
          <a:lstStyle/>
          <a:p>
            <a:r>
              <a:rPr lang="en-US" b="0" dirty="0" err="1"/>
              <a:t>globalisation</a:t>
            </a:r>
            <a:r>
              <a:rPr lang="en-US" b="0" dirty="0"/>
              <a:t> can be understood as the interconnection of various areas. Here are a few examples: The interconnection of the economy is represented by international trade; The interconnection of communication happens through the telephone and the internet; with social media, people around the world can be contacted at any time; Politics operates in an interconnected way through various organizations like the EU and the UN; The five dimensions of </a:t>
            </a:r>
            <a:r>
              <a:rPr lang="en-US" b="0" dirty="0" err="1"/>
              <a:t>globalisation</a:t>
            </a:r>
            <a:r>
              <a:rPr lang="en-US" b="0" dirty="0"/>
              <a:t> are described as: economy, environment, politics, language, and culture.</a:t>
            </a:r>
          </a:p>
          <a:p>
            <a:endParaRPr lang="en-US" b="0" dirty="0"/>
          </a:p>
          <a:p>
            <a:r>
              <a:rPr lang="en-US" b="0" dirty="0" err="1"/>
              <a:t>globalisation</a:t>
            </a:r>
            <a:r>
              <a:rPr lang="en-US" b="0" dirty="0"/>
              <a:t> is divided into three phases of development:</a:t>
            </a:r>
          </a:p>
          <a:p>
            <a:r>
              <a:rPr lang="en-US" b="0" dirty="0"/>
              <a:t>Colonialization: This phase began in the 15th century. Through European conquests, new trade routes were established and new sea routes developed.</a:t>
            </a:r>
          </a:p>
          <a:p>
            <a:r>
              <a:rPr lang="en-US" b="0" dirty="0"/>
              <a:t>Industrialization: Industrialization and related inventions like steam engines and railways—later followed by cars and airplanes—significantly accelerated </a:t>
            </a:r>
            <a:r>
              <a:rPr lang="en-US" b="0" dirty="0" err="1"/>
              <a:t>globalisation</a:t>
            </a:r>
            <a:r>
              <a:rPr lang="en-US" b="0" dirty="0"/>
              <a:t>. Transport became cheaper and faster, and trade relations between countries were established.</a:t>
            </a:r>
          </a:p>
          <a:p>
            <a:r>
              <a:rPr lang="en-US" b="0" dirty="0" err="1"/>
              <a:t>Hyperglobalisation</a:t>
            </a:r>
            <a:r>
              <a:rPr lang="en-US" b="0" dirty="0"/>
              <a:t>: This phase began at the end of the last century. Key drivers were the advent of the internet and inventions like computers and smartphones, which enabled fast and global communication. Countries signed trade agreements and began reducing trade barriers such as tariffs.</a:t>
            </a:r>
          </a:p>
          <a:p>
            <a:endParaRPr lang="en-US" b="0" dirty="0"/>
          </a:p>
          <a:p>
            <a:endParaRPr lang="en-US" b="0" dirty="0"/>
          </a:p>
          <a:p>
            <a:r>
              <a:rPr lang="en-US" b="0" dirty="0"/>
              <a:t>Tip: </a:t>
            </a:r>
            <a:r>
              <a:rPr lang="en-US" b="0" dirty="0" err="1"/>
              <a:t>Globalisation</a:t>
            </a:r>
            <a:r>
              <a:rPr lang="en-US" b="0" dirty="0"/>
              <a:t> Dashboard from Eurostat: </a:t>
            </a:r>
            <a:r>
              <a:rPr lang="en-US" b="0" dirty="0">
                <a:hlinkClick r:id="rId3"/>
              </a:rPr>
              <a:t>https://ec.europa.eu/eurostat/cache/dashboard/globalisation/</a:t>
            </a:r>
            <a:endParaRPr lang="en-US" b="0" dirty="0"/>
          </a:p>
          <a:p>
            <a:endParaRPr lang="en-US" b="0" dirty="0"/>
          </a:p>
          <a:p>
            <a:endParaRPr lang="en-US" b="0" dirty="0"/>
          </a:p>
          <a:p>
            <a:r>
              <a:rPr lang="en-US" b="0" dirty="0"/>
              <a:t>Sources:</a:t>
            </a:r>
            <a:br>
              <a:rPr lang="en-US" b="0" dirty="0"/>
            </a:br>
            <a:r>
              <a:rPr lang="en-US" b="0" dirty="0" err="1"/>
              <a:t>Studyflix</a:t>
            </a:r>
            <a:r>
              <a:rPr lang="en-US" b="0" dirty="0"/>
              <a:t> (2025): </a:t>
            </a:r>
            <a:r>
              <a:rPr lang="en-US" b="0" dirty="0">
                <a:hlinkClick r:id="rId4"/>
              </a:rPr>
              <a:t>https://studyflix.de/wirtschaft/globalisierung-7814</a:t>
            </a:r>
            <a:r>
              <a:rPr lang="en-US" b="0" dirty="0"/>
              <a:t>. </a:t>
            </a:r>
            <a:r>
              <a:rPr lang="de-AT" b="0" dirty="0" err="1"/>
              <a:t>Accessed</a:t>
            </a:r>
            <a:r>
              <a:rPr lang="de-AT" b="0" dirty="0"/>
              <a:t> at</a:t>
            </a:r>
            <a:r>
              <a:rPr lang="en-US" b="0" dirty="0"/>
              <a:t> 05.05.2025</a:t>
            </a:r>
            <a:br>
              <a:rPr lang="en-US" b="0" dirty="0"/>
            </a:br>
            <a:r>
              <a:rPr lang="en-US" b="0" dirty="0" err="1"/>
              <a:t>Studyflix</a:t>
            </a:r>
            <a:r>
              <a:rPr lang="en-US" b="0" dirty="0"/>
              <a:t> (2025): </a:t>
            </a:r>
            <a:r>
              <a:rPr lang="en-US" b="0" dirty="0">
                <a:hlinkClick r:id="rId5"/>
              </a:rPr>
              <a:t>https://studyflix.de/wirtschaft/globalisierung-vor-und-nachteile-1909</a:t>
            </a:r>
            <a:r>
              <a:rPr lang="en-US" b="0" dirty="0"/>
              <a:t>. </a:t>
            </a:r>
            <a:r>
              <a:rPr lang="de-AT" b="0" dirty="0" err="1"/>
              <a:t>Accessed</a:t>
            </a:r>
            <a:r>
              <a:rPr lang="de-AT" b="0" dirty="0"/>
              <a:t> at</a:t>
            </a:r>
            <a:r>
              <a:rPr lang="en-US" b="0" dirty="0"/>
              <a:t> 05.05.2025</a:t>
            </a:r>
          </a:p>
          <a:p>
            <a:endParaRPr lang="en-US" b="0" dirty="0"/>
          </a:p>
          <a:p>
            <a:endParaRPr lang="en-US" b="0" dirty="0"/>
          </a:p>
          <a:p>
            <a:r>
              <a:rPr lang="en-US" b="0" dirty="0"/>
              <a:t>Image source:</a:t>
            </a:r>
            <a:br>
              <a:rPr lang="en-US" dirty="0"/>
            </a:br>
            <a:r>
              <a:rPr lang="en-US" dirty="0" err="1"/>
              <a:t>Pixabay</a:t>
            </a:r>
            <a:r>
              <a:rPr lang="en-US" dirty="0"/>
              <a:t> (2025): </a:t>
            </a:r>
            <a:r>
              <a:rPr lang="en-US" dirty="0">
                <a:hlinkClick r:id="rId6"/>
              </a:rPr>
              <a:t>https://pixabay.com/photos/worldwide-global-globe-earth-world-6064090/</a:t>
            </a:r>
            <a:r>
              <a:rPr lang="en-US" dirty="0"/>
              <a:t>. </a:t>
            </a:r>
            <a:r>
              <a:rPr lang="de-AT" b="0" dirty="0" err="1"/>
              <a:t>Accessed</a:t>
            </a:r>
            <a:r>
              <a:rPr lang="de-AT" b="0" dirty="0"/>
              <a:t> at</a:t>
            </a:r>
            <a:r>
              <a:rPr lang="en-US" dirty="0"/>
              <a:t> 05.05.2025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endParaRPr lang="de-AT" dirty="0"/>
          </a:p>
        </p:txBody>
      </p:sp>
      <p:sp>
        <p:nvSpPr>
          <p:cNvPr id="4" name="Kopfzeilenplatzhalter 3">
            <a:extLst>
              <a:ext uri="{FF2B5EF4-FFF2-40B4-BE49-F238E27FC236}">
                <a16:creationId xmlns:a16="http://schemas.microsoft.com/office/drawing/2014/main" id="{98C3AE68-012B-30B5-9904-9B771B1E24F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10162788-1465-8006-FF3B-8EC8C887AD4E}"/>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EF63DED7-489D-23E8-1D67-5C68F38CD72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2CE65AE-21E8-538A-0C48-496289AA20A1}"/>
              </a:ext>
            </a:extLst>
          </p:cNvPr>
          <p:cNvSpPr>
            <a:spLocks noGrp="1"/>
          </p:cNvSpPr>
          <p:nvPr>
            <p:ph type="sldNum" sz="quarter" idx="5"/>
          </p:nvPr>
        </p:nvSpPr>
        <p:spPr/>
        <p:txBody>
          <a:bodyPr/>
          <a:lstStyle/>
          <a:p>
            <a:fld id="{9B1635B3-DF70-4CFD-87CA-EB6AFDCA10EE}" type="slidenum">
              <a:rPr lang="de-AT" smtClean="0"/>
              <a:t>12</a:t>
            </a:fld>
            <a:endParaRPr lang="de-AT"/>
          </a:p>
        </p:txBody>
      </p:sp>
    </p:spTree>
    <p:extLst>
      <p:ext uri="{BB962C8B-B14F-4D97-AF65-F5344CB8AC3E}">
        <p14:creationId xmlns:p14="http://schemas.microsoft.com/office/powerpoint/2010/main" val="41156421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b="0" dirty="0"/>
              <a:t>Source:</a:t>
            </a:r>
            <a:br>
              <a:rPr lang="en-US" b="0" dirty="0"/>
            </a:br>
            <a:r>
              <a:rPr lang="en-US" b="0" dirty="0" err="1"/>
              <a:t>Studyflix</a:t>
            </a:r>
            <a:r>
              <a:rPr lang="en-US" b="0" dirty="0"/>
              <a:t> (2025): </a:t>
            </a:r>
            <a:r>
              <a:rPr lang="en-US" b="0" dirty="0">
                <a:hlinkClick r:id="rId3"/>
              </a:rPr>
              <a:t>https://studyflix.de/wirtschaft/globalisierung-vor-und-nachteile-1909</a:t>
            </a:r>
            <a:r>
              <a:rPr lang="en-US" b="0" dirty="0"/>
              <a:t>. </a:t>
            </a:r>
            <a:r>
              <a:rPr lang="de-AT" b="0" dirty="0" err="1"/>
              <a:t>Accessed</a:t>
            </a:r>
            <a:r>
              <a:rPr lang="de-AT" b="0" dirty="0"/>
              <a:t> at</a:t>
            </a:r>
            <a:r>
              <a:rPr lang="en-US" b="0" dirty="0"/>
              <a:t> 05.05.2025</a:t>
            </a:r>
          </a:p>
          <a:p>
            <a:endParaRPr lang="en-US" b="0" dirty="0"/>
          </a:p>
          <a:p>
            <a:endParaRPr lang="en-US" b="0" dirty="0"/>
          </a:p>
          <a:p>
            <a:r>
              <a:rPr lang="en-US" b="0" dirty="0"/>
              <a:t>Questions including answers:</a:t>
            </a:r>
            <a:endParaRPr lang="de-AT" dirty="0"/>
          </a:p>
          <a:p>
            <a:r>
              <a:rPr lang="en-US" b="0" dirty="0"/>
              <a:t>1. What is </a:t>
            </a:r>
            <a:r>
              <a:rPr lang="en-US" b="0" dirty="0" err="1"/>
              <a:t>globalisation</a:t>
            </a:r>
            <a:r>
              <a:rPr lang="en-US" b="0" dirty="0"/>
              <a:t> according to the IMF, and how has it evolved over time?</a:t>
            </a:r>
          </a:p>
          <a:p>
            <a:r>
              <a:rPr lang="en-US" b="0" dirty="0"/>
              <a:t>Answer:</a:t>
            </a:r>
            <a:br>
              <a:rPr lang="en-US" dirty="0"/>
            </a:br>
            <a:r>
              <a:rPr lang="en-US" dirty="0" err="1"/>
              <a:t>globalisation</a:t>
            </a:r>
            <a:r>
              <a:rPr lang="en-US" dirty="0"/>
              <a:t> is described as the increasing integration of the world economy through flows of goods, services, investment, technology, data, ideas, and labor. It gained momentum around 1870 and accelerated significantly post–World War II with reduced barriers to trade and capital, the formation of institutions like the WTO, and technological advancements like container shipping and jet travel.</a:t>
            </a:r>
          </a:p>
          <a:p>
            <a:endParaRPr lang="en-US" b="1" dirty="0"/>
          </a:p>
          <a:p>
            <a:r>
              <a:rPr lang="en-US" b="0" dirty="0"/>
              <a:t>2. What are the key drivers that made </a:t>
            </a:r>
            <a:r>
              <a:rPr lang="en-US" b="0" dirty="0" err="1"/>
              <a:t>globalisation</a:t>
            </a:r>
            <a:r>
              <a:rPr lang="en-US" b="0" dirty="0"/>
              <a:t> possible?</a:t>
            </a:r>
          </a:p>
          <a:p>
            <a:r>
              <a:rPr lang="en-US" b="0" dirty="0"/>
              <a:t>Answer:</a:t>
            </a:r>
            <a:br>
              <a:rPr lang="en-US" dirty="0"/>
            </a:br>
            <a:r>
              <a:rPr lang="en-US" dirty="0"/>
              <a:t>Technological innovations (e.g. containerization, jet engines, telecommunication) that cut trade and transaction costs.</a:t>
            </a:r>
          </a:p>
          <a:p>
            <a:r>
              <a:rPr lang="en-US" dirty="0"/>
              <a:t>Post-WWII institutional frameworks, such as GATT, WTO, and IMF, that promoted open markets and trade liberalization.</a:t>
            </a:r>
          </a:p>
          <a:p>
            <a:endParaRPr lang="en-US" dirty="0"/>
          </a:p>
          <a:p>
            <a:r>
              <a:rPr lang="en-US" b="0" dirty="0"/>
              <a:t>3. Can </a:t>
            </a:r>
            <a:r>
              <a:rPr lang="en-US" b="0" dirty="0" err="1"/>
              <a:t>globalisation</a:t>
            </a:r>
            <a:r>
              <a:rPr lang="en-US" b="0" dirty="0"/>
              <a:t> be categorized into different dimensions? What are they?</a:t>
            </a:r>
          </a:p>
          <a:p>
            <a:r>
              <a:rPr lang="en-US" b="0" dirty="0"/>
              <a:t>Answer:</a:t>
            </a:r>
            <a:br>
              <a:rPr lang="en-US" dirty="0"/>
            </a:br>
            <a:r>
              <a:rPr lang="en-US" dirty="0"/>
              <a:t>Yes. Four main dimensions include:</a:t>
            </a:r>
          </a:p>
          <a:p>
            <a:r>
              <a:rPr lang="en-US" b="0" dirty="0"/>
              <a:t>Economic: Integration of markets, capital flows, trade, and technology.</a:t>
            </a:r>
          </a:p>
          <a:p>
            <a:r>
              <a:rPr lang="en-US" b="0" dirty="0"/>
              <a:t>Cultural: Spread of media, ideas, values, practices across borders.</a:t>
            </a:r>
          </a:p>
          <a:p>
            <a:r>
              <a:rPr lang="en-US" b="0" dirty="0"/>
              <a:t>Political: Global governance, intergovernmental organizations, and decline in absolute sovereignty.</a:t>
            </a:r>
          </a:p>
          <a:p>
            <a:r>
              <a:rPr lang="en-US" b="0" dirty="0"/>
              <a:t>Ecological: </a:t>
            </a:r>
            <a:r>
              <a:rPr lang="en-US" dirty="0"/>
              <a:t>Transnational environmental concerns like climate change and biodiversity loss.</a:t>
            </a:r>
          </a:p>
          <a:p>
            <a:endParaRPr lang="en-US" b="1" dirty="0"/>
          </a:p>
          <a:p>
            <a:r>
              <a:rPr lang="en-US" b="0" dirty="0"/>
              <a:t>4. What are some positive outcomes of </a:t>
            </a:r>
            <a:r>
              <a:rPr lang="en-US" b="0" dirty="0" err="1"/>
              <a:t>globalisation</a:t>
            </a:r>
            <a:r>
              <a:rPr lang="en-US" b="0" dirty="0"/>
              <a:t>?</a:t>
            </a:r>
          </a:p>
          <a:p>
            <a:r>
              <a:rPr lang="en-US" b="0" dirty="0"/>
              <a:t>Answer:</a:t>
            </a:r>
          </a:p>
          <a:p>
            <a:r>
              <a:rPr lang="en-US" dirty="0"/>
              <a:t>Expanded access to global markets, capital, and innovation.</a:t>
            </a:r>
          </a:p>
          <a:p>
            <a:r>
              <a:rPr lang="en-US" dirty="0"/>
              <a:t>Economic growth, improved standards of living, and reduced poverty in countries embracing </a:t>
            </a:r>
            <a:r>
              <a:rPr lang="en-US" dirty="0" err="1"/>
              <a:t>globalisation</a:t>
            </a:r>
            <a:r>
              <a:rPr lang="en-US" dirty="0"/>
              <a:t>.</a:t>
            </a:r>
          </a:p>
          <a:p>
            <a:r>
              <a:rPr lang="en-US" dirty="0"/>
              <a:t>Cultural exchange enhancing global connection and understanding.</a:t>
            </a:r>
          </a:p>
          <a:p>
            <a:endParaRPr lang="en-US" dirty="0"/>
          </a:p>
          <a:p>
            <a:r>
              <a:rPr lang="en-US" b="0" dirty="0"/>
              <a:t>5. What concerns and criticisms are associated with </a:t>
            </a:r>
            <a:r>
              <a:rPr lang="en-US" b="0" dirty="0" err="1"/>
              <a:t>globalisation</a:t>
            </a:r>
            <a:r>
              <a:rPr lang="en-US" b="0" dirty="0"/>
              <a:t>?</a:t>
            </a:r>
          </a:p>
          <a:p>
            <a:r>
              <a:rPr lang="en-US" b="0" dirty="0"/>
              <a:t>Answer:</a:t>
            </a:r>
          </a:p>
          <a:p>
            <a:r>
              <a:rPr lang="en-US" dirty="0"/>
              <a:t>Economic inequality: While global inequality has decreased in many cases, within-country disparities have increased.</a:t>
            </a:r>
          </a:p>
          <a:p>
            <a:r>
              <a:rPr lang="en-US" dirty="0"/>
              <a:t>Cultural homogenization (“McDonaldization” or Western dominance) risking erasure of local cultures.</a:t>
            </a:r>
          </a:p>
          <a:p>
            <a:r>
              <a:rPr lang="en-US" dirty="0"/>
              <a:t>Environmental degradation and exploitation of resources, often burdening poorer nations disproportionately.</a:t>
            </a:r>
          </a:p>
          <a:p>
            <a:r>
              <a:rPr lang="en-US" dirty="0"/>
              <a:t>Financial instability: Unregulated capital flows can provoke economic crises and speculative bubbles.</a:t>
            </a:r>
          </a:p>
          <a:p>
            <a:r>
              <a:rPr lang="en-US" dirty="0"/>
              <a:t>Sovereignty concerns: Global institutions are seen by some as undermining the decision-making of individual nations.</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13</a:t>
            </a:fld>
            <a:endParaRPr lang="de-AT"/>
          </a:p>
        </p:txBody>
      </p:sp>
    </p:spTree>
    <p:extLst>
      <p:ext uri="{BB962C8B-B14F-4D97-AF65-F5344CB8AC3E}">
        <p14:creationId xmlns:p14="http://schemas.microsoft.com/office/powerpoint/2010/main" val="27006832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dirty="0"/>
              <a:t>The chart shows the 10 largest goods exporters in the world. In 2024, China remains the world's largest exporting country. In 2024, China’s goods exports amounted to approximately 3.58 trillion US dollars. This puts China well ahead of the USA (2.07 trillion US dollars) and Germany (1.68 trillion US dollars).</a:t>
            </a:r>
          </a:p>
          <a:p>
            <a:endParaRPr lang="en-US" dirty="0"/>
          </a:p>
          <a:p>
            <a:r>
              <a:rPr lang="en-US" dirty="0"/>
              <a:t>Source:</a:t>
            </a:r>
          </a:p>
          <a:p>
            <a:r>
              <a:rPr lang="de-AT" dirty="0"/>
              <a:t>WTO (2025): Die 20 größten Exportländer weltweit im Jahr 2024. In: Statista: https://de-statista-com.fhooe.idm.oclc.org/statistik/daten/studie/37013/umfrage/ranking-der-top-20-exportlaender-weltweit/; </a:t>
            </a:r>
            <a:r>
              <a:rPr lang="de-AT" b="0" dirty="0" err="1"/>
              <a:t>Accessed</a:t>
            </a:r>
            <a:r>
              <a:rPr lang="de-AT" b="0" dirty="0"/>
              <a:t> at</a:t>
            </a:r>
            <a:r>
              <a:rPr lang="en-US" dirty="0"/>
              <a:t> 05/05/2025</a:t>
            </a:r>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14</a:t>
            </a:fld>
            <a:endParaRPr lang="de-AT"/>
          </a:p>
        </p:txBody>
      </p:sp>
    </p:spTree>
    <p:extLst>
      <p:ext uri="{BB962C8B-B14F-4D97-AF65-F5344CB8AC3E}">
        <p14:creationId xmlns:p14="http://schemas.microsoft.com/office/powerpoint/2010/main" val="6496014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b="0" dirty="0"/>
              <a:t>There are different types of modes of transport and means of transport. A mode of transport provides the infrastructure required for the use of a specific means of transport. Roads, railways, and waterways are examples of modes of transport.</a:t>
            </a:r>
            <a:br>
              <a:rPr lang="en-US" b="0" dirty="0"/>
            </a:br>
            <a:r>
              <a:rPr lang="en-US" b="0" dirty="0"/>
              <a:t>Means of transport refer to vehicles and equipment used to transport people and goods, such as inland vessels, trucks, or trains.</a:t>
            </a:r>
          </a:p>
          <a:p>
            <a:r>
              <a:rPr lang="en-US" b="0" dirty="0"/>
              <a:t>Multimodal transport means transporting goods using two or more different modes of transport.</a:t>
            </a:r>
          </a:p>
          <a:p>
            <a:r>
              <a:rPr lang="en-US" b="0" dirty="0"/>
              <a:t>The pre-carriage represents the first leg of a transport chain, i.e., the transport of goods to a transshipment hub (e.g., a port). In many cases, the pre-carriage is carried out by truck.</a:t>
            </a:r>
            <a:br>
              <a:rPr lang="en-US" b="0" dirty="0"/>
            </a:br>
            <a:r>
              <a:rPr lang="en-US" b="0" dirty="0"/>
              <a:t>The on-carriage refers to the transport of goods from the transshipment hub to the recipient's location; this is also usually carried out by truck.</a:t>
            </a:r>
            <a:br>
              <a:rPr lang="en-US" b="0" dirty="0"/>
            </a:br>
            <a:r>
              <a:rPr lang="en-US" b="0" dirty="0"/>
              <a:t>The main leg connects the pre-carriage and the on-carriage. In multimodal transport, this typically refers to the longest distance traveled by rail or inland waterway.</a:t>
            </a:r>
          </a:p>
          <a:p>
            <a:endParaRPr lang="en-US" b="0" dirty="0"/>
          </a:p>
          <a:p>
            <a:r>
              <a:rPr lang="en-US" b="0" dirty="0"/>
              <a:t>Sources:</a:t>
            </a:r>
            <a:br>
              <a:rPr lang="en-US" b="0" dirty="0"/>
            </a:br>
            <a:r>
              <a:rPr lang="en-US" b="0" dirty="0" err="1"/>
              <a:t>Viadonau</a:t>
            </a:r>
            <a:r>
              <a:rPr lang="en-US" b="0" dirty="0"/>
              <a:t> (2019): </a:t>
            </a:r>
            <a:r>
              <a:rPr lang="de-AT" dirty="0"/>
              <a:t>Handbuch der Donauschifffahrt</a:t>
            </a:r>
            <a:r>
              <a:rPr lang="en-US" b="0" dirty="0"/>
              <a:t>, pp. 185–187</a:t>
            </a:r>
            <a:br>
              <a:rPr lang="en-US" b="0" dirty="0"/>
            </a:br>
            <a:r>
              <a:rPr lang="en-US" b="0" dirty="0"/>
              <a:t>Eurostat (2025): </a:t>
            </a:r>
            <a:r>
              <a:rPr lang="en-US" b="0" dirty="0">
                <a:hlinkClick r:id="rId3"/>
              </a:rPr>
              <a:t>Transport Mode Glossary – Eurostat</a:t>
            </a:r>
            <a:r>
              <a:rPr lang="en-US" b="0" dirty="0"/>
              <a:t>. </a:t>
            </a:r>
            <a:r>
              <a:rPr lang="de-AT" b="0" dirty="0" err="1"/>
              <a:t>Accessed</a:t>
            </a:r>
            <a:r>
              <a:rPr lang="de-AT" b="0" dirty="0"/>
              <a:t> at </a:t>
            </a:r>
            <a:r>
              <a:rPr lang="en-US" b="0" dirty="0"/>
              <a:t>27.02.2025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16</a:t>
            </a:fld>
            <a:endParaRPr lang="de-AT"/>
          </a:p>
        </p:txBody>
      </p:sp>
    </p:spTree>
    <p:extLst>
      <p:ext uri="{BB962C8B-B14F-4D97-AF65-F5344CB8AC3E}">
        <p14:creationId xmlns:p14="http://schemas.microsoft.com/office/powerpoint/2010/main" val="20526536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8EF498-DDE7-451F-00A3-8C50E3C6A68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8352DED-04E0-556D-CB0B-81B61359B388}"/>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69E6E626-A586-7F5F-A11A-17A927146854}"/>
              </a:ext>
            </a:extLst>
          </p:cNvPr>
          <p:cNvSpPr>
            <a:spLocks noGrp="1"/>
          </p:cNvSpPr>
          <p:nvPr>
            <p:ph type="body" idx="1"/>
          </p:nvPr>
        </p:nvSpPr>
        <p:spPr/>
        <p:txBody>
          <a:bodyPr/>
          <a:lstStyle/>
          <a:p>
            <a:r>
              <a:rPr lang="en-US" b="0"/>
              <a:t>The quiz questions are suitable as an introduction or to lighten the mood and are either discussed as a class or worked on in pairs.</a:t>
            </a:r>
            <a:br>
              <a:rPr lang="en-US" b="0"/>
            </a:br>
            <a:r>
              <a:rPr lang="en-US" b="0"/>
              <a:t>Duration: approx. 10 minutes</a:t>
            </a:r>
          </a:p>
          <a:p>
            <a:endParaRPr lang="en-US" b="0"/>
          </a:p>
          <a:p>
            <a:r>
              <a:rPr lang="en-US" b="0"/>
              <a:t>Answers:</a:t>
            </a:r>
          </a:p>
          <a:p>
            <a:r>
              <a:rPr lang="en-US" b="0"/>
              <a:t>This mode of transport enables fast delivery right to your doorstep. </a:t>
            </a:r>
            <a:r>
              <a:rPr lang="en-US" b="0" i="1"/>
              <a:t>(Road/Truck)</a:t>
            </a:r>
            <a:endParaRPr lang="en-US" b="0"/>
          </a:p>
          <a:p>
            <a:r>
              <a:rPr lang="en-US" b="0"/>
              <a:t>This mode of transport can carry large quantities of goods at once but is slower than other options. </a:t>
            </a:r>
            <a:r>
              <a:rPr lang="en-US" b="0" i="1"/>
              <a:t>(Waterway/Inland Ship)</a:t>
            </a:r>
            <a:endParaRPr lang="en-US" b="0"/>
          </a:p>
          <a:p>
            <a:r>
              <a:rPr lang="en-US" b="0"/>
              <a:t>There are often traffic jams on this mode of transport, especially in large cities. </a:t>
            </a:r>
            <a:r>
              <a:rPr lang="en-US" b="0" i="1"/>
              <a:t>(Road)</a:t>
            </a:r>
            <a:endParaRPr lang="en-US" b="0"/>
          </a:p>
          <a:p>
            <a:r>
              <a:rPr lang="en-US" b="0"/>
              <a:t>This mode of transport is particularly suitable for transporting goods over long distances within a country. </a:t>
            </a:r>
            <a:r>
              <a:rPr lang="en-US" b="0" i="1"/>
              <a:t>(Rail/Train)</a:t>
            </a:r>
            <a:endParaRPr lang="en-US" b="0"/>
          </a:p>
          <a:p>
            <a:r>
              <a:rPr lang="en-US" b="0"/>
              <a:t>This mode of transport uses natural infrastructure and is especially environmentally friendly. </a:t>
            </a:r>
            <a:r>
              <a:rPr lang="en-US" b="0" i="1"/>
              <a:t>(Waterway/Inland Ship)</a:t>
            </a:r>
            <a:endParaRPr lang="en-US" b="0"/>
          </a:p>
          <a:p>
            <a:r>
              <a:rPr lang="en-US" b="0"/>
              <a:t>This mode of transport causes the most harmful air pollutants. </a:t>
            </a:r>
            <a:r>
              <a:rPr lang="en-US" b="0" i="1"/>
              <a:t>(Road/Truck)</a:t>
            </a:r>
            <a:endParaRPr lang="en-US" b="0"/>
          </a:p>
          <a:p>
            <a:r>
              <a:rPr lang="en-US" b="0"/>
              <a:t>These two modes of transport are particularly safe, as hardly any accidents occur. </a:t>
            </a:r>
            <a:r>
              <a:rPr lang="en-US" b="0" i="1"/>
              <a:t>(Rail/Train and Waterway/Inland Ship)</a:t>
            </a:r>
            <a:endParaRPr lang="en-US" b="0"/>
          </a:p>
          <a:p>
            <a:endParaRPr lang="en-US" b="0"/>
          </a:p>
          <a:p>
            <a:r>
              <a:rPr lang="en-US" b="0"/>
              <a:t>Learning objectives:</a:t>
            </a:r>
          </a:p>
          <a:p>
            <a:r>
              <a:rPr lang="en-US" b="0"/>
              <a:t>Students recognize the fundamental differences between road, rail, and waterways.</a:t>
            </a:r>
          </a:p>
          <a:p>
            <a:r>
              <a:rPr lang="en-US" b="0"/>
              <a:t>Students reflect on initial connections between transport, the environment, and everyday life.</a:t>
            </a:r>
          </a:p>
          <a:p>
            <a:r>
              <a:rPr lang="en-US" b="0"/>
              <a:t>Students exchange experiences about freight transport and supply chains.</a:t>
            </a:r>
          </a:p>
          <a:p>
            <a:endParaRPr lang="de-AT"/>
          </a:p>
        </p:txBody>
      </p:sp>
      <p:sp>
        <p:nvSpPr>
          <p:cNvPr id="4" name="Kopfzeilenplatzhalter 3">
            <a:extLst>
              <a:ext uri="{FF2B5EF4-FFF2-40B4-BE49-F238E27FC236}">
                <a16:creationId xmlns:a16="http://schemas.microsoft.com/office/drawing/2014/main" id="{393841C1-0AF2-148D-F8BA-ED581185757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4BB4A2B-D206-835C-996B-A55EF57066F2}"/>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0655049F-57A2-41BA-C28D-5D60DF41F29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945C0B0-03E3-BA64-F038-E844F4335281}"/>
              </a:ext>
            </a:extLst>
          </p:cNvPr>
          <p:cNvSpPr>
            <a:spLocks noGrp="1"/>
          </p:cNvSpPr>
          <p:nvPr>
            <p:ph type="sldNum" sz="quarter" idx="5"/>
          </p:nvPr>
        </p:nvSpPr>
        <p:spPr/>
        <p:txBody>
          <a:bodyPr/>
          <a:lstStyle/>
          <a:p>
            <a:fld id="{9B1635B3-DF70-4CFD-87CA-EB6AFDCA10EE}" type="slidenum">
              <a:rPr lang="de-AT" smtClean="0"/>
              <a:t>17</a:t>
            </a:fld>
            <a:endParaRPr lang="de-AT"/>
          </a:p>
        </p:txBody>
      </p:sp>
    </p:spTree>
    <p:extLst>
      <p:ext uri="{BB962C8B-B14F-4D97-AF65-F5344CB8AC3E}">
        <p14:creationId xmlns:p14="http://schemas.microsoft.com/office/powerpoint/2010/main" val="3078941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endParaRPr lang="de-AT" dirty="0"/>
          </a:p>
          <a:p>
            <a:r>
              <a:rPr lang="en-US" b="0" dirty="0"/>
              <a:t>The high transport speed compared to the modes of transport rail and inland waterway can be seen as an advantage of road transport. The widespread infrastructure coverage—and therefore the ability to form a network (door-to-door)—is also one of the strengths of road transport. Due to the wide range of available vehicles, this mode offers great flexibility. In addition, many IT solutions (e.g., tracing and tracking) are already widely used. Furthermore, the use of infrastructure is associated with relatively low costs (costs for road damage are only partially covered).</a:t>
            </a:r>
          </a:p>
          <a:p>
            <a:endParaRPr lang="en-US" b="0" dirty="0"/>
          </a:p>
          <a:p>
            <a:r>
              <a:rPr lang="en-US" b="0" dirty="0"/>
              <a:t>However, since costs related to traffic congestion or noise pollution (so-called external costs) are gaining increasing attention, road transport is facing growing cost pressure. Time restrictions in the form of driving bans also affect this mode of transport. In terms of environmental aspects such as noise pollution and accidents, road transport performs poorly compared to other modes.</a:t>
            </a:r>
          </a:p>
          <a:p>
            <a:endParaRPr lang="en-US" b="0" dirty="0"/>
          </a:p>
          <a:p>
            <a:r>
              <a:rPr lang="en-US" b="0" dirty="0"/>
              <a:t>Source:</a:t>
            </a:r>
            <a:br>
              <a:rPr lang="en-US" b="0" dirty="0"/>
            </a:br>
            <a:r>
              <a:rPr lang="de-AT" dirty="0"/>
              <a:t>Kille, Christian/ Schmidt , Norbert (2008): Wirtschaftliche Rahmenbedingungen des Güterverkehrs. Studie zum Vergleich der Verkehrsträger im Rahmen des Logistikprozesses in Deutschland,</a:t>
            </a:r>
            <a:r>
              <a:rPr lang="en-US" b="0" dirty="0"/>
              <a:t> p. 53; Online: </a:t>
            </a:r>
            <a:r>
              <a:rPr lang="en-US" b="0" dirty="0">
                <a:hlinkClick r:id="rId3"/>
              </a:rPr>
              <a:t>http://www.scs.fraunhofer.de/content/dam/scs/de/dokumente/studien/Wirtschaftliche_Rahmenbedingungen_des_Gueterverkehrs.pdf</a:t>
            </a:r>
            <a:r>
              <a:rPr lang="en-US" b="0" dirty="0"/>
              <a:t>. Accessed at 04.02.2025</a:t>
            </a:r>
          </a:p>
          <a:p>
            <a:endParaRPr lang="en-US" b="0" dirty="0"/>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18</a:t>
            </a:fld>
            <a:endParaRPr lang="de-AT"/>
          </a:p>
        </p:txBody>
      </p:sp>
    </p:spTree>
    <p:extLst>
      <p:ext uri="{BB962C8B-B14F-4D97-AF65-F5344CB8AC3E}">
        <p14:creationId xmlns:p14="http://schemas.microsoft.com/office/powerpoint/2010/main" val="3444826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b="0" dirty="0"/>
              <a:t>Especially with block or direct trains, rail can score points with fast transport speeds. In addition, this mode of transport has high bulk transport capacity, and shipments are predictable. Due to established standards, the safety level is very high. Unlike road transport, transport prices are not influenced by toll charges and can therefore be relatively inexpensive depending on the quantity transported. The lower CO₂ consumption compared to road transport is also an advantage.</a:t>
            </a:r>
          </a:p>
          <a:p>
            <a:endParaRPr lang="en-US" b="0" dirty="0"/>
          </a:p>
          <a:p>
            <a:r>
              <a:rPr lang="en-US" b="0" dirty="0"/>
              <a:t>However, due to infrastructural differences, cross-border transport by rail remains challenging. Dependence on timetables limits the flexibility of rail transport. Shipment tracking is also much more difficult compared to road transport. Furthermore, unlike air transport, rail does not benefit from any tax advantages.</a:t>
            </a:r>
          </a:p>
          <a:p>
            <a:endParaRPr lang="en-US" b="0" dirty="0"/>
          </a:p>
          <a:p>
            <a:r>
              <a:rPr lang="en-US" b="0" dirty="0"/>
              <a:t>Sources:</a:t>
            </a:r>
            <a:br>
              <a:rPr lang="en-US" b="0" dirty="0"/>
            </a:br>
            <a:r>
              <a:rPr lang="de-AT" dirty="0"/>
              <a:t>Kille, Christian/ Schmidt , Norbert (2008): Wirtschaftliche Rahmenbedingungen des Güterverkehrs. Studie zum Vergleich der Verkehrsträger im Rahmen des Logistikprozesses in Deutschland, </a:t>
            </a:r>
            <a:r>
              <a:rPr lang="en-US" b="0" dirty="0"/>
              <a:t>p. 54; Online: </a:t>
            </a:r>
            <a:r>
              <a:rPr lang="en-US" b="0" dirty="0">
                <a:hlinkClick r:id="rId3"/>
              </a:rPr>
              <a:t>http://www.scs.fraunhofer.de/content/dam/scs/de/dokumente/studien/Wirtschaftliche_Rahmenbedingungen_des_Gueterverkehrs.pdf</a:t>
            </a:r>
            <a:r>
              <a:rPr lang="en-US" b="0" dirty="0"/>
              <a:t>; Retrieved 04.02.2025</a:t>
            </a:r>
            <a:br>
              <a:rPr lang="en-US" b="0" dirty="0"/>
            </a:br>
            <a:r>
              <a:rPr lang="en-US" b="0" dirty="0"/>
              <a:t>ÖBB (2025): </a:t>
            </a:r>
            <a:r>
              <a:rPr lang="en-US" b="0" dirty="0">
                <a:hlinkClick r:id="rId4"/>
              </a:rPr>
              <a:t>https://infrastruktur.oebb.at/de/unternehmen/kundinnen-im-mittelpunkt/schwerpunkt-puenktlichkeit</a:t>
            </a:r>
            <a:r>
              <a:rPr lang="en-US" b="0" dirty="0"/>
              <a:t>; Retrieved 06.03.2025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19</a:t>
            </a:fld>
            <a:endParaRPr lang="de-AT"/>
          </a:p>
        </p:txBody>
      </p:sp>
    </p:spTree>
    <p:extLst>
      <p:ext uri="{BB962C8B-B14F-4D97-AF65-F5344CB8AC3E}">
        <p14:creationId xmlns:p14="http://schemas.microsoft.com/office/powerpoint/2010/main" val="16691601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5906C-139D-3465-982D-693B5F62CC97}"/>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B30C202-CE0A-E48F-D38A-0266B58C28EB}"/>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6BA811A6-ED23-DA5C-42C5-546CC5D7DE37}"/>
              </a:ext>
            </a:extLst>
          </p:cNvPr>
          <p:cNvSpPr>
            <a:spLocks noGrp="1"/>
          </p:cNvSpPr>
          <p:nvPr>
            <p:ph type="body" idx="1"/>
          </p:nvPr>
        </p:nvSpPr>
        <p:spPr/>
        <p:txBody>
          <a:bodyPr/>
          <a:lstStyle/>
          <a:p>
            <a:r>
              <a:rPr lang="en-US" b="0" dirty="0"/>
              <a:t>The strengths of Danube shipping lie primarily in its ability to transport large quantities per vessel unit, its low transport costs, and its environmental friendliness. In addition, it is available for use around the clock (e.g., no weekend or night driving bans) and offers a high level of safety.</a:t>
            </a:r>
          </a:p>
          <a:p>
            <a:r>
              <a:rPr lang="en-US" b="0" dirty="0"/>
              <a:t>In 2023, there were a total of 17 inland shipping accidents on the Austrian section of the Danube, none of which resulted in personal injury. </a:t>
            </a:r>
            <a:r>
              <a:rPr lang="en-US" b="0" i="1" dirty="0"/>
              <a:t>(</a:t>
            </a:r>
            <a:r>
              <a:rPr lang="en-US" b="0" i="1" dirty="0" err="1"/>
              <a:t>Viadonau</a:t>
            </a:r>
            <a:r>
              <a:rPr lang="en-US" b="0" i="1" dirty="0"/>
              <a:t> 2024: p. 41)</a:t>
            </a:r>
            <a:endParaRPr lang="en-US" b="0" dirty="0"/>
          </a:p>
          <a:p>
            <a:r>
              <a:rPr lang="en-US" b="0" dirty="0"/>
              <a:t>Due to the largely natural infrastructure of the waterway, there are lower route and maintenance costs.</a:t>
            </a:r>
          </a:p>
          <a:p>
            <a:endParaRPr lang="en-US" b="0" dirty="0"/>
          </a:p>
          <a:p>
            <a:r>
              <a:rPr lang="en-US" b="0" dirty="0"/>
              <a:t>The weaknesses lie in the dependence on fluctuating navigational conditions, which lead to varying levels of vessel utilization, the low transport speed, and the low network density, which often makes pre- and onward carriage by road or rail necessary.</a:t>
            </a:r>
          </a:p>
          <a:p>
            <a:endParaRPr lang="en-US" b="0" dirty="0"/>
          </a:p>
          <a:p>
            <a:r>
              <a:rPr lang="en-US" b="0" dirty="0"/>
              <a:t>Sources:</a:t>
            </a:r>
            <a:br>
              <a:rPr lang="en-US" b="0" dirty="0"/>
            </a:br>
            <a:r>
              <a:rPr lang="de-AT" dirty="0"/>
              <a:t>Kille, Christian/ Schmidt , Norbert (2008): Wirtschaftliche Rahmenbedingungen des Güterverkehrs. Studie zum Vergleich der Verkehrsträger im Rahmen des Logistikprozesses in Deutschland,</a:t>
            </a:r>
            <a:r>
              <a:rPr lang="en-US" b="0" dirty="0"/>
              <a:t> p. 56; Online: </a:t>
            </a:r>
            <a:r>
              <a:rPr lang="en-US" b="0" dirty="0">
                <a:hlinkClick r:id="rId3"/>
              </a:rPr>
              <a:t>http://www.scs.fraunhofer.de/content/dam/scs/de/dokumente/studien/Wirtschaftliche_Rahmenbedingungen_des_Gueterverkehrs.pdf</a:t>
            </a:r>
            <a:r>
              <a:rPr lang="en-US" b="0" dirty="0"/>
              <a:t>; Retrieved 04.02.2025</a:t>
            </a:r>
            <a:br>
              <a:rPr lang="en-US" b="0" dirty="0"/>
            </a:br>
            <a:r>
              <a:rPr lang="en-US" b="0" dirty="0" err="1"/>
              <a:t>Viadonau</a:t>
            </a:r>
            <a:r>
              <a:rPr lang="en-US" b="0" dirty="0"/>
              <a:t> (2019): </a:t>
            </a:r>
            <a:r>
              <a:rPr lang="de-AT" dirty="0"/>
              <a:t>Handbuch der Donauschifffahrt</a:t>
            </a:r>
            <a:r>
              <a:rPr lang="en-US" b="0" dirty="0"/>
              <a:t>, p. 17</a:t>
            </a:r>
            <a:br>
              <a:rPr lang="en-US" b="0" dirty="0"/>
            </a:br>
            <a:r>
              <a:rPr lang="en-US" b="0" dirty="0" err="1"/>
              <a:t>Viadonau</a:t>
            </a:r>
            <a:r>
              <a:rPr lang="en-US" b="0" dirty="0"/>
              <a:t> (2024): </a:t>
            </a:r>
            <a:r>
              <a:rPr lang="en-US" b="0" i="1" dirty="0" err="1"/>
              <a:t>Jahresbericht</a:t>
            </a:r>
            <a:r>
              <a:rPr lang="en-US" b="0" i="1" dirty="0"/>
              <a:t> der </a:t>
            </a:r>
            <a:r>
              <a:rPr lang="en-US" b="0" i="1" dirty="0" err="1"/>
              <a:t>viadonau</a:t>
            </a:r>
            <a:r>
              <a:rPr lang="en-US" b="0" i="1" dirty="0"/>
              <a:t> 2023</a:t>
            </a:r>
            <a:endParaRPr lang="en-US" b="0" dirty="0"/>
          </a:p>
          <a:p>
            <a:endParaRPr lang="de-AT" dirty="0"/>
          </a:p>
        </p:txBody>
      </p:sp>
      <p:sp>
        <p:nvSpPr>
          <p:cNvPr id="4" name="Kopfzeilenplatzhalter 3">
            <a:extLst>
              <a:ext uri="{FF2B5EF4-FFF2-40B4-BE49-F238E27FC236}">
                <a16:creationId xmlns:a16="http://schemas.microsoft.com/office/drawing/2014/main" id="{1A55E836-3190-7F48-5F50-51FE9E15A93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7D790CE-733C-E14E-7F45-7A50E88496AE}"/>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5A3C0C66-65C4-3A3A-F2DD-428BC039CBC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B431A9C-59C0-1D7F-B015-095F574AE266}"/>
              </a:ext>
            </a:extLst>
          </p:cNvPr>
          <p:cNvSpPr>
            <a:spLocks noGrp="1"/>
          </p:cNvSpPr>
          <p:nvPr>
            <p:ph type="sldNum" sz="quarter" idx="5"/>
          </p:nvPr>
        </p:nvSpPr>
        <p:spPr/>
        <p:txBody>
          <a:bodyPr/>
          <a:lstStyle/>
          <a:p>
            <a:fld id="{9B1635B3-DF70-4CFD-87CA-EB6AFDCA10EE}" type="slidenum">
              <a:rPr lang="de-AT" smtClean="0"/>
              <a:t>20</a:t>
            </a:fld>
            <a:endParaRPr lang="de-AT"/>
          </a:p>
        </p:txBody>
      </p:sp>
    </p:spTree>
    <p:extLst>
      <p:ext uri="{BB962C8B-B14F-4D97-AF65-F5344CB8AC3E}">
        <p14:creationId xmlns:p14="http://schemas.microsoft.com/office/powerpoint/2010/main" val="2543452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84B859-DE55-BE2B-B72D-87770F50CE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24CD740-1216-CC77-369C-A6B45115DC99}"/>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F44732DA-E729-5C51-FFF2-755E9D01E8D7}"/>
              </a:ext>
            </a:extLst>
          </p:cNvPr>
          <p:cNvSpPr>
            <a:spLocks noGrp="1"/>
          </p:cNvSpPr>
          <p:nvPr>
            <p:ph type="body" idx="1"/>
          </p:nvPr>
        </p:nvSpPr>
        <p:spPr/>
        <p:txBody>
          <a:bodyPr/>
          <a:lstStyle/>
          <a:p>
            <a:r>
              <a:rPr lang="de-AT" dirty="0"/>
              <a:t>Modal </a:t>
            </a:r>
            <a:r>
              <a:rPr lang="de-AT" dirty="0" err="1"/>
              <a:t>split</a:t>
            </a:r>
            <a:r>
              <a:rPr lang="de-AT" dirty="0"/>
              <a:t> </a:t>
            </a:r>
            <a:r>
              <a:rPr lang="de-AT" dirty="0" err="1"/>
              <a:t>describes</a:t>
            </a:r>
            <a:r>
              <a:rPr lang="de-AT" dirty="0"/>
              <a:t> </a:t>
            </a:r>
            <a:r>
              <a:rPr lang="de-AT" dirty="0" err="1"/>
              <a:t>the</a:t>
            </a:r>
            <a:r>
              <a:rPr lang="de-AT" dirty="0"/>
              <a:t> </a:t>
            </a:r>
            <a:r>
              <a:rPr lang="de-AT" dirty="0" err="1"/>
              <a:t>share</a:t>
            </a:r>
            <a:r>
              <a:rPr lang="de-AT" dirty="0"/>
              <a:t> of transport </a:t>
            </a:r>
            <a:r>
              <a:rPr lang="de-AT" dirty="0" err="1"/>
              <a:t>performance</a:t>
            </a:r>
            <a:r>
              <a:rPr lang="de-AT" dirty="0"/>
              <a:t> </a:t>
            </a:r>
            <a:r>
              <a:rPr lang="de-AT" dirty="0" err="1"/>
              <a:t>by</a:t>
            </a:r>
            <a:r>
              <a:rPr lang="de-AT" dirty="0"/>
              <a:t> </a:t>
            </a:r>
            <a:r>
              <a:rPr lang="de-AT" dirty="0" err="1"/>
              <a:t>mode</a:t>
            </a:r>
            <a:r>
              <a:rPr lang="de-AT" dirty="0"/>
              <a:t> of transport.</a:t>
            </a:r>
          </a:p>
          <a:p>
            <a:endParaRPr lang="de-AT" dirty="0"/>
          </a:p>
          <a:p>
            <a:r>
              <a:rPr lang="de-AT" dirty="0"/>
              <a:t>Sources:</a:t>
            </a:r>
          </a:p>
          <a:p>
            <a:r>
              <a:rPr lang="de-AT" dirty="0"/>
              <a:t>Statistik Austria (2024): Verkehrsstatistik 2023, In: https://www.statistik.at/fileadmin/publications/Verkehr2023barr.pdf, </a:t>
            </a:r>
            <a:r>
              <a:rPr lang="de-AT" dirty="0" err="1"/>
              <a:t>Retrieved</a:t>
            </a:r>
            <a:r>
              <a:rPr lang="de-AT" dirty="0"/>
              <a:t> 05.02.2025</a:t>
            </a:r>
          </a:p>
          <a:p>
            <a:r>
              <a:rPr lang="de-AT" dirty="0"/>
              <a:t>Eurostat (2024): Modal </a:t>
            </a:r>
            <a:r>
              <a:rPr lang="de-AT" dirty="0" err="1"/>
              <a:t>split</a:t>
            </a:r>
            <a:r>
              <a:rPr lang="de-AT" dirty="0"/>
              <a:t> of </a:t>
            </a:r>
            <a:r>
              <a:rPr lang="de-AT" dirty="0" err="1"/>
              <a:t>inland</a:t>
            </a:r>
            <a:r>
              <a:rPr lang="de-AT" dirty="0"/>
              <a:t> freight transport: https://ec.europa.eu/eurostat/databrowser/view/tran_hv_frmod/default/table?lang=en&amp;category=tran.tran_hv_ms; </a:t>
            </a:r>
            <a:r>
              <a:rPr lang="de-AT" dirty="0" err="1"/>
              <a:t>Retrieved</a:t>
            </a:r>
            <a:r>
              <a:rPr lang="de-AT" dirty="0"/>
              <a:t> 06.02.2025</a:t>
            </a:r>
          </a:p>
        </p:txBody>
      </p:sp>
      <p:sp>
        <p:nvSpPr>
          <p:cNvPr id="4" name="Kopfzeilenplatzhalter 3">
            <a:extLst>
              <a:ext uri="{FF2B5EF4-FFF2-40B4-BE49-F238E27FC236}">
                <a16:creationId xmlns:a16="http://schemas.microsoft.com/office/drawing/2014/main" id="{BB064A7B-A867-3970-837C-8B185C8FC5C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CEED1E7B-8D30-AC09-7AC2-E518FED310A5}"/>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7843C7CB-711A-3D9D-030C-6E32FC1BDE4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6532D50-E333-3138-F9A8-F4C458F30F92}"/>
              </a:ext>
            </a:extLst>
          </p:cNvPr>
          <p:cNvSpPr>
            <a:spLocks noGrp="1"/>
          </p:cNvSpPr>
          <p:nvPr>
            <p:ph type="sldNum" sz="quarter" idx="5"/>
          </p:nvPr>
        </p:nvSpPr>
        <p:spPr/>
        <p:txBody>
          <a:bodyPr/>
          <a:lstStyle/>
          <a:p>
            <a:fld id="{9B1635B3-DF70-4CFD-87CA-EB6AFDCA10EE}" type="slidenum">
              <a:rPr lang="de-AT" smtClean="0"/>
              <a:t>21</a:t>
            </a:fld>
            <a:endParaRPr lang="de-AT"/>
          </a:p>
        </p:txBody>
      </p:sp>
    </p:spTree>
    <p:extLst>
      <p:ext uri="{BB962C8B-B14F-4D97-AF65-F5344CB8AC3E}">
        <p14:creationId xmlns:p14="http://schemas.microsoft.com/office/powerpoint/2010/main" val="34922257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679E85-6FE2-BF5A-AA20-BA7D473D4C8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4AA22E3-9FBC-B330-61F1-A8C966903CB7}"/>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6A3EE1F3-73DE-813D-2F55-821106C71A75}"/>
              </a:ext>
            </a:extLst>
          </p:cNvPr>
          <p:cNvSpPr>
            <a:spLocks noGrp="1"/>
          </p:cNvSpPr>
          <p:nvPr>
            <p:ph type="body" idx="1"/>
          </p:nvPr>
        </p:nvSpPr>
        <p:spPr/>
        <p:txBody>
          <a:bodyPr/>
          <a:lstStyle/>
          <a:p>
            <a:r>
              <a:rPr lang="en-US" b="0"/>
              <a:t>The share of freight </a:t>
            </a:r>
            <a:r>
              <a:rPr lang="en-US" b="0" err="1"/>
              <a:t>tonne</a:t>
            </a:r>
            <a:r>
              <a:rPr lang="en-US" b="0"/>
              <a:t>-kilometers transported via inland waterways varies greatly among EU countries.</a:t>
            </a:r>
            <a:br>
              <a:rPr lang="en-US" b="0"/>
            </a:br>
            <a:endParaRPr lang="en-US" b="0"/>
          </a:p>
          <a:p>
            <a:r>
              <a:rPr lang="en-US" b="0"/>
              <a:t>For example:</a:t>
            </a:r>
            <a:br>
              <a:rPr lang="en-US" b="0"/>
            </a:br>
            <a:r>
              <a:rPr lang="en-US" b="0"/>
              <a:t>Netherlands: major seaports and a dense inland waterway network → highest inland shipping share at 41% (2022)</a:t>
            </a:r>
            <a:br>
              <a:rPr lang="en-US" b="0"/>
            </a:br>
            <a:r>
              <a:rPr lang="en-US" b="0"/>
              <a:t>Malta &amp; Cyprus: have no inland waterways, so the share is 0%</a:t>
            </a:r>
          </a:p>
          <a:p>
            <a:endParaRPr lang="en-US" b="0"/>
          </a:p>
          <a:p>
            <a:r>
              <a:rPr lang="en-US" b="0"/>
              <a:t>Source:</a:t>
            </a:r>
            <a:br>
              <a:rPr lang="en-US" b="0"/>
            </a:br>
            <a:r>
              <a:rPr lang="en-US" b="0"/>
              <a:t>Eurostat (2024): </a:t>
            </a:r>
            <a:r>
              <a:rPr lang="en-US" b="0" i="1"/>
              <a:t>Modal split of inland freight transport</a:t>
            </a:r>
            <a:r>
              <a:rPr lang="en-US" b="0"/>
              <a:t>: </a:t>
            </a:r>
            <a:r>
              <a:rPr lang="en-US" b="0">
                <a:hlinkClick r:id="rId3"/>
              </a:rPr>
              <a:t>https://ec.europa.eu/eurostat/databrowser/view/tran_hv_frmod/default/table?lang=en&amp;category=tran.tran_hv_ms</a:t>
            </a:r>
            <a:r>
              <a:rPr lang="en-US" b="0"/>
              <a:t>; Retrieved 06.02.2025</a:t>
            </a:r>
          </a:p>
          <a:p>
            <a:endParaRPr lang="en-US" b="0"/>
          </a:p>
          <a:p>
            <a:r>
              <a:rPr lang="en-US" b="0"/>
              <a:t>Picture source:</a:t>
            </a:r>
            <a:br>
              <a:rPr lang="en-US" b="0"/>
            </a:br>
            <a:r>
              <a:rPr lang="en-US" b="0" err="1"/>
              <a:t>Pixabay</a:t>
            </a:r>
            <a:r>
              <a:rPr lang="en-US" b="0"/>
              <a:t> (2025): </a:t>
            </a:r>
            <a:r>
              <a:rPr lang="en-US" b="0">
                <a:hlinkClick r:id="rId4"/>
              </a:rPr>
              <a:t>https://pixabay.com/de/photos/amsterdam-kanal-stadt-boot-6619660/</a:t>
            </a:r>
            <a:r>
              <a:rPr lang="en-US" b="0"/>
              <a:t>; Retrieved 26.02.2025</a:t>
            </a:r>
          </a:p>
          <a:p>
            <a:endParaRPr lang="de-AT"/>
          </a:p>
        </p:txBody>
      </p:sp>
      <p:sp>
        <p:nvSpPr>
          <p:cNvPr id="4" name="Kopfzeilenplatzhalter 3">
            <a:extLst>
              <a:ext uri="{FF2B5EF4-FFF2-40B4-BE49-F238E27FC236}">
                <a16:creationId xmlns:a16="http://schemas.microsoft.com/office/drawing/2014/main" id="{932BED8E-9E1D-8377-B9D1-9C65C2B0F43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63103F3-F558-BE8D-91F8-8923DBEAFE08}"/>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31083E64-991A-30A4-E2CB-1220C4C6262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52817EA5-0352-2CF0-73BA-62FFE2881609}"/>
              </a:ext>
            </a:extLst>
          </p:cNvPr>
          <p:cNvSpPr>
            <a:spLocks noGrp="1"/>
          </p:cNvSpPr>
          <p:nvPr>
            <p:ph type="sldNum" sz="quarter" idx="5"/>
          </p:nvPr>
        </p:nvSpPr>
        <p:spPr/>
        <p:txBody>
          <a:bodyPr/>
          <a:lstStyle/>
          <a:p>
            <a:fld id="{9B1635B3-DF70-4CFD-87CA-EB6AFDCA10EE}" type="slidenum">
              <a:rPr lang="de-AT" smtClean="0"/>
              <a:t>22</a:t>
            </a:fld>
            <a:endParaRPr lang="de-AT"/>
          </a:p>
        </p:txBody>
      </p:sp>
    </p:spTree>
    <p:extLst>
      <p:ext uri="{BB962C8B-B14F-4D97-AF65-F5344CB8AC3E}">
        <p14:creationId xmlns:p14="http://schemas.microsoft.com/office/powerpoint/2010/main" val="18738423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714FD-2487-4AB0-1B7E-C90294239ED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28332A6-4F9C-7A4E-565B-84ACD26C7ACB}"/>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0A117A8B-AC18-8E4B-01FF-EDB2E31A1786}"/>
              </a:ext>
            </a:extLst>
          </p:cNvPr>
          <p:cNvSpPr>
            <a:spLocks noGrp="1"/>
          </p:cNvSpPr>
          <p:nvPr>
            <p:ph type="body" idx="1"/>
          </p:nvPr>
        </p:nvSpPr>
        <p:spPr/>
        <p:txBody>
          <a:bodyPr/>
          <a:lstStyle/>
          <a:p>
            <a:r>
              <a:rPr lang="de-AT" dirty="0"/>
              <a:t>Download App unter: https://logistify.app/</a:t>
            </a:r>
          </a:p>
          <a:p>
            <a:r>
              <a:rPr lang="de-AT" dirty="0"/>
              <a:t>Erklärvideo: https://www.youtube.com/watch?v=kZhL5SPtn6A</a:t>
            </a:r>
          </a:p>
          <a:p>
            <a:r>
              <a:rPr lang="en-US" b="0" dirty="0"/>
              <a:t>More information at</a:t>
            </a:r>
            <a:r>
              <a:rPr lang="de-AT" dirty="0"/>
              <a:t>: https://rewway.at/en/teaching-materials/transport-planning-with-the-logistify-app</a:t>
            </a:r>
          </a:p>
          <a:p>
            <a:endParaRPr lang="en-US" b="0" dirty="0"/>
          </a:p>
          <a:p>
            <a:r>
              <a:rPr lang="en-US" b="0" dirty="0"/>
              <a:t>The learning app "</a:t>
            </a:r>
            <a:r>
              <a:rPr lang="en-US" b="0" dirty="0" err="1"/>
              <a:t>Logistify</a:t>
            </a:r>
            <a:r>
              <a:rPr lang="en-US" b="0" dirty="0"/>
              <a:t>" focuses on various means of transport, their sustainable and efficient use of resources, and logistics-related careers. In the games, students are challenged to use their transport planning skills. The task is to transport various goods efficiently from A to B, to plan multimodal transport chains from raw materials to end customers, and to explore careers in the logistics sector.</a:t>
            </a:r>
          </a:p>
          <a:p>
            <a:endParaRPr lang="en-US" b="0" dirty="0"/>
          </a:p>
          <a:p>
            <a:r>
              <a:rPr lang="en-US" b="0" dirty="0"/>
              <a:t>Duration: Game 1 takes approximately 15 minutes.</a:t>
            </a:r>
          </a:p>
          <a:p>
            <a:endParaRPr lang="en-US" b="0" dirty="0"/>
          </a:p>
          <a:p>
            <a:r>
              <a:rPr lang="en-US" b="0" dirty="0"/>
              <a:t>Learning objectives:</a:t>
            </a:r>
          </a:p>
          <a:p>
            <a:r>
              <a:rPr lang="en-US" b="0" dirty="0"/>
              <a:t>Students recognize the importance of different modes of transport in freight logistics.</a:t>
            </a:r>
          </a:p>
          <a:p>
            <a:r>
              <a:rPr lang="en-US" b="0" dirty="0"/>
              <a:t>Students reflect on how resources can be used sustainably and efficiently in transportation.</a:t>
            </a:r>
          </a:p>
          <a:p>
            <a:r>
              <a:rPr lang="en-US" b="0" dirty="0"/>
              <a:t>Students analyze logistical challenges and make well-reasoned decisions in transport planning.</a:t>
            </a:r>
          </a:p>
          <a:p>
            <a:r>
              <a:rPr lang="en-US" b="0" dirty="0"/>
              <a:t>Students playfully engage with digital learning formats to understand logistics concepts.</a:t>
            </a:r>
          </a:p>
          <a:p>
            <a:endParaRPr lang="de-AT" dirty="0"/>
          </a:p>
        </p:txBody>
      </p:sp>
      <p:sp>
        <p:nvSpPr>
          <p:cNvPr id="4" name="Kopfzeilenplatzhalter 3">
            <a:extLst>
              <a:ext uri="{FF2B5EF4-FFF2-40B4-BE49-F238E27FC236}">
                <a16:creationId xmlns:a16="http://schemas.microsoft.com/office/drawing/2014/main" id="{6A1C87AB-D941-3ADF-228A-BEC7F4EC147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7544EEA-F88C-AB2A-6EEC-0F8C187A74A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F5BB7625-F7F5-65D2-F882-548DC357B6D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0D4EDB3-E949-120D-D11E-DCC1AABE89E8}"/>
              </a:ext>
            </a:extLst>
          </p:cNvPr>
          <p:cNvSpPr>
            <a:spLocks noGrp="1"/>
          </p:cNvSpPr>
          <p:nvPr>
            <p:ph type="sldNum" sz="quarter" idx="5"/>
          </p:nvPr>
        </p:nvSpPr>
        <p:spPr/>
        <p:txBody>
          <a:bodyPr/>
          <a:lstStyle/>
          <a:p>
            <a:fld id="{9B1635B3-DF70-4CFD-87CA-EB6AFDCA10EE}" type="slidenum">
              <a:rPr lang="de-AT" smtClean="0"/>
              <a:t>23</a:t>
            </a:fld>
            <a:endParaRPr lang="de-AT"/>
          </a:p>
        </p:txBody>
      </p:sp>
    </p:spTree>
    <p:extLst>
      <p:ext uri="{BB962C8B-B14F-4D97-AF65-F5344CB8AC3E}">
        <p14:creationId xmlns:p14="http://schemas.microsoft.com/office/powerpoint/2010/main" val="15554314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FF4ED-DC7C-A267-695D-465A349ED20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7906C7B-55DF-6AE9-17EC-2FF7921221C7}"/>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23E6D386-0E34-82B6-704E-E0480138B42E}"/>
              </a:ext>
            </a:extLst>
          </p:cNvPr>
          <p:cNvSpPr>
            <a:spLocks noGrp="1"/>
          </p:cNvSpPr>
          <p:nvPr>
            <p:ph type="body" idx="1"/>
          </p:nvPr>
        </p:nvSpPr>
        <p:spPr/>
        <p:txBody>
          <a:bodyPr/>
          <a:lstStyle/>
          <a:p>
            <a:r>
              <a:rPr lang="en-US" b="0" dirty="0"/>
              <a:t>Costs that arise from mobility but are not borne by those who use transport are referred to as external costs of transport. These costs are passed on to third parties, such as taxpayers and future generations. The negative external effects of transport include, in particular: pollutant emissions, CO₂ emissions, noise emissions, accident-related costs, land use, and impacts on flora and fauna.</a:t>
            </a:r>
          </a:p>
          <a:p>
            <a:r>
              <a:rPr lang="en-US" b="0" dirty="0"/>
              <a:t>External costs have significant effects on society and health (e.g., quality of life, noise pollution, stress, illnesses) as well as on the environment (climate change, biodiversity).</a:t>
            </a:r>
          </a:p>
          <a:p>
            <a:endParaRPr lang="en-US" b="0" dirty="0"/>
          </a:p>
          <a:p>
            <a:r>
              <a:rPr lang="en-US" b="0" dirty="0"/>
              <a:t>Source:</a:t>
            </a:r>
            <a:br>
              <a:rPr lang="en-US" b="0" dirty="0"/>
            </a:br>
            <a:r>
              <a:rPr lang="en-US" b="0" dirty="0"/>
              <a:t>Koch, Susanne (2012): </a:t>
            </a:r>
            <a:r>
              <a:rPr lang="de-AT" sz="1200" kern="1200" dirty="0">
                <a:solidFill>
                  <a:schemeClr val="tx1"/>
                </a:solidFill>
                <a:effectLst/>
                <a:latin typeface="+mn-lt"/>
                <a:ea typeface="+mn-ea"/>
                <a:cs typeface="+mn-cs"/>
              </a:rPr>
              <a:t>Logistik – Eine Einführung in Ökonomie und Nachhaltigkeit</a:t>
            </a:r>
            <a:r>
              <a:rPr lang="en-US" b="0" dirty="0"/>
              <a:t>, pp. 294f</a:t>
            </a:r>
          </a:p>
          <a:p>
            <a:endParaRPr lang="en-US" b="0" dirty="0"/>
          </a:p>
          <a:p>
            <a:r>
              <a:rPr lang="en-US" b="0" dirty="0"/>
              <a:t>Picture source:</a:t>
            </a:r>
            <a:br>
              <a:rPr lang="en-US" b="0" dirty="0"/>
            </a:br>
            <a:r>
              <a:rPr lang="en-US" b="0" dirty="0" err="1"/>
              <a:t>Pixabay</a:t>
            </a:r>
            <a:r>
              <a:rPr lang="en-US" b="0" dirty="0"/>
              <a:t> (2025): </a:t>
            </a:r>
            <a:r>
              <a:rPr lang="en-US" b="0" dirty="0">
                <a:hlinkClick r:id="rId3"/>
              </a:rPr>
              <a:t>https://pixabay.com/de/photos/verkehr-transport-stau-autobahn-2251530</a:t>
            </a:r>
            <a:r>
              <a:rPr lang="en-US" b="0" dirty="0"/>
              <a:t>; Retrieved 27.02.2025</a:t>
            </a:r>
          </a:p>
          <a:p>
            <a:endParaRPr lang="de-AT" dirty="0"/>
          </a:p>
        </p:txBody>
      </p:sp>
      <p:sp>
        <p:nvSpPr>
          <p:cNvPr id="4" name="Kopfzeilenplatzhalter 3">
            <a:extLst>
              <a:ext uri="{FF2B5EF4-FFF2-40B4-BE49-F238E27FC236}">
                <a16:creationId xmlns:a16="http://schemas.microsoft.com/office/drawing/2014/main" id="{492277EB-BBE7-5FDC-DAF8-B086681B6B3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410CE8F-5EFB-F3FF-D16A-CDA04FC2BC88}"/>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8E0598D3-4CDE-2758-FEF3-C49BC8307E1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443309C-8E3A-9B80-5BE0-3960BE0CCB76}"/>
              </a:ext>
            </a:extLst>
          </p:cNvPr>
          <p:cNvSpPr>
            <a:spLocks noGrp="1"/>
          </p:cNvSpPr>
          <p:nvPr>
            <p:ph type="sldNum" sz="quarter" idx="5"/>
          </p:nvPr>
        </p:nvSpPr>
        <p:spPr/>
        <p:txBody>
          <a:bodyPr/>
          <a:lstStyle/>
          <a:p>
            <a:fld id="{9B1635B3-DF70-4CFD-87CA-EB6AFDCA10EE}" type="slidenum">
              <a:rPr lang="de-AT" smtClean="0"/>
              <a:t>24</a:t>
            </a:fld>
            <a:endParaRPr lang="de-AT"/>
          </a:p>
        </p:txBody>
      </p:sp>
    </p:spTree>
    <p:extLst>
      <p:ext uri="{BB962C8B-B14F-4D97-AF65-F5344CB8AC3E}">
        <p14:creationId xmlns:p14="http://schemas.microsoft.com/office/powerpoint/2010/main" val="9590433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80330-F713-46D9-FDCB-EA07C2C57DA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3AFB5A6-7BF1-FB73-E31F-F0686EED6B45}"/>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CF1022AD-38F4-8341-5003-10FA257D031A}"/>
              </a:ext>
            </a:extLst>
          </p:cNvPr>
          <p:cNvSpPr>
            <a:spLocks noGrp="1"/>
          </p:cNvSpPr>
          <p:nvPr>
            <p:ph type="body" idx="1"/>
          </p:nvPr>
        </p:nvSpPr>
        <p:spPr/>
        <p:txBody>
          <a:bodyPr/>
          <a:lstStyle/>
          <a:p>
            <a:r>
              <a:rPr lang="en-US" b="0"/>
              <a:t>Inland waterway vessels and electrified rail cause by far the lowest external costs compared to trucks.</a:t>
            </a:r>
            <a:br>
              <a:rPr lang="en-US" b="0"/>
            </a:br>
            <a:r>
              <a:rPr lang="en-US" b="0"/>
              <a:t>In 2023, approximately 75 percent of all railway infrastructure in Austria was electrified. </a:t>
            </a:r>
            <a:r>
              <a:rPr lang="en-US" b="0" i="1"/>
              <a:t>(cf. Schienen-Control)</a:t>
            </a:r>
            <a:br>
              <a:rPr lang="en-US" b="0"/>
            </a:br>
            <a:r>
              <a:rPr lang="en-US" b="0"/>
              <a:t>In the EU-27, the electrification rate of railway networks in 2023 was 57.4%. </a:t>
            </a:r>
            <a:r>
              <a:rPr lang="en-US" b="0" i="1"/>
              <a:t>(cf. Eurostat 2025)</a:t>
            </a:r>
            <a:endParaRPr lang="en-US" b="0"/>
          </a:p>
          <a:p>
            <a:endParaRPr lang="en-US" b="0"/>
          </a:p>
          <a:p>
            <a:r>
              <a:rPr lang="en-US" b="0"/>
              <a:t>Sources:</a:t>
            </a:r>
            <a:br>
              <a:rPr lang="en-US" b="0"/>
            </a:br>
            <a:r>
              <a:rPr lang="en-US" b="0"/>
              <a:t>Own illustration based on:</a:t>
            </a:r>
            <a:br>
              <a:rPr lang="en-US" b="0"/>
            </a:br>
            <a:r>
              <a:rPr lang="en-US" b="0"/>
              <a:t>Christidis, P., &amp; Brons, M. (2016): </a:t>
            </a:r>
            <a:r>
              <a:rPr lang="en-US" b="0" i="1"/>
              <a:t>External costs of freight transport in European Union Member States</a:t>
            </a:r>
            <a:r>
              <a:rPr lang="en-US" b="0"/>
              <a:t> (Joint Research Centre (JRC)). Harvard Dataverse.</a:t>
            </a:r>
            <a:br>
              <a:rPr lang="en-US" b="0"/>
            </a:br>
            <a:r>
              <a:rPr lang="en-US" b="0">
                <a:hlinkClick r:id="rId3"/>
              </a:rPr>
              <a:t>https://dataverse.harvard.edu/dataset.xhtml?persistentId=doi:10.7910/DVN/YA3VCY </a:t>
            </a:r>
            <a:br>
              <a:rPr lang="en-US" b="0"/>
            </a:br>
            <a:r>
              <a:rPr lang="en-US" b="0">
                <a:hlinkClick r:id="rId4"/>
              </a:rPr>
              <a:t>https://doi.org/10.7910/DVN/YA3VCY</a:t>
            </a:r>
            <a:r>
              <a:rPr lang="en-US" b="0"/>
              <a:t>; Retrieved 28.01.2025</a:t>
            </a:r>
          </a:p>
          <a:p>
            <a:endParaRPr lang="en-US" b="0"/>
          </a:p>
          <a:p>
            <a:r>
              <a:rPr lang="en-US" b="0"/>
              <a:t>Eurostat (2025): </a:t>
            </a:r>
            <a:r>
              <a:rPr lang="en-US" b="0">
                <a:hlinkClick r:id="rId5"/>
              </a:rPr>
              <a:t>https://ec.europa.eu/eurostat/statistics-explained/index.php?title=Characteristics_of_the_railway_network_in_Europe</a:t>
            </a:r>
            <a:r>
              <a:rPr lang="en-US" b="0"/>
              <a:t>; Retrieved 06.03.2025</a:t>
            </a:r>
            <a:br>
              <a:rPr lang="en-US" b="0"/>
            </a:br>
            <a:r>
              <a:rPr lang="en-US" b="0"/>
              <a:t>Schienen-Control (2025): </a:t>
            </a:r>
            <a:r>
              <a:rPr lang="en-US" b="0">
                <a:hlinkClick r:id="rId6"/>
              </a:rPr>
              <a:t>https://www.schienencontrol.gv.at/de/wettbewerbsregulierung/eisenbahnnetz-oesterreich.html</a:t>
            </a:r>
            <a:r>
              <a:rPr lang="en-US" b="0"/>
              <a:t>; Retrieved 28.01.2025</a:t>
            </a:r>
          </a:p>
          <a:p>
            <a:endParaRPr lang="de-AT"/>
          </a:p>
        </p:txBody>
      </p:sp>
      <p:sp>
        <p:nvSpPr>
          <p:cNvPr id="4" name="Kopfzeilenplatzhalter 3">
            <a:extLst>
              <a:ext uri="{FF2B5EF4-FFF2-40B4-BE49-F238E27FC236}">
                <a16:creationId xmlns:a16="http://schemas.microsoft.com/office/drawing/2014/main" id="{FE26B1F2-091F-4CD4-AAF9-25415FF86B7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A8F8E0A-EF62-D765-4363-67FDC3264926}"/>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4095D735-6A19-4C8F-DACC-79D015DDA23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4314CAD-21D8-13D3-F025-864D21BEED9B}"/>
              </a:ext>
            </a:extLst>
          </p:cNvPr>
          <p:cNvSpPr>
            <a:spLocks noGrp="1"/>
          </p:cNvSpPr>
          <p:nvPr>
            <p:ph type="sldNum" sz="quarter" idx="5"/>
          </p:nvPr>
        </p:nvSpPr>
        <p:spPr/>
        <p:txBody>
          <a:bodyPr/>
          <a:lstStyle/>
          <a:p>
            <a:fld id="{9B1635B3-DF70-4CFD-87CA-EB6AFDCA10EE}" type="slidenum">
              <a:rPr lang="de-AT" smtClean="0"/>
              <a:t>25</a:t>
            </a:fld>
            <a:endParaRPr lang="de-AT"/>
          </a:p>
        </p:txBody>
      </p:sp>
    </p:spTree>
    <p:extLst>
      <p:ext uri="{BB962C8B-B14F-4D97-AF65-F5344CB8AC3E}">
        <p14:creationId xmlns:p14="http://schemas.microsoft.com/office/powerpoint/2010/main" val="10248218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99966E-16CF-CB88-84D6-82F5CD129E0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62B78AB-8508-4863-9731-5853F6FD9E35}"/>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74618363-7BBB-927D-9E7B-BB590AFF55F8}"/>
              </a:ext>
            </a:extLst>
          </p:cNvPr>
          <p:cNvSpPr>
            <a:spLocks noGrp="1"/>
          </p:cNvSpPr>
          <p:nvPr>
            <p:ph type="body" idx="1"/>
          </p:nvPr>
        </p:nvSpPr>
        <p:spPr/>
        <p:txBody>
          <a:bodyPr/>
          <a:lstStyle/>
          <a:p>
            <a:r>
              <a:rPr lang="en-US" b="0" dirty="0"/>
              <a:t>The inland vessel offers numerous advantages over other modes of transport:</a:t>
            </a:r>
            <a:br>
              <a:rPr lang="en-US" b="0" dirty="0"/>
            </a:br>
            <a:r>
              <a:rPr lang="en-US" b="0" dirty="0"/>
              <a:t>Compared to other land transport modes, inland shipping provides significantly higher transport capacity per transport unit and can (or could) make an important contribution to relieving road and rail traffic.</a:t>
            </a:r>
          </a:p>
          <a:p>
            <a:r>
              <a:rPr lang="en-US" b="0" dirty="0"/>
              <a:t>To illustrate the mass transport capability of inland shipping:</a:t>
            </a:r>
            <a:br>
              <a:rPr lang="en-US" b="0" dirty="0"/>
            </a:br>
            <a:r>
              <a:rPr lang="en-US" b="0" dirty="0"/>
              <a:t>An inland vessel with 4 barges (7,000 net tons) can transport as much as 175 rail wagons or 280 trucks.</a:t>
            </a:r>
            <a:br>
              <a:rPr lang="en-US" b="0" dirty="0"/>
            </a:br>
            <a:r>
              <a:rPr lang="en-US" b="0" dirty="0"/>
              <a:t>This corresponds to a convoy of trucks stretching about 20 km on the highway.</a:t>
            </a:r>
          </a:p>
          <a:p>
            <a:endParaRPr lang="en-US" b="0" dirty="0"/>
          </a:p>
          <a:p>
            <a:r>
              <a:rPr lang="en-US" b="0" dirty="0"/>
              <a:t>What is a barge?</a:t>
            </a:r>
            <a:br>
              <a:rPr lang="en-US" b="0" dirty="0"/>
            </a:br>
            <a:r>
              <a:rPr lang="en-US" b="0" dirty="0"/>
              <a:t>A floating cargo container without its own propulsion. It is connected to the front of an inland vessel and pushed.</a:t>
            </a:r>
          </a:p>
          <a:p>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Source: </a:t>
            </a:r>
            <a:r>
              <a:rPr lang="en-US" b="0" dirty="0" err="1"/>
              <a:t>Viadonau</a:t>
            </a:r>
            <a:r>
              <a:rPr lang="en-US" b="0" dirty="0"/>
              <a:t> (2019): </a:t>
            </a:r>
            <a:r>
              <a:rPr lang="en-US" b="0" i="1" dirty="0" err="1"/>
              <a:t>Handbuch</a:t>
            </a:r>
            <a:r>
              <a:rPr lang="en-US" b="0" i="1" dirty="0"/>
              <a:t> der </a:t>
            </a:r>
            <a:r>
              <a:rPr lang="en-US" b="0" i="1" dirty="0" err="1"/>
              <a:t>Donauschifffahrt</a:t>
            </a:r>
            <a:r>
              <a:rPr lang="en-US" b="0" dirty="0"/>
              <a:t>, pp. 18, 19, 112</a:t>
            </a:r>
            <a:br>
              <a:rPr lang="en-US" b="0" dirty="0"/>
            </a:br>
            <a:r>
              <a:rPr lang="de-DE" altLang="de-DE" sz="1200" b="0" dirty="0">
                <a:solidFill>
                  <a:schemeClr val="accent1"/>
                </a:solidFill>
              </a:rPr>
              <a:t>Picture source: </a:t>
            </a:r>
            <a:r>
              <a:rPr lang="de-AT" altLang="de-DE" b="0" baseline="0" dirty="0" err="1"/>
              <a:t>Viadonau</a:t>
            </a:r>
            <a:r>
              <a:rPr lang="de-AT" altLang="de-DE" b="0" baseline="0" dirty="0"/>
              <a:t> (2019): Manual on </a:t>
            </a:r>
            <a:r>
              <a:rPr lang="de-AT" altLang="de-DE" b="0" baseline="0" dirty="0" err="1"/>
              <a:t>Danube</a:t>
            </a:r>
            <a:r>
              <a:rPr lang="de-AT" altLang="de-DE" b="0" baseline="0" dirty="0"/>
              <a:t> Navigation, </a:t>
            </a:r>
            <a:r>
              <a:rPr lang="de-DE" altLang="de-DE" sz="1200" b="0" dirty="0">
                <a:solidFill>
                  <a:schemeClr val="accent1"/>
                </a:solidFill>
              </a:rPr>
              <a:t>p</a:t>
            </a:r>
            <a:r>
              <a:rPr lang="de-DE" altLang="de-DE" sz="1200" b="0" baseline="0" dirty="0">
                <a:solidFill>
                  <a:schemeClr val="accent1"/>
                </a:solidFill>
              </a:rPr>
              <a:t>19</a:t>
            </a:r>
            <a:endParaRPr lang="de-DE" altLang="de-DE" sz="1200" b="0" dirty="0">
              <a:solidFill>
                <a:schemeClr val="accent1"/>
              </a:solidFill>
            </a:endParaRPr>
          </a:p>
          <a:p>
            <a:endParaRPr lang="en-US" b="0" dirty="0"/>
          </a:p>
          <a:p>
            <a:endParaRPr lang="de-AT" dirty="0"/>
          </a:p>
        </p:txBody>
      </p:sp>
      <p:sp>
        <p:nvSpPr>
          <p:cNvPr id="4" name="Kopfzeilenplatzhalter 3">
            <a:extLst>
              <a:ext uri="{FF2B5EF4-FFF2-40B4-BE49-F238E27FC236}">
                <a16:creationId xmlns:a16="http://schemas.microsoft.com/office/drawing/2014/main" id="{918AE2C3-B292-215D-A665-00BAD3CF1C9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94AD7753-E41F-21E7-ABBD-F4D380BB1CDB}"/>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55DE6602-8C48-A3CA-7F37-AC30F196EC0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82C97AF-2A29-7777-A746-20CC15BEBD6C}"/>
              </a:ext>
            </a:extLst>
          </p:cNvPr>
          <p:cNvSpPr>
            <a:spLocks noGrp="1"/>
          </p:cNvSpPr>
          <p:nvPr>
            <p:ph type="sldNum" sz="quarter" idx="5"/>
          </p:nvPr>
        </p:nvSpPr>
        <p:spPr/>
        <p:txBody>
          <a:bodyPr/>
          <a:lstStyle/>
          <a:p>
            <a:fld id="{9B1635B3-DF70-4CFD-87CA-EB6AFDCA10EE}" type="slidenum">
              <a:rPr lang="de-AT" smtClean="0"/>
              <a:t>26</a:t>
            </a:fld>
            <a:endParaRPr lang="de-AT"/>
          </a:p>
        </p:txBody>
      </p:sp>
    </p:spTree>
    <p:extLst>
      <p:ext uri="{BB962C8B-B14F-4D97-AF65-F5344CB8AC3E}">
        <p14:creationId xmlns:p14="http://schemas.microsoft.com/office/powerpoint/2010/main" val="12892118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56829A-BAED-103F-CBDF-17B8EE779FC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0D144B9-95E6-42CE-63E7-DAF63A58AFF6}"/>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6CA2AF5-21F3-1CAB-A385-1B615A419A13}"/>
              </a:ext>
            </a:extLst>
          </p:cNvPr>
          <p:cNvSpPr>
            <a:spLocks noGrp="1"/>
          </p:cNvSpPr>
          <p:nvPr>
            <p:ph type="body" idx="1"/>
          </p:nvPr>
        </p:nvSpPr>
        <p:spPr/>
        <p:txBody>
          <a:bodyPr/>
          <a:lstStyle/>
          <a:p>
            <a:r>
              <a:rPr lang="en-US" b="0" dirty="0"/>
              <a:t>Here you can see a push convoy on the Danube in Serbia/Romania:</a:t>
            </a:r>
            <a:br>
              <a:rPr lang="en-US" b="0" dirty="0"/>
            </a:br>
            <a:r>
              <a:rPr lang="en-US" b="0" dirty="0"/>
              <a:t>It consists of a pusher vessel (a motor ship designed for pushing) and eight coupled barges carrying bulk cargo.</a:t>
            </a:r>
            <a:br>
              <a:rPr lang="en-US" b="0" dirty="0"/>
            </a:br>
            <a:r>
              <a:rPr lang="en-US" b="0" dirty="0"/>
              <a:t>On the Danube in Austria, a vessel can push up to four barges. On the lower Danube in Romania, where the river is very wide, up to twelve barges are possible.</a:t>
            </a:r>
          </a:p>
          <a:p>
            <a:endParaRPr lang="en-US" b="0" dirty="0"/>
          </a:p>
          <a:p>
            <a:endParaRPr lang="de-AT" dirty="0"/>
          </a:p>
          <a:p>
            <a:endParaRPr lang="de-AT" dirty="0"/>
          </a:p>
          <a:p>
            <a:r>
              <a:rPr lang="de-AT" dirty="0"/>
              <a:t>Picture: </a:t>
            </a:r>
            <a:r>
              <a:rPr lang="de-AT" dirty="0" err="1"/>
              <a:t>Leitner@TTS</a:t>
            </a:r>
            <a:r>
              <a:rPr lang="de-AT" dirty="0"/>
              <a:t>, Austria</a:t>
            </a:r>
          </a:p>
          <a:p>
            <a:endParaRPr lang="de-AT" dirty="0"/>
          </a:p>
        </p:txBody>
      </p:sp>
      <p:sp>
        <p:nvSpPr>
          <p:cNvPr id="4" name="Kopfzeilenplatzhalter 3">
            <a:extLst>
              <a:ext uri="{FF2B5EF4-FFF2-40B4-BE49-F238E27FC236}">
                <a16:creationId xmlns:a16="http://schemas.microsoft.com/office/drawing/2014/main" id="{7B9C3453-3C97-A5BE-3782-73C310FD453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AF2B8415-2160-97EB-E0D8-48A33AF5552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4FABB523-82BD-E04C-5BF2-AA6F3ED9E36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2E3043F-F2C9-F566-7988-3E576A7DCDB3}"/>
              </a:ext>
            </a:extLst>
          </p:cNvPr>
          <p:cNvSpPr>
            <a:spLocks noGrp="1"/>
          </p:cNvSpPr>
          <p:nvPr>
            <p:ph type="sldNum" sz="quarter" idx="5"/>
          </p:nvPr>
        </p:nvSpPr>
        <p:spPr/>
        <p:txBody>
          <a:bodyPr/>
          <a:lstStyle/>
          <a:p>
            <a:fld id="{9B1635B3-DF70-4CFD-87CA-EB6AFDCA10EE}" type="slidenum">
              <a:rPr lang="de-AT" smtClean="0"/>
              <a:t>27</a:t>
            </a:fld>
            <a:endParaRPr lang="de-AT"/>
          </a:p>
        </p:txBody>
      </p:sp>
    </p:spTree>
    <p:extLst>
      <p:ext uri="{BB962C8B-B14F-4D97-AF65-F5344CB8AC3E}">
        <p14:creationId xmlns:p14="http://schemas.microsoft.com/office/powerpoint/2010/main" val="42615559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6CF875-1DC1-2CCB-336B-D84316F08CF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C73B0E0-D45E-87E2-1011-466B3E4EE9D8}"/>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56308BCF-D15C-249E-E15F-3F870BD74418}"/>
              </a:ext>
            </a:extLst>
          </p:cNvPr>
          <p:cNvSpPr>
            <a:spLocks noGrp="1"/>
          </p:cNvSpPr>
          <p:nvPr>
            <p:ph type="body" idx="1"/>
          </p:nvPr>
        </p:nvSpPr>
        <p:spPr/>
        <p:txBody>
          <a:bodyPr/>
          <a:lstStyle/>
          <a:p>
            <a:r>
              <a:rPr lang="en-US" b="0"/>
              <a:t>When it comes to transporting especially large and heavy goods—so-called High &amp; Heavy transports—inland shipping offers a number of advantages that other modes of transport can hardly match.</a:t>
            </a:r>
          </a:p>
          <a:p>
            <a:endParaRPr lang="en-US" b="0"/>
          </a:p>
          <a:p>
            <a:r>
              <a:rPr lang="en-US" b="0"/>
              <a:t>Enormous loading capacity: Ideal for machines, components, or industrial plants that are too large for trucks or trains.</a:t>
            </a:r>
          </a:p>
          <a:p>
            <a:r>
              <a:rPr lang="en-US" b="0"/>
              <a:t>Operational 24/7: Unlike road transport, which is often restricted by driving bans or rest periods, a ship can operate around the clock—without breaks, without traffic jams.</a:t>
            </a:r>
          </a:p>
          <a:p>
            <a:r>
              <a:rPr lang="en-US" b="0"/>
              <a:t>No infrastructure costs: Roads don’t need reinforcement, and bridges don’t need adjustment. Waterways already exist and can be used without additional construction costs.</a:t>
            </a:r>
          </a:p>
          <a:p>
            <a:r>
              <a:rPr lang="en-US" b="0"/>
              <a:t>No permits or escort vehicles required: While heavy road transports often require lengthy approval processes and police escorts, a ship can usually carry such goods as regular cargo—without permits or road closures.</a:t>
            </a:r>
          </a:p>
          <a:p>
            <a:r>
              <a:rPr lang="en-US" b="0"/>
              <a:t>Environmentally friendly: Transport by ship generates significantly less CO₂ than trucks or airplanes. Especially over long distances and with heavy loads, this is a major sustainability advantage.</a:t>
            </a:r>
          </a:p>
          <a:p>
            <a:endParaRPr lang="en-US" b="0"/>
          </a:p>
          <a:p>
            <a:r>
              <a:rPr lang="en-US" b="0"/>
              <a:t>Source:</a:t>
            </a:r>
            <a:br>
              <a:rPr lang="en-US" b="0"/>
            </a:br>
            <a:r>
              <a:rPr lang="en-US" b="0" err="1"/>
              <a:t>Viadonau</a:t>
            </a:r>
            <a:r>
              <a:rPr lang="en-US" b="0"/>
              <a:t> (2025): </a:t>
            </a:r>
            <a:r>
              <a:rPr lang="en-US" b="0">
                <a:hlinkClick r:id="rId3"/>
              </a:rPr>
              <a:t>https://www.viadonau.org/wirtschaft/donaulogistik/high-heavy-transporte</a:t>
            </a:r>
            <a:r>
              <a:rPr lang="en-US" b="0"/>
              <a:t>; Retrieved 10.07.2025</a:t>
            </a:r>
          </a:p>
          <a:p>
            <a:endParaRPr lang="en-US" b="0"/>
          </a:p>
          <a:p>
            <a:r>
              <a:rPr lang="en-US" b="0"/>
              <a:t>Picture: </a:t>
            </a:r>
            <a:r>
              <a:rPr lang="en-US" b="0" err="1"/>
              <a:t>Felbermayr</a:t>
            </a:r>
            <a:endParaRPr lang="en-US" b="0"/>
          </a:p>
          <a:p>
            <a:endParaRPr lang="de-AT"/>
          </a:p>
        </p:txBody>
      </p:sp>
      <p:sp>
        <p:nvSpPr>
          <p:cNvPr id="4" name="Kopfzeilenplatzhalter 3">
            <a:extLst>
              <a:ext uri="{FF2B5EF4-FFF2-40B4-BE49-F238E27FC236}">
                <a16:creationId xmlns:a16="http://schemas.microsoft.com/office/drawing/2014/main" id="{FC838232-47F6-ECC6-7D7A-0F9936C1595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20BCDF0-E0C4-ED0F-541C-1948EABDA3A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50E88C54-EA73-3BEF-9F21-F23DFF8F694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BFC8F81-553C-6095-BC29-CB4C3DF10611}"/>
              </a:ext>
            </a:extLst>
          </p:cNvPr>
          <p:cNvSpPr>
            <a:spLocks noGrp="1"/>
          </p:cNvSpPr>
          <p:nvPr>
            <p:ph type="sldNum" sz="quarter" idx="5"/>
          </p:nvPr>
        </p:nvSpPr>
        <p:spPr/>
        <p:txBody>
          <a:bodyPr/>
          <a:lstStyle/>
          <a:p>
            <a:fld id="{9B1635B3-DF70-4CFD-87CA-EB6AFDCA10EE}" type="slidenum">
              <a:rPr lang="de-AT" smtClean="0"/>
              <a:t>28</a:t>
            </a:fld>
            <a:endParaRPr lang="de-AT"/>
          </a:p>
        </p:txBody>
      </p:sp>
    </p:spTree>
    <p:extLst>
      <p:ext uri="{BB962C8B-B14F-4D97-AF65-F5344CB8AC3E}">
        <p14:creationId xmlns:p14="http://schemas.microsoft.com/office/powerpoint/2010/main" val="28955279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E9FFD6-7DF9-C6CE-3CAC-0BD90C2C592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41BD2FA-F246-52EB-9003-3022F412AACB}"/>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83896D4D-A227-0890-0B05-883A6ED525E7}"/>
              </a:ext>
            </a:extLst>
          </p:cNvPr>
          <p:cNvSpPr>
            <a:spLocks noGrp="1"/>
          </p:cNvSpPr>
          <p:nvPr>
            <p:ph type="body" idx="1"/>
          </p:nvPr>
        </p:nvSpPr>
        <p:spPr/>
        <p:txBody>
          <a:bodyPr/>
          <a:lstStyle/>
          <a:p>
            <a:r>
              <a:rPr lang="de-AT"/>
              <a:t>Picture: Felbermayr</a:t>
            </a:r>
          </a:p>
        </p:txBody>
      </p:sp>
      <p:sp>
        <p:nvSpPr>
          <p:cNvPr id="4" name="Kopfzeilenplatzhalter 3">
            <a:extLst>
              <a:ext uri="{FF2B5EF4-FFF2-40B4-BE49-F238E27FC236}">
                <a16:creationId xmlns:a16="http://schemas.microsoft.com/office/drawing/2014/main" id="{086CCA51-560C-CC14-5645-C68A4AC5C58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154E1C74-9A4C-424A-B079-F38B5C7D624B}"/>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BC196A7B-BDEE-82D8-07F6-E38ECC1CEFD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6F62F16-8248-2A27-5C67-A38003460860}"/>
              </a:ext>
            </a:extLst>
          </p:cNvPr>
          <p:cNvSpPr>
            <a:spLocks noGrp="1"/>
          </p:cNvSpPr>
          <p:nvPr>
            <p:ph type="sldNum" sz="quarter" idx="5"/>
          </p:nvPr>
        </p:nvSpPr>
        <p:spPr/>
        <p:txBody>
          <a:bodyPr/>
          <a:lstStyle/>
          <a:p>
            <a:fld id="{9B1635B3-DF70-4CFD-87CA-EB6AFDCA10EE}" type="slidenum">
              <a:rPr lang="de-AT" smtClean="0"/>
              <a:t>29</a:t>
            </a:fld>
            <a:endParaRPr lang="de-AT"/>
          </a:p>
        </p:txBody>
      </p:sp>
    </p:spTree>
    <p:extLst>
      <p:ext uri="{BB962C8B-B14F-4D97-AF65-F5344CB8AC3E}">
        <p14:creationId xmlns:p14="http://schemas.microsoft.com/office/powerpoint/2010/main" val="6382080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B33400-8D87-1EB0-0A03-5F5AD1CD009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A5A3690-35EE-A635-9006-4783613D64F1}"/>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CB473033-B092-14E7-38D2-84A3F2D1271A}"/>
              </a:ext>
            </a:extLst>
          </p:cNvPr>
          <p:cNvSpPr>
            <a:spLocks noGrp="1"/>
          </p:cNvSpPr>
          <p:nvPr>
            <p:ph type="body" idx="1"/>
          </p:nvPr>
        </p:nvSpPr>
        <p:spPr/>
        <p:txBody>
          <a:bodyPr/>
          <a:lstStyle/>
          <a:p>
            <a:r>
              <a:rPr lang="en-US" b="0" dirty="0"/>
              <a:t>In terms of specific energy consumption, inland waterway transport can be considered the most efficient and therefore the most environmentally friendly mode of transport. An inland vessel can transport one ton of cargo nearly four times farther than a truck using the same amount of energy.</a:t>
            </a:r>
          </a:p>
          <a:p>
            <a:endParaRPr lang="en-US" b="0" dirty="0"/>
          </a:p>
          <a:p>
            <a:r>
              <a:rPr lang="en-US" b="0" dirty="0"/>
              <a:t>Source: </a:t>
            </a:r>
            <a:r>
              <a:rPr lang="en-US" b="0" dirty="0" err="1"/>
              <a:t>Viadonau</a:t>
            </a:r>
            <a:r>
              <a:rPr lang="en-US" b="0" dirty="0"/>
              <a:t> (2019): </a:t>
            </a:r>
            <a:r>
              <a:rPr lang="de-AT" dirty="0"/>
              <a:t>Handbuch der Donauschifffahrt </a:t>
            </a:r>
            <a:r>
              <a:rPr lang="en-US" b="0" dirty="0"/>
              <a:t>, p. 18</a:t>
            </a:r>
            <a:br>
              <a:rPr lang="en-US" b="0" dirty="0"/>
            </a:br>
            <a:r>
              <a:rPr lang="en-US" b="0" dirty="0"/>
              <a:t>Image source: </a:t>
            </a:r>
            <a:r>
              <a:rPr lang="en-US" b="0" dirty="0" err="1"/>
              <a:t>Viadonau</a:t>
            </a:r>
            <a:r>
              <a:rPr lang="en-US" b="0" dirty="0"/>
              <a:t> (2019): </a:t>
            </a:r>
            <a:r>
              <a:rPr lang="de-AT" dirty="0"/>
              <a:t>Manual </a:t>
            </a:r>
            <a:r>
              <a:rPr lang="de-AT" dirty="0" err="1"/>
              <a:t>of</a:t>
            </a:r>
            <a:r>
              <a:rPr lang="de-AT" dirty="0"/>
              <a:t> </a:t>
            </a:r>
            <a:r>
              <a:rPr lang="de-AT" dirty="0" err="1"/>
              <a:t>Danube</a:t>
            </a:r>
            <a:r>
              <a:rPr lang="de-AT" dirty="0"/>
              <a:t> Navigation</a:t>
            </a:r>
            <a:r>
              <a:rPr lang="en-US" b="0" dirty="0"/>
              <a:t>, p. 18</a:t>
            </a:r>
          </a:p>
          <a:p>
            <a:endParaRPr lang="de-AT" dirty="0"/>
          </a:p>
          <a:p>
            <a:endParaRPr lang="de-AT" dirty="0"/>
          </a:p>
        </p:txBody>
      </p:sp>
      <p:sp>
        <p:nvSpPr>
          <p:cNvPr id="4" name="Kopfzeilenplatzhalter 3">
            <a:extLst>
              <a:ext uri="{FF2B5EF4-FFF2-40B4-BE49-F238E27FC236}">
                <a16:creationId xmlns:a16="http://schemas.microsoft.com/office/drawing/2014/main" id="{0FD40CCD-ED0F-182C-F210-324DFB2CBE0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05BA86A-BC67-5C82-0EBF-DF975D16820B}"/>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D6861227-B388-D49D-A808-4BD5F873257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8A5ACABB-F160-9B37-6A9F-930F2B7CF928}"/>
              </a:ext>
            </a:extLst>
          </p:cNvPr>
          <p:cNvSpPr>
            <a:spLocks noGrp="1"/>
          </p:cNvSpPr>
          <p:nvPr>
            <p:ph type="sldNum" sz="quarter" idx="5"/>
          </p:nvPr>
        </p:nvSpPr>
        <p:spPr/>
        <p:txBody>
          <a:bodyPr/>
          <a:lstStyle/>
          <a:p>
            <a:fld id="{9B1635B3-DF70-4CFD-87CA-EB6AFDCA10EE}" type="slidenum">
              <a:rPr lang="de-AT" smtClean="0"/>
              <a:t>30</a:t>
            </a:fld>
            <a:endParaRPr lang="de-AT"/>
          </a:p>
        </p:txBody>
      </p:sp>
    </p:spTree>
    <p:extLst>
      <p:ext uri="{BB962C8B-B14F-4D97-AF65-F5344CB8AC3E}">
        <p14:creationId xmlns:p14="http://schemas.microsoft.com/office/powerpoint/2010/main" val="6990527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E3DD4-F569-0546-8362-3C32AFF88CC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E801895-7967-BD3E-4995-B49F1444701A}"/>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40FE90AE-1B90-F164-5C46-60B82C775B51}"/>
              </a:ext>
            </a:extLst>
          </p:cNvPr>
          <p:cNvSpPr>
            <a:spLocks noGrp="1"/>
          </p:cNvSpPr>
          <p:nvPr>
            <p:ph type="body" idx="1"/>
          </p:nvPr>
        </p:nvSpPr>
        <p:spPr/>
        <p:txBody>
          <a:bodyPr/>
          <a:lstStyle/>
          <a:p>
            <a:r>
              <a:rPr lang="en-US" b="0" dirty="0"/>
              <a:t>A direct or single-stage transport refers to direct delivery from the sender to the receiver.</a:t>
            </a:r>
          </a:p>
          <a:p>
            <a:r>
              <a:rPr lang="en-US" b="0" dirty="0"/>
              <a:t>The term “transport chain” or “multi-stage transport” refers to transport from sender to receiver using different means of transport.</a:t>
            </a:r>
          </a:p>
          <a:p>
            <a:r>
              <a:rPr lang="en-US" b="0" dirty="0"/>
              <a:t>In unimodal transport, the mode of transport does not change.</a:t>
            </a:r>
            <a:br>
              <a:rPr lang="en-US" b="0" dirty="0"/>
            </a:br>
            <a:r>
              <a:rPr lang="en-US" b="0" dirty="0"/>
              <a:t>Examples include truck transport by road or rail transport between two locations with direct rail access. The goods may be reloaded, but only one mode of transport is used.</a:t>
            </a:r>
          </a:p>
          <a:p>
            <a:r>
              <a:rPr lang="en-US" b="0" dirty="0"/>
              <a:t>In multimodal transport, the transport is carried out using more than one mode of transport.</a:t>
            </a:r>
          </a:p>
          <a:p>
            <a:endParaRPr lang="en-US" b="0" dirty="0"/>
          </a:p>
          <a:p>
            <a:r>
              <a:rPr lang="en-US" b="0" dirty="0"/>
              <a:t>Source:</a:t>
            </a:r>
            <a:br>
              <a:rPr lang="en-US" b="0" dirty="0"/>
            </a:br>
            <a:r>
              <a:rPr lang="en-US" b="0" dirty="0" err="1"/>
              <a:t>Muchna</a:t>
            </a:r>
            <a:r>
              <a:rPr lang="en-US" b="0" dirty="0"/>
              <a:t>, Claus / Brandenburg, Hans / </a:t>
            </a:r>
            <a:r>
              <a:rPr lang="en-US" b="0" dirty="0" err="1"/>
              <a:t>Fottner</a:t>
            </a:r>
            <a:r>
              <a:rPr lang="en-US" b="0" dirty="0"/>
              <a:t>, Johannes / Gutermuth, Jens (2nd edition 2021): </a:t>
            </a:r>
            <a:r>
              <a:rPr lang="de-AT" dirty="0"/>
              <a:t>Grundlagen der Logistik. Begriffe, Strukturen und Prozesse</a:t>
            </a:r>
            <a:r>
              <a:rPr lang="en-US" b="0" dirty="0"/>
              <a:t>, pp. 152–161</a:t>
            </a:r>
          </a:p>
          <a:p>
            <a:endParaRPr lang="en-US" b="0" dirty="0"/>
          </a:p>
          <a:p>
            <a:r>
              <a:rPr lang="en-US" b="0" dirty="0"/>
              <a:t>Images sources:</a:t>
            </a:r>
          </a:p>
          <a:p>
            <a:r>
              <a:rPr lang="en-US" b="0" dirty="0" err="1"/>
              <a:t>Flaticon</a:t>
            </a:r>
            <a:r>
              <a:rPr lang="en-US" b="0" dirty="0"/>
              <a:t> (2024): </a:t>
            </a:r>
            <a:r>
              <a:rPr lang="en-US" b="0" dirty="0">
                <a:hlinkClick r:id="rId3"/>
              </a:rPr>
              <a:t>https://www.flaticon.com/de/kostenlose-icons/lkw</a:t>
            </a:r>
            <a:r>
              <a:rPr lang="en-US" b="0" dirty="0"/>
              <a:t>; Truck icons by </a:t>
            </a:r>
            <a:r>
              <a:rPr lang="en-US" b="0" dirty="0" err="1"/>
              <a:t>Freepik</a:t>
            </a:r>
            <a:r>
              <a:rPr lang="en-US" b="0" dirty="0"/>
              <a:t> – </a:t>
            </a:r>
            <a:r>
              <a:rPr lang="en-US" b="0" dirty="0" err="1"/>
              <a:t>Flaticon</a:t>
            </a:r>
            <a:r>
              <a:rPr lang="en-US" b="0" dirty="0"/>
              <a:t>, accessed 20.05.2024</a:t>
            </a:r>
          </a:p>
          <a:p>
            <a:r>
              <a:rPr lang="en-US" b="0" dirty="0" err="1"/>
              <a:t>Flaticon</a:t>
            </a:r>
            <a:r>
              <a:rPr lang="en-US" b="0" dirty="0"/>
              <a:t> (2024): </a:t>
            </a:r>
            <a:r>
              <a:rPr lang="en-US" b="0" dirty="0">
                <a:hlinkClick r:id="rId4"/>
              </a:rPr>
              <a:t>https://www.flaticon.com/de/kostenlose-icons/fabrik</a:t>
            </a:r>
            <a:r>
              <a:rPr lang="en-US" b="0" dirty="0"/>
              <a:t>; Factory icons by </a:t>
            </a:r>
            <a:r>
              <a:rPr lang="en-US" b="0" dirty="0" err="1"/>
              <a:t>Freepik</a:t>
            </a:r>
            <a:r>
              <a:rPr lang="en-US" b="0" dirty="0"/>
              <a:t> – </a:t>
            </a:r>
            <a:r>
              <a:rPr lang="en-US" b="0" dirty="0" err="1"/>
              <a:t>Flaticon</a:t>
            </a:r>
            <a:r>
              <a:rPr lang="en-US" b="0" dirty="0"/>
              <a:t>, accessed 03.05.2024</a:t>
            </a:r>
          </a:p>
          <a:p>
            <a:r>
              <a:rPr lang="en-US" b="0" dirty="0" err="1"/>
              <a:t>Flaticon</a:t>
            </a:r>
            <a:r>
              <a:rPr lang="en-US" b="0" dirty="0"/>
              <a:t> (2024): </a:t>
            </a:r>
            <a:r>
              <a:rPr lang="en-US" b="0" dirty="0">
                <a:hlinkClick r:id="rId5"/>
              </a:rPr>
              <a:t>https://www.flaticon.com/de/kostenlose-icons/boxen</a:t>
            </a:r>
            <a:r>
              <a:rPr lang="en-US" b="0" dirty="0"/>
              <a:t>; Box icons by </a:t>
            </a:r>
            <a:r>
              <a:rPr lang="en-US" b="0" dirty="0" err="1"/>
              <a:t>monkik</a:t>
            </a:r>
            <a:r>
              <a:rPr lang="en-US" b="0" dirty="0"/>
              <a:t> – </a:t>
            </a:r>
            <a:r>
              <a:rPr lang="en-US" b="0" dirty="0" err="1"/>
              <a:t>Flaticon</a:t>
            </a:r>
            <a:r>
              <a:rPr lang="en-US" b="0" dirty="0"/>
              <a:t>, accessed 20.05.2024</a:t>
            </a:r>
          </a:p>
          <a:p>
            <a:r>
              <a:rPr lang="en-US" b="0" dirty="0" err="1"/>
              <a:t>Flaticon</a:t>
            </a:r>
            <a:r>
              <a:rPr lang="en-US" b="0" dirty="0"/>
              <a:t> (2024): </a:t>
            </a:r>
            <a:r>
              <a:rPr lang="en-US" b="0" dirty="0">
                <a:hlinkClick r:id="rId6"/>
              </a:rPr>
              <a:t>https://www.flaticon.com/de/kostenlose-icons/guterzug</a:t>
            </a:r>
            <a:r>
              <a:rPr lang="en-US" b="0" dirty="0"/>
              <a:t>; Freight train icons by </a:t>
            </a:r>
            <a:r>
              <a:rPr lang="en-US" b="0" dirty="0" err="1"/>
              <a:t>Freepik</a:t>
            </a:r>
            <a:r>
              <a:rPr lang="en-US" b="0" dirty="0"/>
              <a:t> – </a:t>
            </a:r>
            <a:r>
              <a:rPr lang="en-US" b="0" dirty="0" err="1"/>
              <a:t>Flaticon</a:t>
            </a:r>
            <a:r>
              <a:rPr lang="en-US" b="0" dirty="0"/>
              <a:t>, accessed 20.05.2024</a:t>
            </a:r>
          </a:p>
          <a:p>
            <a:r>
              <a:rPr lang="en-US" b="0" dirty="0" err="1"/>
              <a:t>Flaticon</a:t>
            </a:r>
            <a:r>
              <a:rPr lang="en-US" b="0" dirty="0"/>
              <a:t> (2024): </a:t>
            </a:r>
            <a:r>
              <a:rPr lang="en-US" b="0" dirty="0">
                <a:hlinkClick r:id="rId7"/>
              </a:rPr>
              <a:t>https://www.flaticon.com/de/kostenlose-icons/schiff</a:t>
            </a:r>
            <a:r>
              <a:rPr lang="en-US" b="0" dirty="0"/>
              <a:t>; Ship icons by </a:t>
            </a:r>
            <a:r>
              <a:rPr lang="en-US" b="0" dirty="0" err="1"/>
              <a:t>Freepik</a:t>
            </a:r>
            <a:r>
              <a:rPr lang="en-US" b="0" dirty="0"/>
              <a:t> – </a:t>
            </a:r>
            <a:r>
              <a:rPr lang="en-US" b="0" dirty="0" err="1"/>
              <a:t>Flaticon</a:t>
            </a:r>
            <a:r>
              <a:rPr lang="en-US" b="0" dirty="0"/>
              <a:t>, accessed 29.04.2024</a:t>
            </a:r>
          </a:p>
          <a:p>
            <a:endParaRPr lang="de-AT" dirty="0"/>
          </a:p>
        </p:txBody>
      </p:sp>
      <p:sp>
        <p:nvSpPr>
          <p:cNvPr id="4" name="Kopfzeilenplatzhalter 3">
            <a:extLst>
              <a:ext uri="{FF2B5EF4-FFF2-40B4-BE49-F238E27FC236}">
                <a16:creationId xmlns:a16="http://schemas.microsoft.com/office/drawing/2014/main" id="{889D5F91-03ED-0AC4-9FEE-E7511FE37B7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2D8717A-B942-48A4-16A6-7EE9D15E96CC}"/>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00611BE8-8569-AE83-2D3A-CFECE15FC9AB}"/>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BDF8FE5-7A72-F76D-F4BB-6DDEA71AB3F0}"/>
              </a:ext>
            </a:extLst>
          </p:cNvPr>
          <p:cNvSpPr>
            <a:spLocks noGrp="1"/>
          </p:cNvSpPr>
          <p:nvPr>
            <p:ph type="sldNum" sz="quarter" idx="5"/>
          </p:nvPr>
        </p:nvSpPr>
        <p:spPr/>
        <p:txBody>
          <a:bodyPr/>
          <a:lstStyle/>
          <a:p>
            <a:fld id="{9B1635B3-DF70-4CFD-87CA-EB6AFDCA10EE}" type="slidenum">
              <a:rPr lang="de-AT" smtClean="0"/>
              <a:t>31</a:t>
            </a:fld>
            <a:endParaRPr lang="de-AT"/>
          </a:p>
        </p:txBody>
      </p:sp>
    </p:spTree>
    <p:extLst>
      <p:ext uri="{BB962C8B-B14F-4D97-AF65-F5344CB8AC3E}">
        <p14:creationId xmlns:p14="http://schemas.microsoft.com/office/powerpoint/2010/main" val="1370110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1ED865-DC4A-12DF-71DE-C1AFAD091A1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870983A0-5414-D3FD-EA27-C665504D302A}"/>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567D2550-BBF5-77F9-4BB7-BF3A62ACE270}"/>
              </a:ext>
            </a:extLst>
          </p:cNvPr>
          <p:cNvSpPr>
            <a:spLocks noGrp="1"/>
          </p:cNvSpPr>
          <p:nvPr>
            <p:ph type="body" idx="1"/>
          </p:nvPr>
        </p:nvSpPr>
        <p:spPr/>
        <p:txBody>
          <a:bodyPr/>
          <a:lstStyle/>
          <a:p>
            <a:r>
              <a:rPr lang="de-AT" dirty="0"/>
              <a:t>Download App unter: https://logistify.app/</a:t>
            </a:r>
          </a:p>
          <a:p>
            <a:r>
              <a:rPr lang="de-AT" dirty="0"/>
              <a:t>Erklärvideo: https://www.youtube.com/watch?v=kZhL5SPtn6A</a:t>
            </a:r>
          </a:p>
          <a:p>
            <a:r>
              <a:rPr lang="en-US" b="0" dirty="0"/>
              <a:t>More information at</a:t>
            </a:r>
            <a:r>
              <a:rPr lang="de-AT" dirty="0"/>
              <a:t>: https://rewway.at/en/teaching-materials/transport-planning-with-the-logistify-app</a:t>
            </a:r>
          </a:p>
          <a:p>
            <a:endParaRPr lang="en-US" b="0" dirty="0"/>
          </a:p>
          <a:p>
            <a:r>
              <a:rPr lang="en-US" b="0" dirty="0"/>
              <a:t>The educational app "</a:t>
            </a:r>
            <a:r>
              <a:rPr lang="en-US" b="0" dirty="0" err="1"/>
              <a:t>Logistify</a:t>
            </a:r>
            <a:r>
              <a:rPr lang="en-US" b="0" dirty="0"/>
              <a:t>" focuses on different means of transport, their careful and efficient use of resources, and career profiles in the logistics sector. In the games, students are challenged to apply their transport planning skills.</a:t>
            </a:r>
            <a:br>
              <a:rPr lang="en-US" b="0" dirty="0"/>
            </a:br>
            <a:r>
              <a:rPr lang="en-US" b="0" dirty="0"/>
              <a:t>Tasks include efficiently transporting various goods from A to B, planning multimodal transport chains from raw material to end customer, and exploring logistics professions.</a:t>
            </a:r>
          </a:p>
          <a:p>
            <a:r>
              <a:rPr lang="en-US" b="0" dirty="0"/>
              <a:t>For Game 2, printed cards with transport modes, production facilities, and transshipment points are required!</a:t>
            </a:r>
          </a:p>
          <a:p>
            <a:endParaRPr lang="en-US" b="0" dirty="0"/>
          </a:p>
          <a:p>
            <a:r>
              <a:rPr lang="en-US" b="0" dirty="0"/>
              <a:t>Duration: Game 2 takes up to 30 minutes, depending on the number of transport examples.</a:t>
            </a:r>
          </a:p>
          <a:p>
            <a:endParaRPr lang="en-US" b="0" dirty="0"/>
          </a:p>
          <a:p>
            <a:r>
              <a:rPr lang="en-US" b="0" dirty="0"/>
              <a:t>Learning objectives:</a:t>
            </a:r>
          </a:p>
          <a:p>
            <a:r>
              <a:rPr lang="en-US" b="0" dirty="0"/>
              <a:t>Students plan simple multimodal transport chains considering efficiency and sustainability.</a:t>
            </a:r>
          </a:p>
          <a:p>
            <a:r>
              <a:rPr lang="en-US" b="0" dirty="0"/>
              <a:t>Students develop a basic understanding of the complexity of modern supply chains.</a:t>
            </a:r>
          </a:p>
          <a:p>
            <a:r>
              <a:rPr lang="en-US" b="0" dirty="0"/>
              <a:t>Students use digital learning tools in a playful way to grasp logistical relationships.</a:t>
            </a:r>
          </a:p>
          <a:p>
            <a:endParaRPr lang="de-AT" dirty="0"/>
          </a:p>
        </p:txBody>
      </p:sp>
      <p:sp>
        <p:nvSpPr>
          <p:cNvPr id="4" name="Kopfzeilenplatzhalter 3">
            <a:extLst>
              <a:ext uri="{FF2B5EF4-FFF2-40B4-BE49-F238E27FC236}">
                <a16:creationId xmlns:a16="http://schemas.microsoft.com/office/drawing/2014/main" id="{BFE76D38-A01A-9F06-0891-15EC972990FF}"/>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F1D32E44-37A2-E235-2E20-B984BF66A611}"/>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217ED60A-B0C4-1401-CFAD-0144FF5EB25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5387D36-23EE-B3CD-4838-F694C2A25FD6}"/>
              </a:ext>
            </a:extLst>
          </p:cNvPr>
          <p:cNvSpPr>
            <a:spLocks noGrp="1"/>
          </p:cNvSpPr>
          <p:nvPr>
            <p:ph type="sldNum" sz="quarter" idx="5"/>
          </p:nvPr>
        </p:nvSpPr>
        <p:spPr/>
        <p:txBody>
          <a:bodyPr/>
          <a:lstStyle/>
          <a:p>
            <a:fld id="{9B1635B3-DF70-4CFD-87CA-EB6AFDCA10EE}" type="slidenum">
              <a:rPr lang="de-AT" smtClean="0"/>
              <a:t>32</a:t>
            </a:fld>
            <a:endParaRPr lang="de-AT"/>
          </a:p>
        </p:txBody>
      </p:sp>
    </p:spTree>
    <p:extLst>
      <p:ext uri="{BB962C8B-B14F-4D97-AF65-F5344CB8AC3E}">
        <p14:creationId xmlns:p14="http://schemas.microsoft.com/office/powerpoint/2010/main" val="5811533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12693E-D51D-5175-F96F-22A51BEA5D9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8A7AE69-9AB8-DD3D-5380-8EC2F0DDF258}"/>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BBD144B7-B844-806A-6912-D7E8CA977113}"/>
              </a:ext>
            </a:extLst>
          </p:cNvPr>
          <p:cNvSpPr>
            <a:spLocks noGrp="1"/>
          </p:cNvSpPr>
          <p:nvPr>
            <p:ph type="body" idx="1"/>
          </p:nvPr>
        </p:nvSpPr>
        <p:spPr/>
        <p:txBody>
          <a:bodyPr/>
          <a:lstStyle/>
          <a:p>
            <a:r>
              <a:rPr lang="en-US" dirty="0"/>
              <a:t>A terminal is a spatially defined facility for handling, storage, and logistics of a specific type of cargo (e.g., container or heavy cargo terminal).” (</a:t>
            </a:r>
            <a:r>
              <a:rPr lang="en-US" dirty="0" err="1"/>
              <a:t>viadonau</a:t>
            </a:r>
            <a:r>
              <a:rPr lang="en-US" dirty="0"/>
              <a:t> 2019)The loading and unloading of cargo units (e.g., containers) enables the use of different modes of transport. Terminals are a key prerequisite for multimodal transport and also serve as storage facilities. In Austria, there are 14 publicly accessible transshipment terminals.</a:t>
            </a:r>
          </a:p>
          <a:p>
            <a:endParaRPr lang="en-US" dirty="0"/>
          </a:p>
          <a:p>
            <a:r>
              <a:rPr lang="en-US" dirty="0"/>
              <a:t>Sources:</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Bundesministerium für Innovation, Mobilität und Infrastruktur (2025): https://www.bmimi.gv.at/themen/mobilitaet/transport/gueterverkehr/kombiverkehr/terminals-rola/oesterreich.html; </a:t>
            </a:r>
            <a:r>
              <a:rPr lang="de-AT" dirty="0" err="1"/>
              <a:t>accessed</a:t>
            </a:r>
            <a:r>
              <a:rPr lang="de-AT" dirty="0"/>
              <a:t> 14.07.2025</a:t>
            </a:r>
          </a:p>
          <a:p>
            <a:r>
              <a:rPr lang="de-AT" dirty="0"/>
              <a:t>SGKV – Studiengesellschaft für den Kombinierten Verkehr (2025): https://www.intermodal-info.com/terminals-im-kv/; </a:t>
            </a:r>
            <a:r>
              <a:rPr lang="de-AT" dirty="0" err="1"/>
              <a:t>accessed</a:t>
            </a:r>
            <a:r>
              <a:rPr lang="de-AT" dirty="0"/>
              <a:t> 18.03.2025</a:t>
            </a:r>
          </a:p>
          <a:p>
            <a:r>
              <a:rPr lang="de-AT" dirty="0" err="1"/>
              <a:t>Viadonau</a:t>
            </a:r>
            <a:r>
              <a:rPr lang="de-AT" dirty="0"/>
              <a:t> (2019): Handbuch der Donauschifffahrt</a:t>
            </a:r>
          </a:p>
          <a:p>
            <a:endParaRPr lang="en-US" dirty="0"/>
          </a:p>
          <a:p>
            <a:r>
              <a:rPr lang="en-US" dirty="0"/>
              <a:t>Image source:</a:t>
            </a:r>
          </a:p>
          <a:p>
            <a:r>
              <a:rPr lang="en-US" dirty="0" err="1"/>
              <a:t>Duisport</a:t>
            </a:r>
            <a:r>
              <a:rPr lang="en-US" dirty="0"/>
              <a:t> / Frank Reinhold: Container handling – </a:t>
            </a:r>
            <a:r>
              <a:rPr lang="en-US" dirty="0" err="1"/>
              <a:t>logport</a:t>
            </a:r>
            <a:r>
              <a:rPr lang="en-US" dirty="0"/>
              <a:t> II Gateway West, Duisburg</a:t>
            </a:r>
            <a:endParaRPr lang="de-AT" dirty="0"/>
          </a:p>
        </p:txBody>
      </p:sp>
      <p:sp>
        <p:nvSpPr>
          <p:cNvPr id="4" name="Kopfzeilenplatzhalter 3">
            <a:extLst>
              <a:ext uri="{FF2B5EF4-FFF2-40B4-BE49-F238E27FC236}">
                <a16:creationId xmlns:a16="http://schemas.microsoft.com/office/drawing/2014/main" id="{BDF822F5-4FB6-BD5B-2D9D-BA878FFBB23F}"/>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1D5DE9E-38B9-90DF-62ED-66605E30C571}"/>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792A141F-E9A3-3D41-5705-3C3B5A1CB89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3C84B95-1366-C0B2-52EB-84E7B9771755}"/>
              </a:ext>
            </a:extLst>
          </p:cNvPr>
          <p:cNvSpPr>
            <a:spLocks noGrp="1"/>
          </p:cNvSpPr>
          <p:nvPr>
            <p:ph type="sldNum" sz="quarter" idx="5"/>
          </p:nvPr>
        </p:nvSpPr>
        <p:spPr/>
        <p:txBody>
          <a:bodyPr/>
          <a:lstStyle/>
          <a:p>
            <a:fld id="{9B1635B3-DF70-4CFD-87CA-EB6AFDCA10EE}" type="slidenum">
              <a:rPr lang="de-AT" smtClean="0"/>
              <a:t>33</a:t>
            </a:fld>
            <a:endParaRPr lang="de-AT"/>
          </a:p>
        </p:txBody>
      </p:sp>
    </p:spTree>
    <p:extLst>
      <p:ext uri="{BB962C8B-B14F-4D97-AF65-F5344CB8AC3E}">
        <p14:creationId xmlns:p14="http://schemas.microsoft.com/office/powerpoint/2010/main" val="3732398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B96A26-A0BE-8421-B6CD-ED0A6138B79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A81E1CB-A842-3975-B88C-4B02E6345E67}"/>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BAE8CF83-C42D-323C-C97A-6C6BE7031CED}"/>
              </a:ext>
            </a:extLst>
          </p:cNvPr>
          <p:cNvSpPr>
            <a:spLocks noGrp="1"/>
          </p:cNvSpPr>
          <p:nvPr>
            <p:ph type="body" idx="1"/>
          </p:nvPr>
        </p:nvSpPr>
        <p:spPr/>
        <p:txBody>
          <a:bodyPr/>
          <a:lstStyle/>
          <a:p>
            <a:r>
              <a:rPr lang="en-US" dirty="0"/>
              <a:t>Image source:</a:t>
            </a:r>
          </a:p>
          <a:p>
            <a:r>
              <a:rPr lang="de-AT" dirty="0"/>
              <a:t>Bundesministerium für Innovation, Mobilität und Infrastruktur </a:t>
            </a:r>
            <a:r>
              <a:rPr lang="en-US" dirty="0"/>
              <a:t>(2025): https://www.bmimi.gv.at/themen/mobilitaet/transport/gueterverkehr/kombiverkehr/terminals-rola/oesterreich.html; Accessed on 14.07.2025</a:t>
            </a:r>
            <a:endParaRPr lang="de-AT" dirty="0"/>
          </a:p>
        </p:txBody>
      </p:sp>
      <p:sp>
        <p:nvSpPr>
          <p:cNvPr id="4" name="Kopfzeilenplatzhalter 3">
            <a:extLst>
              <a:ext uri="{FF2B5EF4-FFF2-40B4-BE49-F238E27FC236}">
                <a16:creationId xmlns:a16="http://schemas.microsoft.com/office/drawing/2014/main" id="{43E85AB1-6035-52A6-0F99-9B45F87680BF}"/>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34B6336-21C2-FC20-A8E9-373964085304}"/>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C63A5C3D-81E1-DE9A-B3DD-74A1FC1AACD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4C260684-CFB3-EBE1-3893-BFB5FCBB20EA}"/>
              </a:ext>
            </a:extLst>
          </p:cNvPr>
          <p:cNvSpPr>
            <a:spLocks noGrp="1"/>
          </p:cNvSpPr>
          <p:nvPr>
            <p:ph type="sldNum" sz="quarter" idx="5"/>
          </p:nvPr>
        </p:nvSpPr>
        <p:spPr/>
        <p:txBody>
          <a:bodyPr/>
          <a:lstStyle/>
          <a:p>
            <a:fld id="{9B1635B3-DF70-4CFD-87CA-EB6AFDCA10EE}" type="slidenum">
              <a:rPr lang="de-AT" smtClean="0"/>
              <a:t>34</a:t>
            </a:fld>
            <a:endParaRPr lang="de-AT"/>
          </a:p>
        </p:txBody>
      </p:sp>
    </p:spTree>
    <p:extLst>
      <p:ext uri="{BB962C8B-B14F-4D97-AF65-F5344CB8AC3E}">
        <p14:creationId xmlns:p14="http://schemas.microsoft.com/office/powerpoint/2010/main" val="389995959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3481D-3A3C-6AF9-AF9C-90A9B50AE57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694552D-D199-00FD-964E-67687E9DA977}"/>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05B9A6D1-82BB-A4E2-888C-9E69EF1A7910}"/>
              </a:ext>
            </a:extLst>
          </p:cNvPr>
          <p:cNvSpPr>
            <a:spLocks noGrp="1"/>
          </p:cNvSpPr>
          <p:nvPr>
            <p:ph type="body" idx="1"/>
          </p:nvPr>
        </p:nvSpPr>
        <p:spPr/>
        <p:txBody>
          <a:bodyPr/>
          <a:lstStyle/>
          <a:p>
            <a:r>
              <a:rPr lang="en-US" b="0" dirty="0"/>
              <a:t>The European Union has set itself the goal of becoming the first climate-neutral continent by 2050 and reducing greenhouse gas emissions in the transport sector by 90%.</a:t>
            </a:r>
            <a:br>
              <a:rPr lang="en-US" b="0" dirty="0"/>
            </a:br>
            <a:r>
              <a:rPr lang="en-US" b="0" dirty="0"/>
              <a:t>To achieve this, the European Commission’s Strategy for Sustainable and Smart Mobility outlines, among other measures, a modal shift toward more sustainable modes of transport.</a:t>
            </a:r>
          </a:p>
          <a:p>
            <a:r>
              <a:rPr lang="en-US" b="0" dirty="0"/>
              <a:t>The target for shipping includes a 25% increase in inland waterway and short-sea shipping by 2030, and a 50% increase by 2050.</a:t>
            </a:r>
            <a:br>
              <a:rPr lang="en-US" b="0" dirty="0"/>
            </a:br>
            <a:r>
              <a:rPr lang="en-US" b="0" dirty="0"/>
              <a:t>Rail freight transport is to increase by 50% by 2030 and double by 2050.</a:t>
            </a:r>
          </a:p>
          <a:p>
            <a:endParaRPr lang="en-US" b="0" dirty="0"/>
          </a:p>
          <a:p>
            <a:r>
              <a:rPr lang="en-US" b="0" dirty="0"/>
              <a:t>Source:</a:t>
            </a:r>
            <a:br>
              <a:rPr lang="en-US" b="0" dirty="0"/>
            </a:br>
            <a:r>
              <a:rPr lang="en-US" b="0" dirty="0"/>
              <a:t>European Commission (2025): </a:t>
            </a:r>
            <a:r>
              <a:rPr lang="en-US" b="0" dirty="0">
                <a:hlinkClick r:id="rId3"/>
              </a:rPr>
              <a:t>https://commission.europa.eu/strategy-and-policy/priorities-2019-2024/european-green-deal_de</a:t>
            </a:r>
            <a:r>
              <a:rPr lang="en-US" b="0" dirty="0"/>
              <a:t>; accessed 05.02.2025</a:t>
            </a:r>
            <a:br>
              <a:rPr lang="en-US" b="0" dirty="0"/>
            </a:br>
            <a:r>
              <a:rPr lang="en-US" b="0" dirty="0"/>
              <a:t>European Commission (2023): Sustainable &amp; Smart Mobility Strategy, at: </a:t>
            </a:r>
            <a:r>
              <a:rPr lang="en-US" b="0" dirty="0">
                <a:hlinkClick r:id="rId4"/>
              </a:rPr>
              <a:t>https://transport.ec.europa.eu/transport-themes/mobility-strategy_en</a:t>
            </a:r>
            <a:r>
              <a:rPr lang="en-US" b="0" dirty="0"/>
              <a:t>; accessed 05.02.2025; p.10</a:t>
            </a:r>
          </a:p>
          <a:p>
            <a:endParaRPr lang="de-AT" dirty="0"/>
          </a:p>
        </p:txBody>
      </p:sp>
      <p:sp>
        <p:nvSpPr>
          <p:cNvPr id="4" name="Kopfzeilenplatzhalter 3">
            <a:extLst>
              <a:ext uri="{FF2B5EF4-FFF2-40B4-BE49-F238E27FC236}">
                <a16:creationId xmlns:a16="http://schemas.microsoft.com/office/drawing/2014/main" id="{BDF80712-9F18-75C9-B659-5EDBE8292D5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06AFE78-5A83-40AD-79DD-6A7010FCCF1C}"/>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1E77892C-C622-EAC5-1CD1-695893A29BC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7FECA39-27E7-3E8A-0764-B96539EAAD82}"/>
              </a:ext>
            </a:extLst>
          </p:cNvPr>
          <p:cNvSpPr>
            <a:spLocks noGrp="1"/>
          </p:cNvSpPr>
          <p:nvPr>
            <p:ph type="sldNum" sz="quarter" idx="5"/>
          </p:nvPr>
        </p:nvSpPr>
        <p:spPr/>
        <p:txBody>
          <a:bodyPr/>
          <a:lstStyle/>
          <a:p>
            <a:fld id="{9B1635B3-DF70-4CFD-87CA-EB6AFDCA10EE}" type="slidenum">
              <a:rPr lang="de-AT" smtClean="0"/>
              <a:t>35</a:t>
            </a:fld>
            <a:endParaRPr lang="de-AT"/>
          </a:p>
        </p:txBody>
      </p:sp>
    </p:spTree>
    <p:extLst>
      <p:ext uri="{BB962C8B-B14F-4D97-AF65-F5344CB8AC3E}">
        <p14:creationId xmlns:p14="http://schemas.microsoft.com/office/powerpoint/2010/main" val="14602269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a:t>In this interactive video, you will learn which routes goods take on their way to the store shelves and how freight transport can be designed sustainably - with built‑in quiz questions that invite you to participate directly in the video.</a:t>
            </a:r>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36</a:t>
            </a:fld>
            <a:endParaRPr lang="de-AT"/>
          </a:p>
        </p:txBody>
      </p:sp>
    </p:spTree>
    <p:extLst>
      <p:ext uri="{BB962C8B-B14F-4D97-AF65-F5344CB8AC3E}">
        <p14:creationId xmlns:p14="http://schemas.microsoft.com/office/powerpoint/2010/main" val="3543216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0D324-BEFA-8B08-099E-9A199F92BD9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5FEF866-4B5B-6CF3-15F0-11201D003F69}"/>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9BD1739-D2BF-2DC1-C910-96B6640CEA05}"/>
              </a:ext>
            </a:extLst>
          </p:cNvPr>
          <p:cNvSpPr>
            <a:spLocks noGrp="1"/>
          </p:cNvSpPr>
          <p:nvPr>
            <p:ph type="body" idx="1"/>
          </p:nvPr>
        </p:nvSpPr>
        <p:spPr/>
        <p:txBody>
          <a:bodyPr/>
          <a:lstStyle/>
          <a:p>
            <a:r>
              <a:rPr lang="en-US" b="0"/>
              <a:t>Think-Pair-Share: Individually (Think), in pairs or small groups (Pair), then present discussion results to the class (Share)</a:t>
            </a:r>
          </a:p>
          <a:p>
            <a:endParaRPr lang="en-US" b="0"/>
          </a:p>
          <a:p>
            <a:r>
              <a:rPr lang="en-US" b="0"/>
              <a:t>Duration: approx. 15–20 minutes</a:t>
            </a:r>
            <a:br>
              <a:rPr lang="en-US" b="0"/>
            </a:br>
            <a:r>
              <a:rPr lang="en-US" b="0"/>
              <a:t>Social structure: Individual work → partner or small group work → class discussion</a:t>
            </a:r>
          </a:p>
          <a:p>
            <a:endParaRPr lang="en-US" b="0"/>
          </a:p>
          <a:p>
            <a:r>
              <a:rPr lang="en-US" b="0"/>
              <a:t>Possible arguments (to support or inspire):</a:t>
            </a:r>
          </a:p>
          <a:p>
            <a:r>
              <a:rPr lang="en-US" b="0"/>
              <a:t>Low primary energy demand: Inland waterway vessels consume significantly less energy per ton transported compared to trucks or trains.</a:t>
            </a:r>
          </a:p>
          <a:p>
            <a:r>
              <a:rPr lang="en-US" b="0"/>
              <a:t>Lowest external costs: Less air pollution, noise, CO₂ emissions, and infrastructure wear.</a:t>
            </a:r>
          </a:p>
          <a:p>
            <a:r>
              <a:rPr lang="en-US" b="0"/>
              <a:t>Few accidents: Very high safety compared to road and rail transport.</a:t>
            </a:r>
          </a:p>
          <a:p>
            <a:r>
              <a:rPr lang="en-US" b="0"/>
              <a:t>Large transport volumes possible: One ship can replace many trucks.</a:t>
            </a:r>
          </a:p>
          <a:p>
            <a:r>
              <a:rPr lang="en-US" b="0"/>
              <a:t>Use of existing natural infrastructure: Rivers and canals already exist.</a:t>
            </a:r>
          </a:p>
          <a:p>
            <a:r>
              <a:rPr lang="en-US" b="0"/>
              <a:t>Cost-effective in the long term: Especially for bulk goods and long distances.</a:t>
            </a:r>
          </a:p>
          <a:p>
            <a:endParaRPr lang="en-US" b="0"/>
          </a:p>
          <a:p>
            <a:r>
              <a:rPr lang="en-US" b="0"/>
              <a:t>Learning objectives:</a:t>
            </a:r>
          </a:p>
          <a:p>
            <a:r>
              <a:rPr lang="en-US" b="0"/>
              <a:t>Students analyze the ecological and economic advantages of inland waterway transport compared to other transport modes.</a:t>
            </a:r>
          </a:p>
          <a:p>
            <a:r>
              <a:rPr lang="en-US" b="0"/>
              <a:t>Students argue factually and with reasoning for or against greater use of waterways for freight transport.</a:t>
            </a:r>
          </a:p>
          <a:p>
            <a:r>
              <a:rPr lang="en-US" b="0"/>
              <a:t>Students reflect on the political and societal conditions that influence the use of inland navigation.</a:t>
            </a:r>
          </a:p>
          <a:p>
            <a:r>
              <a:rPr lang="en-US" b="0"/>
              <a:t>Students present their results clearly and structured to the class and engage with other perspectives.</a:t>
            </a:r>
          </a:p>
          <a:p>
            <a:endParaRPr lang="de-AT"/>
          </a:p>
        </p:txBody>
      </p:sp>
      <p:sp>
        <p:nvSpPr>
          <p:cNvPr id="4" name="Kopfzeilenplatzhalter 3">
            <a:extLst>
              <a:ext uri="{FF2B5EF4-FFF2-40B4-BE49-F238E27FC236}">
                <a16:creationId xmlns:a16="http://schemas.microsoft.com/office/drawing/2014/main" id="{4A38F138-3D1F-01F1-7E3F-3B9879FB3C5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B6BA6AA-F772-E6BB-A21F-75C5353202AA}"/>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2C2FBCE4-1D48-A200-978B-57749302D91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8EFE44D-508D-C109-D091-340ACEB830D6}"/>
              </a:ext>
            </a:extLst>
          </p:cNvPr>
          <p:cNvSpPr>
            <a:spLocks noGrp="1"/>
          </p:cNvSpPr>
          <p:nvPr>
            <p:ph type="sldNum" sz="quarter" idx="5"/>
          </p:nvPr>
        </p:nvSpPr>
        <p:spPr/>
        <p:txBody>
          <a:bodyPr/>
          <a:lstStyle/>
          <a:p>
            <a:fld id="{9B1635B3-DF70-4CFD-87CA-EB6AFDCA10EE}" type="slidenum">
              <a:rPr lang="de-AT" smtClean="0"/>
              <a:t>37</a:t>
            </a:fld>
            <a:endParaRPr lang="de-AT"/>
          </a:p>
        </p:txBody>
      </p:sp>
    </p:spTree>
    <p:extLst>
      <p:ext uri="{BB962C8B-B14F-4D97-AF65-F5344CB8AC3E}">
        <p14:creationId xmlns:p14="http://schemas.microsoft.com/office/powerpoint/2010/main" val="28646671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92BA1C-AAD2-B68D-C41E-71B1BC6A2D9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938C2B0-844D-8D84-E77B-F18B5C2225C2}"/>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632EB5A8-D17A-7B76-C28D-0A8F5193BAD0}"/>
              </a:ext>
            </a:extLst>
          </p:cNvPr>
          <p:cNvSpPr>
            <a:spLocks noGrp="1"/>
          </p:cNvSpPr>
          <p:nvPr>
            <p:ph type="body" idx="1"/>
          </p:nvPr>
        </p:nvSpPr>
        <p:spPr/>
        <p:txBody>
          <a:bodyPr/>
          <a:lstStyle/>
          <a:p>
            <a:r>
              <a:rPr lang="en-US" b="0" dirty="0"/>
              <a:t>Introductory Activity on Climate Change:</a:t>
            </a:r>
          </a:p>
          <a:p>
            <a:r>
              <a:rPr lang="en-US" b="0" dirty="0"/>
              <a:t>The images serve as inspiration for a warm-up discussion on climate change and global warming in class or small groups. The consequences and facts of global warming are presented on the next slide.</a:t>
            </a:r>
          </a:p>
          <a:p>
            <a:endParaRPr lang="en-US" b="0" dirty="0"/>
          </a:p>
          <a:p>
            <a:r>
              <a:rPr lang="en-US" b="0" dirty="0"/>
              <a:t>Duration: approx. 10 minutes</a:t>
            </a:r>
          </a:p>
          <a:p>
            <a:endParaRPr lang="en-US" b="0" dirty="0"/>
          </a:p>
          <a:p>
            <a:r>
              <a:rPr lang="en-US" b="0" dirty="0"/>
              <a:t>Social format:</a:t>
            </a:r>
            <a:br>
              <a:rPr lang="en-US" b="0" dirty="0"/>
            </a:br>
            <a:r>
              <a:rPr lang="en-US" b="0" dirty="0"/>
              <a:t>Small group work (2–4 people) or class discussion</a:t>
            </a:r>
            <a:br>
              <a:rPr lang="en-US" b="0" dirty="0"/>
            </a:br>
            <a:r>
              <a:rPr lang="en-US" b="0" dirty="0"/>
              <a:t>Optional: Individual reflection at the beginning (e.g. using a short writing prompt)</a:t>
            </a:r>
          </a:p>
          <a:p>
            <a:endParaRPr lang="en-US" b="0" dirty="0"/>
          </a:p>
          <a:p>
            <a:r>
              <a:rPr lang="en-US" b="0" dirty="0"/>
              <a:t>Guiding questions for the discussion:</a:t>
            </a:r>
          </a:p>
          <a:p>
            <a:r>
              <a:rPr lang="en-US" b="0" dirty="0"/>
              <a:t>What do you see in the images, and how do these effects relate to climate change?</a:t>
            </a:r>
          </a:p>
          <a:p>
            <a:r>
              <a:rPr lang="en-US" b="0" dirty="0"/>
              <a:t>How can we personally feel the impact of climate change?</a:t>
            </a:r>
          </a:p>
          <a:p>
            <a:r>
              <a:rPr lang="en-US" b="0" dirty="0"/>
              <a:t>Which regions and people are especially affected?</a:t>
            </a:r>
          </a:p>
          <a:p>
            <a:r>
              <a:rPr lang="en-US" b="0" dirty="0"/>
              <a:t>What feelings or thoughts do the images evoke in you?</a:t>
            </a:r>
          </a:p>
          <a:p>
            <a:endParaRPr lang="en-US" b="0" dirty="0"/>
          </a:p>
          <a:p>
            <a:r>
              <a:rPr lang="en-US" b="0" dirty="0"/>
              <a:t>Learning objectives:</a:t>
            </a:r>
          </a:p>
          <a:p>
            <a:r>
              <a:rPr lang="en-US" b="0" dirty="0"/>
              <a:t>Students recognize visual signs and impacts of climate change.</a:t>
            </a:r>
          </a:p>
          <a:p>
            <a:r>
              <a:rPr lang="en-US" b="0" dirty="0"/>
              <a:t>Students identify connections between global environmental changes and climate change.</a:t>
            </a:r>
          </a:p>
          <a:p>
            <a:r>
              <a:rPr lang="en-US" b="0" dirty="0"/>
              <a:t>Students share personal perceptions and global perspectives.</a:t>
            </a:r>
          </a:p>
          <a:p>
            <a:r>
              <a:rPr lang="en-US" b="0" dirty="0"/>
              <a:t>Students develop an initial awareness of the urgency of climate-related challenges.</a:t>
            </a:r>
          </a:p>
          <a:p>
            <a:endParaRPr lang="en-US" b="0" dirty="0"/>
          </a:p>
          <a:p>
            <a:r>
              <a:rPr lang="en-US" b="0" dirty="0"/>
              <a:t>Images sources:</a:t>
            </a:r>
            <a:br>
              <a:rPr lang="en-US" b="0" dirty="0"/>
            </a:br>
            <a:r>
              <a:rPr lang="en-US" b="0" dirty="0" err="1"/>
              <a:t>Pixabay</a:t>
            </a:r>
            <a:r>
              <a:rPr lang="en-US" b="0" dirty="0"/>
              <a:t> (2025): </a:t>
            </a:r>
            <a:r>
              <a:rPr lang="en-US" b="0" dirty="0">
                <a:hlinkClick r:id="rId3"/>
              </a:rPr>
              <a:t>https://pixabay.com/de/photos/hochwasser-stra%C3%9Fe-gesperrt-schaden-123218/</a:t>
            </a:r>
            <a:r>
              <a:rPr lang="en-US" b="0" dirty="0"/>
              <a:t> (Accessed: 12.02.2025)</a:t>
            </a:r>
            <a:br>
              <a:rPr lang="en-US" b="0" dirty="0"/>
            </a:br>
            <a:r>
              <a:rPr lang="en-US" b="0" dirty="0" err="1"/>
              <a:t>Pixabay</a:t>
            </a:r>
            <a:r>
              <a:rPr lang="en-US" b="0" dirty="0"/>
              <a:t> (2025): </a:t>
            </a:r>
            <a:r>
              <a:rPr lang="en-US" b="0" dirty="0">
                <a:hlinkClick r:id="rId4"/>
              </a:rPr>
              <a:t>https://pixabay.com/de/photos/klimawandel-thermometer-waldbrand-3836835/</a:t>
            </a:r>
            <a:r>
              <a:rPr lang="en-US" b="0" dirty="0"/>
              <a:t> (Accessed: 27.02.2025)</a:t>
            </a:r>
            <a:br>
              <a:rPr lang="en-US" b="0" dirty="0"/>
            </a:br>
            <a:r>
              <a:rPr lang="en-US" b="0" dirty="0" err="1"/>
              <a:t>Pixabay</a:t>
            </a:r>
            <a:r>
              <a:rPr lang="en-US" b="0" dirty="0"/>
              <a:t> (2025): </a:t>
            </a:r>
            <a:r>
              <a:rPr lang="en-US" b="0" dirty="0">
                <a:hlinkClick r:id="rId5"/>
              </a:rPr>
              <a:t>https://pixabay.com/de/photos/wasserhahn-installation-tippen-2151449/</a:t>
            </a:r>
            <a:r>
              <a:rPr lang="en-US" b="0" dirty="0"/>
              <a:t> (Accessed: 12.02.2025)</a:t>
            </a:r>
            <a:br>
              <a:rPr lang="en-US" b="0" dirty="0"/>
            </a:br>
            <a:r>
              <a:rPr lang="en-US" b="0" dirty="0" err="1"/>
              <a:t>Pixabay</a:t>
            </a:r>
            <a:r>
              <a:rPr lang="en-US" b="0" dirty="0"/>
              <a:t> (2025): </a:t>
            </a:r>
            <a:r>
              <a:rPr lang="en-US" b="0" dirty="0">
                <a:hlinkClick r:id="rId6"/>
              </a:rPr>
              <a:t>https://pixabay.com/de/photos/eis-gletscher-schmelzen-klimawandel-7678230/</a:t>
            </a:r>
            <a:r>
              <a:rPr lang="en-US" b="0" dirty="0"/>
              <a:t> (Accessed: 12.02.2025)</a:t>
            </a:r>
          </a:p>
          <a:p>
            <a:endParaRPr lang="de-AT" b="0" dirty="0"/>
          </a:p>
          <a:p>
            <a:endParaRPr lang="de-AT" dirty="0"/>
          </a:p>
        </p:txBody>
      </p:sp>
      <p:sp>
        <p:nvSpPr>
          <p:cNvPr id="4" name="Kopfzeilenplatzhalter 3">
            <a:extLst>
              <a:ext uri="{FF2B5EF4-FFF2-40B4-BE49-F238E27FC236}">
                <a16:creationId xmlns:a16="http://schemas.microsoft.com/office/drawing/2014/main" id="{8D25F234-3020-078C-8B75-C2DA36CFD7F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0156A50-722C-0FFE-F82E-2CBF26627572}"/>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C9C7B5CA-FD31-6718-9220-1B7C17FCE32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D95A0BF-B8E2-D351-F0D0-91466223980C}"/>
              </a:ext>
            </a:extLst>
          </p:cNvPr>
          <p:cNvSpPr>
            <a:spLocks noGrp="1"/>
          </p:cNvSpPr>
          <p:nvPr>
            <p:ph type="sldNum" sz="quarter" idx="5"/>
          </p:nvPr>
        </p:nvSpPr>
        <p:spPr/>
        <p:txBody>
          <a:bodyPr/>
          <a:lstStyle/>
          <a:p>
            <a:fld id="{9B1635B3-DF70-4CFD-87CA-EB6AFDCA10EE}" type="slidenum">
              <a:rPr lang="de-AT" smtClean="0"/>
              <a:t>39</a:t>
            </a:fld>
            <a:endParaRPr lang="de-AT"/>
          </a:p>
        </p:txBody>
      </p:sp>
    </p:spTree>
    <p:extLst>
      <p:ext uri="{BB962C8B-B14F-4D97-AF65-F5344CB8AC3E}">
        <p14:creationId xmlns:p14="http://schemas.microsoft.com/office/powerpoint/2010/main" val="167599688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75D101-0CFD-37A1-41EF-C0C85816E93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B5EB3B9-ED63-596B-FD99-A102D307C6EE}"/>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8682E7A-0502-2FAB-B689-9377C0915424}"/>
              </a:ext>
            </a:extLst>
          </p:cNvPr>
          <p:cNvSpPr>
            <a:spLocks noGrp="1"/>
          </p:cNvSpPr>
          <p:nvPr>
            <p:ph type="body" idx="1"/>
          </p:nvPr>
        </p:nvSpPr>
        <p:spPr/>
        <p:txBody>
          <a:bodyPr/>
          <a:lstStyle/>
          <a:p>
            <a:r>
              <a:rPr lang="en-US" b="0" dirty="0"/>
              <a:t>Greenhouse gases are gases in the atmosphere that amplify the greenhouse effect by influencing the Earth’s energy balance. Although carbon dioxide, methane, and nitrous oxide naturally occur in low concentrations, human activities have significantly increased their levels since the last century.</a:t>
            </a:r>
          </a:p>
          <a:p>
            <a:endParaRPr lang="en-US" b="0" dirty="0"/>
          </a:p>
          <a:p>
            <a:r>
              <a:rPr lang="en-US" b="0" dirty="0"/>
              <a:t>To compare the climate impact of different greenhouse gases and define their warming potential, methane and nitrous oxide are often expressed in so-called CO₂ equivalents (</a:t>
            </a:r>
            <a:r>
              <a:rPr lang="en-US" b="0" dirty="0" err="1"/>
              <a:t>CO₂e</a:t>
            </a:r>
            <a:r>
              <a:rPr lang="en-US" b="0" dirty="0"/>
              <a:t>).</a:t>
            </a:r>
          </a:p>
          <a:p>
            <a:endParaRPr lang="en-US" b="0" dirty="0"/>
          </a:p>
          <a:p>
            <a:r>
              <a:rPr lang="en-US" b="0" dirty="0"/>
              <a:t>In 2021, the EU’s greenhouse gas emissions amounted to approximately 3.5 billion </a:t>
            </a:r>
            <a:r>
              <a:rPr lang="en-US" b="0" dirty="0" err="1"/>
              <a:t>tonnes</a:t>
            </a:r>
            <a:r>
              <a:rPr lang="en-US" b="0" dirty="0"/>
              <a:t> of CO₂ equivalents.</a:t>
            </a:r>
          </a:p>
          <a:p>
            <a:endParaRPr lang="en-US" b="0" dirty="0"/>
          </a:p>
          <a:p>
            <a:r>
              <a:rPr lang="en-US" b="0" dirty="0"/>
              <a:t>In 2019, greenhouse gas emissions in the EU were composed of:</a:t>
            </a:r>
          </a:p>
          <a:p>
            <a:r>
              <a:rPr lang="en-US" b="0" dirty="0"/>
              <a:t>80% carbon dioxide,</a:t>
            </a:r>
          </a:p>
          <a:p>
            <a:r>
              <a:rPr lang="en-US" b="0" dirty="0"/>
              <a:t>11% methane,</a:t>
            </a:r>
          </a:p>
          <a:p>
            <a:r>
              <a:rPr lang="en-US" b="0" dirty="0"/>
              <a:t>6% nitrous oxide, and</a:t>
            </a:r>
          </a:p>
          <a:p>
            <a:r>
              <a:rPr lang="en-US" b="0" dirty="0"/>
              <a:t>2% fluorinated gases.</a:t>
            </a:r>
          </a:p>
          <a:p>
            <a:endParaRPr lang="en-US" b="0" dirty="0"/>
          </a:p>
          <a:p>
            <a:r>
              <a:rPr lang="en-US" b="0" dirty="0"/>
              <a:t>Diagram adapted from the European Environment Agency (EEA):</a:t>
            </a:r>
            <a:br>
              <a:rPr lang="en-US" b="0" dirty="0"/>
            </a:br>
            <a:r>
              <a:rPr lang="en-US" b="0" dirty="0"/>
              <a:t>European Parliament (2024): </a:t>
            </a:r>
            <a:r>
              <a:rPr lang="en-US" b="0" dirty="0">
                <a:hlinkClick r:id="rId3"/>
              </a:rPr>
              <a:t>https://www.europarl.europa.eu/resources/library/images/20211027PHT16017/20211027PHT16017_original.jpg</a:t>
            </a:r>
            <a:r>
              <a:rPr lang="en-US" b="0" dirty="0"/>
              <a:t>; accessed 18.03.2025</a:t>
            </a:r>
          </a:p>
          <a:p>
            <a:endParaRPr lang="en-US" b="0" dirty="0"/>
          </a:p>
          <a:p>
            <a:r>
              <a:rPr lang="en-US" b="0" dirty="0"/>
              <a:t>Sources:</a:t>
            </a:r>
          </a:p>
          <a:p>
            <a:r>
              <a:rPr lang="en-US" b="0" dirty="0"/>
              <a:t>DESTATIS (2024): </a:t>
            </a:r>
            <a:r>
              <a:rPr lang="en-US" b="0" dirty="0">
                <a:hlinkClick r:id="rId4"/>
              </a:rPr>
              <a:t>https://www.destatis.de/Europa/DE/Thema/GreenDeal/_inhalt.html</a:t>
            </a:r>
            <a:r>
              <a:rPr lang="en-US" b="0" dirty="0"/>
              <a:t>; accessed 18.03.2025</a:t>
            </a:r>
          </a:p>
          <a:p>
            <a:r>
              <a:rPr lang="en-US" b="0" dirty="0" err="1"/>
              <a:t>Myclimate</a:t>
            </a:r>
            <a:r>
              <a:rPr lang="en-US" b="0" dirty="0"/>
              <a:t> (2024): </a:t>
            </a:r>
            <a:r>
              <a:rPr lang="en-US" b="0" dirty="0">
                <a:hlinkClick r:id="rId5"/>
              </a:rPr>
              <a:t>https://www.myclimate.org/de/informieren/faq/faq-detail/was-sind-treibhausgase/</a:t>
            </a:r>
            <a:r>
              <a:rPr lang="en-US" b="0" dirty="0"/>
              <a:t>; accessed 18.03.2025</a:t>
            </a:r>
          </a:p>
          <a:p>
            <a:endParaRPr lang="de-AT" dirty="0"/>
          </a:p>
        </p:txBody>
      </p:sp>
      <p:sp>
        <p:nvSpPr>
          <p:cNvPr id="4" name="Kopfzeilenplatzhalter 3">
            <a:extLst>
              <a:ext uri="{FF2B5EF4-FFF2-40B4-BE49-F238E27FC236}">
                <a16:creationId xmlns:a16="http://schemas.microsoft.com/office/drawing/2014/main" id="{FEBC1599-351E-A401-B859-ABAE26B703F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6AC4617-67FD-7ACC-4D1F-F7CBF5B4A468}"/>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F1AF1521-44EE-B73F-2DBE-DD1053F21BE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65BCB5E-A7F2-7AC0-43B9-6722A42149B3}"/>
              </a:ext>
            </a:extLst>
          </p:cNvPr>
          <p:cNvSpPr>
            <a:spLocks noGrp="1"/>
          </p:cNvSpPr>
          <p:nvPr>
            <p:ph type="sldNum" sz="quarter" idx="5"/>
          </p:nvPr>
        </p:nvSpPr>
        <p:spPr/>
        <p:txBody>
          <a:bodyPr/>
          <a:lstStyle/>
          <a:p>
            <a:fld id="{9B1635B3-DF70-4CFD-87CA-EB6AFDCA10EE}" type="slidenum">
              <a:rPr lang="de-AT" smtClean="0"/>
              <a:t>40</a:t>
            </a:fld>
            <a:endParaRPr lang="de-AT"/>
          </a:p>
        </p:txBody>
      </p:sp>
    </p:spTree>
    <p:extLst>
      <p:ext uri="{BB962C8B-B14F-4D97-AF65-F5344CB8AC3E}">
        <p14:creationId xmlns:p14="http://schemas.microsoft.com/office/powerpoint/2010/main" val="36637544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A1384-5E6D-EC96-335B-316B92B12AF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5EBF6FD-92F7-C1D3-EB28-57B4034B902E}"/>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97F9408-397F-6B13-821C-B223EA3C821F}"/>
              </a:ext>
            </a:extLst>
          </p:cNvPr>
          <p:cNvSpPr>
            <a:spLocks noGrp="1"/>
          </p:cNvSpPr>
          <p:nvPr>
            <p:ph type="body" idx="1"/>
          </p:nvPr>
        </p:nvSpPr>
        <p:spPr/>
        <p:txBody>
          <a:bodyPr/>
          <a:lstStyle/>
          <a:p>
            <a:r>
              <a:rPr lang="en-US" b="0"/>
              <a:t>The continued increase in freight transport, especially road freight (trucks), has significant impacts on the environment and climate.</a:t>
            </a:r>
            <a:br>
              <a:rPr lang="en-US" b="0"/>
            </a:br>
            <a:r>
              <a:rPr lang="en-US" b="0"/>
              <a:t>Forecasts predict an almost doubling of freight transport by 2050 compared to 2019. (cf. ITF 2023: p. 67)</a:t>
            </a:r>
          </a:p>
          <a:p>
            <a:endParaRPr lang="en-US" b="0"/>
          </a:p>
          <a:p>
            <a:r>
              <a:rPr lang="en-US" b="0"/>
              <a:t>Image Source:</a:t>
            </a:r>
            <a:br>
              <a:rPr lang="en-US" b="0"/>
            </a:br>
            <a:r>
              <a:rPr lang="en-US" b="0"/>
              <a:t>Smart Freight Centre (2024): </a:t>
            </a:r>
            <a:r>
              <a:rPr lang="en-US" b="0" i="1"/>
              <a:t>GLEC Framework v3.1 edition, revised and updated</a:t>
            </a:r>
            <a:r>
              <a:rPr lang="en-US" b="0"/>
              <a:t>. In: </a:t>
            </a:r>
            <a:r>
              <a:rPr lang="en-US" b="0">
                <a:hlinkClick r:id="rId3"/>
              </a:rPr>
              <a:t>https://www.smartfreightcentre.org/en/our-programs/emissions-accounting/global-logistics-emissions-council/calculate-report-glec-framework/</a:t>
            </a:r>
            <a:r>
              <a:rPr lang="en-US" b="0"/>
              <a:t>, p. 8</a:t>
            </a:r>
            <a:br>
              <a:rPr lang="en-US" b="0"/>
            </a:br>
            <a:r>
              <a:rPr lang="en-US" b="0"/>
              <a:t>Based on: ITF (2023): </a:t>
            </a:r>
            <a:r>
              <a:rPr lang="en-US" b="0" i="1"/>
              <a:t>ITF Transport Outlook 2023</a:t>
            </a:r>
            <a:r>
              <a:rPr lang="en-US" b="0"/>
              <a:t>, OECD Publishing, Paris; available at </a:t>
            </a:r>
            <a:r>
              <a:rPr lang="en-US" b="0">
                <a:hlinkClick r:id="rId4"/>
              </a:rPr>
              <a:t>https://doi.org/10.1787/b6cc9ad5-en </a:t>
            </a:r>
            <a:r>
              <a:rPr lang="en-US" b="0"/>
              <a:t>; last viewed 25/09/2024</a:t>
            </a:r>
          </a:p>
          <a:p>
            <a:endParaRPr lang="en-US" b="0"/>
          </a:p>
          <a:p>
            <a:r>
              <a:rPr lang="en-US" b="0"/>
              <a:t>Source:</a:t>
            </a:r>
            <a:br>
              <a:rPr lang="en-US" b="0"/>
            </a:br>
            <a:r>
              <a:rPr lang="en-US" b="0"/>
              <a:t>ITF (2023): </a:t>
            </a:r>
            <a:r>
              <a:rPr lang="en-US" b="0" i="1"/>
              <a:t>ITF Transport Outlook 2023</a:t>
            </a:r>
            <a:r>
              <a:rPr lang="en-US" b="0"/>
              <a:t>, OECD Publishing, Paris; available at </a:t>
            </a:r>
            <a:r>
              <a:rPr lang="en-US" b="0">
                <a:hlinkClick r:id="rId4"/>
              </a:rPr>
              <a:t>https://doi.org/10.1787/b6cc9ad5-en </a:t>
            </a:r>
            <a:r>
              <a:rPr lang="en-US" b="0"/>
              <a:t>; accessed 06/03/2025</a:t>
            </a:r>
          </a:p>
          <a:p>
            <a:endParaRPr lang="de-AT"/>
          </a:p>
        </p:txBody>
      </p:sp>
      <p:sp>
        <p:nvSpPr>
          <p:cNvPr id="4" name="Kopfzeilenplatzhalter 3">
            <a:extLst>
              <a:ext uri="{FF2B5EF4-FFF2-40B4-BE49-F238E27FC236}">
                <a16:creationId xmlns:a16="http://schemas.microsoft.com/office/drawing/2014/main" id="{7DD1E784-20C4-48FC-8919-80B7BD1C511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EE01A30D-2B4E-D2A2-1E49-0D31D276A833}"/>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DEFED999-F57F-0B28-7198-799877B1C50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1665503-66D6-DB7C-B489-E8592E89C51C}"/>
              </a:ext>
            </a:extLst>
          </p:cNvPr>
          <p:cNvSpPr>
            <a:spLocks noGrp="1"/>
          </p:cNvSpPr>
          <p:nvPr>
            <p:ph type="sldNum" sz="quarter" idx="5"/>
          </p:nvPr>
        </p:nvSpPr>
        <p:spPr/>
        <p:txBody>
          <a:bodyPr/>
          <a:lstStyle/>
          <a:p>
            <a:fld id="{9B1635B3-DF70-4CFD-87CA-EB6AFDCA10EE}" type="slidenum">
              <a:rPr lang="de-AT" smtClean="0"/>
              <a:t>41</a:t>
            </a:fld>
            <a:endParaRPr lang="de-AT"/>
          </a:p>
        </p:txBody>
      </p:sp>
    </p:spTree>
    <p:extLst>
      <p:ext uri="{BB962C8B-B14F-4D97-AF65-F5344CB8AC3E}">
        <p14:creationId xmlns:p14="http://schemas.microsoft.com/office/powerpoint/2010/main" val="265868578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CC697E-E3CC-11D2-DB91-B074E70F9FA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D02D9F0-F494-E593-83F4-C3C0743FD643}"/>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A2E3976-AD93-8405-5679-61A853C77DE3}"/>
              </a:ext>
            </a:extLst>
          </p:cNvPr>
          <p:cNvSpPr>
            <a:spLocks noGrp="1"/>
          </p:cNvSpPr>
          <p:nvPr>
            <p:ph type="body" idx="1"/>
          </p:nvPr>
        </p:nvSpPr>
        <p:spPr/>
        <p:txBody>
          <a:bodyPr/>
          <a:lstStyle/>
          <a:p>
            <a:r>
              <a:rPr lang="en-US" b="0" dirty="0"/>
              <a:t>The transport sector is the second-largest emitter of greenhouse gases, accounting for around 28%, after the energy and industry sector. It is the only sector that has significantly increased its emissions since 1990.</a:t>
            </a:r>
          </a:p>
          <a:p>
            <a:endParaRPr lang="en-US" b="0" dirty="0"/>
          </a:p>
          <a:p>
            <a:r>
              <a:rPr lang="en-US" b="0" dirty="0"/>
              <a:t>“Since 1990, the transport sector (including domestic air traffic) has recorded the highest increase in emissions of all sectors from 1990 to 2022, with a 49.6% rise, mainly caused by the increase in road traffic volume.” </a:t>
            </a:r>
            <a:r>
              <a:rPr lang="en-US" b="0" i="1" dirty="0"/>
              <a:t>(Environment Agency Austria 2024: p. 138)</a:t>
            </a:r>
            <a:endParaRPr lang="en-US" b="0" dirty="0"/>
          </a:p>
          <a:p>
            <a:r>
              <a:rPr lang="en-US" b="0" dirty="0"/>
              <a:t>Road transport is responsible for around 99% of emissions within the transport sector.</a:t>
            </a:r>
          </a:p>
          <a:p>
            <a:endParaRPr lang="en-US" b="0" dirty="0"/>
          </a:p>
          <a:p>
            <a:r>
              <a:rPr lang="en-US" b="0" dirty="0"/>
              <a:t>Source:</a:t>
            </a:r>
            <a:br>
              <a:rPr lang="en-US" b="0" dirty="0"/>
            </a:br>
            <a:r>
              <a:rPr lang="de-AT" dirty="0"/>
              <a:t>Umweltbundesamt (2024): Klimaschutzbericht 2024. </a:t>
            </a:r>
            <a:r>
              <a:rPr lang="en-US" b="0" dirty="0"/>
              <a:t>Available at: </a:t>
            </a:r>
            <a:r>
              <a:rPr lang="en-US" b="0" dirty="0">
                <a:hlinkClick r:id="rId3"/>
              </a:rPr>
              <a:t>https://www.umweltbundesamt.at/fileadmin/site/publikationen/rep0913.pdf</a:t>
            </a:r>
            <a:r>
              <a:rPr lang="en-US" b="0" dirty="0"/>
              <a:t>; accessed 14.01.2025</a:t>
            </a:r>
          </a:p>
          <a:p>
            <a:endParaRPr lang="de-AT" dirty="0"/>
          </a:p>
        </p:txBody>
      </p:sp>
      <p:sp>
        <p:nvSpPr>
          <p:cNvPr id="4" name="Kopfzeilenplatzhalter 3">
            <a:extLst>
              <a:ext uri="{FF2B5EF4-FFF2-40B4-BE49-F238E27FC236}">
                <a16:creationId xmlns:a16="http://schemas.microsoft.com/office/drawing/2014/main" id="{90D7F140-0422-307A-3F17-3DE14A9C9E8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C2E848F-E4E4-48EB-DFC9-42200E7E55F0}"/>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B256DBF3-F977-3277-6AB3-9087250CDCD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CD882C2-B651-BF76-8451-56FAFBEC6EFC}"/>
              </a:ext>
            </a:extLst>
          </p:cNvPr>
          <p:cNvSpPr>
            <a:spLocks noGrp="1"/>
          </p:cNvSpPr>
          <p:nvPr>
            <p:ph type="sldNum" sz="quarter" idx="5"/>
          </p:nvPr>
        </p:nvSpPr>
        <p:spPr/>
        <p:txBody>
          <a:bodyPr/>
          <a:lstStyle/>
          <a:p>
            <a:fld id="{9B1635B3-DF70-4CFD-87CA-EB6AFDCA10EE}" type="slidenum">
              <a:rPr lang="de-AT" smtClean="0"/>
              <a:t>42</a:t>
            </a:fld>
            <a:endParaRPr lang="de-AT"/>
          </a:p>
        </p:txBody>
      </p:sp>
    </p:spTree>
    <p:extLst>
      <p:ext uri="{BB962C8B-B14F-4D97-AF65-F5344CB8AC3E}">
        <p14:creationId xmlns:p14="http://schemas.microsoft.com/office/powerpoint/2010/main" val="35425547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64E67-3FDE-157B-1B25-798E68946F0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1C7C48D-7864-7D5E-7FDD-BAE61016544D}"/>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56B13926-A442-7EFF-21BC-B3D0C53AB6EC}"/>
              </a:ext>
            </a:extLst>
          </p:cNvPr>
          <p:cNvSpPr>
            <a:spLocks noGrp="1"/>
          </p:cNvSpPr>
          <p:nvPr>
            <p:ph type="body" idx="1"/>
          </p:nvPr>
        </p:nvSpPr>
        <p:spPr/>
        <p:txBody>
          <a:bodyPr/>
          <a:lstStyle/>
          <a:p>
            <a:r>
              <a:rPr lang="en-US" b="0" dirty="0"/>
              <a:t>Road traffic is responsible for around 99% of emissions in the transport sector. (cf. Environment Agency Austria 2024: p. 138)</a:t>
            </a:r>
          </a:p>
          <a:p>
            <a:endParaRPr lang="en-US" b="0" dirty="0"/>
          </a:p>
          <a:p>
            <a:r>
              <a:rPr lang="en-US" b="0" dirty="0"/>
              <a:t>Source:</a:t>
            </a:r>
            <a:br>
              <a:rPr lang="en-US" b="0" dirty="0"/>
            </a:br>
            <a:r>
              <a:rPr lang="de-AT" dirty="0"/>
              <a:t>Umweltbundesamt (2024): Klimaschutzbericht 2024</a:t>
            </a:r>
            <a:r>
              <a:rPr lang="en-US" b="0" dirty="0"/>
              <a:t>. Available at: </a:t>
            </a:r>
            <a:r>
              <a:rPr lang="en-US" b="0" dirty="0">
                <a:hlinkClick r:id="rId3"/>
              </a:rPr>
              <a:t>https://www.umweltbundesamt.at/fileadmin/site/publikationen/rep0913.pdf</a:t>
            </a:r>
            <a:r>
              <a:rPr lang="en-US" b="0" dirty="0"/>
              <a:t>; accessed 14/01/2025</a:t>
            </a:r>
          </a:p>
          <a:p>
            <a:endParaRPr lang="de-AT" dirty="0"/>
          </a:p>
        </p:txBody>
      </p:sp>
      <p:sp>
        <p:nvSpPr>
          <p:cNvPr id="4" name="Kopfzeilenplatzhalter 3">
            <a:extLst>
              <a:ext uri="{FF2B5EF4-FFF2-40B4-BE49-F238E27FC236}">
                <a16:creationId xmlns:a16="http://schemas.microsoft.com/office/drawing/2014/main" id="{E5BE2255-8211-9FE1-794A-2D6B2E99155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9BFA352-258E-308D-56D5-7D62FAE6713E}"/>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9BD4ED23-D247-72CC-5F45-6C75E62E63E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6949ED1-C4F7-AE38-A1FE-92FDB502286D}"/>
              </a:ext>
            </a:extLst>
          </p:cNvPr>
          <p:cNvSpPr>
            <a:spLocks noGrp="1"/>
          </p:cNvSpPr>
          <p:nvPr>
            <p:ph type="sldNum" sz="quarter" idx="5"/>
          </p:nvPr>
        </p:nvSpPr>
        <p:spPr/>
        <p:txBody>
          <a:bodyPr/>
          <a:lstStyle/>
          <a:p>
            <a:fld id="{9B1635B3-DF70-4CFD-87CA-EB6AFDCA10EE}" type="slidenum">
              <a:rPr lang="de-AT" smtClean="0"/>
              <a:t>43</a:t>
            </a:fld>
            <a:endParaRPr lang="de-AT"/>
          </a:p>
        </p:txBody>
      </p:sp>
    </p:spTree>
    <p:extLst>
      <p:ext uri="{BB962C8B-B14F-4D97-AF65-F5344CB8AC3E}">
        <p14:creationId xmlns:p14="http://schemas.microsoft.com/office/powerpoint/2010/main" val="409848433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7C024A-D174-CE91-6A10-474D76F34A2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E8F6519-4BFC-14E0-ADE3-0522A9AB0C1B}"/>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39B88A88-2138-7A1A-81F5-4D9184E10312}"/>
              </a:ext>
            </a:extLst>
          </p:cNvPr>
          <p:cNvSpPr>
            <a:spLocks noGrp="1"/>
          </p:cNvSpPr>
          <p:nvPr>
            <p:ph type="body" idx="1"/>
          </p:nvPr>
        </p:nvSpPr>
        <p:spPr/>
        <p:txBody>
          <a:bodyPr/>
          <a:lstStyle/>
          <a:p>
            <a:r>
              <a:rPr lang="en-US" b="0" dirty="0"/>
              <a:t>Over the course of the year, Austria has seen a significant increase in freight transport performance by road, a slight decline in the share of rail in the modal split based on </a:t>
            </a:r>
            <a:r>
              <a:rPr lang="en-US" b="0" dirty="0" err="1"/>
              <a:t>tonne-kilometres</a:t>
            </a:r>
            <a:r>
              <a:rPr lang="en-US" b="0" dirty="0"/>
              <a:t>, and a decrease in the share of national freight transport on the Danube.</a:t>
            </a:r>
          </a:p>
          <a:p>
            <a:endParaRPr lang="en-US" b="0" dirty="0"/>
          </a:p>
          <a:p>
            <a:r>
              <a:rPr lang="en-US" b="0" dirty="0" err="1"/>
              <a:t>Umweltbundesamt</a:t>
            </a:r>
            <a:r>
              <a:rPr lang="en-US" b="0" dirty="0"/>
              <a:t> (2024): </a:t>
            </a:r>
            <a:r>
              <a:rPr lang="de-AT" dirty="0"/>
              <a:t>Klimaschutzbericht </a:t>
            </a:r>
            <a:r>
              <a:rPr lang="en-US" b="0" dirty="0"/>
              <a:t>2024. In: </a:t>
            </a:r>
            <a:r>
              <a:rPr lang="en-US" b="0" dirty="0">
                <a:hlinkClick r:id="rId3"/>
              </a:rPr>
              <a:t>https://www.umweltbundesamt.at/fileadmin/site/publikationen/rep0913.pdf</a:t>
            </a:r>
            <a:r>
              <a:rPr lang="en-US" b="0" dirty="0"/>
              <a:t>; Accessed on 14.01.2025, p. 156</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a:p>
            <a:endParaRPr lang="de-AT" dirty="0"/>
          </a:p>
        </p:txBody>
      </p:sp>
      <p:sp>
        <p:nvSpPr>
          <p:cNvPr id="4" name="Kopfzeilenplatzhalter 3">
            <a:extLst>
              <a:ext uri="{FF2B5EF4-FFF2-40B4-BE49-F238E27FC236}">
                <a16:creationId xmlns:a16="http://schemas.microsoft.com/office/drawing/2014/main" id="{A9701B09-EE05-03B7-70C6-A31AA18102C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C3A9C90-A9FC-D1BC-CB83-F17617EC037C}"/>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EC111F1B-793F-ADD2-DEEE-AD4E7F7044C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D4088B5-2CF2-0DFD-C0EF-93891F819C41}"/>
              </a:ext>
            </a:extLst>
          </p:cNvPr>
          <p:cNvSpPr>
            <a:spLocks noGrp="1"/>
          </p:cNvSpPr>
          <p:nvPr>
            <p:ph type="sldNum" sz="quarter" idx="5"/>
          </p:nvPr>
        </p:nvSpPr>
        <p:spPr/>
        <p:txBody>
          <a:bodyPr/>
          <a:lstStyle/>
          <a:p>
            <a:fld id="{9B1635B3-DF70-4CFD-87CA-EB6AFDCA10EE}" type="slidenum">
              <a:rPr lang="de-AT" smtClean="0"/>
              <a:t>44</a:t>
            </a:fld>
            <a:endParaRPr lang="de-AT"/>
          </a:p>
        </p:txBody>
      </p:sp>
    </p:spTree>
    <p:extLst>
      <p:ext uri="{BB962C8B-B14F-4D97-AF65-F5344CB8AC3E}">
        <p14:creationId xmlns:p14="http://schemas.microsoft.com/office/powerpoint/2010/main" val="21789992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569B33-4ABA-E48E-1C58-0EB4FA458FF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31F00BC-E3C7-B4E4-0E4A-B720B332A490}"/>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F31D6739-F2DB-CE82-3D95-07F8540C6751}"/>
              </a:ext>
            </a:extLst>
          </p:cNvPr>
          <p:cNvSpPr>
            <a:spLocks noGrp="1"/>
          </p:cNvSpPr>
          <p:nvPr>
            <p:ph type="body" idx="1"/>
          </p:nvPr>
        </p:nvSpPr>
        <p:spPr/>
        <p:txBody>
          <a:bodyPr/>
          <a:lstStyle/>
          <a:p>
            <a:r>
              <a:rPr lang="en-US" b="0" dirty="0"/>
              <a:t>The term sustainability was first developed in forestry in the 18th century to prevent deforestation. It had already been practiced regionally as early as the 15th century. Since the 1970s, there has been growing concern about how the economy—especially logistics—impacts the environment and exploits and pollutes natural resources. The concept of "sustainability" was coined to achieve long-term development that meets the needs of the present generation without endangering the possibilities of future generations. According to the Brundtland Commission, the needs of the present generation should not be met at the expense of future generations. Natural resources should only be used to the extent that they can regenerate. Environmental problems require not only subsequent protective measures, but also active climate protection through a rethinking of industrial society. In the logistics and transport sector, "Green Logistics" is a common term. It refers to the holistic transformation of logistics strategies, structures, processes, and systems to create environmentally friendly and resource-efficient logistics operations. The goal of "green" logistics is to strike a balance between economic and ecological efficiency and to create sustainable corporate value.</a:t>
            </a:r>
          </a:p>
          <a:p>
            <a:endParaRPr lang="en-US" b="0" dirty="0"/>
          </a:p>
          <a:p>
            <a:r>
              <a:rPr lang="en-US" b="0" dirty="0"/>
              <a:t>Source:</a:t>
            </a:r>
            <a:br>
              <a:rPr lang="en-US" b="0" dirty="0"/>
            </a:br>
            <a:r>
              <a:rPr lang="en-US" b="0" dirty="0"/>
              <a:t>Koch, Susanne (2012): </a:t>
            </a:r>
            <a:r>
              <a:rPr lang="de-AT" sz="1200" kern="1200" dirty="0">
                <a:solidFill>
                  <a:schemeClr val="tx1"/>
                </a:solidFill>
                <a:effectLst/>
                <a:latin typeface="+mn-lt"/>
                <a:ea typeface="+mn-ea"/>
                <a:cs typeface="+mn-cs"/>
              </a:rPr>
              <a:t>Logistik – Eine Einführung in Ökonomie und Nachhaltigkeit</a:t>
            </a:r>
            <a:r>
              <a:rPr lang="en-US" b="0" dirty="0"/>
              <a:t>, p. 292 ff.</a:t>
            </a:r>
          </a:p>
          <a:p>
            <a:endParaRPr lang="de-AT" dirty="0"/>
          </a:p>
        </p:txBody>
      </p:sp>
      <p:sp>
        <p:nvSpPr>
          <p:cNvPr id="4" name="Kopfzeilenplatzhalter 3">
            <a:extLst>
              <a:ext uri="{FF2B5EF4-FFF2-40B4-BE49-F238E27FC236}">
                <a16:creationId xmlns:a16="http://schemas.microsoft.com/office/drawing/2014/main" id="{502D1791-CDB5-43CD-A8F4-A257F0E2C24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82E10F79-41FE-E30D-24C4-E5E220816508}"/>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E4B7B3D3-5F8A-001A-AEEA-2F009784480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BAED8A3-C640-654E-E681-AE8EC8B6AD22}"/>
              </a:ext>
            </a:extLst>
          </p:cNvPr>
          <p:cNvSpPr>
            <a:spLocks noGrp="1"/>
          </p:cNvSpPr>
          <p:nvPr>
            <p:ph type="sldNum" sz="quarter" idx="5"/>
          </p:nvPr>
        </p:nvSpPr>
        <p:spPr/>
        <p:txBody>
          <a:bodyPr/>
          <a:lstStyle/>
          <a:p>
            <a:fld id="{9B1635B3-DF70-4CFD-87CA-EB6AFDCA10EE}" type="slidenum">
              <a:rPr lang="de-AT" smtClean="0"/>
              <a:t>45</a:t>
            </a:fld>
            <a:endParaRPr lang="de-AT"/>
          </a:p>
        </p:txBody>
      </p:sp>
    </p:spTree>
    <p:extLst>
      <p:ext uri="{BB962C8B-B14F-4D97-AF65-F5344CB8AC3E}">
        <p14:creationId xmlns:p14="http://schemas.microsoft.com/office/powerpoint/2010/main" val="45909121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6E43BB-851F-BAEF-732E-116E817E9BF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D5BAD37-576C-EF56-6943-CF02F44E0445}"/>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F4C8436-31AE-515F-2916-773165A6F55C}"/>
              </a:ext>
            </a:extLst>
          </p:cNvPr>
          <p:cNvSpPr>
            <a:spLocks noGrp="1"/>
          </p:cNvSpPr>
          <p:nvPr>
            <p:ph type="body" idx="1"/>
          </p:nvPr>
        </p:nvSpPr>
        <p:spPr/>
        <p:txBody>
          <a:bodyPr/>
          <a:lstStyle/>
          <a:p>
            <a:r>
              <a:rPr lang="en-US" b="0"/>
              <a:t>The concept of "green logistics" aims to strike a balance between economic, ecological, and social goals within the field of logistics, which also includes the transport sector. This leads to areas of tension between these three domains, as not all goals from each area can be pursued simultaneously. The following goals can be assigned to each respective area:</a:t>
            </a:r>
          </a:p>
          <a:p>
            <a:endParaRPr lang="en-US" b="0"/>
          </a:p>
          <a:p>
            <a:r>
              <a:rPr lang="en-US" b="0"/>
              <a:t>Social goals: Raise awareness for sustainable transport and ensure a good quality of life.</a:t>
            </a:r>
          </a:p>
          <a:p>
            <a:r>
              <a:rPr lang="en-US" b="0"/>
              <a:t>Ecological goals: Reduce emissions and overall resource consumption.</a:t>
            </a:r>
          </a:p>
          <a:p>
            <a:r>
              <a:rPr lang="en-US" b="0"/>
              <a:t>Economic goals: From a financial perspective, there should be no additional costs, or ideally, a cost reduction should be achieved, and unproductivity (periods in which something or someone is not productive) should be minimized.</a:t>
            </a:r>
          </a:p>
          <a:p>
            <a:endParaRPr lang="en-US" b="0"/>
          </a:p>
          <a:p>
            <a:r>
              <a:rPr lang="en-US" b="0"/>
              <a:t>Of course, other goals can also be assigned to the different areas, which makes it even more challenging to pursue a balanced approach across all three dimensions.</a:t>
            </a:r>
          </a:p>
          <a:p>
            <a:endParaRPr lang="en-US" b="0"/>
          </a:p>
          <a:p>
            <a:r>
              <a:rPr lang="en-US" b="0"/>
              <a:t>Sources:</a:t>
            </a:r>
            <a:br>
              <a:rPr lang="en-US" b="0"/>
            </a:br>
            <a:r>
              <a:rPr lang="en-US" b="0"/>
              <a:t>Pazirandeh, Ali / Jafari, Hamid (2013): </a:t>
            </a:r>
            <a:r>
              <a:rPr lang="en-US" b="0" i="1"/>
              <a:t>Making sense of green logistics</a:t>
            </a:r>
            <a:r>
              <a:rPr lang="en-US" b="0"/>
              <a:t>; In: </a:t>
            </a:r>
            <a:r>
              <a:rPr lang="en-US" b="0" i="1"/>
              <a:t>International Journal of Productivity and Performance Management</a:t>
            </a:r>
            <a:r>
              <a:rPr lang="en-US" b="0"/>
              <a:t>, p. 889f.</a:t>
            </a:r>
            <a:br>
              <a:rPr lang="en-US" b="0"/>
            </a:br>
            <a:r>
              <a:rPr lang="en-US" b="0"/>
              <a:t>Saroha, Rituraj (2014): </a:t>
            </a:r>
            <a:r>
              <a:rPr lang="en-US" b="0" i="1"/>
              <a:t>Green logistics &amp; its significance in modern day systems</a:t>
            </a:r>
            <a:r>
              <a:rPr lang="en-US" b="0"/>
              <a:t>; In: </a:t>
            </a:r>
            <a:r>
              <a:rPr lang="en-US" b="0" i="1"/>
              <a:t>International Review of Applied Engineering Research</a:t>
            </a:r>
            <a:r>
              <a:rPr lang="en-US" b="0"/>
              <a:t>, p. 90</a:t>
            </a:r>
          </a:p>
          <a:p>
            <a:endParaRPr lang="de-AT"/>
          </a:p>
        </p:txBody>
      </p:sp>
      <p:sp>
        <p:nvSpPr>
          <p:cNvPr id="4" name="Kopfzeilenplatzhalter 3">
            <a:extLst>
              <a:ext uri="{FF2B5EF4-FFF2-40B4-BE49-F238E27FC236}">
                <a16:creationId xmlns:a16="http://schemas.microsoft.com/office/drawing/2014/main" id="{AC8A6A1A-3ED8-6FB0-C42C-58F26FD86E7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C0C26925-1BC9-F0A7-9541-F879378CBCDB}"/>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4822B382-A60C-13C4-CDDD-FBD6F1818F7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40A0B5A1-F299-8CC2-D75E-450540A1E3AB}"/>
              </a:ext>
            </a:extLst>
          </p:cNvPr>
          <p:cNvSpPr>
            <a:spLocks noGrp="1"/>
          </p:cNvSpPr>
          <p:nvPr>
            <p:ph type="sldNum" sz="quarter" idx="5"/>
          </p:nvPr>
        </p:nvSpPr>
        <p:spPr/>
        <p:txBody>
          <a:bodyPr/>
          <a:lstStyle/>
          <a:p>
            <a:fld id="{9B1635B3-DF70-4CFD-87CA-EB6AFDCA10EE}" type="slidenum">
              <a:rPr lang="de-AT" smtClean="0"/>
              <a:t>46</a:t>
            </a:fld>
            <a:endParaRPr lang="de-AT"/>
          </a:p>
        </p:txBody>
      </p:sp>
    </p:spTree>
    <p:extLst>
      <p:ext uri="{BB962C8B-B14F-4D97-AF65-F5344CB8AC3E}">
        <p14:creationId xmlns:p14="http://schemas.microsoft.com/office/powerpoint/2010/main" val="423758522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CFE445-98B0-065A-7B1E-EAC523A2CC2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D48D512-8F0D-A9F7-295F-AD1057929DE9}"/>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46887E8F-D4F1-E360-C027-DE3202C1EF6E}"/>
              </a:ext>
            </a:extLst>
          </p:cNvPr>
          <p:cNvSpPr>
            <a:spLocks noGrp="1"/>
          </p:cNvSpPr>
          <p:nvPr>
            <p:ph type="body" idx="1"/>
          </p:nvPr>
        </p:nvSpPr>
        <p:spPr/>
        <p:txBody>
          <a:bodyPr/>
          <a:lstStyle/>
          <a:p>
            <a:r>
              <a:rPr lang="en-US" b="0"/>
              <a:t>Sustainability in Harmony – Economy, Ecology, and Social Aspects in Conflict</a:t>
            </a:r>
          </a:p>
          <a:p>
            <a:r>
              <a:rPr lang="en-US" b="0"/>
              <a:t>Duration: 1 teaching unit</a:t>
            </a:r>
          </a:p>
          <a:p>
            <a:endParaRPr lang="en-US" b="0"/>
          </a:p>
          <a:p>
            <a:r>
              <a:rPr lang="en-US" b="0"/>
              <a:t>Group discussion in three teams.</a:t>
            </a:r>
            <a:br>
              <a:rPr lang="en-US" b="0"/>
            </a:br>
            <a:r>
              <a:rPr lang="en-US" b="0"/>
              <a:t>Each group is assigned one pillar of sustainability and discusses the following questions:</a:t>
            </a:r>
          </a:p>
          <a:p>
            <a:endParaRPr lang="en-US" b="0"/>
          </a:p>
          <a:p>
            <a:r>
              <a:rPr lang="en-US" b="0"/>
              <a:t>Group 1: Economy – Sustainability vs. Profit</a:t>
            </a:r>
          </a:p>
          <a:p>
            <a:r>
              <a:rPr lang="en-US" b="0"/>
              <a:t>Where do economic interests conflict with ecological or social goals?</a:t>
            </a:r>
          </a:p>
          <a:p>
            <a:r>
              <a:rPr lang="en-US" b="0"/>
              <a:t>Examples of companies or industries that do not act sustainably</a:t>
            </a:r>
          </a:p>
          <a:p>
            <a:r>
              <a:rPr lang="en-US" b="0"/>
              <a:t>Are there positive examples of sustainable business practices?</a:t>
            </a:r>
          </a:p>
          <a:p>
            <a:endParaRPr lang="en-US" b="0"/>
          </a:p>
          <a:p>
            <a:r>
              <a:rPr lang="en-US" b="0"/>
              <a:t>Group 2: Ecology – Saving the environment, but how?</a:t>
            </a:r>
          </a:p>
          <a:p>
            <a:r>
              <a:rPr lang="en-US" b="0"/>
              <a:t>Why are environmental goals often not achieved?</a:t>
            </a:r>
          </a:p>
          <a:p>
            <a:r>
              <a:rPr lang="en-US" b="0"/>
              <a:t>What challenges exist (e.g., climate protection, resource consumption, pollution, loss of biodiversity)?</a:t>
            </a:r>
          </a:p>
          <a:p>
            <a:r>
              <a:rPr lang="en-US" b="0"/>
              <a:t>Who is responsible – politics, businesses, or consumers?</a:t>
            </a:r>
          </a:p>
          <a:p>
            <a:endParaRPr lang="en-US" b="0"/>
          </a:p>
          <a:p>
            <a:r>
              <a:rPr lang="en-US" b="0"/>
              <a:t>Group 3: Social – Sustainability for everyone?</a:t>
            </a:r>
          </a:p>
          <a:p>
            <a:r>
              <a:rPr lang="en-US" b="0"/>
              <a:t>Where does our economic system lead to social injustice?</a:t>
            </a:r>
          </a:p>
          <a:p>
            <a:r>
              <a:rPr lang="en-US" b="0"/>
              <a:t>Which people or countries are particularly affected by unsustainable behavior?</a:t>
            </a:r>
          </a:p>
          <a:p>
            <a:r>
              <a:rPr lang="en-US" b="0"/>
              <a:t>Why is sustainable living difficult for many people to implement?</a:t>
            </a:r>
          </a:p>
          <a:p>
            <a:endParaRPr lang="en-US" b="0"/>
          </a:p>
          <a:p>
            <a:r>
              <a:rPr lang="en-US" b="0"/>
              <a:t>Joint Reflection in the Class:</a:t>
            </a:r>
          </a:p>
          <a:p>
            <a:r>
              <a:rPr lang="en-US" b="0"/>
              <a:t>How can we implement sustainability better in all areas?</a:t>
            </a:r>
          </a:p>
          <a:p>
            <a:r>
              <a:rPr lang="en-US" b="0"/>
              <a:t>What can we do as individuals or as a society?</a:t>
            </a:r>
          </a:p>
          <a:p>
            <a:r>
              <a:rPr lang="en-US" b="0"/>
              <a:t>Which of the three pillars is the hardest to achieve?</a:t>
            </a:r>
          </a:p>
          <a:p>
            <a:endParaRPr lang="en-US" b="0"/>
          </a:p>
          <a:p>
            <a:r>
              <a:rPr lang="en-US" b="0"/>
              <a:t>Possible Solutions / Input for Teachers:</a:t>
            </a:r>
          </a:p>
          <a:p>
            <a:endParaRPr lang="en-US" b="0"/>
          </a:p>
          <a:p>
            <a:r>
              <a:rPr lang="en-US" b="0"/>
              <a:t>Economy – Sustainability vs. Profit</a:t>
            </a:r>
          </a:p>
          <a:p>
            <a:r>
              <a:rPr lang="en-US" b="0"/>
              <a:t>Discussion: Is sustainable business compatible with making profits? Which companies are setting a good example?</a:t>
            </a:r>
          </a:p>
          <a:p>
            <a:r>
              <a:rPr lang="en-US" b="0"/>
              <a:t>Approaches:</a:t>
            </a:r>
          </a:p>
          <a:p>
            <a:r>
              <a:rPr lang="en-US" b="0"/>
              <a:t>    Promote sustainable business models: Reward companies with environmental certifications or circular economy systems.</a:t>
            </a:r>
          </a:p>
          <a:p>
            <a:r>
              <a:rPr lang="en-US" b="0"/>
              <a:t>    Introduce real prices ("true cost pricing"): Factor environmental and social costs into prices (e.g., CO₂ tax, plastic tax).</a:t>
            </a:r>
          </a:p>
          <a:p>
            <a:r>
              <a:rPr lang="en-US" b="0"/>
              <a:t>    Laws &amp; incentives for companies: Tax breaks for sustainable companies, stricter environmental regulations for polluters.</a:t>
            </a:r>
          </a:p>
          <a:p>
            <a:r>
              <a:rPr lang="en-US" b="0"/>
              <a:t>    Change consumer behavior: Raise awareness for sustainable consumption (e.g., less fast fashion, more local products).</a:t>
            </a:r>
          </a:p>
          <a:p>
            <a:r>
              <a:rPr lang="en-US" b="0"/>
              <a:t>    Ensure fair supply chains: Mandatory sustainability reporting for large companies.</a:t>
            </a:r>
          </a:p>
          <a:p>
            <a:endParaRPr lang="en-US" b="0"/>
          </a:p>
          <a:p>
            <a:r>
              <a:rPr lang="en-US" b="0"/>
              <a:t>Ecology – Saving the environment, but how?</a:t>
            </a:r>
          </a:p>
          <a:p>
            <a:r>
              <a:rPr lang="en-US" b="0"/>
              <a:t>Discussion: Why is it so hard to enforce environmental goals? Who’s responsible – politics, business, or consumers?</a:t>
            </a:r>
          </a:p>
          <a:p>
            <a:r>
              <a:rPr lang="en-US" b="0"/>
              <a:t>Approaches:</a:t>
            </a:r>
          </a:p>
          <a:p>
            <a:r>
              <a:rPr lang="en-US" b="0"/>
              <a:t>   Promote environmentally conscious behavior: More education on sustainability in schools and companies.</a:t>
            </a:r>
          </a:p>
          <a:p>
            <a:r>
              <a:rPr lang="en-US" b="0"/>
              <a:t>   Radically reduce CO₂ emissions: Expand renewable energy, increase CO₂ taxes, stricter emission standards.</a:t>
            </a:r>
          </a:p>
          <a:p>
            <a:r>
              <a:rPr lang="en-US" b="0"/>
              <a:t>   Strengthen circular economy: More recycling, less waste, longer product lifespans (e.g., promote repairability).</a:t>
            </a:r>
          </a:p>
          <a:p>
            <a:r>
              <a:rPr lang="en-US" b="0"/>
              <a:t>   Reward ecological action: Grants for sustainable businesses and subsidies for climate-friendly technologies.</a:t>
            </a:r>
          </a:p>
          <a:p>
            <a:r>
              <a:rPr lang="en-US" b="0"/>
              <a:t>   Strengthen global cooperation: Environmental problems are global – international agreements and stronger enforcement needed.</a:t>
            </a:r>
          </a:p>
          <a:p>
            <a:endParaRPr lang="en-US" b="0"/>
          </a:p>
          <a:p>
            <a:r>
              <a:rPr lang="en-US" b="0"/>
              <a:t>Social – Sustainability for Everyone?</a:t>
            </a:r>
          </a:p>
          <a:p>
            <a:r>
              <a:rPr lang="en-US" b="0"/>
              <a:t>Discussion: Is sustainable living a luxury problem? How can sustainability be made socially fair?</a:t>
            </a:r>
          </a:p>
          <a:p>
            <a:r>
              <a:rPr lang="en-US" b="0"/>
              <a:t>Approaches:</a:t>
            </a:r>
          </a:p>
          <a:p>
            <a:r>
              <a:rPr lang="en-US" b="0"/>
              <a:t>   Fair wages &amp; working conditions worldwide: Enforce minimum standards for wages and working conditions.</a:t>
            </a:r>
          </a:p>
          <a:p>
            <a:r>
              <a:rPr lang="en-US" b="0"/>
              <a:t>   Socially fair sustainability: Make eco-friendly products and services affordable for all.</a:t>
            </a:r>
          </a:p>
          <a:p>
            <a:r>
              <a:rPr lang="en-US" b="0"/>
              <a:t>   Strengthen social safety nets: Improve access to education, healthcare, and fair work conditions.</a:t>
            </a:r>
          </a:p>
          <a:p>
            <a:r>
              <a:rPr lang="en-US" b="0"/>
              <a:t>   Make urban planning &amp; infrastructure more sustainable: More public transport, less car traffic, affordable housing.</a:t>
            </a:r>
          </a:p>
          <a:p>
            <a:r>
              <a:rPr lang="en-US" b="0"/>
              <a:t>   Promote awareness: Campaigns and educational programs on sustainable consumption and fair production.</a:t>
            </a:r>
          </a:p>
          <a:p>
            <a:endParaRPr lang="en-US" b="0"/>
          </a:p>
          <a:p>
            <a:r>
              <a:rPr lang="en-US" b="0"/>
              <a:t>Additional Discussion Questions for the Groups:</a:t>
            </a:r>
          </a:p>
          <a:p>
            <a:r>
              <a:rPr lang="en-US" b="0"/>
              <a:t>   What can individuals do – and where are politics &amp; businesses needed?</a:t>
            </a:r>
          </a:p>
          <a:p>
            <a:r>
              <a:rPr lang="en-US" b="0"/>
              <a:t>   Is a "green economy" even realistic, or are more radical changes needed?</a:t>
            </a:r>
          </a:p>
          <a:p>
            <a:r>
              <a:rPr lang="en-US" b="0"/>
              <a:t>   Should companies be held liable for environmental and social damage?</a:t>
            </a:r>
          </a:p>
          <a:p>
            <a:r>
              <a:rPr lang="en-US" b="0"/>
              <a:t>   Why is sustainability often perceived as expensive or impractical?</a:t>
            </a:r>
          </a:p>
          <a:p>
            <a:r>
              <a:rPr lang="en-US" b="0"/>
              <a:t>   Which countries or sectors are leading the way in sustainable business?</a:t>
            </a:r>
          </a:p>
          <a:p>
            <a:endParaRPr lang="en-US" b="0"/>
          </a:p>
          <a:p>
            <a:r>
              <a:rPr lang="en-US" b="0"/>
              <a:t>Learning Objectives:</a:t>
            </a:r>
          </a:p>
          <a:p>
            <a:r>
              <a:rPr lang="en-US" b="0"/>
              <a:t>Students understand the three pillars of sustainability – economy, ecology, and social – and recognize their interdependence and potential conflicts.</a:t>
            </a:r>
          </a:p>
          <a:p>
            <a:r>
              <a:rPr lang="en-US" b="0"/>
              <a:t>Students critically evaluate business strategies and political measures in terms of their sustainability.</a:t>
            </a:r>
          </a:p>
          <a:p>
            <a:r>
              <a:rPr lang="en-US" b="0"/>
              <a:t>Students reflect on their own role as consumers and develop awareness of global responsibility.</a:t>
            </a:r>
          </a:p>
          <a:p>
            <a:r>
              <a:rPr lang="en-US" b="0"/>
              <a:t>Students apply critical thinking, work cooperatively in teams, and improve their ability to structure and present arguments persuasively.</a:t>
            </a:r>
          </a:p>
        </p:txBody>
      </p:sp>
      <p:sp>
        <p:nvSpPr>
          <p:cNvPr id="4" name="Kopfzeilenplatzhalter 3">
            <a:extLst>
              <a:ext uri="{FF2B5EF4-FFF2-40B4-BE49-F238E27FC236}">
                <a16:creationId xmlns:a16="http://schemas.microsoft.com/office/drawing/2014/main" id="{BB9CDBC5-9D34-4DD8-88FC-E1476724EB9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7884E46-5508-2C2F-BB20-61FEE6A80787}"/>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FB1D9A77-AB6C-0906-D2E0-0ECACADC2541}"/>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658CF54-8E10-B94A-5323-811730E45543}"/>
              </a:ext>
            </a:extLst>
          </p:cNvPr>
          <p:cNvSpPr>
            <a:spLocks noGrp="1"/>
          </p:cNvSpPr>
          <p:nvPr>
            <p:ph type="sldNum" sz="quarter" idx="5"/>
          </p:nvPr>
        </p:nvSpPr>
        <p:spPr/>
        <p:txBody>
          <a:bodyPr/>
          <a:lstStyle/>
          <a:p>
            <a:fld id="{9B1635B3-DF70-4CFD-87CA-EB6AFDCA10EE}" type="slidenum">
              <a:rPr lang="de-AT" smtClean="0"/>
              <a:t>47</a:t>
            </a:fld>
            <a:endParaRPr lang="de-AT"/>
          </a:p>
        </p:txBody>
      </p:sp>
    </p:spTree>
    <p:extLst>
      <p:ext uri="{BB962C8B-B14F-4D97-AF65-F5344CB8AC3E}">
        <p14:creationId xmlns:p14="http://schemas.microsoft.com/office/powerpoint/2010/main" val="233640396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30C049-226F-95DC-C647-DEA4D1C129F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F3302530-5EEB-4219-74DD-757F17FF9682}"/>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ABFD4745-FB3F-61D8-B63F-0D46EC873F6F}"/>
              </a:ext>
            </a:extLst>
          </p:cNvPr>
          <p:cNvSpPr>
            <a:spLocks noGrp="1"/>
          </p:cNvSpPr>
          <p:nvPr>
            <p:ph type="body" idx="1"/>
          </p:nvPr>
        </p:nvSpPr>
        <p:spPr/>
        <p:txBody>
          <a:bodyPr/>
          <a:lstStyle/>
          <a:p>
            <a:r>
              <a:rPr lang="en-US" b="0"/>
              <a:t>Currently, ecological factors (especially CO₂ emissions) and economic factors (transport costs) are the primary focus when assessing modes of transport. Environmental protection is still a secondary consideration for many companies and is mainly used for marketing purposes. From a business management perspective, environmental protection is often also seen as an opportunity to reduce costs or increase revenue.</a:t>
            </a:r>
          </a:p>
          <a:p>
            <a:r>
              <a:rPr lang="en-US" b="0"/>
              <a:t>However, for a comprehensive comparison of modes of transport from the perspective of sustainability, additional factors beyond emissions and transport costs must be considered (see above). The assessment criteria mentioned in the figure within the three areas of influence represent a selection of possible comparison factors. These can, of course, be even more extensive.</a:t>
            </a:r>
          </a:p>
          <a:p>
            <a:endParaRPr lang="en-US" b="0"/>
          </a:p>
          <a:p>
            <a:r>
              <a:rPr lang="en-US" b="0"/>
              <a:t>Source:</a:t>
            </a:r>
            <a:br>
              <a:rPr lang="en-US" b="0"/>
            </a:br>
            <a:r>
              <a:rPr lang="en-US" b="0"/>
              <a:t>Pazirandeh, Ali / Jafari, Hamid (2013): </a:t>
            </a:r>
            <a:r>
              <a:rPr lang="en-US" b="0" i="1"/>
              <a:t>Making sense of green logistics</a:t>
            </a:r>
            <a:r>
              <a:rPr lang="en-US" b="0"/>
              <a:t>; In: </a:t>
            </a:r>
            <a:r>
              <a:rPr lang="en-US" b="0" i="1"/>
              <a:t>International Journal of Productivity and Performance Management</a:t>
            </a:r>
            <a:r>
              <a:rPr lang="en-US" b="0"/>
              <a:t>, p. 889f.</a:t>
            </a:r>
          </a:p>
          <a:p>
            <a:endParaRPr lang="de-AT"/>
          </a:p>
        </p:txBody>
      </p:sp>
      <p:sp>
        <p:nvSpPr>
          <p:cNvPr id="4" name="Kopfzeilenplatzhalter 3">
            <a:extLst>
              <a:ext uri="{FF2B5EF4-FFF2-40B4-BE49-F238E27FC236}">
                <a16:creationId xmlns:a16="http://schemas.microsoft.com/office/drawing/2014/main" id="{8C198AF9-60B7-407A-5E05-BD4083EE65A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B94A861-1463-0447-7C32-A5FCE2DB6B96}"/>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3AFBEDFF-8D80-23BF-75FB-DEF41BF6871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37987CC-017A-56CC-B1C7-C86752022629}"/>
              </a:ext>
            </a:extLst>
          </p:cNvPr>
          <p:cNvSpPr>
            <a:spLocks noGrp="1"/>
          </p:cNvSpPr>
          <p:nvPr>
            <p:ph type="sldNum" sz="quarter" idx="5"/>
          </p:nvPr>
        </p:nvSpPr>
        <p:spPr/>
        <p:txBody>
          <a:bodyPr/>
          <a:lstStyle/>
          <a:p>
            <a:fld id="{9B1635B3-DF70-4CFD-87CA-EB6AFDCA10EE}" type="slidenum">
              <a:rPr lang="de-AT" smtClean="0"/>
              <a:t>48</a:t>
            </a:fld>
            <a:endParaRPr lang="de-AT"/>
          </a:p>
        </p:txBody>
      </p:sp>
    </p:spTree>
    <p:extLst>
      <p:ext uri="{BB962C8B-B14F-4D97-AF65-F5344CB8AC3E}">
        <p14:creationId xmlns:p14="http://schemas.microsoft.com/office/powerpoint/2010/main" val="189339650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21AEB3-606C-55E9-4B90-E6725FB4339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6A1D886-F388-EBFD-C3DD-6DB022207252}"/>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FA72BCD7-D59A-6787-A8C6-8B15EC1602C6}"/>
              </a:ext>
            </a:extLst>
          </p:cNvPr>
          <p:cNvSpPr>
            <a:spLocks noGrp="1"/>
          </p:cNvSpPr>
          <p:nvPr>
            <p:ph type="body" idx="1"/>
          </p:nvPr>
        </p:nvSpPr>
        <p:spPr/>
        <p:txBody>
          <a:bodyPr/>
          <a:lstStyle/>
          <a:p>
            <a:r>
              <a:rPr lang="en-US" b="0" dirty="0"/>
              <a:t>Freight transport is identified as an environmentally harmful area of logistics because it causes major environmental and sustainability problems in Europe through greenhouse gas emissions and traffic congestion. Given the increasing volume of transport, the need for action and the relevance of the topic of sustainability in freight transport is growing ever greater.</a:t>
            </a:r>
          </a:p>
          <a:p>
            <a:r>
              <a:rPr lang="en-US" b="0" dirty="0"/>
              <a:t>To counteract these problems, various measures are being taken. These include adjusted pricing, the use of alternative fuels, the promotion of a shift to sustainable modes of transport such as rail and inland waterways, as well as increased use of innovative technologies.</a:t>
            </a:r>
          </a:p>
          <a:p>
            <a:endParaRPr lang="en-US" b="0" dirty="0"/>
          </a:p>
          <a:p>
            <a:r>
              <a:rPr lang="en-US" b="0" dirty="0"/>
              <a:t>Source:</a:t>
            </a:r>
            <a:br>
              <a:rPr lang="en-US" b="0" dirty="0"/>
            </a:br>
            <a:r>
              <a:rPr lang="en-US" b="0" dirty="0"/>
              <a:t>European Commission (2011): </a:t>
            </a:r>
            <a:r>
              <a:rPr lang="de-AT" sz="1200" kern="1200" dirty="0">
                <a:solidFill>
                  <a:schemeClr val="tx1"/>
                </a:solidFill>
                <a:effectLst/>
                <a:latin typeface="+mn-lt"/>
                <a:ea typeface="+mn-ea"/>
                <a:cs typeface="+mn-cs"/>
              </a:rPr>
              <a:t>Weißbuch - Fahrplan zu einem einheitlichen europäischen Verkehrsraum – Hin zu einem wettbewerbsorientierten und ressourcenschonenden Verkehrssystem</a:t>
            </a:r>
            <a:r>
              <a:rPr lang="en-US" b="0" dirty="0"/>
              <a:t>, p. 10 ff.</a:t>
            </a:r>
          </a:p>
          <a:p>
            <a:endParaRPr lang="en-US" b="0" dirty="0"/>
          </a:p>
          <a:p>
            <a:r>
              <a:rPr lang="en-US" b="0" dirty="0"/>
              <a:t>Image Source:</a:t>
            </a:r>
            <a:br>
              <a:rPr lang="en-US" b="0" dirty="0"/>
            </a:br>
            <a:r>
              <a:rPr lang="en-US" b="0" dirty="0" err="1"/>
              <a:t>Flaticon</a:t>
            </a:r>
            <a:r>
              <a:rPr lang="en-US" b="0" dirty="0"/>
              <a:t> (2024): </a:t>
            </a:r>
            <a:r>
              <a:rPr lang="en-US" b="0" dirty="0">
                <a:hlinkClick r:id="rId3"/>
              </a:rPr>
              <a:t>https://www.flaticon.com/de/kostenlose-icons/erde</a:t>
            </a:r>
            <a:r>
              <a:rPr lang="en-US" b="0" dirty="0"/>
              <a:t>; Earth icons created by </a:t>
            </a:r>
            <a:r>
              <a:rPr lang="en-US" b="0" dirty="0" err="1"/>
              <a:t>Freepik</a:t>
            </a:r>
            <a:r>
              <a:rPr lang="en-US" b="0" dirty="0"/>
              <a:t> – </a:t>
            </a:r>
            <a:r>
              <a:rPr lang="en-US" b="0" dirty="0" err="1"/>
              <a:t>Flaticon</a:t>
            </a:r>
            <a:r>
              <a:rPr lang="en-US" b="0" dirty="0"/>
              <a:t>, accessed 08.07.2024</a:t>
            </a:r>
          </a:p>
          <a:p>
            <a:endParaRPr lang="de-AT" dirty="0"/>
          </a:p>
        </p:txBody>
      </p:sp>
      <p:sp>
        <p:nvSpPr>
          <p:cNvPr id="4" name="Kopfzeilenplatzhalter 3">
            <a:extLst>
              <a:ext uri="{FF2B5EF4-FFF2-40B4-BE49-F238E27FC236}">
                <a16:creationId xmlns:a16="http://schemas.microsoft.com/office/drawing/2014/main" id="{0DC551E8-F027-A5B8-ACFF-A6463AFDC30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25BED9C-F273-A34E-A8DD-53B7BE3EDB0E}"/>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1FECD683-E8F1-FB8F-01B3-47E097FF39A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112A914-72BB-F027-4C8B-DA0F126B7D53}"/>
              </a:ext>
            </a:extLst>
          </p:cNvPr>
          <p:cNvSpPr>
            <a:spLocks noGrp="1"/>
          </p:cNvSpPr>
          <p:nvPr>
            <p:ph type="sldNum" sz="quarter" idx="5"/>
          </p:nvPr>
        </p:nvSpPr>
        <p:spPr/>
        <p:txBody>
          <a:bodyPr/>
          <a:lstStyle/>
          <a:p>
            <a:fld id="{9B1635B3-DF70-4CFD-87CA-EB6AFDCA10EE}" type="slidenum">
              <a:rPr lang="de-AT" smtClean="0"/>
              <a:t>49</a:t>
            </a:fld>
            <a:endParaRPr lang="de-AT"/>
          </a:p>
        </p:txBody>
      </p:sp>
    </p:spTree>
    <p:extLst>
      <p:ext uri="{BB962C8B-B14F-4D97-AF65-F5344CB8AC3E}">
        <p14:creationId xmlns:p14="http://schemas.microsoft.com/office/powerpoint/2010/main" val="383354657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D8855D-12AF-1036-BF1A-CEEA4B56D3D4}"/>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C8934B0-EAD5-60A6-2078-6E217DBCF6F7}"/>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08963511-9A01-9374-3CB8-52BA5B70B6FA}"/>
              </a:ext>
            </a:extLst>
          </p:cNvPr>
          <p:cNvSpPr>
            <a:spLocks noGrp="1"/>
          </p:cNvSpPr>
          <p:nvPr>
            <p:ph type="body" idx="1"/>
          </p:nvPr>
        </p:nvSpPr>
        <p:spPr/>
        <p:txBody>
          <a:bodyPr/>
          <a:lstStyle/>
          <a:p>
            <a:r>
              <a:rPr lang="en-US" b="0" dirty="0"/>
              <a:t>In 2015, the international community, under the leadership of the United Nations, adopted the 2030 Agenda. This agenda consists of 17 global goals aimed at creating a better future for all. The aim of the 2030 Agenda is to enable a life of dignity for people worldwide while simultaneously protecting the natural foundations of life in a sustainable way. Economic, ecological, and social aspects are taken into account. The 2030 Agenda emphasizes the shared responsibility of all stakeholders, including politics, business, science, civil society, and each individual person.</a:t>
            </a:r>
          </a:p>
          <a:p>
            <a:endParaRPr lang="en-US" b="0" dirty="0"/>
          </a:p>
          <a:p>
            <a:r>
              <a:rPr lang="en-US" b="0" dirty="0"/>
              <a:t>Source:</a:t>
            </a:r>
            <a:br>
              <a:rPr lang="en-US" b="0" dirty="0"/>
            </a:br>
            <a:r>
              <a:rPr lang="en-US" b="0" dirty="0"/>
              <a:t>UNRIC (2025): </a:t>
            </a:r>
            <a:r>
              <a:rPr lang="en-US" b="0" dirty="0">
                <a:hlinkClick r:id="rId3"/>
              </a:rPr>
              <a:t>https://unric.org/de/17ziele/</a:t>
            </a:r>
            <a:r>
              <a:rPr lang="en-US" b="0" dirty="0"/>
              <a:t>; accessed 18.03.2025</a:t>
            </a:r>
          </a:p>
          <a:p>
            <a:endParaRPr lang="en-US" b="0" dirty="0"/>
          </a:p>
          <a:p>
            <a:r>
              <a:rPr lang="en-US" b="0" dirty="0"/>
              <a:t>Image Source:</a:t>
            </a:r>
            <a:br>
              <a:rPr lang="en-US" b="0" dirty="0"/>
            </a:br>
            <a:r>
              <a:rPr lang="de-AT" dirty="0"/>
              <a:t>United Nations (2024): https://www.un.org/sustainabledevelopment/news/communications-material/, </a:t>
            </a:r>
            <a:r>
              <a:rPr lang="de-AT" dirty="0" err="1"/>
              <a:t>accessed</a:t>
            </a:r>
            <a:r>
              <a:rPr lang="de-AT" dirty="0"/>
              <a:t> 22.10.2024</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endParaRPr lang="de-AT" dirty="0"/>
          </a:p>
        </p:txBody>
      </p:sp>
      <p:sp>
        <p:nvSpPr>
          <p:cNvPr id="4" name="Kopfzeilenplatzhalter 3">
            <a:extLst>
              <a:ext uri="{FF2B5EF4-FFF2-40B4-BE49-F238E27FC236}">
                <a16:creationId xmlns:a16="http://schemas.microsoft.com/office/drawing/2014/main" id="{5387D410-3CF3-A11D-30F7-F68338EC58E7}"/>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A110DDE4-CFD1-3537-B6BA-FC6C0449C91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1A13A130-F38B-AB68-6B5B-3AA572A058C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8B67FC1A-F77D-5881-7018-585A4A110893}"/>
              </a:ext>
            </a:extLst>
          </p:cNvPr>
          <p:cNvSpPr>
            <a:spLocks noGrp="1"/>
          </p:cNvSpPr>
          <p:nvPr>
            <p:ph type="sldNum" sz="quarter" idx="5"/>
          </p:nvPr>
        </p:nvSpPr>
        <p:spPr/>
        <p:txBody>
          <a:bodyPr/>
          <a:lstStyle/>
          <a:p>
            <a:fld id="{9B1635B3-DF70-4CFD-87CA-EB6AFDCA10EE}" type="slidenum">
              <a:rPr lang="de-AT" smtClean="0"/>
              <a:t>50</a:t>
            </a:fld>
            <a:endParaRPr lang="de-AT"/>
          </a:p>
        </p:txBody>
      </p:sp>
    </p:spTree>
    <p:extLst>
      <p:ext uri="{BB962C8B-B14F-4D97-AF65-F5344CB8AC3E}">
        <p14:creationId xmlns:p14="http://schemas.microsoft.com/office/powerpoint/2010/main" val="174569209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9206A7-C3E3-42C7-B7B6-81A7CA7387C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3E9A2C9-05CC-4C67-4C36-58332F897B54}"/>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FC8CCE9E-212F-C468-8844-9CBA206B0C0A}"/>
              </a:ext>
            </a:extLst>
          </p:cNvPr>
          <p:cNvSpPr>
            <a:spLocks noGrp="1"/>
          </p:cNvSpPr>
          <p:nvPr>
            <p:ph type="body" idx="1"/>
          </p:nvPr>
        </p:nvSpPr>
        <p:spPr/>
        <p:txBody>
          <a:bodyPr/>
          <a:lstStyle/>
          <a:p>
            <a:r>
              <a:rPr lang="en-US" b="0" dirty="0"/>
              <a:t>The European Green Deal was launched in 2019 and is a collection of policy measures taken by the EU to enable the transition to a climate-neutral society by 2050. The goal of the Green Deal is to create a fair and prosperous society supported by a modern and competitive economy.</a:t>
            </a:r>
          </a:p>
          <a:p>
            <a:r>
              <a:rPr lang="en-US" b="0" dirty="0"/>
              <a:t>To achieve this goal, the Green Deal emphasizes that a holistic and cross-sectoral approach is necessary, aligning all relevant policy areas with the overarching goal of climate protection. The package includes measures that affect a wide range of policy areas, including climate, environment, energy, transport, industry, agriculture, and sustainable finance.</a:t>
            </a:r>
          </a:p>
          <a:p>
            <a:endParaRPr lang="en-US" b="0" dirty="0"/>
          </a:p>
          <a:p>
            <a:r>
              <a:rPr lang="en-US" b="0" dirty="0"/>
              <a:t>The European Green Deal aims to achieve a climate-neutral EU by 2050, with greenhouse gas emissions reduced by at least 55% compared to 1990 levels by 2030. This requires a fundamental transformation of the economy and society in many areas.</a:t>
            </a:r>
            <a:br>
              <a:rPr lang="en-US" b="0" dirty="0"/>
            </a:br>
            <a:r>
              <a:rPr lang="en-US" b="0" dirty="0"/>
              <a:t>"Fit for 55" is a package of measures that includes the revision and updating of EU legislation as well as the introduction of new initiatives to ensure that EU actions are in line with the climate goals of the Council and the European Parliament.</a:t>
            </a:r>
          </a:p>
          <a:p>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Sources:</a:t>
            </a:r>
            <a:br>
              <a:rPr lang="en-US" b="0" dirty="0"/>
            </a:br>
            <a:r>
              <a:rPr lang="de-AT" sz="1200" kern="1200" dirty="0">
                <a:solidFill>
                  <a:schemeClr val="tx1"/>
                </a:solidFill>
                <a:effectLst/>
                <a:latin typeface="+mn-lt"/>
                <a:ea typeface="+mn-ea"/>
                <a:cs typeface="+mn-cs"/>
              </a:rPr>
              <a:t>Europäische Kommission, Generaldirektion Kommunikation (2019): Was ist der europäische Grüne Deal?, In: https://data.europa.eu/doi/10.2775/944554; </a:t>
            </a:r>
            <a:r>
              <a:rPr lang="de-AT" sz="1200" kern="1200" dirty="0" err="1">
                <a:solidFill>
                  <a:schemeClr val="tx1"/>
                </a:solidFill>
                <a:effectLst/>
                <a:latin typeface="+mn-lt"/>
                <a:ea typeface="+mn-ea"/>
                <a:cs typeface="+mn-cs"/>
              </a:rPr>
              <a:t>accessed</a:t>
            </a:r>
            <a:r>
              <a:rPr lang="de-AT" sz="1200" kern="1200" dirty="0">
                <a:solidFill>
                  <a:schemeClr val="tx1"/>
                </a:solidFill>
                <a:effectLst/>
                <a:latin typeface="+mn-lt"/>
                <a:ea typeface="+mn-ea"/>
                <a:cs typeface="+mn-cs"/>
              </a:rPr>
              <a:t> 13.03.2025</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Europäischer Rat der Europäischen Union (2024): https://www.consilium.europa.eu/de/policies/green-deal/; </a:t>
            </a:r>
            <a:r>
              <a:rPr lang="de-AT" sz="1200" kern="1200" dirty="0" err="1">
                <a:solidFill>
                  <a:schemeClr val="tx1"/>
                </a:solidFill>
                <a:effectLst/>
                <a:latin typeface="+mn-lt"/>
                <a:ea typeface="+mn-ea"/>
                <a:cs typeface="+mn-cs"/>
              </a:rPr>
              <a:t>accessed</a:t>
            </a:r>
            <a:r>
              <a:rPr lang="de-AT" sz="1200" kern="1200" dirty="0">
                <a:solidFill>
                  <a:schemeClr val="tx1"/>
                </a:solidFill>
                <a:effectLst/>
                <a:latin typeface="+mn-lt"/>
                <a:ea typeface="+mn-ea"/>
                <a:cs typeface="+mn-cs"/>
              </a:rPr>
              <a:t> 13.03.2025</a:t>
            </a:r>
          </a:p>
          <a:p>
            <a:endParaRPr lang="en-US" b="0" dirty="0"/>
          </a:p>
          <a:p>
            <a:r>
              <a:rPr lang="en-US" b="0" dirty="0"/>
              <a:t>Image Source:</a:t>
            </a:r>
            <a:br>
              <a:rPr lang="en-US" b="0" dirty="0"/>
            </a:br>
            <a:r>
              <a:rPr lang="en-US" b="0" dirty="0"/>
              <a:t>European Commission, Directorate-General for Communication (2019): </a:t>
            </a:r>
            <a:r>
              <a:rPr lang="en-US" b="0" i="1" dirty="0"/>
              <a:t>What is the European Green Deal?</a:t>
            </a:r>
            <a:r>
              <a:rPr lang="en-US" b="0" dirty="0"/>
              <a:t>, In: https://op.europa.eu/en/publication-detail/-/publication/2e009f04-1d90-11ea-95ab-01aa75ed71a1; accessed 13.03.2025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endParaRPr lang="de-AT" dirty="0"/>
          </a:p>
        </p:txBody>
      </p:sp>
      <p:sp>
        <p:nvSpPr>
          <p:cNvPr id="4" name="Kopfzeilenplatzhalter 3">
            <a:extLst>
              <a:ext uri="{FF2B5EF4-FFF2-40B4-BE49-F238E27FC236}">
                <a16:creationId xmlns:a16="http://schemas.microsoft.com/office/drawing/2014/main" id="{5438936B-A159-2F0C-75FD-CFA746C1E6A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6613377-3A35-A1C9-D0A6-670C0E9111B2}"/>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924BD134-8758-DAAF-4D2D-3B448A49B3C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32DD360-5A67-8820-DC69-B5F96D27F031}"/>
              </a:ext>
            </a:extLst>
          </p:cNvPr>
          <p:cNvSpPr>
            <a:spLocks noGrp="1"/>
          </p:cNvSpPr>
          <p:nvPr>
            <p:ph type="sldNum" sz="quarter" idx="5"/>
          </p:nvPr>
        </p:nvSpPr>
        <p:spPr/>
        <p:txBody>
          <a:bodyPr/>
          <a:lstStyle/>
          <a:p>
            <a:fld id="{9B1635B3-DF70-4CFD-87CA-EB6AFDCA10EE}" type="slidenum">
              <a:rPr lang="de-AT" smtClean="0"/>
              <a:t>51</a:t>
            </a:fld>
            <a:endParaRPr lang="de-AT"/>
          </a:p>
        </p:txBody>
      </p:sp>
    </p:spTree>
    <p:extLst>
      <p:ext uri="{BB962C8B-B14F-4D97-AF65-F5344CB8AC3E}">
        <p14:creationId xmlns:p14="http://schemas.microsoft.com/office/powerpoint/2010/main" val="96965888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B8334C-13DB-D6C7-42EC-3062FEBCD2D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E48A9FB-2BB9-F8C1-26DA-1791987258E5}"/>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D852BD55-CEAE-74F5-A4B0-09B42BB8C9AD}"/>
              </a:ext>
            </a:extLst>
          </p:cNvPr>
          <p:cNvSpPr>
            <a:spLocks noGrp="1"/>
          </p:cNvSpPr>
          <p:nvPr>
            <p:ph type="body" idx="1"/>
          </p:nvPr>
        </p:nvSpPr>
        <p:spPr/>
        <p:txBody>
          <a:bodyPr/>
          <a:lstStyle/>
          <a:p>
            <a:r>
              <a:rPr lang="en-US" b="0" dirty="0"/>
              <a:t>This exercise is suitable as an individual exercise or as a group exercise for small groups (max. 3 people)</a:t>
            </a:r>
            <a:br>
              <a:rPr lang="en-US" b="0" dirty="0"/>
            </a:br>
            <a:r>
              <a:rPr lang="en-US" b="0" dirty="0"/>
              <a:t>Duration: 10-20 minutes</a:t>
            </a:r>
          </a:p>
          <a:p>
            <a:endParaRPr lang="en-US" b="0" dirty="0"/>
          </a:p>
          <a:p>
            <a:r>
              <a:rPr lang="en-US" b="0" dirty="0"/>
              <a:t>Possible prompts for students:</a:t>
            </a:r>
          </a:p>
          <a:p>
            <a:r>
              <a:rPr lang="en-US" b="0" dirty="0"/>
              <a:t>Goal 1 – No poverty: Donate clothing and toys for children in need / organize collection drives for schools in poorer countries.</a:t>
            </a:r>
          </a:p>
          <a:p>
            <a:r>
              <a:rPr lang="en-US" b="0" dirty="0"/>
              <a:t>Goal 2 – Zero hunger: Participate in food donation campaigns.</a:t>
            </a:r>
          </a:p>
          <a:p>
            <a:r>
              <a:rPr lang="en-US" b="0" dirty="0"/>
              <a:t>Goal 3 – Good health and well-being: Take part in sports programs yourself, eat healthily.</a:t>
            </a:r>
          </a:p>
          <a:p>
            <a:r>
              <a:rPr lang="en-US" b="0" dirty="0"/>
              <a:t>Goal 4 – Quality education: Offer tutoring for younger students, organize a book exchange.</a:t>
            </a:r>
          </a:p>
          <a:p>
            <a:r>
              <a:rPr lang="en-US" b="0" dirty="0"/>
              <a:t>Goal 5 – Gender equality: Use gender-inclusive language.</a:t>
            </a:r>
          </a:p>
          <a:p>
            <a:r>
              <a:rPr lang="en-US" b="0" dirty="0"/>
              <a:t>Goal 6 – Clean water and sanitation: Save and use water consciously.</a:t>
            </a:r>
          </a:p>
          <a:p>
            <a:r>
              <a:rPr lang="en-US" b="0" dirty="0"/>
              <a:t>Goal 12 – Responsible consumption and production: Consider where your food comes from, buy local products.</a:t>
            </a:r>
          </a:p>
          <a:p>
            <a:endParaRPr lang="en-US" b="0" dirty="0"/>
          </a:p>
          <a:p>
            <a:r>
              <a:rPr lang="en-US" b="0" dirty="0"/>
              <a:t>Reflection prompt after the discussion:</a:t>
            </a:r>
            <a:br>
              <a:rPr lang="en-US" b="0" dirty="0"/>
            </a:br>
            <a:r>
              <a:rPr lang="en-US" b="0" dirty="0"/>
              <a:t>Which goal speaks to you personally the most – and why?</a:t>
            </a:r>
          </a:p>
          <a:p>
            <a:endParaRPr lang="en-US" b="0" dirty="0"/>
          </a:p>
          <a:p>
            <a:r>
              <a:rPr lang="en-US" b="0" dirty="0"/>
              <a:t>Securing results: Short presentation in the plenary session or collection on a poster / digital board (e.g., Padlet).</a:t>
            </a:r>
            <a:br>
              <a:rPr lang="en-US" b="0" dirty="0"/>
            </a:br>
            <a:r>
              <a:rPr lang="en-US" b="0" dirty="0"/>
              <a:t>Extension idea: Create an "SDG action plan" for the school or class.</a:t>
            </a:r>
          </a:p>
          <a:p>
            <a:endParaRPr lang="en-US" b="0" dirty="0"/>
          </a:p>
          <a:p>
            <a:r>
              <a:rPr lang="en-US" b="0" dirty="0"/>
              <a:t>Learning objectives:</a:t>
            </a:r>
          </a:p>
          <a:p>
            <a:r>
              <a:rPr lang="en-US" b="0" dirty="0"/>
              <a:t>Students reflect on how they themselves can contribute to achieving the SDGs.</a:t>
            </a:r>
          </a:p>
          <a:p>
            <a:r>
              <a:rPr lang="en-US" b="0" dirty="0"/>
              <a:t>Students develop concrete ideas for sustainable actions in their personal environment.</a:t>
            </a:r>
          </a:p>
          <a:p>
            <a:r>
              <a:rPr lang="en-US" b="0" dirty="0"/>
              <a:t>Students exchange individual perspectives and foster mutual understanding of global responsibility.</a:t>
            </a:r>
          </a:p>
          <a:p>
            <a:r>
              <a:rPr lang="en-US" b="0" dirty="0"/>
              <a:t>Students strengthen their communication and argumentation skills when discussing societal issues.</a:t>
            </a:r>
          </a:p>
          <a:p>
            <a:endParaRPr lang="en-US" b="0" dirty="0"/>
          </a:p>
          <a:p>
            <a:r>
              <a:rPr lang="en-US" b="0" dirty="0"/>
              <a:t>Image source:</a:t>
            </a:r>
            <a:br>
              <a:rPr lang="en-US" b="0" dirty="0"/>
            </a:br>
            <a:r>
              <a:rPr lang="de-AT" dirty="0"/>
              <a:t>United Nations (2024): https://www.un.org/sustainabledevelopment/news/communications-material/, </a:t>
            </a:r>
            <a:r>
              <a:rPr lang="de-AT" dirty="0" err="1"/>
              <a:t>accessed</a:t>
            </a:r>
            <a:r>
              <a:rPr lang="de-AT" dirty="0"/>
              <a:t> 22.10.2024</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endParaRPr lang="de-AT" dirty="0"/>
          </a:p>
        </p:txBody>
      </p:sp>
      <p:sp>
        <p:nvSpPr>
          <p:cNvPr id="4" name="Kopfzeilenplatzhalter 3">
            <a:extLst>
              <a:ext uri="{FF2B5EF4-FFF2-40B4-BE49-F238E27FC236}">
                <a16:creationId xmlns:a16="http://schemas.microsoft.com/office/drawing/2014/main" id="{3D0076B4-3F40-65A3-590D-FCE48129F13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F9FC2200-878F-E1F6-AFA4-AE3D6332F60A}"/>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5E88DB65-8B8E-2079-20BE-B38B8518687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76C9A70-C09E-F7B1-EC04-46E868376546}"/>
              </a:ext>
            </a:extLst>
          </p:cNvPr>
          <p:cNvSpPr>
            <a:spLocks noGrp="1"/>
          </p:cNvSpPr>
          <p:nvPr>
            <p:ph type="sldNum" sz="quarter" idx="5"/>
          </p:nvPr>
        </p:nvSpPr>
        <p:spPr/>
        <p:txBody>
          <a:bodyPr/>
          <a:lstStyle/>
          <a:p>
            <a:fld id="{9B1635B3-DF70-4CFD-87CA-EB6AFDCA10EE}" type="slidenum">
              <a:rPr lang="de-AT" smtClean="0"/>
              <a:t>52</a:t>
            </a:fld>
            <a:endParaRPr lang="de-AT"/>
          </a:p>
        </p:txBody>
      </p:sp>
    </p:spTree>
    <p:extLst>
      <p:ext uri="{BB962C8B-B14F-4D97-AF65-F5344CB8AC3E}">
        <p14:creationId xmlns:p14="http://schemas.microsoft.com/office/powerpoint/2010/main" val="391519090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A0F056-2703-113F-F3FD-B6370F8AAEE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F024462-58C6-5671-41AD-A5DBF8B6B3C3}"/>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5B827AF5-6511-3225-1B3B-6A2FCBEE2E19}"/>
              </a:ext>
            </a:extLst>
          </p:cNvPr>
          <p:cNvSpPr>
            <a:spLocks noGrp="1"/>
          </p:cNvSpPr>
          <p:nvPr>
            <p:ph type="body" idx="1"/>
          </p:nvPr>
        </p:nvSpPr>
        <p:spPr/>
        <p:txBody>
          <a:bodyPr/>
          <a:lstStyle/>
          <a:p>
            <a:r>
              <a:rPr lang="en-US" b="0"/>
              <a:t>Climate change is a global issue that affects all countries and regions of the Earth.</a:t>
            </a:r>
            <a:br>
              <a:rPr lang="en-US" b="0"/>
            </a:br>
            <a:r>
              <a:rPr lang="en-US" b="0"/>
              <a:t>According to the Eurobarometer survey, more than half of young people view climate change as the most important global challenge for the future of the EU. In fact, 91% of 15- to 24-year-olds believe that combating climate change can have a positive impact on their personal health and well-being. To effectively address the consequences of climate change, international agreements and cooperation are urgently required.</a:t>
            </a:r>
            <a:br>
              <a:rPr lang="en-US" b="0"/>
            </a:br>
            <a:r>
              <a:rPr lang="en-US" b="0"/>
              <a:t>Reducing transport emissions is essential and can be achieved, among other things, by avoiding transport and shifting it to rail and waterways. Inland shipping is a sustainable mode of transport with available capacity.</a:t>
            </a:r>
          </a:p>
          <a:p>
            <a:endParaRPr lang="en-US" b="0"/>
          </a:p>
          <a:p>
            <a:r>
              <a:rPr lang="en-US" b="0"/>
              <a:t>Sources:</a:t>
            </a:r>
            <a:br>
              <a:rPr lang="en-US" b="0"/>
            </a:br>
            <a:r>
              <a:rPr lang="en-US" b="0"/>
              <a:t>European Parliament (2022): </a:t>
            </a:r>
            <a:r>
              <a:rPr lang="en-US" b="0">
                <a:hlinkClick r:id="rId3"/>
              </a:rPr>
              <a:t>https://www.europarl.europa.eu/news/de/press-room/20220119IPR21314/zukunft-europas-klimawandel-grosste-herausforderung-fur-die-eu-so-die-burger</a:t>
            </a:r>
            <a:r>
              <a:rPr lang="en-US" b="0"/>
              <a:t>; accessed 18.03.2025</a:t>
            </a:r>
            <a:br>
              <a:rPr lang="en-US" b="0"/>
            </a:br>
            <a:r>
              <a:rPr lang="en-US" b="0"/>
              <a:t>European Commission (2023): </a:t>
            </a:r>
            <a:r>
              <a:rPr lang="en-US" b="0" i="1"/>
              <a:t>Sustainable &amp; Smart Mobility Strategy</a:t>
            </a:r>
            <a:r>
              <a:rPr lang="en-US" b="0"/>
              <a:t>, In: </a:t>
            </a:r>
            <a:r>
              <a:rPr lang="en-US" b="0">
                <a:hlinkClick r:id="rId4"/>
              </a:rPr>
              <a:t>https://transport.ec.europa.eu/transport-themes/mobility-strategy_en</a:t>
            </a:r>
            <a:r>
              <a:rPr lang="en-US" b="0"/>
              <a:t>; accessed 05.02.2025</a:t>
            </a:r>
          </a:p>
          <a:p>
            <a:endParaRPr lang="en-US" b="0"/>
          </a:p>
          <a:p>
            <a:r>
              <a:rPr lang="en-US" b="0"/>
              <a:t>Image source:</a:t>
            </a:r>
            <a:br>
              <a:rPr lang="en-US" b="0"/>
            </a:br>
            <a:r>
              <a:rPr lang="en-US" b="0" err="1"/>
              <a:t>Freepik</a:t>
            </a:r>
            <a:r>
              <a:rPr lang="en-US" b="0"/>
              <a:t> (2024): </a:t>
            </a:r>
            <a:r>
              <a:rPr lang="en-US" b="0">
                <a:hlinkClick r:id="rId5"/>
              </a:rPr>
              <a:t>https://de.freepik.com/vektoren-kostenlos/konzept-der-runde-der-umweltverschmutzung_10155239.htm</a:t>
            </a:r>
            <a:r>
              <a:rPr lang="en-US" b="0"/>
              <a:t>; accessed 14.05.2024</a:t>
            </a:r>
          </a:p>
          <a:p>
            <a:endParaRPr lang="de-AT"/>
          </a:p>
        </p:txBody>
      </p:sp>
      <p:sp>
        <p:nvSpPr>
          <p:cNvPr id="4" name="Kopfzeilenplatzhalter 3">
            <a:extLst>
              <a:ext uri="{FF2B5EF4-FFF2-40B4-BE49-F238E27FC236}">
                <a16:creationId xmlns:a16="http://schemas.microsoft.com/office/drawing/2014/main" id="{4BF24491-812B-E5D8-BDDE-9104DB5327A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B19D60E-9E87-B770-388E-357975AE684A}"/>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3D7F69D0-2B87-54C9-DF9F-CD4BD6F432F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6B131ADE-F528-CAD3-0C3A-39B1A553411B}"/>
              </a:ext>
            </a:extLst>
          </p:cNvPr>
          <p:cNvSpPr>
            <a:spLocks noGrp="1"/>
          </p:cNvSpPr>
          <p:nvPr>
            <p:ph type="sldNum" sz="quarter" idx="5"/>
          </p:nvPr>
        </p:nvSpPr>
        <p:spPr/>
        <p:txBody>
          <a:bodyPr/>
          <a:lstStyle/>
          <a:p>
            <a:fld id="{9B1635B3-DF70-4CFD-87CA-EB6AFDCA10EE}" type="slidenum">
              <a:rPr lang="de-AT" smtClean="0"/>
              <a:t>53</a:t>
            </a:fld>
            <a:endParaRPr lang="de-AT"/>
          </a:p>
        </p:txBody>
      </p:sp>
    </p:spTree>
    <p:extLst>
      <p:ext uri="{BB962C8B-B14F-4D97-AF65-F5344CB8AC3E}">
        <p14:creationId xmlns:p14="http://schemas.microsoft.com/office/powerpoint/2010/main" val="82076169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5B0081-C805-542C-0EFD-C18AA03A8ED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6DA9C83-55A2-F4AB-034A-0A24F2FB65C8}"/>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A9EFE05A-DAEA-9EFF-17DD-310B2DB4C5B0}"/>
              </a:ext>
            </a:extLst>
          </p:cNvPr>
          <p:cNvSpPr>
            <a:spLocks noGrp="1"/>
          </p:cNvSpPr>
          <p:nvPr>
            <p:ph type="body" idx="1"/>
          </p:nvPr>
        </p:nvSpPr>
        <p:spPr/>
        <p:txBody>
          <a:bodyPr/>
          <a:lstStyle/>
          <a:p>
            <a:r>
              <a:rPr lang="en-US" b="0" dirty="0"/>
              <a:t>The questions in the slide above can be used as a warm-up exercise on the topic “The International Waterway Danube.”</a:t>
            </a:r>
          </a:p>
          <a:p>
            <a:endParaRPr lang="en-US" b="0" dirty="0"/>
          </a:p>
          <a:p>
            <a:r>
              <a:rPr lang="en-US" b="0" dirty="0"/>
              <a:t>Didactic Note:</a:t>
            </a:r>
            <a:br>
              <a:rPr lang="en-US" b="0" dirty="0"/>
            </a:br>
            <a:r>
              <a:rPr lang="en-US" b="0" dirty="0"/>
              <a:t>This exercise is especially well-suited as an activating introduction to a lesson unit on inland navigation, sustainable logistics, or European infrastructure. The questions can be used at the beginning to form hypotheses and revisited at the end of the unit for reflection and deeper understanding.</a:t>
            </a:r>
          </a:p>
          <a:p>
            <a:endParaRPr lang="en-US" b="0" dirty="0"/>
          </a:p>
          <a:p>
            <a:r>
              <a:rPr lang="en-US" b="0" dirty="0"/>
              <a:t>Discussion input (5–10 minutes of discussion):</a:t>
            </a:r>
          </a:p>
          <a:p>
            <a:r>
              <a:rPr lang="en-US" b="0" dirty="0"/>
              <a:t>How many riparian states does the Danube have? → 10</a:t>
            </a:r>
          </a:p>
          <a:p>
            <a:r>
              <a:rPr lang="en-US" b="0" dirty="0"/>
              <a:t>Why is the Danube important for the Austrian economy?→ Important transport route, essential for international trade, connects Central and Southern Europe, creates jobs (e.g., in ports, as inland shippers), contributes to GDP</a:t>
            </a:r>
          </a:p>
          <a:p>
            <a:r>
              <a:rPr lang="en-US" b="0" dirty="0"/>
              <a:t>Which major cities lie along the Danube?→ Regensburg, Passau, Linz, Vienna, Bratislava, Budapest, Novi Sad, Belgrade, Constanța…</a:t>
            </a:r>
          </a:p>
          <a:p>
            <a:endParaRPr lang="en-US" b="0" dirty="0"/>
          </a:p>
          <a:p>
            <a:r>
              <a:rPr lang="en-US" b="0" dirty="0"/>
              <a:t>Input – possible discussion points:</a:t>
            </a:r>
          </a:p>
          <a:p>
            <a:r>
              <a:rPr lang="en-US" b="0" dirty="0"/>
              <a:t>Infrastructure: What infrastructure is needed for the Danube to be used efficiently as a transport route (e.g., locks, ports, types of vessels)?</a:t>
            </a:r>
          </a:p>
          <a:p>
            <a:r>
              <a:rPr lang="en-US" b="0" dirty="0"/>
              <a:t>Waterways in Europe: How is the Danube connected to other waterways (e.g., Rhine-Main-Danube Canal)?</a:t>
            </a:r>
          </a:p>
          <a:p>
            <a:r>
              <a:rPr lang="en-US" b="0" dirty="0"/>
              <a:t>Markets: What goods are transported on the Danube? Which countries benefit most?</a:t>
            </a:r>
          </a:p>
          <a:p>
            <a:r>
              <a:rPr lang="en-US" b="0" dirty="0"/>
              <a:t>Riparian states: What political challenges arise from the large number of Danube countries?</a:t>
            </a:r>
          </a:p>
          <a:p>
            <a:r>
              <a:rPr lang="en-US" b="0" dirty="0"/>
              <a:t>Availability of the Danube: How do water levels, climate change, or environmental regulations affect usability?</a:t>
            </a:r>
          </a:p>
          <a:p>
            <a:r>
              <a:rPr lang="en-US" b="0" dirty="0"/>
              <a:t>Unused capacity: Why is the Danube, despite its capacity, used relatively little?</a:t>
            </a:r>
          </a:p>
          <a:p>
            <a:endParaRPr lang="en-US" b="0" dirty="0"/>
          </a:p>
          <a:p>
            <a:r>
              <a:rPr lang="en-US" b="0" dirty="0"/>
              <a:t>Learning objectives:</a:t>
            </a:r>
          </a:p>
          <a:p>
            <a:r>
              <a:rPr lang="en-US" b="0" dirty="0"/>
              <a:t>Students activate their prior knowledge about the geographic location and importance of the Danube.</a:t>
            </a:r>
          </a:p>
          <a:p>
            <a:r>
              <a:rPr lang="en-US" b="0" dirty="0"/>
              <a:t>Students formulate initial questions and hypotheses about the Danube's significance for European freight transport and the Austrian economy.</a:t>
            </a:r>
          </a:p>
          <a:p>
            <a:endParaRPr lang="en-US" b="0" dirty="0"/>
          </a:p>
          <a:p>
            <a:r>
              <a:rPr lang="en-US" b="0" dirty="0"/>
              <a:t>Image source:</a:t>
            </a:r>
            <a:br>
              <a:rPr lang="en-US" b="0" dirty="0"/>
            </a:br>
            <a:r>
              <a:rPr lang="en-US" b="0" dirty="0" err="1"/>
              <a:t>Viadonau</a:t>
            </a:r>
            <a:r>
              <a:rPr lang="en-US" b="0" dirty="0"/>
              <a:t> (2019): Manual of Danube Navigation, p. 46</a:t>
            </a:r>
          </a:p>
          <a:p>
            <a:endParaRPr lang="de-AT" dirty="0"/>
          </a:p>
        </p:txBody>
      </p:sp>
      <p:sp>
        <p:nvSpPr>
          <p:cNvPr id="4" name="Kopfzeilenplatzhalter 3">
            <a:extLst>
              <a:ext uri="{FF2B5EF4-FFF2-40B4-BE49-F238E27FC236}">
                <a16:creationId xmlns:a16="http://schemas.microsoft.com/office/drawing/2014/main" id="{A5012AC3-971D-86BD-925B-CB05F52C6C1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E89A7BD2-8FEE-3F92-AB90-E8BF039E029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FE8CE181-C3A4-4E90-21C5-ADF811933C9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D1BDCEA-F821-EC19-9F85-C8E24D1EEFC9}"/>
              </a:ext>
            </a:extLst>
          </p:cNvPr>
          <p:cNvSpPr>
            <a:spLocks noGrp="1"/>
          </p:cNvSpPr>
          <p:nvPr>
            <p:ph type="sldNum" sz="quarter" idx="5"/>
          </p:nvPr>
        </p:nvSpPr>
        <p:spPr/>
        <p:txBody>
          <a:bodyPr/>
          <a:lstStyle/>
          <a:p>
            <a:fld id="{9B1635B3-DF70-4CFD-87CA-EB6AFDCA10EE}" type="slidenum">
              <a:rPr lang="de-AT" smtClean="0"/>
              <a:t>55</a:t>
            </a:fld>
            <a:endParaRPr lang="de-AT"/>
          </a:p>
        </p:txBody>
      </p:sp>
    </p:spTree>
    <p:extLst>
      <p:ext uri="{BB962C8B-B14F-4D97-AF65-F5344CB8AC3E}">
        <p14:creationId xmlns:p14="http://schemas.microsoft.com/office/powerpoint/2010/main" val="157202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de-AT"/>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a:t>Questions including answers:</a:t>
            </a:r>
            <a:endParaRPr lang="en-US"/>
          </a:p>
          <a:p>
            <a:pPr marL="228600" indent="-228600">
              <a:buAutoNum type="arabicPeriod"/>
            </a:pPr>
            <a:endParaRPr lang="en-US"/>
          </a:p>
          <a:p>
            <a:pPr marL="228600" indent="-228600">
              <a:buAutoNum type="arabicPeriod"/>
            </a:pPr>
            <a:r>
              <a:rPr lang="en-US"/>
              <a:t>How long is the Danube River, approximately? - About 2,888 km (commonly rounded to ~2,850 km).</a:t>
            </a:r>
          </a:p>
          <a:p>
            <a:pPr marL="228600" indent="-228600">
              <a:buAutoNum type="arabicPeriod"/>
            </a:pPr>
            <a:r>
              <a:rPr lang="en-US"/>
              <a:t>Where does the Danube originate and where does it end? - It starts in the Black Forest in Germany and flows into the Black Sea.</a:t>
            </a:r>
          </a:p>
          <a:p>
            <a:pPr marL="228600" indent="-228600">
              <a:buAutoNum type="arabicPeriod"/>
            </a:pPr>
            <a:r>
              <a:rPr lang="en-US"/>
              <a:t>Through how many countries does the Danube pass or border? - It flows through or borders ten countries.</a:t>
            </a:r>
          </a:p>
          <a:p>
            <a:pPr marL="228600" indent="-228600">
              <a:buAutoNum type="arabicPeriod"/>
            </a:pPr>
            <a:r>
              <a:rPr lang="en-US"/>
              <a:t>Name at least two national capitals situated on the Danube. - Vienna, Bratislava, Budapest, and Belgrade.</a:t>
            </a:r>
          </a:p>
          <a:p>
            <a:pPr marL="228600" indent="-228600">
              <a:buAutoNum type="arabicPeriod"/>
            </a:pPr>
            <a:r>
              <a:rPr lang="en-US"/>
              <a:t>What is one major modern use of the Danube mentioned in the video? - It is a vital navigable waterway for trade and transport.</a:t>
            </a:r>
          </a:p>
        </p:txBody>
      </p:sp>
      <p:sp>
        <p:nvSpPr>
          <p:cNvPr id="4" name="Header Placeholder 3"/>
          <p:cNvSpPr>
            <a:spLocks noGrp="1"/>
          </p:cNvSpPr>
          <p:nvPr>
            <p:ph type="hdr" sz="quarter"/>
          </p:nvPr>
        </p:nvSpPr>
        <p:spPr/>
        <p:txBody>
          <a:bodyPr/>
          <a:lstStyle/>
          <a:p>
            <a:r>
              <a:rPr lang="de-AT"/>
              <a:t>Binnenschiffe als Teil der Transportkette</a:t>
            </a:r>
          </a:p>
        </p:txBody>
      </p:sp>
      <p:sp>
        <p:nvSpPr>
          <p:cNvPr id="5" name="Date Placeholder 4"/>
          <p:cNvSpPr>
            <a:spLocks noGrp="1"/>
          </p:cNvSpPr>
          <p:nvPr>
            <p:ph type="dt" idx="1"/>
          </p:nvPr>
        </p:nvSpPr>
        <p:spPr/>
        <p:txBody>
          <a:bodyPr/>
          <a:lstStyle/>
          <a:p>
            <a:fld id="{6A94F0D5-E232-4360-8B8C-58EF9D3E6905}" type="datetime1">
              <a:rPr lang="de-AT" smtClean="0"/>
              <a:t>15.06.2026</a:t>
            </a:fld>
            <a:endParaRPr lang="de-AT"/>
          </a:p>
        </p:txBody>
      </p:sp>
      <p:sp>
        <p:nvSpPr>
          <p:cNvPr id="6" name="Footer Placeholder 5"/>
          <p:cNvSpPr>
            <a:spLocks noGrp="1"/>
          </p:cNvSpPr>
          <p:nvPr>
            <p:ph type="ftr" sz="quarter" idx="4"/>
          </p:nvPr>
        </p:nvSpPr>
        <p:spPr/>
        <p:txBody>
          <a:bodyPr/>
          <a:lstStyle/>
          <a:p>
            <a:r>
              <a:rPr lang="de-AT"/>
              <a:t>Lehrunterlagen von rewway.at</a:t>
            </a:r>
          </a:p>
        </p:txBody>
      </p:sp>
      <p:sp>
        <p:nvSpPr>
          <p:cNvPr id="7" name="Slide Number Placeholder 6"/>
          <p:cNvSpPr>
            <a:spLocks noGrp="1"/>
          </p:cNvSpPr>
          <p:nvPr>
            <p:ph type="sldNum" sz="quarter" idx="5"/>
          </p:nvPr>
        </p:nvSpPr>
        <p:spPr/>
        <p:txBody>
          <a:bodyPr/>
          <a:lstStyle/>
          <a:p>
            <a:fld id="{9B1635B3-DF70-4CFD-87CA-EB6AFDCA10EE}" type="slidenum">
              <a:rPr lang="de-AT" smtClean="0"/>
              <a:t>56</a:t>
            </a:fld>
            <a:endParaRPr lang="de-AT"/>
          </a:p>
        </p:txBody>
      </p:sp>
    </p:spTree>
    <p:extLst>
      <p:ext uri="{BB962C8B-B14F-4D97-AF65-F5344CB8AC3E}">
        <p14:creationId xmlns:p14="http://schemas.microsoft.com/office/powerpoint/2010/main" val="420326459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D91372-AB01-1C2D-E424-686690D5C944}"/>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291E008-E185-2B64-537C-FC7DD69535AE}"/>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0CCD671A-2C4D-3090-8AA6-A57159A3DCAA}"/>
              </a:ext>
            </a:extLst>
          </p:cNvPr>
          <p:cNvSpPr>
            <a:spLocks noGrp="1"/>
          </p:cNvSpPr>
          <p:nvPr>
            <p:ph type="body" idx="1"/>
          </p:nvPr>
        </p:nvSpPr>
        <p:spPr/>
        <p:txBody>
          <a:bodyPr/>
          <a:lstStyle/>
          <a:p>
            <a:r>
              <a:rPr lang="en-US" b="0" dirty="0"/>
              <a:t>The Danube, which flows from the Black Forest in Germany to its mouth in the Black Sea in Romania and Ukraine, passes through ten riparian states (Germany, Austria, Slovakia, Hungary, Croatia, Serbia, Bulgaria, Romania, Moldova, Ukraine), making it the most international river in the world.</a:t>
            </a:r>
            <a:br>
              <a:rPr lang="en-US" b="0" dirty="0"/>
            </a:br>
            <a:r>
              <a:rPr lang="en-US" b="0" dirty="0"/>
              <a:t>The Danube is 2,845 km long and has a navigable length of 2,415 km for international freight shipping.</a:t>
            </a:r>
          </a:p>
          <a:p>
            <a:endParaRPr lang="en-US" b="0" dirty="0"/>
          </a:p>
          <a:p>
            <a:endParaRPr lang="en-US" b="0" dirty="0"/>
          </a:p>
          <a:p>
            <a:r>
              <a:rPr lang="en-US" b="0" dirty="0"/>
              <a:t>Source:</a:t>
            </a:r>
            <a:br>
              <a:rPr lang="en-US" b="0" dirty="0"/>
            </a:br>
            <a:r>
              <a:rPr lang="en-US" b="0" dirty="0" err="1"/>
              <a:t>Viadonau</a:t>
            </a:r>
            <a:r>
              <a:rPr lang="en-US" b="0" dirty="0"/>
              <a:t> (2019): </a:t>
            </a:r>
            <a:r>
              <a:rPr lang="de-DE" altLang="de-DE" sz="1200" dirty="0">
                <a:solidFill>
                  <a:schemeClr val="accent1"/>
                </a:solidFill>
              </a:rPr>
              <a:t>Handbuch der Donauschifffahrt</a:t>
            </a:r>
            <a:r>
              <a:rPr lang="en-US" b="0" dirty="0"/>
              <a:t>, p. 38 ff.</a:t>
            </a:r>
          </a:p>
          <a:p>
            <a:endParaRPr lang="en-US" b="0" dirty="0"/>
          </a:p>
          <a:p>
            <a:r>
              <a:rPr lang="en-US" b="0" dirty="0"/>
              <a:t>Picture source:</a:t>
            </a:r>
            <a:br>
              <a:rPr lang="en-US" b="0" dirty="0"/>
            </a:br>
            <a:r>
              <a:rPr lang="en-US" b="0" dirty="0" err="1"/>
              <a:t>Pixabay</a:t>
            </a:r>
            <a:r>
              <a:rPr lang="en-US" b="0" dirty="0"/>
              <a:t> (2025): </a:t>
            </a:r>
            <a:r>
              <a:rPr lang="en-US" b="0" dirty="0">
                <a:hlinkClick r:id="rId3"/>
              </a:rPr>
              <a:t>https://pixabay.com/de/photos/schl%C3%B6gen-sch%C3%B6gener-schlinge-donau-4795383/</a:t>
            </a:r>
            <a:r>
              <a:rPr lang="en-US" b="0" dirty="0"/>
              <a:t>; accessed 20.03.2025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dirty="0"/>
          </a:p>
          <a:p>
            <a:endParaRPr lang="de-AT" dirty="0"/>
          </a:p>
        </p:txBody>
      </p:sp>
      <p:sp>
        <p:nvSpPr>
          <p:cNvPr id="4" name="Kopfzeilenplatzhalter 3">
            <a:extLst>
              <a:ext uri="{FF2B5EF4-FFF2-40B4-BE49-F238E27FC236}">
                <a16:creationId xmlns:a16="http://schemas.microsoft.com/office/drawing/2014/main" id="{0C5C3B94-393F-82EE-A9CB-A7023D22DF7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DB6EDEE-D4B3-4C22-B07B-A7D58DC45618}"/>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2D4B19C1-4BC9-5396-0275-48E78DB0E47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6277878B-C82C-9975-1A56-F66996EA9A46}"/>
              </a:ext>
            </a:extLst>
          </p:cNvPr>
          <p:cNvSpPr>
            <a:spLocks noGrp="1"/>
          </p:cNvSpPr>
          <p:nvPr>
            <p:ph type="sldNum" sz="quarter" idx="5"/>
          </p:nvPr>
        </p:nvSpPr>
        <p:spPr/>
        <p:txBody>
          <a:bodyPr/>
          <a:lstStyle/>
          <a:p>
            <a:fld id="{9B1635B3-DF70-4CFD-87CA-EB6AFDCA10EE}" type="slidenum">
              <a:rPr lang="de-AT" smtClean="0"/>
              <a:t>57</a:t>
            </a:fld>
            <a:endParaRPr lang="de-AT"/>
          </a:p>
        </p:txBody>
      </p:sp>
    </p:spTree>
    <p:extLst>
      <p:ext uri="{BB962C8B-B14F-4D97-AF65-F5344CB8AC3E}">
        <p14:creationId xmlns:p14="http://schemas.microsoft.com/office/powerpoint/2010/main" val="204645820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C1E2F8-D5F3-8684-6853-F8BC39E3D19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D0FF7F7-6489-20A5-0DC9-39610D890EA2}"/>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F70D43C1-A624-10C5-6AF6-291537541CBD}"/>
              </a:ext>
            </a:extLst>
          </p:cNvPr>
          <p:cNvSpPr>
            <a:spLocks noGrp="1"/>
          </p:cNvSpPr>
          <p:nvPr>
            <p:ph type="body" idx="1"/>
          </p:nvPr>
        </p:nvSpPr>
        <p:spPr/>
        <p:txBody>
          <a:bodyPr/>
          <a:lstStyle/>
          <a:p>
            <a:r>
              <a:rPr lang="en-US" b="0" dirty="0"/>
              <a:t>Inland waterway transport is primarily dominated by bulk goods. These include, for example, agricultural products, ores, coal, and steel. Inland shipping is particularly important for the steel industry in Austria (voestalpine, headquartered in Linz on the Danube).</a:t>
            </a:r>
          </a:p>
          <a:p>
            <a:endParaRPr lang="en-US" b="0" dirty="0"/>
          </a:p>
          <a:p>
            <a:r>
              <a:rPr lang="en-US" b="0" dirty="0"/>
              <a:t>A key function of inland waterway transport is the transportation of hazardous goods, which includes flammable liquid goods such as gasoline and heating oil, basic chemicals like methanol, finished products such as acids, and liquefied gases like ammonia. It also includes dry hazardous goods transported in bulk. Safety norms and standards are essential for this type of transport.</a:t>
            </a:r>
          </a:p>
          <a:p>
            <a:endParaRPr lang="en-US" b="0" dirty="0"/>
          </a:p>
          <a:p>
            <a:r>
              <a:rPr lang="en-US" b="0" dirty="0"/>
              <a:t>The transport of containers by inland vessels has more than doubled in recent years. A large portion of container and hinterland transport is handled on the Rhine and via the ZARA ports (Zeebrugge, Antwerp, Rotterdam, Amsterdam).</a:t>
            </a:r>
          </a:p>
          <a:p>
            <a:endParaRPr lang="en-US" b="0" dirty="0"/>
          </a:p>
          <a:p>
            <a:r>
              <a:rPr lang="en-US" b="0" dirty="0"/>
              <a:t>Due to their dimensions, inland vessels are particularly well suited for transporting heavy or bulky cargo. These ships can withstand point loads of over 40 tons per square meter or individual item weights of up to 1,000 tons. Transporting heavy goods by water offers clear advantages: infrastructure is not damaged, and obstacles like streetlights or trees do not need to be removed in advance, as would be the case with truck transport. Increasingly, turbines or rotor blades for wind turbines are transported via waterways. The rising number of heavy cargo shipments on inland vessels in recent years confirms this trend.</a:t>
            </a:r>
          </a:p>
          <a:p>
            <a:endParaRPr lang="en-US" b="0" dirty="0"/>
          </a:p>
          <a:p>
            <a:r>
              <a:rPr lang="en-US" b="0" dirty="0" err="1"/>
              <a:t>RoRo</a:t>
            </a:r>
            <a:r>
              <a:rPr lang="en-US" b="0" dirty="0"/>
              <a:t> ships are specialized vessels designed to transport movable goods, where the cargo is driven onto the ship (roll-on/roll-off). This typically involves a combination of vehicles such as cars or trucks, or trains that can drive onboard themselves, as well as cargo units that are rolled on using tractors. </a:t>
            </a:r>
            <a:r>
              <a:rPr lang="en-US" b="0" dirty="0" err="1"/>
              <a:t>RoRo</a:t>
            </a:r>
            <a:r>
              <a:rPr lang="en-US" b="0" dirty="0"/>
              <a:t> ships have drivable decks and usually adjustable deck heights to make more flexible use of cargo space. </a:t>
            </a:r>
            <a:r>
              <a:rPr lang="en-US" b="0" dirty="0" err="1"/>
              <a:t>RoRo</a:t>
            </a:r>
            <a:r>
              <a:rPr lang="en-US" b="0" dirty="0"/>
              <a:t> ships are especially important for the automotive industry.</a:t>
            </a:r>
          </a:p>
          <a:p>
            <a:endParaRPr lang="en-US" b="0" dirty="0"/>
          </a:p>
          <a:p>
            <a:r>
              <a:rPr lang="en-US" b="0" dirty="0"/>
              <a:t>Sources:</a:t>
            </a:r>
            <a:br>
              <a:rPr lang="en-US" b="0" dirty="0"/>
            </a:br>
            <a:r>
              <a:rPr lang="en-US" b="0" dirty="0"/>
              <a:t>BDB (2025): </a:t>
            </a:r>
            <a:r>
              <a:rPr lang="en-US" b="0" dirty="0">
                <a:hlinkClick r:id="rId3"/>
              </a:rPr>
              <a:t>https://www.binnenschiff.de/system-wasserstrasse/gueterschifffahrt/</a:t>
            </a:r>
            <a:r>
              <a:rPr lang="en-US" b="0" dirty="0"/>
              <a:t> (Accessed 18.03.2025)</a:t>
            </a:r>
          </a:p>
          <a:p>
            <a:r>
              <a:rPr lang="en-US" b="0" dirty="0" err="1"/>
              <a:t>Viadonau</a:t>
            </a:r>
            <a:r>
              <a:rPr lang="en-US" b="0" dirty="0"/>
              <a:t> (2019): </a:t>
            </a:r>
            <a:r>
              <a:rPr lang="en-US" b="0" i="1" dirty="0" err="1"/>
              <a:t>Handbuch</a:t>
            </a:r>
            <a:r>
              <a:rPr lang="en-US" b="0" i="1" dirty="0"/>
              <a:t> der </a:t>
            </a:r>
            <a:r>
              <a:rPr lang="en-US" b="0" i="1" dirty="0" err="1"/>
              <a:t>Donauschifffahrt</a:t>
            </a:r>
            <a:r>
              <a:rPr lang="en-US" b="0" dirty="0"/>
              <a:t>, pp. 161 ff.</a:t>
            </a:r>
          </a:p>
          <a:p>
            <a:endParaRPr lang="en-US" b="0" dirty="0"/>
          </a:p>
          <a:p>
            <a:r>
              <a:rPr lang="en-US" b="0" dirty="0"/>
              <a:t>Images sources:</a:t>
            </a:r>
          </a:p>
          <a:p>
            <a:r>
              <a:rPr lang="en-US" b="0" dirty="0">
                <a:hlinkClick r:id="rId4"/>
              </a:rPr>
              <a:t>https://www.flaticon.com/de/kostenlose-icons/mehl</a:t>
            </a:r>
            <a:r>
              <a:rPr lang="en-US" b="0" dirty="0"/>
              <a:t>; Flour icons by </a:t>
            </a:r>
            <a:r>
              <a:rPr lang="en-US" b="0" dirty="0" err="1"/>
              <a:t>Freepik</a:t>
            </a:r>
            <a:r>
              <a:rPr lang="en-US" b="0" dirty="0"/>
              <a:t> – </a:t>
            </a:r>
            <a:r>
              <a:rPr lang="en-US" b="0" dirty="0" err="1"/>
              <a:t>Flaticon</a:t>
            </a:r>
            <a:r>
              <a:rPr lang="en-US" b="0" dirty="0"/>
              <a:t>; accessed 07.02.2025</a:t>
            </a:r>
          </a:p>
          <a:p>
            <a:r>
              <a:rPr lang="en-US" b="0" dirty="0">
                <a:hlinkClick r:id="rId5"/>
              </a:rPr>
              <a:t>https://www.flaticon.com/de/kostenlose-icons/gefahrgut</a:t>
            </a:r>
            <a:r>
              <a:rPr lang="en-US" b="0" dirty="0"/>
              <a:t>; Hazardous goods icons by </a:t>
            </a:r>
            <a:r>
              <a:rPr lang="en-US" b="0" dirty="0" err="1"/>
              <a:t>surang</a:t>
            </a:r>
            <a:r>
              <a:rPr lang="en-US" b="0" dirty="0"/>
              <a:t> – </a:t>
            </a:r>
            <a:r>
              <a:rPr lang="en-US" b="0" dirty="0" err="1"/>
              <a:t>Flaticon</a:t>
            </a:r>
            <a:r>
              <a:rPr lang="en-US" b="0" dirty="0"/>
              <a:t>; accessed 19.04.2024</a:t>
            </a:r>
          </a:p>
          <a:p>
            <a:r>
              <a:rPr lang="en-US" b="0" dirty="0">
                <a:hlinkClick r:id="rId6"/>
              </a:rPr>
              <a:t>https://www.flaticon.com/de/kostenlose-icons/container</a:t>
            </a:r>
            <a:r>
              <a:rPr lang="en-US" b="0" dirty="0"/>
              <a:t>; Container icons by </a:t>
            </a:r>
            <a:r>
              <a:rPr lang="en-US" b="0" dirty="0" err="1"/>
              <a:t>Freepik</a:t>
            </a:r>
            <a:r>
              <a:rPr lang="en-US" b="0" dirty="0"/>
              <a:t> – </a:t>
            </a:r>
            <a:r>
              <a:rPr lang="en-US" b="0" dirty="0" err="1"/>
              <a:t>Flaticon</a:t>
            </a:r>
            <a:r>
              <a:rPr lang="en-US" b="0" dirty="0"/>
              <a:t>; accessed 07.02.2025</a:t>
            </a:r>
          </a:p>
          <a:p>
            <a:r>
              <a:rPr lang="en-US" b="0" dirty="0">
                <a:hlinkClick r:id="rId7"/>
              </a:rPr>
              <a:t>https://www.flaticon.com/de/kostenlose-icons/metall</a:t>
            </a:r>
            <a:r>
              <a:rPr lang="en-US" b="0" dirty="0"/>
              <a:t>; Metal icons by </a:t>
            </a:r>
            <a:r>
              <a:rPr lang="en-US" b="0" dirty="0" err="1"/>
              <a:t>surang</a:t>
            </a:r>
            <a:r>
              <a:rPr lang="en-US" b="0" dirty="0"/>
              <a:t> – </a:t>
            </a:r>
            <a:r>
              <a:rPr lang="en-US" b="0" dirty="0" err="1"/>
              <a:t>Flaticon</a:t>
            </a:r>
            <a:r>
              <a:rPr lang="en-US" b="0" dirty="0"/>
              <a:t>; accessed 07.02.2025</a:t>
            </a:r>
          </a:p>
          <a:p>
            <a:r>
              <a:rPr lang="en-US" b="0" dirty="0">
                <a:hlinkClick r:id="rId8"/>
              </a:rPr>
              <a:t>https://www.flaticon.com/free-icons/ferry-boat</a:t>
            </a:r>
            <a:r>
              <a:rPr lang="en-US" b="0" dirty="0"/>
              <a:t>; Ferry boat icons by </a:t>
            </a:r>
            <a:r>
              <a:rPr lang="en-US" b="0" dirty="0" err="1"/>
              <a:t>Freepik</a:t>
            </a:r>
            <a:r>
              <a:rPr lang="en-US" b="0" dirty="0"/>
              <a:t> – </a:t>
            </a:r>
            <a:r>
              <a:rPr lang="en-US" b="0" dirty="0" err="1"/>
              <a:t>Flaticon</a:t>
            </a:r>
            <a:r>
              <a:rPr lang="en-US" b="0" dirty="0"/>
              <a:t>; accessed 19.04.2024</a:t>
            </a:r>
          </a:p>
          <a:p>
            <a:endParaRPr lang="de-AT" b="0" dirty="0"/>
          </a:p>
          <a:p>
            <a:endParaRPr lang="de-AT" dirty="0"/>
          </a:p>
        </p:txBody>
      </p:sp>
      <p:sp>
        <p:nvSpPr>
          <p:cNvPr id="4" name="Kopfzeilenplatzhalter 3">
            <a:extLst>
              <a:ext uri="{FF2B5EF4-FFF2-40B4-BE49-F238E27FC236}">
                <a16:creationId xmlns:a16="http://schemas.microsoft.com/office/drawing/2014/main" id="{6B645D36-9BF5-B2C2-817E-9977F687657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BDAD4C3-46A9-7005-598D-BD8D9559A2AA}"/>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B08042B6-5E1A-14FF-A3B9-425CBA1796D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942B214-5032-FDBE-861C-2F74A4FFA3EA}"/>
              </a:ext>
            </a:extLst>
          </p:cNvPr>
          <p:cNvSpPr>
            <a:spLocks noGrp="1"/>
          </p:cNvSpPr>
          <p:nvPr>
            <p:ph type="sldNum" sz="quarter" idx="5"/>
          </p:nvPr>
        </p:nvSpPr>
        <p:spPr/>
        <p:txBody>
          <a:bodyPr/>
          <a:lstStyle/>
          <a:p>
            <a:fld id="{9B1635B3-DF70-4CFD-87CA-EB6AFDCA10EE}" type="slidenum">
              <a:rPr lang="de-AT" smtClean="0"/>
              <a:t>58</a:t>
            </a:fld>
            <a:endParaRPr lang="de-AT"/>
          </a:p>
        </p:txBody>
      </p:sp>
    </p:spTree>
    <p:extLst>
      <p:ext uri="{BB962C8B-B14F-4D97-AF65-F5344CB8AC3E}">
        <p14:creationId xmlns:p14="http://schemas.microsoft.com/office/powerpoint/2010/main" val="354906024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B3DF7E-C9D3-319A-F0A0-033DB3B62BF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3D27BF7-10F9-09A8-337A-465BC1C1F72A}"/>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0BC86E68-0230-2AED-FB3B-D414365FEEBF}"/>
              </a:ext>
            </a:extLst>
          </p:cNvPr>
          <p:cNvSpPr>
            <a:spLocks noGrp="1"/>
          </p:cNvSpPr>
          <p:nvPr>
            <p:ph type="body" idx="1"/>
          </p:nvPr>
        </p:nvSpPr>
        <p:spPr/>
        <p:txBody>
          <a:bodyPr/>
          <a:lstStyle/>
          <a:p>
            <a:r>
              <a:rPr lang="en-US" b="0"/>
              <a:t>Expert Group Discussion on the Danube – Focus on Waterways</a:t>
            </a:r>
            <a:br>
              <a:rPr lang="en-US" b="0"/>
            </a:br>
            <a:r>
              <a:rPr lang="en-US" b="0"/>
              <a:t>Duration: 30–40 minutes (10 min research phase, 10–15 min group presentations, 10–15 min concluding class discussion)</a:t>
            </a:r>
          </a:p>
          <a:p>
            <a:endParaRPr lang="en-US" b="0"/>
          </a:p>
          <a:p>
            <a:r>
              <a:rPr lang="en-US" b="0"/>
              <a:t>Students work in groups. Each group is assigned a topic:</a:t>
            </a:r>
          </a:p>
          <a:p>
            <a:r>
              <a:rPr lang="en-US" b="0"/>
              <a:t>What role does freight transport on waterways play in the global economy?</a:t>
            </a:r>
          </a:p>
          <a:p>
            <a:r>
              <a:rPr lang="en-US" b="0"/>
              <a:t>What advantages does freight transport on waterways offer compared to other modes of transport?</a:t>
            </a:r>
          </a:p>
          <a:p>
            <a:r>
              <a:rPr lang="en-US" b="0"/>
              <a:t>What well-known European waterways exist besides the Danube, and how are they connected?</a:t>
            </a:r>
          </a:p>
          <a:p>
            <a:r>
              <a:rPr lang="en-US" b="0"/>
              <a:t>What current challenges does Danube shipping face?</a:t>
            </a:r>
          </a:p>
          <a:p>
            <a:r>
              <a:rPr lang="en-US" b="0"/>
              <a:t>The future of the Danube: How could the waterway be made more sustainable?</a:t>
            </a:r>
          </a:p>
          <a:p>
            <a:endParaRPr lang="en-US" b="0"/>
          </a:p>
          <a:p>
            <a:r>
              <a:rPr lang="en-US" b="0"/>
              <a:t>Procedure:</a:t>
            </a:r>
          </a:p>
          <a:p>
            <a:r>
              <a:rPr lang="en-US" b="0"/>
              <a:t>Each group researches their topic for 10 minutes online; consulting AI tools (e.g., ChatGPT) is allowed.</a:t>
            </a:r>
          </a:p>
          <a:p>
            <a:r>
              <a:rPr lang="en-US" b="0"/>
              <a:t>Then, each group presents their topic in 2–3 sentences.</a:t>
            </a:r>
          </a:p>
          <a:p>
            <a:r>
              <a:rPr lang="en-US" b="0"/>
              <a:t>Final step: A joint discussion on the importance of waterways and the Danube.</a:t>
            </a:r>
          </a:p>
          <a:p>
            <a:endParaRPr lang="en-US" b="0"/>
          </a:p>
          <a:p>
            <a:r>
              <a:rPr lang="en-US" b="0"/>
              <a:t>Learning Objectives:</a:t>
            </a:r>
          </a:p>
          <a:p>
            <a:r>
              <a:rPr lang="en-US" b="0"/>
              <a:t>Students discuss the significance of waterways in the context of sustainable mobility and the global economy.</a:t>
            </a:r>
          </a:p>
          <a:p>
            <a:r>
              <a:rPr lang="en-US" b="0"/>
              <a:t>Students reflect on how infrastructure, the environment, and trade are interconnected.</a:t>
            </a:r>
          </a:p>
          <a:p>
            <a:r>
              <a:rPr lang="en-US" b="0"/>
              <a:t>Students strengthen their teamwork, media literacy, and argumentation skills.</a:t>
            </a:r>
          </a:p>
          <a:p>
            <a:endParaRPr lang="de-AT"/>
          </a:p>
        </p:txBody>
      </p:sp>
      <p:sp>
        <p:nvSpPr>
          <p:cNvPr id="4" name="Kopfzeilenplatzhalter 3">
            <a:extLst>
              <a:ext uri="{FF2B5EF4-FFF2-40B4-BE49-F238E27FC236}">
                <a16:creationId xmlns:a16="http://schemas.microsoft.com/office/drawing/2014/main" id="{500C88DD-5C81-7435-00E1-490F3E11ADF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86B6A82-C03B-45FC-0A86-D4D9E31AE330}"/>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562E88C7-94BE-5D4B-9DAE-C806764949C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30C66E0-F9B3-864A-4EBE-554084D4BBA4}"/>
              </a:ext>
            </a:extLst>
          </p:cNvPr>
          <p:cNvSpPr>
            <a:spLocks noGrp="1"/>
          </p:cNvSpPr>
          <p:nvPr>
            <p:ph type="sldNum" sz="quarter" idx="5"/>
          </p:nvPr>
        </p:nvSpPr>
        <p:spPr/>
        <p:txBody>
          <a:bodyPr/>
          <a:lstStyle/>
          <a:p>
            <a:fld id="{9B1635B3-DF70-4CFD-87CA-EB6AFDCA10EE}" type="slidenum">
              <a:rPr lang="de-AT" smtClean="0"/>
              <a:t>59</a:t>
            </a:fld>
            <a:endParaRPr lang="de-AT"/>
          </a:p>
        </p:txBody>
      </p:sp>
    </p:spTree>
    <p:extLst>
      <p:ext uri="{BB962C8B-B14F-4D97-AF65-F5344CB8AC3E}">
        <p14:creationId xmlns:p14="http://schemas.microsoft.com/office/powerpoint/2010/main" val="417522776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1426D4-0902-5F6C-030F-C37ED109342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22C5742-D1DD-AC3E-B815-E0F8684F2083}"/>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B4D3456F-97C2-F257-ED01-CF08C55C63D4}"/>
              </a:ext>
            </a:extLst>
          </p:cNvPr>
          <p:cNvSpPr>
            <a:spLocks noGrp="1"/>
          </p:cNvSpPr>
          <p:nvPr>
            <p:ph type="body" idx="1"/>
          </p:nvPr>
        </p:nvSpPr>
        <p:spPr/>
        <p:txBody>
          <a:bodyPr/>
          <a:lstStyle/>
          <a:p>
            <a:r>
              <a:rPr lang="en-US" b="0" dirty="0"/>
              <a:t>Measures to Further Promote the Sustainability and Usability of Inland Waterway Shipping:</a:t>
            </a:r>
          </a:p>
          <a:p>
            <a:r>
              <a:rPr lang="en-US" b="0" dirty="0"/>
              <a:t>Retrofitting refers to the process of equipping existing ships with modern technology to maintain their competitiveness, save fuel, and become more environmentally friendly. One example is the conversion of the “MSC Flaminia” by the shipping company NSB after a fire. By installing a new bulbous bow and propeller, fuel consumption was reduced by up to twelve percent. Retrofitting also demonstrates that older vessels can compete with new ones in terms of design and efficiency.</a:t>
            </a:r>
          </a:p>
          <a:p>
            <a:r>
              <a:rPr lang="en-US" b="0" dirty="0" err="1"/>
              <a:t>Digitalisation</a:t>
            </a:r>
            <a:r>
              <a:rPr lang="en-US" b="0" dirty="0"/>
              <a:t>: By using modern technologies such as automated systems, telematics, and data analysis, efficiency gains and emission reductions can be achieved. The digital networking of ships and ports allows for optimized route planning, improved cargo tracking, and more efficient use of resources like fuel. </a:t>
            </a:r>
            <a:r>
              <a:rPr lang="en-US" b="0" dirty="0" err="1"/>
              <a:t>Digitalisation</a:t>
            </a:r>
            <a:r>
              <a:rPr lang="en-US" b="0" dirty="0"/>
              <a:t> contributes to increased efficiency, cost reduction, and environmental relief in inland shipping.</a:t>
            </a:r>
          </a:p>
          <a:p>
            <a:r>
              <a:rPr lang="en-US" b="0" dirty="0"/>
              <a:t>Waterway interconnectivity supports the increased usability of inland navigation by improving waterway infrastructure and creating efficient connections between various bodies of water. The goal is to facilitate the transport of goods by inland vessels while minimizing environmental impact. This is achieved through optimizing waterways, expanding locks, and eliminating bottlenecks, resulting in shorter transport times, reduced energy consumption, and lower CO₂ emissions.</a:t>
            </a:r>
          </a:p>
          <a:p>
            <a:r>
              <a:rPr lang="en-US" b="0" dirty="0"/>
              <a:t>The use of eco-friendly fuels and the switch to alternative propulsion systems such as electric mobility or hydrogen propulsion also contribute to sustainable inland shipping.</a:t>
            </a:r>
          </a:p>
          <a:p>
            <a:r>
              <a:rPr lang="en-US" b="0" dirty="0"/>
              <a:t>Opening up new markets and market segments (e.g., container transport) can increase the share of inland waterway transport in the overall traffic volume.</a:t>
            </a:r>
          </a:p>
          <a:p>
            <a:endParaRPr lang="en-US" b="0" dirty="0"/>
          </a:p>
          <a:p>
            <a:r>
              <a:rPr lang="en-US" b="0" dirty="0"/>
              <a:t>Sources:</a:t>
            </a:r>
          </a:p>
          <a:p>
            <a:r>
              <a:rPr lang="de-AT" dirty="0"/>
              <a:t>Bundesanstalt für Wasserbau (2017): Kolloquium Wasserbauliche Herausforderungen an den Binnenschifffahrtsstraßen</a:t>
            </a:r>
            <a:r>
              <a:rPr lang="en-US" b="0" dirty="0"/>
              <a:t>, </a:t>
            </a:r>
            <a:r>
              <a:rPr lang="en-US" b="0" dirty="0">
                <a:hlinkClick r:id="rId3"/>
              </a:rPr>
              <a:t>https://izw.baw.de/</a:t>
            </a:r>
            <a:r>
              <a:rPr lang="en-US" b="0" dirty="0" err="1">
                <a:hlinkClick r:id="rId3"/>
              </a:rPr>
              <a:t>publikationen</a:t>
            </a:r>
            <a:r>
              <a:rPr lang="en-US" b="0" dirty="0">
                <a:hlinkClick r:id="rId3"/>
              </a:rPr>
              <a:t>/</a:t>
            </a:r>
            <a:r>
              <a:rPr lang="en-US" b="0" dirty="0" err="1">
                <a:hlinkClick r:id="rId3"/>
              </a:rPr>
              <a:t>kolloquien</a:t>
            </a:r>
            <a:r>
              <a:rPr lang="en-US" b="0" dirty="0">
                <a:hlinkClick r:id="rId3"/>
              </a:rPr>
              <a:t>/0/02_Kempmann-Kriedel_Rusche-Pauli-Georges_Herausforderungen....pdf</a:t>
            </a:r>
            <a:r>
              <a:rPr lang="en-US" b="0" dirty="0"/>
              <a:t>; retrieved 18.03.2025</a:t>
            </a:r>
            <a:br>
              <a:rPr lang="en-US" b="0" dirty="0"/>
            </a:br>
            <a:r>
              <a:rPr lang="de-AT" dirty="0"/>
              <a:t>Verband deutscher Reeder (2016): </a:t>
            </a:r>
            <a:r>
              <a:rPr lang="en-US" b="0" dirty="0">
                <a:hlinkClick r:id="rId4"/>
              </a:rPr>
              <a:t>https://www.reederverband.de/sites/default/files/publikationen/deutsche_seeschifffahrt/deutsche_seeschifffahrt_2016_-_umweltspecial.pdf</a:t>
            </a:r>
            <a:r>
              <a:rPr lang="en-US" b="0" dirty="0"/>
              <a:t>; retrieved 18.03.2025</a:t>
            </a:r>
            <a:br>
              <a:rPr lang="en-US" b="0" dirty="0"/>
            </a:br>
            <a:r>
              <a:rPr lang="en-US" b="0" dirty="0"/>
              <a:t>Heinzelmann, Christoph / </a:t>
            </a:r>
            <a:r>
              <a:rPr lang="en-US" b="0" dirty="0" err="1"/>
              <a:t>Bödefeld</a:t>
            </a:r>
            <a:r>
              <a:rPr lang="en-US" b="0" dirty="0"/>
              <a:t>, Jörg / Duric, Zorana (2020): </a:t>
            </a:r>
            <a:r>
              <a:rPr lang="de-AT" dirty="0"/>
              <a:t>Digitalisierung im Verkehrswasserbau. Bautechnik, 97</a:t>
            </a:r>
            <a:r>
              <a:rPr lang="en-US" b="0" dirty="0"/>
              <a:t>; In: </a:t>
            </a:r>
            <a:r>
              <a:rPr lang="en-US" b="0" dirty="0">
                <a:hlinkClick r:id="rId5"/>
              </a:rPr>
              <a:t>https://doi.org/10.1002/bate.202000029 </a:t>
            </a:r>
            <a:r>
              <a:rPr lang="en-US" b="0" dirty="0"/>
              <a:t>; pp. 441-444</a:t>
            </a:r>
          </a:p>
          <a:p>
            <a:endParaRPr lang="en-US" b="0" dirty="0"/>
          </a:p>
          <a:p>
            <a:r>
              <a:rPr lang="en-US" b="0" dirty="0"/>
              <a:t>Image source:</a:t>
            </a:r>
            <a:br>
              <a:rPr lang="en-US" b="0" dirty="0"/>
            </a:br>
            <a:r>
              <a:rPr lang="en-US" b="0" dirty="0"/>
              <a:t>Generated using AI (Microsoft Copilot) on 12.06.2025, Prompt: "Create an image of a futuristic cargo ship (loaded with containers) that reflects visions and development trends in inland waterway shipping – with a focus on modern technologies, sustainability, and autonomous navigation. Urban port environment along a river."</a:t>
            </a:r>
          </a:p>
          <a:p>
            <a:endParaRPr lang="de-AT" dirty="0"/>
          </a:p>
          <a:p>
            <a:endParaRPr lang="de-AT" dirty="0"/>
          </a:p>
          <a:p>
            <a:endParaRPr lang="de-AT" dirty="0"/>
          </a:p>
        </p:txBody>
      </p:sp>
      <p:sp>
        <p:nvSpPr>
          <p:cNvPr id="4" name="Kopfzeilenplatzhalter 3">
            <a:extLst>
              <a:ext uri="{FF2B5EF4-FFF2-40B4-BE49-F238E27FC236}">
                <a16:creationId xmlns:a16="http://schemas.microsoft.com/office/drawing/2014/main" id="{4B6161CB-3C82-FC57-0ED9-5C92BD9B153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143DCA6-961A-78B6-77AB-BEEED1851284}"/>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7AC7DF8F-A218-D547-E54B-89028D1ED44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7F30640-7AE1-E386-3426-5BAEF36F4A21}"/>
              </a:ext>
            </a:extLst>
          </p:cNvPr>
          <p:cNvSpPr>
            <a:spLocks noGrp="1"/>
          </p:cNvSpPr>
          <p:nvPr>
            <p:ph type="sldNum" sz="quarter" idx="5"/>
          </p:nvPr>
        </p:nvSpPr>
        <p:spPr/>
        <p:txBody>
          <a:bodyPr/>
          <a:lstStyle/>
          <a:p>
            <a:fld id="{9B1635B3-DF70-4CFD-87CA-EB6AFDCA10EE}" type="slidenum">
              <a:rPr lang="de-AT" smtClean="0"/>
              <a:t>60</a:t>
            </a:fld>
            <a:endParaRPr lang="de-AT"/>
          </a:p>
        </p:txBody>
      </p:sp>
    </p:spTree>
    <p:extLst>
      <p:ext uri="{BB962C8B-B14F-4D97-AF65-F5344CB8AC3E}">
        <p14:creationId xmlns:p14="http://schemas.microsoft.com/office/powerpoint/2010/main" val="421100185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4961DE-DE8D-B243-B772-05843BF419A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2A24D2D-5E94-63CE-C8B1-569A9C48BE73}"/>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4D0180B-3686-8997-85B1-22E3BC602674}"/>
              </a:ext>
            </a:extLst>
          </p:cNvPr>
          <p:cNvSpPr>
            <a:spLocks noGrp="1"/>
          </p:cNvSpPr>
          <p:nvPr>
            <p:ph type="body" idx="1"/>
          </p:nvPr>
        </p:nvSpPr>
        <p:spPr/>
        <p:txBody>
          <a:bodyPr/>
          <a:lstStyle/>
          <a:p>
            <a:r>
              <a:rPr lang="en-US" b="0"/>
              <a:t>With the implementation of the Smart Port concept at the Port of Hamburg, efficiency can be increased to a whole new level. Sensor technology, analysis, forecasting, and information systems are used in real time to exploit every opportunity for greater efficiency. This enables optimal networking of traffic flows, infrastructure, and goods flows.</a:t>
            </a:r>
          </a:p>
          <a:p>
            <a:r>
              <a:rPr lang="en-US" b="0"/>
              <a:t>Big words, but what does it really mean:</a:t>
            </a:r>
          </a:p>
          <a:p>
            <a:r>
              <a:rPr lang="en-US" b="0"/>
              <a:t>By equipping the vehicle fleet with sensor technology, the location of each vehicle can be determined at any time. Efficient transport routes can be planned and optimized, leading to better fleet utilization.</a:t>
            </a:r>
          </a:p>
          <a:p>
            <a:r>
              <a:rPr lang="en-US" b="0"/>
              <a:t>Maintenance documentation is handled in digital format, making it accessible and updatable at any time.</a:t>
            </a:r>
          </a:p>
          <a:p>
            <a:r>
              <a:rPr lang="en-US" b="0"/>
              <a:t>Real-time navigation across the port area and parking space allocation for trucks accelerates the handling of transfers.</a:t>
            </a:r>
          </a:p>
          <a:p>
            <a:r>
              <a:rPr lang="en-US" b="0"/>
              <a:t>Sustainability is also a key part of the Smart Port concept. There is a strong focus on electromobility, including the necessary infrastructure. Renewable energy is essential, both as a propulsion source in shipping and in the use of shore power. The corresponding infrastructure is being developed and expanded.</a:t>
            </a:r>
          </a:p>
          <a:p>
            <a:endParaRPr lang="en-US" b="0"/>
          </a:p>
          <a:p>
            <a:r>
              <a:rPr lang="en-US" b="0"/>
              <a:t>Source:</a:t>
            </a:r>
            <a:br>
              <a:rPr lang="en-US" b="0"/>
            </a:br>
            <a:r>
              <a:rPr lang="en-US" b="0"/>
              <a:t>Hamburg Port Authority (2025): </a:t>
            </a:r>
            <a:r>
              <a:rPr lang="en-US" b="0">
                <a:hlinkClick r:id="rId3"/>
              </a:rPr>
              <a:t>https://www.hamburg-port-authority.de/de/hpa-360/smartport</a:t>
            </a:r>
            <a:r>
              <a:rPr lang="en-US" b="0"/>
              <a:t>; Retrieved: 18.03.2025</a:t>
            </a:r>
          </a:p>
          <a:p>
            <a:endParaRPr lang="de-AT"/>
          </a:p>
        </p:txBody>
      </p:sp>
      <p:sp>
        <p:nvSpPr>
          <p:cNvPr id="4" name="Kopfzeilenplatzhalter 3">
            <a:extLst>
              <a:ext uri="{FF2B5EF4-FFF2-40B4-BE49-F238E27FC236}">
                <a16:creationId xmlns:a16="http://schemas.microsoft.com/office/drawing/2014/main" id="{28A9B523-77C3-C608-FD81-93921536A77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429F35D-8D54-2398-FDA7-79AD70BB45CF}"/>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4F837D9B-7725-A20F-9AAC-187BBF4A821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25E2E66-6904-CC53-CB32-C4F3B2544E87}"/>
              </a:ext>
            </a:extLst>
          </p:cNvPr>
          <p:cNvSpPr>
            <a:spLocks noGrp="1"/>
          </p:cNvSpPr>
          <p:nvPr>
            <p:ph type="sldNum" sz="quarter" idx="5"/>
          </p:nvPr>
        </p:nvSpPr>
        <p:spPr/>
        <p:txBody>
          <a:bodyPr/>
          <a:lstStyle/>
          <a:p>
            <a:fld id="{9B1635B3-DF70-4CFD-87CA-EB6AFDCA10EE}" type="slidenum">
              <a:rPr lang="de-AT" smtClean="0"/>
              <a:t>61</a:t>
            </a:fld>
            <a:endParaRPr lang="de-AT"/>
          </a:p>
        </p:txBody>
      </p:sp>
    </p:spTree>
    <p:extLst>
      <p:ext uri="{BB962C8B-B14F-4D97-AF65-F5344CB8AC3E}">
        <p14:creationId xmlns:p14="http://schemas.microsoft.com/office/powerpoint/2010/main" val="103583361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C957B-E289-2CC1-F49E-B8A527202B1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96BE0B4-5A4C-A305-B8D0-F006187BC838}"/>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C170967E-CFEE-7634-E718-04CFA3F2E6D8}"/>
              </a:ext>
            </a:extLst>
          </p:cNvPr>
          <p:cNvSpPr>
            <a:spLocks noGrp="1"/>
          </p:cNvSpPr>
          <p:nvPr>
            <p:ph type="body" idx="1"/>
          </p:nvPr>
        </p:nvSpPr>
        <p:spPr/>
        <p:txBody>
          <a:bodyPr/>
          <a:lstStyle/>
          <a:p>
            <a:r>
              <a:rPr lang="en-US" b="0"/>
              <a:t>The Belgian company SEAFAR was founded in 2018 in Antwerp and specializes in the development and operational integration of technologies for remote-controlled operations in shipping. Ships are operated from three modern control centers located in Antwerp, Charleroi, and Duisburg. The automation of ships is implemented gradually and in coordination with local regulatory authorities. Both remote-controlled ships with full crews and ships with reduced crews are in operation. While the operation is remote-controlled, navigation is carried out by the crew on board. Technologies such as object detection and data collection support the crew on board and enhance safety. Currently, two routes in Belgium are testing remote-controlled ships without crews on board.</a:t>
            </a:r>
          </a:p>
          <a:p>
            <a:endParaRPr lang="en-US" b="0"/>
          </a:p>
          <a:p>
            <a:r>
              <a:rPr lang="en-US" b="0"/>
              <a:t>Source:</a:t>
            </a:r>
            <a:br>
              <a:rPr lang="en-US" b="0"/>
            </a:br>
            <a:r>
              <a:rPr lang="en-US" b="0"/>
              <a:t>SEAFAR Company Presentation (2024)</a:t>
            </a:r>
            <a:br>
              <a:rPr lang="en-US" b="0"/>
            </a:br>
            <a:endParaRPr lang="en-US" b="0"/>
          </a:p>
          <a:p>
            <a:r>
              <a:rPr lang="en-US" b="0">
                <a:hlinkClick r:id="rId3"/>
              </a:rPr>
              <a:t>https://seafar.eu/de/</a:t>
            </a:r>
            <a:endParaRPr lang="en-US" b="0"/>
          </a:p>
          <a:p>
            <a:endParaRPr lang="en-US" b="0"/>
          </a:p>
          <a:p>
            <a:r>
              <a:rPr lang="en-US" b="0"/>
              <a:t>Picture source:</a:t>
            </a:r>
            <a:br>
              <a:rPr lang="en-US" b="0"/>
            </a:br>
            <a:r>
              <a:rPr lang="en-US" b="0" err="1"/>
              <a:t>Seafar</a:t>
            </a:r>
            <a:r>
              <a:rPr lang="en-US" b="0"/>
              <a:t> (2024)</a:t>
            </a:r>
          </a:p>
          <a:p>
            <a:endParaRPr lang="de-AT"/>
          </a:p>
        </p:txBody>
      </p:sp>
      <p:sp>
        <p:nvSpPr>
          <p:cNvPr id="4" name="Kopfzeilenplatzhalter 3">
            <a:extLst>
              <a:ext uri="{FF2B5EF4-FFF2-40B4-BE49-F238E27FC236}">
                <a16:creationId xmlns:a16="http://schemas.microsoft.com/office/drawing/2014/main" id="{04DFB865-E523-7E13-72A0-4F1B7120C53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522DA12-73CA-6877-651C-430ACC3D3874}"/>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8D9D03F9-3308-D312-57BA-82820606A7D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03DF838-CF02-EFC6-66F9-FAC6F8183D3E}"/>
              </a:ext>
            </a:extLst>
          </p:cNvPr>
          <p:cNvSpPr>
            <a:spLocks noGrp="1"/>
          </p:cNvSpPr>
          <p:nvPr>
            <p:ph type="sldNum" sz="quarter" idx="5"/>
          </p:nvPr>
        </p:nvSpPr>
        <p:spPr/>
        <p:txBody>
          <a:bodyPr/>
          <a:lstStyle/>
          <a:p>
            <a:fld id="{9B1635B3-DF70-4CFD-87CA-EB6AFDCA10EE}" type="slidenum">
              <a:rPr lang="de-AT" smtClean="0"/>
              <a:t>62</a:t>
            </a:fld>
            <a:endParaRPr lang="de-AT"/>
          </a:p>
        </p:txBody>
      </p:sp>
    </p:spTree>
    <p:extLst>
      <p:ext uri="{BB962C8B-B14F-4D97-AF65-F5344CB8AC3E}">
        <p14:creationId xmlns:p14="http://schemas.microsoft.com/office/powerpoint/2010/main" val="332431228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dirty="0"/>
              <a:t>How it works:</a:t>
            </a:r>
          </a:p>
          <a:p>
            <a:r>
              <a:rPr lang="en-US" dirty="0"/>
              <a:t>Log in to Kahoot! or register for free: </a:t>
            </a:r>
            <a:r>
              <a:rPr lang="en-US" dirty="0">
                <a:hlinkClick r:id="rId3"/>
              </a:rPr>
              <a:t>https://kahoot.com/en/</a:t>
            </a:r>
            <a:br>
              <a:rPr lang="en-US" dirty="0"/>
            </a:br>
            <a:r>
              <a:rPr lang="en-US" dirty="0"/>
              <a:t>Open the following link to the quiz: https://create.kahoot.it/share/freight-transport-in-transition/3796411b-309b-45e2-8752-0b98b2bbb873</a:t>
            </a:r>
          </a:p>
          <a:p>
            <a:r>
              <a:rPr lang="en-US" dirty="0"/>
              <a:t>Start the quiz in class – either in individual mode or as a group game.</a:t>
            </a:r>
          </a:p>
          <a:p>
            <a:endParaRPr lang="de-AT" dirty="0"/>
          </a:p>
          <a:p>
            <a:r>
              <a:rPr lang="en-US" b="0" dirty="0"/>
              <a:t>Tip:</a:t>
            </a:r>
            <a:br>
              <a:rPr lang="en-US" b="0" dirty="0"/>
            </a:br>
            <a:r>
              <a:rPr lang="en-US" b="0" dirty="0"/>
              <a:t>For a playful review of the knowledge gained, the following online quiz is also suitable:</a:t>
            </a:r>
            <a:br>
              <a:rPr lang="en-US" b="0" dirty="0"/>
            </a:br>
            <a:r>
              <a:rPr lang="en-US" b="0" dirty="0">
                <a:hlinkClick r:id="rId4"/>
              </a:rPr>
              <a:t>https://quizzes.biwas.de/</a:t>
            </a:r>
            <a:r>
              <a:rPr lang="en-US" b="0" dirty="0"/>
              <a:t> – Climate Change</a:t>
            </a:r>
          </a:p>
          <a:p>
            <a:pPr marL="0" indent="0">
              <a:buFontTx/>
              <a:buNone/>
            </a:pPr>
            <a:endParaRPr lang="de-AT" dirty="0"/>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63</a:t>
            </a:fld>
            <a:endParaRPr lang="de-AT"/>
          </a:p>
        </p:txBody>
      </p:sp>
    </p:spTree>
    <p:extLst>
      <p:ext uri="{BB962C8B-B14F-4D97-AF65-F5344CB8AC3E}">
        <p14:creationId xmlns:p14="http://schemas.microsoft.com/office/powerpoint/2010/main" val="1047878269"/>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65</a:t>
            </a:fld>
            <a:endParaRPr lang="de-AT"/>
          </a:p>
        </p:txBody>
      </p:sp>
    </p:spTree>
    <p:extLst>
      <p:ext uri="{BB962C8B-B14F-4D97-AF65-F5344CB8AC3E}">
        <p14:creationId xmlns:p14="http://schemas.microsoft.com/office/powerpoint/2010/main" val="33781265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F5B-0375-9A93-63FC-A16E406482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441522-3FDB-9635-F484-AD413F292A81}"/>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3EE0DBC3-FC2F-00BA-719B-C008FDE2EDDD}"/>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5368612C-0277-97B6-1B98-F59688C3FB2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C6F94C7-ECE3-AC91-ABF7-4D4510089880}"/>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488A6F2F-287A-DE2C-8516-337B67E05B6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A9F31A8-480F-16D6-8947-2D52A49BDD5F}"/>
              </a:ext>
            </a:extLst>
          </p:cNvPr>
          <p:cNvSpPr>
            <a:spLocks noGrp="1"/>
          </p:cNvSpPr>
          <p:nvPr>
            <p:ph type="sldNum" sz="quarter" idx="5"/>
          </p:nvPr>
        </p:nvSpPr>
        <p:spPr/>
        <p:txBody>
          <a:bodyPr/>
          <a:lstStyle/>
          <a:p>
            <a:fld id="{9B1635B3-DF70-4CFD-87CA-EB6AFDCA10EE}" type="slidenum">
              <a:rPr lang="de-AT" smtClean="0"/>
              <a:t>66</a:t>
            </a:fld>
            <a:endParaRPr lang="de-AT"/>
          </a:p>
        </p:txBody>
      </p:sp>
    </p:spTree>
    <p:extLst>
      <p:ext uri="{BB962C8B-B14F-4D97-AF65-F5344CB8AC3E}">
        <p14:creationId xmlns:p14="http://schemas.microsoft.com/office/powerpoint/2010/main" val="230198139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A06B8-27F2-CEBD-9628-DB5A01C8371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185DEA3-323E-70F3-892A-18A48F452A46}"/>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D3310C88-79F8-4FA7-FCBF-FC20D6A47F63}"/>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CDE799B3-9CA8-EFF7-16F7-876A5481443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8648293-51B2-DE72-AA81-0D0E9B3D598F}"/>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9DB752AF-244A-B24D-4DCE-B5379728DC4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5D7A97E-EF9D-F4FD-27B0-804418FB581F}"/>
              </a:ext>
            </a:extLst>
          </p:cNvPr>
          <p:cNvSpPr>
            <a:spLocks noGrp="1"/>
          </p:cNvSpPr>
          <p:nvPr>
            <p:ph type="sldNum" sz="quarter" idx="5"/>
          </p:nvPr>
        </p:nvSpPr>
        <p:spPr/>
        <p:txBody>
          <a:bodyPr/>
          <a:lstStyle/>
          <a:p>
            <a:fld id="{9B1635B3-DF70-4CFD-87CA-EB6AFDCA10EE}" type="slidenum">
              <a:rPr lang="de-AT" smtClean="0"/>
              <a:t>67</a:t>
            </a:fld>
            <a:endParaRPr lang="de-AT"/>
          </a:p>
        </p:txBody>
      </p:sp>
    </p:spTree>
    <p:extLst>
      <p:ext uri="{BB962C8B-B14F-4D97-AF65-F5344CB8AC3E}">
        <p14:creationId xmlns:p14="http://schemas.microsoft.com/office/powerpoint/2010/main" val="340720194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78D0BD-D73B-36A5-5321-5C7776304E8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1A31B3F-D9B0-8CD8-4203-5C8CEF2FFEBD}"/>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BA6F316C-2181-9039-99A2-7A93F114387A}"/>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00E500DF-38F5-2223-9F0C-EC374AECFB6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B87D66D-25B8-C637-2C63-B09460CB6A39}"/>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0298857C-C1D6-1CFE-010A-D96A7F730FE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6C22B42-5502-8377-9D47-C953A0E00279}"/>
              </a:ext>
            </a:extLst>
          </p:cNvPr>
          <p:cNvSpPr>
            <a:spLocks noGrp="1"/>
          </p:cNvSpPr>
          <p:nvPr>
            <p:ph type="sldNum" sz="quarter" idx="5"/>
          </p:nvPr>
        </p:nvSpPr>
        <p:spPr/>
        <p:txBody>
          <a:bodyPr/>
          <a:lstStyle/>
          <a:p>
            <a:fld id="{9B1635B3-DF70-4CFD-87CA-EB6AFDCA10EE}" type="slidenum">
              <a:rPr lang="de-AT" smtClean="0"/>
              <a:t>68</a:t>
            </a:fld>
            <a:endParaRPr lang="de-AT"/>
          </a:p>
        </p:txBody>
      </p:sp>
    </p:spTree>
    <p:extLst>
      <p:ext uri="{BB962C8B-B14F-4D97-AF65-F5344CB8AC3E}">
        <p14:creationId xmlns:p14="http://schemas.microsoft.com/office/powerpoint/2010/main" val="421585163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35EBD2-573B-6C3B-8F0C-1215B4DF2F4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DBB894E-427C-5027-817F-BDB4AB1D9968}"/>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D94685BF-4103-47A4-8043-8214D93028EF}"/>
              </a:ext>
            </a:extLst>
          </p:cNvPr>
          <p:cNvSpPr>
            <a:spLocks noGrp="1"/>
          </p:cNvSpPr>
          <p:nvPr>
            <p:ph type="body" idx="1"/>
          </p:nvPr>
        </p:nvSpPr>
        <p:spPr/>
        <p:txBody>
          <a:bodyPr/>
          <a:lstStyle/>
          <a:p>
            <a:endParaRPr lang="de-AT" dirty="0"/>
          </a:p>
        </p:txBody>
      </p:sp>
      <p:sp>
        <p:nvSpPr>
          <p:cNvPr id="4" name="Kopfzeilenplatzhalter 3">
            <a:extLst>
              <a:ext uri="{FF2B5EF4-FFF2-40B4-BE49-F238E27FC236}">
                <a16:creationId xmlns:a16="http://schemas.microsoft.com/office/drawing/2014/main" id="{FD33B0C7-B2E6-3264-03E7-CA32FD855CF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CCEFD14-28CE-B48D-5937-8C43A4017B58}"/>
              </a:ext>
            </a:extLst>
          </p:cNvPr>
          <p:cNvSpPr>
            <a:spLocks noGrp="1"/>
          </p:cNvSpPr>
          <p:nvPr>
            <p:ph type="dt" idx="1"/>
          </p:nvPr>
        </p:nvSpPr>
        <p:spPr/>
        <p:txBody>
          <a:bodyPr/>
          <a:lstStyle/>
          <a:p>
            <a:fld id="{6A94F0D5-E232-4360-8B8C-58EF9D3E6905}" type="datetime1">
              <a:rPr lang="de-AT" smtClean="0"/>
              <a:t>15.06.2026</a:t>
            </a:fld>
            <a:endParaRPr lang="de-AT"/>
          </a:p>
        </p:txBody>
      </p:sp>
      <p:sp>
        <p:nvSpPr>
          <p:cNvPr id="6" name="Fußzeilenplatzhalter 5">
            <a:extLst>
              <a:ext uri="{FF2B5EF4-FFF2-40B4-BE49-F238E27FC236}">
                <a16:creationId xmlns:a16="http://schemas.microsoft.com/office/drawing/2014/main" id="{C49CA63B-6EA6-C90F-44A0-75F9AEE6B29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3B99CFE-7AC6-1968-17E9-681BF45FFC55}"/>
              </a:ext>
            </a:extLst>
          </p:cNvPr>
          <p:cNvSpPr>
            <a:spLocks noGrp="1"/>
          </p:cNvSpPr>
          <p:nvPr>
            <p:ph type="sldNum" sz="quarter" idx="5"/>
          </p:nvPr>
        </p:nvSpPr>
        <p:spPr/>
        <p:txBody>
          <a:bodyPr/>
          <a:lstStyle/>
          <a:p>
            <a:fld id="{9B1635B3-DF70-4CFD-87CA-EB6AFDCA10EE}" type="slidenum">
              <a:rPr lang="de-AT" smtClean="0"/>
              <a:t>69</a:t>
            </a:fld>
            <a:endParaRPr lang="de-AT"/>
          </a:p>
        </p:txBody>
      </p:sp>
    </p:spTree>
    <p:extLst>
      <p:ext uri="{BB962C8B-B14F-4D97-AF65-F5344CB8AC3E}">
        <p14:creationId xmlns:p14="http://schemas.microsoft.com/office/powerpoint/2010/main" val="338639755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AT"/>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p:nvPr userDrawn="1"/>
        </p:nvSpPr>
        <p:spPr>
          <a:xfrm>
            <a:off x="707262"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1:</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949250"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2" name="Rechteck 11">
            <a:extLst>
              <a:ext uri="{FF2B5EF4-FFF2-40B4-BE49-F238E27FC236}">
                <a16:creationId xmlns:a16="http://schemas.microsoft.com/office/drawing/2014/main" id="{00EA8915-6454-4CB4-9E2E-FC82EB150B01}"/>
              </a:ext>
            </a:extLst>
          </p:cNvPr>
          <p:cNvSpPr/>
          <p:nvPr userDrawn="1"/>
        </p:nvSpPr>
        <p:spPr>
          <a:xfrm>
            <a:off x="707262"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3:</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3" name="Rechteck 12">
            <a:extLst>
              <a:ext uri="{FF2B5EF4-FFF2-40B4-BE49-F238E27FC236}">
                <a16:creationId xmlns:a16="http://schemas.microsoft.com/office/drawing/2014/main" id="{FEA07139-4B01-4230-936C-27681AAD2F97}"/>
              </a:ext>
            </a:extLst>
          </p:cNvPr>
          <p:cNvSpPr/>
          <p:nvPr userDrawn="1"/>
        </p:nvSpPr>
        <p:spPr>
          <a:xfrm>
            <a:off x="4949250"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4:</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2704778771"/>
      </p:ext>
    </p:extLst>
  </p:cSld>
  <p:clrMapOvr>
    <a:masterClrMapping/>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a:t>Mastertitelformat bearbeiten</a:t>
            </a:r>
            <a:endParaRPr lang="de-AT"/>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0CA6C5F3-A094-415E-AF5A-74B84D4EF53C}"/>
              </a:ext>
            </a:extLst>
          </p:cNvPr>
          <p:cNvSpPr>
            <a:spLocks noGrp="1"/>
          </p:cNvSpPr>
          <p:nvPr>
            <p:ph type="ftr" sz="quarter" idx="11"/>
          </p:nvPr>
        </p:nvSpPr>
        <p:spPr>
          <a:xfrm>
            <a:off x="635069" y="272194"/>
            <a:ext cx="6759911"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Inhaltsplatzhalter 2">
            <a:extLst>
              <a:ext uri="{FF2B5EF4-FFF2-40B4-BE49-F238E27FC236}">
                <a16:creationId xmlns:a16="http://schemas.microsoft.com/office/drawing/2014/main" id="{0F2C76BB-93C9-F01B-DA44-89A9BDE581E9}"/>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D2BEE460-D80B-43E8-BC90-CB725910BD0E}"/>
              </a:ext>
            </a:extLst>
          </p:cNvPr>
          <p:cNvSpPr>
            <a:spLocks noGrp="1"/>
          </p:cNvSpPr>
          <p:nvPr>
            <p:ph type="ftr" sz="quarter" idx="11"/>
          </p:nvPr>
        </p:nvSpPr>
        <p:spPr>
          <a:xfrm>
            <a:off x="635070" y="272194"/>
            <a:ext cx="5913016" cy="365125"/>
          </a:xfrm>
        </p:spPr>
        <p:txBody>
          <a:bodyPr/>
          <a:lstStyle/>
          <a:p>
            <a:r>
              <a:rPr lang="de-AT"/>
              <a:t>Güterverkehr im Wandel – nachhaltig, digital und effizient</a:t>
            </a:r>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F47884CE-FAD7-4794-B1DE-5CD85A265F03}"/>
              </a:ext>
            </a:extLst>
          </p:cNvPr>
          <p:cNvSpPr>
            <a:spLocks noGrp="1"/>
          </p:cNvSpPr>
          <p:nvPr>
            <p:ph type="ftr" sz="quarter" idx="11"/>
          </p:nvPr>
        </p:nvSpPr>
        <p:spPr>
          <a:xfrm>
            <a:off x="635070" y="272194"/>
            <a:ext cx="5010890" cy="365125"/>
          </a:xfrm>
        </p:spPr>
        <p:txBody>
          <a:bodyPr/>
          <a:lstStyle/>
          <a:p>
            <a:r>
              <a:rPr lang="de-AT">
                <a:cs typeface="Arial" panose="020B0604020202020204" pitchFamily="34" charset="0"/>
              </a:rPr>
              <a:t>Güterverkehr im Wandel – nachhaltig, digital und effizient</a:t>
            </a:r>
            <a:endParaRPr lang="de-AT"/>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B8575AC0-8512-444E-BE77-53641772C88A}"/>
              </a:ext>
            </a:extLst>
          </p:cNvPr>
          <p:cNvSpPr>
            <a:spLocks noGrp="1"/>
          </p:cNvSpPr>
          <p:nvPr>
            <p:ph type="ftr" sz="quarter" idx="11"/>
          </p:nvPr>
        </p:nvSpPr>
        <p:spPr>
          <a:xfrm>
            <a:off x="635069" y="272194"/>
            <a:ext cx="5581623"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p>
            <a:r>
              <a:rPr lang="de-AT"/>
              <a:t>Folie</a:t>
            </a:r>
          </a:p>
        </p:txBody>
      </p:sp>
      <p:sp>
        <p:nvSpPr>
          <p:cNvPr id="10" name="Fußzeilenplatzhalter 9">
            <a:extLst>
              <a:ext uri="{FF2B5EF4-FFF2-40B4-BE49-F238E27FC236}">
                <a16:creationId xmlns:a16="http://schemas.microsoft.com/office/drawing/2014/main" id="{7D0E06F0-E1F6-4BD7-BEF7-31ED1E0D420B}"/>
              </a:ext>
            </a:extLst>
          </p:cNvPr>
          <p:cNvSpPr>
            <a:spLocks noGrp="1"/>
          </p:cNvSpPr>
          <p:nvPr>
            <p:ph type="ftr" sz="quarter" idx="11"/>
          </p:nvPr>
        </p:nvSpPr>
        <p:spPr>
          <a:xfrm>
            <a:off x="635069" y="272194"/>
            <a:ext cx="5299325" cy="365125"/>
          </a:xfrm>
        </p:spPr>
        <p:txBody>
          <a:bodyPr/>
          <a:lstStyle/>
          <a:p>
            <a:r>
              <a:rPr lang="de-AT">
                <a:cs typeface="Arial" panose="020B0604020202020204" pitchFamily="34" charset="0"/>
              </a:rPr>
              <a:t>Güterverkehr im Wandel – nachhaltig, digital und effizient</a:t>
            </a:r>
            <a:endParaRPr lang="de-AT"/>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DE4D7FB8-5C1D-4F04-866E-4D9693E662E3}"/>
              </a:ext>
            </a:extLst>
          </p:cNvPr>
          <p:cNvSpPr>
            <a:spLocks noGrp="1"/>
          </p:cNvSpPr>
          <p:nvPr>
            <p:ph type="ftr" sz="quarter" idx="11"/>
          </p:nvPr>
        </p:nvSpPr>
        <p:spPr>
          <a:xfrm>
            <a:off x="635070" y="272194"/>
            <a:ext cx="5925290" cy="365125"/>
          </a:xfrm>
        </p:spPr>
        <p:txBody>
          <a:bodyPr/>
          <a:lstStyle/>
          <a:p>
            <a:r>
              <a:rPr lang="de-AT">
                <a:cs typeface="Arial" panose="020B0604020202020204" pitchFamily="34" charset="0"/>
              </a:rPr>
              <a:t>Güterverkehr im Wandel – nachhaltig, digital und effizient</a:t>
            </a:r>
            <a:endParaRPr lang="de-AT"/>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69" y="272194"/>
            <a:ext cx="5544801"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a:cs typeface="Arial" panose="020B0604020202020204" pitchFamily="34" charset="0"/>
              </a:rPr>
              <a:t>Güterverkehr im Wandel – nachhaltig, digital und effizient</a:t>
            </a:r>
            <a:endParaRPr lang="de-AT"/>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‹Nr.›</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2" r:id="rId3"/>
    <p:sldLayoutId id="2147483651" r:id="rId4"/>
    <p:sldLayoutId id="2147483655" r:id="rId5"/>
    <p:sldLayoutId id="2147483654" r:id="rId6"/>
    <p:sldLayoutId id="2147483650" r:id="rId7"/>
    <p:sldLayoutId id="2147483652" r:id="rId8"/>
    <p:sldLayoutId id="2147483653" r:id="rId9"/>
    <p:sldLayoutId id="2147483656" r:id="rId10"/>
    <p:sldLayoutId id="2147483657" r:id="rId11"/>
    <p:sldLayoutId id="2147483661" r:id="rId12"/>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hyperlink" Target="https://www.rewway.at/en/teaching-materials"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80.png"/><Relationship Id="rId3" Type="http://schemas.openxmlformats.org/officeDocument/2006/relationships/slide" Target="slide7.xml"/><Relationship Id="rId7" Type="http://schemas.openxmlformats.org/officeDocument/2006/relationships/image" Target="../media/image60.png"/><Relationship Id="rId12" Type="http://schemas.openxmlformats.org/officeDocument/2006/relationships/slide" Target="slide54.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slide" Target="slide15.xml"/><Relationship Id="rId11" Type="http://schemas.openxmlformats.org/officeDocument/2006/relationships/image" Target="../media/image8.png"/><Relationship Id="rId5" Type="http://schemas.openxmlformats.org/officeDocument/2006/relationships/image" Target="../media/image6.png"/><Relationship Id="rId10" Type="http://schemas.openxmlformats.org/officeDocument/2006/relationships/image" Target="../media/image70.png"/><Relationship Id="rId4" Type="http://schemas.openxmlformats.org/officeDocument/2006/relationships/image" Target="../media/image50.png"/><Relationship Id="rId9" Type="http://schemas.openxmlformats.org/officeDocument/2006/relationships/slide" Target="slide3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xml"/><Relationship Id="rId1" Type="http://schemas.openxmlformats.org/officeDocument/2006/relationships/video" Target="https://www.youtube.com/embed/15d818t9UZ0?feature=oembed" TargetMode="External"/><Relationship Id="rId5" Type="http://schemas.openxmlformats.org/officeDocument/2006/relationships/image" Target="../media/image13.jpeg"/><Relationship Id="rId4" Type="http://schemas.openxmlformats.org/officeDocument/2006/relationships/hyperlink" Target="https://www.youtube.com/watch?v=15d818t9UZ0" TargetMode="External"/></Relationships>
</file>

<file path=ppt/slides/_rels/slide1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notesSlide" Target="../notesSlides/notesSlide10.xml"/><Relationship Id="rId16" Type="http://schemas.openxmlformats.org/officeDocument/2006/relationships/diagramColors" Target="../diagrams/colors3.xml"/><Relationship Id="rId1" Type="http://schemas.openxmlformats.org/officeDocument/2006/relationships/slideLayout" Target="../slideLayouts/slideLayout6.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5.svg"/><Relationship Id="rId7" Type="http://schemas.openxmlformats.org/officeDocument/2006/relationships/diagramColors" Target="../diagrams/colors4.xml"/><Relationship Id="rId2" Type="http://schemas.openxmlformats.org/officeDocument/2006/relationships/notesSlide" Target="../notesSlides/notesSlide12.xml"/><Relationship Id="rId1" Type="http://schemas.openxmlformats.org/officeDocument/2006/relationships/slideLayout" Target="../slideLayouts/slideLayout9.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9.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3.xml"/><Relationship Id="rId1" Type="http://schemas.openxmlformats.org/officeDocument/2006/relationships/slideLayout" Target="../slideLayouts/slideLayout9.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0.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4.xml"/><Relationship Id="rId1" Type="http://schemas.openxmlformats.org/officeDocument/2006/relationships/slideLayout" Target="../slideLayouts/slideLayout9.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5.xml"/><Relationship Id="rId1" Type="http://schemas.openxmlformats.org/officeDocument/2006/relationships/slideLayout" Target="../slideLayouts/slideLayout5.xml"/><Relationship Id="rId4" Type="http://schemas.openxmlformats.org/officeDocument/2006/relationships/chart" Target="../charts/chart3.xml"/></Relationships>
</file>

<file path=ppt/slides/_rels/slide22.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6.xml"/><Relationship Id="rId1" Type="http://schemas.openxmlformats.org/officeDocument/2006/relationships/slideLayout" Target="../slideLayouts/slideLayout5.xml"/><Relationship Id="rId4" Type="http://schemas.openxmlformats.org/officeDocument/2006/relationships/image" Target="../media/image17.jpeg"/></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hyperlink" Target="https://www.youtube.com/watch?v=kZhL5SPtn6A" TargetMode="External"/><Relationship Id="rId4" Type="http://schemas.openxmlformats.org/officeDocument/2006/relationships/hyperlink" Target="https://logistify.app/"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notesSlide" Target="../notesSlides/notesSlide20.xml"/><Relationship Id="rId1" Type="http://schemas.openxmlformats.org/officeDocument/2006/relationships/slideLayout" Target="../slideLayouts/slideLayout5.xml"/><Relationship Id="rId4" Type="http://schemas.openxmlformats.org/officeDocument/2006/relationships/image" Target="../media/image21.png"/></Relationships>
</file>

<file path=ppt/slides/_rels/slide2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notesSlide" Target="../notesSlides/notesSlide24.xml"/><Relationship Id="rId1" Type="http://schemas.openxmlformats.org/officeDocument/2006/relationships/slideLayout" Target="../slideLayouts/slideLayout5.xml"/><Relationship Id="rId4" Type="http://schemas.openxmlformats.org/officeDocument/2006/relationships/image" Target="../media/image25.png"/></Relationships>
</file>

<file path=ppt/slides/_rels/slide31.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12" Type="http://schemas.openxmlformats.org/officeDocument/2006/relationships/image" Target="../media/image35.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6.xml"/><Relationship Id="rId1" Type="http://schemas.openxmlformats.org/officeDocument/2006/relationships/slideLayout" Target="../slideLayouts/slideLayout3.xml"/><Relationship Id="rId5" Type="http://schemas.openxmlformats.org/officeDocument/2006/relationships/hyperlink" Target="https://www.youtube.com/watch?v=kZhL5SPtn6A" TargetMode="External"/><Relationship Id="rId4" Type="http://schemas.openxmlformats.org/officeDocument/2006/relationships/hyperlink" Target="https://logistify.app/"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hyperlink" Target="https://rewway.at/en/teaching-materials/what-drives-our-world" TargetMode="External"/><Relationship Id="rId2" Type="http://schemas.openxmlformats.org/officeDocument/2006/relationships/notesSlide" Target="../notesSlides/notesSlide30.xml"/><Relationship Id="rId1" Type="http://schemas.openxmlformats.org/officeDocument/2006/relationships/slideLayout" Target="../slideLayouts/slideLayout3.xml"/><Relationship Id="rId4" Type="http://schemas.openxmlformats.org/officeDocument/2006/relationships/image" Target="../media/image38.png"/></Relationships>
</file>

<file path=ppt/slides/_rels/slide37.xml.rels><?xml version="1.0" encoding="UTF-8" standalone="yes"?>
<Relationships xmlns="http://schemas.openxmlformats.org/package/2006/relationships"><Relationship Id="rId3" Type="http://schemas.openxmlformats.org/officeDocument/2006/relationships/image" Target="../media/image39.sv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2.xml"/><Relationship Id="rId1" Type="http://schemas.openxmlformats.org/officeDocument/2006/relationships/slideLayout" Target="../slideLayouts/slideLayout3.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s>
</file>

<file path=ppt/slides/_rels/slide40.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9.svg"/><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4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48.xml"/><Relationship Id="rId2" Type="http://schemas.openxmlformats.org/officeDocument/2006/relationships/slideLayout" Target="../slideLayouts/slideLayout3.xml"/><Relationship Id="rId1" Type="http://schemas.openxmlformats.org/officeDocument/2006/relationships/video" Target="https://www.youtube.com/embed/NcdgMj3nDvE?feature=oembed" TargetMode="External"/><Relationship Id="rId5" Type="http://schemas.openxmlformats.org/officeDocument/2006/relationships/hyperlink" Target="https://www.youtube.com/watch?v=NcdgMj3nDvE" TargetMode="External"/><Relationship Id="rId4" Type="http://schemas.openxmlformats.org/officeDocument/2006/relationships/image" Target="../media/image54.jpeg"/></Relationships>
</file>

<file path=ppt/slides/_rels/slide57.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56.png"/><Relationship Id="rId7" Type="http://schemas.openxmlformats.org/officeDocument/2006/relationships/image" Target="../media/image61.png"/><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png"/></Relationships>
</file>

<file path=ppt/slides/_rels/slide59.xml.rels><?xml version="1.0" encoding="UTF-8" standalone="yes"?>
<Relationships xmlns="http://schemas.openxmlformats.org/package/2006/relationships"><Relationship Id="rId3" Type="http://schemas.openxmlformats.org/officeDocument/2006/relationships/image" Target="../media/image39.svg"/><Relationship Id="rId2" Type="http://schemas.openxmlformats.org/officeDocument/2006/relationships/notesSlide" Target="../notesSlides/notesSlide51.xml"/><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7.xml"/><Relationship Id="rId1" Type="http://schemas.openxmlformats.org/officeDocument/2006/relationships/video" Target="https://www.youtube.com/embed/CiMUtD8pYAg?feature=oembed" TargetMode="External"/><Relationship Id="rId5" Type="http://schemas.openxmlformats.org/officeDocument/2006/relationships/image" Target="../media/image63.jpeg"/><Relationship Id="rId4" Type="http://schemas.openxmlformats.org/officeDocument/2006/relationships/hyperlink" Target="https://www.youtube.com/watch?v=CiMUtD8pYAg" TargetMode="External"/></Relationships>
</file>

<file path=ppt/slides/_rels/slide62.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hyperlink" Target="https://create.kahoot.it/share/freight-transport-in-transition/3796411b-309b-45e2-8752-0b98b2bbb873" TargetMode="External"/><Relationship Id="rId2" Type="http://schemas.openxmlformats.org/officeDocument/2006/relationships/notesSlide" Target="../notesSlides/notesSlide55.xml"/><Relationship Id="rId1" Type="http://schemas.openxmlformats.org/officeDocument/2006/relationships/slideLayout" Target="../slideLayouts/slideLayout3.xml"/><Relationship Id="rId4" Type="http://schemas.openxmlformats.org/officeDocument/2006/relationships/image" Target="../media/image65.pn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hyperlink" Target="http://creativecommons.org/licenses/by/4.0/deed.en" TargetMode="External"/><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hyperlink" Target="mailto:rewway@fh-steyr.at" TargetMode="External"/><Relationship Id="rId2" Type="http://schemas.openxmlformats.org/officeDocument/2006/relationships/notesSlide" Target="../notesSlides/notesSlide57.xml"/><Relationship Id="rId1" Type="http://schemas.openxmlformats.org/officeDocument/2006/relationships/slideLayout" Target="../slideLayouts/slideLayout7.xml"/><Relationship Id="rId5" Type="http://schemas.openxmlformats.org/officeDocument/2006/relationships/hyperlink" Target="http://www.rewway.at/en/pages/workshops" TargetMode="External"/><Relationship Id="rId4" Type="http://schemas.openxmlformats.org/officeDocument/2006/relationships/hyperlink" Target="http://www.rewway.at/en/teaching-materials/" TargetMode="Externa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tertitel 5">
            <a:extLst>
              <a:ext uri="{FF2B5EF4-FFF2-40B4-BE49-F238E27FC236}">
                <a16:creationId xmlns:a16="http://schemas.microsoft.com/office/drawing/2014/main" id="{F1DF8EF6-1EEF-4ED2-BD51-9744B08F9213}"/>
              </a:ext>
            </a:extLst>
          </p:cNvPr>
          <p:cNvSpPr>
            <a:spLocks noGrp="1"/>
          </p:cNvSpPr>
          <p:nvPr>
            <p:ph type="subTitle" idx="1"/>
          </p:nvPr>
        </p:nvSpPr>
        <p:spPr/>
        <p:txBody>
          <a:bodyPr/>
          <a:lstStyle/>
          <a:p>
            <a:r>
              <a:rPr lang="de-AT"/>
              <a:t>Teaching Materials</a:t>
            </a:r>
          </a:p>
        </p:txBody>
      </p:sp>
      <p:sp>
        <p:nvSpPr>
          <p:cNvPr id="5" name="Titel 4">
            <a:extLst>
              <a:ext uri="{FF2B5EF4-FFF2-40B4-BE49-F238E27FC236}">
                <a16:creationId xmlns:a16="http://schemas.microsoft.com/office/drawing/2014/main" id="{FDC3F7F4-9A05-4D69-87F5-695C7E9B71F0}"/>
              </a:ext>
            </a:extLst>
          </p:cNvPr>
          <p:cNvSpPr>
            <a:spLocks noGrp="1"/>
          </p:cNvSpPr>
          <p:nvPr>
            <p:ph type="title"/>
          </p:nvPr>
        </p:nvSpPr>
        <p:spPr>
          <a:xfrm>
            <a:off x="838200" y="1488364"/>
            <a:ext cx="8218714" cy="2076252"/>
          </a:xfrm>
        </p:spPr>
        <p:txBody>
          <a:bodyPr/>
          <a:lstStyle/>
          <a:p>
            <a:r>
              <a:rPr lang="en-US" dirty="0">
                <a:cs typeface="Arial" panose="020B0604020202020204" pitchFamily="34" charset="0"/>
              </a:rPr>
              <a:t>Freight transport in transition – Sustainable, digital, and efficient</a:t>
            </a:r>
            <a:endParaRPr lang="de-AT" dirty="0"/>
          </a:p>
        </p:txBody>
      </p:sp>
    </p:spTree>
    <p:extLst>
      <p:ext uri="{BB962C8B-B14F-4D97-AF65-F5344CB8AC3E}">
        <p14:creationId xmlns:p14="http://schemas.microsoft.com/office/powerpoint/2010/main" val="2818216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57272CFB-5D52-3FB6-C79A-775ECDCC74CA}"/>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9C899483-AB0A-F12C-A2D7-A60FBEE3DCA5}"/>
              </a:ext>
            </a:extLst>
          </p:cNvPr>
          <p:cNvSpPr>
            <a:spLocks noGrp="1"/>
          </p:cNvSpPr>
          <p:nvPr>
            <p:ph type="ftr" sz="quarter" idx="11"/>
          </p:nvPr>
        </p:nvSpPr>
        <p:spPr/>
        <p:txBody>
          <a:bodyPr/>
          <a:lstStyle/>
          <a:p>
            <a:r>
              <a:rPr lang="de-AT" dirty="0">
                <a:cs typeface="Arial" panose="020B0604020202020204" pitchFamily="34" charset="0"/>
              </a:rPr>
              <a:t>Güterverkehr im Wandel – nachhaltig, digital und effizient</a:t>
            </a:r>
            <a:endParaRPr lang="de-AT" dirty="0"/>
          </a:p>
        </p:txBody>
      </p:sp>
      <p:sp>
        <p:nvSpPr>
          <p:cNvPr id="4" name="Foliennummernplatzhalter 3">
            <a:extLst>
              <a:ext uri="{FF2B5EF4-FFF2-40B4-BE49-F238E27FC236}">
                <a16:creationId xmlns:a16="http://schemas.microsoft.com/office/drawing/2014/main" id="{50F58162-9DFB-8734-DC0A-4F61753A74D2}"/>
              </a:ext>
            </a:extLst>
          </p:cNvPr>
          <p:cNvSpPr>
            <a:spLocks noGrp="1"/>
          </p:cNvSpPr>
          <p:nvPr>
            <p:ph type="sldNum" sz="quarter" idx="12"/>
          </p:nvPr>
        </p:nvSpPr>
        <p:spPr/>
        <p:txBody>
          <a:bodyPr/>
          <a:lstStyle/>
          <a:p>
            <a:fld id="{0AF89F37-6AD9-4F74-BC17-19E39A25D257}" type="slidenum">
              <a:rPr lang="de-AT" smtClean="0"/>
              <a:pPr/>
              <a:t>2</a:t>
            </a:fld>
            <a:endParaRPr lang="de-AT"/>
          </a:p>
        </p:txBody>
      </p:sp>
      <p:sp>
        <p:nvSpPr>
          <p:cNvPr id="6" name="Inhaltsplatzhalter 5">
            <a:extLst>
              <a:ext uri="{FF2B5EF4-FFF2-40B4-BE49-F238E27FC236}">
                <a16:creationId xmlns:a16="http://schemas.microsoft.com/office/drawing/2014/main" id="{8E7D8BC4-5E6F-1E79-9F90-F76F5B56096F}"/>
              </a:ext>
            </a:extLst>
          </p:cNvPr>
          <p:cNvSpPr>
            <a:spLocks noGrp="1"/>
          </p:cNvSpPr>
          <p:nvPr>
            <p:ph idx="1"/>
          </p:nvPr>
        </p:nvSpPr>
        <p:spPr/>
        <p:txBody>
          <a:bodyPr/>
          <a:lstStyle/>
          <a:p>
            <a:pPr marL="0" indent="0" algn="ctr">
              <a:buNone/>
            </a:pPr>
            <a:r>
              <a:rPr lang="en-US" sz="3000" b="1" dirty="0"/>
              <a:t>What proportion of global freight transport is </a:t>
            </a:r>
            <a:br>
              <a:rPr lang="en-US" sz="3000" b="1" dirty="0"/>
            </a:br>
            <a:r>
              <a:rPr lang="en-US" sz="3000" b="1" dirty="0"/>
              <a:t>handled by shipping?</a:t>
            </a:r>
            <a:br>
              <a:rPr lang="en-US" sz="3000" b="1" dirty="0"/>
            </a:br>
            <a:r>
              <a:rPr lang="en-US" sz="3000" b="1" dirty="0"/>
              <a:t>And how high is the share in Austria?</a:t>
            </a:r>
          </a:p>
          <a:p>
            <a:pPr marL="0" indent="0" algn="ctr">
              <a:buNone/>
            </a:pPr>
            <a:endParaRPr lang="en-US" sz="3000" b="1" dirty="0"/>
          </a:p>
          <a:p>
            <a:pPr marL="0" indent="0" algn="ctr">
              <a:buNone/>
            </a:pPr>
            <a:r>
              <a:rPr lang="en-US" sz="3000" dirty="0"/>
              <a:t>Worldwide, more than 90 percent of globally traded goods are transported via waterways. In Austria, the share is significantly lower, at just under one percent.</a:t>
            </a:r>
            <a:endParaRPr lang="de-AT" dirty="0"/>
          </a:p>
        </p:txBody>
      </p:sp>
    </p:spTree>
    <p:extLst>
      <p:ext uri="{BB962C8B-B14F-4D97-AF65-F5344CB8AC3E}">
        <p14:creationId xmlns:p14="http://schemas.microsoft.com/office/powerpoint/2010/main" val="1014095066"/>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2EA179-76BB-A1CD-CCC3-2BB72FC23D21}"/>
              </a:ext>
            </a:extLst>
          </p:cNvPr>
          <p:cNvSpPr>
            <a:spLocks noGrp="1"/>
          </p:cNvSpPr>
          <p:nvPr>
            <p:ph type="title"/>
          </p:nvPr>
        </p:nvSpPr>
        <p:spPr>
          <a:xfrm>
            <a:off x="592537" y="640040"/>
            <a:ext cx="9524229" cy="792976"/>
          </a:xfrm>
        </p:spPr>
        <p:txBody>
          <a:bodyPr/>
          <a:lstStyle/>
          <a:p>
            <a:r>
              <a:rPr lang="en-US" dirty="0"/>
              <a:t>How to best Work with these teaching materials</a:t>
            </a:r>
            <a:endParaRPr lang="de-AT" dirty="0"/>
          </a:p>
        </p:txBody>
      </p:sp>
      <p:sp>
        <p:nvSpPr>
          <p:cNvPr id="3" name="Inhaltsplatzhalter 2">
            <a:extLst>
              <a:ext uri="{FF2B5EF4-FFF2-40B4-BE49-F238E27FC236}">
                <a16:creationId xmlns:a16="http://schemas.microsoft.com/office/drawing/2014/main" id="{DCFA72EE-9795-142E-AA2D-DCDF0AAD260F}"/>
              </a:ext>
            </a:extLst>
          </p:cNvPr>
          <p:cNvSpPr>
            <a:spLocks noGrp="1"/>
          </p:cNvSpPr>
          <p:nvPr>
            <p:ph idx="1"/>
          </p:nvPr>
        </p:nvSpPr>
        <p:spPr/>
        <p:txBody>
          <a:bodyPr/>
          <a:lstStyle/>
          <a:p>
            <a:r>
              <a:rPr lang="en-US" sz="2000" dirty="0">
                <a:solidFill>
                  <a:schemeClr val="tx2"/>
                </a:solidFill>
              </a:rPr>
              <a:t>PowerPoint: </a:t>
            </a:r>
            <a:r>
              <a:rPr lang="en-US" sz="2000" dirty="0"/>
              <a:t>The following PowerPoint provides an introduction to the topic “Freight Transport in Transition – Sustainable, Digital, and Efficient.” Each slide includes speaker notes with scripts, explanations, and source references. Activity slides are highlighted in yellow and include practical examples, exercises, videos, and other interactive elements specifically designed for classroom use.</a:t>
            </a:r>
          </a:p>
          <a:p>
            <a:r>
              <a:rPr lang="de-AT" sz="2000" dirty="0">
                <a:solidFill>
                  <a:schemeClr val="tx2"/>
                </a:solidFill>
              </a:rPr>
              <a:t>Videos and </a:t>
            </a:r>
            <a:r>
              <a:rPr lang="de-AT" sz="2000" dirty="0" err="1">
                <a:solidFill>
                  <a:schemeClr val="tx2"/>
                </a:solidFill>
              </a:rPr>
              <a:t>supplementary</a:t>
            </a:r>
            <a:r>
              <a:rPr lang="de-AT" sz="2000" dirty="0">
                <a:solidFill>
                  <a:schemeClr val="tx2"/>
                </a:solidFill>
              </a:rPr>
              <a:t> </a:t>
            </a:r>
            <a:r>
              <a:rPr lang="de-AT" sz="2000" dirty="0" err="1">
                <a:solidFill>
                  <a:schemeClr val="tx2"/>
                </a:solidFill>
              </a:rPr>
              <a:t>exercises</a:t>
            </a:r>
            <a:r>
              <a:rPr lang="de-AT" sz="2000" dirty="0">
                <a:solidFill>
                  <a:schemeClr val="tx2"/>
                </a:solidFill>
              </a:rPr>
              <a:t>: </a:t>
            </a:r>
            <a:r>
              <a:rPr lang="en-US" sz="2000" dirty="0"/>
              <a:t>Videos and exercises on the topic can be found in the presentation on the color-coded activity slides as well as at: </a:t>
            </a:r>
            <a:r>
              <a:rPr lang="en-US" sz="2000" dirty="0">
                <a:hlinkClick r:id="rId2"/>
              </a:rPr>
              <a:t>https://www.rewway.at/</a:t>
            </a:r>
            <a:r>
              <a:rPr lang="de-AT" sz="2000" dirty="0">
                <a:hlinkClick r:id="rId2"/>
              </a:rPr>
              <a:t>en/</a:t>
            </a:r>
            <a:r>
              <a:rPr lang="de-AT" sz="2000" dirty="0" err="1">
                <a:hlinkClick r:id="rId2"/>
              </a:rPr>
              <a:t>teaching</a:t>
            </a:r>
            <a:r>
              <a:rPr lang="de-AT" sz="2000" dirty="0">
                <a:hlinkClick r:id="rId2"/>
              </a:rPr>
              <a:t>-materials</a:t>
            </a:r>
            <a:br>
              <a:rPr lang="de-AT" sz="2000" dirty="0"/>
            </a:br>
            <a:r>
              <a:rPr lang="de-AT" sz="2000" dirty="0"/>
              <a:t>All </a:t>
            </a:r>
            <a:r>
              <a:rPr lang="de-AT" sz="2000" dirty="0" err="1"/>
              <a:t>teaching</a:t>
            </a:r>
            <a:r>
              <a:rPr lang="de-AT" sz="2000" dirty="0"/>
              <a:t> </a:t>
            </a:r>
            <a:r>
              <a:rPr lang="de-AT" sz="2000" dirty="0" err="1"/>
              <a:t>materials</a:t>
            </a:r>
            <a:r>
              <a:rPr lang="de-AT" sz="2000" dirty="0"/>
              <a:t> </a:t>
            </a:r>
            <a:r>
              <a:rPr lang="en-US" sz="2000" dirty="0"/>
              <a:t>offer a compact overview to support lesson planning: learning objectives, target groups, level of difficulty, methods, and links to the curriculum</a:t>
            </a:r>
            <a:r>
              <a:rPr lang="de-AT" sz="2000" dirty="0"/>
              <a:t>.</a:t>
            </a:r>
          </a:p>
          <a:p>
            <a:r>
              <a:rPr lang="en-US" sz="2000" dirty="0">
                <a:solidFill>
                  <a:schemeClr val="tx2"/>
                </a:solidFill>
              </a:rPr>
              <a:t>Kahoot!: </a:t>
            </a:r>
            <a:r>
              <a:rPr lang="en-US" sz="2000" dirty="0"/>
              <a:t>For a playful review of learning progress, a prepared and freely accessible Kahoot! quiz can be used in class. The QR code or direct link to the quiz can be found at the end of the PowerPoint.</a:t>
            </a:r>
          </a:p>
          <a:p>
            <a:r>
              <a:rPr lang="en-US" sz="2000" dirty="0">
                <a:solidFill>
                  <a:schemeClr val="tx2"/>
                </a:solidFill>
              </a:rPr>
              <a:t>Bibliography: </a:t>
            </a:r>
            <a:r>
              <a:rPr lang="en-US" sz="2000" dirty="0"/>
              <a:t>The sources used for the presentation are listed in the speaker notes of each slide as well as at the end of the PowerPoint.</a:t>
            </a:r>
            <a:endParaRPr lang="de-AT" sz="2000" dirty="0"/>
          </a:p>
        </p:txBody>
      </p:sp>
      <p:sp>
        <p:nvSpPr>
          <p:cNvPr id="4" name="Datumsplatzhalter 3">
            <a:extLst>
              <a:ext uri="{FF2B5EF4-FFF2-40B4-BE49-F238E27FC236}">
                <a16:creationId xmlns:a16="http://schemas.microsoft.com/office/drawing/2014/main" id="{D214CAD0-B5AC-10B9-AA9B-AD2714EE190E}"/>
              </a:ext>
            </a:extLst>
          </p:cNvPr>
          <p:cNvSpPr>
            <a:spLocks noGrp="1"/>
          </p:cNvSpPr>
          <p:nvPr>
            <p:ph type="dt" sz="half" idx="10"/>
          </p:nvPr>
        </p:nvSpPr>
        <p:spPr/>
        <p:txBody>
          <a:bodyPr/>
          <a:lstStyle/>
          <a:p>
            <a:r>
              <a:rPr lang="de-AT"/>
              <a:t>Slide</a:t>
            </a:r>
          </a:p>
        </p:txBody>
      </p:sp>
      <p:sp>
        <p:nvSpPr>
          <p:cNvPr id="6" name="Foliennummernplatzhalter 5">
            <a:extLst>
              <a:ext uri="{FF2B5EF4-FFF2-40B4-BE49-F238E27FC236}">
                <a16:creationId xmlns:a16="http://schemas.microsoft.com/office/drawing/2014/main" id="{423842EB-9A05-CB64-E212-391B1007CF1A}"/>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3</a:t>
            </a:fld>
            <a:endParaRPr lang="de-AT"/>
          </a:p>
        </p:txBody>
      </p:sp>
      <p:sp>
        <p:nvSpPr>
          <p:cNvPr id="9" name="Fußzeilenplatzhalter 2">
            <a:extLst>
              <a:ext uri="{FF2B5EF4-FFF2-40B4-BE49-F238E27FC236}">
                <a16:creationId xmlns:a16="http://schemas.microsoft.com/office/drawing/2014/main" id="{F8C65F85-1282-1C63-61E0-AEBA624227A5}"/>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endParaRPr lang="de-AT"/>
          </a:p>
        </p:txBody>
      </p:sp>
    </p:spTree>
    <p:extLst>
      <p:ext uri="{BB962C8B-B14F-4D97-AF65-F5344CB8AC3E}">
        <p14:creationId xmlns:p14="http://schemas.microsoft.com/office/powerpoint/2010/main" val="2797899128"/>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D0E3E-A49F-CC6D-D059-AF1EF8E0A88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46168B9-6573-A0A5-B91B-E4A50E53D0B8}"/>
              </a:ext>
            </a:extLst>
          </p:cNvPr>
          <p:cNvSpPr>
            <a:spLocks noGrp="1"/>
          </p:cNvSpPr>
          <p:nvPr>
            <p:ph type="title"/>
          </p:nvPr>
        </p:nvSpPr>
        <p:spPr>
          <a:xfrm>
            <a:off x="592537" y="640040"/>
            <a:ext cx="9524229" cy="792976"/>
          </a:xfrm>
        </p:spPr>
        <p:txBody>
          <a:bodyPr/>
          <a:lstStyle/>
          <a:p>
            <a:r>
              <a:rPr lang="en-US" dirty="0"/>
              <a:t>Learning objectives and target groups</a:t>
            </a:r>
            <a:endParaRPr lang="de-AT" dirty="0"/>
          </a:p>
        </p:txBody>
      </p:sp>
      <p:sp>
        <p:nvSpPr>
          <p:cNvPr id="3" name="Inhaltsplatzhalter 2">
            <a:extLst>
              <a:ext uri="{FF2B5EF4-FFF2-40B4-BE49-F238E27FC236}">
                <a16:creationId xmlns:a16="http://schemas.microsoft.com/office/drawing/2014/main" id="{1F959BDB-30E6-819F-8559-AB95A5C80D00}"/>
              </a:ext>
            </a:extLst>
          </p:cNvPr>
          <p:cNvSpPr>
            <a:spLocks noGrp="1"/>
          </p:cNvSpPr>
          <p:nvPr>
            <p:ph idx="1"/>
          </p:nvPr>
        </p:nvSpPr>
        <p:spPr>
          <a:xfrm>
            <a:off x="586686" y="1180353"/>
            <a:ext cx="10954420" cy="4743947"/>
          </a:xfrm>
        </p:spPr>
        <p:txBody>
          <a:bodyPr/>
          <a:lstStyle/>
          <a:p>
            <a:pPr marL="0" indent="0">
              <a:buNone/>
            </a:pPr>
            <a:r>
              <a:rPr lang="de-AT" sz="1400" dirty="0">
                <a:solidFill>
                  <a:schemeClr val="tx2"/>
                </a:solidFill>
              </a:rPr>
              <a:t>Learning </a:t>
            </a:r>
            <a:r>
              <a:rPr lang="de-AT" sz="1400" dirty="0" err="1">
                <a:solidFill>
                  <a:schemeClr val="tx2"/>
                </a:solidFill>
              </a:rPr>
              <a:t>objectives</a:t>
            </a:r>
            <a:r>
              <a:rPr lang="de-AT" sz="1400" dirty="0">
                <a:solidFill>
                  <a:schemeClr val="tx2"/>
                </a:solidFill>
              </a:rPr>
              <a:t>:</a:t>
            </a:r>
          </a:p>
          <a:p>
            <a:r>
              <a:rPr lang="en-US" sz="1400" dirty="0"/>
              <a:t>Learners can define the term “logistics” and name the different types of freight transport.</a:t>
            </a:r>
          </a:p>
          <a:p>
            <a:r>
              <a:rPr lang="en-US" sz="1400" dirty="0"/>
              <a:t>Learners can explain the advantages and disadvantages of the transport modes truck, rail, and inland waterway vessel.</a:t>
            </a:r>
          </a:p>
          <a:p>
            <a:r>
              <a:rPr lang="en-US" sz="1400" dirty="0"/>
              <a:t>Learners know the criteria that play a role in choosing transport modes.</a:t>
            </a:r>
          </a:p>
          <a:p>
            <a:r>
              <a:rPr lang="en-US" sz="1400" dirty="0"/>
              <a:t>Learners can describe the environmental impacts of transport and reflect on how their own transportation and consumption behavior affects the environment.</a:t>
            </a:r>
          </a:p>
          <a:p>
            <a:r>
              <a:rPr lang="en-US" sz="1400" dirty="0"/>
              <a:t>Learners can explain what sustainability means and what dimensions (ecological, economic, social) it includes.</a:t>
            </a:r>
          </a:p>
          <a:p>
            <a:r>
              <a:rPr lang="en-US" sz="1400" dirty="0"/>
              <a:t>Learners can present the causes and consequences of climate change and global warming.</a:t>
            </a:r>
          </a:p>
          <a:p>
            <a:r>
              <a:rPr lang="en-US" sz="1400" dirty="0"/>
              <a:t>Learners can explain what multimodal transport means and how combining different modes of transport leads to more efficient and sustainable logistics.</a:t>
            </a:r>
          </a:p>
          <a:p>
            <a:r>
              <a:rPr lang="en-US" sz="1400" dirty="0"/>
              <a:t>Learners can explain the significance of the Danube as a waterway for freight transport.</a:t>
            </a:r>
            <a:endParaRPr lang="de-AT" sz="900" dirty="0">
              <a:solidFill>
                <a:schemeClr val="tx2"/>
              </a:solidFill>
            </a:endParaRPr>
          </a:p>
          <a:p>
            <a:pPr marL="0" indent="0">
              <a:buNone/>
            </a:pPr>
            <a:endParaRPr lang="de-AT" sz="1400" dirty="0">
              <a:solidFill>
                <a:schemeClr val="tx2"/>
              </a:solidFill>
            </a:endParaRPr>
          </a:p>
          <a:p>
            <a:pPr marL="0" indent="0">
              <a:buNone/>
            </a:pPr>
            <a:r>
              <a:rPr lang="de-AT" sz="1400" dirty="0">
                <a:solidFill>
                  <a:schemeClr val="tx2"/>
                </a:solidFill>
              </a:rPr>
              <a:t>Target </a:t>
            </a:r>
            <a:r>
              <a:rPr lang="de-AT" sz="1400" dirty="0" err="1">
                <a:solidFill>
                  <a:schemeClr val="tx2"/>
                </a:solidFill>
              </a:rPr>
              <a:t>groups</a:t>
            </a:r>
            <a:r>
              <a:rPr lang="de-AT" sz="1400" dirty="0">
                <a:solidFill>
                  <a:schemeClr val="tx2"/>
                </a:solidFill>
              </a:rPr>
              <a:t>:</a:t>
            </a:r>
          </a:p>
          <a:p>
            <a:r>
              <a:rPr lang="en-US" sz="1400" dirty="0"/>
              <a:t>Upper secondary school students (AHS) and BHS</a:t>
            </a:r>
          </a:p>
          <a:p>
            <a:r>
              <a:rPr lang="en-US" sz="1400" dirty="0"/>
              <a:t>Vocational school students</a:t>
            </a:r>
          </a:p>
          <a:p>
            <a:r>
              <a:rPr lang="en-US" sz="1400" dirty="0"/>
              <a:t>University students taking an introduction to the topics of transport logistics, inland navigation, and multimodal transport</a:t>
            </a:r>
          </a:p>
          <a:p>
            <a:r>
              <a:rPr lang="en-US" sz="1400" dirty="0"/>
              <a:t>Career changers and professionals from other industries</a:t>
            </a:r>
            <a:endParaRPr lang="de-AT" sz="1600" dirty="0">
              <a:solidFill>
                <a:schemeClr val="tx2"/>
              </a:solidFill>
            </a:endParaRPr>
          </a:p>
        </p:txBody>
      </p:sp>
      <p:sp>
        <p:nvSpPr>
          <p:cNvPr id="4" name="Datumsplatzhalter 3">
            <a:extLst>
              <a:ext uri="{FF2B5EF4-FFF2-40B4-BE49-F238E27FC236}">
                <a16:creationId xmlns:a16="http://schemas.microsoft.com/office/drawing/2014/main" id="{4F44904E-94B9-F009-3FA9-F67C679FD3FE}"/>
              </a:ext>
            </a:extLst>
          </p:cNvPr>
          <p:cNvSpPr>
            <a:spLocks noGrp="1"/>
          </p:cNvSpPr>
          <p:nvPr>
            <p:ph type="dt" sz="half" idx="10"/>
          </p:nvPr>
        </p:nvSpPr>
        <p:spPr/>
        <p:txBody>
          <a:bodyPr/>
          <a:lstStyle/>
          <a:p>
            <a:r>
              <a:rPr lang="de-AT"/>
              <a:t>Slide</a:t>
            </a:r>
          </a:p>
        </p:txBody>
      </p:sp>
      <p:sp>
        <p:nvSpPr>
          <p:cNvPr id="6" name="Foliennummernplatzhalter 5">
            <a:extLst>
              <a:ext uri="{FF2B5EF4-FFF2-40B4-BE49-F238E27FC236}">
                <a16:creationId xmlns:a16="http://schemas.microsoft.com/office/drawing/2014/main" id="{1A0C25F0-CA47-8A39-9012-DA524DDC55F1}"/>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4</a:t>
            </a:fld>
            <a:endParaRPr lang="de-AT"/>
          </a:p>
        </p:txBody>
      </p:sp>
      <p:sp>
        <p:nvSpPr>
          <p:cNvPr id="7" name="Fußzeilenplatzhalter 2">
            <a:extLst>
              <a:ext uri="{FF2B5EF4-FFF2-40B4-BE49-F238E27FC236}">
                <a16:creationId xmlns:a16="http://schemas.microsoft.com/office/drawing/2014/main" id="{0F423601-295A-C820-F822-47FA6CD5F516}"/>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Tree>
    <p:extLst>
      <p:ext uri="{BB962C8B-B14F-4D97-AF65-F5344CB8AC3E}">
        <p14:creationId xmlns:p14="http://schemas.microsoft.com/office/powerpoint/2010/main" val="1665795758"/>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686931D3-9826-C07F-E21B-5878DAE62CEA}"/>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EE113837-B094-00A6-7DC2-43500BD05F64}"/>
              </a:ext>
            </a:extLst>
          </p:cNvPr>
          <p:cNvSpPr>
            <a:spLocks noGrp="1"/>
          </p:cNvSpPr>
          <p:nvPr>
            <p:ph type="ftr" sz="quarter" idx="11"/>
          </p:nvPr>
        </p:nvSpPr>
        <p:spPr/>
        <p:txBody>
          <a:bodyPr/>
          <a:lstStyle/>
          <a:p>
            <a:r>
              <a:rPr lang="en-US">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B68550AE-097D-2469-B8E4-35E89A38223F}"/>
              </a:ext>
            </a:extLst>
          </p:cNvPr>
          <p:cNvSpPr>
            <a:spLocks noGrp="1"/>
          </p:cNvSpPr>
          <p:nvPr>
            <p:ph type="sldNum" sz="quarter" idx="12"/>
          </p:nvPr>
        </p:nvSpPr>
        <p:spPr/>
        <p:txBody>
          <a:bodyPr/>
          <a:lstStyle/>
          <a:p>
            <a:fld id="{0AF89F37-6AD9-4F74-BC17-19E39A25D257}" type="slidenum">
              <a:rPr lang="de-AT" smtClean="0"/>
              <a:pPr/>
              <a:t>5</a:t>
            </a:fld>
            <a:endParaRPr lang="de-AT"/>
          </a:p>
        </p:txBody>
      </p:sp>
      <p:sp>
        <p:nvSpPr>
          <p:cNvPr id="5" name="Titel 4">
            <a:extLst>
              <a:ext uri="{FF2B5EF4-FFF2-40B4-BE49-F238E27FC236}">
                <a16:creationId xmlns:a16="http://schemas.microsoft.com/office/drawing/2014/main" id="{D77A4CC7-DCC5-A93A-2AD0-AAC8289ECCF4}"/>
              </a:ext>
            </a:extLst>
          </p:cNvPr>
          <p:cNvSpPr>
            <a:spLocks noGrp="1"/>
          </p:cNvSpPr>
          <p:nvPr>
            <p:ph type="title"/>
          </p:nvPr>
        </p:nvSpPr>
        <p:spPr/>
        <p:txBody>
          <a:bodyPr/>
          <a:lstStyle/>
          <a:p>
            <a:r>
              <a:rPr lang="en-US"/>
              <a:t>Have you ever asked yourself…?</a:t>
            </a:r>
            <a:endParaRPr lang="de-AT"/>
          </a:p>
        </p:txBody>
      </p:sp>
      <p:sp>
        <p:nvSpPr>
          <p:cNvPr id="7" name="Inhaltsplatzhalter 2">
            <a:extLst>
              <a:ext uri="{FF2B5EF4-FFF2-40B4-BE49-F238E27FC236}">
                <a16:creationId xmlns:a16="http://schemas.microsoft.com/office/drawing/2014/main" id="{C1E650DA-57A0-2CDD-A208-DD316BE8A347}"/>
              </a:ext>
            </a:extLst>
          </p:cNvPr>
          <p:cNvSpPr>
            <a:spLocks noGrp="1"/>
          </p:cNvSpPr>
          <p:nvPr>
            <p:ph idx="1"/>
          </p:nvPr>
        </p:nvSpPr>
        <p:spPr>
          <a:xfrm>
            <a:off x="635070" y="1825625"/>
            <a:ext cx="10911888" cy="4351338"/>
          </a:xfrm>
        </p:spPr>
        <p:txBody>
          <a:bodyPr/>
          <a:lstStyle/>
          <a:p>
            <a:pPr marL="0" lvl="0" indent="0">
              <a:buNone/>
            </a:pPr>
            <a:r>
              <a:rPr lang="de-AT" sz="2800"/>
              <a:t>… </a:t>
            </a:r>
            <a:r>
              <a:rPr lang="en-US" sz="2800"/>
              <a:t>how global freight transport contributes to climate change and what steps are necessary to make this sector more sustainable?</a:t>
            </a:r>
          </a:p>
          <a:p>
            <a:pPr marL="0" lvl="0" indent="0">
              <a:buNone/>
            </a:pPr>
            <a:endParaRPr lang="de-AT" sz="2800"/>
          </a:p>
          <a:p>
            <a:pPr marL="0" lvl="0" indent="0">
              <a:buNone/>
            </a:pPr>
            <a:r>
              <a:rPr lang="de-AT" sz="2800"/>
              <a:t>… </a:t>
            </a:r>
            <a:r>
              <a:rPr lang="en-US" sz="2800"/>
              <a:t>why the majority of freight transport still takes place on the road instead of by rail or inland waterways?</a:t>
            </a:r>
          </a:p>
          <a:p>
            <a:pPr marL="0" lvl="0" indent="0">
              <a:buNone/>
            </a:pPr>
            <a:endParaRPr lang="de-AT" sz="2800"/>
          </a:p>
          <a:p>
            <a:pPr marL="0" lvl="0" indent="0">
              <a:buNone/>
            </a:pPr>
            <a:r>
              <a:rPr lang="de-AT" sz="2800"/>
              <a:t>…</a:t>
            </a:r>
            <a:r>
              <a:rPr lang="en-US" sz="2800"/>
              <a:t>what potential inland waterway transport offers for more sustainable logistics, and why it has been used so little up to now?</a:t>
            </a:r>
            <a:endParaRPr lang="de-AT" sz="2800"/>
          </a:p>
        </p:txBody>
      </p:sp>
    </p:spTree>
    <p:extLst>
      <p:ext uri="{BB962C8B-B14F-4D97-AF65-F5344CB8AC3E}">
        <p14:creationId xmlns:p14="http://schemas.microsoft.com/office/powerpoint/2010/main" val="3879222558"/>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FC7F4AE3-EDBE-4CEE-96E8-87FB45479E93}"/>
              </a:ext>
            </a:extLst>
          </p:cNvPr>
          <p:cNvSpPr>
            <a:spLocks noGrp="1"/>
          </p:cNvSpPr>
          <p:nvPr>
            <p:ph type="dt" sz="half" idx="10"/>
          </p:nvPr>
        </p:nvSpPr>
        <p:spPr/>
        <p:txBody>
          <a:bodyPr/>
          <a:lstStyle/>
          <a:p>
            <a:r>
              <a:rPr lang="de-AT"/>
              <a:t>Slide</a:t>
            </a:r>
          </a:p>
        </p:txBody>
      </p:sp>
      <p:sp>
        <p:nvSpPr>
          <p:cNvPr id="3" name="Foliennummernplatzhalter 2">
            <a:extLst>
              <a:ext uri="{FF2B5EF4-FFF2-40B4-BE49-F238E27FC236}">
                <a16:creationId xmlns:a16="http://schemas.microsoft.com/office/drawing/2014/main" id="{A768DD9B-0175-4E35-8BF1-BD488CE5D9FF}"/>
              </a:ext>
            </a:extLst>
          </p:cNvPr>
          <p:cNvSpPr>
            <a:spLocks noGrp="1"/>
          </p:cNvSpPr>
          <p:nvPr>
            <p:ph type="sldNum" sz="quarter" idx="12"/>
          </p:nvPr>
        </p:nvSpPr>
        <p:spPr>
          <a:xfrm>
            <a:off x="881508" y="6356350"/>
            <a:ext cx="2142427" cy="365125"/>
          </a:xfrm>
        </p:spPr>
        <p:txBody>
          <a:bodyPr/>
          <a:lstStyle/>
          <a:p>
            <a:fld id="{0AF89F37-6AD9-4F74-BC17-19E39A25D257}" type="slidenum">
              <a:rPr lang="de-AT" smtClean="0"/>
              <a:t>6</a:t>
            </a:fld>
            <a:endParaRPr lang="de-AT"/>
          </a:p>
        </p:txBody>
      </p:sp>
      <mc:AlternateContent xmlns:mc="http://schemas.openxmlformats.org/markup-compatibility/2006" xmlns:psez="http://schemas.microsoft.com/office/powerpoint/2016/sectionzoom">
        <mc:Choice Requires="psez">
          <p:graphicFrame>
            <p:nvGraphicFramePr>
              <p:cNvPr id="4" name="Abschnittszoom 3" descr="Freight transport">
                <a:extLst>
                  <a:ext uri="{FF2B5EF4-FFF2-40B4-BE49-F238E27FC236}">
                    <a16:creationId xmlns:a16="http://schemas.microsoft.com/office/drawing/2014/main" id="{8788F7EE-238E-4125-A56C-59881478C583}"/>
                  </a:ext>
                </a:extLst>
              </p:cNvPr>
              <p:cNvGraphicFramePr>
                <a:graphicFrameLocks noChangeAspect="1"/>
              </p:cNvGraphicFramePr>
              <p:nvPr>
                <p:extLst>
                  <p:ext uri="{D42A27DB-BD31-4B8C-83A1-F6EECF244321}">
                    <p14:modId xmlns:p14="http://schemas.microsoft.com/office/powerpoint/2010/main" val="1892165045"/>
                  </p:ext>
                </p:extLst>
              </p:nvPr>
            </p:nvGraphicFramePr>
            <p:xfrm>
              <a:off x="635074" y="974476"/>
              <a:ext cx="3898213" cy="2192745"/>
            </p:xfrm>
            <a:graphic>
              <a:graphicData uri="http://schemas.microsoft.com/office/powerpoint/2016/sectionzoom">
                <psez:sectionZm>
                  <psez:sectionZmObj sectionId="{5BED0FB8-C8EB-41CB-AAE6-C3CEC6551B66}">
                    <psez:zmPr id="{3BE20014-6DC8-4408-93F5-7456C65A4B84}" transitionDur="1000">
                      <p166:blipFill xmlns:p166="http://schemas.microsoft.com/office/powerpoint/2016/6/main">
                        <a:blip r:embed="rId2"/>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4" name="Abschnittszoom 3" descr="Freight transport">
                <a:hlinkClick r:id="rId3" action="ppaction://hlinksldjump"/>
                <a:extLst>
                  <a:ext uri="{FF2B5EF4-FFF2-40B4-BE49-F238E27FC236}">
                    <a16:creationId xmlns:a16="http://schemas.microsoft.com/office/drawing/2014/main" id="{8788F7EE-238E-4125-A56C-59881478C583}"/>
                  </a:ext>
                </a:extLst>
              </p:cNvPr>
              <p:cNvPicPr>
                <a:picLocks noGrp="1" noRot="1" noChangeAspect="1" noMove="1" noResize="1" noEditPoints="1" noAdjustHandles="1" noChangeArrowheads="1" noChangeShapeType="1"/>
              </p:cNvPicPr>
              <p:nvPr/>
            </p:nvPicPr>
            <p:blipFill>
              <a:blip r:embed="rId4"/>
              <a:stretch>
                <a:fillRect/>
              </a:stretch>
            </p:blipFill>
            <p:spPr>
              <a:xfrm>
                <a:off x="635074" y="974476"/>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5" name="Abschnittszoom 4" descr="Modes of transport">
                <a:extLst>
                  <a:ext uri="{FF2B5EF4-FFF2-40B4-BE49-F238E27FC236}">
                    <a16:creationId xmlns:a16="http://schemas.microsoft.com/office/drawing/2014/main" id="{10FB0589-8174-44F8-95EE-301B7CB0FD31}"/>
                  </a:ext>
                </a:extLst>
              </p:cNvPr>
              <p:cNvGraphicFramePr>
                <a:graphicFrameLocks noChangeAspect="1"/>
              </p:cNvGraphicFramePr>
              <p:nvPr>
                <p:extLst>
                  <p:ext uri="{D42A27DB-BD31-4B8C-83A1-F6EECF244321}">
                    <p14:modId xmlns:p14="http://schemas.microsoft.com/office/powerpoint/2010/main" val="4107091859"/>
                  </p:ext>
                </p:extLst>
              </p:nvPr>
            </p:nvGraphicFramePr>
            <p:xfrm>
              <a:off x="4876298" y="974477"/>
              <a:ext cx="3898213" cy="2192745"/>
            </p:xfrm>
            <a:graphic>
              <a:graphicData uri="http://schemas.microsoft.com/office/powerpoint/2016/sectionzoom">
                <psez:sectionZm>
                  <psez:sectionZmObj sectionId="{1DEC3E3E-6CA0-47FB-A34E-64AEC245635D}">
                    <psez:zmPr id="{3C6425D8-EFF0-477B-8F33-C20A172F45BE}" transitionDur="1000">
                      <p166:blipFill xmlns:p166="http://schemas.microsoft.com/office/powerpoint/2016/6/main">
                        <a:blip r:embed="rId5"/>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5" name="Abschnittszoom 4" descr="Modes of transport">
                <a:hlinkClick r:id="rId6" action="ppaction://hlinksldjump"/>
                <a:extLst>
                  <a:ext uri="{FF2B5EF4-FFF2-40B4-BE49-F238E27FC236}">
                    <a16:creationId xmlns:a16="http://schemas.microsoft.com/office/drawing/2014/main" id="{10FB0589-8174-44F8-95EE-301B7CB0FD31}"/>
                  </a:ext>
                </a:extLst>
              </p:cNvPr>
              <p:cNvPicPr>
                <a:picLocks noGrp="1" noRot="1" noChangeAspect="1" noMove="1" noResize="1" noEditPoints="1" noAdjustHandles="1" noChangeArrowheads="1" noChangeShapeType="1"/>
              </p:cNvPicPr>
              <p:nvPr/>
            </p:nvPicPr>
            <p:blipFill>
              <a:blip r:embed="rId7"/>
              <a:stretch>
                <a:fillRect/>
              </a:stretch>
            </p:blipFill>
            <p:spPr>
              <a:xfrm>
                <a:off x="4876298" y="974477"/>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6" name="Abschnittszoom 5" descr="Sustainable freight transport">
                <a:extLst>
                  <a:ext uri="{FF2B5EF4-FFF2-40B4-BE49-F238E27FC236}">
                    <a16:creationId xmlns:a16="http://schemas.microsoft.com/office/drawing/2014/main" id="{64D2BE85-7569-4FC7-BDDE-177591A05233}"/>
                  </a:ext>
                </a:extLst>
              </p:cNvPr>
              <p:cNvGraphicFramePr>
                <a:graphicFrameLocks noChangeAspect="1"/>
              </p:cNvGraphicFramePr>
              <p:nvPr>
                <p:extLst>
                  <p:ext uri="{D42A27DB-BD31-4B8C-83A1-F6EECF244321}">
                    <p14:modId xmlns:p14="http://schemas.microsoft.com/office/powerpoint/2010/main" val="1283668438"/>
                  </p:ext>
                </p:extLst>
              </p:nvPr>
            </p:nvGraphicFramePr>
            <p:xfrm>
              <a:off x="635074" y="3582414"/>
              <a:ext cx="3898213" cy="2192745"/>
            </p:xfrm>
            <a:graphic>
              <a:graphicData uri="http://schemas.microsoft.com/office/powerpoint/2016/sectionzoom">
                <psez:sectionZm>
                  <psez:sectionZmObj sectionId="{ED6ABA1D-A582-4099-A673-F59E89F377BD}">
                    <psez:zmPr id="{C068F1A7-E707-464A-BC43-6D3380FDE0B0}" transitionDur="1000">
                      <p166:blipFill xmlns:p166="http://schemas.microsoft.com/office/powerpoint/2016/6/main">
                        <a:blip r:embed="rId8"/>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6" name="Abschnittszoom 5" descr="Sustainable freight transport">
                <a:hlinkClick r:id="rId9" action="ppaction://hlinksldjump"/>
                <a:extLst>
                  <a:ext uri="{FF2B5EF4-FFF2-40B4-BE49-F238E27FC236}">
                    <a16:creationId xmlns:a16="http://schemas.microsoft.com/office/drawing/2014/main" id="{64D2BE85-7569-4FC7-BDDE-177591A05233}"/>
                  </a:ext>
                </a:extLst>
              </p:cNvPr>
              <p:cNvPicPr>
                <a:picLocks noGrp="1" noRot="1" noChangeAspect="1" noMove="1" noResize="1" noEditPoints="1" noAdjustHandles="1" noChangeArrowheads="1" noChangeShapeType="1"/>
              </p:cNvPicPr>
              <p:nvPr/>
            </p:nvPicPr>
            <p:blipFill>
              <a:blip r:embed="rId10"/>
              <a:stretch>
                <a:fillRect/>
              </a:stretch>
            </p:blipFill>
            <p:spPr>
              <a:xfrm>
                <a:off x="635074" y="3582414"/>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7" name="Abschnittszoom 6" descr="Danube waterway">
                <a:extLst>
                  <a:ext uri="{FF2B5EF4-FFF2-40B4-BE49-F238E27FC236}">
                    <a16:creationId xmlns:a16="http://schemas.microsoft.com/office/drawing/2014/main" id="{7B46F37A-0A7F-4728-A31A-46FD123FA299}"/>
                  </a:ext>
                </a:extLst>
              </p:cNvPr>
              <p:cNvGraphicFramePr>
                <a:graphicFrameLocks noChangeAspect="1"/>
              </p:cNvGraphicFramePr>
              <p:nvPr>
                <p:extLst>
                  <p:ext uri="{D42A27DB-BD31-4B8C-83A1-F6EECF244321}">
                    <p14:modId xmlns:p14="http://schemas.microsoft.com/office/powerpoint/2010/main" val="3634528025"/>
                  </p:ext>
                </p:extLst>
              </p:nvPr>
            </p:nvGraphicFramePr>
            <p:xfrm>
              <a:off x="4876298" y="3582415"/>
              <a:ext cx="3898213" cy="2192745"/>
            </p:xfrm>
            <a:graphic>
              <a:graphicData uri="http://schemas.microsoft.com/office/powerpoint/2016/sectionzoom">
                <psez:sectionZm>
                  <psez:sectionZmObj sectionId="{46884A32-CD38-49E1-A8D0-5ACD353D821E}">
                    <psez:zmPr id="{3F3B0A67-9D4F-4910-988D-C9ED57572F02}" transitionDur="1000">
                      <p166:blipFill xmlns:p166="http://schemas.microsoft.com/office/powerpoint/2016/6/main">
                        <a:blip r:embed="rId11"/>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7" name="Abschnittszoom 6" descr="Danube waterway">
                <a:hlinkClick r:id="rId12" action="ppaction://hlinksldjump"/>
                <a:extLst>
                  <a:ext uri="{FF2B5EF4-FFF2-40B4-BE49-F238E27FC236}">
                    <a16:creationId xmlns:a16="http://schemas.microsoft.com/office/drawing/2014/main" id="{7B46F37A-0A7F-4728-A31A-46FD123FA299}"/>
                  </a:ext>
                </a:extLst>
              </p:cNvPr>
              <p:cNvPicPr>
                <a:picLocks noGrp="1" noRot="1" noChangeAspect="1" noMove="1" noResize="1" noEditPoints="1" noAdjustHandles="1" noChangeArrowheads="1" noChangeShapeType="1"/>
              </p:cNvPicPr>
              <p:nvPr/>
            </p:nvPicPr>
            <p:blipFill>
              <a:blip r:embed="rId13"/>
              <a:stretch>
                <a:fillRect/>
              </a:stretch>
            </p:blipFill>
            <p:spPr>
              <a:xfrm>
                <a:off x="4876298" y="3582415"/>
                <a:ext cx="3898213" cy="2192745"/>
              </a:xfrm>
              <a:prstGeom prst="rect">
                <a:avLst/>
              </a:prstGeom>
              <a:ln w="3175">
                <a:solidFill>
                  <a:prstClr val="ltGray"/>
                </a:solidFill>
              </a:ln>
            </p:spPr>
          </p:pic>
        </mc:Fallback>
      </mc:AlternateContent>
      <p:sp>
        <p:nvSpPr>
          <p:cNvPr id="8" name="Fußzeilenplatzhalter 2">
            <a:extLst>
              <a:ext uri="{FF2B5EF4-FFF2-40B4-BE49-F238E27FC236}">
                <a16:creationId xmlns:a16="http://schemas.microsoft.com/office/drawing/2014/main" id="{16B4F2D5-3909-3580-88B6-9F499D63A22E}"/>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Tree>
    <p:extLst>
      <p:ext uri="{BB962C8B-B14F-4D97-AF65-F5344CB8AC3E}">
        <p14:creationId xmlns:p14="http://schemas.microsoft.com/office/powerpoint/2010/main" val="3364259762"/>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de-AT"/>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p:txBody>
          <a:bodyPr/>
          <a:lstStyle/>
          <a:p>
            <a:r>
              <a:rPr lang="de-AT" dirty="0"/>
              <a:t>Freight </a:t>
            </a:r>
            <a:r>
              <a:rPr lang="de-AT" dirty="0" err="1"/>
              <a:t>transport</a:t>
            </a:r>
            <a:r>
              <a:rPr lang="de-AT" dirty="0"/>
              <a:t> </a:t>
            </a:r>
          </a:p>
        </p:txBody>
      </p:sp>
    </p:spTree>
    <p:extLst>
      <p:ext uri="{BB962C8B-B14F-4D97-AF65-F5344CB8AC3E}">
        <p14:creationId xmlns:p14="http://schemas.microsoft.com/office/powerpoint/2010/main" val="66633013"/>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Ellipse 16">
            <a:extLst>
              <a:ext uri="{FF2B5EF4-FFF2-40B4-BE49-F238E27FC236}">
                <a16:creationId xmlns:a16="http://schemas.microsoft.com/office/drawing/2014/main" id="{7A1C9B27-9ECE-4115-B9A9-CF078C897A75}"/>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2B07F89D-B43A-48F8-9699-3EA95D07B43B}"/>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9199A2F-0E0E-4A82-B8D5-D36239EC4F8D}"/>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DD47A8F1-D279-4F83-B80F-E3D2AB481AF4}"/>
              </a:ext>
            </a:extLst>
          </p:cNvPr>
          <p:cNvSpPr>
            <a:spLocks noGrp="1"/>
          </p:cNvSpPr>
          <p:nvPr>
            <p:ph type="title"/>
          </p:nvPr>
        </p:nvSpPr>
        <p:spPr/>
        <p:txBody>
          <a:bodyPr/>
          <a:lstStyle/>
          <a:p>
            <a:r>
              <a:rPr lang="de-AT" err="1"/>
              <a:t>Logistics</a:t>
            </a:r>
            <a:r>
              <a:rPr lang="de-AT"/>
              <a:t> – </a:t>
            </a:r>
            <a:r>
              <a:rPr lang="de-AT" err="1"/>
              <a:t>what</a:t>
            </a:r>
            <a:r>
              <a:rPr lang="de-AT"/>
              <a:t> </a:t>
            </a:r>
            <a:r>
              <a:rPr lang="de-AT" err="1"/>
              <a:t>is</a:t>
            </a:r>
            <a:r>
              <a:rPr lang="de-AT"/>
              <a:t> </a:t>
            </a:r>
            <a:r>
              <a:rPr lang="de-AT" err="1"/>
              <a:t>it</a:t>
            </a:r>
            <a:r>
              <a:rPr lang="de-AT"/>
              <a:t>?</a:t>
            </a:r>
          </a:p>
        </p:txBody>
      </p:sp>
      <p:sp>
        <p:nvSpPr>
          <p:cNvPr id="24" name="Inhaltsplatzhalter 23">
            <a:extLst>
              <a:ext uri="{FF2B5EF4-FFF2-40B4-BE49-F238E27FC236}">
                <a16:creationId xmlns:a16="http://schemas.microsoft.com/office/drawing/2014/main" id="{8980F10A-C12D-448E-9E6C-F98F01572D2C}"/>
              </a:ext>
            </a:extLst>
          </p:cNvPr>
          <p:cNvSpPr>
            <a:spLocks noGrp="1"/>
          </p:cNvSpPr>
          <p:nvPr>
            <p:ph idx="1"/>
          </p:nvPr>
        </p:nvSpPr>
        <p:spPr>
          <a:xfrm>
            <a:off x="592538" y="1477264"/>
            <a:ext cx="10954420" cy="4535048"/>
          </a:xfrm>
        </p:spPr>
        <p:txBody>
          <a:bodyPr/>
          <a:lstStyle/>
          <a:p>
            <a:r>
              <a:rPr lang="en-US" sz="2000"/>
              <a:t>Planning, coordination, execution, and monitoring of goods flows as well as the associated goods-related information</a:t>
            </a:r>
          </a:p>
          <a:p>
            <a:endParaRPr lang="en-US" sz="2000"/>
          </a:p>
          <a:p>
            <a:r>
              <a:rPr lang="en-US" sz="2000"/>
              <a:t>Linguistic roots:</a:t>
            </a:r>
          </a:p>
          <a:p>
            <a:pPr marL="0" indent="0">
              <a:buNone/>
            </a:pPr>
            <a:r>
              <a:rPr lang="en-US" sz="2000"/>
              <a:t>Greek: "Lego" (to think, conceivable)</a:t>
            </a:r>
          </a:p>
          <a:p>
            <a:pPr marL="0" indent="0">
              <a:buNone/>
            </a:pPr>
            <a:r>
              <a:rPr lang="en-US" sz="2000"/>
              <a:t>French: "</a:t>
            </a:r>
            <a:r>
              <a:rPr lang="en-US" sz="2000" err="1"/>
              <a:t>logement</a:t>
            </a:r>
            <a:r>
              <a:rPr lang="en-US" sz="2000"/>
              <a:t>" (accommodation)</a:t>
            </a:r>
          </a:p>
          <a:p>
            <a:pPr marL="0" indent="0">
              <a:buNone/>
            </a:pPr>
            <a:endParaRPr lang="en-US" sz="2000"/>
          </a:p>
          <a:p>
            <a:r>
              <a:rPr lang="en-US" sz="2000"/>
              <a:t>Origin in the military: </a:t>
            </a:r>
          </a:p>
          <a:p>
            <a:pPr marL="0" indent="0">
              <a:buNone/>
            </a:pPr>
            <a:r>
              <a:rPr lang="en-US" sz="2000"/>
              <a:t>the third art of war alongside tactics and strategy</a:t>
            </a:r>
          </a:p>
          <a:p>
            <a:pPr marL="0" indent="0">
              <a:buNone/>
            </a:pPr>
            <a:endParaRPr lang="en-US" sz="2000"/>
          </a:p>
          <a:p>
            <a:r>
              <a:rPr lang="en-US" sz="2000"/>
              <a:t>After World War II: transferred to the economy</a:t>
            </a:r>
            <a:endParaRPr lang="de-AT" sz="1600"/>
          </a:p>
        </p:txBody>
      </p:sp>
      <p:sp>
        <p:nvSpPr>
          <p:cNvPr id="23" name="Datumsplatzhalter 22">
            <a:extLst>
              <a:ext uri="{FF2B5EF4-FFF2-40B4-BE49-F238E27FC236}">
                <a16:creationId xmlns:a16="http://schemas.microsoft.com/office/drawing/2014/main" id="{96F58618-BCEA-41CE-B66D-34DA7AC474B9}"/>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2197C591-ED5F-4C4C-AF41-CC2E6DDBD6CB}"/>
              </a:ext>
            </a:extLst>
          </p:cNvPr>
          <p:cNvSpPr>
            <a:spLocks noGrp="1"/>
          </p:cNvSpPr>
          <p:nvPr>
            <p:ph type="sldNum" sz="quarter" idx="12"/>
          </p:nvPr>
        </p:nvSpPr>
        <p:spPr/>
        <p:txBody>
          <a:bodyPr/>
          <a:lstStyle/>
          <a:p>
            <a:fld id="{0AF89F37-6AD9-4F74-BC17-19E39A25D257}" type="slidenum">
              <a:rPr lang="de-AT" smtClean="0"/>
              <a:t>8</a:t>
            </a:fld>
            <a:endParaRPr lang="de-AT"/>
          </a:p>
        </p:txBody>
      </p:sp>
      <p:pic>
        <p:nvPicPr>
          <p:cNvPr id="2" name="Picture 8">
            <a:extLst>
              <a:ext uri="{FF2B5EF4-FFF2-40B4-BE49-F238E27FC236}">
                <a16:creationId xmlns:a16="http://schemas.microsoft.com/office/drawing/2014/main" id="{382B151C-961A-0D4F-CEED-02D3C3718606}"/>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20550" y="3429000"/>
            <a:ext cx="3491457" cy="2326729"/>
          </a:xfrm>
          <a:prstGeom prst="rect">
            <a:avLst/>
          </a:prstGeom>
        </p:spPr>
      </p:pic>
      <p:sp>
        <p:nvSpPr>
          <p:cNvPr id="8" name="Datumsplatzhalter 22">
            <a:extLst>
              <a:ext uri="{FF2B5EF4-FFF2-40B4-BE49-F238E27FC236}">
                <a16:creationId xmlns:a16="http://schemas.microsoft.com/office/drawing/2014/main" id="{CD1B3E22-35A8-2531-ADE3-657FD884234B}"/>
              </a:ext>
            </a:extLst>
          </p:cNvPr>
          <p:cNvSpPr txBox="1">
            <a:spLocks/>
          </p:cNvSpPr>
          <p:nvPr/>
        </p:nvSpPr>
        <p:spPr>
          <a:xfrm>
            <a:off x="10674626" y="6268895"/>
            <a:ext cx="1034774" cy="271606"/>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a:t>
            </a:r>
            <a:r>
              <a:rPr lang="de-AT" err="1"/>
              <a:t>Pixabay</a:t>
            </a:r>
            <a:endParaRPr lang="de-AT"/>
          </a:p>
        </p:txBody>
      </p:sp>
      <p:sp>
        <p:nvSpPr>
          <p:cNvPr id="9" name="Fußzeilenplatzhalter 2">
            <a:extLst>
              <a:ext uri="{FF2B5EF4-FFF2-40B4-BE49-F238E27FC236}">
                <a16:creationId xmlns:a16="http://schemas.microsoft.com/office/drawing/2014/main" id="{76A54A41-71AC-B7EA-585B-C6E69D6A45F2}"/>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Tree>
    <p:extLst>
      <p:ext uri="{BB962C8B-B14F-4D97-AF65-F5344CB8AC3E}">
        <p14:creationId xmlns:p14="http://schemas.microsoft.com/office/powerpoint/2010/main" val="961432744"/>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F1016B-A923-154F-DAB7-C8681853777B}"/>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C93CA035-4EBF-5897-C4FF-DA65FCF7A997}"/>
              </a:ext>
            </a:extLst>
          </p:cNvPr>
          <p:cNvSpPr/>
          <p:nvPr/>
        </p:nvSpPr>
        <p:spPr>
          <a:xfrm>
            <a:off x="3662465" y="284340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3743B7D4-BE46-9B57-8A82-A392281F9B13}"/>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ABD0AFA9-932B-FA81-FECF-9B5E3F4F0F87}"/>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602B7098-CBF4-C60C-61E3-B8C1D8E3B3F3}"/>
              </a:ext>
            </a:extLst>
          </p:cNvPr>
          <p:cNvSpPr>
            <a:spLocks noGrp="1"/>
          </p:cNvSpPr>
          <p:nvPr>
            <p:ph type="title"/>
          </p:nvPr>
        </p:nvSpPr>
        <p:spPr/>
        <p:txBody>
          <a:bodyPr/>
          <a:lstStyle/>
          <a:p>
            <a:r>
              <a:rPr lang="de-AT" dirty="0"/>
              <a:t>Tasks </a:t>
            </a:r>
            <a:r>
              <a:rPr lang="de-AT" dirty="0" err="1"/>
              <a:t>of</a:t>
            </a:r>
            <a:r>
              <a:rPr lang="de-AT" dirty="0"/>
              <a:t> </a:t>
            </a:r>
            <a:r>
              <a:rPr lang="de-AT" dirty="0" err="1"/>
              <a:t>logistics</a:t>
            </a:r>
            <a:endParaRPr lang="de-AT" dirty="0"/>
          </a:p>
        </p:txBody>
      </p:sp>
      <p:sp>
        <p:nvSpPr>
          <p:cNvPr id="24" name="Inhaltsplatzhalter 23">
            <a:extLst>
              <a:ext uri="{FF2B5EF4-FFF2-40B4-BE49-F238E27FC236}">
                <a16:creationId xmlns:a16="http://schemas.microsoft.com/office/drawing/2014/main" id="{C3402220-5DB1-4409-7359-5B25F3458743}"/>
              </a:ext>
            </a:extLst>
          </p:cNvPr>
          <p:cNvSpPr>
            <a:spLocks noGrp="1"/>
          </p:cNvSpPr>
          <p:nvPr>
            <p:ph idx="1"/>
          </p:nvPr>
        </p:nvSpPr>
        <p:spPr>
          <a:xfrm>
            <a:off x="592538" y="1641915"/>
            <a:ext cx="5240947" cy="4490527"/>
          </a:xfrm>
        </p:spPr>
        <p:txBody>
          <a:bodyPr/>
          <a:lstStyle/>
          <a:p>
            <a:pPr marL="0" indent="0">
              <a:buNone/>
            </a:pPr>
            <a:r>
              <a:rPr lang="en-US" sz="2400"/>
              <a:t>The right products...</a:t>
            </a:r>
          </a:p>
          <a:p>
            <a:r>
              <a:rPr lang="en-US" sz="2400"/>
              <a:t>in the right quantity</a:t>
            </a:r>
          </a:p>
          <a:p>
            <a:r>
              <a:rPr lang="en-US" sz="2400"/>
              <a:t>in the right quality</a:t>
            </a:r>
          </a:p>
          <a:p>
            <a:r>
              <a:rPr lang="en-US" sz="2400"/>
              <a:t>without damage</a:t>
            </a:r>
          </a:p>
          <a:p>
            <a:r>
              <a:rPr lang="en-US" sz="2400"/>
              <a:t>at the right time</a:t>
            </a:r>
          </a:p>
          <a:p>
            <a:r>
              <a:rPr lang="en-US" sz="2400"/>
              <a:t>at the right place</a:t>
            </a:r>
          </a:p>
          <a:p>
            <a:r>
              <a:rPr lang="en-US" sz="2400"/>
              <a:t>at the right price...</a:t>
            </a:r>
          </a:p>
          <a:p>
            <a:pPr marL="0" indent="0">
              <a:buNone/>
            </a:pPr>
            <a:endParaRPr lang="en-US" sz="2400"/>
          </a:p>
          <a:p>
            <a:pPr marL="0" indent="0">
              <a:buNone/>
            </a:pPr>
            <a:r>
              <a:rPr lang="en-US" sz="2400"/>
              <a:t>…made available to customers</a:t>
            </a:r>
            <a:endParaRPr lang="de-AT" sz="2400"/>
          </a:p>
        </p:txBody>
      </p:sp>
      <p:sp>
        <p:nvSpPr>
          <p:cNvPr id="23" name="Datumsplatzhalter 22">
            <a:extLst>
              <a:ext uri="{FF2B5EF4-FFF2-40B4-BE49-F238E27FC236}">
                <a16:creationId xmlns:a16="http://schemas.microsoft.com/office/drawing/2014/main" id="{EA9EE37A-E420-73BC-8EF6-5D6822977128}"/>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B183ABFD-8EBA-2169-0044-CB2E4A5B99DC}"/>
              </a:ext>
            </a:extLst>
          </p:cNvPr>
          <p:cNvSpPr>
            <a:spLocks noGrp="1"/>
          </p:cNvSpPr>
          <p:nvPr>
            <p:ph type="sldNum" sz="quarter" idx="12"/>
          </p:nvPr>
        </p:nvSpPr>
        <p:spPr/>
        <p:txBody>
          <a:bodyPr/>
          <a:lstStyle/>
          <a:p>
            <a:fld id="{0AF89F37-6AD9-4F74-BC17-19E39A25D257}" type="slidenum">
              <a:rPr lang="de-AT" smtClean="0"/>
              <a:t>9</a:t>
            </a:fld>
            <a:endParaRPr lang="de-AT"/>
          </a:p>
        </p:txBody>
      </p:sp>
      <p:sp>
        <p:nvSpPr>
          <p:cNvPr id="8" name="Datumsplatzhalter 22">
            <a:extLst>
              <a:ext uri="{FF2B5EF4-FFF2-40B4-BE49-F238E27FC236}">
                <a16:creationId xmlns:a16="http://schemas.microsoft.com/office/drawing/2014/main" id="{8A5CBFD4-585D-FE15-1C4B-C3CC68517E20}"/>
              </a:ext>
            </a:extLst>
          </p:cNvPr>
          <p:cNvSpPr txBox="1">
            <a:spLocks/>
          </p:cNvSpPr>
          <p:nvPr/>
        </p:nvSpPr>
        <p:spPr>
          <a:xfrm>
            <a:off x="10350500" y="6268894"/>
            <a:ext cx="120721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a:t>
            </a:r>
            <a:r>
              <a:rPr lang="de-AT" err="1"/>
              <a:t>Pixabay</a:t>
            </a:r>
            <a:endParaRPr lang="de-AT"/>
          </a:p>
        </p:txBody>
      </p:sp>
      <p:pic>
        <p:nvPicPr>
          <p:cNvPr id="3" name="Picture 7">
            <a:extLst>
              <a:ext uri="{FF2B5EF4-FFF2-40B4-BE49-F238E27FC236}">
                <a16:creationId xmlns:a16="http://schemas.microsoft.com/office/drawing/2014/main" id="{34AF8770-3BF3-A39E-B311-7A16B782AFDB}"/>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75225" y="1510571"/>
            <a:ext cx="5240947" cy="3705514"/>
          </a:xfrm>
          <a:prstGeom prst="rect">
            <a:avLst/>
          </a:prstGeom>
        </p:spPr>
      </p:pic>
      <p:sp>
        <p:nvSpPr>
          <p:cNvPr id="7" name="Fußzeilenplatzhalter 2">
            <a:extLst>
              <a:ext uri="{FF2B5EF4-FFF2-40B4-BE49-F238E27FC236}">
                <a16:creationId xmlns:a16="http://schemas.microsoft.com/office/drawing/2014/main" id="{EE33CE3F-65EA-9175-0139-FBE7EFFC70C0}"/>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Tree>
    <p:extLst>
      <p:ext uri="{BB962C8B-B14F-4D97-AF65-F5344CB8AC3E}">
        <p14:creationId xmlns:p14="http://schemas.microsoft.com/office/powerpoint/2010/main" val="4104373729"/>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038964-8BA0-59BD-0024-FC7F4F3F49A1}"/>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B05BFF68-3F6C-4DAB-7373-703B5E12F1DF}"/>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FCB52057-458B-A457-177F-96AA671267C9}"/>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1655A947-5550-779C-1581-732AD2C923D7}"/>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5B033152-09EB-1C25-63B0-AB3A624E280E}"/>
              </a:ext>
            </a:extLst>
          </p:cNvPr>
          <p:cNvSpPr>
            <a:spLocks noGrp="1"/>
          </p:cNvSpPr>
          <p:nvPr>
            <p:ph type="title"/>
          </p:nvPr>
        </p:nvSpPr>
        <p:spPr/>
        <p:txBody>
          <a:bodyPr/>
          <a:lstStyle/>
          <a:p>
            <a:r>
              <a:rPr lang="de-AT" dirty="0"/>
              <a:t>Transport</a:t>
            </a:r>
          </a:p>
        </p:txBody>
      </p:sp>
      <p:sp>
        <p:nvSpPr>
          <p:cNvPr id="24" name="Inhaltsplatzhalter 23">
            <a:extLst>
              <a:ext uri="{FF2B5EF4-FFF2-40B4-BE49-F238E27FC236}">
                <a16:creationId xmlns:a16="http://schemas.microsoft.com/office/drawing/2014/main" id="{16B6D38F-6BBA-C386-FFD8-AB3147C7A933}"/>
              </a:ext>
            </a:extLst>
          </p:cNvPr>
          <p:cNvSpPr>
            <a:spLocks noGrp="1"/>
          </p:cNvSpPr>
          <p:nvPr>
            <p:ph idx="1"/>
          </p:nvPr>
        </p:nvSpPr>
        <p:spPr>
          <a:xfrm>
            <a:off x="592538" y="1433016"/>
            <a:ext cx="10954420" cy="4743947"/>
          </a:xfrm>
        </p:spPr>
        <p:txBody>
          <a:bodyPr/>
          <a:lstStyle/>
          <a:p>
            <a:r>
              <a:rPr lang="de-AT" sz="2000" dirty="0"/>
              <a:t>Transport = </a:t>
            </a:r>
            <a:r>
              <a:rPr lang="de-AT" sz="2000" dirty="0" err="1"/>
              <a:t>movement</a:t>
            </a:r>
            <a:r>
              <a:rPr lang="de-AT" sz="2000" dirty="0"/>
              <a:t> of </a:t>
            </a:r>
            <a:r>
              <a:rPr lang="de-AT" sz="2000" dirty="0" err="1"/>
              <a:t>materials</a:t>
            </a:r>
            <a:r>
              <a:rPr lang="de-AT" sz="2000" dirty="0"/>
              <a:t>, </a:t>
            </a:r>
            <a:r>
              <a:rPr lang="de-AT" sz="2000" dirty="0" err="1"/>
              <a:t>goods</a:t>
            </a:r>
            <a:r>
              <a:rPr lang="de-AT" sz="2000" dirty="0"/>
              <a:t>, </a:t>
            </a:r>
            <a:r>
              <a:rPr lang="de-AT" sz="2000" dirty="0" err="1"/>
              <a:t>or</a:t>
            </a:r>
            <a:r>
              <a:rPr lang="de-AT" sz="2000" dirty="0"/>
              <a:t> </a:t>
            </a:r>
            <a:r>
              <a:rPr lang="de-AT" sz="2000" dirty="0" err="1"/>
              <a:t>products</a:t>
            </a:r>
            <a:r>
              <a:rPr lang="de-AT" sz="2000" dirty="0"/>
              <a:t> </a:t>
            </a:r>
            <a:r>
              <a:rPr lang="de-AT" sz="2000" dirty="0" err="1"/>
              <a:t>from</a:t>
            </a:r>
            <a:r>
              <a:rPr lang="de-AT" sz="2000" dirty="0"/>
              <a:t> a </a:t>
            </a:r>
            <a:r>
              <a:rPr lang="de-AT" sz="2000" dirty="0" err="1"/>
              <a:t>starting</a:t>
            </a:r>
            <a:r>
              <a:rPr lang="de-AT" sz="2000" dirty="0"/>
              <a:t> </a:t>
            </a:r>
            <a:r>
              <a:rPr lang="de-AT" sz="2000" dirty="0" err="1"/>
              <a:t>point</a:t>
            </a:r>
            <a:r>
              <a:rPr lang="de-AT" sz="2000" dirty="0"/>
              <a:t> </a:t>
            </a:r>
            <a:r>
              <a:rPr lang="de-AT" sz="2000" dirty="0" err="1"/>
              <a:t>to</a:t>
            </a:r>
            <a:r>
              <a:rPr lang="de-AT" sz="2000" dirty="0"/>
              <a:t> a </a:t>
            </a:r>
            <a:r>
              <a:rPr lang="de-AT" sz="2000" dirty="0" err="1"/>
              <a:t>destination</a:t>
            </a:r>
            <a:endParaRPr lang="de-AT" sz="2000" dirty="0"/>
          </a:p>
          <a:p>
            <a:endParaRPr lang="de-AT" sz="2000" dirty="0"/>
          </a:p>
          <a:p>
            <a:r>
              <a:rPr lang="de-AT" sz="2000" dirty="0"/>
              <a:t>Internal transport (</a:t>
            </a:r>
            <a:r>
              <a:rPr lang="de-AT" sz="2000" dirty="0" err="1"/>
              <a:t>conveyor</a:t>
            </a:r>
            <a:r>
              <a:rPr lang="de-AT" sz="2000" dirty="0"/>
              <a:t> </a:t>
            </a:r>
            <a:r>
              <a:rPr lang="de-AT" sz="2000" dirty="0" err="1"/>
              <a:t>systems</a:t>
            </a:r>
            <a:r>
              <a:rPr lang="de-AT" sz="2000" dirty="0"/>
              <a:t>)</a:t>
            </a:r>
          </a:p>
          <a:p>
            <a:r>
              <a:rPr lang="de-AT" sz="2000" dirty="0"/>
              <a:t>External transport (</a:t>
            </a:r>
            <a:r>
              <a:rPr lang="de-AT" sz="2000" dirty="0" err="1"/>
              <a:t>transportation</a:t>
            </a:r>
            <a:r>
              <a:rPr lang="de-AT" sz="2000" dirty="0"/>
              <a:t> </a:t>
            </a:r>
            <a:r>
              <a:rPr lang="de-AT" sz="2000" dirty="0" err="1"/>
              <a:t>vehicles</a:t>
            </a:r>
            <a:r>
              <a:rPr lang="de-AT" sz="2000" dirty="0"/>
              <a:t>)</a:t>
            </a:r>
          </a:p>
          <a:p>
            <a:endParaRPr lang="de-AT" sz="2000" dirty="0"/>
          </a:p>
          <a:p>
            <a:r>
              <a:rPr lang="de-AT" sz="2000" dirty="0"/>
              <a:t>Tasks:</a:t>
            </a:r>
          </a:p>
          <a:p>
            <a:pPr marL="1079500" indent="-177800"/>
            <a:r>
              <a:rPr lang="de-AT" sz="2000" dirty="0"/>
              <a:t>Transport </a:t>
            </a:r>
            <a:r>
              <a:rPr lang="de-AT" sz="2000" dirty="0" err="1"/>
              <a:t>preparation</a:t>
            </a:r>
            <a:r>
              <a:rPr lang="de-AT" sz="2000" dirty="0"/>
              <a:t> (</a:t>
            </a:r>
            <a:r>
              <a:rPr lang="de-AT" sz="2000" dirty="0" err="1"/>
              <a:t>packaging</a:t>
            </a:r>
            <a:r>
              <a:rPr lang="de-AT" sz="2000" dirty="0"/>
              <a:t>, </a:t>
            </a:r>
            <a:r>
              <a:rPr lang="de-AT" sz="2000" dirty="0" err="1"/>
              <a:t>shipping</a:t>
            </a:r>
            <a:r>
              <a:rPr lang="de-AT" sz="2000" dirty="0"/>
              <a:t> </a:t>
            </a:r>
            <a:r>
              <a:rPr lang="de-AT" sz="2000" dirty="0" err="1"/>
              <a:t>documents</a:t>
            </a:r>
            <a:r>
              <a:rPr lang="de-AT" sz="2000" dirty="0"/>
              <a:t>)</a:t>
            </a:r>
          </a:p>
          <a:p>
            <a:pPr marL="1079500" indent="-177800"/>
            <a:r>
              <a:rPr lang="de-AT" sz="2000" dirty="0"/>
              <a:t>Loading of </a:t>
            </a:r>
            <a:r>
              <a:rPr lang="de-AT" sz="2000" dirty="0" err="1"/>
              <a:t>the</a:t>
            </a:r>
            <a:r>
              <a:rPr lang="de-AT" sz="2000" dirty="0"/>
              <a:t> transport </a:t>
            </a:r>
            <a:r>
              <a:rPr lang="de-AT" sz="2000" dirty="0" err="1"/>
              <a:t>vehicle</a:t>
            </a:r>
            <a:endParaRPr lang="de-AT" sz="2000" dirty="0"/>
          </a:p>
          <a:p>
            <a:pPr marL="1079500" indent="-177800"/>
            <a:r>
              <a:rPr lang="de-AT" sz="2000" dirty="0"/>
              <a:t>Transport </a:t>
            </a:r>
            <a:r>
              <a:rPr lang="de-AT" sz="2000" dirty="0" err="1"/>
              <a:t>execution</a:t>
            </a:r>
            <a:endParaRPr lang="de-AT" sz="2000" dirty="0"/>
          </a:p>
          <a:p>
            <a:pPr marL="1079500" indent="-177800"/>
            <a:r>
              <a:rPr lang="de-AT" sz="2000" dirty="0" err="1"/>
              <a:t>Unloading</a:t>
            </a:r>
            <a:endParaRPr lang="de-AT" sz="2000" dirty="0"/>
          </a:p>
          <a:p>
            <a:pPr marL="1079500" indent="-177800"/>
            <a:r>
              <a:rPr lang="de-AT" sz="2000" dirty="0"/>
              <a:t>Post-transport </a:t>
            </a:r>
            <a:r>
              <a:rPr lang="de-AT" sz="2000" dirty="0" err="1"/>
              <a:t>processing</a:t>
            </a:r>
            <a:endParaRPr lang="de-AT" sz="2000" dirty="0"/>
          </a:p>
        </p:txBody>
      </p:sp>
      <p:sp>
        <p:nvSpPr>
          <p:cNvPr id="23" name="Datumsplatzhalter 22">
            <a:extLst>
              <a:ext uri="{FF2B5EF4-FFF2-40B4-BE49-F238E27FC236}">
                <a16:creationId xmlns:a16="http://schemas.microsoft.com/office/drawing/2014/main" id="{4FA836E5-39F4-4F14-0C89-68F62D2CEBF6}"/>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922626EE-12A0-6D37-16D5-63ED2CA03602}"/>
              </a:ext>
            </a:extLst>
          </p:cNvPr>
          <p:cNvSpPr>
            <a:spLocks noGrp="1"/>
          </p:cNvSpPr>
          <p:nvPr>
            <p:ph type="sldNum" sz="quarter" idx="12"/>
          </p:nvPr>
        </p:nvSpPr>
        <p:spPr/>
        <p:txBody>
          <a:bodyPr/>
          <a:lstStyle/>
          <a:p>
            <a:fld id="{0AF89F37-6AD9-4F74-BC17-19E39A25D257}" type="slidenum">
              <a:rPr lang="de-AT" smtClean="0"/>
              <a:t>10</a:t>
            </a:fld>
            <a:endParaRPr lang="de-AT"/>
          </a:p>
        </p:txBody>
      </p:sp>
      <p:sp>
        <p:nvSpPr>
          <p:cNvPr id="3" name="Fußzeilenplatzhalter 2">
            <a:extLst>
              <a:ext uri="{FF2B5EF4-FFF2-40B4-BE49-F238E27FC236}">
                <a16:creationId xmlns:a16="http://schemas.microsoft.com/office/drawing/2014/main" id="{BDE4DC12-2C4D-E52A-AA5A-7657201ACEC3}"/>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endParaRPr lang="de-AT"/>
          </a:p>
        </p:txBody>
      </p:sp>
    </p:spTree>
    <p:extLst>
      <p:ext uri="{BB962C8B-B14F-4D97-AF65-F5344CB8AC3E}">
        <p14:creationId xmlns:p14="http://schemas.microsoft.com/office/powerpoint/2010/main" val="2369381150"/>
      </p:ext>
    </p:extLst>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DBA777-A459-768F-9BB8-34AF548DF12B}"/>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8A72E3EC-954F-BD37-4380-DFD7E53690C7}"/>
              </a:ext>
            </a:extLst>
          </p:cNvPr>
          <p:cNvSpPr/>
          <p:nvPr/>
        </p:nvSpPr>
        <p:spPr>
          <a:xfrm>
            <a:off x="2502274" y="4451129"/>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C17BB68E-D0C8-880D-2718-88011B788B3A}"/>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0C670454-2C88-46AE-02DE-631EDBD2633D}"/>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2BB333A-0BF6-AAEF-1E84-86190B625FA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853A9D0C-7E2C-A23F-AA14-CE458B882999}"/>
              </a:ext>
            </a:extLst>
          </p:cNvPr>
          <p:cNvSpPr>
            <a:spLocks noGrp="1"/>
          </p:cNvSpPr>
          <p:nvPr>
            <p:ph type="title"/>
          </p:nvPr>
        </p:nvSpPr>
        <p:spPr/>
        <p:txBody>
          <a:bodyPr/>
          <a:lstStyle/>
          <a:p>
            <a:r>
              <a:rPr lang="de-AT" dirty="0"/>
              <a:t>Freight </a:t>
            </a:r>
            <a:r>
              <a:rPr lang="de-AT" dirty="0" err="1"/>
              <a:t>transport</a:t>
            </a:r>
            <a:endParaRPr lang="de-AT" dirty="0"/>
          </a:p>
        </p:txBody>
      </p:sp>
      <p:sp>
        <p:nvSpPr>
          <p:cNvPr id="24" name="Inhaltsplatzhalter 23">
            <a:extLst>
              <a:ext uri="{FF2B5EF4-FFF2-40B4-BE49-F238E27FC236}">
                <a16:creationId xmlns:a16="http://schemas.microsoft.com/office/drawing/2014/main" id="{94CBE0EF-58BC-B14A-C18D-C8508077179E}"/>
              </a:ext>
            </a:extLst>
          </p:cNvPr>
          <p:cNvSpPr>
            <a:spLocks noGrp="1"/>
          </p:cNvSpPr>
          <p:nvPr>
            <p:ph idx="1"/>
          </p:nvPr>
        </p:nvSpPr>
        <p:spPr>
          <a:xfrm>
            <a:off x="4960026" y="1653941"/>
            <a:ext cx="6315158" cy="4743947"/>
          </a:xfrm>
        </p:spPr>
        <p:txBody>
          <a:bodyPr/>
          <a:lstStyle/>
          <a:p>
            <a:r>
              <a:rPr lang="en-US" sz="2200" dirty="0"/>
              <a:t>Freight transport is a fundamental prerequisite for trade and industry and ensures our prosperity.</a:t>
            </a:r>
          </a:p>
          <a:p>
            <a:pPr marL="0" indent="0">
              <a:buNone/>
            </a:pPr>
            <a:endParaRPr lang="en-US" sz="2200" dirty="0"/>
          </a:p>
          <a:p>
            <a:r>
              <a:rPr lang="en-US" sz="2200" dirty="0"/>
              <a:t>Increasing freight traffic due to growing </a:t>
            </a:r>
            <a:r>
              <a:rPr lang="en-US" sz="2200" dirty="0" err="1"/>
              <a:t>globalisation</a:t>
            </a:r>
            <a:r>
              <a:rPr lang="en-US" sz="2200" dirty="0"/>
              <a:t> and division of labor</a:t>
            </a:r>
          </a:p>
          <a:p>
            <a:pPr marL="0" indent="0">
              <a:buNone/>
            </a:pPr>
            <a:endParaRPr lang="en-US" sz="2200" dirty="0"/>
          </a:p>
          <a:p>
            <a:r>
              <a:rPr lang="en-US" sz="2200" dirty="0"/>
              <a:t>Freight transport contributes to our quality of life</a:t>
            </a:r>
          </a:p>
          <a:p>
            <a:pPr marL="0" indent="0">
              <a:buNone/>
            </a:pPr>
            <a:endParaRPr lang="en-US" sz="2200" dirty="0"/>
          </a:p>
          <a:p>
            <a:r>
              <a:rPr lang="en-US" sz="2200" dirty="0"/>
              <a:t>Must not be the cause of increasing burdens on people and the environment</a:t>
            </a:r>
            <a:endParaRPr lang="de-AT" sz="2200" dirty="0"/>
          </a:p>
        </p:txBody>
      </p:sp>
      <p:sp>
        <p:nvSpPr>
          <p:cNvPr id="23" name="Datumsplatzhalter 22">
            <a:extLst>
              <a:ext uri="{FF2B5EF4-FFF2-40B4-BE49-F238E27FC236}">
                <a16:creationId xmlns:a16="http://schemas.microsoft.com/office/drawing/2014/main" id="{6567A886-DE5C-0EC2-7ACA-4EE06A610D35}"/>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8F1907B6-C825-4AD3-D9AB-5A93A3007AC0}"/>
              </a:ext>
            </a:extLst>
          </p:cNvPr>
          <p:cNvSpPr>
            <a:spLocks noGrp="1"/>
          </p:cNvSpPr>
          <p:nvPr>
            <p:ph type="sldNum" sz="quarter" idx="12"/>
          </p:nvPr>
        </p:nvSpPr>
        <p:spPr/>
        <p:txBody>
          <a:bodyPr/>
          <a:lstStyle/>
          <a:p>
            <a:fld id="{0AF89F37-6AD9-4F74-BC17-19E39A25D257}" type="slidenum">
              <a:rPr lang="de-AT" smtClean="0"/>
              <a:t>11</a:t>
            </a:fld>
            <a:endParaRPr lang="de-AT"/>
          </a:p>
        </p:txBody>
      </p:sp>
      <p:pic>
        <p:nvPicPr>
          <p:cNvPr id="2" name="Picture 5">
            <a:extLst>
              <a:ext uri="{FF2B5EF4-FFF2-40B4-BE49-F238E27FC236}">
                <a16:creationId xmlns:a16="http://schemas.microsoft.com/office/drawing/2014/main" id="{02EC12DA-7E56-FC25-858C-2918C710DB3B}"/>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l="27128" r="16166"/>
          <a:stretch/>
        </p:blipFill>
        <p:spPr>
          <a:xfrm>
            <a:off x="683913" y="1653941"/>
            <a:ext cx="3423367" cy="3999526"/>
          </a:xfrm>
          <a:prstGeom prst="rect">
            <a:avLst/>
          </a:prstGeom>
          <a:noFill/>
        </p:spPr>
      </p:pic>
      <p:sp>
        <p:nvSpPr>
          <p:cNvPr id="3" name="Datumsplatzhalter 22">
            <a:extLst>
              <a:ext uri="{FF2B5EF4-FFF2-40B4-BE49-F238E27FC236}">
                <a16:creationId xmlns:a16="http://schemas.microsoft.com/office/drawing/2014/main" id="{8E1EB7EF-77D3-CDA6-9409-C592340CDE1D}"/>
              </a:ext>
            </a:extLst>
          </p:cNvPr>
          <p:cNvSpPr txBox="1">
            <a:spLocks/>
          </p:cNvSpPr>
          <p:nvPr/>
        </p:nvSpPr>
        <p:spPr>
          <a:xfrm>
            <a:off x="10464800" y="6268894"/>
            <a:ext cx="109291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Picture: </a:t>
            </a:r>
            <a:r>
              <a:rPr lang="de-AT" err="1"/>
              <a:t>Pixabay</a:t>
            </a:r>
            <a:endParaRPr lang="de-AT"/>
          </a:p>
        </p:txBody>
      </p:sp>
      <p:sp>
        <p:nvSpPr>
          <p:cNvPr id="7" name="Fußzeilenplatzhalter 2">
            <a:extLst>
              <a:ext uri="{FF2B5EF4-FFF2-40B4-BE49-F238E27FC236}">
                <a16:creationId xmlns:a16="http://schemas.microsoft.com/office/drawing/2014/main" id="{9C283976-1D53-EDF7-F124-4F34C5ACBF36}"/>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Tree>
    <p:extLst>
      <p:ext uri="{BB962C8B-B14F-4D97-AF65-F5344CB8AC3E}">
        <p14:creationId xmlns:p14="http://schemas.microsoft.com/office/powerpoint/2010/main" val="1582752398"/>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C43AF-D9AD-2F2C-E429-EFAB723BD907}"/>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25D270E5-9C2F-4472-40DD-BE8E1B5948E2}"/>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6FC80282-BFCB-212E-E49E-FD3C6134D01C}"/>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39F02727-3EFB-618F-D1B6-5F030A08046B}"/>
              </a:ext>
            </a:extLst>
          </p:cNvPr>
          <p:cNvSpPr>
            <a:spLocks noGrp="1"/>
          </p:cNvSpPr>
          <p:nvPr>
            <p:ph type="title"/>
          </p:nvPr>
        </p:nvSpPr>
        <p:spPr/>
        <p:txBody>
          <a:bodyPr/>
          <a:lstStyle/>
          <a:p>
            <a:r>
              <a:rPr lang="de-AT" dirty="0" err="1"/>
              <a:t>What</a:t>
            </a:r>
            <a:r>
              <a:rPr lang="de-AT" dirty="0"/>
              <a:t> </a:t>
            </a:r>
            <a:r>
              <a:rPr lang="de-AT" dirty="0" err="1"/>
              <a:t>is</a:t>
            </a:r>
            <a:r>
              <a:rPr lang="de-AT" dirty="0"/>
              <a:t> </a:t>
            </a:r>
            <a:r>
              <a:rPr lang="de-AT" dirty="0" err="1"/>
              <a:t>globalisation</a:t>
            </a:r>
            <a:r>
              <a:rPr lang="de-AT" dirty="0"/>
              <a:t>?</a:t>
            </a:r>
          </a:p>
        </p:txBody>
      </p:sp>
      <p:sp>
        <p:nvSpPr>
          <p:cNvPr id="24" name="Inhaltsplatzhalter 23">
            <a:extLst>
              <a:ext uri="{FF2B5EF4-FFF2-40B4-BE49-F238E27FC236}">
                <a16:creationId xmlns:a16="http://schemas.microsoft.com/office/drawing/2014/main" id="{0F077710-2B65-1DED-675B-12794A33251D}"/>
              </a:ext>
            </a:extLst>
          </p:cNvPr>
          <p:cNvSpPr>
            <a:spLocks noGrp="1"/>
          </p:cNvSpPr>
          <p:nvPr>
            <p:ph idx="1"/>
          </p:nvPr>
        </p:nvSpPr>
        <p:spPr>
          <a:xfrm>
            <a:off x="592539" y="1641915"/>
            <a:ext cx="7459262" cy="4490527"/>
          </a:xfrm>
        </p:spPr>
        <p:txBody>
          <a:bodyPr/>
          <a:lstStyle/>
          <a:p>
            <a:pPr marL="0" indent="0">
              <a:buNone/>
            </a:pPr>
            <a:r>
              <a:rPr lang="en-US" sz="2400" dirty="0"/>
              <a:t>Networking of the economy, communication, environment, politics, culture, and language</a:t>
            </a:r>
          </a:p>
          <a:p>
            <a:pPr marL="0" indent="0">
              <a:buNone/>
            </a:pPr>
            <a:endParaRPr lang="en-US" sz="2400" dirty="0"/>
          </a:p>
          <a:p>
            <a:pPr marL="0" indent="0">
              <a:buNone/>
            </a:pPr>
            <a:r>
              <a:rPr lang="en-US" sz="2400" dirty="0"/>
              <a:t>3 phases of development:</a:t>
            </a:r>
          </a:p>
          <a:p>
            <a:r>
              <a:rPr lang="en-US" sz="2400" dirty="0"/>
              <a:t>Colonialization: Considered the beginning; emergence of new trade routes and sea routes</a:t>
            </a:r>
          </a:p>
          <a:p>
            <a:r>
              <a:rPr lang="en-US" sz="2400" dirty="0"/>
              <a:t>Industrialization: Acceleration phase; growth of global trade</a:t>
            </a:r>
          </a:p>
          <a:p>
            <a:r>
              <a:rPr lang="en-US" sz="2400" dirty="0" err="1"/>
              <a:t>Hyperglobalisation</a:t>
            </a:r>
            <a:r>
              <a:rPr lang="en-US" sz="2400" dirty="0"/>
              <a:t>: Current state; communication innovations and trade agreements</a:t>
            </a:r>
            <a:endParaRPr lang="de-AT" sz="2400" dirty="0"/>
          </a:p>
        </p:txBody>
      </p:sp>
      <p:sp>
        <p:nvSpPr>
          <p:cNvPr id="23" name="Datumsplatzhalter 22">
            <a:extLst>
              <a:ext uri="{FF2B5EF4-FFF2-40B4-BE49-F238E27FC236}">
                <a16:creationId xmlns:a16="http://schemas.microsoft.com/office/drawing/2014/main" id="{D9900C12-1788-4A67-84B9-74BBBD75BD14}"/>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D543EBEF-331F-215C-3496-5FDD7DBC1FCB}"/>
              </a:ext>
            </a:extLst>
          </p:cNvPr>
          <p:cNvSpPr>
            <a:spLocks noGrp="1"/>
          </p:cNvSpPr>
          <p:nvPr>
            <p:ph type="sldNum" sz="quarter" idx="12"/>
          </p:nvPr>
        </p:nvSpPr>
        <p:spPr/>
        <p:txBody>
          <a:bodyPr/>
          <a:lstStyle/>
          <a:p>
            <a:fld id="{0AF89F37-6AD9-4F74-BC17-19E39A25D257}" type="slidenum">
              <a:rPr lang="de-AT" smtClean="0"/>
              <a:t>12</a:t>
            </a:fld>
            <a:endParaRPr lang="de-AT"/>
          </a:p>
        </p:txBody>
      </p:sp>
      <p:sp>
        <p:nvSpPr>
          <p:cNvPr id="8" name="Datumsplatzhalter 22">
            <a:extLst>
              <a:ext uri="{FF2B5EF4-FFF2-40B4-BE49-F238E27FC236}">
                <a16:creationId xmlns:a16="http://schemas.microsoft.com/office/drawing/2014/main" id="{D5088505-CEB2-F63D-F475-3D009EB4FA21}"/>
              </a:ext>
            </a:extLst>
          </p:cNvPr>
          <p:cNvSpPr txBox="1">
            <a:spLocks/>
          </p:cNvSpPr>
          <p:nvPr/>
        </p:nvSpPr>
        <p:spPr>
          <a:xfrm>
            <a:off x="10464800" y="6268895"/>
            <a:ext cx="1092919" cy="365124"/>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Picture: </a:t>
            </a:r>
            <a:r>
              <a:rPr lang="de-AT" err="1"/>
              <a:t>Pixabay</a:t>
            </a:r>
            <a:endParaRPr lang="de-AT"/>
          </a:p>
        </p:txBody>
      </p:sp>
      <p:pic>
        <p:nvPicPr>
          <p:cNvPr id="2" name="Picture 4">
            <a:extLst>
              <a:ext uri="{FF2B5EF4-FFF2-40B4-BE49-F238E27FC236}">
                <a16:creationId xmlns:a16="http://schemas.microsoft.com/office/drawing/2014/main" id="{9724ABE5-6610-92D5-7FCD-F015C6195220}"/>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l="7794" t="10833" r="47594" b="22500"/>
          <a:stretch/>
        </p:blipFill>
        <p:spPr>
          <a:xfrm>
            <a:off x="8149155" y="1729215"/>
            <a:ext cx="3413735" cy="3399570"/>
          </a:xfrm>
          <a:prstGeom prst="rect">
            <a:avLst/>
          </a:prstGeom>
        </p:spPr>
      </p:pic>
      <p:sp>
        <p:nvSpPr>
          <p:cNvPr id="7" name="Fußzeilenplatzhalter 2">
            <a:extLst>
              <a:ext uri="{FF2B5EF4-FFF2-40B4-BE49-F238E27FC236}">
                <a16:creationId xmlns:a16="http://schemas.microsoft.com/office/drawing/2014/main" id="{A6016C02-E144-8890-CBA8-BE1629C0277D}"/>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endParaRPr lang="de-AT"/>
          </a:p>
        </p:txBody>
      </p:sp>
    </p:spTree>
    <p:extLst>
      <p:ext uri="{BB962C8B-B14F-4D97-AF65-F5344CB8AC3E}">
        <p14:creationId xmlns:p14="http://schemas.microsoft.com/office/powerpoint/2010/main" val="3230501154"/>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A3E438FB-9B46-58DE-EEA9-8A678839AA75}"/>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0AF0865A-19EC-ED4F-956D-5D780B439DD9}"/>
              </a:ext>
            </a:extLst>
          </p:cNvPr>
          <p:cNvSpPr>
            <a:spLocks noGrp="1"/>
          </p:cNvSpPr>
          <p:nvPr>
            <p:ph type="ftr" sz="quarter" idx="11"/>
          </p:nvPr>
        </p:nvSpPr>
        <p:spPr>
          <a:xfrm>
            <a:off x="592538" y="272194"/>
            <a:ext cx="6722405" cy="365125"/>
          </a:xfrm>
        </p:spPr>
        <p:txBody>
          <a:bodyPr/>
          <a:lstStyle/>
          <a:p>
            <a:r>
              <a:rPr lang="en-US">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1257A9B6-D673-5EB3-BF56-EE66A1BFDB77}"/>
              </a:ext>
            </a:extLst>
          </p:cNvPr>
          <p:cNvSpPr>
            <a:spLocks noGrp="1"/>
          </p:cNvSpPr>
          <p:nvPr>
            <p:ph type="sldNum" sz="quarter" idx="12"/>
          </p:nvPr>
        </p:nvSpPr>
        <p:spPr/>
        <p:txBody>
          <a:bodyPr/>
          <a:lstStyle/>
          <a:p>
            <a:fld id="{0AF89F37-6AD9-4F74-BC17-19E39A25D257}" type="slidenum">
              <a:rPr lang="de-AT" smtClean="0"/>
              <a:pPr/>
              <a:t>13</a:t>
            </a:fld>
            <a:endParaRPr lang="de-AT"/>
          </a:p>
        </p:txBody>
      </p:sp>
      <p:sp>
        <p:nvSpPr>
          <p:cNvPr id="5" name="Titel 4">
            <a:extLst>
              <a:ext uri="{FF2B5EF4-FFF2-40B4-BE49-F238E27FC236}">
                <a16:creationId xmlns:a16="http://schemas.microsoft.com/office/drawing/2014/main" id="{B835C81E-F5E5-DC67-4947-BB50415CF6E9}"/>
              </a:ext>
            </a:extLst>
          </p:cNvPr>
          <p:cNvSpPr>
            <a:spLocks noGrp="1"/>
          </p:cNvSpPr>
          <p:nvPr>
            <p:ph type="title"/>
          </p:nvPr>
        </p:nvSpPr>
        <p:spPr/>
        <p:txBody>
          <a:bodyPr/>
          <a:lstStyle/>
          <a:p>
            <a:r>
              <a:rPr lang="de-AT" dirty="0" err="1"/>
              <a:t>Globalisation</a:t>
            </a:r>
            <a:r>
              <a:rPr lang="de-AT" dirty="0"/>
              <a:t> Video </a:t>
            </a:r>
          </a:p>
        </p:txBody>
      </p:sp>
      <p:sp>
        <p:nvSpPr>
          <p:cNvPr id="6" name="Inhaltsplatzhalter 5">
            <a:extLst>
              <a:ext uri="{FF2B5EF4-FFF2-40B4-BE49-F238E27FC236}">
                <a16:creationId xmlns:a16="http://schemas.microsoft.com/office/drawing/2014/main" id="{49D8F43E-16C2-7037-3803-C92941E2104C}"/>
              </a:ext>
            </a:extLst>
          </p:cNvPr>
          <p:cNvSpPr>
            <a:spLocks noGrp="1"/>
          </p:cNvSpPr>
          <p:nvPr>
            <p:ph idx="1"/>
          </p:nvPr>
        </p:nvSpPr>
        <p:spPr>
          <a:xfrm>
            <a:off x="4492486" y="1825625"/>
            <a:ext cx="7054471" cy="4351338"/>
          </a:xfrm>
        </p:spPr>
        <p:txBody>
          <a:bodyPr/>
          <a:lstStyle/>
          <a:p>
            <a:pPr marL="0" indent="0">
              <a:buNone/>
            </a:pPr>
            <a:r>
              <a:rPr lang="en-US" sz="2000" dirty="0"/>
              <a:t>Questions about the video:</a:t>
            </a:r>
          </a:p>
          <a:p>
            <a:r>
              <a:rPr lang="en-US" sz="2000" dirty="0"/>
              <a:t>What is </a:t>
            </a:r>
            <a:r>
              <a:rPr lang="en-US" sz="2000" dirty="0" err="1"/>
              <a:t>globalisation</a:t>
            </a:r>
            <a:r>
              <a:rPr lang="en-US" sz="2000" dirty="0"/>
              <a:t> according to the IMF, and how has it evolved over time?</a:t>
            </a:r>
          </a:p>
          <a:p>
            <a:r>
              <a:rPr lang="en-US" sz="2000" dirty="0"/>
              <a:t>What are the key drivers that made </a:t>
            </a:r>
            <a:r>
              <a:rPr lang="en-US" sz="2000" dirty="0" err="1"/>
              <a:t>globalisation</a:t>
            </a:r>
            <a:r>
              <a:rPr lang="en-US" sz="2000" dirty="0"/>
              <a:t> possible?</a:t>
            </a:r>
          </a:p>
          <a:p>
            <a:r>
              <a:rPr lang="en-US" sz="2000" dirty="0"/>
              <a:t>Can </a:t>
            </a:r>
            <a:r>
              <a:rPr lang="en-US" sz="2000" dirty="0" err="1"/>
              <a:t>globalisation</a:t>
            </a:r>
            <a:r>
              <a:rPr lang="en-US" sz="2000" dirty="0"/>
              <a:t> be categorized into different dimensions? What are they?</a:t>
            </a:r>
          </a:p>
          <a:p>
            <a:r>
              <a:rPr lang="en-US" sz="2000" dirty="0"/>
              <a:t>What are some positive outcomes of </a:t>
            </a:r>
            <a:r>
              <a:rPr lang="en-US" sz="2000" dirty="0" err="1"/>
              <a:t>globalisation</a:t>
            </a:r>
            <a:r>
              <a:rPr lang="en-US" sz="2000" dirty="0"/>
              <a:t>?</a:t>
            </a:r>
          </a:p>
          <a:p>
            <a:r>
              <a:rPr lang="en-US" sz="2000" dirty="0"/>
              <a:t>What concerns and criticisms are associated with </a:t>
            </a:r>
            <a:r>
              <a:rPr lang="en-US" sz="2000" dirty="0" err="1"/>
              <a:t>globalisation</a:t>
            </a:r>
            <a:r>
              <a:rPr lang="en-US" sz="2000" dirty="0"/>
              <a:t>?</a:t>
            </a:r>
            <a:endParaRPr lang="de-AT" dirty="0"/>
          </a:p>
        </p:txBody>
      </p:sp>
      <p:sp>
        <p:nvSpPr>
          <p:cNvPr id="9" name="Textfeld 8">
            <a:extLst>
              <a:ext uri="{FF2B5EF4-FFF2-40B4-BE49-F238E27FC236}">
                <a16:creationId xmlns:a16="http://schemas.microsoft.com/office/drawing/2014/main" id="{3B4CB1B3-9247-5D37-D5A5-8DC32EEDC1C6}"/>
              </a:ext>
            </a:extLst>
          </p:cNvPr>
          <p:cNvSpPr txBox="1"/>
          <p:nvPr/>
        </p:nvSpPr>
        <p:spPr>
          <a:xfrm>
            <a:off x="592538" y="4524975"/>
            <a:ext cx="3353297" cy="584775"/>
          </a:xfrm>
          <a:prstGeom prst="rect">
            <a:avLst/>
          </a:prstGeom>
          <a:noFill/>
        </p:spPr>
        <p:txBody>
          <a:bodyPr wrap="square" rtlCol="0">
            <a:spAutoFit/>
          </a:bodyPr>
          <a:lstStyle/>
          <a:p>
            <a:r>
              <a:rPr lang="de-AT" sz="1600" dirty="0">
                <a:hlinkClick r:id="rId4"/>
              </a:rPr>
              <a:t>https://www.youtube.com/watch?v=15d818t9UZ0</a:t>
            </a:r>
            <a:endParaRPr lang="de-AT" sz="1600" dirty="0"/>
          </a:p>
        </p:txBody>
      </p:sp>
      <p:pic>
        <p:nvPicPr>
          <p:cNvPr id="7" name="Onlinemedien 6" title="What is Globalization?">
            <a:hlinkClick r:id="" action="ppaction://media"/>
            <a:extLst>
              <a:ext uri="{FF2B5EF4-FFF2-40B4-BE49-F238E27FC236}">
                <a16:creationId xmlns:a16="http://schemas.microsoft.com/office/drawing/2014/main" id="{F0ACAE96-E3E0-E92F-9C66-3E6EBF5DB8E9}"/>
              </a:ext>
            </a:extLst>
          </p:cNvPr>
          <p:cNvPicPr>
            <a:picLocks noRot="1" noChangeAspect="1"/>
          </p:cNvPicPr>
          <p:nvPr>
            <a:videoFile r:link="rId1"/>
          </p:nvPr>
        </p:nvPicPr>
        <p:blipFill>
          <a:blip r:embed="rId5"/>
          <a:stretch>
            <a:fillRect/>
          </a:stretch>
        </p:blipFill>
        <p:spPr>
          <a:xfrm>
            <a:off x="645043" y="1904182"/>
            <a:ext cx="3535379" cy="1997493"/>
          </a:xfrm>
          <a:prstGeom prst="rect">
            <a:avLst/>
          </a:prstGeom>
        </p:spPr>
      </p:pic>
    </p:spTree>
    <p:extLst>
      <p:ext uri="{BB962C8B-B14F-4D97-AF65-F5344CB8AC3E}">
        <p14:creationId xmlns:p14="http://schemas.microsoft.com/office/powerpoint/2010/main" val="93936669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EBDE0A74-CF38-FF9C-C3A3-2786F15E37E4}"/>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9D8E3B4E-E997-62FB-A0E1-62FE26FFC38E}"/>
              </a:ext>
            </a:extLst>
          </p:cNvPr>
          <p:cNvSpPr>
            <a:spLocks noGrp="1"/>
          </p:cNvSpPr>
          <p:nvPr>
            <p:ph type="ftr" sz="quarter" idx="11"/>
          </p:nvPr>
        </p:nvSpPr>
        <p:spPr/>
        <p:txBody>
          <a:bodyPr/>
          <a:lstStyle/>
          <a:p>
            <a:r>
              <a:rPr lang="en-US">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EDB73F27-0584-B680-EC62-2A84926205D8}"/>
              </a:ext>
            </a:extLst>
          </p:cNvPr>
          <p:cNvSpPr>
            <a:spLocks noGrp="1"/>
          </p:cNvSpPr>
          <p:nvPr>
            <p:ph type="sldNum" sz="quarter" idx="12"/>
          </p:nvPr>
        </p:nvSpPr>
        <p:spPr/>
        <p:txBody>
          <a:bodyPr/>
          <a:lstStyle/>
          <a:p>
            <a:fld id="{0AF89F37-6AD9-4F74-BC17-19E39A25D257}" type="slidenum">
              <a:rPr lang="de-AT" smtClean="0"/>
              <a:pPr/>
              <a:t>14</a:t>
            </a:fld>
            <a:endParaRPr lang="de-AT"/>
          </a:p>
        </p:txBody>
      </p:sp>
      <p:sp>
        <p:nvSpPr>
          <p:cNvPr id="6" name="Titel 5">
            <a:extLst>
              <a:ext uri="{FF2B5EF4-FFF2-40B4-BE49-F238E27FC236}">
                <a16:creationId xmlns:a16="http://schemas.microsoft.com/office/drawing/2014/main" id="{A7322C18-5D32-B694-357D-9C2B642BDBDA}"/>
              </a:ext>
            </a:extLst>
          </p:cNvPr>
          <p:cNvSpPr>
            <a:spLocks noGrp="1"/>
          </p:cNvSpPr>
          <p:nvPr>
            <p:ph type="title"/>
          </p:nvPr>
        </p:nvSpPr>
        <p:spPr/>
        <p:txBody>
          <a:bodyPr/>
          <a:lstStyle/>
          <a:p>
            <a:r>
              <a:rPr lang="de-AT" dirty="0"/>
              <a:t>The </a:t>
            </a:r>
            <a:r>
              <a:rPr lang="de-AT" dirty="0" err="1"/>
              <a:t>largest</a:t>
            </a:r>
            <a:r>
              <a:rPr lang="de-AT" dirty="0"/>
              <a:t> </a:t>
            </a:r>
            <a:r>
              <a:rPr lang="de-AT" dirty="0" err="1"/>
              <a:t>goods</a:t>
            </a:r>
            <a:r>
              <a:rPr lang="de-AT" dirty="0"/>
              <a:t> </a:t>
            </a:r>
            <a:r>
              <a:rPr lang="de-AT" dirty="0" err="1"/>
              <a:t>exporters</a:t>
            </a:r>
            <a:endParaRPr lang="de-AT" dirty="0"/>
          </a:p>
        </p:txBody>
      </p:sp>
      <p:sp>
        <p:nvSpPr>
          <p:cNvPr id="7" name="Textfeld 12">
            <a:extLst>
              <a:ext uri="{FF2B5EF4-FFF2-40B4-BE49-F238E27FC236}">
                <a16:creationId xmlns:a16="http://schemas.microsoft.com/office/drawing/2014/main" id="{876FE38E-A358-EFB9-A179-A109A075B327}"/>
              </a:ext>
            </a:extLst>
          </p:cNvPr>
          <p:cNvSpPr txBox="1"/>
          <p:nvPr/>
        </p:nvSpPr>
        <p:spPr>
          <a:xfrm>
            <a:off x="8233604" y="6420382"/>
            <a:ext cx="3313871" cy="246221"/>
          </a:xfrm>
          <a:prstGeom prst="rect">
            <a:avLst/>
          </a:prstGeom>
          <a:noFill/>
        </p:spPr>
        <p:txBody>
          <a:bodyPr wrap="square">
            <a:spAutoFit/>
          </a:bodyPr>
          <a:lstStyle/>
          <a:p>
            <a:pPr algn="r"/>
            <a:r>
              <a:rPr lang="de-AT" sz="1000" err="1">
                <a:solidFill>
                  <a:schemeClr val="tx2"/>
                </a:solidFill>
                <a:latin typeface="+mj-lt"/>
                <a:cs typeface="Mangal Pro" panose="00000500000000000000" pitchFamily="2" charset="0"/>
              </a:rPr>
              <a:t>Graphic</a:t>
            </a:r>
            <a:r>
              <a:rPr lang="de-AT" sz="1000">
                <a:solidFill>
                  <a:schemeClr val="tx2"/>
                </a:solidFill>
                <a:latin typeface="+mj-lt"/>
                <a:cs typeface="Mangal Pro" panose="00000500000000000000" pitchFamily="2" charset="0"/>
              </a:rPr>
              <a:t>: </a:t>
            </a:r>
            <a:r>
              <a:rPr lang="en-US" sz="1000">
                <a:solidFill>
                  <a:schemeClr val="tx2"/>
                </a:solidFill>
                <a:latin typeface="+mj-lt"/>
                <a:cs typeface="Mangal Pro" panose="00000500000000000000" pitchFamily="2" charset="0"/>
              </a:rPr>
              <a:t>own representation based on WTO</a:t>
            </a:r>
            <a:endParaRPr lang="de-AT" sz="1000">
              <a:solidFill>
                <a:schemeClr val="tx2"/>
              </a:solidFill>
              <a:latin typeface="+mj-lt"/>
              <a:cs typeface="Mangal Pro" panose="00000500000000000000" pitchFamily="2" charset="0"/>
            </a:endParaRPr>
          </a:p>
        </p:txBody>
      </p:sp>
      <p:graphicFrame>
        <p:nvGraphicFramePr>
          <p:cNvPr id="8" name="Content Placeholder 5" descr="chart with the 10 largest goods exporters in the world">
            <a:extLst>
              <a:ext uri="{FF2B5EF4-FFF2-40B4-BE49-F238E27FC236}">
                <a16:creationId xmlns:a16="http://schemas.microsoft.com/office/drawing/2014/main" id="{E0156E91-435C-B405-4B10-0F9549F2D284}"/>
              </a:ext>
            </a:extLst>
          </p:cNvPr>
          <p:cNvGraphicFramePr>
            <a:graphicFrameLocks noGrp="1"/>
          </p:cNvGraphicFramePr>
          <p:nvPr>
            <p:ph idx="1"/>
            <p:extLst>
              <p:ext uri="{D42A27DB-BD31-4B8C-83A1-F6EECF244321}">
                <p14:modId xmlns:p14="http://schemas.microsoft.com/office/powerpoint/2010/main" val="3346138524"/>
              </p:ext>
            </p:extLst>
          </p:nvPr>
        </p:nvGraphicFramePr>
        <p:xfrm>
          <a:off x="592138" y="1825625"/>
          <a:ext cx="10955337" cy="435133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50392842"/>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a:t>2</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a:xfrm>
            <a:off x="831850" y="1114314"/>
            <a:ext cx="7791155" cy="2852737"/>
          </a:xfrm>
        </p:spPr>
        <p:txBody>
          <a:bodyPr>
            <a:noAutofit/>
          </a:bodyPr>
          <a:lstStyle/>
          <a:p>
            <a:r>
              <a:rPr lang="en-US" noProof="0" dirty="0"/>
              <a:t>Modes of transport</a:t>
            </a:r>
            <a:br>
              <a:rPr lang="en-US" noProof="0" dirty="0"/>
            </a:br>
            <a:endParaRPr lang="en-US" noProof="0" dirty="0"/>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 name="Diagramm 22" descr="Comparison of Modes of transport">
            <a:extLst>
              <a:ext uri="{FF2B5EF4-FFF2-40B4-BE49-F238E27FC236}">
                <a16:creationId xmlns:a16="http://schemas.microsoft.com/office/drawing/2014/main" id="{E816351D-AF5A-300D-5EF3-C2E2E10183F9}"/>
              </a:ext>
            </a:extLst>
          </p:cNvPr>
          <p:cNvGraphicFramePr/>
          <p:nvPr>
            <p:extLst>
              <p:ext uri="{D42A27DB-BD31-4B8C-83A1-F6EECF244321}">
                <p14:modId xmlns:p14="http://schemas.microsoft.com/office/powerpoint/2010/main" val="3917357182"/>
              </p:ext>
            </p:extLst>
          </p:nvPr>
        </p:nvGraphicFramePr>
        <p:xfrm>
          <a:off x="5814391" y="3101008"/>
          <a:ext cx="5670501" cy="45285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itel 3">
            <a:extLst>
              <a:ext uri="{FF2B5EF4-FFF2-40B4-BE49-F238E27FC236}">
                <a16:creationId xmlns:a16="http://schemas.microsoft.com/office/drawing/2014/main" id="{140CDF10-25D9-44CB-8426-C08E3C0B2D51}"/>
              </a:ext>
            </a:extLst>
          </p:cNvPr>
          <p:cNvSpPr>
            <a:spLocks noGrp="1"/>
          </p:cNvSpPr>
          <p:nvPr>
            <p:ph type="title"/>
          </p:nvPr>
        </p:nvSpPr>
        <p:spPr/>
        <p:txBody>
          <a:bodyPr>
            <a:noAutofit/>
          </a:bodyPr>
          <a:lstStyle/>
          <a:p>
            <a:r>
              <a:rPr lang="en-US" dirty="0"/>
              <a:t>Comparison of transport modes</a:t>
            </a:r>
            <a:endParaRPr lang="de-AT" dirty="0"/>
          </a:p>
        </p:txBody>
      </p:sp>
      <p:sp>
        <p:nvSpPr>
          <p:cNvPr id="13" name="Datumsplatzhalter 12">
            <a:extLst>
              <a:ext uri="{FF2B5EF4-FFF2-40B4-BE49-F238E27FC236}">
                <a16:creationId xmlns:a16="http://schemas.microsoft.com/office/drawing/2014/main" id="{03CD66AF-943C-461F-83C6-B099BFE7DB6B}"/>
              </a:ext>
            </a:extLst>
          </p:cNvPr>
          <p:cNvSpPr>
            <a:spLocks noGrp="1"/>
          </p:cNvSpPr>
          <p:nvPr>
            <p:ph type="dt" sz="half" idx="10"/>
          </p:nvPr>
        </p:nvSpPr>
        <p:spPr>
          <a:xfrm>
            <a:off x="616601" y="6356350"/>
            <a:ext cx="687623" cy="365125"/>
          </a:xfrm>
        </p:spPr>
        <p:txBody>
          <a:bodyPr/>
          <a:lstStyle/>
          <a:p>
            <a:r>
              <a:rPr lang="de-AT"/>
              <a:t>Slide</a:t>
            </a:r>
          </a:p>
        </p:txBody>
      </p:sp>
      <p:sp>
        <p:nvSpPr>
          <p:cNvPr id="3" name="Foliennummernplatzhalter 2">
            <a:extLst>
              <a:ext uri="{FF2B5EF4-FFF2-40B4-BE49-F238E27FC236}">
                <a16:creationId xmlns:a16="http://schemas.microsoft.com/office/drawing/2014/main" id="{32A0174E-00F5-474B-9C3E-E293734D2ABF}"/>
              </a:ext>
            </a:extLst>
          </p:cNvPr>
          <p:cNvSpPr>
            <a:spLocks noGrp="1"/>
          </p:cNvSpPr>
          <p:nvPr>
            <p:ph type="sldNum" sz="quarter" idx="12"/>
          </p:nvPr>
        </p:nvSpPr>
        <p:spPr>
          <a:xfrm>
            <a:off x="916816" y="6356350"/>
            <a:ext cx="2107119" cy="365125"/>
          </a:xfrm>
        </p:spPr>
        <p:txBody>
          <a:bodyPr/>
          <a:lstStyle/>
          <a:p>
            <a:fld id="{0AF89F37-6AD9-4F74-BC17-19E39A25D257}" type="slidenum">
              <a:rPr lang="de-AT" smtClean="0"/>
              <a:t>16</a:t>
            </a:fld>
            <a:endParaRPr lang="de-AT"/>
          </a:p>
        </p:txBody>
      </p:sp>
      <p:sp>
        <p:nvSpPr>
          <p:cNvPr id="7" name="Ellipse 6">
            <a:extLst>
              <a:ext uri="{FF2B5EF4-FFF2-40B4-BE49-F238E27FC236}">
                <a16:creationId xmlns:a16="http://schemas.microsoft.com/office/drawing/2014/main" id="{46498B76-602D-48ED-BD44-9A8D0516A31A}"/>
              </a:ext>
              <a:ext uri="{C183D7F6-B498-43B3-948B-1728B52AA6E4}">
                <adec:decorative xmlns:adec="http://schemas.microsoft.com/office/drawing/2017/decorative" val="1"/>
              </a:ext>
            </a:extLst>
          </p:cNvPr>
          <p:cNvSpPr/>
          <p:nvPr/>
        </p:nvSpPr>
        <p:spPr>
          <a:xfrm>
            <a:off x="278037" y="5009545"/>
            <a:ext cx="986812" cy="986812"/>
          </a:xfrm>
          <a:prstGeom prst="ellipse">
            <a:avLst/>
          </a:prstGeom>
          <a:solidFill>
            <a:schemeClr val="bg1"/>
          </a:solidFill>
          <a:ln w="254000">
            <a:solidFill>
              <a:srgbClr val="EEE4DA">
                <a:alpha val="52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8" name="Ellipse 7">
            <a:extLst>
              <a:ext uri="{FF2B5EF4-FFF2-40B4-BE49-F238E27FC236}">
                <a16:creationId xmlns:a16="http://schemas.microsoft.com/office/drawing/2014/main" id="{46D96705-0EA8-43EA-A413-8926644D6E81}"/>
              </a:ext>
              <a:ext uri="{C183D7F6-B498-43B3-948B-1728B52AA6E4}">
                <adec:decorative xmlns:adec="http://schemas.microsoft.com/office/drawing/2017/decorative" val="1"/>
              </a:ext>
            </a:extLst>
          </p:cNvPr>
          <p:cNvSpPr/>
          <p:nvPr/>
        </p:nvSpPr>
        <p:spPr>
          <a:xfrm>
            <a:off x="2373681" y="2451144"/>
            <a:ext cx="986812" cy="986812"/>
          </a:xfrm>
          <a:prstGeom prst="ellipse">
            <a:avLst/>
          </a:prstGeom>
          <a:solidFill>
            <a:schemeClr val="bg1"/>
          </a:solidFill>
          <a:ln w="254000">
            <a:solidFill>
              <a:schemeClr val="bg2">
                <a:alpha val="5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9" name="Ellipse 8">
            <a:extLst>
              <a:ext uri="{FF2B5EF4-FFF2-40B4-BE49-F238E27FC236}">
                <a16:creationId xmlns:a16="http://schemas.microsoft.com/office/drawing/2014/main" id="{EA012A77-A084-4C63-B7AE-95E53B45B2CF}"/>
              </a:ext>
              <a:ext uri="{C183D7F6-B498-43B3-948B-1728B52AA6E4}">
                <adec:decorative xmlns:adec="http://schemas.microsoft.com/office/drawing/2017/decorative" val="1"/>
              </a:ext>
            </a:extLst>
          </p:cNvPr>
          <p:cNvSpPr/>
          <p:nvPr/>
        </p:nvSpPr>
        <p:spPr>
          <a:xfrm>
            <a:off x="4249491" y="4953907"/>
            <a:ext cx="986812" cy="986812"/>
          </a:xfrm>
          <a:prstGeom prst="ellipse">
            <a:avLst/>
          </a:prstGeom>
          <a:solidFill>
            <a:schemeClr val="bg1"/>
          </a:solidFill>
          <a:ln w="254000">
            <a:solidFill>
              <a:srgbClr val="EEE4DA">
                <a:alpha val="52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0" name="Rechteck 9">
            <a:extLst>
              <a:ext uri="{FF2B5EF4-FFF2-40B4-BE49-F238E27FC236}">
                <a16:creationId xmlns:a16="http://schemas.microsoft.com/office/drawing/2014/main" id="{FD62F015-E9DE-48B2-A8A2-C9A960D109D9}"/>
              </a:ext>
            </a:extLst>
          </p:cNvPr>
          <p:cNvSpPr/>
          <p:nvPr/>
        </p:nvSpPr>
        <p:spPr>
          <a:xfrm>
            <a:off x="732259" y="2532211"/>
            <a:ext cx="2793246" cy="1302921"/>
          </a:xfrm>
          <a:prstGeom prst="rect">
            <a:avLst/>
          </a:prstGeom>
        </p:spPr>
        <p:txBody>
          <a:bodyPr wrap="square">
            <a:spAutoFit/>
          </a:bodyPr>
          <a:lstStyle/>
          <a:p>
            <a:pPr>
              <a:spcBef>
                <a:spcPts val="0"/>
              </a:spcBef>
              <a:spcAft>
                <a:spcPts val="840"/>
              </a:spcAft>
            </a:pPr>
            <a:r>
              <a:rPr lang="en-US" b="1" dirty="0">
                <a:cs typeface="Arial" panose="020B0604020202020204" pitchFamily="34" charset="0"/>
              </a:rPr>
              <a:t>Mode of transport:</a:t>
            </a:r>
          </a:p>
          <a:p>
            <a:pPr>
              <a:spcBef>
                <a:spcPts val="0"/>
              </a:spcBef>
              <a:spcAft>
                <a:spcPts val="840"/>
              </a:spcAft>
            </a:pPr>
            <a:r>
              <a:rPr lang="en-US" dirty="0">
                <a:cs typeface="Arial" panose="020B0604020202020204" pitchFamily="34" charset="0"/>
              </a:rPr>
              <a:t>Infrastructure used for the operation of transport vehicles</a:t>
            </a:r>
            <a:endParaRPr lang="de-AT" dirty="0">
              <a:cs typeface="Arial" panose="020B0604020202020204" pitchFamily="34" charset="0"/>
            </a:endParaRPr>
          </a:p>
        </p:txBody>
      </p:sp>
      <p:sp>
        <p:nvSpPr>
          <p:cNvPr id="11" name="Rechteck 10">
            <a:extLst>
              <a:ext uri="{FF2B5EF4-FFF2-40B4-BE49-F238E27FC236}">
                <a16:creationId xmlns:a16="http://schemas.microsoft.com/office/drawing/2014/main" id="{E30834C5-5876-46C7-85EC-301A530B931C}"/>
              </a:ext>
            </a:extLst>
          </p:cNvPr>
          <p:cNvSpPr/>
          <p:nvPr/>
        </p:nvSpPr>
        <p:spPr>
          <a:xfrm>
            <a:off x="691044" y="3874474"/>
            <a:ext cx="2793246" cy="1025922"/>
          </a:xfrm>
          <a:prstGeom prst="rect">
            <a:avLst/>
          </a:prstGeom>
        </p:spPr>
        <p:txBody>
          <a:bodyPr wrap="square">
            <a:spAutoFit/>
          </a:bodyPr>
          <a:lstStyle/>
          <a:p>
            <a:pPr>
              <a:spcBef>
                <a:spcPts val="0"/>
              </a:spcBef>
              <a:spcAft>
                <a:spcPts val="840"/>
              </a:spcAft>
            </a:pPr>
            <a:r>
              <a:rPr lang="de-AT" b="1" dirty="0">
                <a:cs typeface="Arial" panose="020B0604020202020204" pitchFamily="34" charset="0"/>
              </a:rPr>
              <a:t>Transport </a:t>
            </a:r>
            <a:r>
              <a:rPr lang="de-AT" b="1" dirty="0" err="1">
                <a:cs typeface="Arial" panose="020B0604020202020204" pitchFamily="34" charset="0"/>
              </a:rPr>
              <a:t>chain</a:t>
            </a:r>
            <a:r>
              <a:rPr lang="de-AT" b="1" dirty="0">
                <a:cs typeface="Arial" panose="020B0604020202020204" pitchFamily="34" charset="0"/>
              </a:rPr>
              <a:t>:</a:t>
            </a:r>
          </a:p>
          <a:p>
            <a:pPr>
              <a:spcBef>
                <a:spcPts val="0"/>
              </a:spcBef>
              <a:spcAft>
                <a:spcPts val="840"/>
              </a:spcAft>
            </a:pPr>
            <a:r>
              <a:rPr lang="de-AT" dirty="0" err="1">
                <a:cs typeface="Arial" panose="020B0604020202020204" pitchFamily="34" charset="0"/>
              </a:rPr>
              <a:t>Pre-carriage</a:t>
            </a:r>
            <a:r>
              <a:rPr lang="de-AT" dirty="0">
                <a:cs typeface="Arial" panose="020B0604020202020204" pitchFamily="34" charset="0"/>
              </a:rPr>
              <a:t>, </a:t>
            </a:r>
            <a:r>
              <a:rPr lang="de-AT" dirty="0" err="1">
                <a:cs typeface="Arial" panose="020B0604020202020204" pitchFamily="34" charset="0"/>
              </a:rPr>
              <a:t>main</a:t>
            </a:r>
            <a:r>
              <a:rPr lang="de-AT" dirty="0">
                <a:cs typeface="Arial" panose="020B0604020202020204" pitchFamily="34" charset="0"/>
              </a:rPr>
              <a:t> </a:t>
            </a:r>
            <a:r>
              <a:rPr lang="de-AT" dirty="0" err="1">
                <a:cs typeface="Arial" panose="020B0604020202020204" pitchFamily="34" charset="0"/>
              </a:rPr>
              <a:t>carriage</a:t>
            </a:r>
            <a:r>
              <a:rPr lang="de-AT" dirty="0">
                <a:cs typeface="Arial" panose="020B0604020202020204" pitchFamily="34" charset="0"/>
              </a:rPr>
              <a:t>, on-</a:t>
            </a:r>
            <a:r>
              <a:rPr lang="de-AT" dirty="0" err="1">
                <a:cs typeface="Arial" panose="020B0604020202020204" pitchFamily="34" charset="0"/>
              </a:rPr>
              <a:t>carriage</a:t>
            </a:r>
            <a:endParaRPr lang="de-AT" dirty="0">
              <a:cs typeface="Arial" panose="020B0604020202020204" pitchFamily="34" charset="0"/>
            </a:endParaRPr>
          </a:p>
        </p:txBody>
      </p:sp>
      <p:sp>
        <p:nvSpPr>
          <p:cNvPr id="12" name="Rechteck 11">
            <a:extLst>
              <a:ext uri="{FF2B5EF4-FFF2-40B4-BE49-F238E27FC236}">
                <a16:creationId xmlns:a16="http://schemas.microsoft.com/office/drawing/2014/main" id="{A492206E-C9E8-4843-9337-A0AC5D8EC23B}"/>
              </a:ext>
            </a:extLst>
          </p:cNvPr>
          <p:cNvSpPr/>
          <p:nvPr/>
        </p:nvSpPr>
        <p:spPr>
          <a:xfrm>
            <a:off x="666423" y="4906017"/>
            <a:ext cx="2710759" cy="1302921"/>
          </a:xfrm>
          <a:prstGeom prst="rect">
            <a:avLst/>
          </a:prstGeom>
        </p:spPr>
        <p:txBody>
          <a:bodyPr wrap="square">
            <a:spAutoFit/>
          </a:bodyPr>
          <a:lstStyle/>
          <a:p>
            <a:pPr>
              <a:spcBef>
                <a:spcPts val="0"/>
              </a:spcBef>
              <a:spcAft>
                <a:spcPts val="840"/>
              </a:spcAft>
            </a:pPr>
            <a:r>
              <a:rPr lang="en-US" b="1" dirty="0">
                <a:cs typeface="Arial" panose="020B0604020202020204" pitchFamily="34" charset="0"/>
              </a:rPr>
              <a:t>Multimodal transport:</a:t>
            </a:r>
          </a:p>
          <a:p>
            <a:pPr>
              <a:spcBef>
                <a:spcPts val="0"/>
              </a:spcBef>
              <a:spcAft>
                <a:spcPts val="840"/>
              </a:spcAft>
            </a:pPr>
            <a:r>
              <a:rPr lang="en-US" dirty="0">
                <a:cs typeface="Arial" panose="020B0604020202020204" pitchFamily="34" charset="0"/>
              </a:rPr>
              <a:t>Transport of goods using at least two different means of transport</a:t>
            </a:r>
            <a:endParaRPr lang="de-AT" dirty="0">
              <a:cs typeface="Arial" panose="020B0604020202020204" pitchFamily="34" charset="0"/>
            </a:endParaRPr>
          </a:p>
        </p:txBody>
      </p:sp>
      <p:sp>
        <p:nvSpPr>
          <p:cNvPr id="18" name="Rechteck 17">
            <a:extLst>
              <a:ext uri="{FF2B5EF4-FFF2-40B4-BE49-F238E27FC236}">
                <a16:creationId xmlns:a16="http://schemas.microsoft.com/office/drawing/2014/main" id="{3A9AC615-E0DD-4E99-A49B-497C3B43F284}"/>
              </a:ext>
            </a:extLst>
          </p:cNvPr>
          <p:cNvSpPr/>
          <p:nvPr/>
        </p:nvSpPr>
        <p:spPr>
          <a:xfrm>
            <a:off x="732259" y="1407637"/>
            <a:ext cx="3266283" cy="1025922"/>
          </a:xfrm>
          <a:prstGeom prst="rect">
            <a:avLst/>
          </a:prstGeom>
        </p:spPr>
        <p:txBody>
          <a:bodyPr wrap="square">
            <a:spAutoFit/>
          </a:bodyPr>
          <a:lstStyle/>
          <a:p>
            <a:pPr>
              <a:spcBef>
                <a:spcPts val="0"/>
              </a:spcBef>
              <a:spcAft>
                <a:spcPts val="840"/>
              </a:spcAft>
            </a:pPr>
            <a:r>
              <a:rPr lang="en-US" b="1" dirty="0">
                <a:cs typeface="Arial" panose="020B0604020202020204" pitchFamily="34" charset="0"/>
              </a:rPr>
              <a:t>Means of transport:</a:t>
            </a:r>
          </a:p>
          <a:p>
            <a:pPr>
              <a:spcBef>
                <a:spcPts val="0"/>
              </a:spcBef>
              <a:spcAft>
                <a:spcPts val="840"/>
              </a:spcAft>
            </a:pPr>
            <a:r>
              <a:rPr lang="en-US" dirty="0">
                <a:cs typeface="Arial" panose="020B0604020202020204" pitchFamily="34" charset="0"/>
              </a:rPr>
              <a:t>Vehicle used for transporting people and goods</a:t>
            </a:r>
            <a:endParaRPr lang="de-AT" dirty="0">
              <a:cs typeface="Arial" panose="020B0604020202020204" pitchFamily="34" charset="0"/>
            </a:endParaRPr>
          </a:p>
        </p:txBody>
      </p:sp>
      <p:sp>
        <p:nvSpPr>
          <p:cNvPr id="14" name="Fußzeilenplatzhalter 2">
            <a:extLst>
              <a:ext uri="{FF2B5EF4-FFF2-40B4-BE49-F238E27FC236}">
                <a16:creationId xmlns:a16="http://schemas.microsoft.com/office/drawing/2014/main" id="{D146D216-12D9-5CF3-BEFC-C7C1CC43A55E}"/>
              </a:ext>
            </a:extLst>
          </p:cNvPr>
          <p:cNvSpPr>
            <a:spLocks noGrp="1"/>
          </p:cNvSpPr>
          <p:nvPr>
            <p:ph type="ftr" sz="quarter" idx="11"/>
          </p:nvPr>
        </p:nvSpPr>
        <p:spPr>
          <a:xfrm>
            <a:off x="635069" y="272194"/>
            <a:ext cx="7109715" cy="365125"/>
          </a:xfrm>
        </p:spPr>
        <p:txBody>
          <a:bodyPr/>
          <a:lstStyle/>
          <a:p>
            <a:r>
              <a:rPr lang="en-US" dirty="0">
                <a:cs typeface="Arial" panose="020B0604020202020204" pitchFamily="34" charset="0"/>
              </a:rPr>
              <a:t>FREIGHT TRANSPORT IN TRANSITION – SUSTAINABLE, DIGITAL, AND EFFICIENT</a:t>
            </a:r>
          </a:p>
        </p:txBody>
      </p:sp>
      <p:graphicFrame>
        <p:nvGraphicFramePr>
          <p:cNvPr id="22" name="Diagramm 21">
            <a:extLst>
              <a:ext uri="{FF2B5EF4-FFF2-40B4-BE49-F238E27FC236}">
                <a16:creationId xmlns:a16="http://schemas.microsoft.com/office/drawing/2014/main" id="{AFA316D5-3DE9-9BD0-E54E-0A41C897A1A0}"/>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1404646524"/>
              </p:ext>
            </p:extLst>
          </p:nvPr>
        </p:nvGraphicFramePr>
        <p:xfrm>
          <a:off x="5814392" y="3011556"/>
          <a:ext cx="5670501" cy="255705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21" name="Diagramm 20">
            <a:extLst>
              <a:ext uri="{FF2B5EF4-FFF2-40B4-BE49-F238E27FC236}">
                <a16:creationId xmlns:a16="http://schemas.microsoft.com/office/drawing/2014/main" id="{2392C9B1-EC96-3EE3-2FCE-009E9275022D}"/>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1306146006"/>
              </p:ext>
            </p:extLst>
          </p:nvPr>
        </p:nvGraphicFramePr>
        <p:xfrm>
          <a:off x="5814392" y="1473483"/>
          <a:ext cx="5670501" cy="208329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4" name="Rechteck 23">
            <a:extLst>
              <a:ext uri="{FF2B5EF4-FFF2-40B4-BE49-F238E27FC236}">
                <a16:creationId xmlns:a16="http://schemas.microsoft.com/office/drawing/2014/main" id="{E796DA87-5853-ABD8-24A0-A7F2BE827F0E}"/>
              </a:ext>
            </a:extLst>
          </p:cNvPr>
          <p:cNvSpPr/>
          <p:nvPr/>
        </p:nvSpPr>
        <p:spPr>
          <a:xfrm>
            <a:off x="9756968" y="836056"/>
            <a:ext cx="1797299" cy="738664"/>
          </a:xfrm>
          <a:prstGeom prst="rect">
            <a:avLst/>
          </a:prstGeom>
        </p:spPr>
        <p:txBody>
          <a:bodyPr wrap="square">
            <a:spAutoFit/>
          </a:bodyPr>
          <a:lstStyle/>
          <a:p>
            <a:pPr algn="ctr"/>
            <a:endParaRPr lang="de-AT" sz="1400" b="1" dirty="0">
              <a:cs typeface="Arial" panose="020B0604020202020204" pitchFamily="34" charset="0"/>
            </a:endParaRPr>
          </a:p>
          <a:p>
            <a:pPr algn="ctr">
              <a:spcBef>
                <a:spcPts val="0"/>
              </a:spcBef>
              <a:spcAft>
                <a:spcPts val="840"/>
              </a:spcAft>
            </a:pPr>
            <a:r>
              <a:rPr lang="de-AT" sz="1400" b="1" dirty="0" err="1">
                <a:cs typeface="Arial" panose="020B0604020202020204" pitchFamily="34" charset="0"/>
              </a:rPr>
              <a:t>Means</a:t>
            </a:r>
            <a:r>
              <a:rPr lang="de-AT" sz="1400" b="1" dirty="0">
                <a:cs typeface="Arial" panose="020B0604020202020204" pitchFamily="34" charset="0"/>
              </a:rPr>
              <a:t> </a:t>
            </a:r>
            <a:r>
              <a:rPr lang="de-AT" sz="1400" b="1" dirty="0" err="1">
                <a:cs typeface="Arial" panose="020B0604020202020204" pitchFamily="34" charset="0"/>
              </a:rPr>
              <a:t>of</a:t>
            </a:r>
            <a:r>
              <a:rPr lang="de-AT" sz="1400" b="1" dirty="0">
                <a:cs typeface="Arial" panose="020B0604020202020204" pitchFamily="34" charset="0"/>
              </a:rPr>
              <a:t> </a:t>
            </a:r>
            <a:r>
              <a:rPr lang="de-AT" sz="1400" b="1" dirty="0" err="1">
                <a:cs typeface="Arial" panose="020B0604020202020204" pitchFamily="34" charset="0"/>
              </a:rPr>
              <a:t>transport</a:t>
            </a:r>
            <a:r>
              <a:rPr lang="de-AT" sz="1400" b="1" dirty="0">
                <a:cs typeface="Arial" panose="020B0604020202020204" pitchFamily="34" charset="0"/>
              </a:rPr>
              <a:t> </a:t>
            </a:r>
            <a:r>
              <a:rPr lang="en-US" sz="1400" b="1" dirty="0"/>
              <a:t>(vehicles)</a:t>
            </a:r>
            <a:r>
              <a:rPr lang="de-AT" sz="1400" b="1" dirty="0">
                <a:cs typeface="Arial" panose="020B0604020202020204" pitchFamily="34" charset="0"/>
              </a:rPr>
              <a:t> </a:t>
            </a:r>
          </a:p>
        </p:txBody>
      </p:sp>
      <p:sp>
        <p:nvSpPr>
          <p:cNvPr id="25" name="Rechteck 24">
            <a:extLst>
              <a:ext uri="{FF2B5EF4-FFF2-40B4-BE49-F238E27FC236}">
                <a16:creationId xmlns:a16="http://schemas.microsoft.com/office/drawing/2014/main" id="{2668F97B-055C-6A5A-F1AD-C4A377914EE8}"/>
              </a:ext>
            </a:extLst>
          </p:cNvPr>
          <p:cNvSpPr/>
          <p:nvPr/>
        </p:nvSpPr>
        <p:spPr>
          <a:xfrm>
            <a:off x="7848563" y="836056"/>
            <a:ext cx="1602155" cy="738664"/>
          </a:xfrm>
          <a:prstGeom prst="rect">
            <a:avLst/>
          </a:prstGeom>
        </p:spPr>
        <p:txBody>
          <a:bodyPr wrap="square">
            <a:spAutoFit/>
          </a:bodyPr>
          <a:lstStyle/>
          <a:p>
            <a:pPr algn="ctr"/>
            <a:endParaRPr lang="de-AT" sz="1400" b="1" dirty="0">
              <a:cs typeface="Arial" panose="020B0604020202020204" pitchFamily="34" charset="0"/>
            </a:endParaRPr>
          </a:p>
          <a:p>
            <a:pPr algn="ctr">
              <a:spcBef>
                <a:spcPts val="0"/>
              </a:spcBef>
              <a:spcAft>
                <a:spcPts val="840"/>
              </a:spcAft>
            </a:pPr>
            <a:r>
              <a:rPr lang="de-AT" sz="1400" b="1" dirty="0">
                <a:cs typeface="Arial" panose="020B0604020202020204" pitchFamily="34" charset="0"/>
              </a:rPr>
              <a:t>Mode </a:t>
            </a:r>
            <a:r>
              <a:rPr lang="de-AT" sz="1400" b="1" dirty="0" err="1">
                <a:cs typeface="Arial" panose="020B0604020202020204" pitchFamily="34" charset="0"/>
              </a:rPr>
              <a:t>of</a:t>
            </a:r>
            <a:r>
              <a:rPr lang="de-AT" sz="1400" b="1" dirty="0">
                <a:cs typeface="Arial" panose="020B0604020202020204" pitchFamily="34" charset="0"/>
              </a:rPr>
              <a:t> </a:t>
            </a:r>
            <a:r>
              <a:rPr lang="de-AT" sz="1400" b="1" dirty="0" err="1">
                <a:cs typeface="Arial" panose="020B0604020202020204" pitchFamily="34" charset="0"/>
              </a:rPr>
              <a:t>transport</a:t>
            </a:r>
            <a:r>
              <a:rPr lang="de-AT" sz="1400" b="1" dirty="0">
                <a:cs typeface="Arial" panose="020B0604020202020204" pitchFamily="34" charset="0"/>
              </a:rPr>
              <a:t> </a:t>
            </a:r>
            <a:r>
              <a:rPr lang="en-US" sz="1400" b="1" dirty="0"/>
              <a:t>(infrastructure)</a:t>
            </a:r>
            <a:r>
              <a:rPr lang="de-AT" sz="1400" b="1" dirty="0">
                <a:cs typeface="Arial" panose="020B0604020202020204" pitchFamily="34" charset="0"/>
              </a:rPr>
              <a:t> </a:t>
            </a:r>
          </a:p>
        </p:txBody>
      </p:sp>
      <p:grpSp>
        <p:nvGrpSpPr>
          <p:cNvPr id="26" name="Gruppieren 25">
            <a:extLst>
              <a:ext uri="{FF2B5EF4-FFF2-40B4-BE49-F238E27FC236}">
                <a16:creationId xmlns:a16="http://schemas.microsoft.com/office/drawing/2014/main" id="{96E63CE1-CC18-9B68-E069-DCA7D71B4565}"/>
              </a:ext>
              <a:ext uri="{C183D7F6-B498-43B3-948B-1728B52AA6E4}">
                <adec:decorative xmlns:adec="http://schemas.microsoft.com/office/drawing/2017/decorative" val="1"/>
              </a:ext>
            </a:extLst>
          </p:cNvPr>
          <p:cNvGrpSpPr/>
          <p:nvPr/>
        </p:nvGrpSpPr>
        <p:grpSpPr>
          <a:xfrm>
            <a:off x="3650994" y="3542541"/>
            <a:ext cx="1536339" cy="468583"/>
            <a:chOff x="2073" y="792971"/>
            <a:chExt cx="1536339" cy="468583"/>
          </a:xfrm>
        </p:grpSpPr>
        <p:sp>
          <p:nvSpPr>
            <p:cNvPr id="27" name="Rechteck 26">
              <a:extLst>
                <a:ext uri="{FF2B5EF4-FFF2-40B4-BE49-F238E27FC236}">
                  <a16:creationId xmlns:a16="http://schemas.microsoft.com/office/drawing/2014/main" id="{7415F874-2EA6-2028-96FE-979D6B72D28B}"/>
                </a:ext>
              </a:extLst>
            </p:cNvPr>
            <p:cNvSpPr/>
            <p:nvPr/>
          </p:nvSpPr>
          <p:spPr>
            <a:xfrm>
              <a:off x="2073" y="792971"/>
              <a:ext cx="1536339" cy="468583"/>
            </a:xfrm>
            <a:prstGeom prst="rect">
              <a:avLst/>
            </a:prstGeom>
          </p:spPr>
          <p:style>
            <a:lnRef idx="2">
              <a:schemeClr val="lt1">
                <a:hueOff val="0"/>
                <a:satOff val="0"/>
                <a:lumOff val="0"/>
                <a:alphaOff val="0"/>
              </a:schemeClr>
            </a:lnRef>
            <a:fillRef idx="1">
              <a:schemeClr val="accent2">
                <a:shade val="60000"/>
                <a:hueOff val="0"/>
                <a:satOff val="0"/>
                <a:lumOff val="0"/>
                <a:alphaOff val="0"/>
              </a:schemeClr>
            </a:fillRef>
            <a:effectRef idx="0">
              <a:schemeClr val="accent2">
                <a:shade val="60000"/>
                <a:hueOff val="0"/>
                <a:satOff val="0"/>
                <a:lumOff val="0"/>
                <a:alphaOff val="0"/>
              </a:schemeClr>
            </a:effectRef>
            <a:fontRef idx="minor">
              <a:schemeClr val="lt1"/>
            </a:fontRef>
          </p:style>
          <p:txBody>
            <a:bodyPr/>
            <a:lstStyle/>
            <a:p>
              <a:endParaRPr lang="de-AT"/>
            </a:p>
          </p:txBody>
        </p:sp>
        <p:sp>
          <p:nvSpPr>
            <p:cNvPr id="28" name="Textfeld 27">
              <a:extLst>
                <a:ext uri="{FF2B5EF4-FFF2-40B4-BE49-F238E27FC236}">
                  <a16:creationId xmlns:a16="http://schemas.microsoft.com/office/drawing/2014/main" id="{18F2CA34-39EF-21E0-EED9-7104736D8CD9}"/>
                </a:ext>
              </a:extLst>
            </p:cNvPr>
            <p:cNvSpPr txBox="1"/>
            <p:nvPr/>
          </p:nvSpPr>
          <p:spPr>
            <a:xfrm>
              <a:off x="2073" y="792971"/>
              <a:ext cx="1536339" cy="468583"/>
            </a:xfrm>
            <a:prstGeom prst="rect">
              <a:avLst/>
            </a:prstGeom>
            <a:solidFill>
              <a:schemeClr val="bg1">
                <a:lumMod val="50000"/>
              </a:schemeClr>
            </a:solidFill>
          </p:spPr>
          <p:style>
            <a:lnRef idx="0">
              <a:scrgbClr r="0" g="0" b="0"/>
            </a:lnRef>
            <a:fillRef idx="0">
              <a:scrgbClr r="0" g="0" b="0"/>
            </a:fillRef>
            <a:effectRef idx="0">
              <a:scrgbClr r="0" g="0" b="0"/>
            </a:effectRef>
            <a:fontRef idx="minor">
              <a:schemeClr val="lt1"/>
            </a:fontRef>
          </p:style>
          <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dirty="0">
                  <a:solidFill>
                    <a:schemeClr val="tx1"/>
                  </a:solidFill>
                </a:rPr>
                <a:t>Freight transport</a:t>
              </a:r>
            </a:p>
          </p:txBody>
        </p:sp>
      </p:grpSp>
      <p:cxnSp>
        <p:nvCxnSpPr>
          <p:cNvPr id="36" name="Verbinder: gewinkelt 35">
            <a:extLst>
              <a:ext uri="{FF2B5EF4-FFF2-40B4-BE49-F238E27FC236}">
                <a16:creationId xmlns:a16="http://schemas.microsoft.com/office/drawing/2014/main" id="{96EF1513-D4D7-74E0-9780-C45710029EE0}"/>
              </a:ext>
              <a:ext uri="{C183D7F6-B498-43B3-948B-1728B52AA6E4}">
                <adec:decorative xmlns:adec="http://schemas.microsoft.com/office/drawing/2017/decorative" val="1"/>
              </a:ext>
            </a:extLst>
          </p:cNvPr>
          <p:cNvCxnSpPr>
            <a:cxnSpLocks/>
            <a:stCxn id="28" idx="3"/>
            <a:endCxn id="23" idx="1"/>
          </p:cNvCxnSpPr>
          <p:nvPr/>
        </p:nvCxnSpPr>
        <p:spPr>
          <a:xfrm>
            <a:off x="5187333" y="3776833"/>
            <a:ext cx="627058" cy="1588441"/>
          </a:xfrm>
          <a:prstGeom prst="bentConnector3">
            <a:avLst>
              <a:gd name="adj1"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8" name="Gerader Verbinder 37">
            <a:extLst>
              <a:ext uri="{FF2B5EF4-FFF2-40B4-BE49-F238E27FC236}">
                <a16:creationId xmlns:a16="http://schemas.microsoft.com/office/drawing/2014/main" id="{A5C07D9F-00AA-9FFF-21C9-3FFA8E186396}"/>
              </a:ext>
              <a:ext uri="{C183D7F6-B498-43B3-948B-1728B52AA6E4}">
                <adec:decorative xmlns:adec="http://schemas.microsoft.com/office/drawing/2017/decorative" val="1"/>
              </a:ext>
            </a:extLst>
          </p:cNvPr>
          <p:cNvCxnSpPr>
            <a:cxnSpLocks/>
          </p:cNvCxnSpPr>
          <p:nvPr/>
        </p:nvCxnSpPr>
        <p:spPr>
          <a:xfrm>
            <a:off x="5520741" y="4287078"/>
            <a:ext cx="29365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3" name="Textfeld 12">
            <a:extLst>
              <a:ext uri="{FF2B5EF4-FFF2-40B4-BE49-F238E27FC236}">
                <a16:creationId xmlns:a16="http://schemas.microsoft.com/office/drawing/2014/main" id="{96963573-B95D-E86B-0CD1-825591CCB38E}"/>
              </a:ext>
            </a:extLst>
          </p:cNvPr>
          <p:cNvSpPr txBox="1"/>
          <p:nvPr/>
        </p:nvSpPr>
        <p:spPr>
          <a:xfrm>
            <a:off x="7744784" y="6411782"/>
            <a:ext cx="3764729" cy="246221"/>
          </a:xfrm>
          <a:prstGeom prst="rect">
            <a:avLst/>
          </a:prstGeom>
          <a:noFill/>
        </p:spPr>
        <p:txBody>
          <a:bodyPr wrap="square">
            <a:spAutoFit/>
          </a:bodyPr>
          <a:lstStyle/>
          <a:p>
            <a:pPr algn="r"/>
            <a:r>
              <a:rPr lang="en-US" sz="1000">
                <a:solidFill>
                  <a:schemeClr val="tx2"/>
                </a:solidFill>
                <a:latin typeface="+mj-lt"/>
                <a:cs typeface="Mangal Pro" panose="00000500000000000000" pitchFamily="2" charset="0"/>
              </a:rPr>
              <a:t>Graphic: adapted from </a:t>
            </a:r>
            <a:r>
              <a:rPr lang="en-US" sz="1000" err="1">
                <a:solidFill>
                  <a:schemeClr val="tx2"/>
                </a:solidFill>
                <a:latin typeface="+mj-lt"/>
                <a:cs typeface="Mangal Pro" panose="00000500000000000000" pitchFamily="2" charset="0"/>
              </a:rPr>
              <a:t>viadonau</a:t>
            </a:r>
            <a:r>
              <a:rPr lang="en-US" sz="1000">
                <a:solidFill>
                  <a:schemeClr val="tx2"/>
                </a:solidFill>
                <a:latin typeface="+mj-lt"/>
                <a:cs typeface="Mangal Pro" panose="00000500000000000000" pitchFamily="2" charset="0"/>
              </a:rPr>
              <a:t> and Eurostat</a:t>
            </a:r>
            <a:endParaRPr lang="de-AT" sz="1000">
              <a:solidFill>
                <a:schemeClr val="tx2"/>
              </a:solidFill>
              <a:latin typeface="+mj-lt"/>
              <a:cs typeface="Mangal Pro" panose="00000500000000000000" pitchFamily="2" charset="0"/>
            </a:endParaRPr>
          </a:p>
        </p:txBody>
      </p:sp>
      <p:cxnSp>
        <p:nvCxnSpPr>
          <p:cNvPr id="56" name="Verbinder: gewinkelt 55">
            <a:extLst>
              <a:ext uri="{FF2B5EF4-FFF2-40B4-BE49-F238E27FC236}">
                <a16:creationId xmlns:a16="http://schemas.microsoft.com/office/drawing/2014/main" id="{2F73D89B-06C3-0AAA-2596-8C9584EE7BD5}"/>
              </a:ext>
              <a:ext uri="{C183D7F6-B498-43B3-948B-1728B52AA6E4}">
                <adec:decorative xmlns:adec="http://schemas.microsoft.com/office/drawing/2017/decorative" val="1"/>
              </a:ext>
            </a:extLst>
          </p:cNvPr>
          <p:cNvCxnSpPr>
            <a:cxnSpLocks/>
          </p:cNvCxnSpPr>
          <p:nvPr/>
        </p:nvCxnSpPr>
        <p:spPr>
          <a:xfrm rot="5400000" flipH="1" flipV="1">
            <a:off x="5026775" y="2999156"/>
            <a:ext cx="1261704" cy="293651"/>
          </a:xfrm>
          <a:prstGeom prst="bentConnector2">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9794722"/>
      </p:ext>
    </p:extLst>
  </p:cSld>
  <p:clrMapOvr>
    <a:masterClrMapping/>
  </p:clrMapOvr>
  <p:transition spd="slow">
    <p:pu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EE7878-9B68-201D-E313-CF21DF69B9F8}"/>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2A05574D-84F6-0A60-DFE4-7FF9069F86E9}"/>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1271091B-1AA7-6FD6-B552-9620A8CA4BA8}"/>
              </a:ext>
            </a:extLst>
          </p:cNvPr>
          <p:cNvSpPr>
            <a:spLocks noGrp="1"/>
          </p:cNvSpPr>
          <p:nvPr>
            <p:ph type="ftr" sz="quarter" idx="11"/>
          </p:nvPr>
        </p:nvSpPr>
        <p:spPr>
          <a:xfrm>
            <a:off x="592538" y="272194"/>
            <a:ext cx="6722405" cy="365125"/>
          </a:xfrm>
        </p:spPr>
        <p:txBody>
          <a:bodyPr/>
          <a:lstStyle/>
          <a:p>
            <a:r>
              <a:rPr lang="en-US">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D6844269-FF87-FF86-3F2C-A119CE4A12D5}"/>
              </a:ext>
            </a:extLst>
          </p:cNvPr>
          <p:cNvSpPr>
            <a:spLocks noGrp="1"/>
          </p:cNvSpPr>
          <p:nvPr>
            <p:ph type="sldNum" sz="quarter" idx="12"/>
          </p:nvPr>
        </p:nvSpPr>
        <p:spPr/>
        <p:txBody>
          <a:bodyPr/>
          <a:lstStyle/>
          <a:p>
            <a:fld id="{0AF89F37-6AD9-4F74-BC17-19E39A25D257}" type="slidenum">
              <a:rPr lang="de-AT" smtClean="0"/>
              <a:pPr/>
              <a:t>17</a:t>
            </a:fld>
            <a:endParaRPr lang="de-AT"/>
          </a:p>
        </p:txBody>
      </p:sp>
      <p:sp>
        <p:nvSpPr>
          <p:cNvPr id="5" name="Titel 4">
            <a:extLst>
              <a:ext uri="{FF2B5EF4-FFF2-40B4-BE49-F238E27FC236}">
                <a16:creationId xmlns:a16="http://schemas.microsoft.com/office/drawing/2014/main" id="{3C52DCB6-38F6-EC2E-2DB8-BF773426CBCA}"/>
              </a:ext>
            </a:extLst>
          </p:cNvPr>
          <p:cNvSpPr>
            <a:spLocks noGrp="1"/>
          </p:cNvSpPr>
          <p:nvPr>
            <p:ph type="title"/>
          </p:nvPr>
        </p:nvSpPr>
        <p:spPr/>
        <p:txBody>
          <a:bodyPr/>
          <a:lstStyle/>
          <a:p>
            <a:r>
              <a:rPr lang="de-AT" dirty="0"/>
              <a:t>Mode </a:t>
            </a:r>
            <a:r>
              <a:rPr lang="de-AT" dirty="0" err="1"/>
              <a:t>of</a:t>
            </a:r>
            <a:r>
              <a:rPr lang="de-AT" dirty="0"/>
              <a:t> </a:t>
            </a:r>
            <a:r>
              <a:rPr lang="de-AT" dirty="0" err="1"/>
              <a:t>transport</a:t>
            </a:r>
            <a:r>
              <a:rPr lang="de-AT" dirty="0"/>
              <a:t> </a:t>
            </a:r>
            <a:r>
              <a:rPr lang="de-AT" dirty="0" err="1"/>
              <a:t>quiz</a:t>
            </a:r>
            <a:endParaRPr lang="de-AT" dirty="0"/>
          </a:p>
        </p:txBody>
      </p:sp>
      <p:sp>
        <p:nvSpPr>
          <p:cNvPr id="6" name="Inhaltsplatzhalter 5">
            <a:extLst>
              <a:ext uri="{FF2B5EF4-FFF2-40B4-BE49-F238E27FC236}">
                <a16:creationId xmlns:a16="http://schemas.microsoft.com/office/drawing/2014/main" id="{848BF044-8FF1-2AB2-3923-1922BB15AD1A}"/>
              </a:ext>
            </a:extLst>
          </p:cNvPr>
          <p:cNvSpPr>
            <a:spLocks noGrp="1"/>
          </p:cNvSpPr>
          <p:nvPr>
            <p:ph idx="1"/>
          </p:nvPr>
        </p:nvSpPr>
        <p:spPr>
          <a:xfrm>
            <a:off x="3469579" y="1639957"/>
            <a:ext cx="8088140" cy="4450142"/>
          </a:xfrm>
        </p:spPr>
        <p:txBody>
          <a:bodyPr/>
          <a:lstStyle/>
          <a:p>
            <a:pPr marL="0" indent="0">
              <a:buNone/>
            </a:pPr>
            <a:r>
              <a:rPr lang="en-US" b="1">
                <a:solidFill>
                  <a:schemeClr val="tx2"/>
                </a:solidFill>
              </a:rPr>
              <a:t>Assign each statement to a mode of transport (Road, Waterway, Rail):</a:t>
            </a:r>
          </a:p>
          <a:p>
            <a:pPr marL="0" indent="0">
              <a:buNone/>
            </a:pPr>
            <a:endParaRPr lang="de-AT" b="1">
              <a:solidFill>
                <a:schemeClr val="tx2"/>
              </a:solidFill>
            </a:endParaRPr>
          </a:p>
          <a:p>
            <a:r>
              <a:rPr lang="en-US"/>
              <a:t>This mode of transport enables fast delivery right to your doorstep.</a:t>
            </a:r>
          </a:p>
          <a:p>
            <a:r>
              <a:rPr lang="en-US"/>
              <a:t>This mode of transport can carry large amounts of goods at once but is slower than other options.</a:t>
            </a:r>
          </a:p>
          <a:p>
            <a:r>
              <a:rPr lang="en-US"/>
              <a:t>There are often traffic jams on this mode of transport, especially in large cities.</a:t>
            </a:r>
          </a:p>
          <a:p>
            <a:r>
              <a:rPr lang="en-US"/>
              <a:t>This mode of transport is particularly suitable for transporting goods over long distances within a country.</a:t>
            </a:r>
          </a:p>
          <a:p>
            <a:r>
              <a:rPr lang="en-US"/>
              <a:t>This mode of transport uses natural infrastructure and is especially environmentally friendly.</a:t>
            </a:r>
          </a:p>
          <a:p>
            <a:r>
              <a:rPr lang="en-US"/>
              <a:t>This mode of transport causes the most harmful air pollutants.</a:t>
            </a:r>
          </a:p>
          <a:p>
            <a:r>
              <a:rPr lang="en-US"/>
              <a:t>These two modes of transport are particularly safe, with very few accidents occurring.</a:t>
            </a:r>
            <a:endParaRPr lang="de-AT"/>
          </a:p>
        </p:txBody>
      </p:sp>
      <p:pic>
        <p:nvPicPr>
          <p:cNvPr id="16" name="Grafik 15">
            <a:extLst>
              <a:ext uri="{FF2B5EF4-FFF2-40B4-BE49-F238E27FC236}">
                <a16:creationId xmlns:a16="http://schemas.microsoft.com/office/drawing/2014/main" id="{1BA1E930-1A70-7138-36D1-9BD8398A149A}"/>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89518" y="2771560"/>
            <a:ext cx="1939587" cy="1939587"/>
          </a:xfrm>
          <a:prstGeom prst="rect">
            <a:avLst/>
          </a:prstGeom>
        </p:spPr>
      </p:pic>
    </p:spTree>
    <p:extLst>
      <p:ext uri="{BB962C8B-B14F-4D97-AF65-F5344CB8AC3E}">
        <p14:creationId xmlns:p14="http://schemas.microsoft.com/office/powerpoint/2010/main" val="543999849"/>
      </p:ext>
    </p:extLst>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nhaltsplatzhalter 10">
            <a:extLst>
              <a:ext uri="{FF2B5EF4-FFF2-40B4-BE49-F238E27FC236}">
                <a16:creationId xmlns:a16="http://schemas.microsoft.com/office/drawing/2014/main" id="{9B8BE497-CB4E-5AE4-E202-4652BC7F1043}"/>
              </a:ext>
              <a:ext uri="{C183D7F6-B498-43B3-948B-1728B52AA6E4}">
                <adec:decorative xmlns:adec="http://schemas.microsoft.com/office/drawing/2017/decorative" val="1"/>
              </a:ext>
            </a:extLst>
          </p:cNvPr>
          <p:cNvPicPr>
            <a:picLocks noGrp="1" noChangeAspect="1"/>
          </p:cNvPicPr>
          <p:nvPr>
            <p:ph sz="half" idx="2"/>
          </p:nvPr>
        </p:nvPicPr>
        <p:blipFill>
          <a:blip>
            <a:extLst>
              <a:ext uri="{96DAC541-7B7A-43D3-8B79-37D633B846F1}">
                <asvg:svgBlip xmlns:asvg="http://schemas.microsoft.com/office/drawing/2016/SVG/main" r:embed="rId3"/>
              </a:ext>
            </a:extLst>
          </a:blip>
          <a:stretch>
            <a:fillRect/>
          </a:stretch>
        </p:blipFill>
        <p:spPr>
          <a:xfrm>
            <a:off x="5530967" y="591799"/>
            <a:ext cx="1130065" cy="1130065"/>
          </a:xfrm>
        </p:spPr>
      </p:pic>
      <p:sp>
        <p:nvSpPr>
          <p:cNvPr id="6" name="Titel 5">
            <a:extLst>
              <a:ext uri="{FF2B5EF4-FFF2-40B4-BE49-F238E27FC236}">
                <a16:creationId xmlns:a16="http://schemas.microsoft.com/office/drawing/2014/main" id="{3C30F1C0-3AF6-D301-8876-BC8387959186}"/>
              </a:ext>
            </a:extLst>
          </p:cNvPr>
          <p:cNvSpPr>
            <a:spLocks noGrp="1"/>
          </p:cNvSpPr>
          <p:nvPr>
            <p:ph type="title"/>
          </p:nvPr>
        </p:nvSpPr>
        <p:spPr/>
        <p:txBody>
          <a:bodyPr/>
          <a:lstStyle/>
          <a:p>
            <a:r>
              <a:rPr lang="de-AT" dirty="0"/>
              <a:t>Mode </a:t>
            </a:r>
            <a:r>
              <a:rPr lang="de-AT" dirty="0" err="1"/>
              <a:t>of</a:t>
            </a:r>
            <a:r>
              <a:rPr lang="de-AT" dirty="0"/>
              <a:t> </a:t>
            </a:r>
            <a:r>
              <a:rPr lang="de-AT" dirty="0" err="1"/>
              <a:t>transport</a:t>
            </a:r>
            <a:r>
              <a:rPr lang="de-AT" dirty="0"/>
              <a:t>: Road</a:t>
            </a:r>
          </a:p>
        </p:txBody>
      </p:sp>
      <p:sp>
        <p:nvSpPr>
          <p:cNvPr id="7" name="Datumsplatzhalter 6">
            <a:extLst>
              <a:ext uri="{FF2B5EF4-FFF2-40B4-BE49-F238E27FC236}">
                <a16:creationId xmlns:a16="http://schemas.microsoft.com/office/drawing/2014/main" id="{4647469A-2040-AE24-30B0-761A333FF6C9}"/>
              </a:ext>
            </a:extLst>
          </p:cNvPr>
          <p:cNvSpPr>
            <a:spLocks noGrp="1"/>
          </p:cNvSpPr>
          <p:nvPr>
            <p:ph type="dt" sz="half" idx="10"/>
          </p:nvPr>
        </p:nvSpPr>
        <p:spPr/>
        <p:txBody>
          <a:bodyPr/>
          <a:lstStyle/>
          <a:p>
            <a:r>
              <a:rPr lang="de-AT"/>
              <a:t>Slide</a:t>
            </a:r>
          </a:p>
        </p:txBody>
      </p:sp>
      <p:sp>
        <p:nvSpPr>
          <p:cNvPr id="8" name="Fußzeilenplatzhalter 7">
            <a:extLst>
              <a:ext uri="{FF2B5EF4-FFF2-40B4-BE49-F238E27FC236}">
                <a16:creationId xmlns:a16="http://schemas.microsoft.com/office/drawing/2014/main" id="{5D9FC30D-5B3A-1289-1237-D1CCAC02BA7E}"/>
              </a:ext>
            </a:extLst>
          </p:cNvPr>
          <p:cNvSpPr>
            <a:spLocks noGrp="1"/>
          </p:cNvSpPr>
          <p:nvPr>
            <p:ph type="ftr" sz="quarter" idx="11"/>
          </p:nvPr>
        </p:nvSpPr>
        <p:spPr/>
        <p:txBody>
          <a:bodyPr/>
          <a:lstStyle/>
          <a:p>
            <a:r>
              <a:rPr lang="en-US">
                <a:cs typeface="Arial" panose="020B0604020202020204" pitchFamily="34" charset="0"/>
              </a:rPr>
              <a:t>FREIGHT TRANSPORT IN TRANSITION – SUSTAINABLE, DIGITAL, AND EFFICIENT</a:t>
            </a:r>
          </a:p>
        </p:txBody>
      </p:sp>
      <p:sp>
        <p:nvSpPr>
          <p:cNvPr id="9" name="Foliennummernplatzhalter 8">
            <a:extLst>
              <a:ext uri="{FF2B5EF4-FFF2-40B4-BE49-F238E27FC236}">
                <a16:creationId xmlns:a16="http://schemas.microsoft.com/office/drawing/2014/main" id="{20F77ED5-4ED7-6DAA-17EB-23CC5DCD16B7}"/>
              </a:ext>
            </a:extLst>
          </p:cNvPr>
          <p:cNvSpPr>
            <a:spLocks noGrp="1"/>
          </p:cNvSpPr>
          <p:nvPr>
            <p:ph type="sldNum" sz="quarter" idx="12"/>
          </p:nvPr>
        </p:nvSpPr>
        <p:spPr/>
        <p:txBody>
          <a:bodyPr/>
          <a:lstStyle/>
          <a:p>
            <a:fld id="{0AF89F37-6AD9-4F74-BC17-19E39A25D257}" type="slidenum">
              <a:rPr lang="de-AT" smtClean="0"/>
              <a:pPr/>
              <a:t>18</a:t>
            </a:fld>
            <a:endParaRPr lang="de-AT"/>
          </a:p>
        </p:txBody>
      </p:sp>
      <p:graphicFrame>
        <p:nvGraphicFramePr>
          <p:cNvPr id="17" name="Diagramm 16" descr="Advantages and Disadvantages of Road Transport">
            <a:extLst>
              <a:ext uri="{FF2B5EF4-FFF2-40B4-BE49-F238E27FC236}">
                <a16:creationId xmlns:a16="http://schemas.microsoft.com/office/drawing/2014/main" id="{9B6DA106-790A-4370-BCCE-46724EA8D14B}"/>
              </a:ext>
            </a:extLst>
          </p:cNvPr>
          <p:cNvGraphicFramePr/>
          <p:nvPr>
            <p:extLst>
              <p:ext uri="{D42A27DB-BD31-4B8C-83A1-F6EECF244321}">
                <p14:modId xmlns:p14="http://schemas.microsoft.com/office/powerpoint/2010/main" val="572917784"/>
              </p:ext>
            </p:extLst>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84728643"/>
      </p:ext>
    </p:extLst>
  </p:cSld>
  <p:clrMapOvr>
    <a:masterClrMapping/>
  </p:clrMapOvr>
  <p:transition spd="slow">
    <p:pu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26FC1A-103B-8089-7F6E-ED4590B057B2}"/>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45D41410-7995-2987-95E6-2123E65DBDB8}"/>
              </a:ext>
            </a:extLst>
          </p:cNvPr>
          <p:cNvSpPr>
            <a:spLocks noGrp="1"/>
          </p:cNvSpPr>
          <p:nvPr>
            <p:ph type="title"/>
          </p:nvPr>
        </p:nvSpPr>
        <p:spPr/>
        <p:txBody>
          <a:bodyPr/>
          <a:lstStyle/>
          <a:p>
            <a:r>
              <a:rPr lang="de-AT" dirty="0"/>
              <a:t>Mode </a:t>
            </a:r>
            <a:r>
              <a:rPr lang="de-AT" dirty="0" err="1"/>
              <a:t>of</a:t>
            </a:r>
            <a:r>
              <a:rPr lang="de-AT" dirty="0"/>
              <a:t> </a:t>
            </a:r>
            <a:r>
              <a:rPr lang="de-AT" dirty="0" err="1"/>
              <a:t>transport</a:t>
            </a:r>
            <a:r>
              <a:rPr lang="de-AT" dirty="0"/>
              <a:t>: Rail</a:t>
            </a:r>
          </a:p>
        </p:txBody>
      </p:sp>
      <p:sp>
        <p:nvSpPr>
          <p:cNvPr id="7" name="Datumsplatzhalter 6">
            <a:extLst>
              <a:ext uri="{FF2B5EF4-FFF2-40B4-BE49-F238E27FC236}">
                <a16:creationId xmlns:a16="http://schemas.microsoft.com/office/drawing/2014/main" id="{A7C29489-EE4A-2E6B-D6F6-782F74E45E23}"/>
              </a:ext>
            </a:extLst>
          </p:cNvPr>
          <p:cNvSpPr>
            <a:spLocks noGrp="1"/>
          </p:cNvSpPr>
          <p:nvPr>
            <p:ph type="dt" sz="half" idx="10"/>
          </p:nvPr>
        </p:nvSpPr>
        <p:spPr/>
        <p:txBody>
          <a:bodyPr/>
          <a:lstStyle/>
          <a:p>
            <a:r>
              <a:rPr lang="de-AT"/>
              <a:t>Slide</a:t>
            </a:r>
          </a:p>
        </p:txBody>
      </p:sp>
      <p:sp>
        <p:nvSpPr>
          <p:cNvPr id="8" name="Fußzeilenplatzhalter 7">
            <a:extLst>
              <a:ext uri="{FF2B5EF4-FFF2-40B4-BE49-F238E27FC236}">
                <a16:creationId xmlns:a16="http://schemas.microsoft.com/office/drawing/2014/main" id="{B2D1EFF8-2D5A-F313-CB9F-4E7F53165494}"/>
              </a:ext>
            </a:extLst>
          </p:cNvPr>
          <p:cNvSpPr>
            <a:spLocks noGrp="1"/>
          </p:cNvSpPr>
          <p:nvPr>
            <p:ph type="ftr" sz="quarter" idx="11"/>
          </p:nvPr>
        </p:nvSpPr>
        <p:spPr/>
        <p:txBody>
          <a:bodyPr/>
          <a:lstStyle/>
          <a:p>
            <a:r>
              <a:rPr lang="en-US">
                <a:cs typeface="Arial" panose="020B0604020202020204" pitchFamily="34" charset="0"/>
              </a:rPr>
              <a:t>FREIGHT TRANSPORT IN TRANSITION – SUSTAINABLE, DIGITAL, AND EFFICIENT</a:t>
            </a:r>
          </a:p>
        </p:txBody>
      </p:sp>
      <p:sp>
        <p:nvSpPr>
          <p:cNvPr id="9" name="Foliennummernplatzhalter 8">
            <a:extLst>
              <a:ext uri="{FF2B5EF4-FFF2-40B4-BE49-F238E27FC236}">
                <a16:creationId xmlns:a16="http://schemas.microsoft.com/office/drawing/2014/main" id="{A60AC27B-225A-42AF-537C-71D7E7E1DED9}"/>
              </a:ext>
            </a:extLst>
          </p:cNvPr>
          <p:cNvSpPr>
            <a:spLocks noGrp="1"/>
          </p:cNvSpPr>
          <p:nvPr>
            <p:ph type="sldNum" sz="quarter" idx="12"/>
          </p:nvPr>
        </p:nvSpPr>
        <p:spPr/>
        <p:txBody>
          <a:bodyPr/>
          <a:lstStyle/>
          <a:p>
            <a:fld id="{0AF89F37-6AD9-4F74-BC17-19E39A25D257}" type="slidenum">
              <a:rPr lang="de-AT" smtClean="0"/>
              <a:pPr/>
              <a:t>19</a:t>
            </a:fld>
            <a:endParaRPr lang="de-AT"/>
          </a:p>
        </p:txBody>
      </p:sp>
      <p:graphicFrame>
        <p:nvGraphicFramePr>
          <p:cNvPr id="17" name="Diagramm 16" descr="Advantages and Disadvantages of Rail Transport">
            <a:extLst>
              <a:ext uri="{FF2B5EF4-FFF2-40B4-BE49-F238E27FC236}">
                <a16:creationId xmlns:a16="http://schemas.microsoft.com/office/drawing/2014/main" id="{00995EBC-08B0-548A-564F-87B684796E00}"/>
              </a:ext>
            </a:extLst>
          </p:cNvPr>
          <p:cNvGraphicFramePr/>
          <p:nvPr>
            <p:extLst>
              <p:ext uri="{D42A27DB-BD31-4B8C-83A1-F6EECF244321}">
                <p14:modId xmlns:p14="http://schemas.microsoft.com/office/powerpoint/2010/main" val="3495985666"/>
              </p:ext>
            </p:extLst>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Inhaltsplatzhalter 4">
            <a:extLst>
              <a:ext uri="{FF2B5EF4-FFF2-40B4-BE49-F238E27FC236}">
                <a16:creationId xmlns:a16="http://schemas.microsoft.com/office/drawing/2014/main" id="{82445943-0023-A99C-D753-FA5851DD5247}"/>
              </a:ext>
              <a:ext uri="{C183D7F6-B498-43B3-948B-1728B52AA6E4}">
                <adec:decorative xmlns:adec="http://schemas.microsoft.com/office/drawing/2017/decorative" val="1"/>
              </a:ext>
            </a:extLst>
          </p:cNvPr>
          <p:cNvPicPr>
            <a:picLocks noGrp="1" noChangeAspect="1"/>
          </p:cNvPicPr>
          <p:nvPr>
            <p:ph sz="half" idx="2"/>
          </p:nvPr>
        </p:nvPicPr>
        <p:blipFill>
          <a:blip>
            <a:extLst>
              <a:ext uri="{96DAC541-7B7A-43D3-8B79-37D633B846F1}">
                <asvg:svgBlip xmlns:asvg="http://schemas.microsoft.com/office/drawing/2016/SVG/main" r:embed="rId8"/>
              </a:ext>
            </a:extLst>
          </a:blip>
          <a:stretch>
            <a:fillRect/>
          </a:stretch>
        </p:blipFill>
        <p:spPr>
          <a:xfrm>
            <a:off x="5577932" y="637319"/>
            <a:ext cx="1078665" cy="999916"/>
          </a:xfrm>
        </p:spPr>
      </p:pic>
    </p:spTree>
    <p:extLst>
      <p:ext uri="{BB962C8B-B14F-4D97-AF65-F5344CB8AC3E}">
        <p14:creationId xmlns:p14="http://schemas.microsoft.com/office/powerpoint/2010/main" val="1755390013"/>
      </p:ext>
    </p:extLst>
  </p:cSld>
  <p:clrMapOvr>
    <a:masterClrMapping/>
  </p:clrMapOvr>
  <p:transition spd="slow">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070B2-FA07-A59D-9FC9-E615A05108B6}"/>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CBF1C974-4C21-DDAE-6A64-BB2B96A031F7}"/>
              </a:ext>
            </a:extLst>
          </p:cNvPr>
          <p:cNvSpPr>
            <a:spLocks noGrp="1"/>
          </p:cNvSpPr>
          <p:nvPr>
            <p:ph type="title"/>
          </p:nvPr>
        </p:nvSpPr>
        <p:spPr/>
        <p:txBody>
          <a:bodyPr/>
          <a:lstStyle/>
          <a:p>
            <a:r>
              <a:rPr lang="de-AT" dirty="0"/>
              <a:t>Mode </a:t>
            </a:r>
            <a:r>
              <a:rPr lang="de-AT" dirty="0" err="1"/>
              <a:t>of</a:t>
            </a:r>
            <a:r>
              <a:rPr lang="de-AT" dirty="0"/>
              <a:t> </a:t>
            </a:r>
            <a:r>
              <a:rPr lang="de-AT" dirty="0" err="1"/>
              <a:t>transport</a:t>
            </a:r>
            <a:r>
              <a:rPr lang="de-AT" dirty="0"/>
              <a:t>: Inland </a:t>
            </a:r>
            <a:r>
              <a:rPr lang="de-AT" dirty="0" err="1"/>
              <a:t>Waterway</a:t>
            </a:r>
            <a:endParaRPr lang="de-AT" dirty="0"/>
          </a:p>
        </p:txBody>
      </p:sp>
      <p:sp>
        <p:nvSpPr>
          <p:cNvPr id="7" name="Datumsplatzhalter 6">
            <a:extLst>
              <a:ext uri="{FF2B5EF4-FFF2-40B4-BE49-F238E27FC236}">
                <a16:creationId xmlns:a16="http://schemas.microsoft.com/office/drawing/2014/main" id="{D0609CF0-63DF-AF9B-24AA-6506F20F2545}"/>
              </a:ext>
            </a:extLst>
          </p:cNvPr>
          <p:cNvSpPr>
            <a:spLocks noGrp="1"/>
          </p:cNvSpPr>
          <p:nvPr>
            <p:ph type="dt" sz="half" idx="10"/>
          </p:nvPr>
        </p:nvSpPr>
        <p:spPr/>
        <p:txBody>
          <a:bodyPr/>
          <a:lstStyle/>
          <a:p>
            <a:r>
              <a:rPr lang="de-AT"/>
              <a:t>Slide</a:t>
            </a:r>
          </a:p>
        </p:txBody>
      </p:sp>
      <p:sp>
        <p:nvSpPr>
          <p:cNvPr id="8" name="Fußzeilenplatzhalter 7">
            <a:extLst>
              <a:ext uri="{FF2B5EF4-FFF2-40B4-BE49-F238E27FC236}">
                <a16:creationId xmlns:a16="http://schemas.microsoft.com/office/drawing/2014/main" id="{C0747D33-6F49-61F1-6960-BDAB7A1FFB02}"/>
              </a:ext>
            </a:extLst>
          </p:cNvPr>
          <p:cNvSpPr>
            <a:spLocks noGrp="1"/>
          </p:cNvSpPr>
          <p:nvPr>
            <p:ph type="ftr" sz="quarter" idx="11"/>
          </p:nvPr>
        </p:nvSpPr>
        <p:spPr/>
        <p:txBody>
          <a:bodyPr/>
          <a:lstStyle/>
          <a:p>
            <a:r>
              <a:rPr lang="en-US">
                <a:cs typeface="Arial" panose="020B0604020202020204" pitchFamily="34" charset="0"/>
              </a:rPr>
              <a:t>FREIGHT TRANSPORT IN TRANSITION – SUSTAINABLE, DIGITAL, AND EFFICIENT</a:t>
            </a:r>
          </a:p>
        </p:txBody>
      </p:sp>
      <p:sp>
        <p:nvSpPr>
          <p:cNvPr id="9" name="Foliennummernplatzhalter 8">
            <a:extLst>
              <a:ext uri="{FF2B5EF4-FFF2-40B4-BE49-F238E27FC236}">
                <a16:creationId xmlns:a16="http://schemas.microsoft.com/office/drawing/2014/main" id="{AEA882D1-4234-0071-E870-67A0E97F3294}"/>
              </a:ext>
            </a:extLst>
          </p:cNvPr>
          <p:cNvSpPr>
            <a:spLocks noGrp="1"/>
          </p:cNvSpPr>
          <p:nvPr>
            <p:ph type="sldNum" sz="quarter" idx="12"/>
          </p:nvPr>
        </p:nvSpPr>
        <p:spPr/>
        <p:txBody>
          <a:bodyPr/>
          <a:lstStyle/>
          <a:p>
            <a:fld id="{0AF89F37-6AD9-4F74-BC17-19E39A25D257}" type="slidenum">
              <a:rPr lang="de-AT" smtClean="0"/>
              <a:pPr/>
              <a:t>20</a:t>
            </a:fld>
            <a:endParaRPr lang="de-AT"/>
          </a:p>
        </p:txBody>
      </p:sp>
      <p:graphicFrame>
        <p:nvGraphicFramePr>
          <p:cNvPr id="17" name="Diagramm 16" descr="Advantages and Disadvantages of Inland Waterway Transport">
            <a:extLst>
              <a:ext uri="{FF2B5EF4-FFF2-40B4-BE49-F238E27FC236}">
                <a16:creationId xmlns:a16="http://schemas.microsoft.com/office/drawing/2014/main" id="{E5BBF496-AE2D-7FAD-A1A3-22C3F0F71ABF}"/>
              </a:ext>
            </a:extLst>
          </p:cNvPr>
          <p:cNvGraphicFramePr/>
          <p:nvPr>
            <p:extLst>
              <p:ext uri="{D42A27DB-BD31-4B8C-83A1-F6EECF244321}">
                <p14:modId xmlns:p14="http://schemas.microsoft.com/office/powerpoint/2010/main" val="3206069300"/>
              </p:ext>
            </p:extLst>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Grafik 3">
            <a:extLst>
              <a:ext uri="{FF2B5EF4-FFF2-40B4-BE49-F238E27FC236}">
                <a16:creationId xmlns:a16="http://schemas.microsoft.com/office/drawing/2014/main" id="{E5251266-0CEE-4F9A-B7EE-48E829BC2DEE}"/>
              </a:ext>
              <a:ext uri="{C183D7F6-B498-43B3-948B-1728B52AA6E4}">
                <adec:decorative xmlns:adec="http://schemas.microsoft.com/office/drawing/2017/decorative" val="1"/>
              </a:ext>
            </a:extLst>
          </p:cNvPr>
          <p:cNvPicPr>
            <a:picLocks noChangeAspect="1"/>
          </p:cNvPicPr>
          <p:nvPr/>
        </p:nvPicPr>
        <p:blipFill rotWithShape="1">
          <a:blip r:embed="rId8">
            <a:extLst>
              <a:ext uri="{28A0092B-C50C-407E-A947-70E740481C1C}">
                <a14:useLocalDpi xmlns:a14="http://schemas.microsoft.com/office/drawing/2010/main" val="0"/>
              </a:ext>
            </a:extLst>
          </a:blip>
          <a:srcRect l="28891" t="16143" r="48548" b="51572"/>
          <a:stretch>
            <a:fillRect/>
          </a:stretch>
        </p:blipFill>
        <p:spPr bwMode="auto">
          <a:xfrm>
            <a:off x="7331393" y="696980"/>
            <a:ext cx="1390015" cy="97155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6604578"/>
      </p:ext>
    </p:extLst>
  </p:cSld>
  <p:clrMapOvr>
    <a:masterClrMapping/>
  </p:clrMapOvr>
  <p:transition spd="slow">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852A8F-91B0-3DD7-6142-C78963CA72DE}"/>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0D6786E2-DA50-F0F7-F2BB-971F0B11FEC6}"/>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76AE5D41-CB4E-1A3A-A8C9-AD7E32A63B12}"/>
              </a:ext>
            </a:extLst>
          </p:cNvPr>
          <p:cNvSpPr>
            <a:spLocks noGrp="1"/>
          </p:cNvSpPr>
          <p:nvPr>
            <p:ph type="ftr" sz="quarter" idx="11"/>
          </p:nvPr>
        </p:nvSpPr>
        <p:spPr/>
        <p:txBody>
          <a:bodyPr/>
          <a:lstStyle/>
          <a:p>
            <a:r>
              <a:rPr lang="en-US">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543DBB17-3F3C-144E-7B26-3431949905E7}"/>
              </a:ext>
            </a:extLst>
          </p:cNvPr>
          <p:cNvSpPr>
            <a:spLocks noGrp="1"/>
          </p:cNvSpPr>
          <p:nvPr>
            <p:ph type="sldNum" sz="quarter" idx="12"/>
          </p:nvPr>
        </p:nvSpPr>
        <p:spPr/>
        <p:txBody>
          <a:bodyPr/>
          <a:lstStyle/>
          <a:p>
            <a:fld id="{0AF89F37-6AD9-4F74-BC17-19E39A25D257}" type="slidenum">
              <a:rPr lang="de-AT" smtClean="0"/>
              <a:pPr/>
              <a:t>21</a:t>
            </a:fld>
            <a:endParaRPr lang="de-AT"/>
          </a:p>
        </p:txBody>
      </p:sp>
      <p:sp>
        <p:nvSpPr>
          <p:cNvPr id="6" name="Titel 5">
            <a:extLst>
              <a:ext uri="{FF2B5EF4-FFF2-40B4-BE49-F238E27FC236}">
                <a16:creationId xmlns:a16="http://schemas.microsoft.com/office/drawing/2014/main" id="{869BAB76-6DCC-00CF-EB97-612854B3881B}"/>
              </a:ext>
            </a:extLst>
          </p:cNvPr>
          <p:cNvSpPr>
            <a:spLocks noGrp="1"/>
          </p:cNvSpPr>
          <p:nvPr>
            <p:ph type="title"/>
          </p:nvPr>
        </p:nvSpPr>
        <p:spPr>
          <a:xfrm>
            <a:off x="592537" y="640040"/>
            <a:ext cx="9072458" cy="792976"/>
          </a:xfrm>
        </p:spPr>
        <p:txBody>
          <a:bodyPr/>
          <a:lstStyle/>
          <a:p>
            <a:r>
              <a:rPr lang="en-US" dirty="0"/>
              <a:t>Freight transport in Austria and Europe (Modal Split)</a:t>
            </a:r>
            <a:endParaRPr lang="de-AT" dirty="0"/>
          </a:p>
        </p:txBody>
      </p:sp>
      <p:sp>
        <p:nvSpPr>
          <p:cNvPr id="7" name="Textfeld 12">
            <a:extLst>
              <a:ext uri="{FF2B5EF4-FFF2-40B4-BE49-F238E27FC236}">
                <a16:creationId xmlns:a16="http://schemas.microsoft.com/office/drawing/2014/main" id="{8CA5D23D-C82E-6C2A-AA02-0459EE5CE8E8}"/>
              </a:ext>
            </a:extLst>
          </p:cNvPr>
          <p:cNvSpPr txBox="1"/>
          <p:nvPr/>
        </p:nvSpPr>
        <p:spPr>
          <a:xfrm>
            <a:off x="7971184" y="6420382"/>
            <a:ext cx="3576292" cy="246221"/>
          </a:xfrm>
          <a:prstGeom prst="rect">
            <a:avLst/>
          </a:prstGeom>
          <a:noFill/>
        </p:spPr>
        <p:txBody>
          <a:bodyPr wrap="square">
            <a:spAutoFit/>
          </a:bodyPr>
          <a:lstStyle/>
          <a:p>
            <a:pPr algn="r"/>
            <a:r>
              <a:rPr lang="en-US" sz="1000">
                <a:solidFill>
                  <a:schemeClr val="tx2"/>
                </a:solidFill>
                <a:latin typeface="+mj-lt"/>
                <a:cs typeface="Mangal Pro" panose="00000500000000000000" pitchFamily="2" charset="0"/>
              </a:rPr>
              <a:t>Own illustration based on </a:t>
            </a:r>
            <a:r>
              <a:rPr lang="en-US" sz="1000" err="1">
                <a:solidFill>
                  <a:schemeClr val="tx2"/>
                </a:solidFill>
                <a:latin typeface="+mj-lt"/>
                <a:cs typeface="Mangal Pro" panose="00000500000000000000" pitchFamily="2" charset="0"/>
              </a:rPr>
              <a:t>Statistik</a:t>
            </a:r>
            <a:r>
              <a:rPr lang="en-US" sz="1000">
                <a:solidFill>
                  <a:schemeClr val="tx2"/>
                </a:solidFill>
                <a:latin typeface="+mj-lt"/>
                <a:cs typeface="Mangal Pro" panose="00000500000000000000" pitchFamily="2" charset="0"/>
              </a:rPr>
              <a:t> Austria and Eurostat.</a:t>
            </a:r>
            <a:endParaRPr lang="de-AT" sz="1000">
              <a:solidFill>
                <a:schemeClr val="tx2"/>
              </a:solidFill>
              <a:latin typeface="+mj-lt"/>
              <a:cs typeface="Mangal Pro" panose="00000500000000000000" pitchFamily="2" charset="0"/>
            </a:endParaRPr>
          </a:p>
        </p:txBody>
      </p:sp>
      <p:graphicFrame>
        <p:nvGraphicFramePr>
          <p:cNvPr id="10" name="Content Placeholder 9" descr="Chart Modal Split Austria 2023">
            <a:extLst>
              <a:ext uri="{FF2B5EF4-FFF2-40B4-BE49-F238E27FC236}">
                <a16:creationId xmlns:a16="http://schemas.microsoft.com/office/drawing/2014/main" id="{1CA5EA34-6B84-2AF1-355B-8027A5335770}"/>
              </a:ext>
            </a:extLst>
          </p:cNvPr>
          <p:cNvGraphicFramePr>
            <a:graphicFrameLocks noGrp="1"/>
          </p:cNvGraphicFramePr>
          <p:nvPr>
            <p:ph idx="1"/>
            <p:extLst>
              <p:ext uri="{D42A27DB-BD31-4B8C-83A1-F6EECF244321}">
                <p14:modId xmlns:p14="http://schemas.microsoft.com/office/powerpoint/2010/main" val="3554425976"/>
              </p:ext>
            </p:extLst>
          </p:nvPr>
        </p:nvGraphicFramePr>
        <p:xfrm>
          <a:off x="592536" y="1593676"/>
          <a:ext cx="4118611" cy="419089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Content Placeholder 7" descr="Chart Modal Split EU 27 - 2022">
            <a:extLst>
              <a:ext uri="{FF2B5EF4-FFF2-40B4-BE49-F238E27FC236}">
                <a16:creationId xmlns:a16="http://schemas.microsoft.com/office/drawing/2014/main" id="{E781BAEB-C5D0-F57B-AF5A-F0AA1DC0C968}"/>
              </a:ext>
            </a:extLst>
          </p:cNvPr>
          <p:cNvGraphicFramePr>
            <a:graphicFrameLocks/>
          </p:cNvGraphicFramePr>
          <p:nvPr>
            <p:extLst>
              <p:ext uri="{D42A27DB-BD31-4B8C-83A1-F6EECF244321}">
                <p14:modId xmlns:p14="http://schemas.microsoft.com/office/powerpoint/2010/main" val="2454702754"/>
              </p:ext>
            </p:extLst>
          </p:nvPr>
        </p:nvGraphicFramePr>
        <p:xfrm>
          <a:off x="6437750" y="1593676"/>
          <a:ext cx="3655395" cy="449619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04878539"/>
      </p:ext>
    </p:extLst>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518E45-7A07-062C-F819-14C0E00B17FD}"/>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A0401A84-9E4F-064A-5C1C-633383A1E866}"/>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24B42CCD-DAD8-2BE3-8D22-C8015AA2B903}"/>
              </a:ext>
            </a:extLst>
          </p:cNvPr>
          <p:cNvSpPr>
            <a:spLocks noGrp="1"/>
          </p:cNvSpPr>
          <p:nvPr>
            <p:ph type="ftr" sz="quarter" idx="11"/>
          </p:nvPr>
        </p:nvSpPr>
        <p:spPr/>
        <p:txBody>
          <a:bodyPr/>
          <a:lstStyle/>
          <a:p>
            <a:r>
              <a:rPr lang="en-US">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E61E9F44-27F5-0819-D351-ADDDE915A4B4}"/>
              </a:ext>
            </a:extLst>
          </p:cNvPr>
          <p:cNvSpPr>
            <a:spLocks noGrp="1"/>
          </p:cNvSpPr>
          <p:nvPr>
            <p:ph type="sldNum" sz="quarter" idx="12"/>
          </p:nvPr>
        </p:nvSpPr>
        <p:spPr/>
        <p:txBody>
          <a:bodyPr/>
          <a:lstStyle/>
          <a:p>
            <a:fld id="{0AF89F37-6AD9-4F74-BC17-19E39A25D257}" type="slidenum">
              <a:rPr lang="de-AT" smtClean="0"/>
              <a:pPr/>
              <a:t>22</a:t>
            </a:fld>
            <a:endParaRPr lang="de-AT"/>
          </a:p>
        </p:txBody>
      </p:sp>
      <p:sp>
        <p:nvSpPr>
          <p:cNvPr id="6" name="Titel 5">
            <a:extLst>
              <a:ext uri="{FF2B5EF4-FFF2-40B4-BE49-F238E27FC236}">
                <a16:creationId xmlns:a16="http://schemas.microsoft.com/office/drawing/2014/main" id="{734E33D6-B7C4-22BE-667A-6AB9669153BE}"/>
              </a:ext>
            </a:extLst>
          </p:cNvPr>
          <p:cNvSpPr>
            <a:spLocks noGrp="1"/>
          </p:cNvSpPr>
          <p:nvPr>
            <p:ph type="title"/>
          </p:nvPr>
        </p:nvSpPr>
        <p:spPr>
          <a:xfrm>
            <a:off x="592537" y="640040"/>
            <a:ext cx="8819820" cy="792976"/>
          </a:xfrm>
        </p:spPr>
        <p:txBody>
          <a:bodyPr/>
          <a:lstStyle/>
          <a:p>
            <a:r>
              <a:rPr lang="de-AT" dirty="0"/>
              <a:t>Best </a:t>
            </a:r>
            <a:r>
              <a:rPr lang="de-AT" dirty="0" err="1"/>
              <a:t>practice</a:t>
            </a:r>
            <a:r>
              <a:rPr lang="de-AT" dirty="0"/>
              <a:t> </a:t>
            </a:r>
            <a:r>
              <a:rPr lang="de-AT" dirty="0" err="1"/>
              <a:t>inland</a:t>
            </a:r>
            <a:r>
              <a:rPr lang="de-AT" dirty="0"/>
              <a:t> </a:t>
            </a:r>
            <a:r>
              <a:rPr lang="de-AT" dirty="0" err="1"/>
              <a:t>waterway</a:t>
            </a:r>
            <a:r>
              <a:rPr lang="de-AT" dirty="0"/>
              <a:t>: </a:t>
            </a:r>
            <a:r>
              <a:rPr lang="de-AT" dirty="0" err="1"/>
              <a:t>Netherlands</a:t>
            </a:r>
            <a:endParaRPr lang="de-AT" dirty="0"/>
          </a:p>
        </p:txBody>
      </p:sp>
      <p:sp>
        <p:nvSpPr>
          <p:cNvPr id="7" name="Textfeld 12">
            <a:extLst>
              <a:ext uri="{FF2B5EF4-FFF2-40B4-BE49-F238E27FC236}">
                <a16:creationId xmlns:a16="http://schemas.microsoft.com/office/drawing/2014/main" id="{2572DF3D-4A9E-3CB2-732F-F5FA6CF20683}"/>
              </a:ext>
            </a:extLst>
          </p:cNvPr>
          <p:cNvSpPr txBox="1"/>
          <p:nvPr/>
        </p:nvSpPr>
        <p:spPr>
          <a:xfrm>
            <a:off x="7971184" y="6420382"/>
            <a:ext cx="3576292" cy="400110"/>
          </a:xfrm>
          <a:prstGeom prst="rect">
            <a:avLst/>
          </a:prstGeom>
          <a:noFill/>
        </p:spPr>
        <p:txBody>
          <a:bodyPr wrap="square">
            <a:spAutoFit/>
          </a:bodyPr>
          <a:lstStyle/>
          <a:p>
            <a:pPr algn="r"/>
            <a:r>
              <a:rPr lang="en-US" sz="1000">
                <a:solidFill>
                  <a:schemeClr val="tx2"/>
                </a:solidFill>
                <a:latin typeface="+mj-lt"/>
                <a:cs typeface="Mangal Pro" panose="00000500000000000000" pitchFamily="2" charset="0"/>
              </a:rPr>
              <a:t>Own illustration based on Eurostat</a:t>
            </a:r>
          </a:p>
          <a:p>
            <a:pPr lvl="1" algn="r"/>
            <a:r>
              <a:rPr lang="de-AT" sz="1000">
                <a:solidFill>
                  <a:schemeClr val="tx2"/>
                </a:solidFill>
                <a:latin typeface="+mj-lt"/>
                <a:cs typeface="Mangal Pro" panose="00000500000000000000" pitchFamily="2" charset="0"/>
              </a:rPr>
              <a:t>Picture: </a:t>
            </a:r>
            <a:r>
              <a:rPr lang="de-AT" sz="1000" err="1">
                <a:solidFill>
                  <a:schemeClr val="tx2"/>
                </a:solidFill>
                <a:latin typeface="+mj-lt"/>
                <a:cs typeface="Mangal Pro" panose="00000500000000000000" pitchFamily="2" charset="0"/>
              </a:rPr>
              <a:t>Pixabay</a:t>
            </a:r>
            <a:endParaRPr lang="de-AT" sz="1000">
              <a:solidFill>
                <a:schemeClr val="tx2"/>
              </a:solidFill>
              <a:latin typeface="+mj-lt"/>
              <a:cs typeface="Mangal Pro" panose="00000500000000000000" pitchFamily="2" charset="0"/>
            </a:endParaRPr>
          </a:p>
        </p:txBody>
      </p:sp>
      <p:graphicFrame>
        <p:nvGraphicFramePr>
          <p:cNvPr id="5" name="Content Placeholder 7" descr="Chart Modal Split Netherlands - 2022">
            <a:extLst>
              <a:ext uri="{FF2B5EF4-FFF2-40B4-BE49-F238E27FC236}">
                <a16:creationId xmlns:a16="http://schemas.microsoft.com/office/drawing/2014/main" id="{A2CCE315-234E-F643-8AD1-5BB08154CBBE}"/>
              </a:ext>
            </a:extLst>
          </p:cNvPr>
          <p:cNvGraphicFramePr>
            <a:graphicFrameLocks/>
          </p:cNvGraphicFramePr>
          <p:nvPr>
            <p:extLst>
              <p:ext uri="{D42A27DB-BD31-4B8C-83A1-F6EECF244321}">
                <p14:modId xmlns:p14="http://schemas.microsoft.com/office/powerpoint/2010/main" val="148246727"/>
              </p:ext>
            </p:extLst>
          </p:nvPr>
        </p:nvGraphicFramePr>
        <p:xfrm>
          <a:off x="6609522" y="1433016"/>
          <a:ext cx="4023289" cy="4550341"/>
        </p:xfrm>
        <a:graphic>
          <a:graphicData uri="http://schemas.openxmlformats.org/drawingml/2006/chart">
            <c:chart xmlns:c="http://schemas.openxmlformats.org/drawingml/2006/chart" xmlns:r="http://schemas.openxmlformats.org/officeDocument/2006/relationships" r:id="rId3"/>
          </a:graphicData>
        </a:graphic>
      </p:graphicFrame>
      <p:pic>
        <p:nvPicPr>
          <p:cNvPr id="12" name="Picture 10">
            <a:extLst>
              <a:ext uri="{FF2B5EF4-FFF2-40B4-BE49-F238E27FC236}">
                <a16:creationId xmlns:a16="http://schemas.microsoft.com/office/drawing/2014/main" id="{966DCA6C-A98A-5FBD-6ED5-736E2BB14EE8}"/>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rcRect r="19792"/>
          <a:stretch/>
        </p:blipFill>
        <p:spPr>
          <a:xfrm>
            <a:off x="635069" y="1914105"/>
            <a:ext cx="4388912" cy="3646548"/>
          </a:xfrm>
          <a:prstGeom prst="rect">
            <a:avLst/>
          </a:prstGeom>
        </p:spPr>
      </p:pic>
    </p:spTree>
    <p:extLst>
      <p:ext uri="{BB962C8B-B14F-4D97-AF65-F5344CB8AC3E}">
        <p14:creationId xmlns:p14="http://schemas.microsoft.com/office/powerpoint/2010/main" val="1288229759"/>
      </p:ext>
    </p:extLst>
  </p:cSld>
  <p:clrMapOvr>
    <a:masterClrMapping/>
  </p:clrMapOvr>
  <p:transition spd="slow">
    <p:pu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E3270-3292-937C-82EB-1DCB56612023}"/>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B026F702-E210-2C57-7F4F-834D2714FE16}"/>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27E98250-119E-8054-B661-83DE8224AE0F}"/>
              </a:ext>
            </a:extLst>
          </p:cNvPr>
          <p:cNvSpPr>
            <a:spLocks noGrp="1"/>
          </p:cNvSpPr>
          <p:nvPr>
            <p:ph type="ftr" sz="quarter" idx="11"/>
          </p:nvPr>
        </p:nvSpPr>
        <p:spPr>
          <a:xfrm>
            <a:off x="592538" y="272194"/>
            <a:ext cx="6722405" cy="365125"/>
          </a:xfrm>
        </p:spPr>
        <p:txBody>
          <a:bodyPr/>
          <a:lstStyle/>
          <a:p>
            <a:r>
              <a:rPr lang="en-US">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0CD49125-009B-B10C-4276-9F7D97D4A2FA}"/>
              </a:ext>
            </a:extLst>
          </p:cNvPr>
          <p:cNvSpPr>
            <a:spLocks noGrp="1"/>
          </p:cNvSpPr>
          <p:nvPr>
            <p:ph type="sldNum" sz="quarter" idx="12"/>
          </p:nvPr>
        </p:nvSpPr>
        <p:spPr/>
        <p:txBody>
          <a:bodyPr/>
          <a:lstStyle/>
          <a:p>
            <a:fld id="{0AF89F37-6AD9-4F74-BC17-19E39A25D257}" type="slidenum">
              <a:rPr lang="de-AT" smtClean="0"/>
              <a:pPr/>
              <a:t>23</a:t>
            </a:fld>
            <a:endParaRPr lang="de-AT"/>
          </a:p>
        </p:txBody>
      </p:sp>
      <p:sp>
        <p:nvSpPr>
          <p:cNvPr id="5" name="Titel 4">
            <a:extLst>
              <a:ext uri="{FF2B5EF4-FFF2-40B4-BE49-F238E27FC236}">
                <a16:creationId xmlns:a16="http://schemas.microsoft.com/office/drawing/2014/main" id="{E258DAAA-5118-391C-1DF8-6C9F64CA08DE}"/>
              </a:ext>
            </a:extLst>
          </p:cNvPr>
          <p:cNvSpPr>
            <a:spLocks noGrp="1"/>
          </p:cNvSpPr>
          <p:nvPr>
            <p:ph type="title"/>
          </p:nvPr>
        </p:nvSpPr>
        <p:spPr/>
        <p:txBody>
          <a:bodyPr/>
          <a:lstStyle/>
          <a:p>
            <a:r>
              <a:rPr lang="en-US" dirty="0"/>
              <a:t>Transport planning with the </a:t>
            </a:r>
            <a:r>
              <a:rPr lang="en-US" dirty="0" err="1"/>
              <a:t>Logistify</a:t>
            </a:r>
            <a:r>
              <a:rPr lang="en-US" dirty="0"/>
              <a:t> App</a:t>
            </a:r>
            <a:endParaRPr lang="de-AT" dirty="0"/>
          </a:p>
        </p:txBody>
      </p:sp>
      <p:sp>
        <p:nvSpPr>
          <p:cNvPr id="6" name="Inhaltsplatzhalter 5">
            <a:extLst>
              <a:ext uri="{FF2B5EF4-FFF2-40B4-BE49-F238E27FC236}">
                <a16:creationId xmlns:a16="http://schemas.microsoft.com/office/drawing/2014/main" id="{BF2096EA-CC0D-E9CC-4ED1-5456B0E7F696}"/>
              </a:ext>
            </a:extLst>
          </p:cNvPr>
          <p:cNvSpPr>
            <a:spLocks noGrp="1"/>
          </p:cNvSpPr>
          <p:nvPr>
            <p:ph idx="1"/>
          </p:nvPr>
        </p:nvSpPr>
        <p:spPr>
          <a:xfrm>
            <a:off x="4025348" y="2097157"/>
            <a:ext cx="7521610" cy="4079806"/>
          </a:xfrm>
        </p:spPr>
        <p:txBody>
          <a:bodyPr/>
          <a:lstStyle/>
          <a:p>
            <a:pPr marL="0" indent="0">
              <a:buNone/>
            </a:pPr>
            <a:r>
              <a:rPr lang="en-US" sz="2400" b="1">
                <a:solidFill>
                  <a:schemeClr val="tx2"/>
                </a:solidFill>
              </a:rPr>
              <a:t>Game 1 – Means of Transport</a:t>
            </a:r>
            <a:endParaRPr lang="de-AT" sz="2400" b="1">
              <a:solidFill>
                <a:schemeClr val="tx2"/>
              </a:solidFill>
            </a:endParaRPr>
          </a:p>
          <a:p>
            <a:pPr marL="0" indent="0">
              <a:buNone/>
            </a:pPr>
            <a:r>
              <a:rPr lang="en-US" sz="2400"/>
              <a:t>Your transport planning talent is needed – we need your help!</a:t>
            </a:r>
          </a:p>
          <a:p>
            <a:pPr marL="0" indent="0">
              <a:buNone/>
            </a:pPr>
            <a:r>
              <a:rPr lang="en-US" sz="2400"/>
              <a:t>We want to transport various goods from A to B in the best possible way. In doing so, we place particular emphasis on choosing the right means of transport (truck, train, or inland ship).</a:t>
            </a:r>
          </a:p>
          <a:p>
            <a:pPr marL="0" indent="0">
              <a:buNone/>
            </a:pPr>
            <a:r>
              <a:rPr lang="en-US" sz="2400"/>
              <a:t>The transport should be planned to be as ecological and economically efficient as possible.</a:t>
            </a:r>
            <a:endParaRPr lang="de-AT" sz="2400"/>
          </a:p>
        </p:txBody>
      </p:sp>
      <p:sp>
        <p:nvSpPr>
          <p:cNvPr id="8" name="Datumsplatzhalter 22">
            <a:extLst>
              <a:ext uri="{FF2B5EF4-FFF2-40B4-BE49-F238E27FC236}">
                <a16:creationId xmlns:a16="http://schemas.microsoft.com/office/drawing/2014/main" id="{290520CA-234F-669C-9E11-1C78EF437FC0}"/>
              </a:ext>
            </a:extLst>
          </p:cNvPr>
          <p:cNvSpPr txBox="1">
            <a:spLocks/>
          </p:cNvSpPr>
          <p:nvPr/>
        </p:nvSpPr>
        <p:spPr>
          <a:xfrm>
            <a:off x="10388010" y="6268894"/>
            <a:ext cx="1169710" cy="452581"/>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FH OÖ</a:t>
            </a:r>
          </a:p>
        </p:txBody>
      </p:sp>
      <p:pic>
        <p:nvPicPr>
          <p:cNvPr id="9" name="Picture 5">
            <a:extLst>
              <a:ext uri="{FF2B5EF4-FFF2-40B4-BE49-F238E27FC236}">
                <a16:creationId xmlns:a16="http://schemas.microsoft.com/office/drawing/2014/main" id="{CEBDB131-F576-E095-D9F6-060048E98F5B}"/>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50370" y="2097157"/>
            <a:ext cx="2167732" cy="1923928"/>
          </a:xfrm>
          <a:prstGeom prst="rect">
            <a:avLst/>
          </a:prstGeom>
        </p:spPr>
      </p:pic>
      <p:sp>
        <p:nvSpPr>
          <p:cNvPr id="11" name="Textfeld 10">
            <a:extLst>
              <a:ext uri="{FF2B5EF4-FFF2-40B4-BE49-F238E27FC236}">
                <a16:creationId xmlns:a16="http://schemas.microsoft.com/office/drawing/2014/main" id="{E47B58A5-D9D1-1712-4D07-F5AD60A6D4B4}"/>
              </a:ext>
            </a:extLst>
          </p:cNvPr>
          <p:cNvSpPr txBox="1"/>
          <p:nvPr/>
        </p:nvSpPr>
        <p:spPr>
          <a:xfrm>
            <a:off x="645042" y="4280776"/>
            <a:ext cx="2595115" cy="1815882"/>
          </a:xfrm>
          <a:prstGeom prst="rect">
            <a:avLst/>
          </a:prstGeom>
          <a:noFill/>
        </p:spPr>
        <p:txBody>
          <a:bodyPr wrap="square">
            <a:spAutoFit/>
          </a:bodyPr>
          <a:lstStyle/>
          <a:p>
            <a:r>
              <a:rPr lang="de-AT" sz="1600" dirty="0"/>
              <a:t>Download </a:t>
            </a:r>
            <a:r>
              <a:rPr lang="de-AT" sz="1600" dirty="0" err="1"/>
              <a:t>the</a:t>
            </a:r>
            <a:r>
              <a:rPr lang="de-AT" sz="1600" dirty="0"/>
              <a:t> </a:t>
            </a:r>
            <a:r>
              <a:rPr lang="de-AT" sz="1600" dirty="0" err="1"/>
              <a:t>app</a:t>
            </a:r>
            <a:r>
              <a:rPr lang="de-AT" sz="1600" dirty="0"/>
              <a:t> at:</a:t>
            </a:r>
          </a:p>
          <a:p>
            <a:r>
              <a:rPr lang="en-US" sz="1600" dirty="0" err="1">
                <a:hlinkClick r:id="rId4"/>
              </a:rPr>
              <a:t>Logistify</a:t>
            </a:r>
            <a:r>
              <a:rPr lang="en-US" sz="1600" dirty="0">
                <a:hlinkClick r:id="rId4"/>
              </a:rPr>
              <a:t>: Understanding the World of Logistics</a:t>
            </a:r>
            <a:endParaRPr lang="en-US" sz="1600" dirty="0"/>
          </a:p>
          <a:p>
            <a:endParaRPr lang="de-AT" sz="1600" dirty="0"/>
          </a:p>
          <a:p>
            <a:r>
              <a:rPr lang="de-AT" sz="1600" dirty="0"/>
              <a:t>Explanation </a:t>
            </a:r>
            <a:r>
              <a:rPr lang="de-AT" sz="1600" dirty="0" err="1"/>
              <a:t>video</a:t>
            </a:r>
            <a:r>
              <a:rPr lang="de-AT" sz="1600" dirty="0"/>
              <a:t>: </a:t>
            </a:r>
            <a:r>
              <a:rPr lang="de-AT" sz="1600" dirty="0">
                <a:hlinkClick r:id="rId5"/>
              </a:rPr>
              <a:t>https://www.youtube.com/watch?v=kZhL5SPtn6A</a:t>
            </a:r>
            <a:endParaRPr lang="de-AT" sz="1600" dirty="0"/>
          </a:p>
        </p:txBody>
      </p:sp>
    </p:spTree>
    <p:extLst>
      <p:ext uri="{BB962C8B-B14F-4D97-AF65-F5344CB8AC3E}">
        <p14:creationId xmlns:p14="http://schemas.microsoft.com/office/powerpoint/2010/main" val="3060087697"/>
      </p:ext>
    </p:extLst>
  </p:cSld>
  <p:clrMapOvr>
    <a:masterClrMapping/>
  </p:clrMapOvr>
  <p:transition spd="slow">
    <p:pu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3AD6D-EA60-F5E6-9716-738028BCB49E}"/>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A9E88672-35CB-34BA-743F-2AE7B235A3CF}"/>
              </a:ext>
            </a:extLst>
          </p:cNvPr>
          <p:cNvSpPr/>
          <p:nvPr/>
        </p:nvSpPr>
        <p:spPr>
          <a:xfrm>
            <a:off x="4631439" y="3561633"/>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3AAF27CD-6E72-D107-DAFE-9309767AFE2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971888D-69D1-E86A-C7B9-868528C3CBC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07869C27-DE3D-A733-7A33-7C396C7D1250}"/>
              </a:ext>
            </a:extLst>
          </p:cNvPr>
          <p:cNvSpPr>
            <a:spLocks noGrp="1"/>
          </p:cNvSpPr>
          <p:nvPr>
            <p:ph type="title"/>
          </p:nvPr>
        </p:nvSpPr>
        <p:spPr/>
        <p:txBody>
          <a:bodyPr/>
          <a:lstStyle/>
          <a:p>
            <a:r>
              <a:rPr lang="de-AT" dirty="0"/>
              <a:t>External </a:t>
            </a:r>
            <a:r>
              <a:rPr lang="de-AT" dirty="0" err="1"/>
              <a:t>costs</a:t>
            </a:r>
            <a:r>
              <a:rPr lang="de-AT" dirty="0"/>
              <a:t> </a:t>
            </a:r>
            <a:r>
              <a:rPr lang="de-AT" dirty="0" err="1"/>
              <a:t>of</a:t>
            </a:r>
            <a:r>
              <a:rPr lang="de-AT" dirty="0"/>
              <a:t> </a:t>
            </a:r>
            <a:r>
              <a:rPr lang="de-AT" dirty="0" err="1"/>
              <a:t>transport</a:t>
            </a:r>
            <a:endParaRPr lang="de-AT" dirty="0"/>
          </a:p>
        </p:txBody>
      </p:sp>
      <p:sp>
        <p:nvSpPr>
          <p:cNvPr id="24" name="Inhaltsplatzhalter 23">
            <a:extLst>
              <a:ext uri="{FF2B5EF4-FFF2-40B4-BE49-F238E27FC236}">
                <a16:creationId xmlns:a16="http://schemas.microsoft.com/office/drawing/2014/main" id="{6890745D-20C5-A897-36F0-FEEF999B6DED}"/>
              </a:ext>
            </a:extLst>
          </p:cNvPr>
          <p:cNvSpPr>
            <a:spLocks noGrp="1"/>
          </p:cNvSpPr>
          <p:nvPr>
            <p:ph idx="1"/>
          </p:nvPr>
        </p:nvSpPr>
        <p:spPr>
          <a:xfrm>
            <a:off x="592538" y="1641915"/>
            <a:ext cx="7556617" cy="4490527"/>
          </a:xfrm>
        </p:spPr>
        <p:txBody>
          <a:bodyPr/>
          <a:lstStyle/>
          <a:p>
            <a:pPr marL="0" indent="0">
              <a:buNone/>
            </a:pPr>
            <a:r>
              <a:rPr lang="en-US" sz="2400"/>
              <a:t>Costs that are not paid by the polluters – the costs are borne by society, i.e., by all of us!</a:t>
            </a:r>
          </a:p>
          <a:p>
            <a:pPr marL="0" indent="0">
              <a:buNone/>
            </a:pPr>
            <a:endParaRPr lang="de-AT" sz="2400"/>
          </a:p>
          <a:p>
            <a:r>
              <a:rPr lang="en-US" sz="2400"/>
              <a:t>Pollutant emissions</a:t>
            </a:r>
          </a:p>
          <a:p>
            <a:r>
              <a:rPr lang="en-US" sz="2400"/>
              <a:t>Noise</a:t>
            </a:r>
          </a:p>
          <a:p>
            <a:r>
              <a:rPr lang="en-US" sz="2400"/>
              <a:t>Accident costs</a:t>
            </a:r>
          </a:p>
          <a:p>
            <a:r>
              <a:rPr lang="en-US" sz="2400"/>
              <a:t>Land consumption</a:t>
            </a:r>
          </a:p>
          <a:p>
            <a:r>
              <a:rPr lang="en-US" sz="2400"/>
              <a:t>Impact on flora and fauna</a:t>
            </a:r>
          </a:p>
          <a:p>
            <a:r>
              <a:rPr lang="en-US" sz="2400"/>
              <a:t>Congestion costs</a:t>
            </a:r>
            <a:endParaRPr lang="de-AT" sz="2400"/>
          </a:p>
        </p:txBody>
      </p:sp>
      <p:sp>
        <p:nvSpPr>
          <p:cNvPr id="23" name="Datumsplatzhalter 22">
            <a:extLst>
              <a:ext uri="{FF2B5EF4-FFF2-40B4-BE49-F238E27FC236}">
                <a16:creationId xmlns:a16="http://schemas.microsoft.com/office/drawing/2014/main" id="{467FF167-438D-38F7-F9A1-AB026FEDDA66}"/>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759C54E6-7B22-6CD0-A70E-A10D7F8504DB}"/>
              </a:ext>
            </a:extLst>
          </p:cNvPr>
          <p:cNvSpPr>
            <a:spLocks noGrp="1"/>
          </p:cNvSpPr>
          <p:nvPr>
            <p:ph type="sldNum" sz="quarter" idx="12"/>
          </p:nvPr>
        </p:nvSpPr>
        <p:spPr/>
        <p:txBody>
          <a:bodyPr/>
          <a:lstStyle/>
          <a:p>
            <a:fld id="{0AF89F37-6AD9-4F74-BC17-19E39A25D257}" type="slidenum">
              <a:rPr lang="de-AT" smtClean="0"/>
              <a:t>24</a:t>
            </a:fld>
            <a:endParaRPr lang="de-AT"/>
          </a:p>
        </p:txBody>
      </p:sp>
      <p:sp>
        <p:nvSpPr>
          <p:cNvPr id="8" name="Datumsplatzhalter 22">
            <a:extLst>
              <a:ext uri="{FF2B5EF4-FFF2-40B4-BE49-F238E27FC236}">
                <a16:creationId xmlns:a16="http://schemas.microsoft.com/office/drawing/2014/main" id="{508E4BDC-3FCB-7DF0-4017-834FB1E7241B}"/>
              </a:ext>
            </a:extLst>
          </p:cNvPr>
          <p:cNvSpPr txBox="1">
            <a:spLocks/>
          </p:cNvSpPr>
          <p:nvPr/>
        </p:nvSpPr>
        <p:spPr>
          <a:xfrm>
            <a:off x="10674626" y="6268894"/>
            <a:ext cx="1031821" cy="365126"/>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Picture: </a:t>
            </a:r>
            <a:r>
              <a:rPr lang="de-AT" err="1"/>
              <a:t>Pixabay</a:t>
            </a:r>
            <a:endParaRPr lang="de-AT"/>
          </a:p>
        </p:txBody>
      </p:sp>
      <p:sp>
        <p:nvSpPr>
          <p:cNvPr id="7" name="Fußzeilenplatzhalter 2">
            <a:extLst>
              <a:ext uri="{FF2B5EF4-FFF2-40B4-BE49-F238E27FC236}">
                <a16:creationId xmlns:a16="http://schemas.microsoft.com/office/drawing/2014/main" id="{06516963-1251-EC98-98E1-12592C66DD0A}"/>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pic>
        <p:nvPicPr>
          <p:cNvPr id="3" name="Picture 4" descr="There is a picture of a traffic jam, trucks and cars, as an example of the road external costs of transport.">
            <a:extLst>
              <a:ext uri="{FF2B5EF4-FFF2-40B4-BE49-F238E27FC236}">
                <a16:creationId xmlns:a16="http://schemas.microsoft.com/office/drawing/2014/main" id="{32D3D54B-FE77-7325-E696-B21905576B86}"/>
              </a:ext>
              <a:ext uri="{C183D7F6-B498-43B3-948B-1728B52AA6E4}">
                <adec:decorative xmlns:adec="http://schemas.microsoft.com/office/drawing/2017/decorative" val="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597" y="2455757"/>
            <a:ext cx="3817122" cy="2862842"/>
          </a:xfrm>
          <a:prstGeom prst="rect">
            <a:avLst/>
          </a:prstGeom>
        </p:spPr>
      </p:pic>
    </p:spTree>
    <p:extLst>
      <p:ext uri="{BB962C8B-B14F-4D97-AF65-F5344CB8AC3E}">
        <p14:creationId xmlns:p14="http://schemas.microsoft.com/office/powerpoint/2010/main" val="966446883"/>
      </p:ext>
    </p:extLst>
  </p:cSld>
  <p:clrMapOvr>
    <a:masterClrMapping/>
  </p:clrMapOvr>
  <p:transition spd="slow">
    <p:pu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DDFCC-F6FB-EB96-CF8D-B1F5F777391E}"/>
            </a:ext>
          </a:extLst>
        </p:cNvPr>
        <p:cNvGrpSpPr/>
        <p:nvPr/>
      </p:nvGrpSpPr>
      <p:grpSpPr>
        <a:xfrm>
          <a:off x="0" y="0"/>
          <a:ext cx="0" cy="0"/>
          <a:chOff x="0" y="0"/>
          <a:chExt cx="0" cy="0"/>
        </a:xfrm>
      </p:grpSpPr>
      <p:sp>
        <p:nvSpPr>
          <p:cNvPr id="3" name="Fußzeilenplatzhalter 2">
            <a:extLst>
              <a:ext uri="{FF2B5EF4-FFF2-40B4-BE49-F238E27FC236}">
                <a16:creationId xmlns:a16="http://schemas.microsoft.com/office/drawing/2014/main" id="{8D2D6C4F-EFCB-D791-681A-D6F030B16768}"/>
              </a:ext>
            </a:extLst>
          </p:cNvPr>
          <p:cNvSpPr>
            <a:spLocks noGrp="1"/>
          </p:cNvSpPr>
          <p:nvPr>
            <p:ph type="ftr" sz="quarter" idx="11"/>
          </p:nvPr>
        </p:nvSpPr>
        <p:spPr/>
        <p:txBody>
          <a:bodyPr/>
          <a:lstStyle/>
          <a:p>
            <a:r>
              <a:rPr lang="en-US" dirty="0">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89FA50B6-D9CC-6DD1-1027-9F2AD57D8DFB}"/>
              </a:ext>
            </a:extLst>
          </p:cNvPr>
          <p:cNvSpPr>
            <a:spLocks noGrp="1"/>
          </p:cNvSpPr>
          <p:nvPr>
            <p:ph type="sldNum" sz="quarter" idx="12"/>
          </p:nvPr>
        </p:nvSpPr>
        <p:spPr/>
        <p:txBody>
          <a:bodyPr/>
          <a:lstStyle/>
          <a:p>
            <a:r>
              <a:rPr lang="de-AT"/>
              <a:t>Slide </a:t>
            </a:r>
            <a:fld id="{0AF89F37-6AD9-4F74-BC17-19E39A25D257}" type="slidenum">
              <a:rPr lang="de-AT" smtClean="0"/>
              <a:pPr/>
              <a:t>25</a:t>
            </a:fld>
            <a:endParaRPr lang="de-AT"/>
          </a:p>
        </p:txBody>
      </p:sp>
      <p:sp>
        <p:nvSpPr>
          <p:cNvPr id="6" name="Titel 5">
            <a:extLst>
              <a:ext uri="{FF2B5EF4-FFF2-40B4-BE49-F238E27FC236}">
                <a16:creationId xmlns:a16="http://schemas.microsoft.com/office/drawing/2014/main" id="{4E383C05-728A-7269-D8BD-FDB6C5B4EA1F}"/>
              </a:ext>
            </a:extLst>
          </p:cNvPr>
          <p:cNvSpPr>
            <a:spLocks noGrp="1"/>
          </p:cNvSpPr>
          <p:nvPr>
            <p:ph type="title"/>
          </p:nvPr>
        </p:nvSpPr>
        <p:spPr>
          <a:xfrm>
            <a:off x="592538" y="640040"/>
            <a:ext cx="10221236" cy="792976"/>
          </a:xfrm>
        </p:spPr>
        <p:txBody>
          <a:bodyPr/>
          <a:lstStyle/>
          <a:p>
            <a:r>
              <a:rPr lang="en-US" dirty="0"/>
              <a:t>External costs of transport – comparison</a:t>
            </a:r>
            <a:endParaRPr lang="de-AT" dirty="0"/>
          </a:p>
        </p:txBody>
      </p:sp>
      <p:sp>
        <p:nvSpPr>
          <p:cNvPr id="7" name="Textfeld 12">
            <a:extLst>
              <a:ext uri="{FF2B5EF4-FFF2-40B4-BE49-F238E27FC236}">
                <a16:creationId xmlns:a16="http://schemas.microsoft.com/office/drawing/2014/main" id="{9D50E126-08A3-30D9-7DD8-C302BFA7DDD5}"/>
              </a:ext>
            </a:extLst>
          </p:cNvPr>
          <p:cNvSpPr txBox="1"/>
          <p:nvPr/>
        </p:nvSpPr>
        <p:spPr>
          <a:xfrm>
            <a:off x="8233604" y="6420382"/>
            <a:ext cx="3313871" cy="246221"/>
          </a:xfrm>
          <a:prstGeom prst="rect">
            <a:avLst/>
          </a:prstGeom>
          <a:noFill/>
        </p:spPr>
        <p:txBody>
          <a:bodyPr wrap="square">
            <a:spAutoFit/>
          </a:bodyPr>
          <a:lstStyle/>
          <a:p>
            <a:pPr algn="r"/>
            <a:r>
              <a:rPr lang="de-AT" sz="1000" dirty="0" err="1">
                <a:solidFill>
                  <a:schemeClr val="tx2"/>
                </a:solidFill>
                <a:latin typeface="+mj-lt"/>
                <a:cs typeface="Mangal Pro" panose="00000500000000000000" pitchFamily="2" charset="0"/>
              </a:rPr>
              <a:t>Graphic</a:t>
            </a:r>
            <a:r>
              <a:rPr lang="de-AT" sz="1000" dirty="0">
                <a:solidFill>
                  <a:schemeClr val="tx2"/>
                </a:solidFill>
                <a:latin typeface="+mj-lt"/>
                <a:cs typeface="Mangal Pro" panose="00000500000000000000" pitchFamily="2" charset="0"/>
              </a:rPr>
              <a:t>: Own </a:t>
            </a:r>
            <a:r>
              <a:rPr lang="de-AT" sz="1000" dirty="0" err="1">
                <a:solidFill>
                  <a:schemeClr val="tx2"/>
                </a:solidFill>
                <a:latin typeface="+mj-lt"/>
                <a:cs typeface="Mangal Pro" panose="00000500000000000000" pitchFamily="2" charset="0"/>
              </a:rPr>
              <a:t>illustration</a:t>
            </a:r>
            <a:r>
              <a:rPr lang="de-AT" sz="1000" dirty="0">
                <a:solidFill>
                  <a:schemeClr val="tx2"/>
                </a:solidFill>
                <a:latin typeface="+mj-lt"/>
                <a:cs typeface="Mangal Pro" panose="00000500000000000000" pitchFamily="2" charset="0"/>
              </a:rPr>
              <a:t> based on </a:t>
            </a:r>
            <a:r>
              <a:rPr lang="de-AT" sz="1000" dirty="0" err="1">
                <a:solidFill>
                  <a:schemeClr val="tx2"/>
                </a:solidFill>
                <a:latin typeface="+mj-lt"/>
                <a:cs typeface="Mangal Pro" panose="00000500000000000000" pitchFamily="2" charset="0"/>
              </a:rPr>
              <a:t>Christidis</a:t>
            </a:r>
            <a:r>
              <a:rPr lang="de-AT" sz="1000" dirty="0">
                <a:solidFill>
                  <a:schemeClr val="tx2"/>
                </a:solidFill>
                <a:latin typeface="+mj-lt"/>
                <a:cs typeface="Mangal Pro" panose="00000500000000000000" pitchFamily="2" charset="0"/>
              </a:rPr>
              <a:t>/Brons</a:t>
            </a:r>
          </a:p>
        </p:txBody>
      </p:sp>
      <p:grpSp>
        <p:nvGrpSpPr>
          <p:cNvPr id="30" name="Group 29" descr="External Costs of Transport - Chart and Comparison">
            <a:extLst>
              <a:ext uri="{FF2B5EF4-FFF2-40B4-BE49-F238E27FC236}">
                <a16:creationId xmlns:a16="http://schemas.microsoft.com/office/drawing/2014/main" id="{E0AC1AFE-B934-9BDF-AEB6-FF4CB7A3D954}"/>
              </a:ext>
            </a:extLst>
          </p:cNvPr>
          <p:cNvGrpSpPr/>
          <p:nvPr/>
        </p:nvGrpSpPr>
        <p:grpSpPr>
          <a:xfrm>
            <a:off x="1150482" y="1433016"/>
            <a:ext cx="10221236" cy="4395382"/>
            <a:chOff x="1099682" y="1433016"/>
            <a:chExt cx="10221236" cy="4395382"/>
          </a:xfrm>
        </p:grpSpPr>
        <p:grpSp>
          <p:nvGrpSpPr>
            <p:cNvPr id="28" name="Group 27">
              <a:extLst>
                <a:ext uri="{FF2B5EF4-FFF2-40B4-BE49-F238E27FC236}">
                  <a16:creationId xmlns:a16="http://schemas.microsoft.com/office/drawing/2014/main" id="{EC69748D-B751-2447-7FC2-5E818FF59456}"/>
                </a:ext>
              </a:extLst>
            </p:cNvPr>
            <p:cNvGrpSpPr/>
            <p:nvPr/>
          </p:nvGrpSpPr>
          <p:grpSpPr>
            <a:xfrm>
              <a:off x="1099682" y="1433016"/>
              <a:ext cx="10221236" cy="4371916"/>
              <a:chOff x="1099682" y="1433016"/>
              <a:chExt cx="10221236" cy="4371916"/>
            </a:xfrm>
          </p:grpSpPr>
          <p:grpSp>
            <p:nvGrpSpPr>
              <p:cNvPr id="26" name="Group 25">
                <a:extLst>
                  <a:ext uri="{FF2B5EF4-FFF2-40B4-BE49-F238E27FC236}">
                    <a16:creationId xmlns:a16="http://schemas.microsoft.com/office/drawing/2014/main" id="{937064C1-90C9-23FA-1425-95F1BDBC89CB}"/>
                  </a:ext>
                </a:extLst>
              </p:cNvPr>
              <p:cNvGrpSpPr/>
              <p:nvPr/>
            </p:nvGrpSpPr>
            <p:grpSpPr>
              <a:xfrm>
                <a:off x="1099682" y="1433016"/>
                <a:ext cx="10221236" cy="4371916"/>
                <a:chOff x="1099682" y="1433016"/>
                <a:chExt cx="10221236" cy="4371916"/>
              </a:xfrm>
            </p:grpSpPr>
            <p:grpSp>
              <p:nvGrpSpPr>
                <p:cNvPr id="24" name="Group 23">
                  <a:extLst>
                    <a:ext uri="{FF2B5EF4-FFF2-40B4-BE49-F238E27FC236}">
                      <a16:creationId xmlns:a16="http://schemas.microsoft.com/office/drawing/2014/main" id="{A3AA86E0-246F-4795-8B70-B022FCAE7FCB}"/>
                    </a:ext>
                  </a:extLst>
                </p:cNvPr>
                <p:cNvGrpSpPr/>
                <p:nvPr/>
              </p:nvGrpSpPr>
              <p:grpSpPr>
                <a:xfrm>
                  <a:off x="1099682" y="1433016"/>
                  <a:ext cx="10221236" cy="4371916"/>
                  <a:chOff x="1099682" y="1433016"/>
                  <a:chExt cx="10221236" cy="4371916"/>
                </a:xfrm>
              </p:grpSpPr>
              <p:grpSp>
                <p:nvGrpSpPr>
                  <p:cNvPr id="22" name="Group 21">
                    <a:extLst>
                      <a:ext uri="{FF2B5EF4-FFF2-40B4-BE49-F238E27FC236}">
                        <a16:creationId xmlns:a16="http://schemas.microsoft.com/office/drawing/2014/main" id="{D218CD42-F661-78BC-BF5B-BA5117599DF6}"/>
                      </a:ext>
                    </a:extLst>
                  </p:cNvPr>
                  <p:cNvGrpSpPr/>
                  <p:nvPr/>
                </p:nvGrpSpPr>
                <p:grpSpPr>
                  <a:xfrm>
                    <a:off x="1099682" y="1433016"/>
                    <a:ext cx="10221236" cy="4271959"/>
                    <a:chOff x="1073426" y="1634927"/>
                    <a:chExt cx="10221236" cy="4271959"/>
                  </a:xfrm>
                </p:grpSpPr>
                <p:grpSp>
                  <p:nvGrpSpPr>
                    <p:cNvPr id="21" name="Group 20">
                      <a:extLst>
                        <a:ext uri="{FF2B5EF4-FFF2-40B4-BE49-F238E27FC236}">
                          <a16:creationId xmlns:a16="http://schemas.microsoft.com/office/drawing/2014/main" id="{F9299C16-8957-9562-537F-019721759FA6}"/>
                        </a:ext>
                      </a:extLst>
                    </p:cNvPr>
                    <p:cNvGrpSpPr/>
                    <p:nvPr/>
                  </p:nvGrpSpPr>
                  <p:grpSpPr>
                    <a:xfrm>
                      <a:off x="1073426" y="1634927"/>
                      <a:ext cx="10221236" cy="4271959"/>
                      <a:chOff x="1073426" y="1634927"/>
                      <a:chExt cx="10221236" cy="4271959"/>
                    </a:xfrm>
                  </p:grpSpPr>
                  <p:grpSp>
                    <p:nvGrpSpPr>
                      <p:cNvPr id="18" name="Group 17">
                        <a:extLst>
                          <a:ext uri="{FF2B5EF4-FFF2-40B4-BE49-F238E27FC236}">
                            <a16:creationId xmlns:a16="http://schemas.microsoft.com/office/drawing/2014/main" id="{99FBE732-CC8A-A104-0C42-5BBFB3E9E0E8}"/>
                          </a:ext>
                        </a:extLst>
                      </p:cNvPr>
                      <p:cNvGrpSpPr/>
                      <p:nvPr/>
                    </p:nvGrpSpPr>
                    <p:grpSpPr>
                      <a:xfrm>
                        <a:off x="1073426" y="1634927"/>
                        <a:ext cx="10221236" cy="4271959"/>
                        <a:chOff x="1073426" y="1634927"/>
                        <a:chExt cx="10221236" cy="4271959"/>
                      </a:xfrm>
                    </p:grpSpPr>
                    <p:graphicFrame>
                      <p:nvGraphicFramePr>
                        <p:cNvPr id="10" name="Chart 3">
                          <a:extLst>
                            <a:ext uri="{FF2B5EF4-FFF2-40B4-BE49-F238E27FC236}">
                              <a16:creationId xmlns:a16="http://schemas.microsoft.com/office/drawing/2014/main" id="{0B260D25-B719-E99F-13EC-42BE411E4861}"/>
                            </a:ext>
                          </a:extLst>
                        </p:cNvPr>
                        <p:cNvGraphicFramePr>
                          <a:graphicFrameLocks/>
                        </p:cNvGraphicFramePr>
                        <p:nvPr>
                          <p:extLst>
                            <p:ext uri="{D42A27DB-BD31-4B8C-83A1-F6EECF244321}">
                              <p14:modId xmlns:p14="http://schemas.microsoft.com/office/powerpoint/2010/main" val="172670469"/>
                            </p:ext>
                          </p:extLst>
                        </p:nvPr>
                      </p:nvGraphicFramePr>
                      <p:xfrm>
                        <a:off x="1073426" y="1634927"/>
                        <a:ext cx="10221236" cy="4271959"/>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Box 4">
                          <a:extLst>
                            <a:ext uri="{FF2B5EF4-FFF2-40B4-BE49-F238E27FC236}">
                              <a16:creationId xmlns:a16="http://schemas.microsoft.com/office/drawing/2014/main" id="{230A1FF0-9C9A-1FDF-6205-5B179A449522}"/>
                            </a:ext>
                          </a:extLst>
                        </p:cNvPr>
                        <p:cNvSpPr txBox="1"/>
                        <p:nvPr/>
                      </p:nvSpPr>
                      <p:spPr>
                        <a:xfrm>
                          <a:off x="7547115" y="1738168"/>
                          <a:ext cx="1539012" cy="646331"/>
                        </a:xfrm>
                        <a:prstGeom prst="rect">
                          <a:avLst/>
                        </a:prstGeom>
                        <a:solidFill>
                          <a:schemeClr val="bg1"/>
                        </a:solidFill>
                        <a:ln>
                          <a:solidFill>
                            <a:schemeClr val="bg1"/>
                          </a:solidFill>
                        </a:ln>
                      </p:spPr>
                      <p:txBody>
                        <a:bodyPr wrap="square" rtlCol="0">
                          <a:spAutoFit/>
                        </a:bodyPr>
                        <a:lstStyle/>
                        <a:p>
                          <a:r>
                            <a:rPr lang="de-AT"/>
                            <a:t>Traffic </a:t>
                          </a:r>
                          <a:r>
                            <a:rPr lang="de-AT" err="1"/>
                            <a:t>Congestion</a:t>
                          </a:r>
                          <a:endParaRPr lang="en-US"/>
                        </a:p>
                      </p:txBody>
                    </p:sp>
                    <p:sp>
                      <p:nvSpPr>
                        <p:cNvPr id="12" name="TextBox 11">
                          <a:extLst>
                            <a:ext uri="{FF2B5EF4-FFF2-40B4-BE49-F238E27FC236}">
                              <a16:creationId xmlns:a16="http://schemas.microsoft.com/office/drawing/2014/main" id="{2E6D494F-47A1-8F75-D8BA-8203D373371B}"/>
                            </a:ext>
                          </a:extLst>
                        </p:cNvPr>
                        <p:cNvSpPr txBox="1"/>
                        <p:nvPr/>
                      </p:nvSpPr>
                      <p:spPr>
                        <a:xfrm>
                          <a:off x="7547115" y="2384499"/>
                          <a:ext cx="1548113" cy="369332"/>
                        </a:xfrm>
                        <a:prstGeom prst="rect">
                          <a:avLst/>
                        </a:prstGeom>
                        <a:solidFill>
                          <a:schemeClr val="bg1"/>
                        </a:solidFill>
                      </p:spPr>
                      <p:txBody>
                        <a:bodyPr wrap="square">
                          <a:spAutoFit/>
                        </a:bodyPr>
                        <a:lstStyle/>
                        <a:p>
                          <a:r>
                            <a:rPr lang="en-US"/>
                            <a:t>Climate Costs</a:t>
                          </a:r>
                        </a:p>
                      </p:txBody>
                    </p:sp>
                    <p:sp>
                      <p:nvSpPr>
                        <p:cNvPr id="16" name="TextBox 15">
                          <a:extLst>
                            <a:ext uri="{FF2B5EF4-FFF2-40B4-BE49-F238E27FC236}">
                              <a16:creationId xmlns:a16="http://schemas.microsoft.com/office/drawing/2014/main" id="{692D2341-2F4E-F2D5-2865-EFCCBAAF90A3}"/>
                            </a:ext>
                          </a:extLst>
                        </p:cNvPr>
                        <p:cNvSpPr txBox="1"/>
                        <p:nvPr/>
                      </p:nvSpPr>
                      <p:spPr>
                        <a:xfrm>
                          <a:off x="7538014" y="2793897"/>
                          <a:ext cx="1548113" cy="369332"/>
                        </a:xfrm>
                        <a:prstGeom prst="rect">
                          <a:avLst/>
                        </a:prstGeom>
                        <a:solidFill>
                          <a:schemeClr val="bg1"/>
                        </a:solidFill>
                      </p:spPr>
                      <p:txBody>
                        <a:bodyPr wrap="square">
                          <a:spAutoFit/>
                        </a:bodyPr>
                        <a:lstStyle/>
                        <a:p>
                          <a:r>
                            <a:rPr lang="en-US"/>
                            <a:t>Noise</a:t>
                          </a:r>
                        </a:p>
                      </p:txBody>
                    </p:sp>
                  </p:grpSp>
                  <p:sp>
                    <p:nvSpPr>
                      <p:cNvPr id="17" name="TextBox 16">
                        <a:extLst>
                          <a:ext uri="{FF2B5EF4-FFF2-40B4-BE49-F238E27FC236}">
                            <a16:creationId xmlns:a16="http://schemas.microsoft.com/office/drawing/2014/main" id="{1EAD8AD1-BF5B-5612-FC9B-991649A70B13}"/>
                          </a:ext>
                        </a:extLst>
                      </p:cNvPr>
                      <p:cNvSpPr txBox="1"/>
                      <p:nvPr/>
                    </p:nvSpPr>
                    <p:spPr>
                      <a:xfrm>
                        <a:off x="9411787" y="2793897"/>
                        <a:ext cx="1548113" cy="369332"/>
                      </a:xfrm>
                      <a:prstGeom prst="rect">
                        <a:avLst/>
                      </a:prstGeom>
                      <a:solidFill>
                        <a:schemeClr val="bg1"/>
                      </a:solidFill>
                    </p:spPr>
                    <p:txBody>
                      <a:bodyPr wrap="square">
                        <a:spAutoFit/>
                      </a:bodyPr>
                      <a:lstStyle/>
                      <a:p>
                        <a:r>
                          <a:rPr lang="en-US"/>
                          <a:t>Accidents</a:t>
                        </a:r>
                      </a:p>
                    </p:txBody>
                  </p:sp>
                </p:grpSp>
                <p:sp>
                  <p:nvSpPr>
                    <p:cNvPr id="19" name="TextBox 18">
                      <a:extLst>
                        <a:ext uri="{FF2B5EF4-FFF2-40B4-BE49-F238E27FC236}">
                          <a16:creationId xmlns:a16="http://schemas.microsoft.com/office/drawing/2014/main" id="{8B41E7E6-DAB5-C511-A48D-409006396CA8}"/>
                        </a:ext>
                      </a:extLst>
                    </p:cNvPr>
                    <p:cNvSpPr txBox="1"/>
                    <p:nvPr/>
                  </p:nvSpPr>
                  <p:spPr>
                    <a:xfrm>
                      <a:off x="9420888" y="2323610"/>
                      <a:ext cx="1548113" cy="369332"/>
                    </a:xfrm>
                    <a:prstGeom prst="rect">
                      <a:avLst/>
                    </a:prstGeom>
                    <a:solidFill>
                      <a:schemeClr val="bg1"/>
                    </a:solidFill>
                  </p:spPr>
                  <p:txBody>
                    <a:bodyPr wrap="square">
                      <a:spAutoFit/>
                    </a:bodyPr>
                    <a:lstStyle/>
                    <a:p>
                      <a:r>
                        <a:rPr lang="de-AT"/>
                        <a:t>E</a:t>
                      </a:r>
                      <a:r>
                        <a:rPr lang="en-US"/>
                        <a:t>missions</a:t>
                      </a:r>
                    </a:p>
                  </p:txBody>
                </p:sp>
              </p:grpSp>
              <p:sp>
                <p:nvSpPr>
                  <p:cNvPr id="23" name="TextBox 22">
                    <a:extLst>
                      <a:ext uri="{FF2B5EF4-FFF2-40B4-BE49-F238E27FC236}">
                        <a16:creationId xmlns:a16="http://schemas.microsoft.com/office/drawing/2014/main" id="{C7D4A5EF-58BF-9F55-F154-2A5ABB54F02D}"/>
                      </a:ext>
                    </a:extLst>
                  </p:cNvPr>
                  <p:cNvSpPr txBox="1"/>
                  <p:nvPr/>
                </p:nvSpPr>
                <p:spPr>
                  <a:xfrm>
                    <a:off x="2463800" y="5435600"/>
                    <a:ext cx="774700" cy="369332"/>
                  </a:xfrm>
                  <a:prstGeom prst="rect">
                    <a:avLst/>
                  </a:prstGeom>
                  <a:solidFill>
                    <a:schemeClr val="bg1"/>
                  </a:solidFill>
                </p:spPr>
                <p:txBody>
                  <a:bodyPr wrap="square" rtlCol="0">
                    <a:spAutoFit/>
                  </a:bodyPr>
                  <a:lstStyle/>
                  <a:p>
                    <a:r>
                      <a:rPr lang="de-AT"/>
                      <a:t>Road</a:t>
                    </a:r>
                    <a:endParaRPr lang="en-US"/>
                  </a:p>
                </p:txBody>
              </p:sp>
            </p:grpSp>
            <p:sp>
              <p:nvSpPr>
                <p:cNvPr id="25" name="TextBox 24">
                  <a:extLst>
                    <a:ext uri="{FF2B5EF4-FFF2-40B4-BE49-F238E27FC236}">
                      <a16:creationId xmlns:a16="http://schemas.microsoft.com/office/drawing/2014/main" id="{B3189F66-30D5-A69E-A1D0-2775A904F1E7}"/>
                    </a:ext>
                  </a:extLst>
                </p:cNvPr>
                <p:cNvSpPr txBox="1"/>
                <p:nvPr/>
              </p:nvSpPr>
              <p:spPr>
                <a:xfrm>
                  <a:off x="4470400" y="5424984"/>
                  <a:ext cx="1460500" cy="369332"/>
                </a:xfrm>
                <a:prstGeom prst="rect">
                  <a:avLst/>
                </a:prstGeom>
                <a:solidFill>
                  <a:schemeClr val="bg1"/>
                </a:solidFill>
              </p:spPr>
              <p:txBody>
                <a:bodyPr wrap="square" rtlCol="0">
                  <a:spAutoFit/>
                </a:bodyPr>
                <a:lstStyle/>
                <a:p>
                  <a:r>
                    <a:rPr lang="de-AT"/>
                    <a:t>Rail (Diesel)</a:t>
                  </a:r>
                  <a:endParaRPr lang="en-US"/>
                </a:p>
              </p:txBody>
            </p:sp>
          </p:grpSp>
          <p:sp>
            <p:nvSpPr>
              <p:cNvPr id="27" name="TextBox 26">
                <a:extLst>
                  <a:ext uri="{FF2B5EF4-FFF2-40B4-BE49-F238E27FC236}">
                    <a16:creationId xmlns:a16="http://schemas.microsoft.com/office/drawing/2014/main" id="{4EE88257-8BC5-16DA-7752-7F3BEC0C4163}"/>
                  </a:ext>
                </a:extLst>
              </p:cNvPr>
              <p:cNvSpPr txBox="1"/>
              <p:nvPr/>
            </p:nvSpPr>
            <p:spPr>
              <a:xfrm>
                <a:off x="6693366" y="5424984"/>
                <a:ext cx="1760009" cy="369332"/>
              </a:xfrm>
              <a:prstGeom prst="rect">
                <a:avLst/>
              </a:prstGeom>
              <a:solidFill>
                <a:schemeClr val="bg1"/>
              </a:solidFill>
            </p:spPr>
            <p:txBody>
              <a:bodyPr wrap="square">
                <a:spAutoFit/>
              </a:bodyPr>
              <a:lstStyle/>
              <a:p>
                <a:r>
                  <a:rPr lang="de-AT"/>
                  <a:t>Rail (</a:t>
                </a:r>
                <a:r>
                  <a:rPr lang="de-AT" err="1"/>
                  <a:t>Electrified</a:t>
                </a:r>
                <a:r>
                  <a:rPr lang="de-AT"/>
                  <a:t>)</a:t>
                </a:r>
                <a:endParaRPr lang="en-US"/>
              </a:p>
            </p:txBody>
          </p:sp>
        </p:grpSp>
        <p:sp>
          <p:nvSpPr>
            <p:cNvPr id="29" name="TextBox 28">
              <a:extLst>
                <a:ext uri="{FF2B5EF4-FFF2-40B4-BE49-F238E27FC236}">
                  <a16:creationId xmlns:a16="http://schemas.microsoft.com/office/drawing/2014/main" id="{15B2AE79-9133-331F-CB07-C826F37D983F}"/>
                </a:ext>
              </a:extLst>
            </p:cNvPr>
            <p:cNvSpPr txBox="1"/>
            <p:nvPr/>
          </p:nvSpPr>
          <p:spPr>
            <a:xfrm>
              <a:off x="8960519" y="5459066"/>
              <a:ext cx="1760009" cy="369332"/>
            </a:xfrm>
            <a:prstGeom prst="rect">
              <a:avLst/>
            </a:prstGeom>
            <a:solidFill>
              <a:schemeClr val="bg1"/>
            </a:solidFill>
          </p:spPr>
          <p:txBody>
            <a:bodyPr wrap="square">
              <a:spAutoFit/>
            </a:bodyPr>
            <a:lstStyle/>
            <a:p>
              <a:r>
                <a:rPr lang="de-AT"/>
                <a:t>Inland </a:t>
              </a:r>
              <a:r>
                <a:rPr lang="de-AT" err="1"/>
                <a:t>Waterway</a:t>
              </a:r>
              <a:endParaRPr lang="en-US"/>
            </a:p>
          </p:txBody>
        </p:sp>
      </p:grpSp>
    </p:spTree>
    <p:extLst>
      <p:ext uri="{BB962C8B-B14F-4D97-AF65-F5344CB8AC3E}">
        <p14:creationId xmlns:p14="http://schemas.microsoft.com/office/powerpoint/2010/main" val="3302577232"/>
      </p:ext>
    </p:extLst>
  </p:cSld>
  <p:clrMapOvr>
    <a:masterClrMapping/>
  </p:clrMapOvr>
  <p:transition spd="slow">
    <p:pu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B95BBA-7F0C-1994-78B5-DFB1F4A5F57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494D3A48-3DDC-200B-E7CD-46F8CA1DAF4A}"/>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B48D24E8-C9E0-0575-BFFA-235D6A09873D}"/>
              </a:ext>
            </a:extLst>
          </p:cNvPr>
          <p:cNvSpPr>
            <a:spLocks noGrp="1"/>
          </p:cNvSpPr>
          <p:nvPr>
            <p:ph type="ftr" sz="quarter" idx="11"/>
          </p:nvPr>
        </p:nvSpPr>
        <p:spPr/>
        <p:txBody>
          <a:bodyPr/>
          <a:lstStyle/>
          <a:p>
            <a:r>
              <a:rPr lang="en-US" dirty="0">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5549D1F4-0FB4-072D-F016-3202C3C987F3}"/>
              </a:ext>
            </a:extLst>
          </p:cNvPr>
          <p:cNvSpPr>
            <a:spLocks noGrp="1"/>
          </p:cNvSpPr>
          <p:nvPr>
            <p:ph type="sldNum" sz="quarter" idx="12"/>
          </p:nvPr>
        </p:nvSpPr>
        <p:spPr/>
        <p:txBody>
          <a:bodyPr/>
          <a:lstStyle/>
          <a:p>
            <a:fld id="{0AF89F37-6AD9-4F74-BC17-19E39A25D257}" type="slidenum">
              <a:rPr lang="de-AT" smtClean="0"/>
              <a:pPr/>
              <a:t>26</a:t>
            </a:fld>
            <a:endParaRPr lang="de-AT"/>
          </a:p>
        </p:txBody>
      </p:sp>
      <p:sp>
        <p:nvSpPr>
          <p:cNvPr id="6" name="Titel 5">
            <a:extLst>
              <a:ext uri="{FF2B5EF4-FFF2-40B4-BE49-F238E27FC236}">
                <a16:creationId xmlns:a16="http://schemas.microsoft.com/office/drawing/2014/main" id="{3DA29400-698B-07AC-CFF7-F5EE43E11921}"/>
              </a:ext>
            </a:extLst>
          </p:cNvPr>
          <p:cNvSpPr>
            <a:spLocks noGrp="1"/>
          </p:cNvSpPr>
          <p:nvPr>
            <p:ph type="title"/>
          </p:nvPr>
        </p:nvSpPr>
        <p:spPr>
          <a:xfrm>
            <a:off x="592538" y="640040"/>
            <a:ext cx="10221236" cy="792976"/>
          </a:xfrm>
        </p:spPr>
        <p:txBody>
          <a:bodyPr/>
          <a:lstStyle/>
          <a:p>
            <a:r>
              <a:rPr lang="en-US" dirty="0"/>
              <a:t>Transport capacity – Comparison of modes of transport</a:t>
            </a:r>
            <a:endParaRPr lang="de-AT" dirty="0"/>
          </a:p>
        </p:txBody>
      </p:sp>
      <p:sp>
        <p:nvSpPr>
          <p:cNvPr id="7" name="Textfeld 12">
            <a:extLst>
              <a:ext uri="{FF2B5EF4-FFF2-40B4-BE49-F238E27FC236}">
                <a16:creationId xmlns:a16="http://schemas.microsoft.com/office/drawing/2014/main" id="{47C382E8-7378-8545-5B06-9718416020EA}"/>
              </a:ext>
            </a:extLst>
          </p:cNvPr>
          <p:cNvSpPr txBox="1"/>
          <p:nvPr/>
        </p:nvSpPr>
        <p:spPr>
          <a:xfrm>
            <a:off x="8233604" y="6420382"/>
            <a:ext cx="3313871" cy="246221"/>
          </a:xfrm>
          <a:prstGeom prst="rect">
            <a:avLst/>
          </a:prstGeom>
          <a:noFill/>
        </p:spPr>
        <p:txBody>
          <a:bodyPr wrap="square">
            <a:spAutoFit/>
          </a:bodyPr>
          <a:lstStyle/>
          <a:p>
            <a:pPr algn="r"/>
            <a:r>
              <a:rPr lang="de-AT" sz="1000" err="1">
                <a:solidFill>
                  <a:schemeClr val="tx2"/>
                </a:solidFill>
                <a:latin typeface="+mj-lt"/>
                <a:cs typeface="Mangal Pro" panose="00000500000000000000" pitchFamily="2" charset="0"/>
              </a:rPr>
              <a:t>Graphic</a:t>
            </a:r>
            <a:r>
              <a:rPr lang="de-AT" sz="1000">
                <a:solidFill>
                  <a:schemeClr val="tx2"/>
                </a:solidFill>
                <a:latin typeface="+mj-lt"/>
                <a:cs typeface="Mangal Pro" panose="00000500000000000000" pitchFamily="2" charset="0"/>
              </a:rPr>
              <a:t>: </a:t>
            </a:r>
            <a:r>
              <a:rPr lang="de-AT" sz="1000" err="1">
                <a:solidFill>
                  <a:schemeClr val="tx2"/>
                </a:solidFill>
                <a:latin typeface="+mj-lt"/>
                <a:cs typeface="Mangal Pro" panose="00000500000000000000" pitchFamily="2" charset="0"/>
              </a:rPr>
              <a:t>viadonau</a:t>
            </a:r>
            <a:endParaRPr lang="de-AT" sz="1000">
              <a:solidFill>
                <a:schemeClr val="tx2"/>
              </a:solidFill>
              <a:latin typeface="+mj-lt"/>
              <a:cs typeface="Mangal Pro" panose="00000500000000000000" pitchFamily="2" charset="0"/>
            </a:endParaRPr>
          </a:p>
        </p:txBody>
      </p:sp>
      <p:sp>
        <p:nvSpPr>
          <p:cNvPr id="9" name="Textfeld 8">
            <a:extLst>
              <a:ext uri="{FF2B5EF4-FFF2-40B4-BE49-F238E27FC236}">
                <a16:creationId xmlns:a16="http://schemas.microsoft.com/office/drawing/2014/main" id="{C0D449D5-1412-38A7-67D4-26C48D156A90}"/>
              </a:ext>
            </a:extLst>
          </p:cNvPr>
          <p:cNvSpPr txBox="1"/>
          <p:nvPr/>
        </p:nvSpPr>
        <p:spPr>
          <a:xfrm>
            <a:off x="960412" y="2886636"/>
            <a:ext cx="3462130" cy="2462213"/>
          </a:xfrm>
          <a:prstGeom prst="rect">
            <a:avLst/>
          </a:prstGeom>
          <a:noFill/>
        </p:spPr>
        <p:txBody>
          <a:bodyPr wrap="square">
            <a:spAutoFit/>
          </a:bodyPr>
          <a:lstStyle/>
          <a:p>
            <a:r>
              <a:rPr lang="en-US" sz="2200"/>
              <a:t>Largest transport capacity of the inland vessel:</a:t>
            </a:r>
            <a:r>
              <a:rPr lang="de-AT" sz="2200"/>
              <a:t> </a:t>
            </a:r>
          </a:p>
          <a:p>
            <a:endParaRPr lang="de-AT" sz="2200"/>
          </a:p>
          <a:p>
            <a:r>
              <a:rPr lang="en-US" sz="2200"/>
              <a:t>Pushed convoy with 4 barges</a:t>
            </a:r>
          </a:p>
          <a:p>
            <a:r>
              <a:rPr lang="en-US" sz="2200"/>
              <a:t>= 175 rail wagons</a:t>
            </a:r>
          </a:p>
          <a:p>
            <a:r>
              <a:rPr lang="en-US" sz="2200"/>
              <a:t>= 280 trucks</a:t>
            </a:r>
            <a:endParaRPr lang="de-AT" sz="2200"/>
          </a:p>
        </p:txBody>
      </p:sp>
      <p:pic>
        <p:nvPicPr>
          <p:cNvPr id="11" name="Grafik 10">
            <a:extLst>
              <a:ext uri="{FF2B5EF4-FFF2-40B4-BE49-F238E27FC236}">
                <a16:creationId xmlns:a16="http://schemas.microsoft.com/office/drawing/2014/main" id="{B7935A53-AC08-BF60-FA9A-BFF557B9F737}"/>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022243" y="2206692"/>
            <a:ext cx="669234" cy="669234"/>
          </a:xfrm>
          <a:prstGeom prst="rect">
            <a:avLst/>
          </a:prstGeom>
        </p:spPr>
      </p:pic>
      <p:pic>
        <p:nvPicPr>
          <p:cNvPr id="8" name="Grafik 7">
            <a:extLst>
              <a:ext uri="{FF2B5EF4-FFF2-40B4-BE49-F238E27FC236}">
                <a16:creationId xmlns:a16="http://schemas.microsoft.com/office/drawing/2014/main" id="{E89E99C9-E0A1-AFE8-5E3C-07CD6B27128B}"/>
              </a:ext>
            </a:extLst>
          </p:cNvPr>
          <p:cNvPicPr>
            <a:picLocks noChangeAspect="1"/>
          </p:cNvPicPr>
          <p:nvPr/>
        </p:nvPicPr>
        <p:blipFill>
          <a:blip r:embed="rId4"/>
          <a:stretch>
            <a:fillRect/>
          </a:stretch>
        </p:blipFill>
        <p:spPr>
          <a:xfrm>
            <a:off x="4655205" y="1536245"/>
            <a:ext cx="6892270" cy="4237271"/>
          </a:xfrm>
          <a:prstGeom prst="rect">
            <a:avLst/>
          </a:prstGeom>
        </p:spPr>
      </p:pic>
    </p:spTree>
    <p:extLst>
      <p:ext uri="{BB962C8B-B14F-4D97-AF65-F5344CB8AC3E}">
        <p14:creationId xmlns:p14="http://schemas.microsoft.com/office/powerpoint/2010/main" val="263841536"/>
      </p:ext>
    </p:extLst>
  </p:cSld>
  <p:clrMapOvr>
    <a:masterClrMapping/>
  </p:clrMapOvr>
  <p:transition spd="slow">
    <p:pu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F3703-99AF-15E5-0301-AE037CE8084A}"/>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9CA18A1B-39B2-5997-EAFF-1F7EE14D8C91}"/>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BB6A636F-FD40-6734-59A2-D85F65963E73}"/>
              </a:ext>
            </a:extLst>
          </p:cNvPr>
          <p:cNvSpPr>
            <a:spLocks noGrp="1"/>
          </p:cNvSpPr>
          <p:nvPr>
            <p:ph type="ftr" sz="quarter" idx="11"/>
          </p:nvPr>
        </p:nvSpPr>
        <p:spPr/>
        <p:txBody>
          <a:bodyPr/>
          <a:lstStyle/>
          <a:p>
            <a:r>
              <a:rPr lang="en-US" dirty="0">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A38E533D-2606-3C3B-EF8D-BD80C76305E4}"/>
              </a:ext>
            </a:extLst>
          </p:cNvPr>
          <p:cNvSpPr>
            <a:spLocks noGrp="1"/>
          </p:cNvSpPr>
          <p:nvPr>
            <p:ph type="sldNum" sz="quarter" idx="12"/>
          </p:nvPr>
        </p:nvSpPr>
        <p:spPr/>
        <p:txBody>
          <a:bodyPr/>
          <a:lstStyle/>
          <a:p>
            <a:fld id="{0AF89F37-6AD9-4F74-BC17-19E39A25D257}" type="slidenum">
              <a:rPr lang="de-AT" smtClean="0"/>
              <a:pPr/>
              <a:t>27</a:t>
            </a:fld>
            <a:endParaRPr lang="de-AT"/>
          </a:p>
        </p:txBody>
      </p:sp>
      <p:sp>
        <p:nvSpPr>
          <p:cNvPr id="6" name="Titel 5">
            <a:extLst>
              <a:ext uri="{FF2B5EF4-FFF2-40B4-BE49-F238E27FC236}">
                <a16:creationId xmlns:a16="http://schemas.microsoft.com/office/drawing/2014/main" id="{47E2623B-B1AF-3192-2D9F-3825A4848051}"/>
              </a:ext>
            </a:extLst>
          </p:cNvPr>
          <p:cNvSpPr>
            <a:spLocks noGrp="1"/>
          </p:cNvSpPr>
          <p:nvPr>
            <p:ph type="title"/>
          </p:nvPr>
        </p:nvSpPr>
        <p:spPr>
          <a:xfrm>
            <a:off x="592538" y="640040"/>
            <a:ext cx="10221236" cy="792976"/>
          </a:xfrm>
        </p:spPr>
        <p:txBody>
          <a:bodyPr/>
          <a:lstStyle/>
          <a:p>
            <a:r>
              <a:rPr lang="en-US"/>
              <a:t>This is what an inland vessel looks like:</a:t>
            </a:r>
            <a:endParaRPr lang="de-AT"/>
          </a:p>
        </p:txBody>
      </p:sp>
      <p:sp>
        <p:nvSpPr>
          <p:cNvPr id="7" name="Textfeld 12">
            <a:extLst>
              <a:ext uri="{FF2B5EF4-FFF2-40B4-BE49-F238E27FC236}">
                <a16:creationId xmlns:a16="http://schemas.microsoft.com/office/drawing/2014/main" id="{E5177877-1FD1-DA89-01B7-6C7A474921F2}"/>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Picture: </a:t>
            </a:r>
            <a:r>
              <a:rPr lang="de-AT" sz="1000" dirty="0" err="1">
                <a:solidFill>
                  <a:schemeClr val="tx2"/>
                </a:solidFill>
                <a:latin typeface="+mj-lt"/>
                <a:cs typeface="Mangal Pro" panose="00000500000000000000" pitchFamily="2" charset="0"/>
              </a:rPr>
              <a:t>Leitner@TTS</a:t>
            </a:r>
            <a:r>
              <a:rPr lang="de-AT" sz="1000" dirty="0">
                <a:solidFill>
                  <a:schemeClr val="tx2"/>
                </a:solidFill>
                <a:latin typeface="+mj-lt"/>
                <a:cs typeface="Mangal Pro" panose="00000500000000000000" pitchFamily="2" charset="0"/>
              </a:rPr>
              <a:t>, Austria</a:t>
            </a:r>
          </a:p>
        </p:txBody>
      </p:sp>
      <p:pic>
        <p:nvPicPr>
          <p:cNvPr id="10" name="Grafik 9" descr="Inland vessel on the Danube">
            <a:extLst>
              <a:ext uri="{FF2B5EF4-FFF2-40B4-BE49-F238E27FC236}">
                <a16:creationId xmlns:a16="http://schemas.microsoft.com/office/drawing/2014/main" id="{FB449E83-569E-4356-D9FC-12A65CD5A2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0375" y="1549984"/>
            <a:ext cx="8278504" cy="4360116"/>
          </a:xfrm>
          <a:prstGeom prst="rect">
            <a:avLst/>
          </a:prstGeom>
        </p:spPr>
      </p:pic>
    </p:spTree>
    <p:extLst>
      <p:ext uri="{BB962C8B-B14F-4D97-AF65-F5344CB8AC3E}">
        <p14:creationId xmlns:p14="http://schemas.microsoft.com/office/powerpoint/2010/main" val="1824368491"/>
      </p:ext>
    </p:extLst>
  </p:cSld>
  <p:clrMapOvr>
    <a:masterClrMapping/>
  </p:clrMapOvr>
  <p:transition spd="slow">
    <p:pu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81FDE8-C0A8-1B47-2A0F-AA46F68D59AF}"/>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213D2572-C295-6F79-8F31-003F1776FE29}"/>
              </a:ext>
            </a:extLst>
          </p:cNvPr>
          <p:cNvSpPr/>
          <p:nvPr/>
        </p:nvSpPr>
        <p:spPr>
          <a:xfrm>
            <a:off x="4084508" y="5179831"/>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17FBE8E7-E902-4349-1CAE-ED1028C6C03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7CF6ABFA-0F18-CE81-C4C3-A999897425F1}"/>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300895E-DC30-ACE9-EE5F-4C33E757EAE3}"/>
              </a:ext>
            </a:extLst>
          </p:cNvPr>
          <p:cNvSpPr>
            <a:spLocks noGrp="1"/>
          </p:cNvSpPr>
          <p:nvPr>
            <p:ph type="title"/>
          </p:nvPr>
        </p:nvSpPr>
        <p:spPr/>
        <p:txBody>
          <a:bodyPr/>
          <a:lstStyle/>
          <a:p>
            <a:r>
              <a:rPr lang="en-US" dirty="0"/>
              <a:t>High &amp; Heavy transport on inland waterways</a:t>
            </a:r>
            <a:endParaRPr lang="de-AT" dirty="0"/>
          </a:p>
        </p:txBody>
      </p:sp>
      <p:sp>
        <p:nvSpPr>
          <p:cNvPr id="24" name="Inhaltsplatzhalter 23">
            <a:extLst>
              <a:ext uri="{FF2B5EF4-FFF2-40B4-BE49-F238E27FC236}">
                <a16:creationId xmlns:a16="http://schemas.microsoft.com/office/drawing/2014/main" id="{99166EE3-0875-2038-9230-1B0FD49B240C}"/>
              </a:ext>
            </a:extLst>
          </p:cNvPr>
          <p:cNvSpPr>
            <a:spLocks noGrp="1"/>
          </p:cNvSpPr>
          <p:nvPr>
            <p:ph idx="1"/>
          </p:nvPr>
        </p:nvSpPr>
        <p:spPr>
          <a:xfrm>
            <a:off x="592539" y="2017643"/>
            <a:ext cx="5897162" cy="4114799"/>
          </a:xfrm>
        </p:spPr>
        <p:txBody>
          <a:bodyPr/>
          <a:lstStyle/>
          <a:p>
            <a:r>
              <a:rPr lang="en-US" sz="2800"/>
              <a:t>enormous loading capacity</a:t>
            </a:r>
          </a:p>
          <a:p>
            <a:r>
              <a:rPr lang="en-US" sz="2800"/>
              <a:t>operational 24/7</a:t>
            </a:r>
          </a:p>
          <a:p>
            <a:r>
              <a:rPr lang="en-US" sz="2800"/>
              <a:t>no infrastructure costs</a:t>
            </a:r>
          </a:p>
          <a:p>
            <a:r>
              <a:rPr lang="en-US" sz="2800"/>
              <a:t>no permits, escorts, or road closures required</a:t>
            </a:r>
          </a:p>
          <a:p>
            <a:r>
              <a:rPr lang="en-US" sz="2800"/>
              <a:t>environmentally friendly</a:t>
            </a:r>
            <a:endParaRPr lang="de-AT" sz="2800"/>
          </a:p>
        </p:txBody>
      </p:sp>
      <p:sp>
        <p:nvSpPr>
          <p:cNvPr id="23" name="Datumsplatzhalter 22">
            <a:extLst>
              <a:ext uri="{FF2B5EF4-FFF2-40B4-BE49-F238E27FC236}">
                <a16:creationId xmlns:a16="http://schemas.microsoft.com/office/drawing/2014/main" id="{195CEFBC-93A8-EE09-D3DB-DCCA1C982346}"/>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B5CD669E-ACE2-25AF-6635-F40220EC2CF9}"/>
              </a:ext>
            </a:extLst>
          </p:cNvPr>
          <p:cNvSpPr>
            <a:spLocks noGrp="1"/>
          </p:cNvSpPr>
          <p:nvPr>
            <p:ph type="sldNum" sz="quarter" idx="12"/>
          </p:nvPr>
        </p:nvSpPr>
        <p:spPr/>
        <p:txBody>
          <a:bodyPr/>
          <a:lstStyle/>
          <a:p>
            <a:fld id="{0AF89F37-6AD9-4F74-BC17-19E39A25D257}" type="slidenum">
              <a:rPr lang="de-AT" smtClean="0"/>
              <a:t>28</a:t>
            </a:fld>
            <a:endParaRPr lang="de-AT"/>
          </a:p>
        </p:txBody>
      </p:sp>
      <p:sp>
        <p:nvSpPr>
          <p:cNvPr id="8" name="Datumsplatzhalter 22">
            <a:extLst>
              <a:ext uri="{FF2B5EF4-FFF2-40B4-BE49-F238E27FC236}">
                <a16:creationId xmlns:a16="http://schemas.microsoft.com/office/drawing/2014/main" id="{6C34972A-F2DA-7FE4-5CF7-8684FC829EF0}"/>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Picture: Felbermayr</a:t>
            </a:r>
          </a:p>
        </p:txBody>
      </p:sp>
      <p:sp>
        <p:nvSpPr>
          <p:cNvPr id="7" name="Fußzeilenplatzhalter 2">
            <a:extLst>
              <a:ext uri="{FF2B5EF4-FFF2-40B4-BE49-F238E27FC236}">
                <a16:creationId xmlns:a16="http://schemas.microsoft.com/office/drawing/2014/main" id="{4C49EFE5-53DB-E912-3F79-AFEC85620725}"/>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pic>
        <p:nvPicPr>
          <p:cNvPr id="2" name="Grafik 1" descr="The image shows a large inland ship being loaded with heavy cargo by a giant blue crane at an industrial port.">
            <a:extLst>
              <a:ext uri="{FF2B5EF4-FFF2-40B4-BE49-F238E27FC236}">
                <a16:creationId xmlns:a16="http://schemas.microsoft.com/office/drawing/2014/main" id="{53D5E95D-4925-1A46-417B-316B23AE56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92958" y="2017643"/>
            <a:ext cx="4764761" cy="3568148"/>
          </a:xfrm>
          <a:prstGeom prst="rect">
            <a:avLst/>
          </a:prstGeom>
        </p:spPr>
      </p:pic>
    </p:spTree>
    <p:extLst>
      <p:ext uri="{BB962C8B-B14F-4D97-AF65-F5344CB8AC3E}">
        <p14:creationId xmlns:p14="http://schemas.microsoft.com/office/powerpoint/2010/main" val="1727382333"/>
      </p:ext>
    </p:extLst>
  </p:cSld>
  <p:clrMapOvr>
    <a:masterClrMapping/>
  </p:clrMapOvr>
  <p:transition spd="slow">
    <p:pu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C7C182-4567-B643-5EF5-38C724C2B6CC}"/>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66B958D7-5316-7715-4C5F-3187208110FC}"/>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2A8680BC-A4A5-8C3D-8217-6629992F3AB8}"/>
              </a:ext>
            </a:extLst>
          </p:cNvPr>
          <p:cNvSpPr>
            <a:spLocks noGrp="1"/>
          </p:cNvSpPr>
          <p:nvPr>
            <p:ph type="ftr" sz="quarter" idx="11"/>
          </p:nvPr>
        </p:nvSpPr>
        <p:spPr/>
        <p:txBody>
          <a:bodyPr/>
          <a:lstStyle/>
          <a:p>
            <a:r>
              <a:rPr lang="en-US" dirty="0">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0AFA5BBF-59B5-A7EA-6CF5-2D47018AC9B1}"/>
              </a:ext>
            </a:extLst>
          </p:cNvPr>
          <p:cNvSpPr>
            <a:spLocks noGrp="1"/>
          </p:cNvSpPr>
          <p:nvPr>
            <p:ph type="sldNum" sz="quarter" idx="12"/>
          </p:nvPr>
        </p:nvSpPr>
        <p:spPr/>
        <p:txBody>
          <a:bodyPr/>
          <a:lstStyle/>
          <a:p>
            <a:fld id="{0AF89F37-6AD9-4F74-BC17-19E39A25D257}" type="slidenum">
              <a:rPr lang="de-AT" smtClean="0"/>
              <a:pPr/>
              <a:t>29</a:t>
            </a:fld>
            <a:endParaRPr lang="de-AT"/>
          </a:p>
        </p:txBody>
      </p:sp>
      <p:sp>
        <p:nvSpPr>
          <p:cNvPr id="6" name="Titel 5">
            <a:extLst>
              <a:ext uri="{FF2B5EF4-FFF2-40B4-BE49-F238E27FC236}">
                <a16:creationId xmlns:a16="http://schemas.microsoft.com/office/drawing/2014/main" id="{2C0DFBFB-BFF4-9CBE-CF8B-47A1184CE4E8}"/>
              </a:ext>
            </a:extLst>
          </p:cNvPr>
          <p:cNvSpPr>
            <a:spLocks noGrp="1"/>
          </p:cNvSpPr>
          <p:nvPr>
            <p:ph type="title"/>
          </p:nvPr>
        </p:nvSpPr>
        <p:spPr>
          <a:xfrm>
            <a:off x="592538" y="640040"/>
            <a:ext cx="10221236" cy="792976"/>
          </a:xfrm>
        </p:spPr>
        <p:txBody>
          <a:bodyPr/>
          <a:lstStyle/>
          <a:p>
            <a:r>
              <a:rPr lang="de-AT" dirty="0"/>
              <a:t>High &amp; Heavy </a:t>
            </a:r>
            <a:r>
              <a:rPr lang="de-AT" dirty="0" err="1"/>
              <a:t>transport</a:t>
            </a:r>
            <a:endParaRPr lang="de-AT" dirty="0"/>
          </a:p>
        </p:txBody>
      </p:sp>
      <p:sp>
        <p:nvSpPr>
          <p:cNvPr id="7" name="Textfeld 12">
            <a:extLst>
              <a:ext uri="{FF2B5EF4-FFF2-40B4-BE49-F238E27FC236}">
                <a16:creationId xmlns:a16="http://schemas.microsoft.com/office/drawing/2014/main" id="{0F4343CA-6478-1662-3988-2455F60C05C4}"/>
              </a:ext>
            </a:extLst>
          </p:cNvPr>
          <p:cNvSpPr txBox="1"/>
          <p:nvPr/>
        </p:nvSpPr>
        <p:spPr>
          <a:xfrm>
            <a:off x="8233604" y="6420382"/>
            <a:ext cx="3313871"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Picture: Felbermayr</a:t>
            </a:r>
          </a:p>
        </p:txBody>
      </p:sp>
      <p:pic>
        <p:nvPicPr>
          <p:cNvPr id="10" name="Inhaltsplatzhalter 6" descr="The image shows a massive yellow machine being loaded onto a blue inland ship at a port, using a heavy-duty trailer and supervised by workers.">
            <a:extLst>
              <a:ext uri="{FF2B5EF4-FFF2-40B4-BE49-F238E27FC236}">
                <a16:creationId xmlns:a16="http://schemas.microsoft.com/office/drawing/2014/main" id="{226E6EAF-87AC-879B-E2CF-ACDAD90A21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0565" y="1216088"/>
            <a:ext cx="7490573" cy="4993716"/>
          </a:xfrm>
          <a:prstGeom prst="rect">
            <a:avLst/>
          </a:prstGeom>
        </p:spPr>
      </p:pic>
    </p:spTree>
    <p:extLst>
      <p:ext uri="{BB962C8B-B14F-4D97-AF65-F5344CB8AC3E}">
        <p14:creationId xmlns:p14="http://schemas.microsoft.com/office/powerpoint/2010/main" val="2715862783"/>
      </p:ext>
    </p:extLst>
  </p:cSld>
  <p:clrMapOvr>
    <a:masterClrMapping/>
  </p:clrMapOvr>
  <p:transition spd="slow">
    <p:pu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F1D667-FFF9-388D-6DAF-17B51044B89C}"/>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9F2FAAE1-CD4B-1359-562C-5E89FCB04291}"/>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8CA6EDAE-AABB-189C-3163-55DD95C1F6DC}"/>
              </a:ext>
            </a:extLst>
          </p:cNvPr>
          <p:cNvSpPr>
            <a:spLocks noGrp="1"/>
          </p:cNvSpPr>
          <p:nvPr>
            <p:ph type="ftr" sz="quarter" idx="11"/>
          </p:nvPr>
        </p:nvSpPr>
        <p:spPr/>
        <p:txBody>
          <a:bodyPr/>
          <a:lstStyle/>
          <a:p>
            <a:r>
              <a:rPr lang="en-US" dirty="0">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4EE4931B-4683-8267-B9F5-9BD052C5C032}"/>
              </a:ext>
            </a:extLst>
          </p:cNvPr>
          <p:cNvSpPr>
            <a:spLocks noGrp="1"/>
          </p:cNvSpPr>
          <p:nvPr>
            <p:ph type="sldNum" sz="quarter" idx="12"/>
          </p:nvPr>
        </p:nvSpPr>
        <p:spPr/>
        <p:txBody>
          <a:bodyPr/>
          <a:lstStyle/>
          <a:p>
            <a:fld id="{0AF89F37-6AD9-4F74-BC17-19E39A25D257}" type="slidenum">
              <a:rPr lang="de-AT" smtClean="0"/>
              <a:pPr/>
              <a:t>30</a:t>
            </a:fld>
            <a:endParaRPr lang="de-AT"/>
          </a:p>
        </p:txBody>
      </p:sp>
      <p:sp>
        <p:nvSpPr>
          <p:cNvPr id="6" name="Titel 5">
            <a:extLst>
              <a:ext uri="{FF2B5EF4-FFF2-40B4-BE49-F238E27FC236}">
                <a16:creationId xmlns:a16="http://schemas.microsoft.com/office/drawing/2014/main" id="{9B146767-1E3F-BE30-6EB2-F1300BF0FDF7}"/>
              </a:ext>
            </a:extLst>
          </p:cNvPr>
          <p:cNvSpPr>
            <a:spLocks noGrp="1"/>
          </p:cNvSpPr>
          <p:nvPr>
            <p:ph type="title"/>
          </p:nvPr>
        </p:nvSpPr>
        <p:spPr>
          <a:xfrm>
            <a:off x="592538" y="640040"/>
            <a:ext cx="10221236" cy="792976"/>
          </a:xfrm>
        </p:spPr>
        <p:txBody>
          <a:bodyPr/>
          <a:lstStyle/>
          <a:p>
            <a:r>
              <a:rPr lang="en-US" dirty="0"/>
              <a:t>Specific energy consumption – Comparison of modes of transport</a:t>
            </a:r>
            <a:endParaRPr lang="de-AT" dirty="0"/>
          </a:p>
        </p:txBody>
      </p:sp>
      <p:sp>
        <p:nvSpPr>
          <p:cNvPr id="9" name="Textfeld 8">
            <a:extLst>
              <a:ext uri="{FF2B5EF4-FFF2-40B4-BE49-F238E27FC236}">
                <a16:creationId xmlns:a16="http://schemas.microsoft.com/office/drawing/2014/main" id="{45B1B16A-E148-554C-B887-DC69D65D2CDC}"/>
              </a:ext>
            </a:extLst>
          </p:cNvPr>
          <p:cNvSpPr txBox="1"/>
          <p:nvPr/>
        </p:nvSpPr>
        <p:spPr>
          <a:xfrm>
            <a:off x="727796" y="3002131"/>
            <a:ext cx="3462130" cy="1938992"/>
          </a:xfrm>
          <a:prstGeom prst="rect">
            <a:avLst/>
          </a:prstGeom>
          <a:noFill/>
        </p:spPr>
        <p:txBody>
          <a:bodyPr wrap="square">
            <a:spAutoFit/>
          </a:bodyPr>
          <a:lstStyle/>
          <a:p>
            <a:r>
              <a:rPr lang="en-US" sz="2400"/>
              <a:t>An inland vessel can transport one ton of cargo nearly </a:t>
            </a:r>
            <a:r>
              <a:rPr lang="en-US" sz="2400" b="1"/>
              <a:t>four times farther</a:t>
            </a:r>
            <a:r>
              <a:rPr lang="en-US" sz="2400"/>
              <a:t> than a truck using the same amount of energy.</a:t>
            </a:r>
            <a:endParaRPr lang="de-AT" sz="2200"/>
          </a:p>
        </p:txBody>
      </p:sp>
      <p:pic>
        <p:nvPicPr>
          <p:cNvPr id="12" name="Grafik 11">
            <a:extLst>
              <a:ext uri="{FF2B5EF4-FFF2-40B4-BE49-F238E27FC236}">
                <a16:creationId xmlns:a16="http://schemas.microsoft.com/office/drawing/2014/main" id="{9E50CC6F-4170-0EFA-95B6-C1E8F7D20D7E}"/>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970375" y="2206434"/>
            <a:ext cx="669234" cy="669234"/>
          </a:xfrm>
          <a:prstGeom prst="rect">
            <a:avLst/>
          </a:prstGeom>
        </p:spPr>
      </p:pic>
      <p:pic>
        <p:nvPicPr>
          <p:cNvPr id="13" name="Grafik 12">
            <a:extLst>
              <a:ext uri="{FF2B5EF4-FFF2-40B4-BE49-F238E27FC236}">
                <a16:creationId xmlns:a16="http://schemas.microsoft.com/office/drawing/2014/main" id="{F382DA81-FE88-546D-5320-529B551459AB}"/>
              </a:ext>
            </a:extLst>
          </p:cNvPr>
          <p:cNvPicPr>
            <a:picLocks noChangeAspect="1"/>
          </p:cNvPicPr>
          <p:nvPr/>
        </p:nvPicPr>
        <p:blipFill>
          <a:blip r:embed="rId4"/>
          <a:stretch>
            <a:fillRect/>
          </a:stretch>
        </p:blipFill>
        <p:spPr>
          <a:xfrm>
            <a:off x="5082761" y="1784221"/>
            <a:ext cx="5838629" cy="3985562"/>
          </a:xfrm>
          <a:prstGeom prst="rect">
            <a:avLst/>
          </a:prstGeom>
        </p:spPr>
      </p:pic>
    </p:spTree>
    <p:extLst>
      <p:ext uri="{BB962C8B-B14F-4D97-AF65-F5344CB8AC3E}">
        <p14:creationId xmlns:p14="http://schemas.microsoft.com/office/powerpoint/2010/main" val="2262782857"/>
      </p:ext>
    </p:extLst>
  </p:cSld>
  <p:clrMapOvr>
    <a:masterClrMapping/>
  </p:clrMapOvr>
  <p:transition spd="slow">
    <p:pu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0C715-1709-69C0-F695-6A12D39B1C54}"/>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2A1AC908-E661-1E10-671C-4E083D8F59C6}"/>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664624D9-5C5E-190F-DB8B-0F8576171B5F}"/>
              </a:ext>
            </a:extLst>
          </p:cNvPr>
          <p:cNvSpPr>
            <a:spLocks noGrp="1"/>
          </p:cNvSpPr>
          <p:nvPr>
            <p:ph type="title"/>
          </p:nvPr>
        </p:nvSpPr>
        <p:spPr/>
        <p:txBody>
          <a:bodyPr/>
          <a:lstStyle/>
          <a:p>
            <a:r>
              <a:rPr lang="de-AT" dirty="0"/>
              <a:t>Transport </a:t>
            </a:r>
            <a:r>
              <a:rPr lang="de-AT" dirty="0" err="1"/>
              <a:t>chains</a:t>
            </a:r>
            <a:endParaRPr lang="de-AT" dirty="0"/>
          </a:p>
        </p:txBody>
      </p:sp>
      <p:sp>
        <p:nvSpPr>
          <p:cNvPr id="24" name="Inhaltsplatzhalter 23">
            <a:extLst>
              <a:ext uri="{FF2B5EF4-FFF2-40B4-BE49-F238E27FC236}">
                <a16:creationId xmlns:a16="http://schemas.microsoft.com/office/drawing/2014/main" id="{6E1A6645-BAF8-62DD-A1BA-9FE9BC1184D9}"/>
              </a:ext>
            </a:extLst>
          </p:cNvPr>
          <p:cNvSpPr>
            <a:spLocks noGrp="1"/>
          </p:cNvSpPr>
          <p:nvPr>
            <p:ph idx="1"/>
          </p:nvPr>
        </p:nvSpPr>
        <p:spPr>
          <a:xfrm>
            <a:off x="592538" y="1893203"/>
            <a:ext cx="3671349" cy="1192674"/>
          </a:xfrm>
        </p:spPr>
        <p:txBody>
          <a:bodyPr/>
          <a:lstStyle/>
          <a:p>
            <a:pPr marL="0" indent="0" algn="ctr">
              <a:buNone/>
            </a:pPr>
            <a:r>
              <a:rPr lang="en-US"/>
              <a:t>Transport using one mode of transport = </a:t>
            </a:r>
            <a:r>
              <a:rPr lang="en-US" b="1"/>
              <a:t>unimodal transport</a:t>
            </a:r>
          </a:p>
          <a:p>
            <a:pPr marL="0" indent="0" algn="ctr">
              <a:buNone/>
            </a:pPr>
            <a:r>
              <a:rPr lang="de-AT"/>
              <a:t>e.g. Road</a:t>
            </a:r>
            <a:endParaRPr lang="de-AT" b="1"/>
          </a:p>
          <a:p>
            <a:endParaRPr lang="de-AT" sz="2800"/>
          </a:p>
        </p:txBody>
      </p:sp>
      <p:sp>
        <p:nvSpPr>
          <p:cNvPr id="23" name="Datumsplatzhalter 22">
            <a:extLst>
              <a:ext uri="{FF2B5EF4-FFF2-40B4-BE49-F238E27FC236}">
                <a16:creationId xmlns:a16="http://schemas.microsoft.com/office/drawing/2014/main" id="{4B736E51-3097-6790-88D6-865A5C8A516E}"/>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63A015A3-567F-D4EB-F733-1E80455A60F1}"/>
              </a:ext>
            </a:extLst>
          </p:cNvPr>
          <p:cNvSpPr>
            <a:spLocks noGrp="1"/>
          </p:cNvSpPr>
          <p:nvPr>
            <p:ph type="sldNum" sz="quarter" idx="12"/>
          </p:nvPr>
        </p:nvSpPr>
        <p:spPr/>
        <p:txBody>
          <a:bodyPr/>
          <a:lstStyle/>
          <a:p>
            <a:fld id="{0AF89F37-6AD9-4F74-BC17-19E39A25D257}" type="slidenum">
              <a:rPr lang="de-AT" smtClean="0"/>
              <a:t>31</a:t>
            </a:fld>
            <a:endParaRPr lang="de-AT"/>
          </a:p>
        </p:txBody>
      </p:sp>
      <p:sp>
        <p:nvSpPr>
          <p:cNvPr id="8" name="Datumsplatzhalter 22">
            <a:extLst>
              <a:ext uri="{FF2B5EF4-FFF2-40B4-BE49-F238E27FC236}">
                <a16:creationId xmlns:a16="http://schemas.microsoft.com/office/drawing/2014/main" id="{50829708-ACFD-06A8-123F-69A0BC2F1D7B}"/>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Images: </a:t>
            </a:r>
            <a:r>
              <a:rPr lang="de-AT" dirty="0" err="1"/>
              <a:t>Flaticon</a:t>
            </a:r>
            <a:endParaRPr lang="de-AT" dirty="0"/>
          </a:p>
        </p:txBody>
      </p:sp>
      <p:sp>
        <p:nvSpPr>
          <p:cNvPr id="7" name="Fußzeilenplatzhalter 2">
            <a:extLst>
              <a:ext uri="{FF2B5EF4-FFF2-40B4-BE49-F238E27FC236}">
                <a16:creationId xmlns:a16="http://schemas.microsoft.com/office/drawing/2014/main" id="{115CEF6D-D74F-5A5A-8721-44238F111202}"/>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
        <p:nvSpPr>
          <p:cNvPr id="3" name="Inhaltsplatzhalter 23">
            <a:extLst>
              <a:ext uri="{FF2B5EF4-FFF2-40B4-BE49-F238E27FC236}">
                <a16:creationId xmlns:a16="http://schemas.microsoft.com/office/drawing/2014/main" id="{623FBA5F-88E7-D174-2CCE-1C4F4D3E46A5}"/>
              </a:ext>
            </a:extLst>
          </p:cNvPr>
          <p:cNvSpPr txBox="1">
            <a:spLocks/>
          </p:cNvSpPr>
          <p:nvPr/>
        </p:nvSpPr>
        <p:spPr>
          <a:xfrm>
            <a:off x="6310370" y="1893203"/>
            <a:ext cx="4766820" cy="119267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de-AT" dirty="0"/>
              <a:t>Multiple modes of transport = </a:t>
            </a:r>
            <a:r>
              <a:rPr lang="de-AT" b="1" dirty="0"/>
              <a:t>multimodal transport</a:t>
            </a:r>
          </a:p>
          <a:p>
            <a:pPr marL="0" indent="0" algn="ctr">
              <a:buFont typeface="Arial" panose="020B0604020202020204" pitchFamily="34" charset="0"/>
              <a:buNone/>
            </a:pPr>
            <a:r>
              <a:rPr lang="de-AT" dirty="0"/>
              <a:t>e.g. </a:t>
            </a:r>
            <a:r>
              <a:rPr lang="en-US" dirty="0"/>
              <a:t>Transshipment from a truck to an inland vessel</a:t>
            </a:r>
            <a:endParaRPr lang="de-AT" sz="2800" dirty="0"/>
          </a:p>
        </p:txBody>
      </p:sp>
      <p:grpSp>
        <p:nvGrpSpPr>
          <p:cNvPr id="2" name="Group 1" descr="The image compares two freight transport chains:&#10;&#10;On the left, unimodal transport is shown: goods go directly from a sender to a receiver using only trucks.&#10;&#10;On the right, multimodal transport is shown: goods from several senders are first collected by trucks (pre-carriage), brought to a transshipment point, then transported by ship, train, or truck (main carriage), and finally delivered to multiple receivers again by trucks (on-carriage).">
            <a:extLst>
              <a:ext uri="{FF2B5EF4-FFF2-40B4-BE49-F238E27FC236}">
                <a16:creationId xmlns:a16="http://schemas.microsoft.com/office/drawing/2014/main" id="{7F76E7FC-8882-BFC9-8340-467820C8EA9F}"/>
              </a:ext>
            </a:extLst>
          </p:cNvPr>
          <p:cNvGrpSpPr/>
          <p:nvPr/>
        </p:nvGrpSpPr>
        <p:grpSpPr>
          <a:xfrm>
            <a:off x="769458" y="3556970"/>
            <a:ext cx="10777378" cy="1901095"/>
            <a:chOff x="769458" y="3556970"/>
            <a:chExt cx="10777378" cy="1901095"/>
          </a:xfrm>
        </p:grpSpPr>
        <p:sp>
          <p:nvSpPr>
            <p:cNvPr id="16" name="Ellipse 15">
              <a:extLst>
                <a:ext uri="{FF2B5EF4-FFF2-40B4-BE49-F238E27FC236}">
                  <a16:creationId xmlns:a16="http://schemas.microsoft.com/office/drawing/2014/main" id="{2E754FE5-6291-B4DA-78B5-A802BDF52169}"/>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grpSp>
          <p:nvGrpSpPr>
            <p:cNvPr id="4" name="Group 8">
              <a:extLst>
                <a:ext uri="{FF2B5EF4-FFF2-40B4-BE49-F238E27FC236}">
                  <a16:creationId xmlns:a16="http://schemas.microsoft.com/office/drawing/2014/main" id="{0E7D92BC-3BD4-9F25-767F-4A7C0FF3BC00}"/>
                </a:ext>
              </a:extLst>
            </p:cNvPr>
            <p:cNvGrpSpPr/>
            <p:nvPr/>
          </p:nvGrpSpPr>
          <p:grpSpPr>
            <a:xfrm>
              <a:off x="769458" y="3849719"/>
              <a:ext cx="3671349" cy="948805"/>
              <a:chOff x="1160436" y="4556594"/>
              <a:chExt cx="4105434" cy="971111"/>
            </a:xfrm>
          </p:grpSpPr>
          <p:pic>
            <p:nvPicPr>
              <p:cNvPr id="9" name="Picture 9" descr="A white building with green leaves and a chimney&#10;&#10;Description automatically generated">
                <a:extLst>
                  <a:ext uri="{FF2B5EF4-FFF2-40B4-BE49-F238E27FC236}">
                    <a16:creationId xmlns:a16="http://schemas.microsoft.com/office/drawing/2014/main" id="{3CBBC66C-7925-6BAE-8CA8-EDD23B58B0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3109" y="4556594"/>
                <a:ext cx="688419" cy="688419"/>
              </a:xfrm>
              <a:prstGeom prst="rect">
                <a:avLst/>
              </a:prstGeom>
            </p:spPr>
          </p:pic>
          <p:cxnSp>
            <p:nvCxnSpPr>
              <p:cNvPr id="10" name="Straight Arrow Connector 10">
                <a:extLst>
                  <a:ext uri="{FF2B5EF4-FFF2-40B4-BE49-F238E27FC236}">
                    <a16:creationId xmlns:a16="http://schemas.microsoft.com/office/drawing/2014/main" id="{C0A4F0AE-6F0A-6DF8-F83C-EE0D8ED43EBC}"/>
                  </a:ext>
                </a:extLst>
              </p:cNvPr>
              <p:cNvCxnSpPr>
                <a:cxnSpLocks/>
              </p:cNvCxnSpPr>
              <p:nvPr/>
            </p:nvCxnSpPr>
            <p:spPr>
              <a:xfrm>
                <a:off x="2217097" y="5078888"/>
                <a:ext cx="1749422" cy="0"/>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pic>
            <p:nvPicPr>
              <p:cNvPr id="11" name="Picture 11" descr="A yellow and blue building with boxes on a conveyor belt&#10;&#10;Description automatically generated">
                <a:extLst>
                  <a:ext uri="{FF2B5EF4-FFF2-40B4-BE49-F238E27FC236}">
                    <a16:creationId xmlns:a16="http://schemas.microsoft.com/office/drawing/2014/main" id="{7A41463A-8453-996B-E20A-1D66E7603C0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80203" y="4556594"/>
                <a:ext cx="687600" cy="687600"/>
              </a:xfrm>
              <a:prstGeom prst="rect">
                <a:avLst/>
              </a:prstGeom>
            </p:spPr>
          </p:pic>
          <p:sp>
            <p:nvSpPr>
              <p:cNvPr id="12" name="TextBox 13">
                <a:extLst>
                  <a:ext uri="{FF2B5EF4-FFF2-40B4-BE49-F238E27FC236}">
                    <a16:creationId xmlns:a16="http://schemas.microsoft.com/office/drawing/2014/main" id="{2957F122-477A-99F5-3966-4EFB18F1EEDD}"/>
                  </a:ext>
                </a:extLst>
              </p:cNvPr>
              <p:cNvSpPr txBox="1"/>
              <p:nvPr/>
            </p:nvSpPr>
            <p:spPr>
              <a:xfrm>
                <a:off x="1160436" y="5228733"/>
                <a:ext cx="1250683" cy="283511"/>
              </a:xfrm>
              <a:prstGeom prst="rect">
                <a:avLst/>
              </a:prstGeom>
              <a:noFill/>
            </p:spPr>
            <p:txBody>
              <a:bodyPr wrap="square" rtlCol="0">
                <a:spAutoFit/>
              </a:bodyPr>
              <a:lstStyle/>
              <a:p>
                <a:r>
                  <a:rPr lang="en-US" sz="1200" b="1"/>
                  <a:t>Sender</a:t>
                </a:r>
                <a:endParaRPr lang="de-AT" sz="1200" b="1"/>
              </a:p>
            </p:txBody>
          </p:sp>
          <p:sp>
            <p:nvSpPr>
              <p:cNvPr id="13" name="TextBox 14">
                <a:extLst>
                  <a:ext uri="{FF2B5EF4-FFF2-40B4-BE49-F238E27FC236}">
                    <a16:creationId xmlns:a16="http://schemas.microsoft.com/office/drawing/2014/main" id="{21BAE80C-633F-0878-23CA-7E4656F043C7}"/>
                  </a:ext>
                </a:extLst>
              </p:cNvPr>
              <p:cNvSpPr txBox="1"/>
              <p:nvPr/>
            </p:nvSpPr>
            <p:spPr>
              <a:xfrm>
                <a:off x="4015187" y="5244194"/>
                <a:ext cx="1250683" cy="283511"/>
              </a:xfrm>
              <a:prstGeom prst="rect">
                <a:avLst/>
              </a:prstGeom>
              <a:noFill/>
            </p:spPr>
            <p:txBody>
              <a:bodyPr wrap="square" rtlCol="0">
                <a:spAutoFit/>
              </a:bodyPr>
              <a:lstStyle/>
              <a:p>
                <a:r>
                  <a:rPr lang="en-US" sz="1200" b="1"/>
                  <a:t>Receiver</a:t>
                </a:r>
                <a:endParaRPr lang="de-AT" sz="1200" b="1"/>
              </a:p>
            </p:txBody>
          </p:sp>
        </p:grpSp>
        <p:pic>
          <p:nvPicPr>
            <p:cNvPr id="14" name="Picture 2" descr="A blue truck with black background&#10;&#10;Description automatically generated">
              <a:extLst>
                <a:ext uri="{FF2B5EF4-FFF2-40B4-BE49-F238E27FC236}">
                  <a16:creationId xmlns:a16="http://schemas.microsoft.com/office/drawing/2014/main" id="{C52CA384-FDF5-5D63-8199-EB24C4D9D63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55245" y="3849720"/>
              <a:ext cx="535824" cy="517419"/>
            </a:xfrm>
            <a:prstGeom prst="rect">
              <a:avLst/>
            </a:prstGeom>
          </p:spPr>
        </p:pic>
        <p:pic>
          <p:nvPicPr>
            <p:cNvPr id="18" name="Picture 3" descr="A blue truck with black background&#10;&#10;Description automatically generated">
              <a:extLst>
                <a:ext uri="{FF2B5EF4-FFF2-40B4-BE49-F238E27FC236}">
                  <a16:creationId xmlns:a16="http://schemas.microsoft.com/office/drawing/2014/main" id="{28933CF5-FA80-2D56-1291-FF9C25BB56F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97687" y="3846159"/>
              <a:ext cx="535824" cy="517419"/>
            </a:xfrm>
            <a:prstGeom prst="rect">
              <a:avLst/>
            </a:prstGeom>
          </p:spPr>
        </p:pic>
        <p:grpSp>
          <p:nvGrpSpPr>
            <p:cNvPr id="19" name="Group 15">
              <a:extLst>
                <a:ext uri="{FF2B5EF4-FFF2-40B4-BE49-F238E27FC236}">
                  <a16:creationId xmlns:a16="http://schemas.microsoft.com/office/drawing/2014/main" id="{240E5E7B-C04F-BBC5-358F-0F73745FC290}"/>
                </a:ext>
              </a:extLst>
            </p:cNvPr>
            <p:cNvGrpSpPr/>
            <p:nvPr/>
          </p:nvGrpSpPr>
          <p:grpSpPr>
            <a:xfrm>
              <a:off x="6055834" y="3556970"/>
              <a:ext cx="5491002" cy="1901095"/>
              <a:chOff x="6096001" y="4188134"/>
              <a:chExt cx="5051578" cy="1882837"/>
            </a:xfrm>
          </p:grpSpPr>
          <p:pic>
            <p:nvPicPr>
              <p:cNvPr id="20" name="Picture 16" descr="A white building with green leaves and a chimney&#10;&#10;Description automatically generated">
                <a:extLst>
                  <a:ext uri="{FF2B5EF4-FFF2-40B4-BE49-F238E27FC236}">
                    <a16:creationId xmlns:a16="http://schemas.microsoft.com/office/drawing/2014/main" id="{DC2FABC6-EC5C-31CB-FC87-C2B608D53AF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4215922"/>
                <a:ext cx="344619" cy="344619"/>
              </a:xfrm>
              <a:prstGeom prst="rect">
                <a:avLst/>
              </a:prstGeom>
            </p:spPr>
          </p:pic>
          <p:cxnSp>
            <p:nvCxnSpPr>
              <p:cNvPr id="21" name="Straight Arrow Connector 17">
                <a:extLst>
                  <a:ext uri="{FF2B5EF4-FFF2-40B4-BE49-F238E27FC236}">
                    <a16:creationId xmlns:a16="http://schemas.microsoft.com/office/drawing/2014/main" id="{A3EFC8E2-B1AF-6084-0A2F-51645729F6E8}"/>
                  </a:ext>
                </a:extLst>
              </p:cNvPr>
              <p:cNvCxnSpPr>
                <a:cxnSpLocks/>
              </p:cNvCxnSpPr>
              <p:nvPr/>
            </p:nvCxnSpPr>
            <p:spPr>
              <a:xfrm>
                <a:off x="6541754" y="4434341"/>
                <a:ext cx="641405" cy="244505"/>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pic>
            <p:nvPicPr>
              <p:cNvPr id="22" name="Picture 18" descr="A white building with green leaves and a chimney&#10;&#10;Description automatically generated">
                <a:extLst>
                  <a:ext uri="{FF2B5EF4-FFF2-40B4-BE49-F238E27FC236}">
                    <a16:creationId xmlns:a16="http://schemas.microsoft.com/office/drawing/2014/main" id="{24E54B73-8352-F266-64D1-A20301B3859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4649095"/>
                <a:ext cx="344619" cy="344619"/>
              </a:xfrm>
              <a:prstGeom prst="rect">
                <a:avLst/>
              </a:prstGeom>
            </p:spPr>
          </p:pic>
          <p:pic>
            <p:nvPicPr>
              <p:cNvPr id="25" name="Picture 19" descr="A white building with green leaves and a chimney&#10;&#10;Description automatically generated">
                <a:extLst>
                  <a:ext uri="{FF2B5EF4-FFF2-40B4-BE49-F238E27FC236}">
                    <a16:creationId xmlns:a16="http://schemas.microsoft.com/office/drawing/2014/main" id="{E39D8094-6E03-9C4A-AC62-9B8FA47DE78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5067584"/>
                <a:ext cx="344619" cy="344619"/>
              </a:xfrm>
              <a:prstGeom prst="rect">
                <a:avLst/>
              </a:prstGeom>
            </p:spPr>
          </p:pic>
          <p:pic>
            <p:nvPicPr>
              <p:cNvPr id="26" name="Picture 20" descr="A yellow and blue building with boxes on a conveyor belt&#10;&#10;Description automatically generated">
                <a:extLst>
                  <a:ext uri="{FF2B5EF4-FFF2-40B4-BE49-F238E27FC236}">
                    <a16:creationId xmlns:a16="http://schemas.microsoft.com/office/drawing/2014/main" id="{4AA2E0F1-932E-D9F3-38DB-501B4A7B2D5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4196026"/>
                <a:ext cx="345600" cy="345600"/>
              </a:xfrm>
              <a:prstGeom prst="rect">
                <a:avLst/>
              </a:prstGeom>
            </p:spPr>
          </p:pic>
          <p:pic>
            <p:nvPicPr>
              <p:cNvPr id="27" name="Picture 21" descr="A yellow and blue building with boxes on a conveyor belt&#10;&#10;Description automatically generated">
                <a:extLst>
                  <a:ext uri="{FF2B5EF4-FFF2-40B4-BE49-F238E27FC236}">
                    <a16:creationId xmlns:a16="http://schemas.microsoft.com/office/drawing/2014/main" id="{AEC20B3F-51C1-61FC-3E34-3D3B211363E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4592206"/>
                <a:ext cx="345600" cy="345600"/>
              </a:xfrm>
              <a:prstGeom prst="rect">
                <a:avLst/>
              </a:prstGeom>
            </p:spPr>
          </p:pic>
          <p:pic>
            <p:nvPicPr>
              <p:cNvPr id="28" name="Picture 22" descr="A yellow and blue building with boxes on a conveyor belt&#10;&#10;Description automatically generated">
                <a:extLst>
                  <a:ext uri="{FF2B5EF4-FFF2-40B4-BE49-F238E27FC236}">
                    <a16:creationId xmlns:a16="http://schemas.microsoft.com/office/drawing/2014/main" id="{01BF418F-D39F-3E55-8FF7-56EAE6D495A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5011676"/>
                <a:ext cx="345600" cy="345600"/>
              </a:xfrm>
              <a:prstGeom prst="rect">
                <a:avLst/>
              </a:prstGeom>
            </p:spPr>
          </p:pic>
          <p:cxnSp>
            <p:nvCxnSpPr>
              <p:cNvPr id="29" name="Straight Arrow Connector 23">
                <a:extLst>
                  <a:ext uri="{FF2B5EF4-FFF2-40B4-BE49-F238E27FC236}">
                    <a16:creationId xmlns:a16="http://schemas.microsoft.com/office/drawing/2014/main" id="{1F9EC04C-BF02-5BC1-A84B-2D4A837D28F3}"/>
                  </a:ext>
                </a:extLst>
              </p:cNvPr>
              <p:cNvCxnSpPr>
                <a:cxnSpLocks/>
              </p:cNvCxnSpPr>
              <p:nvPr/>
            </p:nvCxnSpPr>
            <p:spPr>
              <a:xfrm>
                <a:off x="6541754" y="4875734"/>
                <a:ext cx="641405" cy="0"/>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0" name="Straight Arrow Connector 24">
                <a:extLst>
                  <a:ext uri="{FF2B5EF4-FFF2-40B4-BE49-F238E27FC236}">
                    <a16:creationId xmlns:a16="http://schemas.microsoft.com/office/drawing/2014/main" id="{A6D28F03-1CE3-35DA-39F8-4C9CC022518B}"/>
                  </a:ext>
                </a:extLst>
              </p:cNvPr>
              <p:cNvCxnSpPr>
                <a:cxnSpLocks/>
              </p:cNvCxnSpPr>
              <p:nvPr/>
            </p:nvCxnSpPr>
            <p:spPr>
              <a:xfrm flipV="1">
                <a:off x="6559273" y="5048202"/>
                <a:ext cx="606365" cy="264081"/>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1" name="Straight Arrow Connector 25">
                <a:extLst>
                  <a:ext uri="{FF2B5EF4-FFF2-40B4-BE49-F238E27FC236}">
                    <a16:creationId xmlns:a16="http://schemas.microsoft.com/office/drawing/2014/main" id="{47AA6786-6DC7-7EC3-0142-2902EC6E9F40}"/>
                  </a:ext>
                </a:extLst>
              </p:cNvPr>
              <p:cNvCxnSpPr>
                <a:cxnSpLocks/>
              </p:cNvCxnSpPr>
              <p:nvPr/>
            </p:nvCxnSpPr>
            <p:spPr>
              <a:xfrm flipV="1">
                <a:off x="9991097" y="4391610"/>
                <a:ext cx="641405" cy="220414"/>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2" name="Straight Arrow Connector 26">
                <a:extLst>
                  <a:ext uri="{FF2B5EF4-FFF2-40B4-BE49-F238E27FC236}">
                    <a16:creationId xmlns:a16="http://schemas.microsoft.com/office/drawing/2014/main" id="{BED4288C-CCA5-D3CE-85EB-FBE0F3DA7B93}"/>
                  </a:ext>
                </a:extLst>
              </p:cNvPr>
              <p:cNvCxnSpPr>
                <a:cxnSpLocks/>
              </p:cNvCxnSpPr>
              <p:nvPr/>
            </p:nvCxnSpPr>
            <p:spPr>
              <a:xfrm flipV="1">
                <a:off x="9991097" y="4772907"/>
                <a:ext cx="641405" cy="0"/>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3" name="Straight Arrow Connector 27">
                <a:extLst>
                  <a:ext uri="{FF2B5EF4-FFF2-40B4-BE49-F238E27FC236}">
                    <a16:creationId xmlns:a16="http://schemas.microsoft.com/office/drawing/2014/main" id="{B569DEA2-C658-3696-FB09-2379A300ED39}"/>
                  </a:ext>
                </a:extLst>
              </p:cNvPr>
              <p:cNvCxnSpPr>
                <a:cxnSpLocks/>
              </p:cNvCxnSpPr>
              <p:nvPr/>
            </p:nvCxnSpPr>
            <p:spPr>
              <a:xfrm>
                <a:off x="10008616" y="4945375"/>
                <a:ext cx="606365" cy="264081"/>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pic>
            <p:nvPicPr>
              <p:cNvPr id="34" name="Picture 28" descr="A blue storage shed with boxes&#10;&#10;Description automatically generated">
                <a:extLst>
                  <a:ext uri="{FF2B5EF4-FFF2-40B4-BE49-F238E27FC236}">
                    <a16:creationId xmlns:a16="http://schemas.microsoft.com/office/drawing/2014/main" id="{95EA8B2C-B46D-C8D2-0EFF-BD0525E0B39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261629" y="4727594"/>
                <a:ext cx="345600" cy="345600"/>
              </a:xfrm>
              <a:prstGeom prst="rect">
                <a:avLst/>
              </a:prstGeom>
            </p:spPr>
          </p:pic>
          <p:pic>
            <p:nvPicPr>
              <p:cNvPr id="35" name="Picture 29" descr="A blue storage shed with boxes&#10;&#10;Description automatically generated">
                <a:extLst>
                  <a:ext uri="{FF2B5EF4-FFF2-40B4-BE49-F238E27FC236}">
                    <a16:creationId xmlns:a16="http://schemas.microsoft.com/office/drawing/2014/main" id="{39A08515-DC3E-5FFF-6FF7-94137FFCC98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561980" y="4703916"/>
                <a:ext cx="345600" cy="345600"/>
              </a:xfrm>
              <a:prstGeom prst="rect">
                <a:avLst/>
              </a:prstGeom>
            </p:spPr>
          </p:pic>
          <p:pic>
            <p:nvPicPr>
              <p:cNvPr id="36" name="Picture 30" descr="A blue and black logo&#10;&#10;Description automatically generated">
                <a:extLst>
                  <a:ext uri="{FF2B5EF4-FFF2-40B4-BE49-F238E27FC236}">
                    <a16:creationId xmlns:a16="http://schemas.microsoft.com/office/drawing/2014/main" id="{9DCC66F4-5BDB-E523-8012-72530CA1ADD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81364" y="4900394"/>
                <a:ext cx="687600" cy="687600"/>
              </a:xfrm>
              <a:prstGeom prst="rect">
                <a:avLst/>
              </a:prstGeom>
            </p:spPr>
          </p:pic>
          <p:pic>
            <p:nvPicPr>
              <p:cNvPr id="37" name="Picture 31" descr="A blue truck with black background&#10;&#10;Description automatically generated">
                <a:extLst>
                  <a:ext uri="{FF2B5EF4-FFF2-40B4-BE49-F238E27FC236}">
                    <a16:creationId xmlns:a16="http://schemas.microsoft.com/office/drawing/2014/main" id="{8F74BE75-13CD-46AF-D042-6F395ACB2E7C}"/>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835242" y="4890360"/>
                <a:ext cx="687600" cy="687600"/>
              </a:xfrm>
              <a:prstGeom prst="rect">
                <a:avLst/>
              </a:prstGeom>
            </p:spPr>
          </p:pic>
          <p:pic>
            <p:nvPicPr>
              <p:cNvPr id="38" name="Picture 32" descr="A ship with containers on it&#10;&#10;Description automatically generated">
                <a:extLst>
                  <a:ext uri="{FF2B5EF4-FFF2-40B4-BE49-F238E27FC236}">
                    <a16:creationId xmlns:a16="http://schemas.microsoft.com/office/drawing/2014/main" id="{E400F2A7-7F46-841B-F865-45A26A48A17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275033" y="4188134"/>
                <a:ext cx="687600" cy="687600"/>
              </a:xfrm>
              <a:prstGeom prst="rect">
                <a:avLst/>
              </a:prstGeom>
            </p:spPr>
          </p:pic>
          <p:cxnSp>
            <p:nvCxnSpPr>
              <p:cNvPr id="39" name="Straight Arrow Connector 33">
                <a:extLst>
                  <a:ext uri="{FF2B5EF4-FFF2-40B4-BE49-F238E27FC236}">
                    <a16:creationId xmlns:a16="http://schemas.microsoft.com/office/drawing/2014/main" id="{DFF4B07A-CFC9-14AD-241D-85E162243CFC}"/>
                  </a:ext>
                </a:extLst>
              </p:cNvPr>
              <p:cNvCxnSpPr>
                <a:cxnSpLocks/>
              </p:cNvCxnSpPr>
              <p:nvPr/>
            </p:nvCxnSpPr>
            <p:spPr>
              <a:xfrm>
                <a:off x="7731367" y="4911596"/>
                <a:ext cx="1749422" cy="0"/>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pic>
            <p:nvPicPr>
              <p:cNvPr id="40" name="Picture 34" descr="A blue truck with black background&#10;&#10;Description automatically generated">
                <a:extLst>
                  <a:ext uri="{FF2B5EF4-FFF2-40B4-BE49-F238E27FC236}">
                    <a16:creationId xmlns:a16="http://schemas.microsoft.com/office/drawing/2014/main" id="{6D4F38A1-C5B4-49F9-E02D-BCC6E7BE2EC1}"/>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210993"/>
                <a:ext cx="345600" cy="345600"/>
              </a:xfrm>
              <a:prstGeom prst="rect">
                <a:avLst/>
              </a:prstGeom>
            </p:spPr>
          </p:pic>
          <p:pic>
            <p:nvPicPr>
              <p:cNvPr id="41" name="Picture 35" descr="A blue truck with black background&#10;&#10;Description automatically generated">
                <a:extLst>
                  <a:ext uri="{FF2B5EF4-FFF2-40B4-BE49-F238E27FC236}">
                    <a16:creationId xmlns:a16="http://schemas.microsoft.com/office/drawing/2014/main" id="{312B9308-C4EB-1FEF-EBD7-F10474EA1A0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574048"/>
                <a:ext cx="345600" cy="345600"/>
              </a:xfrm>
              <a:prstGeom prst="rect">
                <a:avLst/>
              </a:prstGeom>
            </p:spPr>
          </p:pic>
          <p:pic>
            <p:nvPicPr>
              <p:cNvPr id="42" name="Picture 36" descr="A blue truck with black background&#10;&#10;Description automatically generated">
                <a:extLst>
                  <a:ext uri="{FF2B5EF4-FFF2-40B4-BE49-F238E27FC236}">
                    <a16:creationId xmlns:a16="http://schemas.microsoft.com/office/drawing/2014/main" id="{E3398DD3-C824-A5A8-A856-73FF825CF077}"/>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894784"/>
                <a:ext cx="345600" cy="345600"/>
              </a:xfrm>
              <a:prstGeom prst="rect">
                <a:avLst/>
              </a:prstGeom>
            </p:spPr>
          </p:pic>
          <p:pic>
            <p:nvPicPr>
              <p:cNvPr id="43" name="Picture 37" descr="A blue truck with black background&#10;&#10;Description automatically generated">
                <a:extLst>
                  <a:ext uri="{FF2B5EF4-FFF2-40B4-BE49-F238E27FC236}">
                    <a16:creationId xmlns:a16="http://schemas.microsoft.com/office/drawing/2014/main" id="{CF7D7B67-890C-97B9-BF98-F0F6578A9DA4}"/>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202595"/>
                <a:ext cx="345600" cy="345600"/>
              </a:xfrm>
              <a:prstGeom prst="rect">
                <a:avLst/>
              </a:prstGeom>
            </p:spPr>
          </p:pic>
          <p:pic>
            <p:nvPicPr>
              <p:cNvPr id="44" name="Picture 38" descr="A blue truck with black background&#10;&#10;Description automatically generated">
                <a:extLst>
                  <a:ext uri="{FF2B5EF4-FFF2-40B4-BE49-F238E27FC236}">
                    <a16:creationId xmlns:a16="http://schemas.microsoft.com/office/drawing/2014/main" id="{43D47A51-6E55-4C1A-810D-E15230ACE509}"/>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783919"/>
                <a:ext cx="345600" cy="345600"/>
              </a:xfrm>
              <a:prstGeom prst="rect">
                <a:avLst/>
              </a:prstGeom>
            </p:spPr>
          </p:pic>
          <p:pic>
            <p:nvPicPr>
              <p:cNvPr id="45" name="Picture 39" descr="A blue truck with black background&#10;&#10;Description automatically generated">
                <a:extLst>
                  <a:ext uri="{FF2B5EF4-FFF2-40B4-BE49-F238E27FC236}">
                    <a16:creationId xmlns:a16="http://schemas.microsoft.com/office/drawing/2014/main" id="{21A98F49-2EE7-6857-D284-8B640B32CAD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488161"/>
                <a:ext cx="345600" cy="345600"/>
              </a:xfrm>
              <a:prstGeom prst="rect">
                <a:avLst/>
              </a:prstGeom>
            </p:spPr>
          </p:pic>
          <p:sp>
            <p:nvSpPr>
              <p:cNvPr id="46" name="TextBox 40">
                <a:extLst>
                  <a:ext uri="{FF2B5EF4-FFF2-40B4-BE49-F238E27FC236}">
                    <a16:creationId xmlns:a16="http://schemas.microsoft.com/office/drawing/2014/main" id="{EA0EB0D4-6F57-824D-B908-BFCE401BAFBB}"/>
                  </a:ext>
                </a:extLst>
              </p:cNvPr>
              <p:cNvSpPr txBox="1"/>
              <p:nvPr/>
            </p:nvSpPr>
            <p:spPr>
              <a:xfrm>
                <a:off x="6096001" y="5393802"/>
                <a:ext cx="830132" cy="457231"/>
              </a:xfrm>
              <a:prstGeom prst="rect">
                <a:avLst/>
              </a:prstGeom>
              <a:noFill/>
            </p:spPr>
            <p:txBody>
              <a:bodyPr wrap="square" rtlCol="0">
                <a:spAutoFit/>
              </a:bodyPr>
              <a:lstStyle/>
              <a:p>
                <a:r>
                  <a:rPr lang="en-US" sz="1200" b="1"/>
                  <a:t>Pre-carriage </a:t>
                </a:r>
                <a:endParaRPr lang="de-AT" sz="1200" b="1"/>
              </a:p>
            </p:txBody>
          </p:sp>
          <p:sp>
            <p:nvSpPr>
              <p:cNvPr id="47" name="TextBox 41">
                <a:extLst>
                  <a:ext uri="{FF2B5EF4-FFF2-40B4-BE49-F238E27FC236}">
                    <a16:creationId xmlns:a16="http://schemas.microsoft.com/office/drawing/2014/main" id="{8AD2324E-E12D-961D-E3EE-DDA604670A6B}"/>
                  </a:ext>
                </a:extLst>
              </p:cNvPr>
              <p:cNvSpPr txBox="1"/>
              <p:nvPr/>
            </p:nvSpPr>
            <p:spPr>
              <a:xfrm>
                <a:off x="8074745" y="5412203"/>
                <a:ext cx="1065197" cy="274339"/>
              </a:xfrm>
              <a:prstGeom prst="rect">
                <a:avLst/>
              </a:prstGeom>
              <a:noFill/>
            </p:spPr>
            <p:txBody>
              <a:bodyPr wrap="square" rtlCol="0">
                <a:spAutoFit/>
              </a:bodyPr>
              <a:lstStyle/>
              <a:p>
                <a:r>
                  <a:rPr lang="en-US" sz="1200" b="1"/>
                  <a:t>Main carriage</a:t>
                </a:r>
                <a:endParaRPr lang="de-AT" sz="1200" b="1"/>
              </a:p>
            </p:txBody>
          </p:sp>
          <p:sp>
            <p:nvSpPr>
              <p:cNvPr id="48" name="TextBox 42">
                <a:extLst>
                  <a:ext uri="{FF2B5EF4-FFF2-40B4-BE49-F238E27FC236}">
                    <a16:creationId xmlns:a16="http://schemas.microsoft.com/office/drawing/2014/main" id="{CE58F411-AB47-70E1-B38A-31C72AC7D1EE}"/>
                  </a:ext>
                </a:extLst>
              </p:cNvPr>
              <p:cNvSpPr txBox="1"/>
              <p:nvPr/>
            </p:nvSpPr>
            <p:spPr>
              <a:xfrm>
                <a:off x="10082382" y="5391433"/>
                <a:ext cx="1065197" cy="274339"/>
              </a:xfrm>
              <a:prstGeom prst="rect">
                <a:avLst/>
              </a:prstGeom>
              <a:noFill/>
            </p:spPr>
            <p:txBody>
              <a:bodyPr wrap="square" rtlCol="0">
                <a:spAutoFit/>
              </a:bodyPr>
              <a:lstStyle/>
              <a:p>
                <a:r>
                  <a:rPr lang="en-US" sz="1200" b="1"/>
                  <a:t>On-carriage</a:t>
                </a:r>
                <a:endParaRPr lang="de-AT" sz="1200" b="1"/>
              </a:p>
            </p:txBody>
          </p:sp>
          <p:sp>
            <p:nvSpPr>
              <p:cNvPr id="49" name="TextBox 43">
                <a:extLst>
                  <a:ext uri="{FF2B5EF4-FFF2-40B4-BE49-F238E27FC236}">
                    <a16:creationId xmlns:a16="http://schemas.microsoft.com/office/drawing/2014/main" id="{ECF0723D-FBBB-18D6-0CE0-98972612D1D9}"/>
                  </a:ext>
                </a:extLst>
              </p:cNvPr>
              <p:cNvSpPr txBox="1"/>
              <p:nvPr/>
            </p:nvSpPr>
            <p:spPr>
              <a:xfrm>
                <a:off x="6703092" y="5796632"/>
                <a:ext cx="1660387" cy="274339"/>
              </a:xfrm>
              <a:prstGeom prst="rect">
                <a:avLst/>
              </a:prstGeom>
              <a:noFill/>
            </p:spPr>
            <p:txBody>
              <a:bodyPr wrap="square" rtlCol="0">
                <a:spAutoFit/>
              </a:bodyPr>
              <a:lstStyle/>
              <a:p>
                <a:r>
                  <a:rPr lang="en-US" sz="1200" b="1"/>
                  <a:t>Transshipment point </a:t>
                </a:r>
                <a:endParaRPr lang="de-AT" sz="1200" b="1"/>
              </a:p>
            </p:txBody>
          </p:sp>
          <p:cxnSp>
            <p:nvCxnSpPr>
              <p:cNvPr id="50" name="Straight Arrow Connector 44">
                <a:extLst>
                  <a:ext uri="{FF2B5EF4-FFF2-40B4-BE49-F238E27FC236}">
                    <a16:creationId xmlns:a16="http://schemas.microsoft.com/office/drawing/2014/main" id="{5A3A0026-9D23-95B0-ABE3-966E5DF3A74E}"/>
                  </a:ext>
                </a:extLst>
              </p:cNvPr>
              <p:cNvCxnSpPr>
                <a:cxnSpLocks/>
              </p:cNvCxnSpPr>
              <p:nvPr/>
            </p:nvCxnSpPr>
            <p:spPr>
              <a:xfrm flipH="1">
                <a:off x="7434428" y="5129519"/>
                <a:ext cx="1" cy="741256"/>
              </a:xfrm>
              <a:prstGeom prst="straightConnector1">
                <a:avLst/>
              </a:prstGeom>
              <a:ln>
                <a:solidFill>
                  <a:schemeClr val="tx1"/>
                </a:solidFill>
                <a:prstDash val="lgDash"/>
                <a:tailEnd type="triangle"/>
              </a:ln>
            </p:spPr>
            <p:style>
              <a:lnRef idx="2">
                <a:schemeClr val="accent1"/>
              </a:lnRef>
              <a:fillRef idx="0">
                <a:schemeClr val="accent1"/>
              </a:fillRef>
              <a:effectRef idx="1">
                <a:schemeClr val="accent1"/>
              </a:effectRef>
              <a:fontRef idx="minor">
                <a:schemeClr val="tx1"/>
              </a:fontRef>
            </p:style>
          </p:cxnSp>
        </p:grpSp>
      </p:grpSp>
    </p:spTree>
    <p:extLst>
      <p:ext uri="{BB962C8B-B14F-4D97-AF65-F5344CB8AC3E}">
        <p14:creationId xmlns:p14="http://schemas.microsoft.com/office/powerpoint/2010/main" val="3864703510"/>
      </p:ext>
    </p:extLst>
  </p:cSld>
  <p:clrMapOvr>
    <a:masterClrMapping/>
  </p:clrMapOvr>
  <p:transition spd="slow">
    <p:push/>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5B7A39-424E-8957-A3B3-581F0B8A4BBF}"/>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E4835DA0-8EF3-E8F6-670C-CD898443C76B}"/>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23228E97-BDA0-027C-3883-60D81B8973DF}"/>
              </a:ext>
            </a:extLst>
          </p:cNvPr>
          <p:cNvSpPr>
            <a:spLocks noGrp="1"/>
          </p:cNvSpPr>
          <p:nvPr>
            <p:ph type="ftr" sz="quarter" idx="11"/>
          </p:nvPr>
        </p:nvSpPr>
        <p:spPr>
          <a:xfrm>
            <a:off x="592538" y="272194"/>
            <a:ext cx="6722405" cy="365125"/>
          </a:xfrm>
        </p:spPr>
        <p:txBody>
          <a:bodyPr/>
          <a:lstStyle/>
          <a:p>
            <a:r>
              <a:rPr lang="en-US">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74A85658-44BD-AAEF-546A-4B083355EB79}"/>
              </a:ext>
            </a:extLst>
          </p:cNvPr>
          <p:cNvSpPr>
            <a:spLocks noGrp="1"/>
          </p:cNvSpPr>
          <p:nvPr>
            <p:ph type="sldNum" sz="quarter" idx="12"/>
          </p:nvPr>
        </p:nvSpPr>
        <p:spPr/>
        <p:txBody>
          <a:bodyPr/>
          <a:lstStyle/>
          <a:p>
            <a:fld id="{0AF89F37-6AD9-4F74-BC17-19E39A25D257}" type="slidenum">
              <a:rPr lang="de-AT" smtClean="0"/>
              <a:pPr/>
              <a:t>32</a:t>
            </a:fld>
            <a:endParaRPr lang="de-AT"/>
          </a:p>
        </p:txBody>
      </p:sp>
      <p:sp>
        <p:nvSpPr>
          <p:cNvPr id="5" name="Titel 4">
            <a:extLst>
              <a:ext uri="{FF2B5EF4-FFF2-40B4-BE49-F238E27FC236}">
                <a16:creationId xmlns:a16="http://schemas.microsoft.com/office/drawing/2014/main" id="{F1E4EAE0-6F39-BFE0-B713-21DA911CDC8A}"/>
              </a:ext>
            </a:extLst>
          </p:cNvPr>
          <p:cNvSpPr>
            <a:spLocks noGrp="1"/>
          </p:cNvSpPr>
          <p:nvPr>
            <p:ph type="title"/>
          </p:nvPr>
        </p:nvSpPr>
        <p:spPr/>
        <p:txBody>
          <a:bodyPr/>
          <a:lstStyle/>
          <a:p>
            <a:r>
              <a:rPr lang="en-US" dirty="0"/>
              <a:t>Transport planning with the </a:t>
            </a:r>
            <a:r>
              <a:rPr lang="en-US" dirty="0" err="1"/>
              <a:t>Logistify</a:t>
            </a:r>
            <a:r>
              <a:rPr lang="en-US" dirty="0"/>
              <a:t> App</a:t>
            </a:r>
            <a:endParaRPr lang="de-AT" dirty="0"/>
          </a:p>
        </p:txBody>
      </p:sp>
      <p:sp>
        <p:nvSpPr>
          <p:cNvPr id="6" name="Inhaltsplatzhalter 5">
            <a:extLst>
              <a:ext uri="{FF2B5EF4-FFF2-40B4-BE49-F238E27FC236}">
                <a16:creationId xmlns:a16="http://schemas.microsoft.com/office/drawing/2014/main" id="{D1C407BF-2D62-E8AD-3B09-BB52E26D8B9D}"/>
              </a:ext>
            </a:extLst>
          </p:cNvPr>
          <p:cNvSpPr>
            <a:spLocks noGrp="1"/>
          </p:cNvSpPr>
          <p:nvPr>
            <p:ph idx="1"/>
          </p:nvPr>
        </p:nvSpPr>
        <p:spPr>
          <a:xfrm>
            <a:off x="4025348" y="2097157"/>
            <a:ext cx="7521610" cy="4079806"/>
          </a:xfrm>
        </p:spPr>
        <p:txBody>
          <a:bodyPr/>
          <a:lstStyle/>
          <a:p>
            <a:pPr marL="0" indent="0">
              <a:buNone/>
            </a:pPr>
            <a:r>
              <a:rPr lang="de-AT" sz="2400" b="1" dirty="0">
                <a:solidFill>
                  <a:schemeClr val="tx2"/>
                </a:solidFill>
              </a:rPr>
              <a:t>Game 2 – Transport Chains</a:t>
            </a:r>
          </a:p>
          <a:p>
            <a:pPr marL="0" indent="0">
              <a:buNone/>
            </a:pPr>
            <a:r>
              <a:rPr lang="en-US" sz="2400" dirty="0"/>
              <a:t>Plan the appropriate transport based on the means of transport, production facilities, and plants shown on the cards. </a:t>
            </a:r>
          </a:p>
          <a:p>
            <a:pPr marL="0" indent="0">
              <a:buNone/>
            </a:pPr>
            <a:r>
              <a:rPr lang="en-US" sz="2400" dirty="0"/>
              <a:t>To ensure the transport runs as smoothly as possible, you must choose the suitable means of transport, especially those that offer advantages over long distances.</a:t>
            </a:r>
            <a:endParaRPr lang="de-AT" sz="2400" dirty="0"/>
          </a:p>
        </p:txBody>
      </p:sp>
      <p:sp>
        <p:nvSpPr>
          <p:cNvPr id="8" name="Datumsplatzhalter 22">
            <a:extLst>
              <a:ext uri="{FF2B5EF4-FFF2-40B4-BE49-F238E27FC236}">
                <a16:creationId xmlns:a16="http://schemas.microsoft.com/office/drawing/2014/main" id="{A0F879C4-3818-0160-A985-8EB6792B1160}"/>
              </a:ext>
            </a:extLst>
          </p:cNvPr>
          <p:cNvSpPr txBox="1">
            <a:spLocks/>
          </p:cNvSpPr>
          <p:nvPr/>
        </p:nvSpPr>
        <p:spPr>
          <a:xfrm>
            <a:off x="10674626" y="6268894"/>
            <a:ext cx="1060174"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FH OÖ</a:t>
            </a:r>
          </a:p>
        </p:txBody>
      </p:sp>
      <p:pic>
        <p:nvPicPr>
          <p:cNvPr id="9" name="Picture 5">
            <a:extLst>
              <a:ext uri="{FF2B5EF4-FFF2-40B4-BE49-F238E27FC236}">
                <a16:creationId xmlns:a16="http://schemas.microsoft.com/office/drawing/2014/main" id="{05CA0EB1-2E08-CDBE-A310-ABBC117EF75E}"/>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50370" y="2097157"/>
            <a:ext cx="2167732" cy="1923928"/>
          </a:xfrm>
          <a:prstGeom prst="rect">
            <a:avLst/>
          </a:prstGeom>
        </p:spPr>
      </p:pic>
      <p:sp>
        <p:nvSpPr>
          <p:cNvPr id="11" name="Textfeld 10">
            <a:extLst>
              <a:ext uri="{FF2B5EF4-FFF2-40B4-BE49-F238E27FC236}">
                <a16:creationId xmlns:a16="http://schemas.microsoft.com/office/drawing/2014/main" id="{B5C855AF-3D2D-C7D1-9C9F-ACA82C1A974F}"/>
              </a:ext>
            </a:extLst>
          </p:cNvPr>
          <p:cNvSpPr txBox="1"/>
          <p:nvPr/>
        </p:nvSpPr>
        <p:spPr>
          <a:xfrm>
            <a:off x="645042" y="4280776"/>
            <a:ext cx="2595115" cy="1846659"/>
          </a:xfrm>
          <a:prstGeom prst="rect">
            <a:avLst/>
          </a:prstGeom>
          <a:noFill/>
        </p:spPr>
        <p:txBody>
          <a:bodyPr wrap="square">
            <a:spAutoFit/>
          </a:bodyPr>
          <a:lstStyle/>
          <a:p>
            <a:r>
              <a:rPr lang="de-AT" sz="1600" dirty="0"/>
              <a:t>Download </a:t>
            </a:r>
            <a:r>
              <a:rPr lang="de-AT" sz="1600" dirty="0" err="1"/>
              <a:t>the</a:t>
            </a:r>
            <a:r>
              <a:rPr lang="de-AT" sz="1600" dirty="0"/>
              <a:t> </a:t>
            </a:r>
            <a:r>
              <a:rPr lang="de-AT" sz="1600" dirty="0" err="1"/>
              <a:t>app</a:t>
            </a:r>
            <a:r>
              <a:rPr lang="de-AT" sz="1600" dirty="0"/>
              <a:t> at: </a:t>
            </a:r>
            <a:r>
              <a:rPr lang="en-US" sz="1600" dirty="0" err="1">
                <a:hlinkClick r:id="rId4"/>
              </a:rPr>
              <a:t>Logistify</a:t>
            </a:r>
            <a:r>
              <a:rPr lang="en-US" sz="1600" dirty="0">
                <a:hlinkClick r:id="rId4"/>
              </a:rPr>
              <a:t>: Understanding the World of Logistics</a:t>
            </a:r>
            <a:endParaRPr lang="en-US" sz="1600" dirty="0"/>
          </a:p>
          <a:p>
            <a:endParaRPr lang="de-AT" sz="1600" dirty="0"/>
          </a:p>
          <a:p>
            <a:r>
              <a:rPr lang="en-US" sz="1600" dirty="0"/>
              <a:t>Explanation video</a:t>
            </a:r>
            <a:r>
              <a:rPr lang="de-AT" sz="1600" dirty="0"/>
              <a:t>: </a:t>
            </a:r>
            <a:r>
              <a:rPr lang="de-AT" sz="1600" dirty="0">
                <a:hlinkClick r:id="rId5"/>
              </a:rPr>
              <a:t>https://www.youtube.com/watch?v=kZhL5SPtn6A</a:t>
            </a:r>
            <a:endParaRPr lang="de-AT" sz="1600" dirty="0"/>
          </a:p>
        </p:txBody>
      </p:sp>
    </p:spTree>
    <p:extLst>
      <p:ext uri="{BB962C8B-B14F-4D97-AF65-F5344CB8AC3E}">
        <p14:creationId xmlns:p14="http://schemas.microsoft.com/office/powerpoint/2010/main" val="3744006739"/>
      </p:ext>
    </p:extLst>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C56C1C-E5A6-EAB7-126B-2931FA81919F}"/>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C93050E-4FF4-27CB-F28A-922A63A1D159}"/>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4F6A5D8A-2667-0B9D-0A92-A9C13D6A9316}"/>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BDF6F7F-1B7E-C5ED-0F22-32DC164D6801}"/>
              </a:ext>
            </a:extLst>
          </p:cNvPr>
          <p:cNvSpPr>
            <a:spLocks noGrp="1"/>
          </p:cNvSpPr>
          <p:nvPr>
            <p:ph type="title"/>
          </p:nvPr>
        </p:nvSpPr>
        <p:spPr/>
        <p:txBody>
          <a:bodyPr/>
          <a:lstStyle/>
          <a:p>
            <a:r>
              <a:rPr lang="de-AT"/>
              <a:t>Terminals</a:t>
            </a:r>
          </a:p>
        </p:txBody>
      </p:sp>
      <p:sp>
        <p:nvSpPr>
          <p:cNvPr id="24" name="Inhaltsplatzhalter 23">
            <a:extLst>
              <a:ext uri="{FF2B5EF4-FFF2-40B4-BE49-F238E27FC236}">
                <a16:creationId xmlns:a16="http://schemas.microsoft.com/office/drawing/2014/main" id="{187CB71B-F291-633A-3511-DDACA4BF75E5}"/>
              </a:ext>
            </a:extLst>
          </p:cNvPr>
          <p:cNvSpPr>
            <a:spLocks noGrp="1"/>
          </p:cNvSpPr>
          <p:nvPr>
            <p:ph idx="1"/>
          </p:nvPr>
        </p:nvSpPr>
        <p:spPr>
          <a:xfrm>
            <a:off x="592538" y="1781551"/>
            <a:ext cx="5503461" cy="4114799"/>
          </a:xfrm>
        </p:spPr>
        <p:txBody>
          <a:bodyPr/>
          <a:lstStyle/>
          <a:p>
            <a:pPr marL="0" indent="0">
              <a:buNone/>
            </a:pPr>
            <a:r>
              <a:rPr lang="de-AT" sz="2800" dirty="0"/>
              <a:t>= Transshipment facilities</a:t>
            </a:r>
          </a:p>
          <a:p>
            <a:r>
              <a:rPr lang="de-AT" sz="2800" dirty="0"/>
              <a:t>Loading of cargo units (e.g., containers) between different modes of transport</a:t>
            </a:r>
          </a:p>
          <a:p>
            <a:r>
              <a:rPr lang="de-AT" sz="2800" dirty="0"/>
              <a:t>Prerequisite for multimodal transport</a:t>
            </a:r>
          </a:p>
          <a:p>
            <a:r>
              <a:rPr lang="de-AT" sz="2800" dirty="0"/>
              <a:t>Also serve as storage facilities</a:t>
            </a:r>
          </a:p>
          <a:p>
            <a:r>
              <a:rPr lang="de-AT" sz="2800" dirty="0"/>
              <a:t>14 publicly accessible transshipment facilities in Austria</a:t>
            </a:r>
          </a:p>
        </p:txBody>
      </p:sp>
      <p:sp>
        <p:nvSpPr>
          <p:cNvPr id="23" name="Datumsplatzhalter 22">
            <a:extLst>
              <a:ext uri="{FF2B5EF4-FFF2-40B4-BE49-F238E27FC236}">
                <a16:creationId xmlns:a16="http://schemas.microsoft.com/office/drawing/2014/main" id="{AA3C0116-F6BE-E14B-FFE1-0FDC48DF134E}"/>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8D4BCD37-B68B-57BB-BA4D-1F3B33EF645D}"/>
              </a:ext>
            </a:extLst>
          </p:cNvPr>
          <p:cNvSpPr>
            <a:spLocks noGrp="1"/>
          </p:cNvSpPr>
          <p:nvPr>
            <p:ph type="sldNum" sz="quarter" idx="12"/>
          </p:nvPr>
        </p:nvSpPr>
        <p:spPr/>
        <p:txBody>
          <a:bodyPr/>
          <a:lstStyle/>
          <a:p>
            <a:fld id="{0AF89F37-6AD9-4F74-BC17-19E39A25D257}" type="slidenum">
              <a:rPr lang="de-AT" smtClean="0"/>
              <a:t>33</a:t>
            </a:fld>
            <a:endParaRPr lang="de-AT"/>
          </a:p>
        </p:txBody>
      </p:sp>
      <p:sp>
        <p:nvSpPr>
          <p:cNvPr id="8" name="Datumsplatzhalter 22">
            <a:extLst>
              <a:ext uri="{FF2B5EF4-FFF2-40B4-BE49-F238E27FC236}">
                <a16:creationId xmlns:a16="http://schemas.microsoft.com/office/drawing/2014/main" id="{948C0A0C-5296-E193-FA11-8C6E85987ACF}"/>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Picture: duisport</a:t>
            </a:r>
          </a:p>
        </p:txBody>
      </p:sp>
      <p:sp>
        <p:nvSpPr>
          <p:cNvPr id="7" name="Fußzeilenplatzhalter 2">
            <a:extLst>
              <a:ext uri="{FF2B5EF4-FFF2-40B4-BE49-F238E27FC236}">
                <a16:creationId xmlns:a16="http://schemas.microsoft.com/office/drawing/2014/main" id="{93F6A962-A562-3591-F312-1EE50BB2FBB2}"/>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pic>
        <p:nvPicPr>
          <p:cNvPr id="3" name="Picture 13" descr="The image shows a large blue container crane at a freight terminal, lifting a shipping container from a train or stacking area near the water. The terminal is equipped with railway tracks and is located next to a river or canal.">
            <a:extLst>
              <a:ext uri="{FF2B5EF4-FFF2-40B4-BE49-F238E27FC236}">
                <a16:creationId xmlns:a16="http://schemas.microsoft.com/office/drawing/2014/main" id="{350D1943-D136-C538-509B-05E731154DEC}"/>
              </a:ext>
            </a:extLst>
          </p:cNvPr>
          <p:cNvPicPr>
            <a:picLocks noChangeAspect="1"/>
          </p:cNvPicPr>
          <p:nvPr/>
        </p:nvPicPr>
        <p:blipFill>
          <a:blip r:embed="rId3" cstate="print">
            <a:extLst>
              <a:ext uri="{28A0092B-C50C-407E-A947-70E740481C1C}">
                <a14:useLocalDpi xmlns:a14="http://schemas.microsoft.com/office/drawing/2010/main" val="0"/>
              </a:ext>
            </a:extLst>
          </a:blip>
          <a:srcRect r="5391"/>
          <a:stretch>
            <a:fillRect/>
          </a:stretch>
        </p:blipFill>
        <p:spPr>
          <a:xfrm>
            <a:off x="6390458" y="2017643"/>
            <a:ext cx="5167262" cy="3642617"/>
          </a:xfrm>
          <a:prstGeom prst="rect">
            <a:avLst/>
          </a:prstGeom>
        </p:spPr>
      </p:pic>
    </p:spTree>
    <p:extLst>
      <p:ext uri="{BB962C8B-B14F-4D97-AF65-F5344CB8AC3E}">
        <p14:creationId xmlns:p14="http://schemas.microsoft.com/office/powerpoint/2010/main" val="1002973666"/>
      </p:ext>
    </p:extLst>
  </p:cSld>
  <p:clrMapOvr>
    <a:masterClrMapping/>
  </p:clrMapOvr>
  <p:transition spd="slow">
    <p:push/>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B25713-DE94-4119-CAD6-E463524E8DD8}"/>
            </a:ext>
          </a:extLst>
        </p:cNvPr>
        <p:cNvGrpSpPr/>
        <p:nvPr/>
      </p:nvGrpSpPr>
      <p:grpSpPr>
        <a:xfrm>
          <a:off x="0" y="0"/>
          <a:ext cx="0" cy="0"/>
          <a:chOff x="0" y="0"/>
          <a:chExt cx="0" cy="0"/>
        </a:xfrm>
      </p:grpSpPr>
      <p:sp>
        <p:nvSpPr>
          <p:cNvPr id="16" name="Ellipse 15">
            <a:extLst>
              <a:ext uri="{FF2B5EF4-FFF2-40B4-BE49-F238E27FC236}">
                <a16:creationId xmlns:a16="http://schemas.microsoft.com/office/drawing/2014/main" id="{5CD229B6-DFAF-D3F8-BA50-6F3AD7C18F06}"/>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FDA7974B-CAFF-06B3-1A46-35B394091D32}"/>
              </a:ext>
            </a:extLst>
          </p:cNvPr>
          <p:cNvSpPr>
            <a:spLocks noGrp="1"/>
          </p:cNvSpPr>
          <p:nvPr>
            <p:ph type="title"/>
          </p:nvPr>
        </p:nvSpPr>
        <p:spPr/>
        <p:txBody>
          <a:bodyPr/>
          <a:lstStyle/>
          <a:p>
            <a:r>
              <a:rPr lang="de-AT"/>
              <a:t>Terminals in Austria</a:t>
            </a:r>
          </a:p>
        </p:txBody>
      </p:sp>
      <p:sp>
        <p:nvSpPr>
          <p:cNvPr id="23" name="Datumsplatzhalter 22">
            <a:extLst>
              <a:ext uri="{FF2B5EF4-FFF2-40B4-BE49-F238E27FC236}">
                <a16:creationId xmlns:a16="http://schemas.microsoft.com/office/drawing/2014/main" id="{662F5CD0-41DF-85C3-9E30-0C3B5B24632E}"/>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5A81864A-2539-34D5-9FC3-D92F06E978CE}"/>
              </a:ext>
            </a:extLst>
          </p:cNvPr>
          <p:cNvSpPr>
            <a:spLocks noGrp="1"/>
          </p:cNvSpPr>
          <p:nvPr>
            <p:ph type="sldNum" sz="quarter" idx="12"/>
          </p:nvPr>
        </p:nvSpPr>
        <p:spPr/>
        <p:txBody>
          <a:bodyPr/>
          <a:lstStyle/>
          <a:p>
            <a:fld id="{0AF89F37-6AD9-4F74-BC17-19E39A25D257}" type="slidenum">
              <a:rPr lang="de-AT" smtClean="0"/>
              <a:t>34</a:t>
            </a:fld>
            <a:endParaRPr lang="de-AT"/>
          </a:p>
        </p:txBody>
      </p:sp>
      <p:sp>
        <p:nvSpPr>
          <p:cNvPr id="8" name="Datumsplatzhalter 22">
            <a:extLst>
              <a:ext uri="{FF2B5EF4-FFF2-40B4-BE49-F238E27FC236}">
                <a16:creationId xmlns:a16="http://schemas.microsoft.com/office/drawing/2014/main" id="{229E8F4B-49EB-39BB-2C91-78013E8D54E8}"/>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BMIMI</a:t>
            </a:r>
          </a:p>
        </p:txBody>
      </p:sp>
      <p:sp>
        <p:nvSpPr>
          <p:cNvPr id="7" name="Fußzeilenplatzhalter 2">
            <a:extLst>
              <a:ext uri="{FF2B5EF4-FFF2-40B4-BE49-F238E27FC236}">
                <a16:creationId xmlns:a16="http://schemas.microsoft.com/office/drawing/2014/main" id="{C97FF0DF-C06D-AA11-C169-8E794C9AEBFF}"/>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grpSp>
        <p:nvGrpSpPr>
          <p:cNvPr id="13" name="Group 12" descr="The picture presents the map of Austria, underlying the Danube River, the motorways, the railways, the bimodal terminals and the trimodal terminals.">
            <a:extLst>
              <a:ext uri="{FF2B5EF4-FFF2-40B4-BE49-F238E27FC236}">
                <a16:creationId xmlns:a16="http://schemas.microsoft.com/office/drawing/2014/main" id="{AAB09F14-2B58-315A-946F-85519CB1B606}"/>
              </a:ext>
            </a:extLst>
          </p:cNvPr>
          <p:cNvGrpSpPr/>
          <p:nvPr/>
        </p:nvGrpSpPr>
        <p:grpSpPr>
          <a:xfrm>
            <a:off x="2207862" y="1230185"/>
            <a:ext cx="7776276" cy="4987775"/>
            <a:chOff x="2272220" y="1281119"/>
            <a:chExt cx="7776276" cy="4987775"/>
          </a:xfrm>
        </p:grpSpPr>
        <p:grpSp>
          <p:nvGrpSpPr>
            <p:cNvPr id="12" name="Group 11">
              <a:extLst>
                <a:ext uri="{FF2B5EF4-FFF2-40B4-BE49-F238E27FC236}">
                  <a16:creationId xmlns:a16="http://schemas.microsoft.com/office/drawing/2014/main" id="{348CD22A-AB6F-8CA2-BBF4-4A283A67D5F4}"/>
                </a:ext>
              </a:extLst>
            </p:cNvPr>
            <p:cNvGrpSpPr/>
            <p:nvPr/>
          </p:nvGrpSpPr>
          <p:grpSpPr>
            <a:xfrm>
              <a:off x="2272220" y="1281119"/>
              <a:ext cx="7776276" cy="4987775"/>
              <a:chOff x="2207862" y="1368575"/>
              <a:chExt cx="7776276" cy="4987775"/>
            </a:xfrm>
          </p:grpSpPr>
          <p:pic>
            <p:nvPicPr>
              <p:cNvPr id="9" name="Picture 11">
                <a:extLst>
                  <a:ext uri="{FF2B5EF4-FFF2-40B4-BE49-F238E27FC236}">
                    <a16:creationId xmlns:a16="http://schemas.microsoft.com/office/drawing/2014/main" id="{43866F2A-4113-047F-A646-5C9F0079FA2E}"/>
                  </a:ext>
                </a:extLst>
              </p:cNvPr>
              <p:cNvPicPr>
                <a:picLocks noChangeAspect="1"/>
              </p:cNvPicPr>
              <p:nvPr/>
            </p:nvPicPr>
            <p:blipFill>
              <a:blip r:embed="rId3"/>
              <a:srcRect l="2930" t="4693"/>
              <a:stretch/>
            </p:blipFill>
            <p:spPr>
              <a:xfrm>
                <a:off x="2207862" y="1368575"/>
                <a:ext cx="7776276" cy="4987775"/>
              </a:xfrm>
              <a:prstGeom prst="rect">
                <a:avLst/>
              </a:prstGeom>
            </p:spPr>
          </p:pic>
          <p:sp>
            <p:nvSpPr>
              <p:cNvPr id="2" name="TextBox 1">
                <a:extLst>
                  <a:ext uri="{FF2B5EF4-FFF2-40B4-BE49-F238E27FC236}">
                    <a16:creationId xmlns:a16="http://schemas.microsoft.com/office/drawing/2014/main" id="{AFC3CA0D-2FB5-56DF-AF72-537B87E2F618}"/>
                  </a:ext>
                </a:extLst>
              </p:cNvPr>
              <p:cNvSpPr txBox="1"/>
              <p:nvPr/>
            </p:nvSpPr>
            <p:spPr>
              <a:xfrm>
                <a:off x="2501035" y="5649625"/>
                <a:ext cx="991465" cy="261610"/>
              </a:xfrm>
              <a:prstGeom prst="rect">
                <a:avLst/>
              </a:prstGeom>
              <a:solidFill>
                <a:schemeClr val="bg1"/>
              </a:solidFill>
            </p:spPr>
            <p:txBody>
              <a:bodyPr wrap="square" rtlCol="0">
                <a:spAutoFit/>
              </a:bodyPr>
              <a:lstStyle/>
              <a:p>
                <a:r>
                  <a:rPr lang="en-US" sz="1100"/>
                  <a:t>Danube River</a:t>
                </a:r>
              </a:p>
            </p:txBody>
          </p:sp>
          <p:sp>
            <p:nvSpPr>
              <p:cNvPr id="4" name="TextBox 3">
                <a:extLst>
                  <a:ext uri="{FF2B5EF4-FFF2-40B4-BE49-F238E27FC236}">
                    <a16:creationId xmlns:a16="http://schemas.microsoft.com/office/drawing/2014/main" id="{D7227730-CF9F-83A1-C0E4-A087C8651B27}"/>
                  </a:ext>
                </a:extLst>
              </p:cNvPr>
              <p:cNvSpPr txBox="1"/>
              <p:nvPr/>
            </p:nvSpPr>
            <p:spPr>
              <a:xfrm>
                <a:off x="2545484" y="6045231"/>
                <a:ext cx="750165" cy="261610"/>
              </a:xfrm>
              <a:prstGeom prst="rect">
                <a:avLst/>
              </a:prstGeom>
              <a:solidFill>
                <a:schemeClr val="bg1"/>
              </a:solidFill>
            </p:spPr>
            <p:txBody>
              <a:bodyPr wrap="square" rtlCol="0">
                <a:spAutoFit/>
              </a:bodyPr>
              <a:lstStyle/>
              <a:p>
                <a:r>
                  <a:rPr lang="en-US" sz="1100"/>
                  <a:t>Rail</a:t>
                </a:r>
              </a:p>
            </p:txBody>
          </p:sp>
          <p:sp>
            <p:nvSpPr>
              <p:cNvPr id="10" name="TextBox 9">
                <a:extLst>
                  <a:ext uri="{FF2B5EF4-FFF2-40B4-BE49-F238E27FC236}">
                    <a16:creationId xmlns:a16="http://schemas.microsoft.com/office/drawing/2014/main" id="{11C34517-342F-EBDD-9672-6F460F0D82AB}"/>
                  </a:ext>
                </a:extLst>
              </p:cNvPr>
              <p:cNvSpPr txBox="1"/>
              <p:nvPr/>
            </p:nvSpPr>
            <p:spPr>
              <a:xfrm>
                <a:off x="3785673" y="5649625"/>
                <a:ext cx="2184609" cy="261610"/>
              </a:xfrm>
              <a:prstGeom prst="rect">
                <a:avLst/>
              </a:prstGeom>
              <a:solidFill>
                <a:schemeClr val="bg1"/>
              </a:solidFill>
            </p:spPr>
            <p:txBody>
              <a:bodyPr wrap="square" rtlCol="0">
                <a:spAutoFit/>
              </a:bodyPr>
              <a:lstStyle/>
              <a:p>
                <a:r>
                  <a:rPr lang="en-US" sz="1100"/>
                  <a:t>Bimodal terminal (rail, road)</a:t>
                </a:r>
              </a:p>
            </p:txBody>
          </p:sp>
          <p:sp>
            <p:nvSpPr>
              <p:cNvPr id="11" name="TextBox 10">
                <a:extLst>
                  <a:ext uri="{FF2B5EF4-FFF2-40B4-BE49-F238E27FC236}">
                    <a16:creationId xmlns:a16="http://schemas.microsoft.com/office/drawing/2014/main" id="{D1BC1BBC-BB7D-C688-F53D-97D1B7694171}"/>
                  </a:ext>
                </a:extLst>
              </p:cNvPr>
              <p:cNvSpPr txBox="1"/>
              <p:nvPr/>
            </p:nvSpPr>
            <p:spPr>
              <a:xfrm>
                <a:off x="3785673" y="5911235"/>
                <a:ext cx="2870797" cy="261610"/>
              </a:xfrm>
              <a:prstGeom prst="rect">
                <a:avLst/>
              </a:prstGeom>
              <a:solidFill>
                <a:schemeClr val="bg1"/>
              </a:solidFill>
            </p:spPr>
            <p:txBody>
              <a:bodyPr wrap="square" rtlCol="0">
                <a:spAutoFit/>
              </a:bodyPr>
              <a:lstStyle/>
              <a:p>
                <a:r>
                  <a:rPr lang="en-US" sz="1100"/>
                  <a:t>Trimodal terminal (rail, road, inland waterway)</a:t>
                </a:r>
              </a:p>
            </p:txBody>
          </p:sp>
        </p:grpSp>
        <p:sp>
          <p:nvSpPr>
            <p:cNvPr id="3" name="TextBox 2">
              <a:extLst>
                <a:ext uri="{FF2B5EF4-FFF2-40B4-BE49-F238E27FC236}">
                  <a16:creationId xmlns:a16="http://schemas.microsoft.com/office/drawing/2014/main" id="{CBDBEA58-74A1-589F-5A95-D9A79CF4A821}"/>
                </a:ext>
              </a:extLst>
            </p:cNvPr>
            <p:cNvSpPr txBox="1"/>
            <p:nvPr/>
          </p:nvSpPr>
          <p:spPr>
            <a:xfrm>
              <a:off x="2579113" y="5776891"/>
              <a:ext cx="839065" cy="261610"/>
            </a:xfrm>
            <a:prstGeom prst="rect">
              <a:avLst/>
            </a:prstGeom>
            <a:solidFill>
              <a:schemeClr val="bg1"/>
            </a:solidFill>
          </p:spPr>
          <p:txBody>
            <a:bodyPr wrap="square" rtlCol="0">
              <a:spAutoFit/>
            </a:bodyPr>
            <a:lstStyle/>
            <a:p>
              <a:r>
                <a:rPr lang="en-US" sz="1100"/>
                <a:t>Motorway</a:t>
              </a:r>
            </a:p>
          </p:txBody>
        </p:sp>
      </p:grpSp>
    </p:spTree>
    <p:extLst>
      <p:ext uri="{BB962C8B-B14F-4D97-AF65-F5344CB8AC3E}">
        <p14:creationId xmlns:p14="http://schemas.microsoft.com/office/powerpoint/2010/main" val="2617740231"/>
      </p:ext>
    </p:extLst>
  </p:cSld>
  <p:clrMapOvr>
    <a:masterClrMapping/>
  </p:clrMapOvr>
  <p:transition spd="slow">
    <p:push/>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DE5371-9594-A5F8-78BF-EEB966A1F1A7}"/>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EBC9C03F-9B09-FE6C-FD2B-D6710F61366A}"/>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142439B-B9F1-2A1F-8CE0-E1256625D55B}"/>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95A3C383-6A59-E5F7-CB5D-732D807C2D15}"/>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ED0B75E1-F915-AAE6-82D6-84B97FF9914F}"/>
              </a:ext>
            </a:extLst>
          </p:cNvPr>
          <p:cNvSpPr>
            <a:spLocks noGrp="1"/>
          </p:cNvSpPr>
          <p:nvPr>
            <p:ph type="title"/>
          </p:nvPr>
        </p:nvSpPr>
        <p:spPr/>
        <p:txBody>
          <a:bodyPr/>
          <a:lstStyle/>
          <a:p>
            <a:r>
              <a:rPr lang="de-AT" dirty="0"/>
              <a:t>Modal shift in freight </a:t>
            </a:r>
            <a:r>
              <a:rPr lang="de-AT" dirty="0" err="1"/>
              <a:t>transport</a:t>
            </a:r>
            <a:endParaRPr lang="de-AT" dirty="0"/>
          </a:p>
        </p:txBody>
      </p:sp>
      <p:sp>
        <p:nvSpPr>
          <p:cNvPr id="24" name="Inhaltsplatzhalter 23">
            <a:extLst>
              <a:ext uri="{FF2B5EF4-FFF2-40B4-BE49-F238E27FC236}">
                <a16:creationId xmlns:a16="http://schemas.microsoft.com/office/drawing/2014/main" id="{1C7123F3-B780-EE07-B1A3-D4FA08DE45EE}"/>
              </a:ext>
            </a:extLst>
          </p:cNvPr>
          <p:cNvSpPr>
            <a:spLocks noGrp="1"/>
          </p:cNvSpPr>
          <p:nvPr>
            <p:ph idx="1"/>
          </p:nvPr>
        </p:nvSpPr>
        <p:spPr>
          <a:xfrm>
            <a:off x="906009" y="1433016"/>
            <a:ext cx="10954420" cy="4427676"/>
          </a:xfrm>
        </p:spPr>
        <p:txBody>
          <a:bodyPr/>
          <a:lstStyle/>
          <a:p>
            <a:pPr marL="0" indent="0">
              <a:buNone/>
            </a:pPr>
            <a:r>
              <a:rPr lang="en-US" sz="2400"/>
              <a:t>EU target by 2050: Reduction of greenhouse gas emissions in the transport sector by 90%</a:t>
            </a:r>
          </a:p>
          <a:p>
            <a:pPr marL="0" indent="0">
              <a:buNone/>
            </a:pPr>
            <a:endParaRPr lang="en-US" sz="2400"/>
          </a:p>
          <a:p>
            <a:pPr marL="0" indent="0">
              <a:buNone/>
            </a:pPr>
            <a:r>
              <a:rPr lang="en-US" sz="2400"/>
              <a:t>EU target for freight transport:</a:t>
            </a:r>
          </a:p>
          <a:p>
            <a:r>
              <a:rPr lang="en-US" sz="2400"/>
              <a:t>Increase in inland waterway and short-sea shipping by 25% by 2030, and by 50% by 2050</a:t>
            </a:r>
          </a:p>
          <a:p>
            <a:r>
              <a:rPr lang="en-US" sz="2400"/>
              <a:t>Increase in rail freight transport by 50% by 2030, and doubling by 2050</a:t>
            </a:r>
          </a:p>
          <a:p>
            <a:pPr marL="0" indent="0">
              <a:buNone/>
            </a:pPr>
            <a:endParaRPr lang="en-US" sz="2400"/>
          </a:p>
          <a:p>
            <a:pPr marL="0" indent="0">
              <a:buNone/>
            </a:pPr>
            <a:r>
              <a:rPr lang="en-US" sz="2400"/>
              <a:t>Advantages of inland waterway transport:</a:t>
            </a:r>
          </a:p>
          <a:p>
            <a:r>
              <a:rPr lang="en-US" sz="2400"/>
              <a:t>Sustainable mode of transport</a:t>
            </a:r>
          </a:p>
          <a:p>
            <a:r>
              <a:rPr lang="en-US" sz="2400"/>
              <a:t>Waterways offer sufficient free capacity</a:t>
            </a:r>
            <a:endParaRPr lang="de-AT" sz="2400"/>
          </a:p>
        </p:txBody>
      </p:sp>
      <p:sp>
        <p:nvSpPr>
          <p:cNvPr id="23" name="Datumsplatzhalter 22">
            <a:extLst>
              <a:ext uri="{FF2B5EF4-FFF2-40B4-BE49-F238E27FC236}">
                <a16:creationId xmlns:a16="http://schemas.microsoft.com/office/drawing/2014/main" id="{CEFAA59C-179E-3BED-5F63-A0696ED824AB}"/>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3A36BB0B-8A06-736F-418F-15769D83AE61}"/>
              </a:ext>
            </a:extLst>
          </p:cNvPr>
          <p:cNvSpPr>
            <a:spLocks noGrp="1"/>
          </p:cNvSpPr>
          <p:nvPr>
            <p:ph type="sldNum" sz="quarter" idx="12"/>
          </p:nvPr>
        </p:nvSpPr>
        <p:spPr/>
        <p:txBody>
          <a:bodyPr/>
          <a:lstStyle/>
          <a:p>
            <a:fld id="{0AF89F37-6AD9-4F74-BC17-19E39A25D257}" type="slidenum">
              <a:rPr lang="de-AT" smtClean="0"/>
              <a:t>35</a:t>
            </a:fld>
            <a:endParaRPr lang="de-AT"/>
          </a:p>
        </p:txBody>
      </p:sp>
      <p:sp>
        <p:nvSpPr>
          <p:cNvPr id="3" name="Fußzeilenplatzhalter 2">
            <a:extLst>
              <a:ext uri="{FF2B5EF4-FFF2-40B4-BE49-F238E27FC236}">
                <a16:creationId xmlns:a16="http://schemas.microsoft.com/office/drawing/2014/main" id="{712AA445-1070-9ACF-D439-84C2B3F758B2}"/>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Tree>
    <p:extLst>
      <p:ext uri="{BB962C8B-B14F-4D97-AF65-F5344CB8AC3E}">
        <p14:creationId xmlns:p14="http://schemas.microsoft.com/office/powerpoint/2010/main" val="2387797809"/>
      </p:ext>
    </p:extLst>
  </p:cSld>
  <p:clrMapOvr>
    <a:masterClrMapping/>
  </p:clrMapOvr>
  <p:transition spd="slow">
    <p:push/>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A3997BD-22EF-8A1D-FFC4-2F019AF74A11}"/>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7EBD8644-F775-778F-739D-9CC7964C0639}"/>
              </a:ext>
            </a:extLst>
          </p:cNvPr>
          <p:cNvSpPr>
            <a:spLocks noGrp="1"/>
          </p:cNvSpPr>
          <p:nvPr>
            <p:ph type="sldNum" sz="quarter" idx="12"/>
          </p:nvPr>
        </p:nvSpPr>
        <p:spPr/>
        <p:txBody>
          <a:bodyPr/>
          <a:lstStyle/>
          <a:p>
            <a:fld id="{0AF89F37-6AD9-4F74-BC17-19E39A25D257}" type="slidenum">
              <a:rPr lang="de-AT" smtClean="0"/>
              <a:pPr/>
              <a:t>36</a:t>
            </a:fld>
            <a:endParaRPr lang="de-AT"/>
          </a:p>
        </p:txBody>
      </p:sp>
      <p:sp>
        <p:nvSpPr>
          <p:cNvPr id="5" name="Titel 4">
            <a:extLst>
              <a:ext uri="{FF2B5EF4-FFF2-40B4-BE49-F238E27FC236}">
                <a16:creationId xmlns:a16="http://schemas.microsoft.com/office/drawing/2014/main" id="{59A6A698-91A3-95B6-A776-E6AB6F33A9A7}"/>
              </a:ext>
            </a:extLst>
          </p:cNvPr>
          <p:cNvSpPr>
            <a:spLocks noGrp="1"/>
          </p:cNvSpPr>
          <p:nvPr>
            <p:ph type="title"/>
          </p:nvPr>
        </p:nvSpPr>
        <p:spPr/>
        <p:txBody>
          <a:bodyPr/>
          <a:lstStyle/>
          <a:p>
            <a:r>
              <a:rPr lang="de-AT" dirty="0"/>
              <a:t>Interactive </a:t>
            </a:r>
            <a:r>
              <a:rPr lang="de-AT" dirty="0" err="1"/>
              <a:t>video</a:t>
            </a:r>
            <a:endParaRPr lang="de-AT" dirty="0"/>
          </a:p>
        </p:txBody>
      </p:sp>
      <p:sp>
        <p:nvSpPr>
          <p:cNvPr id="6" name="Inhaltsplatzhalter 5">
            <a:extLst>
              <a:ext uri="{FF2B5EF4-FFF2-40B4-BE49-F238E27FC236}">
                <a16:creationId xmlns:a16="http://schemas.microsoft.com/office/drawing/2014/main" id="{623BA42C-4491-0714-0CD3-DC63FA98E3F0}"/>
              </a:ext>
            </a:extLst>
          </p:cNvPr>
          <p:cNvSpPr>
            <a:spLocks noGrp="1"/>
          </p:cNvSpPr>
          <p:nvPr>
            <p:ph idx="1"/>
          </p:nvPr>
        </p:nvSpPr>
        <p:spPr>
          <a:xfrm>
            <a:off x="7314942" y="3238499"/>
            <a:ext cx="4232015" cy="2938463"/>
          </a:xfrm>
        </p:spPr>
        <p:txBody>
          <a:bodyPr/>
          <a:lstStyle/>
          <a:p>
            <a:pPr marL="0" indent="0">
              <a:buNone/>
            </a:pPr>
            <a:r>
              <a:rPr lang="de-AT" sz="2400" dirty="0">
                <a:hlinkClick r:id="rId3"/>
              </a:rPr>
              <a:t>https://rewway.at/en/teaching-materials/what-drives-our-world</a:t>
            </a:r>
            <a:endParaRPr lang="de-AT" sz="2400" dirty="0"/>
          </a:p>
          <a:p>
            <a:pPr marL="0" indent="0">
              <a:buNone/>
            </a:pPr>
            <a:endParaRPr lang="de-AT" dirty="0"/>
          </a:p>
        </p:txBody>
      </p:sp>
      <p:sp>
        <p:nvSpPr>
          <p:cNvPr id="7" name="Fußzeilenplatzhalter 2">
            <a:extLst>
              <a:ext uri="{FF2B5EF4-FFF2-40B4-BE49-F238E27FC236}">
                <a16:creationId xmlns:a16="http://schemas.microsoft.com/office/drawing/2014/main" id="{3C2F9D5A-B1AE-C962-FB0E-EA2E6036D954}"/>
              </a:ext>
            </a:extLst>
          </p:cNvPr>
          <p:cNvSpPr>
            <a:spLocks noGrp="1"/>
          </p:cNvSpPr>
          <p:nvPr>
            <p:ph type="ftr" sz="quarter" idx="11"/>
          </p:nvPr>
        </p:nvSpPr>
        <p:spPr>
          <a:xfrm>
            <a:off x="592538" y="272194"/>
            <a:ext cx="6722405" cy="365125"/>
          </a:xfrm>
        </p:spPr>
        <p:txBody>
          <a:bodyPr/>
          <a:lstStyle/>
          <a:p>
            <a:r>
              <a:rPr lang="en-US" dirty="0">
                <a:cs typeface="Arial" panose="020B0604020202020204" pitchFamily="34" charset="0"/>
              </a:rPr>
              <a:t>FREIGHT TRANSPORT IN TRANSITION – SUSTAINABLE, DIGITAL, AND EFFICIENT</a:t>
            </a:r>
          </a:p>
        </p:txBody>
      </p:sp>
      <p:pic>
        <p:nvPicPr>
          <p:cNvPr id="9" name="Grafik 8">
            <a:extLst>
              <a:ext uri="{FF2B5EF4-FFF2-40B4-BE49-F238E27FC236}">
                <a16:creationId xmlns:a16="http://schemas.microsoft.com/office/drawing/2014/main" id="{1D9B4CB4-C4E6-8DEA-67F0-F04995D38198}"/>
              </a:ext>
            </a:extLst>
          </p:cNvPr>
          <p:cNvPicPr>
            <a:picLocks noChangeAspect="1"/>
          </p:cNvPicPr>
          <p:nvPr/>
        </p:nvPicPr>
        <p:blipFill>
          <a:blip r:embed="rId4"/>
          <a:stretch>
            <a:fillRect/>
          </a:stretch>
        </p:blipFill>
        <p:spPr>
          <a:xfrm>
            <a:off x="616601" y="2127741"/>
            <a:ext cx="6095038" cy="3432912"/>
          </a:xfrm>
          <a:prstGeom prst="rect">
            <a:avLst/>
          </a:prstGeom>
        </p:spPr>
      </p:pic>
    </p:spTree>
    <p:extLst>
      <p:ext uri="{BB962C8B-B14F-4D97-AF65-F5344CB8AC3E}">
        <p14:creationId xmlns:p14="http://schemas.microsoft.com/office/powerpoint/2010/main" val="3314330885"/>
      </p:ext>
    </p:extLst>
  </p:cSld>
  <p:clrMapOvr>
    <a:masterClrMapping/>
  </p:clrMapOvr>
  <p:transition spd="slow">
    <p:push/>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C1700-0B1B-B85F-D352-9128AC3F8A9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AEC4BBF2-4A9B-7CDD-B483-861964153BFD}"/>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791034B5-59F5-08F1-E476-F6606A56EC03}"/>
              </a:ext>
            </a:extLst>
          </p:cNvPr>
          <p:cNvSpPr>
            <a:spLocks noGrp="1"/>
          </p:cNvSpPr>
          <p:nvPr>
            <p:ph type="ftr" sz="quarter" idx="11"/>
          </p:nvPr>
        </p:nvSpPr>
        <p:spPr>
          <a:xfrm>
            <a:off x="592538" y="272194"/>
            <a:ext cx="6722405" cy="365125"/>
          </a:xfrm>
        </p:spPr>
        <p:txBody>
          <a:bodyPr/>
          <a:lstStyle/>
          <a:p>
            <a:r>
              <a:rPr lang="en-US" dirty="0">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6BB2576A-AFFA-8432-40AC-C9AC9CA11B10}"/>
              </a:ext>
            </a:extLst>
          </p:cNvPr>
          <p:cNvSpPr>
            <a:spLocks noGrp="1"/>
          </p:cNvSpPr>
          <p:nvPr>
            <p:ph type="sldNum" sz="quarter" idx="12"/>
          </p:nvPr>
        </p:nvSpPr>
        <p:spPr/>
        <p:txBody>
          <a:bodyPr/>
          <a:lstStyle/>
          <a:p>
            <a:fld id="{0AF89F37-6AD9-4F74-BC17-19E39A25D257}" type="slidenum">
              <a:rPr lang="de-AT" smtClean="0"/>
              <a:pPr/>
              <a:t>37</a:t>
            </a:fld>
            <a:endParaRPr lang="de-AT"/>
          </a:p>
        </p:txBody>
      </p:sp>
      <p:sp>
        <p:nvSpPr>
          <p:cNvPr id="5" name="Titel 4">
            <a:extLst>
              <a:ext uri="{FF2B5EF4-FFF2-40B4-BE49-F238E27FC236}">
                <a16:creationId xmlns:a16="http://schemas.microsoft.com/office/drawing/2014/main" id="{855BF28E-BC11-8F52-3CE2-3876C47078E5}"/>
              </a:ext>
            </a:extLst>
          </p:cNvPr>
          <p:cNvSpPr>
            <a:spLocks noGrp="1"/>
          </p:cNvSpPr>
          <p:nvPr>
            <p:ph type="title"/>
          </p:nvPr>
        </p:nvSpPr>
        <p:spPr>
          <a:xfrm>
            <a:off x="592538" y="640040"/>
            <a:ext cx="9535436" cy="792976"/>
          </a:xfrm>
        </p:spPr>
        <p:txBody>
          <a:bodyPr/>
          <a:lstStyle/>
          <a:p>
            <a:r>
              <a:rPr lang="en-US" sz="3000" dirty="0"/>
              <a:t>Think-Pair-Share: Inland waterway transport – an underrated climate protector?</a:t>
            </a:r>
            <a:endParaRPr lang="de-AT" sz="3000" dirty="0"/>
          </a:p>
        </p:txBody>
      </p:sp>
      <p:sp>
        <p:nvSpPr>
          <p:cNvPr id="6" name="Inhaltsplatzhalter 5">
            <a:extLst>
              <a:ext uri="{FF2B5EF4-FFF2-40B4-BE49-F238E27FC236}">
                <a16:creationId xmlns:a16="http://schemas.microsoft.com/office/drawing/2014/main" id="{A52F38E0-6899-0488-EA7E-6AEFDE0A5F9A}"/>
              </a:ext>
            </a:extLst>
          </p:cNvPr>
          <p:cNvSpPr>
            <a:spLocks noGrp="1"/>
          </p:cNvSpPr>
          <p:nvPr>
            <p:ph idx="1"/>
          </p:nvPr>
        </p:nvSpPr>
        <p:spPr>
          <a:xfrm>
            <a:off x="3487259" y="2176527"/>
            <a:ext cx="8088140" cy="4457493"/>
          </a:xfrm>
        </p:spPr>
        <p:txBody>
          <a:bodyPr/>
          <a:lstStyle/>
          <a:p>
            <a:r>
              <a:rPr lang="en-US" sz="2200" dirty="0"/>
              <a:t>First, think on your own (think – 5 min): What are the advantages of multimodal transport when linking trucks and inland waterway vessels? What measures could be taken to create more incentives for this? What are the concrete economic benefits for freight carriers or trucking companies?</a:t>
            </a:r>
          </a:p>
          <a:p>
            <a:endParaRPr lang="en-US" sz="2200" dirty="0"/>
          </a:p>
          <a:p>
            <a:r>
              <a:rPr lang="en-US" sz="2200" dirty="0"/>
              <a:t>Share your thoughts (pair – 5 min) with your seatmates.</a:t>
            </a:r>
          </a:p>
          <a:p>
            <a:endParaRPr lang="en-US" sz="2200" dirty="0"/>
          </a:p>
          <a:p>
            <a:r>
              <a:rPr lang="en-US" sz="2200" dirty="0"/>
              <a:t>Prepare your answer for a presentation to the class (share – 3 min).</a:t>
            </a:r>
            <a:br>
              <a:rPr lang="de-AT" sz="2200" dirty="0"/>
            </a:br>
            <a:endParaRPr lang="de-AT" sz="2200" dirty="0"/>
          </a:p>
          <a:p>
            <a:pPr marL="0" indent="0">
              <a:buNone/>
            </a:pPr>
            <a:endParaRPr lang="de-AT" dirty="0"/>
          </a:p>
        </p:txBody>
      </p:sp>
      <p:pic>
        <p:nvPicPr>
          <p:cNvPr id="11" name="Grafik 10">
            <a:extLst>
              <a:ext uri="{FF2B5EF4-FFF2-40B4-BE49-F238E27FC236}">
                <a16:creationId xmlns:a16="http://schemas.microsoft.com/office/drawing/2014/main" id="{9447A6C5-009F-4EB1-F132-E4F297F299C9}"/>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296941" cy="2296941"/>
          </a:xfrm>
          <a:prstGeom prst="rect">
            <a:avLst/>
          </a:prstGeom>
        </p:spPr>
      </p:pic>
    </p:spTree>
    <p:extLst>
      <p:ext uri="{BB962C8B-B14F-4D97-AF65-F5344CB8AC3E}">
        <p14:creationId xmlns:p14="http://schemas.microsoft.com/office/powerpoint/2010/main" val="3926425446"/>
      </p:ext>
    </p:extLst>
  </p:cSld>
  <p:clrMapOvr>
    <a:masterClrMapping/>
  </p:clrMapOvr>
  <p:transition spd="slow">
    <p:push/>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a:t>3</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p:txBody>
          <a:bodyPr>
            <a:noAutofit/>
          </a:bodyPr>
          <a:lstStyle/>
          <a:p>
            <a:r>
              <a:rPr lang="de-AT" dirty="0" err="1"/>
              <a:t>Sustainable</a:t>
            </a:r>
            <a:r>
              <a:rPr lang="de-AT" dirty="0"/>
              <a:t> freight transport</a:t>
            </a:r>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ED755C-A169-3464-37F6-DBE074494C1B}"/>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76914C16-8459-AC57-37DF-B184B4BF336F}"/>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BAC5DE5B-8067-6609-9363-5D5BC2B3A839}"/>
              </a:ext>
            </a:extLst>
          </p:cNvPr>
          <p:cNvSpPr>
            <a:spLocks noGrp="1"/>
          </p:cNvSpPr>
          <p:nvPr>
            <p:ph type="ftr" sz="quarter" idx="11"/>
          </p:nvPr>
        </p:nvSpPr>
        <p:spPr/>
        <p:txBody>
          <a:bodyPr/>
          <a:lstStyle/>
          <a:p>
            <a:r>
              <a:rPr lang="en-US">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84256174-9F0E-D315-ACAC-61AA5CBD1612}"/>
              </a:ext>
            </a:extLst>
          </p:cNvPr>
          <p:cNvSpPr>
            <a:spLocks noGrp="1"/>
          </p:cNvSpPr>
          <p:nvPr>
            <p:ph type="sldNum" sz="quarter" idx="12"/>
          </p:nvPr>
        </p:nvSpPr>
        <p:spPr/>
        <p:txBody>
          <a:bodyPr/>
          <a:lstStyle/>
          <a:p>
            <a:fld id="{0AF89F37-6AD9-4F74-BC17-19E39A25D257}" type="slidenum">
              <a:rPr lang="de-AT" smtClean="0"/>
              <a:pPr/>
              <a:t>39</a:t>
            </a:fld>
            <a:endParaRPr lang="de-AT"/>
          </a:p>
        </p:txBody>
      </p:sp>
      <p:sp>
        <p:nvSpPr>
          <p:cNvPr id="6" name="Titel 5">
            <a:extLst>
              <a:ext uri="{FF2B5EF4-FFF2-40B4-BE49-F238E27FC236}">
                <a16:creationId xmlns:a16="http://schemas.microsoft.com/office/drawing/2014/main" id="{699F81B0-054E-F412-F104-05386FF8D42B}"/>
              </a:ext>
            </a:extLst>
          </p:cNvPr>
          <p:cNvSpPr>
            <a:spLocks noGrp="1"/>
          </p:cNvSpPr>
          <p:nvPr>
            <p:ph type="title"/>
          </p:nvPr>
        </p:nvSpPr>
        <p:spPr/>
        <p:txBody>
          <a:bodyPr/>
          <a:lstStyle/>
          <a:p>
            <a:r>
              <a:rPr lang="en-US"/>
              <a:t>Climate change and global warming</a:t>
            </a:r>
            <a:endParaRPr lang="de-AT"/>
          </a:p>
        </p:txBody>
      </p:sp>
      <p:sp>
        <p:nvSpPr>
          <p:cNvPr id="7" name="Textfeld 12">
            <a:extLst>
              <a:ext uri="{FF2B5EF4-FFF2-40B4-BE49-F238E27FC236}">
                <a16:creationId xmlns:a16="http://schemas.microsoft.com/office/drawing/2014/main" id="{21D8E2F0-A310-AB71-0227-3C186AFCDAB9}"/>
              </a:ext>
            </a:extLst>
          </p:cNvPr>
          <p:cNvSpPr txBox="1"/>
          <p:nvPr/>
        </p:nvSpPr>
        <p:spPr>
          <a:xfrm>
            <a:off x="8233604" y="6420382"/>
            <a:ext cx="3313871"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Pictures: </a:t>
            </a:r>
            <a:r>
              <a:rPr lang="de-AT" sz="1000" err="1">
                <a:solidFill>
                  <a:schemeClr val="tx2"/>
                </a:solidFill>
                <a:latin typeface="+mj-lt"/>
                <a:cs typeface="Mangal Pro" panose="00000500000000000000" pitchFamily="2" charset="0"/>
              </a:rPr>
              <a:t>Pixabay</a:t>
            </a:r>
            <a:endParaRPr lang="de-AT" sz="1000">
              <a:solidFill>
                <a:schemeClr val="tx2"/>
              </a:solidFill>
              <a:latin typeface="+mj-lt"/>
              <a:cs typeface="Mangal Pro" panose="00000500000000000000" pitchFamily="2" charset="0"/>
            </a:endParaRPr>
          </a:p>
        </p:txBody>
      </p:sp>
      <p:pic>
        <p:nvPicPr>
          <p:cNvPr id="10" name="Picture 6" descr="A hand holding a thermometer that shows high temperatures with a red globe and a forest that caught fire in the background.&#10;&#10;">
            <a:extLst>
              <a:ext uri="{FF2B5EF4-FFF2-40B4-BE49-F238E27FC236}">
                <a16:creationId xmlns:a16="http://schemas.microsoft.com/office/drawing/2014/main" id="{FD03AA0E-C6DD-7C2D-4ECA-B0A4D98813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69975" y="1430770"/>
            <a:ext cx="3924657" cy="2615416"/>
          </a:xfrm>
          <a:prstGeom prst="rect">
            <a:avLst/>
          </a:prstGeom>
        </p:spPr>
      </p:pic>
      <p:pic>
        <p:nvPicPr>
          <p:cNvPr id="11" name="Content Placeholder 4" descr="A flooded street with a read and white barrier that holds a sign which symbolises floods. ">
            <a:extLst>
              <a:ext uri="{FF2B5EF4-FFF2-40B4-BE49-F238E27FC236}">
                <a16:creationId xmlns:a16="http://schemas.microsoft.com/office/drawing/2014/main" id="{2A298D03-4982-7119-6670-9057C80F1089}"/>
              </a:ext>
            </a:extLst>
          </p:cNvPr>
          <p:cNvPicPr>
            <a:picLocks noChangeAspect="1"/>
          </p:cNvPicPr>
          <p:nvPr/>
        </p:nvPicPr>
        <p:blipFill>
          <a:blip r:embed="rId4" cstate="print">
            <a:extLst>
              <a:ext uri="{28A0092B-C50C-407E-A947-70E740481C1C}">
                <a14:useLocalDpi xmlns:a14="http://schemas.microsoft.com/office/drawing/2010/main" val="0"/>
              </a:ext>
            </a:extLst>
          </a:blip>
          <a:srcRect t="14125" r="30312" b="10914"/>
          <a:stretch/>
        </p:blipFill>
        <p:spPr>
          <a:xfrm>
            <a:off x="3023935" y="1435263"/>
            <a:ext cx="3236376" cy="2610923"/>
          </a:xfrm>
          <a:prstGeom prst="rect">
            <a:avLst/>
          </a:prstGeom>
        </p:spPr>
      </p:pic>
      <p:pic>
        <p:nvPicPr>
          <p:cNvPr id="13" name="Content Placeholder 4" descr="A melting glacier in the background.&#10;&#10;">
            <a:extLst>
              <a:ext uri="{FF2B5EF4-FFF2-40B4-BE49-F238E27FC236}">
                <a16:creationId xmlns:a16="http://schemas.microsoft.com/office/drawing/2014/main" id="{9ED57832-811C-D25A-B53D-4282E5E76543}"/>
              </a:ext>
            </a:extLst>
          </p:cNvPr>
          <p:cNvPicPr>
            <a:picLocks noChangeAspect="1"/>
          </p:cNvPicPr>
          <p:nvPr/>
        </p:nvPicPr>
        <p:blipFill>
          <a:blip r:embed="rId5" cstate="print">
            <a:extLst>
              <a:ext uri="{28A0092B-C50C-407E-A947-70E740481C1C}">
                <a14:useLocalDpi xmlns:a14="http://schemas.microsoft.com/office/drawing/2010/main" val="0"/>
              </a:ext>
            </a:extLst>
          </a:blip>
          <a:srcRect t="15746"/>
          <a:stretch/>
        </p:blipFill>
        <p:spPr>
          <a:xfrm>
            <a:off x="4540413" y="4279315"/>
            <a:ext cx="3693191" cy="2077035"/>
          </a:xfrm>
          <a:prstGeom prst="rect">
            <a:avLst/>
          </a:prstGeom>
        </p:spPr>
      </p:pic>
      <p:pic>
        <p:nvPicPr>
          <p:cNvPr id="14" name="Content Placeholder 4" descr="A close-up of a faucet. The water that flows from the tap is dirty.&#10;&#10;">
            <a:extLst>
              <a:ext uri="{FF2B5EF4-FFF2-40B4-BE49-F238E27FC236}">
                <a16:creationId xmlns:a16="http://schemas.microsoft.com/office/drawing/2014/main" id="{64339468-58C1-C73B-B453-464BA81DB976}"/>
              </a:ext>
            </a:extLst>
          </p:cNvPr>
          <p:cNvPicPr>
            <a:picLocks noChangeAspect="1"/>
          </p:cNvPicPr>
          <p:nvPr/>
        </p:nvPicPr>
        <p:blipFill>
          <a:blip r:embed="rId6" cstate="print">
            <a:extLst>
              <a:ext uri="{28A0092B-C50C-407E-A947-70E740481C1C}">
                <a14:useLocalDpi xmlns:a14="http://schemas.microsoft.com/office/drawing/2010/main" val="0"/>
              </a:ext>
            </a:extLst>
          </a:blip>
          <a:srcRect r="-2" b="24905"/>
          <a:stretch/>
        </p:blipFill>
        <p:spPr>
          <a:xfrm>
            <a:off x="635069" y="3901880"/>
            <a:ext cx="2164935" cy="2435552"/>
          </a:xfrm>
          <a:prstGeom prst="rect">
            <a:avLst/>
          </a:prstGeom>
        </p:spPr>
      </p:pic>
    </p:spTree>
    <p:extLst>
      <p:ext uri="{BB962C8B-B14F-4D97-AF65-F5344CB8AC3E}">
        <p14:creationId xmlns:p14="http://schemas.microsoft.com/office/powerpoint/2010/main" val="1192440727"/>
      </p:ext>
    </p:extLst>
  </p:cSld>
  <p:clrMapOvr>
    <a:masterClrMapping/>
  </p:clrMapOvr>
  <p:transition spd="slow">
    <p:push/>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D5965-7E72-E6DC-00F2-A6094CE4A3CA}"/>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55919EAC-3946-F339-EA74-DE9B00034A65}"/>
              </a:ext>
            </a:extLst>
          </p:cNvPr>
          <p:cNvSpPr/>
          <p:nvPr/>
        </p:nvSpPr>
        <p:spPr>
          <a:xfrm>
            <a:off x="4075962" y="5316283"/>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00D6E8A6-C9BD-1ACF-DFE0-77D246D97686}"/>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9D103976-71A0-A6BE-5AAE-E01755CDE82F}"/>
              </a:ext>
            </a:extLst>
          </p:cNvPr>
          <p:cNvSpPr>
            <a:spLocks noGrp="1"/>
          </p:cNvSpPr>
          <p:nvPr>
            <p:ph type="title"/>
          </p:nvPr>
        </p:nvSpPr>
        <p:spPr/>
        <p:txBody>
          <a:bodyPr/>
          <a:lstStyle/>
          <a:p>
            <a:r>
              <a:rPr lang="en-US" dirty="0"/>
              <a:t>Greenhouse gases</a:t>
            </a:r>
            <a:endParaRPr lang="de-AT" dirty="0"/>
          </a:p>
        </p:txBody>
      </p:sp>
      <p:sp>
        <p:nvSpPr>
          <p:cNvPr id="24" name="Inhaltsplatzhalter 23">
            <a:extLst>
              <a:ext uri="{FF2B5EF4-FFF2-40B4-BE49-F238E27FC236}">
                <a16:creationId xmlns:a16="http://schemas.microsoft.com/office/drawing/2014/main" id="{9E3C50BC-D365-28AD-7251-90F9940CFD6A}"/>
              </a:ext>
            </a:extLst>
          </p:cNvPr>
          <p:cNvSpPr>
            <a:spLocks noGrp="1"/>
          </p:cNvSpPr>
          <p:nvPr>
            <p:ph idx="1"/>
          </p:nvPr>
        </p:nvSpPr>
        <p:spPr>
          <a:xfrm>
            <a:off x="592539" y="2017643"/>
            <a:ext cx="6200420" cy="4114799"/>
          </a:xfrm>
        </p:spPr>
        <p:txBody>
          <a:bodyPr/>
          <a:lstStyle/>
          <a:p>
            <a:pPr marL="0" indent="0">
              <a:buNone/>
            </a:pPr>
            <a:r>
              <a:rPr lang="en-US" sz="2200" noProof="0" dirty="0"/>
              <a:t>Greenhouse gases influence the Earth's energy balance.</a:t>
            </a:r>
          </a:p>
          <a:p>
            <a:pPr marL="0" indent="0">
              <a:buNone/>
            </a:pPr>
            <a:endParaRPr lang="en-US" sz="2200" noProof="0" dirty="0"/>
          </a:p>
          <a:p>
            <a:pPr lvl="1"/>
            <a:r>
              <a:rPr lang="en-US" sz="2200" noProof="0" dirty="0"/>
              <a:t>Greenhouse effect, global warming</a:t>
            </a:r>
          </a:p>
          <a:p>
            <a:pPr lvl="1"/>
            <a:r>
              <a:rPr lang="en-US" sz="2200" noProof="0" dirty="0"/>
              <a:t>Most well-known greenhouse gases: carbon dioxide (CO₂), methane, and nitrous oxide</a:t>
            </a:r>
          </a:p>
          <a:p>
            <a:pPr lvl="1"/>
            <a:r>
              <a:rPr lang="en-US" sz="2200" noProof="0" dirty="0"/>
              <a:t>Low natural occurrence of greenhouse gases</a:t>
            </a:r>
          </a:p>
          <a:p>
            <a:pPr lvl="1"/>
            <a:r>
              <a:rPr lang="en-US" sz="2200" noProof="0" dirty="0"/>
              <a:t>Increase in greenhouse gases caused by human activity</a:t>
            </a:r>
          </a:p>
        </p:txBody>
      </p:sp>
      <p:sp>
        <p:nvSpPr>
          <p:cNvPr id="23" name="Datumsplatzhalter 22">
            <a:extLst>
              <a:ext uri="{FF2B5EF4-FFF2-40B4-BE49-F238E27FC236}">
                <a16:creationId xmlns:a16="http://schemas.microsoft.com/office/drawing/2014/main" id="{F098EA5C-5A1D-F9CD-0B8F-76B0BCE8F900}"/>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6108D50F-0176-645E-E6BD-EDDFFB98C6A3}"/>
              </a:ext>
            </a:extLst>
          </p:cNvPr>
          <p:cNvSpPr>
            <a:spLocks noGrp="1"/>
          </p:cNvSpPr>
          <p:nvPr>
            <p:ph type="sldNum" sz="quarter" idx="12"/>
          </p:nvPr>
        </p:nvSpPr>
        <p:spPr/>
        <p:txBody>
          <a:bodyPr/>
          <a:lstStyle/>
          <a:p>
            <a:fld id="{0AF89F37-6AD9-4F74-BC17-19E39A25D257}" type="slidenum">
              <a:rPr lang="de-AT" smtClean="0"/>
              <a:t>40</a:t>
            </a:fld>
            <a:endParaRPr lang="de-AT"/>
          </a:p>
        </p:txBody>
      </p:sp>
      <p:sp>
        <p:nvSpPr>
          <p:cNvPr id="8" name="Datumsplatzhalter 22">
            <a:extLst>
              <a:ext uri="{FF2B5EF4-FFF2-40B4-BE49-F238E27FC236}">
                <a16:creationId xmlns:a16="http://schemas.microsoft.com/office/drawing/2014/main" id="{EBF17168-F3AF-72DC-60DD-644116829CFB}"/>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Diagram based on EEA</a:t>
            </a:r>
          </a:p>
        </p:txBody>
      </p:sp>
      <p:sp>
        <p:nvSpPr>
          <p:cNvPr id="7" name="Fußzeilenplatzhalter 2">
            <a:extLst>
              <a:ext uri="{FF2B5EF4-FFF2-40B4-BE49-F238E27FC236}">
                <a16:creationId xmlns:a16="http://schemas.microsoft.com/office/drawing/2014/main" id="{B2A6ED4B-8F43-68B0-2A37-E89A3F65675F}"/>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graphicFrame>
        <p:nvGraphicFramePr>
          <p:cNvPr id="3" name="Chart 6" descr="Chart: Greenhouse Gas Emissions in the EU by Pollutant&#10;">
            <a:extLst>
              <a:ext uri="{FF2B5EF4-FFF2-40B4-BE49-F238E27FC236}">
                <a16:creationId xmlns:a16="http://schemas.microsoft.com/office/drawing/2014/main" id="{04B5AA41-21B9-0F46-5898-7EC1552BE844}"/>
              </a:ext>
            </a:extLst>
          </p:cNvPr>
          <p:cNvGraphicFramePr/>
          <p:nvPr>
            <p:extLst>
              <p:ext uri="{D42A27DB-BD31-4B8C-83A1-F6EECF244321}">
                <p14:modId xmlns:p14="http://schemas.microsoft.com/office/powerpoint/2010/main" val="633987303"/>
              </p:ext>
            </p:extLst>
          </p:nvPr>
        </p:nvGraphicFramePr>
        <p:xfrm>
          <a:off x="6836590" y="1708999"/>
          <a:ext cx="4762871" cy="397096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699592980"/>
      </p:ext>
    </p:extLst>
  </p:cSld>
  <p:clrMapOvr>
    <a:masterClrMapping/>
  </p:clrMapOvr>
  <p:transition spd="slow">
    <p:push/>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72108-DC90-E5D6-B33A-1D59EE2089ED}"/>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2566678F-463E-1987-F063-0D0698009CB6}"/>
              </a:ext>
            </a:extLst>
          </p:cNvPr>
          <p:cNvSpPr/>
          <p:nvPr/>
        </p:nvSpPr>
        <p:spPr>
          <a:xfrm>
            <a:off x="3334498" y="4546235"/>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7FF74E30-8001-715B-D893-C0B3BB547D88}"/>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7031B552-4AEE-0A54-11FD-CD04AB750B70}"/>
              </a:ext>
            </a:extLst>
          </p:cNvPr>
          <p:cNvSpPr>
            <a:spLocks noGrp="1"/>
          </p:cNvSpPr>
          <p:nvPr>
            <p:ph type="title"/>
          </p:nvPr>
        </p:nvSpPr>
        <p:spPr/>
        <p:txBody>
          <a:bodyPr/>
          <a:lstStyle/>
          <a:p>
            <a:r>
              <a:rPr lang="en-US" dirty="0"/>
              <a:t>Impacts of the transport sector</a:t>
            </a:r>
            <a:endParaRPr lang="de-AT" dirty="0"/>
          </a:p>
        </p:txBody>
      </p:sp>
      <p:sp>
        <p:nvSpPr>
          <p:cNvPr id="24" name="Inhaltsplatzhalter 23">
            <a:extLst>
              <a:ext uri="{FF2B5EF4-FFF2-40B4-BE49-F238E27FC236}">
                <a16:creationId xmlns:a16="http://schemas.microsoft.com/office/drawing/2014/main" id="{C137E151-A504-6257-C662-B1047ADE1845}"/>
              </a:ext>
            </a:extLst>
          </p:cNvPr>
          <p:cNvSpPr>
            <a:spLocks noGrp="1"/>
          </p:cNvSpPr>
          <p:nvPr>
            <p:ph idx="1"/>
          </p:nvPr>
        </p:nvSpPr>
        <p:spPr>
          <a:xfrm>
            <a:off x="634280" y="2037486"/>
            <a:ext cx="4663277" cy="4114799"/>
          </a:xfrm>
        </p:spPr>
        <p:txBody>
          <a:bodyPr/>
          <a:lstStyle/>
          <a:p>
            <a:pPr marL="257175" indent="-257175"/>
            <a:r>
              <a:rPr lang="en-US" sz="2200"/>
              <a:t>Traffic emissions are increasing significantly</a:t>
            </a:r>
          </a:p>
          <a:p>
            <a:pPr marL="257175" indent="-257175"/>
            <a:r>
              <a:rPr lang="en-US" sz="2200"/>
              <a:t>Forecasts predict an almost doubling of freight transport by 2050 (compared to 2019)</a:t>
            </a:r>
          </a:p>
          <a:p>
            <a:pPr marL="257175" indent="-257175"/>
            <a:r>
              <a:rPr lang="en-US" sz="2200"/>
              <a:t>Especially truck transport is increasing</a:t>
            </a:r>
            <a:endParaRPr lang="de-AT" sz="2200"/>
          </a:p>
        </p:txBody>
      </p:sp>
      <p:sp>
        <p:nvSpPr>
          <p:cNvPr id="23" name="Datumsplatzhalter 22">
            <a:extLst>
              <a:ext uri="{FF2B5EF4-FFF2-40B4-BE49-F238E27FC236}">
                <a16:creationId xmlns:a16="http://schemas.microsoft.com/office/drawing/2014/main" id="{2DCE67E3-15D4-6E58-FECD-0739C3B96612}"/>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5FE5A57D-45B0-887A-D464-DC0A07552D7D}"/>
              </a:ext>
            </a:extLst>
          </p:cNvPr>
          <p:cNvSpPr>
            <a:spLocks noGrp="1"/>
          </p:cNvSpPr>
          <p:nvPr>
            <p:ph type="sldNum" sz="quarter" idx="12"/>
          </p:nvPr>
        </p:nvSpPr>
        <p:spPr/>
        <p:txBody>
          <a:bodyPr/>
          <a:lstStyle/>
          <a:p>
            <a:fld id="{0AF89F37-6AD9-4F74-BC17-19E39A25D257}" type="slidenum">
              <a:rPr lang="de-AT" smtClean="0"/>
              <a:t>41</a:t>
            </a:fld>
            <a:endParaRPr lang="de-AT"/>
          </a:p>
        </p:txBody>
      </p:sp>
      <p:sp>
        <p:nvSpPr>
          <p:cNvPr id="8" name="Datumsplatzhalter 22">
            <a:extLst>
              <a:ext uri="{FF2B5EF4-FFF2-40B4-BE49-F238E27FC236}">
                <a16:creationId xmlns:a16="http://schemas.microsoft.com/office/drawing/2014/main" id="{640EA122-4EC0-0D4F-C842-321E6C99C00B}"/>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Smart Freight </a:t>
            </a:r>
            <a:r>
              <a:rPr lang="de-AT" err="1"/>
              <a:t>Centre</a:t>
            </a:r>
            <a:endParaRPr lang="de-AT"/>
          </a:p>
        </p:txBody>
      </p:sp>
      <p:sp>
        <p:nvSpPr>
          <p:cNvPr id="7" name="Fußzeilenplatzhalter 2">
            <a:extLst>
              <a:ext uri="{FF2B5EF4-FFF2-40B4-BE49-F238E27FC236}">
                <a16:creationId xmlns:a16="http://schemas.microsoft.com/office/drawing/2014/main" id="{FCE51D26-9462-65F5-84CA-65ABF53D6B50}"/>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pic>
        <p:nvPicPr>
          <p:cNvPr id="2" name="Picture 5" descr="The picture presents the emissions generated by each mean of transport.">
            <a:extLst>
              <a:ext uri="{FF2B5EF4-FFF2-40B4-BE49-F238E27FC236}">
                <a16:creationId xmlns:a16="http://schemas.microsoft.com/office/drawing/2014/main" id="{5F6304AF-5A4D-33BC-876A-FCA398FDC828}"/>
              </a:ext>
            </a:extLst>
          </p:cNvPr>
          <p:cNvPicPr>
            <a:picLocks noChangeAspect="1"/>
          </p:cNvPicPr>
          <p:nvPr/>
        </p:nvPicPr>
        <p:blipFill>
          <a:blip r:embed="rId3"/>
          <a:stretch>
            <a:fillRect/>
          </a:stretch>
        </p:blipFill>
        <p:spPr>
          <a:xfrm>
            <a:off x="6778487" y="1296171"/>
            <a:ext cx="4779233" cy="4972724"/>
          </a:xfrm>
          <a:prstGeom prst="rect">
            <a:avLst/>
          </a:prstGeom>
        </p:spPr>
      </p:pic>
    </p:spTree>
    <p:extLst>
      <p:ext uri="{BB962C8B-B14F-4D97-AF65-F5344CB8AC3E}">
        <p14:creationId xmlns:p14="http://schemas.microsoft.com/office/powerpoint/2010/main" val="1455088635"/>
      </p:ext>
    </p:extLst>
  </p:cSld>
  <p:clrMapOvr>
    <a:masterClrMapping/>
  </p:clrMapOvr>
  <p:transition spd="slow">
    <p:push/>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5472ED-5E98-51FD-BDD5-97AD4EB44CD9}"/>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7046D2EC-1B76-8BDD-7105-456A113FA782}"/>
              </a:ext>
            </a:extLst>
          </p:cNvPr>
          <p:cNvSpPr>
            <a:spLocks noGrp="1"/>
          </p:cNvSpPr>
          <p:nvPr>
            <p:ph type="dt" sz="half" idx="10"/>
          </p:nvPr>
        </p:nvSpPr>
        <p:spPr>
          <a:xfrm>
            <a:off x="635069" y="6356350"/>
            <a:ext cx="687623" cy="365125"/>
          </a:xfrm>
        </p:spPr>
        <p:txBody>
          <a:bodyPr/>
          <a:lstStyle/>
          <a:p>
            <a:r>
              <a:rPr lang="de-AT"/>
              <a:t>Slide</a:t>
            </a:r>
          </a:p>
        </p:txBody>
      </p:sp>
      <p:sp>
        <p:nvSpPr>
          <p:cNvPr id="3" name="Fußzeilenplatzhalter 2">
            <a:extLst>
              <a:ext uri="{FF2B5EF4-FFF2-40B4-BE49-F238E27FC236}">
                <a16:creationId xmlns:a16="http://schemas.microsoft.com/office/drawing/2014/main" id="{25DF20AD-1B94-9113-6B50-8C4CDCE062FB}"/>
              </a:ext>
            </a:extLst>
          </p:cNvPr>
          <p:cNvSpPr>
            <a:spLocks noGrp="1"/>
          </p:cNvSpPr>
          <p:nvPr>
            <p:ph type="ftr" sz="quarter" idx="11"/>
          </p:nvPr>
        </p:nvSpPr>
        <p:spPr/>
        <p:txBody>
          <a:bodyPr/>
          <a:lstStyle/>
          <a:p>
            <a:r>
              <a:rPr lang="en-US">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33305F12-1271-41D4-152A-E6081D61361A}"/>
              </a:ext>
            </a:extLst>
          </p:cNvPr>
          <p:cNvSpPr>
            <a:spLocks noGrp="1"/>
          </p:cNvSpPr>
          <p:nvPr>
            <p:ph type="sldNum" sz="quarter" idx="12"/>
          </p:nvPr>
        </p:nvSpPr>
        <p:spPr/>
        <p:txBody>
          <a:bodyPr/>
          <a:lstStyle/>
          <a:p>
            <a:fld id="{0AF89F37-6AD9-4F74-BC17-19E39A25D257}" type="slidenum">
              <a:rPr lang="de-AT" smtClean="0"/>
              <a:pPr/>
              <a:t>42</a:t>
            </a:fld>
            <a:endParaRPr lang="de-AT"/>
          </a:p>
        </p:txBody>
      </p:sp>
      <p:sp>
        <p:nvSpPr>
          <p:cNvPr id="6" name="Titel 5">
            <a:extLst>
              <a:ext uri="{FF2B5EF4-FFF2-40B4-BE49-F238E27FC236}">
                <a16:creationId xmlns:a16="http://schemas.microsoft.com/office/drawing/2014/main" id="{D0A280FF-F48D-030D-8A06-E9AD8CDDB7DF}"/>
              </a:ext>
            </a:extLst>
          </p:cNvPr>
          <p:cNvSpPr>
            <a:spLocks noGrp="1"/>
          </p:cNvSpPr>
          <p:nvPr>
            <p:ph type="title"/>
          </p:nvPr>
        </p:nvSpPr>
        <p:spPr>
          <a:xfrm>
            <a:off x="592538" y="640040"/>
            <a:ext cx="10221236" cy="792976"/>
          </a:xfrm>
        </p:spPr>
        <p:txBody>
          <a:bodyPr/>
          <a:lstStyle/>
          <a:p>
            <a:r>
              <a:rPr lang="en-US"/>
              <a:t>Emissions by sector in Austria</a:t>
            </a:r>
            <a:endParaRPr lang="de-AT"/>
          </a:p>
        </p:txBody>
      </p:sp>
      <p:grpSp>
        <p:nvGrpSpPr>
          <p:cNvPr id="26" name="Group 25" descr="Chart: Emissions by Sector in Austria">
            <a:extLst>
              <a:ext uri="{FF2B5EF4-FFF2-40B4-BE49-F238E27FC236}">
                <a16:creationId xmlns:a16="http://schemas.microsoft.com/office/drawing/2014/main" id="{49432EB9-D290-7686-C615-3E44632FF39A}"/>
              </a:ext>
            </a:extLst>
          </p:cNvPr>
          <p:cNvGrpSpPr/>
          <p:nvPr/>
        </p:nvGrpSpPr>
        <p:grpSpPr>
          <a:xfrm>
            <a:off x="2053164" y="1427305"/>
            <a:ext cx="8085671" cy="4447949"/>
            <a:chOff x="2053164" y="1433016"/>
            <a:chExt cx="8085671" cy="4447949"/>
          </a:xfrm>
        </p:grpSpPr>
        <p:grpSp>
          <p:nvGrpSpPr>
            <p:cNvPr id="24" name="Group 23">
              <a:extLst>
                <a:ext uri="{FF2B5EF4-FFF2-40B4-BE49-F238E27FC236}">
                  <a16:creationId xmlns:a16="http://schemas.microsoft.com/office/drawing/2014/main" id="{CE4F2EA7-8986-C79C-63A0-3D17EA10309D}"/>
                </a:ext>
              </a:extLst>
            </p:cNvPr>
            <p:cNvGrpSpPr/>
            <p:nvPr/>
          </p:nvGrpSpPr>
          <p:grpSpPr>
            <a:xfrm>
              <a:off x="2053164" y="1433016"/>
              <a:ext cx="8085671" cy="4438597"/>
              <a:chOff x="1903570" y="1432604"/>
              <a:chExt cx="8085671" cy="4438597"/>
            </a:xfrm>
          </p:grpSpPr>
          <p:grpSp>
            <p:nvGrpSpPr>
              <p:cNvPr id="15" name="Group 14">
                <a:extLst>
                  <a:ext uri="{FF2B5EF4-FFF2-40B4-BE49-F238E27FC236}">
                    <a16:creationId xmlns:a16="http://schemas.microsoft.com/office/drawing/2014/main" id="{4F11DD59-3AFA-C42F-E3FF-2A5EE41C3B5A}"/>
                  </a:ext>
                </a:extLst>
              </p:cNvPr>
              <p:cNvGrpSpPr/>
              <p:nvPr/>
            </p:nvGrpSpPr>
            <p:grpSpPr>
              <a:xfrm>
                <a:off x="1903570" y="1433016"/>
                <a:ext cx="8085671" cy="4438185"/>
                <a:chOff x="1970375" y="1738778"/>
                <a:chExt cx="8085671" cy="4438185"/>
              </a:xfrm>
            </p:grpSpPr>
            <p:pic>
              <p:nvPicPr>
                <p:cNvPr id="10" name="Content Placeholder 6">
                  <a:extLst>
                    <a:ext uri="{FF2B5EF4-FFF2-40B4-BE49-F238E27FC236}">
                      <a16:creationId xmlns:a16="http://schemas.microsoft.com/office/drawing/2014/main" id="{4DCC162F-ED3D-D7E3-A3E6-FAC8FBB87BF1}"/>
                    </a:ext>
                  </a:extLst>
                </p:cNvPr>
                <p:cNvPicPr>
                  <a:picLocks noChangeAspect="1"/>
                </p:cNvPicPr>
                <p:nvPr/>
              </p:nvPicPr>
              <p:blipFill>
                <a:blip r:embed="rId3"/>
                <a:stretch>
                  <a:fillRect/>
                </a:stretch>
              </p:blipFill>
              <p:spPr>
                <a:xfrm>
                  <a:off x="2083450" y="1738778"/>
                  <a:ext cx="7972596" cy="4438185"/>
                </a:xfrm>
                <a:prstGeom prst="rect">
                  <a:avLst/>
                </a:prstGeom>
              </p:spPr>
            </p:pic>
            <p:sp>
              <p:nvSpPr>
                <p:cNvPr id="5" name="TextBox 4">
                  <a:extLst>
                    <a:ext uri="{FF2B5EF4-FFF2-40B4-BE49-F238E27FC236}">
                      <a16:creationId xmlns:a16="http://schemas.microsoft.com/office/drawing/2014/main" id="{D388319D-6774-DB5C-6D9A-5760E6987074}"/>
                    </a:ext>
                  </a:extLst>
                </p:cNvPr>
                <p:cNvSpPr txBox="1"/>
                <p:nvPr/>
              </p:nvSpPr>
              <p:spPr>
                <a:xfrm>
                  <a:off x="2495005" y="1779385"/>
                  <a:ext cx="3030583" cy="523220"/>
                </a:xfrm>
                <a:prstGeom prst="rect">
                  <a:avLst/>
                </a:prstGeom>
                <a:solidFill>
                  <a:schemeClr val="bg1"/>
                </a:solidFill>
              </p:spPr>
              <p:txBody>
                <a:bodyPr wrap="square" rtlCol="0">
                  <a:spAutoFit/>
                </a:bodyPr>
                <a:lstStyle/>
                <a:p>
                  <a:pPr algn="ctr"/>
                  <a:r>
                    <a:rPr lang="en-US" sz="1400" b="1"/>
                    <a:t>Share of Sectors in Total GHG Emissions 2022</a:t>
                  </a:r>
                </a:p>
              </p:txBody>
            </p:sp>
            <p:sp>
              <p:nvSpPr>
                <p:cNvPr id="7" name="TextBox 6">
                  <a:extLst>
                    <a:ext uri="{FF2B5EF4-FFF2-40B4-BE49-F238E27FC236}">
                      <a16:creationId xmlns:a16="http://schemas.microsoft.com/office/drawing/2014/main" id="{94BC1E9D-6234-9420-6F26-A12F57FE6302}"/>
                    </a:ext>
                  </a:extLst>
                </p:cNvPr>
                <p:cNvSpPr txBox="1"/>
                <p:nvPr/>
              </p:nvSpPr>
              <p:spPr>
                <a:xfrm>
                  <a:off x="5213299" y="3047029"/>
                  <a:ext cx="979714" cy="646331"/>
                </a:xfrm>
                <a:prstGeom prst="rect">
                  <a:avLst/>
                </a:prstGeom>
                <a:solidFill>
                  <a:schemeClr val="bg1"/>
                </a:solidFill>
              </p:spPr>
              <p:txBody>
                <a:bodyPr wrap="square" rtlCol="0">
                  <a:spAutoFit/>
                </a:bodyPr>
                <a:lstStyle/>
                <a:p>
                  <a:r>
                    <a:rPr lang="en-US" sz="1200" b="1"/>
                    <a:t>Energy and Industry – ETS: 36.6%</a:t>
                  </a:r>
                </a:p>
              </p:txBody>
            </p:sp>
            <p:sp>
              <p:nvSpPr>
                <p:cNvPr id="8" name="TextBox 7">
                  <a:extLst>
                    <a:ext uri="{FF2B5EF4-FFF2-40B4-BE49-F238E27FC236}">
                      <a16:creationId xmlns:a16="http://schemas.microsoft.com/office/drawing/2014/main" id="{C1CE6C81-ADA4-AAB6-4AAE-A16C46263861}"/>
                    </a:ext>
                  </a:extLst>
                </p:cNvPr>
                <p:cNvSpPr txBox="1"/>
                <p:nvPr/>
              </p:nvSpPr>
              <p:spPr>
                <a:xfrm>
                  <a:off x="5035731" y="4833257"/>
                  <a:ext cx="979714" cy="830997"/>
                </a:xfrm>
                <a:prstGeom prst="rect">
                  <a:avLst/>
                </a:prstGeom>
                <a:solidFill>
                  <a:schemeClr val="bg1"/>
                </a:solidFill>
              </p:spPr>
              <p:txBody>
                <a:bodyPr wrap="square" rtlCol="0">
                  <a:spAutoFit/>
                </a:bodyPr>
                <a:lstStyle/>
                <a:p>
                  <a:r>
                    <a:rPr lang="en-US" sz="1200" b="1"/>
                    <a:t>Energy and Industry – non-ETS: 8.2%</a:t>
                  </a:r>
                </a:p>
              </p:txBody>
            </p:sp>
            <p:sp>
              <p:nvSpPr>
                <p:cNvPr id="9" name="TextBox 8">
                  <a:extLst>
                    <a:ext uri="{FF2B5EF4-FFF2-40B4-BE49-F238E27FC236}">
                      <a16:creationId xmlns:a16="http://schemas.microsoft.com/office/drawing/2014/main" id="{3CA54C1E-E4E4-BDDF-77DA-D48CA7673599}"/>
                    </a:ext>
                  </a:extLst>
                </p:cNvPr>
                <p:cNvSpPr txBox="1"/>
                <p:nvPr/>
              </p:nvSpPr>
              <p:spPr>
                <a:xfrm>
                  <a:off x="2135954" y="5098988"/>
                  <a:ext cx="979714" cy="461665"/>
                </a:xfrm>
                <a:prstGeom prst="rect">
                  <a:avLst/>
                </a:prstGeom>
                <a:solidFill>
                  <a:schemeClr val="bg1"/>
                </a:solidFill>
              </p:spPr>
              <p:txBody>
                <a:bodyPr wrap="square" rtlCol="0">
                  <a:spAutoFit/>
                </a:bodyPr>
                <a:lstStyle/>
                <a:p>
                  <a:pPr algn="r"/>
                  <a:r>
                    <a:rPr lang="en-US" sz="1200" b="1"/>
                    <a:t>Transport: 28.3%</a:t>
                  </a:r>
                </a:p>
              </p:txBody>
            </p:sp>
            <p:sp>
              <p:nvSpPr>
                <p:cNvPr id="11" name="TextBox 10">
                  <a:extLst>
                    <a:ext uri="{FF2B5EF4-FFF2-40B4-BE49-F238E27FC236}">
                      <a16:creationId xmlns:a16="http://schemas.microsoft.com/office/drawing/2014/main" id="{013AA5D2-EE53-56F2-0046-AB7774C85CFC}"/>
                    </a:ext>
                  </a:extLst>
                </p:cNvPr>
                <p:cNvSpPr txBox="1"/>
                <p:nvPr/>
              </p:nvSpPr>
              <p:spPr>
                <a:xfrm>
                  <a:off x="1970375" y="3583688"/>
                  <a:ext cx="851202" cy="461665"/>
                </a:xfrm>
                <a:prstGeom prst="rect">
                  <a:avLst/>
                </a:prstGeom>
                <a:solidFill>
                  <a:schemeClr val="bg1"/>
                </a:solidFill>
              </p:spPr>
              <p:txBody>
                <a:bodyPr wrap="square" rtlCol="0">
                  <a:spAutoFit/>
                </a:bodyPr>
                <a:lstStyle/>
                <a:p>
                  <a:r>
                    <a:rPr lang="en-US" sz="1200" b="1"/>
                    <a:t>Buildings: 10.1%</a:t>
                  </a:r>
                </a:p>
              </p:txBody>
            </p:sp>
            <p:sp>
              <p:nvSpPr>
                <p:cNvPr id="12" name="TextBox 11">
                  <a:extLst>
                    <a:ext uri="{FF2B5EF4-FFF2-40B4-BE49-F238E27FC236}">
                      <a16:creationId xmlns:a16="http://schemas.microsoft.com/office/drawing/2014/main" id="{C3B0409F-1E28-6FD8-66FB-456618EE24F0}"/>
                    </a:ext>
                  </a:extLst>
                </p:cNvPr>
                <p:cNvSpPr txBox="1"/>
                <p:nvPr/>
              </p:nvSpPr>
              <p:spPr>
                <a:xfrm>
                  <a:off x="2178804" y="2942636"/>
                  <a:ext cx="979714" cy="461665"/>
                </a:xfrm>
                <a:prstGeom prst="rect">
                  <a:avLst/>
                </a:prstGeom>
                <a:solidFill>
                  <a:schemeClr val="bg1"/>
                </a:solidFill>
              </p:spPr>
              <p:txBody>
                <a:bodyPr wrap="square" rtlCol="0">
                  <a:spAutoFit/>
                </a:bodyPr>
                <a:lstStyle/>
                <a:p>
                  <a:r>
                    <a:rPr lang="en-US" sz="1200" b="1"/>
                    <a:t>Agriculture: 11.3%</a:t>
                  </a:r>
                </a:p>
              </p:txBody>
            </p:sp>
            <p:sp>
              <p:nvSpPr>
                <p:cNvPr id="13" name="TextBox 12">
                  <a:extLst>
                    <a:ext uri="{FF2B5EF4-FFF2-40B4-BE49-F238E27FC236}">
                      <a16:creationId xmlns:a16="http://schemas.microsoft.com/office/drawing/2014/main" id="{C6E21FC8-99C6-D86E-87BF-03CBF4D7CBCE}"/>
                    </a:ext>
                  </a:extLst>
                </p:cNvPr>
                <p:cNvSpPr txBox="1"/>
                <p:nvPr/>
              </p:nvSpPr>
              <p:spPr>
                <a:xfrm>
                  <a:off x="2495005" y="2233149"/>
                  <a:ext cx="1158756" cy="646331"/>
                </a:xfrm>
                <a:prstGeom prst="rect">
                  <a:avLst/>
                </a:prstGeom>
                <a:solidFill>
                  <a:schemeClr val="bg1"/>
                </a:solidFill>
              </p:spPr>
              <p:txBody>
                <a:bodyPr wrap="square" rtlCol="0">
                  <a:spAutoFit/>
                </a:bodyPr>
                <a:lstStyle/>
                <a:p>
                  <a:r>
                    <a:rPr lang="en-US" sz="1200" b="1"/>
                    <a:t>Waste Management: 3.0%</a:t>
                  </a:r>
                </a:p>
              </p:txBody>
            </p:sp>
            <p:sp>
              <p:nvSpPr>
                <p:cNvPr id="14" name="TextBox 13">
                  <a:extLst>
                    <a:ext uri="{FF2B5EF4-FFF2-40B4-BE49-F238E27FC236}">
                      <a16:creationId xmlns:a16="http://schemas.microsoft.com/office/drawing/2014/main" id="{4545B16C-7822-E8C4-297C-9CB9C90F9BD0}"/>
                    </a:ext>
                  </a:extLst>
                </p:cNvPr>
                <p:cNvSpPr txBox="1"/>
                <p:nvPr/>
              </p:nvSpPr>
              <p:spPr>
                <a:xfrm>
                  <a:off x="4065315" y="2428807"/>
                  <a:ext cx="1158755" cy="461665"/>
                </a:xfrm>
                <a:prstGeom prst="rect">
                  <a:avLst/>
                </a:prstGeom>
                <a:solidFill>
                  <a:schemeClr val="bg1"/>
                </a:solidFill>
              </p:spPr>
              <p:txBody>
                <a:bodyPr wrap="square" rtlCol="0">
                  <a:spAutoFit/>
                </a:bodyPr>
                <a:lstStyle/>
                <a:p>
                  <a:r>
                    <a:rPr lang="en-US" sz="1200" b="1"/>
                    <a:t>Fluorinated Gases: 2.5%</a:t>
                  </a:r>
                </a:p>
              </p:txBody>
            </p:sp>
          </p:grpSp>
          <p:sp>
            <p:nvSpPr>
              <p:cNvPr id="16" name="TextBox 15">
                <a:extLst>
                  <a:ext uri="{FF2B5EF4-FFF2-40B4-BE49-F238E27FC236}">
                    <a16:creationId xmlns:a16="http://schemas.microsoft.com/office/drawing/2014/main" id="{97ED2A36-FF95-1E58-D945-0137CECA7488}"/>
                  </a:ext>
                </a:extLst>
              </p:cNvPr>
              <p:cNvSpPr txBox="1"/>
              <p:nvPr/>
            </p:nvSpPr>
            <p:spPr>
              <a:xfrm>
                <a:off x="6470384" y="1432604"/>
                <a:ext cx="3056708" cy="738664"/>
              </a:xfrm>
              <a:prstGeom prst="rect">
                <a:avLst/>
              </a:prstGeom>
              <a:solidFill>
                <a:schemeClr val="bg1"/>
              </a:solidFill>
            </p:spPr>
            <p:txBody>
              <a:bodyPr wrap="square" rtlCol="0">
                <a:spAutoFit/>
              </a:bodyPr>
              <a:lstStyle/>
              <a:p>
                <a:pPr algn="ctr"/>
                <a:r>
                  <a:rPr lang="en-US" sz="1400" b="1"/>
                  <a:t>Change in Emissions between 1990 and 2022</a:t>
                </a:r>
                <a:br>
                  <a:rPr lang="en-US" sz="1400" b="1"/>
                </a:br>
                <a:endParaRPr lang="en-US" sz="1400" b="1"/>
              </a:p>
            </p:txBody>
          </p:sp>
          <p:sp>
            <p:nvSpPr>
              <p:cNvPr id="17" name="TextBox 16">
                <a:extLst>
                  <a:ext uri="{FF2B5EF4-FFF2-40B4-BE49-F238E27FC236}">
                    <a16:creationId xmlns:a16="http://schemas.microsoft.com/office/drawing/2014/main" id="{E89B95EC-DECD-8EAD-B0FD-B3610F4979ED}"/>
                  </a:ext>
                </a:extLst>
              </p:cNvPr>
              <p:cNvSpPr txBox="1"/>
              <p:nvPr/>
            </p:nvSpPr>
            <p:spPr>
              <a:xfrm>
                <a:off x="6923314" y="2123045"/>
                <a:ext cx="992777" cy="461665"/>
              </a:xfrm>
              <a:prstGeom prst="rect">
                <a:avLst/>
              </a:prstGeom>
              <a:solidFill>
                <a:schemeClr val="bg1"/>
              </a:solidFill>
            </p:spPr>
            <p:txBody>
              <a:bodyPr wrap="square" rtlCol="0">
                <a:spAutoFit/>
              </a:bodyPr>
              <a:lstStyle/>
              <a:p>
                <a:r>
                  <a:rPr lang="en-US" sz="1200" b="1"/>
                  <a:t>Fluorinated Gases</a:t>
                </a:r>
              </a:p>
            </p:txBody>
          </p:sp>
          <p:sp>
            <p:nvSpPr>
              <p:cNvPr id="18" name="TextBox 17">
                <a:extLst>
                  <a:ext uri="{FF2B5EF4-FFF2-40B4-BE49-F238E27FC236}">
                    <a16:creationId xmlns:a16="http://schemas.microsoft.com/office/drawing/2014/main" id="{372F3E1E-23C6-500C-4CB0-C4DA6DBCD08D}"/>
                  </a:ext>
                </a:extLst>
              </p:cNvPr>
              <p:cNvSpPr txBox="1"/>
              <p:nvPr/>
            </p:nvSpPr>
            <p:spPr>
              <a:xfrm>
                <a:off x="8020594" y="2510434"/>
                <a:ext cx="1079695" cy="461665"/>
              </a:xfrm>
              <a:prstGeom prst="rect">
                <a:avLst/>
              </a:prstGeom>
              <a:solidFill>
                <a:schemeClr val="bg1"/>
              </a:solidFill>
            </p:spPr>
            <p:txBody>
              <a:bodyPr wrap="square" rtlCol="0">
                <a:spAutoFit/>
              </a:bodyPr>
              <a:lstStyle/>
              <a:p>
                <a:r>
                  <a:rPr lang="en-US" sz="1200" b="1"/>
                  <a:t>Waste Management</a:t>
                </a:r>
              </a:p>
            </p:txBody>
          </p:sp>
          <p:sp>
            <p:nvSpPr>
              <p:cNvPr id="19" name="TextBox 18">
                <a:extLst>
                  <a:ext uri="{FF2B5EF4-FFF2-40B4-BE49-F238E27FC236}">
                    <a16:creationId xmlns:a16="http://schemas.microsoft.com/office/drawing/2014/main" id="{643A7479-3E9E-B851-5884-D3DBFC4082A7}"/>
                  </a:ext>
                </a:extLst>
              </p:cNvPr>
              <p:cNvSpPr txBox="1"/>
              <p:nvPr/>
            </p:nvSpPr>
            <p:spPr>
              <a:xfrm>
                <a:off x="8020594" y="3004013"/>
                <a:ext cx="1079695" cy="276999"/>
              </a:xfrm>
              <a:prstGeom prst="rect">
                <a:avLst/>
              </a:prstGeom>
              <a:solidFill>
                <a:schemeClr val="bg1"/>
              </a:solidFill>
            </p:spPr>
            <p:txBody>
              <a:bodyPr wrap="square" rtlCol="0">
                <a:spAutoFit/>
              </a:bodyPr>
              <a:lstStyle/>
              <a:p>
                <a:r>
                  <a:rPr lang="en-US" sz="1200" b="1"/>
                  <a:t>Agriculture</a:t>
                </a:r>
              </a:p>
            </p:txBody>
          </p:sp>
          <p:sp>
            <p:nvSpPr>
              <p:cNvPr id="20" name="TextBox 19">
                <a:extLst>
                  <a:ext uri="{FF2B5EF4-FFF2-40B4-BE49-F238E27FC236}">
                    <a16:creationId xmlns:a16="http://schemas.microsoft.com/office/drawing/2014/main" id="{81E87976-89F0-3626-832A-E6C6730A6ACE}"/>
                  </a:ext>
                </a:extLst>
              </p:cNvPr>
              <p:cNvSpPr txBox="1"/>
              <p:nvPr/>
            </p:nvSpPr>
            <p:spPr>
              <a:xfrm>
                <a:off x="7998738" y="3462592"/>
                <a:ext cx="851202" cy="276999"/>
              </a:xfrm>
              <a:prstGeom prst="rect">
                <a:avLst/>
              </a:prstGeom>
              <a:solidFill>
                <a:schemeClr val="bg1"/>
              </a:solidFill>
            </p:spPr>
            <p:txBody>
              <a:bodyPr wrap="square" rtlCol="0">
                <a:spAutoFit/>
              </a:bodyPr>
              <a:lstStyle/>
              <a:p>
                <a:r>
                  <a:rPr lang="en-US" sz="1200" b="1"/>
                  <a:t>Buildings</a:t>
                </a:r>
              </a:p>
            </p:txBody>
          </p:sp>
          <p:sp>
            <p:nvSpPr>
              <p:cNvPr id="21" name="TextBox 20">
                <a:extLst>
                  <a:ext uri="{FF2B5EF4-FFF2-40B4-BE49-F238E27FC236}">
                    <a16:creationId xmlns:a16="http://schemas.microsoft.com/office/drawing/2014/main" id="{71575F8A-1BB4-77FA-919C-890AF3B5ED7C}"/>
                  </a:ext>
                </a:extLst>
              </p:cNvPr>
              <p:cNvSpPr txBox="1"/>
              <p:nvPr/>
            </p:nvSpPr>
            <p:spPr>
              <a:xfrm>
                <a:off x="7035120" y="3918857"/>
                <a:ext cx="918669" cy="276999"/>
              </a:xfrm>
              <a:prstGeom prst="rect">
                <a:avLst/>
              </a:prstGeom>
              <a:solidFill>
                <a:schemeClr val="bg1"/>
              </a:solidFill>
            </p:spPr>
            <p:txBody>
              <a:bodyPr wrap="square" rtlCol="0">
                <a:spAutoFit/>
              </a:bodyPr>
              <a:lstStyle/>
              <a:p>
                <a:r>
                  <a:rPr lang="en-US" sz="1200" b="1"/>
                  <a:t>Transport</a:t>
                </a:r>
              </a:p>
            </p:txBody>
          </p:sp>
          <p:sp>
            <p:nvSpPr>
              <p:cNvPr id="22" name="TextBox 21">
                <a:extLst>
                  <a:ext uri="{FF2B5EF4-FFF2-40B4-BE49-F238E27FC236}">
                    <a16:creationId xmlns:a16="http://schemas.microsoft.com/office/drawing/2014/main" id="{9C4BD83A-5FDB-12B2-8503-09273611F2B8}"/>
                  </a:ext>
                </a:extLst>
              </p:cNvPr>
              <p:cNvSpPr txBox="1"/>
              <p:nvPr/>
            </p:nvSpPr>
            <p:spPr>
              <a:xfrm>
                <a:off x="7998738" y="4388995"/>
                <a:ext cx="1929458" cy="276999"/>
              </a:xfrm>
              <a:prstGeom prst="rect">
                <a:avLst/>
              </a:prstGeom>
              <a:solidFill>
                <a:schemeClr val="bg1"/>
              </a:solidFill>
            </p:spPr>
            <p:txBody>
              <a:bodyPr wrap="square" rtlCol="0">
                <a:spAutoFit/>
              </a:bodyPr>
              <a:lstStyle/>
              <a:p>
                <a:r>
                  <a:rPr lang="en-US" sz="1200" b="1"/>
                  <a:t>Energy and Industry</a:t>
                </a:r>
              </a:p>
            </p:txBody>
          </p:sp>
          <p:sp>
            <p:nvSpPr>
              <p:cNvPr id="23" name="TextBox 22">
                <a:extLst>
                  <a:ext uri="{FF2B5EF4-FFF2-40B4-BE49-F238E27FC236}">
                    <a16:creationId xmlns:a16="http://schemas.microsoft.com/office/drawing/2014/main" id="{4583A67E-4A78-1554-F8B9-CEA27C8CB603}"/>
                  </a:ext>
                </a:extLst>
              </p:cNvPr>
              <p:cNvSpPr txBox="1"/>
              <p:nvPr/>
            </p:nvSpPr>
            <p:spPr>
              <a:xfrm>
                <a:off x="6799217" y="4988492"/>
                <a:ext cx="2442754" cy="261610"/>
              </a:xfrm>
              <a:prstGeom prst="rect">
                <a:avLst/>
              </a:prstGeom>
              <a:solidFill>
                <a:schemeClr val="bg1"/>
              </a:solidFill>
            </p:spPr>
            <p:txBody>
              <a:bodyPr wrap="square" rtlCol="0">
                <a:spAutoFit/>
              </a:bodyPr>
              <a:lstStyle/>
              <a:p>
                <a:r>
                  <a:rPr lang="en-US" sz="1100" b="1"/>
                  <a:t>(Unit: million tons CO₂ equivalent)</a:t>
                </a:r>
                <a:endParaRPr lang="en-US" sz="1100"/>
              </a:p>
            </p:txBody>
          </p:sp>
        </p:grpSp>
        <p:sp>
          <p:nvSpPr>
            <p:cNvPr id="25" name="TextBox 24">
              <a:extLst>
                <a:ext uri="{FF2B5EF4-FFF2-40B4-BE49-F238E27FC236}">
                  <a16:creationId xmlns:a16="http://schemas.microsoft.com/office/drawing/2014/main" id="{C5F266F6-C8E6-1CF9-5B3E-B487C4DDCA48}"/>
                </a:ext>
              </a:extLst>
            </p:cNvPr>
            <p:cNvSpPr txBox="1"/>
            <p:nvPr/>
          </p:nvSpPr>
          <p:spPr>
            <a:xfrm>
              <a:off x="2187747" y="5603966"/>
              <a:ext cx="2107119" cy="276999"/>
            </a:xfrm>
            <a:prstGeom prst="rect">
              <a:avLst/>
            </a:prstGeom>
            <a:solidFill>
              <a:schemeClr val="bg1"/>
            </a:solidFill>
          </p:spPr>
          <p:txBody>
            <a:bodyPr wrap="square" rtlCol="0">
              <a:spAutoFit/>
            </a:bodyPr>
            <a:lstStyle/>
            <a:p>
              <a:r>
                <a:rPr lang="de-AT" sz="1200" b="1"/>
                <a:t>Source: Umweltbundesamt</a:t>
              </a:r>
              <a:endParaRPr lang="en-US" sz="1200" b="1"/>
            </a:p>
          </p:txBody>
        </p:sp>
      </p:grpSp>
    </p:spTree>
    <p:extLst>
      <p:ext uri="{BB962C8B-B14F-4D97-AF65-F5344CB8AC3E}">
        <p14:creationId xmlns:p14="http://schemas.microsoft.com/office/powerpoint/2010/main" val="3080566694"/>
      </p:ext>
    </p:extLst>
  </p:cSld>
  <p:clrMapOvr>
    <a:masterClrMapping/>
  </p:clrMapOvr>
  <p:transition spd="slow">
    <p:push/>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4ABBD0-1FFF-94E8-1D4D-260F4FEAAFF3}"/>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0C4BED23-B977-ECF5-5B75-2CA91AFB426A}"/>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C9891660-37C1-B71C-4E78-F68A8F1D4D12}"/>
              </a:ext>
            </a:extLst>
          </p:cNvPr>
          <p:cNvSpPr>
            <a:spLocks noGrp="1"/>
          </p:cNvSpPr>
          <p:nvPr>
            <p:ph type="ftr" sz="quarter" idx="11"/>
          </p:nvPr>
        </p:nvSpPr>
        <p:spPr/>
        <p:txBody>
          <a:bodyPr/>
          <a:lstStyle/>
          <a:p>
            <a:r>
              <a:rPr lang="en-US">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6740FB9C-C3F8-0541-47BD-29BE2F054B8B}"/>
              </a:ext>
            </a:extLst>
          </p:cNvPr>
          <p:cNvSpPr>
            <a:spLocks noGrp="1"/>
          </p:cNvSpPr>
          <p:nvPr>
            <p:ph type="sldNum" sz="quarter" idx="12"/>
          </p:nvPr>
        </p:nvSpPr>
        <p:spPr/>
        <p:txBody>
          <a:bodyPr/>
          <a:lstStyle/>
          <a:p>
            <a:fld id="{0AF89F37-6AD9-4F74-BC17-19E39A25D257}" type="slidenum">
              <a:rPr lang="de-AT" smtClean="0"/>
              <a:pPr/>
              <a:t>43</a:t>
            </a:fld>
            <a:endParaRPr lang="de-AT"/>
          </a:p>
        </p:txBody>
      </p:sp>
      <p:sp>
        <p:nvSpPr>
          <p:cNvPr id="6" name="Titel 5">
            <a:extLst>
              <a:ext uri="{FF2B5EF4-FFF2-40B4-BE49-F238E27FC236}">
                <a16:creationId xmlns:a16="http://schemas.microsoft.com/office/drawing/2014/main" id="{E38E771A-CBD4-1F73-4709-CC2CC53103C0}"/>
              </a:ext>
            </a:extLst>
          </p:cNvPr>
          <p:cNvSpPr>
            <a:spLocks noGrp="1"/>
          </p:cNvSpPr>
          <p:nvPr>
            <p:ph type="title"/>
          </p:nvPr>
        </p:nvSpPr>
        <p:spPr>
          <a:xfrm>
            <a:off x="592538" y="640040"/>
            <a:ext cx="10221236" cy="792976"/>
          </a:xfrm>
        </p:spPr>
        <p:txBody>
          <a:bodyPr/>
          <a:lstStyle/>
          <a:p>
            <a:r>
              <a:rPr lang="en-US" dirty="0"/>
              <a:t>Road traffic as the main contributor</a:t>
            </a:r>
            <a:endParaRPr lang="de-AT" dirty="0"/>
          </a:p>
        </p:txBody>
      </p:sp>
      <p:pic>
        <p:nvPicPr>
          <p:cNvPr id="5" name="Content Placeholder 6" descr="Chart: Main Emitters in the transport sector in Austria 2022">
            <a:extLst>
              <a:ext uri="{FF2B5EF4-FFF2-40B4-BE49-F238E27FC236}">
                <a16:creationId xmlns:a16="http://schemas.microsoft.com/office/drawing/2014/main" id="{1E3E2904-EFD1-FF14-5E60-6143AACA6797}"/>
              </a:ext>
            </a:extLst>
          </p:cNvPr>
          <p:cNvPicPr>
            <a:picLocks noGrp="1" noRot="1" noChangeAspect="1" noMove="1" noResize="1" noEditPoints="1" noAdjustHandles="1" noChangeArrowheads="1" noChangeShapeType="1" noCrop="1"/>
          </p:cNvPicPr>
          <p:nvPr>
            <p:ph idx="1"/>
          </p:nvPr>
        </p:nvPicPr>
        <p:blipFill>
          <a:blip r:embed="rId3"/>
          <a:stretch>
            <a:fillRect/>
          </a:stretch>
        </p:blipFill>
        <p:spPr>
          <a:xfrm>
            <a:off x="2932783" y="1799324"/>
            <a:ext cx="6326433" cy="4418636"/>
          </a:xfrm>
        </p:spPr>
      </p:pic>
      <p:sp>
        <p:nvSpPr>
          <p:cNvPr id="7" name="TextBox 6">
            <a:extLst>
              <a:ext uri="{FF2B5EF4-FFF2-40B4-BE49-F238E27FC236}">
                <a16:creationId xmlns:a16="http://schemas.microsoft.com/office/drawing/2014/main" id="{90D3C5AC-C448-3817-DE24-6518F6160F12}"/>
              </a:ext>
            </a:extLst>
          </p:cNvPr>
          <p:cNvSpPr txBox="1">
            <a:spLocks noGrp="1" noRot="1" noMove="1" noResize="1" noEditPoints="1" noAdjustHandles="1" noChangeArrowheads="1" noChangeShapeType="1"/>
          </p:cNvSpPr>
          <p:nvPr/>
        </p:nvSpPr>
        <p:spPr>
          <a:xfrm>
            <a:off x="4689565" y="1541064"/>
            <a:ext cx="3198910" cy="523220"/>
          </a:xfrm>
          <a:prstGeom prst="rect">
            <a:avLst/>
          </a:prstGeom>
          <a:solidFill>
            <a:schemeClr val="bg1"/>
          </a:solidFill>
        </p:spPr>
        <p:txBody>
          <a:bodyPr wrap="square" rtlCol="0">
            <a:spAutoFit/>
          </a:bodyPr>
          <a:lstStyle/>
          <a:p>
            <a:pPr algn="ctr"/>
            <a:r>
              <a:rPr lang="en-US" sz="1400" b="1"/>
              <a:t>Main Emitters in the Transport Sector (2022)</a:t>
            </a:r>
          </a:p>
        </p:txBody>
      </p:sp>
      <p:sp>
        <p:nvSpPr>
          <p:cNvPr id="8" name="TextBox 7">
            <a:extLst>
              <a:ext uri="{FF2B5EF4-FFF2-40B4-BE49-F238E27FC236}">
                <a16:creationId xmlns:a16="http://schemas.microsoft.com/office/drawing/2014/main" id="{76E72357-251E-AF0C-7B7A-DF0562AFAF0A}"/>
              </a:ext>
            </a:extLst>
          </p:cNvPr>
          <p:cNvSpPr txBox="1">
            <a:spLocks noGrp="1" noRot="1" noMove="1" noResize="1" noEditPoints="1" noAdjustHandles="1" noChangeArrowheads="1" noChangeShapeType="1"/>
          </p:cNvSpPr>
          <p:nvPr/>
        </p:nvSpPr>
        <p:spPr>
          <a:xfrm>
            <a:off x="7641771" y="4728754"/>
            <a:ext cx="1371600" cy="461665"/>
          </a:xfrm>
          <a:prstGeom prst="rect">
            <a:avLst/>
          </a:prstGeom>
          <a:solidFill>
            <a:schemeClr val="bg1"/>
          </a:solidFill>
        </p:spPr>
        <p:txBody>
          <a:bodyPr wrap="square" rtlCol="0">
            <a:spAutoFit/>
          </a:bodyPr>
          <a:lstStyle/>
          <a:p>
            <a:r>
              <a:rPr lang="en-US" sz="1200" b="1"/>
              <a:t>Passenger cars – diesel: 37.7%</a:t>
            </a:r>
          </a:p>
        </p:txBody>
      </p:sp>
      <p:sp>
        <p:nvSpPr>
          <p:cNvPr id="9" name="TextBox 8">
            <a:extLst>
              <a:ext uri="{FF2B5EF4-FFF2-40B4-BE49-F238E27FC236}">
                <a16:creationId xmlns:a16="http://schemas.microsoft.com/office/drawing/2014/main" id="{F5518280-CAB8-C4E9-C3AE-3BEF63DED9ED}"/>
              </a:ext>
            </a:extLst>
          </p:cNvPr>
          <p:cNvSpPr txBox="1">
            <a:spLocks noGrp="1" noRot="1" noMove="1" noResize="1" noEditPoints="1" noAdjustHandles="1" noChangeArrowheads="1" noChangeShapeType="1"/>
          </p:cNvSpPr>
          <p:nvPr/>
        </p:nvSpPr>
        <p:spPr>
          <a:xfrm>
            <a:off x="7641772" y="2802374"/>
            <a:ext cx="1371599" cy="461665"/>
          </a:xfrm>
          <a:prstGeom prst="rect">
            <a:avLst/>
          </a:prstGeom>
          <a:solidFill>
            <a:schemeClr val="bg1"/>
          </a:solidFill>
        </p:spPr>
        <p:txBody>
          <a:bodyPr wrap="square" rtlCol="0">
            <a:spAutoFit/>
          </a:bodyPr>
          <a:lstStyle/>
          <a:p>
            <a:r>
              <a:rPr lang="en-US" sz="1200" b="1"/>
              <a:t>Passenger cars – gasoline: 20.5%</a:t>
            </a:r>
          </a:p>
        </p:txBody>
      </p:sp>
      <p:sp>
        <p:nvSpPr>
          <p:cNvPr id="10" name="TextBox 9">
            <a:extLst>
              <a:ext uri="{FF2B5EF4-FFF2-40B4-BE49-F238E27FC236}">
                <a16:creationId xmlns:a16="http://schemas.microsoft.com/office/drawing/2014/main" id="{6E2D0FD3-D138-BBD4-058A-597344DC8D47}"/>
              </a:ext>
            </a:extLst>
          </p:cNvPr>
          <p:cNvSpPr txBox="1">
            <a:spLocks noGrp="1" noRot="1" noMove="1" noResize="1" noEditPoints="1" noAdjustHandles="1" noChangeArrowheads="1" noChangeShapeType="1"/>
          </p:cNvSpPr>
          <p:nvPr/>
        </p:nvSpPr>
        <p:spPr>
          <a:xfrm>
            <a:off x="3409407" y="2802374"/>
            <a:ext cx="1750422" cy="646331"/>
          </a:xfrm>
          <a:prstGeom prst="rect">
            <a:avLst/>
          </a:prstGeom>
          <a:solidFill>
            <a:schemeClr val="bg1"/>
          </a:solidFill>
        </p:spPr>
        <p:txBody>
          <a:bodyPr wrap="square" rtlCol="0">
            <a:spAutoFit/>
          </a:bodyPr>
          <a:lstStyle/>
          <a:p>
            <a:pPr algn="ctr"/>
            <a:r>
              <a:rPr lang="en-US" sz="1200" b="1"/>
              <a:t>Heavy-duty vehicles (excluding buses): </a:t>
            </a:r>
          </a:p>
          <a:p>
            <a:pPr algn="ctr"/>
            <a:r>
              <a:rPr lang="en-US" sz="1200" b="1"/>
              <a:t>30.8%</a:t>
            </a:r>
          </a:p>
        </p:txBody>
      </p:sp>
      <p:sp>
        <p:nvSpPr>
          <p:cNvPr id="11" name="TextBox 10">
            <a:extLst>
              <a:ext uri="{FF2B5EF4-FFF2-40B4-BE49-F238E27FC236}">
                <a16:creationId xmlns:a16="http://schemas.microsoft.com/office/drawing/2014/main" id="{6E1EAD44-A64E-E605-CAC6-37588DE3318C}"/>
              </a:ext>
            </a:extLst>
          </p:cNvPr>
          <p:cNvSpPr txBox="1">
            <a:spLocks noGrp="1" noRot="1" noMove="1" noResize="1" noEditPoints="1" noAdjustHandles="1" noChangeArrowheads="1" noChangeShapeType="1"/>
          </p:cNvSpPr>
          <p:nvPr/>
        </p:nvSpPr>
        <p:spPr>
          <a:xfrm>
            <a:off x="3343835" y="4728753"/>
            <a:ext cx="1620051" cy="461665"/>
          </a:xfrm>
          <a:prstGeom prst="rect">
            <a:avLst/>
          </a:prstGeom>
          <a:solidFill>
            <a:schemeClr val="bg1"/>
          </a:solidFill>
        </p:spPr>
        <p:txBody>
          <a:bodyPr wrap="square" rtlCol="0">
            <a:spAutoFit/>
          </a:bodyPr>
          <a:lstStyle/>
          <a:p>
            <a:pPr algn="ctr"/>
            <a:r>
              <a:rPr lang="en-US" sz="1200" b="1"/>
              <a:t>Light commercial vehicles: 8.3%</a:t>
            </a:r>
          </a:p>
        </p:txBody>
      </p:sp>
      <p:sp>
        <p:nvSpPr>
          <p:cNvPr id="12" name="TextBox 11">
            <a:extLst>
              <a:ext uri="{FF2B5EF4-FFF2-40B4-BE49-F238E27FC236}">
                <a16:creationId xmlns:a16="http://schemas.microsoft.com/office/drawing/2014/main" id="{2AFC2C5D-312E-B310-E20A-3242C9882784}"/>
              </a:ext>
            </a:extLst>
          </p:cNvPr>
          <p:cNvSpPr txBox="1">
            <a:spLocks noGrp="1" noRot="1" noMove="1" noResize="1" noEditPoints="1" noAdjustHandles="1" noChangeArrowheads="1" noChangeShapeType="1"/>
          </p:cNvSpPr>
          <p:nvPr/>
        </p:nvSpPr>
        <p:spPr>
          <a:xfrm>
            <a:off x="4963886" y="5242523"/>
            <a:ext cx="724819" cy="461665"/>
          </a:xfrm>
          <a:prstGeom prst="rect">
            <a:avLst/>
          </a:prstGeom>
          <a:solidFill>
            <a:schemeClr val="bg1"/>
          </a:solidFill>
        </p:spPr>
        <p:txBody>
          <a:bodyPr wrap="square" rtlCol="0">
            <a:spAutoFit/>
          </a:bodyPr>
          <a:lstStyle/>
          <a:p>
            <a:pPr algn="r"/>
            <a:r>
              <a:rPr lang="en-US" sz="1200" b="1"/>
              <a:t>Buses: 1.0%</a:t>
            </a:r>
          </a:p>
        </p:txBody>
      </p:sp>
      <p:sp>
        <p:nvSpPr>
          <p:cNvPr id="13" name="TextBox 12">
            <a:extLst>
              <a:ext uri="{FF2B5EF4-FFF2-40B4-BE49-F238E27FC236}">
                <a16:creationId xmlns:a16="http://schemas.microsoft.com/office/drawing/2014/main" id="{C88A6D10-9D3A-12F6-6FBD-3EB96780417B}"/>
              </a:ext>
            </a:extLst>
          </p:cNvPr>
          <p:cNvSpPr txBox="1">
            <a:spLocks noGrp="1" noRot="1" noMove="1" noResize="1" noEditPoints="1" noAdjustHandles="1" noChangeArrowheads="1" noChangeShapeType="1"/>
          </p:cNvSpPr>
          <p:nvPr/>
        </p:nvSpPr>
        <p:spPr>
          <a:xfrm>
            <a:off x="6096000" y="5368834"/>
            <a:ext cx="1950720" cy="461665"/>
          </a:xfrm>
          <a:prstGeom prst="rect">
            <a:avLst/>
          </a:prstGeom>
          <a:solidFill>
            <a:schemeClr val="bg1"/>
          </a:solidFill>
        </p:spPr>
        <p:txBody>
          <a:bodyPr wrap="square" rtlCol="0">
            <a:spAutoFit/>
          </a:bodyPr>
          <a:lstStyle/>
          <a:p>
            <a:pPr algn="ctr"/>
            <a:r>
              <a:rPr lang="en-US" sz="1200" b="1"/>
              <a:t>Mopeds and motorcycles: 0.7%</a:t>
            </a:r>
          </a:p>
        </p:txBody>
      </p:sp>
      <p:sp>
        <p:nvSpPr>
          <p:cNvPr id="14" name="TextBox 13">
            <a:extLst>
              <a:ext uri="{FF2B5EF4-FFF2-40B4-BE49-F238E27FC236}">
                <a16:creationId xmlns:a16="http://schemas.microsoft.com/office/drawing/2014/main" id="{DF79D739-E646-04CF-7E37-9F7ECA263AC6}"/>
              </a:ext>
            </a:extLst>
          </p:cNvPr>
          <p:cNvSpPr txBox="1">
            <a:spLocks noGrp="1" noRot="1" noMove="1" noResize="1" noEditPoints="1" noAdjustHandles="1" noChangeArrowheads="1" noChangeShapeType="1"/>
          </p:cNvSpPr>
          <p:nvPr/>
        </p:nvSpPr>
        <p:spPr>
          <a:xfrm>
            <a:off x="4805642" y="2242699"/>
            <a:ext cx="3082833" cy="646331"/>
          </a:xfrm>
          <a:prstGeom prst="rect">
            <a:avLst/>
          </a:prstGeom>
          <a:solidFill>
            <a:schemeClr val="bg1"/>
          </a:solidFill>
        </p:spPr>
        <p:txBody>
          <a:bodyPr wrap="square" rtlCol="0">
            <a:spAutoFit/>
          </a:bodyPr>
          <a:lstStyle/>
          <a:p>
            <a:pPr algn="ctr"/>
            <a:r>
              <a:rPr lang="en-US" sz="1200" b="1"/>
              <a:t>Others </a:t>
            </a:r>
          </a:p>
          <a:p>
            <a:pPr algn="ctr"/>
            <a:r>
              <a:rPr lang="en-US" sz="1200" b="1"/>
              <a:t>(rail, air traffic, shipping, military): </a:t>
            </a:r>
          </a:p>
          <a:p>
            <a:pPr algn="ctr"/>
            <a:r>
              <a:rPr lang="en-US" sz="1200" b="1"/>
              <a:t>0.9%</a:t>
            </a:r>
          </a:p>
        </p:txBody>
      </p:sp>
      <p:sp>
        <p:nvSpPr>
          <p:cNvPr id="15" name="TextBox 14">
            <a:extLst>
              <a:ext uri="{FF2B5EF4-FFF2-40B4-BE49-F238E27FC236}">
                <a16:creationId xmlns:a16="http://schemas.microsoft.com/office/drawing/2014/main" id="{51651482-90FA-F0A5-7809-4E7D4D33E81F}"/>
              </a:ext>
            </a:extLst>
          </p:cNvPr>
          <p:cNvSpPr txBox="1">
            <a:spLocks noGrp="1" noRot="1" noMove="1" noResize="1" noEditPoints="1" noAdjustHandles="1" noChangeArrowheads="1" noChangeShapeType="1"/>
          </p:cNvSpPr>
          <p:nvPr/>
        </p:nvSpPr>
        <p:spPr>
          <a:xfrm>
            <a:off x="3030049" y="6016091"/>
            <a:ext cx="2509137" cy="276999"/>
          </a:xfrm>
          <a:prstGeom prst="rect">
            <a:avLst/>
          </a:prstGeom>
          <a:solidFill>
            <a:schemeClr val="bg1"/>
          </a:solidFill>
        </p:spPr>
        <p:txBody>
          <a:bodyPr wrap="square" rtlCol="0">
            <a:spAutoFit/>
          </a:bodyPr>
          <a:lstStyle/>
          <a:p>
            <a:r>
              <a:rPr lang="de-AT" sz="1200" b="1"/>
              <a:t>Source: Umweltbundesamt, 2024a.</a:t>
            </a:r>
            <a:endParaRPr lang="en-US" sz="1200" b="1"/>
          </a:p>
        </p:txBody>
      </p:sp>
    </p:spTree>
    <p:extLst>
      <p:ext uri="{BB962C8B-B14F-4D97-AF65-F5344CB8AC3E}">
        <p14:creationId xmlns:p14="http://schemas.microsoft.com/office/powerpoint/2010/main" val="1911712211"/>
      </p:ext>
    </p:extLst>
  </p:cSld>
  <p:clrMapOvr>
    <a:masterClrMapping/>
  </p:clrMapOvr>
  <p:transition spd="slow">
    <p:push/>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210AD6-8B5E-1757-51CA-9ECB0E29CE7F}"/>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E0D4ACBE-ECD6-EE6A-DC89-1EA4B00364B9}"/>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5CBA8812-AF25-8158-E037-D5569C3D3C1C}"/>
              </a:ext>
            </a:extLst>
          </p:cNvPr>
          <p:cNvSpPr>
            <a:spLocks noGrp="1"/>
          </p:cNvSpPr>
          <p:nvPr>
            <p:ph type="title"/>
          </p:nvPr>
        </p:nvSpPr>
        <p:spPr/>
        <p:txBody>
          <a:bodyPr/>
          <a:lstStyle/>
          <a:p>
            <a:r>
              <a:rPr lang="en-US" dirty="0"/>
              <a:t>Development of modal split in Austria</a:t>
            </a:r>
            <a:endParaRPr lang="de-AT" dirty="0"/>
          </a:p>
        </p:txBody>
      </p:sp>
      <p:sp>
        <p:nvSpPr>
          <p:cNvPr id="24" name="Inhaltsplatzhalter 23">
            <a:extLst>
              <a:ext uri="{FF2B5EF4-FFF2-40B4-BE49-F238E27FC236}">
                <a16:creationId xmlns:a16="http://schemas.microsoft.com/office/drawing/2014/main" id="{47374A7C-0DB1-0FF9-9B31-C71A103CF8FC}"/>
              </a:ext>
            </a:extLst>
          </p:cNvPr>
          <p:cNvSpPr>
            <a:spLocks noGrp="1"/>
          </p:cNvSpPr>
          <p:nvPr>
            <p:ph idx="1"/>
          </p:nvPr>
        </p:nvSpPr>
        <p:spPr>
          <a:xfrm>
            <a:off x="592539" y="2156791"/>
            <a:ext cx="4575809" cy="3975651"/>
          </a:xfrm>
        </p:spPr>
        <p:txBody>
          <a:bodyPr/>
          <a:lstStyle/>
          <a:p>
            <a:pPr marL="0" indent="0">
              <a:buNone/>
            </a:pPr>
            <a:r>
              <a:rPr lang="en-US" sz="2200"/>
              <a:t>Despite global warming and climate targets:</a:t>
            </a:r>
          </a:p>
          <a:p>
            <a:pPr marL="0" indent="0">
              <a:buNone/>
            </a:pPr>
            <a:endParaRPr lang="en-US" sz="2200"/>
          </a:p>
          <a:p>
            <a:r>
              <a:rPr lang="en-US" sz="2200"/>
              <a:t>Strong increase in road freight transport</a:t>
            </a:r>
          </a:p>
          <a:p>
            <a:r>
              <a:rPr lang="en-US" sz="2200"/>
              <a:t>Slight decline in rail transport</a:t>
            </a:r>
          </a:p>
          <a:p>
            <a:r>
              <a:rPr lang="en-US" sz="2200"/>
              <a:t>Share of inland waterway transport is decreasing</a:t>
            </a:r>
            <a:endParaRPr lang="de-AT" sz="2200"/>
          </a:p>
        </p:txBody>
      </p:sp>
      <p:sp>
        <p:nvSpPr>
          <p:cNvPr id="23" name="Datumsplatzhalter 22">
            <a:extLst>
              <a:ext uri="{FF2B5EF4-FFF2-40B4-BE49-F238E27FC236}">
                <a16:creationId xmlns:a16="http://schemas.microsoft.com/office/drawing/2014/main" id="{B723B9F2-0CB7-8A65-C5CA-C078D7B4FC8B}"/>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81191DF4-5B1E-2BDD-D63A-BBE89769C405}"/>
              </a:ext>
            </a:extLst>
          </p:cNvPr>
          <p:cNvSpPr>
            <a:spLocks noGrp="1"/>
          </p:cNvSpPr>
          <p:nvPr>
            <p:ph type="sldNum" sz="quarter" idx="12"/>
          </p:nvPr>
        </p:nvSpPr>
        <p:spPr/>
        <p:txBody>
          <a:bodyPr/>
          <a:lstStyle/>
          <a:p>
            <a:fld id="{0AF89F37-6AD9-4F74-BC17-19E39A25D257}" type="slidenum">
              <a:rPr lang="de-AT" smtClean="0"/>
              <a:t>44</a:t>
            </a:fld>
            <a:endParaRPr lang="de-AT"/>
          </a:p>
        </p:txBody>
      </p:sp>
      <p:sp>
        <p:nvSpPr>
          <p:cNvPr id="7" name="Fußzeilenplatzhalter 2">
            <a:extLst>
              <a:ext uri="{FF2B5EF4-FFF2-40B4-BE49-F238E27FC236}">
                <a16:creationId xmlns:a16="http://schemas.microsoft.com/office/drawing/2014/main" id="{DE764442-8146-3531-01BA-5F201E1CD1AE}"/>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grpSp>
        <p:nvGrpSpPr>
          <p:cNvPr id="12" name="Group 11" descr="Chart: Development Modal Split in Austria: 1990 to 2022">
            <a:extLst>
              <a:ext uri="{FF2B5EF4-FFF2-40B4-BE49-F238E27FC236}">
                <a16:creationId xmlns:a16="http://schemas.microsoft.com/office/drawing/2014/main" id="{9085F1CE-EC9C-3385-C511-77C08DF7B0B8}"/>
              </a:ext>
            </a:extLst>
          </p:cNvPr>
          <p:cNvGrpSpPr/>
          <p:nvPr/>
        </p:nvGrpSpPr>
        <p:grpSpPr>
          <a:xfrm>
            <a:off x="5898742" y="1879099"/>
            <a:ext cx="5944600" cy="3453276"/>
            <a:chOff x="5694634" y="2017643"/>
            <a:chExt cx="5944600" cy="3453276"/>
          </a:xfrm>
        </p:grpSpPr>
        <p:pic>
          <p:nvPicPr>
            <p:cNvPr id="2" name="Content Placeholder 6">
              <a:extLst>
                <a:ext uri="{FF2B5EF4-FFF2-40B4-BE49-F238E27FC236}">
                  <a16:creationId xmlns:a16="http://schemas.microsoft.com/office/drawing/2014/main" id="{AB10B4E0-C608-335A-BF90-E447F4FECEAC}"/>
                </a:ext>
              </a:extLst>
            </p:cNvPr>
            <p:cNvPicPr>
              <a:picLocks noChangeAspect="1"/>
            </p:cNvPicPr>
            <p:nvPr/>
          </p:nvPicPr>
          <p:blipFill>
            <a:blip r:embed="rId3"/>
            <a:stretch>
              <a:fillRect/>
            </a:stretch>
          </p:blipFill>
          <p:spPr>
            <a:xfrm>
              <a:off x="5748421" y="2017643"/>
              <a:ext cx="5890813" cy="3379305"/>
            </a:xfrm>
            <a:prstGeom prst="rect">
              <a:avLst/>
            </a:prstGeom>
          </p:spPr>
        </p:pic>
        <p:sp>
          <p:nvSpPr>
            <p:cNvPr id="3" name="TextBox 2">
              <a:extLst>
                <a:ext uri="{FF2B5EF4-FFF2-40B4-BE49-F238E27FC236}">
                  <a16:creationId xmlns:a16="http://schemas.microsoft.com/office/drawing/2014/main" id="{A549EEA0-AF86-B023-8E52-D29C67382810}"/>
                </a:ext>
              </a:extLst>
            </p:cNvPr>
            <p:cNvSpPr txBox="1"/>
            <p:nvPr/>
          </p:nvSpPr>
          <p:spPr>
            <a:xfrm>
              <a:off x="7117977" y="2017643"/>
              <a:ext cx="3039036" cy="523220"/>
            </a:xfrm>
            <a:prstGeom prst="rect">
              <a:avLst/>
            </a:prstGeom>
            <a:solidFill>
              <a:schemeClr val="bg1"/>
            </a:solidFill>
          </p:spPr>
          <p:txBody>
            <a:bodyPr wrap="square" rtlCol="0">
              <a:spAutoFit/>
            </a:bodyPr>
            <a:lstStyle/>
            <a:p>
              <a:pPr algn="ctr"/>
              <a:r>
                <a:rPr lang="en-US" sz="1400" b="1"/>
                <a:t>Modes of Transport in Freight Traffic (excluding fuel exports)</a:t>
              </a:r>
            </a:p>
          </p:txBody>
        </p:sp>
        <p:sp>
          <p:nvSpPr>
            <p:cNvPr id="4" name="TextBox 3">
              <a:extLst>
                <a:ext uri="{FF2B5EF4-FFF2-40B4-BE49-F238E27FC236}">
                  <a16:creationId xmlns:a16="http://schemas.microsoft.com/office/drawing/2014/main" id="{62447869-2FE4-C545-1349-F00E7883505C}"/>
                </a:ext>
              </a:extLst>
            </p:cNvPr>
            <p:cNvSpPr txBox="1"/>
            <p:nvPr/>
          </p:nvSpPr>
          <p:spPr>
            <a:xfrm rot="16200000">
              <a:off x="4731559" y="3435261"/>
              <a:ext cx="2449369" cy="523220"/>
            </a:xfrm>
            <a:prstGeom prst="rect">
              <a:avLst/>
            </a:prstGeom>
            <a:solidFill>
              <a:schemeClr val="bg1"/>
            </a:solidFill>
          </p:spPr>
          <p:txBody>
            <a:bodyPr wrap="square" rtlCol="0">
              <a:spAutoFit/>
            </a:bodyPr>
            <a:lstStyle/>
            <a:p>
              <a:pPr algn="ctr"/>
              <a:r>
                <a:rPr lang="en-US" sz="1400" b="1" noProof="0"/>
                <a:t>Transport performance in billion </a:t>
              </a:r>
              <a:r>
                <a:rPr lang="en-US" sz="1400" b="1" noProof="0" err="1"/>
                <a:t>tkm</a:t>
              </a:r>
              <a:r>
                <a:rPr lang="en-US" sz="1400" b="1" noProof="0"/>
                <a:t> (</a:t>
              </a:r>
              <a:r>
                <a:rPr lang="en-US" sz="1400" b="1" noProof="0" err="1"/>
                <a:t>tonne-kilometres</a:t>
              </a:r>
              <a:r>
                <a:rPr lang="en-US" sz="1400" b="1" noProof="0"/>
                <a:t>)</a:t>
              </a:r>
            </a:p>
          </p:txBody>
        </p:sp>
        <p:sp>
          <p:nvSpPr>
            <p:cNvPr id="8" name="TextBox 7">
              <a:extLst>
                <a:ext uri="{FF2B5EF4-FFF2-40B4-BE49-F238E27FC236}">
                  <a16:creationId xmlns:a16="http://schemas.microsoft.com/office/drawing/2014/main" id="{7E5CE3CD-5B31-87A6-FD11-941FF9B4EAA7}"/>
                </a:ext>
              </a:extLst>
            </p:cNvPr>
            <p:cNvSpPr txBox="1"/>
            <p:nvPr/>
          </p:nvSpPr>
          <p:spPr>
            <a:xfrm>
              <a:off x="10861964" y="3567522"/>
              <a:ext cx="737497" cy="253916"/>
            </a:xfrm>
            <a:prstGeom prst="rect">
              <a:avLst/>
            </a:prstGeom>
            <a:solidFill>
              <a:schemeClr val="bg1"/>
            </a:solidFill>
          </p:spPr>
          <p:txBody>
            <a:bodyPr wrap="square" rtlCol="0">
              <a:spAutoFit/>
            </a:bodyPr>
            <a:lstStyle/>
            <a:p>
              <a:r>
                <a:rPr lang="en-US" sz="1050" b="1" noProof="0"/>
                <a:t>Danube</a:t>
              </a:r>
            </a:p>
          </p:txBody>
        </p:sp>
        <p:sp>
          <p:nvSpPr>
            <p:cNvPr id="9" name="TextBox 8">
              <a:extLst>
                <a:ext uri="{FF2B5EF4-FFF2-40B4-BE49-F238E27FC236}">
                  <a16:creationId xmlns:a16="http://schemas.microsoft.com/office/drawing/2014/main" id="{D3F3288F-65AA-1B79-0FC2-8D81C577E7B9}"/>
                </a:ext>
              </a:extLst>
            </p:cNvPr>
            <p:cNvSpPr txBox="1"/>
            <p:nvPr/>
          </p:nvSpPr>
          <p:spPr>
            <a:xfrm>
              <a:off x="10861963" y="3897369"/>
              <a:ext cx="737497" cy="253916"/>
            </a:xfrm>
            <a:prstGeom prst="rect">
              <a:avLst/>
            </a:prstGeom>
            <a:solidFill>
              <a:schemeClr val="bg1"/>
            </a:solidFill>
          </p:spPr>
          <p:txBody>
            <a:bodyPr wrap="square" rtlCol="0">
              <a:spAutoFit/>
            </a:bodyPr>
            <a:lstStyle/>
            <a:p>
              <a:r>
                <a:rPr lang="de-AT" sz="1050" b="1"/>
                <a:t>Rail</a:t>
              </a:r>
              <a:endParaRPr lang="en-US" sz="1050" b="1"/>
            </a:p>
          </p:txBody>
        </p:sp>
        <p:sp>
          <p:nvSpPr>
            <p:cNvPr id="10" name="TextBox 9">
              <a:extLst>
                <a:ext uri="{FF2B5EF4-FFF2-40B4-BE49-F238E27FC236}">
                  <a16:creationId xmlns:a16="http://schemas.microsoft.com/office/drawing/2014/main" id="{6123B452-9619-9D47-94A6-E00231AF910A}"/>
                </a:ext>
              </a:extLst>
            </p:cNvPr>
            <p:cNvSpPr txBox="1"/>
            <p:nvPr/>
          </p:nvSpPr>
          <p:spPr>
            <a:xfrm>
              <a:off x="10842078" y="4317311"/>
              <a:ext cx="737497" cy="253916"/>
            </a:xfrm>
            <a:prstGeom prst="rect">
              <a:avLst/>
            </a:prstGeom>
            <a:solidFill>
              <a:schemeClr val="bg1"/>
            </a:solidFill>
          </p:spPr>
          <p:txBody>
            <a:bodyPr wrap="square" rtlCol="0">
              <a:spAutoFit/>
            </a:bodyPr>
            <a:lstStyle/>
            <a:p>
              <a:r>
                <a:rPr lang="de-AT" sz="1050" b="1"/>
                <a:t>Road</a:t>
              </a:r>
              <a:endParaRPr lang="en-US" sz="1050" b="1"/>
            </a:p>
          </p:txBody>
        </p:sp>
        <p:sp>
          <p:nvSpPr>
            <p:cNvPr id="11" name="TextBox 10">
              <a:extLst>
                <a:ext uri="{FF2B5EF4-FFF2-40B4-BE49-F238E27FC236}">
                  <a16:creationId xmlns:a16="http://schemas.microsoft.com/office/drawing/2014/main" id="{D51E6A2D-03F3-B8EF-2513-7DC07009BF9B}"/>
                </a:ext>
              </a:extLst>
            </p:cNvPr>
            <p:cNvSpPr txBox="1"/>
            <p:nvPr/>
          </p:nvSpPr>
          <p:spPr>
            <a:xfrm>
              <a:off x="5748421" y="5209309"/>
              <a:ext cx="3552597" cy="261610"/>
            </a:xfrm>
            <a:prstGeom prst="rect">
              <a:avLst/>
            </a:prstGeom>
            <a:solidFill>
              <a:schemeClr val="bg1"/>
            </a:solidFill>
          </p:spPr>
          <p:txBody>
            <a:bodyPr wrap="square" rtlCol="0">
              <a:spAutoFit/>
            </a:bodyPr>
            <a:lstStyle/>
            <a:p>
              <a:r>
                <a:rPr lang="de-AT" sz="1050" b="1"/>
                <a:t>Source: </a:t>
              </a:r>
              <a:r>
                <a:rPr lang="en-US" sz="1050" b="1" err="1"/>
                <a:t>Umweltbundesamt</a:t>
              </a:r>
              <a:r>
                <a:rPr lang="en-US" sz="1050" b="1"/>
                <a:t>, 2024a.</a:t>
              </a:r>
            </a:p>
          </p:txBody>
        </p:sp>
      </p:grpSp>
    </p:spTree>
    <p:extLst>
      <p:ext uri="{BB962C8B-B14F-4D97-AF65-F5344CB8AC3E}">
        <p14:creationId xmlns:p14="http://schemas.microsoft.com/office/powerpoint/2010/main" val="4040100535"/>
      </p:ext>
    </p:extLst>
  </p:cSld>
  <p:clrMapOvr>
    <a:masterClrMapping/>
  </p:clrMapOvr>
  <p:transition spd="slow">
    <p:push/>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1FAA19-9CB7-A670-DB11-1EE78D9577AC}"/>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AFBABA84-2DD5-FA6E-231C-C2671C68F952}"/>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B2D8E45A-39C2-2D9C-ABFE-1E133E95CD14}"/>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110F5433-73AD-2B98-86BF-EEF33D4E45FF}"/>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CB13DFFA-4E0F-E569-1C31-36FB7FE58C20}"/>
              </a:ext>
            </a:extLst>
          </p:cNvPr>
          <p:cNvSpPr>
            <a:spLocks noGrp="1"/>
          </p:cNvSpPr>
          <p:nvPr>
            <p:ph type="title"/>
          </p:nvPr>
        </p:nvSpPr>
        <p:spPr/>
        <p:txBody>
          <a:bodyPr/>
          <a:lstStyle/>
          <a:p>
            <a:r>
              <a:rPr lang="de-AT" dirty="0" err="1"/>
              <a:t>Sustainability</a:t>
            </a:r>
            <a:r>
              <a:rPr lang="de-AT" dirty="0"/>
              <a:t> and </a:t>
            </a:r>
            <a:r>
              <a:rPr lang="de-AT" dirty="0" err="1"/>
              <a:t>green</a:t>
            </a:r>
            <a:r>
              <a:rPr lang="de-AT" dirty="0"/>
              <a:t> </a:t>
            </a:r>
            <a:r>
              <a:rPr lang="de-AT" dirty="0" err="1"/>
              <a:t>logistics</a:t>
            </a:r>
            <a:endParaRPr lang="de-AT" dirty="0"/>
          </a:p>
        </p:txBody>
      </p:sp>
      <p:sp>
        <p:nvSpPr>
          <p:cNvPr id="24" name="Inhaltsplatzhalter 23">
            <a:extLst>
              <a:ext uri="{FF2B5EF4-FFF2-40B4-BE49-F238E27FC236}">
                <a16:creationId xmlns:a16="http://schemas.microsoft.com/office/drawing/2014/main" id="{45029892-8FF4-4A2C-CBFC-77187DC0F6AB}"/>
              </a:ext>
            </a:extLst>
          </p:cNvPr>
          <p:cNvSpPr>
            <a:spLocks noGrp="1"/>
          </p:cNvSpPr>
          <p:nvPr>
            <p:ph idx="1"/>
          </p:nvPr>
        </p:nvSpPr>
        <p:spPr>
          <a:xfrm>
            <a:off x="592538" y="1908313"/>
            <a:ext cx="10954420" cy="4268650"/>
          </a:xfrm>
        </p:spPr>
        <p:txBody>
          <a:bodyPr/>
          <a:lstStyle/>
          <a:p>
            <a:pPr marL="0" indent="0">
              <a:buNone/>
            </a:pPr>
            <a:r>
              <a:rPr lang="de-AT" sz="2400" err="1">
                <a:solidFill>
                  <a:schemeClr val="accent5"/>
                </a:solidFill>
              </a:rPr>
              <a:t>Sustainability</a:t>
            </a:r>
            <a:r>
              <a:rPr lang="de-AT" sz="2400">
                <a:solidFill>
                  <a:schemeClr val="accent5"/>
                </a:solidFill>
              </a:rPr>
              <a:t>:</a:t>
            </a:r>
          </a:p>
          <a:p>
            <a:pPr marL="0" indent="0">
              <a:buNone/>
            </a:pPr>
            <a:r>
              <a:rPr lang="en-US" sz="2400"/>
              <a:t>Long-term development that meets the needs of the present generation without compromising the ability of future generations to meet their own needs.</a:t>
            </a:r>
          </a:p>
          <a:p>
            <a:pPr marL="0" indent="0">
              <a:buNone/>
            </a:pPr>
            <a:endParaRPr lang="de-AT" sz="2400"/>
          </a:p>
          <a:p>
            <a:pPr marL="0" indent="0">
              <a:buNone/>
            </a:pPr>
            <a:r>
              <a:rPr lang="de-AT" sz="2400">
                <a:solidFill>
                  <a:schemeClr val="accent5"/>
                </a:solidFill>
              </a:rPr>
              <a:t>Green </a:t>
            </a:r>
            <a:r>
              <a:rPr lang="de-AT" sz="2400" err="1">
                <a:solidFill>
                  <a:schemeClr val="accent5"/>
                </a:solidFill>
              </a:rPr>
              <a:t>Logistics</a:t>
            </a:r>
            <a:r>
              <a:rPr lang="de-AT" sz="2400">
                <a:solidFill>
                  <a:schemeClr val="accent5"/>
                </a:solidFill>
              </a:rPr>
              <a:t>:</a:t>
            </a:r>
          </a:p>
          <a:p>
            <a:pPr marL="0" indent="0">
              <a:buNone/>
            </a:pPr>
            <a:r>
              <a:rPr lang="en-US" sz="2400"/>
              <a:t>Holistic transformation of the logistics sector to create environmentally friendly and resource-efficient logistics processes, aiming for a balance between economic and ecological efficiency.</a:t>
            </a:r>
            <a:endParaRPr lang="de-AT" sz="2400"/>
          </a:p>
        </p:txBody>
      </p:sp>
      <p:sp>
        <p:nvSpPr>
          <p:cNvPr id="23" name="Datumsplatzhalter 22">
            <a:extLst>
              <a:ext uri="{FF2B5EF4-FFF2-40B4-BE49-F238E27FC236}">
                <a16:creationId xmlns:a16="http://schemas.microsoft.com/office/drawing/2014/main" id="{50A81A20-1532-F242-8EA3-C67218D21A17}"/>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9B865BB9-4377-65AF-B15A-4FF1D047CB61}"/>
              </a:ext>
            </a:extLst>
          </p:cNvPr>
          <p:cNvSpPr>
            <a:spLocks noGrp="1"/>
          </p:cNvSpPr>
          <p:nvPr>
            <p:ph type="sldNum" sz="quarter" idx="12"/>
          </p:nvPr>
        </p:nvSpPr>
        <p:spPr/>
        <p:txBody>
          <a:bodyPr/>
          <a:lstStyle/>
          <a:p>
            <a:fld id="{0AF89F37-6AD9-4F74-BC17-19E39A25D257}" type="slidenum">
              <a:rPr lang="de-AT" smtClean="0"/>
              <a:t>45</a:t>
            </a:fld>
            <a:endParaRPr lang="de-AT"/>
          </a:p>
        </p:txBody>
      </p:sp>
      <p:sp>
        <p:nvSpPr>
          <p:cNvPr id="3" name="Fußzeilenplatzhalter 2">
            <a:extLst>
              <a:ext uri="{FF2B5EF4-FFF2-40B4-BE49-F238E27FC236}">
                <a16:creationId xmlns:a16="http://schemas.microsoft.com/office/drawing/2014/main" id="{62546594-FA74-C619-DB67-FF2CBC601F92}"/>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Tree>
    <p:extLst>
      <p:ext uri="{BB962C8B-B14F-4D97-AF65-F5344CB8AC3E}">
        <p14:creationId xmlns:p14="http://schemas.microsoft.com/office/powerpoint/2010/main" val="2419563680"/>
      </p:ext>
    </p:extLst>
  </p:cSld>
  <p:clrMapOvr>
    <a:masterClrMapping/>
  </p:clrMapOvr>
  <p:transition spd="slow">
    <p:push/>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86744-1A26-DFF1-7851-4F9D2E5654D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FB52F16-3CCC-F852-6549-95560D94DA52}"/>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F9C762F6-9BE3-D6E5-931E-936C5318EE73}"/>
              </a:ext>
            </a:extLst>
          </p:cNvPr>
          <p:cNvSpPr>
            <a:spLocks noGrp="1"/>
          </p:cNvSpPr>
          <p:nvPr>
            <p:ph type="title"/>
          </p:nvPr>
        </p:nvSpPr>
        <p:spPr/>
        <p:txBody>
          <a:bodyPr/>
          <a:lstStyle/>
          <a:p>
            <a:r>
              <a:rPr lang="en-US"/>
              <a:t>The 3 Pillars of Sustainability in Logistics</a:t>
            </a:r>
            <a:endParaRPr lang="de-AT"/>
          </a:p>
        </p:txBody>
      </p:sp>
      <p:sp>
        <p:nvSpPr>
          <p:cNvPr id="24" name="Inhaltsplatzhalter 23">
            <a:extLst>
              <a:ext uri="{FF2B5EF4-FFF2-40B4-BE49-F238E27FC236}">
                <a16:creationId xmlns:a16="http://schemas.microsoft.com/office/drawing/2014/main" id="{94E8BF75-32E6-303A-50F1-C4A590DF0016}"/>
              </a:ext>
            </a:extLst>
          </p:cNvPr>
          <p:cNvSpPr>
            <a:spLocks noGrp="1"/>
          </p:cNvSpPr>
          <p:nvPr>
            <p:ph idx="1"/>
          </p:nvPr>
        </p:nvSpPr>
        <p:spPr>
          <a:xfrm>
            <a:off x="1422144" y="2255593"/>
            <a:ext cx="3939705" cy="2877774"/>
          </a:xfrm>
        </p:spPr>
        <p:txBody>
          <a:bodyPr/>
          <a:lstStyle/>
          <a:p>
            <a:pPr marL="0" indent="0">
              <a:buNone/>
            </a:pPr>
            <a:r>
              <a:rPr lang="en-US" sz="2400"/>
              <a:t>"...environmentally friendly and socially responsible, but also financially viable"</a:t>
            </a:r>
            <a:endParaRPr lang="de-AT" sz="2400"/>
          </a:p>
        </p:txBody>
      </p:sp>
      <p:sp>
        <p:nvSpPr>
          <p:cNvPr id="23" name="Datumsplatzhalter 22">
            <a:extLst>
              <a:ext uri="{FF2B5EF4-FFF2-40B4-BE49-F238E27FC236}">
                <a16:creationId xmlns:a16="http://schemas.microsoft.com/office/drawing/2014/main" id="{71A10676-F4F7-01BA-E69D-A4292A204491}"/>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D3D560AA-EB87-FE17-1CDF-834BA98CED86}"/>
              </a:ext>
            </a:extLst>
          </p:cNvPr>
          <p:cNvSpPr>
            <a:spLocks noGrp="1"/>
          </p:cNvSpPr>
          <p:nvPr>
            <p:ph type="sldNum" sz="quarter" idx="12"/>
          </p:nvPr>
        </p:nvSpPr>
        <p:spPr/>
        <p:txBody>
          <a:bodyPr/>
          <a:lstStyle/>
          <a:p>
            <a:fld id="{0AF89F37-6AD9-4F74-BC17-19E39A25D257}" type="slidenum">
              <a:rPr lang="de-AT" smtClean="0"/>
              <a:t>46</a:t>
            </a:fld>
            <a:endParaRPr lang="de-AT"/>
          </a:p>
        </p:txBody>
      </p:sp>
      <p:sp>
        <p:nvSpPr>
          <p:cNvPr id="3" name="Fußzeilenplatzhalter 2">
            <a:extLst>
              <a:ext uri="{FF2B5EF4-FFF2-40B4-BE49-F238E27FC236}">
                <a16:creationId xmlns:a16="http://schemas.microsoft.com/office/drawing/2014/main" id="{A4C80E1A-B4B1-C290-8D6C-57323426367B}"/>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graphicFrame>
        <p:nvGraphicFramePr>
          <p:cNvPr id="2" name="Content Placeholder 5" descr="Concept aof Green Logistics: Economic, Social, Ecological pillars">
            <a:extLst>
              <a:ext uri="{FF2B5EF4-FFF2-40B4-BE49-F238E27FC236}">
                <a16:creationId xmlns:a16="http://schemas.microsoft.com/office/drawing/2014/main" id="{3A1BABE6-0853-F96E-45DC-A78C11C7D2F2}"/>
              </a:ext>
            </a:extLst>
          </p:cNvPr>
          <p:cNvGraphicFramePr>
            <a:graphicFrameLocks/>
          </p:cNvGraphicFramePr>
          <p:nvPr>
            <p:extLst>
              <p:ext uri="{D42A27DB-BD31-4B8C-83A1-F6EECF244321}">
                <p14:modId xmlns:p14="http://schemas.microsoft.com/office/powerpoint/2010/main" val="2512230989"/>
              </p:ext>
            </p:extLst>
          </p:nvPr>
        </p:nvGraphicFramePr>
        <p:xfrm>
          <a:off x="4646494" y="1709530"/>
          <a:ext cx="6928905" cy="47371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52135549"/>
      </p:ext>
    </p:extLst>
  </p:cSld>
  <p:clrMapOvr>
    <a:masterClrMapping/>
  </p:clrMapOvr>
  <p:transition spd="slow">
    <p:push/>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9A1085-351E-701D-4B47-ADB99C6EF528}"/>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1AEE7038-9ACB-9F08-BFE3-1FC48D2A829B}"/>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FED8D803-A782-2B06-2C92-10F30B50C551}"/>
              </a:ext>
            </a:extLst>
          </p:cNvPr>
          <p:cNvSpPr>
            <a:spLocks noGrp="1"/>
          </p:cNvSpPr>
          <p:nvPr>
            <p:ph type="ftr" sz="quarter" idx="11"/>
          </p:nvPr>
        </p:nvSpPr>
        <p:spPr>
          <a:xfrm>
            <a:off x="592538" y="272194"/>
            <a:ext cx="6722405" cy="365125"/>
          </a:xfrm>
        </p:spPr>
        <p:txBody>
          <a:bodyPr/>
          <a:lstStyle/>
          <a:p>
            <a:r>
              <a:rPr lang="en-US">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815CE51D-249C-0174-A00C-F1CA9CD25BD1}"/>
              </a:ext>
            </a:extLst>
          </p:cNvPr>
          <p:cNvSpPr>
            <a:spLocks noGrp="1"/>
          </p:cNvSpPr>
          <p:nvPr>
            <p:ph type="sldNum" sz="quarter" idx="12"/>
          </p:nvPr>
        </p:nvSpPr>
        <p:spPr/>
        <p:txBody>
          <a:bodyPr/>
          <a:lstStyle/>
          <a:p>
            <a:fld id="{0AF89F37-6AD9-4F74-BC17-19E39A25D257}" type="slidenum">
              <a:rPr lang="de-AT" smtClean="0"/>
              <a:pPr/>
              <a:t>47</a:t>
            </a:fld>
            <a:endParaRPr lang="de-AT"/>
          </a:p>
        </p:txBody>
      </p:sp>
      <p:sp>
        <p:nvSpPr>
          <p:cNvPr id="5" name="Titel 4">
            <a:extLst>
              <a:ext uri="{FF2B5EF4-FFF2-40B4-BE49-F238E27FC236}">
                <a16:creationId xmlns:a16="http://schemas.microsoft.com/office/drawing/2014/main" id="{A93180E4-39D1-F840-9B51-84C44D001CDA}"/>
              </a:ext>
            </a:extLst>
          </p:cNvPr>
          <p:cNvSpPr>
            <a:spLocks noGrp="1"/>
          </p:cNvSpPr>
          <p:nvPr>
            <p:ph type="title"/>
          </p:nvPr>
        </p:nvSpPr>
        <p:spPr>
          <a:xfrm>
            <a:off x="592538" y="640040"/>
            <a:ext cx="9257140" cy="792976"/>
          </a:xfrm>
        </p:spPr>
        <p:txBody>
          <a:bodyPr/>
          <a:lstStyle/>
          <a:p>
            <a:r>
              <a:rPr lang="en-US" sz="3000" dirty="0"/>
              <a:t>Sustainability: Economy, ecology, and social Issues in conflict</a:t>
            </a:r>
            <a:endParaRPr lang="de-AT" sz="3000" dirty="0"/>
          </a:p>
        </p:txBody>
      </p:sp>
      <p:sp>
        <p:nvSpPr>
          <p:cNvPr id="6" name="Inhaltsplatzhalter 5">
            <a:extLst>
              <a:ext uri="{FF2B5EF4-FFF2-40B4-BE49-F238E27FC236}">
                <a16:creationId xmlns:a16="http://schemas.microsoft.com/office/drawing/2014/main" id="{2802777F-48D4-223C-55A9-C10354332A6D}"/>
              </a:ext>
            </a:extLst>
          </p:cNvPr>
          <p:cNvSpPr>
            <a:spLocks noGrp="1"/>
          </p:cNvSpPr>
          <p:nvPr>
            <p:ph idx="1"/>
          </p:nvPr>
        </p:nvSpPr>
        <p:spPr>
          <a:xfrm>
            <a:off x="3458818" y="1719470"/>
            <a:ext cx="8088140" cy="4457493"/>
          </a:xfrm>
        </p:spPr>
        <p:txBody>
          <a:bodyPr/>
          <a:lstStyle/>
          <a:p>
            <a:pPr marL="0" indent="0">
              <a:buNone/>
            </a:pPr>
            <a:r>
              <a:rPr lang="en-US" sz="2200"/>
              <a:t>Critically question the three pillars of sustainability in three groups. What often doesn't work well in our world?</a:t>
            </a:r>
          </a:p>
          <a:p>
            <a:pPr marL="0" indent="0">
              <a:buNone/>
            </a:pPr>
            <a:r>
              <a:rPr lang="en-US" sz="2200"/>
              <a:t>Discuss the guiding questions for each pillar.</a:t>
            </a:r>
          </a:p>
          <a:p>
            <a:pPr marL="0" indent="0">
              <a:buNone/>
            </a:pPr>
            <a:endParaRPr lang="de-AT" sz="2200"/>
          </a:p>
          <a:p>
            <a:pPr marL="0" indent="0">
              <a:buNone/>
            </a:pPr>
            <a:r>
              <a:rPr lang="en-US" sz="2200"/>
              <a:t>Group 1: Economy – Sustainability vs. Profit</a:t>
            </a:r>
          </a:p>
          <a:p>
            <a:pPr marL="0" indent="0">
              <a:buNone/>
            </a:pPr>
            <a:endParaRPr lang="de-AT" sz="2200"/>
          </a:p>
          <a:p>
            <a:pPr marL="0" indent="0">
              <a:buNone/>
            </a:pPr>
            <a:r>
              <a:rPr lang="en-US" sz="2200"/>
              <a:t>Group 2: Ecology – Save the environment, but how?</a:t>
            </a:r>
          </a:p>
          <a:p>
            <a:pPr marL="0" indent="0">
              <a:buNone/>
            </a:pPr>
            <a:endParaRPr lang="en-US" sz="2200"/>
          </a:p>
          <a:p>
            <a:pPr marL="0" indent="0">
              <a:buNone/>
            </a:pPr>
            <a:r>
              <a:rPr lang="en-US" sz="2200"/>
              <a:t>Group 3: Social – Sustainability for everyone?</a:t>
            </a:r>
            <a:endParaRPr lang="de-AT" sz="2200"/>
          </a:p>
          <a:p>
            <a:pPr marL="0" indent="0">
              <a:buNone/>
            </a:pPr>
            <a:endParaRPr lang="de-AT"/>
          </a:p>
        </p:txBody>
      </p:sp>
      <p:pic>
        <p:nvPicPr>
          <p:cNvPr id="11" name="Grafik 10">
            <a:extLst>
              <a:ext uri="{FF2B5EF4-FFF2-40B4-BE49-F238E27FC236}">
                <a16:creationId xmlns:a16="http://schemas.microsoft.com/office/drawing/2014/main" id="{1700BD15-C517-4C60-F026-5FCBDEBE28A4}"/>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296941" cy="2296941"/>
          </a:xfrm>
          <a:prstGeom prst="rect">
            <a:avLst/>
          </a:prstGeom>
        </p:spPr>
      </p:pic>
    </p:spTree>
    <p:extLst>
      <p:ext uri="{BB962C8B-B14F-4D97-AF65-F5344CB8AC3E}">
        <p14:creationId xmlns:p14="http://schemas.microsoft.com/office/powerpoint/2010/main" val="2763535329"/>
      </p:ext>
    </p:extLst>
  </p:cSld>
  <p:clrMapOvr>
    <a:masterClrMapping/>
  </p:clrMapOvr>
  <p:transition spd="slow">
    <p:push/>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D82D99-CCC8-0A59-3963-7DF7A6C8AA32}"/>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EC271EC1-7CE8-2B6A-D264-2D35FAED5621}"/>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13D2B80F-684F-A6CB-6805-5740754182EF}"/>
              </a:ext>
            </a:extLst>
          </p:cNvPr>
          <p:cNvSpPr>
            <a:spLocks noGrp="1"/>
          </p:cNvSpPr>
          <p:nvPr>
            <p:ph type="ftr" sz="quarter" idx="11"/>
          </p:nvPr>
        </p:nvSpPr>
        <p:spPr/>
        <p:txBody>
          <a:bodyPr/>
          <a:lstStyle/>
          <a:p>
            <a:r>
              <a:rPr lang="en-US">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E8477CEC-6B82-A817-A98F-E8BEF9F2FF43}"/>
              </a:ext>
            </a:extLst>
          </p:cNvPr>
          <p:cNvSpPr>
            <a:spLocks noGrp="1"/>
          </p:cNvSpPr>
          <p:nvPr>
            <p:ph type="sldNum" sz="quarter" idx="12"/>
          </p:nvPr>
        </p:nvSpPr>
        <p:spPr/>
        <p:txBody>
          <a:bodyPr/>
          <a:lstStyle/>
          <a:p>
            <a:fld id="{0AF89F37-6AD9-4F74-BC17-19E39A25D257}" type="slidenum">
              <a:rPr lang="de-AT" smtClean="0"/>
              <a:pPr/>
              <a:t>48</a:t>
            </a:fld>
            <a:endParaRPr lang="de-AT"/>
          </a:p>
        </p:txBody>
      </p:sp>
      <p:sp>
        <p:nvSpPr>
          <p:cNvPr id="6" name="Titel 5">
            <a:extLst>
              <a:ext uri="{FF2B5EF4-FFF2-40B4-BE49-F238E27FC236}">
                <a16:creationId xmlns:a16="http://schemas.microsoft.com/office/drawing/2014/main" id="{9C8E2A9B-5EFB-F3EE-7C4F-65CDD2E6EAAE}"/>
              </a:ext>
            </a:extLst>
          </p:cNvPr>
          <p:cNvSpPr>
            <a:spLocks noGrp="1"/>
          </p:cNvSpPr>
          <p:nvPr>
            <p:ph type="title"/>
          </p:nvPr>
        </p:nvSpPr>
        <p:spPr>
          <a:xfrm>
            <a:off x="592538" y="640040"/>
            <a:ext cx="10221236" cy="792976"/>
          </a:xfrm>
        </p:spPr>
        <p:txBody>
          <a:bodyPr/>
          <a:lstStyle/>
          <a:p>
            <a:r>
              <a:rPr lang="en-US"/>
              <a:t>What makes a sustainable mode of transport?</a:t>
            </a:r>
            <a:endParaRPr lang="de-AT"/>
          </a:p>
        </p:txBody>
      </p:sp>
      <p:graphicFrame>
        <p:nvGraphicFramePr>
          <p:cNvPr id="9" name="Inhaltsplatzhalter 8" descr="Chart: what makes a sustainable mode of transport?">
            <a:extLst>
              <a:ext uri="{FF2B5EF4-FFF2-40B4-BE49-F238E27FC236}">
                <a16:creationId xmlns:a16="http://schemas.microsoft.com/office/drawing/2014/main" id="{2D96D24C-C685-FA51-314D-33D22D1262E4}"/>
              </a:ext>
            </a:extLst>
          </p:cNvPr>
          <p:cNvGraphicFramePr>
            <a:graphicFrameLocks noGrp="1"/>
          </p:cNvGraphicFramePr>
          <p:nvPr>
            <p:ph idx="1"/>
            <p:extLst>
              <p:ext uri="{D42A27DB-BD31-4B8C-83A1-F6EECF244321}">
                <p14:modId xmlns:p14="http://schemas.microsoft.com/office/powerpoint/2010/main" val="1683295343"/>
              </p:ext>
            </p:extLst>
          </p:nvPr>
        </p:nvGraphicFramePr>
        <p:xfrm>
          <a:off x="592138" y="1825625"/>
          <a:ext cx="10955337"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74697860"/>
      </p:ext>
    </p:extLst>
  </p:cSld>
  <p:clrMapOvr>
    <a:masterClrMapping/>
  </p:clrMapOvr>
  <p:transition spd="slow">
    <p:push/>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C0B3B9-8ED0-E28D-52E0-E0307F55CC4C}"/>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E2E8D47C-1302-80AE-7B6B-4076E5A2530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CD551B0A-C4D2-D5FC-8935-583FF0532FB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A47021FF-03CC-BBD0-F733-83BF848DB49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11DDC01C-1609-72EC-86EB-63E9B27A6316}"/>
              </a:ext>
            </a:extLst>
          </p:cNvPr>
          <p:cNvSpPr>
            <a:spLocks noGrp="1"/>
          </p:cNvSpPr>
          <p:nvPr>
            <p:ph type="title"/>
          </p:nvPr>
        </p:nvSpPr>
        <p:spPr/>
        <p:txBody>
          <a:bodyPr/>
          <a:lstStyle/>
          <a:p>
            <a:r>
              <a:rPr lang="en-US" dirty="0"/>
              <a:t>Sustainable freight transport – why and how?</a:t>
            </a:r>
            <a:endParaRPr lang="de-AT" dirty="0"/>
          </a:p>
        </p:txBody>
      </p:sp>
      <p:sp>
        <p:nvSpPr>
          <p:cNvPr id="24" name="Inhaltsplatzhalter 23">
            <a:extLst>
              <a:ext uri="{FF2B5EF4-FFF2-40B4-BE49-F238E27FC236}">
                <a16:creationId xmlns:a16="http://schemas.microsoft.com/office/drawing/2014/main" id="{AE75FFFC-10D3-FBFE-536B-7B31AA93D950}"/>
              </a:ext>
            </a:extLst>
          </p:cNvPr>
          <p:cNvSpPr>
            <a:spLocks noGrp="1"/>
          </p:cNvSpPr>
          <p:nvPr>
            <p:ph idx="1"/>
          </p:nvPr>
        </p:nvSpPr>
        <p:spPr>
          <a:xfrm>
            <a:off x="592538" y="1908313"/>
            <a:ext cx="10954420" cy="4268650"/>
          </a:xfrm>
        </p:spPr>
        <p:txBody>
          <a:bodyPr/>
          <a:lstStyle/>
          <a:p>
            <a:pPr marL="0" indent="0">
              <a:buNone/>
            </a:pPr>
            <a:r>
              <a:rPr lang="en-US" sz="2400" dirty="0"/>
              <a:t>Increasing transport volumes increase the need for action</a:t>
            </a:r>
          </a:p>
          <a:p>
            <a:pPr marL="0" indent="0">
              <a:buNone/>
            </a:pPr>
            <a:endParaRPr lang="de-AT" sz="2400" dirty="0"/>
          </a:p>
          <a:p>
            <a:pPr marL="0" indent="0">
              <a:buNone/>
            </a:pPr>
            <a:r>
              <a:rPr lang="de-AT" sz="2400" dirty="0" err="1"/>
              <a:t>Sustainable</a:t>
            </a:r>
            <a:r>
              <a:rPr lang="de-AT" sz="2400" dirty="0"/>
              <a:t> transport </a:t>
            </a:r>
            <a:r>
              <a:rPr lang="de-AT" sz="2400" dirty="0" err="1"/>
              <a:t>through</a:t>
            </a:r>
            <a:r>
              <a:rPr lang="de-AT" sz="2400" dirty="0"/>
              <a:t>:</a:t>
            </a:r>
          </a:p>
          <a:p>
            <a:r>
              <a:rPr lang="en-US" sz="2400" dirty="0"/>
              <a:t>Avoidance of transport</a:t>
            </a:r>
          </a:p>
          <a:p>
            <a:r>
              <a:rPr lang="en-US" sz="2400" dirty="0"/>
              <a:t>Shift to sustainable modes of transport such as rail and inland waterways</a:t>
            </a:r>
          </a:p>
          <a:p>
            <a:r>
              <a:rPr lang="en-US" sz="2400" dirty="0"/>
              <a:t>Alternative fuels</a:t>
            </a:r>
          </a:p>
          <a:p>
            <a:r>
              <a:rPr lang="en-US" sz="2400" dirty="0"/>
              <a:t>Innovative technologies, </a:t>
            </a:r>
            <a:r>
              <a:rPr lang="en-US" sz="2400" dirty="0" err="1"/>
              <a:t>digitalisation</a:t>
            </a:r>
            <a:endParaRPr lang="en-US" sz="2400" dirty="0"/>
          </a:p>
          <a:p>
            <a:r>
              <a:rPr lang="en-US" sz="2400" dirty="0"/>
              <a:t>Adjusted pricing</a:t>
            </a:r>
          </a:p>
          <a:p>
            <a:r>
              <a:rPr lang="en-US" sz="2400" dirty="0"/>
              <a:t>Holistic consideration of the value chain and suppliers</a:t>
            </a:r>
            <a:endParaRPr lang="de-AT" sz="2400" dirty="0"/>
          </a:p>
        </p:txBody>
      </p:sp>
      <p:sp>
        <p:nvSpPr>
          <p:cNvPr id="23" name="Datumsplatzhalter 22">
            <a:extLst>
              <a:ext uri="{FF2B5EF4-FFF2-40B4-BE49-F238E27FC236}">
                <a16:creationId xmlns:a16="http://schemas.microsoft.com/office/drawing/2014/main" id="{4AF1E30D-DD77-9F94-4E9A-8C0D23297F1C}"/>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407233B8-29DC-D0DF-588C-47EB9F3B6FB8}"/>
              </a:ext>
            </a:extLst>
          </p:cNvPr>
          <p:cNvSpPr>
            <a:spLocks noGrp="1"/>
          </p:cNvSpPr>
          <p:nvPr>
            <p:ph type="sldNum" sz="quarter" idx="12"/>
          </p:nvPr>
        </p:nvSpPr>
        <p:spPr/>
        <p:txBody>
          <a:bodyPr/>
          <a:lstStyle/>
          <a:p>
            <a:fld id="{0AF89F37-6AD9-4F74-BC17-19E39A25D257}" type="slidenum">
              <a:rPr lang="de-AT" smtClean="0"/>
              <a:t>49</a:t>
            </a:fld>
            <a:endParaRPr lang="de-AT"/>
          </a:p>
        </p:txBody>
      </p:sp>
      <p:sp>
        <p:nvSpPr>
          <p:cNvPr id="3" name="Fußzeilenplatzhalter 2">
            <a:extLst>
              <a:ext uri="{FF2B5EF4-FFF2-40B4-BE49-F238E27FC236}">
                <a16:creationId xmlns:a16="http://schemas.microsoft.com/office/drawing/2014/main" id="{20C4E8FC-3D69-B72F-BC2B-39DDA2A140B3}"/>
              </a:ext>
            </a:extLst>
          </p:cNvPr>
          <p:cNvSpPr>
            <a:spLocks noGrp="1"/>
          </p:cNvSpPr>
          <p:nvPr>
            <p:ph type="ftr" sz="quarter" idx="11"/>
          </p:nvPr>
        </p:nvSpPr>
        <p:spPr>
          <a:xfrm>
            <a:off x="635069" y="272194"/>
            <a:ext cx="6679874" cy="365125"/>
          </a:xfrm>
        </p:spPr>
        <p:txBody>
          <a:bodyPr/>
          <a:lstStyle/>
          <a:p>
            <a:r>
              <a:rPr lang="en-US"/>
              <a:t>FREIGHT TRANSPORT IN TRANSITION – SUSTAINABLE, DIGITAL, AND EFFICIENT</a:t>
            </a:r>
          </a:p>
        </p:txBody>
      </p:sp>
      <p:pic>
        <p:nvPicPr>
          <p:cNvPr id="2" name="Picture 3">
            <a:extLst>
              <a:ext uri="{FF2B5EF4-FFF2-40B4-BE49-F238E27FC236}">
                <a16:creationId xmlns:a16="http://schemas.microsoft.com/office/drawing/2014/main" id="{773591A7-39D7-F132-9D2A-C901A214AA3D}"/>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07242" y="1433016"/>
            <a:ext cx="1830637" cy="1830637"/>
          </a:xfrm>
          <a:prstGeom prst="rect">
            <a:avLst/>
          </a:prstGeom>
        </p:spPr>
      </p:pic>
      <p:sp>
        <p:nvSpPr>
          <p:cNvPr id="4" name="Datumsplatzhalter 22">
            <a:extLst>
              <a:ext uri="{FF2B5EF4-FFF2-40B4-BE49-F238E27FC236}">
                <a16:creationId xmlns:a16="http://schemas.microsoft.com/office/drawing/2014/main" id="{C4B1F2C6-405D-442B-333A-7081D4C085D0}"/>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 </a:t>
            </a:r>
            <a:r>
              <a:rPr lang="de-AT" dirty="0" err="1"/>
              <a:t>Flaticon</a:t>
            </a:r>
            <a:endParaRPr lang="de-AT" dirty="0"/>
          </a:p>
        </p:txBody>
      </p:sp>
    </p:spTree>
    <p:extLst>
      <p:ext uri="{BB962C8B-B14F-4D97-AF65-F5344CB8AC3E}">
        <p14:creationId xmlns:p14="http://schemas.microsoft.com/office/powerpoint/2010/main" val="3185586858"/>
      </p:ext>
    </p:extLst>
  </p:cSld>
  <p:clrMapOvr>
    <a:masterClrMapping/>
  </p:clrMapOvr>
  <p:transition spd="slow">
    <p:push/>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5B26FA-93B2-48EA-1371-69A5B8ECE902}"/>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5A81D80-519F-75F4-07E9-97BE473E7A5D}"/>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B6452BF5-FCA7-5EA2-469D-6DD7C4361982}"/>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ED32B4D2-3983-589B-1555-B17888470FC3}"/>
              </a:ext>
            </a:extLst>
          </p:cNvPr>
          <p:cNvSpPr>
            <a:spLocks noGrp="1"/>
          </p:cNvSpPr>
          <p:nvPr>
            <p:ph type="title"/>
          </p:nvPr>
        </p:nvSpPr>
        <p:spPr/>
        <p:txBody>
          <a:bodyPr/>
          <a:lstStyle/>
          <a:p>
            <a:r>
              <a:rPr lang="de-AT" err="1"/>
              <a:t>Sustainable</a:t>
            </a:r>
            <a:r>
              <a:rPr lang="de-AT"/>
              <a:t> Development Goals (SDG)</a:t>
            </a:r>
          </a:p>
        </p:txBody>
      </p:sp>
      <p:sp>
        <p:nvSpPr>
          <p:cNvPr id="24" name="Inhaltsplatzhalter 23">
            <a:extLst>
              <a:ext uri="{FF2B5EF4-FFF2-40B4-BE49-F238E27FC236}">
                <a16:creationId xmlns:a16="http://schemas.microsoft.com/office/drawing/2014/main" id="{43B6C438-7F9A-4052-09F9-CAB617D34D61}"/>
              </a:ext>
            </a:extLst>
          </p:cNvPr>
          <p:cNvSpPr>
            <a:spLocks noGrp="1"/>
          </p:cNvSpPr>
          <p:nvPr>
            <p:ph idx="1"/>
          </p:nvPr>
        </p:nvSpPr>
        <p:spPr>
          <a:xfrm>
            <a:off x="592538" y="2136913"/>
            <a:ext cx="3512323" cy="4040050"/>
          </a:xfrm>
        </p:spPr>
        <p:txBody>
          <a:bodyPr/>
          <a:lstStyle/>
          <a:p>
            <a:pPr marL="0" indent="0">
              <a:buNone/>
            </a:pPr>
            <a:r>
              <a:rPr lang="en-US" sz="2400"/>
              <a:t>17 global goals of the United Nations for sustainable development</a:t>
            </a:r>
          </a:p>
          <a:p>
            <a:pPr marL="0" indent="0">
              <a:buNone/>
            </a:pPr>
            <a:endParaRPr lang="de-AT" sz="2400"/>
          </a:p>
          <a:p>
            <a:pPr marL="0" indent="0">
              <a:buNone/>
            </a:pPr>
            <a:r>
              <a:rPr lang="en-US" sz="2400"/>
              <a:t>Include economic, ecological, and social aspects</a:t>
            </a:r>
            <a:endParaRPr lang="de-AT" sz="2400"/>
          </a:p>
        </p:txBody>
      </p:sp>
      <p:sp>
        <p:nvSpPr>
          <p:cNvPr id="23" name="Datumsplatzhalter 22">
            <a:extLst>
              <a:ext uri="{FF2B5EF4-FFF2-40B4-BE49-F238E27FC236}">
                <a16:creationId xmlns:a16="http://schemas.microsoft.com/office/drawing/2014/main" id="{AD14AAB9-5D1B-AA8F-06AE-8C04F8D8F68D}"/>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0037546D-8A03-EC48-CFB9-777BC9B0F4F6}"/>
              </a:ext>
            </a:extLst>
          </p:cNvPr>
          <p:cNvSpPr>
            <a:spLocks noGrp="1"/>
          </p:cNvSpPr>
          <p:nvPr>
            <p:ph type="sldNum" sz="quarter" idx="12"/>
          </p:nvPr>
        </p:nvSpPr>
        <p:spPr/>
        <p:txBody>
          <a:bodyPr/>
          <a:lstStyle/>
          <a:p>
            <a:fld id="{0AF89F37-6AD9-4F74-BC17-19E39A25D257}" type="slidenum">
              <a:rPr lang="de-AT" smtClean="0"/>
              <a:t>50</a:t>
            </a:fld>
            <a:endParaRPr lang="de-AT"/>
          </a:p>
        </p:txBody>
      </p:sp>
      <p:sp>
        <p:nvSpPr>
          <p:cNvPr id="3" name="Fußzeilenplatzhalter 2">
            <a:extLst>
              <a:ext uri="{FF2B5EF4-FFF2-40B4-BE49-F238E27FC236}">
                <a16:creationId xmlns:a16="http://schemas.microsoft.com/office/drawing/2014/main" id="{63233BAE-943E-D2FB-72B1-3A6BDCF71617}"/>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
        <p:nvSpPr>
          <p:cNvPr id="4" name="Datumsplatzhalter 22">
            <a:extLst>
              <a:ext uri="{FF2B5EF4-FFF2-40B4-BE49-F238E27FC236}">
                <a16:creationId xmlns:a16="http://schemas.microsoft.com/office/drawing/2014/main" id="{7EE40E77-42E2-F864-ECD5-4ABB48CBC12A}"/>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 United Nations</a:t>
            </a:r>
          </a:p>
        </p:txBody>
      </p:sp>
      <p:pic>
        <p:nvPicPr>
          <p:cNvPr id="2" name="Picture 7" descr="A colorful squares with icons&#10;&#10;Description automatically generated">
            <a:extLst>
              <a:ext uri="{FF2B5EF4-FFF2-40B4-BE49-F238E27FC236}">
                <a16:creationId xmlns:a16="http://schemas.microsoft.com/office/drawing/2014/main" id="{8E6EB2F5-C273-0C97-CA73-53E9A7F73EB5}"/>
              </a:ext>
            </a:extLst>
          </p:cNvPr>
          <p:cNvPicPr>
            <a:picLocks noChangeAspect="1"/>
          </p:cNvPicPr>
          <p:nvPr/>
        </p:nvPicPr>
        <p:blipFill>
          <a:blip r:embed="rId3"/>
          <a:stretch>
            <a:fillRect/>
          </a:stretch>
        </p:blipFill>
        <p:spPr>
          <a:xfrm>
            <a:off x="4664944" y="1266900"/>
            <a:ext cx="7073800" cy="5001994"/>
          </a:xfrm>
          <a:prstGeom prst="rect">
            <a:avLst/>
          </a:prstGeom>
        </p:spPr>
      </p:pic>
    </p:spTree>
    <p:extLst>
      <p:ext uri="{BB962C8B-B14F-4D97-AF65-F5344CB8AC3E}">
        <p14:creationId xmlns:p14="http://schemas.microsoft.com/office/powerpoint/2010/main" val="2192861144"/>
      </p:ext>
    </p:extLst>
  </p:cSld>
  <p:clrMapOvr>
    <a:masterClrMapping/>
  </p:clrMapOvr>
  <p:transition spd="slow">
    <p:push/>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8A382-079F-636D-0375-2F5DE16CFCB7}"/>
            </a:ext>
          </a:extLst>
        </p:cNvPr>
        <p:cNvGrpSpPr/>
        <p:nvPr/>
      </p:nvGrpSpPr>
      <p:grpSpPr>
        <a:xfrm>
          <a:off x="0" y="0"/>
          <a:ext cx="0" cy="0"/>
          <a:chOff x="0" y="0"/>
          <a:chExt cx="0" cy="0"/>
        </a:xfrm>
      </p:grpSpPr>
      <p:sp>
        <p:nvSpPr>
          <p:cNvPr id="16" name="Ellipse 15">
            <a:extLst>
              <a:ext uri="{FF2B5EF4-FFF2-40B4-BE49-F238E27FC236}">
                <a16:creationId xmlns:a16="http://schemas.microsoft.com/office/drawing/2014/main" id="{BD0EE0AB-7414-0CC0-E6BC-FFF088A997F4}"/>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2AAA183F-4A10-A1A0-1564-2EF35CF26757}"/>
              </a:ext>
            </a:extLst>
          </p:cNvPr>
          <p:cNvSpPr>
            <a:spLocks noGrp="1"/>
          </p:cNvSpPr>
          <p:nvPr>
            <p:ph type="title"/>
          </p:nvPr>
        </p:nvSpPr>
        <p:spPr/>
        <p:txBody>
          <a:bodyPr/>
          <a:lstStyle/>
          <a:p>
            <a:r>
              <a:rPr lang="de-AT"/>
              <a:t>The European Green Deal</a:t>
            </a:r>
          </a:p>
        </p:txBody>
      </p:sp>
      <p:sp>
        <p:nvSpPr>
          <p:cNvPr id="24" name="Inhaltsplatzhalter 23">
            <a:extLst>
              <a:ext uri="{FF2B5EF4-FFF2-40B4-BE49-F238E27FC236}">
                <a16:creationId xmlns:a16="http://schemas.microsoft.com/office/drawing/2014/main" id="{5BC39232-EFE5-FEBD-CF25-EEE1D010FDBA}"/>
              </a:ext>
            </a:extLst>
          </p:cNvPr>
          <p:cNvSpPr>
            <a:spLocks noGrp="1"/>
          </p:cNvSpPr>
          <p:nvPr>
            <p:ph idx="1"/>
          </p:nvPr>
        </p:nvSpPr>
        <p:spPr>
          <a:xfrm>
            <a:off x="635068" y="1181761"/>
            <a:ext cx="6165781" cy="1162276"/>
          </a:xfrm>
        </p:spPr>
        <p:txBody>
          <a:bodyPr/>
          <a:lstStyle/>
          <a:p>
            <a:pPr marL="0" indent="0">
              <a:buNone/>
            </a:pPr>
            <a:r>
              <a:rPr lang="en-US" sz="2400"/>
              <a:t>EU package of measures for a green transition</a:t>
            </a:r>
            <a:endParaRPr lang="de-AT" sz="2400"/>
          </a:p>
        </p:txBody>
      </p:sp>
      <p:sp>
        <p:nvSpPr>
          <p:cNvPr id="23" name="Datumsplatzhalter 22">
            <a:extLst>
              <a:ext uri="{FF2B5EF4-FFF2-40B4-BE49-F238E27FC236}">
                <a16:creationId xmlns:a16="http://schemas.microsoft.com/office/drawing/2014/main" id="{CBC86275-4837-DFAE-F071-E627B0468DE4}"/>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F611F63E-8B3B-2813-4025-A0096CA47E7C}"/>
              </a:ext>
            </a:extLst>
          </p:cNvPr>
          <p:cNvSpPr>
            <a:spLocks noGrp="1"/>
          </p:cNvSpPr>
          <p:nvPr>
            <p:ph type="sldNum" sz="quarter" idx="12"/>
          </p:nvPr>
        </p:nvSpPr>
        <p:spPr/>
        <p:txBody>
          <a:bodyPr/>
          <a:lstStyle/>
          <a:p>
            <a:fld id="{0AF89F37-6AD9-4F74-BC17-19E39A25D257}" type="slidenum">
              <a:rPr lang="de-AT" smtClean="0"/>
              <a:t>51</a:t>
            </a:fld>
            <a:endParaRPr lang="de-AT"/>
          </a:p>
        </p:txBody>
      </p:sp>
      <p:sp>
        <p:nvSpPr>
          <p:cNvPr id="3" name="Fußzeilenplatzhalter 2">
            <a:extLst>
              <a:ext uri="{FF2B5EF4-FFF2-40B4-BE49-F238E27FC236}">
                <a16:creationId xmlns:a16="http://schemas.microsoft.com/office/drawing/2014/main" id="{DD990857-8766-2D8E-A3E8-5F64F0C60034}"/>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
        <p:nvSpPr>
          <p:cNvPr id="4" name="Datumsplatzhalter 22">
            <a:extLst>
              <a:ext uri="{FF2B5EF4-FFF2-40B4-BE49-F238E27FC236}">
                <a16:creationId xmlns:a16="http://schemas.microsoft.com/office/drawing/2014/main" id="{5346AD99-E03A-88C2-8366-B5111FEEF41C}"/>
              </a:ext>
            </a:extLst>
          </p:cNvPr>
          <p:cNvSpPr txBox="1">
            <a:spLocks/>
          </p:cNvSpPr>
          <p:nvPr/>
        </p:nvSpPr>
        <p:spPr>
          <a:xfrm>
            <a:off x="9900995" y="6356349"/>
            <a:ext cx="200621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 European </a:t>
            </a:r>
            <a:r>
              <a:rPr lang="de-AT" dirty="0" err="1"/>
              <a:t>Commission</a:t>
            </a:r>
            <a:endParaRPr lang="de-AT" dirty="0"/>
          </a:p>
        </p:txBody>
      </p:sp>
      <p:pic>
        <p:nvPicPr>
          <p:cNvPr id="8" name="Picture 7">
            <a:extLst>
              <a:ext uri="{FF2B5EF4-FFF2-40B4-BE49-F238E27FC236}">
                <a16:creationId xmlns:a16="http://schemas.microsoft.com/office/drawing/2014/main" id="{BDDB067A-78D1-B9CE-9C16-5DEDA6CF49EB}"/>
              </a:ext>
            </a:extLst>
          </p:cNvPr>
          <p:cNvPicPr>
            <a:picLocks noChangeAspect="1"/>
          </p:cNvPicPr>
          <p:nvPr/>
        </p:nvPicPr>
        <p:blipFill>
          <a:blip r:embed="rId3"/>
          <a:stretch>
            <a:fillRect/>
          </a:stretch>
        </p:blipFill>
        <p:spPr>
          <a:xfrm>
            <a:off x="1427926" y="2208273"/>
            <a:ext cx="9336147" cy="2681428"/>
          </a:xfrm>
          <a:prstGeom prst="rect">
            <a:avLst/>
          </a:prstGeom>
        </p:spPr>
      </p:pic>
    </p:spTree>
    <p:extLst>
      <p:ext uri="{BB962C8B-B14F-4D97-AF65-F5344CB8AC3E}">
        <p14:creationId xmlns:p14="http://schemas.microsoft.com/office/powerpoint/2010/main" val="627600068"/>
      </p:ext>
    </p:extLst>
  </p:cSld>
  <p:clrMapOvr>
    <a:masterClrMapping/>
  </p:clrMapOvr>
  <p:transition spd="slow">
    <p:push/>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AC3C0F-C80D-5AA3-7120-451436A4B873}"/>
            </a:ext>
          </a:extLst>
        </p:cNvPr>
        <p:cNvGrpSpPr/>
        <p:nvPr/>
      </p:nvGrpSpPr>
      <p:grpSpPr>
        <a:xfrm>
          <a:off x="0" y="0"/>
          <a:ext cx="0" cy="0"/>
          <a:chOff x="0" y="0"/>
          <a:chExt cx="0" cy="0"/>
        </a:xfrm>
      </p:grpSpPr>
      <p:sp>
        <p:nvSpPr>
          <p:cNvPr id="23" name="Datumsplatzhalter 22">
            <a:extLst>
              <a:ext uri="{FF2B5EF4-FFF2-40B4-BE49-F238E27FC236}">
                <a16:creationId xmlns:a16="http://schemas.microsoft.com/office/drawing/2014/main" id="{A6C2000B-07E0-09DA-C8C9-5064A76CD9E8}"/>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A3D29B85-3A2B-66F7-C6A4-CD38C7344AF7}"/>
              </a:ext>
            </a:extLst>
          </p:cNvPr>
          <p:cNvSpPr>
            <a:spLocks noGrp="1"/>
          </p:cNvSpPr>
          <p:nvPr>
            <p:ph type="ftr" sz="quarter" idx="11"/>
          </p:nvPr>
        </p:nvSpPr>
        <p:spPr/>
        <p:txBody>
          <a:bodyPr/>
          <a:lstStyle/>
          <a:p>
            <a:r>
              <a:rPr lang="en-US"/>
              <a:t>FREIGHT TRANSPORT IN TRANSITION – SUSTAINABLE, DIGITAL, AND EFFICIENT</a:t>
            </a:r>
          </a:p>
        </p:txBody>
      </p:sp>
      <p:sp>
        <p:nvSpPr>
          <p:cNvPr id="5" name="Foliennummernplatzhalter 4">
            <a:extLst>
              <a:ext uri="{FF2B5EF4-FFF2-40B4-BE49-F238E27FC236}">
                <a16:creationId xmlns:a16="http://schemas.microsoft.com/office/drawing/2014/main" id="{9C90FBD3-D631-A866-DB09-97FEBD6DF427}"/>
              </a:ext>
            </a:extLst>
          </p:cNvPr>
          <p:cNvSpPr>
            <a:spLocks noGrp="1"/>
          </p:cNvSpPr>
          <p:nvPr>
            <p:ph type="sldNum" sz="quarter" idx="12"/>
          </p:nvPr>
        </p:nvSpPr>
        <p:spPr/>
        <p:txBody>
          <a:bodyPr/>
          <a:lstStyle/>
          <a:p>
            <a:fld id="{0AF89F37-6AD9-4F74-BC17-19E39A25D257}" type="slidenum">
              <a:rPr lang="de-AT" smtClean="0"/>
              <a:t>52</a:t>
            </a:fld>
            <a:endParaRPr lang="de-AT"/>
          </a:p>
        </p:txBody>
      </p:sp>
      <p:sp>
        <p:nvSpPr>
          <p:cNvPr id="6" name="Titel 5">
            <a:extLst>
              <a:ext uri="{FF2B5EF4-FFF2-40B4-BE49-F238E27FC236}">
                <a16:creationId xmlns:a16="http://schemas.microsoft.com/office/drawing/2014/main" id="{96736E3C-B936-48EB-4E9B-0C4B34AEA92E}"/>
              </a:ext>
            </a:extLst>
          </p:cNvPr>
          <p:cNvSpPr>
            <a:spLocks noGrp="1"/>
          </p:cNvSpPr>
          <p:nvPr>
            <p:ph type="title"/>
          </p:nvPr>
        </p:nvSpPr>
        <p:spPr/>
        <p:txBody>
          <a:bodyPr/>
          <a:lstStyle/>
          <a:p>
            <a:r>
              <a:rPr lang="en-US" dirty="0"/>
              <a:t>My contribution to climate protection</a:t>
            </a:r>
            <a:endParaRPr lang="de-AT" dirty="0"/>
          </a:p>
        </p:txBody>
      </p:sp>
      <p:sp>
        <p:nvSpPr>
          <p:cNvPr id="24" name="Inhaltsplatzhalter 23">
            <a:extLst>
              <a:ext uri="{FF2B5EF4-FFF2-40B4-BE49-F238E27FC236}">
                <a16:creationId xmlns:a16="http://schemas.microsoft.com/office/drawing/2014/main" id="{FA0C0551-F3E8-E8E7-7FDF-DBBFF248790A}"/>
              </a:ext>
            </a:extLst>
          </p:cNvPr>
          <p:cNvSpPr>
            <a:spLocks noGrp="1"/>
          </p:cNvSpPr>
          <p:nvPr>
            <p:ph idx="1"/>
          </p:nvPr>
        </p:nvSpPr>
        <p:spPr>
          <a:xfrm>
            <a:off x="635069" y="1540565"/>
            <a:ext cx="10911889" cy="4636398"/>
          </a:xfrm>
        </p:spPr>
        <p:txBody>
          <a:bodyPr/>
          <a:lstStyle/>
          <a:p>
            <a:pPr marL="0" indent="0">
              <a:buNone/>
            </a:pPr>
            <a:r>
              <a:rPr lang="en-US" sz="2400" dirty="0"/>
              <a:t>Think for yourself and discuss with your partner: what can you personally do to help achieve the goals?</a:t>
            </a:r>
            <a:endParaRPr lang="de-AT" sz="2400" dirty="0"/>
          </a:p>
        </p:txBody>
      </p:sp>
      <p:sp>
        <p:nvSpPr>
          <p:cNvPr id="4" name="Datumsplatzhalter 22">
            <a:extLst>
              <a:ext uri="{FF2B5EF4-FFF2-40B4-BE49-F238E27FC236}">
                <a16:creationId xmlns:a16="http://schemas.microsoft.com/office/drawing/2014/main" id="{41820DFD-913F-7F22-7FC3-374EFD542685}"/>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 United Nations</a:t>
            </a:r>
          </a:p>
        </p:txBody>
      </p:sp>
      <p:pic>
        <p:nvPicPr>
          <p:cNvPr id="2" name="Picture 7" descr="A colorful squares with icons&#10;&#10;Description automatically generated">
            <a:extLst>
              <a:ext uri="{FF2B5EF4-FFF2-40B4-BE49-F238E27FC236}">
                <a16:creationId xmlns:a16="http://schemas.microsoft.com/office/drawing/2014/main" id="{3574C58E-5B41-18BB-2848-818A770C3699}"/>
              </a:ext>
            </a:extLst>
          </p:cNvPr>
          <p:cNvPicPr>
            <a:picLocks noChangeAspect="1"/>
          </p:cNvPicPr>
          <p:nvPr/>
        </p:nvPicPr>
        <p:blipFill>
          <a:blip r:embed="rId3"/>
          <a:stretch>
            <a:fillRect/>
          </a:stretch>
        </p:blipFill>
        <p:spPr>
          <a:xfrm>
            <a:off x="3023935" y="2225817"/>
            <a:ext cx="5739790" cy="4058695"/>
          </a:xfrm>
          <a:prstGeom prst="rect">
            <a:avLst/>
          </a:prstGeom>
        </p:spPr>
      </p:pic>
    </p:spTree>
    <p:extLst>
      <p:ext uri="{BB962C8B-B14F-4D97-AF65-F5344CB8AC3E}">
        <p14:creationId xmlns:p14="http://schemas.microsoft.com/office/powerpoint/2010/main" val="3667416482"/>
      </p:ext>
    </p:extLst>
  </p:cSld>
  <p:clrMapOvr>
    <a:masterClrMapping/>
  </p:clrMapOvr>
  <p:transition spd="slow">
    <p:push/>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15E58E-D0A9-1F2B-1C04-A0A317D7AA4B}"/>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FB813DE-350B-09B9-F992-E93CDC93F0F2}"/>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CBA9805-666A-B58D-C859-FD4EEDF3AB20}"/>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10BE75B4-52FD-C25E-3B9E-AF5C0CF8669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7C591DE6-29FB-11FA-87B9-722AE7D45C44}"/>
              </a:ext>
            </a:extLst>
          </p:cNvPr>
          <p:cNvSpPr>
            <a:spLocks noGrp="1"/>
          </p:cNvSpPr>
          <p:nvPr>
            <p:ph type="title"/>
          </p:nvPr>
        </p:nvSpPr>
        <p:spPr/>
        <p:txBody>
          <a:bodyPr/>
          <a:lstStyle/>
          <a:p>
            <a:r>
              <a:rPr lang="de-AT" err="1"/>
              <a:t>We</a:t>
            </a:r>
            <a:r>
              <a:rPr lang="de-AT"/>
              <a:t> </a:t>
            </a:r>
            <a:r>
              <a:rPr lang="de-AT" err="1"/>
              <a:t>must</a:t>
            </a:r>
            <a:r>
              <a:rPr lang="de-AT"/>
              <a:t> </a:t>
            </a:r>
            <a:r>
              <a:rPr lang="de-AT" err="1"/>
              <a:t>act</a:t>
            </a:r>
            <a:r>
              <a:rPr lang="de-AT"/>
              <a:t>!</a:t>
            </a:r>
          </a:p>
        </p:txBody>
      </p:sp>
      <p:sp>
        <p:nvSpPr>
          <p:cNvPr id="24" name="Inhaltsplatzhalter 23">
            <a:extLst>
              <a:ext uri="{FF2B5EF4-FFF2-40B4-BE49-F238E27FC236}">
                <a16:creationId xmlns:a16="http://schemas.microsoft.com/office/drawing/2014/main" id="{178279AD-CF20-D091-17F7-C59E6EE73980}"/>
              </a:ext>
            </a:extLst>
          </p:cNvPr>
          <p:cNvSpPr>
            <a:spLocks noGrp="1"/>
          </p:cNvSpPr>
          <p:nvPr>
            <p:ph idx="1"/>
          </p:nvPr>
        </p:nvSpPr>
        <p:spPr>
          <a:xfrm>
            <a:off x="592538" y="1908313"/>
            <a:ext cx="8104201" cy="4268650"/>
          </a:xfrm>
        </p:spPr>
        <p:txBody>
          <a:bodyPr/>
          <a:lstStyle/>
          <a:p>
            <a:r>
              <a:rPr lang="en-US" sz="2400"/>
              <a:t>Climate change </a:t>
            </a:r>
            <a:r>
              <a:rPr lang="en-US" sz="2400" b="1"/>
              <a:t>affects all countries and regions </a:t>
            </a:r>
            <a:r>
              <a:rPr lang="en-US" sz="2400"/>
              <a:t>of the Earth</a:t>
            </a:r>
          </a:p>
          <a:p>
            <a:r>
              <a:rPr lang="en-US" sz="2400"/>
              <a:t>For more than half of young people in Europe, climate change is the </a:t>
            </a:r>
            <a:r>
              <a:rPr lang="en-US" sz="2400" b="1"/>
              <a:t>most important global challenge</a:t>
            </a:r>
            <a:r>
              <a:rPr lang="en-US" sz="2400"/>
              <a:t> (Eurobarometer survey 2022)</a:t>
            </a:r>
          </a:p>
          <a:p>
            <a:r>
              <a:rPr lang="en-US" sz="2400"/>
              <a:t>Action on a global level is necessary</a:t>
            </a:r>
          </a:p>
          <a:p>
            <a:r>
              <a:rPr lang="en-US" sz="2400"/>
              <a:t>Help from every individual</a:t>
            </a:r>
          </a:p>
          <a:p>
            <a:r>
              <a:rPr lang="en-US" sz="2400"/>
              <a:t>Reduction of transport emissions</a:t>
            </a:r>
          </a:p>
          <a:p>
            <a:r>
              <a:rPr lang="en-US" sz="2400"/>
              <a:t>Modal shift: waterways and rail as sustainable modes of transport</a:t>
            </a:r>
            <a:endParaRPr lang="de-AT" sz="2400"/>
          </a:p>
        </p:txBody>
      </p:sp>
      <p:sp>
        <p:nvSpPr>
          <p:cNvPr id="23" name="Datumsplatzhalter 22">
            <a:extLst>
              <a:ext uri="{FF2B5EF4-FFF2-40B4-BE49-F238E27FC236}">
                <a16:creationId xmlns:a16="http://schemas.microsoft.com/office/drawing/2014/main" id="{CA233449-624F-F537-ADFE-0EE1AEAB59B6}"/>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8848AF83-E144-BE83-1725-CA179B0E532C}"/>
              </a:ext>
            </a:extLst>
          </p:cNvPr>
          <p:cNvSpPr>
            <a:spLocks noGrp="1"/>
          </p:cNvSpPr>
          <p:nvPr>
            <p:ph type="sldNum" sz="quarter" idx="12"/>
          </p:nvPr>
        </p:nvSpPr>
        <p:spPr/>
        <p:txBody>
          <a:bodyPr/>
          <a:lstStyle/>
          <a:p>
            <a:fld id="{0AF89F37-6AD9-4F74-BC17-19E39A25D257}" type="slidenum">
              <a:rPr lang="de-AT" smtClean="0"/>
              <a:t>53</a:t>
            </a:fld>
            <a:endParaRPr lang="de-AT"/>
          </a:p>
        </p:txBody>
      </p:sp>
      <p:sp>
        <p:nvSpPr>
          <p:cNvPr id="3" name="Fußzeilenplatzhalter 2">
            <a:extLst>
              <a:ext uri="{FF2B5EF4-FFF2-40B4-BE49-F238E27FC236}">
                <a16:creationId xmlns:a16="http://schemas.microsoft.com/office/drawing/2014/main" id="{36EFB28B-DA7D-79E7-F8A1-C437FABB0373}"/>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
        <p:nvSpPr>
          <p:cNvPr id="4" name="Datumsplatzhalter 22">
            <a:extLst>
              <a:ext uri="{FF2B5EF4-FFF2-40B4-BE49-F238E27FC236}">
                <a16:creationId xmlns:a16="http://schemas.microsoft.com/office/drawing/2014/main" id="{3481C978-4C23-9B8E-A6AC-029181E8326B}"/>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a:t>
            </a:r>
            <a:r>
              <a:rPr lang="de-AT" err="1"/>
              <a:t>Freepik</a:t>
            </a:r>
            <a:endParaRPr lang="de-AT"/>
          </a:p>
        </p:txBody>
      </p:sp>
      <p:pic>
        <p:nvPicPr>
          <p:cNvPr id="7" name="Picture 2">
            <a:extLst>
              <a:ext uri="{FF2B5EF4-FFF2-40B4-BE49-F238E27FC236}">
                <a16:creationId xmlns:a16="http://schemas.microsoft.com/office/drawing/2014/main" id="{2CFC816B-B87A-11FA-97C8-48637FA5AC6F}"/>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25050" y="2264590"/>
            <a:ext cx="2615563" cy="2615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4368714"/>
      </p:ext>
    </p:extLst>
  </p:cSld>
  <p:clrMapOvr>
    <a:masterClrMapping/>
  </p:clrMapOvr>
  <p:transition spd="slow">
    <p:push/>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platzhalter 10">
            <a:extLst>
              <a:ext uri="{FF2B5EF4-FFF2-40B4-BE49-F238E27FC236}">
                <a16:creationId xmlns:a16="http://schemas.microsoft.com/office/drawing/2014/main" id="{B190B3AE-BFCA-4BA4-BFE8-C82D485810A6}"/>
              </a:ext>
            </a:extLst>
          </p:cNvPr>
          <p:cNvSpPr>
            <a:spLocks noGrp="1"/>
          </p:cNvSpPr>
          <p:nvPr>
            <p:ph type="body" idx="1"/>
          </p:nvPr>
        </p:nvSpPr>
        <p:spPr/>
        <p:txBody>
          <a:bodyPr/>
          <a:lstStyle/>
          <a:p>
            <a:r>
              <a:rPr lang="de-AT"/>
              <a:t>4</a:t>
            </a:r>
          </a:p>
        </p:txBody>
      </p:sp>
      <p:sp>
        <p:nvSpPr>
          <p:cNvPr id="10" name="Titel 9">
            <a:extLst>
              <a:ext uri="{FF2B5EF4-FFF2-40B4-BE49-F238E27FC236}">
                <a16:creationId xmlns:a16="http://schemas.microsoft.com/office/drawing/2014/main" id="{F445DC9F-43FB-45BE-813C-5A4281754AE3}"/>
              </a:ext>
            </a:extLst>
          </p:cNvPr>
          <p:cNvSpPr>
            <a:spLocks noGrp="1"/>
          </p:cNvSpPr>
          <p:nvPr>
            <p:ph type="title"/>
          </p:nvPr>
        </p:nvSpPr>
        <p:spPr/>
        <p:txBody>
          <a:bodyPr/>
          <a:lstStyle/>
          <a:p>
            <a:r>
              <a:rPr lang="en-US" noProof="0"/>
              <a:t>Danube waterway</a:t>
            </a:r>
          </a:p>
        </p:txBody>
      </p:sp>
    </p:spTree>
    <p:extLst>
      <p:ext uri="{BB962C8B-B14F-4D97-AF65-F5344CB8AC3E}">
        <p14:creationId xmlns:p14="http://schemas.microsoft.com/office/powerpoint/2010/main" val="4121555904"/>
      </p:ext>
    </p:extLst>
  </p:cSld>
  <p:clrMapOvr>
    <a:masterClrMapping/>
  </p:clrMapOvr>
  <p:transition spd="slow">
    <p:push/>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994B01-4EC0-7404-3F73-DCBA9013D420}"/>
            </a:ext>
          </a:extLst>
        </p:cNvPr>
        <p:cNvGrpSpPr/>
        <p:nvPr/>
      </p:nvGrpSpPr>
      <p:grpSpPr>
        <a:xfrm>
          <a:off x="0" y="0"/>
          <a:ext cx="0" cy="0"/>
          <a:chOff x="0" y="0"/>
          <a:chExt cx="0" cy="0"/>
        </a:xfrm>
      </p:grpSpPr>
      <p:sp>
        <p:nvSpPr>
          <p:cNvPr id="23" name="Datumsplatzhalter 22">
            <a:extLst>
              <a:ext uri="{FF2B5EF4-FFF2-40B4-BE49-F238E27FC236}">
                <a16:creationId xmlns:a16="http://schemas.microsoft.com/office/drawing/2014/main" id="{EBF509C8-6942-B8C9-685B-67B313FB63F8}"/>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F23B003D-D2FC-5507-EEBB-083F9D6C6BDB}"/>
              </a:ext>
            </a:extLst>
          </p:cNvPr>
          <p:cNvSpPr>
            <a:spLocks noGrp="1"/>
          </p:cNvSpPr>
          <p:nvPr>
            <p:ph type="ftr" sz="quarter" idx="11"/>
          </p:nvPr>
        </p:nvSpPr>
        <p:spPr/>
        <p:txBody>
          <a:bodyPr/>
          <a:lstStyle/>
          <a:p>
            <a:r>
              <a:rPr lang="en-US">
                <a:cs typeface="Arial" panose="020B0604020202020204" pitchFamily="34" charset="0"/>
              </a:rPr>
              <a:t>FREIGHT TRANSPORT IN TRANSITION – SUSTAINABLE, DIGITAL, AND EFFICIENT</a:t>
            </a:r>
          </a:p>
        </p:txBody>
      </p:sp>
      <p:sp>
        <p:nvSpPr>
          <p:cNvPr id="5" name="Foliennummernplatzhalter 4">
            <a:extLst>
              <a:ext uri="{FF2B5EF4-FFF2-40B4-BE49-F238E27FC236}">
                <a16:creationId xmlns:a16="http://schemas.microsoft.com/office/drawing/2014/main" id="{32413CA8-6A5F-D29E-F894-0117D6F556C7}"/>
              </a:ext>
            </a:extLst>
          </p:cNvPr>
          <p:cNvSpPr>
            <a:spLocks noGrp="1"/>
          </p:cNvSpPr>
          <p:nvPr>
            <p:ph type="sldNum" sz="quarter" idx="12"/>
          </p:nvPr>
        </p:nvSpPr>
        <p:spPr/>
        <p:txBody>
          <a:bodyPr/>
          <a:lstStyle/>
          <a:p>
            <a:fld id="{0AF89F37-6AD9-4F74-BC17-19E39A25D257}" type="slidenum">
              <a:rPr lang="de-AT" smtClean="0"/>
              <a:t>55</a:t>
            </a:fld>
            <a:endParaRPr lang="de-AT"/>
          </a:p>
        </p:txBody>
      </p:sp>
      <p:sp>
        <p:nvSpPr>
          <p:cNvPr id="6" name="Titel 5">
            <a:extLst>
              <a:ext uri="{FF2B5EF4-FFF2-40B4-BE49-F238E27FC236}">
                <a16:creationId xmlns:a16="http://schemas.microsoft.com/office/drawing/2014/main" id="{38CF33BF-99C1-DBBA-08C4-E06E04B27A16}"/>
              </a:ext>
            </a:extLst>
          </p:cNvPr>
          <p:cNvSpPr>
            <a:spLocks noGrp="1"/>
          </p:cNvSpPr>
          <p:nvPr>
            <p:ph type="title"/>
          </p:nvPr>
        </p:nvSpPr>
        <p:spPr/>
        <p:txBody>
          <a:bodyPr/>
          <a:lstStyle/>
          <a:p>
            <a:r>
              <a:rPr lang="de-AT" dirty="0"/>
              <a:t>The international </a:t>
            </a:r>
            <a:r>
              <a:rPr lang="de-AT" dirty="0" err="1"/>
              <a:t>waterway</a:t>
            </a:r>
            <a:r>
              <a:rPr lang="de-AT" dirty="0"/>
              <a:t> </a:t>
            </a:r>
            <a:r>
              <a:rPr lang="de-AT" dirty="0" err="1"/>
              <a:t>Danube</a:t>
            </a:r>
            <a:endParaRPr lang="de-AT" dirty="0"/>
          </a:p>
        </p:txBody>
      </p:sp>
      <p:sp>
        <p:nvSpPr>
          <p:cNvPr id="24" name="Inhaltsplatzhalter 23">
            <a:extLst>
              <a:ext uri="{FF2B5EF4-FFF2-40B4-BE49-F238E27FC236}">
                <a16:creationId xmlns:a16="http://schemas.microsoft.com/office/drawing/2014/main" id="{00A0E2BE-F08C-B4CA-999B-39B38384ECEC}"/>
              </a:ext>
            </a:extLst>
          </p:cNvPr>
          <p:cNvSpPr>
            <a:spLocks noGrp="1"/>
          </p:cNvSpPr>
          <p:nvPr>
            <p:ph idx="1"/>
          </p:nvPr>
        </p:nvSpPr>
        <p:spPr>
          <a:xfrm>
            <a:off x="635069" y="1540565"/>
            <a:ext cx="10911889" cy="4636398"/>
          </a:xfrm>
        </p:spPr>
        <p:txBody>
          <a:bodyPr/>
          <a:lstStyle/>
          <a:p>
            <a:r>
              <a:rPr lang="en-US" sz="2400"/>
              <a:t>How many riparian states does the Danube have?</a:t>
            </a:r>
          </a:p>
          <a:p>
            <a:r>
              <a:rPr lang="en-US" sz="2400"/>
              <a:t>Which major cities are located along the Danube?</a:t>
            </a:r>
          </a:p>
          <a:p>
            <a:r>
              <a:rPr lang="en-US" sz="2400"/>
              <a:t>Why is the Danube important for the Austrian/European economy?</a:t>
            </a:r>
            <a:endParaRPr lang="de-AT" sz="2400"/>
          </a:p>
        </p:txBody>
      </p:sp>
      <p:sp>
        <p:nvSpPr>
          <p:cNvPr id="9" name="Datumsplatzhalter 22">
            <a:extLst>
              <a:ext uri="{FF2B5EF4-FFF2-40B4-BE49-F238E27FC236}">
                <a16:creationId xmlns:a16="http://schemas.microsoft.com/office/drawing/2014/main" id="{77064F20-3F7D-5AF9-AAEE-7AFD0E41A1B3}"/>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a:t>
            </a:r>
            <a:r>
              <a:rPr lang="de-AT" err="1"/>
              <a:t>viadonau</a:t>
            </a:r>
            <a:endParaRPr lang="de-AT"/>
          </a:p>
        </p:txBody>
      </p:sp>
      <p:pic>
        <p:nvPicPr>
          <p:cNvPr id="2" name="Grafik 1">
            <a:extLst>
              <a:ext uri="{FF2B5EF4-FFF2-40B4-BE49-F238E27FC236}">
                <a16:creationId xmlns:a16="http://schemas.microsoft.com/office/drawing/2014/main" id="{482EB0ED-9F6C-59F8-271E-4F91D7A7CADD}"/>
              </a:ext>
            </a:extLst>
          </p:cNvPr>
          <p:cNvPicPr>
            <a:picLocks noChangeAspect="1"/>
          </p:cNvPicPr>
          <p:nvPr/>
        </p:nvPicPr>
        <p:blipFill>
          <a:blip r:embed="rId3"/>
          <a:stretch>
            <a:fillRect/>
          </a:stretch>
        </p:blipFill>
        <p:spPr>
          <a:xfrm>
            <a:off x="2458717" y="2964184"/>
            <a:ext cx="7049484" cy="3096057"/>
          </a:xfrm>
          <a:prstGeom prst="rect">
            <a:avLst/>
          </a:prstGeom>
        </p:spPr>
      </p:pic>
    </p:spTree>
    <p:extLst>
      <p:ext uri="{BB962C8B-B14F-4D97-AF65-F5344CB8AC3E}">
        <p14:creationId xmlns:p14="http://schemas.microsoft.com/office/powerpoint/2010/main" val="3102122541"/>
      </p:ext>
    </p:extLst>
  </p:cSld>
  <p:clrMapOvr>
    <a:masterClrMapping/>
  </p:clrMapOvr>
  <p:transition spd="slow">
    <p:push/>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5F213DF6-82AD-3146-2EC3-0E783B6D2625}"/>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BABFC3D2-08BE-E917-F236-F961F31AA1C2}"/>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9BE1564E-497E-D990-F22B-3B6746C4EB18}"/>
              </a:ext>
            </a:extLst>
          </p:cNvPr>
          <p:cNvSpPr>
            <a:spLocks noGrp="1"/>
          </p:cNvSpPr>
          <p:nvPr>
            <p:ph type="sldNum" sz="quarter" idx="12"/>
          </p:nvPr>
        </p:nvSpPr>
        <p:spPr/>
        <p:txBody>
          <a:bodyPr/>
          <a:lstStyle/>
          <a:p>
            <a:fld id="{0AF89F37-6AD9-4F74-BC17-19E39A25D257}" type="slidenum">
              <a:rPr lang="de-AT" smtClean="0"/>
              <a:pPr/>
              <a:t>56</a:t>
            </a:fld>
            <a:endParaRPr lang="de-AT"/>
          </a:p>
        </p:txBody>
      </p:sp>
      <p:sp>
        <p:nvSpPr>
          <p:cNvPr id="5" name="Titel 4">
            <a:extLst>
              <a:ext uri="{FF2B5EF4-FFF2-40B4-BE49-F238E27FC236}">
                <a16:creationId xmlns:a16="http://schemas.microsoft.com/office/drawing/2014/main" id="{742BED13-7362-7269-B0B1-2D01D72AA3C0}"/>
              </a:ext>
            </a:extLst>
          </p:cNvPr>
          <p:cNvSpPr>
            <a:spLocks noGrp="1"/>
          </p:cNvSpPr>
          <p:nvPr>
            <p:ph type="title"/>
          </p:nvPr>
        </p:nvSpPr>
        <p:spPr/>
        <p:txBody>
          <a:bodyPr/>
          <a:lstStyle/>
          <a:p>
            <a:r>
              <a:rPr lang="de-AT"/>
              <a:t>Video: </a:t>
            </a:r>
            <a:r>
              <a:rPr lang="de-AT" err="1"/>
              <a:t>Danube</a:t>
            </a:r>
            <a:r>
              <a:rPr lang="de-AT"/>
              <a:t> </a:t>
            </a:r>
            <a:r>
              <a:rPr lang="de-AT" err="1"/>
              <a:t>explained</a:t>
            </a:r>
            <a:endParaRPr lang="de-AT"/>
          </a:p>
        </p:txBody>
      </p:sp>
      <p:pic>
        <p:nvPicPr>
          <p:cNvPr id="7" name="Onlinemedien 6" title="The Danube River explained in under 3 Minutes">
            <a:hlinkClick r:id="" action="ppaction://media"/>
            <a:extLst>
              <a:ext uri="{FF2B5EF4-FFF2-40B4-BE49-F238E27FC236}">
                <a16:creationId xmlns:a16="http://schemas.microsoft.com/office/drawing/2014/main" id="{A8DCDC3B-9E28-93F3-7589-5CBBE910C744}"/>
              </a:ext>
            </a:extLst>
          </p:cNvPr>
          <p:cNvPicPr>
            <a:picLocks noRot="1" noChangeAspect="1"/>
          </p:cNvPicPr>
          <p:nvPr>
            <a:videoFile r:link="rId1"/>
          </p:nvPr>
        </p:nvPicPr>
        <p:blipFill>
          <a:blip r:embed="rId4"/>
          <a:stretch>
            <a:fillRect/>
          </a:stretch>
        </p:blipFill>
        <p:spPr>
          <a:xfrm>
            <a:off x="616601" y="2141509"/>
            <a:ext cx="3897144" cy="2201891"/>
          </a:xfrm>
          <a:prstGeom prst="rect">
            <a:avLst/>
          </a:prstGeom>
        </p:spPr>
      </p:pic>
      <p:sp>
        <p:nvSpPr>
          <p:cNvPr id="8" name="Textfeld 7">
            <a:extLst>
              <a:ext uri="{FF2B5EF4-FFF2-40B4-BE49-F238E27FC236}">
                <a16:creationId xmlns:a16="http://schemas.microsoft.com/office/drawing/2014/main" id="{42BF6FF9-5DE9-F2D5-6F9E-CA28FA77B996}"/>
              </a:ext>
            </a:extLst>
          </p:cNvPr>
          <p:cNvSpPr txBox="1"/>
          <p:nvPr/>
        </p:nvSpPr>
        <p:spPr>
          <a:xfrm>
            <a:off x="592538" y="4524975"/>
            <a:ext cx="3353297" cy="584775"/>
          </a:xfrm>
          <a:prstGeom prst="rect">
            <a:avLst/>
          </a:prstGeom>
          <a:noFill/>
        </p:spPr>
        <p:txBody>
          <a:bodyPr wrap="square" rtlCol="0">
            <a:spAutoFit/>
          </a:bodyPr>
          <a:lstStyle/>
          <a:p>
            <a:r>
              <a:rPr lang="de-AT" sz="1600" dirty="0">
                <a:hlinkClick r:id="rId5"/>
              </a:rPr>
              <a:t>https://www.youtube.com/watch?v=NcdgMj3nDvE</a:t>
            </a:r>
            <a:endParaRPr lang="de-AT" sz="1600" dirty="0"/>
          </a:p>
        </p:txBody>
      </p:sp>
      <p:sp>
        <p:nvSpPr>
          <p:cNvPr id="6" name="TextBox 5">
            <a:extLst>
              <a:ext uri="{FF2B5EF4-FFF2-40B4-BE49-F238E27FC236}">
                <a16:creationId xmlns:a16="http://schemas.microsoft.com/office/drawing/2014/main" id="{73C5FFC2-DAD2-A758-A0E3-B324F7B59051}"/>
              </a:ext>
            </a:extLst>
          </p:cNvPr>
          <p:cNvSpPr txBox="1"/>
          <p:nvPr/>
        </p:nvSpPr>
        <p:spPr>
          <a:xfrm>
            <a:off x="5236749" y="1690062"/>
            <a:ext cx="6018835" cy="3477875"/>
          </a:xfrm>
          <a:prstGeom prst="rect">
            <a:avLst/>
          </a:prstGeom>
          <a:noFill/>
        </p:spPr>
        <p:txBody>
          <a:bodyPr wrap="square" rtlCol="0">
            <a:spAutoFit/>
          </a:bodyPr>
          <a:lstStyle/>
          <a:p>
            <a:r>
              <a:rPr lang="en-US" sz="2000" dirty="0"/>
              <a:t>Questions about the video:</a:t>
            </a:r>
          </a:p>
          <a:p>
            <a:endParaRPr lang="en-US" sz="2000" dirty="0"/>
          </a:p>
          <a:p>
            <a:pPr marL="285750" indent="-285750">
              <a:buFont typeface="Arial" panose="020B0604020202020204" pitchFamily="34" charset="0"/>
              <a:buChar char="•"/>
            </a:pPr>
            <a:r>
              <a:rPr lang="en-US" sz="2000" dirty="0"/>
              <a:t>How long is the Danube River, approximately? </a:t>
            </a:r>
          </a:p>
          <a:p>
            <a:pPr marL="285750" indent="-285750">
              <a:buFont typeface="Arial" panose="020B0604020202020204" pitchFamily="34" charset="0"/>
              <a:buChar char="•"/>
            </a:pPr>
            <a:r>
              <a:rPr lang="en-US" sz="2000" dirty="0"/>
              <a:t>Where does the Danube originate and where does it end? </a:t>
            </a:r>
          </a:p>
          <a:p>
            <a:pPr marL="285750" indent="-285750">
              <a:buFont typeface="Arial" panose="020B0604020202020204" pitchFamily="34" charset="0"/>
              <a:buChar char="•"/>
            </a:pPr>
            <a:r>
              <a:rPr lang="en-US" sz="2000" dirty="0"/>
              <a:t>Through how many countries does the Danube pass or border? </a:t>
            </a:r>
          </a:p>
          <a:p>
            <a:pPr marL="285750" indent="-285750">
              <a:buFont typeface="Arial" panose="020B0604020202020204" pitchFamily="34" charset="0"/>
              <a:buChar char="•"/>
            </a:pPr>
            <a:r>
              <a:rPr lang="en-US" sz="2000" dirty="0"/>
              <a:t>Name at least two national capitals situated on the Danube. </a:t>
            </a:r>
          </a:p>
          <a:p>
            <a:pPr marL="285750" indent="-285750">
              <a:buFont typeface="Arial" panose="020B0604020202020204" pitchFamily="34" charset="0"/>
              <a:buChar char="•"/>
            </a:pPr>
            <a:r>
              <a:rPr lang="en-US" sz="2000" dirty="0"/>
              <a:t>What is one major modern use of the Danube mentioned in the video?</a:t>
            </a:r>
          </a:p>
        </p:txBody>
      </p:sp>
    </p:spTree>
    <p:extLst>
      <p:ext uri="{BB962C8B-B14F-4D97-AF65-F5344CB8AC3E}">
        <p14:creationId xmlns:p14="http://schemas.microsoft.com/office/powerpoint/2010/main" val="39467460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2E836-F3A9-759D-CB5B-3B26A7CE6979}"/>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06B2CD0F-D5A5-0D59-86D9-D83ACB4DFE45}"/>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57657601-1ECF-3EF9-3E1B-41C94E9B5C6A}"/>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12CCCF45-E279-B591-FE8C-3818DF5D1CFB}"/>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E3359CD8-1712-6BC0-759D-9265057B3BA6}"/>
              </a:ext>
            </a:extLst>
          </p:cNvPr>
          <p:cNvSpPr>
            <a:spLocks noGrp="1"/>
          </p:cNvSpPr>
          <p:nvPr>
            <p:ph idx="1"/>
          </p:nvPr>
        </p:nvSpPr>
        <p:spPr>
          <a:xfrm>
            <a:off x="592539" y="1908313"/>
            <a:ext cx="7199740" cy="4268650"/>
          </a:xfrm>
        </p:spPr>
        <p:txBody>
          <a:bodyPr/>
          <a:lstStyle/>
          <a:p>
            <a:r>
              <a:rPr lang="de-AT" sz="2400" dirty="0" err="1"/>
              <a:t>from</a:t>
            </a:r>
            <a:r>
              <a:rPr lang="de-AT" sz="2400" dirty="0"/>
              <a:t> </a:t>
            </a:r>
            <a:r>
              <a:rPr lang="de-AT" sz="2400" dirty="0" err="1"/>
              <a:t>the</a:t>
            </a:r>
            <a:r>
              <a:rPr lang="de-AT" sz="2400" dirty="0"/>
              <a:t> Black Forest (Germany) </a:t>
            </a:r>
            <a:r>
              <a:rPr lang="de-AT" sz="2400" dirty="0" err="1"/>
              <a:t>to</a:t>
            </a:r>
            <a:r>
              <a:rPr lang="de-AT" sz="2400" dirty="0"/>
              <a:t> </a:t>
            </a:r>
            <a:r>
              <a:rPr lang="de-AT" sz="2400" dirty="0" err="1"/>
              <a:t>the</a:t>
            </a:r>
            <a:r>
              <a:rPr lang="de-AT" sz="2400" dirty="0"/>
              <a:t> Black </a:t>
            </a:r>
            <a:r>
              <a:rPr lang="de-AT" sz="2400" dirty="0" err="1"/>
              <a:t>Sea</a:t>
            </a:r>
            <a:r>
              <a:rPr lang="de-AT" sz="2400" dirty="0"/>
              <a:t> (Romania and Ukraine)</a:t>
            </a:r>
          </a:p>
          <a:p>
            <a:r>
              <a:rPr lang="de-AT" sz="2400" dirty="0"/>
              <a:t>10 </a:t>
            </a:r>
            <a:r>
              <a:rPr lang="de-AT" sz="2400" dirty="0" err="1"/>
              <a:t>riparian</a:t>
            </a:r>
            <a:r>
              <a:rPr lang="de-AT" sz="2400" dirty="0"/>
              <a:t> </a:t>
            </a:r>
            <a:r>
              <a:rPr lang="de-AT" sz="2400" dirty="0" err="1"/>
              <a:t>states</a:t>
            </a:r>
            <a:r>
              <a:rPr lang="de-AT" sz="2400" dirty="0"/>
              <a:t>: Germany, Austria, </a:t>
            </a:r>
            <a:r>
              <a:rPr lang="de-AT" sz="2400" dirty="0" err="1"/>
              <a:t>Slovakia</a:t>
            </a:r>
            <a:r>
              <a:rPr lang="de-AT" sz="2400" dirty="0"/>
              <a:t>, </a:t>
            </a:r>
            <a:r>
              <a:rPr lang="de-AT" sz="2400" dirty="0" err="1"/>
              <a:t>Hungary</a:t>
            </a:r>
            <a:r>
              <a:rPr lang="de-AT" sz="2400" dirty="0"/>
              <a:t>, </a:t>
            </a:r>
            <a:r>
              <a:rPr lang="de-AT" sz="2400" dirty="0" err="1"/>
              <a:t>Croatia</a:t>
            </a:r>
            <a:r>
              <a:rPr lang="de-AT" sz="2400" dirty="0"/>
              <a:t>, </a:t>
            </a:r>
            <a:r>
              <a:rPr lang="de-AT" sz="2400" dirty="0" err="1"/>
              <a:t>Serbia</a:t>
            </a:r>
            <a:r>
              <a:rPr lang="de-AT" sz="2400" dirty="0"/>
              <a:t>, </a:t>
            </a:r>
            <a:r>
              <a:rPr lang="de-AT" sz="2400" dirty="0" err="1"/>
              <a:t>Bulgaria</a:t>
            </a:r>
            <a:r>
              <a:rPr lang="de-AT" sz="2400" dirty="0"/>
              <a:t>, Romania, </a:t>
            </a:r>
            <a:r>
              <a:rPr lang="de-AT" sz="2400" dirty="0" err="1"/>
              <a:t>Moldova</a:t>
            </a:r>
            <a:r>
              <a:rPr lang="de-AT" sz="2400" dirty="0"/>
              <a:t>, Ukraine</a:t>
            </a:r>
          </a:p>
          <a:p>
            <a:r>
              <a:rPr lang="de-AT" sz="2400" dirty="0" err="1"/>
              <a:t>nearly</a:t>
            </a:r>
            <a:r>
              <a:rPr lang="de-AT" sz="2400" dirty="0"/>
              <a:t> </a:t>
            </a:r>
            <a:r>
              <a:rPr lang="de-AT" sz="2400" dirty="0" err="1"/>
              <a:t>one</a:t>
            </a:r>
            <a:r>
              <a:rPr lang="de-AT" sz="2400" dirty="0"/>
              <a:t> </a:t>
            </a:r>
            <a:r>
              <a:rPr lang="de-AT" sz="2400" dirty="0" err="1"/>
              <a:t>third</a:t>
            </a:r>
            <a:r>
              <a:rPr lang="de-AT" sz="2400" dirty="0"/>
              <a:t> of </a:t>
            </a:r>
            <a:r>
              <a:rPr lang="de-AT" sz="2400" dirty="0" err="1"/>
              <a:t>the</a:t>
            </a:r>
            <a:r>
              <a:rPr lang="de-AT" sz="2400" dirty="0"/>
              <a:t> </a:t>
            </a:r>
            <a:r>
              <a:rPr lang="de-AT" sz="2400" dirty="0" err="1"/>
              <a:t>entire</a:t>
            </a:r>
            <a:r>
              <a:rPr lang="de-AT" sz="2400" dirty="0"/>
              <a:t> </a:t>
            </a:r>
            <a:r>
              <a:rPr lang="de-AT" sz="2400" dirty="0" err="1"/>
              <a:t>river</a:t>
            </a:r>
            <a:r>
              <a:rPr lang="de-AT" sz="2400" dirty="0"/>
              <a:t> </a:t>
            </a:r>
            <a:r>
              <a:rPr lang="de-AT" sz="2400" dirty="0" err="1"/>
              <a:t>length</a:t>
            </a:r>
            <a:r>
              <a:rPr lang="de-AT" sz="2400" dirty="0"/>
              <a:t> </a:t>
            </a:r>
            <a:r>
              <a:rPr lang="de-AT" sz="2400" dirty="0" err="1"/>
              <a:t>is</a:t>
            </a:r>
            <a:r>
              <a:rPr lang="de-AT" sz="2400" dirty="0"/>
              <a:t> in Romania</a:t>
            </a:r>
          </a:p>
          <a:p>
            <a:r>
              <a:rPr lang="de-AT" sz="2400" dirty="0" err="1"/>
              <a:t>the</a:t>
            </a:r>
            <a:r>
              <a:rPr lang="de-AT" sz="2400" dirty="0"/>
              <a:t> </a:t>
            </a:r>
            <a:r>
              <a:rPr lang="de-AT" sz="2400" dirty="0" err="1"/>
              <a:t>most</a:t>
            </a:r>
            <a:r>
              <a:rPr lang="de-AT" sz="2400" dirty="0"/>
              <a:t> international </a:t>
            </a:r>
            <a:r>
              <a:rPr lang="de-AT" sz="2400" dirty="0" err="1"/>
              <a:t>river</a:t>
            </a:r>
            <a:r>
              <a:rPr lang="de-AT" sz="2400" dirty="0"/>
              <a:t> in </a:t>
            </a:r>
            <a:r>
              <a:rPr lang="de-AT" sz="2400" dirty="0" err="1"/>
              <a:t>the</a:t>
            </a:r>
            <a:r>
              <a:rPr lang="de-AT" sz="2400" dirty="0"/>
              <a:t> </a:t>
            </a:r>
            <a:r>
              <a:rPr lang="de-AT" sz="2400" dirty="0" err="1"/>
              <a:t>world</a:t>
            </a:r>
            <a:endParaRPr lang="de-AT" sz="2400" dirty="0"/>
          </a:p>
          <a:p>
            <a:r>
              <a:rPr lang="de-AT" sz="2400" dirty="0"/>
              <a:t>2,845 km </a:t>
            </a:r>
            <a:r>
              <a:rPr lang="de-AT" sz="2400" dirty="0" err="1"/>
              <a:t>long</a:t>
            </a:r>
            <a:r>
              <a:rPr lang="de-AT" sz="2400" dirty="0"/>
              <a:t>, 2,415 km </a:t>
            </a:r>
            <a:r>
              <a:rPr lang="de-AT" sz="2400" dirty="0" err="1"/>
              <a:t>navigable</a:t>
            </a:r>
            <a:endParaRPr lang="de-AT" sz="2400" dirty="0"/>
          </a:p>
          <a:p>
            <a:r>
              <a:rPr lang="de-AT" sz="2400" dirty="0" err="1"/>
              <a:t>Europe’s</a:t>
            </a:r>
            <a:r>
              <a:rPr lang="de-AT" sz="2400" dirty="0"/>
              <a:t> </a:t>
            </a:r>
            <a:r>
              <a:rPr lang="de-AT" sz="2400" dirty="0" err="1"/>
              <a:t>most</a:t>
            </a:r>
            <a:r>
              <a:rPr lang="de-AT" sz="2400" dirty="0"/>
              <a:t> </a:t>
            </a:r>
            <a:r>
              <a:rPr lang="de-AT" sz="2400" dirty="0" err="1"/>
              <a:t>water-rich</a:t>
            </a:r>
            <a:r>
              <a:rPr lang="de-AT" sz="2400" dirty="0"/>
              <a:t> </a:t>
            </a:r>
            <a:r>
              <a:rPr lang="de-AT" sz="2400" dirty="0" err="1"/>
              <a:t>river</a:t>
            </a:r>
            <a:endParaRPr lang="de-AT" sz="2400" dirty="0"/>
          </a:p>
        </p:txBody>
      </p:sp>
      <p:sp>
        <p:nvSpPr>
          <p:cNvPr id="23" name="Datumsplatzhalter 22">
            <a:extLst>
              <a:ext uri="{FF2B5EF4-FFF2-40B4-BE49-F238E27FC236}">
                <a16:creationId xmlns:a16="http://schemas.microsoft.com/office/drawing/2014/main" id="{6517279A-4992-35A5-B27A-0DCFF8D2ECC7}"/>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4A6FB9BA-4EEC-8A25-53A2-2242EFE10C68}"/>
              </a:ext>
            </a:extLst>
          </p:cNvPr>
          <p:cNvSpPr>
            <a:spLocks noGrp="1"/>
          </p:cNvSpPr>
          <p:nvPr>
            <p:ph type="sldNum" sz="quarter" idx="12"/>
          </p:nvPr>
        </p:nvSpPr>
        <p:spPr/>
        <p:txBody>
          <a:bodyPr/>
          <a:lstStyle/>
          <a:p>
            <a:fld id="{0AF89F37-6AD9-4F74-BC17-19E39A25D257}" type="slidenum">
              <a:rPr lang="de-AT" smtClean="0"/>
              <a:t>57</a:t>
            </a:fld>
            <a:endParaRPr lang="de-AT"/>
          </a:p>
        </p:txBody>
      </p:sp>
      <p:sp>
        <p:nvSpPr>
          <p:cNvPr id="3" name="Fußzeilenplatzhalter 2">
            <a:extLst>
              <a:ext uri="{FF2B5EF4-FFF2-40B4-BE49-F238E27FC236}">
                <a16:creationId xmlns:a16="http://schemas.microsoft.com/office/drawing/2014/main" id="{408CF116-F317-8996-A242-FF5B7C8EB326}"/>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
        <p:nvSpPr>
          <p:cNvPr id="4" name="Datumsplatzhalter 22">
            <a:extLst>
              <a:ext uri="{FF2B5EF4-FFF2-40B4-BE49-F238E27FC236}">
                <a16:creationId xmlns:a16="http://schemas.microsoft.com/office/drawing/2014/main" id="{1B93938F-7EC3-BF64-9E61-B429F2826B2D}"/>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Picture: </a:t>
            </a:r>
            <a:r>
              <a:rPr lang="de-AT" err="1"/>
              <a:t>Pixabay</a:t>
            </a:r>
            <a:endParaRPr lang="de-AT"/>
          </a:p>
        </p:txBody>
      </p:sp>
      <p:sp>
        <p:nvSpPr>
          <p:cNvPr id="2" name="Titel 1">
            <a:extLst>
              <a:ext uri="{FF2B5EF4-FFF2-40B4-BE49-F238E27FC236}">
                <a16:creationId xmlns:a16="http://schemas.microsoft.com/office/drawing/2014/main" id="{9FEEBA8F-B894-CCAB-6B72-77569DC61392}"/>
              </a:ext>
            </a:extLst>
          </p:cNvPr>
          <p:cNvSpPr>
            <a:spLocks noGrp="1"/>
          </p:cNvSpPr>
          <p:nvPr>
            <p:ph type="title"/>
          </p:nvPr>
        </p:nvSpPr>
        <p:spPr/>
        <p:txBody>
          <a:bodyPr/>
          <a:lstStyle/>
          <a:p>
            <a:r>
              <a:rPr lang="de-AT" dirty="0"/>
              <a:t>The international </a:t>
            </a:r>
            <a:r>
              <a:rPr lang="de-AT" dirty="0" err="1"/>
              <a:t>waterway</a:t>
            </a:r>
            <a:r>
              <a:rPr lang="de-AT" dirty="0"/>
              <a:t> </a:t>
            </a:r>
            <a:r>
              <a:rPr lang="de-AT" dirty="0" err="1"/>
              <a:t>Danube</a:t>
            </a:r>
            <a:endParaRPr lang="de-AT" dirty="0"/>
          </a:p>
        </p:txBody>
      </p:sp>
      <p:pic>
        <p:nvPicPr>
          <p:cNvPr id="8" name="Picture 2" descr="The Danube river flowing through the mountains&#10;">
            <a:extLst>
              <a:ext uri="{FF2B5EF4-FFF2-40B4-BE49-F238E27FC236}">
                <a16:creationId xmlns:a16="http://schemas.microsoft.com/office/drawing/2014/main" id="{17DC3F05-39F0-DA51-8C6B-4E8D0962CC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69468" y="2471365"/>
            <a:ext cx="3692422" cy="2446230"/>
          </a:xfrm>
          <a:prstGeom prst="rect">
            <a:avLst/>
          </a:prstGeom>
        </p:spPr>
      </p:pic>
    </p:spTree>
    <p:extLst>
      <p:ext uri="{BB962C8B-B14F-4D97-AF65-F5344CB8AC3E}">
        <p14:creationId xmlns:p14="http://schemas.microsoft.com/office/powerpoint/2010/main" val="2950911381"/>
      </p:ext>
    </p:extLst>
  </p:cSld>
  <p:clrMapOvr>
    <a:masterClrMapping/>
  </p:clrMapOvr>
  <p:transition spd="slow">
    <p:push/>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B497C2-FDC6-9436-1852-716F2E254EDD}"/>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73E3EAA0-3A04-69A7-7F60-E32C50721C2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6C1AD79B-C4D4-60B3-E40C-7944A17401BA}"/>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83130D2D-AF68-FA5B-C485-B5E1A52EBB0A}"/>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3" name="Datumsplatzhalter 22">
            <a:extLst>
              <a:ext uri="{FF2B5EF4-FFF2-40B4-BE49-F238E27FC236}">
                <a16:creationId xmlns:a16="http://schemas.microsoft.com/office/drawing/2014/main" id="{4DE50652-09DC-9DD8-B324-721C56BDD16D}"/>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BE1607BB-ADD7-9719-B728-3980DCEC970C}"/>
              </a:ext>
            </a:extLst>
          </p:cNvPr>
          <p:cNvSpPr>
            <a:spLocks noGrp="1"/>
          </p:cNvSpPr>
          <p:nvPr>
            <p:ph type="sldNum" sz="quarter" idx="12"/>
          </p:nvPr>
        </p:nvSpPr>
        <p:spPr/>
        <p:txBody>
          <a:bodyPr/>
          <a:lstStyle/>
          <a:p>
            <a:fld id="{0AF89F37-6AD9-4F74-BC17-19E39A25D257}" type="slidenum">
              <a:rPr lang="de-AT" smtClean="0"/>
              <a:t>58</a:t>
            </a:fld>
            <a:endParaRPr lang="de-AT"/>
          </a:p>
        </p:txBody>
      </p:sp>
      <p:sp>
        <p:nvSpPr>
          <p:cNvPr id="3" name="Fußzeilenplatzhalter 2">
            <a:extLst>
              <a:ext uri="{FF2B5EF4-FFF2-40B4-BE49-F238E27FC236}">
                <a16:creationId xmlns:a16="http://schemas.microsoft.com/office/drawing/2014/main" id="{5F1999C2-A445-504D-EABC-358567D23912}"/>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
        <p:nvSpPr>
          <p:cNvPr id="4" name="Datumsplatzhalter 22">
            <a:extLst>
              <a:ext uri="{FF2B5EF4-FFF2-40B4-BE49-F238E27FC236}">
                <a16:creationId xmlns:a16="http://schemas.microsoft.com/office/drawing/2014/main" id="{552310EE-74A3-3483-AA80-732F4D8B3465}"/>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Images: </a:t>
            </a:r>
            <a:r>
              <a:rPr lang="de-AT" dirty="0" err="1"/>
              <a:t>Flaticon</a:t>
            </a:r>
            <a:endParaRPr lang="de-AT" dirty="0"/>
          </a:p>
        </p:txBody>
      </p:sp>
      <p:sp>
        <p:nvSpPr>
          <p:cNvPr id="2" name="Titel 1">
            <a:extLst>
              <a:ext uri="{FF2B5EF4-FFF2-40B4-BE49-F238E27FC236}">
                <a16:creationId xmlns:a16="http://schemas.microsoft.com/office/drawing/2014/main" id="{2C70D0EF-4822-4F47-FA98-86983DF95B85}"/>
              </a:ext>
            </a:extLst>
          </p:cNvPr>
          <p:cNvSpPr>
            <a:spLocks noGrp="1"/>
          </p:cNvSpPr>
          <p:nvPr>
            <p:ph type="title"/>
          </p:nvPr>
        </p:nvSpPr>
        <p:spPr/>
        <p:txBody>
          <a:bodyPr/>
          <a:lstStyle/>
          <a:p>
            <a:r>
              <a:rPr lang="en-US" dirty="0"/>
              <a:t>Freight transport on inland waterways</a:t>
            </a:r>
            <a:endParaRPr lang="de-AT" dirty="0"/>
          </a:p>
        </p:txBody>
      </p:sp>
      <p:sp>
        <p:nvSpPr>
          <p:cNvPr id="9" name="TextBox 10">
            <a:extLst>
              <a:ext uri="{FF2B5EF4-FFF2-40B4-BE49-F238E27FC236}">
                <a16:creationId xmlns:a16="http://schemas.microsoft.com/office/drawing/2014/main" id="{1493449E-0348-F07C-7E31-0B90C4A4F4B3}"/>
              </a:ext>
            </a:extLst>
          </p:cNvPr>
          <p:cNvSpPr txBox="1"/>
          <p:nvPr/>
        </p:nvSpPr>
        <p:spPr>
          <a:xfrm>
            <a:off x="788839" y="3663102"/>
            <a:ext cx="1600458" cy="2554545"/>
          </a:xfrm>
          <a:prstGeom prst="rect">
            <a:avLst/>
          </a:prstGeom>
          <a:noFill/>
        </p:spPr>
        <p:txBody>
          <a:bodyPr wrap="square" rtlCol="0">
            <a:spAutoFit/>
          </a:bodyPr>
          <a:lstStyle/>
          <a:p>
            <a:pPr algn="ctr"/>
            <a:r>
              <a:rPr lang="de-AT" sz="1600" b="1" err="1"/>
              <a:t>Bulk</a:t>
            </a:r>
            <a:r>
              <a:rPr lang="de-AT" sz="1600" b="1"/>
              <a:t> </a:t>
            </a:r>
            <a:r>
              <a:rPr lang="de-AT" sz="1600" b="1" err="1"/>
              <a:t>Goods</a:t>
            </a:r>
            <a:endParaRPr lang="de-AT" sz="1600" b="1"/>
          </a:p>
          <a:p>
            <a:pPr algn="ctr"/>
            <a:r>
              <a:rPr lang="de-AT" sz="1600" b="1"/>
              <a:t> </a:t>
            </a:r>
          </a:p>
          <a:p>
            <a:pPr algn="ctr"/>
            <a:r>
              <a:rPr lang="de-AT" sz="1600" err="1"/>
              <a:t>Ores</a:t>
            </a:r>
            <a:r>
              <a:rPr lang="de-AT" sz="1600"/>
              <a:t>, </a:t>
            </a:r>
            <a:r>
              <a:rPr lang="de-AT" sz="1600" err="1"/>
              <a:t>coal</a:t>
            </a:r>
            <a:r>
              <a:rPr lang="de-AT" sz="1600"/>
              <a:t>, </a:t>
            </a:r>
            <a:r>
              <a:rPr lang="de-AT" sz="1600" err="1"/>
              <a:t>steel</a:t>
            </a:r>
            <a:r>
              <a:rPr lang="de-AT" sz="1600"/>
              <a:t>, </a:t>
            </a:r>
            <a:r>
              <a:rPr lang="de-AT" sz="1600" err="1"/>
              <a:t>agricultural</a:t>
            </a:r>
            <a:r>
              <a:rPr lang="de-AT" sz="1600"/>
              <a:t> </a:t>
            </a:r>
            <a:r>
              <a:rPr lang="de-AT" sz="1600" err="1"/>
              <a:t>products</a:t>
            </a:r>
            <a:endParaRPr lang="de-AT" sz="1600"/>
          </a:p>
          <a:p>
            <a:pPr algn="ctr"/>
            <a:endParaRPr lang="de-AT" sz="1600"/>
          </a:p>
          <a:p>
            <a:pPr algn="ctr"/>
            <a:r>
              <a:rPr lang="en-US" sz="1600"/>
              <a:t>Main type of goods transported on the Danube</a:t>
            </a:r>
            <a:endParaRPr lang="de-AT" sz="1600"/>
          </a:p>
        </p:txBody>
      </p:sp>
      <p:sp>
        <p:nvSpPr>
          <p:cNvPr id="10" name="TextBox 11">
            <a:extLst>
              <a:ext uri="{FF2B5EF4-FFF2-40B4-BE49-F238E27FC236}">
                <a16:creationId xmlns:a16="http://schemas.microsoft.com/office/drawing/2014/main" id="{E2D6801B-4C4F-7F9F-99D4-AD4703CEBE89}"/>
              </a:ext>
            </a:extLst>
          </p:cNvPr>
          <p:cNvSpPr txBox="1"/>
          <p:nvPr/>
        </p:nvSpPr>
        <p:spPr>
          <a:xfrm>
            <a:off x="3006113" y="3667727"/>
            <a:ext cx="1701697" cy="2062103"/>
          </a:xfrm>
          <a:prstGeom prst="rect">
            <a:avLst/>
          </a:prstGeom>
          <a:noFill/>
        </p:spPr>
        <p:txBody>
          <a:bodyPr wrap="square" rtlCol="0">
            <a:spAutoFit/>
          </a:bodyPr>
          <a:lstStyle/>
          <a:p>
            <a:pPr algn="ctr"/>
            <a:r>
              <a:rPr lang="de-AT" sz="1600" b="1" err="1"/>
              <a:t>Hazardous</a:t>
            </a:r>
            <a:r>
              <a:rPr lang="de-AT" sz="1600" b="1"/>
              <a:t> </a:t>
            </a:r>
            <a:r>
              <a:rPr lang="de-AT" sz="1600" b="1" err="1"/>
              <a:t>Goods</a:t>
            </a:r>
            <a:r>
              <a:rPr lang="de-AT" sz="1600" b="1"/>
              <a:t> </a:t>
            </a:r>
          </a:p>
          <a:p>
            <a:pPr algn="ctr"/>
            <a:endParaRPr lang="de-AT" sz="1600"/>
          </a:p>
          <a:p>
            <a:pPr algn="ctr"/>
            <a:r>
              <a:rPr lang="en-US" sz="1600"/>
              <a:t>e.g. flammable liquid goods such as gasoline, heating oil, chemicals, liquefied gases</a:t>
            </a:r>
            <a:endParaRPr lang="de-AT" sz="1350">
              <a:latin typeface="Oswald" panose="00000500000000000000" pitchFamily="2" charset="0"/>
            </a:endParaRPr>
          </a:p>
        </p:txBody>
      </p:sp>
      <p:sp>
        <p:nvSpPr>
          <p:cNvPr id="11" name="TextBox 12">
            <a:extLst>
              <a:ext uri="{FF2B5EF4-FFF2-40B4-BE49-F238E27FC236}">
                <a16:creationId xmlns:a16="http://schemas.microsoft.com/office/drawing/2014/main" id="{4BE66302-AA37-A93B-203D-537BAE518B3E}"/>
              </a:ext>
            </a:extLst>
          </p:cNvPr>
          <p:cNvSpPr txBox="1"/>
          <p:nvPr/>
        </p:nvSpPr>
        <p:spPr>
          <a:xfrm>
            <a:off x="5335563" y="3649622"/>
            <a:ext cx="1415843" cy="1323439"/>
          </a:xfrm>
          <a:prstGeom prst="rect">
            <a:avLst/>
          </a:prstGeom>
          <a:noFill/>
        </p:spPr>
        <p:txBody>
          <a:bodyPr wrap="square" rtlCol="0">
            <a:spAutoFit/>
          </a:bodyPr>
          <a:lstStyle/>
          <a:p>
            <a:pPr algn="ctr"/>
            <a:r>
              <a:rPr lang="de-AT" sz="1600" b="1" dirty="0"/>
              <a:t>Containers</a:t>
            </a:r>
          </a:p>
          <a:p>
            <a:pPr algn="ctr"/>
            <a:endParaRPr lang="de-AT" sz="1600" dirty="0"/>
          </a:p>
          <a:p>
            <a:pPr algn="ctr"/>
            <a:r>
              <a:rPr lang="de-AT" sz="1600" dirty="0" err="1"/>
              <a:t>Growing</a:t>
            </a:r>
            <a:r>
              <a:rPr lang="de-AT" sz="1600" dirty="0"/>
              <a:t> </a:t>
            </a:r>
            <a:r>
              <a:rPr lang="de-AT" sz="1600" dirty="0" err="1"/>
              <a:t>market</a:t>
            </a:r>
            <a:r>
              <a:rPr lang="de-AT" sz="1600" dirty="0"/>
              <a:t> </a:t>
            </a:r>
            <a:r>
              <a:rPr lang="de-AT" sz="1600" dirty="0" err="1"/>
              <a:t>segment</a:t>
            </a:r>
            <a:endParaRPr lang="de-AT" sz="1600" dirty="0"/>
          </a:p>
        </p:txBody>
      </p:sp>
      <p:sp>
        <p:nvSpPr>
          <p:cNvPr id="12" name="TextBox 18">
            <a:extLst>
              <a:ext uri="{FF2B5EF4-FFF2-40B4-BE49-F238E27FC236}">
                <a16:creationId xmlns:a16="http://schemas.microsoft.com/office/drawing/2014/main" id="{73186D9E-C07F-6778-A85F-597647CCF9C7}"/>
              </a:ext>
            </a:extLst>
          </p:cNvPr>
          <p:cNvSpPr txBox="1"/>
          <p:nvPr/>
        </p:nvSpPr>
        <p:spPr>
          <a:xfrm>
            <a:off x="7368222" y="3635185"/>
            <a:ext cx="1415843" cy="1077218"/>
          </a:xfrm>
          <a:prstGeom prst="rect">
            <a:avLst/>
          </a:prstGeom>
          <a:noFill/>
        </p:spPr>
        <p:txBody>
          <a:bodyPr wrap="square" rtlCol="0">
            <a:spAutoFit/>
          </a:bodyPr>
          <a:lstStyle/>
          <a:p>
            <a:pPr algn="ctr"/>
            <a:r>
              <a:rPr lang="de-AT" sz="1600" b="1" dirty="0"/>
              <a:t>Heavy </a:t>
            </a:r>
            <a:r>
              <a:rPr lang="de-AT" sz="1600" b="1" dirty="0" err="1"/>
              <a:t>Goods</a:t>
            </a:r>
            <a:endParaRPr lang="de-AT" sz="1600" b="1" dirty="0"/>
          </a:p>
          <a:p>
            <a:pPr algn="ctr"/>
            <a:endParaRPr lang="de-AT" sz="1600" dirty="0"/>
          </a:p>
          <a:p>
            <a:pPr algn="ctr"/>
            <a:r>
              <a:rPr lang="de-AT" sz="1600" dirty="0"/>
              <a:t>Heavy </a:t>
            </a:r>
            <a:r>
              <a:rPr lang="de-AT" sz="1600" dirty="0" err="1"/>
              <a:t>or</a:t>
            </a:r>
            <a:r>
              <a:rPr lang="de-AT" sz="1600" dirty="0"/>
              <a:t> </a:t>
            </a:r>
            <a:r>
              <a:rPr lang="de-AT" sz="1600" dirty="0" err="1"/>
              <a:t>bulky</a:t>
            </a:r>
            <a:r>
              <a:rPr lang="de-AT" sz="1600" dirty="0"/>
              <a:t> cargo</a:t>
            </a:r>
          </a:p>
        </p:txBody>
      </p:sp>
      <p:sp>
        <p:nvSpPr>
          <p:cNvPr id="13" name="TextBox 19">
            <a:extLst>
              <a:ext uri="{FF2B5EF4-FFF2-40B4-BE49-F238E27FC236}">
                <a16:creationId xmlns:a16="http://schemas.microsoft.com/office/drawing/2014/main" id="{193AFF43-DE7D-9F90-29A1-681D00516CFA}"/>
              </a:ext>
            </a:extLst>
          </p:cNvPr>
          <p:cNvSpPr txBox="1"/>
          <p:nvPr/>
        </p:nvSpPr>
        <p:spPr>
          <a:xfrm>
            <a:off x="9566857" y="3633733"/>
            <a:ext cx="1415843" cy="1077218"/>
          </a:xfrm>
          <a:prstGeom prst="rect">
            <a:avLst/>
          </a:prstGeom>
          <a:noFill/>
        </p:spPr>
        <p:txBody>
          <a:bodyPr wrap="square" rtlCol="0">
            <a:spAutoFit/>
          </a:bodyPr>
          <a:lstStyle/>
          <a:p>
            <a:pPr algn="ctr"/>
            <a:r>
              <a:rPr lang="en-US" sz="1600" b="1" err="1"/>
              <a:t>RoRo</a:t>
            </a:r>
            <a:r>
              <a:rPr lang="en-US" sz="1600" b="1"/>
              <a:t> Ships</a:t>
            </a:r>
            <a:br>
              <a:rPr lang="en-US" sz="1600"/>
            </a:br>
            <a:endParaRPr lang="en-US" sz="1600"/>
          </a:p>
          <a:p>
            <a:pPr algn="ctr"/>
            <a:r>
              <a:rPr lang="en-US" sz="1600"/>
              <a:t>(</a:t>
            </a:r>
            <a:r>
              <a:rPr lang="en-US" sz="1600" err="1"/>
              <a:t>eng.</a:t>
            </a:r>
            <a:r>
              <a:rPr lang="en-US" sz="1600"/>
              <a:t> Roll on/Roll off)</a:t>
            </a:r>
            <a:endParaRPr lang="de-AT" sz="1600"/>
          </a:p>
        </p:txBody>
      </p:sp>
      <p:sp>
        <p:nvSpPr>
          <p:cNvPr id="18" name="Rectangle 9">
            <a:extLst>
              <a:ext uri="{FF2B5EF4-FFF2-40B4-BE49-F238E27FC236}">
                <a16:creationId xmlns:a16="http://schemas.microsoft.com/office/drawing/2014/main" id="{B274C947-6308-6CF9-E7B3-3413F07AA3DD}"/>
              </a:ext>
              <a:ext uri="{C183D7F6-B498-43B3-948B-1728B52AA6E4}">
                <adec:decorative xmlns:adec="http://schemas.microsoft.com/office/drawing/2017/decorative" val="1"/>
              </a:ext>
            </a:extLst>
          </p:cNvPr>
          <p:cNvSpPr/>
          <p:nvPr/>
        </p:nvSpPr>
        <p:spPr>
          <a:xfrm>
            <a:off x="3302463" y="2222045"/>
            <a:ext cx="974179" cy="974179"/>
          </a:xfrm>
          <a:prstGeom prst="rect">
            <a:avLst/>
          </a:prstGeom>
          <a:blipFill rotWithShape="1">
            <a:blip r:embed="rId3" cstate="screen">
              <a:extLst>
                <a:ext uri="{28A0092B-C50C-407E-A947-70E740481C1C}">
                  <a14:useLocalDpi xmlns:a14="http://schemas.microsoft.com/office/drawing/2010/main"/>
                </a:ext>
              </a:extLst>
            </a:blip>
            <a:srcRect/>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txBody>
          <a:bodyPr/>
          <a:lstStyle/>
          <a:p>
            <a:endParaRPr lang="de-AT" sz="1350"/>
          </a:p>
        </p:txBody>
      </p:sp>
      <p:sp>
        <p:nvSpPr>
          <p:cNvPr id="19" name="Rectangle 21">
            <a:extLst>
              <a:ext uri="{FF2B5EF4-FFF2-40B4-BE49-F238E27FC236}">
                <a16:creationId xmlns:a16="http://schemas.microsoft.com/office/drawing/2014/main" id="{AB955489-9FED-B51A-05E2-E597058A2769}"/>
              </a:ext>
              <a:ext uri="{C183D7F6-B498-43B3-948B-1728B52AA6E4}">
                <adec:decorative xmlns:adec="http://schemas.microsoft.com/office/drawing/2017/decorative" val="1"/>
              </a:ext>
            </a:extLst>
          </p:cNvPr>
          <p:cNvSpPr/>
          <p:nvPr/>
        </p:nvSpPr>
        <p:spPr>
          <a:xfrm>
            <a:off x="9668300" y="2455822"/>
            <a:ext cx="1212958" cy="768446"/>
          </a:xfrm>
          <a:prstGeom prst="rect">
            <a:avLst/>
          </a:prstGeom>
          <a:blipFill>
            <a:blip r:embed="rId4" cstate="screen">
              <a:extLst>
                <a:ext uri="{28A0092B-C50C-407E-A947-70E740481C1C}">
                  <a14:useLocalDpi xmlns:a14="http://schemas.microsoft.com/office/drawing/2010/main"/>
                </a:ext>
              </a:extLst>
            </a:blip>
            <a:srcRect/>
            <a:stretch>
              <a:fillRect t="-22000" b="-22000"/>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de-AT" sz="1350"/>
          </a:p>
        </p:txBody>
      </p:sp>
      <p:pic>
        <p:nvPicPr>
          <p:cNvPr id="20" name="Picture 5">
            <a:extLst>
              <a:ext uri="{FF2B5EF4-FFF2-40B4-BE49-F238E27FC236}">
                <a16:creationId xmlns:a16="http://schemas.microsoft.com/office/drawing/2014/main" id="{4185F533-5B1A-3D48-F1C7-8D0F288BA3B8}"/>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12808" y="2418336"/>
            <a:ext cx="843418" cy="843418"/>
          </a:xfrm>
          <a:prstGeom prst="rect">
            <a:avLst/>
          </a:prstGeom>
        </p:spPr>
      </p:pic>
      <p:pic>
        <p:nvPicPr>
          <p:cNvPr id="21" name="Picture 14">
            <a:extLst>
              <a:ext uri="{FF2B5EF4-FFF2-40B4-BE49-F238E27FC236}">
                <a16:creationId xmlns:a16="http://schemas.microsoft.com/office/drawing/2014/main" id="{1DD95174-FAA6-BA0B-CAF3-14E0B2491AA1}"/>
              </a:ext>
              <a:ext uri="{C183D7F6-B498-43B3-948B-1728B52AA6E4}">
                <adec:decorative xmlns:adec="http://schemas.microsoft.com/office/drawing/2017/decorative" val="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50709" y="2327215"/>
            <a:ext cx="923330" cy="923330"/>
          </a:xfrm>
          <a:prstGeom prst="rect">
            <a:avLst/>
          </a:prstGeom>
        </p:spPr>
      </p:pic>
      <p:pic>
        <p:nvPicPr>
          <p:cNvPr id="22" name="Picture 16">
            <a:extLst>
              <a:ext uri="{FF2B5EF4-FFF2-40B4-BE49-F238E27FC236}">
                <a16:creationId xmlns:a16="http://schemas.microsoft.com/office/drawing/2014/main" id="{57D59485-251F-FF60-E5D5-1DC21BD02C8C}"/>
              </a:ext>
              <a:ext uri="{C183D7F6-B498-43B3-948B-1728B52AA6E4}">
                <adec:decorative xmlns:adec="http://schemas.microsoft.com/office/drawing/2017/decorative" val="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29466" y="2193648"/>
            <a:ext cx="1028039" cy="1028039"/>
          </a:xfrm>
          <a:prstGeom prst="rect">
            <a:avLst/>
          </a:prstGeom>
        </p:spPr>
      </p:pic>
    </p:spTree>
    <p:extLst>
      <p:ext uri="{BB962C8B-B14F-4D97-AF65-F5344CB8AC3E}">
        <p14:creationId xmlns:p14="http://schemas.microsoft.com/office/powerpoint/2010/main" val="1695469543"/>
      </p:ext>
    </p:extLst>
  </p:cSld>
  <p:clrMapOvr>
    <a:masterClrMapping/>
  </p:clrMapOvr>
  <p:transition spd="slow">
    <p:push/>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E8F41C-5E59-83A8-9F79-092E1ABFE989}"/>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1C4E76D3-7B0B-C529-DD5D-6919B797A508}"/>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A3DDF012-562F-D36B-20D1-E6A99E9B31EB}"/>
              </a:ext>
            </a:extLst>
          </p:cNvPr>
          <p:cNvSpPr>
            <a:spLocks noGrp="1"/>
          </p:cNvSpPr>
          <p:nvPr>
            <p:ph type="ftr" sz="quarter" idx="11"/>
          </p:nvPr>
        </p:nvSpPr>
        <p:spPr>
          <a:xfrm>
            <a:off x="592538" y="272194"/>
            <a:ext cx="6722405" cy="365125"/>
          </a:xfrm>
        </p:spPr>
        <p:txBody>
          <a:bodyPr/>
          <a:lstStyle/>
          <a:p>
            <a:r>
              <a:rPr lang="en-US"/>
              <a:t>FREIGHT TRANSPORT IN TRANSITION – SUSTAINABLE, DIGITAL, AND EFFICIENT</a:t>
            </a:r>
          </a:p>
        </p:txBody>
      </p:sp>
      <p:sp>
        <p:nvSpPr>
          <p:cNvPr id="4" name="Foliennummernplatzhalter 3">
            <a:extLst>
              <a:ext uri="{FF2B5EF4-FFF2-40B4-BE49-F238E27FC236}">
                <a16:creationId xmlns:a16="http://schemas.microsoft.com/office/drawing/2014/main" id="{3F5B654A-B823-8B5D-3083-3549796857A0}"/>
              </a:ext>
            </a:extLst>
          </p:cNvPr>
          <p:cNvSpPr>
            <a:spLocks noGrp="1"/>
          </p:cNvSpPr>
          <p:nvPr>
            <p:ph type="sldNum" sz="quarter" idx="12"/>
          </p:nvPr>
        </p:nvSpPr>
        <p:spPr/>
        <p:txBody>
          <a:bodyPr/>
          <a:lstStyle/>
          <a:p>
            <a:fld id="{0AF89F37-6AD9-4F74-BC17-19E39A25D257}" type="slidenum">
              <a:rPr lang="de-AT" smtClean="0"/>
              <a:pPr/>
              <a:t>59</a:t>
            </a:fld>
            <a:endParaRPr lang="de-AT"/>
          </a:p>
        </p:txBody>
      </p:sp>
      <p:sp>
        <p:nvSpPr>
          <p:cNvPr id="5" name="Titel 4">
            <a:extLst>
              <a:ext uri="{FF2B5EF4-FFF2-40B4-BE49-F238E27FC236}">
                <a16:creationId xmlns:a16="http://schemas.microsoft.com/office/drawing/2014/main" id="{362F8B26-1E47-A072-4F15-913D7D247B87}"/>
              </a:ext>
            </a:extLst>
          </p:cNvPr>
          <p:cNvSpPr>
            <a:spLocks noGrp="1"/>
          </p:cNvSpPr>
          <p:nvPr>
            <p:ph type="title"/>
          </p:nvPr>
        </p:nvSpPr>
        <p:spPr>
          <a:xfrm>
            <a:off x="592538" y="640040"/>
            <a:ext cx="9257140" cy="792976"/>
          </a:xfrm>
        </p:spPr>
        <p:txBody>
          <a:bodyPr/>
          <a:lstStyle/>
          <a:p>
            <a:r>
              <a:rPr lang="en-US" dirty="0"/>
              <a:t>Expert group discussion on the Danube</a:t>
            </a:r>
            <a:endParaRPr lang="de-AT" dirty="0"/>
          </a:p>
        </p:txBody>
      </p:sp>
      <p:sp>
        <p:nvSpPr>
          <p:cNvPr id="6" name="Inhaltsplatzhalter 5">
            <a:extLst>
              <a:ext uri="{FF2B5EF4-FFF2-40B4-BE49-F238E27FC236}">
                <a16:creationId xmlns:a16="http://schemas.microsoft.com/office/drawing/2014/main" id="{F5BB1717-84C2-972D-CA0F-F2F3F639DD56}"/>
              </a:ext>
            </a:extLst>
          </p:cNvPr>
          <p:cNvSpPr>
            <a:spLocks noGrp="1"/>
          </p:cNvSpPr>
          <p:nvPr>
            <p:ph idx="1"/>
          </p:nvPr>
        </p:nvSpPr>
        <p:spPr>
          <a:xfrm>
            <a:off x="3458818" y="1719470"/>
            <a:ext cx="8088140" cy="4457493"/>
          </a:xfrm>
        </p:spPr>
        <p:txBody>
          <a:bodyPr/>
          <a:lstStyle/>
          <a:p>
            <a:pPr marL="0" indent="0">
              <a:buNone/>
            </a:pPr>
            <a:r>
              <a:rPr lang="en-US" sz="2200"/>
              <a:t>Research one of the topics in a group using the internet and present your findings to the class:</a:t>
            </a:r>
          </a:p>
          <a:p>
            <a:r>
              <a:rPr lang="en-US" sz="2200"/>
              <a:t>What role does freight transport on waterways play in the global economy?</a:t>
            </a:r>
          </a:p>
          <a:p>
            <a:r>
              <a:rPr lang="en-US" sz="2200"/>
              <a:t>What advantages does freight transport on waterways offer compared to other modes of transport?</a:t>
            </a:r>
          </a:p>
          <a:p>
            <a:r>
              <a:rPr lang="en-US" sz="2200"/>
              <a:t>What well-known European waterways exist besides the Danube, and how are they connected?</a:t>
            </a:r>
          </a:p>
          <a:p>
            <a:r>
              <a:rPr lang="en-US" sz="2200"/>
              <a:t>What current problems does Danube shipping face?</a:t>
            </a:r>
          </a:p>
          <a:p>
            <a:r>
              <a:rPr lang="en-US" sz="2200"/>
              <a:t>The future of the Danube: How could the waterway be made more sustainable?</a:t>
            </a:r>
            <a:endParaRPr lang="de-AT" sz="2200"/>
          </a:p>
          <a:p>
            <a:pPr marL="0" indent="0">
              <a:buNone/>
            </a:pPr>
            <a:endParaRPr lang="de-AT"/>
          </a:p>
        </p:txBody>
      </p:sp>
      <p:pic>
        <p:nvPicPr>
          <p:cNvPr id="11" name="Grafik 10">
            <a:extLst>
              <a:ext uri="{FF2B5EF4-FFF2-40B4-BE49-F238E27FC236}">
                <a16:creationId xmlns:a16="http://schemas.microsoft.com/office/drawing/2014/main" id="{2F4A2CE8-9300-83C0-0C77-A64C57FF5F5A}"/>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296941" cy="2296941"/>
          </a:xfrm>
          <a:prstGeom prst="rect">
            <a:avLst/>
          </a:prstGeom>
        </p:spPr>
      </p:pic>
    </p:spTree>
    <p:extLst>
      <p:ext uri="{BB962C8B-B14F-4D97-AF65-F5344CB8AC3E}">
        <p14:creationId xmlns:p14="http://schemas.microsoft.com/office/powerpoint/2010/main" val="2710656710"/>
      </p:ext>
    </p:extLst>
  </p:cSld>
  <p:clrMapOvr>
    <a:masterClrMapping/>
  </p:clrMapOvr>
  <p:transition spd="slow">
    <p:push/>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69AA96-7940-F4A1-5A26-C710D65821C4}"/>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09DCB5FA-B7FD-F38D-A75A-69E3F099A902}"/>
              </a:ext>
            </a:extLst>
          </p:cNvPr>
          <p:cNvSpPr/>
          <p:nvPr/>
        </p:nvSpPr>
        <p:spPr>
          <a:xfrm>
            <a:off x="4424802" y="5224352"/>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5037F555-75D6-1981-2CF0-CCA1EBE09FDE}"/>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38308CB0-FF89-899B-7760-C66541B9359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50D5AEC9-9AC5-5052-4ECC-886C806D923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DD247472-217D-3413-D8B1-EBE145A42B6A}"/>
              </a:ext>
            </a:extLst>
          </p:cNvPr>
          <p:cNvSpPr>
            <a:spLocks noGrp="1"/>
          </p:cNvSpPr>
          <p:nvPr>
            <p:ph idx="1"/>
          </p:nvPr>
        </p:nvSpPr>
        <p:spPr>
          <a:xfrm>
            <a:off x="592539" y="1908313"/>
            <a:ext cx="6424487" cy="4268650"/>
          </a:xfrm>
        </p:spPr>
        <p:txBody>
          <a:bodyPr/>
          <a:lstStyle/>
          <a:p>
            <a:r>
              <a:rPr lang="en-US" sz="2400" dirty="0"/>
              <a:t>Modernization of ships and ports ("retrofitting")</a:t>
            </a:r>
          </a:p>
          <a:p>
            <a:r>
              <a:rPr lang="en-US" sz="2400" dirty="0" err="1"/>
              <a:t>Digitalisation</a:t>
            </a:r>
            <a:endParaRPr lang="en-US" sz="2400" dirty="0"/>
          </a:p>
          <a:p>
            <a:r>
              <a:rPr lang="en-US" sz="2400" dirty="0"/>
              <a:t>Automation</a:t>
            </a:r>
          </a:p>
          <a:p>
            <a:r>
              <a:rPr lang="en-US" sz="2400" dirty="0"/>
              <a:t>Use of sustainable resources</a:t>
            </a:r>
          </a:p>
          <a:p>
            <a:r>
              <a:rPr lang="en-US" sz="2400" dirty="0"/>
              <a:t>Low-water vessels</a:t>
            </a:r>
          </a:p>
          <a:p>
            <a:r>
              <a:rPr lang="en-US" sz="2400" dirty="0"/>
              <a:t>Waterway interconnectivity</a:t>
            </a:r>
          </a:p>
          <a:p>
            <a:r>
              <a:rPr lang="en-US" sz="2400" dirty="0"/>
              <a:t>Opening up new markets</a:t>
            </a:r>
            <a:endParaRPr lang="de-AT" sz="2400" dirty="0"/>
          </a:p>
        </p:txBody>
      </p:sp>
      <p:sp>
        <p:nvSpPr>
          <p:cNvPr id="23" name="Datumsplatzhalter 22">
            <a:extLst>
              <a:ext uri="{FF2B5EF4-FFF2-40B4-BE49-F238E27FC236}">
                <a16:creationId xmlns:a16="http://schemas.microsoft.com/office/drawing/2014/main" id="{805ABC45-24C5-ECCC-7A45-24BE3ECF908D}"/>
              </a:ext>
            </a:extLst>
          </p:cNvPr>
          <p:cNvSpPr>
            <a:spLocks noGrp="1"/>
          </p:cNvSpPr>
          <p:nvPr>
            <p:ph type="dt" sz="half" idx="10"/>
          </p:nvPr>
        </p:nvSpPr>
        <p:spPr/>
        <p:txBody>
          <a:bodyPr/>
          <a:lstStyle/>
          <a:p>
            <a:r>
              <a:rPr lang="de-AT" dirty="0"/>
              <a:t>Slide</a:t>
            </a:r>
          </a:p>
        </p:txBody>
      </p:sp>
      <p:sp>
        <p:nvSpPr>
          <p:cNvPr id="5" name="Foliennummernplatzhalter 4">
            <a:extLst>
              <a:ext uri="{FF2B5EF4-FFF2-40B4-BE49-F238E27FC236}">
                <a16:creationId xmlns:a16="http://schemas.microsoft.com/office/drawing/2014/main" id="{EECF0682-4993-ADD7-9E58-776CBAA0EF7B}"/>
              </a:ext>
            </a:extLst>
          </p:cNvPr>
          <p:cNvSpPr>
            <a:spLocks noGrp="1"/>
          </p:cNvSpPr>
          <p:nvPr>
            <p:ph type="sldNum" sz="quarter" idx="12"/>
          </p:nvPr>
        </p:nvSpPr>
        <p:spPr/>
        <p:txBody>
          <a:bodyPr/>
          <a:lstStyle/>
          <a:p>
            <a:fld id="{0AF89F37-6AD9-4F74-BC17-19E39A25D257}" type="slidenum">
              <a:rPr lang="de-AT" smtClean="0"/>
              <a:t>60</a:t>
            </a:fld>
            <a:endParaRPr lang="de-AT"/>
          </a:p>
        </p:txBody>
      </p:sp>
      <p:sp>
        <p:nvSpPr>
          <p:cNvPr id="3" name="Fußzeilenplatzhalter 2">
            <a:extLst>
              <a:ext uri="{FF2B5EF4-FFF2-40B4-BE49-F238E27FC236}">
                <a16:creationId xmlns:a16="http://schemas.microsoft.com/office/drawing/2014/main" id="{5B9C403D-680B-3020-D25F-76F0C791FE7B}"/>
              </a:ext>
            </a:extLst>
          </p:cNvPr>
          <p:cNvSpPr>
            <a:spLocks noGrp="1"/>
          </p:cNvSpPr>
          <p:nvPr>
            <p:ph type="ftr" sz="quarter" idx="11"/>
          </p:nvPr>
        </p:nvSpPr>
        <p:spPr>
          <a:xfrm>
            <a:off x="635069" y="272194"/>
            <a:ext cx="6679874" cy="365125"/>
          </a:xfrm>
        </p:spPr>
        <p:txBody>
          <a:bodyPr/>
          <a:lstStyle/>
          <a:p>
            <a:r>
              <a:rPr lang="en-US" dirty="0">
                <a:cs typeface="Arial" panose="020B0604020202020204" pitchFamily="34" charset="0"/>
              </a:rPr>
              <a:t>FREIGHT TRANSPORT IN TRANSITION – SUSTAINABLE, DIGITAL, AND EFFICIENT</a:t>
            </a:r>
          </a:p>
        </p:txBody>
      </p:sp>
      <p:sp>
        <p:nvSpPr>
          <p:cNvPr id="4" name="Datumsplatzhalter 22">
            <a:extLst>
              <a:ext uri="{FF2B5EF4-FFF2-40B4-BE49-F238E27FC236}">
                <a16:creationId xmlns:a16="http://schemas.microsoft.com/office/drawing/2014/main" id="{1E70A5FA-C6DE-60CE-306F-433F40AD986A}"/>
              </a:ext>
            </a:extLst>
          </p:cNvPr>
          <p:cNvSpPr txBox="1">
            <a:spLocks/>
          </p:cNvSpPr>
          <p:nvPr/>
        </p:nvSpPr>
        <p:spPr>
          <a:xfrm>
            <a:off x="9450601" y="6268894"/>
            <a:ext cx="210711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KI-generiert (MS Copilot)</a:t>
            </a:r>
          </a:p>
        </p:txBody>
      </p:sp>
      <p:sp>
        <p:nvSpPr>
          <p:cNvPr id="2" name="Titel 1">
            <a:extLst>
              <a:ext uri="{FF2B5EF4-FFF2-40B4-BE49-F238E27FC236}">
                <a16:creationId xmlns:a16="http://schemas.microsoft.com/office/drawing/2014/main" id="{04F65DB0-FD57-ED89-4212-0D822573BFC8}"/>
              </a:ext>
            </a:extLst>
          </p:cNvPr>
          <p:cNvSpPr>
            <a:spLocks noGrp="1"/>
          </p:cNvSpPr>
          <p:nvPr>
            <p:ph type="title"/>
          </p:nvPr>
        </p:nvSpPr>
        <p:spPr/>
        <p:txBody>
          <a:bodyPr/>
          <a:lstStyle/>
          <a:p>
            <a:r>
              <a:rPr lang="en-US" dirty="0"/>
              <a:t>Development trends in inland waterway shipping</a:t>
            </a:r>
            <a:endParaRPr lang="de-AT" dirty="0"/>
          </a:p>
        </p:txBody>
      </p:sp>
      <p:pic>
        <p:nvPicPr>
          <p:cNvPr id="6" name="Grafik 5">
            <a:extLst>
              <a:ext uri="{FF2B5EF4-FFF2-40B4-BE49-F238E27FC236}">
                <a16:creationId xmlns:a16="http://schemas.microsoft.com/office/drawing/2014/main" id="{1BCF5192-AFD0-4458-E28B-9E671B2CB0D5}"/>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290520" y="1800873"/>
            <a:ext cx="4267200" cy="4267200"/>
          </a:xfrm>
          <a:prstGeom prst="rect">
            <a:avLst/>
          </a:prstGeom>
        </p:spPr>
      </p:pic>
    </p:spTree>
    <p:extLst>
      <p:ext uri="{BB962C8B-B14F-4D97-AF65-F5344CB8AC3E}">
        <p14:creationId xmlns:p14="http://schemas.microsoft.com/office/powerpoint/2010/main" val="511276828"/>
      </p:ext>
    </p:extLst>
  </p:cSld>
  <p:clrMapOvr>
    <a:masterClrMapping/>
  </p:clrMapOvr>
  <p:transition spd="slow">
    <p:push/>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D96A7A-8C78-7322-9EB9-AA3B2BD1EBF4}"/>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0413CCCD-318A-6AA0-6208-A6EDC2AA752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A1D08505-FB30-7833-2417-F9DD17A9B9E9}"/>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7406D3F4-AAB2-0C9C-8772-777E7F7521C7}"/>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7DA03120-4650-1D1E-DAF0-5ADA6EAD842E}"/>
              </a:ext>
            </a:extLst>
          </p:cNvPr>
          <p:cNvSpPr>
            <a:spLocks noGrp="1"/>
          </p:cNvSpPr>
          <p:nvPr>
            <p:ph idx="1"/>
          </p:nvPr>
        </p:nvSpPr>
        <p:spPr>
          <a:xfrm>
            <a:off x="592539" y="1549984"/>
            <a:ext cx="7718190" cy="4626979"/>
          </a:xfrm>
        </p:spPr>
        <p:txBody>
          <a:bodyPr/>
          <a:lstStyle/>
          <a:p>
            <a:pPr marL="0" indent="0">
              <a:buNone/>
            </a:pPr>
            <a:r>
              <a:rPr lang="en-US" sz="2400" b="1" dirty="0"/>
              <a:t>Smart Ports: Port of Hamburg</a:t>
            </a:r>
          </a:p>
          <a:p>
            <a:r>
              <a:rPr lang="en-US" sz="2400" dirty="0"/>
              <a:t>Increased efficiency through sensor technology, analytics, forecasting, and information systems</a:t>
            </a:r>
          </a:p>
          <a:p>
            <a:r>
              <a:rPr lang="en-US" sz="2400" dirty="0"/>
              <a:t>Networking of traffic flows, infrastructure, and goods flows</a:t>
            </a:r>
          </a:p>
          <a:p>
            <a:r>
              <a:rPr lang="en-US" sz="2400" dirty="0"/>
              <a:t>Application examples:</a:t>
            </a:r>
          </a:p>
          <a:p>
            <a:pPr marL="541338" indent="176213"/>
            <a:r>
              <a:rPr lang="en-US" sz="2400" dirty="0"/>
              <a:t>Vehicle fleet with sensors for shorter routes &amp; better capacity utilization</a:t>
            </a:r>
          </a:p>
          <a:p>
            <a:pPr marL="541338" indent="176213"/>
            <a:r>
              <a:rPr lang="en-US" sz="2400" dirty="0"/>
              <a:t>Handling all documentation in digital form</a:t>
            </a:r>
          </a:p>
          <a:p>
            <a:pPr marL="541338" indent="176213"/>
            <a:r>
              <a:rPr lang="en-US" sz="2400" dirty="0"/>
              <a:t>Real-time processing of navigation and parking space assignment</a:t>
            </a:r>
            <a:endParaRPr lang="de-AT" sz="2400" dirty="0"/>
          </a:p>
        </p:txBody>
      </p:sp>
      <p:sp>
        <p:nvSpPr>
          <p:cNvPr id="23" name="Datumsplatzhalter 22">
            <a:extLst>
              <a:ext uri="{FF2B5EF4-FFF2-40B4-BE49-F238E27FC236}">
                <a16:creationId xmlns:a16="http://schemas.microsoft.com/office/drawing/2014/main" id="{2199F5B1-6762-63D1-85D6-35FB4FA56C67}"/>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FA3CCFBD-F2E4-01E9-5FC1-395DB9356801}"/>
              </a:ext>
            </a:extLst>
          </p:cNvPr>
          <p:cNvSpPr>
            <a:spLocks noGrp="1"/>
          </p:cNvSpPr>
          <p:nvPr>
            <p:ph type="sldNum" sz="quarter" idx="12"/>
          </p:nvPr>
        </p:nvSpPr>
        <p:spPr/>
        <p:txBody>
          <a:bodyPr/>
          <a:lstStyle/>
          <a:p>
            <a:fld id="{0AF89F37-6AD9-4F74-BC17-19E39A25D257}" type="slidenum">
              <a:rPr lang="de-AT" smtClean="0"/>
              <a:t>61</a:t>
            </a:fld>
            <a:endParaRPr lang="de-AT"/>
          </a:p>
        </p:txBody>
      </p:sp>
      <p:sp>
        <p:nvSpPr>
          <p:cNvPr id="3" name="Fußzeilenplatzhalter 2">
            <a:extLst>
              <a:ext uri="{FF2B5EF4-FFF2-40B4-BE49-F238E27FC236}">
                <a16:creationId xmlns:a16="http://schemas.microsoft.com/office/drawing/2014/main" id="{4AFFD636-EA13-C531-8BCF-87E19B5DD32E}"/>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
        <p:nvSpPr>
          <p:cNvPr id="2" name="Titel 1">
            <a:extLst>
              <a:ext uri="{FF2B5EF4-FFF2-40B4-BE49-F238E27FC236}">
                <a16:creationId xmlns:a16="http://schemas.microsoft.com/office/drawing/2014/main" id="{47644C9D-5D39-D01A-D7D2-6185F8E963AE}"/>
              </a:ext>
            </a:extLst>
          </p:cNvPr>
          <p:cNvSpPr>
            <a:spLocks noGrp="1"/>
          </p:cNvSpPr>
          <p:nvPr>
            <p:ph type="title"/>
          </p:nvPr>
        </p:nvSpPr>
        <p:spPr/>
        <p:txBody>
          <a:bodyPr/>
          <a:lstStyle/>
          <a:p>
            <a:r>
              <a:rPr lang="de-AT" dirty="0"/>
              <a:t>Best </a:t>
            </a:r>
            <a:r>
              <a:rPr lang="de-AT" dirty="0" err="1"/>
              <a:t>practice</a:t>
            </a:r>
            <a:r>
              <a:rPr lang="de-AT" dirty="0"/>
              <a:t> </a:t>
            </a:r>
            <a:r>
              <a:rPr lang="de-AT" dirty="0" err="1"/>
              <a:t>example</a:t>
            </a:r>
            <a:r>
              <a:rPr lang="de-AT" dirty="0"/>
              <a:t>: </a:t>
            </a:r>
            <a:r>
              <a:rPr lang="de-AT" dirty="0" err="1"/>
              <a:t>Digitalisation</a:t>
            </a:r>
            <a:endParaRPr lang="de-AT" dirty="0"/>
          </a:p>
        </p:txBody>
      </p:sp>
      <p:sp>
        <p:nvSpPr>
          <p:cNvPr id="9" name="Textfeld 8">
            <a:extLst>
              <a:ext uri="{FF2B5EF4-FFF2-40B4-BE49-F238E27FC236}">
                <a16:creationId xmlns:a16="http://schemas.microsoft.com/office/drawing/2014/main" id="{F90A5269-5971-1D2A-85C9-2640CE127754}"/>
              </a:ext>
            </a:extLst>
          </p:cNvPr>
          <p:cNvSpPr txBox="1"/>
          <p:nvPr/>
        </p:nvSpPr>
        <p:spPr>
          <a:xfrm>
            <a:off x="8310729" y="4232943"/>
            <a:ext cx="3090587" cy="584775"/>
          </a:xfrm>
          <a:prstGeom prst="rect">
            <a:avLst/>
          </a:prstGeom>
          <a:noFill/>
        </p:spPr>
        <p:txBody>
          <a:bodyPr wrap="square">
            <a:spAutoFit/>
          </a:bodyPr>
          <a:lstStyle/>
          <a:p>
            <a:r>
              <a:rPr lang="de-AT" sz="1600" dirty="0">
                <a:hlinkClick r:id="rId4"/>
              </a:rPr>
              <a:t>https://www.youtube.com/watch?v=CiMUtD8pYAg</a:t>
            </a:r>
            <a:endParaRPr lang="de-AT" sz="1600" dirty="0"/>
          </a:p>
        </p:txBody>
      </p:sp>
      <p:pic>
        <p:nvPicPr>
          <p:cNvPr id="4" name="Onlinemedien 3" title="Port of Hamburg: The future is here">
            <a:hlinkClick r:id="" action="ppaction://media"/>
            <a:extLst>
              <a:ext uri="{FF2B5EF4-FFF2-40B4-BE49-F238E27FC236}">
                <a16:creationId xmlns:a16="http://schemas.microsoft.com/office/drawing/2014/main" id="{4E780F7A-F579-2A46-BF6F-8F3FF9171079}"/>
              </a:ext>
            </a:extLst>
          </p:cNvPr>
          <p:cNvPicPr>
            <a:picLocks noRot="1" noChangeAspect="1"/>
          </p:cNvPicPr>
          <p:nvPr>
            <a:videoFile r:link="rId1"/>
          </p:nvPr>
        </p:nvPicPr>
        <p:blipFill>
          <a:blip r:embed="rId5"/>
          <a:stretch>
            <a:fillRect/>
          </a:stretch>
        </p:blipFill>
        <p:spPr>
          <a:xfrm>
            <a:off x="8357171" y="2262754"/>
            <a:ext cx="3242290" cy="1831898"/>
          </a:xfrm>
          <a:prstGeom prst="rect">
            <a:avLst/>
          </a:prstGeom>
        </p:spPr>
      </p:pic>
    </p:spTree>
    <p:extLst>
      <p:ext uri="{BB962C8B-B14F-4D97-AF65-F5344CB8AC3E}">
        <p14:creationId xmlns:p14="http://schemas.microsoft.com/office/powerpoint/2010/main" val="55791717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B1D4E-0EA4-C484-9B39-26C12A4E032E}"/>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0BB2B399-5120-6EA5-5CBC-DEEF59A8BF6E}"/>
              </a:ext>
            </a:extLst>
          </p:cNvPr>
          <p:cNvSpPr/>
          <p:nvPr/>
        </p:nvSpPr>
        <p:spPr>
          <a:xfrm>
            <a:off x="4535462" y="5633195"/>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061A8CFC-4C41-F244-2966-36CB0258577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9A0828F1-3C91-A157-D5A5-9A29FBCA202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3E428DB-7A1C-8378-E328-BAB73107FFB8}"/>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BD5E920E-41E4-2C13-47E8-3C2E45405E7F}"/>
              </a:ext>
            </a:extLst>
          </p:cNvPr>
          <p:cNvSpPr>
            <a:spLocks noGrp="1"/>
          </p:cNvSpPr>
          <p:nvPr>
            <p:ph idx="1"/>
          </p:nvPr>
        </p:nvSpPr>
        <p:spPr>
          <a:xfrm>
            <a:off x="592539" y="1659835"/>
            <a:ext cx="7199740" cy="4517128"/>
          </a:xfrm>
        </p:spPr>
        <p:txBody>
          <a:bodyPr/>
          <a:lstStyle/>
          <a:p>
            <a:r>
              <a:rPr lang="en-US" sz="2000"/>
              <a:t>Belgian company SEAFAR as a pioneer in (semi-)autonomous shipping</a:t>
            </a:r>
          </a:p>
          <a:p>
            <a:r>
              <a:rPr lang="en-US" sz="2000"/>
              <a:t>3 SEAFAR remote control centers (Antwerp, Charleroi, Duisburg), 1 customer-owned control center in Dordrecht</a:t>
            </a:r>
          </a:p>
          <a:p>
            <a:r>
              <a:rPr lang="en-US" sz="2000"/>
              <a:t>Step-by-step development and automation in coordination with regulatory authorities</a:t>
            </a:r>
          </a:p>
          <a:p>
            <a:r>
              <a:rPr lang="en-US" sz="2000"/>
              <a:t>Remote-controlled ships operating with full crews and also reduced crews</a:t>
            </a:r>
          </a:p>
          <a:p>
            <a:r>
              <a:rPr lang="en-US" sz="2000"/>
              <a:t>Technology to increase safety in human-centered operations</a:t>
            </a:r>
          </a:p>
          <a:p>
            <a:r>
              <a:rPr lang="en-US" sz="2000"/>
              <a:t>Remote-controlled navigation of unmanned and highly automated push barges</a:t>
            </a:r>
            <a:endParaRPr lang="de-AT" sz="2000"/>
          </a:p>
        </p:txBody>
      </p:sp>
      <p:sp>
        <p:nvSpPr>
          <p:cNvPr id="23" name="Datumsplatzhalter 22">
            <a:extLst>
              <a:ext uri="{FF2B5EF4-FFF2-40B4-BE49-F238E27FC236}">
                <a16:creationId xmlns:a16="http://schemas.microsoft.com/office/drawing/2014/main" id="{A5B5CD48-7748-A7BC-138E-DB7789B5D6A3}"/>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FB77DEB9-84BA-61B7-C567-80CB00792975}"/>
              </a:ext>
            </a:extLst>
          </p:cNvPr>
          <p:cNvSpPr>
            <a:spLocks noGrp="1"/>
          </p:cNvSpPr>
          <p:nvPr>
            <p:ph type="sldNum" sz="quarter" idx="12"/>
          </p:nvPr>
        </p:nvSpPr>
        <p:spPr/>
        <p:txBody>
          <a:bodyPr/>
          <a:lstStyle/>
          <a:p>
            <a:fld id="{0AF89F37-6AD9-4F74-BC17-19E39A25D257}" type="slidenum">
              <a:rPr lang="de-AT" smtClean="0"/>
              <a:t>62</a:t>
            </a:fld>
            <a:endParaRPr lang="de-AT"/>
          </a:p>
        </p:txBody>
      </p:sp>
      <p:sp>
        <p:nvSpPr>
          <p:cNvPr id="3" name="Fußzeilenplatzhalter 2">
            <a:extLst>
              <a:ext uri="{FF2B5EF4-FFF2-40B4-BE49-F238E27FC236}">
                <a16:creationId xmlns:a16="http://schemas.microsoft.com/office/drawing/2014/main" id="{074BA1A9-9D1D-C654-C7A1-94BDD6A275B7}"/>
              </a:ext>
            </a:extLst>
          </p:cNvPr>
          <p:cNvSpPr>
            <a:spLocks noGrp="1"/>
          </p:cNvSpPr>
          <p:nvPr>
            <p:ph type="ftr" sz="quarter" idx="11"/>
          </p:nvPr>
        </p:nvSpPr>
        <p:spPr>
          <a:xfrm>
            <a:off x="635069" y="272194"/>
            <a:ext cx="6679874" cy="365125"/>
          </a:xfrm>
        </p:spPr>
        <p:txBody>
          <a:bodyPr/>
          <a:lstStyle/>
          <a:p>
            <a:r>
              <a:rPr lang="en-US">
                <a:cs typeface="Arial" panose="020B0604020202020204" pitchFamily="34" charset="0"/>
              </a:rPr>
              <a:t>FREIGHT TRANSPORT IN TRANSITION – SUSTAINABLE, DIGITAL, AND EFFICIENT</a:t>
            </a:r>
          </a:p>
        </p:txBody>
      </p:sp>
      <p:sp>
        <p:nvSpPr>
          <p:cNvPr id="4" name="Datumsplatzhalter 22">
            <a:extLst>
              <a:ext uri="{FF2B5EF4-FFF2-40B4-BE49-F238E27FC236}">
                <a16:creationId xmlns:a16="http://schemas.microsoft.com/office/drawing/2014/main" id="{59065C6F-4C19-F64B-BF14-9896E75F64A9}"/>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Picture: </a:t>
            </a:r>
            <a:r>
              <a:rPr lang="de-AT" err="1"/>
              <a:t>Seafar</a:t>
            </a:r>
            <a:endParaRPr lang="de-AT"/>
          </a:p>
        </p:txBody>
      </p:sp>
      <p:sp>
        <p:nvSpPr>
          <p:cNvPr id="2" name="Titel 1">
            <a:extLst>
              <a:ext uri="{FF2B5EF4-FFF2-40B4-BE49-F238E27FC236}">
                <a16:creationId xmlns:a16="http://schemas.microsoft.com/office/drawing/2014/main" id="{C3D73D77-3B2B-6AA6-9108-9A7107C2AB04}"/>
              </a:ext>
            </a:extLst>
          </p:cNvPr>
          <p:cNvSpPr>
            <a:spLocks noGrp="1"/>
          </p:cNvSpPr>
          <p:nvPr>
            <p:ph type="title"/>
          </p:nvPr>
        </p:nvSpPr>
        <p:spPr/>
        <p:txBody>
          <a:bodyPr/>
          <a:lstStyle/>
          <a:p>
            <a:r>
              <a:rPr lang="de-AT" dirty="0"/>
              <a:t>Innovation: </a:t>
            </a:r>
            <a:r>
              <a:rPr lang="de-AT" dirty="0" err="1"/>
              <a:t>Autonomous</a:t>
            </a:r>
            <a:r>
              <a:rPr lang="de-AT" dirty="0"/>
              <a:t> </a:t>
            </a:r>
            <a:r>
              <a:rPr lang="de-AT" dirty="0" err="1"/>
              <a:t>ships</a:t>
            </a:r>
            <a:endParaRPr lang="de-AT" dirty="0"/>
          </a:p>
        </p:txBody>
      </p:sp>
      <p:pic>
        <p:nvPicPr>
          <p:cNvPr id="6" name="Picture 5">
            <a:extLst>
              <a:ext uri="{FF2B5EF4-FFF2-40B4-BE49-F238E27FC236}">
                <a16:creationId xmlns:a16="http://schemas.microsoft.com/office/drawing/2014/main" id="{170290D9-28EA-5C75-B929-C1813FC5364F}"/>
              </a:ex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7160" r="4266"/>
          <a:stretch/>
        </p:blipFill>
        <p:spPr>
          <a:xfrm>
            <a:off x="7794883" y="1589864"/>
            <a:ext cx="3804578" cy="2416150"/>
          </a:xfrm>
          <a:prstGeom prst="rect">
            <a:avLst/>
          </a:prstGeom>
        </p:spPr>
      </p:pic>
    </p:spTree>
    <p:extLst>
      <p:ext uri="{BB962C8B-B14F-4D97-AF65-F5344CB8AC3E}">
        <p14:creationId xmlns:p14="http://schemas.microsoft.com/office/powerpoint/2010/main" val="880108778"/>
      </p:ext>
    </p:extLst>
  </p:cSld>
  <p:clrMapOvr>
    <a:masterClrMapping/>
  </p:clrMapOvr>
  <p:transition spd="slow">
    <p:push/>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EFD1BBD1-7E98-E589-64B0-13DC769A4F95}"/>
              </a:ext>
            </a:extLst>
          </p:cNvPr>
          <p:cNvSpPr>
            <a:spLocks noGrp="1"/>
          </p:cNvSpPr>
          <p:nvPr>
            <p:ph type="dt" sz="half" idx="10"/>
          </p:nvPr>
        </p:nvSpPr>
        <p:spPr/>
        <p:txBody>
          <a:bodyPr/>
          <a:lstStyle/>
          <a:p>
            <a:r>
              <a:rPr lang="de-AT"/>
              <a:t>Slide </a:t>
            </a:r>
          </a:p>
        </p:txBody>
      </p:sp>
      <p:sp>
        <p:nvSpPr>
          <p:cNvPr id="3" name="Fußzeilenplatzhalter 2">
            <a:extLst>
              <a:ext uri="{FF2B5EF4-FFF2-40B4-BE49-F238E27FC236}">
                <a16:creationId xmlns:a16="http://schemas.microsoft.com/office/drawing/2014/main" id="{AE5385E2-A11F-3147-3977-09EBB5FF7FC6}"/>
              </a:ext>
            </a:extLst>
          </p:cNvPr>
          <p:cNvSpPr>
            <a:spLocks noGrp="1"/>
          </p:cNvSpPr>
          <p:nvPr>
            <p:ph type="ftr" sz="quarter" idx="11"/>
          </p:nvPr>
        </p:nvSpPr>
        <p:spPr/>
        <p:txBody>
          <a:bodyPr/>
          <a:lstStyle/>
          <a:p>
            <a:r>
              <a:rPr lang="en-US">
                <a:cs typeface="Arial" panose="020B0604020202020204" pitchFamily="34" charset="0"/>
              </a:rPr>
              <a:t>FREIGHT TRANSPORT IN TRANSITION – SUSTAINABLE, DIGITAL, AND EFFICIENT</a:t>
            </a:r>
          </a:p>
        </p:txBody>
      </p:sp>
      <p:sp>
        <p:nvSpPr>
          <p:cNvPr id="4" name="Foliennummernplatzhalter 3">
            <a:extLst>
              <a:ext uri="{FF2B5EF4-FFF2-40B4-BE49-F238E27FC236}">
                <a16:creationId xmlns:a16="http://schemas.microsoft.com/office/drawing/2014/main" id="{D5300F51-7A88-182C-970C-0D38635B31AC}"/>
              </a:ext>
            </a:extLst>
          </p:cNvPr>
          <p:cNvSpPr>
            <a:spLocks noGrp="1"/>
          </p:cNvSpPr>
          <p:nvPr>
            <p:ph type="sldNum" sz="quarter" idx="12"/>
          </p:nvPr>
        </p:nvSpPr>
        <p:spPr/>
        <p:txBody>
          <a:bodyPr/>
          <a:lstStyle/>
          <a:p>
            <a:fld id="{0AF89F37-6AD9-4F74-BC17-19E39A25D257}" type="slidenum">
              <a:rPr lang="de-AT" smtClean="0"/>
              <a:pPr/>
              <a:t>63</a:t>
            </a:fld>
            <a:endParaRPr lang="de-AT"/>
          </a:p>
        </p:txBody>
      </p:sp>
      <p:sp>
        <p:nvSpPr>
          <p:cNvPr id="5" name="Titel 4">
            <a:extLst>
              <a:ext uri="{FF2B5EF4-FFF2-40B4-BE49-F238E27FC236}">
                <a16:creationId xmlns:a16="http://schemas.microsoft.com/office/drawing/2014/main" id="{97C82684-74FD-5473-E28E-E6EC2AB286FE}"/>
              </a:ext>
            </a:extLst>
          </p:cNvPr>
          <p:cNvSpPr>
            <a:spLocks noGrp="1"/>
          </p:cNvSpPr>
          <p:nvPr>
            <p:ph type="title"/>
          </p:nvPr>
        </p:nvSpPr>
        <p:spPr/>
        <p:txBody>
          <a:bodyPr/>
          <a:lstStyle/>
          <a:p>
            <a:r>
              <a:rPr lang="de-AT" err="1"/>
              <a:t>Kahoot</a:t>
            </a:r>
            <a:r>
              <a:rPr lang="de-AT"/>
              <a:t>!</a:t>
            </a:r>
          </a:p>
        </p:txBody>
      </p:sp>
      <p:sp>
        <p:nvSpPr>
          <p:cNvPr id="7" name="Textfeld 6">
            <a:extLst>
              <a:ext uri="{FF2B5EF4-FFF2-40B4-BE49-F238E27FC236}">
                <a16:creationId xmlns:a16="http://schemas.microsoft.com/office/drawing/2014/main" id="{9EEC67CC-CCFD-F876-75AC-BC5BFE0B06CB}"/>
              </a:ext>
            </a:extLst>
          </p:cNvPr>
          <p:cNvSpPr txBox="1"/>
          <p:nvPr/>
        </p:nvSpPr>
        <p:spPr>
          <a:xfrm>
            <a:off x="6932953" y="1726266"/>
            <a:ext cx="4001845" cy="646331"/>
          </a:xfrm>
          <a:prstGeom prst="rect">
            <a:avLst/>
          </a:prstGeom>
          <a:noFill/>
        </p:spPr>
        <p:txBody>
          <a:bodyPr wrap="square" rtlCol="0">
            <a:spAutoFit/>
          </a:bodyPr>
          <a:lstStyle/>
          <a:p>
            <a:r>
              <a:rPr lang="en-US" dirty="0"/>
              <a:t>Testing your knowledge with our transport quiz!</a:t>
            </a:r>
          </a:p>
        </p:txBody>
      </p:sp>
      <p:sp>
        <p:nvSpPr>
          <p:cNvPr id="8" name="Inhaltsplatzhalter 5">
            <a:extLst>
              <a:ext uri="{FF2B5EF4-FFF2-40B4-BE49-F238E27FC236}">
                <a16:creationId xmlns:a16="http://schemas.microsoft.com/office/drawing/2014/main" id="{DEDC222F-3B69-79BA-C397-4C6F6031BA73}"/>
              </a:ext>
            </a:extLst>
          </p:cNvPr>
          <p:cNvSpPr>
            <a:spLocks noGrp="1"/>
          </p:cNvSpPr>
          <p:nvPr>
            <p:ph idx="1"/>
          </p:nvPr>
        </p:nvSpPr>
        <p:spPr>
          <a:xfrm>
            <a:off x="6932953" y="2845129"/>
            <a:ext cx="4151990" cy="1167741"/>
          </a:xfrm>
        </p:spPr>
        <p:txBody>
          <a:bodyPr/>
          <a:lstStyle/>
          <a:p>
            <a:pPr marL="0" indent="0">
              <a:buNone/>
            </a:pPr>
            <a:r>
              <a:rPr lang="de-AT" dirty="0">
                <a:hlinkClick r:id="rId3"/>
              </a:rPr>
              <a:t>https://create.kahoot.it/share/freight-transport-in-transition/3796411b-309b-45e2-8752-0b98b2bbb873</a:t>
            </a:r>
            <a:endParaRPr lang="de-AT" dirty="0"/>
          </a:p>
          <a:p>
            <a:pPr marL="0" indent="0">
              <a:buNone/>
            </a:pPr>
            <a:endParaRPr lang="de-AT" dirty="0"/>
          </a:p>
        </p:txBody>
      </p:sp>
      <p:pic>
        <p:nvPicPr>
          <p:cNvPr id="9" name="Content Placeholder 5">
            <a:hlinkClick r:id="rId3"/>
            <a:extLst>
              <a:ext uri="{FF2B5EF4-FFF2-40B4-BE49-F238E27FC236}">
                <a16:creationId xmlns:a16="http://schemas.microsoft.com/office/drawing/2014/main" id="{BA7525F8-976F-5A9A-9DD1-13287219927E}"/>
              </a:ext>
            </a:extLst>
          </p:cNvPr>
          <p:cNvPicPr>
            <a:picLocks noChangeAspect="1"/>
          </p:cNvPicPr>
          <p:nvPr/>
        </p:nvPicPr>
        <p:blipFill>
          <a:blip r:embed="rId4"/>
          <a:srcRect l="5347" r="3330" b="-1"/>
          <a:stretch>
            <a:fillRect/>
          </a:stretch>
        </p:blipFill>
        <p:spPr>
          <a:xfrm>
            <a:off x="635069" y="1413791"/>
            <a:ext cx="5807336" cy="3370389"/>
          </a:xfrm>
          <a:prstGeom prst="rect">
            <a:avLst/>
          </a:prstGeom>
          <a:noFill/>
        </p:spPr>
      </p:pic>
      <p:sp>
        <p:nvSpPr>
          <p:cNvPr id="10" name="Textfeld 9">
            <a:extLst>
              <a:ext uri="{FF2B5EF4-FFF2-40B4-BE49-F238E27FC236}">
                <a16:creationId xmlns:a16="http://schemas.microsoft.com/office/drawing/2014/main" id="{9D1550ED-B85A-5BCC-3B90-D91A4D7BAFB4}"/>
              </a:ext>
            </a:extLst>
          </p:cNvPr>
          <p:cNvSpPr txBox="1"/>
          <p:nvPr/>
        </p:nvSpPr>
        <p:spPr>
          <a:xfrm>
            <a:off x="4853136" y="4742081"/>
            <a:ext cx="1773574" cy="276999"/>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de-AT" sz="1200" dirty="0"/>
              <a:t>https://kahoot.com/de/</a:t>
            </a:r>
          </a:p>
        </p:txBody>
      </p:sp>
    </p:spTree>
    <p:extLst>
      <p:ext uri="{BB962C8B-B14F-4D97-AF65-F5344CB8AC3E}">
        <p14:creationId xmlns:p14="http://schemas.microsoft.com/office/powerpoint/2010/main" val="2565245315"/>
      </p:ext>
    </p:extLst>
  </p:cSld>
  <p:clrMapOvr>
    <a:masterClrMapping/>
  </p:clrMapOvr>
  <p:transition spd="slow">
    <p:push/>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A5A0893A-84D2-E1F8-ECCD-A422FA5DC7D7}"/>
              </a:ext>
            </a:extLst>
          </p:cNvPr>
          <p:cNvSpPr>
            <a:spLocks noGrp="1"/>
          </p:cNvSpPr>
          <p:nvPr>
            <p:ph type="title"/>
          </p:nvPr>
        </p:nvSpPr>
        <p:spPr>
          <a:xfrm>
            <a:off x="838200" y="1488364"/>
            <a:ext cx="7930895" cy="2076252"/>
          </a:xfrm>
        </p:spPr>
        <p:txBody>
          <a:bodyPr/>
          <a:lstStyle/>
          <a:p>
            <a:r>
              <a:rPr lang="en-US"/>
              <a:t>Thank you for your attention!</a:t>
            </a:r>
            <a:endParaRPr lang="de-AT"/>
          </a:p>
        </p:txBody>
      </p:sp>
    </p:spTree>
    <p:extLst>
      <p:ext uri="{BB962C8B-B14F-4D97-AF65-F5344CB8AC3E}">
        <p14:creationId xmlns:p14="http://schemas.microsoft.com/office/powerpoint/2010/main" val="54565210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0C3F7-E38F-7837-FA7D-3C531CD6A3C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21499FD7-04BF-4C61-7B32-1E6C1C3E38A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127B7645-D918-A698-0FA0-FC6704D509D8}"/>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61AFDA7-F815-9A57-3E96-098C55D62FD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C356F0F2-7322-33C8-AD63-7A0424C036CC}"/>
              </a:ext>
            </a:extLst>
          </p:cNvPr>
          <p:cNvSpPr>
            <a:spLocks noGrp="1"/>
          </p:cNvSpPr>
          <p:nvPr>
            <p:ph type="title"/>
          </p:nvPr>
        </p:nvSpPr>
        <p:spPr/>
        <p:txBody>
          <a:bodyPr/>
          <a:lstStyle/>
          <a:p>
            <a:r>
              <a:rPr lang="de-AT" dirty="0"/>
              <a:t>Additional </a:t>
            </a:r>
            <a:r>
              <a:rPr lang="de-AT" dirty="0" err="1"/>
              <a:t>information</a:t>
            </a:r>
            <a:r>
              <a:rPr lang="de-AT" dirty="0"/>
              <a:t> </a:t>
            </a:r>
            <a:r>
              <a:rPr lang="de-AT" dirty="0" err="1"/>
              <a:t>for</a:t>
            </a:r>
            <a:r>
              <a:rPr lang="de-AT" dirty="0"/>
              <a:t> </a:t>
            </a:r>
            <a:r>
              <a:rPr lang="de-AT" dirty="0" err="1"/>
              <a:t>teachers</a:t>
            </a:r>
            <a:endParaRPr lang="de-AT" dirty="0"/>
          </a:p>
        </p:txBody>
      </p:sp>
      <p:sp>
        <p:nvSpPr>
          <p:cNvPr id="24" name="Inhaltsplatzhalter 23">
            <a:extLst>
              <a:ext uri="{FF2B5EF4-FFF2-40B4-BE49-F238E27FC236}">
                <a16:creationId xmlns:a16="http://schemas.microsoft.com/office/drawing/2014/main" id="{ACD784E5-BE47-FA53-C966-45D614ED10B4}"/>
              </a:ext>
            </a:extLst>
          </p:cNvPr>
          <p:cNvSpPr>
            <a:spLocks noGrp="1"/>
          </p:cNvSpPr>
          <p:nvPr>
            <p:ph idx="1"/>
          </p:nvPr>
        </p:nvSpPr>
        <p:spPr/>
        <p:txBody>
          <a:bodyPr/>
          <a:lstStyle/>
          <a:p>
            <a:pPr marL="0" indent="0">
              <a:buNone/>
            </a:pPr>
            <a:r>
              <a:rPr lang="en-US"/>
              <a:t>This teaching material package is available under a so-called </a:t>
            </a:r>
            <a:r>
              <a:rPr lang="de-AT">
                <a:hlinkClick r:id="rId3"/>
              </a:rPr>
              <a:t>Creative Commons Attribution 4.0 International License.</a:t>
            </a:r>
            <a:endParaRPr lang="de-AT"/>
          </a:p>
          <a:p>
            <a:pPr marL="0" indent="0">
              <a:buNone/>
            </a:pPr>
            <a:r>
              <a:rPr lang="en-US"/>
              <a:t>You may therefore freely integrate these teaching materials into your lessons, adapt them to your needs, and share them with your students or other individuals.</a:t>
            </a:r>
          </a:p>
          <a:p>
            <a:pPr marL="0" indent="0">
              <a:buNone/>
            </a:pPr>
            <a:r>
              <a:rPr lang="en-US"/>
              <a:t>We only ask that you leave the logos on the slides.</a:t>
            </a:r>
          </a:p>
          <a:p>
            <a:pPr marL="0" indent="0">
              <a:buNone/>
            </a:pPr>
            <a:r>
              <a:rPr lang="en-US"/>
              <a:t>The image rights are specified in the notes fields; usage in other settings is not permitted.</a:t>
            </a:r>
          </a:p>
          <a:p>
            <a:pPr marL="0" indent="0">
              <a:buNone/>
            </a:pPr>
            <a:endParaRPr lang="de-AT"/>
          </a:p>
          <a:p>
            <a:pPr marL="0" indent="0">
              <a:buNone/>
            </a:pPr>
            <a:r>
              <a:rPr lang="en-US" b="1"/>
              <a:t>Explanation of the Use of Generative AI and AI-Supported Technologies:</a:t>
            </a:r>
          </a:p>
          <a:p>
            <a:pPr marL="0" indent="0">
              <a:buNone/>
            </a:pPr>
            <a:r>
              <a:rPr lang="en-US"/>
              <a:t>During the development of this project, the authors used ChatGPT and Microsoft CoPilot to support concept creation and idea generation—especially for interactive exercises. The use of these AI tools was done with careful consideration. Afterwards, the content was thoroughly reviewed and, if necessary, revised by the authors to ensure compliance with academic </a:t>
            </a:r>
            <a:r>
              <a:rPr lang="en-US" err="1"/>
              <a:t>standards.The</a:t>
            </a:r>
            <a:r>
              <a:rPr lang="en-US"/>
              <a:t> authors bear full responsibility for the final published content.</a:t>
            </a:r>
            <a:endParaRPr lang="de-AT"/>
          </a:p>
        </p:txBody>
      </p:sp>
      <p:sp>
        <p:nvSpPr>
          <p:cNvPr id="23" name="Datumsplatzhalter 22">
            <a:extLst>
              <a:ext uri="{FF2B5EF4-FFF2-40B4-BE49-F238E27FC236}">
                <a16:creationId xmlns:a16="http://schemas.microsoft.com/office/drawing/2014/main" id="{6BC35631-8509-57BF-FAF7-ECFD6072FA1A}"/>
              </a:ext>
            </a:extLst>
          </p:cNvPr>
          <p:cNvSpPr>
            <a:spLocks noGrp="1"/>
          </p:cNvSpPr>
          <p:nvPr>
            <p:ph type="dt" sz="half" idx="10"/>
          </p:nvPr>
        </p:nvSpPr>
        <p:spPr/>
        <p:txBody>
          <a:bodyPr/>
          <a:lstStyle/>
          <a:p>
            <a:r>
              <a:rPr lang="de-AT"/>
              <a:t>Slide</a:t>
            </a:r>
          </a:p>
        </p:txBody>
      </p:sp>
      <p:sp>
        <p:nvSpPr>
          <p:cNvPr id="4" name="Fußzeilenplatzhalter 3">
            <a:extLst>
              <a:ext uri="{FF2B5EF4-FFF2-40B4-BE49-F238E27FC236}">
                <a16:creationId xmlns:a16="http://schemas.microsoft.com/office/drawing/2014/main" id="{5A11ECEA-F4CB-C8DC-842B-BAE00D77D518}"/>
              </a:ext>
            </a:extLst>
          </p:cNvPr>
          <p:cNvSpPr>
            <a:spLocks noGrp="1"/>
          </p:cNvSpPr>
          <p:nvPr>
            <p:ph type="ftr" sz="quarter" idx="11"/>
          </p:nvPr>
        </p:nvSpPr>
        <p:spPr>
          <a:xfrm>
            <a:off x="635069" y="272194"/>
            <a:ext cx="4573303" cy="365125"/>
          </a:xfrm>
        </p:spPr>
        <p:txBody>
          <a:bodyPr/>
          <a:lstStyle/>
          <a:p>
            <a:r>
              <a:rPr lang="en-US"/>
              <a:t>From A to B the Green Way – Transport Explained</a:t>
            </a:r>
            <a:endParaRPr lang="de-AT"/>
          </a:p>
        </p:txBody>
      </p:sp>
      <p:sp>
        <p:nvSpPr>
          <p:cNvPr id="5" name="Foliennummernplatzhalter 4">
            <a:extLst>
              <a:ext uri="{FF2B5EF4-FFF2-40B4-BE49-F238E27FC236}">
                <a16:creationId xmlns:a16="http://schemas.microsoft.com/office/drawing/2014/main" id="{5A90E8DB-C155-6F36-6A29-DA22DA2AC31C}"/>
              </a:ext>
            </a:extLst>
          </p:cNvPr>
          <p:cNvSpPr>
            <a:spLocks noGrp="1"/>
          </p:cNvSpPr>
          <p:nvPr>
            <p:ph type="sldNum" sz="quarter" idx="12"/>
          </p:nvPr>
        </p:nvSpPr>
        <p:spPr/>
        <p:txBody>
          <a:bodyPr/>
          <a:lstStyle/>
          <a:p>
            <a:fld id="{0AF89F37-6AD9-4F74-BC17-19E39A25D257}" type="slidenum">
              <a:rPr lang="de-AT" smtClean="0"/>
              <a:t>65</a:t>
            </a:fld>
            <a:endParaRPr lang="de-AT"/>
          </a:p>
        </p:txBody>
      </p:sp>
    </p:spTree>
    <p:extLst>
      <p:ext uri="{BB962C8B-B14F-4D97-AF65-F5344CB8AC3E}">
        <p14:creationId xmlns:p14="http://schemas.microsoft.com/office/powerpoint/2010/main" val="2007790889"/>
      </p:ext>
    </p:extLst>
  </p:cSld>
  <p:clrMapOvr>
    <a:masterClrMapping/>
  </p:clrMapOvr>
  <p:transition spd="slow">
    <p:push/>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7CA18-5FFB-5478-EC44-475A860E0438}"/>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633968AF-D331-844D-16FD-30578FA7CE8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DEC5501-8506-1BFA-4935-1AAFB5EA51F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16B9D73-2EB1-591E-C7CE-4FB03D37360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64DF4DC-0626-5394-8415-F4096A1B18F9}"/>
              </a:ext>
            </a:extLst>
          </p:cNvPr>
          <p:cNvSpPr>
            <a:spLocks noGrp="1"/>
          </p:cNvSpPr>
          <p:nvPr>
            <p:ph type="title"/>
          </p:nvPr>
        </p:nvSpPr>
        <p:spPr/>
        <p:txBody>
          <a:bodyPr/>
          <a:lstStyle/>
          <a:p>
            <a:r>
              <a:rPr lang="de-AT" dirty="0"/>
              <a:t>Additional </a:t>
            </a:r>
            <a:r>
              <a:rPr lang="de-AT" dirty="0" err="1"/>
              <a:t>information</a:t>
            </a:r>
            <a:r>
              <a:rPr lang="de-AT" dirty="0"/>
              <a:t> </a:t>
            </a:r>
            <a:r>
              <a:rPr lang="de-AT" dirty="0" err="1"/>
              <a:t>for</a:t>
            </a:r>
            <a:r>
              <a:rPr lang="de-AT" dirty="0"/>
              <a:t> </a:t>
            </a:r>
            <a:r>
              <a:rPr lang="de-AT" dirty="0" err="1"/>
              <a:t>teachers</a:t>
            </a:r>
            <a:endParaRPr lang="de-AT" dirty="0"/>
          </a:p>
        </p:txBody>
      </p:sp>
      <p:sp>
        <p:nvSpPr>
          <p:cNvPr id="24" name="Inhaltsplatzhalter 23">
            <a:extLst>
              <a:ext uri="{FF2B5EF4-FFF2-40B4-BE49-F238E27FC236}">
                <a16:creationId xmlns:a16="http://schemas.microsoft.com/office/drawing/2014/main" id="{628C7A1D-E098-4970-DB2F-CE1EBAC891EE}"/>
              </a:ext>
            </a:extLst>
          </p:cNvPr>
          <p:cNvSpPr>
            <a:spLocks noGrp="1"/>
          </p:cNvSpPr>
          <p:nvPr>
            <p:ph idx="1"/>
          </p:nvPr>
        </p:nvSpPr>
        <p:spPr/>
        <p:txBody>
          <a:bodyPr/>
          <a:lstStyle/>
          <a:p>
            <a:pPr marL="0" indent="0">
              <a:buNone/>
            </a:pPr>
            <a:r>
              <a:rPr lang="en-US" sz="2600" dirty="0"/>
              <a:t>For questions and feedback, feel free to contact us via email at:</a:t>
            </a:r>
            <a:br>
              <a:rPr lang="de-AT" sz="2600" dirty="0"/>
            </a:br>
            <a:r>
              <a:rPr lang="de-AT" sz="2600" dirty="0">
                <a:hlinkClick r:id="rId3"/>
              </a:rPr>
              <a:t>rewway@fh-steyr.at</a:t>
            </a:r>
            <a:r>
              <a:rPr lang="de-AT" sz="2600" dirty="0"/>
              <a:t>.</a:t>
            </a:r>
          </a:p>
          <a:p>
            <a:endParaRPr lang="de-AT" sz="2600" dirty="0"/>
          </a:p>
          <a:p>
            <a:pPr marL="0" indent="0">
              <a:buNone/>
            </a:pPr>
            <a:r>
              <a:rPr lang="en-US" sz="2600" dirty="0"/>
              <a:t>You can find additional slide sets and practical exercises at</a:t>
            </a:r>
            <a:r>
              <a:rPr lang="de-AT" sz="2600" dirty="0"/>
              <a:t>:</a:t>
            </a:r>
            <a:br>
              <a:rPr lang="de-AT" sz="2600" dirty="0"/>
            </a:br>
            <a:r>
              <a:rPr lang="de-AT" sz="2600" dirty="0">
                <a:hlinkClick r:id="rId4"/>
              </a:rPr>
              <a:t>http://www.rewway.at/en/</a:t>
            </a:r>
            <a:r>
              <a:rPr lang="de-AT" sz="2600">
                <a:hlinkClick r:id="rId4"/>
              </a:rPr>
              <a:t>teaching-materials/</a:t>
            </a:r>
            <a:endParaRPr lang="de-AT" sz="2600"/>
          </a:p>
          <a:p>
            <a:pPr marL="0" indent="0">
              <a:buNone/>
            </a:pPr>
            <a:endParaRPr lang="de-AT" sz="2600" dirty="0"/>
          </a:p>
          <a:p>
            <a:pPr marL="0" indent="0">
              <a:buNone/>
            </a:pPr>
            <a:r>
              <a:rPr lang="en-US" sz="2600" dirty="0"/>
              <a:t>Are you perhaps interested in a Transport School Lab, an excursion, or a guest lecture?</a:t>
            </a:r>
          </a:p>
          <a:p>
            <a:pPr marL="0" indent="0">
              <a:buNone/>
            </a:pPr>
            <a:r>
              <a:rPr lang="de-AT" sz="2600" dirty="0">
                <a:hlinkClick r:id="rId5"/>
              </a:rPr>
              <a:t>http://www.rewway.at/en/pages/workshops</a:t>
            </a:r>
            <a:endParaRPr lang="de-AT" sz="2600" dirty="0"/>
          </a:p>
          <a:p>
            <a:pPr marL="0" indent="0">
              <a:buNone/>
            </a:pPr>
            <a:endParaRPr lang="de-AT" dirty="0"/>
          </a:p>
        </p:txBody>
      </p:sp>
      <p:sp>
        <p:nvSpPr>
          <p:cNvPr id="23" name="Datumsplatzhalter 22">
            <a:extLst>
              <a:ext uri="{FF2B5EF4-FFF2-40B4-BE49-F238E27FC236}">
                <a16:creationId xmlns:a16="http://schemas.microsoft.com/office/drawing/2014/main" id="{0095D69E-3958-1D8F-76A7-2274E06990BE}"/>
              </a:ext>
            </a:extLst>
          </p:cNvPr>
          <p:cNvSpPr>
            <a:spLocks noGrp="1"/>
          </p:cNvSpPr>
          <p:nvPr>
            <p:ph type="dt" sz="half" idx="10"/>
          </p:nvPr>
        </p:nvSpPr>
        <p:spPr/>
        <p:txBody>
          <a:bodyPr/>
          <a:lstStyle/>
          <a:p>
            <a:r>
              <a:rPr lang="de-AT"/>
              <a:t>Slide</a:t>
            </a:r>
          </a:p>
        </p:txBody>
      </p:sp>
      <p:sp>
        <p:nvSpPr>
          <p:cNvPr id="4" name="Fußzeilenplatzhalter 3">
            <a:extLst>
              <a:ext uri="{FF2B5EF4-FFF2-40B4-BE49-F238E27FC236}">
                <a16:creationId xmlns:a16="http://schemas.microsoft.com/office/drawing/2014/main" id="{82B50C67-2DD8-5257-114F-D89768065ECB}"/>
              </a:ext>
            </a:extLst>
          </p:cNvPr>
          <p:cNvSpPr>
            <a:spLocks noGrp="1"/>
          </p:cNvSpPr>
          <p:nvPr>
            <p:ph type="ftr" sz="quarter" idx="11"/>
          </p:nvPr>
        </p:nvSpPr>
        <p:spPr>
          <a:xfrm>
            <a:off x="635069" y="272194"/>
            <a:ext cx="4573303" cy="365125"/>
          </a:xfrm>
        </p:spPr>
        <p:txBody>
          <a:bodyPr/>
          <a:lstStyle/>
          <a:p>
            <a:r>
              <a:rPr lang="en-US"/>
              <a:t>From A to B the Green Way – Transport Explained</a:t>
            </a:r>
          </a:p>
        </p:txBody>
      </p:sp>
      <p:sp>
        <p:nvSpPr>
          <p:cNvPr id="5" name="Foliennummernplatzhalter 4">
            <a:extLst>
              <a:ext uri="{FF2B5EF4-FFF2-40B4-BE49-F238E27FC236}">
                <a16:creationId xmlns:a16="http://schemas.microsoft.com/office/drawing/2014/main" id="{0922C429-BF9F-A5F2-C91A-BC4C685FFEBF}"/>
              </a:ext>
            </a:extLst>
          </p:cNvPr>
          <p:cNvSpPr>
            <a:spLocks noGrp="1"/>
          </p:cNvSpPr>
          <p:nvPr>
            <p:ph type="sldNum" sz="quarter" idx="12"/>
          </p:nvPr>
        </p:nvSpPr>
        <p:spPr/>
        <p:txBody>
          <a:bodyPr/>
          <a:lstStyle/>
          <a:p>
            <a:fld id="{0AF89F37-6AD9-4F74-BC17-19E39A25D257}" type="slidenum">
              <a:rPr lang="de-AT" smtClean="0"/>
              <a:t>66</a:t>
            </a:fld>
            <a:endParaRPr lang="de-AT"/>
          </a:p>
        </p:txBody>
      </p:sp>
    </p:spTree>
    <p:extLst>
      <p:ext uri="{BB962C8B-B14F-4D97-AF65-F5344CB8AC3E}">
        <p14:creationId xmlns:p14="http://schemas.microsoft.com/office/powerpoint/2010/main" val="1922672807"/>
      </p:ext>
    </p:extLst>
  </p:cSld>
  <p:clrMapOvr>
    <a:masterClrMapping/>
  </p:clrMapOvr>
  <p:transition spd="slow">
    <p:push/>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F5770-5578-0268-7D9F-4C72D2213A3D}"/>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D7A2159-0DB6-A489-0F2A-4EA65EA87BBB}"/>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4C32F99-649D-1737-C432-47495C00C61F}"/>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69EE71B-CC57-5B11-99BA-EE79E8F9D286}"/>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DF178D77-DC57-22FF-A666-1DE4C36F7C5A}"/>
              </a:ext>
            </a:extLst>
          </p:cNvPr>
          <p:cNvSpPr>
            <a:spLocks noGrp="1"/>
          </p:cNvSpPr>
          <p:nvPr>
            <p:ph type="title"/>
          </p:nvPr>
        </p:nvSpPr>
        <p:spPr/>
        <p:txBody>
          <a:bodyPr/>
          <a:lstStyle/>
          <a:p>
            <a:r>
              <a:rPr lang="de-AT"/>
              <a:t>References I</a:t>
            </a:r>
          </a:p>
        </p:txBody>
      </p:sp>
      <p:sp>
        <p:nvSpPr>
          <p:cNvPr id="24" name="Inhaltsplatzhalter 23">
            <a:extLst>
              <a:ext uri="{FF2B5EF4-FFF2-40B4-BE49-F238E27FC236}">
                <a16:creationId xmlns:a16="http://schemas.microsoft.com/office/drawing/2014/main" id="{6B4EFD59-2EE4-CB53-F240-78633DC61CB2}"/>
              </a:ext>
            </a:extLst>
          </p:cNvPr>
          <p:cNvSpPr>
            <a:spLocks noGrp="1"/>
          </p:cNvSpPr>
          <p:nvPr>
            <p:ph idx="1"/>
          </p:nvPr>
        </p:nvSpPr>
        <p:spPr>
          <a:xfrm>
            <a:off x="592538" y="1433016"/>
            <a:ext cx="10954420" cy="4743947"/>
          </a:xfrm>
        </p:spPr>
        <p:txBody>
          <a:bodyPr/>
          <a:lstStyle/>
          <a:p>
            <a:pPr marL="0" indent="0">
              <a:buNone/>
            </a:pPr>
            <a:r>
              <a:rPr lang="de-AT" sz="1200" dirty="0"/>
              <a:t>BDB (2025): https://www.binnenschiff.de/system-wasserstrasse/gueterschifffahrt/; </a:t>
            </a:r>
            <a:r>
              <a:rPr lang="de-AT" sz="1200" dirty="0" err="1"/>
              <a:t>accessed</a:t>
            </a:r>
            <a:r>
              <a:rPr lang="de-AT" sz="1200" dirty="0"/>
              <a:t> 18.03.2025</a:t>
            </a:r>
          </a:p>
          <a:p>
            <a:pPr marL="0" indent="0">
              <a:buNone/>
            </a:pPr>
            <a:r>
              <a:rPr lang="de-AT" sz="1200" dirty="0"/>
              <a:t>Bundesanstalt für Wasserbau (2017): Kolloquium Wasserbauliche Herausforderungen an den Binnenschifffahrtsstraßen, https://izw.baw.de/</a:t>
            </a:r>
            <a:r>
              <a:rPr lang="de-AT" sz="1200" dirty="0" err="1"/>
              <a:t>publikationen</a:t>
            </a:r>
            <a:r>
              <a:rPr lang="de-AT" sz="1200" dirty="0"/>
              <a:t>/</a:t>
            </a:r>
            <a:r>
              <a:rPr lang="de-AT" sz="1200" dirty="0" err="1"/>
              <a:t>kolloquien</a:t>
            </a:r>
            <a:r>
              <a:rPr lang="de-AT" sz="1200" dirty="0"/>
              <a:t>/0/02_Kempmann-Kriedel_Rusche-Pauli-Georges_Herausforderungen....</a:t>
            </a:r>
            <a:r>
              <a:rPr lang="de-AT" sz="1200" dirty="0" err="1"/>
              <a:t>pdf</a:t>
            </a:r>
            <a:r>
              <a:rPr lang="de-AT" sz="1200" dirty="0"/>
              <a:t>; </a:t>
            </a:r>
            <a:r>
              <a:rPr lang="de-AT" sz="1200" dirty="0" err="1"/>
              <a:t>accessed</a:t>
            </a:r>
            <a:r>
              <a:rPr lang="de-AT" sz="1200" dirty="0"/>
              <a:t>: 18.03.2025</a:t>
            </a:r>
          </a:p>
          <a:p>
            <a:pPr marL="0" indent="0">
              <a:buNone/>
            </a:pPr>
            <a:r>
              <a:rPr lang="de-AT" sz="1200" dirty="0"/>
              <a:t>Bundesministerium für Innovation, Mobilität und Infrastruktur (2025): https://www.bmimi.gv.at/themen/mobilitaet/transport/gueterverkehr/kombiverkehr/terminals-rola/oesterreich.html; </a:t>
            </a:r>
            <a:r>
              <a:rPr lang="de-AT" sz="1200" dirty="0" err="1"/>
              <a:t>accessed</a:t>
            </a:r>
            <a:r>
              <a:rPr lang="de-AT" sz="1200" dirty="0"/>
              <a:t> 14.07.2025</a:t>
            </a:r>
          </a:p>
          <a:p>
            <a:pPr marL="0" indent="0">
              <a:buNone/>
            </a:pPr>
            <a:r>
              <a:rPr lang="de-AT" sz="1200" dirty="0" err="1"/>
              <a:t>Christidis</a:t>
            </a:r>
            <a:r>
              <a:rPr lang="de-AT" sz="1200" dirty="0"/>
              <a:t>, P., &amp; Brons, M. (2016): External </a:t>
            </a:r>
            <a:r>
              <a:rPr lang="de-AT" sz="1200" dirty="0" err="1"/>
              <a:t>costs</a:t>
            </a:r>
            <a:r>
              <a:rPr lang="de-AT" sz="1200" dirty="0"/>
              <a:t> </a:t>
            </a:r>
            <a:r>
              <a:rPr lang="de-AT" sz="1200" dirty="0" err="1"/>
              <a:t>of</a:t>
            </a:r>
            <a:r>
              <a:rPr lang="de-AT" sz="1200" dirty="0"/>
              <a:t> freight </a:t>
            </a:r>
            <a:r>
              <a:rPr lang="de-AT" sz="1200" dirty="0" err="1"/>
              <a:t>transport</a:t>
            </a:r>
            <a:r>
              <a:rPr lang="de-AT" sz="1200" dirty="0"/>
              <a:t> in European Union Member States (Joint Research </a:t>
            </a:r>
            <a:r>
              <a:rPr lang="de-AT" sz="1200" dirty="0" err="1"/>
              <a:t>Centre</a:t>
            </a:r>
            <a:r>
              <a:rPr lang="de-AT" sz="1200" dirty="0"/>
              <a:t> (JRC)). Harvard Dataverse. https://dataverse.harvard.edu/dataset.xhtml?persistentId=doi:10.7910/DVN/YA3VCY https://doi.org/10.7910/DVN/YA3VCY; </a:t>
            </a:r>
            <a:r>
              <a:rPr lang="de-AT" sz="1200" dirty="0" err="1"/>
              <a:t>accessed</a:t>
            </a:r>
            <a:r>
              <a:rPr lang="de-AT" sz="1200" dirty="0"/>
              <a:t> 28.01.2025</a:t>
            </a:r>
          </a:p>
          <a:p>
            <a:pPr marL="0" indent="0">
              <a:buNone/>
            </a:pPr>
            <a:r>
              <a:rPr lang="de-AT" sz="1200" dirty="0"/>
              <a:t>Clausen, Uwe / Geiger, Christiane Hrsg. (2013): Verkehrs- und Transportlogistik</a:t>
            </a:r>
          </a:p>
          <a:p>
            <a:pPr marL="0" indent="0">
              <a:buNone/>
            </a:pPr>
            <a:r>
              <a:rPr lang="de-AT" sz="1200" dirty="0"/>
              <a:t>DESTATIS (2024): https://www.destatis.de/Europa/DE/Thema/GreenDeal/_inhalt.html; </a:t>
            </a:r>
            <a:r>
              <a:rPr lang="de-AT" sz="1200" dirty="0" err="1"/>
              <a:t>accessed</a:t>
            </a:r>
            <a:r>
              <a:rPr lang="de-AT" sz="1200" dirty="0"/>
              <a:t> 18.03.2025</a:t>
            </a:r>
          </a:p>
          <a:p>
            <a:pPr marL="0" indent="0">
              <a:buNone/>
            </a:pPr>
            <a:r>
              <a:rPr lang="de-AT" sz="1200" dirty="0"/>
              <a:t>Europäische Kommission (2011): Weißbuch - Fahrplan zu einem einheitlichen europäischen Verkehrsraum – Hin zu einem wettbewerbsorientierten und ressourcenschonenden Verkehrssystem</a:t>
            </a:r>
          </a:p>
          <a:p>
            <a:pPr marL="0" indent="0">
              <a:buNone/>
            </a:pPr>
            <a:r>
              <a:rPr lang="de-AT" sz="1200" dirty="0"/>
              <a:t>Europäische Kommission (2024): https://climate.ec.europa.eu/climate-change/causes-climate-change_de; </a:t>
            </a:r>
            <a:r>
              <a:rPr lang="de-AT" sz="1200" dirty="0" err="1"/>
              <a:t>accessed</a:t>
            </a:r>
            <a:r>
              <a:rPr lang="de-AT" sz="1200" dirty="0"/>
              <a:t> 15.05.2024</a:t>
            </a:r>
          </a:p>
          <a:p>
            <a:pPr marL="0" indent="0">
              <a:buNone/>
            </a:pPr>
            <a:r>
              <a:rPr lang="de-AT" sz="1200" dirty="0"/>
              <a:t>Europäische Kommission, Generaldirektion Kommunikation (2019): Was ist der europäische Grüne Deal?, In: https://data.europa.eu/doi/10.2775/944554; </a:t>
            </a:r>
            <a:r>
              <a:rPr lang="de-AT" sz="1200" dirty="0" err="1"/>
              <a:t>accessed</a:t>
            </a:r>
            <a:r>
              <a:rPr lang="de-AT" sz="1200" dirty="0"/>
              <a:t> 13.03.2025</a:t>
            </a:r>
          </a:p>
          <a:p>
            <a:pPr marL="0" indent="0">
              <a:buNone/>
            </a:pPr>
            <a:r>
              <a:rPr lang="de-AT" sz="1200" dirty="0"/>
              <a:t>Europäische </a:t>
            </a:r>
            <a:r>
              <a:rPr lang="de-AT" sz="1200" dirty="0" err="1"/>
              <a:t>Kommissione</a:t>
            </a:r>
            <a:r>
              <a:rPr lang="de-AT" sz="1200" dirty="0"/>
              <a:t> (2025): https://commission.europa.eu/strategy-and-policy/priorities-2019-2024/european-green-deal_de; </a:t>
            </a:r>
            <a:r>
              <a:rPr lang="de-AT" sz="1200" dirty="0" err="1"/>
              <a:t>accessed</a:t>
            </a:r>
            <a:r>
              <a:rPr lang="de-AT" sz="1200" dirty="0"/>
              <a:t> 05.02.2025</a:t>
            </a:r>
          </a:p>
          <a:p>
            <a:pPr marL="0" indent="0">
              <a:buNone/>
            </a:pPr>
            <a:r>
              <a:rPr lang="de-AT" sz="1200" dirty="0"/>
              <a:t>Europäischer Rat der Europäischen Union (2024): https://www.consilium.europa.eu/de/policies/green-deal/; </a:t>
            </a:r>
            <a:r>
              <a:rPr lang="de-AT" sz="1200" dirty="0" err="1"/>
              <a:t>accessed</a:t>
            </a:r>
            <a:r>
              <a:rPr lang="de-AT" sz="1200" dirty="0"/>
              <a:t> 13.03.2025</a:t>
            </a:r>
          </a:p>
          <a:p>
            <a:pPr marL="0" indent="0">
              <a:buNone/>
            </a:pPr>
            <a:r>
              <a:rPr lang="de-AT" sz="1200" dirty="0"/>
              <a:t>Europäisches Parlament (2022): https://www.europarl.europa.eu/news/de/press-room/20220119IPR21314/zukunft-europas-klimawandel-grosste-herausforderung-fur-die-eu-so-die-burger; </a:t>
            </a:r>
            <a:r>
              <a:rPr lang="de-AT" sz="1200" dirty="0" err="1"/>
              <a:t>accessed</a:t>
            </a:r>
            <a:r>
              <a:rPr lang="de-AT" sz="1200" dirty="0"/>
              <a:t> 18.03.2025</a:t>
            </a:r>
          </a:p>
          <a:p>
            <a:pPr marL="0" indent="0">
              <a:buNone/>
            </a:pPr>
            <a:r>
              <a:rPr lang="de-AT" sz="1200" dirty="0"/>
              <a:t>Europäisches Parlament (2024): https://www.europarl.europa.eu/resources/library/images/20211027PHT16017/20211027PHT16017_original.jpg; </a:t>
            </a:r>
            <a:r>
              <a:rPr lang="de-AT" sz="1200" dirty="0" err="1"/>
              <a:t>accessed</a:t>
            </a:r>
            <a:r>
              <a:rPr lang="de-AT" sz="1200" dirty="0"/>
              <a:t> 18.03.2025</a:t>
            </a:r>
          </a:p>
        </p:txBody>
      </p:sp>
      <p:sp>
        <p:nvSpPr>
          <p:cNvPr id="23" name="Datumsplatzhalter 22">
            <a:extLst>
              <a:ext uri="{FF2B5EF4-FFF2-40B4-BE49-F238E27FC236}">
                <a16:creationId xmlns:a16="http://schemas.microsoft.com/office/drawing/2014/main" id="{59C20D7E-2D52-DDE9-69A8-B53FD9B3106F}"/>
              </a:ext>
            </a:extLst>
          </p:cNvPr>
          <p:cNvSpPr>
            <a:spLocks noGrp="1"/>
          </p:cNvSpPr>
          <p:nvPr>
            <p:ph type="dt" sz="half" idx="10"/>
          </p:nvPr>
        </p:nvSpPr>
        <p:spPr/>
        <p:txBody>
          <a:bodyPr/>
          <a:lstStyle/>
          <a:p>
            <a:r>
              <a:rPr lang="de-AT"/>
              <a:t>Slide</a:t>
            </a:r>
          </a:p>
        </p:txBody>
      </p:sp>
      <p:sp>
        <p:nvSpPr>
          <p:cNvPr id="4" name="Fußzeilenplatzhalter 3">
            <a:extLst>
              <a:ext uri="{FF2B5EF4-FFF2-40B4-BE49-F238E27FC236}">
                <a16:creationId xmlns:a16="http://schemas.microsoft.com/office/drawing/2014/main" id="{D856AFA7-C157-5F78-2FB5-870FCF0B33C0}"/>
              </a:ext>
            </a:extLst>
          </p:cNvPr>
          <p:cNvSpPr>
            <a:spLocks noGrp="1"/>
          </p:cNvSpPr>
          <p:nvPr>
            <p:ph type="ftr" sz="quarter" idx="11"/>
          </p:nvPr>
        </p:nvSpPr>
        <p:spPr>
          <a:xfrm>
            <a:off x="635069" y="272194"/>
            <a:ext cx="4573303" cy="365125"/>
          </a:xfrm>
        </p:spPr>
        <p:txBody>
          <a:bodyPr/>
          <a:lstStyle/>
          <a:p>
            <a:r>
              <a:rPr lang="en-US"/>
              <a:t>From A to B the Green Way – Transport Explained</a:t>
            </a:r>
          </a:p>
        </p:txBody>
      </p:sp>
      <p:sp>
        <p:nvSpPr>
          <p:cNvPr id="5" name="Foliennummernplatzhalter 4">
            <a:extLst>
              <a:ext uri="{FF2B5EF4-FFF2-40B4-BE49-F238E27FC236}">
                <a16:creationId xmlns:a16="http://schemas.microsoft.com/office/drawing/2014/main" id="{292C940D-F0D8-588D-E961-ADF1D924FBC5}"/>
              </a:ext>
            </a:extLst>
          </p:cNvPr>
          <p:cNvSpPr>
            <a:spLocks noGrp="1"/>
          </p:cNvSpPr>
          <p:nvPr>
            <p:ph type="sldNum" sz="quarter" idx="12"/>
          </p:nvPr>
        </p:nvSpPr>
        <p:spPr/>
        <p:txBody>
          <a:bodyPr/>
          <a:lstStyle/>
          <a:p>
            <a:fld id="{0AF89F37-6AD9-4F74-BC17-19E39A25D257}" type="slidenum">
              <a:rPr lang="de-AT" smtClean="0"/>
              <a:t>67</a:t>
            </a:fld>
            <a:endParaRPr lang="de-AT"/>
          </a:p>
        </p:txBody>
      </p:sp>
    </p:spTree>
    <p:extLst>
      <p:ext uri="{BB962C8B-B14F-4D97-AF65-F5344CB8AC3E}">
        <p14:creationId xmlns:p14="http://schemas.microsoft.com/office/powerpoint/2010/main" val="4223318218"/>
      </p:ext>
    </p:extLst>
  </p:cSld>
  <p:clrMapOvr>
    <a:masterClrMapping/>
  </p:clrMapOvr>
  <p:transition spd="slow">
    <p:push/>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D3503-06E3-C6DD-045D-27E870D0629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0FCF0016-3DCC-B385-3BE1-5B08928844A7}"/>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0CF62898-908F-EFDD-3032-6A37261E2B9D}"/>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E71791C-9697-2CAC-AF91-AA6F3176742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3C596F41-ED85-43D4-D6BE-62561210EC8E}"/>
              </a:ext>
            </a:extLst>
          </p:cNvPr>
          <p:cNvSpPr>
            <a:spLocks noGrp="1"/>
          </p:cNvSpPr>
          <p:nvPr>
            <p:ph type="title"/>
          </p:nvPr>
        </p:nvSpPr>
        <p:spPr/>
        <p:txBody>
          <a:bodyPr/>
          <a:lstStyle/>
          <a:p>
            <a:r>
              <a:rPr lang="en-US"/>
              <a:t>References </a:t>
            </a:r>
            <a:r>
              <a:rPr lang="de-AT"/>
              <a:t>II</a:t>
            </a:r>
          </a:p>
        </p:txBody>
      </p:sp>
      <p:sp>
        <p:nvSpPr>
          <p:cNvPr id="24" name="Inhaltsplatzhalter 23">
            <a:extLst>
              <a:ext uri="{FF2B5EF4-FFF2-40B4-BE49-F238E27FC236}">
                <a16:creationId xmlns:a16="http://schemas.microsoft.com/office/drawing/2014/main" id="{83D4E144-4FD6-6E60-B885-F08B7616F0C5}"/>
              </a:ext>
            </a:extLst>
          </p:cNvPr>
          <p:cNvSpPr>
            <a:spLocks noGrp="1"/>
          </p:cNvSpPr>
          <p:nvPr>
            <p:ph idx="1"/>
          </p:nvPr>
        </p:nvSpPr>
        <p:spPr>
          <a:xfrm>
            <a:off x="592538" y="1433016"/>
            <a:ext cx="10954420" cy="4743947"/>
          </a:xfrm>
        </p:spPr>
        <p:txBody>
          <a:bodyPr/>
          <a:lstStyle/>
          <a:p>
            <a:pPr marL="0" indent="0">
              <a:buNone/>
            </a:pPr>
            <a:r>
              <a:rPr lang="de-AT" sz="1200" dirty="0"/>
              <a:t>European </a:t>
            </a:r>
            <a:r>
              <a:rPr lang="de-AT" sz="1200" dirty="0" err="1"/>
              <a:t>Commission</a:t>
            </a:r>
            <a:r>
              <a:rPr lang="de-AT" sz="1200" dirty="0"/>
              <a:t> (2023): </a:t>
            </a:r>
            <a:r>
              <a:rPr lang="de-AT" sz="1200" dirty="0" err="1"/>
              <a:t>Sustainable</a:t>
            </a:r>
            <a:r>
              <a:rPr lang="de-AT" sz="1200" dirty="0"/>
              <a:t> &amp; Smart Mobility </a:t>
            </a:r>
            <a:r>
              <a:rPr lang="de-AT" sz="1200" dirty="0" err="1"/>
              <a:t>Strategy</a:t>
            </a:r>
            <a:r>
              <a:rPr lang="de-AT" sz="1200" dirty="0"/>
              <a:t>, In: https://transport.ec.europa.eu/transport-themes/mobility-strategy_en; </a:t>
            </a:r>
            <a:r>
              <a:rPr lang="de-AT" sz="1200" dirty="0" err="1"/>
              <a:t>accessed</a:t>
            </a:r>
            <a:r>
              <a:rPr lang="de-AT" sz="1200" dirty="0"/>
              <a:t> 05.02.2025</a:t>
            </a:r>
          </a:p>
          <a:p>
            <a:pPr marL="0" indent="0">
              <a:buNone/>
            </a:pPr>
            <a:r>
              <a:rPr lang="de-AT" sz="1200" dirty="0"/>
              <a:t>Eurostat (2024): Modal </a:t>
            </a:r>
            <a:r>
              <a:rPr lang="de-AT" sz="1200" dirty="0" err="1"/>
              <a:t>split</a:t>
            </a:r>
            <a:r>
              <a:rPr lang="de-AT" sz="1200" dirty="0"/>
              <a:t> </a:t>
            </a:r>
            <a:r>
              <a:rPr lang="de-AT" sz="1200" dirty="0" err="1"/>
              <a:t>of</a:t>
            </a:r>
            <a:r>
              <a:rPr lang="de-AT" sz="1200" dirty="0"/>
              <a:t> </a:t>
            </a:r>
            <a:r>
              <a:rPr lang="de-AT" sz="1200" dirty="0" err="1"/>
              <a:t>inland</a:t>
            </a:r>
            <a:r>
              <a:rPr lang="de-AT" sz="1200" dirty="0"/>
              <a:t> freight </a:t>
            </a:r>
            <a:r>
              <a:rPr lang="de-AT" sz="1200" dirty="0" err="1"/>
              <a:t>transport</a:t>
            </a:r>
            <a:r>
              <a:rPr lang="de-AT" sz="1200" dirty="0"/>
              <a:t>: https://ec.europa.eu/eurostat/databrowser/view/tran_hv_frmod/default/table?lang=en&amp;category=tran.tran_hv_ms; </a:t>
            </a:r>
            <a:r>
              <a:rPr lang="de-AT" sz="1200" dirty="0" err="1"/>
              <a:t>accessed</a:t>
            </a:r>
            <a:r>
              <a:rPr lang="de-AT" sz="1200" dirty="0"/>
              <a:t> 06.02.2025</a:t>
            </a:r>
          </a:p>
          <a:p>
            <a:pPr marL="0" indent="0">
              <a:buNone/>
            </a:pPr>
            <a:r>
              <a:rPr lang="de-AT" sz="1200" dirty="0"/>
              <a:t>Eurostat (2025): https://ec.europa.eu/eurostat/statistics-explained/index.php?title=Glossary:Transport_mode/de; </a:t>
            </a:r>
            <a:r>
              <a:rPr lang="de-AT" sz="1200" dirty="0" err="1"/>
              <a:t>accessed</a:t>
            </a:r>
            <a:r>
              <a:rPr lang="de-AT" sz="1200" dirty="0"/>
              <a:t> 27.02.2025</a:t>
            </a:r>
          </a:p>
          <a:p>
            <a:pPr marL="0" indent="0">
              <a:buNone/>
            </a:pPr>
            <a:r>
              <a:rPr lang="de-AT" sz="1200" dirty="0"/>
              <a:t>Eurostat (2025): https://ec.europa.eu/eurostat/statistics-explained/index.php?title=Characteristics_of_the_railway_network_in_Europe; </a:t>
            </a:r>
            <a:r>
              <a:rPr lang="de-AT" sz="1200" dirty="0" err="1"/>
              <a:t>accessed</a:t>
            </a:r>
            <a:r>
              <a:rPr lang="de-AT" sz="1200" dirty="0"/>
              <a:t> 06.03.2025</a:t>
            </a:r>
          </a:p>
          <a:p>
            <a:pPr marL="0" indent="0">
              <a:buNone/>
            </a:pPr>
            <a:r>
              <a:rPr lang="de-AT" sz="1200" dirty="0"/>
              <a:t>Hamburg Port Authority (2025): https://www.hamburg-port-authority.de/de/hpa-360/smartport; </a:t>
            </a:r>
            <a:r>
              <a:rPr lang="de-AT" sz="1200" dirty="0" err="1"/>
              <a:t>accessed</a:t>
            </a:r>
            <a:r>
              <a:rPr lang="de-AT" sz="1200" dirty="0"/>
              <a:t>: 18.03.2025</a:t>
            </a:r>
          </a:p>
          <a:p>
            <a:pPr marL="0" indent="0">
              <a:buNone/>
            </a:pPr>
            <a:r>
              <a:rPr lang="de-AT" sz="1200" dirty="0"/>
              <a:t>Heinzelmann, Christoph / Bödefeld, Jörg / Duric, </a:t>
            </a:r>
            <a:r>
              <a:rPr lang="de-AT" sz="1200" dirty="0" err="1"/>
              <a:t>Zorana</a:t>
            </a:r>
            <a:r>
              <a:rPr lang="de-AT" sz="1200" dirty="0"/>
              <a:t> (2020): Digitalisierung im Verkehrswasserbau. Bautechnik, 97; In: https://doi.org/10.1002/bate.202000029; p. 441-444</a:t>
            </a:r>
          </a:p>
          <a:p>
            <a:pPr marL="0" indent="0">
              <a:buNone/>
            </a:pPr>
            <a:r>
              <a:rPr lang="de-AT" sz="1200" dirty="0"/>
              <a:t>IPCC (2023): https://www.de-ipcc.de/media/content/IPCC_AR6_SYR_DE_barrierefei.pdf, </a:t>
            </a:r>
            <a:r>
              <a:rPr lang="de-AT" sz="1200" dirty="0" err="1"/>
              <a:t>accessed</a:t>
            </a:r>
            <a:r>
              <a:rPr lang="de-AT" sz="1200" dirty="0"/>
              <a:t> 16.05.2024</a:t>
            </a:r>
          </a:p>
          <a:p>
            <a:pPr marL="0" indent="0">
              <a:buNone/>
            </a:pPr>
            <a:r>
              <a:rPr lang="de-AT" sz="1200" dirty="0"/>
              <a:t>ITF (2023): ITF Transport Outlook 2023, OECD Publishing, Paris; on https://doi.org/10.1787/b6cc9ad5-en; </a:t>
            </a:r>
            <a:r>
              <a:rPr lang="de-AT" sz="1200" dirty="0" err="1"/>
              <a:t>accessed</a:t>
            </a:r>
            <a:r>
              <a:rPr lang="de-AT" sz="1200" dirty="0"/>
              <a:t> 06.03.2025</a:t>
            </a:r>
          </a:p>
          <a:p>
            <a:pPr marL="0" indent="0">
              <a:buNone/>
            </a:pPr>
            <a:r>
              <a:rPr lang="de-AT" sz="1200" dirty="0"/>
              <a:t>Kille, Christian/ Schmidt , Norbert (2008): Wirtschaftliche Rahmenbedingungen des Güterverkehrs. Studie zum Vergleich der Verkehrsträger im Rahmen des Logistikprozesses in Deutschland, S.53. Online: http://www.scs.fraunhofer.de/content/dam/scs/de/dokumente/studien/Wirtschaftliche_Rahmenbedingungen_des_Gueterverkehrs.pdf; </a:t>
            </a:r>
            <a:r>
              <a:rPr lang="de-AT" sz="1200" dirty="0" err="1"/>
              <a:t>accessed</a:t>
            </a:r>
            <a:r>
              <a:rPr lang="de-AT" sz="1200" dirty="0"/>
              <a:t> 04.02.2025</a:t>
            </a:r>
          </a:p>
          <a:p>
            <a:pPr marL="0" indent="0">
              <a:buNone/>
            </a:pPr>
            <a:r>
              <a:rPr lang="de-AT" sz="1200" dirty="0"/>
              <a:t>Koch, Susanne (2012): Logistik – Eine Einführung in Ökonomie und Nachhaltigkeit</a:t>
            </a:r>
          </a:p>
          <a:p>
            <a:pPr marL="0" indent="0">
              <a:buNone/>
            </a:pPr>
            <a:r>
              <a:rPr lang="de-AT" sz="1200" dirty="0"/>
              <a:t>Kummer, Sebastian / Grün, Oskar / </a:t>
            </a:r>
            <a:r>
              <a:rPr lang="de-AT" sz="1200" dirty="0" err="1"/>
              <a:t>Jammernegg</a:t>
            </a:r>
            <a:r>
              <a:rPr lang="de-AT" sz="1200" dirty="0"/>
              <a:t>, Werner (4. Auflage 2019): Grundzüge der Beschaffung, Produktion und Logistik</a:t>
            </a:r>
          </a:p>
          <a:p>
            <a:pPr marL="0" indent="0">
              <a:buNone/>
            </a:pPr>
            <a:r>
              <a:rPr lang="de-AT" sz="1200" dirty="0" err="1"/>
              <a:t>Muchna</a:t>
            </a:r>
            <a:r>
              <a:rPr lang="de-AT" sz="1200" dirty="0"/>
              <a:t>, Claus/ Brandenburg, Hans/ Fottner, Johannes/ Gutermuth, Jens (2. Auflage 2021): Grundlagen der Logistik. Begriffe, Strukturen und Prozesse</a:t>
            </a:r>
          </a:p>
          <a:p>
            <a:pPr marL="0" indent="0">
              <a:buNone/>
            </a:pPr>
            <a:r>
              <a:rPr lang="de-AT" sz="1200" dirty="0"/>
              <a:t>Myclimate (2024): https://www.myclimate.org/de/informieren/faq/faq-detail/was-sind-treibhausgase/; </a:t>
            </a:r>
            <a:r>
              <a:rPr lang="de-AT" sz="1200" dirty="0" err="1"/>
              <a:t>accessed</a:t>
            </a:r>
            <a:r>
              <a:rPr lang="de-AT" sz="1200" dirty="0"/>
              <a:t> 18.03.2025</a:t>
            </a:r>
          </a:p>
          <a:p>
            <a:pPr marL="0" indent="0">
              <a:buNone/>
            </a:pPr>
            <a:r>
              <a:rPr lang="de-AT" sz="1200" dirty="0"/>
              <a:t>ÖBB (2025): https://infrastruktur.oebb.at/de/unternehmen/kundinnen-im-mittelpunkt/schwerpunkt-puenktlichkeit; </a:t>
            </a:r>
            <a:r>
              <a:rPr lang="de-AT" sz="1200" dirty="0" err="1"/>
              <a:t>accessed</a:t>
            </a:r>
            <a:r>
              <a:rPr lang="de-AT" sz="1200" dirty="0"/>
              <a:t> 06.03.2025</a:t>
            </a:r>
          </a:p>
          <a:p>
            <a:pPr marL="0" indent="0">
              <a:buNone/>
            </a:pPr>
            <a:r>
              <a:rPr lang="en-US" sz="1200" dirty="0" err="1"/>
              <a:t>Pazirandeh</a:t>
            </a:r>
            <a:r>
              <a:rPr lang="en-US" sz="1200" dirty="0"/>
              <a:t>, Ali / Jafari, Hamid (2013): Making sense of green logistics; In: International Journal of Productivity and Performance Management</a:t>
            </a:r>
          </a:p>
        </p:txBody>
      </p:sp>
      <p:sp>
        <p:nvSpPr>
          <p:cNvPr id="23" name="Datumsplatzhalter 22">
            <a:extLst>
              <a:ext uri="{FF2B5EF4-FFF2-40B4-BE49-F238E27FC236}">
                <a16:creationId xmlns:a16="http://schemas.microsoft.com/office/drawing/2014/main" id="{7C0964C9-0FF0-F897-9B7F-7F5433BDE1FC}"/>
              </a:ext>
            </a:extLst>
          </p:cNvPr>
          <p:cNvSpPr>
            <a:spLocks noGrp="1"/>
          </p:cNvSpPr>
          <p:nvPr>
            <p:ph type="dt" sz="half" idx="10"/>
          </p:nvPr>
        </p:nvSpPr>
        <p:spPr/>
        <p:txBody>
          <a:bodyPr/>
          <a:lstStyle/>
          <a:p>
            <a:r>
              <a:rPr lang="de-AT"/>
              <a:t>Slide</a:t>
            </a:r>
          </a:p>
        </p:txBody>
      </p:sp>
      <p:sp>
        <p:nvSpPr>
          <p:cNvPr id="4" name="Fußzeilenplatzhalter 3">
            <a:extLst>
              <a:ext uri="{FF2B5EF4-FFF2-40B4-BE49-F238E27FC236}">
                <a16:creationId xmlns:a16="http://schemas.microsoft.com/office/drawing/2014/main" id="{E8A37A3C-7BCA-3987-B7C5-FC466B908782}"/>
              </a:ext>
            </a:extLst>
          </p:cNvPr>
          <p:cNvSpPr>
            <a:spLocks noGrp="1"/>
          </p:cNvSpPr>
          <p:nvPr>
            <p:ph type="ftr" sz="quarter" idx="11"/>
          </p:nvPr>
        </p:nvSpPr>
        <p:spPr>
          <a:xfrm>
            <a:off x="635069" y="272194"/>
            <a:ext cx="4573303" cy="365125"/>
          </a:xfrm>
        </p:spPr>
        <p:txBody>
          <a:bodyPr/>
          <a:lstStyle/>
          <a:p>
            <a:r>
              <a:rPr lang="en-US"/>
              <a:t>From A to B the Green Way – Transport Explained</a:t>
            </a:r>
          </a:p>
        </p:txBody>
      </p:sp>
      <p:sp>
        <p:nvSpPr>
          <p:cNvPr id="5" name="Foliennummernplatzhalter 4">
            <a:extLst>
              <a:ext uri="{FF2B5EF4-FFF2-40B4-BE49-F238E27FC236}">
                <a16:creationId xmlns:a16="http://schemas.microsoft.com/office/drawing/2014/main" id="{E1358171-56A7-0CFD-9D7C-8C0CB8E87E84}"/>
              </a:ext>
            </a:extLst>
          </p:cNvPr>
          <p:cNvSpPr>
            <a:spLocks noGrp="1"/>
          </p:cNvSpPr>
          <p:nvPr>
            <p:ph type="sldNum" sz="quarter" idx="12"/>
          </p:nvPr>
        </p:nvSpPr>
        <p:spPr/>
        <p:txBody>
          <a:bodyPr/>
          <a:lstStyle/>
          <a:p>
            <a:fld id="{0AF89F37-6AD9-4F74-BC17-19E39A25D257}" type="slidenum">
              <a:rPr lang="de-AT" smtClean="0"/>
              <a:t>68</a:t>
            </a:fld>
            <a:endParaRPr lang="de-AT"/>
          </a:p>
        </p:txBody>
      </p:sp>
    </p:spTree>
    <p:extLst>
      <p:ext uri="{BB962C8B-B14F-4D97-AF65-F5344CB8AC3E}">
        <p14:creationId xmlns:p14="http://schemas.microsoft.com/office/powerpoint/2010/main" val="584178454"/>
      </p:ext>
    </p:extLst>
  </p:cSld>
  <p:clrMapOvr>
    <a:masterClrMapping/>
  </p:clrMapOvr>
  <p:transition spd="slow">
    <p:push/>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555B61-0D32-4A21-D46C-BC33C97D6381}"/>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880055A2-F8B4-D990-1C7A-B68950EC75AE}"/>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13D7354E-124D-88EA-6DD4-FC48D5A9FE5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518BB015-219C-0E30-4A49-6012D9DD6B2F}"/>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756C59D8-056C-981D-685D-EC6FDE1630BE}"/>
              </a:ext>
            </a:extLst>
          </p:cNvPr>
          <p:cNvSpPr>
            <a:spLocks noGrp="1"/>
          </p:cNvSpPr>
          <p:nvPr>
            <p:ph type="title"/>
          </p:nvPr>
        </p:nvSpPr>
        <p:spPr/>
        <p:txBody>
          <a:bodyPr/>
          <a:lstStyle/>
          <a:p>
            <a:r>
              <a:rPr lang="de-AT"/>
              <a:t>References III</a:t>
            </a:r>
          </a:p>
        </p:txBody>
      </p:sp>
      <p:sp>
        <p:nvSpPr>
          <p:cNvPr id="24" name="Inhaltsplatzhalter 23">
            <a:extLst>
              <a:ext uri="{FF2B5EF4-FFF2-40B4-BE49-F238E27FC236}">
                <a16:creationId xmlns:a16="http://schemas.microsoft.com/office/drawing/2014/main" id="{4CAEB0DF-41FD-B37A-D4AD-67F421DEC3DC}"/>
              </a:ext>
            </a:extLst>
          </p:cNvPr>
          <p:cNvSpPr>
            <a:spLocks noGrp="1"/>
          </p:cNvSpPr>
          <p:nvPr>
            <p:ph idx="1"/>
          </p:nvPr>
        </p:nvSpPr>
        <p:spPr>
          <a:xfrm>
            <a:off x="592538" y="1231642"/>
            <a:ext cx="10954420" cy="4945322"/>
          </a:xfrm>
        </p:spPr>
        <p:txBody>
          <a:bodyPr/>
          <a:lstStyle/>
          <a:p>
            <a:pPr marL="0" indent="0">
              <a:buNone/>
            </a:pPr>
            <a:r>
              <a:rPr lang="de-AT" sz="1200" dirty="0" err="1"/>
              <a:t>Saroha</a:t>
            </a:r>
            <a:r>
              <a:rPr lang="de-AT" sz="1200" dirty="0"/>
              <a:t>, </a:t>
            </a:r>
            <a:r>
              <a:rPr lang="de-AT" sz="1200" dirty="0" err="1"/>
              <a:t>Rituraj</a:t>
            </a:r>
            <a:r>
              <a:rPr lang="de-AT" sz="1200" dirty="0"/>
              <a:t> (2014): Green </a:t>
            </a:r>
            <a:r>
              <a:rPr lang="de-AT" sz="1200" dirty="0" err="1"/>
              <a:t>logistics</a:t>
            </a:r>
            <a:r>
              <a:rPr lang="de-AT" sz="1200" dirty="0"/>
              <a:t> &amp; </a:t>
            </a:r>
            <a:r>
              <a:rPr lang="de-AT" sz="1200" dirty="0" err="1"/>
              <a:t>its</a:t>
            </a:r>
            <a:r>
              <a:rPr lang="de-AT" sz="1200" dirty="0"/>
              <a:t> </a:t>
            </a:r>
            <a:r>
              <a:rPr lang="de-AT" sz="1200" dirty="0" err="1"/>
              <a:t>significance</a:t>
            </a:r>
            <a:r>
              <a:rPr lang="de-AT" sz="1200" dirty="0"/>
              <a:t> in modern </a:t>
            </a:r>
            <a:r>
              <a:rPr lang="de-AT" sz="1200" dirty="0" err="1"/>
              <a:t>day</a:t>
            </a:r>
            <a:r>
              <a:rPr lang="de-AT" sz="1200" dirty="0"/>
              <a:t> </a:t>
            </a:r>
            <a:r>
              <a:rPr lang="de-AT" sz="1200" dirty="0" err="1"/>
              <a:t>systems</a:t>
            </a:r>
            <a:r>
              <a:rPr lang="de-AT" sz="1200" dirty="0"/>
              <a:t>; In: International Review </a:t>
            </a:r>
            <a:r>
              <a:rPr lang="de-AT" sz="1200" dirty="0" err="1"/>
              <a:t>of</a:t>
            </a:r>
            <a:r>
              <a:rPr lang="de-AT" sz="1200" dirty="0"/>
              <a:t> Applied Engineering Research, S. 90</a:t>
            </a:r>
          </a:p>
          <a:p>
            <a:pPr marL="0" indent="0">
              <a:buNone/>
            </a:pPr>
            <a:r>
              <a:rPr lang="de-AT" sz="1200" dirty="0"/>
              <a:t>Schienen-Control (2025): https://www.schienencontrol.gv.at/de/wettbewerbsregulierung/eisenbahnnetz-oesterreich.html, </a:t>
            </a:r>
            <a:r>
              <a:rPr lang="de-AT" sz="1200" dirty="0" err="1"/>
              <a:t>accessed</a:t>
            </a:r>
            <a:r>
              <a:rPr lang="de-AT" sz="1200" dirty="0"/>
              <a:t> 28.01.2025</a:t>
            </a:r>
          </a:p>
          <a:p>
            <a:pPr marL="0" indent="0">
              <a:buNone/>
            </a:pPr>
            <a:r>
              <a:rPr lang="de-AT" sz="1200" dirty="0"/>
              <a:t>SEAFAR Unternehmenspräsentation (2024)</a:t>
            </a:r>
          </a:p>
          <a:p>
            <a:pPr marL="0" indent="0">
              <a:buNone/>
            </a:pPr>
            <a:r>
              <a:rPr lang="de-AT" sz="1200" dirty="0"/>
              <a:t>SGKV – Studiengesellschaft für den Kombinierten Verkehr (2025): https://www.intermodal-info.com/terminals-im-kv/; </a:t>
            </a:r>
            <a:r>
              <a:rPr lang="de-AT" sz="1200" dirty="0" err="1"/>
              <a:t>accessed</a:t>
            </a:r>
            <a:r>
              <a:rPr lang="de-AT" sz="1200" dirty="0"/>
              <a:t> 18.03.2025</a:t>
            </a:r>
          </a:p>
          <a:p>
            <a:pPr marL="0" indent="0">
              <a:buNone/>
            </a:pPr>
            <a:r>
              <a:rPr lang="de-AT" sz="1200" dirty="0"/>
              <a:t>Smart Freight </a:t>
            </a:r>
            <a:r>
              <a:rPr lang="de-AT" sz="1200" dirty="0" err="1"/>
              <a:t>Centre</a:t>
            </a:r>
            <a:r>
              <a:rPr lang="de-AT" sz="1200" dirty="0"/>
              <a:t> (2024): GLEC Framework v3.1 </a:t>
            </a:r>
            <a:r>
              <a:rPr lang="de-AT" sz="1200" dirty="0" err="1"/>
              <a:t>edition</a:t>
            </a:r>
            <a:r>
              <a:rPr lang="de-AT" sz="1200" dirty="0"/>
              <a:t>, </a:t>
            </a:r>
            <a:r>
              <a:rPr lang="de-AT" sz="1200" dirty="0" err="1"/>
              <a:t>revised</a:t>
            </a:r>
            <a:r>
              <a:rPr lang="de-AT" sz="1200" dirty="0"/>
              <a:t> and </a:t>
            </a:r>
            <a:r>
              <a:rPr lang="de-AT" sz="1200" dirty="0" err="1"/>
              <a:t>updated</a:t>
            </a:r>
            <a:r>
              <a:rPr lang="de-AT" sz="1200" dirty="0"/>
              <a:t>. In: https://https://www.smartfreightcentre.org/en/our-programs/emissions-accounting/global-logistics-emissions-council/calculate-report-glec-framework/; </a:t>
            </a:r>
            <a:r>
              <a:rPr lang="de-AT" sz="1200" dirty="0" err="1"/>
              <a:t>accessed</a:t>
            </a:r>
            <a:r>
              <a:rPr lang="de-AT" sz="1200" dirty="0"/>
              <a:t> 06.03.2025</a:t>
            </a:r>
          </a:p>
          <a:p>
            <a:pPr marL="0" indent="0">
              <a:buNone/>
            </a:pPr>
            <a:r>
              <a:rPr lang="de-AT" sz="1200" dirty="0"/>
              <a:t>Statista (2026), Schifffahrt, https://de.statista.com/statistik/kategorien/kategorie/16/themen/131/branche/schifffahrt/#overview (</a:t>
            </a:r>
            <a:r>
              <a:rPr lang="de-AT" sz="1200" dirty="0" err="1"/>
              <a:t>accessed</a:t>
            </a:r>
            <a:r>
              <a:rPr lang="de-AT" sz="1200" dirty="0"/>
              <a:t> 10.02.2026)</a:t>
            </a:r>
          </a:p>
          <a:p>
            <a:pPr marL="0" indent="0">
              <a:buNone/>
            </a:pPr>
            <a:r>
              <a:rPr lang="de-AT" sz="1200" dirty="0"/>
              <a:t>Statista (2026), Verteilung des Transportaufkommens im Güterverkehr in Österreich nach Verkehrsträgern in den Jahren 2015 bis 2023, https://de.statista.com/statistik/daten/studie/791008/umfrage/verteilung-des-transportaufkommens-gueteraufkommen-nach-verkehrstraegern-in-oesterreich/ (</a:t>
            </a:r>
            <a:r>
              <a:rPr lang="de-AT" sz="1200" dirty="0" err="1"/>
              <a:t>accessed</a:t>
            </a:r>
            <a:r>
              <a:rPr lang="de-AT" sz="1200" dirty="0"/>
              <a:t> 10.02.2026)</a:t>
            </a:r>
          </a:p>
          <a:p>
            <a:pPr marL="0" indent="0">
              <a:buNone/>
            </a:pPr>
            <a:r>
              <a:rPr lang="de-AT" sz="1200" dirty="0"/>
              <a:t>Statistik Austria (2024): Verkehrsstatistik 2023, In: https://www.statistik.at/fileadmin/publications/Verkehr2023barr.pdf, </a:t>
            </a:r>
            <a:r>
              <a:rPr lang="de-AT" sz="1200" dirty="0" err="1"/>
              <a:t>accessed</a:t>
            </a:r>
            <a:r>
              <a:rPr lang="de-AT" sz="1200" dirty="0"/>
              <a:t> 05.02.2025</a:t>
            </a:r>
          </a:p>
          <a:p>
            <a:pPr marL="0" indent="0">
              <a:buNone/>
            </a:pPr>
            <a:r>
              <a:rPr lang="de-AT" sz="1200" dirty="0"/>
              <a:t>Ten </a:t>
            </a:r>
            <a:r>
              <a:rPr lang="de-AT" sz="1200" dirty="0" err="1"/>
              <a:t>Hompel</a:t>
            </a:r>
            <a:r>
              <a:rPr lang="de-AT" sz="1200" dirty="0"/>
              <a:t>, Michael / Schmidt, Thorsten (2003): Warehouse Management: Automatisierung und Organisation von Lager- und </a:t>
            </a:r>
            <a:r>
              <a:rPr lang="de-AT" sz="1200" dirty="0" err="1"/>
              <a:t>Kommissioniersystemen</a:t>
            </a:r>
            <a:endParaRPr lang="de-AT" sz="1200" dirty="0"/>
          </a:p>
          <a:p>
            <a:pPr marL="0" indent="0">
              <a:buNone/>
            </a:pPr>
            <a:r>
              <a:rPr lang="de-AT" sz="1200" dirty="0"/>
              <a:t>Umweltbundesamt (2024): Klimaschutzbericht 2024. In: https://www.umweltbundesamt.at/fileadmin/site/publikationen/rep0913.pdf; </a:t>
            </a:r>
            <a:r>
              <a:rPr lang="de-AT" sz="1200" dirty="0" err="1"/>
              <a:t>accessed</a:t>
            </a:r>
            <a:r>
              <a:rPr lang="de-AT" sz="1200" dirty="0"/>
              <a:t> 14.01.2025</a:t>
            </a:r>
          </a:p>
          <a:p>
            <a:pPr marL="0" indent="0">
              <a:buNone/>
            </a:pPr>
            <a:r>
              <a:rPr lang="de-AT" sz="1200" dirty="0"/>
              <a:t>UNRIC (2025): https://unric.org/de/17ziele/; </a:t>
            </a:r>
            <a:r>
              <a:rPr lang="de-AT" sz="1200" dirty="0" err="1"/>
              <a:t>accessed</a:t>
            </a:r>
            <a:r>
              <a:rPr lang="de-AT" sz="1200" dirty="0"/>
              <a:t> 18.03.2025</a:t>
            </a:r>
          </a:p>
          <a:p>
            <a:pPr marL="0" indent="0">
              <a:buNone/>
            </a:pPr>
            <a:r>
              <a:rPr lang="de-AT" sz="1200" dirty="0"/>
              <a:t>Verband deutscher Reeder (2016): https://www.reederverband.de/sites/default/files/publikationen/deutsche_seeschifffahrt/deutsche_seeschifffahrt_2016_-_umweltspecial.pdf; </a:t>
            </a:r>
            <a:r>
              <a:rPr lang="de-AT" sz="1200" dirty="0" err="1"/>
              <a:t>accessed</a:t>
            </a:r>
            <a:r>
              <a:rPr lang="de-AT" sz="1200" dirty="0"/>
              <a:t> 18.03.2025</a:t>
            </a:r>
          </a:p>
          <a:p>
            <a:pPr marL="0" indent="0">
              <a:buNone/>
            </a:pPr>
            <a:r>
              <a:rPr lang="de-AT" sz="1200" dirty="0" err="1"/>
              <a:t>Viadonau</a:t>
            </a:r>
            <a:r>
              <a:rPr lang="de-AT" sz="1200" dirty="0"/>
              <a:t> (2019): Handbuch der Donauschifffahrt / Manual on </a:t>
            </a:r>
            <a:r>
              <a:rPr lang="de-AT" sz="1200" dirty="0" err="1"/>
              <a:t>Danube</a:t>
            </a:r>
            <a:r>
              <a:rPr lang="de-AT" sz="1200" dirty="0"/>
              <a:t> Navigation</a:t>
            </a:r>
          </a:p>
          <a:p>
            <a:pPr marL="0" indent="0">
              <a:buNone/>
            </a:pPr>
            <a:r>
              <a:rPr lang="de-AT" sz="1200" dirty="0" err="1"/>
              <a:t>Viadonau</a:t>
            </a:r>
            <a:r>
              <a:rPr lang="de-AT" sz="1200" dirty="0"/>
              <a:t> (2024): Jahresbericht der </a:t>
            </a:r>
            <a:r>
              <a:rPr lang="de-AT" sz="1200" dirty="0" err="1"/>
              <a:t>viadonau</a:t>
            </a:r>
            <a:r>
              <a:rPr lang="de-AT" sz="1200" dirty="0"/>
              <a:t> 2023 </a:t>
            </a:r>
          </a:p>
          <a:p>
            <a:pPr marL="0" indent="0">
              <a:buNone/>
            </a:pPr>
            <a:r>
              <a:rPr lang="de-AT" sz="1200" dirty="0"/>
              <a:t>Wirtschaftslexikon Gabler (2025): https://wirtschaftslexikon.gabler.de/definition/logistik-40330, </a:t>
            </a:r>
            <a:r>
              <a:rPr lang="de-AT" sz="1200" dirty="0" err="1"/>
              <a:t>accessed</a:t>
            </a:r>
            <a:r>
              <a:rPr lang="de-AT" sz="1200" dirty="0"/>
              <a:t> 07.01.2025</a:t>
            </a:r>
          </a:p>
        </p:txBody>
      </p:sp>
      <p:sp>
        <p:nvSpPr>
          <p:cNvPr id="23" name="Datumsplatzhalter 22">
            <a:extLst>
              <a:ext uri="{FF2B5EF4-FFF2-40B4-BE49-F238E27FC236}">
                <a16:creationId xmlns:a16="http://schemas.microsoft.com/office/drawing/2014/main" id="{ACD408BE-C1BD-2BE4-48A0-9274743045E2}"/>
              </a:ext>
            </a:extLst>
          </p:cNvPr>
          <p:cNvSpPr>
            <a:spLocks noGrp="1"/>
          </p:cNvSpPr>
          <p:nvPr>
            <p:ph type="dt" sz="half" idx="10"/>
          </p:nvPr>
        </p:nvSpPr>
        <p:spPr/>
        <p:txBody>
          <a:bodyPr/>
          <a:lstStyle/>
          <a:p>
            <a:r>
              <a:rPr lang="de-AT"/>
              <a:t>Slide</a:t>
            </a:r>
          </a:p>
        </p:txBody>
      </p:sp>
      <p:sp>
        <p:nvSpPr>
          <p:cNvPr id="4" name="Fußzeilenplatzhalter 3">
            <a:extLst>
              <a:ext uri="{FF2B5EF4-FFF2-40B4-BE49-F238E27FC236}">
                <a16:creationId xmlns:a16="http://schemas.microsoft.com/office/drawing/2014/main" id="{D67C4CFA-1674-1C2B-BB74-3428060B4A52}"/>
              </a:ext>
            </a:extLst>
          </p:cNvPr>
          <p:cNvSpPr>
            <a:spLocks noGrp="1"/>
          </p:cNvSpPr>
          <p:nvPr>
            <p:ph type="ftr" sz="quarter" idx="11"/>
          </p:nvPr>
        </p:nvSpPr>
        <p:spPr>
          <a:xfrm>
            <a:off x="635069" y="272194"/>
            <a:ext cx="4573303" cy="365125"/>
          </a:xfrm>
        </p:spPr>
        <p:txBody>
          <a:bodyPr/>
          <a:lstStyle/>
          <a:p>
            <a:r>
              <a:rPr lang="en-US"/>
              <a:t>From A to B the Green Way – Transport Explained</a:t>
            </a:r>
          </a:p>
        </p:txBody>
      </p:sp>
      <p:sp>
        <p:nvSpPr>
          <p:cNvPr id="5" name="Foliennummernplatzhalter 4">
            <a:extLst>
              <a:ext uri="{FF2B5EF4-FFF2-40B4-BE49-F238E27FC236}">
                <a16:creationId xmlns:a16="http://schemas.microsoft.com/office/drawing/2014/main" id="{5EE6B8BE-2D0B-FECF-A8C5-BC90F238A99C}"/>
              </a:ext>
            </a:extLst>
          </p:cNvPr>
          <p:cNvSpPr>
            <a:spLocks noGrp="1"/>
          </p:cNvSpPr>
          <p:nvPr>
            <p:ph type="sldNum" sz="quarter" idx="12"/>
          </p:nvPr>
        </p:nvSpPr>
        <p:spPr/>
        <p:txBody>
          <a:bodyPr/>
          <a:lstStyle/>
          <a:p>
            <a:fld id="{0AF89F37-6AD9-4F74-BC17-19E39A25D257}" type="slidenum">
              <a:rPr lang="de-AT" smtClean="0"/>
              <a:t>69</a:t>
            </a:fld>
            <a:endParaRPr lang="de-AT"/>
          </a:p>
        </p:txBody>
      </p:sp>
    </p:spTree>
    <p:extLst>
      <p:ext uri="{BB962C8B-B14F-4D97-AF65-F5344CB8AC3E}">
        <p14:creationId xmlns:p14="http://schemas.microsoft.com/office/powerpoint/2010/main" val="160879672"/>
      </p:ext>
    </p:extLst>
  </p:cSld>
  <p:clrMapOvr>
    <a:masterClrMapping/>
  </p:clrMapOvr>
  <p:transition spd="slow">
    <p:push/>
  </p:transition>
</p:sld>
</file>

<file path=ppt/theme/theme1.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32EDFD563944E2459091C4D47FD5B955" ma:contentTypeVersion="13" ma:contentTypeDescription="Ein neues Dokument erstellen." ma:contentTypeScope="" ma:versionID="33bcd7d1120361c940181a1da049c6ff">
  <xsd:schema xmlns:xsd="http://www.w3.org/2001/XMLSchema" xmlns:xs="http://www.w3.org/2001/XMLSchema" xmlns:p="http://schemas.microsoft.com/office/2006/metadata/properties" xmlns:ns2="b72286a9-1a81-47a3-b7d4-6a652023a0d9" xmlns:ns3="772bd9cd-eaa2-4993-a042-72d81139fe46" targetNamespace="http://schemas.microsoft.com/office/2006/metadata/properties" ma:root="true" ma:fieldsID="88e8e430062162be852b0d715196b6eb" ns2:_="" ns3:_="">
    <xsd:import namespace="b72286a9-1a81-47a3-b7d4-6a652023a0d9"/>
    <xsd:import namespace="772bd9cd-eaa2-4993-a042-72d81139fe4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2286a9-1a81-47a3-b7d4-6a652023a0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Bildmarkierungen" ma:readOnly="false" ma:fieldId="{5cf76f15-5ced-4ddc-b409-7134ff3c332f}" ma:taxonomyMulti="true" ma:sspId="a2e14edc-2e9f-4b21-b65e-57679073259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72bd9cd-eaa2-4993-a042-72d81139fe4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357c471-726d-4aed-97b5-b1a239b092bd}" ma:internalName="TaxCatchAll" ma:showField="CatchAllData" ma:web="772bd9cd-eaa2-4993-a042-72d81139fe4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772bd9cd-eaa2-4993-a042-72d81139fe46" xsi:nil="true"/>
    <lcf76f155ced4ddcb4097134ff3c332f xmlns="b72286a9-1a81-47a3-b7d4-6a652023a0d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BCC43FD-E683-4E52-95C3-B3AC93180E0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2286a9-1a81-47a3-b7d4-6a652023a0d9"/>
    <ds:schemaRef ds:uri="772bd9cd-eaa2-4993-a042-72d81139fe4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7CA129C-6992-45F4-ABCB-581EE02C9172}">
  <ds:schemaRefs>
    <ds:schemaRef ds:uri="http://schemas.microsoft.com/sharepoint/v3/contenttype/forms"/>
  </ds:schemaRefs>
</ds:datastoreItem>
</file>

<file path=customXml/itemProps3.xml><?xml version="1.0" encoding="utf-8"?>
<ds:datastoreItem xmlns:ds="http://schemas.openxmlformats.org/officeDocument/2006/customXml" ds:itemID="{C279345D-BA26-40B8-9194-71BF7C2CB23F}">
  <ds:schemaRefs>
    <ds:schemaRef ds:uri="http://schemas.microsoft.com/office/2006/metadata/properties"/>
    <ds:schemaRef ds:uri="http://schemas.microsoft.com/office/infopath/2007/PartnerControls"/>
    <ds:schemaRef ds:uri="772bd9cd-eaa2-4993-a042-72d81139fe46"/>
    <ds:schemaRef ds:uri="b72286a9-1a81-47a3-b7d4-6a652023a0d9"/>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17203</Words>
  <Application>Microsoft Office PowerPoint</Application>
  <PresentationFormat>Breitbild</PresentationFormat>
  <Paragraphs>1520</Paragraphs>
  <Slides>69</Slides>
  <Notes>60</Notes>
  <HiddenSlides>0</HiddenSlides>
  <MMClips>3</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69</vt:i4>
      </vt:variant>
    </vt:vector>
  </HeadingPairs>
  <TitlesOfParts>
    <vt:vector size="74" baseType="lpstr">
      <vt:lpstr>Arial</vt:lpstr>
      <vt:lpstr>Calibri</vt:lpstr>
      <vt:lpstr>Corbel</vt:lpstr>
      <vt:lpstr>Oswald</vt:lpstr>
      <vt:lpstr>Office</vt:lpstr>
      <vt:lpstr>Freight transport in transition – Sustainable, digital, and efficient</vt:lpstr>
      <vt:lpstr>PowerPoint-Präsentation</vt:lpstr>
      <vt:lpstr>How to best Work with these teaching materials</vt:lpstr>
      <vt:lpstr>Learning objectives and target groups</vt:lpstr>
      <vt:lpstr>Have you ever asked yourself…?</vt:lpstr>
      <vt:lpstr>PowerPoint-Präsentation</vt:lpstr>
      <vt:lpstr>Freight transport </vt:lpstr>
      <vt:lpstr>Logistics – what is it?</vt:lpstr>
      <vt:lpstr>Tasks of logistics</vt:lpstr>
      <vt:lpstr>Transport</vt:lpstr>
      <vt:lpstr>Freight transport</vt:lpstr>
      <vt:lpstr>What is globalisation?</vt:lpstr>
      <vt:lpstr>Globalisation Video </vt:lpstr>
      <vt:lpstr>The largest goods exporters</vt:lpstr>
      <vt:lpstr>Modes of transport </vt:lpstr>
      <vt:lpstr>Comparison of transport modes</vt:lpstr>
      <vt:lpstr>Mode of transport quiz</vt:lpstr>
      <vt:lpstr>Mode of transport: Road</vt:lpstr>
      <vt:lpstr>Mode of transport: Rail</vt:lpstr>
      <vt:lpstr>Mode of transport: Inland Waterway</vt:lpstr>
      <vt:lpstr>Freight transport in Austria and Europe (Modal Split)</vt:lpstr>
      <vt:lpstr>Best practice inland waterway: Netherlands</vt:lpstr>
      <vt:lpstr>Transport planning with the Logistify App</vt:lpstr>
      <vt:lpstr>External costs of transport</vt:lpstr>
      <vt:lpstr>External costs of transport – comparison</vt:lpstr>
      <vt:lpstr>Transport capacity – Comparison of modes of transport</vt:lpstr>
      <vt:lpstr>This is what an inland vessel looks like:</vt:lpstr>
      <vt:lpstr>High &amp; Heavy transport on inland waterways</vt:lpstr>
      <vt:lpstr>High &amp; Heavy transport</vt:lpstr>
      <vt:lpstr>Specific energy consumption – Comparison of modes of transport</vt:lpstr>
      <vt:lpstr>Transport chains</vt:lpstr>
      <vt:lpstr>Transport planning with the Logistify App</vt:lpstr>
      <vt:lpstr>Terminals</vt:lpstr>
      <vt:lpstr>Terminals in Austria</vt:lpstr>
      <vt:lpstr>Modal shift in freight transport</vt:lpstr>
      <vt:lpstr>Interactive video</vt:lpstr>
      <vt:lpstr>Think-Pair-Share: Inland waterway transport – an underrated climate protector?</vt:lpstr>
      <vt:lpstr>Sustainable freight transport</vt:lpstr>
      <vt:lpstr>Climate change and global warming</vt:lpstr>
      <vt:lpstr>Greenhouse gases</vt:lpstr>
      <vt:lpstr>Impacts of the transport sector</vt:lpstr>
      <vt:lpstr>Emissions by sector in Austria</vt:lpstr>
      <vt:lpstr>Road traffic as the main contributor</vt:lpstr>
      <vt:lpstr>Development of modal split in Austria</vt:lpstr>
      <vt:lpstr>Sustainability and green logistics</vt:lpstr>
      <vt:lpstr>The 3 Pillars of Sustainability in Logistics</vt:lpstr>
      <vt:lpstr>Sustainability: Economy, ecology, and social Issues in conflict</vt:lpstr>
      <vt:lpstr>What makes a sustainable mode of transport?</vt:lpstr>
      <vt:lpstr>Sustainable freight transport – why and how?</vt:lpstr>
      <vt:lpstr>Sustainable Development Goals (SDG)</vt:lpstr>
      <vt:lpstr>The European Green Deal</vt:lpstr>
      <vt:lpstr>My contribution to climate protection</vt:lpstr>
      <vt:lpstr>We must act!</vt:lpstr>
      <vt:lpstr>Danube waterway</vt:lpstr>
      <vt:lpstr>The international waterway Danube</vt:lpstr>
      <vt:lpstr>Video: Danube explained</vt:lpstr>
      <vt:lpstr>The international waterway Danube</vt:lpstr>
      <vt:lpstr>Freight transport on inland waterways</vt:lpstr>
      <vt:lpstr>Expert group discussion on the Danube</vt:lpstr>
      <vt:lpstr>Development trends in inland waterway shipping</vt:lpstr>
      <vt:lpstr>Best practice example: Digitalisation</vt:lpstr>
      <vt:lpstr>Innovation: Autonomous ships</vt:lpstr>
      <vt:lpstr>Kahoot!</vt:lpstr>
      <vt:lpstr>Thank you for your attention!</vt:lpstr>
      <vt:lpstr>Additional information for teachers</vt:lpstr>
      <vt:lpstr>Additional information for teachers</vt:lpstr>
      <vt:lpstr>References I</vt:lpstr>
      <vt:lpstr>References II</vt:lpstr>
      <vt:lpstr>References III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Hadam Jana</dc:creator>
  <cp:lastModifiedBy>Pum Christina</cp:lastModifiedBy>
  <cp:revision>1</cp:revision>
  <dcterms:created xsi:type="dcterms:W3CDTF">2025-05-07T05:53:33Z</dcterms:created>
  <dcterms:modified xsi:type="dcterms:W3CDTF">2026-06-15T09:46:13Z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0x01010032EDFD563944E2459091C4D47FD5B955</vt:lpwstr>
  </property>
  <property fmtid="{D5CDD505-2E9C-101B-9397-08002B2CF9AE}" pid="3" name="MediaServiceImageTags">
    <vt:lpwstr/>
  </property>
</Properties>
</file>