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omments/modernComment_125_7FF287A6.xml" ContentType="application/vnd.ms-powerpoint.comments+xml"/>
  <Override PartName="/ppt/notesSlides/notesSlide1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6.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58"/>
  </p:notesMasterIdLst>
  <p:handoutMasterIdLst>
    <p:handoutMasterId r:id="rId59"/>
  </p:handoutMasterIdLst>
  <p:sldIdLst>
    <p:sldId id="268" r:id="rId5"/>
    <p:sldId id="2336" r:id="rId6"/>
    <p:sldId id="281" r:id="rId7"/>
    <p:sldId id="282" r:id="rId8"/>
    <p:sldId id="269" r:id="rId9"/>
    <p:sldId id="270" r:id="rId10"/>
    <p:sldId id="276" r:id="rId11"/>
    <p:sldId id="283" r:id="rId12"/>
    <p:sldId id="284" r:id="rId13"/>
    <p:sldId id="285" r:id="rId14"/>
    <p:sldId id="286" r:id="rId15"/>
    <p:sldId id="287" r:id="rId16"/>
    <p:sldId id="288" r:id="rId17"/>
    <p:sldId id="289" r:id="rId18"/>
    <p:sldId id="290" r:id="rId19"/>
    <p:sldId id="291" r:id="rId20"/>
    <p:sldId id="292" r:id="rId21"/>
    <p:sldId id="293" r:id="rId22"/>
    <p:sldId id="273" r:id="rId23"/>
    <p:sldId id="297" r:id="rId24"/>
    <p:sldId id="298" r:id="rId25"/>
    <p:sldId id="259" r:id="rId26"/>
    <p:sldId id="299" r:id="rId27"/>
    <p:sldId id="300" r:id="rId28"/>
    <p:sldId id="301" r:id="rId29"/>
    <p:sldId id="302" r:id="rId30"/>
    <p:sldId id="304" r:id="rId31"/>
    <p:sldId id="279" r:id="rId32"/>
    <p:sldId id="305" r:id="rId33"/>
    <p:sldId id="260" r:id="rId34"/>
    <p:sldId id="277" r:id="rId35"/>
    <p:sldId id="306" r:id="rId36"/>
    <p:sldId id="307" r:id="rId37"/>
    <p:sldId id="308" r:id="rId38"/>
    <p:sldId id="294" r:id="rId39"/>
    <p:sldId id="309" r:id="rId40"/>
    <p:sldId id="311" r:id="rId41"/>
    <p:sldId id="310" r:id="rId42"/>
    <p:sldId id="295" r:id="rId43"/>
    <p:sldId id="313" r:id="rId44"/>
    <p:sldId id="314" r:id="rId45"/>
    <p:sldId id="316" r:id="rId46"/>
    <p:sldId id="317" r:id="rId47"/>
    <p:sldId id="318" r:id="rId48"/>
    <p:sldId id="319" r:id="rId49"/>
    <p:sldId id="321" r:id="rId50"/>
    <p:sldId id="320" r:id="rId51"/>
    <p:sldId id="322" r:id="rId52"/>
    <p:sldId id="2331" r:id="rId53"/>
    <p:sldId id="2332" r:id="rId54"/>
    <p:sldId id="2334" r:id="rId55"/>
    <p:sldId id="2333" r:id="rId56"/>
    <p:sldId id="2335" r:id="rId57"/>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Einleitung und Übersicht" id="{8F2D7CEC-BB83-4743-ADDB-39626032455D}">
          <p14:sldIdLst>
            <p14:sldId id="268"/>
            <p14:sldId id="2336"/>
            <p14:sldId id="281"/>
            <p14:sldId id="282"/>
            <p14:sldId id="269"/>
          </p14:sldIdLst>
        </p14:section>
        <p14:section name="Kapitel 1" id="{5BED0FB8-C8EB-41CB-AAE6-C3CEC6551B66}">
          <p14:sldIdLst>
            <p14:sldId id="270"/>
            <p14:sldId id="276"/>
            <p14:sldId id="283"/>
            <p14:sldId id="284"/>
            <p14:sldId id="285"/>
            <p14:sldId id="286"/>
            <p14:sldId id="287"/>
            <p14:sldId id="288"/>
            <p14:sldId id="289"/>
            <p14:sldId id="290"/>
            <p14:sldId id="291"/>
            <p14:sldId id="292"/>
            <p14:sldId id="293"/>
          </p14:sldIdLst>
        </p14:section>
        <p14:section name="Kapitel 2" id="{1DEC3E3E-6CA0-47FB-A34E-64AEC245635D}">
          <p14:sldIdLst>
            <p14:sldId id="273"/>
            <p14:sldId id="297"/>
            <p14:sldId id="298"/>
          </p14:sldIdLst>
        </p14:section>
        <p14:section name="Kapitel 3" id="{ED6ABA1D-A582-4099-A673-F59E89F377BD}">
          <p14:sldIdLst>
            <p14:sldId id="259"/>
            <p14:sldId id="299"/>
            <p14:sldId id="300"/>
            <p14:sldId id="301"/>
            <p14:sldId id="302"/>
            <p14:sldId id="304"/>
            <p14:sldId id="279"/>
            <p14:sldId id="305"/>
          </p14:sldIdLst>
        </p14:section>
        <p14:section name="Kapitel 4" id="{46884A32-CD38-49E1-A8D0-5ACD353D821E}">
          <p14:sldIdLst>
            <p14:sldId id="260"/>
            <p14:sldId id="277"/>
            <p14:sldId id="306"/>
            <p14:sldId id="307"/>
            <p14:sldId id="308"/>
          </p14:sldIdLst>
        </p14:section>
        <p14:section name="Kapitel 5" id="{990A9CD1-93C4-4484-B758-159CA0E7417B}">
          <p14:sldIdLst>
            <p14:sldId id="294"/>
            <p14:sldId id="309"/>
            <p14:sldId id="311"/>
            <p14:sldId id="310"/>
          </p14:sldIdLst>
        </p14:section>
        <p14:section name="Kapitel 6" id="{7659FF47-2516-42DC-AD62-3922B52F1FE3}">
          <p14:sldIdLst>
            <p14:sldId id="295"/>
            <p14:sldId id="313"/>
            <p14:sldId id="314"/>
            <p14:sldId id="316"/>
            <p14:sldId id="317"/>
            <p14:sldId id="318"/>
            <p14:sldId id="319"/>
            <p14:sldId id="321"/>
            <p14:sldId id="320"/>
            <p14:sldId id="322"/>
            <p14:sldId id="2331"/>
            <p14:sldId id="2332"/>
            <p14:sldId id="2334"/>
            <p14:sldId id="2333"/>
            <p14:sldId id="2335"/>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28E938B-1741-FFF1-197C-C090E62C3036}" name="Savu Arianne-Maria" initials="AS" userId="S::p43048@fhooe.at::af5d2200-5f3b-46b2-a781-76495b03a7ed"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5885BC"/>
    <a:srgbClr val="3C6496"/>
    <a:srgbClr val="2D4C71"/>
    <a:srgbClr val="EEE4DA"/>
    <a:srgbClr val="F4EFE4"/>
    <a:srgbClr val="FBE0CD"/>
    <a:srgbClr val="FEF3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F3FFEE6-FF0D-4115-9AF6-AA19CC47EF25}" v="15" dt="2026-05-12T09:33:01.093"/>
  </p1510:revLst>
</p1510:revInfo>
</file>

<file path=ppt/tableStyles.xml><?xml version="1.0" encoding="utf-8"?>
<a:tblStyleLst xmlns:a="http://schemas.openxmlformats.org/drawingml/2006/main" def="{5C22544A-7EE6-4342-B048-85BDC9FD1C3A}">
  <a:tblStyle styleId="{7DF18680-E054-41AD-8BC1-D1AEF772440D}" styleName="Mittlere Formatvorlage 2 - Akz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202B0CA-FC54-4496-8BCA-5EF66A818D29}" styleName="Dunkle Formatvorlag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660B408-B3CF-4A94-85FC-2B1E0A45F4A2}" styleName="Dunkle Formatvorlage 2 - Akzent 1/Akz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unkle Formatvorlage 2 - Akzent 3/Akz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unkle Formatvorlage 2 - Akzent 5/Akz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EB344D84-9AFB-497E-A393-DC336BA19D2E}" styleName="Mittlere Formatvorlage 3 - Akz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286" autoAdjust="0"/>
    <p:restoredTop sz="85043" autoAdjust="0"/>
  </p:normalViewPr>
  <p:slideViewPr>
    <p:cSldViewPr snapToGrid="0">
      <p:cViewPr varScale="1">
        <p:scale>
          <a:sx n="87" d="100"/>
          <a:sy n="87" d="100"/>
        </p:scale>
        <p:origin x="654" y="84"/>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66" Type="http://schemas.microsoft.com/office/2018/10/relationships/authors" Target="authors.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oerandner Laura" userId="46eec662-5fcf-44cd-bd0e-2625d9c14d97" providerId="ADAL" clId="{D117B783-1D2F-45C3-9D93-985955C55BEC}"/>
    <pc:docChg chg="undo redo custSel delSld modSld modSection">
      <pc:chgData name="Hoerandner Laura" userId="46eec662-5fcf-44cd-bd0e-2625d9c14d97" providerId="ADAL" clId="{D117B783-1D2F-45C3-9D93-985955C55BEC}" dt="2026-05-05T12:15:50.367" v="865" actId="20577"/>
      <pc:docMkLst>
        <pc:docMk/>
      </pc:docMkLst>
      <pc:sldChg chg="modSp mod modNotesTx">
        <pc:chgData name="Hoerandner Laura" userId="46eec662-5fcf-44cd-bd0e-2625d9c14d97" providerId="ADAL" clId="{D117B783-1D2F-45C3-9D93-985955C55BEC}" dt="2026-05-05T08:17:48.336" v="253" actId="20577"/>
        <pc:sldMkLst>
          <pc:docMk/>
          <pc:sldMk cId="3415525345" sldId="276"/>
        </pc:sldMkLst>
        <pc:spChg chg="mod">
          <ac:chgData name="Hoerandner Laura" userId="46eec662-5fcf-44cd-bd0e-2625d9c14d97" providerId="ADAL" clId="{D117B783-1D2F-45C3-9D93-985955C55BEC}" dt="2026-05-05T08:17:48.336" v="253" actId="20577"/>
          <ac:spMkLst>
            <pc:docMk/>
            <pc:sldMk cId="3415525345" sldId="276"/>
            <ac:spMk id="2" creationId="{3F035178-8D16-D5AD-AAE9-3E6AD5F0159C}"/>
          </ac:spMkLst>
        </pc:spChg>
      </pc:sldChg>
      <pc:sldChg chg="addSp modSp mod">
        <pc:chgData name="Hoerandner Laura" userId="46eec662-5fcf-44cd-bd0e-2625d9c14d97" providerId="ADAL" clId="{D117B783-1D2F-45C3-9D93-985955C55BEC}" dt="2026-05-05T09:07:17.178" v="482" actId="1076"/>
        <pc:sldMkLst>
          <pc:docMk/>
          <pc:sldMk cId="367884999" sldId="277"/>
        </pc:sldMkLst>
        <pc:spChg chg="mod">
          <ac:chgData name="Hoerandner Laura" userId="46eec662-5fcf-44cd-bd0e-2625d9c14d97" providerId="ADAL" clId="{D117B783-1D2F-45C3-9D93-985955C55BEC}" dt="2026-05-05T08:25:12.398" v="476" actId="20577"/>
          <ac:spMkLst>
            <pc:docMk/>
            <pc:sldMk cId="367884999" sldId="277"/>
            <ac:spMk id="3" creationId="{59A7BA83-9F0A-EC3F-F70C-9AC20EFAD441}"/>
          </ac:spMkLst>
        </pc:spChg>
        <pc:spChg chg="mod">
          <ac:chgData name="Hoerandner Laura" userId="46eec662-5fcf-44cd-bd0e-2625d9c14d97" providerId="ADAL" clId="{D117B783-1D2F-45C3-9D93-985955C55BEC}" dt="2026-05-05T09:07:04.812" v="480" actId="1076"/>
          <ac:spMkLst>
            <pc:docMk/>
            <pc:sldMk cId="367884999" sldId="277"/>
            <ac:spMk id="6" creationId="{45B284CA-445E-91B3-A227-4DC68252919F}"/>
          </ac:spMkLst>
        </pc:spChg>
        <pc:spChg chg="add mod">
          <ac:chgData name="Hoerandner Laura" userId="46eec662-5fcf-44cd-bd0e-2625d9c14d97" providerId="ADAL" clId="{D117B783-1D2F-45C3-9D93-985955C55BEC}" dt="2026-05-05T09:07:17.178" v="482" actId="1076"/>
          <ac:spMkLst>
            <pc:docMk/>
            <pc:sldMk cId="367884999" sldId="277"/>
            <ac:spMk id="9" creationId="{3DEAC148-EABE-33EB-8BBC-7B84E4FC5134}"/>
          </ac:spMkLst>
        </pc:spChg>
      </pc:sldChg>
      <pc:sldChg chg="modSp mod">
        <pc:chgData name="Hoerandner Laura" userId="46eec662-5fcf-44cd-bd0e-2625d9c14d97" providerId="ADAL" clId="{D117B783-1D2F-45C3-9D93-985955C55BEC}" dt="2026-05-05T08:24:44.441" v="466" actId="108"/>
        <pc:sldMkLst>
          <pc:docMk/>
          <pc:sldMk cId="2820831225" sldId="279"/>
        </pc:sldMkLst>
        <pc:spChg chg="mod">
          <ac:chgData name="Hoerandner Laura" userId="46eec662-5fcf-44cd-bd0e-2625d9c14d97" providerId="ADAL" clId="{D117B783-1D2F-45C3-9D93-985955C55BEC}" dt="2026-05-05T08:24:44.441" v="466" actId="108"/>
          <ac:spMkLst>
            <pc:docMk/>
            <pc:sldMk cId="2820831225" sldId="279"/>
            <ac:spMk id="4" creationId="{EA25F22C-B549-07F5-4ED5-D5FB2EC05D66}"/>
          </ac:spMkLst>
        </pc:spChg>
      </pc:sldChg>
      <pc:sldChg chg="modSp mod">
        <pc:chgData name="Hoerandner Laura" userId="46eec662-5fcf-44cd-bd0e-2625d9c14d97" providerId="ADAL" clId="{D117B783-1D2F-45C3-9D93-985955C55BEC}" dt="2026-05-05T08:17:20.227" v="241" actId="20577"/>
        <pc:sldMkLst>
          <pc:docMk/>
          <pc:sldMk cId="325755558" sldId="281"/>
        </pc:sldMkLst>
        <pc:spChg chg="mod">
          <ac:chgData name="Hoerandner Laura" userId="46eec662-5fcf-44cd-bd0e-2625d9c14d97" providerId="ADAL" clId="{D117B783-1D2F-45C3-9D93-985955C55BEC}" dt="2026-05-05T08:17:20.227" v="241" actId="20577"/>
          <ac:spMkLst>
            <pc:docMk/>
            <pc:sldMk cId="325755558" sldId="281"/>
            <ac:spMk id="2" creationId="{BB15F968-C255-8914-0DD0-82780BFB7BE9}"/>
          </ac:spMkLst>
        </pc:spChg>
      </pc:sldChg>
      <pc:sldChg chg="modSp mod">
        <pc:chgData name="Hoerandner Laura" userId="46eec662-5fcf-44cd-bd0e-2625d9c14d97" providerId="ADAL" clId="{D117B783-1D2F-45C3-9D93-985955C55BEC}" dt="2026-05-05T08:17:40.310" v="251" actId="20577"/>
        <pc:sldMkLst>
          <pc:docMk/>
          <pc:sldMk cId="1525373390" sldId="282"/>
        </pc:sldMkLst>
        <pc:spChg chg="mod">
          <ac:chgData name="Hoerandner Laura" userId="46eec662-5fcf-44cd-bd0e-2625d9c14d97" providerId="ADAL" clId="{D117B783-1D2F-45C3-9D93-985955C55BEC}" dt="2026-05-05T08:17:34.336" v="247" actId="20577"/>
          <ac:spMkLst>
            <pc:docMk/>
            <pc:sldMk cId="1525373390" sldId="282"/>
            <ac:spMk id="2" creationId="{F085CD69-8807-9572-FEB2-A283DAFAF557}"/>
          </ac:spMkLst>
        </pc:spChg>
        <pc:spChg chg="mod">
          <ac:chgData name="Hoerandner Laura" userId="46eec662-5fcf-44cd-bd0e-2625d9c14d97" providerId="ADAL" clId="{D117B783-1D2F-45C3-9D93-985955C55BEC}" dt="2026-05-05T08:17:40.310" v="251" actId="20577"/>
          <ac:spMkLst>
            <pc:docMk/>
            <pc:sldMk cId="1525373390" sldId="282"/>
            <ac:spMk id="6" creationId="{EFEA6F4C-B6E0-17A9-B248-D5B450D1A28F}"/>
          </ac:spMkLst>
        </pc:spChg>
      </pc:sldChg>
      <pc:sldChg chg="modSp mod modNotesTx">
        <pc:chgData name="Hoerandner Laura" userId="46eec662-5fcf-44cd-bd0e-2625d9c14d97" providerId="ADAL" clId="{D117B783-1D2F-45C3-9D93-985955C55BEC}" dt="2026-05-05T08:17:53.206" v="255" actId="20577"/>
        <pc:sldMkLst>
          <pc:docMk/>
          <pc:sldMk cId="2273903735" sldId="283"/>
        </pc:sldMkLst>
        <pc:spChg chg="mod">
          <ac:chgData name="Hoerandner Laura" userId="46eec662-5fcf-44cd-bd0e-2625d9c14d97" providerId="ADAL" clId="{D117B783-1D2F-45C3-9D93-985955C55BEC}" dt="2026-05-05T08:17:53.206" v="255" actId="20577"/>
          <ac:spMkLst>
            <pc:docMk/>
            <pc:sldMk cId="2273903735" sldId="283"/>
            <ac:spMk id="2" creationId="{9952B105-F32C-0B57-A90D-C0CAA65CA2EA}"/>
          </ac:spMkLst>
        </pc:spChg>
        <pc:spChg chg="mod">
          <ac:chgData name="Hoerandner Laura" userId="46eec662-5fcf-44cd-bd0e-2625d9c14d97" providerId="ADAL" clId="{D117B783-1D2F-45C3-9D93-985955C55BEC}" dt="2026-05-05T07:52:32.900" v="25" actId="1076"/>
          <ac:spMkLst>
            <pc:docMk/>
            <pc:sldMk cId="2273903735" sldId="283"/>
            <ac:spMk id="7" creationId="{7FB3D30A-97F3-7D98-DA39-9F4286A42288}"/>
          </ac:spMkLst>
        </pc:spChg>
      </pc:sldChg>
      <pc:sldChg chg="modSp mod modNotesTx">
        <pc:chgData name="Hoerandner Laura" userId="46eec662-5fcf-44cd-bd0e-2625d9c14d97" providerId="ADAL" clId="{D117B783-1D2F-45C3-9D93-985955C55BEC}" dt="2026-05-05T08:18:06.501" v="261" actId="20577"/>
        <pc:sldMkLst>
          <pc:docMk/>
          <pc:sldMk cId="515025507" sldId="284"/>
        </pc:sldMkLst>
        <pc:spChg chg="mod">
          <ac:chgData name="Hoerandner Laura" userId="46eec662-5fcf-44cd-bd0e-2625d9c14d97" providerId="ADAL" clId="{D117B783-1D2F-45C3-9D93-985955C55BEC}" dt="2026-05-05T08:18:06.501" v="261" actId="20577"/>
          <ac:spMkLst>
            <pc:docMk/>
            <pc:sldMk cId="515025507" sldId="284"/>
            <ac:spMk id="2" creationId="{20F6C899-35C5-B3CB-AF0A-4B3EF6D4A422}"/>
          </ac:spMkLst>
        </pc:spChg>
        <pc:spChg chg="mod">
          <ac:chgData name="Hoerandner Laura" userId="46eec662-5fcf-44cd-bd0e-2625d9c14d97" providerId="ADAL" clId="{D117B783-1D2F-45C3-9D93-985955C55BEC}" dt="2026-05-05T07:54:17.206" v="72" actId="20577"/>
          <ac:spMkLst>
            <pc:docMk/>
            <pc:sldMk cId="515025507" sldId="284"/>
            <ac:spMk id="5" creationId="{407BAC04-3B40-EDD8-B2D8-B66011225376}"/>
          </ac:spMkLst>
        </pc:spChg>
      </pc:sldChg>
      <pc:sldChg chg="modSp mod modNotesTx">
        <pc:chgData name="Hoerandner Laura" userId="46eec662-5fcf-44cd-bd0e-2625d9c14d97" providerId="ADAL" clId="{D117B783-1D2F-45C3-9D93-985955C55BEC}" dt="2026-05-05T08:18:11.458" v="263" actId="20577"/>
        <pc:sldMkLst>
          <pc:docMk/>
          <pc:sldMk cId="838157111" sldId="285"/>
        </pc:sldMkLst>
        <pc:spChg chg="mod">
          <ac:chgData name="Hoerandner Laura" userId="46eec662-5fcf-44cd-bd0e-2625d9c14d97" providerId="ADAL" clId="{D117B783-1D2F-45C3-9D93-985955C55BEC}" dt="2026-05-05T08:18:11.458" v="263" actId="20577"/>
          <ac:spMkLst>
            <pc:docMk/>
            <pc:sldMk cId="838157111" sldId="285"/>
            <ac:spMk id="2" creationId="{CAF59681-FC7B-2BC5-6A58-A5224C41CB62}"/>
          </ac:spMkLst>
        </pc:spChg>
        <pc:spChg chg="mod">
          <ac:chgData name="Hoerandner Laura" userId="46eec662-5fcf-44cd-bd0e-2625d9c14d97" providerId="ADAL" clId="{D117B783-1D2F-45C3-9D93-985955C55BEC}" dt="2026-05-05T07:54:58.409" v="99" actId="20577"/>
          <ac:spMkLst>
            <pc:docMk/>
            <pc:sldMk cId="838157111" sldId="285"/>
            <ac:spMk id="5" creationId="{D9EDE07D-7A5D-2B86-565B-C43903896146}"/>
          </ac:spMkLst>
        </pc:spChg>
      </pc:sldChg>
      <pc:sldChg chg="modSp mod">
        <pc:chgData name="Hoerandner Laura" userId="46eec662-5fcf-44cd-bd0e-2625d9c14d97" providerId="ADAL" clId="{D117B783-1D2F-45C3-9D93-985955C55BEC}" dt="2026-05-05T08:18:16.014" v="265" actId="20577"/>
        <pc:sldMkLst>
          <pc:docMk/>
          <pc:sldMk cId="3248018326" sldId="286"/>
        </pc:sldMkLst>
        <pc:spChg chg="mod">
          <ac:chgData name="Hoerandner Laura" userId="46eec662-5fcf-44cd-bd0e-2625d9c14d97" providerId="ADAL" clId="{D117B783-1D2F-45C3-9D93-985955C55BEC}" dt="2026-05-05T08:18:16.014" v="265" actId="20577"/>
          <ac:spMkLst>
            <pc:docMk/>
            <pc:sldMk cId="3248018326" sldId="286"/>
            <ac:spMk id="2" creationId="{FDD2A1AC-393E-8F14-AB28-8344B1B3FD34}"/>
          </ac:spMkLst>
        </pc:spChg>
        <pc:spChg chg="mod">
          <ac:chgData name="Hoerandner Laura" userId="46eec662-5fcf-44cd-bd0e-2625d9c14d97" providerId="ADAL" clId="{D117B783-1D2F-45C3-9D93-985955C55BEC}" dt="2026-05-05T07:55:21.350" v="112" actId="1076"/>
          <ac:spMkLst>
            <pc:docMk/>
            <pc:sldMk cId="3248018326" sldId="286"/>
            <ac:spMk id="5" creationId="{D78BAECA-9488-1CD4-1303-2EE111300154}"/>
          </ac:spMkLst>
        </pc:spChg>
      </pc:sldChg>
      <pc:sldChg chg="modSp mod modNotesTx">
        <pc:chgData name="Hoerandner Laura" userId="46eec662-5fcf-44cd-bd0e-2625d9c14d97" providerId="ADAL" clId="{D117B783-1D2F-45C3-9D93-985955C55BEC}" dt="2026-05-05T08:18:25.543" v="269" actId="20577"/>
        <pc:sldMkLst>
          <pc:docMk/>
          <pc:sldMk cId="3624676170" sldId="287"/>
        </pc:sldMkLst>
        <pc:spChg chg="mod">
          <ac:chgData name="Hoerandner Laura" userId="46eec662-5fcf-44cd-bd0e-2625d9c14d97" providerId="ADAL" clId="{D117B783-1D2F-45C3-9D93-985955C55BEC}" dt="2026-05-05T08:18:25.543" v="269" actId="20577"/>
          <ac:spMkLst>
            <pc:docMk/>
            <pc:sldMk cId="3624676170" sldId="287"/>
            <ac:spMk id="2" creationId="{41F63064-C956-C799-6334-B5729E061033}"/>
          </ac:spMkLst>
        </pc:spChg>
        <pc:spChg chg="mod">
          <ac:chgData name="Hoerandner Laura" userId="46eec662-5fcf-44cd-bd0e-2625d9c14d97" providerId="ADAL" clId="{D117B783-1D2F-45C3-9D93-985955C55BEC}" dt="2026-05-05T07:56:44.767" v="117" actId="1076"/>
          <ac:spMkLst>
            <pc:docMk/>
            <pc:sldMk cId="3624676170" sldId="287"/>
            <ac:spMk id="6" creationId="{212D50E4-1E36-1AF6-DB1C-91B8756C2B06}"/>
          </ac:spMkLst>
        </pc:spChg>
        <pc:spChg chg="mod">
          <ac:chgData name="Hoerandner Laura" userId="46eec662-5fcf-44cd-bd0e-2625d9c14d97" providerId="ADAL" clId="{D117B783-1D2F-45C3-9D93-985955C55BEC}" dt="2026-05-05T07:56:38.256" v="116" actId="1076"/>
          <ac:spMkLst>
            <pc:docMk/>
            <pc:sldMk cId="3624676170" sldId="287"/>
            <ac:spMk id="9" creationId="{EF742865-A7C0-F7A7-84A9-95BF444C493F}"/>
          </ac:spMkLst>
        </pc:spChg>
      </pc:sldChg>
      <pc:sldChg chg="modSp mod modNotesTx">
        <pc:chgData name="Hoerandner Laura" userId="46eec662-5fcf-44cd-bd0e-2625d9c14d97" providerId="ADAL" clId="{D117B783-1D2F-45C3-9D93-985955C55BEC}" dt="2026-05-05T08:18:31.258" v="273" actId="20577"/>
        <pc:sldMkLst>
          <pc:docMk/>
          <pc:sldMk cId="3554717942" sldId="288"/>
        </pc:sldMkLst>
        <pc:spChg chg="mod">
          <ac:chgData name="Hoerandner Laura" userId="46eec662-5fcf-44cd-bd0e-2625d9c14d97" providerId="ADAL" clId="{D117B783-1D2F-45C3-9D93-985955C55BEC}" dt="2026-05-05T08:18:31.258" v="273" actId="20577"/>
          <ac:spMkLst>
            <pc:docMk/>
            <pc:sldMk cId="3554717942" sldId="288"/>
            <ac:spMk id="2" creationId="{E30B18DA-0573-4D26-305A-4B83F48B10E6}"/>
          </ac:spMkLst>
        </pc:spChg>
      </pc:sldChg>
      <pc:sldChg chg="modSp mod">
        <pc:chgData name="Hoerandner Laura" userId="46eec662-5fcf-44cd-bd0e-2625d9c14d97" providerId="ADAL" clId="{D117B783-1D2F-45C3-9D93-985955C55BEC}" dt="2026-05-05T08:18:41.189" v="279" actId="20577"/>
        <pc:sldMkLst>
          <pc:docMk/>
          <pc:sldMk cId="1948510822" sldId="289"/>
        </pc:sldMkLst>
        <pc:spChg chg="mod">
          <ac:chgData name="Hoerandner Laura" userId="46eec662-5fcf-44cd-bd0e-2625d9c14d97" providerId="ADAL" clId="{D117B783-1D2F-45C3-9D93-985955C55BEC}" dt="2026-05-05T08:18:41.189" v="279" actId="20577"/>
          <ac:spMkLst>
            <pc:docMk/>
            <pc:sldMk cId="1948510822" sldId="289"/>
            <ac:spMk id="2" creationId="{593C503A-5772-D07B-2344-5E17DB4473BB}"/>
          </ac:spMkLst>
        </pc:spChg>
      </pc:sldChg>
      <pc:sldChg chg="modSp mod">
        <pc:chgData name="Hoerandner Laura" userId="46eec662-5fcf-44cd-bd0e-2625d9c14d97" providerId="ADAL" clId="{D117B783-1D2F-45C3-9D93-985955C55BEC}" dt="2026-05-05T08:19:00.839" v="287" actId="20577"/>
        <pc:sldMkLst>
          <pc:docMk/>
          <pc:sldMk cId="1694893902" sldId="290"/>
        </pc:sldMkLst>
        <pc:spChg chg="mod">
          <ac:chgData name="Hoerandner Laura" userId="46eec662-5fcf-44cd-bd0e-2625d9c14d97" providerId="ADAL" clId="{D117B783-1D2F-45C3-9D93-985955C55BEC}" dt="2026-05-05T08:18:55.309" v="283" actId="20577"/>
          <ac:spMkLst>
            <pc:docMk/>
            <pc:sldMk cId="1694893902" sldId="290"/>
            <ac:spMk id="2" creationId="{4EE6FA4E-42BD-0810-371F-4180639798DD}"/>
          </ac:spMkLst>
        </pc:spChg>
        <pc:spChg chg="mod">
          <ac:chgData name="Hoerandner Laura" userId="46eec662-5fcf-44cd-bd0e-2625d9c14d97" providerId="ADAL" clId="{D117B783-1D2F-45C3-9D93-985955C55BEC}" dt="2026-05-05T08:19:00.839" v="287" actId="20577"/>
          <ac:spMkLst>
            <pc:docMk/>
            <pc:sldMk cId="1694893902" sldId="290"/>
            <ac:spMk id="6" creationId="{CF876A36-D8B1-A037-803D-A4ED0995C683}"/>
          </ac:spMkLst>
        </pc:spChg>
      </pc:sldChg>
      <pc:sldChg chg="modSp mod modNotesTx">
        <pc:chgData name="Hoerandner Laura" userId="46eec662-5fcf-44cd-bd0e-2625d9c14d97" providerId="ADAL" clId="{D117B783-1D2F-45C3-9D93-985955C55BEC}" dt="2026-05-05T08:19:09.377" v="291" actId="20577"/>
        <pc:sldMkLst>
          <pc:docMk/>
          <pc:sldMk cId="2237103688" sldId="291"/>
        </pc:sldMkLst>
        <pc:spChg chg="mod">
          <ac:chgData name="Hoerandner Laura" userId="46eec662-5fcf-44cd-bd0e-2625d9c14d97" providerId="ADAL" clId="{D117B783-1D2F-45C3-9D93-985955C55BEC}" dt="2026-05-05T08:19:09.377" v="291" actId="20577"/>
          <ac:spMkLst>
            <pc:docMk/>
            <pc:sldMk cId="2237103688" sldId="291"/>
            <ac:spMk id="2" creationId="{86A55B77-B868-310B-9BE4-75801F791D97}"/>
          </ac:spMkLst>
        </pc:spChg>
        <pc:spChg chg="mod">
          <ac:chgData name="Hoerandner Laura" userId="46eec662-5fcf-44cd-bd0e-2625d9c14d97" providerId="ADAL" clId="{D117B783-1D2F-45C3-9D93-985955C55BEC}" dt="2026-05-05T08:08:08.549" v="189" actId="1076"/>
          <ac:spMkLst>
            <pc:docMk/>
            <pc:sldMk cId="2237103688" sldId="291"/>
            <ac:spMk id="5" creationId="{6A0D3AF3-54FD-BDDF-1EF3-CB85BEAAE45C}"/>
          </ac:spMkLst>
        </pc:spChg>
        <pc:spChg chg="mod">
          <ac:chgData name="Hoerandner Laura" userId="46eec662-5fcf-44cd-bd0e-2625d9c14d97" providerId="ADAL" clId="{D117B783-1D2F-45C3-9D93-985955C55BEC}" dt="2026-05-05T08:08:02.739" v="188" actId="1076"/>
          <ac:spMkLst>
            <pc:docMk/>
            <pc:sldMk cId="2237103688" sldId="291"/>
            <ac:spMk id="8" creationId="{212A3111-0F34-B72F-8012-FDE4F2A2B397}"/>
          </ac:spMkLst>
        </pc:spChg>
        <pc:picChg chg="mod">
          <ac:chgData name="Hoerandner Laura" userId="46eec662-5fcf-44cd-bd0e-2625d9c14d97" providerId="ADAL" clId="{D117B783-1D2F-45C3-9D93-985955C55BEC}" dt="2026-05-05T08:07:58.688" v="187" actId="14100"/>
          <ac:picMkLst>
            <pc:docMk/>
            <pc:sldMk cId="2237103688" sldId="291"/>
            <ac:picMk id="9" creationId="{597C9FB6-DB7E-CD1C-E0A8-297CFBBC1632}"/>
          </ac:picMkLst>
        </pc:picChg>
      </pc:sldChg>
      <pc:sldChg chg="modSp mod">
        <pc:chgData name="Hoerandner Laura" userId="46eec662-5fcf-44cd-bd0e-2625d9c14d97" providerId="ADAL" clId="{D117B783-1D2F-45C3-9D93-985955C55BEC}" dt="2026-05-05T08:19:15.408" v="293" actId="20577"/>
        <pc:sldMkLst>
          <pc:docMk/>
          <pc:sldMk cId="3959492164" sldId="292"/>
        </pc:sldMkLst>
        <pc:spChg chg="mod">
          <ac:chgData name="Hoerandner Laura" userId="46eec662-5fcf-44cd-bd0e-2625d9c14d97" providerId="ADAL" clId="{D117B783-1D2F-45C3-9D93-985955C55BEC}" dt="2026-05-05T08:19:15.408" v="293" actId="20577"/>
          <ac:spMkLst>
            <pc:docMk/>
            <pc:sldMk cId="3959492164" sldId="292"/>
            <ac:spMk id="2" creationId="{AC0C6854-6C72-1B0F-CA5C-D7F74FE5E48B}"/>
          </ac:spMkLst>
        </pc:spChg>
      </pc:sldChg>
      <pc:sldChg chg="addSp delSp modSp mod modNotesTx">
        <pc:chgData name="Hoerandner Laura" userId="46eec662-5fcf-44cd-bd0e-2625d9c14d97" providerId="ADAL" clId="{D117B783-1D2F-45C3-9D93-985955C55BEC}" dt="2026-05-05T08:14:21.089" v="233" actId="20577"/>
        <pc:sldMkLst>
          <pc:docMk/>
          <pc:sldMk cId="2146600870" sldId="293"/>
        </pc:sldMkLst>
        <pc:spChg chg="mod">
          <ac:chgData name="Hoerandner Laura" userId="46eec662-5fcf-44cd-bd0e-2625d9c14d97" providerId="ADAL" clId="{D117B783-1D2F-45C3-9D93-985955C55BEC}" dt="2026-05-05T08:13:34.267" v="223" actId="14100"/>
          <ac:spMkLst>
            <pc:docMk/>
            <pc:sldMk cId="2146600870" sldId="293"/>
            <ac:spMk id="5" creationId="{B1ECC37E-D4D1-EE96-8D68-92CED3263430}"/>
          </ac:spMkLst>
        </pc:spChg>
        <pc:picChg chg="add mod modCrop">
          <ac:chgData name="Hoerandner Laura" userId="46eec662-5fcf-44cd-bd0e-2625d9c14d97" providerId="ADAL" clId="{D117B783-1D2F-45C3-9D93-985955C55BEC}" dt="2026-05-05T08:12:58.434" v="196" actId="14100"/>
          <ac:picMkLst>
            <pc:docMk/>
            <pc:sldMk cId="2146600870" sldId="293"/>
            <ac:picMk id="9" creationId="{968975A3-F724-1C22-02FE-3C653231541C}"/>
          </ac:picMkLst>
        </pc:picChg>
      </pc:sldChg>
      <pc:sldChg chg="modSp mod modNotesTx">
        <pc:chgData name="Hoerandner Laura" userId="46eec662-5fcf-44cd-bd0e-2625d9c14d97" providerId="ADAL" clId="{D117B783-1D2F-45C3-9D93-985955C55BEC}" dt="2026-05-05T08:20:39.745" v="328" actId="14100"/>
        <pc:sldMkLst>
          <pc:docMk/>
          <pc:sldMk cId="238560542" sldId="297"/>
        </pc:sldMkLst>
        <pc:spChg chg="mod">
          <ac:chgData name="Hoerandner Laura" userId="46eec662-5fcf-44cd-bd0e-2625d9c14d97" providerId="ADAL" clId="{D117B783-1D2F-45C3-9D93-985955C55BEC}" dt="2026-05-05T08:19:38.222" v="305" actId="20577"/>
          <ac:spMkLst>
            <pc:docMk/>
            <pc:sldMk cId="238560542" sldId="297"/>
            <ac:spMk id="2" creationId="{E9FD724E-E776-4C50-A5B6-FA0F16F3E5DB}"/>
          </ac:spMkLst>
        </pc:spChg>
        <pc:spChg chg="mod">
          <ac:chgData name="Hoerandner Laura" userId="46eec662-5fcf-44cd-bd0e-2625d9c14d97" providerId="ADAL" clId="{D117B783-1D2F-45C3-9D93-985955C55BEC}" dt="2026-05-05T08:20:02.292" v="318" actId="20577"/>
          <ac:spMkLst>
            <pc:docMk/>
            <pc:sldMk cId="238560542" sldId="297"/>
            <ac:spMk id="10" creationId="{331F14CD-5032-D834-6C9A-C29DFC854CC0}"/>
          </ac:spMkLst>
        </pc:spChg>
        <pc:graphicFrameChg chg="mod">
          <ac:chgData name="Hoerandner Laura" userId="46eec662-5fcf-44cd-bd0e-2625d9c14d97" providerId="ADAL" clId="{D117B783-1D2F-45C3-9D93-985955C55BEC}" dt="2026-05-05T08:20:39.745" v="328" actId="14100"/>
          <ac:graphicFrameMkLst>
            <pc:docMk/>
            <pc:sldMk cId="238560542" sldId="297"/>
            <ac:graphicFrameMk id="5" creationId="{C5ADDC66-A679-C018-DD11-D84B58FCD6F5}"/>
          </ac:graphicFrameMkLst>
        </pc:graphicFrameChg>
      </pc:sldChg>
      <pc:sldChg chg="modSp mod modNotesTx">
        <pc:chgData name="Hoerandner Laura" userId="46eec662-5fcf-44cd-bd0e-2625d9c14d97" providerId="ADAL" clId="{D117B783-1D2F-45C3-9D93-985955C55BEC}" dt="2026-05-05T08:21:15.687" v="354" actId="20577"/>
        <pc:sldMkLst>
          <pc:docMk/>
          <pc:sldMk cId="2970847543" sldId="298"/>
        </pc:sldMkLst>
        <pc:spChg chg="mod">
          <ac:chgData name="Hoerandner Laura" userId="46eec662-5fcf-44cd-bd0e-2625d9c14d97" providerId="ADAL" clId="{D117B783-1D2F-45C3-9D93-985955C55BEC}" dt="2026-05-05T08:21:15.687" v="354" actId="20577"/>
          <ac:spMkLst>
            <pc:docMk/>
            <pc:sldMk cId="2970847543" sldId="298"/>
            <ac:spMk id="2" creationId="{EFEA101B-5929-2109-6D2C-7D6B5D000094}"/>
          </ac:spMkLst>
        </pc:spChg>
        <pc:spChg chg="mod">
          <ac:chgData name="Hoerandner Laura" userId="46eec662-5fcf-44cd-bd0e-2625d9c14d97" providerId="ADAL" clId="{D117B783-1D2F-45C3-9D93-985955C55BEC}" dt="2026-05-05T08:20:54.533" v="341" actId="20577"/>
          <ac:spMkLst>
            <pc:docMk/>
            <pc:sldMk cId="2970847543" sldId="298"/>
            <ac:spMk id="10" creationId="{3C092315-88BF-B0A3-0582-4326DC5962CB}"/>
          </ac:spMkLst>
        </pc:spChg>
        <pc:graphicFrameChg chg="mod">
          <ac:chgData name="Hoerandner Laura" userId="46eec662-5fcf-44cd-bd0e-2625d9c14d97" providerId="ADAL" clId="{D117B783-1D2F-45C3-9D93-985955C55BEC}" dt="2026-05-05T08:20:32.986" v="327" actId="1076"/>
          <ac:graphicFrameMkLst>
            <pc:docMk/>
            <pc:sldMk cId="2970847543" sldId="298"/>
            <ac:graphicFrameMk id="6" creationId="{8AF8904A-9E15-3BDE-1AE7-347C354A3D87}"/>
          </ac:graphicFrameMkLst>
        </pc:graphicFrameChg>
      </pc:sldChg>
      <pc:sldChg chg="modSp mod modNotesTx">
        <pc:chgData name="Hoerandner Laura" userId="46eec662-5fcf-44cd-bd0e-2625d9c14d97" providerId="ADAL" clId="{D117B783-1D2F-45C3-9D93-985955C55BEC}" dt="2026-05-05T08:22:48.744" v="429" actId="20577"/>
        <pc:sldMkLst>
          <pc:docMk/>
          <pc:sldMk cId="3149786060" sldId="299"/>
        </pc:sldMkLst>
        <pc:spChg chg="mod">
          <ac:chgData name="Hoerandner Laura" userId="46eec662-5fcf-44cd-bd0e-2625d9c14d97" providerId="ADAL" clId="{D117B783-1D2F-45C3-9D93-985955C55BEC}" dt="2026-05-05T08:22:20.328" v="416" actId="20577"/>
          <ac:spMkLst>
            <pc:docMk/>
            <pc:sldMk cId="3149786060" sldId="299"/>
            <ac:spMk id="6" creationId="{B99D2B1E-4263-A835-3771-839DDBFFCDE8}"/>
          </ac:spMkLst>
        </pc:spChg>
      </pc:sldChg>
      <pc:sldChg chg="modSp mod modNotesTx">
        <pc:chgData name="Hoerandner Laura" userId="46eec662-5fcf-44cd-bd0e-2625d9c14d97" providerId="ADAL" clId="{D117B783-1D2F-45C3-9D93-985955C55BEC}" dt="2026-05-05T08:23:42.756" v="448" actId="20577"/>
        <pc:sldMkLst>
          <pc:docMk/>
          <pc:sldMk cId="1298004025" sldId="301"/>
        </pc:sldMkLst>
        <pc:spChg chg="mod">
          <ac:chgData name="Hoerandner Laura" userId="46eec662-5fcf-44cd-bd0e-2625d9c14d97" providerId="ADAL" clId="{D117B783-1D2F-45C3-9D93-985955C55BEC}" dt="2026-05-05T08:23:18.773" v="439" actId="20577"/>
          <ac:spMkLst>
            <pc:docMk/>
            <pc:sldMk cId="1298004025" sldId="301"/>
            <ac:spMk id="16" creationId="{20D3A568-B2AB-D72D-F9E8-E4435855A5C2}"/>
          </ac:spMkLst>
        </pc:spChg>
      </pc:sldChg>
      <pc:sldChg chg="modSp mod">
        <pc:chgData name="Hoerandner Laura" userId="46eec662-5fcf-44cd-bd0e-2625d9c14d97" providerId="ADAL" clId="{D117B783-1D2F-45C3-9D93-985955C55BEC}" dt="2026-05-05T08:24:11.600" v="458" actId="20577"/>
        <pc:sldMkLst>
          <pc:docMk/>
          <pc:sldMk cId="3517668859" sldId="302"/>
        </pc:sldMkLst>
        <pc:spChg chg="mod">
          <ac:chgData name="Hoerandner Laura" userId="46eec662-5fcf-44cd-bd0e-2625d9c14d97" providerId="ADAL" clId="{D117B783-1D2F-45C3-9D93-985955C55BEC}" dt="2026-05-05T08:24:11.600" v="458" actId="20577"/>
          <ac:spMkLst>
            <pc:docMk/>
            <pc:sldMk cId="3517668859" sldId="302"/>
            <ac:spMk id="5" creationId="{998F957F-09D9-73B1-C46B-7C17B0E6E5B6}"/>
          </ac:spMkLst>
        </pc:spChg>
        <pc:spChg chg="mod">
          <ac:chgData name="Hoerandner Laura" userId="46eec662-5fcf-44cd-bd0e-2625d9c14d97" providerId="ADAL" clId="{D117B783-1D2F-45C3-9D93-985955C55BEC}" dt="2026-05-05T08:23:56.973" v="449" actId="108"/>
          <ac:spMkLst>
            <pc:docMk/>
            <pc:sldMk cId="3517668859" sldId="302"/>
            <ac:spMk id="17" creationId="{7241D61C-E328-D639-A57D-8B5436E8AB7C}"/>
          </ac:spMkLst>
        </pc:spChg>
      </pc:sldChg>
      <pc:sldChg chg="modNotesTx">
        <pc:chgData name="Hoerandner Laura" userId="46eec662-5fcf-44cd-bd0e-2625d9c14d97" providerId="ADAL" clId="{D117B783-1D2F-45C3-9D93-985955C55BEC}" dt="2026-05-05T08:24:28.228" v="465" actId="20577"/>
        <pc:sldMkLst>
          <pc:docMk/>
          <pc:sldMk cId="436131091" sldId="304"/>
        </pc:sldMkLst>
      </pc:sldChg>
      <pc:sldChg chg="modSp mod modNotesTx">
        <pc:chgData name="Hoerandner Laura" userId="46eec662-5fcf-44cd-bd0e-2625d9c14d97" providerId="ADAL" clId="{D117B783-1D2F-45C3-9D93-985955C55BEC}" dt="2026-05-05T09:08:37.045" v="515" actId="20577"/>
        <pc:sldMkLst>
          <pc:docMk/>
          <pc:sldMk cId="2228685639" sldId="306"/>
        </pc:sldMkLst>
        <pc:spChg chg="mod">
          <ac:chgData name="Hoerandner Laura" userId="46eec662-5fcf-44cd-bd0e-2625d9c14d97" providerId="ADAL" clId="{D117B783-1D2F-45C3-9D93-985955C55BEC}" dt="2026-05-05T09:07:59.341" v="493" actId="313"/>
          <ac:spMkLst>
            <pc:docMk/>
            <pc:sldMk cId="2228685639" sldId="306"/>
            <ac:spMk id="3" creationId="{CE666CEA-D0BB-7EB2-900A-D94C176B1D41}"/>
          </ac:spMkLst>
        </pc:spChg>
        <pc:spChg chg="mod">
          <ac:chgData name="Hoerandner Laura" userId="46eec662-5fcf-44cd-bd0e-2625d9c14d97" providerId="ADAL" clId="{D117B783-1D2F-45C3-9D93-985955C55BEC}" dt="2026-05-05T09:08:19.956" v="508" actId="14100"/>
          <ac:spMkLst>
            <pc:docMk/>
            <pc:sldMk cId="2228685639" sldId="306"/>
            <ac:spMk id="7" creationId="{48D6ED9F-1AAC-743F-8C77-BA58CDCF7CCD}"/>
          </ac:spMkLst>
        </pc:spChg>
      </pc:sldChg>
      <pc:sldChg chg="modSp mod modNotesTx">
        <pc:chgData name="Hoerandner Laura" userId="46eec662-5fcf-44cd-bd0e-2625d9c14d97" providerId="ADAL" clId="{D117B783-1D2F-45C3-9D93-985955C55BEC}" dt="2026-05-05T09:09:29.060" v="538" actId="20577"/>
        <pc:sldMkLst>
          <pc:docMk/>
          <pc:sldMk cId="104213708" sldId="307"/>
        </pc:sldMkLst>
        <pc:spChg chg="mod">
          <ac:chgData name="Hoerandner Laura" userId="46eec662-5fcf-44cd-bd0e-2625d9c14d97" providerId="ADAL" clId="{D117B783-1D2F-45C3-9D93-985955C55BEC}" dt="2026-05-05T09:08:52.405" v="516" actId="255"/>
          <ac:spMkLst>
            <pc:docMk/>
            <pc:sldMk cId="104213708" sldId="307"/>
            <ac:spMk id="8" creationId="{496E9F12-53CE-67FA-EF1F-79C7F6612FD4}"/>
          </ac:spMkLst>
        </pc:spChg>
        <pc:spChg chg="mod">
          <ac:chgData name="Hoerandner Laura" userId="46eec662-5fcf-44cd-bd0e-2625d9c14d97" providerId="ADAL" clId="{D117B783-1D2F-45C3-9D93-985955C55BEC}" dt="2026-05-05T09:09:12.704" v="531" actId="1076"/>
          <ac:spMkLst>
            <pc:docMk/>
            <pc:sldMk cId="104213708" sldId="307"/>
            <ac:spMk id="10" creationId="{7039325F-33D6-E8A7-F6F1-EBE3257F2879}"/>
          </ac:spMkLst>
        </pc:spChg>
      </pc:sldChg>
      <pc:sldChg chg="modSp mod">
        <pc:chgData name="Hoerandner Laura" userId="46eec662-5fcf-44cd-bd0e-2625d9c14d97" providerId="ADAL" clId="{D117B783-1D2F-45C3-9D93-985955C55BEC}" dt="2026-05-05T09:09:40.212" v="544" actId="20577"/>
        <pc:sldMkLst>
          <pc:docMk/>
          <pc:sldMk cId="1633085216" sldId="308"/>
        </pc:sldMkLst>
        <pc:spChg chg="mod">
          <ac:chgData name="Hoerandner Laura" userId="46eec662-5fcf-44cd-bd0e-2625d9c14d97" providerId="ADAL" clId="{D117B783-1D2F-45C3-9D93-985955C55BEC}" dt="2026-05-05T09:09:40.212" v="544" actId="20577"/>
          <ac:spMkLst>
            <pc:docMk/>
            <pc:sldMk cId="1633085216" sldId="308"/>
            <ac:spMk id="3" creationId="{6E521321-4922-979F-4F30-6BA015AD3946}"/>
          </ac:spMkLst>
        </pc:spChg>
      </pc:sldChg>
      <pc:sldChg chg="modSp mod">
        <pc:chgData name="Hoerandner Laura" userId="46eec662-5fcf-44cd-bd0e-2625d9c14d97" providerId="ADAL" clId="{D117B783-1D2F-45C3-9D93-985955C55BEC}" dt="2026-05-05T09:10:15.639" v="556" actId="20577"/>
        <pc:sldMkLst>
          <pc:docMk/>
          <pc:sldMk cId="1685712857" sldId="309"/>
        </pc:sldMkLst>
        <pc:spChg chg="mod">
          <ac:chgData name="Hoerandner Laura" userId="46eec662-5fcf-44cd-bd0e-2625d9c14d97" providerId="ADAL" clId="{D117B783-1D2F-45C3-9D93-985955C55BEC}" dt="2026-05-05T09:10:15.639" v="556" actId="20577"/>
          <ac:spMkLst>
            <pc:docMk/>
            <pc:sldMk cId="1685712857" sldId="309"/>
            <ac:spMk id="3" creationId="{01292225-25DC-5A50-1E21-724ED630C4A5}"/>
          </ac:spMkLst>
        </pc:spChg>
      </pc:sldChg>
      <pc:sldChg chg="modNotesTx">
        <pc:chgData name="Hoerandner Laura" userId="46eec662-5fcf-44cd-bd0e-2625d9c14d97" providerId="ADAL" clId="{D117B783-1D2F-45C3-9D93-985955C55BEC}" dt="2026-05-05T09:10:55.944" v="563" actId="20577"/>
        <pc:sldMkLst>
          <pc:docMk/>
          <pc:sldMk cId="3406442575" sldId="311"/>
        </pc:sldMkLst>
      </pc:sldChg>
      <pc:sldChg chg="modSp mod">
        <pc:chgData name="Hoerandner Laura" userId="46eec662-5fcf-44cd-bd0e-2625d9c14d97" providerId="ADAL" clId="{D117B783-1D2F-45C3-9D93-985955C55BEC}" dt="2026-05-05T09:12:06.370" v="570" actId="20577"/>
        <pc:sldMkLst>
          <pc:docMk/>
          <pc:sldMk cId="3390024399" sldId="313"/>
        </pc:sldMkLst>
        <pc:spChg chg="mod">
          <ac:chgData name="Hoerandner Laura" userId="46eec662-5fcf-44cd-bd0e-2625d9c14d97" providerId="ADAL" clId="{D117B783-1D2F-45C3-9D93-985955C55BEC}" dt="2026-05-05T09:12:06.370" v="570" actId="20577"/>
          <ac:spMkLst>
            <pc:docMk/>
            <pc:sldMk cId="3390024399" sldId="313"/>
            <ac:spMk id="3" creationId="{C094D8B7-0454-C7B6-7397-A56B93061303}"/>
          </ac:spMkLst>
        </pc:spChg>
      </pc:sldChg>
      <pc:sldChg chg="modSp mod">
        <pc:chgData name="Hoerandner Laura" userId="46eec662-5fcf-44cd-bd0e-2625d9c14d97" providerId="ADAL" clId="{D117B783-1D2F-45C3-9D93-985955C55BEC}" dt="2026-05-05T09:48:17.914" v="585" actId="14100"/>
        <pc:sldMkLst>
          <pc:docMk/>
          <pc:sldMk cId="3316775392" sldId="314"/>
        </pc:sldMkLst>
        <pc:spChg chg="mod">
          <ac:chgData name="Hoerandner Laura" userId="46eec662-5fcf-44cd-bd0e-2625d9c14d97" providerId="ADAL" clId="{D117B783-1D2F-45C3-9D93-985955C55BEC}" dt="2026-05-05T09:48:17.914" v="585" actId="14100"/>
          <ac:spMkLst>
            <pc:docMk/>
            <pc:sldMk cId="3316775392" sldId="314"/>
            <ac:spMk id="8" creationId="{334537D1-10C2-6D03-959C-700DFB7604CD}"/>
          </ac:spMkLst>
        </pc:spChg>
        <pc:graphicFrameChg chg="mod">
          <ac:chgData name="Hoerandner Laura" userId="46eec662-5fcf-44cd-bd0e-2625d9c14d97" providerId="ADAL" clId="{D117B783-1D2F-45C3-9D93-985955C55BEC}" dt="2026-05-05T09:48:05.767" v="584"/>
          <ac:graphicFrameMkLst>
            <pc:docMk/>
            <pc:sldMk cId="3316775392" sldId="314"/>
            <ac:graphicFrameMk id="13" creationId="{C0663904-8B1C-2141-B70B-697909BC3056}"/>
          </ac:graphicFrameMkLst>
        </pc:graphicFrameChg>
      </pc:sldChg>
      <pc:sldChg chg="modNotesTx">
        <pc:chgData name="Hoerandner Laura" userId="46eec662-5fcf-44cd-bd0e-2625d9c14d97" providerId="ADAL" clId="{D117B783-1D2F-45C3-9D93-985955C55BEC}" dt="2026-05-05T09:48:41.921" v="587" actId="20577"/>
        <pc:sldMkLst>
          <pc:docMk/>
          <pc:sldMk cId="2591133062" sldId="316"/>
        </pc:sldMkLst>
      </pc:sldChg>
      <pc:sldChg chg="modSp mod">
        <pc:chgData name="Hoerandner Laura" userId="46eec662-5fcf-44cd-bd0e-2625d9c14d97" providerId="ADAL" clId="{D117B783-1D2F-45C3-9D93-985955C55BEC}" dt="2026-05-05T09:48:52.333" v="589" actId="20577"/>
        <pc:sldMkLst>
          <pc:docMk/>
          <pc:sldMk cId="2994535535" sldId="317"/>
        </pc:sldMkLst>
        <pc:spChg chg="mod">
          <ac:chgData name="Hoerandner Laura" userId="46eec662-5fcf-44cd-bd0e-2625d9c14d97" providerId="ADAL" clId="{D117B783-1D2F-45C3-9D93-985955C55BEC}" dt="2026-05-05T09:48:52.333" v="589" actId="20577"/>
          <ac:spMkLst>
            <pc:docMk/>
            <pc:sldMk cId="2994535535" sldId="317"/>
            <ac:spMk id="3" creationId="{4AE7A7FB-C1ED-B9BB-9F0D-0E05C965A054}"/>
          </ac:spMkLst>
        </pc:spChg>
      </pc:sldChg>
      <pc:sldChg chg="modSp">
        <pc:chgData name="Hoerandner Laura" userId="46eec662-5fcf-44cd-bd0e-2625d9c14d97" providerId="ADAL" clId="{D117B783-1D2F-45C3-9D93-985955C55BEC}" dt="2026-05-05T09:49:07.123" v="590"/>
        <pc:sldMkLst>
          <pc:docMk/>
          <pc:sldMk cId="3330115573" sldId="318"/>
        </pc:sldMkLst>
        <pc:graphicFrameChg chg="mod">
          <ac:chgData name="Hoerandner Laura" userId="46eec662-5fcf-44cd-bd0e-2625d9c14d97" providerId="ADAL" clId="{D117B783-1D2F-45C3-9D93-985955C55BEC}" dt="2026-05-05T09:49:07.123" v="590"/>
          <ac:graphicFrameMkLst>
            <pc:docMk/>
            <pc:sldMk cId="3330115573" sldId="318"/>
            <ac:graphicFrameMk id="13" creationId="{A4CA0BB9-7D3E-B286-B684-F51F1621A46D}"/>
          </ac:graphicFrameMkLst>
        </pc:graphicFrameChg>
      </pc:sldChg>
      <pc:sldChg chg="modSp mod">
        <pc:chgData name="Hoerandner Laura" userId="46eec662-5fcf-44cd-bd0e-2625d9c14d97" providerId="ADAL" clId="{D117B783-1D2F-45C3-9D93-985955C55BEC}" dt="2026-05-05T09:50:05.418" v="598"/>
        <pc:sldMkLst>
          <pc:docMk/>
          <pc:sldMk cId="1653890684" sldId="319"/>
        </pc:sldMkLst>
        <pc:graphicFrameChg chg="mod">
          <ac:chgData name="Hoerandner Laura" userId="46eec662-5fcf-44cd-bd0e-2625d9c14d97" providerId="ADAL" clId="{D117B783-1D2F-45C3-9D93-985955C55BEC}" dt="2026-05-05T09:50:05.418" v="598"/>
          <ac:graphicFrameMkLst>
            <pc:docMk/>
            <pc:sldMk cId="1653890684" sldId="319"/>
            <ac:graphicFrameMk id="13" creationId="{14E991FF-DEC3-8FC1-362A-A3489B57A0E8}"/>
          </ac:graphicFrameMkLst>
        </pc:graphicFrameChg>
      </pc:sldChg>
      <pc:sldChg chg="modSp mod">
        <pc:chgData name="Hoerandner Laura" userId="46eec662-5fcf-44cd-bd0e-2625d9c14d97" providerId="ADAL" clId="{D117B783-1D2F-45C3-9D93-985955C55BEC}" dt="2026-05-05T09:50:29.732" v="604" actId="20577"/>
        <pc:sldMkLst>
          <pc:docMk/>
          <pc:sldMk cId="2007790889" sldId="322"/>
        </pc:sldMkLst>
        <pc:spChg chg="mod">
          <ac:chgData name="Hoerandner Laura" userId="46eec662-5fcf-44cd-bd0e-2625d9c14d97" providerId="ADAL" clId="{D117B783-1D2F-45C3-9D93-985955C55BEC}" dt="2026-05-05T09:50:29.732" v="604" actId="20577"/>
          <ac:spMkLst>
            <pc:docMk/>
            <pc:sldMk cId="2007790889" sldId="322"/>
            <ac:spMk id="6" creationId="{C356F0F2-7322-33C8-AD63-7A0424C036CC}"/>
          </ac:spMkLst>
        </pc:spChg>
      </pc:sldChg>
      <pc:sldChg chg="modSp mod">
        <pc:chgData name="Hoerandner Laura" userId="46eec662-5fcf-44cd-bd0e-2625d9c14d97" providerId="ADAL" clId="{D117B783-1D2F-45C3-9D93-985955C55BEC}" dt="2026-05-05T09:50:45.922" v="609" actId="255"/>
        <pc:sldMkLst>
          <pc:docMk/>
          <pc:sldMk cId="1922672807" sldId="2331"/>
        </pc:sldMkLst>
        <pc:spChg chg="mod">
          <ac:chgData name="Hoerandner Laura" userId="46eec662-5fcf-44cd-bd0e-2625d9c14d97" providerId="ADAL" clId="{D117B783-1D2F-45C3-9D93-985955C55BEC}" dt="2026-05-05T09:50:39.694" v="608" actId="20577"/>
          <ac:spMkLst>
            <pc:docMk/>
            <pc:sldMk cId="1922672807" sldId="2331"/>
            <ac:spMk id="6" creationId="{464DF4DC-0626-5394-8415-F4096A1B18F9}"/>
          </ac:spMkLst>
        </pc:spChg>
        <pc:spChg chg="mod">
          <ac:chgData name="Hoerandner Laura" userId="46eec662-5fcf-44cd-bd0e-2625d9c14d97" providerId="ADAL" clId="{D117B783-1D2F-45C3-9D93-985955C55BEC}" dt="2026-05-05T09:50:45.922" v="609" actId="255"/>
          <ac:spMkLst>
            <pc:docMk/>
            <pc:sldMk cId="1922672807" sldId="2331"/>
            <ac:spMk id="24" creationId="{628C7A1D-E098-4970-DB2F-CE1EBAC891EE}"/>
          </ac:spMkLst>
        </pc:spChg>
      </pc:sldChg>
      <pc:sldChg chg="modSp mod">
        <pc:chgData name="Hoerandner Laura" userId="46eec662-5fcf-44cd-bd0e-2625d9c14d97" providerId="ADAL" clId="{D117B783-1D2F-45C3-9D93-985955C55BEC}" dt="2026-05-05T12:15:50.367" v="865" actId="20577"/>
        <pc:sldMkLst>
          <pc:docMk/>
          <pc:sldMk cId="1689796965" sldId="2332"/>
        </pc:sldMkLst>
        <pc:spChg chg="mod">
          <ac:chgData name="Hoerandner Laura" userId="46eec662-5fcf-44cd-bd0e-2625d9c14d97" providerId="ADAL" clId="{D117B783-1D2F-45C3-9D93-985955C55BEC}" dt="2026-05-05T12:15:50.367" v="865" actId="20577"/>
          <ac:spMkLst>
            <pc:docMk/>
            <pc:sldMk cId="1689796965" sldId="2332"/>
            <ac:spMk id="7" creationId="{9654E791-7BDC-64AF-8555-C2647C1490F9}"/>
          </ac:spMkLst>
        </pc:spChg>
      </pc:sldChg>
      <pc:sldChg chg="modSp mod">
        <pc:chgData name="Hoerandner Laura" userId="46eec662-5fcf-44cd-bd0e-2625d9c14d97" providerId="ADAL" clId="{D117B783-1D2F-45C3-9D93-985955C55BEC}" dt="2026-05-05T10:09:03.128" v="761" actId="6549"/>
        <pc:sldMkLst>
          <pc:docMk/>
          <pc:sldMk cId="1880322446" sldId="2333"/>
        </pc:sldMkLst>
        <pc:spChg chg="mod">
          <ac:chgData name="Hoerandner Laura" userId="46eec662-5fcf-44cd-bd0e-2625d9c14d97" providerId="ADAL" clId="{D117B783-1D2F-45C3-9D93-985955C55BEC}" dt="2026-05-05T10:09:03.128" v="761" actId="6549"/>
          <ac:spMkLst>
            <pc:docMk/>
            <pc:sldMk cId="1880322446" sldId="2333"/>
            <ac:spMk id="7" creationId="{F7659D12-CDA1-4CAA-4694-DDE9C0813CCA}"/>
          </ac:spMkLst>
        </pc:spChg>
      </pc:sldChg>
      <pc:sldChg chg="modSp mod">
        <pc:chgData name="Hoerandner Laura" userId="46eec662-5fcf-44cd-bd0e-2625d9c14d97" providerId="ADAL" clId="{D117B783-1D2F-45C3-9D93-985955C55BEC}" dt="2026-05-05T10:09:40.253" v="777" actId="20577"/>
        <pc:sldMkLst>
          <pc:docMk/>
          <pc:sldMk cId="2341932299" sldId="2334"/>
        </pc:sldMkLst>
        <pc:spChg chg="mod">
          <ac:chgData name="Hoerandner Laura" userId="46eec662-5fcf-44cd-bd0e-2625d9c14d97" providerId="ADAL" clId="{D117B783-1D2F-45C3-9D93-985955C55BEC}" dt="2026-05-05T10:09:40.253" v="777" actId="20577"/>
          <ac:spMkLst>
            <pc:docMk/>
            <pc:sldMk cId="2341932299" sldId="2334"/>
            <ac:spMk id="7" creationId="{A38EB214-8EDB-CC20-D1F1-9EB67AB7FD20}"/>
          </ac:spMkLst>
        </pc:spChg>
      </pc:sldChg>
      <pc:sldChg chg="modSp mod">
        <pc:chgData name="Hoerandner Laura" userId="46eec662-5fcf-44cd-bd0e-2625d9c14d97" providerId="ADAL" clId="{D117B783-1D2F-45C3-9D93-985955C55BEC}" dt="2026-05-05T10:06:09.937" v="731" actId="20577"/>
        <pc:sldMkLst>
          <pc:docMk/>
          <pc:sldMk cId="1187718418" sldId="2335"/>
        </pc:sldMkLst>
        <pc:spChg chg="mod">
          <ac:chgData name="Hoerandner Laura" userId="46eec662-5fcf-44cd-bd0e-2625d9c14d97" providerId="ADAL" clId="{D117B783-1D2F-45C3-9D93-985955C55BEC}" dt="2026-05-05T10:06:09.937" v="731" actId="20577"/>
          <ac:spMkLst>
            <pc:docMk/>
            <pc:sldMk cId="1187718418" sldId="2335"/>
            <ac:spMk id="7" creationId="{65ADAD8C-5F5F-4B58-979B-DDF74A82143C}"/>
          </ac:spMkLst>
        </pc:spChg>
      </pc:sldChg>
    </pc:docChg>
  </pc:docChgLst>
  <pc:docChgLst>
    <pc:chgData name="Pum Christina" userId="a82e7e0d-e68d-43fd-9ce2-ebf69d9ea0b4" providerId="ADAL" clId="{C74C004E-2192-4A0B-857F-355394A13FB5}"/>
    <pc:docChg chg="custSel addSld delSld modSld modSection">
      <pc:chgData name="Pum Christina" userId="a82e7e0d-e68d-43fd-9ce2-ebf69d9ea0b4" providerId="ADAL" clId="{C74C004E-2192-4A0B-857F-355394A13FB5}" dt="2026-05-12T09:32:49.945" v="48" actId="113"/>
      <pc:docMkLst>
        <pc:docMk/>
      </pc:docMkLst>
      <pc:sldChg chg="addSp modSp mod">
        <pc:chgData name="Pum Christina" userId="a82e7e0d-e68d-43fd-9ce2-ebf69d9ea0b4" providerId="ADAL" clId="{C74C004E-2192-4A0B-857F-355394A13FB5}" dt="2026-05-12T08:25:28.688" v="21" actId="1076"/>
        <pc:sldMkLst>
          <pc:docMk/>
          <pc:sldMk cId="2820831225" sldId="279"/>
        </pc:sldMkLst>
        <pc:spChg chg="mod">
          <ac:chgData name="Pum Christina" userId="a82e7e0d-e68d-43fd-9ce2-ebf69d9ea0b4" providerId="ADAL" clId="{C74C004E-2192-4A0B-857F-355394A13FB5}" dt="2026-05-12T08:20:41.649" v="15" actId="14100"/>
          <ac:spMkLst>
            <pc:docMk/>
            <pc:sldMk cId="2820831225" sldId="279"/>
            <ac:spMk id="4" creationId="{EA25F22C-B549-07F5-4ED5-D5FB2EC05D66}"/>
          </ac:spMkLst>
        </pc:spChg>
        <pc:picChg chg="add mod">
          <ac:chgData name="Pum Christina" userId="a82e7e0d-e68d-43fd-9ce2-ebf69d9ea0b4" providerId="ADAL" clId="{C74C004E-2192-4A0B-857F-355394A13FB5}" dt="2026-05-12T08:25:28.688" v="21" actId="1076"/>
          <ac:picMkLst>
            <pc:docMk/>
            <pc:sldMk cId="2820831225" sldId="279"/>
            <ac:picMk id="6" creationId="{1EE68FE9-08B7-93D5-B1EE-BC0DE40DC673}"/>
          </ac:picMkLst>
        </pc:picChg>
      </pc:sldChg>
      <pc:sldChg chg="modSp mod">
        <pc:chgData name="Pum Christina" userId="a82e7e0d-e68d-43fd-9ce2-ebf69d9ea0b4" providerId="ADAL" clId="{C74C004E-2192-4A0B-857F-355394A13FB5}" dt="2026-05-12T08:19:29.084" v="8" actId="20577"/>
        <pc:sldMkLst>
          <pc:docMk/>
          <pc:sldMk cId="325755558" sldId="281"/>
        </pc:sldMkLst>
        <pc:spChg chg="mod">
          <ac:chgData name="Pum Christina" userId="a82e7e0d-e68d-43fd-9ce2-ebf69d9ea0b4" providerId="ADAL" clId="{C74C004E-2192-4A0B-857F-355394A13FB5}" dt="2026-05-12T08:19:29.084" v="8" actId="20577"/>
          <ac:spMkLst>
            <pc:docMk/>
            <pc:sldMk cId="325755558" sldId="281"/>
            <ac:spMk id="6" creationId="{E14C6707-2612-A9D5-ACEC-4EB44AC7C961}"/>
          </ac:spMkLst>
        </pc:spChg>
      </pc:sldChg>
      <pc:sldChg chg="modSp mod">
        <pc:chgData name="Pum Christina" userId="a82e7e0d-e68d-43fd-9ce2-ebf69d9ea0b4" providerId="ADAL" clId="{C74C004E-2192-4A0B-857F-355394A13FB5}" dt="2026-05-12T08:19:41.136" v="13" actId="5793"/>
        <pc:sldMkLst>
          <pc:docMk/>
          <pc:sldMk cId="1525373390" sldId="282"/>
        </pc:sldMkLst>
        <pc:spChg chg="mod">
          <ac:chgData name="Pum Christina" userId="a82e7e0d-e68d-43fd-9ce2-ebf69d9ea0b4" providerId="ADAL" clId="{C74C004E-2192-4A0B-857F-355394A13FB5}" dt="2026-05-12T08:19:41.136" v="13" actId="5793"/>
          <ac:spMkLst>
            <pc:docMk/>
            <pc:sldMk cId="1525373390" sldId="282"/>
            <ac:spMk id="6" creationId="{EFEA6F4C-B6E0-17A9-B248-D5B450D1A28F}"/>
          </ac:spMkLst>
        </pc:spChg>
      </pc:sldChg>
      <pc:sldChg chg="addSp delSp modSp mod">
        <pc:chgData name="Pum Christina" userId="a82e7e0d-e68d-43fd-9ce2-ebf69d9ea0b4" providerId="ADAL" clId="{C74C004E-2192-4A0B-857F-355394A13FB5}" dt="2026-05-12T08:21:38.427" v="17"/>
        <pc:sldMkLst>
          <pc:docMk/>
          <pc:sldMk cId="3149786060" sldId="299"/>
        </pc:sldMkLst>
        <pc:spChg chg="del">
          <ac:chgData name="Pum Christina" userId="a82e7e0d-e68d-43fd-9ce2-ebf69d9ea0b4" providerId="ADAL" clId="{C74C004E-2192-4A0B-857F-355394A13FB5}" dt="2026-05-12T08:21:38.192" v="16" actId="478"/>
          <ac:spMkLst>
            <pc:docMk/>
            <pc:sldMk cId="3149786060" sldId="299"/>
            <ac:spMk id="3" creationId="{67384B89-1437-C4EF-E800-6B8593404309}"/>
          </ac:spMkLst>
        </pc:spChg>
        <pc:spChg chg="add mod">
          <ac:chgData name="Pum Christina" userId="a82e7e0d-e68d-43fd-9ce2-ebf69d9ea0b4" providerId="ADAL" clId="{C74C004E-2192-4A0B-857F-355394A13FB5}" dt="2026-05-12T08:21:38.427" v="17"/>
          <ac:spMkLst>
            <pc:docMk/>
            <pc:sldMk cId="3149786060" sldId="299"/>
            <ac:spMk id="15" creationId="{A165F059-3F34-43E8-A559-57039CDDC2EE}"/>
          </ac:spMkLst>
        </pc:spChg>
      </pc:sldChg>
      <pc:sldChg chg="del">
        <pc:chgData name="Pum Christina" userId="a82e7e0d-e68d-43fd-9ce2-ebf69d9ea0b4" providerId="ADAL" clId="{C74C004E-2192-4A0B-857F-355394A13FB5}" dt="2026-05-12T08:20:27.538" v="14" actId="47"/>
        <pc:sldMkLst>
          <pc:docMk/>
          <pc:sldMk cId="1152676350" sldId="315"/>
        </pc:sldMkLst>
      </pc:sldChg>
      <pc:sldChg chg="addSp delSp modSp mod modNotesTx">
        <pc:chgData name="Pum Christina" userId="a82e7e0d-e68d-43fd-9ce2-ebf69d9ea0b4" providerId="ADAL" clId="{C74C004E-2192-4A0B-857F-355394A13FB5}" dt="2026-05-12T08:29:51.682" v="40" actId="6549"/>
        <pc:sldMkLst>
          <pc:docMk/>
          <pc:sldMk cId="1789897130" sldId="321"/>
        </pc:sldMkLst>
        <pc:spChg chg="mod">
          <ac:chgData name="Pum Christina" userId="a82e7e0d-e68d-43fd-9ce2-ebf69d9ea0b4" providerId="ADAL" clId="{C74C004E-2192-4A0B-857F-355394A13FB5}" dt="2026-05-12T08:26:48.485" v="22" actId="20577"/>
          <ac:spMkLst>
            <pc:docMk/>
            <pc:sldMk cId="1789897130" sldId="321"/>
            <ac:spMk id="3" creationId="{A4EBAC4C-3DD1-3FEA-7FC1-D6D7BDE11603}"/>
          </ac:spMkLst>
        </pc:spChg>
        <pc:spChg chg="mod">
          <ac:chgData name="Pum Christina" userId="a82e7e0d-e68d-43fd-9ce2-ebf69d9ea0b4" providerId="ADAL" clId="{C74C004E-2192-4A0B-857F-355394A13FB5}" dt="2026-05-12T08:29:24.768" v="35" actId="20577"/>
          <ac:spMkLst>
            <pc:docMk/>
            <pc:sldMk cId="1789897130" sldId="321"/>
            <ac:spMk id="4" creationId="{E7D9FB3F-4829-8C96-DEFE-6498B4C26D73}"/>
          </ac:spMkLst>
        </pc:spChg>
        <pc:spChg chg="add del mod">
          <ac:chgData name="Pum Christina" userId="a82e7e0d-e68d-43fd-9ce2-ebf69d9ea0b4" providerId="ADAL" clId="{C74C004E-2192-4A0B-857F-355394A13FB5}" dt="2026-05-12T08:27:25.430" v="27" actId="478"/>
          <ac:spMkLst>
            <pc:docMk/>
            <pc:sldMk cId="1789897130" sldId="321"/>
            <ac:spMk id="8" creationId="{D8B33141-FE28-B730-D1E5-3FBD4781AA27}"/>
          </ac:spMkLst>
        </pc:spChg>
        <pc:spChg chg="add mod">
          <ac:chgData name="Pum Christina" userId="a82e7e0d-e68d-43fd-9ce2-ebf69d9ea0b4" providerId="ADAL" clId="{C74C004E-2192-4A0B-857F-355394A13FB5}" dt="2026-05-12T08:27:30.034" v="28"/>
          <ac:spMkLst>
            <pc:docMk/>
            <pc:sldMk cId="1789897130" sldId="321"/>
            <ac:spMk id="9" creationId="{E690ADE2-E9BC-76B9-1312-CA004C995B6C}"/>
          </ac:spMkLst>
        </pc:spChg>
        <pc:picChg chg="add mod">
          <ac:chgData name="Pum Christina" userId="a82e7e0d-e68d-43fd-9ce2-ebf69d9ea0b4" providerId="ADAL" clId="{C74C004E-2192-4A0B-857F-355394A13FB5}" dt="2026-05-12T08:29:42.163" v="37"/>
          <ac:picMkLst>
            <pc:docMk/>
            <pc:sldMk cId="1789897130" sldId="321"/>
            <ac:picMk id="6" creationId="{2B3D8FA0-8A2B-C0F0-6920-F5FD0D732043}"/>
          </ac:picMkLst>
        </pc:picChg>
      </pc:sldChg>
      <pc:sldChg chg="modSp">
        <pc:chgData name="Pum Christina" userId="a82e7e0d-e68d-43fd-9ce2-ebf69d9ea0b4" providerId="ADAL" clId="{C74C004E-2192-4A0B-857F-355394A13FB5}" dt="2026-05-12T08:23:42.725" v="19"/>
        <pc:sldMkLst>
          <pc:docMk/>
          <pc:sldMk cId="1922672807" sldId="2331"/>
        </pc:sldMkLst>
        <pc:spChg chg="mod">
          <ac:chgData name="Pum Christina" userId="a82e7e0d-e68d-43fd-9ce2-ebf69d9ea0b4" providerId="ADAL" clId="{C74C004E-2192-4A0B-857F-355394A13FB5}" dt="2026-05-12T08:23:42.725" v="19"/>
          <ac:spMkLst>
            <pc:docMk/>
            <pc:sldMk cId="1922672807" sldId="2331"/>
            <ac:spMk id="24" creationId="{628C7A1D-E098-4970-DB2F-CE1EBAC891EE}"/>
          </ac:spMkLst>
        </pc:spChg>
      </pc:sldChg>
      <pc:sldChg chg="modSp new mod">
        <pc:chgData name="Pum Christina" userId="a82e7e0d-e68d-43fd-9ce2-ebf69d9ea0b4" providerId="ADAL" clId="{C74C004E-2192-4A0B-857F-355394A13FB5}" dt="2026-05-12T09:32:49.945" v="48" actId="113"/>
        <pc:sldMkLst>
          <pc:docMk/>
          <pc:sldMk cId="2493368311" sldId="2336"/>
        </pc:sldMkLst>
        <pc:spChg chg="mod">
          <ac:chgData name="Pum Christina" userId="a82e7e0d-e68d-43fd-9ce2-ebf69d9ea0b4" providerId="ADAL" clId="{C74C004E-2192-4A0B-857F-355394A13FB5}" dt="2026-05-12T09:32:49.945" v="48" actId="113"/>
          <ac:spMkLst>
            <pc:docMk/>
            <pc:sldMk cId="2493368311" sldId="2336"/>
            <ac:spMk id="3" creationId="{774CD544-56C3-13FA-1576-8C48CADCDA17}"/>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400" b="0" i="0" u="none" strike="noStrike" baseline="0" dirty="0"/>
              <a:t>Distribution of global CO₂ emissions by sector in 2023</a:t>
            </a:r>
            <a:endParaRPr lang="de-AT" sz="1600" dirty="0">
              <a:solidFill>
                <a:srgbClr val="2D4C71"/>
              </a:solidFill>
            </a:endParaRP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de-AT"/>
        </a:p>
      </c:txPr>
    </c:title>
    <c:autoTitleDeleted val="0"/>
    <c:plotArea>
      <c:layout/>
      <c:pieChart>
        <c:varyColors val="1"/>
        <c:ser>
          <c:idx val="0"/>
          <c:order val="0"/>
          <c:spPr>
            <a:ln>
              <a:noFill/>
            </a:ln>
          </c:spPr>
          <c:dPt>
            <c:idx val="0"/>
            <c:bubble3D val="0"/>
            <c:spPr>
              <a:solidFill>
                <a:schemeClr val="accent1"/>
              </a:solidFill>
              <a:ln w="19050">
                <a:noFill/>
              </a:ln>
              <a:effectLst/>
            </c:spPr>
            <c:extLst>
              <c:ext xmlns:c16="http://schemas.microsoft.com/office/drawing/2014/chart" uri="{C3380CC4-5D6E-409C-BE32-E72D297353CC}">
                <c16:uniqueId val="{00000001-D2CE-40C1-B701-10A975DB16EA}"/>
              </c:ext>
            </c:extLst>
          </c:dPt>
          <c:dPt>
            <c:idx val="1"/>
            <c:bubble3D val="0"/>
            <c:spPr>
              <a:solidFill>
                <a:schemeClr val="accent2"/>
              </a:solidFill>
              <a:ln w="19050">
                <a:noFill/>
              </a:ln>
              <a:effectLst/>
            </c:spPr>
            <c:extLst>
              <c:ext xmlns:c16="http://schemas.microsoft.com/office/drawing/2014/chart" uri="{C3380CC4-5D6E-409C-BE32-E72D297353CC}">
                <c16:uniqueId val="{00000003-D2CE-40C1-B701-10A975DB16EA}"/>
              </c:ext>
            </c:extLst>
          </c:dPt>
          <c:dPt>
            <c:idx val="2"/>
            <c:bubble3D val="0"/>
            <c:spPr>
              <a:solidFill>
                <a:schemeClr val="accent3"/>
              </a:solidFill>
              <a:ln w="19050">
                <a:noFill/>
              </a:ln>
              <a:effectLst/>
            </c:spPr>
            <c:extLst>
              <c:ext xmlns:c16="http://schemas.microsoft.com/office/drawing/2014/chart" uri="{C3380CC4-5D6E-409C-BE32-E72D297353CC}">
                <c16:uniqueId val="{00000005-D2CE-40C1-B701-10A975DB16EA}"/>
              </c:ext>
            </c:extLst>
          </c:dPt>
          <c:dPt>
            <c:idx val="3"/>
            <c:bubble3D val="0"/>
            <c:spPr>
              <a:solidFill>
                <a:schemeClr val="accent4"/>
              </a:solidFill>
              <a:ln w="19050">
                <a:noFill/>
              </a:ln>
              <a:effectLst/>
            </c:spPr>
            <c:extLst>
              <c:ext xmlns:c16="http://schemas.microsoft.com/office/drawing/2014/chart" uri="{C3380CC4-5D6E-409C-BE32-E72D297353CC}">
                <c16:uniqueId val="{00000007-D2CE-40C1-B701-10A975DB16EA}"/>
              </c:ext>
            </c:extLst>
          </c:dPt>
          <c:dPt>
            <c:idx val="4"/>
            <c:bubble3D val="0"/>
            <c:spPr>
              <a:solidFill>
                <a:schemeClr val="accent5"/>
              </a:solidFill>
              <a:ln w="19050">
                <a:noFill/>
              </a:ln>
              <a:effectLst/>
            </c:spPr>
            <c:extLst>
              <c:ext xmlns:c16="http://schemas.microsoft.com/office/drawing/2014/chart" uri="{C3380CC4-5D6E-409C-BE32-E72D297353CC}">
                <c16:uniqueId val="{00000009-D2CE-40C1-B701-10A975DB16EA}"/>
              </c:ext>
            </c:extLst>
          </c:dPt>
          <c:dPt>
            <c:idx val="5"/>
            <c:bubble3D val="0"/>
            <c:spPr>
              <a:solidFill>
                <a:schemeClr val="accent6"/>
              </a:solidFill>
              <a:ln w="19050">
                <a:noFill/>
              </a:ln>
              <a:effectLst/>
            </c:spPr>
            <c:extLst>
              <c:ext xmlns:c16="http://schemas.microsoft.com/office/drawing/2014/chart" uri="{C3380CC4-5D6E-409C-BE32-E72D297353CC}">
                <c16:uniqueId val="{0000000B-D2CE-40C1-B701-10A975DB16EA}"/>
              </c:ext>
            </c:extLst>
          </c:dPt>
          <c:dPt>
            <c:idx val="6"/>
            <c:bubble3D val="0"/>
            <c:spPr>
              <a:solidFill>
                <a:schemeClr val="accent1">
                  <a:lumMod val="60000"/>
                </a:schemeClr>
              </a:solidFill>
              <a:ln w="19050">
                <a:noFill/>
              </a:ln>
              <a:effectLst/>
            </c:spPr>
            <c:extLst>
              <c:ext xmlns:c16="http://schemas.microsoft.com/office/drawing/2014/chart" uri="{C3380CC4-5D6E-409C-BE32-E72D297353CC}">
                <c16:uniqueId val="{0000000D-D2CE-40C1-B701-10A975DB16EA}"/>
              </c:ext>
            </c:extLst>
          </c:dPt>
          <c:dLbls>
            <c:dLbl>
              <c:idx val="0"/>
              <c:layout>
                <c:manualLayout>
                  <c:x val="-0.19568820332663311"/>
                  <c:y val="7.7848414006735131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D2CE-40C1-B701-10A975DB16EA}"/>
                </c:ext>
              </c:extLst>
            </c:dLbl>
            <c:dLbl>
              <c:idx val="1"/>
              <c:layout>
                <c:manualLayout>
                  <c:x val="-2.7345129018092478E-2"/>
                  <c:y val="-0.17034738629804796"/>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3-D2CE-40C1-B701-10A975DB16EA}"/>
                </c:ext>
              </c:extLst>
            </c:dLbl>
            <c:dLbl>
              <c:idx val="6"/>
              <c:layout>
                <c:manualLayout>
                  <c:x val="0.21874431321084864"/>
                  <c:y val="3.3877952755905515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D-D2CE-40C1-B701-10A975DB16EA}"/>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solidFill>
                    <a:latin typeface="+mn-lt"/>
                    <a:ea typeface="+mn-ea"/>
                    <a:cs typeface="+mn-cs"/>
                  </a:defRPr>
                </a:pPr>
                <a:endParaRPr lang="de-DE"/>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Tabelle1!$A$1:$A$7</c:f>
              <c:strCache>
                <c:ptCount val="7"/>
                <c:pt idx="0">
                  <c:v>Energy industry</c:v>
                </c:pt>
                <c:pt idx="1">
                  <c:v>Transport</c:v>
                </c:pt>
                <c:pt idx="2">
                  <c:v>Industrial combustion</c:v>
                </c:pt>
                <c:pt idx="3">
                  <c:v>Buildings</c:v>
                </c:pt>
                <c:pt idx="4">
                  <c:v>Processes</c:v>
                </c:pt>
                <c:pt idx="5">
                  <c:v>Fuel use</c:v>
                </c:pt>
                <c:pt idx="6">
                  <c:v>Other sectors</c:v>
                </c:pt>
              </c:strCache>
            </c:strRef>
          </c:cat>
          <c:val>
            <c:numRef>
              <c:f>Tabelle1!$B$1:$B$7</c:f>
              <c:numCache>
                <c:formatCode>General</c:formatCode>
                <c:ptCount val="7"/>
                <c:pt idx="0">
                  <c:v>38.24</c:v>
                </c:pt>
                <c:pt idx="1">
                  <c:v>21.11</c:v>
                </c:pt>
                <c:pt idx="2">
                  <c:v>16.420000000000002</c:v>
                </c:pt>
                <c:pt idx="3">
                  <c:v>8.75</c:v>
                </c:pt>
                <c:pt idx="4">
                  <c:v>8.23</c:v>
                </c:pt>
                <c:pt idx="5">
                  <c:v>6.83</c:v>
                </c:pt>
                <c:pt idx="6">
                  <c:v>0.41</c:v>
                </c:pt>
              </c:numCache>
            </c:numRef>
          </c:val>
          <c:extLst>
            <c:ext xmlns:c16="http://schemas.microsoft.com/office/drawing/2014/chart" uri="{C3380CC4-5D6E-409C-BE32-E72D297353CC}">
              <c16:uniqueId val="{0000000E-D2CE-40C1-B701-10A975DB16EA}"/>
            </c:ext>
          </c:extLst>
        </c:ser>
        <c:dLbls>
          <c:showLegendKey val="0"/>
          <c:showVal val="0"/>
          <c:showCatName val="1"/>
          <c:showSerName val="0"/>
          <c:showPercent val="1"/>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cap="all" baseline="0">
                <a:solidFill>
                  <a:schemeClr val="tx1">
                    <a:lumMod val="65000"/>
                    <a:lumOff val="35000"/>
                  </a:schemeClr>
                </a:solidFill>
                <a:latin typeface="+mn-lt"/>
                <a:ea typeface="+mn-ea"/>
                <a:cs typeface="+mn-cs"/>
              </a:defRPr>
            </a:pPr>
            <a:r>
              <a:rPr lang="en-US" sz="1600" b="0" i="0" u="none" strike="noStrike" cap="none" baseline="0" dirty="0"/>
              <a:t>Distribution of greenhouse gas emissions in the European Union (EU-27) by sector in 2023</a:t>
            </a:r>
            <a:endParaRPr lang="de-AT" sz="1600" b="0" cap="none" baseline="0" dirty="0"/>
          </a:p>
        </c:rich>
      </c:tx>
      <c:layout>
        <c:manualLayout>
          <c:xMode val="edge"/>
          <c:yMode val="edge"/>
          <c:x val="0.15131474664271133"/>
          <c:y val="0"/>
        </c:manualLayout>
      </c:layout>
      <c:overlay val="0"/>
      <c:spPr>
        <a:noFill/>
        <a:ln>
          <a:noFill/>
        </a:ln>
        <a:effectLst/>
      </c:spPr>
      <c:txPr>
        <a:bodyPr rot="0" spcFirstLastPara="1" vertOverflow="ellipsis" vert="horz" wrap="square" anchor="ctr" anchorCtr="1"/>
        <a:lstStyle/>
        <a:p>
          <a:pPr>
            <a:defRPr sz="1600" b="1" i="0" u="none" strike="noStrike" kern="1200" cap="all" baseline="0">
              <a:solidFill>
                <a:schemeClr val="tx1">
                  <a:lumMod val="65000"/>
                  <a:lumOff val="35000"/>
                </a:schemeClr>
              </a:solidFill>
              <a:latin typeface="+mn-lt"/>
              <a:ea typeface="+mn-ea"/>
              <a:cs typeface="+mn-cs"/>
            </a:defRPr>
          </a:pPr>
          <a:endParaRPr lang="de-AT"/>
        </a:p>
      </c:txPr>
    </c:title>
    <c:autoTitleDeleted val="0"/>
    <c:plotArea>
      <c:layout>
        <c:manualLayout>
          <c:layoutTarget val="inner"/>
          <c:xMode val="edge"/>
          <c:yMode val="edge"/>
          <c:x val="0.18167088987328289"/>
          <c:y val="0.17498666947750169"/>
          <c:w val="0.59846784324839464"/>
          <c:h val="0.75132700357800042"/>
        </c:manualLayout>
      </c:layout>
      <c:pieChart>
        <c:varyColors val="1"/>
        <c:ser>
          <c:idx val="0"/>
          <c:order val="0"/>
          <c:dPt>
            <c:idx val="0"/>
            <c:bubble3D val="0"/>
            <c:spPr>
              <a:solidFill>
                <a:schemeClr val="accent1"/>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1-1BAB-4A60-B45C-016C77D81FAA}"/>
              </c:ext>
            </c:extLst>
          </c:dPt>
          <c:dPt>
            <c:idx val="1"/>
            <c:bubble3D val="0"/>
            <c:spPr>
              <a:solidFill>
                <a:schemeClr val="accent2"/>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3-1BAB-4A60-B45C-016C77D81FAA}"/>
              </c:ext>
            </c:extLst>
          </c:dPt>
          <c:dPt>
            <c:idx val="2"/>
            <c:bubble3D val="0"/>
            <c:spPr>
              <a:solidFill>
                <a:schemeClr val="accent3"/>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5-1BAB-4A60-B45C-016C77D81FAA}"/>
              </c:ext>
            </c:extLst>
          </c:dPt>
          <c:dPt>
            <c:idx val="3"/>
            <c:bubble3D val="0"/>
            <c:spPr>
              <a:solidFill>
                <a:schemeClr val="accent4"/>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7-1BAB-4A60-B45C-016C77D81FAA}"/>
              </c:ext>
            </c:extLst>
          </c:dPt>
          <c:dPt>
            <c:idx val="4"/>
            <c:bubble3D val="0"/>
            <c:spPr>
              <a:solidFill>
                <a:schemeClr val="accent5"/>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9-1BAB-4A60-B45C-016C77D81FAA}"/>
              </c:ext>
            </c:extLst>
          </c:dPt>
          <c:dPt>
            <c:idx val="5"/>
            <c:bubble3D val="0"/>
            <c:spPr>
              <a:solidFill>
                <a:schemeClr val="accent6"/>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B-1BAB-4A60-B45C-016C77D81FAA}"/>
              </c:ext>
            </c:extLst>
          </c:dPt>
          <c:dPt>
            <c:idx val="6"/>
            <c:bubble3D val="0"/>
            <c:spPr>
              <a:solidFill>
                <a:schemeClr val="accent1">
                  <a:lumMod val="60000"/>
                </a:schemeClr>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D-1BAB-4A60-B45C-016C77D81FAA}"/>
              </c:ext>
            </c:extLst>
          </c:dPt>
          <c:dPt>
            <c:idx val="7"/>
            <c:bubble3D val="0"/>
            <c:spPr>
              <a:solidFill>
                <a:schemeClr val="accent2">
                  <a:lumMod val="60000"/>
                </a:schemeClr>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F-1BAB-4A60-B45C-016C77D81FAA}"/>
              </c:ext>
            </c:extLst>
          </c:dPt>
          <c:dLbls>
            <c:dLbl>
              <c:idx val="0"/>
              <c:layout>
                <c:manualLayout>
                  <c:x val="-0.15461223911720665"/>
                  <c:y val="0.13219958403893356"/>
                </c:manualLayout>
              </c:layout>
              <c:spPr>
                <a:noFill/>
                <a:ln>
                  <a:no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tx1"/>
                      </a:solidFill>
                      <a:latin typeface="+mn-lt"/>
                      <a:ea typeface="+mn-ea"/>
                      <a:cs typeface="+mn-cs"/>
                    </a:defRPr>
                  </a:pPr>
                  <a:endParaRPr lang="de-DE"/>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ext>
                <c:ext xmlns:c16="http://schemas.microsoft.com/office/drawing/2014/chart" uri="{C3380CC4-5D6E-409C-BE32-E72D297353CC}">
                  <c16:uniqueId val="{00000001-1BAB-4A60-B45C-016C77D81FAA}"/>
                </c:ext>
              </c:extLst>
            </c:dLbl>
            <c:dLbl>
              <c:idx val="1"/>
              <c:layout>
                <c:manualLayout>
                  <c:x val="-0.17663740326351965"/>
                  <c:y val="-0.14856457046271307"/>
                </c:manualLayout>
              </c:layout>
              <c:spPr>
                <a:noFill/>
                <a:ln>
                  <a:no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tx1"/>
                      </a:solidFill>
                      <a:latin typeface="+mn-lt"/>
                      <a:ea typeface="+mn-ea"/>
                      <a:cs typeface="+mn-cs"/>
                    </a:defRPr>
                  </a:pPr>
                  <a:endParaRPr lang="de-DE"/>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ext>
                <c:ext xmlns:c16="http://schemas.microsoft.com/office/drawing/2014/chart" uri="{C3380CC4-5D6E-409C-BE32-E72D297353CC}">
                  <c16:uniqueId val="{00000003-1BAB-4A60-B45C-016C77D81FAA}"/>
                </c:ext>
              </c:extLst>
            </c:dLbl>
            <c:dLbl>
              <c:idx val="2"/>
              <c:layout>
                <c:manualLayout>
                  <c:x val="0.10863386673570805"/>
                  <c:y val="-0.1849558184378147"/>
                </c:manualLayout>
              </c:layout>
              <c:spPr>
                <a:noFill/>
                <a:ln>
                  <a:no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tx1"/>
                      </a:solidFill>
                      <a:latin typeface="+mn-lt"/>
                      <a:ea typeface="+mn-ea"/>
                      <a:cs typeface="+mn-cs"/>
                    </a:defRPr>
                  </a:pPr>
                  <a:endParaRPr lang="de-DE"/>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manualLayout>
                      <c:w val="0.11453448097511194"/>
                      <c:h val="9.8676459718614468E-2"/>
                    </c:manualLayout>
                  </c15:layout>
                </c:ext>
                <c:ext xmlns:c16="http://schemas.microsoft.com/office/drawing/2014/chart" uri="{C3380CC4-5D6E-409C-BE32-E72D297353CC}">
                  <c16:uniqueId val="{00000005-1BAB-4A60-B45C-016C77D81FAA}"/>
                </c:ext>
              </c:extLst>
            </c:dLbl>
            <c:dLbl>
              <c:idx val="3"/>
              <c:layout>
                <c:manualLayout>
                  <c:x val="0.17488228630128821"/>
                  <c:y val="-2.1906882713346034E-2"/>
                </c:manualLayout>
              </c:layout>
              <c:tx>
                <c:rich>
                  <a:bodyPr rot="0" spcFirstLastPara="1" vertOverflow="clip" horzOverflow="clip" vert="horz" wrap="square" lIns="38100" tIns="19050" rIns="38100" bIns="19050" anchor="ctr" anchorCtr="1">
                    <a:spAutoFit/>
                  </a:bodyPr>
                  <a:lstStyle/>
                  <a:p>
                    <a:pPr>
                      <a:defRPr sz="900" b="0" i="0" u="none" strike="noStrike" kern="1200" baseline="0">
                        <a:solidFill>
                          <a:schemeClr val="tx1"/>
                        </a:solidFill>
                        <a:latin typeface="+mn-lt"/>
                        <a:ea typeface="+mn-ea"/>
                        <a:cs typeface="+mn-cs"/>
                      </a:defRPr>
                    </a:pPr>
                    <a:fld id="{7E4546A4-2B5B-4AC6-BC57-8BC5CCD58A0A}" type="CATEGORYNAME">
                      <a:rPr lang="en-US">
                        <a:solidFill>
                          <a:schemeClr val="bg1"/>
                        </a:solidFill>
                      </a:rPr>
                      <a:pPr>
                        <a:defRPr sz="900" b="0">
                          <a:solidFill>
                            <a:schemeClr val="tx1"/>
                          </a:solidFill>
                        </a:defRPr>
                      </a:pPr>
                      <a:t>[RUBRIKENNAME]</a:t>
                    </a:fld>
                    <a:r>
                      <a:rPr lang="en-US" baseline="0">
                        <a:solidFill>
                          <a:schemeClr val="bg1"/>
                        </a:solidFill>
                      </a:rPr>
                      <a:t>
</a:t>
                    </a:r>
                    <a:fld id="{4108F9D5-DBC5-4DEB-8189-8BBF4F8649A9}" type="PERCENTAGE">
                      <a:rPr lang="en-US" baseline="0">
                        <a:solidFill>
                          <a:schemeClr val="bg1"/>
                        </a:solidFill>
                      </a:rPr>
                      <a:pPr>
                        <a:defRPr sz="900" b="0">
                          <a:solidFill>
                            <a:schemeClr val="tx1"/>
                          </a:solidFill>
                        </a:defRPr>
                      </a:pPr>
                      <a:t>[PROZENTSATZ]</a:t>
                    </a:fld>
                    <a:endParaRPr lang="en-US" baseline="0">
                      <a:solidFill>
                        <a:schemeClr val="bg1"/>
                      </a:solidFill>
                    </a:endParaRPr>
                  </a:p>
                </c:rich>
              </c:tx>
              <c:spPr>
                <a:noFill/>
                <a:ln>
                  <a:no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tx1"/>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dlblFieldTable/>
                  <c15:showDataLabelsRange val="0"/>
                </c:ext>
                <c:ext xmlns:c16="http://schemas.microsoft.com/office/drawing/2014/chart" uri="{C3380CC4-5D6E-409C-BE32-E72D297353CC}">
                  <c16:uniqueId val="{00000007-1BAB-4A60-B45C-016C77D81FAA}"/>
                </c:ext>
              </c:extLst>
            </c:dLbl>
            <c:dLbl>
              <c:idx val="4"/>
              <c:layout>
                <c:manualLayout>
                  <c:x val="0.13365982074441282"/>
                  <c:y val="9.2323175753397241E-2"/>
                </c:manualLayout>
              </c:layout>
              <c:tx>
                <c:rich>
                  <a:bodyPr rot="0" spcFirstLastPara="1" vertOverflow="clip" horzOverflow="clip" vert="horz" wrap="square" lIns="38100" tIns="19050" rIns="38100" bIns="19050" anchor="ctr" anchorCtr="1">
                    <a:spAutoFit/>
                  </a:bodyPr>
                  <a:lstStyle/>
                  <a:p>
                    <a:pPr>
                      <a:defRPr sz="900" b="0" i="0" u="none" strike="noStrike" kern="1200" baseline="0">
                        <a:solidFill>
                          <a:schemeClr val="tx1"/>
                        </a:solidFill>
                        <a:latin typeface="+mn-lt"/>
                        <a:ea typeface="+mn-ea"/>
                        <a:cs typeface="+mn-cs"/>
                      </a:defRPr>
                    </a:pPr>
                    <a:fld id="{ADE2EC46-869A-4790-A027-F732130321FA}" type="CATEGORYNAME">
                      <a:rPr lang="en-US">
                        <a:solidFill>
                          <a:schemeClr val="bg1"/>
                        </a:solidFill>
                      </a:rPr>
                      <a:pPr>
                        <a:defRPr sz="900" b="0">
                          <a:solidFill>
                            <a:schemeClr val="tx1"/>
                          </a:solidFill>
                        </a:defRPr>
                      </a:pPr>
                      <a:t>[RUBRIKENNAME]</a:t>
                    </a:fld>
                    <a:r>
                      <a:rPr lang="en-US" baseline="0">
                        <a:solidFill>
                          <a:schemeClr val="bg1"/>
                        </a:solidFill>
                      </a:rPr>
                      <a:t>
</a:t>
                    </a:r>
                    <a:fld id="{CFD1CDF7-35E8-4948-BD30-89E70E5E98F2}" type="PERCENTAGE">
                      <a:rPr lang="en-US" baseline="0">
                        <a:solidFill>
                          <a:schemeClr val="bg1"/>
                        </a:solidFill>
                      </a:rPr>
                      <a:pPr>
                        <a:defRPr sz="900" b="0">
                          <a:solidFill>
                            <a:schemeClr val="tx1"/>
                          </a:solidFill>
                        </a:defRPr>
                      </a:pPr>
                      <a:t>[PROZENTSATZ]</a:t>
                    </a:fld>
                    <a:endParaRPr lang="en-US" baseline="0">
                      <a:solidFill>
                        <a:schemeClr val="bg1"/>
                      </a:solidFill>
                    </a:endParaRPr>
                  </a:p>
                </c:rich>
              </c:tx>
              <c:spPr>
                <a:noFill/>
                <a:ln>
                  <a:no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tx1"/>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dlblFieldTable/>
                  <c15:showDataLabelsRange val="0"/>
                </c:ext>
                <c:ext xmlns:c16="http://schemas.microsoft.com/office/drawing/2014/chart" uri="{C3380CC4-5D6E-409C-BE32-E72D297353CC}">
                  <c16:uniqueId val="{00000009-1BAB-4A60-B45C-016C77D81FAA}"/>
                </c:ext>
              </c:extLst>
            </c:dLbl>
            <c:dLbl>
              <c:idx val="5"/>
              <c:spPr>
                <a:noFill/>
                <a:ln>
                  <a:no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tx1"/>
                      </a:solidFill>
                      <a:latin typeface="+mn-lt"/>
                      <a:ea typeface="+mn-ea"/>
                      <a:cs typeface="+mn-cs"/>
                    </a:defRPr>
                  </a:pPr>
                  <a:endParaRPr lang="de-DE"/>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ext>
                <c:ext xmlns:c16="http://schemas.microsoft.com/office/drawing/2014/chart" uri="{C3380CC4-5D6E-409C-BE32-E72D297353CC}">
                  <c16:uniqueId val="{0000000B-1BAB-4A60-B45C-016C77D81FAA}"/>
                </c:ext>
              </c:extLst>
            </c:dLbl>
            <c:dLbl>
              <c:idx val="6"/>
              <c:spPr>
                <a:noFill/>
                <a:ln>
                  <a:no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bg1"/>
                      </a:solidFill>
                      <a:latin typeface="+mn-lt"/>
                      <a:ea typeface="+mn-ea"/>
                      <a:cs typeface="+mn-cs"/>
                    </a:defRPr>
                  </a:pPr>
                  <a:endParaRPr lang="de-DE"/>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ext>
                <c:ext xmlns:c16="http://schemas.microsoft.com/office/drawing/2014/chart" uri="{C3380CC4-5D6E-409C-BE32-E72D297353CC}">
                  <c16:uniqueId val="{0000000D-1BAB-4A60-B45C-016C77D81FAA}"/>
                </c:ext>
              </c:extLst>
            </c:dLbl>
            <c:dLbl>
              <c:idx val="7"/>
              <c:layout>
                <c:manualLayout>
                  <c:x val="0.18947537870202807"/>
                  <c:y val="3.2031667613384621E-2"/>
                </c:manualLayout>
              </c:layout>
              <c:spPr>
                <a:noFill/>
                <a:ln>
                  <a:no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tx1"/>
                      </a:solidFill>
                      <a:latin typeface="+mn-lt"/>
                      <a:ea typeface="+mn-ea"/>
                      <a:cs typeface="+mn-cs"/>
                    </a:defRPr>
                  </a:pPr>
                  <a:endParaRPr lang="de-DE"/>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ext>
                <c:ext xmlns:c16="http://schemas.microsoft.com/office/drawing/2014/chart" uri="{C3380CC4-5D6E-409C-BE32-E72D297353CC}">
                  <c16:uniqueId val="{0000000F-1BAB-4A60-B45C-016C77D81FAA}"/>
                </c:ext>
              </c:extLst>
            </c:dLbl>
            <c:spPr>
              <a:noFill/>
              <a:ln>
                <a:no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tx1"/>
                    </a:solidFill>
                    <a:latin typeface="+mn-lt"/>
                    <a:ea typeface="+mn-ea"/>
                    <a:cs typeface="+mn-cs"/>
                  </a:defRPr>
                </a:pPr>
                <a:endParaRPr lang="de-DE"/>
              </a:p>
            </c:txPr>
            <c:dLblPos val="bestFit"/>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Tabelle1!$A$1:$A$8</c:f>
              <c:strCache>
                <c:ptCount val="8"/>
                <c:pt idx="0">
                  <c:v>Domestic transport</c:v>
                </c:pt>
                <c:pt idx="1">
                  <c:v>Energy supply</c:v>
                </c:pt>
                <c:pt idx="2">
                  <c:v>Industry</c:v>
                </c:pt>
                <c:pt idx="3">
                  <c:v>Residential and commercial buildings</c:v>
                </c:pt>
                <c:pt idx="4">
                  <c:v>Agriculture</c:v>
                </c:pt>
                <c:pt idx="6">
                  <c:v>Waste</c:v>
                </c:pt>
                <c:pt idx="7">
                  <c:v>Other combustion</c:v>
                </c:pt>
              </c:strCache>
            </c:strRef>
          </c:cat>
          <c:val>
            <c:numRef>
              <c:f>Tabelle1!$B$1:$B$8</c:f>
              <c:numCache>
                <c:formatCode>General</c:formatCode>
                <c:ptCount val="8"/>
                <c:pt idx="0">
                  <c:v>25.2</c:v>
                </c:pt>
                <c:pt idx="1">
                  <c:v>23.91</c:v>
                </c:pt>
                <c:pt idx="2">
                  <c:v>19.93</c:v>
                </c:pt>
                <c:pt idx="3">
                  <c:v>11.74</c:v>
                </c:pt>
                <c:pt idx="4">
                  <c:v>11.58</c:v>
                </c:pt>
                <c:pt idx="5">
                  <c:v>3.89</c:v>
                </c:pt>
                <c:pt idx="6">
                  <c:v>3.44</c:v>
                </c:pt>
                <c:pt idx="7">
                  <c:v>2.72</c:v>
                </c:pt>
              </c:numCache>
            </c:numRef>
          </c:val>
          <c:extLst>
            <c:ext xmlns:c16="http://schemas.microsoft.com/office/drawing/2014/chart" uri="{C3380CC4-5D6E-409C-BE32-E72D297353CC}">
              <c16:uniqueId val="{00000010-1BAB-4A60-B45C-016C77D81FAA}"/>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cs:styleClr val="auto"/>
    </cs:fontRef>
    <cs:defRPr sz="100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0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omments/modernComment_125_7FF287A6.xml><?xml version="1.0" encoding="utf-8"?>
<p188:cmLst xmlns:a="http://schemas.openxmlformats.org/drawingml/2006/main" xmlns:r="http://schemas.openxmlformats.org/officeDocument/2006/relationships" xmlns:p188="http://schemas.microsoft.com/office/powerpoint/2018/8/main">
  <p188:cm id="{F8CF9570-DFCB-4A8F-A3C7-F10A98589B1B}" authorId="{E28E938B-1741-FFF1-197C-C090E62C3036}" created="2025-10-28T10:26:08.150">
    <ac:deMkLst xmlns:ac="http://schemas.microsoft.com/office/drawing/2013/main/command">
      <pc:docMk xmlns:pc="http://schemas.microsoft.com/office/powerpoint/2013/main/command"/>
      <pc:sldMk xmlns:pc="http://schemas.microsoft.com/office/powerpoint/2013/main/command" cId="2146600870" sldId="293"/>
      <ac:picMk id="6" creationId="{272CD2EF-0F5C-76EC-4031-18877DA4BA71}"/>
    </ac:deMkLst>
    <p188:replyLst>
      <p188:reply id="{2F77F392-FC85-4B2E-B1BC-6E34214DAEAB}" authorId="{E28E938B-1741-FFF1-197C-C090E62C3036}" created="2025-10-28T10:27:02.644">
        <p188:txBody>
          <a:bodyPr/>
          <a:lstStyle/>
          <a:p>
            <a:r>
              <a:rPr lang="en-US"/>
              <a:t>Translation: Paris is still far away
Forecast for the increase in global average temperature by the year 2100 in °C (as of Nov. 2024)*
Current measures: +3.4 °C
Targets by 2030: +3.2 °C → +2.6 °C
Pledges and goals: +2.7 °C → +2.1 °C
Optimistic scenario: +2.4 °C → +1.9 °C
Goal of the Paris Climate Agreement: +1.5 °C
State of global warming 2023: +1.3 °C
Pre-industrial average: 0 °C
*Basis: data from 32 countries responsible for about 80 % of global emissions; grey areas indicate the margin of error.
Source: Climate Action Tracker</a:t>
            </a:r>
          </a:p>
        </p188:txBody>
      </p188:reply>
    </p188:replyLst>
    <p188:txBody>
      <a:bodyPr/>
      <a:lstStyle/>
      <a:p>
        <a:r>
          <a:rPr lang="en-US"/>
          <a:t>The image has the text very small, would you prefer me to write on top of it (but it will not be so visible) or leave it this way? Maybe changing it with something else...</a:t>
        </a:r>
      </a:p>
    </p188:txBody>
  </p188:cm>
</p188: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pPr>
            <a:buNone/>
          </a:pPr>
          <a:r>
            <a:rPr lang="en-US" sz="1800" dirty="0"/>
            <a:t>Significantly less CO₂ than diesel.</a:t>
          </a:r>
        </a:p>
        <a:p>
          <a:pPr>
            <a:buNone/>
          </a:pPr>
          <a:r>
            <a:rPr lang="en-US" sz="1800" dirty="0"/>
            <a:t>Can be used in existing engines.</a:t>
          </a:r>
        </a:p>
        <a:p>
          <a:pPr>
            <a:buNone/>
          </a:pPr>
          <a:r>
            <a:rPr lang="en-US" sz="1800" dirty="0"/>
            <a:t>Lower investment costs than hydrogen or batteries.</a:t>
          </a:r>
        </a:p>
        <a:p>
          <a:pPr>
            <a:buNone/>
          </a:pPr>
          <a:r>
            <a:rPr lang="en-US" sz="1800" dirty="0"/>
            <a:t>No new infrastructure required.</a:t>
          </a:r>
        </a:p>
        <a:p>
          <a:pPr>
            <a:buNone/>
          </a:pPr>
          <a:r>
            <a:rPr lang="en-US" sz="1800" dirty="0"/>
            <a:t>EU approvals up to 37% blending, possibly up to 100% for new engines.</a:t>
          </a:r>
        </a:p>
        <a:p>
          <a:pPr>
            <a:buNone/>
          </a:pPr>
          <a:r>
            <a:rPr lang="en-US" sz="1800" dirty="0"/>
            <a:t>Currently cheaper and faster to deploy compared to hydrogen or ammonia.</a:t>
          </a:r>
          <a:endParaRPr lang="de-AT" sz="1800" dirty="0"/>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en-US" sz="1800" dirty="0"/>
            <a:t>Higher operating costs than diesel.
Quality varies depending on the raw material.
Using food products as raw materials can cause social conflicts.</a:t>
          </a:r>
          <a:endParaRPr lang="de-AT" sz="1800" dirty="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94228" custLinFactNeighborX="-689" custLinFactNeighborY="5365"/>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X="246322" custScaleY="98199" custLinFactNeighborX="-27887" custLinFactNeighborY="-4474">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53510" custLinFactNeighborX="78773" custLinFactNeighborY="-192">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X="-100000" custLinFactNeighborX="-144240" custLinFactNeighborY="7334"/>
      <dgm:spPr/>
    </dgm:pt>
    <dgm:pt modelId="{A6BA400D-D1FB-49F6-9C9D-970AD6A050D0}" type="pres">
      <dgm:prSet presAssocID="{C61EEAEC-07BB-4AD4-801E-0E39EE96DA81}" presName="Minus" presStyleLbl="alignNode1" presStyleIdx="1" presStyleCnt="2" custScaleX="56148" custScaleY="53496" custLinFactX="100000" custLinFactNeighborX="168952" custLinFactNeighborY="25704"/>
      <dgm:spPr/>
    </dgm:pt>
    <dgm:pt modelId="{0EB72C34-5550-43BA-A92F-FF4E706F04DB}" type="pres">
      <dgm:prSet presAssocID="{C61EEAEC-07BB-4AD4-801E-0E39EE96DA81}" presName="Divider" presStyleLbl="parChTrans1D1" presStyleIdx="0" presStyleCnt="1" custLinFactX="91849681" custLinFactNeighborX="91900000" custLinFactNeighborY="5013"/>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en-US" sz="1800" dirty="0"/>
            <a:t>Greenhouse gas emissions are almost zero with green methanol.
Easy storage and handling (liquid at ambient temperature).
Good availability.
Conversion of existing engines possible with manageable effort.</a:t>
          </a:r>
          <a:endParaRPr lang="de-AT" sz="1800" dirty="0"/>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en-US" sz="1800" dirty="0"/>
            <a:t>High production costs, but cheaper than hydrogen or ammonia.
Handling the toxic, flammable substance requires special safety measures and training.
Production capacities are still very low.
Lower energy density than diesel – larger tanks required.</a:t>
          </a:r>
          <a:endParaRPr lang="de-AT" sz="1800" dirty="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87773" custScaleY="110085" custLinFactNeighborX="-689" custLinFactNeighborY="5365"/>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X="173546" custScaleY="107326" custLinFactNeighborX="-45364" custLinFactNeighborY="5581">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65060" custLinFactNeighborX="49720" custLinFactNeighborY="-3034">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X="-100000" custLinFactNeighborX="-126377" custLinFactNeighborY="-16629"/>
      <dgm:spPr/>
    </dgm:pt>
    <dgm:pt modelId="{A6BA400D-D1FB-49F6-9C9D-970AD6A050D0}" type="pres">
      <dgm:prSet presAssocID="{C61EEAEC-07BB-4AD4-801E-0E39EE96DA81}" presName="Minus" presStyleLbl="alignNode1" presStyleIdx="1" presStyleCnt="2" custScaleX="56148" custScaleY="53496" custLinFactX="100000" custLinFactNeighborX="150322" custLinFactNeighborY="-18510"/>
      <dgm:spPr/>
    </dgm:pt>
    <dgm:pt modelId="{0EB72C34-5550-43BA-A92F-FF4E706F04DB}" type="pres">
      <dgm:prSet presAssocID="{C61EEAEC-07BB-4AD4-801E-0E39EE96DA81}" presName="Divider" presStyleLbl="parChTrans1D1" presStyleIdx="0" presStyleCnt="1" custLinFactX="-2749548" custLinFactNeighborX="-2800000" custLinFactNeighborY="-5414"/>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en-US" sz="1800" dirty="0"/>
            <a:t>No direct emissions (CO₂, NOx, PM)
Lower maintenance requirements
Use of existing power grids possible</a:t>
          </a:r>
          <a:endParaRPr lang="de-AT" sz="1800" dirty="0"/>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en-US" sz="1800" dirty="0"/>
            <a:t>Indirect emissions possible when electricity is generated from fossil fuels
Higher investment costs
Limited range when using batteries only
Charging infrastructure needs to be expanded
Long-distance operation still challenging
Staff retraining required</a:t>
          </a:r>
          <a:endParaRPr lang="de-AT" sz="1800" dirty="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87773" custScaleY="110085" custLinFactNeighborX="-689" custLinFactNeighborY="5365"/>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X="173546" custScaleY="107326" custLinFactNeighborX="-45364" custLinFactNeighborY="5581">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75046" custLinFactNeighborX="49720" custLinFactNeighborY="-3034">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X="-100000" custLinFactNeighborX="-126377" custLinFactNeighborY="-16629"/>
      <dgm:spPr/>
    </dgm:pt>
    <dgm:pt modelId="{A6BA400D-D1FB-49F6-9C9D-970AD6A050D0}" type="pres">
      <dgm:prSet presAssocID="{C61EEAEC-07BB-4AD4-801E-0E39EE96DA81}" presName="Minus" presStyleLbl="alignNode1" presStyleIdx="1" presStyleCnt="2" custScaleX="56148" custScaleY="53496" custLinFactX="100000" custLinFactNeighborX="150322" custLinFactNeighborY="-18510"/>
      <dgm:spPr/>
    </dgm:pt>
    <dgm:pt modelId="{0EB72C34-5550-43BA-A92F-FF4E706F04DB}" type="pres">
      <dgm:prSet presAssocID="{C61EEAEC-07BB-4AD4-801E-0E39EE96DA81}" presName="Divider" presStyleLbl="parChTrans1D1" presStyleIdx="0" presStyleCnt="1" custLinFactX="-7600000" custLinFactNeighborX="-7695297" custLinFactNeighborY="2014"/>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en-US" sz="1800" dirty="0"/>
            <a:t>No CO₂ or NOx emissions during operation, no particulate pollution
Can be produced entirely from renewable electricity (green hydrogen)</a:t>
          </a:r>
          <a:endParaRPr lang="de-AT" sz="1800" dirty="0"/>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pPr>
            <a:buNone/>
          </a:pPr>
          <a:r>
            <a:rPr lang="en-US" sz="1800" dirty="0"/>
            <a:t>Large storage volume required</a:t>
          </a:r>
        </a:p>
        <a:p>
          <a:pPr>
            <a:buNone/>
          </a:pPr>
          <a:r>
            <a:rPr lang="en-US" sz="1800" dirty="0"/>
            <a:t>More expensive than diesel</a:t>
          </a:r>
        </a:p>
        <a:p>
          <a:pPr>
            <a:buNone/>
          </a:pPr>
          <a:r>
            <a:rPr lang="en-US" sz="1800" dirty="0"/>
            <a:t>Staff retraining required; safety risks when handling H₂</a:t>
          </a:r>
        </a:p>
        <a:p>
          <a:pPr>
            <a:buNone/>
          </a:pPr>
          <a:r>
            <a:rPr lang="en-US" sz="1800" dirty="0"/>
            <a:t>Efficiency in production (electrolysis) is limited</a:t>
          </a:r>
        </a:p>
        <a:p>
          <a:pPr>
            <a:buNone/>
          </a:pPr>
          <a:r>
            <a:rPr lang="en-US" sz="1800" dirty="0"/>
            <a:t>High effort for bunker stations and safety technology</a:t>
          </a:r>
        </a:p>
        <a:p>
          <a:pPr>
            <a:buNone/>
          </a:pPr>
          <a:r>
            <a:rPr lang="en-US" sz="1800" dirty="0"/>
            <a:t>High investment and conversion costs</a:t>
          </a:r>
          <a:endParaRPr lang="de-AT" sz="1800" dirty="0"/>
        </a:p>
      </dgm:t>
    </dgm:pt>
    <dgm:pt modelId="{53931440-235F-45D7-B882-7CE69421953A}" type="parTrans" cxnId="{089049DE-C81A-4531-8ADE-9013B26CA59E}">
      <dgm:prSet/>
      <dgm:spPr/>
      <dgm:t>
        <a:bodyPr/>
        <a:lstStyle/>
        <a:p>
          <a:endParaRPr lang="de-AT"/>
        </a:p>
      </dgm:t>
    </dgm:pt>
    <dgm:pt modelId="{91A38511-4FC3-49FD-ACBE-F45D86918300}" type="sibTrans" cxnId="{089049DE-C81A-4531-8ADE-9013B26CA59E}">
      <dgm:prSet/>
      <dgm:spPr/>
      <dgm:t>
        <a:bodyPr/>
        <a:lstStyle/>
        <a:p>
          <a:endParaRPr lang="de-AT"/>
        </a:p>
      </dgm:t>
    </dgm:pt>
    <dgm:pt modelId="{1D41066C-77F3-440B-990A-3A16B2AF7211}">
      <dgm:prSet/>
      <dgm:spPr/>
      <dgm:t>
        <a:bodyPr/>
        <a:lstStyle/>
        <a:p>
          <a:endParaRPr lang="de-AT"/>
        </a:p>
      </dgm:t>
    </dgm:pt>
    <dgm:pt modelId="{0E7AFD94-812C-4F42-B890-6AE59087610C}" type="parTrans" cxnId="{1B71D36F-D22D-415A-B168-A278C47C527C}">
      <dgm:prSet/>
      <dgm:spPr/>
      <dgm:t>
        <a:bodyPr/>
        <a:lstStyle/>
        <a:p>
          <a:endParaRPr lang="en-US"/>
        </a:p>
      </dgm:t>
    </dgm:pt>
    <dgm:pt modelId="{8FEED1B3-634F-4887-BADE-7731967FC447}" type="sibTrans" cxnId="{1B71D36F-D22D-415A-B168-A278C47C527C}">
      <dgm:prSet/>
      <dgm:spPr/>
      <dgm:t>
        <a:bodyPr/>
        <a:lstStyle/>
        <a:p>
          <a:endParaRPr lang="en-US"/>
        </a:p>
      </dgm:t>
    </dgm:pt>
    <dgm:pt modelId="{90546CCC-9DCE-4F50-84B3-2D8DC2522446}">
      <dgm:prSet/>
      <dgm:spPr/>
      <dgm:t>
        <a:bodyPr/>
        <a:lstStyle/>
        <a:p>
          <a:endParaRPr lang="de-AT"/>
        </a:p>
      </dgm:t>
    </dgm:pt>
    <dgm:pt modelId="{3B3694BB-DA38-448E-B65A-D25188B4552B}" type="parTrans" cxnId="{ABE20CAC-12D2-4C93-8594-5F782D53430D}">
      <dgm:prSet/>
      <dgm:spPr/>
      <dgm:t>
        <a:bodyPr/>
        <a:lstStyle/>
        <a:p>
          <a:endParaRPr lang="en-US"/>
        </a:p>
      </dgm:t>
    </dgm:pt>
    <dgm:pt modelId="{F5C5D6D4-2D32-4A77-8EE0-CA516EF88F3B}" type="sibTrans" cxnId="{ABE20CAC-12D2-4C93-8594-5F782D53430D}">
      <dgm:prSet/>
      <dgm:spPr/>
      <dgm:t>
        <a:bodyPr/>
        <a:lstStyle/>
        <a:p>
          <a:endParaRPr lang="en-US"/>
        </a:p>
      </dgm:t>
    </dgm:pt>
    <dgm:pt modelId="{2D95823D-A1EA-41BF-AD93-EC1A32843531}">
      <dgm:prSet/>
      <dgm:spPr/>
      <dgm:t>
        <a:bodyPr/>
        <a:lstStyle/>
        <a:p>
          <a:endParaRPr lang="de-AT"/>
        </a:p>
      </dgm:t>
    </dgm:pt>
    <dgm:pt modelId="{60834E6E-57B4-4051-814D-E440217B31A2}" type="parTrans" cxnId="{53BD6E56-69BE-4371-AB74-0C5D8BB4E562}">
      <dgm:prSet/>
      <dgm:spPr/>
      <dgm:t>
        <a:bodyPr/>
        <a:lstStyle/>
        <a:p>
          <a:endParaRPr lang="en-US"/>
        </a:p>
      </dgm:t>
    </dgm:pt>
    <dgm:pt modelId="{EB82A78A-E1AE-4BA9-9F0D-CFDFA32E5B10}" type="sibTrans" cxnId="{53BD6E56-69BE-4371-AB74-0C5D8BB4E562}">
      <dgm:prSet/>
      <dgm:spPr/>
      <dgm:t>
        <a:bodyPr/>
        <a:lstStyle/>
        <a:p>
          <a:endParaRPr lang="en-US"/>
        </a:p>
      </dgm:t>
    </dgm:pt>
    <dgm:pt modelId="{015EEC43-0933-402B-B085-12BBDBE2A8F0}">
      <dgm:prSet/>
      <dgm:spPr/>
      <dgm:t>
        <a:bodyPr/>
        <a:lstStyle/>
        <a:p>
          <a:endParaRPr lang="de-AT"/>
        </a:p>
      </dgm:t>
    </dgm:pt>
    <dgm:pt modelId="{7096F0CA-030D-42BE-90B0-DF84F3CD863A}" type="parTrans" cxnId="{119CA1F3-9F78-4D59-BDC9-054374F0C71A}">
      <dgm:prSet/>
      <dgm:spPr/>
      <dgm:t>
        <a:bodyPr/>
        <a:lstStyle/>
        <a:p>
          <a:endParaRPr lang="en-US"/>
        </a:p>
      </dgm:t>
    </dgm:pt>
    <dgm:pt modelId="{A8889C96-792F-4802-AE4D-616EC2979DFB}" type="sibTrans" cxnId="{119CA1F3-9F78-4D59-BDC9-054374F0C71A}">
      <dgm:prSet/>
      <dgm:spPr/>
      <dgm:t>
        <a:bodyPr/>
        <a:lstStyle/>
        <a:p>
          <a:endParaRPr lang="en-US"/>
        </a:p>
      </dgm:t>
    </dgm:pt>
    <dgm:pt modelId="{13A0D80F-F810-421E-A757-BAAF7B138622}">
      <dgm:prSet/>
      <dgm:spPr/>
      <dgm:t>
        <a:bodyPr/>
        <a:lstStyle/>
        <a:p>
          <a:endParaRPr lang="de-AT"/>
        </a:p>
      </dgm:t>
    </dgm:pt>
    <dgm:pt modelId="{6F837411-849F-41B9-9D60-E5E5B69046CC}" type="parTrans" cxnId="{534B6949-6A3E-453A-9C5B-D807DD0E358F}">
      <dgm:prSet/>
      <dgm:spPr/>
      <dgm:t>
        <a:bodyPr/>
        <a:lstStyle/>
        <a:p>
          <a:endParaRPr lang="en-US"/>
        </a:p>
      </dgm:t>
    </dgm:pt>
    <dgm:pt modelId="{EB312714-AB82-49BB-850E-7E257427CA8E}" type="sibTrans" cxnId="{534B6949-6A3E-453A-9C5B-D807DD0E358F}">
      <dgm:prSet/>
      <dgm:spPr/>
      <dgm:t>
        <a:bodyPr/>
        <a:lstStyle/>
        <a:p>
          <a:endParaRPr lang="en-US"/>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87773" custScaleY="110085" custLinFactNeighborX="-689" custLinFactNeighborY="5365"/>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X="114181" custScaleY="107326" custLinFactNeighborX="-78706" custLinFactNeighborY="518">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222367" custLinFactNeighborX="16442" custLinFactNeighborY="-4005">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X="-100000" custLinFactNeighborX="-126377" custLinFactNeighborY="-16629"/>
      <dgm:spPr/>
    </dgm:pt>
    <dgm:pt modelId="{A6BA400D-D1FB-49F6-9C9D-970AD6A050D0}" type="pres">
      <dgm:prSet presAssocID="{C61EEAEC-07BB-4AD4-801E-0E39EE96DA81}" presName="Minus" presStyleLbl="alignNode1" presStyleIdx="1" presStyleCnt="2" custScaleX="56148" custScaleY="53496" custLinFactX="100000" custLinFactNeighborX="150322" custLinFactNeighborY="-18510"/>
      <dgm:spPr/>
    </dgm:pt>
    <dgm:pt modelId="{0EB72C34-5550-43BA-A92F-FF4E706F04DB}" type="pres">
      <dgm:prSet presAssocID="{C61EEAEC-07BB-4AD4-801E-0E39EE96DA81}" presName="Divider" presStyleLbl="parChTrans1D1" presStyleIdx="0" presStyleCnt="1" custLinFactX="-114801300" custLinFactNeighborX="-114900000" custLinFactNeighborY="-3517"/>
      <dgm:spPr/>
    </dgm:pt>
  </dgm:ptLst>
  <dgm:cxnLst>
    <dgm:cxn modelId="{B44DC003-869B-4469-B35D-9A4A6913B2C4}" type="presOf" srcId="{C9010142-FD13-49D3-94EF-A3BAC0C1D00A}" destId="{A693E8DE-2A43-4C71-BA77-CD48B6588861}" srcOrd="0" destOrd="0" presId="urn:microsoft.com/office/officeart/2009/3/layout/PlusandMinus"/>
    <dgm:cxn modelId="{534B6949-6A3E-453A-9C5B-D807DD0E358F}" srcId="{C61EEAEC-07BB-4AD4-801E-0E39EE96DA81}" destId="{13A0D80F-F810-421E-A757-BAAF7B138622}" srcOrd="6" destOrd="0" parTransId="{6F837411-849F-41B9-9D60-E5E5B69046CC}" sibTransId="{EB312714-AB82-49BB-850E-7E257427CA8E}"/>
    <dgm:cxn modelId="{1B71D36F-D22D-415A-B168-A278C47C527C}" srcId="{C61EEAEC-07BB-4AD4-801E-0E39EE96DA81}" destId="{1D41066C-77F3-440B-990A-3A16B2AF7211}" srcOrd="2" destOrd="0" parTransId="{0E7AFD94-812C-4F42-B890-6AE59087610C}" sibTransId="{8FEED1B3-634F-4887-BADE-7731967FC447}"/>
    <dgm:cxn modelId="{53BD6E56-69BE-4371-AB74-0C5D8BB4E562}" srcId="{C61EEAEC-07BB-4AD4-801E-0E39EE96DA81}" destId="{2D95823D-A1EA-41BF-AD93-EC1A32843531}" srcOrd="4" destOrd="0" parTransId="{60834E6E-57B4-4051-814D-E440217B31A2}" sibTransId="{EB82A78A-E1AE-4BA9-9F0D-CFDFA32E5B10}"/>
    <dgm:cxn modelId="{FF48799D-C33E-4590-A12A-A268FF93AAED}" type="presOf" srcId="{E0235D22-2C76-4CE7-84C6-225D23223C62}" destId="{CB4D8583-CF73-4C67-A2F4-FD98748CA327}" srcOrd="0" destOrd="0" presId="urn:microsoft.com/office/officeart/2009/3/layout/PlusandMinus"/>
    <dgm:cxn modelId="{ABE20CAC-12D2-4C93-8594-5F782D53430D}" srcId="{C61EEAEC-07BB-4AD4-801E-0E39EE96DA81}" destId="{90546CCC-9DCE-4F50-84B3-2D8DC2522446}" srcOrd="3" destOrd="0" parTransId="{3B3694BB-DA38-448E-B65A-D25188B4552B}" sibTransId="{F5C5D6D4-2D32-4A77-8EE0-CA516EF88F3B}"/>
    <dgm:cxn modelId="{089049DE-C81A-4531-8ADE-9013B26CA59E}" srcId="{C61EEAEC-07BB-4AD4-801E-0E39EE96DA81}" destId="{E0235D22-2C76-4CE7-84C6-225D23223C62}" srcOrd="1" destOrd="0" parTransId="{53931440-235F-45D7-B882-7CE69421953A}" sibTransId="{91A38511-4FC3-49FD-ACBE-F45D86918300}"/>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119CA1F3-9F78-4D59-BDC9-054374F0C71A}" srcId="{C61EEAEC-07BB-4AD4-801E-0E39EE96DA81}" destId="{015EEC43-0933-402B-B085-12BBDBE2A8F0}" srcOrd="5" destOrd="0" parTransId="{7096F0CA-030D-42BE-90B0-DF84F3CD863A}" sibTransId="{A8889C96-792F-4802-AE4D-616EC2979DFB}"/>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en-US" sz="1800" dirty="0"/>
            <a:t>No CO₂ emissions during operation
Renewable production possible</a:t>
          </a:r>
          <a:endParaRPr lang="de-AT" sz="1800" dirty="0"/>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en-US" sz="1800" dirty="0"/>
            <a:t>Still mostly fossil-based
Produces NOₓ during combustion, which must be controlled through exhaust aftertreatment
Hardly any infrastructure available in the inland sector
Toxic, corrosive → high safety requirements, special training and extensive technical adjustments necessary
Currently almost twice as expensive as diesel
Lower energy density → larger tanks, reduced cargo capacity
High investments required for new infrastructure and vessel conversions</a:t>
          </a:r>
          <a:endParaRPr lang="de-AT" sz="1800" dirty="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87773" custScaleY="110085" custLinFactNeighborX="-689" custLinFactNeighborY="5365"/>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X="114181" custScaleY="107326" custLinFactNeighborX="-86194" custLinFactNeighborY="1000">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262893" custLinFactNeighborX="10709" custLinFactNeighborY="-10855">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X="-100000" custLinFactNeighborX="-126377" custLinFactNeighborY="-16629"/>
      <dgm:spPr/>
    </dgm:pt>
    <dgm:pt modelId="{A6BA400D-D1FB-49F6-9C9D-970AD6A050D0}" type="pres">
      <dgm:prSet presAssocID="{C61EEAEC-07BB-4AD4-801E-0E39EE96DA81}" presName="Minus" presStyleLbl="alignNode1" presStyleIdx="1" presStyleCnt="2" custScaleX="56148" custScaleY="53496" custLinFactX="100000" custLinFactNeighborX="150322" custLinFactNeighborY="-18510"/>
      <dgm:spPr/>
    </dgm:pt>
    <dgm:pt modelId="{0EB72C34-5550-43BA-A92F-FF4E706F04DB}" type="pres">
      <dgm:prSet presAssocID="{C61EEAEC-07BB-4AD4-801E-0E39EE96DA81}" presName="Divider" presStyleLbl="parChTrans1D1" presStyleIdx="0" presStyleCnt="1" custLinFactX="-164466743" custLinFactNeighborX="-164500000" custLinFactNeighborY="-3517"/>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43288" y="589718"/>
          <a:ext cx="10096886" cy="2686538"/>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944369" y="677649"/>
          <a:ext cx="5946219" cy="22569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dirty="0"/>
            <a:t>Significantly less CO₂ than diesel.</a:t>
          </a:r>
        </a:p>
        <a:p>
          <a:pPr marL="0" lvl="0" indent="0" algn="l" defTabSz="800100">
            <a:lnSpc>
              <a:spcPct val="90000"/>
            </a:lnSpc>
            <a:spcBef>
              <a:spcPct val="0"/>
            </a:spcBef>
            <a:spcAft>
              <a:spcPct val="35000"/>
            </a:spcAft>
            <a:buNone/>
          </a:pPr>
          <a:r>
            <a:rPr lang="en-US" sz="1800" kern="1200" dirty="0"/>
            <a:t>Can be used in existing engines.</a:t>
          </a:r>
        </a:p>
        <a:p>
          <a:pPr marL="0" lvl="0" indent="0" algn="l" defTabSz="800100">
            <a:lnSpc>
              <a:spcPct val="90000"/>
            </a:lnSpc>
            <a:spcBef>
              <a:spcPct val="0"/>
            </a:spcBef>
            <a:spcAft>
              <a:spcPct val="35000"/>
            </a:spcAft>
            <a:buNone/>
          </a:pPr>
          <a:r>
            <a:rPr lang="en-US" sz="1800" kern="1200" dirty="0"/>
            <a:t>Lower investment costs than hydrogen or batteries.</a:t>
          </a:r>
        </a:p>
        <a:p>
          <a:pPr marL="0" lvl="0" indent="0" algn="l" defTabSz="800100">
            <a:lnSpc>
              <a:spcPct val="90000"/>
            </a:lnSpc>
            <a:spcBef>
              <a:spcPct val="0"/>
            </a:spcBef>
            <a:spcAft>
              <a:spcPct val="35000"/>
            </a:spcAft>
            <a:buNone/>
          </a:pPr>
          <a:r>
            <a:rPr lang="en-US" sz="1800" kern="1200" dirty="0"/>
            <a:t>No new infrastructure required.</a:t>
          </a:r>
        </a:p>
        <a:p>
          <a:pPr marL="0" lvl="0" indent="0" algn="l" defTabSz="800100">
            <a:lnSpc>
              <a:spcPct val="90000"/>
            </a:lnSpc>
            <a:spcBef>
              <a:spcPct val="0"/>
            </a:spcBef>
            <a:spcAft>
              <a:spcPct val="35000"/>
            </a:spcAft>
            <a:buNone/>
          </a:pPr>
          <a:r>
            <a:rPr lang="en-US" sz="1800" kern="1200" dirty="0"/>
            <a:t>EU approvals up to 37% blending, possibly up to 100% for new engines.</a:t>
          </a:r>
        </a:p>
        <a:p>
          <a:pPr marL="0" lvl="0" indent="0" algn="l" defTabSz="800100">
            <a:lnSpc>
              <a:spcPct val="90000"/>
            </a:lnSpc>
            <a:spcBef>
              <a:spcPct val="0"/>
            </a:spcBef>
            <a:spcAft>
              <a:spcPct val="35000"/>
            </a:spcAft>
            <a:buNone/>
          </a:pPr>
          <a:r>
            <a:rPr lang="en-US" sz="1800" kern="1200" dirty="0"/>
            <a:t>Currently cheaper and faster to deploy compared to hydrogen or ammonia.</a:t>
          </a:r>
          <a:endParaRPr lang="de-AT" sz="1800" kern="1200" dirty="0"/>
        </a:p>
      </dsp:txBody>
      <dsp:txXfrm>
        <a:off x="944369" y="677649"/>
        <a:ext cx="5946219" cy="2256908"/>
      </dsp:txXfrm>
    </dsp:sp>
    <dsp:sp modelId="{CB4D8583-CF73-4C67-A2F4-FD98748CA327}">
      <dsp:nvSpPr>
        <dsp:cNvPr id="0" name=""/>
        <dsp:cNvSpPr/>
      </dsp:nvSpPr>
      <dsp:spPr>
        <a:xfrm>
          <a:off x="7107166" y="755366"/>
          <a:ext cx="3705735" cy="2298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dirty="0"/>
            <a:t>Higher operating costs than diesel.
Quality varies depending on the raw material.
Using food products as raw materials can cause social conflicts.</a:t>
          </a:r>
          <a:endParaRPr lang="de-AT" sz="1800" kern="1200" dirty="0"/>
        </a:p>
      </dsp:txBody>
      <dsp:txXfrm>
        <a:off x="7107166" y="755366"/>
        <a:ext cx="3705735" cy="2298300"/>
      </dsp:txXfrm>
    </dsp:sp>
    <dsp:sp modelId="{5E31EE7C-0B73-4D78-B791-20AF35432774}">
      <dsp:nvSpPr>
        <dsp:cNvPr id="0" name=""/>
        <dsp:cNvSpPr/>
      </dsp:nvSpPr>
      <dsp:spPr>
        <a:xfrm>
          <a:off x="432290" y="218640"/>
          <a:ext cx="570347" cy="543408"/>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10490666" y="433646"/>
          <a:ext cx="536797" cy="175267"/>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6925500" y="874734"/>
          <a:ext cx="597" cy="2195098"/>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48574" y="329326"/>
          <a:ext cx="10083946" cy="3055223"/>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254575" y="760456"/>
          <a:ext cx="4327869" cy="2548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dirty="0"/>
            <a:t>Greenhouse gas emissions are almost zero with green methanol.
Easy storage and handling (liquid at ambient temperature).
Good availability.
Conversion of existing engines possible with manageable effort.</a:t>
          </a:r>
          <a:endParaRPr lang="de-AT" sz="1800" kern="1200" dirty="0"/>
        </a:p>
      </dsp:txBody>
      <dsp:txXfrm>
        <a:off x="1254575" y="760456"/>
        <a:ext cx="4327869" cy="2548200"/>
      </dsp:txXfrm>
    </dsp:sp>
    <dsp:sp modelId="{CB4D8583-CF73-4C67-A2F4-FD98748CA327}">
      <dsp:nvSpPr>
        <dsp:cNvPr id="0" name=""/>
        <dsp:cNvSpPr/>
      </dsp:nvSpPr>
      <dsp:spPr>
        <a:xfrm>
          <a:off x="6280922" y="642882"/>
          <a:ext cx="4116246" cy="2374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dirty="0"/>
            <a:t>High production costs, but cheaper than hydrogen or ammonia.
Handling the toxic, flammable substance requires special safety measures and training.
Production capacities are still very low.
Lower energy density than diesel – larger tanks required.</a:t>
          </a:r>
          <a:endParaRPr lang="de-AT" sz="1800" kern="1200" dirty="0"/>
        </a:p>
      </dsp:txBody>
      <dsp:txXfrm>
        <a:off x="6280922" y="642882"/>
        <a:ext cx="4116246" cy="2374261"/>
      </dsp:txXfrm>
    </dsp:sp>
    <dsp:sp modelId="{5E31EE7C-0B73-4D78-B791-20AF35432774}">
      <dsp:nvSpPr>
        <dsp:cNvPr id="0" name=""/>
        <dsp:cNvSpPr/>
      </dsp:nvSpPr>
      <dsp:spPr>
        <a:xfrm>
          <a:off x="441420" y="0"/>
          <a:ext cx="589198" cy="561368"/>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10460790" y="228361"/>
          <a:ext cx="554539" cy="181059"/>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793293" y="597224"/>
          <a:ext cx="617" cy="2267648"/>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48574" y="329326"/>
          <a:ext cx="10083946" cy="3055223"/>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254575" y="760456"/>
          <a:ext cx="4327869" cy="2548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dirty="0"/>
            <a:t>No direct emissions (CO₂, NOx, PM)
Lower maintenance requirements
Use of existing power grids possible</a:t>
          </a:r>
          <a:endParaRPr lang="de-AT" sz="1800" kern="1200" dirty="0"/>
        </a:p>
      </dsp:txBody>
      <dsp:txXfrm>
        <a:off x="1254575" y="760456"/>
        <a:ext cx="4327869" cy="2548200"/>
      </dsp:txXfrm>
    </dsp:sp>
    <dsp:sp modelId="{CB4D8583-CF73-4C67-A2F4-FD98748CA327}">
      <dsp:nvSpPr>
        <dsp:cNvPr id="0" name=""/>
        <dsp:cNvSpPr/>
      </dsp:nvSpPr>
      <dsp:spPr>
        <a:xfrm>
          <a:off x="6156407" y="642882"/>
          <a:ext cx="4365275" cy="2374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dirty="0"/>
            <a:t>Indirect emissions possible when electricity is generated from fossil fuels
Higher investment costs
Limited range when using batteries only
Charging infrastructure needs to be expanded
Long-distance operation still challenging
Staff retraining required</a:t>
          </a:r>
          <a:endParaRPr lang="de-AT" sz="1800" kern="1200" dirty="0"/>
        </a:p>
      </dsp:txBody>
      <dsp:txXfrm>
        <a:off x="6156407" y="642882"/>
        <a:ext cx="4365275" cy="2374261"/>
      </dsp:txXfrm>
    </dsp:sp>
    <dsp:sp modelId="{5E31EE7C-0B73-4D78-B791-20AF35432774}">
      <dsp:nvSpPr>
        <dsp:cNvPr id="0" name=""/>
        <dsp:cNvSpPr/>
      </dsp:nvSpPr>
      <dsp:spPr>
        <a:xfrm>
          <a:off x="441420" y="0"/>
          <a:ext cx="589198" cy="561368"/>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10460790" y="228361"/>
          <a:ext cx="554539" cy="181059"/>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733135" y="765665"/>
          <a:ext cx="617" cy="2267648"/>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48574" y="329326"/>
          <a:ext cx="10083946" cy="3055223"/>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163315" y="640247"/>
          <a:ext cx="2847431" cy="2548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dirty="0"/>
            <a:t>No CO₂ or NOx emissions during operation, no particulate pollution
Can be produced entirely from renewable electricity (green hydrogen)</a:t>
          </a:r>
          <a:endParaRPr lang="de-AT" sz="1800" kern="1200" dirty="0"/>
        </a:p>
      </dsp:txBody>
      <dsp:txXfrm>
        <a:off x="1163315" y="640247"/>
        <a:ext cx="2847431" cy="2548200"/>
      </dsp:txXfrm>
    </dsp:sp>
    <dsp:sp modelId="{CB4D8583-CF73-4C67-A2F4-FD98748CA327}">
      <dsp:nvSpPr>
        <dsp:cNvPr id="0" name=""/>
        <dsp:cNvSpPr/>
      </dsp:nvSpPr>
      <dsp:spPr>
        <a:xfrm>
          <a:off x="4736482" y="619828"/>
          <a:ext cx="5545361" cy="2374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dirty="0"/>
            <a:t>Large storage volume required</a:t>
          </a:r>
        </a:p>
        <a:p>
          <a:pPr marL="0" lvl="0" indent="0" algn="l" defTabSz="800100">
            <a:lnSpc>
              <a:spcPct val="90000"/>
            </a:lnSpc>
            <a:spcBef>
              <a:spcPct val="0"/>
            </a:spcBef>
            <a:spcAft>
              <a:spcPct val="35000"/>
            </a:spcAft>
            <a:buNone/>
          </a:pPr>
          <a:r>
            <a:rPr lang="en-US" sz="1800" kern="1200" dirty="0"/>
            <a:t>More expensive than diesel</a:t>
          </a:r>
        </a:p>
        <a:p>
          <a:pPr marL="0" lvl="0" indent="0" algn="l" defTabSz="800100">
            <a:lnSpc>
              <a:spcPct val="90000"/>
            </a:lnSpc>
            <a:spcBef>
              <a:spcPct val="0"/>
            </a:spcBef>
            <a:spcAft>
              <a:spcPct val="35000"/>
            </a:spcAft>
            <a:buNone/>
          </a:pPr>
          <a:r>
            <a:rPr lang="en-US" sz="1800" kern="1200" dirty="0"/>
            <a:t>Staff retraining required; safety risks when handling H₂</a:t>
          </a:r>
        </a:p>
        <a:p>
          <a:pPr marL="0" lvl="0" indent="0" algn="l" defTabSz="800100">
            <a:lnSpc>
              <a:spcPct val="90000"/>
            </a:lnSpc>
            <a:spcBef>
              <a:spcPct val="0"/>
            </a:spcBef>
            <a:spcAft>
              <a:spcPct val="35000"/>
            </a:spcAft>
            <a:buNone/>
          </a:pPr>
          <a:r>
            <a:rPr lang="en-US" sz="1800" kern="1200" dirty="0"/>
            <a:t>Efficiency in production (electrolysis) is limited</a:t>
          </a:r>
        </a:p>
        <a:p>
          <a:pPr marL="0" lvl="0" indent="0" algn="l" defTabSz="800100">
            <a:lnSpc>
              <a:spcPct val="90000"/>
            </a:lnSpc>
            <a:spcBef>
              <a:spcPct val="0"/>
            </a:spcBef>
            <a:spcAft>
              <a:spcPct val="35000"/>
            </a:spcAft>
            <a:buNone/>
          </a:pPr>
          <a:r>
            <a:rPr lang="en-US" sz="1800" kern="1200" dirty="0"/>
            <a:t>High effort for bunker stations and safety technology</a:t>
          </a:r>
        </a:p>
        <a:p>
          <a:pPr marL="0" lvl="0" indent="0" algn="l" defTabSz="800100">
            <a:lnSpc>
              <a:spcPct val="90000"/>
            </a:lnSpc>
            <a:spcBef>
              <a:spcPct val="0"/>
            </a:spcBef>
            <a:spcAft>
              <a:spcPct val="35000"/>
            </a:spcAft>
            <a:buNone/>
          </a:pPr>
          <a:r>
            <a:rPr lang="en-US" sz="1800" kern="1200" dirty="0"/>
            <a:t>High investment and conversion costs</a:t>
          </a:r>
          <a:endParaRPr lang="de-AT" sz="1800" kern="1200" dirty="0"/>
        </a:p>
      </dsp:txBody>
      <dsp:txXfrm>
        <a:off x="4736482" y="619828"/>
        <a:ext cx="5545361" cy="2374261"/>
      </dsp:txXfrm>
    </dsp:sp>
    <dsp:sp modelId="{5E31EE7C-0B73-4D78-B791-20AF35432774}">
      <dsp:nvSpPr>
        <dsp:cNvPr id="0" name=""/>
        <dsp:cNvSpPr/>
      </dsp:nvSpPr>
      <dsp:spPr>
        <a:xfrm>
          <a:off x="441420" y="0"/>
          <a:ext cx="589198" cy="561368"/>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10460790" y="228361"/>
          <a:ext cx="554539" cy="181059"/>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4409662" y="640241"/>
          <a:ext cx="617" cy="2267648"/>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404245" y="351653"/>
          <a:ext cx="10767589" cy="3262352"/>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647708" y="695872"/>
          <a:ext cx="3040473" cy="27209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dirty="0"/>
            <a:t>No CO₂ emissions during operation
Renewable production possible</a:t>
          </a:r>
          <a:endParaRPr lang="de-AT" sz="1800" kern="1200" dirty="0"/>
        </a:p>
      </dsp:txBody>
      <dsp:txXfrm>
        <a:off x="647708" y="695872"/>
        <a:ext cx="3040473" cy="2720955"/>
      </dsp:txXfrm>
    </dsp:sp>
    <dsp:sp modelId="{CB4D8583-CF73-4C67-A2F4-FD98748CA327}">
      <dsp:nvSpPr>
        <dsp:cNvPr id="0" name=""/>
        <dsp:cNvSpPr/>
      </dsp:nvSpPr>
      <dsp:spPr>
        <a:xfrm>
          <a:off x="3970277" y="488187"/>
          <a:ext cx="7000458" cy="25352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dirty="0"/>
            <a:t>Still mostly fossil-based
Produces NOₓ during combustion, which must be controlled through exhaust aftertreatment
Hardly any infrastructure available in the inland sector
Toxic, corrosive → high safety requirements, special training and extensive technical adjustments necessary
Currently almost twice as expensive as diesel
Lower energy density → larger tanks, reduced cargo capacity
High investments required for new infrastructure and vessel conversions</a:t>
          </a:r>
          <a:endParaRPr lang="de-AT" sz="1800" kern="1200" dirty="0"/>
        </a:p>
      </dsp:txBody>
      <dsp:txXfrm>
        <a:off x="3970277" y="488187"/>
        <a:ext cx="7000458" cy="2535225"/>
      </dsp:txXfrm>
    </dsp:sp>
    <dsp:sp modelId="{5E31EE7C-0B73-4D78-B791-20AF35432774}">
      <dsp:nvSpPr>
        <dsp:cNvPr id="0" name=""/>
        <dsp:cNvSpPr/>
      </dsp:nvSpPr>
      <dsp:spPr>
        <a:xfrm>
          <a:off x="76266" y="0"/>
          <a:ext cx="629142" cy="599427"/>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10774901" y="243843"/>
          <a:ext cx="592134" cy="193334"/>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3659255" y="683646"/>
          <a:ext cx="659" cy="2421384"/>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2.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3.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4.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5.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C7D75EA9-CDDA-4D17-B5F5-63442F6064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a:extLst>
              <a:ext uri="{FF2B5EF4-FFF2-40B4-BE49-F238E27FC236}">
                <a16:creationId xmlns:a16="http://schemas.microsoft.com/office/drawing/2014/main" id="{745BD30E-D25F-4DFB-B9E1-E5AE9CB0B4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42F4030-4D8A-4246-814D-3D1567CD35BB}" type="datetime1">
              <a:rPr lang="de-AT" smtClean="0"/>
              <a:t>12.05.2026</a:t>
            </a:fld>
            <a:endParaRPr lang="de-AT"/>
          </a:p>
        </p:txBody>
      </p:sp>
      <p:sp>
        <p:nvSpPr>
          <p:cNvPr id="4" name="Fußzeilenplatzhalter 3">
            <a:extLst>
              <a:ext uri="{FF2B5EF4-FFF2-40B4-BE49-F238E27FC236}">
                <a16:creationId xmlns:a16="http://schemas.microsoft.com/office/drawing/2014/main" id="{7EBB62D4-ED93-481A-AE77-B42E92BC8EB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5" name="Foliennummernplatzhalter 4">
            <a:extLst>
              <a:ext uri="{FF2B5EF4-FFF2-40B4-BE49-F238E27FC236}">
                <a16:creationId xmlns:a16="http://schemas.microsoft.com/office/drawing/2014/main" id="{174D353F-9BB3-48CF-88EE-78C6CAB2DC2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7256781-ACFC-457A-8F79-3F295F602FD2}" type="slidenum">
              <a:rPr lang="de-AT" smtClean="0"/>
              <a:t>‹Nr.›</a:t>
            </a:fld>
            <a:endParaRPr lang="de-AT"/>
          </a:p>
        </p:txBody>
      </p:sp>
    </p:spTree>
    <p:extLst>
      <p:ext uri="{BB962C8B-B14F-4D97-AF65-F5344CB8AC3E}">
        <p14:creationId xmlns:p14="http://schemas.microsoft.com/office/powerpoint/2010/main" val="2230226352"/>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94F0D5-E232-4360-8B8C-58EF9D3E6905}" type="datetime1">
              <a:rPr lang="de-AT" smtClean="0"/>
              <a:t>12.05.2026</a:t>
            </a:fld>
            <a:endParaRPr lang="de-AT"/>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1635B3-DF70-4CFD-87CA-EB6AFDCA10EE}" type="slidenum">
              <a:rPr lang="de-AT" smtClean="0"/>
              <a:t>‹Nr.›</a:t>
            </a:fld>
            <a:endParaRPr lang="de-AT"/>
          </a:p>
        </p:txBody>
      </p:sp>
    </p:spTree>
    <p:extLst>
      <p:ext uri="{BB962C8B-B14F-4D97-AF65-F5344CB8AC3E}">
        <p14:creationId xmlns:p14="http://schemas.microsoft.com/office/powerpoint/2010/main" val="1327977337"/>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klimabuendnis.at/wp-content/uploads/2024/09/Praesentationen_zu_Klimafakten_Klimawandel.pdf" TargetMode="External"/><Relationship Id="rId2" Type="http://schemas.openxmlformats.org/officeDocument/2006/relationships/slide" Target="../slides/slide7.xml"/><Relationship Id="rId1" Type="http://schemas.openxmlformats.org/officeDocument/2006/relationships/notesMaster" Target="../notesMasters/notesMaster1.xml"/><Relationship Id="rId4" Type="http://schemas.openxmlformats.org/officeDocument/2006/relationships/hyperlink" Target="https://pixabay.com/de/photos/wolken-himmel-natur-wetter-2085112/" TargetMode="Externa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klimabuendnis.at/wp-content/uploads/2024/09/Praesentationen_zu_Klimafakten_Klimawandel.pdf" TargetMode="External"/><Relationship Id="rId2" Type="http://schemas.openxmlformats.org/officeDocument/2006/relationships/slide" Target="../slides/slide8.xml"/><Relationship Id="rId1" Type="http://schemas.openxmlformats.org/officeDocument/2006/relationships/notesMaster" Target="../notesMasters/notesMaster1.xml"/><Relationship Id="rId5" Type="http://schemas.openxmlformats.org/officeDocument/2006/relationships/hyperlink" Target="https://www.ardalpha.de/wissen/umwelt/klima/klimawandel/treibhausgase-gase-kohlendioxid-methan-klimawandel-100.html" TargetMode="External"/><Relationship Id="rId4" Type="http://schemas.openxmlformats.org/officeDocument/2006/relationships/hyperlink" Target="https://pixabay.com/de/photos/kohlendioxid-co2-klimawandel-7123532/" TargetMode="Externa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climatepartner.com/de/wissen/glossar/co2-aequivalente-co2e" TargetMode="External"/><Relationship Id="rId2" Type="http://schemas.openxmlformats.org/officeDocument/2006/relationships/slide" Target="../slides/slide9.xml"/><Relationship Id="rId1" Type="http://schemas.openxmlformats.org/officeDocument/2006/relationships/notesMaster" Target="../notesMasters/notesMaster1.xml"/><Relationship Id="rId5" Type="http://schemas.openxmlformats.org/officeDocument/2006/relationships/hyperlink" Target="https://ghgprotocol.org/sites/default/files/2024-08/Global-Warming-Potential-Values%20%28August%202024%29.pdf" TargetMode="External"/><Relationship Id="rId4" Type="http://schemas.openxmlformats.org/officeDocument/2006/relationships/hyperlink" Target="https://pixabay.com/de/photos/erde-planet-raum-welt-universum-11009/" TargetMode="Externa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climate.copernicus.eu/climate-indicators/temperature"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climate.copernicus.eu/copernicus-2024-first-year-exceed-15degc-above-pre-industrial-level"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klimabuendnis.at/wp-content/uploads/2024/09/Praesentationen_zu_Klimafakten_Klimawandel.pdf" TargetMode="External"/><Relationship Id="rId2" Type="http://schemas.openxmlformats.org/officeDocument/2006/relationships/slide" Target="../slides/slide12.xml"/><Relationship Id="rId1" Type="http://schemas.openxmlformats.org/officeDocument/2006/relationships/notesMaster" Target="../notesMasters/notesMaster1.xml"/><Relationship Id="rId4" Type="http://schemas.openxmlformats.org/officeDocument/2006/relationships/hyperlink" Target="https://pixabay.com/de/photos/gletscher-morteratschgletscher-berge-7125359/" TargetMode="Externa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klimabuendnis.at/wp-content/uploads/2024/09/Praesentationen_zu_Klimafakten_Klimawandel.pdf" TargetMode="External"/><Relationship Id="rId2" Type="http://schemas.openxmlformats.org/officeDocument/2006/relationships/slide" Target="../slides/slide13.xml"/><Relationship Id="rId1" Type="http://schemas.openxmlformats.org/officeDocument/2006/relationships/notesMaster" Target="../notesMasters/notesMaster1.xml"/><Relationship Id="rId4" Type="http://schemas.openxmlformats.org/officeDocument/2006/relationships/hyperlink" Target="https://pixabay.com/de/photos/erde-d%C3%BCrre-boden-trockenheit-3355931/" TargetMode="Externa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youtube.com/watch?v=nARngHsFtl0" TargetMode="External"/><Relationship Id="rId2" Type="http://schemas.openxmlformats.org/officeDocument/2006/relationships/slide" Target="../slides/slide14.xml"/><Relationship Id="rId1" Type="http://schemas.openxmlformats.org/officeDocument/2006/relationships/notesMaster" Target="../notesMasters/notesMaster1.xml"/><Relationship Id="rId4" Type="http://schemas.openxmlformats.org/officeDocument/2006/relationships/hyperlink" Target="https://www.wwf.at/artikel/folgen-der-klimakrise-15-grad-oder-2-grad/" TargetMode="Externa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klimabuendnis.at/wp-content/uploads/2024/09/Praesentationen_zu_Klimafakten_Klimawandel.pdf" TargetMode="External"/><Relationship Id="rId2" Type="http://schemas.openxmlformats.org/officeDocument/2006/relationships/slide" Target="../slides/slide16.xml"/><Relationship Id="rId1" Type="http://schemas.openxmlformats.org/officeDocument/2006/relationships/notesMaster" Target="../notesMasters/notesMaster1.xml"/><Relationship Id="rId4" Type="http://schemas.openxmlformats.org/officeDocument/2006/relationships/hyperlink" Target="https://www.umweltbundesamt.de/themen/klima-energie/internationale-klimapolitik#internationale-klimapolitik" TargetMode="Externa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de.statista.com/infografik/24799/prognose-zum-anstieg-der-globalen-durchschnittstemperatur/" TargetMode="External"/><Relationship Id="rId2" Type="http://schemas.openxmlformats.org/officeDocument/2006/relationships/slide" Target="../slides/slide18.xml"/><Relationship Id="rId1" Type="http://schemas.openxmlformats.org/officeDocument/2006/relationships/notesMaster" Target="../notesMasters/notesMaster1.xml"/><Relationship Id="rId4" Type="http://schemas.openxmlformats.org/officeDocument/2006/relationships/hyperlink" Target="https://www.umweltbundesamt.at/fileadmin/site/publikationen/rep0913.pdf" TargetMode="Externa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de.statista.com/infografik/24799/prognose-zum-anstieg-der-globalen-durchschnittstemperatur/" TargetMode="External"/><Relationship Id="rId2" Type="http://schemas.openxmlformats.org/officeDocument/2006/relationships/slide" Target="../slides/slide20.xml"/><Relationship Id="rId1" Type="http://schemas.openxmlformats.org/officeDocument/2006/relationships/notesMaster" Target="../notesMasters/notesMaster1.xml"/><Relationship Id="rId4" Type="http://schemas.openxmlformats.org/officeDocument/2006/relationships/hyperlink" Target="https://de.statista.com/statistik/daten/studie/167957/umfrage/verteilung-der-co-emissionen-weltweit-nach-bereich/" TargetMode="Externa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statista.com/topics/7968/transportation-emissions-in-the-eu/#statisticChapter" TargetMode="External"/><Relationship Id="rId2" Type="http://schemas.openxmlformats.org/officeDocument/2006/relationships/slide" Target="../slides/slide21.xml"/><Relationship Id="rId1" Type="http://schemas.openxmlformats.org/officeDocument/2006/relationships/notesMaster" Target="../notesMasters/notesMaster1.xml"/><Relationship Id="rId4" Type="http://schemas.openxmlformats.org/officeDocument/2006/relationships/hyperlink" Target="https://www.statista.com/statistics/1325132/ghg-emissions-shares-sector-european-union-eu/" TargetMode="Externa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www.youtube.com/watch?v=fZFe6iaOJhQ" TargetMode="External"/><Relationship Id="rId2" Type="http://schemas.openxmlformats.org/officeDocument/2006/relationships/slide" Target="../slides/slide23.xml"/><Relationship Id="rId1" Type="http://schemas.openxmlformats.org/officeDocument/2006/relationships/notesMaster" Target="../notesMasters/notesMaster1.xml"/><Relationship Id="rId4" Type="http://schemas.openxmlformats.org/officeDocument/2006/relationships/hyperlink" Target="https://klimaandmore.de/?p=3518" TargetMode="Externa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www.umweltbundesamt.de/sites/default/files/medien/479/publikationen/uba_treibhausgasemissionen_im_transportsektor_0.pdf" TargetMode="External"/><Relationship Id="rId2" Type="http://schemas.openxmlformats.org/officeDocument/2006/relationships/slide" Target="../slides/slide26.xml"/><Relationship Id="rId1" Type="http://schemas.openxmlformats.org/officeDocument/2006/relationships/notesMaster" Target="../notesMasters/notesMaster1.xml"/><Relationship Id="rId4" Type="http://schemas.openxmlformats.org/officeDocument/2006/relationships/hyperlink" Target="https://pixabay.com/de/vectors/kraftstoffz%C3%A4hler-meter-indikation-311685/" TargetMode="Externa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8" Type="http://schemas.openxmlformats.org/officeDocument/2006/relationships/hyperlink" Target="https://www.bmimi.gv.at/themen/verkehr/wasser/schifffahrt/foerderung.html" TargetMode="External"/><Relationship Id="rId3" Type="http://schemas.openxmlformats.org/officeDocument/2006/relationships/hyperlink" Target="https://www.consilium.europa.eu/de/policies/european-green-deal/" TargetMode="External"/><Relationship Id="rId7" Type="http://schemas.openxmlformats.org/officeDocument/2006/relationships/hyperlink" Target="https://www.bmimi.gv.at/themen/verkehr/wasser/schifffahrt/donau/publikationen/aktionsprogramm-donau.html" TargetMode="External"/><Relationship Id="rId2" Type="http://schemas.openxmlformats.org/officeDocument/2006/relationships/slide" Target="../slides/slide36.xml"/><Relationship Id="rId1" Type="http://schemas.openxmlformats.org/officeDocument/2006/relationships/notesMaster" Target="../notesMasters/notesMaster1.xml"/><Relationship Id="rId6" Type="http://schemas.openxmlformats.org/officeDocument/2006/relationships/hyperlink" Target="https://transport.ec.europa.eu/transport-modes/inland-waterways/promotion-inland-waterway-transport/naiades-iii-action-plan_en?prefLang=de&amp;etrans=de" TargetMode="External"/><Relationship Id="rId5" Type="http://schemas.openxmlformats.org/officeDocument/2006/relationships/hyperlink" Target="https://transport.ec.europa.eu/transport-themes/mobility-strategy_en?etransnolive=1" TargetMode="External"/><Relationship Id="rId4" Type="http://schemas.openxmlformats.org/officeDocument/2006/relationships/hyperlink" Target="https://www.consilium.europa.eu/de/policies/fit-for-55/" TargetMode="External"/><Relationship Id="rId9" Type="http://schemas.openxmlformats.org/officeDocument/2006/relationships/hyperlink" Target="https://platina4action.iwtprojects.eu/" TargetMode="Externa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s://transport.ec.europa.eu/transport-modes/inland-waterways/promotion-inland-waterway-transport/naiades-iii-action-plan_en?prefLang=de&amp;etrans=de" TargetMode="External"/><Relationship Id="rId2" Type="http://schemas.openxmlformats.org/officeDocument/2006/relationships/slide" Target="../slides/slide37.xml"/><Relationship Id="rId1" Type="http://schemas.openxmlformats.org/officeDocument/2006/relationships/notesMaster" Target="../notesMasters/notesMaster1.xml"/><Relationship Id="rId4" Type="http://schemas.openxmlformats.org/officeDocument/2006/relationships/hyperlink" Target="https://www.clinsh.eu/iu-assets/4/CLINSH_NAIADESIII.pdf" TargetMode="Externa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www.bmimi.gv.at/themen/mobilitaet/transport/gueterverkehr/masterplan.html" TargetMode="External"/><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3" Type="http://schemas.openxmlformats.org/officeDocument/2006/relationships/hyperlink" Target="https://www.viadonau.org/fileadmin/content/20241128_Aristoi_Study_Viadonau_final.pdf" TargetMode="External"/><Relationship Id="rId2" Type="http://schemas.openxmlformats.org/officeDocument/2006/relationships/slide" Target="../slides/slide40.xml"/><Relationship Id="rId1" Type="http://schemas.openxmlformats.org/officeDocument/2006/relationships/notesMaster" Target="../notesMasters/notesMaster1.xml"/><Relationship Id="rId4" Type="http://schemas.openxmlformats.org/officeDocument/2006/relationships/hyperlink" Target="https://www.wko.at/oe/transport-verkehr/schifffahrt/alternative-kraftstoffe-und-antriebstechnologien.pdf" TargetMode="External"/></Relationships>
</file>

<file path=ppt/notesSlides/_rels/notesSlide31.xml.rels><?xml version="1.0" encoding="UTF-8" standalone="yes"?>
<Relationships xmlns="http://schemas.openxmlformats.org/package/2006/relationships"><Relationship Id="rId3" Type="http://schemas.openxmlformats.org/officeDocument/2006/relationships/hyperlink" Target="https://www.viadonau.org/fileadmin/content/20241128_Aristoi_Study_Viadonau_final.pdf" TargetMode="External"/><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s://www.viadonau.org/fileadmin/content/20241128_Aristoi_Study_Viadonau_final.pdf" TargetMode="External"/><Relationship Id="rId2" Type="http://schemas.openxmlformats.org/officeDocument/2006/relationships/slide" Target="../slides/slide42.xml"/><Relationship Id="rId1" Type="http://schemas.openxmlformats.org/officeDocument/2006/relationships/notesMaster" Target="../notesMasters/notesMaster1.xml"/><Relationship Id="rId4" Type="http://schemas.openxmlformats.org/officeDocument/2006/relationships/hyperlink" Target="https://www.dlr.de/de/ms/aktuelles/nachrichten/neue-studie-veroeffentlicht-gruenes-methanol-als-alternativer-schiffskraftstoff#:~:text=Fazit%20der%20Studie%3A%20Gr%C3%BCnes%20Methanol,Gesamtbedarfe%20der%20Schifffahrt%20zu%20decken" TargetMode="External"/></Relationships>
</file>

<file path=ppt/notesSlides/_rels/notesSlide33.xml.rels><?xml version="1.0" encoding="UTF-8" standalone="yes"?>
<Relationships xmlns="http://schemas.openxmlformats.org/package/2006/relationships"><Relationship Id="rId3" Type="http://schemas.openxmlformats.org/officeDocument/2006/relationships/hyperlink" Target="https://www.viadonau.org/fileadmin/content/20241128_Aristoi_Study_Viadonau_final.pdf" TargetMode="External"/><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s://www.viadonau.org/fileadmin/content/20241128_Aristoi_Study_Viadonau_final.pdf" TargetMode="External"/><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3" Type="http://schemas.openxmlformats.org/officeDocument/2006/relationships/hyperlink" Target="https://www.viadonau.org/fileadmin/content/20241128_Aristoi_Study_Viadonau_final.pdf" TargetMode="External"/><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3" Type="http://schemas.openxmlformats.org/officeDocument/2006/relationships/hyperlink" Target="https://kahoot.com/en/" TargetMode="External"/><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a:t>
            </a:fld>
            <a:endParaRPr lang="de-AT"/>
          </a:p>
        </p:txBody>
      </p:sp>
    </p:spTree>
    <p:extLst>
      <p:ext uri="{BB962C8B-B14F-4D97-AF65-F5344CB8AC3E}">
        <p14:creationId xmlns:p14="http://schemas.microsoft.com/office/powerpoint/2010/main" val="38049282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b="0" i="0" dirty="0">
                <a:solidFill>
                  <a:srgbClr val="424242"/>
                </a:solidFill>
                <a:effectLst/>
                <a:latin typeface="Segoe Sans"/>
              </a:rPr>
              <a:t>Quelle: </a:t>
            </a:r>
          </a:p>
          <a:p>
            <a:r>
              <a:rPr lang="de-AT" dirty="0"/>
              <a:t>EDGAR/JRC (2024): Verteilung der CO₂-Emissionen weltweit nach Sektor 2024. In: https://de.statista.com/statistik/daten/studie/167957/umfrage/verteilung-der-co-emissionen-weltweit-nach-bereich/; Abruf 02.12.2025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a:t>
            </a:fld>
            <a:endParaRPr lang="de-AT"/>
          </a:p>
        </p:txBody>
      </p:sp>
    </p:spTree>
    <p:extLst>
      <p:ext uri="{BB962C8B-B14F-4D97-AF65-F5344CB8AC3E}">
        <p14:creationId xmlns:p14="http://schemas.microsoft.com/office/powerpoint/2010/main" val="32222019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b="0" dirty="0"/>
              <a:t>Source: </a:t>
            </a:r>
            <a:r>
              <a:rPr lang="en-US" b="0" dirty="0" err="1"/>
              <a:t>Klimabündnis</a:t>
            </a:r>
            <a:r>
              <a:rPr lang="en-US" b="0" dirty="0"/>
              <a:t> (2024): </a:t>
            </a:r>
            <a:r>
              <a:rPr lang="en-US" b="0" dirty="0">
                <a:hlinkClick r:id="rId3"/>
              </a:rPr>
              <a:t>https://www.klimabuendnis.at/wp-content/uploads/2024/09/Praesentationen_zu_Klimafakten_Klimawandel.pdf</a:t>
            </a:r>
            <a:r>
              <a:rPr lang="en-US" b="0" dirty="0"/>
              <a:t> (Accessed on: 01.07.2025)</a:t>
            </a:r>
          </a:p>
          <a:p>
            <a:endParaRPr lang="en-US" b="0" dirty="0"/>
          </a:p>
          <a:p>
            <a:r>
              <a:rPr lang="en-US" b="0" dirty="0"/>
              <a:t>Picture source: </a:t>
            </a:r>
            <a:r>
              <a:rPr lang="en-US" b="0" dirty="0" err="1"/>
              <a:t>Pixabay</a:t>
            </a:r>
            <a:r>
              <a:rPr lang="en-US" b="0" dirty="0"/>
              <a:t> (2025): </a:t>
            </a:r>
            <a:r>
              <a:rPr lang="en-US" b="0" dirty="0">
                <a:hlinkClick r:id="rId4"/>
              </a:rPr>
              <a:t>https://pixabay.com/de/photos/wolken-himmel-natur-wetter-2085112/</a:t>
            </a:r>
            <a:r>
              <a:rPr lang="en-US" b="0" dirty="0"/>
              <a:t> (Accessed on: 01.07.2025)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7</a:t>
            </a:fld>
            <a:endParaRPr lang="de-AT"/>
          </a:p>
        </p:txBody>
      </p:sp>
    </p:spTree>
    <p:extLst>
      <p:ext uri="{BB962C8B-B14F-4D97-AF65-F5344CB8AC3E}">
        <p14:creationId xmlns:p14="http://schemas.microsoft.com/office/powerpoint/2010/main" val="4986184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401F66-50F2-AFE5-58A5-6011309335A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115C0D4-9E2F-0F25-C09E-4448146ED67F}"/>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461365CB-1D2C-241C-0378-926BC2F9B9B1}"/>
              </a:ext>
            </a:extLst>
          </p:cNvPr>
          <p:cNvSpPr>
            <a:spLocks noGrp="1"/>
          </p:cNvSpPr>
          <p:nvPr>
            <p:ph type="body" idx="1"/>
          </p:nvPr>
        </p:nvSpPr>
        <p:spPr/>
        <p:txBody>
          <a:bodyPr/>
          <a:lstStyle/>
          <a:p>
            <a:r>
              <a:rPr lang="en-US" b="0" dirty="0"/>
              <a:t>Source: </a:t>
            </a:r>
            <a:r>
              <a:rPr lang="en-US" b="0" dirty="0" err="1"/>
              <a:t>Klimabündnis</a:t>
            </a:r>
            <a:r>
              <a:rPr lang="en-US" b="0" dirty="0"/>
              <a:t> (2024): </a:t>
            </a:r>
            <a:r>
              <a:rPr lang="en-US" b="0" dirty="0">
                <a:hlinkClick r:id="rId3"/>
              </a:rPr>
              <a:t>https://www.klimabuendnis.at/wp-content/uploads/2024/09/Praesentationen_zu_Klimafakten_Klimawandel.pdf</a:t>
            </a:r>
            <a:r>
              <a:rPr lang="en-US" b="0" dirty="0"/>
              <a:t> (Accessed on: 01.07.2025)</a:t>
            </a:r>
          </a:p>
          <a:p>
            <a:br>
              <a:rPr lang="en-US" b="0" dirty="0"/>
            </a:br>
            <a:r>
              <a:rPr lang="en-US" b="0" dirty="0"/>
              <a:t>Picture source: </a:t>
            </a:r>
            <a:r>
              <a:rPr lang="en-US" b="0" dirty="0" err="1"/>
              <a:t>Pixabay</a:t>
            </a:r>
            <a:r>
              <a:rPr lang="en-US" b="0" dirty="0"/>
              <a:t> (2025): </a:t>
            </a:r>
            <a:r>
              <a:rPr lang="en-US" b="0" dirty="0">
                <a:hlinkClick r:id="rId4"/>
              </a:rPr>
              <a:t>https://pixabay.com/de/photos/kohlendioxid-co2-klimawandel-7123532/</a:t>
            </a:r>
            <a:r>
              <a:rPr lang="en-US" b="0" dirty="0"/>
              <a:t> (Accessed on: 01.07.2025)</a:t>
            </a:r>
          </a:p>
          <a:p>
            <a:endParaRPr lang="en-US" b="0" dirty="0"/>
          </a:p>
          <a:p>
            <a:r>
              <a:rPr lang="en-US" b="0" dirty="0"/>
              <a:t>Further reading: </a:t>
            </a:r>
            <a:r>
              <a:rPr lang="en-US" b="0" dirty="0">
                <a:hlinkClick r:id="rId5"/>
              </a:rPr>
              <a:t>https://www.ardalpha.de/wissen/umwelt/klima/klimawandel/treibhausgase-gase-kohlendioxid-methan-klimawandel-100.html</a:t>
            </a:r>
            <a:endParaRPr lang="en-US" b="0" dirty="0"/>
          </a:p>
          <a:p>
            <a:endParaRPr lang="de-AT" dirty="0"/>
          </a:p>
        </p:txBody>
      </p:sp>
      <p:sp>
        <p:nvSpPr>
          <p:cNvPr id="4" name="Kopfzeilenplatzhalter 3">
            <a:extLst>
              <a:ext uri="{FF2B5EF4-FFF2-40B4-BE49-F238E27FC236}">
                <a16:creationId xmlns:a16="http://schemas.microsoft.com/office/drawing/2014/main" id="{767C6F4F-9D7B-D0E2-842E-AEC2CB6C102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9668DBF-B929-DD3B-0552-77E8A53BAB7C}"/>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34D5EF60-F38F-FC25-DB44-4E8C2827583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CC040E9-FEDC-E334-8B93-1C3EB5A979A4}"/>
              </a:ext>
            </a:extLst>
          </p:cNvPr>
          <p:cNvSpPr>
            <a:spLocks noGrp="1"/>
          </p:cNvSpPr>
          <p:nvPr>
            <p:ph type="sldNum" sz="quarter" idx="5"/>
          </p:nvPr>
        </p:nvSpPr>
        <p:spPr/>
        <p:txBody>
          <a:bodyPr/>
          <a:lstStyle/>
          <a:p>
            <a:fld id="{9B1635B3-DF70-4CFD-87CA-EB6AFDCA10EE}" type="slidenum">
              <a:rPr lang="de-AT" smtClean="0"/>
              <a:t>8</a:t>
            </a:fld>
            <a:endParaRPr lang="de-AT"/>
          </a:p>
        </p:txBody>
      </p:sp>
    </p:spTree>
    <p:extLst>
      <p:ext uri="{BB962C8B-B14F-4D97-AF65-F5344CB8AC3E}">
        <p14:creationId xmlns:p14="http://schemas.microsoft.com/office/powerpoint/2010/main" val="8441299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2D2E24-B244-A858-8006-31BA9C8E014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AB016FA-14FA-1603-33B5-3BB35975484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D881090-3231-4D2F-79B2-CC3AFE5F81FA}"/>
              </a:ext>
            </a:extLst>
          </p:cNvPr>
          <p:cNvSpPr>
            <a:spLocks noGrp="1"/>
          </p:cNvSpPr>
          <p:nvPr>
            <p:ph type="body" idx="1"/>
          </p:nvPr>
        </p:nvSpPr>
        <p:spPr/>
        <p:txBody>
          <a:bodyPr/>
          <a:lstStyle/>
          <a:p>
            <a:r>
              <a:rPr lang="en-US" b="0" dirty="0"/>
              <a:t>Source: </a:t>
            </a:r>
            <a:r>
              <a:rPr lang="en-US" b="0" dirty="0" err="1"/>
              <a:t>ClimatePartner</a:t>
            </a:r>
            <a:r>
              <a:rPr lang="en-US" b="0" dirty="0"/>
              <a:t> GmbH (2025): </a:t>
            </a:r>
            <a:r>
              <a:rPr lang="en-US" b="0" dirty="0">
                <a:hlinkClick r:id="rId3"/>
              </a:rPr>
              <a:t>https://www.climatepartner.com/de/wissen/glossar/co2-aequivalente-co2e</a:t>
            </a:r>
            <a:r>
              <a:rPr lang="en-US" b="0" dirty="0"/>
              <a:t> (Accessed on: 01.07.2025)</a:t>
            </a:r>
          </a:p>
          <a:p>
            <a:endParaRPr lang="en-US" b="0" dirty="0"/>
          </a:p>
          <a:p>
            <a:r>
              <a:rPr lang="en-US" b="0" dirty="0"/>
              <a:t>Picture source: Own illustration, Earth image from </a:t>
            </a:r>
            <a:r>
              <a:rPr lang="en-US" b="0" dirty="0" err="1"/>
              <a:t>Pixabay</a:t>
            </a:r>
            <a:r>
              <a:rPr lang="en-US" b="0" dirty="0"/>
              <a:t> (2025): </a:t>
            </a:r>
            <a:r>
              <a:rPr lang="en-US" b="0" dirty="0">
                <a:hlinkClick r:id="rId4"/>
              </a:rPr>
              <a:t>https://pixabay.com/de/photos/erde-planet-raum-welt-universum-11009/</a:t>
            </a:r>
            <a:r>
              <a:rPr lang="en-US" b="0" dirty="0"/>
              <a:t> (Accessed on: 01.07.2025), Data from: IPCC (2024a): </a:t>
            </a:r>
            <a:r>
              <a:rPr lang="en-US" b="0" dirty="0">
                <a:hlinkClick r:id="rId5"/>
              </a:rPr>
              <a:t>https://ghgprotocol.org/sites/default/files/2024-08/Global-Warming-Potential-Values%20%28August%202024%29.pdf</a:t>
            </a:r>
            <a:r>
              <a:rPr lang="en-US" b="0" dirty="0"/>
              <a:t> (Accessed on: 01.07.2025)</a:t>
            </a:r>
          </a:p>
          <a:p>
            <a:endParaRPr lang="de-AT" b="0" dirty="0"/>
          </a:p>
        </p:txBody>
      </p:sp>
      <p:sp>
        <p:nvSpPr>
          <p:cNvPr id="4" name="Kopfzeilenplatzhalter 3">
            <a:extLst>
              <a:ext uri="{FF2B5EF4-FFF2-40B4-BE49-F238E27FC236}">
                <a16:creationId xmlns:a16="http://schemas.microsoft.com/office/drawing/2014/main" id="{620C95C3-EFD0-EE5C-0F0B-796904C5E9F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FCDF677A-C8B1-EE92-7AB7-340BBA0EB5E0}"/>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609A283F-0E9E-16BB-0D85-B04BAFD6D32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1CFF43E-BF46-0A09-4FCF-B53D93FDA7D5}"/>
              </a:ext>
            </a:extLst>
          </p:cNvPr>
          <p:cNvSpPr>
            <a:spLocks noGrp="1"/>
          </p:cNvSpPr>
          <p:nvPr>
            <p:ph type="sldNum" sz="quarter" idx="5"/>
          </p:nvPr>
        </p:nvSpPr>
        <p:spPr/>
        <p:txBody>
          <a:bodyPr/>
          <a:lstStyle/>
          <a:p>
            <a:fld id="{9B1635B3-DF70-4CFD-87CA-EB6AFDCA10EE}" type="slidenum">
              <a:rPr lang="de-AT" smtClean="0"/>
              <a:t>9</a:t>
            </a:fld>
            <a:endParaRPr lang="de-AT"/>
          </a:p>
        </p:txBody>
      </p:sp>
    </p:spTree>
    <p:extLst>
      <p:ext uri="{BB962C8B-B14F-4D97-AF65-F5344CB8AC3E}">
        <p14:creationId xmlns:p14="http://schemas.microsoft.com/office/powerpoint/2010/main" val="7059502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D6C84-CAEB-2AE9-B787-BBD6F1AE533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1FD07BC-233F-28BC-8D37-9D40CDFBC8B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92F87688-0C6C-A1BD-8C84-EBCA7E59EA16}"/>
              </a:ext>
            </a:extLst>
          </p:cNvPr>
          <p:cNvSpPr>
            <a:spLocks noGrp="1"/>
          </p:cNvSpPr>
          <p:nvPr>
            <p:ph type="body" idx="1"/>
          </p:nvPr>
        </p:nvSpPr>
        <p:spPr/>
        <p:txBody>
          <a:bodyPr/>
          <a:lstStyle/>
          <a:p>
            <a:r>
              <a:rPr lang="en-US" b="0" dirty="0"/>
              <a:t>The global near-surface air temperature has increased by about 1.3 °C to 1.4 °C since pre-industrial times.</a:t>
            </a:r>
            <a:br>
              <a:rPr lang="en-US" b="0" dirty="0"/>
            </a:br>
            <a:r>
              <a:rPr lang="en-US" b="0" dirty="0"/>
              <a:t>The average values of the past five years are among the highest—or the highest—since records began.</a:t>
            </a:r>
            <a:br>
              <a:rPr lang="en-US" b="0" dirty="0"/>
            </a:br>
            <a:r>
              <a:rPr lang="en-US" b="0" dirty="0"/>
              <a:t>The temperature rise has been more pronounced over land than over the ocean.</a:t>
            </a:r>
            <a:br>
              <a:rPr lang="en-US" b="0" dirty="0"/>
            </a:br>
            <a:r>
              <a:rPr lang="en-US" b="0" dirty="0"/>
              <a:t>In Europe, the increase was about 1 °C higher than the global average.</a:t>
            </a:r>
          </a:p>
          <a:p>
            <a:endParaRPr lang="en-US" b="0" dirty="0"/>
          </a:p>
          <a:p>
            <a:r>
              <a:rPr lang="en-US" b="0" dirty="0"/>
              <a:t>Six commonly used datasets show that the most recent five-year average (2020–2024) is the highest on record, and that 2024 was the warmest year ever, followed by 2023 and 2016. The lower temperatures in 2021 and 2022 are linked to a prolonged La Niña event. All datasets show that the years 2015 to 2024 were the ten warmest years since records began, even though the ranking of individual years varies slightly.</a:t>
            </a:r>
          </a:p>
          <a:p>
            <a:endParaRPr lang="en-US" b="0" dirty="0"/>
          </a:p>
          <a:p>
            <a:r>
              <a:rPr lang="en-US" b="0" dirty="0"/>
              <a:t>Source: Copernicus Climate Change Service (2025a): </a:t>
            </a:r>
            <a:r>
              <a:rPr lang="en-US" b="0" dirty="0">
                <a:hlinkClick r:id="rId3"/>
              </a:rPr>
              <a:t>https://climate.copernicus.eu/climate-indicators/temperature</a:t>
            </a:r>
            <a:r>
              <a:rPr lang="en-US" b="0" dirty="0"/>
              <a:t> (Accessed on: 02.02.2025)</a:t>
            </a:r>
            <a:br>
              <a:rPr lang="en-US" b="0" dirty="0"/>
            </a:br>
            <a:endParaRPr lang="en-US" b="0" dirty="0"/>
          </a:p>
          <a:p>
            <a:r>
              <a:rPr lang="en-US" b="0" dirty="0"/>
              <a:t>Picture source: Copernicus Climate Change Service (2025a): </a:t>
            </a:r>
            <a:r>
              <a:rPr lang="en-US" b="0" dirty="0">
                <a:hlinkClick r:id="rId3"/>
              </a:rPr>
              <a:t>https://climate.copernicus.eu/climate-indicators/temperature</a:t>
            </a:r>
            <a:r>
              <a:rPr lang="en-US" b="0" dirty="0"/>
              <a:t> (Accessed on: 02.02.2025)</a:t>
            </a:r>
          </a:p>
          <a:p>
            <a:endParaRPr lang="de-AT" b="0" dirty="0"/>
          </a:p>
        </p:txBody>
      </p:sp>
      <p:sp>
        <p:nvSpPr>
          <p:cNvPr id="4" name="Kopfzeilenplatzhalter 3">
            <a:extLst>
              <a:ext uri="{FF2B5EF4-FFF2-40B4-BE49-F238E27FC236}">
                <a16:creationId xmlns:a16="http://schemas.microsoft.com/office/drawing/2014/main" id="{A5F5F3F9-E29D-DBB9-5813-501A297217C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9A8B278-7DFF-317B-6B8C-BBD04F6456A5}"/>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DDC2ED95-7111-D185-018B-2B334408D5C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806C1DC-663D-DB74-44FF-5F21C6A4297F}"/>
              </a:ext>
            </a:extLst>
          </p:cNvPr>
          <p:cNvSpPr>
            <a:spLocks noGrp="1"/>
          </p:cNvSpPr>
          <p:nvPr>
            <p:ph type="sldNum" sz="quarter" idx="5"/>
          </p:nvPr>
        </p:nvSpPr>
        <p:spPr/>
        <p:txBody>
          <a:bodyPr/>
          <a:lstStyle/>
          <a:p>
            <a:fld id="{9B1635B3-DF70-4CFD-87CA-EB6AFDCA10EE}" type="slidenum">
              <a:rPr lang="de-AT" smtClean="0"/>
              <a:t>10</a:t>
            </a:fld>
            <a:endParaRPr lang="de-AT"/>
          </a:p>
        </p:txBody>
      </p:sp>
    </p:spTree>
    <p:extLst>
      <p:ext uri="{BB962C8B-B14F-4D97-AF65-F5344CB8AC3E}">
        <p14:creationId xmlns:p14="http://schemas.microsoft.com/office/powerpoint/2010/main" val="33239466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FF66C2-E603-4121-C948-FFD79EFDA13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96C2BFD-96F4-498A-3F58-FF3328B6890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70AAC4B6-2145-777F-29C2-9113AA1FA425}"/>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Source: Copernicus Climate Change Service (2025b): </a:t>
            </a:r>
            <a:r>
              <a:rPr lang="en-US" b="0" dirty="0">
                <a:hlinkClick r:id="rId3"/>
              </a:rPr>
              <a:t>https://climate.copernicus.eu/copernicus-2024-first-year-exceed-15degc-above-pre-industrial-level</a:t>
            </a:r>
            <a:r>
              <a:rPr lang="en-US" b="0" dirty="0"/>
              <a:t> (Accessed on: 03.07.2025)</a:t>
            </a:r>
          </a:p>
          <a:p>
            <a:pPr marL="0" marR="0" lvl="0" indent="0" algn="l" defTabSz="914400" rtl="0" eaLnBrk="1" fontAlgn="auto" latinLnBrk="0" hangingPunct="1">
              <a:lnSpc>
                <a:spcPct val="100000"/>
              </a:lnSpc>
              <a:spcBef>
                <a:spcPts val="0"/>
              </a:spcBef>
              <a:spcAft>
                <a:spcPts val="0"/>
              </a:spcAft>
              <a:buClrTx/>
              <a:buSzTx/>
              <a:buFontTx/>
              <a:buNone/>
              <a:tabLst/>
              <a:defRPr/>
            </a:pPr>
            <a:br>
              <a:rPr lang="en-US" b="0" dirty="0"/>
            </a:br>
            <a:r>
              <a:rPr lang="en-US" b="0" dirty="0"/>
              <a:t>Image source: Copernicus Climate Change Service (2025b): </a:t>
            </a:r>
            <a:r>
              <a:rPr lang="en-US" b="0" dirty="0">
                <a:hlinkClick r:id="rId3"/>
              </a:rPr>
              <a:t>https://climate.copernicus.eu/copernicus-2024-first-year-exceed-15degc-above-pre-industrial-level</a:t>
            </a:r>
            <a:r>
              <a:rPr lang="en-US" b="0" dirty="0"/>
              <a:t> (Accessed on: 03.07.2025)</a:t>
            </a:r>
          </a:p>
          <a:p>
            <a:endParaRPr lang="de-AT" dirty="0"/>
          </a:p>
        </p:txBody>
      </p:sp>
      <p:sp>
        <p:nvSpPr>
          <p:cNvPr id="4" name="Kopfzeilenplatzhalter 3">
            <a:extLst>
              <a:ext uri="{FF2B5EF4-FFF2-40B4-BE49-F238E27FC236}">
                <a16:creationId xmlns:a16="http://schemas.microsoft.com/office/drawing/2014/main" id="{012A2D35-16E3-B4F8-0C7A-25766BF4D96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CD9834DF-693F-7987-0BC1-72C26BB62B6E}"/>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35D033CE-B6F6-AA4E-8B7C-BAC008BD5F6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1068639-51AB-14C3-D69B-E3F879A35782}"/>
              </a:ext>
            </a:extLst>
          </p:cNvPr>
          <p:cNvSpPr>
            <a:spLocks noGrp="1"/>
          </p:cNvSpPr>
          <p:nvPr>
            <p:ph type="sldNum" sz="quarter" idx="5"/>
          </p:nvPr>
        </p:nvSpPr>
        <p:spPr/>
        <p:txBody>
          <a:bodyPr/>
          <a:lstStyle/>
          <a:p>
            <a:fld id="{9B1635B3-DF70-4CFD-87CA-EB6AFDCA10EE}" type="slidenum">
              <a:rPr lang="de-AT" smtClean="0"/>
              <a:t>11</a:t>
            </a:fld>
            <a:endParaRPr lang="de-AT"/>
          </a:p>
        </p:txBody>
      </p:sp>
    </p:spTree>
    <p:extLst>
      <p:ext uri="{BB962C8B-B14F-4D97-AF65-F5344CB8AC3E}">
        <p14:creationId xmlns:p14="http://schemas.microsoft.com/office/powerpoint/2010/main" val="1364537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F6ACAC-5DA7-6421-0063-B3ED1D253B57}"/>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59AD5C2-CA7B-70B7-3983-882ACD77CDD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5C8ECAD-754D-500D-C19A-2F170ED59D6D}"/>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Source: </a:t>
            </a:r>
            <a:r>
              <a:rPr lang="en-US" b="0" dirty="0" err="1"/>
              <a:t>Klimabündnis</a:t>
            </a:r>
            <a:r>
              <a:rPr lang="en-US" b="0" dirty="0"/>
              <a:t> (2024): </a:t>
            </a:r>
            <a:r>
              <a:rPr lang="en-US" b="0" dirty="0">
                <a:hlinkClick r:id="rId3"/>
              </a:rPr>
              <a:t>https://www.klimabuendnis.at/wp-content/uploads/2024/09/Praesentationen_zu_Klimafakten_Klimawandel.pdf</a:t>
            </a:r>
            <a:r>
              <a:rPr lang="en-US" b="0" dirty="0"/>
              <a:t> (Accessed on: 01.07.2025)</a:t>
            </a:r>
            <a:br>
              <a:rPr lang="en-US" b="0" dirty="0"/>
            </a:b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Picture source: </a:t>
            </a:r>
            <a:r>
              <a:rPr lang="en-US" b="0" dirty="0" err="1"/>
              <a:t>Pixabay</a:t>
            </a:r>
            <a:r>
              <a:rPr lang="en-US" b="0" dirty="0"/>
              <a:t> (2025): </a:t>
            </a:r>
            <a:r>
              <a:rPr lang="en-US" b="0" dirty="0">
                <a:hlinkClick r:id="rId4"/>
              </a:rPr>
              <a:t>https://pixabay.com/de/photos/gletscher-morteratschgletscher-berge-7125359/</a:t>
            </a:r>
            <a:r>
              <a:rPr lang="en-US" b="0" dirty="0"/>
              <a:t> (Accessed on: 03.07.2025)</a:t>
            </a:r>
          </a:p>
          <a:p>
            <a:endParaRPr lang="de-AT" b="0" dirty="0"/>
          </a:p>
        </p:txBody>
      </p:sp>
      <p:sp>
        <p:nvSpPr>
          <p:cNvPr id="4" name="Kopfzeilenplatzhalter 3">
            <a:extLst>
              <a:ext uri="{FF2B5EF4-FFF2-40B4-BE49-F238E27FC236}">
                <a16:creationId xmlns:a16="http://schemas.microsoft.com/office/drawing/2014/main" id="{A506E5A8-F472-F594-A883-612F6452A49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2EFF514-6434-813E-D68E-1F4DCEFE1376}"/>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B279A40C-0719-927A-29FA-FCB21FDBB73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9A1A19E-D664-DC1A-19EC-874780136597}"/>
              </a:ext>
            </a:extLst>
          </p:cNvPr>
          <p:cNvSpPr>
            <a:spLocks noGrp="1"/>
          </p:cNvSpPr>
          <p:nvPr>
            <p:ph type="sldNum" sz="quarter" idx="5"/>
          </p:nvPr>
        </p:nvSpPr>
        <p:spPr/>
        <p:txBody>
          <a:bodyPr/>
          <a:lstStyle/>
          <a:p>
            <a:fld id="{9B1635B3-DF70-4CFD-87CA-EB6AFDCA10EE}" type="slidenum">
              <a:rPr lang="de-AT" smtClean="0"/>
              <a:t>12</a:t>
            </a:fld>
            <a:endParaRPr lang="de-AT"/>
          </a:p>
        </p:txBody>
      </p:sp>
    </p:spTree>
    <p:extLst>
      <p:ext uri="{BB962C8B-B14F-4D97-AF65-F5344CB8AC3E}">
        <p14:creationId xmlns:p14="http://schemas.microsoft.com/office/powerpoint/2010/main" val="18025535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E986D9-7A38-1A81-D8F8-F83A3A13530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2974AED-2C60-364C-DC76-C08A5DD57B3E}"/>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C36C7B5-022B-E245-8C1D-2894EE36006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Source: </a:t>
            </a:r>
            <a:r>
              <a:rPr lang="en-US" b="0" dirty="0" err="1"/>
              <a:t>Klimabündnis</a:t>
            </a:r>
            <a:r>
              <a:rPr lang="en-US" b="0" dirty="0"/>
              <a:t> (2024): </a:t>
            </a:r>
            <a:r>
              <a:rPr lang="en-US" b="0" dirty="0">
                <a:hlinkClick r:id="rId3"/>
              </a:rPr>
              <a:t>https://www.klimabuendnis.at/wp-content/uploads/2024/09/Praesentationen_zu_Klimafakten_Klimawandel.pdf</a:t>
            </a:r>
            <a:r>
              <a:rPr lang="en-US" b="0" dirty="0"/>
              <a:t> (Accessed on: 01.07.2025)</a:t>
            </a:r>
          </a:p>
          <a:p>
            <a:pPr marL="0" marR="0" lvl="0" indent="0" algn="l" defTabSz="914400" rtl="0" eaLnBrk="1" fontAlgn="auto" latinLnBrk="0" hangingPunct="1">
              <a:lnSpc>
                <a:spcPct val="100000"/>
              </a:lnSpc>
              <a:spcBef>
                <a:spcPts val="0"/>
              </a:spcBef>
              <a:spcAft>
                <a:spcPts val="0"/>
              </a:spcAft>
              <a:buClrTx/>
              <a:buSzTx/>
              <a:buFontTx/>
              <a:buNone/>
              <a:tabLst/>
              <a:defRPr/>
            </a:pPr>
            <a:br>
              <a:rPr lang="en-US" b="0" dirty="0"/>
            </a:br>
            <a:r>
              <a:rPr lang="en-US" b="0" dirty="0"/>
              <a:t>Picture source: </a:t>
            </a:r>
            <a:r>
              <a:rPr lang="en-US" b="0" dirty="0" err="1"/>
              <a:t>Pixabay</a:t>
            </a:r>
            <a:r>
              <a:rPr lang="en-US" b="0" dirty="0"/>
              <a:t> (2025): </a:t>
            </a:r>
            <a:r>
              <a:rPr lang="en-US" b="0" dirty="0">
                <a:hlinkClick r:id="rId4"/>
              </a:rPr>
              <a:t>https://pixabay.com/de/photos/erde-d%C3%BCrre-boden-trockenheit-3355931/</a:t>
            </a:r>
            <a:r>
              <a:rPr lang="en-US" b="0" dirty="0"/>
              <a:t> (Accessed on: 03.07.2025)</a:t>
            </a:r>
          </a:p>
          <a:p>
            <a:endParaRPr lang="de-AT" b="0" dirty="0"/>
          </a:p>
        </p:txBody>
      </p:sp>
      <p:sp>
        <p:nvSpPr>
          <p:cNvPr id="4" name="Kopfzeilenplatzhalter 3">
            <a:extLst>
              <a:ext uri="{FF2B5EF4-FFF2-40B4-BE49-F238E27FC236}">
                <a16:creationId xmlns:a16="http://schemas.microsoft.com/office/drawing/2014/main" id="{537AF2E1-9A20-535C-0D7A-F764CB64B55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B62D100-4B34-97F7-52BC-35949066145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142691CA-B215-281E-A980-EB438B4A35D1}"/>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6668B5FC-7567-7A25-67F2-903B12AC4796}"/>
              </a:ext>
            </a:extLst>
          </p:cNvPr>
          <p:cNvSpPr>
            <a:spLocks noGrp="1"/>
          </p:cNvSpPr>
          <p:nvPr>
            <p:ph type="sldNum" sz="quarter" idx="5"/>
          </p:nvPr>
        </p:nvSpPr>
        <p:spPr/>
        <p:txBody>
          <a:bodyPr/>
          <a:lstStyle/>
          <a:p>
            <a:fld id="{9B1635B3-DF70-4CFD-87CA-EB6AFDCA10EE}" type="slidenum">
              <a:rPr lang="de-AT" smtClean="0"/>
              <a:t>13</a:t>
            </a:fld>
            <a:endParaRPr lang="de-AT"/>
          </a:p>
        </p:txBody>
      </p:sp>
    </p:spTree>
    <p:extLst>
      <p:ext uri="{BB962C8B-B14F-4D97-AF65-F5344CB8AC3E}">
        <p14:creationId xmlns:p14="http://schemas.microsoft.com/office/powerpoint/2010/main" val="8828669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3186A5-7787-6EE4-1D47-5697A759ACA7}"/>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F47C769-7057-BF33-AA22-2E8A126F218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D75046C1-D821-89E1-F6D6-45C1F9E1E8C5}"/>
              </a:ext>
            </a:extLst>
          </p:cNvPr>
          <p:cNvSpPr>
            <a:spLocks noGrp="1"/>
          </p:cNvSpPr>
          <p:nvPr>
            <p:ph type="body" idx="1"/>
          </p:nvPr>
        </p:nvSpPr>
        <p:spPr/>
        <p:txBody>
          <a:bodyPr/>
          <a:lstStyle/>
          <a:p>
            <a:r>
              <a:rPr lang="en-US" b="0" dirty="0"/>
              <a:t>Alternatively or additionally, the following video can be shown: </a:t>
            </a:r>
            <a:r>
              <a:rPr lang="en-US" b="0" dirty="0">
                <a:hlinkClick r:id="rId3"/>
              </a:rPr>
              <a:t>https://www.youtube.com/watch?v=nARngHsFtl0</a:t>
            </a:r>
            <a:endParaRPr lang="en-US" b="0" dirty="0"/>
          </a:p>
          <a:p>
            <a:endParaRPr lang="en-US" b="0" dirty="0"/>
          </a:p>
          <a:p>
            <a:r>
              <a:rPr lang="en-US" b="0" dirty="0"/>
              <a:t>Source: WWF Austria (2023): </a:t>
            </a:r>
            <a:r>
              <a:rPr lang="en-US" b="0" dirty="0">
                <a:hlinkClick r:id="rId4"/>
              </a:rPr>
              <a:t>https://www.wwf.at/artikel/folgen-der-klimakrise-15-grad-oder-2-grad/</a:t>
            </a:r>
            <a:r>
              <a:rPr lang="en-US" b="0" dirty="0"/>
              <a:t> (Accessed on: 01.07.2025)</a:t>
            </a:r>
          </a:p>
          <a:p>
            <a:endParaRPr lang="de-AT" b="0" dirty="0"/>
          </a:p>
        </p:txBody>
      </p:sp>
      <p:sp>
        <p:nvSpPr>
          <p:cNvPr id="4" name="Kopfzeilenplatzhalter 3">
            <a:extLst>
              <a:ext uri="{FF2B5EF4-FFF2-40B4-BE49-F238E27FC236}">
                <a16:creationId xmlns:a16="http://schemas.microsoft.com/office/drawing/2014/main" id="{125D3DA2-DD5B-3978-A2FF-49A93D9FEC0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E80F2D9F-90D8-A2EE-F21D-D0BF9DE2AE75}"/>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15FC524D-B4F4-F6EC-E370-A72FAF176A2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155EE8B-E132-DED9-90A2-A4D0349EAFD2}"/>
              </a:ext>
            </a:extLst>
          </p:cNvPr>
          <p:cNvSpPr>
            <a:spLocks noGrp="1"/>
          </p:cNvSpPr>
          <p:nvPr>
            <p:ph type="sldNum" sz="quarter" idx="5"/>
          </p:nvPr>
        </p:nvSpPr>
        <p:spPr/>
        <p:txBody>
          <a:bodyPr/>
          <a:lstStyle/>
          <a:p>
            <a:fld id="{9B1635B3-DF70-4CFD-87CA-EB6AFDCA10EE}" type="slidenum">
              <a:rPr lang="de-AT" smtClean="0"/>
              <a:t>14</a:t>
            </a:fld>
            <a:endParaRPr lang="de-AT"/>
          </a:p>
        </p:txBody>
      </p:sp>
    </p:spTree>
    <p:extLst>
      <p:ext uri="{BB962C8B-B14F-4D97-AF65-F5344CB8AC3E}">
        <p14:creationId xmlns:p14="http://schemas.microsoft.com/office/powerpoint/2010/main" val="21705046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C98197-E671-BF7A-BC19-AC335CE4D0C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8480F54-F07B-8156-8789-E41A5DDF659C}"/>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84B02315-11E2-BAA4-5FD3-E9CAA24246FF}"/>
              </a:ext>
            </a:extLst>
          </p:cNvPr>
          <p:cNvSpPr>
            <a:spLocks noGrp="1"/>
          </p:cNvSpPr>
          <p:nvPr>
            <p:ph type="body" idx="1"/>
          </p:nvPr>
        </p:nvSpPr>
        <p:spPr/>
        <p:txBody>
          <a:bodyPr/>
          <a:lstStyle/>
          <a:p>
            <a:r>
              <a:rPr lang="de-AT" dirty="0"/>
              <a:t>Source: IPCC (2024b): </a:t>
            </a:r>
            <a:r>
              <a:rPr lang="de-AT" dirty="0">
                <a:solidFill>
                  <a:srgbClr val="FFC000"/>
                </a:solidFill>
              </a:rPr>
              <a:t>https://www.ipcc.ch/site/assets/uploads/2024/04/IPCCFactSheet_WhatisIPCC.pdf </a:t>
            </a:r>
            <a:r>
              <a:rPr lang="de-AT" dirty="0"/>
              <a:t>(</a:t>
            </a:r>
            <a:r>
              <a:rPr lang="en-US" b="0" dirty="0"/>
              <a:t>Accessed on:</a:t>
            </a:r>
            <a:r>
              <a:rPr lang="de-AT" dirty="0"/>
              <a:t> 03.07.2025)</a:t>
            </a:r>
          </a:p>
          <a:p>
            <a:endParaRPr lang="de-AT" dirty="0"/>
          </a:p>
        </p:txBody>
      </p:sp>
      <p:sp>
        <p:nvSpPr>
          <p:cNvPr id="4" name="Kopfzeilenplatzhalter 3">
            <a:extLst>
              <a:ext uri="{FF2B5EF4-FFF2-40B4-BE49-F238E27FC236}">
                <a16:creationId xmlns:a16="http://schemas.microsoft.com/office/drawing/2014/main" id="{FD1E0FCE-4AAF-A8F8-B68F-1F167C36B9A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AE6AA01-72CB-16CF-BB60-9851CD23A38F}"/>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AADBA746-DE6E-98E2-FA96-5D95D7D704F1}"/>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3BF6776-28DC-772B-2CF9-D7CBAFC84695}"/>
              </a:ext>
            </a:extLst>
          </p:cNvPr>
          <p:cNvSpPr>
            <a:spLocks noGrp="1"/>
          </p:cNvSpPr>
          <p:nvPr>
            <p:ph type="sldNum" sz="quarter" idx="5"/>
          </p:nvPr>
        </p:nvSpPr>
        <p:spPr/>
        <p:txBody>
          <a:bodyPr/>
          <a:lstStyle/>
          <a:p>
            <a:fld id="{9B1635B3-DF70-4CFD-87CA-EB6AFDCA10EE}" type="slidenum">
              <a:rPr lang="de-AT" smtClean="0"/>
              <a:t>15</a:t>
            </a:fld>
            <a:endParaRPr lang="de-AT"/>
          </a:p>
        </p:txBody>
      </p:sp>
    </p:spTree>
    <p:extLst>
      <p:ext uri="{BB962C8B-B14F-4D97-AF65-F5344CB8AC3E}">
        <p14:creationId xmlns:p14="http://schemas.microsoft.com/office/powerpoint/2010/main" val="39312124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277543-ADED-5C98-ACB8-60D4510FD22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0ECABC7-619D-B014-7D51-EC26302CB9F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91FC70F-23C5-15DD-56C7-BFD25B661FF0}"/>
              </a:ext>
            </a:extLst>
          </p:cNvPr>
          <p:cNvSpPr>
            <a:spLocks noGrp="1"/>
          </p:cNvSpPr>
          <p:nvPr>
            <p:ph type="body" idx="1"/>
          </p:nvPr>
        </p:nvSpPr>
        <p:spPr/>
        <p:txBody>
          <a:bodyPr/>
          <a:lstStyle/>
          <a:p>
            <a:r>
              <a:rPr lang="en-US" b="0" dirty="0"/>
              <a:t>Source: </a:t>
            </a:r>
            <a:r>
              <a:rPr lang="en-US" dirty="0" err="1"/>
              <a:t>Klimabündnis</a:t>
            </a:r>
            <a:r>
              <a:rPr lang="en-US" dirty="0"/>
              <a:t> (2024): </a:t>
            </a:r>
            <a:r>
              <a:rPr lang="en-US" dirty="0">
                <a:hlinkClick r:id="rId3"/>
              </a:rPr>
              <a:t>https://www.klimabuendnis.at/wp-content/uploads/2024/09/Praesentationen_zu_Klimafakten_Klimawandel.pdf</a:t>
            </a:r>
            <a:r>
              <a:rPr lang="en-US" dirty="0"/>
              <a:t> (Accessed on: 01.07.2025)</a:t>
            </a:r>
            <a:br>
              <a:rPr lang="en-US" dirty="0"/>
            </a:br>
            <a:r>
              <a:rPr lang="en-US" dirty="0" err="1"/>
              <a:t>Umweltbundesamt</a:t>
            </a:r>
            <a:r>
              <a:rPr lang="en-US" dirty="0"/>
              <a:t> (2024a): </a:t>
            </a:r>
            <a:r>
              <a:rPr lang="en-US" dirty="0">
                <a:hlinkClick r:id="rId4"/>
              </a:rPr>
              <a:t>https://www.umweltbundesamt.de/themen/klima-energie/internationale-klimapolitik#internationale-klimapolitik</a:t>
            </a:r>
            <a:r>
              <a:rPr lang="en-US" dirty="0"/>
              <a:t> (Accessed on: 07.07.2025)</a:t>
            </a:r>
          </a:p>
          <a:p>
            <a:endParaRPr lang="en-US" dirty="0"/>
          </a:p>
          <a:p>
            <a:r>
              <a:rPr lang="en-US" b="0" dirty="0"/>
              <a:t>Picture source:</a:t>
            </a:r>
            <a:r>
              <a:rPr lang="en-US" dirty="0"/>
              <a:t> Photo by Mika Baumeister on </a:t>
            </a:r>
            <a:r>
              <a:rPr lang="en-US" dirty="0" err="1"/>
              <a:t>Unsplash</a:t>
            </a:r>
            <a:endParaRPr lang="en-US" dirty="0"/>
          </a:p>
          <a:p>
            <a:endParaRPr lang="en-US" dirty="0"/>
          </a:p>
          <a:p>
            <a:r>
              <a:rPr lang="en-US" dirty="0"/>
              <a:t>Further information on the history of climate negotiations: https://www.europarl.europa.eu/topics/en/article/20180404STO00910/infographic-history-of-climate-negotiations   </a:t>
            </a:r>
          </a:p>
          <a:p>
            <a:br>
              <a:rPr lang="en-US" dirty="0"/>
            </a:br>
            <a:endParaRPr lang="en-US" dirty="0"/>
          </a:p>
          <a:p>
            <a:endParaRPr lang="de-AT" dirty="0"/>
          </a:p>
        </p:txBody>
      </p:sp>
      <p:sp>
        <p:nvSpPr>
          <p:cNvPr id="4" name="Kopfzeilenplatzhalter 3">
            <a:extLst>
              <a:ext uri="{FF2B5EF4-FFF2-40B4-BE49-F238E27FC236}">
                <a16:creationId xmlns:a16="http://schemas.microsoft.com/office/drawing/2014/main" id="{7FFD2B50-526E-B8D8-F260-2F29B415EC2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D1B0B28-599C-FB16-E06F-E1E74A4C627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E611105B-F180-32D3-2959-0BF319E73AB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55DDD26-B5EE-C819-06E6-3ABFF850D7F2}"/>
              </a:ext>
            </a:extLst>
          </p:cNvPr>
          <p:cNvSpPr>
            <a:spLocks noGrp="1"/>
          </p:cNvSpPr>
          <p:nvPr>
            <p:ph type="sldNum" sz="quarter" idx="5"/>
          </p:nvPr>
        </p:nvSpPr>
        <p:spPr/>
        <p:txBody>
          <a:bodyPr/>
          <a:lstStyle/>
          <a:p>
            <a:fld id="{9B1635B3-DF70-4CFD-87CA-EB6AFDCA10EE}" type="slidenum">
              <a:rPr lang="de-AT" smtClean="0"/>
              <a:t>16</a:t>
            </a:fld>
            <a:endParaRPr lang="de-AT"/>
          </a:p>
        </p:txBody>
      </p:sp>
    </p:spTree>
    <p:extLst>
      <p:ext uri="{BB962C8B-B14F-4D97-AF65-F5344CB8AC3E}">
        <p14:creationId xmlns:p14="http://schemas.microsoft.com/office/powerpoint/2010/main" val="16595498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457D92-F680-8E5B-66EE-58E3A9AB409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3969B53-61A0-EB0F-2E4C-38D5EA2697E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8CFB389E-C99E-84CE-BC7B-517EDB38DAC7}"/>
              </a:ext>
            </a:extLst>
          </p:cNvPr>
          <p:cNvSpPr>
            <a:spLocks noGrp="1"/>
          </p:cNvSpPr>
          <p:nvPr>
            <p:ph type="body" idx="1"/>
          </p:nvPr>
        </p:nvSpPr>
        <p:spPr/>
        <p:txBody>
          <a:bodyPr/>
          <a:lstStyle/>
          <a:p>
            <a:r>
              <a:rPr lang="en-US" b="0" dirty="0"/>
              <a:t>Source: </a:t>
            </a:r>
            <a:r>
              <a:rPr lang="en-US" dirty="0"/>
              <a:t>European Parliament (2018): https://www.europarl.europa.eu/topics/en/article/20180404STO00910/infographic-history-of-climate-negotiations (Accessed on: 07.07.2025)</a:t>
            </a:r>
          </a:p>
          <a:p>
            <a:endParaRPr lang="en-US" b="0" dirty="0"/>
          </a:p>
          <a:p>
            <a:r>
              <a:rPr lang="en-US" b="0" dirty="0"/>
              <a:t>Picture source: </a:t>
            </a:r>
            <a:r>
              <a:rPr lang="en-US" dirty="0" err="1"/>
              <a:t>Pixabay</a:t>
            </a:r>
            <a:r>
              <a:rPr lang="en-US" dirty="0"/>
              <a:t> (2025): https://pixabay.com/photos/europe-flag-european-flag-eu-4977601/ (Accessed on: 07.07.2025)</a:t>
            </a:r>
          </a:p>
          <a:p>
            <a:endParaRPr lang="de-AT" dirty="0"/>
          </a:p>
        </p:txBody>
      </p:sp>
      <p:sp>
        <p:nvSpPr>
          <p:cNvPr id="4" name="Kopfzeilenplatzhalter 3">
            <a:extLst>
              <a:ext uri="{FF2B5EF4-FFF2-40B4-BE49-F238E27FC236}">
                <a16:creationId xmlns:a16="http://schemas.microsoft.com/office/drawing/2014/main" id="{BFFFF883-DB25-CE0D-CA1F-89BC061C8F4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E120B2C-DF6D-C752-8391-4C9E91221B8F}"/>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B331AA3A-B991-D2C2-A45B-C9EAA2FA3AF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DD040D8-A57A-D14E-D13C-C85550AA6E82}"/>
              </a:ext>
            </a:extLst>
          </p:cNvPr>
          <p:cNvSpPr>
            <a:spLocks noGrp="1"/>
          </p:cNvSpPr>
          <p:nvPr>
            <p:ph type="sldNum" sz="quarter" idx="5"/>
          </p:nvPr>
        </p:nvSpPr>
        <p:spPr/>
        <p:txBody>
          <a:bodyPr/>
          <a:lstStyle/>
          <a:p>
            <a:fld id="{9B1635B3-DF70-4CFD-87CA-EB6AFDCA10EE}" type="slidenum">
              <a:rPr lang="de-AT" smtClean="0"/>
              <a:t>17</a:t>
            </a:fld>
            <a:endParaRPr lang="de-AT"/>
          </a:p>
        </p:txBody>
      </p:sp>
    </p:spTree>
    <p:extLst>
      <p:ext uri="{BB962C8B-B14F-4D97-AF65-F5344CB8AC3E}">
        <p14:creationId xmlns:p14="http://schemas.microsoft.com/office/powerpoint/2010/main" val="37996206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0E438F-3571-61AE-86C2-EDCFF6140B8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F63F24A8-228E-5F8B-AD0D-A323F801AEBF}"/>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186251F-AAA7-0CF0-E4A9-02E950209BAE}"/>
              </a:ext>
            </a:extLst>
          </p:cNvPr>
          <p:cNvSpPr>
            <a:spLocks noGrp="1"/>
          </p:cNvSpPr>
          <p:nvPr>
            <p:ph type="body" idx="1"/>
          </p:nvPr>
        </p:nvSpPr>
        <p:spPr/>
        <p:txBody>
          <a:bodyPr/>
          <a:lstStyle/>
          <a:p>
            <a:r>
              <a:rPr lang="en-US" b="0" dirty="0"/>
              <a:t>The current commitments and targets of governments worldwide to reduce greenhouse gas emissions are not sufficient to limit global warming to 1.5 degrees Celsius. According to researchers, by the end of the century, global warming would then reach 2.1 degrees Celsius compared to pre-industrial times.</a:t>
            </a:r>
            <a:br>
              <a:rPr lang="en-US" b="0" dirty="0"/>
            </a:br>
            <a:r>
              <a:rPr lang="en-US" b="0" dirty="0"/>
              <a:t>If the targets and promises are not implemented and the status quo remains, the global average temperature in the year 2100 would even reach +2.7 degrees Celsius.</a:t>
            </a:r>
          </a:p>
          <a:p>
            <a:endParaRPr lang="en-US" b="0" dirty="0"/>
          </a:p>
          <a:p>
            <a:r>
              <a:rPr lang="en-US" b="0" dirty="0"/>
              <a:t>In the optimistic scenario, with intensified climate protection efforts, global warming would still amount to 1.9 degrees. However, the margin of error here lies between 1.5 and 2.4 degrees – meaning that the Paris target could either be achieved or missed by an even greater margin.</a:t>
            </a:r>
            <a:br>
              <a:rPr lang="en-US" b="0" dirty="0"/>
            </a:br>
            <a:r>
              <a:rPr lang="en-US" b="0" dirty="0"/>
              <a:t>With every lost decade in which efforts do not increase, the challenges and costs of achieving the goals continue to rise and will eventually become insurmountable.</a:t>
            </a:r>
          </a:p>
          <a:p>
            <a:endParaRPr lang="en-US" b="0" dirty="0"/>
          </a:p>
          <a:p>
            <a:r>
              <a:rPr lang="en-US" b="0" dirty="0"/>
              <a:t>The CAT data indicate a global warming level of 1.3 degrees for the year 2023.</a:t>
            </a:r>
            <a:br>
              <a:rPr lang="en-US" b="0" dirty="0"/>
            </a:br>
            <a:r>
              <a:rPr lang="en-US" b="0" dirty="0"/>
              <a:t>The EU climate service Copernicus recently announced that the year 2024 was the warmest year worldwide since records began – with an average global temperature 1.6 °C above the pre-industrial average.</a:t>
            </a:r>
            <a:br>
              <a:rPr lang="en-US" b="0" dirty="0"/>
            </a:br>
            <a:r>
              <a:rPr lang="en-US" b="0" dirty="0"/>
              <a:t>Accordingly, 2024 was the first calendar year in which the global average temperature exceeded 1.5 °C above the pre-industrial level.</a:t>
            </a:r>
          </a:p>
          <a:p>
            <a:endParaRPr lang="en-US" b="0" dirty="0"/>
          </a:p>
          <a:p>
            <a:r>
              <a:rPr lang="en-US" b="0" dirty="0"/>
              <a:t>Source: Janson (2025): </a:t>
            </a:r>
            <a:r>
              <a:rPr lang="en-US" b="0" dirty="0">
                <a:hlinkClick r:id="rId3"/>
              </a:rPr>
              <a:t>https://de.statista.com/infografik/24799/prognose-zum-anstieg-der-globalen-durchschnittstemperatur/</a:t>
            </a:r>
            <a:r>
              <a:rPr lang="en-US" b="0" dirty="0"/>
              <a:t> (Accessed on: 07.07.2025)</a:t>
            </a:r>
            <a:br>
              <a:rPr lang="en-US" b="0" dirty="0"/>
            </a:br>
            <a:r>
              <a:rPr lang="en-US" b="0" dirty="0"/>
              <a:t>Anderl et al. (2024): </a:t>
            </a:r>
            <a:r>
              <a:rPr lang="en-US" b="0" dirty="0">
                <a:hlinkClick r:id="rId4"/>
              </a:rPr>
              <a:t>https://www.umweltbundesamt.at/fileadmin/site/publikationen/rep0913.pdf</a:t>
            </a:r>
            <a:r>
              <a:rPr lang="en-US" b="0" dirty="0"/>
              <a:t> (Accessed on: 07.07.2025)</a:t>
            </a:r>
          </a:p>
          <a:p>
            <a:endParaRPr lang="en-US" b="0" dirty="0"/>
          </a:p>
          <a:p>
            <a:r>
              <a:rPr lang="en-US" b="0" dirty="0"/>
              <a:t>Image source: Armstrong (2025): </a:t>
            </a:r>
            <a:r>
              <a:rPr lang="en-US" sz="1200" b="0" kern="1200" dirty="0">
                <a:solidFill>
                  <a:schemeClr val="tx1"/>
                </a:solidFill>
                <a:latin typeface="+mn-lt"/>
                <a:ea typeface="+mn-ea"/>
                <a:cs typeface="+mn-cs"/>
              </a:rPr>
              <a:t>https://www.statista.com/chart/26160/global-mean-temperature-increase-2100-estimates/  </a:t>
            </a:r>
            <a:r>
              <a:rPr lang="en-US" b="0" dirty="0"/>
              <a:t>(Accessed on: 07.07.2025)</a:t>
            </a:r>
          </a:p>
          <a:p>
            <a:endParaRPr lang="de-AT" b="0" dirty="0"/>
          </a:p>
        </p:txBody>
      </p:sp>
      <p:sp>
        <p:nvSpPr>
          <p:cNvPr id="4" name="Kopfzeilenplatzhalter 3">
            <a:extLst>
              <a:ext uri="{FF2B5EF4-FFF2-40B4-BE49-F238E27FC236}">
                <a16:creationId xmlns:a16="http://schemas.microsoft.com/office/drawing/2014/main" id="{08D85A7A-3C78-1106-CF9E-7DACCC94219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A7D66A8D-59D3-2BFC-E0AF-0913AAB6F801}"/>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F1FEDE76-E102-627A-8DE1-0EAF5CB1514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9AF32D0-6E37-1E10-F60C-8375A2A74476}"/>
              </a:ext>
            </a:extLst>
          </p:cNvPr>
          <p:cNvSpPr>
            <a:spLocks noGrp="1"/>
          </p:cNvSpPr>
          <p:nvPr>
            <p:ph type="sldNum" sz="quarter" idx="5"/>
          </p:nvPr>
        </p:nvSpPr>
        <p:spPr/>
        <p:txBody>
          <a:bodyPr/>
          <a:lstStyle/>
          <a:p>
            <a:fld id="{9B1635B3-DF70-4CFD-87CA-EB6AFDCA10EE}" type="slidenum">
              <a:rPr lang="de-AT" smtClean="0"/>
              <a:t>18</a:t>
            </a:fld>
            <a:endParaRPr lang="de-AT"/>
          </a:p>
        </p:txBody>
      </p:sp>
    </p:spTree>
    <p:extLst>
      <p:ext uri="{BB962C8B-B14F-4D97-AF65-F5344CB8AC3E}">
        <p14:creationId xmlns:p14="http://schemas.microsoft.com/office/powerpoint/2010/main" val="7580071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FC07A1-8739-26D3-6177-AAC6EDF751B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C8F882F-66EF-5D68-1E1E-7BB12CAEF75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3613AE66-5B9C-C884-9B68-C62C61DBA826}"/>
              </a:ext>
            </a:extLst>
          </p:cNvPr>
          <p:cNvSpPr>
            <a:spLocks noGrp="1"/>
          </p:cNvSpPr>
          <p:nvPr>
            <p:ph type="body" idx="1"/>
          </p:nvPr>
        </p:nvSpPr>
        <p:spPr/>
        <p:txBody>
          <a:bodyPr/>
          <a:lstStyle/>
          <a:p>
            <a:r>
              <a:rPr lang="en-US" b="0" i="0" dirty="0"/>
              <a:t>Source: Janson (2025): </a:t>
            </a:r>
            <a:r>
              <a:rPr lang="en-US" b="0" i="0" dirty="0">
                <a:hlinkClick r:id="rId3"/>
              </a:rPr>
              <a:t>https://de.statista.com/infografik/24799/prognose-zum-anstieg-der-globalen-durchschnittstemperatur/</a:t>
            </a:r>
            <a:r>
              <a:rPr lang="en-US" b="0" i="0" dirty="0"/>
              <a:t> (Accessed on: 07.07.2025)</a:t>
            </a:r>
          </a:p>
          <a:p>
            <a:endParaRPr lang="en-US" b="0" i="0" dirty="0"/>
          </a:p>
          <a:p>
            <a:r>
              <a:rPr lang="en-US" b="0" i="0" dirty="0"/>
              <a:t>Picture source: Own representation, data from Statista (2024a): </a:t>
            </a:r>
            <a:r>
              <a:rPr lang="en-US" b="0" i="0" dirty="0">
                <a:hlinkClick r:id="rId4"/>
              </a:rPr>
              <a:t>https://de.statista.com/statistik/daten/studie/167957/umfrage/verteilung-der-co-emissionen-weltweit-nach-bereich/</a:t>
            </a:r>
            <a:r>
              <a:rPr lang="en-US" b="0" i="0" dirty="0"/>
              <a:t> (Accessed on: 07.07.2025)</a:t>
            </a:r>
          </a:p>
          <a:p>
            <a:endParaRPr lang="de-AT" b="0" i="0" dirty="0"/>
          </a:p>
        </p:txBody>
      </p:sp>
      <p:sp>
        <p:nvSpPr>
          <p:cNvPr id="4" name="Kopfzeilenplatzhalter 3">
            <a:extLst>
              <a:ext uri="{FF2B5EF4-FFF2-40B4-BE49-F238E27FC236}">
                <a16:creationId xmlns:a16="http://schemas.microsoft.com/office/drawing/2014/main" id="{1EAD3971-2E65-5DD9-C2FC-438F381F7C42}"/>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E9F3558-D0D5-6E0F-99DC-05B5F89A701D}"/>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0C17437C-AF9C-A9F7-67E4-8EB138FB0AE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5ADF994-376F-78A3-2D8B-5EF599B54641}"/>
              </a:ext>
            </a:extLst>
          </p:cNvPr>
          <p:cNvSpPr>
            <a:spLocks noGrp="1"/>
          </p:cNvSpPr>
          <p:nvPr>
            <p:ph type="sldNum" sz="quarter" idx="5"/>
          </p:nvPr>
        </p:nvSpPr>
        <p:spPr/>
        <p:txBody>
          <a:bodyPr/>
          <a:lstStyle/>
          <a:p>
            <a:fld id="{9B1635B3-DF70-4CFD-87CA-EB6AFDCA10EE}" type="slidenum">
              <a:rPr lang="de-AT" smtClean="0"/>
              <a:t>20</a:t>
            </a:fld>
            <a:endParaRPr lang="de-AT"/>
          </a:p>
        </p:txBody>
      </p:sp>
    </p:spTree>
    <p:extLst>
      <p:ext uri="{BB962C8B-B14F-4D97-AF65-F5344CB8AC3E}">
        <p14:creationId xmlns:p14="http://schemas.microsoft.com/office/powerpoint/2010/main" val="26350116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E8B984-C199-75E5-D8F7-F8E0A615C68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B980F99-66B6-54A9-33B6-3BF566DDF03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0DF2688-2D81-C4AF-2B84-E2054F1A2A00}"/>
              </a:ext>
            </a:extLst>
          </p:cNvPr>
          <p:cNvSpPr>
            <a:spLocks noGrp="1"/>
          </p:cNvSpPr>
          <p:nvPr>
            <p:ph type="body" idx="1"/>
          </p:nvPr>
        </p:nvSpPr>
        <p:spPr/>
        <p:txBody>
          <a:bodyPr/>
          <a:lstStyle/>
          <a:p>
            <a:r>
              <a:rPr lang="en-US" b="0" dirty="0"/>
              <a:t>Source: Statista (2025b): </a:t>
            </a:r>
            <a:r>
              <a:rPr lang="en-US" b="0" dirty="0">
                <a:hlinkClick r:id="rId3"/>
              </a:rPr>
              <a:t>https://www.statista.com/topics/7968/transportation-emissions-in-the-eu/#statisticChapter</a:t>
            </a:r>
            <a:r>
              <a:rPr lang="en-US" b="0" dirty="0"/>
              <a:t> (Accessed on: 07.07.2025)</a:t>
            </a:r>
          </a:p>
          <a:p>
            <a:endParaRPr lang="en-US" b="0" dirty="0"/>
          </a:p>
          <a:p>
            <a:r>
              <a:rPr lang="en-US" b="0" dirty="0"/>
              <a:t>Picture source: Own representation, data from Statista (2024b): </a:t>
            </a:r>
            <a:r>
              <a:rPr lang="en-US" b="0" dirty="0">
                <a:hlinkClick r:id="rId4"/>
              </a:rPr>
              <a:t>https://www.statista.com/statistics/1325132/ghg-emissions-shares-sector-european-union-eu/</a:t>
            </a:r>
            <a:r>
              <a:rPr lang="en-US" b="0" dirty="0"/>
              <a:t> (Accessed on: 07.07.2025)</a:t>
            </a:r>
          </a:p>
          <a:p>
            <a:endParaRPr lang="de-AT" dirty="0"/>
          </a:p>
          <a:p>
            <a:endParaRPr lang="de-AT" dirty="0"/>
          </a:p>
        </p:txBody>
      </p:sp>
      <p:sp>
        <p:nvSpPr>
          <p:cNvPr id="4" name="Kopfzeilenplatzhalter 3">
            <a:extLst>
              <a:ext uri="{FF2B5EF4-FFF2-40B4-BE49-F238E27FC236}">
                <a16:creationId xmlns:a16="http://schemas.microsoft.com/office/drawing/2014/main" id="{D836C8DF-6738-72A3-F37B-B4BE5738EB27}"/>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95C0522-2A5C-5175-415C-A0502FF32E41}"/>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CCF8E956-4E12-3286-BD01-202774D2294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A7188FE-4E84-58F7-0BDB-6E0F76F54CA8}"/>
              </a:ext>
            </a:extLst>
          </p:cNvPr>
          <p:cNvSpPr>
            <a:spLocks noGrp="1"/>
          </p:cNvSpPr>
          <p:nvPr>
            <p:ph type="sldNum" sz="quarter" idx="5"/>
          </p:nvPr>
        </p:nvSpPr>
        <p:spPr/>
        <p:txBody>
          <a:bodyPr/>
          <a:lstStyle/>
          <a:p>
            <a:fld id="{9B1635B3-DF70-4CFD-87CA-EB6AFDCA10EE}" type="slidenum">
              <a:rPr lang="de-AT" smtClean="0"/>
              <a:t>21</a:t>
            </a:fld>
            <a:endParaRPr lang="de-AT"/>
          </a:p>
        </p:txBody>
      </p:sp>
    </p:spTree>
    <p:extLst>
      <p:ext uri="{BB962C8B-B14F-4D97-AF65-F5344CB8AC3E}">
        <p14:creationId xmlns:p14="http://schemas.microsoft.com/office/powerpoint/2010/main" val="9268103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1A8B47-27A6-D022-EB61-82EB7AA1A214}"/>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A070FC4-CD59-37FA-AF1A-40C68D42A48E}"/>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F3A34A5-8D30-0CD6-E9BD-474CABA89328}"/>
              </a:ext>
            </a:extLst>
          </p:cNvPr>
          <p:cNvSpPr>
            <a:spLocks noGrp="1"/>
          </p:cNvSpPr>
          <p:nvPr>
            <p:ph type="body" idx="1"/>
          </p:nvPr>
        </p:nvSpPr>
        <p:spPr/>
        <p:txBody>
          <a:bodyPr/>
          <a:lstStyle/>
          <a:p>
            <a:r>
              <a:rPr lang="en-US" b="0" dirty="0"/>
              <a:t>You often read conflicting reports about whether electric cars are really more climate-friendly than combustion engine cars.</a:t>
            </a:r>
            <a:br>
              <a:rPr lang="en-US" b="0" dirty="0"/>
            </a:br>
            <a:r>
              <a:rPr lang="en-US" b="0" dirty="0"/>
              <a:t>The reason: studies make different assumptions – for example, about the electricity mix, battery size, or mileage.</a:t>
            </a:r>
          </a:p>
          <a:p>
            <a:endParaRPr lang="en-US" b="0" dirty="0"/>
          </a:p>
          <a:p>
            <a:r>
              <a:rPr lang="en-US" b="0" dirty="0"/>
              <a:t>Production:</a:t>
            </a:r>
            <a:br>
              <a:rPr lang="en-US" b="0" dirty="0"/>
            </a:br>
            <a:r>
              <a:rPr lang="en-US" b="0" dirty="0"/>
              <a:t>An electric car causes more CO₂ during production, mainly because of the battery.</a:t>
            </a:r>
            <a:br>
              <a:rPr lang="en-US" b="0" dirty="0"/>
            </a:br>
            <a:r>
              <a:rPr lang="en-US" b="0" dirty="0"/>
              <a:t>A compact-class electric car starts with about 13 tons of CO₂, while a diesel or petrol car starts with around 7.5 tons.</a:t>
            </a:r>
          </a:p>
          <a:p>
            <a:endParaRPr lang="en-US" b="0" dirty="0"/>
          </a:p>
          <a:p>
            <a:r>
              <a:rPr lang="en-US" b="0" dirty="0"/>
              <a:t>Operation:</a:t>
            </a:r>
            <a:br>
              <a:rPr lang="en-US" b="0" dirty="0"/>
            </a:br>
            <a:r>
              <a:rPr lang="en-US" b="0" dirty="0"/>
              <a:t>In everyday use, the climate balance depends on the electricity mix. The more green electricity is used for charging, the better the electric car performs.</a:t>
            </a:r>
            <a:br>
              <a:rPr lang="en-US" b="0" dirty="0"/>
            </a:br>
            <a:r>
              <a:rPr lang="en-US" b="0" dirty="0"/>
              <a:t>Combustion engines continuously produce emissions through the burning of petrol or diesel.</a:t>
            </a:r>
            <a:br>
              <a:rPr lang="en-US" b="0" dirty="0"/>
            </a:br>
            <a:r>
              <a:rPr lang="en-US" b="0" dirty="0"/>
              <a:t>When does the electric car become better?</a:t>
            </a:r>
            <a:br>
              <a:rPr lang="en-US" b="0" dirty="0"/>
            </a:br>
            <a:r>
              <a:rPr lang="en-US" b="0" dirty="0"/>
              <a:t>Depending on battery size and electricity source, an electric car becomes more climate-friendly after around 150,000 kilometers.</a:t>
            </a:r>
            <a:br>
              <a:rPr lang="en-US" b="0" dirty="0"/>
            </a:br>
            <a:r>
              <a:rPr lang="en-US" b="0" dirty="0"/>
              <a:t>With larger batteries, this point shifts further, but even then the electric car usually has the advantage – especially at today’s average driving distances.</a:t>
            </a:r>
          </a:p>
          <a:p>
            <a:endParaRPr lang="en-US" b="0" dirty="0"/>
          </a:p>
          <a:p>
            <a:r>
              <a:rPr lang="en-US" b="0" dirty="0"/>
              <a:t>Future trend:</a:t>
            </a:r>
            <a:br>
              <a:rPr lang="en-US" b="0" dirty="0"/>
            </a:br>
            <a:r>
              <a:rPr lang="en-US" b="0" dirty="0"/>
              <a:t>The CO₂ balance of electric cars is improving thanks to more renewable energy and more efficient battery production.</a:t>
            </a:r>
            <a:br>
              <a:rPr lang="en-US" b="0" dirty="0"/>
            </a:br>
            <a:r>
              <a:rPr lang="en-US" b="0" dirty="0"/>
              <a:t>New studies show significantly lower emissions from battery manufacturing than just a few years ago.</a:t>
            </a:r>
          </a:p>
          <a:p>
            <a:endParaRPr lang="en-US" b="0" dirty="0"/>
          </a:p>
          <a:p>
            <a:r>
              <a:rPr lang="en-US" b="0" dirty="0"/>
              <a:t>Conclusion:</a:t>
            </a:r>
            <a:br>
              <a:rPr lang="en-US" b="0" dirty="0"/>
            </a:br>
            <a:r>
              <a:rPr lang="en-US" b="0" dirty="0"/>
              <a:t>There is no simple, one-size-fits-all answer – it depends on the car, the number of kilometers driven, the electricity mix, and other factors.</a:t>
            </a:r>
            <a:br>
              <a:rPr lang="en-US" b="0" dirty="0"/>
            </a:br>
            <a:r>
              <a:rPr lang="en-US" b="0" dirty="0"/>
              <a:t>Today, electric cars are usually already more climate-friendly than combustion engine vehicles, especially if they are driven for a longer time and charged mainly with renewable electricity.</a:t>
            </a:r>
            <a:br>
              <a:rPr lang="en-US" b="0" dirty="0"/>
            </a:br>
            <a:r>
              <a:rPr lang="en-US" b="0" dirty="0"/>
              <a:t>However, those who drive only rarely or choose a very large electric car should take a closer look.</a:t>
            </a:r>
            <a:br>
              <a:rPr lang="en-US" b="0" dirty="0"/>
            </a:br>
            <a:r>
              <a:rPr lang="en-US" b="0" dirty="0"/>
              <a:t>Such comparisons are made using life cycle assessments, which calculate and compare emissions from production to disposal.</a:t>
            </a:r>
          </a:p>
          <a:p>
            <a:endParaRPr lang="en-US" b="0" dirty="0"/>
          </a:p>
          <a:p>
            <a:r>
              <a:rPr lang="en-US" b="0" dirty="0"/>
              <a:t>Further information, for example, in this video: </a:t>
            </a:r>
            <a:r>
              <a:rPr lang="en-US" b="0" dirty="0">
                <a:hlinkClick r:id="rId3"/>
              </a:rPr>
              <a:t>https://www.youtube.com/watch?v=fZFe6iaOJhQ</a:t>
            </a:r>
            <a:r>
              <a:rPr lang="en-US" b="0" dirty="0"/>
              <a:t> (Accessed on: 07.07.2025)</a:t>
            </a:r>
          </a:p>
          <a:p>
            <a:endParaRPr lang="en-US" b="0" dirty="0"/>
          </a:p>
          <a:p>
            <a:r>
              <a:rPr lang="en-US" b="0" dirty="0"/>
              <a:t>Source: Kühl (2021): </a:t>
            </a:r>
            <a:r>
              <a:rPr lang="en-US" b="0" dirty="0">
                <a:hlinkClick r:id="rId4"/>
              </a:rPr>
              <a:t>https://klimaandmore.de/?p=3518</a:t>
            </a:r>
            <a:r>
              <a:rPr lang="en-US" b="0" dirty="0"/>
              <a:t> (Accessed on: 07.07.2025)</a:t>
            </a:r>
          </a:p>
          <a:p>
            <a:endParaRPr lang="en-US" b="0" dirty="0"/>
          </a:p>
          <a:p>
            <a:r>
              <a:rPr lang="en-US" b="0" dirty="0"/>
              <a:t>Picture source: Own representation, data from </a:t>
            </a:r>
            <a:r>
              <a:rPr lang="en-US" b="0" dirty="0">
                <a:hlinkClick r:id="rId4"/>
              </a:rPr>
              <a:t>https://klimaandmore.de/?p=3518</a:t>
            </a:r>
            <a:r>
              <a:rPr lang="en-US" b="0" dirty="0"/>
              <a:t> (Accessed on: 07.07.2025)</a:t>
            </a:r>
          </a:p>
          <a:p>
            <a:endParaRPr lang="de-AT" b="0" dirty="0"/>
          </a:p>
        </p:txBody>
      </p:sp>
      <p:sp>
        <p:nvSpPr>
          <p:cNvPr id="4" name="Kopfzeilenplatzhalter 3">
            <a:extLst>
              <a:ext uri="{FF2B5EF4-FFF2-40B4-BE49-F238E27FC236}">
                <a16:creationId xmlns:a16="http://schemas.microsoft.com/office/drawing/2014/main" id="{F2C20644-F591-1B45-9D06-3EA06729BD1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B6E9F76-A0F2-2403-8111-10A4BA50BAC7}"/>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4556C458-BFA5-A700-E7AF-6B61BD00FA0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8FADD453-6C6E-2BB8-B1D1-7FB76CE1B535}"/>
              </a:ext>
            </a:extLst>
          </p:cNvPr>
          <p:cNvSpPr>
            <a:spLocks noGrp="1"/>
          </p:cNvSpPr>
          <p:nvPr>
            <p:ph type="sldNum" sz="quarter" idx="5"/>
          </p:nvPr>
        </p:nvSpPr>
        <p:spPr/>
        <p:txBody>
          <a:bodyPr/>
          <a:lstStyle/>
          <a:p>
            <a:fld id="{9B1635B3-DF70-4CFD-87CA-EB6AFDCA10EE}" type="slidenum">
              <a:rPr lang="de-AT" smtClean="0"/>
              <a:t>23</a:t>
            </a:fld>
            <a:endParaRPr lang="de-AT"/>
          </a:p>
        </p:txBody>
      </p:sp>
    </p:spTree>
    <p:extLst>
      <p:ext uri="{BB962C8B-B14F-4D97-AF65-F5344CB8AC3E}">
        <p14:creationId xmlns:p14="http://schemas.microsoft.com/office/powerpoint/2010/main" val="31932492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975E9B-CDC9-C7E7-E1D3-1E9C1D3B4C3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0DC8B35-9133-D961-2DD4-38321B7E2DAF}"/>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FF09963-9F04-CF9C-ECB8-FBEE06929F8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Source: </a:t>
            </a:r>
            <a:r>
              <a:rPr lang="en-US" dirty="0" err="1"/>
              <a:t>ClimatePartner</a:t>
            </a:r>
            <a:r>
              <a:rPr lang="en-US" dirty="0"/>
              <a:t> (2022): https://www.climatepartner.com/en/knowledge/insights/scope-emissions-reduce (Accessed on: 08.07.2025)</a:t>
            </a:r>
            <a:endParaRPr lang="de-AT" dirty="0"/>
          </a:p>
        </p:txBody>
      </p:sp>
      <p:sp>
        <p:nvSpPr>
          <p:cNvPr id="4" name="Kopfzeilenplatzhalter 3">
            <a:extLst>
              <a:ext uri="{FF2B5EF4-FFF2-40B4-BE49-F238E27FC236}">
                <a16:creationId xmlns:a16="http://schemas.microsoft.com/office/drawing/2014/main" id="{863E497C-751C-96EF-41BE-E4DE64577EC8}"/>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9A79976A-7C9A-9701-C918-E8EBF4F913CD}"/>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2E7D23A0-FC16-5F08-ECE5-2EB17D0DE34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2B34009-3728-A9DF-C8C7-331F95E8B809}"/>
              </a:ext>
            </a:extLst>
          </p:cNvPr>
          <p:cNvSpPr>
            <a:spLocks noGrp="1"/>
          </p:cNvSpPr>
          <p:nvPr>
            <p:ph type="sldNum" sz="quarter" idx="5"/>
          </p:nvPr>
        </p:nvSpPr>
        <p:spPr/>
        <p:txBody>
          <a:bodyPr/>
          <a:lstStyle/>
          <a:p>
            <a:fld id="{9B1635B3-DF70-4CFD-87CA-EB6AFDCA10EE}" type="slidenum">
              <a:rPr lang="de-AT" smtClean="0"/>
              <a:t>24</a:t>
            </a:fld>
            <a:endParaRPr lang="de-AT"/>
          </a:p>
        </p:txBody>
      </p:sp>
    </p:spTree>
    <p:extLst>
      <p:ext uri="{BB962C8B-B14F-4D97-AF65-F5344CB8AC3E}">
        <p14:creationId xmlns:p14="http://schemas.microsoft.com/office/powerpoint/2010/main" val="16937968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9977D2-AE9D-453B-68F6-5828DE9A54E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AB2042A-FBE3-ECF3-34C4-A82D15094D5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E35D70F-32D8-2388-569A-1088D360C78F}"/>
              </a:ext>
            </a:extLst>
          </p:cNvPr>
          <p:cNvSpPr>
            <a:spLocks noGrp="1"/>
          </p:cNvSpPr>
          <p:nvPr>
            <p:ph type="body" idx="1"/>
          </p:nvPr>
        </p:nvSpPr>
        <p:spPr/>
        <p:txBody>
          <a:bodyPr/>
          <a:lstStyle/>
          <a:p>
            <a:r>
              <a:rPr lang="en-US" dirty="0"/>
              <a:t>“Well to Wheel” (</a:t>
            </a:r>
            <a:r>
              <a:rPr lang="en-US" dirty="0" err="1"/>
              <a:t>WtW</a:t>
            </a:r>
            <a:r>
              <a:rPr lang="en-US" dirty="0"/>
              <a:t>) describes the entire process chain of energy production and use in the transport sector. It considers how a fuel or energy source — such as crude oil — reaches actual use in a vehicle through extraction, processing, transport, and storage. The entire chain is usually divided into two main </a:t>
            </a:r>
            <a:r>
              <a:rPr lang="en-US" dirty="0" err="1"/>
              <a:t>sections:“Well</a:t>
            </a:r>
            <a:r>
              <a:rPr lang="en-US" dirty="0"/>
              <a:t> to Tank” (</a:t>
            </a:r>
            <a:r>
              <a:rPr lang="en-US" dirty="0" err="1"/>
              <a:t>WtT</a:t>
            </a:r>
            <a:r>
              <a:rPr lang="en-US" dirty="0"/>
              <a:t>) includes all processes up to </a:t>
            </a:r>
            <a:r>
              <a:rPr lang="en-US" dirty="0" err="1"/>
              <a:t>refuelling</a:t>
            </a:r>
            <a:r>
              <a:rPr lang="en-US" dirty="0"/>
              <a:t> the vehicle, i.e. stationary, upstream </a:t>
            </a:r>
            <a:r>
              <a:rPr lang="en-US" dirty="0" err="1"/>
              <a:t>steps.“Tank</a:t>
            </a:r>
            <a:r>
              <a:rPr lang="en-US" dirty="0"/>
              <a:t> to Wheel” (</a:t>
            </a:r>
            <a:r>
              <a:rPr lang="en-US" dirty="0" err="1"/>
              <a:t>TtW</a:t>
            </a:r>
            <a:r>
              <a:rPr lang="en-US" dirty="0"/>
              <a:t>) includes the energy consumption and emissions during the actual driving of the </a:t>
            </a:r>
            <a:r>
              <a:rPr lang="en-US" dirty="0" err="1"/>
              <a:t>vehicle.When</a:t>
            </a:r>
            <a:r>
              <a:rPr lang="en-US" dirty="0"/>
              <a:t> comparing different propulsion technologies — such as combustion engines and electric drives — the </a:t>
            </a:r>
            <a:r>
              <a:rPr lang="en-US" dirty="0" err="1"/>
              <a:t>WtW</a:t>
            </a:r>
            <a:r>
              <a:rPr lang="en-US" dirty="0"/>
              <a:t> approach plays an important </a:t>
            </a:r>
            <a:r>
              <a:rPr lang="en-US" dirty="0" err="1"/>
              <a:t>role.While</a:t>
            </a:r>
            <a:r>
              <a:rPr lang="en-US" dirty="0"/>
              <a:t> electric cars produce no CO₂ emissions during driving (</a:t>
            </a:r>
            <a:r>
              <a:rPr lang="en-US" dirty="0" err="1"/>
              <a:t>TtW</a:t>
            </a:r>
            <a:r>
              <a:rPr lang="en-US" dirty="0"/>
              <a:t>), emissions can occur during electricity generation (</a:t>
            </a:r>
            <a:r>
              <a:rPr lang="en-US" dirty="0" err="1"/>
              <a:t>WtT</a:t>
            </a:r>
            <a:r>
              <a:rPr lang="en-US" dirty="0"/>
              <a:t>), depending on the energy source, e.g. coal, gas, or renewable </a:t>
            </a:r>
            <a:r>
              <a:rPr lang="en-US" dirty="0" err="1"/>
              <a:t>sources.The</a:t>
            </a:r>
            <a:r>
              <a:rPr lang="en-US" dirty="0"/>
              <a:t> </a:t>
            </a:r>
            <a:r>
              <a:rPr lang="en-US" dirty="0" err="1"/>
              <a:t>WtW</a:t>
            </a:r>
            <a:r>
              <a:rPr lang="en-US" dirty="0"/>
              <a:t> concept thus enables a comprehensive and fair assessment of the actual environmental impacts of different fuels and drive systems by considering the entire energy path from source to </a:t>
            </a:r>
            <a:r>
              <a:rPr lang="en-US" dirty="0" err="1"/>
              <a:t>use.Its</a:t>
            </a:r>
            <a:r>
              <a:rPr lang="en-US" dirty="0"/>
              <a:t> goal is to make the entire CO₂ footprint and other environmental impacts throughout the value chain transparent — not just to reduce emissions.</a:t>
            </a:r>
          </a:p>
          <a:p>
            <a:endParaRPr lang="en-US" dirty="0"/>
          </a:p>
          <a:p>
            <a:r>
              <a:rPr lang="en-US" dirty="0"/>
              <a:t>Source: IKEM (2010): https://www.forschungsinformationssystem.de/servlet/is/332825/ (Accessed on: 08.07.2025)</a:t>
            </a:r>
          </a:p>
          <a:p>
            <a:endParaRPr lang="en-US" dirty="0"/>
          </a:p>
          <a:p>
            <a:r>
              <a:rPr lang="en-US" dirty="0"/>
              <a:t>Picture source: </a:t>
            </a:r>
            <a:r>
              <a:rPr lang="en-US" dirty="0" err="1"/>
              <a:t>Freepik</a:t>
            </a:r>
            <a:r>
              <a:rPr lang="en-US" dirty="0"/>
              <a:t> (2025): https://www.freepik.com/icon/pumpjack_3621824#fromView=keyword&amp;page=1&amp;position=6&amp;uuid=959a46a4-31a3-4798-8bdd-4b9389de631c (Accessed on: 08.07.2025)</a:t>
            </a:r>
          </a:p>
          <a:p>
            <a:r>
              <a:rPr lang="en-US" dirty="0" err="1"/>
              <a:t>Freepik</a:t>
            </a:r>
            <a:r>
              <a:rPr lang="en-US" dirty="0"/>
              <a:t> (2025): https://www.freepik.com/icon/fuel_16737890#fromView=search&amp;page=1&amp;position=31&amp;uuid=6f32b84e-a3ae-4674-a12b-0ddd8d2bbbc2 (Accessed on: 08.07.2025)</a:t>
            </a:r>
          </a:p>
          <a:p>
            <a:r>
              <a:rPr lang="en-US" dirty="0" err="1"/>
              <a:t>Freepik</a:t>
            </a:r>
            <a:r>
              <a:rPr lang="en-US" dirty="0"/>
              <a:t> (2025): https://www.freepik.com/icon/transport_10192279#fromView=search&amp;page=1&amp;position=26&amp;uuid=114c4ee8-0616-47b5-880e-f6ce30901755 (Accessed on: 08.07.2025)</a:t>
            </a:r>
            <a:endParaRPr lang="de-AT" dirty="0"/>
          </a:p>
        </p:txBody>
      </p:sp>
      <p:sp>
        <p:nvSpPr>
          <p:cNvPr id="4" name="Kopfzeilenplatzhalter 3">
            <a:extLst>
              <a:ext uri="{FF2B5EF4-FFF2-40B4-BE49-F238E27FC236}">
                <a16:creationId xmlns:a16="http://schemas.microsoft.com/office/drawing/2014/main" id="{CF4C42F1-8FBC-A876-8FF5-F27B206B0EA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CB6142BF-C45B-F96F-3B06-D027AEBD3D6D}"/>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38944A3F-BAA0-629F-4DD5-11A0083331C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7890CF7-AE4E-22FF-F086-2950B5E16BB6}"/>
              </a:ext>
            </a:extLst>
          </p:cNvPr>
          <p:cNvSpPr>
            <a:spLocks noGrp="1"/>
          </p:cNvSpPr>
          <p:nvPr>
            <p:ph type="sldNum" sz="quarter" idx="5"/>
          </p:nvPr>
        </p:nvSpPr>
        <p:spPr/>
        <p:txBody>
          <a:bodyPr/>
          <a:lstStyle/>
          <a:p>
            <a:fld id="{9B1635B3-DF70-4CFD-87CA-EB6AFDCA10EE}" type="slidenum">
              <a:rPr lang="de-AT" smtClean="0"/>
              <a:t>25</a:t>
            </a:fld>
            <a:endParaRPr lang="de-AT"/>
          </a:p>
        </p:txBody>
      </p:sp>
    </p:spTree>
    <p:extLst>
      <p:ext uri="{BB962C8B-B14F-4D97-AF65-F5344CB8AC3E}">
        <p14:creationId xmlns:p14="http://schemas.microsoft.com/office/powerpoint/2010/main" val="2361349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1EDE5-7DAC-EC21-A067-40B3780CD01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D92B1B1-48CB-4754-2609-DDE8653590B4}"/>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2119CEC4-0C30-E95C-D1E6-E1E0CDF8FD55}"/>
              </a:ext>
            </a:extLst>
          </p:cNvPr>
          <p:cNvSpPr>
            <a:spLocks noGrp="1"/>
          </p:cNvSpPr>
          <p:nvPr>
            <p:ph type="body" idx="1"/>
          </p:nvPr>
        </p:nvSpPr>
        <p:spPr/>
        <p:txBody>
          <a:bodyPr/>
          <a:lstStyle/>
          <a:p>
            <a:r>
              <a:rPr lang="en-US" b="0" dirty="0"/>
              <a:t>The ISO 14083 standard for quantifying and reporting greenhouse gas emissions from transport operations describes a methodology that enables freight forwarding and logistics companies to calculate and assess GHG emissions of global and regional supply chains across all modes of transport.</a:t>
            </a:r>
          </a:p>
          <a:p>
            <a:endParaRPr lang="en-US" b="0" dirty="0"/>
          </a:p>
          <a:p>
            <a:r>
              <a:rPr lang="en-US" b="0" dirty="0"/>
              <a:t>An essential basis for any GHG emission calculation is the selection and collection of suitable and high-quality data. Regardless of which step of the calculation is being quantified, it is important that the data used are representative of the specific transport chains (or elements) under consideration and that they are geographically, temporally, and technologically well aligned in order to obtain meaningful results.</a:t>
            </a:r>
          </a:p>
          <a:p>
            <a:endParaRPr lang="en-US" b="0" dirty="0"/>
          </a:p>
          <a:p>
            <a:r>
              <a:rPr lang="en-US" b="0" dirty="0"/>
              <a:t>According to ISO 14083, there are generally two types of data that can be used in the calculations:</a:t>
            </a:r>
          </a:p>
          <a:p>
            <a:r>
              <a:rPr lang="en-US" b="0" dirty="0"/>
              <a:t>Primary data, which are derived directly from measurements (or calculated based on measured values), and Secondary data. Among secondary data, a distinction is made between modelled data and default values (default data).</a:t>
            </a:r>
            <a:br>
              <a:rPr lang="en-US" b="0" dirty="0"/>
            </a:br>
            <a:endParaRPr lang="en-US" b="0" dirty="0"/>
          </a:p>
          <a:p>
            <a:r>
              <a:rPr lang="en-US" b="0" dirty="0"/>
              <a:t>In principle, ISO 14083 requires the use of specific primary data collected for the transport chain.</a:t>
            </a:r>
            <a:br>
              <a:rPr lang="en-US" b="0" dirty="0"/>
            </a:br>
            <a:r>
              <a:rPr lang="en-US" b="0" dirty="0"/>
              <a:t>Only when such primary data are not available may secondary data be used, and then only with proper justification. In such cases, modelled data should be preferred over default values.</a:t>
            </a:r>
          </a:p>
          <a:p>
            <a:endParaRPr lang="en-US" b="0" dirty="0"/>
          </a:p>
          <a:p>
            <a:r>
              <a:rPr lang="en-US" b="0" dirty="0"/>
              <a:t>Source: </a:t>
            </a:r>
            <a:r>
              <a:rPr lang="en-US" b="0" dirty="0" err="1"/>
              <a:t>Umweltbundesamt</a:t>
            </a:r>
            <a:r>
              <a:rPr lang="en-US" b="0" dirty="0"/>
              <a:t> (2024b): </a:t>
            </a:r>
            <a:r>
              <a:rPr lang="en-US" b="0" dirty="0">
                <a:hlinkClick r:id="rId3"/>
              </a:rPr>
              <a:t>https://www.umweltbundesamt.de/sites/default/files/medien/479/publikationen/uba_treibhausgasemissionen_im_transportsektor_0.pdf</a:t>
            </a:r>
            <a:r>
              <a:rPr lang="en-US" b="0" dirty="0"/>
              <a:t> (Accessed on: 08.07.2025)</a:t>
            </a:r>
          </a:p>
          <a:p>
            <a:endParaRPr lang="en-US" b="0" dirty="0"/>
          </a:p>
          <a:p>
            <a:r>
              <a:rPr lang="en-US" b="0" dirty="0"/>
              <a:t>Image source: </a:t>
            </a:r>
            <a:r>
              <a:rPr lang="en-US" b="0" dirty="0" err="1"/>
              <a:t>Pixabay</a:t>
            </a:r>
            <a:r>
              <a:rPr lang="en-US" b="0" dirty="0"/>
              <a:t> (2025): </a:t>
            </a:r>
            <a:r>
              <a:rPr lang="en-US" b="0" dirty="0">
                <a:hlinkClick r:id="rId4"/>
              </a:rPr>
              <a:t>https://pixabay.com/de/vectors/kraftstoffz%C3%A4hler-meter-indikation-311685/</a:t>
            </a:r>
            <a:r>
              <a:rPr lang="en-US" b="0" dirty="0"/>
              <a:t> (Accessed on: 08.07.2025)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b="0" dirty="0"/>
          </a:p>
        </p:txBody>
      </p:sp>
      <p:sp>
        <p:nvSpPr>
          <p:cNvPr id="4" name="Kopfzeilenplatzhalter 3">
            <a:extLst>
              <a:ext uri="{FF2B5EF4-FFF2-40B4-BE49-F238E27FC236}">
                <a16:creationId xmlns:a16="http://schemas.microsoft.com/office/drawing/2014/main" id="{21CF6C76-AECA-321C-6075-853B291269D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809D5B0-175F-67F5-FDFA-5930120FD0D0}"/>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F432EAB8-AE60-D931-0EFC-210BF165C97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4B5E3831-7585-8FB4-534C-3F6B93C67C43}"/>
              </a:ext>
            </a:extLst>
          </p:cNvPr>
          <p:cNvSpPr>
            <a:spLocks noGrp="1"/>
          </p:cNvSpPr>
          <p:nvPr>
            <p:ph type="sldNum" sz="quarter" idx="5"/>
          </p:nvPr>
        </p:nvSpPr>
        <p:spPr/>
        <p:txBody>
          <a:bodyPr/>
          <a:lstStyle/>
          <a:p>
            <a:fld id="{9B1635B3-DF70-4CFD-87CA-EB6AFDCA10EE}" type="slidenum">
              <a:rPr lang="de-AT" smtClean="0"/>
              <a:t>26</a:t>
            </a:fld>
            <a:endParaRPr lang="de-AT"/>
          </a:p>
        </p:txBody>
      </p:sp>
    </p:spTree>
    <p:extLst>
      <p:ext uri="{BB962C8B-B14F-4D97-AF65-F5344CB8AC3E}">
        <p14:creationId xmlns:p14="http://schemas.microsoft.com/office/powerpoint/2010/main" val="14482834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DA3334-DC60-78BB-452D-FC10557EE15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8CC5156D-C86A-F739-E9F1-EF43BBAA138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4DB5C90B-4E93-1FBA-B13D-C4A59041601B}"/>
              </a:ext>
            </a:extLst>
          </p:cNvPr>
          <p:cNvSpPr>
            <a:spLocks noGrp="1"/>
          </p:cNvSpPr>
          <p:nvPr>
            <p:ph type="body" idx="1"/>
          </p:nvPr>
        </p:nvSpPr>
        <p:spPr/>
        <p:txBody>
          <a:bodyPr/>
          <a:lstStyle/>
          <a:p>
            <a:r>
              <a:rPr lang="en-US" b="0" dirty="0" err="1"/>
              <a:t>EcoTransIT</a:t>
            </a:r>
            <a:r>
              <a:rPr lang="en-US" b="0" dirty="0"/>
              <a:t> World is software for calculating the energy consumption and greenhouse gas emissions of transport chains worldwide. It takes into account all modes of transport such as trucks, ships, airplanes, trains, and inland vessels. The software is based on an energy-based bottom-up approach and internal routing, and it complies with current standards such as the GLEC Framework and the GHG Protocol.</a:t>
            </a:r>
          </a:p>
          <a:p>
            <a:endParaRPr lang="en-US" b="0" dirty="0"/>
          </a:p>
          <a:p>
            <a:r>
              <a:rPr lang="en-US" b="0" dirty="0"/>
              <a:t>Picture source: Screenshot: https://www.ecotransit.org/en/ (Accessed on: 08.07.2025)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b="0" dirty="0"/>
          </a:p>
        </p:txBody>
      </p:sp>
      <p:sp>
        <p:nvSpPr>
          <p:cNvPr id="4" name="Kopfzeilenplatzhalter 3">
            <a:extLst>
              <a:ext uri="{FF2B5EF4-FFF2-40B4-BE49-F238E27FC236}">
                <a16:creationId xmlns:a16="http://schemas.microsoft.com/office/drawing/2014/main" id="{93D01D60-0037-8ECB-EBA2-E5EF3C84DE4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821410F-E56F-F373-58AE-788102CC9F02}"/>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D381AA01-E663-D9B7-60E9-1A2343C4E0F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9085658-7B27-BCAF-892F-8F648E63B7EC}"/>
              </a:ext>
            </a:extLst>
          </p:cNvPr>
          <p:cNvSpPr>
            <a:spLocks noGrp="1"/>
          </p:cNvSpPr>
          <p:nvPr>
            <p:ph type="sldNum" sz="quarter" idx="5"/>
          </p:nvPr>
        </p:nvSpPr>
        <p:spPr/>
        <p:txBody>
          <a:bodyPr/>
          <a:lstStyle/>
          <a:p>
            <a:fld id="{9B1635B3-DF70-4CFD-87CA-EB6AFDCA10EE}" type="slidenum">
              <a:rPr lang="de-AT" smtClean="0"/>
              <a:t>27</a:t>
            </a:fld>
            <a:endParaRPr lang="de-AT"/>
          </a:p>
        </p:txBody>
      </p:sp>
    </p:spTree>
    <p:extLst>
      <p:ext uri="{BB962C8B-B14F-4D97-AF65-F5344CB8AC3E}">
        <p14:creationId xmlns:p14="http://schemas.microsoft.com/office/powerpoint/2010/main" val="13261968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539B9-19A4-7B60-1BF4-154124749E9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76ED0A3-6425-96C5-2EBC-0E00AA02E28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4A837732-C17F-ECFC-C1AF-3438FA3A422C}"/>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de-AT"/>
          </a:p>
        </p:txBody>
      </p:sp>
      <p:sp>
        <p:nvSpPr>
          <p:cNvPr id="4" name="Kopfzeilenplatzhalter 3">
            <a:extLst>
              <a:ext uri="{FF2B5EF4-FFF2-40B4-BE49-F238E27FC236}">
                <a16:creationId xmlns:a16="http://schemas.microsoft.com/office/drawing/2014/main" id="{BD4824F6-6E04-5C36-3DCD-BFD31D7560F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6B08F40-588E-FA64-0473-01E0DF33F625}"/>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02780B24-6845-7F70-A62C-78A3A89689F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8ABE9626-EB36-3645-094A-FFE68053EA10}"/>
              </a:ext>
            </a:extLst>
          </p:cNvPr>
          <p:cNvSpPr>
            <a:spLocks noGrp="1"/>
          </p:cNvSpPr>
          <p:nvPr>
            <p:ph type="sldNum" sz="quarter" idx="5"/>
          </p:nvPr>
        </p:nvSpPr>
        <p:spPr/>
        <p:txBody>
          <a:bodyPr/>
          <a:lstStyle/>
          <a:p>
            <a:fld id="{9B1635B3-DF70-4CFD-87CA-EB6AFDCA10EE}" type="slidenum">
              <a:rPr lang="de-AT" smtClean="0"/>
              <a:t>29</a:t>
            </a:fld>
            <a:endParaRPr lang="de-AT"/>
          </a:p>
        </p:txBody>
      </p:sp>
    </p:spTree>
    <p:extLst>
      <p:ext uri="{BB962C8B-B14F-4D97-AF65-F5344CB8AC3E}">
        <p14:creationId xmlns:p14="http://schemas.microsoft.com/office/powerpoint/2010/main" val="7852052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b="0" dirty="0"/>
              <a:t>Source: Statista (2025a): https://www.statista.com/topics/11288/shipping-emissions-worldwide/#topicOverview (Accessed on: 08.07.2025)</a:t>
            </a:r>
          </a:p>
          <a:p>
            <a:r>
              <a:rPr lang="en-US" b="0" dirty="0"/>
              <a:t>Picture source: </a:t>
            </a:r>
            <a:r>
              <a:rPr lang="en-US" b="0" dirty="0" err="1"/>
              <a:t>Pixabay</a:t>
            </a:r>
            <a:r>
              <a:rPr lang="en-US" b="0" dirty="0"/>
              <a:t> (2025): https://pixabay.com/photos/container-ship-freight-cargo-ship-2893480/ (Accessed on: 08.07.2025)</a:t>
            </a:r>
          </a:p>
          <a:p>
            <a:endParaRPr lang="de-AT" b="0"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31</a:t>
            </a:fld>
            <a:endParaRPr lang="de-AT"/>
          </a:p>
        </p:txBody>
      </p:sp>
    </p:spTree>
    <p:extLst>
      <p:ext uri="{BB962C8B-B14F-4D97-AF65-F5344CB8AC3E}">
        <p14:creationId xmlns:p14="http://schemas.microsoft.com/office/powerpoint/2010/main" val="15259527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678DDE-88DE-66F3-A00F-C5B89AF9B17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9ED861-E067-CFFF-CF7F-8CB881FFAF90}"/>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795BE50D-686D-6356-664B-2E718D85B465}"/>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Source: Statista (2024c): https://www.statista.com/statistics/1237597/transport-greenhouse-gas-emissions-by-mode-eu/ (Accessed on: 08.07.2025)</a:t>
            </a:r>
            <a:br>
              <a:rPr lang="en-US" b="0" dirty="0"/>
            </a:br>
            <a:r>
              <a:rPr lang="en-US" b="0" dirty="0"/>
              <a:t>Statista (2025c): https://www.statista.com/statistics/1237597/transport-greenhouse-gas-emissions-by-mode-eu/ (Accessed on: 08.07.2025)</a:t>
            </a:r>
            <a:br>
              <a:rPr lang="en-US" b="0" dirty="0"/>
            </a:br>
            <a:r>
              <a:rPr lang="en-US" b="0" dirty="0"/>
              <a:t>Fraunhofer ISI (2020): https://cedelft.eu/wp-content/uploads/sites/2/2021/05/CE_Delft_200258_Methodology_GHG_Efficiency_Transport_Modes.pdf (Accessed on: 08.07.2025)</a:t>
            </a:r>
            <a:br>
              <a:rPr lang="en-US" b="0" dirty="0"/>
            </a:b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Picture source: European Council (2025): https://www.consilium.europa.eu/en/policies/greener-transport/ (Accessed on: 08.07.2025)</a:t>
            </a:r>
          </a:p>
          <a:p>
            <a:endParaRPr lang="de-AT" b="1" dirty="0"/>
          </a:p>
        </p:txBody>
      </p:sp>
      <p:sp>
        <p:nvSpPr>
          <p:cNvPr id="4" name="Kopfzeilenplatzhalter 3">
            <a:extLst>
              <a:ext uri="{FF2B5EF4-FFF2-40B4-BE49-F238E27FC236}">
                <a16:creationId xmlns:a16="http://schemas.microsoft.com/office/drawing/2014/main" id="{953BB616-EB89-9763-DF99-F1CAC6E15F58}"/>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DC9809D-41AD-C16E-572C-172DD23E82A1}"/>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0DCDDAC6-3DE8-513E-3C4C-4BFEF2BA696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D447448-6370-8EF7-E967-D3ABB93F5AC7}"/>
              </a:ext>
            </a:extLst>
          </p:cNvPr>
          <p:cNvSpPr>
            <a:spLocks noGrp="1"/>
          </p:cNvSpPr>
          <p:nvPr>
            <p:ph type="sldNum" sz="quarter" idx="5"/>
          </p:nvPr>
        </p:nvSpPr>
        <p:spPr/>
        <p:txBody>
          <a:bodyPr/>
          <a:lstStyle/>
          <a:p>
            <a:fld id="{9B1635B3-DF70-4CFD-87CA-EB6AFDCA10EE}" type="slidenum">
              <a:rPr lang="de-AT" smtClean="0"/>
              <a:t>32</a:t>
            </a:fld>
            <a:endParaRPr lang="de-AT"/>
          </a:p>
        </p:txBody>
      </p:sp>
    </p:spTree>
    <p:extLst>
      <p:ext uri="{BB962C8B-B14F-4D97-AF65-F5344CB8AC3E}">
        <p14:creationId xmlns:p14="http://schemas.microsoft.com/office/powerpoint/2010/main" val="4759625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b="0" dirty="0"/>
              <a:t>Source: DST and Marin (2022): https://www.wko.at/oe/transport-verkehr/schifffahrt/alternative-kraftstoffe-und-antriebstechnologien.pdf (Accessed on: 08.07.2025)</a:t>
            </a:r>
          </a:p>
          <a:p>
            <a:endParaRPr lang="en-US" b="0" dirty="0"/>
          </a:p>
          <a:p>
            <a:r>
              <a:rPr lang="en-US" b="0" dirty="0"/>
              <a:t>Picture source: Smart Freight Center (2024): </a:t>
            </a:r>
            <a:r>
              <a:rPr lang="en-US" b="0" i="1" dirty="0"/>
              <a:t>Global Logistics Emissions Council Framework v3.1 edition: </a:t>
            </a:r>
            <a:r>
              <a:rPr lang="en-US" b="0" dirty="0"/>
              <a:t>https://www.smartfreightcentre.org/en/our-programs/emissions-accounting/global-logistics-emissions-council/calculate-report-glec-framework/ (Accessed on: 15.09.2025)</a:t>
            </a:r>
          </a:p>
          <a:p>
            <a:endParaRPr lang="de-AT" b="0"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33</a:t>
            </a:fld>
            <a:endParaRPr lang="de-AT"/>
          </a:p>
        </p:txBody>
      </p:sp>
    </p:spTree>
    <p:extLst>
      <p:ext uri="{BB962C8B-B14F-4D97-AF65-F5344CB8AC3E}">
        <p14:creationId xmlns:p14="http://schemas.microsoft.com/office/powerpoint/2010/main" val="6052614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E974C4-6FB0-1425-753F-611965235F3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897F39A-69F1-6122-8894-40A19960A9A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9109806-7FD3-5B1A-8D37-0B16391C2EC6}"/>
              </a:ext>
            </a:extLst>
          </p:cNvPr>
          <p:cNvSpPr>
            <a:spLocks noGrp="1"/>
          </p:cNvSpPr>
          <p:nvPr>
            <p:ph type="body" idx="1"/>
          </p:nvPr>
        </p:nvSpPr>
        <p:spPr/>
        <p:txBody>
          <a:bodyPr/>
          <a:lstStyle/>
          <a:p>
            <a:r>
              <a:rPr lang="en-US" b="0" dirty="0"/>
              <a:t>Source: Central Commission for Navigation on the Rhine (CCNR) (2022): https://www.ccr-zkr.org/files/documents/Roadmap/Roadmap_de.pdf (Accessed on: 08.07.2025)</a:t>
            </a:r>
          </a:p>
          <a:p>
            <a:endParaRPr lang="en-US" b="0" dirty="0"/>
          </a:p>
          <a:p>
            <a:r>
              <a:rPr lang="en-US" b="0" dirty="0"/>
              <a:t>Additional information: The fleet of innovative vessels monitored by the CCNR as part of its roadmap for emission reduction is steadily growing, although it represents less than 0.2% of the European inland shipping fleet:</a:t>
            </a:r>
            <a:br>
              <a:rPr lang="en-US" b="0" dirty="0"/>
            </a:br>
            <a:r>
              <a:rPr lang="en-US" b="0" dirty="0"/>
              <a:t>https://www.ccr-zkr.org/files/documents/om/om24_II_de.pdf </a:t>
            </a:r>
          </a:p>
          <a:p>
            <a:endParaRPr lang="de-AT" b="0" dirty="0"/>
          </a:p>
        </p:txBody>
      </p:sp>
      <p:sp>
        <p:nvSpPr>
          <p:cNvPr id="4" name="Kopfzeilenplatzhalter 3">
            <a:extLst>
              <a:ext uri="{FF2B5EF4-FFF2-40B4-BE49-F238E27FC236}">
                <a16:creationId xmlns:a16="http://schemas.microsoft.com/office/drawing/2014/main" id="{E0F1FCD0-FD23-71F9-A73D-81A90AD7ED3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CC796262-AC3D-5CE8-046A-7314D58F1C7F}"/>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49F50CA8-0C4E-0FAB-7BB6-3A817E6551C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4E5FF18-3178-95CC-221A-B34594A13822}"/>
              </a:ext>
            </a:extLst>
          </p:cNvPr>
          <p:cNvSpPr>
            <a:spLocks noGrp="1"/>
          </p:cNvSpPr>
          <p:nvPr>
            <p:ph type="sldNum" sz="quarter" idx="5"/>
          </p:nvPr>
        </p:nvSpPr>
        <p:spPr/>
        <p:txBody>
          <a:bodyPr/>
          <a:lstStyle/>
          <a:p>
            <a:fld id="{9B1635B3-DF70-4CFD-87CA-EB6AFDCA10EE}" type="slidenum">
              <a:rPr lang="de-AT" smtClean="0"/>
              <a:t>34</a:t>
            </a:fld>
            <a:endParaRPr lang="de-AT"/>
          </a:p>
        </p:txBody>
      </p:sp>
    </p:spTree>
    <p:extLst>
      <p:ext uri="{BB962C8B-B14F-4D97-AF65-F5344CB8AC3E}">
        <p14:creationId xmlns:p14="http://schemas.microsoft.com/office/powerpoint/2010/main" val="105194435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FD068F-444E-761C-6FA5-2D0962AD019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89DA7AF-603F-8F15-2F92-C4EC625622B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EB1A6E5C-9CD0-68EA-FA0E-4565F8895353}"/>
              </a:ext>
            </a:extLst>
          </p:cNvPr>
          <p:cNvSpPr>
            <a:spLocks noGrp="1"/>
          </p:cNvSpPr>
          <p:nvPr>
            <p:ph type="body" idx="1"/>
          </p:nvPr>
        </p:nvSpPr>
        <p:spPr/>
        <p:txBody>
          <a:bodyPr/>
          <a:lstStyle/>
          <a:p>
            <a:r>
              <a:rPr lang="en-US" b="0" dirty="0"/>
              <a:t>Source: European Council (2025a): </a:t>
            </a:r>
            <a:r>
              <a:rPr lang="en-US" b="0" dirty="0">
                <a:hlinkClick r:id="rId3"/>
              </a:rPr>
              <a:t>https://www.consilium.europa.eu/de/policies/european-green-deal/</a:t>
            </a:r>
            <a:r>
              <a:rPr lang="en-US" b="0" dirty="0"/>
              <a:t> (Accessed on: 05.08.2025)</a:t>
            </a:r>
            <a:br>
              <a:rPr lang="en-US" b="0" dirty="0"/>
            </a:br>
            <a:r>
              <a:rPr lang="en-US" b="0" dirty="0"/>
              <a:t>European Council (2025b): </a:t>
            </a:r>
            <a:r>
              <a:rPr lang="en-US" b="0" dirty="0">
                <a:hlinkClick r:id="rId4"/>
              </a:rPr>
              <a:t>https://www.consilium.europa.eu/de/policies/fit-for-55/</a:t>
            </a:r>
            <a:r>
              <a:rPr lang="en-US" b="0" dirty="0"/>
              <a:t> (Accessed on: 05.08.2025)</a:t>
            </a:r>
            <a:br>
              <a:rPr lang="en-US" b="0" dirty="0"/>
            </a:br>
            <a:r>
              <a:rPr lang="en-US" b="0" dirty="0"/>
              <a:t>European Commission (2025a): </a:t>
            </a:r>
            <a:r>
              <a:rPr lang="en-US" b="0" dirty="0">
                <a:hlinkClick r:id="rId5"/>
              </a:rPr>
              <a:t>https://transport.ec.europa.eu/transport-themes/mobility-strategy_en?etransnolive=1</a:t>
            </a:r>
            <a:r>
              <a:rPr lang="en-US" b="0" dirty="0"/>
              <a:t> (Accessed on: 05.08.2025)</a:t>
            </a:r>
            <a:br>
              <a:rPr lang="en-US" b="0" dirty="0"/>
            </a:br>
            <a:r>
              <a:rPr lang="en-US" b="0" dirty="0"/>
              <a:t>European Commission (2025b): </a:t>
            </a:r>
            <a:r>
              <a:rPr lang="en-US" b="0" dirty="0">
                <a:hlinkClick r:id="rId6"/>
              </a:rPr>
              <a:t>https://transport.ec.europa.eu/transport-modes/inland-waterways/promotion-inland-waterway-transport/naiades-iii-action-plan_en?prefLang=de&amp;etrans=de</a:t>
            </a:r>
            <a:r>
              <a:rPr lang="en-US" b="0" dirty="0"/>
              <a:t> (Accessed on: 05.08.2025)</a:t>
            </a:r>
            <a:br>
              <a:rPr lang="en-US" b="0" dirty="0"/>
            </a:br>
            <a:r>
              <a:rPr lang="en-US" b="0" dirty="0"/>
              <a:t>BMIMI (2025a): </a:t>
            </a:r>
            <a:r>
              <a:rPr lang="en-US" b="0" dirty="0">
                <a:hlinkClick r:id="rId7"/>
              </a:rPr>
              <a:t>https://www.bmimi.gv.at/themen/verkehr/wasser/schifffahrt/donau/publikationen/aktionsprogramm-donau.html</a:t>
            </a:r>
            <a:r>
              <a:rPr lang="en-US" b="0" dirty="0"/>
              <a:t> (Accessed on: 05.08.2025)</a:t>
            </a:r>
            <a:br>
              <a:rPr lang="en-US" b="0" dirty="0"/>
            </a:br>
            <a:r>
              <a:rPr lang="en-US" b="0" dirty="0"/>
              <a:t>BMIMI (2025b): </a:t>
            </a:r>
            <a:r>
              <a:rPr lang="en-US" b="0" dirty="0">
                <a:hlinkClick r:id="rId8"/>
              </a:rPr>
              <a:t>https://www.bmimi.gv.at/themen/verkehr/wasser/schifffahrt/foerderung.html</a:t>
            </a:r>
            <a:endParaRPr lang="en-US" b="0" dirty="0"/>
          </a:p>
          <a:p>
            <a:br>
              <a:rPr lang="en-US" dirty="0"/>
            </a:br>
            <a:endParaRPr lang="en-US" dirty="0"/>
          </a:p>
          <a:p>
            <a:r>
              <a:rPr lang="en-US" b="1" dirty="0"/>
              <a:t>EU Green Deal</a:t>
            </a:r>
          </a:p>
          <a:p>
            <a:r>
              <a:rPr lang="en-US" b="0" dirty="0"/>
              <a:t>The European Green Deal is the European Union’s growth strategy. It was launched in 2019 and includes a package of political initiatives designed to guide the EU toward a green transformation, with the overarching goal of becoming climate-neutral by 2050.</a:t>
            </a:r>
          </a:p>
          <a:p>
            <a:br>
              <a:rPr lang="en-US" dirty="0"/>
            </a:br>
            <a:endParaRPr lang="en-US" dirty="0"/>
          </a:p>
          <a:p>
            <a:r>
              <a:rPr lang="en-US" b="1" dirty="0"/>
              <a:t>Fit for 55</a:t>
            </a:r>
          </a:p>
          <a:p>
            <a:r>
              <a:rPr lang="en-US" b="0" dirty="0"/>
              <a:t>The “Fit for 55” package includes a series of legislative measures aimed at reducing the EU’s greenhouse gas emissions by at least 55% by 2030 and achieving climate neutrality by 2050.</a:t>
            </a:r>
            <a:br>
              <a:rPr lang="en-US" b="0" dirty="0"/>
            </a:br>
            <a:r>
              <a:rPr lang="en-US" b="0" dirty="0"/>
              <a:t>The package includes, for example: reform of the EU Emissions Trading System, establishment of a Climate Social Fund, a Carbon Border Adjustment Mechanism, new CO₂ standards for passenger cars and light commercial vehicles, sustainable aviation fuels, new regulations for the use of renewable and low-carbon fuels in shipping, energy taxation, and energy efficiency measures, among others.</a:t>
            </a:r>
          </a:p>
          <a:p>
            <a:br>
              <a:rPr lang="en-US" dirty="0"/>
            </a:br>
            <a:endParaRPr lang="en-US" dirty="0"/>
          </a:p>
          <a:p>
            <a:r>
              <a:rPr lang="en-US" b="1" dirty="0"/>
              <a:t>Sustainable and Smart Mobility Strategy</a:t>
            </a:r>
          </a:p>
          <a:p>
            <a:r>
              <a:rPr lang="en-US" b="0" dirty="0"/>
              <a:t>This strategy, along with an action plan of 82 initiatives, forms the foundation for how the EU transport system will achieve its ecological and digital transformation and become more resilient to future crises.</a:t>
            </a:r>
            <a:br>
              <a:rPr lang="en-US" b="0" dirty="0"/>
            </a:br>
            <a:r>
              <a:rPr lang="en-US" b="0" dirty="0"/>
              <a:t>To make transport more sustainable, it promotes: the use of zero-emission vehicles, ships, and aircraft, renewable and low-carbon fuels and the associated infrastructure.</a:t>
            </a:r>
            <a:br>
              <a:rPr lang="en-US" b="0" dirty="0"/>
            </a:br>
            <a:r>
              <a:rPr lang="en-US" b="0" dirty="0"/>
              <a:t>In addition, it foresees: the creation of zero-emission airports and ports, a doubling of high-speed rail traffic, and the expansion of cycling infrastructure.</a:t>
            </a:r>
          </a:p>
          <a:p>
            <a:br>
              <a:rPr lang="en-US" dirty="0"/>
            </a:br>
            <a:endParaRPr lang="en-US" dirty="0"/>
          </a:p>
          <a:p>
            <a:r>
              <a:rPr lang="en-US" b="1" dirty="0"/>
              <a:t>NAIADES (currently NAIADES III, 2021–2027)</a:t>
            </a:r>
          </a:p>
          <a:p>
            <a:r>
              <a:rPr lang="en-US" b="0" dirty="0"/>
              <a:t>In June 2021, the European Commission presented a 35-point action plan to strengthen the role of inland waterway transport in Europe’s mobility and logistics systems.</a:t>
            </a:r>
            <a:br>
              <a:rPr lang="en-US" b="0" dirty="0"/>
            </a:br>
            <a:r>
              <a:rPr lang="en-US" b="0" dirty="0"/>
              <a:t>The core objectives are to shift more freight to Europe’s rivers and canals and to facilitate the transition to zero-emission inland vessels by 2050.</a:t>
            </a:r>
            <a:br>
              <a:rPr lang="en-US" b="0" dirty="0"/>
            </a:br>
            <a:r>
              <a:rPr lang="en-US" b="0" dirty="0"/>
              <a:t>This aligns the European Green Deal and the Sustainable and Smart Mobility Strategy.</a:t>
            </a:r>
          </a:p>
          <a:p>
            <a:br>
              <a:rPr lang="en-US" b="1" dirty="0"/>
            </a:br>
            <a:endParaRPr lang="en-US" b="1" dirty="0"/>
          </a:p>
          <a:p>
            <a:r>
              <a:rPr lang="en-US" b="1" dirty="0"/>
              <a:t>Platina4Action</a:t>
            </a:r>
          </a:p>
          <a:p>
            <a:r>
              <a:rPr lang="en-US" b="0" dirty="0"/>
              <a:t>The EU-funded PLATINA4Action project aims to promote inland waterway transport (IWT) in Europe through targeted coordination and support measures.</a:t>
            </a:r>
            <a:br>
              <a:rPr lang="en-US" b="0" dirty="0"/>
            </a:br>
            <a:r>
              <a:rPr lang="en-US" b="0" dirty="0"/>
              <a:t>The project started in January 2024 and runs until the end of 2026.</a:t>
            </a:r>
            <a:br>
              <a:rPr lang="en-US" b="0" dirty="0"/>
            </a:br>
            <a:r>
              <a:rPr lang="en-US" b="0" dirty="0"/>
              <a:t>Its focus areas include:</a:t>
            </a:r>
          </a:p>
          <a:p>
            <a:r>
              <a:rPr lang="en-US" b="0" dirty="0"/>
              <a:t>introducing environmentally friendly and interconnected inland navigation,</a:t>
            </a:r>
          </a:p>
          <a:p>
            <a:r>
              <a:rPr lang="en-US" b="0" dirty="0"/>
              <a:t>evaluating NAIADES III, and</a:t>
            </a:r>
          </a:p>
          <a:p>
            <a:r>
              <a:rPr lang="en-US" b="0" dirty="0"/>
              <a:t>preparing a new transport policy agenda.</a:t>
            </a:r>
            <a:br>
              <a:rPr lang="en-US" b="0" dirty="0"/>
            </a:br>
            <a:r>
              <a:rPr lang="en-US" b="0" dirty="0"/>
              <a:t>The PLATINA4Action consortium works closely with the European Commission to implement and assess the NAIADES III Action Plan and to develop a new policy agenda for inland shipping.</a:t>
            </a:r>
            <a:br>
              <a:rPr lang="en-US" b="0" dirty="0"/>
            </a:br>
            <a:r>
              <a:rPr lang="en-US" b="0" dirty="0">
                <a:hlinkClick r:id="rId9"/>
              </a:rPr>
              <a:t>https://platina4action.iwtprojects.eu/</a:t>
            </a:r>
            <a:endParaRPr lang="en-US" b="0" dirty="0"/>
          </a:p>
          <a:p>
            <a:br>
              <a:rPr lang="en-US" dirty="0"/>
            </a:br>
            <a:endParaRPr lang="en-US" dirty="0"/>
          </a:p>
          <a:p>
            <a:r>
              <a:rPr lang="en-US" b="1" dirty="0"/>
              <a:t>Master Plan for Freight Transport 2030</a:t>
            </a:r>
          </a:p>
          <a:p>
            <a:r>
              <a:rPr lang="en-US" b="0" dirty="0"/>
              <a:t>The Master Plan for Freight Transport 2030 serves as a technical strategy for the Mobility Master Plan and provides concrete goals and measures for climate-neutral freight transport in Austria.</a:t>
            </a:r>
            <a:br>
              <a:rPr lang="en-US" b="0" dirty="0"/>
            </a:br>
            <a:r>
              <a:rPr lang="en-US" b="0" dirty="0"/>
              <a:t>It is based on three key principles: avoid, shift, improve.</a:t>
            </a:r>
            <a:br>
              <a:rPr lang="en-US" b="0" dirty="0"/>
            </a:br>
            <a:r>
              <a:rPr lang="en-US" b="0" dirty="0"/>
              <a:t>The Master Plan for Freight Transport (MPF) includes annual monitoring of implementation progress.</a:t>
            </a:r>
            <a:br>
              <a:rPr lang="en-US" b="0" dirty="0"/>
            </a:br>
            <a:r>
              <a:rPr lang="en-US" b="0" dirty="0"/>
              <a:t>By 2023 and early 2024, numerous measures had already been implemented, such as:</a:t>
            </a:r>
          </a:p>
          <a:p>
            <a:r>
              <a:rPr lang="en-US" b="0" dirty="0"/>
              <a:t>targeted investments in rail infrastructure,</a:t>
            </a:r>
          </a:p>
          <a:p>
            <a:r>
              <a:rPr lang="en-US" b="0" dirty="0"/>
              <a:t>introduction of a “shift coach,”</a:t>
            </a:r>
          </a:p>
          <a:p>
            <a:r>
              <a:rPr lang="en-US" b="0" dirty="0"/>
              <a:t>promotion of zero-emission commercial vehicles and related infrastructure (in road transport),</a:t>
            </a:r>
          </a:p>
          <a:p>
            <a:r>
              <a:rPr lang="en-US" b="0" dirty="0"/>
              <a:t>and successful electrification and </a:t>
            </a:r>
            <a:r>
              <a:rPr lang="en-US" b="0" dirty="0" err="1"/>
              <a:t>decarbonisation</a:t>
            </a:r>
            <a:r>
              <a:rPr lang="en-US" b="0" dirty="0"/>
              <a:t> measures in shipping.</a:t>
            </a:r>
          </a:p>
          <a:p>
            <a:br>
              <a:rPr lang="en-US" dirty="0"/>
            </a:br>
            <a:endParaRPr lang="en-US" b="1" dirty="0"/>
          </a:p>
          <a:p>
            <a:r>
              <a:rPr lang="en-US" b="1" dirty="0"/>
              <a:t>Danube 2030 Action </a:t>
            </a:r>
            <a:r>
              <a:rPr lang="en-US" b="1" dirty="0" err="1"/>
              <a:t>Programme</a:t>
            </a:r>
            <a:endParaRPr lang="en-US" b="1" dirty="0"/>
          </a:p>
          <a:p>
            <a:r>
              <a:rPr lang="en-US" b="0" dirty="0"/>
              <a:t>The Danube 2030 Action </a:t>
            </a:r>
            <a:r>
              <a:rPr lang="en-US" b="0" dirty="0" err="1"/>
              <a:t>Programme</a:t>
            </a:r>
            <a:r>
              <a:rPr lang="en-US" b="0" dirty="0"/>
              <a:t> is an implementation strategy of the Mobility Master Plan 2030 and the Master Plan for Freight Transport 2030 for the Danube shipping sector.</a:t>
            </a:r>
            <a:br>
              <a:rPr lang="en-US" b="0" dirty="0"/>
            </a:br>
            <a:r>
              <a:rPr lang="en-US" b="0" dirty="0"/>
              <a:t>It follows an integrated approach:</a:t>
            </a:r>
            <a:br>
              <a:rPr lang="en-US" b="0" dirty="0"/>
            </a:br>
            <a:r>
              <a:rPr lang="en-US" b="0" dirty="0"/>
              <a:t>Ensuring that shipping is environmentally friendly and sustainable while strengthening its position in the overall transport system is a key part of the </a:t>
            </a:r>
            <a:r>
              <a:rPr lang="en-US" b="0" dirty="0" err="1"/>
              <a:t>programme</a:t>
            </a:r>
            <a:r>
              <a:rPr lang="en-US" b="0" dirty="0"/>
              <a:t>, as is the protection and improvement of habitats along the Danube, March, and Thaya rivers.</a:t>
            </a:r>
          </a:p>
          <a:p>
            <a:br>
              <a:rPr lang="en-US" dirty="0"/>
            </a:br>
            <a:endParaRPr lang="en-US" dirty="0"/>
          </a:p>
          <a:p>
            <a:r>
              <a:rPr lang="en-US" b="1" dirty="0"/>
              <a:t>Funding </a:t>
            </a:r>
            <a:r>
              <a:rPr lang="en-US" b="1" dirty="0" err="1"/>
              <a:t>Programme</a:t>
            </a:r>
            <a:r>
              <a:rPr lang="en-US" b="1" dirty="0"/>
              <a:t> for Climate- and Environmentally-Friendly Shipping 2022–2026</a:t>
            </a:r>
          </a:p>
          <a:p>
            <a:r>
              <a:rPr lang="en-US" b="0" dirty="0"/>
              <a:t>This funding </a:t>
            </a:r>
            <a:r>
              <a:rPr lang="en-US" b="0" dirty="0" err="1"/>
              <a:t>programme</a:t>
            </a:r>
            <a:r>
              <a:rPr lang="en-US" b="0" dirty="0"/>
              <a:t> aims to increase the competitiveness of inland shipping through efficiency improvements and fleet upgrades.</a:t>
            </a:r>
            <a:br>
              <a:rPr lang="en-US" b="0" dirty="0"/>
            </a:br>
            <a:r>
              <a:rPr lang="en-US" b="0" dirty="0"/>
              <a:t>The Federal Ministry for Climate Action, Environment, Energy, Mobility, Innovation and Technology (BMK), together with the Austrian Waterways Company (</a:t>
            </a:r>
            <a:r>
              <a:rPr lang="en-US" b="0" dirty="0" err="1"/>
              <a:t>viadonau</a:t>
            </a:r>
            <a:r>
              <a:rPr lang="en-US" b="0" dirty="0"/>
              <a:t>) as the implementing body, provides attractive financial incentives for the sustainable </a:t>
            </a:r>
            <a:r>
              <a:rPr lang="en-US" b="0" dirty="0" err="1"/>
              <a:t>modernisation</a:t>
            </a:r>
            <a:r>
              <a:rPr lang="en-US" b="0" dirty="0"/>
              <a:t> of inland shipping — contributing to Austria’s environmental goals and strengthening its economy.</a:t>
            </a:r>
            <a:br>
              <a:rPr lang="en-US" b="0" dirty="0"/>
            </a:br>
            <a:r>
              <a:rPr lang="en-US" b="0" dirty="0"/>
              <a:t>The </a:t>
            </a:r>
            <a:r>
              <a:rPr lang="en-US" b="0" dirty="0" err="1"/>
              <a:t>programme</a:t>
            </a:r>
            <a:r>
              <a:rPr lang="en-US" b="0" dirty="0"/>
              <a:t> supports: measures to improve efficiency, the reduction of CO₂ and air pollutant emissions from inland vessels, and adaptations to promote modal shift toward inland waterway transport.</a:t>
            </a:r>
          </a:p>
          <a:p>
            <a:br>
              <a:rPr lang="en-US" dirty="0"/>
            </a:br>
            <a:endParaRPr lang="de-AT" dirty="0"/>
          </a:p>
        </p:txBody>
      </p:sp>
      <p:sp>
        <p:nvSpPr>
          <p:cNvPr id="4" name="Kopfzeilenplatzhalter 3">
            <a:extLst>
              <a:ext uri="{FF2B5EF4-FFF2-40B4-BE49-F238E27FC236}">
                <a16:creationId xmlns:a16="http://schemas.microsoft.com/office/drawing/2014/main" id="{4027C10E-64CA-5C90-C3AF-F5588A70438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E9729C4F-5A87-9DAE-37BF-A676CBEA724C}"/>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206DE48F-2249-FAF3-9023-023B4304A3E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5E08A829-5D40-9E6D-9F50-AC8946199657}"/>
              </a:ext>
            </a:extLst>
          </p:cNvPr>
          <p:cNvSpPr>
            <a:spLocks noGrp="1"/>
          </p:cNvSpPr>
          <p:nvPr>
            <p:ph type="sldNum" sz="quarter" idx="5"/>
          </p:nvPr>
        </p:nvSpPr>
        <p:spPr/>
        <p:txBody>
          <a:bodyPr/>
          <a:lstStyle/>
          <a:p>
            <a:fld id="{9B1635B3-DF70-4CFD-87CA-EB6AFDCA10EE}" type="slidenum">
              <a:rPr lang="de-AT" smtClean="0"/>
              <a:t>36</a:t>
            </a:fld>
            <a:endParaRPr lang="de-AT"/>
          </a:p>
        </p:txBody>
      </p:sp>
    </p:spTree>
    <p:extLst>
      <p:ext uri="{BB962C8B-B14F-4D97-AF65-F5344CB8AC3E}">
        <p14:creationId xmlns:p14="http://schemas.microsoft.com/office/powerpoint/2010/main" val="9642924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7C6102-E95D-9969-F10D-6AAB35D0789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FC72EB9-6CFD-32CB-7C0B-4F5FF5E91C0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7784D110-5788-0A77-05B4-8FB58CBFE612}"/>
              </a:ext>
            </a:extLst>
          </p:cNvPr>
          <p:cNvSpPr>
            <a:spLocks noGrp="1"/>
          </p:cNvSpPr>
          <p:nvPr>
            <p:ph type="body" idx="1"/>
          </p:nvPr>
        </p:nvSpPr>
        <p:spPr/>
        <p:txBody>
          <a:bodyPr/>
          <a:lstStyle/>
          <a:p>
            <a:r>
              <a:rPr lang="en-US" b="0" dirty="0"/>
              <a:t>Source: European Commission (2025b): </a:t>
            </a:r>
            <a:r>
              <a:rPr lang="en-US" b="0" dirty="0">
                <a:hlinkClick r:id="rId3"/>
              </a:rPr>
              <a:t>https://transport.ec.europa.eu/transport-modes/inland-waterways/promotion-inland-waterway-transport/naiades-iii-action-plan_en?prefLang=de&amp;etrans=de</a:t>
            </a:r>
            <a:r>
              <a:rPr lang="en-US" b="0" dirty="0"/>
              <a:t> (Accessed on: 05.08.2025)</a:t>
            </a:r>
          </a:p>
          <a:p>
            <a:r>
              <a:rPr lang="en-US" b="0" dirty="0"/>
              <a:t>Picture source: Hugues Van </a:t>
            </a:r>
            <a:r>
              <a:rPr lang="en-US" b="0" dirty="0" err="1"/>
              <a:t>Honacker</a:t>
            </a:r>
            <a:r>
              <a:rPr lang="en-US" b="0" dirty="0"/>
              <a:t>: </a:t>
            </a:r>
            <a:r>
              <a:rPr lang="en-US" b="0" dirty="0">
                <a:hlinkClick r:id="rId4"/>
              </a:rPr>
              <a:t>https://www.clinsh.eu/iu-assets/4/CLINSH_NAIADESIII.pdf</a:t>
            </a:r>
            <a:endParaRPr lang="en-US" b="0" dirty="0"/>
          </a:p>
          <a:p>
            <a:br>
              <a:rPr lang="en-US" b="0" dirty="0"/>
            </a:br>
            <a:endParaRPr lang="en-US" b="0" dirty="0"/>
          </a:p>
          <a:p>
            <a:r>
              <a:rPr lang="en-US" b="0" dirty="0"/>
              <a:t>NAIADES (currently NAIADES III, 2021–2027)</a:t>
            </a:r>
          </a:p>
          <a:p>
            <a:r>
              <a:rPr lang="en-US" b="0" dirty="0"/>
              <a:t>In June 2021, the European Commission presented a 35-point action plan aimed at strengthening the role of inland navigation in Europe’s mobility and logistics systems. The core objectives are to shift more freight onto Europe’s rivers and canals and to facilitate the transition to zero-emission inland vessels by 2050. This initiative aligns with the European Green Deal and the Sustainable and Smart Mobility Strategy.</a:t>
            </a:r>
          </a:p>
          <a:p>
            <a:endParaRPr lang="de-AT" b="0" dirty="0"/>
          </a:p>
        </p:txBody>
      </p:sp>
      <p:sp>
        <p:nvSpPr>
          <p:cNvPr id="4" name="Kopfzeilenplatzhalter 3">
            <a:extLst>
              <a:ext uri="{FF2B5EF4-FFF2-40B4-BE49-F238E27FC236}">
                <a16:creationId xmlns:a16="http://schemas.microsoft.com/office/drawing/2014/main" id="{38C67E7E-A349-91A0-84F5-53011DB7018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82122E4-99B4-F666-5403-887F8DA723A5}"/>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65438A72-75DF-FEC3-FEB2-31478964BE7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8942C5E-3BBD-3E14-DF34-E16900C19CD4}"/>
              </a:ext>
            </a:extLst>
          </p:cNvPr>
          <p:cNvSpPr>
            <a:spLocks noGrp="1"/>
          </p:cNvSpPr>
          <p:nvPr>
            <p:ph type="sldNum" sz="quarter" idx="5"/>
          </p:nvPr>
        </p:nvSpPr>
        <p:spPr/>
        <p:txBody>
          <a:bodyPr/>
          <a:lstStyle/>
          <a:p>
            <a:fld id="{9B1635B3-DF70-4CFD-87CA-EB6AFDCA10EE}" type="slidenum">
              <a:rPr lang="de-AT" smtClean="0"/>
              <a:t>37</a:t>
            </a:fld>
            <a:endParaRPr lang="de-AT"/>
          </a:p>
        </p:txBody>
      </p:sp>
    </p:spTree>
    <p:extLst>
      <p:ext uri="{BB962C8B-B14F-4D97-AF65-F5344CB8AC3E}">
        <p14:creationId xmlns:p14="http://schemas.microsoft.com/office/powerpoint/2010/main" val="36781514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B34A17-26A6-E654-E6CD-BEAAE919FD5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CAF4BD3-58CC-12C2-71BA-277F26C3D020}"/>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58D4C2A-5B05-79F2-14EA-EDF1552E619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Source: BMIMI (2025c): </a:t>
            </a:r>
            <a:r>
              <a:rPr lang="en-US" b="0" dirty="0">
                <a:hlinkClick r:id="rId3"/>
              </a:rPr>
              <a:t>https://www.bmimi.gv.at/themen/mobilitaet/transport/gueterverkehr/masterplan.html</a:t>
            </a:r>
            <a:r>
              <a:rPr lang="en-US" b="0" dirty="0"/>
              <a:t> (Accessed on: 05.08.2025)</a:t>
            </a:r>
          </a:p>
          <a:p>
            <a:endParaRPr lang="de-AT" b="0" dirty="0"/>
          </a:p>
        </p:txBody>
      </p:sp>
      <p:sp>
        <p:nvSpPr>
          <p:cNvPr id="4" name="Kopfzeilenplatzhalter 3">
            <a:extLst>
              <a:ext uri="{FF2B5EF4-FFF2-40B4-BE49-F238E27FC236}">
                <a16:creationId xmlns:a16="http://schemas.microsoft.com/office/drawing/2014/main" id="{DFA87FD6-12AF-BA5B-DD14-949B2ECB51E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38F81D4-D868-1784-A452-FC2D97503765}"/>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70C93EC2-AD27-AC13-081A-7EC0A66F5D1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7813E5C-2B4B-67DB-AADC-3F8A11B31CDB}"/>
              </a:ext>
            </a:extLst>
          </p:cNvPr>
          <p:cNvSpPr>
            <a:spLocks noGrp="1"/>
          </p:cNvSpPr>
          <p:nvPr>
            <p:ph type="sldNum" sz="quarter" idx="5"/>
          </p:nvPr>
        </p:nvSpPr>
        <p:spPr/>
        <p:txBody>
          <a:bodyPr/>
          <a:lstStyle/>
          <a:p>
            <a:fld id="{9B1635B3-DF70-4CFD-87CA-EB6AFDCA10EE}" type="slidenum">
              <a:rPr lang="de-AT" smtClean="0"/>
              <a:t>38</a:t>
            </a:fld>
            <a:endParaRPr lang="de-AT"/>
          </a:p>
        </p:txBody>
      </p:sp>
    </p:spTree>
    <p:extLst>
      <p:ext uri="{BB962C8B-B14F-4D97-AF65-F5344CB8AC3E}">
        <p14:creationId xmlns:p14="http://schemas.microsoft.com/office/powerpoint/2010/main" val="310515207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C33C63-18C7-8D16-F48B-86952242E20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6ECDA95-21E1-6427-ED4B-94A224E49279}"/>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86069549-B94A-7478-ED08-F648C3536D80}"/>
              </a:ext>
            </a:extLst>
          </p:cNvPr>
          <p:cNvSpPr>
            <a:spLocks noGrp="1"/>
          </p:cNvSpPr>
          <p:nvPr>
            <p:ph type="body" idx="1"/>
          </p:nvPr>
        </p:nvSpPr>
        <p:spPr/>
        <p:txBody>
          <a:bodyPr/>
          <a:lstStyle/>
          <a:p>
            <a:r>
              <a:rPr lang="en-US" b="0" dirty="0"/>
              <a:t>Source: Erwin van der Linden (2024): </a:t>
            </a:r>
            <a:r>
              <a:rPr lang="en-US" b="0" dirty="0">
                <a:hlinkClick r:id="rId3"/>
              </a:rPr>
              <a:t>https://www.viadonau.org/fileadmin/content/20241128_Aristoi_Study_Viadonau_final.pdf</a:t>
            </a:r>
            <a:r>
              <a:rPr lang="en-US" b="0" dirty="0"/>
              <a:t> (Accessed on: 05.08.2025)</a:t>
            </a:r>
          </a:p>
          <a:p>
            <a:r>
              <a:rPr lang="en-US" b="0" dirty="0"/>
              <a:t>Further links: </a:t>
            </a:r>
            <a:r>
              <a:rPr lang="en-US" b="0" dirty="0">
                <a:hlinkClick r:id="rId4"/>
              </a:rPr>
              <a:t>https://www.wko.at/oe/transport-verkehr/schifffahrt/alternative-kraftstoffe-und-antriebstechnologien.pdf</a:t>
            </a:r>
            <a:endParaRPr lang="en-US" b="0" dirty="0"/>
          </a:p>
          <a:p>
            <a:endParaRPr lang="de-AT" b="0" dirty="0"/>
          </a:p>
        </p:txBody>
      </p:sp>
      <p:sp>
        <p:nvSpPr>
          <p:cNvPr id="4" name="Kopfzeilenplatzhalter 3">
            <a:extLst>
              <a:ext uri="{FF2B5EF4-FFF2-40B4-BE49-F238E27FC236}">
                <a16:creationId xmlns:a16="http://schemas.microsoft.com/office/drawing/2014/main" id="{C0DC7868-22FB-9A53-EF2E-4C92E21F2EF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8EFAED89-555E-9535-9641-6EEDA0C4DB46}"/>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52918163-5CCE-FA11-9D1E-6986D726E36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DB5D58E-7ABD-3556-D4F1-3FAA394AE18C}"/>
              </a:ext>
            </a:extLst>
          </p:cNvPr>
          <p:cNvSpPr>
            <a:spLocks noGrp="1"/>
          </p:cNvSpPr>
          <p:nvPr>
            <p:ph type="sldNum" sz="quarter" idx="5"/>
          </p:nvPr>
        </p:nvSpPr>
        <p:spPr/>
        <p:txBody>
          <a:bodyPr/>
          <a:lstStyle/>
          <a:p>
            <a:fld id="{9B1635B3-DF70-4CFD-87CA-EB6AFDCA10EE}" type="slidenum">
              <a:rPr lang="de-AT" smtClean="0"/>
              <a:t>40</a:t>
            </a:fld>
            <a:endParaRPr lang="de-AT"/>
          </a:p>
        </p:txBody>
      </p:sp>
    </p:spTree>
    <p:extLst>
      <p:ext uri="{BB962C8B-B14F-4D97-AF65-F5344CB8AC3E}">
        <p14:creationId xmlns:p14="http://schemas.microsoft.com/office/powerpoint/2010/main" val="289707802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F1A090-7506-6E8C-319C-EFD6BDBB8BB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97F653F-77D2-685C-3AF8-3BEEF39CBD39}"/>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37F168D1-96B1-E7D1-78A8-30047770CDC7}"/>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Source: Erwin van der Linden (2024): </a:t>
            </a:r>
            <a:r>
              <a:rPr lang="en-US" b="0" dirty="0">
                <a:hlinkClick r:id="rId3"/>
              </a:rPr>
              <a:t>https://www.viadonau.org/fileadmin/content/20241128_Aristoi_Study_Viadonau_final.pdf</a:t>
            </a:r>
            <a:r>
              <a:rPr lang="en-US" b="0" dirty="0"/>
              <a:t> (Accessed on: 05.08.2025)</a:t>
            </a:r>
          </a:p>
          <a:p>
            <a:endParaRPr lang="de-AT" b="0" dirty="0"/>
          </a:p>
        </p:txBody>
      </p:sp>
      <p:sp>
        <p:nvSpPr>
          <p:cNvPr id="4" name="Kopfzeilenplatzhalter 3">
            <a:extLst>
              <a:ext uri="{FF2B5EF4-FFF2-40B4-BE49-F238E27FC236}">
                <a16:creationId xmlns:a16="http://schemas.microsoft.com/office/drawing/2014/main" id="{6D5419F1-D169-517F-3A59-0F6AA35E15D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82E415B0-9910-1EAF-AA9D-9A6381803EBA}"/>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82280362-1D7F-8272-0FB6-AA9499A90B9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C5433DD-2BFD-3DAF-CC01-801A9F02CD5D}"/>
              </a:ext>
            </a:extLst>
          </p:cNvPr>
          <p:cNvSpPr>
            <a:spLocks noGrp="1"/>
          </p:cNvSpPr>
          <p:nvPr>
            <p:ph type="sldNum" sz="quarter" idx="5"/>
          </p:nvPr>
        </p:nvSpPr>
        <p:spPr/>
        <p:txBody>
          <a:bodyPr/>
          <a:lstStyle/>
          <a:p>
            <a:fld id="{9B1635B3-DF70-4CFD-87CA-EB6AFDCA10EE}" type="slidenum">
              <a:rPr lang="de-AT" smtClean="0"/>
              <a:t>41</a:t>
            </a:fld>
            <a:endParaRPr lang="de-AT"/>
          </a:p>
        </p:txBody>
      </p:sp>
    </p:spTree>
    <p:extLst>
      <p:ext uri="{BB962C8B-B14F-4D97-AF65-F5344CB8AC3E}">
        <p14:creationId xmlns:p14="http://schemas.microsoft.com/office/powerpoint/2010/main" val="247809410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457217-8FCA-7483-41DB-C1F5E5AF58E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4F73B6F-B640-B031-BBAA-D660EAAE9ADA}"/>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7E754973-A2D5-1F69-585F-B3CB5AA741BD}"/>
              </a:ext>
            </a:extLst>
          </p:cNvPr>
          <p:cNvSpPr>
            <a:spLocks noGrp="1"/>
          </p:cNvSpPr>
          <p:nvPr>
            <p:ph type="body" idx="1"/>
          </p:nvPr>
        </p:nvSpPr>
        <p:spPr/>
        <p:txBody>
          <a:bodyPr/>
          <a:lstStyle/>
          <a:p>
            <a:r>
              <a:rPr lang="en-US" b="0" dirty="0"/>
              <a:t>Source: Erwin van der Linden (2024): </a:t>
            </a:r>
            <a:r>
              <a:rPr lang="en-US" b="0" dirty="0">
                <a:hlinkClick r:id="rId3"/>
              </a:rPr>
              <a:t>https://www.viadonau.org/fileadmin/content/20241128_Aristoi_Study_Viadonau_final.pdf</a:t>
            </a:r>
            <a:r>
              <a:rPr lang="en-US" b="0" dirty="0"/>
              <a:t> (Accessed on: 05.08.2025)</a:t>
            </a:r>
            <a:br>
              <a:rPr lang="en-US" b="0" dirty="0"/>
            </a:br>
            <a:r>
              <a:rPr lang="en-US" b="0" dirty="0"/>
              <a:t>DLR (2025): </a:t>
            </a:r>
            <a:r>
              <a:rPr lang="en-US" b="0" dirty="0">
                <a:hlinkClick r:id="rId4"/>
              </a:rPr>
              <a:t>https://www.dlr.de/de/ms/aktuelles/nachrichten/neue-studie-veroeffentlicht-gruenes-methanol-als-alternativer-schiffskraftstoff#:~:text=Fazit%20der%20Studie%3A%20Gr%C3%BCnes%20Methanol,Gesamtbedarfe%20der%20Schifffahrt%20zu%20decken</a:t>
            </a:r>
            <a:r>
              <a:rPr lang="en-US" b="0" dirty="0"/>
              <a:t> (Accessed on: 05.08.2025)</a:t>
            </a:r>
            <a:endParaRPr lang="de-AT" b="0" dirty="0"/>
          </a:p>
        </p:txBody>
      </p:sp>
      <p:sp>
        <p:nvSpPr>
          <p:cNvPr id="4" name="Kopfzeilenplatzhalter 3">
            <a:extLst>
              <a:ext uri="{FF2B5EF4-FFF2-40B4-BE49-F238E27FC236}">
                <a16:creationId xmlns:a16="http://schemas.microsoft.com/office/drawing/2014/main" id="{57A1A220-4F56-F492-E96B-66DF44A6972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0F0A131-ECC6-E62A-73D2-6739FC9162D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9E80BD67-40AC-ED1F-A101-6EC5870442A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57366575-6B8D-6F4A-271C-066E47C51D1E}"/>
              </a:ext>
            </a:extLst>
          </p:cNvPr>
          <p:cNvSpPr>
            <a:spLocks noGrp="1"/>
          </p:cNvSpPr>
          <p:nvPr>
            <p:ph type="sldNum" sz="quarter" idx="5"/>
          </p:nvPr>
        </p:nvSpPr>
        <p:spPr/>
        <p:txBody>
          <a:bodyPr/>
          <a:lstStyle/>
          <a:p>
            <a:fld id="{9B1635B3-DF70-4CFD-87CA-EB6AFDCA10EE}" type="slidenum">
              <a:rPr lang="de-AT" smtClean="0"/>
              <a:t>42</a:t>
            </a:fld>
            <a:endParaRPr lang="de-AT"/>
          </a:p>
        </p:txBody>
      </p:sp>
    </p:spTree>
    <p:extLst>
      <p:ext uri="{BB962C8B-B14F-4D97-AF65-F5344CB8AC3E}">
        <p14:creationId xmlns:p14="http://schemas.microsoft.com/office/powerpoint/2010/main" val="739813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C4CE27-F51D-C05A-2323-625FF7B8F08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02D58C0-BCA8-4A9D-AB73-5B168E6309B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98F1CA61-17A8-C9A6-2A09-8A63C91109A6}"/>
              </a:ext>
            </a:extLst>
          </p:cNvPr>
          <p:cNvSpPr>
            <a:spLocks noGrp="1"/>
          </p:cNvSpPr>
          <p:nvPr>
            <p:ph type="body" idx="1"/>
          </p:nvPr>
        </p:nvSpPr>
        <p:spPr/>
        <p:txBody>
          <a:bodyPr/>
          <a:lstStyle/>
          <a:p>
            <a:r>
              <a:rPr lang="en-US" b="0" dirty="0"/>
              <a:t>Source: Erwin van der Linden (2024): </a:t>
            </a:r>
            <a:r>
              <a:rPr lang="en-US" b="0" dirty="0">
                <a:hlinkClick r:id="rId3"/>
              </a:rPr>
              <a:t>https://www.viadonau.org/fileadmin/content/20241128_Aristoi_Study_Viadonau_final.pdf</a:t>
            </a:r>
            <a:r>
              <a:rPr lang="en-US" b="0" dirty="0"/>
              <a:t> (Accessed on: 05.08.2025)</a:t>
            </a:r>
            <a:endParaRPr lang="de-AT" b="0" dirty="0"/>
          </a:p>
        </p:txBody>
      </p:sp>
      <p:sp>
        <p:nvSpPr>
          <p:cNvPr id="4" name="Kopfzeilenplatzhalter 3">
            <a:extLst>
              <a:ext uri="{FF2B5EF4-FFF2-40B4-BE49-F238E27FC236}">
                <a16:creationId xmlns:a16="http://schemas.microsoft.com/office/drawing/2014/main" id="{7CCB0766-B06B-E4E5-B8F1-CC873716188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F0F958E2-2048-37F3-5A11-324FF7CF17E0}"/>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D83A2E66-99D8-47E9-7C24-24223A5FE4E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E477F62-15DA-EBCE-77C2-19A5B2E768EA}"/>
              </a:ext>
            </a:extLst>
          </p:cNvPr>
          <p:cNvSpPr>
            <a:spLocks noGrp="1"/>
          </p:cNvSpPr>
          <p:nvPr>
            <p:ph type="sldNum" sz="quarter" idx="5"/>
          </p:nvPr>
        </p:nvSpPr>
        <p:spPr/>
        <p:txBody>
          <a:bodyPr/>
          <a:lstStyle/>
          <a:p>
            <a:fld id="{9B1635B3-DF70-4CFD-87CA-EB6AFDCA10EE}" type="slidenum">
              <a:rPr lang="de-AT" smtClean="0"/>
              <a:t>43</a:t>
            </a:fld>
            <a:endParaRPr lang="de-AT"/>
          </a:p>
        </p:txBody>
      </p:sp>
    </p:spTree>
    <p:extLst>
      <p:ext uri="{BB962C8B-B14F-4D97-AF65-F5344CB8AC3E}">
        <p14:creationId xmlns:p14="http://schemas.microsoft.com/office/powerpoint/2010/main" val="348660790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BFF8C-0D26-DAE9-B33F-9F71DAC23E3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603F358-BD36-87CA-ACAF-FBEEE2ED8706}"/>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A693521-6DF8-D565-BDAB-3C1749D99E5F}"/>
              </a:ext>
            </a:extLst>
          </p:cNvPr>
          <p:cNvSpPr>
            <a:spLocks noGrp="1"/>
          </p:cNvSpPr>
          <p:nvPr>
            <p:ph type="body" idx="1"/>
          </p:nvPr>
        </p:nvSpPr>
        <p:spPr/>
        <p:txBody>
          <a:bodyPr/>
          <a:lstStyle/>
          <a:p>
            <a:r>
              <a:rPr lang="en-US" b="0" dirty="0"/>
              <a:t>Source: Erwin van der Linden (2024): </a:t>
            </a:r>
            <a:r>
              <a:rPr lang="en-US" b="0" dirty="0">
                <a:hlinkClick r:id="rId3"/>
              </a:rPr>
              <a:t>https://www.viadonau.org/fileadmin/content/20241128_Aristoi_Study_Viadonau_final.pdf</a:t>
            </a:r>
            <a:r>
              <a:rPr lang="en-US" b="0" dirty="0"/>
              <a:t> (Accessed on: 05.08.2025)</a:t>
            </a:r>
          </a:p>
          <a:p>
            <a:br>
              <a:rPr lang="en-US" b="0" dirty="0"/>
            </a:br>
            <a:endParaRPr lang="en-US" b="0" dirty="0"/>
          </a:p>
          <a:p>
            <a:endParaRPr lang="de-AT" b="0" dirty="0"/>
          </a:p>
        </p:txBody>
      </p:sp>
      <p:sp>
        <p:nvSpPr>
          <p:cNvPr id="4" name="Kopfzeilenplatzhalter 3">
            <a:extLst>
              <a:ext uri="{FF2B5EF4-FFF2-40B4-BE49-F238E27FC236}">
                <a16:creationId xmlns:a16="http://schemas.microsoft.com/office/drawing/2014/main" id="{E7334375-F726-DD5A-73C7-EF7F5905539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4593B9B-5B4D-8613-B6AD-3944DD759CFD}"/>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473A90F3-062E-5975-4695-52EA30F38E0B}"/>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6DF3D903-CE42-0EF0-660B-99AA7CD20B6A}"/>
              </a:ext>
            </a:extLst>
          </p:cNvPr>
          <p:cNvSpPr>
            <a:spLocks noGrp="1"/>
          </p:cNvSpPr>
          <p:nvPr>
            <p:ph type="sldNum" sz="quarter" idx="5"/>
          </p:nvPr>
        </p:nvSpPr>
        <p:spPr/>
        <p:txBody>
          <a:bodyPr/>
          <a:lstStyle/>
          <a:p>
            <a:fld id="{9B1635B3-DF70-4CFD-87CA-EB6AFDCA10EE}" type="slidenum">
              <a:rPr lang="de-AT" smtClean="0"/>
              <a:t>44</a:t>
            </a:fld>
            <a:endParaRPr lang="de-AT"/>
          </a:p>
        </p:txBody>
      </p:sp>
    </p:spTree>
    <p:extLst>
      <p:ext uri="{BB962C8B-B14F-4D97-AF65-F5344CB8AC3E}">
        <p14:creationId xmlns:p14="http://schemas.microsoft.com/office/powerpoint/2010/main" val="395293372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B131F6-BD3A-35A5-D440-0A31522AE62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C21A32E-8C4B-FA27-D561-E79559F4397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FAB4DA6-BB9A-8F71-6A00-9B58D3BA02C7}"/>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Source: Erwin van der Linden (2024): </a:t>
            </a:r>
            <a:r>
              <a:rPr lang="en-US" b="0" dirty="0">
                <a:hlinkClick r:id="rId3"/>
              </a:rPr>
              <a:t>https://www.viadonau.org/fileadmin/content/20241128_Aristoi_Study_Viadonau_final.pdf</a:t>
            </a:r>
            <a:r>
              <a:rPr lang="en-US" b="0" dirty="0"/>
              <a:t> (Accessed on: 05.08.2025)</a:t>
            </a:r>
          </a:p>
          <a:p>
            <a:endParaRPr lang="de-AT" b="0" dirty="0"/>
          </a:p>
        </p:txBody>
      </p:sp>
      <p:sp>
        <p:nvSpPr>
          <p:cNvPr id="4" name="Kopfzeilenplatzhalter 3">
            <a:extLst>
              <a:ext uri="{FF2B5EF4-FFF2-40B4-BE49-F238E27FC236}">
                <a16:creationId xmlns:a16="http://schemas.microsoft.com/office/drawing/2014/main" id="{76F2ED07-2C93-4C6E-4AA7-E3313955487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1665A052-1DC3-EF5B-C10A-8475CE618B5B}"/>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207776E4-25EA-1802-D384-F12D57707DA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E9C2947-0074-7266-E5F2-9B3B041237FE}"/>
              </a:ext>
            </a:extLst>
          </p:cNvPr>
          <p:cNvSpPr>
            <a:spLocks noGrp="1"/>
          </p:cNvSpPr>
          <p:nvPr>
            <p:ph type="sldNum" sz="quarter" idx="5"/>
          </p:nvPr>
        </p:nvSpPr>
        <p:spPr/>
        <p:txBody>
          <a:bodyPr/>
          <a:lstStyle/>
          <a:p>
            <a:fld id="{9B1635B3-DF70-4CFD-87CA-EB6AFDCA10EE}" type="slidenum">
              <a:rPr lang="de-AT" smtClean="0"/>
              <a:t>45</a:t>
            </a:fld>
            <a:endParaRPr lang="de-AT"/>
          </a:p>
        </p:txBody>
      </p:sp>
    </p:spTree>
    <p:extLst>
      <p:ext uri="{BB962C8B-B14F-4D97-AF65-F5344CB8AC3E}">
        <p14:creationId xmlns:p14="http://schemas.microsoft.com/office/powerpoint/2010/main" val="137926074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How it works:</a:t>
            </a:r>
          </a:p>
          <a:p>
            <a:r>
              <a:rPr lang="en-US" dirty="0"/>
              <a:t>Log in to Kahoot! or register for free: </a:t>
            </a:r>
            <a:r>
              <a:rPr lang="en-US" dirty="0">
                <a:hlinkClick r:id="rId3"/>
              </a:rPr>
              <a:t>https://kahoot.com/en/</a:t>
            </a:r>
            <a:br>
              <a:rPr lang="en-US" dirty="0"/>
            </a:br>
            <a:r>
              <a:rPr lang="en-US" dirty="0"/>
              <a:t>Open the following link to the </a:t>
            </a:r>
            <a:r>
              <a:rPr lang="en-US"/>
              <a:t>quiz: https://create.kahoot.it/share/understanding-emissions-shaping-climate-action-the-role-of-inland-waterway-transport/7da0b7b1-6370-4503-82e0-66db947e31f9</a:t>
            </a:r>
          </a:p>
          <a:p>
            <a:r>
              <a:rPr lang="en-US"/>
              <a:t>Start </a:t>
            </a:r>
            <a:r>
              <a:rPr lang="en-US" dirty="0"/>
              <a:t>the quiz in class – either in individual mode or as a group game.</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46</a:t>
            </a:fld>
            <a:endParaRPr lang="de-AT"/>
          </a:p>
        </p:txBody>
      </p:sp>
    </p:spTree>
    <p:extLst>
      <p:ext uri="{BB962C8B-B14F-4D97-AF65-F5344CB8AC3E}">
        <p14:creationId xmlns:p14="http://schemas.microsoft.com/office/powerpoint/2010/main" val="228611231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48</a:t>
            </a:fld>
            <a:endParaRPr lang="de-AT"/>
          </a:p>
        </p:txBody>
      </p:sp>
    </p:spTree>
    <p:extLst>
      <p:ext uri="{BB962C8B-B14F-4D97-AF65-F5344CB8AC3E}">
        <p14:creationId xmlns:p14="http://schemas.microsoft.com/office/powerpoint/2010/main" val="33781265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F5B-0375-9A93-63FC-A16E406482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441522-3FDB-9635-F484-AD413F292A8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3EE0DBC3-FC2F-00BA-719B-C008FDE2EDDD}"/>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5368612C-0277-97B6-1B98-F59688C3FB2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C6F94C7-ECE3-AC91-ABF7-4D4510089880}"/>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488A6F2F-287A-DE2C-8516-337B67E05B6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A9F31A8-480F-16D6-8947-2D52A49BDD5F}"/>
              </a:ext>
            </a:extLst>
          </p:cNvPr>
          <p:cNvSpPr>
            <a:spLocks noGrp="1"/>
          </p:cNvSpPr>
          <p:nvPr>
            <p:ph type="sldNum" sz="quarter" idx="5"/>
          </p:nvPr>
        </p:nvSpPr>
        <p:spPr/>
        <p:txBody>
          <a:bodyPr/>
          <a:lstStyle/>
          <a:p>
            <a:fld id="{9B1635B3-DF70-4CFD-87CA-EB6AFDCA10EE}" type="slidenum">
              <a:rPr lang="de-AT" smtClean="0"/>
              <a:t>49</a:t>
            </a:fld>
            <a:endParaRPr lang="de-AT"/>
          </a:p>
        </p:txBody>
      </p:sp>
    </p:spTree>
    <p:extLst>
      <p:ext uri="{BB962C8B-B14F-4D97-AF65-F5344CB8AC3E}">
        <p14:creationId xmlns:p14="http://schemas.microsoft.com/office/powerpoint/2010/main" val="23019813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AT"/>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 uri="{C183D7F6-B498-43B3-948B-1728B52AA6E4}">
                <adec:decorative xmlns:adec="http://schemas.microsoft.com/office/drawing/2017/decorative" val="1"/>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a:spLocks noChangeAspect="1"/>
          </p:cNvSpPr>
          <p:nvPr userDrawn="1"/>
        </p:nvSpPr>
        <p:spPr>
          <a:xfrm>
            <a:off x="707262" y="1082761"/>
            <a:ext cx="3200000" cy="180000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600"/>
          </a:p>
        </p:txBody>
      </p:sp>
      <p:sp>
        <p:nvSpPr>
          <p:cNvPr id="11" name="Rechteck 10">
            <a:extLst>
              <a:ext uri="{FF2B5EF4-FFF2-40B4-BE49-F238E27FC236}">
                <a16:creationId xmlns:a16="http://schemas.microsoft.com/office/drawing/2014/main" id="{EEF5AA57-2206-4DEC-8716-41CA2A13A39B}"/>
              </a:ext>
            </a:extLst>
          </p:cNvPr>
          <p:cNvSpPr>
            <a:spLocks noChangeAspect="1"/>
          </p:cNvSpPr>
          <p:nvPr userDrawn="1"/>
        </p:nvSpPr>
        <p:spPr>
          <a:xfrm>
            <a:off x="4496000" y="1089884"/>
            <a:ext cx="3200000" cy="180000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600"/>
          </a:p>
        </p:txBody>
      </p:sp>
      <p:sp>
        <p:nvSpPr>
          <p:cNvPr id="12" name="Rechteck 11">
            <a:extLst>
              <a:ext uri="{FF2B5EF4-FFF2-40B4-BE49-F238E27FC236}">
                <a16:creationId xmlns:a16="http://schemas.microsoft.com/office/drawing/2014/main" id="{00EA8915-6454-4CB4-9E2E-FC82EB150B01}"/>
              </a:ext>
            </a:extLst>
          </p:cNvPr>
          <p:cNvSpPr>
            <a:spLocks noChangeAspect="1"/>
          </p:cNvSpPr>
          <p:nvPr userDrawn="1"/>
        </p:nvSpPr>
        <p:spPr>
          <a:xfrm>
            <a:off x="707262" y="3690699"/>
            <a:ext cx="3200000" cy="180000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600"/>
          </a:p>
        </p:txBody>
      </p:sp>
      <p:sp>
        <p:nvSpPr>
          <p:cNvPr id="13" name="Rechteck 12">
            <a:extLst>
              <a:ext uri="{FF2B5EF4-FFF2-40B4-BE49-F238E27FC236}">
                <a16:creationId xmlns:a16="http://schemas.microsoft.com/office/drawing/2014/main" id="{FEA07139-4B01-4230-936C-27681AAD2F97}"/>
              </a:ext>
            </a:extLst>
          </p:cNvPr>
          <p:cNvSpPr>
            <a:spLocks noChangeAspect="1"/>
          </p:cNvSpPr>
          <p:nvPr userDrawn="1"/>
        </p:nvSpPr>
        <p:spPr>
          <a:xfrm>
            <a:off x="4496000" y="3690699"/>
            <a:ext cx="3200000" cy="180000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600"/>
          </a:p>
        </p:txBody>
      </p:sp>
      <p:sp>
        <p:nvSpPr>
          <p:cNvPr id="4" name="Fußzeilenplatzhalter 3">
            <a:extLst>
              <a:ext uri="{FF2B5EF4-FFF2-40B4-BE49-F238E27FC236}">
                <a16:creationId xmlns:a16="http://schemas.microsoft.com/office/drawing/2014/main" id="{8BC482A3-669C-D71E-6A39-8631AC4F158F}"/>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2" name="Rechteck 1">
            <a:extLst>
              <a:ext uri="{FF2B5EF4-FFF2-40B4-BE49-F238E27FC236}">
                <a16:creationId xmlns:a16="http://schemas.microsoft.com/office/drawing/2014/main" id="{30EDCAFD-BE29-C7FF-0941-2245F1309977}"/>
              </a:ext>
            </a:extLst>
          </p:cNvPr>
          <p:cNvSpPr>
            <a:spLocks noChangeAspect="1"/>
          </p:cNvSpPr>
          <p:nvPr userDrawn="1"/>
        </p:nvSpPr>
        <p:spPr>
          <a:xfrm>
            <a:off x="8284738" y="1082761"/>
            <a:ext cx="3200000" cy="180000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600"/>
          </a:p>
        </p:txBody>
      </p:sp>
      <p:sp>
        <p:nvSpPr>
          <p:cNvPr id="3" name="Rechteck 2">
            <a:extLst>
              <a:ext uri="{FF2B5EF4-FFF2-40B4-BE49-F238E27FC236}">
                <a16:creationId xmlns:a16="http://schemas.microsoft.com/office/drawing/2014/main" id="{0E3DFF41-FD0E-7DA3-1742-7810E931F953}"/>
              </a:ext>
            </a:extLst>
          </p:cNvPr>
          <p:cNvSpPr>
            <a:spLocks noChangeAspect="1"/>
          </p:cNvSpPr>
          <p:nvPr userDrawn="1"/>
        </p:nvSpPr>
        <p:spPr>
          <a:xfrm>
            <a:off x="8284738" y="3690699"/>
            <a:ext cx="3200000" cy="180000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600"/>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 uri="{C183D7F6-B498-43B3-948B-1728B52AA6E4}">
                <adec:decorative xmlns:adec="http://schemas.microsoft.com/office/drawing/2017/decorative" val="1"/>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W-Nur Titel mit Bildquelle">
    <p:spTree>
      <p:nvGrpSpPr>
        <p:cNvPr id="1" name=""/>
        <p:cNvGrpSpPr/>
        <p:nvPr/>
      </p:nvGrpSpPr>
      <p:grpSpPr>
        <a:xfrm>
          <a:off x="0" y="0"/>
          <a:ext cx="0" cy="0"/>
          <a:chOff x="0" y="0"/>
          <a:chExt cx="0" cy="0"/>
        </a:xfrm>
      </p:grpSpPr>
      <p:sp>
        <p:nvSpPr>
          <p:cNvPr id="7" name="Ellipse 6">
            <a:extLst>
              <a:ext uri="{FF2B5EF4-FFF2-40B4-BE49-F238E27FC236}">
                <a16:creationId xmlns:a16="http://schemas.microsoft.com/office/drawing/2014/main" id="{6AC56B4C-D3AA-F54A-32BF-13171A270EC9}"/>
              </a:ext>
              <a:ext uri="{C183D7F6-B498-43B3-948B-1728B52AA6E4}">
                <adec:decorative xmlns:adec="http://schemas.microsoft.com/office/drawing/2017/decorative" val="1"/>
              </a:ext>
            </a:extLst>
          </p:cNvPr>
          <p:cNvSpPr/>
          <p:nvPr userDrawn="1"/>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8" name="Ellipse 7">
            <a:extLst>
              <a:ext uri="{FF2B5EF4-FFF2-40B4-BE49-F238E27FC236}">
                <a16:creationId xmlns:a16="http://schemas.microsoft.com/office/drawing/2014/main" id="{0C64F332-582A-C1F0-59EF-24AB2F53D5CC}"/>
              </a:ext>
              <a:ext uri="{C183D7F6-B498-43B3-948B-1728B52AA6E4}">
                <adec:decorative xmlns:adec="http://schemas.microsoft.com/office/drawing/2017/decorative" val="1"/>
              </a:ext>
            </a:extLst>
          </p:cNvPr>
          <p:cNvSpPr/>
          <p:nvPr userDrawn="1"/>
        </p:nvSpPr>
        <p:spPr>
          <a:xfrm>
            <a:off x="3135925" y="4006014"/>
            <a:ext cx="1905221" cy="1905221"/>
          </a:xfrm>
          <a:prstGeom prst="ellipse">
            <a:avLst/>
          </a:prstGeom>
          <a:solidFill>
            <a:schemeClr val="bg1"/>
          </a:solidFill>
          <a:ln w="314325">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9" name="Ellipse 8">
            <a:extLst>
              <a:ext uri="{FF2B5EF4-FFF2-40B4-BE49-F238E27FC236}">
                <a16:creationId xmlns:a16="http://schemas.microsoft.com/office/drawing/2014/main" id="{66AAD831-7E81-E47A-46EA-47B3D1347493}"/>
              </a:ext>
              <a:ext uri="{C183D7F6-B498-43B3-948B-1728B52AA6E4}">
                <adec:decorative xmlns:adec="http://schemas.microsoft.com/office/drawing/2017/decorative" val="1"/>
              </a:ext>
            </a:extLst>
          </p:cNvPr>
          <p:cNvSpPr/>
          <p:nvPr userDrawn="1"/>
        </p:nvSpPr>
        <p:spPr>
          <a:xfrm>
            <a:off x="8825050" y="3717652"/>
            <a:ext cx="1030973" cy="1030973"/>
          </a:xfrm>
          <a:prstGeom prst="ellipse">
            <a:avLst/>
          </a:prstGeom>
          <a:solidFill>
            <a:schemeClr val="bg1"/>
          </a:solidFill>
          <a:ln w="2794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0" name="Ellipse 9">
            <a:extLst>
              <a:ext uri="{FF2B5EF4-FFF2-40B4-BE49-F238E27FC236}">
                <a16:creationId xmlns:a16="http://schemas.microsoft.com/office/drawing/2014/main" id="{516DB634-14A1-5F5C-C349-FA9F2DC20905}"/>
              </a:ext>
              <a:ext uri="{C183D7F6-B498-43B3-948B-1728B52AA6E4}">
                <adec:decorative xmlns:adec="http://schemas.microsoft.com/office/drawing/2017/decorative" val="1"/>
              </a:ext>
            </a:extLst>
          </p:cNvPr>
          <p:cNvSpPr/>
          <p:nvPr userDrawn="1"/>
        </p:nvSpPr>
        <p:spPr>
          <a:xfrm>
            <a:off x="928738" y="2707668"/>
            <a:ext cx="986812" cy="986812"/>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49" name="Titel 48">
            <a:extLst>
              <a:ext uri="{FF2B5EF4-FFF2-40B4-BE49-F238E27FC236}">
                <a16:creationId xmlns:a16="http://schemas.microsoft.com/office/drawing/2014/main" id="{C79B9A19-46F5-7A2C-9AC0-F865A1805E0A}"/>
              </a:ext>
            </a:extLst>
          </p:cNvPr>
          <p:cNvSpPr>
            <a:spLocks noGrp="1"/>
          </p:cNvSpPr>
          <p:nvPr>
            <p:ph type="title"/>
          </p:nvPr>
        </p:nvSpPr>
        <p:spPr/>
        <p:txBody>
          <a:bodyPr/>
          <a:lstStyle/>
          <a:p>
            <a:r>
              <a:rPr lang="de-DE"/>
              <a:t>Mastertitelformat bearbeiten</a:t>
            </a:r>
            <a:endParaRPr lang="de-AT"/>
          </a:p>
        </p:txBody>
      </p:sp>
      <p:sp>
        <p:nvSpPr>
          <p:cNvPr id="47" name="Fußzeilenplatzhalter 46">
            <a:extLst>
              <a:ext uri="{FF2B5EF4-FFF2-40B4-BE49-F238E27FC236}">
                <a16:creationId xmlns:a16="http://schemas.microsoft.com/office/drawing/2014/main" id="{114AE0A0-BCC3-0F23-4A11-D2E9A2842A66}"/>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50" name="Foliennummernplatzhalter 49">
            <a:extLst>
              <a:ext uri="{FF2B5EF4-FFF2-40B4-BE49-F238E27FC236}">
                <a16:creationId xmlns:a16="http://schemas.microsoft.com/office/drawing/2014/main" id="{233CDF7E-5C90-38F7-FB14-36878731B55F}"/>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
        <p:nvSpPr>
          <p:cNvPr id="11" name="Datumsplatzhalter 22" descr="Platzhalter Bildquelle:">
            <a:extLst>
              <a:ext uri="{FF2B5EF4-FFF2-40B4-BE49-F238E27FC236}">
                <a16:creationId xmlns:a16="http://schemas.microsoft.com/office/drawing/2014/main" id="{85E52F4A-819B-C56F-A236-9A20E8538680}"/>
              </a:ext>
              <a:ext uri="{C183D7F6-B498-43B3-948B-1728B52AA6E4}">
                <adec:decorative xmlns:adec="http://schemas.microsoft.com/office/drawing/2017/decorative" val="0"/>
              </a:ext>
            </a:extLst>
          </p:cNvPr>
          <p:cNvSpPr txBox="1">
            <a:spLocks/>
          </p:cNvSpPr>
          <p:nvPr userDrawn="1"/>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a:t>
            </a:r>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RW-Nur Titel ohne Bildquelle">
    <p:spTree>
      <p:nvGrpSpPr>
        <p:cNvPr id="1" name=""/>
        <p:cNvGrpSpPr/>
        <p:nvPr/>
      </p:nvGrpSpPr>
      <p:grpSpPr>
        <a:xfrm>
          <a:off x="0" y="0"/>
          <a:ext cx="0" cy="0"/>
          <a:chOff x="0" y="0"/>
          <a:chExt cx="0" cy="0"/>
        </a:xfrm>
      </p:grpSpPr>
      <p:sp>
        <p:nvSpPr>
          <p:cNvPr id="7" name="Ellipse 6">
            <a:extLst>
              <a:ext uri="{FF2B5EF4-FFF2-40B4-BE49-F238E27FC236}">
                <a16:creationId xmlns:a16="http://schemas.microsoft.com/office/drawing/2014/main" id="{6AC56B4C-D3AA-F54A-32BF-13171A270EC9}"/>
              </a:ext>
              <a:ext uri="{C183D7F6-B498-43B3-948B-1728B52AA6E4}">
                <adec:decorative xmlns:adec="http://schemas.microsoft.com/office/drawing/2017/decorative" val="1"/>
              </a:ext>
            </a:extLst>
          </p:cNvPr>
          <p:cNvSpPr/>
          <p:nvPr userDrawn="1"/>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8" name="Ellipse 7">
            <a:extLst>
              <a:ext uri="{FF2B5EF4-FFF2-40B4-BE49-F238E27FC236}">
                <a16:creationId xmlns:a16="http://schemas.microsoft.com/office/drawing/2014/main" id="{0C64F332-582A-C1F0-59EF-24AB2F53D5CC}"/>
              </a:ext>
              <a:ext uri="{C183D7F6-B498-43B3-948B-1728B52AA6E4}">
                <adec:decorative xmlns:adec="http://schemas.microsoft.com/office/drawing/2017/decorative" val="1"/>
              </a:ext>
            </a:extLst>
          </p:cNvPr>
          <p:cNvSpPr/>
          <p:nvPr userDrawn="1"/>
        </p:nvSpPr>
        <p:spPr>
          <a:xfrm>
            <a:off x="3135925" y="4006014"/>
            <a:ext cx="1905221" cy="1905221"/>
          </a:xfrm>
          <a:prstGeom prst="ellipse">
            <a:avLst/>
          </a:prstGeom>
          <a:solidFill>
            <a:schemeClr val="bg1"/>
          </a:solidFill>
          <a:ln w="314325">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9" name="Ellipse 8">
            <a:extLst>
              <a:ext uri="{FF2B5EF4-FFF2-40B4-BE49-F238E27FC236}">
                <a16:creationId xmlns:a16="http://schemas.microsoft.com/office/drawing/2014/main" id="{66AAD831-7E81-E47A-46EA-47B3D1347493}"/>
              </a:ext>
              <a:ext uri="{C183D7F6-B498-43B3-948B-1728B52AA6E4}">
                <adec:decorative xmlns:adec="http://schemas.microsoft.com/office/drawing/2017/decorative" val="1"/>
              </a:ext>
            </a:extLst>
          </p:cNvPr>
          <p:cNvSpPr/>
          <p:nvPr userDrawn="1"/>
        </p:nvSpPr>
        <p:spPr>
          <a:xfrm>
            <a:off x="8825050" y="3717652"/>
            <a:ext cx="1030973" cy="1030973"/>
          </a:xfrm>
          <a:prstGeom prst="ellipse">
            <a:avLst/>
          </a:prstGeom>
          <a:solidFill>
            <a:schemeClr val="bg1"/>
          </a:solidFill>
          <a:ln w="2794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0" name="Ellipse 9">
            <a:extLst>
              <a:ext uri="{FF2B5EF4-FFF2-40B4-BE49-F238E27FC236}">
                <a16:creationId xmlns:a16="http://schemas.microsoft.com/office/drawing/2014/main" id="{516DB634-14A1-5F5C-C349-FA9F2DC20905}"/>
              </a:ext>
              <a:ext uri="{C183D7F6-B498-43B3-948B-1728B52AA6E4}">
                <adec:decorative xmlns:adec="http://schemas.microsoft.com/office/drawing/2017/decorative" val="1"/>
              </a:ext>
            </a:extLst>
          </p:cNvPr>
          <p:cNvSpPr/>
          <p:nvPr userDrawn="1"/>
        </p:nvSpPr>
        <p:spPr>
          <a:xfrm>
            <a:off x="928738" y="2707668"/>
            <a:ext cx="986812" cy="986812"/>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49" name="Titel 48">
            <a:extLst>
              <a:ext uri="{FF2B5EF4-FFF2-40B4-BE49-F238E27FC236}">
                <a16:creationId xmlns:a16="http://schemas.microsoft.com/office/drawing/2014/main" id="{C79B9A19-46F5-7A2C-9AC0-F865A1805E0A}"/>
              </a:ext>
            </a:extLst>
          </p:cNvPr>
          <p:cNvSpPr>
            <a:spLocks noGrp="1"/>
          </p:cNvSpPr>
          <p:nvPr>
            <p:ph type="title"/>
          </p:nvPr>
        </p:nvSpPr>
        <p:spPr/>
        <p:txBody>
          <a:bodyPr/>
          <a:lstStyle/>
          <a:p>
            <a:r>
              <a:rPr lang="de-DE"/>
              <a:t>Mastertitelformat bearbeiten</a:t>
            </a:r>
            <a:endParaRPr lang="de-AT"/>
          </a:p>
        </p:txBody>
      </p:sp>
      <p:sp>
        <p:nvSpPr>
          <p:cNvPr id="47" name="Fußzeilenplatzhalter 46">
            <a:extLst>
              <a:ext uri="{FF2B5EF4-FFF2-40B4-BE49-F238E27FC236}">
                <a16:creationId xmlns:a16="http://schemas.microsoft.com/office/drawing/2014/main" id="{114AE0A0-BCC3-0F23-4A11-D2E9A2842A66}"/>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50" name="Foliennummernplatzhalter 49">
            <a:extLst>
              <a:ext uri="{FF2B5EF4-FFF2-40B4-BE49-F238E27FC236}">
                <a16:creationId xmlns:a16="http://schemas.microsoft.com/office/drawing/2014/main" id="{233CDF7E-5C90-38F7-FB14-36878731B55F}"/>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4131016356"/>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2" name="Fußzeilenplatzhalter 11">
            <a:extLst>
              <a:ext uri="{FF2B5EF4-FFF2-40B4-BE49-F238E27FC236}">
                <a16:creationId xmlns:a16="http://schemas.microsoft.com/office/drawing/2014/main" id="{FDA103BF-F643-4E03-AF1E-8003B8D6711F}"/>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2" name="Titel 5">
            <a:extLst>
              <a:ext uri="{FF2B5EF4-FFF2-40B4-BE49-F238E27FC236}">
                <a16:creationId xmlns:a16="http://schemas.microsoft.com/office/drawing/2014/main" id="{11030971-242A-B5A9-CFD7-3C74FA84E64E}"/>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Foliennummernplatzhalter 2">
            <a:extLst>
              <a:ext uri="{FF2B5EF4-FFF2-40B4-BE49-F238E27FC236}">
                <a16:creationId xmlns:a16="http://schemas.microsoft.com/office/drawing/2014/main" id="{47495798-ACC8-D126-ABB5-5C95F46A36F3}"/>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2" name="Fußzeilenplatzhalter 11">
            <a:extLst>
              <a:ext uri="{FF2B5EF4-FFF2-40B4-BE49-F238E27FC236}">
                <a16:creationId xmlns:a16="http://schemas.microsoft.com/office/drawing/2014/main" id="{D2BEE460-D80B-43E8-BC90-CB725910BD0E}"/>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5" name="Foliennummernplatzhalter 4">
            <a:extLst>
              <a:ext uri="{FF2B5EF4-FFF2-40B4-BE49-F238E27FC236}">
                <a16:creationId xmlns:a16="http://schemas.microsoft.com/office/drawing/2014/main" id="{98BE97CC-81B2-D809-3E81-0521E3055A04}"/>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RW-Aktivitätsfolie">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2" name="Fußzeilenplatzhalter 21">
            <a:extLst>
              <a:ext uri="{FF2B5EF4-FFF2-40B4-BE49-F238E27FC236}">
                <a16:creationId xmlns:a16="http://schemas.microsoft.com/office/drawing/2014/main" id="{1F88CB56-152E-4A67-835F-6C1AF2EC73D1}"/>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a:prstGeom prst="rect">
            <a:avLst/>
          </a:prstGeom>
        </p:spPr>
        <p:txBody>
          <a:bodyPr/>
          <a:lstStyle>
            <a:lvl1pPr>
              <a:defRPr sz="1500">
                <a:latin typeface="+mj-lt"/>
              </a:defRPr>
            </a:lvl1pPr>
          </a:lstStyle>
          <a:p>
            <a:r>
              <a:rPr lang="de-AT">
                <a:cs typeface="Arial" panose="020B0604020202020204" pitchFamily="34" charset="0"/>
              </a:rPr>
              <a:t>GÜTERVERKEHR IM WANDEL – NACHHALTIG, DIGITAL UND EFFIZIENT</a:t>
            </a:r>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Foliennummernplatzhalter 4">
            <a:extLst>
              <a:ext uri="{FF2B5EF4-FFF2-40B4-BE49-F238E27FC236}">
                <a16:creationId xmlns:a16="http://schemas.microsoft.com/office/drawing/2014/main" id="{936229C0-7322-0DD5-C8C9-911CA423522D}"/>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2561899015"/>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9" name="Fußzeilenplatzhalter 8">
            <a:extLst>
              <a:ext uri="{FF2B5EF4-FFF2-40B4-BE49-F238E27FC236}">
                <a16:creationId xmlns:a16="http://schemas.microsoft.com/office/drawing/2014/main" id="{F47884CE-FAD7-4794-B1DE-5CD85A265F03}"/>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
        <p:nvSpPr>
          <p:cNvPr id="5" name="Foliennummernplatzhalter 4">
            <a:extLst>
              <a:ext uri="{FF2B5EF4-FFF2-40B4-BE49-F238E27FC236}">
                <a16:creationId xmlns:a16="http://schemas.microsoft.com/office/drawing/2014/main" id="{49F06AED-1480-6AB1-2FFA-9EEAB4EAEF63}"/>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2" name="Fußzeilenplatzhalter 11">
            <a:extLst>
              <a:ext uri="{FF2B5EF4-FFF2-40B4-BE49-F238E27FC236}">
                <a16:creationId xmlns:a16="http://schemas.microsoft.com/office/drawing/2014/main" id="{B8575AC0-8512-444E-BE77-53641772C88A}"/>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7" name="Foliennummernplatzhalter 6">
            <a:extLst>
              <a:ext uri="{FF2B5EF4-FFF2-40B4-BE49-F238E27FC236}">
                <a16:creationId xmlns:a16="http://schemas.microsoft.com/office/drawing/2014/main" id="{6D9CBEBA-9024-F66F-76DC-8E916BFA4079}"/>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10" name="Fußzeilenplatzhalter 9">
            <a:extLst>
              <a:ext uri="{FF2B5EF4-FFF2-40B4-BE49-F238E27FC236}">
                <a16:creationId xmlns:a16="http://schemas.microsoft.com/office/drawing/2014/main" id="{7D0E06F0-E1F6-4BD7-BEF7-31ED1E0D420B}"/>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6" name="Foliennummernplatzhalter 5">
            <a:extLst>
              <a:ext uri="{FF2B5EF4-FFF2-40B4-BE49-F238E27FC236}">
                <a16:creationId xmlns:a16="http://schemas.microsoft.com/office/drawing/2014/main" id="{3A68393E-E556-7D90-E1BE-DFD24EC00AC8}"/>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Fußzeilenplatzhalter 8">
            <a:extLst>
              <a:ext uri="{FF2B5EF4-FFF2-40B4-BE49-F238E27FC236}">
                <a16:creationId xmlns:a16="http://schemas.microsoft.com/office/drawing/2014/main" id="{DE4D7FB8-5C1D-4F04-866E-4D9693E662E3}"/>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6" name="Foliennummernplatzhalter 5">
            <a:extLst>
              <a:ext uri="{FF2B5EF4-FFF2-40B4-BE49-F238E27FC236}">
                <a16:creationId xmlns:a16="http://schemas.microsoft.com/office/drawing/2014/main" id="{9A1D6477-1F59-FC5D-7DC5-2216D61561B7}"/>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592538" y="6356350"/>
            <a:ext cx="2431397"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1" r:id="rId3"/>
    <p:sldLayoutId id="2147483654" r:id="rId4"/>
    <p:sldLayoutId id="2147483663" r:id="rId5"/>
    <p:sldLayoutId id="2147483655" r:id="rId6"/>
    <p:sldLayoutId id="2147483650" r:id="rId7"/>
    <p:sldLayoutId id="2147483662" r:id="rId8"/>
    <p:sldLayoutId id="2147483652" r:id="rId9"/>
    <p:sldLayoutId id="2147483653" r:id="rId10"/>
    <p:sldLayoutId id="2147483656" r:id="rId11"/>
    <p:sldLayoutId id="2147483657" r:id="rId12"/>
    <p:sldLayoutId id="2147483661" r:id="rId13"/>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hyperlink" Target="https://www.rewway.at/en/teaching-materials"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80.png"/><Relationship Id="rId18" Type="http://schemas.openxmlformats.org/officeDocument/2006/relationships/slide" Target="slide39.xml"/><Relationship Id="rId3" Type="http://schemas.openxmlformats.org/officeDocument/2006/relationships/slide" Target="slide6.xml"/><Relationship Id="rId7" Type="http://schemas.openxmlformats.org/officeDocument/2006/relationships/image" Target="../media/image60.png"/><Relationship Id="rId12" Type="http://schemas.openxmlformats.org/officeDocument/2006/relationships/slide" Target="slide30.xml"/><Relationship Id="rId17" Type="http://schemas.openxmlformats.org/officeDocument/2006/relationships/image" Target="../media/image10.png"/><Relationship Id="rId2" Type="http://schemas.openxmlformats.org/officeDocument/2006/relationships/image" Target="../media/image5.png"/><Relationship Id="rId16" Type="http://schemas.openxmlformats.org/officeDocument/2006/relationships/image" Target="../media/image90.png"/><Relationship Id="rId1" Type="http://schemas.openxmlformats.org/officeDocument/2006/relationships/slideLayout" Target="../slideLayouts/slideLayout2.xml"/><Relationship Id="rId6" Type="http://schemas.openxmlformats.org/officeDocument/2006/relationships/slide" Target="slide19.xml"/><Relationship Id="rId11" Type="http://schemas.openxmlformats.org/officeDocument/2006/relationships/image" Target="../media/image8.png"/><Relationship Id="rId5" Type="http://schemas.openxmlformats.org/officeDocument/2006/relationships/image" Target="../media/image6.png"/><Relationship Id="rId15" Type="http://schemas.openxmlformats.org/officeDocument/2006/relationships/slide" Target="slide35.xml"/><Relationship Id="rId10" Type="http://schemas.openxmlformats.org/officeDocument/2006/relationships/image" Target="../media/image70.png"/><Relationship Id="rId19" Type="http://schemas.openxmlformats.org/officeDocument/2006/relationships/image" Target="../media/image100.png"/><Relationship Id="rId4" Type="http://schemas.openxmlformats.org/officeDocument/2006/relationships/image" Target="../media/image50.png"/><Relationship Id="rId9" Type="http://schemas.openxmlformats.org/officeDocument/2006/relationships/slide" Target="slide22.xml"/><Relationship Id="rId14"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microsoft.com/office/2018/10/relationships/comments" Target="../comments/modernComment_125_7FF287A6.xml"/><Relationship Id="rId2" Type="http://schemas.openxmlformats.org/officeDocument/2006/relationships/notesSlide" Target="../notesSlides/notesSlide14.xml"/><Relationship Id="rId1" Type="http://schemas.openxmlformats.org/officeDocument/2006/relationships/slideLayout" Target="../slideLayouts/slideLayout5.xml"/><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9.xml"/><Relationship Id="rId1" Type="http://schemas.openxmlformats.org/officeDocument/2006/relationships/slideLayout" Target="../slideLayouts/slideLayout5.xml"/><Relationship Id="rId5" Type="http://schemas.openxmlformats.org/officeDocument/2006/relationships/image" Target="../media/image30.png"/><Relationship Id="rId4" Type="http://schemas.openxmlformats.org/officeDocument/2006/relationships/image" Target="../media/image29.png"/></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1.xml"/><Relationship Id="rId1" Type="http://schemas.openxmlformats.org/officeDocument/2006/relationships/slideLayout" Target="../slideLayouts/slideLayout5.xml"/><Relationship Id="rId4" Type="http://schemas.openxmlformats.org/officeDocument/2006/relationships/hyperlink" Target="https://www.ecotransit.world/de/emissionsrechner/"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hyperlink" Target="https://emissioncalculator.ecotransit.world/" TargetMode="Externa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1.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2.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3.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4.xml"/><Relationship Id="rId1" Type="http://schemas.openxmlformats.org/officeDocument/2006/relationships/slideLayout" Target="../slideLayouts/slideLayout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45.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35.xml"/><Relationship Id="rId1" Type="http://schemas.openxmlformats.org/officeDocument/2006/relationships/slideLayout" Target="../slideLayouts/slideLayout6.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46.xml.rels><?xml version="1.0" encoding="UTF-8" standalone="yes"?>
<Relationships xmlns="http://schemas.openxmlformats.org/package/2006/relationships"><Relationship Id="rId3" Type="http://schemas.openxmlformats.org/officeDocument/2006/relationships/hyperlink" Target="https://create.kahoot.it/share/understanding-emissions-shaping-climate-action-the-role-of-inland-waterway-transport/7da0b7b1-6370-4503-82e0-66db947e31f9" TargetMode="External"/><Relationship Id="rId2" Type="http://schemas.openxmlformats.org/officeDocument/2006/relationships/notesSlide" Target="../notesSlides/notesSlide36.xml"/><Relationship Id="rId1" Type="http://schemas.openxmlformats.org/officeDocument/2006/relationships/slideLayout" Target="../slideLayouts/slideLayout8.xml"/><Relationship Id="rId4" Type="http://schemas.openxmlformats.org/officeDocument/2006/relationships/image" Target="../media/image38.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hyperlink" Target="http://creativecommons.org/licenses/by/4.0/deed.de" TargetMode="External"/><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hyperlink" Target="mailto:rewway@fh-steyr.at" TargetMode="External"/><Relationship Id="rId2" Type="http://schemas.openxmlformats.org/officeDocument/2006/relationships/notesSlide" Target="../notesSlides/notesSlide38.xml"/><Relationship Id="rId1" Type="http://schemas.openxmlformats.org/officeDocument/2006/relationships/slideLayout" Target="../slideLayouts/slideLayout7.xml"/><Relationship Id="rId5" Type="http://schemas.openxmlformats.org/officeDocument/2006/relationships/hyperlink" Target="http://www.rewway.at/en/pages/workshops" TargetMode="External"/><Relationship Id="rId4" Type="http://schemas.openxmlformats.org/officeDocument/2006/relationships/hyperlink" Target="http://www.rewway.at/en/teaching-materials/" TargetMode="External"/></Relationships>
</file>

<file path=ppt/slides/_rels/slide50.xml.rels><?xml version="1.0" encoding="UTF-8" standalone="yes"?>
<Relationships xmlns="http://schemas.openxmlformats.org/package/2006/relationships"><Relationship Id="rId8" Type="http://schemas.openxmlformats.org/officeDocument/2006/relationships/hyperlink" Target="https://www.climatepartner.com/de/wissen/glossar/co2-aequivalente-co2e" TargetMode="External"/><Relationship Id="rId3" Type="http://schemas.openxmlformats.org/officeDocument/2006/relationships/hyperlink" Target="https://www.statista.com/chart/26160/global-mean-temperature-increase-2100-estimates/" TargetMode="External"/><Relationship Id="rId7" Type="http://schemas.openxmlformats.org/officeDocument/2006/relationships/hyperlink" Target="https://www.climatepartner.com/de/wissen/insights/scope-emissionen-reduzieren" TargetMode="External"/><Relationship Id="rId12" Type="http://schemas.openxmlformats.org/officeDocument/2006/relationships/hyperlink" Target="https://www.wko.at/oe/transport-verkehr/schifffahrt/alternative-kraftstoffe-und-antriebstechnologien.pdf" TargetMode="External"/><Relationship Id="rId2" Type="http://schemas.openxmlformats.org/officeDocument/2006/relationships/hyperlink" Target="https://www.umweltbundesamt.at/fileadmin/site/publikationen/rep0913.pdf" TargetMode="External"/><Relationship Id="rId1" Type="http://schemas.openxmlformats.org/officeDocument/2006/relationships/slideLayout" Target="../slideLayouts/slideLayout5.xml"/><Relationship Id="rId6" Type="http://schemas.openxmlformats.org/officeDocument/2006/relationships/hyperlink" Target="https://www.bmimi.gv.at/themen/mobilitaet/transport/gueterverkehr/masterplan.html" TargetMode="External"/><Relationship Id="rId11" Type="http://schemas.openxmlformats.org/officeDocument/2006/relationships/hyperlink" Target="https://www.dlr.de/de/ms/aktuelles/nachrichten/neue-studie-veroeffentlicht-gruenes-methanol-als-alternativer-schiffskraftstoff#:~:text=Fazit%20der%20Studie%3A%20Gr%C3%BCnes%20Methanol,Gesamtbedarf%20der%20Schifffahrt%20zu%20decken" TargetMode="External"/><Relationship Id="rId5" Type="http://schemas.openxmlformats.org/officeDocument/2006/relationships/hyperlink" Target="https://www.bmimi.gv.at/themen/verkehr/wasser/schifffahrt/foerderung.html" TargetMode="External"/><Relationship Id="rId10" Type="http://schemas.openxmlformats.org/officeDocument/2006/relationships/hyperlink" Target="https://climate.copernicus.eu/copernicus-2024-first-year-exceed-15deg-above-pre-industrial-level" TargetMode="External"/><Relationship Id="rId4" Type="http://schemas.openxmlformats.org/officeDocument/2006/relationships/hyperlink" Target="https://www.bmimi.gv.at/themen/verkehr/wasser/schifffahrt/donau/publikationen/aktionsprogramm-donau.html" TargetMode="External"/><Relationship Id="rId9" Type="http://schemas.openxmlformats.org/officeDocument/2006/relationships/hyperlink" Target="https://climate.copernicus.eu/climate-indicators/temperature" TargetMode="External"/></Relationships>
</file>

<file path=ppt/slides/_rels/slide51.xml.rels><?xml version="1.0" encoding="UTF-8" standalone="yes"?>
<Relationships xmlns="http://schemas.openxmlformats.org/package/2006/relationships"><Relationship Id="rId8" Type="http://schemas.openxmlformats.org/officeDocument/2006/relationships/hyperlink" Target="https://www.consilium.europa.eu/de/policies/fit-for-55/" TargetMode="External"/><Relationship Id="rId3" Type="http://schemas.openxmlformats.org/officeDocument/2006/relationships/hyperlink" Target="https://www.viadonau.org/fileadmin/content/20241128_Aristoi_Study_Viadonau_final.pdf" TargetMode="External"/><Relationship Id="rId7" Type="http://schemas.openxmlformats.org/officeDocument/2006/relationships/hyperlink" Target="https://www.consilium.europa.eu/de/policies/european-green-deal/" TargetMode="External"/><Relationship Id="rId12" Type="http://schemas.openxmlformats.org/officeDocument/2006/relationships/hyperlink" Target="https://www.ipcc.ch/site/assets/uploads/2024/04/IPCCFactSheet_WhatisIPCC.pdf" TargetMode="External"/><Relationship Id="rId2" Type="http://schemas.openxmlformats.org/officeDocument/2006/relationships/hyperlink" Target="https://www.ecotransit.world/de/emissionsrechner/" TargetMode="External"/><Relationship Id="rId1" Type="http://schemas.openxmlformats.org/officeDocument/2006/relationships/slideLayout" Target="../slideLayouts/slideLayout5.xml"/><Relationship Id="rId6" Type="http://schemas.openxmlformats.org/officeDocument/2006/relationships/hyperlink" Target="https://www.europarl.europa.eu/topics/de/article/20180430STO00910/infografik-geschichte-der-klimaverhandlungen" TargetMode="External"/><Relationship Id="rId11" Type="http://schemas.openxmlformats.org/officeDocument/2006/relationships/hyperlink" Target="https://ghgprotocol.org/sites/default/files/2024-08/Global-Warming-Potential-Values%20%28August%202024%29.pdf" TargetMode="External"/><Relationship Id="rId5" Type="http://schemas.openxmlformats.org/officeDocument/2006/relationships/hyperlink" Target="https://transport.ec.europa.eu/transport-modes/inland-waterways/promotion-inland-waterway-transport/naiades-iii-action-plan_en?preflang=de&amp;etrans=de" TargetMode="External"/><Relationship Id="rId10" Type="http://schemas.openxmlformats.org/officeDocument/2006/relationships/hyperlink" Target="https://www.forschungsinformationssystem.de/servlet/is/323825/" TargetMode="External"/><Relationship Id="rId4" Type="http://schemas.openxmlformats.org/officeDocument/2006/relationships/hyperlink" Target="https://transport.ec.europa.eu/transport-themes/mobility-strategy_en?etransnolive=1" TargetMode="External"/><Relationship Id="rId9" Type="http://schemas.openxmlformats.org/officeDocument/2006/relationships/hyperlink" Target="https://cedelft.eu/wp-content/uploads/sites/2/2021/05/CE_Delft_200258_Methodology_GHG_Efficiency_Transport_Modes.pdf" TargetMode="External"/></Relationships>
</file>

<file path=ppt/slides/_rels/slide52.xml.rels><?xml version="1.0" encoding="UTF-8" standalone="yes"?>
<Relationships xmlns="http://schemas.openxmlformats.org/package/2006/relationships"><Relationship Id="rId8" Type="http://schemas.openxmlformats.org/officeDocument/2006/relationships/hyperlink" Target="https://www.statista.com/topics/7968/transportation-emissions-in-the-eu/#statisticChapter" TargetMode="External"/><Relationship Id="rId3" Type="http://schemas.openxmlformats.org/officeDocument/2006/relationships/hyperlink" Target="https://klimaandmore.de/?p=3518" TargetMode="External"/><Relationship Id="rId7" Type="http://schemas.openxmlformats.org/officeDocument/2006/relationships/hyperlink" Target="https://www.statista.com/topics/7476/transportation-emissions-worldwide/#topicOverview" TargetMode="External"/><Relationship Id="rId2" Type="http://schemas.openxmlformats.org/officeDocument/2006/relationships/hyperlink" Target="https://www.klimabuendnis.at/wp-content/uploads/2024/09/Praesentationen_zu_Klimafakten_Klimawandel.pdf" TargetMode="External"/><Relationship Id="rId1" Type="http://schemas.openxmlformats.org/officeDocument/2006/relationships/slideLayout" Target="../slideLayouts/slideLayout5.xml"/><Relationship Id="rId6" Type="http://schemas.openxmlformats.org/officeDocument/2006/relationships/hyperlink" Target="https://www.statista.com/statistics/1237597/transport-greenhouse-gas-emissions-by-mode-eu/" TargetMode="External"/><Relationship Id="rId5" Type="http://schemas.openxmlformats.org/officeDocument/2006/relationships/hyperlink" Target="https://www.statista.com/statistics/1325132/ghg-emissions-shares-sector-european-union-eu/" TargetMode="External"/><Relationship Id="rId4" Type="http://schemas.openxmlformats.org/officeDocument/2006/relationships/hyperlink" Target="https://de.statista.com/statistik/daten/studie/167957/umfrage/verteilung-der-co-emissionen-weltweit-nach-bereich/" TargetMode="External"/></Relationships>
</file>

<file path=ppt/slides/_rels/slide53.xml.rels><?xml version="1.0" encoding="UTF-8" standalone="yes"?>
<Relationships xmlns="http://schemas.openxmlformats.org/package/2006/relationships"><Relationship Id="rId3" Type="http://schemas.openxmlformats.org/officeDocument/2006/relationships/hyperlink" Target="https://www.umweltbundesamt.de/publikationen/treibhausgasemissionen-im-transportsektor" TargetMode="External"/><Relationship Id="rId2" Type="http://schemas.openxmlformats.org/officeDocument/2006/relationships/hyperlink" Target="https://www.umweltbundesamt.de/themen/klima-energie/internationale-klimapolitik#internationale-klimapolitik" TargetMode="External"/><Relationship Id="rId1" Type="http://schemas.openxmlformats.org/officeDocument/2006/relationships/slideLayout" Target="../slideLayouts/slideLayout5.xml"/><Relationship Id="rId5" Type="http://schemas.openxmlformats.org/officeDocument/2006/relationships/hyperlink" Target="https://www.ccr-zkr.org/files/documents/Roadmap/Roadmap_de.pdf" TargetMode="External"/><Relationship Id="rId4" Type="http://schemas.openxmlformats.org/officeDocument/2006/relationships/hyperlink" Target="https://www.wwf.at/artikel/folgen-der-klimakrise-15-grad-oder-2-gra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tertitel 5">
            <a:extLst>
              <a:ext uri="{FF2B5EF4-FFF2-40B4-BE49-F238E27FC236}">
                <a16:creationId xmlns:a16="http://schemas.microsoft.com/office/drawing/2014/main" id="{F1DF8EF6-1EEF-4ED2-BD51-9744B08F9213}"/>
              </a:ext>
            </a:extLst>
          </p:cNvPr>
          <p:cNvSpPr>
            <a:spLocks noGrp="1"/>
          </p:cNvSpPr>
          <p:nvPr>
            <p:ph type="subTitle" idx="1"/>
          </p:nvPr>
        </p:nvSpPr>
        <p:spPr/>
        <p:txBody>
          <a:bodyPr/>
          <a:lstStyle/>
          <a:p>
            <a:r>
              <a:rPr lang="de-AT" dirty="0"/>
              <a:t>Teaching Material</a:t>
            </a:r>
          </a:p>
        </p:txBody>
      </p:sp>
      <p:sp>
        <p:nvSpPr>
          <p:cNvPr id="5" name="Titel 4">
            <a:extLst>
              <a:ext uri="{FF2B5EF4-FFF2-40B4-BE49-F238E27FC236}">
                <a16:creationId xmlns:a16="http://schemas.microsoft.com/office/drawing/2014/main" id="{FDC3F7F4-9A05-4D69-87F5-695C7E9B71F0}"/>
              </a:ext>
            </a:extLst>
          </p:cNvPr>
          <p:cNvSpPr>
            <a:spLocks noGrp="1"/>
          </p:cNvSpPr>
          <p:nvPr>
            <p:ph type="title"/>
          </p:nvPr>
        </p:nvSpPr>
        <p:spPr>
          <a:xfrm>
            <a:off x="838200" y="1488364"/>
            <a:ext cx="7543800" cy="2076252"/>
          </a:xfrm>
        </p:spPr>
        <p:txBody>
          <a:bodyPr/>
          <a:lstStyle/>
          <a:p>
            <a:r>
              <a:rPr lang="en-US" sz="5000" dirty="0">
                <a:cs typeface="Arial" panose="020B0604020202020204" pitchFamily="34" charset="0"/>
              </a:rPr>
              <a:t>Understanding Emissions – Shaping Climate Protection: The Role of Inland Waterway Transport</a:t>
            </a:r>
            <a:endParaRPr lang="de-AT" sz="5000" dirty="0"/>
          </a:p>
        </p:txBody>
      </p:sp>
    </p:spTree>
    <p:extLst>
      <p:ext uri="{BB962C8B-B14F-4D97-AF65-F5344CB8AC3E}">
        <p14:creationId xmlns:p14="http://schemas.microsoft.com/office/powerpoint/2010/main" val="2818216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F6DAA9A-5477-F336-EFE7-F02BC9D169A2}"/>
              </a:ext>
            </a:extLst>
          </p:cNvPr>
          <p:cNvSpPr>
            <a:spLocks noGrp="1"/>
          </p:cNvSpPr>
          <p:nvPr>
            <p:ph type="title"/>
          </p:nvPr>
        </p:nvSpPr>
        <p:spPr/>
        <p:txBody>
          <a:bodyPr/>
          <a:lstStyle/>
          <a:p>
            <a:endParaRPr lang="de-AT"/>
          </a:p>
        </p:txBody>
      </p:sp>
      <p:sp>
        <p:nvSpPr>
          <p:cNvPr id="3" name="Inhaltsplatzhalter 2">
            <a:extLst>
              <a:ext uri="{FF2B5EF4-FFF2-40B4-BE49-F238E27FC236}">
                <a16:creationId xmlns:a16="http://schemas.microsoft.com/office/drawing/2014/main" id="{774CD544-56C3-13FA-1576-8C48CADCDA17}"/>
              </a:ext>
            </a:extLst>
          </p:cNvPr>
          <p:cNvSpPr>
            <a:spLocks noGrp="1"/>
          </p:cNvSpPr>
          <p:nvPr>
            <p:ph idx="1"/>
          </p:nvPr>
        </p:nvSpPr>
        <p:spPr/>
        <p:txBody>
          <a:bodyPr/>
          <a:lstStyle/>
          <a:p>
            <a:pPr marL="0" indent="0" algn="ctr">
              <a:buNone/>
            </a:pPr>
            <a:r>
              <a:rPr lang="en-US" sz="3600" b="1" dirty="0"/>
              <a:t>What share of global greenhouse gas emissions is caused by the transport sector?</a:t>
            </a:r>
          </a:p>
          <a:p>
            <a:pPr marL="0" indent="0" algn="ctr">
              <a:buNone/>
            </a:pPr>
            <a:endParaRPr lang="en-US" sz="3600" dirty="0"/>
          </a:p>
          <a:p>
            <a:pPr marL="0" indent="0" algn="ctr">
              <a:buNone/>
            </a:pPr>
            <a:r>
              <a:rPr lang="en-US" sz="3600" dirty="0"/>
              <a:t>Around one fifth (21%) of global greenhouse gas emissions come from the transport sector.</a:t>
            </a:r>
            <a:endParaRPr lang="de-AT" sz="3600" dirty="0"/>
          </a:p>
        </p:txBody>
      </p:sp>
      <p:sp>
        <p:nvSpPr>
          <p:cNvPr id="4" name="Fußzeilenplatzhalter 3">
            <a:extLst>
              <a:ext uri="{FF2B5EF4-FFF2-40B4-BE49-F238E27FC236}">
                <a16:creationId xmlns:a16="http://schemas.microsoft.com/office/drawing/2014/main" id="{CDBBE440-8C05-90EF-BCEC-87CB514474EF}"/>
              </a:ext>
            </a:extLst>
          </p:cNvPr>
          <p:cNvSpPr>
            <a:spLocks noGrp="1"/>
          </p:cNvSpPr>
          <p:nvPr>
            <p:ph type="ftr" sz="quarter" idx="11"/>
          </p:nvPr>
        </p:nvSpPr>
        <p:spPr/>
        <p:txBody>
          <a:bodyPr/>
          <a:lstStyle/>
          <a:p>
            <a:r>
              <a:rPr lang="de-AT"/>
              <a:t>BINNENSCHIFFE ALS TEIL DER TRANSPORTKETTE</a:t>
            </a:r>
          </a:p>
        </p:txBody>
      </p:sp>
      <p:sp>
        <p:nvSpPr>
          <p:cNvPr id="5" name="Foliennummernplatzhalter 4">
            <a:extLst>
              <a:ext uri="{FF2B5EF4-FFF2-40B4-BE49-F238E27FC236}">
                <a16:creationId xmlns:a16="http://schemas.microsoft.com/office/drawing/2014/main" id="{53805B3A-A2CD-3023-383C-3A4C65B08319}"/>
              </a:ext>
            </a:extLst>
          </p:cNvPr>
          <p:cNvSpPr>
            <a:spLocks noGrp="1"/>
          </p:cNvSpPr>
          <p:nvPr>
            <p:ph type="sldNum" sz="quarter" idx="12"/>
          </p:nvPr>
        </p:nvSpPr>
        <p:spPr/>
        <p:txBody>
          <a:bodyPr/>
          <a:lstStyle/>
          <a:p>
            <a:r>
              <a:rPr lang="de-AT"/>
              <a:t>Folie </a:t>
            </a:r>
            <a:fld id="{0AF89F37-6AD9-4F74-BC17-19E39A25D257}" type="slidenum">
              <a:rPr lang="de-AT" smtClean="0"/>
              <a:pPr/>
              <a:t>2</a:t>
            </a:fld>
            <a:endParaRPr lang="de-AT"/>
          </a:p>
        </p:txBody>
      </p:sp>
    </p:spTree>
    <p:extLst>
      <p:ext uri="{BB962C8B-B14F-4D97-AF65-F5344CB8AC3E}">
        <p14:creationId xmlns:p14="http://schemas.microsoft.com/office/powerpoint/2010/main" val="2493368311"/>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15F968-C255-8914-0DD0-82780BFB7BE9}"/>
              </a:ext>
            </a:extLst>
          </p:cNvPr>
          <p:cNvSpPr>
            <a:spLocks noGrp="1"/>
          </p:cNvSpPr>
          <p:nvPr>
            <p:ph type="title"/>
          </p:nvPr>
        </p:nvSpPr>
        <p:spPr>
          <a:xfrm>
            <a:off x="592538" y="640040"/>
            <a:ext cx="9491262" cy="792976"/>
          </a:xfrm>
        </p:spPr>
        <p:txBody>
          <a:bodyPr/>
          <a:lstStyle/>
          <a:p>
            <a:r>
              <a:rPr lang="en-US" dirty="0"/>
              <a:t>How to best work with this teaching material</a:t>
            </a:r>
            <a:endParaRPr lang="de-AT" dirty="0"/>
          </a:p>
        </p:txBody>
      </p:sp>
      <p:sp>
        <p:nvSpPr>
          <p:cNvPr id="3" name="Fußzeilenplatzhalter 2">
            <a:extLst>
              <a:ext uri="{FF2B5EF4-FFF2-40B4-BE49-F238E27FC236}">
                <a16:creationId xmlns:a16="http://schemas.microsoft.com/office/drawing/2014/main" id="{50F4F9D6-E8EC-5383-22A7-FF92FE6C4BBD}"/>
              </a:ext>
            </a:extLst>
          </p:cNvPr>
          <p:cNvSpPr>
            <a:spLocks noGrp="1"/>
          </p:cNvSpPr>
          <p:nvPr>
            <p:ph type="ftr" sz="quarter" idx="11"/>
          </p:nvPr>
        </p:nvSpPr>
        <p:spPr>
          <a:xfrm>
            <a:off x="635069" y="259307"/>
            <a:ext cx="7649122" cy="380733"/>
          </a:xfrm>
        </p:spPr>
        <p:txBody>
          <a:bodyPr/>
          <a:lstStyle/>
          <a:p>
            <a:r>
              <a:rPr lang="en-US" dirty="0"/>
              <a:t>Understanding Emissions – Shaping Climate Protection: The Role of Inland Waterway Transport</a:t>
            </a:r>
            <a:endParaRPr lang="de-AT" dirty="0"/>
          </a:p>
        </p:txBody>
      </p:sp>
      <p:sp>
        <p:nvSpPr>
          <p:cNvPr id="4" name="Foliennummernplatzhalter 3">
            <a:extLst>
              <a:ext uri="{FF2B5EF4-FFF2-40B4-BE49-F238E27FC236}">
                <a16:creationId xmlns:a16="http://schemas.microsoft.com/office/drawing/2014/main" id="{B1F8AB6C-BC39-0F19-BF1C-0E238B3288DF}"/>
              </a:ext>
            </a:extLst>
          </p:cNvPr>
          <p:cNvSpPr>
            <a:spLocks noGrp="1"/>
          </p:cNvSpPr>
          <p:nvPr>
            <p:ph type="sldNum" sz="quarter" idx="12"/>
          </p:nvPr>
        </p:nvSpPr>
        <p:spPr/>
        <p:txBody>
          <a:bodyPr/>
          <a:lstStyle/>
          <a:p>
            <a:r>
              <a:rPr lang="de-AT" dirty="0"/>
              <a:t>Slide </a:t>
            </a:r>
            <a:fld id="{0AF89F37-6AD9-4F74-BC17-19E39A25D257}" type="slidenum">
              <a:rPr lang="de-AT" smtClean="0"/>
              <a:pPr/>
              <a:t>3</a:t>
            </a:fld>
            <a:endParaRPr lang="de-AT" dirty="0"/>
          </a:p>
        </p:txBody>
      </p:sp>
      <p:sp>
        <p:nvSpPr>
          <p:cNvPr id="6" name="Textfeld 5">
            <a:extLst>
              <a:ext uri="{FF2B5EF4-FFF2-40B4-BE49-F238E27FC236}">
                <a16:creationId xmlns:a16="http://schemas.microsoft.com/office/drawing/2014/main" id="{E14C6707-2612-A9D5-ACEC-4EB44AC7C961}"/>
              </a:ext>
            </a:extLst>
          </p:cNvPr>
          <p:cNvSpPr txBox="1"/>
          <p:nvPr/>
        </p:nvSpPr>
        <p:spPr>
          <a:xfrm>
            <a:off x="635070" y="1647363"/>
            <a:ext cx="11239430" cy="4478149"/>
          </a:xfrm>
          <a:prstGeom prst="rect">
            <a:avLst/>
          </a:prstGeom>
          <a:noFill/>
        </p:spPr>
        <p:txBody>
          <a:bodyPr wrap="square">
            <a:spAutoFit/>
          </a:bodyPr>
          <a:lstStyle/>
          <a:p>
            <a:pPr marL="342900" indent="-342900">
              <a:buFont typeface="Arial" panose="020B0604020202020204" pitchFamily="34" charset="0"/>
              <a:buChar char="•"/>
            </a:pPr>
            <a:r>
              <a:rPr lang="de-AT" sz="2000" dirty="0">
                <a:solidFill>
                  <a:schemeClr val="tx2"/>
                </a:solidFill>
              </a:rPr>
              <a:t>Power Point: </a:t>
            </a:r>
            <a:r>
              <a:rPr lang="en-US" sz="2000" dirty="0"/>
              <a:t>The following PowerPoint presentation provides an introduction to the topic “Logistics”. Each slide includes speaker notes with explanations and source references. Activity slides are highlighted in yellow and contain practical examples, exercises, videos, and other interactive elements specifically prepared for classroom use</a:t>
            </a:r>
            <a:r>
              <a:rPr lang="de-AT" sz="2000" dirty="0"/>
              <a:t>.</a:t>
            </a:r>
          </a:p>
          <a:p>
            <a:pPr marL="342900" indent="-342900">
              <a:buFont typeface="Arial" panose="020B0604020202020204" pitchFamily="34" charset="0"/>
              <a:buChar char="•"/>
            </a:pPr>
            <a:r>
              <a:rPr lang="de-AT" sz="2000" dirty="0">
                <a:solidFill>
                  <a:schemeClr val="tx2"/>
                </a:solidFill>
              </a:rPr>
              <a:t>Videos and </a:t>
            </a:r>
            <a:r>
              <a:rPr lang="de-AT" sz="2000" dirty="0" err="1">
                <a:solidFill>
                  <a:schemeClr val="tx2"/>
                </a:solidFill>
              </a:rPr>
              <a:t>supplementary</a:t>
            </a:r>
            <a:r>
              <a:rPr lang="de-AT" sz="2000" dirty="0">
                <a:solidFill>
                  <a:schemeClr val="tx2"/>
                </a:solidFill>
              </a:rPr>
              <a:t> </a:t>
            </a:r>
            <a:r>
              <a:rPr lang="de-AT" sz="2000" dirty="0" err="1">
                <a:solidFill>
                  <a:schemeClr val="tx2"/>
                </a:solidFill>
              </a:rPr>
              <a:t>exercises</a:t>
            </a:r>
            <a:r>
              <a:rPr lang="de-AT" sz="2000" dirty="0">
                <a:solidFill>
                  <a:schemeClr val="tx2"/>
                </a:solidFill>
              </a:rPr>
              <a:t>: </a:t>
            </a:r>
            <a:r>
              <a:rPr lang="en-US" sz="2000" dirty="0"/>
              <a:t>Videos and exercises on the topic can be found in the presentation on the color-coded activity slides as well as at: </a:t>
            </a:r>
            <a:r>
              <a:rPr lang="en-US" sz="2000" dirty="0">
                <a:hlinkClick r:id="rId2"/>
              </a:rPr>
              <a:t>https://www.rewway.at/</a:t>
            </a:r>
            <a:r>
              <a:rPr lang="de-AT" sz="2000" dirty="0">
                <a:hlinkClick r:id="rId2"/>
              </a:rPr>
              <a:t>en/</a:t>
            </a:r>
            <a:r>
              <a:rPr lang="de-AT" sz="2000" dirty="0" err="1">
                <a:hlinkClick r:id="rId2"/>
              </a:rPr>
              <a:t>teaching</a:t>
            </a:r>
            <a:r>
              <a:rPr lang="de-AT" sz="2000" dirty="0">
                <a:hlinkClick r:id="rId2"/>
              </a:rPr>
              <a:t>-materials</a:t>
            </a:r>
            <a:br>
              <a:rPr lang="de-AT" sz="2000" dirty="0"/>
            </a:br>
            <a:r>
              <a:rPr lang="de-AT" sz="2000" dirty="0"/>
              <a:t>All </a:t>
            </a:r>
            <a:r>
              <a:rPr lang="de-AT" sz="2000" dirty="0" err="1"/>
              <a:t>teaching</a:t>
            </a:r>
            <a:r>
              <a:rPr lang="de-AT" sz="2000" dirty="0"/>
              <a:t> </a:t>
            </a:r>
            <a:r>
              <a:rPr lang="de-AT" sz="2000" dirty="0" err="1"/>
              <a:t>materials</a:t>
            </a:r>
            <a:r>
              <a:rPr lang="de-AT" sz="2000" dirty="0"/>
              <a:t> </a:t>
            </a:r>
            <a:r>
              <a:rPr lang="en-US" sz="2000" dirty="0"/>
              <a:t>offer a compact overview to support lesson planning: learning objectives, target groups, level of difficulty, methods, and links to the curriculum</a:t>
            </a:r>
            <a:r>
              <a:rPr lang="de-AT" sz="2000" dirty="0"/>
              <a:t>.</a:t>
            </a:r>
          </a:p>
          <a:p>
            <a:pPr marL="342900" indent="-342900">
              <a:spcAft>
                <a:spcPts val="600"/>
              </a:spcAft>
              <a:buFont typeface="Arial" panose="020B0604020202020204" pitchFamily="34" charset="0"/>
              <a:buChar char="•"/>
            </a:pPr>
            <a:r>
              <a:rPr lang="en-US" sz="2000" dirty="0">
                <a:solidFill>
                  <a:srgbClr val="2D4C71"/>
                </a:solidFill>
              </a:rPr>
              <a:t>Kahoot!: </a:t>
            </a:r>
            <a:r>
              <a:rPr lang="en-US" sz="2000" dirty="0"/>
              <a:t>For a playful review of learning progress, there is the option of integrating a pre-prepared, freely accessible Kahoot! into your lesson. The QR code or direct link to the quiz can be found at the end of the PowerPoint.</a:t>
            </a:r>
          </a:p>
          <a:p>
            <a:pPr marL="342900" indent="-342900">
              <a:spcAft>
                <a:spcPts val="600"/>
              </a:spcAft>
              <a:buFont typeface="Arial" panose="020B0604020202020204" pitchFamily="34" charset="0"/>
              <a:buChar char="•"/>
            </a:pPr>
            <a:r>
              <a:rPr lang="de-AT" sz="2000" dirty="0">
                <a:solidFill>
                  <a:schemeClr val="tx2"/>
                </a:solidFill>
              </a:rPr>
              <a:t>References:</a:t>
            </a:r>
            <a:r>
              <a:rPr lang="de-AT" sz="2000" dirty="0"/>
              <a:t> </a:t>
            </a:r>
            <a:r>
              <a:rPr lang="en-US" sz="2000" dirty="0"/>
              <a:t>The sources used in the presentation are available both in the notes section of each slide and at the end of the PowerPoint</a:t>
            </a:r>
          </a:p>
        </p:txBody>
      </p:sp>
    </p:spTree>
    <p:extLst>
      <p:ext uri="{BB962C8B-B14F-4D97-AF65-F5344CB8AC3E}">
        <p14:creationId xmlns:p14="http://schemas.microsoft.com/office/powerpoint/2010/main" val="325755558"/>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935C21-8CBB-0795-C881-07C7B643C94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085CD69-8807-9572-FEB2-A283DAFAF557}"/>
              </a:ext>
            </a:extLst>
          </p:cNvPr>
          <p:cNvSpPr>
            <a:spLocks noGrp="1"/>
          </p:cNvSpPr>
          <p:nvPr>
            <p:ph type="title"/>
          </p:nvPr>
        </p:nvSpPr>
        <p:spPr>
          <a:xfrm>
            <a:off x="592538" y="640040"/>
            <a:ext cx="9491262" cy="792976"/>
          </a:xfrm>
        </p:spPr>
        <p:txBody>
          <a:bodyPr/>
          <a:lstStyle/>
          <a:p>
            <a:r>
              <a:rPr lang="en-US" dirty="0"/>
              <a:t>Learning objectives and target groups</a:t>
            </a:r>
            <a:endParaRPr lang="de-AT" dirty="0"/>
          </a:p>
        </p:txBody>
      </p:sp>
      <p:sp>
        <p:nvSpPr>
          <p:cNvPr id="3" name="Fußzeilenplatzhalter 2">
            <a:extLst>
              <a:ext uri="{FF2B5EF4-FFF2-40B4-BE49-F238E27FC236}">
                <a16:creationId xmlns:a16="http://schemas.microsoft.com/office/drawing/2014/main" id="{94C45BE3-2E85-53C0-DCDA-E89FB80FF765}"/>
              </a:ext>
            </a:extLst>
          </p:cNvPr>
          <p:cNvSpPr>
            <a:spLocks noGrp="1"/>
          </p:cNvSpPr>
          <p:nvPr>
            <p:ph type="ftr" sz="quarter" idx="11"/>
          </p:nvPr>
        </p:nvSpPr>
        <p:spPr>
          <a:xfrm>
            <a:off x="635069" y="272194"/>
            <a:ext cx="7674043" cy="367846"/>
          </a:xfrm>
        </p:spPr>
        <p:txBody>
          <a:bodyPr/>
          <a:lstStyle/>
          <a:p>
            <a:r>
              <a:rPr lang="en-US" dirty="0"/>
              <a:t>Understanding Emissions – Shaping Climate Protection: The Role of Inland Waterway Transport</a:t>
            </a:r>
            <a:endParaRPr lang="de-AT" dirty="0"/>
          </a:p>
        </p:txBody>
      </p:sp>
      <p:sp>
        <p:nvSpPr>
          <p:cNvPr id="4" name="Foliennummernplatzhalter 3">
            <a:extLst>
              <a:ext uri="{FF2B5EF4-FFF2-40B4-BE49-F238E27FC236}">
                <a16:creationId xmlns:a16="http://schemas.microsoft.com/office/drawing/2014/main" id="{E0418D37-482F-75B8-B0A6-923556921617}"/>
              </a:ext>
            </a:extLst>
          </p:cNvPr>
          <p:cNvSpPr>
            <a:spLocks noGrp="1"/>
          </p:cNvSpPr>
          <p:nvPr>
            <p:ph type="sldNum" sz="quarter" idx="12"/>
          </p:nvPr>
        </p:nvSpPr>
        <p:spPr/>
        <p:txBody>
          <a:bodyPr/>
          <a:lstStyle/>
          <a:p>
            <a:r>
              <a:rPr lang="de-AT" dirty="0"/>
              <a:t>Slide </a:t>
            </a:r>
            <a:fld id="{0AF89F37-6AD9-4F74-BC17-19E39A25D257}" type="slidenum">
              <a:rPr lang="de-AT" smtClean="0"/>
              <a:pPr/>
              <a:t>4</a:t>
            </a:fld>
            <a:endParaRPr lang="de-AT" dirty="0"/>
          </a:p>
        </p:txBody>
      </p:sp>
      <p:sp>
        <p:nvSpPr>
          <p:cNvPr id="6" name="Textfeld 5">
            <a:extLst>
              <a:ext uri="{FF2B5EF4-FFF2-40B4-BE49-F238E27FC236}">
                <a16:creationId xmlns:a16="http://schemas.microsoft.com/office/drawing/2014/main" id="{EFEA6F4C-B6E0-17A9-B248-D5B450D1A28F}"/>
              </a:ext>
            </a:extLst>
          </p:cNvPr>
          <p:cNvSpPr txBox="1"/>
          <p:nvPr/>
        </p:nvSpPr>
        <p:spPr>
          <a:xfrm>
            <a:off x="635070" y="1647363"/>
            <a:ext cx="11239430" cy="4401205"/>
          </a:xfrm>
          <a:prstGeom prst="rect">
            <a:avLst/>
          </a:prstGeom>
          <a:noFill/>
        </p:spPr>
        <p:txBody>
          <a:bodyPr wrap="square">
            <a:spAutoFit/>
          </a:bodyPr>
          <a:lstStyle/>
          <a:p>
            <a:pPr marL="342900" indent="-342900">
              <a:buFont typeface="Arial" panose="020B0604020202020204" pitchFamily="34" charset="0"/>
              <a:buChar char="•"/>
            </a:pPr>
            <a:r>
              <a:rPr lang="de-AT" sz="2000" dirty="0">
                <a:solidFill>
                  <a:srgbClr val="2D4C71"/>
                </a:solidFill>
              </a:rPr>
              <a:t>Learning </a:t>
            </a:r>
            <a:r>
              <a:rPr lang="de-AT" sz="2000" dirty="0" err="1">
                <a:solidFill>
                  <a:srgbClr val="2D4C71"/>
                </a:solidFill>
              </a:rPr>
              <a:t>objectives</a:t>
            </a:r>
            <a:r>
              <a:rPr lang="de-AT" sz="2000" dirty="0">
                <a:solidFill>
                  <a:srgbClr val="2D4C71"/>
                </a:solidFill>
              </a:rPr>
              <a:t>: </a:t>
            </a:r>
          </a:p>
          <a:p>
            <a:r>
              <a:rPr lang="de-AT" sz="2000" dirty="0" err="1">
                <a:solidFill>
                  <a:schemeClr val="tx1">
                    <a:lumMod val="50000"/>
                  </a:schemeClr>
                </a:solidFill>
              </a:rPr>
              <a:t>Participants</a:t>
            </a:r>
            <a:r>
              <a:rPr lang="de-AT" sz="2000" dirty="0">
                <a:solidFill>
                  <a:schemeClr val="tx1">
                    <a:lumMod val="50000"/>
                  </a:schemeClr>
                </a:solidFill>
              </a:rPr>
              <a:t> </a:t>
            </a:r>
            <a:r>
              <a:rPr lang="de-AT" sz="2000" dirty="0" err="1">
                <a:solidFill>
                  <a:schemeClr val="tx1">
                    <a:lumMod val="50000"/>
                  </a:schemeClr>
                </a:solidFill>
              </a:rPr>
              <a:t>should</a:t>
            </a:r>
            <a:r>
              <a:rPr lang="de-AT" sz="2000" dirty="0">
                <a:solidFill>
                  <a:schemeClr val="tx1">
                    <a:lumMod val="50000"/>
                  </a:schemeClr>
                </a:solidFill>
              </a:rPr>
              <a:t>…</a:t>
            </a:r>
          </a:p>
          <a:p>
            <a:pPr marL="800100" lvl="1" indent="-342900">
              <a:buFont typeface="Arial" panose="020B0604020202020204" pitchFamily="34" charset="0"/>
              <a:buChar char="•"/>
            </a:pPr>
            <a:r>
              <a:rPr lang="en-US" sz="2000" dirty="0">
                <a:solidFill>
                  <a:schemeClr val="tx1">
                    <a:lumMod val="50000"/>
                  </a:schemeClr>
                </a:solidFill>
              </a:rPr>
              <a:t>understand the basics of climate change as well as the effects of greenhouse gas emissions</a:t>
            </a:r>
          </a:p>
          <a:p>
            <a:pPr marL="800100" lvl="1" indent="-342900">
              <a:buFont typeface="Arial" panose="020B0604020202020204" pitchFamily="34" charset="0"/>
              <a:buChar char="•"/>
            </a:pPr>
            <a:r>
              <a:rPr lang="en-US" sz="2000" dirty="0">
                <a:solidFill>
                  <a:schemeClr val="tx1">
                    <a:lumMod val="50000"/>
                  </a:schemeClr>
                </a:solidFill>
              </a:rPr>
              <a:t>become familiar with the transport sector in relation to greenhouse gas emissions</a:t>
            </a:r>
          </a:p>
          <a:p>
            <a:pPr marL="800100" lvl="1" indent="-342900">
              <a:buFont typeface="Arial" panose="020B0604020202020204" pitchFamily="34" charset="0"/>
              <a:buChar char="•"/>
            </a:pPr>
            <a:r>
              <a:rPr lang="en-US" sz="2000" dirty="0">
                <a:solidFill>
                  <a:schemeClr val="tx1">
                    <a:lumMod val="50000"/>
                  </a:schemeClr>
                </a:solidFill>
              </a:rPr>
              <a:t>carry out exercises on emission calculations</a:t>
            </a:r>
          </a:p>
          <a:p>
            <a:pPr marL="800100" lvl="1" indent="-342900">
              <a:buFont typeface="Arial" panose="020B0604020202020204" pitchFamily="34" charset="0"/>
              <a:buChar char="•"/>
            </a:pPr>
            <a:r>
              <a:rPr lang="en-US" sz="2000" dirty="0">
                <a:solidFill>
                  <a:schemeClr val="tx1">
                    <a:lumMod val="50000"/>
                  </a:schemeClr>
                </a:solidFill>
              </a:rPr>
              <a:t>reflect on emissions in inland waterway transport, and</a:t>
            </a:r>
          </a:p>
          <a:p>
            <a:pPr marL="800100" lvl="1" indent="-342900">
              <a:buFont typeface="Arial" panose="020B0604020202020204" pitchFamily="34" charset="0"/>
              <a:buChar char="•"/>
            </a:pPr>
            <a:r>
              <a:rPr lang="en-US" sz="2000" dirty="0">
                <a:solidFill>
                  <a:schemeClr val="tx1">
                    <a:lumMod val="50000"/>
                  </a:schemeClr>
                </a:solidFill>
              </a:rPr>
              <a:t>get to know different approaches and technologies that can reduce emissions in inland navigation</a:t>
            </a:r>
          </a:p>
          <a:p>
            <a:pPr lvl="1"/>
            <a:endParaRPr lang="de-AT" sz="2000" dirty="0">
              <a:solidFill>
                <a:schemeClr val="tx1">
                  <a:lumMod val="50000"/>
                </a:schemeClr>
              </a:solidFill>
            </a:endParaRPr>
          </a:p>
          <a:p>
            <a:pPr marL="285750" indent="-285750">
              <a:buFont typeface="Arial" panose="020B0604020202020204" pitchFamily="34" charset="0"/>
              <a:buChar char="•"/>
              <a:defRPr/>
            </a:pPr>
            <a:r>
              <a:rPr lang="de-AT" sz="2000" dirty="0">
                <a:solidFill>
                  <a:srgbClr val="2D4C71"/>
                </a:solidFill>
              </a:rPr>
              <a:t>Target </a:t>
            </a:r>
            <a:r>
              <a:rPr lang="de-AT" sz="2000" dirty="0" err="1">
                <a:solidFill>
                  <a:srgbClr val="2D4C71"/>
                </a:solidFill>
              </a:rPr>
              <a:t>group</a:t>
            </a:r>
            <a:r>
              <a:rPr lang="de-AT" sz="2000" dirty="0">
                <a:solidFill>
                  <a:srgbClr val="2D4C71"/>
                </a:solidFill>
              </a:rPr>
              <a:t>: </a:t>
            </a:r>
          </a:p>
          <a:p>
            <a:pPr marL="808038" indent="-357188">
              <a:lnSpc>
                <a:spcPct val="100000"/>
              </a:lnSpc>
              <a:spcBef>
                <a:spcPts val="0"/>
              </a:spcBef>
              <a:buFont typeface="Arial" panose="020B0604020202020204" pitchFamily="34" charset="0"/>
              <a:buChar char="•"/>
              <a:defRPr/>
            </a:pPr>
            <a:r>
              <a:rPr lang="en-US" sz="2000" dirty="0">
                <a:solidFill>
                  <a:schemeClr val="tx1">
                    <a:lumMod val="50000"/>
                  </a:schemeClr>
                </a:solidFill>
              </a:rPr>
              <a:t>Upper secondary school students (AHS) and vocational school students (BHS)</a:t>
            </a:r>
          </a:p>
          <a:p>
            <a:pPr marL="808038" indent="-357188">
              <a:lnSpc>
                <a:spcPct val="100000"/>
              </a:lnSpc>
              <a:spcBef>
                <a:spcPts val="0"/>
              </a:spcBef>
              <a:buFont typeface="Arial" panose="020B0604020202020204" pitchFamily="34" charset="0"/>
              <a:buChar char="•"/>
              <a:defRPr/>
            </a:pPr>
            <a:r>
              <a:rPr lang="en-US" sz="2000" dirty="0">
                <a:solidFill>
                  <a:schemeClr val="tx1">
                    <a:lumMod val="50000"/>
                  </a:schemeClr>
                </a:solidFill>
              </a:rPr>
              <a:t>Apprentices</a:t>
            </a:r>
          </a:p>
          <a:p>
            <a:pPr marL="808038" indent="-357188">
              <a:lnSpc>
                <a:spcPct val="100000"/>
              </a:lnSpc>
              <a:spcBef>
                <a:spcPts val="0"/>
              </a:spcBef>
              <a:buFont typeface="Arial" panose="020B0604020202020204" pitchFamily="34" charset="0"/>
              <a:buChar char="•"/>
              <a:defRPr/>
            </a:pPr>
            <a:r>
              <a:rPr lang="en-US" sz="2000" dirty="0">
                <a:solidFill>
                  <a:schemeClr val="tx1">
                    <a:lumMod val="50000"/>
                  </a:schemeClr>
                </a:solidFill>
              </a:rPr>
              <a:t>University students in introductory courses on transport logistics, inland waterway transport, and multimodal transport</a:t>
            </a:r>
          </a:p>
          <a:p>
            <a:pPr marL="808038" indent="-357188">
              <a:lnSpc>
                <a:spcPct val="100000"/>
              </a:lnSpc>
              <a:spcBef>
                <a:spcPts val="0"/>
              </a:spcBef>
              <a:buFont typeface="Arial" panose="020B0604020202020204" pitchFamily="34" charset="0"/>
              <a:buChar char="•"/>
              <a:defRPr/>
            </a:pPr>
            <a:r>
              <a:rPr lang="en-US" sz="2000" dirty="0">
                <a:solidFill>
                  <a:schemeClr val="tx1">
                    <a:lumMod val="50000"/>
                  </a:schemeClr>
                </a:solidFill>
              </a:rPr>
              <a:t>Career changers and professionals from other industries</a:t>
            </a:r>
            <a:endParaRPr lang="de-AT" sz="2800" dirty="0"/>
          </a:p>
        </p:txBody>
      </p:sp>
    </p:spTree>
    <p:extLst>
      <p:ext uri="{BB962C8B-B14F-4D97-AF65-F5344CB8AC3E}">
        <p14:creationId xmlns:p14="http://schemas.microsoft.com/office/powerpoint/2010/main" val="1525373390"/>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2F9E95D8-CAFD-4546-BD9B-0CCAA9E92002}"/>
              </a:ext>
              <a:ext uri="{C183D7F6-B498-43B3-948B-1728B52AA6E4}">
                <adec:decorative xmlns:adec="http://schemas.microsoft.com/office/drawing/2017/decorative" val="1"/>
              </a:ext>
            </a:extLst>
          </p:cNvPr>
          <p:cNvSpPr>
            <a:spLocks noGrp="1"/>
          </p:cNvSpPr>
          <p:nvPr>
            <p:ph type="title" idx="4294967295"/>
          </p:nvPr>
        </p:nvSpPr>
        <p:spPr>
          <a:xfrm>
            <a:off x="634999" y="271463"/>
            <a:ext cx="7719291" cy="448973"/>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all" spc="100" normalizeH="0" baseline="0" noProof="0" dirty="0">
                <a:ln>
                  <a:noFill/>
                </a:ln>
                <a:solidFill>
                  <a:schemeClr val="tx2"/>
                </a:solidFill>
                <a:effectLst/>
                <a:uLnTx/>
                <a:uFillTx/>
                <a:latin typeface="+mj-lt"/>
                <a:ea typeface="+mn-ea"/>
                <a:cs typeface="+mn-cs"/>
              </a:rPr>
              <a:t>Understanding Emissions – Shaping Climate Protection: The Role of Inland Waterway Transport</a:t>
            </a:r>
          </a:p>
        </p:txBody>
      </p:sp>
      <p:sp>
        <p:nvSpPr>
          <p:cNvPr id="3" name="Foliennummernplatzhalter 2">
            <a:extLst>
              <a:ext uri="{FF2B5EF4-FFF2-40B4-BE49-F238E27FC236}">
                <a16:creationId xmlns:a16="http://schemas.microsoft.com/office/drawing/2014/main" id="{A768DD9B-0175-4E35-8BF1-BD488CE5D9FF}"/>
              </a:ext>
              <a:ext uri="{C183D7F6-B498-43B3-948B-1728B52AA6E4}">
                <adec:decorative xmlns:adec="http://schemas.microsoft.com/office/drawing/2017/decorative" val="1"/>
              </a:ext>
            </a:extLst>
          </p:cNvPr>
          <p:cNvSpPr>
            <a:spLocks noGrp="1"/>
          </p:cNvSpPr>
          <p:nvPr>
            <p:ph type="sldNum" sz="quarter" idx="4294967295"/>
          </p:nvPr>
        </p:nvSpPr>
        <p:spPr>
          <a:xfrm>
            <a:off x="707262" y="6356350"/>
            <a:ext cx="2316673" cy="365125"/>
          </a:xfrm>
          <a:prstGeom prst="rect">
            <a:avLst/>
          </a:prstGeom>
        </p:spPr>
        <p:txBody>
          <a:bodyPr/>
          <a:lstStyle/>
          <a:p>
            <a:r>
              <a:rPr lang="de-AT" dirty="0"/>
              <a:t>Slide </a:t>
            </a:r>
            <a:fld id="{0AF89F37-6AD9-4F74-BC17-19E39A25D257}" type="slidenum">
              <a:rPr lang="de-AT" smtClean="0"/>
              <a:t>5</a:t>
            </a:fld>
            <a:endParaRPr lang="de-AT" dirty="0"/>
          </a:p>
        </p:txBody>
      </p:sp>
      <mc:AlternateContent xmlns:mc="http://schemas.openxmlformats.org/markup-compatibility/2006" xmlns:psez="http://schemas.microsoft.com/office/powerpoint/2016/sectionzoom">
        <mc:Choice Requires="psez">
          <p:graphicFrame>
            <p:nvGraphicFramePr>
              <p:cNvPr id="4" name="Abschnittszoom 3">
                <a:extLst>
                  <a:ext uri="{FF2B5EF4-FFF2-40B4-BE49-F238E27FC236}">
                    <a16:creationId xmlns:a16="http://schemas.microsoft.com/office/drawing/2014/main" id="{8788F7EE-238E-4125-A56C-59881478C583}"/>
                  </a:ext>
                </a:extLst>
              </p:cNvPr>
              <p:cNvGraphicFramePr>
                <a:graphicFrameLocks noChangeAspect="1"/>
              </p:cNvGraphicFramePr>
              <p:nvPr>
                <p:extLst>
                  <p:ext uri="{D42A27DB-BD31-4B8C-83A1-F6EECF244321}">
                    <p14:modId xmlns:p14="http://schemas.microsoft.com/office/powerpoint/2010/main" val="3515587435"/>
                  </p:ext>
                </p:extLst>
              </p:nvPr>
            </p:nvGraphicFramePr>
            <p:xfrm>
              <a:off x="635074" y="974476"/>
              <a:ext cx="3199999" cy="1800000"/>
            </p:xfrm>
            <a:graphic>
              <a:graphicData uri="http://schemas.microsoft.com/office/powerpoint/2016/sectionzoom">
                <psez:sectionZm>
                  <psez:sectionZmObj sectionId="{5BED0FB8-C8EB-41CB-AAE6-C3CEC6551B66}">
                    <psez:zmPr id="{3BE20014-6DC8-4408-93F5-7456C65A4B84}" transitionDur="1000">
                      <p166:blipFill xmlns:p166="http://schemas.microsoft.com/office/powerpoint/2016/6/main">
                        <a:blip r:embed="rId2"/>
                        <a:stretch>
                          <a:fillRect/>
                        </a:stretch>
                      </p166:blipFill>
                      <p166:spPr xmlns:p166="http://schemas.microsoft.com/office/powerpoint/2016/6/main">
                        <a:xfrm>
                          <a:off x="0" y="0"/>
                          <a:ext cx="3199999" cy="1800000"/>
                        </a:xfrm>
                        <a:prstGeom prst="rect">
                          <a:avLst/>
                        </a:prstGeom>
                        <a:ln w="3175">
                          <a:solidFill>
                            <a:prstClr val="ltGray"/>
                          </a:solidFill>
                        </a:ln>
                      </p166:spPr>
                    </psez:zmPr>
                  </psez:sectionZmObj>
                </psez:sectionZm>
              </a:graphicData>
            </a:graphic>
          </p:graphicFrame>
        </mc:Choice>
        <mc:Fallback xmlns="">
          <p:pic>
            <p:nvPicPr>
              <p:cNvPr id="4" name="Abschnittszoom 3">
                <a:hlinkClick r:id="rId3" action="ppaction://hlinksldjump"/>
                <a:extLst>
                  <a:ext uri="{FF2B5EF4-FFF2-40B4-BE49-F238E27FC236}">
                    <a16:creationId xmlns:a16="http://schemas.microsoft.com/office/drawing/2014/main" id="{8788F7EE-238E-4125-A56C-59881478C583}"/>
                  </a:ext>
                </a:extLst>
              </p:cNvPr>
              <p:cNvPicPr>
                <a:picLocks noGrp="1" noRot="1" noChangeAspect="1" noMove="1" noResize="1" noEditPoints="1" noAdjustHandles="1" noChangeArrowheads="1" noChangeShapeType="1"/>
              </p:cNvPicPr>
              <p:nvPr/>
            </p:nvPicPr>
            <p:blipFill>
              <a:blip r:embed="rId4"/>
              <a:stretch>
                <a:fillRect/>
              </a:stretch>
            </p:blipFill>
            <p:spPr>
              <a:xfrm>
                <a:off x="635074" y="974476"/>
                <a:ext cx="3199999" cy="1800000"/>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5" name="Abschnittszoom 4">
                <a:extLst>
                  <a:ext uri="{FF2B5EF4-FFF2-40B4-BE49-F238E27FC236}">
                    <a16:creationId xmlns:a16="http://schemas.microsoft.com/office/drawing/2014/main" id="{10FB0589-8174-44F8-95EE-301B7CB0FD31}"/>
                  </a:ext>
                </a:extLst>
              </p:cNvPr>
              <p:cNvGraphicFramePr>
                <a:graphicFrameLocks noChangeAspect="1"/>
              </p:cNvGraphicFramePr>
              <p:nvPr>
                <p:extLst>
                  <p:ext uri="{D42A27DB-BD31-4B8C-83A1-F6EECF244321}">
                    <p14:modId xmlns:p14="http://schemas.microsoft.com/office/powerpoint/2010/main" val="3988859621"/>
                  </p:ext>
                </p:extLst>
              </p:nvPr>
            </p:nvGraphicFramePr>
            <p:xfrm>
              <a:off x="4415903" y="974476"/>
              <a:ext cx="3200000" cy="1800000"/>
            </p:xfrm>
            <a:graphic>
              <a:graphicData uri="http://schemas.microsoft.com/office/powerpoint/2016/sectionzoom">
                <psez:sectionZm>
                  <psez:sectionZmObj sectionId="{1DEC3E3E-6CA0-47FB-A34E-64AEC245635D}">
                    <psez:zmPr id="{3C6425D8-EFF0-477B-8F33-C20A172F45BE}" transitionDur="1000">
                      <p166:blipFill xmlns:p166="http://schemas.microsoft.com/office/powerpoint/2016/6/main">
                        <a:blip r:embed="rId5"/>
                        <a:stretch>
                          <a:fillRect/>
                        </a:stretch>
                      </p166:blipFill>
                      <p166:spPr xmlns:p166="http://schemas.microsoft.com/office/powerpoint/2016/6/main">
                        <a:xfrm>
                          <a:off x="0" y="0"/>
                          <a:ext cx="3200000" cy="1800000"/>
                        </a:xfrm>
                        <a:prstGeom prst="rect">
                          <a:avLst/>
                        </a:prstGeom>
                        <a:ln w="3175">
                          <a:solidFill>
                            <a:prstClr val="ltGray"/>
                          </a:solidFill>
                        </a:ln>
                      </p166:spPr>
                    </psez:zmPr>
                  </psez:sectionZmObj>
                </psez:sectionZm>
              </a:graphicData>
            </a:graphic>
          </p:graphicFrame>
        </mc:Choice>
        <mc:Fallback xmlns="">
          <p:pic>
            <p:nvPicPr>
              <p:cNvPr id="5" name="Abschnittszoom 4">
                <a:hlinkClick r:id="rId6" action="ppaction://hlinksldjump"/>
                <a:extLst>
                  <a:ext uri="{FF2B5EF4-FFF2-40B4-BE49-F238E27FC236}">
                    <a16:creationId xmlns:a16="http://schemas.microsoft.com/office/drawing/2014/main" id="{10FB0589-8174-44F8-95EE-301B7CB0FD31}"/>
                  </a:ext>
                </a:extLst>
              </p:cNvPr>
              <p:cNvPicPr>
                <a:picLocks noGrp="1" noRot="1" noChangeAspect="1" noMove="1" noResize="1" noEditPoints="1" noAdjustHandles="1" noChangeArrowheads="1" noChangeShapeType="1"/>
              </p:cNvPicPr>
              <p:nvPr/>
            </p:nvPicPr>
            <p:blipFill>
              <a:blip r:embed="rId7"/>
              <a:stretch>
                <a:fillRect/>
              </a:stretch>
            </p:blipFill>
            <p:spPr>
              <a:xfrm>
                <a:off x="4415903" y="974476"/>
                <a:ext cx="3200000" cy="1800000"/>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6" name="Abschnittszoom 5">
                <a:extLst>
                  <a:ext uri="{FF2B5EF4-FFF2-40B4-BE49-F238E27FC236}">
                    <a16:creationId xmlns:a16="http://schemas.microsoft.com/office/drawing/2014/main" id="{64D2BE85-7569-4FC7-BDDE-177591A05233}"/>
                  </a:ext>
                </a:extLst>
              </p:cNvPr>
              <p:cNvGraphicFramePr>
                <a:graphicFrameLocks noChangeAspect="1"/>
              </p:cNvGraphicFramePr>
              <p:nvPr>
                <p:extLst>
                  <p:ext uri="{D42A27DB-BD31-4B8C-83A1-F6EECF244321}">
                    <p14:modId xmlns:p14="http://schemas.microsoft.com/office/powerpoint/2010/main" val="387294473"/>
                  </p:ext>
                </p:extLst>
              </p:nvPr>
            </p:nvGraphicFramePr>
            <p:xfrm>
              <a:off x="8196733" y="974476"/>
              <a:ext cx="3200000" cy="1800000"/>
            </p:xfrm>
            <a:graphic>
              <a:graphicData uri="http://schemas.microsoft.com/office/powerpoint/2016/sectionzoom">
                <psez:sectionZm>
                  <psez:sectionZmObj sectionId="{ED6ABA1D-A582-4099-A673-F59E89F377BD}">
                    <psez:zmPr id="{C068F1A7-E707-464A-BC43-6D3380FDE0B0}" transitionDur="1000">
                      <p166:blipFill xmlns:p166="http://schemas.microsoft.com/office/powerpoint/2016/6/main">
                        <a:blip r:embed="rId8"/>
                        <a:stretch>
                          <a:fillRect/>
                        </a:stretch>
                      </p166:blipFill>
                      <p166:spPr xmlns:p166="http://schemas.microsoft.com/office/powerpoint/2016/6/main">
                        <a:xfrm>
                          <a:off x="0" y="0"/>
                          <a:ext cx="3200000" cy="1800000"/>
                        </a:xfrm>
                        <a:prstGeom prst="rect">
                          <a:avLst/>
                        </a:prstGeom>
                        <a:ln w="3175">
                          <a:solidFill>
                            <a:prstClr val="ltGray"/>
                          </a:solidFill>
                        </a:ln>
                      </p166:spPr>
                    </psez:zmPr>
                  </psez:sectionZmObj>
                </psez:sectionZm>
              </a:graphicData>
            </a:graphic>
          </p:graphicFrame>
        </mc:Choice>
        <mc:Fallback xmlns="">
          <p:pic>
            <p:nvPicPr>
              <p:cNvPr id="6" name="Abschnittszoom 5">
                <a:hlinkClick r:id="rId9" action="ppaction://hlinksldjump"/>
                <a:extLst>
                  <a:ext uri="{FF2B5EF4-FFF2-40B4-BE49-F238E27FC236}">
                    <a16:creationId xmlns:a16="http://schemas.microsoft.com/office/drawing/2014/main" id="{64D2BE85-7569-4FC7-BDDE-177591A05233}"/>
                  </a:ext>
                </a:extLst>
              </p:cNvPr>
              <p:cNvPicPr>
                <a:picLocks noGrp="1" noRot="1" noChangeAspect="1" noMove="1" noResize="1" noEditPoints="1" noAdjustHandles="1" noChangeArrowheads="1" noChangeShapeType="1"/>
              </p:cNvPicPr>
              <p:nvPr/>
            </p:nvPicPr>
            <p:blipFill>
              <a:blip r:embed="rId10"/>
              <a:stretch>
                <a:fillRect/>
              </a:stretch>
            </p:blipFill>
            <p:spPr>
              <a:xfrm>
                <a:off x="8196733" y="974476"/>
                <a:ext cx="3200000" cy="1800000"/>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7" name="Abschnittszoom 6">
                <a:extLst>
                  <a:ext uri="{FF2B5EF4-FFF2-40B4-BE49-F238E27FC236}">
                    <a16:creationId xmlns:a16="http://schemas.microsoft.com/office/drawing/2014/main" id="{7B46F37A-0A7F-4728-A31A-46FD123FA299}"/>
                  </a:ext>
                </a:extLst>
              </p:cNvPr>
              <p:cNvGraphicFramePr>
                <a:graphicFrameLocks noChangeAspect="1"/>
              </p:cNvGraphicFramePr>
              <p:nvPr>
                <p:extLst>
                  <p:ext uri="{D42A27DB-BD31-4B8C-83A1-F6EECF244321}">
                    <p14:modId xmlns:p14="http://schemas.microsoft.com/office/powerpoint/2010/main" val="137099417"/>
                  </p:ext>
                </p:extLst>
              </p:nvPr>
            </p:nvGraphicFramePr>
            <p:xfrm>
              <a:off x="635000" y="3558142"/>
              <a:ext cx="3200000" cy="1800000"/>
            </p:xfrm>
            <a:graphic>
              <a:graphicData uri="http://schemas.microsoft.com/office/powerpoint/2016/sectionzoom">
                <psez:sectionZm>
                  <psez:sectionZmObj sectionId="{46884A32-CD38-49E1-A8D0-5ACD353D821E}">
                    <psez:zmPr id="{3F3B0A67-9D4F-4910-988D-C9ED57572F02}" transitionDur="1000">
                      <p166:blipFill xmlns:p166="http://schemas.microsoft.com/office/powerpoint/2016/6/main">
                        <a:blip r:embed="rId11"/>
                        <a:stretch>
                          <a:fillRect/>
                        </a:stretch>
                      </p166:blipFill>
                      <p166:spPr xmlns:p166="http://schemas.microsoft.com/office/powerpoint/2016/6/main">
                        <a:xfrm>
                          <a:off x="0" y="0"/>
                          <a:ext cx="3200000" cy="1800000"/>
                        </a:xfrm>
                        <a:prstGeom prst="rect">
                          <a:avLst/>
                        </a:prstGeom>
                        <a:ln w="3175">
                          <a:solidFill>
                            <a:prstClr val="ltGray"/>
                          </a:solidFill>
                        </a:ln>
                      </p166:spPr>
                    </psez:zmPr>
                  </psez:sectionZmObj>
                </psez:sectionZm>
              </a:graphicData>
            </a:graphic>
          </p:graphicFrame>
        </mc:Choice>
        <mc:Fallback xmlns="">
          <p:pic>
            <p:nvPicPr>
              <p:cNvPr id="7" name="Abschnittszoom 6">
                <a:hlinkClick r:id="rId12" action="ppaction://hlinksldjump"/>
                <a:extLst>
                  <a:ext uri="{FF2B5EF4-FFF2-40B4-BE49-F238E27FC236}">
                    <a16:creationId xmlns:a16="http://schemas.microsoft.com/office/drawing/2014/main" id="{7B46F37A-0A7F-4728-A31A-46FD123FA299}"/>
                  </a:ext>
                </a:extLst>
              </p:cNvPr>
              <p:cNvPicPr>
                <a:picLocks noGrp="1" noRot="1" noChangeAspect="1" noMove="1" noResize="1" noEditPoints="1" noAdjustHandles="1" noChangeArrowheads="1" noChangeShapeType="1"/>
              </p:cNvPicPr>
              <p:nvPr/>
            </p:nvPicPr>
            <p:blipFill>
              <a:blip r:embed="rId13"/>
              <a:stretch>
                <a:fillRect/>
              </a:stretch>
            </p:blipFill>
            <p:spPr>
              <a:xfrm>
                <a:off x="635000" y="3558142"/>
                <a:ext cx="3200000" cy="1800000"/>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9" name="Abschnittszoom 8">
                <a:extLst>
                  <a:ext uri="{FF2B5EF4-FFF2-40B4-BE49-F238E27FC236}">
                    <a16:creationId xmlns:a16="http://schemas.microsoft.com/office/drawing/2014/main" id="{A9588B93-4110-9219-043B-90B6976072B9}"/>
                  </a:ext>
                </a:extLst>
              </p:cNvPr>
              <p:cNvGraphicFramePr>
                <a:graphicFrameLocks noChangeAspect="1"/>
              </p:cNvGraphicFramePr>
              <p:nvPr>
                <p:extLst>
                  <p:ext uri="{D42A27DB-BD31-4B8C-83A1-F6EECF244321}">
                    <p14:modId xmlns:p14="http://schemas.microsoft.com/office/powerpoint/2010/main" val="1921372679"/>
                  </p:ext>
                </p:extLst>
              </p:nvPr>
            </p:nvGraphicFramePr>
            <p:xfrm>
              <a:off x="4415903" y="3582414"/>
              <a:ext cx="3200000" cy="1800000"/>
            </p:xfrm>
            <a:graphic>
              <a:graphicData uri="http://schemas.microsoft.com/office/powerpoint/2016/sectionzoom">
                <psez:sectionZm>
                  <psez:sectionZmObj sectionId="{990A9CD1-93C4-4484-B758-159CA0E7417B}">
                    <psez:zmPr id="{8B3BDC65-AEB0-422E-8F2E-0A6EE396176C}" transitionDur="1000">
                      <p166:blipFill xmlns:p166="http://schemas.microsoft.com/office/powerpoint/2016/6/main">
                        <a:blip r:embed="rId14"/>
                        <a:stretch>
                          <a:fillRect/>
                        </a:stretch>
                      </p166:blipFill>
                      <p166:spPr xmlns:p166="http://schemas.microsoft.com/office/powerpoint/2016/6/main">
                        <a:xfrm>
                          <a:off x="0" y="0"/>
                          <a:ext cx="3200000" cy="1800000"/>
                        </a:xfrm>
                        <a:prstGeom prst="rect">
                          <a:avLst/>
                        </a:prstGeom>
                        <a:ln w="3175">
                          <a:solidFill>
                            <a:prstClr val="ltGray"/>
                          </a:solidFill>
                        </a:ln>
                      </p166:spPr>
                    </psez:zmPr>
                  </psez:sectionZmObj>
                </psez:sectionZm>
              </a:graphicData>
            </a:graphic>
          </p:graphicFrame>
        </mc:Choice>
        <mc:Fallback xmlns="">
          <p:pic>
            <p:nvPicPr>
              <p:cNvPr id="9" name="Abschnittszoom 8">
                <a:hlinkClick r:id="rId15" action="ppaction://hlinksldjump"/>
                <a:extLst>
                  <a:ext uri="{FF2B5EF4-FFF2-40B4-BE49-F238E27FC236}">
                    <a16:creationId xmlns:a16="http://schemas.microsoft.com/office/drawing/2014/main" id="{A9588B93-4110-9219-043B-90B6976072B9}"/>
                  </a:ext>
                </a:extLst>
              </p:cNvPr>
              <p:cNvPicPr>
                <a:picLocks noGrp="1" noRot="1" noChangeAspect="1" noMove="1" noResize="1" noEditPoints="1" noAdjustHandles="1" noChangeArrowheads="1" noChangeShapeType="1"/>
              </p:cNvPicPr>
              <p:nvPr/>
            </p:nvPicPr>
            <p:blipFill>
              <a:blip r:embed="rId16"/>
              <a:stretch>
                <a:fillRect/>
              </a:stretch>
            </p:blipFill>
            <p:spPr>
              <a:xfrm>
                <a:off x="4415903" y="3582414"/>
                <a:ext cx="3200000" cy="1800000"/>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11" name="Abschnittszoom 10">
                <a:extLst>
                  <a:ext uri="{FF2B5EF4-FFF2-40B4-BE49-F238E27FC236}">
                    <a16:creationId xmlns:a16="http://schemas.microsoft.com/office/drawing/2014/main" id="{B6266970-D8DE-9083-A64B-1E1FDB11E02B}"/>
                  </a:ext>
                </a:extLst>
              </p:cNvPr>
              <p:cNvGraphicFramePr>
                <a:graphicFrameLocks noChangeAspect="1"/>
              </p:cNvGraphicFramePr>
              <p:nvPr>
                <p:extLst>
                  <p:ext uri="{D42A27DB-BD31-4B8C-83A1-F6EECF244321}">
                    <p14:modId xmlns:p14="http://schemas.microsoft.com/office/powerpoint/2010/main" val="2714929058"/>
                  </p:ext>
                </p:extLst>
              </p:nvPr>
            </p:nvGraphicFramePr>
            <p:xfrm>
              <a:off x="8196733" y="3582414"/>
              <a:ext cx="3200000" cy="1800000"/>
            </p:xfrm>
            <a:graphic>
              <a:graphicData uri="http://schemas.microsoft.com/office/powerpoint/2016/sectionzoom">
                <psez:sectionZm>
                  <psez:sectionZmObj sectionId="{7659FF47-2516-42DC-AD62-3922B52F1FE3}">
                    <psez:zmPr id="{DEE974D0-0D21-4473-865D-90DDCF6159C6}" transitionDur="1000">
                      <p166:blipFill xmlns:p166="http://schemas.microsoft.com/office/powerpoint/2016/6/main">
                        <a:blip r:embed="rId17"/>
                        <a:stretch>
                          <a:fillRect/>
                        </a:stretch>
                      </p166:blipFill>
                      <p166:spPr xmlns:p166="http://schemas.microsoft.com/office/powerpoint/2016/6/main">
                        <a:xfrm>
                          <a:off x="0" y="0"/>
                          <a:ext cx="3200000" cy="1800000"/>
                        </a:xfrm>
                        <a:prstGeom prst="rect">
                          <a:avLst/>
                        </a:prstGeom>
                        <a:ln w="3175">
                          <a:solidFill>
                            <a:prstClr val="ltGray"/>
                          </a:solidFill>
                        </a:ln>
                      </p166:spPr>
                    </psez:zmPr>
                  </psez:sectionZmObj>
                </psez:sectionZm>
              </a:graphicData>
            </a:graphic>
          </p:graphicFrame>
        </mc:Choice>
        <mc:Fallback xmlns="">
          <p:pic>
            <p:nvPicPr>
              <p:cNvPr id="11" name="Abschnittszoom 10">
                <a:hlinkClick r:id="rId18" action="ppaction://hlinksldjump"/>
                <a:extLst>
                  <a:ext uri="{FF2B5EF4-FFF2-40B4-BE49-F238E27FC236}">
                    <a16:creationId xmlns:a16="http://schemas.microsoft.com/office/drawing/2014/main" id="{B6266970-D8DE-9083-A64B-1E1FDB11E02B}"/>
                  </a:ext>
                </a:extLst>
              </p:cNvPr>
              <p:cNvPicPr>
                <a:picLocks noGrp="1" noRot="1" noChangeAspect="1" noMove="1" noResize="1" noEditPoints="1" noAdjustHandles="1" noChangeArrowheads="1" noChangeShapeType="1"/>
              </p:cNvPicPr>
              <p:nvPr/>
            </p:nvPicPr>
            <p:blipFill>
              <a:blip r:embed="rId19"/>
              <a:stretch>
                <a:fillRect/>
              </a:stretch>
            </p:blipFill>
            <p:spPr>
              <a:xfrm>
                <a:off x="8196733" y="3582414"/>
                <a:ext cx="3200000" cy="1800000"/>
              </a:xfrm>
              <a:prstGeom prst="rect">
                <a:avLst/>
              </a:prstGeom>
              <a:ln w="3175">
                <a:solidFill>
                  <a:prstClr val="ltGray"/>
                </a:solidFill>
              </a:ln>
            </p:spPr>
          </p:pic>
        </mc:Fallback>
      </mc:AlternateContent>
    </p:spTree>
    <p:extLst>
      <p:ext uri="{BB962C8B-B14F-4D97-AF65-F5344CB8AC3E}">
        <p14:creationId xmlns:p14="http://schemas.microsoft.com/office/powerpoint/2010/main" val="3364259762"/>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a:xfrm>
            <a:off x="831850" y="1114314"/>
            <a:ext cx="7965786" cy="2852737"/>
          </a:xfrm>
        </p:spPr>
        <p:txBody>
          <a:bodyPr/>
          <a:lstStyle/>
          <a:p>
            <a:r>
              <a:rPr lang="en-US" sz="5500" dirty="0"/>
              <a:t>Climate Change and Greenhouse Gas Emissions</a:t>
            </a:r>
            <a:endParaRPr lang="de-AT" sz="5500" dirty="0"/>
          </a:p>
        </p:txBody>
      </p:sp>
    </p:spTree>
    <p:extLst>
      <p:ext uri="{BB962C8B-B14F-4D97-AF65-F5344CB8AC3E}">
        <p14:creationId xmlns:p14="http://schemas.microsoft.com/office/powerpoint/2010/main" val="66633013"/>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F035178-8D16-D5AD-AAE9-3E6AD5F0159C}"/>
              </a:ext>
            </a:extLst>
          </p:cNvPr>
          <p:cNvSpPr>
            <a:spLocks noGrp="1"/>
          </p:cNvSpPr>
          <p:nvPr>
            <p:ph type="title"/>
          </p:nvPr>
        </p:nvSpPr>
        <p:spPr/>
        <p:txBody>
          <a:bodyPr/>
          <a:lstStyle/>
          <a:p>
            <a:r>
              <a:rPr lang="de-AT" dirty="0" err="1"/>
              <a:t>What</a:t>
            </a:r>
            <a:r>
              <a:rPr lang="de-AT" dirty="0"/>
              <a:t> </a:t>
            </a:r>
            <a:r>
              <a:rPr lang="de-AT" dirty="0" err="1"/>
              <a:t>is</a:t>
            </a:r>
            <a:r>
              <a:rPr lang="de-AT" dirty="0"/>
              <a:t> </a:t>
            </a:r>
            <a:r>
              <a:rPr lang="de-AT" dirty="0" err="1"/>
              <a:t>climate</a:t>
            </a:r>
            <a:r>
              <a:rPr lang="de-AT" dirty="0"/>
              <a:t>?</a:t>
            </a:r>
          </a:p>
        </p:txBody>
      </p:sp>
      <p:sp>
        <p:nvSpPr>
          <p:cNvPr id="3" name="Fußzeilenplatzhalter 2">
            <a:extLst>
              <a:ext uri="{FF2B5EF4-FFF2-40B4-BE49-F238E27FC236}">
                <a16:creationId xmlns:a16="http://schemas.microsoft.com/office/drawing/2014/main" id="{3A73FB72-8640-F1CE-357D-26C7506D5FA0}"/>
              </a:ext>
            </a:extLst>
          </p:cNvPr>
          <p:cNvSpPr>
            <a:spLocks noGrp="1"/>
          </p:cNvSpPr>
          <p:nvPr>
            <p:ph type="ftr" sz="quarter" idx="11"/>
          </p:nvPr>
        </p:nvSpPr>
        <p:spPr/>
        <p:txBody>
          <a:bodyPr/>
          <a:lstStyle/>
          <a:p>
            <a:r>
              <a:rPr lang="en-US" dirty="0"/>
              <a:t>Climate Change and Greenhouse Gas Emissions</a:t>
            </a:r>
            <a:endParaRPr lang="de-AT" dirty="0"/>
          </a:p>
        </p:txBody>
      </p:sp>
      <p:sp>
        <p:nvSpPr>
          <p:cNvPr id="4" name="Foliennummernplatzhalter 3">
            <a:extLst>
              <a:ext uri="{FF2B5EF4-FFF2-40B4-BE49-F238E27FC236}">
                <a16:creationId xmlns:a16="http://schemas.microsoft.com/office/drawing/2014/main" id="{13475B96-BF11-B914-1F13-36A1018EB05E}"/>
              </a:ext>
            </a:extLst>
          </p:cNvPr>
          <p:cNvSpPr>
            <a:spLocks noGrp="1"/>
          </p:cNvSpPr>
          <p:nvPr>
            <p:ph type="sldNum" sz="quarter" idx="12"/>
          </p:nvPr>
        </p:nvSpPr>
        <p:spPr/>
        <p:txBody>
          <a:bodyPr/>
          <a:lstStyle/>
          <a:p>
            <a:r>
              <a:rPr lang="de-AT" dirty="0"/>
              <a:t>Slide  </a:t>
            </a:r>
            <a:fld id="{0AF89F37-6AD9-4F74-BC17-19E39A25D257}" type="slidenum">
              <a:rPr lang="de-AT" smtClean="0"/>
              <a:pPr/>
              <a:t>7</a:t>
            </a:fld>
            <a:endParaRPr lang="de-AT" dirty="0"/>
          </a:p>
        </p:txBody>
      </p:sp>
      <p:sp>
        <p:nvSpPr>
          <p:cNvPr id="6" name="Textfeld 5">
            <a:extLst>
              <a:ext uri="{FF2B5EF4-FFF2-40B4-BE49-F238E27FC236}">
                <a16:creationId xmlns:a16="http://schemas.microsoft.com/office/drawing/2014/main" id="{57C73A29-34D6-AA15-08E3-0A2DF0BF6D5D}"/>
              </a:ext>
            </a:extLst>
          </p:cNvPr>
          <p:cNvSpPr txBox="1"/>
          <p:nvPr/>
        </p:nvSpPr>
        <p:spPr>
          <a:xfrm>
            <a:off x="592538" y="1690062"/>
            <a:ext cx="5084362" cy="3293209"/>
          </a:xfrm>
          <a:prstGeom prst="rect">
            <a:avLst/>
          </a:prstGeom>
          <a:noFill/>
        </p:spPr>
        <p:txBody>
          <a:bodyPr wrap="square">
            <a:spAutoFit/>
          </a:bodyPr>
          <a:lstStyle/>
          <a:p>
            <a:pPr marL="285750" indent="-285750">
              <a:spcAft>
                <a:spcPts val="600"/>
              </a:spcAft>
              <a:buFont typeface="Arial" panose="020B0604020202020204" pitchFamily="34" charset="0"/>
              <a:buChar char="•"/>
            </a:pPr>
            <a:r>
              <a:rPr lang="en-US" sz="2200" dirty="0"/>
              <a:t>Weather ≠ Climate</a:t>
            </a:r>
          </a:p>
          <a:p>
            <a:pPr marL="285750" indent="-285750">
              <a:spcAft>
                <a:spcPts val="600"/>
              </a:spcAft>
              <a:buFont typeface="Arial" panose="020B0604020202020204" pitchFamily="34" charset="0"/>
              <a:buChar char="•"/>
            </a:pPr>
            <a:r>
              <a:rPr lang="en-US" sz="2200" dirty="0"/>
              <a:t>Weather describes short-term phenomena in our atmosphere at a specific location. It can vary from day to day and even from hour to hour.</a:t>
            </a:r>
          </a:p>
          <a:p>
            <a:pPr marL="285750" indent="-285750">
              <a:spcAft>
                <a:spcPts val="600"/>
              </a:spcAft>
              <a:buFont typeface="Arial" panose="020B0604020202020204" pitchFamily="34" charset="0"/>
              <a:buChar char="•"/>
            </a:pPr>
            <a:r>
              <a:rPr lang="en-US" sz="2200" dirty="0"/>
              <a:t>Climate, on the other hand, is the statistical description of weather conditions over a longer period (at least 30 years).</a:t>
            </a:r>
            <a:endParaRPr lang="de-AT" sz="2200" dirty="0"/>
          </a:p>
        </p:txBody>
      </p:sp>
      <p:pic>
        <p:nvPicPr>
          <p:cNvPr id="7" name="Picture 2" descr="Wolken, Himmel, Natur, Wetter">
            <a:extLst>
              <a:ext uri="{FF2B5EF4-FFF2-40B4-BE49-F238E27FC236}">
                <a16:creationId xmlns:a16="http://schemas.microsoft.com/office/drawing/2014/main" id="{8316F4D6-BE35-E2BD-4A6D-505721804F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415942"/>
            <a:ext cx="7061200" cy="4705288"/>
          </a:xfrm>
          <a:prstGeom prst="rect">
            <a:avLst/>
          </a:prstGeom>
          <a:noFill/>
          <a:extLst>
            <a:ext uri="{909E8E84-426E-40DD-AFC4-6F175D3DCCD1}">
              <a14:hiddenFill xmlns:a14="http://schemas.microsoft.com/office/drawing/2010/main">
                <a:solidFill>
                  <a:srgbClr val="FFFFFF"/>
                </a:solidFill>
              </a14:hiddenFill>
            </a:ext>
          </a:extLst>
        </p:spPr>
      </p:pic>
      <p:sp>
        <p:nvSpPr>
          <p:cNvPr id="10" name="Textfeld 9">
            <a:extLst>
              <a:ext uri="{FF2B5EF4-FFF2-40B4-BE49-F238E27FC236}">
                <a16:creationId xmlns:a16="http://schemas.microsoft.com/office/drawing/2014/main" id="{AB2D82E3-36C5-85BD-99E7-BF43D48DE092}"/>
              </a:ext>
            </a:extLst>
          </p:cNvPr>
          <p:cNvSpPr txBox="1"/>
          <p:nvPr/>
        </p:nvSpPr>
        <p:spPr>
          <a:xfrm>
            <a:off x="11079096" y="6233239"/>
            <a:ext cx="1040732" cy="246221"/>
          </a:xfrm>
          <a:prstGeom prst="rect">
            <a:avLst/>
          </a:prstGeom>
          <a:noFill/>
        </p:spPr>
        <p:txBody>
          <a:bodyPr wrap="square">
            <a:spAutoFit/>
          </a:bodyPr>
          <a:lstStyle/>
          <a:p>
            <a:r>
              <a:rPr lang="de-AT" sz="1000" dirty="0">
                <a:solidFill>
                  <a:srgbClr val="3C6496"/>
                </a:solidFill>
              </a:rPr>
              <a:t>Picture: </a:t>
            </a:r>
            <a:r>
              <a:rPr lang="de-AT" sz="1000" dirty="0" err="1">
                <a:solidFill>
                  <a:srgbClr val="3C6496"/>
                </a:solidFill>
              </a:rPr>
              <a:t>Pixabay</a:t>
            </a:r>
            <a:endParaRPr lang="de-AT" sz="1000" dirty="0">
              <a:solidFill>
                <a:srgbClr val="3C6496"/>
              </a:solidFill>
            </a:endParaRPr>
          </a:p>
        </p:txBody>
      </p:sp>
    </p:spTree>
    <p:extLst>
      <p:ext uri="{BB962C8B-B14F-4D97-AF65-F5344CB8AC3E}">
        <p14:creationId xmlns:p14="http://schemas.microsoft.com/office/powerpoint/2010/main" val="3415525345"/>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C102BD-738D-2A7D-346A-B26B43E5C848}"/>
            </a:ext>
          </a:extLst>
        </p:cNvPr>
        <p:cNvGrpSpPr/>
        <p:nvPr/>
      </p:nvGrpSpPr>
      <p:grpSpPr>
        <a:xfrm>
          <a:off x="0" y="0"/>
          <a:ext cx="0" cy="0"/>
          <a:chOff x="0" y="0"/>
          <a:chExt cx="0" cy="0"/>
        </a:xfrm>
      </p:grpSpPr>
      <p:pic>
        <p:nvPicPr>
          <p:cNvPr id="5" name="Grafik 4">
            <a:extLst>
              <a:ext uri="{FF2B5EF4-FFF2-40B4-BE49-F238E27FC236}">
                <a16:creationId xmlns:a16="http://schemas.microsoft.com/office/drawing/2014/main" id="{5F3416C1-5300-C465-C547-4C76F285692C}"/>
              </a:ext>
            </a:extLst>
          </p:cNvPr>
          <p:cNvPicPr>
            <a:picLocks noChangeAspect="1"/>
          </p:cNvPicPr>
          <p:nvPr/>
        </p:nvPicPr>
        <p:blipFill>
          <a:blip r:embed="rId3"/>
          <a:stretch>
            <a:fillRect/>
          </a:stretch>
        </p:blipFill>
        <p:spPr>
          <a:xfrm>
            <a:off x="9962147" y="6094"/>
            <a:ext cx="2229853" cy="1428500"/>
          </a:xfrm>
          <a:prstGeom prst="rect">
            <a:avLst/>
          </a:prstGeom>
          <a:effectLst>
            <a:outerShdw blurRad="50800" dist="50800" dir="5400000" sx="1000" sy="1000" algn="ctr" rotWithShape="0">
              <a:srgbClr val="000000">
                <a:alpha val="99000"/>
              </a:srgbClr>
            </a:outerShdw>
          </a:effectLst>
        </p:spPr>
      </p:pic>
      <p:sp>
        <p:nvSpPr>
          <p:cNvPr id="2" name="Titel 1">
            <a:extLst>
              <a:ext uri="{FF2B5EF4-FFF2-40B4-BE49-F238E27FC236}">
                <a16:creationId xmlns:a16="http://schemas.microsoft.com/office/drawing/2014/main" id="{9952B105-F32C-0B57-A90D-C0CAA65CA2EA}"/>
              </a:ext>
            </a:extLst>
          </p:cNvPr>
          <p:cNvSpPr>
            <a:spLocks noGrp="1"/>
          </p:cNvSpPr>
          <p:nvPr>
            <p:ph type="title"/>
          </p:nvPr>
        </p:nvSpPr>
        <p:spPr/>
        <p:txBody>
          <a:bodyPr/>
          <a:lstStyle/>
          <a:p>
            <a:r>
              <a:rPr lang="de-AT" dirty="0"/>
              <a:t>Greenhouse </a:t>
            </a:r>
            <a:r>
              <a:rPr lang="de-AT" dirty="0" err="1"/>
              <a:t>gases</a:t>
            </a:r>
            <a:endParaRPr lang="de-AT" dirty="0"/>
          </a:p>
        </p:txBody>
      </p:sp>
      <p:sp>
        <p:nvSpPr>
          <p:cNvPr id="3" name="Fußzeilenplatzhalter 2">
            <a:extLst>
              <a:ext uri="{FF2B5EF4-FFF2-40B4-BE49-F238E27FC236}">
                <a16:creationId xmlns:a16="http://schemas.microsoft.com/office/drawing/2014/main" id="{83430B86-517D-7CC4-0944-1F45A8FD181D}"/>
              </a:ext>
            </a:extLst>
          </p:cNvPr>
          <p:cNvSpPr>
            <a:spLocks noGrp="1"/>
          </p:cNvSpPr>
          <p:nvPr>
            <p:ph type="ftr" sz="quarter" idx="11"/>
          </p:nvPr>
        </p:nvSpPr>
        <p:spPr/>
        <p:txBody>
          <a:bodyPr/>
          <a:lstStyle/>
          <a:p>
            <a:r>
              <a:rPr lang="en-US" dirty="0"/>
              <a:t>Climate Change and Greenhouse Gas Emissions</a:t>
            </a:r>
            <a:endParaRPr lang="de-AT" dirty="0"/>
          </a:p>
        </p:txBody>
      </p:sp>
      <p:sp>
        <p:nvSpPr>
          <p:cNvPr id="4" name="Foliennummernplatzhalter 3">
            <a:extLst>
              <a:ext uri="{FF2B5EF4-FFF2-40B4-BE49-F238E27FC236}">
                <a16:creationId xmlns:a16="http://schemas.microsoft.com/office/drawing/2014/main" id="{215E2B79-B164-EB3B-C4BD-6B1BC12BE074}"/>
              </a:ext>
            </a:extLst>
          </p:cNvPr>
          <p:cNvSpPr>
            <a:spLocks noGrp="1"/>
          </p:cNvSpPr>
          <p:nvPr>
            <p:ph type="sldNum" sz="quarter" idx="12"/>
          </p:nvPr>
        </p:nvSpPr>
        <p:spPr/>
        <p:txBody>
          <a:bodyPr/>
          <a:lstStyle/>
          <a:p>
            <a:r>
              <a:rPr lang="de-AT" dirty="0"/>
              <a:t>Slide </a:t>
            </a:r>
            <a:fld id="{0AF89F37-6AD9-4F74-BC17-19E39A25D257}" type="slidenum">
              <a:rPr lang="de-AT" smtClean="0"/>
              <a:pPr/>
              <a:t>8</a:t>
            </a:fld>
            <a:endParaRPr lang="de-AT" dirty="0"/>
          </a:p>
        </p:txBody>
      </p:sp>
      <p:sp>
        <p:nvSpPr>
          <p:cNvPr id="6" name="Textfeld 5">
            <a:extLst>
              <a:ext uri="{FF2B5EF4-FFF2-40B4-BE49-F238E27FC236}">
                <a16:creationId xmlns:a16="http://schemas.microsoft.com/office/drawing/2014/main" id="{D76B6CCD-4F2D-1A1F-70F1-922F1DDEEDC5}"/>
              </a:ext>
            </a:extLst>
          </p:cNvPr>
          <p:cNvSpPr txBox="1"/>
          <p:nvPr/>
        </p:nvSpPr>
        <p:spPr>
          <a:xfrm>
            <a:off x="384873" y="1578664"/>
            <a:ext cx="11422253" cy="4909036"/>
          </a:xfrm>
          <a:prstGeom prst="rect">
            <a:avLst/>
          </a:prstGeom>
          <a:noFill/>
        </p:spPr>
        <p:txBody>
          <a:bodyPr wrap="square">
            <a:spAutoFit/>
          </a:bodyPr>
          <a:lstStyle/>
          <a:p>
            <a:pPr marL="285750" indent="-285750">
              <a:spcAft>
                <a:spcPts val="600"/>
              </a:spcAft>
              <a:buFont typeface="Arial" panose="020B0604020202020204" pitchFamily="34" charset="0"/>
              <a:buChar char="•"/>
            </a:pPr>
            <a:r>
              <a:rPr lang="en-US" dirty="0"/>
              <a:t>The naturally occurring greenhouse effect is an essential prerequisite for life on Earth. Without it, the average temperature of our planet would be around –18 °C despite solar radiation.</a:t>
            </a:r>
          </a:p>
          <a:p>
            <a:pPr marL="285750" indent="-285750">
              <a:spcAft>
                <a:spcPts val="600"/>
              </a:spcAft>
              <a:buFont typeface="Arial" panose="020B0604020202020204" pitchFamily="34" charset="0"/>
              <a:buChar char="•"/>
            </a:pPr>
            <a:r>
              <a:rPr lang="en-US" dirty="0"/>
              <a:t>Greenhouse gases such as carbon dioxide (CO₂), ozone (O₃), methane (CH₄), and nitrous oxide (N₂O) are present in the atmosphere only in very small amounts — about 0.04 %. Nevertheless, their ability to absorb heat radiation has a significant influence on the global climate.</a:t>
            </a:r>
          </a:p>
          <a:p>
            <a:pPr marL="285750" indent="-285750">
              <a:spcAft>
                <a:spcPts val="600"/>
              </a:spcAft>
              <a:buFont typeface="Arial" panose="020B0604020202020204" pitchFamily="34" charset="0"/>
              <a:buChar char="•"/>
            </a:pPr>
            <a:r>
              <a:rPr lang="en-US" dirty="0"/>
              <a:t>Carbon dioxide (CO₂) is the most important greenhouse gas in terms of quantity. The average residence time of CO₂ in the atmosphere is about 120 years. CO₂ is produced as a final product during the combustion of substances containing carbon.</a:t>
            </a:r>
          </a:p>
          <a:p>
            <a:pPr marL="285750" indent="-285750">
              <a:spcAft>
                <a:spcPts val="600"/>
              </a:spcAft>
              <a:buFont typeface="Arial" panose="020B0604020202020204" pitchFamily="34" charset="0"/>
              <a:buChar char="•"/>
            </a:pPr>
            <a:r>
              <a:rPr lang="en-US" dirty="0"/>
              <a:t>Methane (CH₄) is released during the decomposition of organic material in the absence of air — for example, in the stomachs of ruminants (cattle), in rice cultivation, and in landfills.</a:t>
            </a:r>
          </a:p>
          <a:p>
            <a:pPr marL="285750" indent="-285750">
              <a:spcAft>
                <a:spcPts val="600"/>
              </a:spcAft>
              <a:buFont typeface="Arial" panose="020B0604020202020204" pitchFamily="34" charset="0"/>
              <a:buChar char="•"/>
            </a:pPr>
            <a:r>
              <a:rPr lang="en-US" dirty="0"/>
              <a:t>Nitrous oxide (N₂O) is produced by the breakdown of nitrogen-containing compounds in soils. It is mainly emitted from the use of nitrogen fertilizers in agriculture, intensive livestock farming, and combustion or sewage treatment processes.</a:t>
            </a:r>
          </a:p>
          <a:p>
            <a:pPr marL="285750" indent="-285750">
              <a:spcAft>
                <a:spcPts val="600"/>
              </a:spcAft>
              <a:buFont typeface="Arial" panose="020B0604020202020204" pitchFamily="34" charset="0"/>
              <a:buChar char="•"/>
            </a:pPr>
            <a:r>
              <a:rPr lang="en-US" dirty="0"/>
              <a:t>Fluorinated greenhouse gases (HFCs, PFCs, SF₆, NF₃) do not occur naturally in contrast to other greenhouse gases. They are used, for example, as refrigerants in air-conditioning systems, as propellants in sprays, and as blowing agents in foams and insulation materials.</a:t>
            </a:r>
            <a:endParaRPr lang="de-AT" dirty="0"/>
          </a:p>
        </p:txBody>
      </p:sp>
      <p:sp>
        <p:nvSpPr>
          <p:cNvPr id="7" name="Textfeld 6">
            <a:extLst>
              <a:ext uri="{FF2B5EF4-FFF2-40B4-BE49-F238E27FC236}">
                <a16:creationId xmlns:a16="http://schemas.microsoft.com/office/drawing/2014/main" id="{7FB3D30A-97F3-7D98-DA39-9F4286A42288}"/>
              </a:ext>
            </a:extLst>
          </p:cNvPr>
          <p:cNvSpPr txBox="1"/>
          <p:nvPr/>
        </p:nvSpPr>
        <p:spPr>
          <a:xfrm>
            <a:off x="8921415" y="25973"/>
            <a:ext cx="1040732" cy="246221"/>
          </a:xfrm>
          <a:prstGeom prst="rect">
            <a:avLst/>
          </a:prstGeom>
          <a:noFill/>
        </p:spPr>
        <p:txBody>
          <a:bodyPr wrap="square">
            <a:spAutoFit/>
          </a:bodyPr>
          <a:lstStyle/>
          <a:p>
            <a:r>
              <a:rPr lang="de-AT" sz="1000" dirty="0">
                <a:solidFill>
                  <a:srgbClr val="3C6496"/>
                </a:solidFill>
              </a:rPr>
              <a:t>Picture: </a:t>
            </a:r>
            <a:r>
              <a:rPr lang="de-AT" sz="1000" dirty="0" err="1">
                <a:solidFill>
                  <a:srgbClr val="3C6496"/>
                </a:solidFill>
              </a:rPr>
              <a:t>Pixabay</a:t>
            </a:r>
            <a:endParaRPr lang="de-AT" sz="1000" dirty="0">
              <a:solidFill>
                <a:srgbClr val="3C6496"/>
              </a:solidFill>
            </a:endParaRPr>
          </a:p>
        </p:txBody>
      </p:sp>
    </p:spTree>
    <p:extLst>
      <p:ext uri="{BB962C8B-B14F-4D97-AF65-F5344CB8AC3E}">
        <p14:creationId xmlns:p14="http://schemas.microsoft.com/office/powerpoint/2010/main" val="2273903735"/>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EEA4B2-3222-B355-F048-9FC84B00A29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20F6C899-35C5-B3CB-AF0A-4B3EF6D4A422}"/>
              </a:ext>
            </a:extLst>
          </p:cNvPr>
          <p:cNvSpPr>
            <a:spLocks noGrp="1"/>
          </p:cNvSpPr>
          <p:nvPr>
            <p:ph type="title"/>
          </p:nvPr>
        </p:nvSpPr>
        <p:spPr/>
        <p:txBody>
          <a:bodyPr/>
          <a:lstStyle/>
          <a:p>
            <a:r>
              <a:rPr lang="en-US" dirty="0"/>
              <a:t>CO₂ equivalents (</a:t>
            </a:r>
            <a:r>
              <a:rPr lang="en-US" dirty="0" err="1"/>
              <a:t>CO₂e</a:t>
            </a:r>
            <a:r>
              <a:rPr lang="en-US" dirty="0"/>
              <a:t>) = Global warming potential</a:t>
            </a:r>
            <a:endParaRPr lang="de-AT" dirty="0"/>
          </a:p>
        </p:txBody>
      </p:sp>
      <p:sp>
        <p:nvSpPr>
          <p:cNvPr id="3" name="Fußzeilenplatzhalter 2">
            <a:extLst>
              <a:ext uri="{FF2B5EF4-FFF2-40B4-BE49-F238E27FC236}">
                <a16:creationId xmlns:a16="http://schemas.microsoft.com/office/drawing/2014/main" id="{3FFF3548-55DB-C892-4E22-0AA09CF92F0F}"/>
              </a:ext>
            </a:extLst>
          </p:cNvPr>
          <p:cNvSpPr>
            <a:spLocks noGrp="1"/>
          </p:cNvSpPr>
          <p:nvPr>
            <p:ph type="ftr" sz="quarter" idx="11"/>
          </p:nvPr>
        </p:nvSpPr>
        <p:spPr/>
        <p:txBody>
          <a:bodyPr/>
          <a:lstStyle/>
          <a:p>
            <a:r>
              <a:rPr lang="en-US" dirty="0"/>
              <a:t>Climate Change and Greenhouse Gas Emissions</a:t>
            </a:r>
            <a:endParaRPr lang="de-AT" dirty="0"/>
          </a:p>
        </p:txBody>
      </p:sp>
      <p:sp>
        <p:nvSpPr>
          <p:cNvPr id="4" name="Foliennummernplatzhalter 3">
            <a:extLst>
              <a:ext uri="{FF2B5EF4-FFF2-40B4-BE49-F238E27FC236}">
                <a16:creationId xmlns:a16="http://schemas.microsoft.com/office/drawing/2014/main" id="{12E2D4D1-9D55-782E-E55D-325D3AB1347E}"/>
              </a:ext>
            </a:extLst>
          </p:cNvPr>
          <p:cNvSpPr>
            <a:spLocks noGrp="1"/>
          </p:cNvSpPr>
          <p:nvPr>
            <p:ph type="sldNum" sz="quarter" idx="12"/>
          </p:nvPr>
        </p:nvSpPr>
        <p:spPr/>
        <p:txBody>
          <a:bodyPr/>
          <a:lstStyle/>
          <a:p>
            <a:r>
              <a:rPr lang="de-AT" dirty="0"/>
              <a:t>Slide </a:t>
            </a:r>
            <a:fld id="{0AF89F37-6AD9-4F74-BC17-19E39A25D257}" type="slidenum">
              <a:rPr lang="de-AT" smtClean="0"/>
              <a:pPr/>
              <a:t>9</a:t>
            </a:fld>
            <a:endParaRPr lang="de-AT" dirty="0"/>
          </a:p>
        </p:txBody>
      </p:sp>
      <p:sp>
        <p:nvSpPr>
          <p:cNvPr id="8" name="Textfeld 7">
            <a:extLst>
              <a:ext uri="{FF2B5EF4-FFF2-40B4-BE49-F238E27FC236}">
                <a16:creationId xmlns:a16="http://schemas.microsoft.com/office/drawing/2014/main" id="{FAF580A6-5242-EEEF-9ECC-079DC1636344}"/>
              </a:ext>
            </a:extLst>
          </p:cNvPr>
          <p:cNvSpPr txBox="1"/>
          <p:nvPr/>
        </p:nvSpPr>
        <p:spPr>
          <a:xfrm>
            <a:off x="534101" y="1924913"/>
            <a:ext cx="5311963" cy="4555093"/>
          </a:xfrm>
          <a:prstGeom prst="rect">
            <a:avLst/>
          </a:prstGeom>
          <a:noFill/>
        </p:spPr>
        <p:txBody>
          <a:bodyPr wrap="square">
            <a:spAutoFit/>
          </a:bodyPr>
          <a:lstStyle/>
          <a:p>
            <a:pPr marL="342900" indent="-342900">
              <a:spcAft>
                <a:spcPts val="600"/>
              </a:spcAft>
              <a:buFont typeface="Arial" panose="020B0604020202020204" pitchFamily="34" charset="0"/>
              <a:buChar char="•"/>
            </a:pPr>
            <a:r>
              <a:rPr lang="en-US" sz="2000" dirty="0" err="1"/>
              <a:t>CO₂e</a:t>
            </a:r>
            <a:r>
              <a:rPr lang="en-US" sz="2000" dirty="0"/>
              <a:t> is a unit of measurement that makes the effect of all greenhouse gases on the climate comparable.</a:t>
            </a:r>
          </a:p>
          <a:p>
            <a:pPr marL="342900" indent="-342900">
              <a:spcAft>
                <a:spcPts val="600"/>
              </a:spcAft>
              <a:buFont typeface="Arial" panose="020B0604020202020204" pitchFamily="34" charset="0"/>
              <a:buChar char="•"/>
            </a:pPr>
            <a:r>
              <a:rPr lang="en-US" sz="2000" dirty="0"/>
              <a:t>Different greenhouse gases contribute to the greenhouse effect to varying degrees and remain in the Earth’s atmosphere for different lengths of time.</a:t>
            </a:r>
          </a:p>
          <a:p>
            <a:pPr marL="342900" indent="-342900">
              <a:spcAft>
                <a:spcPts val="600"/>
              </a:spcAft>
              <a:buFont typeface="Arial" panose="020B0604020202020204" pitchFamily="34" charset="0"/>
              <a:buChar char="•"/>
            </a:pPr>
            <a:r>
              <a:rPr lang="en-US" sz="2000" b="1" dirty="0"/>
              <a:t>Example: </a:t>
            </a:r>
            <a:r>
              <a:rPr lang="en-US" sz="2000" dirty="0"/>
              <a:t>Comparison of the impact of one ton of CO₂ with one ton of methane over a period of 100 years: one ton of methane is about 30 times more harmful to the climate than one ton of </a:t>
            </a:r>
            <a:r>
              <a:rPr lang="en-US" sz="2000" dirty="0" err="1"/>
              <a:t>CO₂.Therefore</a:t>
            </a:r>
            <a:r>
              <a:rPr lang="en-US" sz="2000" dirty="0"/>
              <a:t>, one ton of methane corresponds to about 30 tons of CO₂ equivalents (</a:t>
            </a:r>
            <a:r>
              <a:rPr lang="en-US" sz="2000" dirty="0" err="1"/>
              <a:t>CO₂e</a:t>
            </a:r>
            <a:r>
              <a:rPr lang="en-US" sz="2000" dirty="0"/>
              <a:t>).</a:t>
            </a:r>
            <a:endParaRPr lang="de-AT" sz="2000" dirty="0"/>
          </a:p>
        </p:txBody>
      </p:sp>
      <p:sp>
        <p:nvSpPr>
          <p:cNvPr id="5" name="Textfeld 4">
            <a:extLst>
              <a:ext uri="{FF2B5EF4-FFF2-40B4-BE49-F238E27FC236}">
                <a16:creationId xmlns:a16="http://schemas.microsoft.com/office/drawing/2014/main" id="{407BAC04-3B40-EDD8-B2D8-B66011225376}"/>
              </a:ext>
            </a:extLst>
          </p:cNvPr>
          <p:cNvSpPr txBox="1"/>
          <p:nvPr/>
        </p:nvSpPr>
        <p:spPr>
          <a:xfrm>
            <a:off x="8771021" y="6292691"/>
            <a:ext cx="3537283" cy="246221"/>
          </a:xfrm>
          <a:prstGeom prst="rect">
            <a:avLst/>
          </a:prstGeom>
          <a:noFill/>
        </p:spPr>
        <p:txBody>
          <a:bodyPr wrap="square">
            <a:spAutoFit/>
          </a:bodyPr>
          <a:lstStyle/>
          <a:p>
            <a:r>
              <a:rPr lang="de-AT" sz="1000" dirty="0">
                <a:solidFill>
                  <a:srgbClr val="3C6496"/>
                </a:solidFill>
              </a:rPr>
              <a:t>Picture: </a:t>
            </a:r>
            <a:r>
              <a:rPr lang="en-US" sz="1000" dirty="0" err="1"/>
              <a:t>Pixabay</a:t>
            </a:r>
            <a:r>
              <a:rPr lang="en-US" sz="1000" dirty="0"/>
              <a:t> and own illustration, data from IPCC (2024)</a:t>
            </a:r>
            <a:endParaRPr lang="de-AT" sz="1000" dirty="0">
              <a:solidFill>
                <a:srgbClr val="3C6496"/>
              </a:solidFill>
            </a:endParaRPr>
          </a:p>
        </p:txBody>
      </p:sp>
      <p:pic>
        <p:nvPicPr>
          <p:cNvPr id="17" name="Picture 16">
            <a:extLst>
              <a:ext uri="{FF2B5EF4-FFF2-40B4-BE49-F238E27FC236}">
                <a16:creationId xmlns:a16="http://schemas.microsoft.com/office/drawing/2014/main" id="{43015169-D2FD-7B72-309A-565FBDAAB83F}"/>
              </a:ext>
            </a:extLst>
          </p:cNvPr>
          <p:cNvPicPr>
            <a:picLocks noGrp="1" noRot="1" noChangeAspect="1" noMove="1" noResize="1" noEditPoints="1" noAdjustHandles="1" noChangeArrowheads="1" noChangeShapeType="1" noCrop="1"/>
          </p:cNvPicPr>
          <p:nvPr/>
        </p:nvPicPr>
        <p:blipFill>
          <a:blip r:embed="rId3"/>
          <a:stretch>
            <a:fillRect/>
          </a:stretch>
        </p:blipFill>
        <p:spPr>
          <a:xfrm>
            <a:off x="5871562" y="1268396"/>
            <a:ext cx="5998960" cy="4740295"/>
          </a:xfrm>
          <a:prstGeom prst="rect">
            <a:avLst/>
          </a:prstGeom>
        </p:spPr>
      </p:pic>
    </p:spTree>
    <p:extLst>
      <p:ext uri="{BB962C8B-B14F-4D97-AF65-F5344CB8AC3E}">
        <p14:creationId xmlns:p14="http://schemas.microsoft.com/office/powerpoint/2010/main" val="515025507"/>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5F57EC-BA7B-C3A9-608D-34E07D6E7D3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AF59681-FC7B-2BC5-6A58-A5224C41CB62}"/>
              </a:ext>
            </a:extLst>
          </p:cNvPr>
          <p:cNvSpPr>
            <a:spLocks noGrp="1"/>
          </p:cNvSpPr>
          <p:nvPr>
            <p:ph type="title"/>
          </p:nvPr>
        </p:nvSpPr>
        <p:spPr/>
        <p:txBody>
          <a:bodyPr/>
          <a:lstStyle/>
          <a:p>
            <a:r>
              <a:rPr lang="de-AT" dirty="0" err="1"/>
              <a:t>Rise</a:t>
            </a:r>
            <a:r>
              <a:rPr lang="de-AT" dirty="0"/>
              <a:t> in </a:t>
            </a:r>
            <a:r>
              <a:rPr lang="de-AT" dirty="0" err="1"/>
              <a:t>temperature</a:t>
            </a:r>
            <a:endParaRPr lang="de-AT" dirty="0"/>
          </a:p>
        </p:txBody>
      </p:sp>
      <p:sp>
        <p:nvSpPr>
          <p:cNvPr id="3" name="Fußzeilenplatzhalter 2">
            <a:extLst>
              <a:ext uri="{FF2B5EF4-FFF2-40B4-BE49-F238E27FC236}">
                <a16:creationId xmlns:a16="http://schemas.microsoft.com/office/drawing/2014/main" id="{A7CE77E2-4964-B944-2ECA-C2C627361403}"/>
              </a:ext>
            </a:extLst>
          </p:cNvPr>
          <p:cNvSpPr>
            <a:spLocks noGrp="1"/>
          </p:cNvSpPr>
          <p:nvPr>
            <p:ph type="ftr" sz="quarter" idx="11"/>
          </p:nvPr>
        </p:nvSpPr>
        <p:spPr/>
        <p:txBody>
          <a:bodyPr/>
          <a:lstStyle/>
          <a:p>
            <a:r>
              <a:rPr lang="en-US" dirty="0"/>
              <a:t>Climate Change and Greenhouse Gas Emissions</a:t>
            </a:r>
            <a:endParaRPr lang="de-AT" dirty="0"/>
          </a:p>
        </p:txBody>
      </p:sp>
      <p:sp>
        <p:nvSpPr>
          <p:cNvPr id="4" name="Foliennummernplatzhalter 3">
            <a:extLst>
              <a:ext uri="{FF2B5EF4-FFF2-40B4-BE49-F238E27FC236}">
                <a16:creationId xmlns:a16="http://schemas.microsoft.com/office/drawing/2014/main" id="{E7608EF8-4638-CFBF-8EDE-D316F07BC682}"/>
              </a:ext>
            </a:extLst>
          </p:cNvPr>
          <p:cNvSpPr>
            <a:spLocks noGrp="1"/>
          </p:cNvSpPr>
          <p:nvPr>
            <p:ph type="sldNum" sz="quarter" idx="12"/>
          </p:nvPr>
        </p:nvSpPr>
        <p:spPr/>
        <p:txBody>
          <a:bodyPr/>
          <a:lstStyle/>
          <a:p>
            <a:r>
              <a:rPr lang="de-AT" dirty="0"/>
              <a:t>Slide </a:t>
            </a:r>
            <a:fld id="{0AF89F37-6AD9-4F74-BC17-19E39A25D257}" type="slidenum">
              <a:rPr lang="de-AT" smtClean="0"/>
              <a:pPr/>
              <a:t>10</a:t>
            </a:fld>
            <a:endParaRPr lang="de-AT" dirty="0"/>
          </a:p>
        </p:txBody>
      </p:sp>
      <p:grpSp>
        <p:nvGrpSpPr>
          <p:cNvPr id="7" name="Gruppieren 6">
            <a:extLst>
              <a:ext uri="{FF2B5EF4-FFF2-40B4-BE49-F238E27FC236}">
                <a16:creationId xmlns:a16="http://schemas.microsoft.com/office/drawing/2014/main" id="{B698388A-05B0-A67C-F88E-FFFF67F17449}"/>
              </a:ext>
            </a:extLst>
          </p:cNvPr>
          <p:cNvGrpSpPr/>
          <p:nvPr/>
        </p:nvGrpSpPr>
        <p:grpSpPr>
          <a:xfrm>
            <a:off x="0" y="1213267"/>
            <a:ext cx="12192000" cy="5004693"/>
            <a:chOff x="0" y="1551497"/>
            <a:chExt cx="12192000" cy="5004693"/>
          </a:xfrm>
        </p:grpSpPr>
        <p:sp>
          <p:nvSpPr>
            <p:cNvPr id="8" name="Textfeld 7">
              <a:extLst>
                <a:ext uri="{FF2B5EF4-FFF2-40B4-BE49-F238E27FC236}">
                  <a16:creationId xmlns:a16="http://schemas.microsoft.com/office/drawing/2014/main" id="{0B67C9E5-6311-626C-19A0-5FE21ED3F4A7}"/>
                </a:ext>
              </a:extLst>
            </p:cNvPr>
            <p:cNvSpPr txBox="1"/>
            <p:nvPr/>
          </p:nvSpPr>
          <p:spPr>
            <a:xfrm>
              <a:off x="311616" y="1551497"/>
              <a:ext cx="3952813" cy="307777"/>
            </a:xfrm>
            <a:prstGeom prst="rect">
              <a:avLst/>
            </a:prstGeom>
            <a:noFill/>
          </p:spPr>
          <p:txBody>
            <a:bodyPr wrap="square">
              <a:spAutoFit/>
            </a:bodyPr>
            <a:lstStyle/>
            <a:p>
              <a:pPr algn="l"/>
              <a:r>
                <a:rPr lang="de-AT" sz="1400" b="1" i="0" err="1">
                  <a:solidFill>
                    <a:srgbClr val="000000"/>
                  </a:solidFill>
                  <a:effectLst/>
                  <a:latin typeface="+mj-lt"/>
                </a:rPr>
                <a:t>Increase</a:t>
              </a:r>
              <a:r>
                <a:rPr lang="de-AT" sz="1400" b="1" i="0">
                  <a:solidFill>
                    <a:srgbClr val="000000"/>
                  </a:solidFill>
                  <a:effectLst/>
                  <a:latin typeface="+mj-lt"/>
                </a:rPr>
                <a:t> in global </a:t>
              </a:r>
              <a:r>
                <a:rPr lang="de-AT" sz="1400" b="1" i="0" err="1">
                  <a:solidFill>
                    <a:srgbClr val="000000"/>
                  </a:solidFill>
                  <a:effectLst/>
                  <a:latin typeface="+mj-lt"/>
                </a:rPr>
                <a:t>average</a:t>
              </a:r>
              <a:r>
                <a:rPr lang="de-AT" sz="1400" b="1" i="0">
                  <a:solidFill>
                    <a:srgbClr val="000000"/>
                  </a:solidFill>
                  <a:effectLst/>
                  <a:latin typeface="+mj-lt"/>
                </a:rPr>
                <a:t> </a:t>
              </a:r>
              <a:r>
                <a:rPr lang="de-AT" sz="1400" b="1" i="0" err="1">
                  <a:solidFill>
                    <a:srgbClr val="000000"/>
                  </a:solidFill>
                  <a:effectLst/>
                  <a:latin typeface="+mj-lt"/>
                </a:rPr>
                <a:t>temperature</a:t>
              </a:r>
              <a:endParaRPr lang="de-AT" sz="1400" b="1" i="0">
                <a:solidFill>
                  <a:srgbClr val="000000"/>
                </a:solidFill>
                <a:effectLst/>
                <a:latin typeface="+mj-lt"/>
              </a:endParaRPr>
            </a:p>
          </p:txBody>
        </p:sp>
        <p:pic>
          <p:nvPicPr>
            <p:cNvPr id="9" name="Grafik 8">
              <a:extLst>
                <a:ext uri="{FF2B5EF4-FFF2-40B4-BE49-F238E27FC236}">
                  <a16:creationId xmlns:a16="http://schemas.microsoft.com/office/drawing/2014/main" id="{3BD76AE0-8CBB-808C-C87B-F97FD32E05C8}"/>
                </a:ext>
              </a:extLst>
            </p:cNvPr>
            <p:cNvPicPr>
              <a:picLocks noChangeAspect="1"/>
            </p:cNvPicPr>
            <p:nvPr/>
          </p:nvPicPr>
          <p:blipFill>
            <a:blip r:embed="rId3"/>
            <a:stretch>
              <a:fillRect/>
            </a:stretch>
          </p:blipFill>
          <p:spPr>
            <a:xfrm>
              <a:off x="838200" y="5294772"/>
              <a:ext cx="3006767" cy="620186"/>
            </a:xfrm>
            <a:prstGeom prst="rect">
              <a:avLst/>
            </a:prstGeom>
          </p:spPr>
        </p:pic>
        <p:sp>
          <p:nvSpPr>
            <p:cNvPr id="10" name="Textfeld 9">
              <a:extLst>
                <a:ext uri="{FF2B5EF4-FFF2-40B4-BE49-F238E27FC236}">
                  <a16:creationId xmlns:a16="http://schemas.microsoft.com/office/drawing/2014/main" id="{D3ED5AC9-911D-3CA1-51C0-898B7376A068}"/>
                </a:ext>
              </a:extLst>
            </p:cNvPr>
            <p:cNvSpPr txBox="1"/>
            <p:nvPr/>
          </p:nvSpPr>
          <p:spPr>
            <a:xfrm>
              <a:off x="313093" y="5925248"/>
              <a:ext cx="3715588" cy="630942"/>
            </a:xfrm>
            <a:prstGeom prst="rect">
              <a:avLst/>
            </a:prstGeom>
            <a:noFill/>
          </p:spPr>
          <p:txBody>
            <a:bodyPr wrap="square">
              <a:spAutoFit/>
            </a:bodyPr>
            <a:lstStyle/>
            <a:p>
              <a:r>
                <a:rPr lang="de-AT" sz="700" b="0" i="1">
                  <a:solidFill>
                    <a:srgbClr val="212529"/>
                  </a:solidFill>
                  <a:effectLst/>
                  <a:latin typeface="+mj-lt"/>
                </a:rPr>
                <a:t>Figure 1. Global </a:t>
              </a:r>
              <a:r>
                <a:rPr lang="de-AT" sz="700" b="0" i="1" err="1">
                  <a:solidFill>
                    <a:srgbClr val="212529"/>
                  </a:solidFill>
                  <a:effectLst/>
                  <a:latin typeface="+mj-lt"/>
                </a:rPr>
                <a:t>average</a:t>
              </a:r>
              <a:r>
                <a:rPr lang="de-AT" sz="700" b="0" i="1">
                  <a:solidFill>
                    <a:srgbClr val="212529"/>
                  </a:solidFill>
                  <a:effectLst/>
                  <a:latin typeface="+mj-lt"/>
                </a:rPr>
                <a:t> </a:t>
              </a:r>
              <a:r>
                <a:rPr lang="de-AT" sz="700" b="0" i="1" err="1">
                  <a:solidFill>
                    <a:srgbClr val="212529"/>
                  </a:solidFill>
                  <a:effectLst/>
                  <a:latin typeface="+mj-lt"/>
                </a:rPr>
                <a:t>near-surface</a:t>
              </a:r>
              <a:r>
                <a:rPr lang="de-AT" sz="700" b="0" i="1">
                  <a:solidFill>
                    <a:srgbClr val="212529"/>
                  </a:solidFill>
                  <a:effectLst/>
                  <a:latin typeface="+mj-lt"/>
                </a:rPr>
                <a:t> </a:t>
              </a:r>
              <a:r>
                <a:rPr lang="de-AT" sz="700" b="0" i="1" err="1">
                  <a:solidFill>
                    <a:srgbClr val="212529"/>
                  </a:solidFill>
                  <a:effectLst/>
                  <a:latin typeface="+mj-lt"/>
                </a:rPr>
                <a:t>temperature</a:t>
              </a:r>
              <a:r>
                <a:rPr lang="de-AT" sz="700" b="0" i="1">
                  <a:solidFill>
                    <a:srgbClr val="212529"/>
                  </a:solidFill>
                  <a:effectLst/>
                  <a:latin typeface="+mj-lt"/>
                </a:rPr>
                <a:t> </a:t>
              </a:r>
              <a:r>
                <a:rPr lang="de-AT" sz="700" b="0" i="1" err="1">
                  <a:solidFill>
                    <a:srgbClr val="212529"/>
                  </a:solidFill>
                  <a:effectLst/>
                  <a:latin typeface="+mj-lt"/>
                </a:rPr>
                <a:t>for</a:t>
              </a:r>
              <a:r>
                <a:rPr lang="de-AT" sz="700" b="0" i="1">
                  <a:solidFill>
                    <a:srgbClr val="212529"/>
                  </a:solidFill>
                  <a:effectLst/>
                  <a:latin typeface="+mj-lt"/>
                </a:rPr>
                <a:t> </a:t>
              </a:r>
              <a:r>
                <a:rPr lang="de-AT" sz="700" b="0" i="1" err="1">
                  <a:solidFill>
                    <a:srgbClr val="212529"/>
                  </a:solidFill>
                  <a:effectLst/>
                  <a:latin typeface="+mj-lt"/>
                </a:rPr>
                <a:t>centred</a:t>
              </a:r>
              <a:r>
                <a:rPr lang="de-AT" sz="700" b="0" i="1">
                  <a:solidFill>
                    <a:srgbClr val="212529"/>
                  </a:solidFill>
                  <a:effectLst/>
                  <a:latin typeface="+mj-lt"/>
                </a:rPr>
                <a:t> </a:t>
              </a:r>
              <a:r>
                <a:rPr lang="de-AT" sz="700" b="0" i="1" err="1">
                  <a:solidFill>
                    <a:srgbClr val="212529"/>
                  </a:solidFill>
                  <a:effectLst/>
                  <a:latin typeface="+mj-lt"/>
                </a:rPr>
                <a:t>running</a:t>
              </a:r>
              <a:r>
                <a:rPr lang="de-AT" sz="700" b="0" i="1">
                  <a:solidFill>
                    <a:srgbClr val="212529"/>
                  </a:solidFill>
                  <a:effectLst/>
                  <a:latin typeface="+mj-lt"/>
                </a:rPr>
                <a:t> 60-month </a:t>
              </a:r>
              <a:r>
                <a:rPr lang="de-AT" sz="700" b="0" i="1" err="1">
                  <a:solidFill>
                    <a:srgbClr val="212529"/>
                  </a:solidFill>
                  <a:effectLst/>
                  <a:latin typeface="+mj-lt"/>
                </a:rPr>
                <a:t>periods</a:t>
              </a:r>
              <a:r>
                <a:rPr lang="de-AT" sz="700" b="0" i="1">
                  <a:solidFill>
                    <a:srgbClr val="212529"/>
                  </a:solidFill>
                  <a:effectLst/>
                  <a:latin typeface="+mj-lt"/>
                </a:rPr>
                <a:t>, relative </a:t>
              </a:r>
              <a:r>
                <a:rPr lang="de-AT" sz="700" b="0" i="1" err="1">
                  <a:solidFill>
                    <a:srgbClr val="212529"/>
                  </a:solidFill>
                  <a:effectLst/>
                  <a:latin typeface="+mj-lt"/>
                </a:rPr>
                <a:t>to</a:t>
              </a:r>
              <a:r>
                <a:rPr lang="de-AT" sz="700" b="0" i="1">
                  <a:solidFill>
                    <a:srgbClr val="212529"/>
                  </a:solidFill>
                  <a:effectLst/>
                  <a:latin typeface="+mj-lt"/>
                </a:rPr>
                <a:t> </a:t>
              </a:r>
              <a:r>
                <a:rPr lang="de-AT" sz="700" b="0" i="1" err="1">
                  <a:solidFill>
                    <a:srgbClr val="212529"/>
                  </a:solidFill>
                  <a:effectLst/>
                  <a:latin typeface="+mj-lt"/>
                </a:rPr>
                <a:t>the</a:t>
              </a:r>
              <a:r>
                <a:rPr lang="de-AT" sz="700" b="0" i="1">
                  <a:solidFill>
                    <a:srgbClr val="212529"/>
                  </a:solidFill>
                  <a:effectLst/>
                  <a:latin typeface="+mj-lt"/>
                </a:rPr>
                <a:t> </a:t>
              </a:r>
              <a:r>
                <a:rPr lang="de-AT" sz="700" b="0" i="1" err="1">
                  <a:solidFill>
                    <a:srgbClr val="212529"/>
                  </a:solidFill>
                  <a:effectLst/>
                  <a:latin typeface="+mj-lt"/>
                </a:rPr>
                <a:t>average</a:t>
              </a:r>
              <a:r>
                <a:rPr lang="de-AT" sz="700" b="0" i="1">
                  <a:solidFill>
                    <a:srgbClr val="212529"/>
                  </a:solidFill>
                  <a:effectLst/>
                  <a:latin typeface="+mj-lt"/>
                </a:rPr>
                <a:t> </a:t>
              </a:r>
              <a:r>
                <a:rPr lang="de-AT" sz="700" b="0" i="1" err="1">
                  <a:solidFill>
                    <a:srgbClr val="212529"/>
                  </a:solidFill>
                  <a:effectLst/>
                  <a:latin typeface="+mj-lt"/>
                </a:rPr>
                <a:t>for</a:t>
              </a:r>
              <a:r>
                <a:rPr lang="de-AT" sz="700" b="0" i="1">
                  <a:solidFill>
                    <a:srgbClr val="212529"/>
                  </a:solidFill>
                  <a:effectLst/>
                  <a:latin typeface="+mj-lt"/>
                </a:rPr>
                <a:t> </a:t>
              </a:r>
              <a:r>
                <a:rPr lang="de-AT" sz="700" b="0" i="1" err="1">
                  <a:solidFill>
                    <a:srgbClr val="212529"/>
                  </a:solidFill>
                  <a:effectLst/>
                  <a:latin typeface="+mj-lt"/>
                </a:rPr>
                <a:t>the</a:t>
              </a:r>
              <a:r>
                <a:rPr lang="de-AT" sz="700" b="0" i="1">
                  <a:solidFill>
                    <a:srgbClr val="212529"/>
                  </a:solidFill>
                  <a:effectLst/>
                  <a:latin typeface="+mj-lt"/>
                </a:rPr>
                <a:t> 1991–2020 </a:t>
              </a:r>
              <a:r>
                <a:rPr lang="de-AT" sz="700" b="0" i="1" err="1">
                  <a:solidFill>
                    <a:srgbClr val="212529"/>
                  </a:solidFill>
                  <a:effectLst/>
                  <a:latin typeface="+mj-lt"/>
                </a:rPr>
                <a:t>reference</a:t>
              </a:r>
              <a:r>
                <a:rPr lang="de-AT" sz="700" b="0" i="1">
                  <a:solidFill>
                    <a:srgbClr val="212529"/>
                  </a:solidFill>
                  <a:effectLst/>
                  <a:latin typeface="+mj-lt"/>
                </a:rPr>
                <a:t> </a:t>
              </a:r>
              <a:r>
                <a:rPr lang="de-AT" sz="700" b="0" i="1" err="1">
                  <a:solidFill>
                    <a:srgbClr val="212529"/>
                  </a:solidFill>
                  <a:effectLst/>
                  <a:latin typeface="+mj-lt"/>
                </a:rPr>
                <a:t>period</a:t>
              </a:r>
              <a:r>
                <a:rPr lang="de-AT" sz="700" b="0" i="1">
                  <a:solidFill>
                    <a:srgbClr val="212529"/>
                  </a:solidFill>
                  <a:effectLst/>
                  <a:latin typeface="+mj-lt"/>
                </a:rPr>
                <a:t> and </a:t>
              </a:r>
              <a:r>
                <a:rPr lang="de-AT" sz="700" b="0" i="1" err="1">
                  <a:solidFill>
                    <a:srgbClr val="212529"/>
                  </a:solidFill>
                  <a:effectLst/>
                  <a:latin typeface="+mj-lt"/>
                </a:rPr>
                <a:t>as</a:t>
              </a:r>
              <a:r>
                <a:rPr lang="de-AT" sz="700" b="0" i="1">
                  <a:solidFill>
                    <a:srgbClr val="212529"/>
                  </a:solidFill>
                  <a:effectLst/>
                  <a:latin typeface="+mj-lt"/>
                </a:rPr>
                <a:t> an </a:t>
              </a:r>
              <a:r>
                <a:rPr lang="de-AT" sz="700" b="0" i="1" err="1">
                  <a:solidFill>
                    <a:srgbClr val="212529"/>
                  </a:solidFill>
                  <a:effectLst/>
                  <a:latin typeface="+mj-lt"/>
                </a:rPr>
                <a:t>increase</a:t>
              </a:r>
              <a:r>
                <a:rPr lang="de-AT" sz="700" b="0" i="1">
                  <a:solidFill>
                    <a:srgbClr val="212529"/>
                  </a:solidFill>
                  <a:effectLst/>
                  <a:latin typeface="+mj-lt"/>
                </a:rPr>
                <a:t> </a:t>
              </a:r>
              <a:r>
                <a:rPr lang="de-AT" sz="700" b="0" i="1" err="1">
                  <a:solidFill>
                    <a:srgbClr val="212529"/>
                  </a:solidFill>
                  <a:effectLst/>
                  <a:latin typeface="+mj-lt"/>
                </a:rPr>
                <a:t>above</a:t>
              </a:r>
              <a:r>
                <a:rPr lang="de-AT" sz="700" b="0" i="1">
                  <a:solidFill>
                    <a:srgbClr val="212529"/>
                  </a:solidFill>
                  <a:effectLst/>
                  <a:latin typeface="+mj-lt"/>
                </a:rPr>
                <a:t> </a:t>
              </a:r>
              <a:r>
                <a:rPr lang="de-AT" sz="700" b="0" i="1" err="1">
                  <a:solidFill>
                    <a:srgbClr val="212529"/>
                  </a:solidFill>
                  <a:effectLst/>
                  <a:latin typeface="+mj-lt"/>
                </a:rPr>
                <a:t>the</a:t>
              </a:r>
              <a:r>
                <a:rPr lang="de-AT" sz="700" b="0" i="1">
                  <a:solidFill>
                    <a:srgbClr val="212529"/>
                  </a:solidFill>
                  <a:effectLst/>
                  <a:latin typeface="+mj-lt"/>
                </a:rPr>
                <a:t> 1850–1900 </a:t>
              </a:r>
              <a:r>
                <a:rPr lang="de-AT" sz="700" b="0" i="1" err="1">
                  <a:solidFill>
                    <a:srgbClr val="212529"/>
                  </a:solidFill>
                  <a:effectLst/>
                  <a:latin typeface="+mj-lt"/>
                </a:rPr>
                <a:t>average</a:t>
              </a:r>
              <a:r>
                <a:rPr lang="de-AT" sz="700" b="0" i="1">
                  <a:solidFill>
                    <a:srgbClr val="212529"/>
                  </a:solidFill>
                  <a:effectLst/>
                  <a:latin typeface="+mj-lt"/>
                </a:rPr>
                <a:t>, </a:t>
              </a:r>
              <a:r>
                <a:rPr lang="de-AT" sz="700" b="0" i="1" err="1">
                  <a:solidFill>
                    <a:srgbClr val="212529"/>
                  </a:solidFill>
                  <a:effectLst/>
                  <a:latin typeface="+mj-lt"/>
                </a:rPr>
                <a:t>according</a:t>
              </a:r>
              <a:r>
                <a:rPr lang="de-AT" sz="700" b="0" i="1">
                  <a:solidFill>
                    <a:srgbClr val="212529"/>
                  </a:solidFill>
                  <a:effectLst/>
                  <a:latin typeface="+mj-lt"/>
                </a:rPr>
                <a:t> </a:t>
              </a:r>
              <a:r>
                <a:rPr lang="de-AT" sz="700" b="0" i="1" err="1">
                  <a:solidFill>
                    <a:srgbClr val="212529"/>
                  </a:solidFill>
                  <a:effectLst/>
                  <a:latin typeface="+mj-lt"/>
                </a:rPr>
                <a:t>to</a:t>
              </a:r>
              <a:r>
                <a:rPr lang="de-AT" sz="700" b="0" i="1">
                  <a:solidFill>
                    <a:srgbClr val="212529"/>
                  </a:solidFill>
                  <a:effectLst/>
                  <a:latin typeface="+mj-lt"/>
                </a:rPr>
                <a:t> </a:t>
              </a:r>
              <a:r>
                <a:rPr lang="de-AT" sz="700" b="0" i="1" err="1">
                  <a:solidFill>
                    <a:srgbClr val="212529"/>
                  </a:solidFill>
                  <a:effectLst/>
                  <a:latin typeface="+mj-lt"/>
                </a:rPr>
                <a:t>six</a:t>
              </a:r>
              <a:r>
                <a:rPr lang="de-AT" sz="700" b="0" i="1">
                  <a:solidFill>
                    <a:srgbClr val="212529"/>
                  </a:solidFill>
                  <a:effectLst/>
                  <a:latin typeface="+mj-lt"/>
                </a:rPr>
                <a:t> </a:t>
              </a:r>
              <a:r>
                <a:rPr lang="de-AT" sz="700" b="0" i="1" err="1">
                  <a:solidFill>
                    <a:srgbClr val="212529"/>
                  </a:solidFill>
                  <a:effectLst/>
                  <a:latin typeface="+mj-lt"/>
                </a:rPr>
                <a:t>datasets</a:t>
              </a:r>
              <a:r>
                <a:rPr lang="de-AT" sz="700" b="0" i="1">
                  <a:solidFill>
                    <a:srgbClr val="212529"/>
                  </a:solidFill>
                  <a:effectLst/>
                  <a:latin typeface="+mj-lt"/>
                </a:rPr>
                <a:t>. The </a:t>
              </a:r>
              <a:r>
                <a:rPr lang="de-AT" sz="700" b="0" i="1" err="1">
                  <a:solidFill>
                    <a:srgbClr val="212529"/>
                  </a:solidFill>
                  <a:effectLst/>
                  <a:latin typeface="+mj-lt"/>
                </a:rPr>
                <a:t>average</a:t>
              </a:r>
              <a:r>
                <a:rPr lang="de-AT" sz="700" b="0" i="1">
                  <a:solidFill>
                    <a:srgbClr val="212529"/>
                  </a:solidFill>
                  <a:effectLst/>
                  <a:latin typeface="+mj-lt"/>
                </a:rPr>
                <a:t> </a:t>
              </a:r>
              <a:r>
                <a:rPr lang="de-AT" sz="700" b="0" i="1" err="1">
                  <a:solidFill>
                    <a:srgbClr val="212529"/>
                  </a:solidFill>
                  <a:effectLst/>
                  <a:latin typeface="+mj-lt"/>
                </a:rPr>
                <a:t>temperature</a:t>
              </a:r>
              <a:r>
                <a:rPr lang="de-AT" sz="700" b="0" i="1">
                  <a:solidFill>
                    <a:srgbClr val="212529"/>
                  </a:solidFill>
                  <a:effectLst/>
                  <a:latin typeface="+mj-lt"/>
                </a:rPr>
                <a:t> </a:t>
              </a:r>
              <a:r>
                <a:rPr lang="de-AT" sz="700" b="0" i="1" err="1">
                  <a:solidFill>
                    <a:srgbClr val="212529"/>
                  </a:solidFill>
                  <a:effectLst/>
                  <a:latin typeface="+mj-lt"/>
                </a:rPr>
                <a:t>for</a:t>
              </a:r>
              <a:r>
                <a:rPr lang="de-AT" sz="700" b="0" i="1">
                  <a:solidFill>
                    <a:srgbClr val="212529"/>
                  </a:solidFill>
                  <a:effectLst/>
                  <a:latin typeface="+mj-lt"/>
                </a:rPr>
                <a:t> 1991–2020 </a:t>
              </a:r>
              <a:r>
                <a:rPr lang="de-AT" sz="700" b="0" i="1" err="1">
                  <a:solidFill>
                    <a:srgbClr val="212529"/>
                  </a:solidFill>
                  <a:effectLst/>
                  <a:latin typeface="+mj-lt"/>
                </a:rPr>
                <a:t>from</a:t>
              </a:r>
              <a:r>
                <a:rPr lang="de-AT" sz="700" b="0" i="1">
                  <a:solidFill>
                    <a:srgbClr val="212529"/>
                  </a:solidFill>
                  <a:effectLst/>
                  <a:latin typeface="+mj-lt"/>
                </a:rPr>
                <a:t> ERA5 </a:t>
              </a:r>
              <a:r>
                <a:rPr lang="de-AT" sz="700" b="0" i="1" err="1">
                  <a:solidFill>
                    <a:srgbClr val="212529"/>
                  </a:solidFill>
                  <a:effectLst/>
                  <a:latin typeface="+mj-lt"/>
                </a:rPr>
                <a:t>is</a:t>
              </a:r>
              <a:r>
                <a:rPr lang="de-AT" sz="700" b="0" i="1">
                  <a:solidFill>
                    <a:srgbClr val="212529"/>
                  </a:solidFill>
                  <a:effectLst/>
                  <a:latin typeface="+mj-lt"/>
                </a:rPr>
                <a:t> 14.4°C. Data </a:t>
              </a:r>
              <a:r>
                <a:rPr lang="de-AT" sz="700" b="0" i="1" err="1">
                  <a:solidFill>
                    <a:srgbClr val="212529"/>
                  </a:solidFill>
                  <a:effectLst/>
                  <a:latin typeface="+mj-lt"/>
                </a:rPr>
                <a:t>sources</a:t>
              </a:r>
              <a:r>
                <a:rPr lang="de-AT" sz="700" b="0" i="1">
                  <a:solidFill>
                    <a:srgbClr val="212529"/>
                  </a:solidFill>
                  <a:effectLst/>
                  <a:latin typeface="+mj-lt"/>
                </a:rPr>
                <a:t>: ERA5 (C3S/ECMWF), JRA-3Q (JMA), GISTEMPv4 (NASA), HadCRUT5 (Met Office Hadley </a:t>
              </a:r>
              <a:r>
                <a:rPr lang="de-AT" sz="700" b="0" i="1" err="1">
                  <a:solidFill>
                    <a:srgbClr val="212529"/>
                  </a:solidFill>
                  <a:effectLst/>
                  <a:latin typeface="+mj-lt"/>
                </a:rPr>
                <a:t>Centre</a:t>
              </a:r>
              <a:r>
                <a:rPr lang="de-AT" sz="700" b="0" i="1">
                  <a:solidFill>
                    <a:srgbClr val="212529"/>
                  </a:solidFill>
                  <a:effectLst/>
                  <a:latin typeface="+mj-lt"/>
                </a:rPr>
                <a:t>), NOAAGlobalTempv6 (NOAA) and Berkeley Earth. </a:t>
              </a:r>
              <a:r>
                <a:rPr lang="de-AT" sz="700" b="0" i="1" err="1">
                  <a:solidFill>
                    <a:srgbClr val="212529"/>
                  </a:solidFill>
                  <a:effectLst/>
                  <a:latin typeface="+mj-lt"/>
                </a:rPr>
                <a:t>Credit</a:t>
              </a:r>
              <a:r>
                <a:rPr lang="de-AT" sz="700" b="0" i="1">
                  <a:solidFill>
                    <a:srgbClr val="212529"/>
                  </a:solidFill>
                  <a:effectLst/>
                  <a:latin typeface="+mj-lt"/>
                </a:rPr>
                <a:t>: C3S/ECMWF.</a:t>
              </a:r>
              <a:endParaRPr lang="de-AT" sz="700">
                <a:latin typeface="+mj-lt"/>
              </a:endParaRPr>
            </a:p>
          </p:txBody>
        </p:sp>
        <p:pic>
          <p:nvPicPr>
            <p:cNvPr id="11" name="Inhaltsplatzhalter 4">
              <a:extLst>
                <a:ext uri="{FF2B5EF4-FFF2-40B4-BE49-F238E27FC236}">
                  <a16:creationId xmlns:a16="http://schemas.microsoft.com/office/drawing/2014/main" id="{D9D33C29-FC0D-02C7-474B-407F7F2F654A}"/>
                </a:ext>
              </a:extLst>
            </p:cNvPr>
            <p:cNvPicPr>
              <a:picLocks noChangeAspect="1"/>
            </p:cNvPicPr>
            <p:nvPr/>
          </p:nvPicPr>
          <p:blipFill>
            <a:blip r:embed="rId4"/>
            <a:stretch>
              <a:fillRect/>
            </a:stretch>
          </p:blipFill>
          <p:spPr>
            <a:xfrm>
              <a:off x="0" y="1973427"/>
              <a:ext cx="4813372" cy="3152759"/>
            </a:xfrm>
            <a:prstGeom prst="rect">
              <a:avLst/>
            </a:prstGeom>
          </p:spPr>
        </p:pic>
        <p:pic>
          <p:nvPicPr>
            <p:cNvPr id="12" name="Grafik 11">
              <a:extLst>
                <a:ext uri="{FF2B5EF4-FFF2-40B4-BE49-F238E27FC236}">
                  <a16:creationId xmlns:a16="http://schemas.microsoft.com/office/drawing/2014/main" id="{CA9A9C0F-E5FD-B223-C21F-8FA480EB6FCE}"/>
                </a:ext>
              </a:extLst>
            </p:cNvPr>
            <p:cNvPicPr>
              <a:picLocks noChangeAspect="1"/>
            </p:cNvPicPr>
            <p:nvPr/>
          </p:nvPicPr>
          <p:blipFill>
            <a:blip r:embed="rId5"/>
            <a:stretch>
              <a:fillRect/>
            </a:stretch>
          </p:blipFill>
          <p:spPr>
            <a:xfrm>
              <a:off x="4147294" y="1975757"/>
              <a:ext cx="4504140" cy="3148097"/>
            </a:xfrm>
            <a:prstGeom prst="rect">
              <a:avLst/>
            </a:prstGeom>
          </p:spPr>
        </p:pic>
        <p:pic>
          <p:nvPicPr>
            <p:cNvPr id="13" name="Grafik 12">
              <a:extLst>
                <a:ext uri="{FF2B5EF4-FFF2-40B4-BE49-F238E27FC236}">
                  <a16:creationId xmlns:a16="http://schemas.microsoft.com/office/drawing/2014/main" id="{4CC4D88D-F603-C5B5-ACA1-994A8ECF530F}"/>
                </a:ext>
              </a:extLst>
            </p:cNvPr>
            <p:cNvPicPr>
              <a:picLocks noChangeAspect="1"/>
            </p:cNvPicPr>
            <p:nvPr/>
          </p:nvPicPr>
          <p:blipFill>
            <a:blip r:embed="rId6"/>
            <a:stretch>
              <a:fillRect/>
            </a:stretch>
          </p:blipFill>
          <p:spPr>
            <a:xfrm>
              <a:off x="8232642" y="1973425"/>
              <a:ext cx="3959358" cy="3086028"/>
            </a:xfrm>
            <a:prstGeom prst="rect">
              <a:avLst/>
            </a:prstGeom>
          </p:spPr>
        </p:pic>
        <p:sp>
          <p:nvSpPr>
            <p:cNvPr id="14" name="Textfeld 13">
              <a:extLst>
                <a:ext uri="{FF2B5EF4-FFF2-40B4-BE49-F238E27FC236}">
                  <a16:creationId xmlns:a16="http://schemas.microsoft.com/office/drawing/2014/main" id="{47983883-D9C4-F19B-27C7-9387CCC4969A}"/>
                </a:ext>
              </a:extLst>
            </p:cNvPr>
            <p:cNvSpPr txBox="1"/>
            <p:nvPr/>
          </p:nvSpPr>
          <p:spPr>
            <a:xfrm>
              <a:off x="4254645" y="1580373"/>
              <a:ext cx="4331767" cy="307777"/>
            </a:xfrm>
            <a:prstGeom prst="rect">
              <a:avLst/>
            </a:prstGeom>
            <a:noFill/>
          </p:spPr>
          <p:txBody>
            <a:bodyPr wrap="square">
              <a:spAutoFit/>
            </a:bodyPr>
            <a:lstStyle/>
            <a:p>
              <a:pPr algn="l"/>
              <a:r>
                <a:rPr lang="de-AT" sz="1400" b="1" i="0" err="1">
                  <a:solidFill>
                    <a:srgbClr val="000000"/>
                  </a:solidFill>
                  <a:effectLst/>
                  <a:latin typeface="+mj-lt"/>
                </a:rPr>
                <a:t>Increase</a:t>
              </a:r>
              <a:r>
                <a:rPr lang="de-AT" sz="1400" b="1" i="0">
                  <a:solidFill>
                    <a:srgbClr val="000000"/>
                  </a:solidFill>
                  <a:effectLst/>
                  <a:latin typeface="+mj-lt"/>
                </a:rPr>
                <a:t> in </a:t>
              </a:r>
              <a:r>
                <a:rPr lang="de-AT" sz="1400" b="1" i="0" err="1">
                  <a:solidFill>
                    <a:srgbClr val="000000"/>
                  </a:solidFill>
                  <a:effectLst/>
                  <a:latin typeface="+mj-lt"/>
                </a:rPr>
                <a:t>average</a:t>
              </a:r>
              <a:r>
                <a:rPr lang="de-AT" sz="1400" b="1" i="0">
                  <a:solidFill>
                    <a:srgbClr val="000000"/>
                  </a:solidFill>
                  <a:effectLst/>
                  <a:latin typeface="+mj-lt"/>
                </a:rPr>
                <a:t> </a:t>
              </a:r>
              <a:r>
                <a:rPr lang="de-AT" sz="1400" b="1" i="0" err="1">
                  <a:solidFill>
                    <a:srgbClr val="000000"/>
                  </a:solidFill>
                  <a:effectLst/>
                  <a:latin typeface="+mj-lt"/>
                </a:rPr>
                <a:t>temperature</a:t>
              </a:r>
              <a:r>
                <a:rPr lang="de-AT" sz="1400" b="1" i="0">
                  <a:solidFill>
                    <a:srgbClr val="000000"/>
                  </a:solidFill>
                  <a:effectLst/>
                  <a:latin typeface="+mj-lt"/>
                </a:rPr>
                <a:t> </a:t>
              </a:r>
              <a:r>
                <a:rPr lang="de-AT" sz="1400" b="1" i="0" err="1">
                  <a:solidFill>
                    <a:srgbClr val="000000"/>
                  </a:solidFill>
                  <a:effectLst/>
                  <a:latin typeface="+mj-lt"/>
                </a:rPr>
                <a:t>over</a:t>
              </a:r>
              <a:r>
                <a:rPr lang="de-AT" sz="1400" b="1" i="0">
                  <a:solidFill>
                    <a:srgbClr val="000000"/>
                  </a:solidFill>
                  <a:effectLst/>
                  <a:latin typeface="+mj-lt"/>
                </a:rPr>
                <a:t> </a:t>
              </a:r>
              <a:r>
                <a:rPr lang="de-AT" sz="1400" b="1" i="0" err="1">
                  <a:solidFill>
                    <a:srgbClr val="000000"/>
                  </a:solidFill>
                  <a:effectLst/>
                  <a:latin typeface="+mj-lt"/>
                </a:rPr>
                <a:t>land</a:t>
              </a:r>
              <a:endParaRPr lang="de-AT" sz="1400" b="1" i="0">
                <a:solidFill>
                  <a:srgbClr val="000000"/>
                </a:solidFill>
                <a:effectLst/>
                <a:latin typeface="+mj-lt"/>
              </a:endParaRPr>
            </a:p>
          </p:txBody>
        </p:sp>
        <p:pic>
          <p:nvPicPr>
            <p:cNvPr id="15" name="Grafik 14">
              <a:extLst>
                <a:ext uri="{FF2B5EF4-FFF2-40B4-BE49-F238E27FC236}">
                  <a16:creationId xmlns:a16="http://schemas.microsoft.com/office/drawing/2014/main" id="{6B018E8E-02B2-6972-455E-BCCA9AB5F164}"/>
                </a:ext>
              </a:extLst>
            </p:cNvPr>
            <p:cNvPicPr>
              <a:picLocks noChangeAspect="1"/>
            </p:cNvPicPr>
            <p:nvPr/>
          </p:nvPicPr>
          <p:blipFill>
            <a:blip r:embed="rId7"/>
            <a:stretch>
              <a:fillRect/>
            </a:stretch>
          </p:blipFill>
          <p:spPr>
            <a:xfrm>
              <a:off x="4765496" y="5180686"/>
              <a:ext cx="3310067" cy="749716"/>
            </a:xfrm>
            <a:prstGeom prst="rect">
              <a:avLst/>
            </a:prstGeom>
          </p:spPr>
        </p:pic>
        <p:sp>
          <p:nvSpPr>
            <p:cNvPr id="16" name="Textfeld 15">
              <a:extLst>
                <a:ext uri="{FF2B5EF4-FFF2-40B4-BE49-F238E27FC236}">
                  <a16:creationId xmlns:a16="http://schemas.microsoft.com/office/drawing/2014/main" id="{8E42EA86-D4E8-1EF8-0033-9940700CADE2}"/>
                </a:ext>
              </a:extLst>
            </p:cNvPr>
            <p:cNvSpPr txBox="1"/>
            <p:nvPr/>
          </p:nvSpPr>
          <p:spPr>
            <a:xfrm>
              <a:off x="4399328" y="5925248"/>
              <a:ext cx="3827697" cy="630942"/>
            </a:xfrm>
            <a:prstGeom prst="rect">
              <a:avLst/>
            </a:prstGeom>
            <a:noFill/>
          </p:spPr>
          <p:txBody>
            <a:bodyPr wrap="square">
              <a:spAutoFit/>
            </a:bodyPr>
            <a:lstStyle/>
            <a:p>
              <a:r>
                <a:rPr lang="de-AT" sz="700" b="0" i="1">
                  <a:solidFill>
                    <a:srgbClr val="212529"/>
                  </a:solidFill>
                  <a:effectLst/>
                  <a:latin typeface="+mj-lt"/>
                </a:rPr>
                <a:t>Figure 2. Average </a:t>
              </a:r>
              <a:r>
                <a:rPr lang="de-AT" sz="700" b="0" i="1" err="1">
                  <a:solidFill>
                    <a:srgbClr val="212529"/>
                  </a:solidFill>
                  <a:effectLst/>
                  <a:latin typeface="+mj-lt"/>
                </a:rPr>
                <a:t>temperature</a:t>
              </a:r>
              <a:r>
                <a:rPr lang="de-AT" sz="700" b="0" i="1">
                  <a:solidFill>
                    <a:srgbClr val="212529"/>
                  </a:solidFill>
                  <a:effectLst/>
                  <a:latin typeface="+mj-lt"/>
                </a:rPr>
                <a:t> </a:t>
              </a:r>
              <a:r>
                <a:rPr lang="de-AT" sz="700" b="0" i="1" err="1">
                  <a:solidFill>
                    <a:srgbClr val="212529"/>
                  </a:solidFill>
                  <a:effectLst/>
                  <a:latin typeface="+mj-lt"/>
                </a:rPr>
                <a:t>over</a:t>
              </a:r>
              <a:r>
                <a:rPr lang="de-AT" sz="700" b="0" i="1">
                  <a:solidFill>
                    <a:srgbClr val="212529"/>
                  </a:solidFill>
                  <a:effectLst/>
                  <a:latin typeface="+mj-lt"/>
                </a:rPr>
                <a:t> all </a:t>
              </a:r>
              <a:r>
                <a:rPr lang="de-AT" sz="700" b="0" i="1" err="1">
                  <a:solidFill>
                    <a:srgbClr val="212529"/>
                  </a:solidFill>
                  <a:effectLst/>
                  <a:latin typeface="+mj-lt"/>
                </a:rPr>
                <a:t>land</a:t>
              </a:r>
              <a:r>
                <a:rPr lang="de-AT" sz="700" b="0" i="1">
                  <a:solidFill>
                    <a:srgbClr val="212529"/>
                  </a:solidFill>
                  <a:effectLst/>
                  <a:latin typeface="+mj-lt"/>
                </a:rPr>
                <a:t> </a:t>
              </a:r>
              <a:r>
                <a:rPr lang="de-AT" sz="700" b="0" i="1" err="1">
                  <a:solidFill>
                    <a:srgbClr val="212529"/>
                  </a:solidFill>
                  <a:effectLst/>
                  <a:latin typeface="+mj-lt"/>
                </a:rPr>
                <a:t>for</a:t>
              </a:r>
              <a:r>
                <a:rPr lang="de-AT" sz="700" b="0" i="1">
                  <a:solidFill>
                    <a:srgbClr val="212529"/>
                  </a:solidFill>
                  <a:effectLst/>
                  <a:latin typeface="+mj-lt"/>
                </a:rPr>
                <a:t> </a:t>
              </a:r>
              <a:r>
                <a:rPr lang="de-AT" sz="700" b="0" i="1" err="1">
                  <a:solidFill>
                    <a:srgbClr val="212529"/>
                  </a:solidFill>
                  <a:effectLst/>
                  <a:latin typeface="+mj-lt"/>
                </a:rPr>
                <a:t>centred</a:t>
              </a:r>
              <a:r>
                <a:rPr lang="de-AT" sz="700" b="0" i="1">
                  <a:solidFill>
                    <a:srgbClr val="212529"/>
                  </a:solidFill>
                  <a:effectLst/>
                  <a:latin typeface="+mj-lt"/>
                </a:rPr>
                <a:t> </a:t>
              </a:r>
              <a:r>
                <a:rPr lang="de-AT" sz="700" b="0" i="1" err="1">
                  <a:solidFill>
                    <a:srgbClr val="212529"/>
                  </a:solidFill>
                  <a:effectLst/>
                  <a:latin typeface="+mj-lt"/>
                </a:rPr>
                <a:t>running</a:t>
              </a:r>
              <a:r>
                <a:rPr lang="de-AT" sz="700" b="0" i="1">
                  <a:solidFill>
                    <a:srgbClr val="212529"/>
                  </a:solidFill>
                  <a:effectLst/>
                  <a:latin typeface="+mj-lt"/>
                </a:rPr>
                <a:t> 60-month </a:t>
              </a:r>
              <a:r>
                <a:rPr lang="de-AT" sz="700" b="0" i="1" err="1">
                  <a:solidFill>
                    <a:srgbClr val="212529"/>
                  </a:solidFill>
                  <a:effectLst/>
                  <a:latin typeface="+mj-lt"/>
                </a:rPr>
                <a:t>periods</a:t>
              </a:r>
              <a:r>
                <a:rPr lang="de-AT" sz="700" b="0" i="1">
                  <a:solidFill>
                    <a:srgbClr val="212529"/>
                  </a:solidFill>
                  <a:effectLst/>
                  <a:latin typeface="+mj-lt"/>
                </a:rPr>
                <a:t>, relative </a:t>
              </a:r>
              <a:r>
                <a:rPr lang="de-AT" sz="700" b="0" i="1" err="1">
                  <a:solidFill>
                    <a:srgbClr val="212529"/>
                  </a:solidFill>
                  <a:effectLst/>
                  <a:latin typeface="+mj-lt"/>
                </a:rPr>
                <a:t>to</a:t>
              </a:r>
              <a:r>
                <a:rPr lang="de-AT" sz="700" b="0" i="1">
                  <a:solidFill>
                    <a:srgbClr val="212529"/>
                  </a:solidFill>
                  <a:effectLst/>
                  <a:latin typeface="+mj-lt"/>
                </a:rPr>
                <a:t> </a:t>
              </a:r>
              <a:r>
                <a:rPr lang="de-AT" sz="700" b="0" i="1" err="1">
                  <a:solidFill>
                    <a:srgbClr val="212529"/>
                  </a:solidFill>
                  <a:effectLst/>
                  <a:latin typeface="+mj-lt"/>
                </a:rPr>
                <a:t>the</a:t>
              </a:r>
              <a:r>
                <a:rPr lang="de-AT" sz="700" b="0" i="1">
                  <a:solidFill>
                    <a:srgbClr val="212529"/>
                  </a:solidFill>
                  <a:effectLst/>
                  <a:latin typeface="+mj-lt"/>
                </a:rPr>
                <a:t> </a:t>
              </a:r>
              <a:r>
                <a:rPr lang="de-AT" sz="700" b="0" i="1" err="1">
                  <a:solidFill>
                    <a:srgbClr val="212529"/>
                  </a:solidFill>
                  <a:effectLst/>
                  <a:latin typeface="+mj-lt"/>
                </a:rPr>
                <a:t>average</a:t>
              </a:r>
              <a:r>
                <a:rPr lang="de-AT" sz="700" b="0" i="1">
                  <a:solidFill>
                    <a:srgbClr val="212529"/>
                  </a:solidFill>
                  <a:effectLst/>
                  <a:latin typeface="+mj-lt"/>
                </a:rPr>
                <a:t> </a:t>
              </a:r>
              <a:r>
                <a:rPr lang="de-AT" sz="700" b="0" i="1" err="1">
                  <a:solidFill>
                    <a:srgbClr val="212529"/>
                  </a:solidFill>
                  <a:effectLst/>
                  <a:latin typeface="+mj-lt"/>
                </a:rPr>
                <a:t>for</a:t>
              </a:r>
              <a:r>
                <a:rPr lang="de-AT" sz="700" b="0" i="1">
                  <a:solidFill>
                    <a:srgbClr val="212529"/>
                  </a:solidFill>
                  <a:effectLst/>
                  <a:latin typeface="+mj-lt"/>
                </a:rPr>
                <a:t> </a:t>
              </a:r>
              <a:r>
                <a:rPr lang="de-AT" sz="700" b="0" i="1" err="1">
                  <a:solidFill>
                    <a:srgbClr val="212529"/>
                  </a:solidFill>
                  <a:effectLst/>
                  <a:latin typeface="+mj-lt"/>
                </a:rPr>
                <a:t>the</a:t>
              </a:r>
              <a:r>
                <a:rPr lang="de-AT" sz="700" b="0" i="1">
                  <a:solidFill>
                    <a:srgbClr val="212529"/>
                  </a:solidFill>
                  <a:effectLst/>
                  <a:latin typeface="+mj-lt"/>
                </a:rPr>
                <a:t> 1991–2020 </a:t>
              </a:r>
              <a:r>
                <a:rPr lang="de-AT" sz="700" b="0" i="1" err="1">
                  <a:solidFill>
                    <a:srgbClr val="212529"/>
                  </a:solidFill>
                  <a:effectLst/>
                  <a:latin typeface="+mj-lt"/>
                </a:rPr>
                <a:t>reference</a:t>
              </a:r>
              <a:r>
                <a:rPr lang="de-AT" sz="700" b="0" i="1">
                  <a:solidFill>
                    <a:srgbClr val="212529"/>
                  </a:solidFill>
                  <a:effectLst/>
                  <a:latin typeface="+mj-lt"/>
                </a:rPr>
                <a:t> </a:t>
              </a:r>
              <a:r>
                <a:rPr lang="de-AT" sz="700" b="0" i="1" err="1">
                  <a:solidFill>
                    <a:srgbClr val="212529"/>
                  </a:solidFill>
                  <a:effectLst/>
                  <a:latin typeface="+mj-lt"/>
                </a:rPr>
                <a:t>period</a:t>
              </a:r>
              <a:r>
                <a:rPr lang="de-AT" sz="700" b="0" i="1">
                  <a:solidFill>
                    <a:srgbClr val="212529"/>
                  </a:solidFill>
                  <a:effectLst/>
                  <a:latin typeface="+mj-lt"/>
                </a:rPr>
                <a:t> and </a:t>
              </a:r>
              <a:r>
                <a:rPr lang="de-AT" sz="700" b="0" i="1" err="1">
                  <a:solidFill>
                    <a:srgbClr val="212529"/>
                  </a:solidFill>
                  <a:effectLst/>
                  <a:latin typeface="+mj-lt"/>
                </a:rPr>
                <a:t>as</a:t>
              </a:r>
              <a:r>
                <a:rPr lang="de-AT" sz="700" b="0" i="1">
                  <a:solidFill>
                    <a:srgbClr val="212529"/>
                  </a:solidFill>
                  <a:effectLst/>
                  <a:latin typeface="+mj-lt"/>
                </a:rPr>
                <a:t> an </a:t>
              </a:r>
              <a:r>
                <a:rPr lang="de-AT" sz="700" b="0" i="1" err="1">
                  <a:solidFill>
                    <a:srgbClr val="212529"/>
                  </a:solidFill>
                  <a:effectLst/>
                  <a:latin typeface="+mj-lt"/>
                </a:rPr>
                <a:t>increase</a:t>
              </a:r>
              <a:r>
                <a:rPr lang="de-AT" sz="700" b="0" i="1">
                  <a:solidFill>
                    <a:srgbClr val="212529"/>
                  </a:solidFill>
                  <a:effectLst/>
                  <a:latin typeface="+mj-lt"/>
                </a:rPr>
                <a:t> </a:t>
              </a:r>
              <a:r>
                <a:rPr lang="de-AT" sz="700" b="0" i="1" err="1">
                  <a:solidFill>
                    <a:srgbClr val="212529"/>
                  </a:solidFill>
                  <a:effectLst/>
                  <a:latin typeface="+mj-lt"/>
                </a:rPr>
                <a:t>above</a:t>
              </a:r>
              <a:r>
                <a:rPr lang="de-AT" sz="700" b="0" i="1">
                  <a:solidFill>
                    <a:srgbClr val="212529"/>
                  </a:solidFill>
                  <a:effectLst/>
                  <a:latin typeface="+mj-lt"/>
                </a:rPr>
                <a:t> </a:t>
              </a:r>
              <a:r>
                <a:rPr lang="de-AT" sz="700" b="0" i="1" err="1">
                  <a:solidFill>
                    <a:srgbClr val="212529"/>
                  </a:solidFill>
                  <a:effectLst/>
                  <a:latin typeface="+mj-lt"/>
                </a:rPr>
                <a:t>the</a:t>
              </a:r>
              <a:r>
                <a:rPr lang="de-AT" sz="700" b="0" i="1">
                  <a:solidFill>
                    <a:srgbClr val="212529"/>
                  </a:solidFill>
                  <a:effectLst/>
                  <a:latin typeface="+mj-lt"/>
                </a:rPr>
                <a:t> 1850–1900 </a:t>
              </a:r>
              <a:r>
                <a:rPr lang="de-AT" sz="700" b="0" i="1" err="1">
                  <a:solidFill>
                    <a:srgbClr val="212529"/>
                  </a:solidFill>
                  <a:effectLst/>
                  <a:latin typeface="+mj-lt"/>
                </a:rPr>
                <a:t>average</a:t>
              </a:r>
              <a:r>
                <a:rPr lang="de-AT" sz="700" b="0" i="1">
                  <a:solidFill>
                    <a:srgbClr val="212529"/>
                  </a:solidFill>
                  <a:effectLst/>
                  <a:latin typeface="+mj-lt"/>
                </a:rPr>
                <a:t>, </a:t>
              </a:r>
              <a:r>
                <a:rPr lang="de-AT" sz="700" b="0" i="1" err="1">
                  <a:solidFill>
                    <a:srgbClr val="212529"/>
                  </a:solidFill>
                  <a:effectLst/>
                  <a:latin typeface="+mj-lt"/>
                </a:rPr>
                <a:t>according</a:t>
              </a:r>
              <a:r>
                <a:rPr lang="de-AT" sz="700" b="0" i="1">
                  <a:solidFill>
                    <a:srgbClr val="212529"/>
                  </a:solidFill>
                  <a:effectLst/>
                  <a:latin typeface="+mj-lt"/>
                </a:rPr>
                <a:t> </a:t>
              </a:r>
              <a:r>
                <a:rPr lang="de-AT" sz="700" b="0" i="1" err="1">
                  <a:solidFill>
                    <a:srgbClr val="212529"/>
                  </a:solidFill>
                  <a:effectLst/>
                  <a:latin typeface="+mj-lt"/>
                </a:rPr>
                <a:t>to</a:t>
              </a:r>
              <a:r>
                <a:rPr lang="de-AT" sz="700" b="0" i="1">
                  <a:solidFill>
                    <a:srgbClr val="212529"/>
                  </a:solidFill>
                  <a:effectLst/>
                  <a:latin typeface="+mj-lt"/>
                </a:rPr>
                <a:t> </a:t>
              </a:r>
              <a:r>
                <a:rPr lang="de-AT" sz="700" b="0" i="1" err="1">
                  <a:solidFill>
                    <a:srgbClr val="212529"/>
                  </a:solidFill>
                  <a:effectLst/>
                  <a:latin typeface="+mj-lt"/>
                </a:rPr>
                <a:t>six</a:t>
              </a:r>
              <a:r>
                <a:rPr lang="de-AT" sz="700" b="0" i="1">
                  <a:solidFill>
                    <a:srgbClr val="212529"/>
                  </a:solidFill>
                  <a:effectLst/>
                  <a:latin typeface="+mj-lt"/>
                </a:rPr>
                <a:t> different </a:t>
              </a:r>
              <a:r>
                <a:rPr lang="de-AT" sz="700" b="0" i="1" err="1">
                  <a:solidFill>
                    <a:srgbClr val="212529"/>
                  </a:solidFill>
                  <a:effectLst/>
                  <a:latin typeface="+mj-lt"/>
                </a:rPr>
                <a:t>datasets</a:t>
              </a:r>
              <a:r>
                <a:rPr lang="de-AT" sz="700" b="0" i="1">
                  <a:solidFill>
                    <a:srgbClr val="212529"/>
                  </a:solidFill>
                  <a:effectLst/>
                  <a:latin typeface="+mj-lt"/>
                </a:rPr>
                <a:t>. The </a:t>
              </a:r>
              <a:r>
                <a:rPr lang="de-AT" sz="700" b="0" i="1" err="1">
                  <a:solidFill>
                    <a:srgbClr val="212529"/>
                  </a:solidFill>
                  <a:effectLst/>
                  <a:latin typeface="+mj-lt"/>
                </a:rPr>
                <a:t>average</a:t>
              </a:r>
              <a:r>
                <a:rPr lang="de-AT" sz="700" b="0" i="1">
                  <a:solidFill>
                    <a:srgbClr val="212529"/>
                  </a:solidFill>
                  <a:effectLst/>
                  <a:latin typeface="+mj-lt"/>
                </a:rPr>
                <a:t> </a:t>
              </a:r>
              <a:r>
                <a:rPr lang="de-AT" sz="700" b="0" i="1" err="1">
                  <a:solidFill>
                    <a:srgbClr val="212529"/>
                  </a:solidFill>
                  <a:effectLst/>
                  <a:latin typeface="+mj-lt"/>
                </a:rPr>
                <a:t>temperature</a:t>
              </a:r>
              <a:r>
                <a:rPr lang="de-AT" sz="700" b="0" i="1">
                  <a:solidFill>
                    <a:srgbClr val="212529"/>
                  </a:solidFill>
                  <a:effectLst/>
                  <a:latin typeface="+mj-lt"/>
                </a:rPr>
                <a:t> </a:t>
              </a:r>
              <a:r>
                <a:rPr lang="de-AT" sz="700" b="0" i="1" err="1">
                  <a:solidFill>
                    <a:srgbClr val="212529"/>
                  </a:solidFill>
                  <a:effectLst/>
                  <a:latin typeface="+mj-lt"/>
                </a:rPr>
                <a:t>for</a:t>
              </a:r>
              <a:r>
                <a:rPr lang="de-AT" sz="700" b="0" i="1">
                  <a:solidFill>
                    <a:srgbClr val="212529"/>
                  </a:solidFill>
                  <a:effectLst/>
                  <a:latin typeface="+mj-lt"/>
                </a:rPr>
                <a:t> 1991–2020 </a:t>
              </a:r>
              <a:r>
                <a:rPr lang="de-AT" sz="700" b="0" i="1" err="1">
                  <a:solidFill>
                    <a:srgbClr val="212529"/>
                  </a:solidFill>
                  <a:effectLst/>
                  <a:latin typeface="+mj-lt"/>
                </a:rPr>
                <a:t>from</a:t>
              </a:r>
              <a:r>
                <a:rPr lang="de-AT" sz="700" b="0" i="1">
                  <a:solidFill>
                    <a:srgbClr val="212529"/>
                  </a:solidFill>
                  <a:effectLst/>
                  <a:latin typeface="+mj-lt"/>
                </a:rPr>
                <a:t> ERA5 </a:t>
              </a:r>
              <a:r>
                <a:rPr lang="de-AT" sz="700" b="0" i="1" err="1">
                  <a:solidFill>
                    <a:srgbClr val="212529"/>
                  </a:solidFill>
                  <a:effectLst/>
                  <a:latin typeface="+mj-lt"/>
                </a:rPr>
                <a:t>is</a:t>
              </a:r>
              <a:r>
                <a:rPr lang="de-AT" sz="700" b="0" i="1">
                  <a:solidFill>
                    <a:srgbClr val="212529"/>
                  </a:solidFill>
                  <a:effectLst/>
                  <a:latin typeface="+mj-lt"/>
                </a:rPr>
                <a:t> 9.2°C. Data </a:t>
              </a:r>
              <a:r>
                <a:rPr lang="de-AT" sz="700" b="0" i="1" err="1">
                  <a:solidFill>
                    <a:srgbClr val="212529"/>
                  </a:solidFill>
                  <a:effectLst/>
                  <a:latin typeface="+mj-lt"/>
                </a:rPr>
                <a:t>sources</a:t>
              </a:r>
              <a:r>
                <a:rPr lang="de-AT" sz="700" b="0" i="1">
                  <a:solidFill>
                    <a:srgbClr val="212529"/>
                  </a:solidFill>
                  <a:effectLst/>
                  <a:latin typeface="+mj-lt"/>
                </a:rPr>
                <a:t>: ERA5 (C3S/ECMWF), JRA-3Q (JMA), GISTEMPv4 (NASA), HadCRUT5 (Met Office Hadley </a:t>
              </a:r>
              <a:r>
                <a:rPr lang="de-AT" sz="700" b="0" i="1" err="1">
                  <a:solidFill>
                    <a:srgbClr val="212529"/>
                  </a:solidFill>
                  <a:effectLst/>
                  <a:latin typeface="+mj-lt"/>
                </a:rPr>
                <a:t>Centre</a:t>
              </a:r>
              <a:r>
                <a:rPr lang="de-AT" sz="700" b="0" i="1">
                  <a:solidFill>
                    <a:srgbClr val="212529"/>
                  </a:solidFill>
                  <a:effectLst/>
                  <a:latin typeface="+mj-lt"/>
                </a:rPr>
                <a:t>), NOAAGlobalTempv6 (NOAA) and Berkeley Earth. </a:t>
              </a:r>
              <a:r>
                <a:rPr lang="de-AT" sz="700" b="0" i="1" err="1">
                  <a:solidFill>
                    <a:srgbClr val="212529"/>
                  </a:solidFill>
                  <a:effectLst/>
                  <a:latin typeface="+mj-lt"/>
                </a:rPr>
                <a:t>Credit</a:t>
              </a:r>
              <a:r>
                <a:rPr lang="de-AT" sz="700" b="0" i="1">
                  <a:solidFill>
                    <a:srgbClr val="212529"/>
                  </a:solidFill>
                  <a:effectLst/>
                  <a:latin typeface="+mj-lt"/>
                </a:rPr>
                <a:t>: C3S/ECMWF.</a:t>
              </a:r>
              <a:endParaRPr lang="de-AT" sz="700">
                <a:latin typeface="+mj-lt"/>
              </a:endParaRPr>
            </a:p>
          </p:txBody>
        </p:sp>
        <p:pic>
          <p:nvPicPr>
            <p:cNvPr id="17" name="Grafik 16">
              <a:extLst>
                <a:ext uri="{FF2B5EF4-FFF2-40B4-BE49-F238E27FC236}">
                  <a16:creationId xmlns:a16="http://schemas.microsoft.com/office/drawing/2014/main" id="{5CC41CD9-1208-41DF-26A3-393342BC8316}"/>
                </a:ext>
              </a:extLst>
            </p:cNvPr>
            <p:cNvPicPr>
              <a:picLocks noChangeAspect="1"/>
            </p:cNvPicPr>
            <p:nvPr/>
          </p:nvPicPr>
          <p:blipFill>
            <a:blip r:embed="rId8"/>
            <a:stretch>
              <a:fillRect/>
            </a:stretch>
          </p:blipFill>
          <p:spPr>
            <a:xfrm>
              <a:off x="8557287" y="5210007"/>
              <a:ext cx="3310067" cy="691073"/>
            </a:xfrm>
            <a:prstGeom prst="rect">
              <a:avLst/>
            </a:prstGeom>
          </p:spPr>
        </p:pic>
        <p:sp>
          <p:nvSpPr>
            <p:cNvPr id="18" name="Textfeld 17">
              <a:extLst>
                <a:ext uri="{FF2B5EF4-FFF2-40B4-BE49-F238E27FC236}">
                  <a16:creationId xmlns:a16="http://schemas.microsoft.com/office/drawing/2014/main" id="{8C97D1FC-40D3-9CFC-F38F-5BFD85384A56}"/>
                </a:ext>
              </a:extLst>
            </p:cNvPr>
            <p:cNvSpPr txBox="1"/>
            <p:nvPr/>
          </p:nvSpPr>
          <p:spPr>
            <a:xfrm>
              <a:off x="8227025" y="5922916"/>
              <a:ext cx="3715588" cy="630942"/>
            </a:xfrm>
            <a:prstGeom prst="rect">
              <a:avLst/>
            </a:prstGeom>
            <a:noFill/>
          </p:spPr>
          <p:txBody>
            <a:bodyPr wrap="square">
              <a:spAutoFit/>
            </a:bodyPr>
            <a:lstStyle/>
            <a:p>
              <a:r>
                <a:rPr lang="de-AT" sz="700" b="0" i="1">
                  <a:solidFill>
                    <a:srgbClr val="212529"/>
                  </a:solidFill>
                  <a:effectLst/>
                  <a:latin typeface="+mj-lt"/>
                </a:rPr>
                <a:t>Figure 3. Average </a:t>
              </a:r>
              <a:r>
                <a:rPr lang="de-AT" sz="700" b="0" i="1" err="1">
                  <a:solidFill>
                    <a:srgbClr val="212529"/>
                  </a:solidFill>
                  <a:effectLst/>
                  <a:latin typeface="+mj-lt"/>
                </a:rPr>
                <a:t>temperature</a:t>
              </a:r>
              <a:r>
                <a:rPr lang="de-AT" sz="700" b="0" i="1">
                  <a:solidFill>
                    <a:srgbClr val="212529"/>
                  </a:solidFill>
                  <a:effectLst/>
                  <a:latin typeface="+mj-lt"/>
                </a:rPr>
                <a:t> </a:t>
              </a:r>
              <a:r>
                <a:rPr lang="de-AT" sz="700" b="0" i="1" err="1">
                  <a:solidFill>
                    <a:srgbClr val="212529"/>
                  </a:solidFill>
                  <a:effectLst/>
                  <a:latin typeface="+mj-lt"/>
                </a:rPr>
                <a:t>over</a:t>
              </a:r>
              <a:r>
                <a:rPr lang="de-AT" sz="700" b="0" i="1">
                  <a:solidFill>
                    <a:srgbClr val="212529"/>
                  </a:solidFill>
                  <a:effectLst/>
                  <a:latin typeface="+mj-lt"/>
                </a:rPr>
                <a:t> European </a:t>
              </a:r>
              <a:r>
                <a:rPr lang="de-AT" sz="700" b="0" i="1" err="1">
                  <a:solidFill>
                    <a:srgbClr val="212529"/>
                  </a:solidFill>
                  <a:effectLst/>
                  <a:latin typeface="+mj-lt"/>
                </a:rPr>
                <a:t>land</a:t>
              </a:r>
              <a:r>
                <a:rPr lang="de-AT" sz="700" b="0" i="1">
                  <a:solidFill>
                    <a:srgbClr val="212529"/>
                  </a:solidFill>
                  <a:effectLst/>
                  <a:latin typeface="+mj-lt"/>
                </a:rPr>
                <a:t> </a:t>
              </a:r>
              <a:r>
                <a:rPr lang="de-AT" sz="700" b="0" i="1" err="1">
                  <a:solidFill>
                    <a:srgbClr val="212529"/>
                  </a:solidFill>
                  <a:effectLst/>
                  <a:latin typeface="+mj-lt"/>
                </a:rPr>
                <a:t>for</a:t>
              </a:r>
              <a:r>
                <a:rPr lang="de-AT" sz="700" b="0" i="1">
                  <a:solidFill>
                    <a:srgbClr val="212529"/>
                  </a:solidFill>
                  <a:effectLst/>
                  <a:latin typeface="+mj-lt"/>
                </a:rPr>
                <a:t> </a:t>
              </a:r>
              <a:r>
                <a:rPr lang="de-AT" sz="700" b="0" i="1" err="1">
                  <a:solidFill>
                    <a:srgbClr val="212529"/>
                  </a:solidFill>
                  <a:effectLst/>
                  <a:latin typeface="+mj-lt"/>
                </a:rPr>
                <a:t>centred</a:t>
              </a:r>
              <a:r>
                <a:rPr lang="de-AT" sz="700" b="0" i="1">
                  <a:solidFill>
                    <a:srgbClr val="212529"/>
                  </a:solidFill>
                  <a:effectLst/>
                  <a:latin typeface="+mj-lt"/>
                </a:rPr>
                <a:t> </a:t>
              </a:r>
              <a:r>
                <a:rPr lang="de-AT" sz="700" b="0" i="1" err="1">
                  <a:solidFill>
                    <a:srgbClr val="212529"/>
                  </a:solidFill>
                  <a:effectLst/>
                  <a:latin typeface="+mj-lt"/>
                </a:rPr>
                <a:t>running</a:t>
              </a:r>
              <a:r>
                <a:rPr lang="de-AT" sz="700" b="0" i="1">
                  <a:solidFill>
                    <a:srgbClr val="212529"/>
                  </a:solidFill>
                  <a:effectLst/>
                  <a:latin typeface="+mj-lt"/>
                </a:rPr>
                <a:t> 60-month </a:t>
              </a:r>
              <a:r>
                <a:rPr lang="de-AT" sz="700" b="0" i="1" err="1">
                  <a:solidFill>
                    <a:srgbClr val="212529"/>
                  </a:solidFill>
                  <a:effectLst/>
                  <a:latin typeface="+mj-lt"/>
                </a:rPr>
                <a:t>periods</a:t>
              </a:r>
              <a:r>
                <a:rPr lang="de-AT" sz="700" b="0" i="1">
                  <a:solidFill>
                    <a:srgbClr val="212529"/>
                  </a:solidFill>
                  <a:effectLst/>
                  <a:latin typeface="+mj-lt"/>
                </a:rPr>
                <a:t>, relative </a:t>
              </a:r>
              <a:r>
                <a:rPr lang="de-AT" sz="700" b="0" i="1" err="1">
                  <a:solidFill>
                    <a:srgbClr val="212529"/>
                  </a:solidFill>
                  <a:effectLst/>
                  <a:latin typeface="+mj-lt"/>
                </a:rPr>
                <a:t>to</a:t>
              </a:r>
              <a:r>
                <a:rPr lang="de-AT" sz="700" b="0" i="1">
                  <a:solidFill>
                    <a:srgbClr val="212529"/>
                  </a:solidFill>
                  <a:effectLst/>
                  <a:latin typeface="+mj-lt"/>
                </a:rPr>
                <a:t> </a:t>
              </a:r>
              <a:r>
                <a:rPr lang="de-AT" sz="700" b="0" i="1" err="1">
                  <a:solidFill>
                    <a:srgbClr val="212529"/>
                  </a:solidFill>
                  <a:effectLst/>
                  <a:latin typeface="+mj-lt"/>
                </a:rPr>
                <a:t>the</a:t>
              </a:r>
              <a:r>
                <a:rPr lang="de-AT" sz="700" b="0" i="1">
                  <a:solidFill>
                    <a:srgbClr val="212529"/>
                  </a:solidFill>
                  <a:effectLst/>
                  <a:latin typeface="+mj-lt"/>
                </a:rPr>
                <a:t> </a:t>
              </a:r>
              <a:r>
                <a:rPr lang="de-AT" sz="700" b="0" i="1" err="1">
                  <a:solidFill>
                    <a:srgbClr val="212529"/>
                  </a:solidFill>
                  <a:effectLst/>
                  <a:latin typeface="+mj-lt"/>
                </a:rPr>
                <a:t>average</a:t>
              </a:r>
              <a:r>
                <a:rPr lang="de-AT" sz="700" b="0" i="1">
                  <a:solidFill>
                    <a:srgbClr val="212529"/>
                  </a:solidFill>
                  <a:effectLst/>
                  <a:latin typeface="+mj-lt"/>
                </a:rPr>
                <a:t> </a:t>
              </a:r>
              <a:r>
                <a:rPr lang="de-AT" sz="700" b="0" i="1" err="1">
                  <a:solidFill>
                    <a:srgbClr val="212529"/>
                  </a:solidFill>
                  <a:effectLst/>
                  <a:latin typeface="+mj-lt"/>
                </a:rPr>
                <a:t>for</a:t>
              </a:r>
              <a:r>
                <a:rPr lang="de-AT" sz="700" b="0" i="1">
                  <a:solidFill>
                    <a:srgbClr val="212529"/>
                  </a:solidFill>
                  <a:effectLst/>
                  <a:latin typeface="+mj-lt"/>
                </a:rPr>
                <a:t> </a:t>
              </a:r>
              <a:r>
                <a:rPr lang="de-AT" sz="700" b="0" i="1" err="1">
                  <a:solidFill>
                    <a:srgbClr val="212529"/>
                  </a:solidFill>
                  <a:effectLst/>
                  <a:latin typeface="+mj-lt"/>
                </a:rPr>
                <a:t>the</a:t>
              </a:r>
              <a:r>
                <a:rPr lang="de-AT" sz="700" b="0" i="1">
                  <a:solidFill>
                    <a:srgbClr val="212529"/>
                  </a:solidFill>
                  <a:effectLst/>
                  <a:latin typeface="+mj-lt"/>
                </a:rPr>
                <a:t> 1991–2020 </a:t>
              </a:r>
              <a:r>
                <a:rPr lang="de-AT" sz="700" b="0" i="1" err="1">
                  <a:solidFill>
                    <a:srgbClr val="212529"/>
                  </a:solidFill>
                  <a:effectLst/>
                  <a:latin typeface="+mj-lt"/>
                </a:rPr>
                <a:t>reference</a:t>
              </a:r>
              <a:r>
                <a:rPr lang="de-AT" sz="700" b="0" i="1">
                  <a:solidFill>
                    <a:srgbClr val="212529"/>
                  </a:solidFill>
                  <a:effectLst/>
                  <a:latin typeface="+mj-lt"/>
                </a:rPr>
                <a:t> </a:t>
              </a:r>
              <a:r>
                <a:rPr lang="de-AT" sz="700" b="0" i="1" err="1">
                  <a:solidFill>
                    <a:srgbClr val="212529"/>
                  </a:solidFill>
                  <a:effectLst/>
                  <a:latin typeface="+mj-lt"/>
                </a:rPr>
                <a:t>period</a:t>
              </a:r>
              <a:r>
                <a:rPr lang="de-AT" sz="700" b="0" i="1">
                  <a:solidFill>
                    <a:srgbClr val="212529"/>
                  </a:solidFill>
                  <a:effectLst/>
                  <a:latin typeface="+mj-lt"/>
                </a:rPr>
                <a:t> and </a:t>
              </a:r>
              <a:r>
                <a:rPr lang="de-AT" sz="700" b="0" i="1" err="1">
                  <a:solidFill>
                    <a:srgbClr val="212529"/>
                  </a:solidFill>
                  <a:effectLst/>
                  <a:latin typeface="+mj-lt"/>
                </a:rPr>
                <a:t>as</a:t>
              </a:r>
              <a:r>
                <a:rPr lang="de-AT" sz="700" b="0" i="1">
                  <a:solidFill>
                    <a:srgbClr val="212529"/>
                  </a:solidFill>
                  <a:effectLst/>
                  <a:latin typeface="+mj-lt"/>
                </a:rPr>
                <a:t> an </a:t>
              </a:r>
              <a:r>
                <a:rPr lang="de-AT" sz="700" b="0" i="1" err="1">
                  <a:solidFill>
                    <a:srgbClr val="212529"/>
                  </a:solidFill>
                  <a:effectLst/>
                  <a:latin typeface="+mj-lt"/>
                </a:rPr>
                <a:t>increase</a:t>
              </a:r>
              <a:r>
                <a:rPr lang="de-AT" sz="700" b="0" i="1">
                  <a:solidFill>
                    <a:srgbClr val="212529"/>
                  </a:solidFill>
                  <a:effectLst/>
                  <a:latin typeface="+mj-lt"/>
                </a:rPr>
                <a:t> </a:t>
              </a:r>
              <a:r>
                <a:rPr lang="de-AT" sz="700" b="0" i="1" err="1">
                  <a:solidFill>
                    <a:srgbClr val="212529"/>
                  </a:solidFill>
                  <a:effectLst/>
                  <a:latin typeface="+mj-lt"/>
                </a:rPr>
                <a:t>above</a:t>
              </a:r>
              <a:r>
                <a:rPr lang="de-AT" sz="700" b="0" i="1">
                  <a:solidFill>
                    <a:srgbClr val="212529"/>
                  </a:solidFill>
                  <a:effectLst/>
                  <a:latin typeface="+mj-lt"/>
                </a:rPr>
                <a:t> </a:t>
              </a:r>
              <a:r>
                <a:rPr lang="de-AT" sz="700" b="0" i="1" err="1">
                  <a:solidFill>
                    <a:srgbClr val="212529"/>
                  </a:solidFill>
                  <a:effectLst/>
                  <a:latin typeface="+mj-lt"/>
                </a:rPr>
                <a:t>the</a:t>
              </a:r>
              <a:r>
                <a:rPr lang="de-AT" sz="700" b="0" i="1">
                  <a:solidFill>
                    <a:srgbClr val="212529"/>
                  </a:solidFill>
                  <a:effectLst/>
                  <a:latin typeface="+mj-lt"/>
                </a:rPr>
                <a:t> 1850–1900 </a:t>
              </a:r>
              <a:r>
                <a:rPr lang="de-AT" sz="700" b="0" i="1" err="1">
                  <a:solidFill>
                    <a:srgbClr val="212529"/>
                  </a:solidFill>
                  <a:effectLst/>
                  <a:latin typeface="+mj-lt"/>
                </a:rPr>
                <a:t>average</a:t>
              </a:r>
              <a:r>
                <a:rPr lang="de-AT" sz="700" b="0" i="1">
                  <a:solidFill>
                    <a:srgbClr val="212529"/>
                  </a:solidFill>
                  <a:effectLst/>
                  <a:latin typeface="+mj-lt"/>
                </a:rPr>
                <a:t>, </a:t>
              </a:r>
              <a:r>
                <a:rPr lang="de-AT" sz="700" b="0" i="1" err="1">
                  <a:solidFill>
                    <a:srgbClr val="212529"/>
                  </a:solidFill>
                  <a:effectLst/>
                  <a:latin typeface="+mj-lt"/>
                </a:rPr>
                <a:t>according</a:t>
              </a:r>
              <a:r>
                <a:rPr lang="de-AT" sz="700" b="0" i="1">
                  <a:solidFill>
                    <a:srgbClr val="212529"/>
                  </a:solidFill>
                  <a:effectLst/>
                  <a:latin typeface="+mj-lt"/>
                </a:rPr>
                <a:t> </a:t>
              </a:r>
              <a:r>
                <a:rPr lang="de-AT" sz="700" b="0" i="1" err="1">
                  <a:solidFill>
                    <a:srgbClr val="212529"/>
                  </a:solidFill>
                  <a:effectLst/>
                  <a:latin typeface="+mj-lt"/>
                </a:rPr>
                <a:t>to</a:t>
              </a:r>
              <a:r>
                <a:rPr lang="de-AT" sz="700" b="0" i="1">
                  <a:solidFill>
                    <a:srgbClr val="212529"/>
                  </a:solidFill>
                  <a:effectLst/>
                  <a:latin typeface="+mj-lt"/>
                </a:rPr>
                <a:t> </a:t>
              </a:r>
              <a:r>
                <a:rPr lang="de-AT" sz="700" b="0" i="1" err="1">
                  <a:solidFill>
                    <a:srgbClr val="212529"/>
                  </a:solidFill>
                  <a:effectLst/>
                  <a:latin typeface="+mj-lt"/>
                </a:rPr>
                <a:t>six</a:t>
              </a:r>
              <a:r>
                <a:rPr lang="de-AT" sz="700" b="0" i="1">
                  <a:solidFill>
                    <a:srgbClr val="212529"/>
                  </a:solidFill>
                  <a:effectLst/>
                  <a:latin typeface="+mj-lt"/>
                </a:rPr>
                <a:t> different </a:t>
              </a:r>
              <a:r>
                <a:rPr lang="de-AT" sz="700" b="0" i="1" err="1">
                  <a:solidFill>
                    <a:srgbClr val="212529"/>
                  </a:solidFill>
                  <a:effectLst/>
                  <a:latin typeface="+mj-lt"/>
                </a:rPr>
                <a:t>datasets</a:t>
              </a:r>
              <a:r>
                <a:rPr lang="de-AT" sz="700" b="0" i="1">
                  <a:solidFill>
                    <a:srgbClr val="212529"/>
                  </a:solidFill>
                  <a:effectLst/>
                  <a:latin typeface="+mj-lt"/>
                </a:rPr>
                <a:t>. The </a:t>
              </a:r>
              <a:r>
                <a:rPr lang="de-AT" sz="700" b="0" i="1" err="1">
                  <a:solidFill>
                    <a:srgbClr val="212529"/>
                  </a:solidFill>
                  <a:effectLst/>
                  <a:latin typeface="+mj-lt"/>
                </a:rPr>
                <a:t>average</a:t>
              </a:r>
              <a:r>
                <a:rPr lang="de-AT" sz="700" b="0" i="1">
                  <a:solidFill>
                    <a:srgbClr val="212529"/>
                  </a:solidFill>
                  <a:effectLst/>
                  <a:latin typeface="+mj-lt"/>
                </a:rPr>
                <a:t> </a:t>
              </a:r>
              <a:r>
                <a:rPr lang="de-AT" sz="700" b="0" i="1" err="1">
                  <a:solidFill>
                    <a:srgbClr val="212529"/>
                  </a:solidFill>
                  <a:effectLst/>
                  <a:latin typeface="+mj-lt"/>
                </a:rPr>
                <a:t>temperature</a:t>
              </a:r>
              <a:r>
                <a:rPr lang="de-AT" sz="700" b="0" i="1">
                  <a:solidFill>
                    <a:srgbClr val="212529"/>
                  </a:solidFill>
                  <a:effectLst/>
                  <a:latin typeface="+mj-lt"/>
                </a:rPr>
                <a:t> </a:t>
              </a:r>
              <a:r>
                <a:rPr lang="de-AT" sz="700" b="0" i="1" err="1">
                  <a:solidFill>
                    <a:srgbClr val="212529"/>
                  </a:solidFill>
                  <a:effectLst/>
                  <a:latin typeface="+mj-lt"/>
                </a:rPr>
                <a:t>for</a:t>
              </a:r>
              <a:r>
                <a:rPr lang="de-AT" sz="700" b="0" i="1">
                  <a:solidFill>
                    <a:srgbClr val="212529"/>
                  </a:solidFill>
                  <a:effectLst/>
                  <a:latin typeface="+mj-lt"/>
                </a:rPr>
                <a:t> 1991–2020 </a:t>
              </a:r>
              <a:r>
                <a:rPr lang="de-AT" sz="700" b="0" i="1" err="1">
                  <a:solidFill>
                    <a:srgbClr val="212529"/>
                  </a:solidFill>
                  <a:effectLst/>
                  <a:latin typeface="+mj-lt"/>
                </a:rPr>
                <a:t>from</a:t>
              </a:r>
              <a:r>
                <a:rPr lang="de-AT" sz="700" b="0" i="1">
                  <a:solidFill>
                    <a:srgbClr val="212529"/>
                  </a:solidFill>
                  <a:effectLst/>
                  <a:latin typeface="+mj-lt"/>
                </a:rPr>
                <a:t> ERA5 </a:t>
              </a:r>
              <a:r>
                <a:rPr lang="de-AT" sz="700" b="0" i="1" err="1">
                  <a:solidFill>
                    <a:srgbClr val="212529"/>
                  </a:solidFill>
                  <a:effectLst/>
                  <a:latin typeface="+mj-lt"/>
                </a:rPr>
                <a:t>is</a:t>
              </a:r>
              <a:r>
                <a:rPr lang="de-AT" sz="700" b="0" i="1">
                  <a:solidFill>
                    <a:srgbClr val="212529"/>
                  </a:solidFill>
                  <a:effectLst/>
                  <a:latin typeface="+mj-lt"/>
                </a:rPr>
                <a:t> 9.2°C. Data </a:t>
              </a:r>
              <a:r>
                <a:rPr lang="de-AT" sz="700" b="0" i="1" err="1">
                  <a:solidFill>
                    <a:srgbClr val="212529"/>
                  </a:solidFill>
                  <a:effectLst/>
                  <a:latin typeface="+mj-lt"/>
                </a:rPr>
                <a:t>sources</a:t>
              </a:r>
              <a:r>
                <a:rPr lang="de-AT" sz="700" b="0" i="1">
                  <a:solidFill>
                    <a:srgbClr val="212529"/>
                  </a:solidFill>
                  <a:effectLst/>
                  <a:latin typeface="+mj-lt"/>
                </a:rPr>
                <a:t>: ERA5 (C3S/ECMWF), JRA-3Q (JMA), GISTEMPv4 (NASA), HadCRUT5 (Met Office Hadley </a:t>
              </a:r>
              <a:r>
                <a:rPr lang="de-AT" sz="700" b="0" i="1" err="1">
                  <a:solidFill>
                    <a:srgbClr val="212529"/>
                  </a:solidFill>
                  <a:effectLst/>
                  <a:latin typeface="+mj-lt"/>
                </a:rPr>
                <a:t>Centre</a:t>
              </a:r>
              <a:r>
                <a:rPr lang="de-AT" sz="700" b="0" i="1">
                  <a:solidFill>
                    <a:srgbClr val="212529"/>
                  </a:solidFill>
                  <a:effectLst/>
                  <a:latin typeface="+mj-lt"/>
                </a:rPr>
                <a:t>), NOAAGlobalTempv6 (NOAA) and Berkeley Earth. </a:t>
              </a:r>
              <a:r>
                <a:rPr lang="de-AT" sz="700" b="0" i="1" err="1">
                  <a:solidFill>
                    <a:srgbClr val="212529"/>
                  </a:solidFill>
                  <a:effectLst/>
                  <a:latin typeface="+mj-lt"/>
                </a:rPr>
                <a:t>Credit</a:t>
              </a:r>
              <a:r>
                <a:rPr lang="de-AT" sz="700" b="0" i="1">
                  <a:solidFill>
                    <a:srgbClr val="212529"/>
                  </a:solidFill>
                  <a:effectLst/>
                  <a:latin typeface="+mj-lt"/>
                </a:rPr>
                <a:t>: C3S/ECMWF.</a:t>
              </a:r>
              <a:endParaRPr lang="de-AT" sz="700">
                <a:latin typeface="+mj-lt"/>
              </a:endParaRPr>
            </a:p>
          </p:txBody>
        </p:sp>
      </p:grpSp>
      <p:sp>
        <p:nvSpPr>
          <p:cNvPr id="19" name="Textfeld 18">
            <a:extLst>
              <a:ext uri="{FF2B5EF4-FFF2-40B4-BE49-F238E27FC236}">
                <a16:creationId xmlns:a16="http://schemas.microsoft.com/office/drawing/2014/main" id="{20D11CC7-DDD6-8095-0A8F-5F5B6FD7D087}"/>
              </a:ext>
            </a:extLst>
          </p:cNvPr>
          <p:cNvSpPr txBox="1">
            <a:spLocks noGrp="1" noRot="1" noMove="1" noResize="1" noEditPoints="1" noAdjustHandles="1" noChangeArrowheads="1" noChangeShapeType="1"/>
          </p:cNvSpPr>
          <p:nvPr/>
        </p:nvSpPr>
        <p:spPr>
          <a:xfrm>
            <a:off x="8207458" y="1211034"/>
            <a:ext cx="6093724" cy="307777"/>
          </a:xfrm>
          <a:prstGeom prst="rect">
            <a:avLst/>
          </a:prstGeom>
          <a:noFill/>
        </p:spPr>
        <p:txBody>
          <a:bodyPr wrap="square">
            <a:spAutoFit/>
          </a:bodyPr>
          <a:lstStyle/>
          <a:p>
            <a:pPr algn="l"/>
            <a:r>
              <a:rPr lang="de-AT" sz="1400" b="1" i="0" dirty="0" err="1">
                <a:solidFill>
                  <a:srgbClr val="000000"/>
                </a:solidFill>
                <a:effectLst/>
                <a:latin typeface="+mj-lt"/>
              </a:rPr>
              <a:t>Increase</a:t>
            </a:r>
            <a:r>
              <a:rPr lang="de-AT" sz="1400" b="1" i="0" dirty="0">
                <a:solidFill>
                  <a:srgbClr val="000000"/>
                </a:solidFill>
                <a:effectLst/>
                <a:latin typeface="+mj-lt"/>
              </a:rPr>
              <a:t> in </a:t>
            </a:r>
            <a:r>
              <a:rPr lang="de-AT" sz="1400" b="1" i="0" dirty="0" err="1">
                <a:solidFill>
                  <a:srgbClr val="000000"/>
                </a:solidFill>
                <a:effectLst/>
                <a:latin typeface="+mj-lt"/>
              </a:rPr>
              <a:t>average</a:t>
            </a:r>
            <a:r>
              <a:rPr lang="de-AT" sz="1400" b="1" i="0" dirty="0">
                <a:solidFill>
                  <a:srgbClr val="000000"/>
                </a:solidFill>
                <a:effectLst/>
                <a:latin typeface="+mj-lt"/>
              </a:rPr>
              <a:t> European </a:t>
            </a:r>
            <a:r>
              <a:rPr lang="de-AT" sz="1400" b="1" i="0" dirty="0" err="1">
                <a:solidFill>
                  <a:srgbClr val="000000"/>
                </a:solidFill>
                <a:effectLst/>
                <a:latin typeface="+mj-lt"/>
              </a:rPr>
              <a:t>temperature</a:t>
            </a:r>
            <a:endParaRPr lang="de-AT" sz="1400" b="1" i="0" dirty="0">
              <a:solidFill>
                <a:srgbClr val="000000"/>
              </a:solidFill>
              <a:effectLst/>
              <a:latin typeface="+mj-lt"/>
            </a:endParaRPr>
          </a:p>
        </p:txBody>
      </p:sp>
      <p:sp>
        <p:nvSpPr>
          <p:cNvPr id="5" name="Textfeld 4">
            <a:extLst>
              <a:ext uri="{FF2B5EF4-FFF2-40B4-BE49-F238E27FC236}">
                <a16:creationId xmlns:a16="http://schemas.microsoft.com/office/drawing/2014/main" id="{D9EDE07D-7A5D-2B86-565B-C43903896146}"/>
              </a:ext>
            </a:extLst>
          </p:cNvPr>
          <p:cNvSpPr txBox="1"/>
          <p:nvPr/>
        </p:nvSpPr>
        <p:spPr>
          <a:xfrm>
            <a:off x="8871043" y="6551120"/>
            <a:ext cx="2996312" cy="246221"/>
          </a:xfrm>
          <a:prstGeom prst="rect">
            <a:avLst/>
          </a:prstGeom>
          <a:noFill/>
        </p:spPr>
        <p:txBody>
          <a:bodyPr wrap="square">
            <a:spAutoFit/>
          </a:bodyPr>
          <a:lstStyle/>
          <a:p>
            <a:r>
              <a:rPr lang="de-AT" sz="1000" dirty="0">
                <a:solidFill>
                  <a:srgbClr val="3C6496"/>
                </a:solidFill>
              </a:rPr>
              <a:t>Picture: Copernicus Climate Change Service (2025)</a:t>
            </a:r>
          </a:p>
        </p:txBody>
      </p:sp>
    </p:spTree>
    <p:extLst>
      <p:ext uri="{BB962C8B-B14F-4D97-AF65-F5344CB8AC3E}">
        <p14:creationId xmlns:p14="http://schemas.microsoft.com/office/powerpoint/2010/main" val="838157111"/>
      </p:ext>
    </p:extLst>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1C980C-139F-2886-20E7-C0091E96B13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DD2A1AC-393E-8F14-AB28-8344B1B3FD34}"/>
              </a:ext>
            </a:extLst>
          </p:cNvPr>
          <p:cNvSpPr>
            <a:spLocks noGrp="1"/>
          </p:cNvSpPr>
          <p:nvPr>
            <p:ph type="title"/>
          </p:nvPr>
        </p:nvSpPr>
        <p:spPr/>
        <p:txBody>
          <a:bodyPr/>
          <a:lstStyle/>
          <a:p>
            <a:r>
              <a:rPr lang="de-AT" dirty="0" err="1"/>
              <a:t>Rise</a:t>
            </a:r>
            <a:r>
              <a:rPr lang="de-AT" dirty="0"/>
              <a:t> in </a:t>
            </a:r>
            <a:r>
              <a:rPr lang="de-AT" dirty="0" err="1"/>
              <a:t>temperature</a:t>
            </a:r>
            <a:endParaRPr lang="de-AT" dirty="0"/>
          </a:p>
        </p:txBody>
      </p:sp>
      <p:sp>
        <p:nvSpPr>
          <p:cNvPr id="3" name="Fußzeilenplatzhalter 2">
            <a:extLst>
              <a:ext uri="{FF2B5EF4-FFF2-40B4-BE49-F238E27FC236}">
                <a16:creationId xmlns:a16="http://schemas.microsoft.com/office/drawing/2014/main" id="{01CAB37A-9E54-A215-2374-ED421FC5F529}"/>
              </a:ext>
            </a:extLst>
          </p:cNvPr>
          <p:cNvSpPr>
            <a:spLocks noGrp="1"/>
          </p:cNvSpPr>
          <p:nvPr>
            <p:ph type="ftr" sz="quarter" idx="11"/>
          </p:nvPr>
        </p:nvSpPr>
        <p:spPr/>
        <p:txBody>
          <a:bodyPr/>
          <a:lstStyle/>
          <a:p>
            <a:r>
              <a:rPr lang="en-US" dirty="0"/>
              <a:t>Climate Change and Greenhouse Gas Emissions</a:t>
            </a:r>
            <a:endParaRPr lang="de-AT" dirty="0"/>
          </a:p>
        </p:txBody>
      </p:sp>
      <p:sp>
        <p:nvSpPr>
          <p:cNvPr id="4" name="Foliennummernplatzhalter 3">
            <a:extLst>
              <a:ext uri="{FF2B5EF4-FFF2-40B4-BE49-F238E27FC236}">
                <a16:creationId xmlns:a16="http://schemas.microsoft.com/office/drawing/2014/main" id="{5A03FB5A-5A79-24DB-FD46-0200D2554886}"/>
              </a:ext>
            </a:extLst>
          </p:cNvPr>
          <p:cNvSpPr>
            <a:spLocks noGrp="1"/>
          </p:cNvSpPr>
          <p:nvPr>
            <p:ph type="sldNum" sz="quarter" idx="12"/>
          </p:nvPr>
        </p:nvSpPr>
        <p:spPr/>
        <p:txBody>
          <a:bodyPr/>
          <a:lstStyle/>
          <a:p>
            <a:r>
              <a:rPr lang="de-AT" dirty="0"/>
              <a:t>Slide </a:t>
            </a:r>
            <a:fld id="{0AF89F37-6AD9-4F74-BC17-19E39A25D257}" type="slidenum">
              <a:rPr lang="de-AT" smtClean="0"/>
              <a:pPr/>
              <a:t>11</a:t>
            </a:fld>
            <a:endParaRPr lang="de-AT" dirty="0"/>
          </a:p>
        </p:txBody>
      </p:sp>
      <p:sp>
        <p:nvSpPr>
          <p:cNvPr id="8" name="Textfeld 7">
            <a:extLst>
              <a:ext uri="{FF2B5EF4-FFF2-40B4-BE49-F238E27FC236}">
                <a16:creationId xmlns:a16="http://schemas.microsoft.com/office/drawing/2014/main" id="{4F76F381-FB3B-0DA5-001F-F852BF70A319}"/>
              </a:ext>
            </a:extLst>
          </p:cNvPr>
          <p:cNvSpPr txBox="1"/>
          <p:nvPr/>
        </p:nvSpPr>
        <p:spPr>
          <a:xfrm>
            <a:off x="437097" y="2030087"/>
            <a:ext cx="5449985" cy="2708434"/>
          </a:xfrm>
          <a:prstGeom prst="rect">
            <a:avLst/>
          </a:prstGeom>
          <a:noFill/>
        </p:spPr>
        <p:txBody>
          <a:bodyPr wrap="square">
            <a:spAutoFit/>
          </a:bodyPr>
          <a:lstStyle/>
          <a:p>
            <a:pPr marL="285750" indent="-285750">
              <a:spcAft>
                <a:spcPts val="600"/>
              </a:spcAft>
              <a:buFont typeface="Arial" panose="020B0604020202020204" pitchFamily="34" charset="0"/>
              <a:buChar char="•"/>
            </a:pPr>
            <a:r>
              <a:rPr lang="en-US" sz="2000" dirty="0"/>
              <a:t>2024 was the hottest year since records began.</a:t>
            </a:r>
          </a:p>
          <a:p>
            <a:pPr marL="285750" indent="-285750">
              <a:spcAft>
                <a:spcPts val="600"/>
              </a:spcAft>
              <a:buFont typeface="Arial" panose="020B0604020202020204" pitchFamily="34" charset="0"/>
              <a:buChar char="•"/>
            </a:pPr>
            <a:r>
              <a:rPr lang="en-US" sz="2000" dirty="0"/>
              <a:t>Particularly noteworthy was July 22, which was considered the hottest day ever recorded, with a global average temperature of 17.16 °C, according to ERA5.</a:t>
            </a:r>
          </a:p>
          <a:p>
            <a:pPr marL="285750" indent="-285750">
              <a:spcAft>
                <a:spcPts val="600"/>
              </a:spcAft>
              <a:buFont typeface="Arial" panose="020B0604020202020204" pitchFamily="34" charset="0"/>
              <a:buChar char="•"/>
            </a:pPr>
            <a:r>
              <a:rPr lang="en-US" sz="2000" dirty="0"/>
              <a:t>2024 was also the first year to reach an annual temperature anomaly exceeding the 1.5 °C threshold compared to pre-industrial levels.</a:t>
            </a:r>
          </a:p>
        </p:txBody>
      </p:sp>
      <p:pic>
        <p:nvPicPr>
          <p:cNvPr id="9" name="Grafik 8">
            <a:extLst>
              <a:ext uri="{FF2B5EF4-FFF2-40B4-BE49-F238E27FC236}">
                <a16:creationId xmlns:a16="http://schemas.microsoft.com/office/drawing/2014/main" id="{FB57E64C-66C7-DA1A-CBB2-04F0B338E282}"/>
              </a:ext>
            </a:extLst>
          </p:cNvPr>
          <p:cNvPicPr>
            <a:picLocks noChangeAspect="1"/>
          </p:cNvPicPr>
          <p:nvPr/>
        </p:nvPicPr>
        <p:blipFill>
          <a:blip r:embed="rId3"/>
          <a:stretch>
            <a:fillRect/>
          </a:stretch>
        </p:blipFill>
        <p:spPr>
          <a:xfrm>
            <a:off x="6130762" y="272194"/>
            <a:ext cx="6061238" cy="4283764"/>
          </a:xfrm>
          <a:prstGeom prst="rect">
            <a:avLst/>
          </a:prstGeom>
        </p:spPr>
      </p:pic>
      <p:sp>
        <p:nvSpPr>
          <p:cNvPr id="11" name="Textfeld 10">
            <a:extLst>
              <a:ext uri="{FF2B5EF4-FFF2-40B4-BE49-F238E27FC236}">
                <a16:creationId xmlns:a16="http://schemas.microsoft.com/office/drawing/2014/main" id="{7ED74730-AF50-EBBF-E9F1-A1C076ACC51F}"/>
              </a:ext>
            </a:extLst>
          </p:cNvPr>
          <p:cNvSpPr txBox="1"/>
          <p:nvPr/>
        </p:nvSpPr>
        <p:spPr>
          <a:xfrm>
            <a:off x="437097" y="4921083"/>
            <a:ext cx="11317805" cy="1015663"/>
          </a:xfrm>
          <a:prstGeom prst="rect">
            <a:avLst/>
          </a:prstGeom>
          <a:noFill/>
        </p:spPr>
        <p:txBody>
          <a:bodyPr wrap="square">
            <a:spAutoFit/>
          </a:bodyPr>
          <a:lstStyle/>
          <a:p>
            <a:pPr marL="285750" indent="-285750">
              <a:spcAft>
                <a:spcPts val="600"/>
              </a:spcAft>
              <a:buFont typeface="Arial" panose="020B0604020202020204" pitchFamily="34" charset="0"/>
              <a:buChar char="•"/>
            </a:pPr>
            <a:r>
              <a:rPr lang="en-US" sz="2000" dirty="0"/>
              <a:t>Although this does not mean that the limit set in the Paris Agreement has been exceeded — as that refers to temperature deviations averaged over at least 20 years — it nevertheless highlights that global temperatures have risen to levels never before experienced by modern humans.</a:t>
            </a:r>
            <a:endParaRPr lang="de-AT" sz="2000" dirty="0"/>
          </a:p>
        </p:txBody>
      </p:sp>
      <p:sp>
        <p:nvSpPr>
          <p:cNvPr id="5" name="Textfeld 4">
            <a:extLst>
              <a:ext uri="{FF2B5EF4-FFF2-40B4-BE49-F238E27FC236}">
                <a16:creationId xmlns:a16="http://schemas.microsoft.com/office/drawing/2014/main" id="{D78BAECA-9488-1CD4-1303-2EE111300154}"/>
              </a:ext>
            </a:extLst>
          </p:cNvPr>
          <p:cNvSpPr txBox="1"/>
          <p:nvPr/>
        </p:nvSpPr>
        <p:spPr>
          <a:xfrm>
            <a:off x="9390647" y="4583581"/>
            <a:ext cx="3537283" cy="246221"/>
          </a:xfrm>
          <a:prstGeom prst="rect">
            <a:avLst/>
          </a:prstGeom>
          <a:noFill/>
        </p:spPr>
        <p:txBody>
          <a:bodyPr wrap="square">
            <a:spAutoFit/>
          </a:bodyPr>
          <a:lstStyle/>
          <a:p>
            <a:r>
              <a:rPr lang="de-AT" sz="1000" dirty="0">
                <a:solidFill>
                  <a:srgbClr val="3C6496"/>
                </a:solidFill>
              </a:rPr>
              <a:t>Picture: Copernicus Climate Change Service (2025)</a:t>
            </a:r>
          </a:p>
        </p:txBody>
      </p:sp>
    </p:spTree>
    <p:extLst>
      <p:ext uri="{BB962C8B-B14F-4D97-AF65-F5344CB8AC3E}">
        <p14:creationId xmlns:p14="http://schemas.microsoft.com/office/powerpoint/2010/main" val="3248018326"/>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9E80A8-8E38-4ABB-472A-9B42C9F217F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1F63064-C956-C799-6334-B5729E061033}"/>
              </a:ext>
            </a:extLst>
          </p:cNvPr>
          <p:cNvSpPr>
            <a:spLocks noGrp="1"/>
          </p:cNvSpPr>
          <p:nvPr>
            <p:ph type="title"/>
          </p:nvPr>
        </p:nvSpPr>
        <p:spPr/>
        <p:txBody>
          <a:bodyPr/>
          <a:lstStyle/>
          <a:p>
            <a:r>
              <a:rPr lang="en-US" dirty="0"/>
              <a:t>Effects of climate change</a:t>
            </a:r>
            <a:endParaRPr lang="de-AT" dirty="0"/>
          </a:p>
        </p:txBody>
      </p:sp>
      <p:sp>
        <p:nvSpPr>
          <p:cNvPr id="3" name="Fußzeilenplatzhalter 2">
            <a:extLst>
              <a:ext uri="{FF2B5EF4-FFF2-40B4-BE49-F238E27FC236}">
                <a16:creationId xmlns:a16="http://schemas.microsoft.com/office/drawing/2014/main" id="{6CF6FB5F-D2CC-A4BC-A73F-D2E4E4E5ABCB}"/>
              </a:ext>
            </a:extLst>
          </p:cNvPr>
          <p:cNvSpPr>
            <a:spLocks noGrp="1"/>
          </p:cNvSpPr>
          <p:nvPr>
            <p:ph type="ftr" sz="quarter" idx="11"/>
          </p:nvPr>
        </p:nvSpPr>
        <p:spPr/>
        <p:txBody>
          <a:bodyPr/>
          <a:lstStyle/>
          <a:p>
            <a:r>
              <a:rPr lang="en-US" dirty="0"/>
              <a:t>Climate Change and Greenhouse Gas Emissions</a:t>
            </a:r>
            <a:endParaRPr lang="de-AT" dirty="0"/>
          </a:p>
        </p:txBody>
      </p:sp>
      <p:sp>
        <p:nvSpPr>
          <p:cNvPr id="4" name="Foliennummernplatzhalter 3">
            <a:extLst>
              <a:ext uri="{FF2B5EF4-FFF2-40B4-BE49-F238E27FC236}">
                <a16:creationId xmlns:a16="http://schemas.microsoft.com/office/drawing/2014/main" id="{2E51DBEB-255C-26B0-64B1-AF481250431E}"/>
              </a:ext>
            </a:extLst>
          </p:cNvPr>
          <p:cNvSpPr>
            <a:spLocks noGrp="1"/>
          </p:cNvSpPr>
          <p:nvPr>
            <p:ph type="sldNum" sz="quarter" idx="12"/>
          </p:nvPr>
        </p:nvSpPr>
        <p:spPr/>
        <p:txBody>
          <a:bodyPr/>
          <a:lstStyle/>
          <a:p>
            <a:r>
              <a:rPr lang="de-AT" dirty="0"/>
              <a:t>Slide </a:t>
            </a:r>
            <a:fld id="{0AF89F37-6AD9-4F74-BC17-19E39A25D257}" type="slidenum">
              <a:rPr lang="de-AT" smtClean="0"/>
              <a:pPr/>
              <a:t>12</a:t>
            </a:fld>
            <a:endParaRPr lang="de-AT" dirty="0"/>
          </a:p>
        </p:txBody>
      </p:sp>
      <p:sp>
        <p:nvSpPr>
          <p:cNvPr id="6" name="Textfeld 5">
            <a:extLst>
              <a:ext uri="{FF2B5EF4-FFF2-40B4-BE49-F238E27FC236}">
                <a16:creationId xmlns:a16="http://schemas.microsoft.com/office/drawing/2014/main" id="{212D50E4-1E36-1AF6-DB1C-91B8756C2B06}"/>
              </a:ext>
            </a:extLst>
          </p:cNvPr>
          <p:cNvSpPr txBox="1"/>
          <p:nvPr/>
        </p:nvSpPr>
        <p:spPr>
          <a:xfrm>
            <a:off x="384874" y="1765568"/>
            <a:ext cx="6096000" cy="2015936"/>
          </a:xfrm>
          <a:prstGeom prst="rect">
            <a:avLst/>
          </a:prstGeom>
          <a:noFill/>
        </p:spPr>
        <p:txBody>
          <a:bodyPr wrap="square">
            <a:spAutoFit/>
          </a:bodyPr>
          <a:lstStyle/>
          <a:p>
            <a:pPr marL="285750" indent="-285750">
              <a:spcAft>
                <a:spcPts val="600"/>
              </a:spcAft>
              <a:buFont typeface="Arial" panose="020B0604020202020204" pitchFamily="34" charset="0"/>
              <a:buChar char="•"/>
            </a:pPr>
            <a:r>
              <a:rPr lang="en-US" sz="2000" dirty="0">
                <a:solidFill>
                  <a:schemeClr val="tx2"/>
                </a:solidFill>
              </a:rPr>
              <a:t>Polar ice is melting: </a:t>
            </a:r>
            <a:r>
              <a:rPr lang="en-US" sz="2000" dirty="0"/>
              <a:t>When ice sheets turn into seawater, the reflection of sunlight changes, causing even more ice to melt. As sea ice retreats, hunting grounds and habitats for many species disappear, and ocean circulation patterns change.</a:t>
            </a:r>
          </a:p>
          <a:p>
            <a:pPr marL="285750" indent="-285750">
              <a:spcAft>
                <a:spcPts val="600"/>
              </a:spcAft>
              <a:buFont typeface="Arial" panose="020B0604020202020204" pitchFamily="34" charset="0"/>
              <a:buChar char="•"/>
            </a:pPr>
            <a:endParaRPr lang="de-AT" sz="2000" dirty="0"/>
          </a:p>
        </p:txBody>
      </p:sp>
      <p:pic>
        <p:nvPicPr>
          <p:cNvPr id="7" name="Grafik 6">
            <a:extLst>
              <a:ext uri="{FF2B5EF4-FFF2-40B4-BE49-F238E27FC236}">
                <a16:creationId xmlns:a16="http://schemas.microsoft.com/office/drawing/2014/main" id="{9FFD7F32-C7EB-FA7C-C6D3-41A260FF469C}"/>
              </a:ext>
            </a:extLst>
          </p:cNvPr>
          <p:cNvPicPr>
            <a:picLocks noChangeAspect="1"/>
          </p:cNvPicPr>
          <p:nvPr/>
        </p:nvPicPr>
        <p:blipFill>
          <a:blip r:embed="rId3"/>
          <a:stretch>
            <a:fillRect/>
          </a:stretch>
        </p:blipFill>
        <p:spPr>
          <a:xfrm>
            <a:off x="7326339" y="154763"/>
            <a:ext cx="4480787" cy="2984851"/>
          </a:xfrm>
          <a:prstGeom prst="rect">
            <a:avLst/>
          </a:prstGeom>
        </p:spPr>
      </p:pic>
      <p:sp>
        <p:nvSpPr>
          <p:cNvPr id="9" name="Textfeld 8">
            <a:extLst>
              <a:ext uri="{FF2B5EF4-FFF2-40B4-BE49-F238E27FC236}">
                <a16:creationId xmlns:a16="http://schemas.microsoft.com/office/drawing/2014/main" id="{EF742865-A7C0-F7A7-84A9-95BF444C493F}"/>
              </a:ext>
            </a:extLst>
          </p:cNvPr>
          <p:cNvSpPr txBox="1"/>
          <p:nvPr/>
        </p:nvSpPr>
        <p:spPr>
          <a:xfrm>
            <a:off x="384874" y="3472166"/>
            <a:ext cx="11538047" cy="2708434"/>
          </a:xfrm>
          <a:prstGeom prst="rect">
            <a:avLst/>
          </a:prstGeom>
          <a:noFill/>
        </p:spPr>
        <p:txBody>
          <a:bodyPr wrap="square">
            <a:spAutoFit/>
          </a:bodyPr>
          <a:lstStyle/>
          <a:p>
            <a:pPr marL="285750" indent="-285750">
              <a:spcAft>
                <a:spcPts val="600"/>
              </a:spcAft>
              <a:buFont typeface="Arial" panose="020B0604020202020204" pitchFamily="34" charset="0"/>
              <a:buChar char="•"/>
            </a:pPr>
            <a:r>
              <a:rPr lang="en-US" sz="2000" dirty="0">
                <a:solidFill>
                  <a:schemeClr val="tx2"/>
                </a:solidFill>
              </a:rPr>
              <a:t>Rising sea levels</a:t>
            </a:r>
            <a:r>
              <a:rPr lang="en-US" sz="2000" dirty="0">
                <a:solidFill>
                  <a:srgbClr val="2D4C71"/>
                </a:solidFill>
              </a:rPr>
              <a:t>: </a:t>
            </a:r>
            <a:r>
              <a:rPr lang="en-US" sz="2000" dirty="0"/>
              <a:t>Sea levels are rising due to melting ice masses and the thermal expansion of water. With a 2 °C increase in temperature, around 130 million people would be affected by higher sea levels.</a:t>
            </a:r>
          </a:p>
          <a:p>
            <a:pPr marL="285750" indent="-285750">
              <a:spcAft>
                <a:spcPts val="600"/>
              </a:spcAft>
              <a:buFont typeface="Arial" panose="020B0604020202020204" pitchFamily="34" charset="0"/>
              <a:buChar char="•"/>
            </a:pPr>
            <a:r>
              <a:rPr lang="en-US" sz="2000" dirty="0">
                <a:solidFill>
                  <a:schemeClr val="tx2"/>
                </a:solidFill>
              </a:rPr>
              <a:t>Glaciers are shrinking</a:t>
            </a:r>
            <a:r>
              <a:rPr lang="en-US" sz="2000" dirty="0">
                <a:solidFill>
                  <a:srgbClr val="2D4C71"/>
                </a:solidFill>
              </a:rPr>
              <a:t>: </a:t>
            </a:r>
            <a:r>
              <a:rPr lang="en-US" sz="2000" dirty="0"/>
              <a:t>Glacier retreat affects ecosystems, drinking water, energy, and tourism in the Alps. More than 100 million people are impacted through river systems such as the Danube, Po, Rhine, and Rhone.</a:t>
            </a:r>
          </a:p>
          <a:p>
            <a:pPr marL="285750" indent="-285750">
              <a:spcAft>
                <a:spcPts val="600"/>
              </a:spcAft>
              <a:buFont typeface="Arial" panose="020B0604020202020204" pitchFamily="34" charset="0"/>
              <a:buChar char="•"/>
            </a:pPr>
            <a:r>
              <a:rPr lang="en-US" sz="2000" dirty="0">
                <a:solidFill>
                  <a:schemeClr val="tx2"/>
                </a:solidFill>
              </a:rPr>
              <a:t>Thawing permafrost: </a:t>
            </a:r>
            <a:r>
              <a:rPr lang="en-US" sz="2000" dirty="0"/>
              <a:t>Permafrost soils contain enormous amounts of carbon—around 1,700 gigatons in the Arctic alone. As permafrost thaws, large quantities of greenhouse gases can be released, posing a global risk.</a:t>
            </a:r>
            <a:endParaRPr lang="de-AT" sz="2000" dirty="0"/>
          </a:p>
        </p:txBody>
      </p:sp>
      <p:sp>
        <p:nvSpPr>
          <p:cNvPr id="10" name="Textfeld 9">
            <a:extLst>
              <a:ext uri="{FF2B5EF4-FFF2-40B4-BE49-F238E27FC236}">
                <a16:creationId xmlns:a16="http://schemas.microsoft.com/office/drawing/2014/main" id="{24411975-6C56-284D-C4A5-BAA78C3BC8F9}"/>
              </a:ext>
            </a:extLst>
          </p:cNvPr>
          <p:cNvSpPr txBox="1"/>
          <p:nvPr/>
        </p:nvSpPr>
        <p:spPr>
          <a:xfrm>
            <a:off x="11033834" y="3139614"/>
            <a:ext cx="1311817" cy="246221"/>
          </a:xfrm>
          <a:prstGeom prst="rect">
            <a:avLst/>
          </a:prstGeom>
          <a:noFill/>
        </p:spPr>
        <p:txBody>
          <a:bodyPr wrap="square">
            <a:spAutoFit/>
          </a:bodyPr>
          <a:lstStyle/>
          <a:p>
            <a:r>
              <a:rPr lang="de-AT" sz="1000" dirty="0">
                <a:solidFill>
                  <a:srgbClr val="3C6496"/>
                </a:solidFill>
              </a:rPr>
              <a:t>Picture: </a:t>
            </a:r>
            <a:r>
              <a:rPr lang="de-AT" sz="1000" dirty="0" err="1">
                <a:solidFill>
                  <a:srgbClr val="3C6496"/>
                </a:solidFill>
              </a:rPr>
              <a:t>Pixabay</a:t>
            </a:r>
            <a:endParaRPr lang="de-AT" sz="1000" dirty="0">
              <a:solidFill>
                <a:srgbClr val="3C6496"/>
              </a:solidFill>
            </a:endParaRPr>
          </a:p>
        </p:txBody>
      </p:sp>
    </p:spTree>
    <p:extLst>
      <p:ext uri="{BB962C8B-B14F-4D97-AF65-F5344CB8AC3E}">
        <p14:creationId xmlns:p14="http://schemas.microsoft.com/office/powerpoint/2010/main" val="3624676170"/>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3FED71-5D75-D8DA-CBBF-2DD80253DE9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E30B18DA-0573-4D26-305A-4B83F48B10E6}"/>
              </a:ext>
            </a:extLst>
          </p:cNvPr>
          <p:cNvSpPr>
            <a:spLocks noGrp="1"/>
          </p:cNvSpPr>
          <p:nvPr>
            <p:ph type="title"/>
          </p:nvPr>
        </p:nvSpPr>
        <p:spPr/>
        <p:txBody>
          <a:bodyPr/>
          <a:lstStyle/>
          <a:p>
            <a:r>
              <a:rPr lang="de-AT" dirty="0" err="1"/>
              <a:t>Effects</a:t>
            </a:r>
            <a:r>
              <a:rPr lang="de-AT" dirty="0"/>
              <a:t> </a:t>
            </a:r>
            <a:r>
              <a:rPr lang="de-AT" dirty="0" err="1"/>
              <a:t>of</a:t>
            </a:r>
            <a:r>
              <a:rPr lang="de-AT" dirty="0"/>
              <a:t> </a:t>
            </a:r>
            <a:r>
              <a:rPr lang="de-AT" dirty="0" err="1"/>
              <a:t>climate</a:t>
            </a:r>
            <a:r>
              <a:rPr lang="de-AT" dirty="0"/>
              <a:t> </a:t>
            </a:r>
            <a:r>
              <a:rPr lang="de-AT" dirty="0" err="1"/>
              <a:t>change</a:t>
            </a:r>
            <a:endParaRPr lang="de-AT" dirty="0"/>
          </a:p>
        </p:txBody>
      </p:sp>
      <p:sp>
        <p:nvSpPr>
          <p:cNvPr id="3" name="Fußzeilenplatzhalter 2">
            <a:extLst>
              <a:ext uri="{FF2B5EF4-FFF2-40B4-BE49-F238E27FC236}">
                <a16:creationId xmlns:a16="http://schemas.microsoft.com/office/drawing/2014/main" id="{FD83E03D-8DFA-FB2D-57FD-B2E75C84F69C}"/>
              </a:ext>
            </a:extLst>
          </p:cNvPr>
          <p:cNvSpPr>
            <a:spLocks noGrp="1"/>
          </p:cNvSpPr>
          <p:nvPr>
            <p:ph type="ftr" sz="quarter" idx="11"/>
          </p:nvPr>
        </p:nvSpPr>
        <p:spPr/>
        <p:txBody>
          <a:bodyPr/>
          <a:lstStyle/>
          <a:p>
            <a:r>
              <a:rPr lang="en-US" dirty="0"/>
              <a:t>Climate Change and Greenhouse Gas Emissions</a:t>
            </a:r>
            <a:endParaRPr lang="de-AT" dirty="0"/>
          </a:p>
        </p:txBody>
      </p:sp>
      <p:sp>
        <p:nvSpPr>
          <p:cNvPr id="4" name="Foliennummernplatzhalter 3">
            <a:extLst>
              <a:ext uri="{FF2B5EF4-FFF2-40B4-BE49-F238E27FC236}">
                <a16:creationId xmlns:a16="http://schemas.microsoft.com/office/drawing/2014/main" id="{AE13F9BA-7A81-AB16-F31B-20DDEC3D16E3}"/>
              </a:ext>
            </a:extLst>
          </p:cNvPr>
          <p:cNvSpPr>
            <a:spLocks noGrp="1"/>
          </p:cNvSpPr>
          <p:nvPr>
            <p:ph type="sldNum" sz="quarter" idx="12"/>
          </p:nvPr>
        </p:nvSpPr>
        <p:spPr/>
        <p:txBody>
          <a:bodyPr/>
          <a:lstStyle/>
          <a:p>
            <a:r>
              <a:rPr lang="de-AT" dirty="0"/>
              <a:t>Slide </a:t>
            </a:r>
            <a:fld id="{0AF89F37-6AD9-4F74-BC17-19E39A25D257}" type="slidenum">
              <a:rPr lang="de-AT" smtClean="0"/>
              <a:pPr/>
              <a:t>13</a:t>
            </a:fld>
            <a:endParaRPr lang="de-AT" dirty="0"/>
          </a:p>
        </p:txBody>
      </p:sp>
      <p:sp>
        <p:nvSpPr>
          <p:cNvPr id="6" name="Textfeld 5">
            <a:extLst>
              <a:ext uri="{FF2B5EF4-FFF2-40B4-BE49-F238E27FC236}">
                <a16:creationId xmlns:a16="http://schemas.microsoft.com/office/drawing/2014/main" id="{916345A6-0350-E012-0C1A-DFEF9AA82F8B}"/>
              </a:ext>
            </a:extLst>
          </p:cNvPr>
          <p:cNvSpPr txBox="1"/>
          <p:nvPr/>
        </p:nvSpPr>
        <p:spPr>
          <a:xfrm>
            <a:off x="384874" y="1800862"/>
            <a:ext cx="6513231" cy="2323713"/>
          </a:xfrm>
          <a:prstGeom prst="rect">
            <a:avLst/>
          </a:prstGeom>
          <a:noFill/>
        </p:spPr>
        <p:txBody>
          <a:bodyPr wrap="square">
            <a:spAutoFit/>
          </a:bodyPr>
          <a:lstStyle/>
          <a:p>
            <a:pPr marL="342900" indent="-342900">
              <a:spcAft>
                <a:spcPts val="600"/>
              </a:spcAft>
              <a:buFont typeface="Arial" panose="020B0604020202020204" pitchFamily="34" charset="0"/>
              <a:buChar char="•"/>
            </a:pPr>
            <a:r>
              <a:rPr lang="en-US" sz="2000" dirty="0">
                <a:solidFill>
                  <a:srgbClr val="2D4C71"/>
                </a:solidFill>
              </a:rPr>
              <a:t>Increase in extreme weather events</a:t>
            </a:r>
          </a:p>
          <a:p>
            <a:pPr marL="342900" indent="-342900">
              <a:spcAft>
                <a:spcPts val="600"/>
              </a:spcAft>
              <a:buFont typeface="Arial" panose="020B0604020202020204" pitchFamily="34" charset="0"/>
              <a:buChar char="•"/>
            </a:pPr>
            <a:r>
              <a:rPr lang="en-US" sz="2000" dirty="0">
                <a:solidFill>
                  <a:srgbClr val="2D4C71"/>
                </a:solidFill>
              </a:rPr>
              <a:t>Ecosystems and biodiversity: </a:t>
            </a:r>
            <a:r>
              <a:rPr lang="en-US" sz="2000" dirty="0"/>
              <a:t>According to the World Biodiversity Council, 1 in about 8 million species is threatened with extinction. Many cannot adapt quickly enough, leading to impoverished ecosystems. In addition, habitat destruction, pollution, pesticides, invasive species, and overexploitation further strain biodiversity.</a:t>
            </a:r>
          </a:p>
        </p:txBody>
      </p:sp>
      <p:pic>
        <p:nvPicPr>
          <p:cNvPr id="5" name="Picture 2" descr="Erde, Dürre, Boden, Trockenheit">
            <a:extLst>
              <a:ext uri="{FF2B5EF4-FFF2-40B4-BE49-F238E27FC236}">
                <a16:creationId xmlns:a16="http://schemas.microsoft.com/office/drawing/2014/main" id="{20B8D4F6-1FA3-B2C8-1F2A-0285FE0EAB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59581" y="272194"/>
            <a:ext cx="4747545" cy="3163565"/>
          </a:xfrm>
          <a:prstGeom prst="rect">
            <a:avLst/>
          </a:prstGeom>
          <a:noFill/>
          <a:extLst>
            <a:ext uri="{909E8E84-426E-40DD-AFC4-6F175D3DCCD1}">
              <a14:hiddenFill xmlns:a14="http://schemas.microsoft.com/office/drawing/2010/main">
                <a:solidFill>
                  <a:srgbClr val="FFFFFF"/>
                </a:solidFill>
              </a14:hiddenFill>
            </a:ext>
          </a:extLst>
        </p:spPr>
      </p:pic>
      <p:sp>
        <p:nvSpPr>
          <p:cNvPr id="10" name="Textfeld 9">
            <a:extLst>
              <a:ext uri="{FF2B5EF4-FFF2-40B4-BE49-F238E27FC236}">
                <a16:creationId xmlns:a16="http://schemas.microsoft.com/office/drawing/2014/main" id="{13EEE34A-B841-E517-5CEC-BEA05AFEFEA7}"/>
              </a:ext>
            </a:extLst>
          </p:cNvPr>
          <p:cNvSpPr txBox="1"/>
          <p:nvPr/>
        </p:nvSpPr>
        <p:spPr>
          <a:xfrm>
            <a:off x="384874" y="4212451"/>
            <a:ext cx="11422252" cy="1785104"/>
          </a:xfrm>
          <a:prstGeom prst="rect">
            <a:avLst/>
          </a:prstGeom>
          <a:noFill/>
        </p:spPr>
        <p:txBody>
          <a:bodyPr wrap="square">
            <a:spAutoFit/>
          </a:bodyPr>
          <a:lstStyle/>
          <a:p>
            <a:pPr marL="342900" indent="-342900">
              <a:spcAft>
                <a:spcPts val="600"/>
              </a:spcAft>
              <a:buFont typeface="Arial" panose="020B0604020202020204" pitchFamily="34" charset="0"/>
              <a:buChar char="•"/>
            </a:pPr>
            <a:r>
              <a:rPr lang="en-US" sz="2000" dirty="0">
                <a:solidFill>
                  <a:srgbClr val="2D4C71"/>
                </a:solidFill>
              </a:rPr>
              <a:t>Ocean acidification: </a:t>
            </a:r>
            <a:r>
              <a:rPr lang="en-US" sz="2000" dirty="0"/>
              <a:t>The oceans absorb around 22% of human-made CO₂ emissions, which causes acidification. This harms many marine organisms, especially those that form calcium carbonate shells, and threatens coral reefs. Once a reef is destroyed, it can take several thousand years to recover.</a:t>
            </a:r>
          </a:p>
          <a:p>
            <a:pPr marL="342900" indent="-342900">
              <a:spcAft>
                <a:spcPts val="600"/>
              </a:spcAft>
              <a:buFont typeface="Arial" panose="020B0604020202020204" pitchFamily="34" charset="0"/>
              <a:buChar char="•"/>
            </a:pPr>
            <a:r>
              <a:rPr lang="en-US" sz="2000" dirty="0">
                <a:solidFill>
                  <a:srgbClr val="2D4C71"/>
                </a:solidFill>
              </a:rPr>
              <a:t>Agriculture and food security</a:t>
            </a:r>
          </a:p>
          <a:p>
            <a:pPr marL="342900" indent="-342900">
              <a:spcAft>
                <a:spcPts val="600"/>
              </a:spcAft>
              <a:buFont typeface="Arial" panose="020B0604020202020204" pitchFamily="34" charset="0"/>
              <a:buChar char="•"/>
            </a:pPr>
            <a:r>
              <a:rPr lang="en-US" sz="2000" dirty="0">
                <a:solidFill>
                  <a:srgbClr val="2D4C71"/>
                </a:solidFill>
              </a:rPr>
              <a:t>Displacement and climate migration</a:t>
            </a:r>
          </a:p>
        </p:txBody>
      </p:sp>
      <p:sp>
        <p:nvSpPr>
          <p:cNvPr id="7" name="Textfeld 6">
            <a:extLst>
              <a:ext uri="{FF2B5EF4-FFF2-40B4-BE49-F238E27FC236}">
                <a16:creationId xmlns:a16="http://schemas.microsoft.com/office/drawing/2014/main" id="{F1811EED-1CC0-CADA-EC06-3E551B3848F7}"/>
              </a:ext>
            </a:extLst>
          </p:cNvPr>
          <p:cNvSpPr txBox="1"/>
          <p:nvPr/>
        </p:nvSpPr>
        <p:spPr>
          <a:xfrm>
            <a:off x="10880183" y="3429000"/>
            <a:ext cx="1311817" cy="246221"/>
          </a:xfrm>
          <a:prstGeom prst="rect">
            <a:avLst/>
          </a:prstGeom>
          <a:noFill/>
        </p:spPr>
        <p:txBody>
          <a:bodyPr wrap="square">
            <a:spAutoFit/>
          </a:bodyPr>
          <a:lstStyle/>
          <a:p>
            <a:r>
              <a:rPr lang="de-AT" sz="1000" dirty="0">
                <a:solidFill>
                  <a:srgbClr val="3C6496"/>
                </a:solidFill>
              </a:rPr>
              <a:t>Picture: </a:t>
            </a:r>
            <a:r>
              <a:rPr lang="de-AT" sz="1000" dirty="0" err="1">
                <a:solidFill>
                  <a:srgbClr val="3C6496"/>
                </a:solidFill>
              </a:rPr>
              <a:t>Pixabay</a:t>
            </a:r>
            <a:endParaRPr lang="de-AT" sz="1000" dirty="0">
              <a:solidFill>
                <a:srgbClr val="3C6496"/>
              </a:solidFill>
            </a:endParaRPr>
          </a:p>
        </p:txBody>
      </p:sp>
    </p:spTree>
    <p:extLst>
      <p:ext uri="{BB962C8B-B14F-4D97-AF65-F5344CB8AC3E}">
        <p14:creationId xmlns:p14="http://schemas.microsoft.com/office/powerpoint/2010/main" val="3554717942"/>
      </p:ext>
    </p:extLst>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276369-F503-05D3-A9A4-A4C347BFC2FA}"/>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593C503A-5772-D07B-2344-5E17DB4473BB}"/>
              </a:ext>
            </a:extLst>
          </p:cNvPr>
          <p:cNvSpPr>
            <a:spLocks noGrp="1"/>
          </p:cNvSpPr>
          <p:nvPr>
            <p:ph type="title"/>
          </p:nvPr>
        </p:nvSpPr>
        <p:spPr/>
        <p:txBody>
          <a:bodyPr/>
          <a:lstStyle/>
          <a:p>
            <a:r>
              <a:rPr lang="en-US" dirty="0"/>
              <a:t>The consequences of global warming of 1.5° vs. 2.0°</a:t>
            </a:r>
            <a:endParaRPr lang="de-AT" dirty="0"/>
          </a:p>
        </p:txBody>
      </p:sp>
      <p:sp>
        <p:nvSpPr>
          <p:cNvPr id="3" name="Fußzeilenplatzhalter 2">
            <a:extLst>
              <a:ext uri="{FF2B5EF4-FFF2-40B4-BE49-F238E27FC236}">
                <a16:creationId xmlns:a16="http://schemas.microsoft.com/office/drawing/2014/main" id="{348CFC6D-B4D6-A2FA-948E-0273A6B35B68}"/>
              </a:ext>
            </a:extLst>
          </p:cNvPr>
          <p:cNvSpPr>
            <a:spLocks noGrp="1"/>
          </p:cNvSpPr>
          <p:nvPr>
            <p:ph type="ftr" sz="quarter" idx="11"/>
          </p:nvPr>
        </p:nvSpPr>
        <p:spPr/>
        <p:txBody>
          <a:bodyPr/>
          <a:lstStyle/>
          <a:p>
            <a:r>
              <a:rPr lang="en-US" dirty="0"/>
              <a:t>Climate Change and Greenhouse Gas Emissions</a:t>
            </a:r>
            <a:endParaRPr lang="de-AT" dirty="0"/>
          </a:p>
        </p:txBody>
      </p:sp>
      <p:sp>
        <p:nvSpPr>
          <p:cNvPr id="4" name="Foliennummernplatzhalter 3">
            <a:extLst>
              <a:ext uri="{FF2B5EF4-FFF2-40B4-BE49-F238E27FC236}">
                <a16:creationId xmlns:a16="http://schemas.microsoft.com/office/drawing/2014/main" id="{39A6ED49-2831-5279-318E-4D1D13918310}"/>
              </a:ext>
            </a:extLst>
          </p:cNvPr>
          <p:cNvSpPr>
            <a:spLocks noGrp="1"/>
          </p:cNvSpPr>
          <p:nvPr>
            <p:ph type="sldNum" sz="quarter" idx="12"/>
          </p:nvPr>
        </p:nvSpPr>
        <p:spPr/>
        <p:txBody>
          <a:bodyPr/>
          <a:lstStyle/>
          <a:p>
            <a:r>
              <a:rPr lang="de-AT" dirty="0"/>
              <a:t>Slide </a:t>
            </a:r>
            <a:fld id="{0AF89F37-6AD9-4F74-BC17-19E39A25D257}" type="slidenum">
              <a:rPr lang="de-AT" smtClean="0"/>
              <a:pPr/>
              <a:t>14</a:t>
            </a:fld>
            <a:endParaRPr lang="de-AT" dirty="0"/>
          </a:p>
        </p:txBody>
      </p:sp>
      <p:sp>
        <p:nvSpPr>
          <p:cNvPr id="11" name="Textfeld 10">
            <a:extLst>
              <a:ext uri="{FF2B5EF4-FFF2-40B4-BE49-F238E27FC236}">
                <a16:creationId xmlns:a16="http://schemas.microsoft.com/office/drawing/2014/main" id="{F847C949-48CF-0900-F8F7-0E230B6AAED8}"/>
              </a:ext>
            </a:extLst>
          </p:cNvPr>
          <p:cNvSpPr txBox="1"/>
          <p:nvPr/>
        </p:nvSpPr>
        <p:spPr>
          <a:xfrm>
            <a:off x="339697" y="2421332"/>
            <a:ext cx="2205789" cy="3139321"/>
          </a:xfrm>
          <a:prstGeom prst="rect">
            <a:avLst/>
          </a:prstGeom>
          <a:noFill/>
        </p:spPr>
        <p:txBody>
          <a:bodyPr wrap="square" rtlCol="0">
            <a:spAutoFit/>
          </a:bodyPr>
          <a:lstStyle/>
          <a:p>
            <a:pPr algn="ctr"/>
            <a:r>
              <a:rPr lang="de-AT" b="1" dirty="0" err="1">
                <a:solidFill>
                  <a:srgbClr val="2D4C71"/>
                </a:solidFill>
              </a:rPr>
              <a:t>Species</a:t>
            </a:r>
            <a:r>
              <a:rPr lang="de-AT" b="1" dirty="0">
                <a:solidFill>
                  <a:srgbClr val="2D4C71"/>
                </a:solidFill>
              </a:rPr>
              <a:t> Extinction</a:t>
            </a:r>
          </a:p>
          <a:p>
            <a:pPr algn="ctr"/>
            <a:r>
              <a:rPr lang="de-AT" b="1" dirty="0">
                <a:solidFill>
                  <a:srgbClr val="FFC000"/>
                </a:solidFill>
              </a:rPr>
              <a:t>1,5° </a:t>
            </a:r>
          </a:p>
          <a:p>
            <a:pPr algn="ctr"/>
            <a:r>
              <a:rPr lang="en-US" dirty="0"/>
              <a:t>6% of insects</a:t>
            </a:r>
          </a:p>
          <a:p>
            <a:pPr algn="ctr"/>
            <a:r>
              <a:rPr lang="en-US" dirty="0"/>
              <a:t>8% of plants</a:t>
            </a:r>
          </a:p>
          <a:p>
            <a:pPr algn="ctr"/>
            <a:r>
              <a:rPr lang="en-US" dirty="0"/>
              <a:t>4% of vertebrates affected</a:t>
            </a:r>
          </a:p>
          <a:p>
            <a:pPr algn="ctr"/>
            <a:r>
              <a:rPr lang="de-AT" b="1" dirty="0">
                <a:solidFill>
                  <a:srgbClr val="C00000"/>
                </a:solidFill>
              </a:rPr>
              <a:t>2,0°</a:t>
            </a:r>
          </a:p>
          <a:p>
            <a:pPr algn="ctr"/>
            <a:r>
              <a:rPr lang="en-US" dirty="0"/>
              <a:t>18% of insects</a:t>
            </a:r>
          </a:p>
          <a:p>
            <a:pPr algn="ctr"/>
            <a:r>
              <a:rPr lang="en-US" dirty="0"/>
              <a:t>16% of plants</a:t>
            </a:r>
          </a:p>
          <a:p>
            <a:pPr algn="ctr"/>
            <a:r>
              <a:rPr lang="en-US" dirty="0"/>
              <a:t>8% of vertebrates affected</a:t>
            </a:r>
            <a:endParaRPr lang="de-AT" dirty="0"/>
          </a:p>
        </p:txBody>
      </p:sp>
      <p:sp>
        <p:nvSpPr>
          <p:cNvPr id="12" name="Textfeld 11">
            <a:extLst>
              <a:ext uri="{FF2B5EF4-FFF2-40B4-BE49-F238E27FC236}">
                <a16:creationId xmlns:a16="http://schemas.microsoft.com/office/drawing/2014/main" id="{90E3ED6F-3D50-495B-C316-83A47CE013EC}"/>
              </a:ext>
            </a:extLst>
          </p:cNvPr>
          <p:cNvSpPr txBox="1"/>
          <p:nvPr/>
        </p:nvSpPr>
        <p:spPr>
          <a:xfrm>
            <a:off x="7787034" y="4092088"/>
            <a:ext cx="3224463" cy="2308324"/>
          </a:xfrm>
          <a:prstGeom prst="rect">
            <a:avLst/>
          </a:prstGeom>
          <a:noFill/>
        </p:spPr>
        <p:txBody>
          <a:bodyPr wrap="square" rtlCol="0">
            <a:spAutoFit/>
          </a:bodyPr>
          <a:lstStyle/>
          <a:p>
            <a:pPr algn="ctr"/>
            <a:r>
              <a:rPr lang="de-AT" b="1" dirty="0">
                <a:solidFill>
                  <a:srgbClr val="2D4C71"/>
                </a:solidFill>
              </a:rPr>
              <a:t>Coral Bleaching and Death</a:t>
            </a:r>
          </a:p>
          <a:p>
            <a:pPr algn="ctr"/>
            <a:r>
              <a:rPr lang="de-AT" b="1" dirty="0">
                <a:solidFill>
                  <a:srgbClr val="FFC000"/>
                </a:solidFill>
              </a:rPr>
              <a:t>1,5°</a:t>
            </a:r>
            <a:r>
              <a:rPr lang="de-AT" dirty="0"/>
              <a:t> </a:t>
            </a:r>
          </a:p>
          <a:p>
            <a:pPr algn="ctr"/>
            <a:r>
              <a:rPr lang="en-US" dirty="0"/>
              <a:t>At least 70% of all coral reefs worldwide will have disappeared by 2050</a:t>
            </a:r>
            <a:r>
              <a:rPr lang="de-AT" dirty="0"/>
              <a:t>.</a:t>
            </a:r>
          </a:p>
          <a:p>
            <a:pPr algn="ctr"/>
            <a:r>
              <a:rPr lang="de-AT" b="1" dirty="0">
                <a:solidFill>
                  <a:srgbClr val="C00000"/>
                </a:solidFill>
              </a:rPr>
              <a:t>2,0°</a:t>
            </a:r>
          </a:p>
          <a:p>
            <a:pPr algn="ctr"/>
            <a:r>
              <a:rPr lang="en-US" dirty="0"/>
              <a:t>Almost all coral reefs worldwide will have disappeared by 2050</a:t>
            </a:r>
            <a:r>
              <a:rPr lang="de-AT" dirty="0"/>
              <a:t>.</a:t>
            </a:r>
          </a:p>
        </p:txBody>
      </p:sp>
      <p:sp>
        <p:nvSpPr>
          <p:cNvPr id="14" name="Textfeld 13">
            <a:extLst>
              <a:ext uri="{FF2B5EF4-FFF2-40B4-BE49-F238E27FC236}">
                <a16:creationId xmlns:a16="http://schemas.microsoft.com/office/drawing/2014/main" id="{5CED904E-7F95-494F-A7C2-DCDCECC5E905}"/>
              </a:ext>
            </a:extLst>
          </p:cNvPr>
          <p:cNvSpPr txBox="1"/>
          <p:nvPr/>
        </p:nvSpPr>
        <p:spPr>
          <a:xfrm>
            <a:off x="7221551" y="1635050"/>
            <a:ext cx="4315327" cy="1477328"/>
          </a:xfrm>
          <a:prstGeom prst="rect">
            <a:avLst/>
          </a:prstGeom>
          <a:noFill/>
        </p:spPr>
        <p:txBody>
          <a:bodyPr wrap="square">
            <a:spAutoFit/>
          </a:bodyPr>
          <a:lstStyle/>
          <a:p>
            <a:pPr algn="ctr"/>
            <a:r>
              <a:rPr lang="de-AT" b="1" dirty="0">
                <a:solidFill>
                  <a:srgbClr val="2D4C71"/>
                </a:solidFill>
              </a:rPr>
              <a:t>Flooding</a:t>
            </a:r>
          </a:p>
          <a:p>
            <a:pPr algn="ctr"/>
            <a:r>
              <a:rPr lang="de-AT" b="1" dirty="0">
                <a:solidFill>
                  <a:srgbClr val="FFC000"/>
                </a:solidFill>
              </a:rPr>
              <a:t>1,5° </a:t>
            </a:r>
          </a:p>
          <a:p>
            <a:pPr algn="ctr"/>
            <a:r>
              <a:rPr lang="en-US" dirty="0"/>
              <a:t>100% higher (i.e., twice as high) flood risk.</a:t>
            </a:r>
          </a:p>
          <a:p>
            <a:pPr algn="ctr"/>
            <a:r>
              <a:rPr lang="de-AT" b="1" dirty="0">
                <a:solidFill>
                  <a:srgbClr val="C00000"/>
                </a:solidFill>
              </a:rPr>
              <a:t>2,0°</a:t>
            </a:r>
          </a:p>
          <a:p>
            <a:pPr algn="ctr"/>
            <a:r>
              <a:rPr lang="de-AT" dirty="0"/>
              <a:t>170% </a:t>
            </a:r>
            <a:r>
              <a:rPr lang="de-AT" dirty="0" err="1"/>
              <a:t>higher</a:t>
            </a:r>
            <a:r>
              <a:rPr lang="de-AT" dirty="0"/>
              <a:t> </a:t>
            </a:r>
            <a:r>
              <a:rPr lang="de-AT" dirty="0" err="1"/>
              <a:t>flood</a:t>
            </a:r>
            <a:r>
              <a:rPr lang="de-AT" dirty="0"/>
              <a:t> </a:t>
            </a:r>
            <a:r>
              <a:rPr lang="de-AT" dirty="0" err="1"/>
              <a:t>risk</a:t>
            </a:r>
            <a:r>
              <a:rPr lang="de-AT" dirty="0"/>
              <a:t>.</a:t>
            </a:r>
          </a:p>
        </p:txBody>
      </p:sp>
      <p:sp>
        <p:nvSpPr>
          <p:cNvPr id="15" name="Textfeld 14">
            <a:extLst>
              <a:ext uri="{FF2B5EF4-FFF2-40B4-BE49-F238E27FC236}">
                <a16:creationId xmlns:a16="http://schemas.microsoft.com/office/drawing/2014/main" id="{592E836A-DBE6-ED90-56B1-357306585FE3}"/>
              </a:ext>
            </a:extLst>
          </p:cNvPr>
          <p:cNvSpPr txBox="1"/>
          <p:nvPr/>
        </p:nvSpPr>
        <p:spPr>
          <a:xfrm>
            <a:off x="2692470" y="4092088"/>
            <a:ext cx="4338881" cy="2031325"/>
          </a:xfrm>
          <a:prstGeom prst="rect">
            <a:avLst/>
          </a:prstGeom>
          <a:noFill/>
        </p:spPr>
        <p:txBody>
          <a:bodyPr wrap="square">
            <a:spAutoFit/>
          </a:bodyPr>
          <a:lstStyle/>
          <a:p>
            <a:pPr algn="ctr"/>
            <a:r>
              <a:rPr lang="de-AT" b="1" dirty="0" err="1">
                <a:solidFill>
                  <a:srgbClr val="2D4C71"/>
                </a:solidFill>
              </a:rPr>
              <a:t>Droughts</a:t>
            </a:r>
            <a:r>
              <a:rPr lang="de-AT" b="1" dirty="0">
                <a:solidFill>
                  <a:srgbClr val="2D4C71"/>
                </a:solidFill>
              </a:rPr>
              <a:t> and </a:t>
            </a:r>
            <a:r>
              <a:rPr lang="de-AT" b="1" dirty="0" err="1">
                <a:solidFill>
                  <a:srgbClr val="2D4C71"/>
                </a:solidFill>
              </a:rPr>
              <a:t>Water</a:t>
            </a:r>
            <a:r>
              <a:rPr lang="de-AT" b="1" dirty="0">
                <a:solidFill>
                  <a:srgbClr val="2D4C71"/>
                </a:solidFill>
              </a:rPr>
              <a:t> </a:t>
            </a:r>
            <a:r>
              <a:rPr lang="de-AT" b="1" dirty="0" err="1">
                <a:solidFill>
                  <a:srgbClr val="2D4C71"/>
                </a:solidFill>
              </a:rPr>
              <a:t>Scarcity</a:t>
            </a:r>
            <a:endParaRPr lang="de-AT" b="1" dirty="0">
              <a:solidFill>
                <a:srgbClr val="2D4C71"/>
              </a:solidFill>
            </a:endParaRPr>
          </a:p>
          <a:p>
            <a:pPr algn="ctr"/>
            <a:r>
              <a:rPr lang="de-AT" b="1" dirty="0">
                <a:solidFill>
                  <a:srgbClr val="FFC000"/>
                </a:solidFill>
              </a:rPr>
              <a:t>1,5° </a:t>
            </a:r>
          </a:p>
          <a:p>
            <a:pPr algn="ctr"/>
            <a:r>
              <a:rPr lang="en-US" dirty="0"/>
              <a:t>50 million people in urban areas affected by drought and water scarcity</a:t>
            </a:r>
            <a:r>
              <a:rPr lang="de-AT" dirty="0"/>
              <a:t>.</a:t>
            </a:r>
          </a:p>
          <a:p>
            <a:pPr algn="ctr"/>
            <a:r>
              <a:rPr lang="de-AT" b="1" dirty="0">
                <a:solidFill>
                  <a:srgbClr val="C00000"/>
                </a:solidFill>
              </a:rPr>
              <a:t>2,0°</a:t>
            </a:r>
          </a:p>
          <a:p>
            <a:pPr algn="ctr"/>
            <a:r>
              <a:rPr lang="en-US" dirty="0"/>
              <a:t>410 million people in urban areas affected by drought and water scarcity</a:t>
            </a:r>
            <a:r>
              <a:rPr lang="de-AT" dirty="0"/>
              <a:t>.</a:t>
            </a:r>
          </a:p>
        </p:txBody>
      </p:sp>
      <p:sp>
        <p:nvSpPr>
          <p:cNvPr id="16" name="Textfeld 15">
            <a:extLst>
              <a:ext uri="{FF2B5EF4-FFF2-40B4-BE49-F238E27FC236}">
                <a16:creationId xmlns:a16="http://schemas.microsoft.com/office/drawing/2014/main" id="{089B346C-3AED-FCFC-0AF9-C67E85658FA3}"/>
              </a:ext>
            </a:extLst>
          </p:cNvPr>
          <p:cNvSpPr txBox="1"/>
          <p:nvPr/>
        </p:nvSpPr>
        <p:spPr>
          <a:xfrm>
            <a:off x="2812785" y="1635050"/>
            <a:ext cx="3874169" cy="2031325"/>
          </a:xfrm>
          <a:prstGeom prst="rect">
            <a:avLst/>
          </a:prstGeom>
          <a:noFill/>
        </p:spPr>
        <p:txBody>
          <a:bodyPr wrap="square">
            <a:spAutoFit/>
          </a:bodyPr>
          <a:lstStyle/>
          <a:p>
            <a:pPr algn="ctr"/>
            <a:r>
              <a:rPr lang="en-US" b="1" dirty="0">
                <a:solidFill>
                  <a:srgbClr val="2D4C71"/>
                </a:solidFill>
              </a:rPr>
              <a:t>Loss of Arctic Sea Ice</a:t>
            </a:r>
            <a:endParaRPr lang="de-AT" b="1" dirty="0">
              <a:solidFill>
                <a:srgbClr val="2D4C71"/>
              </a:solidFill>
            </a:endParaRPr>
          </a:p>
          <a:p>
            <a:pPr algn="ctr"/>
            <a:r>
              <a:rPr lang="de-AT" b="1" dirty="0">
                <a:solidFill>
                  <a:srgbClr val="FFC000"/>
                </a:solidFill>
              </a:rPr>
              <a:t>1,5° </a:t>
            </a:r>
          </a:p>
          <a:p>
            <a:pPr algn="ctr"/>
            <a:r>
              <a:rPr lang="en-US" dirty="0"/>
              <a:t>An ice-free summer in the Arctic every 100 years.</a:t>
            </a:r>
          </a:p>
          <a:p>
            <a:pPr algn="ctr"/>
            <a:r>
              <a:rPr lang="de-AT" b="1" dirty="0">
                <a:solidFill>
                  <a:srgbClr val="C00000"/>
                </a:solidFill>
              </a:rPr>
              <a:t>2,0°</a:t>
            </a:r>
          </a:p>
          <a:p>
            <a:pPr algn="ctr"/>
            <a:r>
              <a:rPr lang="en-US" dirty="0"/>
              <a:t>An ice-free summer in the Arctic every 10 years.</a:t>
            </a:r>
            <a:endParaRPr lang="de-AT" dirty="0"/>
          </a:p>
        </p:txBody>
      </p:sp>
    </p:spTree>
    <p:extLst>
      <p:ext uri="{BB962C8B-B14F-4D97-AF65-F5344CB8AC3E}">
        <p14:creationId xmlns:p14="http://schemas.microsoft.com/office/powerpoint/2010/main" val="1948510822"/>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9A9C9-C36F-0200-10D5-1D282052F20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EE6FA4E-42BD-0810-371F-4180639798DD}"/>
              </a:ext>
            </a:extLst>
          </p:cNvPr>
          <p:cNvSpPr>
            <a:spLocks noGrp="1"/>
          </p:cNvSpPr>
          <p:nvPr>
            <p:ph type="title"/>
          </p:nvPr>
        </p:nvSpPr>
        <p:spPr/>
        <p:txBody>
          <a:bodyPr/>
          <a:lstStyle/>
          <a:p>
            <a:r>
              <a:rPr lang="de-AT" dirty="0"/>
              <a:t>World </a:t>
            </a:r>
            <a:r>
              <a:rPr lang="de-AT" dirty="0" err="1"/>
              <a:t>climate</a:t>
            </a:r>
            <a:r>
              <a:rPr lang="de-AT" dirty="0"/>
              <a:t> </a:t>
            </a:r>
            <a:r>
              <a:rPr lang="de-AT" dirty="0" err="1"/>
              <a:t>council</a:t>
            </a:r>
            <a:endParaRPr lang="de-AT" dirty="0"/>
          </a:p>
        </p:txBody>
      </p:sp>
      <p:sp>
        <p:nvSpPr>
          <p:cNvPr id="3" name="Fußzeilenplatzhalter 2">
            <a:extLst>
              <a:ext uri="{FF2B5EF4-FFF2-40B4-BE49-F238E27FC236}">
                <a16:creationId xmlns:a16="http://schemas.microsoft.com/office/drawing/2014/main" id="{1AE87C45-DA25-E478-3846-750101D57730}"/>
              </a:ext>
            </a:extLst>
          </p:cNvPr>
          <p:cNvSpPr>
            <a:spLocks noGrp="1"/>
          </p:cNvSpPr>
          <p:nvPr>
            <p:ph type="ftr" sz="quarter" idx="11"/>
          </p:nvPr>
        </p:nvSpPr>
        <p:spPr/>
        <p:txBody>
          <a:bodyPr/>
          <a:lstStyle/>
          <a:p>
            <a:r>
              <a:rPr lang="en-US" dirty="0"/>
              <a:t>Climate Change and Greenhouse Gas Emissions</a:t>
            </a:r>
            <a:endParaRPr lang="de-AT" dirty="0"/>
          </a:p>
        </p:txBody>
      </p:sp>
      <p:sp>
        <p:nvSpPr>
          <p:cNvPr id="4" name="Foliennummernplatzhalter 3">
            <a:extLst>
              <a:ext uri="{FF2B5EF4-FFF2-40B4-BE49-F238E27FC236}">
                <a16:creationId xmlns:a16="http://schemas.microsoft.com/office/drawing/2014/main" id="{35194006-9653-AD94-26B3-253C30043B3D}"/>
              </a:ext>
            </a:extLst>
          </p:cNvPr>
          <p:cNvSpPr>
            <a:spLocks noGrp="1"/>
          </p:cNvSpPr>
          <p:nvPr>
            <p:ph type="sldNum" sz="quarter" idx="12"/>
          </p:nvPr>
        </p:nvSpPr>
        <p:spPr/>
        <p:txBody>
          <a:bodyPr/>
          <a:lstStyle/>
          <a:p>
            <a:r>
              <a:rPr lang="de-AT" dirty="0"/>
              <a:t>Slide </a:t>
            </a:r>
            <a:fld id="{0AF89F37-6AD9-4F74-BC17-19E39A25D257}" type="slidenum">
              <a:rPr lang="de-AT" smtClean="0"/>
              <a:pPr/>
              <a:t>15</a:t>
            </a:fld>
            <a:endParaRPr lang="de-AT" dirty="0"/>
          </a:p>
        </p:txBody>
      </p:sp>
      <p:sp>
        <p:nvSpPr>
          <p:cNvPr id="6" name="Textfeld 5">
            <a:extLst>
              <a:ext uri="{FF2B5EF4-FFF2-40B4-BE49-F238E27FC236}">
                <a16:creationId xmlns:a16="http://schemas.microsoft.com/office/drawing/2014/main" id="{CF876A36-D8B1-A037-803D-A4ED0995C683}"/>
              </a:ext>
            </a:extLst>
          </p:cNvPr>
          <p:cNvSpPr txBox="1"/>
          <p:nvPr/>
        </p:nvSpPr>
        <p:spPr>
          <a:xfrm>
            <a:off x="592538" y="1639058"/>
            <a:ext cx="10636936" cy="2954655"/>
          </a:xfrm>
          <a:prstGeom prst="rect">
            <a:avLst/>
          </a:prstGeom>
          <a:noFill/>
        </p:spPr>
        <p:txBody>
          <a:bodyPr wrap="square">
            <a:spAutoFit/>
          </a:bodyPr>
          <a:lstStyle/>
          <a:p>
            <a:pPr marL="342900" indent="-342900">
              <a:spcAft>
                <a:spcPts val="600"/>
              </a:spcAft>
              <a:buFont typeface="Arial" panose="020B0604020202020204" pitchFamily="34" charset="0"/>
              <a:buChar char="•"/>
            </a:pPr>
            <a:r>
              <a:rPr lang="en-US" sz="2200" dirty="0"/>
              <a:t>The World climate council (IPCC – Intergovernmental Panel on Climate Change) is the international body for assessing climate science. It was established in 1988 by the World Meteorological Organization (WMO) and the United Nations Environment </a:t>
            </a:r>
            <a:r>
              <a:rPr lang="en-US" sz="2200" dirty="0" err="1"/>
              <a:t>Programme</a:t>
            </a:r>
            <a:r>
              <a:rPr lang="en-US" sz="2200" dirty="0"/>
              <a:t> (UNEP) to provide decision-makers with regular reports on the scientific foundations of climate change, its impacts, risks, and possible countermeasures.</a:t>
            </a:r>
          </a:p>
          <a:p>
            <a:pPr>
              <a:spcAft>
                <a:spcPts val="600"/>
              </a:spcAft>
            </a:pPr>
            <a:endParaRPr lang="en-US" sz="2200" dirty="0"/>
          </a:p>
          <a:p>
            <a:pPr marL="342900" indent="-342900">
              <a:spcAft>
                <a:spcPts val="600"/>
              </a:spcAft>
              <a:buFont typeface="Arial" panose="020B0604020202020204" pitchFamily="34" charset="0"/>
              <a:buChar char="•"/>
            </a:pPr>
            <a:r>
              <a:rPr lang="en-US" sz="2200" dirty="0"/>
              <a:t>In 2023, the sixth assessment report was published, which was written by hundreds of leading scientists and experts.</a:t>
            </a:r>
            <a:endParaRPr lang="de-AT" dirty="0"/>
          </a:p>
        </p:txBody>
      </p:sp>
      <p:pic>
        <p:nvPicPr>
          <p:cNvPr id="7" name="Grafik 6">
            <a:extLst>
              <a:ext uri="{FF2B5EF4-FFF2-40B4-BE49-F238E27FC236}">
                <a16:creationId xmlns:a16="http://schemas.microsoft.com/office/drawing/2014/main" id="{DAD166E7-47D6-F2B1-72EA-58F3EA5DB768}"/>
              </a:ext>
            </a:extLst>
          </p:cNvPr>
          <p:cNvPicPr>
            <a:picLocks noChangeAspect="1"/>
          </p:cNvPicPr>
          <p:nvPr/>
        </p:nvPicPr>
        <p:blipFill>
          <a:blip r:embed="rId3"/>
          <a:stretch>
            <a:fillRect/>
          </a:stretch>
        </p:blipFill>
        <p:spPr>
          <a:xfrm>
            <a:off x="9370301" y="272194"/>
            <a:ext cx="2229161" cy="1114581"/>
          </a:xfrm>
          <a:prstGeom prst="rect">
            <a:avLst/>
          </a:prstGeom>
        </p:spPr>
      </p:pic>
    </p:spTree>
    <p:extLst>
      <p:ext uri="{BB962C8B-B14F-4D97-AF65-F5344CB8AC3E}">
        <p14:creationId xmlns:p14="http://schemas.microsoft.com/office/powerpoint/2010/main" val="1694893902"/>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D41F61-426E-7811-6ECD-4D385A9BD67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6A55B77-B868-310B-9BE4-75801F791D97}"/>
              </a:ext>
            </a:extLst>
          </p:cNvPr>
          <p:cNvSpPr>
            <a:spLocks noGrp="1"/>
          </p:cNvSpPr>
          <p:nvPr>
            <p:ph type="title"/>
          </p:nvPr>
        </p:nvSpPr>
        <p:spPr/>
        <p:txBody>
          <a:bodyPr/>
          <a:lstStyle/>
          <a:p>
            <a:r>
              <a:rPr lang="de-AT" dirty="0"/>
              <a:t>International </a:t>
            </a:r>
            <a:r>
              <a:rPr lang="de-AT" dirty="0" err="1"/>
              <a:t>climate</a:t>
            </a:r>
            <a:r>
              <a:rPr lang="de-AT" dirty="0"/>
              <a:t> </a:t>
            </a:r>
            <a:r>
              <a:rPr lang="de-AT" dirty="0" err="1"/>
              <a:t>goals</a:t>
            </a:r>
            <a:endParaRPr lang="de-AT" dirty="0"/>
          </a:p>
        </p:txBody>
      </p:sp>
      <p:sp>
        <p:nvSpPr>
          <p:cNvPr id="3" name="Fußzeilenplatzhalter 2">
            <a:extLst>
              <a:ext uri="{FF2B5EF4-FFF2-40B4-BE49-F238E27FC236}">
                <a16:creationId xmlns:a16="http://schemas.microsoft.com/office/drawing/2014/main" id="{22E192BA-C0D1-8E19-37D9-9241E3C75E9D}"/>
              </a:ext>
            </a:extLst>
          </p:cNvPr>
          <p:cNvSpPr>
            <a:spLocks noGrp="1"/>
          </p:cNvSpPr>
          <p:nvPr>
            <p:ph type="ftr" sz="quarter" idx="11"/>
          </p:nvPr>
        </p:nvSpPr>
        <p:spPr/>
        <p:txBody>
          <a:bodyPr/>
          <a:lstStyle/>
          <a:p>
            <a:r>
              <a:rPr lang="en-US" dirty="0"/>
              <a:t>Climate Change and Greenhouse Gas Emissions</a:t>
            </a:r>
            <a:endParaRPr lang="de-AT" dirty="0"/>
          </a:p>
        </p:txBody>
      </p:sp>
      <p:sp>
        <p:nvSpPr>
          <p:cNvPr id="4" name="Foliennummernplatzhalter 3">
            <a:extLst>
              <a:ext uri="{FF2B5EF4-FFF2-40B4-BE49-F238E27FC236}">
                <a16:creationId xmlns:a16="http://schemas.microsoft.com/office/drawing/2014/main" id="{BC0C2A1C-F8E2-EDB1-A073-3A3F81E4177C}"/>
              </a:ext>
            </a:extLst>
          </p:cNvPr>
          <p:cNvSpPr>
            <a:spLocks noGrp="1"/>
          </p:cNvSpPr>
          <p:nvPr>
            <p:ph type="sldNum" sz="quarter" idx="12"/>
          </p:nvPr>
        </p:nvSpPr>
        <p:spPr/>
        <p:txBody>
          <a:bodyPr/>
          <a:lstStyle/>
          <a:p>
            <a:r>
              <a:rPr lang="de-AT" dirty="0"/>
              <a:t>Slide </a:t>
            </a:r>
            <a:fld id="{0AF89F37-6AD9-4F74-BC17-19E39A25D257}" type="slidenum">
              <a:rPr lang="de-AT" smtClean="0"/>
              <a:pPr/>
              <a:t>16</a:t>
            </a:fld>
            <a:endParaRPr lang="de-AT" dirty="0"/>
          </a:p>
        </p:txBody>
      </p:sp>
      <p:sp>
        <p:nvSpPr>
          <p:cNvPr id="8" name="Textfeld 7">
            <a:extLst>
              <a:ext uri="{FF2B5EF4-FFF2-40B4-BE49-F238E27FC236}">
                <a16:creationId xmlns:a16="http://schemas.microsoft.com/office/drawing/2014/main" id="{212A3111-0F34-B72F-8012-FDE4F2A2B397}"/>
              </a:ext>
            </a:extLst>
          </p:cNvPr>
          <p:cNvSpPr txBox="1"/>
          <p:nvPr/>
        </p:nvSpPr>
        <p:spPr>
          <a:xfrm>
            <a:off x="445872" y="1419774"/>
            <a:ext cx="11300256" cy="5293757"/>
          </a:xfrm>
          <a:prstGeom prst="rect">
            <a:avLst/>
          </a:prstGeom>
          <a:noFill/>
        </p:spPr>
        <p:txBody>
          <a:bodyPr wrap="square">
            <a:spAutoFit/>
          </a:bodyPr>
          <a:lstStyle/>
          <a:p>
            <a:pPr marL="285750" indent="-285750">
              <a:buFont typeface="Arial" panose="020B0604020202020204" pitchFamily="34" charset="0"/>
              <a:buChar char="•"/>
            </a:pPr>
            <a:r>
              <a:rPr lang="en-US" sz="2000" dirty="0"/>
              <a:t>The Paris Climate Agreement – a milestone in global climate protection</a:t>
            </a:r>
          </a:p>
          <a:p>
            <a:pPr marL="742950" lvl="1" indent="-285750">
              <a:buFont typeface="Arial" panose="020B0604020202020204" pitchFamily="34" charset="0"/>
              <a:buChar char="•"/>
            </a:pPr>
            <a:r>
              <a:rPr lang="en-US" sz="2000" dirty="0"/>
              <a:t>The climate crisis is a global problem that can only be solved through  international cooperation.</a:t>
            </a:r>
          </a:p>
          <a:p>
            <a:pPr marL="742950" lvl="1" indent="-285750">
              <a:buFont typeface="Arial" panose="020B0604020202020204" pitchFamily="34" charset="0"/>
              <a:buChar char="•"/>
            </a:pPr>
            <a:r>
              <a:rPr lang="en-US" sz="2000" dirty="0"/>
              <a:t>A decisive step was the World Climate Conference in 2015 in Paris, at which the Paris Agreement was adopted by 195 member states of the UN Framework Convention on Climate Change (UNFCCC).</a:t>
            </a:r>
          </a:p>
          <a:p>
            <a:pPr marL="742950" lvl="1" indent="-285750">
              <a:buFont typeface="Arial" panose="020B0604020202020204" pitchFamily="34" charset="0"/>
              <a:buChar char="•"/>
            </a:pPr>
            <a:r>
              <a:rPr lang="en-US" sz="2000" dirty="0"/>
              <a:t>The agreement aims to limit global warming to well below 2 °C – preferably to 1.5 °C – compared to pre-industrial levels.</a:t>
            </a:r>
          </a:p>
          <a:p>
            <a:pPr marL="742950" lvl="1" indent="-285750">
              <a:buFont typeface="Arial" panose="020B0604020202020204" pitchFamily="34" charset="0"/>
              <a:buChar char="•"/>
            </a:pPr>
            <a:r>
              <a:rPr lang="en-US" sz="2000" dirty="0"/>
              <a:t>In addition, only as many greenhouse gases should be emitted as can be reabsorbed by natural and artificial CO₂ sinks.</a:t>
            </a:r>
          </a:p>
          <a:p>
            <a:pPr marL="742950" lvl="1" indent="-285750">
              <a:buFont typeface="Arial" panose="020B0604020202020204" pitchFamily="34" charset="0"/>
              <a:buChar char="•"/>
            </a:pPr>
            <a:r>
              <a:rPr lang="en-US" sz="2000" dirty="0"/>
              <a:t>Another important point is financial support for poorer countries, enabling them to implement both climate protection measures and adaptations to the consequences of climate change.</a:t>
            </a:r>
          </a:p>
          <a:p>
            <a:pPr marL="285750" indent="-285750">
              <a:buFont typeface="Arial" panose="020B0604020202020204" pitchFamily="34" charset="0"/>
              <a:buChar char="•"/>
            </a:pPr>
            <a:r>
              <a:rPr lang="en-US" sz="2000" dirty="0"/>
              <a:t>Meanwhile, 198 states belong to the Climate Framework Convention, and 195 of them have signed the Paris Agreement – almost the entire world community. Despite this broad consensus, concrete measures often remain difficult, as different interests collide.</a:t>
            </a:r>
          </a:p>
          <a:p>
            <a:pPr marL="285750" indent="-285750">
              <a:buFont typeface="Arial" panose="020B0604020202020204" pitchFamily="34" charset="0"/>
              <a:buChar char="•"/>
            </a:pPr>
            <a:r>
              <a:rPr lang="en-US" sz="2000" dirty="0"/>
              <a:t>In addition to the Paris Agreement, there are other international initiatives that advance climate protection in industrialized, emerging, and developing countries, each with its own priorities and members.</a:t>
            </a:r>
          </a:p>
          <a:p>
            <a:pPr marL="285750" indent="-285750">
              <a:spcAft>
                <a:spcPts val="600"/>
              </a:spcAft>
              <a:buFont typeface="Arial" panose="020B0604020202020204" pitchFamily="34" charset="0"/>
              <a:buChar char="•"/>
            </a:pPr>
            <a:endParaRPr lang="de-AT" dirty="0"/>
          </a:p>
        </p:txBody>
      </p:sp>
      <p:pic>
        <p:nvPicPr>
          <p:cNvPr id="9" name="Grafik 8">
            <a:extLst>
              <a:ext uri="{FF2B5EF4-FFF2-40B4-BE49-F238E27FC236}">
                <a16:creationId xmlns:a16="http://schemas.microsoft.com/office/drawing/2014/main" id="{597C9FB6-DB7E-CD1C-E0A8-297CFBBC1632}"/>
              </a:ext>
            </a:extLst>
          </p:cNvPr>
          <p:cNvPicPr>
            <a:picLocks noChangeAspect="1"/>
          </p:cNvPicPr>
          <p:nvPr/>
        </p:nvPicPr>
        <p:blipFill>
          <a:blip r:embed="rId3"/>
          <a:stretch>
            <a:fillRect/>
          </a:stretch>
        </p:blipFill>
        <p:spPr>
          <a:xfrm>
            <a:off x="9652000" y="144469"/>
            <a:ext cx="2283326" cy="1486481"/>
          </a:xfrm>
          <a:prstGeom prst="rect">
            <a:avLst/>
          </a:prstGeom>
        </p:spPr>
      </p:pic>
      <p:sp>
        <p:nvSpPr>
          <p:cNvPr id="5" name="Textfeld 4">
            <a:extLst>
              <a:ext uri="{FF2B5EF4-FFF2-40B4-BE49-F238E27FC236}">
                <a16:creationId xmlns:a16="http://schemas.microsoft.com/office/drawing/2014/main" id="{6A0D3AF3-54FD-BDDF-1EF3-CB85BEAAE45C}"/>
              </a:ext>
            </a:extLst>
          </p:cNvPr>
          <p:cNvSpPr txBox="1"/>
          <p:nvPr/>
        </p:nvSpPr>
        <p:spPr>
          <a:xfrm>
            <a:off x="8456433" y="111863"/>
            <a:ext cx="1311817" cy="246221"/>
          </a:xfrm>
          <a:prstGeom prst="rect">
            <a:avLst/>
          </a:prstGeom>
          <a:noFill/>
        </p:spPr>
        <p:txBody>
          <a:bodyPr wrap="square">
            <a:spAutoFit/>
          </a:bodyPr>
          <a:lstStyle/>
          <a:p>
            <a:r>
              <a:rPr lang="de-AT" sz="1000" dirty="0">
                <a:solidFill>
                  <a:srgbClr val="3C6496"/>
                </a:solidFill>
              </a:rPr>
              <a:t>Picture: </a:t>
            </a:r>
            <a:r>
              <a:rPr lang="de-AT" sz="1000" dirty="0" err="1">
                <a:solidFill>
                  <a:srgbClr val="3C6496"/>
                </a:solidFill>
              </a:rPr>
              <a:t>Unsplash</a:t>
            </a:r>
            <a:endParaRPr lang="de-AT" sz="1000" dirty="0">
              <a:solidFill>
                <a:srgbClr val="3C6496"/>
              </a:solidFill>
            </a:endParaRPr>
          </a:p>
        </p:txBody>
      </p:sp>
    </p:spTree>
    <p:extLst>
      <p:ext uri="{BB962C8B-B14F-4D97-AF65-F5344CB8AC3E}">
        <p14:creationId xmlns:p14="http://schemas.microsoft.com/office/powerpoint/2010/main" val="2237103688"/>
      </p:ext>
    </p:extLst>
  </p:cSld>
  <p:clrMapOvr>
    <a:masterClrMapping/>
  </p:clrMapOvr>
  <p:transition spd="slow">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1D3E00-BD4F-282A-3AAC-1CDDBA1D313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AC0C6854-6C72-1B0F-CA5C-D7F74FE5E48B}"/>
              </a:ext>
            </a:extLst>
          </p:cNvPr>
          <p:cNvSpPr>
            <a:spLocks noGrp="1"/>
          </p:cNvSpPr>
          <p:nvPr>
            <p:ph type="title"/>
          </p:nvPr>
        </p:nvSpPr>
        <p:spPr/>
        <p:txBody>
          <a:bodyPr/>
          <a:lstStyle/>
          <a:p>
            <a:r>
              <a:rPr lang="de-AT" dirty="0"/>
              <a:t>EU </a:t>
            </a:r>
            <a:r>
              <a:rPr lang="de-AT" dirty="0" err="1"/>
              <a:t>goals</a:t>
            </a:r>
            <a:endParaRPr lang="de-AT" dirty="0"/>
          </a:p>
        </p:txBody>
      </p:sp>
      <p:sp>
        <p:nvSpPr>
          <p:cNvPr id="3" name="Fußzeilenplatzhalter 2">
            <a:extLst>
              <a:ext uri="{FF2B5EF4-FFF2-40B4-BE49-F238E27FC236}">
                <a16:creationId xmlns:a16="http://schemas.microsoft.com/office/drawing/2014/main" id="{3E0F103B-D48B-FFB4-49BC-2CBB9C097F58}"/>
              </a:ext>
            </a:extLst>
          </p:cNvPr>
          <p:cNvSpPr>
            <a:spLocks noGrp="1"/>
          </p:cNvSpPr>
          <p:nvPr>
            <p:ph type="ftr" sz="quarter" idx="11"/>
          </p:nvPr>
        </p:nvSpPr>
        <p:spPr/>
        <p:txBody>
          <a:bodyPr/>
          <a:lstStyle/>
          <a:p>
            <a:r>
              <a:rPr lang="en-US" dirty="0"/>
              <a:t>Climate Change and Greenhouse Gas Emissions</a:t>
            </a:r>
          </a:p>
        </p:txBody>
      </p:sp>
      <p:sp>
        <p:nvSpPr>
          <p:cNvPr id="4" name="Foliennummernplatzhalter 3">
            <a:extLst>
              <a:ext uri="{FF2B5EF4-FFF2-40B4-BE49-F238E27FC236}">
                <a16:creationId xmlns:a16="http://schemas.microsoft.com/office/drawing/2014/main" id="{AF909221-7919-6C86-846B-672C7828802B}"/>
              </a:ext>
            </a:extLst>
          </p:cNvPr>
          <p:cNvSpPr>
            <a:spLocks noGrp="1"/>
          </p:cNvSpPr>
          <p:nvPr>
            <p:ph type="sldNum" sz="quarter" idx="12"/>
          </p:nvPr>
        </p:nvSpPr>
        <p:spPr/>
        <p:txBody>
          <a:bodyPr/>
          <a:lstStyle/>
          <a:p>
            <a:r>
              <a:rPr lang="de-AT" dirty="0"/>
              <a:t>Slide </a:t>
            </a:r>
            <a:fld id="{0AF89F37-6AD9-4F74-BC17-19E39A25D257}" type="slidenum">
              <a:rPr lang="de-AT" smtClean="0"/>
              <a:pPr/>
              <a:t>17</a:t>
            </a:fld>
            <a:endParaRPr lang="de-AT" dirty="0"/>
          </a:p>
        </p:txBody>
      </p:sp>
      <p:sp>
        <p:nvSpPr>
          <p:cNvPr id="8" name="Textfeld 7">
            <a:extLst>
              <a:ext uri="{FF2B5EF4-FFF2-40B4-BE49-F238E27FC236}">
                <a16:creationId xmlns:a16="http://schemas.microsoft.com/office/drawing/2014/main" id="{950A703C-737E-1BF7-BA71-01CB716E5478}"/>
              </a:ext>
            </a:extLst>
          </p:cNvPr>
          <p:cNvSpPr txBox="1"/>
          <p:nvPr/>
        </p:nvSpPr>
        <p:spPr>
          <a:xfrm>
            <a:off x="480243" y="1544152"/>
            <a:ext cx="11599462" cy="1938992"/>
          </a:xfrm>
          <a:prstGeom prst="rect">
            <a:avLst/>
          </a:prstGeom>
          <a:noFill/>
        </p:spPr>
        <p:txBody>
          <a:bodyPr wrap="square">
            <a:spAutoFit/>
          </a:bodyPr>
          <a:lstStyle/>
          <a:p>
            <a:pPr marL="285750" indent="-285750">
              <a:spcAft>
                <a:spcPts val="600"/>
              </a:spcAft>
              <a:buFont typeface="Arial" panose="020B0604020202020204" pitchFamily="34" charset="0"/>
              <a:buChar char="•"/>
            </a:pPr>
            <a:r>
              <a:rPr lang="en-US" sz="2200" dirty="0"/>
              <a:t>28 Nov 2019 The European Parliament declares a climate emergency.</a:t>
            </a:r>
          </a:p>
          <a:p>
            <a:pPr marL="444500" indent="177800">
              <a:spcAft>
                <a:spcPts val="600"/>
              </a:spcAft>
              <a:buFont typeface="Arial" panose="020B0604020202020204" pitchFamily="34" charset="0"/>
              <a:buChar char="•"/>
            </a:pPr>
            <a:r>
              <a:rPr lang="en-US" sz="2200" dirty="0"/>
              <a:t>The Commission is to ensure that all relevant legislative and budgetary proposals are fully consistent with the goal of limiting global warming to below 1.5 °C.</a:t>
            </a:r>
          </a:p>
          <a:p>
            <a:pPr marL="355600" indent="-355600">
              <a:spcAft>
                <a:spcPts val="600"/>
              </a:spcAft>
              <a:buFont typeface="Arial" panose="020B0604020202020204" pitchFamily="34" charset="0"/>
              <a:buChar char="•"/>
            </a:pPr>
            <a:r>
              <a:rPr lang="en-US" sz="2200" dirty="0"/>
              <a:t>11 Dec 2019 The EU Commission presents the European Green Deal. With the help of a European Climate Law, the EU aims to become climate-neutral by 2050.</a:t>
            </a:r>
          </a:p>
        </p:txBody>
      </p:sp>
      <p:pic>
        <p:nvPicPr>
          <p:cNvPr id="5" name="Grafik 4">
            <a:extLst>
              <a:ext uri="{FF2B5EF4-FFF2-40B4-BE49-F238E27FC236}">
                <a16:creationId xmlns:a16="http://schemas.microsoft.com/office/drawing/2014/main" id="{48857A97-3559-9D1B-93C8-7AD60E314B19}"/>
              </a:ext>
            </a:extLst>
          </p:cNvPr>
          <p:cNvPicPr>
            <a:picLocks noChangeAspect="1"/>
          </p:cNvPicPr>
          <p:nvPr/>
        </p:nvPicPr>
        <p:blipFill>
          <a:blip r:embed="rId3"/>
          <a:stretch>
            <a:fillRect/>
          </a:stretch>
        </p:blipFill>
        <p:spPr>
          <a:xfrm>
            <a:off x="9962197" y="3525650"/>
            <a:ext cx="1637265" cy="2910693"/>
          </a:xfrm>
          <a:prstGeom prst="rect">
            <a:avLst/>
          </a:prstGeom>
        </p:spPr>
      </p:pic>
      <p:sp>
        <p:nvSpPr>
          <p:cNvPr id="6" name="Textfeld 5">
            <a:extLst>
              <a:ext uri="{FF2B5EF4-FFF2-40B4-BE49-F238E27FC236}">
                <a16:creationId xmlns:a16="http://schemas.microsoft.com/office/drawing/2014/main" id="{B3243BAC-3236-C4A3-5449-B63751506C29}"/>
              </a:ext>
            </a:extLst>
          </p:cNvPr>
          <p:cNvSpPr txBox="1"/>
          <p:nvPr/>
        </p:nvSpPr>
        <p:spPr>
          <a:xfrm>
            <a:off x="10880183" y="6474222"/>
            <a:ext cx="1311817" cy="246221"/>
          </a:xfrm>
          <a:prstGeom prst="rect">
            <a:avLst/>
          </a:prstGeom>
          <a:noFill/>
        </p:spPr>
        <p:txBody>
          <a:bodyPr wrap="square">
            <a:spAutoFit/>
          </a:bodyPr>
          <a:lstStyle/>
          <a:p>
            <a:r>
              <a:rPr lang="de-AT" sz="1000" dirty="0">
                <a:solidFill>
                  <a:srgbClr val="3C6496"/>
                </a:solidFill>
              </a:rPr>
              <a:t>Picture: </a:t>
            </a:r>
            <a:r>
              <a:rPr lang="de-AT" sz="1000" dirty="0" err="1">
                <a:solidFill>
                  <a:srgbClr val="3C6496"/>
                </a:solidFill>
              </a:rPr>
              <a:t>Pixabay</a:t>
            </a:r>
            <a:endParaRPr lang="de-AT" sz="1000" dirty="0">
              <a:solidFill>
                <a:srgbClr val="3C6496"/>
              </a:solidFill>
            </a:endParaRPr>
          </a:p>
        </p:txBody>
      </p:sp>
      <p:sp>
        <p:nvSpPr>
          <p:cNvPr id="10" name="TextBox 9">
            <a:extLst>
              <a:ext uri="{FF2B5EF4-FFF2-40B4-BE49-F238E27FC236}">
                <a16:creationId xmlns:a16="http://schemas.microsoft.com/office/drawing/2014/main" id="{BBE9ED4C-2709-C4B6-F384-2C8053A31510}"/>
              </a:ext>
            </a:extLst>
          </p:cNvPr>
          <p:cNvSpPr txBox="1"/>
          <p:nvPr/>
        </p:nvSpPr>
        <p:spPr>
          <a:xfrm>
            <a:off x="480243" y="3619500"/>
            <a:ext cx="8991530" cy="2616101"/>
          </a:xfrm>
          <a:prstGeom prst="rect">
            <a:avLst/>
          </a:prstGeom>
          <a:noFill/>
        </p:spPr>
        <p:txBody>
          <a:bodyPr wrap="square" rtlCol="0">
            <a:spAutoFit/>
          </a:bodyPr>
          <a:lstStyle/>
          <a:p>
            <a:pPr marL="355600" indent="-355600">
              <a:spcAft>
                <a:spcPts val="600"/>
              </a:spcAft>
              <a:buFont typeface="Arial" panose="020B0604020202020204" pitchFamily="34" charset="0"/>
              <a:buChar char="•"/>
            </a:pPr>
            <a:r>
              <a:rPr lang="en-US" sz="2200" dirty="0"/>
              <a:t>12 Dec 2019 At an EU summit in Brussels, the heads of state and government agree on the EU’s climate neutrality target for 2050.</a:t>
            </a:r>
          </a:p>
          <a:p>
            <a:pPr marL="355600" indent="-355600">
              <a:spcAft>
                <a:spcPts val="600"/>
              </a:spcAft>
              <a:buFont typeface="Arial" panose="020B0604020202020204" pitchFamily="34" charset="0"/>
              <a:buChar char="•"/>
            </a:pPr>
            <a:r>
              <a:rPr lang="en-US" sz="2200" dirty="0"/>
              <a:t>29 July 2021 The first EU Climate Law makes the achievement of climate neutrality by 2050 legally binding. The law also stipulates that negative emissions should be achieved after 2050. As an interim target, a reduction in net greenhouse gas emissions of at least 55 % by 2030 is set.</a:t>
            </a:r>
            <a:endParaRPr lang="de-AT" sz="2200" dirty="0"/>
          </a:p>
          <a:p>
            <a:endParaRPr lang="en-US" sz="2200" dirty="0"/>
          </a:p>
        </p:txBody>
      </p:sp>
    </p:spTree>
    <p:extLst>
      <p:ext uri="{BB962C8B-B14F-4D97-AF65-F5344CB8AC3E}">
        <p14:creationId xmlns:p14="http://schemas.microsoft.com/office/powerpoint/2010/main" val="3959492164"/>
      </p:ext>
    </p:extLst>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7A6B29-5BC7-7AE5-3439-F1EB07AF7A8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BF66E51-429E-0D18-56B0-E11E6C8183F4}"/>
              </a:ext>
            </a:extLst>
          </p:cNvPr>
          <p:cNvSpPr>
            <a:spLocks noGrp="1"/>
          </p:cNvSpPr>
          <p:nvPr>
            <p:ph type="title"/>
          </p:nvPr>
        </p:nvSpPr>
        <p:spPr/>
        <p:txBody>
          <a:bodyPr/>
          <a:lstStyle/>
          <a:p>
            <a:r>
              <a:rPr lang="en-US" dirty="0"/>
              <a:t>Projections</a:t>
            </a:r>
            <a:endParaRPr lang="de-AT" dirty="0"/>
          </a:p>
        </p:txBody>
      </p:sp>
      <p:sp>
        <p:nvSpPr>
          <p:cNvPr id="3" name="Fußzeilenplatzhalter 2">
            <a:extLst>
              <a:ext uri="{FF2B5EF4-FFF2-40B4-BE49-F238E27FC236}">
                <a16:creationId xmlns:a16="http://schemas.microsoft.com/office/drawing/2014/main" id="{EC8A3DB5-871D-6B78-A12F-0A5A63021EE4}"/>
              </a:ext>
            </a:extLst>
          </p:cNvPr>
          <p:cNvSpPr>
            <a:spLocks noGrp="1"/>
          </p:cNvSpPr>
          <p:nvPr>
            <p:ph type="ftr" sz="quarter" idx="11"/>
          </p:nvPr>
        </p:nvSpPr>
        <p:spPr/>
        <p:txBody>
          <a:bodyPr/>
          <a:lstStyle/>
          <a:p>
            <a:r>
              <a:rPr lang="en-US" dirty="0"/>
              <a:t>Climate Change and Greenhouse Gas Emissions</a:t>
            </a:r>
          </a:p>
        </p:txBody>
      </p:sp>
      <p:sp>
        <p:nvSpPr>
          <p:cNvPr id="4" name="Foliennummernplatzhalter 3">
            <a:extLst>
              <a:ext uri="{FF2B5EF4-FFF2-40B4-BE49-F238E27FC236}">
                <a16:creationId xmlns:a16="http://schemas.microsoft.com/office/drawing/2014/main" id="{FC9291F0-DCF9-8E54-F632-B9D84A68E8CC}"/>
              </a:ext>
            </a:extLst>
          </p:cNvPr>
          <p:cNvSpPr>
            <a:spLocks noGrp="1"/>
          </p:cNvSpPr>
          <p:nvPr>
            <p:ph type="sldNum" sz="quarter" idx="12"/>
          </p:nvPr>
        </p:nvSpPr>
        <p:spPr/>
        <p:txBody>
          <a:bodyPr/>
          <a:lstStyle/>
          <a:p>
            <a:r>
              <a:rPr lang="de-AT"/>
              <a:t>Folie </a:t>
            </a:r>
            <a:fld id="{0AF89F37-6AD9-4F74-BC17-19E39A25D257}" type="slidenum">
              <a:rPr lang="de-AT" smtClean="0"/>
              <a:pPr/>
              <a:t>18</a:t>
            </a:fld>
            <a:endParaRPr lang="de-AT"/>
          </a:p>
        </p:txBody>
      </p:sp>
      <p:sp>
        <p:nvSpPr>
          <p:cNvPr id="8" name="Textfeld 7">
            <a:extLst>
              <a:ext uri="{FF2B5EF4-FFF2-40B4-BE49-F238E27FC236}">
                <a16:creationId xmlns:a16="http://schemas.microsoft.com/office/drawing/2014/main" id="{CD1A763A-07AF-6DDD-2C8F-796D64ADD949}"/>
              </a:ext>
            </a:extLst>
          </p:cNvPr>
          <p:cNvSpPr txBox="1"/>
          <p:nvPr/>
        </p:nvSpPr>
        <p:spPr>
          <a:xfrm>
            <a:off x="6262151" y="1433016"/>
            <a:ext cx="5609007" cy="4385816"/>
          </a:xfrm>
          <a:prstGeom prst="rect">
            <a:avLst/>
          </a:prstGeom>
          <a:noFill/>
        </p:spPr>
        <p:txBody>
          <a:bodyPr wrap="square">
            <a:spAutoFit/>
          </a:bodyPr>
          <a:lstStyle/>
          <a:p>
            <a:pPr marL="342900" indent="-342900">
              <a:buFont typeface="Arial" panose="020B0604020202020204" pitchFamily="34" charset="0"/>
              <a:buChar char="•"/>
            </a:pPr>
            <a:r>
              <a:rPr lang="en-US" sz="2000" dirty="0"/>
              <a:t>1,000 Gt CO₂ cause an increase in global surface temperature of about half a degree (0.27 °C to 0.63 °C). From this relationship, a remaining carbon budget can be derived within which the temperature increase can be limited to a certain level.</a:t>
            </a:r>
          </a:p>
          <a:p>
            <a:pPr marL="342900" indent="-342900">
              <a:buFont typeface="Arial" panose="020B0604020202020204" pitchFamily="34" charset="0"/>
              <a:buChar char="•"/>
            </a:pPr>
            <a:r>
              <a:rPr lang="en-US" sz="2000" dirty="0"/>
              <a:t>To keep warming below 1.5 °C compared to pre-industrial levels, only 275 Gt CO₂ may still be emitted worldwide (as of 2022).</a:t>
            </a:r>
          </a:p>
          <a:p>
            <a:pPr marL="342900" indent="-342900">
              <a:buFont typeface="Arial" panose="020B0604020202020204" pitchFamily="34" charset="0"/>
              <a:buChar char="•"/>
            </a:pPr>
            <a:r>
              <a:rPr lang="en-US" sz="2000" dirty="0"/>
              <a:t>To limit the global surface temperature increase to 2 °C, 1,150 Gt CO₂ remain (as of 2022).</a:t>
            </a:r>
          </a:p>
          <a:p>
            <a:pPr marL="342900" indent="-342900">
              <a:buFont typeface="Arial" panose="020B0604020202020204" pitchFamily="34" charset="0"/>
              <a:buChar char="•"/>
            </a:pPr>
            <a:r>
              <a:rPr lang="en-US" sz="2000" dirty="0"/>
              <a:t>For comparison: in 2022, a total of 40.7 Gt CO₂ emissions were caused worldwide.</a:t>
            </a:r>
          </a:p>
          <a:p>
            <a:pPr marL="285750" indent="-285750">
              <a:spcAft>
                <a:spcPts val="600"/>
              </a:spcAft>
              <a:buFont typeface="Arial" panose="020B0604020202020204" pitchFamily="34" charset="0"/>
              <a:buChar char="•"/>
            </a:pPr>
            <a:endParaRPr lang="de-AT" sz="1900" dirty="0"/>
          </a:p>
        </p:txBody>
      </p:sp>
      <p:sp>
        <p:nvSpPr>
          <p:cNvPr id="5" name="Textfeld 4">
            <a:extLst>
              <a:ext uri="{FF2B5EF4-FFF2-40B4-BE49-F238E27FC236}">
                <a16:creationId xmlns:a16="http://schemas.microsoft.com/office/drawing/2014/main" id="{B1ECC37E-D4D1-EE96-8D68-92CED3263430}"/>
              </a:ext>
            </a:extLst>
          </p:cNvPr>
          <p:cNvSpPr txBox="1"/>
          <p:nvPr/>
        </p:nvSpPr>
        <p:spPr>
          <a:xfrm>
            <a:off x="5929851" y="6482430"/>
            <a:ext cx="1598000" cy="246221"/>
          </a:xfrm>
          <a:prstGeom prst="rect">
            <a:avLst/>
          </a:prstGeom>
          <a:noFill/>
        </p:spPr>
        <p:txBody>
          <a:bodyPr wrap="square">
            <a:spAutoFit/>
          </a:bodyPr>
          <a:lstStyle/>
          <a:p>
            <a:r>
              <a:rPr lang="de-AT" sz="1000" dirty="0">
                <a:solidFill>
                  <a:srgbClr val="3C6496"/>
                </a:solidFill>
              </a:rPr>
              <a:t>Image: Armstrong (2025)</a:t>
            </a:r>
          </a:p>
        </p:txBody>
      </p:sp>
      <p:pic>
        <p:nvPicPr>
          <p:cNvPr id="9" name="Grafik 8">
            <a:extLst>
              <a:ext uri="{FF2B5EF4-FFF2-40B4-BE49-F238E27FC236}">
                <a16:creationId xmlns:a16="http://schemas.microsoft.com/office/drawing/2014/main" id="{968975A3-F724-1C22-02FE-3C653231541C}"/>
              </a:ext>
            </a:extLst>
          </p:cNvPr>
          <p:cNvPicPr>
            <a:picLocks noChangeAspect="1"/>
          </p:cNvPicPr>
          <p:nvPr/>
        </p:nvPicPr>
        <p:blipFill>
          <a:blip r:embed="rId4"/>
          <a:srcRect l="1441"/>
          <a:stretch>
            <a:fillRect/>
          </a:stretch>
        </p:blipFill>
        <p:spPr>
          <a:xfrm>
            <a:off x="404036" y="1307803"/>
            <a:ext cx="5249387" cy="5278003"/>
          </a:xfrm>
          <a:prstGeom prst="rect">
            <a:avLst/>
          </a:prstGeom>
        </p:spPr>
      </p:pic>
    </p:spTree>
    <p:extLst>
      <p:ext uri="{BB962C8B-B14F-4D97-AF65-F5344CB8AC3E}">
        <p14:creationId xmlns:p14="http://schemas.microsoft.com/office/powerpoint/2010/main" val="2146600870"/>
      </p:ext>
    </p:extLst>
  </p:cSld>
  <p:clrMapOvr>
    <a:masterClrMapping/>
  </p:clrMapOvr>
  <p:transition spd="slow">
    <p:push/>
  </p:transition>
  <p:extLst>
    <p:ext uri="{6950BFC3-D8DA-4A85-94F7-54DA5524770B}">
      <p188:commentRel xmlns:p188="http://schemas.microsoft.com/office/powerpoint/2018/8/main" r:id="rId3"/>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a:t>2</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p:txBody>
          <a:bodyPr>
            <a:noAutofit/>
          </a:bodyPr>
          <a:lstStyle/>
          <a:p>
            <a:r>
              <a:rPr lang="en-US" sz="5500" dirty="0"/>
              <a:t>The Transport Sector as a Source of Greenhouse Gas Emissions</a:t>
            </a:r>
            <a:br>
              <a:rPr lang="de-AT" dirty="0"/>
            </a:br>
            <a:br>
              <a:rPr lang="de-AT" dirty="0"/>
            </a:br>
            <a:endParaRPr lang="de-AT" dirty="0"/>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C20BF9-DD8D-811E-F2F1-DD41549CB69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E9FD724E-E776-4C50-A5B6-FA0F16F3E5DB}"/>
              </a:ext>
            </a:extLst>
          </p:cNvPr>
          <p:cNvSpPr>
            <a:spLocks noGrp="1"/>
          </p:cNvSpPr>
          <p:nvPr>
            <p:ph type="title"/>
          </p:nvPr>
        </p:nvSpPr>
        <p:spPr/>
        <p:txBody>
          <a:bodyPr/>
          <a:lstStyle/>
          <a:p>
            <a:r>
              <a:rPr lang="de-AT" dirty="0"/>
              <a:t>Transport </a:t>
            </a:r>
            <a:r>
              <a:rPr lang="de-AT" dirty="0" err="1"/>
              <a:t>sector</a:t>
            </a:r>
            <a:r>
              <a:rPr lang="de-AT" dirty="0"/>
              <a:t> </a:t>
            </a:r>
            <a:r>
              <a:rPr lang="de-AT" dirty="0" err="1"/>
              <a:t>worldwide</a:t>
            </a:r>
            <a:endParaRPr lang="de-AT" dirty="0"/>
          </a:p>
        </p:txBody>
      </p:sp>
      <p:sp>
        <p:nvSpPr>
          <p:cNvPr id="3" name="Fußzeilenplatzhalter 2">
            <a:extLst>
              <a:ext uri="{FF2B5EF4-FFF2-40B4-BE49-F238E27FC236}">
                <a16:creationId xmlns:a16="http://schemas.microsoft.com/office/drawing/2014/main" id="{8386A934-ECDC-A621-8EF0-77BD1F980FD0}"/>
              </a:ext>
            </a:extLst>
          </p:cNvPr>
          <p:cNvSpPr>
            <a:spLocks noGrp="1"/>
          </p:cNvSpPr>
          <p:nvPr>
            <p:ph type="ftr" sz="quarter" idx="11"/>
          </p:nvPr>
        </p:nvSpPr>
        <p:spPr>
          <a:xfrm>
            <a:off x="635069" y="272194"/>
            <a:ext cx="5294781" cy="367846"/>
          </a:xfrm>
        </p:spPr>
        <p:txBody>
          <a:bodyPr/>
          <a:lstStyle/>
          <a:p>
            <a:r>
              <a:rPr lang="en-US" dirty="0"/>
              <a:t>The Transport Sector as a Source of Greenhouse Gas Emissions</a:t>
            </a:r>
          </a:p>
        </p:txBody>
      </p:sp>
      <p:sp>
        <p:nvSpPr>
          <p:cNvPr id="4" name="Foliennummernplatzhalter 3">
            <a:extLst>
              <a:ext uri="{FF2B5EF4-FFF2-40B4-BE49-F238E27FC236}">
                <a16:creationId xmlns:a16="http://schemas.microsoft.com/office/drawing/2014/main" id="{ADF10901-2A97-8912-91F4-17748E229665}"/>
              </a:ext>
            </a:extLst>
          </p:cNvPr>
          <p:cNvSpPr>
            <a:spLocks noGrp="1"/>
          </p:cNvSpPr>
          <p:nvPr>
            <p:ph type="sldNum" sz="quarter" idx="12"/>
          </p:nvPr>
        </p:nvSpPr>
        <p:spPr/>
        <p:txBody>
          <a:bodyPr/>
          <a:lstStyle/>
          <a:p>
            <a:r>
              <a:rPr lang="de-AT" dirty="0"/>
              <a:t>Slide </a:t>
            </a:r>
            <a:fld id="{0AF89F37-6AD9-4F74-BC17-19E39A25D257}" type="slidenum">
              <a:rPr lang="de-AT" smtClean="0"/>
              <a:pPr/>
              <a:t>20</a:t>
            </a:fld>
            <a:endParaRPr lang="de-AT" dirty="0"/>
          </a:p>
        </p:txBody>
      </p:sp>
      <p:sp>
        <p:nvSpPr>
          <p:cNvPr id="8" name="Textfeld 7">
            <a:extLst>
              <a:ext uri="{FF2B5EF4-FFF2-40B4-BE49-F238E27FC236}">
                <a16:creationId xmlns:a16="http://schemas.microsoft.com/office/drawing/2014/main" id="{9E42A50F-DDD2-3953-55FC-7A96F54DBDF1}"/>
              </a:ext>
            </a:extLst>
          </p:cNvPr>
          <p:cNvSpPr txBox="1"/>
          <p:nvPr/>
        </p:nvSpPr>
        <p:spPr>
          <a:xfrm>
            <a:off x="592537" y="1410857"/>
            <a:ext cx="11277603" cy="1184940"/>
          </a:xfrm>
          <a:prstGeom prst="rect">
            <a:avLst/>
          </a:prstGeom>
          <a:noFill/>
        </p:spPr>
        <p:txBody>
          <a:bodyPr wrap="square">
            <a:spAutoFit/>
          </a:bodyPr>
          <a:lstStyle/>
          <a:p>
            <a:pPr marL="285750" indent="-285750">
              <a:spcAft>
                <a:spcPts val="600"/>
              </a:spcAft>
              <a:buFont typeface="Arial" panose="020B0604020202020204" pitchFamily="34" charset="0"/>
              <a:buChar char="•"/>
            </a:pPr>
            <a:r>
              <a:rPr lang="en-US" sz="2200" dirty="0"/>
              <a:t>In 2023, the transport sector was responsible for 21.11% of global CO₂ emissions.</a:t>
            </a:r>
          </a:p>
          <a:p>
            <a:pPr marL="285750" indent="-285750">
              <a:spcAft>
                <a:spcPts val="600"/>
              </a:spcAft>
              <a:buFont typeface="Arial" panose="020B0604020202020204" pitchFamily="34" charset="0"/>
              <a:buChar char="•"/>
            </a:pPr>
            <a:r>
              <a:rPr lang="en-US" sz="2200" dirty="0"/>
              <a:t>Each year, the transport sector releases more than eight billion tons of CO₂ equivalents into the atmosphere.</a:t>
            </a:r>
          </a:p>
        </p:txBody>
      </p:sp>
      <p:graphicFrame>
        <p:nvGraphicFramePr>
          <p:cNvPr id="5" name="Diagramm 4">
            <a:extLst>
              <a:ext uri="{FF2B5EF4-FFF2-40B4-BE49-F238E27FC236}">
                <a16:creationId xmlns:a16="http://schemas.microsoft.com/office/drawing/2014/main" id="{C5ADDC66-A679-C018-DD11-D84B58FCD6F5}"/>
              </a:ext>
            </a:extLst>
          </p:cNvPr>
          <p:cNvGraphicFramePr>
            <a:graphicFrameLocks/>
          </p:cNvGraphicFramePr>
          <p:nvPr>
            <p:extLst>
              <p:ext uri="{D42A27DB-BD31-4B8C-83A1-F6EECF244321}">
                <p14:modId xmlns:p14="http://schemas.microsoft.com/office/powerpoint/2010/main" val="1233101001"/>
              </p:ext>
            </p:extLst>
          </p:nvPr>
        </p:nvGraphicFramePr>
        <p:xfrm>
          <a:off x="5284381" y="2392326"/>
          <a:ext cx="6585761" cy="4168728"/>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feld 8">
            <a:extLst>
              <a:ext uri="{FF2B5EF4-FFF2-40B4-BE49-F238E27FC236}">
                <a16:creationId xmlns:a16="http://schemas.microsoft.com/office/drawing/2014/main" id="{77462EDF-57A2-9C2C-1786-6ADE026B8DA8}"/>
              </a:ext>
            </a:extLst>
          </p:cNvPr>
          <p:cNvSpPr txBox="1"/>
          <p:nvPr/>
        </p:nvSpPr>
        <p:spPr>
          <a:xfrm>
            <a:off x="592537" y="2707822"/>
            <a:ext cx="5006159" cy="2877711"/>
          </a:xfrm>
          <a:prstGeom prst="rect">
            <a:avLst/>
          </a:prstGeom>
          <a:noFill/>
        </p:spPr>
        <p:txBody>
          <a:bodyPr wrap="square">
            <a:spAutoFit/>
          </a:bodyPr>
          <a:lstStyle/>
          <a:p>
            <a:pPr marL="285750" indent="-285750">
              <a:spcAft>
                <a:spcPts val="600"/>
              </a:spcAft>
              <a:buFont typeface="Arial" panose="020B0604020202020204" pitchFamily="34" charset="0"/>
              <a:buChar char="•"/>
            </a:pPr>
            <a:r>
              <a:rPr lang="en-US" sz="2200" dirty="0"/>
              <a:t>The emissions from this sector have almost doubled since 1990 and are expected to continue increasing.</a:t>
            </a:r>
          </a:p>
          <a:p>
            <a:pPr marL="285750" indent="-285750">
              <a:spcAft>
                <a:spcPts val="600"/>
              </a:spcAft>
              <a:buFont typeface="Arial" panose="020B0604020202020204" pitchFamily="34" charset="0"/>
              <a:buChar char="•"/>
            </a:pPr>
            <a:r>
              <a:rPr lang="en-US" sz="2200" dirty="0"/>
              <a:t>Road vehicles are by far the largest sources of emissions within the transport sector. In 2023, they accounted for three quarters of all transport-related CO₂ emissions.</a:t>
            </a:r>
          </a:p>
        </p:txBody>
      </p:sp>
      <p:sp>
        <p:nvSpPr>
          <p:cNvPr id="10" name="Textfeld 9">
            <a:extLst>
              <a:ext uri="{FF2B5EF4-FFF2-40B4-BE49-F238E27FC236}">
                <a16:creationId xmlns:a16="http://schemas.microsoft.com/office/drawing/2014/main" id="{331F14CD-5032-D834-6C9A-C29DFC854CC0}"/>
              </a:ext>
            </a:extLst>
          </p:cNvPr>
          <p:cNvSpPr txBox="1"/>
          <p:nvPr/>
        </p:nvSpPr>
        <p:spPr>
          <a:xfrm>
            <a:off x="10082462" y="5956240"/>
            <a:ext cx="1787678" cy="400110"/>
          </a:xfrm>
          <a:prstGeom prst="rect">
            <a:avLst/>
          </a:prstGeom>
          <a:noFill/>
        </p:spPr>
        <p:txBody>
          <a:bodyPr wrap="square" rtlCol="0">
            <a:spAutoFit/>
          </a:bodyPr>
          <a:lstStyle/>
          <a:p>
            <a:r>
              <a:rPr lang="de-AT" sz="1000" dirty="0">
                <a:solidFill>
                  <a:srgbClr val="3C6496"/>
                </a:solidFill>
              </a:rPr>
              <a:t>Picture: </a:t>
            </a:r>
            <a:r>
              <a:rPr lang="en-US" sz="1000" dirty="0">
                <a:solidFill>
                  <a:srgbClr val="3C6496"/>
                </a:solidFill>
              </a:rPr>
              <a:t>Own representation, data from Statista (2024a)</a:t>
            </a:r>
            <a:endParaRPr lang="de-AT" sz="1000" dirty="0">
              <a:solidFill>
                <a:srgbClr val="3C6496"/>
              </a:solidFill>
            </a:endParaRPr>
          </a:p>
        </p:txBody>
      </p:sp>
    </p:spTree>
    <p:extLst>
      <p:ext uri="{BB962C8B-B14F-4D97-AF65-F5344CB8AC3E}">
        <p14:creationId xmlns:p14="http://schemas.microsoft.com/office/powerpoint/2010/main" val="238560542"/>
      </p:ext>
    </p:extLst>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96D26-BB9E-A3BB-F34B-36A439AD822E}"/>
            </a:ext>
          </a:extLst>
        </p:cNvPr>
        <p:cNvGrpSpPr/>
        <p:nvPr/>
      </p:nvGrpSpPr>
      <p:grpSpPr>
        <a:xfrm>
          <a:off x="0" y="0"/>
          <a:ext cx="0" cy="0"/>
          <a:chOff x="0" y="0"/>
          <a:chExt cx="0" cy="0"/>
        </a:xfrm>
      </p:grpSpPr>
      <p:graphicFrame>
        <p:nvGraphicFramePr>
          <p:cNvPr id="6" name="Diagramm 5">
            <a:extLst>
              <a:ext uri="{FF2B5EF4-FFF2-40B4-BE49-F238E27FC236}">
                <a16:creationId xmlns:a16="http://schemas.microsoft.com/office/drawing/2014/main" id="{8AF8904A-9E15-3BDE-1AE7-347C354A3D87}"/>
              </a:ext>
            </a:extLst>
          </p:cNvPr>
          <p:cNvGraphicFramePr>
            <a:graphicFrameLocks/>
          </p:cNvGraphicFramePr>
          <p:nvPr>
            <p:extLst>
              <p:ext uri="{D42A27DB-BD31-4B8C-83A1-F6EECF244321}">
                <p14:modId xmlns:p14="http://schemas.microsoft.com/office/powerpoint/2010/main" val="1074855420"/>
              </p:ext>
            </p:extLst>
          </p:nvPr>
        </p:nvGraphicFramePr>
        <p:xfrm>
          <a:off x="5732315" y="1621903"/>
          <a:ext cx="6137826" cy="4963903"/>
        </p:xfrm>
        <a:graphic>
          <a:graphicData uri="http://schemas.openxmlformats.org/drawingml/2006/chart">
            <c:chart xmlns:c="http://schemas.openxmlformats.org/drawingml/2006/chart" xmlns:r="http://schemas.openxmlformats.org/officeDocument/2006/relationships" r:id="rId3"/>
          </a:graphicData>
        </a:graphic>
      </p:graphicFrame>
      <p:sp>
        <p:nvSpPr>
          <p:cNvPr id="2" name="Titel 1">
            <a:extLst>
              <a:ext uri="{FF2B5EF4-FFF2-40B4-BE49-F238E27FC236}">
                <a16:creationId xmlns:a16="http://schemas.microsoft.com/office/drawing/2014/main" id="{EFEA101B-5929-2109-6D2C-7D6B5D000094}"/>
              </a:ext>
            </a:extLst>
          </p:cNvPr>
          <p:cNvSpPr>
            <a:spLocks noGrp="1"/>
          </p:cNvSpPr>
          <p:nvPr>
            <p:ph type="title"/>
          </p:nvPr>
        </p:nvSpPr>
        <p:spPr/>
        <p:txBody>
          <a:bodyPr/>
          <a:lstStyle/>
          <a:p>
            <a:r>
              <a:rPr lang="en-US" dirty="0"/>
              <a:t>Transport sector in the EU</a:t>
            </a:r>
            <a:endParaRPr lang="de-AT" dirty="0"/>
          </a:p>
        </p:txBody>
      </p:sp>
      <p:sp>
        <p:nvSpPr>
          <p:cNvPr id="3" name="Fußzeilenplatzhalter 2">
            <a:extLst>
              <a:ext uri="{FF2B5EF4-FFF2-40B4-BE49-F238E27FC236}">
                <a16:creationId xmlns:a16="http://schemas.microsoft.com/office/drawing/2014/main" id="{A5701BBA-2DCE-4C70-4C5C-AD619866F96C}"/>
              </a:ext>
            </a:extLst>
          </p:cNvPr>
          <p:cNvSpPr>
            <a:spLocks noGrp="1"/>
          </p:cNvSpPr>
          <p:nvPr>
            <p:ph type="ftr" sz="quarter" idx="11"/>
          </p:nvPr>
        </p:nvSpPr>
        <p:spPr>
          <a:xfrm>
            <a:off x="635069" y="272194"/>
            <a:ext cx="5294781" cy="367846"/>
          </a:xfrm>
        </p:spPr>
        <p:txBody>
          <a:bodyPr/>
          <a:lstStyle/>
          <a:p>
            <a:r>
              <a:rPr lang="en-US" dirty="0"/>
              <a:t>The Transport Sector as a Source of Greenhouse Gas Emissions</a:t>
            </a:r>
          </a:p>
        </p:txBody>
      </p:sp>
      <p:sp>
        <p:nvSpPr>
          <p:cNvPr id="4" name="Foliennummernplatzhalter 3">
            <a:extLst>
              <a:ext uri="{FF2B5EF4-FFF2-40B4-BE49-F238E27FC236}">
                <a16:creationId xmlns:a16="http://schemas.microsoft.com/office/drawing/2014/main" id="{D62C4907-7EBA-7101-B334-8022E5722ED1}"/>
              </a:ext>
            </a:extLst>
          </p:cNvPr>
          <p:cNvSpPr>
            <a:spLocks noGrp="1"/>
          </p:cNvSpPr>
          <p:nvPr>
            <p:ph type="sldNum" sz="quarter" idx="12"/>
          </p:nvPr>
        </p:nvSpPr>
        <p:spPr/>
        <p:txBody>
          <a:bodyPr/>
          <a:lstStyle/>
          <a:p>
            <a:r>
              <a:rPr lang="de-AT" dirty="0"/>
              <a:t>Slide </a:t>
            </a:r>
            <a:fld id="{0AF89F37-6AD9-4F74-BC17-19E39A25D257}" type="slidenum">
              <a:rPr lang="de-AT" smtClean="0"/>
              <a:pPr/>
              <a:t>21</a:t>
            </a:fld>
            <a:endParaRPr lang="de-AT" dirty="0"/>
          </a:p>
        </p:txBody>
      </p:sp>
      <p:sp>
        <p:nvSpPr>
          <p:cNvPr id="9" name="Textfeld 8">
            <a:extLst>
              <a:ext uri="{FF2B5EF4-FFF2-40B4-BE49-F238E27FC236}">
                <a16:creationId xmlns:a16="http://schemas.microsoft.com/office/drawing/2014/main" id="{DDAF3451-E064-7CF1-5592-E794FCD14072}"/>
              </a:ext>
            </a:extLst>
          </p:cNvPr>
          <p:cNvSpPr txBox="1"/>
          <p:nvPr/>
        </p:nvSpPr>
        <p:spPr>
          <a:xfrm>
            <a:off x="480242" y="2208719"/>
            <a:ext cx="5006159" cy="2877711"/>
          </a:xfrm>
          <a:prstGeom prst="rect">
            <a:avLst/>
          </a:prstGeom>
          <a:noFill/>
        </p:spPr>
        <p:txBody>
          <a:bodyPr wrap="square">
            <a:spAutoFit/>
          </a:bodyPr>
          <a:lstStyle/>
          <a:p>
            <a:pPr marL="285750" indent="-285750">
              <a:spcAft>
                <a:spcPts val="600"/>
              </a:spcAft>
              <a:buFont typeface="Arial" panose="020B0604020202020204" pitchFamily="34" charset="0"/>
              <a:buChar char="•"/>
            </a:pPr>
            <a:r>
              <a:rPr lang="en-US" sz="2200" dirty="0"/>
              <a:t>In 2023, the transport sector was responsible for 25.2% of CO₂ emissions in the EU.</a:t>
            </a:r>
          </a:p>
          <a:p>
            <a:pPr marL="285750" indent="-285750">
              <a:spcAft>
                <a:spcPts val="600"/>
              </a:spcAft>
              <a:buFont typeface="Arial" panose="020B0604020202020204" pitchFamily="34" charset="0"/>
              <a:buChar char="•"/>
            </a:pPr>
            <a:r>
              <a:rPr lang="en-US" sz="2200" dirty="0"/>
              <a:t>Cars are the largest emitters in EU transport: In 2022, road vehicles in the EU caused around 755 million tons of CO₂. This accounted for three quarters of the emissions in the transport sector.</a:t>
            </a:r>
            <a:endParaRPr lang="de-AT" sz="2200" dirty="0"/>
          </a:p>
        </p:txBody>
      </p:sp>
      <p:sp>
        <p:nvSpPr>
          <p:cNvPr id="10" name="Textfeld 9">
            <a:extLst>
              <a:ext uri="{FF2B5EF4-FFF2-40B4-BE49-F238E27FC236}">
                <a16:creationId xmlns:a16="http://schemas.microsoft.com/office/drawing/2014/main" id="{3C092315-88BF-B0A3-0582-4326DC5962CB}"/>
              </a:ext>
            </a:extLst>
          </p:cNvPr>
          <p:cNvSpPr txBox="1"/>
          <p:nvPr/>
        </p:nvSpPr>
        <p:spPr>
          <a:xfrm>
            <a:off x="10248900" y="6356350"/>
            <a:ext cx="1621241" cy="369332"/>
          </a:xfrm>
          <a:prstGeom prst="rect">
            <a:avLst/>
          </a:prstGeom>
          <a:noFill/>
        </p:spPr>
        <p:txBody>
          <a:bodyPr wrap="square" rtlCol="0">
            <a:spAutoFit/>
          </a:bodyPr>
          <a:lstStyle/>
          <a:p>
            <a:r>
              <a:rPr lang="en-US" sz="900" dirty="0"/>
              <a:t>Picture: Own representation, data from Statista (2024b)</a:t>
            </a:r>
            <a:endParaRPr lang="de-AT" sz="900" dirty="0"/>
          </a:p>
        </p:txBody>
      </p:sp>
      <p:sp>
        <p:nvSpPr>
          <p:cNvPr id="5" name="TextBox 4">
            <a:extLst>
              <a:ext uri="{FF2B5EF4-FFF2-40B4-BE49-F238E27FC236}">
                <a16:creationId xmlns:a16="http://schemas.microsoft.com/office/drawing/2014/main" id="{F9598292-9F9F-AAA4-A9F3-A5DFA819E57C}"/>
              </a:ext>
            </a:extLst>
          </p:cNvPr>
          <p:cNvSpPr txBox="1"/>
          <p:nvPr/>
        </p:nvSpPr>
        <p:spPr>
          <a:xfrm>
            <a:off x="7145867" y="2311400"/>
            <a:ext cx="690704" cy="338554"/>
          </a:xfrm>
          <a:prstGeom prst="rect">
            <a:avLst/>
          </a:prstGeom>
          <a:noFill/>
        </p:spPr>
        <p:txBody>
          <a:bodyPr wrap="square" rtlCol="0">
            <a:spAutoFit/>
          </a:bodyPr>
          <a:lstStyle/>
          <a:p>
            <a:r>
              <a:rPr lang="en-US" sz="800" dirty="0"/>
              <a:t>International aviation</a:t>
            </a:r>
          </a:p>
        </p:txBody>
      </p:sp>
    </p:spTree>
    <p:extLst>
      <p:ext uri="{BB962C8B-B14F-4D97-AF65-F5344CB8AC3E}">
        <p14:creationId xmlns:p14="http://schemas.microsoft.com/office/powerpoint/2010/main" val="2970847543"/>
      </p:ext>
    </p:extLst>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a:t>3</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sz="5500" dirty="0"/>
              <a:t>Emission </a:t>
            </a:r>
            <a:r>
              <a:rPr lang="de-AT" sz="5500" dirty="0" err="1"/>
              <a:t>Calculations</a:t>
            </a:r>
            <a:br>
              <a:rPr lang="de-AT" dirty="0"/>
            </a:br>
            <a:endParaRPr lang="de-AT" dirty="0"/>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EE8BBF-7CC9-CFA8-7C20-F42CEB50111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A02CB731-407E-7AA2-47C3-DA7FB608E1FF}"/>
              </a:ext>
            </a:extLst>
          </p:cNvPr>
          <p:cNvSpPr>
            <a:spLocks noGrp="1"/>
          </p:cNvSpPr>
          <p:nvPr>
            <p:ph type="title"/>
          </p:nvPr>
        </p:nvSpPr>
        <p:spPr/>
        <p:txBody>
          <a:bodyPr/>
          <a:lstStyle/>
          <a:p>
            <a:r>
              <a:rPr lang="en-US" dirty="0"/>
              <a:t>Electric car or combustion engine</a:t>
            </a:r>
            <a:br>
              <a:rPr lang="en-US" dirty="0"/>
            </a:br>
            <a:r>
              <a:rPr lang="en-US" sz="2800" dirty="0"/>
              <a:t>Which is better for the climate?</a:t>
            </a:r>
            <a:endParaRPr lang="de-AT" sz="2800" dirty="0"/>
          </a:p>
        </p:txBody>
      </p:sp>
      <p:sp>
        <p:nvSpPr>
          <p:cNvPr id="4" name="Foliennummernplatzhalter 3">
            <a:extLst>
              <a:ext uri="{FF2B5EF4-FFF2-40B4-BE49-F238E27FC236}">
                <a16:creationId xmlns:a16="http://schemas.microsoft.com/office/drawing/2014/main" id="{D251B290-9E85-724D-1253-F4C249042A7F}"/>
              </a:ext>
            </a:extLst>
          </p:cNvPr>
          <p:cNvSpPr>
            <a:spLocks noGrp="1"/>
          </p:cNvSpPr>
          <p:nvPr>
            <p:ph type="sldNum" sz="quarter" idx="12"/>
          </p:nvPr>
        </p:nvSpPr>
        <p:spPr/>
        <p:txBody>
          <a:bodyPr/>
          <a:lstStyle/>
          <a:p>
            <a:r>
              <a:rPr lang="de-AT" dirty="0"/>
              <a:t>Slide </a:t>
            </a:r>
            <a:fld id="{0AF89F37-6AD9-4F74-BC17-19E39A25D257}" type="slidenum">
              <a:rPr lang="de-AT" smtClean="0"/>
              <a:pPr/>
              <a:t>23</a:t>
            </a:fld>
            <a:endParaRPr lang="de-AT" dirty="0"/>
          </a:p>
        </p:txBody>
      </p:sp>
      <p:sp>
        <p:nvSpPr>
          <p:cNvPr id="6" name="Textfeld 5">
            <a:extLst>
              <a:ext uri="{FF2B5EF4-FFF2-40B4-BE49-F238E27FC236}">
                <a16:creationId xmlns:a16="http://schemas.microsoft.com/office/drawing/2014/main" id="{B99D2B1E-4263-A835-3771-839DDBFFCDE8}"/>
              </a:ext>
            </a:extLst>
          </p:cNvPr>
          <p:cNvSpPr txBox="1"/>
          <p:nvPr/>
        </p:nvSpPr>
        <p:spPr>
          <a:xfrm>
            <a:off x="8625381" y="6079351"/>
            <a:ext cx="2974082" cy="246221"/>
          </a:xfrm>
          <a:prstGeom prst="rect">
            <a:avLst/>
          </a:prstGeom>
          <a:noFill/>
        </p:spPr>
        <p:txBody>
          <a:bodyPr wrap="square" rtlCol="0">
            <a:spAutoFit/>
          </a:bodyPr>
          <a:lstStyle/>
          <a:p>
            <a:r>
              <a:rPr lang="de-AT" sz="1000" dirty="0">
                <a:solidFill>
                  <a:srgbClr val="3C6496"/>
                </a:solidFill>
              </a:rPr>
              <a:t>Picture: own </a:t>
            </a:r>
            <a:r>
              <a:rPr lang="de-AT" sz="1000" dirty="0" err="1">
                <a:solidFill>
                  <a:srgbClr val="3C6496"/>
                </a:solidFill>
              </a:rPr>
              <a:t>representation</a:t>
            </a:r>
            <a:r>
              <a:rPr lang="de-AT" sz="1000" dirty="0">
                <a:solidFill>
                  <a:srgbClr val="3C6496"/>
                </a:solidFill>
              </a:rPr>
              <a:t>, </a:t>
            </a:r>
            <a:r>
              <a:rPr lang="de-AT" sz="1000" dirty="0" err="1">
                <a:solidFill>
                  <a:srgbClr val="3C6496"/>
                </a:solidFill>
              </a:rPr>
              <a:t>data</a:t>
            </a:r>
            <a:r>
              <a:rPr lang="de-AT" sz="1000" dirty="0">
                <a:solidFill>
                  <a:srgbClr val="3C6496"/>
                </a:solidFill>
              </a:rPr>
              <a:t> </a:t>
            </a:r>
            <a:r>
              <a:rPr lang="de-AT" sz="1000" dirty="0" err="1">
                <a:solidFill>
                  <a:srgbClr val="3C6496"/>
                </a:solidFill>
              </a:rPr>
              <a:t>from</a:t>
            </a:r>
            <a:r>
              <a:rPr lang="de-AT" sz="1000" dirty="0">
                <a:solidFill>
                  <a:srgbClr val="3C6496"/>
                </a:solidFill>
              </a:rPr>
              <a:t> Kühl 2021</a:t>
            </a:r>
          </a:p>
        </p:txBody>
      </p:sp>
      <p:grpSp>
        <p:nvGrpSpPr>
          <p:cNvPr id="14" name="Group 13">
            <a:extLst>
              <a:ext uri="{FF2B5EF4-FFF2-40B4-BE49-F238E27FC236}">
                <a16:creationId xmlns:a16="http://schemas.microsoft.com/office/drawing/2014/main" id="{E7F135D4-E1B4-030A-D5C5-14C59D69E33F}"/>
              </a:ext>
            </a:extLst>
          </p:cNvPr>
          <p:cNvGrpSpPr/>
          <p:nvPr/>
        </p:nvGrpSpPr>
        <p:grpSpPr>
          <a:xfrm>
            <a:off x="805934" y="2954635"/>
            <a:ext cx="11386066" cy="3167953"/>
            <a:chOff x="805934" y="2954635"/>
            <a:chExt cx="11386066" cy="3167953"/>
          </a:xfrm>
        </p:grpSpPr>
        <p:pic>
          <p:nvPicPr>
            <p:cNvPr id="5" name="Inhaltsplatzhalter 4">
              <a:extLst>
                <a:ext uri="{FF2B5EF4-FFF2-40B4-BE49-F238E27FC236}">
                  <a16:creationId xmlns:a16="http://schemas.microsoft.com/office/drawing/2014/main" id="{B0C59694-F1D6-D837-EDCA-3E5836C95AED}"/>
                </a:ext>
              </a:extLst>
            </p:cNvPr>
            <p:cNvPicPr>
              <a:picLocks noChangeAspect="1"/>
            </p:cNvPicPr>
            <p:nvPr/>
          </p:nvPicPr>
          <p:blipFill>
            <a:blip r:embed="rId3"/>
            <a:stretch>
              <a:fillRect/>
            </a:stretch>
          </p:blipFill>
          <p:spPr>
            <a:xfrm>
              <a:off x="838200" y="2954635"/>
              <a:ext cx="10515600" cy="2934191"/>
            </a:xfrm>
            <a:prstGeom prst="rect">
              <a:avLst/>
            </a:prstGeom>
          </p:spPr>
        </p:pic>
        <p:sp>
          <p:nvSpPr>
            <p:cNvPr id="7" name="TextBox 6">
              <a:extLst>
                <a:ext uri="{FF2B5EF4-FFF2-40B4-BE49-F238E27FC236}">
                  <a16:creationId xmlns:a16="http://schemas.microsoft.com/office/drawing/2014/main" id="{833C76EE-DAF2-E8E6-9F0A-0D0FBF09E5C0}"/>
                </a:ext>
              </a:extLst>
            </p:cNvPr>
            <p:cNvSpPr txBox="1"/>
            <p:nvPr/>
          </p:nvSpPr>
          <p:spPr>
            <a:xfrm>
              <a:off x="2692470" y="2967335"/>
              <a:ext cx="2133600" cy="923330"/>
            </a:xfrm>
            <a:prstGeom prst="rect">
              <a:avLst/>
            </a:prstGeom>
            <a:solidFill>
              <a:schemeClr val="bg1"/>
            </a:solidFill>
            <a:ln>
              <a:solidFill>
                <a:schemeClr val="bg1"/>
              </a:solidFill>
            </a:ln>
          </p:spPr>
          <p:txBody>
            <a:bodyPr wrap="square" rtlCol="0">
              <a:spAutoFit/>
            </a:bodyPr>
            <a:lstStyle/>
            <a:p>
              <a:r>
                <a:rPr lang="en-US" i="1" dirty="0"/>
                <a:t>from here on, the electric car has the advantage</a:t>
              </a:r>
            </a:p>
          </p:txBody>
        </p:sp>
        <p:sp>
          <p:nvSpPr>
            <p:cNvPr id="8" name="TextBox 7">
              <a:extLst>
                <a:ext uri="{FF2B5EF4-FFF2-40B4-BE49-F238E27FC236}">
                  <a16:creationId xmlns:a16="http://schemas.microsoft.com/office/drawing/2014/main" id="{FF263776-966E-B972-3746-0F93A3E18651}"/>
                </a:ext>
              </a:extLst>
            </p:cNvPr>
            <p:cNvSpPr txBox="1"/>
            <p:nvPr/>
          </p:nvSpPr>
          <p:spPr>
            <a:xfrm rot="16200000">
              <a:off x="114300" y="4237064"/>
              <a:ext cx="1752600" cy="369332"/>
            </a:xfrm>
            <a:prstGeom prst="rect">
              <a:avLst/>
            </a:prstGeom>
            <a:solidFill>
              <a:schemeClr val="bg1"/>
            </a:solidFill>
          </p:spPr>
          <p:txBody>
            <a:bodyPr wrap="square" rtlCol="0">
              <a:spAutoFit/>
            </a:bodyPr>
            <a:lstStyle/>
            <a:p>
              <a:r>
                <a:rPr lang="en-US" b="1" noProof="0" dirty="0" err="1"/>
                <a:t>CO₂e</a:t>
              </a:r>
              <a:r>
                <a:rPr lang="en-US" b="1" noProof="0" dirty="0"/>
                <a:t> in tons</a:t>
              </a:r>
            </a:p>
          </p:txBody>
        </p:sp>
        <p:sp>
          <p:nvSpPr>
            <p:cNvPr id="9" name="TextBox 8">
              <a:extLst>
                <a:ext uri="{FF2B5EF4-FFF2-40B4-BE49-F238E27FC236}">
                  <a16:creationId xmlns:a16="http://schemas.microsoft.com/office/drawing/2014/main" id="{8A87B5EB-3914-02AF-49F4-4811447F23AF}"/>
                </a:ext>
              </a:extLst>
            </p:cNvPr>
            <p:cNvSpPr txBox="1"/>
            <p:nvPr/>
          </p:nvSpPr>
          <p:spPr>
            <a:xfrm>
              <a:off x="3620540" y="5476257"/>
              <a:ext cx="2222500" cy="646331"/>
            </a:xfrm>
            <a:prstGeom prst="rect">
              <a:avLst/>
            </a:prstGeom>
            <a:solidFill>
              <a:schemeClr val="bg1"/>
            </a:solidFill>
          </p:spPr>
          <p:txBody>
            <a:bodyPr wrap="square" rtlCol="0">
              <a:spAutoFit/>
            </a:bodyPr>
            <a:lstStyle/>
            <a:p>
              <a:r>
                <a:rPr lang="en-US" b="1" dirty="0"/>
                <a:t>kilometers driven</a:t>
              </a:r>
              <a:endParaRPr lang="en-US" dirty="0"/>
            </a:p>
            <a:p>
              <a:endParaRPr lang="en-US" dirty="0"/>
            </a:p>
          </p:txBody>
        </p:sp>
        <p:sp>
          <p:nvSpPr>
            <p:cNvPr id="10" name="TextBox 9">
              <a:extLst>
                <a:ext uri="{FF2B5EF4-FFF2-40B4-BE49-F238E27FC236}">
                  <a16:creationId xmlns:a16="http://schemas.microsoft.com/office/drawing/2014/main" id="{5C1DD156-83B3-CB89-DE8C-13940AB33A1B}"/>
                </a:ext>
              </a:extLst>
            </p:cNvPr>
            <p:cNvSpPr txBox="1"/>
            <p:nvPr/>
          </p:nvSpPr>
          <p:spPr>
            <a:xfrm>
              <a:off x="8343830" y="3284641"/>
              <a:ext cx="3746570" cy="646331"/>
            </a:xfrm>
            <a:prstGeom prst="rect">
              <a:avLst/>
            </a:prstGeom>
            <a:solidFill>
              <a:schemeClr val="bg1"/>
            </a:solidFill>
          </p:spPr>
          <p:txBody>
            <a:bodyPr wrap="square" rtlCol="0">
              <a:spAutoFit/>
            </a:bodyPr>
            <a:lstStyle/>
            <a:p>
              <a:r>
                <a:rPr lang="en-US" dirty="0">
                  <a:solidFill>
                    <a:srgbClr val="FFC000"/>
                  </a:solidFill>
                </a:rPr>
                <a:t>Greenhouse gases – combustion engine</a:t>
              </a:r>
            </a:p>
          </p:txBody>
        </p:sp>
        <p:sp>
          <p:nvSpPr>
            <p:cNvPr id="11" name="TextBox 10">
              <a:extLst>
                <a:ext uri="{FF2B5EF4-FFF2-40B4-BE49-F238E27FC236}">
                  <a16:creationId xmlns:a16="http://schemas.microsoft.com/office/drawing/2014/main" id="{8E8E8BCA-B1B7-C4EC-4DAD-3BEB9ACE51A3}"/>
                </a:ext>
              </a:extLst>
            </p:cNvPr>
            <p:cNvSpPr txBox="1"/>
            <p:nvPr/>
          </p:nvSpPr>
          <p:spPr>
            <a:xfrm>
              <a:off x="8343830" y="3940402"/>
              <a:ext cx="3848170" cy="646331"/>
            </a:xfrm>
            <a:prstGeom prst="rect">
              <a:avLst/>
            </a:prstGeom>
            <a:solidFill>
              <a:schemeClr val="bg1"/>
            </a:solidFill>
          </p:spPr>
          <p:txBody>
            <a:bodyPr wrap="square" rtlCol="0">
              <a:spAutoFit/>
            </a:bodyPr>
            <a:lstStyle/>
            <a:p>
              <a:r>
                <a:rPr lang="en-US" dirty="0">
                  <a:solidFill>
                    <a:srgbClr val="00B050"/>
                  </a:solidFill>
                </a:rPr>
                <a:t>Greenhouse gases – operation of electric car</a:t>
              </a:r>
            </a:p>
          </p:txBody>
        </p:sp>
        <p:sp>
          <p:nvSpPr>
            <p:cNvPr id="12" name="TextBox 11">
              <a:extLst>
                <a:ext uri="{FF2B5EF4-FFF2-40B4-BE49-F238E27FC236}">
                  <a16:creationId xmlns:a16="http://schemas.microsoft.com/office/drawing/2014/main" id="{ED1D2570-5CCD-EDFE-C446-9FF73432F56D}"/>
                </a:ext>
              </a:extLst>
            </p:cNvPr>
            <p:cNvSpPr txBox="1"/>
            <p:nvPr/>
          </p:nvSpPr>
          <p:spPr>
            <a:xfrm>
              <a:off x="8343830" y="4586733"/>
              <a:ext cx="3848170" cy="369332"/>
            </a:xfrm>
            <a:prstGeom prst="rect">
              <a:avLst/>
            </a:prstGeom>
            <a:solidFill>
              <a:schemeClr val="bg1"/>
            </a:solidFill>
          </p:spPr>
          <p:txBody>
            <a:bodyPr wrap="square" rtlCol="0">
              <a:spAutoFit/>
            </a:bodyPr>
            <a:lstStyle/>
            <a:p>
              <a:r>
                <a:rPr lang="en-US" dirty="0">
                  <a:solidFill>
                    <a:schemeClr val="bg1">
                      <a:lumMod val="50000"/>
                    </a:schemeClr>
                  </a:solidFill>
                </a:rPr>
                <a:t>Battery production</a:t>
              </a:r>
            </a:p>
          </p:txBody>
        </p:sp>
        <p:sp>
          <p:nvSpPr>
            <p:cNvPr id="13" name="TextBox 12">
              <a:extLst>
                <a:ext uri="{FF2B5EF4-FFF2-40B4-BE49-F238E27FC236}">
                  <a16:creationId xmlns:a16="http://schemas.microsoft.com/office/drawing/2014/main" id="{44CC3697-BE40-8AEA-89D1-F516A03E45EF}"/>
                </a:ext>
              </a:extLst>
            </p:cNvPr>
            <p:cNvSpPr txBox="1"/>
            <p:nvPr/>
          </p:nvSpPr>
          <p:spPr>
            <a:xfrm>
              <a:off x="8343830" y="4943791"/>
              <a:ext cx="3848170" cy="369332"/>
            </a:xfrm>
            <a:prstGeom prst="rect">
              <a:avLst/>
            </a:prstGeom>
            <a:solidFill>
              <a:schemeClr val="bg1"/>
            </a:solidFill>
          </p:spPr>
          <p:txBody>
            <a:bodyPr wrap="square" rtlCol="0">
              <a:spAutoFit/>
            </a:bodyPr>
            <a:lstStyle/>
            <a:p>
              <a:r>
                <a:rPr lang="en-US" dirty="0">
                  <a:solidFill>
                    <a:schemeClr val="bg1">
                      <a:lumMod val="65000"/>
                    </a:schemeClr>
                  </a:solidFill>
                </a:rPr>
                <a:t>Car production</a:t>
              </a:r>
            </a:p>
          </p:txBody>
        </p:sp>
      </p:grpSp>
      <p:sp>
        <p:nvSpPr>
          <p:cNvPr id="15" name="Fußzeilenplatzhalter 2">
            <a:extLst>
              <a:ext uri="{FF2B5EF4-FFF2-40B4-BE49-F238E27FC236}">
                <a16:creationId xmlns:a16="http://schemas.microsoft.com/office/drawing/2014/main" id="{A165F059-3F34-43E8-A559-57039CDDC2EE}"/>
              </a:ext>
            </a:extLst>
          </p:cNvPr>
          <p:cNvSpPr>
            <a:spLocks noGrp="1"/>
          </p:cNvSpPr>
          <p:nvPr>
            <p:ph type="ftr" sz="quarter" idx="11"/>
          </p:nvPr>
        </p:nvSpPr>
        <p:spPr>
          <a:xfrm>
            <a:off x="635070" y="272194"/>
            <a:ext cx="4114800" cy="365125"/>
          </a:xfrm>
        </p:spPr>
        <p:txBody>
          <a:bodyPr/>
          <a:lstStyle/>
          <a:p>
            <a:r>
              <a:rPr lang="de-AT" sz="1400" dirty="0"/>
              <a:t>Emission </a:t>
            </a:r>
            <a:r>
              <a:rPr lang="de-AT" sz="1400" dirty="0" err="1"/>
              <a:t>Calculations</a:t>
            </a:r>
            <a:br>
              <a:rPr lang="de-AT" dirty="0"/>
            </a:br>
            <a:endParaRPr lang="de-AT" dirty="0"/>
          </a:p>
          <a:p>
            <a:endParaRPr lang="de-AT" dirty="0"/>
          </a:p>
        </p:txBody>
      </p:sp>
    </p:spTree>
    <p:extLst>
      <p:ext uri="{BB962C8B-B14F-4D97-AF65-F5344CB8AC3E}">
        <p14:creationId xmlns:p14="http://schemas.microsoft.com/office/powerpoint/2010/main" val="3149786060"/>
      </p:ext>
    </p:extLst>
  </p:cSld>
  <p:clrMapOvr>
    <a:masterClrMapping/>
  </p:clrMapOvr>
  <p:transition spd="slow">
    <p:pu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59A741-75E9-31CA-04C1-2F8478CA417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E902181-9880-909E-97E0-04358548F61F}"/>
              </a:ext>
            </a:extLst>
          </p:cNvPr>
          <p:cNvSpPr>
            <a:spLocks noGrp="1"/>
          </p:cNvSpPr>
          <p:nvPr>
            <p:ph type="title"/>
          </p:nvPr>
        </p:nvSpPr>
        <p:spPr/>
        <p:txBody>
          <a:bodyPr/>
          <a:lstStyle/>
          <a:p>
            <a:r>
              <a:rPr lang="en-US" dirty="0"/>
              <a:t>Why are emission calculations important?</a:t>
            </a:r>
            <a:endParaRPr lang="de-AT" sz="2800" dirty="0"/>
          </a:p>
        </p:txBody>
      </p:sp>
      <p:sp>
        <p:nvSpPr>
          <p:cNvPr id="3" name="Fußzeilenplatzhalter 2">
            <a:extLst>
              <a:ext uri="{FF2B5EF4-FFF2-40B4-BE49-F238E27FC236}">
                <a16:creationId xmlns:a16="http://schemas.microsoft.com/office/drawing/2014/main" id="{64B4C596-1F9A-5F27-CDE3-DB24BFAA14A7}"/>
              </a:ext>
            </a:extLst>
          </p:cNvPr>
          <p:cNvSpPr>
            <a:spLocks noGrp="1"/>
          </p:cNvSpPr>
          <p:nvPr>
            <p:ph type="ftr" sz="quarter" idx="11"/>
          </p:nvPr>
        </p:nvSpPr>
        <p:spPr/>
        <p:txBody>
          <a:bodyPr/>
          <a:lstStyle/>
          <a:p>
            <a:r>
              <a:rPr lang="de-AT" sz="1400" dirty="0"/>
              <a:t>Emission </a:t>
            </a:r>
            <a:r>
              <a:rPr lang="de-AT" sz="1400" dirty="0" err="1"/>
              <a:t>Calculations</a:t>
            </a:r>
            <a:br>
              <a:rPr lang="de-AT" dirty="0"/>
            </a:br>
            <a:endParaRPr lang="de-AT" dirty="0"/>
          </a:p>
          <a:p>
            <a:endParaRPr lang="de-AT" dirty="0"/>
          </a:p>
        </p:txBody>
      </p:sp>
      <p:sp>
        <p:nvSpPr>
          <p:cNvPr id="4" name="Foliennummernplatzhalter 3">
            <a:extLst>
              <a:ext uri="{FF2B5EF4-FFF2-40B4-BE49-F238E27FC236}">
                <a16:creationId xmlns:a16="http://schemas.microsoft.com/office/drawing/2014/main" id="{426880CE-0A56-9A6A-5F1E-0CDBB055D463}"/>
              </a:ext>
            </a:extLst>
          </p:cNvPr>
          <p:cNvSpPr>
            <a:spLocks noGrp="1"/>
          </p:cNvSpPr>
          <p:nvPr>
            <p:ph type="sldNum" sz="quarter" idx="12"/>
          </p:nvPr>
        </p:nvSpPr>
        <p:spPr/>
        <p:txBody>
          <a:bodyPr/>
          <a:lstStyle/>
          <a:p>
            <a:r>
              <a:rPr lang="de-AT" dirty="0"/>
              <a:t>Slide </a:t>
            </a:r>
            <a:fld id="{0AF89F37-6AD9-4F74-BC17-19E39A25D257}" type="slidenum">
              <a:rPr lang="de-AT" smtClean="0"/>
              <a:pPr/>
              <a:t>24</a:t>
            </a:fld>
            <a:endParaRPr lang="de-AT" dirty="0"/>
          </a:p>
        </p:txBody>
      </p:sp>
      <p:sp>
        <p:nvSpPr>
          <p:cNvPr id="8" name="Textfeld 7">
            <a:extLst>
              <a:ext uri="{FF2B5EF4-FFF2-40B4-BE49-F238E27FC236}">
                <a16:creationId xmlns:a16="http://schemas.microsoft.com/office/drawing/2014/main" id="{CDFD183C-E472-70B5-B04E-CAD501220537}"/>
              </a:ext>
            </a:extLst>
          </p:cNvPr>
          <p:cNvSpPr txBox="1"/>
          <p:nvPr/>
        </p:nvSpPr>
        <p:spPr>
          <a:xfrm>
            <a:off x="5823042" y="2171134"/>
            <a:ext cx="6096000" cy="2769989"/>
          </a:xfrm>
          <a:prstGeom prst="rect">
            <a:avLst/>
          </a:prstGeom>
          <a:noFill/>
        </p:spPr>
        <p:txBody>
          <a:bodyPr wrap="square">
            <a:spAutoFit/>
          </a:bodyPr>
          <a:lstStyle/>
          <a:p>
            <a:pPr>
              <a:spcAft>
                <a:spcPts val="600"/>
              </a:spcAft>
            </a:pPr>
            <a:r>
              <a:rPr lang="en-US" sz="2200" dirty="0"/>
              <a:t>Accurate and precise calculations are an essential prerequisite in order to:</a:t>
            </a:r>
          </a:p>
          <a:p>
            <a:pPr marL="342900" indent="-342900">
              <a:spcAft>
                <a:spcPts val="600"/>
              </a:spcAft>
              <a:buFont typeface="Arial" panose="020B0604020202020204" pitchFamily="34" charset="0"/>
              <a:buChar char="•"/>
            </a:pPr>
            <a:r>
              <a:rPr lang="en-US" sz="2200" dirty="0"/>
              <a:t>Evaluate measures for shifting transport modes</a:t>
            </a:r>
          </a:p>
          <a:p>
            <a:pPr marL="342900" indent="-342900">
              <a:spcAft>
                <a:spcPts val="600"/>
              </a:spcAft>
              <a:buFont typeface="Arial" panose="020B0604020202020204" pitchFamily="34" charset="0"/>
              <a:buChar char="•"/>
            </a:pPr>
            <a:r>
              <a:rPr lang="en-US" sz="2200" dirty="0"/>
              <a:t>Assess options for decarbonization</a:t>
            </a:r>
          </a:p>
          <a:p>
            <a:pPr marL="342900" indent="-342900">
              <a:spcAft>
                <a:spcPts val="600"/>
              </a:spcAft>
              <a:buFont typeface="Arial" panose="020B0604020202020204" pitchFamily="34" charset="0"/>
              <a:buChar char="•"/>
            </a:pPr>
            <a:r>
              <a:rPr lang="en-US" sz="2200" dirty="0"/>
              <a:t>Support companies in reducing their emission footprint</a:t>
            </a:r>
          </a:p>
          <a:p>
            <a:pPr marL="342900" indent="-342900">
              <a:spcAft>
                <a:spcPts val="600"/>
              </a:spcAft>
              <a:buFont typeface="Arial" panose="020B0604020202020204" pitchFamily="34" charset="0"/>
              <a:buChar char="•"/>
            </a:pPr>
            <a:r>
              <a:rPr lang="en-US" sz="2200" dirty="0"/>
              <a:t>Track progress in emission reduction over time</a:t>
            </a:r>
          </a:p>
        </p:txBody>
      </p:sp>
      <p:sp>
        <p:nvSpPr>
          <p:cNvPr id="9" name="Textfeld 8">
            <a:extLst>
              <a:ext uri="{FF2B5EF4-FFF2-40B4-BE49-F238E27FC236}">
                <a16:creationId xmlns:a16="http://schemas.microsoft.com/office/drawing/2014/main" id="{1276CAF8-5A32-93BD-A355-50DF7F716775}"/>
              </a:ext>
            </a:extLst>
          </p:cNvPr>
          <p:cNvSpPr txBox="1"/>
          <p:nvPr/>
        </p:nvSpPr>
        <p:spPr>
          <a:xfrm>
            <a:off x="1267326" y="2899778"/>
            <a:ext cx="3192379" cy="1877437"/>
          </a:xfrm>
          <a:prstGeom prst="rect">
            <a:avLst/>
          </a:prstGeom>
          <a:noFill/>
        </p:spPr>
        <p:txBody>
          <a:bodyPr wrap="square" rtlCol="0">
            <a:spAutoFit/>
          </a:bodyPr>
          <a:lstStyle/>
          <a:p>
            <a:pPr algn="ctr">
              <a:spcAft>
                <a:spcPts val="600"/>
              </a:spcAft>
            </a:pPr>
            <a:r>
              <a:rPr lang="de-DE" sz="3200">
                <a:solidFill>
                  <a:schemeClr val="tx2"/>
                </a:solidFill>
                <a:latin typeface="+mj-lt"/>
                <a:ea typeface="+mj-ea"/>
                <a:cs typeface="+mj-cs"/>
              </a:rPr>
              <a:t>„</a:t>
            </a:r>
            <a:r>
              <a:rPr lang="de-DE" sz="3200" err="1">
                <a:solidFill>
                  <a:schemeClr val="tx2"/>
                </a:solidFill>
                <a:latin typeface="+mj-lt"/>
                <a:ea typeface="+mj-ea"/>
                <a:cs typeface="+mj-cs"/>
              </a:rPr>
              <a:t>If</a:t>
            </a:r>
            <a:r>
              <a:rPr lang="de-DE" sz="3200">
                <a:solidFill>
                  <a:schemeClr val="tx2"/>
                </a:solidFill>
                <a:latin typeface="+mj-lt"/>
                <a:ea typeface="+mj-ea"/>
                <a:cs typeface="+mj-cs"/>
              </a:rPr>
              <a:t> </a:t>
            </a:r>
            <a:r>
              <a:rPr lang="de-DE" sz="3200" err="1">
                <a:solidFill>
                  <a:schemeClr val="tx2"/>
                </a:solidFill>
                <a:latin typeface="+mj-lt"/>
                <a:ea typeface="+mj-ea"/>
                <a:cs typeface="+mj-cs"/>
              </a:rPr>
              <a:t>you</a:t>
            </a:r>
            <a:r>
              <a:rPr lang="de-DE" sz="3200">
                <a:solidFill>
                  <a:schemeClr val="tx2"/>
                </a:solidFill>
                <a:latin typeface="+mj-lt"/>
                <a:ea typeface="+mj-ea"/>
                <a:cs typeface="+mj-cs"/>
              </a:rPr>
              <a:t> </a:t>
            </a:r>
            <a:r>
              <a:rPr lang="de-DE" sz="3200" err="1">
                <a:solidFill>
                  <a:schemeClr val="tx2"/>
                </a:solidFill>
                <a:latin typeface="+mj-lt"/>
                <a:ea typeface="+mj-ea"/>
                <a:cs typeface="+mj-cs"/>
              </a:rPr>
              <a:t>can´t</a:t>
            </a:r>
            <a:r>
              <a:rPr lang="de-DE" sz="3200">
                <a:solidFill>
                  <a:schemeClr val="tx2"/>
                </a:solidFill>
                <a:latin typeface="+mj-lt"/>
                <a:ea typeface="+mj-ea"/>
                <a:cs typeface="+mj-cs"/>
              </a:rPr>
              <a:t> </a:t>
            </a:r>
            <a:r>
              <a:rPr lang="de-DE" sz="3200" err="1">
                <a:solidFill>
                  <a:schemeClr val="tx2"/>
                </a:solidFill>
                <a:latin typeface="+mj-lt"/>
                <a:ea typeface="+mj-ea"/>
                <a:cs typeface="+mj-cs"/>
              </a:rPr>
              <a:t>measure</a:t>
            </a:r>
            <a:r>
              <a:rPr lang="de-DE" sz="3200">
                <a:solidFill>
                  <a:schemeClr val="tx2"/>
                </a:solidFill>
                <a:latin typeface="+mj-lt"/>
                <a:ea typeface="+mj-ea"/>
                <a:cs typeface="+mj-cs"/>
              </a:rPr>
              <a:t> </a:t>
            </a:r>
            <a:r>
              <a:rPr lang="de-DE" sz="3200" err="1">
                <a:solidFill>
                  <a:schemeClr val="tx2"/>
                </a:solidFill>
                <a:latin typeface="+mj-lt"/>
                <a:ea typeface="+mj-ea"/>
                <a:cs typeface="+mj-cs"/>
              </a:rPr>
              <a:t>it</a:t>
            </a:r>
            <a:r>
              <a:rPr lang="de-DE" sz="3200">
                <a:solidFill>
                  <a:schemeClr val="tx2"/>
                </a:solidFill>
                <a:latin typeface="+mj-lt"/>
                <a:ea typeface="+mj-ea"/>
                <a:cs typeface="+mj-cs"/>
              </a:rPr>
              <a:t>, </a:t>
            </a:r>
            <a:r>
              <a:rPr lang="de-DE" sz="3200" err="1">
                <a:solidFill>
                  <a:schemeClr val="tx2"/>
                </a:solidFill>
                <a:latin typeface="+mj-lt"/>
                <a:ea typeface="+mj-ea"/>
                <a:cs typeface="+mj-cs"/>
              </a:rPr>
              <a:t>you</a:t>
            </a:r>
            <a:r>
              <a:rPr lang="de-DE" sz="3200">
                <a:solidFill>
                  <a:schemeClr val="tx2"/>
                </a:solidFill>
                <a:latin typeface="+mj-lt"/>
                <a:ea typeface="+mj-ea"/>
                <a:cs typeface="+mj-cs"/>
              </a:rPr>
              <a:t> </a:t>
            </a:r>
            <a:r>
              <a:rPr lang="de-DE" sz="3200" err="1">
                <a:solidFill>
                  <a:schemeClr val="tx2"/>
                </a:solidFill>
                <a:latin typeface="+mj-lt"/>
                <a:ea typeface="+mj-ea"/>
                <a:cs typeface="+mj-cs"/>
              </a:rPr>
              <a:t>can´t</a:t>
            </a:r>
            <a:r>
              <a:rPr lang="de-DE" sz="3200">
                <a:solidFill>
                  <a:schemeClr val="tx2"/>
                </a:solidFill>
                <a:latin typeface="+mj-lt"/>
                <a:ea typeface="+mj-ea"/>
                <a:cs typeface="+mj-cs"/>
              </a:rPr>
              <a:t> manage </a:t>
            </a:r>
            <a:r>
              <a:rPr lang="de-DE" sz="3200" err="1">
                <a:solidFill>
                  <a:schemeClr val="tx2"/>
                </a:solidFill>
                <a:latin typeface="+mj-lt"/>
                <a:ea typeface="+mj-ea"/>
                <a:cs typeface="+mj-cs"/>
              </a:rPr>
              <a:t>it</a:t>
            </a:r>
            <a:r>
              <a:rPr lang="de-DE" sz="3200">
                <a:solidFill>
                  <a:schemeClr val="tx2"/>
                </a:solidFill>
                <a:latin typeface="+mj-lt"/>
                <a:ea typeface="+mj-ea"/>
                <a:cs typeface="+mj-cs"/>
              </a:rPr>
              <a:t>“ </a:t>
            </a:r>
          </a:p>
          <a:p>
            <a:pPr algn="ctr">
              <a:spcAft>
                <a:spcPts val="600"/>
              </a:spcAft>
            </a:pPr>
            <a:r>
              <a:rPr lang="de-DE" sz="1500">
                <a:ln w="0"/>
                <a:solidFill>
                  <a:srgbClr val="3C6496"/>
                </a:solidFill>
                <a:effectLst>
                  <a:outerShdw blurRad="38100" dist="19050" dir="2700000" algn="tl" rotWithShape="0">
                    <a:schemeClr val="dk1">
                      <a:alpha val="40000"/>
                    </a:schemeClr>
                  </a:outerShdw>
                </a:effectLst>
              </a:rPr>
              <a:t>(Peter Drucker) </a:t>
            </a:r>
          </a:p>
        </p:txBody>
      </p:sp>
    </p:spTree>
    <p:extLst>
      <p:ext uri="{BB962C8B-B14F-4D97-AF65-F5344CB8AC3E}">
        <p14:creationId xmlns:p14="http://schemas.microsoft.com/office/powerpoint/2010/main" val="351536589"/>
      </p:ext>
    </p:extLst>
  </p:cSld>
  <p:clrMapOvr>
    <a:masterClrMapping/>
  </p:clrMapOvr>
  <p:transition spd="slow">
    <p:pu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4C56E7-5819-D6B2-9B0A-DADCAA6BFEA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C2C5E3B-0CFC-CCEA-64E5-FF45EB35A310}"/>
              </a:ext>
            </a:extLst>
          </p:cNvPr>
          <p:cNvSpPr>
            <a:spLocks noGrp="1"/>
          </p:cNvSpPr>
          <p:nvPr>
            <p:ph type="title"/>
          </p:nvPr>
        </p:nvSpPr>
        <p:spPr/>
        <p:txBody>
          <a:bodyPr/>
          <a:lstStyle/>
          <a:p>
            <a:r>
              <a:rPr lang="en-US" dirty="0"/>
              <a:t>Calculation of emissions in the transport sector: From the source to the vehicle</a:t>
            </a:r>
            <a:endParaRPr lang="de-AT" dirty="0"/>
          </a:p>
        </p:txBody>
      </p:sp>
      <p:sp>
        <p:nvSpPr>
          <p:cNvPr id="3" name="Fußzeilenplatzhalter 2">
            <a:extLst>
              <a:ext uri="{FF2B5EF4-FFF2-40B4-BE49-F238E27FC236}">
                <a16:creationId xmlns:a16="http://schemas.microsoft.com/office/drawing/2014/main" id="{255C58CF-FC29-2BB9-4502-1AD230ADBCEB}"/>
              </a:ext>
            </a:extLst>
          </p:cNvPr>
          <p:cNvSpPr>
            <a:spLocks noGrp="1"/>
          </p:cNvSpPr>
          <p:nvPr>
            <p:ph type="ftr" sz="quarter" idx="11"/>
          </p:nvPr>
        </p:nvSpPr>
        <p:spPr/>
        <p:txBody>
          <a:bodyPr/>
          <a:lstStyle/>
          <a:p>
            <a:r>
              <a:rPr lang="de-AT" dirty="0"/>
              <a:t>Emission </a:t>
            </a:r>
            <a:r>
              <a:rPr lang="de-AT" dirty="0" err="1"/>
              <a:t>Calculations</a:t>
            </a:r>
            <a:br>
              <a:rPr lang="de-AT" dirty="0"/>
            </a:br>
            <a:endParaRPr lang="de-AT" dirty="0"/>
          </a:p>
          <a:p>
            <a:endParaRPr lang="de-AT" dirty="0"/>
          </a:p>
        </p:txBody>
      </p:sp>
      <p:sp>
        <p:nvSpPr>
          <p:cNvPr id="4" name="Foliennummernplatzhalter 3">
            <a:extLst>
              <a:ext uri="{FF2B5EF4-FFF2-40B4-BE49-F238E27FC236}">
                <a16:creationId xmlns:a16="http://schemas.microsoft.com/office/drawing/2014/main" id="{9A0B4EF5-601B-FF08-49D7-7260F04CA72C}"/>
              </a:ext>
            </a:extLst>
          </p:cNvPr>
          <p:cNvSpPr>
            <a:spLocks noGrp="1"/>
          </p:cNvSpPr>
          <p:nvPr>
            <p:ph type="sldNum" sz="quarter" idx="12"/>
          </p:nvPr>
        </p:nvSpPr>
        <p:spPr/>
        <p:txBody>
          <a:bodyPr/>
          <a:lstStyle/>
          <a:p>
            <a:r>
              <a:rPr lang="de-AT" dirty="0"/>
              <a:t>Slide </a:t>
            </a:r>
            <a:fld id="{0AF89F37-6AD9-4F74-BC17-19E39A25D257}" type="slidenum">
              <a:rPr lang="de-AT" smtClean="0"/>
              <a:pPr/>
              <a:t>25</a:t>
            </a:fld>
            <a:endParaRPr lang="de-AT" dirty="0"/>
          </a:p>
        </p:txBody>
      </p:sp>
      <p:sp>
        <p:nvSpPr>
          <p:cNvPr id="8" name="Textfeld 7">
            <a:extLst>
              <a:ext uri="{FF2B5EF4-FFF2-40B4-BE49-F238E27FC236}">
                <a16:creationId xmlns:a16="http://schemas.microsoft.com/office/drawing/2014/main" id="{0B2866BF-44E7-9BAF-20C9-A26B2C4ABDB1}"/>
              </a:ext>
            </a:extLst>
          </p:cNvPr>
          <p:cNvSpPr txBox="1"/>
          <p:nvPr/>
        </p:nvSpPr>
        <p:spPr>
          <a:xfrm>
            <a:off x="635070" y="5248354"/>
            <a:ext cx="11326504" cy="1107996"/>
          </a:xfrm>
          <a:prstGeom prst="rect">
            <a:avLst/>
          </a:prstGeom>
          <a:noFill/>
        </p:spPr>
        <p:txBody>
          <a:bodyPr wrap="square">
            <a:spAutoFit/>
          </a:bodyPr>
          <a:lstStyle/>
          <a:p>
            <a:pPr>
              <a:spcAft>
                <a:spcPts val="600"/>
              </a:spcAft>
            </a:pPr>
            <a:r>
              <a:rPr lang="en-US" sz="2200" dirty="0"/>
              <a:t>The concept of “Well to Wheel” analyses the environmental impact of a vehicle from fuel production to combustion in the vehicle. It enables a comprehensive assessment of the emissions of different fuels and drive systems.</a:t>
            </a:r>
            <a:endParaRPr lang="de-AT" sz="2200" dirty="0"/>
          </a:p>
        </p:txBody>
      </p:sp>
      <p:sp>
        <p:nvSpPr>
          <p:cNvPr id="5" name="Textfeld 4">
            <a:extLst>
              <a:ext uri="{FF2B5EF4-FFF2-40B4-BE49-F238E27FC236}">
                <a16:creationId xmlns:a16="http://schemas.microsoft.com/office/drawing/2014/main" id="{C8A3CD10-54B6-50E7-EFCD-EA14B769FDE6}"/>
              </a:ext>
            </a:extLst>
          </p:cNvPr>
          <p:cNvSpPr txBox="1"/>
          <p:nvPr/>
        </p:nvSpPr>
        <p:spPr>
          <a:xfrm>
            <a:off x="3153682" y="2307578"/>
            <a:ext cx="2100130" cy="369332"/>
          </a:xfrm>
          <a:prstGeom prst="rect">
            <a:avLst/>
          </a:prstGeom>
          <a:noFill/>
        </p:spPr>
        <p:txBody>
          <a:bodyPr wrap="square" rtlCol="0">
            <a:spAutoFit/>
          </a:bodyPr>
          <a:lstStyle/>
          <a:p>
            <a:r>
              <a:rPr lang="de-AT"/>
              <a:t>Well-</a:t>
            </a:r>
            <a:r>
              <a:rPr lang="de-AT" err="1"/>
              <a:t>to</a:t>
            </a:r>
            <a:r>
              <a:rPr lang="de-AT"/>
              <a:t>-Tank (</a:t>
            </a:r>
            <a:r>
              <a:rPr lang="de-AT" err="1"/>
              <a:t>WtT</a:t>
            </a:r>
            <a:r>
              <a:rPr lang="de-AT"/>
              <a:t>)</a:t>
            </a:r>
          </a:p>
        </p:txBody>
      </p:sp>
      <p:sp>
        <p:nvSpPr>
          <p:cNvPr id="6" name="Textfeld 5">
            <a:extLst>
              <a:ext uri="{FF2B5EF4-FFF2-40B4-BE49-F238E27FC236}">
                <a16:creationId xmlns:a16="http://schemas.microsoft.com/office/drawing/2014/main" id="{74B64373-3041-8F88-3CA2-62A96BCA3B16}"/>
              </a:ext>
            </a:extLst>
          </p:cNvPr>
          <p:cNvSpPr txBox="1"/>
          <p:nvPr/>
        </p:nvSpPr>
        <p:spPr>
          <a:xfrm>
            <a:off x="6414333" y="2248748"/>
            <a:ext cx="2942818" cy="369332"/>
          </a:xfrm>
          <a:prstGeom prst="rect">
            <a:avLst/>
          </a:prstGeom>
          <a:noFill/>
        </p:spPr>
        <p:txBody>
          <a:bodyPr wrap="square" rtlCol="0">
            <a:spAutoFit/>
          </a:bodyPr>
          <a:lstStyle/>
          <a:p>
            <a:r>
              <a:rPr lang="de-AT"/>
              <a:t>Tank-</a:t>
            </a:r>
            <a:r>
              <a:rPr lang="de-AT" err="1"/>
              <a:t>to</a:t>
            </a:r>
            <a:r>
              <a:rPr lang="de-AT"/>
              <a:t>-Wheel (</a:t>
            </a:r>
            <a:r>
              <a:rPr lang="de-AT" err="1"/>
              <a:t>TtW</a:t>
            </a:r>
            <a:r>
              <a:rPr lang="de-AT"/>
              <a:t>)</a:t>
            </a:r>
          </a:p>
        </p:txBody>
      </p:sp>
      <p:sp>
        <p:nvSpPr>
          <p:cNvPr id="7" name="Textfeld 6">
            <a:extLst>
              <a:ext uri="{FF2B5EF4-FFF2-40B4-BE49-F238E27FC236}">
                <a16:creationId xmlns:a16="http://schemas.microsoft.com/office/drawing/2014/main" id="{71591767-6744-8E4F-37E0-B02A56E143FD}"/>
              </a:ext>
            </a:extLst>
          </p:cNvPr>
          <p:cNvSpPr txBox="1"/>
          <p:nvPr/>
        </p:nvSpPr>
        <p:spPr>
          <a:xfrm>
            <a:off x="4564885" y="4643105"/>
            <a:ext cx="2340051" cy="369332"/>
          </a:xfrm>
          <a:prstGeom prst="rect">
            <a:avLst/>
          </a:prstGeom>
          <a:noFill/>
        </p:spPr>
        <p:txBody>
          <a:bodyPr wrap="square" rtlCol="0">
            <a:spAutoFit/>
          </a:bodyPr>
          <a:lstStyle/>
          <a:p>
            <a:r>
              <a:rPr lang="de-AT"/>
              <a:t>Well-</a:t>
            </a:r>
            <a:r>
              <a:rPr lang="de-AT" err="1"/>
              <a:t>to</a:t>
            </a:r>
            <a:r>
              <a:rPr lang="de-AT"/>
              <a:t>-Wheel (</a:t>
            </a:r>
            <a:r>
              <a:rPr lang="de-AT" err="1"/>
              <a:t>WtW</a:t>
            </a:r>
            <a:r>
              <a:rPr lang="de-AT"/>
              <a:t>)</a:t>
            </a:r>
          </a:p>
        </p:txBody>
      </p:sp>
      <p:sp>
        <p:nvSpPr>
          <p:cNvPr id="10" name="Eckige Klammer links 9">
            <a:extLst>
              <a:ext uri="{FF2B5EF4-FFF2-40B4-BE49-F238E27FC236}">
                <a16:creationId xmlns:a16="http://schemas.microsoft.com/office/drawing/2014/main" id="{B66B8992-2128-16DA-61F4-016CC3BE5907}"/>
              </a:ext>
            </a:extLst>
          </p:cNvPr>
          <p:cNvSpPr/>
          <p:nvPr/>
        </p:nvSpPr>
        <p:spPr>
          <a:xfrm rot="16200000">
            <a:off x="5843265" y="1211522"/>
            <a:ext cx="101574" cy="6466026"/>
          </a:xfrm>
          <a:prstGeom prst="leftBracket">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de-AT"/>
          </a:p>
        </p:txBody>
      </p:sp>
      <p:sp>
        <p:nvSpPr>
          <p:cNvPr id="11" name="Eckige Klammer rechts 10">
            <a:extLst>
              <a:ext uri="{FF2B5EF4-FFF2-40B4-BE49-F238E27FC236}">
                <a16:creationId xmlns:a16="http://schemas.microsoft.com/office/drawing/2014/main" id="{2F69B539-BA69-FCB2-5456-EC588A82145C}"/>
              </a:ext>
            </a:extLst>
          </p:cNvPr>
          <p:cNvSpPr/>
          <p:nvPr/>
        </p:nvSpPr>
        <p:spPr>
          <a:xfrm rot="16200000">
            <a:off x="4094614" y="1302439"/>
            <a:ext cx="218267" cy="3085417"/>
          </a:xfrm>
          <a:prstGeom prst="rightBracket">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de-AT"/>
          </a:p>
        </p:txBody>
      </p:sp>
      <p:sp>
        <p:nvSpPr>
          <p:cNvPr id="12" name="Eckige Klammer rechts 11">
            <a:extLst>
              <a:ext uri="{FF2B5EF4-FFF2-40B4-BE49-F238E27FC236}">
                <a16:creationId xmlns:a16="http://schemas.microsoft.com/office/drawing/2014/main" id="{CF20BBF9-3FF3-AE28-E2E6-E81EF8D2FFED}"/>
              </a:ext>
            </a:extLst>
          </p:cNvPr>
          <p:cNvSpPr/>
          <p:nvPr/>
        </p:nvSpPr>
        <p:spPr>
          <a:xfrm rot="16200000">
            <a:off x="7357465" y="1184680"/>
            <a:ext cx="254128" cy="3285072"/>
          </a:xfrm>
          <a:prstGeom prst="rightBracket">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de-AT"/>
          </a:p>
        </p:txBody>
      </p:sp>
      <p:pic>
        <p:nvPicPr>
          <p:cNvPr id="13" name="Inhaltsplatzhalter 7">
            <a:extLst>
              <a:ext uri="{FF2B5EF4-FFF2-40B4-BE49-F238E27FC236}">
                <a16:creationId xmlns:a16="http://schemas.microsoft.com/office/drawing/2014/main" id="{57668F9E-2221-82A9-38A6-89975A596E50}"/>
              </a:ext>
            </a:extLst>
          </p:cNvPr>
          <p:cNvPicPr>
            <a:picLocks noChangeAspect="1"/>
          </p:cNvPicPr>
          <p:nvPr/>
        </p:nvPicPr>
        <p:blipFill>
          <a:blip r:embed="rId3"/>
          <a:stretch>
            <a:fillRect/>
          </a:stretch>
        </p:blipFill>
        <p:spPr>
          <a:xfrm>
            <a:off x="2104213" y="3125903"/>
            <a:ext cx="1062951" cy="1062951"/>
          </a:xfrm>
          <a:prstGeom prst="rect">
            <a:avLst/>
          </a:prstGeom>
        </p:spPr>
      </p:pic>
      <p:pic>
        <p:nvPicPr>
          <p:cNvPr id="14" name="Grafik 13">
            <a:extLst>
              <a:ext uri="{FF2B5EF4-FFF2-40B4-BE49-F238E27FC236}">
                <a16:creationId xmlns:a16="http://schemas.microsoft.com/office/drawing/2014/main" id="{3C34FEF7-71C6-1F46-4038-7390DDC41392}"/>
              </a:ext>
            </a:extLst>
          </p:cNvPr>
          <p:cNvPicPr>
            <a:picLocks noChangeAspect="1"/>
          </p:cNvPicPr>
          <p:nvPr/>
        </p:nvPicPr>
        <p:blipFill>
          <a:blip r:embed="rId4"/>
          <a:stretch>
            <a:fillRect/>
          </a:stretch>
        </p:blipFill>
        <p:spPr>
          <a:xfrm>
            <a:off x="5269441" y="3125903"/>
            <a:ext cx="1062951" cy="1062951"/>
          </a:xfrm>
          <a:prstGeom prst="rect">
            <a:avLst/>
          </a:prstGeom>
        </p:spPr>
      </p:pic>
      <p:pic>
        <p:nvPicPr>
          <p:cNvPr id="15" name="Grafik 14">
            <a:extLst>
              <a:ext uri="{FF2B5EF4-FFF2-40B4-BE49-F238E27FC236}">
                <a16:creationId xmlns:a16="http://schemas.microsoft.com/office/drawing/2014/main" id="{BEA0DDD2-F4B8-4031-836E-84F65DCB29C4}"/>
              </a:ext>
            </a:extLst>
          </p:cNvPr>
          <p:cNvPicPr>
            <a:picLocks noChangeAspect="1"/>
          </p:cNvPicPr>
          <p:nvPr/>
        </p:nvPicPr>
        <p:blipFill>
          <a:blip r:embed="rId5"/>
          <a:stretch>
            <a:fillRect/>
          </a:stretch>
        </p:blipFill>
        <p:spPr>
          <a:xfrm>
            <a:off x="8308289" y="2954280"/>
            <a:ext cx="1490254" cy="1490254"/>
          </a:xfrm>
          <a:prstGeom prst="rect">
            <a:avLst/>
          </a:prstGeom>
        </p:spPr>
      </p:pic>
      <p:sp>
        <p:nvSpPr>
          <p:cNvPr id="16" name="Textfeld 15">
            <a:extLst>
              <a:ext uri="{FF2B5EF4-FFF2-40B4-BE49-F238E27FC236}">
                <a16:creationId xmlns:a16="http://schemas.microsoft.com/office/drawing/2014/main" id="{20D3A568-B2AB-D72D-F9E8-E4435855A5C2}"/>
              </a:ext>
            </a:extLst>
          </p:cNvPr>
          <p:cNvSpPr txBox="1"/>
          <p:nvPr/>
        </p:nvSpPr>
        <p:spPr>
          <a:xfrm>
            <a:off x="9798543" y="4444534"/>
            <a:ext cx="1506941" cy="400110"/>
          </a:xfrm>
          <a:prstGeom prst="rect">
            <a:avLst/>
          </a:prstGeom>
          <a:noFill/>
        </p:spPr>
        <p:txBody>
          <a:bodyPr wrap="square" rtlCol="0">
            <a:spAutoFit/>
          </a:bodyPr>
          <a:lstStyle/>
          <a:p>
            <a:r>
              <a:rPr lang="en-US" sz="1000" dirty="0">
                <a:solidFill>
                  <a:srgbClr val="3C6496"/>
                </a:solidFill>
              </a:rPr>
              <a:t>Picture: own illustration, images from </a:t>
            </a:r>
            <a:r>
              <a:rPr lang="en-US" sz="1000" dirty="0" err="1">
                <a:solidFill>
                  <a:srgbClr val="3C6496"/>
                </a:solidFill>
              </a:rPr>
              <a:t>Freepik</a:t>
            </a:r>
            <a:endParaRPr lang="de-AT" sz="1000" dirty="0">
              <a:solidFill>
                <a:srgbClr val="3C6496"/>
              </a:solidFill>
            </a:endParaRPr>
          </a:p>
        </p:txBody>
      </p:sp>
    </p:spTree>
    <p:extLst>
      <p:ext uri="{BB962C8B-B14F-4D97-AF65-F5344CB8AC3E}">
        <p14:creationId xmlns:p14="http://schemas.microsoft.com/office/powerpoint/2010/main" val="1298004025"/>
      </p:ext>
    </p:extLst>
  </p:cSld>
  <p:clrMapOvr>
    <a:masterClrMapping/>
  </p:clrMapOvr>
  <p:transition spd="slow">
    <p:pu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B90EAC-A9C6-4477-BC73-1045B49513A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5A6D2A53-813E-F094-C482-935ED61E70DA}"/>
              </a:ext>
            </a:extLst>
          </p:cNvPr>
          <p:cNvSpPr>
            <a:spLocks noGrp="1"/>
          </p:cNvSpPr>
          <p:nvPr>
            <p:ph type="title"/>
          </p:nvPr>
        </p:nvSpPr>
        <p:spPr/>
        <p:txBody>
          <a:bodyPr/>
          <a:lstStyle/>
          <a:p>
            <a:r>
              <a:rPr lang="en-US" dirty="0"/>
              <a:t>Data source</a:t>
            </a:r>
            <a:endParaRPr lang="de-AT" dirty="0"/>
          </a:p>
        </p:txBody>
      </p:sp>
      <p:sp>
        <p:nvSpPr>
          <p:cNvPr id="3" name="Fußzeilenplatzhalter 2">
            <a:extLst>
              <a:ext uri="{FF2B5EF4-FFF2-40B4-BE49-F238E27FC236}">
                <a16:creationId xmlns:a16="http://schemas.microsoft.com/office/drawing/2014/main" id="{0F048685-C393-C1A5-6B43-87324F2AB13A}"/>
              </a:ext>
            </a:extLst>
          </p:cNvPr>
          <p:cNvSpPr>
            <a:spLocks noGrp="1"/>
          </p:cNvSpPr>
          <p:nvPr>
            <p:ph type="ftr" sz="quarter" idx="11"/>
          </p:nvPr>
        </p:nvSpPr>
        <p:spPr/>
        <p:txBody>
          <a:bodyPr/>
          <a:lstStyle/>
          <a:p>
            <a:r>
              <a:rPr lang="de-AT" dirty="0"/>
              <a:t>Emission </a:t>
            </a:r>
            <a:r>
              <a:rPr lang="de-AT" dirty="0" err="1"/>
              <a:t>Calculations</a:t>
            </a:r>
            <a:br>
              <a:rPr lang="de-AT" dirty="0"/>
            </a:br>
            <a:endParaRPr lang="de-AT" dirty="0"/>
          </a:p>
          <a:p>
            <a:endParaRPr lang="de-AT" dirty="0"/>
          </a:p>
        </p:txBody>
      </p:sp>
      <p:sp>
        <p:nvSpPr>
          <p:cNvPr id="4" name="Foliennummernplatzhalter 3">
            <a:extLst>
              <a:ext uri="{FF2B5EF4-FFF2-40B4-BE49-F238E27FC236}">
                <a16:creationId xmlns:a16="http://schemas.microsoft.com/office/drawing/2014/main" id="{D72FC03C-FC87-EBA8-C852-3853874A3118}"/>
              </a:ext>
            </a:extLst>
          </p:cNvPr>
          <p:cNvSpPr>
            <a:spLocks noGrp="1"/>
          </p:cNvSpPr>
          <p:nvPr>
            <p:ph type="sldNum" sz="quarter" idx="12"/>
          </p:nvPr>
        </p:nvSpPr>
        <p:spPr/>
        <p:txBody>
          <a:bodyPr/>
          <a:lstStyle/>
          <a:p>
            <a:r>
              <a:rPr lang="de-AT" dirty="0"/>
              <a:t>Slide </a:t>
            </a:r>
            <a:fld id="{0AF89F37-6AD9-4F74-BC17-19E39A25D257}" type="slidenum">
              <a:rPr lang="de-AT" smtClean="0"/>
              <a:pPr/>
              <a:t>26</a:t>
            </a:fld>
            <a:endParaRPr lang="de-AT" dirty="0"/>
          </a:p>
        </p:txBody>
      </p:sp>
      <p:sp>
        <p:nvSpPr>
          <p:cNvPr id="17" name="Textfeld 16">
            <a:extLst>
              <a:ext uri="{FF2B5EF4-FFF2-40B4-BE49-F238E27FC236}">
                <a16:creationId xmlns:a16="http://schemas.microsoft.com/office/drawing/2014/main" id="{7241D61C-E328-D639-A57D-8B5436E8AB7C}"/>
              </a:ext>
            </a:extLst>
          </p:cNvPr>
          <p:cNvSpPr txBox="1"/>
          <p:nvPr/>
        </p:nvSpPr>
        <p:spPr>
          <a:xfrm>
            <a:off x="635070" y="1478637"/>
            <a:ext cx="11236088" cy="4955203"/>
          </a:xfrm>
          <a:prstGeom prst="rect">
            <a:avLst/>
          </a:prstGeom>
          <a:noFill/>
        </p:spPr>
        <p:txBody>
          <a:bodyPr wrap="square">
            <a:spAutoFit/>
          </a:bodyPr>
          <a:lstStyle/>
          <a:p>
            <a:pPr marL="285750" indent="-285750">
              <a:buFont typeface="Arial" panose="020B0604020202020204" pitchFamily="34" charset="0"/>
              <a:buChar char="•"/>
            </a:pPr>
            <a:r>
              <a:rPr lang="en-US" sz="2200" dirty="0"/>
              <a:t>The </a:t>
            </a:r>
            <a:r>
              <a:rPr lang="en-US" sz="2200" dirty="0">
                <a:solidFill>
                  <a:schemeClr val="tx2"/>
                </a:solidFill>
              </a:rPr>
              <a:t>ISO 14083 </a:t>
            </a:r>
            <a:r>
              <a:rPr lang="en-US" sz="2200" dirty="0"/>
              <a:t>standard for quantifying and reporting greenhouse gas emissions from transport operations describes a methodology that enables freight forwarding and logistics companies to calculate and assess GHG emissions of global and regional supply chains across all modes of transport</a:t>
            </a:r>
            <a:r>
              <a:rPr lang="de-AT" sz="2200" dirty="0"/>
              <a:t>.</a:t>
            </a:r>
          </a:p>
          <a:p>
            <a:pPr marL="285750" indent="-285750">
              <a:buFont typeface="Arial" panose="020B0604020202020204" pitchFamily="34" charset="0"/>
              <a:buChar char="•"/>
            </a:pPr>
            <a:r>
              <a:rPr lang="en-US" sz="2200" dirty="0"/>
              <a:t>An essential basis for any GHG emission calculation is the selection and collection of suitable and high-quality data</a:t>
            </a:r>
            <a:r>
              <a:rPr lang="de-AT" sz="2200" dirty="0"/>
              <a:t>. </a:t>
            </a:r>
          </a:p>
          <a:p>
            <a:pPr marL="285750" indent="-285750">
              <a:buFont typeface="Arial" panose="020B0604020202020204" pitchFamily="34" charset="0"/>
              <a:buChar char="•"/>
            </a:pPr>
            <a:r>
              <a:rPr lang="en-US" sz="2200" dirty="0"/>
              <a:t>According to </a:t>
            </a:r>
            <a:r>
              <a:rPr lang="en-US" sz="2200" dirty="0">
                <a:solidFill>
                  <a:schemeClr val="tx2"/>
                </a:solidFill>
              </a:rPr>
              <a:t>ISO 14083</a:t>
            </a:r>
            <a:r>
              <a:rPr lang="en-US" sz="2200" dirty="0"/>
              <a:t>, there are generally two different types of data that can be used in calculations</a:t>
            </a:r>
            <a:r>
              <a:rPr lang="de-AT" sz="2200" dirty="0"/>
              <a:t>: </a:t>
            </a:r>
          </a:p>
          <a:p>
            <a:pPr marL="742950" lvl="1" indent="-285750">
              <a:buFont typeface="Arial" panose="020B0604020202020204" pitchFamily="34" charset="0"/>
              <a:buChar char="•"/>
            </a:pPr>
            <a:r>
              <a:rPr lang="de-AT" sz="2200" dirty="0"/>
              <a:t>Primary </a:t>
            </a:r>
            <a:r>
              <a:rPr lang="de-AT" sz="2200" dirty="0" err="1"/>
              <a:t>data</a:t>
            </a:r>
            <a:endParaRPr lang="de-AT" sz="2200" dirty="0"/>
          </a:p>
          <a:p>
            <a:pPr marL="1200150" lvl="2" indent="-285750">
              <a:buFont typeface="Arial" panose="020B0604020202020204" pitchFamily="34" charset="0"/>
              <a:buChar char="•"/>
            </a:pPr>
            <a:r>
              <a:rPr lang="en-US" sz="2200" dirty="0"/>
              <a:t>Fuel consumption</a:t>
            </a:r>
            <a:endParaRPr lang="de-AT" sz="2200" dirty="0"/>
          </a:p>
          <a:p>
            <a:pPr marL="1200150" lvl="2" indent="-285750">
              <a:buFont typeface="Arial" panose="020B0604020202020204" pitchFamily="34" charset="0"/>
              <a:buChar char="•"/>
            </a:pPr>
            <a:r>
              <a:rPr lang="en-US" sz="2200" dirty="0"/>
              <a:t>Energy consumption</a:t>
            </a:r>
            <a:endParaRPr lang="de-AT" sz="2200" dirty="0"/>
          </a:p>
          <a:p>
            <a:pPr marL="742950" lvl="1" indent="-285750">
              <a:buFont typeface="Arial" panose="020B0604020202020204" pitchFamily="34" charset="0"/>
              <a:buChar char="•"/>
            </a:pPr>
            <a:r>
              <a:rPr lang="en-US" sz="2200" dirty="0"/>
              <a:t>Secondary data</a:t>
            </a:r>
            <a:endParaRPr lang="de-AT" sz="2200" dirty="0"/>
          </a:p>
          <a:p>
            <a:pPr marL="1200150" lvl="2" indent="-285750">
              <a:buFont typeface="Arial" panose="020B0604020202020204" pitchFamily="34" charset="0"/>
              <a:buChar char="•"/>
            </a:pPr>
            <a:r>
              <a:rPr lang="en-US" sz="2200" dirty="0"/>
              <a:t>Modelled data</a:t>
            </a:r>
            <a:r>
              <a:rPr lang="de-AT" sz="2200" dirty="0"/>
              <a:t> </a:t>
            </a:r>
          </a:p>
          <a:p>
            <a:pPr marL="1200150" lvl="2" indent="-285750">
              <a:buFont typeface="Arial" panose="020B0604020202020204" pitchFamily="34" charset="0"/>
              <a:buChar char="•"/>
            </a:pPr>
            <a:r>
              <a:rPr lang="en-US" sz="2200" dirty="0"/>
              <a:t>Default values (default data)</a:t>
            </a:r>
            <a:endParaRPr lang="de-AT" sz="2200" dirty="0"/>
          </a:p>
        </p:txBody>
      </p:sp>
      <p:pic>
        <p:nvPicPr>
          <p:cNvPr id="18" name="Grafik 17">
            <a:extLst>
              <a:ext uri="{FF2B5EF4-FFF2-40B4-BE49-F238E27FC236}">
                <a16:creationId xmlns:a16="http://schemas.microsoft.com/office/drawing/2014/main" id="{99BB2611-9CEB-E817-856B-9E4042665184}"/>
              </a:ext>
            </a:extLst>
          </p:cNvPr>
          <p:cNvPicPr>
            <a:picLocks noChangeAspect="1"/>
          </p:cNvPicPr>
          <p:nvPr/>
        </p:nvPicPr>
        <p:blipFill>
          <a:blip r:embed="rId3"/>
          <a:stretch>
            <a:fillRect/>
          </a:stretch>
        </p:blipFill>
        <p:spPr>
          <a:xfrm>
            <a:off x="8871042" y="4631195"/>
            <a:ext cx="2059898" cy="1586765"/>
          </a:xfrm>
          <a:prstGeom prst="rect">
            <a:avLst/>
          </a:prstGeom>
        </p:spPr>
      </p:pic>
      <p:sp>
        <p:nvSpPr>
          <p:cNvPr id="5" name="Textfeld 4">
            <a:extLst>
              <a:ext uri="{FF2B5EF4-FFF2-40B4-BE49-F238E27FC236}">
                <a16:creationId xmlns:a16="http://schemas.microsoft.com/office/drawing/2014/main" id="{998F957F-09D9-73B1-C46B-7C17B0E6E5B6}"/>
              </a:ext>
            </a:extLst>
          </p:cNvPr>
          <p:cNvSpPr txBox="1"/>
          <p:nvPr/>
        </p:nvSpPr>
        <p:spPr>
          <a:xfrm>
            <a:off x="10685059" y="6292691"/>
            <a:ext cx="1506941" cy="246221"/>
          </a:xfrm>
          <a:prstGeom prst="rect">
            <a:avLst/>
          </a:prstGeom>
          <a:noFill/>
        </p:spPr>
        <p:txBody>
          <a:bodyPr wrap="square" rtlCol="0">
            <a:spAutoFit/>
          </a:bodyPr>
          <a:lstStyle/>
          <a:p>
            <a:r>
              <a:rPr lang="de-AT" sz="1000" dirty="0">
                <a:solidFill>
                  <a:srgbClr val="3C6496"/>
                </a:solidFill>
              </a:rPr>
              <a:t>Picture: </a:t>
            </a:r>
            <a:r>
              <a:rPr lang="de-AT" sz="1000" dirty="0" err="1">
                <a:solidFill>
                  <a:srgbClr val="3C6496"/>
                </a:solidFill>
              </a:rPr>
              <a:t>Pixabay</a:t>
            </a:r>
            <a:endParaRPr lang="de-AT" sz="1000" dirty="0">
              <a:solidFill>
                <a:srgbClr val="3C6496"/>
              </a:solidFill>
            </a:endParaRPr>
          </a:p>
        </p:txBody>
      </p:sp>
    </p:spTree>
    <p:extLst>
      <p:ext uri="{BB962C8B-B14F-4D97-AF65-F5344CB8AC3E}">
        <p14:creationId xmlns:p14="http://schemas.microsoft.com/office/powerpoint/2010/main" val="3517668859"/>
      </p:ext>
    </p:extLst>
  </p:cSld>
  <p:clrMapOvr>
    <a:masterClrMapping/>
  </p:clrMapOvr>
  <p:transition spd="slow">
    <p:pu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49BF6-EC38-AAD9-3F72-1E6CB98AEA8D}"/>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E05615C3-2200-4BEA-E4B3-8D283E6E26C9}"/>
              </a:ext>
            </a:extLst>
          </p:cNvPr>
          <p:cNvSpPr>
            <a:spLocks noGrp="1"/>
          </p:cNvSpPr>
          <p:nvPr>
            <p:ph type="title"/>
          </p:nvPr>
        </p:nvSpPr>
        <p:spPr>
          <a:xfrm>
            <a:off x="592537" y="640040"/>
            <a:ext cx="9385651" cy="792976"/>
          </a:xfrm>
        </p:spPr>
        <p:txBody>
          <a:bodyPr/>
          <a:lstStyle/>
          <a:p>
            <a:r>
              <a:rPr lang="en-US" dirty="0"/>
              <a:t>Practical application for emission calculation – </a:t>
            </a:r>
            <a:r>
              <a:rPr lang="en-US" dirty="0" err="1"/>
              <a:t>EcoTransIT</a:t>
            </a:r>
            <a:r>
              <a:rPr lang="en-US" dirty="0"/>
              <a:t> World</a:t>
            </a:r>
            <a:endParaRPr lang="de-AT" dirty="0"/>
          </a:p>
        </p:txBody>
      </p:sp>
      <p:sp>
        <p:nvSpPr>
          <p:cNvPr id="3" name="Fußzeilenplatzhalter 2">
            <a:extLst>
              <a:ext uri="{FF2B5EF4-FFF2-40B4-BE49-F238E27FC236}">
                <a16:creationId xmlns:a16="http://schemas.microsoft.com/office/drawing/2014/main" id="{AB1467ED-494B-2D46-A603-9E521C5A2496}"/>
              </a:ext>
            </a:extLst>
          </p:cNvPr>
          <p:cNvSpPr>
            <a:spLocks noGrp="1"/>
          </p:cNvSpPr>
          <p:nvPr>
            <p:ph type="ftr" sz="quarter" idx="11"/>
          </p:nvPr>
        </p:nvSpPr>
        <p:spPr/>
        <p:txBody>
          <a:bodyPr/>
          <a:lstStyle/>
          <a:p>
            <a:r>
              <a:rPr lang="de-AT" dirty="0"/>
              <a:t>Emission </a:t>
            </a:r>
            <a:r>
              <a:rPr lang="de-AT" dirty="0" err="1"/>
              <a:t>Calculations</a:t>
            </a:r>
            <a:br>
              <a:rPr lang="de-AT" dirty="0"/>
            </a:br>
            <a:endParaRPr lang="de-AT" dirty="0"/>
          </a:p>
          <a:p>
            <a:endParaRPr lang="de-AT" dirty="0"/>
          </a:p>
        </p:txBody>
      </p:sp>
      <p:sp>
        <p:nvSpPr>
          <p:cNvPr id="4" name="Foliennummernplatzhalter 3">
            <a:extLst>
              <a:ext uri="{FF2B5EF4-FFF2-40B4-BE49-F238E27FC236}">
                <a16:creationId xmlns:a16="http://schemas.microsoft.com/office/drawing/2014/main" id="{73832E55-207B-94F0-C31B-7113E2574E27}"/>
              </a:ext>
            </a:extLst>
          </p:cNvPr>
          <p:cNvSpPr>
            <a:spLocks noGrp="1"/>
          </p:cNvSpPr>
          <p:nvPr>
            <p:ph type="sldNum" sz="quarter" idx="12"/>
          </p:nvPr>
        </p:nvSpPr>
        <p:spPr/>
        <p:txBody>
          <a:bodyPr/>
          <a:lstStyle/>
          <a:p>
            <a:r>
              <a:rPr lang="de-AT" dirty="0"/>
              <a:t>Slide  </a:t>
            </a:r>
            <a:fld id="{0AF89F37-6AD9-4F74-BC17-19E39A25D257}" type="slidenum">
              <a:rPr lang="de-AT" smtClean="0"/>
              <a:pPr/>
              <a:t>27</a:t>
            </a:fld>
            <a:endParaRPr lang="de-AT" dirty="0"/>
          </a:p>
        </p:txBody>
      </p:sp>
      <p:pic>
        <p:nvPicPr>
          <p:cNvPr id="5" name="Grafik 4">
            <a:extLst>
              <a:ext uri="{FF2B5EF4-FFF2-40B4-BE49-F238E27FC236}">
                <a16:creationId xmlns:a16="http://schemas.microsoft.com/office/drawing/2014/main" id="{1C81240F-F6C0-9670-34A7-3602663FCEEA}"/>
              </a:ext>
            </a:extLst>
          </p:cNvPr>
          <p:cNvPicPr>
            <a:picLocks noChangeAspect="1"/>
          </p:cNvPicPr>
          <p:nvPr/>
        </p:nvPicPr>
        <p:blipFill>
          <a:blip r:embed="rId3"/>
          <a:srcRect b="4396"/>
          <a:stretch/>
        </p:blipFill>
        <p:spPr>
          <a:xfrm>
            <a:off x="1808236" y="2650325"/>
            <a:ext cx="8412892" cy="3935481"/>
          </a:xfrm>
          <a:prstGeom prst="rect">
            <a:avLst/>
          </a:prstGeom>
        </p:spPr>
      </p:pic>
      <p:sp>
        <p:nvSpPr>
          <p:cNvPr id="7" name="Textfeld 6">
            <a:extLst>
              <a:ext uri="{FF2B5EF4-FFF2-40B4-BE49-F238E27FC236}">
                <a16:creationId xmlns:a16="http://schemas.microsoft.com/office/drawing/2014/main" id="{D929A2F8-B1BF-5AE8-0450-7238A3BED564}"/>
              </a:ext>
            </a:extLst>
          </p:cNvPr>
          <p:cNvSpPr txBox="1"/>
          <p:nvPr/>
        </p:nvSpPr>
        <p:spPr>
          <a:xfrm>
            <a:off x="635070" y="2144128"/>
            <a:ext cx="8412892" cy="430887"/>
          </a:xfrm>
          <a:prstGeom prst="rect">
            <a:avLst/>
          </a:prstGeom>
          <a:noFill/>
        </p:spPr>
        <p:txBody>
          <a:bodyPr wrap="square">
            <a:spAutoFit/>
          </a:bodyPr>
          <a:lstStyle/>
          <a:p>
            <a:pPr marL="285750" indent="-285750">
              <a:buFont typeface="Arial" panose="020B0604020202020204" pitchFamily="34" charset="0"/>
              <a:buChar char="•"/>
            </a:pPr>
            <a:r>
              <a:rPr lang="de-AT" sz="2200" dirty="0">
                <a:hlinkClick r:id="rId4"/>
              </a:rPr>
              <a:t>https://www.ecotransit.world/de/emissionsrechner/</a:t>
            </a:r>
            <a:r>
              <a:rPr lang="de-AT" sz="2200" dirty="0"/>
              <a:t> </a:t>
            </a:r>
          </a:p>
        </p:txBody>
      </p:sp>
    </p:spTree>
    <p:extLst>
      <p:ext uri="{BB962C8B-B14F-4D97-AF65-F5344CB8AC3E}">
        <p14:creationId xmlns:p14="http://schemas.microsoft.com/office/powerpoint/2010/main" val="436131091"/>
      </p:ext>
    </p:extLst>
  </p:cSld>
  <p:clrMapOvr>
    <a:masterClrMapping/>
  </p:clrMapOvr>
  <p:transition spd="slow">
    <p:pu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E7C7F8E1-B221-18E2-B20A-370F63AD0256}"/>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dirty="0"/>
              <a:t>Emission </a:t>
            </a:r>
            <a:r>
              <a:rPr lang="de-AT" dirty="0" err="1"/>
              <a:t>Calculations</a:t>
            </a:r>
            <a:br>
              <a:rPr lang="de-AT" dirty="0"/>
            </a:br>
            <a:endParaRPr lang="de-AT" dirty="0"/>
          </a:p>
          <a:p>
            <a:endParaRPr lang="de-AT" dirty="0"/>
          </a:p>
        </p:txBody>
      </p:sp>
      <p:sp>
        <p:nvSpPr>
          <p:cNvPr id="3" name="Titel 2">
            <a:extLst>
              <a:ext uri="{FF2B5EF4-FFF2-40B4-BE49-F238E27FC236}">
                <a16:creationId xmlns:a16="http://schemas.microsoft.com/office/drawing/2014/main" id="{E6BECC6C-E0AA-BAE8-515A-2F3A3A899E25}"/>
              </a:ext>
            </a:extLst>
          </p:cNvPr>
          <p:cNvSpPr>
            <a:spLocks noGrp="1"/>
          </p:cNvSpPr>
          <p:nvPr>
            <p:ph type="title"/>
          </p:nvPr>
        </p:nvSpPr>
        <p:spPr/>
        <p:txBody>
          <a:bodyPr/>
          <a:lstStyle/>
          <a:p>
            <a:r>
              <a:rPr lang="de-AT" dirty="0" err="1"/>
              <a:t>Exercise</a:t>
            </a:r>
            <a:endParaRPr lang="de-AT" dirty="0"/>
          </a:p>
        </p:txBody>
      </p:sp>
      <p:sp>
        <p:nvSpPr>
          <p:cNvPr id="4" name="Inhaltsplatzhalter 3">
            <a:extLst>
              <a:ext uri="{FF2B5EF4-FFF2-40B4-BE49-F238E27FC236}">
                <a16:creationId xmlns:a16="http://schemas.microsoft.com/office/drawing/2014/main" id="{EA25F22C-B549-07F5-4ED5-D5FB2EC05D66}"/>
              </a:ext>
            </a:extLst>
          </p:cNvPr>
          <p:cNvSpPr>
            <a:spLocks noGrp="1"/>
          </p:cNvSpPr>
          <p:nvPr>
            <p:ph idx="1"/>
          </p:nvPr>
        </p:nvSpPr>
        <p:spPr>
          <a:xfrm>
            <a:off x="4165600" y="1719014"/>
            <a:ext cx="7407610" cy="4351338"/>
          </a:xfrm>
        </p:spPr>
        <p:txBody>
          <a:bodyPr/>
          <a:lstStyle/>
          <a:p>
            <a:r>
              <a:rPr lang="en-US" sz="2200" dirty="0"/>
              <a:t>Calculate the emissions for the transport of 900 tons from St. Florian (Austria) to </a:t>
            </a:r>
            <a:r>
              <a:rPr lang="en-US" sz="2200" dirty="0" err="1"/>
              <a:t>Cobadin</a:t>
            </a:r>
            <a:r>
              <a:rPr lang="en-US" sz="2200" dirty="0"/>
              <a:t> (Romania) for:</a:t>
            </a:r>
            <a:endParaRPr lang="de-AT" sz="2200" dirty="0"/>
          </a:p>
          <a:p>
            <a:pPr lvl="1"/>
            <a:r>
              <a:rPr lang="de-AT" sz="2200" dirty="0"/>
              <a:t>Transport </a:t>
            </a:r>
            <a:r>
              <a:rPr lang="de-AT" sz="2200" dirty="0" err="1"/>
              <a:t>by</a:t>
            </a:r>
            <a:r>
              <a:rPr lang="de-AT" sz="2200" dirty="0"/>
              <a:t> </a:t>
            </a:r>
            <a:r>
              <a:rPr lang="de-AT" sz="2200" dirty="0" err="1"/>
              <a:t>truck</a:t>
            </a:r>
            <a:endParaRPr lang="de-AT" sz="2200" dirty="0"/>
          </a:p>
          <a:p>
            <a:pPr lvl="1"/>
            <a:r>
              <a:rPr lang="de-AT" sz="2200" dirty="0"/>
              <a:t>Transport </a:t>
            </a:r>
            <a:r>
              <a:rPr lang="de-AT" sz="2200" dirty="0" err="1"/>
              <a:t>by</a:t>
            </a:r>
            <a:r>
              <a:rPr lang="de-AT" sz="2200" dirty="0"/>
              <a:t> </a:t>
            </a:r>
            <a:r>
              <a:rPr lang="de-AT" sz="2200" dirty="0" err="1"/>
              <a:t>inland</a:t>
            </a:r>
            <a:r>
              <a:rPr lang="de-AT" sz="2200" dirty="0"/>
              <a:t> </a:t>
            </a:r>
            <a:r>
              <a:rPr lang="de-AT" sz="2200" dirty="0" err="1"/>
              <a:t>vessel</a:t>
            </a:r>
            <a:endParaRPr lang="de-AT" sz="2200" dirty="0"/>
          </a:p>
          <a:p>
            <a:pPr lvl="1"/>
            <a:r>
              <a:rPr lang="de-AT" sz="2200" dirty="0"/>
              <a:t>Transport </a:t>
            </a:r>
            <a:r>
              <a:rPr lang="de-AT" sz="2200" dirty="0" err="1"/>
              <a:t>by</a:t>
            </a:r>
            <a:r>
              <a:rPr lang="de-AT" sz="2200" dirty="0"/>
              <a:t> </a:t>
            </a:r>
            <a:r>
              <a:rPr lang="de-AT" sz="2200" dirty="0" err="1"/>
              <a:t>train</a:t>
            </a:r>
            <a:endParaRPr lang="de-AT" sz="2200" dirty="0"/>
          </a:p>
          <a:p>
            <a:r>
              <a:rPr lang="en-US" sz="2200" dirty="0"/>
              <a:t>Use the following emission calculator:</a:t>
            </a:r>
            <a:r>
              <a:rPr lang="de-AT" sz="2200" dirty="0"/>
              <a:t> </a:t>
            </a:r>
          </a:p>
          <a:p>
            <a:pPr lvl="1"/>
            <a:r>
              <a:rPr lang="de-AT" sz="2200" dirty="0">
                <a:hlinkClick r:id="rId2"/>
              </a:rPr>
              <a:t>https://emissioncalculator.ecotransit.world/</a:t>
            </a:r>
            <a:r>
              <a:rPr lang="de-AT" sz="2200" dirty="0"/>
              <a:t> </a:t>
            </a:r>
          </a:p>
          <a:p>
            <a:r>
              <a:rPr lang="en-US" sz="2200" dirty="0"/>
              <a:t>When preparing your results, pay attention to:</a:t>
            </a:r>
            <a:endParaRPr lang="de-AT" sz="2200" dirty="0"/>
          </a:p>
          <a:p>
            <a:pPr lvl="1"/>
            <a:r>
              <a:rPr lang="de-AT" sz="2200" dirty="0" err="1"/>
              <a:t>Pre</a:t>
            </a:r>
            <a:r>
              <a:rPr lang="de-AT" sz="2200" dirty="0"/>
              <a:t>- and post-transport </a:t>
            </a:r>
            <a:r>
              <a:rPr lang="de-AT" sz="2200" dirty="0" err="1"/>
              <a:t>stages</a:t>
            </a:r>
            <a:r>
              <a:rPr lang="de-AT" sz="2200" dirty="0"/>
              <a:t> </a:t>
            </a:r>
          </a:p>
          <a:p>
            <a:r>
              <a:rPr lang="en-US" sz="2200" dirty="0"/>
              <a:t>Present your results using a medium of your choice</a:t>
            </a:r>
            <a:endParaRPr lang="de-AT" sz="2200" dirty="0"/>
          </a:p>
          <a:p>
            <a:endParaRPr lang="de-AT" dirty="0"/>
          </a:p>
        </p:txBody>
      </p:sp>
      <p:sp>
        <p:nvSpPr>
          <p:cNvPr id="5" name="Foliennummernplatzhalter 4">
            <a:extLst>
              <a:ext uri="{FF2B5EF4-FFF2-40B4-BE49-F238E27FC236}">
                <a16:creationId xmlns:a16="http://schemas.microsoft.com/office/drawing/2014/main" id="{CF7FBF17-19D0-3802-25E8-B827AD8F4D44}"/>
              </a:ext>
            </a:extLst>
          </p:cNvPr>
          <p:cNvSpPr>
            <a:spLocks noGrp="1"/>
          </p:cNvSpPr>
          <p:nvPr>
            <p:ph type="sldNum" sz="quarter" idx="12"/>
          </p:nvPr>
        </p:nvSpPr>
        <p:spPr/>
        <p:txBody>
          <a:bodyPr/>
          <a:lstStyle/>
          <a:p>
            <a:r>
              <a:rPr lang="de-AT" dirty="0"/>
              <a:t>Slide </a:t>
            </a:r>
            <a:fld id="{0AF89F37-6AD9-4F74-BC17-19E39A25D257}" type="slidenum">
              <a:rPr lang="de-AT" smtClean="0"/>
              <a:pPr/>
              <a:t>28</a:t>
            </a:fld>
            <a:endParaRPr lang="de-AT" dirty="0"/>
          </a:p>
        </p:txBody>
      </p:sp>
      <p:pic>
        <p:nvPicPr>
          <p:cNvPr id="6" name="Grafik 5">
            <a:extLst>
              <a:ext uri="{FF2B5EF4-FFF2-40B4-BE49-F238E27FC236}">
                <a16:creationId xmlns:a16="http://schemas.microsoft.com/office/drawing/2014/main" id="{1EE68FE9-08B7-93D5-B1EE-BC0DE40DC673}"/>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84348" y="2459206"/>
            <a:ext cx="1939587" cy="1939587"/>
          </a:xfrm>
          <a:prstGeom prst="rect">
            <a:avLst/>
          </a:prstGeom>
        </p:spPr>
      </p:pic>
    </p:spTree>
    <p:extLst>
      <p:ext uri="{BB962C8B-B14F-4D97-AF65-F5344CB8AC3E}">
        <p14:creationId xmlns:p14="http://schemas.microsoft.com/office/powerpoint/2010/main" val="2820831225"/>
      </p:ext>
    </p:extLst>
  </p:cSld>
  <p:clrMapOvr>
    <a:masterClrMapping/>
  </p:clrMapOvr>
  <p:transition spd="slow">
    <p:pu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F40026-BEB3-B68D-1BFA-3DFC4F36BD9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03B139A-792A-4C95-685B-C662C5AA30ED}"/>
              </a:ext>
            </a:extLst>
          </p:cNvPr>
          <p:cNvSpPr>
            <a:spLocks noGrp="1"/>
          </p:cNvSpPr>
          <p:nvPr>
            <p:ph type="title"/>
          </p:nvPr>
        </p:nvSpPr>
        <p:spPr/>
        <p:txBody>
          <a:bodyPr/>
          <a:lstStyle/>
          <a:p>
            <a:r>
              <a:rPr lang="en-US" dirty="0"/>
              <a:t>Solution</a:t>
            </a:r>
            <a:endParaRPr lang="de-AT" dirty="0"/>
          </a:p>
        </p:txBody>
      </p:sp>
      <p:sp>
        <p:nvSpPr>
          <p:cNvPr id="3" name="Fußzeilenplatzhalter 2">
            <a:extLst>
              <a:ext uri="{FF2B5EF4-FFF2-40B4-BE49-F238E27FC236}">
                <a16:creationId xmlns:a16="http://schemas.microsoft.com/office/drawing/2014/main" id="{293D7BEE-EA7F-403C-BE61-4CB4322BF5E4}"/>
              </a:ext>
            </a:extLst>
          </p:cNvPr>
          <p:cNvSpPr>
            <a:spLocks noGrp="1"/>
          </p:cNvSpPr>
          <p:nvPr>
            <p:ph type="ftr" sz="quarter" idx="11"/>
          </p:nvPr>
        </p:nvSpPr>
        <p:spPr/>
        <p:txBody>
          <a:bodyPr/>
          <a:lstStyle/>
          <a:p>
            <a:r>
              <a:rPr lang="de-AT" dirty="0"/>
              <a:t>Emission </a:t>
            </a:r>
            <a:r>
              <a:rPr lang="de-AT" dirty="0" err="1"/>
              <a:t>Calculations</a:t>
            </a:r>
            <a:br>
              <a:rPr lang="de-AT" dirty="0"/>
            </a:br>
            <a:endParaRPr lang="de-AT" dirty="0"/>
          </a:p>
          <a:p>
            <a:endParaRPr lang="de-AT" dirty="0"/>
          </a:p>
        </p:txBody>
      </p:sp>
      <p:sp>
        <p:nvSpPr>
          <p:cNvPr id="4" name="Foliennummernplatzhalter 3">
            <a:extLst>
              <a:ext uri="{FF2B5EF4-FFF2-40B4-BE49-F238E27FC236}">
                <a16:creationId xmlns:a16="http://schemas.microsoft.com/office/drawing/2014/main" id="{BF646953-B5B6-DBD8-71C1-708DD7D27E15}"/>
              </a:ext>
            </a:extLst>
          </p:cNvPr>
          <p:cNvSpPr>
            <a:spLocks noGrp="1"/>
          </p:cNvSpPr>
          <p:nvPr>
            <p:ph type="sldNum" sz="quarter" idx="12"/>
          </p:nvPr>
        </p:nvSpPr>
        <p:spPr/>
        <p:txBody>
          <a:bodyPr/>
          <a:lstStyle/>
          <a:p>
            <a:r>
              <a:rPr lang="de-AT" dirty="0"/>
              <a:t>Slide </a:t>
            </a:r>
            <a:fld id="{0AF89F37-6AD9-4F74-BC17-19E39A25D257}" type="slidenum">
              <a:rPr lang="de-AT" smtClean="0"/>
              <a:pPr/>
              <a:t>29</a:t>
            </a:fld>
            <a:endParaRPr lang="de-AT" dirty="0"/>
          </a:p>
        </p:txBody>
      </p:sp>
      <p:sp>
        <p:nvSpPr>
          <p:cNvPr id="6" name="Textfeld 5">
            <a:extLst>
              <a:ext uri="{FF2B5EF4-FFF2-40B4-BE49-F238E27FC236}">
                <a16:creationId xmlns:a16="http://schemas.microsoft.com/office/drawing/2014/main" id="{8A28BF82-DC4D-6BF3-2F1D-2C14BB0226E4}"/>
              </a:ext>
            </a:extLst>
          </p:cNvPr>
          <p:cNvSpPr txBox="1"/>
          <p:nvPr/>
        </p:nvSpPr>
        <p:spPr>
          <a:xfrm>
            <a:off x="635070" y="1743580"/>
            <a:ext cx="9930841" cy="1938992"/>
          </a:xfrm>
          <a:prstGeom prst="rect">
            <a:avLst/>
          </a:prstGeom>
          <a:noFill/>
        </p:spPr>
        <p:txBody>
          <a:bodyPr wrap="square">
            <a:spAutoFit/>
          </a:bodyPr>
          <a:lstStyle/>
          <a:p>
            <a:pPr marL="285750" indent="-285750">
              <a:spcAft>
                <a:spcPts val="600"/>
              </a:spcAft>
              <a:buFont typeface="Arial" panose="020B0604020202020204" pitchFamily="34" charset="0"/>
              <a:buChar char="•"/>
            </a:pPr>
            <a:r>
              <a:rPr lang="de-AT" sz="2200" dirty="0"/>
              <a:t>Truck </a:t>
            </a:r>
            <a:r>
              <a:rPr lang="de-AT" sz="2200" dirty="0" err="1"/>
              <a:t>transport</a:t>
            </a:r>
            <a:r>
              <a:rPr lang="de-AT" sz="2200" dirty="0"/>
              <a:t>: 1,444 km, 110,900.5 kg </a:t>
            </a:r>
            <a:r>
              <a:rPr lang="de-AT" sz="2200" dirty="0" err="1"/>
              <a:t>CO₂e</a:t>
            </a:r>
            <a:r>
              <a:rPr lang="de-AT" sz="2200" dirty="0"/>
              <a:t> WTW</a:t>
            </a:r>
          </a:p>
          <a:p>
            <a:pPr marL="285750" indent="-285750">
              <a:spcAft>
                <a:spcPts val="600"/>
              </a:spcAft>
              <a:buFont typeface="Arial" panose="020B0604020202020204" pitchFamily="34" charset="0"/>
              <a:buChar char="•"/>
            </a:pPr>
            <a:r>
              <a:rPr lang="de-AT" sz="2200" dirty="0"/>
              <a:t>Inland </a:t>
            </a:r>
            <a:r>
              <a:rPr lang="de-AT" sz="2200" dirty="0" err="1"/>
              <a:t>vessel</a:t>
            </a:r>
            <a:r>
              <a:rPr lang="de-AT" sz="2200" dirty="0"/>
              <a:t> </a:t>
            </a:r>
            <a:r>
              <a:rPr lang="de-AT" sz="2200" dirty="0" err="1"/>
              <a:t>transport</a:t>
            </a:r>
            <a:r>
              <a:rPr lang="de-AT" sz="2200" dirty="0"/>
              <a:t> </a:t>
            </a:r>
            <a:r>
              <a:rPr lang="de-AT" sz="2200" dirty="0" err="1"/>
              <a:t>with</a:t>
            </a:r>
            <a:r>
              <a:rPr lang="de-AT" sz="2200" dirty="0"/>
              <a:t> </a:t>
            </a:r>
            <a:r>
              <a:rPr lang="de-AT" sz="2200" dirty="0" err="1"/>
              <a:t>pre-carriage</a:t>
            </a:r>
            <a:r>
              <a:rPr lang="de-AT" sz="2200" dirty="0"/>
              <a:t> (St. Florian </a:t>
            </a:r>
            <a:r>
              <a:rPr lang="de-AT" sz="2200" dirty="0" err="1"/>
              <a:t>to</a:t>
            </a:r>
            <a:r>
              <a:rPr lang="de-AT" sz="2200" dirty="0"/>
              <a:t> Enns) and post-</a:t>
            </a:r>
            <a:r>
              <a:rPr lang="de-AT" sz="2200" dirty="0" err="1"/>
              <a:t>carriage</a:t>
            </a:r>
            <a:r>
              <a:rPr lang="de-AT" sz="2200" dirty="0"/>
              <a:t> (</a:t>
            </a:r>
            <a:r>
              <a:rPr lang="de-AT" sz="2200" dirty="0" err="1"/>
              <a:t>Medgidia</a:t>
            </a:r>
            <a:r>
              <a:rPr lang="de-AT" sz="2200" dirty="0"/>
              <a:t> </a:t>
            </a:r>
            <a:r>
              <a:rPr lang="de-AT" sz="2200" dirty="0" err="1"/>
              <a:t>to</a:t>
            </a:r>
            <a:r>
              <a:rPr lang="de-AT" sz="2200" dirty="0"/>
              <a:t> </a:t>
            </a:r>
            <a:r>
              <a:rPr lang="de-AT" sz="2200" dirty="0" err="1"/>
              <a:t>Cobadin</a:t>
            </a:r>
            <a:r>
              <a:rPr lang="de-AT" sz="2200" dirty="0"/>
              <a:t>) </a:t>
            </a:r>
            <a:r>
              <a:rPr lang="de-AT" sz="2200" dirty="0" err="1"/>
              <a:t>by</a:t>
            </a:r>
            <a:r>
              <a:rPr lang="de-AT" sz="2200" dirty="0"/>
              <a:t> </a:t>
            </a:r>
            <a:r>
              <a:rPr lang="de-AT" sz="2200" dirty="0" err="1"/>
              <a:t>truck</a:t>
            </a:r>
            <a:r>
              <a:rPr lang="de-AT" sz="2200" dirty="0"/>
              <a:t>: 1,864.6 km, 56,446.1 kg </a:t>
            </a:r>
            <a:r>
              <a:rPr lang="de-AT" sz="2200" dirty="0" err="1"/>
              <a:t>CO₂e</a:t>
            </a:r>
            <a:r>
              <a:rPr lang="de-AT" sz="2200" dirty="0"/>
              <a:t> WTW</a:t>
            </a:r>
          </a:p>
          <a:p>
            <a:pPr marL="285750" indent="-285750">
              <a:spcAft>
                <a:spcPts val="600"/>
              </a:spcAft>
              <a:buFont typeface="Arial" panose="020B0604020202020204" pitchFamily="34" charset="0"/>
              <a:buChar char="•"/>
            </a:pPr>
            <a:r>
              <a:rPr lang="de-AT" sz="2200" dirty="0"/>
              <a:t>Train (</a:t>
            </a:r>
            <a:r>
              <a:rPr lang="de-AT" sz="2200" dirty="0" err="1"/>
              <a:t>electric</a:t>
            </a:r>
            <a:r>
              <a:rPr lang="de-AT" sz="2200" dirty="0"/>
              <a:t>) </a:t>
            </a:r>
            <a:r>
              <a:rPr lang="de-AT" sz="2200" dirty="0" err="1"/>
              <a:t>with</a:t>
            </a:r>
            <a:r>
              <a:rPr lang="de-AT" sz="2200" dirty="0"/>
              <a:t> </a:t>
            </a:r>
            <a:r>
              <a:rPr lang="de-AT" sz="2200" dirty="0" err="1"/>
              <a:t>pre-carriage</a:t>
            </a:r>
            <a:r>
              <a:rPr lang="de-AT" sz="2200" dirty="0"/>
              <a:t> (St. Florian </a:t>
            </a:r>
            <a:r>
              <a:rPr lang="de-AT" sz="2200" dirty="0" err="1"/>
              <a:t>to</a:t>
            </a:r>
            <a:r>
              <a:rPr lang="de-AT" sz="2200" dirty="0"/>
              <a:t> </a:t>
            </a:r>
            <a:r>
              <a:rPr lang="de-AT" sz="2200" dirty="0" err="1"/>
              <a:t>Uttendorf</a:t>
            </a:r>
            <a:r>
              <a:rPr lang="de-AT" sz="2200" dirty="0"/>
              <a:t>) and post-</a:t>
            </a:r>
            <a:r>
              <a:rPr lang="de-AT" sz="2200" dirty="0" err="1"/>
              <a:t>carriage</a:t>
            </a:r>
            <a:r>
              <a:rPr lang="de-AT" sz="2200" dirty="0"/>
              <a:t> (</a:t>
            </a:r>
            <a:r>
              <a:rPr lang="de-AT" sz="2200" dirty="0" err="1"/>
              <a:t>Cobadin</a:t>
            </a:r>
            <a:r>
              <a:rPr lang="de-AT" sz="2200" dirty="0"/>
              <a:t> </a:t>
            </a:r>
            <a:r>
              <a:rPr lang="de-AT" sz="2200" dirty="0" err="1"/>
              <a:t>station</a:t>
            </a:r>
            <a:r>
              <a:rPr lang="de-AT" sz="2200" dirty="0"/>
              <a:t> </a:t>
            </a:r>
            <a:r>
              <a:rPr lang="de-AT" sz="2200" dirty="0" err="1"/>
              <a:t>to</a:t>
            </a:r>
            <a:r>
              <a:rPr lang="de-AT" sz="2200" dirty="0"/>
              <a:t> </a:t>
            </a:r>
            <a:r>
              <a:rPr lang="de-AT" sz="2200" dirty="0" err="1"/>
              <a:t>Cobadin</a:t>
            </a:r>
            <a:r>
              <a:rPr lang="de-AT" sz="2200" dirty="0"/>
              <a:t> </a:t>
            </a:r>
            <a:r>
              <a:rPr lang="de-AT" sz="2200" dirty="0" err="1"/>
              <a:t>city</a:t>
            </a:r>
            <a:r>
              <a:rPr lang="de-AT" sz="2200" dirty="0"/>
              <a:t>) </a:t>
            </a:r>
            <a:r>
              <a:rPr lang="de-AT" sz="2200" dirty="0" err="1"/>
              <a:t>by</a:t>
            </a:r>
            <a:r>
              <a:rPr lang="de-AT" sz="2200" dirty="0"/>
              <a:t> </a:t>
            </a:r>
            <a:r>
              <a:rPr lang="de-AT" sz="2200" dirty="0" err="1"/>
              <a:t>truck</a:t>
            </a:r>
            <a:r>
              <a:rPr lang="de-AT" sz="2200" dirty="0"/>
              <a:t>: 1,599.5 km, 18,370.5 kg </a:t>
            </a:r>
            <a:r>
              <a:rPr lang="de-AT" sz="2200" dirty="0" err="1"/>
              <a:t>CO₂e</a:t>
            </a:r>
            <a:r>
              <a:rPr lang="de-AT" sz="2200" dirty="0"/>
              <a:t> WTW</a:t>
            </a:r>
          </a:p>
        </p:txBody>
      </p:sp>
    </p:spTree>
    <p:extLst>
      <p:ext uri="{BB962C8B-B14F-4D97-AF65-F5344CB8AC3E}">
        <p14:creationId xmlns:p14="http://schemas.microsoft.com/office/powerpoint/2010/main" val="1955490755"/>
      </p:ext>
    </p:extLst>
  </p:cSld>
  <p:clrMapOvr>
    <a:masterClrMapping/>
  </p:clrMapOvr>
  <p:transition spd="slow">
    <p:pu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platzhalter 10">
            <a:extLst>
              <a:ext uri="{FF2B5EF4-FFF2-40B4-BE49-F238E27FC236}">
                <a16:creationId xmlns:a16="http://schemas.microsoft.com/office/drawing/2014/main" id="{B190B3AE-BFCA-4BA4-BFE8-C82D485810A6}"/>
              </a:ext>
            </a:extLst>
          </p:cNvPr>
          <p:cNvSpPr>
            <a:spLocks noGrp="1"/>
          </p:cNvSpPr>
          <p:nvPr>
            <p:ph type="body" idx="1"/>
          </p:nvPr>
        </p:nvSpPr>
        <p:spPr/>
        <p:txBody>
          <a:bodyPr/>
          <a:lstStyle/>
          <a:p>
            <a:r>
              <a:rPr lang="de-AT"/>
              <a:t>4</a:t>
            </a:r>
          </a:p>
        </p:txBody>
      </p:sp>
      <p:sp>
        <p:nvSpPr>
          <p:cNvPr id="10" name="Titel 9">
            <a:extLst>
              <a:ext uri="{FF2B5EF4-FFF2-40B4-BE49-F238E27FC236}">
                <a16:creationId xmlns:a16="http://schemas.microsoft.com/office/drawing/2014/main" id="{F445DC9F-43FB-45BE-813C-5A4281754AE3}"/>
              </a:ext>
            </a:extLst>
          </p:cNvPr>
          <p:cNvSpPr>
            <a:spLocks noGrp="1"/>
          </p:cNvSpPr>
          <p:nvPr>
            <p:ph type="title"/>
          </p:nvPr>
        </p:nvSpPr>
        <p:spPr/>
        <p:txBody>
          <a:bodyPr/>
          <a:lstStyle/>
          <a:p>
            <a:r>
              <a:rPr lang="de-AT" sz="5500" dirty="0" err="1"/>
              <a:t>Emissions</a:t>
            </a:r>
            <a:r>
              <a:rPr lang="de-AT" sz="5500" dirty="0"/>
              <a:t> in Inland </a:t>
            </a:r>
            <a:r>
              <a:rPr lang="de-AT" sz="5500" dirty="0" err="1"/>
              <a:t>Waterway</a:t>
            </a:r>
            <a:r>
              <a:rPr lang="de-AT" sz="5500" dirty="0"/>
              <a:t> Transport</a:t>
            </a:r>
            <a:endParaRPr lang="de-AT" dirty="0"/>
          </a:p>
        </p:txBody>
      </p:sp>
    </p:spTree>
    <p:extLst>
      <p:ext uri="{BB962C8B-B14F-4D97-AF65-F5344CB8AC3E}">
        <p14:creationId xmlns:p14="http://schemas.microsoft.com/office/powerpoint/2010/main" val="4121555904"/>
      </p:ext>
    </p:extLst>
  </p:cSld>
  <p:clrMapOvr>
    <a:masterClrMapping/>
  </p:clrMapOvr>
  <p:transition spd="slow">
    <p:pu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A5F0D632-73C8-7A78-6204-71BF3079EE30}"/>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dirty="0" err="1"/>
              <a:t>Emissions</a:t>
            </a:r>
            <a:r>
              <a:rPr lang="de-AT" dirty="0"/>
              <a:t> in Inland </a:t>
            </a:r>
            <a:r>
              <a:rPr lang="de-AT" dirty="0" err="1"/>
              <a:t>Waterway</a:t>
            </a:r>
            <a:r>
              <a:rPr lang="de-AT" dirty="0"/>
              <a:t> Transport</a:t>
            </a:r>
          </a:p>
        </p:txBody>
      </p:sp>
      <p:sp>
        <p:nvSpPr>
          <p:cNvPr id="3" name="Titel 2">
            <a:extLst>
              <a:ext uri="{FF2B5EF4-FFF2-40B4-BE49-F238E27FC236}">
                <a16:creationId xmlns:a16="http://schemas.microsoft.com/office/drawing/2014/main" id="{59A7BA83-9F0A-EC3F-F70C-9AC20EFAD441}"/>
              </a:ext>
            </a:extLst>
          </p:cNvPr>
          <p:cNvSpPr>
            <a:spLocks noGrp="1"/>
          </p:cNvSpPr>
          <p:nvPr>
            <p:ph type="title"/>
          </p:nvPr>
        </p:nvSpPr>
        <p:spPr>
          <a:xfrm>
            <a:off x="592539" y="640040"/>
            <a:ext cx="7315786" cy="792976"/>
          </a:xfrm>
        </p:spPr>
        <p:txBody>
          <a:bodyPr/>
          <a:lstStyle/>
          <a:p>
            <a:r>
              <a:rPr lang="en-US" dirty="0"/>
              <a:t>Share of shipping in global greenhouse gas emissions</a:t>
            </a:r>
            <a:endParaRPr lang="de-AT" dirty="0"/>
          </a:p>
        </p:txBody>
      </p:sp>
      <p:sp>
        <p:nvSpPr>
          <p:cNvPr id="4" name="Foliennummernplatzhalter 3">
            <a:extLst>
              <a:ext uri="{FF2B5EF4-FFF2-40B4-BE49-F238E27FC236}">
                <a16:creationId xmlns:a16="http://schemas.microsoft.com/office/drawing/2014/main" id="{629893E1-DFE2-1248-9E49-A93638DBF28B}"/>
              </a:ext>
            </a:extLst>
          </p:cNvPr>
          <p:cNvSpPr>
            <a:spLocks noGrp="1"/>
          </p:cNvSpPr>
          <p:nvPr>
            <p:ph type="sldNum" sz="quarter" idx="12"/>
          </p:nvPr>
        </p:nvSpPr>
        <p:spPr/>
        <p:txBody>
          <a:bodyPr/>
          <a:lstStyle/>
          <a:p>
            <a:r>
              <a:rPr lang="de-AT" dirty="0"/>
              <a:t>Slide </a:t>
            </a:r>
            <a:fld id="{0AF89F37-6AD9-4F74-BC17-19E39A25D257}" type="slidenum">
              <a:rPr lang="de-AT" smtClean="0"/>
              <a:pPr/>
              <a:t>31</a:t>
            </a:fld>
            <a:endParaRPr lang="de-AT" dirty="0"/>
          </a:p>
        </p:txBody>
      </p:sp>
      <p:sp>
        <p:nvSpPr>
          <p:cNvPr id="6" name="Textfeld 5">
            <a:extLst>
              <a:ext uri="{FF2B5EF4-FFF2-40B4-BE49-F238E27FC236}">
                <a16:creationId xmlns:a16="http://schemas.microsoft.com/office/drawing/2014/main" id="{45B284CA-445E-91B3-A227-4DC68252919F}"/>
              </a:ext>
            </a:extLst>
          </p:cNvPr>
          <p:cNvSpPr txBox="1"/>
          <p:nvPr/>
        </p:nvSpPr>
        <p:spPr>
          <a:xfrm>
            <a:off x="507753" y="4093958"/>
            <a:ext cx="11091709" cy="1523494"/>
          </a:xfrm>
          <a:prstGeom prst="rect">
            <a:avLst/>
          </a:prstGeom>
          <a:noFill/>
        </p:spPr>
        <p:txBody>
          <a:bodyPr wrap="square">
            <a:spAutoFit/>
          </a:bodyPr>
          <a:lstStyle/>
          <a:p>
            <a:pPr marL="342900" indent="-342900">
              <a:spcAft>
                <a:spcPts val="600"/>
              </a:spcAft>
              <a:buFont typeface="Arial" panose="020B0604020202020204" pitchFamily="34" charset="0"/>
              <a:buChar char="•"/>
            </a:pPr>
            <a:r>
              <a:rPr lang="en-US" sz="2200" dirty="0"/>
              <a:t>In 2023, the International Maritime Organization (IMO) decided to reduce emissions from international shipping to net zero by 2050. As interim targets, emissions are to be reduced by 70–80% by 2040 compared to 2008 levels.</a:t>
            </a:r>
          </a:p>
          <a:p>
            <a:pPr marL="342900" indent="-342900">
              <a:spcAft>
                <a:spcPts val="600"/>
              </a:spcAft>
              <a:buFont typeface="Arial" panose="020B0604020202020204" pitchFamily="34" charset="0"/>
              <a:buChar char="•"/>
            </a:pPr>
            <a:r>
              <a:rPr lang="en-US" sz="2200" dirty="0"/>
              <a:t>To achieve this, the switch to zero-emission fuels must be significantly accelerated.</a:t>
            </a:r>
            <a:endParaRPr lang="de-AT" sz="2200" dirty="0"/>
          </a:p>
        </p:txBody>
      </p:sp>
      <p:pic>
        <p:nvPicPr>
          <p:cNvPr id="7" name="Grafik 6">
            <a:extLst>
              <a:ext uri="{FF2B5EF4-FFF2-40B4-BE49-F238E27FC236}">
                <a16:creationId xmlns:a16="http://schemas.microsoft.com/office/drawing/2014/main" id="{FFCB6199-2D54-9EEE-1EAD-E868387791DF}"/>
              </a:ext>
            </a:extLst>
          </p:cNvPr>
          <p:cNvPicPr>
            <a:picLocks noChangeAspect="1"/>
          </p:cNvPicPr>
          <p:nvPr/>
        </p:nvPicPr>
        <p:blipFill>
          <a:blip r:embed="rId3"/>
          <a:stretch>
            <a:fillRect/>
          </a:stretch>
        </p:blipFill>
        <p:spPr>
          <a:xfrm>
            <a:off x="8021053" y="187618"/>
            <a:ext cx="3866147" cy="2576425"/>
          </a:xfrm>
          <a:prstGeom prst="rect">
            <a:avLst/>
          </a:prstGeom>
        </p:spPr>
      </p:pic>
      <p:sp>
        <p:nvSpPr>
          <p:cNvPr id="5" name="Textfeld 4">
            <a:extLst>
              <a:ext uri="{FF2B5EF4-FFF2-40B4-BE49-F238E27FC236}">
                <a16:creationId xmlns:a16="http://schemas.microsoft.com/office/drawing/2014/main" id="{EE0AC73D-5A1D-13F2-7A64-5809208EF853}"/>
              </a:ext>
            </a:extLst>
          </p:cNvPr>
          <p:cNvSpPr txBox="1"/>
          <p:nvPr/>
        </p:nvSpPr>
        <p:spPr>
          <a:xfrm>
            <a:off x="11133729" y="2775723"/>
            <a:ext cx="1506941" cy="246221"/>
          </a:xfrm>
          <a:prstGeom prst="rect">
            <a:avLst/>
          </a:prstGeom>
          <a:noFill/>
        </p:spPr>
        <p:txBody>
          <a:bodyPr wrap="square" rtlCol="0">
            <a:spAutoFit/>
          </a:bodyPr>
          <a:lstStyle/>
          <a:p>
            <a:r>
              <a:rPr lang="de-AT" sz="1000" dirty="0">
                <a:solidFill>
                  <a:srgbClr val="3C6496"/>
                </a:solidFill>
              </a:rPr>
              <a:t>Picture: </a:t>
            </a:r>
            <a:r>
              <a:rPr lang="de-AT" sz="1000" dirty="0" err="1">
                <a:solidFill>
                  <a:srgbClr val="3C6496"/>
                </a:solidFill>
              </a:rPr>
              <a:t>Pixabay</a:t>
            </a:r>
            <a:endParaRPr lang="de-AT" sz="1000" dirty="0">
              <a:solidFill>
                <a:srgbClr val="3C6496"/>
              </a:solidFill>
            </a:endParaRPr>
          </a:p>
        </p:txBody>
      </p:sp>
      <p:sp>
        <p:nvSpPr>
          <p:cNvPr id="9" name="Textfeld 8">
            <a:extLst>
              <a:ext uri="{FF2B5EF4-FFF2-40B4-BE49-F238E27FC236}">
                <a16:creationId xmlns:a16="http://schemas.microsoft.com/office/drawing/2014/main" id="{3DEAC148-EABE-33EB-8BBC-7B84E4FC5134}"/>
              </a:ext>
            </a:extLst>
          </p:cNvPr>
          <p:cNvSpPr txBox="1"/>
          <p:nvPr/>
        </p:nvSpPr>
        <p:spPr>
          <a:xfrm>
            <a:off x="507753" y="1798532"/>
            <a:ext cx="6321056" cy="2200602"/>
          </a:xfrm>
          <a:prstGeom prst="rect">
            <a:avLst/>
          </a:prstGeom>
          <a:noFill/>
        </p:spPr>
        <p:txBody>
          <a:bodyPr wrap="square">
            <a:spAutoFit/>
          </a:bodyPr>
          <a:lstStyle/>
          <a:p>
            <a:pPr marL="342900" indent="-342900">
              <a:spcAft>
                <a:spcPts val="600"/>
              </a:spcAft>
              <a:buFont typeface="Arial" panose="020B0604020202020204" pitchFamily="34" charset="0"/>
              <a:buChar char="•"/>
            </a:pPr>
            <a:r>
              <a:rPr lang="en-US" sz="2200" dirty="0"/>
              <a:t>Shipping transports billions of tons of goods annually and is responsible for around 2% of global greenhouse gas emissions.</a:t>
            </a:r>
          </a:p>
          <a:p>
            <a:pPr marL="342900" indent="-342900">
              <a:spcAft>
                <a:spcPts val="600"/>
              </a:spcAft>
              <a:buFont typeface="Arial" panose="020B0604020202020204" pitchFamily="34" charset="0"/>
              <a:buChar char="•"/>
            </a:pPr>
            <a:r>
              <a:rPr lang="en-US" sz="2200" dirty="0"/>
              <a:t>Since 1990, these emissions have increased by over 90%, which is why pressure on the industry is growing.</a:t>
            </a:r>
          </a:p>
        </p:txBody>
      </p:sp>
    </p:spTree>
    <p:extLst>
      <p:ext uri="{BB962C8B-B14F-4D97-AF65-F5344CB8AC3E}">
        <p14:creationId xmlns:p14="http://schemas.microsoft.com/office/powerpoint/2010/main" val="367884999"/>
      </p:ext>
    </p:extLst>
  </p:cSld>
  <p:clrMapOvr>
    <a:masterClrMapping/>
  </p:clrMapOvr>
  <p:transition spd="slow">
    <p:push/>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7F82B4-B364-04C6-D771-8BE3D768B941}"/>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7135ECEB-5482-9579-5890-687416001163}"/>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dirty="0" err="1"/>
              <a:t>Emissions</a:t>
            </a:r>
            <a:r>
              <a:rPr lang="de-AT" dirty="0"/>
              <a:t> in Inland </a:t>
            </a:r>
            <a:r>
              <a:rPr lang="de-AT" dirty="0" err="1"/>
              <a:t>Waterway</a:t>
            </a:r>
            <a:r>
              <a:rPr lang="de-AT" dirty="0"/>
              <a:t> Transport</a:t>
            </a:r>
          </a:p>
        </p:txBody>
      </p:sp>
      <p:sp>
        <p:nvSpPr>
          <p:cNvPr id="3" name="Titel 2">
            <a:extLst>
              <a:ext uri="{FF2B5EF4-FFF2-40B4-BE49-F238E27FC236}">
                <a16:creationId xmlns:a16="http://schemas.microsoft.com/office/drawing/2014/main" id="{CE666CEA-D0BB-7EB2-900A-D94C176B1D41}"/>
              </a:ext>
            </a:extLst>
          </p:cNvPr>
          <p:cNvSpPr>
            <a:spLocks noGrp="1"/>
          </p:cNvSpPr>
          <p:nvPr>
            <p:ph type="title"/>
          </p:nvPr>
        </p:nvSpPr>
        <p:spPr>
          <a:xfrm>
            <a:off x="592538" y="640040"/>
            <a:ext cx="9048767" cy="792976"/>
          </a:xfrm>
        </p:spPr>
        <p:txBody>
          <a:bodyPr/>
          <a:lstStyle/>
          <a:p>
            <a:r>
              <a:rPr lang="en-US" dirty="0"/>
              <a:t>Share of shipping in European greenhouse gas emissions</a:t>
            </a:r>
            <a:endParaRPr lang="de-AT" dirty="0"/>
          </a:p>
        </p:txBody>
      </p:sp>
      <p:sp>
        <p:nvSpPr>
          <p:cNvPr id="4" name="Foliennummernplatzhalter 3">
            <a:extLst>
              <a:ext uri="{FF2B5EF4-FFF2-40B4-BE49-F238E27FC236}">
                <a16:creationId xmlns:a16="http://schemas.microsoft.com/office/drawing/2014/main" id="{5A56410A-A052-79A8-D477-ECD28D3D2E8A}"/>
              </a:ext>
            </a:extLst>
          </p:cNvPr>
          <p:cNvSpPr>
            <a:spLocks noGrp="1"/>
          </p:cNvSpPr>
          <p:nvPr>
            <p:ph type="sldNum" sz="quarter" idx="12"/>
          </p:nvPr>
        </p:nvSpPr>
        <p:spPr/>
        <p:txBody>
          <a:bodyPr/>
          <a:lstStyle/>
          <a:p>
            <a:r>
              <a:rPr lang="de-AT" dirty="0"/>
              <a:t>Slide </a:t>
            </a:r>
            <a:fld id="{0AF89F37-6AD9-4F74-BC17-19E39A25D257}" type="slidenum">
              <a:rPr lang="de-AT" smtClean="0"/>
              <a:pPr/>
              <a:t>32</a:t>
            </a:fld>
            <a:endParaRPr lang="de-AT" dirty="0"/>
          </a:p>
        </p:txBody>
      </p:sp>
      <p:sp>
        <p:nvSpPr>
          <p:cNvPr id="6" name="Textfeld 5">
            <a:extLst>
              <a:ext uri="{FF2B5EF4-FFF2-40B4-BE49-F238E27FC236}">
                <a16:creationId xmlns:a16="http://schemas.microsoft.com/office/drawing/2014/main" id="{ADCD42DB-C22F-BDB9-A32B-C1FE0B3CDED7}"/>
              </a:ext>
            </a:extLst>
          </p:cNvPr>
          <p:cNvSpPr txBox="1"/>
          <p:nvPr/>
        </p:nvSpPr>
        <p:spPr>
          <a:xfrm>
            <a:off x="437851" y="2037157"/>
            <a:ext cx="5748520" cy="3816429"/>
          </a:xfrm>
          <a:prstGeom prst="rect">
            <a:avLst/>
          </a:prstGeom>
          <a:noFill/>
        </p:spPr>
        <p:txBody>
          <a:bodyPr wrap="square">
            <a:spAutoFit/>
          </a:bodyPr>
          <a:lstStyle/>
          <a:p>
            <a:pPr marL="342900" indent="-342900">
              <a:buFont typeface="Arial" panose="020B0604020202020204" pitchFamily="34" charset="0"/>
              <a:buChar char="•"/>
            </a:pPr>
            <a:r>
              <a:rPr lang="en-US" sz="2200" dirty="0"/>
              <a:t>In recent years, road transport accounted for between 71% and 74% of transport-related GHG emissions in the European Union (EU-27), while shipping was responsible for about 14%.</a:t>
            </a:r>
          </a:p>
          <a:p>
            <a:pPr marL="342900" indent="-342900">
              <a:buFont typeface="Arial" panose="020B0604020202020204" pitchFamily="34" charset="0"/>
              <a:buChar char="•"/>
            </a:pPr>
            <a:r>
              <a:rPr lang="en-US" sz="2200" dirty="0"/>
              <a:t>Emissions from inland waterway transport are included together with those from maritime shipping under total shipping </a:t>
            </a:r>
            <a:r>
              <a:rPr lang="en-US" sz="2200" dirty="0" err="1"/>
              <a:t>emissions.Emission</a:t>
            </a:r>
            <a:r>
              <a:rPr lang="en-US" sz="2200" dirty="0"/>
              <a:t> data for pure inland shipping are not reported separately from European sources.</a:t>
            </a:r>
            <a:endParaRPr lang="de-AT" sz="2200" dirty="0"/>
          </a:p>
        </p:txBody>
      </p:sp>
      <p:sp>
        <p:nvSpPr>
          <p:cNvPr id="7" name="Textfeld 6">
            <a:extLst>
              <a:ext uri="{FF2B5EF4-FFF2-40B4-BE49-F238E27FC236}">
                <a16:creationId xmlns:a16="http://schemas.microsoft.com/office/drawing/2014/main" id="{48D6ED9F-1AAC-743F-8C77-BA58CDCF7CCD}"/>
              </a:ext>
            </a:extLst>
          </p:cNvPr>
          <p:cNvSpPr txBox="1"/>
          <p:nvPr/>
        </p:nvSpPr>
        <p:spPr>
          <a:xfrm>
            <a:off x="9641306" y="5428609"/>
            <a:ext cx="2229344" cy="246221"/>
          </a:xfrm>
          <a:prstGeom prst="rect">
            <a:avLst/>
          </a:prstGeom>
          <a:noFill/>
        </p:spPr>
        <p:txBody>
          <a:bodyPr wrap="square" rtlCol="0">
            <a:spAutoFit/>
          </a:bodyPr>
          <a:lstStyle/>
          <a:p>
            <a:r>
              <a:rPr lang="de-AT" sz="1000" dirty="0">
                <a:solidFill>
                  <a:srgbClr val="3C6496"/>
                </a:solidFill>
              </a:rPr>
              <a:t>Picture: European Council (2025)</a:t>
            </a:r>
          </a:p>
        </p:txBody>
      </p:sp>
      <p:grpSp>
        <p:nvGrpSpPr>
          <p:cNvPr id="9" name="Group 8">
            <a:extLst>
              <a:ext uri="{FF2B5EF4-FFF2-40B4-BE49-F238E27FC236}">
                <a16:creationId xmlns:a16="http://schemas.microsoft.com/office/drawing/2014/main" id="{2836FA36-BEAA-2D96-A525-0A8753AE5498}"/>
              </a:ext>
            </a:extLst>
          </p:cNvPr>
          <p:cNvGrpSpPr/>
          <p:nvPr/>
        </p:nvGrpSpPr>
        <p:grpSpPr>
          <a:xfrm>
            <a:off x="6186369" y="2303275"/>
            <a:ext cx="5567781" cy="2854245"/>
            <a:chOff x="6186369" y="2303275"/>
            <a:chExt cx="5567781" cy="2854245"/>
          </a:xfrm>
        </p:grpSpPr>
        <p:pic>
          <p:nvPicPr>
            <p:cNvPr id="5" name="Grafik 4">
              <a:extLst>
                <a:ext uri="{FF2B5EF4-FFF2-40B4-BE49-F238E27FC236}">
                  <a16:creationId xmlns:a16="http://schemas.microsoft.com/office/drawing/2014/main" id="{47CDE227-573C-25E3-22B6-D615093D7738}"/>
                </a:ext>
              </a:extLst>
            </p:cNvPr>
            <p:cNvPicPr>
              <a:picLocks noChangeAspect="1"/>
            </p:cNvPicPr>
            <p:nvPr/>
          </p:nvPicPr>
          <p:blipFill>
            <a:blip r:embed="rId3"/>
            <a:srcRect r="6854"/>
            <a:stretch>
              <a:fillRect/>
            </a:stretch>
          </p:blipFill>
          <p:spPr>
            <a:xfrm>
              <a:off x="6186370" y="2303275"/>
              <a:ext cx="5567780" cy="2854245"/>
            </a:xfrm>
            <a:prstGeom prst="rect">
              <a:avLst/>
            </a:prstGeom>
          </p:spPr>
        </p:pic>
        <p:sp>
          <p:nvSpPr>
            <p:cNvPr id="8" name="TextBox 7">
              <a:extLst>
                <a:ext uri="{FF2B5EF4-FFF2-40B4-BE49-F238E27FC236}">
                  <a16:creationId xmlns:a16="http://schemas.microsoft.com/office/drawing/2014/main" id="{46DBC7C0-604E-3662-521C-95B6DF321543}"/>
                </a:ext>
              </a:extLst>
            </p:cNvPr>
            <p:cNvSpPr txBox="1"/>
            <p:nvPr/>
          </p:nvSpPr>
          <p:spPr>
            <a:xfrm>
              <a:off x="6186369" y="2303275"/>
              <a:ext cx="3340689" cy="461665"/>
            </a:xfrm>
            <a:prstGeom prst="rect">
              <a:avLst/>
            </a:prstGeom>
            <a:solidFill>
              <a:schemeClr val="bg1"/>
            </a:solidFill>
          </p:spPr>
          <p:txBody>
            <a:bodyPr wrap="square" rtlCol="0">
              <a:spAutoFit/>
            </a:bodyPr>
            <a:lstStyle/>
            <a:p>
              <a:pPr algn="ctr"/>
              <a:r>
                <a:rPr lang="en-US" sz="1200" b="1" i="1" dirty="0"/>
                <a:t>A quarter of all greenhouse gas emissions in the EU come from transport</a:t>
              </a:r>
            </a:p>
          </p:txBody>
        </p:sp>
      </p:grpSp>
    </p:spTree>
    <p:extLst>
      <p:ext uri="{BB962C8B-B14F-4D97-AF65-F5344CB8AC3E}">
        <p14:creationId xmlns:p14="http://schemas.microsoft.com/office/powerpoint/2010/main" val="2228685639"/>
      </p:ext>
    </p:extLst>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C5E8494C-9F87-3778-441E-BCBABFEC3D61}"/>
              </a:ext>
            </a:extLst>
          </p:cNvPr>
          <p:cNvSpPr>
            <a:spLocks noGrp="1"/>
          </p:cNvSpPr>
          <p:nvPr>
            <p:ph type="ftr" sz="quarter" idx="11"/>
          </p:nvPr>
        </p:nvSpPr>
        <p:spPr/>
        <p:txBody>
          <a:bodyPr/>
          <a:lstStyle/>
          <a:p>
            <a:r>
              <a:rPr lang="de-AT" dirty="0" err="1"/>
              <a:t>Emissions</a:t>
            </a:r>
            <a:r>
              <a:rPr lang="de-AT" dirty="0"/>
              <a:t> in Inland </a:t>
            </a:r>
            <a:r>
              <a:rPr lang="de-AT" dirty="0" err="1"/>
              <a:t>Waterway</a:t>
            </a:r>
            <a:r>
              <a:rPr lang="de-AT" dirty="0"/>
              <a:t> Transport</a:t>
            </a:r>
          </a:p>
        </p:txBody>
      </p:sp>
      <p:sp>
        <p:nvSpPr>
          <p:cNvPr id="3" name="Titel 2">
            <a:extLst>
              <a:ext uri="{FF2B5EF4-FFF2-40B4-BE49-F238E27FC236}">
                <a16:creationId xmlns:a16="http://schemas.microsoft.com/office/drawing/2014/main" id="{86456294-CFF3-3D90-EC31-E1F7D966EA2C}"/>
              </a:ext>
            </a:extLst>
          </p:cNvPr>
          <p:cNvSpPr>
            <a:spLocks noGrp="1"/>
          </p:cNvSpPr>
          <p:nvPr>
            <p:ph type="title"/>
          </p:nvPr>
        </p:nvSpPr>
        <p:spPr>
          <a:xfrm>
            <a:off x="592538" y="640040"/>
            <a:ext cx="9161062" cy="792976"/>
          </a:xfrm>
        </p:spPr>
        <p:txBody>
          <a:bodyPr/>
          <a:lstStyle/>
          <a:p>
            <a:r>
              <a:rPr lang="en-US" dirty="0"/>
              <a:t>The difference between emissions from inland shipping and other modes of transport</a:t>
            </a:r>
            <a:endParaRPr lang="de-AT" dirty="0"/>
          </a:p>
        </p:txBody>
      </p:sp>
      <p:sp>
        <p:nvSpPr>
          <p:cNvPr id="4" name="Foliennummernplatzhalter 3">
            <a:extLst>
              <a:ext uri="{FF2B5EF4-FFF2-40B4-BE49-F238E27FC236}">
                <a16:creationId xmlns:a16="http://schemas.microsoft.com/office/drawing/2014/main" id="{E3CB6B65-6BC5-3E12-A36C-2AC8BD63BF28}"/>
              </a:ext>
            </a:extLst>
          </p:cNvPr>
          <p:cNvSpPr>
            <a:spLocks noGrp="1"/>
          </p:cNvSpPr>
          <p:nvPr>
            <p:ph type="sldNum" sz="quarter" idx="12"/>
          </p:nvPr>
        </p:nvSpPr>
        <p:spPr/>
        <p:txBody>
          <a:bodyPr/>
          <a:lstStyle/>
          <a:p>
            <a:r>
              <a:rPr lang="de-AT"/>
              <a:t>Folie </a:t>
            </a:r>
            <a:fld id="{0AF89F37-6AD9-4F74-BC17-19E39A25D257}" type="slidenum">
              <a:rPr lang="de-AT" smtClean="0"/>
              <a:pPr/>
              <a:t>33</a:t>
            </a:fld>
            <a:endParaRPr lang="de-AT"/>
          </a:p>
        </p:txBody>
      </p:sp>
      <p:sp>
        <p:nvSpPr>
          <p:cNvPr id="8" name="Textfeld 7">
            <a:extLst>
              <a:ext uri="{FF2B5EF4-FFF2-40B4-BE49-F238E27FC236}">
                <a16:creationId xmlns:a16="http://schemas.microsoft.com/office/drawing/2014/main" id="{496E9F12-53CE-67FA-EF1F-79C7F6612FD4}"/>
              </a:ext>
            </a:extLst>
          </p:cNvPr>
          <p:cNvSpPr txBox="1"/>
          <p:nvPr/>
        </p:nvSpPr>
        <p:spPr>
          <a:xfrm>
            <a:off x="8407085" y="2929314"/>
            <a:ext cx="3128209" cy="2554545"/>
          </a:xfrm>
          <a:prstGeom prst="rect">
            <a:avLst/>
          </a:prstGeom>
          <a:noFill/>
        </p:spPr>
        <p:txBody>
          <a:bodyPr wrap="square">
            <a:spAutoFit/>
          </a:bodyPr>
          <a:lstStyle/>
          <a:p>
            <a:r>
              <a:rPr lang="en-US" sz="2000" dirty="0"/>
              <a:t>Although inland vessels emit less greenhouse gases per </a:t>
            </a:r>
            <a:r>
              <a:rPr lang="en-US" sz="2000" dirty="0" err="1"/>
              <a:t>tonne-kilometre</a:t>
            </a:r>
            <a:r>
              <a:rPr lang="en-US" sz="2000" dirty="0"/>
              <a:t> (</a:t>
            </a:r>
            <a:r>
              <a:rPr lang="en-US" sz="2000" dirty="0" err="1"/>
              <a:t>tkm</a:t>
            </a:r>
            <a:r>
              <a:rPr lang="en-US" sz="2000" dirty="0"/>
              <a:t>) compared to trucks, alternative propulsion technologies and fuels are needed to achieve climate policy goals.</a:t>
            </a:r>
            <a:endParaRPr lang="de-AT" sz="2000" dirty="0"/>
          </a:p>
        </p:txBody>
      </p:sp>
      <p:pic>
        <p:nvPicPr>
          <p:cNvPr id="9" name="Grafik 8">
            <a:extLst>
              <a:ext uri="{FF2B5EF4-FFF2-40B4-BE49-F238E27FC236}">
                <a16:creationId xmlns:a16="http://schemas.microsoft.com/office/drawing/2014/main" id="{1B6B8947-36D5-8E23-0C7A-777CCDDE6F89}"/>
              </a:ext>
            </a:extLst>
          </p:cNvPr>
          <p:cNvPicPr>
            <a:picLocks noChangeAspect="1"/>
          </p:cNvPicPr>
          <p:nvPr/>
        </p:nvPicPr>
        <p:blipFill>
          <a:blip r:embed="rId3"/>
          <a:srcRect t="8417"/>
          <a:stretch>
            <a:fillRect/>
          </a:stretch>
        </p:blipFill>
        <p:spPr>
          <a:xfrm>
            <a:off x="497691" y="1978645"/>
            <a:ext cx="7715867" cy="4943868"/>
          </a:xfrm>
          <a:prstGeom prst="rect">
            <a:avLst/>
          </a:prstGeom>
        </p:spPr>
      </p:pic>
      <p:sp>
        <p:nvSpPr>
          <p:cNvPr id="10" name="Textfeld 9">
            <a:extLst>
              <a:ext uri="{FF2B5EF4-FFF2-40B4-BE49-F238E27FC236}">
                <a16:creationId xmlns:a16="http://schemas.microsoft.com/office/drawing/2014/main" id="{7039325F-33D6-E8A7-F6F1-EBE3257F2879}"/>
              </a:ext>
            </a:extLst>
          </p:cNvPr>
          <p:cNvSpPr txBox="1"/>
          <p:nvPr/>
        </p:nvSpPr>
        <p:spPr>
          <a:xfrm>
            <a:off x="8213558" y="6217960"/>
            <a:ext cx="3830053" cy="400110"/>
          </a:xfrm>
          <a:prstGeom prst="rect">
            <a:avLst/>
          </a:prstGeom>
          <a:noFill/>
        </p:spPr>
        <p:txBody>
          <a:bodyPr wrap="square" rtlCol="0">
            <a:spAutoFit/>
          </a:bodyPr>
          <a:lstStyle/>
          <a:p>
            <a:r>
              <a:rPr lang="de-AT" sz="1000" dirty="0">
                <a:solidFill>
                  <a:srgbClr val="3C6496"/>
                </a:solidFill>
              </a:rPr>
              <a:t>Picture: </a:t>
            </a:r>
            <a:r>
              <a:rPr lang="en-US" sz="1000" dirty="0">
                <a:solidFill>
                  <a:srgbClr val="3C6496"/>
                </a:solidFill>
              </a:rPr>
              <a:t>Smart Freight Centre from: GLEC Framework v3.1 edition, revised and updated (2024).</a:t>
            </a:r>
            <a:endParaRPr lang="de-AT" sz="1000" dirty="0">
              <a:solidFill>
                <a:srgbClr val="3C6496"/>
              </a:solidFill>
            </a:endParaRPr>
          </a:p>
        </p:txBody>
      </p:sp>
    </p:spTree>
    <p:extLst>
      <p:ext uri="{BB962C8B-B14F-4D97-AF65-F5344CB8AC3E}">
        <p14:creationId xmlns:p14="http://schemas.microsoft.com/office/powerpoint/2010/main" val="104213708"/>
      </p:ext>
    </p:extLst>
  </p:cSld>
  <p:clrMapOvr>
    <a:masterClrMapping/>
  </p:clrMapOvr>
  <p:transition spd="slow">
    <p:pu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2417DF-1CEB-0744-C377-D2F881B062BB}"/>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E0ECB157-1DBD-614E-AC51-E5E79909658B}"/>
              </a:ext>
            </a:extLst>
          </p:cNvPr>
          <p:cNvSpPr>
            <a:spLocks noGrp="1"/>
          </p:cNvSpPr>
          <p:nvPr>
            <p:ph type="ftr" sz="quarter" idx="11"/>
          </p:nvPr>
        </p:nvSpPr>
        <p:spPr/>
        <p:txBody>
          <a:bodyPr/>
          <a:lstStyle/>
          <a:p>
            <a:r>
              <a:rPr lang="de-AT" dirty="0" err="1"/>
              <a:t>Emissions</a:t>
            </a:r>
            <a:r>
              <a:rPr lang="de-AT" dirty="0"/>
              <a:t> in Inland </a:t>
            </a:r>
            <a:r>
              <a:rPr lang="de-AT" dirty="0" err="1"/>
              <a:t>Waterway</a:t>
            </a:r>
            <a:r>
              <a:rPr lang="de-AT" dirty="0"/>
              <a:t> Transport</a:t>
            </a:r>
          </a:p>
        </p:txBody>
      </p:sp>
      <p:sp>
        <p:nvSpPr>
          <p:cNvPr id="3" name="Titel 2">
            <a:extLst>
              <a:ext uri="{FF2B5EF4-FFF2-40B4-BE49-F238E27FC236}">
                <a16:creationId xmlns:a16="http://schemas.microsoft.com/office/drawing/2014/main" id="{6E521321-4922-979F-4F30-6BA015AD3946}"/>
              </a:ext>
            </a:extLst>
          </p:cNvPr>
          <p:cNvSpPr>
            <a:spLocks noGrp="1"/>
          </p:cNvSpPr>
          <p:nvPr>
            <p:ph type="title"/>
          </p:nvPr>
        </p:nvSpPr>
        <p:spPr>
          <a:xfrm>
            <a:off x="592538" y="640040"/>
            <a:ext cx="9161062" cy="792976"/>
          </a:xfrm>
        </p:spPr>
        <p:txBody>
          <a:bodyPr/>
          <a:lstStyle/>
          <a:p>
            <a:r>
              <a:rPr lang="de-AT" dirty="0"/>
              <a:t>Challenges </a:t>
            </a:r>
            <a:r>
              <a:rPr lang="de-AT" dirty="0" err="1"/>
              <a:t>of</a:t>
            </a:r>
            <a:r>
              <a:rPr lang="de-AT" dirty="0"/>
              <a:t> </a:t>
            </a:r>
            <a:r>
              <a:rPr lang="de-AT" dirty="0" err="1"/>
              <a:t>emission</a:t>
            </a:r>
            <a:r>
              <a:rPr lang="de-AT" dirty="0"/>
              <a:t> </a:t>
            </a:r>
            <a:r>
              <a:rPr lang="de-AT" dirty="0" err="1"/>
              <a:t>reduction</a:t>
            </a:r>
            <a:endParaRPr lang="de-AT" dirty="0"/>
          </a:p>
        </p:txBody>
      </p:sp>
      <p:sp>
        <p:nvSpPr>
          <p:cNvPr id="4" name="Foliennummernplatzhalter 3">
            <a:extLst>
              <a:ext uri="{FF2B5EF4-FFF2-40B4-BE49-F238E27FC236}">
                <a16:creationId xmlns:a16="http://schemas.microsoft.com/office/drawing/2014/main" id="{DEEF64E4-F8C6-9A2F-1187-EF087DE1BCBD}"/>
              </a:ext>
            </a:extLst>
          </p:cNvPr>
          <p:cNvSpPr>
            <a:spLocks noGrp="1"/>
          </p:cNvSpPr>
          <p:nvPr>
            <p:ph type="sldNum" sz="quarter" idx="12"/>
          </p:nvPr>
        </p:nvSpPr>
        <p:spPr/>
        <p:txBody>
          <a:bodyPr/>
          <a:lstStyle/>
          <a:p>
            <a:r>
              <a:rPr lang="de-AT" dirty="0"/>
              <a:t>Slide </a:t>
            </a:r>
            <a:fld id="{0AF89F37-6AD9-4F74-BC17-19E39A25D257}" type="slidenum">
              <a:rPr lang="de-AT" smtClean="0"/>
              <a:pPr/>
              <a:t>34</a:t>
            </a:fld>
            <a:endParaRPr lang="de-AT" dirty="0"/>
          </a:p>
        </p:txBody>
      </p:sp>
      <p:sp>
        <p:nvSpPr>
          <p:cNvPr id="8" name="Textfeld 7">
            <a:extLst>
              <a:ext uri="{FF2B5EF4-FFF2-40B4-BE49-F238E27FC236}">
                <a16:creationId xmlns:a16="http://schemas.microsoft.com/office/drawing/2014/main" id="{671A324D-16A4-19B2-36CC-BFA930637350}"/>
              </a:ext>
            </a:extLst>
          </p:cNvPr>
          <p:cNvSpPr txBox="1"/>
          <p:nvPr/>
        </p:nvSpPr>
        <p:spPr>
          <a:xfrm>
            <a:off x="592538" y="1697414"/>
            <a:ext cx="11006924" cy="4534768"/>
          </a:xfrm>
          <a:prstGeom prst="rect">
            <a:avLst/>
          </a:prstGeom>
          <a:noFill/>
        </p:spPr>
        <p:txBody>
          <a:bodyPr wrap="square">
            <a:spAutoFit/>
          </a:bodyPr>
          <a:lstStyle/>
          <a:p>
            <a:pPr marL="285750" indent="-285750">
              <a:lnSpc>
                <a:spcPct val="110000"/>
              </a:lnSpc>
              <a:spcBef>
                <a:spcPts val="0"/>
              </a:spcBef>
              <a:spcAft>
                <a:spcPts val="600"/>
              </a:spcAft>
              <a:buFont typeface="Arial" panose="020B0604020202020204" pitchFamily="34" charset="0"/>
              <a:buChar char="•"/>
            </a:pPr>
            <a:r>
              <a:rPr lang="en-US" sz="2200" dirty="0"/>
              <a:t>In inland shipping, innovations for emission reduction are increasingly emerging; however, these usually remain limited to </a:t>
            </a:r>
            <a:r>
              <a:rPr lang="en-US" sz="2200" dirty="0">
                <a:solidFill>
                  <a:srgbClr val="5885BC"/>
                </a:solidFill>
              </a:rPr>
              <a:t>pilot projects.</a:t>
            </a:r>
          </a:p>
          <a:p>
            <a:pPr marL="285750" indent="-285750">
              <a:lnSpc>
                <a:spcPct val="110000"/>
              </a:lnSpc>
              <a:spcBef>
                <a:spcPts val="0"/>
              </a:spcBef>
              <a:spcAft>
                <a:spcPts val="600"/>
              </a:spcAft>
              <a:buFont typeface="Arial" panose="020B0604020202020204" pitchFamily="34" charset="0"/>
              <a:buChar char="•"/>
            </a:pPr>
            <a:r>
              <a:rPr lang="en-US" sz="2200" dirty="0"/>
              <a:t>The causes are diverse</a:t>
            </a:r>
            <a:r>
              <a:rPr lang="en-US" sz="2200" dirty="0">
                <a:solidFill>
                  <a:srgbClr val="5885BC"/>
                </a:solidFill>
              </a:rPr>
              <a:t>: economic uncertainties, high investment requirements, technical complexity, </a:t>
            </a:r>
            <a:r>
              <a:rPr lang="en-US" sz="2200" dirty="0"/>
              <a:t>and </a:t>
            </a:r>
            <a:r>
              <a:rPr lang="en-US" sz="2200" dirty="0">
                <a:solidFill>
                  <a:srgbClr val="5885BC"/>
                </a:solidFill>
              </a:rPr>
              <a:t>regulatory hurdles </a:t>
            </a:r>
            <a:r>
              <a:rPr lang="en-US" sz="2200" dirty="0"/>
              <a:t>(e.g. lengthy approval procedures, </a:t>
            </a:r>
            <a:r>
              <a:rPr lang="en-US" sz="2200" dirty="0">
                <a:solidFill>
                  <a:srgbClr val="5885BC"/>
                </a:solidFill>
              </a:rPr>
              <a:t>legal uncertainties</a:t>
            </a:r>
            <a:r>
              <a:rPr lang="en-US" sz="2200" dirty="0"/>
              <a:t>).</a:t>
            </a:r>
          </a:p>
          <a:p>
            <a:pPr marL="285750" indent="-285750">
              <a:lnSpc>
                <a:spcPct val="110000"/>
              </a:lnSpc>
              <a:spcBef>
                <a:spcPts val="0"/>
              </a:spcBef>
              <a:spcAft>
                <a:spcPts val="600"/>
              </a:spcAft>
              <a:buFont typeface="Arial" panose="020B0604020202020204" pitchFamily="34" charset="0"/>
              <a:buChar char="•"/>
            </a:pPr>
            <a:r>
              <a:rPr lang="en-US" sz="2200" dirty="0"/>
              <a:t>A </a:t>
            </a:r>
            <a:r>
              <a:rPr lang="en-US" sz="2200" dirty="0">
                <a:solidFill>
                  <a:srgbClr val="5885BC"/>
                </a:solidFill>
              </a:rPr>
              <a:t>realistic and flexible roadmap</a:t>
            </a:r>
            <a:r>
              <a:rPr lang="en-US" sz="2200" dirty="0"/>
              <a:t> is needed, with clear political and economic framework conditions, as well as </a:t>
            </a:r>
            <a:r>
              <a:rPr lang="en-US" sz="2200" dirty="0">
                <a:solidFill>
                  <a:srgbClr val="5885BC"/>
                </a:solidFill>
              </a:rPr>
              <a:t>funding </a:t>
            </a:r>
            <a:r>
              <a:rPr lang="en-US" sz="2200" dirty="0" err="1">
                <a:solidFill>
                  <a:srgbClr val="5885BC"/>
                </a:solidFill>
              </a:rPr>
              <a:t>programmes</a:t>
            </a:r>
            <a:r>
              <a:rPr lang="en-US" sz="2200" dirty="0">
                <a:solidFill>
                  <a:srgbClr val="5885BC"/>
                </a:solidFill>
              </a:rPr>
              <a:t> and financial incentives</a:t>
            </a:r>
            <a:r>
              <a:rPr lang="en-US" sz="2200" dirty="0"/>
              <a:t> to make zero-emission technologies competitive.</a:t>
            </a:r>
          </a:p>
          <a:p>
            <a:pPr marL="285750" indent="-285750">
              <a:lnSpc>
                <a:spcPct val="110000"/>
              </a:lnSpc>
              <a:spcBef>
                <a:spcPts val="0"/>
              </a:spcBef>
              <a:spcAft>
                <a:spcPts val="600"/>
              </a:spcAft>
              <a:buFont typeface="Arial" panose="020B0604020202020204" pitchFamily="34" charset="0"/>
              <a:buChar char="•"/>
            </a:pPr>
            <a:r>
              <a:rPr lang="en-US" sz="2200" dirty="0"/>
              <a:t>Since the market for </a:t>
            </a:r>
            <a:r>
              <a:rPr lang="en-US" sz="2200" dirty="0">
                <a:solidFill>
                  <a:srgbClr val="5885BC"/>
                </a:solidFill>
              </a:rPr>
              <a:t>inland waterway transport </a:t>
            </a:r>
            <a:r>
              <a:rPr lang="en-US" sz="2200" dirty="0"/>
              <a:t>is </a:t>
            </a:r>
            <a:r>
              <a:rPr lang="en-US" sz="2200" dirty="0">
                <a:solidFill>
                  <a:srgbClr val="5885BC"/>
                </a:solidFill>
              </a:rPr>
              <a:t>relatively small, specific innovations </a:t>
            </a:r>
            <a:r>
              <a:rPr lang="en-US" sz="2200" dirty="0"/>
              <a:t>are often </a:t>
            </a:r>
            <a:r>
              <a:rPr lang="en-US" sz="2200" dirty="0">
                <a:solidFill>
                  <a:srgbClr val="5885BC"/>
                </a:solidFill>
              </a:rPr>
              <a:t>not economically viable</a:t>
            </a:r>
            <a:r>
              <a:rPr lang="en-US" sz="2200" dirty="0"/>
              <a:t>.</a:t>
            </a:r>
            <a:br>
              <a:rPr lang="en-US" sz="2200" dirty="0"/>
            </a:br>
            <a:r>
              <a:rPr lang="en-US" sz="2200" dirty="0"/>
              <a:t>Developments from other transport modes (e.g. </a:t>
            </a:r>
            <a:r>
              <a:rPr lang="en-US" sz="2200" dirty="0">
                <a:solidFill>
                  <a:srgbClr val="5885BC"/>
                </a:solidFill>
              </a:rPr>
              <a:t>road, rail, coastal shipping</a:t>
            </a:r>
            <a:r>
              <a:rPr lang="en-US" sz="2200" dirty="0"/>
              <a:t>) offer </a:t>
            </a:r>
            <a:r>
              <a:rPr lang="en-US" sz="2200" dirty="0">
                <a:solidFill>
                  <a:srgbClr val="5885BC"/>
                </a:solidFill>
              </a:rPr>
              <a:t>valuable insights and technical synergies.</a:t>
            </a:r>
          </a:p>
        </p:txBody>
      </p:sp>
    </p:spTree>
    <p:extLst>
      <p:ext uri="{BB962C8B-B14F-4D97-AF65-F5344CB8AC3E}">
        <p14:creationId xmlns:p14="http://schemas.microsoft.com/office/powerpoint/2010/main" val="1633085216"/>
      </p:ext>
    </p:extLst>
  </p:cSld>
  <p:clrMapOvr>
    <a:masterClrMapping/>
  </p:clrMapOvr>
  <p:transition spd="slow">
    <p:push/>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A908A7D2-F1F4-C8A3-CFDA-7ABDCBA3B406}"/>
              </a:ext>
            </a:extLst>
          </p:cNvPr>
          <p:cNvSpPr>
            <a:spLocks noGrp="1"/>
          </p:cNvSpPr>
          <p:nvPr>
            <p:ph type="body" idx="1"/>
          </p:nvPr>
        </p:nvSpPr>
        <p:spPr/>
        <p:txBody>
          <a:bodyPr/>
          <a:lstStyle/>
          <a:p>
            <a:r>
              <a:rPr lang="de-AT"/>
              <a:t>5</a:t>
            </a:r>
          </a:p>
        </p:txBody>
      </p:sp>
      <p:sp>
        <p:nvSpPr>
          <p:cNvPr id="3" name="Titel 2">
            <a:extLst>
              <a:ext uri="{FF2B5EF4-FFF2-40B4-BE49-F238E27FC236}">
                <a16:creationId xmlns:a16="http://schemas.microsoft.com/office/drawing/2014/main" id="{D5E58841-D618-F123-C42A-5512F5438BD3}"/>
              </a:ext>
            </a:extLst>
          </p:cNvPr>
          <p:cNvSpPr>
            <a:spLocks noGrp="1"/>
          </p:cNvSpPr>
          <p:nvPr>
            <p:ph type="title"/>
          </p:nvPr>
        </p:nvSpPr>
        <p:spPr/>
        <p:txBody>
          <a:bodyPr/>
          <a:lstStyle/>
          <a:p>
            <a:r>
              <a:rPr lang="de-AT" sz="5500" dirty="0"/>
              <a:t>Political Framework </a:t>
            </a:r>
            <a:r>
              <a:rPr lang="de-AT" sz="5500" dirty="0" err="1"/>
              <a:t>Conditions</a:t>
            </a:r>
            <a:endParaRPr lang="de-AT" dirty="0"/>
          </a:p>
        </p:txBody>
      </p:sp>
    </p:spTree>
    <p:extLst>
      <p:ext uri="{BB962C8B-B14F-4D97-AF65-F5344CB8AC3E}">
        <p14:creationId xmlns:p14="http://schemas.microsoft.com/office/powerpoint/2010/main" val="522262376"/>
      </p:ext>
    </p:extLst>
  </p:cSld>
  <p:clrMapOvr>
    <a:masterClrMapping/>
  </p:clrMapOvr>
  <p:transition spd="slow">
    <p:push/>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E3DE94-FF51-BB08-9483-A40B6C8314F3}"/>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8DC53011-8692-F9A7-A956-B3C0B613F4BB}"/>
              </a:ext>
            </a:extLst>
          </p:cNvPr>
          <p:cNvSpPr>
            <a:spLocks noGrp="1"/>
          </p:cNvSpPr>
          <p:nvPr>
            <p:ph type="ftr" sz="quarter" idx="11"/>
          </p:nvPr>
        </p:nvSpPr>
        <p:spPr/>
        <p:txBody>
          <a:bodyPr/>
          <a:lstStyle/>
          <a:p>
            <a:r>
              <a:rPr lang="de-AT" dirty="0"/>
              <a:t>Political Framework </a:t>
            </a:r>
            <a:r>
              <a:rPr lang="de-AT" dirty="0" err="1"/>
              <a:t>Conditions</a:t>
            </a:r>
            <a:endParaRPr lang="de-AT" dirty="0"/>
          </a:p>
        </p:txBody>
      </p:sp>
      <p:sp>
        <p:nvSpPr>
          <p:cNvPr id="3" name="Titel 2">
            <a:extLst>
              <a:ext uri="{FF2B5EF4-FFF2-40B4-BE49-F238E27FC236}">
                <a16:creationId xmlns:a16="http://schemas.microsoft.com/office/drawing/2014/main" id="{01292225-25DC-5A50-1E21-724ED630C4A5}"/>
              </a:ext>
            </a:extLst>
          </p:cNvPr>
          <p:cNvSpPr>
            <a:spLocks noGrp="1"/>
          </p:cNvSpPr>
          <p:nvPr>
            <p:ph type="title"/>
          </p:nvPr>
        </p:nvSpPr>
        <p:spPr>
          <a:xfrm>
            <a:off x="592538" y="640040"/>
            <a:ext cx="9161062" cy="792976"/>
          </a:xfrm>
        </p:spPr>
        <p:txBody>
          <a:bodyPr/>
          <a:lstStyle/>
          <a:p>
            <a:r>
              <a:rPr lang="en-US" dirty="0"/>
              <a:t>Political framework conditions for climate neutrality in inland shipping</a:t>
            </a:r>
            <a:endParaRPr lang="de-AT" dirty="0"/>
          </a:p>
        </p:txBody>
      </p:sp>
      <p:sp>
        <p:nvSpPr>
          <p:cNvPr id="4" name="Foliennummernplatzhalter 3">
            <a:extLst>
              <a:ext uri="{FF2B5EF4-FFF2-40B4-BE49-F238E27FC236}">
                <a16:creationId xmlns:a16="http://schemas.microsoft.com/office/drawing/2014/main" id="{EAC93B09-A4D6-96AF-2EF7-B479F2AB4F12}"/>
              </a:ext>
            </a:extLst>
          </p:cNvPr>
          <p:cNvSpPr>
            <a:spLocks noGrp="1"/>
          </p:cNvSpPr>
          <p:nvPr>
            <p:ph type="sldNum" sz="quarter" idx="12"/>
          </p:nvPr>
        </p:nvSpPr>
        <p:spPr>
          <a:xfrm>
            <a:off x="391632" y="6492875"/>
            <a:ext cx="2431397" cy="365125"/>
          </a:xfrm>
        </p:spPr>
        <p:txBody>
          <a:bodyPr/>
          <a:lstStyle/>
          <a:p>
            <a:r>
              <a:rPr lang="de-AT" dirty="0"/>
              <a:t>Slide </a:t>
            </a:r>
            <a:fld id="{0AF89F37-6AD9-4F74-BC17-19E39A25D257}" type="slidenum">
              <a:rPr lang="de-AT" smtClean="0"/>
              <a:pPr/>
              <a:t>36</a:t>
            </a:fld>
            <a:endParaRPr lang="de-AT" dirty="0"/>
          </a:p>
        </p:txBody>
      </p:sp>
      <p:graphicFrame>
        <p:nvGraphicFramePr>
          <p:cNvPr id="5" name="Inhaltsplatzhalter 3">
            <a:extLst>
              <a:ext uri="{FF2B5EF4-FFF2-40B4-BE49-F238E27FC236}">
                <a16:creationId xmlns:a16="http://schemas.microsoft.com/office/drawing/2014/main" id="{D7370571-0B33-0C96-2D8B-90AB4B56B754}"/>
              </a:ext>
            </a:extLst>
          </p:cNvPr>
          <p:cNvGraphicFramePr>
            <a:graphicFrameLocks/>
          </p:cNvGraphicFramePr>
          <p:nvPr>
            <p:extLst>
              <p:ext uri="{D42A27DB-BD31-4B8C-83A1-F6EECF244321}">
                <p14:modId xmlns:p14="http://schemas.microsoft.com/office/powerpoint/2010/main" val="1693934522"/>
              </p:ext>
            </p:extLst>
          </p:nvPr>
        </p:nvGraphicFramePr>
        <p:xfrm>
          <a:off x="391632" y="1629346"/>
          <a:ext cx="11408735" cy="4956460"/>
        </p:xfrm>
        <a:graphic>
          <a:graphicData uri="http://schemas.openxmlformats.org/drawingml/2006/table">
            <a:tbl>
              <a:tblPr firstRow="1" bandRow="1">
                <a:tableStyleId>{073A0DAA-6AF3-43AB-8588-CEC1D06C72B9}</a:tableStyleId>
              </a:tblPr>
              <a:tblGrid>
                <a:gridCol w="3090717">
                  <a:extLst>
                    <a:ext uri="{9D8B030D-6E8A-4147-A177-3AD203B41FA5}">
                      <a16:colId xmlns:a16="http://schemas.microsoft.com/office/drawing/2014/main" val="3154459302"/>
                    </a:ext>
                  </a:extLst>
                </a:gridCol>
                <a:gridCol w="733927">
                  <a:extLst>
                    <a:ext uri="{9D8B030D-6E8A-4147-A177-3AD203B41FA5}">
                      <a16:colId xmlns:a16="http://schemas.microsoft.com/office/drawing/2014/main" val="1103957531"/>
                    </a:ext>
                  </a:extLst>
                </a:gridCol>
                <a:gridCol w="7584091">
                  <a:extLst>
                    <a:ext uri="{9D8B030D-6E8A-4147-A177-3AD203B41FA5}">
                      <a16:colId xmlns:a16="http://schemas.microsoft.com/office/drawing/2014/main" val="4046016711"/>
                    </a:ext>
                  </a:extLst>
                </a:gridCol>
              </a:tblGrid>
              <a:tr h="408355">
                <a:tc>
                  <a:txBody>
                    <a:bodyPr/>
                    <a:lstStyle/>
                    <a:p>
                      <a:pPr algn="ctr"/>
                      <a:r>
                        <a:rPr lang="de-DE" sz="1500" dirty="0" err="1"/>
                        <a:t>Document</a:t>
                      </a:r>
                      <a:r>
                        <a:rPr lang="de-DE" sz="1500" dirty="0"/>
                        <a:t> / Declaration</a:t>
                      </a:r>
                      <a:endParaRPr lang="en-US" sz="1500" dirty="0">
                        <a:latin typeface="Didact Gothic" panose="00000500000000000000" pitchFamily="2" charset="0"/>
                      </a:endParaRPr>
                    </a:p>
                  </a:txBody>
                  <a:tcPr>
                    <a:solidFill>
                      <a:schemeClr val="accent2"/>
                    </a:solidFill>
                  </a:tcPr>
                </a:tc>
                <a:tc>
                  <a:txBody>
                    <a:bodyPr/>
                    <a:lstStyle/>
                    <a:p>
                      <a:pPr algn="ctr"/>
                      <a:r>
                        <a:rPr lang="de-DE" sz="1500" dirty="0"/>
                        <a:t>Range</a:t>
                      </a:r>
                      <a:endParaRPr lang="en-US" sz="1500" dirty="0">
                        <a:latin typeface="Didact Gothic" panose="00000500000000000000" pitchFamily="2" charset="0"/>
                      </a:endParaRPr>
                    </a:p>
                  </a:txBody>
                  <a:tcPr>
                    <a:solidFill>
                      <a:schemeClr val="accent2"/>
                    </a:solidFill>
                  </a:tcPr>
                </a:tc>
                <a:tc>
                  <a:txBody>
                    <a:bodyPr/>
                    <a:lstStyle/>
                    <a:p>
                      <a:pPr algn="ctr"/>
                      <a:r>
                        <a:rPr lang="de-DE" sz="1500" dirty="0"/>
                        <a:t>Goal</a:t>
                      </a:r>
                      <a:endParaRPr lang="en-US" sz="1500" dirty="0">
                        <a:latin typeface="Didact Gothic" panose="00000500000000000000" pitchFamily="2" charset="0"/>
                      </a:endParaRPr>
                    </a:p>
                  </a:txBody>
                  <a:tcPr>
                    <a:solidFill>
                      <a:schemeClr val="accent2"/>
                    </a:solidFill>
                  </a:tcPr>
                </a:tc>
                <a:extLst>
                  <a:ext uri="{0D108BD9-81ED-4DB2-BD59-A6C34878D82A}">
                    <a16:rowId xmlns:a16="http://schemas.microsoft.com/office/drawing/2014/main" val="2920113701"/>
                  </a:ext>
                </a:extLst>
              </a:tr>
              <a:tr h="537015">
                <a:tc>
                  <a:txBody>
                    <a:bodyPr/>
                    <a:lstStyle/>
                    <a:p>
                      <a:pPr algn="l"/>
                      <a:r>
                        <a:rPr lang="de-AT" sz="1300" b="0">
                          <a:solidFill>
                            <a:schemeClr val="bg1"/>
                          </a:solidFill>
                          <a:latin typeface="+mn-lt"/>
                        </a:rPr>
                        <a:t>EU Green Deal</a:t>
                      </a:r>
                    </a:p>
                  </a:txBody>
                  <a:tcPr marL="121920" marR="121920" marT="60960" marB="60960" anchor="ctr">
                    <a:solidFill>
                      <a:schemeClr val="accent1"/>
                    </a:solidFill>
                  </a:tcPr>
                </a:tc>
                <a:tc>
                  <a:txBody>
                    <a:bodyPr/>
                    <a:lstStyle/>
                    <a:p>
                      <a:pPr algn="l"/>
                      <a:r>
                        <a:rPr kumimoji="0" lang="en-US" sz="1300" b="0" u="none" strike="noStrike" kern="1200" cap="none" spc="0" normalizeH="0" baseline="0" noProof="0">
                          <a:ln>
                            <a:noFill/>
                          </a:ln>
                          <a:solidFill>
                            <a:schemeClr val="bg1"/>
                          </a:solidFill>
                          <a:effectLst/>
                          <a:uLnTx/>
                          <a:uFillTx/>
                          <a:latin typeface="+mn-lt"/>
                        </a:rPr>
                        <a:t>EU-27</a:t>
                      </a:r>
                      <a:endParaRPr lang="de-AT" sz="1300" b="0">
                        <a:solidFill>
                          <a:schemeClr val="bg1"/>
                        </a:solidFill>
                        <a:latin typeface="+mn-lt"/>
                      </a:endParaRPr>
                    </a:p>
                  </a:txBody>
                  <a:tcPr marL="121920" marR="121920" marT="60960" marB="60960" anchor="ctr">
                    <a:solidFill>
                      <a:schemeClr val="accent1"/>
                    </a:solidFill>
                  </a:tcPr>
                </a:tc>
                <a:tc>
                  <a:txBody>
                    <a:bodyPr/>
                    <a:lstStyle/>
                    <a:p>
                      <a:pPr marL="0" algn="l" defTabSz="914400" rtl="0" eaLnBrk="1" latinLnBrk="0" hangingPunct="1"/>
                      <a:r>
                        <a:rPr lang="en-US" sz="1300" b="0" kern="1200" dirty="0">
                          <a:solidFill>
                            <a:schemeClr val="bg1"/>
                          </a:solidFill>
                          <a:latin typeface="+mn-lt"/>
                          <a:ea typeface="+mn-ea"/>
                          <a:cs typeface="+mn-cs"/>
                        </a:rPr>
                        <a:t>The European Green Deal is the European Union’s growth strategy and includes a package of political initiatives with the overarching goal of making the EU climate-neutral by 2050.</a:t>
                      </a:r>
                      <a:endParaRPr lang="de-AT" sz="1300" b="0" kern="1200" dirty="0">
                        <a:solidFill>
                          <a:schemeClr val="bg1"/>
                        </a:solidFill>
                        <a:latin typeface="+mn-lt"/>
                        <a:ea typeface="+mn-ea"/>
                        <a:cs typeface="+mn-cs"/>
                      </a:endParaRPr>
                    </a:p>
                  </a:txBody>
                  <a:tcPr marL="121920" marR="121920" marT="60960" marB="60960" anchor="ctr">
                    <a:solidFill>
                      <a:schemeClr val="accent1"/>
                    </a:solidFill>
                  </a:tcPr>
                </a:tc>
                <a:extLst>
                  <a:ext uri="{0D108BD9-81ED-4DB2-BD59-A6C34878D82A}">
                    <a16:rowId xmlns:a16="http://schemas.microsoft.com/office/drawing/2014/main" val="4294277307"/>
                  </a:ext>
                </a:extLst>
              </a:tr>
              <a:tr h="537015">
                <a:tc>
                  <a:txBody>
                    <a:bodyPr/>
                    <a:lstStyle/>
                    <a:p>
                      <a:pPr algn="l"/>
                      <a:r>
                        <a:rPr lang="en-US" sz="1300" b="0" kern="1200">
                          <a:solidFill>
                            <a:schemeClr val="bg1"/>
                          </a:solidFill>
                          <a:latin typeface="+mn-lt"/>
                          <a:ea typeface="+mn-ea"/>
                          <a:cs typeface="+mn-cs"/>
                        </a:rPr>
                        <a:t>Fit for 55</a:t>
                      </a:r>
                    </a:p>
                  </a:txBody>
                  <a:tcPr marL="121920" marR="121920" marT="60960" marB="60960" anchor="ctr">
                    <a:solidFill>
                      <a:schemeClr val="accent4"/>
                    </a:solidFill>
                  </a:tcPr>
                </a:tc>
                <a:tc>
                  <a:txBody>
                    <a:bodyPr/>
                    <a:lstStyle/>
                    <a:p>
                      <a:pPr marL="0" algn="l" defTabSz="914400" rtl="0" eaLnBrk="1" latinLnBrk="0" hangingPunct="1"/>
                      <a:r>
                        <a:rPr kumimoji="0" lang="de-AT" sz="1300" b="0" u="none" strike="noStrike" kern="1200" cap="none" spc="0" normalizeH="0" baseline="0">
                          <a:ln>
                            <a:noFill/>
                          </a:ln>
                          <a:solidFill>
                            <a:schemeClr val="bg1"/>
                          </a:solidFill>
                          <a:effectLst/>
                          <a:uLnTx/>
                          <a:uFillTx/>
                          <a:latin typeface="+mn-lt"/>
                          <a:ea typeface="+mn-ea"/>
                          <a:cs typeface="+mn-cs"/>
                        </a:rPr>
                        <a:t>EU-27</a:t>
                      </a:r>
                    </a:p>
                  </a:txBody>
                  <a:tcPr marL="121920" marR="121920" marT="60960" marB="60960" anchor="ctr">
                    <a:solidFill>
                      <a:schemeClr val="accent4"/>
                    </a:solidFill>
                  </a:tcPr>
                </a:tc>
                <a:tc>
                  <a:txBody>
                    <a:bodyPr/>
                    <a:lstStyle/>
                    <a:p>
                      <a:pPr marL="0" algn="l" defTabSz="914400" rtl="0" eaLnBrk="1" latinLnBrk="0" hangingPunct="1"/>
                      <a:r>
                        <a:rPr lang="en-US" sz="1300" b="0" kern="1200" dirty="0">
                          <a:solidFill>
                            <a:schemeClr val="bg1"/>
                          </a:solidFill>
                          <a:latin typeface="+mn-lt"/>
                          <a:ea typeface="+mn-ea"/>
                          <a:cs typeface="+mn-cs"/>
                        </a:rPr>
                        <a:t>The “Fit for 55” package includes a series of legislative measures aimed at reducing the EU’s greenhouse gas emissions by at least 55% by 2030 and making the EU climate-neutral by 2050.</a:t>
                      </a:r>
                      <a:endParaRPr lang="de-AT" sz="1300" b="0" kern="1200" dirty="0">
                        <a:solidFill>
                          <a:schemeClr val="bg1"/>
                        </a:solidFill>
                        <a:latin typeface="+mn-lt"/>
                        <a:ea typeface="+mn-ea"/>
                        <a:cs typeface="+mn-cs"/>
                      </a:endParaRPr>
                    </a:p>
                  </a:txBody>
                  <a:tcPr marL="121920" marR="121920" marT="60960" marB="60960" anchor="ctr">
                    <a:solidFill>
                      <a:schemeClr val="accent4"/>
                    </a:solidFill>
                  </a:tcPr>
                </a:tc>
                <a:extLst>
                  <a:ext uri="{0D108BD9-81ED-4DB2-BD59-A6C34878D82A}">
                    <a16:rowId xmlns:a16="http://schemas.microsoft.com/office/drawing/2014/main" val="1468100881"/>
                  </a:ext>
                </a:extLst>
              </a:tr>
              <a:tr h="738395">
                <a:tc>
                  <a:txBody>
                    <a:bodyPr/>
                    <a:lstStyle/>
                    <a:p>
                      <a:pPr algn="l"/>
                      <a:r>
                        <a:rPr lang="en-US" sz="1300" b="0">
                          <a:solidFill>
                            <a:schemeClr val="bg1"/>
                          </a:solidFill>
                          <a:latin typeface="+mn-lt"/>
                        </a:rPr>
                        <a:t>Sustainable and Smart Mobility Strategy (COM(2020) 789 final)</a:t>
                      </a:r>
                    </a:p>
                  </a:txBody>
                  <a:tcPr marL="121920" marR="121920" marT="60960" marB="60960" anchor="ctr">
                    <a:solidFill>
                      <a:schemeClr val="accent1"/>
                    </a:solidFill>
                  </a:tcPr>
                </a:tc>
                <a:tc>
                  <a:txBody>
                    <a:bodyPr/>
                    <a:lstStyle/>
                    <a:p>
                      <a:pPr algn="l"/>
                      <a:r>
                        <a:rPr kumimoji="0" lang="en-US" sz="1300" b="0" u="none" strike="noStrike" kern="1200" cap="none" spc="0" normalizeH="0" baseline="0" noProof="0">
                          <a:ln>
                            <a:noFill/>
                          </a:ln>
                          <a:solidFill>
                            <a:schemeClr val="bg1"/>
                          </a:solidFill>
                          <a:effectLst/>
                          <a:uLnTx/>
                          <a:uFillTx/>
                          <a:latin typeface="+mn-lt"/>
                        </a:rPr>
                        <a:t>EU-27</a:t>
                      </a:r>
                      <a:endParaRPr lang="de-AT" sz="1300" b="0">
                        <a:solidFill>
                          <a:schemeClr val="bg1"/>
                        </a:solidFill>
                        <a:latin typeface="+mn-lt"/>
                      </a:endParaRPr>
                    </a:p>
                  </a:txBody>
                  <a:tcPr marL="121920" marR="121920" marT="60960" marB="60960" anchor="ctr">
                    <a:solidFill>
                      <a:schemeClr val="accent1"/>
                    </a:solidFill>
                  </a:tcPr>
                </a:tc>
                <a:tc>
                  <a:txBody>
                    <a:bodyPr/>
                    <a:lstStyle/>
                    <a:p>
                      <a:pPr marL="0" algn="l" defTabSz="914400" rtl="0" eaLnBrk="1" latinLnBrk="0" hangingPunct="1"/>
                      <a:r>
                        <a:rPr lang="en-US" sz="1300" b="0" kern="1200" dirty="0">
                          <a:solidFill>
                            <a:schemeClr val="bg1"/>
                          </a:solidFill>
                          <a:latin typeface="+mn-lt"/>
                          <a:ea typeface="+mn-ea"/>
                          <a:cs typeface="+mn-cs"/>
                        </a:rPr>
                        <a:t>This strategy, together with an action plan of 82 initiatives, provides the foundation for how the EU transport system will achieve ecological and digital transformation and become more resilient to future crises.</a:t>
                      </a:r>
                      <a:endParaRPr lang="de-AT" sz="1300" b="0" kern="1200" dirty="0">
                        <a:solidFill>
                          <a:schemeClr val="bg1"/>
                        </a:solidFill>
                        <a:latin typeface="+mn-lt"/>
                        <a:ea typeface="+mn-ea"/>
                        <a:cs typeface="+mn-cs"/>
                      </a:endParaRPr>
                    </a:p>
                  </a:txBody>
                  <a:tcPr marL="121920" marR="121920" marT="60960" marB="60960" anchor="ctr">
                    <a:solidFill>
                      <a:schemeClr val="accent1"/>
                    </a:solidFill>
                  </a:tcPr>
                </a:tc>
                <a:extLst>
                  <a:ext uri="{0D108BD9-81ED-4DB2-BD59-A6C34878D82A}">
                    <a16:rowId xmlns:a16="http://schemas.microsoft.com/office/drawing/2014/main" val="1892597900"/>
                  </a:ext>
                </a:extLst>
              </a:tr>
              <a:tr h="537015">
                <a:tc>
                  <a:txBody>
                    <a:bodyPr/>
                    <a:lstStyle/>
                    <a:p>
                      <a:pPr algn="l"/>
                      <a:r>
                        <a:rPr lang="de-AT" sz="1300" b="0">
                          <a:solidFill>
                            <a:schemeClr val="bg1"/>
                          </a:solidFill>
                          <a:latin typeface="+mn-lt"/>
                        </a:rPr>
                        <a:t>NAIADES III Action Programme (2021-2027)</a:t>
                      </a:r>
                    </a:p>
                  </a:txBody>
                  <a:tcPr marL="121920" marR="121920" marT="60960" marB="60960" anchor="ctr">
                    <a:solidFill>
                      <a:schemeClr val="accent4"/>
                    </a:solidFill>
                  </a:tcPr>
                </a:tc>
                <a:tc>
                  <a:txBody>
                    <a:bodyPr/>
                    <a:lstStyle/>
                    <a:p>
                      <a:pPr algn="l"/>
                      <a:r>
                        <a:rPr kumimoji="0" lang="en-US" sz="1300" b="0" u="none" strike="noStrike" kern="1200" cap="none" spc="0" normalizeH="0" baseline="0" noProof="0">
                          <a:ln>
                            <a:noFill/>
                          </a:ln>
                          <a:solidFill>
                            <a:schemeClr val="bg1"/>
                          </a:solidFill>
                          <a:effectLst/>
                          <a:uLnTx/>
                          <a:uFillTx/>
                          <a:latin typeface="+mn-lt"/>
                        </a:rPr>
                        <a:t>EU-27</a:t>
                      </a:r>
                      <a:endParaRPr lang="de-AT" sz="1300" b="0">
                        <a:solidFill>
                          <a:schemeClr val="bg1"/>
                        </a:solidFill>
                        <a:latin typeface="+mn-lt"/>
                      </a:endParaRPr>
                    </a:p>
                  </a:txBody>
                  <a:tcPr marL="121920" marR="121920" marT="60960" marB="60960" anchor="ctr">
                    <a:solidFill>
                      <a:schemeClr val="accent4"/>
                    </a:solidFill>
                  </a:tcPr>
                </a:tc>
                <a:tc>
                  <a:txBody>
                    <a:bodyPr/>
                    <a:lstStyle/>
                    <a:p>
                      <a:pPr algn="l"/>
                      <a:r>
                        <a:rPr lang="en-US" sz="1300" b="0" dirty="0">
                          <a:solidFill>
                            <a:schemeClr val="bg1"/>
                          </a:solidFill>
                          <a:latin typeface="+mn-lt"/>
                        </a:rPr>
                        <a:t>A 35-point action plan with the core aim of shifting more freight onto Europe’s rivers and canals and facilitating the transition to zero-emission inland vessels by 2050.</a:t>
                      </a:r>
                      <a:endParaRPr lang="de-AT" sz="1300" b="0" dirty="0">
                        <a:solidFill>
                          <a:schemeClr val="bg1"/>
                        </a:solidFill>
                        <a:latin typeface="+mn-lt"/>
                      </a:endParaRPr>
                    </a:p>
                  </a:txBody>
                  <a:tcPr marL="121920" marR="121920" marT="60960" marB="60960" anchor="ctr">
                    <a:solidFill>
                      <a:schemeClr val="accent4"/>
                    </a:solidFill>
                  </a:tcPr>
                </a:tc>
                <a:extLst>
                  <a:ext uri="{0D108BD9-81ED-4DB2-BD59-A6C34878D82A}">
                    <a16:rowId xmlns:a16="http://schemas.microsoft.com/office/drawing/2014/main" val="2849516824"/>
                  </a:ext>
                </a:extLst>
              </a:tr>
              <a:tr h="537015">
                <a:tc>
                  <a:txBody>
                    <a:bodyPr/>
                    <a:lstStyle/>
                    <a:p>
                      <a:pPr algn="l"/>
                      <a:r>
                        <a:rPr lang="de-AT" sz="1300" b="0">
                          <a:solidFill>
                            <a:schemeClr val="bg1"/>
                          </a:solidFill>
                          <a:latin typeface="+mn-lt"/>
                        </a:rPr>
                        <a:t>Platina4Action</a:t>
                      </a:r>
                    </a:p>
                  </a:txBody>
                  <a:tcPr marL="121920" marR="121920" marT="60960" marB="60960" anchor="ctr">
                    <a:solidFill>
                      <a:schemeClr val="accent1"/>
                    </a:solidFill>
                  </a:tcPr>
                </a:tc>
                <a:tc>
                  <a:txBody>
                    <a:bodyPr/>
                    <a:lstStyle/>
                    <a:p>
                      <a:pPr algn="l"/>
                      <a:r>
                        <a:rPr kumimoji="0" lang="en-US" sz="1300" b="0" u="none" strike="noStrike" kern="1200" cap="none" spc="0" normalizeH="0" baseline="0" noProof="0">
                          <a:ln>
                            <a:noFill/>
                          </a:ln>
                          <a:solidFill>
                            <a:schemeClr val="bg1"/>
                          </a:solidFill>
                          <a:effectLst/>
                          <a:uLnTx/>
                          <a:uFillTx/>
                          <a:latin typeface="+mn-lt"/>
                        </a:rPr>
                        <a:t>EU-27</a:t>
                      </a:r>
                      <a:endParaRPr lang="de-AT" sz="1300" b="0">
                        <a:solidFill>
                          <a:schemeClr val="bg1"/>
                        </a:solidFill>
                        <a:latin typeface="+mn-lt"/>
                      </a:endParaRPr>
                    </a:p>
                  </a:txBody>
                  <a:tcPr marL="121920" marR="121920" marT="60960" marB="60960" anchor="ctr">
                    <a:solidFill>
                      <a:schemeClr val="accent1"/>
                    </a:solidFill>
                  </a:tcPr>
                </a:tc>
                <a:tc>
                  <a:txBody>
                    <a:bodyPr/>
                    <a:lstStyle/>
                    <a:p>
                      <a:pPr algn="l"/>
                      <a:r>
                        <a:rPr lang="en-US" sz="1300" b="0" dirty="0">
                          <a:solidFill>
                            <a:schemeClr val="bg1"/>
                          </a:solidFill>
                          <a:latin typeface="+mn-lt"/>
                        </a:rPr>
                        <a:t>Aims to provide targeted coordination and support measures for inland shipping in Europe. Platina4Action will help implement the NAIADES III Action Plan.</a:t>
                      </a:r>
                      <a:endParaRPr lang="de-AT" sz="1300" b="0" dirty="0">
                        <a:solidFill>
                          <a:schemeClr val="bg1"/>
                        </a:solidFill>
                        <a:latin typeface="+mn-lt"/>
                      </a:endParaRPr>
                    </a:p>
                  </a:txBody>
                  <a:tcPr marL="121920" marR="121920" marT="60960" marB="60960" anchor="ctr">
                    <a:solidFill>
                      <a:schemeClr val="accent1"/>
                    </a:solidFill>
                  </a:tcPr>
                </a:tc>
                <a:extLst>
                  <a:ext uri="{0D108BD9-81ED-4DB2-BD59-A6C34878D82A}">
                    <a16:rowId xmlns:a16="http://schemas.microsoft.com/office/drawing/2014/main" val="2804057845"/>
                  </a:ext>
                </a:extLst>
              </a:tr>
              <a:tr h="408355">
                <a:tc>
                  <a:txBody>
                    <a:bodyPr/>
                    <a:lstStyle/>
                    <a:p>
                      <a:pPr algn="l"/>
                      <a:r>
                        <a:rPr lang="en-US" sz="1300" b="0" dirty="0">
                          <a:solidFill>
                            <a:schemeClr val="bg1"/>
                          </a:solidFill>
                          <a:latin typeface="+mn-lt"/>
                        </a:rPr>
                        <a:t>Master Plan for Freight Transport</a:t>
                      </a:r>
                    </a:p>
                  </a:txBody>
                  <a:tcPr anchor="ctr">
                    <a:solidFill>
                      <a:schemeClr val="accent4"/>
                    </a:solidFill>
                  </a:tcPr>
                </a:tc>
                <a:tc>
                  <a:txBody>
                    <a:bodyPr/>
                    <a:lstStyle/>
                    <a:p>
                      <a:pPr algn="l"/>
                      <a:r>
                        <a:rPr lang="en-US" sz="1300" b="0">
                          <a:solidFill>
                            <a:schemeClr val="bg1"/>
                          </a:solidFill>
                          <a:latin typeface="+mn-lt"/>
                        </a:rPr>
                        <a:t>AT</a:t>
                      </a:r>
                    </a:p>
                  </a:txBody>
                  <a:tcPr anchor="ctr">
                    <a:solidFill>
                      <a:schemeClr val="accent4"/>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300" b="0" dirty="0">
                          <a:solidFill>
                            <a:schemeClr val="bg1"/>
                          </a:solidFill>
                          <a:latin typeface="+mn-lt"/>
                        </a:rPr>
                        <a:t>Provides concrete goals and measures for climate-neutral freight transport in Austria.</a:t>
                      </a:r>
                    </a:p>
                  </a:txBody>
                  <a:tcPr anchor="ctr">
                    <a:solidFill>
                      <a:schemeClr val="accent4"/>
                    </a:solidFill>
                  </a:tcPr>
                </a:tc>
                <a:extLst>
                  <a:ext uri="{0D108BD9-81ED-4DB2-BD59-A6C34878D82A}">
                    <a16:rowId xmlns:a16="http://schemas.microsoft.com/office/drawing/2014/main" val="1670401812"/>
                  </a:ext>
                </a:extLst>
              </a:tr>
              <a:tr h="537015">
                <a:tc>
                  <a:txBody>
                    <a:bodyPr/>
                    <a:lstStyle/>
                    <a:p>
                      <a:pPr algn="l"/>
                      <a:r>
                        <a:rPr lang="de-AT" sz="1300" b="0" dirty="0" err="1">
                          <a:solidFill>
                            <a:schemeClr val="bg1"/>
                          </a:solidFill>
                          <a:latin typeface="+mn-lt"/>
                        </a:rPr>
                        <a:t>Danube</a:t>
                      </a:r>
                      <a:r>
                        <a:rPr lang="de-AT" sz="1300" b="0" dirty="0">
                          <a:solidFill>
                            <a:schemeClr val="bg1"/>
                          </a:solidFill>
                          <a:latin typeface="+mn-lt"/>
                        </a:rPr>
                        <a:t> 2030 Action Programme</a:t>
                      </a:r>
                    </a:p>
                  </a:txBody>
                  <a:tcPr marL="121920" marR="121920" marT="60960" marB="60960" anchor="ctr">
                    <a:solidFill>
                      <a:schemeClr val="accent1"/>
                    </a:solidFill>
                  </a:tcPr>
                </a:tc>
                <a:tc>
                  <a:txBody>
                    <a:bodyPr/>
                    <a:lstStyle/>
                    <a:p>
                      <a:pPr algn="l"/>
                      <a:r>
                        <a:rPr lang="en-US" sz="1300" b="0">
                          <a:solidFill>
                            <a:schemeClr val="bg1"/>
                          </a:solidFill>
                          <a:latin typeface="+mn-lt"/>
                        </a:rPr>
                        <a:t>AT</a:t>
                      </a:r>
                    </a:p>
                  </a:txBody>
                  <a:tcPr anchor="ctr">
                    <a:solidFill>
                      <a:schemeClr val="accent1"/>
                    </a:solidFill>
                  </a:tcPr>
                </a:tc>
                <a:tc>
                  <a:txBody>
                    <a:bodyPr/>
                    <a:lstStyle/>
                    <a:p>
                      <a:pPr algn="l"/>
                      <a:r>
                        <a:rPr lang="en-US" sz="1300" b="0" dirty="0">
                          <a:solidFill>
                            <a:schemeClr val="bg1"/>
                          </a:solidFill>
                          <a:latin typeface="+mn-lt"/>
                        </a:rPr>
                        <a:t>Is an implementation strategy of the Mobility Master Plan 2030 as well as the Master Plan for Freight Transport 2030 in the area of Danube shipping.</a:t>
                      </a:r>
                      <a:endParaRPr lang="de-AT" sz="1300" b="0" dirty="0">
                        <a:solidFill>
                          <a:schemeClr val="bg1"/>
                        </a:solidFill>
                        <a:latin typeface="+mn-lt"/>
                      </a:endParaRPr>
                    </a:p>
                  </a:txBody>
                  <a:tcPr marL="121920" marR="121920" marT="60960" marB="60960" anchor="ctr">
                    <a:solidFill>
                      <a:schemeClr val="accent1"/>
                    </a:solidFill>
                  </a:tcPr>
                </a:tc>
                <a:extLst>
                  <a:ext uri="{0D108BD9-81ED-4DB2-BD59-A6C34878D82A}">
                    <a16:rowId xmlns:a16="http://schemas.microsoft.com/office/drawing/2014/main" val="3172526066"/>
                  </a:ext>
                </a:extLst>
              </a:tr>
              <a:tr h="321464">
                <a:tc>
                  <a:txBody>
                    <a:bodyPr/>
                    <a:lstStyle/>
                    <a:p>
                      <a:pPr algn="l"/>
                      <a:r>
                        <a:rPr lang="en-US" sz="1300" b="0" kern="1200" dirty="0">
                          <a:solidFill>
                            <a:schemeClr val="bg1"/>
                          </a:solidFill>
                          <a:latin typeface="+mn-lt"/>
                          <a:ea typeface="+mn-ea"/>
                          <a:cs typeface="+mn-cs"/>
                        </a:rPr>
                        <a:t>Funding </a:t>
                      </a:r>
                      <a:r>
                        <a:rPr lang="en-US" sz="1300" b="0" kern="1200" dirty="0" err="1">
                          <a:solidFill>
                            <a:schemeClr val="bg1"/>
                          </a:solidFill>
                          <a:latin typeface="+mn-lt"/>
                          <a:ea typeface="+mn-ea"/>
                          <a:cs typeface="+mn-cs"/>
                        </a:rPr>
                        <a:t>Programme</a:t>
                      </a:r>
                      <a:r>
                        <a:rPr lang="en-US" sz="1300" b="0" kern="1200" dirty="0">
                          <a:solidFill>
                            <a:schemeClr val="bg1"/>
                          </a:solidFill>
                          <a:latin typeface="+mn-lt"/>
                          <a:ea typeface="+mn-ea"/>
                          <a:cs typeface="+mn-cs"/>
                        </a:rPr>
                        <a:t> for Climate- and Environmentally-Friendly Shipping 2022–2026</a:t>
                      </a:r>
                      <a:endParaRPr lang="de-AT" sz="1300" b="0" dirty="0">
                        <a:solidFill>
                          <a:schemeClr val="bg1"/>
                        </a:solidFill>
                        <a:latin typeface="+mn-lt"/>
                      </a:endParaRPr>
                    </a:p>
                  </a:txBody>
                  <a:tcPr marL="121920" marR="121920" marT="60960" marB="60960" anchor="ctr">
                    <a:solidFill>
                      <a:schemeClr val="accent4"/>
                    </a:solidFill>
                  </a:tcPr>
                </a:tc>
                <a:tc>
                  <a:txBody>
                    <a:bodyPr/>
                    <a:lstStyle/>
                    <a:p>
                      <a:pPr algn="l"/>
                      <a:r>
                        <a:rPr lang="en-US" sz="1300" b="0">
                          <a:solidFill>
                            <a:schemeClr val="bg1"/>
                          </a:solidFill>
                          <a:latin typeface="+mn-lt"/>
                        </a:rPr>
                        <a:t>AT</a:t>
                      </a:r>
                    </a:p>
                  </a:txBody>
                  <a:tcPr anchor="ctr">
                    <a:solidFill>
                      <a:schemeClr val="accent4"/>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300" b="0" kern="0" dirty="0">
                          <a:solidFill>
                            <a:schemeClr val="bg1"/>
                          </a:solidFill>
                          <a:effectLst/>
                          <a:latin typeface="+mn-lt"/>
                          <a:ea typeface="Times New Roman" panose="02020603050405020304" pitchFamily="18" charset="0"/>
                          <a:cs typeface="Times New Roman" panose="02020603050405020304" pitchFamily="18" charset="0"/>
                        </a:rPr>
                        <a:t>A financial incentive </a:t>
                      </a:r>
                      <a:r>
                        <a:rPr lang="en-US" sz="1300" b="0" kern="0" dirty="0" err="1">
                          <a:solidFill>
                            <a:schemeClr val="bg1"/>
                          </a:solidFill>
                          <a:effectLst/>
                          <a:latin typeface="+mn-lt"/>
                          <a:ea typeface="Times New Roman" panose="02020603050405020304" pitchFamily="18" charset="0"/>
                          <a:cs typeface="Times New Roman" panose="02020603050405020304" pitchFamily="18" charset="0"/>
                        </a:rPr>
                        <a:t>programme</a:t>
                      </a:r>
                      <a:r>
                        <a:rPr lang="en-US" sz="1300" b="0" kern="0" dirty="0">
                          <a:solidFill>
                            <a:schemeClr val="bg1"/>
                          </a:solidFill>
                          <a:effectLst/>
                          <a:latin typeface="+mn-lt"/>
                          <a:ea typeface="Times New Roman" panose="02020603050405020304" pitchFamily="18" charset="0"/>
                          <a:cs typeface="Times New Roman" panose="02020603050405020304" pitchFamily="18" charset="0"/>
                        </a:rPr>
                        <a:t> to increase efficiency and adapt the fleet of inland vessels in Austria, improving competitiveness.</a:t>
                      </a:r>
                      <a:endParaRPr lang="en-US" sz="1300" b="0" dirty="0">
                        <a:solidFill>
                          <a:schemeClr val="bg1"/>
                        </a:solidFill>
                        <a:latin typeface="+mn-lt"/>
                      </a:endParaRPr>
                    </a:p>
                  </a:txBody>
                  <a:tcPr anchor="ctr">
                    <a:solidFill>
                      <a:schemeClr val="accent4"/>
                    </a:solidFill>
                  </a:tcPr>
                </a:tc>
                <a:extLst>
                  <a:ext uri="{0D108BD9-81ED-4DB2-BD59-A6C34878D82A}">
                    <a16:rowId xmlns:a16="http://schemas.microsoft.com/office/drawing/2014/main" val="492924840"/>
                  </a:ext>
                </a:extLst>
              </a:tr>
            </a:tbl>
          </a:graphicData>
        </a:graphic>
      </p:graphicFrame>
    </p:spTree>
    <p:extLst>
      <p:ext uri="{BB962C8B-B14F-4D97-AF65-F5344CB8AC3E}">
        <p14:creationId xmlns:p14="http://schemas.microsoft.com/office/powerpoint/2010/main" val="1685712857"/>
      </p:ext>
    </p:extLst>
  </p:cSld>
  <p:clrMapOvr>
    <a:masterClrMapping/>
  </p:clrMapOvr>
  <p:transition spd="slow">
    <p:pu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46879A-84E7-A3F6-6C30-699303944051}"/>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97202D2B-9C40-2D09-DDA4-F6C278AC312B}"/>
              </a:ext>
            </a:extLst>
          </p:cNvPr>
          <p:cNvSpPr>
            <a:spLocks noGrp="1"/>
          </p:cNvSpPr>
          <p:nvPr>
            <p:ph type="ftr" sz="quarter" idx="11"/>
          </p:nvPr>
        </p:nvSpPr>
        <p:spPr/>
        <p:txBody>
          <a:bodyPr/>
          <a:lstStyle/>
          <a:p>
            <a:r>
              <a:rPr lang="de-AT" dirty="0"/>
              <a:t>Political Framework </a:t>
            </a:r>
            <a:r>
              <a:rPr lang="de-AT" dirty="0" err="1"/>
              <a:t>Conditions</a:t>
            </a:r>
            <a:endParaRPr lang="de-AT" dirty="0"/>
          </a:p>
        </p:txBody>
      </p:sp>
      <p:sp>
        <p:nvSpPr>
          <p:cNvPr id="4" name="Foliennummernplatzhalter 3">
            <a:extLst>
              <a:ext uri="{FF2B5EF4-FFF2-40B4-BE49-F238E27FC236}">
                <a16:creationId xmlns:a16="http://schemas.microsoft.com/office/drawing/2014/main" id="{D7F35DF3-718D-A8B7-43A5-E2BA9B7E692F}"/>
              </a:ext>
            </a:extLst>
          </p:cNvPr>
          <p:cNvSpPr>
            <a:spLocks noGrp="1"/>
          </p:cNvSpPr>
          <p:nvPr>
            <p:ph type="sldNum" sz="quarter" idx="12"/>
          </p:nvPr>
        </p:nvSpPr>
        <p:spPr/>
        <p:txBody>
          <a:bodyPr/>
          <a:lstStyle/>
          <a:p>
            <a:r>
              <a:rPr lang="de-AT" dirty="0"/>
              <a:t>Slide </a:t>
            </a:r>
            <a:fld id="{0AF89F37-6AD9-4F74-BC17-19E39A25D257}" type="slidenum">
              <a:rPr lang="de-AT" smtClean="0"/>
              <a:pPr/>
              <a:t>37</a:t>
            </a:fld>
            <a:endParaRPr lang="de-AT" dirty="0"/>
          </a:p>
        </p:txBody>
      </p:sp>
      <p:graphicFrame>
        <p:nvGraphicFramePr>
          <p:cNvPr id="6" name="Table 4">
            <a:extLst>
              <a:ext uri="{FF2B5EF4-FFF2-40B4-BE49-F238E27FC236}">
                <a16:creationId xmlns:a16="http://schemas.microsoft.com/office/drawing/2014/main" id="{72B42BDD-43A5-2BA1-927C-767081382142}"/>
              </a:ext>
            </a:extLst>
          </p:cNvPr>
          <p:cNvGraphicFramePr>
            <a:graphicFrameLocks noGrp="1"/>
          </p:cNvGraphicFramePr>
          <p:nvPr>
            <p:extLst>
              <p:ext uri="{D42A27DB-BD31-4B8C-83A1-F6EECF244321}">
                <p14:modId xmlns:p14="http://schemas.microsoft.com/office/powerpoint/2010/main" val="4187074529"/>
              </p:ext>
            </p:extLst>
          </p:nvPr>
        </p:nvGraphicFramePr>
        <p:xfrm>
          <a:off x="358662" y="787037"/>
          <a:ext cx="10302240" cy="1130493"/>
        </p:xfrm>
        <a:graphic>
          <a:graphicData uri="http://schemas.openxmlformats.org/drawingml/2006/table">
            <a:tbl>
              <a:tblPr firstRow="1" bandRow="1">
                <a:tableStyleId>{3B4B98B0-60AC-42C2-AFA5-B58CD77FA1E5}</a:tableStyleId>
              </a:tblPr>
              <a:tblGrid>
                <a:gridCol w="3193776">
                  <a:extLst>
                    <a:ext uri="{9D8B030D-6E8A-4147-A177-3AD203B41FA5}">
                      <a16:colId xmlns:a16="http://schemas.microsoft.com/office/drawing/2014/main" val="3204215524"/>
                    </a:ext>
                  </a:extLst>
                </a:gridCol>
                <a:gridCol w="743451">
                  <a:extLst>
                    <a:ext uri="{9D8B030D-6E8A-4147-A177-3AD203B41FA5}">
                      <a16:colId xmlns:a16="http://schemas.microsoft.com/office/drawing/2014/main" val="250726191"/>
                    </a:ext>
                  </a:extLst>
                </a:gridCol>
                <a:gridCol w="6365013">
                  <a:extLst>
                    <a:ext uri="{9D8B030D-6E8A-4147-A177-3AD203B41FA5}">
                      <a16:colId xmlns:a16="http://schemas.microsoft.com/office/drawing/2014/main" val="271376252"/>
                    </a:ext>
                  </a:extLst>
                </a:gridCol>
              </a:tblGrid>
              <a:tr h="368493">
                <a:tc>
                  <a:txBody>
                    <a:bodyPr/>
                    <a:lstStyle/>
                    <a:p>
                      <a:pPr algn="ctr"/>
                      <a:r>
                        <a:rPr lang="de-DE" sz="1500" dirty="0" err="1">
                          <a:latin typeface="+mj-lt"/>
                        </a:rPr>
                        <a:t>Document</a:t>
                      </a:r>
                      <a:r>
                        <a:rPr lang="de-DE" sz="1500" dirty="0">
                          <a:latin typeface="+mj-lt"/>
                        </a:rPr>
                        <a:t> / Declaration</a:t>
                      </a:r>
                      <a:endParaRPr lang="en-US" sz="1500" dirty="0">
                        <a:latin typeface="+mj-lt"/>
                      </a:endParaRPr>
                    </a:p>
                  </a:txBody>
                  <a:tcPr/>
                </a:tc>
                <a:tc>
                  <a:txBody>
                    <a:bodyPr/>
                    <a:lstStyle/>
                    <a:p>
                      <a:pPr algn="ctr"/>
                      <a:r>
                        <a:rPr lang="de-DE" sz="1500">
                          <a:latin typeface="+mj-lt"/>
                        </a:rPr>
                        <a:t>Range</a:t>
                      </a:r>
                      <a:endParaRPr lang="en-US" sz="1500">
                        <a:latin typeface="+mj-lt"/>
                      </a:endParaRPr>
                    </a:p>
                  </a:txBody>
                  <a:tcPr/>
                </a:tc>
                <a:tc>
                  <a:txBody>
                    <a:bodyPr/>
                    <a:lstStyle/>
                    <a:p>
                      <a:pPr algn="ctr"/>
                      <a:r>
                        <a:rPr lang="de-DE" sz="1500" dirty="0">
                          <a:latin typeface="+mj-lt"/>
                        </a:rPr>
                        <a:t>Goal</a:t>
                      </a:r>
                      <a:endParaRPr lang="en-US" sz="1500" dirty="0">
                        <a:latin typeface="+mj-lt"/>
                      </a:endParaRPr>
                    </a:p>
                  </a:txBody>
                  <a:tcPr/>
                </a:tc>
                <a:extLst>
                  <a:ext uri="{0D108BD9-81ED-4DB2-BD59-A6C34878D82A}">
                    <a16:rowId xmlns:a16="http://schemas.microsoft.com/office/drawing/2014/main" val="3646815286"/>
                  </a:ext>
                </a:extLst>
              </a:tr>
              <a:tr h="548640">
                <a:tc>
                  <a:txBody>
                    <a:bodyPr/>
                    <a:lstStyle/>
                    <a:p>
                      <a:pPr algn="l"/>
                      <a:r>
                        <a:rPr lang="fr-FR" sz="1400" b="1" dirty="0">
                          <a:solidFill>
                            <a:schemeClr val="bg1"/>
                          </a:solidFill>
                          <a:latin typeface="+mj-lt"/>
                        </a:rPr>
                        <a:t>NAIADES III Action Programme (2021–2027)</a:t>
                      </a:r>
                      <a:endParaRPr lang="de-AT" sz="1400" dirty="0">
                        <a:solidFill>
                          <a:schemeClr val="bg1"/>
                        </a:solidFill>
                        <a:latin typeface="+mj-lt"/>
                      </a:endParaRPr>
                    </a:p>
                  </a:txBody>
                  <a:tcPr marL="121920" marR="121920" marT="60960" marB="60960" anchor="ctr">
                    <a:solidFill>
                      <a:schemeClr val="accent1"/>
                    </a:solidFill>
                  </a:tcPr>
                </a:tc>
                <a:tc>
                  <a:txBody>
                    <a:bodyPr/>
                    <a:lstStyle/>
                    <a:p>
                      <a:pPr algn="l"/>
                      <a:r>
                        <a:rPr kumimoji="0" lang="en-US" sz="1400" b="0" i="0" u="none" strike="noStrike" kern="1200" cap="none" spc="0" normalizeH="0" baseline="0" noProof="0">
                          <a:ln>
                            <a:noFill/>
                          </a:ln>
                          <a:solidFill>
                            <a:schemeClr val="bg1"/>
                          </a:solidFill>
                          <a:effectLst/>
                          <a:uLnTx/>
                          <a:uFillTx/>
                          <a:latin typeface="+mj-lt"/>
                          <a:ea typeface="+mn-ea"/>
                          <a:cs typeface="+mn-cs"/>
                        </a:rPr>
                        <a:t>EU-27</a:t>
                      </a:r>
                      <a:endParaRPr lang="de-AT" sz="1400">
                        <a:solidFill>
                          <a:schemeClr val="bg1"/>
                        </a:solidFill>
                        <a:latin typeface="+mj-lt"/>
                      </a:endParaRPr>
                    </a:p>
                  </a:txBody>
                  <a:tcPr marL="121920" marR="121920" marT="60960" marB="60960" anchor="ctr">
                    <a:solidFill>
                      <a:schemeClr val="accent1"/>
                    </a:solidFill>
                  </a:tcPr>
                </a:tc>
                <a:tc>
                  <a:txBody>
                    <a:bodyPr/>
                    <a:lstStyle/>
                    <a:p>
                      <a:pPr algn="l"/>
                      <a:r>
                        <a:rPr lang="en-US" sz="1400" dirty="0">
                          <a:solidFill>
                            <a:schemeClr val="bg1"/>
                          </a:solidFill>
                          <a:latin typeface="+mj-lt"/>
                        </a:rPr>
                        <a:t>35-point action plan with the core objective of shifting more freight onto Europe’s rivers and canals and facilitating the transition to zero-emission inland vessels by 2050.</a:t>
                      </a:r>
                      <a:endParaRPr lang="de-AT" sz="1400" dirty="0">
                        <a:solidFill>
                          <a:schemeClr val="bg1"/>
                        </a:solidFill>
                        <a:latin typeface="+mj-lt"/>
                      </a:endParaRPr>
                    </a:p>
                  </a:txBody>
                  <a:tcPr marL="121920" marR="121920" marT="60960" marB="60960" anchor="ctr">
                    <a:solidFill>
                      <a:schemeClr val="accent1"/>
                    </a:solidFill>
                  </a:tcPr>
                </a:tc>
                <a:extLst>
                  <a:ext uri="{0D108BD9-81ED-4DB2-BD59-A6C34878D82A}">
                    <a16:rowId xmlns:a16="http://schemas.microsoft.com/office/drawing/2014/main" val="3643946555"/>
                  </a:ext>
                </a:extLst>
              </a:tr>
            </a:tbl>
          </a:graphicData>
        </a:graphic>
      </p:graphicFrame>
      <p:pic>
        <p:nvPicPr>
          <p:cNvPr id="9" name="Grafik 8">
            <a:extLst>
              <a:ext uri="{FF2B5EF4-FFF2-40B4-BE49-F238E27FC236}">
                <a16:creationId xmlns:a16="http://schemas.microsoft.com/office/drawing/2014/main" id="{CC42F69A-844C-C76A-6A3D-55E6D1843858}"/>
              </a:ext>
            </a:extLst>
          </p:cNvPr>
          <p:cNvPicPr>
            <a:picLocks noChangeAspect="1"/>
          </p:cNvPicPr>
          <p:nvPr/>
        </p:nvPicPr>
        <p:blipFill>
          <a:blip r:embed="rId3"/>
          <a:stretch>
            <a:fillRect/>
          </a:stretch>
        </p:blipFill>
        <p:spPr>
          <a:xfrm>
            <a:off x="2265268" y="2094304"/>
            <a:ext cx="7661464" cy="4533338"/>
          </a:xfrm>
          <a:prstGeom prst="rect">
            <a:avLst/>
          </a:prstGeom>
        </p:spPr>
      </p:pic>
      <p:sp>
        <p:nvSpPr>
          <p:cNvPr id="5" name="Textfeld 4">
            <a:extLst>
              <a:ext uri="{FF2B5EF4-FFF2-40B4-BE49-F238E27FC236}">
                <a16:creationId xmlns:a16="http://schemas.microsoft.com/office/drawing/2014/main" id="{DE6E694E-1492-BE3D-99BD-C58C3929E551}"/>
              </a:ext>
            </a:extLst>
          </p:cNvPr>
          <p:cNvSpPr txBox="1"/>
          <p:nvPr/>
        </p:nvSpPr>
        <p:spPr>
          <a:xfrm>
            <a:off x="10049376" y="6415801"/>
            <a:ext cx="1789698" cy="246221"/>
          </a:xfrm>
          <a:prstGeom prst="rect">
            <a:avLst/>
          </a:prstGeom>
          <a:noFill/>
        </p:spPr>
        <p:txBody>
          <a:bodyPr wrap="square">
            <a:spAutoFit/>
          </a:bodyPr>
          <a:lstStyle/>
          <a:p>
            <a:r>
              <a:rPr lang="de-AT" sz="1000" dirty="0">
                <a:solidFill>
                  <a:srgbClr val="3C6496"/>
                </a:solidFill>
              </a:rPr>
              <a:t>Image: </a:t>
            </a:r>
            <a:r>
              <a:rPr lang="en-US" sz="1000" dirty="0">
                <a:solidFill>
                  <a:srgbClr val="3C6496"/>
                </a:solidFill>
              </a:rPr>
              <a:t>Hugues Van </a:t>
            </a:r>
            <a:r>
              <a:rPr lang="en-US" sz="1000" dirty="0" err="1">
                <a:solidFill>
                  <a:srgbClr val="3C6496"/>
                </a:solidFill>
              </a:rPr>
              <a:t>Honacker</a:t>
            </a:r>
            <a:endParaRPr lang="de-AT" sz="1000" dirty="0">
              <a:solidFill>
                <a:srgbClr val="3C6496"/>
              </a:solidFill>
            </a:endParaRPr>
          </a:p>
        </p:txBody>
      </p:sp>
    </p:spTree>
    <p:extLst>
      <p:ext uri="{BB962C8B-B14F-4D97-AF65-F5344CB8AC3E}">
        <p14:creationId xmlns:p14="http://schemas.microsoft.com/office/powerpoint/2010/main" val="3406442575"/>
      </p:ext>
    </p:extLst>
  </p:cSld>
  <p:clrMapOvr>
    <a:masterClrMapping/>
  </p:clrMapOvr>
  <p:transition spd="slow">
    <p:push/>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569D3F-E322-3A42-D444-2DE53B94627E}"/>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6998AE06-7C3D-5DB2-7829-28C3BCD6C333}"/>
              </a:ext>
            </a:extLst>
          </p:cNvPr>
          <p:cNvSpPr>
            <a:spLocks noGrp="1"/>
          </p:cNvSpPr>
          <p:nvPr>
            <p:ph type="ftr" sz="quarter" idx="11"/>
          </p:nvPr>
        </p:nvSpPr>
        <p:spPr/>
        <p:txBody>
          <a:bodyPr/>
          <a:lstStyle/>
          <a:p>
            <a:r>
              <a:rPr lang="de-AT" dirty="0"/>
              <a:t>Political Framework </a:t>
            </a:r>
            <a:r>
              <a:rPr lang="de-AT" dirty="0" err="1"/>
              <a:t>Conditions</a:t>
            </a:r>
            <a:endParaRPr lang="de-AT" dirty="0"/>
          </a:p>
        </p:txBody>
      </p:sp>
      <p:sp>
        <p:nvSpPr>
          <p:cNvPr id="4" name="Foliennummernplatzhalter 3">
            <a:extLst>
              <a:ext uri="{FF2B5EF4-FFF2-40B4-BE49-F238E27FC236}">
                <a16:creationId xmlns:a16="http://schemas.microsoft.com/office/drawing/2014/main" id="{A5CB086B-A7FF-B843-7ECE-1FE16B1579DE}"/>
              </a:ext>
            </a:extLst>
          </p:cNvPr>
          <p:cNvSpPr>
            <a:spLocks noGrp="1"/>
          </p:cNvSpPr>
          <p:nvPr>
            <p:ph type="sldNum" sz="quarter" idx="12"/>
          </p:nvPr>
        </p:nvSpPr>
        <p:spPr/>
        <p:txBody>
          <a:bodyPr/>
          <a:lstStyle/>
          <a:p>
            <a:r>
              <a:rPr lang="de-AT" dirty="0"/>
              <a:t>Slide </a:t>
            </a:r>
            <a:fld id="{0AF89F37-6AD9-4F74-BC17-19E39A25D257}" type="slidenum">
              <a:rPr lang="de-AT" smtClean="0"/>
              <a:pPr/>
              <a:t>38</a:t>
            </a:fld>
            <a:endParaRPr lang="de-AT" dirty="0"/>
          </a:p>
        </p:txBody>
      </p:sp>
      <p:graphicFrame>
        <p:nvGraphicFramePr>
          <p:cNvPr id="10" name="Table 4">
            <a:extLst>
              <a:ext uri="{FF2B5EF4-FFF2-40B4-BE49-F238E27FC236}">
                <a16:creationId xmlns:a16="http://schemas.microsoft.com/office/drawing/2014/main" id="{DC896B3D-B624-83AA-AD70-F8900DA7C521}"/>
              </a:ext>
            </a:extLst>
          </p:cNvPr>
          <p:cNvGraphicFramePr>
            <a:graphicFrameLocks noGrp="1"/>
          </p:cNvGraphicFramePr>
          <p:nvPr>
            <p:extLst>
              <p:ext uri="{D42A27DB-BD31-4B8C-83A1-F6EECF244321}">
                <p14:modId xmlns:p14="http://schemas.microsoft.com/office/powerpoint/2010/main" val="3293168438"/>
              </p:ext>
            </p:extLst>
          </p:nvPr>
        </p:nvGraphicFramePr>
        <p:xfrm>
          <a:off x="282462" y="787037"/>
          <a:ext cx="10302240" cy="917133"/>
        </p:xfrm>
        <a:graphic>
          <a:graphicData uri="http://schemas.openxmlformats.org/drawingml/2006/table">
            <a:tbl>
              <a:tblPr firstRow="1" bandRow="1">
                <a:tableStyleId>{3B4B98B0-60AC-42C2-AFA5-B58CD77FA1E5}</a:tableStyleId>
              </a:tblPr>
              <a:tblGrid>
                <a:gridCol w="3193776">
                  <a:extLst>
                    <a:ext uri="{9D8B030D-6E8A-4147-A177-3AD203B41FA5}">
                      <a16:colId xmlns:a16="http://schemas.microsoft.com/office/drawing/2014/main" val="3204215524"/>
                    </a:ext>
                  </a:extLst>
                </a:gridCol>
                <a:gridCol w="743451">
                  <a:extLst>
                    <a:ext uri="{9D8B030D-6E8A-4147-A177-3AD203B41FA5}">
                      <a16:colId xmlns:a16="http://schemas.microsoft.com/office/drawing/2014/main" val="250726191"/>
                    </a:ext>
                  </a:extLst>
                </a:gridCol>
                <a:gridCol w="6365013">
                  <a:extLst>
                    <a:ext uri="{9D8B030D-6E8A-4147-A177-3AD203B41FA5}">
                      <a16:colId xmlns:a16="http://schemas.microsoft.com/office/drawing/2014/main" val="271376252"/>
                    </a:ext>
                  </a:extLst>
                </a:gridCol>
              </a:tblGrid>
              <a:tr h="368493">
                <a:tc>
                  <a:txBody>
                    <a:bodyPr/>
                    <a:lstStyle/>
                    <a:p>
                      <a:pPr algn="ctr"/>
                      <a:r>
                        <a:rPr lang="de-DE" sz="1500" dirty="0" err="1">
                          <a:latin typeface="+mj-lt"/>
                        </a:rPr>
                        <a:t>Document</a:t>
                      </a:r>
                      <a:r>
                        <a:rPr lang="de-DE" sz="1500" dirty="0">
                          <a:latin typeface="+mj-lt"/>
                        </a:rPr>
                        <a:t> / Declaration</a:t>
                      </a:r>
                      <a:endParaRPr lang="en-US" sz="1500" dirty="0">
                        <a:latin typeface="+mj-lt"/>
                      </a:endParaRPr>
                    </a:p>
                  </a:txBody>
                  <a:tcPr/>
                </a:tc>
                <a:tc>
                  <a:txBody>
                    <a:bodyPr/>
                    <a:lstStyle/>
                    <a:p>
                      <a:pPr algn="ctr"/>
                      <a:r>
                        <a:rPr lang="de-DE" sz="1500">
                          <a:latin typeface="+mj-lt"/>
                        </a:rPr>
                        <a:t>Range</a:t>
                      </a:r>
                      <a:endParaRPr lang="en-US" sz="1500">
                        <a:latin typeface="+mj-lt"/>
                      </a:endParaRPr>
                    </a:p>
                  </a:txBody>
                  <a:tcPr/>
                </a:tc>
                <a:tc>
                  <a:txBody>
                    <a:bodyPr/>
                    <a:lstStyle/>
                    <a:p>
                      <a:pPr algn="ctr"/>
                      <a:r>
                        <a:rPr lang="de-DE" sz="1500" dirty="0">
                          <a:solidFill>
                            <a:schemeClr val="tx1"/>
                          </a:solidFill>
                          <a:latin typeface="+mj-lt"/>
                        </a:rPr>
                        <a:t>Goal</a:t>
                      </a:r>
                      <a:endParaRPr lang="en-US" sz="1500" dirty="0">
                        <a:solidFill>
                          <a:schemeClr val="tx1"/>
                        </a:solidFill>
                        <a:latin typeface="+mj-lt"/>
                      </a:endParaRPr>
                    </a:p>
                  </a:txBody>
                  <a:tcPr/>
                </a:tc>
                <a:extLst>
                  <a:ext uri="{0D108BD9-81ED-4DB2-BD59-A6C34878D82A}">
                    <a16:rowId xmlns:a16="http://schemas.microsoft.com/office/drawing/2014/main" val="3646815286"/>
                  </a:ext>
                </a:extLst>
              </a:tr>
              <a:tr h="548640">
                <a:tc>
                  <a:txBody>
                    <a:bodyPr/>
                    <a:lstStyle/>
                    <a:p>
                      <a:pPr algn="l"/>
                      <a:r>
                        <a:rPr lang="de-AT" sz="1400" b="1" dirty="0">
                          <a:solidFill>
                            <a:schemeClr val="bg1"/>
                          </a:solidFill>
                          <a:latin typeface="+mj-lt"/>
                        </a:rPr>
                        <a:t>Master Plan </a:t>
                      </a:r>
                      <a:r>
                        <a:rPr lang="de-AT" sz="1400" b="1" dirty="0" err="1">
                          <a:solidFill>
                            <a:schemeClr val="bg1"/>
                          </a:solidFill>
                          <a:latin typeface="+mj-lt"/>
                        </a:rPr>
                        <a:t>for</a:t>
                      </a:r>
                      <a:r>
                        <a:rPr lang="de-AT" sz="1400" b="1" dirty="0">
                          <a:solidFill>
                            <a:schemeClr val="bg1"/>
                          </a:solidFill>
                          <a:latin typeface="+mj-lt"/>
                        </a:rPr>
                        <a:t> Freight Transport</a:t>
                      </a:r>
                      <a:endParaRPr lang="de-AT" sz="1400" dirty="0">
                        <a:solidFill>
                          <a:schemeClr val="bg1"/>
                        </a:solidFill>
                        <a:latin typeface="+mj-lt"/>
                      </a:endParaRPr>
                    </a:p>
                  </a:txBody>
                  <a:tcPr marL="121920" marR="121920" marT="60960" marB="60960" anchor="ctr">
                    <a:solidFill>
                      <a:schemeClr val="accent1"/>
                    </a:solidFill>
                  </a:tcPr>
                </a:tc>
                <a:tc>
                  <a:txBody>
                    <a:bodyPr/>
                    <a:lstStyle/>
                    <a:p>
                      <a:pPr algn="l"/>
                      <a:r>
                        <a:rPr kumimoji="0" lang="en-US" sz="1400" b="0" i="0" u="none" strike="noStrike" kern="1200" cap="none" spc="0" normalizeH="0" baseline="0" noProof="0">
                          <a:ln>
                            <a:noFill/>
                          </a:ln>
                          <a:solidFill>
                            <a:schemeClr val="bg1"/>
                          </a:solidFill>
                          <a:effectLst/>
                          <a:uLnTx/>
                          <a:uFillTx/>
                          <a:latin typeface="+mj-lt"/>
                          <a:ea typeface="+mn-ea"/>
                          <a:cs typeface="+mn-cs"/>
                        </a:rPr>
                        <a:t>AT</a:t>
                      </a:r>
                      <a:endParaRPr lang="de-AT" sz="1400">
                        <a:solidFill>
                          <a:schemeClr val="bg1"/>
                        </a:solidFill>
                        <a:latin typeface="+mj-lt"/>
                      </a:endParaRPr>
                    </a:p>
                  </a:txBody>
                  <a:tcPr marL="121920" marR="121920" marT="60960" marB="60960" anchor="ctr">
                    <a:solidFill>
                      <a:schemeClr val="accent1"/>
                    </a:solidFill>
                  </a:tcPr>
                </a:tc>
                <a:tc>
                  <a:txBody>
                    <a:bodyPr/>
                    <a:lstStyle/>
                    <a:p>
                      <a:pPr algn="l"/>
                      <a:r>
                        <a:rPr lang="en-US" sz="1400" dirty="0">
                          <a:solidFill>
                            <a:schemeClr val="bg1"/>
                          </a:solidFill>
                          <a:latin typeface="+mj-lt"/>
                        </a:rPr>
                        <a:t>Provides concrete goals and measures for climate-neutral freight transport in Austria.</a:t>
                      </a:r>
                      <a:endParaRPr lang="de-AT" sz="1400" dirty="0">
                        <a:solidFill>
                          <a:schemeClr val="bg1"/>
                        </a:solidFill>
                        <a:latin typeface="+mj-lt"/>
                      </a:endParaRPr>
                    </a:p>
                  </a:txBody>
                  <a:tcPr marL="121920" marR="121920" marT="60960" marB="60960" anchor="ctr">
                    <a:solidFill>
                      <a:schemeClr val="accent1"/>
                    </a:solidFill>
                  </a:tcPr>
                </a:tc>
                <a:extLst>
                  <a:ext uri="{0D108BD9-81ED-4DB2-BD59-A6C34878D82A}">
                    <a16:rowId xmlns:a16="http://schemas.microsoft.com/office/drawing/2014/main" val="3643946555"/>
                  </a:ext>
                </a:extLst>
              </a:tr>
            </a:tbl>
          </a:graphicData>
        </a:graphic>
      </p:graphicFrame>
      <p:sp>
        <p:nvSpPr>
          <p:cNvPr id="14" name="Textfeld 13">
            <a:extLst>
              <a:ext uri="{FF2B5EF4-FFF2-40B4-BE49-F238E27FC236}">
                <a16:creationId xmlns:a16="http://schemas.microsoft.com/office/drawing/2014/main" id="{29D0ACD9-9E5D-09D0-D044-E7E0F2B6D184}"/>
              </a:ext>
            </a:extLst>
          </p:cNvPr>
          <p:cNvSpPr txBox="1"/>
          <p:nvPr/>
        </p:nvSpPr>
        <p:spPr>
          <a:xfrm>
            <a:off x="635070" y="2645265"/>
            <a:ext cx="6096000" cy="2769989"/>
          </a:xfrm>
          <a:prstGeom prst="rect">
            <a:avLst/>
          </a:prstGeom>
          <a:noFill/>
        </p:spPr>
        <p:txBody>
          <a:bodyPr wrap="square">
            <a:spAutoFit/>
          </a:bodyPr>
          <a:lstStyle/>
          <a:p>
            <a:pPr>
              <a:spcAft>
                <a:spcPts val="600"/>
              </a:spcAft>
            </a:pPr>
            <a:r>
              <a:rPr lang="en-US" sz="2200" dirty="0"/>
              <a:t>4 Measures in the Field of Inland Navigation</a:t>
            </a:r>
          </a:p>
          <a:p>
            <a:pPr marL="342900" indent="-342900">
              <a:spcAft>
                <a:spcPts val="600"/>
              </a:spcAft>
              <a:buFont typeface="Arial" panose="020B0604020202020204" pitchFamily="34" charset="0"/>
              <a:buChar char="•"/>
            </a:pPr>
            <a:r>
              <a:rPr lang="en-US" sz="2200" dirty="0"/>
              <a:t>Further develop inland waterway infrastructure</a:t>
            </a:r>
          </a:p>
          <a:p>
            <a:pPr marL="342900" indent="-342900">
              <a:spcAft>
                <a:spcPts val="600"/>
              </a:spcAft>
              <a:buFont typeface="Arial" panose="020B0604020202020204" pitchFamily="34" charset="0"/>
              <a:buChar char="•"/>
            </a:pPr>
            <a:r>
              <a:rPr lang="en-US" sz="2200" dirty="0"/>
              <a:t>Improve the operation and use of waterways</a:t>
            </a:r>
          </a:p>
          <a:p>
            <a:pPr marL="342900" indent="-342900">
              <a:spcAft>
                <a:spcPts val="600"/>
              </a:spcAft>
              <a:buFont typeface="Arial" panose="020B0604020202020204" pitchFamily="34" charset="0"/>
              <a:buChar char="•"/>
            </a:pPr>
            <a:r>
              <a:rPr lang="en-US" sz="2200" dirty="0"/>
              <a:t>Promote ship technologies and </a:t>
            </a:r>
            <a:r>
              <a:rPr lang="en-US" sz="2200" dirty="0" err="1"/>
              <a:t>digitalisation</a:t>
            </a:r>
            <a:r>
              <a:rPr lang="en-US" sz="2200" dirty="0"/>
              <a:t> of waterways</a:t>
            </a:r>
          </a:p>
          <a:p>
            <a:pPr marL="342900" indent="-342900">
              <a:spcAft>
                <a:spcPts val="600"/>
              </a:spcAft>
              <a:buFont typeface="Arial" panose="020B0604020202020204" pitchFamily="34" charset="0"/>
              <a:buChar char="•"/>
            </a:pPr>
            <a:r>
              <a:rPr lang="en-US" sz="2200" dirty="0"/>
              <a:t>Create legal frameworks and financial incentives to promote the use of waterways</a:t>
            </a:r>
            <a:endParaRPr lang="de-AT" sz="2200" dirty="0"/>
          </a:p>
        </p:txBody>
      </p:sp>
      <p:sp>
        <p:nvSpPr>
          <p:cNvPr id="3" name="TextBox 2">
            <a:extLst>
              <a:ext uri="{FF2B5EF4-FFF2-40B4-BE49-F238E27FC236}">
                <a16:creationId xmlns:a16="http://schemas.microsoft.com/office/drawing/2014/main" id="{182014E8-708D-C811-E478-70DAF48821A8}"/>
              </a:ext>
            </a:extLst>
          </p:cNvPr>
          <p:cNvSpPr txBox="1"/>
          <p:nvPr/>
        </p:nvSpPr>
        <p:spPr>
          <a:xfrm>
            <a:off x="7233314" y="1986279"/>
            <a:ext cx="3875964" cy="461665"/>
          </a:xfrm>
          <a:prstGeom prst="rect">
            <a:avLst/>
          </a:prstGeom>
          <a:noFill/>
        </p:spPr>
        <p:txBody>
          <a:bodyPr wrap="square" rtlCol="0">
            <a:spAutoFit/>
          </a:bodyPr>
          <a:lstStyle/>
          <a:p>
            <a:r>
              <a:rPr lang="en-US" sz="1200" b="1" i="1" dirty="0"/>
              <a:t>Measure Inland Navigation 3: Promote Ship Technologies and </a:t>
            </a:r>
            <a:r>
              <a:rPr lang="en-US" sz="1200" b="1" i="1" dirty="0" err="1"/>
              <a:t>Digitalisation</a:t>
            </a:r>
            <a:r>
              <a:rPr lang="en-US" sz="1200" b="1" i="1" dirty="0"/>
              <a:t> of Waterways:</a:t>
            </a:r>
          </a:p>
        </p:txBody>
      </p:sp>
      <p:sp>
        <p:nvSpPr>
          <p:cNvPr id="5" name="TextBox 4">
            <a:extLst>
              <a:ext uri="{FF2B5EF4-FFF2-40B4-BE49-F238E27FC236}">
                <a16:creationId xmlns:a16="http://schemas.microsoft.com/office/drawing/2014/main" id="{D7A666C2-FBAD-864A-6112-B03B65862070}"/>
              </a:ext>
            </a:extLst>
          </p:cNvPr>
          <p:cNvSpPr txBox="1"/>
          <p:nvPr/>
        </p:nvSpPr>
        <p:spPr>
          <a:xfrm>
            <a:off x="7233314" y="2730054"/>
            <a:ext cx="4455174" cy="3416320"/>
          </a:xfrm>
          <a:prstGeom prst="rect">
            <a:avLst/>
          </a:prstGeom>
          <a:noFill/>
        </p:spPr>
        <p:txBody>
          <a:bodyPr wrap="square" rtlCol="0">
            <a:spAutoFit/>
          </a:bodyPr>
          <a:lstStyle/>
          <a:p>
            <a:r>
              <a:rPr lang="en-US" sz="1200" b="1" dirty="0"/>
              <a:t>Implementation responsibility:</a:t>
            </a:r>
            <a:endParaRPr lang="en-US" sz="1200" dirty="0"/>
          </a:p>
          <a:p>
            <a:pPr marL="177800" indent="-177800">
              <a:buFont typeface="Arial" panose="020B0604020202020204" pitchFamily="34" charset="0"/>
              <a:buChar char="•"/>
            </a:pPr>
            <a:r>
              <a:rPr lang="en-US" sz="1200" dirty="0"/>
              <a:t>BMK / </a:t>
            </a:r>
            <a:r>
              <a:rPr lang="en-US" sz="1200" dirty="0" err="1"/>
              <a:t>viadonau</a:t>
            </a:r>
            <a:endParaRPr lang="en-US" sz="1200" dirty="0"/>
          </a:p>
          <a:p>
            <a:endParaRPr lang="en-US" sz="1200" dirty="0"/>
          </a:p>
          <a:p>
            <a:r>
              <a:rPr lang="en-US" sz="1200" b="1" dirty="0"/>
              <a:t>Key cooperation partners:</a:t>
            </a:r>
            <a:endParaRPr lang="en-US" sz="1200" dirty="0"/>
          </a:p>
          <a:p>
            <a:pPr marL="171450" indent="-171450">
              <a:buFont typeface="Arial" panose="020B0604020202020204" pitchFamily="34" charset="0"/>
              <a:buChar char="•"/>
            </a:pPr>
            <a:r>
              <a:rPr lang="en-US" sz="1200" dirty="0"/>
              <a:t>Austrian shipping companies RIS operators in Europe</a:t>
            </a:r>
          </a:p>
          <a:p>
            <a:pPr marL="171450" indent="-171450">
              <a:buFont typeface="Arial" panose="020B0604020202020204" pitchFamily="34" charset="0"/>
              <a:buChar char="•"/>
            </a:pPr>
            <a:r>
              <a:rPr lang="en-US" sz="1200" dirty="0"/>
              <a:t>Frameworks and instruments</a:t>
            </a:r>
          </a:p>
          <a:p>
            <a:pPr marL="171450" indent="-171450">
              <a:buFont typeface="Arial" panose="020B0604020202020204" pitchFamily="34" charset="0"/>
              <a:buChar char="•"/>
            </a:pPr>
            <a:r>
              <a:rPr lang="en-US" sz="1200" dirty="0"/>
              <a:t>Sustainable and Smart Mobility Strategy</a:t>
            </a:r>
          </a:p>
          <a:p>
            <a:pPr marL="171450" indent="-171450">
              <a:buFont typeface="Arial" panose="020B0604020202020204" pitchFamily="34" charset="0"/>
              <a:buChar char="•"/>
            </a:pPr>
            <a:r>
              <a:rPr lang="en-US" sz="1200" dirty="0"/>
              <a:t>Mobility Master Plan 2030 for Austria</a:t>
            </a:r>
          </a:p>
          <a:p>
            <a:pPr marL="171450" indent="-171450">
              <a:buFont typeface="Arial" panose="020B0604020202020204" pitchFamily="34" charset="0"/>
              <a:buChar char="•"/>
            </a:pPr>
            <a:r>
              <a:rPr lang="en-US" sz="1200" dirty="0"/>
              <a:t>Alternative Fuel Infrastructure Regulation (AFIR Regulation)</a:t>
            </a:r>
          </a:p>
          <a:p>
            <a:pPr marL="171450" indent="-171450">
              <a:buFont typeface="Arial" panose="020B0604020202020204" pitchFamily="34" charset="0"/>
              <a:buChar char="•"/>
            </a:pPr>
            <a:r>
              <a:rPr lang="en-US" sz="1200" dirty="0" err="1"/>
              <a:t>eFTI</a:t>
            </a:r>
            <a:r>
              <a:rPr lang="en-US" sz="1200" dirty="0"/>
              <a:t> Regulation</a:t>
            </a:r>
          </a:p>
          <a:p>
            <a:pPr marL="171450" indent="-171450">
              <a:buFont typeface="Arial" panose="020B0604020202020204" pitchFamily="34" charset="0"/>
              <a:buChar char="•"/>
            </a:pPr>
            <a:r>
              <a:rPr lang="en-US" sz="1200" dirty="0"/>
              <a:t>RIS Directive</a:t>
            </a:r>
          </a:p>
          <a:p>
            <a:endParaRPr lang="en-US" sz="1200" dirty="0"/>
          </a:p>
          <a:p>
            <a:r>
              <a:rPr lang="en-US" sz="1200" b="1" dirty="0"/>
              <a:t>Implementation period:</a:t>
            </a:r>
            <a:endParaRPr lang="en-US" sz="1200" dirty="0"/>
          </a:p>
          <a:p>
            <a:pPr marL="171450" indent="-171450">
              <a:buFont typeface="Arial" panose="020B0604020202020204" pitchFamily="34" charset="0"/>
              <a:buChar char="•"/>
            </a:pPr>
            <a:r>
              <a:rPr lang="en-US" sz="1200" dirty="0"/>
              <a:t>Since 2022: Review of the RIS Directive</a:t>
            </a:r>
          </a:p>
          <a:p>
            <a:pPr marL="171450" indent="-171450">
              <a:buFont typeface="Arial" panose="020B0604020202020204" pitchFamily="34" charset="0"/>
              <a:buChar char="•"/>
            </a:pPr>
            <a:r>
              <a:rPr lang="en-US" sz="1200" dirty="0"/>
              <a:t>Publication of the Austrian Fleet Promotion </a:t>
            </a:r>
            <a:r>
              <a:rPr lang="en-US" sz="1200" dirty="0" err="1"/>
              <a:t>Programme</a:t>
            </a:r>
            <a:r>
              <a:rPr lang="en-US" sz="1200" dirty="0"/>
              <a:t> 2023</a:t>
            </a:r>
          </a:p>
          <a:p>
            <a:endParaRPr lang="en-US" sz="1200" dirty="0"/>
          </a:p>
          <a:p>
            <a:r>
              <a:rPr lang="en-US" sz="1200" b="1" dirty="0"/>
              <a:t>Areas of impact:</a:t>
            </a:r>
            <a:endParaRPr lang="en-US" sz="1200" dirty="0"/>
          </a:p>
          <a:p>
            <a:pPr marL="171450" indent="-171450">
              <a:buFont typeface="Arial" panose="020B0604020202020204" pitchFamily="34" charset="0"/>
              <a:buChar char="•"/>
            </a:pPr>
            <a:r>
              <a:rPr lang="en-US" sz="1200" dirty="0"/>
              <a:t>Financial, legal/regulatory, research/innovation</a:t>
            </a:r>
          </a:p>
        </p:txBody>
      </p:sp>
    </p:spTree>
    <p:extLst>
      <p:ext uri="{BB962C8B-B14F-4D97-AF65-F5344CB8AC3E}">
        <p14:creationId xmlns:p14="http://schemas.microsoft.com/office/powerpoint/2010/main" val="4204052843"/>
      </p:ext>
    </p:extLst>
  </p:cSld>
  <p:clrMapOvr>
    <a:masterClrMapping/>
  </p:clrMapOvr>
  <p:transition spd="slow">
    <p:push/>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30035CDE-8B8D-6796-BB0B-C6721479A84E}"/>
              </a:ext>
            </a:extLst>
          </p:cNvPr>
          <p:cNvSpPr>
            <a:spLocks noGrp="1"/>
          </p:cNvSpPr>
          <p:nvPr>
            <p:ph type="body" idx="1"/>
          </p:nvPr>
        </p:nvSpPr>
        <p:spPr/>
        <p:txBody>
          <a:bodyPr/>
          <a:lstStyle/>
          <a:p>
            <a:r>
              <a:rPr lang="de-AT"/>
              <a:t>6</a:t>
            </a:r>
          </a:p>
        </p:txBody>
      </p:sp>
      <p:sp>
        <p:nvSpPr>
          <p:cNvPr id="3" name="Titel 2">
            <a:extLst>
              <a:ext uri="{FF2B5EF4-FFF2-40B4-BE49-F238E27FC236}">
                <a16:creationId xmlns:a16="http://schemas.microsoft.com/office/drawing/2014/main" id="{AB94F8BA-B65E-68BE-DABA-ACA94B43ED30}"/>
              </a:ext>
            </a:extLst>
          </p:cNvPr>
          <p:cNvSpPr>
            <a:spLocks noGrp="1"/>
          </p:cNvSpPr>
          <p:nvPr>
            <p:ph type="title"/>
          </p:nvPr>
        </p:nvSpPr>
        <p:spPr/>
        <p:txBody>
          <a:bodyPr/>
          <a:lstStyle/>
          <a:p>
            <a:r>
              <a:rPr lang="en-US" sz="5500" dirty="0"/>
              <a:t>Measures to Reduce Greenhouse Gases in Inland Shipping</a:t>
            </a:r>
            <a:endParaRPr lang="de-AT" dirty="0"/>
          </a:p>
        </p:txBody>
      </p:sp>
    </p:spTree>
    <p:extLst>
      <p:ext uri="{BB962C8B-B14F-4D97-AF65-F5344CB8AC3E}">
        <p14:creationId xmlns:p14="http://schemas.microsoft.com/office/powerpoint/2010/main" val="2437857747"/>
      </p:ext>
    </p:extLst>
  </p:cSld>
  <p:clrMapOvr>
    <a:masterClrMapping/>
  </p:clrMapOvr>
  <p:transition spd="slow">
    <p:push/>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E725F-CD4C-3F84-5043-94413AC517AF}"/>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9CC4AC43-112C-C50F-1627-629DB5E13967}"/>
              </a:ext>
            </a:extLst>
          </p:cNvPr>
          <p:cNvSpPr>
            <a:spLocks noGrp="1"/>
          </p:cNvSpPr>
          <p:nvPr>
            <p:ph type="ftr" sz="quarter" idx="11"/>
          </p:nvPr>
        </p:nvSpPr>
        <p:spPr>
          <a:xfrm>
            <a:off x="635070" y="272194"/>
            <a:ext cx="6860604" cy="367846"/>
          </a:xfrm>
        </p:spPr>
        <p:txBody>
          <a:bodyPr/>
          <a:lstStyle/>
          <a:p>
            <a:r>
              <a:rPr lang="en-US" dirty="0"/>
              <a:t>Measures to Reduce Greenhouse Gases in Inland Shipping</a:t>
            </a:r>
            <a:endParaRPr lang="de-AT" dirty="0"/>
          </a:p>
        </p:txBody>
      </p:sp>
      <p:sp>
        <p:nvSpPr>
          <p:cNvPr id="3" name="Titel 2">
            <a:extLst>
              <a:ext uri="{FF2B5EF4-FFF2-40B4-BE49-F238E27FC236}">
                <a16:creationId xmlns:a16="http://schemas.microsoft.com/office/drawing/2014/main" id="{C094D8B7-0454-C7B6-7397-A56B93061303}"/>
              </a:ext>
            </a:extLst>
          </p:cNvPr>
          <p:cNvSpPr>
            <a:spLocks noGrp="1"/>
          </p:cNvSpPr>
          <p:nvPr>
            <p:ph type="title"/>
          </p:nvPr>
        </p:nvSpPr>
        <p:spPr>
          <a:xfrm>
            <a:off x="592538" y="640040"/>
            <a:ext cx="9161062" cy="792976"/>
          </a:xfrm>
        </p:spPr>
        <p:txBody>
          <a:bodyPr/>
          <a:lstStyle/>
          <a:p>
            <a:r>
              <a:rPr lang="en-US" dirty="0"/>
              <a:t>Alternative fuels and propulsion systems</a:t>
            </a:r>
            <a:endParaRPr lang="de-AT" dirty="0"/>
          </a:p>
        </p:txBody>
      </p:sp>
      <p:sp>
        <p:nvSpPr>
          <p:cNvPr id="4" name="Foliennummernplatzhalter 3">
            <a:extLst>
              <a:ext uri="{FF2B5EF4-FFF2-40B4-BE49-F238E27FC236}">
                <a16:creationId xmlns:a16="http://schemas.microsoft.com/office/drawing/2014/main" id="{F35D7484-F070-E484-F431-921219E249B6}"/>
              </a:ext>
            </a:extLst>
          </p:cNvPr>
          <p:cNvSpPr>
            <a:spLocks noGrp="1"/>
          </p:cNvSpPr>
          <p:nvPr>
            <p:ph type="sldNum" sz="quarter" idx="12"/>
          </p:nvPr>
        </p:nvSpPr>
        <p:spPr/>
        <p:txBody>
          <a:bodyPr/>
          <a:lstStyle/>
          <a:p>
            <a:r>
              <a:rPr lang="de-AT" dirty="0"/>
              <a:t>Slide </a:t>
            </a:r>
            <a:fld id="{0AF89F37-6AD9-4F74-BC17-19E39A25D257}" type="slidenum">
              <a:rPr lang="de-AT" smtClean="0"/>
              <a:pPr/>
              <a:t>40</a:t>
            </a:fld>
            <a:endParaRPr lang="de-AT" dirty="0"/>
          </a:p>
        </p:txBody>
      </p:sp>
      <p:sp>
        <p:nvSpPr>
          <p:cNvPr id="8" name="Textfeld 7">
            <a:extLst>
              <a:ext uri="{FF2B5EF4-FFF2-40B4-BE49-F238E27FC236}">
                <a16:creationId xmlns:a16="http://schemas.microsoft.com/office/drawing/2014/main" id="{37AA0560-D70A-FC31-0E4C-7B3E03C593E5}"/>
              </a:ext>
            </a:extLst>
          </p:cNvPr>
          <p:cNvSpPr txBox="1"/>
          <p:nvPr/>
        </p:nvSpPr>
        <p:spPr>
          <a:xfrm>
            <a:off x="5862369" y="1631233"/>
            <a:ext cx="5916546" cy="4401077"/>
          </a:xfrm>
          <a:prstGeom prst="rect">
            <a:avLst/>
          </a:prstGeom>
          <a:noFill/>
        </p:spPr>
        <p:txBody>
          <a:bodyPr wrap="square">
            <a:spAutoFit/>
          </a:bodyPr>
          <a:lstStyle/>
          <a:p>
            <a:pPr marL="285750" indent="-285750">
              <a:spcBef>
                <a:spcPts val="0"/>
              </a:spcBef>
              <a:spcAft>
                <a:spcPts val="600"/>
              </a:spcAft>
              <a:buFont typeface="Arial" panose="020B0604020202020204" pitchFamily="34" charset="0"/>
              <a:buChar char="•"/>
            </a:pPr>
            <a:r>
              <a:rPr lang="en-US" sz="2200" dirty="0"/>
              <a:t>The infrastructure, especially the nationwide supply of ports, represents a central challenge for the use of alternative fuels, since all different types of fuels would need to be stored accordingly.</a:t>
            </a:r>
          </a:p>
          <a:p>
            <a:pPr marL="285750" indent="-285750">
              <a:spcBef>
                <a:spcPts val="0"/>
              </a:spcBef>
              <a:spcAft>
                <a:spcPts val="600"/>
              </a:spcAft>
              <a:buFont typeface="Arial" panose="020B0604020202020204" pitchFamily="34" charset="0"/>
              <a:buChar char="•"/>
            </a:pPr>
            <a:endParaRPr lang="en-US" sz="2200" dirty="0"/>
          </a:p>
          <a:p>
            <a:pPr marL="285750" indent="-285750">
              <a:spcBef>
                <a:spcPts val="0"/>
              </a:spcBef>
              <a:spcAft>
                <a:spcPts val="600"/>
              </a:spcAft>
              <a:buFont typeface="Arial" panose="020B0604020202020204" pitchFamily="34" charset="0"/>
              <a:buChar char="•"/>
            </a:pPr>
            <a:r>
              <a:rPr lang="en-US" sz="2200" dirty="0"/>
              <a:t>Of particular interest are also the costs for converting ships when changing fuels, the space requirements on board and on land, safety aspects, and the performance balance of the alternative propulsion systems.</a:t>
            </a:r>
            <a:endParaRPr lang="de-AT" sz="2200" dirty="0"/>
          </a:p>
          <a:p>
            <a:pPr marL="285750" indent="-285750">
              <a:lnSpc>
                <a:spcPct val="110000"/>
              </a:lnSpc>
              <a:spcBef>
                <a:spcPts val="0"/>
              </a:spcBef>
              <a:spcAft>
                <a:spcPts val="600"/>
              </a:spcAft>
              <a:buFont typeface="Arial" panose="020B0604020202020204" pitchFamily="34" charset="0"/>
              <a:buChar char="•"/>
            </a:pPr>
            <a:endParaRPr lang="de-AT" sz="2200" dirty="0"/>
          </a:p>
        </p:txBody>
      </p:sp>
      <p:sp>
        <p:nvSpPr>
          <p:cNvPr id="5" name="Rechteck 4">
            <a:extLst>
              <a:ext uri="{FF2B5EF4-FFF2-40B4-BE49-F238E27FC236}">
                <a16:creationId xmlns:a16="http://schemas.microsoft.com/office/drawing/2014/main" id="{C862BBE1-B26A-9CDC-D6E7-9DD35616794E}"/>
              </a:ext>
            </a:extLst>
          </p:cNvPr>
          <p:cNvSpPr/>
          <p:nvPr/>
        </p:nvSpPr>
        <p:spPr>
          <a:xfrm rot="20632872">
            <a:off x="675561" y="2423641"/>
            <a:ext cx="2159236" cy="492443"/>
          </a:xfrm>
          <a:prstGeom prst="rect">
            <a:avLst/>
          </a:prstGeom>
          <a:noFill/>
        </p:spPr>
        <p:txBody>
          <a:bodyPr wrap="square" lIns="91440" tIns="45720" rIns="91440" bIns="45720">
            <a:spAutoFit/>
          </a:bodyPr>
          <a:lstStyle/>
          <a:p>
            <a:pPr algn="ctr"/>
            <a:r>
              <a:rPr lang="de-DE" sz="2600" b="0" cap="none" spc="0" dirty="0" err="1">
                <a:ln w="0"/>
                <a:solidFill>
                  <a:schemeClr val="accent1"/>
                </a:solidFill>
                <a:effectLst>
                  <a:outerShdw blurRad="38100" dist="25400" dir="5400000" algn="ctr" rotWithShape="0">
                    <a:srgbClr val="6E747A">
                      <a:alpha val="43000"/>
                    </a:srgbClr>
                  </a:outerShdw>
                </a:effectLst>
              </a:rPr>
              <a:t>Biofuels</a:t>
            </a:r>
            <a:r>
              <a:rPr lang="de-DE" sz="2600" b="0" cap="none" spc="0" dirty="0">
                <a:ln w="0"/>
                <a:solidFill>
                  <a:schemeClr val="accent1"/>
                </a:solidFill>
                <a:effectLst>
                  <a:outerShdw blurRad="38100" dist="25400" dir="5400000" algn="ctr" rotWithShape="0">
                    <a:srgbClr val="6E747A">
                      <a:alpha val="43000"/>
                    </a:srgbClr>
                  </a:outerShdw>
                </a:effectLst>
              </a:rPr>
              <a:t> </a:t>
            </a:r>
          </a:p>
        </p:txBody>
      </p:sp>
      <p:sp>
        <p:nvSpPr>
          <p:cNvPr id="6" name="Rechteck 5">
            <a:extLst>
              <a:ext uri="{FF2B5EF4-FFF2-40B4-BE49-F238E27FC236}">
                <a16:creationId xmlns:a16="http://schemas.microsoft.com/office/drawing/2014/main" id="{ED93268C-AD5A-5B0E-E6B5-8099983309AB}"/>
              </a:ext>
            </a:extLst>
          </p:cNvPr>
          <p:cNvSpPr/>
          <p:nvPr/>
        </p:nvSpPr>
        <p:spPr>
          <a:xfrm rot="493362">
            <a:off x="2518945" y="3221783"/>
            <a:ext cx="1999393" cy="492443"/>
          </a:xfrm>
          <a:prstGeom prst="rect">
            <a:avLst/>
          </a:prstGeom>
          <a:noFill/>
        </p:spPr>
        <p:txBody>
          <a:bodyPr wrap="none" lIns="91440" tIns="45720" rIns="91440" bIns="45720">
            <a:spAutoFit/>
          </a:bodyPr>
          <a:lstStyle/>
          <a:p>
            <a:pPr algn="ctr"/>
            <a:r>
              <a:rPr lang="de-DE" sz="26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Electric Drive</a:t>
            </a:r>
          </a:p>
        </p:txBody>
      </p:sp>
      <p:sp>
        <p:nvSpPr>
          <p:cNvPr id="7" name="Rechteck 6">
            <a:extLst>
              <a:ext uri="{FF2B5EF4-FFF2-40B4-BE49-F238E27FC236}">
                <a16:creationId xmlns:a16="http://schemas.microsoft.com/office/drawing/2014/main" id="{95BEA92C-4090-6433-4487-BFF8D47633B2}"/>
              </a:ext>
            </a:extLst>
          </p:cNvPr>
          <p:cNvSpPr/>
          <p:nvPr/>
        </p:nvSpPr>
        <p:spPr>
          <a:xfrm rot="349191">
            <a:off x="2865592" y="4261449"/>
            <a:ext cx="1859676" cy="492443"/>
          </a:xfrm>
          <a:prstGeom prst="rect">
            <a:avLst/>
          </a:prstGeom>
          <a:noFill/>
        </p:spPr>
        <p:txBody>
          <a:bodyPr wrap="none" lIns="91440" tIns="45720" rIns="91440" bIns="45720">
            <a:spAutoFit/>
          </a:bodyPr>
          <a:lstStyle/>
          <a:p>
            <a:pPr algn="ctr"/>
            <a:r>
              <a:rPr lang="de-DE" sz="26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Hydrogen </a:t>
            </a:r>
          </a:p>
        </p:txBody>
      </p:sp>
      <p:sp>
        <p:nvSpPr>
          <p:cNvPr id="9" name="Rechteck 8">
            <a:extLst>
              <a:ext uri="{FF2B5EF4-FFF2-40B4-BE49-F238E27FC236}">
                <a16:creationId xmlns:a16="http://schemas.microsoft.com/office/drawing/2014/main" id="{3916EBF1-EDF3-49D4-EE1A-C551D11B2445}"/>
              </a:ext>
            </a:extLst>
          </p:cNvPr>
          <p:cNvSpPr/>
          <p:nvPr/>
        </p:nvSpPr>
        <p:spPr>
          <a:xfrm>
            <a:off x="602850" y="3810006"/>
            <a:ext cx="2310056" cy="492443"/>
          </a:xfrm>
          <a:prstGeom prst="rect">
            <a:avLst/>
          </a:prstGeom>
          <a:noFill/>
        </p:spPr>
        <p:txBody>
          <a:bodyPr wrap="none" lIns="91440" tIns="45720" rIns="91440" bIns="45720">
            <a:spAutoFit/>
          </a:bodyPr>
          <a:lstStyle/>
          <a:p>
            <a:pPr algn="ctr"/>
            <a:r>
              <a:rPr lang="de-DE" sz="26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Hybrid Systems</a:t>
            </a:r>
            <a:endParaRPr lang="de-DE" sz="26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10" name="Rechteck 9">
            <a:extLst>
              <a:ext uri="{FF2B5EF4-FFF2-40B4-BE49-F238E27FC236}">
                <a16:creationId xmlns:a16="http://schemas.microsoft.com/office/drawing/2014/main" id="{504A19C9-F424-A5A3-0992-0B2435C04CC2}"/>
              </a:ext>
            </a:extLst>
          </p:cNvPr>
          <p:cNvSpPr/>
          <p:nvPr/>
        </p:nvSpPr>
        <p:spPr>
          <a:xfrm>
            <a:off x="2896571" y="2387338"/>
            <a:ext cx="1876732" cy="492443"/>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de-DE" sz="2600" b="1" cap="none" spc="0" dirty="0">
                <a:ln/>
                <a:solidFill>
                  <a:schemeClr val="accent4"/>
                </a:solidFill>
                <a:effectLst/>
              </a:rPr>
              <a:t>Methanol </a:t>
            </a:r>
          </a:p>
        </p:txBody>
      </p:sp>
      <p:sp>
        <p:nvSpPr>
          <p:cNvPr id="11" name="Rechteck 10">
            <a:extLst>
              <a:ext uri="{FF2B5EF4-FFF2-40B4-BE49-F238E27FC236}">
                <a16:creationId xmlns:a16="http://schemas.microsoft.com/office/drawing/2014/main" id="{2F40CDEC-853F-508F-7F1B-2BDA20F5BEA0}"/>
              </a:ext>
            </a:extLst>
          </p:cNvPr>
          <p:cNvSpPr/>
          <p:nvPr/>
        </p:nvSpPr>
        <p:spPr>
          <a:xfrm rot="21239532">
            <a:off x="1225053" y="4803421"/>
            <a:ext cx="1534394" cy="492443"/>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de-DE" sz="2600" b="1" cap="none" spc="0" dirty="0">
                <a:ln/>
                <a:solidFill>
                  <a:schemeClr val="accent4"/>
                </a:solidFill>
                <a:effectLst/>
              </a:rPr>
              <a:t>Ammonia</a:t>
            </a:r>
          </a:p>
        </p:txBody>
      </p:sp>
    </p:spTree>
    <p:extLst>
      <p:ext uri="{BB962C8B-B14F-4D97-AF65-F5344CB8AC3E}">
        <p14:creationId xmlns:p14="http://schemas.microsoft.com/office/powerpoint/2010/main" val="3390024399"/>
      </p:ext>
    </p:extLst>
  </p:cSld>
  <p:clrMapOvr>
    <a:masterClrMapping/>
  </p:clrMapOvr>
  <p:transition spd="slow">
    <p:push/>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AE0345-E189-2B63-8EC0-E826025B0530}"/>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A7AA5E93-4362-2F14-24F0-6FA5E1980549}"/>
              </a:ext>
            </a:extLst>
          </p:cNvPr>
          <p:cNvSpPr>
            <a:spLocks noGrp="1"/>
          </p:cNvSpPr>
          <p:nvPr>
            <p:ph type="ftr" sz="quarter" idx="11"/>
          </p:nvPr>
        </p:nvSpPr>
        <p:spPr>
          <a:xfrm>
            <a:off x="635070" y="272194"/>
            <a:ext cx="6860604" cy="367846"/>
          </a:xfrm>
        </p:spPr>
        <p:txBody>
          <a:bodyPr/>
          <a:lstStyle/>
          <a:p>
            <a:r>
              <a:rPr lang="en-US" dirty="0"/>
              <a:t>Measures to Reduce Greenhouse Gases in Inland Shipping</a:t>
            </a:r>
            <a:endParaRPr lang="de-AT" dirty="0"/>
          </a:p>
        </p:txBody>
      </p:sp>
      <p:sp>
        <p:nvSpPr>
          <p:cNvPr id="3" name="Titel 2">
            <a:extLst>
              <a:ext uri="{FF2B5EF4-FFF2-40B4-BE49-F238E27FC236}">
                <a16:creationId xmlns:a16="http://schemas.microsoft.com/office/drawing/2014/main" id="{6902463F-C22D-4D28-262B-46D5760E46D5}"/>
              </a:ext>
            </a:extLst>
          </p:cNvPr>
          <p:cNvSpPr>
            <a:spLocks noGrp="1"/>
          </p:cNvSpPr>
          <p:nvPr>
            <p:ph type="title"/>
          </p:nvPr>
        </p:nvSpPr>
        <p:spPr>
          <a:xfrm>
            <a:off x="592538" y="640040"/>
            <a:ext cx="9161062" cy="792976"/>
          </a:xfrm>
        </p:spPr>
        <p:txBody>
          <a:bodyPr/>
          <a:lstStyle/>
          <a:p>
            <a:r>
              <a:rPr lang="de-AT" dirty="0" err="1"/>
              <a:t>Biofuels</a:t>
            </a:r>
            <a:endParaRPr lang="de-AT" dirty="0"/>
          </a:p>
        </p:txBody>
      </p:sp>
      <p:sp>
        <p:nvSpPr>
          <p:cNvPr id="4" name="Foliennummernplatzhalter 3">
            <a:extLst>
              <a:ext uri="{FF2B5EF4-FFF2-40B4-BE49-F238E27FC236}">
                <a16:creationId xmlns:a16="http://schemas.microsoft.com/office/drawing/2014/main" id="{FEEC00AC-C00E-1CE4-2A71-E1F16BB80751}"/>
              </a:ext>
            </a:extLst>
          </p:cNvPr>
          <p:cNvSpPr>
            <a:spLocks noGrp="1"/>
          </p:cNvSpPr>
          <p:nvPr>
            <p:ph type="sldNum" sz="quarter" idx="12"/>
          </p:nvPr>
        </p:nvSpPr>
        <p:spPr/>
        <p:txBody>
          <a:bodyPr/>
          <a:lstStyle/>
          <a:p>
            <a:r>
              <a:rPr lang="de-AT" dirty="0"/>
              <a:t>Slide </a:t>
            </a:r>
            <a:fld id="{0AF89F37-6AD9-4F74-BC17-19E39A25D257}" type="slidenum">
              <a:rPr lang="de-AT" smtClean="0"/>
              <a:pPr/>
              <a:t>41</a:t>
            </a:fld>
            <a:endParaRPr lang="de-AT" dirty="0"/>
          </a:p>
        </p:txBody>
      </p:sp>
      <p:sp>
        <p:nvSpPr>
          <p:cNvPr id="8" name="Textfeld 7">
            <a:extLst>
              <a:ext uri="{FF2B5EF4-FFF2-40B4-BE49-F238E27FC236}">
                <a16:creationId xmlns:a16="http://schemas.microsoft.com/office/drawing/2014/main" id="{334537D1-10C2-6D03-959C-700DFB7604CD}"/>
              </a:ext>
            </a:extLst>
          </p:cNvPr>
          <p:cNvSpPr txBox="1"/>
          <p:nvPr/>
        </p:nvSpPr>
        <p:spPr>
          <a:xfrm>
            <a:off x="592538" y="1425854"/>
            <a:ext cx="11156439" cy="1477328"/>
          </a:xfrm>
          <a:prstGeom prst="rect">
            <a:avLst/>
          </a:prstGeom>
          <a:noFill/>
        </p:spPr>
        <p:txBody>
          <a:bodyPr wrap="square">
            <a:spAutoFit/>
          </a:bodyPr>
          <a:lstStyle/>
          <a:p>
            <a:pPr marL="285750" indent="-285750">
              <a:spcBef>
                <a:spcPts val="0"/>
              </a:spcBef>
              <a:spcAft>
                <a:spcPts val="600"/>
              </a:spcAft>
              <a:buFont typeface="Arial" panose="020B0604020202020204" pitchFamily="34" charset="0"/>
              <a:buChar char="•"/>
            </a:pPr>
            <a:r>
              <a:rPr lang="en-US" sz="2000" dirty="0"/>
              <a:t>Biofuels such as HVO (Hydrotreated Vegetable Oil) and LBM (Liquid Bio Methane) are considered short-term realistic solutions for reducing emissions in inland shipping.</a:t>
            </a:r>
          </a:p>
          <a:p>
            <a:pPr marL="285750" indent="-285750">
              <a:spcBef>
                <a:spcPts val="0"/>
              </a:spcBef>
              <a:spcAft>
                <a:spcPts val="600"/>
              </a:spcAft>
              <a:buFont typeface="Arial" panose="020B0604020202020204" pitchFamily="34" charset="0"/>
              <a:buChar char="•"/>
            </a:pPr>
            <a:r>
              <a:rPr lang="en-US" sz="2000" dirty="0"/>
              <a:t>Sustainability strongly depends on the origin of the raw materials.</a:t>
            </a:r>
          </a:p>
          <a:p>
            <a:pPr marL="285750" indent="-285750">
              <a:spcBef>
                <a:spcPts val="0"/>
              </a:spcBef>
              <a:spcAft>
                <a:spcPts val="600"/>
              </a:spcAft>
              <a:buFont typeface="Arial" panose="020B0604020202020204" pitchFamily="34" charset="0"/>
              <a:buChar char="•"/>
            </a:pPr>
            <a:r>
              <a:rPr lang="de-AT" sz="2000" dirty="0">
                <a:solidFill>
                  <a:schemeClr val="tx2"/>
                </a:solidFill>
              </a:rPr>
              <a:t>Pilot </a:t>
            </a:r>
            <a:r>
              <a:rPr lang="de-AT" sz="2000" dirty="0" err="1">
                <a:solidFill>
                  <a:schemeClr val="tx2"/>
                </a:solidFill>
              </a:rPr>
              <a:t>project</a:t>
            </a:r>
            <a:r>
              <a:rPr lang="de-AT" sz="2000" dirty="0">
                <a:solidFill>
                  <a:schemeClr val="tx2"/>
                </a:solidFill>
              </a:rPr>
              <a:t>:</a:t>
            </a:r>
            <a:r>
              <a:rPr lang="de-AT" sz="2000" dirty="0"/>
              <a:t> </a:t>
            </a:r>
            <a:r>
              <a:rPr lang="en-US" sz="2000" dirty="0"/>
              <a:t>The grain ship </a:t>
            </a:r>
            <a:r>
              <a:rPr lang="en-US" sz="2000" dirty="0" err="1"/>
              <a:t>Nedertarwe</a:t>
            </a:r>
            <a:r>
              <a:rPr lang="en-US" sz="2000" dirty="0"/>
              <a:t> operates with HVO100 from Utrecht to Rotterdam.</a:t>
            </a:r>
            <a:endParaRPr lang="de-AT" sz="2000" dirty="0"/>
          </a:p>
        </p:txBody>
      </p:sp>
      <p:graphicFrame>
        <p:nvGraphicFramePr>
          <p:cNvPr id="13" name="Diagramm 12" descr="Tabelle Vor- und Nachteile Verkehrsträger Straße">
            <a:extLst>
              <a:ext uri="{FF2B5EF4-FFF2-40B4-BE49-F238E27FC236}">
                <a16:creationId xmlns:a16="http://schemas.microsoft.com/office/drawing/2014/main" id="{C0663904-8B1C-2141-B70B-697909BC3056}"/>
              </a:ext>
            </a:extLst>
          </p:cNvPr>
          <p:cNvGraphicFramePr/>
          <p:nvPr>
            <p:extLst>
              <p:ext uri="{D42A27DB-BD31-4B8C-83A1-F6EECF244321}">
                <p14:modId xmlns:p14="http://schemas.microsoft.com/office/powerpoint/2010/main" val="1024380390"/>
              </p:ext>
            </p:extLst>
          </p:nvPr>
        </p:nvGraphicFramePr>
        <p:xfrm>
          <a:off x="304290" y="3080084"/>
          <a:ext cx="11655099" cy="32762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16775392"/>
      </p:ext>
    </p:extLst>
  </p:cSld>
  <p:clrMapOvr>
    <a:masterClrMapping/>
  </p:clrMapOvr>
  <p:transition spd="slow">
    <p:push/>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17CBF0-F982-86AD-0E5D-A73C1FD852E8}"/>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B7B3400E-F4BE-BC97-1582-6C716C2A8010}"/>
              </a:ext>
            </a:extLst>
          </p:cNvPr>
          <p:cNvSpPr>
            <a:spLocks noGrp="1"/>
          </p:cNvSpPr>
          <p:nvPr>
            <p:ph type="ftr" sz="quarter" idx="11"/>
          </p:nvPr>
        </p:nvSpPr>
        <p:spPr>
          <a:xfrm>
            <a:off x="635070" y="272194"/>
            <a:ext cx="6860604" cy="367846"/>
          </a:xfrm>
        </p:spPr>
        <p:txBody>
          <a:bodyPr/>
          <a:lstStyle/>
          <a:p>
            <a:r>
              <a:rPr lang="en-US" dirty="0"/>
              <a:t>Measures to Reduce Greenhouse Gases in Inland Shipping</a:t>
            </a:r>
            <a:endParaRPr lang="de-AT" dirty="0"/>
          </a:p>
        </p:txBody>
      </p:sp>
      <p:sp>
        <p:nvSpPr>
          <p:cNvPr id="3" name="Titel 2">
            <a:extLst>
              <a:ext uri="{FF2B5EF4-FFF2-40B4-BE49-F238E27FC236}">
                <a16:creationId xmlns:a16="http://schemas.microsoft.com/office/drawing/2014/main" id="{0AC15833-B945-5D29-CB92-7ADD2AA9D882}"/>
              </a:ext>
            </a:extLst>
          </p:cNvPr>
          <p:cNvSpPr>
            <a:spLocks noGrp="1"/>
          </p:cNvSpPr>
          <p:nvPr>
            <p:ph type="title"/>
          </p:nvPr>
        </p:nvSpPr>
        <p:spPr>
          <a:xfrm>
            <a:off x="592538" y="640040"/>
            <a:ext cx="9161062" cy="792976"/>
          </a:xfrm>
        </p:spPr>
        <p:txBody>
          <a:bodyPr/>
          <a:lstStyle/>
          <a:p>
            <a:r>
              <a:rPr lang="de-AT" dirty="0"/>
              <a:t>Methanol</a:t>
            </a:r>
          </a:p>
        </p:txBody>
      </p:sp>
      <p:sp>
        <p:nvSpPr>
          <p:cNvPr id="4" name="Foliennummernplatzhalter 3">
            <a:extLst>
              <a:ext uri="{FF2B5EF4-FFF2-40B4-BE49-F238E27FC236}">
                <a16:creationId xmlns:a16="http://schemas.microsoft.com/office/drawing/2014/main" id="{04E9F554-234D-8F5A-3961-FB626D23329A}"/>
              </a:ext>
            </a:extLst>
          </p:cNvPr>
          <p:cNvSpPr>
            <a:spLocks noGrp="1"/>
          </p:cNvSpPr>
          <p:nvPr>
            <p:ph type="sldNum" sz="quarter" idx="12"/>
          </p:nvPr>
        </p:nvSpPr>
        <p:spPr/>
        <p:txBody>
          <a:bodyPr/>
          <a:lstStyle/>
          <a:p>
            <a:r>
              <a:rPr lang="de-AT" dirty="0"/>
              <a:t>Slide </a:t>
            </a:r>
            <a:fld id="{0AF89F37-6AD9-4F74-BC17-19E39A25D257}" type="slidenum">
              <a:rPr lang="de-AT" smtClean="0"/>
              <a:pPr/>
              <a:t>42</a:t>
            </a:fld>
            <a:endParaRPr lang="de-AT" dirty="0"/>
          </a:p>
        </p:txBody>
      </p:sp>
      <p:sp>
        <p:nvSpPr>
          <p:cNvPr id="8" name="Textfeld 7">
            <a:extLst>
              <a:ext uri="{FF2B5EF4-FFF2-40B4-BE49-F238E27FC236}">
                <a16:creationId xmlns:a16="http://schemas.microsoft.com/office/drawing/2014/main" id="{3E60604C-1D05-0657-8096-C7B4856DFD0E}"/>
              </a:ext>
            </a:extLst>
          </p:cNvPr>
          <p:cNvSpPr txBox="1"/>
          <p:nvPr/>
        </p:nvSpPr>
        <p:spPr>
          <a:xfrm>
            <a:off x="592538" y="1425854"/>
            <a:ext cx="11655099" cy="1169551"/>
          </a:xfrm>
          <a:prstGeom prst="rect">
            <a:avLst/>
          </a:prstGeom>
          <a:noFill/>
        </p:spPr>
        <p:txBody>
          <a:bodyPr wrap="square">
            <a:spAutoFit/>
          </a:bodyPr>
          <a:lstStyle/>
          <a:p>
            <a:pPr marL="342900" lvl="0" indent="-342900" eaLnBrk="0" fontAlgn="base" hangingPunct="0">
              <a:spcBef>
                <a:spcPct val="0"/>
              </a:spcBef>
              <a:spcAft>
                <a:spcPts val="600"/>
              </a:spcAft>
              <a:buFont typeface="Arial" panose="020B0604020202020204" pitchFamily="34" charset="0"/>
              <a:buChar char="•"/>
            </a:pPr>
            <a:r>
              <a:rPr lang="en-US" altLang="de-DE" sz="2000" dirty="0"/>
              <a:t>Methanol is a realistic and scalable solution for the decarbonization of inland shipping.</a:t>
            </a:r>
          </a:p>
          <a:p>
            <a:pPr marL="342900" lvl="0" indent="-342900" eaLnBrk="0" fontAlgn="base" hangingPunct="0">
              <a:spcBef>
                <a:spcPct val="0"/>
              </a:spcBef>
              <a:spcAft>
                <a:spcPts val="600"/>
              </a:spcAft>
              <a:buFont typeface="Arial" panose="020B0604020202020204" pitchFamily="34" charset="0"/>
              <a:buChar char="•"/>
            </a:pPr>
            <a:r>
              <a:rPr lang="en-US" altLang="de-DE" sz="2000" dirty="0"/>
              <a:t>It can be produced from renewable sources such as biomass or CO₂ recycling.</a:t>
            </a:r>
          </a:p>
          <a:p>
            <a:pPr marL="342900" lvl="0" indent="-342900" eaLnBrk="0" fontAlgn="base" hangingPunct="0">
              <a:spcBef>
                <a:spcPct val="0"/>
              </a:spcBef>
              <a:spcAft>
                <a:spcPts val="600"/>
              </a:spcAft>
              <a:buFont typeface="Arial" panose="020B0604020202020204" pitchFamily="34" charset="0"/>
              <a:buChar char="•"/>
            </a:pPr>
            <a:r>
              <a:rPr lang="de-DE" altLang="de-DE" sz="2000" dirty="0">
                <a:solidFill>
                  <a:schemeClr val="tx2"/>
                </a:solidFill>
              </a:rPr>
              <a:t>Pilot </a:t>
            </a:r>
            <a:r>
              <a:rPr lang="de-DE" altLang="de-DE" sz="2000" dirty="0" err="1">
                <a:solidFill>
                  <a:schemeClr val="tx2"/>
                </a:solidFill>
              </a:rPr>
              <a:t>project</a:t>
            </a:r>
            <a:r>
              <a:rPr lang="de-DE" altLang="de-DE" sz="2000" dirty="0">
                <a:solidFill>
                  <a:schemeClr val="tx2"/>
                </a:solidFill>
              </a:rPr>
              <a:t>: </a:t>
            </a:r>
            <a:r>
              <a:rPr lang="en-US" altLang="de-DE" sz="2000" dirty="0"/>
              <a:t>Chemical tanker Stolt </a:t>
            </a:r>
            <a:r>
              <a:rPr lang="en-US" altLang="de-DE" sz="2000" dirty="0" err="1"/>
              <a:t>Lissel</a:t>
            </a:r>
            <a:r>
              <a:rPr lang="en-US" altLang="de-DE" sz="2000" dirty="0"/>
              <a:t>, of the Dutch shipping company Mercurius Shipping.</a:t>
            </a:r>
            <a:endParaRPr lang="de-AT" altLang="de-DE" sz="2000" dirty="0"/>
          </a:p>
        </p:txBody>
      </p:sp>
      <p:graphicFrame>
        <p:nvGraphicFramePr>
          <p:cNvPr id="13" name="Diagramm 12" descr="Tabelle Vor- und Nachteile Verkehrsträger Straße">
            <a:extLst>
              <a:ext uri="{FF2B5EF4-FFF2-40B4-BE49-F238E27FC236}">
                <a16:creationId xmlns:a16="http://schemas.microsoft.com/office/drawing/2014/main" id="{765BB27C-C849-92AF-CDC6-6A5EAD779B31}"/>
              </a:ext>
            </a:extLst>
          </p:cNvPr>
          <p:cNvGraphicFramePr/>
          <p:nvPr>
            <p:extLst>
              <p:ext uri="{D42A27DB-BD31-4B8C-83A1-F6EECF244321}">
                <p14:modId xmlns:p14="http://schemas.microsoft.com/office/powerpoint/2010/main" val="2546697767"/>
              </p:ext>
            </p:extLst>
          </p:nvPr>
        </p:nvGraphicFramePr>
        <p:xfrm>
          <a:off x="304290" y="2971800"/>
          <a:ext cx="11655099" cy="33845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91133062"/>
      </p:ext>
    </p:extLst>
  </p:cSld>
  <p:clrMapOvr>
    <a:masterClrMapping/>
  </p:clrMapOvr>
  <p:transition spd="slow">
    <p:push/>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2084DD-DE3E-76A2-B4CD-60CCC554DAD4}"/>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BAE25C4A-9717-9E21-C6CC-3115ECEA0F9E}"/>
              </a:ext>
            </a:extLst>
          </p:cNvPr>
          <p:cNvSpPr>
            <a:spLocks noGrp="1"/>
          </p:cNvSpPr>
          <p:nvPr>
            <p:ph type="ftr" sz="quarter" idx="11"/>
          </p:nvPr>
        </p:nvSpPr>
        <p:spPr>
          <a:xfrm>
            <a:off x="635070" y="272194"/>
            <a:ext cx="6860604" cy="367846"/>
          </a:xfrm>
        </p:spPr>
        <p:txBody>
          <a:bodyPr/>
          <a:lstStyle/>
          <a:p>
            <a:r>
              <a:rPr lang="en-US" dirty="0"/>
              <a:t>Measures to Reduce Greenhouse Gases in Inland Shipping</a:t>
            </a:r>
            <a:endParaRPr lang="de-AT" dirty="0"/>
          </a:p>
        </p:txBody>
      </p:sp>
      <p:sp>
        <p:nvSpPr>
          <p:cNvPr id="3" name="Titel 2">
            <a:extLst>
              <a:ext uri="{FF2B5EF4-FFF2-40B4-BE49-F238E27FC236}">
                <a16:creationId xmlns:a16="http://schemas.microsoft.com/office/drawing/2014/main" id="{4AE7A7FB-C1ED-B9BB-9F0D-0E05C965A054}"/>
              </a:ext>
            </a:extLst>
          </p:cNvPr>
          <p:cNvSpPr>
            <a:spLocks noGrp="1"/>
          </p:cNvSpPr>
          <p:nvPr>
            <p:ph type="title"/>
          </p:nvPr>
        </p:nvSpPr>
        <p:spPr>
          <a:xfrm>
            <a:off x="592538" y="640040"/>
            <a:ext cx="9161062" cy="792976"/>
          </a:xfrm>
        </p:spPr>
        <p:txBody>
          <a:bodyPr/>
          <a:lstStyle/>
          <a:p>
            <a:r>
              <a:rPr lang="de-AT" dirty="0"/>
              <a:t>Electric </a:t>
            </a:r>
            <a:r>
              <a:rPr lang="de-AT" dirty="0" err="1"/>
              <a:t>propulsion</a:t>
            </a:r>
            <a:endParaRPr lang="de-AT" dirty="0"/>
          </a:p>
        </p:txBody>
      </p:sp>
      <p:sp>
        <p:nvSpPr>
          <p:cNvPr id="4" name="Foliennummernplatzhalter 3">
            <a:extLst>
              <a:ext uri="{FF2B5EF4-FFF2-40B4-BE49-F238E27FC236}">
                <a16:creationId xmlns:a16="http://schemas.microsoft.com/office/drawing/2014/main" id="{0A21936E-5320-C197-4B5D-45FB2E54FADE}"/>
              </a:ext>
            </a:extLst>
          </p:cNvPr>
          <p:cNvSpPr>
            <a:spLocks noGrp="1"/>
          </p:cNvSpPr>
          <p:nvPr>
            <p:ph type="sldNum" sz="quarter" idx="12"/>
          </p:nvPr>
        </p:nvSpPr>
        <p:spPr/>
        <p:txBody>
          <a:bodyPr/>
          <a:lstStyle/>
          <a:p>
            <a:r>
              <a:rPr lang="de-AT" dirty="0"/>
              <a:t>Slide </a:t>
            </a:r>
            <a:fld id="{0AF89F37-6AD9-4F74-BC17-19E39A25D257}" type="slidenum">
              <a:rPr lang="de-AT" smtClean="0"/>
              <a:pPr/>
              <a:t>43</a:t>
            </a:fld>
            <a:endParaRPr lang="de-AT" dirty="0"/>
          </a:p>
        </p:txBody>
      </p:sp>
      <p:sp>
        <p:nvSpPr>
          <p:cNvPr id="8" name="Textfeld 7">
            <a:extLst>
              <a:ext uri="{FF2B5EF4-FFF2-40B4-BE49-F238E27FC236}">
                <a16:creationId xmlns:a16="http://schemas.microsoft.com/office/drawing/2014/main" id="{08A5D710-ECAF-298F-AE44-40D13751A0B9}"/>
              </a:ext>
            </a:extLst>
          </p:cNvPr>
          <p:cNvSpPr txBox="1"/>
          <p:nvPr/>
        </p:nvSpPr>
        <p:spPr>
          <a:xfrm>
            <a:off x="592538" y="1425854"/>
            <a:ext cx="11655099" cy="707886"/>
          </a:xfrm>
          <a:prstGeom prst="rect">
            <a:avLst/>
          </a:prstGeom>
          <a:noFill/>
        </p:spPr>
        <p:txBody>
          <a:bodyPr wrap="square">
            <a:spAutoFit/>
          </a:bodyPr>
          <a:lstStyle/>
          <a:p>
            <a:pPr marL="342900" lvl="0" indent="-342900" eaLnBrk="0" fontAlgn="base" hangingPunct="0">
              <a:spcBef>
                <a:spcPct val="0"/>
              </a:spcBef>
              <a:spcAft>
                <a:spcPts val="600"/>
              </a:spcAft>
              <a:buFont typeface="Arial" panose="020B0604020202020204" pitchFamily="34" charset="0"/>
              <a:buChar char="•"/>
            </a:pPr>
            <a:r>
              <a:rPr lang="de-AT" altLang="de-DE" sz="2000" dirty="0">
                <a:solidFill>
                  <a:schemeClr val="tx2"/>
                </a:solidFill>
              </a:rPr>
              <a:t>Pilot </a:t>
            </a:r>
            <a:r>
              <a:rPr lang="de-AT" altLang="de-DE" sz="2000" dirty="0" err="1">
                <a:solidFill>
                  <a:schemeClr val="tx2"/>
                </a:solidFill>
              </a:rPr>
              <a:t>project</a:t>
            </a:r>
            <a:r>
              <a:rPr lang="de-AT" altLang="de-DE" sz="2000" dirty="0">
                <a:solidFill>
                  <a:schemeClr val="tx2"/>
                </a:solidFill>
              </a:rPr>
              <a:t>: </a:t>
            </a:r>
            <a:r>
              <a:rPr lang="en-US" altLang="de-DE" sz="2000" dirty="0"/>
              <a:t>The inland vessel “</a:t>
            </a:r>
            <a:r>
              <a:rPr lang="en-US" altLang="de-DE" sz="2000" dirty="0" err="1"/>
              <a:t>Alphenaar</a:t>
            </a:r>
            <a:r>
              <a:rPr lang="en-US" altLang="de-DE" sz="2000" dirty="0"/>
              <a:t>”, equipped with interchangeable battery containers, has been operating in the Netherlands since 2021.</a:t>
            </a:r>
            <a:endParaRPr lang="de-AT" altLang="de-DE" sz="2000" dirty="0"/>
          </a:p>
        </p:txBody>
      </p:sp>
      <p:graphicFrame>
        <p:nvGraphicFramePr>
          <p:cNvPr id="13" name="Diagramm 12" descr="Tabelle Vor- und Nachteile Verkehrsträger Straße">
            <a:extLst>
              <a:ext uri="{FF2B5EF4-FFF2-40B4-BE49-F238E27FC236}">
                <a16:creationId xmlns:a16="http://schemas.microsoft.com/office/drawing/2014/main" id="{2ED60C9C-D584-95DA-9A14-991E3BE89EA3}"/>
              </a:ext>
            </a:extLst>
          </p:cNvPr>
          <p:cNvGraphicFramePr/>
          <p:nvPr>
            <p:extLst>
              <p:ext uri="{D42A27DB-BD31-4B8C-83A1-F6EECF244321}">
                <p14:modId xmlns:p14="http://schemas.microsoft.com/office/powerpoint/2010/main" val="896599119"/>
              </p:ext>
            </p:extLst>
          </p:nvPr>
        </p:nvGraphicFramePr>
        <p:xfrm>
          <a:off x="268450" y="2552770"/>
          <a:ext cx="11655099" cy="33845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94535535"/>
      </p:ext>
    </p:extLst>
  </p:cSld>
  <p:clrMapOvr>
    <a:masterClrMapping/>
  </p:clrMapOvr>
  <p:transition spd="slow">
    <p:push/>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FFC2B1-F665-6065-6539-1A3545482D1C}"/>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16302657-2A13-E9F2-2006-EB2D9248E623}"/>
              </a:ext>
            </a:extLst>
          </p:cNvPr>
          <p:cNvSpPr>
            <a:spLocks noGrp="1"/>
          </p:cNvSpPr>
          <p:nvPr>
            <p:ph type="ftr" sz="quarter" idx="11"/>
          </p:nvPr>
        </p:nvSpPr>
        <p:spPr>
          <a:xfrm>
            <a:off x="635070" y="272194"/>
            <a:ext cx="6860604" cy="367846"/>
          </a:xfrm>
        </p:spPr>
        <p:txBody>
          <a:bodyPr/>
          <a:lstStyle/>
          <a:p>
            <a:r>
              <a:rPr lang="en-US" dirty="0"/>
              <a:t>Measures to Reduce Greenhouse Gases in Inland Shipping</a:t>
            </a:r>
            <a:endParaRPr lang="de-AT" dirty="0"/>
          </a:p>
        </p:txBody>
      </p:sp>
      <p:sp>
        <p:nvSpPr>
          <p:cNvPr id="3" name="Titel 2">
            <a:extLst>
              <a:ext uri="{FF2B5EF4-FFF2-40B4-BE49-F238E27FC236}">
                <a16:creationId xmlns:a16="http://schemas.microsoft.com/office/drawing/2014/main" id="{F0CC4C3A-FDDA-FB23-836A-7A416B0B4287}"/>
              </a:ext>
            </a:extLst>
          </p:cNvPr>
          <p:cNvSpPr>
            <a:spLocks noGrp="1"/>
          </p:cNvSpPr>
          <p:nvPr>
            <p:ph type="title"/>
          </p:nvPr>
        </p:nvSpPr>
        <p:spPr>
          <a:xfrm>
            <a:off x="592538" y="640040"/>
            <a:ext cx="9161062" cy="792976"/>
          </a:xfrm>
        </p:spPr>
        <p:txBody>
          <a:bodyPr/>
          <a:lstStyle/>
          <a:p>
            <a:r>
              <a:rPr lang="de-AT" dirty="0"/>
              <a:t>Hydrogen</a:t>
            </a:r>
          </a:p>
        </p:txBody>
      </p:sp>
      <p:sp>
        <p:nvSpPr>
          <p:cNvPr id="4" name="Foliennummernplatzhalter 3">
            <a:extLst>
              <a:ext uri="{FF2B5EF4-FFF2-40B4-BE49-F238E27FC236}">
                <a16:creationId xmlns:a16="http://schemas.microsoft.com/office/drawing/2014/main" id="{78480790-87D6-508C-A9F5-3B8273A5EFDD}"/>
              </a:ext>
            </a:extLst>
          </p:cNvPr>
          <p:cNvSpPr>
            <a:spLocks noGrp="1"/>
          </p:cNvSpPr>
          <p:nvPr>
            <p:ph type="sldNum" sz="quarter" idx="12"/>
          </p:nvPr>
        </p:nvSpPr>
        <p:spPr/>
        <p:txBody>
          <a:bodyPr/>
          <a:lstStyle/>
          <a:p>
            <a:r>
              <a:rPr lang="de-AT" dirty="0"/>
              <a:t>Slide </a:t>
            </a:r>
            <a:fld id="{0AF89F37-6AD9-4F74-BC17-19E39A25D257}" type="slidenum">
              <a:rPr lang="de-AT" smtClean="0"/>
              <a:pPr/>
              <a:t>44</a:t>
            </a:fld>
            <a:endParaRPr lang="de-AT" dirty="0"/>
          </a:p>
        </p:txBody>
      </p:sp>
      <p:sp>
        <p:nvSpPr>
          <p:cNvPr id="8" name="Textfeld 7">
            <a:extLst>
              <a:ext uri="{FF2B5EF4-FFF2-40B4-BE49-F238E27FC236}">
                <a16:creationId xmlns:a16="http://schemas.microsoft.com/office/drawing/2014/main" id="{2A31255F-2BAC-DEE2-6F25-989CA4713EE3}"/>
              </a:ext>
            </a:extLst>
          </p:cNvPr>
          <p:cNvSpPr txBox="1"/>
          <p:nvPr/>
        </p:nvSpPr>
        <p:spPr>
          <a:xfrm>
            <a:off x="592538" y="1425854"/>
            <a:ext cx="11331011" cy="1092607"/>
          </a:xfrm>
          <a:prstGeom prst="rect">
            <a:avLst/>
          </a:prstGeom>
          <a:noFill/>
        </p:spPr>
        <p:txBody>
          <a:bodyPr wrap="square">
            <a:spAutoFit/>
          </a:bodyPr>
          <a:lstStyle/>
          <a:p>
            <a:pPr marL="342900" lvl="0" indent="-342900" eaLnBrk="0" fontAlgn="base" hangingPunct="0">
              <a:spcBef>
                <a:spcPct val="0"/>
              </a:spcBef>
              <a:spcAft>
                <a:spcPts val="600"/>
              </a:spcAft>
              <a:buFont typeface="Arial" panose="020B0604020202020204" pitchFamily="34" charset="0"/>
              <a:buChar char="•"/>
            </a:pPr>
            <a:r>
              <a:rPr lang="en-US" altLang="de-DE" sz="2000" dirty="0"/>
              <a:t>Hydrogen is developing into a very promising energy carrier for emission-free inland shipping</a:t>
            </a:r>
            <a:r>
              <a:rPr lang="de-AT" altLang="de-DE" sz="2000" dirty="0"/>
              <a:t>. </a:t>
            </a:r>
          </a:p>
          <a:p>
            <a:pPr marL="342900" lvl="0" indent="-342900" eaLnBrk="0" fontAlgn="base" hangingPunct="0">
              <a:spcBef>
                <a:spcPct val="0"/>
              </a:spcBef>
              <a:spcAft>
                <a:spcPts val="600"/>
              </a:spcAft>
              <a:buFont typeface="Arial" panose="020B0604020202020204" pitchFamily="34" charset="0"/>
              <a:buChar char="•"/>
            </a:pPr>
            <a:r>
              <a:rPr lang="de-AT" altLang="de-DE" sz="2000" dirty="0">
                <a:solidFill>
                  <a:srgbClr val="3C6496"/>
                </a:solidFill>
              </a:rPr>
              <a:t>Pilot </a:t>
            </a:r>
            <a:r>
              <a:rPr lang="de-AT" altLang="de-DE" sz="2000" dirty="0" err="1">
                <a:solidFill>
                  <a:srgbClr val="3C6496"/>
                </a:solidFill>
              </a:rPr>
              <a:t>project</a:t>
            </a:r>
            <a:r>
              <a:rPr lang="de-AT" altLang="de-DE" sz="2000" dirty="0">
                <a:solidFill>
                  <a:srgbClr val="3C6496"/>
                </a:solidFill>
              </a:rPr>
              <a:t>: </a:t>
            </a:r>
            <a:r>
              <a:rPr lang="en-US" altLang="de-DE" sz="2000" dirty="0"/>
              <a:t>H2 Barge 1 by the Dutch shipping company Future Proof Shipping, conversion costs approx. €6–7 million, in operation since May 2023.</a:t>
            </a:r>
            <a:endParaRPr lang="de-AT" altLang="de-DE" sz="2000" dirty="0"/>
          </a:p>
        </p:txBody>
      </p:sp>
      <p:graphicFrame>
        <p:nvGraphicFramePr>
          <p:cNvPr id="13" name="Diagramm 12" descr="Tabelle Vor- und Nachteile Verkehrsträger Straße">
            <a:extLst>
              <a:ext uri="{FF2B5EF4-FFF2-40B4-BE49-F238E27FC236}">
                <a16:creationId xmlns:a16="http://schemas.microsoft.com/office/drawing/2014/main" id="{A4CA0BB9-7D3E-B286-B684-F51F1621A46D}"/>
              </a:ext>
            </a:extLst>
          </p:cNvPr>
          <p:cNvGraphicFramePr/>
          <p:nvPr>
            <p:extLst>
              <p:ext uri="{D42A27DB-BD31-4B8C-83A1-F6EECF244321}">
                <p14:modId xmlns:p14="http://schemas.microsoft.com/office/powerpoint/2010/main" val="4194998638"/>
              </p:ext>
            </p:extLst>
          </p:nvPr>
        </p:nvGraphicFramePr>
        <p:xfrm>
          <a:off x="268450" y="2971800"/>
          <a:ext cx="11655099" cy="33845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30115573"/>
      </p:ext>
    </p:extLst>
  </p:cSld>
  <p:clrMapOvr>
    <a:masterClrMapping/>
  </p:clrMapOvr>
  <p:transition spd="slow">
    <p:push/>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52F323-00ED-B60F-F0B8-8BA3752D1F64}"/>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ACAE9777-6086-3363-7034-B0F33DDF45F8}"/>
              </a:ext>
            </a:extLst>
          </p:cNvPr>
          <p:cNvSpPr>
            <a:spLocks noGrp="1"/>
          </p:cNvSpPr>
          <p:nvPr>
            <p:ph type="ftr" sz="quarter" idx="11"/>
          </p:nvPr>
        </p:nvSpPr>
        <p:spPr>
          <a:xfrm>
            <a:off x="635070" y="272194"/>
            <a:ext cx="6860604" cy="367846"/>
          </a:xfrm>
        </p:spPr>
        <p:txBody>
          <a:bodyPr/>
          <a:lstStyle/>
          <a:p>
            <a:r>
              <a:rPr lang="en-US" dirty="0"/>
              <a:t>Measures to Reduce Greenhouse Gases in Inland Shipping</a:t>
            </a:r>
            <a:endParaRPr lang="de-AT" dirty="0"/>
          </a:p>
        </p:txBody>
      </p:sp>
      <p:sp>
        <p:nvSpPr>
          <p:cNvPr id="3" name="Titel 2">
            <a:extLst>
              <a:ext uri="{FF2B5EF4-FFF2-40B4-BE49-F238E27FC236}">
                <a16:creationId xmlns:a16="http://schemas.microsoft.com/office/drawing/2014/main" id="{8B29C81D-CF50-F508-639D-814D351264E5}"/>
              </a:ext>
            </a:extLst>
          </p:cNvPr>
          <p:cNvSpPr>
            <a:spLocks noGrp="1"/>
          </p:cNvSpPr>
          <p:nvPr>
            <p:ph type="title"/>
          </p:nvPr>
        </p:nvSpPr>
        <p:spPr>
          <a:xfrm>
            <a:off x="592538" y="640040"/>
            <a:ext cx="9161062" cy="792976"/>
          </a:xfrm>
        </p:spPr>
        <p:txBody>
          <a:bodyPr/>
          <a:lstStyle/>
          <a:p>
            <a:r>
              <a:rPr lang="en-US" dirty="0"/>
              <a:t>Ammonia</a:t>
            </a:r>
            <a:endParaRPr lang="de-AT" dirty="0"/>
          </a:p>
        </p:txBody>
      </p:sp>
      <p:sp>
        <p:nvSpPr>
          <p:cNvPr id="4" name="Foliennummernplatzhalter 3">
            <a:extLst>
              <a:ext uri="{FF2B5EF4-FFF2-40B4-BE49-F238E27FC236}">
                <a16:creationId xmlns:a16="http://schemas.microsoft.com/office/drawing/2014/main" id="{50B03769-811D-C2D5-78B1-468C5C997CB1}"/>
              </a:ext>
            </a:extLst>
          </p:cNvPr>
          <p:cNvSpPr>
            <a:spLocks noGrp="1"/>
          </p:cNvSpPr>
          <p:nvPr>
            <p:ph type="sldNum" sz="quarter" idx="12"/>
          </p:nvPr>
        </p:nvSpPr>
        <p:spPr/>
        <p:txBody>
          <a:bodyPr/>
          <a:lstStyle/>
          <a:p>
            <a:r>
              <a:rPr lang="de-AT" dirty="0"/>
              <a:t>Slide </a:t>
            </a:r>
            <a:fld id="{0AF89F37-6AD9-4F74-BC17-19E39A25D257}" type="slidenum">
              <a:rPr lang="de-AT" smtClean="0"/>
              <a:pPr/>
              <a:t>45</a:t>
            </a:fld>
            <a:endParaRPr lang="de-AT" dirty="0"/>
          </a:p>
        </p:txBody>
      </p:sp>
      <p:sp>
        <p:nvSpPr>
          <p:cNvPr id="8" name="Textfeld 7">
            <a:extLst>
              <a:ext uri="{FF2B5EF4-FFF2-40B4-BE49-F238E27FC236}">
                <a16:creationId xmlns:a16="http://schemas.microsoft.com/office/drawing/2014/main" id="{8ADB9131-E2B7-2A6D-3FEC-22304C32EF79}"/>
              </a:ext>
            </a:extLst>
          </p:cNvPr>
          <p:cNvSpPr txBox="1"/>
          <p:nvPr/>
        </p:nvSpPr>
        <p:spPr>
          <a:xfrm>
            <a:off x="592538" y="1425854"/>
            <a:ext cx="11331011" cy="1400383"/>
          </a:xfrm>
          <a:prstGeom prst="rect">
            <a:avLst/>
          </a:prstGeom>
          <a:noFill/>
        </p:spPr>
        <p:txBody>
          <a:bodyPr wrap="square">
            <a:spAutoFit/>
          </a:bodyPr>
          <a:lstStyle/>
          <a:p>
            <a:pPr marL="342900" lvl="0" indent="-342900" eaLnBrk="0" fontAlgn="base" hangingPunct="0">
              <a:spcBef>
                <a:spcPct val="0"/>
              </a:spcBef>
              <a:spcAft>
                <a:spcPts val="600"/>
              </a:spcAft>
              <a:buFont typeface="Arial" panose="020B0604020202020204" pitchFamily="34" charset="0"/>
              <a:buChar char="•"/>
            </a:pPr>
            <a:r>
              <a:rPr lang="en-US" altLang="de-DE" sz="2000" dirty="0"/>
              <a:t>Although ammonia is a widely traded chemical substance with global infrastructure in the maritime sector, its use in inland navigation is technically, economically, and in terms of safety much more demanding</a:t>
            </a:r>
            <a:r>
              <a:rPr lang="de-AT" altLang="de-DE" sz="2000" dirty="0"/>
              <a:t>.</a:t>
            </a:r>
          </a:p>
          <a:p>
            <a:pPr marL="342900" lvl="0" indent="-342900" eaLnBrk="0" fontAlgn="base" hangingPunct="0">
              <a:spcBef>
                <a:spcPct val="0"/>
              </a:spcBef>
              <a:spcAft>
                <a:spcPts val="600"/>
              </a:spcAft>
              <a:buFont typeface="Arial" panose="020B0604020202020204" pitchFamily="34" charset="0"/>
              <a:buChar char="•"/>
            </a:pPr>
            <a:r>
              <a:rPr lang="de-AT" altLang="de-DE" sz="2000" dirty="0">
                <a:solidFill>
                  <a:srgbClr val="3C6496"/>
                </a:solidFill>
              </a:rPr>
              <a:t>Pilot </a:t>
            </a:r>
            <a:r>
              <a:rPr lang="de-AT" altLang="de-DE" sz="2000" dirty="0" err="1">
                <a:solidFill>
                  <a:srgbClr val="3C6496"/>
                </a:solidFill>
              </a:rPr>
              <a:t>project</a:t>
            </a:r>
            <a:r>
              <a:rPr lang="de-AT" altLang="de-DE" sz="2000" dirty="0">
                <a:solidFill>
                  <a:srgbClr val="3C6496"/>
                </a:solidFill>
              </a:rPr>
              <a:t>: </a:t>
            </a:r>
            <a:r>
              <a:rPr lang="en-US" altLang="de-DE" sz="2000" dirty="0"/>
              <a:t>Antwerp – conversion of an inland vessel to ammonia (since 2021)</a:t>
            </a:r>
            <a:endParaRPr lang="de-AT" altLang="de-DE" sz="2000" dirty="0"/>
          </a:p>
        </p:txBody>
      </p:sp>
      <p:graphicFrame>
        <p:nvGraphicFramePr>
          <p:cNvPr id="13" name="Diagramm 12" descr="Tabelle Vor- und Nachteile Verkehrsträger Straße">
            <a:extLst>
              <a:ext uri="{FF2B5EF4-FFF2-40B4-BE49-F238E27FC236}">
                <a16:creationId xmlns:a16="http://schemas.microsoft.com/office/drawing/2014/main" id="{14E991FF-DEC3-8FC1-362A-A3489B57A0E8}"/>
              </a:ext>
            </a:extLst>
          </p:cNvPr>
          <p:cNvGraphicFramePr/>
          <p:nvPr>
            <p:extLst>
              <p:ext uri="{D42A27DB-BD31-4B8C-83A1-F6EECF244321}">
                <p14:modId xmlns:p14="http://schemas.microsoft.com/office/powerpoint/2010/main" val="3532910342"/>
              </p:ext>
            </p:extLst>
          </p:nvPr>
        </p:nvGraphicFramePr>
        <p:xfrm>
          <a:off x="318296" y="2742344"/>
          <a:ext cx="11655099" cy="36140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53890684"/>
      </p:ext>
    </p:extLst>
  </p:cSld>
  <p:clrMapOvr>
    <a:masterClrMapping/>
  </p:clrMapOvr>
  <p:transition spd="slow">
    <p:push/>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5704EB97-C1B8-78CD-659E-3B3C1B6322B1}"/>
              </a:ext>
            </a:extLst>
          </p:cNvPr>
          <p:cNvSpPr>
            <a:spLocks noGrp="1"/>
          </p:cNvSpPr>
          <p:nvPr>
            <p:ph type="ftr" sz="quarter" idx="11"/>
          </p:nvPr>
        </p:nvSpPr>
        <p:spPr/>
        <p:txBody>
          <a:bodyPr/>
          <a:lstStyle/>
          <a:p>
            <a:r>
              <a:rPr lang="en-US" dirty="0">
                <a:cs typeface="Arial" panose="020B0604020202020204" pitchFamily="34" charset="0"/>
              </a:rPr>
              <a:t>Understanding Emissions, Shaping Climate Protection – The Role of Inland Shipping</a:t>
            </a:r>
            <a:endParaRPr lang="de-AT" dirty="0"/>
          </a:p>
        </p:txBody>
      </p:sp>
      <p:sp>
        <p:nvSpPr>
          <p:cNvPr id="3" name="Titel 2">
            <a:extLst>
              <a:ext uri="{FF2B5EF4-FFF2-40B4-BE49-F238E27FC236}">
                <a16:creationId xmlns:a16="http://schemas.microsoft.com/office/drawing/2014/main" id="{A4EBAC4C-3DD1-3FEA-7FC1-D6D7BDE11603}"/>
              </a:ext>
            </a:extLst>
          </p:cNvPr>
          <p:cNvSpPr>
            <a:spLocks noGrp="1"/>
          </p:cNvSpPr>
          <p:nvPr>
            <p:ph type="title"/>
          </p:nvPr>
        </p:nvSpPr>
        <p:spPr/>
        <p:txBody>
          <a:bodyPr/>
          <a:lstStyle/>
          <a:p>
            <a:r>
              <a:rPr lang="de-AT" dirty="0" err="1"/>
              <a:t>Kahoot</a:t>
            </a:r>
            <a:r>
              <a:rPr lang="de-AT" dirty="0"/>
              <a:t>!</a:t>
            </a:r>
          </a:p>
        </p:txBody>
      </p:sp>
      <p:sp>
        <p:nvSpPr>
          <p:cNvPr id="4" name="Inhaltsplatzhalter 3">
            <a:extLst>
              <a:ext uri="{FF2B5EF4-FFF2-40B4-BE49-F238E27FC236}">
                <a16:creationId xmlns:a16="http://schemas.microsoft.com/office/drawing/2014/main" id="{E7D9FB3F-4829-8C96-DEFE-6498B4C26D73}"/>
              </a:ext>
            </a:extLst>
          </p:cNvPr>
          <p:cNvSpPr>
            <a:spLocks noGrp="1"/>
          </p:cNvSpPr>
          <p:nvPr>
            <p:ph idx="1"/>
          </p:nvPr>
        </p:nvSpPr>
        <p:spPr>
          <a:xfrm>
            <a:off x="7314942" y="1825625"/>
            <a:ext cx="4232015" cy="4351338"/>
          </a:xfrm>
        </p:spPr>
        <p:txBody>
          <a:bodyPr/>
          <a:lstStyle/>
          <a:p>
            <a:pPr marL="0" indent="0">
              <a:buNone/>
            </a:pPr>
            <a:r>
              <a:rPr lang="en-US" dirty="0"/>
              <a:t>Testing your knowledge with our transport quiz!</a:t>
            </a:r>
          </a:p>
          <a:p>
            <a:pPr marL="0" indent="0">
              <a:buNone/>
            </a:pPr>
            <a:endParaRPr lang="en-US" dirty="0"/>
          </a:p>
          <a:p>
            <a:pPr marL="0" indent="0">
              <a:buNone/>
            </a:pPr>
            <a:r>
              <a:rPr lang="en-US" dirty="0">
                <a:hlinkClick r:id="rId3"/>
              </a:rPr>
              <a:t>https://create.kahoot.it/share/understanding-emissions-shaping-climate-action-the-role-of-inland-waterway-transport/7da0b7b1-6370-4503-82e0-66db947e31f9</a:t>
            </a:r>
            <a:endParaRPr lang="en-US" dirty="0"/>
          </a:p>
          <a:p>
            <a:pPr marL="0" indent="0">
              <a:buNone/>
            </a:pPr>
            <a:endParaRPr lang="en-US" dirty="0"/>
          </a:p>
          <a:p>
            <a:endParaRPr lang="de-AT" dirty="0"/>
          </a:p>
        </p:txBody>
      </p:sp>
      <p:sp>
        <p:nvSpPr>
          <p:cNvPr id="5" name="Foliennummernplatzhalter 4">
            <a:extLst>
              <a:ext uri="{FF2B5EF4-FFF2-40B4-BE49-F238E27FC236}">
                <a16:creationId xmlns:a16="http://schemas.microsoft.com/office/drawing/2014/main" id="{797A00BE-5A18-9F12-ABCA-D23A82CD4DAB}"/>
              </a:ext>
            </a:extLst>
          </p:cNvPr>
          <p:cNvSpPr>
            <a:spLocks noGrp="1"/>
          </p:cNvSpPr>
          <p:nvPr>
            <p:ph type="sldNum" sz="quarter" idx="12"/>
          </p:nvPr>
        </p:nvSpPr>
        <p:spPr/>
        <p:txBody>
          <a:bodyPr/>
          <a:lstStyle/>
          <a:p>
            <a:r>
              <a:rPr lang="de-AT" dirty="0"/>
              <a:t>Slide </a:t>
            </a:r>
            <a:fld id="{0AF89F37-6AD9-4F74-BC17-19E39A25D257}" type="slidenum">
              <a:rPr lang="de-AT" smtClean="0"/>
              <a:pPr/>
              <a:t>46</a:t>
            </a:fld>
            <a:endParaRPr lang="de-AT" dirty="0"/>
          </a:p>
        </p:txBody>
      </p:sp>
      <p:pic>
        <p:nvPicPr>
          <p:cNvPr id="6" name="Content Placeholder 5">
            <a:hlinkClick r:id="rId3"/>
            <a:extLst>
              <a:ext uri="{FF2B5EF4-FFF2-40B4-BE49-F238E27FC236}">
                <a16:creationId xmlns:a16="http://schemas.microsoft.com/office/drawing/2014/main" id="{2B3D8FA0-8A2B-C0F0-6920-F5FD0D732043}"/>
              </a:ext>
            </a:extLst>
          </p:cNvPr>
          <p:cNvPicPr>
            <a:picLocks noChangeAspect="1"/>
          </p:cNvPicPr>
          <p:nvPr/>
        </p:nvPicPr>
        <p:blipFill>
          <a:blip r:embed="rId4"/>
          <a:srcRect l="5347" r="3330" b="-1"/>
          <a:stretch>
            <a:fillRect/>
          </a:stretch>
        </p:blipFill>
        <p:spPr>
          <a:xfrm>
            <a:off x="635069" y="1413791"/>
            <a:ext cx="5807336" cy="3370389"/>
          </a:xfrm>
          <a:prstGeom prst="rect">
            <a:avLst/>
          </a:prstGeom>
          <a:noFill/>
        </p:spPr>
      </p:pic>
      <p:sp>
        <p:nvSpPr>
          <p:cNvPr id="9" name="Textfeld 8">
            <a:extLst>
              <a:ext uri="{FF2B5EF4-FFF2-40B4-BE49-F238E27FC236}">
                <a16:creationId xmlns:a16="http://schemas.microsoft.com/office/drawing/2014/main" id="{E690ADE2-E9BC-76B9-1312-CA004C995B6C}"/>
              </a:ext>
            </a:extLst>
          </p:cNvPr>
          <p:cNvSpPr txBox="1"/>
          <p:nvPr/>
        </p:nvSpPr>
        <p:spPr>
          <a:xfrm>
            <a:off x="4853136" y="4742081"/>
            <a:ext cx="1773574" cy="276999"/>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de-AT" sz="1200" dirty="0"/>
              <a:t>https://kahoot.com/de/</a:t>
            </a:r>
          </a:p>
        </p:txBody>
      </p:sp>
    </p:spTree>
    <p:extLst>
      <p:ext uri="{BB962C8B-B14F-4D97-AF65-F5344CB8AC3E}">
        <p14:creationId xmlns:p14="http://schemas.microsoft.com/office/powerpoint/2010/main" val="1789897130"/>
      </p:ext>
    </p:extLst>
  </p:cSld>
  <p:clrMapOvr>
    <a:masterClrMapping/>
  </p:clrMapOvr>
  <p:transition spd="slow">
    <p:push/>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5117A2FC-0B87-BF64-6036-7007D57477CB}"/>
              </a:ext>
            </a:extLst>
          </p:cNvPr>
          <p:cNvSpPr>
            <a:spLocks noGrp="1"/>
          </p:cNvSpPr>
          <p:nvPr>
            <p:ph type="title"/>
          </p:nvPr>
        </p:nvSpPr>
        <p:spPr/>
        <p:txBody>
          <a:bodyPr/>
          <a:lstStyle/>
          <a:p>
            <a:r>
              <a:rPr lang="en-US" dirty="0"/>
              <a:t>Thank you for your attention!</a:t>
            </a:r>
            <a:endParaRPr lang="de-AT" dirty="0"/>
          </a:p>
        </p:txBody>
      </p:sp>
    </p:spTree>
    <p:extLst>
      <p:ext uri="{BB962C8B-B14F-4D97-AF65-F5344CB8AC3E}">
        <p14:creationId xmlns:p14="http://schemas.microsoft.com/office/powerpoint/2010/main" val="182351997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0C3F7-E38F-7837-FA7D-3C531CD6A3C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1499FD7-04BF-4C61-7B32-1E6C1C3E38A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127B7645-D918-A698-0FA0-FC6704D509D8}"/>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61AFDA7-F815-9A57-3E96-098C55D62FD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C356F0F2-7322-33C8-AD63-7A0424C036CC}"/>
              </a:ext>
            </a:extLst>
          </p:cNvPr>
          <p:cNvSpPr>
            <a:spLocks noGrp="1"/>
          </p:cNvSpPr>
          <p:nvPr>
            <p:ph type="title"/>
          </p:nvPr>
        </p:nvSpPr>
        <p:spPr/>
        <p:txBody>
          <a:bodyPr/>
          <a:lstStyle/>
          <a:p>
            <a:r>
              <a:rPr lang="de-AT" dirty="0"/>
              <a:t>Additional </a:t>
            </a:r>
            <a:r>
              <a:rPr lang="de-AT" dirty="0" err="1"/>
              <a:t>information</a:t>
            </a:r>
            <a:r>
              <a:rPr lang="de-AT" dirty="0"/>
              <a:t> </a:t>
            </a:r>
            <a:r>
              <a:rPr lang="de-AT" dirty="0" err="1"/>
              <a:t>for</a:t>
            </a:r>
            <a:r>
              <a:rPr lang="de-AT" dirty="0"/>
              <a:t> </a:t>
            </a:r>
            <a:r>
              <a:rPr lang="de-AT" dirty="0" err="1"/>
              <a:t>teachers</a:t>
            </a:r>
            <a:endParaRPr lang="de-AT" dirty="0"/>
          </a:p>
        </p:txBody>
      </p:sp>
      <p:sp>
        <p:nvSpPr>
          <p:cNvPr id="24" name="Inhaltsplatzhalter 23">
            <a:extLst>
              <a:ext uri="{FF2B5EF4-FFF2-40B4-BE49-F238E27FC236}">
                <a16:creationId xmlns:a16="http://schemas.microsoft.com/office/drawing/2014/main" id="{ACD784E5-BE47-FA53-C966-45D614ED10B4}"/>
              </a:ext>
            </a:extLst>
          </p:cNvPr>
          <p:cNvSpPr>
            <a:spLocks noGrp="1"/>
          </p:cNvSpPr>
          <p:nvPr>
            <p:ph idx="1"/>
          </p:nvPr>
        </p:nvSpPr>
        <p:spPr/>
        <p:txBody>
          <a:bodyPr/>
          <a:lstStyle/>
          <a:p>
            <a:pPr marL="0" indent="0">
              <a:buNone/>
            </a:pPr>
            <a:r>
              <a:rPr lang="en-US" dirty="0"/>
              <a:t>This teaching material package is available under the so-called </a:t>
            </a:r>
            <a:r>
              <a:rPr lang="de-AT" dirty="0">
                <a:hlinkClick r:id="rId3"/>
              </a:rPr>
              <a:t>Creative Commons Attribution 4.0 International License</a:t>
            </a:r>
            <a:r>
              <a:rPr lang="de-AT" dirty="0"/>
              <a:t> .</a:t>
            </a:r>
          </a:p>
          <a:p>
            <a:pPr marL="0" indent="0">
              <a:buNone/>
            </a:pPr>
            <a:r>
              <a:rPr lang="en-US" dirty="0"/>
              <a:t>You may therefore freely integrate this material into your lessons, adapt it to your requirements, and share it with your students or other interested persons.</a:t>
            </a:r>
          </a:p>
          <a:p>
            <a:pPr marL="0" indent="0">
              <a:buNone/>
            </a:pPr>
            <a:r>
              <a:rPr lang="en-US" dirty="0"/>
              <a:t>We only ask that you keep the logos on the slides.</a:t>
            </a:r>
          </a:p>
          <a:p>
            <a:pPr marL="0" indent="0">
              <a:buNone/>
            </a:pPr>
            <a:r>
              <a:rPr lang="en-US" dirty="0"/>
              <a:t>The image sources are indicated in the notes section; use in other settings is not permitted.</a:t>
            </a:r>
          </a:p>
          <a:p>
            <a:pPr marL="0" indent="0">
              <a:buNone/>
            </a:pPr>
            <a:endParaRPr lang="de-AT" dirty="0"/>
          </a:p>
          <a:p>
            <a:pPr marL="0" indent="0">
              <a:buNone/>
            </a:pPr>
            <a:r>
              <a:rPr lang="en-US" b="1" dirty="0"/>
              <a:t>Statement on the Use of Generative AI and AI-Supported Technologies:</a:t>
            </a:r>
          </a:p>
          <a:p>
            <a:pPr marL="0" indent="0">
              <a:buNone/>
            </a:pPr>
            <a:r>
              <a:rPr lang="en-US" dirty="0"/>
              <a:t>During the preparation of this project, the authors used ChatGPT and Microsoft CoPilot for support in concept design and idea generation, particularly for interactive exercises.</a:t>
            </a:r>
          </a:p>
          <a:p>
            <a:pPr marL="0" indent="0">
              <a:buNone/>
            </a:pPr>
            <a:r>
              <a:rPr lang="en-US" dirty="0"/>
              <a:t>The use of these AI tools was carefully considered. The content was then thoroughly reviewed by the authors and revised as needed to ensure compliance with scientific standards.</a:t>
            </a:r>
          </a:p>
          <a:p>
            <a:pPr marL="0" indent="0">
              <a:buNone/>
            </a:pPr>
            <a:r>
              <a:rPr lang="en-US" dirty="0"/>
              <a:t>The authors bear full responsibility for the final published content.</a:t>
            </a:r>
            <a:endParaRPr lang="de-AT" dirty="0"/>
          </a:p>
        </p:txBody>
      </p:sp>
      <p:sp>
        <p:nvSpPr>
          <p:cNvPr id="23" name="Datumsplatzhalter 22">
            <a:extLst>
              <a:ext uri="{FF2B5EF4-FFF2-40B4-BE49-F238E27FC236}">
                <a16:creationId xmlns:a16="http://schemas.microsoft.com/office/drawing/2014/main" id="{6BC35631-8509-57BF-FAF7-ECFD6072FA1A}"/>
              </a:ext>
              <a:ext uri="{C183D7F6-B498-43B3-948B-1728B52AA6E4}">
                <adec:decorative xmlns:adec="http://schemas.microsoft.com/office/drawing/2017/decorative" val="1"/>
              </a:ext>
            </a:extLst>
          </p:cNvPr>
          <p:cNvSpPr>
            <a:spLocks noGrp="1"/>
          </p:cNvSpPr>
          <p:nvPr>
            <p:ph type="dt" sz="half" idx="10"/>
          </p:nvPr>
        </p:nvSpPr>
        <p:spPr>
          <a:xfrm>
            <a:off x="616601" y="6356350"/>
            <a:ext cx="68762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dirty="0"/>
              <a:t>Slide 49</a:t>
            </a:r>
          </a:p>
        </p:txBody>
      </p:sp>
      <p:sp>
        <p:nvSpPr>
          <p:cNvPr id="4" name="Fußzeilenplatzhalter 3">
            <a:extLst>
              <a:ext uri="{FF2B5EF4-FFF2-40B4-BE49-F238E27FC236}">
                <a16:creationId xmlns:a16="http://schemas.microsoft.com/office/drawing/2014/main" id="{5A11ECEA-F4CB-C8DC-842B-BAE00D77D518}"/>
              </a:ext>
              <a:ext uri="{C183D7F6-B498-43B3-948B-1728B52AA6E4}">
                <adec:decorative xmlns:adec="http://schemas.microsoft.com/office/drawing/2017/decorative" val="1"/>
              </a:ext>
            </a:extLst>
          </p:cNvPr>
          <p:cNvSpPr>
            <a:spLocks noGrp="1"/>
          </p:cNvSpPr>
          <p:nvPr>
            <p:ph type="ftr" sz="quarter" idx="11"/>
          </p:nvPr>
        </p:nvSpPr>
        <p:spPr>
          <a:xfrm>
            <a:off x="635069" y="272194"/>
            <a:ext cx="7233584" cy="281259"/>
          </a:xfrm>
        </p:spPr>
        <p:txBody>
          <a:bodyPr/>
          <a:lstStyle/>
          <a:p>
            <a:r>
              <a:rPr lang="en-US" dirty="0"/>
              <a:t>Understanding Emissions, Shaping Climate Protection – The Role of Inland Shipping</a:t>
            </a:r>
            <a:endParaRPr lang="de-AT" dirty="0"/>
          </a:p>
        </p:txBody>
      </p:sp>
    </p:spTree>
    <p:extLst>
      <p:ext uri="{BB962C8B-B14F-4D97-AF65-F5344CB8AC3E}">
        <p14:creationId xmlns:p14="http://schemas.microsoft.com/office/powerpoint/2010/main" val="2007790889"/>
      </p:ext>
    </p:extLst>
  </p:cSld>
  <p:clrMapOvr>
    <a:masterClrMapping/>
  </p:clrMapOvr>
  <p:transition spd="slow">
    <p:push/>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7CA18-5FFB-5478-EC44-475A860E0438}"/>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633968AF-D331-844D-16FD-30578FA7CE8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DEC5501-8506-1BFA-4935-1AAFB5EA51F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16B9D73-2EB1-591E-C7CE-4FB03D37360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64DF4DC-0626-5394-8415-F4096A1B18F9}"/>
              </a:ext>
            </a:extLst>
          </p:cNvPr>
          <p:cNvSpPr>
            <a:spLocks noGrp="1"/>
          </p:cNvSpPr>
          <p:nvPr>
            <p:ph type="title"/>
          </p:nvPr>
        </p:nvSpPr>
        <p:spPr/>
        <p:txBody>
          <a:bodyPr/>
          <a:lstStyle/>
          <a:p>
            <a:r>
              <a:rPr lang="de-AT" dirty="0"/>
              <a:t>Additional </a:t>
            </a:r>
            <a:r>
              <a:rPr lang="de-AT" dirty="0" err="1"/>
              <a:t>information</a:t>
            </a:r>
            <a:r>
              <a:rPr lang="de-AT" dirty="0"/>
              <a:t> </a:t>
            </a:r>
            <a:r>
              <a:rPr lang="de-AT" dirty="0" err="1"/>
              <a:t>for</a:t>
            </a:r>
            <a:r>
              <a:rPr lang="de-AT" dirty="0"/>
              <a:t> </a:t>
            </a:r>
            <a:r>
              <a:rPr lang="de-AT" dirty="0" err="1"/>
              <a:t>teachers</a:t>
            </a:r>
            <a:endParaRPr lang="de-AT" dirty="0"/>
          </a:p>
        </p:txBody>
      </p:sp>
      <p:sp>
        <p:nvSpPr>
          <p:cNvPr id="24" name="Inhaltsplatzhalter 23">
            <a:extLst>
              <a:ext uri="{FF2B5EF4-FFF2-40B4-BE49-F238E27FC236}">
                <a16:creationId xmlns:a16="http://schemas.microsoft.com/office/drawing/2014/main" id="{628C7A1D-E098-4970-DB2F-CE1EBAC891EE}"/>
              </a:ext>
            </a:extLst>
          </p:cNvPr>
          <p:cNvSpPr>
            <a:spLocks noGrp="1"/>
          </p:cNvSpPr>
          <p:nvPr>
            <p:ph idx="1"/>
          </p:nvPr>
        </p:nvSpPr>
        <p:spPr/>
        <p:txBody>
          <a:bodyPr/>
          <a:lstStyle/>
          <a:p>
            <a:pPr marL="0" indent="0">
              <a:buNone/>
            </a:pPr>
            <a:r>
              <a:rPr lang="en-US" sz="2400" dirty="0"/>
              <a:t>For questions and feedback, feel free to contact us by email at:</a:t>
            </a:r>
            <a:br>
              <a:rPr lang="de-AT" sz="2400" dirty="0"/>
            </a:br>
            <a:r>
              <a:rPr lang="de-AT" sz="2400" dirty="0">
                <a:hlinkClick r:id="rId3"/>
              </a:rPr>
              <a:t>rewway@fh-steyr.at</a:t>
            </a:r>
            <a:r>
              <a:rPr lang="de-AT" sz="2400" dirty="0"/>
              <a:t> .</a:t>
            </a:r>
          </a:p>
          <a:p>
            <a:pPr marL="0" indent="0">
              <a:buNone/>
            </a:pPr>
            <a:endParaRPr lang="de-AT" sz="2400" dirty="0"/>
          </a:p>
          <a:p>
            <a:pPr marL="0" indent="0">
              <a:buNone/>
            </a:pPr>
            <a:r>
              <a:rPr lang="en-US" sz="2400" dirty="0"/>
              <a:t>Further slide sets and practical exercises can be found at</a:t>
            </a:r>
            <a:r>
              <a:rPr lang="de-AT" sz="2400" dirty="0"/>
              <a:t>:</a:t>
            </a:r>
            <a:br>
              <a:rPr lang="de-AT" sz="2400" dirty="0"/>
            </a:br>
            <a:r>
              <a:rPr lang="de-AT" sz="2400" dirty="0">
                <a:hlinkClick r:id="rId4"/>
              </a:rPr>
              <a:t>http://www.rewway.at/en/teaching-materials/</a:t>
            </a:r>
            <a:endParaRPr lang="de-AT" sz="2400" dirty="0"/>
          </a:p>
          <a:p>
            <a:pPr marL="0" indent="0">
              <a:buNone/>
            </a:pPr>
            <a:endParaRPr lang="de-AT" sz="2400" dirty="0"/>
          </a:p>
          <a:p>
            <a:pPr marL="0" indent="0">
              <a:buNone/>
            </a:pPr>
            <a:r>
              <a:rPr lang="en-US" sz="2400" dirty="0"/>
              <a:t>Are you interested in a Transport School Lab, an excursion, or a guest lecture</a:t>
            </a:r>
            <a:r>
              <a:rPr lang="de-AT" sz="2400" dirty="0"/>
              <a:t>?</a:t>
            </a:r>
            <a:br>
              <a:rPr lang="de-AT" sz="2400" dirty="0"/>
            </a:br>
            <a:r>
              <a:rPr lang="de-AT" sz="2400" dirty="0">
                <a:hlinkClick r:id="rId5"/>
              </a:rPr>
              <a:t>http://www.rewway.at/en/pages/workshops</a:t>
            </a:r>
            <a:endParaRPr lang="de-AT" sz="2400" dirty="0"/>
          </a:p>
          <a:p>
            <a:pPr marL="0" indent="0">
              <a:buNone/>
            </a:pPr>
            <a:endParaRPr lang="de-AT" dirty="0"/>
          </a:p>
        </p:txBody>
      </p:sp>
      <p:sp>
        <p:nvSpPr>
          <p:cNvPr id="23" name="Datumsplatzhalter 22">
            <a:extLst>
              <a:ext uri="{FF2B5EF4-FFF2-40B4-BE49-F238E27FC236}">
                <a16:creationId xmlns:a16="http://schemas.microsoft.com/office/drawing/2014/main" id="{0095D69E-3958-1D8F-76A7-2274E06990BE}"/>
              </a:ext>
              <a:ext uri="{C183D7F6-B498-43B3-948B-1728B52AA6E4}">
                <adec:decorative xmlns:adec="http://schemas.microsoft.com/office/drawing/2017/decorative" val="1"/>
              </a:ext>
            </a:extLst>
          </p:cNvPr>
          <p:cNvSpPr>
            <a:spLocks noGrp="1"/>
          </p:cNvSpPr>
          <p:nvPr>
            <p:ph type="dt" sz="half" idx="10"/>
          </p:nvPr>
        </p:nvSpPr>
        <p:spPr>
          <a:xfrm>
            <a:off x="616601" y="6356350"/>
            <a:ext cx="68762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dirty="0"/>
              <a:t>Slide 50</a:t>
            </a:r>
          </a:p>
        </p:txBody>
      </p:sp>
      <p:sp>
        <p:nvSpPr>
          <p:cNvPr id="4" name="Fußzeilenplatzhalter 3">
            <a:extLst>
              <a:ext uri="{FF2B5EF4-FFF2-40B4-BE49-F238E27FC236}">
                <a16:creationId xmlns:a16="http://schemas.microsoft.com/office/drawing/2014/main" id="{82B50C67-2DD8-5257-114F-D89768065ECB}"/>
              </a:ext>
              <a:ext uri="{C183D7F6-B498-43B3-948B-1728B52AA6E4}">
                <adec:decorative xmlns:adec="http://schemas.microsoft.com/office/drawing/2017/decorative" val="1"/>
              </a:ext>
            </a:extLst>
          </p:cNvPr>
          <p:cNvSpPr>
            <a:spLocks noGrp="1"/>
          </p:cNvSpPr>
          <p:nvPr>
            <p:ph type="ftr" sz="quarter" idx="11"/>
          </p:nvPr>
        </p:nvSpPr>
        <p:spPr>
          <a:xfrm>
            <a:off x="635069" y="272194"/>
            <a:ext cx="6956857" cy="367846"/>
          </a:xfrm>
        </p:spPr>
        <p:txBody>
          <a:bodyPr/>
          <a:lstStyle/>
          <a:p>
            <a:r>
              <a:rPr lang="en-US" dirty="0"/>
              <a:t>Understanding Emissions, Shaping Climate Protection – The Role of Inland Shipping</a:t>
            </a:r>
            <a:endParaRPr lang="de-AT" dirty="0"/>
          </a:p>
        </p:txBody>
      </p:sp>
    </p:spTree>
    <p:extLst>
      <p:ext uri="{BB962C8B-B14F-4D97-AF65-F5344CB8AC3E}">
        <p14:creationId xmlns:p14="http://schemas.microsoft.com/office/powerpoint/2010/main" val="1922672807"/>
      </p:ext>
    </p:extLst>
  </p:cSld>
  <p:clrMapOvr>
    <a:masterClrMapping/>
  </p:clrMapOvr>
  <p:transition spd="slow">
    <p:push/>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3C04955B-5CCC-59A6-C191-6951ED0C7199}"/>
              </a:ext>
            </a:extLst>
          </p:cNvPr>
          <p:cNvSpPr>
            <a:spLocks noGrp="1"/>
          </p:cNvSpPr>
          <p:nvPr>
            <p:ph type="title"/>
          </p:nvPr>
        </p:nvSpPr>
        <p:spPr/>
        <p:txBody>
          <a:bodyPr/>
          <a:lstStyle/>
          <a:p>
            <a:r>
              <a:rPr lang="de-AT" dirty="0"/>
              <a:t>List </a:t>
            </a:r>
            <a:r>
              <a:rPr lang="de-AT" dirty="0" err="1"/>
              <a:t>of</a:t>
            </a:r>
            <a:r>
              <a:rPr lang="de-AT" dirty="0"/>
              <a:t> Sources</a:t>
            </a:r>
          </a:p>
        </p:txBody>
      </p:sp>
      <p:sp>
        <p:nvSpPr>
          <p:cNvPr id="2" name="Fußzeilenplatzhalter 1">
            <a:extLst>
              <a:ext uri="{FF2B5EF4-FFF2-40B4-BE49-F238E27FC236}">
                <a16:creationId xmlns:a16="http://schemas.microsoft.com/office/drawing/2014/main" id="{D62C4C34-3204-FD89-4198-E0CC88362321}"/>
              </a:ext>
            </a:extLst>
          </p:cNvPr>
          <p:cNvSpPr>
            <a:spLocks noGrp="1"/>
          </p:cNvSpPr>
          <p:nvPr>
            <p:ph type="ftr" sz="quarter" idx="11"/>
          </p:nvPr>
        </p:nvSpPr>
        <p:spPr>
          <a:xfrm>
            <a:off x="635069" y="272194"/>
            <a:ext cx="6693194" cy="367846"/>
          </a:xfrm>
        </p:spPr>
        <p:txBody>
          <a:bodyPr/>
          <a:lstStyle/>
          <a:p>
            <a:r>
              <a:rPr lang="en-US" dirty="0"/>
              <a:t>Understanding Emissions, Shaping Climate Protection – The Role of Inland Shipping</a:t>
            </a:r>
            <a:endParaRPr lang="de-AT" dirty="0"/>
          </a:p>
        </p:txBody>
      </p:sp>
      <p:sp>
        <p:nvSpPr>
          <p:cNvPr id="4" name="Foliennummernplatzhalter 3">
            <a:extLst>
              <a:ext uri="{FF2B5EF4-FFF2-40B4-BE49-F238E27FC236}">
                <a16:creationId xmlns:a16="http://schemas.microsoft.com/office/drawing/2014/main" id="{2ABC894F-3359-CFA8-FC59-0B2F6B64E8B0}"/>
              </a:ext>
            </a:extLst>
          </p:cNvPr>
          <p:cNvSpPr>
            <a:spLocks noGrp="1"/>
          </p:cNvSpPr>
          <p:nvPr>
            <p:ph type="sldNum" sz="quarter" idx="12"/>
          </p:nvPr>
        </p:nvSpPr>
        <p:spPr/>
        <p:txBody>
          <a:bodyPr/>
          <a:lstStyle/>
          <a:p>
            <a:r>
              <a:rPr lang="de-AT" dirty="0"/>
              <a:t>Slide </a:t>
            </a:r>
            <a:fld id="{0AF89F37-6AD9-4F74-BC17-19E39A25D257}" type="slidenum">
              <a:rPr lang="de-AT" smtClean="0"/>
              <a:pPr/>
              <a:t>50</a:t>
            </a:fld>
            <a:endParaRPr lang="de-AT" dirty="0"/>
          </a:p>
        </p:txBody>
      </p:sp>
      <p:sp>
        <p:nvSpPr>
          <p:cNvPr id="7" name="Textfeld 6">
            <a:extLst>
              <a:ext uri="{FF2B5EF4-FFF2-40B4-BE49-F238E27FC236}">
                <a16:creationId xmlns:a16="http://schemas.microsoft.com/office/drawing/2014/main" id="{9654E791-7BDC-64AF-8555-C2647C1490F9}"/>
              </a:ext>
            </a:extLst>
          </p:cNvPr>
          <p:cNvSpPr txBox="1"/>
          <p:nvPr/>
        </p:nvSpPr>
        <p:spPr>
          <a:xfrm>
            <a:off x="619738" y="1519602"/>
            <a:ext cx="10952524" cy="4616648"/>
          </a:xfrm>
          <a:prstGeom prst="rect">
            <a:avLst/>
          </a:prstGeom>
          <a:noFill/>
        </p:spPr>
        <p:txBody>
          <a:bodyPr wrap="square">
            <a:spAutoFit/>
          </a:bodyPr>
          <a:lstStyle/>
          <a:p>
            <a:r>
              <a:rPr lang="en-US" sz="1400" dirty="0"/>
              <a:t>Anderl et al. (2024): Climate Protection Report 2024, </a:t>
            </a:r>
            <a:r>
              <a:rPr lang="en-US" sz="1400" dirty="0">
                <a:hlinkClick r:id="rId2"/>
              </a:rPr>
              <a:t>https://www.umweltbundesamt.at/fileadmin/site/publikationen/rep0913.pdf</a:t>
            </a:r>
            <a:r>
              <a:rPr lang="en-US" sz="1400" dirty="0"/>
              <a:t> (Accessed on: 07.07.2025)</a:t>
            </a:r>
          </a:p>
          <a:p>
            <a:r>
              <a:rPr lang="en-US" sz="1400" dirty="0"/>
              <a:t>Armstrong (2025): </a:t>
            </a:r>
            <a:r>
              <a:rPr lang="en-US" sz="1400" dirty="0">
                <a:hlinkClick r:id="rId3"/>
              </a:rPr>
              <a:t>https://www.statista.com/chart/26160/global-mean-temperature-increase-2100-estimates/</a:t>
            </a:r>
            <a:r>
              <a:rPr lang="en-US" sz="1400" dirty="0"/>
              <a:t> (Accessed on: 07.07.2025)</a:t>
            </a:r>
          </a:p>
          <a:p>
            <a:r>
              <a:rPr lang="en-US" sz="1400" dirty="0"/>
              <a:t>BMIMI (2025a): </a:t>
            </a:r>
            <a:r>
              <a:rPr lang="en-US" sz="1400" dirty="0" err="1"/>
              <a:t>Aktionsprogramm</a:t>
            </a:r>
            <a:r>
              <a:rPr lang="en-US" sz="1400"/>
              <a:t> Donau, </a:t>
            </a:r>
            <a:r>
              <a:rPr lang="en-US" sz="1400" dirty="0">
                <a:hlinkClick r:id="rId4"/>
              </a:rPr>
              <a:t>https://www.bmimi.gv.at/themen/verkehr/wasser/schifffahrt/donau/publikationen/aktionsprogramm-donau.html</a:t>
            </a:r>
            <a:r>
              <a:rPr lang="en-US" sz="1400" dirty="0"/>
              <a:t> (Accessed on: 05.08.2025)</a:t>
            </a:r>
          </a:p>
          <a:p>
            <a:r>
              <a:rPr lang="en-US" sz="1400" dirty="0"/>
              <a:t>BMIMI (2025b): </a:t>
            </a:r>
            <a:r>
              <a:rPr lang="en-US" sz="1400" dirty="0" err="1"/>
              <a:t>Förderung</a:t>
            </a:r>
            <a:r>
              <a:rPr lang="en-US" sz="1400" dirty="0"/>
              <a:t>, </a:t>
            </a:r>
            <a:r>
              <a:rPr lang="en-US" sz="1400" dirty="0">
                <a:hlinkClick r:id="rId5"/>
              </a:rPr>
              <a:t>https://www.bmimi.gv.at/themen/verkehr/wasser/schifffahrt/foerderung.html</a:t>
            </a:r>
            <a:r>
              <a:rPr lang="en-US" sz="1400" dirty="0"/>
              <a:t> (Accessed on: 08.07.2025)</a:t>
            </a:r>
          </a:p>
          <a:p>
            <a:r>
              <a:rPr lang="en-US" sz="1400" dirty="0"/>
              <a:t>BMIMI (2025c): Masterplan </a:t>
            </a:r>
            <a:r>
              <a:rPr lang="en-US" sz="1400" dirty="0" err="1"/>
              <a:t>Güterverkehr</a:t>
            </a:r>
            <a:r>
              <a:rPr lang="en-US" sz="1400" dirty="0"/>
              <a:t> 2030, </a:t>
            </a:r>
            <a:r>
              <a:rPr lang="en-US" sz="1400" dirty="0">
                <a:hlinkClick r:id="rId6"/>
              </a:rPr>
              <a:t>https://www.bmimi.gv.at/themen/mobilitaet/transport/gueterverkehr/masterplan.html</a:t>
            </a:r>
            <a:r>
              <a:rPr lang="en-US" sz="1400" dirty="0"/>
              <a:t> (Accessed on: 05.08.2025)</a:t>
            </a:r>
          </a:p>
          <a:p>
            <a:r>
              <a:rPr lang="en-US" sz="1400" dirty="0" err="1"/>
              <a:t>ClimatePartner</a:t>
            </a:r>
            <a:r>
              <a:rPr lang="en-US" sz="1400" dirty="0"/>
              <a:t> (2022): What are Scope 1, Scope 2 and Scope 3 emissions?, </a:t>
            </a:r>
            <a:r>
              <a:rPr lang="en-US" sz="1400" dirty="0">
                <a:hlinkClick r:id="rId7"/>
              </a:rPr>
              <a:t>https://www.climatepartner.com/de/wissen/insights/scope-emissionen-reduzieren</a:t>
            </a:r>
            <a:r>
              <a:rPr lang="en-US" sz="1400" dirty="0"/>
              <a:t> (Accessed on: 08.07.2025)</a:t>
            </a:r>
          </a:p>
          <a:p>
            <a:r>
              <a:rPr lang="en-US" sz="1400" dirty="0" err="1"/>
              <a:t>ClimatePartner</a:t>
            </a:r>
            <a:r>
              <a:rPr lang="en-US" sz="1400" dirty="0"/>
              <a:t> GmbH (2025): CO2 Equivalents, </a:t>
            </a:r>
            <a:r>
              <a:rPr lang="en-US" sz="1400" dirty="0">
                <a:hlinkClick r:id="rId8"/>
              </a:rPr>
              <a:t>https://www.climatepartner.com/de/wissen/glossar/co2-aequivalente-co2e</a:t>
            </a:r>
            <a:r>
              <a:rPr lang="en-US" sz="1400" dirty="0"/>
              <a:t> (Accessed on: 01.07.2025)</a:t>
            </a:r>
          </a:p>
          <a:p>
            <a:r>
              <a:rPr lang="en-US" sz="1400" dirty="0"/>
              <a:t>Copernicus Climate Change Service (2025a): Temperature, </a:t>
            </a:r>
            <a:r>
              <a:rPr lang="en-US" sz="1400" dirty="0">
                <a:hlinkClick r:id="rId9"/>
              </a:rPr>
              <a:t>https://climate.copernicus.eu/climate-indicators/temperature</a:t>
            </a:r>
            <a:r>
              <a:rPr lang="en-US" sz="1400" dirty="0"/>
              <a:t> (Accessed on: 02.02.2025)</a:t>
            </a:r>
          </a:p>
          <a:p>
            <a:r>
              <a:rPr lang="en-US" sz="1400" dirty="0"/>
              <a:t>Copernicus Climate Change Service (2025b): Copernicus: 2024 is the first year to exceed 1.5°C above pre-industrial level, </a:t>
            </a:r>
            <a:r>
              <a:rPr lang="en-US" sz="1400" dirty="0">
                <a:hlinkClick r:id="rId10"/>
              </a:rPr>
              <a:t>https://climate.copernicus.eu/copernicus-2024-first-year-exceed-15deg-above-pre-industrial-level</a:t>
            </a:r>
            <a:r>
              <a:rPr lang="en-US" sz="1400" dirty="0"/>
              <a:t>  (Accessed on: 03.07.2025)</a:t>
            </a:r>
          </a:p>
          <a:p>
            <a:r>
              <a:rPr lang="en-US" sz="1400" dirty="0"/>
              <a:t>DLR (2025): New Study Published: Green Methanol as an Alternative Marine Fuel, </a:t>
            </a:r>
            <a:r>
              <a:rPr lang="en-US" sz="1400" dirty="0">
                <a:hlinkClick r:id="rId11"/>
              </a:rPr>
              <a:t>https://www.dlr.de/de/ms/aktuelles/nachrichten/neue-studie-veroeffentlicht-gruenes-methanol-als-alternativer-schiffskraftstoff#:~:text=Fazit%20der%20Studie%3A%20Gr%C3%BCnes%20Methanol,Gesamtbedarf%20der%20Schifffahrt%20zu%20decken</a:t>
            </a:r>
            <a:r>
              <a:rPr lang="en-US" sz="1400" dirty="0"/>
              <a:t>  (Accessed on: 05.08.2025)</a:t>
            </a:r>
          </a:p>
          <a:p>
            <a:r>
              <a:rPr lang="en-US" sz="1400" dirty="0"/>
              <a:t>DST and Marin (2022): Alternative Fuels and Propulsion Technologies for Inland Shipping, </a:t>
            </a:r>
            <a:r>
              <a:rPr lang="en-US" sz="1400" dirty="0">
                <a:hlinkClick r:id="rId12"/>
              </a:rPr>
              <a:t>https://www.wko.at/oe/transport-verkehr/schifffahrt/alternative-kraftstoffe-und-antriebstechnologien.pdf</a:t>
            </a:r>
            <a:r>
              <a:rPr lang="en-US" sz="1400" dirty="0"/>
              <a:t> (Accessed on: 08.07.2025)</a:t>
            </a:r>
          </a:p>
        </p:txBody>
      </p:sp>
    </p:spTree>
    <p:extLst>
      <p:ext uri="{BB962C8B-B14F-4D97-AF65-F5344CB8AC3E}">
        <p14:creationId xmlns:p14="http://schemas.microsoft.com/office/powerpoint/2010/main" val="1689796965"/>
      </p:ext>
    </p:extLst>
  </p:cSld>
  <p:clrMapOvr>
    <a:masterClrMapping/>
  </p:clrMapOvr>
  <p:transition spd="slow">
    <p:push/>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AF6546-E390-059E-CD5C-035B7C09F9E0}"/>
            </a:ext>
          </a:extLst>
        </p:cNvPr>
        <p:cNvGrpSpPr/>
        <p:nvPr/>
      </p:nvGrpSpPr>
      <p:grpSpPr>
        <a:xfrm>
          <a:off x="0" y="0"/>
          <a:ext cx="0" cy="0"/>
          <a:chOff x="0" y="0"/>
          <a:chExt cx="0" cy="0"/>
        </a:xfrm>
      </p:grpSpPr>
      <p:sp>
        <p:nvSpPr>
          <p:cNvPr id="5" name="Titel 4">
            <a:extLst>
              <a:ext uri="{FF2B5EF4-FFF2-40B4-BE49-F238E27FC236}">
                <a16:creationId xmlns:a16="http://schemas.microsoft.com/office/drawing/2014/main" id="{9A791CDD-EED9-66F4-C738-C2679EE32C6E}"/>
              </a:ext>
            </a:extLst>
          </p:cNvPr>
          <p:cNvSpPr>
            <a:spLocks noGrp="1"/>
          </p:cNvSpPr>
          <p:nvPr>
            <p:ph type="title"/>
          </p:nvPr>
        </p:nvSpPr>
        <p:spPr/>
        <p:txBody>
          <a:bodyPr/>
          <a:lstStyle/>
          <a:p>
            <a:r>
              <a:rPr lang="de-AT" dirty="0"/>
              <a:t>List </a:t>
            </a:r>
            <a:r>
              <a:rPr lang="de-AT" dirty="0" err="1"/>
              <a:t>of</a:t>
            </a:r>
            <a:r>
              <a:rPr lang="de-AT" dirty="0"/>
              <a:t> Sources</a:t>
            </a:r>
          </a:p>
        </p:txBody>
      </p:sp>
      <p:sp>
        <p:nvSpPr>
          <p:cNvPr id="2" name="Fußzeilenplatzhalter 1">
            <a:extLst>
              <a:ext uri="{FF2B5EF4-FFF2-40B4-BE49-F238E27FC236}">
                <a16:creationId xmlns:a16="http://schemas.microsoft.com/office/drawing/2014/main" id="{1D91C65A-CF89-1A18-ADD1-679D8DCBCE33}"/>
              </a:ext>
            </a:extLst>
          </p:cNvPr>
          <p:cNvSpPr>
            <a:spLocks noGrp="1"/>
          </p:cNvSpPr>
          <p:nvPr>
            <p:ph type="ftr" sz="quarter" idx="11"/>
          </p:nvPr>
        </p:nvSpPr>
        <p:spPr>
          <a:xfrm>
            <a:off x="635069" y="272194"/>
            <a:ext cx="6693194" cy="367846"/>
          </a:xfrm>
        </p:spPr>
        <p:txBody>
          <a:bodyPr/>
          <a:lstStyle/>
          <a:p>
            <a:r>
              <a:rPr lang="en-US" dirty="0"/>
              <a:t>Understanding Emissions, Shaping Climate Protection – The Role of Inland Shipping</a:t>
            </a:r>
            <a:endParaRPr lang="de-AT" dirty="0"/>
          </a:p>
        </p:txBody>
      </p:sp>
      <p:sp>
        <p:nvSpPr>
          <p:cNvPr id="4" name="Foliennummernplatzhalter 3">
            <a:extLst>
              <a:ext uri="{FF2B5EF4-FFF2-40B4-BE49-F238E27FC236}">
                <a16:creationId xmlns:a16="http://schemas.microsoft.com/office/drawing/2014/main" id="{CF8E1154-3344-D980-7429-882CF95394C9}"/>
              </a:ext>
            </a:extLst>
          </p:cNvPr>
          <p:cNvSpPr>
            <a:spLocks noGrp="1"/>
          </p:cNvSpPr>
          <p:nvPr>
            <p:ph type="sldNum" sz="quarter" idx="12"/>
          </p:nvPr>
        </p:nvSpPr>
        <p:spPr/>
        <p:txBody>
          <a:bodyPr/>
          <a:lstStyle/>
          <a:p>
            <a:r>
              <a:rPr lang="de-AT" dirty="0"/>
              <a:t>Slide </a:t>
            </a:r>
            <a:fld id="{0AF89F37-6AD9-4F74-BC17-19E39A25D257}" type="slidenum">
              <a:rPr lang="de-AT" smtClean="0"/>
              <a:pPr/>
              <a:t>51</a:t>
            </a:fld>
            <a:endParaRPr lang="de-AT" dirty="0"/>
          </a:p>
        </p:txBody>
      </p:sp>
      <p:sp>
        <p:nvSpPr>
          <p:cNvPr id="7" name="Textfeld 6">
            <a:extLst>
              <a:ext uri="{FF2B5EF4-FFF2-40B4-BE49-F238E27FC236}">
                <a16:creationId xmlns:a16="http://schemas.microsoft.com/office/drawing/2014/main" id="{A38EB214-8EDB-CC20-D1F1-9EB67AB7FD20}"/>
              </a:ext>
            </a:extLst>
          </p:cNvPr>
          <p:cNvSpPr txBox="1"/>
          <p:nvPr/>
        </p:nvSpPr>
        <p:spPr>
          <a:xfrm>
            <a:off x="646938" y="1433016"/>
            <a:ext cx="10952524" cy="4462760"/>
          </a:xfrm>
          <a:prstGeom prst="rect">
            <a:avLst/>
          </a:prstGeom>
          <a:noFill/>
        </p:spPr>
        <p:txBody>
          <a:bodyPr wrap="square">
            <a:spAutoFit/>
          </a:bodyPr>
          <a:lstStyle/>
          <a:p>
            <a:r>
              <a:rPr lang="en-US" sz="1400" dirty="0" err="1"/>
              <a:t>EcoTransIT</a:t>
            </a:r>
            <a:r>
              <a:rPr lang="en-US" sz="1400" dirty="0"/>
              <a:t> (2025): Emission calculator for greenhouse gases and air pollutants, </a:t>
            </a:r>
            <a:r>
              <a:rPr lang="en-US" sz="1400" dirty="0">
                <a:hlinkClick r:id="rId2"/>
              </a:rPr>
              <a:t>https://www.ecotransit.world/de/emissionsrechner/</a:t>
            </a:r>
            <a:r>
              <a:rPr lang="en-US" sz="1400" dirty="0"/>
              <a:t>  (Accessed on: 05.08.2025)</a:t>
            </a:r>
          </a:p>
          <a:p>
            <a:r>
              <a:rPr lang="en-US" sz="1400" dirty="0"/>
              <a:t>Erwin van der Linden (2024): Study on Alternative Propulsion on the Danube, </a:t>
            </a:r>
            <a:r>
              <a:rPr lang="en-US" sz="1400" dirty="0">
                <a:hlinkClick r:id="rId3"/>
              </a:rPr>
              <a:t>https://www.viadonau.org/fileadmin/content/20241128_Aristoi_Study_Viadonau_final.pdf</a:t>
            </a:r>
            <a:r>
              <a:rPr lang="en-US" sz="1400" dirty="0"/>
              <a:t> (Accessed on: 05.08.2025)</a:t>
            </a:r>
          </a:p>
          <a:p>
            <a:r>
              <a:rPr lang="en-US" sz="1400" dirty="0"/>
              <a:t>European Commission (2025a): Mobility Strategy, </a:t>
            </a:r>
            <a:r>
              <a:rPr lang="en-US" sz="1400" dirty="0">
                <a:hlinkClick r:id="rId4"/>
              </a:rPr>
              <a:t>https://transport.ec.europa.eu/transport-themes/mobility-strategy_en?etransnolive=1</a:t>
            </a:r>
            <a:r>
              <a:rPr lang="en-US" sz="1400" dirty="0"/>
              <a:t> (Accessed on: 05.08.2025)</a:t>
            </a:r>
          </a:p>
          <a:p>
            <a:r>
              <a:rPr lang="en-US" sz="1400" dirty="0"/>
              <a:t>European Commission (2025b): NAIADES III Action Plan, </a:t>
            </a:r>
            <a:r>
              <a:rPr lang="en-US" sz="1400" dirty="0">
                <a:hlinkClick r:id="rId5"/>
              </a:rPr>
              <a:t>https://transport.ec.europa.eu/transport-modes/inland-waterways/promotion-inland-waterway-transport/naiades-iii-action-plan_en?preflang=de&amp;etrans=de</a:t>
            </a:r>
            <a:r>
              <a:rPr lang="en-US" sz="1400" dirty="0"/>
              <a:t> (Accessed on: 05.08.2025)</a:t>
            </a:r>
          </a:p>
          <a:p>
            <a:r>
              <a:rPr lang="en-US" sz="1400" dirty="0"/>
              <a:t>European Parliament (2018): Infographic: History of Climate Negotiations, </a:t>
            </a:r>
            <a:r>
              <a:rPr lang="en-US" sz="1400" dirty="0">
                <a:hlinkClick r:id="rId6"/>
              </a:rPr>
              <a:t>https://www.europarl.europa.eu/topics/de/article/20180430STO00910/infografik-geschichte-der-klimaverhandlungen</a:t>
            </a:r>
            <a:r>
              <a:rPr lang="en-US" sz="1400" dirty="0"/>
              <a:t>  (Accessed on: 07.07.2025)</a:t>
            </a:r>
          </a:p>
          <a:p>
            <a:r>
              <a:rPr lang="en-US" sz="1400" dirty="0"/>
              <a:t>European Council (2025a): A European Green Deal, </a:t>
            </a:r>
            <a:r>
              <a:rPr lang="en-US" sz="1400" dirty="0">
                <a:hlinkClick r:id="rId7"/>
              </a:rPr>
              <a:t>https://www.consilium.europa.eu/de/policies/european-green-deal/</a:t>
            </a:r>
            <a:r>
              <a:rPr lang="en-US" sz="1400" dirty="0"/>
              <a:t> (Accessed on: 05.08.2025)</a:t>
            </a:r>
          </a:p>
          <a:p>
            <a:r>
              <a:rPr lang="en-US" sz="1400" dirty="0"/>
              <a:t>European Council (2025b): Fit for 55, </a:t>
            </a:r>
            <a:r>
              <a:rPr lang="en-US" sz="1400" dirty="0">
                <a:hlinkClick r:id="rId8"/>
              </a:rPr>
              <a:t>https://www.consilium.europa.eu/de/policies/fit-for-55/</a:t>
            </a:r>
            <a:r>
              <a:rPr lang="en-US" sz="1400" dirty="0"/>
              <a:t> (Accessed on: 05.08.2025)</a:t>
            </a:r>
          </a:p>
          <a:p>
            <a:r>
              <a:rPr lang="en-US" sz="1400" dirty="0"/>
              <a:t>Fraunhofer ISI (2020): Methodology for GHG Efficiency of Transport Modes, </a:t>
            </a:r>
            <a:r>
              <a:rPr lang="en-US" sz="1400" dirty="0">
                <a:hlinkClick r:id="rId9"/>
              </a:rPr>
              <a:t>https://cedelft.eu/wp-content/uploads/sites/2/2021/05/CE_Delft_200258_Methodology_GHG_Efficiency_Transport_Modes.pdf</a:t>
            </a:r>
            <a:r>
              <a:rPr lang="en-US" sz="1400" dirty="0"/>
              <a:t> (Accessed on: 08.07.2025)</a:t>
            </a:r>
          </a:p>
          <a:p>
            <a:r>
              <a:rPr lang="en-US" sz="1400" dirty="0"/>
              <a:t>IKEM (2010): Well-to-Wheel Analysis of Drive Technologies, </a:t>
            </a:r>
            <a:r>
              <a:rPr lang="en-US" sz="1400" dirty="0">
                <a:hlinkClick r:id="rId10"/>
              </a:rPr>
              <a:t>https://www.forschungsinformationssystem.de/servlet/is/323825/</a:t>
            </a:r>
            <a:r>
              <a:rPr lang="en-US" sz="1400" dirty="0"/>
              <a:t> (Accessed on: 08.07.2025)</a:t>
            </a:r>
          </a:p>
          <a:p>
            <a:r>
              <a:rPr lang="en-US" sz="1400" dirty="0"/>
              <a:t>IPCC (2024a): IPCC Global Warming Potential Values, </a:t>
            </a:r>
            <a:r>
              <a:rPr lang="en-US" sz="1400" dirty="0">
                <a:hlinkClick r:id="rId11"/>
              </a:rPr>
              <a:t>https://ghgprotocol.org/sites/default/files/2024-08/Global-Warming-Potential-Values%20%28August%202024%29.pdf</a:t>
            </a:r>
            <a:r>
              <a:rPr lang="en-US" sz="1400" dirty="0"/>
              <a:t> (Accessed on: 01.07.2025)</a:t>
            </a:r>
          </a:p>
          <a:p>
            <a:r>
              <a:rPr lang="en-US" sz="1400" dirty="0"/>
              <a:t>IPCC (2024b): What is the IPCC, </a:t>
            </a:r>
            <a:r>
              <a:rPr lang="en-US" sz="1400" dirty="0">
                <a:hlinkClick r:id="rId12"/>
              </a:rPr>
              <a:t>https://www.ipcc.ch/site/assets/uploads/2024/04/IPCCFactSheet_WhatisIPCC.pdf</a:t>
            </a:r>
            <a:r>
              <a:rPr lang="en-US" sz="1400" dirty="0"/>
              <a:t> (Accessed on: 03.07.2025)</a:t>
            </a:r>
          </a:p>
          <a:p>
            <a:endParaRPr lang="de-AT" dirty="0"/>
          </a:p>
        </p:txBody>
      </p:sp>
    </p:spTree>
    <p:extLst>
      <p:ext uri="{BB962C8B-B14F-4D97-AF65-F5344CB8AC3E}">
        <p14:creationId xmlns:p14="http://schemas.microsoft.com/office/powerpoint/2010/main" val="2341932299"/>
      </p:ext>
    </p:extLst>
  </p:cSld>
  <p:clrMapOvr>
    <a:masterClrMapping/>
  </p:clrMapOvr>
  <p:transition spd="slow">
    <p:push/>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948F1C-B874-6129-97FF-9FFA0959017D}"/>
            </a:ext>
          </a:extLst>
        </p:cNvPr>
        <p:cNvGrpSpPr/>
        <p:nvPr/>
      </p:nvGrpSpPr>
      <p:grpSpPr>
        <a:xfrm>
          <a:off x="0" y="0"/>
          <a:ext cx="0" cy="0"/>
          <a:chOff x="0" y="0"/>
          <a:chExt cx="0" cy="0"/>
        </a:xfrm>
      </p:grpSpPr>
      <p:sp>
        <p:nvSpPr>
          <p:cNvPr id="5" name="Titel 4">
            <a:extLst>
              <a:ext uri="{FF2B5EF4-FFF2-40B4-BE49-F238E27FC236}">
                <a16:creationId xmlns:a16="http://schemas.microsoft.com/office/drawing/2014/main" id="{AD3BE9DC-4247-4F99-2379-FE6074B29A0C}"/>
              </a:ext>
            </a:extLst>
          </p:cNvPr>
          <p:cNvSpPr>
            <a:spLocks noGrp="1"/>
          </p:cNvSpPr>
          <p:nvPr>
            <p:ph type="title"/>
          </p:nvPr>
        </p:nvSpPr>
        <p:spPr/>
        <p:txBody>
          <a:bodyPr/>
          <a:lstStyle/>
          <a:p>
            <a:r>
              <a:rPr lang="de-AT" dirty="0"/>
              <a:t>List </a:t>
            </a:r>
            <a:r>
              <a:rPr lang="de-AT" dirty="0" err="1"/>
              <a:t>of</a:t>
            </a:r>
            <a:r>
              <a:rPr lang="de-AT" dirty="0"/>
              <a:t> Sources</a:t>
            </a:r>
          </a:p>
        </p:txBody>
      </p:sp>
      <p:sp>
        <p:nvSpPr>
          <p:cNvPr id="2" name="Fußzeilenplatzhalter 1">
            <a:extLst>
              <a:ext uri="{FF2B5EF4-FFF2-40B4-BE49-F238E27FC236}">
                <a16:creationId xmlns:a16="http://schemas.microsoft.com/office/drawing/2014/main" id="{C2A48F31-D746-14C4-A30B-C4528FAE4513}"/>
              </a:ext>
            </a:extLst>
          </p:cNvPr>
          <p:cNvSpPr>
            <a:spLocks noGrp="1"/>
          </p:cNvSpPr>
          <p:nvPr>
            <p:ph type="ftr" sz="quarter" idx="11"/>
          </p:nvPr>
        </p:nvSpPr>
        <p:spPr>
          <a:xfrm>
            <a:off x="635069" y="272194"/>
            <a:ext cx="6745445" cy="367846"/>
          </a:xfrm>
        </p:spPr>
        <p:txBody>
          <a:bodyPr/>
          <a:lstStyle/>
          <a:p>
            <a:r>
              <a:rPr lang="en-US" dirty="0"/>
              <a:t>Understanding Emissions, Shaping Climate Protection – The Role of Inland Shipping</a:t>
            </a:r>
            <a:endParaRPr lang="de-AT" dirty="0"/>
          </a:p>
        </p:txBody>
      </p:sp>
      <p:sp>
        <p:nvSpPr>
          <p:cNvPr id="4" name="Foliennummernplatzhalter 3">
            <a:extLst>
              <a:ext uri="{FF2B5EF4-FFF2-40B4-BE49-F238E27FC236}">
                <a16:creationId xmlns:a16="http://schemas.microsoft.com/office/drawing/2014/main" id="{61A1D0FE-69FB-90B1-4692-52855C2276FB}"/>
              </a:ext>
            </a:extLst>
          </p:cNvPr>
          <p:cNvSpPr>
            <a:spLocks noGrp="1"/>
          </p:cNvSpPr>
          <p:nvPr>
            <p:ph type="sldNum" sz="quarter" idx="12"/>
          </p:nvPr>
        </p:nvSpPr>
        <p:spPr/>
        <p:txBody>
          <a:bodyPr/>
          <a:lstStyle/>
          <a:p>
            <a:r>
              <a:rPr lang="de-AT" dirty="0"/>
              <a:t>Slide </a:t>
            </a:r>
            <a:fld id="{0AF89F37-6AD9-4F74-BC17-19E39A25D257}" type="slidenum">
              <a:rPr lang="de-AT" smtClean="0"/>
              <a:pPr/>
              <a:t>52</a:t>
            </a:fld>
            <a:endParaRPr lang="de-AT" dirty="0"/>
          </a:p>
        </p:txBody>
      </p:sp>
      <p:sp>
        <p:nvSpPr>
          <p:cNvPr id="7" name="Textfeld 6">
            <a:extLst>
              <a:ext uri="{FF2B5EF4-FFF2-40B4-BE49-F238E27FC236}">
                <a16:creationId xmlns:a16="http://schemas.microsoft.com/office/drawing/2014/main" id="{F7659D12-CDA1-4CAA-4694-DDE9C0813CCA}"/>
              </a:ext>
            </a:extLst>
          </p:cNvPr>
          <p:cNvSpPr txBox="1"/>
          <p:nvPr/>
        </p:nvSpPr>
        <p:spPr>
          <a:xfrm>
            <a:off x="592538" y="1339592"/>
            <a:ext cx="10952524" cy="3570208"/>
          </a:xfrm>
          <a:prstGeom prst="rect">
            <a:avLst/>
          </a:prstGeom>
          <a:noFill/>
        </p:spPr>
        <p:txBody>
          <a:bodyPr wrap="square">
            <a:spAutoFit/>
          </a:bodyPr>
          <a:lstStyle/>
          <a:p>
            <a:r>
              <a:rPr lang="en-US" sz="1400" dirty="0" err="1"/>
              <a:t>Klimabündnis</a:t>
            </a:r>
            <a:r>
              <a:rPr lang="en-US" sz="1400" dirty="0"/>
              <a:t> Österreich (2024): </a:t>
            </a:r>
            <a:r>
              <a:rPr lang="en-US" sz="1400" dirty="0" err="1"/>
              <a:t>Klimafakten</a:t>
            </a:r>
            <a:r>
              <a:rPr lang="en-US" sz="1400" dirty="0"/>
              <a:t>, </a:t>
            </a:r>
            <a:r>
              <a:rPr lang="en-US" sz="1400" dirty="0" err="1"/>
              <a:t>Klimawandel</a:t>
            </a:r>
            <a:r>
              <a:rPr lang="en-US" sz="1400" dirty="0"/>
              <a:t>, </a:t>
            </a:r>
            <a:r>
              <a:rPr lang="en-US" sz="1400" dirty="0">
                <a:hlinkClick r:id="rId2"/>
              </a:rPr>
              <a:t>https://www.klimabuendnis.at/wp-content/uploads/2024/09/Praesentationen_zu_Klimafakten_Klimawandel.pdf</a:t>
            </a:r>
            <a:r>
              <a:rPr lang="en-US" sz="1400" dirty="0"/>
              <a:t> (Accessed on: 01.07.2025)</a:t>
            </a:r>
          </a:p>
          <a:p>
            <a:r>
              <a:rPr lang="en-US" sz="1400" dirty="0"/>
              <a:t>Kühl (2021): Electric Car or Combustion Engine – Which Is Better for the Climate?, </a:t>
            </a:r>
            <a:r>
              <a:rPr lang="en-US" sz="1400" dirty="0">
                <a:hlinkClick r:id="rId3"/>
              </a:rPr>
              <a:t>https://klimaandmore.de/?p=3518</a:t>
            </a:r>
            <a:r>
              <a:rPr lang="en-US" sz="1400" dirty="0"/>
              <a:t> (Accessed on: 07.07.2025)</a:t>
            </a:r>
          </a:p>
          <a:p>
            <a:r>
              <a:rPr lang="en-US" sz="1400" dirty="0"/>
              <a:t>Statista (2024a): Distribution of CO₂ Emissions Worldwide by Sector 2023,</a:t>
            </a:r>
            <a:br>
              <a:rPr lang="en-US" sz="1400" dirty="0"/>
            </a:br>
            <a:r>
              <a:rPr lang="en-US" sz="1400" dirty="0">
                <a:hlinkClick r:id="rId4"/>
              </a:rPr>
              <a:t>https://de.statista.com/statistik/daten/studie/167957/umfrage/verteilung-der-co-emissionen-weltweit-nach-bereich/</a:t>
            </a:r>
            <a:r>
              <a:rPr lang="en-US" sz="1400" dirty="0"/>
              <a:t> (Accessed on: 07.07.2025)</a:t>
            </a:r>
          </a:p>
          <a:p>
            <a:r>
              <a:rPr lang="en-US" sz="1400" dirty="0"/>
              <a:t>Statista (2024b): Distribution of Greenhouse Gas Emissions in the European Union (EU-27) in 2023, by Sector,</a:t>
            </a:r>
            <a:br>
              <a:rPr lang="en-US" sz="1400" dirty="0"/>
            </a:br>
            <a:r>
              <a:rPr lang="en-US" sz="1400" dirty="0">
                <a:hlinkClick r:id="rId5"/>
              </a:rPr>
              <a:t>https://www.statista.com/statistics/1325132/ghg-emissions-shares-sector-european-union-eu/</a:t>
            </a:r>
            <a:r>
              <a:rPr lang="en-US" sz="1400" dirty="0"/>
              <a:t> (Accessed on: 07.07.2025)</a:t>
            </a:r>
          </a:p>
          <a:p>
            <a:r>
              <a:rPr lang="en-US" sz="1400" dirty="0"/>
              <a:t>Statista (2024c): Distribution of Greenhouse Gas Emissions from Transportation in the European Union (EU-27) in 2022, by Mode,</a:t>
            </a:r>
            <a:br>
              <a:rPr lang="en-US" sz="1400" dirty="0"/>
            </a:br>
            <a:r>
              <a:rPr lang="en-US" sz="1400" dirty="0">
                <a:hlinkClick r:id="rId6"/>
              </a:rPr>
              <a:t>https://www.statista.com/statistics/1237597/transport-greenhouse-gas-emissions-by-mode-eu/</a:t>
            </a:r>
            <a:r>
              <a:rPr lang="en-US" sz="1400" dirty="0"/>
              <a:t> (Accessed on: 08.07.2025)</a:t>
            </a:r>
          </a:p>
          <a:p>
            <a:r>
              <a:rPr lang="en-US" sz="1400" dirty="0"/>
              <a:t>Statista (2025a): Transportation Emissions Worldwide – Statistics &amp; Facts,</a:t>
            </a:r>
            <a:br>
              <a:rPr lang="en-US" sz="1400" dirty="0"/>
            </a:br>
            <a:r>
              <a:rPr lang="en-US" sz="1400" dirty="0">
                <a:hlinkClick r:id="rId7"/>
              </a:rPr>
              <a:t>https://www.statista.com/topics/7476/transportation-emissions-worldwide/#topicOverview</a:t>
            </a:r>
            <a:r>
              <a:rPr lang="en-US" sz="1400" dirty="0"/>
              <a:t>  (Accessed on: 07.07.2025)</a:t>
            </a:r>
          </a:p>
          <a:p>
            <a:r>
              <a:rPr lang="en-US" sz="1400" dirty="0"/>
              <a:t>Statista (2025b): Transportation GHG Emissions in the European Union – Statistics &amp; Facts,</a:t>
            </a:r>
            <a:br>
              <a:rPr lang="en-US" sz="1400" dirty="0"/>
            </a:br>
            <a:r>
              <a:rPr lang="en-US" sz="1400" dirty="0">
                <a:hlinkClick r:id="rId8"/>
              </a:rPr>
              <a:t>https://www.statista.com/topics/7968/transportation-emissions-in-the-eu/#statisticChapter</a:t>
            </a:r>
            <a:r>
              <a:rPr lang="en-US" sz="1400" dirty="0"/>
              <a:t> (Accessed on: 07.07.2025)</a:t>
            </a:r>
          </a:p>
          <a:p>
            <a:r>
              <a:rPr lang="en-US" sz="1400" dirty="0"/>
              <a:t>Statista (2025c): Distribution of Greenhouse Gas Emissions from Transportation in the European Union (EU-27) in 2022, by Mode,</a:t>
            </a:r>
            <a:br>
              <a:rPr lang="en-US" sz="1400" dirty="0"/>
            </a:br>
            <a:r>
              <a:rPr lang="en-US" sz="1400" dirty="0">
                <a:hlinkClick r:id="rId6"/>
              </a:rPr>
              <a:t>https://www.statista.com/statistics/1237597/transport-greenhouse-gas-emissions-by-mode-eu/</a:t>
            </a:r>
            <a:r>
              <a:rPr lang="en-US" sz="1400" dirty="0"/>
              <a:t> (Accessed on: 08.07.2025)</a:t>
            </a:r>
          </a:p>
          <a:p>
            <a:pPr>
              <a:spcAft>
                <a:spcPts val="600"/>
              </a:spcAft>
            </a:pPr>
            <a:endParaRPr lang="de-AT" sz="1600" dirty="0"/>
          </a:p>
        </p:txBody>
      </p:sp>
    </p:spTree>
    <p:extLst>
      <p:ext uri="{BB962C8B-B14F-4D97-AF65-F5344CB8AC3E}">
        <p14:creationId xmlns:p14="http://schemas.microsoft.com/office/powerpoint/2010/main" val="1880322446"/>
      </p:ext>
    </p:extLst>
  </p:cSld>
  <p:clrMapOvr>
    <a:masterClrMapping/>
  </p:clrMapOvr>
  <p:transition spd="slow">
    <p:push/>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E34DAC-05ED-AF26-2ADE-1EFF1F89DF38}"/>
            </a:ext>
          </a:extLst>
        </p:cNvPr>
        <p:cNvGrpSpPr/>
        <p:nvPr/>
      </p:nvGrpSpPr>
      <p:grpSpPr>
        <a:xfrm>
          <a:off x="0" y="0"/>
          <a:ext cx="0" cy="0"/>
          <a:chOff x="0" y="0"/>
          <a:chExt cx="0" cy="0"/>
        </a:xfrm>
      </p:grpSpPr>
      <p:sp>
        <p:nvSpPr>
          <p:cNvPr id="5" name="Titel 4">
            <a:extLst>
              <a:ext uri="{FF2B5EF4-FFF2-40B4-BE49-F238E27FC236}">
                <a16:creationId xmlns:a16="http://schemas.microsoft.com/office/drawing/2014/main" id="{AA163130-007F-D44F-6E96-0AD55924ED97}"/>
              </a:ext>
            </a:extLst>
          </p:cNvPr>
          <p:cNvSpPr>
            <a:spLocks noGrp="1"/>
          </p:cNvSpPr>
          <p:nvPr>
            <p:ph type="title"/>
          </p:nvPr>
        </p:nvSpPr>
        <p:spPr/>
        <p:txBody>
          <a:bodyPr/>
          <a:lstStyle/>
          <a:p>
            <a:r>
              <a:rPr lang="de-AT" dirty="0"/>
              <a:t>List </a:t>
            </a:r>
            <a:r>
              <a:rPr lang="de-AT" dirty="0" err="1"/>
              <a:t>of</a:t>
            </a:r>
            <a:r>
              <a:rPr lang="de-AT" dirty="0"/>
              <a:t> Sources</a:t>
            </a:r>
          </a:p>
        </p:txBody>
      </p:sp>
      <p:sp>
        <p:nvSpPr>
          <p:cNvPr id="2" name="Fußzeilenplatzhalter 1">
            <a:extLst>
              <a:ext uri="{FF2B5EF4-FFF2-40B4-BE49-F238E27FC236}">
                <a16:creationId xmlns:a16="http://schemas.microsoft.com/office/drawing/2014/main" id="{A318878A-C3B1-F027-749A-984EA4DFAC4B}"/>
              </a:ext>
            </a:extLst>
          </p:cNvPr>
          <p:cNvSpPr>
            <a:spLocks noGrp="1"/>
          </p:cNvSpPr>
          <p:nvPr>
            <p:ph type="ftr" sz="quarter" idx="11"/>
          </p:nvPr>
        </p:nvSpPr>
        <p:spPr>
          <a:xfrm>
            <a:off x="635069" y="272194"/>
            <a:ext cx="6954451" cy="367846"/>
          </a:xfrm>
        </p:spPr>
        <p:txBody>
          <a:bodyPr/>
          <a:lstStyle/>
          <a:p>
            <a:r>
              <a:rPr lang="en-US" dirty="0"/>
              <a:t>Understanding Emissions, Shaping Climate Protection – The Role of Inland Shipping</a:t>
            </a:r>
            <a:endParaRPr lang="de-AT" dirty="0"/>
          </a:p>
        </p:txBody>
      </p:sp>
      <p:sp>
        <p:nvSpPr>
          <p:cNvPr id="4" name="Foliennummernplatzhalter 3">
            <a:extLst>
              <a:ext uri="{FF2B5EF4-FFF2-40B4-BE49-F238E27FC236}">
                <a16:creationId xmlns:a16="http://schemas.microsoft.com/office/drawing/2014/main" id="{10EAA50A-C667-4C2A-E511-7448393322C3}"/>
              </a:ext>
            </a:extLst>
          </p:cNvPr>
          <p:cNvSpPr>
            <a:spLocks noGrp="1"/>
          </p:cNvSpPr>
          <p:nvPr>
            <p:ph type="sldNum" sz="quarter" idx="12"/>
          </p:nvPr>
        </p:nvSpPr>
        <p:spPr/>
        <p:txBody>
          <a:bodyPr/>
          <a:lstStyle/>
          <a:p>
            <a:r>
              <a:rPr lang="de-AT" dirty="0"/>
              <a:t>Slide </a:t>
            </a:r>
            <a:fld id="{0AF89F37-6AD9-4F74-BC17-19E39A25D257}" type="slidenum">
              <a:rPr lang="de-AT" smtClean="0"/>
              <a:pPr/>
              <a:t>53</a:t>
            </a:fld>
            <a:endParaRPr lang="de-AT" dirty="0"/>
          </a:p>
        </p:txBody>
      </p:sp>
      <p:sp>
        <p:nvSpPr>
          <p:cNvPr id="7" name="Textfeld 6">
            <a:extLst>
              <a:ext uri="{FF2B5EF4-FFF2-40B4-BE49-F238E27FC236}">
                <a16:creationId xmlns:a16="http://schemas.microsoft.com/office/drawing/2014/main" id="{65ADAD8C-5F5F-4B58-979B-DDF74A82143C}"/>
              </a:ext>
            </a:extLst>
          </p:cNvPr>
          <p:cNvSpPr txBox="1"/>
          <p:nvPr/>
        </p:nvSpPr>
        <p:spPr>
          <a:xfrm>
            <a:off x="730139" y="1663981"/>
            <a:ext cx="10952524" cy="2046714"/>
          </a:xfrm>
          <a:prstGeom prst="rect">
            <a:avLst/>
          </a:prstGeom>
          <a:noFill/>
        </p:spPr>
        <p:txBody>
          <a:bodyPr wrap="square">
            <a:spAutoFit/>
          </a:bodyPr>
          <a:lstStyle/>
          <a:p>
            <a:pPr>
              <a:spcAft>
                <a:spcPts val="600"/>
              </a:spcAft>
            </a:pPr>
            <a:r>
              <a:rPr lang="de-AT" sz="1400" dirty="0"/>
              <a:t>Umweltbundesamt (2024a): Internationale Klimapolitik, </a:t>
            </a:r>
            <a:r>
              <a:rPr lang="de-AT" sz="1400" dirty="0">
                <a:hlinkClick r:id="rId2"/>
              </a:rPr>
              <a:t>https://www.umweltbundesamt.de/themen/klima-energie/internationale-klimapolitik#internationale-klimapolitik</a:t>
            </a:r>
            <a:r>
              <a:rPr lang="de-AT" sz="1400" dirty="0"/>
              <a:t>  (</a:t>
            </a:r>
            <a:r>
              <a:rPr lang="de-AT" sz="1400" dirty="0" err="1"/>
              <a:t>Accessed</a:t>
            </a:r>
            <a:r>
              <a:rPr lang="de-AT" sz="1400" dirty="0"/>
              <a:t> on: 07.07.2025)</a:t>
            </a:r>
          </a:p>
          <a:p>
            <a:pPr>
              <a:spcAft>
                <a:spcPts val="600"/>
              </a:spcAft>
            </a:pPr>
            <a:r>
              <a:rPr lang="de-AT" sz="1400" dirty="0"/>
              <a:t>Umweltbundesamt (2024b): Treibhausgasemissionen im Transportsektor, Leitfaden zur ISO 14083, </a:t>
            </a:r>
            <a:r>
              <a:rPr lang="de-AT" sz="1400" dirty="0">
                <a:hlinkClick r:id="rId3"/>
              </a:rPr>
              <a:t>https://www.umweltbundesamt.de/publikationen/treibhausgasemissionen-im-transportsektor</a:t>
            </a:r>
            <a:r>
              <a:rPr lang="de-AT" sz="1400" dirty="0"/>
              <a:t> (</a:t>
            </a:r>
            <a:r>
              <a:rPr lang="de-AT" sz="1400" dirty="0" err="1"/>
              <a:t>Accessed</a:t>
            </a:r>
            <a:r>
              <a:rPr lang="de-AT" sz="1400" dirty="0"/>
              <a:t> on: 08.07.2025)</a:t>
            </a:r>
          </a:p>
          <a:p>
            <a:pPr>
              <a:spcAft>
                <a:spcPts val="600"/>
              </a:spcAft>
            </a:pPr>
            <a:r>
              <a:rPr lang="de-AT" sz="1400" dirty="0"/>
              <a:t>WWF Austria (2023): </a:t>
            </a:r>
            <a:r>
              <a:rPr lang="de-AT" sz="1400" dirty="0" err="1"/>
              <a:t>Consequences</a:t>
            </a:r>
            <a:r>
              <a:rPr lang="de-AT" sz="1400" dirty="0"/>
              <a:t> </a:t>
            </a:r>
            <a:r>
              <a:rPr lang="de-AT" sz="1400" dirty="0" err="1"/>
              <a:t>of</a:t>
            </a:r>
            <a:r>
              <a:rPr lang="de-AT" sz="1400" dirty="0"/>
              <a:t> </a:t>
            </a:r>
            <a:r>
              <a:rPr lang="de-AT" sz="1400" dirty="0" err="1"/>
              <a:t>the</a:t>
            </a:r>
            <a:r>
              <a:rPr lang="de-AT" sz="1400" dirty="0"/>
              <a:t> Climate Crisis: 1.5 Degrees versus 2 Degrees, </a:t>
            </a:r>
            <a:r>
              <a:rPr lang="de-AT" sz="1400" dirty="0">
                <a:hlinkClick r:id="rId4"/>
              </a:rPr>
              <a:t>https://www.wwf.at/artikel/folgen-der-klimakrise-15-grad-oder-2-grad/</a:t>
            </a:r>
            <a:r>
              <a:rPr lang="de-AT" sz="1400" dirty="0"/>
              <a:t>  (</a:t>
            </a:r>
            <a:r>
              <a:rPr lang="de-AT" sz="1400" dirty="0" err="1"/>
              <a:t>Accessed</a:t>
            </a:r>
            <a:r>
              <a:rPr lang="de-AT" sz="1400" dirty="0"/>
              <a:t> on: 01.07.2025)</a:t>
            </a:r>
          </a:p>
          <a:p>
            <a:pPr>
              <a:spcAft>
                <a:spcPts val="600"/>
              </a:spcAft>
            </a:pPr>
            <a:r>
              <a:rPr lang="de-AT" sz="1400" dirty="0"/>
              <a:t>Central </a:t>
            </a:r>
            <a:r>
              <a:rPr lang="de-AT" sz="1400" dirty="0" err="1"/>
              <a:t>Commission</a:t>
            </a:r>
            <a:r>
              <a:rPr lang="de-AT" sz="1400" dirty="0"/>
              <a:t> </a:t>
            </a:r>
            <a:r>
              <a:rPr lang="de-AT" sz="1400" dirty="0" err="1"/>
              <a:t>for</a:t>
            </a:r>
            <a:r>
              <a:rPr lang="de-AT" sz="1400" dirty="0"/>
              <a:t> </a:t>
            </a:r>
            <a:r>
              <a:rPr lang="de-AT" sz="1400" dirty="0" err="1"/>
              <a:t>the</a:t>
            </a:r>
            <a:r>
              <a:rPr lang="de-AT" sz="1400" dirty="0"/>
              <a:t> Navigation </a:t>
            </a:r>
            <a:r>
              <a:rPr lang="de-AT" sz="1400" dirty="0" err="1"/>
              <a:t>of</a:t>
            </a:r>
            <a:r>
              <a:rPr lang="de-AT" sz="1400" dirty="0"/>
              <a:t> </a:t>
            </a:r>
            <a:r>
              <a:rPr lang="de-AT" sz="1400" dirty="0" err="1"/>
              <a:t>the</a:t>
            </a:r>
            <a:r>
              <a:rPr lang="de-AT" sz="1400" dirty="0"/>
              <a:t> Rhine (CCNR) (2022): CCNR Roadmap </a:t>
            </a:r>
            <a:r>
              <a:rPr lang="de-AT" sz="1400" dirty="0" err="1"/>
              <a:t>for</a:t>
            </a:r>
            <a:r>
              <a:rPr lang="de-AT" sz="1400" dirty="0"/>
              <a:t> </a:t>
            </a:r>
            <a:r>
              <a:rPr lang="de-AT" sz="1400" dirty="0" err="1"/>
              <a:t>Reducing</a:t>
            </a:r>
            <a:r>
              <a:rPr lang="de-AT" sz="1400" dirty="0"/>
              <a:t> </a:t>
            </a:r>
            <a:r>
              <a:rPr lang="de-AT" sz="1400" dirty="0" err="1"/>
              <a:t>Emissions</a:t>
            </a:r>
            <a:r>
              <a:rPr lang="de-AT" sz="1400" dirty="0"/>
              <a:t> in Inland Shipping, </a:t>
            </a:r>
            <a:r>
              <a:rPr lang="de-AT" sz="1400" dirty="0">
                <a:hlinkClick r:id="rId5"/>
              </a:rPr>
              <a:t>https://www.ccr-zkr.org/files/documents/Roadmap/Roadmap_de.pdf</a:t>
            </a:r>
            <a:r>
              <a:rPr lang="de-AT" sz="1400" dirty="0"/>
              <a:t>  (</a:t>
            </a:r>
            <a:r>
              <a:rPr lang="de-AT" sz="1400" dirty="0" err="1"/>
              <a:t>Accessed</a:t>
            </a:r>
            <a:r>
              <a:rPr lang="de-AT" sz="1400" dirty="0"/>
              <a:t> on: 08.07.2025)</a:t>
            </a:r>
            <a:endParaRPr lang="de-AT" dirty="0"/>
          </a:p>
        </p:txBody>
      </p:sp>
    </p:spTree>
    <p:extLst>
      <p:ext uri="{BB962C8B-B14F-4D97-AF65-F5344CB8AC3E}">
        <p14:creationId xmlns:p14="http://schemas.microsoft.com/office/powerpoint/2010/main" val="1187718418"/>
      </p:ext>
    </p:extLst>
  </p:cSld>
  <p:clrMapOvr>
    <a:masterClrMapping/>
  </p:clrMapOvr>
  <p:transition spd="slow">
    <p:push/>
  </p:transition>
</p:sld>
</file>

<file path=ppt/theme/theme1.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kument" ma:contentTypeID="0x01010032EDFD563944E2459091C4D47FD5B955" ma:contentTypeVersion="13" ma:contentTypeDescription="Ein neues Dokument erstellen." ma:contentTypeScope="" ma:versionID="33bcd7d1120361c940181a1da049c6ff">
  <xsd:schema xmlns:xsd="http://www.w3.org/2001/XMLSchema" xmlns:xs="http://www.w3.org/2001/XMLSchema" xmlns:p="http://schemas.microsoft.com/office/2006/metadata/properties" xmlns:ns2="b72286a9-1a81-47a3-b7d4-6a652023a0d9" xmlns:ns3="772bd9cd-eaa2-4993-a042-72d81139fe46" targetNamespace="http://schemas.microsoft.com/office/2006/metadata/properties" ma:root="true" ma:fieldsID="88e8e430062162be852b0d715196b6eb" ns2:_="" ns3:_="">
    <xsd:import namespace="b72286a9-1a81-47a3-b7d4-6a652023a0d9"/>
    <xsd:import namespace="772bd9cd-eaa2-4993-a042-72d81139fe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2286a9-1a81-47a3-b7d4-6a652023a0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Bildmarkierungen" ma:readOnly="false" ma:fieldId="{5cf76f15-5ced-4ddc-b409-7134ff3c332f}" ma:taxonomyMulti="true" ma:sspId="a2e14edc-2e9f-4b21-b65e-57679073259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2bd9cd-eaa2-4993-a042-72d81139fe4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357c471-726d-4aed-97b5-b1a239b092bd}" ma:internalName="TaxCatchAll" ma:showField="CatchAllData" ma:web="772bd9cd-eaa2-4993-a042-72d81139fe4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772bd9cd-eaa2-4993-a042-72d81139fe46" xsi:nil="true"/>
    <lcf76f155ced4ddcb4097134ff3c332f xmlns="b72286a9-1a81-47a3-b7d4-6a652023a0d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0C8F822-5851-4F4E-96B9-3C46D89AB071}">
  <ds:schemaRefs>
    <ds:schemaRef ds:uri="http://schemas.microsoft.com/sharepoint/v3/contenttype/forms"/>
  </ds:schemaRefs>
</ds:datastoreItem>
</file>

<file path=customXml/itemProps2.xml><?xml version="1.0" encoding="utf-8"?>
<ds:datastoreItem xmlns:ds="http://schemas.openxmlformats.org/officeDocument/2006/customXml" ds:itemID="{FFB67790-9A9A-44CF-99BE-F04C85D0431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2286a9-1a81-47a3-b7d4-6a652023a0d9"/>
    <ds:schemaRef ds:uri="772bd9cd-eaa2-4993-a042-72d81139fe4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27CC41A-FB48-40F0-8696-0F045E385C0F}">
  <ds:schemaRefs>
    <ds:schemaRef ds:uri="http://www.w3.org/XML/1998/namespace"/>
    <ds:schemaRef ds:uri="http://schemas.openxmlformats.org/package/2006/metadata/core-properties"/>
    <ds:schemaRef ds:uri="http://schemas.microsoft.com/office/2006/documentManagement/types"/>
    <ds:schemaRef ds:uri="http://purl.org/dc/terms/"/>
    <ds:schemaRef ds:uri="772bd9cd-eaa2-4993-a042-72d81139fe46"/>
    <ds:schemaRef ds:uri="http://schemas.microsoft.com/office/2006/metadata/properties"/>
    <ds:schemaRef ds:uri="http://schemas.microsoft.com/office/infopath/2007/PartnerControls"/>
    <ds:schemaRef ds:uri="http://purl.org/dc/elements/1.1/"/>
    <ds:schemaRef ds:uri="http://purl.org/dc/dcmitype/"/>
    <ds:schemaRef ds:uri="b72286a9-1a81-47a3-b7d4-6a652023a0d9"/>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11312</Words>
  <Application>Microsoft Office PowerPoint</Application>
  <PresentationFormat>Breitbild</PresentationFormat>
  <Paragraphs>784</Paragraphs>
  <Slides>53</Slides>
  <Notes>38</Notes>
  <HiddenSlides>1</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53</vt:i4>
      </vt:variant>
    </vt:vector>
  </HeadingPairs>
  <TitlesOfParts>
    <vt:vector size="58" baseType="lpstr">
      <vt:lpstr>Arial</vt:lpstr>
      <vt:lpstr>Calibri</vt:lpstr>
      <vt:lpstr>Didact Gothic</vt:lpstr>
      <vt:lpstr>Segoe Sans</vt:lpstr>
      <vt:lpstr>Office</vt:lpstr>
      <vt:lpstr>Understanding Emissions – Shaping Climate Protection: The Role of Inland Waterway Transport</vt:lpstr>
      <vt:lpstr>PowerPoint-Präsentation</vt:lpstr>
      <vt:lpstr>How to best work with this teaching material</vt:lpstr>
      <vt:lpstr>Learning objectives and target groups</vt:lpstr>
      <vt:lpstr>Understanding Emissions – Shaping Climate Protection: The Role of Inland Waterway Transport</vt:lpstr>
      <vt:lpstr>Climate Change and Greenhouse Gas Emissions</vt:lpstr>
      <vt:lpstr>What is climate?</vt:lpstr>
      <vt:lpstr>Greenhouse gases</vt:lpstr>
      <vt:lpstr>CO₂ equivalents (CO₂e) = Global warming potential</vt:lpstr>
      <vt:lpstr>Rise in temperature</vt:lpstr>
      <vt:lpstr>Rise in temperature</vt:lpstr>
      <vt:lpstr>Effects of climate change</vt:lpstr>
      <vt:lpstr>Effects of climate change</vt:lpstr>
      <vt:lpstr>The consequences of global warming of 1.5° vs. 2.0°</vt:lpstr>
      <vt:lpstr>World climate council</vt:lpstr>
      <vt:lpstr>International climate goals</vt:lpstr>
      <vt:lpstr>EU goals</vt:lpstr>
      <vt:lpstr>Projections</vt:lpstr>
      <vt:lpstr>The Transport Sector as a Source of Greenhouse Gas Emissions  </vt:lpstr>
      <vt:lpstr>Transport sector worldwide</vt:lpstr>
      <vt:lpstr>Transport sector in the EU</vt:lpstr>
      <vt:lpstr>Emission Calculations </vt:lpstr>
      <vt:lpstr>Electric car or combustion engine Which is better for the climate?</vt:lpstr>
      <vt:lpstr>Why are emission calculations important?</vt:lpstr>
      <vt:lpstr>Calculation of emissions in the transport sector: From the source to the vehicle</vt:lpstr>
      <vt:lpstr>Data source</vt:lpstr>
      <vt:lpstr>Practical application for emission calculation – EcoTransIT World</vt:lpstr>
      <vt:lpstr>Exercise</vt:lpstr>
      <vt:lpstr>Solution</vt:lpstr>
      <vt:lpstr>Emissions in Inland Waterway Transport</vt:lpstr>
      <vt:lpstr>Share of shipping in global greenhouse gas emissions</vt:lpstr>
      <vt:lpstr>Share of shipping in European greenhouse gas emissions</vt:lpstr>
      <vt:lpstr>The difference between emissions from inland shipping and other modes of transport</vt:lpstr>
      <vt:lpstr>Challenges of emission reduction</vt:lpstr>
      <vt:lpstr>Political Framework Conditions</vt:lpstr>
      <vt:lpstr>Political framework conditions for climate neutrality in inland shipping</vt:lpstr>
      <vt:lpstr>PowerPoint-Präsentation</vt:lpstr>
      <vt:lpstr>PowerPoint-Präsentation</vt:lpstr>
      <vt:lpstr>Measures to Reduce Greenhouse Gases in Inland Shipping</vt:lpstr>
      <vt:lpstr>Alternative fuels and propulsion systems</vt:lpstr>
      <vt:lpstr>Biofuels</vt:lpstr>
      <vt:lpstr>Methanol</vt:lpstr>
      <vt:lpstr>Electric propulsion</vt:lpstr>
      <vt:lpstr>Hydrogen</vt:lpstr>
      <vt:lpstr>Ammonia</vt:lpstr>
      <vt:lpstr>Kahoot!</vt:lpstr>
      <vt:lpstr>Thank you for your attention!</vt:lpstr>
      <vt:lpstr>Additional information for teachers</vt:lpstr>
      <vt:lpstr>Additional information for teachers</vt:lpstr>
      <vt:lpstr>List of Sources</vt:lpstr>
      <vt:lpstr>List of Sources</vt:lpstr>
      <vt:lpstr>List of Sources</vt:lpstr>
      <vt:lpstr>List of 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Hadam Jana</dc:creator>
  <cp:lastModifiedBy>Pum Christina</cp:lastModifiedBy>
  <cp:revision>3</cp:revision>
  <dcterms:created xsi:type="dcterms:W3CDTF">2025-05-07T05:53:33Z</dcterms:created>
  <dcterms:modified xsi:type="dcterms:W3CDTF">2026-05-12T09:33:40Z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0x01010032EDFD563944E2459091C4D47FD5B955</vt:lpwstr>
  </property>
  <property fmtid="{D5CDD505-2E9C-101B-9397-08002B2CF9AE}" pid="3" name="MediaServiceImageTags">
    <vt:lpwstr/>
  </property>
</Properties>
</file>