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8"/>
  </p:notesMasterIdLst>
  <p:sldIdLst>
    <p:sldId id="408" r:id="rId3"/>
    <p:sldId id="410" r:id="rId4"/>
    <p:sldId id="411" r:id="rId5"/>
    <p:sldId id="416" r:id="rId6"/>
    <p:sldId id="412" r:id="rId7"/>
    <p:sldId id="397" r:id="rId8"/>
    <p:sldId id="398" r:id="rId9"/>
    <p:sldId id="432" r:id="rId10"/>
    <p:sldId id="437" r:id="rId11"/>
    <p:sldId id="399" r:id="rId12"/>
    <p:sldId id="433" r:id="rId13"/>
    <p:sldId id="414" r:id="rId14"/>
    <p:sldId id="318" r:id="rId15"/>
    <p:sldId id="325" r:id="rId16"/>
    <p:sldId id="401" r:id="rId17"/>
    <p:sldId id="402" r:id="rId18"/>
    <p:sldId id="407" r:id="rId19"/>
    <p:sldId id="434" r:id="rId20"/>
    <p:sldId id="415" r:id="rId21"/>
    <p:sldId id="413" r:id="rId22"/>
    <p:sldId id="319" r:id="rId23"/>
    <p:sldId id="378" r:id="rId24"/>
    <p:sldId id="400" r:id="rId25"/>
    <p:sldId id="403" r:id="rId26"/>
    <p:sldId id="404" r:id="rId27"/>
    <p:sldId id="435" r:id="rId28"/>
    <p:sldId id="430"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05" r:id="rId42"/>
    <p:sldId id="436" r:id="rId43"/>
    <p:sldId id="431" r:id="rId44"/>
    <p:sldId id="429" r:id="rId45"/>
    <p:sldId id="439" r:id="rId46"/>
    <p:sldId id="409" r:id="rId47"/>
  </p:sldIdLst>
  <p:sldSz cx="9144000" cy="6858000" type="screen4x3"/>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76092"/>
    <a:srgbClr val="5578A2"/>
    <a:srgbClr val="002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1752" autoAdjust="0"/>
  </p:normalViewPr>
  <p:slideViewPr>
    <p:cSldViewPr showGuides="1">
      <p:cViewPr varScale="1">
        <p:scale>
          <a:sx n="117" d="100"/>
          <a:sy n="117" d="100"/>
        </p:scale>
        <p:origin x="135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30" d="100"/>
          <a:sy n="130" d="100"/>
        </p:scale>
        <p:origin x="-2202" y="3096"/>
      </p:cViewPr>
      <p:guideLst>
        <p:guide orient="horz" pos="3132"/>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ata2.xml.rels><?xml version="1.0" encoding="UTF-8" standalone="yes"?>
<Relationships xmlns="http://schemas.openxmlformats.org/package/2006/relationships"><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image" Target="../media/image10.jpeg"/><Relationship Id="rId5" Type="http://schemas.openxmlformats.org/officeDocument/2006/relationships/image" Target="../media/image11.jpe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53AC2-D9F3-4A43-90AA-4D1FD71FB8D3}" type="doc">
      <dgm:prSet loTypeId="urn:microsoft.com/office/officeart/2008/layout/AscendingPictureAccentProcess" loCatId="process" qsTypeId="urn:microsoft.com/office/officeart/2005/8/quickstyle/simple1" qsCatId="simple" csTypeId="urn:microsoft.com/office/officeart/2005/8/colors/accent2_4" csCatId="accent2" phldr="1"/>
      <dgm:spPr/>
    </dgm:pt>
    <dgm:pt modelId="{E5B884BA-0BC0-4012-A40A-2B02B63691C3}">
      <dgm:prSet phldrT="[Text]"/>
      <dgm:spPr/>
      <dgm:t>
        <a:bodyPr/>
        <a:lstStyle/>
        <a:p>
          <a:r>
            <a:rPr lang="de-AT" dirty="0" smtClean="0">
              <a:latin typeface="Corbel" panose="020B0503020204020204" pitchFamily="34" charset="0"/>
            </a:rPr>
            <a:t>rechtliche und politische Rahmen</a:t>
          </a:r>
          <a:endParaRPr lang="de-DE" dirty="0">
            <a:latin typeface="Corbel" panose="020B0503020204020204" pitchFamily="34" charset="0"/>
          </a:endParaRPr>
        </a:p>
      </dgm:t>
    </dgm:pt>
    <dgm:pt modelId="{E12819A4-038E-422C-B631-0B5D4DE9FE69}" type="parTrans" cxnId="{4E23DE8F-D822-46E0-B508-37279C6EC811}">
      <dgm:prSet/>
      <dgm:spPr/>
      <dgm:t>
        <a:bodyPr/>
        <a:lstStyle/>
        <a:p>
          <a:endParaRPr lang="de-DE"/>
        </a:p>
      </dgm:t>
    </dgm:pt>
    <dgm:pt modelId="{D4178A2B-E653-42F8-80F1-9630A15BFBE9}" type="sibTrans" cxnId="{4E23DE8F-D822-46E0-B508-37279C6EC811}">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de-DE"/>
        </a:p>
      </dgm:t>
    </dgm:pt>
    <dgm:pt modelId="{7A4AB708-0B0E-43DA-BB83-20DF209C21BA}">
      <dgm:prSet phldrT="[Text]"/>
      <dgm:spPr/>
      <dgm:t>
        <a:bodyPr/>
        <a:lstStyle/>
        <a:p>
          <a:r>
            <a:rPr lang="de-AT" dirty="0" smtClean="0">
              <a:latin typeface="Corbel" panose="020B0503020204020204" pitchFamily="34" charset="0"/>
            </a:rPr>
            <a:t>  Die Wasserstraße</a:t>
          </a:r>
          <a:br>
            <a:rPr lang="de-AT" dirty="0" smtClean="0">
              <a:latin typeface="Corbel" panose="020B0503020204020204" pitchFamily="34" charset="0"/>
            </a:rPr>
          </a:br>
          <a:r>
            <a:rPr lang="de-AT" dirty="0" smtClean="0">
              <a:latin typeface="Corbel" panose="020B0503020204020204" pitchFamily="34" charset="0"/>
            </a:rPr>
            <a:t>  Donau</a:t>
          </a:r>
          <a:endParaRPr lang="de-DE" dirty="0">
            <a:latin typeface="Corbel" panose="020B0503020204020204" pitchFamily="34" charset="0"/>
          </a:endParaRPr>
        </a:p>
      </dgm:t>
    </dgm:pt>
    <dgm:pt modelId="{FE27A38F-9314-4330-AC2E-871421AA1185}" type="parTrans" cxnId="{0488AF05-D4E7-428F-9415-32D7B9A02C26}">
      <dgm:prSet/>
      <dgm:spPr/>
      <dgm:t>
        <a:bodyPr/>
        <a:lstStyle/>
        <a:p>
          <a:endParaRPr lang="de-DE"/>
        </a:p>
      </dgm:t>
    </dgm:pt>
    <dgm:pt modelId="{9AA3EF14-A705-4388-89AC-71EDA79C774B}" type="sibTrans" cxnId="{0488AF05-D4E7-428F-9415-32D7B9A02C26}">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de-DE"/>
        </a:p>
      </dgm:t>
    </dgm:pt>
    <dgm:pt modelId="{7D5E9AE5-A0E5-488B-A86E-85FC744F030D}">
      <dgm:prSet phldrT="[Text]"/>
      <dgm:spPr/>
      <dgm:t>
        <a:bodyPr/>
        <a:lstStyle/>
        <a:p>
          <a:r>
            <a:rPr lang="de-AT" dirty="0" smtClean="0">
              <a:latin typeface="Corbel" panose="020B0503020204020204" pitchFamily="34" charset="0"/>
            </a:rPr>
            <a:t>Binnenschiffe</a:t>
          </a:r>
          <a:endParaRPr lang="de-DE" dirty="0">
            <a:latin typeface="Corbel" panose="020B0503020204020204" pitchFamily="34" charset="0"/>
          </a:endParaRPr>
        </a:p>
      </dgm:t>
    </dgm:pt>
    <dgm:pt modelId="{A45293FA-1222-4E10-9A8B-2C55B971EB36}" type="parTrans" cxnId="{F8C04827-712B-43CA-AA83-0D66567B502B}">
      <dgm:prSet/>
      <dgm:spPr/>
      <dgm:t>
        <a:bodyPr/>
        <a:lstStyle/>
        <a:p>
          <a:endParaRPr lang="de-DE"/>
        </a:p>
      </dgm:t>
    </dgm:pt>
    <dgm:pt modelId="{5A027173-CE90-4AB8-A423-9DE986BC70D6}" type="sibTrans" cxnId="{F8C04827-712B-43CA-AA83-0D66567B502B}">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de-DE"/>
        </a:p>
      </dgm:t>
    </dgm:pt>
    <dgm:pt modelId="{2A239557-F75B-44C3-A8B7-E187588BC956}">
      <dgm:prSet phldrT="[Text]"/>
      <dgm:spPr/>
      <dgm:t>
        <a:bodyPr/>
        <a:lstStyle/>
        <a:p>
          <a:r>
            <a:rPr lang="de-AT" dirty="0" smtClean="0">
              <a:latin typeface="Corbel" panose="020B0503020204020204" pitchFamily="34" charset="0"/>
            </a:rPr>
            <a:t>Häfen und Terminals</a:t>
          </a:r>
          <a:endParaRPr lang="de-DE" dirty="0">
            <a:latin typeface="Corbel" panose="020B0503020204020204" pitchFamily="34" charset="0"/>
          </a:endParaRPr>
        </a:p>
      </dgm:t>
    </dgm:pt>
    <dgm:pt modelId="{29FB6B4A-7F39-45FB-B463-AE985302479D}" type="parTrans" cxnId="{F9AA0AE2-1E0C-4199-919A-C4506D0EB3A4}">
      <dgm:prSet/>
      <dgm:spPr/>
      <dgm:t>
        <a:bodyPr/>
        <a:lstStyle/>
        <a:p>
          <a:endParaRPr lang="de-DE"/>
        </a:p>
      </dgm:t>
    </dgm:pt>
    <dgm:pt modelId="{CCD6703B-07F7-4635-BF2E-E0AFE679A3F5}" type="sibTrans" cxnId="{F9AA0AE2-1E0C-4199-919A-C4506D0EB3A4}">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de-DE"/>
        </a:p>
      </dgm:t>
    </dgm:pt>
    <dgm:pt modelId="{08002095-CFA0-4CC8-81F9-DD5E00535639}">
      <dgm:prSet phldrT="[Text]"/>
      <dgm:spPr/>
      <dgm:t>
        <a:bodyPr/>
        <a:lstStyle/>
        <a:p>
          <a:r>
            <a:rPr lang="de-AT" dirty="0" smtClean="0">
              <a:latin typeface="Corbel" panose="020B0503020204020204" pitchFamily="34" charset="0"/>
            </a:rPr>
            <a:t>River Information Services</a:t>
          </a:r>
          <a:endParaRPr lang="de-DE" dirty="0">
            <a:latin typeface="Corbel" panose="020B0503020204020204" pitchFamily="34" charset="0"/>
          </a:endParaRPr>
        </a:p>
      </dgm:t>
    </dgm:pt>
    <dgm:pt modelId="{73B11207-4AAF-4043-831F-90E46D9232C6}" type="parTrans" cxnId="{1E65C5A2-2EB3-4F9A-AD61-30E6455A48D3}">
      <dgm:prSet/>
      <dgm:spPr/>
      <dgm:t>
        <a:bodyPr/>
        <a:lstStyle/>
        <a:p>
          <a:endParaRPr lang="de-DE"/>
        </a:p>
      </dgm:t>
    </dgm:pt>
    <dgm:pt modelId="{E11F6108-9A14-4D1C-BBF1-AE20862D6931}" type="sibTrans" cxnId="{1E65C5A2-2EB3-4F9A-AD61-30E6455A48D3}">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de-DE"/>
        </a:p>
      </dgm:t>
    </dgm:pt>
    <dgm:pt modelId="{8E8D7DEA-09CC-4F6F-8A49-733DBEFF68BA}" type="pres">
      <dgm:prSet presAssocID="{C6053AC2-D9F3-4A43-90AA-4D1FD71FB8D3}" presName="Name0" presStyleCnt="0">
        <dgm:presLayoutVars>
          <dgm:chMax val="7"/>
          <dgm:chPref val="7"/>
          <dgm:dir/>
        </dgm:presLayoutVars>
      </dgm:prSet>
      <dgm:spPr/>
    </dgm:pt>
    <dgm:pt modelId="{4D45C0BF-D33F-4F95-ADB2-D9177FE8FFDD}" type="pres">
      <dgm:prSet presAssocID="{C6053AC2-D9F3-4A43-90AA-4D1FD71FB8D3}" presName="dot1" presStyleLbl="alignNode1" presStyleIdx="0" presStyleCnt="15"/>
      <dgm:spPr/>
    </dgm:pt>
    <dgm:pt modelId="{467EC388-7A72-4492-B58E-920995B98D96}" type="pres">
      <dgm:prSet presAssocID="{C6053AC2-D9F3-4A43-90AA-4D1FD71FB8D3}" presName="dot2" presStyleLbl="alignNode1" presStyleIdx="1" presStyleCnt="15"/>
      <dgm:spPr/>
    </dgm:pt>
    <dgm:pt modelId="{7A1D9D18-E3FA-4315-A360-3D2FEDF1D905}" type="pres">
      <dgm:prSet presAssocID="{C6053AC2-D9F3-4A43-90AA-4D1FD71FB8D3}" presName="dot3" presStyleLbl="alignNode1" presStyleIdx="2" presStyleCnt="15"/>
      <dgm:spPr/>
    </dgm:pt>
    <dgm:pt modelId="{AB94B63F-E94C-4B8A-945C-DFF209894165}" type="pres">
      <dgm:prSet presAssocID="{C6053AC2-D9F3-4A43-90AA-4D1FD71FB8D3}" presName="dot4" presStyleLbl="alignNode1" presStyleIdx="3" presStyleCnt="15"/>
      <dgm:spPr/>
    </dgm:pt>
    <dgm:pt modelId="{498F304C-7DFE-4A16-8EFC-718889CF730F}" type="pres">
      <dgm:prSet presAssocID="{C6053AC2-D9F3-4A43-90AA-4D1FD71FB8D3}" presName="dot5" presStyleLbl="alignNode1" presStyleIdx="4" presStyleCnt="15"/>
      <dgm:spPr/>
    </dgm:pt>
    <dgm:pt modelId="{9E7654C4-E646-4506-AEAA-FA97AD459473}" type="pres">
      <dgm:prSet presAssocID="{C6053AC2-D9F3-4A43-90AA-4D1FD71FB8D3}" presName="dot6" presStyleLbl="alignNode1" presStyleIdx="5" presStyleCnt="15"/>
      <dgm:spPr/>
    </dgm:pt>
    <dgm:pt modelId="{5DC0D7F0-E339-47CC-9023-4C1E83A40813}" type="pres">
      <dgm:prSet presAssocID="{C6053AC2-D9F3-4A43-90AA-4D1FD71FB8D3}" presName="dot7" presStyleLbl="alignNode1" presStyleIdx="6" presStyleCnt="15"/>
      <dgm:spPr/>
    </dgm:pt>
    <dgm:pt modelId="{3CDDCF13-B959-4FBE-8C70-E2BCC097E128}" type="pres">
      <dgm:prSet presAssocID="{C6053AC2-D9F3-4A43-90AA-4D1FD71FB8D3}" presName="dot8" presStyleLbl="alignNode1" presStyleIdx="7" presStyleCnt="15"/>
      <dgm:spPr/>
    </dgm:pt>
    <dgm:pt modelId="{056E77DD-424A-41FC-AD53-4EA87F9C2626}" type="pres">
      <dgm:prSet presAssocID="{C6053AC2-D9F3-4A43-90AA-4D1FD71FB8D3}" presName="dotArrow1" presStyleLbl="alignNode1" presStyleIdx="8" presStyleCnt="15"/>
      <dgm:spPr/>
    </dgm:pt>
    <dgm:pt modelId="{35A60326-1A65-4FA2-A0EF-DAEC921BABDC}" type="pres">
      <dgm:prSet presAssocID="{C6053AC2-D9F3-4A43-90AA-4D1FD71FB8D3}" presName="dotArrow2" presStyleLbl="alignNode1" presStyleIdx="9" presStyleCnt="15"/>
      <dgm:spPr/>
    </dgm:pt>
    <dgm:pt modelId="{39CAF5E3-5B70-4A11-B663-840B1C119701}" type="pres">
      <dgm:prSet presAssocID="{C6053AC2-D9F3-4A43-90AA-4D1FD71FB8D3}" presName="dotArrow3" presStyleLbl="alignNode1" presStyleIdx="10" presStyleCnt="15"/>
      <dgm:spPr/>
    </dgm:pt>
    <dgm:pt modelId="{B7802B21-7D84-4DC6-B072-A3E40BB950E9}" type="pres">
      <dgm:prSet presAssocID="{C6053AC2-D9F3-4A43-90AA-4D1FD71FB8D3}" presName="dotArrow4" presStyleLbl="alignNode1" presStyleIdx="11" presStyleCnt="15"/>
      <dgm:spPr/>
    </dgm:pt>
    <dgm:pt modelId="{F44CEF68-EC7D-4C22-A458-23E1E1036436}" type="pres">
      <dgm:prSet presAssocID="{C6053AC2-D9F3-4A43-90AA-4D1FD71FB8D3}" presName="dotArrow5" presStyleLbl="alignNode1" presStyleIdx="12" presStyleCnt="15"/>
      <dgm:spPr/>
    </dgm:pt>
    <dgm:pt modelId="{B6CB4FAD-06BB-4C00-B695-0C6CE76BEC9B}" type="pres">
      <dgm:prSet presAssocID="{C6053AC2-D9F3-4A43-90AA-4D1FD71FB8D3}" presName="dotArrow6" presStyleLbl="alignNode1" presStyleIdx="13" presStyleCnt="15"/>
      <dgm:spPr/>
    </dgm:pt>
    <dgm:pt modelId="{14D181C7-640F-4038-9E6D-602FC9E8DC24}" type="pres">
      <dgm:prSet presAssocID="{C6053AC2-D9F3-4A43-90AA-4D1FD71FB8D3}" presName="dotArrow7" presStyleLbl="alignNode1" presStyleIdx="14" presStyleCnt="15"/>
      <dgm:spPr/>
    </dgm:pt>
    <dgm:pt modelId="{B7129ECE-6C39-48AC-A4B5-3E35943C7F31}" type="pres">
      <dgm:prSet presAssocID="{E5B884BA-0BC0-4012-A40A-2B02B63691C3}" presName="parTx1" presStyleLbl="node1" presStyleIdx="0" presStyleCnt="5"/>
      <dgm:spPr/>
      <dgm:t>
        <a:bodyPr/>
        <a:lstStyle/>
        <a:p>
          <a:endParaRPr lang="de-DE"/>
        </a:p>
      </dgm:t>
    </dgm:pt>
    <dgm:pt modelId="{B1B9DBCD-E767-4ECB-8E8A-5F46604BB006}" type="pres">
      <dgm:prSet presAssocID="{D4178A2B-E653-42F8-80F1-9630A15BFBE9}" presName="picture1" presStyleCnt="0"/>
      <dgm:spPr/>
    </dgm:pt>
    <dgm:pt modelId="{59776129-F9A1-423D-A150-5186ED9EEAE5}" type="pres">
      <dgm:prSet presAssocID="{D4178A2B-E653-42F8-80F1-9630A15BFBE9}" presName="imageRepeatNode" presStyleLbl="fgImgPlace1" presStyleIdx="0" presStyleCnt="5"/>
      <dgm:spPr/>
      <dgm:t>
        <a:bodyPr/>
        <a:lstStyle/>
        <a:p>
          <a:endParaRPr lang="de-DE"/>
        </a:p>
      </dgm:t>
    </dgm:pt>
    <dgm:pt modelId="{386D1F43-FA00-4B5D-8543-EAF07493C402}" type="pres">
      <dgm:prSet presAssocID="{08002095-CFA0-4CC8-81F9-DD5E00535639}" presName="parTx2" presStyleLbl="node1" presStyleIdx="1" presStyleCnt="5"/>
      <dgm:spPr/>
      <dgm:t>
        <a:bodyPr/>
        <a:lstStyle/>
        <a:p>
          <a:endParaRPr lang="de-DE"/>
        </a:p>
      </dgm:t>
    </dgm:pt>
    <dgm:pt modelId="{3339995B-0EAD-44A8-9F6A-D142B09C0092}" type="pres">
      <dgm:prSet presAssocID="{E11F6108-9A14-4D1C-BBF1-AE20862D6931}" presName="picture2" presStyleCnt="0"/>
      <dgm:spPr/>
    </dgm:pt>
    <dgm:pt modelId="{ED9C4611-D723-4F82-BC10-BB07E4502AB4}" type="pres">
      <dgm:prSet presAssocID="{E11F6108-9A14-4D1C-BBF1-AE20862D6931}" presName="imageRepeatNode" presStyleLbl="fgImgPlace1" presStyleIdx="1" presStyleCnt="5"/>
      <dgm:spPr/>
      <dgm:t>
        <a:bodyPr/>
        <a:lstStyle/>
        <a:p>
          <a:endParaRPr lang="de-DE"/>
        </a:p>
      </dgm:t>
    </dgm:pt>
    <dgm:pt modelId="{59E625AA-24F6-4094-8E13-25DD69C819A7}" type="pres">
      <dgm:prSet presAssocID="{2A239557-F75B-44C3-A8B7-E187588BC956}" presName="parTx3" presStyleLbl="node1" presStyleIdx="2" presStyleCnt="5"/>
      <dgm:spPr/>
      <dgm:t>
        <a:bodyPr/>
        <a:lstStyle/>
        <a:p>
          <a:endParaRPr lang="de-DE"/>
        </a:p>
      </dgm:t>
    </dgm:pt>
    <dgm:pt modelId="{3A6F4AB0-ECEB-4C69-884B-45F5469E3A31}" type="pres">
      <dgm:prSet presAssocID="{CCD6703B-07F7-4635-BF2E-E0AFE679A3F5}" presName="picture3" presStyleCnt="0"/>
      <dgm:spPr/>
    </dgm:pt>
    <dgm:pt modelId="{176F5D48-BDCA-4D8D-9D1B-BC7E0687FC47}" type="pres">
      <dgm:prSet presAssocID="{CCD6703B-07F7-4635-BF2E-E0AFE679A3F5}" presName="imageRepeatNode" presStyleLbl="fgImgPlace1" presStyleIdx="2" presStyleCnt="5"/>
      <dgm:spPr/>
      <dgm:t>
        <a:bodyPr/>
        <a:lstStyle/>
        <a:p>
          <a:endParaRPr lang="de-DE"/>
        </a:p>
      </dgm:t>
    </dgm:pt>
    <dgm:pt modelId="{2646E999-FBFE-44E8-8707-54F7E2EBB09C}" type="pres">
      <dgm:prSet presAssocID="{7D5E9AE5-A0E5-488B-A86E-85FC744F030D}" presName="parTx4" presStyleLbl="node1" presStyleIdx="3" presStyleCnt="5"/>
      <dgm:spPr/>
      <dgm:t>
        <a:bodyPr/>
        <a:lstStyle/>
        <a:p>
          <a:endParaRPr lang="de-DE"/>
        </a:p>
      </dgm:t>
    </dgm:pt>
    <dgm:pt modelId="{FABE7D9F-7B08-4B09-BCA0-8E1998BBFC8A}" type="pres">
      <dgm:prSet presAssocID="{5A027173-CE90-4AB8-A423-9DE986BC70D6}" presName="picture4" presStyleCnt="0"/>
      <dgm:spPr/>
    </dgm:pt>
    <dgm:pt modelId="{4D4BAD87-9ECB-4779-82AC-2A6833FCE1A0}" type="pres">
      <dgm:prSet presAssocID="{5A027173-CE90-4AB8-A423-9DE986BC70D6}" presName="imageRepeatNode" presStyleLbl="fgImgPlace1" presStyleIdx="3" presStyleCnt="5"/>
      <dgm:spPr/>
      <dgm:t>
        <a:bodyPr/>
        <a:lstStyle/>
        <a:p>
          <a:endParaRPr lang="de-DE"/>
        </a:p>
      </dgm:t>
    </dgm:pt>
    <dgm:pt modelId="{52A33680-2221-4155-AC9D-38D81F19A01E}" type="pres">
      <dgm:prSet presAssocID="{7A4AB708-0B0E-43DA-BB83-20DF209C21BA}" presName="parTx5" presStyleLbl="node1" presStyleIdx="4" presStyleCnt="5" custLinFactNeighborX="-5092" custLinFactNeighborY="-325"/>
      <dgm:spPr/>
      <dgm:t>
        <a:bodyPr/>
        <a:lstStyle/>
        <a:p>
          <a:endParaRPr lang="de-DE"/>
        </a:p>
      </dgm:t>
    </dgm:pt>
    <dgm:pt modelId="{78647B9F-D0E0-4592-A370-EC5A2EC4B10C}" type="pres">
      <dgm:prSet presAssocID="{9AA3EF14-A705-4388-89AC-71EDA79C774B}" presName="picture5" presStyleCnt="0"/>
      <dgm:spPr/>
    </dgm:pt>
    <dgm:pt modelId="{78AB27AE-7448-4B81-82C7-00DD3513E65B}" type="pres">
      <dgm:prSet presAssocID="{9AA3EF14-A705-4388-89AC-71EDA79C774B}" presName="imageRepeatNode" presStyleLbl="fgImgPlace1" presStyleIdx="4" presStyleCnt="5"/>
      <dgm:spPr/>
      <dgm:t>
        <a:bodyPr/>
        <a:lstStyle/>
        <a:p>
          <a:endParaRPr lang="de-DE"/>
        </a:p>
      </dgm:t>
    </dgm:pt>
  </dgm:ptLst>
  <dgm:cxnLst>
    <dgm:cxn modelId="{EF7F7DBF-30BC-4A76-B55F-039B4823AFDB}" type="presOf" srcId="{7A4AB708-0B0E-43DA-BB83-20DF209C21BA}" destId="{52A33680-2221-4155-AC9D-38D81F19A01E}" srcOrd="0" destOrd="0" presId="urn:microsoft.com/office/officeart/2008/layout/AscendingPictureAccentProcess"/>
    <dgm:cxn modelId="{FB9D70B3-BCAB-44D8-A21B-6857C0D3D24C}" type="presOf" srcId="{E5B884BA-0BC0-4012-A40A-2B02B63691C3}" destId="{B7129ECE-6C39-48AC-A4B5-3E35943C7F31}" srcOrd="0" destOrd="0" presId="urn:microsoft.com/office/officeart/2008/layout/AscendingPictureAccentProcess"/>
    <dgm:cxn modelId="{0488AF05-D4E7-428F-9415-32D7B9A02C26}" srcId="{C6053AC2-D9F3-4A43-90AA-4D1FD71FB8D3}" destId="{7A4AB708-0B0E-43DA-BB83-20DF209C21BA}" srcOrd="4" destOrd="0" parTransId="{FE27A38F-9314-4330-AC2E-871421AA1185}" sibTransId="{9AA3EF14-A705-4388-89AC-71EDA79C774B}"/>
    <dgm:cxn modelId="{E0747255-976C-4701-AE8D-D7D4A04AAFDA}" type="presOf" srcId="{9AA3EF14-A705-4388-89AC-71EDA79C774B}" destId="{78AB27AE-7448-4B81-82C7-00DD3513E65B}" srcOrd="0" destOrd="0" presId="urn:microsoft.com/office/officeart/2008/layout/AscendingPictureAccentProcess"/>
    <dgm:cxn modelId="{46B43013-38A4-4424-B600-356620B5BC77}" type="presOf" srcId="{08002095-CFA0-4CC8-81F9-DD5E00535639}" destId="{386D1F43-FA00-4B5D-8543-EAF07493C402}" srcOrd="0" destOrd="0" presId="urn:microsoft.com/office/officeart/2008/layout/AscendingPictureAccentProcess"/>
    <dgm:cxn modelId="{3E313DC0-11FA-49DB-B309-050E513C66D6}" type="presOf" srcId="{5A027173-CE90-4AB8-A423-9DE986BC70D6}" destId="{4D4BAD87-9ECB-4779-82AC-2A6833FCE1A0}" srcOrd="0" destOrd="0" presId="urn:microsoft.com/office/officeart/2008/layout/AscendingPictureAccentProcess"/>
    <dgm:cxn modelId="{1E65C5A2-2EB3-4F9A-AD61-30E6455A48D3}" srcId="{C6053AC2-D9F3-4A43-90AA-4D1FD71FB8D3}" destId="{08002095-CFA0-4CC8-81F9-DD5E00535639}" srcOrd="1" destOrd="0" parTransId="{73B11207-4AAF-4043-831F-90E46D9232C6}" sibTransId="{E11F6108-9A14-4D1C-BBF1-AE20862D6931}"/>
    <dgm:cxn modelId="{3BA10446-A565-47C3-BCE4-56AA8DEB60D6}" type="presOf" srcId="{2A239557-F75B-44C3-A8B7-E187588BC956}" destId="{59E625AA-24F6-4094-8E13-25DD69C819A7}" srcOrd="0" destOrd="0" presId="urn:microsoft.com/office/officeart/2008/layout/AscendingPictureAccentProcess"/>
    <dgm:cxn modelId="{D8A0B6D6-9E1D-41A0-9CDE-17F1978E1AB0}" type="presOf" srcId="{CCD6703B-07F7-4635-BF2E-E0AFE679A3F5}" destId="{176F5D48-BDCA-4D8D-9D1B-BC7E0687FC47}" srcOrd="0" destOrd="0" presId="urn:microsoft.com/office/officeart/2008/layout/AscendingPictureAccentProcess"/>
    <dgm:cxn modelId="{E820D458-48B5-4F3C-9243-AC1C05B2B716}" type="presOf" srcId="{C6053AC2-D9F3-4A43-90AA-4D1FD71FB8D3}" destId="{8E8D7DEA-09CC-4F6F-8A49-733DBEFF68BA}" srcOrd="0" destOrd="0" presId="urn:microsoft.com/office/officeart/2008/layout/AscendingPictureAccentProcess"/>
    <dgm:cxn modelId="{7470D9B8-1D9F-4425-AFF2-D75DEC2547CD}" type="presOf" srcId="{7D5E9AE5-A0E5-488B-A86E-85FC744F030D}" destId="{2646E999-FBFE-44E8-8707-54F7E2EBB09C}" srcOrd="0" destOrd="0" presId="urn:microsoft.com/office/officeart/2008/layout/AscendingPictureAccentProcess"/>
    <dgm:cxn modelId="{5037D238-0DAD-4B6F-A0AC-395C757E9E1D}" type="presOf" srcId="{E11F6108-9A14-4D1C-BBF1-AE20862D6931}" destId="{ED9C4611-D723-4F82-BC10-BB07E4502AB4}" srcOrd="0" destOrd="0" presId="urn:microsoft.com/office/officeart/2008/layout/AscendingPictureAccentProcess"/>
    <dgm:cxn modelId="{4E23DE8F-D822-46E0-B508-37279C6EC811}" srcId="{C6053AC2-D9F3-4A43-90AA-4D1FD71FB8D3}" destId="{E5B884BA-0BC0-4012-A40A-2B02B63691C3}" srcOrd="0" destOrd="0" parTransId="{E12819A4-038E-422C-B631-0B5D4DE9FE69}" sibTransId="{D4178A2B-E653-42F8-80F1-9630A15BFBE9}"/>
    <dgm:cxn modelId="{668D3DB2-1092-4004-9271-D9A88247D4B2}" type="presOf" srcId="{D4178A2B-E653-42F8-80F1-9630A15BFBE9}" destId="{59776129-F9A1-423D-A150-5186ED9EEAE5}" srcOrd="0" destOrd="0" presId="urn:microsoft.com/office/officeart/2008/layout/AscendingPictureAccentProcess"/>
    <dgm:cxn modelId="{F9AA0AE2-1E0C-4199-919A-C4506D0EB3A4}" srcId="{C6053AC2-D9F3-4A43-90AA-4D1FD71FB8D3}" destId="{2A239557-F75B-44C3-A8B7-E187588BC956}" srcOrd="2" destOrd="0" parTransId="{29FB6B4A-7F39-45FB-B463-AE985302479D}" sibTransId="{CCD6703B-07F7-4635-BF2E-E0AFE679A3F5}"/>
    <dgm:cxn modelId="{F8C04827-712B-43CA-AA83-0D66567B502B}" srcId="{C6053AC2-D9F3-4A43-90AA-4D1FD71FB8D3}" destId="{7D5E9AE5-A0E5-488B-A86E-85FC744F030D}" srcOrd="3" destOrd="0" parTransId="{A45293FA-1222-4E10-9A8B-2C55B971EB36}" sibTransId="{5A027173-CE90-4AB8-A423-9DE986BC70D6}"/>
    <dgm:cxn modelId="{59688DDD-3CF6-407F-A778-E8AEEA609BB2}" type="presParOf" srcId="{8E8D7DEA-09CC-4F6F-8A49-733DBEFF68BA}" destId="{4D45C0BF-D33F-4F95-ADB2-D9177FE8FFDD}" srcOrd="0" destOrd="0" presId="urn:microsoft.com/office/officeart/2008/layout/AscendingPictureAccentProcess"/>
    <dgm:cxn modelId="{8F929AF9-6AC9-41FC-9C0E-EB1D57155CC4}" type="presParOf" srcId="{8E8D7DEA-09CC-4F6F-8A49-733DBEFF68BA}" destId="{467EC388-7A72-4492-B58E-920995B98D96}" srcOrd="1" destOrd="0" presId="urn:microsoft.com/office/officeart/2008/layout/AscendingPictureAccentProcess"/>
    <dgm:cxn modelId="{2C1A980C-1C49-4D71-9E7B-EA09D468760F}" type="presParOf" srcId="{8E8D7DEA-09CC-4F6F-8A49-733DBEFF68BA}" destId="{7A1D9D18-E3FA-4315-A360-3D2FEDF1D905}" srcOrd="2" destOrd="0" presId="urn:microsoft.com/office/officeart/2008/layout/AscendingPictureAccentProcess"/>
    <dgm:cxn modelId="{3705DC54-68FF-4B9A-B9D7-142E0C94D912}" type="presParOf" srcId="{8E8D7DEA-09CC-4F6F-8A49-733DBEFF68BA}" destId="{AB94B63F-E94C-4B8A-945C-DFF209894165}" srcOrd="3" destOrd="0" presId="urn:microsoft.com/office/officeart/2008/layout/AscendingPictureAccentProcess"/>
    <dgm:cxn modelId="{1CC74985-9799-4F55-BFDC-820923891437}" type="presParOf" srcId="{8E8D7DEA-09CC-4F6F-8A49-733DBEFF68BA}" destId="{498F304C-7DFE-4A16-8EFC-718889CF730F}" srcOrd="4" destOrd="0" presId="urn:microsoft.com/office/officeart/2008/layout/AscendingPictureAccentProcess"/>
    <dgm:cxn modelId="{4CCE6E65-7634-474A-9E04-F67FD5588A6F}" type="presParOf" srcId="{8E8D7DEA-09CC-4F6F-8A49-733DBEFF68BA}" destId="{9E7654C4-E646-4506-AEAA-FA97AD459473}" srcOrd="5" destOrd="0" presId="urn:microsoft.com/office/officeart/2008/layout/AscendingPictureAccentProcess"/>
    <dgm:cxn modelId="{D22F0159-0BFC-4EFC-A77A-1D08943BA68F}" type="presParOf" srcId="{8E8D7DEA-09CC-4F6F-8A49-733DBEFF68BA}" destId="{5DC0D7F0-E339-47CC-9023-4C1E83A40813}" srcOrd="6" destOrd="0" presId="urn:microsoft.com/office/officeart/2008/layout/AscendingPictureAccentProcess"/>
    <dgm:cxn modelId="{DA171D40-3FB9-42C5-93EB-864A152F88DE}" type="presParOf" srcId="{8E8D7DEA-09CC-4F6F-8A49-733DBEFF68BA}" destId="{3CDDCF13-B959-4FBE-8C70-E2BCC097E128}" srcOrd="7" destOrd="0" presId="urn:microsoft.com/office/officeart/2008/layout/AscendingPictureAccentProcess"/>
    <dgm:cxn modelId="{1DC6C5DE-D23D-4E32-8852-B8D824F62FF9}" type="presParOf" srcId="{8E8D7DEA-09CC-4F6F-8A49-733DBEFF68BA}" destId="{056E77DD-424A-41FC-AD53-4EA87F9C2626}" srcOrd="8" destOrd="0" presId="urn:microsoft.com/office/officeart/2008/layout/AscendingPictureAccentProcess"/>
    <dgm:cxn modelId="{FC501E77-FB21-4E0A-A657-0EC9321C8D59}" type="presParOf" srcId="{8E8D7DEA-09CC-4F6F-8A49-733DBEFF68BA}" destId="{35A60326-1A65-4FA2-A0EF-DAEC921BABDC}" srcOrd="9" destOrd="0" presId="urn:microsoft.com/office/officeart/2008/layout/AscendingPictureAccentProcess"/>
    <dgm:cxn modelId="{A56C243F-0FCD-450B-A24E-9205FDEE1EE9}" type="presParOf" srcId="{8E8D7DEA-09CC-4F6F-8A49-733DBEFF68BA}" destId="{39CAF5E3-5B70-4A11-B663-840B1C119701}" srcOrd="10" destOrd="0" presId="urn:microsoft.com/office/officeart/2008/layout/AscendingPictureAccentProcess"/>
    <dgm:cxn modelId="{CD75382A-7623-4ED7-B045-7147ADFCF939}" type="presParOf" srcId="{8E8D7DEA-09CC-4F6F-8A49-733DBEFF68BA}" destId="{B7802B21-7D84-4DC6-B072-A3E40BB950E9}" srcOrd="11" destOrd="0" presId="urn:microsoft.com/office/officeart/2008/layout/AscendingPictureAccentProcess"/>
    <dgm:cxn modelId="{E9C0B51E-EA72-47A3-A1BC-29FA19B1A9A8}" type="presParOf" srcId="{8E8D7DEA-09CC-4F6F-8A49-733DBEFF68BA}" destId="{F44CEF68-EC7D-4C22-A458-23E1E1036436}" srcOrd="12" destOrd="0" presId="urn:microsoft.com/office/officeart/2008/layout/AscendingPictureAccentProcess"/>
    <dgm:cxn modelId="{4FA53E7A-F0E7-4DB4-A671-A11D5EE42560}" type="presParOf" srcId="{8E8D7DEA-09CC-4F6F-8A49-733DBEFF68BA}" destId="{B6CB4FAD-06BB-4C00-B695-0C6CE76BEC9B}" srcOrd="13" destOrd="0" presId="urn:microsoft.com/office/officeart/2008/layout/AscendingPictureAccentProcess"/>
    <dgm:cxn modelId="{27AC1000-ACCC-4DC4-927B-BB002AB6C9E9}" type="presParOf" srcId="{8E8D7DEA-09CC-4F6F-8A49-733DBEFF68BA}" destId="{14D181C7-640F-4038-9E6D-602FC9E8DC24}" srcOrd="14" destOrd="0" presId="urn:microsoft.com/office/officeart/2008/layout/AscendingPictureAccentProcess"/>
    <dgm:cxn modelId="{B198D2F3-8310-4A07-942C-04CC888B73AC}" type="presParOf" srcId="{8E8D7DEA-09CC-4F6F-8A49-733DBEFF68BA}" destId="{B7129ECE-6C39-48AC-A4B5-3E35943C7F31}" srcOrd="15" destOrd="0" presId="urn:microsoft.com/office/officeart/2008/layout/AscendingPictureAccentProcess"/>
    <dgm:cxn modelId="{0482C05E-1247-4DC9-9920-F5EAA6F4924C}" type="presParOf" srcId="{8E8D7DEA-09CC-4F6F-8A49-733DBEFF68BA}" destId="{B1B9DBCD-E767-4ECB-8E8A-5F46604BB006}" srcOrd="16" destOrd="0" presId="urn:microsoft.com/office/officeart/2008/layout/AscendingPictureAccentProcess"/>
    <dgm:cxn modelId="{9978B6DA-079B-4C2E-A646-15EC0FF1C4FC}" type="presParOf" srcId="{B1B9DBCD-E767-4ECB-8E8A-5F46604BB006}" destId="{59776129-F9A1-423D-A150-5186ED9EEAE5}" srcOrd="0" destOrd="0" presId="urn:microsoft.com/office/officeart/2008/layout/AscendingPictureAccentProcess"/>
    <dgm:cxn modelId="{F35C7658-05FE-4A78-A176-53D6BD4B6841}" type="presParOf" srcId="{8E8D7DEA-09CC-4F6F-8A49-733DBEFF68BA}" destId="{386D1F43-FA00-4B5D-8543-EAF07493C402}" srcOrd="17" destOrd="0" presId="urn:microsoft.com/office/officeart/2008/layout/AscendingPictureAccentProcess"/>
    <dgm:cxn modelId="{E4C120F3-F714-4A01-AB20-5EFEBD295BCA}" type="presParOf" srcId="{8E8D7DEA-09CC-4F6F-8A49-733DBEFF68BA}" destId="{3339995B-0EAD-44A8-9F6A-D142B09C0092}" srcOrd="18" destOrd="0" presId="urn:microsoft.com/office/officeart/2008/layout/AscendingPictureAccentProcess"/>
    <dgm:cxn modelId="{864C6EDF-CCF4-4215-9034-7AE6EBBE4BF2}" type="presParOf" srcId="{3339995B-0EAD-44A8-9F6A-D142B09C0092}" destId="{ED9C4611-D723-4F82-BC10-BB07E4502AB4}" srcOrd="0" destOrd="0" presId="urn:microsoft.com/office/officeart/2008/layout/AscendingPictureAccentProcess"/>
    <dgm:cxn modelId="{3995B871-C6B4-4FB0-96B4-3A6F32BAB62E}" type="presParOf" srcId="{8E8D7DEA-09CC-4F6F-8A49-733DBEFF68BA}" destId="{59E625AA-24F6-4094-8E13-25DD69C819A7}" srcOrd="19" destOrd="0" presId="urn:microsoft.com/office/officeart/2008/layout/AscendingPictureAccentProcess"/>
    <dgm:cxn modelId="{DD19582E-84CE-4B6F-BF5D-0CE1F9BBD4D9}" type="presParOf" srcId="{8E8D7DEA-09CC-4F6F-8A49-733DBEFF68BA}" destId="{3A6F4AB0-ECEB-4C69-884B-45F5469E3A31}" srcOrd="20" destOrd="0" presId="urn:microsoft.com/office/officeart/2008/layout/AscendingPictureAccentProcess"/>
    <dgm:cxn modelId="{80B22427-E7D3-4D09-B5C8-7A00B3D376A7}" type="presParOf" srcId="{3A6F4AB0-ECEB-4C69-884B-45F5469E3A31}" destId="{176F5D48-BDCA-4D8D-9D1B-BC7E0687FC47}" srcOrd="0" destOrd="0" presId="urn:microsoft.com/office/officeart/2008/layout/AscendingPictureAccentProcess"/>
    <dgm:cxn modelId="{751ED134-FCEA-421C-9891-1CA1844BB88B}" type="presParOf" srcId="{8E8D7DEA-09CC-4F6F-8A49-733DBEFF68BA}" destId="{2646E999-FBFE-44E8-8707-54F7E2EBB09C}" srcOrd="21" destOrd="0" presId="urn:microsoft.com/office/officeart/2008/layout/AscendingPictureAccentProcess"/>
    <dgm:cxn modelId="{51E07E35-E750-4B69-AFF4-F6A170843528}" type="presParOf" srcId="{8E8D7DEA-09CC-4F6F-8A49-733DBEFF68BA}" destId="{FABE7D9F-7B08-4B09-BCA0-8E1998BBFC8A}" srcOrd="22" destOrd="0" presId="urn:microsoft.com/office/officeart/2008/layout/AscendingPictureAccentProcess"/>
    <dgm:cxn modelId="{B80B51C8-C271-44A5-AA8F-AD5C6646CD6A}" type="presParOf" srcId="{FABE7D9F-7B08-4B09-BCA0-8E1998BBFC8A}" destId="{4D4BAD87-9ECB-4779-82AC-2A6833FCE1A0}" srcOrd="0" destOrd="0" presId="urn:microsoft.com/office/officeart/2008/layout/AscendingPictureAccentProcess"/>
    <dgm:cxn modelId="{86A9E698-2588-492B-8DAC-E617860DFF83}" type="presParOf" srcId="{8E8D7DEA-09CC-4F6F-8A49-733DBEFF68BA}" destId="{52A33680-2221-4155-AC9D-38D81F19A01E}" srcOrd="23" destOrd="0" presId="urn:microsoft.com/office/officeart/2008/layout/AscendingPictureAccentProcess"/>
    <dgm:cxn modelId="{CF21EE45-FF2B-475D-AA93-C016D6F33D4A}" type="presParOf" srcId="{8E8D7DEA-09CC-4F6F-8A49-733DBEFF68BA}" destId="{78647B9F-D0E0-4592-A370-EC5A2EC4B10C}" srcOrd="24" destOrd="0" presId="urn:microsoft.com/office/officeart/2008/layout/AscendingPictureAccentProcess"/>
    <dgm:cxn modelId="{09F2F72A-1CC0-4648-836D-B064C7CDB3A4}" type="presParOf" srcId="{78647B9F-D0E0-4592-A370-EC5A2EC4B10C}" destId="{78AB27AE-7448-4B81-82C7-00DD3513E65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blipFill rotWithShape="0">
          <a:blip xmlns:r="http://schemas.openxmlformats.org/officeDocument/2006/relationships" r:embed="rId1"/>
          <a:stretch>
            <a:fillRect/>
          </a:stretch>
        </a:blip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blipFill rotWithShape="0">
          <a:blip xmlns:r="http://schemas.openxmlformats.org/officeDocument/2006/relationships" r:embed="rId1"/>
          <a:stretch>
            <a:fillRect/>
          </a:stretch>
        </a:blip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blipFill rotWithShape="0">
          <a:blip xmlns:r="http://schemas.openxmlformats.org/officeDocument/2006/relationships" r:embed="rId1"/>
          <a:stretch>
            <a:fillRect/>
          </a:stretch>
        </a:blip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5C0BF-D33F-4F95-ADB2-D9177FE8FFDD}">
      <dsp:nvSpPr>
        <dsp:cNvPr id="0" name=""/>
        <dsp:cNvSpPr/>
      </dsp:nvSpPr>
      <dsp:spPr>
        <a:xfrm>
          <a:off x="4065340" y="4177267"/>
          <a:ext cx="78716" cy="78716"/>
        </a:xfrm>
        <a:prstGeom prst="ellipse">
          <a:avLst/>
        </a:prstGeom>
        <a:solidFill>
          <a:schemeClr val="accent2">
            <a:shade val="50000"/>
            <a:hueOff val="0"/>
            <a:satOff val="0"/>
            <a:lumOff val="0"/>
            <a:alphaOff val="0"/>
          </a:schemeClr>
        </a:solidFill>
        <a:ln w="26425"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EC388-7A72-4492-B58E-920995B98D96}">
      <dsp:nvSpPr>
        <dsp:cNvPr id="0" name=""/>
        <dsp:cNvSpPr/>
      </dsp:nvSpPr>
      <dsp:spPr>
        <a:xfrm>
          <a:off x="3890842" y="4248185"/>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D9D18-E3FA-4315-A360-3D2FEDF1D905}">
      <dsp:nvSpPr>
        <dsp:cNvPr id="0" name=""/>
        <dsp:cNvSpPr/>
      </dsp:nvSpPr>
      <dsp:spPr>
        <a:xfrm>
          <a:off x="3712491" y="4306811"/>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4B63F-E94C-4B8A-945C-DFF209894165}">
      <dsp:nvSpPr>
        <dsp:cNvPr id="0" name=""/>
        <dsp:cNvSpPr/>
      </dsp:nvSpPr>
      <dsp:spPr>
        <a:xfrm>
          <a:off x="3531388" y="4352198"/>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8F304C-7DFE-4A16-8EFC-718889CF730F}">
      <dsp:nvSpPr>
        <dsp:cNvPr id="0" name=""/>
        <dsp:cNvSpPr/>
      </dsp:nvSpPr>
      <dsp:spPr>
        <a:xfrm>
          <a:off x="5017647" y="3490780"/>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7654C4-E646-4506-AEAA-FA97AD459473}">
      <dsp:nvSpPr>
        <dsp:cNvPr id="0" name=""/>
        <dsp:cNvSpPr/>
      </dsp:nvSpPr>
      <dsp:spPr>
        <a:xfrm>
          <a:off x="4879480" y="363072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0D7F0-E339-47CC-9023-4C1E83A40813}">
      <dsp:nvSpPr>
        <dsp:cNvPr id="0" name=""/>
        <dsp:cNvSpPr/>
      </dsp:nvSpPr>
      <dsp:spPr>
        <a:xfrm>
          <a:off x="5589581" y="2639763"/>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DDCF13-B959-4FBE-8C70-E2BCC097E128}">
      <dsp:nvSpPr>
        <dsp:cNvPr id="0" name=""/>
        <dsp:cNvSpPr/>
      </dsp:nvSpPr>
      <dsp:spPr>
        <a:xfrm>
          <a:off x="5896741" y="160294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E77DD-424A-41FC-AD53-4EA87F9C2626}">
      <dsp:nvSpPr>
        <dsp:cNvPr id="0" name=""/>
        <dsp:cNvSpPr/>
      </dsp:nvSpPr>
      <dsp:spPr>
        <a:xfrm>
          <a:off x="5743161" y="37653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60326-1A65-4FA2-A0EF-DAEC921BABDC}">
      <dsp:nvSpPr>
        <dsp:cNvPr id="0" name=""/>
        <dsp:cNvSpPr/>
      </dsp:nvSpPr>
      <dsp:spPr>
        <a:xfrm>
          <a:off x="5857658" y="288119"/>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CAF5E3-5B70-4A11-B663-840B1C119701}">
      <dsp:nvSpPr>
        <dsp:cNvPr id="0" name=""/>
        <dsp:cNvSpPr/>
      </dsp:nvSpPr>
      <dsp:spPr>
        <a:xfrm>
          <a:off x="5972155" y="19923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02B21-7D84-4DC6-B072-A3E40BB950E9}">
      <dsp:nvSpPr>
        <dsp:cNvPr id="0" name=""/>
        <dsp:cNvSpPr/>
      </dsp:nvSpPr>
      <dsp:spPr>
        <a:xfrm>
          <a:off x="6087203" y="288119"/>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CEF68-EC7D-4C22-A458-23E1E1036436}">
      <dsp:nvSpPr>
        <dsp:cNvPr id="0" name=""/>
        <dsp:cNvSpPr/>
      </dsp:nvSpPr>
      <dsp:spPr>
        <a:xfrm>
          <a:off x="6201699" y="376530"/>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B4FAD-06BB-4C00-B695-0C6CE76BEC9B}">
      <dsp:nvSpPr>
        <dsp:cNvPr id="0" name=""/>
        <dsp:cNvSpPr/>
      </dsp:nvSpPr>
      <dsp:spPr>
        <a:xfrm>
          <a:off x="5972155" y="386459"/>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D181C7-640F-4038-9E6D-602FC9E8DC24}">
      <dsp:nvSpPr>
        <dsp:cNvPr id="0" name=""/>
        <dsp:cNvSpPr/>
      </dsp:nvSpPr>
      <dsp:spPr>
        <a:xfrm>
          <a:off x="5972155" y="573683"/>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29ECE-6C39-48AC-A4B5-3E35943C7F31}">
      <dsp:nvSpPr>
        <dsp:cNvPr id="0" name=""/>
        <dsp:cNvSpPr/>
      </dsp:nvSpPr>
      <dsp:spPr>
        <a:xfrm>
          <a:off x="3094042" y="4503135"/>
          <a:ext cx="1695986" cy="454821"/>
        </a:xfrm>
        <a:prstGeom prst="roundRect">
          <a:avLst/>
        </a:prstGeom>
        <a:solidFill>
          <a:schemeClr val="accent2">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rechtliche und politische Rahmen</a:t>
          </a:r>
          <a:endParaRPr lang="de-DE" sz="1100" kern="1200" dirty="0">
            <a:latin typeface="Corbel" panose="020B0503020204020204" pitchFamily="34" charset="0"/>
          </a:endParaRPr>
        </a:p>
      </dsp:txBody>
      <dsp:txXfrm>
        <a:off x="3116245" y="4525338"/>
        <a:ext cx="1651580" cy="410415"/>
      </dsp:txXfrm>
    </dsp:sp>
    <dsp:sp modelId="{59776129-F9A1-423D-A150-5186ED9EEAE5}">
      <dsp:nvSpPr>
        <dsp:cNvPr id="0" name=""/>
        <dsp:cNvSpPr/>
      </dsp:nvSpPr>
      <dsp:spPr>
        <a:xfrm>
          <a:off x="2623669" y="4057533"/>
          <a:ext cx="786616" cy="78624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6D1F43-FA00-4B5D-8543-EAF07493C402}">
      <dsp:nvSpPr>
        <dsp:cNvPr id="0" name=""/>
        <dsp:cNvSpPr/>
      </dsp:nvSpPr>
      <dsp:spPr>
        <a:xfrm>
          <a:off x="4584154" y="3965575"/>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River Information Services</a:t>
          </a:r>
          <a:endParaRPr lang="de-DE" sz="1100" kern="1200" dirty="0">
            <a:latin typeface="Corbel" panose="020B0503020204020204" pitchFamily="34" charset="0"/>
          </a:endParaRPr>
        </a:p>
      </dsp:txBody>
      <dsp:txXfrm>
        <a:off x="4606357" y="3987778"/>
        <a:ext cx="1651580" cy="410415"/>
      </dsp:txXfrm>
    </dsp:sp>
    <dsp:sp modelId="{ED9C4611-D723-4F82-BC10-BB07E4502AB4}">
      <dsp:nvSpPr>
        <dsp:cNvPr id="0" name=""/>
        <dsp:cNvSpPr/>
      </dsp:nvSpPr>
      <dsp:spPr>
        <a:xfrm>
          <a:off x="4113781" y="3519973"/>
          <a:ext cx="786616" cy="786245"/>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E625AA-24F6-4094-8E13-25DD69C819A7}">
      <dsp:nvSpPr>
        <dsp:cNvPr id="0" name=""/>
        <dsp:cNvSpPr/>
      </dsp:nvSpPr>
      <dsp:spPr>
        <a:xfrm>
          <a:off x="5392239" y="3188786"/>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Häfen und Terminals</a:t>
          </a:r>
          <a:endParaRPr lang="de-DE" sz="1100" kern="1200" dirty="0">
            <a:latin typeface="Corbel" panose="020B0503020204020204" pitchFamily="34" charset="0"/>
          </a:endParaRPr>
        </a:p>
      </dsp:txBody>
      <dsp:txXfrm>
        <a:off x="5414442" y="3210989"/>
        <a:ext cx="1651580" cy="410415"/>
      </dsp:txXfrm>
    </dsp:sp>
    <dsp:sp modelId="{176F5D48-BDCA-4D8D-9D1B-BC7E0687FC47}">
      <dsp:nvSpPr>
        <dsp:cNvPr id="0" name=""/>
        <dsp:cNvSpPr/>
      </dsp:nvSpPr>
      <dsp:spPr>
        <a:xfrm>
          <a:off x="4921865" y="2743184"/>
          <a:ext cx="786616" cy="786245"/>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46E999-FBFE-44E8-8707-54F7E2EBB09C}">
      <dsp:nvSpPr>
        <dsp:cNvPr id="0" name=""/>
        <dsp:cNvSpPr/>
      </dsp:nvSpPr>
      <dsp:spPr>
        <a:xfrm>
          <a:off x="5814446" y="2190259"/>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Binnenschiffe</a:t>
          </a:r>
          <a:endParaRPr lang="de-DE" sz="1100" kern="1200" dirty="0">
            <a:latin typeface="Corbel" panose="020B0503020204020204" pitchFamily="34" charset="0"/>
          </a:endParaRPr>
        </a:p>
      </dsp:txBody>
      <dsp:txXfrm>
        <a:off x="5836649" y="2212462"/>
        <a:ext cx="1651580" cy="410415"/>
      </dsp:txXfrm>
    </dsp:sp>
    <dsp:sp modelId="{4D4BAD87-9ECB-4779-82AC-2A6833FCE1A0}">
      <dsp:nvSpPr>
        <dsp:cNvPr id="0" name=""/>
        <dsp:cNvSpPr/>
      </dsp:nvSpPr>
      <dsp:spPr>
        <a:xfrm>
          <a:off x="5344073" y="1744657"/>
          <a:ext cx="786616" cy="786245"/>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33680-2221-4155-AC9D-38D81F19A01E}">
      <dsp:nvSpPr>
        <dsp:cNvPr id="0" name=""/>
        <dsp:cNvSpPr/>
      </dsp:nvSpPr>
      <dsp:spPr>
        <a:xfrm>
          <a:off x="5963136" y="1172288"/>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  Die Wasserstraße</a:t>
          </a:r>
          <a:br>
            <a:rPr lang="de-AT" sz="1100" kern="1200" dirty="0" smtClean="0">
              <a:latin typeface="Corbel" panose="020B0503020204020204" pitchFamily="34" charset="0"/>
            </a:rPr>
          </a:br>
          <a:r>
            <a:rPr lang="de-AT" sz="1100" kern="1200" dirty="0" smtClean="0">
              <a:latin typeface="Corbel" panose="020B0503020204020204" pitchFamily="34" charset="0"/>
            </a:rPr>
            <a:t>  Donau</a:t>
          </a:r>
          <a:endParaRPr lang="de-DE" sz="1100" kern="1200" dirty="0">
            <a:latin typeface="Corbel" panose="020B0503020204020204" pitchFamily="34" charset="0"/>
          </a:endParaRPr>
        </a:p>
      </dsp:txBody>
      <dsp:txXfrm>
        <a:off x="5985339" y="1194491"/>
        <a:ext cx="1651580" cy="410415"/>
      </dsp:txXfrm>
    </dsp:sp>
    <dsp:sp modelId="{78AB27AE-7448-4B81-82C7-00DD3513E65B}">
      <dsp:nvSpPr>
        <dsp:cNvPr id="0" name=""/>
        <dsp:cNvSpPr/>
      </dsp:nvSpPr>
      <dsp:spPr>
        <a:xfrm>
          <a:off x="5579122" y="728165"/>
          <a:ext cx="786616" cy="786245"/>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2263" tIns="46131" rIns="92263" bIns="46131" rtlCol="0"/>
          <a:lstStyle>
            <a:lvl1pPr algn="l">
              <a:defRPr sz="1200">
                <a:latin typeface="Corbel" panose="020B0503020204020204" pitchFamily="34" charset="0"/>
              </a:defRPr>
            </a:lvl1pPr>
          </a:lstStyle>
          <a:p>
            <a:endParaRPr lang="de-AT" dirty="0"/>
          </a:p>
        </p:txBody>
      </p:sp>
      <p:sp>
        <p:nvSpPr>
          <p:cNvPr id="3" name="Date Placeholder 2"/>
          <p:cNvSpPr>
            <a:spLocks noGrp="1"/>
          </p:cNvSpPr>
          <p:nvPr>
            <p:ph type="dt" idx="1"/>
          </p:nvPr>
        </p:nvSpPr>
        <p:spPr>
          <a:xfrm>
            <a:off x="3854940" y="0"/>
            <a:ext cx="2949099" cy="497206"/>
          </a:xfrm>
          <a:prstGeom prst="rect">
            <a:avLst/>
          </a:prstGeom>
        </p:spPr>
        <p:txBody>
          <a:bodyPr vert="horz" lIns="92263" tIns="46131" rIns="92263" bIns="46131" rtlCol="0"/>
          <a:lstStyle>
            <a:lvl1pPr algn="r">
              <a:defRPr sz="1200">
                <a:latin typeface="Corbel" panose="020B0503020204020204" pitchFamily="34" charset="0"/>
              </a:defRPr>
            </a:lvl1pPr>
          </a:lstStyle>
          <a:p>
            <a:fld id="{CCFC2A34-98BB-4C93-A97D-162B0DCA04A7}" type="datetimeFigureOut">
              <a:rPr lang="de-AT" smtClean="0"/>
              <a:pPr/>
              <a:t>27.09.2018</a:t>
            </a:fld>
            <a:endParaRPr lang="de-AT" dirty="0"/>
          </a:p>
        </p:txBody>
      </p:sp>
      <p:sp>
        <p:nvSpPr>
          <p:cNvPr id="4" name="Slide Image Placeholder 3"/>
          <p:cNvSpPr>
            <a:spLocks noGrp="1" noRot="1" noChangeAspect="1"/>
          </p:cNvSpPr>
          <p:nvPr>
            <p:ph type="sldImg" idx="2"/>
          </p:nvPr>
        </p:nvSpPr>
        <p:spPr>
          <a:xfrm>
            <a:off x="915988" y="746125"/>
            <a:ext cx="4973637" cy="3729038"/>
          </a:xfrm>
          <a:prstGeom prst="rect">
            <a:avLst/>
          </a:prstGeom>
          <a:noFill/>
          <a:ln w="12700">
            <a:solidFill>
              <a:prstClr val="black"/>
            </a:solidFill>
          </a:ln>
        </p:spPr>
        <p:txBody>
          <a:bodyPr vert="horz" lIns="92263" tIns="46131" rIns="92263" bIns="46131" rtlCol="0" anchor="ctr"/>
          <a:lstStyle/>
          <a:p>
            <a:endParaRPr lang="de-AT" dirty="0"/>
          </a:p>
        </p:txBody>
      </p:sp>
      <p:sp>
        <p:nvSpPr>
          <p:cNvPr id="5" name="Notes Placeholder 4"/>
          <p:cNvSpPr>
            <a:spLocks noGrp="1"/>
          </p:cNvSpPr>
          <p:nvPr>
            <p:ph type="body" sz="quarter" idx="3"/>
          </p:nvPr>
        </p:nvSpPr>
        <p:spPr>
          <a:xfrm>
            <a:off x="680562" y="4723448"/>
            <a:ext cx="5444490" cy="4474846"/>
          </a:xfrm>
          <a:prstGeom prst="rect">
            <a:avLst/>
          </a:prstGeom>
        </p:spPr>
        <p:txBody>
          <a:bodyPr vert="horz" lIns="92263" tIns="46131" rIns="92263" bIns="461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6" name="Footer Placeholder 5"/>
          <p:cNvSpPr>
            <a:spLocks noGrp="1"/>
          </p:cNvSpPr>
          <p:nvPr>
            <p:ph type="ftr" sz="quarter" idx="4"/>
          </p:nvPr>
        </p:nvSpPr>
        <p:spPr>
          <a:xfrm>
            <a:off x="0" y="9445170"/>
            <a:ext cx="2949099" cy="497206"/>
          </a:xfrm>
          <a:prstGeom prst="rect">
            <a:avLst/>
          </a:prstGeom>
        </p:spPr>
        <p:txBody>
          <a:bodyPr vert="horz" lIns="92263" tIns="46131" rIns="92263" bIns="46131" rtlCol="0" anchor="b"/>
          <a:lstStyle>
            <a:lvl1pPr algn="l">
              <a:defRPr sz="1200">
                <a:latin typeface="Corbel" panose="020B0503020204020204" pitchFamily="34" charset="0"/>
              </a:defRPr>
            </a:lvl1pPr>
          </a:lstStyle>
          <a:p>
            <a:endParaRPr lang="de-AT" dirty="0"/>
          </a:p>
        </p:txBody>
      </p:sp>
      <p:sp>
        <p:nvSpPr>
          <p:cNvPr id="7" name="Slide Number Placeholder 6"/>
          <p:cNvSpPr>
            <a:spLocks noGrp="1"/>
          </p:cNvSpPr>
          <p:nvPr>
            <p:ph type="sldNum" sz="quarter" idx="5"/>
          </p:nvPr>
        </p:nvSpPr>
        <p:spPr>
          <a:xfrm>
            <a:off x="3854940" y="9445170"/>
            <a:ext cx="2949099" cy="497206"/>
          </a:xfrm>
          <a:prstGeom prst="rect">
            <a:avLst/>
          </a:prstGeom>
        </p:spPr>
        <p:txBody>
          <a:bodyPr vert="horz" lIns="92263" tIns="46131" rIns="92263" bIns="46131" rtlCol="0" anchor="b"/>
          <a:lstStyle>
            <a:lvl1pPr algn="r">
              <a:defRPr sz="1200">
                <a:latin typeface="Corbel" panose="020B0503020204020204" pitchFamily="34" charset="0"/>
              </a:defRPr>
            </a:lvl1pPr>
          </a:lstStyle>
          <a:p>
            <a:fld id="{56F06DAA-0A4E-4110-9797-3FB8CA0FEA93}" type="slidenum">
              <a:rPr lang="de-AT" smtClean="0"/>
              <a:pPr/>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Corbel" panose="020B0503020204020204" pitchFamily="34" charset="0"/>
        <a:ea typeface="+mn-ea"/>
        <a:cs typeface="+mn-cs"/>
      </a:defRPr>
    </a:lvl2pPr>
    <a:lvl3pPr marL="914400" algn="l" defTabSz="914400" rtl="0" eaLnBrk="1" latinLnBrk="0" hangingPunct="1">
      <a:defRPr sz="1200" kern="1200">
        <a:solidFill>
          <a:schemeClr val="tx1"/>
        </a:solidFill>
        <a:latin typeface="Corbel" panose="020B0503020204020204" pitchFamily="34" charset="0"/>
        <a:ea typeface="+mn-ea"/>
        <a:cs typeface="+mn-cs"/>
      </a:defRPr>
    </a:lvl3pPr>
    <a:lvl4pPr marL="1371600" algn="l" defTabSz="914400" rtl="0" eaLnBrk="1" latinLnBrk="0" hangingPunct="1">
      <a:defRPr sz="1200" kern="1200">
        <a:solidFill>
          <a:schemeClr val="tx1"/>
        </a:solidFill>
        <a:latin typeface="Corbel" panose="020B0503020204020204" pitchFamily="34" charset="0"/>
        <a:ea typeface="+mn-ea"/>
        <a:cs typeface="+mn-cs"/>
      </a:defRPr>
    </a:lvl4pPr>
    <a:lvl5pPr marL="1828800" algn="l" defTabSz="914400" rtl="0" eaLnBrk="1" latinLnBrk="0" hangingPunct="1">
      <a:defRPr sz="1200" kern="1200">
        <a:solidFill>
          <a:schemeClr val="tx1"/>
        </a:solidFill>
        <a:latin typeface="Corbel" panose="020B0503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Foliensatz „Häfen“ liefert</a:t>
            </a:r>
            <a:r>
              <a:rPr lang="de-AT" baseline="0" dirty="0" smtClean="0"/>
              <a:t> Informationen über die Aufgaben und Funktionen von Häfen sowie die dort verwendeten Anlagen zum Güterumschlag und geht dabei speziell auf die Häfen entlang der Donau ein.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Häfen verknüpfen die Verkehrsträger Straße, Schiene und Wasserstraße miteinander und stellen wichtige Dienstleister dar.</a:t>
            </a:r>
          </a:p>
          <a:p>
            <a:endParaRPr lang="de-DE" dirty="0" smtClean="0"/>
          </a:p>
          <a:p>
            <a:r>
              <a:rPr lang="de-DE" dirty="0" smtClean="0"/>
              <a:t>Zu </a:t>
            </a:r>
            <a:r>
              <a:rPr lang="de-DE" dirty="0"/>
              <a:t>den </a:t>
            </a:r>
            <a:r>
              <a:rPr lang="de-DE" b="1" dirty="0"/>
              <a:t>Grundfunktionen wie Umschlag und Lagerung</a:t>
            </a:r>
            <a:r>
              <a:rPr lang="de-DE" dirty="0"/>
              <a:t> zählt eine ganze Reihe </a:t>
            </a:r>
            <a:r>
              <a:rPr lang="de-DE" b="1" dirty="0"/>
              <a:t>logistischer Mehrwertleistungen </a:t>
            </a:r>
            <a:r>
              <a:rPr lang="de-DE" dirty="0"/>
              <a:t>für die Kunden wie Verpacken, Container Stuffing und </a:t>
            </a:r>
            <a:r>
              <a:rPr lang="de-DE" dirty="0" smtClean="0"/>
              <a:t>Stripping, </a:t>
            </a:r>
            <a:r>
              <a:rPr lang="de-DE" dirty="0"/>
              <a:t>sanitäre </a:t>
            </a:r>
            <a:r>
              <a:rPr lang="de-DE" dirty="0" smtClean="0"/>
              <a:t>Überprüfung,</a:t>
            </a:r>
            <a:r>
              <a:rPr lang="de-DE" baseline="0" dirty="0" smtClean="0"/>
              <a:t> </a:t>
            </a:r>
            <a:r>
              <a:rPr lang="de-DE" dirty="0" smtClean="0"/>
              <a:t>Qualitätskontrolle </a:t>
            </a:r>
            <a:r>
              <a:rPr lang="de-DE" dirty="0"/>
              <a:t>etc.</a:t>
            </a:r>
          </a:p>
          <a:p>
            <a:endParaRPr lang="de-DE" dirty="0"/>
          </a:p>
          <a:p>
            <a:r>
              <a:rPr lang="de-DE" dirty="0"/>
              <a:t>Damit werden Häfen zu Logistikplattformen und Impulsgebern für Betriebsansiedlungen und </a:t>
            </a:r>
            <a:r>
              <a:rPr lang="de-DE" dirty="0" smtClean="0"/>
              <a:t>wirtschaftliche </a:t>
            </a:r>
            <a:r>
              <a:rPr lang="de-DE" dirty="0"/>
              <a:t>Entwicklung.</a:t>
            </a:r>
          </a:p>
          <a:p>
            <a:r>
              <a:rPr lang="de-DE" dirty="0"/>
              <a:t>Als intermodale logistische Knoten </a:t>
            </a:r>
            <a:r>
              <a:rPr lang="de-DE" dirty="0" smtClean="0"/>
              <a:t>übernehmen </a:t>
            </a:r>
            <a:r>
              <a:rPr lang="de-DE" dirty="0"/>
              <a:t>Häfen immer mehr die Drehscheibenfunktion zwischen verschiedenen Verkehrsträgern</a:t>
            </a:r>
            <a:r>
              <a:rPr lang="de-DE" dirty="0" smtClean="0"/>
              <a:t>.</a:t>
            </a:r>
          </a:p>
          <a:p>
            <a:r>
              <a:rPr lang="de-DE" dirty="0" smtClean="0"/>
              <a:t>Als Standorte für Gewerbe und Industrie sowie als Gütersammel-</a:t>
            </a:r>
            <a:r>
              <a:rPr lang="de-DE" baseline="0" dirty="0" smtClean="0"/>
              <a:t> und Güterverteilzentren tragen Häfen wesentlich zur Schaffung von Wertschöpfung und Arbeitsplätzen bei.</a:t>
            </a:r>
            <a:endParaRPr lang="de-DE" dirty="0"/>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a:t>
            </a:r>
            <a:r>
              <a:rPr lang="de-AT" dirty="0" smtClean="0"/>
              <a:t>Ausführungen im </a:t>
            </a:r>
            <a:r>
              <a:rPr lang="de-AT" dirty="0" err="1" smtClean="0"/>
              <a:t>viadonau</a:t>
            </a:r>
            <a:r>
              <a:rPr lang="de-AT" dirty="0" smtClean="0">
                <a:solidFill>
                  <a:srgbClr val="1E3A6C"/>
                </a:solidFill>
              </a:rPr>
              <a:t> </a:t>
            </a:r>
            <a:r>
              <a:rPr lang="de-AT" dirty="0" smtClean="0"/>
              <a:t>Handbuch Donauschifffahrt auf Seite 15, 78-79)</a:t>
            </a:r>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306104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Was hat ein Hafen,</a:t>
            </a:r>
            <a:r>
              <a:rPr lang="de-DE" baseline="0" dirty="0" smtClean="0"/>
              <a:t> was eine Lände nicht hat und ihn somit von ihr unterscheidet?</a:t>
            </a:r>
          </a:p>
          <a:p>
            <a:r>
              <a:rPr lang="de-DE" baseline="0" dirty="0" smtClean="0"/>
              <a:t>Hafenbecken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11</a:t>
            </a:fld>
            <a:endParaRPr lang="de-AT" dirty="0"/>
          </a:p>
        </p:txBody>
      </p:sp>
    </p:spTree>
    <p:extLst>
      <p:ext uri="{BB962C8B-B14F-4D97-AF65-F5344CB8AC3E}">
        <p14:creationId xmlns:p14="http://schemas.microsoft.com/office/powerpoint/2010/main" val="321231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938800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D369230C-4B3A-4467-AE58-E8B3D83D6383}" type="slidenum">
              <a:rPr lang="en-GB" sz="1200">
                <a:latin typeface="Corbel" panose="020B0503020204020204" pitchFamily="34" charset="0"/>
              </a:rPr>
              <a:pPr eaLnBrk="1" hangingPunct="1"/>
              <a:t>13</a:t>
            </a:fld>
            <a:endParaRPr lang="en-GB" sz="1200" dirty="0">
              <a:latin typeface="Corbel" panose="020B0503020204020204" pitchFamily="34" charset="0"/>
            </a:endParaRPr>
          </a:p>
        </p:txBody>
      </p:sp>
      <p:sp>
        <p:nvSpPr>
          <p:cNvPr id="73731" name="Rectangle 2"/>
          <p:cNvSpPr>
            <a:spLocks noGrp="1" noRot="1" noChangeAspect="1" noChangeArrowheads="1" noTextEdit="1"/>
          </p:cNvSpPr>
          <p:nvPr>
            <p:ph type="sldImg"/>
          </p:nvPr>
        </p:nvSpPr>
        <p:spPr>
          <a:xfrm>
            <a:off x="919163" y="746125"/>
            <a:ext cx="4972050" cy="3729038"/>
          </a:xfrm>
          <a:ln/>
        </p:spPr>
      </p:sp>
      <p:sp>
        <p:nvSpPr>
          <p:cNvPr id="73732" name="Rectangle 3"/>
          <p:cNvSpPr>
            <a:spLocks noGrp="1" noChangeArrowheads="1"/>
          </p:cNvSpPr>
          <p:nvPr>
            <p:ph type="body" idx="1"/>
          </p:nvPr>
        </p:nvSpPr>
        <p:spPr>
          <a:noFill/>
        </p:spPr>
        <p:txBody>
          <a:bodyPr/>
          <a:lstStyle/>
          <a:p>
            <a:pPr eaLnBrk="1" hangingPunct="1"/>
            <a:r>
              <a:rPr lang="de-DE" dirty="0" smtClean="0"/>
              <a:t>Die vier </a:t>
            </a:r>
            <a:r>
              <a:rPr lang="de-DE" b="1" dirty="0" smtClean="0"/>
              <a:t>öffentlichen</a:t>
            </a:r>
            <a:r>
              <a:rPr lang="de-DE" dirty="0" smtClean="0"/>
              <a:t> Donauhäfen in Österreich sind:</a:t>
            </a:r>
          </a:p>
          <a:p>
            <a:pPr eaLnBrk="1" hangingPunct="1"/>
            <a:r>
              <a:rPr lang="de-DE" b="1" dirty="0" smtClean="0"/>
              <a:t>Linz</a:t>
            </a:r>
          </a:p>
          <a:p>
            <a:pPr eaLnBrk="1" hangingPunct="1"/>
            <a:r>
              <a:rPr lang="de-DE" b="1" dirty="0" smtClean="0"/>
              <a:t>Enns</a:t>
            </a:r>
          </a:p>
          <a:p>
            <a:pPr eaLnBrk="1" hangingPunct="1"/>
            <a:r>
              <a:rPr lang="de-DE" b="1" dirty="0" smtClean="0"/>
              <a:t>Krems</a:t>
            </a:r>
          </a:p>
          <a:p>
            <a:pPr eaLnBrk="1" hangingPunct="1"/>
            <a:r>
              <a:rPr lang="de-DE" b="1" dirty="0" smtClean="0"/>
              <a:t>Wien</a:t>
            </a:r>
          </a:p>
          <a:p>
            <a:pPr eaLnBrk="1" hangingPunct="1"/>
            <a:endParaRPr lang="de-DE" dirty="0" smtClean="0"/>
          </a:p>
          <a:p>
            <a:pPr eaLnBrk="1" hangingPunct="1"/>
            <a:r>
              <a:rPr lang="de-DE" dirty="0" smtClean="0"/>
              <a:t>Der</a:t>
            </a:r>
            <a:r>
              <a:rPr lang="de-DE" baseline="0" dirty="0" smtClean="0"/>
              <a:t> nach wasserseitig umgeschlagenen Gütern größte österreichische Hafen ist jedoch der </a:t>
            </a:r>
            <a:r>
              <a:rPr lang="de-DE" b="1" baseline="0" dirty="0" smtClean="0"/>
              <a:t>privat</a:t>
            </a:r>
            <a:r>
              <a:rPr lang="de-DE" baseline="0" dirty="0" smtClean="0"/>
              <a:t> geführte </a:t>
            </a:r>
            <a:r>
              <a:rPr lang="de-DE" b="1" baseline="0" dirty="0" smtClean="0"/>
              <a:t>Werkshafen</a:t>
            </a:r>
            <a:r>
              <a:rPr lang="de-DE" baseline="0" dirty="0" smtClean="0"/>
              <a:t> der </a:t>
            </a:r>
            <a:r>
              <a:rPr lang="de-DE" b="1" baseline="0" dirty="0" smtClean="0"/>
              <a:t>voestalpine</a:t>
            </a:r>
            <a:r>
              <a:rPr lang="de-DE" baseline="0" dirty="0" smtClean="0"/>
              <a:t>.</a:t>
            </a:r>
          </a:p>
          <a:p>
            <a:pPr eaLnBrk="1" hangingPunct="1"/>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smtClean="0">
                <a:solidFill>
                  <a:srgbClr val="1E3A6C"/>
                </a:solidFill>
              </a:rPr>
              <a:t>via </a:t>
            </a:r>
            <a:r>
              <a:rPr lang="de-AT" baseline="0" dirty="0" err="1" smtClean="0">
                <a:solidFill>
                  <a:srgbClr val="1E3A6C"/>
                </a:solidFill>
              </a:rPr>
              <a:t>donau</a:t>
            </a:r>
            <a:r>
              <a:rPr lang="de-AT" baseline="0" dirty="0" smtClean="0">
                <a:solidFill>
                  <a:srgbClr val="1E3A6C"/>
                </a:solidFill>
              </a:rPr>
              <a:t> </a:t>
            </a:r>
            <a:r>
              <a:rPr lang="de-AT" dirty="0" smtClean="0"/>
              <a:t>Handbuch der Donauschifffahrt auf Seite 93ff.)</a:t>
            </a:r>
            <a:endParaRPr lang="de-DE" dirty="0" smtClean="0"/>
          </a:p>
        </p:txBody>
      </p:sp>
    </p:spTree>
    <p:extLst>
      <p:ext uri="{BB962C8B-B14F-4D97-AF65-F5344CB8AC3E}">
        <p14:creationId xmlns:p14="http://schemas.microsoft.com/office/powerpoint/2010/main" val="358241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Entlang der gesamten Donau befinden sich</a:t>
            </a:r>
            <a:r>
              <a:rPr lang="de-AT" baseline="0" dirty="0" smtClean="0"/>
              <a:t> rund </a:t>
            </a:r>
            <a:r>
              <a:rPr lang="de-AT" b="1" baseline="0" dirty="0" smtClean="0"/>
              <a:t>80 Häfen</a:t>
            </a:r>
            <a:r>
              <a:rPr lang="de-AT" baseline="0" dirty="0" smtClean="0"/>
              <a:t>, </a:t>
            </a:r>
            <a:r>
              <a:rPr lang="de-AT" b="1" baseline="0" dirty="0" smtClean="0"/>
              <a:t>40 </a:t>
            </a:r>
            <a:r>
              <a:rPr lang="de-AT" baseline="0" dirty="0" smtClean="0"/>
              <a:t>davon gelten als sogenannte E-Hafen, das sind Binnenhäfen von </a:t>
            </a:r>
            <a:r>
              <a:rPr lang="de-AT" b="1" baseline="0" dirty="0" smtClean="0"/>
              <a:t>internationaler Bedeutung</a:t>
            </a:r>
            <a:r>
              <a:rPr lang="de-AT" baseline="0" dirty="0" smtClean="0"/>
              <a:t>. Die durchschnittliche Entfernung zwischen den Häfen beträgt an der Donau etwa 60 km. Im Vergleich dazu beträgt diese beispielsweise im Rheinstromgebiet nur etwa 20 km.</a:t>
            </a:r>
          </a:p>
          <a:p>
            <a:r>
              <a:rPr lang="de-AT" baseline="0" dirty="0" smtClean="0"/>
              <a:t>Eine Übersicht aller Donauhäfen mit interessanten Daten finden Sie unter der angegebenen Internetadresse.</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smtClean="0">
                <a:solidFill>
                  <a:srgbClr val="1E3A6C"/>
                </a:solidFill>
              </a:rPr>
              <a:t>via </a:t>
            </a:r>
            <a:r>
              <a:rPr lang="de-AT" baseline="0" dirty="0" err="1" smtClean="0">
                <a:solidFill>
                  <a:srgbClr val="1E3A6C"/>
                </a:solidFill>
              </a:rPr>
              <a:t>donau</a:t>
            </a:r>
            <a:r>
              <a:rPr lang="de-AT" baseline="0" dirty="0" smtClean="0">
                <a:solidFill>
                  <a:srgbClr val="1E3A6C"/>
                </a:solidFill>
              </a:rPr>
              <a:t> </a:t>
            </a:r>
            <a:r>
              <a:rPr lang="de-AT" dirty="0" smtClean="0"/>
              <a:t>Handbuch der Donauschifffahrt auf Seite 97)</a:t>
            </a:r>
            <a:endParaRPr lang="de-DE" dirty="0" smtClean="0"/>
          </a:p>
          <a:p>
            <a:endParaRPr lang="de-DE"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991262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smtClean="0"/>
              <a:t>Linz</a:t>
            </a:r>
            <a:r>
              <a:rPr lang="de-AT" dirty="0" smtClean="0"/>
              <a:t> ist der größte Hafen an der oberen Donau. Rund </a:t>
            </a:r>
            <a:r>
              <a:rPr lang="de-AT" b="1" dirty="0" smtClean="0"/>
              <a:t>3,6 Millionen Tonnen</a:t>
            </a:r>
            <a:r>
              <a:rPr lang="de-AT" dirty="0" smtClean="0"/>
              <a:t> an Gütern wurden 2017 im öffentlichen Hafen Linz und im voestalpine-Werkshafen gesamt</a:t>
            </a:r>
            <a:r>
              <a:rPr lang="de-AT" baseline="0" dirty="0" smtClean="0"/>
              <a:t> umgeschlagen</a:t>
            </a:r>
            <a:r>
              <a:rPr lang="de-AT" dirty="0" smtClean="0"/>
              <a:t>. </a:t>
            </a:r>
          </a:p>
          <a:p>
            <a:r>
              <a:rPr lang="de-AT" dirty="0" smtClean="0"/>
              <a:t>Am Handelshafen</a:t>
            </a:r>
            <a:r>
              <a:rPr lang="de-AT" baseline="0" dirty="0" smtClean="0"/>
              <a:t> werden dabei Massen- und Stückgüter verschiedenster Art umgeschlagen, während am Tankhafen Mineralölprodukte umgeschlagen, gelagert und verteilt werden.</a:t>
            </a:r>
            <a:endParaRPr lang="de-AT" dirty="0" smtClean="0"/>
          </a:p>
          <a:p>
            <a:r>
              <a:rPr lang="de-AT" dirty="0" smtClean="0"/>
              <a:t>Auf dem rund 150 ha großen Areal (davon 45 ha Wasserfläche)</a:t>
            </a:r>
            <a:r>
              <a:rPr lang="de-AT" baseline="0" dirty="0" smtClean="0"/>
              <a:t> </a:t>
            </a:r>
            <a:r>
              <a:rPr lang="de-AT" dirty="0" smtClean="0"/>
              <a:t>bietet der Hafen Linz modernste Einrichtungen zum effizienten Transport und zur sicheren Lagerung von Gütern und Handelswaren. </a:t>
            </a:r>
          </a:p>
          <a:p>
            <a:endParaRPr lang="de-AT" dirty="0" smtClean="0"/>
          </a:p>
          <a:p>
            <a:r>
              <a:rPr lang="de-AT" dirty="0" smtClean="0"/>
              <a:t>Der </a:t>
            </a:r>
            <a:r>
              <a:rPr lang="de-AT" b="1" dirty="0" smtClean="0"/>
              <a:t>Ennshafen</a:t>
            </a:r>
            <a:r>
              <a:rPr lang="de-AT" dirty="0" smtClean="0"/>
              <a:t> an der Landesgrenze zwischen Ober- und Niederösterreich ist mit mehr 350 ha</a:t>
            </a:r>
            <a:r>
              <a:rPr lang="de-AT" baseline="0" dirty="0" smtClean="0"/>
              <a:t> </a:t>
            </a:r>
            <a:r>
              <a:rPr lang="de-AT" dirty="0" smtClean="0"/>
              <a:t>Fläche das größte zusammenhängende Industriebaugebiet an der oberen Donau. Über 50 Betriebe beschäftigen insgesamt rund </a:t>
            </a:r>
            <a:r>
              <a:rPr lang="de-AT" b="1" dirty="0" smtClean="0"/>
              <a:t>2000 Mitarbeiter</a:t>
            </a:r>
            <a:r>
              <a:rPr lang="de-AT" dirty="0" smtClean="0"/>
              <a:t>.</a:t>
            </a:r>
          </a:p>
          <a:p>
            <a:endParaRPr lang="de-AT" dirty="0" smtClean="0"/>
          </a:p>
          <a:p>
            <a:r>
              <a:rPr lang="de-AT" dirty="0" smtClean="0"/>
              <a:t>Der </a:t>
            </a:r>
            <a:r>
              <a:rPr lang="de-AT" b="1" dirty="0" smtClean="0"/>
              <a:t>Hafen Krems</a:t>
            </a:r>
            <a:r>
              <a:rPr lang="de-AT" dirty="0" smtClean="0"/>
              <a:t> liegt in der</a:t>
            </a:r>
            <a:r>
              <a:rPr lang="de-AT" baseline="0" dirty="0" smtClean="0"/>
              <a:t> Mitte </a:t>
            </a:r>
            <a:r>
              <a:rPr lang="de-AT" dirty="0" smtClean="0"/>
              <a:t>der rund 3.500 km langen Wasserstraße Rhein-Main-Donau und</a:t>
            </a:r>
            <a:r>
              <a:rPr lang="de-AT" baseline="0" dirty="0" smtClean="0"/>
              <a:t> verfügt über eine Gesamtkaimauer von 1.560 Meter.</a:t>
            </a:r>
            <a:endParaRPr lang="de-AT" dirty="0" smtClean="0"/>
          </a:p>
          <a:p>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Jahresbericht</a:t>
            </a:r>
            <a:r>
              <a:rPr lang="de-AT" baseline="0" dirty="0" smtClean="0"/>
              <a:t> der </a:t>
            </a:r>
            <a:r>
              <a:rPr lang="de-AT" baseline="0" dirty="0" smtClean="0">
                <a:solidFill>
                  <a:srgbClr val="1E3A6C"/>
                </a:solidFill>
              </a:rPr>
              <a:t>via </a:t>
            </a:r>
            <a:r>
              <a:rPr lang="de-AT" baseline="0" dirty="0" err="1" smtClean="0">
                <a:solidFill>
                  <a:srgbClr val="1E3A6C"/>
                </a:solidFill>
              </a:rPr>
              <a:t>donau</a:t>
            </a:r>
            <a:r>
              <a:rPr lang="de-AT" baseline="0" dirty="0" smtClean="0">
                <a:solidFill>
                  <a:srgbClr val="1E3A6C"/>
                </a:solidFill>
              </a:rPr>
              <a:t> 2017 </a:t>
            </a:r>
            <a:r>
              <a:rPr lang="de-AT" dirty="0" smtClean="0"/>
              <a:t>auf Seite 18</a:t>
            </a:r>
            <a:r>
              <a:rPr lang="de-AT"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im </a:t>
            </a:r>
            <a:r>
              <a:rPr lang="de-AT" baseline="0" dirty="0" smtClean="0">
                <a:solidFill>
                  <a:srgbClr val="1E3A6C"/>
                </a:solidFill>
              </a:rPr>
              <a:t>via </a:t>
            </a:r>
            <a:r>
              <a:rPr lang="de-AT" baseline="0" dirty="0" err="1" smtClean="0">
                <a:solidFill>
                  <a:srgbClr val="1E3A6C"/>
                </a:solidFill>
              </a:rPr>
              <a:t>donau</a:t>
            </a:r>
            <a:r>
              <a:rPr lang="de-AT" baseline="0" dirty="0" smtClean="0">
                <a:solidFill>
                  <a:srgbClr val="1E3A6C"/>
                </a:solidFill>
              </a:rPr>
              <a:t> </a:t>
            </a:r>
            <a:r>
              <a:rPr lang="de-AT" dirty="0" smtClean="0"/>
              <a:t>Handbuch der Donauschifffahrt auf Seite 97,</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http://www.ennshafen.at)</a:t>
            </a:r>
            <a:endParaRPr lang="de-DE" dirty="0" smtClean="0"/>
          </a:p>
          <a:p>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601500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 Gesamtareal des</a:t>
            </a:r>
            <a:r>
              <a:rPr lang="de-AT" baseline="0" dirty="0" smtClean="0"/>
              <a:t> </a:t>
            </a:r>
            <a:r>
              <a:rPr lang="de-AT" b="1" baseline="0" dirty="0" smtClean="0"/>
              <a:t>Wiener Hafens </a:t>
            </a:r>
            <a:r>
              <a:rPr lang="de-AT" baseline="0" dirty="0" smtClean="0"/>
              <a:t>ist rund 300 ha groß. Hier werden </a:t>
            </a:r>
            <a:r>
              <a:rPr lang="de-AT" b="1" baseline="0" dirty="0" smtClean="0"/>
              <a:t>drei große Güterhäfen</a:t>
            </a:r>
            <a:r>
              <a:rPr lang="de-AT" baseline="0" dirty="0" smtClean="0"/>
              <a:t> betrieben: der Hafen Freudenau, der Hafen Albern und der Ölhafen Lobau.</a:t>
            </a:r>
            <a:endParaRPr lang="de-AT" dirty="0" smtClean="0"/>
          </a:p>
          <a:p>
            <a:r>
              <a:rPr lang="de-AT" dirty="0" smtClean="0"/>
              <a:t>In allen drei Güterhäfen werden pro Jahr rund 1.700 Frachtschiffe abgefertigt. </a:t>
            </a:r>
          </a:p>
          <a:p>
            <a:r>
              <a:rPr lang="de-AT" dirty="0" smtClean="0"/>
              <a:t>Am </a:t>
            </a:r>
            <a:r>
              <a:rPr lang="de-AT" b="1" dirty="0" smtClean="0"/>
              <a:t>Ölhafen Lobau</a:t>
            </a:r>
            <a:r>
              <a:rPr lang="de-AT" b="1" baseline="0" dirty="0" smtClean="0"/>
              <a:t> </a:t>
            </a:r>
            <a:r>
              <a:rPr lang="de-AT" baseline="0" dirty="0" smtClean="0"/>
              <a:t>werden dabei jährlich rund </a:t>
            </a:r>
            <a:r>
              <a:rPr lang="de-AT" b="1" baseline="0" dirty="0" smtClean="0"/>
              <a:t>1.000 Tankschiffe </a:t>
            </a:r>
            <a:r>
              <a:rPr lang="de-AT" baseline="0" dirty="0" smtClean="0"/>
              <a:t>abgefertigt und rund 1 Million Tonnen an Mineralölprodukten umgeschlagen.</a:t>
            </a:r>
          </a:p>
          <a:p>
            <a:r>
              <a:rPr lang="de-AT" baseline="0" dirty="0" smtClean="0"/>
              <a:t>Am </a:t>
            </a:r>
            <a:r>
              <a:rPr lang="de-AT" b="1" baseline="0" dirty="0" smtClean="0"/>
              <a:t>Containerhafen Freudenau </a:t>
            </a:r>
            <a:r>
              <a:rPr lang="de-AT" baseline="0" dirty="0" smtClean="0"/>
              <a:t>werden jährlich wasser- und landseitig gesamt rund </a:t>
            </a:r>
            <a:r>
              <a:rPr lang="de-AT" b="1" baseline="0" dirty="0" smtClean="0"/>
              <a:t>300.000 Containereinheiten </a:t>
            </a:r>
            <a:r>
              <a:rPr lang="de-AT" baseline="0" dirty="0" smtClean="0"/>
              <a:t>sowie um die 70.000 Neuwagen umgeschlagen.</a:t>
            </a:r>
          </a:p>
          <a:p>
            <a:r>
              <a:rPr lang="de-AT" baseline="0" dirty="0" smtClean="0"/>
              <a:t>Der </a:t>
            </a:r>
            <a:r>
              <a:rPr lang="de-AT" b="1" baseline="0" dirty="0" smtClean="0"/>
              <a:t>Hafen Albern </a:t>
            </a:r>
            <a:r>
              <a:rPr lang="de-AT" baseline="0" dirty="0" smtClean="0"/>
              <a:t>ist für den Umschlag sowie die Lagerung von Baustoffen, Stahlerzeugnissen sowie </a:t>
            </a:r>
            <a:r>
              <a:rPr lang="de-AT" b="1" baseline="0" dirty="0" smtClean="0"/>
              <a:t>landwirtschaftlichen Produkten </a:t>
            </a:r>
            <a:r>
              <a:rPr lang="de-AT" baseline="0" dirty="0" smtClean="0"/>
              <a:t>zuständig.</a:t>
            </a:r>
          </a:p>
          <a:p>
            <a:endParaRPr lang="de-DE" baseline="0" dirty="0" smtClean="0"/>
          </a:p>
          <a:p>
            <a:r>
              <a:rPr lang="de-DE" baseline="0" dirty="0" smtClean="0"/>
              <a:t>Quellen:</a:t>
            </a:r>
          </a:p>
          <a:p>
            <a:r>
              <a:rPr lang="de-AT" dirty="0" smtClean="0"/>
              <a:t>http://www.hafen-wien.com/de/home/unternehmen/standorte/31/Hafen-Albern [12.07.2018]</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http://www.hafen-wien.com/de/home/unternehmen/standorte/35/Oelhafen-Lobau [12.07.2018]</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http://www.hafen-wien.com/de/home/unternehmen/zahlen-daten [12.07.2018]</a:t>
            </a:r>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44476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Duisburger Hafen </a:t>
            </a:r>
            <a:r>
              <a:rPr lang="de-AT" b="1" dirty="0" smtClean="0"/>
              <a:t>„Duisport“ </a:t>
            </a:r>
            <a:r>
              <a:rPr lang="de-AT" dirty="0" smtClean="0"/>
              <a:t>ist mit einer Umschlagsmenge von rund 68,3 Millionen Tonnen an Gütern im Jahr 2017 der </a:t>
            </a:r>
            <a:r>
              <a:rPr lang="de-AT" b="1" dirty="0" smtClean="0"/>
              <a:t>größte Hafen </a:t>
            </a:r>
            <a:r>
              <a:rPr lang="de-AT" dirty="0" smtClean="0"/>
              <a:t>im gesamten Rhein-Main-Donau-Korridor. Er verfügt über eine Gesamtfläche von 1350 Hektar, 21 Hafenbecken und 37 km Uferlänge.</a:t>
            </a:r>
          </a:p>
          <a:p>
            <a:r>
              <a:rPr lang="de-AT" sz="800" dirty="0" smtClean="0"/>
              <a:t>(Quelle: www.duisport.de)</a:t>
            </a:r>
          </a:p>
          <a:p>
            <a:endParaRPr lang="de-AT" dirty="0"/>
          </a:p>
          <a:p>
            <a:r>
              <a:rPr lang="de-AT" dirty="0" smtClean="0"/>
              <a:t>Im Hinblick auf die wasserseitig umgeschlagene Gütermenge ist der </a:t>
            </a:r>
            <a:r>
              <a:rPr lang="de-AT" b="1" dirty="0" smtClean="0"/>
              <a:t>Hafen Konstanza </a:t>
            </a:r>
            <a:r>
              <a:rPr lang="de-AT" dirty="0" smtClean="0"/>
              <a:t>in Rumänien mit rund 58,4 Millionen Tonnen an Gütern (2016) der </a:t>
            </a:r>
            <a:r>
              <a:rPr lang="de-AT" b="1" dirty="0" smtClean="0"/>
              <a:t>größte Donauhafen</a:t>
            </a:r>
            <a:r>
              <a:rPr lang="de-AT"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de-AT" sz="800" dirty="0" smtClean="0"/>
              <a:t>(Quelle: www.portofconstantza.com ; http://www.portofconstantza.com/apmc/portal/static.do?package_id=st_generale&amp;x=load )</a:t>
            </a:r>
          </a:p>
          <a:p>
            <a:endParaRPr lang="de-AT" dirty="0"/>
          </a:p>
          <a:p>
            <a:r>
              <a:rPr lang="de-AT" dirty="0" smtClean="0"/>
              <a:t>Österreichweit ist der </a:t>
            </a:r>
            <a:r>
              <a:rPr lang="de-AT" b="1" dirty="0" smtClean="0"/>
              <a:t>Werkshafen</a:t>
            </a:r>
            <a:r>
              <a:rPr lang="de-AT" dirty="0" smtClean="0"/>
              <a:t> der </a:t>
            </a:r>
            <a:r>
              <a:rPr lang="de-AT" b="1" dirty="0" smtClean="0"/>
              <a:t>voestalpine</a:t>
            </a:r>
            <a:r>
              <a:rPr lang="de-AT" dirty="0" smtClean="0"/>
              <a:t> mengenmäßig rund mit 3,6 Millionen Tonnen an wasserseitig umgeschlagenen Gütern im Jahr 2017 der größte Donauhafen.</a:t>
            </a:r>
          </a:p>
          <a:p>
            <a:r>
              <a:rPr lang="de-AT" dirty="0" smtClean="0"/>
              <a:t>(Quelle:</a:t>
            </a:r>
            <a:r>
              <a:rPr lang="de-AT" baseline="0" dirty="0" smtClean="0"/>
              <a:t> </a:t>
            </a:r>
            <a:r>
              <a:rPr lang="de-AT" baseline="0" dirty="0" err="1" smtClean="0"/>
              <a:t>viadonau</a:t>
            </a:r>
            <a:r>
              <a:rPr lang="de-AT" baseline="0" dirty="0" smtClean="0"/>
              <a:t>)</a:t>
            </a:r>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246056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Welcher Hafen ist der größte Hafen im Rhein-Main-Donau-Korridor?</a:t>
            </a:r>
          </a:p>
          <a:p>
            <a:r>
              <a:rPr lang="de-AT" dirty="0" err="1" smtClean="0"/>
              <a:t>Duisport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18</a:t>
            </a:fld>
            <a:endParaRPr lang="de-AT" dirty="0"/>
          </a:p>
        </p:txBody>
      </p:sp>
    </p:spTree>
    <p:extLst>
      <p:ext uri="{BB962C8B-B14F-4D97-AF65-F5344CB8AC3E}">
        <p14:creationId xmlns:p14="http://schemas.microsoft.com/office/powerpoint/2010/main" val="2717277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26227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Die Fragen in der darüberlegenden Folie können als Aufwärmungsübung zum Thema „Häfen“ verwendet werden. Das Ziel ist es die Fragen mit dem Studenten zu diskutieren.</a:t>
            </a:r>
            <a:r>
              <a:rPr lang="de-AT" baseline="0" noProof="0" dirty="0" smtClean="0"/>
              <a:t> Die Fragen werden während der Präsentation beantwortet. Aufgrund dessen können die Fragen am Ende der Präsentation noch einmal diskutiert werden.</a:t>
            </a:r>
            <a:endParaRPr lang="de-AT" baseline="0" dirty="0" smtClean="0"/>
          </a:p>
          <a:p>
            <a:endParaRPr lang="de-AT" baseline="0" dirty="0" smtClean="0"/>
          </a:p>
          <a:p>
            <a:endParaRPr lang="de-AT" baseline="0" dirty="0" smtClean="0"/>
          </a:p>
          <a:p>
            <a:pPr defTabSz="921337"/>
            <a:r>
              <a:rPr lang="de-AT" b="1" baseline="0" dirty="0" smtClean="0"/>
              <a:t>Diskussionsfragen (5-10 Minuten Diskussion)</a:t>
            </a:r>
            <a:r>
              <a:rPr lang="de-AT" baseline="0" dirty="0" smtClean="0"/>
              <a:t>: </a:t>
            </a:r>
          </a:p>
          <a:p>
            <a:r>
              <a:rPr lang="de-AT" sz="1200" kern="1200" baseline="0" dirty="0" smtClean="0">
                <a:solidFill>
                  <a:schemeClr val="tx1"/>
                </a:solidFill>
                <a:latin typeface="Corbel" panose="020B0503020204020204" pitchFamily="34" charset="0"/>
                <a:ea typeface="+mn-ea"/>
                <a:cs typeface="+mn-cs"/>
              </a:rPr>
              <a:t>Welche österreichischen Donauhäfen gibt es? Linz, Wien, Enns, Krems (öffentlichen Häfen)</a:t>
            </a:r>
          </a:p>
          <a:p>
            <a:r>
              <a:rPr lang="de-AT" sz="1200" kern="1200" baseline="0" dirty="0" smtClean="0">
                <a:solidFill>
                  <a:schemeClr val="tx1"/>
                </a:solidFill>
                <a:latin typeface="Corbel" panose="020B0503020204020204" pitchFamily="34" charset="0"/>
                <a:ea typeface="+mn-ea"/>
                <a:cs typeface="+mn-cs"/>
              </a:rPr>
              <a:t>Welche Tätigkeiten werden in einem Hafen vollbracht? Umschlag, Lagerung, Verpacken, Stripping und </a:t>
            </a:r>
            <a:r>
              <a:rPr lang="de-AT" sz="1200" kern="1200" baseline="0" dirty="0" err="1" smtClean="0">
                <a:solidFill>
                  <a:schemeClr val="tx1"/>
                </a:solidFill>
                <a:latin typeface="Corbel" panose="020B0503020204020204" pitchFamily="34" charset="0"/>
                <a:ea typeface="+mn-ea"/>
                <a:cs typeface="+mn-cs"/>
              </a:rPr>
              <a:t>Stuffing</a:t>
            </a:r>
            <a:r>
              <a:rPr lang="de-AT" sz="1200" kern="1200" baseline="0" dirty="0" smtClean="0">
                <a:solidFill>
                  <a:schemeClr val="tx1"/>
                </a:solidFill>
                <a:latin typeface="Corbel" panose="020B0503020204020204" pitchFamily="34" charset="0"/>
                <a:ea typeface="+mn-ea"/>
                <a:cs typeface="+mn-cs"/>
              </a:rPr>
              <a:t>, sanitäre Überprüfung, Qualitätskontrolle</a:t>
            </a:r>
          </a:p>
          <a:p>
            <a:r>
              <a:rPr lang="de-AT" sz="1200" kern="1200" baseline="0" dirty="0" smtClean="0">
                <a:solidFill>
                  <a:schemeClr val="tx1"/>
                </a:solidFill>
                <a:latin typeface="Corbel" panose="020B0503020204020204" pitchFamily="34" charset="0"/>
                <a:ea typeface="+mn-ea"/>
                <a:cs typeface="+mn-cs"/>
              </a:rPr>
              <a:t>Welche Arten von Güterbinnenschiffen gibt es auf der Donau? Motorgüterschiffe, Schubverbände, Schleppschiffe</a:t>
            </a:r>
          </a:p>
          <a:p>
            <a:endParaRPr lang="de-DE" spc="-101" baseline="0" dirty="0" smtClean="0">
              <a:solidFill>
                <a:schemeClr val="tx2"/>
              </a:solidFill>
              <a:latin typeface="Calibri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smtClean="0">
                <a:solidFill>
                  <a:srgbClr val="1E3A6C"/>
                </a:solidFill>
              </a:rPr>
              <a:t>via </a:t>
            </a:r>
            <a:r>
              <a:rPr lang="de-AT" baseline="0" dirty="0" err="1" smtClean="0">
                <a:solidFill>
                  <a:srgbClr val="1E3A6C"/>
                </a:solidFill>
              </a:rPr>
              <a:t>donau</a:t>
            </a:r>
            <a:r>
              <a:rPr lang="de-AT" baseline="0" dirty="0" smtClean="0">
                <a:solidFill>
                  <a:srgbClr val="1E3A6C"/>
                </a:solidFill>
              </a:rPr>
              <a:t> </a:t>
            </a:r>
            <a:r>
              <a:rPr lang="de-AT" dirty="0" smtClean="0"/>
              <a:t>Handbuch der Donauschifffahrt auf Seite 78ff.,</a:t>
            </a:r>
            <a:r>
              <a:rPr lang="de-AT" baseline="0" dirty="0" smtClean="0"/>
              <a:t>  102)</a:t>
            </a:r>
            <a:endParaRPr lang="de-DE" spc="-101" baseline="0" dirty="0" smtClean="0">
              <a:solidFill>
                <a:schemeClr val="tx2"/>
              </a:solidFill>
              <a:latin typeface="Calibri (Body)"/>
            </a:endParaRPr>
          </a:p>
          <a:p>
            <a:endParaRPr lang="de-AT" baseline="0" dirty="0" smtClean="0"/>
          </a:p>
          <a:p>
            <a:r>
              <a:rPr lang="de-AT" b="1" baseline="0" dirty="0" smtClean="0"/>
              <a:t>Input- mögliche Diskussionspunkte:</a:t>
            </a:r>
          </a:p>
          <a:p>
            <a:pPr marL="172751" indent="-172751">
              <a:buFont typeface="Arial" panose="020B0604020202020204" pitchFamily="34" charset="0"/>
              <a:buChar char="•"/>
            </a:pPr>
            <a:r>
              <a:rPr lang="de-AT" baseline="0" dirty="0" smtClean="0"/>
              <a:t>Hafen als Logistikdienstleister</a:t>
            </a:r>
          </a:p>
          <a:p>
            <a:pPr marL="172751" indent="-172751">
              <a:buFont typeface="Arial" panose="020B0604020202020204" pitchFamily="34" charset="0"/>
              <a:buChar char="•"/>
            </a:pPr>
            <a:r>
              <a:rPr lang="de-AT" baseline="0" dirty="0" smtClean="0"/>
              <a:t>Aufbau eines Hafens</a:t>
            </a:r>
            <a:endParaRPr lang="en-US" baseline="0" dirty="0" smtClean="0"/>
          </a:p>
          <a:p>
            <a:pPr marL="172464" indent="-172464">
              <a:buFont typeface="Arial" panose="020B0604020202020204" pitchFamily="34" charset="0"/>
              <a:buChar char="•"/>
            </a:pPr>
            <a:r>
              <a:rPr lang="de-DE" baseline="0" noProof="0" dirty="0" smtClean="0"/>
              <a:t>Massenleistungsfähigkeit</a:t>
            </a:r>
          </a:p>
          <a:p>
            <a:pPr marL="172464" indent="-172464">
              <a:buFont typeface="Arial" panose="020B0604020202020204" pitchFamily="34" charset="0"/>
              <a:buChar char="•"/>
            </a:pPr>
            <a:r>
              <a:rPr lang="de-DE" baseline="0" noProof="0" dirty="0" smtClean="0"/>
              <a:t>Antriebsarten</a:t>
            </a:r>
          </a:p>
          <a:p>
            <a:endParaRPr lang="en-US"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124155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DE" dirty="0" smtClean="0"/>
              <a:t>Unter</a:t>
            </a:r>
            <a:r>
              <a:rPr lang="de-DE" baseline="0" dirty="0" smtClean="0"/>
              <a:t> </a:t>
            </a:r>
            <a:r>
              <a:rPr lang="de-DE" b="1" baseline="0" dirty="0" smtClean="0"/>
              <a:t>Umschlag </a:t>
            </a:r>
            <a:r>
              <a:rPr lang="de-DE" baseline="0" dirty="0" smtClean="0"/>
              <a:t>versteht man den </a:t>
            </a:r>
            <a:r>
              <a:rPr lang="de-DE" b="1" baseline="0" dirty="0" smtClean="0"/>
              <a:t>Wechsel</a:t>
            </a:r>
            <a:r>
              <a:rPr lang="de-DE" baseline="0" dirty="0" smtClean="0"/>
              <a:t> von Transporteinheiten oder </a:t>
            </a:r>
            <a:r>
              <a:rPr lang="de-DE" b="1" baseline="0" dirty="0" smtClean="0"/>
              <a:t>Gütern</a:t>
            </a:r>
            <a:r>
              <a:rPr lang="de-DE" baseline="0" dirty="0" smtClean="0"/>
              <a:t> von einem </a:t>
            </a:r>
            <a:r>
              <a:rPr lang="de-DE" b="1" baseline="0" dirty="0" smtClean="0"/>
              <a:t>Transportmittel</a:t>
            </a:r>
            <a:r>
              <a:rPr lang="de-DE" baseline="0" dirty="0" smtClean="0"/>
              <a:t> auf ein </a:t>
            </a:r>
            <a:r>
              <a:rPr lang="de-DE" b="1" baseline="0" dirty="0" smtClean="0"/>
              <a:t>anderes</a:t>
            </a:r>
            <a:r>
              <a:rPr lang="de-DE" baseline="0" dirty="0" smtClean="0"/>
              <a:t> im Rahmen einer Transportkette beispielsweise vom LKW auf das Binnenschiff oder vom Binnenschiff auf die Bahn. Der Umschlagsprozess findet im Hafenbetrieb meist mittels verschiedenen Hilfsmitteln wie Kränen, Reach Stackern oder sonstigen Arbeitsmitteln statt die später im Foliensatz noch näher erläutert werden.</a:t>
            </a:r>
          </a:p>
          <a:p>
            <a:pPr eaLnBrk="1" hangingPunct="1"/>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smtClean="0">
                <a:solidFill>
                  <a:srgbClr val="1E3A6C"/>
                </a:solidFill>
              </a:rPr>
              <a:t>via donau </a:t>
            </a:r>
            <a:r>
              <a:rPr lang="de-AT" dirty="0" smtClean="0"/>
              <a:t>Handbuch der Donauschifffahrt auf Seite 78-100)</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https://www.wirtschaftsmuseum.at//media/pdf-archiv/ViaDonau-Folder.pdf</a:t>
            </a:r>
          </a:p>
          <a:p>
            <a:pPr eaLnBrk="1" hangingPunct="1"/>
            <a:endParaRPr lang="de-DE"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309047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A545A65F-E27F-4603-B7AA-B4008FC4D406}" type="slidenum">
              <a:rPr lang="en-GB" sz="1200">
                <a:latin typeface="Corbel" panose="020B0503020204020204" pitchFamily="34" charset="0"/>
              </a:rPr>
              <a:pPr eaLnBrk="1" hangingPunct="1"/>
              <a:t>21</a:t>
            </a:fld>
            <a:endParaRPr lang="en-GB" sz="1200" dirty="0">
              <a:latin typeface="Corbel" panose="020B0503020204020204" pitchFamily="34" charset="0"/>
            </a:endParaRPr>
          </a:p>
        </p:txBody>
      </p:sp>
      <p:sp>
        <p:nvSpPr>
          <p:cNvPr id="74755" name="Rectangle 2"/>
          <p:cNvSpPr>
            <a:spLocks noGrp="1" noRot="1" noChangeAspect="1" noChangeArrowheads="1" noTextEdit="1"/>
          </p:cNvSpPr>
          <p:nvPr>
            <p:ph type="sldImg"/>
          </p:nvPr>
        </p:nvSpPr>
        <p:spPr>
          <a:xfrm>
            <a:off x="917575" y="746125"/>
            <a:ext cx="4972050" cy="3729038"/>
          </a:xfrm>
          <a:ln/>
        </p:spPr>
      </p:sp>
      <p:sp>
        <p:nvSpPr>
          <p:cNvPr id="74756" name="Rectangle 3"/>
          <p:cNvSpPr>
            <a:spLocks noGrp="1" noChangeArrowheads="1"/>
          </p:cNvSpPr>
          <p:nvPr>
            <p:ph type="body" idx="1"/>
          </p:nvPr>
        </p:nvSpPr>
        <p:spPr>
          <a:noFill/>
        </p:spPr>
        <p:txBody>
          <a:bodyPr/>
          <a:lstStyle/>
          <a:p>
            <a:pPr eaLnBrk="1" hangingPunct="1"/>
            <a:r>
              <a:rPr lang="de-AT" sz="1200" b="0" i="0" u="none" strike="noStrike" kern="1200" baseline="0" dirty="0" smtClean="0">
                <a:solidFill>
                  <a:schemeClr val="tx1"/>
                </a:solidFill>
                <a:ea typeface="+mn-ea"/>
                <a:cs typeface="+mn-cs"/>
              </a:rPr>
              <a:t>Im Jahr 2017 schlugen die Donauhäfen und -länden am österreichischen Abschnitt der Donau insgesamt </a:t>
            </a:r>
            <a:r>
              <a:rPr lang="de-AT" sz="1200" b="1" i="0" u="none" strike="noStrike" kern="1200" baseline="0" dirty="0" smtClean="0">
                <a:solidFill>
                  <a:schemeClr val="tx1"/>
                </a:solidFill>
                <a:ea typeface="+mn-ea"/>
                <a:cs typeface="+mn-cs"/>
              </a:rPr>
              <a:t>knapp 8 Mio. Tonnen Güter </a:t>
            </a:r>
            <a:r>
              <a:rPr lang="de-AT" sz="1200" b="0" i="0" u="none" strike="noStrike" kern="1200" baseline="0" dirty="0" smtClean="0">
                <a:solidFill>
                  <a:schemeClr val="tx1"/>
                </a:solidFill>
                <a:ea typeface="+mn-ea"/>
                <a:cs typeface="+mn-cs"/>
              </a:rPr>
              <a:t>wasserseitig um. Im Vergleich zum entspricht dies einem Anstieg von 6,5 % oder 0,5 Mio. Tonnen.</a:t>
            </a:r>
          </a:p>
          <a:p>
            <a:pPr eaLnBrk="1" hangingPunct="1"/>
            <a:endParaRPr lang="de-AT" sz="1200" b="0" i="0" u="none" strike="noStrike" kern="1200" baseline="0" dirty="0" smtClean="0">
              <a:solidFill>
                <a:schemeClr val="tx1"/>
              </a:solidFill>
              <a:ea typeface="+mn-ea"/>
              <a:cs typeface="+mn-cs"/>
            </a:endParaRPr>
          </a:p>
          <a:p>
            <a:pPr eaLnBrk="1" hangingPunct="1"/>
            <a:r>
              <a:rPr lang="de-AT" sz="1200" b="0" i="0" u="none" strike="noStrike" kern="1200" baseline="0" dirty="0" smtClean="0">
                <a:solidFill>
                  <a:schemeClr val="tx1"/>
                </a:solidFill>
                <a:ea typeface="+mn-ea"/>
                <a:cs typeface="+mn-cs"/>
              </a:rPr>
              <a:t>In den </a:t>
            </a:r>
            <a:r>
              <a:rPr lang="de-AT" sz="1200" b="1" i="0" u="none" strike="noStrike" kern="1200" baseline="0" dirty="0" smtClean="0">
                <a:solidFill>
                  <a:schemeClr val="tx1"/>
                </a:solidFill>
                <a:ea typeface="+mn-ea"/>
                <a:cs typeface="+mn-cs"/>
              </a:rPr>
              <a:t>vier öffentlichen Donauhäfen </a:t>
            </a:r>
            <a:r>
              <a:rPr lang="de-AT" sz="1200" b="0" i="0" u="none" strike="noStrike" kern="1200" baseline="0" dirty="0" smtClean="0">
                <a:solidFill>
                  <a:schemeClr val="tx1"/>
                </a:solidFill>
                <a:ea typeface="+mn-ea"/>
                <a:cs typeface="+mn-cs"/>
              </a:rPr>
              <a:t>in Linz, Enns, Krems und Wien finden rund 37 % des gesamten wasserseitigen Umschlags in Österreich statt. </a:t>
            </a:r>
          </a:p>
          <a:p>
            <a:pPr eaLnBrk="1" hangingPunct="1"/>
            <a:endParaRPr lang="de-AT" dirty="0"/>
          </a:p>
          <a:p>
            <a:r>
              <a:rPr lang="de-AT" dirty="0" smtClean="0"/>
              <a:t>(</a:t>
            </a:r>
            <a:r>
              <a:rPr lang="de-AT" dirty="0"/>
              <a:t>Ausführungen im </a:t>
            </a:r>
            <a:r>
              <a:rPr lang="de-AT" dirty="0" err="1" smtClean="0"/>
              <a:t>viadonau</a:t>
            </a:r>
            <a:r>
              <a:rPr lang="de-AT" dirty="0" smtClean="0"/>
              <a:t> Jahresbericht 2017 online verfügbar unter:</a:t>
            </a:r>
            <a:r>
              <a:rPr lang="de-AT" baseline="0" dirty="0" smtClean="0"/>
              <a:t> http://www.viadonau.org/newsroom/publikationen/broschueren/</a:t>
            </a:r>
            <a:r>
              <a:rPr lang="de-DE" dirty="0" smtClean="0"/>
              <a:t>)</a:t>
            </a:r>
            <a:endParaRPr lang="de-DE" dirty="0"/>
          </a:p>
        </p:txBody>
      </p:sp>
    </p:spTree>
    <p:extLst>
      <p:ext uri="{BB962C8B-B14F-4D97-AF65-F5344CB8AC3E}">
        <p14:creationId xmlns:p14="http://schemas.microsoft.com/office/powerpoint/2010/main" val="276199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a:t>
            </a:r>
            <a:r>
              <a:rPr lang="de-AT" b="1" dirty="0" smtClean="0"/>
              <a:t>Leistungsfähigkeit</a:t>
            </a:r>
            <a:r>
              <a:rPr lang="de-AT" baseline="0" dirty="0" smtClean="0"/>
              <a:t> von Hafenumschlaganlagen hängt von der maximalen Tragkraft sowie der Stunden- bzw. Tagesleistung der einzelnen Kräne ab. Moderne Kranbrücken oder Mobilkräne können so beispielsweise Vollcontainer auf den Kai laden beziehungsweise direkt auf LKW oder Bahn umschlagen.</a:t>
            </a:r>
          </a:p>
          <a:p>
            <a:r>
              <a:rPr lang="de-AT" baseline="0" dirty="0" smtClean="0"/>
              <a:t>Die oben gezeigte Grafik gibt einen Überblick über die genaue Leistungsfähigkeit einiger Kräne.</a:t>
            </a:r>
          </a:p>
          <a:p>
            <a:endParaRPr lang="de-AT" baseline="0" dirty="0" smtClean="0"/>
          </a:p>
          <a:p>
            <a:pPr eaLnBrk="1" hangingPunct="1"/>
            <a:r>
              <a:rPr lang="de-AT" dirty="0" smtClean="0"/>
              <a:t>(Nähere Informationen</a:t>
            </a:r>
            <a:r>
              <a:rPr lang="de-AT" baseline="0" dirty="0" smtClean="0"/>
              <a:t> finden Sie</a:t>
            </a:r>
            <a:r>
              <a:rPr lang="de-AT" dirty="0" smtClean="0"/>
              <a:t> auf der INeS Danube Plattform</a:t>
            </a:r>
            <a:r>
              <a:rPr lang="de-AT" baseline="0" dirty="0" smtClean="0"/>
              <a:t> unter </a:t>
            </a:r>
            <a:endParaRPr lang="de-AT" dirty="0" smtClean="0"/>
          </a:p>
          <a:p>
            <a:pPr eaLnBrk="1" hangingPunct="1"/>
            <a:r>
              <a:rPr lang="de-DE" dirty="0" smtClean="0"/>
              <a:t>http://www.ines-danube.info/goto.php?target=pg_522_222&amp;client_id=viailias4</a:t>
            </a:r>
            <a:r>
              <a:rPr lang="de-DE" baseline="0" dirty="0" smtClean="0"/>
              <a:t> </a:t>
            </a:r>
            <a:r>
              <a:rPr lang="de-DE" dirty="0" smtClean="0"/>
              <a:t>  </a:t>
            </a:r>
          </a:p>
          <a:p>
            <a:r>
              <a:rPr lang="de-AT" baseline="0" dirty="0" smtClean="0"/>
              <a:t>oder im Handbuch der Donauschifffahrt S. 81-82)</a:t>
            </a:r>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773662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Einsatz beziehungsweise auch die Anschaffung von Kränen</a:t>
            </a:r>
            <a:r>
              <a:rPr lang="de-AT" baseline="0" dirty="0" smtClean="0"/>
              <a:t> für bestimmte Terminals hängt stark von den zu verladenden Gütern ab.</a:t>
            </a:r>
          </a:p>
          <a:p>
            <a:endParaRPr lang="de-AT" dirty="0" smtClean="0"/>
          </a:p>
          <a:p>
            <a:r>
              <a:rPr lang="de-AT" b="1" dirty="0" smtClean="0"/>
              <a:t>Brücken-</a:t>
            </a:r>
            <a:r>
              <a:rPr lang="de-AT" b="1" baseline="0" dirty="0" smtClean="0"/>
              <a:t> oder Portalkräne </a:t>
            </a:r>
            <a:r>
              <a:rPr lang="de-AT" baseline="0" dirty="0" smtClean="0"/>
              <a:t>dienen vorwiegend dem Umschlag von </a:t>
            </a:r>
            <a:r>
              <a:rPr lang="de-AT" b="1" baseline="0" dirty="0" smtClean="0"/>
              <a:t>Containern</a:t>
            </a:r>
            <a:r>
              <a:rPr lang="de-AT" baseline="0" dirty="0" smtClean="0"/>
              <a:t>, können aber auch für andere Güter wie Bleche und Rohre eingesetzt werden. Die Kapazität liegt bei durchschnittlich 25 Containern pro Stunde.</a:t>
            </a:r>
          </a:p>
          <a:p>
            <a:endParaRPr lang="de-AT" baseline="0" dirty="0" smtClean="0"/>
          </a:p>
          <a:p>
            <a:r>
              <a:rPr lang="de-AT" baseline="0" dirty="0" smtClean="0"/>
              <a:t>Ein </a:t>
            </a:r>
            <a:r>
              <a:rPr lang="de-AT" b="1" baseline="0" dirty="0" smtClean="0"/>
              <a:t>Wippdrehkran</a:t>
            </a:r>
            <a:r>
              <a:rPr lang="de-AT" baseline="0" dirty="0" smtClean="0"/>
              <a:t> ist ein Universalumschlagkran und eignet sich für </a:t>
            </a:r>
            <a:r>
              <a:rPr lang="de-AT" b="1" baseline="0" dirty="0" smtClean="0"/>
              <a:t>Haken- und Greifergut</a:t>
            </a:r>
            <a:r>
              <a:rPr lang="de-AT" baseline="0" dirty="0" smtClean="0"/>
              <a:t>. Die Anschaffungskosten liegen deutlich unter jenen eines Brückenkrans.</a:t>
            </a:r>
          </a:p>
          <a:p>
            <a:endParaRPr lang="de-AT" baseline="0" dirty="0" smtClean="0"/>
          </a:p>
          <a:p>
            <a:r>
              <a:rPr lang="de-AT" baseline="0" dirty="0" smtClean="0"/>
              <a:t>Als Erstausstattung eines Hafens beziehungsweise zur Unterstützung vorhandener Krananlagen können </a:t>
            </a:r>
            <a:r>
              <a:rPr lang="de-AT" b="1" baseline="0" dirty="0" smtClean="0"/>
              <a:t>Mobilkräne</a:t>
            </a:r>
            <a:r>
              <a:rPr lang="de-AT" baseline="0" dirty="0" smtClean="0"/>
              <a:t> eingesetzt werden.</a:t>
            </a:r>
          </a:p>
          <a:p>
            <a:endParaRPr lang="de-AT" baseline="0" dirty="0" smtClean="0"/>
          </a:p>
          <a:p>
            <a:r>
              <a:rPr lang="de-AT" baseline="0" dirty="0" smtClean="0"/>
              <a:t>(Nähere Ausführungen finden Sie im Handbuch der Donauschifffahrt S. 81-83.)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90509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Umschlag von </a:t>
            </a:r>
            <a:r>
              <a:rPr lang="de-AT" b="1" dirty="0" err="1" smtClean="0"/>
              <a:t>rolLänden</a:t>
            </a:r>
            <a:r>
              <a:rPr lang="de-AT" b="1" dirty="0" smtClean="0"/>
              <a:t> Einheiten </a:t>
            </a:r>
            <a:r>
              <a:rPr lang="de-AT" dirty="0" smtClean="0"/>
              <a:t>wie zum Beispiel Pkws</a:t>
            </a:r>
            <a:r>
              <a:rPr lang="de-AT" baseline="0" dirty="0" smtClean="0"/>
              <a:t> erfordert die Errichtung von sogenannten </a:t>
            </a:r>
            <a:r>
              <a:rPr lang="de-AT" b="1" baseline="0" dirty="0" smtClean="0"/>
              <a:t>Roll-on-Roll-off-Rampen</a:t>
            </a:r>
            <a:r>
              <a:rPr lang="de-AT" baseline="0" dirty="0" smtClean="0"/>
              <a:t>. Zahlreiche Donauhäfen sind mit solchen Rampen ausgestattet.</a:t>
            </a:r>
          </a:p>
          <a:p>
            <a:endParaRPr lang="de-AT" baseline="0" dirty="0" smtClean="0"/>
          </a:p>
          <a:p>
            <a:r>
              <a:rPr lang="de-AT" b="1" baseline="0" dirty="0" smtClean="0"/>
              <a:t>Verladetrichter </a:t>
            </a:r>
            <a:r>
              <a:rPr lang="de-AT" baseline="0" dirty="0" smtClean="0"/>
              <a:t>werden für den Umschlag von </a:t>
            </a:r>
            <a:r>
              <a:rPr lang="de-AT" b="1" baseline="0" dirty="0" smtClean="0"/>
              <a:t>Schüttgütern</a:t>
            </a:r>
            <a:r>
              <a:rPr lang="de-AT" baseline="0" dirty="0" smtClean="0"/>
              <a:t> vom Binnenschiff auf die Bahn oder der LKW verwendet. Da das Binnenschiff weit größere Mengen geladen hat als ein einzelner LKW-Anhänger oder Bahnwaggon fassen kann, benötigt man Verladetrichter, die den Umschlagprozess zeitlich entkoppeln. Der Kran befüllt dabei den Trichter von oben mit Schüttgut, während unabhängig davon LKW oder Bahnwaggons, die sich unter dem Trichter befinden beladen werden. Diese Trichter werden teilweise auch als Zwischenlager verwendet.</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84-85.)</a:t>
            </a:r>
            <a:endParaRPr lang="de-AT" dirty="0" smtClean="0"/>
          </a:p>
          <a:p>
            <a:endParaRPr lang="de-AT" baseline="0"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1064508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Für</a:t>
            </a:r>
            <a:r>
              <a:rPr lang="de-AT" baseline="0" dirty="0" smtClean="0"/>
              <a:t> den Umschlag von </a:t>
            </a:r>
            <a:r>
              <a:rPr lang="de-AT" b="1" baseline="0" dirty="0" smtClean="0"/>
              <a:t>Flüssiggütern</a:t>
            </a:r>
            <a:r>
              <a:rPr lang="de-AT" baseline="0" dirty="0" smtClean="0"/>
              <a:t> werden spezielle </a:t>
            </a:r>
            <a:r>
              <a:rPr lang="de-AT" b="1" baseline="0" dirty="0" smtClean="0"/>
              <a:t>Saug- bzw. Pumpvorrichtungen </a:t>
            </a:r>
            <a:r>
              <a:rPr lang="de-AT" baseline="0" dirty="0" smtClean="0"/>
              <a:t>benötigt. Diese Vorrichtungen, sogenannte Füllständer, werden mittels eines ausschwenkbaren Arms an das Tankschiff angedockt und die Ladung in Lagereinrichtungen oder direkt in bereitstehende LKWs bzw. Waggons gepumpt. Umgekehrt werden Tankschiffe aus dem Lager befüllt. Da der Großteil der umgeschlagenen Flüssiggüter Gefahrengüter darstellen, bestehen für diese Umschlaganlagen hohe Sicherheitsauflagen.</a:t>
            </a:r>
          </a:p>
          <a:p>
            <a:endParaRPr lang="de-AT" baseline="0" dirty="0" smtClean="0"/>
          </a:p>
          <a:p>
            <a:r>
              <a:rPr lang="de-AT" baseline="0" dirty="0" smtClean="0"/>
              <a:t>Ein </a:t>
            </a:r>
            <a:r>
              <a:rPr lang="de-AT" b="1" baseline="0" dirty="0" smtClean="0"/>
              <a:t>Reach Stacker</a:t>
            </a:r>
            <a:r>
              <a:rPr lang="de-AT" baseline="0" dirty="0" smtClean="0"/>
              <a:t> ist ein </a:t>
            </a:r>
            <a:r>
              <a:rPr lang="de-AT" b="1" baseline="0" dirty="0" smtClean="0"/>
              <a:t>Radfahrzeug</a:t>
            </a:r>
            <a:r>
              <a:rPr lang="de-AT" baseline="0" dirty="0" smtClean="0"/>
              <a:t>, mit dem man </a:t>
            </a:r>
            <a:r>
              <a:rPr lang="de-AT" b="1" baseline="0" dirty="0" smtClean="0"/>
              <a:t>Container</a:t>
            </a:r>
            <a:r>
              <a:rPr lang="de-AT" baseline="0" dirty="0" smtClean="0"/>
              <a:t> umschlagen kann. Meist werden solche Fahrzeuge als Ergänzung zu Kränen oder Brückenkränen eingesetzt. Ein Reachstacker unterscheidet sich von einem Stapler dadurch, dass er nicht nur senkrecht nach oben, sondern mittels eines ausfahrbaren Hubarmes auch nach vorne in Richtung der Container bewegen kann. So können Containerstapel mit einer Höhe von 4-6 Containern bedient werden. Die maximale Tragfähigkeit des Reach Stackers beträgt dabei bis zu 45 Tonnen, sie nimmt mit der Höhe der Stapel jedoch naturgemäß ab.</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85-86.)</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609600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Was versteht man unter dem Begriff „Umschlag“?</a:t>
            </a:r>
          </a:p>
          <a:p>
            <a:r>
              <a:rPr lang="de-AT" dirty="0" smtClean="0"/>
              <a:t>Wechsel von Gütern von einem Transportmittel auf ein anderes</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26</a:t>
            </a:fld>
            <a:endParaRPr lang="de-AT" dirty="0"/>
          </a:p>
        </p:txBody>
      </p:sp>
    </p:spTree>
    <p:extLst>
      <p:ext uri="{BB962C8B-B14F-4D97-AF65-F5344CB8AC3E}">
        <p14:creationId xmlns:p14="http://schemas.microsoft.com/office/powerpoint/2010/main" val="2419699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206828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Auf Binnengewässern, wie Flüssen, werden sogenannte Binnenschiffe zum Transport von Gütern verwendet. Dabei wird zwischen Motorgüterschiffen und Schubverbänden unterschieden.</a:t>
            </a:r>
          </a:p>
          <a:p>
            <a:endParaRPr lang="de-DE" sz="1200" b="1"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Motorgüterschiffe</a:t>
            </a:r>
            <a:r>
              <a:rPr lang="de-DE" sz="1200" kern="1200" baseline="0" dirty="0" smtClean="0">
                <a:solidFill>
                  <a:schemeClr val="tx1"/>
                </a:solidFill>
                <a:effectLst/>
                <a:latin typeface="+mn-lt"/>
                <a:ea typeface="+mn-ea"/>
                <a:cs typeface="+mn-cs"/>
              </a:rPr>
              <a:t> auch „Selbstfahrer“ genannt sind mit einem Motor und einem Laderaum ausgestattet. </a:t>
            </a:r>
          </a:p>
          <a:p>
            <a:endParaRPr lang="de-DE" sz="1200" b="1" kern="1200" baseline="0" dirty="0" smtClean="0">
              <a:solidFill>
                <a:schemeClr val="tx1"/>
              </a:solidFill>
              <a:effectLst/>
              <a:latin typeface="+mn-lt"/>
              <a:ea typeface="+mn-ea"/>
              <a:cs typeface="+mn-cs"/>
            </a:endParaRPr>
          </a:p>
          <a:p>
            <a:r>
              <a:rPr lang="de-DE" sz="1200" b="1" kern="1200" baseline="0" dirty="0" smtClean="0">
                <a:solidFill>
                  <a:schemeClr val="tx1"/>
                </a:solidFill>
                <a:effectLst/>
                <a:latin typeface="+mn-lt"/>
                <a:ea typeface="+mn-ea"/>
                <a:cs typeface="+mn-cs"/>
              </a:rPr>
              <a:t>Schubverbände</a:t>
            </a:r>
            <a:r>
              <a:rPr lang="de-DE" sz="1200" kern="1200" baseline="0" dirty="0" smtClean="0">
                <a:solidFill>
                  <a:schemeClr val="tx1"/>
                </a:solidFill>
                <a:effectLst/>
                <a:latin typeface="+mn-lt"/>
                <a:ea typeface="+mn-ea"/>
                <a:cs typeface="+mn-cs"/>
              </a:rPr>
              <a:t> bestehen demgegenüber aus einem Schubschiff, dass ist ein </a:t>
            </a:r>
            <a:r>
              <a:rPr lang="de-DE" sz="1200" b="1" kern="1200" baseline="0" dirty="0" smtClean="0">
                <a:solidFill>
                  <a:schemeClr val="tx1"/>
                </a:solidFill>
                <a:effectLst/>
                <a:latin typeface="+mn-lt"/>
                <a:ea typeface="+mn-ea"/>
                <a:cs typeface="+mn-cs"/>
              </a:rPr>
              <a:t>Motorschiff</a:t>
            </a:r>
            <a:r>
              <a:rPr lang="de-DE" sz="1200" kern="1200" baseline="0" dirty="0" smtClean="0">
                <a:solidFill>
                  <a:schemeClr val="tx1"/>
                </a:solidFill>
                <a:effectLst/>
                <a:latin typeface="+mn-lt"/>
                <a:ea typeface="+mn-ea"/>
                <a:cs typeface="+mn-cs"/>
              </a:rPr>
              <a:t>, das dem Schieben dient, sowie einem oder mehreren </a:t>
            </a:r>
            <a:r>
              <a:rPr lang="de-DE" sz="1200" b="1" kern="1200" baseline="0" dirty="0" smtClean="0">
                <a:solidFill>
                  <a:schemeClr val="tx1"/>
                </a:solidFill>
                <a:effectLst/>
                <a:latin typeface="+mn-lt"/>
                <a:ea typeface="+mn-ea"/>
                <a:cs typeface="+mn-cs"/>
              </a:rPr>
              <a:t>antriebslosen Schubleichtern</a:t>
            </a:r>
            <a:r>
              <a:rPr lang="de-DE" sz="1200" kern="1200" baseline="0" dirty="0" smtClean="0">
                <a:solidFill>
                  <a:schemeClr val="tx1"/>
                </a:solidFill>
                <a:effectLst/>
                <a:latin typeface="+mn-lt"/>
                <a:ea typeface="+mn-ea"/>
                <a:cs typeface="+mn-cs"/>
              </a:rPr>
              <a:t>, die fest mit der schiebenden Schiffseinheit verbunden sind.</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Auf der Donau fahren Güterschiffe Großteils in </a:t>
            </a:r>
            <a:r>
              <a:rPr lang="de-AT" sz="1200" b="1" kern="1200" dirty="0" smtClean="0">
                <a:solidFill>
                  <a:schemeClr val="tx1"/>
                </a:solidFill>
                <a:effectLst/>
                <a:latin typeface="+mn-lt"/>
                <a:ea typeface="+mn-ea"/>
                <a:cs typeface="+mn-cs"/>
              </a:rPr>
              <a:t>Verbandsform</a:t>
            </a:r>
            <a:r>
              <a:rPr lang="de-AT" sz="1200" kern="1200" dirty="0" smtClean="0">
                <a:solidFill>
                  <a:schemeClr val="tx1"/>
                </a:solidFill>
                <a:effectLst/>
                <a:latin typeface="+mn-lt"/>
                <a:ea typeface="+mn-ea"/>
                <a:cs typeface="+mn-cs"/>
              </a:rPr>
              <a:t>. Kommt</a:t>
            </a:r>
            <a:r>
              <a:rPr lang="de-AT" sz="1200" kern="1200" baseline="0" dirty="0" smtClean="0">
                <a:solidFill>
                  <a:schemeClr val="tx1"/>
                </a:solidFill>
                <a:effectLst/>
                <a:latin typeface="+mn-lt"/>
                <a:ea typeface="+mn-ea"/>
                <a:cs typeface="+mn-cs"/>
              </a:rPr>
              <a:t> in einem Schiffsverband statt einem Schubschiff ein </a:t>
            </a:r>
            <a:r>
              <a:rPr lang="de-AT" sz="1200" b="1" kern="1200" baseline="0" dirty="0" smtClean="0">
                <a:solidFill>
                  <a:schemeClr val="tx1"/>
                </a:solidFill>
                <a:effectLst/>
                <a:latin typeface="+mn-lt"/>
                <a:ea typeface="+mn-ea"/>
                <a:cs typeface="+mn-cs"/>
              </a:rPr>
              <a:t>Motorgüterschiff</a:t>
            </a:r>
            <a:r>
              <a:rPr lang="de-AT" sz="1200" kern="1200" baseline="0" dirty="0" smtClean="0">
                <a:solidFill>
                  <a:schemeClr val="tx1"/>
                </a:solidFill>
                <a:effectLst/>
                <a:latin typeface="+mn-lt"/>
                <a:ea typeface="+mn-ea"/>
                <a:cs typeface="+mn-cs"/>
              </a:rPr>
              <a:t> als </a:t>
            </a:r>
            <a:r>
              <a:rPr lang="de-AT" sz="1200" b="1" kern="1200" baseline="0" dirty="0" smtClean="0">
                <a:solidFill>
                  <a:schemeClr val="tx1"/>
                </a:solidFill>
                <a:effectLst/>
                <a:latin typeface="+mn-lt"/>
                <a:ea typeface="+mn-ea"/>
                <a:cs typeface="+mn-cs"/>
              </a:rPr>
              <a:t>Antriebseinheit</a:t>
            </a:r>
            <a:r>
              <a:rPr lang="de-AT" sz="1200" kern="1200" baseline="0" dirty="0" smtClean="0">
                <a:solidFill>
                  <a:schemeClr val="tx1"/>
                </a:solidFill>
                <a:effectLst/>
                <a:latin typeface="+mn-lt"/>
                <a:ea typeface="+mn-ea"/>
                <a:cs typeface="+mn-cs"/>
              </a:rPr>
              <a:t> zum Einsatz spricht man von einem </a:t>
            </a:r>
            <a:r>
              <a:rPr lang="de-AT" sz="1200" b="1" kern="1200" baseline="0" dirty="0" smtClean="0">
                <a:solidFill>
                  <a:schemeClr val="tx1"/>
                </a:solidFill>
                <a:effectLst/>
                <a:latin typeface="+mn-lt"/>
                <a:ea typeface="+mn-ea"/>
                <a:cs typeface="+mn-cs"/>
              </a:rPr>
              <a:t>Koppelverband</a:t>
            </a:r>
            <a:r>
              <a:rPr lang="de-AT" sz="1200" kern="1200" baseline="0" dirty="0" smtClean="0">
                <a:solidFill>
                  <a:schemeClr val="tx1"/>
                </a:solidFill>
                <a:effectLst/>
                <a:latin typeface="+mn-lt"/>
                <a:ea typeface="+mn-ea"/>
                <a:cs typeface="+mn-cs"/>
              </a:rPr>
              <a:t>.</a:t>
            </a:r>
            <a:endParaRPr lang="de-AT" sz="1200" kern="1200" dirty="0" smtClean="0">
              <a:solidFill>
                <a:schemeClr val="tx1"/>
              </a:solidFill>
              <a:effectLst/>
              <a:latin typeface="+mn-lt"/>
              <a:ea typeface="+mn-ea"/>
              <a:cs typeface="+mn-cs"/>
            </a:endParaRPr>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102-108.)</a:t>
            </a:r>
            <a:endParaRPr lang="de-AT"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1674637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102-108.)</a:t>
            </a:r>
            <a:endParaRPr lang="de-AT" dirty="0" smtClean="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29</a:t>
            </a:fld>
            <a:endParaRPr lang="de-AT" dirty="0"/>
          </a:p>
        </p:txBody>
      </p:sp>
    </p:spTree>
    <p:extLst>
      <p:ext uri="{BB962C8B-B14F-4D97-AF65-F5344CB8AC3E}">
        <p14:creationId xmlns:p14="http://schemas.microsoft.com/office/powerpoint/2010/main" val="405121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152222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B73E61BF-E201-4E4F-9AFA-42299F1D4DF1}" type="slidenum">
              <a:rPr lang="en-GB" sz="1200"/>
              <a:pPr eaLnBrk="1" hangingPunct="1"/>
              <a:t>30</a:t>
            </a:fld>
            <a:endParaRPr lang="en-GB" sz="1200" dirty="0"/>
          </a:p>
        </p:txBody>
      </p:sp>
      <p:sp>
        <p:nvSpPr>
          <p:cNvPr id="72707" name="Rectangle 2"/>
          <p:cNvSpPr>
            <a:spLocks noGrp="1" noRot="1" noChangeAspect="1" noChangeArrowheads="1" noTextEdit="1"/>
          </p:cNvSpPr>
          <p:nvPr>
            <p:ph type="sldImg"/>
          </p:nvPr>
        </p:nvSpPr>
        <p:spPr>
          <a:xfrm>
            <a:off x="919163" y="746125"/>
            <a:ext cx="4972050" cy="3729038"/>
          </a:xfrm>
          <a:ln/>
        </p:spPr>
      </p:sp>
      <p:sp>
        <p:nvSpPr>
          <p:cNvPr id="72708" name="Rectangle 3"/>
          <p:cNvSpPr>
            <a:spLocks noGrp="1" noChangeArrowheads="1"/>
          </p:cNvSpPr>
          <p:nvPr>
            <p:ph type="body" idx="1"/>
          </p:nvPr>
        </p:nvSpPr>
        <p:spPr>
          <a:xfrm>
            <a:off x="680244" y="4723170"/>
            <a:ext cx="5445126" cy="4475083"/>
          </a:xfrm>
          <a:noFill/>
        </p:spPr>
        <p:txBody>
          <a:bodyPr/>
          <a:lstStyle/>
          <a:p>
            <a:pPr eaLnBrk="1" hangingPunct="1"/>
            <a:r>
              <a:rPr lang="de-DE" dirty="0" smtClean="0"/>
              <a:t>Quelle: https://www.reederei-jaegers.de/index.php</a:t>
            </a:r>
            <a:endParaRPr lang="de-AT" dirty="0" smtClean="0"/>
          </a:p>
        </p:txBody>
      </p:sp>
    </p:spTree>
    <p:extLst>
      <p:ext uri="{BB962C8B-B14F-4D97-AF65-F5344CB8AC3E}">
        <p14:creationId xmlns:p14="http://schemas.microsoft.com/office/powerpoint/2010/main" val="122722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Schiffseinheiten in </a:t>
            </a:r>
            <a:r>
              <a:rPr lang="de-AT" b="1" dirty="0" smtClean="0"/>
              <a:t>Schubverbänden</a:t>
            </a:r>
            <a:r>
              <a:rPr lang="de-AT" baseline="0" dirty="0" smtClean="0"/>
              <a:t> werden so gruppiert, dass die Wasserstände bei der Fortbewegung möglichst gering sind bzw. ausreichende Stopp- und Manövriereigenschaften gewährleistet werden können (z.B. in der Talfahrt). Um den Widerstand zu verringern, werden die Leichter nach hinten versetzt angeordnet.</a:t>
            </a:r>
          </a:p>
          <a:p>
            <a:r>
              <a:rPr lang="de-AT" baseline="0" dirty="0" smtClean="0"/>
              <a:t>Zu Berg, stromaufwärts, soll der Verband eine möglichst geringe Querschnittsfläche für möglichst geringen Widerstand aufweisen, weshalb die Leichter hintereinander, in einer sogenannten </a:t>
            </a:r>
            <a:r>
              <a:rPr lang="de-AT" b="1" baseline="0" dirty="0" smtClean="0"/>
              <a:t>Zigarren- oder Spargelform </a:t>
            </a:r>
            <a:r>
              <a:rPr lang="de-AT" baseline="0" dirty="0" smtClean="0"/>
              <a:t>angeordnet werden. </a:t>
            </a:r>
          </a:p>
          <a:p>
            <a:r>
              <a:rPr lang="de-AT" baseline="0" dirty="0" smtClean="0"/>
              <a:t>Im Gegensatz dazu werden die Leichter stromabwärts (zu Tal) parallel angeordnet, um die Manövrierfähigkeit des Verbandes und das Anhalten zu erleichtern.</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103)</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3658210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http://www.danu-transport.at/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32</a:t>
            </a:fld>
            <a:endParaRPr lang="de-AT" dirty="0"/>
          </a:p>
        </p:txBody>
      </p:sp>
    </p:spTree>
    <p:extLst>
      <p:ext uri="{BB962C8B-B14F-4D97-AF65-F5344CB8AC3E}">
        <p14:creationId xmlns:p14="http://schemas.microsoft.com/office/powerpoint/2010/main" val="1933794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33</a:t>
            </a:fld>
            <a:endParaRPr lang="de-AT" dirty="0"/>
          </a:p>
        </p:txBody>
      </p:sp>
    </p:spTree>
    <p:extLst>
      <p:ext uri="{BB962C8B-B14F-4D97-AF65-F5344CB8AC3E}">
        <p14:creationId xmlns:p14="http://schemas.microsoft.com/office/powerpoint/2010/main" val="3286840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Das </a:t>
            </a:r>
            <a:r>
              <a:rPr lang="de-DE" sz="1200" kern="1200" baseline="0" dirty="0" smtClean="0">
                <a:solidFill>
                  <a:schemeClr val="tx1"/>
                </a:solidFill>
                <a:effectLst/>
                <a:latin typeface="+mn-lt"/>
                <a:ea typeface="+mn-ea"/>
                <a:cs typeface="+mn-cs"/>
              </a:rPr>
              <a:t>Binnenschiff bietet verglichen mit den anderen Landverkehrsträgern eine deutlich größere Transportkapazität je Transporteinheit. </a:t>
            </a:r>
            <a:endParaRPr lang="de-D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Zur</a:t>
            </a:r>
            <a:r>
              <a:rPr lang="de-DE" sz="1200" kern="1200" baseline="0" dirty="0" smtClean="0">
                <a:solidFill>
                  <a:schemeClr val="tx1"/>
                </a:solidFill>
                <a:effectLst/>
                <a:latin typeface="+mn-lt"/>
                <a:ea typeface="+mn-ea"/>
                <a:cs typeface="+mn-cs"/>
              </a:rPr>
              <a:t> Veranschaulichung der </a:t>
            </a:r>
            <a:r>
              <a:rPr lang="de-DE" sz="1200" b="1" kern="1200" baseline="0" dirty="0" smtClean="0">
                <a:solidFill>
                  <a:schemeClr val="tx1"/>
                </a:solidFill>
                <a:effectLst/>
                <a:latin typeface="+mn-lt"/>
                <a:ea typeface="+mn-ea"/>
                <a:cs typeface="+mn-cs"/>
              </a:rPr>
              <a:t>Massenleistungsfähigkeit</a:t>
            </a:r>
            <a:r>
              <a:rPr lang="de-DE" sz="1200" kern="1200" baseline="0" dirty="0" smtClean="0">
                <a:solidFill>
                  <a:schemeClr val="tx1"/>
                </a:solidFill>
                <a:effectLst/>
                <a:latin typeface="+mn-lt"/>
                <a:ea typeface="+mn-ea"/>
                <a:cs typeface="+mn-cs"/>
              </a:rPr>
              <a:t> der Binnenschifffahrt: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Ein </a:t>
            </a:r>
            <a:r>
              <a:rPr lang="de-DE" sz="1200" b="1" kern="1200" dirty="0" smtClean="0">
                <a:solidFill>
                  <a:schemeClr val="tx1"/>
                </a:solidFill>
                <a:effectLst/>
                <a:latin typeface="+mn-lt"/>
                <a:ea typeface="+mn-ea"/>
                <a:cs typeface="+mn-cs"/>
              </a:rPr>
              <a:t>Binnenschiff</a:t>
            </a:r>
            <a:r>
              <a:rPr lang="de-DE" sz="1200" kern="1200" dirty="0" smtClean="0">
                <a:solidFill>
                  <a:schemeClr val="tx1"/>
                </a:solidFill>
                <a:effectLst/>
                <a:latin typeface="+mn-lt"/>
                <a:ea typeface="+mn-ea"/>
                <a:cs typeface="+mn-cs"/>
              </a:rPr>
              <a:t> mit 4 Leichtern (7.000 nettotonnen) kann so viel transportieren wie </a:t>
            </a:r>
            <a:r>
              <a:rPr lang="de-DE" sz="1200" b="1" kern="1200" dirty="0" smtClean="0">
                <a:solidFill>
                  <a:schemeClr val="tx1"/>
                </a:solidFill>
                <a:effectLst/>
                <a:latin typeface="+mn-lt"/>
                <a:ea typeface="+mn-ea"/>
                <a:cs typeface="+mn-cs"/>
              </a:rPr>
              <a:t>175 Eisenbahnwaggons </a:t>
            </a:r>
            <a:r>
              <a:rPr lang="de-DE" sz="1200" kern="1200" dirty="0" smtClean="0">
                <a:solidFill>
                  <a:schemeClr val="tx1"/>
                </a:solidFill>
                <a:effectLst/>
                <a:latin typeface="+mn-lt"/>
                <a:ea typeface="+mn-ea"/>
                <a:cs typeface="+mn-cs"/>
              </a:rPr>
              <a:t>oder </a:t>
            </a:r>
            <a:r>
              <a:rPr lang="de-DE" sz="1200" b="1" kern="1200" dirty="0" smtClean="0">
                <a:solidFill>
                  <a:schemeClr val="tx1"/>
                </a:solidFill>
                <a:effectLst/>
                <a:latin typeface="+mn-lt"/>
                <a:ea typeface="+mn-ea"/>
                <a:cs typeface="+mn-cs"/>
              </a:rPr>
              <a:t>280 LKW</a:t>
            </a:r>
            <a:r>
              <a:rPr lang="de-DE" sz="1200" kern="1200" dirty="0" smtClean="0">
                <a:solidFill>
                  <a:schemeClr val="tx1"/>
                </a:solidFill>
                <a:effectLst/>
                <a:latin typeface="+mn-lt"/>
                <a:ea typeface="+mn-ea"/>
                <a:cs typeface="+mn-cs"/>
              </a:rPr>
              <a:t>. Das entspricht einer </a:t>
            </a:r>
            <a:r>
              <a:rPr lang="de-DE" sz="1200" b="1" kern="1200" dirty="0" smtClean="0">
                <a:solidFill>
                  <a:schemeClr val="tx1"/>
                </a:solidFill>
                <a:effectLst/>
                <a:latin typeface="+mn-lt"/>
                <a:ea typeface="+mn-ea"/>
                <a:cs typeface="+mn-cs"/>
              </a:rPr>
              <a:t>LKW-Kolonne</a:t>
            </a:r>
            <a:r>
              <a:rPr lang="de-DE" sz="1200" kern="1200" dirty="0" smtClean="0">
                <a:solidFill>
                  <a:schemeClr val="tx1"/>
                </a:solidFill>
                <a:effectLst/>
                <a:latin typeface="+mn-lt"/>
                <a:ea typeface="+mn-ea"/>
                <a:cs typeface="+mn-cs"/>
              </a:rPr>
              <a:t> von rund </a:t>
            </a:r>
            <a:r>
              <a:rPr lang="de-DE" sz="1200" b="1" kern="1200" dirty="0" smtClean="0">
                <a:solidFill>
                  <a:schemeClr val="tx1"/>
                </a:solidFill>
                <a:effectLst/>
                <a:latin typeface="+mn-lt"/>
                <a:ea typeface="+mn-ea"/>
                <a:cs typeface="+mn-cs"/>
              </a:rPr>
              <a:t>20 km </a:t>
            </a:r>
            <a:r>
              <a:rPr lang="de-DE" sz="1200" kern="1200" dirty="0" smtClean="0">
                <a:solidFill>
                  <a:schemeClr val="tx1"/>
                </a:solidFill>
                <a:effectLst/>
                <a:latin typeface="+mn-lt"/>
                <a:ea typeface="+mn-ea"/>
                <a:cs typeface="+mn-cs"/>
              </a:rPr>
              <a:t>auf der Autobahn!</a:t>
            </a:r>
            <a:endParaRPr lang="de-AT" sz="1200" kern="1200" dirty="0" smtClean="0">
              <a:solidFill>
                <a:schemeClr val="tx1"/>
              </a:solidFill>
              <a:effectLst/>
              <a:latin typeface="+mn-lt"/>
              <a:ea typeface="+mn-ea"/>
              <a:cs typeface="+mn-cs"/>
            </a:endParaRPr>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18-20.)</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682443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eben im Beispiel</a:t>
            </a:r>
            <a:r>
              <a:rPr lang="de-AT" baseline="0" dirty="0" smtClean="0"/>
              <a:t> zur Massenleistungsfähigkeit veranschaulichte Schubverband mit </a:t>
            </a:r>
            <a:r>
              <a:rPr lang="de-AT" b="1" baseline="0" dirty="0" smtClean="0"/>
              <a:t>vier Leichtern </a:t>
            </a:r>
            <a:r>
              <a:rPr lang="de-AT" baseline="0" dirty="0" smtClean="0"/>
              <a:t>kann auf der </a:t>
            </a:r>
            <a:r>
              <a:rPr lang="de-AT" b="1" baseline="0" dirty="0" smtClean="0"/>
              <a:t>gesamten Donau</a:t>
            </a:r>
            <a:r>
              <a:rPr lang="de-AT" baseline="0" dirty="0" smtClean="0"/>
              <a:t> zwischen dem Hafen Passau und dem Schwarzen Meer verkehren. </a:t>
            </a:r>
          </a:p>
          <a:p>
            <a:r>
              <a:rPr lang="de-AT" baseline="0" dirty="0" smtClean="0"/>
              <a:t>Noch beeindruckender ist die Transportkapazität eines sogenannten </a:t>
            </a:r>
            <a:r>
              <a:rPr lang="de-AT" b="1" baseline="0" dirty="0" smtClean="0"/>
              <a:t>9er Schubverbandes</a:t>
            </a:r>
            <a:r>
              <a:rPr lang="de-AT" baseline="0" dirty="0" smtClean="0"/>
              <a:t>, der auf der </a:t>
            </a:r>
            <a:r>
              <a:rPr lang="de-AT" b="1" baseline="0" dirty="0" smtClean="0"/>
              <a:t>Mittleren und Unteren Donau </a:t>
            </a:r>
            <a:r>
              <a:rPr lang="de-AT" baseline="0" dirty="0" smtClean="0"/>
              <a:t>zum Einsatz kommt. Dieser Schubverband fasst 15.750 Tonnen an Gütern und kann somit 630 LKWs bzw. 394 Eisenbahnwaggons (dies entspricht rund 20 voll beladenen Ganzzügen!) ersetzen.</a:t>
            </a:r>
          </a:p>
          <a:p>
            <a:r>
              <a:rPr lang="de-AT" baseline="0" dirty="0" smtClean="0"/>
              <a:t>Im Unterlauf der Donau können aufgrund der Breite der Wasserstraße und der fehlenden Beschränkung durch Schleusenanlagen Schubverbände mit bis zu 16 Leichtern zusammengestellt werden. Der Einsatz solch großer Schubverbände vor allem auf der Oberen Donau aber auch auf der Mittleren Donau ist teilweise durch die Breite der Donau aber vor allem bedingt durch das starke Gefälle und der dadurch zahlreichen Wasserkraftwerke sowie wegen der vielen Brücken in diesem Bereich nicht möglich.</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38-60)</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817638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 nach transportierter</a:t>
            </a:r>
            <a:r>
              <a:rPr lang="de-DE" baseline="0" dirty="0" smtClean="0"/>
              <a:t> Güterart können Binnenschiffe zusätzlich in Trockengüter-, Tank-, Ro-Ro- und Containerschiffe unterteilt werden. Zusätzlich gibt es naturgemäß noch Personenschiffe.</a:t>
            </a:r>
          </a:p>
          <a:p>
            <a:r>
              <a:rPr lang="de-DE" b="1" baseline="0" dirty="0" smtClean="0"/>
              <a:t>Trockengüterschiffe</a:t>
            </a:r>
            <a:r>
              <a:rPr lang="de-DE" baseline="0" dirty="0" smtClean="0"/>
              <a:t> sind universell einsetzbar und werden für die Beförderung verschiedenster Güter wie Rundholz, Getreide und Erze eingesetzt.</a:t>
            </a:r>
          </a:p>
          <a:p>
            <a:endParaRPr lang="de-DE" baseline="0" dirty="0" smtClean="0"/>
          </a:p>
          <a:p>
            <a:r>
              <a:rPr lang="de-DE" b="1" baseline="0" dirty="0" smtClean="0"/>
              <a:t>Tankschiffe</a:t>
            </a:r>
            <a:r>
              <a:rPr lang="de-DE" baseline="0" dirty="0" smtClean="0"/>
              <a:t> transportieren verschiedene Arten von </a:t>
            </a:r>
            <a:r>
              <a:rPr lang="de-DE" b="1" baseline="0" dirty="0" smtClean="0"/>
              <a:t>Flüssiggütern</a:t>
            </a:r>
            <a:r>
              <a:rPr lang="de-DE" baseline="0" dirty="0" smtClean="0"/>
              <a:t> wie Mineralöl, Derivate (wie Benzin, Diesel oder Heizöl), chemische Produkte (Säuren, Basen, Benzol, Methol etc.) oder Flüssiggase. Beim Großteil der erwähnten Güter handelt es sich um Gefahrgut, dass speziellen Sicherungsvorschriften unterliegt.</a:t>
            </a:r>
          </a:p>
          <a:p>
            <a:endParaRPr lang="de-DE" baseline="0" dirty="0" smtClean="0"/>
          </a:p>
          <a:p>
            <a:r>
              <a:rPr lang="de-DE" b="1" baseline="0" dirty="0" smtClean="0"/>
              <a:t>Ro-Ro</a:t>
            </a:r>
            <a:r>
              <a:rPr lang="de-DE" baseline="0" dirty="0" smtClean="0"/>
              <a:t> steht für Roll-on-roll-off und bedeutet, dass die transportierten Objekte über Rampen </a:t>
            </a:r>
            <a:r>
              <a:rPr lang="de-DE" b="1" baseline="0" dirty="0" smtClean="0"/>
              <a:t>selbstfahrend</a:t>
            </a:r>
            <a:r>
              <a:rPr lang="de-DE" baseline="0" dirty="0" smtClean="0"/>
              <a:t> ver- und entladen werden. Zu den wichtigsten so transportierten Gütern zählen Personenkraftwagen, Bau- und landwirtschaftliche Maschinen, Sattelzüge sowie Schwer- und überdimensionale Güter.</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1" dirty="0" smtClean="0">
                <a:solidFill>
                  <a:schemeClr val="accent1"/>
                </a:solidFill>
              </a:rPr>
              <a:t>Containerschiffe</a:t>
            </a:r>
            <a:r>
              <a:rPr lang="de-AT" dirty="0" smtClean="0">
                <a:solidFill>
                  <a:schemeClr val="accent1"/>
                </a:solidFill>
              </a:rPr>
              <a:t> sind eigens für den</a:t>
            </a:r>
            <a:r>
              <a:rPr lang="de-AT" baseline="0" dirty="0" smtClean="0">
                <a:solidFill>
                  <a:schemeClr val="accent1"/>
                </a:solidFill>
              </a:rPr>
              <a:t> Containertransport konstruierte Schiffe, die derzeit vor allem im Rheingebiet zum Einsatz kommen. </a:t>
            </a:r>
            <a:endParaRPr lang="de-AT" dirty="0" smtClean="0">
              <a:solidFill>
                <a:schemeClr val="accent1"/>
              </a:solidFill>
            </a:endParaRPr>
          </a:p>
          <a:p>
            <a:endParaRPr lang="de-DE" baseline="0" dirty="0" smtClean="0"/>
          </a:p>
          <a:p>
            <a:r>
              <a:rPr lang="de-DE" baseline="0" dirty="0" smtClean="0"/>
              <a:t>Auch die </a:t>
            </a:r>
            <a:r>
              <a:rPr lang="de-DE" b="1" baseline="0" dirty="0" smtClean="0"/>
              <a:t>Personenschifffahrt</a:t>
            </a:r>
            <a:r>
              <a:rPr lang="de-DE" baseline="0" dirty="0" smtClean="0"/>
              <a:t> auf der Donau hat in den letzten Jahren an Attraktivität gewonnen. Neue Kreuzfahrt- oder Kabinenschiffe bieten höchsten Komfort und laden zu einer Fahrt auf der Donau ein.</a:t>
            </a:r>
          </a:p>
          <a:p>
            <a:endParaRPr lang="de-DE" baseline="0" dirty="0" smtClean="0"/>
          </a:p>
          <a:p>
            <a:r>
              <a:rPr lang="de-DE" baseline="0" dirty="0" smtClean="0"/>
              <a:t>(Nähere Ausführungen finden Sie im Handbuch der Donauschifffahrt S 105-111.)</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761765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smtClean="0"/>
              <a:t>Trockengüterschiffe </a:t>
            </a:r>
            <a:r>
              <a:rPr lang="de-AT" dirty="0" smtClean="0"/>
              <a:t>können</a:t>
            </a:r>
            <a:r>
              <a:rPr lang="de-AT" baseline="0" dirty="0" smtClean="0"/>
              <a:t> in der Regel zwischen 1.000 und 2.000 Tonnen an Gütern laden und werden auf der Donau auch häufig in Koppelverbänden eingesetzt.</a:t>
            </a:r>
          </a:p>
          <a:p>
            <a:r>
              <a:rPr lang="de-AT" baseline="0" dirty="0" smtClean="0"/>
              <a:t>Auf der Donau eingesetzte </a:t>
            </a:r>
            <a:r>
              <a:rPr lang="de-AT" b="1" baseline="0" dirty="0" smtClean="0"/>
              <a:t>Tankschiffe</a:t>
            </a:r>
            <a:r>
              <a:rPr lang="de-AT" baseline="0" dirty="0" smtClean="0"/>
              <a:t> haben eine durchschnittliche Ladekapazität von rund 2.000 Tonnen. Der Transport von Flüssiggütern wird ebenfalls vorwiegend mit Schubverbänden durchgeführt.</a:t>
            </a:r>
          </a:p>
          <a:p>
            <a:r>
              <a:rPr lang="de-AT" baseline="0" dirty="0" smtClean="0"/>
              <a:t>Das im Beispiel dargestellte </a:t>
            </a:r>
            <a:r>
              <a:rPr lang="de-AT" b="1" baseline="0" dirty="0" smtClean="0"/>
              <a:t>Containerschiff</a:t>
            </a:r>
            <a:r>
              <a:rPr lang="de-AT" baseline="0" dirty="0" smtClean="0"/>
              <a:t> verfügt über eine maximale Tragfähigkeit von 470 TEU (TEU = Twenty-Foot Equivalent Unit ist eine statische Hilfsgröße die der Größe eines 20-Fuß-ISO-Containers entspricht und zur Beschreibung von Verkehrsströmen- oder kapazitäten dient.)</a:t>
            </a:r>
          </a:p>
          <a:p>
            <a:r>
              <a:rPr lang="de-AT" baseline="0" dirty="0" smtClean="0"/>
              <a:t>Ein </a:t>
            </a:r>
            <a:r>
              <a:rPr lang="de-AT" b="1" baseline="0" dirty="0" err="1" smtClean="0"/>
              <a:t>Ro</a:t>
            </a:r>
            <a:r>
              <a:rPr lang="de-AT" b="1" baseline="0" dirty="0" smtClean="0"/>
              <a:t>-</a:t>
            </a:r>
            <a:r>
              <a:rPr lang="de-AT" b="1" baseline="0" dirty="0" err="1" smtClean="0"/>
              <a:t>Ro</a:t>
            </a:r>
            <a:r>
              <a:rPr lang="de-AT" b="1" baseline="0" dirty="0" smtClean="0"/>
              <a:t>-Schiff </a:t>
            </a:r>
            <a:r>
              <a:rPr lang="de-AT" b="0" baseline="0" dirty="0" smtClean="0"/>
              <a:t>(</a:t>
            </a:r>
            <a:r>
              <a:rPr lang="de-DE" b="0" baseline="0" dirty="0" smtClean="0"/>
              <a:t>Ro-Ro </a:t>
            </a:r>
            <a:r>
              <a:rPr lang="de-DE" baseline="0" dirty="0" smtClean="0"/>
              <a:t>steht für Roll-on-roll-off und bedeutet, dass die transportierten Objekte über Rampen </a:t>
            </a:r>
            <a:r>
              <a:rPr lang="de-DE" b="0" baseline="0" dirty="0" smtClean="0"/>
              <a:t>selbstfahrend</a:t>
            </a:r>
            <a:r>
              <a:rPr lang="de-DE" baseline="0" dirty="0" smtClean="0"/>
              <a:t> ver- und entladen werden) </a:t>
            </a:r>
            <a:r>
              <a:rPr lang="de-AT" baseline="0" dirty="0" smtClean="0"/>
              <a:t>der oben dargestellten Maße hat ein Fassungsvermögen von rund 270 PKWs.</a:t>
            </a:r>
          </a:p>
          <a:p>
            <a:endParaRPr lang="de-DE" sz="1800" b="1" baseline="0" dirty="0" smtClean="0">
              <a:solidFill>
                <a:schemeClr val="accent3"/>
              </a:solidFill>
            </a:endParaRPr>
          </a:p>
          <a:p>
            <a:endParaRPr lang="de-DE" sz="1800" baseline="0" dirty="0" smtClean="0"/>
          </a:p>
          <a:p>
            <a:r>
              <a:rPr lang="de-DE" sz="1800" baseline="0" dirty="0" smtClean="0"/>
              <a:t>(Nähere Ausführungen finden Sie im Handbuch der Donauschifffahrt S 105-108.)</a:t>
            </a:r>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3643373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Auf der Donau</a:t>
            </a:r>
            <a:r>
              <a:rPr lang="de-DE" baseline="0" dirty="0" smtClean="0"/>
              <a:t> dominieren nach wie vor </a:t>
            </a:r>
            <a:r>
              <a:rPr lang="de-DE" b="1" baseline="0" dirty="0" smtClean="0"/>
              <a:t>Großreedereien</a:t>
            </a:r>
            <a:r>
              <a:rPr lang="de-DE" baseline="0" dirty="0" smtClean="0"/>
              <a:t>. Dies steht im Gegensatz zum Rhein auf dem überwiegend kleinere „Ein-Schiffs-Unternehmen“ sogenannte Partikuliere operieren.</a:t>
            </a:r>
          </a:p>
          <a:p>
            <a:r>
              <a:rPr lang="de-DE" baseline="0" dirty="0" smtClean="0"/>
              <a:t>Bedingt durch das geringe Gefälle der Mittleren und Unteren Donau werden hier zumeist </a:t>
            </a:r>
            <a:r>
              <a:rPr lang="de-DE" b="1" baseline="0" dirty="0" smtClean="0"/>
              <a:t>größere Schubverbände </a:t>
            </a:r>
            <a:r>
              <a:rPr lang="de-DE" baseline="0" dirty="0" smtClean="0"/>
              <a:t>eingesetzt.</a:t>
            </a:r>
          </a:p>
          <a:p>
            <a:r>
              <a:rPr lang="de-DE" baseline="0" dirty="0" smtClean="0"/>
              <a:t>Daraus resultiert, dass der Anteil an </a:t>
            </a:r>
            <a:r>
              <a:rPr lang="de-DE" b="1" baseline="0" dirty="0" smtClean="0"/>
              <a:t>antriebslosen Einheiten </a:t>
            </a:r>
            <a:r>
              <a:rPr lang="de-DE" baseline="0" dirty="0" smtClean="0"/>
              <a:t>am Schiffsraum der Donau laut Statistik aus dem Jahr 2010 rund </a:t>
            </a:r>
            <a:r>
              <a:rPr lang="de-DE" b="1" baseline="0" dirty="0" smtClean="0"/>
              <a:t>71% </a:t>
            </a:r>
            <a:r>
              <a:rPr lang="de-DE" baseline="0" dirty="0" smtClean="0"/>
              <a:t>betrug. In absoluten Zahlen bewegten sich 2010 somit 1.933 Schubleichter mit einer durchschnittlichen Tragfähigkeit von knapp 1.400 Tonnen auf der Donau.</a:t>
            </a:r>
          </a:p>
          <a:p>
            <a:r>
              <a:rPr lang="de-DE" baseline="0" dirty="0" smtClean="0"/>
              <a:t>Im Gegensatz zum Rhein ist der Anteil der </a:t>
            </a:r>
            <a:r>
              <a:rPr lang="de-DE" b="1" baseline="0" dirty="0" smtClean="0"/>
              <a:t>selbstfahrenden Schiffseinheiten mit Laderaum</a:t>
            </a:r>
            <a:r>
              <a:rPr lang="de-DE" baseline="0" dirty="0" smtClean="0"/>
              <a:t> mit </a:t>
            </a:r>
            <a:r>
              <a:rPr lang="de-DE" b="1" baseline="0" dirty="0" smtClean="0"/>
              <a:t>29% </a:t>
            </a:r>
            <a:r>
              <a:rPr lang="de-DE" baseline="0" dirty="0" smtClean="0"/>
              <a:t>am Gesamtschiffsraum der Donauflotte relativ gering, 2010 wurden von den Donau-Anrainerstaaten 403 im Einsatz befindliche Motorgüterschiffe gemeldet, die über eine durchschnittliche Tragfähigkeit von 1.100 Tonnen verfügen.</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solidFill>
                  <a:schemeClr val="accent1"/>
                </a:solidFill>
              </a:rPr>
              <a:t>(Ausführungen</a:t>
            </a:r>
            <a:r>
              <a:rPr lang="de-AT" baseline="0" dirty="0" smtClean="0">
                <a:solidFill>
                  <a:schemeClr val="accent1"/>
                </a:solidFill>
              </a:rPr>
              <a:t> im Handbuch der Donauschifffahrt S. 110-111.)</a:t>
            </a:r>
            <a:endParaRPr lang="de-AT" dirty="0" smtClean="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3559003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Unter</a:t>
            </a:r>
            <a:r>
              <a:rPr lang="de-AT" baseline="0" dirty="0" smtClean="0"/>
              <a:t> der angegebenen Internetseite finden Sie eine Übersicht über die Schifffahrtsunternehmen und Speditionen entlang der Donau bzw. unter der Seite www.bonapart.de entlang des Rheins. Als Beispiel einer Reederei die sowohl auf der Donau als auch am Rhein verkehrt kann die First-DDSG (vormals: Donau-</a:t>
            </a:r>
            <a:r>
              <a:rPr lang="de-AT" baseline="0" dirty="0" err="1" smtClean="0"/>
              <a:t>Dampfschiffahrts</a:t>
            </a:r>
            <a:r>
              <a:rPr lang="de-AT" baseline="0" dirty="0" smtClean="0"/>
              <a:t>-Gesellschaft) genannt werden, die lange Zeit die größte Reederei der west- und mitteleuropäischen Binnenschifffahrt darstellte. Die ehemalige österreichische Staatsreederei mit einem Sitz in Wien ist im Eigentum des Schweizer/Ukrainischen Stahlkonzerns Ferrexpo und verfügt über </a:t>
            </a:r>
            <a:r>
              <a:rPr lang="de-AT" dirty="0" smtClean="0"/>
              <a:t>160 Güterschiffe mit einer Transportkapazität von 230.000 Tonnen, die im Rhein-</a:t>
            </a:r>
            <a:r>
              <a:rPr lang="de-AT" baseline="0" dirty="0" smtClean="0"/>
              <a:t>Main-Donaukorridor </a:t>
            </a:r>
            <a:r>
              <a:rPr lang="de-AT" dirty="0" smtClean="0"/>
              <a:t>auf 3.500 Kilometern Wasserstraße eingesetzt werden und Güter zwischen der Nordsee</a:t>
            </a:r>
            <a:r>
              <a:rPr lang="de-AT" baseline="0" dirty="0" smtClean="0"/>
              <a:t> u</a:t>
            </a:r>
            <a:r>
              <a:rPr lang="de-AT" dirty="0" smtClean="0"/>
              <a:t>nd dem Schwarzen</a:t>
            </a:r>
            <a:r>
              <a:rPr lang="de-AT" baseline="0" dirty="0" smtClean="0"/>
              <a:t> Meer b</a:t>
            </a:r>
            <a:r>
              <a:rPr lang="de-AT" dirty="0" smtClean="0"/>
              <a:t>efördern.</a:t>
            </a:r>
          </a:p>
          <a:p>
            <a:endParaRPr lang="de-DE" dirty="0" smtClean="0"/>
          </a:p>
          <a:p>
            <a:r>
              <a:rPr lang="de-AT" dirty="0" smtClean="0"/>
              <a:t>http://www.danube-logistics.info/the-blue-pages/</a:t>
            </a:r>
          </a:p>
          <a:p>
            <a:r>
              <a:rPr lang="de-AT" dirty="0" smtClean="0"/>
              <a:t>https://www.ddsg-blue-danube.at/</a:t>
            </a:r>
          </a:p>
          <a:p>
            <a:r>
              <a:rPr lang="de-AT" dirty="0" smtClean="0"/>
              <a:t>https://www.bonapart.de/nachrichten.html</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2938971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sehen</a:t>
            </a:r>
            <a:r>
              <a:rPr lang="de-DE" baseline="0" dirty="0" smtClean="0"/>
              <a:t> Sie eine Übersicht der Kernelemente der Binnenschifffahrt:</a:t>
            </a:r>
          </a:p>
          <a:p>
            <a:pPr lvl="0"/>
            <a:r>
              <a:rPr lang="de-DE" sz="1200" kern="1200" dirty="0" smtClean="0">
                <a:solidFill>
                  <a:schemeClr val="tx1"/>
                </a:solidFill>
                <a:effectLst/>
                <a:ea typeface="+mn-ea"/>
                <a:cs typeface="+mn-cs"/>
              </a:rPr>
              <a:t>die </a:t>
            </a:r>
            <a:r>
              <a:rPr lang="de-DE" sz="1200" b="1" kern="1200" dirty="0" smtClean="0">
                <a:solidFill>
                  <a:schemeClr val="tx1"/>
                </a:solidFill>
                <a:effectLst/>
                <a:ea typeface="+mn-ea"/>
                <a:cs typeface="+mn-cs"/>
              </a:rPr>
              <a:t>Wasserstraße </a:t>
            </a:r>
            <a:r>
              <a:rPr lang="de-DE" sz="1200" b="0" kern="1200" dirty="0" smtClean="0">
                <a:solidFill>
                  <a:schemeClr val="tx1"/>
                </a:solidFill>
                <a:effectLst/>
                <a:ea typeface="+mn-ea"/>
                <a:cs typeface="+mn-cs"/>
              </a:rPr>
              <a:t>(Handbuc</a:t>
            </a:r>
            <a:r>
              <a:rPr lang="de-DE" sz="1200" b="0" kern="1200" baseline="0" dirty="0" smtClean="0">
                <a:solidFill>
                  <a:schemeClr val="tx1"/>
                </a:solidFill>
                <a:effectLst/>
                <a:ea typeface="+mn-ea"/>
                <a:cs typeface="+mn-cs"/>
              </a:rPr>
              <a:t>h der Donauschifffahrt S 36-75)</a:t>
            </a:r>
            <a:r>
              <a:rPr lang="de-DE" sz="1200" kern="1200" dirty="0" smtClean="0">
                <a:solidFill>
                  <a:schemeClr val="tx1"/>
                </a:solidFill>
                <a:effectLst/>
                <a:ea typeface="+mn-ea"/>
                <a:cs typeface="+mn-cs"/>
              </a:rPr>
              <a:t> selbst</a:t>
            </a:r>
            <a:r>
              <a:rPr lang="de-DE" sz="1200" kern="1200" baseline="0" dirty="0" smtClean="0">
                <a:solidFill>
                  <a:schemeClr val="tx1"/>
                </a:solidFill>
                <a:effectLst/>
                <a:ea typeface="+mn-ea"/>
                <a:cs typeface="+mn-cs"/>
              </a:rPr>
              <a:t> stellt dabei den Grundstein</a:t>
            </a:r>
            <a:r>
              <a:rPr lang="de-DE" sz="1200" kern="1200" dirty="0" smtClean="0">
                <a:solidFill>
                  <a:schemeClr val="tx1"/>
                </a:solidFill>
                <a:effectLst/>
                <a:ea typeface="+mn-ea"/>
                <a:cs typeface="+mn-cs"/>
              </a:rPr>
              <a:t> für den Transport von Gütern dar.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effectLst/>
                <a:ea typeface="+mn-ea"/>
                <a:cs typeface="+mn-cs"/>
              </a:rPr>
              <a:t>In</a:t>
            </a:r>
            <a:r>
              <a:rPr lang="de-DE" sz="1200" b="0" kern="1200" baseline="0" dirty="0" smtClean="0">
                <a:solidFill>
                  <a:schemeClr val="tx1"/>
                </a:solidFill>
                <a:effectLst/>
                <a:ea typeface="+mn-ea"/>
                <a:cs typeface="+mn-cs"/>
              </a:rPr>
              <a:t> den unterschiedlichen Arten von </a:t>
            </a:r>
            <a:r>
              <a:rPr lang="de-DE" sz="1200" b="1" kern="1200" dirty="0" smtClean="0">
                <a:solidFill>
                  <a:schemeClr val="tx1"/>
                </a:solidFill>
                <a:effectLst/>
                <a:ea typeface="+mn-ea"/>
                <a:cs typeface="+mn-cs"/>
              </a:rPr>
              <a:t>Binnenschiffen </a:t>
            </a:r>
            <a:r>
              <a:rPr lang="de-DE" sz="1200" b="0" kern="1200" dirty="0" smtClean="0">
                <a:solidFill>
                  <a:schemeClr val="tx1"/>
                </a:solidFill>
                <a:effectLst/>
                <a:ea typeface="+mn-ea"/>
                <a:cs typeface="+mn-cs"/>
              </a:rPr>
              <a:t>(Handbuch</a:t>
            </a:r>
            <a:r>
              <a:rPr lang="de-DE" sz="1200" b="0" kern="1200" baseline="0" dirty="0" smtClean="0">
                <a:solidFill>
                  <a:schemeClr val="tx1"/>
                </a:solidFill>
                <a:effectLst/>
                <a:ea typeface="+mn-ea"/>
                <a:cs typeface="+mn-cs"/>
              </a:rPr>
              <a:t> der Donauschifffahrt S 102-124)</a:t>
            </a:r>
            <a:r>
              <a:rPr lang="de-DE" sz="1200" b="1" kern="1200" dirty="0" smtClean="0">
                <a:solidFill>
                  <a:schemeClr val="tx1"/>
                </a:solidFill>
                <a:effectLst/>
                <a:ea typeface="+mn-ea"/>
                <a:cs typeface="+mn-cs"/>
              </a:rPr>
              <a:t> </a:t>
            </a:r>
            <a:r>
              <a:rPr lang="de-DE" sz="1200" b="0" kern="1200" dirty="0" smtClean="0">
                <a:solidFill>
                  <a:schemeClr val="tx1"/>
                </a:solidFill>
                <a:effectLst/>
                <a:ea typeface="+mn-ea"/>
                <a:cs typeface="+mn-cs"/>
              </a:rPr>
              <a:t>wird</a:t>
            </a:r>
            <a:r>
              <a:rPr lang="de-DE" sz="1200" b="0" kern="1200" baseline="0" dirty="0" smtClean="0">
                <a:solidFill>
                  <a:schemeClr val="tx1"/>
                </a:solidFill>
                <a:effectLst/>
                <a:ea typeface="+mn-ea"/>
                <a:cs typeface="+mn-cs"/>
              </a:rPr>
              <a:t> eine Vielzahl an verschiedenen Gütern transportiert.</a:t>
            </a:r>
            <a:endParaRPr lang="de-AT" sz="1200" kern="1200" dirty="0" smtClean="0">
              <a:solidFill>
                <a:schemeClr val="tx1"/>
              </a:solidFill>
              <a:effectLst/>
              <a:ea typeface="+mn-ea"/>
              <a:cs typeface="+mn-cs"/>
            </a:endParaRPr>
          </a:p>
          <a:p>
            <a:pPr lvl="0"/>
            <a:r>
              <a:rPr lang="de-DE" sz="1200" kern="1200" dirty="0" smtClean="0">
                <a:solidFill>
                  <a:schemeClr val="tx1"/>
                </a:solidFill>
                <a:effectLst/>
                <a:ea typeface="+mn-ea"/>
                <a:cs typeface="+mn-cs"/>
              </a:rPr>
              <a:t>Die </a:t>
            </a:r>
            <a:r>
              <a:rPr lang="de-DE" sz="1200" b="1" kern="1200" dirty="0" smtClean="0">
                <a:solidFill>
                  <a:schemeClr val="tx1"/>
                </a:solidFill>
                <a:effectLst/>
                <a:ea typeface="+mn-ea"/>
                <a:cs typeface="+mn-cs"/>
              </a:rPr>
              <a:t>Häfen</a:t>
            </a:r>
            <a:r>
              <a:rPr lang="de-DE" sz="1200" kern="1200" dirty="0" smtClean="0">
                <a:solidFill>
                  <a:schemeClr val="tx1"/>
                </a:solidFill>
                <a:effectLst/>
                <a:ea typeface="+mn-ea"/>
                <a:cs typeface="+mn-cs"/>
              </a:rPr>
              <a:t> (Handbuch der Donauschifffahrt S 78-99) dienen als Umschlagsplatz für Güter, </a:t>
            </a:r>
            <a:endParaRPr lang="de-AT" sz="1200" kern="1200" dirty="0" smtClean="0">
              <a:solidFill>
                <a:schemeClr val="tx1"/>
              </a:solidFill>
              <a:effectLst/>
              <a:ea typeface="+mn-ea"/>
              <a:cs typeface="+mn-cs"/>
            </a:endParaRPr>
          </a:p>
          <a:p>
            <a:pPr lvl="0"/>
            <a:r>
              <a:rPr lang="de-DE" sz="1200" b="1" kern="1200" dirty="0" smtClean="0">
                <a:solidFill>
                  <a:schemeClr val="tx1"/>
                </a:solidFill>
                <a:effectLst/>
                <a:ea typeface="+mn-ea"/>
                <a:cs typeface="+mn-cs"/>
              </a:rPr>
              <a:t>RIS – River Information Service</a:t>
            </a:r>
            <a:r>
              <a:rPr lang="de-DE" sz="1200" kern="1200" dirty="0" smtClean="0">
                <a:solidFill>
                  <a:schemeClr val="tx1"/>
                </a:solidFill>
                <a:effectLst/>
                <a:ea typeface="+mn-ea"/>
                <a:cs typeface="+mn-cs"/>
              </a:rPr>
              <a:t> (Handbuch der Donauschifffahrt</a:t>
            </a:r>
            <a:r>
              <a:rPr lang="de-DE" sz="1200" kern="1200" baseline="0" dirty="0" smtClean="0">
                <a:solidFill>
                  <a:schemeClr val="tx1"/>
                </a:solidFill>
                <a:effectLst/>
                <a:ea typeface="+mn-ea"/>
                <a:cs typeface="+mn-cs"/>
              </a:rPr>
              <a:t> S 126-133) </a:t>
            </a:r>
            <a:r>
              <a:rPr lang="de-DE" sz="1200" kern="1200" dirty="0" smtClean="0">
                <a:solidFill>
                  <a:schemeClr val="tx1"/>
                </a:solidFill>
                <a:effectLst/>
                <a:ea typeface="+mn-ea"/>
                <a:cs typeface="+mn-cs"/>
              </a:rPr>
              <a:t>sind</a:t>
            </a:r>
            <a:r>
              <a:rPr lang="de-DE" sz="1200" kern="1200" baseline="0" dirty="0" smtClean="0">
                <a:solidFill>
                  <a:schemeClr val="tx1"/>
                </a:solidFill>
                <a:effectLst/>
                <a:ea typeface="+mn-ea"/>
                <a:cs typeface="+mn-cs"/>
              </a:rPr>
              <a:t> Systeme die durch die Sammlung und Bereitstellung gezielter Informationen und Daten zur Binnenschifffahrt </a:t>
            </a:r>
            <a:r>
              <a:rPr lang="de-DE" sz="1200" kern="1200" dirty="0" smtClean="0">
                <a:solidFill>
                  <a:schemeClr val="tx1"/>
                </a:solidFill>
                <a:effectLst/>
                <a:ea typeface="+mn-ea"/>
                <a:cs typeface="+mn-cs"/>
              </a:rPr>
              <a:t>die Sicherheit, Planbarkeit und Effizienz der Binnenschifffahrt</a:t>
            </a:r>
            <a:r>
              <a:rPr lang="de-DE" sz="1200" kern="1200" baseline="0" dirty="0" smtClean="0">
                <a:solidFill>
                  <a:schemeClr val="tx1"/>
                </a:solidFill>
                <a:effectLst/>
                <a:ea typeface="+mn-ea"/>
                <a:cs typeface="+mn-cs"/>
              </a:rPr>
              <a:t> erhöhen.</a:t>
            </a:r>
            <a:endParaRPr lang="de-AT" sz="1200" kern="1200" dirty="0" smtClean="0">
              <a:solidFill>
                <a:schemeClr val="tx1"/>
              </a:solidFill>
              <a:effectLst/>
              <a:ea typeface="+mn-ea"/>
              <a:cs typeface="+mn-cs"/>
            </a:endParaRPr>
          </a:p>
          <a:p>
            <a:pPr lvl="0"/>
            <a:r>
              <a:rPr lang="de-DE" sz="1200" kern="1200" dirty="0" smtClean="0">
                <a:solidFill>
                  <a:schemeClr val="tx1"/>
                </a:solidFill>
                <a:effectLst/>
                <a:ea typeface="+mn-ea"/>
                <a:cs typeface="+mn-cs"/>
              </a:rPr>
              <a:t>Die </a:t>
            </a:r>
            <a:r>
              <a:rPr lang="de-DE" sz="1200" b="1" kern="1200" dirty="0" smtClean="0">
                <a:solidFill>
                  <a:schemeClr val="tx1"/>
                </a:solidFill>
                <a:effectLst/>
                <a:ea typeface="+mn-ea"/>
                <a:cs typeface="+mn-cs"/>
              </a:rPr>
              <a:t>Politik </a:t>
            </a:r>
            <a:r>
              <a:rPr lang="de-DE" sz="1200" b="0" kern="1200" dirty="0" smtClean="0">
                <a:solidFill>
                  <a:schemeClr val="tx1"/>
                </a:solidFill>
                <a:effectLst/>
                <a:ea typeface="+mn-ea"/>
                <a:cs typeface="+mn-cs"/>
              </a:rPr>
              <a:t>gibt</a:t>
            </a:r>
            <a:r>
              <a:rPr lang="de-DE" sz="1200" b="0" kern="1200" baseline="0" dirty="0" smtClean="0">
                <a:solidFill>
                  <a:schemeClr val="tx1"/>
                </a:solidFill>
                <a:effectLst/>
                <a:ea typeface="+mn-ea"/>
                <a:cs typeface="+mn-cs"/>
              </a:rPr>
              <a:t> rechtliche Rahmenbedingungen vor und sorgt so</a:t>
            </a:r>
            <a:r>
              <a:rPr lang="de-DE" dirty="0"/>
              <a:t> </a:t>
            </a:r>
            <a:r>
              <a:rPr lang="de-DE" sz="1200" kern="1200" dirty="0" smtClean="0">
                <a:solidFill>
                  <a:schemeClr val="tx1"/>
                </a:solidFill>
                <a:effectLst/>
                <a:ea typeface="+mn-ea"/>
                <a:cs typeface="+mn-cs"/>
              </a:rPr>
              <a:t>für einen reibungslosen nationalen und internationalen Verkehrsstrom.</a:t>
            </a:r>
          </a:p>
          <a:p>
            <a:pPr lvl="0"/>
            <a:endParaRPr lang="de-DE" sz="1200" kern="1200" dirty="0" smtClean="0">
              <a:solidFill>
                <a:schemeClr val="tx1"/>
              </a:solidFill>
              <a:effectLst/>
              <a:ea typeface="+mn-ea"/>
              <a:cs typeface="+mn-cs"/>
            </a:endParaRPr>
          </a:p>
          <a:p>
            <a:pPr lvl="0"/>
            <a:r>
              <a:rPr lang="de-DE" sz="1200" kern="1200" dirty="0" smtClean="0">
                <a:solidFill>
                  <a:schemeClr val="tx1"/>
                </a:solidFill>
                <a:effectLst/>
                <a:ea typeface="+mn-ea"/>
                <a:cs typeface="+mn-cs"/>
              </a:rPr>
              <a:t>(Eine</a:t>
            </a:r>
            <a:r>
              <a:rPr lang="de-DE" sz="1200" kern="1200" baseline="0" dirty="0" smtClean="0">
                <a:solidFill>
                  <a:schemeClr val="tx1"/>
                </a:solidFill>
                <a:effectLst/>
                <a:ea typeface="+mn-ea"/>
                <a:cs typeface="+mn-cs"/>
              </a:rPr>
              <a:t> detaillierte Übersicht der Kernelemente finden Sie im Handbuch der Donauschifffahrt auf den Seiten 14-17)</a:t>
            </a:r>
            <a:endParaRPr lang="de-AT" sz="1200" kern="1200" dirty="0" smtClean="0">
              <a:solidFill>
                <a:schemeClr val="tx1"/>
              </a:solidFill>
              <a:effectLs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4</a:t>
            </a:fld>
            <a:endParaRPr lang="de-AT" dirty="0">
              <a:solidFill>
                <a:prstClr val="black"/>
              </a:solidFill>
            </a:endParaRPr>
          </a:p>
        </p:txBody>
      </p:sp>
    </p:spTree>
    <p:extLst>
      <p:ext uri="{BB962C8B-B14F-4D97-AF65-F5344CB8AC3E}">
        <p14:creationId xmlns:p14="http://schemas.microsoft.com/office/powerpoint/2010/main" val="3116316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Neben</a:t>
            </a:r>
            <a:r>
              <a:rPr lang="de-AT" baseline="0" dirty="0" smtClean="0"/>
              <a:t> Universalhäfen gibt es auch </a:t>
            </a:r>
            <a:r>
              <a:rPr lang="de-AT" b="1" baseline="0" dirty="0" smtClean="0"/>
              <a:t>spezialisierte Häfen</a:t>
            </a:r>
            <a:r>
              <a:rPr lang="de-AT" baseline="0" dirty="0" smtClean="0"/>
              <a:t>, die ihr Geschäft auf eine bestimmte Güterart ausrichten. Eine solche Spezialisierung auf Teilbereiche kann zu Wettbewerbsvorteilen führen. Auf Basis von verstärktem Bedarf einer bestimmten Güterart bzw. zunehmendem Güteraufkommen im Hinterland spezialisiert sich ein Hafen auf </a:t>
            </a:r>
            <a:r>
              <a:rPr lang="de-AT" b="1" baseline="0" dirty="0" smtClean="0"/>
              <a:t>bestimmte Güterarten</a:t>
            </a:r>
            <a:r>
              <a:rPr lang="de-AT" baseline="0" dirty="0" smtClean="0"/>
              <a:t>.</a:t>
            </a:r>
          </a:p>
          <a:p>
            <a:endParaRPr lang="de-AT" baseline="0" dirty="0" smtClean="0"/>
          </a:p>
          <a:p>
            <a:r>
              <a:rPr lang="de-AT" b="1" dirty="0" smtClean="0"/>
              <a:t>Green Ports </a:t>
            </a:r>
            <a:r>
              <a:rPr lang="de-AT" dirty="0" smtClean="0"/>
              <a:t>das heißt </a:t>
            </a:r>
            <a:r>
              <a:rPr lang="de-AT" b="1" dirty="0" smtClean="0"/>
              <a:t>nachhaltiges Hafenmanagement</a:t>
            </a:r>
            <a:r>
              <a:rPr lang="de-AT" dirty="0" smtClean="0"/>
              <a:t>, hat sich als Trend über die letzten Jahre zunehmend</a:t>
            </a:r>
            <a:r>
              <a:rPr lang="de-AT" baseline="0" dirty="0" smtClean="0"/>
              <a:t> im Bereich der Hafenentwicklung etabliert. Green Ports sollen dabei ein Gleichgewicht zwischen Umweltbeeinträchtigung  und wirtschaftlichen Interessen darstellen. Neben der Entwicklung der Häfen sollen auch Logistikketten komplett neu gestaltet werden.</a:t>
            </a:r>
          </a:p>
          <a:p>
            <a:endParaRPr lang="de-AT" baseline="0" dirty="0" smtClean="0"/>
          </a:p>
          <a:p>
            <a:r>
              <a:rPr lang="de-AT" baseline="0" dirty="0" smtClean="0"/>
              <a:t>Ein praktisches Beispiel dazu ist der </a:t>
            </a:r>
            <a:r>
              <a:rPr lang="de-AT" b="1" baseline="0" dirty="0" smtClean="0"/>
              <a:t>„Green Terminal“ </a:t>
            </a:r>
            <a:r>
              <a:rPr lang="de-AT" baseline="0" dirty="0" smtClean="0"/>
              <a:t>in ungarischen Donauhafen in </a:t>
            </a:r>
            <a:r>
              <a:rPr lang="de-AT" b="1" baseline="0" dirty="0" smtClean="0"/>
              <a:t>Baja</a:t>
            </a:r>
            <a:r>
              <a:rPr lang="de-AT" baseline="0" dirty="0" smtClean="0"/>
              <a:t>. 2011 wurde der „Green Terminal“ fertiggestellt, der Abwasser, Bilgenwasser (= ölhaltiges Wasser aus dem Maschinenbereich eines Schiffes) und Abfälle sammelt sowie die Versorgung der Schiffe mit Strom- und Trinkwasser gewährleisten soll.</a:t>
            </a:r>
          </a:p>
          <a:p>
            <a:endParaRPr lang="de-AT" baseline="0" dirty="0" smtClean="0"/>
          </a:p>
          <a:p>
            <a:r>
              <a:rPr lang="de-AT" baseline="0" dirty="0" smtClean="0"/>
              <a:t>Der </a:t>
            </a:r>
            <a:r>
              <a:rPr lang="de-AT" b="1" baseline="0" dirty="0" smtClean="0"/>
              <a:t>Hafen Rotterdam </a:t>
            </a:r>
            <a:r>
              <a:rPr lang="de-AT" baseline="0" dirty="0" smtClean="0"/>
              <a:t>gewährleistet landseitige </a:t>
            </a:r>
            <a:r>
              <a:rPr lang="de-AT" b="1" baseline="0" dirty="0" smtClean="0"/>
              <a:t>Stromversorgung für Schiffe</a:t>
            </a:r>
            <a:r>
              <a:rPr lang="de-AT" baseline="0" dirty="0" smtClean="0"/>
              <a:t>. Diese beziehen Strom bei </a:t>
            </a:r>
            <a:r>
              <a:rPr lang="de-AT" b="1" baseline="0" dirty="0" smtClean="0"/>
              <a:t>abgeschaltetem Motor</a:t>
            </a:r>
            <a:r>
              <a:rPr lang="de-AT" baseline="0" dirty="0" smtClean="0"/>
              <a:t>, wodurch der Kraftstoffverbrauch und Emissionen reduziert und die Luftqualität im Hafen und der Umgebung verbessert werden können.</a:t>
            </a:r>
          </a:p>
          <a:p>
            <a:endParaRPr lang="de-AT" baseline="0" dirty="0" smtClean="0"/>
          </a:p>
          <a:p>
            <a:r>
              <a:rPr lang="de-AT" baseline="0" dirty="0" smtClean="0"/>
              <a:t>Um in einem sich rasch ändernden Umfeld bestehen zu können, sind sowohl Wettbewerb als auch </a:t>
            </a:r>
            <a:r>
              <a:rPr lang="de-AT" b="1" baseline="0" dirty="0" smtClean="0"/>
              <a:t>Kooperation</a:t>
            </a:r>
            <a:r>
              <a:rPr lang="de-AT" baseline="0" dirty="0" smtClean="0"/>
              <a:t> erforderlich. So kooperieren oftmals Häfen in der gleichen geographischen Region im Bereich Marketing und Standortentwicklung.</a:t>
            </a:r>
          </a:p>
          <a:p>
            <a:r>
              <a:rPr lang="de-AT" baseline="0" dirty="0" smtClean="0"/>
              <a:t>Die Interessensgemeinschaft Öffentlicher Donauhäfen in Österreich (IGÖD) vertritt die Häfen Linz, Enns, Krems und Wien bei internationalen Vereinigungen mit gleicher Interessenslage.</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solidFill>
                  <a:schemeClr val="accent1"/>
                </a:solidFill>
              </a:rPr>
              <a:t>(Ausführungen</a:t>
            </a:r>
            <a:r>
              <a:rPr lang="de-AT" baseline="0" dirty="0" smtClean="0">
                <a:solidFill>
                  <a:schemeClr val="accent1"/>
                </a:solidFill>
              </a:rPr>
              <a:t> im Handbuch der Donauschifffahrt S. 93-96.)</a:t>
            </a:r>
            <a:endParaRPr lang="de-AT" dirty="0" smtClean="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1558562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Wie werden Motorschiffe</a:t>
            </a:r>
            <a:r>
              <a:rPr lang="de-DE" baseline="0" dirty="0" smtClean="0"/>
              <a:t> noch genannt?</a:t>
            </a:r>
          </a:p>
          <a:p>
            <a:r>
              <a:rPr lang="de-DE" baseline="0" dirty="0" smtClean="0"/>
              <a:t>Selbstfahrer</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41</a:t>
            </a:fld>
            <a:endParaRPr lang="de-AT" dirty="0"/>
          </a:p>
        </p:txBody>
      </p:sp>
    </p:spTree>
    <p:extLst>
      <p:ext uri="{BB962C8B-B14F-4D97-AF65-F5344CB8AC3E}">
        <p14:creationId xmlns:p14="http://schemas.microsoft.com/office/powerpoint/2010/main" val="3012003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43</a:t>
            </a:fld>
            <a:endParaRPr lang="de-AT" dirty="0"/>
          </a:p>
        </p:txBody>
      </p:sp>
    </p:spTree>
    <p:extLst>
      <p:ext uri="{BB962C8B-B14F-4D97-AF65-F5344CB8AC3E}">
        <p14:creationId xmlns:p14="http://schemas.microsoft.com/office/powerpoint/2010/main" val="1474341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44</a:t>
            </a:fld>
            <a:endParaRPr lang="de-AT" dirty="0"/>
          </a:p>
        </p:txBody>
      </p:sp>
    </p:spTree>
    <p:extLst>
      <p:ext uri="{BB962C8B-B14F-4D97-AF65-F5344CB8AC3E}">
        <p14:creationId xmlns:p14="http://schemas.microsoft.com/office/powerpoint/2010/main" val="3768019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88320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DE" b="1" dirty="0" smtClean="0"/>
              <a:t>Häfen</a:t>
            </a:r>
            <a:r>
              <a:rPr lang="de-DE" dirty="0" smtClean="0"/>
              <a:t> sind Anlagen für den </a:t>
            </a:r>
            <a:r>
              <a:rPr lang="de-DE" b="1" dirty="0" smtClean="0"/>
              <a:t>Umschlag</a:t>
            </a:r>
            <a:r>
              <a:rPr lang="de-DE" dirty="0" smtClean="0"/>
              <a:t> von </a:t>
            </a:r>
            <a:r>
              <a:rPr lang="de-DE" b="1" dirty="0" smtClean="0"/>
              <a:t>Gütern</a:t>
            </a:r>
            <a:r>
              <a:rPr lang="de-DE" dirty="0" smtClean="0"/>
              <a:t>, die über mindestens ein </a:t>
            </a:r>
            <a:r>
              <a:rPr lang="de-DE" b="1" dirty="0" smtClean="0"/>
              <a:t>Hafenbecken </a:t>
            </a:r>
            <a:r>
              <a:rPr lang="de-DE" dirty="0" smtClean="0"/>
              <a:t>verfügen. Umschlagstellen ohne Hafenbecken werden als Umschlagländen bezeichnet. Bestimmte Güter dürfen nach nationalem Gesetz nur in einem Hafenbecken umgeschlagen werden. Hafenbecken schützen während Hochwasser, Eisbildung und anderen extremen Wetterereignissen, hier können Schiffe währenddessen sicher verweilen.</a:t>
            </a:r>
          </a:p>
          <a:p>
            <a:pPr eaLnBrk="1" hangingPunct="1"/>
            <a:endParaRPr lang="de-DE" dirty="0"/>
          </a:p>
          <a:p>
            <a:pPr eaLnBrk="1" hangingPunct="1"/>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smtClean="0">
                <a:solidFill>
                  <a:srgbClr val="1E3A6C"/>
                </a:solidFill>
              </a:rPr>
              <a:t>via donau </a:t>
            </a:r>
            <a:r>
              <a:rPr lang="de-AT" dirty="0" smtClean="0"/>
              <a:t>Handbuch der Donauschifffahrt auf Seite 78-100)</a:t>
            </a:r>
            <a:endParaRPr lang="de-DE" dirty="0" smtClean="0"/>
          </a:p>
          <a:p>
            <a:pPr eaLnBrk="1" hangingPunct="1"/>
            <a:endParaRPr lang="de-DE"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76642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E08B2964-5AE5-4DCF-890E-4B5BCBD1C1BE}" type="slidenum">
              <a:rPr lang="en-GB" sz="1200">
                <a:solidFill>
                  <a:prstClr val="black"/>
                </a:solidFill>
                <a:latin typeface="Corbel" panose="020B0503020204020204" pitchFamily="34" charset="0"/>
              </a:rPr>
              <a:pPr eaLnBrk="1" hangingPunct="1"/>
              <a:t>7</a:t>
            </a:fld>
            <a:endParaRPr lang="en-GB" sz="1200" dirty="0">
              <a:solidFill>
                <a:prstClr val="black"/>
              </a:solidFill>
              <a:latin typeface="Corbel" panose="020B0503020204020204" pitchFamily="34" charset="0"/>
            </a:endParaRPr>
          </a:p>
        </p:txBody>
      </p:sp>
      <p:sp>
        <p:nvSpPr>
          <p:cNvPr id="75779" name="Rectangle 2"/>
          <p:cNvSpPr>
            <a:spLocks noGrp="1" noRot="1" noChangeAspect="1" noChangeArrowheads="1" noTextEdit="1"/>
          </p:cNvSpPr>
          <p:nvPr>
            <p:ph type="sldImg"/>
          </p:nvPr>
        </p:nvSpPr>
        <p:spPr>
          <a:xfrm>
            <a:off x="919163" y="746125"/>
            <a:ext cx="4972050" cy="3729038"/>
          </a:xfrm>
          <a:ln/>
        </p:spPr>
      </p:sp>
      <p:sp>
        <p:nvSpPr>
          <p:cNvPr id="75780" name="Rectangle 3"/>
          <p:cNvSpPr>
            <a:spLocks noGrp="1" noChangeArrowheads="1"/>
          </p:cNvSpPr>
          <p:nvPr>
            <p:ph type="body" idx="1"/>
          </p:nvPr>
        </p:nvSpPr>
        <p:spPr>
          <a:noFill/>
        </p:spPr>
        <p:txBody>
          <a:bodyPr/>
          <a:lstStyle/>
          <a:p>
            <a:pPr eaLnBrk="1" hangingPunct="1"/>
            <a:r>
              <a:rPr lang="de-AT" dirty="0" smtClean="0"/>
              <a:t>Jeder Hafen</a:t>
            </a:r>
            <a:r>
              <a:rPr lang="de-AT" baseline="0" dirty="0" smtClean="0"/>
              <a:t> weist eine </a:t>
            </a:r>
            <a:r>
              <a:rPr lang="de-AT" b="1" baseline="0" dirty="0" smtClean="0"/>
              <a:t>dreiteilige Grundstruktur </a:t>
            </a:r>
            <a:r>
              <a:rPr lang="de-AT" baseline="0" dirty="0" smtClean="0"/>
              <a:t>auf:</a:t>
            </a:r>
          </a:p>
          <a:p>
            <a:pPr eaLnBrk="1" hangingPunct="1"/>
            <a:endParaRPr lang="de-AT" baseline="0" dirty="0" smtClean="0"/>
          </a:p>
          <a:p>
            <a:pPr eaLnBrk="1" hangingPunct="1"/>
            <a:r>
              <a:rPr lang="de-AT" baseline="0" dirty="0" smtClean="0"/>
              <a:t>Als </a:t>
            </a:r>
            <a:r>
              <a:rPr lang="de-AT" b="1" baseline="0" dirty="0" smtClean="0"/>
              <a:t>Wasserseite </a:t>
            </a:r>
            <a:r>
              <a:rPr lang="de-AT" baseline="0" dirty="0" smtClean="0"/>
              <a:t>werden das Hafenbecken und der Kai verstanden</a:t>
            </a:r>
          </a:p>
          <a:p>
            <a:pPr eaLnBrk="1" hangingPunct="1"/>
            <a:r>
              <a:rPr lang="de-AT" baseline="0" dirty="0" smtClean="0"/>
              <a:t>Zum </a:t>
            </a:r>
            <a:r>
              <a:rPr lang="de-AT" b="1" baseline="0" dirty="0" smtClean="0"/>
              <a:t>Hafengebiet </a:t>
            </a:r>
            <a:r>
              <a:rPr lang="de-AT" baseline="0" dirty="0" smtClean="0"/>
              <a:t>zählt die Manipulationsfläche direkt hinter der Kaikante. In diesem Bereich befinden sich Kräne, Kranspuren und Kaigleise. Im Hafengebiet stehen neben Flächen zur Industrieansiedelung auch Flächen für Logistikdienstleistungsunternehmen zur Verfügung. </a:t>
            </a:r>
          </a:p>
          <a:p>
            <a:pPr eaLnBrk="1" hangingPunct="1"/>
            <a:r>
              <a:rPr lang="de-AT" baseline="0" dirty="0" smtClean="0"/>
              <a:t>Das </a:t>
            </a:r>
            <a:r>
              <a:rPr lang="de-AT" b="1" baseline="0" dirty="0" smtClean="0"/>
              <a:t>Hinterland</a:t>
            </a:r>
            <a:r>
              <a:rPr lang="de-AT" baseline="0" dirty="0" smtClean="0"/>
              <a:t> stellt das Einzugsgebiet des Hafens dar. Im Hafen selbst werden Verkehrsströme aus dem Hinterland gebündelt und entflechtet.</a:t>
            </a:r>
          </a:p>
          <a:p>
            <a:pPr eaLnBrk="1" hangingPunct="1"/>
            <a:endParaRPr lang="de-AT" baseline="0" dirty="0" smtClean="0"/>
          </a:p>
          <a:p>
            <a:endParaRPr lang="de-DE" dirty="0" smtClean="0"/>
          </a:p>
          <a:p>
            <a:r>
              <a:rPr lang="de-DE" dirty="0"/>
              <a:t>(</a:t>
            </a:r>
            <a:r>
              <a:rPr lang="de-AT" dirty="0" smtClean="0"/>
              <a:t>Ausführungen </a:t>
            </a:r>
            <a:r>
              <a:rPr lang="de-AT" dirty="0"/>
              <a:t>im </a:t>
            </a:r>
            <a:r>
              <a:rPr lang="de-AT" dirty="0" smtClean="0"/>
              <a:t>viadonau</a:t>
            </a:r>
            <a:r>
              <a:rPr lang="de-AT" dirty="0" smtClean="0">
                <a:solidFill>
                  <a:srgbClr val="1E3A6C"/>
                </a:solidFill>
              </a:rPr>
              <a:t> </a:t>
            </a:r>
            <a:r>
              <a:rPr lang="de-AT" dirty="0"/>
              <a:t>Handbuch Donauschifffahrt auf Seite </a:t>
            </a:r>
            <a:r>
              <a:rPr lang="de-AT" dirty="0" smtClean="0"/>
              <a:t>79-80)</a:t>
            </a:r>
            <a:endParaRPr lang="de-AT" dirty="0"/>
          </a:p>
          <a:p>
            <a:pPr eaLnBrk="1" hangingPunct="1"/>
            <a:endParaRPr lang="de-AT" dirty="0" smtClean="0"/>
          </a:p>
        </p:txBody>
      </p:sp>
    </p:spTree>
    <p:extLst>
      <p:ext uri="{BB962C8B-B14F-4D97-AF65-F5344CB8AC3E}">
        <p14:creationId xmlns:p14="http://schemas.microsoft.com/office/powerpoint/2010/main" val="1574907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Umschlagstellen ohne Hafenbecken werden als </a:t>
            </a:r>
            <a:r>
              <a:rPr lang="de-DE" b="1" dirty="0" smtClean="0"/>
              <a:t>Umschlagländen</a:t>
            </a:r>
            <a:r>
              <a:rPr lang="de-DE" dirty="0" smtClean="0"/>
              <a:t> (in Österreich) oder als </a:t>
            </a:r>
            <a:r>
              <a:rPr lang="de-DE" b="1" dirty="0" smtClean="0"/>
              <a:t>Stromhäfen</a:t>
            </a:r>
            <a:r>
              <a:rPr lang="de-DE" dirty="0" smtClean="0"/>
              <a:t> (in Deutschland) bezeichnet.</a:t>
            </a:r>
          </a:p>
          <a:p>
            <a:endParaRPr lang="de-DE" dirty="0" smtClean="0"/>
          </a:p>
          <a:p>
            <a:r>
              <a:rPr lang="de-DE" dirty="0" smtClean="0"/>
              <a:t>Ein Hafen hat gegenüber einer Lände mehrere Vorteile: Einerseits ergeben sich längere Kaimauern und dadurch mehr Umschlagmöglichkeiten bzw. Logistikflächen.</a:t>
            </a:r>
          </a:p>
          <a:p>
            <a:r>
              <a:rPr lang="de-DE" dirty="0" smtClean="0"/>
              <a:t>Gewisse Güter dürfen gemäß</a:t>
            </a:r>
            <a:r>
              <a:rPr lang="de-DE" baseline="0" dirty="0" smtClean="0"/>
              <a:t> nationalen Gesetzen nur in einem Hafenbecken umgeschlagen werden.</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a:t>
            </a:r>
            <a:r>
              <a:rPr lang="de-AT" dirty="0" smtClean="0"/>
              <a:t>Ausführungen im </a:t>
            </a:r>
            <a:r>
              <a:rPr lang="de-AT" dirty="0" err="1" smtClean="0"/>
              <a:t>viadonau</a:t>
            </a:r>
            <a:r>
              <a:rPr lang="de-AT" dirty="0" smtClean="0">
                <a:solidFill>
                  <a:srgbClr val="1E3A6C"/>
                </a:solidFill>
              </a:rPr>
              <a:t> </a:t>
            </a:r>
            <a:r>
              <a:rPr lang="de-AT" dirty="0" smtClean="0"/>
              <a:t>Handbuch Donauschifffahrt auf Seite 78)</a:t>
            </a:r>
          </a:p>
        </p:txBody>
      </p:sp>
      <p:sp>
        <p:nvSpPr>
          <p:cNvPr id="4" name="Foliennummernplatzhalter 3"/>
          <p:cNvSpPr>
            <a:spLocks noGrp="1"/>
          </p:cNvSpPr>
          <p:nvPr>
            <p:ph type="sldNum" sz="quarter" idx="10"/>
          </p:nvPr>
        </p:nvSpPr>
        <p:spPr/>
        <p:txBody>
          <a:bodyPr/>
          <a:lstStyle/>
          <a:p>
            <a:fld id="{56F06DAA-0A4E-4110-9797-3FB8CA0FEA93}" type="slidenum">
              <a:rPr lang="de-AT" smtClean="0"/>
              <a:pPr/>
              <a:t>8</a:t>
            </a:fld>
            <a:endParaRPr lang="de-AT" dirty="0"/>
          </a:p>
        </p:txBody>
      </p:sp>
    </p:spTree>
    <p:extLst>
      <p:ext uri="{BB962C8B-B14F-4D97-AF65-F5344CB8AC3E}">
        <p14:creationId xmlns:p14="http://schemas.microsoft.com/office/powerpoint/2010/main" val="8494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t>
            </a:r>
            <a:r>
              <a:rPr lang="de-AT" dirty="0" smtClean="0"/>
              <a:t>Ausführungen im </a:t>
            </a:r>
            <a:r>
              <a:rPr lang="de-AT" dirty="0" err="1" smtClean="0"/>
              <a:t>viadonau</a:t>
            </a:r>
            <a:r>
              <a:rPr lang="de-AT" dirty="0" smtClean="0">
                <a:solidFill>
                  <a:srgbClr val="1E3A6C"/>
                </a:solidFill>
              </a:rPr>
              <a:t> </a:t>
            </a:r>
            <a:r>
              <a:rPr lang="de-AT" dirty="0" smtClean="0"/>
              <a:t>Handbuch Donauschifffahrt auf Seite 79)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9</a:t>
            </a:fld>
            <a:endParaRPr lang="de-AT" dirty="0"/>
          </a:p>
        </p:txBody>
      </p:sp>
    </p:spTree>
    <p:extLst>
      <p:ext uri="{BB962C8B-B14F-4D97-AF65-F5344CB8AC3E}">
        <p14:creationId xmlns:p14="http://schemas.microsoft.com/office/powerpoint/2010/main" val="73573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rgbClr val="189BC4"/>
                </a:solidFill>
                <a:latin typeface="Corbel" panose="020B0503020204020204" pitchFamily="34" charset="0"/>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3C31676F-7C42-49B1-9215-C5252768BCA5}" type="datetime7">
              <a:rPr lang="de-AT" smtClean="0"/>
              <a:t>Sep-18</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1A0F70-6875-4134-A78D-4C0CCF16E59D}" type="datetime7">
              <a:rPr lang="de-AT" smtClean="0">
                <a:solidFill>
                  <a:prstClr val="white"/>
                </a:solidFill>
              </a:r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A4156-34B3-494F-A207-671B24DBAB82}" type="datetime7">
              <a:rPr lang="de-AT"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CDFD42-AB24-47A9-A3BD-590F8E9C1898}" type="datetime7">
              <a:rPr lang="de-AT"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2C5CAB9-FD8C-47D2-8389-2AC6704E63A4}" type="datetime7">
              <a:rPr lang="de-AT"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89BC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89BC4"/>
                </a:solidFill>
              </a:defRPr>
            </a:lvl1pPr>
            <a:lvl2pPr>
              <a:defRPr>
                <a:solidFill>
                  <a:srgbClr val="189BC4"/>
                </a:solidFill>
              </a:defRPr>
            </a:lvl2pPr>
            <a:lvl3pPr>
              <a:defRPr>
                <a:solidFill>
                  <a:srgbClr val="189BC4"/>
                </a:solidFill>
              </a:defRPr>
            </a:lvl3pPr>
            <a:lvl4pPr>
              <a:defRPr>
                <a:solidFill>
                  <a:srgbClr val="189BC4"/>
                </a:solidFill>
              </a:defRPr>
            </a:lvl4pPr>
            <a:lvl5pPr>
              <a:defRPr>
                <a:solidFill>
                  <a:srgbClr val="189BC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3D77C34-6C44-4277-B246-65ADA1908AF9}" type="datetime7">
              <a:rPr lang="de-AT"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pic>
        <p:nvPicPr>
          <p:cNvPr id="7"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9"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rgbClr val="189BC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46B9685-EB74-4F15-B0EF-AD3171FBD264}" type="datetime7">
              <a:rPr lang="de-AT" smtClean="0">
                <a:solidFill>
                  <a:prstClr val="black"/>
                </a:solidFill>
              </a:rPr>
              <a:t>Sep-18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solidFill>
                  <a:srgbClr val="189BC4"/>
                </a:solidFill>
              </a:defRPr>
            </a:lvl1pPr>
            <a:lvl2pPr>
              <a:defRPr sz="2400">
                <a:solidFill>
                  <a:srgbClr val="189BC4"/>
                </a:solidFill>
              </a:defRPr>
            </a:lvl2pPr>
            <a:lvl3pPr>
              <a:defRPr sz="2000">
                <a:solidFill>
                  <a:srgbClr val="189BC4"/>
                </a:solidFill>
              </a:defRPr>
            </a:lvl3pPr>
            <a:lvl4pPr>
              <a:defRPr sz="1800">
                <a:solidFill>
                  <a:srgbClr val="189BC4"/>
                </a:solidFill>
              </a:defRPr>
            </a:lvl4pPr>
            <a:lvl5pPr>
              <a:defRPr sz="1800">
                <a:solidFill>
                  <a:srgbClr val="189BC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solidFill>
                  <a:srgbClr val="189BC4"/>
                </a:solidFill>
              </a:defRPr>
            </a:lvl1pPr>
            <a:lvl2pPr>
              <a:defRPr sz="2400">
                <a:solidFill>
                  <a:srgbClr val="189BC4"/>
                </a:solidFill>
              </a:defRPr>
            </a:lvl2pPr>
            <a:lvl3pPr>
              <a:defRPr sz="2000">
                <a:solidFill>
                  <a:srgbClr val="189BC4"/>
                </a:solidFill>
              </a:defRPr>
            </a:lvl3pPr>
            <a:lvl4pPr>
              <a:defRPr sz="1800">
                <a:solidFill>
                  <a:srgbClr val="189BC4"/>
                </a:solidFill>
              </a:defRPr>
            </a:lvl4pPr>
            <a:lvl5pPr>
              <a:defRPr sz="1800">
                <a:solidFill>
                  <a:srgbClr val="189BC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ABAB857C-1BD9-4D14-B5E7-5A9650CCC6E0}" type="datetime7">
              <a:rPr lang="de-AT" smtClean="0">
                <a:solidFill>
                  <a:prstClr val="white"/>
                </a:solidFill>
              </a:r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pic>
        <p:nvPicPr>
          <p:cNvPr id="8"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582533"/>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36517"/>
            <a:ext cx="576064" cy="576064"/>
          </a:xfrm>
          <a:prstGeom prst="rect">
            <a:avLst/>
          </a:prstGeom>
          <a:noFill/>
          <a:extLst/>
        </p:spPr>
      </p:pic>
      <p:pic>
        <p:nvPicPr>
          <p:cNvPr id="10"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02786"/>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189B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solidFill>
                  <a:srgbClr val="189BC4"/>
                </a:solidFill>
              </a:defRPr>
            </a:lvl1pPr>
            <a:lvl2pPr>
              <a:defRPr sz="2000">
                <a:solidFill>
                  <a:srgbClr val="189BC4"/>
                </a:solidFill>
              </a:defRPr>
            </a:lvl2pPr>
            <a:lvl3pPr>
              <a:defRPr sz="1800">
                <a:solidFill>
                  <a:srgbClr val="189BC4"/>
                </a:solidFill>
              </a:defRPr>
            </a:lvl3pPr>
            <a:lvl4pPr>
              <a:defRPr sz="1600">
                <a:solidFill>
                  <a:srgbClr val="189BC4"/>
                </a:solidFill>
              </a:defRPr>
            </a:lvl4pPr>
            <a:lvl5pPr>
              <a:defRPr sz="1600">
                <a:solidFill>
                  <a:srgbClr val="189BC4"/>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189BC4"/>
                </a:solidFill>
                <a:latin typeface="Corbel" panose="020B0503020204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solidFill>
                  <a:srgbClr val="189BC4"/>
                </a:solidFill>
              </a:defRPr>
            </a:lvl1pPr>
            <a:lvl2pPr>
              <a:defRPr sz="2000">
                <a:solidFill>
                  <a:srgbClr val="189BC4"/>
                </a:solidFill>
              </a:defRPr>
            </a:lvl2pPr>
            <a:lvl3pPr>
              <a:defRPr sz="1800">
                <a:solidFill>
                  <a:srgbClr val="189BC4"/>
                </a:solidFill>
              </a:defRPr>
            </a:lvl3pPr>
            <a:lvl4pPr>
              <a:defRPr sz="1600">
                <a:solidFill>
                  <a:srgbClr val="189BC4"/>
                </a:solidFill>
              </a:defRPr>
            </a:lvl4pPr>
            <a:lvl5pPr>
              <a:defRPr sz="1600">
                <a:solidFill>
                  <a:srgbClr val="189BC4"/>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3C9222F-D777-47A3-9705-640BEEFF4280}" type="datetime7">
              <a:rPr lang="de-AT" smtClean="0">
                <a:solidFill>
                  <a:prstClr val="white"/>
                </a:solidFill>
              </a:rPr>
              <a:t>Sep-18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76696A6-1945-4B41-BEAF-9E54098FB90C}" type="datetime7">
              <a:rPr lang="de-AT" smtClean="0">
                <a:solidFill>
                  <a:prstClr val="white"/>
                </a:solidFill>
              </a:rPr>
              <a:t>Sep-18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pic>
        <p:nvPicPr>
          <p:cNvPr id="6"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3486" y="594696"/>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7072" y="548680"/>
            <a:ext cx="576064" cy="576064"/>
          </a:xfrm>
          <a:prstGeom prst="rect">
            <a:avLst/>
          </a:prstGeom>
          <a:noFill/>
          <a:extLst/>
        </p:spPr>
      </p:pic>
      <p:pic>
        <p:nvPicPr>
          <p:cNvPr id="8"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08691" y="914949"/>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8D14B-1E48-49FE-BF4B-BA55AA24700E}" type="datetime7">
              <a:rPr lang="de-AT" smtClean="0">
                <a:solidFill>
                  <a:prstClr val="white"/>
                </a:solidFill>
              </a:rPr>
              <a:t>Sep-18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solidFill>
                  <a:srgbClr val="189BC4"/>
                </a:solidFill>
              </a:defRPr>
            </a:lvl1pPr>
            <a:lvl2pPr>
              <a:defRPr sz="2800">
                <a:solidFill>
                  <a:srgbClr val="189BC4"/>
                </a:solidFill>
              </a:defRPr>
            </a:lvl2pPr>
            <a:lvl3pPr>
              <a:defRPr sz="2400">
                <a:solidFill>
                  <a:srgbClr val="189BC4"/>
                </a:solidFill>
              </a:defRPr>
            </a:lvl3pPr>
            <a:lvl4pPr>
              <a:defRPr sz="2000">
                <a:solidFill>
                  <a:srgbClr val="189BC4"/>
                </a:solidFill>
              </a:defRPr>
            </a:lvl4pPr>
            <a:lvl5pPr>
              <a:defRPr sz="2000">
                <a:solidFill>
                  <a:srgbClr val="189BC4"/>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solidFill>
                  <a:srgbClr val="189BC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B6C726A-A298-4DEA-B7A2-D05DBBD5E415}" type="datetime7">
              <a:rPr lang="de-AT" smtClean="0">
                <a:solidFill>
                  <a:prstClr val="white"/>
                </a:solidFill>
              </a:r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rbel" panose="020B0503020204020204" pitchFamily="34" charset="0"/>
              </a:defRPr>
            </a:lvl1pPr>
          </a:lstStyle>
          <a:p>
            <a:fld id="{A5759BD0-624F-43C8-B800-062DF3ADF3D5}" type="datetime7">
              <a:rPr lang="de-AT" smtClean="0"/>
              <a:pPr/>
              <a:t>Sep-18</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rbel" panose="020B0503020204020204" pitchFamily="34" charset="0"/>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rbel" panose="020B0503020204020204" pitchFamily="34" charset="0"/>
              </a:defRPr>
            </a:lvl1pPr>
          </a:lstStyle>
          <a:p>
            <a:fld id="{CD93F612-187A-48BF-B5EE-AA4BEE289BC1}" type="slidenum">
              <a:rPr lang="de-AT" smtClean="0"/>
              <a:pPr/>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rgbClr val="5578A2"/>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89BC4"/>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89BC4"/>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89BC4"/>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89BC4"/>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89BC4"/>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latin typeface="Corbel" panose="020B0503020204020204" pitchFamily="34" charset="0"/>
              </a:defRPr>
            </a:lvl1pPr>
          </a:lstStyle>
          <a:p>
            <a:fld id="{B7322B96-C2BA-4112-8EFC-E13FF6A7CD00}" type="datetime7">
              <a:rPr lang="de-AT" smtClean="0">
                <a:solidFill>
                  <a:prstClr val="white"/>
                </a:solidFill>
              </a:rPr>
              <a:pPr/>
              <a:t>Sep-18</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latin typeface="Corbel" panose="020B0503020204020204" pitchFamily="34" charset="0"/>
              </a:defRPr>
            </a:lvl1p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5578A2"/>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danube-logistics.info/danube-ports/search/action/list/pfc/ResultList/?cHash=8b871ebaee916aba4eec6d9aa3c4ea01"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www.blaue-seiten.at/"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hyperlink" Target="http://www.bonapart.d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hyperlink" Target="http://www.portofconstantza.com/" TargetMode="External"/><Relationship Id="rId3" Type="http://schemas.openxmlformats.org/officeDocument/2006/relationships/hyperlink" Target="http://www.viadonau.org/newsroom/publikationen/handbuch-der-donauschifffahrt/" TargetMode="External"/><Relationship Id="rId7" Type="http://schemas.openxmlformats.org/officeDocument/2006/relationships/hyperlink" Target="http://www.duisport.de/"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www.hafen-wien.com/" TargetMode="External"/><Relationship Id="rId5" Type="http://schemas.openxmlformats.org/officeDocument/2006/relationships/hyperlink" Target="http://www.ines-danube.info/" TargetMode="External"/><Relationship Id="rId4" Type="http://schemas.openxmlformats.org/officeDocument/2006/relationships/hyperlink" Target="http://www.viadonau.org/de/newsroom/publikationen/broschueren/" TargetMode="External"/><Relationship Id="rId9" Type="http://schemas.openxmlformats.org/officeDocument/2006/relationships/hyperlink" Target="https://www.reederei-jaegers.de/index.php"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bonapart.de/nachrichten.ht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www.ennshafen.a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73.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ines-danube.info/goto.php?target=pg_165_168&amp;client_id=viailias4"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0145" y="5258472"/>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6"/>
          <p:cNvSpPr>
            <a:spLocks noGrp="1"/>
          </p:cNvSpPr>
          <p:nvPr>
            <p:ph type="ctrTitle"/>
          </p:nvPr>
        </p:nvSpPr>
        <p:spPr>
          <a:xfrm>
            <a:off x="683568" y="1340768"/>
            <a:ext cx="7772400" cy="1470025"/>
          </a:xfrm>
        </p:spPr>
        <p:txBody>
          <a:bodyPr>
            <a:normAutofit/>
          </a:bodyPr>
          <a:lstStyle/>
          <a:p>
            <a:r>
              <a:rPr lang="de-AT" sz="3200" b="1" cap="none" dirty="0" smtClean="0">
                <a:solidFill>
                  <a:srgbClr val="376092"/>
                </a:solidFill>
              </a:rPr>
              <a:t>HÄFEN</a:t>
            </a:r>
            <a:r>
              <a:rPr lang="de-AT" sz="3200" b="1" cap="none" dirty="0" smtClean="0">
                <a:solidFill>
                  <a:schemeClr val="accent1">
                    <a:lumMod val="75000"/>
                  </a:schemeClr>
                </a:solidFill>
              </a:rPr>
              <a:t> UND BINNENSCHIFFE </a:t>
            </a:r>
            <a:endParaRPr lang="de-AT" sz="3200" b="1" cap="none" dirty="0">
              <a:solidFill>
                <a:schemeClr val="accent1">
                  <a:lumMod val="75000"/>
                </a:schemeClr>
              </a:solidFill>
            </a:endParaRPr>
          </a:p>
        </p:txBody>
      </p:sp>
      <p:pic>
        <p:nvPicPr>
          <p:cNvPr id="13"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5084" y="5258472"/>
            <a:ext cx="746956" cy="690808"/>
          </a:xfrm>
          <a:prstGeom prst="rect">
            <a:avLst/>
          </a:prstGeom>
          <a:noFill/>
          <a:extLst/>
        </p:spPr>
      </p:pic>
      <p:pic>
        <p:nvPicPr>
          <p:cNvPr id="14" name="Picture 2" descr="C:\Users\p41662\AppData\Local\Microsoft\Windows\Temporary Internet Files\Content.Outlook\VDWGJMU4\REWWay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4226" y="5373216"/>
            <a:ext cx="2047591" cy="52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22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Häfen als Logistikdienstleister</a:t>
            </a:r>
            <a:r>
              <a:rPr lang="de-AT" b="1" dirty="0" smtClean="0">
                <a:solidFill>
                  <a:srgbClr val="5578A2"/>
                </a:solidFill>
              </a:rPr>
              <a:t/>
            </a:r>
            <a:br>
              <a:rPr lang="de-AT" b="1" dirty="0" smtClean="0">
                <a:solidFill>
                  <a:srgbClr val="5578A2"/>
                </a:solidFill>
              </a:rPr>
            </a:br>
            <a:r>
              <a:rPr lang="de-DE" sz="2400" dirty="0" smtClean="0">
                <a:solidFill>
                  <a:schemeClr val="accent1"/>
                </a:solidFill>
              </a:rPr>
              <a:t>Die Grundstruktur eines Hafens</a:t>
            </a:r>
            <a:endParaRPr lang="de-AT" b="1" dirty="0">
              <a:solidFill>
                <a:srgbClr val="5578A2"/>
              </a:solidFill>
            </a:endParaRPr>
          </a:p>
        </p:txBody>
      </p:sp>
      <p:sp>
        <p:nvSpPr>
          <p:cNvPr id="3" name="Content Placeholder 2"/>
          <p:cNvSpPr>
            <a:spLocks noGrp="1"/>
          </p:cNvSpPr>
          <p:nvPr>
            <p:ph idx="1"/>
          </p:nvPr>
        </p:nvSpPr>
        <p:spPr>
          <a:xfrm>
            <a:off x="457200" y="1544959"/>
            <a:ext cx="8229600" cy="5092673"/>
          </a:xfrm>
        </p:spPr>
        <p:txBody>
          <a:bodyPr>
            <a:normAutofit/>
          </a:bodyPr>
          <a:lstStyle/>
          <a:p>
            <a:endParaRPr lang="de-AT" sz="400" dirty="0" smtClean="0">
              <a:solidFill>
                <a:schemeClr val="accent1"/>
              </a:solidFill>
            </a:endParaRPr>
          </a:p>
          <a:p>
            <a:pPr>
              <a:spcBef>
                <a:spcPts val="600"/>
              </a:spcBef>
              <a:buClr>
                <a:srgbClr val="189BC4"/>
              </a:buClr>
            </a:pPr>
            <a:r>
              <a:rPr lang="de-AT" sz="1800" dirty="0">
                <a:solidFill>
                  <a:schemeClr val="accent1"/>
                </a:solidFill>
              </a:rPr>
              <a:t>v</a:t>
            </a:r>
            <a:r>
              <a:rPr lang="de-AT" sz="1800" dirty="0" smtClean="0">
                <a:solidFill>
                  <a:schemeClr val="accent1"/>
                </a:solidFill>
              </a:rPr>
              <a:t>erbinden Verkehrsträger (Straße, Schiene, Wasserstraße)</a:t>
            </a: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Dienstleister für Umschlag, Lagerung und Logistik</a:t>
            </a: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b="1" dirty="0" smtClean="0"/>
              <a:t>logistische Mehrwertleistungen:</a:t>
            </a:r>
            <a:endParaRPr lang="de-AT" sz="1800" dirty="0" smtClean="0">
              <a:solidFill>
                <a:schemeClr val="accent1"/>
              </a:solidFill>
            </a:endParaRPr>
          </a:p>
          <a:p>
            <a:pPr lvl="1">
              <a:spcBef>
                <a:spcPts val="600"/>
              </a:spcBef>
              <a:buClr>
                <a:srgbClr val="189BC4"/>
              </a:buClr>
              <a:buFont typeface="Symbol" panose="05050102010706020507" pitchFamily="18" charset="2"/>
              <a:buChar char="-"/>
            </a:pPr>
            <a:r>
              <a:rPr lang="de-AT" sz="1600" dirty="0" smtClean="0">
                <a:solidFill>
                  <a:schemeClr val="accent1"/>
                </a:solidFill>
              </a:rPr>
              <a:t>verpacken</a:t>
            </a:r>
          </a:p>
          <a:p>
            <a:pPr lvl="1">
              <a:spcBef>
                <a:spcPts val="600"/>
              </a:spcBef>
              <a:buClr>
                <a:srgbClr val="189BC4"/>
              </a:buClr>
              <a:buFont typeface="Symbol" panose="05050102010706020507" pitchFamily="18" charset="2"/>
              <a:buChar char="-"/>
            </a:pPr>
            <a:r>
              <a:rPr lang="de-AT" sz="1600" dirty="0" err="1" smtClean="0">
                <a:solidFill>
                  <a:schemeClr val="accent1"/>
                </a:solidFill>
              </a:rPr>
              <a:t>Stuffing</a:t>
            </a:r>
            <a:r>
              <a:rPr lang="de-AT" sz="1600" dirty="0" smtClean="0">
                <a:solidFill>
                  <a:schemeClr val="accent1"/>
                </a:solidFill>
              </a:rPr>
              <a:t> und Stripping </a:t>
            </a:r>
            <a:br>
              <a:rPr lang="de-AT" sz="1600" dirty="0" smtClean="0">
                <a:solidFill>
                  <a:schemeClr val="accent1"/>
                </a:solidFill>
              </a:rPr>
            </a:br>
            <a:r>
              <a:rPr lang="de-AT" sz="1600" dirty="0" smtClean="0">
                <a:solidFill>
                  <a:schemeClr val="accent1"/>
                </a:solidFill>
              </a:rPr>
              <a:t>(</a:t>
            </a:r>
            <a:r>
              <a:rPr lang="de-AT" sz="1600" dirty="0" err="1" smtClean="0">
                <a:solidFill>
                  <a:schemeClr val="accent1"/>
                </a:solidFill>
              </a:rPr>
              <a:t>be</a:t>
            </a:r>
            <a:r>
              <a:rPr lang="de-AT" sz="1600" dirty="0" smtClean="0">
                <a:solidFill>
                  <a:schemeClr val="accent1"/>
                </a:solidFill>
              </a:rPr>
              <a:t>- und entladen) von Containern</a:t>
            </a:r>
          </a:p>
          <a:p>
            <a:pPr lvl="1">
              <a:spcBef>
                <a:spcPts val="600"/>
              </a:spcBef>
              <a:buClr>
                <a:srgbClr val="189BC4"/>
              </a:buClr>
              <a:buFont typeface="Symbol" panose="05050102010706020507" pitchFamily="18" charset="2"/>
              <a:buChar char="-"/>
            </a:pPr>
            <a:r>
              <a:rPr lang="de-AT" sz="1600" dirty="0" smtClean="0">
                <a:solidFill>
                  <a:schemeClr val="accent1"/>
                </a:solidFill>
              </a:rPr>
              <a:t>Qualitätskontrolle</a:t>
            </a:r>
          </a:p>
          <a:p>
            <a:pPr lvl="1">
              <a:spcBef>
                <a:spcPts val="600"/>
              </a:spcBef>
              <a:buClr>
                <a:srgbClr val="189BC4"/>
              </a:buClr>
              <a:buFont typeface="Symbol" panose="05050102010706020507" pitchFamily="18" charset="2"/>
              <a:buChar char="-"/>
            </a:pPr>
            <a:r>
              <a:rPr lang="de-AT" sz="1600" dirty="0" smtClean="0">
                <a:solidFill>
                  <a:schemeClr val="accent1"/>
                </a:solidFill>
              </a:rPr>
              <a:t>sanitäre Überprüfung</a:t>
            </a:r>
          </a:p>
          <a:p>
            <a:pPr lvl="1">
              <a:spcBef>
                <a:spcPts val="600"/>
              </a:spcBef>
              <a:buClr>
                <a:srgbClr val="189BC4"/>
              </a:buClr>
              <a:buFont typeface="Symbol" panose="05050102010706020507" pitchFamily="18" charset="2"/>
              <a:buChar char="-"/>
            </a:pPr>
            <a:endParaRPr lang="de-AT" sz="1600" dirty="0" smtClean="0">
              <a:solidFill>
                <a:schemeClr val="accent1"/>
              </a:solidFill>
            </a:endParaRPr>
          </a:p>
          <a:p>
            <a:pPr lvl="0">
              <a:buClr>
                <a:srgbClr val="189BC4"/>
              </a:buClr>
            </a:pPr>
            <a:r>
              <a:rPr lang="de-AT" sz="1800" dirty="0">
                <a:solidFill>
                  <a:srgbClr val="3C628F"/>
                </a:solidFill>
              </a:rPr>
              <a:t>drei </a:t>
            </a:r>
            <a:r>
              <a:rPr lang="de-AT" sz="1800" b="1" dirty="0"/>
              <a:t>umschlagstärksten Hafenstandorte </a:t>
            </a:r>
            <a:r>
              <a:rPr lang="de-AT" sz="1800" dirty="0">
                <a:solidFill>
                  <a:srgbClr val="3C628F"/>
                </a:solidFill>
              </a:rPr>
              <a:t>an der Donau</a:t>
            </a:r>
            <a:r>
              <a:rPr lang="de-AT" sz="1800" dirty="0" smtClean="0">
                <a:solidFill>
                  <a:srgbClr val="3C628F"/>
                </a:solidFill>
              </a:rPr>
              <a:t>:</a:t>
            </a:r>
            <a:endParaRPr lang="de-AT" sz="1800" dirty="0">
              <a:solidFill>
                <a:srgbClr val="3C628F"/>
              </a:solidFill>
            </a:endParaRPr>
          </a:p>
          <a:p>
            <a:pPr lvl="1">
              <a:buClr>
                <a:srgbClr val="189BC4"/>
              </a:buClr>
              <a:buFont typeface="Symbol" panose="05050102010706020507" pitchFamily="18" charset="2"/>
              <a:buChar char="-"/>
            </a:pPr>
            <a:r>
              <a:rPr lang="de-AT" sz="1600" dirty="0" err="1">
                <a:solidFill>
                  <a:srgbClr val="3C628F"/>
                </a:solidFill>
              </a:rPr>
              <a:t>Izmail</a:t>
            </a:r>
            <a:r>
              <a:rPr lang="de-AT" sz="1600" dirty="0">
                <a:solidFill>
                  <a:srgbClr val="3C628F"/>
                </a:solidFill>
              </a:rPr>
              <a:t> (Ukraine)</a:t>
            </a:r>
          </a:p>
          <a:p>
            <a:pPr lvl="1">
              <a:buClr>
                <a:srgbClr val="189BC4"/>
              </a:buClr>
              <a:buFont typeface="Symbol" panose="05050102010706020507" pitchFamily="18" charset="2"/>
              <a:buChar char="-"/>
            </a:pPr>
            <a:r>
              <a:rPr lang="de-AT" sz="1600" dirty="0">
                <a:solidFill>
                  <a:srgbClr val="3C628F"/>
                </a:solidFill>
              </a:rPr>
              <a:t>Linz (Österreich)</a:t>
            </a:r>
          </a:p>
          <a:p>
            <a:pPr lvl="1">
              <a:buClr>
                <a:srgbClr val="189BC4"/>
              </a:buClr>
              <a:buFont typeface="Symbol" panose="05050102010706020507" pitchFamily="18" charset="2"/>
              <a:buChar char="-"/>
            </a:pPr>
            <a:r>
              <a:rPr lang="de-AT" sz="1600" dirty="0" err="1">
                <a:solidFill>
                  <a:srgbClr val="3C628F"/>
                </a:solidFill>
              </a:rPr>
              <a:t>Galati</a:t>
            </a:r>
            <a:r>
              <a:rPr lang="de-AT" sz="1600" dirty="0">
                <a:solidFill>
                  <a:srgbClr val="3C628F"/>
                </a:solidFill>
              </a:rPr>
              <a:t> (Rumänien)</a:t>
            </a:r>
          </a:p>
          <a:p>
            <a:endParaRPr lang="de-AT" dirty="0" smtClean="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8" name="Text Box 6"/>
          <p:cNvSpPr txBox="1">
            <a:spLocks noChangeArrowheads="1"/>
          </p:cNvSpPr>
          <p:nvPr/>
        </p:nvSpPr>
        <p:spPr bwMode="auto">
          <a:xfrm>
            <a:off x="8123076" y="6422189"/>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grpSp>
        <p:nvGrpSpPr>
          <p:cNvPr id="9" name="Gruppieren 8"/>
          <p:cNvGrpSpPr/>
          <p:nvPr/>
        </p:nvGrpSpPr>
        <p:grpSpPr>
          <a:xfrm>
            <a:off x="4881420" y="3106982"/>
            <a:ext cx="4235556" cy="2160240"/>
            <a:chOff x="4908444" y="1771815"/>
            <a:chExt cx="4235556" cy="2160240"/>
          </a:xfrm>
        </p:grpSpPr>
        <p:pic>
          <p:nvPicPr>
            <p:cNvPr id="10" name="Grafik 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237" t="4757" b="36230"/>
            <a:stretch/>
          </p:blipFill>
          <p:spPr>
            <a:xfrm>
              <a:off x="4908444" y="1771815"/>
              <a:ext cx="4235556" cy="2160240"/>
            </a:xfrm>
            <a:prstGeom prst="rect">
              <a:avLst/>
            </a:prstGeom>
          </p:spPr>
        </p:pic>
        <p:sp>
          <p:nvSpPr>
            <p:cNvPr id="11" name="Rechteck 10"/>
            <p:cNvSpPr/>
            <p:nvPr/>
          </p:nvSpPr>
          <p:spPr>
            <a:xfrm>
              <a:off x="4912394" y="1827812"/>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2" name="Textfeld 1"/>
          <p:cNvSpPr txBox="1">
            <a:spLocks noChangeArrowheads="1"/>
          </p:cNvSpPr>
          <p:nvPr/>
        </p:nvSpPr>
        <p:spPr bwMode="auto">
          <a:xfrm>
            <a:off x="4797571" y="3106940"/>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Observatory </a:t>
            </a:r>
            <a:r>
              <a:rPr lang="de-DE" sz="800" dirty="0" err="1" smtClean="0">
                <a:solidFill>
                  <a:schemeClr val="accent1"/>
                </a:solidFill>
                <a:latin typeface="Corbel" panose="020B0503020204020204" pitchFamily="34" charset="0"/>
              </a:rPr>
              <a:t>of</a:t>
            </a:r>
            <a:r>
              <a:rPr lang="de-DE" sz="800" dirty="0" smtClean="0">
                <a:solidFill>
                  <a:schemeClr val="accent1"/>
                </a:solidFill>
                <a:latin typeface="Corbel" panose="020B0503020204020204" pitchFamily="34" charset="0"/>
              </a:rPr>
              <a:t> European </a:t>
            </a:r>
            <a:r>
              <a:rPr lang="de-DE" sz="800" dirty="0" err="1" smtClean="0">
                <a:solidFill>
                  <a:schemeClr val="accent1"/>
                </a:solidFill>
                <a:latin typeface="Corbel" panose="020B0503020204020204" pitchFamily="34" charset="0"/>
              </a:rPr>
              <a:t>inland</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navigation</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752405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Die Grundstruktur eines Hafens</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smtClean="0">
                <a:solidFill>
                  <a:schemeClr val="accent1"/>
                </a:solidFill>
              </a:rPr>
              <a:t>Was hat ein Hafen, was eine Lände nicht hat </a:t>
            </a:r>
            <a:br>
              <a:rPr lang="de-DE" sz="2000" dirty="0" smtClean="0">
                <a:solidFill>
                  <a:schemeClr val="accent1"/>
                </a:solidFill>
              </a:rPr>
            </a:br>
            <a:r>
              <a:rPr lang="de-DE" sz="2000" dirty="0" smtClean="0">
                <a:solidFill>
                  <a:schemeClr val="accent1"/>
                </a:solidFill>
              </a:rPr>
              <a:t>und ihn somit von ihr unterscheidet?</a:t>
            </a:r>
          </a:p>
          <a:p>
            <a:pPr marL="0" indent="0" algn="ctr">
              <a:buNone/>
            </a:pPr>
            <a:endParaRPr lang="de-DE" sz="2000" dirty="0">
              <a:solidFill>
                <a:schemeClr val="accent1"/>
              </a:solidFill>
            </a:endParaRPr>
          </a:p>
          <a:p>
            <a:pPr marL="1433513" indent="-457200">
              <a:buAutoNum type="alphaLcParenR"/>
            </a:pPr>
            <a:r>
              <a:rPr lang="de-DE" sz="1800" dirty="0">
                <a:solidFill>
                  <a:schemeClr val="accent1"/>
                </a:solidFill>
              </a:rPr>
              <a:t>m</a:t>
            </a:r>
            <a:r>
              <a:rPr lang="de-DE" sz="1800" dirty="0" smtClean="0">
                <a:solidFill>
                  <a:schemeClr val="accent1"/>
                </a:solidFill>
              </a:rPr>
              <a:t>ehrere Terminals</a:t>
            </a:r>
          </a:p>
          <a:p>
            <a:pPr marL="1433513" indent="-457200">
              <a:buAutoNum type="alphaLcParenR"/>
            </a:pPr>
            <a:r>
              <a:rPr lang="de-DE" sz="1800" dirty="0" smtClean="0">
                <a:solidFill>
                  <a:schemeClr val="accent1"/>
                </a:solidFill>
              </a:rPr>
              <a:t>Hafenbecken</a:t>
            </a:r>
          </a:p>
          <a:p>
            <a:pPr marL="1433513" indent="-457200">
              <a:buAutoNum type="alphaLcParenR"/>
            </a:pPr>
            <a:r>
              <a:rPr lang="de-DE" sz="1800" dirty="0">
                <a:solidFill>
                  <a:schemeClr val="accent1"/>
                </a:solidFill>
              </a:rPr>
              <a:t>e</a:t>
            </a:r>
            <a:r>
              <a:rPr lang="de-DE" sz="1800" dirty="0" smtClean="0">
                <a:solidFill>
                  <a:schemeClr val="accent1"/>
                </a:solidFill>
              </a:rPr>
              <a:t>ine kürzere Kaimauer</a:t>
            </a:r>
          </a:p>
          <a:p>
            <a:pPr marL="1433513" indent="-444500">
              <a:buAutoNum type="alphaLcParenR"/>
            </a:pPr>
            <a:r>
              <a:rPr lang="de-DE" sz="1800" dirty="0">
                <a:solidFill>
                  <a:schemeClr val="accent1"/>
                </a:solidFill>
              </a:rPr>
              <a:t>e</a:t>
            </a:r>
            <a:r>
              <a:rPr lang="de-DE" sz="1800" dirty="0" smtClean="0">
                <a:solidFill>
                  <a:schemeClr val="accent1"/>
                </a:solidFill>
              </a:rPr>
              <a:t>ine Zugverbindung</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6" name="Ellipse 5"/>
          <p:cNvSpPr/>
          <p:nvPr/>
        </p:nvSpPr>
        <p:spPr>
          <a:xfrm>
            <a:off x="1093327" y="3068960"/>
            <a:ext cx="3046625"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5001" b="14798"/>
          <a:stretch/>
        </p:blipFill>
        <p:spPr>
          <a:xfrm>
            <a:off x="-12211" y="4437112"/>
            <a:ext cx="9344903" cy="2201652"/>
          </a:xfrm>
          <a:prstGeom prst="rect">
            <a:avLst/>
          </a:prstGeom>
        </p:spPr>
      </p:pic>
      <p:sp>
        <p:nvSpPr>
          <p:cNvPr id="7" name="Text Box 6"/>
          <p:cNvSpPr txBox="1">
            <a:spLocks noChangeArrowheads="1"/>
          </p:cNvSpPr>
          <p:nvPr/>
        </p:nvSpPr>
        <p:spPr bwMode="auto">
          <a:xfrm>
            <a:off x="-12211" y="450912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lumMod val="85000"/>
                  </a:schemeClr>
                </a:solidFill>
                <a:latin typeface="Corbel" panose="020B0503020204020204" pitchFamily="34" charset="0"/>
              </a:rPr>
              <a:t>Quelle: via </a:t>
            </a:r>
            <a:r>
              <a:rPr lang="de-AT" sz="800" dirty="0" err="1" smtClean="0">
                <a:solidFill>
                  <a:schemeClr val="bg1">
                    <a:lumMod val="85000"/>
                  </a:schemeClr>
                </a:solidFill>
                <a:latin typeface="Corbel" panose="020B0503020204020204" pitchFamily="34" charset="0"/>
              </a:rPr>
              <a:t>donau</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245768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und </a:t>
            </a:r>
            <a:r>
              <a:rPr lang="de-AT" b="1" dirty="0">
                <a:solidFill>
                  <a:srgbClr val="376092"/>
                </a:solidFill>
              </a:rPr>
              <a:t>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12</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677601439"/>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7893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body" idx="1"/>
          </p:nvPr>
        </p:nvSpPr>
        <p:spPr>
          <a:xfrm>
            <a:off x="457200" y="2307728"/>
            <a:ext cx="8229600" cy="4776192"/>
          </a:xfrm>
        </p:spPr>
        <p:txBody>
          <a:bodyPr/>
          <a:lstStyle/>
          <a:p>
            <a:pPr eaLnBrk="1" hangingPunct="1"/>
            <a:endParaRPr lang="de-AT" dirty="0" smtClean="0"/>
          </a:p>
        </p:txBody>
      </p:sp>
      <p:pic>
        <p:nvPicPr>
          <p:cNvPr id="30724" name="Picture 3" descr="obere_donau"/>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5336" y="1672828"/>
            <a:ext cx="8380977" cy="49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Oval 6"/>
          <p:cNvSpPr>
            <a:spLocks noChangeArrowheads="1"/>
          </p:cNvSpPr>
          <p:nvPr/>
        </p:nvSpPr>
        <p:spPr bwMode="auto">
          <a:xfrm>
            <a:off x="3424658" y="3401714"/>
            <a:ext cx="193431" cy="188913"/>
          </a:xfrm>
          <a:prstGeom prst="ellipse">
            <a:avLst/>
          </a:prstGeom>
          <a:solidFill>
            <a:schemeClr val="tx2"/>
          </a:solidFill>
          <a:ln w="9525">
            <a:solidFill>
              <a:schemeClr val="accent1"/>
            </a:solidFill>
            <a:round/>
            <a:headEnd/>
            <a:tailEnd/>
          </a:ln>
          <a:effectLst/>
          <a:extLst/>
        </p:spPr>
        <p:txBody>
          <a:bodyPr wrap="none" anchor="ctr"/>
          <a:lstStyle/>
          <a:p>
            <a:endParaRPr lang="de-AT" dirty="0">
              <a:latin typeface="Corbel" panose="020B0503020204020204" pitchFamily="34" charset="0"/>
            </a:endParaRPr>
          </a:p>
        </p:txBody>
      </p:sp>
      <p:sp>
        <p:nvSpPr>
          <p:cNvPr id="30728" name="Oval 7"/>
          <p:cNvSpPr>
            <a:spLocks noChangeArrowheads="1"/>
          </p:cNvSpPr>
          <p:nvPr/>
        </p:nvSpPr>
        <p:spPr bwMode="auto">
          <a:xfrm>
            <a:off x="3695951" y="3529855"/>
            <a:ext cx="193431" cy="188913"/>
          </a:xfrm>
          <a:prstGeom prst="ellipse">
            <a:avLst/>
          </a:prstGeom>
          <a:solidFill>
            <a:schemeClr val="tx2"/>
          </a:solidFill>
          <a:ln w="9525">
            <a:solidFill>
              <a:schemeClr val="accent1"/>
            </a:solidFill>
            <a:round/>
            <a:headEnd/>
            <a:tailEnd/>
          </a:ln>
          <a:effectLst/>
          <a:extLst/>
        </p:spPr>
        <p:txBody>
          <a:bodyPr wrap="none" anchor="ctr"/>
          <a:lstStyle/>
          <a:p>
            <a:endParaRPr lang="de-AT" dirty="0">
              <a:latin typeface="Corbel" panose="020B0503020204020204" pitchFamily="34" charset="0"/>
            </a:endParaRPr>
          </a:p>
        </p:txBody>
      </p:sp>
      <p:sp>
        <p:nvSpPr>
          <p:cNvPr id="30729" name="Oval 8"/>
          <p:cNvSpPr>
            <a:spLocks noChangeArrowheads="1"/>
          </p:cNvSpPr>
          <p:nvPr/>
        </p:nvSpPr>
        <p:spPr bwMode="auto">
          <a:xfrm>
            <a:off x="4620961" y="3140968"/>
            <a:ext cx="193431" cy="188913"/>
          </a:xfrm>
          <a:prstGeom prst="ellipse">
            <a:avLst/>
          </a:prstGeom>
          <a:solidFill>
            <a:schemeClr val="tx2"/>
          </a:solidFill>
          <a:ln w="9525">
            <a:solidFill>
              <a:schemeClr val="accent1"/>
            </a:solidFill>
            <a:round/>
            <a:headEnd/>
            <a:tailEnd/>
          </a:ln>
          <a:effectLst/>
          <a:extLst/>
        </p:spPr>
        <p:txBody>
          <a:bodyPr wrap="none" anchor="ctr"/>
          <a:lstStyle/>
          <a:p>
            <a:endParaRPr lang="de-AT" dirty="0">
              <a:latin typeface="Corbel" panose="020B0503020204020204" pitchFamily="34" charset="0"/>
            </a:endParaRPr>
          </a:p>
        </p:txBody>
      </p:sp>
      <p:sp>
        <p:nvSpPr>
          <p:cNvPr id="30730" name="Oval 9"/>
          <p:cNvSpPr>
            <a:spLocks noChangeArrowheads="1"/>
          </p:cNvSpPr>
          <p:nvPr/>
        </p:nvSpPr>
        <p:spPr bwMode="auto">
          <a:xfrm>
            <a:off x="5436096" y="3388269"/>
            <a:ext cx="193431" cy="188913"/>
          </a:xfrm>
          <a:prstGeom prst="ellipse">
            <a:avLst/>
          </a:prstGeom>
          <a:solidFill>
            <a:schemeClr val="tx2"/>
          </a:solidFill>
          <a:ln w="9525">
            <a:solidFill>
              <a:schemeClr val="accent1"/>
            </a:solidFill>
            <a:round/>
            <a:headEnd/>
            <a:tailEnd/>
          </a:ln>
          <a:effectLst/>
          <a:extLst/>
        </p:spPr>
        <p:txBody>
          <a:bodyPr wrap="none" anchor="ctr"/>
          <a:lstStyle/>
          <a:p>
            <a:endParaRPr lang="de-AT" dirty="0">
              <a:latin typeface="Corbel" panose="020B0503020204020204" pitchFamily="34" charset="0"/>
            </a:endParaRPr>
          </a:p>
        </p:txBody>
      </p:sp>
      <p:sp>
        <p:nvSpPr>
          <p:cNvPr id="30731" name="Oval 10"/>
          <p:cNvSpPr>
            <a:spLocks noChangeArrowheads="1"/>
          </p:cNvSpPr>
          <p:nvPr/>
        </p:nvSpPr>
        <p:spPr bwMode="auto">
          <a:xfrm>
            <a:off x="2772507" y="2811959"/>
            <a:ext cx="3383574" cy="1368425"/>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dirty="0">
              <a:latin typeface="Corbel" panose="020B0503020204020204" pitchFamily="34" charset="0"/>
            </a:endParaRPr>
          </a:p>
        </p:txBody>
      </p:sp>
      <p:sp>
        <p:nvSpPr>
          <p:cNvPr id="12" name="Rectangle 2"/>
          <p:cNvSpPr>
            <a:spLocks noGrp="1" noChangeArrowheads="1"/>
          </p:cNvSpPr>
          <p:nvPr>
            <p:ph type="title" idx="4294967295"/>
          </p:nvPr>
        </p:nvSpPr>
        <p:spPr>
          <a:xfrm>
            <a:off x="323528" y="584125"/>
            <a:ext cx="8712968" cy="647700"/>
          </a:xfrm>
        </p:spPr>
        <p:txBody>
          <a:bodyPr>
            <a:noAutofit/>
          </a:bodyPr>
          <a:lstStyle/>
          <a:p>
            <a:r>
              <a:rPr lang="de-DE" b="1" dirty="0" smtClean="0">
                <a:solidFill>
                  <a:srgbClr val="376092"/>
                </a:solidFill>
              </a:rPr>
              <a:t>Überblick über die</a:t>
            </a:r>
            <a:br>
              <a:rPr lang="de-DE" b="1" dirty="0" smtClean="0">
                <a:solidFill>
                  <a:srgbClr val="376092"/>
                </a:solidFill>
              </a:rPr>
            </a:br>
            <a:r>
              <a:rPr lang="de-DE" b="1" dirty="0" smtClean="0">
                <a:solidFill>
                  <a:srgbClr val="376092"/>
                </a:solidFill>
              </a:rPr>
              <a:t>österreichischen Donauhäfen</a:t>
            </a:r>
            <a:br>
              <a:rPr lang="de-DE" b="1" dirty="0" smtClean="0">
                <a:solidFill>
                  <a:srgbClr val="376092"/>
                </a:solidFill>
              </a:rPr>
            </a:br>
            <a:r>
              <a:rPr lang="de-DE" sz="2400" dirty="0" smtClean="0">
                <a:solidFill>
                  <a:srgbClr val="376092"/>
                </a:solidFill>
              </a:rPr>
              <a:t>Die Häfen der Donau</a:t>
            </a:r>
            <a:endParaRPr lang="de-DE" sz="2400" b="1" dirty="0" smtClean="0">
              <a:solidFill>
                <a:srgbClr val="376092"/>
              </a:solidFill>
            </a:endParaRPr>
          </a:p>
        </p:txBody>
      </p:sp>
      <p:sp>
        <p:nvSpPr>
          <p:cNvPr id="2" name="Date Placeholder 1"/>
          <p:cNvSpPr>
            <a:spLocks noGrp="1"/>
          </p:cNvSpPr>
          <p:nvPr>
            <p:ph type="dt" sz="half" idx="10"/>
          </p:nvPr>
        </p:nvSpPr>
        <p:spPr/>
        <p:txBody>
          <a:bodyPr/>
          <a:lstStyle/>
          <a:p>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13" name="Text Box 6"/>
          <p:cNvSpPr txBox="1">
            <a:spLocks noChangeArrowheads="1"/>
          </p:cNvSpPr>
          <p:nvPr/>
        </p:nvSpPr>
        <p:spPr bwMode="auto">
          <a:xfrm>
            <a:off x="457200" y="167282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65573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r>
              <a:rPr lang="de-AT" b="1" dirty="0" smtClean="0">
                <a:solidFill>
                  <a:srgbClr val="376092"/>
                </a:solidFill>
              </a:rPr>
              <a:t>Die Donauhäfen</a:t>
            </a:r>
            <a:br>
              <a:rPr lang="de-AT" b="1" dirty="0" smtClean="0">
                <a:solidFill>
                  <a:srgbClr val="376092"/>
                </a:solidFill>
              </a:rPr>
            </a:br>
            <a:r>
              <a:rPr lang="de-AT" sz="2400" dirty="0" smtClean="0">
                <a:solidFill>
                  <a:srgbClr val="376092"/>
                </a:solidFill>
              </a:rPr>
              <a:t>Die Häfen</a:t>
            </a:r>
            <a:r>
              <a:rPr lang="de-DE" sz="2400" dirty="0" smtClean="0">
                <a:solidFill>
                  <a:srgbClr val="376092"/>
                </a:solidFill>
              </a:rPr>
              <a:t> der Donau</a:t>
            </a:r>
            <a:endParaRPr lang="de-DE" dirty="0" smtClean="0">
              <a:solidFill>
                <a:srgbClr val="376092"/>
              </a:solidFill>
            </a:endParaRPr>
          </a:p>
        </p:txBody>
      </p:sp>
      <p:sp>
        <p:nvSpPr>
          <p:cNvPr id="37892" name="Rectangle 3"/>
          <p:cNvSpPr>
            <a:spLocks noGrp="1" noChangeArrowheads="1"/>
          </p:cNvSpPr>
          <p:nvPr>
            <p:ph idx="1"/>
          </p:nvPr>
        </p:nvSpPr>
        <p:spPr/>
        <p:txBody>
          <a:bodyPr>
            <a:normAutofit/>
          </a:bodyPr>
          <a:lstStyle/>
          <a:p>
            <a:pPr eaLnBrk="1" hangingPunct="1">
              <a:spcBef>
                <a:spcPts val="600"/>
              </a:spcBef>
              <a:buClr>
                <a:srgbClr val="189BC4"/>
              </a:buClr>
            </a:pPr>
            <a:endParaRPr lang="de-DE" sz="1800" dirty="0" smtClean="0">
              <a:solidFill>
                <a:schemeClr val="accent1"/>
              </a:solidFill>
            </a:endParaRPr>
          </a:p>
          <a:p>
            <a:pPr eaLnBrk="1" hangingPunct="1">
              <a:spcBef>
                <a:spcPts val="600"/>
              </a:spcBef>
              <a:buClr>
                <a:srgbClr val="189BC4"/>
              </a:buClr>
            </a:pPr>
            <a:r>
              <a:rPr lang="de-DE" sz="1800" dirty="0" smtClean="0">
                <a:solidFill>
                  <a:schemeClr val="accent1"/>
                </a:solidFill>
              </a:rPr>
              <a:t>rund </a:t>
            </a:r>
            <a:r>
              <a:rPr lang="de-DE" sz="1800" b="1" dirty="0" smtClean="0"/>
              <a:t>80 Häfen </a:t>
            </a:r>
            <a:r>
              <a:rPr lang="de-DE" sz="1800" dirty="0" smtClean="0">
                <a:solidFill>
                  <a:schemeClr val="accent1"/>
                </a:solidFill>
              </a:rPr>
              <a:t>entlang der Donau </a:t>
            </a:r>
          </a:p>
          <a:p>
            <a:pPr eaLnBrk="1" hangingPunct="1">
              <a:spcBef>
                <a:spcPts val="600"/>
              </a:spcBef>
              <a:buClr>
                <a:srgbClr val="189BC4"/>
              </a:buClr>
            </a:pPr>
            <a:endParaRPr lang="de-DE" sz="1800" dirty="0" smtClean="0">
              <a:solidFill>
                <a:schemeClr val="accent1"/>
              </a:solidFill>
            </a:endParaRPr>
          </a:p>
          <a:p>
            <a:pPr eaLnBrk="1" hangingPunct="1">
              <a:spcBef>
                <a:spcPts val="600"/>
              </a:spcBef>
              <a:buClr>
                <a:srgbClr val="189BC4"/>
              </a:buClr>
            </a:pPr>
            <a:endParaRPr lang="de-DE" sz="1800" dirty="0">
              <a:solidFill>
                <a:schemeClr val="accent1"/>
              </a:solidFill>
            </a:endParaRPr>
          </a:p>
          <a:p>
            <a:pPr eaLnBrk="1" hangingPunct="1">
              <a:spcBef>
                <a:spcPts val="600"/>
              </a:spcBef>
              <a:buClr>
                <a:srgbClr val="189BC4"/>
              </a:buClr>
            </a:pPr>
            <a:r>
              <a:rPr lang="de-DE" sz="1800" dirty="0" smtClean="0">
                <a:solidFill>
                  <a:schemeClr val="accent1"/>
                </a:solidFill>
              </a:rPr>
              <a:t>über 40 Häfen von  internationaler </a:t>
            </a:r>
            <a:br>
              <a:rPr lang="de-DE" sz="1800" dirty="0" smtClean="0">
                <a:solidFill>
                  <a:schemeClr val="accent1"/>
                </a:solidFill>
              </a:rPr>
            </a:br>
            <a:r>
              <a:rPr lang="de-DE" sz="1800" dirty="0" smtClean="0">
                <a:solidFill>
                  <a:schemeClr val="accent1"/>
                </a:solidFill>
              </a:rPr>
              <a:t>Bedeutung (= E-Hafen)</a:t>
            </a:r>
            <a:endParaRPr lang="de-AT" sz="1800" dirty="0" smtClean="0">
              <a:solidFill>
                <a:schemeClr val="accent1"/>
              </a:solidFill>
            </a:endParaRPr>
          </a:p>
          <a:p>
            <a:pPr eaLnBrk="1" hangingPunct="1">
              <a:spcBef>
                <a:spcPts val="600"/>
              </a:spcBef>
              <a:buClr>
                <a:srgbClr val="189BC4"/>
              </a:buClr>
            </a:pPr>
            <a:endParaRPr lang="de-DE" sz="1800" dirty="0" smtClean="0">
              <a:solidFill>
                <a:schemeClr val="accent1"/>
              </a:solidFill>
            </a:endParaRPr>
          </a:p>
          <a:p>
            <a:pPr eaLnBrk="1" hangingPunct="1">
              <a:spcBef>
                <a:spcPts val="600"/>
              </a:spcBef>
              <a:buClr>
                <a:srgbClr val="189BC4"/>
              </a:buClr>
            </a:pPr>
            <a:endParaRPr lang="de-DE" sz="1800" dirty="0" smtClean="0">
              <a:solidFill>
                <a:schemeClr val="accent1"/>
              </a:solidFill>
            </a:endParaRPr>
          </a:p>
          <a:p>
            <a:pPr>
              <a:spcBef>
                <a:spcPts val="600"/>
              </a:spcBef>
              <a:buClr>
                <a:srgbClr val="189BC4"/>
              </a:buClr>
            </a:pPr>
            <a:r>
              <a:rPr lang="de-DE" sz="1800" dirty="0" smtClean="0">
                <a:solidFill>
                  <a:schemeClr val="accent1"/>
                </a:solidFill>
              </a:rPr>
              <a:t>Übersicht aller Donauhäfen</a:t>
            </a:r>
            <a:r>
              <a:rPr lang="de-DE" sz="1800" dirty="0">
                <a:solidFill>
                  <a:schemeClr val="accent1"/>
                </a:solidFill>
              </a:rPr>
              <a:t> </a:t>
            </a:r>
            <a:r>
              <a:rPr lang="de-DE" sz="1800" dirty="0" smtClean="0">
                <a:solidFill>
                  <a:schemeClr val="accent1"/>
                </a:solidFill>
              </a:rPr>
              <a:t>unter: </a:t>
            </a:r>
            <a:r>
              <a:rPr lang="de-DE" dirty="0" smtClean="0">
                <a:solidFill>
                  <a:schemeClr val="accent1"/>
                </a:solidFill>
              </a:rPr>
              <a:t/>
            </a:r>
            <a:br>
              <a:rPr lang="de-DE" dirty="0" smtClean="0">
                <a:solidFill>
                  <a:schemeClr val="accent1"/>
                </a:solidFill>
              </a:rPr>
            </a:br>
            <a:r>
              <a:rPr lang="de-DE" sz="1400" dirty="0" smtClean="0">
                <a:solidFill>
                  <a:schemeClr val="accent1"/>
                </a:solidFill>
                <a:hlinkClick r:id="rId3"/>
              </a:rPr>
              <a:t>http</a:t>
            </a:r>
            <a:r>
              <a:rPr lang="de-DE" sz="1400" dirty="0">
                <a:solidFill>
                  <a:schemeClr val="accent1"/>
                </a:solidFill>
                <a:hlinkClick r:id="rId3"/>
              </a:rPr>
              <a:t>://www.danube-logistics.info/danube-ports/search/action/list/pfc/ResultList/?</a:t>
            </a:r>
            <a:r>
              <a:rPr lang="de-DE" sz="1400" dirty="0" smtClean="0">
                <a:solidFill>
                  <a:schemeClr val="accent1"/>
                </a:solidFill>
                <a:hlinkClick r:id="rId3"/>
              </a:rPr>
              <a:t>cHash=8b871ebaee916aba4eec6d9aa3c4ea01</a:t>
            </a:r>
            <a:r>
              <a:rPr lang="de-DE" sz="1400" dirty="0" smtClean="0">
                <a:solidFill>
                  <a:schemeClr val="accent1"/>
                </a:solidFill>
              </a:rPr>
              <a:t> </a:t>
            </a:r>
          </a:p>
        </p:txBody>
      </p:sp>
      <p:sp>
        <p:nvSpPr>
          <p:cNvPr id="7"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6"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3" name="Textfeld 2"/>
          <p:cNvSpPr txBox="1"/>
          <p:nvPr/>
        </p:nvSpPr>
        <p:spPr>
          <a:xfrm>
            <a:off x="7956376" y="6389945"/>
            <a:ext cx="1080120"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a:t>
            </a:r>
            <a:r>
              <a:rPr lang="de-DE" sz="800" dirty="0" smtClean="0">
                <a:latin typeface="Corbel" panose="020B0503020204020204" pitchFamily="34" charset="0"/>
              </a:rPr>
              <a:t>: </a:t>
            </a:r>
            <a:r>
              <a:rPr lang="de-DE" sz="800" dirty="0" smtClean="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4"/>
          <a:stretch>
            <a:fillRect/>
          </a:stretch>
        </p:blipFill>
        <p:spPr>
          <a:xfrm>
            <a:off x="4922094" y="2060848"/>
            <a:ext cx="4221992" cy="2304256"/>
          </a:xfrm>
          <a:prstGeom prst="rect">
            <a:avLst/>
          </a:prstGeom>
        </p:spPr>
      </p:pic>
      <p:sp>
        <p:nvSpPr>
          <p:cNvPr id="9" name="Textfeld 8"/>
          <p:cNvSpPr txBox="1"/>
          <p:nvPr/>
        </p:nvSpPr>
        <p:spPr>
          <a:xfrm>
            <a:off x="4906289" y="2049734"/>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a:t>
            </a:r>
            <a:r>
              <a:rPr lang="de-DE" sz="900" dirty="0" err="1" smtClean="0">
                <a:solidFill>
                  <a:schemeClr val="accent1"/>
                </a:solidFill>
                <a:latin typeface="Corbel" panose="020B0503020204020204" pitchFamily="34" charset="0"/>
              </a:rPr>
              <a:t>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595705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rgbClr val="376092"/>
                </a:solidFill>
              </a:rPr>
              <a:t>Österreichische Donauhäfen</a:t>
            </a:r>
            <a:br>
              <a:rPr lang="de-AT" b="1" dirty="0" smtClean="0">
                <a:solidFill>
                  <a:srgbClr val="376092"/>
                </a:solidFill>
              </a:rPr>
            </a:br>
            <a:r>
              <a:rPr lang="de-AT" sz="2400" dirty="0" smtClean="0">
                <a:solidFill>
                  <a:srgbClr val="376092"/>
                </a:solidFill>
              </a:rPr>
              <a:t>Die Häfen</a:t>
            </a:r>
            <a:r>
              <a:rPr lang="de-DE" sz="2400" dirty="0" smtClean="0">
                <a:solidFill>
                  <a:srgbClr val="376092"/>
                </a:solidFill>
              </a:rPr>
              <a:t> der Donau</a:t>
            </a:r>
            <a:endParaRPr lang="de-AT" sz="2400" dirty="0">
              <a:solidFill>
                <a:srgbClr val="376092"/>
              </a:solidFill>
            </a:endParaRPr>
          </a:p>
        </p:txBody>
      </p:sp>
      <p:sp>
        <p:nvSpPr>
          <p:cNvPr id="3" name="Content Placeholder 2"/>
          <p:cNvSpPr>
            <a:spLocks noGrp="1"/>
          </p:cNvSpPr>
          <p:nvPr>
            <p:ph idx="1"/>
          </p:nvPr>
        </p:nvSpPr>
        <p:spPr>
          <a:xfrm>
            <a:off x="2915816" y="1799165"/>
            <a:ext cx="4762872" cy="4776192"/>
          </a:xfrm>
        </p:spPr>
        <p:txBody>
          <a:bodyPr>
            <a:normAutofit/>
          </a:bodyPr>
          <a:lstStyle/>
          <a:p>
            <a:endParaRPr lang="de-AT" sz="1800" b="1" dirty="0" smtClean="0">
              <a:solidFill>
                <a:schemeClr val="accent1"/>
              </a:solidFill>
            </a:endParaRPr>
          </a:p>
          <a:p>
            <a:pPr>
              <a:spcBef>
                <a:spcPts val="600"/>
              </a:spcBef>
              <a:buClr>
                <a:srgbClr val="189BC4"/>
              </a:buClr>
            </a:pPr>
            <a:r>
              <a:rPr lang="de-AT" sz="1800" b="1" dirty="0" smtClean="0"/>
              <a:t>Hafen Linz</a:t>
            </a:r>
          </a:p>
          <a:p>
            <a:pPr lvl="1">
              <a:spcBef>
                <a:spcPts val="600"/>
              </a:spcBef>
              <a:buClr>
                <a:srgbClr val="189BC4"/>
              </a:buClr>
              <a:buFont typeface="Symbol" panose="05050102010706020507" pitchFamily="18" charset="2"/>
              <a:buChar char="-"/>
            </a:pPr>
            <a:r>
              <a:rPr lang="de-AT" sz="1600" dirty="0" smtClean="0">
                <a:solidFill>
                  <a:schemeClr val="accent1"/>
                </a:solidFill>
              </a:rPr>
              <a:t>Handels- und Tankhafen &amp; voestalpine </a:t>
            </a:r>
          </a:p>
          <a:p>
            <a:pPr lvl="1">
              <a:spcBef>
                <a:spcPts val="600"/>
              </a:spcBef>
              <a:buClr>
                <a:srgbClr val="189BC4"/>
              </a:buClr>
              <a:buFont typeface="Symbol" panose="05050102010706020507" pitchFamily="18" charset="2"/>
              <a:buChar char="-"/>
            </a:pPr>
            <a:r>
              <a:rPr lang="de-AT" sz="1600" dirty="0" smtClean="0">
                <a:solidFill>
                  <a:schemeClr val="accent1"/>
                </a:solidFill>
              </a:rPr>
              <a:t>Gesamtumschlag von 3,6 Mio</a:t>
            </a:r>
            <a:r>
              <a:rPr lang="de-AT" sz="1600" dirty="0">
                <a:solidFill>
                  <a:schemeClr val="accent1"/>
                </a:solidFill>
              </a:rPr>
              <a:t>.</a:t>
            </a:r>
            <a:r>
              <a:rPr lang="de-AT" sz="1600" dirty="0" smtClean="0">
                <a:solidFill>
                  <a:schemeClr val="accent1"/>
                </a:solidFill>
              </a:rPr>
              <a:t> t an Güter (2017)</a:t>
            </a:r>
            <a:endParaRPr lang="de-AT" sz="16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smtClean="0"/>
              <a:t> </a:t>
            </a:r>
            <a:r>
              <a:rPr lang="de-AT" sz="1800" b="1" dirty="0" smtClean="0"/>
              <a:t>Ennshafen</a:t>
            </a:r>
            <a:r>
              <a:rPr lang="de-AT" sz="1800" dirty="0" smtClean="0"/>
              <a:t> </a:t>
            </a:r>
          </a:p>
          <a:p>
            <a:pPr lvl="1">
              <a:spcBef>
                <a:spcPts val="600"/>
              </a:spcBef>
              <a:buClr>
                <a:srgbClr val="189BC4"/>
              </a:buClr>
              <a:buFont typeface="Symbol" panose="05050102010706020507" pitchFamily="18" charset="2"/>
              <a:buChar char="-"/>
            </a:pPr>
            <a:r>
              <a:rPr lang="de-AT" sz="1600" dirty="0" smtClean="0">
                <a:solidFill>
                  <a:schemeClr val="accent1"/>
                </a:solidFill>
              </a:rPr>
              <a:t>&gt; 350 ha Fläche</a:t>
            </a:r>
          </a:p>
          <a:p>
            <a:pPr lvl="1">
              <a:spcBef>
                <a:spcPts val="600"/>
              </a:spcBef>
              <a:buClr>
                <a:srgbClr val="189BC4"/>
              </a:buClr>
              <a:buFont typeface="Symbol" panose="05050102010706020507" pitchFamily="18" charset="2"/>
              <a:buChar char="-"/>
            </a:pPr>
            <a:r>
              <a:rPr lang="de-AT" sz="1600" dirty="0" smtClean="0">
                <a:solidFill>
                  <a:schemeClr val="accent1"/>
                </a:solidFill>
              </a:rPr>
              <a:t>2000 Mitarbeiter bei allen</a:t>
            </a:r>
            <a:br>
              <a:rPr lang="de-AT" sz="1600" dirty="0" smtClean="0">
                <a:solidFill>
                  <a:schemeClr val="accent1"/>
                </a:solidFill>
              </a:rPr>
            </a:br>
            <a:r>
              <a:rPr lang="de-AT" sz="1600" dirty="0" smtClean="0">
                <a:solidFill>
                  <a:schemeClr val="accent1"/>
                </a:solidFill>
              </a:rPr>
              <a:t>angesiedelten Betrieben </a:t>
            </a:r>
            <a:endParaRPr lang="de-AT" sz="1600" dirty="0">
              <a:solidFill>
                <a:schemeClr val="accent1"/>
              </a:solidFill>
            </a:endParaRPr>
          </a:p>
          <a:p>
            <a:pPr>
              <a:spcBef>
                <a:spcPts val="600"/>
              </a:spcBef>
              <a:buClr>
                <a:srgbClr val="189BC4"/>
              </a:buClr>
            </a:pPr>
            <a:endParaRPr lang="de-AT" sz="1800" b="1" dirty="0" smtClean="0">
              <a:solidFill>
                <a:schemeClr val="accent1"/>
              </a:solidFill>
            </a:endParaRPr>
          </a:p>
          <a:p>
            <a:pPr>
              <a:spcBef>
                <a:spcPts val="600"/>
              </a:spcBef>
              <a:buClr>
                <a:srgbClr val="189BC4"/>
              </a:buClr>
            </a:pPr>
            <a:r>
              <a:rPr lang="de-AT" sz="1800" b="1" dirty="0" smtClean="0"/>
              <a:t>Hafen Krems</a:t>
            </a:r>
          </a:p>
          <a:p>
            <a:pPr lvl="1">
              <a:spcBef>
                <a:spcPts val="600"/>
              </a:spcBef>
              <a:buClr>
                <a:srgbClr val="189BC4"/>
              </a:buClr>
              <a:buFont typeface="Symbol" panose="05050102010706020507" pitchFamily="18" charset="2"/>
              <a:buChar char="-"/>
            </a:pPr>
            <a:r>
              <a:rPr lang="de-AT" sz="1600" dirty="0" smtClean="0">
                <a:solidFill>
                  <a:schemeClr val="accent1"/>
                </a:solidFill>
              </a:rPr>
              <a:t>Gesamtkaimauer 1.560 m</a:t>
            </a:r>
          </a:p>
          <a:p>
            <a:endParaRPr lang="de-AT" dirty="0" smtClean="0"/>
          </a:p>
          <a:p>
            <a:endParaRPr lang="de-AT" sz="1200" dirty="0"/>
          </a:p>
          <a:p>
            <a:pPr lvl="1"/>
            <a:endParaRPr lang="de-AT" dirty="0" smtClean="0"/>
          </a:p>
          <a:p>
            <a:pPr marL="0" indent="0">
              <a:buNone/>
            </a:pPr>
            <a:endParaRPr lang="de-AT" dirty="0" smtClean="0"/>
          </a:p>
          <a:p>
            <a:endParaRPr lang="de-AT" dirty="0"/>
          </a:p>
          <a:p>
            <a:endParaRPr lang="de-AT" dirty="0" smtClean="0"/>
          </a:p>
          <a:p>
            <a:endParaRPr lang="de-AT" dirty="0" smtClean="0"/>
          </a:p>
          <a:p>
            <a:endParaRPr lang="de-AT" dirty="0"/>
          </a:p>
          <a:p>
            <a:endParaRPr lang="de-AT" dirty="0" smtClean="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28113"/>
            <a:ext cx="2520000" cy="131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Enn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3358018"/>
            <a:ext cx="2520000" cy="140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4972871"/>
            <a:ext cx="2520000" cy="153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7"/>
          <p:cNvSpPr>
            <a:spLocks noChangeArrowheads="1"/>
          </p:cNvSpPr>
          <p:nvPr/>
        </p:nvSpPr>
        <p:spPr bwMode="auto">
          <a:xfrm>
            <a:off x="1" y="1810948"/>
            <a:ext cx="100997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Linz AG</a:t>
            </a:r>
          </a:p>
        </p:txBody>
      </p:sp>
      <p:sp>
        <p:nvSpPr>
          <p:cNvPr id="14" name="Rectangle 4"/>
          <p:cNvSpPr>
            <a:spLocks noChangeArrowheads="1"/>
          </p:cNvSpPr>
          <p:nvPr/>
        </p:nvSpPr>
        <p:spPr bwMode="auto">
          <a:xfrm>
            <a:off x="1" y="3349082"/>
            <a:ext cx="10567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Ennshafen</a:t>
            </a:r>
          </a:p>
        </p:txBody>
      </p:sp>
      <p:sp>
        <p:nvSpPr>
          <p:cNvPr id="15" name="Rectangle 4"/>
          <p:cNvSpPr>
            <a:spLocks noChangeArrowheads="1"/>
          </p:cNvSpPr>
          <p:nvPr/>
        </p:nvSpPr>
        <p:spPr bwMode="auto">
          <a:xfrm>
            <a:off x="-27289" y="4964488"/>
            <a:ext cx="18229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Mierka Donauhafen Krems</a:t>
            </a:r>
          </a:p>
        </p:txBody>
      </p:sp>
      <p:sp>
        <p:nvSpPr>
          <p:cNvPr id="12" name="Textfeld 11"/>
          <p:cNvSpPr txBox="1"/>
          <p:nvPr/>
        </p:nvSpPr>
        <p:spPr>
          <a:xfrm>
            <a:off x="8174030" y="6421760"/>
            <a:ext cx="1080120"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a:t>
            </a:r>
            <a:r>
              <a:rPr lang="de-DE" sz="800" dirty="0" smtClean="0">
                <a:latin typeface="Corbel" panose="020B0503020204020204" pitchFamily="34" charset="0"/>
              </a:rPr>
              <a:t>: </a:t>
            </a:r>
            <a:r>
              <a:rPr lang="de-DE" sz="800" dirty="0" smtClean="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1628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8370" y="1673700"/>
            <a:ext cx="6162101" cy="4923652"/>
          </a:xfrm>
        </p:spPr>
        <p:txBody>
          <a:bodyPr>
            <a:normAutofit/>
          </a:bodyPr>
          <a:lstStyle/>
          <a:p>
            <a:pPr>
              <a:lnSpc>
                <a:spcPct val="110000"/>
              </a:lnSpc>
              <a:spcBef>
                <a:spcPts val="600"/>
              </a:spcBef>
              <a:buClr>
                <a:srgbClr val="189BC4"/>
              </a:buClr>
            </a:pPr>
            <a:r>
              <a:rPr lang="de-AT" sz="1800" b="1" dirty="0" smtClean="0"/>
              <a:t>Hafen Wien</a:t>
            </a:r>
            <a:endParaRPr lang="de-AT" sz="1800" dirty="0"/>
          </a:p>
          <a:p>
            <a:pPr>
              <a:lnSpc>
                <a:spcPct val="110000"/>
              </a:lnSpc>
              <a:spcBef>
                <a:spcPts val="600"/>
              </a:spcBef>
              <a:buClr>
                <a:srgbClr val="189BC4"/>
              </a:buClr>
              <a:buFont typeface="Symbol" panose="05050102010706020507" pitchFamily="18" charset="2"/>
              <a:buChar char="-"/>
            </a:pPr>
            <a:r>
              <a:rPr lang="de-AT" sz="1800" dirty="0">
                <a:solidFill>
                  <a:schemeClr val="accent1"/>
                </a:solidFill>
              </a:rPr>
              <a:t>Ölhafen </a:t>
            </a:r>
            <a:r>
              <a:rPr lang="de-AT" sz="1800" dirty="0" smtClean="0">
                <a:solidFill>
                  <a:schemeClr val="accent1"/>
                </a:solidFill>
              </a:rPr>
              <a:t>Lobau</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1.000 Tankschiffe/ Jahr</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1 Mio. t/Jahr an Mineralölprodukten</a:t>
            </a:r>
          </a:p>
          <a:p>
            <a:pPr lvl="2">
              <a:lnSpc>
                <a:spcPct val="110000"/>
              </a:lnSpc>
              <a:spcBef>
                <a:spcPts val="600"/>
              </a:spcBef>
              <a:buClr>
                <a:srgbClr val="189BC4"/>
              </a:buClr>
              <a:buFont typeface="Wingdings" panose="05000000000000000000" pitchFamily="2" charset="2"/>
              <a:buChar char="Ø"/>
            </a:pPr>
            <a:endParaRPr lang="de-AT" sz="1600" dirty="0" smtClean="0">
              <a:solidFill>
                <a:schemeClr val="accent1"/>
              </a:solidFill>
            </a:endParaRPr>
          </a:p>
          <a:p>
            <a:pPr>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Containerhafen </a:t>
            </a:r>
            <a:r>
              <a:rPr lang="de-AT" sz="1800" dirty="0" err="1" smtClean="0">
                <a:solidFill>
                  <a:schemeClr val="accent1"/>
                </a:solidFill>
              </a:rPr>
              <a:t>Freudenau</a:t>
            </a:r>
            <a:r>
              <a:rPr lang="de-AT" sz="1800" dirty="0" smtClean="0">
                <a:solidFill>
                  <a:schemeClr val="accent1"/>
                </a:solidFill>
              </a:rPr>
              <a:t> </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403.000 TEU/ 2017*	</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64.000 Fahrzeuge/ 2017*</a:t>
            </a:r>
          </a:p>
          <a:p>
            <a:pPr lvl="2">
              <a:lnSpc>
                <a:spcPct val="110000"/>
              </a:lnSpc>
              <a:spcBef>
                <a:spcPts val="600"/>
              </a:spcBef>
              <a:buClr>
                <a:srgbClr val="189BC4"/>
              </a:buClr>
              <a:buFont typeface="Wingdings" panose="05000000000000000000" pitchFamily="2" charset="2"/>
              <a:buChar char="Ø"/>
            </a:pPr>
            <a:endParaRPr lang="de-AT" sz="1600" dirty="0" smtClean="0">
              <a:solidFill>
                <a:schemeClr val="accent1"/>
              </a:solidFill>
            </a:endParaRPr>
          </a:p>
          <a:p>
            <a:pPr>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Hafen </a:t>
            </a:r>
            <a:r>
              <a:rPr lang="de-AT" sz="1800" dirty="0">
                <a:solidFill>
                  <a:schemeClr val="accent1"/>
                </a:solidFill>
              </a:rPr>
              <a:t>Albern </a:t>
            </a:r>
          </a:p>
          <a:p>
            <a:pPr lvl="2">
              <a:lnSpc>
                <a:spcPct val="110000"/>
              </a:lnSpc>
              <a:spcBef>
                <a:spcPts val="600"/>
              </a:spcBef>
              <a:buClr>
                <a:srgbClr val="189BC4"/>
              </a:buClr>
              <a:buFont typeface="Wingdings" panose="05000000000000000000" pitchFamily="2" charset="2"/>
              <a:buChar char="Ø"/>
            </a:pPr>
            <a:r>
              <a:rPr lang="de-AT" sz="1600" dirty="0">
                <a:solidFill>
                  <a:schemeClr val="accent1"/>
                </a:solidFill>
              </a:rPr>
              <a:t>f</a:t>
            </a:r>
            <a:r>
              <a:rPr lang="de-AT" sz="1600" dirty="0" smtClean="0">
                <a:solidFill>
                  <a:schemeClr val="accent1"/>
                </a:solidFill>
              </a:rPr>
              <a:t>ür Baustoffe, Stahlerzeugnisse und </a:t>
            </a:r>
            <a:br>
              <a:rPr lang="de-AT" sz="1600" dirty="0" smtClean="0">
                <a:solidFill>
                  <a:schemeClr val="accent1"/>
                </a:solidFill>
              </a:rPr>
            </a:br>
            <a:r>
              <a:rPr lang="de-AT" sz="1600" dirty="0" smtClean="0">
                <a:solidFill>
                  <a:schemeClr val="accent1"/>
                </a:solidFill>
              </a:rPr>
              <a:t>landwirtschaftliche Produkte</a:t>
            </a:r>
          </a:p>
          <a:p>
            <a:pPr marL="548640" lvl="2" indent="0">
              <a:buNone/>
            </a:pPr>
            <a:endParaRPr lang="de-AT" sz="1000" dirty="0" smtClean="0">
              <a:solidFill>
                <a:schemeClr val="accent1"/>
              </a:solidFill>
            </a:endParaRPr>
          </a:p>
          <a:p>
            <a:pPr marL="548640" lvl="2" indent="0">
              <a:buNone/>
            </a:pPr>
            <a:endParaRPr lang="de-AT" sz="1000" dirty="0">
              <a:solidFill>
                <a:schemeClr val="accent1"/>
              </a:solidFill>
            </a:endParaRPr>
          </a:p>
          <a:p>
            <a:pPr marL="0" indent="0">
              <a:buNone/>
            </a:pPr>
            <a:r>
              <a:rPr lang="de-AT" sz="1200" dirty="0" smtClean="0">
                <a:solidFill>
                  <a:schemeClr val="accent1"/>
                </a:solidFill>
              </a:rPr>
              <a:t>*gesamter wasser- und landseitiger Umschlag</a:t>
            </a:r>
            <a:endParaRPr lang="de-AT" sz="12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pic>
        <p:nvPicPr>
          <p:cNvPr id="6" name="Picture 3" descr="Hafen Freudenau2 Fotocredit Wiener Hafen ww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56992"/>
            <a:ext cx="1835696" cy="14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afen Lobau Fotocredit Wiener Hafen ww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44824"/>
            <a:ext cx="1835696" cy="131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afen Albern Fotocredit Wiener Hafen ww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987652"/>
            <a:ext cx="1863757" cy="134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84592" y="1844824"/>
            <a:ext cx="11095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Hafen Wien</a:t>
            </a:r>
          </a:p>
        </p:txBody>
      </p:sp>
      <p:sp>
        <p:nvSpPr>
          <p:cNvPr id="10" name="Title 1"/>
          <p:cNvSpPr>
            <a:spLocks noGrp="1"/>
          </p:cNvSpPr>
          <p:nvPr>
            <p:ph type="title"/>
          </p:nvPr>
        </p:nvSpPr>
        <p:spPr>
          <a:xfrm>
            <a:off x="457200" y="404664"/>
            <a:ext cx="4762872" cy="990600"/>
          </a:xfrm>
        </p:spPr>
        <p:txBody>
          <a:bodyPr/>
          <a:lstStyle/>
          <a:p>
            <a:r>
              <a:rPr lang="de-AT" b="1" dirty="0" smtClean="0">
                <a:solidFill>
                  <a:srgbClr val="376092"/>
                </a:solidFill>
              </a:rPr>
              <a:t>Österreichische Donauhäfen</a:t>
            </a:r>
            <a:br>
              <a:rPr lang="de-AT" b="1" dirty="0" smtClean="0">
                <a:solidFill>
                  <a:srgbClr val="376092"/>
                </a:solidFill>
              </a:rPr>
            </a:br>
            <a:r>
              <a:rPr lang="de-AT" sz="2400" dirty="0" smtClean="0">
                <a:solidFill>
                  <a:srgbClr val="376092"/>
                </a:solidFill>
              </a:rPr>
              <a:t>Die Häfen</a:t>
            </a:r>
            <a:r>
              <a:rPr lang="de-DE" sz="2400" dirty="0" smtClean="0">
                <a:solidFill>
                  <a:srgbClr val="376092"/>
                </a:solidFill>
              </a:rPr>
              <a:t> der Donau</a:t>
            </a:r>
            <a:endParaRPr lang="de-AT" sz="2400" dirty="0">
              <a:solidFill>
                <a:srgbClr val="376092"/>
              </a:solidFill>
            </a:endParaRPr>
          </a:p>
        </p:txBody>
      </p:sp>
      <p:sp>
        <p:nvSpPr>
          <p:cNvPr id="11" name="Rectangle 9"/>
          <p:cNvSpPr>
            <a:spLocks noChangeArrowheads="1"/>
          </p:cNvSpPr>
          <p:nvPr/>
        </p:nvSpPr>
        <p:spPr bwMode="auto">
          <a:xfrm>
            <a:off x="0" y="4983339"/>
            <a:ext cx="11095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Hafen Wien</a:t>
            </a:r>
          </a:p>
        </p:txBody>
      </p:sp>
      <p:sp>
        <p:nvSpPr>
          <p:cNvPr id="12" name="Rectangle 9"/>
          <p:cNvSpPr>
            <a:spLocks noChangeArrowheads="1"/>
          </p:cNvSpPr>
          <p:nvPr/>
        </p:nvSpPr>
        <p:spPr bwMode="auto">
          <a:xfrm>
            <a:off x="-51191" y="3353473"/>
            <a:ext cx="11095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Hafen Wien</a:t>
            </a:r>
          </a:p>
        </p:txBody>
      </p:sp>
      <p:sp>
        <p:nvSpPr>
          <p:cNvPr id="13" name="Textfeld 12"/>
          <p:cNvSpPr txBox="1"/>
          <p:nvPr/>
        </p:nvSpPr>
        <p:spPr>
          <a:xfrm>
            <a:off x="8051883" y="6415696"/>
            <a:ext cx="1222506"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 Hafen Wien</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83863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07088" cy="990600"/>
          </a:xfrm>
        </p:spPr>
        <p:txBody>
          <a:bodyPr>
            <a:normAutofit/>
          </a:bodyPr>
          <a:lstStyle/>
          <a:p>
            <a:r>
              <a:rPr lang="de-AT" b="1" dirty="0" smtClean="0">
                <a:solidFill>
                  <a:srgbClr val="376092"/>
                </a:solidFill>
              </a:rPr>
              <a:t>Häfen im Rhein-Main-Donau-Korridor</a:t>
            </a:r>
            <a:r>
              <a:rPr lang="de-AT" sz="3100" b="1" dirty="0" smtClean="0">
                <a:solidFill>
                  <a:srgbClr val="376092"/>
                </a:solidFill>
              </a:rPr>
              <a:t/>
            </a:r>
            <a:br>
              <a:rPr lang="de-AT" sz="3100" b="1" dirty="0" smtClean="0">
                <a:solidFill>
                  <a:srgbClr val="376092"/>
                </a:solidFill>
              </a:rPr>
            </a:br>
            <a:r>
              <a:rPr lang="de-DE" sz="2400" dirty="0" smtClean="0">
                <a:solidFill>
                  <a:srgbClr val="376092"/>
                </a:solidFill>
              </a:rPr>
              <a:t>Die Häfen der Donau</a:t>
            </a:r>
            <a:endParaRPr lang="de-AT" sz="2400" b="1" dirty="0">
              <a:solidFill>
                <a:srgbClr val="376092"/>
              </a:solidFill>
            </a:endParaRPr>
          </a:p>
        </p:txBody>
      </p:sp>
      <p:sp>
        <p:nvSpPr>
          <p:cNvPr id="3" name="Content Placeholder 2"/>
          <p:cNvSpPr>
            <a:spLocks noGrp="1"/>
          </p:cNvSpPr>
          <p:nvPr>
            <p:ph idx="1"/>
          </p:nvPr>
        </p:nvSpPr>
        <p:spPr>
          <a:xfrm>
            <a:off x="2407695" y="1700808"/>
            <a:ext cx="8229600" cy="4776192"/>
          </a:xfrm>
        </p:spPr>
        <p:txBody>
          <a:bodyPr>
            <a:normAutofit/>
          </a:bodyPr>
          <a:lstStyle/>
          <a:p>
            <a:endParaRPr lang="de-AT" sz="1000" dirty="0" smtClean="0">
              <a:solidFill>
                <a:schemeClr val="accent1"/>
              </a:solidFill>
            </a:endParaRPr>
          </a:p>
          <a:p>
            <a:pPr>
              <a:lnSpc>
                <a:spcPct val="110000"/>
              </a:lnSpc>
              <a:spcBef>
                <a:spcPts val="600"/>
              </a:spcBef>
              <a:buClr>
                <a:srgbClr val="189BC4"/>
              </a:buClr>
            </a:pPr>
            <a:r>
              <a:rPr lang="de-AT" sz="1800" b="1" dirty="0" smtClean="0"/>
              <a:t>Duisport</a:t>
            </a:r>
            <a:r>
              <a:rPr lang="de-AT" sz="1800" dirty="0" smtClean="0">
                <a:solidFill>
                  <a:schemeClr val="accent1"/>
                </a:solidFill>
              </a:rPr>
              <a:t> größter Hafen* im Rhein-Main-Donau-Korridor</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Umschlag von rund 68,3 Mio. Tonnen an Gütern (2017)</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1550 Hektar, 21 Hafenbecken, 37 km Uferlänge</a:t>
            </a:r>
          </a:p>
          <a:p>
            <a:pPr lvl="1">
              <a:lnSpc>
                <a:spcPct val="110000"/>
              </a:lnSpc>
              <a:spcBef>
                <a:spcPts val="600"/>
              </a:spcBef>
              <a:buClr>
                <a:srgbClr val="189BC4"/>
              </a:buClr>
            </a:pPr>
            <a:endParaRPr lang="de-AT" sz="1800" dirty="0" smtClean="0">
              <a:solidFill>
                <a:schemeClr val="accent1"/>
              </a:solidFill>
            </a:endParaRPr>
          </a:p>
          <a:p>
            <a:pPr>
              <a:lnSpc>
                <a:spcPct val="110000"/>
              </a:lnSpc>
              <a:spcBef>
                <a:spcPts val="600"/>
              </a:spcBef>
              <a:buClr>
                <a:srgbClr val="189BC4"/>
              </a:buClr>
            </a:pPr>
            <a:r>
              <a:rPr lang="de-AT" sz="1800" b="1" dirty="0" smtClean="0"/>
              <a:t>Hafen Konstanza </a:t>
            </a:r>
            <a:r>
              <a:rPr lang="de-AT" sz="1800" dirty="0" smtClean="0">
                <a:solidFill>
                  <a:schemeClr val="accent1"/>
                </a:solidFill>
              </a:rPr>
              <a:t>(Rumänien) größter* Donauhafen</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Umschlag von rund 58,4 Mio. Tonnen an Gütern (2016)</a:t>
            </a:r>
          </a:p>
          <a:p>
            <a:pPr lvl="1">
              <a:lnSpc>
                <a:spcPct val="110000"/>
              </a:lnSpc>
              <a:spcBef>
                <a:spcPts val="600"/>
              </a:spcBef>
              <a:buClr>
                <a:srgbClr val="189BC4"/>
              </a:buClr>
            </a:pPr>
            <a:endParaRPr lang="de-AT" sz="1800" dirty="0" smtClean="0">
              <a:solidFill>
                <a:schemeClr val="accent1"/>
              </a:solidFill>
            </a:endParaRPr>
          </a:p>
          <a:p>
            <a:pPr lvl="1">
              <a:lnSpc>
                <a:spcPct val="110000"/>
              </a:lnSpc>
              <a:spcBef>
                <a:spcPts val="600"/>
              </a:spcBef>
              <a:buClr>
                <a:srgbClr val="189BC4"/>
              </a:buClr>
            </a:pPr>
            <a:endParaRPr lang="de-AT" sz="1800" dirty="0" smtClean="0">
              <a:solidFill>
                <a:schemeClr val="accent1"/>
              </a:solidFill>
            </a:endParaRPr>
          </a:p>
          <a:p>
            <a:pPr>
              <a:lnSpc>
                <a:spcPct val="110000"/>
              </a:lnSpc>
              <a:spcBef>
                <a:spcPts val="600"/>
              </a:spcBef>
              <a:buClr>
                <a:srgbClr val="189BC4"/>
              </a:buClr>
            </a:pPr>
            <a:r>
              <a:rPr lang="de-AT" sz="1800" b="1" dirty="0" smtClean="0"/>
              <a:t>Werkshafen der voestalpine </a:t>
            </a:r>
            <a:r>
              <a:rPr lang="de-AT" sz="1800" dirty="0" smtClean="0">
                <a:solidFill>
                  <a:schemeClr val="accent1"/>
                </a:solidFill>
              </a:rPr>
              <a:t>größter* österreichischer Donauhafen</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Umschlag von rund 3,6 Mio. Tonnen an Gütern (2017)</a:t>
            </a:r>
          </a:p>
          <a:p>
            <a:pPr marL="274320" lvl="1" indent="0">
              <a:buNone/>
            </a:pPr>
            <a:endParaRPr lang="de-AT" sz="1800" dirty="0" smtClean="0">
              <a:solidFill>
                <a:schemeClr val="accent1"/>
              </a:solidFill>
            </a:endParaRPr>
          </a:p>
          <a:p>
            <a:pPr marL="0" indent="0">
              <a:buNone/>
            </a:pPr>
            <a:r>
              <a:rPr lang="de-AT" sz="1200" dirty="0" smtClean="0">
                <a:solidFill>
                  <a:schemeClr val="accent1"/>
                </a:solidFill>
              </a:rPr>
              <a:t>*mengenmäßig an wasserseitig umgeschlagenen Gütern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Textfeld 5"/>
          <p:cNvSpPr txBox="1"/>
          <p:nvPr/>
        </p:nvSpPr>
        <p:spPr>
          <a:xfrm>
            <a:off x="7013612" y="6369278"/>
            <a:ext cx="2232248"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Duisport</a:t>
            </a:r>
            <a:r>
              <a:rPr lang="de-DE" sz="800" dirty="0" smtClean="0">
                <a:solidFill>
                  <a:schemeClr val="accent1"/>
                </a:solidFill>
                <a:latin typeface="Corbel" panose="020B0503020204020204" pitchFamily="34" charset="0"/>
              </a:rPr>
              <a:t>, Port </a:t>
            </a:r>
            <a:r>
              <a:rPr lang="de-DE" sz="800" dirty="0" err="1" smtClean="0">
                <a:solidFill>
                  <a:schemeClr val="accent1"/>
                </a:solidFill>
                <a:latin typeface="Corbel" panose="020B0503020204020204" pitchFamily="34" charset="0"/>
              </a:rPr>
              <a:t>of</a:t>
            </a:r>
            <a:r>
              <a:rPr lang="de-DE" sz="800" dirty="0" smtClean="0">
                <a:solidFill>
                  <a:schemeClr val="accent1"/>
                </a:solidFill>
                <a:latin typeface="Corbel" panose="020B0503020204020204" pitchFamily="34" charset="0"/>
              </a:rPr>
              <a:t> Constanza, Via </a:t>
            </a:r>
            <a:r>
              <a:rPr lang="de-DE"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6029" y="4828408"/>
            <a:ext cx="2358000" cy="1572000"/>
          </a:xfrm>
          <a:prstGeom prst="rect">
            <a:avLst/>
          </a:prstGeom>
        </p:spPr>
      </p:pic>
      <p:sp>
        <p:nvSpPr>
          <p:cNvPr id="7" name="Textfeld 6"/>
          <p:cNvSpPr txBox="1"/>
          <p:nvPr/>
        </p:nvSpPr>
        <p:spPr>
          <a:xfrm>
            <a:off x="63998" y="4828408"/>
            <a:ext cx="2232248"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 voestalpine</a:t>
            </a:r>
            <a:endParaRPr lang="de-AT" sz="800" dirty="0">
              <a:solidFill>
                <a:schemeClr val="accent1"/>
              </a:solidFill>
              <a:latin typeface="Corbel" panose="020B0503020204020204" pitchFamily="34" charset="0"/>
            </a:endParaRPr>
          </a:p>
        </p:txBody>
      </p:sp>
      <p:pic>
        <p:nvPicPr>
          <p:cNvPr id="8" name="Grafik 7"/>
          <p:cNvPicPr>
            <a:picLocks noChangeAspect="1"/>
          </p:cNvPicPr>
          <p:nvPr/>
        </p:nvPicPr>
        <p:blipFill>
          <a:blip r:embed="rId4"/>
          <a:stretch>
            <a:fillRect/>
          </a:stretch>
        </p:blipFill>
        <p:spPr>
          <a:xfrm>
            <a:off x="-3704" y="3129518"/>
            <a:ext cx="2358000" cy="1570428"/>
          </a:xfrm>
          <a:prstGeom prst="rect">
            <a:avLst/>
          </a:prstGeom>
        </p:spPr>
      </p:pic>
      <p:sp>
        <p:nvSpPr>
          <p:cNvPr id="9" name="Rechteck 8"/>
          <p:cNvSpPr/>
          <p:nvPr/>
        </p:nvSpPr>
        <p:spPr>
          <a:xfrm>
            <a:off x="-42299" y="3104215"/>
            <a:ext cx="2369158" cy="215444"/>
          </a:xfrm>
          <a:prstGeom prst="rect">
            <a:avLst/>
          </a:prstGeom>
        </p:spPr>
        <p:txBody>
          <a:bodyPr wrap="square">
            <a:spAutoFit/>
          </a:bodyPr>
          <a:lstStyle/>
          <a:p>
            <a:r>
              <a:rPr lang="de-AT" sz="800" dirty="0" smtClean="0">
                <a:solidFill>
                  <a:schemeClr val="bg1">
                    <a:lumMod val="85000"/>
                  </a:schemeClr>
                </a:solidFill>
                <a:latin typeface="Corbel" panose="020B0503020204020204" pitchFamily="34" charset="0"/>
              </a:rPr>
              <a:t>Quelle: http</a:t>
            </a:r>
            <a:r>
              <a:rPr lang="de-AT" sz="800" dirty="0">
                <a:solidFill>
                  <a:schemeClr val="bg1">
                    <a:lumMod val="85000"/>
                  </a:schemeClr>
                </a:solidFill>
                <a:latin typeface="Corbel" panose="020B0503020204020204" pitchFamily="34" charset="0"/>
              </a:rPr>
              <a:t>://</a:t>
            </a:r>
            <a:r>
              <a:rPr lang="de-AT" sz="800" dirty="0" smtClean="0">
                <a:solidFill>
                  <a:schemeClr val="bg1">
                    <a:lumMod val="85000"/>
                  </a:schemeClr>
                </a:solidFill>
                <a:latin typeface="Corbel" panose="020B0503020204020204" pitchFamily="34" charset="0"/>
              </a:rPr>
              <a:t>www.dorinireisen.de</a:t>
            </a:r>
            <a:endParaRPr lang="de-AT" sz="800" dirty="0">
              <a:solidFill>
                <a:schemeClr val="bg1">
                  <a:lumMod val="85000"/>
                </a:schemeClr>
              </a:solidFill>
              <a:latin typeface="Corbel" panose="020B0503020204020204" pitchFamily="34" charset="0"/>
            </a:endParaRPr>
          </a:p>
        </p:txBody>
      </p:sp>
      <p:pic>
        <p:nvPicPr>
          <p:cNvPr id="10" name="Grafik 9"/>
          <p:cNvPicPr>
            <a:picLocks noChangeAspect="1"/>
          </p:cNvPicPr>
          <p:nvPr/>
        </p:nvPicPr>
        <p:blipFill>
          <a:blip r:embed="rId5"/>
          <a:stretch>
            <a:fillRect/>
          </a:stretch>
        </p:blipFill>
        <p:spPr>
          <a:xfrm>
            <a:off x="0" y="1947682"/>
            <a:ext cx="2358776" cy="1065135"/>
          </a:xfrm>
          <a:prstGeom prst="rect">
            <a:avLst/>
          </a:prstGeom>
        </p:spPr>
      </p:pic>
      <p:sp>
        <p:nvSpPr>
          <p:cNvPr id="11" name="Rechteck 10"/>
          <p:cNvSpPr/>
          <p:nvPr/>
        </p:nvSpPr>
        <p:spPr>
          <a:xfrm>
            <a:off x="-19466" y="1883697"/>
            <a:ext cx="1029733" cy="215444"/>
          </a:xfrm>
          <a:prstGeom prst="rect">
            <a:avLst/>
          </a:prstGeom>
        </p:spPr>
        <p:txBody>
          <a:bodyPr wrap="square">
            <a:spAutoFit/>
          </a:bodyPr>
          <a:lstStyle/>
          <a:p>
            <a:r>
              <a:rPr lang="de-AT" sz="800" dirty="0" smtClean="0">
                <a:solidFill>
                  <a:schemeClr val="bg1">
                    <a:lumMod val="85000"/>
                  </a:schemeClr>
                </a:solidFill>
                <a:latin typeface="Corbel" panose="020B0503020204020204" pitchFamily="34" charset="0"/>
              </a:rPr>
              <a:t>Quelle: duisport.de</a:t>
            </a:r>
            <a:endParaRPr lang="de-AT"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883975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Die Häfen der Donau</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smtClean="0">
                <a:solidFill>
                  <a:schemeClr val="accent1"/>
                </a:solidFill>
              </a:rPr>
              <a:t>Welcher Hafen ist der größte Binnenhafen im Rhein-Main-Donau-Korridor?</a:t>
            </a:r>
          </a:p>
          <a:p>
            <a:pPr marL="0" indent="0" algn="ctr">
              <a:buNone/>
            </a:pPr>
            <a:endParaRPr lang="de-DE" sz="2000" dirty="0">
              <a:solidFill>
                <a:schemeClr val="accent1"/>
              </a:solidFill>
            </a:endParaRPr>
          </a:p>
          <a:p>
            <a:pPr marL="1433513" indent="-457200">
              <a:buAutoNum type="alphaLcParenR"/>
            </a:pPr>
            <a:r>
              <a:rPr lang="de-DE" sz="2000" dirty="0" smtClean="0">
                <a:solidFill>
                  <a:schemeClr val="accent1"/>
                </a:solidFill>
              </a:rPr>
              <a:t>Hafen </a:t>
            </a:r>
            <a:r>
              <a:rPr lang="de-DE" sz="2000" dirty="0" err="1" smtClean="0">
                <a:solidFill>
                  <a:schemeClr val="accent1"/>
                </a:solidFill>
              </a:rPr>
              <a:t>Konstanza</a:t>
            </a:r>
            <a:endParaRPr lang="de-DE" sz="2000" dirty="0" smtClean="0">
              <a:solidFill>
                <a:schemeClr val="accent1"/>
              </a:solidFill>
            </a:endParaRPr>
          </a:p>
          <a:p>
            <a:pPr marL="1433513" indent="-457200">
              <a:buAutoNum type="alphaLcParenR"/>
            </a:pPr>
            <a:r>
              <a:rPr lang="de-DE" sz="2000" dirty="0" smtClean="0">
                <a:solidFill>
                  <a:schemeClr val="accent1"/>
                </a:solidFill>
              </a:rPr>
              <a:t>Hafen Rotterdam</a:t>
            </a:r>
          </a:p>
          <a:p>
            <a:pPr marL="1433513" indent="-457200">
              <a:buAutoNum type="alphaLcParenR"/>
            </a:pPr>
            <a:r>
              <a:rPr lang="de-DE" sz="2000" dirty="0" err="1" smtClean="0">
                <a:solidFill>
                  <a:schemeClr val="accent1"/>
                </a:solidFill>
              </a:rPr>
              <a:t>Duisport</a:t>
            </a:r>
            <a:endParaRPr lang="de-DE" sz="2000" dirty="0" smtClean="0">
              <a:solidFill>
                <a:schemeClr val="accent1"/>
              </a:solidFill>
            </a:endParaRPr>
          </a:p>
          <a:p>
            <a:pPr marL="1433513" indent="-444500">
              <a:buAutoNum type="alphaLcParenR"/>
            </a:pPr>
            <a:r>
              <a:rPr lang="de-DE" sz="2000" dirty="0" smtClean="0">
                <a:solidFill>
                  <a:schemeClr val="accent1"/>
                </a:solidFill>
              </a:rPr>
              <a:t>Werkshafen der voestalpine</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6" name="Ellipse 5"/>
          <p:cNvSpPr/>
          <p:nvPr/>
        </p:nvSpPr>
        <p:spPr>
          <a:xfrm>
            <a:off x="1331640" y="3166368"/>
            <a:ext cx="2088232"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7583" b="16458"/>
          <a:stretch/>
        </p:blipFill>
        <p:spPr>
          <a:xfrm>
            <a:off x="0" y="4005064"/>
            <a:ext cx="9144000" cy="2664296"/>
          </a:xfrm>
          <a:prstGeom prst="rect">
            <a:avLst/>
          </a:prstGeom>
        </p:spPr>
      </p:pic>
      <p:sp>
        <p:nvSpPr>
          <p:cNvPr id="7" name="Rechteck 6"/>
          <p:cNvSpPr/>
          <p:nvPr/>
        </p:nvSpPr>
        <p:spPr>
          <a:xfrm>
            <a:off x="0" y="4005064"/>
            <a:ext cx="1029733" cy="215444"/>
          </a:xfrm>
          <a:prstGeom prst="rect">
            <a:avLst/>
          </a:prstGeom>
        </p:spPr>
        <p:txBody>
          <a:bodyPr wrap="square">
            <a:spAutoFit/>
          </a:bodyPr>
          <a:lstStyle/>
          <a:p>
            <a:r>
              <a:rPr lang="de-AT" sz="800" dirty="0" smtClean="0">
                <a:solidFill>
                  <a:schemeClr val="bg1">
                    <a:lumMod val="85000"/>
                  </a:schemeClr>
                </a:solidFill>
                <a:latin typeface="Corbel" panose="020B0503020204020204" pitchFamily="34" charset="0"/>
              </a:rPr>
              <a:t>Quelle: duisport.de</a:t>
            </a:r>
            <a:endParaRPr lang="de-AT"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74545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a:t>
            </a:r>
            <a:r>
              <a:rPr lang="de-AT" b="1" dirty="0">
                <a:solidFill>
                  <a:srgbClr val="376092"/>
                </a:solidFill>
              </a:rPr>
              <a:t>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19</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67415059"/>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187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376092"/>
                </a:solidFill>
              </a:rPr>
              <a:t>Warm-Up</a:t>
            </a:r>
            <a:r>
              <a:rPr lang="en-GB" sz="2400" b="1" dirty="0">
                <a:solidFill>
                  <a:srgbClr val="376092"/>
                </a:solidFill>
                <a:latin typeface="+mn-lt"/>
              </a:rPr>
              <a:t/>
            </a:r>
            <a:br>
              <a:rPr lang="en-GB" sz="2400" b="1" dirty="0">
                <a:solidFill>
                  <a:srgbClr val="376092"/>
                </a:solidFill>
                <a:latin typeface="+mn-lt"/>
              </a:rPr>
            </a:br>
            <a:r>
              <a:rPr lang="de-AT" sz="2400" dirty="0" smtClean="0">
                <a:solidFill>
                  <a:srgbClr val="376092"/>
                </a:solidFill>
              </a:rPr>
              <a:t>Häfen und Binnenschiffe</a:t>
            </a:r>
            <a:endParaRPr lang="de-AT" sz="2400" dirty="0">
              <a:solidFill>
                <a:srgbClr val="376092"/>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Textfeld 6"/>
          <p:cNvSpPr txBox="1"/>
          <p:nvPr/>
        </p:nvSpPr>
        <p:spPr>
          <a:xfrm>
            <a:off x="4427985" y="2652932"/>
            <a:ext cx="4794146" cy="369332"/>
          </a:xfrm>
          <a:prstGeom prst="rect">
            <a:avLst/>
          </a:prstGeom>
          <a:noFill/>
        </p:spPr>
        <p:txBody>
          <a:bodyPr wrap="square" rtlCol="0">
            <a:spAutoFit/>
          </a:bodyPr>
          <a:lstStyle/>
          <a:p>
            <a:r>
              <a:rPr lang="de-AT" spc="-100" dirty="0" smtClean="0">
                <a:solidFill>
                  <a:srgbClr val="376092"/>
                </a:solidFill>
                <a:latin typeface="Corbel" panose="020B0503020204020204" pitchFamily="34" charset="0"/>
                <a:ea typeface="+mj-ea"/>
                <a:cs typeface="+mj-cs"/>
              </a:rPr>
              <a:t>Welche österreichischen Donauhäfen gibt es</a:t>
            </a:r>
            <a:r>
              <a:rPr lang="en-US" spc="-100" dirty="0" smtClean="0">
                <a:solidFill>
                  <a:srgbClr val="376092"/>
                </a:solidFill>
                <a:latin typeface="Corbel" panose="020B0503020204020204" pitchFamily="34" charset="0"/>
                <a:ea typeface="+mj-ea"/>
                <a:cs typeface="+mj-cs"/>
              </a:rPr>
              <a:t>? </a:t>
            </a:r>
            <a:endParaRPr lang="en-US" spc="-100" dirty="0">
              <a:solidFill>
                <a:srgbClr val="376092"/>
              </a:solidFill>
              <a:latin typeface="Corbel" panose="020B0503020204020204" pitchFamily="34" charset="0"/>
              <a:ea typeface="+mj-ea"/>
              <a:cs typeface="+mj-cs"/>
            </a:endParaRPr>
          </a:p>
        </p:txBody>
      </p:sp>
      <p:sp>
        <p:nvSpPr>
          <p:cNvPr id="9" name="Textfeld 8"/>
          <p:cNvSpPr txBox="1"/>
          <p:nvPr/>
        </p:nvSpPr>
        <p:spPr>
          <a:xfrm>
            <a:off x="4427985" y="3409336"/>
            <a:ext cx="4324132" cy="646331"/>
          </a:xfrm>
          <a:prstGeom prst="rect">
            <a:avLst/>
          </a:prstGeom>
          <a:noFill/>
        </p:spPr>
        <p:txBody>
          <a:bodyPr wrap="square" rtlCol="0">
            <a:spAutoFit/>
          </a:bodyPr>
          <a:lstStyle/>
          <a:p>
            <a:r>
              <a:rPr lang="de-AT" spc="-100" dirty="0" smtClean="0">
                <a:solidFill>
                  <a:srgbClr val="376092"/>
                </a:solidFill>
                <a:latin typeface="Corbel" panose="020B0503020204020204" pitchFamily="34" charset="0"/>
                <a:ea typeface="+mj-ea"/>
                <a:cs typeface="+mj-cs"/>
              </a:rPr>
              <a:t>Welche Tätigkeiten werden in einem Hafen vollbracht?</a:t>
            </a:r>
            <a:endParaRPr lang="en-US" spc="-100" dirty="0">
              <a:solidFill>
                <a:srgbClr val="376092"/>
              </a:solidFill>
              <a:latin typeface="Corbel" panose="020B0503020204020204" pitchFamily="34" charset="0"/>
              <a:ea typeface="+mj-ea"/>
              <a:cs typeface="+mj-cs"/>
            </a:endParaRPr>
          </a:p>
        </p:txBody>
      </p:sp>
      <p:pic>
        <p:nvPicPr>
          <p:cNvPr id="10" name="Picture 3" descr="En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3" y="2645426"/>
            <a:ext cx="4248472" cy="260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429623" y="4480522"/>
            <a:ext cx="4593779" cy="646331"/>
          </a:xfrm>
          <a:prstGeom prst="rect">
            <a:avLst/>
          </a:prstGeom>
        </p:spPr>
        <p:txBody>
          <a:bodyPr wrap="square">
            <a:spAutoFit/>
          </a:bodyPr>
          <a:lstStyle/>
          <a:p>
            <a:r>
              <a:rPr lang="de-DE" spc="-100" dirty="0">
                <a:solidFill>
                  <a:srgbClr val="3C628F"/>
                </a:solidFill>
                <a:latin typeface="Corbel" panose="020B0503020204020204" pitchFamily="34" charset="0"/>
              </a:rPr>
              <a:t>Welche Arten von Güterbinnenschiffen gibt es auf der Donau? </a:t>
            </a:r>
          </a:p>
        </p:txBody>
      </p:sp>
      <p:sp>
        <p:nvSpPr>
          <p:cNvPr id="11" name="Text Box 6"/>
          <p:cNvSpPr txBox="1">
            <a:spLocks noChangeArrowheads="1"/>
          </p:cNvSpPr>
          <p:nvPr/>
        </p:nvSpPr>
        <p:spPr bwMode="auto">
          <a:xfrm>
            <a:off x="8225148" y="638190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2" name="Text Box 6"/>
          <p:cNvSpPr txBox="1">
            <a:spLocks noChangeArrowheads="1"/>
          </p:cNvSpPr>
          <p:nvPr/>
        </p:nvSpPr>
        <p:spPr bwMode="auto">
          <a:xfrm>
            <a:off x="179512" y="2645426"/>
            <a:ext cx="158417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lumMod val="85000"/>
                  </a:schemeClr>
                </a:solidFill>
                <a:latin typeface="Corbel" panose="020B0503020204020204" pitchFamily="34" charset="0"/>
              </a:rPr>
              <a:t>Quelle: via </a:t>
            </a:r>
            <a:r>
              <a:rPr lang="de-AT" sz="800" dirty="0" err="1" smtClean="0">
                <a:solidFill>
                  <a:schemeClr val="bg1">
                    <a:lumMod val="85000"/>
                  </a:schemeClr>
                </a:solidFill>
                <a:latin typeface="Corbel" panose="020B0503020204020204" pitchFamily="34" charset="0"/>
              </a:rPr>
              <a:t>donau</a:t>
            </a:r>
            <a:r>
              <a:rPr lang="de-AT" sz="800" dirty="0" smtClean="0">
                <a:solidFill>
                  <a:schemeClr val="bg1">
                    <a:lumMod val="85000"/>
                  </a:schemeClr>
                </a:solidFill>
                <a:latin typeface="Corbel" panose="020B0503020204020204" pitchFamily="34" charset="0"/>
              </a:rPr>
              <a:t>, </a:t>
            </a:r>
            <a:r>
              <a:rPr lang="de-AT" sz="800" dirty="0" err="1" smtClean="0">
                <a:solidFill>
                  <a:schemeClr val="bg1">
                    <a:lumMod val="85000"/>
                  </a:schemeClr>
                </a:solidFill>
                <a:latin typeface="Corbel" panose="020B0503020204020204" pitchFamily="34" charset="0"/>
              </a:rPr>
              <a:t>Ennshafen</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153768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sz="3100" b="1" dirty="0" smtClean="0">
                <a:solidFill>
                  <a:srgbClr val="376092"/>
                </a:solidFill>
              </a:rPr>
              <a:t>Definition</a:t>
            </a:r>
            <a:r>
              <a:rPr lang="de-AT" b="1" dirty="0" smtClean="0">
                <a:solidFill>
                  <a:srgbClr val="5578A2"/>
                </a:solidFill>
              </a:rPr>
              <a:t/>
            </a:r>
            <a:br>
              <a:rPr lang="de-AT" b="1" dirty="0" smtClean="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3" name="Content Placeholder 2"/>
          <p:cNvSpPr>
            <a:spLocks noGrp="1"/>
          </p:cNvSpPr>
          <p:nvPr>
            <p:ph idx="1"/>
          </p:nvPr>
        </p:nvSpPr>
        <p:spPr>
          <a:xfrm>
            <a:off x="467544" y="1844824"/>
            <a:ext cx="4752528" cy="4776192"/>
          </a:xfrm>
        </p:spPr>
        <p:txBody>
          <a:bodyPr>
            <a:normAutofit/>
          </a:bodyPr>
          <a:lstStyle/>
          <a:p>
            <a:pPr marL="0" indent="0">
              <a:buNone/>
            </a:pPr>
            <a:endParaRPr lang="de-AT" dirty="0">
              <a:solidFill>
                <a:schemeClr val="accent1"/>
              </a:solidFill>
            </a:endParaRPr>
          </a:p>
          <a:p>
            <a:pPr marL="0" indent="0">
              <a:spcBef>
                <a:spcPts val="600"/>
              </a:spcBef>
              <a:buNone/>
            </a:pPr>
            <a:r>
              <a:rPr lang="de-AT" sz="2000" b="1" dirty="0" smtClean="0"/>
              <a:t>Umschlag</a:t>
            </a:r>
            <a:endParaRPr lang="de-AT" sz="2000" dirty="0" smtClean="0"/>
          </a:p>
          <a:p>
            <a:pPr lvl="1">
              <a:spcBef>
                <a:spcPts val="600"/>
              </a:spcBef>
              <a:buClr>
                <a:srgbClr val="189BC4"/>
              </a:buClr>
            </a:pPr>
            <a:r>
              <a:rPr lang="de-AT" sz="1800" dirty="0" smtClean="0">
                <a:solidFill>
                  <a:schemeClr val="accent1"/>
                </a:solidFill>
              </a:rPr>
              <a:t>Wechsel von Gütern von einem Transportmittel auf ein anderes</a:t>
            </a:r>
          </a:p>
          <a:p>
            <a:pPr lvl="1">
              <a:spcBef>
                <a:spcPts val="600"/>
              </a:spcBef>
              <a:buClr>
                <a:srgbClr val="189BC4"/>
              </a:buClr>
            </a:pPr>
            <a:endParaRPr lang="de-AT" sz="1800" dirty="0" smtClean="0">
              <a:solidFill>
                <a:schemeClr val="accent1"/>
              </a:solidFill>
            </a:endParaRPr>
          </a:p>
          <a:p>
            <a:pPr lvl="1">
              <a:spcBef>
                <a:spcPts val="600"/>
              </a:spcBef>
              <a:buClr>
                <a:srgbClr val="189BC4"/>
              </a:buClr>
            </a:pPr>
            <a:r>
              <a:rPr lang="de-AT" sz="1800" dirty="0">
                <a:solidFill>
                  <a:schemeClr val="accent1"/>
                </a:solidFill>
              </a:rPr>
              <a:t>i</a:t>
            </a:r>
            <a:r>
              <a:rPr lang="de-AT" sz="1800" dirty="0" smtClean="0">
                <a:solidFill>
                  <a:schemeClr val="accent1"/>
                </a:solidFill>
              </a:rPr>
              <a:t>nnerhalb einer Transportkette</a:t>
            </a:r>
          </a:p>
          <a:p>
            <a:pPr lvl="1">
              <a:spcBef>
                <a:spcPts val="600"/>
              </a:spcBef>
              <a:buClr>
                <a:srgbClr val="189BC4"/>
              </a:buClr>
            </a:pPr>
            <a:endParaRPr lang="de-AT" sz="1800" dirty="0" smtClean="0">
              <a:solidFill>
                <a:schemeClr val="accent1"/>
              </a:solidFill>
            </a:endParaRPr>
          </a:p>
          <a:p>
            <a:pPr lvl="1">
              <a:spcBef>
                <a:spcPts val="600"/>
              </a:spcBef>
              <a:buClr>
                <a:srgbClr val="189BC4"/>
              </a:buClr>
            </a:pPr>
            <a:r>
              <a:rPr lang="de-AT" sz="1800" dirty="0" smtClean="0">
                <a:solidFill>
                  <a:schemeClr val="accent1"/>
                </a:solidFill>
              </a:rPr>
              <a:t>z.B. Verladung vom LKW auf das Binnenschiff</a:t>
            </a:r>
          </a:p>
          <a:p>
            <a:pPr lvl="1">
              <a:buFont typeface="Symbol" panose="05050102010706020507" pitchFamily="18" charset="2"/>
              <a:buChar char="-"/>
            </a:pPr>
            <a:endParaRPr lang="de-AT" sz="10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8" name="Textfeld 7"/>
          <p:cNvSpPr txBox="1"/>
          <p:nvPr/>
        </p:nvSpPr>
        <p:spPr>
          <a:xfrm>
            <a:off x="8174030" y="6421760"/>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a:t>
            </a:r>
            <a:r>
              <a:rPr lang="de-DE" sz="900" dirty="0" err="1" smtClean="0">
                <a:solidFill>
                  <a:schemeClr val="accent1"/>
                </a:solidFill>
                <a:latin typeface="Corbel" panose="020B0503020204020204" pitchFamily="34" charset="0"/>
              </a:rPr>
              <a:t>donau</a:t>
            </a:r>
            <a:endParaRPr lang="de-AT" sz="900" dirty="0">
              <a:solidFill>
                <a:schemeClr val="accent1"/>
              </a:solidFill>
              <a:latin typeface="Corbel" panose="020B0503020204020204" pitchFamily="34" charset="0"/>
            </a:endParaRPr>
          </a:p>
        </p:txBody>
      </p:sp>
      <p:pic>
        <p:nvPicPr>
          <p:cNvPr id="4" name="Picture 3"/>
          <p:cNvPicPr>
            <a:picLocks noChangeAspect="1"/>
          </p:cNvPicPr>
          <p:nvPr/>
        </p:nvPicPr>
        <p:blipFill>
          <a:blip r:embed="rId3"/>
          <a:stretch>
            <a:fillRect/>
          </a:stretch>
        </p:blipFill>
        <p:spPr>
          <a:xfrm>
            <a:off x="5220072" y="2328067"/>
            <a:ext cx="3923928" cy="3006797"/>
          </a:xfrm>
          <a:prstGeom prst="rect">
            <a:avLst/>
          </a:prstGeom>
        </p:spPr>
      </p:pic>
      <p:sp>
        <p:nvSpPr>
          <p:cNvPr id="7" name="Text Box 6"/>
          <p:cNvSpPr txBox="1">
            <a:spLocks noChangeArrowheads="1"/>
          </p:cNvSpPr>
          <p:nvPr/>
        </p:nvSpPr>
        <p:spPr bwMode="auto">
          <a:xfrm>
            <a:off x="5220072" y="2349468"/>
            <a:ext cx="18722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900" dirty="0" smtClean="0">
                <a:solidFill>
                  <a:schemeClr val="accent1"/>
                </a:solidFill>
                <a:latin typeface="Corbel" panose="020B0503020204020204" pitchFamily="34" charset="0"/>
              </a:rPr>
              <a:t>Quelle: Wirtschaftsmuseum</a:t>
            </a:r>
            <a:endParaRPr lang="de-DE"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44564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462" y="1692673"/>
            <a:ext cx="6798974" cy="3901684"/>
          </a:xfrm>
          <a:prstGeom prst="rect">
            <a:avLst/>
          </a:prstGeom>
        </p:spPr>
      </p:pic>
      <p:sp>
        <p:nvSpPr>
          <p:cNvPr id="31747" name="Rectangle 2"/>
          <p:cNvSpPr>
            <a:spLocks noGrp="1" noChangeArrowheads="1"/>
          </p:cNvSpPr>
          <p:nvPr>
            <p:ph type="title"/>
          </p:nvPr>
        </p:nvSpPr>
        <p:spPr>
          <a:xfrm>
            <a:off x="468924" y="260351"/>
            <a:ext cx="8064012" cy="1152525"/>
          </a:xfrm>
        </p:spPr>
        <p:txBody>
          <a:bodyPr>
            <a:normAutofit/>
          </a:bodyPr>
          <a:lstStyle/>
          <a:p>
            <a:pPr>
              <a:lnSpc>
                <a:spcPct val="80000"/>
              </a:lnSpc>
            </a:pPr>
            <a:r>
              <a:rPr lang="de-DE" b="1" dirty="0" smtClean="0">
                <a:solidFill>
                  <a:srgbClr val="376092"/>
                </a:solidFill>
              </a:rPr>
              <a:t>Wasserseitiger Umschlag</a:t>
            </a:r>
            <a:br>
              <a:rPr lang="de-DE" b="1" dirty="0" smtClean="0">
                <a:solidFill>
                  <a:srgbClr val="376092"/>
                </a:solidFill>
              </a:rPr>
            </a:br>
            <a:r>
              <a:rPr lang="de-DE" b="1" dirty="0" smtClean="0">
                <a:solidFill>
                  <a:srgbClr val="376092"/>
                </a:solidFill>
              </a:rPr>
              <a:t>Österr. Donauhäfen 2017</a:t>
            </a:r>
            <a:r>
              <a:rPr lang="de-DE" sz="2200" b="1" dirty="0" smtClean="0">
                <a:solidFill>
                  <a:srgbClr val="5578A2"/>
                </a:solidFill>
              </a:rPr>
              <a:t/>
            </a:r>
            <a:br>
              <a:rPr lang="de-DE" sz="2200" b="1" dirty="0" smtClean="0">
                <a:solidFill>
                  <a:srgbClr val="5578A2"/>
                </a:solidFill>
              </a:rPr>
            </a:br>
            <a:r>
              <a:rPr lang="de-DE" sz="2400" dirty="0" smtClean="0">
                <a:solidFill>
                  <a:schemeClr val="accent1"/>
                </a:solidFill>
              </a:rPr>
              <a:t>Umschlag/Umschlagseinrichtungen</a:t>
            </a:r>
            <a:endParaRPr lang="de-DE" b="1" dirty="0" smtClean="0">
              <a:solidFill>
                <a:srgbClr val="5578A2"/>
              </a:solidFill>
            </a:endParaRPr>
          </a:p>
        </p:txBody>
      </p:sp>
      <p:sp>
        <p:nvSpPr>
          <p:cNvPr id="1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2" name="Textfeld 1"/>
          <p:cNvSpPr txBox="1"/>
          <p:nvPr/>
        </p:nvSpPr>
        <p:spPr>
          <a:xfrm>
            <a:off x="5364088" y="5589240"/>
            <a:ext cx="3779912" cy="1077218"/>
          </a:xfrm>
          <a:prstGeom prst="rect">
            <a:avLst/>
          </a:prstGeom>
          <a:noFill/>
        </p:spPr>
        <p:txBody>
          <a:bodyPr wrap="square" rtlCol="0">
            <a:spAutoFit/>
          </a:bodyPr>
          <a:lstStyle/>
          <a:p>
            <a:r>
              <a:rPr lang="de-AT" sz="800" dirty="0">
                <a:solidFill>
                  <a:schemeClr val="accent1"/>
                </a:solidFill>
                <a:latin typeface="Corbel" panose="020B0503020204020204" pitchFamily="34" charset="0"/>
              </a:rPr>
              <a:t>1) Inklusive Wasserumschlag in der Halle der Industrie Logistik Linz </a:t>
            </a:r>
            <a:r>
              <a:rPr lang="de-AT" sz="800" dirty="0" smtClean="0">
                <a:solidFill>
                  <a:schemeClr val="accent1"/>
                </a:solidFill>
                <a:latin typeface="Corbel" panose="020B0503020204020204" pitchFamily="34" charset="0"/>
              </a:rPr>
              <a:t>GmbH.</a:t>
            </a:r>
            <a:endParaRPr lang="de-AT" sz="800" dirty="0">
              <a:solidFill>
                <a:schemeClr val="accent1"/>
              </a:solidFill>
              <a:latin typeface="Corbel" panose="020B0503020204020204" pitchFamily="34" charset="0"/>
            </a:endParaRPr>
          </a:p>
          <a:p>
            <a:r>
              <a:rPr lang="de-AT" sz="800" dirty="0">
                <a:solidFill>
                  <a:schemeClr val="accent1"/>
                </a:solidFill>
                <a:latin typeface="Corbel" panose="020B0503020204020204" pitchFamily="34" charset="0"/>
              </a:rPr>
              <a:t>2) </a:t>
            </a:r>
            <a:r>
              <a:rPr lang="de-AT" sz="800" dirty="0" smtClean="0">
                <a:solidFill>
                  <a:schemeClr val="accent1"/>
                </a:solidFill>
                <a:latin typeface="Corbel" panose="020B0503020204020204" pitchFamily="34" charset="0"/>
              </a:rPr>
              <a:t>Sonstige Häfen und Länden: Aschach, Schwerlasthafen Linz, Pöchlarn, Pischelsdorf, Korneuburg.</a:t>
            </a:r>
            <a:endParaRPr lang="de-AT" sz="800" dirty="0">
              <a:solidFill>
                <a:schemeClr val="accent1"/>
              </a:solidFill>
              <a:latin typeface="Corbel" panose="020B0503020204020204" pitchFamily="34" charset="0"/>
            </a:endParaRPr>
          </a:p>
          <a:p>
            <a:r>
              <a:rPr lang="de-AT" sz="800" dirty="0">
                <a:solidFill>
                  <a:schemeClr val="accent1"/>
                </a:solidFill>
                <a:latin typeface="Corbel" panose="020B0503020204020204" pitchFamily="34" charset="0"/>
              </a:rPr>
              <a:t>3) Für den Standort Wien sind die Umschlagszahlen der drei Häfen Freudenau, Albern und Ölhafen Lobau zusammengefasst.</a:t>
            </a:r>
          </a:p>
          <a:p>
            <a:r>
              <a:rPr lang="de-DE" sz="800" dirty="0">
                <a:solidFill>
                  <a:schemeClr val="accent1"/>
                </a:solidFill>
                <a:latin typeface="Corbel" panose="020B0503020204020204" pitchFamily="34" charset="0"/>
              </a:rPr>
              <a:t>4) </a:t>
            </a:r>
            <a:r>
              <a:rPr lang="de-DE" sz="800" dirty="0" smtClean="0">
                <a:solidFill>
                  <a:schemeClr val="accent1"/>
                </a:solidFill>
                <a:latin typeface="Corbel" panose="020B0503020204020204" pitchFamily="34" charset="0"/>
              </a:rPr>
              <a:t>Für den Standort Linz sind die Umschlagszahlen des Handelshafens und des </a:t>
            </a:r>
            <a:r>
              <a:rPr lang="de-DE" sz="800" dirty="0" err="1" smtClean="0">
                <a:solidFill>
                  <a:schemeClr val="accent1"/>
                </a:solidFill>
                <a:latin typeface="Corbel" panose="020B0503020204020204" pitchFamily="34" charset="0"/>
              </a:rPr>
              <a:t>Ölhafens</a:t>
            </a:r>
            <a:r>
              <a:rPr lang="de-DE" sz="800" dirty="0" smtClean="0">
                <a:solidFill>
                  <a:schemeClr val="accent1"/>
                </a:solidFill>
                <a:latin typeface="Corbel" panose="020B0503020204020204" pitchFamily="34" charset="0"/>
              </a:rPr>
              <a:t> zusammengefasst. </a:t>
            </a:r>
          </a:p>
          <a:p>
            <a:r>
              <a:rPr lang="de-DE" sz="800" dirty="0" smtClean="0">
                <a:solidFill>
                  <a:schemeClr val="accent1"/>
                </a:solidFill>
                <a:latin typeface="Corbel" panose="020B0503020204020204" pitchFamily="34" charset="0"/>
              </a:rPr>
              <a:t>Quelle: Statistik Austria, Bearbeitung durch viadonau</a:t>
            </a:r>
            <a:endParaRPr lang="de-DE" sz="800" dirty="0">
              <a:solidFill>
                <a:schemeClr val="accent1"/>
              </a:solidFill>
              <a:latin typeface="Corbel" panose="020B0503020204020204" pitchFamily="34" charset="0"/>
            </a:endParaRPr>
          </a:p>
        </p:txBody>
      </p:sp>
      <p:sp>
        <p:nvSpPr>
          <p:cNvPr id="7" name="Textfeld 6"/>
          <p:cNvSpPr txBox="1"/>
          <p:nvPr/>
        </p:nvSpPr>
        <p:spPr>
          <a:xfrm>
            <a:off x="8174030" y="6421760"/>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a:t>
            </a:r>
            <a:r>
              <a:rPr lang="de-DE" sz="900" dirty="0" err="1" smtClean="0">
                <a:solidFill>
                  <a:schemeClr val="accent1"/>
                </a:solidFill>
                <a:latin typeface="Corbel" panose="020B0503020204020204" pitchFamily="34" charset="0"/>
              </a:rPr>
              <a:t>donau</a:t>
            </a:r>
            <a:endParaRPr lang="de-AT" sz="900" dirty="0">
              <a:solidFill>
                <a:schemeClr val="accent1"/>
              </a:solidFill>
              <a:latin typeface="Corbel" panose="020B0503020204020204" pitchFamily="34" charset="0"/>
            </a:endParaRPr>
          </a:p>
        </p:txBody>
      </p:sp>
      <p:sp>
        <p:nvSpPr>
          <p:cNvPr id="8" name="Textfeld 7"/>
          <p:cNvSpPr txBox="1"/>
          <p:nvPr/>
        </p:nvSpPr>
        <p:spPr>
          <a:xfrm>
            <a:off x="995362" y="1705322"/>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a:t>
            </a:r>
            <a:r>
              <a:rPr lang="de-DE" sz="900" dirty="0" err="1" smtClean="0">
                <a:solidFill>
                  <a:schemeClr val="accent1"/>
                </a:solidFill>
                <a:latin typeface="Corbel" panose="020B0503020204020204" pitchFamily="34" charset="0"/>
              </a:rPr>
              <a:t>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77604270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sz="3100" b="1" dirty="0" smtClean="0">
                <a:solidFill>
                  <a:srgbClr val="376092"/>
                </a:solidFill>
              </a:rPr>
              <a:t>Leistungsfähigkeit der Kräne</a:t>
            </a:r>
            <a:r>
              <a:rPr lang="de-AT" b="1" dirty="0" smtClean="0">
                <a:solidFill>
                  <a:srgbClr val="5578A2"/>
                </a:solidFill>
              </a:rPr>
              <a:t/>
            </a:r>
            <a:br>
              <a:rPr lang="de-AT" b="1" dirty="0" smtClean="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7"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22</a:t>
            </a:fld>
            <a:endParaRPr lang="de-AT" dirty="0">
              <a:solidFill>
                <a:prstClr val="white"/>
              </a:solidFill>
            </a:endParaRPr>
          </a:p>
        </p:txBody>
      </p:sp>
      <p:graphicFrame>
        <p:nvGraphicFramePr>
          <p:cNvPr id="1185836" name="Group 44"/>
          <p:cNvGraphicFramePr>
            <a:graphicFrameLocks noGrp="1"/>
          </p:cNvGraphicFramePr>
          <p:nvPr>
            <p:extLst>
              <p:ext uri="{D42A27DB-BD31-4B8C-83A1-F6EECF244321}">
                <p14:modId xmlns:p14="http://schemas.microsoft.com/office/powerpoint/2010/main" val="2504797920"/>
              </p:ext>
            </p:extLst>
          </p:nvPr>
        </p:nvGraphicFramePr>
        <p:xfrm>
          <a:off x="143098" y="3191207"/>
          <a:ext cx="8713787" cy="2646363"/>
        </p:xfrm>
        <a:graphic>
          <a:graphicData uri="http://schemas.openxmlformats.org/drawingml/2006/table">
            <a:tbl>
              <a:tblPr>
                <a:tableStyleId>{8799B23B-EC83-4686-B30A-512413B5E67A}</a:tableStyleId>
              </a:tblPr>
              <a:tblGrid>
                <a:gridCol w="2128837">
                  <a:extLst>
                    <a:ext uri="{9D8B030D-6E8A-4147-A177-3AD203B41FA5}">
                      <a16:colId xmlns:a16="http://schemas.microsoft.com/office/drawing/2014/main" val="20000"/>
                    </a:ext>
                  </a:extLst>
                </a:gridCol>
                <a:gridCol w="2127250">
                  <a:extLst>
                    <a:ext uri="{9D8B030D-6E8A-4147-A177-3AD203B41FA5}">
                      <a16:colId xmlns:a16="http://schemas.microsoft.com/office/drawing/2014/main" val="20001"/>
                    </a:ext>
                  </a:extLst>
                </a:gridCol>
                <a:gridCol w="2128838">
                  <a:extLst>
                    <a:ext uri="{9D8B030D-6E8A-4147-A177-3AD203B41FA5}">
                      <a16:colId xmlns:a16="http://schemas.microsoft.com/office/drawing/2014/main" val="20002"/>
                    </a:ext>
                  </a:extLst>
                </a:gridCol>
                <a:gridCol w="2328862">
                  <a:extLst>
                    <a:ext uri="{9D8B030D-6E8A-4147-A177-3AD203B41FA5}">
                      <a16:colId xmlns:a16="http://schemas.microsoft.com/office/drawing/2014/main" val="20003"/>
                    </a:ext>
                  </a:extLst>
                </a:gridCol>
              </a:tblGrid>
              <a:tr h="741362">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smtClean="0">
                        <a:ln>
                          <a:noFill/>
                        </a:ln>
                        <a:solidFill>
                          <a:schemeClr val="accent1"/>
                        </a:solidFill>
                        <a:effectLst/>
                        <a:latin typeface="Corbel" panose="020B0503020204020204" pitchFamily="34" charset="0"/>
                      </a:endParaRPr>
                    </a:p>
                  </a:txBody>
                  <a:tcP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Wippdrehkran bis 15t</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Wippdrehkran bis 30t</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Portalkran (Brücke) bis 40t</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solidFill>
                      <a:schemeClr val="accent6">
                        <a:lumMod val="20000"/>
                        <a:lumOff val="80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Greiferbetrieb</a:t>
                      </a:r>
                      <a:r>
                        <a:rPr kumimoji="0" lang="de-AT" sz="2000" u="none" strike="noStrike" cap="none" normalizeH="0" baseline="30000" dirty="0" smtClean="0">
                          <a:ln>
                            <a:noFill/>
                          </a:ln>
                          <a:solidFill>
                            <a:schemeClr val="accent1"/>
                          </a:solidFill>
                          <a:effectLst/>
                        </a:rPr>
                        <a:t>1)</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120t/h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160t/h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200t/h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1"/>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Hakenbetrieb</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  80t/h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100t/h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120t/h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Stückgut</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  40t/h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  50t/h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solidFill>
                            <a:schemeClr val="accent1"/>
                          </a:solidFill>
                          <a:effectLst/>
                        </a:rPr>
                        <a:t>  60t/h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3"/>
                  </a:ext>
                </a:extLst>
              </a:tr>
              <a:tr h="503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smtClean="0">
                          <a:ln>
                            <a:noFill/>
                          </a:ln>
                          <a:solidFill>
                            <a:schemeClr val="accent1"/>
                          </a:solidFill>
                          <a:effectLst/>
                        </a:rPr>
                        <a:t>Spreader</a:t>
                      </a:r>
                      <a:endParaRPr kumimoji="0" lang="en-GB"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smtClean="0">
                        <a:ln>
                          <a:noFill/>
                        </a:ln>
                        <a:solidFill>
                          <a:schemeClr val="accent1"/>
                        </a:solidFill>
                        <a:effectLst/>
                        <a:latin typeface="Corbel" panose="020B0503020204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smtClean="0">
                          <a:ln>
                            <a:noFill/>
                          </a:ln>
                          <a:solidFill>
                            <a:schemeClr val="accent1"/>
                          </a:solidFill>
                          <a:effectLst/>
                        </a:rPr>
                        <a:t>15 Container/h</a:t>
                      </a:r>
                      <a:endParaRPr kumimoji="0" lang="en-GB"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smtClean="0">
                          <a:ln>
                            <a:noFill/>
                          </a:ln>
                          <a:solidFill>
                            <a:schemeClr val="accent1"/>
                          </a:solidFill>
                          <a:effectLst/>
                        </a:rPr>
                        <a:t>25 Container/h</a:t>
                      </a:r>
                      <a:endParaRPr kumimoji="0" lang="en-GB"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4"/>
                  </a:ext>
                </a:extLst>
              </a:tr>
            </a:tbl>
          </a:graphicData>
        </a:graphic>
      </p:graphicFrame>
      <p:sp>
        <p:nvSpPr>
          <p:cNvPr id="42022" name="Rectangle 38"/>
          <p:cNvSpPr>
            <a:spLocks noChangeArrowheads="1"/>
          </p:cNvSpPr>
          <p:nvPr/>
        </p:nvSpPr>
        <p:spPr bwMode="auto">
          <a:xfrm>
            <a:off x="18336" y="5972384"/>
            <a:ext cx="46823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1200" baseline="30000" dirty="0">
                <a:solidFill>
                  <a:schemeClr val="accent1"/>
                </a:solidFill>
                <a:latin typeface="Corbel" panose="020B0503020204020204" pitchFamily="34" charset="0"/>
                <a:cs typeface="Times New Roman" pitchFamily="18" charset="0"/>
              </a:rPr>
              <a:t>1)</a:t>
            </a:r>
            <a:r>
              <a:rPr lang="de-AT" sz="1200" dirty="0">
                <a:solidFill>
                  <a:schemeClr val="accent1"/>
                </a:solidFill>
                <a:latin typeface="Corbel" panose="020B0503020204020204" pitchFamily="34" charset="0"/>
                <a:cs typeface="Times New Roman" pitchFamily="18" charset="0"/>
              </a:rPr>
              <a:t> Bis zu 800 t/h bei </a:t>
            </a:r>
            <a:r>
              <a:rPr lang="de-AT" sz="1200" dirty="0" smtClean="0">
                <a:solidFill>
                  <a:schemeClr val="accent1"/>
                </a:solidFill>
                <a:latin typeface="Corbel" panose="020B0503020204020204" pitchFamily="34" charset="0"/>
                <a:cs typeface="Times New Roman" pitchFamily="18" charset="0"/>
              </a:rPr>
              <a:t>Massengütern für </a:t>
            </a:r>
            <a:r>
              <a:rPr lang="de-AT" sz="1200" dirty="0">
                <a:solidFill>
                  <a:schemeClr val="accent1"/>
                </a:solidFill>
                <a:latin typeface="Corbel" panose="020B0503020204020204" pitchFamily="34" charset="0"/>
                <a:cs typeface="Times New Roman" pitchFamily="18" charset="0"/>
              </a:rPr>
              <a:t>die Stahlindustrie (Kohle, Erz etc.)</a:t>
            </a:r>
            <a:endParaRPr lang="de-AT" sz="1200" dirty="0">
              <a:solidFill>
                <a:schemeClr val="accent1"/>
              </a:solidFill>
              <a:latin typeface="Corbel" panose="020B0503020204020204" pitchFamily="34" charset="0"/>
            </a:endParaRPr>
          </a:p>
        </p:txBody>
      </p:sp>
      <p:sp>
        <p:nvSpPr>
          <p:cNvPr id="6"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8" name="Content Placeholder 2"/>
          <p:cNvSpPr txBox="1">
            <a:spLocks/>
          </p:cNvSpPr>
          <p:nvPr/>
        </p:nvSpPr>
        <p:spPr>
          <a:xfrm>
            <a:off x="251520" y="1916928"/>
            <a:ext cx="8496944" cy="864000"/>
          </a:xfrm>
          <a:prstGeom prst="rect">
            <a:avLst/>
          </a:prstGeom>
          <a:ln w="28575">
            <a:solidFill>
              <a:srgbClr val="189BC4"/>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spcBef>
                <a:spcPts val="600"/>
              </a:spcBef>
              <a:buNone/>
            </a:pPr>
            <a:endParaRPr lang="de-AT" sz="1100" dirty="0" smtClean="0">
              <a:solidFill>
                <a:schemeClr val="accent1"/>
              </a:solidFill>
              <a:latin typeface="Corbel" panose="020B0503020204020204" pitchFamily="34" charset="0"/>
            </a:endParaRPr>
          </a:p>
          <a:p>
            <a:pPr marL="546100" indent="0">
              <a:lnSpc>
                <a:spcPct val="120000"/>
              </a:lnSpc>
              <a:spcBef>
                <a:spcPts val="600"/>
              </a:spcBef>
              <a:buNone/>
            </a:pPr>
            <a:r>
              <a:rPr lang="de-AT" dirty="0" smtClean="0">
                <a:solidFill>
                  <a:schemeClr val="accent1"/>
                </a:solidFill>
                <a:latin typeface="Corbel" panose="020B0503020204020204" pitchFamily="34" charset="0"/>
              </a:rPr>
              <a:t>   </a:t>
            </a:r>
            <a:r>
              <a:rPr lang="de-AT" sz="4500" b="1" dirty="0" smtClean="0">
                <a:solidFill>
                  <a:srgbClr val="189BC4"/>
                </a:solidFill>
                <a:latin typeface="Corbel" panose="020B0503020204020204" pitchFamily="34" charset="0"/>
              </a:rPr>
              <a:t>Leistungsfähigkeit </a:t>
            </a:r>
            <a:r>
              <a:rPr lang="de-AT" sz="4500" b="1" dirty="0">
                <a:solidFill>
                  <a:srgbClr val="189BC4"/>
                </a:solidFill>
                <a:latin typeface="Corbel" panose="020B0503020204020204" pitchFamily="34" charset="0"/>
              </a:rPr>
              <a:t>eines Hafens </a:t>
            </a:r>
            <a:r>
              <a:rPr lang="de-AT" sz="4500" b="1" dirty="0" smtClean="0">
                <a:solidFill>
                  <a:srgbClr val="189BC4"/>
                </a:solidFill>
                <a:latin typeface="Corbel" panose="020B0503020204020204" pitchFamily="34" charset="0"/>
              </a:rPr>
              <a:t>ist von </a:t>
            </a:r>
            <a:r>
              <a:rPr lang="de-AT" sz="4500" b="1" dirty="0">
                <a:solidFill>
                  <a:srgbClr val="189BC4"/>
                </a:solidFill>
                <a:latin typeface="Corbel" panose="020B0503020204020204" pitchFamily="34" charset="0"/>
              </a:rPr>
              <a:t>Kränen abhängig </a:t>
            </a:r>
            <a:endParaRPr lang="de-AT" sz="4500" b="1" dirty="0" smtClean="0">
              <a:solidFill>
                <a:srgbClr val="189BC4"/>
              </a:solidFill>
              <a:latin typeface="Corbel" panose="020B0503020204020204" pitchFamily="34" charset="0"/>
            </a:endParaRPr>
          </a:p>
          <a:p>
            <a:pPr marL="546100" indent="0">
              <a:lnSpc>
                <a:spcPct val="120000"/>
              </a:lnSpc>
              <a:spcBef>
                <a:spcPts val="600"/>
              </a:spcBef>
              <a:buNone/>
            </a:pPr>
            <a:r>
              <a:rPr lang="de-AT" sz="4500" b="1" dirty="0">
                <a:solidFill>
                  <a:srgbClr val="189BC4"/>
                </a:solidFill>
                <a:latin typeface="Corbel" panose="020B0503020204020204" pitchFamily="34" charset="0"/>
              </a:rPr>
              <a:t> </a:t>
            </a:r>
            <a:r>
              <a:rPr lang="de-AT" sz="4500" b="1" dirty="0" smtClean="0">
                <a:solidFill>
                  <a:srgbClr val="189BC4"/>
                </a:solidFill>
                <a:latin typeface="Corbel" panose="020B0503020204020204" pitchFamily="34" charset="0"/>
              </a:rPr>
              <a:t>(</a:t>
            </a:r>
            <a:r>
              <a:rPr lang="de-AT" sz="4500" b="1" dirty="0">
                <a:solidFill>
                  <a:srgbClr val="189BC4"/>
                </a:solidFill>
                <a:latin typeface="Corbel" panose="020B0503020204020204" pitchFamily="34" charset="0"/>
              </a:rPr>
              <a:t>Tragkraft und Tages- oder Stundenleistung</a:t>
            </a:r>
            <a:r>
              <a:rPr lang="de-AT" sz="4500" b="1" dirty="0" smtClean="0">
                <a:solidFill>
                  <a:srgbClr val="189BC4"/>
                </a:solidFill>
                <a:latin typeface="Corbel" panose="020B0503020204020204" pitchFamily="34" charset="0"/>
              </a:rPr>
              <a:t>)</a:t>
            </a:r>
            <a:endParaRPr lang="de-DE" sz="4500" b="1" spc="60" dirty="0">
              <a:solidFill>
                <a:srgbClr val="189BC4"/>
              </a:solidFill>
              <a:latin typeface="Corbel" panose="020B0503020204020204" pitchFamily="34" charset="0"/>
            </a:endParaRPr>
          </a:p>
          <a:p>
            <a:pPr marL="546100" indent="0">
              <a:spcBef>
                <a:spcPts val="600"/>
              </a:spcBef>
              <a:buNone/>
            </a:pPr>
            <a:endParaRPr lang="de-AT" sz="2600" dirty="0">
              <a:solidFill>
                <a:schemeClr val="tx2"/>
              </a:solidFill>
              <a:latin typeface="Corbel" panose="020B0503020204020204" pitchFamily="34" charset="0"/>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188" y="1988840"/>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7397602" y="6366520"/>
            <a:ext cx="1746398"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a:t>
            </a:r>
            <a:r>
              <a:rPr lang="de-DE" sz="800" dirty="0" smtClean="0">
                <a:latin typeface="Corbel" panose="020B0503020204020204" pitchFamily="34" charset="0"/>
              </a:rPr>
              <a:t>: </a:t>
            </a:r>
            <a:r>
              <a:rPr lang="de-DE" sz="800" dirty="0" err="1" smtClean="0">
                <a:solidFill>
                  <a:schemeClr val="accent1"/>
                </a:solidFill>
                <a:latin typeface="Corbel" panose="020B0503020204020204" pitchFamily="34" charset="0"/>
              </a:rPr>
              <a:t>INeS</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Danube</a:t>
            </a:r>
            <a:r>
              <a:rPr lang="de-DE" sz="800" dirty="0" smtClean="0">
                <a:solidFill>
                  <a:schemeClr val="accent1"/>
                </a:solidFill>
                <a:latin typeface="Corbel" panose="020B0503020204020204" pitchFamily="34" charset="0"/>
              </a:rPr>
              <a:t>, via </a:t>
            </a:r>
            <a:r>
              <a:rPr lang="de-DE"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54209063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sz="3100" b="1" dirty="0" smtClean="0">
                <a:solidFill>
                  <a:srgbClr val="376092"/>
                </a:solidFill>
              </a:rPr>
              <a:t>Arten von Kränen</a:t>
            </a:r>
            <a:br>
              <a:rPr lang="de-AT" sz="3100" b="1" dirty="0" smtClean="0">
                <a:solidFill>
                  <a:srgbClr val="376092"/>
                </a:solidFill>
              </a:rPr>
            </a:br>
            <a:r>
              <a:rPr lang="de-DE" sz="2700" dirty="0">
                <a:solidFill>
                  <a:schemeClr val="accent1"/>
                </a:solidFill>
              </a:rPr>
              <a:t>Umschlag/Umschlagseinrichtun</a:t>
            </a:r>
            <a:r>
              <a:rPr lang="de-DE" dirty="0">
                <a:solidFill>
                  <a:schemeClr val="accent1"/>
                </a:solidFill>
              </a:rPr>
              <a:t>gen</a:t>
            </a:r>
            <a:endParaRPr lang="de-AT" b="1" dirty="0">
              <a:solidFill>
                <a:srgbClr val="5578A2"/>
              </a:solidFill>
            </a:endParaRPr>
          </a:p>
        </p:txBody>
      </p:sp>
      <p:sp>
        <p:nvSpPr>
          <p:cNvPr id="3" name="Content Placeholder 2"/>
          <p:cNvSpPr>
            <a:spLocks noGrp="1"/>
          </p:cNvSpPr>
          <p:nvPr>
            <p:ph idx="1"/>
          </p:nvPr>
        </p:nvSpPr>
        <p:spPr>
          <a:xfrm>
            <a:off x="251520" y="4670287"/>
            <a:ext cx="3131840" cy="1296144"/>
          </a:xfrm>
        </p:spPr>
        <p:txBody>
          <a:bodyPr>
            <a:normAutofit/>
          </a:bodyPr>
          <a:lstStyle/>
          <a:p>
            <a:pPr marL="0" indent="0">
              <a:spcBef>
                <a:spcPts val="600"/>
              </a:spcBef>
              <a:buClr>
                <a:srgbClr val="189BC4"/>
              </a:buClr>
              <a:buNone/>
            </a:pPr>
            <a:r>
              <a:rPr lang="de-AT" sz="1800" b="1" dirty="0" smtClean="0"/>
              <a:t>Brücken- oder Portalkran </a:t>
            </a:r>
          </a:p>
          <a:p>
            <a:pPr marL="182563" lvl="1" indent="-182563">
              <a:spcBef>
                <a:spcPts val="600"/>
              </a:spcBef>
              <a:buClr>
                <a:srgbClr val="189BC4"/>
              </a:buClr>
              <a:buFont typeface="Symbol" panose="05050102010706020507" pitchFamily="18" charset="2"/>
              <a:buChar char="-"/>
            </a:pPr>
            <a:r>
              <a:rPr lang="de-AT" sz="1600" dirty="0" smtClean="0">
                <a:solidFill>
                  <a:schemeClr val="accent1"/>
                </a:solidFill>
              </a:rPr>
              <a:t>Umschlag von Containern</a:t>
            </a:r>
          </a:p>
          <a:p>
            <a:pPr marL="182563" lvl="1" indent="-182563">
              <a:spcBef>
                <a:spcPts val="600"/>
              </a:spcBef>
              <a:buClr>
                <a:srgbClr val="189BC4"/>
              </a:buClr>
              <a:buFont typeface="Symbol" panose="05050102010706020507" pitchFamily="18" charset="2"/>
              <a:buChar char="-"/>
            </a:pPr>
            <a:r>
              <a:rPr lang="de-AT" sz="1600" dirty="0" smtClean="0">
                <a:solidFill>
                  <a:schemeClr val="accent1"/>
                </a:solidFill>
              </a:rPr>
              <a:t>Ø 25 Container/Stunde</a:t>
            </a:r>
          </a:p>
          <a:p>
            <a:pPr lvl="1">
              <a:spcBef>
                <a:spcPts val="600"/>
              </a:spcBef>
              <a:buClr>
                <a:srgbClr val="189BC4"/>
              </a:buClr>
            </a:pPr>
            <a:endParaRPr lang="de-AT" sz="1800" dirty="0">
              <a:solidFill>
                <a:schemeClr val="accent1"/>
              </a:solidFill>
            </a:endParaRPr>
          </a:p>
          <a:p>
            <a:pPr lvl="1"/>
            <a:endParaRPr lang="de-AT" dirty="0" smtClean="0">
              <a:solidFill>
                <a:schemeClr val="accent1"/>
              </a:solidFill>
            </a:endParaRP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6" name="Picture 2" descr="containerk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251520" y="2571246"/>
            <a:ext cx="2463586" cy="1847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a:spLocks noChangeArrowheads="1"/>
          </p:cNvSpPr>
          <p:nvPr/>
        </p:nvSpPr>
        <p:spPr bwMode="auto">
          <a:xfrm>
            <a:off x="244379" y="2558099"/>
            <a:ext cx="107111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chemeClr val="bg1">
                    <a:lumMod val="85000"/>
                  </a:schemeClr>
                </a:solidFill>
                <a:latin typeface="Corbel" panose="020B0503020204020204" pitchFamily="34" charset="0"/>
              </a:rPr>
              <a:t>Quelle: </a:t>
            </a:r>
            <a:r>
              <a:rPr lang="de-DE" sz="800" dirty="0">
                <a:solidFill>
                  <a:schemeClr val="bg1">
                    <a:lumMod val="85000"/>
                  </a:schemeClr>
                </a:solidFill>
                <a:latin typeface="Corbel" panose="020B0503020204020204" pitchFamily="34" charset="0"/>
              </a:rPr>
              <a:t>Linz AG</a:t>
            </a:r>
          </a:p>
        </p:txBody>
      </p:sp>
      <p:pic>
        <p:nvPicPr>
          <p:cNvPr id="9" name="Picture 2" descr="ybbs_kran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3275855" y="2571246"/>
            <a:ext cx="2442487" cy="1847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5"/>
          <p:cNvSpPr>
            <a:spLocks noChangeArrowheads="1"/>
          </p:cNvSpPr>
          <p:nvPr/>
        </p:nvSpPr>
        <p:spPr bwMode="auto">
          <a:xfrm>
            <a:off x="3267224" y="2587071"/>
            <a:ext cx="114326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lumMod val="85000"/>
                  </a:schemeClr>
                </a:solidFill>
                <a:latin typeface="Corbel" panose="020B0503020204020204" pitchFamily="34" charset="0"/>
              </a:rPr>
              <a:t>Quelle: </a:t>
            </a:r>
            <a:r>
              <a:rPr lang="de-AT" sz="800" dirty="0">
                <a:solidFill>
                  <a:schemeClr val="bg1">
                    <a:lumMod val="85000"/>
                  </a:schemeClr>
                </a:solidFill>
                <a:latin typeface="Corbel" panose="020B0503020204020204" pitchFamily="34" charset="0"/>
              </a:rPr>
              <a:t>Schaufler Ybbs</a:t>
            </a:r>
          </a:p>
        </p:txBody>
      </p:sp>
      <p:pic>
        <p:nvPicPr>
          <p:cNvPr id="11" name="Picture 5" descr="A68Mobilkran_passau"/>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79091" y="2579240"/>
            <a:ext cx="2394146" cy="180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6266867" y="2563359"/>
            <a:ext cx="108395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lumMod val="85000"/>
                  </a:schemeClr>
                </a:solidFill>
                <a:latin typeface="Corbel" panose="020B0503020204020204" pitchFamily="34" charset="0"/>
              </a:rPr>
              <a:t>Quelle: </a:t>
            </a:r>
            <a:r>
              <a:rPr lang="de-AT" sz="800" dirty="0">
                <a:solidFill>
                  <a:schemeClr val="bg1">
                    <a:lumMod val="85000"/>
                  </a:schemeClr>
                </a:solidFill>
                <a:latin typeface="Corbel" panose="020B0503020204020204" pitchFamily="34" charset="0"/>
              </a:rPr>
              <a:t>Hafen Passau</a:t>
            </a:r>
          </a:p>
        </p:txBody>
      </p:sp>
      <p:sp>
        <p:nvSpPr>
          <p:cNvPr id="13" name="Textfeld 12"/>
          <p:cNvSpPr txBox="1"/>
          <p:nvPr/>
        </p:nvSpPr>
        <p:spPr>
          <a:xfrm>
            <a:off x="8205183" y="6459818"/>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a:t>
            </a:r>
            <a:r>
              <a:rPr lang="de-DE" sz="900" dirty="0" err="1" smtClean="0">
                <a:solidFill>
                  <a:schemeClr val="accent1"/>
                </a:solidFill>
                <a:latin typeface="Corbel" panose="020B0503020204020204" pitchFamily="34" charset="0"/>
              </a:rPr>
              <a:t>donau</a:t>
            </a:r>
            <a:endParaRPr lang="de-AT" sz="900" dirty="0">
              <a:solidFill>
                <a:schemeClr val="accent1"/>
              </a:solidFill>
              <a:latin typeface="Corbel" panose="020B0503020204020204" pitchFamily="34" charset="0"/>
            </a:endParaRPr>
          </a:p>
        </p:txBody>
      </p:sp>
      <p:sp>
        <p:nvSpPr>
          <p:cNvPr id="4" name="Rechteck 3"/>
          <p:cNvSpPr/>
          <p:nvPr/>
        </p:nvSpPr>
        <p:spPr>
          <a:xfrm>
            <a:off x="6196934" y="4679267"/>
            <a:ext cx="4572000" cy="1261884"/>
          </a:xfrm>
          <a:prstGeom prst="rect">
            <a:avLst/>
          </a:prstGeom>
        </p:spPr>
        <p:txBody>
          <a:bodyPr>
            <a:spAutoFit/>
          </a:bodyPr>
          <a:lstStyle/>
          <a:p>
            <a:pPr lvl="0">
              <a:spcBef>
                <a:spcPts val="600"/>
              </a:spcBef>
              <a:buClr>
                <a:srgbClr val="189BC4"/>
              </a:buClr>
              <a:buSzPct val="85000"/>
            </a:pPr>
            <a:r>
              <a:rPr lang="de-AT" b="1" dirty="0">
                <a:solidFill>
                  <a:srgbClr val="189BC4"/>
                </a:solidFill>
                <a:latin typeface="Corbel" panose="020B0503020204020204" pitchFamily="34" charset="0"/>
              </a:rPr>
              <a:t>Mobilkran</a:t>
            </a:r>
            <a:r>
              <a:rPr lang="de-AT" dirty="0">
                <a:solidFill>
                  <a:srgbClr val="189BC4"/>
                </a:solidFill>
                <a:latin typeface="Corbel" panose="020B0503020204020204" pitchFamily="34" charset="0"/>
              </a:rPr>
              <a:t> </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im Hafengelände bewegbar</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oft langsamer </a:t>
            </a:r>
            <a:r>
              <a:rPr lang="de-AT" sz="1600" dirty="0" smtClean="0">
                <a:solidFill>
                  <a:srgbClr val="3C628F"/>
                </a:solidFill>
                <a:latin typeface="Corbel" panose="020B0503020204020204" pitchFamily="34" charset="0"/>
              </a:rPr>
              <a:t>als</a:t>
            </a:r>
            <a:br>
              <a:rPr lang="de-AT" sz="1600" dirty="0" smtClean="0">
                <a:solidFill>
                  <a:srgbClr val="3C628F"/>
                </a:solidFill>
                <a:latin typeface="Corbel" panose="020B0503020204020204" pitchFamily="34" charset="0"/>
              </a:rPr>
            </a:br>
            <a:r>
              <a:rPr lang="de-AT" sz="1600" dirty="0" smtClean="0">
                <a:solidFill>
                  <a:srgbClr val="3C628F"/>
                </a:solidFill>
                <a:latin typeface="Corbel" panose="020B0503020204020204" pitchFamily="34" charset="0"/>
              </a:rPr>
              <a:t>Spezialkräne</a:t>
            </a:r>
            <a:endParaRPr lang="de-AT" sz="1600" dirty="0">
              <a:solidFill>
                <a:srgbClr val="3C628F"/>
              </a:solidFill>
              <a:latin typeface="Corbel" panose="020B0503020204020204" pitchFamily="34" charset="0"/>
            </a:endParaRPr>
          </a:p>
        </p:txBody>
      </p:sp>
      <p:sp>
        <p:nvSpPr>
          <p:cNvPr id="7" name="Rechteck 6"/>
          <p:cNvSpPr/>
          <p:nvPr/>
        </p:nvSpPr>
        <p:spPr>
          <a:xfrm>
            <a:off x="3240449" y="4698074"/>
            <a:ext cx="2956485" cy="1015663"/>
          </a:xfrm>
          <a:prstGeom prst="rect">
            <a:avLst/>
          </a:prstGeom>
        </p:spPr>
        <p:txBody>
          <a:bodyPr wrap="square">
            <a:spAutoFit/>
          </a:bodyPr>
          <a:lstStyle/>
          <a:p>
            <a:pPr lvl="0">
              <a:spcBef>
                <a:spcPts val="600"/>
              </a:spcBef>
              <a:buClr>
                <a:srgbClr val="189BC4"/>
              </a:buClr>
              <a:buSzPct val="85000"/>
            </a:pPr>
            <a:r>
              <a:rPr lang="de-AT" b="1" dirty="0" err="1">
                <a:solidFill>
                  <a:srgbClr val="189BC4"/>
                </a:solidFill>
                <a:latin typeface="Corbel" panose="020B0503020204020204" pitchFamily="34" charset="0"/>
              </a:rPr>
              <a:t>Wippdrehkran</a:t>
            </a:r>
            <a:r>
              <a:rPr lang="de-AT" dirty="0">
                <a:solidFill>
                  <a:srgbClr val="189BC4"/>
                </a:solidFill>
                <a:latin typeface="Corbel" panose="020B0503020204020204" pitchFamily="34" charset="0"/>
              </a:rPr>
              <a:t> </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Universalumschlagskran</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für Haken- und </a:t>
            </a:r>
            <a:r>
              <a:rPr lang="de-AT" sz="1600" dirty="0" err="1">
                <a:solidFill>
                  <a:srgbClr val="3C628F"/>
                </a:solidFill>
                <a:latin typeface="Corbel" panose="020B0503020204020204" pitchFamily="34" charset="0"/>
              </a:rPr>
              <a:t>Greifgut</a:t>
            </a:r>
            <a:endParaRPr lang="de-AT" sz="16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733147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sz="3100" b="1" dirty="0" smtClean="0">
                <a:solidFill>
                  <a:srgbClr val="376092"/>
                </a:solidFill>
              </a:rPr>
              <a:t>Sonstige Umschlagsarten</a:t>
            </a:r>
            <a:r>
              <a:rPr lang="de-AT" b="1" dirty="0" smtClean="0">
                <a:solidFill>
                  <a:srgbClr val="5578A2"/>
                </a:solidFill>
              </a:rPr>
              <a:t/>
            </a:r>
            <a:br>
              <a:rPr lang="de-AT" b="1" dirty="0" smtClean="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3" name="Content Placeholder 2"/>
          <p:cNvSpPr>
            <a:spLocks noGrp="1"/>
          </p:cNvSpPr>
          <p:nvPr>
            <p:ph idx="1"/>
          </p:nvPr>
        </p:nvSpPr>
        <p:spPr>
          <a:xfrm>
            <a:off x="2406588" y="1683626"/>
            <a:ext cx="5626968" cy="4776192"/>
          </a:xfrm>
        </p:spPr>
        <p:txBody>
          <a:bodyPr/>
          <a:lstStyle/>
          <a:p>
            <a:pPr>
              <a:spcBef>
                <a:spcPts val="600"/>
              </a:spcBef>
              <a:buClr>
                <a:srgbClr val="189BC4"/>
              </a:buClr>
            </a:pPr>
            <a:endParaRPr lang="de-AT" sz="1800" b="1" dirty="0" smtClean="0"/>
          </a:p>
          <a:p>
            <a:pPr>
              <a:spcBef>
                <a:spcPts val="600"/>
              </a:spcBef>
              <a:buClr>
                <a:srgbClr val="189BC4"/>
              </a:buClr>
            </a:pPr>
            <a:r>
              <a:rPr lang="de-AT" sz="1800" b="1" dirty="0" err="1" smtClean="0"/>
              <a:t>RoRo</a:t>
            </a:r>
            <a:r>
              <a:rPr lang="de-AT" sz="1800" b="1" dirty="0" smtClean="0"/>
              <a:t>-Rampen (Roll-on-Roll-off)</a:t>
            </a:r>
          </a:p>
          <a:p>
            <a:pPr lvl="1">
              <a:spcBef>
                <a:spcPts val="600"/>
              </a:spcBef>
              <a:buClr>
                <a:srgbClr val="189BC4"/>
              </a:buClr>
              <a:buFont typeface="Symbol" panose="05050102010706020507" pitchFamily="18" charset="2"/>
              <a:buChar char="-"/>
            </a:pPr>
            <a:r>
              <a:rPr lang="de-AT" sz="1600" dirty="0" smtClean="0">
                <a:solidFill>
                  <a:schemeClr val="accent1"/>
                </a:solidFill>
              </a:rPr>
              <a:t>Umschlag von rollenden Einheiten (z.B. PKWs)</a:t>
            </a:r>
          </a:p>
          <a:p>
            <a:pPr lvl="1">
              <a:spcBef>
                <a:spcPts val="600"/>
              </a:spcBef>
              <a:buClr>
                <a:srgbClr val="189BC4"/>
              </a:buClr>
              <a:buFont typeface="Symbol" panose="05050102010706020507" pitchFamily="18" charset="2"/>
              <a:buChar char="-"/>
            </a:pPr>
            <a:r>
              <a:rPr lang="de-AT" sz="1600" dirty="0" smtClean="0">
                <a:solidFill>
                  <a:schemeClr val="accent1"/>
                </a:solidFill>
              </a:rPr>
              <a:t>Die PKWs oder LKWs fahren („rollen“) direkt </a:t>
            </a:r>
            <a:br>
              <a:rPr lang="de-AT" sz="1600" dirty="0" smtClean="0">
                <a:solidFill>
                  <a:schemeClr val="accent1"/>
                </a:solidFill>
              </a:rPr>
            </a:br>
            <a:r>
              <a:rPr lang="de-AT" sz="1600" dirty="0" smtClean="0">
                <a:solidFill>
                  <a:schemeClr val="accent1"/>
                </a:solidFill>
              </a:rPr>
              <a:t>auf das Schiff</a:t>
            </a:r>
            <a:endParaRPr lang="de-AT" sz="1600" dirty="0">
              <a:solidFill>
                <a:schemeClr val="accent1"/>
              </a:solidFill>
            </a:endParaRPr>
          </a:p>
          <a:p>
            <a:pPr>
              <a:spcBef>
                <a:spcPts val="600"/>
              </a:spcBef>
              <a:buClr>
                <a:srgbClr val="189BC4"/>
              </a:buClr>
            </a:pPr>
            <a:endParaRPr lang="de-AT" sz="1800" dirty="0">
              <a:solidFill>
                <a:schemeClr val="accent1"/>
              </a:solidFill>
            </a:endParaRPr>
          </a:p>
          <a:p>
            <a:pPr marL="0" indent="0">
              <a:spcBef>
                <a:spcPts val="600"/>
              </a:spcBef>
              <a:buClr>
                <a:srgbClr val="189BC4"/>
              </a:buClr>
              <a:buNone/>
            </a:pPr>
            <a:endParaRPr lang="de-AT" sz="1800" b="1" dirty="0" smtClean="0"/>
          </a:p>
          <a:p>
            <a:pPr>
              <a:spcBef>
                <a:spcPts val="1200"/>
              </a:spcBef>
              <a:buClr>
                <a:srgbClr val="189BC4"/>
              </a:buClr>
            </a:pPr>
            <a:r>
              <a:rPr lang="de-AT" sz="1800" b="1" dirty="0" smtClean="0"/>
              <a:t>Verladetrichter</a:t>
            </a:r>
          </a:p>
          <a:p>
            <a:pPr lvl="1">
              <a:spcBef>
                <a:spcPts val="600"/>
              </a:spcBef>
              <a:buClr>
                <a:srgbClr val="189BC4"/>
              </a:buClr>
              <a:buFont typeface="Symbol" panose="05050102010706020507" pitchFamily="18" charset="2"/>
              <a:buChar char="-"/>
            </a:pPr>
            <a:r>
              <a:rPr lang="de-AT" sz="1600" dirty="0" smtClean="0">
                <a:solidFill>
                  <a:schemeClr val="accent1"/>
                </a:solidFill>
              </a:rPr>
              <a:t>Umschlag von Schüttgütern</a:t>
            </a:r>
          </a:p>
          <a:p>
            <a:pPr lvl="1">
              <a:spcBef>
                <a:spcPts val="600"/>
              </a:spcBef>
              <a:buClr>
                <a:srgbClr val="189BC4"/>
              </a:buClr>
              <a:buFont typeface="Symbol" panose="05050102010706020507" pitchFamily="18" charset="2"/>
              <a:buChar char="-"/>
            </a:pPr>
            <a:r>
              <a:rPr lang="de-AT" sz="1600" dirty="0" smtClean="0">
                <a:solidFill>
                  <a:schemeClr val="accent1"/>
                </a:solidFill>
              </a:rPr>
              <a:t>Durch den Trichter kann das Schüttgut</a:t>
            </a:r>
            <a:br>
              <a:rPr lang="de-AT" sz="1600" dirty="0" smtClean="0">
                <a:solidFill>
                  <a:schemeClr val="accent1"/>
                </a:solidFill>
              </a:rPr>
            </a:br>
            <a:r>
              <a:rPr lang="de-AT" sz="1600" dirty="0" smtClean="0">
                <a:solidFill>
                  <a:schemeClr val="accent1"/>
                </a:solidFill>
              </a:rPr>
              <a:t>(z.B. Schotter, Dünger) schneller aufs Schiff </a:t>
            </a:r>
            <a:br>
              <a:rPr lang="de-AT" sz="1600" dirty="0" smtClean="0">
                <a:solidFill>
                  <a:schemeClr val="accent1"/>
                </a:solidFill>
              </a:rPr>
            </a:br>
            <a:r>
              <a:rPr lang="de-AT" sz="1600" dirty="0" smtClean="0">
                <a:solidFill>
                  <a:schemeClr val="accent1"/>
                </a:solidFill>
              </a:rPr>
              <a:t>geladen werden. Aufbewahrung im Trichter</a:t>
            </a:r>
            <a:br>
              <a:rPr lang="de-AT" sz="1600" dirty="0" smtClean="0">
                <a:solidFill>
                  <a:schemeClr val="accent1"/>
                </a:solidFill>
              </a:rPr>
            </a:br>
            <a:r>
              <a:rPr lang="de-AT" sz="1600" dirty="0" smtClean="0">
                <a:solidFill>
                  <a:schemeClr val="accent1"/>
                </a:solidFill>
              </a:rPr>
              <a:t>möglich bis das Schiff kommt (Lagerfunktion)</a:t>
            </a:r>
          </a:p>
          <a:p>
            <a:pPr>
              <a:buFont typeface="Symbol" panose="05050102010706020507" pitchFamily="18" charset="2"/>
              <a:buChar char="-"/>
            </a:pPr>
            <a:endParaRPr lang="de-AT" dirty="0" smtClean="0">
              <a:solidFill>
                <a:schemeClr val="accent1"/>
              </a:solidFill>
            </a:endParaRPr>
          </a:p>
          <a:p>
            <a:pPr>
              <a:buFont typeface="Symbol" panose="05050102010706020507" pitchFamily="18" charset="2"/>
              <a:buChar char="-"/>
            </a:pPr>
            <a:endParaRPr lang="de-AT" dirty="0">
              <a:solidFill>
                <a:schemeClr val="accent1"/>
              </a:solidFill>
            </a:endParaRPr>
          </a:p>
          <a:p>
            <a:pPr>
              <a:buFont typeface="Symbol" panose="05050102010706020507" pitchFamily="18" charset="2"/>
              <a:buChar char="-"/>
            </a:pPr>
            <a:endParaRPr lang="de-AT" sz="12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pic>
        <p:nvPicPr>
          <p:cNvPr id="6" name="Picture 2" descr="A68RoRo_rampe_wr_haf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flipH="1">
            <a:off x="0" y="1988840"/>
            <a:ext cx="2339752" cy="17706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p:cNvSpPr txBox="1">
            <a:spLocks noChangeArrowheads="1"/>
          </p:cNvSpPr>
          <p:nvPr/>
        </p:nvSpPr>
        <p:spPr bwMode="auto">
          <a:xfrm>
            <a:off x="-15952" y="1988840"/>
            <a:ext cx="14168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a:t>
            </a:r>
            <a:r>
              <a:rPr lang="de-AT" sz="800" dirty="0">
                <a:solidFill>
                  <a:schemeClr val="accent1"/>
                </a:solidFill>
                <a:latin typeface="Corbel" panose="020B0503020204020204" pitchFamily="34" charset="0"/>
              </a:rPr>
              <a:t>Hafen Freudenau</a:t>
            </a:r>
            <a:endParaRPr lang="de-DE" sz="800" dirty="0">
              <a:solidFill>
                <a:schemeClr val="accent1"/>
              </a:solidFill>
              <a:latin typeface="Corbel" panose="020B0503020204020204" pitchFamily="34" charset="0"/>
            </a:endParaRPr>
          </a:p>
        </p:txBody>
      </p:sp>
      <p:pic>
        <p:nvPicPr>
          <p:cNvPr id="11" name="Picture 10" descr="Umschlag"/>
          <p:cNvPicPr/>
          <p:nvPr/>
        </p:nvPicPr>
        <p:blipFill>
          <a:blip r:embed="rId4">
            <a:extLst>
              <a:ext uri="{28A0092B-C50C-407E-A947-70E740481C1C}">
                <a14:useLocalDpi xmlns:a14="http://schemas.microsoft.com/office/drawing/2010/main"/>
              </a:ext>
            </a:extLst>
          </a:blip>
          <a:srcRect/>
          <a:stretch>
            <a:fillRect/>
          </a:stretch>
        </p:blipFill>
        <p:spPr bwMode="auto">
          <a:xfrm>
            <a:off x="-248" y="4222637"/>
            <a:ext cx="2340000" cy="1948021"/>
          </a:xfrm>
          <a:prstGeom prst="rect">
            <a:avLst/>
          </a:prstGeom>
          <a:noFill/>
          <a:ln>
            <a:noFill/>
          </a:ln>
        </p:spPr>
      </p:pic>
      <p:sp>
        <p:nvSpPr>
          <p:cNvPr id="12" name="Text Box 5"/>
          <p:cNvSpPr txBox="1">
            <a:spLocks noChangeArrowheads="1"/>
          </p:cNvSpPr>
          <p:nvPr/>
        </p:nvSpPr>
        <p:spPr bwMode="auto">
          <a:xfrm>
            <a:off x="-15952" y="4222637"/>
            <a:ext cx="20472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Mierka Donauhafen Krems</a:t>
            </a:r>
            <a:endParaRPr lang="de-DE" sz="800" dirty="0">
              <a:solidFill>
                <a:schemeClr val="accent1"/>
              </a:solidFill>
              <a:latin typeface="Corbel" panose="020B0503020204020204" pitchFamily="34" charset="0"/>
            </a:endParaRPr>
          </a:p>
        </p:txBody>
      </p:sp>
      <p:sp>
        <p:nvSpPr>
          <p:cNvPr id="10" name="Textfeld 9"/>
          <p:cNvSpPr txBox="1"/>
          <p:nvPr/>
        </p:nvSpPr>
        <p:spPr>
          <a:xfrm>
            <a:off x="8205183" y="6459818"/>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a:t>
            </a:r>
            <a:r>
              <a:rPr lang="de-DE" sz="900" dirty="0" err="1" smtClean="0">
                <a:solidFill>
                  <a:schemeClr val="accent1"/>
                </a:solidFill>
                <a:latin typeface="Corbel" panose="020B0503020204020204" pitchFamily="34" charset="0"/>
              </a:rPr>
              <a:t>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52400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a:stretch/>
        </p:blipFill>
        <p:spPr bwMode="auto">
          <a:xfrm>
            <a:off x="5220072" y="3787923"/>
            <a:ext cx="2592000" cy="187220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de-AT" sz="3100" b="1" dirty="0" smtClean="0">
                <a:solidFill>
                  <a:srgbClr val="376092"/>
                </a:solidFill>
              </a:rPr>
              <a:t>Sonstige Umschlagsarten</a:t>
            </a:r>
            <a:r>
              <a:rPr lang="de-AT" b="1" dirty="0" smtClean="0">
                <a:solidFill>
                  <a:srgbClr val="376092"/>
                </a:solidFill>
              </a:rPr>
              <a:t/>
            </a:r>
            <a:br>
              <a:rPr lang="de-AT" b="1" dirty="0" smtClean="0">
                <a:solidFill>
                  <a:srgbClr val="376092"/>
                </a:solidFill>
              </a:rPr>
            </a:br>
            <a:r>
              <a:rPr lang="de-DE" sz="2700" dirty="0">
                <a:solidFill>
                  <a:srgbClr val="376092"/>
                </a:solidFill>
              </a:rPr>
              <a:t>Umschlag/Umschlagseinrichtungen</a:t>
            </a:r>
            <a:endParaRPr lang="de-AT" sz="2700" b="1" dirty="0">
              <a:solidFill>
                <a:srgbClr val="376092"/>
              </a:solidFill>
            </a:endParaRPr>
          </a:p>
        </p:txBody>
      </p:sp>
      <p:sp>
        <p:nvSpPr>
          <p:cNvPr id="3" name="Content Placeholder 2"/>
          <p:cNvSpPr>
            <a:spLocks noGrp="1"/>
          </p:cNvSpPr>
          <p:nvPr>
            <p:ph sz="half" idx="1"/>
          </p:nvPr>
        </p:nvSpPr>
        <p:spPr/>
        <p:txBody>
          <a:bodyPr>
            <a:normAutofit/>
          </a:bodyPr>
          <a:lstStyle/>
          <a:p>
            <a:pPr>
              <a:spcBef>
                <a:spcPts val="600"/>
              </a:spcBef>
              <a:buClr>
                <a:srgbClr val="189BC4"/>
              </a:buClr>
            </a:pPr>
            <a:endParaRPr lang="de-AT" sz="1800" b="1" dirty="0" smtClean="0"/>
          </a:p>
          <a:p>
            <a:pPr>
              <a:spcBef>
                <a:spcPts val="600"/>
              </a:spcBef>
              <a:buClr>
                <a:srgbClr val="189BC4"/>
              </a:buClr>
            </a:pPr>
            <a:r>
              <a:rPr lang="de-AT" sz="1800" b="1" dirty="0" smtClean="0"/>
              <a:t>Saug- </a:t>
            </a:r>
            <a:r>
              <a:rPr lang="de-AT" sz="1800" b="1" dirty="0"/>
              <a:t>und Pumpanlagen</a:t>
            </a:r>
          </a:p>
          <a:p>
            <a:pPr lvl="1">
              <a:spcBef>
                <a:spcPts val="600"/>
              </a:spcBef>
              <a:buClr>
                <a:srgbClr val="189BC4"/>
              </a:buClr>
              <a:buFont typeface="Symbol" panose="05050102010706020507" pitchFamily="18" charset="2"/>
              <a:buChar char="-"/>
            </a:pPr>
            <a:r>
              <a:rPr lang="de-AT" sz="1600" dirty="0">
                <a:solidFill>
                  <a:schemeClr val="accent1"/>
                </a:solidFill>
              </a:rPr>
              <a:t>Umschlag von Flüssiggütern</a:t>
            </a:r>
          </a:p>
          <a:p>
            <a:pPr marL="0" indent="0">
              <a:spcBef>
                <a:spcPts val="600"/>
              </a:spcBef>
              <a:buNone/>
            </a:pPr>
            <a:endParaRPr lang="de-DE" dirty="0" smtClean="0"/>
          </a:p>
          <a:p>
            <a:pPr marL="0" indent="0">
              <a:spcBef>
                <a:spcPts val="600"/>
              </a:spcBef>
              <a:buNone/>
            </a:pPr>
            <a:endParaRPr lang="de-DE" dirty="0"/>
          </a:p>
          <a:p>
            <a:pPr marL="0" indent="0">
              <a:spcBef>
                <a:spcPts val="600"/>
              </a:spcBef>
              <a:buNone/>
            </a:pPr>
            <a:endParaRPr lang="de-AT" dirty="0"/>
          </a:p>
          <a:p>
            <a:pPr lvl="1">
              <a:buFont typeface="Symbol" panose="05050102010706020507" pitchFamily="18" charset="2"/>
              <a:buChar char="-"/>
            </a:pPr>
            <a:endParaRPr lang="de-AT" dirty="0">
              <a:solidFill>
                <a:schemeClr val="accent1"/>
              </a:solidFill>
            </a:endParaRPr>
          </a:p>
        </p:txBody>
      </p:sp>
      <p:sp>
        <p:nvSpPr>
          <p:cNvPr id="4" name="Inhaltsplatzhalter 3"/>
          <p:cNvSpPr>
            <a:spLocks noGrp="1"/>
          </p:cNvSpPr>
          <p:nvPr>
            <p:ph sz="half" idx="2"/>
          </p:nvPr>
        </p:nvSpPr>
        <p:spPr/>
        <p:txBody>
          <a:bodyPr>
            <a:normAutofit/>
          </a:bodyPr>
          <a:lstStyle/>
          <a:p>
            <a:pPr lvl="0">
              <a:spcBef>
                <a:spcPts val="600"/>
              </a:spcBef>
              <a:buClr>
                <a:srgbClr val="189BC4"/>
              </a:buClr>
            </a:pPr>
            <a:endParaRPr lang="de-AT" sz="1800" b="1" dirty="0" smtClean="0"/>
          </a:p>
          <a:p>
            <a:pPr lvl="0">
              <a:spcBef>
                <a:spcPts val="600"/>
              </a:spcBef>
              <a:buClr>
                <a:srgbClr val="189BC4"/>
              </a:buClr>
            </a:pPr>
            <a:r>
              <a:rPr lang="de-AT" sz="1800" b="1" dirty="0" err="1" smtClean="0"/>
              <a:t>Reach</a:t>
            </a:r>
            <a:r>
              <a:rPr lang="de-AT" sz="1800" b="1" dirty="0" smtClean="0"/>
              <a:t> </a:t>
            </a:r>
            <a:r>
              <a:rPr lang="de-AT" sz="1800" b="1" dirty="0" err="1"/>
              <a:t>Stacker</a:t>
            </a:r>
            <a:endParaRPr lang="de-AT" sz="1800" b="1" dirty="0"/>
          </a:p>
          <a:p>
            <a:pPr lvl="1">
              <a:spcBef>
                <a:spcPts val="600"/>
              </a:spcBef>
              <a:buClr>
                <a:srgbClr val="189BC4"/>
              </a:buClr>
              <a:buFont typeface="Symbol" panose="05050102010706020507" pitchFamily="18" charset="2"/>
              <a:buChar char="-"/>
            </a:pPr>
            <a:r>
              <a:rPr lang="de-AT" sz="1600" dirty="0">
                <a:solidFill>
                  <a:srgbClr val="3C628F"/>
                </a:solidFill>
              </a:rPr>
              <a:t>Radfahrzeuge, als Ergänzung zu Kränen</a:t>
            </a:r>
          </a:p>
          <a:p>
            <a:pPr lvl="1">
              <a:spcBef>
                <a:spcPts val="600"/>
              </a:spcBef>
              <a:buClr>
                <a:srgbClr val="189BC4"/>
              </a:buClr>
              <a:buFont typeface="Symbol" panose="05050102010706020507" pitchFamily="18" charset="2"/>
              <a:buChar char="-"/>
            </a:pPr>
            <a:r>
              <a:rPr lang="de-AT" sz="1600" dirty="0">
                <a:solidFill>
                  <a:srgbClr val="3C628F"/>
                </a:solidFill>
              </a:rPr>
              <a:t>Maximale Tragfähigkeit bis zu 45 Tonnen</a:t>
            </a: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pic>
        <p:nvPicPr>
          <p:cNvPr id="6" name="Picture 2" descr="A69Umladestelel_ET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1045042" y="3717032"/>
            <a:ext cx="2592000" cy="19430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1045042" y="3717032"/>
            <a:ext cx="126905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a:t>
            </a:r>
            <a:r>
              <a:rPr lang="de-AT" sz="800" dirty="0">
                <a:solidFill>
                  <a:schemeClr val="accent1"/>
                </a:solidFill>
                <a:latin typeface="Corbel" panose="020B0503020204020204" pitchFamily="34" charset="0"/>
              </a:rPr>
              <a:t>Hafen Lobau</a:t>
            </a:r>
            <a:endParaRPr lang="de-DE" sz="800" dirty="0">
              <a:solidFill>
                <a:schemeClr val="accent1"/>
              </a:solidFill>
              <a:latin typeface="Corbel" panose="020B0503020204020204" pitchFamily="34" charset="0"/>
            </a:endParaRPr>
          </a:p>
        </p:txBody>
      </p:sp>
      <p:sp>
        <p:nvSpPr>
          <p:cNvPr id="9" name="Rectangle 5"/>
          <p:cNvSpPr>
            <a:spLocks noChangeArrowheads="1"/>
          </p:cNvSpPr>
          <p:nvPr/>
        </p:nvSpPr>
        <p:spPr bwMode="auto">
          <a:xfrm>
            <a:off x="5302627" y="3793126"/>
            <a:ext cx="150233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de-DE" sz="800" dirty="0" smtClean="0">
                <a:solidFill>
                  <a:schemeClr val="accent1"/>
                </a:solidFill>
                <a:latin typeface="Corbel" panose="020B0503020204020204" pitchFamily="34" charset="0"/>
                <a:cs typeface="Arial" panose="020B0604020202020204" pitchFamily="34" charset="0"/>
              </a:rPr>
              <a:t>Quelle: </a:t>
            </a:r>
            <a:r>
              <a:rPr lang="de-DE" sz="800" dirty="0">
                <a:solidFill>
                  <a:schemeClr val="accent1"/>
                </a:solidFill>
                <a:latin typeface="Corbel" panose="020B0503020204020204" pitchFamily="34" charset="0"/>
                <a:cs typeface="Arial" panose="020B0604020202020204" pitchFamily="34" charset="0"/>
              </a:rPr>
              <a:t>Liebherr-Werk Nenzing</a:t>
            </a:r>
          </a:p>
        </p:txBody>
      </p:sp>
      <p:sp>
        <p:nvSpPr>
          <p:cNvPr id="11" name="Textfeld 10"/>
          <p:cNvSpPr txBox="1"/>
          <p:nvPr/>
        </p:nvSpPr>
        <p:spPr>
          <a:xfrm>
            <a:off x="8129736" y="6421760"/>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a:t>
            </a:r>
            <a:r>
              <a:rPr lang="de-DE" sz="900" dirty="0" err="1" smtClean="0">
                <a:solidFill>
                  <a:schemeClr val="accent1"/>
                </a:solidFill>
                <a:latin typeface="Corbel" panose="020B0503020204020204" pitchFamily="34" charset="0"/>
              </a:rPr>
              <a:t>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06111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100" b="1" dirty="0" smtClean="0">
                <a:solidFill>
                  <a:schemeClr val="accent1"/>
                </a:solidFill>
              </a:rPr>
              <a:t>Quiz</a:t>
            </a:r>
            <a:r>
              <a:rPr lang="de-DE" b="1" dirty="0" smtClean="0">
                <a:solidFill>
                  <a:schemeClr val="accent1"/>
                </a:solidFill>
              </a:rPr>
              <a:t/>
            </a:r>
            <a:br>
              <a:rPr lang="de-DE" b="1" dirty="0" smtClean="0">
                <a:solidFill>
                  <a:schemeClr val="accent1"/>
                </a:solidFill>
              </a:rPr>
            </a:br>
            <a:r>
              <a:rPr lang="de-DE" sz="2700" dirty="0" smtClean="0">
                <a:solidFill>
                  <a:schemeClr val="accent1"/>
                </a:solidFill>
              </a:rPr>
              <a:t>Umschlag/ Umschlagseinrichtungen</a:t>
            </a:r>
            <a:endParaRPr lang="de-AT" sz="27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smtClean="0">
                <a:solidFill>
                  <a:schemeClr val="accent1"/>
                </a:solidFill>
              </a:rPr>
              <a:t>Was versteht man unter dem Begriff „Umschlag“?</a:t>
            </a:r>
          </a:p>
          <a:p>
            <a:pPr marL="0" indent="0" algn="ctr">
              <a:buNone/>
            </a:pPr>
            <a:endParaRPr lang="de-DE" sz="2000" dirty="0">
              <a:solidFill>
                <a:schemeClr val="accent1"/>
              </a:solidFill>
            </a:endParaRPr>
          </a:p>
          <a:p>
            <a:pPr marL="454025" indent="-454025">
              <a:buAutoNum type="alphaLcParenR"/>
            </a:pPr>
            <a:r>
              <a:rPr lang="de-AT" sz="2000" dirty="0">
                <a:solidFill>
                  <a:schemeClr val="accent1"/>
                </a:solidFill>
              </a:rPr>
              <a:t>Infrastruktur für den Einsatz von Verkehrsmitteln</a:t>
            </a:r>
          </a:p>
          <a:p>
            <a:pPr marL="454025" indent="-454025">
              <a:buAutoNum type="alphaLcParenR"/>
            </a:pPr>
            <a:r>
              <a:rPr lang="de-AT" sz="2000" dirty="0" smtClean="0">
                <a:solidFill>
                  <a:schemeClr val="accent1"/>
                </a:solidFill>
              </a:rPr>
              <a:t>Wechsel </a:t>
            </a:r>
            <a:r>
              <a:rPr lang="de-AT" sz="2000" dirty="0">
                <a:solidFill>
                  <a:schemeClr val="accent1"/>
                </a:solidFill>
              </a:rPr>
              <a:t>von Gütern von einem Transportmittel auf ein anderes</a:t>
            </a:r>
          </a:p>
          <a:p>
            <a:pPr marL="454025" indent="-454025">
              <a:buAutoNum type="alphaLcParenR"/>
            </a:pPr>
            <a:r>
              <a:rPr lang="de-DE" sz="2000" dirty="0">
                <a:solidFill>
                  <a:schemeClr val="accent1"/>
                </a:solidFill>
              </a:rPr>
              <a:t>erster Abschnitt einer Transportkette</a:t>
            </a:r>
          </a:p>
          <a:p>
            <a:pPr marL="454025" indent="-454025">
              <a:buAutoNum type="alphaLcParenR"/>
            </a:pPr>
            <a:r>
              <a:rPr lang="de-AT" sz="2000" dirty="0">
                <a:solidFill>
                  <a:schemeClr val="accent1"/>
                </a:solidFill>
              </a:rPr>
              <a:t>Fahrzeug zur Beförderung von Personen und </a:t>
            </a:r>
            <a:r>
              <a:rPr lang="de-AT" sz="2000" dirty="0" smtClean="0">
                <a:solidFill>
                  <a:schemeClr val="accent1"/>
                </a:solidFill>
              </a:rPr>
              <a:t>Gütern</a:t>
            </a:r>
            <a:endParaRPr lang="de-AT"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6" name="Ellipse 5"/>
          <p:cNvSpPr/>
          <p:nvPr/>
        </p:nvSpPr>
        <p:spPr>
          <a:xfrm>
            <a:off x="271645" y="2762671"/>
            <a:ext cx="7756739" cy="4842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3"/>
          <a:stretch>
            <a:fillRect/>
          </a:stretch>
        </p:blipFill>
        <p:spPr>
          <a:xfrm>
            <a:off x="6582757" y="5319971"/>
            <a:ext cx="1314622" cy="1034045"/>
          </a:xfrm>
          <a:prstGeom prst="rect">
            <a:avLst/>
          </a:prstGeom>
        </p:spPr>
      </p:pic>
      <p:sp>
        <p:nvSpPr>
          <p:cNvPr id="11" name="Rechteck 10"/>
          <p:cNvSpPr/>
          <p:nvPr/>
        </p:nvSpPr>
        <p:spPr>
          <a:xfrm>
            <a:off x="8028384" y="6183233"/>
            <a:ext cx="1997351" cy="707886"/>
          </a:xfrm>
          <a:prstGeom prst="rect">
            <a:avLst/>
          </a:prstGeom>
        </p:spPr>
        <p:txBody>
          <a:bodyPr wrap="square">
            <a:spAutoFit/>
          </a:bodyPr>
          <a:lstStyle/>
          <a:p>
            <a:r>
              <a:rPr lang="de-AT" sz="800" dirty="0" smtClean="0">
                <a:solidFill>
                  <a:schemeClr val="accent1"/>
                </a:solidFill>
                <a:latin typeface="Corbel" panose="020B0503020204020204" pitchFamily="34" charset="0"/>
              </a:rPr>
              <a:t>Quelle: logistik-pro.de</a:t>
            </a:r>
            <a:r>
              <a:rPr lang="de-AT" sz="800" dirty="0">
                <a:solidFill>
                  <a:schemeClr val="accent1"/>
                </a:solidFill>
                <a:latin typeface="Corbel" panose="020B0503020204020204" pitchFamily="34" charset="0"/>
              </a:rPr>
              <a:t/>
            </a:r>
            <a:br>
              <a:rPr lang="de-AT" sz="800" dirty="0">
                <a:solidFill>
                  <a:schemeClr val="accent1"/>
                </a:solidFill>
                <a:latin typeface="Corbel" panose="020B0503020204020204" pitchFamily="34" charset="0"/>
              </a:rPr>
            </a:br>
            <a:r>
              <a:rPr lang="de-AT" sz="800" dirty="0" smtClean="0">
                <a:solidFill>
                  <a:schemeClr val="accent1"/>
                </a:solidFill>
                <a:latin typeface="Corbel" panose="020B0503020204020204" pitchFamily="34" charset="0"/>
              </a:rPr>
              <a:t>avescorent.ch</a:t>
            </a:r>
          </a:p>
          <a:p>
            <a:r>
              <a:rPr lang="de-DE" sz="800" dirty="0" smtClean="0">
                <a:solidFill>
                  <a:schemeClr val="accent1"/>
                </a:solidFill>
                <a:latin typeface="Corbel" panose="020B0503020204020204" pitchFamily="34" charset="0"/>
              </a:rPr>
              <a:t>Economoto.org</a:t>
            </a:r>
            <a:endParaRPr lang="de-AT" sz="800" dirty="0" smtClean="0">
              <a:solidFill>
                <a:schemeClr val="accent1"/>
              </a:solidFill>
              <a:latin typeface="Corbel" panose="020B0503020204020204" pitchFamily="34" charset="0"/>
            </a:endParaRPr>
          </a:p>
          <a:p>
            <a:endParaRPr lang="de-AT" sz="800" dirty="0">
              <a:solidFill>
                <a:schemeClr val="accent1"/>
              </a:solidFill>
              <a:latin typeface="Corbel" panose="020B0503020204020204" pitchFamily="34" charset="0"/>
            </a:endParaRPr>
          </a:p>
          <a:p>
            <a:endParaRPr lang="de-AT" sz="800" dirty="0">
              <a:solidFill>
                <a:schemeClr val="accent1"/>
              </a:solidFill>
              <a:latin typeface="Corbel" panose="020B0503020204020204" pitchFamily="34" charset="0"/>
            </a:endParaRPr>
          </a:p>
        </p:txBody>
      </p:sp>
      <p:sp>
        <p:nvSpPr>
          <p:cNvPr id="12" name="Nach unten gekrümmter Pfeil 11"/>
          <p:cNvSpPr/>
          <p:nvPr/>
        </p:nvSpPr>
        <p:spPr>
          <a:xfrm>
            <a:off x="1420652" y="4569867"/>
            <a:ext cx="5904656" cy="750104"/>
          </a:xfrm>
          <a:prstGeom prst="curvedDownArrow">
            <a:avLst>
              <a:gd name="adj1" fmla="val 25000"/>
              <a:gd name="adj2" fmla="val 66510"/>
              <a:gd name="adj3" fmla="val 21082"/>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pic>
        <p:nvPicPr>
          <p:cNvPr id="8" name="Grafik 7"/>
          <p:cNvPicPr>
            <a:picLocks noChangeAspect="1"/>
          </p:cNvPicPr>
          <p:nvPr/>
        </p:nvPicPr>
        <p:blipFill>
          <a:blip r:embed="rId4">
            <a:clrChange>
              <a:clrFrom>
                <a:srgbClr val="FFFFFF"/>
              </a:clrFrom>
              <a:clrTo>
                <a:srgbClr val="FFFFFF">
                  <a:alpha val="0"/>
                </a:srgbClr>
              </a:clrTo>
            </a:clrChange>
          </a:blip>
          <a:stretch>
            <a:fillRect/>
          </a:stretch>
        </p:blipFill>
        <p:spPr>
          <a:xfrm>
            <a:off x="3580892" y="3962671"/>
            <a:ext cx="1584176" cy="1177977"/>
          </a:xfrm>
          <a:prstGeom prst="rect">
            <a:avLst/>
          </a:prstGeom>
        </p:spPr>
      </p:pic>
      <p:pic>
        <p:nvPicPr>
          <p:cNvPr id="1026" name="Picture 2" descr="https://economoto.org/materials/2d/for_members/294cargo_boat/origin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5145360"/>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08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und </a:t>
            </a:r>
            <a:r>
              <a:rPr lang="de-AT" b="1" dirty="0">
                <a:solidFill>
                  <a:srgbClr val="376092"/>
                </a:solidFill>
              </a:rPr>
              <a:t>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27</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147477498"/>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6140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a:lstStyle/>
          <a:p>
            <a:r>
              <a:rPr lang="de-AT" b="1" dirty="0" smtClean="0">
                <a:solidFill>
                  <a:schemeClr val="accent1"/>
                </a:solidFill>
              </a:rPr>
              <a:t>Güterbinnenschiffe auf der Donau</a:t>
            </a:r>
            <a:br>
              <a:rPr lang="de-AT" b="1" dirty="0" smtClean="0">
                <a:solidFill>
                  <a:schemeClr val="accent1"/>
                </a:solidFill>
              </a:rPr>
            </a:br>
            <a:r>
              <a:rPr lang="de-AT" sz="2400" dirty="0" smtClean="0">
                <a:solidFill>
                  <a:schemeClr val="accent1"/>
                </a:solidFill>
              </a:rPr>
              <a:t>Schiffstypen</a:t>
            </a:r>
            <a:endParaRPr lang="de-DE" sz="2400" dirty="0">
              <a:solidFill>
                <a:schemeClr val="accent1"/>
              </a:solidFill>
            </a:endParaRPr>
          </a:p>
        </p:txBody>
      </p:sp>
      <p:sp>
        <p:nvSpPr>
          <p:cNvPr id="3" name="Inhaltsplatzhalter 2"/>
          <p:cNvSpPr>
            <a:spLocks noGrp="1"/>
          </p:cNvSpPr>
          <p:nvPr>
            <p:ph idx="1"/>
          </p:nvPr>
        </p:nvSpPr>
        <p:spPr/>
        <p:txBody>
          <a:bodyPr>
            <a:normAutofit/>
          </a:bodyPr>
          <a:lstStyle/>
          <a:p>
            <a:endParaRPr lang="de-DE" dirty="0"/>
          </a:p>
          <a:p>
            <a:pPr marL="0" indent="0">
              <a:buNone/>
            </a:pPr>
            <a:endParaRPr lang="de-AT" dirty="0"/>
          </a:p>
          <a:p>
            <a:pPr marL="0" indent="0">
              <a:buNone/>
            </a:pPr>
            <a:endParaRPr lang="de-DE" dirty="0"/>
          </a:p>
          <a:p>
            <a:endParaRPr lang="de-DE" dirty="0"/>
          </a:p>
          <a:p>
            <a:r>
              <a:rPr lang="de-DE" dirty="0"/>
              <a:t>Motorgüterschiff</a:t>
            </a:r>
          </a:p>
          <a:p>
            <a:endParaRPr lang="de-DE"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1844824"/>
            <a:ext cx="7893693" cy="208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560" y="4149080"/>
            <a:ext cx="7622953" cy="220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1"/>
          <p:cNvSpPr txBox="1">
            <a:spLocks noChangeArrowheads="1"/>
          </p:cNvSpPr>
          <p:nvPr/>
        </p:nvSpPr>
        <p:spPr bwMode="auto">
          <a:xfrm>
            <a:off x="611560" y="6152828"/>
            <a:ext cx="11090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9" name="Textfeld 1"/>
          <p:cNvSpPr txBox="1">
            <a:spLocks noChangeArrowheads="1"/>
          </p:cNvSpPr>
          <p:nvPr/>
        </p:nvSpPr>
        <p:spPr bwMode="auto">
          <a:xfrm>
            <a:off x="539552" y="3797896"/>
            <a:ext cx="10922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189596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Grp="1" noChangeArrowheads="1"/>
          </p:cNvSpPr>
          <p:nvPr>
            <p:ph type="title"/>
          </p:nvPr>
        </p:nvSpPr>
        <p:spPr/>
        <p:txBody>
          <a:bodyPr>
            <a:normAutofit fontScale="90000"/>
          </a:bodyPr>
          <a:lstStyle/>
          <a:p>
            <a:r>
              <a:rPr lang="de-DE" b="1" dirty="0" smtClean="0">
                <a:solidFill>
                  <a:schemeClr val="accent1"/>
                </a:solidFill>
              </a:rPr>
              <a:t/>
            </a:r>
            <a:br>
              <a:rPr lang="de-DE" b="1" dirty="0" smtClean="0">
                <a:solidFill>
                  <a:schemeClr val="accent1"/>
                </a:solidFill>
              </a:rPr>
            </a:br>
            <a:r>
              <a:rPr lang="de-DE" sz="3100" b="1" dirty="0" smtClean="0">
                <a:solidFill>
                  <a:schemeClr val="accent1"/>
                </a:solidFill>
              </a:rPr>
              <a:t>Motorgüterschiffe</a:t>
            </a:r>
            <a:br>
              <a:rPr lang="de-DE" sz="3100" b="1" dirty="0" smtClean="0">
                <a:solidFill>
                  <a:schemeClr val="accent1"/>
                </a:solidFill>
              </a:rPr>
            </a:br>
            <a:r>
              <a:rPr lang="de-AT" sz="2700" dirty="0">
                <a:solidFill>
                  <a:schemeClr val="accent1"/>
                </a:solidFill>
              </a:rPr>
              <a:t>Schiffstypen</a:t>
            </a:r>
            <a:r>
              <a:rPr lang="de-DE" sz="3100" dirty="0" smtClean="0">
                <a:solidFill>
                  <a:schemeClr val="accent1"/>
                </a:solidFill>
              </a:rPr>
              <a:t/>
            </a:r>
            <a:br>
              <a:rPr lang="de-DE" sz="3100" dirty="0" smtClean="0">
                <a:solidFill>
                  <a:schemeClr val="accent1"/>
                </a:solidFill>
              </a:rPr>
            </a:br>
            <a:endParaRPr lang="de-DE" sz="3100" b="0" dirty="0" smtClean="0">
              <a:solidFill>
                <a:schemeClr val="accent1"/>
              </a:solidFill>
            </a:endParaRPr>
          </a:p>
        </p:txBody>
      </p:sp>
      <p:sp>
        <p:nvSpPr>
          <p:cNvPr id="2" name="Content Placeholder 1"/>
          <p:cNvSpPr>
            <a:spLocks noGrp="1"/>
          </p:cNvSpPr>
          <p:nvPr>
            <p:ph idx="1"/>
          </p:nvPr>
        </p:nvSpPr>
        <p:spPr/>
        <p:txBody>
          <a:bodyPr/>
          <a:lstStyle/>
          <a:p>
            <a:endParaRPr lang="de-AT"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„Selbstfahrer“</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a:solidFill>
                  <a:schemeClr val="accent1"/>
                </a:solidFill>
              </a:rPr>
              <a:t>m</a:t>
            </a:r>
            <a:r>
              <a:rPr lang="de-AT" sz="1800" dirty="0" smtClean="0">
                <a:solidFill>
                  <a:schemeClr val="accent1"/>
                </a:solidFill>
              </a:rPr>
              <a:t>it eigenem Motor </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a:solidFill>
                  <a:schemeClr val="accent1"/>
                </a:solidFill>
              </a:rPr>
              <a:t>u</a:t>
            </a:r>
            <a:r>
              <a:rPr lang="de-AT" sz="1800" dirty="0" smtClean="0">
                <a:solidFill>
                  <a:schemeClr val="accent1"/>
                </a:solidFill>
              </a:rPr>
              <a:t>nd Laderaum</a:t>
            </a:r>
            <a:endParaRPr lang="de-AT" sz="1800" dirty="0">
              <a:solidFill>
                <a:schemeClr val="accent1"/>
              </a:solidFill>
            </a:endParaRPr>
          </a:p>
        </p:txBody>
      </p:sp>
      <p:sp>
        <p:nvSpPr>
          <p:cNvPr id="8" name="Foliennummernplatzhalter 4"/>
          <p:cNvSpPr>
            <a:spLocks noGrp="1"/>
          </p:cNvSpPr>
          <p:nvPr>
            <p:ph type="sldNum" sz="quarter" idx="4294967295"/>
          </p:nvPr>
        </p:nvSpPr>
        <p:spPr>
          <a:xfrm>
            <a:off x="8077200" y="6597650"/>
            <a:ext cx="1066800" cy="328613"/>
          </a:xfrm>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20483" name="Picture 2" descr="gustaf_koeni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4288" y="2106407"/>
            <a:ext cx="4460084" cy="323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5"/>
          <p:cNvSpPr>
            <a:spLocks noChangeArrowheads="1"/>
          </p:cNvSpPr>
          <p:nvPr/>
        </p:nvSpPr>
        <p:spPr bwMode="auto">
          <a:xfrm>
            <a:off x="4684288" y="2106407"/>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7" name="Rectangle 5"/>
          <p:cNvSpPr>
            <a:spLocks noChangeArrowheads="1"/>
          </p:cNvSpPr>
          <p:nvPr/>
        </p:nvSpPr>
        <p:spPr bwMode="auto">
          <a:xfrm>
            <a:off x="8148964" y="6394354"/>
            <a:ext cx="100700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900" dirty="0">
                <a:solidFill>
                  <a:schemeClr val="accent1"/>
                </a:solidFill>
              </a:rPr>
              <a:t>Quelle: </a:t>
            </a:r>
            <a:r>
              <a:rPr lang="de-DE" sz="900" dirty="0" smtClean="0">
                <a:solidFill>
                  <a:schemeClr val="accent1"/>
                </a:solidFill>
              </a:rPr>
              <a:t>via </a:t>
            </a:r>
            <a:r>
              <a:rPr lang="de-DE" sz="900" dirty="0" err="1" smtClean="0">
                <a:solidFill>
                  <a:schemeClr val="accent1"/>
                </a:solidFill>
              </a:rPr>
              <a:t>donau</a:t>
            </a:r>
            <a:endParaRPr lang="de-DE" sz="900" dirty="0">
              <a:solidFill>
                <a:schemeClr val="accent1"/>
              </a:solidFill>
            </a:endParaRPr>
          </a:p>
        </p:txBody>
      </p:sp>
    </p:spTree>
    <p:extLst>
      <p:ext uri="{BB962C8B-B14F-4D97-AF65-F5344CB8AC3E}">
        <p14:creationId xmlns:p14="http://schemas.microsoft.com/office/powerpoint/2010/main" val="2963202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rPr>
              <a:t>Wie man </a:t>
            </a:r>
            <a:r>
              <a:rPr lang="de-AT" dirty="0" smtClean="0">
                <a:solidFill>
                  <a:schemeClr val="accent1"/>
                </a:solidFill>
              </a:rPr>
              <a:t>am besten mit </a:t>
            </a:r>
            <a:r>
              <a:rPr lang="de-AT" dirty="0">
                <a:solidFill>
                  <a:schemeClr val="accent1"/>
                </a:solidFill>
              </a:rPr>
              <a:t>diesem </a:t>
            </a:r>
            <a:r>
              <a:rPr lang="de-AT" dirty="0" smtClean="0">
                <a:solidFill>
                  <a:schemeClr val="accent1"/>
                </a:solidFill>
              </a:rPr>
              <a:t>Lehrmaterial </a:t>
            </a:r>
            <a:r>
              <a:rPr lang="de-AT" dirty="0">
                <a:solidFill>
                  <a:schemeClr val="accent1"/>
                </a:solidFill>
              </a:rPr>
              <a:t>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a:bodyPr>
          <a:lstStyle/>
          <a:p>
            <a:pPr algn="just">
              <a:spcBef>
                <a:spcPts val="0"/>
              </a:spcBef>
              <a:buClr>
                <a:srgbClr val="189BC4"/>
              </a:buClr>
            </a:pPr>
            <a:endParaRPr lang="de-DE" sz="1800" b="1" dirty="0" smtClean="0"/>
          </a:p>
          <a:p>
            <a:pPr algn="just">
              <a:spcBef>
                <a:spcPts val="0"/>
              </a:spcBef>
              <a:buClr>
                <a:srgbClr val="189BC4"/>
              </a:buClr>
            </a:pPr>
            <a:r>
              <a:rPr lang="de-DE" sz="1800" b="1" dirty="0" smtClean="0"/>
              <a:t>Power Point</a:t>
            </a:r>
          </a:p>
          <a:p>
            <a:pPr marL="0" indent="0" algn="just">
              <a:spcBef>
                <a:spcPts val="0"/>
              </a:spcBef>
              <a:buClr>
                <a:srgbClr val="189BC4"/>
              </a:buClr>
              <a:buNone/>
            </a:pPr>
            <a:r>
              <a:rPr lang="de-DE" sz="1600" dirty="0" smtClean="0">
                <a:solidFill>
                  <a:schemeClr val="accent1"/>
                </a:solidFill>
              </a:rPr>
              <a:t>In </a:t>
            </a:r>
            <a:r>
              <a:rPr lang="de-DE" sz="1600" dirty="0">
                <a:solidFill>
                  <a:schemeClr val="accent1"/>
                </a:solidFill>
              </a:rPr>
              <a:t>der folgenden PowerPoint wird das Thema </a:t>
            </a:r>
            <a:r>
              <a:rPr lang="de-AT" sz="1600" dirty="0">
                <a:solidFill>
                  <a:schemeClr val="accent1"/>
                </a:solidFill>
              </a:rPr>
              <a:t>Häfen, </a:t>
            </a:r>
            <a:r>
              <a:rPr lang="de-AT" sz="1600" dirty="0" smtClean="0">
                <a:solidFill>
                  <a:schemeClr val="accent1"/>
                </a:solidFill>
              </a:rPr>
              <a:t>Länden </a:t>
            </a:r>
            <a:r>
              <a:rPr lang="de-AT" sz="1600" dirty="0">
                <a:solidFill>
                  <a:schemeClr val="accent1"/>
                </a:solidFill>
              </a:rPr>
              <a:t>und Binnenschiffe </a:t>
            </a:r>
            <a:r>
              <a:rPr lang="de-DE" sz="1600" dirty="0" smtClean="0">
                <a:solidFill>
                  <a:schemeClr val="accent1"/>
                </a:solidFill>
              </a:rPr>
              <a:t>präsentiert</a:t>
            </a:r>
            <a:r>
              <a:rPr lang="de-DE" sz="1600" dirty="0">
                <a:solidFill>
                  <a:schemeClr val="accent1"/>
                </a:solidFill>
              </a:rPr>
              <a:t>. In den zugehörigen Notizen sind die </a:t>
            </a:r>
            <a:r>
              <a:rPr lang="de-DE" sz="1600" dirty="0" err="1">
                <a:solidFill>
                  <a:schemeClr val="accent1"/>
                </a:solidFill>
              </a:rPr>
              <a:t>Slides</a:t>
            </a:r>
            <a:r>
              <a:rPr lang="de-DE" sz="1600" dirty="0">
                <a:solidFill>
                  <a:schemeClr val="accent1"/>
                </a:solidFill>
              </a:rPr>
              <a:t> kurz beschrieben und die verwendeten Quellen für diese angeführt, welche für weiterführende Informationen genutzt werden können</a:t>
            </a:r>
            <a:r>
              <a:rPr lang="de-DE" sz="1600" dirty="0" smtClean="0">
                <a:solidFill>
                  <a:schemeClr val="accent1"/>
                </a:solidFill>
              </a:rPr>
              <a:t>.</a:t>
            </a: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smtClean="0"/>
              <a:t>Reader</a:t>
            </a:r>
          </a:p>
          <a:p>
            <a:pPr marL="0" indent="0" algn="just">
              <a:spcBef>
                <a:spcPts val="0"/>
              </a:spcBef>
              <a:buClr>
                <a:srgbClr val="189BC4"/>
              </a:buClr>
              <a:buNone/>
            </a:pPr>
            <a:r>
              <a:rPr lang="de-DE" sz="1600" dirty="0" smtClean="0">
                <a:solidFill>
                  <a:schemeClr val="accent1"/>
                </a:solidFill>
              </a:rPr>
              <a:t>Zusätzlich </a:t>
            </a:r>
            <a:r>
              <a:rPr lang="de-DE" sz="1600" dirty="0">
                <a:solidFill>
                  <a:schemeClr val="accent1"/>
                </a:solidFill>
              </a:rPr>
              <a:t>zu den PowerPoint Präsentationen ist auch ein Reader bereitgestellt, welcher das Thema detaillierter beschreibt und als Skript verwendet werden kann.  </a:t>
            </a:r>
            <a:endParaRPr lang="de-DE" sz="1600" dirty="0" smtClean="0">
              <a:solidFill>
                <a:schemeClr val="accent1"/>
              </a:solidFill>
            </a:endParaRP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a:t>Links </a:t>
            </a:r>
            <a:endParaRPr lang="de-DE" sz="1800" b="1" dirty="0" smtClean="0"/>
          </a:p>
          <a:p>
            <a:pPr marL="0" indent="0" algn="just">
              <a:spcBef>
                <a:spcPts val="0"/>
              </a:spcBef>
              <a:buClr>
                <a:srgbClr val="189BC4"/>
              </a:buClr>
              <a:buNone/>
            </a:pPr>
            <a:r>
              <a:rPr lang="de-DE" sz="1600" dirty="0" smtClean="0">
                <a:solidFill>
                  <a:schemeClr val="accent1"/>
                </a:solidFill>
              </a:rPr>
              <a:t>Die </a:t>
            </a:r>
            <a:r>
              <a:rPr lang="de-DE" sz="1600" dirty="0">
                <a:solidFill>
                  <a:schemeClr val="accent1"/>
                </a:solidFill>
              </a:rPr>
              <a:t>für die Präsentation verwendeten Quellen sind in den Lernpaketen unter einer Linksammlung zur Verfügung gestellt</a:t>
            </a:r>
            <a:r>
              <a:rPr lang="de-DE" sz="1600" dirty="0" smtClean="0">
                <a:solidFill>
                  <a:schemeClr val="accent1"/>
                </a:solidFill>
              </a:rPr>
              <a:t>.</a:t>
            </a: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smtClean="0"/>
              <a:t>Videos</a:t>
            </a:r>
          </a:p>
          <a:p>
            <a:pPr marL="0" indent="0" algn="just">
              <a:spcBef>
                <a:spcPts val="0"/>
              </a:spcBef>
              <a:buClr>
                <a:srgbClr val="189BC4"/>
              </a:buClr>
              <a:buNone/>
            </a:pPr>
            <a:r>
              <a:rPr lang="de-DE" sz="1600" dirty="0" smtClean="0">
                <a:solidFill>
                  <a:schemeClr val="accent1"/>
                </a:solidFill>
              </a:rPr>
              <a:t>Zusätzlich </a:t>
            </a:r>
            <a:r>
              <a:rPr lang="de-DE" sz="1600" dirty="0">
                <a:solidFill>
                  <a:schemeClr val="accent1"/>
                </a:solidFill>
              </a:rPr>
              <a:t>sind auch Videos zur Verfügung gestellt, welche genutzt werden können. Diese sind ebenfalls in den betreffenden Lernpaketen zu finden</a:t>
            </a:r>
            <a:r>
              <a:rPr lang="de-DE" dirty="0">
                <a:solidFill>
                  <a:schemeClr val="accent1"/>
                </a:solidFill>
              </a:rPr>
              <a:t>. </a:t>
            </a:r>
          </a:p>
        </p:txBody>
      </p:sp>
      <p:sp>
        <p:nvSpPr>
          <p:cNvPr id="3" name="Date Placeholder 2"/>
          <p:cNvSpPr>
            <a:spLocks noGrp="1"/>
          </p:cNvSpPr>
          <p:nvPr>
            <p:ph type="dt" sz="half" idx="10"/>
          </p:nvPr>
        </p:nvSpPr>
        <p:spPr/>
        <p:txBody>
          <a:bodyPr/>
          <a:lstStyle/>
          <a:p>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Tree>
    <p:extLst>
      <p:ext uri="{BB962C8B-B14F-4D97-AF65-F5344CB8AC3E}">
        <p14:creationId xmlns:p14="http://schemas.microsoft.com/office/powerpoint/2010/main" val="1364648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descr="Bil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7705" y="1770665"/>
            <a:ext cx="5544616" cy="34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p:cNvSpPr>
            <a:spLocks noChangeArrowheads="1"/>
          </p:cNvSpPr>
          <p:nvPr/>
        </p:nvSpPr>
        <p:spPr bwMode="auto">
          <a:xfrm>
            <a:off x="8249203" y="6464320"/>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Jaegers</a:t>
            </a:r>
          </a:p>
        </p:txBody>
      </p:sp>
      <p:sp>
        <p:nvSpPr>
          <p:cNvPr id="3" name="Title 2"/>
          <p:cNvSpPr>
            <a:spLocks noGrp="1"/>
          </p:cNvSpPr>
          <p:nvPr>
            <p:ph type="title"/>
          </p:nvPr>
        </p:nvSpPr>
        <p:spPr/>
        <p:txBody>
          <a:bodyPr/>
          <a:lstStyle/>
          <a:p>
            <a:r>
              <a:rPr lang="de-AT" b="1" dirty="0" smtClean="0">
                <a:solidFill>
                  <a:schemeClr val="accent1"/>
                </a:solidFill>
              </a:rPr>
              <a:t>Beispiel  Motorgüterschiff</a:t>
            </a:r>
            <a:br>
              <a:rPr lang="de-AT" b="1" dirty="0" smtClean="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11"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7" name="Content Placeholder 2"/>
          <p:cNvSpPr txBox="1">
            <a:spLocks/>
          </p:cNvSpPr>
          <p:nvPr/>
        </p:nvSpPr>
        <p:spPr>
          <a:xfrm>
            <a:off x="323528" y="5490351"/>
            <a:ext cx="8496000" cy="1027298"/>
          </a:xfrm>
          <a:prstGeom prst="rect">
            <a:avLst/>
          </a:prstGeom>
          <a:ln w="28575">
            <a:solidFill>
              <a:srgbClr val="189BC4"/>
            </a:solidFill>
          </a:ln>
        </p:spPr>
        <p:txBody>
          <a:bodyPr vert="horz" lIns="91440" tIns="45720" rIns="91440" bIns="45720" rtlCol="0" anchor="ctr">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a:solidFill>
                <a:schemeClr val="accent1"/>
              </a:solidFill>
            </a:endParaRPr>
          </a:p>
          <a:p>
            <a:pPr marL="546100" indent="0">
              <a:buNone/>
            </a:pPr>
            <a:endParaRPr lang="de-AT" sz="8000" dirty="0">
              <a:solidFill>
                <a:schemeClr val="accent1"/>
              </a:solidFill>
            </a:endParaRPr>
          </a:p>
          <a:p>
            <a:pPr marL="622300" indent="0">
              <a:buNone/>
            </a:pPr>
            <a:r>
              <a:rPr lang="de-DE" sz="7200" b="1" dirty="0" smtClean="0">
                <a:solidFill>
                  <a:srgbClr val="189BC4"/>
                </a:solidFill>
                <a:latin typeface="Corbel" panose="020B0503020204020204" pitchFamily="34" charset="0"/>
              </a:rPr>
              <a:t>Doppelhülle-Tankmotorschiff </a:t>
            </a:r>
            <a:r>
              <a:rPr lang="de-DE" sz="7200" b="1" dirty="0">
                <a:solidFill>
                  <a:srgbClr val="189BC4"/>
                </a:solidFill>
                <a:latin typeface="Corbel" panose="020B0503020204020204" pitchFamily="34" charset="0"/>
              </a:rPr>
              <a:t>Reederei Jägers: </a:t>
            </a:r>
            <a:endParaRPr lang="de-DE" sz="7200" b="1" dirty="0" smtClean="0">
              <a:solidFill>
                <a:srgbClr val="189BC4"/>
              </a:solidFill>
              <a:latin typeface="Corbel" panose="020B0503020204020204" pitchFamily="34" charset="0"/>
            </a:endParaRPr>
          </a:p>
          <a:p>
            <a:pPr marL="622300" indent="0">
              <a:buNone/>
            </a:pPr>
            <a:r>
              <a:rPr lang="de-DE" sz="7200" dirty="0" smtClean="0">
                <a:solidFill>
                  <a:schemeClr val="accent1"/>
                </a:solidFill>
                <a:latin typeface="Corbel" panose="020B0503020204020204" pitchFamily="34" charset="0"/>
              </a:rPr>
              <a:t>Länge </a:t>
            </a:r>
            <a:r>
              <a:rPr lang="de-DE" sz="7200" dirty="0">
                <a:solidFill>
                  <a:schemeClr val="accent1"/>
                </a:solidFill>
                <a:latin typeface="Corbel" panose="020B0503020204020204" pitchFamily="34" charset="0"/>
              </a:rPr>
              <a:t>110 m - Breite 11,45 m Max. Tiefgang 3,65 m - </a:t>
            </a:r>
            <a:r>
              <a:rPr lang="de-DE" sz="7200" b="1" dirty="0">
                <a:solidFill>
                  <a:srgbClr val="189BC4"/>
                </a:solidFill>
                <a:latin typeface="Corbel" panose="020B0503020204020204" pitchFamily="34" charset="0"/>
              </a:rPr>
              <a:t>Tragfähigkeit 3.130 </a:t>
            </a:r>
            <a:r>
              <a:rPr lang="de-DE" sz="7200" b="1" dirty="0" smtClean="0">
                <a:solidFill>
                  <a:srgbClr val="189BC4"/>
                </a:solidFill>
                <a:latin typeface="Corbel" panose="020B0503020204020204" pitchFamily="34" charset="0"/>
              </a:rPr>
              <a:t>t</a:t>
            </a:r>
          </a:p>
          <a:p>
            <a:pPr marL="622300" indent="0">
              <a:buNone/>
            </a:pPr>
            <a:r>
              <a:rPr lang="de-DE" sz="7200" dirty="0" smtClean="0">
                <a:solidFill>
                  <a:schemeClr val="accent1"/>
                </a:solidFill>
                <a:latin typeface="Corbel" panose="020B0503020204020204" pitchFamily="34" charset="0"/>
              </a:rPr>
              <a:t>entspricht einer Ladung von </a:t>
            </a:r>
            <a:r>
              <a:rPr lang="de-DE" sz="7200" b="1" dirty="0" smtClean="0">
                <a:solidFill>
                  <a:srgbClr val="189BC4"/>
                </a:solidFill>
                <a:latin typeface="Corbel" panose="020B0503020204020204" pitchFamily="34" charset="0"/>
              </a:rPr>
              <a:t>125 LKW´s</a:t>
            </a:r>
            <a:endParaRPr lang="de-DE" sz="7200" b="1" dirty="0">
              <a:solidFill>
                <a:srgbClr val="189BC4"/>
              </a:solidFill>
              <a:latin typeface="Corbel" panose="020B0503020204020204" pitchFamily="34" charset="0"/>
            </a:endParaRPr>
          </a:p>
          <a:p>
            <a:pPr marL="546100" indent="0">
              <a:buNone/>
            </a:pPr>
            <a:r>
              <a:rPr lang="de-AT" sz="8000" dirty="0" smtClean="0">
                <a:solidFill>
                  <a:schemeClr val="accent1"/>
                </a:solidFill>
              </a:rPr>
              <a:t>	</a:t>
            </a:r>
            <a:endParaRPr lang="de-DE" sz="3600" spc="60" dirty="0">
              <a:solidFill>
                <a:schemeClr val="accent1"/>
              </a:solidFill>
            </a:endParaRPr>
          </a:p>
          <a:p>
            <a:pPr marL="546100" indent="0">
              <a:buNone/>
            </a:pPr>
            <a:endParaRPr lang="de-AT" sz="1800" dirty="0">
              <a:solidFill>
                <a:schemeClr val="tx2"/>
              </a:solidFill>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757414"/>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
          <p:cNvSpPr>
            <a:spLocks noChangeArrowheads="1"/>
          </p:cNvSpPr>
          <p:nvPr/>
        </p:nvSpPr>
        <p:spPr bwMode="auto">
          <a:xfrm>
            <a:off x="1907705" y="1737667"/>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Jaegers</a:t>
            </a:r>
          </a:p>
        </p:txBody>
      </p:sp>
    </p:spTree>
    <p:extLst>
      <p:ext uri="{BB962C8B-B14F-4D97-AF65-F5344CB8AC3E}">
        <p14:creationId xmlns:p14="http://schemas.microsoft.com/office/powerpoint/2010/main" val="2939849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 Box 5"/>
          <p:cNvSpPr txBox="1">
            <a:spLocks noChangeArrowheads="1"/>
          </p:cNvSpPr>
          <p:nvPr/>
        </p:nvSpPr>
        <p:spPr bwMode="auto">
          <a:xfrm>
            <a:off x="2411760" y="1881984"/>
            <a:ext cx="6648633" cy="41857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342900" indent="-342900" algn="l" eaLnBrk="1" hangingPunct="1">
              <a:spcBef>
                <a:spcPts val="600"/>
              </a:spcBef>
              <a:buClr>
                <a:srgbClr val="189BC4"/>
              </a:buClr>
              <a:buFont typeface="Arial" panose="020B0604020202020204" pitchFamily="34" charset="0"/>
              <a:buChar char="•"/>
            </a:pPr>
            <a:endParaRPr lang="de-DE" sz="1800" b="1" dirty="0" smtClean="0">
              <a:solidFill>
                <a:srgbClr val="189BC4"/>
              </a:solidFill>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de-DE" sz="1800" b="1" dirty="0" smtClean="0">
                <a:solidFill>
                  <a:srgbClr val="189BC4"/>
                </a:solidFill>
                <a:latin typeface="Corbel" panose="020B0503020204020204" pitchFamily="34" charset="0"/>
              </a:rPr>
              <a:t>bestehend aus:</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Schubschiff</a:t>
            </a:r>
          </a:p>
          <a:p>
            <a:pPr marL="1085850" lvl="1" indent="-342900" eaLnBrk="1" hangingPunct="1">
              <a:spcBef>
                <a:spcPts val="600"/>
              </a:spcBef>
              <a:buClr>
                <a:srgbClr val="189BC4"/>
              </a:buClr>
              <a:buFont typeface="Wingdings" panose="05000000000000000000" pitchFamily="2" charset="2"/>
              <a:buChar char="Ø"/>
            </a:pPr>
            <a:r>
              <a:rPr lang="de-DE" sz="1600" dirty="0" smtClean="0">
                <a:solidFill>
                  <a:schemeClr val="accent1"/>
                </a:solidFill>
                <a:latin typeface="Corbel" panose="020B0503020204020204" pitchFamily="34" charset="0"/>
              </a:rPr>
              <a:t>Motorschiff, das dem Schieben dient</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Schubleichter(n)</a:t>
            </a:r>
          </a:p>
          <a:p>
            <a:pPr marL="1085850" lvl="1" indent="-342900" eaLnBrk="1" hangingPunct="1">
              <a:spcBef>
                <a:spcPts val="600"/>
              </a:spcBef>
              <a:buClr>
                <a:srgbClr val="189BC4"/>
              </a:buClr>
              <a:buFont typeface="Wingdings" panose="05000000000000000000" pitchFamily="2" charset="2"/>
              <a:buChar char="Ø"/>
            </a:pPr>
            <a:r>
              <a:rPr lang="de-DE" sz="1600" dirty="0">
                <a:solidFill>
                  <a:schemeClr val="accent1"/>
                </a:solidFill>
                <a:latin typeface="Corbel" panose="020B0503020204020204" pitchFamily="34" charset="0"/>
              </a:rPr>
              <a:t>a</a:t>
            </a:r>
            <a:r>
              <a:rPr lang="de-DE" sz="1600" dirty="0" smtClean="0">
                <a:solidFill>
                  <a:schemeClr val="accent1"/>
                </a:solidFill>
                <a:latin typeface="Corbel" panose="020B0503020204020204" pitchFamily="34" charset="0"/>
              </a:rPr>
              <a:t>ntriebslos, fest mit Schubschiff verbunden</a:t>
            </a:r>
          </a:p>
          <a:p>
            <a:pPr marL="1085850" lvl="1" indent="-342900" eaLnBrk="1" hangingPunct="1">
              <a:spcBef>
                <a:spcPts val="600"/>
              </a:spcBef>
              <a:buClr>
                <a:srgbClr val="189BC4"/>
              </a:buClr>
              <a:buFont typeface="Arial" panose="020B0604020202020204" pitchFamily="34" charset="0"/>
              <a:buChar char="•"/>
            </a:pPr>
            <a:endParaRPr lang="de-DE" sz="1800" dirty="0" smtClean="0">
              <a:latin typeface="Corbel" panose="020B0503020204020204" pitchFamily="34" charset="0"/>
            </a:endParaRPr>
          </a:p>
          <a:p>
            <a:pPr marL="1085850" lvl="1" indent="-342900" eaLnBrk="1" hangingPunct="1">
              <a:spcBef>
                <a:spcPts val="600"/>
              </a:spcBef>
              <a:buClr>
                <a:srgbClr val="189BC4"/>
              </a:buClr>
              <a:buFont typeface="Arial" panose="020B0604020202020204" pitchFamily="34" charset="0"/>
              <a:buChar char="•"/>
            </a:pPr>
            <a:endParaRPr lang="de-DE" sz="1800" dirty="0" smtClean="0">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de-DE" sz="1800" b="1" dirty="0" smtClean="0">
                <a:solidFill>
                  <a:srgbClr val="189BC4"/>
                </a:solidFill>
                <a:latin typeface="Corbel" panose="020B0503020204020204" pitchFamily="34" charset="0"/>
              </a:rPr>
              <a:t>Koppelverband:</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Motorgüterschiff als Antriebseinheit</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Leichter seitlich gekoppelt</a:t>
            </a:r>
          </a:p>
          <a:p>
            <a:pPr algn="l" eaLnBrk="1" hangingPunct="1">
              <a:spcBef>
                <a:spcPct val="50000"/>
              </a:spcBef>
            </a:pPr>
            <a:endParaRPr lang="de-DE" sz="2000" dirty="0"/>
          </a:p>
        </p:txBody>
      </p:sp>
      <p:sp>
        <p:nvSpPr>
          <p:cNvPr id="23555" name="Rectangle 2"/>
          <p:cNvSpPr>
            <a:spLocks noGrp="1" noChangeArrowheads="1"/>
          </p:cNvSpPr>
          <p:nvPr>
            <p:ph type="title"/>
          </p:nvPr>
        </p:nvSpPr>
        <p:spPr/>
        <p:txBody>
          <a:bodyPr/>
          <a:lstStyle/>
          <a:p>
            <a:r>
              <a:rPr lang="de-DE" b="1" dirty="0" smtClean="0">
                <a:solidFill>
                  <a:schemeClr val="accent1"/>
                </a:solidFill>
              </a:rPr>
              <a:t>Schubverbände</a:t>
            </a:r>
            <a:br>
              <a:rPr lang="de-DE" b="1" dirty="0" smtClean="0">
                <a:solidFill>
                  <a:schemeClr val="accent1"/>
                </a:solidFill>
              </a:rPr>
            </a:br>
            <a:r>
              <a:rPr lang="de-AT" sz="2400" dirty="0">
                <a:solidFill>
                  <a:schemeClr val="accent1"/>
                </a:solidFill>
              </a:rPr>
              <a:t>Schiffstypen</a:t>
            </a:r>
            <a:endParaRPr lang="de-DE" sz="2400" b="1" dirty="0" smtClean="0">
              <a:solidFill>
                <a:schemeClr val="accent1"/>
              </a:solidFill>
            </a:endParaRPr>
          </a:p>
        </p:txBody>
      </p:sp>
      <p:pic>
        <p:nvPicPr>
          <p:cNvPr id="23556" name="Picture 3" descr="0009102-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a:xfrm>
            <a:off x="0" y="2204864"/>
            <a:ext cx="2245668" cy="2047131"/>
          </a:xfrm>
        </p:spPr>
      </p:pic>
      <p:sp>
        <p:nvSpPr>
          <p:cNvPr id="9"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23559" name="Rectangle 6"/>
          <p:cNvSpPr>
            <a:spLocks noChangeArrowheads="1"/>
          </p:cNvSpPr>
          <p:nvPr/>
        </p:nvSpPr>
        <p:spPr bwMode="auto">
          <a:xfrm>
            <a:off x="0" y="2204864"/>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7" name="Rectangle 6"/>
          <p:cNvSpPr>
            <a:spLocks noChangeArrowheads="1"/>
          </p:cNvSpPr>
          <p:nvPr/>
        </p:nvSpPr>
        <p:spPr bwMode="auto">
          <a:xfrm>
            <a:off x="8138406" y="6366520"/>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pic>
        <p:nvPicPr>
          <p:cNvPr id="2" name="Grafik 1"/>
          <p:cNvPicPr>
            <a:picLocks noChangeAspect="1"/>
          </p:cNvPicPr>
          <p:nvPr/>
        </p:nvPicPr>
        <p:blipFill>
          <a:blip r:embed="rId4"/>
          <a:stretch>
            <a:fillRect/>
          </a:stretch>
        </p:blipFill>
        <p:spPr>
          <a:xfrm>
            <a:off x="0" y="4509120"/>
            <a:ext cx="2245668" cy="1491264"/>
          </a:xfrm>
          <a:prstGeom prst="rect">
            <a:avLst/>
          </a:prstGeom>
        </p:spPr>
      </p:pic>
      <p:sp>
        <p:nvSpPr>
          <p:cNvPr id="10" name="Rectangle 6"/>
          <p:cNvSpPr>
            <a:spLocks noChangeArrowheads="1"/>
          </p:cNvSpPr>
          <p:nvPr/>
        </p:nvSpPr>
        <p:spPr bwMode="auto">
          <a:xfrm>
            <a:off x="-36512" y="4509120"/>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1752453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Beispiel Schubschiff</a:t>
            </a:r>
            <a:br>
              <a:rPr lang="de-AT" b="1" dirty="0" smtClean="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10"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25603" name="Picture 2" descr="Aqua-Team_011"/>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1521241" y="1772816"/>
            <a:ext cx="6092825" cy="3697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6" name="Rectangle 5"/>
          <p:cNvSpPr>
            <a:spLocks noChangeArrowheads="1"/>
          </p:cNvSpPr>
          <p:nvPr/>
        </p:nvSpPr>
        <p:spPr bwMode="auto">
          <a:xfrm>
            <a:off x="1521241" y="1772816"/>
            <a:ext cx="15841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danu transport GmbH</a:t>
            </a:r>
          </a:p>
        </p:txBody>
      </p:sp>
      <p:sp>
        <p:nvSpPr>
          <p:cNvPr id="8" name="Content Placeholder 2"/>
          <p:cNvSpPr txBox="1">
            <a:spLocks/>
          </p:cNvSpPr>
          <p:nvPr/>
        </p:nvSpPr>
        <p:spPr>
          <a:xfrm>
            <a:off x="319654" y="5680190"/>
            <a:ext cx="8496000" cy="864000"/>
          </a:xfrm>
          <a:prstGeom prst="rect">
            <a:avLst/>
          </a:prstGeom>
          <a:ln w="28575">
            <a:solidFill>
              <a:srgbClr val="189BC4"/>
            </a:solidFill>
          </a:ln>
        </p:spPr>
        <p:txBody>
          <a:bodyPr vert="horz" lIns="91440" tIns="45720" rIns="91440" bIns="45720" rtlCol="0" anchor="ctr">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smtClean="0">
              <a:solidFill>
                <a:schemeClr val="accent1"/>
              </a:solidFill>
            </a:endParaRPr>
          </a:p>
          <a:p>
            <a:pPr marL="546100" indent="0">
              <a:buNone/>
            </a:pPr>
            <a:endParaRPr lang="de-AT" sz="8000" dirty="0" smtClean="0">
              <a:solidFill>
                <a:schemeClr val="accent1"/>
              </a:solidFill>
            </a:endParaRPr>
          </a:p>
          <a:p>
            <a:pPr marL="1079500" indent="0">
              <a:lnSpc>
                <a:spcPct val="120000"/>
              </a:lnSpc>
              <a:spcBef>
                <a:spcPts val="1800"/>
              </a:spcBef>
              <a:buNone/>
              <a:tabLst>
                <a:tab pos="1079500" algn="l"/>
              </a:tabLst>
            </a:pPr>
            <a:r>
              <a:rPr lang="de-DE" sz="7200" dirty="0" smtClean="0">
                <a:solidFill>
                  <a:schemeClr val="accent1"/>
                </a:solidFill>
                <a:latin typeface="Corbel" panose="020B0503020204020204" pitchFamily="34" charset="0"/>
              </a:rPr>
              <a:t>Schubboot </a:t>
            </a:r>
            <a:r>
              <a:rPr lang="de-DE" sz="7200" dirty="0">
                <a:solidFill>
                  <a:schemeClr val="accent1"/>
                </a:solidFill>
                <a:latin typeface="Corbel" panose="020B0503020204020204" pitchFamily="34" charset="0"/>
              </a:rPr>
              <a:t>„Aqua Team“, Firma danu </a:t>
            </a:r>
            <a:r>
              <a:rPr lang="de-DE" sz="7200" dirty="0" err="1">
                <a:solidFill>
                  <a:schemeClr val="accent1"/>
                </a:solidFill>
                <a:latin typeface="Corbel" panose="020B0503020204020204" pitchFamily="34" charset="0"/>
              </a:rPr>
              <a:t>transport</a:t>
            </a:r>
            <a:r>
              <a:rPr lang="de-DE" sz="7200" dirty="0">
                <a:solidFill>
                  <a:schemeClr val="accent1"/>
                </a:solidFill>
                <a:latin typeface="Corbel" panose="020B0503020204020204" pitchFamily="34" charset="0"/>
              </a:rPr>
              <a:t> </a:t>
            </a:r>
            <a:r>
              <a:rPr lang="de-DE" sz="7200" dirty="0" smtClean="0">
                <a:solidFill>
                  <a:schemeClr val="accent1"/>
                </a:solidFill>
                <a:latin typeface="Corbel" panose="020B0503020204020204" pitchFamily="34" charset="0"/>
              </a:rPr>
              <a:t>GmbH, </a:t>
            </a:r>
            <a:br>
              <a:rPr lang="de-DE" sz="7200" dirty="0" smtClean="0">
                <a:solidFill>
                  <a:schemeClr val="accent1"/>
                </a:solidFill>
                <a:latin typeface="Corbel" panose="020B0503020204020204" pitchFamily="34" charset="0"/>
              </a:rPr>
            </a:br>
            <a:r>
              <a:rPr lang="de-AT" sz="7200" dirty="0" smtClean="0">
                <a:solidFill>
                  <a:schemeClr val="accent1"/>
                </a:solidFill>
                <a:latin typeface="Corbel" panose="020B0503020204020204" pitchFamily="34" charset="0"/>
              </a:rPr>
              <a:t>Wien, Motorisierung</a:t>
            </a:r>
            <a:r>
              <a:rPr lang="de-AT" sz="7200" dirty="0">
                <a:solidFill>
                  <a:schemeClr val="accent1"/>
                </a:solidFill>
                <a:latin typeface="Corbel" panose="020B0503020204020204" pitchFamily="34" charset="0"/>
              </a:rPr>
              <a:t>: 2 x 900kW</a:t>
            </a:r>
            <a:endParaRPr lang="de-DE" sz="7200" dirty="0">
              <a:solidFill>
                <a:schemeClr val="accent1"/>
              </a:solidFill>
              <a:latin typeface="Corbel" panose="020B0503020204020204" pitchFamily="34" charset="0"/>
            </a:endParaRPr>
          </a:p>
          <a:p>
            <a:pPr marL="546100" indent="0">
              <a:buNone/>
            </a:pPr>
            <a:endParaRPr lang="de-DE" sz="9600" dirty="0" smtClean="0">
              <a:solidFill>
                <a:schemeClr val="accent1"/>
              </a:solidFill>
            </a:endParaRPr>
          </a:p>
          <a:p>
            <a:pPr marL="546100" indent="0">
              <a:buNone/>
            </a:pPr>
            <a:endParaRPr lang="de-AT" sz="1600" dirty="0" smtClean="0">
              <a:solidFill>
                <a:schemeClr val="accent1"/>
              </a:solidFill>
            </a:endParaRPr>
          </a:p>
          <a:p>
            <a:pPr marL="546100" indent="0">
              <a:buNone/>
            </a:pPr>
            <a:endParaRPr lang="de-DE" sz="3600" b="1" spc="60" dirty="0">
              <a:solidFill>
                <a:schemeClr val="accent1"/>
              </a:solidFill>
            </a:endParaRPr>
          </a:p>
          <a:p>
            <a:pPr marL="546100" indent="0">
              <a:buNone/>
            </a:pPr>
            <a:endParaRPr lang="de-AT" sz="1800" dirty="0">
              <a:solidFill>
                <a:schemeClr val="tx2"/>
              </a:solidFill>
            </a:endParaRP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576" y="5817305"/>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
          <p:cNvSpPr>
            <a:spLocks noChangeArrowheads="1"/>
          </p:cNvSpPr>
          <p:nvPr/>
        </p:nvSpPr>
        <p:spPr bwMode="auto">
          <a:xfrm>
            <a:off x="7614066" y="6481936"/>
            <a:ext cx="15841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danu transport GmbH</a:t>
            </a:r>
          </a:p>
        </p:txBody>
      </p:sp>
    </p:spTree>
    <p:extLst>
      <p:ext uri="{BB962C8B-B14F-4D97-AF65-F5344CB8AC3E}">
        <p14:creationId xmlns:p14="http://schemas.microsoft.com/office/powerpoint/2010/main" val="17357588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Beispiel Schubverband</a:t>
            </a:r>
            <a:br>
              <a:rPr lang="de-AT" b="1" dirty="0" smtClean="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9"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24579" name="Picture 2" descr="A45Schubverband"/>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1375138" y="1709358"/>
            <a:ext cx="6359525" cy="3833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Rectangle 4"/>
          <p:cNvSpPr>
            <a:spLocks noChangeArrowheads="1"/>
          </p:cNvSpPr>
          <p:nvPr/>
        </p:nvSpPr>
        <p:spPr bwMode="auto">
          <a:xfrm>
            <a:off x="1375138" y="1709358"/>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7" name="Content Placeholder 2"/>
          <p:cNvSpPr txBox="1">
            <a:spLocks/>
          </p:cNvSpPr>
          <p:nvPr/>
        </p:nvSpPr>
        <p:spPr>
          <a:xfrm>
            <a:off x="306901" y="5606564"/>
            <a:ext cx="8496000" cy="864000"/>
          </a:xfrm>
          <a:prstGeom prst="rect">
            <a:avLst/>
          </a:prstGeom>
          <a:ln w="28575">
            <a:solidFill>
              <a:srgbClr val="189BC4"/>
            </a:solidFill>
          </a:ln>
        </p:spPr>
        <p:txBody>
          <a:bodyPr vert="horz" lIns="91440" tIns="45720" rIns="91440" bIns="45720" rtlCol="0" anchor="ctr">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a:solidFill>
                <a:schemeClr val="accent1"/>
              </a:solidFill>
            </a:endParaRPr>
          </a:p>
          <a:p>
            <a:pPr marL="546100" indent="0">
              <a:buNone/>
            </a:pPr>
            <a:endParaRPr lang="de-AT" sz="8000" dirty="0" smtClean="0">
              <a:solidFill>
                <a:schemeClr val="accent1"/>
              </a:solidFill>
            </a:endParaRPr>
          </a:p>
          <a:p>
            <a:pPr marL="546100" indent="0">
              <a:buNone/>
            </a:pPr>
            <a:r>
              <a:rPr lang="de-AT" sz="8000" dirty="0" smtClean="0">
                <a:solidFill>
                  <a:schemeClr val="accent1"/>
                </a:solidFill>
              </a:rPr>
              <a:t>	</a:t>
            </a:r>
            <a:r>
              <a:rPr lang="de-AT" sz="1600" dirty="0" smtClean="0">
                <a:solidFill>
                  <a:schemeClr val="accent1"/>
                </a:solidFill>
              </a:rPr>
              <a:t> </a:t>
            </a:r>
            <a:endParaRPr lang="de-AT" sz="9600" dirty="0" smtClean="0">
              <a:solidFill>
                <a:schemeClr val="accent1"/>
              </a:solidFill>
            </a:endParaRPr>
          </a:p>
          <a:p>
            <a:pPr marL="990600" indent="0">
              <a:buNone/>
            </a:pPr>
            <a:r>
              <a:rPr lang="de-DE" sz="7200" b="1" dirty="0" smtClean="0">
                <a:solidFill>
                  <a:srgbClr val="189BC4"/>
                </a:solidFill>
                <a:latin typeface="Corbel" panose="020B0503020204020204" pitchFamily="34" charset="0"/>
              </a:rPr>
              <a:t>MSS „Saris“ </a:t>
            </a:r>
            <a:r>
              <a:rPr lang="de-DE" sz="7200" dirty="0" smtClean="0">
                <a:solidFill>
                  <a:schemeClr val="accent1"/>
                </a:solidFill>
                <a:latin typeface="Corbel" panose="020B0503020204020204" pitchFamily="34" charset="0"/>
              </a:rPr>
              <a:t>der </a:t>
            </a:r>
            <a:r>
              <a:rPr lang="de-DE" sz="7200" dirty="0" err="1" smtClean="0">
                <a:solidFill>
                  <a:schemeClr val="accent1"/>
                </a:solidFill>
                <a:latin typeface="Corbel" panose="020B0503020204020204" pitchFamily="34" charset="0"/>
              </a:rPr>
              <a:t>SPaP</a:t>
            </a:r>
            <a:r>
              <a:rPr lang="de-DE" sz="7200" dirty="0" smtClean="0">
                <a:solidFill>
                  <a:schemeClr val="accent1"/>
                </a:solidFill>
                <a:latin typeface="Corbel" panose="020B0503020204020204" pitchFamily="34" charset="0"/>
              </a:rPr>
              <a:t> mit zwei leeren Leichtern auf der Donau   </a:t>
            </a:r>
          </a:p>
          <a:p>
            <a:pPr marL="990600" indent="0">
              <a:buNone/>
            </a:pPr>
            <a:r>
              <a:rPr lang="de-DE" sz="7200" b="1" dirty="0" smtClean="0">
                <a:solidFill>
                  <a:srgbClr val="189BC4"/>
                </a:solidFill>
                <a:latin typeface="Corbel" panose="020B0503020204020204" pitchFamily="34" charset="0"/>
              </a:rPr>
              <a:t>Transportkapazität</a:t>
            </a:r>
            <a:r>
              <a:rPr lang="de-DE" sz="7200" dirty="0" smtClean="0">
                <a:solidFill>
                  <a:schemeClr val="accent1"/>
                </a:solidFill>
                <a:latin typeface="Corbel" panose="020B0503020204020204" pitchFamily="34" charset="0"/>
              </a:rPr>
              <a:t> zwischen </a:t>
            </a:r>
            <a:r>
              <a:rPr lang="de-DE" sz="7200" b="1" dirty="0" smtClean="0">
                <a:solidFill>
                  <a:srgbClr val="189BC4"/>
                </a:solidFill>
                <a:latin typeface="Corbel" panose="020B0503020204020204" pitchFamily="34" charset="0"/>
              </a:rPr>
              <a:t>3.000-4.000 Tonnen = 120-160 LKW</a:t>
            </a:r>
            <a:endParaRPr lang="de-DE" sz="8000" b="1" dirty="0">
              <a:solidFill>
                <a:srgbClr val="189BC4"/>
              </a:solidFill>
              <a:latin typeface="Corbel" panose="020B0503020204020204" pitchFamily="34" charset="0"/>
            </a:endParaRPr>
          </a:p>
          <a:p>
            <a:pPr marL="546100" indent="0">
              <a:buNone/>
            </a:pPr>
            <a:endParaRPr lang="de-AT" sz="1600" dirty="0" smtClean="0">
              <a:solidFill>
                <a:schemeClr val="accent1"/>
              </a:solidFill>
              <a:latin typeface="Corbel" panose="020B0503020204020204" pitchFamily="34" charset="0"/>
            </a:endParaRPr>
          </a:p>
          <a:p>
            <a:pPr>
              <a:buNone/>
            </a:pPr>
            <a:r>
              <a:rPr lang="de-DE" sz="9600" dirty="0" smtClean="0">
                <a:solidFill>
                  <a:schemeClr val="accent1"/>
                </a:solidFill>
              </a:rPr>
              <a:t>		</a:t>
            </a:r>
            <a:r>
              <a:rPr lang="de-AT" sz="8000" dirty="0" smtClean="0">
                <a:solidFill>
                  <a:schemeClr val="accent1"/>
                </a:solidFill>
              </a:rPr>
              <a:t>	</a:t>
            </a:r>
            <a:endParaRPr lang="de-AT" sz="8000" dirty="0">
              <a:solidFill>
                <a:schemeClr val="accent1"/>
              </a:solidFill>
            </a:endParaRPr>
          </a:p>
          <a:p>
            <a:pPr marL="546100" indent="0">
              <a:buNone/>
            </a:pPr>
            <a:endParaRPr lang="de-DE" sz="3600" spc="60" dirty="0">
              <a:solidFill>
                <a:schemeClr val="accent1"/>
              </a:solidFill>
            </a:endParaRP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560" y="5771868"/>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0249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507288" cy="990600"/>
          </a:xfrm>
        </p:spPr>
        <p:txBody>
          <a:bodyPr>
            <a:normAutofit fontScale="90000"/>
          </a:bodyPr>
          <a:lstStyle/>
          <a:p>
            <a:r>
              <a:rPr lang="de-DE" sz="3100" b="1" dirty="0" smtClean="0">
                <a:solidFill>
                  <a:schemeClr val="accent1"/>
                </a:solidFill>
              </a:rPr>
              <a:t>Massenleistungsfähigkeit</a:t>
            </a:r>
            <a:br>
              <a:rPr lang="de-DE" sz="3100" b="1" dirty="0" smtClean="0">
                <a:solidFill>
                  <a:schemeClr val="accent1"/>
                </a:solidFill>
              </a:rPr>
            </a:br>
            <a:r>
              <a:rPr lang="de-DE" sz="3100" b="1" dirty="0" smtClean="0">
                <a:solidFill>
                  <a:schemeClr val="accent1"/>
                </a:solidFill>
              </a:rPr>
              <a:t>(Schubverband mit 4 Leichtern)</a:t>
            </a:r>
            <a:r>
              <a:rPr lang="de-DE" sz="2000" dirty="0" smtClean="0">
                <a:solidFill>
                  <a:schemeClr val="accent1"/>
                </a:solidFill>
              </a:rPr>
              <a:t/>
            </a:r>
            <a:br>
              <a:rPr lang="de-DE" sz="2000" dirty="0" smtClean="0">
                <a:solidFill>
                  <a:schemeClr val="accent1"/>
                </a:solidFill>
              </a:rPr>
            </a:br>
            <a:r>
              <a:rPr lang="de-AT" sz="2700" dirty="0">
                <a:solidFill>
                  <a:schemeClr val="accent1"/>
                </a:solidFill>
              </a:rPr>
              <a:t>Schiffstypen</a:t>
            </a:r>
            <a:endParaRPr lang="de-AT" sz="2700" dirty="0"/>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192" y="1747837"/>
            <a:ext cx="85101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854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Einsatzmöglichkeit Donau</a:t>
            </a:r>
            <a:br>
              <a:rPr lang="de-AT" b="1" dirty="0" smtClean="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5" name="Content Placeholder 4"/>
          <p:cNvSpPr>
            <a:spLocks noGrp="1"/>
          </p:cNvSpPr>
          <p:nvPr>
            <p:ph idx="1"/>
          </p:nvPr>
        </p:nvSpPr>
        <p:spPr>
          <a:xfrm>
            <a:off x="457200" y="1700808"/>
            <a:ext cx="8507288" cy="4776192"/>
          </a:xfrm>
        </p:spPr>
        <p:txBody>
          <a:bodyPr/>
          <a:lstStyle/>
          <a:p>
            <a:pPr>
              <a:spcBef>
                <a:spcPts val="600"/>
              </a:spcBef>
              <a:buClr>
                <a:srgbClr val="189BC4"/>
              </a:buClr>
            </a:pPr>
            <a:r>
              <a:rPr lang="de-AT" sz="1800" dirty="0">
                <a:solidFill>
                  <a:schemeClr val="accent1"/>
                </a:solidFill>
              </a:rPr>
              <a:t>4er Schubverband vom Hafen Passau bis zum schwarzen Meer </a:t>
            </a:r>
            <a:r>
              <a:rPr lang="de-AT" sz="1800" dirty="0" smtClean="0">
                <a:solidFill>
                  <a:schemeClr val="accent1"/>
                </a:solidFill>
              </a:rPr>
              <a:t>schiffbar</a:t>
            </a:r>
          </a:p>
          <a:p>
            <a:pPr>
              <a:spcBef>
                <a:spcPts val="600"/>
              </a:spcBef>
              <a:buClr>
                <a:srgbClr val="189BC4"/>
              </a:buClr>
            </a:pPr>
            <a:r>
              <a:rPr lang="de-AT" sz="1800" dirty="0" smtClean="0">
                <a:solidFill>
                  <a:schemeClr val="accent1"/>
                </a:solidFill>
              </a:rPr>
              <a:t>Beispiel 9er Schubverband:</a:t>
            </a:r>
          </a:p>
          <a:p>
            <a:pPr lvl="1">
              <a:spcBef>
                <a:spcPts val="600"/>
              </a:spcBef>
              <a:buClr>
                <a:srgbClr val="189BC4"/>
              </a:buClr>
              <a:buFont typeface="Symbol" panose="05050102010706020507" pitchFamily="18" charset="2"/>
              <a:buChar char="-"/>
            </a:pPr>
            <a:r>
              <a:rPr lang="de-AT" sz="1600" dirty="0">
                <a:solidFill>
                  <a:schemeClr val="accent1"/>
                </a:solidFill>
              </a:rPr>
              <a:t>15.750 t Fassungsvermögen = 630 LKW = 394 Eisenbahnwaggons</a:t>
            </a:r>
          </a:p>
          <a:p>
            <a:pPr lvl="1">
              <a:spcBef>
                <a:spcPts val="600"/>
              </a:spcBef>
              <a:buClr>
                <a:srgbClr val="189BC4"/>
              </a:buClr>
              <a:buFont typeface="Symbol" panose="05050102010706020507" pitchFamily="18" charset="2"/>
              <a:buChar char="-"/>
            </a:pPr>
            <a:r>
              <a:rPr lang="de-AT" sz="1600" dirty="0" smtClean="0">
                <a:solidFill>
                  <a:schemeClr val="accent1"/>
                </a:solidFill>
              </a:rPr>
              <a:t>Einsatz: Untere und Mittlere Donau</a:t>
            </a:r>
          </a:p>
          <a:p>
            <a:pPr>
              <a:spcBef>
                <a:spcPts val="600"/>
              </a:spcBef>
              <a:buClr>
                <a:srgbClr val="189BC4"/>
              </a:buClr>
            </a:pPr>
            <a:r>
              <a:rPr lang="de-AT" sz="1800" dirty="0" smtClean="0">
                <a:solidFill>
                  <a:schemeClr val="accent1"/>
                </a:solidFill>
              </a:rPr>
              <a:t>Untere Donau: </a:t>
            </a:r>
          </a:p>
          <a:p>
            <a:pPr lvl="1">
              <a:spcBef>
                <a:spcPts val="600"/>
              </a:spcBef>
              <a:buClr>
                <a:srgbClr val="189BC4"/>
              </a:buClr>
              <a:buFont typeface="Symbol" panose="05050102010706020507" pitchFamily="18" charset="2"/>
              <a:buChar char="-"/>
            </a:pPr>
            <a:r>
              <a:rPr lang="de-AT" sz="1600" dirty="0" smtClean="0">
                <a:solidFill>
                  <a:schemeClr val="accent1"/>
                </a:solidFill>
              </a:rPr>
              <a:t>Schubverbände mit bis zu 16 Leichtern schiffbar</a:t>
            </a:r>
          </a:p>
          <a:p>
            <a:pPr lvl="1">
              <a:buFont typeface="Symbol" panose="05050102010706020507" pitchFamily="18" charset="2"/>
              <a:buChar char="-"/>
            </a:pPr>
            <a:endParaRPr lang="de-AT" dirty="0">
              <a:solidFill>
                <a:schemeClr val="accent1"/>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3" name="Grafik 2"/>
          <p:cNvPicPr>
            <a:picLocks noChangeAspect="1"/>
          </p:cNvPicPr>
          <p:nvPr/>
        </p:nvPicPr>
        <p:blipFill>
          <a:blip r:embed="rId3"/>
          <a:stretch>
            <a:fillRect/>
          </a:stretch>
        </p:blipFill>
        <p:spPr>
          <a:xfrm>
            <a:off x="1449965" y="3803421"/>
            <a:ext cx="6521758" cy="2736304"/>
          </a:xfrm>
          <a:prstGeom prst="rect">
            <a:avLst/>
          </a:prstGeom>
        </p:spPr>
      </p:pic>
      <p:sp>
        <p:nvSpPr>
          <p:cNvPr id="7"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8" name="Rectangle 4"/>
          <p:cNvSpPr>
            <a:spLocks noChangeArrowheads="1"/>
          </p:cNvSpPr>
          <p:nvPr/>
        </p:nvSpPr>
        <p:spPr bwMode="auto">
          <a:xfrm>
            <a:off x="1449437" y="6345462"/>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648525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Schiffstypen nach Güterart</a:t>
            </a:r>
            <a:br>
              <a:rPr lang="de-AT" b="1" dirty="0" smtClean="0">
                <a:solidFill>
                  <a:schemeClr val="accent1"/>
                </a:solidFill>
              </a:rPr>
            </a:br>
            <a:r>
              <a:rPr lang="de-AT" sz="2400" dirty="0" smtClean="0">
                <a:solidFill>
                  <a:schemeClr val="accent1"/>
                </a:solidFill>
              </a:rPr>
              <a:t>Schiffstypen</a:t>
            </a:r>
            <a:endParaRPr lang="de-DE" sz="2000" dirty="0">
              <a:solidFill>
                <a:schemeClr val="accent1"/>
              </a:solidFill>
            </a:endParaRPr>
          </a:p>
        </p:txBody>
      </p:sp>
      <p:sp>
        <p:nvSpPr>
          <p:cNvPr id="3" name="Inhaltsplatzhalter 2"/>
          <p:cNvSpPr>
            <a:spLocks noGrp="1"/>
          </p:cNvSpPr>
          <p:nvPr>
            <p:ph idx="1"/>
          </p:nvPr>
        </p:nvSpPr>
        <p:spPr>
          <a:xfrm>
            <a:off x="1711271" y="1724598"/>
            <a:ext cx="7138801" cy="4896544"/>
          </a:xfrm>
        </p:spPr>
        <p:txBody>
          <a:bodyPr>
            <a:normAutofit/>
          </a:bodyPr>
          <a:lstStyle/>
          <a:p>
            <a:pPr>
              <a:spcBef>
                <a:spcPts val="0"/>
              </a:spcBef>
              <a:buClr>
                <a:srgbClr val="189BC4"/>
              </a:buClr>
            </a:pPr>
            <a:r>
              <a:rPr lang="de-AT" sz="1800" b="1" spc="60" dirty="0" smtClean="0"/>
              <a:t>Trockengüterschiffe</a:t>
            </a:r>
            <a:r>
              <a:rPr lang="de-AT" sz="1800" spc="60" dirty="0" smtClean="0"/>
              <a:t> </a:t>
            </a:r>
            <a:r>
              <a:rPr lang="de-AT" sz="1800" spc="60" dirty="0">
                <a:solidFill>
                  <a:schemeClr val="accent1"/>
                </a:solidFill>
              </a:rPr>
              <a:t/>
            </a:r>
            <a:br>
              <a:rPr lang="de-AT" sz="1800" spc="60" dirty="0">
                <a:solidFill>
                  <a:schemeClr val="accent1"/>
                </a:solidFill>
              </a:rPr>
            </a:br>
            <a:r>
              <a:rPr lang="de-AT" sz="1800" spc="60" dirty="0" smtClean="0">
                <a:solidFill>
                  <a:schemeClr val="accent1"/>
                </a:solidFill>
              </a:rPr>
              <a:t>zur </a:t>
            </a:r>
            <a:r>
              <a:rPr lang="de-AT" sz="1800" spc="60" dirty="0">
                <a:solidFill>
                  <a:schemeClr val="accent1"/>
                </a:solidFill>
              </a:rPr>
              <a:t>Beförderung von Trockengütern </a:t>
            </a:r>
            <a:r>
              <a:rPr lang="de-AT" sz="1800" spc="60" dirty="0" smtClean="0">
                <a:solidFill>
                  <a:schemeClr val="accent1"/>
                </a:solidFill>
              </a:rPr>
              <a:t>wie </a:t>
            </a:r>
            <a:r>
              <a:rPr lang="de-AT" sz="1800" spc="60" dirty="0">
                <a:solidFill>
                  <a:schemeClr val="accent1"/>
                </a:solidFill>
              </a:rPr>
              <a:t>Holz, Getreide oder Erze </a:t>
            </a:r>
          </a:p>
          <a:p>
            <a:pPr>
              <a:spcBef>
                <a:spcPts val="0"/>
              </a:spcBef>
              <a:buClr>
                <a:srgbClr val="189BC4"/>
              </a:buClr>
            </a:pPr>
            <a:endParaRPr lang="de-AT" sz="1800" b="1" spc="60" dirty="0" smtClean="0">
              <a:solidFill>
                <a:schemeClr val="accent1"/>
              </a:solidFill>
            </a:endParaRPr>
          </a:p>
          <a:p>
            <a:pPr>
              <a:spcBef>
                <a:spcPts val="0"/>
              </a:spcBef>
              <a:buClr>
                <a:srgbClr val="189BC4"/>
              </a:buClr>
            </a:pPr>
            <a:r>
              <a:rPr lang="de-AT" sz="1800" b="1" spc="60" dirty="0" smtClean="0"/>
              <a:t>Tankschiffe</a:t>
            </a:r>
            <a:r>
              <a:rPr lang="de-AT" sz="1800" spc="60" dirty="0" smtClean="0"/>
              <a:t> </a:t>
            </a:r>
            <a:r>
              <a:rPr lang="de-AT" sz="1800" spc="60" dirty="0" smtClean="0">
                <a:solidFill>
                  <a:schemeClr val="accent1"/>
                </a:solidFill>
              </a:rPr>
              <a:t/>
            </a:r>
            <a:br>
              <a:rPr lang="de-AT" sz="1800" spc="60" dirty="0" smtClean="0">
                <a:solidFill>
                  <a:schemeClr val="accent1"/>
                </a:solidFill>
              </a:rPr>
            </a:br>
            <a:r>
              <a:rPr lang="de-AT" sz="1800" spc="60" dirty="0" smtClean="0">
                <a:solidFill>
                  <a:schemeClr val="accent1"/>
                </a:solidFill>
              </a:rPr>
              <a:t>für </a:t>
            </a:r>
            <a:r>
              <a:rPr lang="de-AT" sz="1800" spc="60" dirty="0">
                <a:solidFill>
                  <a:schemeClr val="accent1"/>
                </a:solidFill>
              </a:rPr>
              <a:t>Flüssiggüter wie  Mineralöl, Derivate, </a:t>
            </a:r>
            <a:r>
              <a:rPr lang="de-AT" sz="1800" spc="60" dirty="0" smtClean="0">
                <a:solidFill>
                  <a:schemeClr val="accent1"/>
                </a:solidFill>
              </a:rPr>
              <a:t>chemische </a:t>
            </a:r>
            <a:r>
              <a:rPr lang="de-AT" sz="1800" spc="60" dirty="0">
                <a:solidFill>
                  <a:schemeClr val="accent1"/>
                </a:solidFill>
              </a:rPr>
              <a:t>Produkte oder </a:t>
            </a:r>
            <a:r>
              <a:rPr lang="de-AT" sz="1800" spc="60" dirty="0" smtClean="0">
                <a:solidFill>
                  <a:schemeClr val="accent1"/>
                </a:solidFill>
              </a:rPr>
              <a:t>Flüssiggas</a:t>
            </a:r>
            <a:endParaRPr lang="de-AT" sz="1800" spc="60" dirty="0">
              <a:solidFill>
                <a:schemeClr val="accent1"/>
              </a:solidFill>
            </a:endParaRPr>
          </a:p>
          <a:p>
            <a:pPr>
              <a:spcBef>
                <a:spcPts val="0"/>
              </a:spcBef>
              <a:buClr>
                <a:srgbClr val="189BC4"/>
              </a:buClr>
            </a:pPr>
            <a:endParaRPr lang="de-AT" sz="1800" b="1" spc="60" dirty="0" smtClean="0">
              <a:solidFill>
                <a:schemeClr val="accent1"/>
              </a:solidFill>
            </a:endParaRPr>
          </a:p>
          <a:p>
            <a:pPr>
              <a:spcBef>
                <a:spcPts val="0"/>
              </a:spcBef>
              <a:buClr>
                <a:srgbClr val="189BC4"/>
              </a:buClr>
            </a:pPr>
            <a:r>
              <a:rPr lang="de-AT" sz="1800" b="1" spc="60" dirty="0" err="1" smtClean="0"/>
              <a:t>Ro</a:t>
            </a:r>
            <a:r>
              <a:rPr lang="de-AT" sz="1800" b="1" spc="60" dirty="0" smtClean="0"/>
              <a:t>-</a:t>
            </a:r>
            <a:r>
              <a:rPr lang="de-AT" sz="1800" b="1" spc="60" dirty="0" err="1" smtClean="0"/>
              <a:t>Ro</a:t>
            </a:r>
            <a:r>
              <a:rPr lang="de-AT" sz="1800" b="1" spc="60" dirty="0" smtClean="0"/>
              <a:t>-Schiffe</a:t>
            </a:r>
            <a:r>
              <a:rPr lang="de-AT" sz="1800" spc="60" dirty="0" smtClean="0"/>
              <a:t> </a:t>
            </a:r>
            <a:r>
              <a:rPr lang="de-AT" sz="1800" spc="60" dirty="0" smtClean="0">
                <a:solidFill>
                  <a:schemeClr val="accent1"/>
                </a:solidFill>
              </a:rPr>
              <a:t/>
            </a:r>
            <a:br>
              <a:rPr lang="de-AT" sz="1800" spc="60" dirty="0" smtClean="0">
                <a:solidFill>
                  <a:schemeClr val="accent1"/>
                </a:solidFill>
              </a:rPr>
            </a:br>
            <a:r>
              <a:rPr lang="de-AT" sz="1800" spc="60" dirty="0" smtClean="0">
                <a:solidFill>
                  <a:schemeClr val="accent1"/>
                </a:solidFill>
              </a:rPr>
              <a:t>für </a:t>
            </a:r>
            <a:r>
              <a:rPr lang="de-AT" sz="1800" spc="60" dirty="0">
                <a:solidFill>
                  <a:schemeClr val="accent1"/>
                </a:solidFill>
              </a:rPr>
              <a:t>selbstfahrende Objekte wie </a:t>
            </a:r>
            <a:r>
              <a:rPr lang="de-AT" sz="1800" spc="60" dirty="0" smtClean="0">
                <a:solidFill>
                  <a:schemeClr val="accent1"/>
                </a:solidFill>
              </a:rPr>
              <a:t>PKW, Maschinen</a:t>
            </a:r>
            <a:r>
              <a:rPr lang="de-AT" sz="1800" spc="60" dirty="0">
                <a:solidFill>
                  <a:schemeClr val="accent1"/>
                </a:solidFill>
              </a:rPr>
              <a:t>, Sattelzüge und </a:t>
            </a:r>
            <a:r>
              <a:rPr lang="de-AT" sz="1800" spc="60" dirty="0" smtClean="0">
                <a:solidFill>
                  <a:schemeClr val="accent1"/>
                </a:solidFill>
              </a:rPr>
              <a:t>Schwergüter</a:t>
            </a:r>
            <a:endParaRPr lang="de-AT" sz="1800" spc="60" dirty="0">
              <a:solidFill>
                <a:schemeClr val="accent1"/>
              </a:solidFill>
            </a:endParaRPr>
          </a:p>
          <a:p>
            <a:pPr>
              <a:spcBef>
                <a:spcPts val="0"/>
              </a:spcBef>
              <a:buClr>
                <a:srgbClr val="189BC4"/>
              </a:buClr>
            </a:pPr>
            <a:endParaRPr lang="de-AT" sz="1800" b="1" dirty="0" smtClean="0">
              <a:solidFill>
                <a:schemeClr val="accent1"/>
              </a:solidFill>
            </a:endParaRPr>
          </a:p>
          <a:p>
            <a:pPr>
              <a:spcBef>
                <a:spcPts val="0"/>
              </a:spcBef>
              <a:buClr>
                <a:srgbClr val="189BC4"/>
              </a:buClr>
            </a:pPr>
            <a:r>
              <a:rPr lang="de-AT" sz="1800" b="1" dirty="0" smtClean="0"/>
              <a:t>Containerschiffe</a:t>
            </a:r>
            <a:r>
              <a:rPr lang="de-AT" sz="1800" dirty="0" smtClean="0"/>
              <a:t> </a:t>
            </a:r>
            <a:r>
              <a:rPr lang="de-AT" sz="1800" dirty="0">
                <a:solidFill>
                  <a:schemeClr val="accent1"/>
                </a:solidFill>
              </a:rPr>
              <a:t/>
            </a:r>
            <a:br>
              <a:rPr lang="de-AT" sz="1800" dirty="0">
                <a:solidFill>
                  <a:schemeClr val="accent1"/>
                </a:solidFill>
              </a:rPr>
            </a:br>
            <a:r>
              <a:rPr lang="de-AT" sz="1800" dirty="0" smtClean="0">
                <a:solidFill>
                  <a:schemeClr val="accent1"/>
                </a:solidFill>
              </a:rPr>
              <a:t>für </a:t>
            </a:r>
            <a:r>
              <a:rPr lang="de-AT" sz="1800" dirty="0">
                <a:solidFill>
                  <a:schemeClr val="accent1"/>
                </a:solidFill>
              </a:rPr>
              <a:t>den </a:t>
            </a:r>
            <a:r>
              <a:rPr lang="de-AT" sz="1800" dirty="0" smtClean="0">
                <a:solidFill>
                  <a:schemeClr val="accent1"/>
                </a:solidFill>
              </a:rPr>
              <a:t>Containertransport</a:t>
            </a:r>
          </a:p>
          <a:p>
            <a:pPr>
              <a:spcBef>
                <a:spcPts val="0"/>
              </a:spcBef>
              <a:buClr>
                <a:srgbClr val="189BC4"/>
              </a:buClr>
            </a:pPr>
            <a:endParaRPr lang="de-AT" sz="1800" b="1" spc="60" dirty="0" smtClean="0">
              <a:solidFill>
                <a:schemeClr val="accent1"/>
              </a:solidFill>
            </a:endParaRPr>
          </a:p>
          <a:p>
            <a:pPr>
              <a:spcBef>
                <a:spcPts val="0"/>
              </a:spcBef>
              <a:buClr>
                <a:srgbClr val="189BC4"/>
              </a:buClr>
            </a:pPr>
            <a:r>
              <a:rPr lang="de-AT" sz="1800" b="1" spc="60" dirty="0" smtClean="0"/>
              <a:t>Personenschiffe</a:t>
            </a:r>
            <a:r>
              <a:rPr lang="de-DE" sz="1800" spc="60" dirty="0">
                <a:solidFill>
                  <a:schemeClr val="accent1"/>
                </a:solidFill>
              </a:rPr>
              <a:t/>
            </a:r>
            <a:br>
              <a:rPr lang="de-DE" sz="1800" spc="60" dirty="0">
                <a:solidFill>
                  <a:schemeClr val="accent1"/>
                </a:solidFill>
              </a:rPr>
            </a:br>
            <a:r>
              <a:rPr lang="de-DE" sz="1800" spc="60" dirty="0" smtClean="0">
                <a:solidFill>
                  <a:schemeClr val="accent1"/>
                </a:solidFill>
              </a:rPr>
              <a:t>wie </a:t>
            </a:r>
            <a:r>
              <a:rPr lang="de-DE" sz="1800" spc="60" dirty="0">
                <a:solidFill>
                  <a:schemeClr val="accent1"/>
                </a:solidFill>
              </a:rPr>
              <a:t>Kreuzfahrt- oder </a:t>
            </a:r>
            <a:r>
              <a:rPr lang="de-DE" sz="1800" spc="60" dirty="0" smtClean="0">
                <a:solidFill>
                  <a:schemeClr val="accent1"/>
                </a:solidFill>
              </a:rPr>
              <a:t>Kabinenschiffe</a:t>
            </a:r>
          </a:p>
          <a:p>
            <a:pPr marL="0" indent="0">
              <a:buNone/>
            </a:pPr>
            <a:endParaRPr lang="de-AT" sz="500" spc="6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6" name="Picture 2" descr="T:\03-Projekte\Handbücher\G_HB_Donauschifffahrt_3\3_Grafik_Layout\05_Binnenschiffe\02_Bearbeitete Bilder\4_navro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57663"/>
            <a:ext cx="1691680" cy="891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ld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62619"/>
            <a:ext cx="1691680" cy="98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descr="RousseE_LKW_RoRo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358357"/>
            <a:ext cx="1691680" cy="107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03-Projekte\Handbücher\G_HB_Donauschifffahrt_3\3_Grafik_Layout\05_Binnenschiffe\02_Bearbeitete Bilder\D3X_2143.jpg"/>
          <p:cNvPicPr/>
          <p:nvPr/>
        </p:nvPicPr>
        <p:blipFill rotWithShape="1">
          <a:blip r:embed="rId6" cstate="screen">
            <a:extLst>
              <a:ext uri="{28A0092B-C50C-407E-A947-70E740481C1C}">
                <a14:useLocalDpi xmlns:a14="http://schemas.microsoft.com/office/drawing/2010/main"/>
              </a:ext>
            </a:extLst>
          </a:blip>
          <a:srcRect l="13642" t="54729" r="6126" b="4011"/>
          <a:stretch/>
        </p:blipFill>
        <p:spPr bwMode="auto">
          <a:xfrm>
            <a:off x="-2353" y="5547454"/>
            <a:ext cx="1691680" cy="1079977"/>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67340" y="1632749"/>
            <a:ext cx="837089" cy="215444"/>
          </a:xfrm>
          <a:prstGeom prst="rect">
            <a:avLst/>
          </a:prstGeom>
        </p:spPr>
        <p:txBody>
          <a:bodyPr wrap="none">
            <a:spAutoFit/>
          </a:bodyPr>
          <a:lstStyle/>
          <a:p>
            <a:r>
              <a:rPr lang="de-AT" sz="800" dirty="0" smtClean="0">
                <a:solidFill>
                  <a:schemeClr val="bg1">
                    <a:lumMod val="85000"/>
                  </a:schemeClr>
                </a:solidFill>
                <a:latin typeface="Corbel" panose="020B0503020204020204" pitchFamily="34" charset="0"/>
              </a:rPr>
              <a:t>Quelle: </a:t>
            </a:r>
            <a:r>
              <a:rPr lang="de-AT" sz="800" dirty="0">
                <a:solidFill>
                  <a:schemeClr val="bg1">
                    <a:lumMod val="85000"/>
                  </a:schemeClr>
                </a:solidFill>
                <a:latin typeface="Corbel" panose="020B0503020204020204" pitchFamily="34" charset="0"/>
              </a:rPr>
              <a:t>navrom</a:t>
            </a:r>
            <a:endParaRPr lang="de-DE" sz="800" dirty="0">
              <a:solidFill>
                <a:schemeClr val="bg1">
                  <a:lumMod val="85000"/>
                </a:schemeClr>
              </a:solidFill>
              <a:latin typeface="Corbel" panose="020B0503020204020204" pitchFamily="34" charset="0"/>
            </a:endParaRPr>
          </a:p>
        </p:txBody>
      </p:sp>
      <p:sp>
        <p:nvSpPr>
          <p:cNvPr id="12" name="Rectangle 11"/>
          <p:cNvSpPr/>
          <p:nvPr/>
        </p:nvSpPr>
        <p:spPr>
          <a:xfrm>
            <a:off x="-21944" y="2449765"/>
            <a:ext cx="1358766" cy="215444"/>
          </a:xfrm>
          <a:prstGeom prst="rect">
            <a:avLst/>
          </a:prstGeom>
        </p:spPr>
        <p:txBody>
          <a:bodyPr wrap="square">
            <a:spAutoFit/>
          </a:bodyPr>
          <a:lstStyle/>
          <a:p>
            <a:r>
              <a:rPr lang="de-AT" sz="800" dirty="0" smtClean="0">
                <a:solidFill>
                  <a:schemeClr val="bg1">
                    <a:lumMod val="85000"/>
                  </a:schemeClr>
                </a:solidFill>
                <a:latin typeface="Corbel" panose="020B0503020204020204" pitchFamily="34" charset="0"/>
              </a:rPr>
              <a:t>Quelle: Reederei Jaegers</a:t>
            </a:r>
            <a:endParaRPr lang="de-AT" sz="800" dirty="0">
              <a:solidFill>
                <a:schemeClr val="bg1">
                  <a:lumMod val="85000"/>
                </a:schemeClr>
              </a:solidFill>
              <a:latin typeface="Corbel" panose="020B0503020204020204" pitchFamily="34" charset="0"/>
            </a:endParaRPr>
          </a:p>
        </p:txBody>
      </p:sp>
      <p:sp>
        <p:nvSpPr>
          <p:cNvPr id="13" name="Rectangle 12"/>
          <p:cNvSpPr/>
          <p:nvPr/>
        </p:nvSpPr>
        <p:spPr>
          <a:xfrm>
            <a:off x="-67340" y="3358357"/>
            <a:ext cx="910827" cy="215444"/>
          </a:xfrm>
          <a:prstGeom prst="rect">
            <a:avLst/>
          </a:prstGeom>
        </p:spPr>
        <p:txBody>
          <a:bodyPr wrap="none">
            <a:spAutoFit/>
          </a:bodyPr>
          <a:lstStyle/>
          <a:p>
            <a:r>
              <a:rPr lang="de-AT" sz="800" dirty="0" smtClean="0">
                <a:solidFill>
                  <a:schemeClr val="bg1">
                    <a:lumMod val="85000"/>
                  </a:schemeClr>
                </a:solidFill>
                <a:latin typeface="Corbel" panose="020B0503020204020204" pitchFamily="34" charset="0"/>
              </a:rPr>
              <a:t>Quelle: Willi </a:t>
            </a:r>
            <a:r>
              <a:rPr lang="de-AT" sz="800" dirty="0">
                <a:solidFill>
                  <a:schemeClr val="bg1">
                    <a:lumMod val="85000"/>
                  </a:schemeClr>
                </a:solidFill>
                <a:latin typeface="Corbel" panose="020B0503020204020204" pitchFamily="34" charset="0"/>
              </a:rPr>
              <a:t>Betz</a:t>
            </a:r>
          </a:p>
        </p:txBody>
      </p:sp>
      <p:pic>
        <p:nvPicPr>
          <p:cNvPr id="15" name="Picture 14"/>
          <p:cNvPicPr/>
          <p:nvPr/>
        </p:nvPicPr>
        <p:blipFill rotWithShape="1">
          <a:blip r:embed="rId7" cstate="screen">
            <a:extLst>
              <a:ext uri="{28A0092B-C50C-407E-A947-70E740481C1C}">
                <a14:useLocalDpi xmlns:a14="http://schemas.microsoft.com/office/drawing/2010/main"/>
              </a:ext>
            </a:extLst>
          </a:blip>
          <a:srcRect/>
          <a:stretch/>
        </p:blipFill>
        <p:spPr bwMode="auto">
          <a:xfrm>
            <a:off x="0" y="4331045"/>
            <a:ext cx="1691680" cy="1313045"/>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67340" y="4322450"/>
            <a:ext cx="920445" cy="215444"/>
          </a:xfrm>
          <a:prstGeom prst="rect">
            <a:avLst/>
          </a:prstGeom>
        </p:spPr>
        <p:txBody>
          <a:bodyPr wrap="none">
            <a:spAutoFit/>
          </a:bodyPr>
          <a:lstStyle/>
          <a:p>
            <a:r>
              <a:rPr lang="de-AT" sz="800" dirty="0" smtClean="0">
                <a:solidFill>
                  <a:schemeClr val="bg1">
                    <a:lumMod val="85000"/>
                  </a:schemeClr>
                </a:solidFill>
                <a:latin typeface="Corbel" panose="020B0503020204020204" pitchFamily="34" charset="0"/>
              </a:rPr>
              <a:t>Quelle: via donau</a:t>
            </a:r>
            <a:endParaRPr lang="de-AT" sz="800" dirty="0">
              <a:solidFill>
                <a:schemeClr val="bg1">
                  <a:lumMod val="85000"/>
                </a:schemeClr>
              </a:solidFill>
              <a:latin typeface="Corbel" panose="020B0503020204020204" pitchFamily="34" charset="0"/>
            </a:endParaRPr>
          </a:p>
        </p:txBody>
      </p:sp>
      <p:sp>
        <p:nvSpPr>
          <p:cNvPr id="17" name="Rectangle 16"/>
          <p:cNvSpPr/>
          <p:nvPr/>
        </p:nvSpPr>
        <p:spPr>
          <a:xfrm>
            <a:off x="-67340" y="5644090"/>
            <a:ext cx="1133644"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a:t>
            </a:r>
            <a:r>
              <a:rPr lang="de-AT" sz="800" dirty="0">
                <a:solidFill>
                  <a:schemeClr val="accent1"/>
                </a:solidFill>
                <a:latin typeface="Corbel" panose="020B0503020204020204" pitchFamily="34" charset="0"/>
              </a:rPr>
              <a:t>Andi Bruckner</a:t>
            </a:r>
          </a:p>
        </p:txBody>
      </p:sp>
      <p:sp>
        <p:nvSpPr>
          <p:cNvPr id="18" name="Rectangle 4"/>
          <p:cNvSpPr>
            <a:spLocks noChangeArrowheads="1"/>
          </p:cNvSpPr>
          <p:nvPr/>
        </p:nvSpPr>
        <p:spPr bwMode="auto">
          <a:xfrm>
            <a:off x="8159233" y="6390310"/>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42023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Schiffstypen nach Güterart</a:t>
            </a:r>
            <a:br>
              <a:rPr lang="de-AT" b="1" dirty="0" smtClean="0">
                <a:solidFill>
                  <a:schemeClr val="accent1"/>
                </a:solidFill>
              </a:rPr>
            </a:br>
            <a:r>
              <a:rPr lang="de-AT" sz="2400" dirty="0" smtClean="0">
                <a:solidFill>
                  <a:schemeClr val="accent1"/>
                </a:solidFill>
              </a:rPr>
              <a:t>Schiffstypen</a:t>
            </a:r>
            <a:endParaRPr lang="de-AT" sz="2400" dirty="0"/>
          </a:p>
        </p:txBody>
      </p:sp>
      <p:sp>
        <p:nvSpPr>
          <p:cNvPr id="7" name="Content Placeholder 6"/>
          <p:cNvSpPr>
            <a:spLocks noGrp="1"/>
          </p:cNvSpPr>
          <p:nvPr>
            <p:ph sz="half" idx="1"/>
          </p:nvPr>
        </p:nvSpPr>
        <p:spPr/>
        <p:txBody>
          <a:bodyPr/>
          <a:lstStyle/>
          <a:p>
            <a:pPr>
              <a:buClr>
                <a:srgbClr val="189BC4"/>
              </a:buClr>
            </a:pPr>
            <a:r>
              <a:rPr lang="de-AT" sz="2000" dirty="0" smtClean="0">
                <a:solidFill>
                  <a:schemeClr val="accent1"/>
                </a:solidFill>
              </a:rPr>
              <a:t>Trockengüterschiff:</a:t>
            </a:r>
          </a:p>
          <a:p>
            <a:endParaRPr lang="de-AT" sz="2400" dirty="0">
              <a:solidFill>
                <a:schemeClr val="accent1"/>
              </a:solidFill>
            </a:endParaRPr>
          </a:p>
          <a:p>
            <a:endParaRPr lang="de-AT" sz="2400" dirty="0" smtClean="0">
              <a:solidFill>
                <a:schemeClr val="accent1"/>
              </a:solidFill>
            </a:endParaRPr>
          </a:p>
          <a:p>
            <a:endParaRPr lang="de-AT" sz="2400" dirty="0">
              <a:solidFill>
                <a:schemeClr val="accent1"/>
              </a:solidFill>
            </a:endParaRPr>
          </a:p>
          <a:p>
            <a:endParaRPr lang="de-AT" sz="2400" dirty="0" smtClean="0">
              <a:solidFill>
                <a:schemeClr val="accent1"/>
              </a:solidFill>
            </a:endParaRPr>
          </a:p>
          <a:p>
            <a:endParaRPr lang="de-AT" sz="2000" dirty="0" smtClean="0"/>
          </a:p>
          <a:p>
            <a:pPr>
              <a:buClr>
                <a:srgbClr val="189BC4"/>
              </a:buClr>
            </a:pPr>
            <a:r>
              <a:rPr lang="de-AT" sz="2000" dirty="0" smtClean="0">
                <a:solidFill>
                  <a:schemeClr val="accent1"/>
                </a:solidFill>
              </a:rPr>
              <a:t>Tankschiff:</a:t>
            </a:r>
          </a:p>
          <a:p>
            <a:endParaRPr lang="de-AT" sz="2400" dirty="0"/>
          </a:p>
        </p:txBody>
      </p:sp>
      <p:sp>
        <p:nvSpPr>
          <p:cNvPr id="9" name="Content Placeholder 8"/>
          <p:cNvSpPr>
            <a:spLocks noGrp="1"/>
          </p:cNvSpPr>
          <p:nvPr>
            <p:ph sz="half" idx="2"/>
          </p:nvPr>
        </p:nvSpPr>
        <p:spPr/>
        <p:txBody>
          <a:bodyPr/>
          <a:lstStyle/>
          <a:p>
            <a:pPr>
              <a:buClr>
                <a:srgbClr val="189BC4"/>
              </a:buClr>
            </a:pPr>
            <a:r>
              <a:rPr lang="de-AT" sz="2000" dirty="0" smtClean="0">
                <a:solidFill>
                  <a:schemeClr val="accent1"/>
                </a:solidFill>
              </a:rPr>
              <a:t>Containerschiff:</a:t>
            </a:r>
          </a:p>
          <a:p>
            <a:endParaRPr lang="de-AT" dirty="0"/>
          </a:p>
          <a:p>
            <a:endParaRPr lang="de-AT" dirty="0" smtClean="0"/>
          </a:p>
          <a:p>
            <a:endParaRPr lang="de-AT" dirty="0"/>
          </a:p>
          <a:p>
            <a:endParaRPr lang="de-AT" sz="1000" dirty="0" smtClean="0"/>
          </a:p>
          <a:p>
            <a:endParaRPr lang="de-AT" sz="2200" dirty="0" smtClean="0">
              <a:solidFill>
                <a:schemeClr val="accent1"/>
              </a:solidFill>
            </a:endParaRPr>
          </a:p>
          <a:p>
            <a:pPr>
              <a:buClr>
                <a:srgbClr val="189BC4"/>
              </a:buClr>
            </a:pPr>
            <a:r>
              <a:rPr lang="de-AT" sz="2000" dirty="0" smtClean="0">
                <a:solidFill>
                  <a:schemeClr val="accent1"/>
                </a:solidFill>
              </a:rPr>
              <a:t>Ro-Ro Schiff:</a:t>
            </a:r>
          </a:p>
          <a:p>
            <a:endParaRPr lang="de-AT" dirty="0" smtClean="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8" name="Content Placeholder 5"/>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683568" y="2060848"/>
            <a:ext cx="2952328" cy="1647050"/>
          </a:xfrm>
          <a:prstGeom prst="rect">
            <a:avLst/>
          </a:prstGeom>
          <a:ln>
            <a:noFill/>
          </a:ln>
          <a:extLst>
            <a:ext uri="{53640926-AAD7-44D8-BBD7-CCE9431645EC}">
              <a14:shadowObscured xmlns:a14="http://schemas.microsoft.com/office/drawing/2010/main"/>
            </a:ext>
          </a:extLst>
        </p:spPr>
      </p:pic>
      <p:sp>
        <p:nvSpPr>
          <p:cNvPr id="10" name="Text Box 4"/>
          <p:cNvSpPr txBox="1">
            <a:spLocks noChangeArrowheads="1"/>
          </p:cNvSpPr>
          <p:nvPr/>
        </p:nvSpPr>
        <p:spPr bwMode="auto">
          <a:xfrm>
            <a:off x="435124" y="365600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Voies navigables de France</a:t>
            </a:r>
            <a:endParaRPr lang="de-AT" altLang="de-DE" sz="800" dirty="0">
              <a:solidFill>
                <a:schemeClr val="accent1"/>
              </a:solidFill>
              <a:latin typeface="Corbel" panose="020B0503020204020204" pitchFamily="34" charset="0"/>
            </a:endParaRPr>
          </a:p>
        </p:txBody>
      </p:sp>
      <p:pic>
        <p:nvPicPr>
          <p:cNvPr id="11" name="Picture 10"/>
          <p:cNvPicPr/>
          <p:nvPr/>
        </p:nvPicPr>
        <p:blipFill rotWithShape="1">
          <a:blip r:embed="rId4" cstate="screen">
            <a:extLst>
              <a:ext uri="{28A0092B-C50C-407E-A947-70E740481C1C}">
                <a14:useLocalDpi xmlns:a14="http://schemas.microsoft.com/office/drawing/2010/main"/>
              </a:ext>
            </a:extLst>
          </a:blip>
          <a:srcRect/>
          <a:stretch/>
        </p:blipFill>
        <p:spPr bwMode="auto">
          <a:xfrm>
            <a:off x="683568" y="4630448"/>
            <a:ext cx="2952328" cy="1872208"/>
          </a:xfrm>
          <a:prstGeom prst="rect">
            <a:avLst/>
          </a:prstGeom>
          <a:ln>
            <a:noFill/>
          </a:ln>
          <a:extLst>
            <a:ext uri="{53640926-AAD7-44D8-BBD7-CCE9431645EC}">
              <a14:shadowObscured xmlns:a14="http://schemas.microsoft.com/office/drawing/2010/main"/>
            </a:ext>
          </a:extLst>
        </p:spPr>
      </p:pic>
      <p:sp>
        <p:nvSpPr>
          <p:cNvPr id="12" name="Text Box 4"/>
          <p:cNvSpPr txBox="1">
            <a:spLocks noChangeArrowheads="1"/>
          </p:cNvSpPr>
          <p:nvPr/>
        </p:nvSpPr>
        <p:spPr bwMode="auto">
          <a:xfrm>
            <a:off x="497028" y="6391656"/>
            <a:ext cx="1296144"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via donau</a:t>
            </a:r>
            <a:endParaRPr lang="de-AT" altLang="de-DE" sz="800" dirty="0">
              <a:solidFill>
                <a:schemeClr val="accent1"/>
              </a:solidFill>
              <a:latin typeface="Corbel" panose="020B0503020204020204" pitchFamily="34" charset="0"/>
            </a:endParaRPr>
          </a:p>
        </p:txBody>
      </p:sp>
      <p:pic>
        <p:nvPicPr>
          <p:cNvPr id="13" name="Picture 12"/>
          <p:cNvPicPr/>
          <p:nvPr/>
        </p:nvPicPr>
        <p:blipFill rotWithShape="1">
          <a:blip r:embed="rId5" cstate="screen">
            <a:extLst>
              <a:ext uri="{28A0092B-C50C-407E-A947-70E740481C1C}">
                <a14:useLocalDpi xmlns:a14="http://schemas.microsoft.com/office/drawing/2010/main"/>
              </a:ext>
            </a:extLst>
          </a:blip>
          <a:srcRect/>
          <a:stretch/>
        </p:blipFill>
        <p:spPr bwMode="auto">
          <a:xfrm>
            <a:off x="5033125" y="2204864"/>
            <a:ext cx="2860727" cy="1798224"/>
          </a:xfrm>
          <a:prstGeom prst="rect">
            <a:avLst/>
          </a:prstGeom>
          <a:ln>
            <a:noFill/>
          </a:ln>
          <a:extLst>
            <a:ext uri="{53640926-AAD7-44D8-BBD7-CCE9431645EC}">
              <a14:shadowObscured xmlns:a14="http://schemas.microsoft.com/office/drawing/2010/main"/>
            </a:ext>
          </a:extLst>
        </p:spPr>
      </p:pic>
      <p:sp>
        <p:nvSpPr>
          <p:cNvPr id="14" name="Text Box 4"/>
          <p:cNvSpPr txBox="1">
            <a:spLocks noChangeArrowheads="1"/>
          </p:cNvSpPr>
          <p:nvPr/>
        </p:nvSpPr>
        <p:spPr bwMode="auto">
          <a:xfrm>
            <a:off x="4835188" y="394282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Voies navigables de France</a:t>
            </a:r>
            <a:endParaRPr lang="de-AT" altLang="de-DE" sz="800" dirty="0">
              <a:solidFill>
                <a:schemeClr val="accent1"/>
              </a:solidFill>
              <a:latin typeface="Corbel" panose="020B0503020204020204" pitchFamily="34" charset="0"/>
            </a:endParaRPr>
          </a:p>
        </p:txBody>
      </p:sp>
      <p:pic>
        <p:nvPicPr>
          <p:cNvPr id="15" name="Picture 14"/>
          <p:cNvPicPr/>
          <p:nvPr/>
        </p:nvPicPr>
        <p:blipFill rotWithShape="1">
          <a:blip r:embed="rId6" cstate="screen">
            <a:extLst>
              <a:ext uri="{28A0092B-C50C-407E-A947-70E740481C1C}">
                <a14:useLocalDpi xmlns:a14="http://schemas.microsoft.com/office/drawing/2010/main"/>
              </a:ext>
            </a:extLst>
          </a:blip>
          <a:srcRect/>
          <a:stretch/>
        </p:blipFill>
        <p:spPr bwMode="auto">
          <a:xfrm>
            <a:off x="4987588" y="4736932"/>
            <a:ext cx="3184811" cy="1659240"/>
          </a:xfrm>
          <a:prstGeom prst="rect">
            <a:avLst/>
          </a:prstGeom>
          <a:ln>
            <a:noFill/>
          </a:ln>
          <a:extLst>
            <a:ext uri="{53640926-AAD7-44D8-BBD7-CCE9431645EC}">
              <a14:shadowObscured xmlns:a14="http://schemas.microsoft.com/office/drawing/2010/main"/>
            </a:ext>
          </a:extLst>
        </p:spPr>
      </p:pic>
      <p:sp>
        <p:nvSpPr>
          <p:cNvPr id="16" name="Text Box 4"/>
          <p:cNvSpPr txBox="1">
            <a:spLocks noChangeArrowheads="1"/>
          </p:cNvSpPr>
          <p:nvPr/>
        </p:nvSpPr>
        <p:spPr bwMode="auto">
          <a:xfrm>
            <a:off x="4827176" y="632638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Voies navigables de France</a:t>
            </a:r>
            <a:endParaRPr lang="de-AT" alt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973471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Donauflotte</a:t>
            </a:r>
            <a:br>
              <a:rPr lang="de-AT" b="1" dirty="0" smtClean="0">
                <a:solidFill>
                  <a:schemeClr val="accent1"/>
                </a:solidFill>
              </a:rPr>
            </a:br>
            <a:r>
              <a:rPr lang="de-AT" sz="2400" dirty="0">
                <a:solidFill>
                  <a:schemeClr val="accent1"/>
                </a:solidFill>
              </a:rPr>
              <a:t>Schiffstypen</a:t>
            </a:r>
            <a:endParaRPr lang="de-AT" b="1" dirty="0">
              <a:solidFill>
                <a:schemeClr val="accent1"/>
              </a:solidFill>
            </a:endParaRPr>
          </a:p>
        </p:txBody>
      </p:sp>
      <p:sp>
        <p:nvSpPr>
          <p:cNvPr id="3" name="Content Placeholder 2"/>
          <p:cNvSpPr>
            <a:spLocks noGrp="1"/>
          </p:cNvSpPr>
          <p:nvPr>
            <p:ph idx="1"/>
          </p:nvPr>
        </p:nvSpPr>
        <p:spPr>
          <a:xfrm>
            <a:off x="457200" y="1821160"/>
            <a:ext cx="8229600" cy="4776192"/>
          </a:xfrm>
        </p:spPr>
        <p:txBody>
          <a:bodyPr/>
          <a:lstStyle/>
          <a:p>
            <a:pPr>
              <a:spcBef>
                <a:spcPts val="600"/>
              </a:spcBef>
              <a:buClr>
                <a:srgbClr val="189BC4"/>
              </a:buClr>
            </a:pPr>
            <a:r>
              <a:rPr lang="de-AT" sz="1800" dirty="0">
                <a:solidFill>
                  <a:schemeClr val="accent1"/>
                </a:solidFill>
              </a:rPr>
              <a:t>h</a:t>
            </a:r>
            <a:r>
              <a:rPr lang="de-AT" sz="1800" dirty="0" smtClean="0">
                <a:solidFill>
                  <a:schemeClr val="accent1"/>
                </a:solidFill>
              </a:rPr>
              <a:t>auptsächlich Großreedereien</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b="1" dirty="0" smtClean="0"/>
              <a:t>71 % antriebslose </a:t>
            </a:r>
            <a:r>
              <a:rPr lang="de-AT" sz="1800" dirty="0" smtClean="0">
                <a:solidFill>
                  <a:schemeClr val="accent1"/>
                </a:solidFill>
              </a:rPr>
              <a:t>Einheiten</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b="1" dirty="0"/>
              <a:t>29 % selbstfahrende </a:t>
            </a:r>
            <a:r>
              <a:rPr lang="de-AT" sz="1800" dirty="0" smtClean="0">
                <a:solidFill>
                  <a:schemeClr val="accent1"/>
                </a:solidFill>
              </a:rPr>
              <a:t>Einheiten</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Schubverbände auf der Donau </a:t>
            </a:r>
            <a:r>
              <a:rPr lang="de-AT" sz="1800" b="1" dirty="0"/>
              <a:t>Ø 20 Jahre alt</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Motorgüterschiffe auf der Donau </a:t>
            </a:r>
            <a:r>
              <a:rPr lang="de-AT" sz="1800" b="1" dirty="0"/>
              <a:t>Ø 18 bis 32 Jahre alt</a:t>
            </a: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436097" y="1821160"/>
            <a:ext cx="3707904" cy="2471936"/>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5376428" y="1821160"/>
            <a:ext cx="1778051"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C.N.F.R. NAVROM S.A. Galaţi</a:t>
            </a:r>
            <a:endParaRPr lang="de-AT" sz="800" dirty="0">
              <a:latin typeface="Corbel" panose="020B0503020204020204" pitchFamily="34" charset="0"/>
            </a:endParaRPr>
          </a:p>
        </p:txBody>
      </p:sp>
      <p:sp>
        <p:nvSpPr>
          <p:cNvPr id="9"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142907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6A4E8CA3-B43E-45A3-B725-D5696663E903}" type="slidenum">
              <a:rPr lang="en-GB" sz="800">
                <a:solidFill>
                  <a:schemeClr val="bg1"/>
                </a:solidFill>
                <a:ea typeface="ヒラギノ角ゴ Pro W3" pitchFamily="-108" charset="-128"/>
              </a:rPr>
              <a:pPr algn="r" eaLnBrk="1" hangingPunct="1"/>
              <a:t>39</a:t>
            </a:fld>
            <a:endParaRPr lang="en-GB" sz="800" dirty="0">
              <a:solidFill>
                <a:schemeClr val="bg1"/>
              </a:solidFill>
              <a:ea typeface="ヒラギノ角ゴ Pro W3" pitchFamily="-108" charset="-128"/>
            </a:endParaRPr>
          </a:p>
        </p:txBody>
      </p:sp>
      <p:sp>
        <p:nvSpPr>
          <p:cNvPr id="29700" name="Rectangle 2"/>
          <p:cNvSpPr>
            <a:spLocks noGrp="1" noChangeArrowheads="1"/>
          </p:cNvSpPr>
          <p:nvPr>
            <p:ph type="title" idx="4294967295"/>
          </p:nvPr>
        </p:nvSpPr>
        <p:spPr>
          <a:xfrm>
            <a:off x="457200" y="403200"/>
            <a:ext cx="7916008" cy="647700"/>
          </a:xfrm>
        </p:spPr>
        <p:txBody>
          <a:bodyPr/>
          <a:lstStyle/>
          <a:p>
            <a:r>
              <a:rPr lang="de-AT" b="1" dirty="0" smtClean="0">
                <a:solidFill>
                  <a:srgbClr val="376092"/>
                </a:solidFill>
              </a:rPr>
              <a:t>Exkurs: </a:t>
            </a:r>
            <a:r>
              <a:rPr lang="de-DE" b="1" dirty="0" smtClean="0">
                <a:solidFill>
                  <a:schemeClr val="accent1"/>
                </a:solidFill>
              </a:rPr>
              <a:t>Unternehmen der Donauschifffahrt</a:t>
            </a:r>
          </a:p>
        </p:txBody>
      </p:sp>
      <p:sp>
        <p:nvSpPr>
          <p:cNvPr id="29701" name="Rectangle 3"/>
          <p:cNvSpPr>
            <a:spLocks noGrp="1" noChangeArrowheads="1"/>
          </p:cNvSpPr>
          <p:nvPr>
            <p:ph type="body" idx="4294967295"/>
          </p:nvPr>
        </p:nvSpPr>
        <p:spPr>
          <a:xfrm>
            <a:off x="381000" y="1700808"/>
            <a:ext cx="8002466" cy="4896544"/>
          </a:xfrm>
        </p:spPr>
        <p:txBody>
          <a:bodyPr>
            <a:normAutofit/>
          </a:bodyPr>
          <a:lstStyle/>
          <a:p>
            <a:pPr eaLnBrk="1" hangingPunct="1">
              <a:spcBef>
                <a:spcPts val="600"/>
              </a:spcBef>
              <a:spcAft>
                <a:spcPts val="600"/>
              </a:spcAft>
              <a:buClr>
                <a:srgbClr val="189BC4"/>
              </a:buClr>
            </a:pPr>
            <a:r>
              <a:rPr lang="de-DE" sz="1800" dirty="0" smtClean="0">
                <a:solidFill>
                  <a:schemeClr val="accent1"/>
                </a:solidFill>
              </a:rPr>
              <a:t>Blaue Seiten: Firmenprofile von Schifffahrtsunternehmen und spezialisierten Speditionen entlang der Donau</a:t>
            </a:r>
          </a:p>
          <a:p>
            <a:pPr eaLnBrk="1" hangingPunct="1">
              <a:spcBef>
                <a:spcPts val="600"/>
              </a:spcBef>
              <a:spcAft>
                <a:spcPts val="600"/>
              </a:spcAft>
              <a:buClr>
                <a:srgbClr val="189BC4"/>
              </a:buClr>
            </a:pPr>
            <a:r>
              <a:rPr lang="de-DE" sz="1800" dirty="0" smtClean="0">
                <a:solidFill>
                  <a:schemeClr val="accent1"/>
                </a:solidFill>
              </a:rPr>
              <a:t>Online Portal: </a:t>
            </a:r>
            <a:r>
              <a:rPr lang="de-DE" sz="1800" dirty="0" smtClean="0">
                <a:solidFill>
                  <a:schemeClr val="accent1"/>
                </a:solidFill>
                <a:hlinkClick r:id="rId3"/>
              </a:rPr>
              <a:t>www.blaue-seiten.at</a:t>
            </a:r>
            <a:endParaRPr lang="de-DE" sz="1800" dirty="0" smtClean="0">
              <a:solidFill>
                <a:schemeClr val="accent1"/>
              </a:solidFill>
            </a:endParaRPr>
          </a:p>
          <a:p>
            <a:pPr eaLnBrk="1" hangingPunct="1">
              <a:spcBef>
                <a:spcPts val="600"/>
              </a:spcBef>
              <a:spcAft>
                <a:spcPts val="600"/>
              </a:spcAft>
              <a:buClr>
                <a:srgbClr val="189BC4"/>
              </a:buClr>
            </a:pPr>
            <a:r>
              <a:rPr lang="de-DE" sz="1800" dirty="0" smtClean="0">
                <a:solidFill>
                  <a:schemeClr val="accent1"/>
                </a:solidFill>
              </a:rPr>
              <a:t>Rhein: </a:t>
            </a:r>
            <a:r>
              <a:rPr lang="de-DE" sz="1800" dirty="0" smtClean="0">
                <a:solidFill>
                  <a:schemeClr val="accent1"/>
                </a:solidFill>
                <a:hlinkClick r:id="rId4"/>
              </a:rPr>
              <a:t>www.bonapart.de</a:t>
            </a:r>
            <a:endParaRPr lang="de-DE" sz="1800" dirty="0" smtClean="0">
              <a:solidFill>
                <a:schemeClr val="accent1"/>
              </a:solidFill>
            </a:endParaRPr>
          </a:p>
          <a:p>
            <a:pPr eaLnBrk="1" hangingPunct="1">
              <a:spcBef>
                <a:spcPts val="600"/>
              </a:spcBef>
              <a:spcAft>
                <a:spcPts val="600"/>
              </a:spcAft>
              <a:buClr>
                <a:srgbClr val="189BC4"/>
              </a:buClr>
            </a:pPr>
            <a:r>
              <a:rPr lang="de-DE" sz="1800" dirty="0" smtClean="0">
                <a:solidFill>
                  <a:schemeClr val="accent1"/>
                </a:solidFill>
              </a:rPr>
              <a:t>z.B</a:t>
            </a:r>
            <a:r>
              <a:rPr lang="de-DE" sz="1800" dirty="0">
                <a:solidFill>
                  <a:schemeClr val="accent1"/>
                </a:solidFill>
              </a:rPr>
              <a:t>. </a:t>
            </a:r>
            <a:r>
              <a:rPr lang="de-DE" sz="1800" dirty="0" smtClean="0">
                <a:solidFill>
                  <a:schemeClr val="accent1"/>
                </a:solidFill>
              </a:rPr>
              <a:t>DDSG – Donau-Dampfschifffahrts-Gesellschaft</a:t>
            </a:r>
          </a:p>
          <a:p>
            <a:pPr lvl="1">
              <a:spcBef>
                <a:spcPts val="600"/>
              </a:spcBef>
              <a:spcAft>
                <a:spcPts val="600"/>
              </a:spcAft>
              <a:buClr>
                <a:srgbClr val="189BC4"/>
              </a:buClr>
              <a:buFont typeface="Symbol" panose="05050102010706020507" pitchFamily="18" charset="2"/>
              <a:buChar char="-"/>
            </a:pPr>
            <a:r>
              <a:rPr lang="de-DE" sz="1600" dirty="0">
                <a:solidFill>
                  <a:schemeClr val="accent1"/>
                </a:solidFill>
              </a:rPr>
              <a:t>V</a:t>
            </a:r>
            <a:r>
              <a:rPr lang="de-DE" sz="1600" dirty="0" smtClean="0">
                <a:solidFill>
                  <a:schemeClr val="accent1"/>
                </a:solidFill>
              </a:rPr>
              <a:t>ormals österreichische Staatsreederei war </a:t>
            </a:r>
            <a:r>
              <a:rPr lang="de-DE" sz="1600" dirty="0">
                <a:solidFill>
                  <a:schemeClr val="accent1"/>
                </a:solidFill>
              </a:rPr>
              <a:t>lange größte Reederei </a:t>
            </a:r>
            <a:r>
              <a:rPr lang="de-DE" sz="1600" dirty="0" smtClean="0">
                <a:solidFill>
                  <a:schemeClr val="accent1"/>
                </a:solidFill>
              </a:rPr>
              <a:t>der </a:t>
            </a:r>
            <a:r>
              <a:rPr lang="de-DE" sz="1600" dirty="0">
                <a:solidFill>
                  <a:schemeClr val="accent1"/>
                </a:solidFill>
              </a:rPr>
              <a:t>west- und mitteleuropäischen </a:t>
            </a:r>
            <a:r>
              <a:rPr lang="de-DE" sz="1600" dirty="0" smtClean="0">
                <a:solidFill>
                  <a:schemeClr val="accent1"/>
                </a:solidFill>
              </a:rPr>
              <a:t>Binnenschifffahrt</a:t>
            </a:r>
          </a:p>
          <a:p>
            <a:pPr lvl="1">
              <a:spcBef>
                <a:spcPts val="600"/>
              </a:spcBef>
              <a:spcAft>
                <a:spcPts val="600"/>
              </a:spcAft>
              <a:buClr>
                <a:srgbClr val="189BC4"/>
              </a:buClr>
              <a:buFont typeface="Symbol" panose="05050102010706020507" pitchFamily="18" charset="2"/>
              <a:buChar char="-"/>
            </a:pPr>
            <a:r>
              <a:rPr lang="de-AT" sz="1600" dirty="0" smtClean="0">
                <a:solidFill>
                  <a:schemeClr val="accent1"/>
                </a:solidFill>
              </a:rPr>
              <a:t>1991 privatisiert: aufgeteilt in Personenschifffahrt (heute: DDSG Blue Danube) und Güterschifffahrt (heute First-DDSG in Ukrainisch/Schweizer Eigentum)</a:t>
            </a:r>
            <a:endParaRPr lang="de-DE" sz="1600" dirty="0" smtClean="0"/>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7"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100813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m 7"/>
          <p:cNvGraphicFramePr/>
          <p:nvPr>
            <p:extLst>
              <p:ext uri="{D42A27DB-BD31-4B8C-83A1-F6EECF244321}">
                <p14:modId xmlns:p14="http://schemas.microsoft.com/office/powerpoint/2010/main" val="3485000327"/>
              </p:ext>
            </p:extLst>
          </p:nvPr>
        </p:nvGraphicFramePr>
        <p:xfrm>
          <a:off x="-2196752" y="1480925"/>
          <a:ext cx="10369152" cy="5157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a:xfrm>
            <a:off x="457200" y="404664"/>
            <a:ext cx="5915000" cy="990600"/>
          </a:xfrm>
        </p:spPr>
        <p:txBody>
          <a:bodyPr>
            <a:noAutofit/>
          </a:bodyPr>
          <a:lstStyle/>
          <a:p>
            <a:r>
              <a:rPr lang="de-AT" sz="2800" b="1" dirty="0" smtClean="0">
                <a:solidFill>
                  <a:srgbClr val="376092"/>
                </a:solidFill>
              </a:rPr>
              <a:t>Die Elemente der Binnenschifffahrt</a:t>
            </a:r>
            <a:endParaRPr lang="de-DE" sz="24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pic>
        <p:nvPicPr>
          <p:cNvPr id="7" name="Inhaltsplatzhalter 6"/>
          <p:cNvPicPr>
            <a:picLocks noGrp="1" noChangeAspect="1"/>
          </p:cNvPicPr>
          <p:nvPr>
            <p:ph idx="4294967295"/>
          </p:nvPr>
        </p:nvPicPr>
        <p:blipFill>
          <a:blip r:embed="rId8" cstate="screen">
            <a:extLst>
              <a:ext uri="{28A0092B-C50C-407E-A947-70E740481C1C}">
                <a14:useLocalDpi xmlns:a14="http://schemas.microsoft.com/office/drawing/2010/main"/>
              </a:ext>
            </a:extLst>
          </a:blip>
          <a:stretch>
            <a:fillRect/>
          </a:stretch>
        </p:blipFill>
        <p:spPr>
          <a:xfrm>
            <a:off x="0" y="2257425"/>
            <a:ext cx="2058988" cy="1519238"/>
          </a:xfrm>
        </p:spPr>
      </p:pic>
      <p:sp>
        <p:nvSpPr>
          <p:cNvPr id="9" name="Rechteck 8"/>
          <p:cNvSpPr/>
          <p:nvPr/>
        </p:nvSpPr>
        <p:spPr>
          <a:xfrm>
            <a:off x="5462368" y="2646370"/>
            <a:ext cx="3806814" cy="461665"/>
          </a:xfrm>
          <a:prstGeom prst="rect">
            <a:avLst/>
          </a:prstGeom>
        </p:spPr>
        <p:txBody>
          <a:bodyPr wrap="square">
            <a:spAutoFit/>
          </a:bodyPr>
          <a:lstStyle/>
          <a:p>
            <a:r>
              <a:rPr lang="de-DE" sz="1200" dirty="0">
                <a:solidFill>
                  <a:schemeClr val="accent1"/>
                </a:solidFill>
                <a:latin typeface="Corbel" panose="020B0503020204020204" pitchFamily="34" charset="0"/>
              </a:rPr>
              <a:t>gewährleistet die Rahmenbedingungen für den </a:t>
            </a:r>
            <a:endParaRPr lang="de-DE" sz="1200" dirty="0" smtClean="0">
              <a:solidFill>
                <a:schemeClr val="accent1"/>
              </a:solidFill>
              <a:latin typeface="Corbel" panose="020B0503020204020204" pitchFamily="34" charset="0"/>
            </a:endParaRPr>
          </a:p>
          <a:p>
            <a:r>
              <a:rPr lang="de-DE" sz="1200" dirty="0" smtClean="0">
                <a:solidFill>
                  <a:schemeClr val="accent1"/>
                </a:solidFill>
                <a:latin typeface="Corbel" panose="020B0503020204020204" pitchFamily="34" charset="0"/>
              </a:rPr>
              <a:t>Transport </a:t>
            </a:r>
            <a:r>
              <a:rPr lang="de-DE" sz="1200" dirty="0">
                <a:solidFill>
                  <a:schemeClr val="accent1"/>
                </a:solidFill>
                <a:latin typeface="Corbel" panose="020B0503020204020204" pitchFamily="34" charset="0"/>
              </a:rPr>
              <a:t>von </a:t>
            </a:r>
            <a:r>
              <a:rPr lang="de-DE" sz="1200" dirty="0" smtClean="0">
                <a:solidFill>
                  <a:schemeClr val="accent1"/>
                </a:solidFill>
                <a:latin typeface="Corbel" panose="020B0503020204020204" pitchFamily="34" charset="0"/>
              </a:rPr>
              <a:t>Gütern</a:t>
            </a:r>
            <a:endParaRPr lang="de-DE" sz="1200" dirty="0">
              <a:solidFill>
                <a:schemeClr val="accent1"/>
              </a:solidFill>
              <a:latin typeface="Corbel" panose="020B0503020204020204" pitchFamily="34" charset="0"/>
            </a:endParaRPr>
          </a:p>
        </p:txBody>
      </p:sp>
      <p:sp>
        <p:nvSpPr>
          <p:cNvPr id="11" name="Rechteck 10"/>
          <p:cNvSpPr/>
          <p:nvPr/>
        </p:nvSpPr>
        <p:spPr>
          <a:xfrm>
            <a:off x="5289564" y="3782522"/>
            <a:ext cx="3806814" cy="276999"/>
          </a:xfrm>
          <a:prstGeom prst="rect">
            <a:avLst/>
          </a:prstGeom>
        </p:spPr>
        <p:txBody>
          <a:bodyPr wrap="square">
            <a:spAutoFit/>
          </a:bodyPr>
          <a:lstStyle/>
          <a:p>
            <a:r>
              <a:rPr lang="de-DE" sz="1200" dirty="0" smtClean="0">
                <a:solidFill>
                  <a:schemeClr val="accent1"/>
                </a:solidFill>
                <a:latin typeface="Corbel" panose="020B0503020204020204" pitchFamily="34" charset="0"/>
              </a:rPr>
              <a:t>als Transportmittel für </a:t>
            </a:r>
            <a:r>
              <a:rPr lang="de-DE" sz="1200" dirty="0">
                <a:solidFill>
                  <a:schemeClr val="accent1"/>
                </a:solidFill>
                <a:latin typeface="Corbel" panose="020B0503020204020204" pitchFamily="34" charset="0"/>
              </a:rPr>
              <a:t>unterschiedlichste </a:t>
            </a:r>
            <a:r>
              <a:rPr lang="de-DE" sz="1200" dirty="0" smtClean="0">
                <a:solidFill>
                  <a:schemeClr val="accent1"/>
                </a:solidFill>
                <a:latin typeface="Corbel" panose="020B0503020204020204" pitchFamily="34" charset="0"/>
              </a:rPr>
              <a:t>Güterarten</a:t>
            </a:r>
            <a:endParaRPr lang="de-DE" sz="1200" dirty="0">
              <a:solidFill>
                <a:schemeClr val="accent1"/>
              </a:solidFill>
              <a:latin typeface="Corbel" panose="020B0503020204020204" pitchFamily="34" charset="0"/>
            </a:endParaRPr>
          </a:p>
        </p:txBody>
      </p:sp>
      <p:sp>
        <p:nvSpPr>
          <p:cNvPr id="12" name="Rechteck 11"/>
          <p:cNvSpPr/>
          <p:nvPr/>
        </p:nvSpPr>
        <p:spPr>
          <a:xfrm>
            <a:off x="4860032" y="4791747"/>
            <a:ext cx="3806814" cy="276999"/>
          </a:xfrm>
          <a:prstGeom prst="rect">
            <a:avLst/>
          </a:prstGeom>
        </p:spPr>
        <p:txBody>
          <a:bodyPr wrap="square">
            <a:spAutoFit/>
          </a:bodyPr>
          <a:lstStyle/>
          <a:p>
            <a:r>
              <a:rPr lang="de-DE" sz="1200" dirty="0">
                <a:solidFill>
                  <a:schemeClr val="accent1"/>
                </a:solidFill>
                <a:latin typeface="Corbel" panose="020B0503020204020204" pitchFamily="34" charset="0"/>
              </a:rPr>
              <a:t>als Umschlagsplatz für </a:t>
            </a:r>
            <a:r>
              <a:rPr lang="de-DE" sz="1200" dirty="0" smtClean="0">
                <a:solidFill>
                  <a:schemeClr val="accent1"/>
                </a:solidFill>
                <a:latin typeface="Corbel" panose="020B0503020204020204" pitchFamily="34" charset="0"/>
              </a:rPr>
              <a:t>Güter </a:t>
            </a:r>
            <a:endParaRPr lang="de-DE" sz="1200" dirty="0">
              <a:solidFill>
                <a:schemeClr val="accent1"/>
              </a:solidFill>
              <a:latin typeface="Corbel" panose="020B0503020204020204" pitchFamily="34" charset="0"/>
            </a:endParaRPr>
          </a:p>
        </p:txBody>
      </p:sp>
      <p:sp>
        <p:nvSpPr>
          <p:cNvPr id="13" name="Rechteck 12"/>
          <p:cNvSpPr/>
          <p:nvPr/>
        </p:nvSpPr>
        <p:spPr>
          <a:xfrm>
            <a:off x="4067944" y="5438777"/>
            <a:ext cx="3806814" cy="461665"/>
          </a:xfrm>
          <a:prstGeom prst="rect">
            <a:avLst/>
          </a:prstGeom>
        </p:spPr>
        <p:txBody>
          <a:bodyPr wrap="square">
            <a:spAutoFit/>
          </a:bodyPr>
          <a:lstStyle/>
          <a:p>
            <a:r>
              <a:rPr lang="de-DE" sz="1200" dirty="0" smtClean="0">
                <a:solidFill>
                  <a:schemeClr val="accent1"/>
                </a:solidFill>
                <a:latin typeface="Corbel" panose="020B0503020204020204" pitchFamily="34" charset="0"/>
              </a:rPr>
              <a:t>sorgen für die Sicherheit, Planbarkeit und Effizienz der Binnenschifffahrt</a:t>
            </a:r>
            <a:endParaRPr lang="de-DE" sz="1200" dirty="0">
              <a:solidFill>
                <a:schemeClr val="accent1"/>
              </a:solidFill>
              <a:latin typeface="Corbel" panose="020B0503020204020204" pitchFamily="34" charset="0"/>
            </a:endParaRPr>
          </a:p>
        </p:txBody>
      </p:sp>
      <p:sp>
        <p:nvSpPr>
          <p:cNvPr id="14" name="Rechteck 13"/>
          <p:cNvSpPr/>
          <p:nvPr/>
        </p:nvSpPr>
        <p:spPr>
          <a:xfrm>
            <a:off x="2627784" y="5975119"/>
            <a:ext cx="3806814" cy="461665"/>
          </a:xfrm>
          <a:prstGeom prst="rect">
            <a:avLst/>
          </a:prstGeom>
        </p:spPr>
        <p:txBody>
          <a:bodyPr wrap="square">
            <a:spAutoFit/>
          </a:bodyPr>
          <a:lstStyle/>
          <a:p>
            <a:r>
              <a:rPr lang="de-DE" sz="1200" dirty="0" smtClean="0">
                <a:solidFill>
                  <a:schemeClr val="accent1"/>
                </a:solidFill>
                <a:latin typeface="Corbel" panose="020B0503020204020204" pitchFamily="34" charset="0"/>
              </a:rPr>
              <a:t>ermöglichen einen reibungslosen </a:t>
            </a:r>
            <a:r>
              <a:rPr lang="de-DE" sz="1200" dirty="0">
                <a:solidFill>
                  <a:schemeClr val="accent1"/>
                </a:solidFill>
                <a:latin typeface="Corbel" panose="020B0503020204020204" pitchFamily="34" charset="0"/>
              </a:rPr>
              <a:t>nationalen und internationalen Verkehrsstrom</a:t>
            </a:r>
          </a:p>
        </p:txBody>
      </p:sp>
      <p:sp>
        <p:nvSpPr>
          <p:cNvPr id="15" name="Rechteck 14"/>
          <p:cNvSpPr/>
          <p:nvPr/>
        </p:nvSpPr>
        <p:spPr>
          <a:xfrm>
            <a:off x="-61421" y="2230785"/>
            <a:ext cx="2181829" cy="215444"/>
          </a:xfrm>
          <a:prstGeom prst="rect">
            <a:avLst/>
          </a:prstGeom>
        </p:spPr>
        <p:txBody>
          <a:bodyPr wrap="square">
            <a:spAutoFit/>
          </a:bodyPr>
          <a:lstStyle/>
          <a:p>
            <a:r>
              <a:rPr lang="de-DE" sz="800" dirty="0" smtClean="0">
                <a:solidFill>
                  <a:schemeClr val="accent1"/>
                </a:solidFill>
                <a:latin typeface="Corbel" panose="020B0503020204020204" pitchFamily="34" charset="0"/>
              </a:rPr>
              <a:t>: Quelle: www.ines-danube.info</a:t>
            </a:r>
            <a:endParaRPr lang="de-DE" sz="800" dirty="0">
              <a:solidFill>
                <a:schemeClr val="accent1"/>
              </a:solidFill>
              <a:latin typeface="Corbel" panose="020B0503020204020204" pitchFamily="34" charset="0"/>
            </a:endParaRPr>
          </a:p>
        </p:txBody>
      </p:sp>
      <p:sp>
        <p:nvSpPr>
          <p:cNvPr id="16" name="Textfeld 15"/>
          <p:cNvSpPr txBox="1"/>
          <p:nvPr/>
        </p:nvSpPr>
        <p:spPr>
          <a:xfrm>
            <a:off x="8087072" y="6375848"/>
            <a:ext cx="1152128"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35717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rgbClr val="376092"/>
                </a:solidFill>
              </a:rPr>
              <a:t>Exkurs: E</a:t>
            </a:r>
            <a:r>
              <a:rPr lang="de-AT" b="1" dirty="0" smtClean="0">
                <a:solidFill>
                  <a:schemeClr val="accent1"/>
                </a:solidFill>
              </a:rPr>
              <a:t>ntwickl</a:t>
            </a:r>
            <a:r>
              <a:rPr lang="de-AT" b="1" dirty="0" smtClean="0">
                <a:solidFill>
                  <a:srgbClr val="376092"/>
                </a:solidFill>
              </a:rPr>
              <a:t>ungstrends</a:t>
            </a:r>
            <a:endParaRPr lang="de-AT" b="1" dirty="0">
              <a:solidFill>
                <a:srgbClr val="376092"/>
              </a:solidFill>
            </a:endParaRPr>
          </a:p>
        </p:txBody>
      </p:sp>
      <p:sp>
        <p:nvSpPr>
          <p:cNvPr id="3" name="Content Placeholder 2"/>
          <p:cNvSpPr>
            <a:spLocks noGrp="1"/>
          </p:cNvSpPr>
          <p:nvPr>
            <p:ph idx="1"/>
          </p:nvPr>
        </p:nvSpPr>
        <p:spPr/>
        <p:txBody>
          <a:bodyPr>
            <a:normAutofit/>
          </a:bodyPr>
          <a:lstStyle/>
          <a:p>
            <a:pPr>
              <a:spcBef>
                <a:spcPts val="600"/>
              </a:spcBef>
              <a:buClr>
                <a:srgbClr val="189BC4"/>
              </a:buClr>
            </a:pPr>
            <a:r>
              <a:rPr lang="de-AT" sz="1800" b="1" dirty="0"/>
              <a:t>Green Ports </a:t>
            </a:r>
            <a:r>
              <a:rPr lang="de-AT" sz="1800" b="1" dirty="0">
                <a:solidFill>
                  <a:schemeClr val="accent1"/>
                </a:solidFill>
              </a:rPr>
              <a:t>– </a:t>
            </a:r>
            <a:r>
              <a:rPr lang="de-AT" sz="1800" dirty="0">
                <a:solidFill>
                  <a:schemeClr val="accent1"/>
                </a:solidFill>
              </a:rPr>
              <a:t>nachhaltiges Hafenmanagement</a:t>
            </a:r>
          </a:p>
          <a:p>
            <a:pPr lvl="1">
              <a:spcBef>
                <a:spcPts val="600"/>
              </a:spcBef>
              <a:buClr>
                <a:srgbClr val="189BC4"/>
              </a:buClr>
              <a:buFont typeface="Symbol" panose="05050102010706020507" pitchFamily="18" charset="2"/>
              <a:buChar char="-"/>
            </a:pPr>
            <a:r>
              <a:rPr lang="de-AT" sz="1600" dirty="0">
                <a:solidFill>
                  <a:schemeClr val="accent1"/>
                </a:solidFill>
              </a:rPr>
              <a:t>Green Terminal in Baja</a:t>
            </a:r>
          </a:p>
          <a:p>
            <a:pPr lvl="1">
              <a:spcBef>
                <a:spcPts val="600"/>
              </a:spcBef>
              <a:buClr>
                <a:srgbClr val="189BC4"/>
              </a:buClr>
              <a:buFont typeface="Symbol" panose="05050102010706020507" pitchFamily="18" charset="2"/>
              <a:buChar char="-"/>
            </a:pPr>
            <a:r>
              <a:rPr lang="de-AT" sz="1600" dirty="0">
                <a:solidFill>
                  <a:schemeClr val="accent1"/>
                </a:solidFill>
              </a:rPr>
              <a:t>Landstrom im Hafen </a:t>
            </a:r>
            <a:r>
              <a:rPr lang="de-AT" sz="1600" dirty="0" smtClean="0">
                <a:solidFill>
                  <a:schemeClr val="accent1"/>
                </a:solidFill>
              </a:rPr>
              <a:t>Rotterdam</a:t>
            </a:r>
          </a:p>
          <a:p>
            <a:pPr lvl="1">
              <a:spcBef>
                <a:spcPts val="600"/>
              </a:spcBef>
              <a:buClr>
                <a:srgbClr val="189BC4"/>
              </a:buClr>
              <a:buFont typeface="Symbol" panose="05050102010706020507" pitchFamily="18" charset="2"/>
              <a:buChar char="-"/>
            </a:pPr>
            <a:endParaRPr lang="de-AT" sz="1800" dirty="0">
              <a:solidFill>
                <a:schemeClr val="accent1"/>
              </a:solidFill>
            </a:endParaRPr>
          </a:p>
          <a:p>
            <a:pPr>
              <a:spcBef>
                <a:spcPts val="600"/>
              </a:spcBef>
              <a:buClr>
                <a:srgbClr val="189BC4"/>
              </a:buClr>
            </a:pPr>
            <a:r>
              <a:rPr lang="de-AT" sz="1800" b="1" dirty="0" smtClean="0"/>
              <a:t>Spezialisierte Häfen </a:t>
            </a:r>
            <a:endParaRPr lang="de-AT" sz="1800" dirty="0" smtClean="0"/>
          </a:p>
          <a:p>
            <a:pPr lvl="1">
              <a:spcBef>
                <a:spcPts val="600"/>
              </a:spcBef>
              <a:buClr>
                <a:srgbClr val="189BC4"/>
              </a:buClr>
              <a:buFont typeface="Symbol" panose="05050102010706020507" pitchFamily="18" charset="2"/>
              <a:buChar char="-"/>
            </a:pPr>
            <a:r>
              <a:rPr lang="de-AT" sz="1600" dirty="0">
                <a:solidFill>
                  <a:schemeClr val="accent1"/>
                </a:solidFill>
              </a:rPr>
              <a:t>f</a:t>
            </a:r>
            <a:r>
              <a:rPr lang="de-AT" sz="1600" dirty="0" smtClean="0">
                <a:solidFill>
                  <a:schemeClr val="accent1"/>
                </a:solidFill>
              </a:rPr>
              <a:t>ür bestimmte Güterarten</a:t>
            </a:r>
          </a:p>
          <a:p>
            <a:pPr lvl="1">
              <a:spcBef>
                <a:spcPts val="600"/>
              </a:spcBef>
              <a:buClr>
                <a:srgbClr val="189BC4"/>
              </a:buClr>
              <a:buFont typeface="Symbol" panose="05050102010706020507" pitchFamily="18" charset="2"/>
              <a:buChar char="-"/>
            </a:pPr>
            <a:r>
              <a:rPr lang="de-AT" sz="1600" dirty="0" smtClean="0">
                <a:solidFill>
                  <a:schemeClr val="accent1"/>
                </a:solidFill>
              </a:rPr>
              <a:t>z.B. Schwerlasthäfen für überdimensionale Güter; Flüssiggüter</a:t>
            </a:r>
          </a:p>
          <a:p>
            <a:pPr marL="274320" lvl="1" indent="0">
              <a:spcBef>
                <a:spcPts val="600"/>
              </a:spcBef>
              <a:buClr>
                <a:srgbClr val="189BC4"/>
              </a:buClr>
              <a:buNone/>
            </a:pPr>
            <a:endParaRPr lang="de-AT" sz="1800" dirty="0">
              <a:solidFill>
                <a:schemeClr val="accent1"/>
              </a:solidFill>
            </a:endParaRPr>
          </a:p>
          <a:p>
            <a:pPr>
              <a:spcBef>
                <a:spcPts val="600"/>
              </a:spcBef>
              <a:buClr>
                <a:srgbClr val="189BC4"/>
              </a:buClr>
            </a:pPr>
            <a:r>
              <a:rPr lang="de-AT" sz="1800" b="1" dirty="0" smtClean="0"/>
              <a:t>Kooperation zwischen den Häfen</a:t>
            </a:r>
            <a:endParaRPr lang="de-AT" sz="1800" dirty="0" smtClean="0"/>
          </a:p>
          <a:p>
            <a:pPr lvl="1">
              <a:spcBef>
                <a:spcPts val="600"/>
              </a:spcBef>
              <a:buClr>
                <a:srgbClr val="189BC4"/>
              </a:buClr>
              <a:buFont typeface="Symbol" panose="05050102010706020507" pitchFamily="18" charset="2"/>
              <a:buChar char="-"/>
            </a:pPr>
            <a:r>
              <a:rPr lang="de-AT" sz="1600" dirty="0" smtClean="0">
                <a:solidFill>
                  <a:schemeClr val="accent1"/>
                </a:solidFill>
              </a:rPr>
              <a:t>z.B. bei Marketing oder Standortentwicklung</a:t>
            </a:r>
          </a:p>
          <a:p>
            <a:pPr lvl="1">
              <a:spcBef>
                <a:spcPts val="600"/>
              </a:spcBef>
              <a:buClr>
                <a:srgbClr val="189BC4"/>
              </a:buClr>
              <a:buFont typeface="Symbol" panose="05050102010706020507" pitchFamily="18" charset="2"/>
              <a:buChar char="-"/>
            </a:pPr>
            <a:r>
              <a:rPr lang="de-AT" sz="1600" dirty="0" smtClean="0">
                <a:solidFill>
                  <a:schemeClr val="accent1"/>
                </a:solidFill>
              </a:rPr>
              <a:t>Interessensgemeinschaft Öffentlicher </a:t>
            </a:r>
            <a:br>
              <a:rPr lang="de-AT" sz="1600" dirty="0" smtClean="0">
                <a:solidFill>
                  <a:schemeClr val="accent1"/>
                </a:solidFill>
              </a:rPr>
            </a:br>
            <a:r>
              <a:rPr lang="de-AT" sz="1600" dirty="0" smtClean="0">
                <a:solidFill>
                  <a:schemeClr val="accent1"/>
                </a:solidFill>
              </a:rPr>
              <a:t>Donauhäfen in Österreich (IGÖD)</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6870731" y="1791341"/>
            <a:ext cx="2273269" cy="1563547"/>
          </a:xfrm>
          <a:prstGeom prst="rect">
            <a:avLst/>
          </a:prstGeom>
          <a:ln>
            <a:noFill/>
          </a:ln>
          <a:extLst>
            <a:ext uri="{53640926-AAD7-44D8-BBD7-CCE9431645EC}">
              <a14:shadowObscured xmlns:a14="http://schemas.microsoft.com/office/drawing/2010/main"/>
            </a:ext>
          </a:extLst>
        </p:spPr>
      </p:pic>
      <p:sp>
        <p:nvSpPr>
          <p:cNvPr id="7" name="Text Box 5"/>
          <p:cNvSpPr txBox="1">
            <a:spLocks noChangeArrowheads="1"/>
          </p:cNvSpPr>
          <p:nvPr/>
        </p:nvSpPr>
        <p:spPr bwMode="auto">
          <a:xfrm>
            <a:off x="6888152" y="1763059"/>
            <a:ext cx="126249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Quelle: Hafen Baja</a:t>
            </a:r>
            <a:endParaRPr lang="de-DE" sz="800" dirty="0">
              <a:solidFill>
                <a:schemeClr val="bg1"/>
              </a:solidFill>
              <a:latin typeface="Corbel" panose="020B0503020204020204" pitchFamily="34" charset="0"/>
            </a:endParaRPr>
          </a:p>
        </p:txBody>
      </p:sp>
      <p:sp>
        <p:nvSpPr>
          <p:cNvPr id="8" name="Text Box 5"/>
          <p:cNvSpPr txBox="1">
            <a:spLocks noChangeArrowheads="1"/>
          </p:cNvSpPr>
          <p:nvPr/>
        </p:nvSpPr>
        <p:spPr bwMode="auto">
          <a:xfrm>
            <a:off x="6839877" y="3354888"/>
            <a:ext cx="23481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Green Terminal im ungarischen Donauhafen  Baja</a:t>
            </a:r>
            <a:endParaRPr lang="de-DE" sz="800" dirty="0">
              <a:solidFill>
                <a:schemeClr val="accent1"/>
              </a:solidFill>
              <a:latin typeface="Corbel" panose="020B0503020204020204" pitchFamily="34" charset="0"/>
            </a:endParaRPr>
          </a:p>
        </p:txBody>
      </p:sp>
      <p:pic>
        <p:nvPicPr>
          <p:cNvPr id="9" name="Picture 8"/>
          <p:cNvPicPr/>
          <p:nvPr/>
        </p:nvPicPr>
        <p:blipFill rotWithShape="1">
          <a:blip r:embed="rId4" cstate="screen">
            <a:extLst>
              <a:ext uri="{28A0092B-C50C-407E-A947-70E740481C1C}">
                <a14:useLocalDpi xmlns:a14="http://schemas.microsoft.com/office/drawing/2010/main"/>
              </a:ext>
            </a:extLst>
          </a:blip>
          <a:srcRect/>
          <a:stretch/>
        </p:blipFill>
        <p:spPr bwMode="auto">
          <a:xfrm>
            <a:off x="6870731" y="4231045"/>
            <a:ext cx="2270368" cy="1805667"/>
          </a:xfrm>
          <a:prstGeom prst="rect">
            <a:avLst/>
          </a:prstGeom>
          <a:ln>
            <a:noFill/>
          </a:ln>
          <a:extLst>
            <a:ext uri="{53640926-AAD7-44D8-BBD7-CCE9431645EC}">
              <a14:shadowObscured xmlns:a14="http://schemas.microsoft.com/office/drawing/2010/main"/>
            </a:ext>
          </a:extLst>
        </p:spPr>
      </p:pic>
      <p:sp>
        <p:nvSpPr>
          <p:cNvPr id="10" name="Text Box 5"/>
          <p:cNvSpPr txBox="1">
            <a:spLocks noChangeArrowheads="1"/>
          </p:cNvSpPr>
          <p:nvPr/>
        </p:nvSpPr>
        <p:spPr bwMode="auto">
          <a:xfrm>
            <a:off x="6853495" y="6023286"/>
            <a:ext cx="26306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IGÖD: Hafen Linz, </a:t>
            </a:r>
            <a:r>
              <a:rPr lang="de-AT" sz="800" dirty="0" err="1" smtClean="0">
                <a:solidFill>
                  <a:schemeClr val="accent1"/>
                </a:solidFill>
                <a:latin typeface="Corbel" panose="020B0503020204020204" pitchFamily="34" charset="0"/>
              </a:rPr>
              <a:t>Ennshafen</a:t>
            </a:r>
            <a:r>
              <a:rPr lang="de-AT" sz="800" dirty="0" smtClean="0">
                <a:solidFill>
                  <a:schemeClr val="accent1"/>
                </a:solidFill>
                <a:latin typeface="Corbel" panose="020B0503020204020204" pitchFamily="34" charset="0"/>
              </a:rPr>
              <a:t>,</a:t>
            </a:r>
            <a:br>
              <a:rPr lang="de-AT" sz="800" dirty="0" smtClean="0">
                <a:solidFill>
                  <a:schemeClr val="accent1"/>
                </a:solidFill>
                <a:latin typeface="Corbel" panose="020B0503020204020204" pitchFamily="34" charset="0"/>
              </a:rPr>
            </a:br>
            <a:r>
              <a:rPr lang="de-AT" sz="800" dirty="0" smtClean="0">
                <a:solidFill>
                  <a:schemeClr val="accent1"/>
                </a:solidFill>
                <a:latin typeface="Corbel" panose="020B0503020204020204" pitchFamily="34" charset="0"/>
              </a:rPr>
              <a:t>Hafen Krems, Hafen Wien</a:t>
            </a:r>
            <a:endParaRPr lang="de-DE" sz="800" dirty="0">
              <a:solidFill>
                <a:schemeClr val="accent1"/>
              </a:solidFill>
              <a:latin typeface="Corbel" panose="020B0503020204020204" pitchFamily="34" charset="0"/>
            </a:endParaRPr>
          </a:p>
        </p:txBody>
      </p:sp>
      <p:sp>
        <p:nvSpPr>
          <p:cNvPr id="11" name="Text Box 5"/>
          <p:cNvSpPr txBox="1">
            <a:spLocks noChangeArrowheads="1"/>
          </p:cNvSpPr>
          <p:nvPr/>
        </p:nvSpPr>
        <p:spPr bwMode="auto">
          <a:xfrm>
            <a:off x="6822456" y="4215905"/>
            <a:ext cx="21921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Quelle: Hafen Linz AG, Ennshafen, Hafen Wien, Mierka Donauhafen Krems</a:t>
            </a:r>
            <a:endParaRPr lang="de-DE" sz="800" dirty="0">
              <a:solidFill>
                <a:schemeClr val="bg1"/>
              </a:solidFill>
              <a:latin typeface="Corbel" panose="020B0503020204020204" pitchFamily="34" charset="0"/>
            </a:endParaRPr>
          </a:p>
        </p:txBody>
      </p:sp>
      <p:sp>
        <p:nvSpPr>
          <p:cNvPr id="12" name="Rectangle 4"/>
          <p:cNvSpPr>
            <a:spLocks noChangeArrowheads="1"/>
          </p:cNvSpPr>
          <p:nvPr/>
        </p:nvSpPr>
        <p:spPr bwMode="auto">
          <a:xfrm>
            <a:off x="8171716" y="6441554"/>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702065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Schiffstypen</a:t>
            </a:r>
            <a:endParaRPr lang="de-AT" sz="2400" dirty="0">
              <a:solidFill>
                <a:schemeClr val="accent1"/>
              </a:solidFill>
            </a:endParaRPr>
          </a:p>
        </p:txBody>
      </p:sp>
      <p:sp>
        <p:nvSpPr>
          <p:cNvPr id="3" name="Inhaltsplatzhalter 2"/>
          <p:cNvSpPr>
            <a:spLocks noGrp="1"/>
          </p:cNvSpPr>
          <p:nvPr>
            <p:ph idx="1"/>
          </p:nvPr>
        </p:nvSpPr>
        <p:spPr>
          <a:xfrm>
            <a:off x="4572000" y="2510218"/>
            <a:ext cx="5050904" cy="3096344"/>
          </a:xfrm>
        </p:spPr>
        <p:txBody>
          <a:bodyPr/>
          <a:lstStyle/>
          <a:p>
            <a:pPr marL="0" indent="0" algn="ctr">
              <a:buNone/>
            </a:pPr>
            <a:r>
              <a:rPr lang="de-DE" sz="2000" dirty="0" smtClean="0">
                <a:solidFill>
                  <a:schemeClr val="accent1"/>
                </a:solidFill>
              </a:rPr>
              <a:t>Wie werden Motorgüterschiffe</a:t>
            </a:r>
            <a:br>
              <a:rPr lang="de-DE" sz="2000" dirty="0" smtClean="0">
                <a:solidFill>
                  <a:schemeClr val="accent1"/>
                </a:solidFill>
              </a:rPr>
            </a:br>
            <a:r>
              <a:rPr lang="de-DE" sz="2000" dirty="0" smtClean="0">
                <a:solidFill>
                  <a:schemeClr val="accent1"/>
                </a:solidFill>
              </a:rPr>
              <a:t>noch genannt?</a:t>
            </a:r>
          </a:p>
          <a:p>
            <a:pPr marL="0" indent="0" algn="ctr">
              <a:buNone/>
            </a:pPr>
            <a:endParaRPr lang="de-DE" sz="2000" dirty="0">
              <a:solidFill>
                <a:schemeClr val="accent1"/>
              </a:solidFill>
            </a:endParaRPr>
          </a:p>
          <a:p>
            <a:pPr marL="1885950" indent="-454025">
              <a:buAutoNum type="alphaLcParenR"/>
            </a:pPr>
            <a:r>
              <a:rPr lang="de-AT" sz="2000" dirty="0" smtClean="0">
                <a:solidFill>
                  <a:schemeClr val="accent1"/>
                </a:solidFill>
              </a:rPr>
              <a:t>Selbstfahrer</a:t>
            </a:r>
            <a:endParaRPr lang="de-AT" sz="2000" dirty="0">
              <a:solidFill>
                <a:schemeClr val="accent1"/>
              </a:solidFill>
            </a:endParaRPr>
          </a:p>
          <a:p>
            <a:pPr marL="1885950" indent="-454025">
              <a:buAutoNum type="alphaLcParenR"/>
            </a:pPr>
            <a:r>
              <a:rPr lang="de-AT" sz="2000" dirty="0" smtClean="0">
                <a:solidFill>
                  <a:schemeClr val="accent1"/>
                </a:solidFill>
              </a:rPr>
              <a:t>Schubverband</a:t>
            </a:r>
            <a:endParaRPr lang="de-AT" sz="2000" dirty="0">
              <a:solidFill>
                <a:schemeClr val="accent1"/>
              </a:solidFill>
            </a:endParaRPr>
          </a:p>
          <a:p>
            <a:pPr marL="1885950" indent="-454025">
              <a:buAutoNum type="alphaLcParenR"/>
            </a:pPr>
            <a:r>
              <a:rPr lang="de-DE" sz="2000" dirty="0" smtClean="0">
                <a:solidFill>
                  <a:schemeClr val="accent1"/>
                </a:solidFill>
              </a:rPr>
              <a:t>Schubleichter</a:t>
            </a:r>
            <a:endParaRPr lang="de-DE" sz="2000" dirty="0">
              <a:solidFill>
                <a:schemeClr val="accent1"/>
              </a:solidFill>
            </a:endParaRPr>
          </a:p>
          <a:p>
            <a:pPr marL="1885950" indent="-454025">
              <a:buAutoNum type="alphaLcParenR"/>
            </a:pPr>
            <a:r>
              <a:rPr lang="de-AT" sz="2000" dirty="0" smtClean="0">
                <a:solidFill>
                  <a:schemeClr val="accent1"/>
                </a:solidFill>
              </a:rPr>
              <a:t>Antriebsloser</a:t>
            </a:r>
            <a:endParaRPr lang="de-AT"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6" name="Ellipse 5"/>
          <p:cNvSpPr/>
          <p:nvPr/>
        </p:nvSpPr>
        <p:spPr>
          <a:xfrm>
            <a:off x="5873316" y="3535484"/>
            <a:ext cx="2448272"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a:stretch>
            <a:fillRect/>
          </a:stretch>
        </p:blipFill>
        <p:spPr>
          <a:xfrm>
            <a:off x="0" y="2492896"/>
            <a:ext cx="4440070" cy="2952328"/>
          </a:xfrm>
          <a:prstGeom prst="rect">
            <a:avLst/>
          </a:prstGeom>
        </p:spPr>
      </p:pic>
      <p:sp>
        <p:nvSpPr>
          <p:cNvPr id="7" name="Rectangle 4"/>
          <p:cNvSpPr>
            <a:spLocks noChangeArrowheads="1"/>
          </p:cNvSpPr>
          <p:nvPr/>
        </p:nvSpPr>
        <p:spPr bwMode="auto">
          <a:xfrm>
            <a:off x="0" y="2510218"/>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34936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b="1" dirty="0" smtClean="0">
                <a:solidFill>
                  <a:schemeClr val="accent1"/>
                </a:solidFill>
              </a:rPr>
              <a:t>Internetrecherche</a:t>
            </a:r>
            <a:br>
              <a:rPr lang="de-AT" b="1" dirty="0" smtClean="0">
                <a:solidFill>
                  <a:schemeClr val="accent1"/>
                </a:solidFill>
              </a:rPr>
            </a:br>
            <a:r>
              <a:rPr lang="de-AT" sz="2400" dirty="0" smtClean="0">
                <a:solidFill>
                  <a:schemeClr val="accent1"/>
                </a:solidFill>
              </a:rPr>
              <a:t>Abschlussübung</a:t>
            </a:r>
            <a:endParaRPr lang="de-AT" sz="2400" dirty="0">
              <a:solidFill>
                <a:schemeClr val="accent1"/>
              </a:solidFill>
            </a:endParaRPr>
          </a:p>
        </p:txBody>
      </p:sp>
      <p:sp>
        <p:nvSpPr>
          <p:cNvPr id="3" name="Inhaltsplatzhalter 2"/>
          <p:cNvSpPr>
            <a:spLocks noGrp="1"/>
          </p:cNvSpPr>
          <p:nvPr>
            <p:ph idx="1"/>
          </p:nvPr>
        </p:nvSpPr>
        <p:spPr/>
        <p:txBody>
          <a:bodyPr>
            <a:normAutofit/>
          </a:bodyPr>
          <a:lstStyle/>
          <a:p>
            <a:pPr>
              <a:lnSpc>
                <a:spcPct val="120000"/>
              </a:lnSpc>
              <a:spcBef>
                <a:spcPts val="600"/>
              </a:spcBef>
              <a:buClr>
                <a:srgbClr val="189BC4"/>
              </a:buClr>
            </a:pPr>
            <a:r>
              <a:rPr lang="de-DE" sz="1800" dirty="0" smtClean="0">
                <a:solidFill>
                  <a:schemeClr val="accent1"/>
                </a:solidFill>
              </a:rPr>
              <a:t>Suche im Internet nach dem größten Hafen der Welt. </a:t>
            </a:r>
          </a:p>
          <a:p>
            <a:pPr lvl="1">
              <a:lnSpc>
                <a:spcPct val="120000"/>
              </a:lnSpc>
              <a:spcBef>
                <a:spcPts val="600"/>
              </a:spcBef>
              <a:buClr>
                <a:srgbClr val="189BC4"/>
              </a:buClr>
              <a:buFont typeface="Symbol" panose="05050102010706020507" pitchFamily="18" charset="2"/>
              <a:buChar char="-"/>
            </a:pPr>
            <a:r>
              <a:rPr lang="de-DE" sz="1700" dirty="0" smtClean="0">
                <a:solidFill>
                  <a:schemeClr val="accent1"/>
                </a:solidFill>
                <a:sym typeface="Wingdings" panose="05000000000000000000" pitchFamily="2" charset="2"/>
              </a:rPr>
              <a:t>Schreibe dir die wesentlichsten Eckdaten zusammen.</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Land/Stadt</a:t>
            </a:r>
            <a:endParaRPr lang="de-DE" sz="1700" dirty="0">
              <a:solidFill>
                <a:schemeClr val="accent1"/>
              </a:solidFill>
              <a:sym typeface="Wingdings" panose="05000000000000000000" pitchFamily="2" charset="2"/>
            </a:endParaRP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Fläche, Kapazität</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Güterarten</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Umschlag (in Mio. t)</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Etc.</a:t>
            </a:r>
          </a:p>
          <a:p>
            <a:pPr>
              <a:lnSpc>
                <a:spcPct val="120000"/>
              </a:lnSpc>
              <a:spcBef>
                <a:spcPts val="600"/>
              </a:spcBef>
              <a:buClr>
                <a:srgbClr val="189BC4"/>
              </a:buClr>
            </a:pPr>
            <a:r>
              <a:rPr lang="de-DE" sz="1800" dirty="0" smtClean="0">
                <a:solidFill>
                  <a:schemeClr val="accent1"/>
                </a:solidFill>
                <a:sym typeface="Wingdings" panose="05000000000000000000" pitchFamily="2" charset="2"/>
              </a:rPr>
              <a:t>Suche im Internet die Eckdaten für einen österreichischen Donauhafen.</a:t>
            </a:r>
          </a:p>
          <a:p>
            <a:pPr>
              <a:lnSpc>
                <a:spcPct val="120000"/>
              </a:lnSpc>
              <a:spcBef>
                <a:spcPts val="600"/>
              </a:spcBef>
              <a:buClr>
                <a:srgbClr val="189BC4"/>
              </a:buClr>
            </a:pPr>
            <a:r>
              <a:rPr lang="de-DE" sz="1800" dirty="0" smtClean="0">
                <a:solidFill>
                  <a:schemeClr val="accent1"/>
                </a:solidFill>
                <a:sym typeface="Wingdings" panose="05000000000000000000" pitchFamily="2" charset="2"/>
              </a:rPr>
              <a:t>Was bedeutet Internationalität?</a:t>
            </a:r>
          </a:p>
          <a:p>
            <a:pPr marL="84137" lvl="1" indent="0">
              <a:lnSpc>
                <a:spcPct val="120000"/>
              </a:lnSpc>
              <a:spcBef>
                <a:spcPts val="600"/>
              </a:spcBef>
              <a:buNone/>
            </a:pPr>
            <a:r>
              <a:rPr lang="de-DE" sz="1800" dirty="0" smtClean="0">
                <a:solidFill>
                  <a:schemeClr val="accent1"/>
                </a:solidFill>
                <a:sym typeface="Wingdings" panose="05000000000000000000" pitchFamily="2" charset="2"/>
              </a:rPr>
              <a:t>Gestalte eine PowerPoint, ein Flipchart, ein Plakat, ein </a:t>
            </a:r>
            <a:r>
              <a:rPr lang="de-DE" sz="1800" dirty="0" err="1" smtClean="0">
                <a:solidFill>
                  <a:schemeClr val="accent1"/>
                </a:solidFill>
                <a:sym typeface="Wingdings" panose="05000000000000000000" pitchFamily="2" charset="2"/>
              </a:rPr>
              <a:t>Prezi</a:t>
            </a:r>
            <a:r>
              <a:rPr lang="de-DE" sz="1800" dirty="0" smtClean="0">
                <a:solidFill>
                  <a:schemeClr val="accent1"/>
                </a:solidFill>
                <a:sym typeface="Wingdings" panose="05000000000000000000" pitchFamily="2" charset="2"/>
              </a:rPr>
              <a:t>, etc</a:t>
            </a:r>
            <a:r>
              <a:rPr lang="de-DE" sz="2800" dirty="0" smtClean="0">
                <a:solidFill>
                  <a:schemeClr val="accent1"/>
                </a:solidFill>
                <a:sym typeface="Wingdings" panose="05000000000000000000" pitchFamily="2" charset="2"/>
              </a:rPr>
              <a:t>.</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Tree>
    <p:extLst>
      <p:ext uri="{BB962C8B-B14F-4D97-AF65-F5344CB8AC3E}">
        <p14:creationId xmlns:p14="http://schemas.microsoft.com/office/powerpoint/2010/main" val="41356538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Autofit/>
          </a:bodyPr>
          <a:lstStyle/>
          <a:p>
            <a:pPr>
              <a:buClr>
                <a:srgbClr val="189BC4"/>
              </a:buClr>
            </a:pPr>
            <a:r>
              <a:rPr lang="de-AT" sz="1800" dirty="0" err="1" smtClean="0">
                <a:solidFill>
                  <a:schemeClr val="accent1"/>
                </a:solidFill>
              </a:rPr>
              <a:t>viadonau</a:t>
            </a:r>
            <a:r>
              <a:rPr lang="de-AT" sz="1800" dirty="0" smtClean="0">
                <a:solidFill>
                  <a:schemeClr val="accent1"/>
                </a:solidFill>
              </a:rPr>
              <a:t> </a:t>
            </a:r>
            <a:r>
              <a:rPr lang="de-AT" sz="1800" dirty="0" smtClean="0">
                <a:solidFill>
                  <a:schemeClr val="accent1"/>
                </a:solidFill>
              </a:rPr>
              <a:t>(2013): Handbuch der Donauschifffahrt </a:t>
            </a:r>
            <a:r>
              <a:rPr lang="de-DE" sz="1800" dirty="0" smtClean="0">
                <a:solidFill>
                  <a:schemeClr val="accent1"/>
                </a:solidFill>
              </a:rPr>
              <a:t>, Wien. Online unter:</a:t>
            </a:r>
            <a:r>
              <a:rPr lang="de-DE" sz="1800" dirty="0">
                <a:solidFill>
                  <a:schemeClr val="accent1"/>
                </a:solidFill>
              </a:rPr>
              <a:t> </a:t>
            </a:r>
            <a:r>
              <a:rPr lang="de-DE" sz="1800" dirty="0" smtClean="0">
                <a:solidFill>
                  <a:schemeClr val="accent1"/>
                </a:solidFill>
                <a:hlinkClick r:id="rId3"/>
              </a:rPr>
              <a:t>http://www.viadonau.org/newsroom/publikationen/handbuch-der-donauschifffahrt/</a:t>
            </a:r>
            <a:r>
              <a:rPr lang="de-DE" sz="1800" dirty="0" smtClean="0">
                <a:solidFill>
                  <a:schemeClr val="accent1"/>
                </a:solidFill>
              </a:rPr>
              <a:t> </a:t>
            </a:r>
          </a:p>
          <a:p>
            <a:pPr lvl="0">
              <a:buClr>
                <a:srgbClr val="189BC4"/>
              </a:buClr>
            </a:pPr>
            <a:r>
              <a:rPr lang="de-DE" sz="1800" dirty="0" err="1" smtClean="0">
                <a:solidFill>
                  <a:srgbClr val="3C628F"/>
                </a:solidFill>
              </a:rPr>
              <a:t>viadonau</a:t>
            </a:r>
            <a:r>
              <a:rPr lang="de-DE" sz="1800" dirty="0" smtClean="0">
                <a:solidFill>
                  <a:srgbClr val="3C628F"/>
                </a:solidFill>
              </a:rPr>
              <a:t> </a:t>
            </a:r>
            <a:r>
              <a:rPr lang="de-DE" sz="1800" dirty="0">
                <a:solidFill>
                  <a:srgbClr val="3C628F"/>
                </a:solidFill>
              </a:rPr>
              <a:t>(</a:t>
            </a:r>
            <a:r>
              <a:rPr lang="de-DE" sz="1800" dirty="0" smtClean="0">
                <a:solidFill>
                  <a:srgbClr val="3C628F"/>
                </a:solidFill>
              </a:rPr>
              <a:t>2018): </a:t>
            </a:r>
            <a:r>
              <a:rPr lang="de-DE" sz="1800" dirty="0">
                <a:solidFill>
                  <a:srgbClr val="3C628F"/>
                </a:solidFill>
              </a:rPr>
              <a:t>Donauschifffahrt in Österreich – </a:t>
            </a:r>
            <a:br>
              <a:rPr lang="de-DE" sz="1800" dirty="0">
                <a:solidFill>
                  <a:srgbClr val="3C628F"/>
                </a:solidFill>
              </a:rPr>
            </a:br>
            <a:r>
              <a:rPr lang="de-DE" sz="1800" dirty="0">
                <a:solidFill>
                  <a:srgbClr val="3C628F"/>
                </a:solidFill>
              </a:rPr>
              <a:t>Jahresbericht </a:t>
            </a:r>
            <a:r>
              <a:rPr lang="de-DE" sz="1800" dirty="0" smtClean="0">
                <a:solidFill>
                  <a:srgbClr val="3C628F"/>
                </a:solidFill>
              </a:rPr>
              <a:t>2017, </a:t>
            </a:r>
            <a:r>
              <a:rPr lang="de-DE" sz="1800" dirty="0">
                <a:solidFill>
                  <a:srgbClr val="3C628F"/>
                </a:solidFill>
              </a:rPr>
              <a:t>Wien</a:t>
            </a:r>
            <a:r>
              <a:rPr lang="de-DE" sz="1800" dirty="0" smtClean="0">
                <a:solidFill>
                  <a:srgbClr val="3C628F"/>
                </a:solidFill>
              </a:rPr>
              <a:t>. Online unter</a:t>
            </a:r>
            <a:r>
              <a:rPr lang="de-DE" sz="1800" dirty="0">
                <a:solidFill>
                  <a:srgbClr val="3C628F"/>
                </a:solidFill>
              </a:rPr>
              <a:t> </a:t>
            </a:r>
            <a:r>
              <a:rPr lang="de-DE" sz="1800" dirty="0" smtClean="0">
                <a:solidFill>
                  <a:srgbClr val="3C628F"/>
                </a:solidFill>
                <a:hlinkClick r:id="rId4"/>
              </a:rPr>
              <a:t>http</a:t>
            </a:r>
            <a:r>
              <a:rPr lang="de-DE" sz="1800" dirty="0">
                <a:solidFill>
                  <a:srgbClr val="3C628F"/>
                </a:solidFill>
                <a:hlinkClick r:id="rId4"/>
              </a:rPr>
              <a:t>://www.viadonau.org/de/newsroom/publikationen/broschueren</a:t>
            </a:r>
            <a:r>
              <a:rPr lang="de-DE" sz="1800" dirty="0" smtClean="0">
                <a:solidFill>
                  <a:srgbClr val="3C628F"/>
                </a:solidFill>
                <a:hlinkClick r:id="rId4"/>
              </a:rPr>
              <a:t>/</a:t>
            </a:r>
            <a:endParaRPr lang="de-AT" sz="1800" dirty="0">
              <a:solidFill>
                <a:schemeClr val="accent1"/>
              </a:solidFill>
            </a:endParaRPr>
          </a:p>
          <a:p>
            <a:pPr>
              <a:buClr>
                <a:srgbClr val="189BC4"/>
              </a:buClr>
            </a:pPr>
            <a:r>
              <a:rPr lang="de-AT" sz="1800" dirty="0" smtClean="0">
                <a:solidFill>
                  <a:schemeClr val="accent1"/>
                </a:solidFill>
              </a:rPr>
              <a:t>INeS Danube Informationsplattform für den Bereich Intermodale Binnenschifffahrt. Online unter: </a:t>
            </a:r>
            <a:r>
              <a:rPr lang="de-AT" sz="1800" dirty="0" smtClean="0">
                <a:solidFill>
                  <a:schemeClr val="accent1"/>
                </a:solidFill>
                <a:hlinkClick r:id="rId5"/>
              </a:rPr>
              <a:t>www.ines-danube.info</a:t>
            </a:r>
            <a:endParaRPr lang="de-DE" sz="1800" dirty="0" smtClean="0">
              <a:solidFill>
                <a:schemeClr val="accent1"/>
              </a:solidFill>
            </a:endParaRPr>
          </a:p>
          <a:p>
            <a:pPr>
              <a:buClr>
                <a:srgbClr val="189BC4"/>
              </a:buClr>
            </a:pPr>
            <a:r>
              <a:rPr lang="de-AT" sz="1800" dirty="0" smtClean="0">
                <a:solidFill>
                  <a:schemeClr val="accent1"/>
                </a:solidFill>
              </a:rPr>
              <a:t>Wiener </a:t>
            </a:r>
            <a:r>
              <a:rPr lang="de-AT" sz="1800" dirty="0">
                <a:solidFill>
                  <a:schemeClr val="accent1"/>
                </a:solidFill>
              </a:rPr>
              <a:t>Hafen und Lager Ausbau- und Vermögensverwaltung, GmbH &amp; Co </a:t>
            </a:r>
            <a:r>
              <a:rPr lang="de-AT" sz="1800" dirty="0" smtClean="0">
                <a:solidFill>
                  <a:schemeClr val="accent1"/>
                </a:solidFill>
              </a:rPr>
              <a:t>KG. Online unter: </a:t>
            </a:r>
            <a:r>
              <a:rPr lang="de-AT" sz="1800" dirty="0" smtClean="0">
                <a:solidFill>
                  <a:schemeClr val="accent1"/>
                </a:solidFill>
                <a:hlinkClick r:id="rId6"/>
              </a:rPr>
              <a:t>www.hafen-wien.com</a:t>
            </a:r>
            <a:endParaRPr lang="de-AT" sz="1800" dirty="0" smtClean="0">
              <a:solidFill>
                <a:schemeClr val="accent1"/>
              </a:solidFill>
            </a:endParaRPr>
          </a:p>
          <a:p>
            <a:pPr>
              <a:buClr>
                <a:srgbClr val="189BC4"/>
              </a:buClr>
            </a:pPr>
            <a:r>
              <a:rPr lang="de-DE" sz="1800" dirty="0">
                <a:solidFill>
                  <a:schemeClr val="accent1"/>
                </a:solidFill>
              </a:rPr>
              <a:t>Duisburger Hafen </a:t>
            </a:r>
            <a:r>
              <a:rPr lang="de-DE" sz="1800" dirty="0" smtClean="0">
                <a:solidFill>
                  <a:schemeClr val="accent1"/>
                </a:solidFill>
              </a:rPr>
              <a:t>AG. Online unter: </a:t>
            </a:r>
            <a:r>
              <a:rPr lang="de-AT" sz="1800" dirty="0">
                <a:solidFill>
                  <a:schemeClr val="accent1"/>
                </a:solidFill>
                <a:hlinkClick r:id="rId7"/>
              </a:rPr>
              <a:t>www.duisport.de</a:t>
            </a:r>
            <a:endParaRPr lang="de-AT" sz="1800" dirty="0">
              <a:solidFill>
                <a:schemeClr val="accent1"/>
              </a:solidFill>
            </a:endParaRPr>
          </a:p>
          <a:p>
            <a:pPr>
              <a:buClr>
                <a:srgbClr val="189BC4"/>
              </a:buClr>
            </a:pPr>
            <a:r>
              <a:rPr lang="de-AT" sz="1800" dirty="0">
                <a:solidFill>
                  <a:schemeClr val="accent1"/>
                </a:solidFill>
              </a:rPr>
              <a:t>National Company "Maritime Ports Administration" S.A. </a:t>
            </a:r>
            <a:r>
              <a:rPr lang="de-AT" sz="1800" dirty="0" err="1" smtClean="0">
                <a:solidFill>
                  <a:schemeClr val="accent1"/>
                </a:solidFill>
              </a:rPr>
              <a:t>Constantza</a:t>
            </a:r>
            <a:r>
              <a:rPr lang="de-AT" sz="1800" dirty="0" smtClean="0">
                <a:solidFill>
                  <a:schemeClr val="accent1"/>
                </a:solidFill>
              </a:rPr>
              <a:t>. Online unter:</a:t>
            </a:r>
            <a:r>
              <a:rPr lang="de-AT" sz="1800" dirty="0">
                <a:solidFill>
                  <a:schemeClr val="accent1"/>
                </a:solidFill>
              </a:rPr>
              <a:t> </a:t>
            </a:r>
            <a:r>
              <a:rPr lang="de-AT" sz="1800" dirty="0" smtClean="0">
                <a:solidFill>
                  <a:schemeClr val="accent1"/>
                </a:solidFill>
                <a:hlinkClick r:id="rId8"/>
              </a:rPr>
              <a:t>www.portofconstantza.com</a:t>
            </a:r>
            <a:endParaRPr lang="de-AT" sz="1800" dirty="0">
              <a:solidFill>
                <a:schemeClr val="accent1"/>
              </a:solidFill>
            </a:endParaRPr>
          </a:p>
          <a:p>
            <a:pPr>
              <a:buClr>
                <a:srgbClr val="189BC4"/>
              </a:buClr>
            </a:pPr>
            <a:r>
              <a:rPr lang="de-AT" sz="1800" dirty="0">
                <a:solidFill>
                  <a:schemeClr val="accent1"/>
                </a:solidFill>
              </a:rPr>
              <a:t>Reederei Jaegers GmbH </a:t>
            </a:r>
            <a:r>
              <a:rPr lang="de-AT" sz="1800" dirty="0" smtClean="0">
                <a:solidFill>
                  <a:schemeClr val="accent1"/>
                </a:solidFill>
              </a:rPr>
              <a:t>Duisburg. Online unter: </a:t>
            </a:r>
            <a:r>
              <a:rPr lang="de-AT" sz="1800" dirty="0" smtClean="0">
                <a:solidFill>
                  <a:schemeClr val="accent1"/>
                </a:solidFill>
                <a:hlinkClick r:id="rId9"/>
              </a:rPr>
              <a:t>https</a:t>
            </a:r>
            <a:r>
              <a:rPr lang="de-AT" sz="1800" dirty="0">
                <a:solidFill>
                  <a:schemeClr val="accent1"/>
                </a:solidFill>
                <a:hlinkClick r:id="rId9"/>
              </a:rPr>
              <a:t>://www.reederei-jaegers.de/index.php</a:t>
            </a:r>
            <a:endParaRPr lang="de-AT" sz="1800" dirty="0">
              <a:solidFill>
                <a:schemeClr val="accent1"/>
              </a:solidFill>
            </a:endParaRPr>
          </a:p>
          <a:p>
            <a:pPr>
              <a:buClr>
                <a:srgbClr val="189BC4"/>
              </a:buCl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Tree>
    <p:extLst>
      <p:ext uri="{BB962C8B-B14F-4D97-AF65-F5344CB8AC3E}">
        <p14:creationId xmlns:p14="http://schemas.microsoft.com/office/powerpoint/2010/main" val="8877006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rmAutofit/>
          </a:bodyPr>
          <a:lstStyle/>
          <a:p>
            <a:pPr>
              <a:buClr>
                <a:srgbClr val="189BC4"/>
              </a:buClr>
            </a:pPr>
            <a:r>
              <a:rPr lang="de-DE" sz="1800" dirty="0" smtClean="0">
                <a:solidFill>
                  <a:schemeClr val="accent1"/>
                </a:solidFill>
              </a:rPr>
              <a:t>Via </a:t>
            </a:r>
            <a:r>
              <a:rPr lang="de-DE" sz="1800" dirty="0" err="1" smtClean="0">
                <a:solidFill>
                  <a:schemeClr val="accent1"/>
                </a:solidFill>
              </a:rPr>
              <a:t>donau</a:t>
            </a:r>
            <a:r>
              <a:rPr lang="de-DE" sz="1800" dirty="0" smtClean="0">
                <a:solidFill>
                  <a:schemeClr val="accent1"/>
                </a:solidFill>
              </a:rPr>
              <a:t> </a:t>
            </a:r>
            <a:r>
              <a:rPr lang="de-DE" sz="1800" dirty="0" err="1" smtClean="0">
                <a:solidFill>
                  <a:schemeClr val="accent1"/>
                </a:solidFill>
              </a:rPr>
              <a:t>Danube</a:t>
            </a:r>
            <a:r>
              <a:rPr lang="de-DE" sz="1800" dirty="0" smtClean="0">
                <a:solidFill>
                  <a:schemeClr val="accent1"/>
                </a:solidFill>
              </a:rPr>
              <a:t> </a:t>
            </a:r>
            <a:r>
              <a:rPr lang="de-DE" sz="1800" dirty="0" err="1" smtClean="0">
                <a:solidFill>
                  <a:schemeClr val="accent1"/>
                </a:solidFill>
              </a:rPr>
              <a:t>Logistics</a:t>
            </a:r>
            <a:r>
              <a:rPr lang="de-DE" sz="1800" dirty="0" smtClean="0">
                <a:solidFill>
                  <a:schemeClr val="accent1"/>
                </a:solidFill>
              </a:rPr>
              <a:t> Portal. Online unter: </a:t>
            </a:r>
            <a:r>
              <a:rPr lang="de-AT" sz="1800" dirty="0" smtClean="0">
                <a:solidFill>
                  <a:schemeClr val="accent1"/>
                </a:solidFill>
              </a:rPr>
              <a:t>http</a:t>
            </a:r>
            <a:r>
              <a:rPr lang="de-AT" sz="1800" dirty="0">
                <a:solidFill>
                  <a:schemeClr val="accent1"/>
                </a:solidFill>
              </a:rPr>
              <a:t>://www.danube-logistics.info/the-blue-pages/</a:t>
            </a:r>
          </a:p>
          <a:p>
            <a:pPr>
              <a:buClr>
                <a:srgbClr val="189BC4"/>
              </a:buClr>
            </a:pPr>
            <a:r>
              <a:rPr lang="de-AT" sz="1800" dirty="0" smtClean="0">
                <a:solidFill>
                  <a:schemeClr val="accent1"/>
                </a:solidFill>
              </a:rPr>
              <a:t>DDSG Blue </a:t>
            </a:r>
            <a:r>
              <a:rPr lang="de-AT" sz="1800" dirty="0" err="1" smtClean="0">
                <a:solidFill>
                  <a:schemeClr val="accent1"/>
                </a:solidFill>
              </a:rPr>
              <a:t>Danube</a:t>
            </a:r>
            <a:r>
              <a:rPr lang="de-AT" sz="1800" dirty="0" smtClean="0">
                <a:solidFill>
                  <a:schemeClr val="accent1"/>
                </a:solidFill>
              </a:rPr>
              <a:t>. Online unter: https</a:t>
            </a:r>
            <a:r>
              <a:rPr lang="de-AT" sz="1800" dirty="0">
                <a:solidFill>
                  <a:schemeClr val="accent1"/>
                </a:solidFill>
              </a:rPr>
              <a:t>://www.ddsg-blue-danube.at/</a:t>
            </a:r>
          </a:p>
          <a:p>
            <a:pPr>
              <a:buClr>
                <a:srgbClr val="189BC4"/>
              </a:buClr>
            </a:pPr>
            <a:r>
              <a:rPr lang="de-AT" sz="1800" dirty="0" err="1" smtClean="0">
                <a:solidFill>
                  <a:schemeClr val="accent1"/>
                </a:solidFill>
              </a:rPr>
              <a:t>Bonapart</a:t>
            </a:r>
            <a:r>
              <a:rPr lang="de-AT" sz="1800" dirty="0" smtClean="0">
                <a:solidFill>
                  <a:schemeClr val="accent1"/>
                </a:solidFill>
              </a:rPr>
              <a:t>. Online unter: </a:t>
            </a:r>
            <a:r>
              <a:rPr lang="de-AT" sz="1800" dirty="0" smtClean="0">
                <a:solidFill>
                  <a:schemeClr val="accent1"/>
                </a:solidFill>
                <a:hlinkClick r:id="rId3"/>
              </a:rPr>
              <a:t>https</a:t>
            </a:r>
            <a:r>
              <a:rPr lang="de-AT" sz="1800" dirty="0">
                <a:solidFill>
                  <a:schemeClr val="accent1"/>
                </a:solidFill>
                <a:hlinkClick r:id="rId3"/>
              </a:rPr>
              <a:t>://</a:t>
            </a:r>
            <a:r>
              <a:rPr lang="de-AT" sz="1800" dirty="0" smtClean="0">
                <a:solidFill>
                  <a:schemeClr val="accent1"/>
                </a:solidFill>
                <a:hlinkClick r:id="rId3"/>
              </a:rPr>
              <a:t>www.bonapart.de/nachrichten.html</a:t>
            </a:r>
            <a:endParaRPr lang="de-AT" sz="1800" dirty="0" smtClean="0">
              <a:solidFill>
                <a:schemeClr val="accent1"/>
              </a:solidFill>
            </a:endParaRPr>
          </a:p>
          <a:p>
            <a:pPr>
              <a:buClr>
                <a:srgbClr val="189BC4"/>
              </a:buClr>
            </a:pPr>
            <a:r>
              <a:rPr lang="de-DE" sz="1800" dirty="0">
                <a:solidFill>
                  <a:schemeClr val="accent1"/>
                </a:solidFill>
              </a:rPr>
              <a:t>Österreichisches Gesellschafts- und Wirtschaftsmuseum (2008): Donau macht Schule. Wien. Online unter: https://www.wirtschaftsmuseum.at//media/pdf-archiv/ViaDonau-Folder.pdf</a:t>
            </a:r>
          </a:p>
          <a:p>
            <a:pPr>
              <a:buClr>
                <a:srgbClr val="189BC4"/>
              </a:buClr>
            </a:pPr>
            <a:r>
              <a:rPr lang="de-DE" sz="1800" dirty="0" smtClean="0">
                <a:solidFill>
                  <a:schemeClr val="accent1"/>
                </a:solidFill>
              </a:rPr>
              <a:t>EHG </a:t>
            </a:r>
            <a:r>
              <a:rPr lang="de-DE" sz="1800" dirty="0" err="1" smtClean="0">
                <a:solidFill>
                  <a:schemeClr val="accent1"/>
                </a:solidFill>
              </a:rPr>
              <a:t>Ennshafen</a:t>
            </a:r>
            <a:r>
              <a:rPr lang="de-DE" sz="1800" dirty="0" smtClean="0">
                <a:solidFill>
                  <a:schemeClr val="accent1"/>
                </a:solidFill>
              </a:rPr>
              <a:t> GmbH: </a:t>
            </a:r>
            <a:r>
              <a:rPr lang="de-DE" sz="1800" dirty="0">
                <a:solidFill>
                  <a:schemeClr val="accent1"/>
                </a:solidFill>
              </a:rPr>
              <a:t>Online unter: </a:t>
            </a:r>
            <a:r>
              <a:rPr lang="de-DE" sz="1800" dirty="0">
                <a:solidFill>
                  <a:schemeClr val="accent1"/>
                </a:solidFill>
                <a:hlinkClick r:id="rId4"/>
              </a:rPr>
              <a:t>http://</a:t>
            </a:r>
            <a:r>
              <a:rPr lang="de-DE" sz="1800" dirty="0" smtClean="0">
                <a:solidFill>
                  <a:schemeClr val="accent1"/>
                </a:solidFill>
                <a:hlinkClick r:id="rId4"/>
              </a:rPr>
              <a:t>www.ennshafen.at</a:t>
            </a:r>
            <a:endParaRPr lang="de-DE" sz="1800" dirty="0" smtClean="0">
              <a:solidFill>
                <a:schemeClr val="accent1"/>
              </a:solidFill>
            </a:endParaRPr>
          </a:p>
          <a:p>
            <a:pPr>
              <a:buClr>
                <a:srgbClr val="189BC4"/>
              </a:buClr>
            </a:pPr>
            <a:r>
              <a:rPr lang="de-DE" sz="1800" dirty="0">
                <a:solidFill>
                  <a:schemeClr val="accent1"/>
                </a:solidFill>
              </a:rPr>
              <a:t>Danu Transport GmbH: Online unter: </a:t>
            </a:r>
            <a:r>
              <a:rPr lang="de-DE" sz="1800" dirty="0" smtClean="0">
                <a:solidFill>
                  <a:schemeClr val="accent1"/>
                </a:solidFill>
              </a:rPr>
              <a:t>http</a:t>
            </a:r>
            <a:r>
              <a:rPr lang="de-DE" sz="1800" dirty="0">
                <a:solidFill>
                  <a:schemeClr val="accent1"/>
                </a:solidFill>
              </a:rPr>
              <a:t>://www.danu-transport.at/</a:t>
            </a:r>
          </a:p>
          <a:p>
            <a:pPr>
              <a:buClr>
                <a:srgbClr val="189BC4"/>
              </a:buCl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spTree>
    <p:extLst>
      <p:ext uri="{BB962C8B-B14F-4D97-AF65-F5344CB8AC3E}">
        <p14:creationId xmlns:p14="http://schemas.microsoft.com/office/powerpoint/2010/main" val="1798302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rgbClr val="376092"/>
                </a:solidFill>
              </a:rPr>
              <a:t>Zusatzinformation</a:t>
            </a:r>
            <a:endParaRPr lang="de-AT" b="1" dirty="0">
              <a:solidFill>
                <a:srgbClr val="376092"/>
              </a:solidFill>
            </a:endParaRPr>
          </a:p>
        </p:txBody>
      </p:sp>
      <p:sp>
        <p:nvSpPr>
          <p:cNvPr id="3" name="Content Placeholder 2"/>
          <p:cNvSpPr>
            <a:spLocks noGrp="1"/>
          </p:cNvSpPr>
          <p:nvPr>
            <p:ph idx="1"/>
          </p:nvPr>
        </p:nvSpPr>
        <p:spPr/>
        <p:txBody>
          <a:bodyPr>
            <a:normAutofit/>
          </a:bodyPr>
          <a:lstStyle/>
          <a:p>
            <a:pPr marL="0" indent="0">
              <a:buNone/>
            </a:pPr>
            <a:r>
              <a:rPr lang="de-AT" sz="1800" b="1" dirty="0" smtClean="0">
                <a:solidFill>
                  <a:schemeClr val="accent1"/>
                </a:solidFill>
              </a:rPr>
              <a:t>Wir hoffen unser Foliensatz hat Ihren Ansprüchen entsprochen!</a:t>
            </a:r>
          </a:p>
          <a:p>
            <a:pPr marL="0" indent="0">
              <a:buNone/>
            </a:pPr>
            <a:endParaRPr lang="de-AT" sz="1800" b="1" dirty="0" smtClean="0">
              <a:solidFill>
                <a:schemeClr val="accent1"/>
              </a:solidFill>
            </a:endParaRPr>
          </a:p>
          <a:p>
            <a:pPr marL="0" indent="0">
              <a:buNone/>
            </a:pPr>
            <a:r>
              <a:rPr lang="de-AT" sz="1800" b="1" dirty="0">
                <a:solidFill>
                  <a:schemeClr val="accent1"/>
                </a:solidFill>
              </a:rPr>
              <a:t> </a:t>
            </a:r>
            <a:r>
              <a:rPr lang="de-AT" sz="1800" b="1" dirty="0" smtClean="0">
                <a:solidFill>
                  <a:schemeClr val="accent1"/>
                </a:solidFill>
              </a:rPr>
              <a:t>        - Sie können den Foliensatz gerne Ihren Wünschen und Anforderungen entsprechend adaptieren und für Ihren Unterricht/Vorträge verwenden.</a:t>
            </a:r>
          </a:p>
          <a:p>
            <a:pPr marL="0" indent="0">
              <a:buNone/>
            </a:pPr>
            <a:endParaRPr lang="de-AT" sz="1800" b="1" dirty="0">
              <a:solidFill>
                <a:schemeClr val="accent1"/>
              </a:solidFill>
            </a:endParaRPr>
          </a:p>
          <a:p>
            <a:pPr marL="0" indent="0">
              <a:buNone/>
            </a:pPr>
            <a:r>
              <a:rPr lang="de-AT" sz="1800" b="1" dirty="0" smtClean="0">
                <a:solidFill>
                  <a:schemeClr val="accent1"/>
                </a:solidFill>
              </a:rPr>
              <a:t>Für Fragen und Rückmeldungen stehen wir jederzeit gerne per Mail unter </a:t>
            </a:r>
          </a:p>
          <a:p>
            <a:pPr marL="0" indent="0">
              <a:buNone/>
            </a:pPr>
            <a:r>
              <a:rPr lang="de-AT" sz="1800" b="1" dirty="0" smtClean="0">
                <a:solidFill>
                  <a:schemeClr val="accent1"/>
                </a:solidFill>
                <a:hlinkClick r:id="rId3"/>
              </a:rPr>
              <a:t>rewway@fh-steyr.at</a:t>
            </a:r>
            <a:r>
              <a:rPr lang="de-AT" sz="1800" b="1" dirty="0" smtClean="0">
                <a:solidFill>
                  <a:schemeClr val="accent1"/>
                </a:solidFill>
              </a:rPr>
              <a:t> zur Verfügung.</a:t>
            </a:r>
          </a:p>
          <a:p>
            <a:pPr marL="0" indent="0">
              <a:buNone/>
            </a:pPr>
            <a:endParaRPr lang="de-AT" sz="1800" b="1" dirty="0">
              <a:solidFill>
                <a:schemeClr val="accent1"/>
              </a:solidFill>
            </a:endParaRPr>
          </a:p>
          <a:p>
            <a:pPr marL="0" indent="0">
              <a:buNone/>
            </a:pPr>
            <a:r>
              <a:rPr lang="de-AT" sz="1800" b="1" dirty="0" smtClean="0">
                <a:solidFill>
                  <a:schemeClr val="accent1"/>
                </a:solidFill>
              </a:rPr>
              <a:t>Weitere Foliensätze finden Sie unter:</a:t>
            </a:r>
          </a:p>
          <a:p>
            <a:pPr marL="0" indent="0">
              <a:buNone/>
            </a:pPr>
            <a:endParaRPr lang="de-AT" sz="1800" b="1" dirty="0">
              <a:solidFill>
                <a:schemeClr val="accent1"/>
              </a:solidFill>
            </a:endParaRPr>
          </a:p>
          <a:p>
            <a:pPr marL="0" indent="0">
              <a:buNone/>
            </a:pPr>
            <a:r>
              <a:rPr lang="de-AT" sz="1800" dirty="0">
                <a:solidFill>
                  <a:schemeClr val="accent1"/>
                </a:solidFill>
                <a:hlinkClick r:id="rId4"/>
              </a:rPr>
              <a:t>http://www.rewway.at/de/lehrmittel/pakete</a:t>
            </a:r>
            <a:r>
              <a:rPr lang="de-AT" sz="1800" dirty="0" smtClean="0">
                <a:solidFill>
                  <a:schemeClr val="accent1"/>
                </a:solidFill>
                <a:hlinkClick r:id="rId4"/>
              </a:rPr>
              <a:t>/</a:t>
            </a:r>
            <a:r>
              <a:rPr lang="de-AT" sz="1800" dirty="0" smtClean="0">
                <a:solidFill>
                  <a:schemeClr val="accent1"/>
                </a:solidFill>
              </a:rPr>
              <a:t> </a:t>
            </a:r>
            <a:endParaRPr lang="de-AT" sz="1800" dirty="0">
              <a:solidFill>
                <a:schemeClr val="accent1"/>
              </a:solidFill>
            </a:endParaRPr>
          </a:p>
          <a:p>
            <a:pPr marL="0" indent="0">
              <a:buNone/>
            </a:pPr>
            <a:endParaRPr lang="de-AT" sz="1800" dirty="0" smtClean="0"/>
          </a:p>
          <a:p>
            <a:pPr marL="0" indent="0">
              <a:buNone/>
            </a:pPr>
            <a:r>
              <a:rPr lang="de-AT" sz="1800" b="1" dirty="0" smtClean="0">
                <a:solidFill>
                  <a:schemeClr val="accent1"/>
                </a:solidFill>
              </a:rPr>
              <a:t>Haben Sie vielleicht Interesse an einer Exkursion oder einem Fachvortrag?</a:t>
            </a:r>
          </a:p>
          <a:p>
            <a:pPr marL="0" indent="0">
              <a:buNone/>
            </a:pPr>
            <a:r>
              <a:rPr lang="de-AT" sz="1800" dirty="0">
                <a:solidFill>
                  <a:schemeClr val="accent1"/>
                </a:solidFill>
                <a:hlinkClick r:id="rId5"/>
              </a:rPr>
              <a:t>http://www.rewway.at/de/services</a:t>
            </a:r>
            <a:r>
              <a:rPr lang="de-AT" sz="1800" dirty="0" smtClean="0">
                <a:solidFill>
                  <a:schemeClr val="accent1"/>
                </a:solidFill>
                <a:hlinkClick r:id="rId5"/>
              </a:rPr>
              <a:t>/</a:t>
            </a:r>
            <a:r>
              <a:rPr lang="de-AT" sz="1800" dirty="0" smtClean="0">
                <a:solidFill>
                  <a:schemeClr val="accent1"/>
                </a:solidFill>
              </a:rPr>
              <a:t> </a:t>
            </a: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45</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1015811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a:t>
            </a:r>
            <a:r>
              <a:rPr lang="de-AT" b="1" dirty="0">
                <a:solidFill>
                  <a:srgbClr val="376092"/>
                </a:solidFill>
              </a:rPr>
              <a:t>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792008334"/>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7423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24128" y="2276872"/>
            <a:ext cx="3463716" cy="2236070"/>
          </a:xfrm>
          <a:prstGeom prst="rect">
            <a:avLst/>
          </a:prstGeom>
        </p:spPr>
      </p:pic>
      <p:sp>
        <p:nvSpPr>
          <p:cNvPr id="2" name="Title 1"/>
          <p:cNvSpPr>
            <a:spLocks noGrp="1"/>
          </p:cNvSpPr>
          <p:nvPr>
            <p:ph type="title"/>
          </p:nvPr>
        </p:nvSpPr>
        <p:spPr/>
        <p:txBody>
          <a:bodyPr>
            <a:normAutofit/>
          </a:bodyPr>
          <a:lstStyle/>
          <a:p>
            <a:r>
              <a:rPr lang="de-AT" b="1" dirty="0" smtClean="0">
                <a:solidFill>
                  <a:srgbClr val="376092"/>
                </a:solidFill>
              </a:rPr>
              <a:t>Definition</a:t>
            </a:r>
            <a:r>
              <a:rPr lang="de-AT" b="1" dirty="0" smtClean="0">
                <a:solidFill>
                  <a:srgbClr val="5578A2"/>
                </a:solidFill>
              </a:rPr>
              <a:t/>
            </a:r>
            <a:br>
              <a:rPr lang="de-AT" b="1" dirty="0" smtClean="0">
                <a:solidFill>
                  <a:srgbClr val="5578A2"/>
                </a:solidFill>
              </a:rPr>
            </a:br>
            <a:r>
              <a:rPr lang="de-AT" sz="2400" dirty="0" smtClean="0">
                <a:solidFill>
                  <a:srgbClr val="5578A2"/>
                </a:solidFill>
              </a:rPr>
              <a:t>Die</a:t>
            </a:r>
            <a:r>
              <a:rPr lang="de-DE" sz="2400" dirty="0" smtClean="0">
                <a:solidFill>
                  <a:schemeClr val="accent1"/>
                </a:solidFill>
              </a:rPr>
              <a:t> Grundstruktur eines Hafens</a:t>
            </a:r>
            <a:endParaRPr lang="de-AT" sz="2400" dirty="0">
              <a:solidFill>
                <a:srgbClr val="5578A2"/>
              </a:solidFill>
            </a:endParaRPr>
          </a:p>
        </p:txBody>
      </p:sp>
      <p:sp>
        <p:nvSpPr>
          <p:cNvPr id="3" name="Content Placeholder 2"/>
          <p:cNvSpPr>
            <a:spLocks noGrp="1"/>
          </p:cNvSpPr>
          <p:nvPr>
            <p:ph idx="1"/>
          </p:nvPr>
        </p:nvSpPr>
        <p:spPr>
          <a:xfrm>
            <a:off x="467544" y="1844824"/>
            <a:ext cx="8229600" cy="4776192"/>
          </a:xfrm>
        </p:spPr>
        <p:txBody>
          <a:bodyPr>
            <a:normAutofit/>
          </a:bodyPr>
          <a:lstStyle/>
          <a:p>
            <a:pPr marL="0" indent="0">
              <a:buNone/>
            </a:pPr>
            <a:endParaRPr lang="de-AT" sz="2800" b="1" dirty="0" smtClean="0">
              <a:solidFill>
                <a:schemeClr val="accent1"/>
              </a:solidFill>
            </a:endParaRPr>
          </a:p>
          <a:p>
            <a:pPr marL="0" indent="0">
              <a:spcBef>
                <a:spcPts val="600"/>
              </a:spcBef>
              <a:buNone/>
            </a:pPr>
            <a:r>
              <a:rPr lang="de-AT" sz="1800" b="1" dirty="0" smtClean="0"/>
              <a:t>Hafen </a:t>
            </a:r>
          </a:p>
          <a:p>
            <a:pPr lvl="1">
              <a:spcBef>
                <a:spcPts val="600"/>
              </a:spcBef>
              <a:buClr>
                <a:srgbClr val="189BC4"/>
              </a:buClr>
            </a:pPr>
            <a:r>
              <a:rPr lang="de-AT" sz="1800" dirty="0">
                <a:solidFill>
                  <a:schemeClr val="accent1"/>
                </a:solidFill>
              </a:rPr>
              <a:t>Umschlagstelle für </a:t>
            </a:r>
            <a:r>
              <a:rPr lang="de-AT" sz="1800" dirty="0" smtClean="0">
                <a:solidFill>
                  <a:schemeClr val="accent1"/>
                </a:solidFill>
              </a:rPr>
              <a:t>Güter</a:t>
            </a:r>
          </a:p>
          <a:p>
            <a:pPr lvl="1">
              <a:spcBef>
                <a:spcPts val="600"/>
              </a:spcBef>
              <a:buClr>
                <a:srgbClr val="189BC4"/>
              </a:buClr>
            </a:pPr>
            <a:endParaRPr lang="de-AT" sz="1800" dirty="0">
              <a:solidFill>
                <a:schemeClr val="accent1"/>
              </a:solidFill>
            </a:endParaRPr>
          </a:p>
          <a:p>
            <a:pPr lvl="1">
              <a:spcBef>
                <a:spcPts val="600"/>
              </a:spcBef>
              <a:buClr>
                <a:srgbClr val="189BC4"/>
              </a:buClr>
            </a:pPr>
            <a:r>
              <a:rPr lang="de-AT" sz="1800" dirty="0">
                <a:solidFill>
                  <a:schemeClr val="accent1"/>
                </a:solidFill>
              </a:rPr>
              <a:t>m</a:t>
            </a:r>
            <a:r>
              <a:rPr lang="de-AT" sz="1800" dirty="0" smtClean="0">
                <a:solidFill>
                  <a:schemeClr val="accent1"/>
                </a:solidFill>
              </a:rPr>
              <a:t>indestens ein Hafenbecken </a:t>
            </a:r>
            <a:br>
              <a:rPr lang="de-AT" sz="1800" dirty="0" smtClean="0">
                <a:solidFill>
                  <a:schemeClr val="accent1"/>
                </a:solidFill>
              </a:rPr>
            </a:br>
            <a:r>
              <a:rPr lang="de-AT" sz="1800" dirty="0" smtClean="0">
                <a:solidFill>
                  <a:schemeClr val="accent1"/>
                </a:solidFill>
              </a:rPr>
              <a:t>(ansonsten Umschlaglände)</a:t>
            </a:r>
          </a:p>
          <a:p>
            <a:pPr lvl="1">
              <a:spcBef>
                <a:spcPts val="600"/>
              </a:spcBef>
              <a:buClr>
                <a:srgbClr val="189BC4"/>
              </a:buClr>
            </a:pPr>
            <a:endParaRPr lang="de-AT" sz="1800" dirty="0" smtClean="0">
              <a:solidFill>
                <a:schemeClr val="accent1"/>
              </a:solidFill>
            </a:endParaRPr>
          </a:p>
          <a:p>
            <a:pPr lvl="1">
              <a:spcBef>
                <a:spcPts val="600"/>
              </a:spcBef>
              <a:buClr>
                <a:srgbClr val="189BC4"/>
              </a:buClr>
            </a:pPr>
            <a:r>
              <a:rPr lang="de-AT" sz="1800" dirty="0" smtClean="0">
                <a:solidFill>
                  <a:schemeClr val="accent1"/>
                </a:solidFill>
              </a:rPr>
              <a:t>Verbindung </a:t>
            </a:r>
            <a:r>
              <a:rPr lang="de-AT" sz="1800" dirty="0">
                <a:solidFill>
                  <a:schemeClr val="accent1"/>
                </a:solidFill>
              </a:rPr>
              <a:t>zu anderen </a:t>
            </a:r>
            <a:r>
              <a:rPr lang="de-AT" sz="1800" dirty="0" smtClean="0">
                <a:solidFill>
                  <a:schemeClr val="accent1"/>
                </a:solidFill>
              </a:rPr>
              <a:t>Verkehrsträgern</a:t>
            </a:r>
          </a:p>
          <a:p>
            <a:pPr lvl="1">
              <a:buFont typeface="Symbol" panose="05050102010706020507" pitchFamily="18" charset="2"/>
              <a:buChar char="-"/>
            </a:pPr>
            <a:endParaRPr lang="de-AT" dirty="0">
              <a:solidFill>
                <a:schemeClr val="accent1"/>
              </a:solidFill>
            </a:endParaRPr>
          </a:p>
          <a:p>
            <a:pPr lvl="1">
              <a:buFont typeface="Symbol" panose="05050102010706020507" pitchFamily="18" charset="2"/>
              <a:buChar char="-"/>
            </a:pPr>
            <a:endParaRPr lang="de-AT" sz="10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7" name="Text Box 6"/>
          <p:cNvSpPr txBox="1">
            <a:spLocks noChangeArrowheads="1"/>
          </p:cNvSpPr>
          <p:nvPr/>
        </p:nvSpPr>
        <p:spPr bwMode="auto">
          <a:xfrm>
            <a:off x="5724128" y="2307922"/>
            <a:ext cx="12429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
        <p:nvSpPr>
          <p:cNvPr id="8"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55629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prstGeom prst="rect">
            <a:avLst/>
          </a:prstGeom>
        </p:spPr>
        <p:txBody>
          <a:bodyPr/>
          <a:lstStyle/>
          <a:p>
            <a:r>
              <a:rPr lang="de-DE" b="1" dirty="0" smtClean="0">
                <a:solidFill>
                  <a:schemeClr val="accent1"/>
                </a:solidFill>
              </a:rPr>
              <a:t>Dreiteilige Grundstruktur</a:t>
            </a:r>
            <a:br>
              <a:rPr lang="de-DE" b="1" dirty="0" smtClean="0">
                <a:solidFill>
                  <a:schemeClr val="accent1"/>
                </a:solidFill>
              </a:rPr>
            </a:br>
            <a:r>
              <a:rPr lang="de-DE" sz="2400" dirty="0" smtClean="0">
                <a:solidFill>
                  <a:schemeClr val="accent1"/>
                </a:solidFill>
              </a:rPr>
              <a:t>Die Grundstruktur eines Hafens</a:t>
            </a:r>
            <a:endParaRPr lang="de-DE" sz="2400" dirty="0" smtClean="0">
              <a:solidFill>
                <a:srgbClr val="5578A2"/>
              </a:solidFill>
            </a:endParaRPr>
          </a:p>
        </p:txBody>
      </p:sp>
      <p:sp>
        <p:nvSpPr>
          <p:cNvPr id="2" name="Content Placeholder 1"/>
          <p:cNvSpPr>
            <a:spLocks noGrp="1"/>
          </p:cNvSpPr>
          <p:nvPr>
            <p:ph idx="1"/>
          </p:nvPr>
        </p:nvSpPr>
        <p:spPr>
          <a:xfrm>
            <a:off x="323528" y="1700808"/>
            <a:ext cx="8700108" cy="4833342"/>
          </a:xfrm>
        </p:spPr>
        <p:txBody>
          <a:bodyPr>
            <a:normAutofit/>
          </a:bodyPr>
          <a:lstStyle/>
          <a:p>
            <a:pPr>
              <a:buFont typeface="Courier New" panose="02070309020205020404" pitchFamily="49" charset="0"/>
              <a:buChar char="o"/>
            </a:pPr>
            <a:endParaRPr lang="de-AT" sz="400" spc="60" dirty="0" smtClean="0">
              <a:solidFill>
                <a:schemeClr val="accent1"/>
              </a:solidFill>
            </a:endParaRPr>
          </a:p>
          <a:p>
            <a:pPr>
              <a:spcBef>
                <a:spcPts val="600"/>
              </a:spcBef>
              <a:buClr>
                <a:srgbClr val="189BC4"/>
              </a:buClr>
            </a:pPr>
            <a:r>
              <a:rPr lang="de-AT" sz="1800" b="1" spc="60" dirty="0" smtClean="0"/>
              <a:t>Wasserseite:</a:t>
            </a:r>
          </a:p>
          <a:p>
            <a:pPr lvl="1">
              <a:spcBef>
                <a:spcPts val="600"/>
              </a:spcBef>
              <a:buClr>
                <a:srgbClr val="189BC4"/>
              </a:buClr>
              <a:buFont typeface="Symbol" panose="05050102010706020507" pitchFamily="18" charset="2"/>
              <a:buChar char="-"/>
            </a:pPr>
            <a:r>
              <a:rPr lang="de-AT" sz="1600" spc="60" dirty="0" smtClean="0">
                <a:solidFill>
                  <a:schemeClr val="accent1"/>
                </a:solidFill>
              </a:rPr>
              <a:t>Hafenbecken</a:t>
            </a:r>
          </a:p>
          <a:p>
            <a:pPr lvl="1">
              <a:spcBef>
                <a:spcPts val="600"/>
              </a:spcBef>
              <a:buClr>
                <a:srgbClr val="189BC4"/>
              </a:buClr>
              <a:buFont typeface="Symbol" panose="05050102010706020507" pitchFamily="18" charset="2"/>
              <a:buChar char="-"/>
            </a:pPr>
            <a:r>
              <a:rPr lang="de-AT" sz="1600" spc="60" dirty="0" smtClean="0">
                <a:solidFill>
                  <a:schemeClr val="accent1"/>
                </a:solidFill>
              </a:rPr>
              <a:t>Kai</a:t>
            </a:r>
          </a:p>
          <a:p>
            <a:pPr>
              <a:spcBef>
                <a:spcPts val="600"/>
              </a:spcBef>
              <a:buClr>
                <a:srgbClr val="189BC4"/>
              </a:buClr>
              <a:buFont typeface="Symbol" panose="05050102010706020507" pitchFamily="18" charset="2"/>
              <a:buChar char="-"/>
            </a:pPr>
            <a:endParaRPr lang="de-AT" sz="1800" spc="60" dirty="0" smtClean="0">
              <a:solidFill>
                <a:schemeClr val="accent1"/>
              </a:solidFill>
            </a:endParaRPr>
          </a:p>
          <a:p>
            <a:pPr>
              <a:spcBef>
                <a:spcPts val="600"/>
              </a:spcBef>
              <a:buClr>
                <a:srgbClr val="189BC4"/>
              </a:buClr>
            </a:pPr>
            <a:r>
              <a:rPr lang="de-AT" sz="1800" b="1" spc="60" dirty="0" smtClean="0"/>
              <a:t>Hafengebiet:</a:t>
            </a:r>
          </a:p>
          <a:p>
            <a:pPr lvl="1">
              <a:spcBef>
                <a:spcPts val="600"/>
              </a:spcBef>
              <a:buClr>
                <a:srgbClr val="189BC4"/>
              </a:buClr>
              <a:buFont typeface="Symbol" panose="05050102010706020507" pitchFamily="18" charset="2"/>
              <a:buChar char="-"/>
            </a:pPr>
            <a:r>
              <a:rPr lang="de-AT" sz="1600" spc="60" dirty="0" smtClean="0">
                <a:solidFill>
                  <a:schemeClr val="accent1"/>
                </a:solidFill>
              </a:rPr>
              <a:t>Kräne</a:t>
            </a:r>
          </a:p>
          <a:p>
            <a:pPr lvl="1">
              <a:spcBef>
                <a:spcPts val="600"/>
              </a:spcBef>
              <a:buClr>
                <a:srgbClr val="189BC4"/>
              </a:buClr>
              <a:buFont typeface="Symbol" panose="05050102010706020507" pitchFamily="18" charset="2"/>
              <a:buChar char="-"/>
            </a:pPr>
            <a:r>
              <a:rPr lang="de-AT" sz="1600" spc="60" dirty="0" smtClean="0">
                <a:solidFill>
                  <a:schemeClr val="accent1"/>
                </a:solidFill>
              </a:rPr>
              <a:t>Umschlagplätze</a:t>
            </a:r>
          </a:p>
          <a:p>
            <a:pPr lvl="1">
              <a:spcBef>
                <a:spcPts val="600"/>
              </a:spcBef>
              <a:buClr>
                <a:srgbClr val="189BC4"/>
              </a:buClr>
              <a:buFont typeface="Symbol" panose="05050102010706020507" pitchFamily="18" charset="2"/>
              <a:buChar char="-"/>
            </a:pPr>
            <a:r>
              <a:rPr lang="de-DE" sz="1600" spc="60" dirty="0">
                <a:solidFill>
                  <a:schemeClr val="accent1"/>
                </a:solidFill>
              </a:rPr>
              <a:t>e</a:t>
            </a:r>
            <a:r>
              <a:rPr lang="de-DE" sz="1600" spc="60" dirty="0" smtClean="0">
                <a:solidFill>
                  <a:schemeClr val="accent1"/>
                </a:solidFill>
              </a:rPr>
              <a:t>tc</a:t>
            </a:r>
            <a:r>
              <a:rPr lang="de-DE" sz="1800" spc="60" dirty="0" smtClean="0">
                <a:solidFill>
                  <a:schemeClr val="accent1"/>
                </a:solidFill>
              </a:rPr>
              <a:t>.</a:t>
            </a:r>
            <a:endParaRPr lang="de-AT" sz="1800" spc="60" dirty="0" smtClean="0">
              <a:solidFill>
                <a:schemeClr val="accent1"/>
              </a:solidFill>
            </a:endParaRPr>
          </a:p>
          <a:p>
            <a:pPr>
              <a:spcBef>
                <a:spcPts val="600"/>
              </a:spcBef>
              <a:buClr>
                <a:srgbClr val="189BC4"/>
              </a:buClr>
              <a:buFont typeface="Symbol" panose="05050102010706020507" pitchFamily="18" charset="2"/>
              <a:buChar char="-"/>
            </a:pPr>
            <a:endParaRPr lang="de-AT" sz="1800" spc="60" dirty="0" smtClean="0">
              <a:solidFill>
                <a:schemeClr val="accent1"/>
              </a:solidFill>
            </a:endParaRPr>
          </a:p>
          <a:p>
            <a:pPr>
              <a:spcBef>
                <a:spcPts val="600"/>
              </a:spcBef>
              <a:buClr>
                <a:srgbClr val="189BC4"/>
              </a:buClr>
            </a:pPr>
            <a:r>
              <a:rPr lang="de-AT" sz="1800" b="1" spc="60" dirty="0" smtClean="0"/>
              <a:t>Hinterland:</a:t>
            </a:r>
          </a:p>
          <a:p>
            <a:pPr lvl="1">
              <a:spcBef>
                <a:spcPts val="600"/>
              </a:spcBef>
              <a:buClr>
                <a:srgbClr val="189BC4"/>
              </a:buClr>
              <a:buFont typeface="Symbol" panose="05050102010706020507" pitchFamily="18" charset="2"/>
              <a:buChar char="-"/>
            </a:pPr>
            <a:r>
              <a:rPr lang="de-AT" sz="1600" spc="60" dirty="0" smtClean="0">
                <a:solidFill>
                  <a:schemeClr val="accent1"/>
                </a:solidFill>
              </a:rPr>
              <a:t>Einzugsbereich</a:t>
            </a:r>
            <a:r>
              <a:rPr lang="de-AT" sz="1800" spc="60" dirty="0" smtClean="0">
                <a:solidFill>
                  <a:schemeClr val="accent1"/>
                </a:solidFill>
              </a:rPr>
              <a:t> </a:t>
            </a:r>
          </a:p>
          <a:p>
            <a:pPr marL="0" indent="0">
              <a:buNone/>
            </a:pPr>
            <a:endParaRPr lang="de-AT" spc="60" dirty="0" smtClean="0">
              <a:solidFill>
                <a:schemeClr val="accent1"/>
              </a:solidFill>
            </a:endParaRPr>
          </a:p>
          <a:p>
            <a:pPr marL="0" indent="0">
              <a:buNone/>
            </a:pPr>
            <a:endParaRPr lang="de-DE" sz="1800" dirty="0" smtClean="0">
              <a:solidFill>
                <a:prstClr val="black"/>
              </a:solidFill>
              <a:hlinkClick r:id="rId3"/>
            </a:endParaRPr>
          </a:p>
          <a:p>
            <a:pPr marL="0" indent="0">
              <a:buNone/>
            </a:pPr>
            <a:endParaRPr lang="de-DE" sz="1800" dirty="0">
              <a:solidFill>
                <a:prstClr val="black"/>
              </a:solidFill>
            </a:endParaRPr>
          </a:p>
          <a:p>
            <a:pPr marL="0" indent="0">
              <a:buNone/>
            </a:pPr>
            <a:endParaRPr lang="de-AT" spc="60" dirty="0" smtClean="0">
              <a:solidFill>
                <a:schemeClr val="accent1"/>
              </a:solidFill>
            </a:endParaRP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Datumsplatzhalter 3"/>
          <p:cNvSpPr txBox="1">
            <a:spLocks/>
          </p:cNvSpPr>
          <p:nvPr/>
        </p:nvSpPr>
        <p:spPr>
          <a:xfrm>
            <a:off x="585936" y="6585160"/>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9"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pic>
        <p:nvPicPr>
          <p:cNvPr id="3" name="Picture 2"/>
          <p:cNvPicPr>
            <a:picLocks noChangeAspect="1"/>
          </p:cNvPicPr>
          <p:nvPr/>
        </p:nvPicPr>
        <p:blipFill>
          <a:blip r:embed="rId4"/>
          <a:stretch>
            <a:fillRect/>
          </a:stretch>
        </p:blipFill>
        <p:spPr>
          <a:xfrm>
            <a:off x="4572001" y="2673187"/>
            <a:ext cx="4572000" cy="3048000"/>
          </a:xfrm>
          <a:prstGeom prst="rect">
            <a:avLst/>
          </a:prstGeom>
        </p:spPr>
      </p:pic>
      <p:sp>
        <p:nvSpPr>
          <p:cNvPr id="11" name="Text Box 6"/>
          <p:cNvSpPr txBox="1">
            <a:spLocks noChangeArrowheads="1"/>
          </p:cNvSpPr>
          <p:nvPr/>
        </p:nvSpPr>
        <p:spPr bwMode="auto">
          <a:xfrm>
            <a:off x="4572001" y="2719586"/>
            <a:ext cx="21956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r>
              <a:rPr lang="de-AT" sz="800" dirty="0" smtClean="0">
                <a:solidFill>
                  <a:schemeClr val="accent1"/>
                </a:solidFill>
                <a:latin typeface="Corbel" panose="020B0503020204020204" pitchFamily="34" charset="0"/>
              </a:rPr>
              <a:t>, EHG </a:t>
            </a:r>
            <a:r>
              <a:rPr lang="de-AT" sz="800" dirty="0" err="1" smtClean="0">
                <a:solidFill>
                  <a:schemeClr val="accent1"/>
                </a:solidFill>
                <a:latin typeface="Corbel" panose="020B0503020204020204" pitchFamily="34" charset="0"/>
              </a:rPr>
              <a:t>Ennshafen</a:t>
            </a:r>
            <a:r>
              <a:rPr lang="de-AT" sz="800" dirty="0" smtClean="0">
                <a:solidFill>
                  <a:schemeClr val="accent1"/>
                </a:solidFill>
                <a:latin typeface="Corbel" panose="020B0503020204020204" pitchFamily="34" charset="0"/>
              </a:rPr>
              <a:t> GmbH</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94450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rPr>
              <a:t>Länden</a:t>
            </a:r>
            <a:br>
              <a:rPr lang="de-DE" b="1" dirty="0" smtClean="0">
                <a:solidFill>
                  <a:schemeClr val="accent1"/>
                </a:solidFill>
              </a:rPr>
            </a:br>
            <a:r>
              <a:rPr lang="de-DE" sz="2400" dirty="0" smtClean="0">
                <a:solidFill>
                  <a:schemeClr val="accent1"/>
                </a:solidFill>
              </a:rPr>
              <a:t>Die Grundstruktur eines Hafens</a:t>
            </a:r>
            <a:endParaRPr lang="de-AT" sz="2400" dirty="0">
              <a:solidFill>
                <a:schemeClr val="accent1"/>
              </a:solidFill>
            </a:endParaRPr>
          </a:p>
        </p:txBody>
      </p:sp>
      <p:sp>
        <p:nvSpPr>
          <p:cNvPr id="3" name="Inhaltsplatzhalter 2"/>
          <p:cNvSpPr>
            <a:spLocks noGrp="1"/>
          </p:cNvSpPr>
          <p:nvPr>
            <p:ph idx="1"/>
          </p:nvPr>
        </p:nvSpPr>
        <p:spPr/>
        <p:txBody>
          <a:bodyPr/>
          <a:lstStyle/>
          <a:p>
            <a:pPr>
              <a:spcBef>
                <a:spcPts val="600"/>
              </a:spcBef>
              <a:buClr>
                <a:srgbClr val="189BC4"/>
              </a:buClr>
            </a:pPr>
            <a:endParaRPr lang="de-DE" sz="1800" dirty="0" smtClean="0">
              <a:solidFill>
                <a:schemeClr val="accent1"/>
              </a:solidFill>
            </a:endParaRPr>
          </a:p>
          <a:p>
            <a:pPr marL="0" indent="0">
              <a:spcBef>
                <a:spcPts val="600"/>
              </a:spcBef>
              <a:buClr>
                <a:srgbClr val="189BC4"/>
              </a:buClr>
              <a:buNone/>
            </a:pPr>
            <a:endParaRPr lang="de-DE" sz="1800" dirty="0" smtClean="0">
              <a:solidFill>
                <a:schemeClr val="accent1"/>
              </a:solidFill>
            </a:endParaRPr>
          </a:p>
          <a:p>
            <a:pPr>
              <a:spcBef>
                <a:spcPts val="600"/>
              </a:spcBef>
              <a:buClr>
                <a:srgbClr val="189BC4"/>
              </a:buClr>
            </a:pPr>
            <a:r>
              <a:rPr lang="de-DE" sz="1800" dirty="0" smtClean="0">
                <a:solidFill>
                  <a:schemeClr val="accent1"/>
                </a:solidFill>
              </a:rPr>
              <a:t>Umschlagstelle </a:t>
            </a:r>
            <a:r>
              <a:rPr lang="de-DE" sz="1800" b="1" dirty="0" smtClean="0"/>
              <a:t>ohne Hafenbecken</a:t>
            </a:r>
          </a:p>
          <a:p>
            <a:pPr>
              <a:spcBef>
                <a:spcPts val="600"/>
              </a:spcBef>
              <a:buClr>
                <a:srgbClr val="189BC4"/>
              </a:buClr>
            </a:pPr>
            <a:endParaRPr lang="de-DE" sz="1800" b="1" dirty="0"/>
          </a:p>
          <a:p>
            <a:pPr>
              <a:spcBef>
                <a:spcPts val="600"/>
              </a:spcBef>
              <a:buClr>
                <a:srgbClr val="189BC4"/>
              </a:buClr>
            </a:pPr>
            <a:r>
              <a:rPr lang="de-DE" sz="1800" dirty="0">
                <a:solidFill>
                  <a:schemeClr val="accent1"/>
                </a:solidFill>
              </a:rPr>
              <a:t>k</a:t>
            </a:r>
            <a:r>
              <a:rPr lang="de-DE" sz="1800" dirty="0" smtClean="0">
                <a:solidFill>
                  <a:schemeClr val="accent1"/>
                </a:solidFill>
              </a:rPr>
              <a:t>ürzere Kaimauer als ein Hafen</a:t>
            </a:r>
          </a:p>
          <a:p>
            <a:pPr>
              <a:spcBef>
                <a:spcPts val="600"/>
              </a:spcBef>
              <a:buClr>
                <a:srgbClr val="189BC4"/>
              </a:buClr>
            </a:pPr>
            <a:endParaRPr lang="de-DE" sz="1800" dirty="0" smtClean="0">
              <a:solidFill>
                <a:schemeClr val="accent1"/>
              </a:solidFill>
            </a:endParaRPr>
          </a:p>
          <a:p>
            <a:pPr>
              <a:spcBef>
                <a:spcPts val="600"/>
              </a:spcBef>
              <a:buClr>
                <a:srgbClr val="189BC4"/>
              </a:buClr>
            </a:pPr>
            <a:r>
              <a:rPr lang="de-DE" sz="1800" b="1" dirty="0"/>
              <a:t>n</a:t>
            </a:r>
            <a:r>
              <a:rPr lang="de-DE" sz="1800" b="1" dirty="0" smtClean="0"/>
              <a:t>icht alle Güter </a:t>
            </a:r>
            <a:r>
              <a:rPr lang="de-DE" sz="1800" dirty="0" smtClean="0">
                <a:solidFill>
                  <a:schemeClr val="accent1"/>
                </a:solidFill>
              </a:rPr>
              <a:t>gesetzlich erlaubt</a:t>
            </a:r>
          </a:p>
          <a:p>
            <a:pPr>
              <a:spcBef>
                <a:spcPts val="600"/>
              </a:spcBef>
              <a:buClr>
                <a:srgbClr val="189BC4"/>
              </a:buClr>
            </a:pPr>
            <a:endParaRPr lang="de-DE" sz="1800" dirty="0">
              <a:solidFill>
                <a:schemeClr val="accent1"/>
              </a:solidFill>
            </a:endParaRPr>
          </a:p>
          <a:p>
            <a:pPr>
              <a:spcBef>
                <a:spcPts val="600"/>
              </a:spcBef>
              <a:buClr>
                <a:srgbClr val="189BC4"/>
              </a:buClr>
            </a:pPr>
            <a:r>
              <a:rPr lang="de-DE" sz="1800" dirty="0">
                <a:solidFill>
                  <a:schemeClr val="accent1"/>
                </a:solidFill>
              </a:rPr>
              <a:t>e</a:t>
            </a:r>
            <a:r>
              <a:rPr lang="de-DE" sz="1800" dirty="0" smtClean="0">
                <a:solidFill>
                  <a:schemeClr val="accent1"/>
                </a:solidFill>
              </a:rPr>
              <a:t>in oder mehrere Terminals</a:t>
            </a:r>
          </a:p>
          <a:p>
            <a:endParaRPr lang="de-DE" dirty="0"/>
          </a:p>
          <a:p>
            <a:endParaRPr lang="de-DE" dirty="0" smtClean="0"/>
          </a:p>
          <a:p>
            <a:endParaRPr lang="de-DE" dirty="0"/>
          </a:p>
          <a:p>
            <a:endParaRPr lang="de-DE" dirty="0" smtClean="0"/>
          </a:p>
          <a:p>
            <a:endParaRPr lang="de-DE" dirty="0"/>
          </a:p>
          <a:p>
            <a:endParaRPr lang="de-AT" dirty="0"/>
          </a:p>
        </p:txBody>
      </p:sp>
      <p:sp>
        <p:nvSpPr>
          <p:cNvPr id="4" name="Datumsplatzhalter 3"/>
          <p:cNvSpPr>
            <a:spLocks noGrp="1"/>
          </p:cNvSpPr>
          <p:nvPr>
            <p:ph type="dt" sz="half" idx="10"/>
          </p:nvPr>
        </p:nvSpPr>
        <p:spPr/>
        <p:txBody>
          <a:bodyPr/>
          <a:lstStyle/>
          <a:p>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7"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pic>
        <p:nvPicPr>
          <p:cNvPr id="8" name="Picture 7"/>
          <p:cNvPicPr>
            <a:picLocks noChangeAspect="1"/>
          </p:cNvPicPr>
          <p:nvPr/>
        </p:nvPicPr>
        <p:blipFill rotWithShape="1">
          <a:blip r:embed="rId3"/>
          <a:srcRect t="4385" b="12568"/>
          <a:stretch/>
        </p:blipFill>
        <p:spPr>
          <a:xfrm>
            <a:off x="6134100" y="2420888"/>
            <a:ext cx="3009900" cy="1924981"/>
          </a:xfrm>
          <a:prstGeom prst="rect">
            <a:avLst/>
          </a:prstGeom>
        </p:spPr>
      </p:pic>
      <p:sp>
        <p:nvSpPr>
          <p:cNvPr id="9" name="Text Box 6"/>
          <p:cNvSpPr txBox="1">
            <a:spLocks noChangeArrowheads="1"/>
          </p:cNvSpPr>
          <p:nvPr/>
        </p:nvSpPr>
        <p:spPr bwMode="auto">
          <a:xfrm>
            <a:off x="6105469" y="242088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035808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3C628F"/>
                </a:solidFill>
              </a:rPr>
              <a:t>Häfen als Logistikdienstleister</a:t>
            </a:r>
            <a:r>
              <a:rPr lang="de-AT" b="1" dirty="0">
                <a:solidFill>
                  <a:srgbClr val="5578A2"/>
                </a:solidFill>
              </a:rPr>
              <a:t/>
            </a:r>
            <a:br>
              <a:rPr lang="de-AT" b="1" dirty="0">
                <a:solidFill>
                  <a:srgbClr val="5578A2"/>
                </a:solidFill>
              </a:rPr>
            </a:br>
            <a:r>
              <a:rPr lang="de-DE" sz="2400" dirty="0">
                <a:solidFill>
                  <a:srgbClr val="3C628F"/>
                </a:solidFill>
              </a:rPr>
              <a:t>Die Grundstruktur eines Hafens</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971600" y="1916832"/>
            <a:ext cx="7056784" cy="4464496"/>
          </a:xfrm>
          <a:prstGeom prst="rect">
            <a:avLst/>
          </a:prstGeom>
          <a:ln>
            <a:noFill/>
          </a:ln>
          <a:extLst>
            <a:ext uri="{53640926-AAD7-44D8-BBD7-CCE9431645EC}">
              <a14:shadowObscured xmlns:a14="http://schemas.microsoft.com/office/drawing/2010/main"/>
            </a:ext>
          </a:extLst>
        </p:spPr>
      </p:pic>
      <p:sp>
        <p:nvSpPr>
          <p:cNvPr id="7" name="Text Box 6"/>
          <p:cNvSpPr txBox="1">
            <a:spLocks noChangeArrowheads="1"/>
          </p:cNvSpPr>
          <p:nvPr/>
        </p:nvSpPr>
        <p:spPr bwMode="auto">
          <a:xfrm>
            <a:off x="971600" y="198884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56177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4800</Words>
  <Application>Microsoft Office PowerPoint</Application>
  <PresentationFormat>Bildschirmpräsentation (4:3)</PresentationFormat>
  <Paragraphs>790</Paragraphs>
  <Slides>45</Slides>
  <Notes>44</Notes>
  <HiddenSlides>1</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45</vt:i4>
      </vt:variant>
    </vt:vector>
  </HeadingPairs>
  <TitlesOfParts>
    <vt:vector size="56" baseType="lpstr">
      <vt:lpstr>Arial</vt:lpstr>
      <vt:lpstr>Calibri</vt:lpstr>
      <vt:lpstr>Calibri (Body)</vt:lpstr>
      <vt:lpstr>Corbel</vt:lpstr>
      <vt:lpstr>Courier New</vt:lpstr>
      <vt:lpstr>Symbol</vt:lpstr>
      <vt:lpstr>Times New Roman</vt:lpstr>
      <vt:lpstr>Wingdings</vt:lpstr>
      <vt:lpstr>ヒラギノ角ゴ Pro W3</vt:lpstr>
      <vt:lpstr>Custom Design</vt:lpstr>
      <vt:lpstr>1_Clarity</vt:lpstr>
      <vt:lpstr>HÄFEN UND BINNENSCHIFFE </vt:lpstr>
      <vt:lpstr>Warm-Up Häfen und Binnenschiffe</vt:lpstr>
      <vt:lpstr>Wie man am besten mit diesem Lehrmaterial arbeitet</vt:lpstr>
      <vt:lpstr>Die Elemente der Binnenschifffahrt</vt:lpstr>
      <vt:lpstr>Häfen und Binnenschiffe</vt:lpstr>
      <vt:lpstr>Definition Die Grundstruktur eines Hafens</vt:lpstr>
      <vt:lpstr>Dreiteilige Grundstruktur Die Grundstruktur eines Hafens</vt:lpstr>
      <vt:lpstr>Länden Die Grundstruktur eines Hafens</vt:lpstr>
      <vt:lpstr>Häfen als Logistikdienstleister Die Grundstruktur eines Hafens</vt:lpstr>
      <vt:lpstr>Häfen als Logistikdienstleister Die Grundstruktur eines Hafens</vt:lpstr>
      <vt:lpstr>Quiz Die Grundstruktur eines Hafens</vt:lpstr>
      <vt:lpstr>Häfen und Binnenschiffe</vt:lpstr>
      <vt:lpstr>Überblick über die österreichischen Donauhäfen Die Häfen der Donau</vt:lpstr>
      <vt:lpstr>Die Donauhäfen Die Häfen der Donau</vt:lpstr>
      <vt:lpstr>Österreichische Donauhäfen Die Häfen der Donau</vt:lpstr>
      <vt:lpstr>Österreichische Donauhäfen Die Häfen der Donau</vt:lpstr>
      <vt:lpstr>Häfen im Rhein-Main-Donau-Korridor Die Häfen der Donau</vt:lpstr>
      <vt:lpstr>Quiz Die Häfen der Donau</vt:lpstr>
      <vt:lpstr>Häfen und Binnenschiffe</vt:lpstr>
      <vt:lpstr>Definition Umschlag/Umschlagseinrichtungen</vt:lpstr>
      <vt:lpstr>Wasserseitiger Umschlag Österr. Donauhäfen 2017 Umschlag/Umschlagseinrichtungen</vt:lpstr>
      <vt:lpstr>Leistungsfähigkeit der Kräne Umschlag/Umschlagseinrichtungen</vt:lpstr>
      <vt:lpstr>Arten von Kränen Umschlag/Umschlagseinrichtungen</vt:lpstr>
      <vt:lpstr>Sonstige Umschlagsarten Umschlag/Umschlagseinrichtungen</vt:lpstr>
      <vt:lpstr>Sonstige Umschlagsarten Umschlag/Umschlagseinrichtungen</vt:lpstr>
      <vt:lpstr>Quiz Umschlag/ Umschlagseinrichtungen</vt:lpstr>
      <vt:lpstr>Häfen und Binnenschiffe</vt:lpstr>
      <vt:lpstr>Güterbinnenschiffe auf der Donau Schiffstypen</vt:lpstr>
      <vt:lpstr> Motorgüterschiffe Schiffstypen </vt:lpstr>
      <vt:lpstr>Beispiel  Motorgüterschiff Schiffstypen</vt:lpstr>
      <vt:lpstr>Schubverbände Schiffstypen</vt:lpstr>
      <vt:lpstr>Beispiel Schubschiff Schiffstypen</vt:lpstr>
      <vt:lpstr>Beispiel Schubverband Schiffstypen</vt:lpstr>
      <vt:lpstr>Massenleistungsfähigkeit (Schubverband mit 4 Leichtern) Schiffstypen</vt:lpstr>
      <vt:lpstr>Einsatzmöglichkeit Donau Schiffstypen</vt:lpstr>
      <vt:lpstr>Schiffstypen nach Güterart Schiffstypen</vt:lpstr>
      <vt:lpstr>Schiffstypen nach Güterart Schiffstypen</vt:lpstr>
      <vt:lpstr>Donauflotte Schiffstypen</vt:lpstr>
      <vt:lpstr>Exkurs: Unternehmen der Donauschifffahrt</vt:lpstr>
      <vt:lpstr>Exkurs: Entwicklungstrends</vt:lpstr>
      <vt:lpstr>Quiz Schiffstypen</vt:lpstr>
      <vt:lpstr>Internetrecherche Abschlussübung</vt:lpstr>
      <vt:lpstr>Quellenverzeichnis</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Stockhammer Verena</cp:lastModifiedBy>
  <cp:revision>336</cp:revision>
  <cp:lastPrinted>2013-04-09T11:49:52Z</cp:lastPrinted>
  <dcterms:created xsi:type="dcterms:W3CDTF">2012-09-17T08:31:25Z</dcterms:created>
  <dcterms:modified xsi:type="dcterms:W3CDTF">2018-09-27T11:14:26Z</dcterms:modified>
</cp:coreProperties>
</file>