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5" r:id="rId2"/>
  </p:sldMasterIdLst>
  <p:notesMasterIdLst>
    <p:notesMasterId r:id="rId39"/>
  </p:notesMasterIdLst>
  <p:handoutMasterIdLst>
    <p:handoutMasterId r:id="rId40"/>
  </p:handoutMasterIdLst>
  <p:sldIdLst>
    <p:sldId id="478" r:id="rId3"/>
    <p:sldId id="522" r:id="rId4"/>
    <p:sldId id="256" r:id="rId5"/>
    <p:sldId id="483" r:id="rId6"/>
    <p:sldId id="394" r:id="rId7"/>
    <p:sldId id="484" r:id="rId8"/>
    <p:sldId id="485" r:id="rId9"/>
    <p:sldId id="486" r:id="rId10"/>
    <p:sldId id="487" r:id="rId11"/>
    <p:sldId id="488" r:id="rId12"/>
    <p:sldId id="526" r:id="rId13"/>
    <p:sldId id="527" r:id="rId14"/>
    <p:sldId id="489" r:id="rId15"/>
    <p:sldId id="515" r:id="rId16"/>
    <p:sldId id="491" r:id="rId17"/>
    <p:sldId id="492" r:id="rId18"/>
    <p:sldId id="493" r:id="rId19"/>
    <p:sldId id="494" r:id="rId20"/>
    <p:sldId id="495" r:id="rId21"/>
    <p:sldId id="496" r:id="rId22"/>
    <p:sldId id="516" r:id="rId23"/>
    <p:sldId id="498" r:id="rId24"/>
    <p:sldId id="499" r:id="rId25"/>
    <p:sldId id="500" r:id="rId26"/>
    <p:sldId id="501" r:id="rId27"/>
    <p:sldId id="502" r:id="rId28"/>
    <p:sldId id="503" r:id="rId29"/>
    <p:sldId id="504" r:id="rId30"/>
    <p:sldId id="517" r:id="rId31"/>
    <p:sldId id="512" r:id="rId32"/>
    <p:sldId id="513" r:id="rId33"/>
    <p:sldId id="514" r:id="rId34"/>
    <p:sldId id="525" r:id="rId35"/>
    <p:sldId id="521" r:id="rId36"/>
    <p:sldId id="523" r:id="rId37"/>
    <p:sldId id="509" r:id="rId38"/>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a Hofbauer" initials="VHO" lastIdx="3" clrIdx="0"/>
  <p:cmAuthor id="1" name="Haller Alexandra" initials="HA" lastIdx="4" clrIdx="1">
    <p:extLst>
      <p:ext uri="{19B8F6BF-5375-455C-9EA6-DF929625EA0E}">
        <p15:presenceInfo xmlns:p15="http://schemas.microsoft.com/office/powerpoint/2012/main" userId="S-1-5-21-2518422877-1314745675-1541441037-40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28F"/>
    <a:srgbClr val="189BC4"/>
    <a:srgbClr val="A8B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8469" autoAdjust="0"/>
  </p:normalViewPr>
  <p:slideViewPr>
    <p:cSldViewPr showGuides="1">
      <p:cViewPr varScale="1">
        <p:scale>
          <a:sx n="76" d="100"/>
          <a:sy n="76" d="100"/>
        </p:scale>
        <p:origin x="78" y="570"/>
      </p:cViewPr>
      <p:guideLst>
        <p:guide orient="horz" pos="2160"/>
        <p:guide pos="2880"/>
      </p:guideLst>
    </p:cSldViewPr>
  </p:slideViewPr>
  <p:notesTextViewPr>
    <p:cViewPr>
      <p:scale>
        <a:sx n="1" d="1"/>
        <a:sy n="1" d="1"/>
      </p:scale>
      <p:origin x="0" y="-150"/>
    </p:cViewPr>
  </p:notesTextViewPr>
  <p:sorterViewPr>
    <p:cViewPr>
      <p:scale>
        <a:sx n="100" d="100"/>
        <a:sy n="100" d="100"/>
      </p:scale>
      <p:origin x="0" y="0"/>
    </p:cViewPr>
  </p:sorterViewPr>
  <p:notesViewPr>
    <p:cSldViewPr>
      <p:cViewPr varScale="1">
        <p:scale>
          <a:sx n="78" d="100"/>
          <a:sy n="78" d="100"/>
        </p:scale>
        <p:origin x="-3354" y="-108"/>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3C628F"/>
                </a:solidFill>
              </a:defRPr>
            </a:pPr>
            <a:r>
              <a:rPr lang="de-DE" sz="2000" noProof="0" dirty="0">
                <a:solidFill>
                  <a:srgbClr val="3C628F"/>
                </a:solidFill>
              </a:rPr>
              <a:t>Verursachung</a:t>
            </a:r>
            <a:r>
              <a:rPr lang="de-DE" sz="2000" baseline="0" noProof="0" dirty="0">
                <a:solidFill>
                  <a:srgbClr val="3C628F"/>
                </a:solidFill>
              </a:rPr>
              <a:t> von Treibhausgasen </a:t>
            </a:r>
            <a:r>
              <a:rPr lang="de-DE" sz="2000" noProof="0" dirty="0">
                <a:solidFill>
                  <a:srgbClr val="3C628F"/>
                </a:solidFill>
              </a:rPr>
              <a:t>nach Verkehrsträgern in Deutschland (2018)</a:t>
            </a:r>
          </a:p>
        </c:rich>
      </c:tx>
      <c:overlay val="0"/>
    </c:title>
    <c:autoTitleDeleted val="0"/>
    <c:plotArea>
      <c:layout/>
      <c:pieChart>
        <c:varyColors val="1"/>
        <c:ser>
          <c:idx val="0"/>
          <c:order val="0"/>
          <c:tx>
            <c:strRef>
              <c:f>Tabelle1!$B$1</c:f>
              <c:strCache>
                <c:ptCount val="1"/>
                <c:pt idx="0">
                  <c:v>verursachte Treibhausgase nach Branche</c:v>
                </c:pt>
              </c:strCache>
            </c:strRef>
          </c:tx>
          <c:dPt>
            <c:idx val="0"/>
            <c:bubble3D val="0"/>
            <c:spPr>
              <a:solidFill>
                <a:schemeClr val="bg1">
                  <a:lumMod val="75000"/>
                </a:schemeClr>
              </a:solidFill>
            </c:spPr>
            <c:extLst>
              <c:ext xmlns:c16="http://schemas.microsoft.com/office/drawing/2014/chart" uri="{C3380CC4-5D6E-409C-BE32-E72D297353CC}">
                <c16:uniqueId val="{00000001-F0DB-4935-859E-7F73F1F1DC48}"/>
              </c:ext>
            </c:extLst>
          </c:dPt>
          <c:dPt>
            <c:idx val="1"/>
            <c:bubble3D val="0"/>
            <c:spPr>
              <a:solidFill>
                <a:schemeClr val="tx1"/>
              </a:solidFill>
            </c:spPr>
            <c:extLst>
              <c:ext xmlns:c16="http://schemas.microsoft.com/office/drawing/2014/chart" uri="{C3380CC4-5D6E-409C-BE32-E72D297353CC}">
                <c16:uniqueId val="{00000003-F0DB-4935-859E-7F73F1F1DC48}"/>
              </c:ext>
            </c:extLst>
          </c:dPt>
          <c:dPt>
            <c:idx val="2"/>
            <c:bubble3D val="0"/>
            <c:spPr>
              <a:solidFill>
                <a:schemeClr val="tx1">
                  <a:lumMod val="75000"/>
                  <a:lumOff val="25000"/>
                </a:schemeClr>
              </a:solidFill>
            </c:spPr>
            <c:extLst>
              <c:ext xmlns:c16="http://schemas.microsoft.com/office/drawing/2014/chart" uri="{C3380CC4-5D6E-409C-BE32-E72D297353CC}">
                <c16:uniqueId val="{00000005-F0DB-4935-859E-7F73F1F1DC48}"/>
              </c:ext>
            </c:extLst>
          </c:dPt>
          <c:dPt>
            <c:idx val="3"/>
            <c:bubble3D val="0"/>
            <c:spPr>
              <a:solidFill>
                <a:srgbClr val="92D050"/>
              </a:solidFill>
            </c:spPr>
            <c:extLst>
              <c:ext xmlns:c16="http://schemas.microsoft.com/office/drawing/2014/chart" uri="{C3380CC4-5D6E-409C-BE32-E72D297353CC}">
                <c16:uniqueId val="{00000007-F0DB-4935-859E-7F73F1F1DC48}"/>
              </c:ext>
            </c:extLst>
          </c:dPt>
          <c:dPt>
            <c:idx val="4"/>
            <c:bubble3D val="0"/>
            <c:spPr>
              <a:solidFill>
                <a:schemeClr val="bg1">
                  <a:lumMod val="50000"/>
                </a:schemeClr>
              </a:solidFill>
            </c:spPr>
            <c:extLst>
              <c:ext xmlns:c16="http://schemas.microsoft.com/office/drawing/2014/chart" uri="{C3380CC4-5D6E-409C-BE32-E72D297353CC}">
                <c16:uniqueId val="{00000009-F0DB-4935-859E-7F73F1F1DC48}"/>
              </c:ext>
            </c:extLst>
          </c:dPt>
          <c:dLbls>
            <c:dLbl>
              <c:idx val="0"/>
              <c:tx>
                <c:rich>
                  <a:bodyPr/>
                  <a:lstStyle/>
                  <a:p>
                    <a:r>
                      <a:rPr lang="en-US"/>
                      <a:t>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DB-4935-859E-7F73F1F1DC48}"/>
                </c:ext>
              </c:extLst>
            </c:dLbl>
            <c:dLbl>
              <c:idx val="1"/>
              <c:tx>
                <c:rich>
                  <a:bodyPr/>
                  <a:lstStyle/>
                  <a:p>
                    <a:pPr>
                      <a:defRPr sz="1200">
                        <a:solidFill>
                          <a:schemeClr val="bg1"/>
                        </a:solidFill>
                      </a:defRPr>
                    </a:pPr>
                    <a:r>
                      <a:rPr lang="en-US" dirty="0"/>
                      <a:t>11%</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0DB-4935-859E-7F73F1F1DC48}"/>
                </c:ext>
              </c:extLst>
            </c:dLbl>
            <c:dLbl>
              <c:idx val="2"/>
              <c:tx>
                <c:rich>
                  <a:bodyPr/>
                  <a:lstStyle/>
                  <a:p>
                    <a:pPr>
                      <a:defRPr sz="1200">
                        <a:solidFill>
                          <a:schemeClr val="bg1"/>
                        </a:solidFill>
                      </a:defRPr>
                    </a:pPr>
                    <a:r>
                      <a:rPr lang="en-US" dirty="0"/>
                      <a:t>21%</a:t>
                    </a:r>
                  </a:p>
                </c:rich>
              </c:tx>
              <c:spPr>
                <a:noFill/>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0DB-4935-859E-7F73F1F1DC48}"/>
                </c:ext>
              </c:extLst>
            </c:dLbl>
            <c:spPr>
              <a:noFill/>
              <a:ln>
                <a:noFill/>
              </a:ln>
              <a:effectLst/>
            </c:spPr>
            <c:txPr>
              <a:bodyPr/>
              <a:lstStyle/>
              <a:p>
                <a:pPr>
                  <a:defRPr sz="12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Tabelle1!$A$2:$A$4</c:f>
              <c:strCache>
                <c:ptCount val="3"/>
                <c:pt idx="0">
                  <c:v>Lkw</c:v>
                </c:pt>
                <c:pt idx="1">
                  <c:v>Bahn</c:v>
                </c:pt>
                <c:pt idx="2">
                  <c:v>Binnenschiff</c:v>
                </c:pt>
              </c:strCache>
            </c:strRef>
          </c:cat>
          <c:val>
            <c:numRef>
              <c:f>Tabelle1!$B$2:$B$4</c:f>
              <c:numCache>
                <c:formatCode>0%</c:formatCode>
                <c:ptCount val="3"/>
                <c:pt idx="0">
                  <c:v>0.63</c:v>
                </c:pt>
                <c:pt idx="1">
                  <c:v>0.15</c:v>
                </c:pt>
                <c:pt idx="2">
                  <c:v>0.22</c:v>
                </c:pt>
              </c:numCache>
            </c:numRef>
          </c:val>
          <c:extLst>
            <c:ext xmlns:c16="http://schemas.microsoft.com/office/drawing/2014/chart" uri="{C3380CC4-5D6E-409C-BE32-E72D297353CC}">
              <c16:uniqueId val="{0000000A-F0DB-4935-859E-7F73F1F1DC48}"/>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100">
              <a:solidFill>
                <a:srgbClr val="3C628F"/>
              </a:solidFill>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sz="2000" noProof="0" dirty="0">
                <a:solidFill>
                  <a:srgbClr val="3C628F"/>
                </a:solidFill>
              </a:rPr>
              <a:t>verursachte Treibhausgase nach Branche in EU-28 (2018)</a:t>
            </a:r>
          </a:p>
        </c:rich>
      </c:tx>
      <c:overlay val="0"/>
    </c:title>
    <c:autoTitleDeleted val="0"/>
    <c:plotArea>
      <c:layout/>
      <c:pieChart>
        <c:varyColors val="1"/>
        <c:ser>
          <c:idx val="0"/>
          <c:order val="0"/>
          <c:tx>
            <c:strRef>
              <c:f>Tabelle1!$B$1</c:f>
              <c:strCache>
                <c:ptCount val="1"/>
                <c:pt idx="0">
                  <c:v>verursachte Treibhausgase nach Branche</c:v>
                </c:pt>
              </c:strCache>
            </c:strRef>
          </c:tx>
          <c:dPt>
            <c:idx val="0"/>
            <c:bubble3D val="0"/>
            <c:spPr>
              <a:solidFill>
                <a:schemeClr val="bg1">
                  <a:lumMod val="75000"/>
                </a:schemeClr>
              </a:solidFill>
            </c:spPr>
            <c:extLst>
              <c:ext xmlns:c16="http://schemas.microsoft.com/office/drawing/2014/chart" uri="{C3380CC4-5D6E-409C-BE32-E72D297353CC}">
                <c16:uniqueId val="{00000001-1939-4FA0-8C87-C3D97B2FF0BA}"/>
              </c:ext>
            </c:extLst>
          </c:dPt>
          <c:dPt>
            <c:idx val="1"/>
            <c:bubble3D val="0"/>
            <c:spPr>
              <a:solidFill>
                <a:schemeClr val="tx1"/>
              </a:solidFill>
            </c:spPr>
            <c:extLst>
              <c:ext xmlns:c16="http://schemas.microsoft.com/office/drawing/2014/chart" uri="{C3380CC4-5D6E-409C-BE32-E72D297353CC}">
                <c16:uniqueId val="{00000003-1939-4FA0-8C87-C3D97B2FF0BA}"/>
              </c:ext>
            </c:extLst>
          </c:dPt>
          <c:dPt>
            <c:idx val="2"/>
            <c:bubble3D val="0"/>
            <c:spPr>
              <a:solidFill>
                <a:schemeClr val="tx1">
                  <a:lumMod val="75000"/>
                  <a:lumOff val="25000"/>
                </a:schemeClr>
              </a:solidFill>
            </c:spPr>
            <c:extLst>
              <c:ext xmlns:c16="http://schemas.microsoft.com/office/drawing/2014/chart" uri="{C3380CC4-5D6E-409C-BE32-E72D297353CC}">
                <c16:uniqueId val="{00000005-1939-4FA0-8C87-C3D97B2FF0BA}"/>
              </c:ext>
            </c:extLst>
          </c:dPt>
          <c:dPt>
            <c:idx val="3"/>
            <c:bubble3D val="0"/>
            <c:spPr>
              <a:solidFill>
                <a:srgbClr val="92D050"/>
              </a:solidFill>
            </c:spPr>
            <c:extLst>
              <c:ext xmlns:c16="http://schemas.microsoft.com/office/drawing/2014/chart" uri="{C3380CC4-5D6E-409C-BE32-E72D297353CC}">
                <c16:uniqueId val="{00000007-1939-4FA0-8C87-C3D97B2FF0BA}"/>
              </c:ext>
            </c:extLst>
          </c:dPt>
          <c:dPt>
            <c:idx val="4"/>
            <c:bubble3D val="0"/>
            <c:spPr>
              <a:solidFill>
                <a:schemeClr val="bg1">
                  <a:lumMod val="50000"/>
                </a:schemeClr>
              </a:solidFill>
            </c:spPr>
            <c:extLst>
              <c:ext xmlns:c16="http://schemas.microsoft.com/office/drawing/2014/chart" uri="{C3380CC4-5D6E-409C-BE32-E72D297353CC}">
                <c16:uniqueId val="{00000009-1939-4FA0-8C87-C3D97B2FF0BA}"/>
              </c:ext>
            </c:extLst>
          </c:dPt>
          <c:dLbls>
            <c:dLbl>
              <c:idx val="0"/>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939-4FA0-8C87-C3D97B2FF0BA}"/>
                </c:ext>
              </c:extLst>
            </c:dLbl>
            <c:dLbl>
              <c:idx val="1"/>
              <c:tx>
                <c:rich>
                  <a:bodyPr/>
                  <a:lstStyle/>
                  <a:p>
                    <a:pPr>
                      <a:defRPr sz="1200">
                        <a:solidFill>
                          <a:schemeClr val="bg1"/>
                        </a:solidFill>
                      </a:defRPr>
                    </a:pPr>
                    <a:r>
                      <a:rPr lang="en-US" dirty="0"/>
                      <a:t>10%</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939-4FA0-8C87-C3D97B2FF0BA}"/>
                </c:ext>
              </c:extLst>
            </c:dLbl>
            <c:dLbl>
              <c:idx val="2"/>
              <c:tx>
                <c:rich>
                  <a:bodyPr/>
                  <a:lstStyle/>
                  <a:p>
                    <a:pPr>
                      <a:defRPr sz="1200">
                        <a:solidFill>
                          <a:schemeClr val="bg1"/>
                        </a:solidFill>
                      </a:defRPr>
                    </a:pPr>
                    <a:r>
                      <a:rPr lang="en-US" dirty="0"/>
                      <a:t>9%</a:t>
                    </a:r>
                  </a:p>
                </c:rich>
              </c:tx>
              <c:spPr>
                <a:noFill/>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939-4FA0-8C87-C3D97B2FF0BA}"/>
                </c:ext>
              </c:extLst>
            </c:dLbl>
            <c:dLbl>
              <c:idx val="3"/>
              <c:tx>
                <c:rich>
                  <a:bodyPr/>
                  <a:lstStyle/>
                  <a:p>
                    <a:r>
                      <a:rPr lang="en-US"/>
                      <a:t>25%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939-4FA0-8C87-C3D97B2FF0BA}"/>
                </c:ext>
              </c:extLst>
            </c:dLbl>
            <c:dLbl>
              <c:idx val="4"/>
              <c:tx>
                <c:rich>
                  <a:bodyPr/>
                  <a:lstStyle/>
                  <a:p>
                    <a:r>
                      <a:rPr lang="en-US"/>
                      <a:t>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939-4FA0-8C87-C3D97B2FF0BA}"/>
                </c:ext>
              </c:extLst>
            </c:dLbl>
            <c:spPr>
              <a:noFill/>
              <a:ln>
                <a:noFill/>
              </a:ln>
              <a:effectLst/>
            </c:spPr>
            <c:txPr>
              <a:bodyPr/>
              <a:lstStyle/>
              <a:p>
                <a:pPr>
                  <a:defRPr sz="12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Tabelle1!$A$2:$A$6</c:f>
              <c:strCache>
                <c:ptCount val="5"/>
                <c:pt idx="0">
                  <c:v>Abfallmanagement</c:v>
                </c:pt>
                <c:pt idx="1">
                  <c:v>Landwirtschaft</c:v>
                </c:pt>
                <c:pt idx="2">
                  <c:v>Industrieprozesse und Produktnutzung</c:v>
                </c:pt>
                <c:pt idx="3">
                  <c:v>Transport (inkl. internat. Flugverkehr)</c:v>
                </c:pt>
                <c:pt idx="4">
                  <c:v>Kraftstoffverbrennung und flüchtige Emissionen von Treibstoffen (ohne Transport)</c:v>
                </c:pt>
              </c:strCache>
            </c:strRef>
          </c:cat>
          <c:val>
            <c:numRef>
              <c:f>Tabelle1!$B$2:$B$6</c:f>
              <c:numCache>
                <c:formatCode>0.0%</c:formatCode>
                <c:ptCount val="5"/>
                <c:pt idx="0">
                  <c:v>3.3000000000000002E-2</c:v>
                </c:pt>
                <c:pt idx="1">
                  <c:v>9.9000000000000005E-2</c:v>
                </c:pt>
                <c:pt idx="2">
                  <c:v>8.5000000000000006E-2</c:v>
                </c:pt>
                <c:pt idx="3">
                  <c:v>0.23200000000000001</c:v>
                </c:pt>
                <c:pt idx="4">
                  <c:v>0.55100000000000005</c:v>
                </c:pt>
              </c:numCache>
            </c:numRef>
          </c:val>
          <c:extLst>
            <c:ext xmlns:c16="http://schemas.microsoft.com/office/drawing/2014/chart" uri="{C3380CC4-5D6E-409C-BE32-E72D297353CC}">
              <c16:uniqueId val="{0000000A-1939-4FA0-8C87-C3D97B2FF0BA}"/>
            </c:ext>
          </c:extLst>
        </c:ser>
        <c:dLbls>
          <c:showLegendKey val="0"/>
          <c:showVal val="0"/>
          <c:showCatName val="0"/>
          <c:showSerName val="0"/>
          <c:showPercent val="0"/>
          <c:showBubbleSize val="0"/>
          <c:showLeaderLines val="1"/>
        </c:dLbls>
        <c:firstSliceAng val="0"/>
      </c:pieChart>
    </c:plotArea>
    <c:legend>
      <c:legendPos val="r"/>
      <c:legendEntry>
        <c:idx val="3"/>
        <c:txPr>
          <a:bodyPr/>
          <a:lstStyle/>
          <a:p>
            <a:pPr>
              <a:defRPr sz="1050" b="1">
                <a:solidFill>
                  <a:srgbClr val="3C628F"/>
                </a:solidFill>
              </a:defRPr>
            </a:pPr>
            <a:endParaRPr lang="de-DE"/>
          </a:p>
        </c:txPr>
      </c:legendEntry>
      <c:layout>
        <c:manualLayout>
          <c:xMode val="edge"/>
          <c:yMode val="edge"/>
          <c:x val="0.61998110813202501"/>
          <c:y val="0.23969864415593456"/>
          <c:w val="0.3255791742960859"/>
          <c:h val="0.70582044794325949"/>
        </c:manualLayout>
      </c:layout>
      <c:overlay val="0"/>
      <c:txPr>
        <a:bodyPr/>
        <a:lstStyle/>
        <a:p>
          <a:pPr>
            <a:defRPr sz="900">
              <a:solidFill>
                <a:srgbClr val="3C628F"/>
              </a:solidFill>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2"/>
                </a:solidFill>
              </a:defRPr>
            </a:pPr>
            <a:r>
              <a:rPr lang="de-DE" sz="1600" dirty="0">
                <a:solidFill>
                  <a:schemeClr val="tx2"/>
                </a:solidFill>
              </a:rPr>
              <a:t>Modal Split EU-27 2014</a:t>
            </a:r>
            <a:br>
              <a:rPr lang="de-DE" sz="1600" dirty="0">
                <a:solidFill>
                  <a:schemeClr val="tx2"/>
                </a:solidFill>
              </a:rPr>
            </a:br>
            <a:r>
              <a:rPr lang="de-DE" sz="1100" b="0" dirty="0">
                <a:solidFill>
                  <a:schemeClr val="tx2"/>
                </a:solidFill>
              </a:rPr>
              <a:t>Inland</a:t>
            </a:r>
            <a:r>
              <a:rPr lang="de-DE" sz="1100" b="0" baseline="0" dirty="0">
                <a:solidFill>
                  <a:schemeClr val="tx2"/>
                </a:solidFill>
              </a:rPr>
              <a:t> transport modes in </a:t>
            </a:r>
            <a:r>
              <a:rPr lang="de-DE" sz="1100" b="0" baseline="0" dirty="0" err="1">
                <a:solidFill>
                  <a:schemeClr val="tx2"/>
                </a:solidFill>
              </a:rPr>
              <a:t>billions</a:t>
            </a:r>
            <a:r>
              <a:rPr lang="de-DE" sz="1100" b="0" baseline="0" dirty="0">
                <a:solidFill>
                  <a:schemeClr val="tx2"/>
                </a:solidFill>
              </a:rPr>
              <a:t> of tonne-kilometers</a:t>
            </a:r>
            <a:endParaRPr lang="de-DE" sz="1100" b="0" dirty="0">
              <a:solidFill>
                <a:schemeClr val="tx2"/>
              </a:solidFill>
            </a:endParaRPr>
          </a:p>
        </c:rich>
      </c:tx>
      <c:layout>
        <c:manualLayout>
          <c:xMode val="edge"/>
          <c:yMode val="edge"/>
          <c:x val="0.15447915672970797"/>
          <c:y val="3.804043559430216E-2"/>
        </c:manualLayout>
      </c:layout>
      <c:overlay val="0"/>
    </c:title>
    <c:autoTitleDeleted val="0"/>
    <c:plotArea>
      <c:layout>
        <c:manualLayout>
          <c:layoutTarget val="inner"/>
          <c:xMode val="edge"/>
          <c:yMode val="edge"/>
          <c:x val="0.15519639329979348"/>
          <c:y val="0.32714421221637097"/>
          <c:w val="0.58625611833671265"/>
          <c:h val="0.5834295045058725"/>
        </c:manualLayout>
      </c:layout>
      <c:pieChart>
        <c:varyColors val="1"/>
        <c:ser>
          <c:idx val="0"/>
          <c:order val="0"/>
          <c:tx>
            <c:strRef>
              <c:f>Sheet1!$B$1</c:f>
              <c:strCache>
                <c:ptCount val="1"/>
                <c:pt idx="0">
                  <c:v>Modal Split EU-27 2011: Binnenverkehrsträger in Millionen tkm</c:v>
                </c:pt>
              </c:strCache>
            </c:strRef>
          </c:tx>
          <c:dPt>
            <c:idx val="2"/>
            <c:bubble3D val="0"/>
            <c:spPr>
              <a:solidFill>
                <a:srgbClr val="92D050"/>
              </a:solidFill>
            </c:spPr>
            <c:extLst>
              <c:ext xmlns:c16="http://schemas.microsoft.com/office/drawing/2014/chart" uri="{C3380CC4-5D6E-409C-BE32-E72D297353CC}">
                <c16:uniqueId val="{00000001-404A-469A-B84E-8D3B9909F6D1}"/>
              </c:ext>
            </c:extLst>
          </c:dPt>
          <c:dLbls>
            <c:dLbl>
              <c:idx val="0"/>
              <c:layout>
                <c:manualLayout>
                  <c:x val="5.1422000414201273E-2"/>
                  <c:y val="-0.13434128234117779"/>
                </c:manualLayout>
              </c:layout>
              <c:tx>
                <c:rich>
                  <a:bodyPr/>
                  <a:lstStyle/>
                  <a:p>
                    <a:r>
                      <a:rPr lang="en-US" sz="1400" dirty="0"/>
                      <a:t>75%</a:t>
                    </a:r>
                    <a:endParaRPr lang="en-US"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404A-469A-B84E-8D3B9909F6D1}"/>
                </c:ext>
              </c:extLst>
            </c:dLbl>
            <c:dLbl>
              <c:idx val="1"/>
              <c:layout>
                <c:manualLayout>
                  <c:x val="-2.1609582535335483E-2"/>
                  <c:y val="8.3042542077418804E-2"/>
                </c:manualLayout>
              </c:layout>
              <c:tx>
                <c:rich>
                  <a:bodyPr/>
                  <a:lstStyle/>
                  <a:p>
                    <a:r>
                      <a:rPr lang="en-US" sz="1400" dirty="0"/>
                      <a:t>18%</a:t>
                    </a:r>
                    <a:endParaRPr lang="en-US"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404A-469A-B84E-8D3B9909F6D1}"/>
                </c:ext>
              </c:extLst>
            </c:dLbl>
            <c:dLbl>
              <c:idx val="2"/>
              <c:layout>
                <c:manualLayout>
                  <c:x val="2.3949726326261616E-2"/>
                  <c:y val="-2.3888413094666851E-2"/>
                </c:manualLayout>
              </c:layout>
              <c:tx>
                <c:rich>
                  <a:bodyPr/>
                  <a:lstStyle/>
                  <a:p>
                    <a:r>
                      <a:rPr lang="en-US" sz="1400" dirty="0"/>
                      <a:t>7%</a:t>
                    </a:r>
                    <a:endParaRPr lang="en-US"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404A-469A-B84E-8D3B9909F6D1}"/>
                </c:ext>
              </c:extLst>
            </c:dLbl>
            <c:spPr>
              <a:noFill/>
              <a:ln>
                <a:noFill/>
              </a:ln>
              <a:effectLst/>
            </c:spPr>
            <c:txPr>
              <a:bodyPr/>
              <a:lstStyle/>
              <a:p>
                <a:pPr>
                  <a:defRPr sz="1400">
                    <a:solidFill>
                      <a:schemeClr val="tx2"/>
                    </a:solidFill>
                  </a:defRPr>
                </a:pPr>
                <a:endParaRPr lang="de-DE"/>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Straße</c:v>
                </c:pt>
                <c:pt idx="1">
                  <c:v>Schiene</c:v>
                </c:pt>
                <c:pt idx="2">
                  <c:v>Wasserstraße</c:v>
                </c:pt>
              </c:strCache>
            </c:strRef>
          </c:cat>
          <c:val>
            <c:numRef>
              <c:f>Sheet1!$B$2:$B$4</c:f>
              <c:numCache>
                <c:formatCode>General</c:formatCode>
                <c:ptCount val="3"/>
                <c:pt idx="0">
                  <c:v>1734</c:v>
                </c:pt>
                <c:pt idx="1">
                  <c:v>420</c:v>
                </c:pt>
                <c:pt idx="2">
                  <c:v>141</c:v>
                </c:pt>
              </c:numCache>
            </c:numRef>
          </c:val>
          <c:extLst>
            <c:ext xmlns:c16="http://schemas.microsoft.com/office/drawing/2014/chart" uri="{C3380CC4-5D6E-409C-BE32-E72D297353CC}">
              <c16:uniqueId val="{00000004-404A-469A-B84E-8D3B9909F6D1}"/>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rgbClr val="3C628F"/>
                </a:solidFill>
              </a:defRPr>
            </a:pPr>
            <a:r>
              <a:rPr lang="de-DE" sz="1600" dirty="0">
                <a:solidFill>
                  <a:srgbClr val="3C628F"/>
                </a:solidFill>
              </a:rPr>
              <a:t>Modal Split Österreich 2020</a:t>
            </a:r>
            <a:br>
              <a:rPr lang="de-DE" sz="1600" dirty="0">
                <a:solidFill>
                  <a:srgbClr val="3C628F"/>
                </a:solidFill>
              </a:rPr>
            </a:br>
            <a:r>
              <a:rPr lang="de-DE" sz="1100" b="0" dirty="0">
                <a:solidFill>
                  <a:srgbClr val="3C628F"/>
                </a:solidFill>
              </a:rPr>
              <a:t>Inland</a:t>
            </a:r>
            <a:r>
              <a:rPr lang="de-DE" sz="1100" b="0" baseline="0" dirty="0">
                <a:solidFill>
                  <a:srgbClr val="3C628F"/>
                </a:solidFill>
              </a:rPr>
              <a:t> transport modes in </a:t>
            </a:r>
            <a:r>
              <a:rPr lang="de-DE" sz="1100" b="0" baseline="0" dirty="0" err="1">
                <a:solidFill>
                  <a:srgbClr val="3C628F"/>
                </a:solidFill>
              </a:rPr>
              <a:t>billions</a:t>
            </a:r>
            <a:r>
              <a:rPr lang="de-DE" sz="1100" b="0" baseline="0" dirty="0">
                <a:solidFill>
                  <a:srgbClr val="3C628F"/>
                </a:solidFill>
              </a:rPr>
              <a:t> of tonne-kilometers</a:t>
            </a:r>
            <a:endParaRPr lang="de-DE" sz="1100" b="0" dirty="0">
              <a:solidFill>
                <a:srgbClr val="3C628F"/>
              </a:solidFill>
            </a:endParaRPr>
          </a:p>
        </c:rich>
      </c:tx>
      <c:overlay val="0"/>
    </c:title>
    <c:autoTitleDeleted val="0"/>
    <c:plotArea>
      <c:layout>
        <c:manualLayout>
          <c:layoutTarget val="inner"/>
          <c:xMode val="edge"/>
          <c:yMode val="edge"/>
          <c:x val="0.19891496903290187"/>
          <c:y val="0.32257279145433082"/>
          <c:w val="0.56341376081508798"/>
          <c:h val="0.56069742321997285"/>
        </c:manualLayout>
      </c:layout>
      <c:pieChart>
        <c:varyColors val="1"/>
        <c:ser>
          <c:idx val="0"/>
          <c:order val="0"/>
          <c:tx>
            <c:strRef>
              <c:f>Sheet1!$B$1</c:f>
              <c:strCache>
                <c:ptCount val="1"/>
                <c:pt idx="0">
                  <c:v>Modal Split EU-27 2011: Binnenverkehrsträger in Millionen tkm</c:v>
                </c:pt>
              </c:strCache>
            </c:strRef>
          </c:tx>
          <c:dPt>
            <c:idx val="2"/>
            <c:bubble3D val="0"/>
            <c:spPr>
              <a:solidFill>
                <a:srgbClr val="92D050"/>
              </a:solidFill>
            </c:spPr>
            <c:extLst>
              <c:ext xmlns:c16="http://schemas.microsoft.com/office/drawing/2014/chart" uri="{C3380CC4-5D6E-409C-BE32-E72D297353CC}">
                <c16:uniqueId val="{00000001-6E63-40E3-A51E-BBA5A5EC95C6}"/>
              </c:ext>
            </c:extLst>
          </c:dPt>
          <c:dLbls>
            <c:dLbl>
              <c:idx val="0"/>
              <c:layout>
                <c:manualLayout>
                  <c:x val="2.336760897992441E-2"/>
                  <c:y val="3.0851459068536639E-2"/>
                </c:manualLayout>
              </c:layout>
              <c:tx>
                <c:rich>
                  <a:bodyPr/>
                  <a:lstStyle/>
                  <a:p>
                    <a:r>
                      <a:rPr lang="en-US" dirty="0"/>
                      <a:t>68,0%</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6E63-40E3-A51E-BBA5A5EC95C6}"/>
                </c:ext>
              </c:extLst>
            </c:dLbl>
            <c:dLbl>
              <c:idx val="1"/>
              <c:layout>
                <c:manualLayout>
                  <c:x val="-4.0873924721748785E-2"/>
                  <c:y val="5.7110744648327327E-2"/>
                </c:manualLayout>
              </c:layout>
              <c:tx>
                <c:rich>
                  <a:bodyPr/>
                  <a:lstStyle/>
                  <a:p>
                    <a:r>
                      <a:rPr lang="en-US" dirty="0"/>
                      <a:t>29,7%</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6E63-40E3-A51E-BBA5A5EC95C6}"/>
                </c:ext>
              </c:extLst>
            </c:dLbl>
            <c:dLbl>
              <c:idx val="2"/>
              <c:layout>
                <c:manualLayout>
                  <c:x val="1.7579810784596455E-2"/>
                  <c:y val="-1.4823773918782939E-2"/>
                </c:manualLayout>
              </c:layout>
              <c:tx>
                <c:rich>
                  <a:bodyPr/>
                  <a:lstStyle/>
                  <a:p>
                    <a:r>
                      <a:rPr lang="en-US" dirty="0"/>
                      <a:t>2,3%</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6E63-40E3-A51E-BBA5A5EC95C6}"/>
                </c:ext>
              </c:extLst>
            </c:dLbl>
            <c:spPr>
              <a:noFill/>
              <a:ln>
                <a:noFill/>
              </a:ln>
              <a:effectLst/>
            </c:spPr>
            <c:txPr>
              <a:bodyPr/>
              <a:lstStyle/>
              <a:p>
                <a:pPr>
                  <a:defRPr sz="1400">
                    <a:solidFill>
                      <a:schemeClr val="tx2"/>
                    </a:solidFill>
                  </a:defRPr>
                </a:pPr>
                <a:endParaRPr lang="de-DE"/>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Straße</c:v>
                </c:pt>
                <c:pt idx="1">
                  <c:v>Schiene</c:v>
                </c:pt>
                <c:pt idx="2">
                  <c:v>Wasserstraße</c:v>
                </c:pt>
              </c:strCache>
            </c:strRef>
          </c:cat>
          <c:val>
            <c:numRef>
              <c:f>Sheet1!$B$2:$B$4</c:f>
              <c:numCache>
                <c:formatCode>General</c:formatCode>
                <c:ptCount val="3"/>
                <c:pt idx="0">
                  <c:v>54.6</c:v>
                </c:pt>
                <c:pt idx="1">
                  <c:v>40.799999999999997</c:v>
                </c:pt>
                <c:pt idx="2">
                  <c:v>4.5999999999999996</c:v>
                </c:pt>
              </c:numCache>
            </c:numRef>
          </c:val>
          <c:extLst>
            <c:ext xmlns:c16="http://schemas.microsoft.com/office/drawing/2014/chart" uri="{C3380CC4-5D6E-409C-BE32-E72D297353CC}">
              <c16:uniqueId val="{00000004-6E63-40E3-A51E-BBA5A5EC95C6}"/>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rgbClr val="3C628F"/>
                </a:solidFill>
              </a:defRPr>
            </a:pPr>
            <a:r>
              <a:rPr lang="de-DE" sz="1600" dirty="0">
                <a:solidFill>
                  <a:srgbClr val="3C628F"/>
                </a:solidFill>
              </a:rPr>
              <a:t>Modal Split in Europa 2020</a:t>
            </a:r>
            <a:br>
              <a:rPr lang="de-DE" sz="1600" dirty="0">
                <a:solidFill>
                  <a:srgbClr val="3C628F"/>
                </a:solidFill>
              </a:rPr>
            </a:br>
            <a:r>
              <a:rPr lang="de-DE" sz="1100" b="0" dirty="0">
                <a:solidFill>
                  <a:srgbClr val="3C628F"/>
                </a:solidFill>
              </a:rPr>
              <a:t>Inland</a:t>
            </a:r>
            <a:r>
              <a:rPr lang="de-DE" sz="1100" b="0" baseline="0" dirty="0">
                <a:solidFill>
                  <a:srgbClr val="3C628F"/>
                </a:solidFill>
              </a:rPr>
              <a:t> transport modes in </a:t>
            </a:r>
            <a:r>
              <a:rPr lang="de-DE" sz="1100" b="0" baseline="0" dirty="0" err="1">
                <a:solidFill>
                  <a:srgbClr val="3C628F"/>
                </a:solidFill>
              </a:rPr>
              <a:t>billions</a:t>
            </a:r>
            <a:r>
              <a:rPr lang="de-DE" sz="1100" b="0" baseline="0" dirty="0">
                <a:solidFill>
                  <a:srgbClr val="3C628F"/>
                </a:solidFill>
              </a:rPr>
              <a:t> of tonne-kilometers</a:t>
            </a:r>
            <a:endParaRPr lang="de-DE" sz="1100" b="0" dirty="0">
              <a:solidFill>
                <a:srgbClr val="3C628F"/>
              </a:solidFill>
            </a:endParaRPr>
          </a:p>
        </c:rich>
      </c:tx>
      <c:overlay val="0"/>
    </c:title>
    <c:autoTitleDeleted val="0"/>
    <c:plotArea>
      <c:layout>
        <c:manualLayout>
          <c:layoutTarget val="inner"/>
          <c:xMode val="edge"/>
          <c:yMode val="edge"/>
          <c:x val="0.19891496903290187"/>
          <c:y val="0.32257279145433082"/>
          <c:w val="0.56341376081508798"/>
          <c:h val="0.56069742321997285"/>
        </c:manualLayout>
      </c:layout>
      <c:pieChart>
        <c:varyColors val="1"/>
        <c:ser>
          <c:idx val="0"/>
          <c:order val="0"/>
          <c:tx>
            <c:strRef>
              <c:f>Sheet1!$B$1</c:f>
              <c:strCache>
                <c:ptCount val="1"/>
                <c:pt idx="0">
                  <c:v>Modal Split EU-27 2011: Binnenverkehrsträger in Millionen tkm</c:v>
                </c:pt>
              </c:strCache>
            </c:strRef>
          </c:tx>
          <c:explosion val="1"/>
          <c:dPt>
            <c:idx val="2"/>
            <c:bubble3D val="0"/>
            <c:spPr>
              <a:solidFill>
                <a:srgbClr val="92D050"/>
              </a:solidFill>
            </c:spPr>
            <c:extLst>
              <c:ext xmlns:c16="http://schemas.microsoft.com/office/drawing/2014/chart" uri="{C3380CC4-5D6E-409C-BE32-E72D297353CC}">
                <c16:uniqueId val="{00000001-64AB-4895-B492-CEE80517468F}"/>
              </c:ext>
            </c:extLst>
          </c:dPt>
          <c:dLbls>
            <c:dLbl>
              <c:idx val="0"/>
              <c:layout>
                <c:manualLayout>
                  <c:x val="2.336760897992441E-2"/>
                  <c:y val="3.0851459068536639E-2"/>
                </c:manualLayout>
              </c:layout>
              <c:tx>
                <c:rich>
                  <a:bodyPr/>
                  <a:lstStyle/>
                  <a:p>
                    <a:r>
                      <a:rPr lang="en-US" dirty="0"/>
                      <a:t>77,4%</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64AB-4895-B492-CEE80517468F}"/>
                </c:ext>
              </c:extLst>
            </c:dLbl>
            <c:dLbl>
              <c:idx val="1"/>
              <c:layout>
                <c:manualLayout>
                  <c:x val="-4.0873924721748785E-2"/>
                  <c:y val="5.7110744648327327E-2"/>
                </c:manualLayout>
              </c:layout>
              <c:tx>
                <c:rich>
                  <a:bodyPr/>
                  <a:lstStyle/>
                  <a:p>
                    <a:r>
                      <a:rPr lang="en-US" dirty="0"/>
                      <a:t>16,8%</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64AB-4895-B492-CEE80517468F}"/>
                </c:ext>
              </c:extLst>
            </c:dLbl>
            <c:dLbl>
              <c:idx val="2"/>
              <c:layout>
                <c:manualLayout>
                  <c:x val="1.7579810784596455E-2"/>
                  <c:y val="-1.4823773918782939E-2"/>
                </c:manualLayout>
              </c:layout>
              <c:tx>
                <c:rich>
                  <a:bodyPr/>
                  <a:lstStyle/>
                  <a:p>
                    <a:r>
                      <a:rPr lang="en-US" dirty="0"/>
                      <a:t>5,8%</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64AB-4895-B492-CEE80517468F}"/>
                </c:ext>
              </c:extLst>
            </c:dLbl>
            <c:spPr>
              <a:noFill/>
              <a:ln>
                <a:noFill/>
              </a:ln>
              <a:effectLst/>
            </c:spPr>
            <c:txPr>
              <a:bodyPr/>
              <a:lstStyle/>
              <a:p>
                <a:pPr>
                  <a:defRPr sz="1400">
                    <a:solidFill>
                      <a:schemeClr val="tx2"/>
                    </a:solidFill>
                  </a:defRPr>
                </a:pPr>
                <a:endParaRPr lang="de-DE"/>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Straße</c:v>
                </c:pt>
                <c:pt idx="1">
                  <c:v>Schiene</c:v>
                </c:pt>
                <c:pt idx="2">
                  <c:v>Wasserstraße</c:v>
                </c:pt>
              </c:strCache>
            </c:strRef>
          </c:cat>
          <c:val>
            <c:numRef>
              <c:f>Sheet1!$B$2:$B$4</c:f>
              <c:numCache>
                <c:formatCode>General</c:formatCode>
                <c:ptCount val="3"/>
                <c:pt idx="0">
                  <c:v>54.6</c:v>
                </c:pt>
                <c:pt idx="1">
                  <c:v>40.799999999999997</c:v>
                </c:pt>
                <c:pt idx="2">
                  <c:v>4.5999999999999996</c:v>
                </c:pt>
              </c:numCache>
            </c:numRef>
          </c:val>
          <c:extLst>
            <c:ext xmlns:c16="http://schemas.microsoft.com/office/drawing/2014/chart" uri="{C3380CC4-5D6E-409C-BE32-E72D297353CC}">
              <c16:uniqueId val="{00000004-64AB-4895-B492-CEE80517468F}"/>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_rels/data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2.png"/></Relationships>
</file>

<file path=ppt/diagrams/_rels/data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941672-F5FC-4F5F-8FF3-57791CAF8C56}">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Nachhaltige Verkehrsträger</a:t>
          </a:r>
        </a:p>
      </dgm:t>
    </dgm:pt>
    <dgm:pt modelId="{937F0D99-2D0E-48A6-94B9-C880850880C0}" type="parTrans" cxnId="{108E50BE-3469-439F-8FFF-017FEBDD5C74}">
      <dgm:prSet/>
      <dgm:spPr/>
      <dgm:t>
        <a:bodyPr/>
        <a:lstStyle/>
        <a:p>
          <a:endParaRPr lang="de-DE">
            <a:latin typeface="Corbel" panose="020B0503020204020204" pitchFamily="34" charset="0"/>
          </a:endParaRPr>
        </a:p>
      </dgm:t>
    </dgm:pt>
    <dgm:pt modelId="{624E2F07-CA2B-4ED9-89E9-4ED31FD7F6BD}" type="sibTrans" cxnId="{108E50BE-3469-439F-8FFF-017FEBDD5C74}">
      <dgm:prSet/>
      <dgm:spPr/>
      <dgm:t>
        <a:bodyPr/>
        <a:lstStyle/>
        <a:p>
          <a:endParaRPr lang="de-DE">
            <a:latin typeface="Corbel" panose="020B0503020204020204" pitchFamily="34" charset="0"/>
          </a:endParaRPr>
        </a:p>
      </dgm:t>
    </dgm:pt>
    <dgm:pt modelId="{173351EC-E710-4201-8F33-1AD5623FE62E}">
      <dgm:prSet custT="1"/>
      <dgm:spPr>
        <a:solidFill>
          <a:schemeClr val="accent1">
            <a:lumMod val="40000"/>
            <a:lumOff val="60000"/>
          </a:schemeClr>
        </a:solidFill>
      </dgm:spPr>
      <dgm:t>
        <a:bodyPr/>
        <a:lstStyle/>
        <a:p>
          <a:r>
            <a:rPr lang="de-DE" sz="2400" dirty="0">
              <a:solidFill>
                <a:srgbClr val="3C628F"/>
              </a:solidFill>
              <a:latin typeface="Corbel" panose="020B0503020204020204" pitchFamily="34" charset="0"/>
            </a:rPr>
            <a:t>Flüssiggas - LNG</a:t>
          </a:r>
          <a:endParaRPr lang="de-DE" sz="2400" dirty="0">
            <a:solidFill>
              <a:schemeClr val="accent1"/>
            </a:solidFill>
            <a:latin typeface="Corbel" panose="020B0503020204020204" pitchFamily="34" charset="0"/>
          </a:endParaRPr>
        </a:p>
      </dgm:t>
    </dgm:pt>
    <dgm:pt modelId="{4F3AEDE9-65F0-4988-8076-2CEA40D71496}" type="parTrans" cxnId="{F893935F-CABD-4D82-B93B-70657E02FACA}">
      <dgm:prSet/>
      <dgm:spPr/>
      <dgm:t>
        <a:bodyPr/>
        <a:lstStyle/>
        <a:p>
          <a:endParaRPr lang="de-DE">
            <a:latin typeface="Corbel" panose="020B0503020204020204" pitchFamily="34" charset="0"/>
          </a:endParaRPr>
        </a:p>
      </dgm:t>
    </dgm:pt>
    <dgm:pt modelId="{46AFA8D8-F557-4455-8A38-DF16055635A9}" type="sibTrans" cxnId="{F893935F-CABD-4D82-B93B-70657E02FACA}">
      <dgm:prSet/>
      <dgm:spPr/>
      <dgm:t>
        <a:bodyPr/>
        <a:lstStyle/>
        <a:p>
          <a:endParaRPr lang="de-DE">
            <a:latin typeface="Corbel" panose="020B0503020204020204" pitchFamily="34" charset="0"/>
          </a:endParaRPr>
        </a:p>
      </dgm:t>
    </dgm:pt>
    <dgm:pt modelId="{F24300EC-4372-4D89-B437-9F81F6228517}">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Verkehrsträgervergleich</a:t>
          </a:r>
        </a:p>
      </dgm:t>
    </dgm:pt>
    <dgm:pt modelId="{BBB9D7DD-2425-4723-8219-8DCB9AF8E441}" type="sibTrans" cxnId="{0781121C-2DD2-4939-9728-C6477965DA94}">
      <dgm:prSet/>
      <dgm:spPr/>
      <dgm:t>
        <a:bodyPr/>
        <a:lstStyle/>
        <a:p>
          <a:endParaRPr lang="de-DE">
            <a:latin typeface="Corbel" panose="020B0503020204020204" pitchFamily="34" charset="0"/>
          </a:endParaRPr>
        </a:p>
      </dgm:t>
    </dgm:pt>
    <dgm:pt modelId="{468FF3C9-0BE5-4FF4-BE42-47AA0FABB054}" type="parTrans" cxnId="{0781121C-2DD2-4939-9728-C6477965DA94}">
      <dgm:prSet/>
      <dgm:spPr/>
      <dgm:t>
        <a:bodyPr/>
        <a:lstStyle/>
        <a:p>
          <a:endParaRPr lang="de-DE">
            <a:latin typeface="Corbel" panose="020B0503020204020204" pitchFamily="34" charset="0"/>
          </a:endParaRPr>
        </a:p>
      </dgm:t>
    </dgm:pt>
    <dgm:pt modelId="{693C98F0-4947-49B8-8293-D130C6CEBECD}">
      <dgm:prSet custT="1"/>
      <dgm:spPr>
        <a:solidFill>
          <a:srgbClr val="A8BFDB"/>
        </a:solidFill>
      </dgm:spPr>
      <dgm:t>
        <a:bodyPr/>
        <a:lstStyle/>
        <a:p>
          <a:r>
            <a:rPr lang="de-DE" sz="2400" dirty="0">
              <a:solidFill>
                <a:schemeClr val="accent1"/>
              </a:solidFill>
              <a:latin typeface="Corbel" panose="020B0503020204020204" pitchFamily="34" charset="0"/>
            </a:rPr>
            <a:t>Verkehr und Umwelt</a:t>
          </a:r>
          <a:endParaRPr lang="de-DE" sz="2400" dirty="0"/>
        </a:p>
      </dgm:t>
    </dgm:pt>
    <dgm:pt modelId="{68C758AC-F921-4096-8688-0A67A52E0878}" type="parTrans" cxnId="{899559CE-7742-4230-AC58-D74A93A704B0}">
      <dgm:prSet/>
      <dgm:spPr/>
      <dgm:t>
        <a:bodyPr/>
        <a:lstStyle/>
        <a:p>
          <a:endParaRPr lang="de-DE"/>
        </a:p>
      </dgm:t>
    </dgm:pt>
    <dgm:pt modelId="{28A2AE5E-9B52-4675-9B03-5BC67D6938AA}" type="sibTrans" cxnId="{899559CE-7742-4230-AC58-D74A93A704B0}">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45C237B3-44F0-4E4E-8317-37D1542DECEB}" type="pres">
      <dgm:prSet presAssocID="{693C98F0-4947-49B8-8293-D130C6CEBECD}" presName="text_1" presStyleLbl="node1" presStyleIdx="0" presStyleCnt="4">
        <dgm:presLayoutVars>
          <dgm:bulletEnabled val="1"/>
        </dgm:presLayoutVars>
      </dgm:prSet>
      <dgm:spPr/>
    </dgm:pt>
    <dgm:pt modelId="{4D8B25DE-87EF-4A46-A878-72DF7686AE24}" type="pres">
      <dgm:prSet presAssocID="{693C98F0-4947-49B8-8293-D130C6CEBECD}" presName="accent_1" presStyleCnt="0"/>
      <dgm:spPr/>
    </dgm:pt>
    <dgm:pt modelId="{83A75757-F3FA-4329-A41E-DBBF7D2E96AA}" type="pres">
      <dgm:prSet presAssocID="{693C98F0-4947-49B8-8293-D130C6CEBECD}" presName="accentRepeatNode" presStyleLbl="solidFgAcc1" presStyleIdx="0" presStyleCnt="4"/>
      <dgm:spPr>
        <a:blipFill rotWithShape="0">
          <a:blip xmlns:r="http://schemas.openxmlformats.org/officeDocument/2006/relationships" r:embed="rId1"/>
          <a:stretch>
            <a:fillRect/>
          </a:stretch>
        </a:blipFill>
      </dgm:spPr>
    </dgm:pt>
    <dgm:pt modelId="{3E179D2F-11E4-4D27-A49E-5E0EA304FC54}" type="pres">
      <dgm:prSet presAssocID="{F2941672-F5FC-4F5F-8FF3-57791CAF8C56}" presName="text_2" presStyleLbl="node1" presStyleIdx="1" presStyleCnt="4">
        <dgm:presLayoutVars>
          <dgm:bulletEnabled val="1"/>
        </dgm:presLayoutVars>
      </dgm:prSet>
      <dgm:spPr/>
    </dgm:pt>
    <dgm:pt modelId="{48325823-3A45-4F3E-974E-BE09EAA7773E}"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blipFill rotWithShape="0">
          <a:blip xmlns:r="http://schemas.openxmlformats.org/officeDocument/2006/relationships" r:embed="rId2"/>
          <a:stretch>
            <a:fillRect/>
          </a:stretch>
        </a:blipFill>
        <a:ln w="28575">
          <a:solidFill>
            <a:schemeClr val="accent1"/>
          </a:solidFill>
        </a:ln>
      </dgm:spPr>
    </dgm:pt>
    <dgm:pt modelId="{366A46DD-ACA0-4863-86D5-A3DD22B782AC}" type="pres">
      <dgm:prSet presAssocID="{F24300EC-4372-4D89-B437-9F81F6228517}" presName="text_3" presStyleLbl="node1" presStyleIdx="2" presStyleCnt="4">
        <dgm:presLayoutVars>
          <dgm:bulletEnabled val="1"/>
        </dgm:presLayoutVars>
      </dgm:prSet>
      <dgm:spPr/>
    </dgm:pt>
    <dgm:pt modelId="{0554E374-BEC6-42EE-84B0-CA32D2E5A136}"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solidFill>
          <a:schemeClr val="accent1">
            <a:lumMod val="40000"/>
            <a:lumOff val="60000"/>
          </a:schemeClr>
        </a:solidFill>
        <a:ln w="28575">
          <a:solidFill>
            <a:schemeClr val="accent1"/>
          </a:solidFill>
        </a:ln>
      </dgm:spPr>
    </dgm:pt>
    <dgm:pt modelId="{D17FF070-A72F-46CF-B316-4B6520ED3106}" type="pres">
      <dgm:prSet presAssocID="{173351EC-E710-4201-8F33-1AD5623FE62E}" presName="text_4" presStyleLbl="node1" presStyleIdx="3" presStyleCnt="4">
        <dgm:presLayoutVars>
          <dgm:bulletEnabled val="1"/>
        </dgm:presLayoutVars>
      </dgm:prSet>
      <dgm:spPr/>
    </dgm:pt>
    <dgm:pt modelId="{6178786F-F6B1-4B45-B41C-D996DB6F8946}" type="pres">
      <dgm:prSet presAssocID="{173351EC-E710-4201-8F33-1AD5623FE62E}" presName="accent_4" presStyleCnt="0"/>
      <dgm:spPr/>
    </dgm:pt>
    <dgm:pt modelId="{84FECD7B-556D-40CD-80FE-E856FE6C01BC}" type="pres">
      <dgm:prSet presAssocID="{173351EC-E710-4201-8F33-1AD5623FE62E}" presName="accentRepeatNode" presStyleLbl="solidFgAcc1" presStyleIdx="3" presStyleCnt="4"/>
      <dgm:spPr>
        <a:solidFill>
          <a:schemeClr val="accent1">
            <a:lumMod val="40000"/>
            <a:lumOff val="60000"/>
          </a:schemeClr>
        </a:solidFill>
        <a:ln w="28575">
          <a:solidFill>
            <a:schemeClr val="accent1"/>
          </a:solidFill>
        </a:ln>
      </dgm:spPr>
    </dgm:pt>
  </dgm:ptLst>
  <dgm:cxnLst>
    <dgm:cxn modelId="{0781121C-2DD2-4939-9728-C6477965DA94}" srcId="{754914D3-2823-4D9D-9B5F-8AAE908A2791}" destId="{F24300EC-4372-4D89-B437-9F81F6228517}" srcOrd="2" destOrd="0" parTransId="{468FF3C9-0BE5-4FF4-BE42-47AA0FABB054}" sibTransId="{BBB9D7DD-2425-4723-8219-8DCB9AF8E441}"/>
    <dgm:cxn modelId="{95042434-4A1B-4CF6-BDD0-1AFD8774D510}" type="presOf" srcId="{754914D3-2823-4D9D-9B5F-8AAE908A2791}" destId="{AE6139D5-D84B-4711-8A6A-A5161E022A99}" srcOrd="0" destOrd="0" presId="urn:microsoft.com/office/officeart/2008/layout/VerticalCurvedList"/>
    <dgm:cxn modelId="{F893935F-CABD-4D82-B93B-70657E02FACA}" srcId="{754914D3-2823-4D9D-9B5F-8AAE908A2791}" destId="{173351EC-E710-4201-8F33-1AD5623FE62E}" srcOrd="3" destOrd="0" parTransId="{4F3AEDE9-65F0-4988-8076-2CEA40D71496}" sibTransId="{46AFA8D8-F557-4455-8A38-DF16055635A9}"/>
    <dgm:cxn modelId="{EB20594B-B793-4037-88E3-D3F82487AF81}" type="presOf" srcId="{28A2AE5E-9B52-4675-9B03-5BC67D6938AA}" destId="{93855F07-44CB-45DE-B464-761E63A71CD5}" srcOrd="0" destOrd="0" presId="urn:microsoft.com/office/officeart/2008/layout/VerticalCurvedList"/>
    <dgm:cxn modelId="{41AEFD75-6299-4ED1-8B04-1839F2223C8F}" type="presOf" srcId="{693C98F0-4947-49B8-8293-D130C6CEBECD}" destId="{45C237B3-44F0-4E4E-8317-37D1542DECEB}"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899559CE-7742-4230-AC58-D74A93A704B0}" srcId="{754914D3-2823-4D9D-9B5F-8AAE908A2791}" destId="{693C98F0-4947-49B8-8293-D130C6CEBECD}" srcOrd="0" destOrd="0" parTransId="{68C758AC-F921-4096-8688-0A67A52E0878}" sibTransId="{28A2AE5E-9B52-4675-9B03-5BC67D6938AA}"/>
    <dgm:cxn modelId="{AEB409D8-5C0F-4498-A629-25A47E6E1C3B}" type="presOf" srcId="{F24300EC-4372-4D89-B437-9F81F6228517}" destId="{366A46DD-ACA0-4863-86D5-A3DD22B782AC}" srcOrd="0" destOrd="0" presId="urn:microsoft.com/office/officeart/2008/layout/VerticalCurvedList"/>
    <dgm:cxn modelId="{247175E3-F0C4-467F-83A9-D9C8AF42DD22}" type="presOf" srcId="{F2941672-F5FC-4F5F-8FF3-57791CAF8C56}" destId="{3E179D2F-11E4-4D27-A49E-5E0EA304FC54}" srcOrd="0" destOrd="0" presId="urn:microsoft.com/office/officeart/2008/layout/VerticalCurvedList"/>
    <dgm:cxn modelId="{A69174E5-3B01-4046-ABCC-F7FA9E5EB31D}" type="presOf" srcId="{173351EC-E710-4201-8F33-1AD5623FE62E}" destId="{D17FF070-A72F-46CF-B316-4B6520ED3106}" srcOrd="0" destOrd="0" presId="urn:microsoft.com/office/officeart/2008/layout/VerticalCurvedList"/>
    <dgm:cxn modelId="{7E059E4A-B554-46B7-A1E8-210D401AD3A9}" type="presParOf" srcId="{AE6139D5-D84B-4711-8A6A-A5161E022A99}" destId="{00F42187-34FD-4D8B-A449-F316E9EB9AFA}" srcOrd="0" destOrd="0" presId="urn:microsoft.com/office/officeart/2008/layout/VerticalCurvedList"/>
    <dgm:cxn modelId="{91C22D94-6FBD-4C7E-A6F5-851000EB3198}" type="presParOf" srcId="{00F42187-34FD-4D8B-A449-F316E9EB9AFA}" destId="{C168C53D-163A-4892-8EF0-B5326C3FF8C8}" srcOrd="0" destOrd="0" presId="urn:microsoft.com/office/officeart/2008/layout/VerticalCurvedList"/>
    <dgm:cxn modelId="{A5FFCAD4-97A9-471D-9E0B-A35878E49C1E}" type="presParOf" srcId="{C168C53D-163A-4892-8EF0-B5326C3FF8C8}" destId="{0FAB2C97-DF89-43B9-B7B2-C745E026F562}" srcOrd="0" destOrd="0" presId="urn:microsoft.com/office/officeart/2008/layout/VerticalCurvedList"/>
    <dgm:cxn modelId="{2F22006E-31B2-4C84-8253-4FC672A5CE15}" type="presParOf" srcId="{C168C53D-163A-4892-8EF0-B5326C3FF8C8}" destId="{93855F07-44CB-45DE-B464-761E63A71CD5}" srcOrd="1" destOrd="0" presId="urn:microsoft.com/office/officeart/2008/layout/VerticalCurvedList"/>
    <dgm:cxn modelId="{E74C2067-ED80-42B5-B881-DCBA8903286C}" type="presParOf" srcId="{C168C53D-163A-4892-8EF0-B5326C3FF8C8}" destId="{D258DE45-194F-4470-A0BE-D234AB24927B}" srcOrd="2" destOrd="0" presId="urn:microsoft.com/office/officeart/2008/layout/VerticalCurvedList"/>
    <dgm:cxn modelId="{CA48CA09-9DA7-4AE4-A548-ECEC65DD7CDF}" type="presParOf" srcId="{C168C53D-163A-4892-8EF0-B5326C3FF8C8}" destId="{BF8CDB65-7F63-46ED-AD6F-299BB5E410A3}" srcOrd="3" destOrd="0" presId="urn:microsoft.com/office/officeart/2008/layout/VerticalCurvedList"/>
    <dgm:cxn modelId="{0FA5BA74-CC53-48CE-A68A-81F21FE5664F}" type="presParOf" srcId="{00F42187-34FD-4D8B-A449-F316E9EB9AFA}" destId="{45C237B3-44F0-4E4E-8317-37D1542DECEB}" srcOrd="1" destOrd="0" presId="urn:microsoft.com/office/officeart/2008/layout/VerticalCurvedList"/>
    <dgm:cxn modelId="{3BB07094-B183-4923-8561-C6A0EFFFF51D}" type="presParOf" srcId="{00F42187-34FD-4D8B-A449-F316E9EB9AFA}" destId="{4D8B25DE-87EF-4A46-A878-72DF7686AE24}" srcOrd="2" destOrd="0" presId="urn:microsoft.com/office/officeart/2008/layout/VerticalCurvedList"/>
    <dgm:cxn modelId="{4EB7EFB6-E9FD-4462-94FF-6EEFE9F5F23A}" type="presParOf" srcId="{4D8B25DE-87EF-4A46-A878-72DF7686AE24}" destId="{83A75757-F3FA-4329-A41E-DBBF7D2E96AA}" srcOrd="0" destOrd="0" presId="urn:microsoft.com/office/officeart/2008/layout/VerticalCurvedList"/>
    <dgm:cxn modelId="{65568EDF-9664-47A6-BB96-A4CE53AA0CE2}" type="presParOf" srcId="{00F42187-34FD-4D8B-A449-F316E9EB9AFA}" destId="{3E179D2F-11E4-4D27-A49E-5E0EA304FC54}" srcOrd="3" destOrd="0" presId="urn:microsoft.com/office/officeart/2008/layout/VerticalCurvedList"/>
    <dgm:cxn modelId="{ECC23D74-22C1-4A23-9669-98F45D740DE1}" type="presParOf" srcId="{00F42187-34FD-4D8B-A449-F316E9EB9AFA}" destId="{48325823-3A45-4F3E-974E-BE09EAA7773E}" srcOrd="4" destOrd="0" presId="urn:microsoft.com/office/officeart/2008/layout/VerticalCurvedList"/>
    <dgm:cxn modelId="{958CE8CF-23DB-44EC-BD5F-140A0D7075A6}" type="presParOf" srcId="{48325823-3A45-4F3E-974E-BE09EAA7773E}" destId="{9AF5ED78-341F-403E-97B4-875F8057A202}" srcOrd="0" destOrd="0" presId="urn:microsoft.com/office/officeart/2008/layout/VerticalCurvedList"/>
    <dgm:cxn modelId="{0C970E47-A58B-4EF7-BFC5-116DDD9A7A5F}" type="presParOf" srcId="{00F42187-34FD-4D8B-A449-F316E9EB9AFA}" destId="{366A46DD-ACA0-4863-86D5-A3DD22B782AC}" srcOrd="5" destOrd="0" presId="urn:microsoft.com/office/officeart/2008/layout/VerticalCurvedList"/>
    <dgm:cxn modelId="{4A7CF01C-9FAE-4023-B4B9-C25E93852331}" type="presParOf" srcId="{00F42187-34FD-4D8B-A449-F316E9EB9AFA}" destId="{0554E374-BEC6-42EE-84B0-CA32D2E5A136}" srcOrd="6" destOrd="0" presId="urn:microsoft.com/office/officeart/2008/layout/VerticalCurvedList"/>
    <dgm:cxn modelId="{5BA582BD-C736-4C40-8B8E-45EDA18A6471}" type="presParOf" srcId="{0554E374-BEC6-42EE-84B0-CA32D2E5A136}" destId="{EF12B5F5-AB8A-4523-B395-C351AAF3CDFA}" srcOrd="0" destOrd="0" presId="urn:microsoft.com/office/officeart/2008/layout/VerticalCurvedList"/>
    <dgm:cxn modelId="{B6A84672-1EC5-42B7-A80F-73854DFFEF10}" type="presParOf" srcId="{00F42187-34FD-4D8B-A449-F316E9EB9AFA}" destId="{D17FF070-A72F-46CF-B316-4B6520ED3106}" srcOrd="7" destOrd="0" presId="urn:microsoft.com/office/officeart/2008/layout/VerticalCurvedList"/>
    <dgm:cxn modelId="{426AD6C9-D5F2-4966-B6BA-302BA1DE8A4C}" type="presParOf" srcId="{00F42187-34FD-4D8B-A449-F316E9EB9AFA}" destId="{6178786F-F6B1-4B45-B41C-D996DB6F8946}" srcOrd="8" destOrd="0" presId="urn:microsoft.com/office/officeart/2008/layout/VerticalCurvedList"/>
    <dgm:cxn modelId="{4A2A5D7B-8154-4DCB-9DD5-E7156E5E0979}" type="presParOf" srcId="{6178786F-F6B1-4B45-B41C-D996DB6F8946}" destId="{84FECD7B-556D-40CD-80FE-E856FE6C01B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49697C-FC95-4421-B101-89BE582803B8}" type="doc">
      <dgm:prSet loTypeId="urn:microsoft.com/office/officeart/2009/3/layout/PlusandMinus" loCatId="relationship" qsTypeId="urn:microsoft.com/office/officeart/2005/8/quickstyle/simple1" qsCatId="simple" csTypeId="urn:microsoft.com/office/officeart/2005/8/colors/colorful1" csCatId="colorful" phldr="1"/>
      <dgm:spPr/>
      <dgm:t>
        <a:bodyPr/>
        <a:lstStyle/>
        <a:p>
          <a:endParaRPr lang="en-US"/>
        </a:p>
      </dgm:t>
    </dgm:pt>
    <dgm:pt modelId="{E381F880-9DC3-4DBC-85DA-5FA398B99430}">
      <dgm:prSet phldrT="[Text]" custT="1"/>
      <dgm:spPr/>
      <dgm:t>
        <a:bodyPr/>
        <a:lstStyle/>
        <a:p>
          <a:r>
            <a:rPr lang="de-DE" sz="2200" dirty="0">
              <a:latin typeface="Corbel" panose="020B0503020204020204" pitchFamily="34" charset="0"/>
            </a:rPr>
            <a:t>Niedrige Transportkosten</a:t>
          </a:r>
        </a:p>
        <a:p>
          <a:r>
            <a:rPr lang="de-DE" sz="2200" dirty="0">
              <a:latin typeface="Corbel" panose="020B0503020204020204" pitchFamily="34" charset="0"/>
            </a:rPr>
            <a:t>Massenleistungsfähigkeit</a:t>
          </a:r>
        </a:p>
        <a:p>
          <a:r>
            <a:rPr lang="de-DE" sz="2200" dirty="0">
              <a:latin typeface="Corbel" panose="020B0503020204020204" pitchFamily="34" charset="0"/>
            </a:rPr>
            <a:t>Umweltfreundlichkeit</a:t>
          </a:r>
        </a:p>
        <a:p>
          <a:r>
            <a:rPr lang="de-DE" sz="2200" dirty="0">
              <a:latin typeface="Corbel" panose="020B0503020204020204" pitchFamily="34" charset="0"/>
            </a:rPr>
            <a:t>Sicherheit</a:t>
          </a:r>
        </a:p>
        <a:p>
          <a:r>
            <a:rPr lang="de-DE" sz="2200" dirty="0">
              <a:latin typeface="Corbel" panose="020B0503020204020204" pitchFamily="34" charset="0"/>
            </a:rPr>
            <a:t>Transporthäufigkeit - 24 h Einsatzbereit </a:t>
          </a:r>
        </a:p>
        <a:p>
          <a:r>
            <a:rPr lang="de-DE" sz="2200" dirty="0">
              <a:latin typeface="Corbel" panose="020B0503020204020204" pitchFamily="34" charset="0"/>
            </a:rPr>
            <a:t>Niedrige Infrastrukturkosten</a:t>
          </a:r>
        </a:p>
      </dgm:t>
    </dgm:pt>
    <dgm:pt modelId="{CB24BB2A-1E0D-4C7D-87DD-5C96EA53F076}" type="parTrans" cxnId="{C9AFA861-03FC-4CE5-ABC2-26222658C490}">
      <dgm:prSet/>
      <dgm:spPr/>
      <dgm:t>
        <a:bodyPr/>
        <a:lstStyle/>
        <a:p>
          <a:endParaRPr lang="en-US"/>
        </a:p>
      </dgm:t>
    </dgm:pt>
    <dgm:pt modelId="{C0E2D5B9-4D9E-4EE9-9FC4-506E624843B4}" type="sibTrans" cxnId="{C9AFA861-03FC-4CE5-ABC2-26222658C490}">
      <dgm:prSet/>
      <dgm:spPr/>
      <dgm:t>
        <a:bodyPr/>
        <a:lstStyle/>
        <a:p>
          <a:endParaRPr lang="en-US"/>
        </a:p>
      </dgm:t>
    </dgm:pt>
    <dgm:pt modelId="{A4B8B6D7-1F2F-472F-80BF-F55E51EF34B4}">
      <dgm:prSet phldrT="[Text]" custT="1"/>
      <dgm:spPr/>
      <dgm:t>
        <a:bodyPr/>
        <a:lstStyle/>
        <a:p>
          <a:r>
            <a:rPr lang="de-DE" sz="2200" noProof="0">
              <a:latin typeface="Corbel" panose="020B0503020204020204" pitchFamily="34" charset="0"/>
            </a:rPr>
            <a:t>Abhängigkeit</a:t>
          </a:r>
          <a:r>
            <a:rPr lang="de-DE" sz="2200">
              <a:latin typeface="Corbel" panose="020B0503020204020204" pitchFamily="34" charset="0"/>
            </a:rPr>
            <a:t> von Fahrwasserverhältnissen</a:t>
          </a:r>
        </a:p>
        <a:p>
          <a:r>
            <a:rPr lang="de-DE" sz="2200">
              <a:latin typeface="Corbel" panose="020B0503020204020204" pitchFamily="34" charset="0"/>
            </a:rPr>
            <a:t>Niedrige Transportgeschwindigkeit</a:t>
          </a:r>
        </a:p>
        <a:p>
          <a:r>
            <a:rPr lang="de-DE" sz="2200">
              <a:latin typeface="Corbel" panose="020B0503020204020204" pitchFamily="34" charset="0"/>
            </a:rPr>
            <a:t>Geringe Netzdichte – Vor-/Nachlauf notwendig </a:t>
          </a:r>
          <a:endParaRPr lang="de-DE" sz="2200" dirty="0">
            <a:latin typeface="Corbel" panose="020B0503020204020204" pitchFamily="34" charset="0"/>
          </a:endParaRPr>
        </a:p>
      </dgm:t>
    </dgm:pt>
    <dgm:pt modelId="{D26CE15A-C4AB-46BF-83FC-18015F603810}" type="parTrans" cxnId="{08AE8F04-4135-47C5-B3F6-345B513C5487}">
      <dgm:prSet/>
      <dgm:spPr/>
      <dgm:t>
        <a:bodyPr/>
        <a:lstStyle/>
        <a:p>
          <a:endParaRPr lang="en-US"/>
        </a:p>
      </dgm:t>
    </dgm:pt>
    <dgm:pt modelId="{D8EEB9E0-4EC2-4FFE-A284-8C8CAEC3B6B8}" type="sibTrans" cxnId="{08AE8F04-4135-47C5-B3F6-345B513C5487}">
      <dgm:prSet/>
      <dgm:spPr/>
      <dgm:t>
        <a:bodyPr/>
        <a:lstStyle/>
        <a:p>
          <a:endParaRPr lang="en-US"/>
        </a:p>
      </dgm:t>
    </dgm:pt>
    <dgm:pt modelId="{92884008-2A39-4319-866C-248EBFA87014}" type="pres">
      <dgm:prSet presAssocID="{8449697C-FC95-4421-B101-89BE582803B8}" presName="Name0" presStyleCnt="0">
        <dgm:presLayoutVars>
          <dgm:chMax val="2"/>
          <dgm:chPref val="2"/>
          <dgm:dir/>
          <dgm:animOne/>
          <dgm:resizeHandles val="exact"/>
        </dgm:presLayoutVars>
      </dgm:prSet>
      <dgm:spPr/>
    </dgm:pt>
    <dgm:pt modelId="{35D22335-C9BA-4DA5-AA47-515C45813889}" type="pres">
      <dgm:prSet presAssocID="{8449697C-FC95-4421-B101-89BE582803B8}" presName="Background" presStyleLbl="bgImgPlace1" presStyleIdx="0" presStyleCnt="1" custLinFactNeighborX="396" custLinFactNeighborY="641"/>
      <dgm:spPr/>
    </dgm:pt>
    <dgm:pt modelId="{E2559051-6E0A-4117-A0CE-2E7DEA7EA08B}" type="pres">
      <dgm:prSet presAssocID="{8449697C-FC95-4421-B101-89BE582803B8}" presName="ParentText1" presStyleLbl="revTx" presStyleIdx="0" presStyleCnt="2">
        <dgm:presLayoutVars>
          <dgm:chMax val="0"/>
          <dgm:chPref val="0"/>
          <dgm:bulletEnabled val="1"/>
        </dgm:presLayoutVars>
      </dgm:prSet>
      <dgm:spPr/>
    </dgm:pt>
    <dgm:pt modelId="{58AF2CD3-BEB7-4C62-BCF0-31F388F74B93}" type="pres">
      <dgm:prSet presAssocID="{8449697C-FC95-4421-B101-89BE582803B8}" presName="ParentText2" presStyleLbl="revTx" presStyleIdx="1" presStyleCnt="2">
        <dgm:presLayoutVars>
          <dgm:chMax val="0"/>
          <dgm:chPref val="0"/>
          <dgm:bulletEnabled val="1"/>
        </dgm:presLayoutVars>
      </dgm:prSet>
      <dgm:spPr/>
    </dgm:pt>
    <dgm:pt modelId="{0280E279-A1B9-477C-8BD5-810C6E71925E}" type="pres">
      <dgm:prSet presAssocID="{8449697C-FC95-4421-B101-89BE582803B8}" presName="Plus" presStyleLbl="alignNode1" presStyleIdx="0" presStyleCnt="2" custScaleX="41916" custScaleY="39497"/>
      <dgm:spPr/>
    </dgm:pt>
    <dgm:pt modelId="{AB93A9C8-FEF8-4AEE-ACA3-581756AE0CAC}" type="pres">
      <dgm:prSet presAssocID="{8449697C-FC95-4421-B101-89BE582803B8}" presName="Minus" presStyleLbl="alignNode1" presStyleIdx="1" presStyleCnt="2" custFlipVert="1" custScaleX="49600" custScaleY="47629"/>
      <dgm:spPr/>
    </dgm:pt>
    <dgm:pt modelId="{7E3B3D97-7B5D-47D2-A4D9-0E98B28C9933}" type="pres">
      <dgm:prSet presAssocID="{8449697C-FC95-4421-B101-89BE582803B8}" presName="Divider" presStyleLbl="parChTrans1D1" presStyleIdx="0" presStyleCnt="1"/>
      <dgm:spPr/>
    </dgm:pt>
  </dgm:ptLst>
  <dgm:cxnLst>
    <dgm:cxn modelId="{08AE8F04-4135-47C5-B3F6-345B513C5487}" srcId="{8449697C-FC95-4421-B101-89BE582803B8}" destId="{A4B8B6D7-1F2F-472F-80BF-F55E51EF34B4}" srcOrd="1" destOrd="0" parTransId="{D26CE15A-C4AB-46BF-83FC-18015F603810}" sibTransId="{D8EEB9E0-4EC2-4FFE-A284-8C8CAEC3B6B8}"/>
    <dgm:cxn modelId="{C9AFA861-03FC-4CE5-ABC2-26222658C490}" srcId="{8449697C-FC95-4421-B101-89BE582803B8}" destId="{E381F880-9DC3-4DBC-85DA-5FA398B99430}" srcOrd="0" destOrd="0" parTransId="{CB24BB2A-1E0D-4C7D-87DD-5C96EA53F076}" sibTransId="{C0E2D5B9-4D9E-4EE9-9FC4-506E624843B4}"/>
    <dgm:cxn modelId="{6B431144-5E31-4226-8315-C73F9B07EBB9}" type="presOf" srcId="{8449697C-FC95-4421-B101-89BE582803B8}" destId="{92884008-2A39-4319-866C-248EBFA87014}" srcOrd="0" destOrd="0" presId="urn:microsoft.com/office/officeart/2009/3/layout/PlusandMinus"/>
    <dgm:cxn modelId="{D04DB878-16FE-40E1-B80E-9E662CF913DD}" type="presOf" srcId="{E381F880-9DC3-4DBC-85DA-5FA398B99430}" destId="{E2559051-6E0A-4117-A0CE-2E7DEA7EA08B}" srcOrd="0" destOrd="0" presId="urn:microsoft.com/office/officeart/2009/3/layout/PlusandMinus"/>
    <dgm:cxn modelId="{C880A9A6-6F1E-4A4F-9E1F-ECC7F8CAAD14}" type="presOf" srcId="{A4B8B6D7-1F2F-472F-80BF-F55E51EF34B4}" destId="{58AF2CD3-BEB7-4C62-BCF0-31F388F74B93}" srcOrd="0" destOrd="0" presId="urn:microsoft.com/office/officeart/2009/3/layout/PlusandMinus"/>
    <dgm:cxn modelId="{69FADC6B-FB58-4AF7-BAAB-FBCB699A91F9}" type="presParOf" srcId="{92884008-2A39-4319-866C-248EBFA87014}" destId="{35D22335-C9BA-4DA5-AA47-515C45813889}" srcOrd="0" destOrd="0" presId="urn:microsoft.com/office/officeart/2009/3/layout/PlusandMinus"/>
    <dgm:cxn modelId="{836F327F-76D5-421D-9F6A-D73526C6FC40}" type="presParOf" srcId="{92884008-2A39-4319-866C-248EBFA87014}" destId="{E2559051-6E0A-4117-A0CE-2E7DEA7EA08B}" srcOrd="1" destOrd="0" presId="urn:microsoft.com/office/officeart/2009/3/layout/PlusandMinus"/>
    <dgm:cxn modelId="{8F626E61-9867-47E1-BFA7-E352AA3D9B04}" type="presParOf" srcId="{92884008-2A39-4319-866C-248EBFA87014}" destId="{58AF2CD3-BEB7-4C62-BCF0-31F388F74B93}" srcOrd="2" destOrd="0" presId="urn:microsoft.com/office/officeart/2009/3/layout/PlusandMinus"/>
    <dgm:cxn modelId="{3B7B9FB0-6E88-4FFF-B038-F056D492A64C}" type="presParOf" srcId="{92884008-2A39-4319-866C-248EBFA87014}" destId="{0280E279-A1B9-477C-8BD5-810C6E71925E}" srcOrd="3" destOrd="0" presId="urn:microsoft.com/office/officeart/2009/3/layout/PlusandMinus"/>
    <dgm:cxn modelId="{B543DF58-2619-42FA-81C2-73CB9CA24927}" type="presParOf" srcId="{92884008-2A39-4319-866C-248EBFA87014}" destId="{AB93A9C8-FEF8-4AEE-ACA3-581756AE0CAC}" srcOrd="4" destOrd="0" presId="urn:microsoft.com/office/officeart/2009/3/layout/PlusandMinus"/>
    <dgm:cxn modelId="{9224D719-C078-4700-B147-3C458FA1B94B}" type="presParOf" srcId="{92884008-2A39-4319-866C-248EBFA87014}" destId="{7E3B3D97-7B5D-47D2-A4D9-0E98B28C993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941672-F5FC-4F5F-8FF3-57791CAF8C56}">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Nachhaltige Verkehrsträger</a:t>
          </a:r>
        </a:p>
      </dgm:t>
    </dgm:pt>
    <dgm:pt modelId="{937F0D99-2D0E-48A6-94B9-C880850880C0}" type="parTrans" cxnId="{108E50BE-3469-439F-8FFF-017FEBDD5C74}">
      <dgm:prSet/>
      <dgm:spPr/>
      <dgm:t>
        <a:bodyPr/>
        <a:lstStyle/>
        <a:p>
          <a:endParaRPr lang="de-DE">
            <a:latin typeface="Corbel" panose="020B0503020204020204" pitchFamily="34" charset="0"/>
          </a:endParaRPr>
        </a:p>
      </dgm:t>
    </dgm:pt>
    <dgm:pt modelId="{624E2F07-CA2B-4ED9-89E9-4ED31FD7F6BD}" type="sibTrans" cxnId="{108E50BE-3469-439F-8FFF-017FEBDD5C74}">
      <dgm:prSet/>
      <dgm:spPr/>
      <dgm:t>
        <a:bodyPr/>
        <a:lstStyle/>
        <a:p>
          <a:endParaRPr lang="de-DE">
            <a:latin typeface="Corbel" panose="020B0503020204020204" pitchFamily="34" charset="0"/>
          </a:endParaRPr>
        </a:p>
      </dgm:t>
    </dgm:pt>
    <dgm:pt modelId="{173351EC-E710-4201-8F33-1AD5623FE62E}">
      <dgm:prSet custT="1"/>
      <dgm:spPr>
        <a:solidFill>
          <a:schemeClr val="accent1">
            <a:lumMod val="40000"/>
            <a:lumOff val="60000"/>
          </a:schemeClr>
        </a:solidFill>
      </dgm:spPr>
      <dgm:t>
        <a:bodyPr/>
        <a:lstStyle/>
        <a:p>
          <a:r>
            <a:rPr lang="de-DE" sz="2400" dirty="0">
              <a:solidFill>
                <a:srgbClr val="3C628F"/>
              </a:solidFill>
              <a:latin typeface="Corbel" panose="020B0503020204020204" pitchFamily="34" charset="0"/>
            </a:rPr>
            <a:t>Flüssiggas - LNG</a:t>
          </a:r>
          <a:endParaRPr lang="de-DE" sz="2400" dirty="0">
            <a:solidFill>
              <a:schemeClr val="accent1"/>
            </a:solidFill>
            <a:latin typeface="Corbel" panose="020B0503020204020204" pitchFamily="34" charset="0"/>
          </a:endParaRPr>
        </a:p>
      </dgm:t>
    </dgm:pt>
    <dgm:pt modelId="{4F3AEDE9-65F0-4988-8076-2CEA40D71496}" type="parTrans" cxnId="{F893935F-CABD-4D82-B93B-70657E02FACA}">
      <dgm:prSet/>
      <dgm:spPr/>
      <dgm:t>
        <a:bodyPr/>
        <a:lstStyle/>
        <a:p>
          <a:endParaRPr lang="de-DE">
            <a:latin typeface="Corbel" panose="020B0503020204020204" pitchFamily="34" charset="0"/>
          </a:endParaRPr>
        </a:p>
      </dgm:t>
    </dgm:pt>
    <dgm:pt modelId="{46AFA8D8-F557-4455-8A38-DF16055635A9}" type="sibTrans" cxnId="{F893935F-CABD-4D82-B93B-70657E02FACA}">
      <dgm:prSet/>
      <dgm:spPr/>
      <dgm:t>
        <a:bodyPr/>
        <a:lstStyle/>
        <a:p>
          <a:endParaRPr lang="de-DE">
            <a:latin typeface="Corbel" panose="020B0503020204020204" pitchFamily="34" charset="0"/>
          </a:endParaRPr>
        </a:p>
      </dgm:t>
    </dgm:pt>
    <dgm:pt modelId="{F24300EC-4372-4D89-B437-9F81F6228517}">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Verkehrsträgervergleich</a:t>
          </a:r>
        </a:p>
      </dgm:t>
    </dgm:pt>
    <dgm:pt modelId="{BBB9D7DD-2425-4723-8219-8DCB9AF8E441}" type="sibTrans" cxnId="{0781121C-2DD2-4939-9728-C6477965DA94}">
      <dgm:prSet/>
      <dgm:spPr/>
      <dgm:t>
        <a:bodyPr/>
        <a:lstStyle/>
        <a:p>
          <a:endParaRPr lang="de-DE">
            <a:latin typeface="Corbel" panose="020B0503020204020204" pitchFamily="34" charset="0"/>
          </a:endParaRPr>
        </a:p>
      </dgm:t>
    </dgm:pt>
    <dgm:pt modelId="{468FF3C9-0BE5-4FF4-BE42-47AA0FABB054}" type="parTrans" cxnId="{0781121C-2DD2-4939-9728-C6477965DA94}">
      <dgm:prSet/>
      <dgm:spPr/>
      <dgm:t>
        <a:bodyPr/>
        <a:lstStyle/>
        <a:p>
          <a:endParaRPr lang="de-DE">
            <a:latin typeface="Corbel" panose="020B0503020204020204" pitchFamily="34" charset="0"/>
          </a:endParaRPr>
        </a:p>
      </dgm:t>
    </dgm:pt>
    <dgm:pt modelId="{693C98F0-4947-49B8-8293-D130C6CEBECD}">
      <dgm:prSet custT="1"/>
      <dgm:spPr>
        <a:solidFill>
          <a:srgbClr val="A8BFDB"/>
        </a:solidFill>
      </dgm:spPr>
      <dgm:t>
        <a:bodyPr/>
        <a:lstStyle/>
        <a:p>
          <a:r>
            <a:rPr lang="de-DE" sz="2400" dirty="0">
              <a:solidFill>
                <a:schemeClr val="accent1"/>
              </a:solidFill>
              <a:latin typeface="Corbel" panose="020B0503020204020204" pitchFamily="34" charset="0"/>
            </a:rPr>
            <a:t>Verkehr und Umwelt</a:t>
          </a:r>
          <a:endParaRPr lang="de-DE" sz="2400" dirty="0"/>
        </a:p>
      </dgm:t>
    </dgm:pt>
    <dgm:pt modelId="{68C758AC-F921-4096-8688-0A67A52E0878}" type="parTrans" cxnId="{899559CE-7742-4230-AC58-D74A93A704B0}">
      <dgm:prSet/>
      <dgm:spPr/>
      <dgm:t>
        <a:bodyPr/>
        <a:lstStyle/>
        <a:p>
          <a:endParaRPr lang="de-DE"/>
        </a:p>
      </dgm:t>
    </dgm:pt>
    <dgm:pt modelId="{28A2AE5E-9B52-4675-9B03-5BC67D6938AA}" type="sibTrans" cxnId="{899559CE-7742-4230-AC58-D74A93A704B0}">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45C237B3-44F0-4E4E-8317-37D1542DECEB}" type="pres">
      <dgm:prSet presAssocID="{693C98F0-4947-49B8-8293-D130C6CEBECD}" presName="text_1" presStyleLbl="node1" presStyleIdx="0" presStyleCnt="4">
        <dgm:presLayoutVars>
          <dgm:bulletEnabled val="1"/>
        </dgm:presLayoutVars>
      </dgm:prSet>
      <dgm:spPr/>
    </dgm:pt>
    <dgm:pt modelId="{4D8B25DE-87EF-4A46-A878-72DF7686AE24}" type="pres">
      <dgm:prSet presAssocID="{693C98F0-4947-49B8-8293-D130C6CEBECD}" presName="accent_1" presStyleCnt="0"/>
      <dgm:spPr/>
    </dgm:pt>
    <dgm:pt modelId="{83A75757-F3FA-4329-A41E-DBBF7D2E96AA}" type="pres">
      <dgm:prSet presAssocID="{693C98F0-4947-49B8-8293-D130C6CEBECD}" presName="accentRepeatNode" presStyleLbl="solidFgAcc1" presStyleIdx="0" presStyleCnt="4"/>
      <dgm:spPr>
        <a:blipFill rotWithShape="0">
          <a:blip xmlns:r="http://schemas.openxmlformats.org/officeDocument/2006/relationships" r:embed="rId1"/>
          <a:stretch>
            <a:fillRect/>
          </a:stretch>
        </a:blipFill>
        <a:ln>
          <a:noFill/>
        </a:ln>
      </dgm:spPr>
    </dgm:pt>
    <dgm:pt modelId="{3E179D2F-11E4-4D27-A49E-5E0EA304FC54}" type="pres">
      <dgm:prSet presAssocID="{F2941672-F5FC-4F5F-8FF3-57791CAF8C56}" presName="text_2" presStyleLbl="node1" presStyleIdx="1" presStyleCnt="4">
        <dgm:presLayoutVars>
          <dgm:bulletEnabled val="1"/>
        </dgm:presLayoutVars>
      </dgm:prSet>
      <dgm:spPr/>
    </dgm:pt>
    <dgm:pt modelId="{48325823-3A45-4F3E-974E-BE09EAA7773E}"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blipFill rotWithShape="0">
          <a:blip xmlns:r="http://schemas.openxmlformats.org/officeDocument/2006/relationships" r:embed="rId2"/>
          <a:stretch>
            <a:fillRect/>
          </a:stretch>
        </a:blipFill>
        <a:ln w="28575">
          <a:noFill/>
        </a:ln>
      </dgm:spPr>
    </dgm:pt>
    <dgm:pt modelId="{366A46DD-ACA0-4863-86D5-A3DD22B782AC}" type="pres">
      <dgm:prSet presAssocID="{F24300EC-4372-4D89-B437-9F81F6228517}" presName="text_3" presStyleLbl="node1" presStyleIdx="2" presStyleCnt="4">
        <dgm:presLayoutVars>
          <dgm:bulletEnabled val="1"/>
        </dgm:presLayoutVars>
      </dgm:prSet>
      <dgm:spPr/>
    </dgm:pt>
    <dgm:pt modelId="{0554E374-BEC6-42EE-84B0-CA32D2E5A136}"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blipFill rotWithShape="0">
          <a:blip xmlns:r="http://schemas.openxmlformats.org/officeDocument/2006/relationships" r:embed="rId3"/>
          <a:stretch>
            <a:fillRect/>
          </a:stretch>
        </a:blipFill>
        <a:ln w="28575">
          <a:noFill/>
        </a:ln>
      </dgm:spPr>
    </dgm:pt>
    <dgm:pt modelId="{D17FF070-A72F-46CF-B316-4B6520ED3106}" type="pres">
      <dgm:prSet presAssocID="{173351EC-E710-4201-8F33-1AD5623FE62E}" presName="text_4" presStyleLbl="node1" presStyleIdx="3" presStyleCnt="4">
        <dgm:presLayoutVars>
          <dgm:bulletEnabled val="1"/>
        </dgm:presLayoutVars>
      </dgm:prSet>
      <dgm:spPr/>
    </dgm:pt>
    <dgm:pt modelId="{6178786F-F6B1-4B45-B41C-D996DB6F8946}" type="pres">
      <dgm:prSet presAssocID="{173351EC-E710-4201-8F33-1AD5623FE62E}" presName="accent_4" presStyleCnt="0"/>
      <dgm:spPr/>
    </dgm:pt>
    <dgm:pt modelId="{84FECD7B-556D-40CD-80FE-E856FE6C01BC}" type="pres">
      <dgm:prSet presAssocID="{173351EC-E710-4201-8F33-1AD5623FE62E}" presName="accentRepeatNode" presStyleLbl="solidFgAcc1" presStyleIdx="3" presStyleCnt="4"/>
      <dgm:spPr>
        <a:blipFill rotWithShape="0">
          <a:blip xmlns:r="http://schemas.openxmlformats.org/officeDocument/2006/relationships" r:embed="rId4"/>
          <a:stretch>
            <a:fillRect/>
          </a:stretch>
        </a:blipFill>
        <a:ln w="28575">
          <a:solidFill>
            <a:schemeClr val="accent1"/>
          </a:solidFill>
        </a:ln>
      </dgm:spPr>
    </dgm:pt>
  </dgm:ptLst>
  <dgm:cxnLst>
    <dgm:cxn modelId="{0781121C-2DD2-4939-9728-C6477965DA94}" srcId="{754914D3-2823-4D9D-9B5F-8AAE908A2791}" destId="{F24300EC-4372-4D89-B437-9F81F6228517}" srcOrd="2" destOrd="0" parTransId="{468FF3C9-0BE5-4FF4-BE42-47AA0FABB054}" sibTransId="{BBB9D7DD-2425-4723-8219-8DCB9AF8E441}"/>
    <dgm:cxn modelId="{95042434-4A1B-4CF6-BDD0-1AFD8774D510}" type="presOf" srcId="{754914D3-2823-4D9D-9B5F-8AAE908A2791}" destId="{AE6139D5-D84B-4711-8A6A-A5161E022A99}" srcOrd="0" destOrd="0" presId="urn:microsoft.com/office/officeart/2008/layout/VerticalCurvedList"/>
    <dgm:cxn modelId="{F893935F-CABD-4D82-B93B-70657E02FACA}" srcId="{754914D3-2823-4D9D-9B5F-8AAE908A2791}" destId="{173351EC-E710-4201-8F33-1AD5623FE62E}" srcOrd="3" destOrd="0" parTransId="{4F3AEDE9-65F0-4988-8076-2CEA40D71496}" sibTransId="{46AFA8D8-F557-4455-8A38-DF16055635A9}"/>
    <dgm:cxn modelId="{EB20594B-B793-4037-88E3-D3F82487AF81}" type="presOf" srcId="{28A2AE5E-9B52-4675-9B03-5BC67D6938AA}" destId="{93855F07-44CB-45DE-B464-761E63A71CD5}" srcOrd="0" destOrd="0" presId="urn:microsoft.com/office/officeart/2008/layout/VerticalCurvedList"/>
    <dgm:cxn modelId="{41AEFD75-6299-4ED1-8B04-1839F2223C8F}" type="presOf" srcId="{693C98F0-4947-49B8-8293-D130C6CEBECD}" destId="{45C237B3-44F0-4E4E-8317-37D1542DECEB}"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899559CE-7742-4230-AC58-D74A93A704B0}" srcId="{754914D3-2823-4D9D-9B5F-8AAE908A2791}" destId="{693C98F0-4947-49B8-8293-D130C6CEBECD}" srcOrd="0" destOrd="0" parTransId="{68C758AC-F921-4096-8688-0A67A52E0878}" sibTransId="{28A2AE5E-9B52-4675-9B03-5BC67D6938AA}"/>
    <dgm:cxn modelId="{AEB409D8-5C0F-4498-A629-25A47E6E1C3B}" type="presOf" srcId="{F24300EC-4372-4D89-B437-9F81F6228517}" destId="{366A46DD-ACA0-4863-86D5-A3DD22B782AC}" srcOrd="0" destOrd="0" presId="urn:microsoft.com/office/officeart/2008/layout/VerticalCurvedList"/>
    <dgm:cxn modelId="{247175E3-F0C4-467F-83A9-D9C8AF42DD22}" type="presOf" srcId="{F2941672-F5FC-4F5F-8FF3-57791CAF8C56}" destId="{3E179D2F-11E4-4D27-A49E-5E0EA304FC54}" srcOrd="0" destOrd="0" presId="urn:microsoft.com/office/officeart/2008/layout/VerticalCurvedList"/>
    <dgm:cxn modelId="{A69174E5-3B01-4046-ABCC-F7FA9E5EB31D}" type="presOf" srcId="{173351EC-E710-4201-8F33-1AD5623FE62E}" destId="{D17FF070-A72F-46CF-B316-4B6520ED3106}" srcOrd="0" destOrd="0" presId="urn:microsoft.com/office/officeart/2008/layout/VerticalCurvedList"/>
    <dgm:cxn modelId="{7E059E4A-B554-46B7-A1E8-210D401AD3A9}" type="presParOf" srcId="{AE6139D5-D84B-4711-8A6A-A5161E022A99}" destId="{00F42187-34FD-4D8B-A449-F316E9EB9AFA}" srcOrd="0" destOrd="0" presId="urn:microsoft.com/office/officeart/2008/layout/VerticalCurvedList"/>
    <dgm:cxn modelId="{91C22D94-6FBD-4C7E-A6F5-851000EB3198}" type="presParOf" srcId="{00F42187-34FD-4D8B-A449-F316E9EB9AFA}" destId="{C168C53D-163A-4892-8EF0-B5326C3FF8C8}" srcOrd="0" destOrd="0" presId="urn:microsoft.com/office/officeart/2008/layout/VerticalCurvedList"/>
    <dgm:cxn modelId="{A5FFCAD4-97A9-471D-9E0B-A35878E49C1E}" type="presParOf" srcId="{C168C53D-163A-4892-8EF0-B5326C3FF8C8}" destId="{0FAB2C97-DF89-43B9-B7B2-C745E026F562}" srcOrd="0" destOrd="0" presId="urn:microsoft.com/office/officeart/2008/layout/VerticalCurvedList"/>
    <dgm:cxn modelId="{2F22006E-31B2-4C84-8253-4FC672A5CE15}" type="presParOf" srcId="{C168C53D-163A-4892-8EF0-B5326C3FF8C8}" destId="{93855F07-44CB-45DE-B464-761E63A71CD5}" srcOrd="1" destOrd="0" presId="urn:microsoft.com/office/officeart/2008/layout/VerticalCurvedList"/>
    <dgm:cxn modelId="{E74C2067-ED80-42B5-B881-DCBA8903286C}" type="presParOf" srcId="{C168C53D-163A-4892-8EF0-B5326C3FF8C8}" destId="{D258DE45-194F-4470-A0BE-D234AB24927B}" srcOrd="2" destOrd="0" presId="urn:microsoft.com/office/officeart/2008/layout/VerticalCurvedList"/>
    <dgm:cxn modelId="{CA48CA09-9DA7-4AE4-A548-ECEC65DD7CDF}" type="presParOf" srcId="{C168C53D-163A-4892-8EF0-B5326C3FF8C8}" destId="{BF8CDB65-7F63-46ED-AD6F-299BB5E410A3}" srcOrd="3" destOrd="0" presId="urn:microsoft.com/office/officeart/2008/layout/VerticalCurvedList"/>
    <dgm:cxn modelId="{0FA5BA74-CC53-48CE-A68A-81F21FE5664F}" type="presParOf" srcId="{00F42187-34FD-4D8B-A449-F316E9EB9AFA}" destId="{45C237B3-44F0-4E4E-8317-37D1542DECEB}" srcOrd="1" destOrd="0" presId="urn:microsoft.com/office/officeart/2008/layout/VerticalCurvedList"/>
    <dgm:cxn modelId="{3BB07094-B183-4923-8561-C6A0EFFFF51D}" type="presParOf" srcId="{00F42187-34FD-4D8B-A449-F316E9EB9AFA}" destId="{4D8B25DE-87EF-4A46-A878-72DF7686AE24}" srcOrd="2" destOrd="0" presId="urn:microsoft.com/office/officeart/2008/layout/VerticalCurvedList"/>
    <dgm:cxn modelId="{4EB7EFB6-E9FD-4462-94FF-6EEFE9F5F23A}" type="presParOf" srcId="{4D8B25DE-87EF-4A46-A878-72DF7686AE24}" destId="{83A75757-F3FA-4329-A41E-DBBF7D2E96AA}" srcOrd="0" destOrd="0" presId="urn:microsoft.com/office/officeart/2008/layout/VerticalCurvedList"/>
    <dgm:cxn modelId="{65568EDF-9664-47A6-BB96-A4CE53AA0CE2}" type="presParOf" srcId="{00F42187-34FD-4D8B-A449-F316E9EB9AFA}" destId="{3E179D2F-11E4-4D27-A49E-5E0EA304FC54}" srcOrd="3" destOrd="0" presId="urn:microsoft.com/office/officeart/2008/layout/VerticalCurvedList"/>
    <dgm:cxn modelId="{ECC23D74-22C1-4A23-9669-98F45D740DE1}" type="presParOf" srcId="{00F42187-34FD-4D8B-A449-F316E9EB9AFA}" destId="{48325823-3A45-4F3E-974E-BE09EAA7773E}" srcOrd="4" destOrd="0" presId="urn:microsoft.com/office/officeart/2008/layout/VerticalCurvedList"/>
    <dgm:cxn modelId="{958CE8CF-23DB-44EC-BD5F-140A0D7075A6}" type="presParOf" srcId="{48325823-3A45-4F3E-974E-BE09EAA7773E}" destId="{9AF5ED78-341F-403E-97B4-875F8057A202}" srcOrd="0" destOrd="0" presId="urn:microsoft.com/office/officeart/2008/layout/VerticalCurvedList"/>
    <dgm:cxn modelId="{0C970E47-A58B-4EF7-BFC5-116DDD9A7A5F}" type="presParOf" srcId="{00F42187-34FD-4D8B-A449-F316E9EB9AFA}" destId="{366A46DD-ACA0-4863-86D5-A3DD22B782AC}" srcOrd="5" destOrd="0" presId="urn:microsoft.com/office/officeart/2008/layout/VerticalCurvedList"/>
    <dgm:cxn modelId="{4A7CF01C-9FAE-4023-B4B9-C25E93852331}" type="presParOf" srcId="{00F42187-34FD-4D8B-A449-F316E9EB9AFA}" destId="{0554E374-BEC6-42EE-84B0-CA32D2E5A136}" srcOrd="6" destOrd="0" presId="urn:microsoft.com/office/officeart/2008/layout/VerticalCurvedList"/>
    <dgm:cxn modelId="{5BA582BD-C736-4C40-8B8E-45EDA18A6471}" type="presParOf" srcId="{0554E374-BEC6-42EE-84B0-CA32D2E5A136}" destId="{EF12B5F5-AB8A-4523-B395-C351AAF3CDFA}" srcOrd="0" destOrd="0" presId="urn:microsoft.com/office/officeart/2008/layout/VerticalCurvedList"/>
    <dgm:cxn modelId="{B6A84672-1EC5-42B7-A80F-73854DFFEF10}" type="presParOf" srcId="{00F42187-34FD-4D8B-A449-F316E9EB9AFA}" destId="{D17FF070-A72F-46CF-B316-4B6520ED3106}" srcOrd="7" destOrd="0" presId="urn:microsoft.com/office/officeart/2008/layout/VerticalCurvedList"/>
    <dgm:cxn modelId="{426AD6C9-D5F2-4966-B6BA-302BA1DE8A4C}" type="presParOf" srcId="{00F42187-34FD-4D8B-A449-F316E9EB9AFA}" destId="{6178786F-F6B1-4B45-B41C-D996DB6F8946}" srcOrd="8" destOrd="0" presId="urn:microsoft.com/office/officeart/2008/layout/VerticalCurvedList"/>
    <dgm:cxn modelId="{4A2A5D7B-8154-4DCB-9DD5-E7156E5E0979}" type="presParOf" srcId="{6178786F-F6B1-4B45-B41C-D996DB6F8946}" destId="{84FECD7B-556D-40CD-80FE-E856FE6C01B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48CCB6-B478-4843-8499-F112EB02F547}" type="doc">
      <dgm:prSet loTypeId="urn:microsoft.com/office/officeart/2005/8/layout/chevron1" loCatId="process" qsTypeId="urn:microsoft.com/office/officeart/2005/8/quickstyle/simple1" qsCatId="simple" csTypeId="urn:microsoft.com/office/officeart/2005/8/colors/accent1_2" csCatId="accent1" phldr="1"/>
      <dgm:spPr/>
    </dgm:pt>
    <dgm:pt modelId="{E21F7D6A-C2BE-4CA3-BA23-1AF04BC7E854}">
      <dgm:prSet phldrT="[Text]"/>
      <dgm:spPr>
        <a:solidFill>
          <a:schemeClr val="accent5">
            <a:lumMod val="50000"/>
          </a:schemeClr>
        </a:solidFill>
      </dgm:spPr>
      <dgm:t>
        <a:bodyPr/>
        <a:lstStyle/>
        <a:p>
          <a:r>
            <a:rPr lang="de-DE" noProof="0" dirty="0">
              <a:latin typeface="Corbel" panose="020B0503020204020204" pitchFamily="34" charset="0"/>
            </a:rPr>
            <a:t>Gewinnung &amp; Produktion</a:t>
          </a:r>
        </a:p>
      </dgm:t>
    </dgm:pt>
    <dgm:pt modelId="{BBBE367D-D5D7-4A32-A032-11134CECA252}" type="parTrans" cxnId="{A12EEE18-D10D-4BAC-BCF9-390606CF49A4}">
      <dgm:prSet/>
      <dgm:spPr/>
      <dgm:t>
        <a:bodyPr/>
        <a:lstStyle/>
        <a:p>
          <a:endParaRPr lang="en-US"/>
        </a:p>
      </dgm:t>
    </dgm:pt>
    <dgm:pt modelId="{1E7BECCC-C498-40B8-AB0C-EC3C09E1A261}" type="sibTrans" cxnId="{A12EEE18-D10D-4BAC-BCF9-390606CF49A4}">
      <dgm:prSet/>
      <dgm:spPr/>
      <dgm:t>
        <a:bodyPr/>
        <a:lstStyle/>
        <a:p>
          <a:endParaRPr lang="en-US"/>
        </a:p>
      </dgm:t>
    </dgm:pt>
    <dgm:pt modelId="{A8978019-AB4F-4325-A5E7-5693F929EF8D}">
      <dgm:prSet phldrT="[Text]"/>
      <dgm:spPr>
        <a:solidFill>
          <a:schemeClr val="accent5">
            <a:lumMod val="50000"/>
          </a:schemeClr>
        </a:solidFill>
      </dgm:spPr>
      <dgm:t>
        <a:bodyPr/>
        <a:lstStyle/>
        <a:p>
          <a:r>
            <a:rPr lang="de-DE" noProof="0" dirty="0">
              <a:latin typeface="Corbel" panose="020B0503020204020204" pitchFamily="34" charset="0"/>
            </a:rPr>
            <a:t>Transport</a:t>
          </a:r>
        </a:p>
      </dgm:t>
    </dgm:pt>
    <dgm:pt modelId="{2CFB6089-1572-4F77-80BF-696E146A3E71}" type="parTrans" cxnId="{4AE0E1AF-6FF9-477C-9CDA-51CCD546B3E6}">
      <dgm:prSet/>
      <dgm:spPr/>
      <dgm:t>
        <a:bodyPr/>
        <a:lstStyle/>
        <a:p>
          <a:endParaRPr lang="en-US"/>
        </a:p>
      </dgm:t>
    </dgm:pt>
    <dgm:pt modelId="{93D302CE-9E9C-4515-9EF7-AC846CB916FB}" type="sibTrans" cxnId="{4AE0E1AF-6FF9-477C-9CDA-51CCD546B3E6}">
      <dgm:prSet/>
      <dgm:spPr/>
      <dgm:t>
        <a:bodyPr/>
        <a:lstStyle/>
        <a:p>
          <a:endParaRPr lang="en-US"/>
        </a:p>
      </dgm:t>
    </dgm:pt>
    <dgm:pt modelId="{632A8BE5-8977-4F9F-A9C1-7D2C2811CE2E}">
      <dgm:prSet phldrT="[Text]"/>
      <dgm:spPr>
        <a:solidFill>
          <a:schemeClr val="accent5">
            <a:lumMod val="50000"/>
          </a:schemeClr>
        </a:solidFill>
      </dgm:spPr>
      <dgm:t>
        <a:bodyPr/>
        <a:lstStyle/>
        <a:p>
          <a:r>
            <a:rPr lang="de-DE" noProof="0" dirty="0">
              <a:latin typeface="Corbel" panose="020B0503020204020204" pitchFamily="34" charset="0"/>
            </a:rPr>
            <a:t>Lagerung &amp; Wieder-verdampfung</a:t>
          </a:r>
        </a:p>
      </dgm:t>
    </dgm:pt>
    <dgm:pt modelId="{53DC9DE8-24D6-49A5-9C74-2F3080D4EA73}" type="parTrans" cxnId="{44BF4FF1-CB20-4AE6-93A1-C9616DA552A0}">
      <dgm:prSet/>
      <dgm:spPr/>
      <dgm:t>
        <a:bodyPr/>
        <a:lstStyle/>
        <a:p>
          <a:endParaRPr lang="en-US"/>
        </a:p>
      </dgm:t>
    </dgm:pt>
    <dgm:pt modelId="{EED8470A-DDB9-4722-AA57-E3A3772D018C}" type="sibTrans" cxnId="{44BF4FF1-CB20-4AE6-93A1-C9616DA552A0}">
      <dgm:prSet/>
      <dgm:spPr/>
      <dgm:t>
        <a:bodyPr/>
        <a:lstStyle/>
        <a:p>
          <a:endParaRPr lang="en-US"/>
        </a:p>
      </dgm:t>
    </dgm:pt>
    <dgm:pt modelId="{09427269-E619-4D66-A391-ADAEC2BF5187}">
      <dgm:prSet phldrT="[Text]"/>
      <dgm:spPr>
        <a:solidFill>
          <a:schemeClr val="accent5">
            <a:lumMod val="50000"/>
          </a:schemeClr>
        </a:solidFill>
      </dgm:spPr>
      <dgm:t>
        <a:bodyPr/>
        <a:lstStyle/>
        <a:p>
          <a:r>
            <a:rPr lang="de-DE" noProof="0" dirty="0">
              <a:latin typeface="Corbel" panose="020B0503020204020204" pitchFamily="34" charset="0"/>
            </a:rPr>
            <a:t>Verflüssigung</a:t>
          </a:r>
        </a:p>
      </dgm:t>
    </dgm:pt>
    <dgm:pt modelId="{E3E55F73-5BFC-4D23-B0AD-CD74D38930BE}" type="parTrans" cxnId="{E877A278-7021-450A-ADF4-33806A3FC042}">
      <dgm:prSet/>
      <dgm:spPr/>
      <dgm:t>
        <a:bodyPr/>
        <a:lstStyle/>
        <a:p>
          <a:endParaRPr lang="en-US"/>
        </a:p>
      </dgm:t>
    </dgm:pt>
    <dgm:pt modelId="{3C98C1A4-A8E1-478E-B853-4889F1482C99}" type="sibTrans" cxnId="{E877A278-7021-450A-ADF4-33806A3FC042}">
      <dgm:prSet/>
      <dgm:spPr/>
      <dgm:t>
        <a:bodyPr/>
        <a:lstStyle/>
        <a:p>
          <a:endParaRPr lang="en-US"/>
        </a:p>
      </dgm:t>
    </dgm:pt>
    <dgm:pt modelId="{B834BDEF-CBFA-42C0-882A-523F51BD2372}">
      <dgm:prSet phldrT="[Text]"/>
      <dgm:spPr>
        <a:solidFill>
          <a:schemeClr val="accent5">
            <a:lumMod val="50000"/>
          </a:schemeClr>
        </a:solidFill>
      </dgm:spPr>
      <dgm:t>
        <a:bodyPr/>
        <a:lstStyle/>
        <a:p>
          <a:r>
            <a:rPr lang="de-DE" noProof="0" dirty="0">
              <a:latin typeface="Corbel" panose="020B0503020204020204" pitchFamily="34" charset="0"/>
            </a:rPr>
            <a:t>End-konsument</a:t>
          </a:r>
        </a:p>
      </dgm:t>
    </dgm:pt>
    <dgm:pt modelId="{BA375C2D-803E-44EE-8FE0-8685ABF4B652}" type="parTrans" cxnId="{974B40B3-038A-404A-B4CF-BDEFC907FCFD}">
      <dgm:prSet/>
      <dgm:spPr/>
      <dgm:t>
        <a:bodyPr/>
        <a:lstStyle/>
        <a:p>
          <a:endParaRPr lang="en-US"/>
        </a:p>
      </dgm:t>
    </dgm:pt>
    <dgm:pt modelId="{FE69EDC5-2348-471E-AEB4-4ECD1E45E3BD}" type="sibTrans" cxnId="{974B40B3-038A-404A-B4CF-BDEFC907FCFD}">
      <dgm:prSet/>
      <dgm:spPr/>
      <dgm:t>
        <a:bodyPr/>
        <a:lstStyle/>
        <a:p>
          <a:endParaRPr lang="en-US"/>
        </a:p>
      </dgm:t>
    </dgm:pt>
    <dgm:pt modelId="{6108A032-BF17-4F79-8B89-AFF8C8F365BB}" type="pres">
      <dgm:prSet presAssocID="{4148CCB6-B478-4843-8499-F112EB02F547}" presName="Name0" presStyleCnt="0">
        <dgm:presLayoutVars>
          <dgm:dir/>
          <dgm:animLvl val="lvl"/>
          <dgm:resizeHandles val="exact"/>
        </dgm:presLayoutVars>
      </dgm:prSet>
      <dgm:spPr/>
    </dgm:pt>
    <dgm:pt modelId="{354F9135-6FF4-45BE-B17D-96E483AB800B}" type="pres">
      <dgm:prSet presAssocID="{E21F7D6A-C2BE-4CA3-BA23-1AF04BC7E854}" presName="parTxOnly" presStyleLbl="node1" presStyleIdx="0" presStyleCnt="5">
        <dgm:presLayoutVars>
          <dgm:chMax val="0"/>
          <dgm:chPref val="0"/>
          <dgm:bulletEnabled val="1"/>
        </dgm:presLayoutVars>
      </dgm:prSet>
      <dgm:spPr/>
    </dgm:pt>
    <dgm:pt modelId="{D2D20474-406B-40AA-ACBA-6B8562405C3A}" type="pres">
      <dgm:prSet presAssocID="{1E7BECCC-C498-40B8-AB0C-EC3C09E1A261}" presName="parTxOnlySpace" presStyleCnt="0"/>
      <dgm:spPr/>
    </dgm:pt>
    <dgm:pt modelId="{9427095A-6691-40B6-A172-8B9265E3369E}" type="pres">
      <dgm:prSet presAssocID="{09427269-E619-4D66-A391-ADAEC2BF5187}" presName="parTxOnly" presStyleLbl="node1" presStyleIdx="1" presStyleCnt="5">
        <dgm:presLayoutVars>
          <dgm:chMax val="0"/>
          <dgm:chPref val="0"/>
          <dgm:bulletEnabled val="1"/>
        </dgm:presLayoutVars>
      </dgm:prSet>
      <dgm:spPr/>
    </dgm:pt>
    <dgm:pt modelId="{DD69E2EF-674A-4D1C-95F8-161EE6B3284F}" type="pres">
      <dgm:prSet presAssocID="{3C98C1A4-A8E1-478E-B853-4889F1482C99}" presName="parTxOnlySpace" presStyleCnt="0"/>
      <dgm:spPr/>
    </dgm:pt>
    <dgm:pt modelId="{B05E6BA3-9DCC-4B77-AF7D-767E27F42CCC}" type="pres">
      <dgm:prSet presAssocID="{A8978019-AB4F-4325-A5E7-5693F929EF8D}" presName="parTxOnly" presStyleLbl="node1" presStyleIdx="2" presStyleCnt="5">
        <dgm:presLayoutVars>
          <dgm:chMax val="0"/>
          <dgm:chPref val="0"/>
          <dgm:bulletEnabled val="1"/>
        </dgm:presLayoutVars>
      </dgm:prSet>
      <dgm:spPr/>
    </dgm:pt>
    <dgm:pt modelId="{2A210908-BBB3-4E34-8578-297F71A8B367}" type="pres">
      <dgm:prSet presAssocID="{93D302CE-9E9C-4515-9EF7-AC846CB916FB}" presName="parTxOnlySpace" presStyleCnt="0"/>
      <dgm:spPr/>
    </dgm:pt>
    <dgm:pt modelId="{46DA2BBB-9A50-4CB3-8E2C-0B8EE50F8E35}" type="pres">
      <dgm:prSet presAssocID="{632A8BE5-8977-4F9F-A9C1-7D2C2811CE2E}" presName="parTxOnly" presStyleLbl="node1" presStyleIdx="3" presStyleCnt="5">
        <dgm:presLayoutVars>
          <dgm:chMax val="0"/>
          <dgm:chPref val="0"/>
          <dgm:bulletEnabled val="1"/>
        </dgm:presLayoutVars>
      </dgm:prSet>
      <dgm:spPr/>
    </dgm:pt>
    <dgm:pt modelId="{D2066153-8776-4772-AD6A-8A7FCB4006EA}" type="pres">
      <dgm:prSet presAssocID="{EED8470A-DDB9-4722-AA57-E3A3772D018C}" presName="parTxOnlySpace" presStyleCnt="0"/>
      <dgm:spPr/>
    </dgm:pt>
    <dgm:pt modelId="{C382C5D7-7C7B-4A3A-8DD4-00568E703BF8}" type="pres">
      <dgm:prSet presAssocID="{B834BDEF-CBFA-42C0-882A-523F51BD2372}" presName="parTxOnly" presStyleLbl="node1" presStyleIdx="4" presStyleCnt="5">
        <dgm:presLayoutVars>
          <dgm:chMax val="0"/>
          <dgm:chPref val="0"/>
          <dgm:bulletEnabled val="1"/>
        </dgm:presLayoutVars>
      </dgm:prSet>
      <dgm:spPr/>
    </dgm:pt>
  </dgm:ptLst>
  <dgm:cxnLst>
    <dgm:cxn modelId="{AA299B06-6BB8-4E0A-97AF-1B7CFA2EEC08}" type="presOf" srcId="{4148CCB6-B478-4843-8499-F112EB02F547}" destId="{6108A032-BF17-4F79-8B89-AFF8C8F365BB}" srcOrd="0" destOrd="0" presId="urn:microsoft.com/office/officeart/2005/8/layout/chevron1"/>
    <dgm:cxn modelId="{A6ECC607-15A9-4FC7-AE1D-76AB179C7542}" type="presOf" srcId="{E21F7D6A-C2BE-4CA3-BA23-1AF04BC7E854}" destId="{354F9135-6FF4-45BE-B17D-96E483AB800B}" srcOrd="0" destOrd="0" presId="urn:microsoft.com/office/officeart/2005/8/layout/chevron1"/>
    <dgm:cxn modelId="{A12EEE18-D10D-4BAC-BCF9-390606CF49A4}" srcId="{4148CCB6-B478-4843-8499-F112EB02F547}" destId="{E21F7D6A-C2BE-4CA3-BA23-1AF04BC7E854}" srcOrd="0" destOrd="0" parTransId="{BBBE367D-D5D7-4A32-A032-11134CECA252}" sibTransId="{1E7BECCC-C498-40B8-AB0C-EC3C09E1A261}"/>
    <dgm:cxn modelId="{330E352B-ED7E-43DC-9475-49194C2245C3}" type="presOf" srcId="{B834BDEF-CBFA-42C0-882A-523F51BD2372}" destId="{C382C5D7-7C7B-4A3A-8DD4-00568E703BF8}" srcOrd="0" destOrd="0" presId="urn:microsoft.com/office/officeart/2005/8/layout/chevron1"/>
    <dgm:cxn modelId="{E877A278-7021-450A-ADF4-33806A3FC042}" srcId="{4148CCB6-B478-4843-8499-F112EB02F547}" destId="{09427269-E619-4D66-A391-ADAEC2BF5187}" srcOrd="1" destOrd="0" parTransId="{E3E55F73-5BFC-4D23-B0AD-CD74D38930BE}" sibTransId="{3C98C1A4-A8E1-478E-B853-4889F1482C99}"/>
    <dgm:cxn modelId="{4AE0E1AF-6FF9-477C-9CDA-51CCD546B3E6}" srcId="{4148CCB6-B478-4843-8499-F112EB02F547}" destId="{A8978019-AB4F-4325-A5E7-5693F929EF8D}" srcOrd="2" destOrd="0" parTransId="{2CFB6089-1572-4F77-80BF-696E146A3E71}" sibTransId="{93D302CE-9E9C-4515-9EF7-AC846CB916FB}"/>
    <dgm:cxn modelId="{93CF24B1-2E26-476B-BF71-3438BA9483C6}" type="presOf" srcId="{09427269-E619-4D66-A391-ADAEC2BF5187}" destId="{9427095A-6691-40B6-A172-8B9265E3369E}" srcOrd="0" destOrd="0" presId="urn:microsoft.com/office/officeart/2005/8/layout/chevron1"/>
    <dgm:cxn modelId="{974B40B3-038A-404A-B4CF-BDEFC907FCFD}" srcId="{4148CCB6-B478-4843-8499-F112EB02F547}" destId="{B834BDEF-CBFA-42C0-882A-523F51BD2372}" srcOrd="4" destOrd="0" parTransId="{BA375C2D-803E-44EE-8FE0-8685ABF4B652}" sibTransId="{FE69EDC5-2348-471E-AEB4-4ECD1E45E3BD}"/>
    <dgm:cxn modelId="{069670C3-74B5-4A3D-8985-E8F83994C8D3}" type="presOf" srcId="{A8978019-AB4F-4325-A5E7-5693F929EF8D}" destId="{B05E6BA3-9DCC-4B77-AF7D-767E27F42CCC}" srcOrd="0" destOrd="0" presId="urn:microsoft.com/office/officeart/2005/8/layout/chevron1"/>
    <dgm:cxn modelId="{AA8ED2C5-6F4D-41CB-9F82-A4AEC5D8D74D}" type="presOf" srcId="{632A8BE5-8977-4F9F-A9C1-7D2C2811CE2E}" destId="{46DA2BBB-9A50-4CB3-8E2C-0B8EE50F8E35}" srcOrd="0" destOrd="0" presId="urn:microsoft.com/office/officeart/2005/8/layout/chevron1"/>
    <dgm:cxn modelId="{44BF4FF1-CB20-4AE6-93A1-C9616DA552A0}" srcId="{4148CCB6-B478-4843-8499-F112EB02F547}" destId="{632A8BE5-8977-4F9F-A9C1-7D2C2811CE2E}" srcOrd="3" destOrd="0" parTransId="{53DC9DE8-24D6-49A5-9C74-2F3080D4EA73}" sibTransId="{EED8470A-DDB9-4722-AA57-E3A3772D018C}"/>
    <dgm:cxn modelId="{119E2BDB-3518-49C5-9498-44609860C0A8}" type="presParOf" srcId="{6108A032-BF17-4F79-8B89-AFF8C8F365BB}" destId="{354F9135-6FF4-45BE-B17D-96E483AB800B}" srcOrd="0" destOrd="0" presId="urn:microsoft.com/office/officeart/2005/8/layout/chevron1"/>
    <dgm:cxn modelId="{363039C3-FFAA-470E-9C1D-5E3DEB5DF8FC}" type="presParOf" srcId="{6108A032-BF17-4F79-8B89-AFF8C8F365BB}" destId="{D2D20474-406B-40AA-ACBA-6B8562405C3A}" srcOrd="1" destOrd="0" presId="urn:microsoft.com/office/officeart/2005/8/layout/chevron1"/>
    <dgm:cxn modelId="{01C1A7D3-DC82-4154-BE7C-E19559CB505E}" type="presParOf" srcId="{6108A032-BF17-4F79-8B89-AFF8C8F365BB}" destId="{9427095A-6691-40B6-A172-8B9265E3369E}" srcOrd="2" destOrd="0" presId="urn:microsoft.com/office/officeart/2005/8/layout/chevron1"/>
    <dgm:cxn modelId="{BFC9123E-8E59-4D86-BB8B-2D181A60081B}" type="presParOf" srcId="{6108A032-BF17-4F79-8B89-AFF8C8F365BB}" destId="{DD69E2EF-674A-4D1C-95F8-161EE6B3284F}" srcOrd="3" destOrd="0" presId="urn:microsoft.com/office/officeart/2005/8/layout/chevron1"/>
    <dgm:cxn modelId="{BCF61D77-08CB-4303-B60A-07BF411EE12E}" type="presParOf" srcId="{6108A032-BF17-4F79-8B89-AFF8C8F365BB}" destId="{B05E6BA3-9DCC-4B77-AF7D-767E27F42CCC}" srcOrd="4" destOrd="0" presId="urn:microsoft.com/office/officeart/2005/8/layout/chevron1"/>
    <dgm:cxn modelId="{9FAE8DD6-92AD-4B32-9EE2-86E1FFE90EA4}" type="presParOf" srcId="{6108A032-BF17-4F79-8B89-AFF8C8F365BB}" destId="{2A210908-BBB3-4E34-8578-297F71A8B367}" srcOrd="5" destOrd="0" presId="urn:microsoft.com/office/officeart/2005/8/layout/chevron1"/>
    <dgm:cxn modelId="{9F755A34-214B-48BF-BD7A-3858A776A17E}" type="presParOf" srcId="{6108A032-BF17-4F79-8B89-AFF8C8F365BB}" destId="{46DA2BBB-9A50-4CB3-8E2C-0B8EE50F8E35}" srcOrd="6" destOrd="0" presId="urn:microsoft.com/office/officeart/2005/8/layout/chevron1"/>
    <dgm:cxn modelId="{40DA6F4C-159F-42E4-A4B4-BE0421B7F244}" type="presParOf" srcId="{6108A032-BF17-4F79-8B89-AFF8C8F365BB}" destId="{D2066153-8776-4772-AD6A-8A7FCB4006EA}" srcOrd="7" destOrd="0" presId="urn:microsoft.com/office/officeart/2005/8/layout/chevron1"/>
    <dgm:cxn modelId="{307445F0-9782-4692-B752-109E8D2AB0F5}" type="presParOf" srcId="{6108A032-BF17-4F79-8B89-AFF8C8F365BB}" destId="{C382C5D7-7C7B-4A3A-8DD4-00568E703BF8}"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694FFC-1CA4-4891-A30F-816238AFE51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e-DE"/>
        </a:p>
      </dgm:t>
    </dgm:pt>
    <dgm:pt modelId="{407118D3-8D8D-444F-AE37-C32EAA508E0B}">
      <dgm:prSet phldrT="[Text]" custT="1"/>
      <dgm:spPr/>
      <dgm:t>
        <a:bodyPr/>
        <a:lstStyle/>
        <a:p>
          <a:r>
            <a:rPr lang="de-DE" sz="1800" kern="1200" spc="60" noProof="0" dirty="0">
              <a:solidFill>
                <a:srgbClr val="3C628F"/>
              </a:solidFill>
              <a:latin typeface="Corbel" panose="020B0503020204020204" pitchFamily="34" charset="0"/>
              <a:ea typeface="+mn-ea"/>
              <a:cs typeface="+mn-cs"/>
            </a:rPr>
            <a:t>Erdöl- Abhängigkeit</a:t>
          </a:r>
        </a:p>
      </dgm:t>
    </dgm:pt>
    <dgm:pt modelId="{61DFFB39-4BC5-42D4-9EC3-851BBD02315A}" type="parTrans" cxnId="{8817AD66-E30C-4F9E-8021-17BAB0349085}">
      <dgm:prSet/>
      <dgm:spPr/>
      <dgm:t>
        <a:bodyPr/>
        <a:lstStyle/>
        <a:p>
          <a:endParaRPr lang="de-DE"/>
        </a:p>
      </dgm:t>
    </dgm:pt>
    <dgm:pt modelId="{6A37AC85-D90C-4324-9CE6-E713CE3BED8F}" type="sibTrans" cxnId="{8817AD66-E30C-4F9E-8021-17BAB0349085}">
      <dgm:prSet/>
      <dgm:spPr/>
      <dgm:t>
        <a:bodyPr/>
        <a:lstStyle/>
        <a:p>
          <a:endParaRPr lang="de-DE"/>
        </a:p>
      </dgm:t>
    </dgm:pt>
    <dgm:pt modelId="{1F35F7DD-A4F8-427E-A11A-EACCB7C12C0F}">
      <dgm:prSet phldrT="[Text]" custT="1"/>
      <dgm:spPr/>
      <dgm:t>
        <a:bodyPr/>
        <a:lstStyle/>
        <a:p>
          <a:pPr algn="ctr"/>
          <a:r>
            <a:rPr lang="de-DE" sz="1800" kern="1200" spc="60" noProof="0" dirty="0">
              <a:solidFill>
                <a:srgbClr val="3C628F"/>
              </a:solidFill>
              <a:latin typeface="Corbel" panose="020B0503020204020204" pitchFamily="34" charset="0"/>
              <a:ea typeface="+mn-ea"/>
              <a:cs typeface="+mn-cs"/>
            </a:rPr>
            <a:t>Steigendes Transportvolumen</a:t>
          </a:r>
        </a:p>
      </dgm:t>
    </dgm:pt>
    <dgm:pt modelId="{C06E3E4F-F02E-46B8-9A70-FC36BBF95354}" type="parTrans" cxnId="{39016A41-774D-4217-83F2-119ECA29192B}">
      <dgm:prSet/>
      <dgm:spPr/>
      <dgm:t>
        <a:bodyPr/>
        <a:lstStyle/>
        <a:p>
          <a:endParaRPr lang="de-DE"/>
        </a:p>
      </dgm:t>
    </dgm:pt>
    <dgm:pt modelId="{C2AD38AB-32CA-44FA-BC8F-F5336389414E}" type="sibTrans" cxnId="{39016A41-774D-4217-83F2-119ECA29192B}">
      <dgm:prSet/>
      <dgm:spPr/>
      <dgm:t>
        <a:bodyPr/>
        <a:lstStyle/>
        <a:p>
          <a:endParaRPr lang="de-DE"/>
        </a:p>
      </dgm:t>
    </dgm:pt>
    <dgm:pt modelId="{7DADDCB7-0224-4458-84C1-F74839C37B5F}">
      <dgm:prSet phldrT="[Text]" custT="1"/>
      <dgm:spPr/>
      <dgm:t>
        <a:bodyPr/>
        <a:lstStyle/>
        <a:p>
          <a:pPr algn="ctr"/>
          <a:r>
            <a:rPr lang="de-DE" sz="1800" kern="1200" spc="60" noProof="0" dirty="0">
              <a:solidFill>
                <a:srgbClr val="3C628F"/>
              </a:solidFill>
              <a:latin typeface="Corbel" panose="020B0503020204020204" pitchFamily="34" charset="0"/>
              <a:ea typeface="+mn-ea"/>
              <a:cs typeface="+mn-cs"/>
            </a:rPr>
            <a:t>Treibhausgase </a:t>
          </a:r>
          <a:endParaRPr lang="de-DE" sz="2000" kern="1200" noProof="0" dirty="0">
            <a:solidFill>
              <a:srgbClr val="3C628F"/>
            </a:solidFill>
            <a:latin typeface="Corbel" panose="020B0503020204020204" pitchFamily="34" charset="0"/>
          </a:endParaRPr>
        </a:p>
      </dgm:t>
    </dgm:pt>
    <dgm:pt modelId="{C0994B7C-CD1E-4327-BFF5-17B7411D553D}" type="parTrans" cxnId="{34AF251B-DC0C-45C8-90B3-46692B7959B5}">
      <dgm:prSet/>
      <dgm:spPr/>
      <dgm:t>
        <a:bodyPr/>
        <a:lstStyle/>
        <a:p>
          <a:endParaRPr lang="de-DE"/>
        </a:p>
      </dgm:t>
    </dgm:pt>
    <dgm:pt modelId="{0F298EA1-D0BF-4330-ADF9-A2FAA38FE665}" type="sibTrans" cxnId="{34AF251B-DC0C-45C8-90B3-46692B7959B5}">
      <dgm:prSet/>
      <dgm:spPr/>
      <dgm:t>
        <a:bodyPr/>
        <a:lstStyle/>
        <a:p>
          <a:endParaRPr lang="de-DE"/>
        </a:p>
      </dgm:t>
    </dgm:pt>
    <dgm:pt modelId="{C8A812BA-4A41-466A-9B76-6E0961F43B1B}">
      <dgm:prSet phldrT="[Text]" custT="1"/>
      <dgm:spPr/>
      <dgm:t>
        <a:bodyPr/>
        <a:lstStyle/>
        <a:p>
          <a:pPr algn="ctr"/>
          <a:r>
            <a:rPr lang="de-DE" sz="1800" kern="1200" spc="60" noProof="0" dirty="0">
              <a:solidFill>
                <a:srgbClr val="3C628F"/>
              </a:solidFill>
              <a:latin typeface="Corbel" panose="020B0503020204020204" pitchFamily="34" charset="0"/>
              <a:ea typeface="+mn-ea"/>
              <a:cs typeface="+mn-cs"/>
            </a:rPr>
            <a:t>Multimodalität*</a:t>
          </a:r>
          <a:br>
            <a:rPr lang="de-DE" sz="1800" kern="1200" spc="60" noProof="0" dirty="0">
              <a:solidFill>
                <a:srgbClr val="3C628F"/>
              </a:solidFill>
              <a:latin typeface="Corbel" panose="020B0503020204020204" pitchFamily="34" charset="0"/>
              <a:ea typeface="+mn-ea"/>
              <a:cs typeface="+mn-cs"/>
            </a:rPr>
          </a:br>
          <a:r>
            <a:rPr lang="de-DE" sz="1800" kern="1200" spc="60" noProof="0" dirty="0">
              <a:solidFill>
                <a:srgbClr val="3C628F"/>
              </a:solidFill>
              <a:latin typeface="Corbel" panose="020B0503020204020204" pitchFamily="34" charset="0"/>
              <a:ea typeface="+mn-ea"/>
              <a:cs typeface="+mn-cs"/>
            </a:rPr>
            <a:t>/modal </a:t>
          </a:r>
          <a:r>
            <a:rPr lang="de-DE" sz="1800" kern="1200" spc="60" noProof="0" dirty="0" err="1">
              <a:solidFill>
                <a:srgbClr val="3C628F"/>
              </a:solidFill>
              <a:latin typeface="Corbel" panose="020B0503020204020204" pitchFamily="34" charset="0"/>
              <a:ea typeface="+mn-ea"/>
              <a:cs typeface="+mn-cs"/>
            </a:rPr>
            <a:t>shift</a:t>
          </a:r>
          <a:endParaRPr lang="de-DE" sz="1800" kern="1200" spc="60" noProof="0" dirty="0">
            <a:solidFill>
              <a:srgbClr val="3C628F"/>
            </a:solidFill>
            <a:latin typeface="Corbel" panose="020B0503020204020204" pitchFamily="34" charset="0"/>
            <a:ea typeface="+mn-ea"/>
            <a:cs typeface="+mn-cs"/>
          </a:endParaRPr>
        </a:p>
      </dgm:t>
    </dgm:pt>
    <dgm:pt modelId="{24826255-18F9-44F7-93BB-AD467ADB029A}" type="parTrans" cxnId="{B1D73279-1A0D-4EC0-B5CE-8117ECC2CF84}">
      <dgm:prSet/>
      <dgm:spPr/>
      <dgm:t>
        <a:bodyPr/>
        <a:lstStyle/>
        <a:p>
          <a:endParaRPr lang="de-DE"/>
        </a:p>
      </dgm:t>
    </dgm:pt>
    <dgm:pt modelId="{1D69694E-3030-4006-9B42-23CE24E72A0B}" type="sibTrans" cxnId="{B1D73279-1A0D-4EC0-B5CE-8117ECC2CF84}">
      <dgm:prSet/>
      <dgm:spPr/>
      <dgm:t>
        <a:bodyPr/>
        <a:lstStyle/>
        <a:p>
          <a:endParaRPr lang="de-DE"/>
        </a:p>
      </dgm:t>
    </dgm:pt>
    <dgm:pt modelId="{31359412-4F3F-480A-83A6-FBAF48EA61E5}" type="pres">
      <dgm:prSet presAssocID="{58694FFC-1CA4-4891-A30F-816238AFE515}" presName="arrowDiagram" presStyleCnt="0">
        <dgm:presLayoutVars>
          <dgm:chMax val="5"/>
          <dgm:dir/>
          <dgm:resizeHandles val="exact"/>
        </dgm:presLayoutVars>
      </dgm:prSet>
      <dgm:spPr/>
    </dgm:pt>
    <dgm:pt modelId="{92F5A32E-0858-4EB5-8B17-91C64ED40DCA}" type="pres">
      <dgm:prSet presAssocID="{58694FFC-1CA4-4891-A30F-816238AFE515}" presName="arrow" presStyleLbl="bgShp" presStyleIdx="0" presStyleCnt="1" custScaleX="61076" custScaleY="78357" custLinFactNeighborX="-12207" custLinFactNeighborY="-748"/>
      <dgm:spPr>
        <a:gradFill rotWithShape="0">
          <a:gsLst>
            <a:gs pos="20849">
              <a:srgbClr val="AFDC7F">
                <a:lumMod val="94000"/>
                <a:lumOff val="6000"/>
              </a:srgbClr>
            </a:gs>
            <a:gs pos="73750">
              <a:srgbClr val="92D050">
                <a:lumMod val="25000"/>
                <a:lumOff val="75000"/>
              </a:srgbClr>
            </a:gs>
            <a:gs pos="9000">
              <a:srgbClr val="92D050">
                <a:lumMod val="87000"/>
                <a:lumOff val="13000"/>
              </a:srgbClr>
            </a:gs>
            <a:gs pos="91259">
              <a:srgbClr val="C6E5B5">
                <a:lumMod val="55000"/>
                <a:lumOff val="45000"/>
              </a:srgbClr>
            </a:gs>
            <a:gs pos="50000">
              <a:srgbClr val="92D050">
                <a:lumMod val="29000"/>
                <a:lumOff val="71000"/>
              </a:srgbClr>
            </a:gs>
            <a:gs pos="98000">
              <a:srgbClr val="92D050">
                <a:lumMod val="54000"/>
                <a:lumOff val="46000"/>
              </a:srgbClr>
            </a:gs>
          </a:gsLst>
          <a:lin ang="5400000" scaled="0"/>
        </a:gradFill>
      </dgm:spPr>
    </dgm:pt>
    <dgm:pt modelId="{06DBBE7E-E270-482C-ABC4-C9CAE7A69350}" type="pres">
      <dgm:prSet presAssocID="{58694FFC-1CA4-4891-A30F-816238AFE515}" presName="arrowDiagram4" presStyleCnt="0"/>
      <dgm:spPr/>
    </dgm:pt>
    <dgm:pt modelId="{555C1699-3656-477D-B96A-DACE23EE97A5}" type="pres">
      <dgm:prSet presAssocID="{407118D3-8D8D-444F-AE37-C32EAA508E0B}" presName="bullet4a" presStyleLbl="node1" presStyleIdx="0" presStyleCnt="4" custLinFactX="37299" custLinFactY="-93360" custLinFactNeighborX="100000" custLinFactNeighborY="-100000"/>
      <dgm:spPr>
        <a:solidFill>
          <a:srgbClr val="92D050"/>
        </a:solidFill>
      </dgm:spPr>
    </dgm:pt>
    <dgm:pt modelId="{F2245D28-D491-4923-9F88-012A50307A2A}" type="pres">
      <dgm:prSet presAssocID="{407118D3-8D8D-444F-AE37-C32EAA508E0B}" presName="textBox4a" presStyleLbl="revTx" presStyleIdx="0" presStyleCnt="4" custScaleX="217925" custLinFactNeighborX="22034" custLinFactNeighborY="-17663">
        <dgm:presLayoutVars>
          <dgm:bulletEnabled val="1"/>
        </dgm:presLayoutVars>
      </dgm:prSet>
      <dgm:spPr/>
    </dgm:pt>
    <dgm:pt modelId="{413F5E0C-DCE2-4271-AA97-30E53B328F4B}" type="pres">
      <dgm:prSet presAssocID="{1F35F7DD-A4F8-427E-A11A-EACCB7C12C0F}" presName="bullet4b" presStyleLbl="node1" presStyleIdx="1" presStyleCnt="4" custLinFactNeighborX="-74821" custLinFactNeighborY="-30393"/>
      <dgm:spPr>
        <a:solidFill>
          <a:srgbClr val="92D050"/>
        </a:solidFill>
      </dgm:spPr>
    </dgm:pt>
    <dgm:pt modelId="{997B86E1-E57A-4305-AF83-4F673E544AB9}" type="pres">
      <dgm:prSet presAssocID="{1F35F7DD-A4F8-427E-A11A-EACCB7C12C0F}" presName="textBox4b" presStyleLbl="revTx" presStyleIdx="1" presStyleCnt="4" custScaleX="145975" custLinFactNeighborX="-52547" custLinFactNeighborY="1621">
        <dgm:presLayoutVars>
          <dgm:bulletEnabled val="1"/>
        </dgm:presLayoutVars>
      </dgm:prSet>
      <dgm:spPr/>
    </dgm:pt>
    <dgm:pt modelId="{868A50B4-E6E0-4F0E-9F31-267493AB309A}" type="pres">
      <dgm:prSet presAssocID="{7DADDCB7-0224-4458-84C1-F74839C37B5F}" presName="bullet4c" presStyleLbl="node1" presStyleIdx="2" presStyleCnt="4" custLinFactX="-99105" custLinFactNeighborX="-100000" custLinFactNeighborY="1419"/>
      <dgm:spPr>
        <a:solidFill>
          <a:srgbClr val="92D050"/>
        </a:solidFill>
      </dgm:spPr>
    </dgm:pt>
    <dgm:pt modelId="{48E960B7-5D8A-4F3D-9DE7-C76A59EAAA2C}" type="pres">
      <dgm:prSet presAssocID="{7DADDCB7-0224-4458-84C1-F74839C37B5F}" presName="textBox4c" presStyleLbl="revTx" presStyleIdx="2" presStyleCnt="4" custScaleX="129338" custLinFactNeighborX="-74753" custLinFactNeighborY="8755">
        <dgm:presLayoutVars>
          <dgm:bulletEnabled val="1"/>
        </dgm:presLayoutVars>
      </dgm:prSet>
      <dgm:spPr/>
    </dgm:pt>
    <dgm:pt modelId="{E3C270F2-C95C-4927-B5C0-7056CC993D52}" type="pres">
      <dgm:prSet presAssocID="{C8A812BA-4A41-466A-9B76-6E0961F43B1B}" presName="bullet4d" presStyleLbl="node1" presStyleIdx="3" presStyleCnt="4" custLinFactX="-100000" custLinFactNeighborX="-151541" custLinFactNeighborY="22798"/>
      <dgm:spPr>
        <a:solidFill>
          <a:srgbClr val="92D050"/>
        </a:solidFill>
      </dgm:spPr>
    </dgm:pt>
    <dgm:pt modelId="{E0FD1F71-6484-4367-9AA8-DD1F7A865A95}" type="pres">
      <dgm:prSet presAssocID="{C8A812BA-4A41-466A-9B76-6E0961F43B1B}" presName="textBox4d" presStyleLbl="revTx" presStyleIdx="3" presStyleCnt="4" custScaleX="137511" custLinFactNeighborX="-83248" custLinFactNeighborY="8032">
        <dgm:presLayoutVars>
          <dgm:bulletEnabled val="1"/>
        </dgm:presLayoutVars>
      </dgm:prSet>
      <dgm:spPr/>
    </dgm:pt>
  </dgm:ptLst>
  <dgm:cxnLst>
    <dgm:cxn modelId="{34AF251B-DC0C-45C8-90B3-46692B7959B5}" srcId="{58694FFC-1CA4-4891-A30F-816238AFE515}" destId="{7DADDCB7-0224-4458-84C1-F74839C37B5F}" srcOrd="2" destOrd="0" parTransId="{C0994B7C-CD1E-4327-BFF5-17B7411D553D}" sibTransId="{0F298EA1-D0BF-4330-ADF9-A2FAA38FE665}"/>
    <dgm:cxn modelId="{88A79C40-078F-4EEB-9A6D-CDC4F20CC42F}" type="presOf" srcId="{407118D3-8D8D-444F-AE37-C32EAA508E0B}" destId="{F2245D28-D491-4923-9F88-012A50307A2A}" srcOrd="0" destOrd="0" presId="urn:microsoft.com/office/officeart/2005/8/layout/arrow2"/>
    <dgm:cxn modelId="{39016A41-774D-4217-83F2-119ECA29192B}" srcId="{58694FFC-1CA4-4891-A30F-816238AFE515}" destId="{1F35F7DD-A4F8-427E-A11A-EACCB7C12C0F}" srcOrd="1" destOrd="0" parTransId="{C06E3E4F-F02E-46B8-9A70-FC36BBF95354}" sibTransId="{C2AD38AB-32CA-44FA-BC8F-F5336389414E}"/>
    <dgm:cxn modelId="{8817AD66-E30C-4F9E-8021-17BAB0349085}" srcId="{58694FFC-1CA4-4891-A30F-816238AFE515}" destId="{407118D3-8D8D-444F-AE37-C32EAA508E0B}" srcOrd="0" destOrd="0" parTransId="{61DFFB39-4BC5-42D4-9EC3-851BBD02315A}" sibTransId="{6A37AC85-D90C-4324-9CE6-E713CE3BED8F}"/>
    <dgm:cxn modelId="{A7372148-28B2-4F09-BC12-B25EE7C5BC6C}" type="presOf" srcId="{7DADDCB7-0224-4458-84C1-F74839C37B5F}" destId="{48E960B7-5D8A-4F3D-9DE7-C76A59EAAA2C}" srcOrd="0" destOrd="0" presId="urn:microsoft.com/office/officeart/2005/8/layout/arrow2"/>
    <dgm:cxn modelId="{D7D5CA6E-1A34-4E90-BF0F-C59831257F03}" type="presOf" srcId="{C8A812BA-4A41-466A-9B76-6E0961F43B1B}" destId="{E0FD1F71-6484-4367-9AA8-DD1F7A865A95}" srcOrd="0" destOrd="0" presId="urn:microsoft.com/office/officeart/2005/8/layout/arrow2"/>
    <dgm:cxn modelId="{9B7FAB53-3A5F-41B6-A01F-8AB4BDCBABF1}" type="presOf" srcId="{58694FFC-1CA4-4891-A30F-816238AFE515}" destId="{31359412-4F3F-480A-83A6-FBAF48EA61E5}" srcOrd="0" destOrd="0" presId="urn:microsoft.com/office/officeart/2005/8/layout/arrow2"/>
    <dgm:cxn modelId="{B1D73279-1A0D-4EC0-B5CE-8117ECC2CF84}" srcId="{58694FFC-1CA4-4891-A30F-816238AFE515}" destId="{C8A812BA-4A41-466A-9B76-6E0961F43B1B}" srcOrd="3" destOrd="0" parTransId="{24826255-18F9-44F7-93BB-AD467ADB029A}" sibTransId="{1D69694E-3030-4006-9B42-23CE24E72A0B}"/>
    <dgm:cxn modelId="{CCEDC0EC-17F7-4D0D-9154-8BB5C0577BF1}" type="presOf" srcId="{1F35F7DD-A4F8-427E-A11A-EACCB7C12C0F}" destId="{997B86E1-E57A-4305-AF83-4F673E544AB9}" srcOrd="0" destOrd="0" presId="urn:microsoft.com/office/officeart/2005/8/layout/arrow2"/>
    <dgm:cxn modelId="{BC2E870D-FCBE-45A5-A328-2C436EE69B47}" type="presParOf" srcId="{31359412-4F3F-480A-83A6-FBAF48EA61E5}" destId="{92F5A32E-0858-4EB5-8B17-91C64ED40DCA}" srcOrd="0" destOrd="0" presId="urn:microsoft.com/office/officeart/2005/8/layout/arrow2"/>
    <dgm:cxn modelId="{87914540-E502-4C92-BB95-FD704D84389D}" type="presParOf" srcId="{31359412-4F3F-480A-83A6-FBAF48EA61E5}" destId="{06DBBE7E-E270-482C-ABC4-C9CAE7A69350}" srcOrd="1" destOrd="0" presId="urn:microsoft.com/office/officeart/2005/8/layout/arrow2"/>
    <dgm:cxn modelId="{7A2FB466-9FE8-438B-BE7F-6BD437E4E0FE}" type="presParOf" srcId="{06DBBE7E-E270-482C-ABC4-C9CAE7A69350}" destId="{555C1699-3656-477D-B96A-DACE23EE97A5}" srcOrd="0" destOrd="0" presId="urn:microsoft.com/office/officeart/2005/8/layout/arrow2"/>
    <dgm:cxn modelId="{042775A7-A0B9-4472-92DB-337362465C74}" type="presParOf" srcId="{06DBBE7E-E270-482C-ABC4-C9CAE7A69350}" destId="{F2245D28-D491-4923-9F88-012A50307A2A}" srcOrd="1" destOrd="0" presId="urn:microsoft.com/office/officeart/2005/8/layout/arrow2"/>
    <dgm:cxn modelId="{0EDD92BC-FE64-47BC-9E11-89A399A3ABC4}" type="presParOf" srcId="{06DBBE7E-E270-482C-ABC4-C9CAE7A69350}" destId="{413F5E0C-DCE2-4271-AA97-30E53B328F4B}" srcOrd="2" destOrd="0" presId="urn:microsoft.com/office/officeart/2005/8/layout/arrow2"/>
    <dgm:cxn modelId="{7826FD27-69B9-4A0B-8304-144D112EAA8F}" type="presParOf" srcId="{06DBBE7E-E270-482C-ABC4-C9CAE7A69350}" destId="{997B86E1-E57A-4305-AF83-4F673E544AB9}" srcOrd="3" destOrd="0" presId="urn:microsoft.com/office/officeart/2005/8/layout/arrow2"/>
    <dgm:cxn modelId="{B102F259-64B7-43A0-877F-98BC9676BD53}" type="presParOf" srcId="{06DBBE7E-E270-482C-ABC4-C9CAE7A69350}" destId="{868A50B4-E6E0-4F0E-9F31-267493AB309A}" srcOrd="4" destOrd="0" presId="urn:microsoft.com/office/officeart/2005/8/layout/arrow2"/>
    <dgm:cxn modelId="{6998E46E-FA91-4B3A-B3DD-A6EB1C8310FE}" type="presParOf" srcId="{06DBBE7E-E270-482C-ABC4-C9CAE7A69350}" destId="{48E960B7-5D8A-4F3D-9DE7-C76A59EAAA2C}" srcOrd="5" destOrd="0" presId="urn:microsoft.com/office/officeart/2005/8/layout/arrow2"/>
    <dgm:cxn modelId="{7F769214-F5C1-42AF-A1A5-F57B3E97453B}" type="presParOf" srcId="{06DBBE7E-E270-482C-ABC4-C9CAE7A69350}" destId="{E3C270F2-C95C-4927-B5C0-7056CC993D52}" srcOrd="6" destOrd="0" presId="urn:microsoft.com/office/officeart/2005/8/layout/arrow2"/>
    <dgm:cxn modelId="{9BCAC133-7F2C-4C9C-AEEB-B23DEE067856}" type="presParOf" srcId="{06DBBE7E-E270-482C-ABC4-C9CAE7A69350}" destId="{E0FD1F71-6484-4367-9AA8-DD1F7A865A9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C1CAE8-1AD9-4E7F-9E37-7FBD91236351}"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165B6537-0969-43C8-8299-241E68FC56E9}">
      <dgm:prSet phldrT="[Text]" custT="1"/>
      <dgm:spPr>
        <a:solidFill>
          <a:srgbClr val="92D050"/>
        </a:solidFill>
      </dgm:spPr>
      <dgm:t>
        <a:bodyPr/>
        <a:lstStyle/>
        <a:p>
          <a:r>
            <a:rPr lang="de-DE" sz="1400" b="1" noProof="0" dirty="0">
              <a:latin typeface="Corbel" panose="020B0503020204020204" pitchFamily="34" charset="0"/>
            </a:rPr>
            <a:t>Nachhaltige Produktion</a:t>
          </a:r>
        </a:p>
      </dgm:t>
    </dgm:pt>
    <dgm:pt modelId="{EE96C7FC-E2D9-4E8D-9095-A4EFC7FE40B6}" type="parTrans" cxnId="{9C016AA5-1FBE-441B-AFD1-68831EAAA4DF}">
      <dgm:prSet/>
      <dgm:spPr/>
      <dgm:t>
        <a:bodyPr/>
        <a:lstStyle/>
        <a:p>
          <a:endParaRPr lang="en-US"/>
        </a:p>
      </dgm:t>
    </dgm:pt>
    <dgm:pt modelId="{C8BC5AB2-FA03-4A62-BE84-5C59F83D73EE}" type="sibTrans" cxnId="{9C016AA5-1FBE-441B-AFD1-68831EAAA4DF}">
      <dgm:prSet/>
      <dgm:spPr/>
      <dgm:t>
        <a:bodyPr/>
        <a:lstStyle/>
        <a:p>
          <a:endParaRPr lang="en-US"/>
        </a:p>
      </dgm:t>
    </dgm:pt>
    <dgm:pt modelId="{60AED794-4CF5-4D71-AB33-DD30A50936D7}">
      <dgm:prSet phldrT="[Text]" custT="1"/>
      <dgm:spPr>
        <a:solidFill>
          <a:srgbClr val="92D050"/>
        </a:solidFill>
      </dgm:spPr>
      <dgm:t>
        <a:bodyPr/>
        <a:lstStyle/>
        <a:p>
          <a:r>
            <a:rPr lang="de-DE" sz="1400" b="1" noProof="0" dirty="0">
              <a:latin typeface="Corbel" panose="020B0503020204020204" pitchFamily="34" charset="0"/>
            </a:rPr>
            <a:t>Nachhaltige Produkte</a:t>
          </a:r>
        </a:p>
      </dgm:t>
    </dgm:pt>
    <dgm:pt modelId="{4EDF6F8A-8B82-483B-A561-68ACFADFFF3A}" type="parTrans" cxnId="{4B918BEC-4A22-45E4-9634-A31BC0AA3DB1}">
      <dgm:prSet/>
      <dgm:spPr/>
      <dgm:t>
        <a:bodyPr/>
        <a:lstStyle/>
        <a:p>
          <a:endParaRPr lang="en-US"/>
        </a:p>
      </dgm:t>
    </dgm:pt>
    <dgm:pt modelId="{39D4ECCB-5050-46AF-9833-B50D8D6DD5B6}" type="sibTrans" cxnId="{4B918BEC-4A22-45E4-9634-A31BC0AA3DB1}">
      <dgm:prSet/>
      <dgm:spPr/>
      <dgm:t>
        <a:bodyPr/>
        <a:lstStyle/>
        <a:p>
          <a:endParaRPr lang="en-US"/>
        </a:p>
      </dgm:t>
    </dgm:pt>
    <dgm:pt modelId="{07DBE5F9-2350-4905-89AF-2863D728FA5C}">
      <dgm:prSet phldrT="[Text]" custT="1"/>
      <dgm:spPr>
        <a:solidFill>
          <a:srgbClr val="92D050"/>
        </a:solidFill>
      </dgm:spPr>
      <dgm:t>
        <a:bodyPr/>
        <a:lstStyle/>
        <a:p>
          <a:r>
            <a:rPr lang="de-DE" sz="1400" b="1" noProof="0" dirty="0">
              <a:latin typeface="Corbel" panose="020B0503020204020204" pitchFamily="34" charset="0"/>
            </a:rPr>
            <a:t>Nachhaltiger Transport</a:t>
          </a:r>
        </a:p>
        <a:p>
          <a:r>
            <a:rPr lang="de-DE" sz="1400" b="1" noProof="0" dirty="0">
              <a:latin typeface="Corbel" panose="020B0503020204020204" pitchFamily="34" charset="0"/>
            </a:rPr>
            <a:t>(</a:t>
          </a:r>
          <a:r>
            <a:rPr lang="de-DE" sz="1400" b="1" noProof="0" dirty="0" err="1">
              <a:latin typeface="Corbel" panose="020B0503020204020204" pitchFamily="34" charset="0"/>
            </a:rPr>
            <a:t>green</a:t>
          </a:r>
          <a:r>
            <a:rPr lang="de-DE" sz="1400" b="1" noProof="0" dirty="0">
              <a:latin typeface="Corbel" panose="020B0503020204020204" pitchFamily="34" charset="0"/>
            </a:rPr>
            <a:t> </a:t>
          </a:r>
          <a:r>
            <a:rPr lang="de-DE" sz="1400" b="1" noProof="0" dirty="0" err="1">
              <a:latin typeface="Corbel" panose="020B0503020204020204" pitchFamily="34" charset="0"/>
            </a:rPr>
            <a:t>logistics</a:t>
          </a:r>
          <a:r>
            <a:rPr lang="de-DE" sz="1400" b="1" noProof="0" dirty="0">
              <a:latin typeface="Corbel" panose="020B0503020204020204" pitchFamily="34" charset="0"/>
            </a:rPr>
            <a:t>)</a:t>
          </a:r>
        </a:p>
      </dgm:t>
    </dgm:pt>
    <dgm:pt modelId="{85718264-6EF0-4A08-A271-111A19DC0711}" type="parTrans" cxnId="{68BDC279-8B9A-4F2D-AE34-BC5CBF110182}">
      <dgm:prSet/>
      <dgm:spPr/>
      <dgm:t>
        <a:bodyPr/>
        <a:lstStyle/>
        <a:p>
          <a:endParaRPr lang="en-US"/>
        </a:p>
      </dgm:t>
    </dgm:pt>
    <dgm:pt modelId="{FD79CDD3-3557-4605-954C-E82BB716FD29}" type="sibTrans" cxnId="{68BDC279-8B9A-4F2D-AE34-BC5CBF110182}">
      <dgm:prSet/>
      <dgm:spPr/>
      <dgm:t>
        <a:bodyPr/>
        <a:lstStyle/>
        <a:p>
          <a:endParaRPr lang="en-US"/>
        </a:p>
      </dgm:t>
    </dgm:pt>
    <dgm:pt modelId="{9BE76C02-62CE-4579-8119-5BA099BAECF1}" type="pres">
      <dgm:prSet presAssocID="{68C1CAE8-1AD9-4E7F-9E37-7FBD91236351}" presName="CompostProcess" presStyleCnt="0">
        <dgm:presLayoutVars>
          <dgm:dir/>
          <dgm:resizeHandles val="exact"/>
        </dgm:presLayoutVars>
      </dgm:prSet>
      <dgm:spPr/>
    </dgm:pt>
    <dgm:pt modelId="{5F081F87-AC41-4D8D-A6C8-7B32A7C66667}" type="pres">
      <dgm:prSet presAssocID="{68C1CAE8-1AD9-4E7F-9E37-7FBD91236351}" presName="arrow" presStyleLbl="bgShp" presStyleIdx="0" presStyleCnt="1" custLinFactNeighborX="-485" custLinFactNeighborY="8859"/>
      <dgm:spPr>
        <a:solidFill>
          <a:srgbClr val="92D050">
            <a:alpha val="26000"/>
          </a:srgbClr>
        </a:solidFill>
      </dgm:spPr>
    </dgm:pt>
    <dgm:pt modelId="{EA9DA972-BC55-4D57-8AB8-E8A5C4C7B0CE}" type="pres">
      <dgm:prSet presAssocID="{68C1CAE8-1AD9-4E7F-9E37-7FBD91236351}" presName="linearProcess" presStyleCnt="0"/>
      <dgm:spPr/>
    </dgm:pt>
    <dgm:pt modelId="{B9E9AC92-DC8E-4D48-B721-44CD7531717C}" type="pres">
      <dgm:prSet presAssocID="{165B6537-0969-43C8-8299-241E68FC56E9}" presName="textNode" presStyleLbl="node1" presStyleIdx="0" presStyleCnt="3" custScaleY="113636">
        <dgm:presLayoutVars>
          <dgm:bulletEnabled val="1"/>
        </dgm:presLayoutVars>
      </dgm:prSet>
      <dgm:spPr/>
    </dgm:pt>
    <dgm:pt modelId="{365A3334-7422-4BF9-9695-6847588AE83F}" type="pres">
      <dgm:prSet presAssocID="{C8BC5AB2-FA03-4A62-BE84-5C59F83D73EE}" presName="sibTrans" presStyleCnt="0"/>
      <dgm:spPr/>
    </dgm:pt>
    <dgm:pt modelId="{C2AEEEEC-22ED-454D-8CC6-DEFC2CAEC3EB}" type="pres">
      <dgm:prSet presAssocID="{60AED794-4CF5-4D71-AB33-DD30A50936D7}" presName="textNode" presStyleLbl="node1" presStyleIdx="1" presStyleCnt="3" custScaleY="113636">
        <dgm:presLayoutVars>
          <dgm:bulletEnabled val="1"/>
        </dgm:presLayoutVars>
      </dgm:prSet>
      <dgm:spPr/>
    </dgm:pt>
    <dgm:pt modelId="{224B2A21-2DDC-4168-9C93-09D6EA18BFB1}" type="pres">
      <dgm:prSet presAssocID="{39D4ECCB-5050-46AF-9833-B50D8D6DD5B6}" presName="sibTrans" presStyleCnt="0"/>
      <dgm:spPr/>
    </dgm:pt>
    <dgm:pt modelId="{91BCE930-AD29-4C5F-BA3B-34F445325D00}" type="pres">
      <dgm:prSet presAssocID="{07DBE5F9-2350-4905-89AF-2863D728FA5C}" presName="textNode" presStyleLbl="node1" presStyleIdx="2" presStyleCnt="3" custScaleY="113636">
        <dgm:presLayoutVars>
          <dgm:bulletEnabled val="1"/>
        </dgm:presLayoutVars>
      </dgm:prSet>
      <dgm:spPr/>
    </dgm:pt>
  </dgm:ptLst>
  <dgm:cxnLst>
    <dgm:cxn modelId="{68BDC279-8B9A-4F2D-AE34-BC5CBF110182}" srcId="{68C1CAE8-1AD9-4E7F-9E37-7FBD91236351}" destId="{07DBE5F9-2350-4905-89AF-2863D728FA5C}" srcOrd="2" destOrd="0" parTransId="{85718264-6EF0-4A08-A271-111A19DC0711}" sibTransId="{FD79CDD3-3557-4605-954C-E82BB716FD29}"/>
    <dgm:cxn modelId="{60B8209F-BF51-451A-9B5E-48134224C375}" type="presOf" srcId="{165B6537-0969-43C8-8299-241E68FC56E9}" destId="{B9E9AC92-DC8E-4D48-B721-44CD7531717C}" srcOrd="0" destOrd="0" presId="urn:microsoft.com/office/officeart/2005/8/layout/hProcess9"/>
    <dgm:cxn modelId="{9C016AA5-1FBE-441B-AFD1-68831EAAA4DF}" srcId="{68C1CAE8-1AD9-4E7F-9E37-7FBD91236351}" destId="{165B6537-0969-43C8-8299-241E68FC56E9}" srcOrd="0" destOrd="0" parTransId="{EE96C7FC-E2D9-4E8D-9095-A4EFC7FE40B6}" sibTransId="{C8BC5AB2-FA03-4A62-BE84-5C59F83D73EE}"/>
    <dgm:cxn modelId="{0C57B0C1-1DA5-4E35-BDD4-008B5867D741}" type="presOf" srcId="{07DBE5F9-2350-4905-89AF-2863D728FA5C}" destId="{91BCE930-AD29-4C5F-BA3B-34F445325D00}" srcOrd="0" destOrd="0" presId="urn:microsoft.com/office/officeart/2005/8/layout/hProcess9"/>
    <dgm:cxn modelId="{4B918BEC-4A22-45E4-9634-A31BC0AA3DB1}" srcId="{68C1CAE8-1AD9-4E7F-9E37-7FBD91236351}" destId="{60AED794-4CF5-4D71-AB33-DD30A50936D7}" srcOrd="1" destOrd="0" parTransId="{4EDF6F8A-8B82-483B-A561-68ACFADFFF3A}" sibTransId="{39D4ECCB-5050-46AF-9833-B50D8D6DD5B6}"/>
    <dgm:cxn modelId="{6F2429F1-88EA-4729-A7FD-5E1D5DAECC7B}" type="presOf" srcId="{68C1CAE8-1AD9-4E7F-9E37-7FBD91236351}" destId="{9BE76C02-62CE-4579-8119-5BA099BAECF1}" srcOrd="0" destOrd="0" presId="urn:microsoft.com/office/officeart/2005/8/layout/hProcess9"/>
    <dgm:cxn modelId="{D0EC70FC-31D9-44FB-B7C7-F44AD7C8BD60}" type="presOf" srcId="{60AED794-4CF5-4D71-AB33-DD30A50936D7}" destId="{C2AEEEEC-22ED-454D-8CC6-DEFC2CAEC3EB}" srcOrd="0" destOrd="0" presId="urn:microsoft.com/office/officeart/2005/8/layout/hProcess9"/>
    <dgm:cxn modelId="{C1415AFA-006B-4ECE-9A87-FA621CA44B64}" type="presParOf" srcId="{9BE76C02-62CE-4579-8119-5BA099BAECF1}" destId="{5F081F87-AC41-4D8D-A6C8-7B32A7C66667}" srcOrd="0" destOrd="0" presId="urn:microsoft.com/office/officeart/2005/8/layout/hProcess9"/>
    <dgm:cxn modelId="{1D7401A1-D82E-4F6D-B317-2FE3039B062E}" type="presParOf" srcId="{9BE76C02-62CE-4579-8119-5BA099BAECF1}" destId="{EA9DA972-BC55-4D57-8AB8-E8A5C4C7B0CE}" srcOrd="1" destOrd="0" presId="urn:microsoft.com/office/officeart/2005/8/layout/hProcess9"/>
    <dgm:cxn modelId="{9CBAFD98-22E3-427E-8304-061D16C97501}" type="presParOf" srcId="{EA9DA972-BC55-4D57-8AB8-E8A5C4C7B0CE}" destId="{B9E9AC92-DC8E-4D48-B721-44CD7531717C}" srcOrd="0" destOrd="0" presId="urn:microsoft.com/office/officeart/2005/8/layout/hProcess9"/>
    <dgm:cxn modelId="{7A02A391-CED3-452B-8F6B-F90AEC799147}" type="presParOf" srcId="{EA9DA972-BC55-4D57-8AB8-E8A5C4C7B0CE}" destId="{365A3334-7422-4BF9-9695-6847588AE83F}" srcOrd="1" destOrd="0" presId="urn:microsoft.com/office/officeart/2005/8/layout/hProcess9"/>
    <dgm:cxn modelId="{7D8C2820-0F02-471E-BE06-F8E8E0ED4B10}" type="presParOf" srcId="{EA9DA972-BC55-4D57-8AB8-E8A5C4C7B0CE}" destId="{C2AEEEEC-22ED-454D-8CC6-DEFC2CAEC3EB}" srcOrd="2" destOrd="0" presId="urn:microsoft.com/office/officeart/2005/8/layout/hProcess9"/>
    <dgm:cxn modelId="{23AC6035-A184-43D5-A5F6-7BCFD1A0218A}" type="presParOf" srcId="{EA9DA972-BC55-4D57-8AB8-E8A5C4C7B0CE}" destId="{224B2A21-2DDC-4168-9C93-09D6EA18BFB1}" srcOrd="3" destOrd="0" presId="urn:microsoft.com/office/officeart/2005/8/layout/hProcess9"/>
    <dgm:cxn modelId="{095E90E3-C8B9-4328-A729-0AF49580E944}" type="presParOf" srcId="{EA9DA972-BC55-4D57-8AB8-E8A5C4C7B0CE}" destId="{91BCE930-AD29-4C5F-BA3B-34F445325D0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C1BDEB-A319-4134-AB7E-C36723319480}"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en-US"/>
        </a:p>
      </dgm:t>
    </dgm:pt>
    <dgm:pt modelId="{27FD9526-A7D7-4850-A68F-E752CEA0FC17}">
      <dgm:prSet phldrT="[Text]"/>
      <dgm:spPr/>
      <dgm:t>
        <a:bodyPr/>
        <a:lstStyle/>
        <a:p>
          <a:r>
            <a:rPr lang="en-US" noProof="0" dirty="0">
              <a:latin typeface="Corbel" panose="020B0503020204020204" pitchFamily="34" charset="0"/>
            </a:rPr>
            <a:t>Green</a:t>
          </a:r>
          <a:r>
            <a:rPr lang="de-DE" dirty="0">
              <a:latin typeface="Corbel" panose="020B0503020204020204" pitchFamily="34" charset="0"/>
            </a:rPr>
            <a:t> </a:t>
          </a:r>
          <a:r>
            <a:rPr lang="en-US" noProof="0" dirty="0">
              <a:latin typeface="Corbel" panose="020B0503020204020204" pitchFamily="34" charset="0"/>
            </a:rPr>
            <a:t>logistics</a:t>
          </a:r>
        </a:p>
      </dgm:t>
    </dgm:pt>
    <dgm:pt modelId="{E80EAB9C-0E56-49E6-ACD9-D717707D6353}" type="parTrans" cxnId="{98BFF429-F4D0-4236-B6DD-4AED55FC43D5}">
      <dgm:prSet/>
      <dgm:spPr/>
      <dgm:t>
        <a:bodyPr/>
        <a:lstStyle/>
        <a:p>
          <a:endParaRPr lang="en-US"/>
        </a:p>
      </dgm:t>
    </dgm:pt>
    <dgm:pt modelId="{69BE76D6-3D63-4342-9A16-CAD3812DDF93}" type="sibTrans" cxnId="{98BFF429-F4D0-4236-B6DD-4AED55FC43D5}">
      <dgm:prSet/>
      <dgm:spPr/>
      <dgm:t>
        <a:bodyPr/>
        <a:lstStyle/>
        <a:p>
          <a:endParaRPr lang="en-US"/>
        </a:p>
      </dgm:t>
    </dgm:pt>
    <dgm:pt modelId="{89678FA0-C91F-4D02-8A4B-02896D9A1711}">
      <dgm:prSet phldrT="[Text]"/>
      <dgm:spPr/>
      <dgm:t>
        <a:bodyPr/>
        <a:lstStyle/>
        <a:p>
          <a:r>
            <a:rPr lang="de-DE" noProof="0" dirty="0">
              <a:latin typeface="Corbel" panose="020B0503020204020204" pitchFamily="34" charset="0"/>
            </a:rPr>
            <a:t>ökonomisch</a:t>
          </a:r>
        </a:p>
      </dgm:t>
    </dgm:pt>
    <dgm:pt modelId="{0428B6A3-8BF8-4493-871F-D5EE26D35C06}" type="parTrans" cxnId="{1C381C14-4EBF-4AF7-8927-11C14BB03C85}">
      <dgm:prSet/>
      <dgm:spPr/>
      <dgm:t>
        <a:bodyPr/>
        <a:lstStyle/>
        <a:p>
          <a:endParaRPr lang="en-US"/>
        </a:p>
      </dgm:t>
    </dgm:pt>
    <dgm:pt modelId="{7E21E039-D1EF-40D1-A5DC-06FEECA98011}" type="sibTrans" cxnId="{1C381C14-4EBF-4AF7-8927-11C14BB03C85}">
      <dgm:prSet/>
      <dgm:spPr/>
      <dgm:t>
        <a:bodyPr/>
        <a:lstStyle/>
        <a:p>
          <a:endParaRPr lang="en-US"/>
        </a:p>
      </dgm:t>
    </dgm:pt>
    <dgm:pt modelId="{F3C398E5-6FF4-4B3C-A55D-4F36B27A562C}">
      <dgm:prSet phldrT="[Text]"/>
      <dgm:spPr/>
      <dgm:t>
        <a:bodyPr/>
        <a:lstStyle/>
        <a:p>
          <a:r>
            <a:rPr lang="de-DE" noProof="0" dirty="0">
              <a:latin typeface="Corbel" panose="020B0503020204020204" pitchFamily="34" charset="0"/>
            </a:rPr>
            <a:t>ökologisch</a:t>
          </a:r>
        </a:p>
      </dgm:t>
    </dgm:pt>
    <dgm:pt modelId="{4B4A8E74-5E7D-4EFA-8B93-A8643AEAC202}" type="parTrans" cxnId="{E559FA87-CC97-4842-81CB-41BA938D038D}">
      <dgm:prSet/>
      <dgm:spPr/>
      <dgm:t>
        <a:bodyPr/>
        <a:lstStyle/>
        <a:p>
          <a:endParaRPr lang="en-US"/>
        </a:p>
      </dgm:t>
    </dgm:pt>
    <dgm:pt modelId="{E4A5D400-188C-402B-AAEF-785AAE7A739E}" type="sibTrans" cxnId="{E559FA87-CC97-4842-81CB-41BA938D038D}">
      <dgm:prSet/>
      <dgm:spPr/>
      <dgm:t>
        <a:bodyPr/>
        <a:lstStyle/>
        <a:p>
          <a:endParaRPr lang="en-US"/>
        </a:p>
      </dgm:t>
    </dgm:pt>
    <dgm:pt modelId="{B415C00F-E08C-49B8-8F17-5294B2E55417}">
      <dgm:prSet phldrT="[Text]"/>
      <dgm:spPr/>
      <dgm:t>
        <a:bodyPr/>
        <a:lstStyle/>
        <a:p>
          <a:r>
            <a:rPr lang="de-DE" noProof="0" dirty="0">
              <a:latin typeface="Corbel" panose="020B0503020204020204" pitchFamily="34" charset="0"/>
            </a:rPr>
            <a:t>sozial</a:t>
          </a:r>
        </a:p>
      </dgm:t>
    </dgm:pt>
    <dgm:pt modelId="{27D6A5F7-763D-4706-86C2-DFEB51426898}" type="parTrans" cxnId="{CEB8FE06-21C4-43AB-8C3F-5C12AAA53577}">
      <dgm:prSet/>
      <dgm:spPr/>
      <dgm:t>
        <a:bodyPr/>
        <a:lstStyle/>
        <a:p>
          <a:endParaRPr lang="en-US"/>
        </a:p>
      </dgm:t>
    </dgm:pt>
    <dgm:pt modelId="{6C6B5E18-A48E-417B-888F-E0F082C63D75}" type="sibTrans" cxnId="{CEB8FE06-21C4-43AB-8C3F-5C12AAA53577}">
      <dgm:prSet/>
      <dgm:spPr/>
      <dgm:t>
        <a:bodyPr/>
        <a:lstStyle/>
        <a:p>
          <a:endParaRPr lang="en-US"/>
        </a:p>
      </dgm:t>
    </dgm:pt>
    <dgm:pt modelId="{338BDF43-FE19-44AF-99E1-9EB3DC56D683}">
      <dgm:prSet phldrT="[Text]"/>
      <dgm:spPr/>
      <dgm:t>
        <a:bodyPr/>
        <a:lstStyle/>
        <a:p>
          <a:endParaRPr lang="de-DE" dirty="0"/>
        </a:p>
      </dgm:t>
    </dgm:pt>
    <dgm:pt modelId="{3285237B-04EB-4378-A082-B6F733E984DC}" type="parTrans" cxnId="{42ADC93C-EFB7-485A-BEB8-D960F849AC8A}">
      <dgm:prSet/>
      <dgm:spPr/>
      <dgm:t>
        <a:bodyPr/>
        <a:lstStyle/>
        <a:p>
          <a:endParaRPr lang="en-US"/>
        </a:p>
      </dgm:t>
    </dgm:pt>
    <dgm:pt modelId="{1AB7DBD8-F0D8-4F39-8CDC-2A4F3FB14015}" type="sibTrans" cxnId="{42ADC93C-EFB7-485A-BEB8-D960F849AC8A}">
      <dgm:prSet/>
      <dgm:spPr/>
      <dgm:t>
        <a:bodyPr/>
        <a:lstStyle/>
        <a:p>
          <a:endParaRPr lang="en-US"/>
        </a:p>
      </dgm:t>
    </dgm:pt>
    <dgm:pt modelId="{A6A7B0E1-D9A8-4902-A79D-8E527FA439EB}" type="pres">
      <dgm:prSet presAssocID="{23C1BDEB-A319-4134-AB7E-C36723319480}" presName="Name0" presStyleCnt="0">
        <dgm:presLayoutVars>
          <dgm:chMax val="1"/>
          <dgm:dir/>
          <dgm:animLvl val="ctr"/>
          <dgm:resizeHandles val="exact"/>
        </dgm:presLayoutVars>
      </dgm:prSet>
      <dgm:spPr/>
    </dgm:pt>
    <dgm:pt modelId="{86CBC136-3B15-4498-8873-13D013288D95}" type="pres">
      <dgm:prSet presAssocID="{27FD9526-A7D7-4850-A68F-E752CEA0FC17}" presName="centerShape" presStyleLbl="node0" presStyleIdx="0" presStyleCnt="1" custScaleX="151155" custScaleY="150992"/>
      <dgm:spPr/>
    </dgm:pt>
    <dgm:pt modelId="{6708B58E-CDA7-4CC3-8620-9FC845230D40}" type="pres">
      <dgm:prSet presAssocID="{89678FA0-C91F-4D02-8A4B-02896D9A1711}" presName="node" presStyleLbl="node1" presStyleIdx="0" presStyleCnt="3" custScaleX="146703" custScaleY="134190">
        <dgm:presLayoutVars>
          <dgm:bulletEnabled val="1"/>
        </dgm:presLayoutVars>
      </dgm:prSet>
      <dgm:spPr/>
    </dgm:pt>
    <dgm:pt modelId="{57AF851F-14FB-4B83-B109-3E12500493D2}" type="pres">
      <dgm:prSet presAssocID="{89678FA0-C91F-4D02-8A4B-02896D9A1711}" presName="dummy" presStyleCnt="0"/>
      <dgm:spPr/>
    </dgm:pt>
    <dgm:pt modelId="{7BD19704-07BC-439A-9995-CE79F7B5E3B4}" type="pres">
      <dgm:prSet presAssocID="{7E21E039-D1EF-40D1-A5DC-06FEECA98011}" presName="sibTrans" presStyleLbl="sibTrans2D1" presStyleIdx="0" presStyleCnt="3"/>
      <dgm:spPr/>
    </dgm:pt>
    <dgm:pt modelId="{71652D85-593F-4AB9-8988-2F1F840B4FB3}" type="pres">
      <dgm:prSet presAssocID="{F3C398E5-6FF4-4B3C-A55D-4F36B27A562C}" presName="node" presStyleLbl="node1" presStyleIdx="1" presStyleCnt="3" custScaleX="146703" custScaleY="134190">
        <dgm:presLayoutVars>
          <dgm:bulletEnabled val="1"/>
        </dgm:presLayoutVars>
      </dgm:prSet>
      <dgm:spPr/>
    </dgm:pt>
    <dgm:pt modelId="{5864EC9C-7D46-423B-8C9A-910D2489C08E}" type="pres">
      <dgm:prSet presAssocID="{F3C398E5-6FF4-4B3C-A55D-4F36B27A562C}" presName="dummy" presStyleCnt="0"/>
      <dgm:spPr/>
    </dgm:pt>
    <dgm:pt modelId="{28EFE443-7143-4AAD-ABEC-201551FBAA11}" type="pres">
      <dgm:prSet presAssocID="{E4A5D400-188C-402B-AAEF-785AAE7A739E}" presName="sibTrans" presStyleLbl="sibTrans2D1" presStyleIdx="1" presStyleCnt="3"/>
      <dgm:spPr/>
    </dgm:pt>
    <dgm:pt modelId="{208ABFAC-2E4C-45E5-885D-03A2DF98BCDA}" type="pres">
      <dgm:prSet presAssocID="{B415C00F-E08C-49B8-8F17-5294B2E55417}" presName="node" presStyleLbl="node1" presStyleIdx="2" presStyleCnt="3" custScaleX="146703" custScaleY="134190">
        <dgm:presLayoutVars>
          <dgm:bulletEnabled val="1"/>
        </dgm:presLayoutVars>
      </dgm:prSet>
      <dgm:spPr/>
    </dgm:pt>
    <dgm:pt modelId="{A304E40A-702A-43C9-B2DA-12E0F31E678C}" type="pres">
      <dgm:prSet presAssocID="{B415C00F-E08C-49B8-8F17-5294B2E55417}" presName="dummy" presStyleCnt="0"/>
      <dgm:spPr/>
    </dgm:pt>
    <dgm:pt modelId="{5CA4BF62-B4D2-4B2D-8812-308B3FA8B94C}" type="pres">
      <dgm:prSet presAssocID="{6C6B5E18-A48E-417B-888F-E0F082C63D75}" presName="sibTrans" presStyleLbl="sibTrans2D1" presStyleIdx="2" presStyleCnt="3"/>
      <dgm:spPr/>
    </dgm:pt>
  </dgm:ptLst>
  <dgm:cxnLst>
    <dgm:cxn modelId="{CEB8FE06-21C4-43AB-8C3F-5C12AAA53577}" srcId="{27FD9526-A7D7-4850-A68F-E752CEA0FC17}" destId="{B415C00F-E08C-49B8-8F17-5294B2E55417}" srcOrd="2" destOrd="0" parTransId="{27D6A5F7-763D-4706-86C2-DFEB51426898}" sibTransId="{6C6B5E18-A48E-417B-888F-E0F082C63D75}"/>
    <dgm:cxn modelId="{1C381C14-4EBF-4AF7-8927-11C14BB03C85}" srcId="{27FD9526-A7D7-4850-A68F-E752CEA0FC17}" destId="{89678FA0-C91F-4D02-8A4B-02896D9A1711}" srcOrd="0" destOrd="0" parTransId="{0428B6A3-8BF8-4493-871F-D5EE26D35C06}" sibTransId="{7E21E039-D1EF-40D1-A5DC-06FEECA98011}"/>
    <dgm:cxn modelId="{82CFF018-6D9F-4F89-99F1-93611B79FA99}" type="presOf" srcId="{B415C00F-E08C-49B8-8F17-5294B2E55417}" destId="{208ABFAC-2E4C-45E5-885D-03A2DF98BCDA}" srcOrd="0" destOrd="0" presId="urn:microsoft.com/office/officeart/2005/8/layout/radial6"/>
    <dgm:cxn modelId="{98BFF429-F4D0-4236-B6DD-4AED55FC43D5}" srcId="{23C1BDEB-A319-4134-AB7E-C36723319480}" destId="{27FD9526-A7D7-4850-A68F-E752CEA0FC17}" srcOrd="0" destOrd="0" parTransId="{E80EAB9C-0E56-49E6-ACD9-D717707D6353}" sibTransId="{69BE76D6-3D63-4342-9A16-CAD3812DDF93}"/>
    <dgm:cxn modelId="{DFB6B42A-C73E-4455-B47D-C8AF7D2E6C4B}" type="presOf" srcId="{7E21E039-D1EF-40D1-A5DC-06FEECA98011}" destId="{7BD19704-07BC-439A-9995-CE79F7B5E3B4}" srcOrd="0" destOrd="0" presId="urn:microsoft.com/office/officeart/2005/8/layout/radial6"/>
    <dgm:cxn modelId="{42ADC93C-EFB7-485A-BEB8-D960F849AC8A}" srcId="{23C1BDEB-A319-4134-AB7E-C36723319480}" destId="{338BDF43-FE19-44AF-99E1-9EB3DC56D683}" srcOrd="1" destOrd="0" parTransId="{3285237B-04EB-4378-A082-B6F733E984DC}" sibTransId="{1AB7DBD8-F0D8-4F39-8CDC-2A4F3FB14015}"/>
    <dgm:cxn modelId="{D7043070-1750-43C4-8743-230D0BD60D7E}" type="presOf" srcId="{27FD9526-A7D7-4850-A68F-E752CEA0FC17}" destId="{86CBC136-3B15-4498-8873-13D013288D95}" srcOrd="0" destOrd="0" presId="urn:microsoft.com/office/officeart/2005/8/layout/radial6"/>
    <dgm:cxn modelId="{A6EA4051-2A74-4617-902A-65CAEF36C81B}" type="presOf" srcId="{23C1BDEB-A319-4134-AB7E-C36723319480}" destId="{A6A7B0E1-D9A8-4902-A79D-8E527FA439EB}" srcOrd="0" destOrd="0" presId="urn:microsoft.com/office/officeart/2005/8/layout/radial6"/>
    <dgm:cxn modelId="{53238E58-CDBC-4FB4-A050-0D9D40F9F94B}" type="presOf" srcId="{89678FA0-C91F-4D02-8A4B-02896D9A1711}" destId="{6708B58E-CDA7-4CC3-8620-9FC845230D40}" srcOrd="0" destOrd="0" presId="urn:microsoft.com/office/officeart/2005/8/layout/radial6"/>
    <dgm:cxn modelId="{E559FA87-CC97-4842-81CB-41BA938D038D}" srcId="{27FD9526-A7D7-4850-A68F-E752CEA0FC17}" destId="{F3C398E5-6FF4-4B3C-A55D-4F36B27A562C}" srcOrd="1" destOrd="0" parTransId="{4B4A8E74-5E7D-4EFA-8B93-A8643AEAC202}" sibTransId="{E4A5D400-188C-402B-AAEF-785AAE7A739E}"/>
    <dgm:cxn modelId="{E22A5590-F11A-45DE-8E24-62095615D402}" type="presOf" srcId="{E4A5D400-188C-402B-AAEF-785AAE7A739E}" destId="{28EFE443-7143-4AAD-ABEC-201551FBAA11}" srcOrd="0" destOrd="0" presId="urn:microsoft.com/office/officeart/2005/8/layout/radial6"/>
    <dgm:cxn modelId="{39319F93-299C-4BF6-9078-C24A513ED284}" type="presOf" srcId="{F3C398E5-6FF4-4B3C-A55D-4F36B27A562C}" destId="{71652D85-593F-4AB9-8988-2F1F840B4FB3}" srcOrd="0" destOrd="0" presId="urn:microsoft.com/office/officeart/2005/8/layout/radial6"/>
    <dgm:cxn modelId="{47F89EE5-E3F7-43E1-B9ED-C436F381AB1F}" type="presOf" srcId="{6C6B5E18-A48E-417B-888F-E0F082C63D75}" destId="{5CA4BF62-B4D2-4B2D-8812-308B3FA8B94C}" srcOrd="0" destOrd="0" presId="urn:microsoft.com/office/officeart/2005/8/layout/radial6"/>
    <dgm:cxn modelId="{B6504F44-C3F1-4855-A47E-235B35B4887A}" type="presParOf" srcId="{A6A7B0E1-D9A8-4902-A79D-8E527FA439EB}" destId="{86CBC136-3B15-4498-8873-13D013288D95}" srcOrd="0" destOrd="0" presId="urn:microsoft.com/office/officeart/2005/8/layout/radial6"/>
    <dgm:cxn modelId="{0D79166E-691C-4E03-B7DC-87FCC5E0F447}" type="presParOf" srcId="{A6A7B0E1-D9A8-4902-A79D-8E527FA439EB}" destId="{6708B58E-CDA7-4CC3-8620-9FC845230D40}" srcOrd="1" destOrd="0" presId="urn:microsoft.com/office/officeart/2005/8/layout/radial6"/>
    <dgm:cxn modelId="{8B11AC4E-CF5B-47FE-81DC-4E37957BCAC3}" type="presParOf" srcId="{A6A7B0E1-D9A8-4902-A79D-8E527FA439EB}" destId="{57AF851F-14FB-4B83-B109-3E12500493D2}" srcOrd="2" destOrd="0" presId="urn:microsoft.com/office/officeart/2005/8/layout/radial6"/>
    <dgm:cxn modelId="{4466F359-A0C0-4944-B5E6-D6E8A61EF771}" type="presParOf" srcId="{A6A7B0E1-D9A8-4902-A79D-8E527FA439EB}" destId="{7BD19704-07BC-439A-9995-CE79F7B5E3B4}" srcOrd="3" destOrd="0" presId="urn:microsoft.com/office/officeart/2005/8/layout/radial6"/>
    <dgm:cxn modelId="{4F122AA6-DB70-43F9-BB30-C75F02449003}" type="presParOf" srcId="{A6A7B0E1-D9A8-4902-A79D-8E527FA439EB}" destId="{71652D85-593F-4AB9-8988-2F1F840B4FB3}" srcOrd="4" destOrd="0" presId="urn:microsoft.com/office/officeart/2005/8/layout/radial6"/>
    <dgm:cxn modelId="{9D715138-9F8D-4C76-8599-9F48638016B4}" type="presParOf" srcId="{A6A7B0E1-D9A8-4902-A79D-8E527FA439EB}" destId="{5864EC9C-7D46-423B-8C9A-910D2489C08E}" srcOrd="5" destOrd="0" presId="urn:microsoft.com/office/officeart/2005/8/layout/radial6"/>
    <dgm:cxn modelId="{A8A1E661-1A14-4ED3-A192-82846BB0040C}" type="presParOf" srcId="{A6A7B0E1-D9A8-4902-A79D-8E527FA439EB}" destId="{28EFE443-7143-4AAD-ABEC-201551FBAA11}" srcOrd="6" destOrd="0" presId="urn:microsoft.com/office/officeart/2005/8/layout/radial6"/>
    <dgm:cxn modelId="{372168C4-37DD-439F-BC35-C90012FEE588}" type="presParOf" srcId="{A6A7B0E1-D9A8-4902-A79D-8E527FA439EB}" destId="{208ABFAC-2E4C-45E5-885D-03A2DF98BCDA}" srcOrd="7" destOrd="0" presId="urn:microsoft.com/office/officeart/2005/8/layout/radial6"/>
    <dgm:cxn modelId="{048AE6DB-D513-4446-976C-E317FEA595D9}" type="presParOf" srcId="{A6A7B0E1-D9A8-4902-A79D-8E527FA439EB}" destId="{A304E40A-702A-43C9-B2DA-12E0F31E678C}" srcOrd="8" destOrd="0" presId="urn:microsoft.com/office/officeart/2005/8/layout/radial6"/>
    <dgm:cxn modelId="{43C16875-0F6C-47B1-A3E7-2C4F3BBA4FEC}" type="presParOf" srcId="{A6A7B0E1-D9A8-4902-A79D-8E527FA439EB}" destId="{5CA4BF62-B4D2-4B2D-8812-308B3FA8B94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941672-F5FC-4F5F-8FF3-57791CAF8C56}">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Nachhaltige Verkehrsträger</a:t>
          </a:r>
        </a:p>
      </dgm:t>
    </dgm:pt>
    <dgm:pt modelId="{937F0D99-2D0E-48A6-94B9-C880850880C0}" type="parTrans" cxnId="{108E50BE-3469-439F-8FFF-017FEBDD5C74}">
      <dgm:prSet/>
      <dgm:spPr/>
      <dgm:t>
        <a:bodyPr/>
        <a:lstStyle/>
        <a:p>
          <a:endParaRPr lang="de-DE">
            <a:latin typeface="Corbel" panose="020B0503020204020204" pitchFamily="34" charset="0"/>
          </a:endParaRPr>
        </a:p>
      </dgm:t>
    </dgm:pt>
    <dgm:pt modelId="{624E2F07-CA2B-4ED9-89E9-4ED31FD7F6BD}" type="sibTrans" cxnId="{108E50BE-3469-439F-8FFF-017FEBDD5C74}">
      <dgm:prSet/>
      <dgm:spPr/>
      <dgm:t>
        <a:bodyPr/>
        <a:lstStyle/>
        <a:p>
          <a:endParaRPr lang="de-DE">
            <a:latin typeface="Corbel" panose="020B0503020204020204" pitchFamily="34" charset="0"/>
          </a:endParaRPr>
        </a:p>
      </dgm:t>
    </dgm:pt>
    <dgm:pt modelId="{173351EC-E710-4201-8F33-1AD5623FE62E}">
      <dgm:prSet custT="1"/>
      <dgm:spPr>
        <a:solidFill>
          <a:schemeClr val="accent1">
            <a:lumMod val="40000"/>
            <a:lumOff val="60000"/>
          </a:schemeClr>
        </a:solidFill>
      </dgm:spPr>
      <dgm:t>
        <a:bodyPr/>
        <a:lstStyle/>
        <a:p>
          <a:r>
            <a:rPr lang="de-DE" sz="2400" dirty="0">
              <a:solidFill>
                <a:srgbClr val="3C628F"/>
              </a:solidFill>
              <a:latin typeface="Corbel" panose="020B0503020204020204" pitchFamily="34" charset="0"/>
            </a:rPr>
            <a:t>Flüssiggas - LNG</a:t>
          </a:r>
          <a:endParaRPr lang="de-DE" sz="2400" dirty="0">
            <a:solidFill>
              <a:schemeClr val="accent1"/>
            </a:solidFill>
            <a:latin typeface="Corbel" panose="020B0503020204020204" pitchFamily="34" charset="0"/>
          </a:endParaRPr>
        </a:p>
      </dgm:t>
    </dgm:pt>
    <dgm:pt modelId="{4F3AEDE9-65F0-4988-8076-2CEA40D71496}" type="parTrans" cxnId="{F893935F-CABD-4D82-B93B-70657E02FACA}">
      <dgm:prSet/>
      <dgm:spPr/>
      <dgm:t>
        <a:bodyPr/>
        <a:lstStyle/>
        <a:p>
          <a:endParaRPr lang="de-DE">
            <a:latin typeface="Corbel" panose="020B0503020204020204" pitchFamily="34" charset="0"/>
          </a:endParaRPr>
        </a:p>
      </dgm:t>
    </dgm:pt>
    <dgm:pt modelId="{46AFA8D8-F557-4455-8A38-DF16055635A9}" type="sibTrans" cxnId="{F893935F-CABD-4D82-B93B-70657E02FACA}">
      <dgm:prSet/>
      <dgm:spPr/>
      <dgm:t>
        <a:bodyPr/>
        <a:lstStyle/>
        <a:p>
          <a:endParaRPr lang="de-DE">
            <a:latin typeface="Corbel" panose="020B0503020204020204" pitchFamily="34" charset="0"/>
          </a:endParaRPr>
        </a:p>
      </dgm:t>
    </dgm:pt>
    <dgm:pt modelId="{F24300EC-4372-4D89-B437-9F81F6228517}">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Verkehrsträgervergleich</a:t>
          </a:r>
        </a:p>
      </dgm:t>
    </dgm:pt>
    <dgm:pt modelId="{BBB9D7DD-2425-4723-8219-8DCB9AF8E441}" type="sibTrans" cxnId="{0781121C-2DD2-4939-9728-C6477965DA94}">
      <dgm:prSet/>
      <dgm:spPr/>
      <dgm:t>
        <a:bodyPr/>
        <a:lstStyle/>
        <a:p>
          <a:endParaRPr lang="de-DE">
            <a:latin typeface="Corbel" panose="020B0503020204020204" pitchFamily="34" charset="0"/>
          </a:endParaRPr>
        </a:p>
      </dgm:t>
    </dgm:pt>
    <dgm:pt modelId="{468FF3C9-0BE5-4FF4-BE42-47AA0FABB054}" type="parTrans" cxnId="{0781121C-2DD2-4939-9728-C6477965DA94}">
      <dgm:prSet/>
      <dgm:spPr/>
      <dgm:t>
        <a:bodyPr/>
        <a:lstStyle/>
        <a:p>
          <a:endParaRPr lang="de-DE">
            <a:latin typeface="Corbel" panose="020B0503020204020204" pitchFamily="34" charset="0"/>
          </a:endParaRPr>
        </a:p>
      </dgm:t>
    </dgm:pt>
    <dgm:pt modelId="{693C98F0-4947-49B8-8293-D130C6CEBECD}">
      <dgm:prSet custT="1"/>
      <dgm:spPr>
        <a:solidFill>
          <a:srgbClr val="A8BFDB"/>
        </a:solidFill>
      </dgm:spPr>
      <dgm:t>
        <a:bodyPr/>
        <a:lstStyle/>
        <a:p>
          <a:r>
            <a:rPr lang="de-DE" sz="2400" dirty="0">
              <a:solidFill>
                <a:schemeClr val="accent1"/>
              </a:solidFill>
              <a:latin typeface="Corbel" panose="020B0503020204020204" pitchFamily="34" charset="0"/>
            </a:rPr>
            <a:t>Verkehr und Umwelt</a:t>
          </a:r>
          <a:endParaRPr lang="de-DE" sz="2400" dirty="0"/>
        </a:p>
      </dgm:t>
    </dgm:pt>
    <dgm:pt modelId="{68C758AC-F921-4096-8688-0A67A52E0878}" type="parTrans" cxnId="{899559CE-7742-4230-AC58-D74A93A704B0}">
      <dgm:prSet/>
      <dgm:spPr/>
      <dgm:t>
        <a:bodyPr/>
        <a:lstStyle/>
        <a:p>
          <a:endParaRPr lang="de-DE"/>
        </a:p>
      </dgm:t>
    </dgm:pt>
    <dgm:pt modelId="{28A2AE5E-9B52-4675-9B03-5BC67D6938AA}" type="sibTrans" cxnId="{899559CE-7742-4230-AC58-D74A93A704B0}">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45C237B3-44F0-4E4E-8317-37D1542DECEB}" type="pres">
      <dgm:prSet presAssocID="{693C98F0-4947-49B8-8293-D130C6CEBECD}" presName="text_1" presStyleLbl="node1" presStyleIdx="0" presStyleCnt="4">
        <dgm:presLayoutVars>
          <dgm:bulletEnabled val="1"/>
        </dgm:presLayoutVars>
      </dgm:prSet>
      <dgm:spPr/>
    </dgm:pt>
    <dgm:pt modelId="{4D8B25DE-87EF-4A46-A878-72DF7686AE24}" type="pres">
      <dgm:prSet presAssocID="{693C98F0-4947-49B8-8293-D130C6CEBECD}" presName="accent_1" presStyleCnt="0"/>
      <dgm:spPr/>
    </dgm:pt>
    <dgm:pt modelId="{83A75757-F3FA-4329-A41E-DBBF7D2E96AA}" type="pres">
      <dgm:prSet presAssocID="{693C98F0-4947-49B8-8293-D130C6CEBECD}" presName="accentRepeatNode" presStyleLbl="solidFgAcc1" presStyleIdx="0" presStyleCnt="4"/>
      <dgm:spPr>
        <a:blipFill rotWithShape="0">
          <a:blip xmlns:r="http://schemas.openxmlformats.org/officeDocument/2006/relationships" r:embed="rId1"/>
          <a:stretch>
            <a:fillRect/>
          </a:stretch>
        </a:blipFill>
      </dgm:spPr>
    </dgm:pt>
    <dgm:pt modelId="{3E179D2F-11E4-4D27-A49E-5E0EA304FC54}" type="pres">
      <dgm:prSet presAssocID="{F2941672-F5FC-4F5F-8FF3-57791CAF8C56}" presName="text_2" presStyleLbl="node1" presStyleIdx="1" presStyleCnt="4">
        <dgm:presLayoutVars>
          <dgm:bulletEnabled val="1"/>
        </dgm:presLayoutVars>
      </dgm:prSet>
      <dgm:spPr/>
    </dgm:pt>
    <dgm:pt modelId="{48325823-3A45-4F3E-974E-BE09EAA7773E}"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blipFill rotWithShape="0">
          <a:blip xmlns:r="http://schemas.openxmlformats.org/officeDocument/2006/relationships" r:embed="rId2"/>
          <a:stretch>
            <a:fillRect/>
          </a:stretch>
        </a:blipFill>
        <a:ln w="28575">
          <a:solidFill>
            <a:schemeClr val="accent1"/>
          </a:solidFill>
        </a:ln>
      </dgm:spPr>
    </dgm:pt>
    <dgm:pt modelId="{366A46DD-ACA0-4863-86D5-A3DD22B782AC}" type="pres">
      <dgm:prSet presAssocID="{F24300EC-4372-4D89-B437-9F81F6228517}" presName="text_3" presStyleLbl="node1" presStyleIdx="2" presStyleCnt="4">
        <dgm:presLayoutVars>
          <dgm:bulletEnabled val="1"/>
        </dgm:presLayoutVars>
      </dgm:prSet>
      <dgm:spPr/>
    </dgm:pt>
    <dgm:pt modelId="{0554E374-BEC6-42EE-84B0-CA32D2E5A136}"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solidFill>
          <a:schemeClr val="accent1">
            <a:lumMod val="40000"/>
            <a:lumOff val="60000"/>
          </a:schemeClr>
        </a:solidFill>
        <a:ln w="28575">
          <a:solidFill>
            <a:schemeClr val="accent1"/>
          </a:solidFill>
        </a:ln>
      </dgm:spPr>
    </dgm:pt>
    <dgm:pt modelId="{D17FF070-A72F-46CF-B316-4B6520ED3106}" type="pres">
      <dgm:prSet presAssocID="{173351EC-E710-4201-8F33-1AD5623FE62E}" presName="text_4" presStyleLbl="node1" presStyleIdx="3" presStyleCnt="4">
        <dgm:presLayoutVars>
          <dgm:bulletEnabled val="1"/>
        </dgm:presLayoutVars>
      </dgm:prSet>
      <dgm:spPr/>
    </dgm:pt>
    <dgm:pt modelId="{6178786F-F6B1-4B45-B41C-D996DB6F8946}" type="pres">
      <dgm:prSet presAssocID="{173351EC-E710-4201-8F33-1AD5623FE62E}" presName="accent_4" presStyleCnt="0"/>
      <dgm:spPr/>
    </dgm:pt>
    <dgm:pt modelId="{84FECD7B-556D-40CD-80FE-E856FE6C01BC}" type="pres">
      <dgm:prSet presAssocID="{173351EC-E710-4201-8F33-1AD5623FE62E}" presName="accentRepeatNode" presStyleLbl="solidFgAcc1" presStyleIdx="3" presStyleCnt="4"/>
      <dgm:spPr>
        <a:solidFill>
          <a:schemeClr val="accent1">
            <a:lumMod val="40000"/>
            <a:lumOff val="60000"/>
          </a:schemeClr>
        </a:solidFill>
        <a:ln w="28575">
          <a:solidFill>
            <a:schemeClr val="accent1"/>
          </a:solidFill>
        </a:ln>
      </dgm:spPr>
    </dgm:pt>
  </dgm:ptLst>
  <dgm:cxnLst>
    <dgm:cxn modelId="{0781121C-2DD2-4939-9728-C6477965DA94}" srcId="{754914D3-2823-4D9D-9B5F-8AAE908A2791}" destId="{F24300EC-4372-4D89-B437-9F81F6228517}" srcOrd="2" destOrd="0" parTransId="{468FF3C9-0BE5-4FF4-BE42-47AA0FABB054}" sibTransId="{BBB9D7DD-2425-4723-8219-8DCB9AF8E441}"/>
    <dgm:cxn modelId="{95042434-4A1B-4CF6-BDD0-1AFD8774D510}" type="presOf" srcId="{754914D3-2823-4D9D-9B5F-8AAE908A2791}" destId="{AE6139D5-D84B-4711-8A6A-A5161E022A99}" srcOrd="0" destOrd="0" presId="urn:microsoft.com/office/officeart/2008/layout/VerticalCurvedList"/>
    <dgm:cxn modelId="{F893935F-CABD-4D82-B93B-70657E02FACA}" srcId="{754914D3-2823-4D9D-9B5F-8AAE908A2791}" destId="{173351EC-E710-4201-8F33-1AD5623FE62E}" srcOrd="3" destOrd="0" parTransId="{4F3AEDE9-65F0-4988-8076-2CEA40D71496}" sibTransId="{46AFA8D8-F557-4455-8A38-DF16055635A9}"/>
    <dgm:cxn modelId="{EB20594B-B793-4037-88E3-D3F82487AF81}" type="presOf" srcId="{28A2AE5E-9B52-4675-9B03-5BC67D6938AA}" destId="{93855F07-44CB-45DE-B464-761E63A71CD5}" srcOrd="0" destOrd="0" presId="urn:microsoft.com/office/officeart/2008/layout/VerticalCurvedList"/>
    <dgm:cxn modelId="{41AEFD75-6299-4ED1-8B04-1839F2223C8F}" type="presOf" srcId="{693C98F0-4947-49B8-8293-D130C6CEBECD}" destId="{45C237B3-44F0-4E4E-8317-37D1542DECEB}"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899559CE-7742-4230-AC58-D74A93A704B0}" srcId="{754914D3-2823-4D9D-9B5F-8AAE908A2791}" destId="{693C98F0-4947-49B8-8293-D130C6CEBECD}" srcOrd="0" destOrd="0" parTransId="{68C758AC-F921-4096-8688-0A67A52E0878}" sibTransId="{28A2AE5E-9B52-4675-9B03-5BC67D6938AA}"/>
    <dgm:cxn modelId="{AEB409D8-5C0F-4498-A629-25A47E6E1C3B}" type="presOf" srcId="{F24300EC-4372-4D89-B437-9F81F6228517}" destId="{366A46DD-ACA0-4863-86D5-A3DD22B782AC}" srcOrd="0" destOrd="0" presId="urn:microsoft.com/office/officeart/2008/layout/VerticalCurvedList"/>
    <dgm:cxn modelId="{247175E3-F0C4-467F-83A9-D9C8AF42DD22}" type="presOf" srcId="{F2941672-F5FC-4F5F-8FF3-57791CAF8C56}" destId="{3E179D2F-11E4-4D27-A49E-5E0EA304FC54}" srcOrd="0" destOrd="0" presId="urn:microsoft.com/office/officeart/2008/layout/VerticalCurvedList"/>
    <dgm:cxn modelId="{A69174E5-3B01-4046-ABCC-F7FA9E5EB31D}" type="presOf" srcId="{173351EC-E710-4201-8F33-1AD5623FE62E}" destId="{D17FF070-A72F-46CF-B316-4B6520ED3106}" srcOrd="0" destOrd="0" presId="urn:microsoft.com/office/officeart/2008/layout/VerticalCurvedList"/>
    <dgm:cxn modelId="{7E059E4A-B554-46B7-A1E8-210D401AD3A9}" type="presParOf" srcId="{AE6139D5-D84B-4711-8A6A-A5161E022A99}" destId="{00F42187-34FD-4D8B-A449-F316E9EB9AFA}" srcOrd="0" destOrd="0" presId="urn:microsoft.com/office/officeart/2008/layout/VerticalCurvedList"/>
    <dgm:cxn modelId="{91C22D94-6FBD-4C7E-A6F5-851000EB3198}" type="presParOf" srcId="{00F42187-34FD-4D8B-A449-F316E9EB9AFA}" destId="{C168C53D-163A-4892-8EF0-B5326C3FF8C8}" srcOrd="0" destOrd="0" presId="urn:microsoft.com/office/officeart/2008/layout/VerticalCurvedList"/>
    <dgm:cxn modelId="{A5FFCAD4-97A9-471D-9E0B-A35878E49C1E}" type="presParOf" srcId="{C168C53D-163A-4892-8EF0-B5326C3FF8C8}" destId="{0FAB2C97-DF89-43B9-B7B2-C745E026F562}" srcOrd="0" destOrd="0" presId="urn:microsoft.com/office/officeart/2008/layout/VerticalCurvedList"/>
    <dgm:cxn modelId="{2F22006E-31B2-4C84-8253-4FC672A5CE15}" type="presParOf" srcId="{C168C53D-163A-4892-8EF0-B5326C3FF8C8}" destId="{93855F07-44CB-45DE-B464-761E63A71CD5}" srcOrd="1" destOrd="0" presId="urn:microsoft.com/office/officeart/2008/layout/VerticalCurvedList"/>
    <dgm:cxn modelId="{E74C2067-ED80-42B5-B881-DCBA8903286C}" type="presParOf" srcId="{C168C53D-163A-4892-8EF0-B5326C3FF8C8}" destId="{D258DE45-194F-4470-A0BE-D234AB24927B}" srcOrd="2" destOrd="0" presId="urn:microsoft.com/office/officeart/2008/layout/VerticalCurvedList"/>
    <dgm:cxn modelId="{CA48CA09-9DA7-4AE4-A548-ECEC65DD7CDF}" type="presParOf" srcId="{C168C53D-163A-4892-8EF0-B5326C3FF8C8}" destId="{BF8CDB65-7F63-46ED-AD6F-299BB5E410A3}" srcOrd="3" destOrd="0" presId="urn:microsoft.com/office/officeart/2008/layout/VerticalCurvedList"/>
    <dgm:cxn modelId="{0FA5BA74-CC53-48CE-A68A-81F21FE5664F}" type="presParOf" srcId="{00F42187-34FD-4D8B-A449-F316E9EB9AFA}" destId="{45C237B3-44F0-4E4E-8317-37D1542DECEB}" srcOrd="1" destOrd="0" presId="urn:microsoft.com/office/officeart/2008/layout/VerticalCurvedList"/>
    <dgm:cxn modelId="{3BB07094-B183-4923-8561-C6A0EFFFF51D}" type="presParOf" srcId="{00F42187-34FD-4D8B-A449-F316E9EB9AFA}" destId="{4D8B25DE-87EF-4A46-A878-72DF7686AE24}" srcOrd="2" destOrd="0" presId="urn:microsoft.com/office/officeart/2008/layout/VerticalCurvedList"/>
    <dgm:cxn modelId="{4EB7EFB6-E9FD-4462-94FF-6EEFE9F5F23A}" type="presParOf" srcId="{4D8B25DE-87EF-4A46-A878-72DF7686AE24}" destId="{83A75757-F3FA-4329-A41E-DBBF7D2E96AA}" srcOrd="0" destOrd="0" presId="urn:microsoft.com/office/officeart/2008/layout/VerticalCurvedList"/>
    <dgm:cxn modelId="{65568EDF-9664-47A6-BB96-A4CE53AA0CE2}" type="presParOf" srcId="{00F42187-34FD-4D8B-A449-F316E9EB9AFA}" destId="{3E179D2F-11E4-4D27-A49E-5E0EA304FC54}" srcOrd="3" destOrd="0" presId="urn:microsoft.com/office/officeart/2008/layout/VerticalCurvedList"/>
    <dgm:cxn modelId="{ECC23D74-22C1-4A23-9669-98F45D740DE1}" type="presParOf" srcId="{00F42187-34FD-4D8B-A449-F316E9EB9AFA}" destId="{48325823-3A45-4F3E-974E-BE09EAA7773E}" srcOrd="4" destOrd="0" presId="urn:microsoft.com/office/officeart/2008/layout/VerticalCurvedList"/>
    <dgm:cxn modelId="{958CE8CF-23DB-44EC-BD5F-140A0D7075A6}" type="presParOf" srcId="{48325823-3A45-4F3E-974E-BE09EAA7773E}" destId="{9AF5ED78-341F-403E-97B4-875F8057A202}" srcOrd="0" destOrd="0" presId="urn:microsoft.com/office/officeart/2008/layout/VerticalCurvedList"/>
    <dgm:cxn modelId="{0C970E47-A58B-4EF7-BFC5-116DDD9A7A5F}" type="presParOf" srcId="{00F42187-34FD-4D8B-A449-F316E9EB9AFA}" destId="{366A46DD-ACA0-4863-86D5-A3DD22B782AC}" srcOrd="5" destOrd="0" presId="urn:microsoft.com/office/officeart/2008/layout/VerticalCurvedList"/>
    <dgm:cxn modelId="{4A7CF01C-9FAE-4023-B4B9-C25E93852331}" type="presParOf" srcId="{00F42187-34FD-4D8B-A449-F316E9EB9AFA}" destId="{0554E374-BEC6-42EE-84B0-CA32D2E5A136}" srcOrd="6" destOrd="0" presId="urn:microsoft.com/office/officeart/2008/layout/VerticalCurvedList"/>
    <dgm:cxn modelId="{5BA582BD-C736-4C40-8B8E-45EDA18A6471}" type="presParOf" srcId="{0554E374-BEC6-42EE-84B0-CA32D2E5A136}" destId="{EF12B5F5-AB8A-4523-B395-C351AAF3CDFA}" srcOrd="0" destOrd="0" presId="urn:microsoft.com/office/officeart/2008/layout/VerticalCurvedList"/>
    <dgm:cxn modelId="{B6A84672-1EC5-42B7-A80F-73854DFFEF10}" type="presParOf" srcId="{00F42187-34FD-4D8B-A449-F316E9EB9AFA}" destId="{D17FF070-A72F-46CF-B316-4B6520ED3106}" srcOrd="7" destOrd="0" presId="urn:microsoft.com/office/officeart/2008/layout/VerticalCurvedList"/>
    <dgm:cxn modelId="{426AD6C9-D5F2-4966-B6BA-302BA1DE8A4C}" type="presParOf" srcId="{00F42187-34FD-4D8B-A449-F316E9EB9AFA}" destId="{6178786F-F6B1-4B45-B41C-D996DB6F8946}" srcOrd="8" destOrd="0" presId="urn:microsoft.com/office/officeart/2008/layout/VerticalCurvedList"/>
    <dgm:cxn modelId="{4A2A5D7B-8154-4DCB-9DD5-E7156E5E0979}" type="presParOf" srcId="{6178786F-F6B1-4B45-B41C-D996DB6F8946}" destId="{84FECD7B-556D-40CD-80FE-E856FE6C01B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51E80F-3ABE-40CA-B68A-880374FC7FB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F0F94773-97E3-4F8D-ADF1-3302CD5F8FDF}">
      <dgm:prSet phldrT="[Text]" custT="1"/>
      <dgm:spPr/>
      <dgm:t>
        <a:bodyPr/>
        <a:lstStyle/>
        <a:p>
          <a:r>
            <a:rPr lang="de-DE" sz="1800" b="1" dirty="0">
              <a:latin typeface="Corbel" panose="020B0503020204020204" pitchFamily="34" charset="0"/>
            </a:rPr>
            <a:t>Ökologische Einflussbereiche</a:t>
          </a:r>
          <a:endParaRPr lang="en-GB" sz="1800" b="1" dirty="0">
            <a:latin typeface="Corbel" panose="020B0503020204020204" pitchFamily="34" charset="0"/>
          </a:endParaRPr>
        </a:p>
      </dgm:t>
    </dgm:pt>
    <dgm:pt modelId="{7257BB73-5372-42B7-8468-E7AC2C057100}" type="parTrans" cxnId="{07617FC9-6D73-41D4-9581-3454C90B6410}">
      <dgm:prSet/>
      <dgm:spPr/>
      <dgm:t>
        <a:bodyPr/>
        <a:lstStyle/>
        <a:p>
          <a:endParaRPr lang="en-GB"/>
        </a:p>
      </dgm:t>
    </dgm:pt>
    <dgm:pt modelId="{1142441F-EDBA-4FE6-8625-DAC73E2EE41B}" type="sibTrans" cxnId="{07617FC9-6D73-41D4-9581-3454C90B6410}">
      <dgm:prSet/>
      <dgm:spPr/>
      <dgm:t>
        <a:bodyPr/>
        <a:lstStyle/>
        <a:p>
          <a:endParaRPr lang="en-GB"/>
        </a:p>
      </dgm:t>
    </dgm:pt>
    <dgm:pt modelId="{85C0BF07-5775-4573-BAC2-F7435F2618FA}">
      <dgm:prSet phldrT="[Text]" custT="1"/>
      <dgm:spPr/>
      <dgm:t>
        <a:bodyPr/>
        <a:lstStyle/>
        <a:p>
          <a:r>
            <a:rPr lang="de-DE" sz="1600" dirty="0">
              <a:latin typeface="Corbel" panose="020B0503020204020204" pitchFamily="34" charset="0"/>
            </a:rPr>
            <a:t>Emissionen</a:t>
          </a:r>
          <a:endParaRPr lang="en-GB" sz="1600" dirty="0">
            <a:latin typeface="Corbel" panose="020B0503020204020204" pitchFamily="34" charset="0"/>
          </a:endParaRPr>
        </a:p>
      </dgm:t>
    </dgm:pt>
    <dgm:pt modelId="{FB51A797-4ECB-4419-BC90-6AEE5A2D78FC}" type="parTrans" cxnId="{C76A51B5-8F7D-43A1-BD10-7E3EAD55B4F1}">
      <dgm:prSet/>
      <dgm:spPr/>
      <dgm:t>
        <a:bodyPr/>
        <a:lstStyle/>
        <a:p>
          <a:endParaRPr lang="en-GB"/>
        </a:p>
      </dgm:t>
    </dgm:pt>
    <dgm:pt modelId="{C4A60226-75B8-4FDC-9C97-B93A303ED353}" type="sibTrans" cxnId="{C76A51B5-8F7D-43A1-BD10-7E3EAD55B4F1}">
      <dgm:prSet/>
      <dgm:spPr/>
      <dgm:t>
        <a:bodyPr/>
        <a:lstStyle/>
        <a:p>
          <a:endParaRPr lang="en-GB"/>
        </a:p>
      </dgm:t>
    </dgm:pt>
    <dgm:pt modelId="{8E62C12C-DAF5-4F07-8258-324B8D09BBD6}">
      <dgm:prSet phldrT="[Text]" custT="1"/>
      <dgm:spPr/>
      <dgm:t>
        <a:bodyPr/>
        <a:lstStyle/>
        <a:p>
          <a:r>
            <a:rPr lang="de-DE" sz="1600" dirty="0">
              <a:latin typeface="Corbel" panose="020B0503020204020204" pitchFamily="34" charset="0"/>
            </a:rPr>
            <a:t>Flächenverbrauch – Wegekosten</a:t>
          </a:r>
          <a:endParaRPr lang="en-GB" sz="1600" dirty="0">
            <a:latin typeface="Corbel" panose="020B0503020204020204" pitchFamily="34" charset="0"/>
          </a:endParaRPr>
        </a:p>
      </dgm:t>
    </dgm:pt>
    <dgm:pt modelId="{1FD14D11-0B45-4158-98F3-D6E6F690BCAA}" type="parTrans" cxnId="{467793BE-84B7-4302-BA36-7E6610B1F381}">
      <dgm:prSet/>
      <dgm:spPr/>
      <dgm:t>
        <a:bodyPr/>
        <a:lstStyle/>
        <a:p>
          <a:endParaRPr lang="en-GB"/>
        </a:p>
      </dgm:t>
    </dgm:pt>
    <dgm:pt modelId="{CF3EE299-CF8E-4729-B806-BE42146DAF90}" type="sibTrans" cxnId="{467793BE-84B7-4302-BA36-7E6610B1F381}">
      <dgm:prSet/>
      <dgm:spPr/>
      <dgm:t>
        <a:bodyPr/>
        <a:lstStyle/>
        <a:p>
          <a:endParaRPr lang="en-GB"/>
        </a:p>
      </dgm:t>
    </dgm:pt>
    <dgm:pt modelId="{DC297CEE-BA71-4A96-AF64-3357941D4CCA}">
      <dgm:prSet phldrT="[Text]" custT="1"/>
      <dgm:spPr/>
      <dgm:t>
        <a:bodyPr/>
        <a:lstStyle/>
        <a:p>
          <a:r>
            <a:rPr lang="de-DE" sz="1800" b="1" dirty="0">
              <a:latin typeface="Corbel" panose="020B0503020204020204" pitchFamily="34" charset="0"/>
            </a:rPr>
            <a:t>Soziale Einflussbereiche</a:t>
          </a:r>
          <a:endParaRPr lang="en-GB" sz="1800" b="1" dirty="0">
            <a:latin typeface="Corbel" panose="020B0503020204020204" pitchFamily="34" charset="0"/>
          </a:endParaRPr>
        </a:p>
      </dgm:t>
    </dgm:pt>
    <dgm:pt modelId="{0DD5593E-1B28-43A1-AB9B-AD7856450FB9}" type="parTrans" cxnId="{F8246C0F-FA0D-4941-A3B1-D9D2F90A7F1A}">
      <dgm:prSet/>
      <dgm:spPr/>
      <dgm:t>
        <a:bodyPr/>
        <a:lstStyle/>
        <a:p>
          <a:endParaRPr lang="en-GB"/>
        </a:p>
      </dgm:t>
    </dgm:pt>
    <dgm:pt modelId="{211F6F4F-264D-486F-B3CA-E80CB8D1CC52}" type="sibTrans" cxnId="{F8246C0F-FA0D-4941-A3B1-D9D2F90A7F1A}">
      <dgm:prSet/>
      <dgm:spPr/>
      <dgm:t>
        <a:bodyPr/>
        <a:lstStyle/>
        <a:p>
          <a:endParaRPr lang="en-GB"/>
        </a:p>
      </dgm:t>
    </dgm:pt>
    <dgm:pt modelId="{68A9C847-F2C9-4ADD-A68C-F1A5B7161450}">
      <dgm:prSet phldrT="[Text]" custT="1"/>
      <dgm:spPr/>
      <dgm:t>
        <a:bodyPr/>
        <a:lstStyle/>
        <a:p>
          <a:r>
            <a:rPr lang="de-DE" sz="1600" dirty="0">
              <a:latin typeface="Corbel" panose="020B0503020204020204" pitchFamily="34" charset="0"/>
            </a:rPr>
            <a:t>Verkehrssicherheit</a:t>
          </a:r>
          <a:endParaRPr lang="en-GB" sz="1600" dirty="0">
            <a:latin typeface="Corbel" panose="020B0503020204020204" pitchFamily="34" charset="0"/>
          </a:endParaRPr>
        </a:p>
      </dgm:t>
    </dgm:pt>
    <dgm:pt modelId="{CFE21AB7-C1B9-4654-85D0-F7FB7A1F8719}" type="parTrans" cxnId="{45652A33-4391-481F-A702-4894BE158654}">
      <dgm:prSet/>
      <dgm:spPr/>
      <dgm:t>
        <a:bodyPr/>
        <a:lstStyle/>
        <a:p>
          <a:endParaRPr lang="en-GB"/>
        </a:p>
      </dgm:t>
    </dgm:pt>
    <dgm:pt modelId="{B9A19765-2706-406E-9326-1B5894CCC012}" type="sibTrans" cxnId="{45652A33-4391-481F-A702-4894BE158654}">
      <dgm:prSet/>
      <dgm:spPr/>
      <dgm:t>
        <a:bodyPr/>
        <a:lstStyle/>
        <a:p>
          <a:endParaRPr lang="en-GB"/>
        </a:p>
      </dgm:t>
    </dgm:pt>
    <dgm:pt modelId="{29BC15D6-7A29-4C30-B573-FF52292828B0}">
      <dgm:prSet phldrT="[Text]" custT="1"/>
      <dgm:spPr/>
      <dgm:t>
        <a:bodyPr/>
        <a:lstStyle/>
        <a:p>
          <a:r>
            <a:rPr lang="de-DE" sz="1600" dirty="0">
              <a:latin typeface="Corbel" panose="020B0503020204020204" pitchFamily="34" charset="0"/>
            </a:rPr>
            <a:t>Arbeitsbedingungen</a:t>
          </a:r>
          <a:endParaRPr lang="en-GB" sz="1600" dirty="0">
            <a:latin typeface="Corbel" panose="020B0503020204020204" pitchFamily="34" charset="0"/>
          </a:endParaRPr>
        </a:p>
      </dgm:t>
    </dgm:pt>
    <dgm:pt modelId="{9D6A8522-C184-4045-B3F6-478F7E0AF1F0}" type="parTrans" cxnId="{15FD0CB6-8CB4-41AC-A606-853C1A1746B0}">
      <dgm:prSet/>
      <dgm:spPr/>
      <dgm:t>
        <a:bodyPr/>
        <a:lstStyle/>
        <a:p>
          <a:endParaRPr lang="en-GB"/>
        </a:p>
      </dgm:t>
    </dgm:pt>
    <dgm:pt modelId="{4A37CB34-D78F-4EFC-9600-22CA329FDFC4}" type="sibTrans" cxnId="{15FD0CB6-8CB4-41AC-A606-853C1A1746B0}">
      <dgm:prSet/>
      <dgm:spPr/>
      <dgm:t>
        <a:bodyPr/>
        <a:lstStyle/>
        <a:p>
          <a:endParaRPr lang="en-GB"/>
        </a:p>
      </dgm:t>
    </dgm:pt>
    <dgm:pt modelId="{048105B3-3DAF-4397-A9D4-973E13AF2D00}">
      <dgm:prSet phldrT="[Text]" custT="1"/>
      <dgm:spPr/>
      <dgm:t>
        <a:bodyPr/>
        <a:lstStyle/>
        <a:p>
          <a:r>
            <a:rPr lang="de-DE" sz="1800" b="1" dirty="0">
              <a:latin typeface="Corbel" panose="020B0503020204020204" pitchFamily="34" charset="0"/>
            </a:rPr>
            <a:t>Ökonomische Einflussbereiche</a:t>
          </a:r>
          <a:endParaRPr lang="en-GB" sz="1800" b="1" dirty="0">
            <a:latin typeface="Corbel" panose="020B0503020204020204" pitchFamily="34" charset="0"/>
          </a:endParaRPr>
        </a:p>
      </dgm:t>
    </dgm:pt>
    <dgm:pt modelId="{99D60AD8-D545-4A0F-B1B3-006C4F782E7E}" type="parTrans" cxnId="{6A48E212-F3EF-4B93-A107-B4998FDCCBC5}">
      <dgm:prSet/>
      <dgm:spPr/>
      <dgm:t>
        <a:bodyPr/>
        <a:lstStyle/>
        <a:p>
          <a:endParaRPr lang="en-GB"/>
        </a:p>
      </dgm:t>
    </dgm:pt>
    <dgm:pt modelId="{4FC09E75-DED9-4AD0-B5AA-B54C35DC28E3}" type="sibTrans" cxnId="{6A48E212-F3EF-4B93-A107-B4998FDCCBC5}">
      <dgm:prSet/>
      <dgm:spPr/>
      <dgm:t>
        <a:bodyPr/>
        <a:lstStyle/>
        <a:p>
          <a:endParaRPr lang="en-GB"/>
        </a:p>
      </dgm:t>
    </dgm:pt>
    <dgm:pt modelId="{1D9E5413-4D70-4829-9886-7BF257321726}">
      <dgm:prSet phldrT="[Text]" custT="1"/>
      <dgm:spPr/>
      <dgm:t>
        <a:bodyPr/>
        <a:lstStyle/>
        <a:p>
          <a:r>
            <a:rPr lang="de-DE" sz="1600" dirty="0">
              <a:latin typeface="Corbel" panose="020B0503020204020204" pitchFamily="34" charset="0"/>
            </a:rPr>
            <a:t>Transportkosten</a:t>
          </a:r>
          <a:endParaRPr lang="en-GB" sz="1600" dirty="0">
            <a:latin typeface="Corbel" panose="020B0503020204020204" pitchFamily="34" charset="0"/>
          </a:endParaRPr>
        </a:p>
      </dgm:t>
    </dgm:pt>
    <dgm:pt modelId="{94B1D4C7-5894-4BF4-9C76-C144A74F1D2A}" type="parTrans" cxnId="{9E4A10DB-2E72-45C3-8391-6A63287E7542}">
      <dgm:prSet/>
      <dgm:spPr/>
      <dgm:t>
        <a:bodyPr/>
        <a:lstStyle/>
        <a:p>
          <a:endParaRPr lang="en-GB"/>
        </a:p>
      </dgm:t>
    </dgm:pt>
    <dgm:pt modelId="{08BF83A7-B16B-480C-A8F7-781577A69972}" type="sibTrans" cxnId="{9E4A10DB-2E72-45C3-8391-6A63287E7542}">
      <dgm:prSet/>
      <dgm:spPr/>
      <dgm:t>
        <a:bodyPr/>
        <a:lstStyle/>
        <a:p>
          <a:endParaRPr lang="en-GB"/>
        </a:p>
      </dgm:t>
    </dgm:pt>
    <dgm:pt modelId="{671CA156-E67A-461E-A655-BA02F52E1470}">
      <dgm:prSet phldrT="[Text]" custT="1"/>
      <dgm:spPr/>
      <dgm:t>
        <a:bodyPr/>
        <a:lstStyle/>
        <a:p>
          <a:r>
            <a:rPr lang="de-DE" sz="1600" dirty="0">
              <a:latin typeface="Corbel" panose="020B0503020204020204" pitchFamily="34" charset="0"/>
            </a:rPr>
            <a:t>Externe Kosten</a:t>
          </a:r>
          <a:endParaRPr lang="en-GB" sz="1600" dirty="0">
            <a:latin typeface="Corbel" panose="020B0503020204020204" pitchFamily="34" charset="0"/>
          </a:endParaRPr>
        </a:p>
      </dgm:t>
    </dgm:pt>
    <dgm:pt modelId="{3BFB5C9A-D53C-4139-A0DE-43C666C2134B}" type="parTrans" cxnId="{B5947041-8C38-4B33-A15D-D6BCB3F6942E}">
      <dgm:prSet/>
      <dgm:spPr/>
      <dgm:t>
        <a:bodyPr/>
        <a:lstStyle/>
        <a:p>
          <a:endParaRPr lang="en-GB"/>
        </a:p>
      </dgm:t>
    </dgm:pt>
    <dgm:pt modelId="{4C2468CF-DABE-4B82-AE44-CC2F5BE91146}" type="sibTrans" cxnId="{B5947041-8C38-4B33-A15D-D6BCB3F6942E}">
      <dgm:prSet/>
      <dgm:spPr/>
      <dgm:t>
        <a:bodyPr/>
        <a:lstStyle/>
        <a:p>
          <a:endParaRPr lang="en-GB"/>
        </a:p>
      </dgm:t>
    </dgm:pt>
    <dgm:pt modelId="{F714BBFD-912E-4F64-A484-D4D8D7B7028A}">
      <dgm:prSet phldrT="[Text]" custT="1"/>
      <dgm:spPr/>
      <dgm:t>
        <a:bodyPr/>
        <a:lstStyle/>
        <a:p>
          <a:r>
            <a:rPr lang="de-DE" sz="1600" dirty="0">
              <a:latin typeface="Corbel" panose="020B0503020204020204" pitchFamily="34" charset="0"/>
            </a:rPr>
            <a:t>Lärm</a:t>
          </a:r>
          <a:endParaRPr lang="en-GB" sz="1600" dirty="0">
            <a:latin typeface="Corbel" panose="020B0503020204020204" pitchFamily="34" charset="0"/>
          </a:endParaRPr>
        </a:p>
      </dgm:t>
    </dgm:pt>
    <dgm:pt modelId="{ECFA0EF8-F7A1-4FE4-BA40-4F510CCB8BDE}" type="parTrans" cxnId="{41413A48-C538-4722-8BFC-043FE22EB4B0}">
      <dgm:prSet/>
      <dgm:spPr/>
      <dgm:t>
        <a:bodyPr/>
        <a:lstStyle/>
        <a:p>
          <a:endParaRPr lang="en-GB"/>
        </a:p>
      </dgm:t>
    </dgm:pt>
    <dgm:pt modelId="{047723A8-FC74-4C66-AA34-5033DDB30AB6}" type="sibTrans" cxnId="{41413A48-C538-4722-8BFC-043FE22EB4B0}">
      <dgm:prSet/>
      <dgm:spPr/>
      <dgm:t>
        <a:bodyPr/>
        <a:lstStyle/>
        <a:p>
          <a:endParaRPr lang="en-GB"/>
        </a:p>
      </dgm:t>
    </dgm:pt>
    <dgm:pt modelId="{422D355A-CCDA-4BB6-86AB-7C72A52659A5}">
      <dgm:prSet phldrT="[Text]" custT="1"/>
      <dgm:spPr/>
      <dgm:t>
        <a:bodyPr/>
        <a:lstStyle/>
        <a:p>
          <a:r>
            <a:rPr lang="de-DE" sz="1600" dirty="0">
              <a:latin typeface="Corbel" panose="020B0503020204020204" pitchFamily="34" charset="0"/>
            </a:rPr>
            <a:t>Spezifischer Energieverbrauch</a:t>
          </a:r>
          <a:endParaRPr lang="en-GB" sz="1600" dirty="0">
            <a:latin typeface="Corbel" panose="020B0503020204020204" pitchFamily="34" charset="0"/>
          </a:endParaRPr>
        </a:p>
      </dgm:t>
    </dgm:pt>
    <dgm:pt modelId="{DA8D56B6-F955-48B4-829F-F1CBC3EFA4CB}" type="parTrans" cxnId="{D7454A80-013D-43BD-884C-ADB2BA53F772}">
      <dgm:prSet/>
      <dgm:spPr/>
      <dgm:t>
        <a:bodyPr/>
        <a:lstStyle/>
        <a:p>
          <a:endParaRPr lang="en-GB"/>
        </a:p>
      </dgm:t>
    </dgm:pt>
    <dgm:pt modelId="{5403AB69-3ABE-4381-A50E-083CE5AF9658}" type="sibTrans" cxnId="{D7454A80-013D-43BD-884C-ADB2BA53F772}">
      <dgm:prSet/>
      <dgm:spPr/>
      <dgm:t>
        <a:bodyPr/>
        <a:lstStyle/>
        <a:p>
          <a:endParaRPr lang="en-GB"/>
        </a:p>
      </dgm:t>
    </dgm:pt>
    <dgm:pt modelId="{D11894A1-13C2-43FC-9ADE-AA697C9E940E}" type="pres">
      <dgm:prSet presAssocID="{9451E80F-3ABE-40CA-B68A-880374FC7FB0}" presName="Name0" presStyleCnt="0">
        <dgm:presLayoutVars>
          <dgm:dir/>
          <dgm:animLvl val="lvl"/>
          <dgm:resizeHandles val="exact"/>
        </dgm:presLayoutVars>
      </dgm:prSet>
      <dgm:spPr/>
    </dgm:pt>
    <dgm:pt modelId="{C4FAA787-CDB0-4325-8E3A-E52BCC8DEF3D}" type="pres">
      <dgm:prSet presAssocID="{F0F94773-97E3-4F8D-ADF1-3302CD5F8FDF}" presName="composite" presStyleCnt="0"/>
      <dgm:spPr/>
    </dgm:pt>
    <dgm:pt modelId="{82DBC454-D54C-4D68-8C46-0D2FD48A96E5}" type="pres">
      <dgm:prSet presAssocID="{F0F94773-97E3-4F8D-ADF1-3302CD5F8FDF}" presName="parTx" presStyleLbl="alignNode1" presStyleIdx="0" presStyleCnt="3">
        <dgm:presLayoutVars>
          <dgm:chMax val="0"/>
          <dgm:chPref val="0"/>
          <dgm:bulletEnabled val="1"/>
        </dgm:presLayoutVars>
      </dgm:prSet>
      <dgm:spPr/>
    </dgm:pt>
    <dgm:pt modelId="{678CC1B9-A0AD-466A-87C4-4A8EDC1D0BBB}" type="pres">
      <dgm:prSet presAssocID="{F0F94773-97E3-4F8D-ADF1-3302CD5F8FDF}" presName="desTx" presStyleLbl="alignAccFollowNode1" presStyleIdx="0" presStyleCnt="3" custScaleY="100000">
        <dgm:presLayoutVars>
          <dgm:bulletEnabled val="1"/>
        </dgm:presLayoutVars>
      </dgm:prSet>
      <dgm:spPr/>
    </dgm:pt>
    <dgm:pt modelId="{19B8E26A-5676-449C-88CE-0FDA98383109}" type="pres">
      <dgm:prSet presAssocID="{1142441F-EDBA-4FE6-8625-DAC73E2EE41B}" presName="space" presStyleCnt="0"/>
      <dgm:spPr/>
    </dgm:pt>
    <dgm:pt modelId="{E28E04FA-F578-444D-9AEE-EEBF7F0767B3}" type="pres">
      <dgm:prSet presAssocID="{DC297CEE-BA71-4A96-AF64-3357941D4CCA}" presName="composite" presStyleCnt="0"/>
      <dgm:spPr/>
    </dgm:pt>
    <dgm:pt modelId="{F7A2A06A-C4D6-45B4-824D-FAC01FF8F9C0}" type="pres">
      <dgm:prSet presAssocID="{DC297CEE-BA71-4A96-AF64-3357941D4CCA}" presName="parTx" presStyleLbl="alignNode1" presStyleIdx="1" presStyleCnt="3">
        <dgm:presLayoutVars>
          <dgm:chMax val="0"/>
          <dgm:chPref val="0"/>
          <dgm:bulletEnabled val="1"/>
        </dgm:presLayoutVars>
      </dgm:prSet>
      <dgm:spPr/>
    </dgm:pt>
    <dgm:pt modelId="{939E57F4-3C79-4BBF-A523-844DB4326EF1}" type="pres">
      <dgm:prSet presAssocID="{DC297CEE-BA71-4A96-AF64-3357941D4CCA}" presName="desTx" presStyleLbl="alignAccFollowNode1" presStyleIdx="1" presStyleCnt="3" custScaleY="100000">
        <dgm:presLayoutVars>
          <dgm:bulletEnabled val="1"/>
        </dgm:presLayoutVars>
      </dgm:prSet>
      <dgm:spPr/>
    </dgm:pt>
    <dgm:pt modelId="{C982A58F-FE55-4769-942B-FD54DBDFA753}" type="pres">
      <dgm:prSet presAssocID="{211F6F4F-264D-486F-B3CA-E80CB8D1CC52}" presName="space" presStyleCnt="0"/>
      <dgm:spPr/>
    </dgm:pt>
    <dgm:pt modelId="{7E4BD6E9-F516-44AE-BE3A-AD8B1FB85C84}" type="pres">
      <dgm:prSet presAssocID="{048105B3-3DAF-4397-A9D4-973E13AF2D00}" presName="composite" presStyleCnt="0"/>
      <dgm:spPr/>
    </dgm:pt>
    <dgm:pt modelId="{61DEB308-7311-4110-99F7-67C2F240E5ED}" type="pres">
      <dgm:prSet presAssocID="{048105B3-3DAF-4397-A9D4-973E13AF2D00}" presName="parTx" presStyleLbl="alignNode1" presStyleIdx="2" presStyleCnt="3">
        <dgm:presLayoutVars>
          <dgm:chMax val="0"/>
          <dgm:chPref val="0"/>
          <dgm:bulletEnabled val="1"/>
        </dgm:presLayoutVars>
      </dgm:prSet>
      <dgm:spPr/>
    </dgm:pt>
    <dgm:pt modelId="{55E3FE89-6C25-4CF7-A435-622A90414E6A}" type="pres">
      <dgm:prSet presAssocID="{048105B3-3DAF-4397-A9D4-973E13AF2D00}" presName="desTx" presStyleLbl="alignAccFollowNode1" presStyleIdx="2" presStyleCnt="3" custScaleY="100000">
        <dgm:presLayoutVars>
          <dgm:bulletEnabled val="1"/>
        </dgm:presLayoutVars>
      </dgm:prSet>
      <dgm:spPr/>
    </dgm:pt>
  </dgm:ptLst>
  <dgm:cxnLst>
    <dgm:cxn modelId="{2DC99D0E-E549-4E1A-B5C0-8F1D50E3E87C}" type="presOf" srcId="{29BC15D6-7A29-4C30-B573-FF52292828B0}" destId="{939E57F4-3C79-4BBF-A523-844DB4326EF1}" srcOrd="0" destOrd="1" presId="urn:microsoft.com/office/officeart/2005/8/layout/hList1"/>
    <dgm:cxn modelId="{F8246C0F-FA0D-4941-A3B1-D9D2F90A7F1A}" srcId="{9451E80F-3ABE-40CA-B68A-880374FC7FB0}" destId="{DC297CEE-BA71-4A96-AF64-3357941D4CCA}" srcOrd="1" destOrd="0" parTransId="{0DD5593E-1B28-43A1-AB9B-AD7856450FB9}" sibTransId="{211F6F4F-264D-486F-B3CA-E80CB8D1CC52}"/>
    <dgm:cxn modelId="{6A48E212-F3EF-4B93-A107-B4998FDCCBC5}" srcId="{9451E80F-3ABE-40CA-B68A-880374FC7FB0}" destId="{048105B3-3DAF-4397-A9D4-973E13AF2D00}" srcOrd="2" destOrd="0" parTransId="{99D60AD8-D545-4A0F-B1B3-006C4F782E7E}" sibTransId="{4FC09E75-DED9-4AD0-B5AA-B54C35DC28E3}"/>
    <dgm:cxn modelId="{F942971F-1585-4D32-921C-4BCF775894D9}" type="presOf" srcId="{85C0BF07-5775-4573-BAC2-F7435F2618FA}" destId="{678CC1B9-A0AD-466A-87C4-4A8EDC1D0BBB}" srcOrd="0" destOrd="0" presId="urn:microsoft.com/office/officeart/2005/8/layout/hList1"/>
    <dgm:cxn modelId="{45652A33-4391-481F-A702-4894BE158654}" srcId="{DC297CEE-BA71-4A96-AF64-3357941D4CCA}" destId="{68A9C847-F2C9-4ADD-A68C-F1A5B7161450}" srcOrd="0" destOrd="0" parTransId="{CFE21AB7-C1B9-4654-85D0-F7FB7A1F8719}" sibTransId="{B9A19765-2706-406E-9326-1B5894CCC012}"/>
    <dgm:cxn modelId="{3E110C3B-4538-44F9-AACB-6588A885FA5D}" type="presOf" srcId="{422D355A-CCDA-4BB6-86AB-7C72A52659A5}" destId="{678CC1B9-A0AD-466A-87C4-4A8EDC1D0BBB}" srcOrd="0" destOrd="3" presId="urn:microsoft.com/office/officeart/2005/8/layout/hList1"/>
    <dgm:cxn modelId="{B5947041-8C38-4B33-A15D-D6BCB3F6942E}" srcId="{048105B3-3DAF-4397-A9D4-973E13AF2D00}" destId="{671CA156-E67A-461E-A655-BA02F52E1470}" srcOrd="1" destOrd="0" parTransId="{3BFB5C9A-D53C-4139-A0DE-43C666C2134B}" sibTransId="{4C2468CF-DABE-4B82-AE44-CC2F5BE91146}"/>
    <dgm:cxn modelId="{41413A48-C538-4722-8BFC-043FE22EB4B0}" srcId="{F0F94773-97E3-4F8D-ADF1-3302CD5F8FDF}" destId="{F714BBFD-912E-4F64-A484-D4D8D7B7028A}" srcOrd="2" destOrd="0" parTransId="{ECFA0EF8-F7A1-4FE4-BA40-4F510CCB8BDE}" sibTransId="{047723A8-FC74-4C66-AA34-5033DDB30AB6}"/>
    <dgm:cxn modelId="{A5C8406C-4412-4947-84DA-C99E07FDF1D7}" type="presOf" srcId="{671CA156-E67A-461E-A655-BA02F52E1470}" destId="{55E3FE89-6C25-4CF7-A435-622A90414E6A}" srcOrd="0" destOrd="1" presId="urn:microsoft.com/office/officeart/2005/8/layout/hList1"/>
    <dgm:cxn modelId="{899B825A-637B-4CAF-95F9-7FBBC5230BEB}" type="presOf" srcId="{048105B3-3DAF-4397-A9D4-973E13AF2D00}" destId="{61DEB308-7311-4110-99F7-67C2F240E5ED}" srcOrd="0" destOrd="0" presId="urn:microsoft.com/office/officeart/2005/8/layout/hList1"/>
    <dgm:cxn modelId="{D7454A80-013D-43BD-884C-ADB2BA53F772}" srcId="{F0F94773-97E3-4F8D-ADF1-3302CD5F8FDF}" destId="{422D355A-CCDA-4BB6-86AB-7C72A52659A5}" srcOrd="3" destOrd="0" parTransId="{DA8D56B6-F955-48B4-829F-F1CBC3EFA4CB}" sibTransId="{5403AB69-3ABE-4381-A50E-083CE5AF9658}"/>
    <dgm:cxn modelId="{46D53393-B00B-4ACA-A53D-6A64FE35C623}" type="presOf" srcId="{9451E80F-3ABE-40CA-B68A-880374FC7FB0}" destId="{D11894A1-13C2-43FC-9ADE-AA697C9E940E}" srcOrd="0" destOrd="0" presId="urn:microsoft.com/office/officeart/2005/8/layout/hList1"/>
    <dgm:cxn modelId="{B795FE94-CEF2-4CC7-BCD3-605492B0842C}" type="presOf" srcId="{8E62C12C-DAF5-4F07-8258-324B8D09BBD6}" destId="{678CC1B9-A0AD-466A-87C4-4A8EDC1D0BBB}" srcOrd="0" destOrd="1" presId="urn:microsoft.com/office/officeart/2005/8/layout/hList1"/>
    <dgm:cxn modelId="{A6339899-6641-4BD4-A539-C3CBC2A13A3B}" type="presOf" srcId="{DC297CEE-BA71-4A96-AF64-3357941D4CCA}" destId="{F7A2A06A-C4D6-45B4-824D-FAC01FF8F9C0}" srcOrd="0" destOrd="0" presId="urn:microsoft.com/office/officeart/2005/8/layout/hList1"/>
    <dgm:cxn modelId="{203029B4-B48B-4D36-99FF-6A1B337C7705}" type="presOf" srcId="{F714BBFD-912E-4F64-A484-D4D8D7B7028A}" destId="{678CC1B9-A0AD-466A-87C4-4A8EDC1D0BBB}" srcOrd="0" destOrd="2" presId="urn:microsoft.com/office/officeart/2005/8/layout/hList1"/>
    <dgm:cxn modelId="{C76A51B5-8F7D-43A1-BD10-7E3EAD55B4F1}" srcId="{F0F94773-97E3-4F8D-ADF1-3302CD5F8FDF}" destId="{85C0BF07-5775-4573-BAC2-F7435F2618FA}" srcOrd="0" destOrd="0" parTransId="{FB51A797-4ECB-4419-BC90-6AEE5A2D78FC}" sibTransId="{C4A60226-75B8-4FDC-9C97-B93A303ED353}"/>
    <dgm:cxn modelId="{15FD0CB6-8CB4-41AC-A606-853C1A1746B0}" srcId="{DC297CEE-BA71-4A96-AF64-3357941D4CCA}" destId="{29BC15D6-7A29-4C30-B573-FF52292828B0}" srcOrd="1" destOrd="0" parTransId="{9D6A8522-C184-4045-B3F6-478F7E0AF1F0}" sibTransId="{4A37CB34-D78F-4EFC-9600-22CA329FDFC4}"/>
    <dgm:cxn modelId="{467793BE-84B7-4302-BA36-7E6610B1F381}" srcId="{F0F94773-97E3-4F8D-ADF1-3302CD5F8FDF}" destId="{8E62C12C-DAF5-4F07-8258-324B8D09BBD6}" srcOrd="1" destOrd="0" parTransId="{1FD14D11-0B45-4158-98F3-D6E6F690BCAA}" sibTransId="{CF3EE299-CF8E-4729-B806-BE42146DAF90}"/>
    <dgm:cxn modelId="{07617FC9-6D73-41D4-9581-3454C90B6410}" srcId="{9451E80F-3ABE-40CA-B68A-880374FC7FB0}" destId="{F0F94773-97E3-4F8D-ADF1-3302CD5F8FDF}" srcOrd="0" destOrd="0" parTransId="{7257BB73-5372-42B7-8468-E7AC2C057100}" sibTransId="{1142441F-EDBA-4FE6-8625-DAC73E2EE41B}"/>
    <dgm:cxn modelId="{7FF7A9D2-9DCF-4522-A0DC-9E471F4B56B9}" type="presOf" srcId="{1D9E5413-4D70-4829-9886-7BF257321726}" destId="{55E3FE89-6C25-4CF7-A435-622A90414E6A}" srcOrd="0" destOrd="0" presId="urn:microsoft.com/office/officeart/2005/8/layout/hList1"/>
    <dgm:cxn modelId="{9E4A10DB-2E72-45C3-8391-6A63287E7542}" srcId="{048105B3-3DAF-4397-A9D4-973E13AF2D00}" destId="{1D9E5413-4D70-4829-9886-7BF257321726}" srcOrd="0" destOrd="0" parTransId="{94B1D4C7-5894-4BF4-9C76-C144A74F1D2A}" sibTransId="{08BF83A7-B16B-480C-A8F7-781577A69972}"/>
    <dgm:cxn modelId="{83DCF9EF-360F-4A5D-8CDE-098ADAAD97A7}" type="presOf" srcId="{68A9C847-F2C9-4ADD-A68C-F1A5B7161450}" destId="{939E57F4-3C79-4BBF-A523-844DB4326EF1}" srcOrd="0" destOrd="0" presId="urn:microsoft.com/office/officeart/2005/8/layout/hList1"/>
    <dgm:cxn modelId="{044BBBF6-8CBA-4442-B72E-087ACD52DAB5}" type="presOf" srcId="{F0F94773-97E3-4F8D-ADF1-3302CD5F8FDF}" destId="{82DBC454-D54C-4D68-8C46-0D2FD48A96E5}" srcOrd="0" destOrd="0" presId="urn:microsoft.com/office/officeart/2005/8/layout/hList1"/>
    <dgm:cxn modelId="{CD778C83-8B90-4EF6-8623-5F1E06CEB706}" type="presParOf" srcId="{D11894A1-13C2-43FC-9ADE-AA697C9E940E}" destId="{C4FAA787-CDB0-4325-8E3A-E52BCC8DEF3D}" srcOrd="0" destOrd="0" presId="urn:microsoft.com/office/officeart/2005/8/layout/hList1"/>
    <dgm:cxn modelId="{8952D995-361C-423F-A621-3F71C32D8589}" type="presParOf" srcId="{C4FAA787-CDB0-4325-8E3A-E52BCC8DEF3D}" destId="{82DBC454-D54C-4D68-8C46-0D2FD48A96E5}" srcOrd="0" destOrd="0" presId="urn:microsoft.com/office/officeart/2005/8/layout/hList1"/>
    <dgm:cxn modelId="{C305FB79-6490-4ECC-A058-E73DC1690102}" type="presParOf" srcId="{C4FAA787-CDB0-4325-8E3A-E52BCC8DEF3D}" destId="{678CC1B9-A0AD-466A-87C4-4A8EDC1D0BBB}" srcOrd="1" destOrd="0" presId="urn:microsoft.com/office/officeart/2005/8/layout/hList1"/>
    <dgm:cxn modelId="{B35CB116-9C0C-45D8-8CFA-3C99F0C30A99}" type="presParOf" srcId="{D11894A1-13C2-43FC-9ADE-AA697C9E940E}" destId="{19B8E26A-5676-449C-88CE-0FDA98383109}" srcOrd="1" destOrd="0" presId="urn:microsoft.com/office/officeart/2005/8/layout/hList1"/>
    <dgm:cxn modelId="{1A71308D-A5A4-4DFE-B956-3A20B6A6602E}" type="presParOf" srcId="{D11894A1-13C2-43FC-9ADE-AA697C9E940E}" destId="{E28E04FA-F578-444D-9AEE-EEBF7F0767B3}" srcOrd="2" destOrd="0" presId="urn:microsoft.com/office/officeart/2005/8/layout/hList1"/>
    <dgm:cxn modelId="{ED79C003-97B4-4CD0-B481-A36156CE821A}" type="presParOf" srcId="{E28E04FA-F578-444D-9AEE-EEBF7F0767B3}" destId="{F7A2A06A-C4D6-45B4-824D-FAC01FF8F9C0}" srcOrd="0" destOrd="0" presId="urn:microsoft.com/office/officeart/2005/8/layout/hList1"/>
    <dgm:cxn modelId="{3A84DBED-0D4D-4EFA-9784-161A6950179D}" type="presParOf" srcId="{E28E04FA-F578-444D-9AEE-EEBF7F0767B3}" destId="{939E57F4-3C79-4BBF-A523-844DB4326EF1}" srcOrd="1" destOrd="0" presId="urn:microsoft.com/office/officeart/2005/8/layout/hList1"/>
    <dgm:cxn modelId="{05E2543B-1607-4CE6-B0F3-671EA8E5C11C}" type="presParOf" srcId="{D11894A1-13C2-43FC-9ADE-AA697C9E940E}" destId="{C982A58F-FE55-4769-942B-FD54DBDFA753}" srcOrd="3" destOrd="0" presId="urn:microsoft.com/office/officeart/2005/8/layout/hList1"/>
    <dgm:cxn modelId="{F1B63CFA-5739-4E3D-A9B6-932961D6626F}" type="presParOf" srcId="{D11894A1-13C2-43FC-9ADE-AA697C9E940E}" destId="{7E4BD6E9-F516-44AE-BE3A-AD8B1FB85C84}" srcOrd="4" destOrd="0" presId="urn:microsoft.com/office/officeart/2005/8/layout/hList1"/>
    <dgm:cxn modelId="{852E2EC4-79B6-43F5-843A-169C5D9F91CB}" type="presParOf" srcId="{7E4BD6E9-F516-44AE-BE3A-AD8B1FB85C84}" destId="{61DEB308-7311-4110-99F7-67C2F240E5ED}" srcOrd="0" destOrd="0" presId="urn:microsoft.com/office/officeart/2005/8/layout/hList1"/>
    <dgm:cxn modelId="{89FAA998-7199-441E-B4CF-DE6C0E09BA10}" type="presParOf" srcId="{7E4BD6E9-F516-44AE-BE3A-AD8B1FB85C84}" destId="{55E3FE89-6C25-4CF7-A435-622A90414E6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941672-F5FC-4F5F-8FF3-57791CAF8C56}">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Nachhaltige Verkehrsträger</a:t>
          </a:r>
        </a:p>
      </dgm:t>
    </dgm:pt>
    <dgm:pt modelId="{937F0D99-2D0E-48A6-94B9-C880850880C0}" type="parTrans" cxnId="{108E50BE-3469-439F-8FFF-017FEBDD5C74}">
      <dgm:prSet/>
      <dgm:spPr/>
      <dgm:t>
        <a:bodyPr/>
        <a:lstStyle/>
        <a:p>
          <a:endParaRPr lang="de-DE">
            <a:latin typeface="Corbel" panose="020B0503020204020204" pitchFamily="34" charset="0"/>
          </a:endParaRPr>
        </a:p>
      </dgm:t>
    </dgm:pt>
    <dgm:pt modelId="{624E2F07-CA2B-4ED9-89E9-4ED31FD7F6BD}" type="sibTrans" cxnId="{108E50BE-3469-439F-8FFF-017FEBDD5C74}">
      <dgm:prSet/>
      <dgm:spPr/>
      <dgm:t>
        <a:bodyPr/>
        <a:lstStyle/>
        <a:p>
          <a:endParaRPr lang="de-DE">
            <a:latin typeface="Corbel" panose="020B0503020204020204" pitchFamily="34" charset="0"/>
          </a:endParaRPr>
        </a:p>
      </dgm:t>
    </dgm:pt>
    <dgm:pt modelId="{173351EC-E710-4201-8F33-1AD5623FE62E}">
      <dgm:prSet custT="1"/>
      <dgm:spPr>
        <a:solidFill>
          <a:schemeClr val="accent1">
            <a:lumMod val="40000"/>
            <a:lumOff val="60000"/>
          </a:schemeClr>
        </a:solidFill>
      </dgm:spPr>
      <dgm:t>
        <a:bodyPr/>
        <a:lstStyle/>
        <a:p>
          <a:r>
            <a:rPr lang="de-DE" sz="2400" dirty="0">
              <a:solidFill>
                <a:srgbClr val="3C628F"/>
              </a:solidFill>
              <a:latin typeface="Corbel" panose="020B0503020204020204" pitchFamily="34" charset="0"/>
            </a:rPr>
            <a:t>Flüssiggas - LNG</a:t>
          </a:r>
          <a:endParaRPr lang="de-DE" sz="2400" dirty="0">
            <a:solidFill>
              <a:schemeClr val="accent1"/>
            </a:solidFill>
            <a:latin typeface="Corbel" panose="020B0503020204020204" pitchFamily="34" charset="0"/>
          </a:endParaRPr>
        </a:p>
      </dgm:t>
    </dgm:pt>
    <dgm:pt modelId="{4F3AEDE9-65F0-4988-8076-2CEA40D71496}" type="parTrans" cxnId="{F893935F-CABD-4D82-B93B-70657E02FACA}">
      <dgm:prSet/>
      <dgm:spPr/>
      <dgm:t>
        <a:bodyPr/>
        <a:lstStyle/>
        <a:p>
          <a:endParaRPr lang="de-DE">
            <a:latin typeface="Corbel" panose="020B0503020204020204" pitchFamily="34" charset="0"/>
          </a:endParaRPr>
        </a:p>
      </dgm:t>
    </dgm:pt>
    <dgm:pt modelId="{46AFA8D8-F557-4455-8A38-DF16055635A9}" type="sibTrans" cxnId="{F893935F-CABD-4D82-B93B-70657E02FACA}">
      <dgm:prSet/>
      <dgm:spPr/>
      <dgm:t>
        <a:bodyPr/>
        <a:lstStyle/>
        <a:p>
          <a:endParaRPr lang="de-DE">
            <a:latin typeface="Corbel" panose="020B0503020204020204" pitchFamily="34" charset="0"/>
          </a:endParaRPr>
        </a:p>
      </dgm:t>
    </dgm:pt>
    <dgm:pt modelId="{F24300EC-4372-4D89-B437-9F81F6228517}">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Verkehrsträgervergleich</a:t>
          </a:r>
        </a:p>
      </dgm:t>
    </dgm:pt>
    <dgm:pt modelId="{BBB9D7DD-2425-4723-8219-8DCB9AF8E441}" type="sibTrans" cxnId="{0781121C-2DD2-4939-9728-C6477965DA94}">
      <dgm:prSet/>
      <dgm:spPr/>
      <dgm:t>
        <a:bodyPr/>
        <a:lstStyle/>
        <a:p>
          <a:endParaRPr lang="de-DE">
            <a:latin typeface="Corbel" panose="020B0503020204020204" pitchFamily="34" charset="0"/>
          </a:endParaRPr>
        </a:p>
      </dgm:t>
    </dgm:pt>
    <dgm:pt modelId="{468FF3C9-0BE5-4FF4-BE42-47AA0FABB054}" type="parTrans" cxnId="{0781121C-2DD2-4939-9728-C6477965DA94}">
      <dgm:prSet/>
      <dgm:spPr/>
      <dgm:t>
        <a:bodyPr/>
        <a:lstStyle/>
        <a:p>
          <a:endParaRPr lang="de-DE">
            <a:latin typeface="Corbel" panose="020B0503020204020204" pitchFamily="34" charset="0"/>
          </a:endParaRPr>
        </a:p>
      </dgm:t>
    </dgm:pt>
    <dgm:pt modelId="{693C98F0-4947-49B8-8293-D130C6CEBECD}">
      <dgm:prSet custT="1"/>
      <dgm:spPr>
        <a:solidFill>
          <a:srgbClr val="A8BFDB"/>
        </a:solidFill>
      </dgm:spPr>
      <dgm:t>
        <a:bodyPr/>
        <a:lstStyle/>
        <a:p>
          <a:r>
            <a:rPr lang="de-DE" sz="2400" dirty="0">
              <a:solidFill>
                <a:schemeClr val="accent1"/>
              </a:solidFill>
              <a:latin typeface="Corbel" panose="020B0503020204020204" pitchFamily="34" charset="0"/>
            </a:rPr>
            <a:t>Verkehr und Umwelt</a:t>
          </a:r>
          <a:endParaRPr lang="de-DE" sz="2400" dirty="0"/>
        </a:p>
      </dgm:t>
    </dgm:pt>
    <dgm:pt modelId="{68C758AC-F921-4096-8688-0A67A52E0878}" type="parTrans" cxnId="{899559CE-7742-4230-AC58-D74A93A704B0}">
      <dgm:prSet/>
      <dgm:spPr/>
      <dgm:t>
        <a:bodyPr/>
        <a:lstStyle/>
        <a:p>
          <a:endParaRPr lang="de-DE"/>
        </a:p>
      </dgm:t>
    </dgm:pt>
    <dgm:pt modelId="{28A2AE5E-9B52-4675-9B03-5BC67D6938AA}" type="sibTrans" cxnId="{899559CE-7742-4230-AC58-D74A93A704B0}">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45C237B3-44F0-4E4E-8317-37D1542DECEB}" type="pres">
      <dgm:prSet presAssocID="{693C98F0-4947-49B8-8293-D130C6CEBECD}" presName="text_1" presStyleLbl="node1" presStyleIdx="0" presStyleCnt="4">
        <dgm:presLayoutVars>
          <dgm:bulletEnabled val="1"/>
        </dgm:presLayoutVars>
      </dgm:prSet>
      <dgm:spPr/>
    </dgm:pt>
    <dgm:pt modelId="{4D8B25DE-87EF-4A46-A878-72DF7686AE24}" type="pres">
      <dgm:prSet presAssocID="{693C98F0-4947-49B8-8293-D130C6CEBECD}" presName="accent_1" presStyleCnt="0"/>
      <dgm:spPr/>
    </dgm:pt>
    <dgm:pt modelId="{83A75757-F3FA-4329-A41E-DBBF7D2E96AA}" type="pres">
      <dgm:prSet presAssocID="{693C98F0-4947-49B8-8293-D130C6CEBECD}" presName="accentRepeatNode" presStyleLbl="solidFgAcc1" presStyleIdx="0" presStyleCnt="4"/>
      <dgm:spPr>
        <a:blipFill rotWithShape="0">
          <a:blip xmlns:r="http://schemas.openxmlformats.org/officeDocument/2006/relationships" r:embed="rId1"/>
          <a:stretch>
            <a:fillRect/>
          </a:stretch>
        </a:blipFill>
      </dgm:spPr>
    </dgm:pt>
    <dgm:pt modelId="{3E179D2F-11E4-4D27-A49E-5E0EA304FC54}" type="pres">
      <dgm:prSet presAssocID="{F2941672-F5FC-4F5F-8FF3-57791CAF8C56}" presName="text_2" presStyleLbl="node1" presStyleIdx="1" presStyleCnt="4">
        <dgm:presLayoutVars>
          <dgm:bulletEnabled val="1"/>
        </dgm:presLayoutVars>
      </dgm:prSet>
      <dgm:spPr/>
    </dgm:pt>
    <dgm:pt modelId="{48325823-3A45-4F3E-974E-BE09EAA7773E}"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blipFill rotWithShape="0">
          <a:blip xmlns:r="http://schemas.openxmlformats.org/officeDocument/2006/relationships" r:embed="rId1"/>
          <a:stretch>
            <a:fillRect/>
          </a:stretch>
        </a:blipFill>
        <a:ln w="28575">
          <a:solidFill>
            <a:schemeClr val="accent1"/>
          </a:solidFill>
        </a:ln>
      </dgm:spPr>
    </dgm:pt>
    <dgm:pt modelId="{366A46DD-ACA0-4863-86D5-A3DD22B782AC}" type="pres">
      <dgm:prSet presAssocID="{F24300EC-4372-4D89-B437-9F81F6228517}" presName="text_3" presStyleLbl="node1" presStyleIdx="2" presStyleCnt="4">
        <dgm:presLayoutVars>
          <dgm:bulletEnabled val="1"/>
        </dgm:presLayoutVars>
      </dgm:prSet>
      <dgm:spPr/>
    </dgm:pt>
    <dgm:pt modelId="{0554E374-BEC6-42EE-84B0-CA32D2E5A136}"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blipFill rotWithShape="0">
          <a:blip xmlns:r="http://schemas.openxmlformats.org/officeDocument/2006/relationships" r:embed="rId2"/>
          <a:stretch>
            <a:fillRect/>
          </a:stretch>
        </a:blipFill>
        <a:ln w="28575">
          <a:solidFill>
            <a:schemeClr val="accent1"/>
          </a:solidFill>
        </a:ln>
      </dgm:spPr>
    </dgm:pt>
    <dgm:pt modelId="{D17FF070-A72F-46CF-B316-4B6520ED3106}" type="pres">
      <dgm:prSet presAssocID="{173351EC-E710-4201-8F33-1AD5623FE62E}" presName="text_4" presStyleLbl="node1" presStyleIdx="3" presStyleCnt="4">
        <dgm:presLayoutVars>
          <dgm:bulletEnabled val="1"/>
        </dgm:presLayoutVars>
      </dgm:prSet>
      <dgm:spPr/>
    </dgm:pt>
    <dgm:pt modelId="{6178786F-F6B1-4B45-B41C-D996DB6F8946}" type="pres">
      <dgm:prSet presAssocID="{173351EC-E710-4201-8F33-1AD5623FE62E}" presName="accent_4" presStyleCnt="0"/>
      <dgm:spPr/>
    </dgm:pt>
    <dgm:pt modelId="{84FECD7B-556D-40CD-80FE-E856FE6C01BC}" type="pres">
      <dgm:prSet presAssocID="{173351EC-E710-4201-8F33-1AD5623FE62E}" presName="accentRepeatNode" presStyleLbl="solidFgAcc1" presStyleIdx="3" presStyleCnt="4"/>
      <dgm:spPr>
        <a:solidFill>
          <a:schemeClr val="accent1">
            <a:lumMod val="40000"/>
            <a:lumOff val="60000"/>
          </a:schemeClr>
        </a:solidFill>
        <a:ln w="28575">
          <a:solidFill>
            <a:schemeClr val="accent1"/>
          </a:solidFill>
        </a:ln>
      </dgm:spPr>
    </dgm:pt>
  </dgm:ptLst>
  <dgm:cxnLst>
    <dgm:cxn modelId="{0781121C-2DD2-4939-9728-C6477965DA94}" srcId="{754914D3-2823-4D9D-9B5F-8AAE908A2791}" destId="{F24300EC-4372-4D89-B437-9F81F6228517}" srcOrd="2" destOrd="0" parTransId="{468FF3C9-0BE5-4FF4-BE42-47AA0FABB054}" sibTransId="{BBB9D7DD-2425-4723-8219-8DCB9AF8E441}"/>
    <dgm:cxn modelId="{95042434-4A1B-4CF6-BDD0-1AFD8774D510}" type="presOf" srcId="{754914D3-2823-4D9D-9B5F-8AAE908A2791}" destId="{AE6139D5-D84B-4711-8A6A-A5161E022A99}" srcOrd="0" destOrd="0" presId="urn:microsoft.com/office/officeart/2008/layout/VerticalCurvedList"/>
    <dgm:cxn modelId="{F893935F-CABD-4D82-B93B-70657E02FACA}" srcId="{754914D3-2823-4D9D-9B5F-8AAE908A2791}" destId="{173351EC-E710-4201-8F33-1AD5623FE62E}" srcOrd="3" destOrd="0" parTransId="{4F3AEDE9-65F0-4988-8076-2CEA40D71496}" sibTransId="{46AFA8D8-F557-4455-8A38-DF16055635A9}"/>
    <dgm:cxn modelId="{EB20594B-B793-4037-88E3-D3F82487AF81}" type="presOf" srcId="{28A2AE5E-9B52-4675-9B03-5BC67D6938AA}" destId="{93855F07-44CB-45DE-B464-761E63A71CD5}" srcOrd="0" destOrd="0" presId="urn:microsoft.com/office/officeart/2008/layout/VerticalCurvedList"/>
    <dgm:cxn modelId="{41AEFD75-6299-4ED1-8B04-1839F2223C8F}" type="presOf" srcId="{693C98F0-4947-49B8-8293-D130C6CEBECD}" destId="{45C237B3-44F0-4E4E-8317-37D1542DECEB}"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899559CE-7742-4230-AC58-D74A93A704B0}" srcId="{754914D3-2823-4D9D-9B5F-8AAE908A2791}" destId="{693C98F0-4947-49B8-8293-D130C6CEBECD}" srcOrd="0" destOrd="0" parTransId="{68C758AC-F921-4096-8688-0A67A52E0878}" sibTransId="{28A2AE5E-9B52-4675-9B03-5BC67D6938AA}"/>
    <dgm:cxn modelId="{AEB409D8-5C0F-4498-A629-25A47E6E1C3B}" type="presOf" srcId="{F24300EC-4372-4D89-B437-9F81F6228517}" destId="{366A46DD-ACA0-4863-86D5-A3DD22B782AC}" srcOrd="0" destOrd="0" presId="urn:microsoft.com/office/officeart/2008/layout/VerticalCurvedList"/>
    <dgm:cxn modelId="{247175E3-F0C4-467F-83A9-D9C8AF42DD22}" type="presOf" srcId="{F2941672-F5FC-4F5F-8FF3-57791CAF8C56}" destId="{3E179D2F-11E4-4D27-A49E-5E0EA304FC54}" srcOrd="0" destOrd="0" presId="urn:microsoft.com/office/officeart/2008/layout/VerticalCurvedList"/>
    <dgm:cxn modelId="{A69174E5-3B01-4046-ABCC-F7FA9E5EB31D}" type="presOf" srcId="{173351EC-E710-4201-8F33-1AD5623FE62E}" destId="{D17FF070-A72F-46CF-B316-4B6520ED3106}" srcOrd="0" destOrd="0" presId="urn:microsoft.com/office/officeart/2008/layout/VerticalCurvedList"/>
    <dgm:cxn modelId="{7E059E4A-B554-46B7-A1E8-210D401AD3A9}" type="presParOf" srcId="{AE6139D5-D84B-4711-8A6A-A5161E022A99}" destId="{00F42187-34FD-4D8B-A449-F316E9EB9AFA}" srcOrd="0" destOrd="0" presId="urn:microsoft.com/office/officeart/2008/layout/VerticalCurvedList"/>
    <dgm:cxn modelId="{91C22D94-6FBD-4C7E-A6F5-851000EB3198}" type="presParOf" srcId="{00F42187-34FD-4D8B-A449-F316E9EB9AFA}" destId="{C168C53D-163A-4892-8EF0-B5326C3FF8C8}" srcOrd="0" destOrd="0" presId="urn:microsoft.com/office/officeart/2008/layout/VerticalCurvedList"/>
    <dgm:cxn modelId="{A5FFCAD4-97A9-471D-9E0B-A35878E49C1E}" type="presParOf" srcId="{C168C53D-163A-4892-8EF0-B5326C3FF8C8}" destId="{0FAB2C97-DF89-43B9-B7B2-C745E026F562}" srcOrd="0" destOrd="0" presId="urn:microsoft.com/office/officeart/2008/layout/VerticalCurvedList"/>
    <dgm:cxn modelId="{2F22006E-31B2-4C84-8253-4FC672A5CE15}" type="presParOf" srcId="{C168C53D-163A-4892-8EF0-B5326C3FF8C8}" destId="{93855F07-44CB-45DE-B464-761E63A71CD5}" srcOrd="1" destOrd="0" presId="urn:microsoft.com/office/officeart/2008/layout/VerticalCurvedList"/>
    <dgm:cxn modelId="{E74C2067-ED80-42B5-B881-DCBA8903286C}" type="presParOf" srcId="{C168C53D-163A-4892-8EF0-B5326C3FF8C8}" destId="{D258DE45-194F-4470-A0BE-D234AB24927B}" srcOrd="2" destOrd="0" presId="urn:microsoft.com/office/officeart/2008/layout/VerticalCurvedList"/>
    <dgm:cxn modelId="{CA48CA09-9DA7-4AE4-A548-ECEC65DD7CDF}" type="presParOf" srcId="{C168C53D-163A-4892-8EF0-B5326C3FF8C8}" destId="{BF8CDB65-7F63-46ED-AD6F-299BB5E410A3}" srcOrd="3" destOrd="0" presId="urn:microsoft.com/office/officeart/2008/layout/VerticalCurvedList"/>
    <dgm:cxn modelId="{0FA5BA74-CC53-48CE-A68A-81F21FE5664F}" type="presParOf" srcId="{00F42187-34FD-4D8B-A449-F316E9EB9AFA}" destId="{45C237B3-44F0-4E4E-8317-37D1542DECEB}" srcOrd="1" destOrd="0" presId="urn:microsoft.com/office/officeart/2008/layout/VerticalCurvedList"/>
    <dgm:cxn modelId="{3BB07094-B183-4923-8561-C6A0EFFFF51D}" type="presParOf" srcId="{00F42187-34FD-4D8B-A449-F316E9EB9AFA}" destId="{4D8B25DE-87EF-4A46-A878-72DF7686AE24}" srcOrd="2" destOrd="0" presId="urn:microsoft.com/office/officeart/2008/layout/VerticalCurvedList"/>
    <dgm:cxn modelId="{4EB7EFB6-E9FD-4462-94FF-6EEFE9F5F23A}" type="presParOf" srcId="{4D8B25DE-87EF-4A46-A878-72DF7686AE24}" destId="{83A75757-F3FA-4329-A41E-DBBF7D2E96AA}" srcOrd="0" destOrd="0" presId="urn:microsoft.com/office/officeart/2008/layout/VerticalCurvedList"/>
    <dgm:cxn modelId="{65568EDF-9664-47A6-BB96-A4CE53AA0CE2}" type="presParOf" srcId="{00F42187-34FD-4D8B-A449-F316E9EB9AFA}" destId="{3E179D2F-11E4-4D27-A49E-5E0EA304FC54}" srcOrd="3" destOrd="0" presId="urn:microsoft.com/office/officeart/2008/layout/VerticalCurvedList"/>
    <dgm:cxn modelId="{ECC23D74-22C1-4A23-9669-98F45D740DE1}" type="presParOf" srcId="{00F42187-34FD-4D8B-A449-F316E9EB9AFA}" destId="{48325823-3A45-4F3E-974E-BE09EAA7773E}" srcOrd="4" destOrd="0" presId="urn:microsoft.com/office/officeart/2008/layout/VerticalCurvedList"/>
    <dgm:cxn modelId="{958CE8CF-23DB-44EC-BD5F-140A0D7075A6}" type="presParOf" srcId="{48325823-3A45-4F3E-974E-BE09EAA7773E}" destId="{9AF5ED78-341F-403E-97B4-875F8057A202}" srcOrd="0" destOrd="0" presId="urn:microsoft.com/office/officeart/2008/layout/VerticalCurvedList"/>
    <dgm:cxn modelId="{0C970E47-A58B-4EF7-BFC5-116DDD9A7A5F}" type="presParOf" srcId="{00F42187-34FD-4D8B-A449-F316E9EB9AFA}" destId="{366A46DD-ACA0-4863-86D5-A3DD22B782AC}" srcOrd="5" destOrd="0" presId="urn:microsoft.com/office/officeart/2008/layout/VerticalCurvedList"/>
    <dgm:cxn modelId="{4A7CF01C-9FAE-4023-B4B9-C25E93852331}" type="presParOf" srcId="{00F42187-34FD-4D8B-A449-F316E9EB9AFA}" destId="{0554E374-BEC6-42EE-84B0-CA32D2E5A136}" srcOrd="6" destOrd="0" presId="urn:microsoft.com/office/officeart/2008/layout/VerticalCurvedList"/>
    <dgm:cxn modelId="{5BA582BD-C736-4C40-8B8E-45EDA18A6471}" type="presParOf" srcId="{0554E374-BEC6-42EE-84B0-CA32D2E5A136}" destId="{EF12B5F5-AB8A-4523-B395-C351AAF3CDFA}" srcOrd="0" destOrd="0" presId="urn:microsoft.com/office/officeart/2008/layout/VerticalCurvedList"/>
    <dgm:cxn modelId="{B6A84672-1EC5-42B7-A80F-73854DFFEF10}" type="presParOf" srcId="{00F42187-34FD-4D8B-A449-F316E9EB9AFA}" destId="{D17FF070-A72F-46CF-B316-4B6520ED3106}" srcOrd="7" destOrd="0" presId="urn:microsoft.com/office/officeart/2008/layout/VerticalCurvedList"/>
    <dgm:cxn modelId="{426AD6C9-D5F2-4966-B6BA-302BA1DE8A4C}" type="presParOf" srcId="{00F42187-34FD-4D8B-A449-F316E9EB9AFA}" destId="{6178786F-F6B1-4B45-B41C-D996DB6F8946}" srcOrd="8" destOrd="0" presId="urn:microsoft.com/office/officeart/2008/layout/VerticalCurvedList"/>
    <dgm:cxn modelId="{4A2A5D7B-8154-4DCB-9DD5-E7156E5E0979}" type="presParOf" srcId="{6178786F-F6B1-4B45-B41C-D996DB6F8946}" destId="{84FECD7B-556D-40CD-80FE-E856FE6C01B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49697C-FC95-4421-B101-89BE582803B8}" type="doc">
      <dgm:prSet loTypeId="urn:microsoft.com/office/officeart/2009/3/layout/PlusandMinus" loCatId="relationship" qsTypeId="urn:microsoft.com/office/officeart/2005/8/quickstyle/simple1" qsCatId="simple" csTypeId="urn:microsoft.com/office/officeart/2005/8/colors/colorful1" csCatId="colorful" phldr="1"/>
      <dgm:spPr/>
      <dgm:t>
        <a:bodyPr/>
        <a:lstStyle/>
        <a:p>
          <a:endParaRPr lang="en-US"/>
        </a:p>
      </dgm:t>
    </dgm:pt>
    <dgm:pt modelId="{E381F880-9DC3-4DBC-85DA-5FA398B99430}">
      <dgm:prSet phldrT="[Text]" custT="1"/>
      <dgm:spPr/>
      <dgm:t>
        <a:bodyPr/>
        <a:lstStyle/>
        <a:p>
          <a:r>
            <a:rPr lang="de-DE" sz="2200" noProof="0">
              <a:latin typeface="Corbel" panose="020B0503020204020204" pitchFamily="34" charset="0"/>
            </a:rPr>
            <a:t>Transportgeschwindigkeit</a:t>
          </a:r>
        </a:p>
        <a:p>
          <a:r>
            <a:rPr lang="de-DE" sz="2200" noProof="0">
              <a:latin typeface="Corbel" panose="020B0503020204020204" pitchFamily="34" charset="0"/>
            </a:rPr>
            <a:t>Flächendeckung</a:t>
          </a:r>
        </a:p>
        <a:p>
          <a:r>
            <a:rPr lang="de-DE" sz="2200" noProof="0">
              <a:latin typeface="Corbel" panose="020B0503020204020204" pitchFamily="34" charset="0"/>
            </a:rPr>
            <a:t>Netzbildungsfähigkeit</a:t>
          </a:r>
        </a:p>
        <a:p>
          <a:r>
            <a:rPr lang="de-DE" sz="2200" noProof="0">
              <a:latin typeface="Corbel" panose="020B0503020204020204" pitchFamily="34" charset="0"/>
            </a:rPr>
            <a:t>Flexibilität</a:t>
          </a:r>
        </a:p>
        <a:p>
          <a:r>
            <a:rPr lang="de-DE" sz="2200" noProof="0">
              <a:latin typeface="Corbel" panose="020B0503020204020204" pitchFamily="34" charset="0"/>
            </a:rPr>
            <a:t>Technischer Fortschritt</a:t>
          </a:r>
        </a:p>
        <a:p>
          <a:r>
            <a:rPr lang="de-DE" sz="2200" noProof="0">
              <a:latin typeface="Corbel" panose="020B0503020204020204" pitchFamily="34" charset="0"/>
            </a:rPr>
            <a:t>Geringe Nutzungskosten </a:t>
          </a:r>
          <a:endParaRPr lang="de-DE" sz="2200" noProof="0" dirty="0">
            <a:latin typeface="Corbel" panose="020B0503020204020204" pitchFamily="34" charset="0"/>
          </a:endParaRPr>
        </a:p>
      </dgm:t>
    </dgm:pt>
    <dgm:pt modelId="{CB24BB2A-1E0D-4C7D-87DD-5C96EA53F076}" type="parTrans" cxnId="{C9AFA861-03FC-4CE5-ABC2-26222658C490}">
      <dgm:prSet/>
      <dgm:spPr/>
      <dgm:t>
        <a:bodyPr/>
        <a:lstStyle/>
        <a:p>
          <a:endParaRPr lang="en-US">
            <a:solidFill>
              <a:srgbClr val="3C628F"/>
            </a:solidFill>
          </a:endParaRPr>
        </a:p>
      </dgm:t>
    </dgm:pt>
    <dgm:pt modelId="{C0E2D5B9-4D9E-4EE9-9FC4-506E624843B4}" type="sibTrans" cxnId="{C9AFA861-03FC-4CE5-ABC2-26222658C490}">
      <dgm:prSet/>
      <dgm:spPr/>
      <dgm:t>
        <a:bodyPr/>
        <a:lstStyle/>
        <a:p>
          <a:endParaRPr lang="en-US">
            <a:solidFill>
              <a:srgbClr val="3C628F"/>
            </a:solidFill>
          </a:endParaRPr>
        </a:p>
      </dgm:t>
    </dgm:pt>
    <dgm:pt modelId="{A4B8B6D7-1F2F-472F-80BF-F55E51EF34B4}">
      <dgm:prSet phldrT="[Text]" custT="1"/>
      <dgm:spPr/>
      <dgm:t>
        <a:bodyPr/>
        <a:lstStyle/>
        <a:p>
          <a:r>
            <a:rPr lang="de-DE" sz="2200" noProof="0">
              <a:latin typeface="Corbel" panose="020B0503020204020204" pitchFamily="34" charset="0"/>
            </a:rPr>
            <a:t>Steigende Kosten</a:t>
          </a:r>
          <a:endParaRPr lang="de-DE" sz="2200" noProof="0">
            <a:latin typeface="Corbel" panose="020B0503020204020204" pitchFamily="34" charset="0"/>
            <a:sym typeface="Wingdings" panose="05000000000000000000" pitchFamily="2" charset="2"/>
          </a:endParaRPr>
        </a:p>
        <a:p>
          <a:r>
            <a:rPr lang="de-DE" sz="2200" noProof="0">
              <a:latin typeface="Corbel" panose="020B0503020204020204" pitchFamily="34" charset="0"/>
            </a:rPr>
            <a:t>Zeitliche Einschränkungen </a:t>
          </a:r>
          <a:r>
            <a:rPr lang="de-DE" sz="2200" noProof="0">
              <a:latin typeface="Corbel" panose="020B0503020204020204" pitchFamily="34" charset="0"/>
              <a:sym typeface="Wingdings" panose="05000000000000000000" pitchFamily="2" charset="2"/>
            </a:rPr>
            <a:t> Fahrverbote</a:t>
          </a:r>
        </a:p>
        <a:p>
          <a:r>
            <a:rPr lang="de-DE" sz="2200" noProof="0">
              <a:latin typeface="Corbel" panose="020B0503020204020204" pitchFamily="34" charset="0"/>
              <a:sym typeface="Wingdings" panose="05000000000000000000" pitchFamily="2" charset="2"/>
            </a:rPr>
            <a:t>Umweltaspekte (CO2-Ausstoß, Lärm, Unfälle,…)</a:t>
          </a:r>
          <a:r>
            <a:rPr lang="de-DE" sz="2200" noProof="0">
              <a:latin typeface="Corbel" panose="020B0503020204020204" pitchFamily="34" charset="0"/>
            </a:rPr>
            <a:t> </a:t>
          </a:r>
          <a:endParaRPr lang="de-DE" sz="2200" noProof="0" dirty="0">
            <a:latin typeface="Corbel" panose="020B0503020204020204" pitchFamily="34" charset="0"/>
          </a:endParaRPr>
        </a:p>
      </dgm:t>
    </dgm:pt>
    <dgm:pt modelId="{D26CE15A-C4AB-46BF-83FC-18015F603810}" type="parTrans" cxnId="{08AE8F04-4135-47C5-B3F6-345B513C5487}">
      <dgm:prSet/>
      <dgm:spPr/>
      <dgm:t>
        <a:bodyPr/>
        <a:lstStyle/>
        <a:p>
          <a:endParaRPr lang="en-US">
            <a:solidFill>
              <a:srgbClr val="3C628F"/>
            </a:solidFill>
          </a:endParaRPr>
        </a:p>
      </dgm:t>
    </dgm:pt>
    <dgm:pt modelId="{D8EEB9E0-4EC2-4FFE-A284-8C8CAEC3B6B8}" type="sibTrans" cxnId="{08AE8F04-4135-47C5-B3F6-345B513C5487}">
      <dgm:prSet/>
      <dgm:spPr/>
      <dgm:t>
        <a:bodyPr/>
        <a:lstStyle/>
        <a:p>
          <a:endParaRPr lang="en-US">
            <a:solidFill>
              <a:srgbClr val="3C628F"/>
            </a:solidFill>
          </a:endParaRPr>
        </a:p>
      </dgm:t>
    </dgm:pt>
    <dgm:pt modelId="{92884008-2A39-4319-866C-248EBFA87014}" type="pres">
      <dgm:prSet presAssocID="{8449697C-FC95-4421-B101-89BE582803B8}" presName="Name0" presStyleCnt="0">
        <dgm:presLayoutVars>
          <dgm:chMax val="2"/>
          <dgm:chPref val="2"/>
          <dgm:dir/>
          <dgm:animOne/>
          <dgm:resizeHandles val="exact"/>
        </dgm:presLayoutVars>
      </dgm:prSet>
      <dgm:spPr/>
    </dgm:pt>
    <dgm:pt modelId="{35D22335-C9BA-4DA5-AA47-515C45813889}" type="pres">
      <dgm:prSet presAssocID="{8449697C-FC95-4421-B101-89BE582803B8}" presName="Background" presStyleLbl="bgImgPlace1" presStyleIdx="0" presStyleCnt="1" custLinFactNeighborX="396" custLinFactNeighborY="641"/>
      <dgm:spPr/>
    </dgm:pt>
    <dgm:pt modelId="{E2559051-6E0A-4117-A0CE-2E7DEA7EA08B}" type="pres">
      <dgm:prSet presAssocID="{8449697C-FC95-4421-B101-89BE582803B8}" presName="ParentText1" presStyleLbl="revTx" presStyleIdx="0" presStyleCnt="2">
        <dgm:presLayoutVars>
          <dgm:chMax val="0"/>
          <dgm:chPref val="0"/>
          <dgm:bulletEnabled val="1"/>
        </dgm:presLayoutVars>
      </dgm:prSet>
      <dgm:spPr/>
    </dgm:pt>
    <dgm:pt modelId="{58AF2CD3-BEB7-4C62-BCF0-31F388F74B93}" type="pres">
      <dgm:prSet presAssocID="{8449697C-FC95-4421-B101-89BE582803B8}" presName="ParentText2" presStyleLbl="revTx" presStyleIdx="1" presStyleCnt="2">
        <dgm:presLayoutVars>
          <dgm:chMax val="0"/>
          <dgm:chPref val="0"/>
          <dgm:bulletEnabled val="1"/>
        </dgm:presLayoutVars>
      </dgm:prSet>
      <dgm:spPr/>
    </dgm:pt>
    <dgm:pt modelId="{0280E279-A1B9-477C-8BD5-810C6E71925E}" type="pres">
      <dgm:prSet presAssocID="{8449697C-FC95-4421-B101-89BE582803B8}" presName="Plus" presStyleLbl="alignNode1" presStyleIdx="0" presStyleCnt="2" custScaleX="41916" custScaleY="39497"/>
      <dgm:spPr/>
    </dgm:pt>
    <dgm:pt modelId="{AB93A9C8-FEF8-4AEE-ACA3-581756AE0CAC}" type="pres">
      <dgm:prSet presAssocID="{8449697C-FC95-4421-B101-89BE582803B8}" presName="Minus" presStyleLbl="alignNode1" presStyleIdx="1" presStyleCnt="2" custFlipVert="1" custScaleX="49600" custScaleY="47629"/>
      <dgm:spPr/>
    </dgm:pt>
    <dgm:pt modelId="{7E3B3D97-7B5D-47D2-A4D9-0E98B28C9933}" type="pres">
      <dgm:prSet presAssocID="{8449697C-FC95-4421-B101-89BE582803B8}" presName="Divider" presStyleLbl="parChTrans1D1" presStyleIdx="0" presStyleCnt="1"/>
      <dgm:spPr/>
    </dgm:pt>
  </dgm:ptLst>
  <dgm:cxnLst>
    <dgm:cxn modelId="{08AE8F04-4135-47C5-B3F6-345B513C5487}" srcId="{8449697C-FC95-4421-B101-89BE582803B8}" destId="{A4B8B6D7-1F2F-472F-80BF-F55E51EF34B4}" srcOrd="1" destOrd="0" parTransId="{D26CE15A-C4AB-46BF-83FC-18015F603810}" sibTransId="{D8EEB9E0-4EC2-4FFE-A284-8C8CAEC3B6B8}"/>
    <dgm:cxn modelId="{878E4B16-1BFE-481F-AE75-52B5F0AF6E49}" type="presOf" srcId="{8449697C-FC95-4421-B101-89BE582803B8}" destId="{92884008-2A39-4319-866C-248EBFA87014}" srcOrd="0" destOrd="0" presId="urn:microsoft.com/office/officeart/2009/3/layout/PlusandMinus"/>
    <dgm:cxn modelId="{53CA7D24-B5EB-44FF-88C9-27164A41CBFF}" type="presOf" srcId="{E381F880-9DC3-4DBC-85DA-5FA398B99430}" destId="{E2559051-6E0A-4117-A0CE-2E7DEA7EA08B}" srcOrd="0" destOrd="0" presId="urn:microsoft.com/office/officeart/2009/3/layout/PlusandMinus"/>
    <dgm:cxn modelId="{C9AFA861-03FC-4CE5-ABC2-26222658C490}" srcId="{8449697C-FC95-4421-B101-89BE582803B8}" destId="{E381F880-9DC3-4DBC-85DA-5FA398B99430}" srcOrd="0" destOrd="0" parTransId="{CB24BB2A-1E0D-4C7D-87DD-5C96EA53F076}" sibTransId="{C0E2D5B9-4D9E-4EE9-9FC4-506E624843B4}"/>
    <dgm:cxn modelId="{5ECA50E8-C670-4C6A-B464-E97128C8DEE8}" type="presOf" srcId="{A4B8B6D7-1F2F-472F-80BF-F55E51EF34B4}" destId="{58AF2CD3-BEB7-4C62-BCF0-31F388F74B93}" srcOrd="0" destOrd="0" presId="urn:microsoft.com/office/officeart/2009/3/layout/PlusandMinus"/>
    <dgm:cxn modelId="{30E36CE3-8696-4D0A-9FCE-BAEF6DCB8385}" type="presParOf" srcId="{92884008-2A39-4319-866C-248EBFA87014}" destId="{35D22335-C9BA-4DA5-AA47-515C45813889}" srcOrd="0" destOrd="0" presId="urn:microsoft.com/office/officeart/2009/3/layout/PlusandMinus"/>
    <dgm:cxn modelId="{F174424E-BFFF-4A9A-80D0-5C6B89059D28}" type="presParOf" srcId="{92884008-2A39-4319-866C-248EBFA87014}" destId="{E2559051-6E0A-4117-A0CE-2E7DEA7EA08B}" srcOrd="1" destOrd="0" presId="urn:microsoft.com/office/officeart/2009/3/layout/PlusandMinus"/>
    <dgm:cxn modelId="{3EA56D6C-A9D4-4AFF-B1E5-E03B24FF3ADB}" type="presParOf" srcId="{92884008-2A39-4319-866C-248EBFA87014}" destId="{58AF2CD3-BEB7-4C62-BCF0-31F388F74B93}" srcOrd="2" destOrd="0" presId="urn:microsoft.com/office/officeart/2009/3/layout/PlusandMinus"/>
    <dgm:cxn modelId="{5841315D-0870-4571-8AF8-6C47D4591CA5}" type="presParOf" srcId="{92884008-2A39-4319-866C-248EBFA87014}" destId="{0280E279-A1B9-477C-8BD5-810C6E71925E}" srcOrd="3" destOrd="0" presId="urn:microsoft.com/office/officeart/2009/3/layout/PlusandMinus"/>
    <dgm:cxn modelId="{3BC0C90A-2DAB-4F61-98F7-44D96DC8E26F}" type="presParOf" srcId="{92884008-2A39-4319-866C-248EBFA87014}" destId="{AB93A9C8-FEF8-4AEE-ACA3-581756AE0CAC}" srcOrd="4" destOrd="0" presId="urn:microsoft.com/office/officeart/2009/3/layout/PlusandMinus"/>
    <dgm:cxn modelId="{42F5B9B5-D597-4E32-88FD-8199AB3D1F35}" type="presParOf" srcId="{92884008-2A39-4319-866C-248EBFA87014}" destId="{7E3B3D97-7B5D-47D2-A4D9-0E98B28C993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49697C-FC95-4421-B101-89BE582803B8}" type="doc">
      <dgm:prSet loTypeId="urn:microsoft.com/office/officeart/2009/3/layout/PlusandMinus" loCatId="relationship" qsTypeId="urn:microsoft.com/office/officeart/2005/8/quickstyle/simple1" qsCatId="simple" csTypeId="urn:microsoft.com/office/officeart/2005/8/colors/colorful1" csCatId="colorful" phldr="1"/>
      <dgm:spPr/>
      <dgm:t>
        <a:bodyPr/>
        <a:lstStyle/>
        <a:p>
          <a:endParaRPr lang="en-US"/>
        </a:p>
      </dgm:t>
    </dgm:pt>
    <dgm:pt modelId="{E381F880-9DC3-4DBC-85DA-5FA398B99430}">
      <dgm:prSet phldrT="[Text]" custT="1"/>
      <dgm:spPr/>
      <dgm:t>
        <a:bodyPr/>
        <a:lstStyle/>
        <a:p>
          <a:r>
            <a:rPr lang="de-DE" sz="2200" dirty="0">
              <a:latin typeface="Corbel" panose="020B0503020204020204" pitchFamily="34" charset="0"/>
            </a:rPr>
            <a:t>Schnelligkeit</a:t>
          </a:r>
        </a:p>
        <a:p>
          <a:r>
            <a:rPr lang="de-DE" sz="2200" dirty="0">
              <a:latin typeface="Corbel" panose="020B0503020204020204" pitchFamily="34" charset="0"/>
            </a:rPr>
            <a:t>Massenleistungsfähigkeit</a:t>
          </a:r>
        </a:p>
        <a:p>
          <a:r>
            <a:rPr lang="de-DE" sz="2200" dirty="0">
              <a:latin typeface="Corbel" panose="020B0503020204020204" pitchFamily="34" charset="0"/>
            </a:rPr>
            <a:t>Berechenbarkeit</a:t>
          </a:r>
        </a:p>
        <a:p>
          <a:r>
            <a:rPr lang="de-DE" sz="2200" dirty="0">
              <a:latin typeface="Corbel" panose="020B0503020204020204" pitchFamily="34" charset="0"/>
            </a:rPr>
            <a:t>Sicherheit</a:t>
          </a:r>
        </a:p>
        <a:p>
          <a:r>
            <a:rPr lang="de-DE" sz="2200" dirty="0">
              <a:latin typeface="Corbel" panose="020B0503020204020204" pitchFamily="34" charset="0"/>
            </a:rPr>
            <a:t>Transportpreis</a:t>
          </a:r>
        </a:p>
        <a:p>
          <a:r>
            <a:rPr lang="de-DE" sz="2200" dirty="0">
              <a:latin typeface="Corbel" panose="020B0503020204020204" pitchFamily="34" charset="0"/>
            </a:rPr>
            <a:t>Umweltaspekte </a:t>
          </a:r>
          <a:br>
            <a:rPr lang="de-DE" sz="2200" dirty="0">
              <a:latin typeface="Corbel" panose="020B0503020204020204" pitchFamily="34" charset="0"/>
            </a:rPr>
          </a:br>
          <a:r>
            <a:rPr lang="de-DE" sz="2200" dirty="0">
              <a:latin typeface="Corbel" panose="020B0503020204020204" pitchFamily="34" charset="0"/>
            </a:rPr>
            <a:t>(CO2-Ausstoß)</a:t>
          </a:r>
        </a:p>
      </dgm:t>
    </dgm:pt>
    <dgm:pt modelId="{CB24BB2A-1E0D-4C7D-87DD-5C96EA53F076}" type="parTrans" cxnId="{C9AFA861-03FC-4CE5-ABC2-26222658C490}">
      <dgm:prSet/>
      <dgm:spPr/>
      <dgm:t>
        <a:bodyPr/>
        <a:lstStyle/>
        <a:p>
          <a:endParaRPr lang="en-US"/>
        </a:p>
      </dgm:t>
    </dgm:pt>
    <dgm:pt modelId="{C0E2D5B9-4D9E-4EE9-9FC4-506E624843B4}" type="sibTrans" cxnId="{C9AFA861-03FC-4CE5-ABC2-26222658C490}">
      <dgm:prSet/>
      <dgm:spPr/>
      <dgm:t>
        <a:bodyPr/>
        <a:lstStyle/>
        <a:p>
          <a:endParaRPr lang="en-US"/>
        </a:p>
      </dgm:t>
    </dgm:pt>
    <dgm:pt modelId="{A4B8B6D7-1F2F-472F-80BF-F55E51EF34B4}">
      <dgm:prSet phldrT="[Text]" custT="1"/>
      <dgm:spPr/>
      <dgm:t>
        <a:bodyPr/>
        <a:lstStyle/>
        <a:p>
          <a:r>
            <a:rPr lang="de-DE" sz="2200" noProof="0">
              <a:latin typeface="Corbel" panose="020B0503020204020204" pitchFamily="34" charset="0"/>
            </a:rPr>
            <a:t>Grenzüberschreitungen schwierig</a:t>
          </a:r>
        </a:p>
        <a:p>
          <a:r>
            <a:rPr lang="de-DE" sz="2200" noProof="0">
              <a:latin typeface="Corbel" panose="020B0503020204020204" pitchFamily="34" charset="0"/>
            </a:rPr>
            <a:t>Flexibilität</a:t>
          </a:r>
        </a:p>
        <a:p>
          <a:r>
            <a:rPr lang="de-DE" sz="2200" noProof="0">
              <a:latin typeface="Corbel" panose="020B0503020204020204" pitchFamily="34" charset="0"/>
            </a:rPr>
            <a:t>Sendungsverfolgung</a:t>
          </a:r>
        </a:p>
        <a:p>
          <a:r>
            <a:rPr lang="de-DE" sz="2200" noProof="0">
              <a:latin typeface="Corbel" panose="020B0503020204020204" pitchFamily="34" charset="0"/>
            </a:rPr>
            <a:t>Energiekosten </a:t>
          </a:r>
          <a:endParaRPr lang="de-DE" sz="2200" noProof="0" dirty="0">
            <a:latin typeface="Corbel" panose="020B0503020204020204" pitchFamily="34" charset="0"/>
          </a:endParaRPr>
        </a:p>
      </dgm:t>
    </dgm:pt>
    <dgm:pt modelId="{D26CE15A-C4AB-46BF-83FC-18015F603810}" type="parTrans" cxnId="{08AE8F04-4135-47C5-B3F6-345B513C5487}">
      <dgm:prSet/>
      <dgm:spPr/>
      <dgm:t>
        <a:bodyPr/>
        <a:lstStyle/>
        <a:p>
          <a:endParaRPr lang="en-US"/>
        </a:p>
      </dgm:t>
    </dgm:pt>
    <dgm:pt modelId="{D8EEB9E0-4EC2-4FFE-A284-8C8CAEC3B6B8}" type="sibTrans" cxnId="{08AE8F04-4135-47C5-B3F6-345B513C5487}">
      <dgm:prSet/>
      <dgm:spPr/>
      <dgm:t>
        <a:bodyPr/>
        <a:lstStyle/>
        <a:p>
          <a:endParaRPr lang="en-US"/>
        </a:p>
      </dgm:t>
    </dgm:pt>
    <dgm:pt modelId="{92884008-2A39-4319-866C-248EBFA87014}" type="pres">
      <dgm:prSet presAssocID="{8449697C-FC95-4421-B101-89BE582803B8}" presName="Name0" presStyleCnt="0">
        <dgm:presLayoutVars>
          <dgm:chMax val="2"/>
          <dgm:chPref val="2"/>
          <dgm:dir/>
          <dgm:animOne/>
          <dgm:resizeHandles val="exact"/>
        </dgm:presLayoutVars>
      </dgm:prSet>
      <dgm:spPr/>
    </dgm:pt>
    <dgm:pt modelId="{35D22335-C9BA-4DA5-AA47-515C45813889}" type="pres">
      <dgm:prSet presAssocID="{8449697C-FC95-4421-B101-89BE582803B8}" presName="Background" presStyleLbl="bgImgPlace1" presStyleIdx="0" presStyleCnt="1" custLinFactNeighborX="396" custLinFactNeighborY="641"/>
      <dgm:spPr/>
    </dgm:pt>
    <dgm:pt modelId="{E2559051-6E0A-4117-A0CE-2E7DEA7EA08B}" type="pres">
      <dgm:prSet presAssocID="{8449697C-FC95-4421-B101-89BE582803B8}" presName="ParentText1" presStyleLbl="revTx" presStyleIdx="0" presStyleCnt="2">
        <dgm:presLayoutVars>
          <dgm:chMax val="0"/>
          <dgm:chPref val="0"/>
          <dgm:bulletEnabled val="1"/>
        </dgm:presLayoutVars>
      </dgm:prSet>
      <dgm:spPr/>
    </dgm:pt>
    <dgm:pt modelId="{58AF2CD3-BEB7-4C62-BCF0-31F388F74B93}" type="pres">
      <dgm:prSet presAssocID="{8449697C-FC95-4421-B101-89BE582803B8}" presName="ParentText2" presStyleLbl="revTx" presStyleIdx="1" presStyleCnt="2">
        <dgm:presLayoutVars>
          <dgm:chMax val="0"/>
          <dgm:chPref val="0"/>
          <dgm:bulletEnabled val="1"/>
        </dgm:presLayoutVars>
      </dgm:prSet>
      <dgm:spPr/>
    </dgm:pt>
    <dgm:pt modelId="{0280E279-A1B9-477C-8BD5-810C6E71925E}" type="pres">
      <dgm:prSet presAssocID="{8449697C-FC95-4421-B101-89BE582803B8}" presName="Plus" presStyleLbl="alignNode1" presStyleIdx="0" presStyleCnt="2" custScaleX="41916" custScaleY="39497"/>
      <dgm:spPr/>
    </dgm:pt>
    <dgm:pt modelId="{AB93A9C8-FEF8-4AEE-ACA3-581756AE0CAC}" type="pres">
      <dgm:prSet presAssocID="{8449697C-FC95-4421-B101-89BE582803B8}" presName="Minus" presStyleLbl="alignNode1" presStyleIdx="1" presStyleCnt="2" custFlipVert="1" custScaleX="49600" custScaleY="47629"/>
      <dgm:spPr/>
    </dgm:pt>
    <dgm:pt modelId="{7E3B3D97-7B5D-47D2-A4D9-0E98B28C9933}" type="pres">
      <dgm:prSet presAssocID="{8449697C-FC95-4421-B101-89BE582803B8}" presName="Divider" presStyleLbl="parChTrans1D1" presStyleIdx="0" presStyleCnt="1"/>
      <dgm:spPr/>
    </dgm:pt>
  </dgm:ptLst>
  <dgm:cxnLst>
    <dgm:cxn modelId="{08AE8F04-4135-47C5-B3F6-345B513C5487}" srcId="{8449697C-FC95-4421-B101-89BE582803B8}" destId="{A4B8B6D7-1F2F-472F-80BF-F55E51EF34B4}" srcOrd="1" destOrd="0" parTransId="{D26CE15A-C4AB-46BF-83FC-18015F603810}" sibTransId="{D8EEB9E0-4EC2-4FFE-A284-8C8CAEC3B6B8}"/>
    <dgm:cxn modelId="{6C934D08-B200-46FA-9F15-F1758351B608}" type="presOf" srcId="{E381F880-9DC3-4DBC-85DA-5FA398B99430}" destId="{E2559051-6E0A-4117-A0CE-2E7DEA7EA08B}" srcOrd="0" destOrd="0" presId="urn:microsoft.com/office/officeart/2009/3/layout/PlusandMinus"/>
    <dgm:cxn modelId="{C9AFA861-03FC-4CE5-ABC2-26222658C490}" srcId="{8449697C-FC95-4421-B101-89BE582803B8}" destId="{E381F880-9DC3-4DBC-85DA-5FA398B99430}" srcOrd="0" destOrd="0" parTransId="{CB24BB2A-1E0D-4C7D-87DD-5C96EA53F076}" sibTransId="{C0E2D5B9-4D9E-4EE9-9FC4-506E624843B4}"/>
    <dgm:cxn modelId="{9159FF4E-A363-495D-BA5D-9FA5E5DC1ED1}" type="presOf" srcId="{A4B8B6D7-1F2F-472F-80BF-F55E51EF34B4}" destId="{58AF2CD3-BEB7-4C62-BCF0-31F388F74B93}" srcOrd="0" destOrd="0" presId="urn:microsoft.com/office/officeart/2009/3/layout/PlusandMinus"/>
    <dgm:cxn modelId="{1685A2EA-C6D1-4E5C-9E3B-B3C5875B1AE8}" type="presOf" srcId="{8449697C-FC95-4421-B101-89BE582803B8}" destId="{92884008-2A39-4319-866C-248EBFA87014}" srcOrd="0" destOrd="0" presId="urn:microsoft.com/office/officeart/2009/3/layout/PlusandMinus"/>
    <dgm:cxn modelId="{E809E1B7-89D0-41D1-BA46-ADBDF2E8C3AD}" type="presParOf" srcId="{92884008-2A39-4319-866C-248EBFA87014}" destId="{35D22335-C9BA-4DA5-AA47-515C45813889}" srcOrd="0" destOrd="0" presId="urn:microsoft.com/office/officeart/2009/3/layout/PlusandMinus"/>
    <dgm:cxn modelId="{A2251DCC-4F51-4C52-B5D8-195E496E3903}" type="presParOf" srcId="{92884008-2A39-4319-866C-248EBFA87014}" destId="{E2559051-6E0A-4117-A0CE-2E7DEA7EA08B}" srcOrd="1" destOrd="0" presId="urn:microsoft.com/office/officeart/2009/3/layout/PlusandMinus"/>
    <dgm:cxn modelId="{9B421C91-CD6B-486E-A425-E708B6F3B520}" type="presParOf" srcId="{92884008-2A39-4319-866C-248EBFA87014}" destId="{58AF2CD3-BEB7-4C62-BCF0-31F388F74B93}" srcOrd="2" destOrd="0" presId="urn:microsoft.com/office/officeart/2009/3/layout/PlusandMinus"/>
    <dgm:cxn modelId="{2A7FB4A9-2683-4FD6-82FC-3ECC055A20DE}" type="presParOf" srcId="{92884008-2A39-4319-866C-248EBFA87014}" destId="{0280E279-A1B9-477C-8BD5-810C6E71925E}" srcOrd="3" destOrd="0" presId="urn:microsoft.com/office/officeart/2009/3/layout/PlusandMinus"/>
    <dgm:cxn modelId="{29DBAB1E-277B-4BA9-B9B6-66486C9D994F}" type="presParOf" srcId="{92884008-2A39-4319-866C-248EBFA87014}" destId="{AB93A9C8-FEF8-4AEE-ACA3-581756AE0CAC}" srcOrd="4" destOrd="0" presId="urn:microsoft.com/office/officeart/2009/3/layout/PlusandMinus"/>
    <dgm:cxn modelId="{C6674C50-CA8E-4387-AA66-EA512B626564}" type="presParOf" srcId="{92884008-2A39-4319-866C-248EBFA87014}" destId="{7E3B3D97-7B5D-47D2-A4D9-0E98B28C993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617729" y="-859990"/>
          <a:ext cx="6688533" cy="6688533"/>
        </a:xfrm>
        <a:prstGeom prst="blockArc">
          <a:avLst>
            <a:gd name="adj1" fmla="val 18900000"/>
            <a:gd name="adj2" fmla="val 2700000"/>
            <a:gd name="adj3" fmla="val 323"/>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C237B3-44F0-4E4E-8317-37D1542DECEB}">
      <dsp:nvSpPr>
        <dsp:cNvPr id="0" name=""/>
        <dsp:cNvSpPr/>
      </dsp:nvSpPr>
      <dsp:spPr>
        <a:xfrm>
          <a:off x="560539" y="381982"/>
          <a:ext cx="7938939" cy="764362"/>
        </a:xfrm>
        <a:prstGeom prst="rect">
          <a:avLst/>
        </a:prstGeom>
        <a:solidFill>
          <a:srgbClr val="A8BFDB"/>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Verkehr und Umwelt</a:t>
          </a:r>
          <a:endParaRPr lang="de-DE" sz="2400" kern="1200" dirty="0"/>
        </a:p>
      </dsp:txBody>
      <dsp:txXfrm>
        <a:off x="560539" y="381982"/>
        <a:ext cx="7938939" cy="764362"/>
      </dsp:txXfrm>
    </dsp:sp>
    <dsp:sp modelId="{83A75757-F3FA-4329-A41E-DBBF7D2E96AA}">
      <dsp:nvSpPr>
        <dsp:cNvPr id="0" name=""/>
        <dsp:cNvSpPr/>
      </dsp:nvSpPr>
      <dsp:spPr>
        <a:xfrm>
          <a:off x="82813" y="286437"/>
          <a:ext cx="955452" cy="955452"/>
        </a:xfrm>
        <a:prstGeom prst="ellipse">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179D2F-11E4-4D27-A49E-5E0EA304FC54}">
      <dsp:nvSpPr>
        <dsp:cNvPr id="0" name=""/>
        <dsp:cNvSpPr/>
      </dsp:nvSpPr>
      <dsp:spPr>
        <a:xfrm>
          <a:off x="998765" y="1528724"/>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Nachhaltige Verkehrsträger</a:t>
          </a:r>
        </a:p>
      </dsp:txBody>
      <dsp:txXfrm>
        <a:off x="998765" y="1528724"/>
        <a:ext cx="7500713" cy="764362"/>
      </dsp:txXfrm>
    </dsp:sp>
    <dsp:sp modelId="{9AF5ED78-341F-403E-97B4-875F8057A202}">
      <dsp:nvSpPr>
        <dsp:cNvPr id="0" name=""/>
        <dsp:cNvSpPr/>
      </dsp:nvSpPr>
      <dsp:spPr>
        <a:xfrm>
          <a:off x="521039" y="1433178"/>
          <a:ext cx="955452" cy="955452"/>
        </a:xfrm>
        <a:prstGeom prst="ellipse">
          <a:avLst/>
        </a:prstGeom>
        <a:blipFill rotWithShape="0">
          <a:blip xmlns:r="http://schemas.openxmlformats.org/officeDocument/2006/relationships" r:embed="rId2"/>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366A46DD-ACA0-4863-86D5-A3DD22B782AC}">
      <dsp:nvSpPr>
        <dsp:cNvPr id="0" name=""/>
        <dsp:cNvSpPr/>
      </dsp:nvSpPr>
      <dsp:spPr>
        <a:xfrm>
          <a:off x="998765" y="2675465"/>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Verkehrsträgervergleich</a:t>
          </a:r>
        </a:p>
      </dsp:txBody>
      <dsp:txXfrm>
        <a:off x="998765" y="2675465"/>
        <a:ext cx="7500713" cy="764362"/>
      </dsp:txXfrm>
    </dsp:sp>
    <dsp:sp modelId="{EF12B5F5-AB8A-4523-B395-C351AAF3CDFA}">
      <dsp:nvSpPr>
        <dsp:cNvPr id="0" name=""/>
        <dsp:cNvSpPr/>
      </dsp:nvSpPr>
      <dsp:spPr>
        <a:xfrm>
          <a:off x="521039" y="2579920"/>
          <a:ext cx="955452" cy="95545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17FF070-A72F-46CF-B316-4B6520ED3106}">
      <dsp:nvSpPr>
        <dsp:cNvPr id="0" name=""/>
        <dsp:cNvSpPr/>
      </dsp:nvSpPr>
      <dsp:spPr>
        <a:xfrm>
          <a:off x="560539" y="3822207"/>
          <a:ext cx="7938939"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rgbClr val="3C628F"/>
              </a:solidFill>
              <a:latin typeface="Corbel" panose="020B0503020204020204" pitchFamily="34" charset="0"/>
            </a:rPr>
            <a:t>Flüssiggas - LNG</a:t>
          </a:r>
          <a:endParaRPr lang="de-DE" sz="2400" kern="1200" dirty="0">
            <a:solidFill>
              <a:schemeClr val="accent1"/>
            </a:solidFill>
            <a:latin typeface="Corbel" panose="020B0503020204020204" pitchFamily="34" charset="0"/>
          </a:endParaRPr>
        </a:p>
      </dsp:txBody>
      <dsp:txXfrm>
        <a:off x="560539" y="3822207"/>
        <a:ext cx="7938939" cy="764362"/>
      </dsp:txXfrm>
    </dsp:sp>
    <dsp:sp modelId="{84FECD7B-556D-40CD-80FE-E856FE6C01BC}">
      <dsp:nvSpPr>
        <dsp:cNvPr id="0" name=""/>
        <dsp:cNvSpPr/>
      </dsp:nvSpPr>
      <dsp:spPr>
        <a:xfrm>
          <a:off x="82813" y="3726662"/>
          <a:ext cx="955452" cy="95545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22335-C9BA-4DA5-AA47-515C45813889}">
      <dsp:nvSpPr>
        <dsp:cNvPr id="0" name=""/>
        <dsp:cNvSpPr/>
      </dsp:nvSpPr>
      <dsp:spPr>
        <a:xfrm>
          <a:off x="730455" y="720676"/>
          <a:ext cx="7159752" cy="3700116"/>
        </a:xfrm>
        <a:prstGeom prst="rect">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59051-6E0A-4117-A0CE-2E7DEA7EA08B}">
      <dsp:nvSpPr>
        <dsp:cNvPr id="0" name=""/>
        <dsp:cNvSpPr/>
      </dsp:nvSpPr>
      <dsp:spPr>
        <a:xfrm>
          <a:off x="916072"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r>
            <a:rPr lang="de-DE" sz="2200" kern="1200" dirty="0">
              <a:latin typeface="Corbel" panose="020B0503020204020204" pitchFamily="34" charset="0"/>
            </a:rPr>
            <a:t>Niedrige Transportkosten</a:t>
          </a:r>
        </a:p>
        <a:p>
          <a:pPr marL="0" lvl="0" indent="0" algn="l" defTabSz="977900">
            <a:lnSpc>
              <a:spcPct val="90000"/>
            </a:lnSpc>
            <a:spcBef>
              <a:spcPct val="0"/>
            </a:spcBef>
            <a:spcAft>
              <a:spcPct val="35000"/>
            </a:spcAft>
            <a:buNone/>
          </a:pPr>
          <a:r>
            <a:rPr lang="de-DE" sz="2200" kern="1200" dirty="0">
              <a:latin typeface="Corbel" panose="020B0503020204020204" pitchFamily="34" charset="0"/>
            </a:rPr>
            <a:t>Massenleistungsfähigkeit</a:t>
          </a:r>
        </a:p>
        <a:p>
          <a:pPr marL="0" lvl="0" indent="0" algn="l" defTabSz="977900">
            <a:lnSpc>
              <a:spcPct val="90000"/>
            </a:lnSpc>
            <a:spcBef>
              <a:spcPct val="0"/>
            </a:spcBef>
            <a:spcAft>
              <a:spcPct val="35000"/>
            </a:spcAft>
            <a:buNone/>
          </a:pPr>
          <a:r>
            <a:rPr lang="de-DE" sz="2200" kern="1200" dirty="0">
              <a:latin typeface="Corbel" panose="020B0503020204020204" pitchFamily="34" charset="0"/>
            </a:rPr>
            <a:t>Umweltfreundlichkeit</a:t>
          </a:r>
        </a:p>
        <a:p>
          <a:pPr marL="0" lvl="0" indent="0" algn="l" defTabSz="977900">
            <a:lnSpc>
              <a:spcPct val="90000"/>
            </a:lnSpc>
            <a:spcBef>
              <a:spcPct val="0"/>
            </a:spcBef>
            <a:spcAft>
              <a:spcPct val="35000"/>
            </a:spcAft>
            <a:buNone/>
          </a:pPr>
          <a:r>
            <a:rPr lang="de-DE" sz="2200" kern="1200" dirty="0">
              <a:latin typeface="Corbel" panose="020B0503020204020204" pitchFamily="34" charset="0"/>
            </a:rPr>
            <a:t>Sicherheit</a:t>
          </a:r>
        </a:p>
        <a:p>
          <a:pPr marL="0" lvl="0" indent="0" algn="l" defTabSz="977900">
            <a:lnSpc>
              <a:spcPct val="90000"/>
            </a:lnSpc>
            <a:spcBef>
              <a:spcPct val="0"/>
            </a:spcBef>
            <a:spcAft>
              <a:spcPct val="35000"/>
            </a:spcAft>
            <a:buNone/>
          </a:pPr>
          <a:r>
            <a:rPr lang="de-DE" sz="2200" kern="1200" dirty="0">
              <a:latin typeface="Corbel" panose="020B0503020204020204" pitchFamily="34" charset="0"/>
            </a:rPr>
            <a:t>Transporthäufigkeit - 24 h Einsatzbereit </a:t>
          </a:r>
        </a:p>
        <a:p>
          <a:pPr marL="0" lvl="0" indent="0" algn="l" defTabSz="977900">
            <a:lnSpc>
              <a:spcPct val="90000"/>
            </a:lnSpc>
            <a:spcBef>
              <a:spcPct val="0"/>
            </a:spcBef>
            <a:spcAft>
              <a:spcPct val="35000"/>
            </a:spcAft>
            <a:buNone/>
          </a:pPr>
          <a:r>
            <a:rPr lang="de-DE" sz="2200" kern="1200" dirty="0">
              <a:latin typeface="Corbel" panose="020B0503020204020204" pitchFamily="34" charset="0"/>
            </a:rPr>
            <a:t>Niedrige Infrastrukturkosten</a:t>
          </a:r>
        </a:p>
      </dsp:txBody>
      <dsp:txXfrm>
        <a:off x="916072" y="1129691"/>
        <a:ext cx="3324758" cy="3165404"/>
      </dsp:txXfrm>
    </dsp:sp>
    <dsp:sp modelId="{58AF2CD3-BEB7-4C62-BCF0-31F388F74B93}">
      <dsp:nvSpPr>
        <dsp:cNvPr id="0" name=""/>
        <dsp:cNvSpPr/>
      </dsp:nvSpPr>
      <dsp:spPr>
        <a:xfrm>
          <a:off x="4314896"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r>
            <a:rPr lang="de-DE" sz="2200" kern="1200" noProof="0">
              <a:latin typeface="Corbel" panose="020B0503020204020204" pitchFamily="34" charset="0"/>
            </a:rPr>
            <a:t>Abhängigkeit</a:t>
          </a:r>
          <a:r>
            <a:rPr lang="de-DE" sz="2200" kern="1200">
              <a:latin typeface="Corbel" panose="020B0503020204020204" pitchFamily="34" charset="0"/>
            </a:rPr>
            <a:t> von Fahrwasserverhältnissen</a:t>
          </a:r>
        </a:p>
        <a:p>
          <a:pPr marL="0" lvl="0" indent="0" algn="l" defTabSz="977900">
            <a:lnSpc>
              <a:spcPct val="90000"/>
            </a:lnSpc>
            <a:spcBef>
              <a:spcPct val="0"/>
            </a:spcBef>
            <a:spcAft>
              <a:spcPct val="35000"/>
            </a:spcAft>
            <a:buNone/>
          </a:pPr>
          <a:r>
            <a:rPr lang="de-DE" sz="2200" kern="1200">
              <a:latin typeface="Corbel" panose="020B0503020204020204" pitchFamily="34" charset="0"/>
            </a:rPr>
            <a:t>Niedrige Transportgeschwindigkeit</a:t>
          </a:r>
        </a:p>
        <a:p>
          <a:pPr marL="0" lvl="0" indent="0" algn="l" defTabSz="977900">
            <a:lnSpc>
              <a:spcPct val="90000"/>
            </a:lnSpc>
            <a:spcBef>
              <a:spcPct val="0"/>
            </a:spcBef>
            <a:spcAft>
              <a:spcPct val="35000"/>
            </a:spcAft>
            <a:buNone/>
          </a:pPr>
          <a:r>
            <a:rPr lang="de-DE" sz="2200" kern="1200">
              <a:latin typeface="Corbel" panose="020B0503020204020204" pitchFamily="34" charset="0"/>
            </a:rPr>
            <a:t>Geringe Netzdichte – Vor-/Nachlauf notwendig </a:t>
          </a:r>
          <a:endParaRPr lang="de-DE" sz="2200" kern="1200" dirty="0">
            <a:latin typeface="Corbel" panose="020B0503020204020204" pitchFamily="34" charset="0"/>
          </a:endParaRPr>
        </a:p>
      </dsp:txBody>
      <dsp:txXfrm>
        <a:off x="4314896" y="1129691"/>
        <a:ext cx="3324758" cy="3165404"/>
      </dsp:txXfrm>
    </dsp:sp>
    <dsp:sp modelId="{0280E279-A1B9-477C-8BD5-810C6E71925E}">
      <dsp:nvSpPr>
        <dsp:cNvPr id="0" name=""/>
        <dsp:cNvSpPr/>
      </dsp:nvSpPr>
      <dsp:spPr>
        <a:xfrm>
          <a:off x="367745" y="379712"/>
          <a:ext cx="586418" cy="552575"/>
        </a:xfrm>
        <a:prstGeom prst="plus">
          <a:avLst>
            <a:gd name="adj" fmla="val 32810"/>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3A9C8-FEF8-4AEE-ACA3-581756AE0CAC}">
      <dsp:nvSpPr>
        <dsp:cNvPr id="0" name=""/>
        <dsp:cNvSpPr/>
      </dsp:nvSpPr>
      <dsp:spPr>
        <a:xfrm flipV="1">
          <a:off x="7206120" y="577767"/>
          <a:ext cx="653101" cy="214918"/>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B3D97-7B5D-47D2-A4D9-0E98B28C9933}">
      <dsp:nvSpPr>
        <dsp:cNvPr id="0" name=""/>
        <dsp:cNvSpPr/>
      </dsp:nvSpPr>
      <dsp:spPr>
        <a:xfrm>
          <a:off x="4281978" y="1136460"/>
          <a:ext cx="822" cy="3023265"/>
        </a:xfrm>
        <a:prstGeom prst="line">
          <a:avLst/>
        </a:prstGeom>
        <a:noFill/>
        <a:ln w="264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617729" y="-859990"/>
          <a:ext cx="6688533" cy="6688533"/>
        </a:xfrm>
        <a:prstGeom prst="blockArc">
          <a:avLst>
            <a:gd name="adj1" fmla="val 18900000"/>
            <a:gd name="adj2" fmla="val 2700000"/>
            <a:gd name="adj3" fmla="val 323"/>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C237B3-44F0-4E4E-8317-37D1542DECEB}">
      <dsp:nvSpPr>
        <dsp:cNvPr id="0" name=""/>
        <dsp:cNvSpPr/>
      </dsp:nvSpPr>
      <dsp:spPr>
        <a:xfrm>
          <a:off x="560539" y="381982"/>
          <a:ext cx="7938939" cy="764362"/>
        </a:xfrm>
        <a:prstGeom prst="rect">
          <a:avLst/>
        </a:prstGeom>
        <a:solidFill>
          <a:srgbClr val="A8BFDB"/>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Verkehr und Umwelt</a:t>
          </a:r>
          <a:endParaRPr lang="de-DE" sz="2400" kern="1200" dirty="0"/>
        </a:p>
      </dsp:txBody>
      <dsp:txXfrm>
        <a:off x="560539" y="381982"/>
        <a:ext cx="7938939" cy="764362"/>
      </dsp:txXfrm>
    </dsp:sp>
    <dsp:sp modelId="{83A75757-F3FA-4329-A41E-DBBF7D2E96AA}">
      <dsp:nvSpPr>
        <dsp:cNvPr id="0" name=""/>
        <dsp:cNvSpPr/>
      </dsp:nvSpPr>
      <dsp:spPr>
        <a:xfrm>
          <a:off x="82813" y="286437"/>
          <a:ext cx="955452" cy="955452"/>
        </a:xfrm>
        <a:prstGeom prst="ellipse">
          <a:avLst/>
        </a:prstGeom>
        <a:blipFill rotWithShape="0">
          <a:blip xmlns:r="http://schemas.openxmlformats.org/officeDocument/2006/relationships" r:embed="rId1"/>
          <a:stretch>
            <a:fillRect/>
          </a:stretch>
        </a:blipFill>
        <a:ln w="26425" cap="flat" cmpd="sng" algn="ctr">
          <a:noFill/>
          <a:prstDash val="solid"/>
        </a:ln>
        <a:effectLst/>
      </dsp:spPr>
      <dsp:style>
        <a:lnRef idx="2">
          <a:scrgbClr r="0" g="0" b="0"/>
        </a:lnRef>
        <a:fillRef idx="1">
          <a:scrgbClr r="0" g="0" b="0"/>
        </a:fillRef>
        <a:effectRef idx="0">
          <a:scrgbClr r="0" g="0" b="0"/>
        </a:effectRef>
        <a:fontRef idx="minor"/>
      </dsp:style>
    </dsp:sp>
    <dsp:sp modelId="{3E179D2F-11E4-4D27-A49E-5E0EA304FC54}">
      <dsp:nvSpPr>
        <dsp:cNvPr id="0" name=""/>
        <dsp:cNvSpPr/>
      </dsp:nvSpPr>
      <dsp:spPr>
        <a:xfrm>
          <a:off x="998765" y="1528724"/>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Nachhaltige Verkehrsträger</a:t>
          </a:r>
        </a:p>
      </dsp:txBody>
      <dsp:txXfrm>
        <a:off x="998765" y="1528724"/>
        <a:ext cx="7500713" cy="764362"/>
      </dsp:txXfrm>
    </dsp:sp>
    <dsp:sp modelId="{9AF5ED78-341F-403E-97B4-875F8057A202}">
      <dsp:nvSpPr>
        <dsp:cNvPr id="0" name=""/>
        <dsp:cNvSpPr/>
      </dsp:nvSpPr>
      <dsp:spPr>
        <a:xfrm>
          <a:off x="521039" y="1433178"/>
          <a:ext cx="955452" cy="955452"/>
        </a:xfrm>
        <a:prstGeom prst="ellipse">
          <a:avLst/>
        </a:prstGeom>
        <a:blipFill rotWithShape="0">
          <a:blip xmlns:r="http://schemas.openxmlformats.org/officeDocument/2006/relationships" r:embed="rId2"/>
          <a:stretch>
            <a:fillRect/>
          </a:stretch>
        </a:blipFill>
        <a:ln w="28575" cap="flat" cmpd="sng" algn="ctr">
          <a:noFill/>
          <a:prstDash val="solid"/>
        </a:ln>
        <a:effectLst/>
      </dsp:spPr>
      <dsp:style>
        <a:lnRef idx="2">
          <a:scrgbClr r="0" g="0" b="0"/>
        </a:lnRef>
        <a:fillRef idx="1">
          <a:scrgbClr r="0" g="0" b="0"/>
        </a:fillRef>
        <a:effectRef idx="0">
          <a:scrgbClr r="0" g="0" b="0"/>
        </a:effectRef>
        <a:fontRef idx="minor"/>
      </dsp:style>
    </dsp:sp>
    <dsp:sp modelId="{366A46DD-ACA0-4863-86D5-A3DD22B782AC}">
      <dsp:nvSpPr>
        <dsp:cNvPr id="0" name=""/>
        <dsp:cNvSpPr/>
      </dsp:nvSpPr>
      <dsp:spPr>
        <a:xfrm>
          <a:off x="998765" y="2675465"/>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Verkehrsträgervergleich</a:t>
          </a:r>
        </a:p>
      </dsp:txBody>
      <dsp:txXfrm>
        <a:off x="998765" y="2675465"/>
        <a:ext cx="7500713" cy="764362"/>
      </dsp:txXfrm>
    </dsp:sp>
    <dsp:sp modelId="{EF12B5F5-AB8A-4523-B395-C351AAF3CDFA}">
      <dsp:nvSpPr>
        <dsp:cNvPr id="0" name=""/>
        <dsp:cNvSpPr/>
      </dsp:nvSpPr>
      <dsp:spPr>
        <a:xfrm>
          <a:off x="521039" y="2579920"/>
          <a:ext cx="955452" cy="955452"/>
        </a:xfrm>
        <a:prstGeom prst="ellipse">
          <a:avLst/>
        </a:prstGeom>
        <a:blipFill rotWithShape="0">
          <a:blip xmlns:r="http://schemas.openxmlformats.org/officeDocument/2006/relationships" r:embed="rId3"/>
          <a:stretch>
            <a:fillRect/>
          </a:stretch>
        </a:blipFill>
        <a:ln w="28575" cap="flat" cmpd="sng" algn="ctr">
          <a:noFill/>
          <a:prstDash val="solid"/>
        </a:ln>
        <a:effectLst/>
      </dsp:spPr>
      <dsp:style>
        <a:lnRef idx="2">
          <a:scrgbClr r="0" g="0" b="0"/>
        </a:lnRef>
        <a:fillRef idx="1">
          <a:scrgbClr r="0" g="0" b="0"/>
        </a:fillRef>
        <a:effectRef idx="0">
          <a:scrgbClr r="0" g="0" b="0"/>
        </a:effectRef>
        <a:fontRef idx="minor"/>
      </dsp:style>
    </dsp:sp>
    <dsp:sp modelId="{D17FF070-A72F-46CF-B316-4B6520ED3106}">
      <dsp:nvSpPr>
        <dsp:cNvPr id="0" name=""/>
        <dsp:cNvSpPr/>
      </dsp:nvSpPr>
      <dsp:spPr>
        <a:xfrm>
          <a:off x="560539" y="3822207"/>
          <a:ext cx="7938939"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rgbClr val="3C628F"/>
              </a:solidFill>
              <a:latin typeface="Corbel" panose="020B0503020204020204" pitchFamily="34" charset="0"/>
            </a:rPr>
            <a:t>Flüssiggas - LNG</a:t>
          </a:r>
          <a:endParaRPr lang="de-DE" sz="2400" kern="1200" dirty="0">
            <a:solidFill>
              <a:schemeClr val="accent1"/>
            </a:solidFill>
            <a:latin typeface="Corbel" panose="020B0503020204020204" pitchFamily="34" charset="0"/>
          </a:endParaRPr>
        </a:p>
      </dsp:txBody>
      <dsp:txXfrm>
        <a:off x="560539" y="3822207"/>
        <a:ext cx="7938939" cy="764362"/>
      </dsp:txXfrm>
    </dsp:sp>
    <dsp:sp modelId="{84FECD7B-556D-40CD-80FE-E856FE6C01BC}">
      <dsp:nvSpPr>
        <dsp:cNvPr id="0" name=""/>
        <dsp:cNvSpPr/>
      </dsp:nvSpPr>
      <dsp:spPr>
        <a:xfrm>
          <a:off x="82813" y="3726662"/>
          <a:ext cx="955452" cy="955452"/>
        </a:xfrm>
        <a:prstGeom prst="ellipse">
          <a:avLst/>
        </a:prstGeom>
        <a:blipFill rotWithShape="0">
          <a:blip xmlns:r="http://schemas.openxmlformats.org/officeDocument/2006/relationships" r:embed="rId4"/>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F9135-6FF4-45BE-B17D-96E483AB800B}">
      <dsp:nvSpPr>
        <dsp:cNvPr id="0" name=""/>
        <dsp:cNvSpPr/>
      </dsp:nvSpPr>
      <dsp:spPr>
        <a:xfrm>
          <a:off x="2039" y="690420"/>
          <a:ext cx="1815139" cy="726055"/>
        </a:xfrm>
        <a:prstGeom prst="chevron">
          <a:avLst/>
        </a:prstGeom>
        <a:solidFill>
          <a:schemeClr val="accent5">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e-DE" sz="1400" kern="1200" noProof="0" dirty="0">
              <a:latin typeface="Corbel" panose="020B0503020204020204" pitchFamily="34" charset="0"/>
            </a:rPr>
            <a:t>Gewinnung &amp; Produktion</a:t>
          </a:r>
        </a:p>
      </dsp:txBody>
      <dsp:txXfrm>
        <a:off x="365067" y="690420"/>
        <a:ext cx="1089084" cy="726055"/>
      </dsp:txXfrm>
    </dsp:sp>
    <dsp:sp modelId="{9427095A-6691-40B6-A172-8B9265E3369E}">
      <dsp:nvSpPr>
        <dsp:cNvPr id="0" name=""/>
        <dsp:cNvSpPr/>
      </dsp:nvSpPr>
      <dsp:spPr>
        <a:xfrm>
          <a:off x="1635665" y="690420"/>
          <a:ext cx="1815139" cy="726055"/>
        </a:xfrm>
        <a:prstGeom prst="chevron">
          <a:avLst/>
        </a:prstGeom>
        <a:solidFill>
          <a:schemeClr val="accent5">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e-DE" sz="1400" kern="1200" noProof="0" dirty="0">
              <a:latin typeface="Corbel" panose="020B0503020204020204" pitchFamily="34" charset="0"/>
            </a:rPr>
            <a:t>Verflüssigung</a:t>
          </a:r>
        </a:p>
      </dsp:txBody>
      <dsp:txXfrm>
        <a:off x="1998693" y="690420"/>
        <a:ext cx="1089084" cy="726055"/>
      </dsp:txXfrm>
    </dsp:sp>
    <dsp:sp modelId="{B05E6BA3-9DCC-4B77-AF7D-767E27F42CCC}">
      <dsp:nvSpPr>
        <dsp:cNvPr id="0" name=""/>
        <dsp:cNvSpPr/>
      </dsp:nvSpPr>
      <dsp:spPr>
        <a:xfrm>
          <a:off x="3269291" y="690420"/>
          <a:ext cx="1815139" cy="726055"/>
        </a:xfrm>
        <a:prstGeom prst="chevron">
          <a:avLst/>
        </a:prstGeom>
        <a:solidFill>
          <a:schemeClr val="accent5">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e-DE" sz="1400" kern="1200" noProof="0" dirty="0">
              <a:latin typeface="Corbel" panose="020B0503020204020204" pitchFamily="34" charset="0"/>
            </a:rPr>
            <a:t>Transport</a:t>
          </a:r>
        </a:p>
      </dsp:txBody>
      <dsp:txXfrm>
        <a:off x="3632319" y="690420"/>
        <a:ext cx="1089084" cy="726055"/>
      </dsp:txXfrm>
    </dsp:sp>
    <dsp:sp modelId="{46DA2BBB-9A50-4CB3-8E2C-0B8EE50F8E35}">
      <dsp:nvSpPr>
        <dsp:cNvPr id="0" name=""/>
        <dsp:cNvSpPr/>
      </dsp:nvSpPr>
      <dsp:spPr>
        <a:xfrm>
          <a:off x="4902916" y="690420"/>
          <a:ext cx="1815139" cy="726055"/>
        </a:xfrm>
        <a:prstGeom prst="chevron">
          <a:avLst/>
        </a:prstGeom>
        <a:solidFill>
          <a:schemeClr val="accent5">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e-DE" sz="1400" kern="1200" noProof="0" dirty="0">
              <a:latin typeface="Corbel" panose="020B0503020204020204" pitchFamily="34" charset="0"/>
            </a:rPr>
            <a:t>Lagerung &amp; Wieder-verdampfung</a:t>
          </a:r>
        </a:p>
      </dsp:txBody>
      <dsp:txXfrm>
        <a:off x="5265944" y="690420"/>
        <a:ext cx="1089084" cy="726055"/>
      </dsp:txXfrm>
    </dsp:sp>
    <dsp:sp modelId="{C382C5D7-7C7B-4A3A-8DD4-00568E703BF8}">
      <dsp:nvSpPr>
        <dsp:cNvPr id="0" name=""/>
        <dsp:cNvSpPr/>
      </dsp:nvSpPr>
      <dsp:spPr>
        <a:xfrm>
          <a:off x="6536542" y="690420"/>
          <a:ext cx="1815139" cy="726055"/>
        </a:xfrm>
        <a:prstGeom prst="chevron">
          <a:avLst/>
        </a:prstGeom>
        <a:solidFill>
          <a:schemeClr val="accent5">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e-DE" sz="1400" kern="1200" noProof="0" dirty="0">
              <a:latin typeface="Corbel" panose="020B0503020204020204" pitchFamily="34" charset="0"/>
            </a:rPr>
            <a:t>End-konsument</a:t>
          </a:r>
        </a:p>
      </dsp:txBody>
      <dsp:txXfrm>
        <a:off x="6899570" y="690420"/>
        <a:ext cx="1089084" cy="726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5A32E-0858-4EB5-8B17-91C64ED40DCA}">
      <dsp:nvSpPr>
        <dsp:cNvPr id="0" name=""/>
        <dsp:cNvSpPr/>
      </dsp:nvSpPr>
      <dsp:spPr>
        <a:xfrm>
          <a:off x="891574" y="222729"/>
          <a:ext cx="4667952" cy="3742946"/>
        </a:xfrm>
        <a:prstGeom prst="swooshArrow">
          <a:avLst>
            <a:gd name="adj1" fmla="val 25000"/>
            <a:gd name="adj2" fmla="val 25000"/>
          </a:avLst>
        </a:prstGeom>
        <a:gradFill rotWithShape="0">
          <a:gsLst>
            <a:gs pos="20849">
              <a:srgbClr val="AFDC7F">
                <a:lumMod val="94000"/>
                <a:lumOff val="6000"/>
              </a:srgbClr>
            </a:gs>
            <a:gs pos="73750">
              <a:srgbClr val="92D050">
                <a:lumMod val="25000"/>
                <a:lumOff val="75000"/>
              </a:srgbClr>
            </a:gs>
            <a:gs pos="9000">
              <a:srgbClr val="92D050">
                <a:lumMod val="87000"/>
                <a:lumOff val="13000"/>
              </a:srgbClr>
            </a:gs>
            <a:gs pos="91259">
              <a:srgbClr val="C6E5B5">
                <a:lumMod val="55000"/>
                <a:lumOff val="45000"/>
              </a:srgbClr>
            </a:gs>
            <a:gs pos="50000">
              <a:srgbClr val="92D050">
                <a:lumMod val="29000"/>
                <a:lumOff val="71000"/>
              </a:srgbClr>
            </a:gs>
            <a:gs pos="98000">
              <a:srgbClr val="92D050">
                <a:lumMod val="54000"/>
                <a:lumOff val="46000"/>
              </a:srgbClr>
            </a:gs>
          </a:gsLst>
          <a:lin ang="5400000" scaled="0"/>
        </a:gradFill>
        <a:ln>
          <a:noFill/>
        </a:ln>
        <a:effectLst/>
      </dsp:spPr>
      <dsp:style>
        <a:lnRef idx="0">
          <a:scrgbClr r="0" g="0" b="0"/>
        </a:lnRef>
        <a:fillRef idx="1">
          <a:scrgbClr r="0" g="0" b="0"/>
        </a:fillRef>
        <a:effectRef idx="0">
          <a:scrgbClr r="0" g="0" b="0"/>
        </a:effectRef>
        <a:fontRef idx="minor"/>
      </dsp:style>
    </dsp:sp>
    <dsp:sp modelId="{555C1699-3656-477D-B96A-DACE23EE97A5}">
      <dsp:nvSpPr>
        <dsp:cNvPr id="0" name=""/>
        <dsp:cNvSpPr/>
      </dsp:nvSpPr>
      <dsp:spPr>
        <a:xfrm>
          <a:off x="1331258" y="2953659"/>
          <a:ext cx="175785" cy="175785"/>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45D28-D491-4923-9F88-012A50307A2A}">
      <dsp:nvSpPr>
        <dsp:cNvPr id="0" name=""/>
        <dsp:cNvSpPr/>
      </dsp:nvSpPr>
      <dsp:spPr>
        <a:xfrm>
          <a:off x="695170" y="3180645"/>
          <a:ext cx="2848124" cy="113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45" tIns="0" rIns="0" bIns="0" numCol="1" spcCol="1270" anchor="t" anchorCtr="0">
          <a:noAutofit/>
        </a:bodyPr>
        <a:lstStyle/>
        <a:p>
          <a:pPr marL="0" lvl="0" indent="0" algn="l" defTabSz="800100">
            <a:lnSpc>
              <a:spcPct val="90000"/>
            </a:lnSpc>
            <a:spcBef>
              <a:spcPct val="0"/>
            </a:spcBef>
            <a:spcAft>
              <a:spcPct val="35000"/>
            </a:spcAft>
            <a:buNone/>
          </a:pPr>
          <a:r>
            <a:rPr lang="de-DE" sz="1800" kern="1200" spc="60" noProof="0" dirty="0">
              <a:solidFill>
                <a:srgbClr val="3C628F"/>
              </a:solidFill>
              <a:latin typeface="Corbel" panose="020B0503020204020204" pitchFamily="34" charset="0"/>
              <a:ea typeface="+mn-ea"/>
              <a:cs typeface="+mn-cs"/>
            </a:rPr>
            <a:t>Erdöl- Abhängigkeit</a:t>
          </a:r>
        </a:p>
      </dsp:txBody>
      <dsp:txXfrm>
        <a:off x="695170" y="3180645"/>
        <a:ext cx="2848124" cy="1136875"/>
      </dsp:txXfrm>
    </dsp:sp>
    <dsp:sp modelId="{413F5E0C-DCE2-4271-AA97-30E53B328F4B}">
      <dsp:nvSpPr>
        <dsp:cNvPr id="0" name=""/>
        <dsp:cNvSpPr/>
      </dsp:nvSpPr>
      <dsp:spPr>
        <a:xfrm>
          <a:off x="2103132" y="2089562"/>
          <a:ext cx="305714" cy="305714"/>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7B86E1-E57A-4305-AF83-4F673E544AB9}">
      <dsp:nvSpPr>
        <dsp:cNvPr id="0" name=""/>
        <dsp:cNvSpPr/>
      </dsp:nvSpPr>
      <dsp:spPr>
        <a:xfrm>
          <a:off x="1272399" y="2370721"/>
          <a:ext cx="2342899" cy="2182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92" tIns="0" rIns="0" bIns="0" numCol="1" spcCol="1270" anchor="t" anchorCtr="0">
          <a:noAutofit/>
        </a:bodyPr>
        <a:lstStyle/>
        <a:p>
          <a:pPr marL="0" lvl="0" indent="0" algn="ctr" defTabSz="800100">
            <a:lnSpc>
              <a:spcPct val="90000"/>
            </a:lnSpc>
            <a:spcBef>
              <a:spcPct val="0"/>
            </a:spcBef>
            <a:spcAft>
              <a:spcPct val="35000"/>
            </a:spcAft>
            <a:buNone/>
          </a:pPr>
          <a:r>
            <a:rPr lang="de-DE" sz="1800" kern="1200" spc="60" noProof="0" dirty="0">
              <a:solidFill>
                <a:srgbClr val="3C628F"/>
              </a:solidFill>
              <a:latin typeface="Corbel" panose="020B0503020204020204" pitchFamily="34" charset="0"/>
              <a:ea typeface="+mn-ea"/>
              <a:cs typeface="+mn-cs"/>
            </a:rPr>
            <a:t>Steigendes Transportvolumen</a:t>
          </a:r>
        </a:p>
      </dsp:txBody>
      <dsp:txXfrm>
        <a:off x="1272399" y="2370721"/>
        <a:ext cx="2342899" cy="2182991"/>
      </dsp:txXfrm>
    </dsp:sp>
    <dsp:sp modelId="{868A50B4-E6E0-4F0E-9F31-267493AB309A}">
      <dsp:nvSpPr>
        <dsp:cNvPr id="0" name=""/>
        <dsp:cNvSpPr/>
      </dsp:nvSpPr>
      <dsp:spPr>
        <a:xfrm>
          <a:off x="3111246" y="1369484"/>
          <a:ext cx="405071" cy="405071"/>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960B7-5D8A-4F3D-9DE7-C76A59EAAA2C}">
      <dsp:nvSpPr>
        <dsp:cNvPr id="0" name=""/>
        <dsp:cNvSpPr/>
      </dsp:nvSpPr>
      <dsp:spPr>
        <a:xfrm>
          <a:off x="2685076" y="1824724"/>
          <a:ext cx="2075875" cy="2952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639" tIns="0" rIns="0" bIns="0" numCol="1" spcCol="1270" anchor="t" anchorCtr="0">
          <a:noAutofit/>
        </a:bodyPr>
        <a:lstStyle/>
        <a:p>
          <a:pPr marL="0" lvl="0" indent="0" algn="ctr" defTabSz="800100">
            <a:lnSpc>
              <a:spcPct val="90000"/>
            </a:lnSpc>
            <a:spcBef>
              <a:spcPct val="0"/>
            </a:spcBef>
            <a:spcAft>
              <a:spcPct val="35000"/>
            </a:spcAft>
            <a:buNone/>
          </a:pPr>
          <a:r>
            <a:rPr lang="de-DE" sz="1800" kern="1200" spc="60" noProof="0" dirty="0">
              <a:solidFill>
                <a:srgbClr val="3C628F"/>
              </a:solidFill>
              <a:latin typeface="Corbel" panose="020B0503020204020204" pitchFamily="34" charset="0"/>
              <a:ea typeface="+mn-ea"/>
              <a:cs typeface="+mn-cs"/>
            </a:rPr>
            <a:t>Treibhausgase </a:t>
          </a:r>
          <a:endParaRPr lang="de-DE" sz="2000" kern="1200" noProof="0" dirty="0">
            <a:solidFill>
              <a:srgbClr val="3C628F"/>
            </a:solidFill>
            <a:latin typeface="Corbel" panose="020B0503020204020204" pitchFamily="34" charset="0"/>
          </a:endParaRPr>
        </a:p>
      </dsp:txBody>
      <dsp:txXfrm>
        <a:off x="2685076" y="1824724"/>
        <a:ext cx="2075875" cy="2952054"/>
      </dsp:txXfrm>
    </dsp:sp>
    <dsp:sp modelId="{E3C270F2-C95C-4927-B5C0-7056CC993D52}">
      <dsp:nvSpPr>
        <dsp:cNvPr id="0" name=""/>
        <dsp:cNvSpPr/>
      </dsp:nvSpPr>
      <dsp:spPr>
        <a:xfrm>
          <a:off x="4280081" y="945760"/>
          <a:ext cx="542643" cy="542643"/>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D1F71-6484-4367-9AA8-DD1F7A865A95}">
      <dsp:nvSpPr>
        <dsp:cNvPr id="0" name=""/>
        <dsp:cNvSpPr/>
      </dsp:nvSpPr>
      <dsp:spPr>
        <a:xfrm>
          <a:off x="4279215" y="1351830"/>
          <a:ext cx="2207052" cy="342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535" tIns="0" rIns="0" bIns="0" numCol="1" spcCol="1270" anchor="t" anchorCtr="0">
          <a:noAutofit/>
        </a:bodyPr>
        <a:lstStyle/>
        <a:p>
          <a:pPr marL="0" lvl="0" indent="0" algn="ctr" defTabSz="800100">
            <a:lnSpc>
              <a:spcPct val="90000"/>
            </a:lnSpc>
            <a:spcBef>
              <a:spcPct val="0"/>
            </a:spcBef>
            <a:spcAft>
              <a:spcPct val="35000"/>
            </a:spcAft>
            <a:buNone/>
          </a:pPr>
          <a:r>
            <a:rPr lang="de-DE" sz="1800" kern="1200" spc="60" noProof="0" dirty="0">
              <a:solidFill>
                <a:srgbClr val="3C628F"/>
              </a:solidFill>
              <a:latin typeface="Corbel" panose="020B0503020204020204" pitchFamily="34" charset="0"/>
              <a:ea typeface="+mn-ea"/>
              <a:cs typeface="+mn-cs"/>
            </a:rPr>
            <a:t>Multimodalität*</a:t>
          </a:r>
          <a:br>
            <a:rPr lang="de-DE" sz="1800" kern="1200" spc="60" noProof="0" dirty="0">
              <a:solidFill>
                <a:srgbClr val="3C628F"/>
              </a:solidFill>
              <a:latin typeface="Corbel" panose="020B0503020204020204" pitchFamily="34" charset="0"/>
              <a:ea typeface="+mn-ea"/>
              <a:cs typeface="+mn-cs"/>
            </a:rPr>
          </a:br>
          <a:r>
            <a:rPr lang="de-DE" sz="1800" kern="1200" spc="60" noProof="0" dirty="0">
              <a:solidFill>
                <a:srgbClr val="3C628F"/>
              </a:solidFill>
              <a:latin typeface="Corbel" panose="020B0503020204020204" pitchFamily="34" charset="0"/>
              <a:ea typeface="+mn-ea"/>
              <a:cs typeface="+mn-cs"/>
            </a:rPr>
            <a:t>/modal </a:t>
          </a:r>
          <a:r>
            <a:rPr lang="de-DE" sz="1800" kern="1200" spc="60" noProof="0" dirty="0" err="1">
              <a:solidFill>
                <a:srgbClr val="3C628F"/>
              </a:solidFill>
              <a:latin typeface="Corbel" panose="020B0503020204020204" pitchFamily="34" charset="0"/>
              <a:ea typeface="+mn-ea"/>
              <a:cs typeface="+mn-cs"/>
            </a:rPr>
            <a:t>shift</a:t>
          </a:r>
          <a:endParaRPr lang="de-DE" sz="1800" kern="1200" spc="60" noProof="0" dirty="0">
            <a:solidFill>
              <a:srgbClr val="3C628F"/>
            </a:solidFill>
            <a:latin typeface="Corbel" panose="020B0503020204020204" pitchFamily="34" charset="0"/>
            <a:ea typeface="+mn-ea"/>
            <a:cs typeface="+mn-cs"/>
          </a:endParaRPr>
        </a:p>
      </dsp:txBody>
      <dsp:txXfrm>
        <a:off x="4279215" y="1351830"/>
        <a:ext cx="2207052" cy="3424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81F87-AC41-4D8D-A6C8-7B32A7C66667}">
      <dsp:nvSpPr>
        <dsp:cNvPr id="0" name=""/>
        <dsp:cNvSpPr/>
      </dsp:nvSpPr>
      <dsp:spPr>
        <a:xfrm>
          <a:off x="432069" y="0"/>
          <a:ext cx="5181600" cy="3168351"/>
        </a:xfrm>
        <a:prstGeom prst="rightArrow">
          <a:avLst/>
        </a:prstGeom>
        <a:solidFill>
          <a:srgbClr val="92D050">
            <a:alpha val="26000"/>
          </a:srgbClr>
        </a:solidFill>
        <a:ln>
          <a:noFill/>
        </a:ln>
        <a:effectLst/>
      </dsp:spPr>
      <dsp:style>
        <a:lnRef idx="0">
          <a:scrgbClr r="0" g="0" b="0"/>
        </a:lnRef>
        <a:fillRef idx="1">
          <a:scrgbClr r="0" g="0" b="0"/>
        </a:fillRef>
        <a:effectRef idx="0">
          <a:scrgbClr r="0" g="0" b="0"/>
        </a:effectRef>
        <a:fontRef idx="minor"/>
      </dsp:style>
    </dsp:sp>
    <dsp:sp modelId="{B9E9AC92-DC8E-4D48-B721-44CD7531717C}">
      <dsp:nvSpPr>
        <dsp:cNvPr id="0" name=""/>
        <dsp:cNvSpPr/>
      </dsp:nvSpPr>
      <dsp:spPr>
        <a:xfrm>
          <a:off x="0" y="864098"/>
          <a:ext cx="1828800" cy="1440155"/>
        </a:xfrm>
        <a:prstGeom prst="round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noProof="0" dirty="0">
              <a:latin typeface="Corbel" panose="020B0503020204020204" pitchFamily="34" charset="0"/>
            </a:rPr>
            <a:t>Nachhaltige Produktion</a:t>
          </a:r>
        </a:p>
      </dsp:txBody>
      <dsp:txXfrm>
        <a:off x="70303" y="934401"/>
        <a:ext cx="1688194" cy="1299549"/>
      </dsp:txXfrm>
    </dsp:sp>
    <dsp:sp modelId="{C2AEEEEC-22ED-454D-8CC6-DEFC2CAEC3EB}">
      <dsp:nvSpPr>
        <dsp:cNvPr id="0" name=""/>
        <dsp:cNvSpPr/>
      </dsp:nvSpPr>
      <dsp:spPr>
        <a:xfrm>
          <a:off x="2133600" y="864098"/>
          <a:ext cx="1828800" cy="1440155"/>
        </a:xfrm>
        <a:prstGeom prst="round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noProof="0" dirty="0">
              <a:latin typeface="Corbel" panose="020B0503020204020204" pitchFamily="34" charset="0"/>
            </a:rPr>
            <a:t>Nachhaltige Produkte</a:t>
          </a:r>
        </a:p>
      </dsp:txBody>
      <dsp:txXfrm>
        <a:off x="2203903" y="934401"/>
        <a:ext cx="1688194" cy="1299549"/>
      </dsp:txXfrm>
    </dsp:sp>
    <dsp:sp modelId="{91BCE930-AD29-4C5F-BA3B-34F445325D00}">
      <dsp:nvSpPr>
        <dsp:cNvPr id="0" name=""/>
        <dsp:cNvSpPr/>
      </dsp:nvSpPr>
      <dsp:spPr>
        <a:xfrm>
          <a:off x="4267200" y="864098"/>
          <a:ext cx="1828800" cy="1440155"/>
        </a:xfrm>
        <a:prstGeom prst="round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noProof="0" dirty="0">
              <a:latin typeface="Corbel" panose="020B0503020204020204" pitchFamily="34" charset="0"/>
            </a:rPr>
            <a:t>Nachhaltiger Transport</a:t>
          </a:r>
        </a:p>
        <a:p>
          <a:pPr marL="0" lvl="0" indent="0" algn="ctr" defTabSz="622300">
            <a:lnSpc>
              <a:spcPct val="90000"/>
            </a:lnSpc>
            <a:spcBef>
              <a:spcPct val="0"/>
            </a:spcBef>
            <a:spcAft>
              <a:spcPct val="35000"/>
            </a:spcAft>
            <a:buNone/>
          </a:pPr>
          <a:r>
            <a:rPr lang="de-DE" sz="1400" b="1" kern="1200" noProof="0" dirty="0">
              <a:latin typeface="Corbel" panose="020B0503020204020204" pitchFamily="34" charset="0"/>
            </a:rPr>
            <a:t>(</a:t>
          </a:r>
          <a:r>
            <a:rPr lang="de-DE" sz="1400" b="1" kern="1200" noProof="0" dirty="0" err="1">
              <a:latin typeface="Corbel" panose="020B0503020204020204" pitchFamily="34" charset="0"/>
            </a:rPr>
            <a:t>green</a:t>
          </a:r>
          <a:r>
            <a:rPr lang="de-DE" sz="1400" b="1" kern="1200" noProof="0" dirty="0">
              <a:latin typeface="Corbel" panose="020B0503020204020204" pitchFamily="34" charset="0"/>
            </a:rPr>
            <a:t> </a:t>
          </a:r>
          <a:r>
            <a:rPr lang="de-DE" sz="1400" b="1" kern="1200" noProof="0" dirty="0" err="1">
              <a:latin typeface="Corbel" panose="020B0503020204020204" pitchFamily="34" charset="0"/>
            </a:rPr>
            <a:t>logistics</a:t>
          </a:r>
          <a:r>
            <a:rPr lang="de-DE" sz="1400" b="1" kern="1200" noProof="0" dirty="0">
              <a:latin typeface="Corbel" panose="020B0503020204020204" pitchFamily="34" charset="0"/>
            </a:rPr>
            <a:t>)</a:t>
          </a:r>
        </a:p>
      </dsp:txBody>
      <dsp:txXfrm>
        <a:off x="4337503" y="934401"/>
        <a:ext cx="1688194" cy="1299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4BF62-B4D2-4B2D-8812-308B3FA8B94C}">
      <dsp:nvSpPr>
        <dsp:cNvPr id="0" name=""/>
        <dsp:cNvSpPr/>
      </dsp:nvSpPr>
      <dsp:spPr>
        <a:xfrm>
          <a:off x="1986605" y="676085"/>
          <a:ext cx="3813996" cy="3813996"/>
        </a:xfrm>
        <a:prstGeom prst="blockArc">
          <a:avLst>
            <a:gd name="adj1" fmla="val 90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EFE443-7143-4AAD-ABEC-201551FBAA11}">
      <dsp:nvSpPr>
        <dsp:cNvPr id="0" name=""/>
        <dsp:cNvSpPr/>
      </dsp:nvSpPr>
      <dsp:spPr>
        <a:xfrm>
          <a:off x="1986605" y="676085"/>
          <a:ext cx="3813996" cy="3813996"/>
        </a:xfrm>
        <a:prstGeom prst="blockArc">
          <a:avLst>
            <a:gd name="adj1" fmla="val 1800000"/>
            <a:gd name="adj2" fmla="val 90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BD19704-07BC-439A-9995-CE79F7B5E3B4}">
      <dsp:nvSpPr>
        <dsp:cNvPr id="0" name=""/>
        <dsp:cNvSpPr/>
      </dsp:nvSpPr>
      <dsp:spPr>
        <a:xfrm>
          <a:off x="1986605" y="676085"/>
          <a:ext cx="3813996" cy="3813996"/>
        </a:xfrm>
        <a:prstGeom prst="blockArc">
          <a:avLst>
            <a:gd name="adj1" fmla="val 16200000"/>
            <a:gd name="adj2" fmla="val 1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6CBC136-3B15-4498-8873-13D013288D95}">
      <dsp:nvSpPr>
        <dsp:cNvPr id="0" name=""/>
        <dsp:cNvSpPr/>
      </dsp:nvSpPr>
      <dsp:spPr>
        <a:xfrm>
          <a:off x="2565945" y="1256856"/>
          <a:ext cx="2655316" cy="2652453"/>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noProof="0" dirty="0">
              <a:latin typeface="Corbel" panose="020B0503020204020204" pitchFamily="34" charset="0"/>
            </a:rPr>
            <a:t>Green</a:t>
          </a:r>
          <a:r>
            <a:rPr lang="de-DE" sz="4100" kern="1200" dirty="0">
              <a:latin typeface="Corbel" panose="020B0503020204020204" pitchFamily="34" charset="0"/>
            </a:rPr>
            <a:t> </a:t>
          </a:r>
          <a:r>
            <a:rPr lang="en-US" sz="4100" kern="1200" noProof="0" dirty="0">
              <a:latin typeface="Corbel" panose="020B0503020204020204" pitchFamily="34" charset="0"/>
            </a:rPr>
            <a:t>logistics</a:t>
          </a:r>
        </a:p>
      </dsp:txBody>
      <dsp:txXfrm>
        <a:off x="2954807" y="1645299"/>
        <a:ext cx="1877592" cy="1875567"/>
      </dsp:txXfrm>
    </dsp:sp>
    <dsp:sp modelId="{6708B58E-CDA7-4CC3-8620-9FC845230D40}">
      <dsp:nvSpPr>
        <dsp:cNvPr id="0" name=""/>
        <dsp:cNvSpPr/>
      </dsp:nvSpPr>
      <dsp:spPr>
        <a:xfrm>
          <a:off x="2991615" y="-104699"/>
          <a:ext cx="1803976" cy="1650106"/>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kern="1200" noProof="0" dirty="0">
              <a:latin typeface="Corbel" panose="020B0503020204020204" pitchFamily="34" charset="0"/>
            </a:rPr>
            <a:t>ökonomisch</a:t>
          </a:r>
        </a:p>
      </dsp:txBody>
      <dsp:txXfrm>
        <a:off x="3255801" y="136953"/>
        <a:ext cx="1275604" cy="1166802"/>
      </dsp:txXfrm>
    </dsp:sp>
    <dsp:sp modelId="{71652D85-593F-4AB9-8988-2F1F840B4FB3}">
      <dsp:nvSpPr>
        <dsp:cNvPr id="0" name=""/>
        <dsp:cNvSpPr/>
      </dsp:nvSpPr>
      <dsp:spPr>
        <a:xfrm>
          <a:off x="4604787" y="2689394"/>
          <a:ext cx="1803976" cy="1650106"/>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kern="1200" noProof="0" dirty="0">
              <a:latin typeface="Corbel" panose="020B0503020204020204" pitchFamily="34" charset="0"/>
            </a:rPr>
            <a:t>ökologisch</a:t>
          </a:r>
        </a:p>
      </dsp:txBody>
      <dsp:txXfrm>
        <a:off x="4868973" y="2931046"/>
        <a:ext cx="1275604" cy="1166802"/>
      </dsp:txXfrm>
    </dsp:sp>
    <dsp:sp modelId="{208ABFAC-2E4C-45E5-885D-03A2DF98BCDA}">
      <dsp:nvSpPr>
        <dsp:cNvPr id="0" name=""/>
        <dsp:cNvSpPr/>
      </dsp:nvSpPr>
      <dsp:spPr>
        <a:xfrm>
          <a:off x="1378444" y="2689394"/>
          <a:ext cx="1803976" cy="1650106"/>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kern="1200" noProof="0" dirty="0">
              <a:latin typeface="Corbel" panose="020B0503020204020204" pitchFamily="34" charset="0"/>
            </a:rPr>
            <a:t>sozial</a:t>
          </a:r>
        </a:p>
      </dsp:txBody>
      <dsp:txXfrm>
        <a:off x="1642630" y="2931046"/>
        <a:ext cx="1275604" cy="1166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617729" y="-859990"/>
          <a:ext cx="6688533" cy="6688533"/>
        </a:xfrm>
        <a:prstGeom prst="blockArc">
          <a:avLst>
            <a:gd name="adj1" fmla="val 18900000"/>
            <a:gd name="adj2" fmla="val 2700000"/>
            <a:gd name="adj3" fmla="val 323"/>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C237B3-44F0-4E4E-8317-37D1542DECEB}">
      <dsp:nvSpPr>
        <dsp:cNvPr id="0" name=""/>
        <dsp:cNvSpPr/>
      </dsp:nvSpPr>
      <dsp:spPr>
        <a:xfrm>
          <a:off x="560539" y="381982"/>
          <a:ext cx="7938939" cy="764362"/>
        </a:xfrm>
        <a:prstGeom prst="rect">
          <a:avLst/>
        </a:prstGeom>
        <a:solidFill>
          <a:srgbClr val="A8BFDB"/>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Verkehr und Umwelt</a:t>
          </a:r>
          <a:endParaRPr lang="de-DE" sz="2400" kern="1200" dirty="0"/>
        </a:p>
      </dsp:txBody>
      <dsp:txXfrm>
        <a:off x="560539" y="381982"/>
        <a:ext cx="7938939" cy="764362"/>
      </dsp:txXfrm>
    </dsp:sp>
    <dsp:sp modelId="{83A75757-F3FA-4329-A41E-DBBF7D2E96AA}">
      <dsp:nvSpPr>
        <dsp:cNvPr id="0" name=""/>
        <dsp:cNvSpPr/>
      </dsp:nvSpPr>
      <dsp:spPr>
        <a:xfrm>
          <a:off x="82813" y="286437"/>
          <a:ext cx="955452" cy="955452"/>
        </a:xfrm>
        <a:prstGeom prst="ellipse">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179D2F-11E4-4D27-A49E-5E0EA304FC54}">
      <dsp:nvSpPr>
        <dsp:cNvPr id="0" name=""/>
        <dsp:cNvSpPr/>
      </dsp:nvSpPr>
      <dsp:spPr>
        <a:xfrm>
          <a:off x="998765" y="1528724"/>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Nachhaltige Verkehrsträger</a:t>
          </a:r>
        </a:p>
      </dsp:txBody>
      <dsp:txXfrm>
        <a:off x="998765" y="1528724"/>
        <a:ext cx="7500713" cy="764362"/>
      </dsp:txXfrm>
    </dsp:sp>
    <dsp:sp modelId="{9AF5ED78-341F-403E-97B4-875F8057A202}">
      <dsp:nvSpPr>
        <dsp:cNvPr id="0" name=""/>
        <dsp:cNvSpPr/>
      </dsp:nvSpPr>
      <dsp:spPr>
        <a:xfrm>
          <a:off x="521039" y="1433178"/>
          <a:ext cx="955452" cy="955452"/>
        </a:xfrm>
        <a:prstGeom prst="ellipse">
          <a:avLst/>
        </a:prstGeom>
        <a:blipFill rotWithShape="0">
          <a:blip xmlns:r="http://schemas.openxmlformats.org/officeDocument/2006/relationships" r:embed="rId2"/>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366A46DD-ACA0-4863-86D5-A3DD22B782AC}">
      <dsp:nvSpPr>
        <dsp:cNvPr id="0" name=""/>
        <dsp:cNvSpPr/>
      </dsp:nvSpPr>
      <dsp:spPr>
        <a:xfrm>
          <a:off x="998765" y="2675465"/>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Verkehrsträgervergleich</a:t>
          </a:r>
        </a:p>
      </dsp:txBody>
      <dsp:txXfrm>
        <a:off x="998765" y="2675465"/>
        <a:ext cx="7500713" cy="764362"/>
      </dsp:txXfrm>
    </dsp:sp>
    <dsp:sp modelId="{EF12B5F5-AB8A-4523-B395-C351AAF3CDFA}">
      <dsp:nvSpPr>
        <dsp:cNvPr id="0" name=""/>
        <dsp:cNvSpPr/>
      </dsp:nvSpPr>
      <dsp:spPr>
        <a:xfrm>
          <a:off x="521039" y="2579920"/>
          <a:ext cx="955452" cy="95545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17FF070-A72F-46CF-B316-4B6520ED3106}">
      <dsp:nvSpPr>
        <dsp:cNvPr id="0" name=""/>
        <dsp:cNvSpPr/>
      </dsp:nvSpPr>
      <dsp:spPr>
        <a:xfrm>
          <a:off x="560539" y="3822207"/>
          <a:ext cx="7938939"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rgbClr val="3C628F"/>
              </a:solidFill>
              <a:latin typeface="Corbel" panose="020B0503020204020204" pitchFamily="34" charset="0"/>
            </a:rPr>
            <a:t>Flüssiggas - LNG</a:t>
          </a:r>
          <a:endParaRPr lang="de-DE" sz="2400" kern="1200" dirty="0">
            <a:solidFill>
              <a:schemeClr val="accent1"/>
            </a:solidFill>
            <a:latin typeface="Corbel" panose="020B0503020204020204" pitchFamily="34" charset="0"/>
          </a:endParaRPr>
        </a:p>
      </dsp:txBody>
      <dsp:txXfrm>
        <a:off x="560539" y="3822207"/>
        <a:ext cx="7938939" cy="764362"/>
      </dsp:txXfrm>
    </dsp:sp>
    <dsp:sp modelId="{84FECD7B-556D-40CD-80FE-E856FE6C01BC}">
      <dsp:nvSpPr>
        <dsp:cNvPr id="0" name=""/>
        <dsp:cNvSpPr/>
      </dsp:nvSpPr>
      <dsp:spPr>
        <a:xfrm>
          <a:off x="82813" y="3726662"/>
          <a:ext cx="955452" cy="95545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BC454-D54C-4D68-8C46-0D2FD48A96E5}">
      <dsp:nvSpPr>
        <dsp:cNvPr id="0" name=""/>
        <dsp:cNvSpPr/>
      </dsp:nvSpPr>
      <dsp:spPr>
        <a:xfrm>
          <a:off x="2520" y="20257"/>
          <a:ext cx="2457273" cy="982909"/>
        </a:xfrm>
        <a:prstGeom prst="rect">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de-DE" sz="1800" b="1" kern="1200" dirty="0">
              <a:latin typeface="Corbel" panose="020B0503020204020204" pitchFamily="34" charset="0"/>
            </a:rPr>
            <a:t>Ökologische Einflussbereiche</a:t>
          </a:r>
          <a:endParaRPr lang="en-GB" sz="1800" b="1" kern="1200" dirty="0">
            <a:latin typeface="Corbel" panose="020B0503020204020204" pitchFamily="34" charset="0"/>
          </a:endParaRPr>
        </a:p>
      </dsp:txBody>
      <dsp:txXfrm>
        <a:off x="2520" y="20257"/>
        <a:ext cx="2457273" cy="982909"/>
      </dsp:txXfrm>
    </dsp:sp>
    <dsp:sp modelId="{678CC1B9-A0AD-466A-87C4-4A8EDC1D0BBB}">
      <dsp:nvSpPr>
        <dsp:cNvPr id="0" name=""/>
        <dsp:cNvSpPr/>
      </dsp:nvSpPr>
      <dsp:spPr>
        <a:xfrm>
          <a:off x="2520" y="1003166"/>
          <a:ext cx="2457273" cy="1712880"/>
        </a:xfrm>
        <a:prstGeom prst="rect">
          <a:avLst/>
        </a:prstGeom>
        <a:solidFill>
          <a:schemeClr val="accent2">
            <a:tint val="40000"/>
            <a:alpha val="90000"/>
            <a:hueOff val="0"/>
            <a:satOff val="0"/>
            <a:lumOff val="0"/>
            <a:alphaOff val="0"/>
          </a:schemeClr>
        </a:solidFill>
        <a:ln w="2642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a:latin typeface="Corbel" panose="020B0503020204020204" pitchFamily="34" charset="0"/>
            </a:rPr>
            <a:t>Emissionen</a:t>
          </a:r>
          <a:endParaRPr lang="en-GB" sz="1600" kern="1200" dirty="0">
            <a:latin typeface="Corbel" panose="020B0503020204020204" pitchFamily="34" charset="0"/>
          </a:endParaRPr>
        </a:p>
        <a:p>
          <a:pPr marL="171450" lvl="1" indent="-171450" algn="l" defTabSz="711200">
            <a:lnSpc>
              <a:spcPct val="90000"/>
            </a:lnSpc>
            <a:spcBef>
              <a:spcPct val="0"/>
            </a:spcBef>
            <a:spcAft>
              <a:spcPct val="15000"/>
            </a:spcAft>
            <a:buChar char="•"/>
          </a:pPr>
          <a:r>
            <a:rPr lang="de-DE" sz="1600" kern="1200" dirty="0">
              <a:latin typeface="Corbel" panose="020B0503020204020204" pitchFamily="34" charset="0"/>
            </a:rPr>
            <a:t>Flächenverbrauch – Wegekosten</a:t>
          </a:r>
          <a:endParaRPr lang="en-GB" sz="1600" kern="1200" dirty="0">
            <a:latin typeface="Corbel" panose="020B0503020204020204" pitchFamily="34" charset="0"/>
          </a:endParaRPr>
        </a:p>
        <a:p>
          <a:pPr marL="171450" lvl="1" indent="-171450" algn="l" defTabSz="711200">
            <a:lnSpc>
              <a:spcPct val="90000"/>
            </a:lnSpc>
            <a:spcBef>
              <a:spcPct val="0"/>
            </a:spcBef>
            <a:spcAft>
              <a:spcPct val="15000"/>
            </a:spcAft>
            <a:buChar char="•"/>
          </a:pPr>
          <a:r>
            <a:rPr lang="de-DE" sz="1600" kern="1200" dirty="0">
              <a:latin typeface="Corbel" panose="020B0503020204020204" pitchFamily="34" charset="0"/>
            </a:rPr>
            <a:t>Lärm</a:t>
          </a:r>
          <a:endParaRPr lang="en-GB" sz="1600" kern="1200" dirty="0">
            <a:latin typeface="Corbel" panose="020B0503020204020204" pitchFamily="34" charset="0"/>
          </a:endParaRPr>
        </a:p>
        <a:p>
          <a:pPr marL="171450" lvl="1" indent="-171450" algn="l" defTabSz="711200">
            <a:lnSpc>
              <a:spcPct val="90000"/>
            </a:lnSpc>
            <a:spcBef>
              <a:spcPct val="0"/>
            </a:spcBef>
            <a:spcAft>
              <a:spcPct val="15000"/>
            </a:spcAft>
            <a:buChar char="•"/>
          </a:pPr>
          <a:r>
            <a:rPr lang="de-DE" sz="1600" kern="1200" dirty="0">
              <a:latin typeface="Corbel" panose="020B0503020204020204" pitchFamily="34" charset="0"/>
            </a:rPr>
            <a:t>Spezifischer Energieverbrauch</a:t>
          </a:r>
          <a:endParaRPr lang="en-GB" sz="1600" kern="1200" dirty="0">
            <a:latin typeface="Corbel" panose="020B0503020204020204" pitchFamily="34" charset="0"/>
          </a:endParaRPr>
        </a:p>
      </dsp:txBody>
      <dsp:txXfrm>
        <a:off x="2520" y="1003166"/>
        <a:ext cx="2457273" cy="1712880"/>
      </dsp:txXfrm>
    </dsp:sp>
    <dsp:sp modelId="{F7A2A06A-C4D6-45B4-824D-FAC01FF8F9C0}">
      <dsp:nvSpPr>
        <dsp:cNvPr id="0" name=""/>
        <dsp:cNvSpPr/>
      </dsp:nvSpPr>
      <dsp:spPr>
        <a:xfrm>
          <a:off x="2803811" y="20257"/>
          <a:ext cx="2457273" cy="982909"/>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de-DE" sz="1800" b="1" kern="1200" dirty="0">
              <a:latin typeface="Corbel" panose="020B0503020204020204" pitchFamily="34" charset="0"/>
            </a:rPr>
            <a:t>Soziale Einflussbereiche</a:t>
          </a:r>
          <a:endParaRPr lang="en-GB" sz="1800" b="1" kern="1200" dirty="0">
            <a:latin typeface="Corbel" panose="020B0503020204020204" pitchFamily="34" charset="0"/>
          </a:endParaRPr>
        </a:p>
      </dsp:txBody>
      <dsp:txXfrm>
        <a:off x="2803811" y="20257"/>
        <a:ext cx="2457273" cy="982909"/>
      </dsp:txXfrm>
    </dsp:sp>
    <dsp:sp modelId="{939E57F4-3C79-4BBF-A523-844DB4326EF1}">
      <dsp:nvSpPr>
        <dsp:cNvPr id="0" name=""/>
        <dsp:cNvSpPr/>
      </dsp:nvSpPr>
      <dsp:spPr>
        <a:xfrm>
          <a:off x="2803811" y="1003166"/>
          <a:ext cx="2457273" cy="1712880"/>
        </a:xfrm>
        <a:prstGeom prst="rect">
          <a:avLst/>
        </a:prstGeom>
        <a:solidFill>
          <a:schemeClr val="accent3">
            <a:tint val="40000"/>
            <a:alpha val="90000"/>
            <a:hueOff val="0"/>
            <a:satOff val="0"/>
            <a:lumOff val="0"/>
            <a:alphaOff val="0"/>
          </a:schemeClr>
        </a:solidFill>
        <a:ln w="2642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a:latin typeface="Corbel" panose="020B0503020204020204" pitchFamily="34" charset="0"/>
            </a:rPr>
            <a:t>Verkehrssicherheit</a:t>
          </a:r>
          <a:endParaRPr lang="en-GB" sz="1600" kern="1200" dirty="0">
            <a:latin typeface="Corbel" panose="020B0503020204020204" pitchFamily="34" charset="0"/>
          </a:endParaRPr>
        </a:p>
        <a:p>
          <a:pPr marL="171450" lvl="1" indent="-171450" algn="l" defTabSz="711200">
            <a:lnSpc>
              <a:spcPct val="90000"/>
            </a:lnSpc>
            <a:spcBef>
              <a:spcPct val="0"/>
            </a:spcBef>
            <a:spcAft>
              <a:spcPct val="15000"/>
            </a:spcAft>
            <a:buChar char="•"/>
          </a:pPr>
          <a:r>
            <a:rPr lang="de-DE" sz="1600" kern="1200" dirty="0">
              <a:latin typeface="Corbel" panose="020B0503020204020204" pitchFamily="34" charset="0"/>
            </a:rPr>
            <a:t>Arbeitsbedingungen</a:t>
          </a:r>
          <a:endParaRPr lang="en-GB" sz="1600" kern="1200" dirty="0">
            <a:latin typeface="Corbel" panose="020B0503020204020204" pitchFamily="34" charset="0"/>
          </a:endParaRPr>
        </a:p>
      </dsp:txBody>
      <dsp:txXfrm>
        <a:off x="2803811" y="1003166"/>
        <a:ext cx="2457273" cy="1712880"/>
      </dsp:txXfrm>
    </dsp:sp>
    <dsp:sp modelId="{61DEB308-7311-4110-99F7-67C2F240E5ED}">
      <dsp:nvSpPr>
        <dsp:cNvPr id="0" name=""/>
        <dsp:cNvSpPr/>
      </dsp:nvSpPr>
      <dsp:spPr>
        <a:xfrm>
          <a:off x="5605102" y="20257"/>
          <a:ext cx="2457273" cy="982909"/>
        </a:xfrm>
        <a:prstGeom prst="rect">
          <a:avLst/>
        </a:prstGeom>
        <a:solidFill>
          <a:schemeClr val="accent4">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de-DE" sz="1800" b="1" kern="1200" dirty="0">
              <a:latin typeface="Corbel" panose="020B0503020204020204" pitchFamily="34" charset="0"/>
            </a:rPr>
            <a:t>Ökonomische Einflussbereiche</a:t>
          </a:r>
          <a:endParaRPr lang="en-GB" sz="1800" b="1" kern="1200" dirty="0">
            <a:latin typeface="Corbel" panose="020B0503020204020204" pitchFamily="34" charset="0"/>
          </a:endParaRPr>
        </a:p>
      </dsp:txBody>
      <dsp:txXfrm>
        <a:off x="5605102" y="20257"/>
        <a:ext cx="2457273" cy="982909"/>
      </dsp:txXfrm>
    </dsp:sp>
    <dsp:sp modelId="{55E3FE89-6C25-4CF7-A435-622A90414E6A}">
      <dsp:nvSpPr>
        <dsp:cNvPr id="0" name=""/>
        <dsp:cNvSpPr/>
      </dsp:nvSpPr>
      <dsp:spPr>
        <a:xfrm>
          <a:off x="5605102" y="1003166"/>
          <a:ext cx="2457273" cy="1712880"/>
        </a:xfrm>
        <a:prstGeom prst="rect">
          <a:avLst/>
        </a:prstGeom>
        <a:solidFill>
          <a:schemeClr val="accent4">
            <a:tint val="40000"/>
            <a:alpha val="90000"/>
            <a:hueOff val="0"/>
            <a:satOff val="0"/>
            <a:lumOff val="0"/>
            <a:alphaOff val="0"/>
          </a:schemeClr>
        </a:solidFill>
        <a:ln w="2642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a:latin typeface="Corbel" panose="020B0503020204020204" pitchFamily="34" charset="0"/>
            </a:rPr>
            <a:t>Transportkosten</a:t>
          </a:r>
          <a:endParaRPr lang="en-GB" sz="1600" kern="1200" dirty="0">
            <a:latin typeface="Corbel" panose="020B0503020204020204" pitchFamily="34" charset="0"/>
          </a:endParaRPr>
        </a:p>
        <a:p>
          <a:pPr marL="171450" lvl="1" indent="-171450" algn="l" defTabSz="711200">
            <a:lnSpc>
              <a:spcPct val="90000"/>
            </a:lnSpc>
            <a:spcBef>
              <a:spcPct val="0"/>
            </a:spcBef>
            <a:spcAft>
              <a:spcPct val="15000"/>
            </a:spcAft>
            <a:buChar char="•"/>
          </a:pPr>
          <a:r>
            <a:rPr lang="de-DE" sz="1600" kern="1200" dirty="0">
              <a:latin typeface="Corbel" panose="020B0503020204020204" pitchFamily="34" charset="0"/>
            </a:rPr>
            <a:t>Externe Kosten</a:t>
          </a:r>
          <a:endParaRPr lang="en-GB" sz="1600" kern="1200" dirty="0">
            <a:latin typeface="Corbel" panose="020B0503020204020204" pitchFamily="34" charset="0"/>
          </a:endParaRPr>
        </a:p>
      </dsp:txBody>
      <dsp:txXfrm>
        <a:off x="5605102" y="1003166"/>
        <a:ext cx="2457273" cy="1712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617729" y="-859990"/>
          <a:ext cx="6688533" cy="6688533"/>
        </a:xfrm>
        <a:prstGeom prst="blockArc">
          <a:avLst>
            <a:gd name="adj1" fmla="val 18900000"/>
            <a:gd name="adj2" fmla="val 2700000"/>
            <a:gd name="adj3" fmla="val 323"/>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C237B3-44F0-4E4E-8317-37D1542DECEB}">
      <dsp:nvSpPr>
        <dsp:cNvPr id="0" name=""/>
        <dsp:cNvSpPr/>
      </dsp:nvSpPr>
      <dsp:spPr>
        <a:xfrm>
          <a:off x="560539" y="381982"/>
          <a:ext cx="7938939" cy="764362"/>
        </a:xfrm>
        <a:prstGeom prst="rect">
          <a:avLst/>
        </a:prstGeom>
        <a:solidFill>
          <a:srgbClr val="A8BFDB"/>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Verkehr und Umwelt</a:t>
          </a:r>
          <a:endParaRPr lang="de-DE" sz="2400" kern="1200" dirty="0"/>
        </a:p>
      </dsp:txBody>
      <dsp:txXfrm>
        <a:off x="560539" y="381982"/>
        <a:ext cx="7938939" cy="764362"/>
      </dsp:txXfrm>
    </dsp:sp>
    <dsp:sp modelId="{83A75757-F3FA-4329-A41E-DBBF7D2E96AA}">
      <dsp:nvSpPr>
        <dsp:cNvPr id="0" name=""/>
        <dsp:cNvSpPr/>
      </dsp:nvSpPr>
      <dsp:spPr>
        <a:xfrm>
          <a:off x="82813" y="286437"/>
          <a:ext cx="955452" cy="955452"/>
        </a:xfrm>
        <a:prstGeom prst="ellipse">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179D2F-11E4-4D27-A49E-5E0EA304FC54}">
      <dsp:nvSpPr>
        <dsp:cNvPr id="0" name=""/>
        <dsp:cNvSpPr/>
      </dsp:nvSpPr>
      <dsp:spPr>
        <a:xfrm>
          <a:off x="998765" y="1528724"/>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Nachhaltige Verkehrsträger</a:t>
          </a:r>
        </a:p>
      </dsp:txBody>
      <dsp:txXfrm>
        <a:off x="998765" y="1528724"/>
        <a:ext cx="7500713" cy="764362"/>
      </dsp:txXfrm>
    </dsp:sp>
    <dsp:sp modelId="{9AF5ED78-341F-403E-97B4-875F8057A202}">
      <dsp:nvSpPr>
        <dsp:cNvPr id="0" name=""/>
        <dsp:cNvSpPr/>
      </dsp:nvSpPr>
      <dsp:spPr>
        <a:xfrm>
          <a:off x="521039" y="1433178"/>
          <a:ext cx="955452" cy="955452"/>
        </a:xfrm>
        <a:prstGeom prst="ellipse">
          <a:avLst/>
        </a:prstGeom>
        <a:blipFill rotWithShape="0">
          <a:blip xmlns:r="http://schemas.openxmlformats.org/officeDocument/2006/relationships" r:embed="rId1"/>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366A46DD-ACA0-4863-86D5-A3DD22B782AC}">
      <dsp:nvSpPr>
        <dsp:cNvPr id="0" name=""/>
        <dsp:cNvSpPr/>
      </dsp:nvSpPr>
      <dsp:spPr>
        <a:xfrm>
          <a:off x="998765" y="2675465"/>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Verkehrsträgervergleich</a:t>
          </a:r>
        </a:p>
      </dsp:txBody>
      <dsp:txXfrm>
        <a:off x="998765" y="2675465"/>
        <a:ext cx="7500713" cy="764362"/>
      </dsp:txXfrm>
    </dsp:sp>
    <dsp:sp modelId="{EF12B5F5-AB8A-4523-B395-C351AAF3CDFA}">
      <dsp:nvSpPr>
        <dsp:cNvPr id="0" name=""/>
        <dsp:cNvSpPr/>
      </dsp:nvSpPr>
      <dsp:spPr>
        <a:xfrm>
          <a:off x="521039" y="2579920"/>
          <a:ext cx="955452" cy="955452"/>
        </a:xfrm>
        <a:prstGeom prst="ellipse">
          <a:avLst/>
        </a:prstGeom>
        <a:blipFill rotWithShape="0">
          <a:blip xmlns:r="http://schemas.openxmlformats.org/officeDocument/2006/relationships" r:embed="rId2"/>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17FF070-A72F-46CF-B316-4B6520ED3106}">
      <dsp:nvSpPr>
        <dsp:cNvPr id="0" name=""/>
        <dsp:cNvSpPr/>
      </dsp:nvSpPr>
      <dsp:spPr>
        <a:xfrm>
          <a:off x="560539" y="3822207"/>
          <a:ext cx="7938939"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rgbClr val="3C628F"/>
              </a:solidFill>
              <a:latin typeface="Corbel" panose="020B0503020204020204" pitchFamily="34" charset="0"/>
            </a:rPr>
            <a:t>Flüssiggas - LNG</a:t>
          </a:r>
          <a:endParaRPr lang="de-DE" sz="2400" kern="1200" dirty="0">
            <a:solidFill>
              <a:schemeClr val="accent1"/>
            </a:solidFill>
            <a:latin typeface="Corbel" panose="020B0503020204020204" pitchFamily="34" charset="0"/>
          </a:endParaRPr>
        </a:p>
      </dsp:txBody>
      <dsp:txXfrm>
        <a:off x="560539" y="3822207"/>
        <a:ext cx="7938939" cy="764362"/>
      </dsp:txXfrm>
    </dsp:sp>
    <dsp:sp modelId="{84FECD7B-556D-40CD-80FE-E856FE6C01BC}">
      <dsp:nvSpPr>
        <dsp:cNvPr id="0" name=""/>
        <dsp:cNvSpPr/>
      </dsp:nvSpPr>
      <dsp:spPr>
        <a:xfrm>
          <a:off x="82813" y="3726662"/>
          <a:ext cx="955452" cy="95545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22335-C9BA-4DA5-AA47-515C45813889}">
      <dsp:nvSpPr>
        <dsp:cNvPr id="0" name=""/>
        <dsp:cNvSpPr/>
      </dsp:nvSpPr>
      <dsp:spPr>
        <a:xfrm>
          <a:off x="730455" y="720676"/>
          <a:ext cx="7159752" cy="3700116"/>
        </a:xfrm>
        <a:prstGeom prst="rect">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59051-6E0A-4117-A0CE-2E7DEA7EA08B}">
      <dsp:nvSpPr>
        <dsp:cNvPr id="0" name=""/>
        <dsp:cNvSpPr/>
      </dsp:nvSpPr>
      <dsp:spPr>
        <a:xfrm>
          <a:off x="916072"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r>
            <a:rPr lang="de-DE" sz="2200" kern="1200" noProof="0">
              <a:latin typeface="Corbel" panose="020B0503020204020204" pitchFamily="34" charset="0"/>
            </a:rPr>
            <a:t>Transportgeschwindigkeit</a:t>
          </a:r>
        </a:p>
        <a:p>
          <a:pPr marL="0" lvl="0" indent="0" algn="l" defTabSz="977900">
            <a:lnSpc>
              <a:spcPct val="90000"/>
            </a:lnSpc>
            <a:spcBef>
              <a:spcPct val="0"/>
            </a:spcBef>
            <a:spcAft>
              <a:spcPct val="35000"/>
            </a:spcAft>
            <a:buNone/>
          </a:pPr>
          <a:r>
            <a:rPr lang="de-DE" sz="2200" kern="1200" noProof="0">
              <a:latin typeface="Corbel" panose="020B0503020204020204" pitchFamily="34" charset="0"/>
            </a:rPr>
            <a:t>Flächendeckung</a:t>
          </a:r>
        </a:p>
        <a:p>
          <a:pPr marL="0" lvl="0" indent="0" algn="l" defTabSz="977900">
            <a:lnSpc>
              <a:spcPct val="90000"/>
            </a:lnSpc>
            <a:spcBef>
              <a:spcPct val="0"/>
            </a:spcBef>
            <a:spcAft>
              <a:spcPct val="35000"/>
            </a:spcAft>
            <a:buNone/>
          </a:pPr>
          <a:r>
            <a:rPr lang="de-DE" sz="2200" kern="1200" noProof="0">
              <a:latin typeface="Corbel" panose="020B0503020204020204" pitchFamily="34" charset="0"/>
            </a:rPr>
            <a:t>Netzbildungsfähigkeit</a:t>
          </a:r>
        </a:p>
        <a:p>
          <a:pPr marL="0" lvl="0" indent="0" algn="l" defTabSz="977900">
            <a:lnSpc>
              <a:spcPct val="90000"/>
            </a:lnSpc>
            <a:spcBef>
              <a:spcPct val="0"/>
            </a:spcBef>
            <a:spcAft>
              <a:spcPct val="35000"/>
            </a:spcAft>
            <a:buNone/>
          </a:pPr>
          <a:r>
            <a:rPr lang="de-DE" sz="2200" kern="1200" noProof="0">
              <a:latin typeface="Corbel" panose="020B0503020204020204" pitchFamily="34" charset="0"/>
            </a:rPr>
            <a:t>Flexibilität</a:t>
          </a:r>
        </a:p>
        <a:p>
          <a:pPr marL="0" lvl="0" indent="0" algn="l" defTabSz="977900">
            <a:lnSpc>
              <a:spcPct val="90000"/>
            </a:lnSpc>
            <a:spcBef>
              <a:spcPct val="0"/>
            </a:spcBef>
            <a:spcAft>
              <a:spcPct val="35000"/>
            </a:spcAft>
            <a:buNone/>
          </a:pPr>
          <a:r>
            <a:rPr lang="de-DE" sz="2200" kern="1200" noProof="0">
              <a:latin typeface="Corbel" panose="020B0503020204020204" pitchFamily="34" charset="0"/>
            </a:rPr>
            <a:t>Technischer Fortschritt</a:t>
          </a:r>
        </a:p>
        <a:p>
          <a:pPr marL="0" lvl="0" indent="0" algn="l" defTabSz="977900">
            <a:lnSpc>
              <a:spcPct val="90000"/>
            </a:lnSpc>
            <a:spcBef>
              <a:spcPct val="0"/>
            </a:spcBef>
            <a:spcAft>
              <a:spcPct val="35000"/>
            </a:spcAft>
            <a:buNone/>
          </a:pPr>
          <a:r>
            <a:rPr lang="de-DE" sz="2200" kern="1200" noProof="0">
              <a:latin typeface="Corbel" panose="020B0503020204020204" pitchFamily="34" charset="0"/>
            </a:rPr>
            <a:t>Geringe Nutzungskosten </a:t>
          </a:r>
          <a:endParaRPr lang="de-DE" sz="2200" kern="1200" noProof="0" dirty="0">
            <a:latin typeface="Corbel" panose="020B0503020204020204" pitchFamily="34" charset="0"/>
          </a:endParaRPr>
        </a:p>
      </dsp:txBody>
      <dsp:txXfrm>
        <a:off x="916072" y="1129691"/>
        <a:ext cx="3324758" cy="3165404"/>
      </dsp:txXfrm>
    </dsp:sp>
    <dsp:sp modelId="{58AF2CD3-BEB7-4C62-BCF0-31F388F74B93}">
      <dsp:nvSpPr>
        <dsp:cNvPr id="0" name=""/>
        <dsp:cNvSpPr/>
      </dsp:nvSpPr>
      <dsp:spPr>
        <a:xfrm>
          <a:off x="4314896"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r>
            <a:rPr lang="de-DE" sz="2200" kern="1200" noProof="0">
              <a:latin typeface="Corbel" panose="020B0503020204020204" pitchFamily="34" charset="0"/>
            </a:rPr>
            <a:t>Steigende Kosten</a:t>
          </a:r>
          <a:endParaRPr lang="de-DE" sz="2200" kern="1200" noProof="0">
            <a:latin typeface="Corbel" panose="020B0503020204020204" pitchFamily="34" charset="0"/>
            <a:sym typeface="Wingdings" panose="05000000000000000000" pitchFamily="2" charset="2"/>
          </a:endParaRPr>
        </a:p>
        <a:p>
          <a:pPr marL="0" lvl="0" indent="0" algn="l" defTabSz="977900">
            <a:lnSpc>
              <a:spcPct val="90000"/>
            </a:lnSpc>
            <a:spcBef>
              <a:spcPct val="0"/>
            </a:spcBef>
            <a:spcAft>
              <a:spcPct val="35000"/>
            </a:spcAft>
            <a:buNone/>
          </a:pPr>
          <a:r>
            <a:rPr lang="de-DE" sz="2200" kern="1200" noProof="0">
              <a:latin typeface="Corbel" panose="020B0503020204020204" pitchFamily="34" charset="0"/>
            </a:rPr>
            <a:t>Zeitliche Einschränkungen </a:t>
          </a:r>
          <a:r>
            <a:rPr lang="de-DE" sz="2200" kern="1200" noProof="0">
              <a:latin typeface="Corbel" panose="020B0503020204020204" pitchFamily="34" charset="0"/>
              <a:sym typeface="Wingdings" panose="05000000000000000000" pitchFamily="2" charset="2"/>
            </a:rPr>
            <a:t> Fahrverbote</a:t>
          </a:r>
        </a:p>
        <a:p>
          <a:pPr marL="0" lvl="0" indent="0" algn="l" defTabSz="977900">
            <a:lnSpc>
              <a:spcPct val="90000"/>
            </a:lnSpc>
            <a:spcBef>
              <a:spcPct val="0"/>
            </a:spcBef>
            <a:spcAft>
              <a:spcPct val="35000"/>
            </a:spcAft>
            <a:buNone/>
          </a:pPr>
          <a:r>
            <a:rPr lang="de-DE" sz="2200" kern="1200" noProof="0">
              <a:latin typeface="Corbel" panose="020B0503020204020204" pitchFamily="34" charset="0"/>
              <a:sym typeface="Wingdings" panose="05000000000000000000" pitchFamily="2" charset="2"/>
            </a:rPr>
            <a:t>Umweltaspekte (CO2-Ausstoß, Lärm, Unfälle,…)</a:t>
          </a:r>
          <a:r>
            <a:rPr lang="de-DE" sz="2200" kern="1200" noProof="0">
              <a:latin typeface="Corbel" panose="020B0503020204020204" pitchFamily="34" charset="0"/>
            </a:rPr>
            <a:t> </a:t>
          </a:r>
          <a:endParaRPr lang="de-DE" sz="2200" kern="1200" noProof="0" dirty="0">
            <a:latin typeface="Corbel" panose="020B0503020204020204" pitchFamily="34" charset="0"/>
          </a:endParaRPr>
        </a:p>
      </dsp:txBody>
      <dsp:txXfrm>
        <a:off x="4314896" y="1129691"/>
        <a:ext cx="3324758" cy="3165404"/>
      </dsp:txXfrm>
    </dsp:sp>
    <dsp:sp modelId="{0280E279-A1B9-477C-8BD5-810C6E71925E}">
      <dsp:nvSpPr>
        <dsp:cNvPr id="0" name=""/>
        <dsp:cNvSpPr/>
      </dsp:nvSpPr>
      <dsp:spPr>
        <a:xfrm>
          <a:off x="367745" y="379712"/>
          <a:ext cx="586418" cy="552575"/>
        </a:xfrm>
        <a:prstGeom prst="plus">
          <a:avLst>
            <a:gd name="adj" fmla="val 32810"/>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3A9C8-FEF8-4AEE-ACA3-581756AE0CAC}">
      <dsp:nvSpPr>
        <dsp:cNvPr id="0" name=""/>
        <dsp:cNvSpPr/>
      </dsp:nvSpPr>
      <dsp:spPr>
        <a:xfrm flipV="1">
          <a:off x="7206120" y="577767"/>
          <a:ext cx="653101" cy="214918"/>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B3D97-7B5D-47D2-A4D9-0E98B28C9933}">
      <dsp:nvSpPr>
        <dsp:cNvPr id="0" name=""/>
        <dsp:cNvSpPr/>
      </dsp:nvSpPr>
      <dsp:spPr>
        <a:xfrm>
          <a:off x="4281978" y="1136460"/>
          <a:ext cx="822" cy="3023265"/>
        </a:xfrm>
        <a:prstGeom prst="line">
          <a:avLst/>
        </a:prstGeom>
        <a:noFill/>
        <a:ln w="264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22335-C9BA-4DA5-AA47-515C45813889}">
      <dsp:nvSpPr>
        <dsp:cNvPr id="0" name=""/>
        <dsp:cNvSpPr/>
      </dsp:nvSpPr>
      <dsp:spPr>
        <a:xfrm>
          <a:off x="730455" y="720676"/>
          <a:ext cx="7159752" cy="3700116"/>
        </a:xfrm>
        <a:prstGeom prst="rect">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59051-6E0A-4117-A0CE-2E7DEA7EA08B}">
      <dsp:nvSpPr>
        <dsp:cNvPr id="0" name=""/>
        <dsp:cNvSpPr/>
      </dsp:nvSpPr>
      <dsp:spPr>
        <a:xfrm>
          <a:off x="916072"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r>
            <a:rPr lang="de-DE" sz="2200" kern="1200" dirty="0">
              <a:latin typeface="Corbel" panose="020B0503020204020204" pitchFamily="34" charset="0"/>
            </a:rPr>
            <a:t>Schnelligkeit</a:t>
          </a:r>
        </a:p>
        <a:p>
          <a:pPr marL="0" lvl="0" indent="0" algn="l" defTabSz="977900">
            <a:lnSpc>
              <a:spcPct val="90000"/>
            </a:lnSpc>
            <a:spcBef>
              <a:spcPct val="0"/>
            </a:spcBef>
            <a:spcAft>
              <a:spcPct val="35000"/>
            </a:spcAft>
            <a:buNone/>
          </a:pPr>
          <a:r>
            <a:rPr lang="de-DE" sz="2200" kern="1200" dirty="0">
              <a:latin typeface="Corbel" panose="020B0503020204020204" pitchFamily="34" charset="0"/>
            </a:rPr>
            <a:t>Massenleistungsfähigkeit</a:t>
          </a:r>
        </a:p>
        <a:p>
          <a:pPr marL="0" lvl="0" indent="0" algn="l" defTabSz="977900">
            <a:lnSpc>
              <a:spcPct val="90000"/>
            </a:lnSpc>
            <a:spcBef>
              <a:spcPct val="0"/>
            </a:spcBef>
            <a:spcAft>
              <a:spcPct val="35000"/>
            </a:spcAft>
            <a:buNone/>
          </a:pPr>
          <a:r>
            <a:rPr lang="de-DE" sz="2200" kern="1200" dirty="0">
              <a:latin typeface="Corbel" panose="020B0503020204020204" pitchFamily="34" charset="0"/>
            </a:rPr>
            <a:t>Berechenbarkeit</a:t>
          </a:r>
        </a:p>
        <a:p>
          <a:pPr marL="0" lvl="0" indent="0" algn="l" defTabSz="977900">
            <a:lnSpc>
              <a:spcPct val="90000"/>
            </a:lnSpc>
            <a:spcBef>
              <a:spcPct val="0"/>
            </a:spcBef>
            <a:spcAft>
              <a:spcPct val="35000"/>
            </a:spcAft>
            <a:buNone/>
          </a:pPr>
          <a:r>
            <a:rPr lang="de-DE" sz="2200" kern="1200" dirty="0">
              <a:latin typeface="Corbel" panose="020B0503020204020204" pitchFamily="34" charset="0"/>
            </a:rPr>
            <a:t>Sicherheit</a:t>
          </a:r>
        </a:p>
        <a:p>
          <a:pPr marL="0" lvl="0" indent="0" algn="l" defTabSz="977900">
            <a:lnSpc>
              <a:spcPct val="90000"/>
            </a:lnSpc>
            <a:spcBef>
              <a:spcPct val="0"/>
            </a:spcBef>
            <a:spcAft>
              <a:spcPct val="35000"/>
            </a:spcAft>
            <a:buNone/>
          </a:pPr>
          <a:r>
            <a:rPr lang="de-DE" sz="2200" kern="1200" dirty="0">
              <a:latin typeface="Corbel" panose="020B0503020204020204" pitchFamily="34" charset="0"/>
            </a:rPr>
            <a:t>Transportpreis</a:t>
          </a:r>
        </a:p>
        <a:p>
          <a:pPr marL="0" lvl="0" indent="0" algn="l" defTabSz="977900">
            <a:lnSpc>
              <a:spcPct val="90000"/>
            </a:lnSpc>
            <a:spcBef>
              <a:spcPct val="0"/>
            </a:spcBef>
            <a:spcAft>
              <a:spcPct val="35000"/>
            </a:spcAft>
            <a:buNone/>
          </a:pPr>
          <a:r>
            <a:rPr lang="de-DE" sz="2200" kern="1200" dirty="0">
              <a:latin typeface="Corbel" panose="020B0503020204020204" pitchFamily="34" charset="0"/>
            </a:rPr>
            <a:t>Umweltaspekte </a:t>
          </a:r>
          <a:br>
            <a:rPr lang="de-DE" sz="2200" kern="1200" dirty="0">
              <a:latin typeface="Corbel" panose="020B0503020204020204" pitchFamily="34" charset="0"/>
            </a:rPr>
          </a:br>
          <a:r>
            <a:rPr lang="de-DE" sz="2200" kern="1200" dirty="0">
              <a:latin typeface="Corbel" panose="020B0503020204020204" pitchFamily="34" charset="0"/>
            </a:rPr>
            <a:t>(CO2-Ausstoß)</a:t>
          </a:r>
        </a:p>
      </dsp:txBody>
      <dsp:txXfrm>
        <a:off x="916072" y="1129691"/>
        <a:ext cx="3324758" cy="3165404"/>
      </dsp:txXfrm>
    </dsp:sp>
    <dsp:sp modelId="{58AF2CD3-BEB7-4C62-BCF0-31F388F74B93}">
      <dsp:nvSpPr>
        <dsp:cNvPr id="0" name=""/>
        <dsp:cNvSpPr/>
      </dsp:nvSpPr>
      <dsp:spPr>
        <a:xfrm>
          <a:off x="4314896"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r>
            <a:rPr lang="de-DE" sz="2200" kern="1200" noProof="0">
              <a:latin typeface="Corbel" panose="020B0503020204020204" pitchFamily="34" charset="0"/>
            </a:rPr>
            <a:t>Grenzüberschreitungen schwierig</a:t>
          </a:r>
        </a:p>
        <a:p>
          <a:pPr marL="0" lvl="0" indent="0" algn="l" defTabSz="977900">
            <a:lnSpc>
              <a:spcPct val="90000"/>
            </a:lnSpc>
            <a:spcBef>
              <a:spcPct val="0"/>
            </a:spcBef>
            <a:spcAft>
              <a:spcPct val="35000"/>
            </a:spcAft>
            <a:buNone/>
          </a:pPr>
          <a:r>
            <a:rPr lang="de-DE" sz="2200" kern="1200" noProof="0">
              <a:latin typeface="Corbel" panose="020B0503020204020204" pitchFamily="34" charset="0"/>
            </a:rPr>
            <a:t>Flexibilität</a:t>
          </a:r>
        </a:p>
        <a:p>
          <a:pPr marL="0" lvl="0" indent="0" algn="l" defTabSz="977900">
            <a:lnSpc>
              <a:spcPct val="90000"/>
            </a:lnSpc>
            <a:spcBef>
              <a:spcPct val="0"/>
            </a:spcBef>
            <a:spcAft>
              <a:spcPct val="35000"/>
            </a:spcAft>
            <a:buNone/>
          </a:pPr>
          <a:r>
            <a:rPr lang="de-DE" sz="2200" kern="1200" noProof="0">
              <a:latin typeface="Corbel" panose="020B0503020204020204" pitchFamily="34" charset="0"/>
            </a:rPr>
            <a:t>Sendungsverfolgung</a:t>
          </a:r>
        </a:p>
        <a:p>
          <a:pPr marL="0" lvl="0" indent="0" algn="l" defTabSz="977900">
            <a:lnSpc>
              <a:spcPct val="90000"/>
            </a:lnSpc>
            <a:spcBef>
              <a:spcPct val="0"/>
            </a:spcBef>
            <a:spcAft>
              <a:spcPct val="35000"/>
            </a:spcAft>
            <a:buNone/>
          </a:pPr>
          <a:r>
            <a:rPr lang="de-DE" sz="2200" kern="1200" noProof="0">
              <a:latin typeface="Corbel" panose="020B0503020204020204" pitchFamily="34" charset="0"/>
            </a:rPr>
            <a:t>Energiekosten </a:t>
          </a:r>
          <a:endParaRPr lang="de-DE" sz="2200" kern="1200" noProof="0" dirty="0">
            <a:latin typeface="Corbel" panose="020B0503020204020204" pitchFamily="34" charset="0"/>
          </a:endParaRPr>
        </a:p>
      </dsp:txBody>
      <dsp:txXfrm>
        <a:off x="4314896" y="1129691"/>
        <a:ext cx="3324758" cy="3165404"/>
      </dsp:txXfrm>
    </dsp:sp>
    <dsp:sp modelId="{0280E279-A1B9-477C-8BD5-810C6E71925E}">
      <dsp:nvSpPr>
        <dsp:cNvPr id="0" name=""/>
        <dsp:cNvSpPr/>
      </dsp:nvSpPr>
      <dsp:spPr>
        <a:xfrm>
          <a:off x="367745" y="379712"/>
          <a:ext cx="586418" cy="552575"/>
        </a:xfrm>
        <a:prstGeom prst="plus">
          <a:avLst>
            <a:gd name="adj" fmla="val 32810"/>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3A9C8-FEF8-4AEE-ACA3-581756AE0CAC}">
      <dsp:nvSpPr>
        <dsp:cNvPr id="0" name=""/>
        <dsp:cNvSpPr/>
      </dsp:nvSpPr>
      <dsp:spPr>
        <a:xfrm flipV="1">
          <a:off x="7206120" y="577767"/>
          <a:ext cx="653101" cy="214918"/>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B3D97-7B5D-47D2-A4D9-0E98B28C9933}">
      <dsp:nvSpPr>
        <dsp:cNvPr id="0" name=""/>
        <dsp:cNvSpPr/>
      </dsp:nvSpPr>
      <dsp:spPr>
        <a:xfrm>
          <a:off x="4281978" y="1136460"/>
          <a:ext cx="822" cy="3023265"/>
        </a:xfrm>
        <a:prstGeom prst="line">
          <a:avLst/>
        </a:prstGeom>
        <a:noFill/>
        <a:ln w="264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9.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405" cy="496016"/>
          </a:xfrm>
          <a:prstGeom prst="rect">
            <a:avLst/>
          </a:prstGeom>
        </p:spPr>
        <p:txBody>
          <a:bodyPr vert="horz" lIns="90608" tIns="45304" rIns="90608" bIns="45304" rtlCol="0"/>
          <a:lstStyle>
            <a:lvl1pPr algn="l">
              <a:defRPr sz="1200"/>
            </a:lvl1pPr>
          </a:lstStyle>
          <a:p>
            <a:endParaRPr lang="de-AT" dirty="0">
              <a:latin typeface="Corbel" panose="020B0503020204020204" pitchFamily="34" charset="0"/>
            </a:endParaRPr>
          </a:p>
        </p:txBody>
      </p:sp>
      <p:sp>
        <p:nvSpPr>
          <p:cNvPr id="3" name="Date Placeholder 2"/>
          <p:cNvSpPr>
            <a:spLocks noGrp="1"/>
          </p:cNvSpPr>
          <p:nvPr>
            <p:ph type="dt" sz="quarter" idx="1"/>
          </p:nvPr>
        </p:nvSpPr>
        <p:spPr>
          <a:xfrm>
            <a:off x="3777129" y="0"/>
            <a:ext cx="2890405" cy="496016"/>
          </a:xfrm>
          <a:prstGeom prst="rect">
            <a:avLst/>
          </a:prstGeom>
        </p:spPr>
        <p:txBody>
          <a:bodyPr vert="horz" lIns="90608" tIns="45304" rIns="90608" bIns="45304" rtlCol="0"/>
          <a:lstStyle>
            <a:lvl1pPr algn="r">
              <a:defRPr sz="1200"/>
            </a:lvl1pPr>
          </a:lstStyle>
          <a:p>
            <a:fld id="{29440D30-D8CF-48D9-8C08-8F5A188DD82E}" type="datetimeFigureOut">
              <a:rPr lang="de-AT" smtClean="0">
                <a:latin typeface="Corbel" panose="020B0503020204020204" pitchFamily="34" charset="0"/>
              </a:rPr>
              <a:t>20.09.2022</a:t>
            </a:fld>
            <a:endParaRPr lang="de-AT" dirty="0">
              <a:latin typeface="Corbel" panose="020B0503020204020204" pitchFamily="34" charset="0"/>
            </a:endParaRPr>
          </a:p>
        </p:txBody>
      </p:sp>
      <p:sp>
        <p:nvSpPr>
          <p:cNvPr id="4" name="Footer Placeholder 3"/>
          <p:cNvSpPr>
            <a:spLocks noGrp="1"/>
          </p:cNvSpPr>
          <p:nvPr>
            <p:ph type="ftr" sz="quarter" idx="2"/>
          </p:nvPr>
        </p:nvSpPr>
        <p:spPr>
          <a:xfrm>
            <a:off x="1" y="9429039"/>
            <a:ext cx="2890405" cy="496016"/>
          </a:xfrm>
          <a:prstGeom prst="rect">
            <a:avLst/>
          </a:prstGeom>
        </p:spPr>
        <p:txBody>
          <a:bodyPr vert="horz" lIns="90608" tIns="45304" rIns="90608" bIns="45304" rtlCol="0" anchor="b"/>
          <a:lstStyle>
            <a:lvl1pPr algn="l">
              <a:defRPr sz="1200"/>
            </a:lvl1pPr>
          </a:lstStyle>
          <a:p>
            <a:endParaRPr lang="de-AT" dirty="0">
              <a:latin typeface="Corbel" panose="020B0503020204020204" pitchFamily="34" charset="0"/>
            </a:endParaRPr>
          </a:p>
        </p:txBody>
      </p:sp>
      <p:sp>
        <p:nvSpPr>
          <p:cNvPr id="5" name="Slide Number Placeholder 4"/>
          <p:cNvSpPr>
            <a:spLocks noGrp="1"/>
          </p:cNvSpPr>
          <p:nvPr>
            <p:ph type="sldNum" sz="quarter" idx="3"/>
          </p:nvPr>
        </p:nvSpPr>
        <p:spPr>
          <a:xfrm>
            <a:off x="3777129" y="9429039"/>
            <a:ext cx="2890405" cy="496016"/>
          </a:xfrm>
          <a:prstGeom prst="rect">
            <a:avLst/>
          </a:prstGeom>
        </p:spPr>
        <p:txBody>
          <a:bodyPr vert="horz" lIns="90608" tIns="45304" rIns="90608" bIns="45304" rtlCol="0" anchor="b"/>
          <a:lstStyle>
            <a:lvl1pPr algn="r">
              <a:defRPr sz="1200"/>
            </a:lvl1pPr>
          </a:lstStyle>
          <a:p>
            <a:fld id="{FC156E28-7D79-4ED5-9C24-3C8BC3C1DC1C}" type="slidenum">
              <a:rPr lang="de-AT" smtClean="0">
                <a:latin typeface="Corbel" panose="020B0503020204020204" pitchFamily="34" charset="0"/>
              </a:rPr>
              <a:t>‹#›</a:t>
            </a:fld>
            <a:endParaRPr lang="de-AT" dirty="0">
              <a:latin typeface="Corbel" panose="020B0503020204020204" pitchFamily="34" charset="0"/>
            </a:endParaRPr>
          </a:p>
        </p:txBody>
      </p:sp>
    </p:spTree>
    <p:extLst>
      <p:ext uri="{BB962C8B-B14F-4D97-AF65-F5344CB8AC3E}">
        <p14:creationId xmlns:p14="http://schemas.microsoft.com/office/powerpoint/2010/main" val="560952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3"/>
          </a:xfrm>
          <a:prstGeom prst="rect">
            <a:avLst/>
          </a:prstGeom>
        </p:spPr>
        <p:txBody>
          <a:bodyPr vert="horz" lIns="91423" tIns="45711" rIns="91423" bIns="45711" rtlCol="0"/>
          <a:lstStyle>
            <a:lvl1pPr algn="l">
              <a:defRPr sz="1200">
                <a:latin typeface="Corbel" panose="020B0503020204020204" pitchFamily="34" charset="0"/>
              </a:defRPr>
            </a:lvl1pPr>
          </a:lstStyle>
          <a:p>
            <a:endParaRPr lang="de-AT" dirty="0"/>
          </a:p>
        </p:txBody>
      </p:sp>
      <p:sp>
        <p:nvSpPr>
          <p:cNvPr id="3" name="Date Placeholder 2"/>
          <p:cNvSpPr>
            <a:spLocks noGrp="1"/>
          </p:cNvSpPr>
          <p:nvPr>
            <p:ph type="dt" idx="1"/>
          </p:nvPr>
        </p:nvSpPr>
        <p:spPr>
          <a:xfrm>
            <a:off x="3777608" y="0"/>
            <a:ext cx="2889938" cy="496333"/>
          </a:xfrm>
          <a:prstGeom prst="rect">
            <a:avLst/>
          </a:prstGeom>
        </p:spPr>
        <p:txBody>
          <a:bodyPr vert="horz" lIns="91423" tIns="45711" rIns="91423" bIns="45711" rtlCol="0"/>
          <a:lstStyle>
            <a:lvl1pPr algn="r">
              <a:defRPr sz="1200">
                <a:latin typeface="Corbel" panose="020B0503020204020204" pitchFamily="34" charset="0"/>
              </a:defRPr>
            </a:lvl1pPr>
          </a:lstStyle>
          <a:p>
            <a:fld id="{CCFC2A34-98BB-4C93-A97D-162B0DCA04A7}" type="datetimeFigureOut">
              <a:rPr lang="de-AT" smtClean="0"/>
              <a:pPr/>
              <a:t>20.09.2022</a:t>
            </a:fld>
            <a:endParaRPr lang="de-AT" dirty="0"/>
          </a:p>
        </p:txBody>
      </p:sp>
      <p:sp>
        <p:nvSpPr>
          <p:cNvPr id="4" name="Slide Image Placeholder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1423" tIns="45711" rIns="91423" bIns="45711" rtlCol="0" anchor="ctr"/>
          <a:lstStyle/>
          <a:p>
            <a:endParaRPr lang="de-AT" dirty="0"/>
          </a:p>
        </p:txBody>
      </p:sp>
      <p:sp>
        <p:nvSpPr>
          <p:cNvPr id="5" name="Notes Placeholder 4"/>
          <p:cNvSpPr>
            <a:spLocks noGrp="1"/>
          </p:cNvSpPr>
          <p:nvPr>
            <p:ph type="body" sz="quarter" idx="3"/>
          </p:nvPr>
        </p:nvSpPr>
        <p:spPr>
          <a:xfrm>
            <a:off x="666909" y="4715153"/>
            <a:ext cx="5335270" cy="4466988"/>
          </a:xfrm>
          <a:prstGeom prst="rect">
            <a:avLst/>
          </a:prstGeom>
        </p:spPr>
        <p:txBody>
          <a:bodyPr vert="horz" lIns="91423" tIns="45711" rIns="91423" bIns="4571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6" name="Footer Placeholder 5"/>
          <p:cNvSpPr>
            <a:spLocks noGrp="1"/>
          </p:cNvSpPr>
          <p:nvPr>
            <p:ph type="ftr" sz="quarter" idx="4"/>
          </p:nvPr>
        </p:nvSpPr>
        <p:spPr>
          <a:xfrm>
            <a:off x="1" y="9428584"/>
            <a:ext cx="2889938" cy="496333"/>
          </a:xfrm>
          <a:prstGeom prst="rect">
            <a:avLst/>
          </a:prstGeom>
        </p:spPr>
        <p:txBody>
          <a:bodyPr vert="horz" lIns="91423" tIns="45711" rIns="91423" bIns="45711" rtlCol="0" anchor="b"/>
          <a:lstStyle>
            <a:lvl1pPr algn="l">
              <a:defRPr sz="1200">
                <a:latin typeface="Corbel" panose="020B0503020204020204" pitchFamily="34" charset="0"/>
              </a:defRPr>
            </a:lvl1pPr>
          </a:lstStyle>
          <a:p>
            <a:endParaRPr lang="de-AT" dirty="0"/>
          </a:p>
        </p:txBody>
      </p:sp>
      <p:sp>
        <p:nvSpPr>
          <p:cNvPr id="7" name="Slide Number Placeholder 6"/>
          <p:cNvSpPr>
            <a:spLocks noGrp="1"/>
          </p:cNvSpPr>
          <p:nvPr>
            <p:ph type="sldNum" sz="quarter" idx="5"/>
          </p:nvPr>
        </p:nvSpPr>
        <p:spPr>
          <a:xfrm>
            <a:off x="3777608" y="9428584"/>
            <a:ext cx="2889938" cy="496333"/>
          </a:xfrm>
          <a:prstGeom prst="rect">
            <a:avLst/>
          </a:prstGeom>
        </p:spPr>
        <p:txBody>
          <a:bodyPr vert="horz" lIns="91423" tIns="45711" rIns="91423" bIns="45711" rtlCol="0" anchor="b"/>
          <a:lstStyle>
            <a:lvl1pPr algn="r">
              <a:defRPr sz="1200">
                <a:latin typeface="Corbel" panose="020B0503020204020204" pitchFamily="34" charset="0"/>
              </a:defRPr>
            </a:lvl1pPr>
          </a:lstStyle>
          <a:p>
            <a:fld id="{56F06DAA-0A4E-4110-9797-3FB8CA0FEA93}" type="slidenum">
              <a:rPr lang="de-AT" smtClean="0"/>
              <a:pPr/>
              <a:t>‹#›</a:t>
            </a:fld>
            <a:endParaRPr lang="de-AT" dirty="0"/>
          </a:p>
        </p:txBody>
      </p:sp>
    </p:spTree>
    <p:extLst>
      <p:ext uri="{BB962C8B-B14F-4D97-AF65-F5344CB8AC3E}">
        <p14:creationId xmlns:p14="http://schemas.microsoft.com/office/powerpoint/2010/main" val="15501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200" kern="1200">
        <a:solidFill>
          <a:schemeClr val="tx1"/>
        </a:solidFill>
        <a:latin typeface="Corbel" panose="020B0503020204020204" pitchFamily="34" charset="0"/>
        <a:ea typeface="+mn-ea"/>
        <a:cs typeface="+mn-cs"/>
      </a:defRPr>
    </a:lvl2pPr>
    <a:lvl3pPr marL="914400" algn="l" defTabSz="914400" rtl="0" eaLnBrk="1" latinLnBrk="0" hangingPunct="1">
      <a:defRPr sz="1200" kern="1200">
        <a:solidFill>
          <a:schemeClr val="tx1"/>
        </a:solidFill>
        <a:latin typeface="Corbel" panose="020B0503020204020204" pitchFamily="34" charset="0"/>
        <a:ea typeface="+mn-ea"/>
        <a:cs typeface="+mn-cs"/>
      </a:defRPr>
    </a:lvl3pPr>
    <a:lvl4pPr marL="1371600" algn="l" defTabSz="914400" rtl="0" eaLnBrk="1" latinLnBrk="0" hangingPunct="1">
      <a:defRPr sz="1200" kern="1200">
        <a:solidFill>
          <a:schemeClr val="tx1"/>
        </a:solidFill>
        <a:latin typeface="Corbel" panose="020B0503020204020204" pitchFamily="34" charset="0"/>
        <a:ea typeface="+mn-ea"/>
        <a:cs typeface="+mn-cs"/>
      </a:defRPr>
    </a:lvl4pPr>
    <a:lvl5pPr marL="1828800" algn="l" defTabSz="914400" rtl="0" eaLnBrk="1" latinLnBrk="0" hangingPunct="1">
      <a:defRPr sz="1200" kern="1200">
        <a:solidFill>
          <a:schemeClr val="tx1"/>
        </a:solidFill>
        <a:latin typeface="Corbel" panose="020B05030202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noise.eionet.europa.eu/viewer.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cs.fraunhofer.de/content/dam/scs/de/dokumente/studien/Wirtschaftliche_Rahmenbedingungen_des_Gueterverkehrs.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cs.fraunhofer.de/content/dam/scs/de/dokumente/studien/Wirtschaftliche_Rahmenbedingungen_des_Gueterverkehrs.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cs.fraunhofer.de/content/dam/scs/de/dokumente/studien/Wirtschaftliche_Rahmenbedingungen_des_Gueterverkehr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uroparl.europa.eu/RegData/etudes/note/join/2010/431578/IPOL-TRAN_NT(2010)431578_DE.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ec.europa.eu/transport/media/publications/doc/trends-to-2050-update-2013.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ur-lex.europa.eu/legal-content/de/TXT/PDF/?uri=CELEX:52011DC014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1</a:t>
            </a:fld>
            <a:endParaRPr lang="de-AT" dirty="0"/>
          </a:p>
        </p:txBody>
      </p:sp>
    </p:spTree>
    <p:extLst>
      <p:ext uri="{BB962C8B-B14F-4D97-AF65-F5344CB8AC3E}">
        <p14:creationId xmlns:p14="http://schemas.microsoft.com/office/powerpoint/2010/main" val="2522715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pPr defTabSz="907268">
              <a:defRPr/>
            </a:pPr>
            <a:r>
              <a:rPr lang="de-DE" dirty="0"/>
              <a:t>Im</a:t>
            </a:r>
            <a:r>
              <a:rPr lang="de-DE" baseline="0" dirty="0"/>
              <a:t> Zuge der Realisierung eines nachhaltigen Güterverkehrs lassen sich unterschiedliche Herausforderungen identifizieren: </a:t>
            </a:r>
          </a:p>
          <a:p>
            <a:pPr marL="170113" indent="-170113" defTabSz="907268">
              <a:buFont typeface="Arial" panose="020B0604020202020204" pitchFamily="34" charset="0"/>
              <a:buChar char="•"/>
              <a:defRPr/>
            </a:pPr>
            <a:r>
              <a:rPr lang="de-DE" dirty="0"/>
              <a:t>Die Nutzung</a:t>
            </a:r>
            <a:r>
              <a:rPr lang="de-DE" baseline="0" dirty="0"/>
              <a:t> von neuen Technologien sind beispielsweise noch nicht im kommerziellen Sinne möglich.</a:t>
            </a:r>
          </a:p>
          <a:p>
            <a:pPr marL="170113" indent="-170113" defTabSz="907268">
              <a:buFont typeface="Arial" panose="020B0604020202020204" pitchFamily="34" charset="0"/>
              <a:buChar char="•"/>
              <a:defRPr/>
            </a:pPr>
            <a:r>
              <a:rPr lang="de-DE" baseline="0" dirty="0"/>
              <a:t>Die Transportwahl ist sehr abhängig von dem Wert der transportierten Ware sowie von der Transportzeit. Durch den Kostenvorteil des Lkw-Transportes wird dieser noch immer häufig als Transportmittel genutzt.</a:t>
            </a:r>
          </a:p>
          <a:p>
            <a:pPr marL="170113" indent="-170113" defTabSz="907268">
              <a:buFont typeface="Arial" panose="020B0604020202020204" pitchFamily="34" charset="0"/>
              <a:buChar char="•"/>
              <a:defRPr/>
            </a:pPr>
            <a:r>
              <a:rPr lang="de-DE" baseline="0" dirty="0"/>
              <a:t>Der Trend weg von der Massenfertigung hin zur Individualisierung führt dazu, dass die Sendungen zunehmen und das Transportaufkommen weiter steigt.</a:t>
            </a:r>
          </a:p>
          <a:p>
            <a:pPr marL="170113" indent="-170113" defTabSz="907268">
              <a:buFont typeface="Arial" panose="020B0604020202020204" pitchFamily="34" charset="0"/>
              <a:buChar char="•"/>
              <a:defRPr/>
            </a:pPr>
            <a:r>
              <a:rPr lang="de-DE" dirty="0"/>
              <a:t>Die</a:t>
            </a:r>
            <a:r>
              <a:rPr lang="de-DE" baseline="0" dirty="0"/>
              <a:t> Schiene hat den Nachteil das der Personenverkehr oftmals bevorzugt behandelt wird und weniger Innovationen im technischen Bereich verfügbar sind. Dadurch verliert dieser Verkehrsträger an Attraktivität als Alternative zum Lkw.</a:t>
            </a:r>
          </a:p>
          <a:p>
            <a:pPr marL="170113" indent="-170113" defTabSz="907268">
              <a:buFont typeface="Arial" panose="020B0604020202020204" pitchFamily="34" charset="0"/>
              <a:buChar char="•"/>
              <a:defRPr/>
            </a:pPr>
            <a:r>
              <a:rPr lang="de-DE" baseline="0" dirty="0"/>
              <a:t>Da die lokale Entsorgung zurück geht folgt durch den Bedarf an „Umkehrlogistik“ für Recycling-Prozesse oder im Zuge des Abfallmanagements ein höheres Transportaufkommen. </a:t>
            </a:r>
            <a:endParaRPr lang="de-DE" dirty="0"/>
          </a:p>
          <a:p>
            <a:pPr defTabSz="907268">
              <a:defRPr/>
            </a:pPr>
            <a:endParaRPr lang="de-DE" dirty="0"/>
          </a:p>
          <a:p>
            <a:pPr defTabSz="907268">
              <a:defRPr/>
            </a:pPr>
            <a:r>
              <a:rPr lang="de-DE" dirty="0"/>
              <a:t>Quelle:</a:t>
            </a:r>
            <a:endParaRPr lang="en-GB" dirty="0"/>
          </a:p>
          <a:p>
            <a:pPr defTabSz="907268">
              <a:defRPr/>
            </a:pPr>
            <a:r>
              <a:rPr lang="en-GB" dirty="0"/>
              <a:t>Institute for Transport Studies, “Die </a:t>
            </a:r>
            <a:r>
              <a:rPr lang="en-GB" dirty="0" err="1"/>
              <a:t>Zukunft</a:t>
            </a:r>
            <a:r>
              <a:rPr lang="en-GB" dirty="0"/>
              <a:t> der </a:t>
            </a:r>
            <a:r>
              <a:rPr lang="en-GB" dirty="0" err="1"/>
              <a:t>Nachhaltigkeit</a:t>
            </a:r>
            <a:r>
              <a:rPr lang="en-GB" baseline="0" dirty="0"/>
              <a:t> in </a:t>
            </a:r>
            <a:r>
              <a:rPr lang="en-GB" baseline="0" dirty="0" err="1"/>
              <a:t>Güterverkehr</a:t>
            </a:r>
            <a:r>
              <a:rPr lang="en-GB" baseline="0" dirty="0"/>
              <a:t> und </a:t>
            </a:r>
            <a:r>
              <a:rPr lang="en-GB" baseline="0" dirty="0" err="1"/>
              <a:t>Logistik</a:t>
            </a:r>
            <a:r>
              <a:rPr lang="en-GB" baseline="0" dirty="0"/>
              <a:t>” (2010). </a:t>
            </a:r>
            <a:r>
              <a:rPr lang="en-GB" dirty="0"/>
              <a:t>S.15</a:t>
            </a:r>
          </a:p>
          <a:p>
            <a:pPr defTabSz="907268">
              <a:defRPr/>
            </a:pPr>
            <a:r>
              <a:rPr lang="en-GB" baseline="0" dirty="0"/>
              <a:t>Online: </a:t>
            </a:r>
            <a:r>
              <a:rPr lang="en-GB" dirty="0"/>
              <a:t>http://www.europarl.europa.eu/RegData/etudes/note/join/2010/431578/IPOL-TRAN_NT(2010)431578_DE.pdf [20.08.2020]</a:t>
            </a:r>
          </a:p>
        </p:txBody>
      </p:sp>
      <p:sp>
        <p:nvSpPr>
          <p:cNvPr id="4" name="Foliennummernplatzhalter 3"/>
          <p:cNvSpPr>
            <a:spLocks noGrp="1"/>
          </p:cNvSpPr>
          <p:nvPr>
            <p:ph type="sldNum" sz="quarter" idx="10"/>
          </p:nvPr>
        </p:nvSpPr>
        <p:spPr/>
        <p:txBody>
          <a:bodyPr/>
          <a:lstStyle/>
          <a:p>
            <a:fld id="{56F06DAA-0A4E-4110-9797-3FB8CA0FEA93}" type="slidenum">
              <a:rPr lang="de-AT" smtClean="0"/>
              <a:t>11</a:t>
            </a:fld>
            <a:endParaRPr lang="de-AT" dirty="0"/>
          </a:p>
        </p:txBody>
      </p:sp>
    </p:spTree>
    <p:extLst>
      <p:ext uri="{BB962C8B-B14F-4D97-AF65-F5344CB8AC3E}">
        <p14:creationId xmlns:p14="http://schemas.microsoft.com/office/powerpoint/2010/main" val="3221143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pPr defTabSz="907268">
              <a:defRPr/>
            </a:pPr>
            <a:r>
              <a:rPr lang="de-DE" dirty="0"/>
              <a:t>Es lassen sich unterschiedliche Möglichkeiten identifizieren,</a:t>
            </a:r>
            <a:r>
              <a:rPr lang="de-DE" baseline="0" dirty="0"/>
              <a:t> um einen nachhaltigen Güterverkehr zu fördern. </a:t>
            </a:r>
          </a:p>
          <a:p>
            <a:pPr defTabSz="907268">
              <a:defRPr/>
            </a:pPr>
            <a:r>
              <a:rPr lang="de-DE" dirty="0"/>
              <a:t>Da die</a:t>
            </a:r>
            <a:r>
              <a:rPr lang="de-DE" baseline="0" dirty="0"/>
              <a:t> Verkehrsträgerwahl stark von den </a:t>
            </a:r>
            <a:r>
              <a:rPr lang="de-DE" b="1" baseline="0" dirty="0"/>
              <a:t>Transportpreisen</a:t>
            </a:r>
            <a:r>
              <a:rPr lang="de-DE" baseline="0" dirty="0"/>
              <a:t> abhängt, könnte eine neue Preisgestaltung im Transportbereich dazu beitragen, dass vermehrt nachhaltige Verkehrsträger genutzt werden.</a:t>
            </a:r>
          </a:p>
          <a:p>
            <a:pPr defTabSz="907268">
              <a:defRPr/>
            </a:pPr>
            <a:r>
              <a:rPr lang="de-DE" dirty="0"/>
              <a:t>Die</a:t>
            </a:r>
            <a:r>
              <a:rPr lang="de-DE" baseline="0" dirty="0"/>
              <a:t> Entwicklung und Nutzung von alternativen </a:t>
            </a:r>
            <a:r>
              <a:rPr lang="de-DE" b="1" baseline="0" dirty="0"/>
              <a:t>Treibstoffen, </a:t>
            </a:r>
            <a:r>
              <a:rPr lang="de-DE" b="0" baseline="0" dirty="0"/>
              <a:t>wie LNG, </a:t>
            </a:r>
            <a:r>
              <a:rPr lang="de-DE" baseline="0" dirty="0"/>
              <a:t>könnte ebenfalls zu einem nachhaltigeren Güterverkehr führen. </a:t>
            </a:r>
          </a:p>
          <a:p>
            <a:pPr defTabSz="907268">
              <a:defRPr/>
            </a:pPr>
            <a:r>
              <a:rPr lang="de-DE" baseline="0" dirty="0"/>
              <a:t>Wie bereits am Anfang der Präsentation erwähnt, wird auch die </a:t>
            </a:r>
            <a:r>
              <a:rPr lang="de-DE" b="1" baseline="0" dirty="0"/>
              <a:t>Verkehrsverlagerung</a:t>
            </a:r>
            <a:r>
              <a:rPr lang="de-DE" baseline="0" dirty="0"/>
              <a:t> als geeignete Maßnahme gesehen, um einen nachhaltigen Güterverkehr zu fördern. Durch die Verlagerung von der Straße auf Schiene oder Wasserstraße sollen somit die Umweltauswirkungen reduziert werden. </a:t>
            </a:r>
          </a:p>
          <a:p>
            <a:pPr defTabSz="907268">
              <a:defRPr/>
            </a:pPr>
            <a:r>
              <a:rPr lang="de-DE" dirty="0"/>
              <a:t>Im</a:t>
            </a:r>
            <a:r>
              <a:rPr lang="de-DE" baseline="0" dirty="0"/>
              <a:t> Bezug auf die Verkehrsmittel können </a:t>
            </a:r>
            <a:r>
              <a:rPr lang="de-DE" b="1" baseline="0" dirty="0"/>
              <a:t>Verbesserungen von bestehenden Verkehrsmitteln </a:t>
            </a:r>
            <a:r>
              <a:rPr lang="de-DE" baseline="0" dirty="0"/>
              <a:t>bezüglich Größe, Gewicht bzw. Kapazität und Kraftstoffverbrauch sinnvoll sein, um langfristig einen nachhaltigen Güterverkehr zu erzielen. Auch die Entwicklung neuer Verkehrsmittel entsprechend den Anforderungen der transportierten Ware wären ein möglicher Lösungsansatz (bspw. selbstfahrende Verkehrsmittel). </a:t>
            </a:r>
          </a:p>
          <a:p>
            <a:pPr defTabSz="907268">
              <a:defRPr/>
            </a:pPr>
            <a:r>
              <a:rPr lang="de-DE" dirty="0"/>
              <a:t>Durch</a:t>
            </a:r>
            <a:r>
              <a:rPr lang="de-DE" baseline="0" dirty="0"/>
              <a:t> eine effiziente </a:t>
            </a:r>
            <a:r>
              <a:rPr lang="de-DE" b="1" baseline="0" dirty="0"/>
              <a:t>Kombination</a:t>
            </a:r>
            <a:r>
              <a:rPr lang="de-DE" baseline="0" dirty="0"/>
              <a:t> der vorhanden Verkehrsträger können die Umweltauswirkungen ebenfalls reduziert werden. Durch die Verwendung von </a:t>
            </a:r>
            <a:r>
              <a:rPr lang="de-DE" b="1" baseline="0" dirty="0"/>
              <a:t>Informations- und Kommunikationstechnologien (IKT) </a:t>
            </a:r>
            <a:r>
              <a:rPr lang="de-DE" baseline="0" dirty="0"/>
              <a:t>können Transporte effizienter und besser geplant werden wodurch beispielsweise Leerfahrten reduziert werden könnten bzw. Transporte effizient ausgelastet werden können. </a:t>
            </a:r>
          </a:p>
          <a:p>
            <a:pPr defTabSz="907268">
              <a:defRPr/>
            </a:pPr>
            <a:r>
              <a:rPr lang="de-DE" dirty="0"/>
              <a:t>Zuletzt</a:t>
            </a:r>
            <a:r>
              <a:rPr lang="de-DE" baseline="0" dirty="0"/>
              <a:t> kann auch die Entwicklung </a:t>
            </a:r>
            <a:r>
              <a:rPr lang="de-DE" b="1" baseline="0" dirty="0"/>
              <a:t>neuer Geschäftsmodelle</a:t>
            </a:r>
            <a:r>
              <a:rPr lang="de-DE" baseline="0" dirty="0"/>
              <a:t> dazu führen, dass der Güterverkehr nachhaltiger wird. Durch Fokus auf lokale Produktion und lokalen Vertrieb könnten beispielsweise lange Transportwege reduziert werden. </a:t>
            </a:r>
            <a:endParaRPr lang="de-DE" dirty="0"/>
          </a:p>
          <a:p>
            <a:pPr defTabSz="907268">
              <a:defRPr/>
            </a:pPr>
            <a:endParaRPr lang="de-DE" dirty="0"/>
          </a:p>
          <a:p>
            <a:pPr defTabSz="907268">
              <a:defRPr/>
            </a:pPr>
            <a:r>
              <a:rPr lang="de-DE" dirty="0"/>
              <a:t>Quelle:</a:t>
            </a:r>
            <a:endParaRPr lang="en-GB" dirty="0"/>
          </a:p>
          <a:p>
            <a:pPr defTabSz="907268">
              <a:defRPr/>
            </a:pPr>
            <a:r>
              <a:rPr lang="en-GB" dirty="0"/>
              <a:t>Institute for Transport Studies, “Die </a:t>
            </a:r>
            <a:r>
              <a:rPr lang="en-GB" dirty="0" err="1"/>
              <a:t>Zukunft</a:t>
            </a:r>
            <a:r>
              <a:rPr lang="en-GB" dirty="0"/>
              <a:t> der </a:t>
            </a:r>
            <a:r>
              <a:rPr lang="en-GB" dirty="0" err="1"/>
              <a:t>Nachhaltigkeit</a:t>
            </a:r>
            <a:r>
              <a:rPr lang="en-GB" baseline="0" dirty="0"/>
              <a:t> in </a:t>
            </a:r>
            <a:r>
              <a:rPr lang="en-GB" baseline="0" dirty="0" err="1"/>
              <a:t>Güterverkehr</a:t>
            </a:r>
            <a:r>
              <a:rPr lang="en-GB" baseline="0" dirty="0"/>
              <a:t> und </a:t>
            </a:r>
            <a:r>
              <a:rPr lang="en-GB" baseline="0" dirty="0" err="1"/>
              <a:t>Logistik</a:t>
            </a:r>
            <a:r>
              <a:rPr lang="en-GB" baseline="0" dirty="0"/>
              <a:t>” (2010). </a:t>
            </a:r>
            <a:r>
              <a:rPr lang="en-GB" dirty="0"/>
              <a:t>S.21-26</a:t>
            </a:r>
          </a:p>
          <a:p>
            <a:pPr defTabSz="907268">
              <a:defRPr/>
            </a:pPr>
            <a:r>
              <a:rPr lang="en-GB" baseline="0" dirty="0"/>
              <a:t>Online: </a:t>
            </a:r>
            <a:r>
              <a:rPr lang="en-GB" dirty="0"/>
              <a:t>http://www.europarl.europa.eu/RegData/etudes/note/join/2010/431578/IPOL-TRAN_NT(2010)431578_DE.pdf [20.08.2020]</a:t>
            </a:r>
          </a:p>
        </p:txBody>
      </p:sp>
      <p:sp>
        <p:nvSpPr>
          <p:cNvPr id="4" name="Foliennummernplatzhalter 3"/>
          <p:cNvSpPr>
            <a:spLocks noGrp="1"/>
          </p:cNvSpPr>
          <p:nvPr>
            <p:ph type="sldNum" sz="quarter" idx="10"/>
          </p:nvPr>
        </p:nvSpPr>
        <p:spPr/>
        <p:txBody>
          <a:bodyPr/>
          <a:lstStyle/>
          <a:p>
            <a:fld id="{56F06DAA-0A4E-4110-9797-3FB8CA0FEA93}" type="slidenum">
              <a:rPr lang="de-AT" smtClean="0"/>
              <a:t>12</a:t>
            </a:fld>
            <a:endParaRPr lang="de-AT" dirty="0"/>
          </a:p>
        </p:txBody>
      </p:sp>
    </p:spTree>
    <p:extLst>
      <p:ext uri="{BB962C8B-B14F-4D97-AF65-F5344CB8AC3E}">
        <p14:creationId xmlns:p14="http://schemas.microsoft.com/office/powerpoint/2010/main" val="4257393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6F06DAA-0A4E-4110-9797-3FB8CA0FEA93}" type="slidenum">
              <a:rPr lang="de-AT" smtClean="0"/>
              <a:t>13</a:t>
            </a:fld>
            <a:endParaRPr lang="de-AT" dirty="0"/>
          </a:p>
        </p:txBody>
      </p:sp>
    </p:spTree>
    <p:extLst>
      <p:ext uri="{BB962C8B-B14F-4D97-AF65-F5344CB8AC3E}">
        <p14:creationId xmlns:p14="http://schemas.microsoft.com/office/powerpoint/2010/main" val="3672297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14</a:t>
            </a:fld>
            <a:endParaRPr lang="de-AT" dirty="0"/>
          </a:p>
        </p:txBody>
      </p:sp>
    </p:spTree>
    <p:extLst>
      <p:ext uri="{BB962C8B-B14F-4D97-AF65-F5344CB8AC3E}">
        <p14:creationId xmlns:p14="http://schemas.microsoft.com/office/powerpoint/2010/main" val="2452492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r>
              <a:rPr lang="de-DE" dirty="0"/>
              <a:t>Aktuell stehen ökologische (vo</a:t>
            </a:r>
            <a:r>
              <a:rPr lang="de-DE" baseline="0" dirty="0"/>
              <a:t>r allem CO2 Ausstoß) und ökonomische Faktoren (Transportkosten) im Vordergrund bei einer Beurteilung der Verkehrsträger. Umweltschutz ist bei vielen Unternehmen immer noch eine Nebenbedingung und wird vor allem für Marketingzwecke genutzt. Aus betriebswirtschaftlicher Sicht wird Umweltschutz oftmals auch als Möglichkeit gesehen die Kosten zu reduzieren oder den Erlös zu steigern. </a:t>
            </a:r>
            <a:endParaRPr lang="de-DE" dirty="0"/>
          </a:p>
          <a:p>
            <a:endParaRPr lang="de-DE" dirty="0"/>
          </a:p>
          <a:p>
            <a:r>
              <a:rPr lang="de-DE" dirty="0"/>
              <a:t>Für</a:t>
            </a:r>
            <a:r>
              <a:rPr lang="de-DE" baseline="0" dirty="0"/>
              <a:t> einen umfassenden Vergleich der Verkehrsträger unter dem Gesichtspunkt der Nachhaltigkeit sind jedoch neben den Emissionen sowie den Transportkosten noch weitere Faktoren zu beachten (siehe oben). Die in der Abbildung genannten Beurteilungskriterien in den drei Einflussbereichen stellen eine Auswahl an möglichen Vergleichsfaktoren dar. Diese können selbstverständlich noch umfangreicher sein. </a:t>
            </a:r>
          </a:p>
          <a:p>
            <a:endParaRPr lang="de-DE" baseline="0" dirty="0"/>
          </a:p>
          <a:p>
            <a:r>
              <a:rPr lang="de-DE" baseline="0" dirty="0"/>
              <a:t>Die einzelnen Einflussbereiche sowie die angeführten Faktoren werden in den nachfolgenden Folien näher beschrieben. </a:t>
            </a:r>
            <a:endParaRPr lang="en-GB" dirty="0"/>
          </a:p>
          <a:p>
            <a:endParaRPr lang="de-DE" dirty="0"/>
          </a:p>
          <a:p>
            <a:r>
              <a:rPr lang="de-DE" dirty="0"/>
              <a:t>Quellen: </a:t>
            </a:r>
          </a:p>
          <a:p>
            <a:pPr defTabSz="907268">
              <a:defRPr/>
            </a:pPr>
            <a:r>
              <a:rPr lang="en-GB" dirty="0" err="1"/>
              <a:t>Pazirandeh</a:t>
            </a:r>
            <a:r>
              <a:rPr lang="en-GB" dirty="0"/>
              <a:t>, Ali/</a:t>
            </a:r>
            <a:r>
              <a:rPr lang="en-GB" dirty="0" err="1"/>
              <a:t>Jafari</a:t>
            </a:r>
            <a:r>
              <a:rPr lang="en-GB" dirty="0"/>
              <a:t>, Hamid: Making sense of green logistics, in: International Journal of Productivity and Performance Management, 2013, S.889f.</a:t>
            </a:r>
          </a:p>
          <a:p>
            <a:pPr defTabSz="907268">
              <a:defRPr/>
            </a:pPr>
            <a:r>
              <a:rPr lang="de-DE" dirty="0" err="1"/>
              <a:t>Bretzke</a:t>
            </a:r>
            <a:r>
              <a:rPr lang="de-DE" dirty="0"/>
              <a:t>, Wolf-Rüdiger/Karmin </a:t>
            </a:r>
            <a:r>
              <a:rPr lang="de-DE" dirty="0" err="1"/>
              <a:t>Barkawi</a:t>
            </a:r>
            <a:r>
              <a:rPr lang="de-DE" dirty="0"/>
              <a:t>: Nachhaltige Logistik: Antworten auf eine globale Herausforderung. Berlin Heidelberg, 2010,</a:t>
            </a:r>
            <a:r>
              <a:rPr lang="de-DE" baseline="0" dirty="0"/>
              <a:t> </a:t>
            </a:r>
            <a:r>
              <a:rPr lang="de-DE" dirty="0"/>
              <a:t>S.47</a:t>
            </a:r>
          </a:p>
          <a:p>
            <a:pPr defTabSz="907268">
              <a:defRPr/>
            </a:pPr>
            <a:endParaRPr lang="en-GB" dirty="0"/>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15</a:t>
            </a:fld>
            <a:endParaRPr lang="de-AT" dirty="0"/>
          </a:p>
        </p:txBody>
      </p:sp>
    </p:spTree>
    <p:extLst>
      <p:ext uri="{BB962C8B-B14F-4D97-AF65-F5344CB8AC3E}">
        <p14:creationId xmlns:p14="http://schemas.microsoft.com/office/powerpoint/2010/main" val="4058144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pPr defTabSz="907268">
              <a:defRPr/>
            </a:pPr>
            <a:r>
              <a:rPr lang="de-DE" b="1" dirty="0">
                <a:solidFill>
                  <a:schemeClr val="tx1">
                    <a:lumMod val="75000"/>
                    <a:lumOff val="25000"/>
                  </a:schemeClr>
                </a:solidFill>
              </a:rPr>
              <a:t>Flächenverbrauch/ Wegekosten</a:t>
            </a:r>
          </a:p>
          <a:p>
            <a:r>
              <a:rPr lang="de-DE" dirty="0"/>
              <a:t>Wegekosten setzen sich aus den Kosten für die Errichtung und die</a:t>
            </a:r>
            <a:r>
              <a:rPr lang="de-DE" baseline="0" dirty="0"/>
              <a:t> </a:t>
            </a:r>
            <a:r>
              <a:rPr lang="de-DE" dirty="0"/>
              <a:t>Instandhaltung von Verkehrswegen zusammen. Da im Falle von Binnenwasserstraßen</a:t>
            </a:r>
            <a:r>
              <a:rPr lang="de-DE" baseline="0" dirty="0"/>
              <a:t> </a:t>
            </a:r>
            <a:r>
              <a:rPr lang="de-DE" dirty="0"/>
              <a:t>meist auf eine natürliche Infrastruktur zurückgegriffen werden</a:t>
            </a:r>
            <a:r>
              <a:rPr lang="de-DE" baseline="0" dirty="0"/>
              <a:t> </a:t>
            </a:r>
            <a:r>
              <a:rPr lang="de-DE" dirty="0"/>
              <a:t>kann, sind die Kosten für die Infrastruktur sowie der Flächenverbrauch</a:t>
            </a:r>
            <a:r>
              <a:rPr lang="de-DE" baseline="0" dirty="0"/>
              <a:t> </a:t>
            </a:r>
            <a:r>
              <a:rPr lang="de-DE" dirty="0"/>
              <a:t>entsprechend niedrig. Detaillierte diesbezügliche</a:t>
            </a:r>
            <a:r>
              <a:rPr lang="de-DE" baseline="0" dirty="0"/>
              <a:t> </a:t>
            </a:r>
            <a:r>
              <a:rPr lang="de-DE" dirty="0"/>
              <a:t>Vergleiche zu den Landverkehrsträgern liegen aus Deutschland vor:</a:t>
            </a:r>
            <a:r>
              <a:rPr lang="de-DE" baseline="0" dirty="0"/>
              <a:t> </a:t>
            </a:r>
            <a:r>
              <a:rPr lang="de-DE" dirty="0"/>
              <a:t>Demnach sind die Infrastrukturkosten je Tonnenkilometer bei Schiene oder</a:t>
            </a:r>
            <a:r>
              <a:rPr lang="de-DE" baseline="0" dirty="0"/>
              <a:t> </a:t>
            </a:r>
            <a:r>
              <a:rPr lang="de-DE" dirty="0"/>
              <a:t>Straße rund viermal so hoch wie bei der Wasserstraße.</a:t>
            </a:r>
            <a:r>
              <a:rPr lang="de-DE" baseline="0" dirty="0"/>
              <a:t> </a:t>
            </a:r>
            <a:r>
              <a:rPr lang="de-DE" dirty="0"/>
              <a:t>Die Verbesserung der gesamten Infrastruktur der knapp 2.415 km langen</a:t>
            </a:r>
            <a:r>
              <a:rPr lang="de-DE" baseline="0" dirty="0"/>
              <a:t> </a:t>
            </a:r>
            <a:r>
              <a:rPr lang="de-DE" dirty="0"/>
              <a:t>Wasserstraße Donau würde</a:t>
            </a:r>
            <a:r>
              <a:rPr lang="de-DE" baseline="0" dirty="0"/>
              <a:t> </a:t>
            </a:r>
            <a:r>
              <a:rPr lang="de-DE" dirty="0"/>
              <a:t>gemäß aktueller Kostenschätzungen für Infrastrukturprojekte</a:t>
            </a:r>
            <a:r>
              <a:rPr lang="de-DE" baseline="0" dirty="0"/>
              <a:t> </a:t>
            </a:r>
            <a:r>
              <a:rPr lang="de-DE" dirty="0"/>
              <a:t>der Anrainer-Staaten in Summe 1,2 Mrd. EUR betragen.</a:t>
            </a:r>
            <a:r>
              <a:rPr lang="de-DE" baseline="0" dirty="0"/>
              <a:t> </a:t>
            </a:r>
            <a:r>
              <a:rPr lang="de-DE" dirty="0"/>
              <a:t>Dies entspricht in etwa jenen Kosten, die für die Errichtung von rund 50 km</a:t>
            </a:r>
            <a:r>
              <a:rPr lang="de-DE" baseline="0" dirty="0"/>
              <a:t>  </a:t>
            </a:r>
            <a:r>
              <a:rPr lang="de-DE" dirty="0"/>
              <a:t>Straßen- oder Schieneninfrastruktur anfallen. Aktuelle europäische Eisenbahntunnel-Projekte kosten in etwa je 10 bis 20 Mrd. EUR.</a:t>
            </a:r>
          </a:p>
          <a:p>
            <a:endParaRPr lang="de-DE" dirty="0"/>
          </a:p>
          <a:p>
            <a:r>
              <a:rPr lang="de-DE" b="1" baseline="0" noProof="0" dirty="0"/>
              <a:t>Spezifischer Energieverbrauch</a:t>
            </a:r>
          </a:p>
          <a:p>
            <a:pPr defTabSz="907268">
              <a:defRPr/>
            </a:pPr>
            <a:r>
              <a:rPr lang="de-DE" dirty="0"/>
              <a:t>In Bezug auf den spezifischen Energieverbrauch kann die Binnenschifffahrt</a:t>
            </a:r>
            <a:r>
              <a:rPr lang="de-DE" baseline="0" dirty="0"/>
              <a:t> </a:t>
            </a:r>
            <a:r>
              <a:rPr lang="de-DE" dirty="0"/>
              <a:t>als der effektivste und somit umweltfreundlichste Verkehrsträger bezeichnet</a:t>
            </a:r>
            <a:r>
              <a:rPr lang="de-DE" baseline="0" dirty="0"/>
              <a:t> </a:t>
            </a:r>
            <a:r>
              <a:rPr lang="de-DE" dirty="0"/>
              <a:t>werden. Das Binnenschiff kann eine Tonne Ladung bei gleichem Energieverbrauch</a:t>
            </a:r>
            <a:r>
              <a:rPr lang="de-DE" baseline="0" dirty="0"/>
              <a:t> </a:t>
            </a:r>
            <a:r>
              <a:rPr lang="de-DE" dirty="0"/>
              <a:t>beinahe viermal so weit transportieren wie der Lkw. </a:t>
            </a:r>
          </a:p>
          <a:p>
            <a:endParaRPr lang="de-DE" noProof="0" dirty="0"/>
          </a:p>
          <a:p>
            <a:r>
              <a:rPr lang="de-DE" dirty="0"/>
              <a:t>Quelle: </a:t>
            </a:r>
          </a:p>
          <a:p>
            <a:r>
              <a:rPr lang="en-US" altLang="de-DE" noProof="0" dirty="0"/>
              <a:t>viadonau,</a:t>
            </a:r>
            <a:r>
              <a:rPr lang="en-US" altLang="de-DE" baseline="0" noProof="0" dirty="0"/>
              <a:t> </a:t>
            </a:r>
            <a:r>
              <a:rPr lang="en-US" altLang="de-DE" baseline="0" noProof="0" dirty="0" err="1"/>
              <a:t>Handbuch</a:t>
            </a:r>
            <a:r>
              <a:rPr lang="en-US" altLang="de-DE" baseline="0" noProof="0" dirty="0"/>
              <a:t> der </a:t>
            </a:r>
            <a:r>
              <a:rPr lang="en-US" altLang="de-DE" baseline="0" noProof="0" dirty="0" err="1"/>
              <a:t>Donauschifffahrt</a:t>
            </a:r>
            <a:r>
              <a:rPr lang="en-US" altLang="de-DE" baseline="0" noProof="0" dirty="0"/>
              <a:t>, 2019, </a:t>
            </a:r>
            <a:r>
              <a:rPr lang="de-DE" baseline="0" dirty="0"/>
              <a:t>S. 18-20</a:t>
            </a:r>
          </a:p>
          <a:p>
            <a:endParaRPr lang="de-DE" baseline="0" dirty="0"/>
          </a:p>
          <a:p>
            <a:r>
              <a:rPr lang="de-DE" baseline="0" dirty="0"/>
              <a:t>Bildquelle: </a:t>
            </a:r>
          </a:p>
          <a:p>
            <a:r>
              <a:rPr lang="de-DE" baseline="0" dirty="0"/>
              <a:t>viadonau im Handbuch der Donauschifffahrt, S.18</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3C628F"/>
                </a:solidFill>
              </a:rPr>
              <a:t>PLANCO Consulting &amp; Bundesanstalt für Gewässerkunde 2007 </a:t>
            </a:r>
            <a:r>
              <a:rPr lang="de-DE" baseline="0" dirty="0"/>
              <a:t>im Handbuch der Donauschifffahrt, S.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C628F"/>
              </a:solidFill>
            </a:endParaRPr>
          </a:p>
          <a:p>
            <a:endParaRPr lang="de-DE" baseline="0" dirty="0"/>
          </a:p>
          <a:p>
            <a:endParaRPr lang="de-DE" baseline="0" dirty="0"/>
          </a:p>
        </p:txBody>
      </p:sp>
      <p:sp>
        <p:nvSpPr>
          <p:cNvPr id="4" name="Foliennummernplatzhalter 3"/>
          <p:cNvSpPr>
            <a:spLocks noGrp="1"/>
          </p:cNvSpPr>
          <p:nvPr>
            <p:ph type="sldNum" sz="quarter" idx="10"/>
          </p:nvPr>
        </p:nvSpPr>
        <p:spPr/>
        <p:txBody>
          <a:bodyPr/>
          <a:lstStyle/>
          <a:p>
            <a:fld id="{56F06DAA-0A4E-4110-9797-3FB8CA0FEA93}" type="slidenum">
              <a:rPr lang="de-AT" smtClean="0"/>
              <a:t>16</a:t>
            </a:fld>
            <a:endParaRPr lang="de-AT" dirty="0"/>
          </a:p>
        </p:txBody>
      </p:sp>
    </p:spTree>
    <p:extLst>
      <p:ext uri="{BB962C8B-B14F-4D97-AF65-F5344CB8AC3E}">
        <p14:creationId xmlns:p14="http://schemas.microsoft.com/office/powerpoint/2010/main" val="2507796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r>
              <a:rPr lang="de-DE" noProof="0" dirty="0"/>
              <a:t>Aufgrund</a:t>
            </a:r>
            <a:r>
              <a:rPr lang="de-DE" baseline="0" noProof="0" dirty="0"/>
              <a:t> der Netzdichte sowie der Nähe zu Siedlungen und Ballungsräumen ist die Lärmbelästigung vor allem durch die Straße gegeben. Der Bahnlärm beeinträchtigt vor allem in bestimmten Bereichen die Umwelt wohingegen der Güterverkehr auf der Wasserstraße kaum Lärm verursacht. Lärm hängt außerdem von der Subjektiven Wahrnehmung ab – so wird bei gleichem Lärmpegel der Straßenlärm als störender empfunden als der Bahnlärm. </a:t>
            </a:r>
          </a:p>
          <a:p>
            <a:endParaRPr lang="de-DE" baseline="0" noProof="0" dirty="0"/>
          </a:p>
          <a:p>
            <a:r>
              <a:rPr lang="de-AT" dirty="0"/>
              <a:t>Wie der „Noise Viewer“ des Noise Observation </a:t>
            </a:r>
            <a:r>
              <a:rPr lang="de-AT" dirty="0" err="1"/>
              <a:t>and</a:t>
            </a:r>
            <a:r>
              <a:rPr lang="de-AT" dirty="0"/>
              <a:t> Information Service </a:t>
            </a:r>
            <a:r>
              <a:rPr lang="de-AT" dirty="0" err="1"/>
              <a:t>for</a:t>
            </a:r>
            <a:r>
              <a:rPr lang="de-AT" dirty="0"/>
              <a:t> Europe zeigt, sind Großbritannien und Deutschland vor allem durch den Straßenlärm in der Nacht sowohl bei Tag beeinträchtigt. In Österreich ist am Tag  vor allem die Lärmbelästigung durch den Bahnverkehr zu erkennen. In Italien und Frankreich wird ein Großteil der Bevölkerung durch den Straßen- als auch den Bahnlärm bei Tag und Nacht beeinträchtigt.</a:t>
            </a:r>
          </a:p>
          <a:p>
            <a:endParaRPr lang="de-AT" dirty="0"/>
          </a:p>
          <a:p>
            <a:r>
              <a:rPr lang="de-AT" dirty="0"/>
              <a:t>Quellen:</a:t>
            </a:r>
            <a:endParaRPr lang="de-DE" dirty="0"/>
          </a:p>
          <a:p>
            <a:pPr defTabSz="907268">
              <a:defRPr/>
            </a:pPr>
            <a:r>
              <a:rPr lang="de-DE" dirty="0"/>
              <a:t>„Noise Viewer“, Online: </a:t>
            </a:r>
            <a:r>
              <a:rPr lang="en-GB" dirty="0">
                <a:hlinkClick r:id="rId3"/>
              </a:rPr>
              <a:t>http://noise.eionet.europa.eu/viewer.html</a:t>
            </a:r>
            <a:r>
              <a:rPr lang="en-GB" dirty="0"/>
              <a:t> [19.08.2020]</a:t>
            </a:r>
          </a:p>
          <a:p>
            <a:pPr defTabSz="907268">
              <a:defRPr/>
            </a:pPr>
            <a:r>
              <a:rPr lang="en-GB" dirty="0"/>
              <a:t>VDC, Online:</a:t>
            </a:r>
            <a:r>
              <a:rPr lang="en-GB" baseline="0" dirty="0"/>
              <a:t> </a:t>
            </a:r>
            <a:r>
              <a:rPr lang="en-GB" dirty="0"/>
              <a:t>https://www.vcd.org/themen/verkehrslaerm/strassenlaerm/ [19.08.2020].</a:t>
            </a:r>
          </a:p>
          <a:p>
            <a:pPr defTabSz="907268">
              <a:defRPr/>
            </a:pPr>
            <a:endParaRPr lang="en-GB" dirty="0"/>
          </a:p>
          <a:p>
            <a:pPr defTabSz="907268">
              <a:defRPr/>
            </a:pPr>
            <a:r>
              <a:rPr lang="en-GB" dirty="0" err="1"/>
              <a:t>Bildquelle</a:t>
            </a:r>
            <a:r>
              <a:rPr lang="en-GB" dirty="0"/>
              <a:t>: www.pixabay.com</a:t>
            </a:r>
          </a:p>
          <a:p>
            <a:endParaRPr lang="de-DE" baseline="0" dirty="0"/>
          </a:p>
        </p:txBody>
      </p:sp>
      <p:sp>
        <p:nvSpPr>
          <p:cNvPr id="4" name="Foliennummernplatzhalter 3"/>
          <p:cNvSpPr>
            <a:spLocks noGrp="1"/>
          </p:cNvSpPr>
          <p:nvPr>
            <p:ph type="sldNum" sz="quarter" idx="10"/>
          </p:nvPr>
        </p:nvSpPr>
        <p:spPr/>
        <p:txBody>
          <a:bodyPr/>
          <a:lstStyle/>
          <a:p>
            <a:fld id="{56F06DAA-0A4E-4110-9797-3FB8CA0FEA93}" type="slidenum">
              <a:rPr lang="de-AT" smtClean="0"/>
              <a:t>17</a:t>
            </a:fld>
            <a:endParaRPr lang="de-AT" dirty="0"/>
          </a:p>
        </p:txBody>
      </p:sp>
    </p:spTree>
    <p:extLst>
      <p:ext uri="{BB962C8B-B14F-4D97-AF65-F5344CB8AC3E}">
        <p14:creationId xmlns:p14="http://schemas.microsoft.com/office/powerpoint/2010/main" val="3318116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r>
              <a:rPr lang="de-DE" b="1" dirty="0"/>
              <a:t>Verkehrssicherheit:</a:t>
            </a:r>
            <a:r>
              <a:rPr lang="de-DE" b="1" baseline="0" dirty="0"/>
              <a:t> </a:t>
            </a:r>
          </a:p>
          <a:p>
            <a:r>
              <a:rPr lang="de-DE" dirty="0"/>
              <a:t>Das Binnenschiff</a:t>
            </a:r>
            <a:r>
              <a:rPr lang="de-DE" baseline="0" dirty="0"/>
              <a:t> kann im Vergleich zu Bahn und Lkw als sicherstes Verkehrsmittel bezeichnet werden. Dies wird durch hohe Sicherheitsstandards ermöglicht. Dies wirkt sich wiederum auch auf die Unfallkosten aus, welche vergleichsweise niedrig sind (siehe auch Externe Kosten im Vergleich). Deshalb werden ca. 80% der Gefahrguttransporte in Europa mit dem Binnenschiff durchgeführt.</a:t>
            </a:r>
          </a:p>
          <a:p>
            <a:endParaRPr lang="de-DE" baseline="0" dirty="0"/>
          </a:p>
          <a:p>
            <a:r>
              <a:rPr lang="de-DE" b="1" dirty="0"/>
              <a:t>Arbeitsbedingungen:</a:t>
            </a:r>
          </a:p>
          <a:p>
            <a:r>
              <a:rPr lang="de-DE" dirty="0"/>
              <a:t>In der Binnenschifffahrt sind lange</a:t>
            </a:r>
            <a:r>
              <a:rPr lang="de-DE" baseline="0" dirty="0"/>
              <a:t> Aufenthalte auf dem Schiff keine Seltenheit, wodurch auch ein Großteil der Freizeit auf dem Schiff verbracht wird. </a:t>
            </a:r>
          </a:p>
          <a:p>
            <a:r>
              <a:rPr lang="de-DE" baseline="0" dirty="0"/>
              <a:t>Bei der Bahn gibt es oftmals ein 3-Schichten-Modell was zu geregelten Arbeitszeiten führt. Da der Personenverkehr am Tag vorrangig behandelt wird, findet der Großteil des Güterverkehrs in der Nacht statt was wiederum zu Nachtarbeit führt. </a:t>
            </a:r>
          </a:p>
          <a:p>
            <a:r>
              <a:rPr lang="de-DE" baseline="0" dirty="0"/>
              <a:t>Lkw-Fahrer sind oftmals mit langen und unregelmäßigen Arbeitszeiten konfrontiert. Zusätzlich führen der Termin- und Zeitdruck in der wettbewerbsgetriebenen Branche dazu, dass Lenk- und Ruhezeiten vernachlässigt werden. Bei Fernverkehrs-Fahrern kommt zusätzlich die lange Abwesenheit von zu hause hinzu. </a:t>
            </a:r>
            <a:endParaRPr lang="de-DE" dirty="0"/>
          </a:p>
          <a:p>
            <a:endParaRPr lang="de-DE" dirty="0"/>
          </a:p>
          <a:p>
            <a:pPr defTabSz="907268">
              <a:defRPr/>
            </a:pPr>
            <a:r>
              <a:rPr lang="de-DE" dirty="0"/>
              <a:t>Quellen: </a:t>
            </a:r>
          </a:p>
          <a:p>
            <a:pPr marL="171450" indent="-171450" defTabSz="907268">
              <a:buFont typeface="Arial" panose="020B0604020202020204" pitchFamily="34" charset="0"/>
              <a:buChar char="•"/>
              <a:defRPr/>
            </a:pPr>
            <a:r>
              <a:rPr lang="de-DE" dirty="0"/>
              <a:t>viadonau, Jahresbericht</a:t>
            </a:r>
            <a:r>
              <a:rPr lang="de-DE" baseline="0" dirty="0"/>
              <a:t> der Donauschifffahrt 2021, Wien, 2021, S. 2</a:t>
            </a:r>
            <a:endParaRPr lang="de-DE" dirty="0"/>
          </a:p>
          <a:p>
            <a:pPr marL="171450" indent="-171450" defTabSz="907268">
              <a:buFont typeface="Arial" panose="020B0604020202020204" pitchFamily="34" charset="0"/>
              <a:buChar char="•"/>
              <a:defRPr/>
            </a:pPr>
            <a:r>
              <a:rPr lang="de-DE" dirty="0"/>
              <a:t>Bundesamt für Güterverkehr (BAG), „Marktbeobachtung Güterverkehr. Auswertung der Arbeitsbedingungen in Güterverkehr und Logistik 2015-I“ (2015). S.9, 31, </a:t>
            </a:r>
            <a:r>
              <a:rPr lang="de-AT" dirty="0"/>
              <a:t>47</a:t>
            </a:r>
            <a:r>
              <a:rPr lang="en-GB" dirty="0"/>
              <a:t>;</a:t>
            </a:r>
            <a:r>
              <a:rPr lang="en-GB" baseline="0" dirty="0"/>
              <a:t> </a:t>
            </a:r>
            <a:r>
              <a:rPr lang="de-DE" dirty="0"/>
              <a:t>Online:</a:t>
            </a:r>
            <a:r>
              <a:rPr lang="de-DE" baseline="0" dirty="0"/>
              <a:t> </a:t>
            </a:r>
            <a:r>
              <a:rPr lang="de-DE" u="sng" dirty="0"/>
              <a:t>https://www.dslv.org/dslv/web.nsf/gfx/0C7783035E0D583FC1257EEC00373613/$file/BAG%20Markbeobachtung%20Fahrerberufe%202015.pdf </a:t>
            </a:r>
            <a:r>
              <a:rPr lang="de-DE" dirty="0"/>
              <a:t>[19.08.2020]</a:t>
            </a:r>
          </a:p>
        </p:txBody>
      </p:sp>
      <p:sp>
        <p:nvSpPr>
          <p:cNvPr id="4" name="Foliennummernplatzhalter 3"/>
          <p:cNvSpPr>
            <a:spLocks noGrp="1"/>
          </p:cNvSpPr>
          <p:nvPr>
            <p:ph type="sldNum" sz="quarter" idx="10"/>
          </p:nvPr>
        </p:nvSpPr>
        <p:spPr/>
        <p:txBody>
          <a:bodyPr/>
          <a:lstStyle/>
          <a:p>
            <a:fld id="{56F06DAA-0A4E-4110-9797-3FB8CA0FEA93}" type="slidenum">
              <a:rPr lang="de-AT" smtClean="0"/>
              <a:t>18</a:t>
            </a:fld>
            <a:endParaRPr lang="de-AT" dirty="0"/>
          </a:p>
        </p:txBody>
      </p:sp>
    </p:spTree>
    <p:extLst>
      <p:ext uri="{BB962C8B-B14F-4D97-AF65-F5344CB8AC3E}">
        <p14:creationId xmlns:p14="http://schemas.microsoft.com/office/powerpoint/2010/main" val="800827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r>
              <a:rPr lang="de-DE" b="1" dirty="0"/>
              <a:t>Transportkosten:</a:t>
            </a:r>
          </a:p>
          <a:p>
            <a:r>
              <a:rPr lang="de-DE" dirty="0"/>
              <a:t>Die Transportkosten sind </a:t>
            </a:r>
            <a:r>
              <a:rPr lang="de-DE" baseline="0" dirty="0"/>
              <a:t>einer der wichtigsten Faktoren im wirtschaftlichen Vergleich. Diese werden vor allem von der Transportmenge und damit der Auslastung der Verkehrsträger, der Transportdistanz und der Art des transportierten Gutes beeinflusst. Grundsätzlich sinken die Transportkosten bei zunehmender Transportdistanz bei allen Verkehrsträgern. Bezogen auf den Transport je Tonnenkilometer ist das Binnenschiff im Vergleich zu Bahn und Lkw am günstigsten. Die konkreten Kosten einer Transportstrecke können jedoch variieren. </a:t>
            </a:r>
            <a:endParaRPr lang="de-DE" dirty="0"/>
          </a:p>
          <a:p>
            <a:endParaRPr lang="de-DE" dirty="0"/>
          </a:p>
          <a:p>
            <a:r>
              <a:rPr lang="de-DE" b="1" dirty="0"/>
              <a:t>Externe Kosten:</a:t>
            </a:r>
          </a:p>
          <a:p>
            <a:r>
              <a:rPr lang="de-DE" dirty="0"/>
              <a:t>Auch die externen Kosten, also jene Kosten, die aus Klimagasen, Luftschadstoffen,</a:t>
            </a:r>
            <a:r>
              <a:rPr lang="de-DE" baseline="0" dirty="0"/>
              <a:t> </a:t>
            </a:r>
            <a:r>
              <a:rPr lang="de-DE" dirty="0"/>
              <a:t>Unfällen und Lärm resultieren, sind beim Binnenschiff am geringsten.</a:t>
            </a:r>
            <a:r>
              <a:rPr lang="de-DE" baseline="0" dirty="0"/>
              <a:t> </a:t>
            </a:r>
            <a:r>
              <a:rPr lang="de-DE" dirty="0"/>
              <a:t>Insbesondere der CO2-Ausstoß ist vergleichsweise niedrig, wodurch die Binnenschifffahrt</a:t>
            </a:r>
            <a:r>
              <a:rPr lang="de-DE" baseline="0" dirty="0"/>
              <a:t> </a:t>
            </a:r>
            <a:r>
              <a:rPr lang="de-DE" dirty="0"/>
              <a:t>einen Beitrag zur Erreichung der Klimaziele der Europäischen</a:t>
            </a:r>
            <a:r>
              <a:rPr lang="de-DE" baseline="0" dirty="0"/>
              <a:t> </a:t>
            </a:r>
            <a:r>
              <a:rPr lang="de-DE" dirty="0"/>
              <a:t>Union leisten kann.</a:t>
            </a:r>
          </a:p>
          <a:p>
            <a:endParaRPr lang="de-DE" dirty="0"/>
          </a:p>
          <a:p>
            <a:r>
              <a:rPr lang="de-DE" dirty="0"/>
              <a:t>Quelle: </a:t>
            </a:r>
          </a:p>
          <a:p>
            <a:pPr defTabSz="907268">
              <a:defRPr/>
            </a:pPr>
            <a:r>
              <a:rPr lang="en-US" altLang="de-DE" noProof="0" dirty="0"/>
              <a:t>viadonau,</a:t>
            </a:r>
            <a:r>
              <a:rPr lang="en-US" altLang="de-DE" baseline="0" noProof="0" dirty="0"/>
              <a:t> </a:t>
            </a:r>
            <a:r>
              <a:rPr lang="en-US" altLang="de-DE" baseline="0" noProof="0" dirty="0" err="1"/>
              <a:t>Handbuch</a:t>
            </a:r>
            <a:r>
              <a:rPr lang="en-US" altLang="de-DE" baseline="0" noProof="0" dirty="0"/>
              <a:t> der </a:t>
            </a:r>
            <a:r>
              <a:rPr lang="en-US" altLang="de-DE" baseline="0" noProof="0" dirty="0" err="1"/>
              <a:t>Donauschifffahrt</a:t>
            </a:r>
            <a:r>
              <a:rPr lang="en-US" altLang="de-DE" baseline="0" noProof="0" dirty="0"/>
              <a:t>, 2019, </a:t>
            </a:r>
            <a:r>
              <a:rPr lang="de-DE" baseline="0" dirty="0"/>
              <a:t>S.19f. </a:t>
            </a:r>
          </a:p>
          <a:p>
            <a:pPr defTabSz="907268">
              <a:defRPr/>
            </a:pPr>
            <a:r>
              <a:rPr lang="de-DE" dirty="0"/>
              <a:t>Kille, Christian/ Schmidt , Norbert, „Wirtschaftliche Rahmenbedingungen des Güterverkehrs. Studie zum Vergleich der Verkehrsträger im Rahmen des Logistikprozesses in Deutschland“ (2008). S.22</a:t>
            </a:r>
          </a:p>
          <a:p>
            <a:pPr defTabSz="907268">
              <a:defRPr/>
            </a:pPr>
            <a:r>
              <a:rPr lang="de-DE" dirty="0"/>
              <a:t>Online: </a:t>
            </a:r>
            <a:r>
              <a:rPr lang="de-DE" dirty="0">
                <a:hlinkClick r:id="rId3"/>
              </a:rPr>
              <a:t>http://www.scs.fraunhofer.de/content/dam/scs/de/dokumente/studien/Wirtschaftliche_Rahmenbedingungen_des_Gueterverkehrs.pdf</a:t>
            </a:r>
            <a:r>
              <a:rPr lang="de-DE" dirty="0"/>
              <a:t> [19.08.2020]</a:t>
            </a:r>
          </a:p>
          <a:p>
            <a:pPr defTabSz="907268">
              <a:defRPr/>
            </a:pPr>
            <a:endParaRPr lang="de-DE" dirty="0"/>
          </a:p>
          <a:p>
            <a:pPr defTabSz="907268">
              <a:defRPr/>
            </a:pPr>
            <a:r>
              <a:rPr lang="de-DE" dirty="0"/>
              <a:t>Bildquelle:</a:t>
            </a:r>
          </a:p>
          <a:p>
            <a:pPr marL="0" marR="0" lvl="0" indent="0" algn="l" defTabSz="907268" rtl="0" eaLnBrk="1" fontAlgn="auto" latinLnBrk="0" hangingPunct="1">
              <a:lnSpc>
                <a:spcPct val="100000"/>
              </a:lnSpc>
              <a:spcBef>
                <a:spcPts val="0"/>
              </a:spcBef>
              <a:spcAft>
                <a:spcPts val="0"/>
              </a:spcAft>
              <a:buClrTx/>
              <a:buSzTx/>
              <a:buFontTx/>
              <a:buNone/>
              <a:tabLst/>
              <a:defRPr/>
            </a:pPr>
            <a:r>
              <a:rPr lang="de-DE" sz="1200" dirty="0">
                <a:solidFill>
                  <a:schemeClr val="tx1">
                    <a:lumMod val="75000"/>
                    <a:lumOff val="25000"/>
                  </a:schemeClr>
                </a:solidFill>
              </a:rPr>
              <a:t>PLANCO Consulting &amp; Bundesanstalt für Gewässerkunde 2007 im Handbuch der Donauschifffahrt,</a:t>
            </a:r>
            <a:r>
              <a:rPr lang="de-DE" sz="1200" baseline="0" dirty="0">
                <a:solidFill>
                  <a:schemeClr val="tx1">
                    <a:lumMod val="75000"/>
                    <a:lumOff val="25000"/>
                  </a:schemeClr>
                </a:solidFill>
              </a:rPr>
              <a:t> 2019, S. 19</a:t>
            </a:r>
            <a:endParaRPr lang="en-US" sz="1200" dirty="0">
              <a:solidFill>
                <a:schemeClr val="tx1">
                  <a:lumMod val="75000"/>
                  <a:lumOff val="25000"/>
                </a:schemeClr>
              </a:solidFill>
            </a:endParaRPr>
          </a:p>
          <a:p>
            <a:pPr defTabSz="907268">
              <a:defRPr/>
            </a:pPr>
            <a:endParaRPr 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t>19</a:t>
            </a:fld>
            <a:endParaRPr lang="de-AT" dirty="0"/>
          </a:p>
        </p:txBody>
      </p:sp>
    </p:spTree>
    <p:extLst>
      <p:ext uri="{BB962C8B-B14F-4D97-AF65-F5344CB8AC3E}">
        <p14:creationId xmlns:p14="http://schemas.microsoft.com/office/powerpoint/2010/main" val="2205404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t>20</a:t>
            </a:fld>
            <a:endParaRPr lang="de-AT" dirty="0"/>
          </a:p>
        </p:txBody>
      </p:sp>
    </p:spTree>
    <p:extLst>
      <p:ext uri="{BB962C8B-B14F-4D97-AF65-F5344CB8AC3E}">
        <p14:creationId xmlns:p14="http://schemas.microsoft.com/office/powerpoint/2010/main" val="213985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Bildquelle:</a:t>
            </a:r>
            <a:r>
              <a:rPr lang="de-AT" baseline="0" dirty="0"/>
              <a:t> Handbuch der Donauschifffahrt S. 79, 106 </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a:t>
            </a:fld>
            <a:endParaRPr lang="de-AT" dirty="0"/>
          </a:p>
        </p:txBody>
      </p:sp>
    </p:spTree>
    <p:extLst>
      <p:ext uri="{BB962C8B-B14F-4D97-AF65-F5344CB8AC3E}">
        <p14:creationId xmlns:p14="http://schemas.microsoft.com/office/powerpoint/2010/main" val="4084070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21</a:t>
            </a:fld>
            <a:endParaRPr lang="de-AT" dirty="0"/>
          </a:p>
        </p:txBody>
      </p:sp>
    </p:spTree>
    <p:extLst>
      <p:ext uri="{BB962C8B-B14F-4D97-AF65-F5344CB8AC3E}">
        <p14:creationId xmlns:p14="http://schemas.microsoft.com/office/powerpoint/2010/main" val="2158361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de-DE" dirty="0"/>
              <a:t>Die hohe Transportgeschwindigkeit</a:t>
            </a:r>
            <a:r>
              <a:rPr lang="de-DE" baseline="0" dirty="0"/>
              <a:t> im Vergleich zu den Verkehrsträgern Schiene und Wasserstraße kann als ein Vorteil der Straße angeführt werden. Auch die Flächendeckung der Infrastruktur und damit die Möglichkeit zur Netzbildungsfähigkeit (von Tür- zu –Tür) zählen zu den Stärken der Straße. Durch das große Angebot an unterschiedlichen Verkehrsmitteln bietet der Verkehrsträger große Flexibilität. Außerdem finden viele IT-Lösungen (z.B. Tracing und Tracking) bereits verbreitet Anwendung. Zusätzlich ist die Nutzung der Infrastruktur mit geringen Kosten verbunden (Kosten für Straßenschäden werden nur bedingt übernommen). </a:t>
            </a:r>
          </a:p>
          <a:p>
            <a:endParaRPr lang="de-DE" baseline="0" dirty="0"/>
          </a:p>
          <a:p>
            <a:r>
              <a:rPr lang="de-DE" dirty="0"/>
              <a:t>Da</a:t>
            </a:r>
            <a:r>
              <a:rPr lang="de-DE" baseline="0" dirty="0"/>
              <a:t> Kosten für Stau oder Lärmbelästigung (sogenannte externe Kosten) immer mehr Beachtung gewinnen, ist die Straße mit einem steigenden Kostendruck konfrontiert. Auch die zeitliche Einschränkung in Form von Fahrverboten hat Auswirkung auf den Verkehrsträger Straße. Im Hinblick auf Umweltaspekte wie Lärmbelästigung oder Unfälle schneidet die Straße im Verkehrsträgervergleich relativ schlecht ab. </a:t>
            </a:r>
            <a:endParaRPr lang="en-GB" dirty="0"/>
          </a:p>
          <a:p>
            <a:endParaRPr lang="en-GB" dirty="0"/>
          </a:p>
          <a:p>
            <a:r>
              <a:rPr lang="de-DE" dirty="0"/>
              <a:t>Quelle:</a:t>
            </a:r>
            <a:endParaRPr lang="en-GB" dirty="0"/>
          </a:p>
          <a:p>
            <a:pPr defTabSz="907268">
              <a:defRPr/>
            </a:pPr>
            <a:r>
              <a:rPr lang="de-DE" dirty="0"/>
              <a:t>Kille, Christian/ Schmidt , Norbert, „Wirtschaftliche Rahmenbedingungen des Güterverkehrs. Studie zum Vergleich der Verkehrsträger im Rahmen des Logistikprozesses in Deutschland“ (2008),</a:t>
            </a:r>
            <a:r>
              <a:rPr lang="en-GB" dirty="0"/>
              <a:t> S. 53</a:t>
            </a:r>
          </a:p>
          <a:p>
            <a:pPr defTabSz="907268">
              <a:defRPr/>
            </a:pPr>
            <a:r>
              <a:rPr lang="de-DE" dirty="0"/>
              <a:t>Online: </a:t>
            </a:r>
            <a:r>
              <a:rPr lang="de-DE" dirty="0">
                <a:hlinkClick r:id="rId3"/>
              </a:rPr>
              <a:t>http://www.scs.fraunhofer.de/content/dam/scs/de/dokumente/studien/Wirtschaftliche_Rahmenbedingungen_des_Gueterverkehrs.pdf</a:t>
            </a:r>
            <a:r>
              <a:rPr lang="de-DE" dirty="0"/>
              <a:t> [19.08.2020]</a:t>
            </a:r>
          </a:p>
          <a:p>
            <a:endParaRPr lang="en-GB" dirty="0"/>
          </a:p>
        </p:txBody>
      </p:sp>
      <p:sp>
        <p:nvSpPr>
          <p:cNvPr id="4" name="Slide Number Placeholder 3"/>
          <p:cNvSpPr>
            <a:spLocks noGrp="1"/>
          </p:cNvSpPr>
          <p:nvPr>
            <p:ph type="sldNum" sz="quarter" idx="10"/>
          </p:nvPr>
        </p:nvSpPr>
        <p:spPr/>
        <p:txBody>
          <a:bodyPr/>
          <a:lstStyle/>
          <a:p>
            <a:fld id="{56F06DAA-0A4E-4110-9797-3FB8CA0FEA93}" type="slidenum">
              <a:rPr lang="de-AT" smtClean="0"/>
              <a:t>22</a:t>
            </a:fld>
            <a:endParaRPr lang="de-AT" dirty="0"/>
          </a:p>
        </p:txBody>
      </p:sp>
    </p:spTree>
    <p:extLst>
      <p:ext uri="{BB962C8B-B14F-4D97-AF65-F5344CB8AC3E}">
        <p14:creationId xmlns:p14="http://schemas.microsoft.com/office/powerpoint/2010/main" val="661197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de-DE" dirty="0"/>
              <a:t>Vor allem bei Ganz- oder Direktzügen</a:t>
            </a:r>
            <a:r>
              <a:rPr lang="de-DE" baseline="0" dirty="0"/>
              <a:t> kann die Schiene mit einer schnellen Transportgeschwindigkeit punkten. Außerdem ist der Verkehrsträger massenleistungsfähig und die Transporte sind berechenbar. Aufgrund von Standards ist das Sicherheitsniveau sehr hoch. Die Transportpreise sind anders als bei der Straße nicht von Mautabgaben beeinflusst und können daher je nach transportierter Menge relativ günstig ausfallen. Auch der geringere CO2 Verbrauch im Vergleich zur Straße kann als Vorteil genannt werden.</a:t>
            </a:r>
          </a:p>
          <a:p>
            <a:endParaRPr lang="de-DE" baseline="0" dirty="0"/>
          </a:p>
          <a:p>
            <a:r>
              <a:rPr lang="de-DE" baseline="0" dirty="0"/>
              <a:t>Aufgrund infrastruktureller Unterschiede gestaltet sich der grenzüberschreitende Transport auf der Schiene noch schwierig. Die Abhängigkeit von Fahrplänen beeinträchtigt die Flexibilität der Transporte. Die Sendungsverfolgung gestaltet sich außerdem im Vergleich zur Straße sehr schwierig. Außerdem hat der Schienenverkehr, anders als der Luftverkehr, keine steuerlichen Vorteile. </a:t>
            </a:r>
            <a:endParaRPr lang="en-GB" dirty="0"/>
          </a:p>
          <a:p>
            <a:endParaRPr lang="en-GB" dirty="0"/>
          </a:p>
          <a:p>
            <a:r>
              <a:rPr lang="de-DE" dirty="0"/>
              <a:t>Quelle:</a:t>
            </a:r>
            <a:endParaRPr lang="en-GB" dirty="0"/>
          </a:p>
          <a:p>
            <a:pPr defTabSz="907268">
              <a:defRPr/>
            </a:pPr>
            <a:r>
              <a:rPr lang="de-DE" dirty="0"/>
              <a:t>Kille, Christian/ Schmidt , Norbert, „Wirtschaftliche Rahmenbedingungen des Güterverkehrs. Studie zum Vergleich der Verkehrsträger im Rahmen des Logistikprozesses in Deutschland“ (2008),</a:t>
            </a:r>
            <a:r>
              <a:rPr lang="en-GB" dirty="0"/>
              <a:t> S. 54</a:t>
            </a:r>
          </a:p>
          <a:p>
            <a:pPr defTabSz="907268">
              <a:defRPr/>
            </a:pPr>
            <a:r>
              <a:rPr lang="de-DE" dirty="0"/>
              <a:t>Online: </a:t>
            </a:r>
            <a:r>
              <a:rPr lang="de-DE" dirty="0">
                <a:hlinkClick r:id="rId3"/>
              </a:rPr>
              <a:t>http://www.scs.fraunhofer.de/content/dam/scs/de/dokumente/studien/Wirtschaftliche_Rahmenbedingungen_des_Gueterverkehrs.pdf</a:t>
            </a:r>
            <a:r>
              <a:rPr lang="de-DE" dirty="0"/>
              <a:t> [18.08.2020]</a:t>
            </a:r>
          </a:p>
          <a:p>
            <a:endParaRPr lang="en-GB" i="1" dirty="0"/>
          </a:p>
        </p:txBody>
      </p:sp>
      <p:sp>
        <p:nvSpPr>
          <p:cNvPr id="4" name="Slide Number Placeholder 3"/>
          <p:cNvSpPr>
            <a:spLocks noGrp="1"/>
          </p:cNvSpPr>
          <p:nvPr>
            <p:ph type="sldNum" sz="quarter" idx="10"/>
          </p:nvPr>
        </p:nvSpPr>
        <p:spPr/>
        <p:txBody>
          <a:bodyPr/>
          <a:lstStyle/>
          <a:p>
            <a:fld id="{56F06DAA-0A4E-4110-9797-3FB8CA0FEA93}" type="slidenum">
              <a:rPr lang="de-AT" smtClean="0"/>
              <a:t>23</a:t>
            </a:fld>
            <a:endParaRPr lang="de-AT" dirty="0"/>
          </a:p>
        </p:txBody>
      </p:sp>
    </p:spTree>
    <p:extLst>
      <p:ext uri="{BB962C8B-B14F-4D97-AF65-F5344CB8AC3E}">
        <p14:creationId xmlns:p14="http://schemas.microsoft.com/office/powerpoint/2010/main" val="2863912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de-DE" dirty="0"/>
              <a:t>Die Stärken</a:t>
            </a:r>
            <a:r>
              <a:rPr lang="de-DE" b="1" dirty="0"/>
              <a:t> </a:t>
            </a:r>
            <a:r>
              <a:rPr lang="de-DE" dirty="0"/>
              <a:t>der Donauschifffahrt liegen vor allem in der Fähigkeit, große Mengen pro Schiffseinheit zu transportieren, in den günstigen Transportkosten und in ihrer Umweltfreundlichkeit. Zudem ist sie rund um die Uhr nutzbar (z. B. kein Wochenend- und Nachtfahrverbot) und kann eine hohe Sicherheit und niedrige Infrastrukturkosten vorweisen.</a:t>
            </a:r>
          </a:p>
          <a:p>
            <a:endParaRPr lang="de-DE" noProof="0" dirty="0"/>
          </a:p>
          <a:p>
            <a:r>
              <a:rPr lang="de-DE" dirty="0"/>
              <a:t>Die Schwächen</a:t>
            </a:r>
            <a:r>
              <a:rPr lang="de-DE" b="1" dirty="0"/>
              <a:t> </a:t>
            </a:r>
            <a:r>
              <a:rPr lang="de-DE" dirty="0"/>
              <a:t>liegen in der Abhängigkeit von schwankenden Fahrwasserverhältnissen und dem damit verbundenen unterschiedlichen Auslastungsgrad der Schiffe, der niedrigen Transportgeschwindigkeit und der geringen Netzdichte, die oft einen Vor- und Nachlauf auf Straße oder Schiene erforderlich m</a:t>
            </a:r>
            <a:r>
              <a:rPr lang="en-GB" dirty="0" err="1"/>
              <a:t>achen</a:t>
            </a:r>
            <a:r>
              <a:rPr lang="en-GB" dirty="0"/>
              <a:t>.</a:t>
            </a:r>
          </a:p>
          <a:p>
            <a:endParaRPr lang="de-DE" noProof="0" dirty="0"/>
          </a:p>
          <a:p>
            <a:r>
              <a:rPr lang="de-DE" noProof="0" dirty="0"/>
              <a:t>Quelle:</a:t>
            </a:r>
          </a:p>
          <a:p>
            <a:r>
              <a:rPr lang="en-US" altLang="de-DE" noProof="0" dirty="0"/>
              <a:t>viadonau,</a:t>
            </a:r>
            <a:r>
              <a:rPr lang="en-US" altLang="de-DE" baseline="0" noProof="0" dirty="0"/>
              <a:t> </a:t>
            </a:r>
            <a:r>
              <a:rPr lang="en-US" altLang="de-DE" baseline="0" noProof="0" dirty="0" err="1"/>
              <a:t>Handbuch</a:t>
            </a:r>
            <a:r>
              <a:rPr lang="en-US" altLang="de-DE" baseline="0" noProof="0" dirty="0"/>
              <a:t> der </a:t>
            </a:r>
            <a:r>
              <a:rPr lang="en-US" altLang="de-DE" baseline="0" noProof="0" dirty="0" err="1"/>
              <a:t>Donauschifffahrt</a:t>
            </a:r>
            <a:r>
              <a:rPr lang="en-US" altLang="de-DE" baseline="0" noProof="0" dirty="0"/>
              <a:t>, 2019, S. 17</a:t>
            </a:r>
            <a:endParaRPr lang="de-DE"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24</a:t>
            </a:fld>
            <a:endParaRPr lang="de-AT" dirty="0"/>
          </a:p>
        </p:txBody>
      </p:sp>
    </p:spTree>
    <p:extLst>
      <p:ext uri="{BB962C8B-B14F-4D97-AF65-F5344CB8AC3E}">
        <p14:creationId xmlns:p14="http://schemas.microsoft.com/office/powerpoint/2010/main" val="2826023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pPr defTabSz="889033">
              <a:defRPr/>
            </a:pPr>
            <a:r>
              <a:rPr lang="de-DE" dirty="0"/>
              <a:t>Zusätzlich bietet das Binnenschiff verglichen mit den anderen Landverkehrsträgern eine deutlich größere Transportkapazität je Transporteinheit und kann beziehungsweise könnte so einen wichtigen Beitrag zur Entlastung von Straße und Schiene leisten. </a:t>
            </a:r>
            <a:r>
              <a:rPr lang="de-DE" baseline="0" dirty="0"/>
              <a:t> </a:t>
            </a:r>
            <a:r>
              <a:rPr lang="de-DE" dirty="0"/>
              <a:t>Zur Veranschaulichung der </a:t>
            </a:r>
            <a:r>
              <a:rPr lang="de-DE" b="1" dirty="0"/>
              <a:t>Massenleistungsfähigkeit</a:t>
            </a:r>
            <a:r>
              <a:rPr lang="de-DE" dirty="0"/>
              <a:t> der Binnenschifffahrt:</a:t>
            </a:r>
            <a:r>
              <a:rPr lang="de-DE" baseline="0" dirty="0"/>
              <a:t> </a:t>
            </a:r>
            <a:r>
              <a:rPr lang="de-DE" dirty="0"/>
              <a:t>Ein </a:t>
            </a:r>
            <a:r>
              <a:rPr lang="de-DE" b="1" dirty="0"/>
              <a:t>Binnenschiff</a:t>
            </a:r>
            <a:r>
              <a:rPr lang="de-DE" dirty="0"/>
              <a:t> mit 4 Leichtern (7.000 Nettotonnen) kann so viel transportieren wie </a:t>
            </a:r>
            <a:r>
              <a:rPr lang="de-DE" b="1" dirty="0"/>
              <a:t>175 Eisenbahnwaggons </a:t>
            </a:r>
            <a:r>
              <a:rPr lang="de-DE" dirty="0"/>
              <a:t>oder </a:t>
            </a:r>
            <a:r>
              <a:rPr lang="de-DE" b="1" dirty="0"/>
              <a:t>280 LKW</a:t>
            </a:r>
            <a:r>
              <a:rPr lang="de-DE" dirty="0"/>
              <a:t>. Das entspricht einer </a:t>
            </a:r>
            <a:r>
              <a:rPr lang="de-DE" b="1" dirty="0"/>
              <a:t>LKW-Kolonne</a:t>
            </a:r>
            <a:r>
              <a:rPr lang="de-DE" dirty="0"/>
              <a:t> von rund </a:t>
            </a:r>
            <a:r>
              <a:rPr lang="de-DE" b="1" dirty="0"/>
              <a:t>20 km </a:t>
            </a:r>
            <a:r>
              <a:rPr lang="de-DE" dirty="0"/>
              <a:t>auf der Autobahn!</a:t>
            </a:r>
          </a:p>
          <a:p>
            <a:pPr defTabSz="889033">
              <a:defRPr/>
            </a:pPr>
            <a:endParaRPr lang="de-DE" dirty="0"/>
          </a:p>
          <a:p>
            <a:pPr defTabSz="889033">
              <a:defRPr/>
            </a:pPr>
            <a:r>
              <a:rPr lang="de-DE" dirty="0"/>
              <a:t>Quelle: viadonau. Handbuch</a:t>
            </a:r>
            <a:r>
              <a:rPr lang="de-DE" baseline="0" dirty="0"/>
              <a:t> der Donauschifffahrt, S. 18</a:t>
            </a:r>
          </a:p>
          <a:p>
            <a:pPr defTabSz="889033">
              <a:defRPr/>
            </a:pPr>
            <a:r>
              <a:rPr lang="de-DE" baseline="0" dirty="0"/>
              <a:t>Bildquelle: viadonau im Handbuch der Donauschifffahrt, S. 19</a:t>
            </a:r>
            <a:endParaRPr lang="de-AT" dirty="0"/>
          </a:p>
          <a:p>
            <a:endParaRPr 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solidFill>
                  <a:prstClr val="black"/>
                </a:solidFill>
              </a:rPr>
              <a:pPr/>
              <a:t>25</a:t>
            </a:fld>
            <a:endParaRPr lang="de-AT" dirty="0">
              <a:solidFill>
                <a:prstClr val="black"/>
              </a:solidFill>
            </a:endParaRPr>
          </a:p>
        </p:txBody>
      </p:sp>
    </p:spTree>
    <p:extLst>
      <p:ext uri="{BB962C8B-B14F-4D97-AF65-F5344CB8AC3E}">
        <p14:creationId xmlns:p14="http://schemas.microsoft.com/office/powerpoint/2010/main" val="118808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486" eaLnBrk="0" hangingPunct="0">
              <a:spcBef>
                <a:spcPct val="30000"/>
              </a:spcBef>
              <a:defRPr sz="1200">
                <a:solidFill>
                  <a:schemeClr val="tx1"/>
                </a:solidFill>
                <a:latin typeface="Arial" charset="0"/>
                <a:ea typeface="ヒラギノ角ゴ Pro W3" charset="-128"/>
              </a:defRPr>
            </a:lvl1pPr>
            <a:lvl2pPr marL="36360755" indent="-35922489" defTabSz="908486" eaLnBrk="0" hangingPunct="0">
              <a:spcBef>
                <a:spcPct val="30000"/>
              </a:spcBef>
              <a:defRPr sz="1200">
                <a:solidFill>
                  <a:schemeClr val="tx1"/>
                </a:solidFill>
                <a:latin typeface="Arial" charset="0"/>
                <a:ea typeface="ヒラギノ角ゴ Pro W3" charset="-128"/>
              </a:defRPr>
            </a:lvl2pPr>
            <a:lvl3pPr marL="1095662" indent="-219132" defTabSz="908486" eaLnBrk="0" hangingPunct="0">
              <a:spcBef>
                <a:spcPct val="30000"/>
              </a:spcBef>
              <a:defRPr sz="1200">
                <a:solidFill>
                  <a:schemeClr val="tx1"/>
                </a:solidFill>
                <a:latin typeface="Arial" charset="0"/>
                <a:ea typeface="ヒラギノ角ゴ Pro W3" charset="-128"/>
              </a:defRPr>
            </a:lvl3pPr>
            <a:lvl4pPr marL="1533926" indent="-219132" defTabSz="908486" eaLnBrk="0" hangingPunct="0">
              <a:spcBef>
                <a:spcPct val="30000"/>
              </a:spcBef>
              <a:defRPr sz="1200">
                <a:solidFill>
                  <a:schemeClr val="tx1"/>
                </a:solidFill>
                <a:latin typeface="Arial" charset="0"/>
                <a:ea typeface="ヒラギノ角ゴ Pro W3" charset="-128"/>
              </a:defRPr>
            </a:lvl4pPr>
            <a:lvl5pPr marL="1972191" indent="-219132" defTabSz="908486" eaLnBrk="0" hangingPunct="0">
              <a:spcBef>
                <a:spcPct val="30000"/>
              </a:spcBef>
              <a:defRPr sz="1200">
                <a:solidFill>
                  <a:schemeClr val="tx1"/>
                </a:solidFill>
                <a:latin typeface="Arial" charset="0"/>
                <a:ea typeface="ヒラギノ角ゴ Pro W3" charset="-128"/>
              </a:defRPr>
            </a:lvl5pPr>
            <a:lvl6pPr marL="2410457" indent="-219132" defTabSz="908486" eaLnBrk="0" fontAlgn="base" hangingPunct="0">
              <a:spcBef>
                <a:spcPct val="30000"/>
              </a:spcBef>
              <a:spcAft>
                <a:spcPct val="0"/>
              </a:spcAft>
              <a:defRPr sz="1200">
                <a:solidFill>
                  <a:schemeClr val="tx1"/>
                </a:solidFill>
                <a:latin typeface="Arial" charset="0"/>
                <a:ea typeface="ヒラギノ角ゴ Pro W3" charset="-128"/>
              </a:defRPr>
            </a:lvl6pPr>
            <a:lvl7pPr marL="2848721" indent="-219132" defTabSz="908486" eaLnBrk="0" fontAlgn="base" hangingPunct="0">
              <a:spcBef>
                <a:spcPct val="30000"/>
              </a:spcBef>
              <a:spcAft>
                <a:spcPct val="0"/>
              </a:spcAft>
              <a:defRPr sz="1200">
                <a:solidFill>
                  <a:schemeClr val="tx1"/>
                </a:solidFill>
                <a:latin typeface="Arial" charset="0"/>
                <a:ea typeface="ヒラギノ角ゴ Pro W3" charset="-128"/>
              </a:defRPr>
            </a:lvl7pPr>
            <a:lvl8pPr marL="3286986" indent="-219132" defTabSz="908486" eaLnBrk="0" fontAlgn="base" hangingPunct="0">
              <a:spcBef>
                <a:spcPct val="30000"/>
              </a:spcBef>
              <a:spcAft>
                <a:spcPct val="0"/>
              </a:spcAft>
              <a:defRPr sz="1200">
                <a:solidFill>
                  <a:schemeClr val="tx1"/>
                </a:solidFill>
                <a:latin typeface="Arial" charset="0"/>
                <a:ea typeface="ヒラギノ角ゴ Pro W3" charset="-128"/>
              </a:defRPr>
            </a:lvl8pPr>
            <a:lvl9pPr marL="3725250" indent="-219132" defTabSz="908486" eaLnBrk="0" fontAlgn="base" hangingPunct="0">
              <a:spcBef>
                <a:spcPct val="30000"/>
              </a:spcBef>
              <a:spcAft>
                <a:spcPct val="0"/>
              </a:spcAft>
              <a:defRPr sz="1200">
                <a:solidFill>
                  <a:schemeClr val="tx1"/>
                </a:solidFill>
                <a:latin typeface="Arial" charset="0"/>
                <a:ea typeface="ヒラギノ角ゴ Pro W3" charset="-128"/>
              </a:defRPr>
            </a:lvl9pPr>
          </a:lstStyle>
          <a:p>
            <a:pPr eaLnBrk="1" hangingPunct="1">
              <a:spcBef>
                <a:spcPct val="0"/>
              </a:spcBef>
            </a:pPr>
            <a:fld id="{E0347291-6872-45B6-B7AB-E227A3140F7A}" type="slidenum">
              <a:rPr lang="en-GB" altLang="de-DE">
                <a:latin typeface="Corbel" panose="020B0503020204020204" pitchFamily="34" charset="0"/>
              </a:rPr>
              <a:pPr eaLnBrk="1" hangingPunct="1">
                <a:spcBef>
                  <a:spcPct val="0"/>
                </a:spcBef>
              </a:pPr>
              <a:t>26</a:t>
            </a:fld>
            <a:endParaRPr lang="en-GB" altLang="de-DE" dirty="0">
              <a:latin typeface="Corbel" panose="020B0503020204020204" pitchFamily="34" charset="0"/>
            </a:endParaRPr>
          </a:p>
        </p:txBody>
      </p:sp>
      <p:sp>
        <p:nvSpPr>
          <p:cNvPr id="78851" name="Rectangle 2"/>
          <p:cNvSpPr>
            <a:spLocks noGrp="1" noRot="1" noChangeAspect="1" noChangeArrowheads="1" noTextEdit="1"/>
          </p:cNvSpPr>
          <p:nvPr>
            <p:ph type="sldImg"/>
          </p:nvPr>
        </p:nvSpPr>
        <p:spPr>
          <a:xfrm>
            <a:off x="852488" y="746125"/>
            <a:ext cx="4973637" cy="3730625"/>
          </a:xfrm>
          <a:ln/>
        </p:spPr>
      </p:sp>
      <p:sp>
        <p:nvSpPr>
          <p:cNvPr id="78852" name="Rectangle 3"/>
          <p:cNvSpPr>
            <a:spLocks noGrp="1" noChangeArrowheads="1"/>
          </p:cNvSpPr>
          <p:nvPr>
            <p:ph type="body" idx="1"/>
          </p:nvPr>
        </p:nvSpPr>
        <p:spPr>
          <a:xfrm>
            <a:off x="889852" y="4721438"/>
            <a:ext cx="4897172" cy="44731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altLang="de-DE" dirty="0"/>
              <a:t>Neben den traditionellen Märkten bieten</a:t>
            </a:r>
            <a:r>
              <a:rPr lang="de-AT" altLang="de-DE" baseline="0" dirty="0"/>
              <a:t> einige weitere Branchen großes Potenzial für die Binnenschifffahrt.</a:t>
            </a:r>
          </a:p>
          <a:p>
            <a:pPr eaLnBrk="1" hangingPunct="1"/>
            <a:r>
              <a:rPr lang="de-AT" altLang="de-DE" baseline="0" dirty="0"/>
              <a:t>Für den Transport von </a:t>
            </a:r>
            <a:r>
              <a:rPr lang="de-AT" altLang="de-DE" b="1" baseline="0" dirty="0"/>
              <a:t>Schwer- und Übermaßgüter </a:t>
            </a:r>
            <a:r>
              <a:rPr lang="de-AT" altLang="de-DE" baseline="0" dirty="0"/>
              <a:t>ist die Wasserstraße aufgrund ihrer Abmessungen und der verfügbaren Infrastruktur (keine Anpassung der Verkehrswege, keine Straßensperren usw. notwendig) bestens geeignet.</a:t>
            </a:r>
          </a:p>
          <a:p>
            <a:pPr eaLnBrk="1" hangingPunct="1"/>
            <a:r>
              <a:rPr lang="de-AT" altLang="de-DE" baseline="0" dirty="0"/>
              <a:t>Durch die geringen Transportkosten und die Umweltfreundlichkeit eignet sich das Binnenschiff auch optimal für den Transport von </a:t>
            </a:r>
            <a:r>
              <a:rPr lang="de-AT" altLang="de-DE" b="1" baseline="0" dirty="0"/>
              <a:t>biogenen Rohstoffen</a:t>
            </a:r>
            <a:r>
              <a:rPr lang="de-AT" altLang="de-DE" baseline="0" dirty="0"/>
              <a:t>, für </a:t>
            </a:r>
            <a:r>
              <a:rPr lang="de-AT" altLang="de-DE" b="1" baseline="0" dirty="0"/>
              <a:t>Altstoffe</a:t>
            </a:r>
            <a:r>
              <a:rPr lang="de-AT" altLang="de-DE" baseline="0" dirty="0"/>
              <a:t> und </a:t>
            </a:r>
            <a:r>
              <a:rPr lang="de-AT" altLang="de-DE" b="1" baseline="0" dirty="0"/>
              <a:t>Abfälle</a:t>
            </a:r>
            <a:r>
              <a:rPr lang="de-AT" altLang="de-DE" baseline="0" dirty="0"/>
              <a:t> sowie </a:t>
            </a:r>
            <a:r>
              <a:rPr lang="de-AT" altLang="de-DE" b="1" baseline="0" dirty="0"/>
              <a:t>Baustoffe</a:t>
            </a:r>
            <a:r>
              <a:rPr lang="de-AT" altLang="de-DE" baseline="0" dirty="0"/>
              <a:t>. Diese Vorteile können durch optimierte Logistikketten auch zunehmend in der </a:t>
            </a:r>
            <a:r>
              <a:rPr lang="de-AT" altLang="de-DE" b="1" baseline="0" dirty="0"/>
              <a:t>Automobilindustrie</a:t>
            </a:r>
            <a:r>
              <a:rPr lang="de-AT" altLang="de-DE" baseline="0" dirty="0"/>
              <a:t> auf Ro-Ro-Schiffen genutzt werden.</a:t>
            </a:r>
          </a:p>
          <a:p>
            <a:pPr eaLnBrk="1" hangingPunct="1"/>
            <a:endParaRPr lang="de-AT" altLang="de-DE" baseline="0" dirty="0"/>
          </a:p>
          <a:p>
            <a:pPr eaLnBrk="1" hangingPunct="1"/>
            <a:r>
              <a:rPr lang="de-AT" altLang="de-DE" baseline="0" dirty="0"/>
              <a:t>Quelle: viadonau, Handbuch der Donauschifffahrt, 2019, S. 161-166</a:t>
            </a:r>
            <a:endParaRPr lang="de-AT" altLang="de-DE" dirty="0"/>
          </a:p>
          <a:p>
            <a:pPr eaLnBrk="1" hangingPunct="1"/>
            <a:endParaRPr lang="de-AT" alt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altLang="de-DE" dirty="0"/>
              <a:t>Bildquellen:</a:t>
            </a:r>
            <a:r>
              <a:rPr lang="de-AT" altLang="de-D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bg1"/>
                </a:solidFill>
                <a:latin typeface="Corbel" panose="020B0503020204020204" pitchFamily="34" charset="0"/>
              </a:rPr>
              <a:t>helmut1972, www.binnenschifferforum.de</a:t>
            </a:r>
            <a:r>
              <a:rPr lang="de-AT" altLang="de-DE" baseline="0" dirty="0"/>
              <a:t> im Handbuch der Donauschifffahrt, 2019, S. 118</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err="1">
                <a:solidFill>
                  <a:schemeClr val="bg1"/>
                </a:solidFill>
                <a:latin typeface="Corbel" panose="020B0503020204020204" pitchFamily="34" charset="0"/>
              </a:rPr>
              <a:t>Voies</a:t>
            </a:r>
            <a:r>
              <a:rPr lang="de-DE" sz="1200" dirty="0">
                <a:solidFill>
                  <a:schemeClr val="bg1"/>
                </a:solidFill>
                <a:latin typeface="Corbel" panose="020B0503020204020204" pitchFamily="34" charset="0"/>
              </a:rPr>
              <a:t> </a:t>
            </a:r>
            <a:r>
              <a:rPr lang="de-DE" sz="1200" dirty="0" err="1">
                <a:solidFill>
                  <a:schemeClr val="bg1"/>
                </a:solidFill>
                <a:latin typeface="Corbel" panose="020B0503020204020204" pitchFamily="34" charset="0"/>
              </a:rPr>
              <a:t>navigables</a:t>
            </a:r>
            <a:r>
              <a:rPr lang="de-DE" sz="1200" dirty="0">
                <a:solidFill>
                  <a:schemeClr val="bg1"/>
                </a:solidFill>
                <a:latin typeface="Corbel" panose="020B0503020204020204" pitchFamily="34" charset="0"/>
              </a:rPr>
              <a:t> de France </a:t>
            </a:r>
            <a:r>
              <a:rPr lang="de-AT" altLang="de-DE" baseline="0" dirty="0"/>
              <a:t>im Handbuch der Donauschifffahrt, 2019, S. 162</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ltLang="de-DE" baseline="0" dirty="0"/>
              <a:t>viadonau im Handbuch der Donauschifffahrt, 2019, S. 163</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ltLang="de-DE" baseline="0" dirty="0"/>
              <a:t>viadonau im Handbuch der Donauschifffahrt, 2019, S. 165</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ltLang="de-DE" baseline="0" dirty="0"/>
              <a:t>TTS im Handbuch der Donauschifffahrt, 2019, S. 195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bg1"/>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lt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alt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alt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alt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alt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altLang="de-DE" dirty="0"/>
          </a:p>
        </p:txBody>
      </p:sp>
    </p:spTree>
    <p:extLst>
      <p:ext uri="{BB962C8B-B14F-4D97-AF65-F5344CB8AC3E}">
        <p14:creationId xmlns:p14="http://schemas.microsoft.com/office/powerpoint/2010/main" val="2531645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de-AT" sz="1200" b="0" i="0" u="none" strike="noStrike" kern="1200" baseline="0" dirty="0">
                <a:solidFill>
                  <a:schemeClr val="tx1"/>
                </a:solidFill>
                <a:latin typeface="Corbel" panose="020B0503020204020204" pitchFamily="34" charset="0"/>
                <a:ea typeface="+mn-ea"/>
                <a:cs typeface="+mn-cs"/>
              </a:rPr>
              <a:t>Der Anteil der Wasserstraße am Modal Split im Jahr 2020 betrug in den 27 Ländern der Europäischen Union 5,8 % – somit wurden 5,8 % der gesamten Gütertonnenkilometer auf Wasserstraßen zurückgelegt. Dieser Anteil stellt sich in den einzelnen EU-Ländern sehr unterschiedlich dar. Die Niederlande beispielsweise verfügen über bedeutende Seehäfen und ein weit verzweigtes und kleinteiliges Wasserstraßennetz, sie haben daher den höchsten Binnenschifffahrtsanteil in den 27 Ländern der EU (41,6 % im Jahr 2020).</a:t>
            </a:r>
          </a:p>
          <a:p>
            <a:endParaRPr lang="de-AT" sz="1200" b="0" i="0" u="none" strike="noStrike" kern="1200" baseline="0" dirty="0">
              <a:solidFill>
                <a:schemeClr val="tx1"/>
              </a:solidFill>
              <a:latin typeface="Corbel" panose="020B0503020204020204" pitchFamily="34" charset="0"/>
              <a:ea typeface="+mn-ea"/>
              <a:cs typeface="+mn-cs"/>
            </a:endParaRPr>
          </a:p>
          <a:p>
            <a:r>
              <a:rPr lang="de-AT" sz="1200" b="0" i="0" u="none" strike="noStrike" kern="1200" baseline="0" dirty="0">
                <a:solidFill>
                  <a:schemeClr val="tx1"/>
                </a:solidFill>
                <a:latin typeface="Corbel" panose="020B0503020204020204" pitchFamily="34" charset="0"/>
                <a:ea typeface="+mn-ea"/>
                <a:cs typeface="+mn-cs"/>
              </a:rPr>
              <a:t>Quelle: Handbuch der Donauschifffahrt, 2019, S. 21</a:t>
            </a:r>
          </a:p>
          <a:p>
            <a:r>
              <a:rPr lang="de-AT" baseline="0" dirty="0" err="1"/>
              <a:t>Eurostat</a:t>
            </a:r>
            <a:r>
              <a:rPr lang="de-AT" baseline="0" dirty="0"/>
              <a:t>, https://ec.europa.eu/eurostat/statistics-explained/index.php/Freight_transport_statistics_-_modal_split [19.08.2020]</a:t>
            </a:r>
          </a:p>
          <a:p>
            <a:r>
              <a:rPr lang="de-AT" baseline="0" dirty="0"/>
              <a:t>Statistik Austria, https://www.statistik.at/web_de/statistiken/energie_umwelt_innovation_mobilitaet/verkehr/modal_split_gueterverkehr/index.html [19.08.2020]</a:t>
            </a:r>
          </a:p>
        </p:txBody>
      </p:sp>
      <p:sp>
        <p:nvSpPr>
          <p:cNvPr id="4" name="Slide Number Placeholder 3"/>
          <p:cNvSpPr>
            <a:spLocks noGrp="1"/>
          </p:cNvSpPr>
          <p:nvPr>
            <p:ph type="sldNum" sz="quarter" idx="10"/>
          </p:nvPr>
        </p:nvSpPr>
        <p:spPr/>
        <p:txBody>
          <a:bodyPr/>
          <a:lstStyle/>
          <a:p>
            <a:fld id="{D00EFCDE-96D0-4D36-8BE6-029C3C03055C}" type="slidenum">
              <a:rPr lang="en-US" smtClean="0"/>
              <a:t>27</a:t>
            </a:fld>
            <a:endParaRPr lang="en-US"/>
          </a:p>
        </p:txBody>
      </p:sp>
    </p:spTree>
    <p:extLst>
      <p:ext uri="{BB962C8B-B14F-4D97-AF65-F5344CB8AC3E}">
        <p14:creationId xmlns:p14="http://schemas.microsoft.com/office/powerpoint/2010/main" val="1734578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Bildquelle: </a:t>
            </a:r>
            <a:r>
              <a:rPr lang="de-DE" sz="1200" dirty="0">
                <a:solidFill>
                  <a:schemeClr val="bg1"/>
                </a:solidFill>
                <a:latin typeface="Corbel" panose="020B0503020204020204" pitchFamily="34" charset="0"/>
              </a:rPr>
              <a:t>C.N.F.R. NAVROM S.A., </a:t>
            </a:r>
            <a:r>
              <a:rPr lang="de-DE" sz="1200" dirty="0" err="1">
                <a:solidFill>
                  <a:schemeClr val="bg1"/>
                </a:solidFill>
                <a:latin typeface="Corbel" panose="020B0503020204020204" pitchFamily="34" charset="0"/>
              </a:rPr>
              <a:t>Galati</a:t>
            </a:r>
            <a:r>
              <a:rPr lang="de-DE" sz="1200" dirty="0">
                <a:solidFill>
                  <a:schemeClr val="bg1"/>
                </a:solidFill>
                <a:latin typeface="Corbel" panose="020B0503020204020204" pitchFamily="34" charset="0"/>
              </a:rPr>
              <a:t> im Handbuch der Donauschifffahrt,</a:t>
            </a:r>
            <a:r>
              <a:rPr lang="de-DE" sz="1200" baseline="0" dirty="0">
                <a:solidFill>
                  <a:schemeClr val="bg1"/>
                </a:solidFill>
                <a:latin typeface="Corbel" panose="020B0503020204020204" pitchFamily="34" charset="0"/>
              </a:rPr>
              <a:t> 2019, S. 125</a:t>
            </a:r>
            <a:endParaRPr lang="de-DE" sz="1200" dirty="0">
              <a:solidFill>
                <a:schemeClr val="bg1"/>
              </a:solidFill>
              <a:latin typeface="Corbel" panose="020B0503020204020204" pitchFamily="34" charset="0"/>
            </a:endParaRPr>
          </a:p>
          <a:p>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t>28</a:t>
            </a:fld>
            <a:endParaRPr lang="de-AT" dirty="0"/>
          </a:p>
        </p:txBody>
      </p:sp>
    </p:spTree>
    <p:extLst>
      <p:ext uri="{BB962C8B-B14F-4D97-AF65-F5344CB8AC3E}">
        <p14:creationId xmlns:p14="http://schemas.microsoft.com/office/powerpoint/2010/main" val="217006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29</a:t>
            </a:fld>
            <a:endParaRPr lang="de-AT" dirty="0"/>
          </a:p>
        </p:txBody>
      </p:sp>
    </p:spTree>
    <p:extLst>
      <p:ext uri="{BB962C8B-B14F-4D97-AF65-F5344CB8AC3E}">
        <p14:creationId xmlns:p14="http://schemas.microsoft.com/office/powerpoint/2010/main" val="2157330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LNG oder verflüssigtes Erdgas ist Erdgas, das auf mindestens -162 ° C abgekühlt ist und somit 600-mal weniger Platz einnimmt als unbearbeitetes Erdgas. Dies ist auch der Hauptvorteil in Verbindung mit dem Transport! Neben der Verwendung als Treibstoff für Binnenschiffe und LKW kann LNG auch für industrielle Prozesse in </a:t>
            </a:r>
            <a:r>
              <a:rPr lang="de-DE" dirty="0" err="1"/>
              <a:t>Gasform</a:t>
            </a:r>
            <a:r>
              <a:rPr lang="de-DE" dirty="0"/>
              <a:t> verwendet werden.</a:t>
            </a:r>
            <a:br>
              <a:rPr lang="de-DE" dirty="0"/>
            </a:br>
            <a:r>
              <a:rPr lang="de-DE" dirty="0"/>
              <a:t>Im Rahmen der Binnenschifffahrt gibt es bereits zwei Bunkerstationen auf dem Rhein - im Hafen von Rotterdam und im Hafen von Amsterdam. Dies sind LKW-zu-Schiff-Bunkerstationen, was bedeutet, dass der LKW mit dem Schiff verbunden ist, das ihn betankt. Norwegen und andere skandinavische Länder können als Vorreiter für LNG angesehen werden. Im Jahr 2009 gab es weltweit bereits 336 Schiffe in der LNG-Tankerflotte.</a:t>
            </a:r>
          </a:p>
          <a:p>
            <a:endParaRPr lang="en-US" noProof="0" dirty="0"/>
          </a:p>
          <a:p>
            <a:r>
              <a:rPr lang="en-US" noProof="0" dirty="0" err="1"/>
              <a:t>Quelle</a:t>
            </a:r>
            <a:r>
              <a:rPr lang="en-US" noProof="0" dirty="0"/>
              <a:t>:</a:t>
            </a:r>
          </a:p>
          <a:p>
            <a:r>
              <a:rPr lang="en-US" noProof="0" dirty="0"/>
              <a:t>Liquefied</a:t>
            </a:r>
            <a:r>
              <a:rPr lang="en-US" baseline="0" noProof="0" dirty="0"/>
              <a:t> Natural Gas LNG 101; Online: </a:t>
            </a:r>
            <a:r>
              <a:rPr lang="en-US" noProof="0" dirty="0"/>
              <a:t>https://www.youtube.com/watch?v=WyZTuzUzR68 </a:t>
            </a:r>
            <a:r>
              <a:rPr lang="de-AT" noProof="0" dirty="0"/>
              <a:t>[19.08.2020]</a:t>
            </a:r>
            <a:endParaRPr lang="en-US" noProof="0" dirty="0"/>
          </a:p>
          <a:p>
            <a:r>
              <a:rPr lang="en-US" noProof="0" dirty="0"/>
              <a:t>LNG Masterplan</a:t>
            </a:r>
            <a:r>
              <a:rPr lang="en-US" baseline="0" noProof="0" dirty="0"/>
              <a:t> for Rhine-Main-Danube, Online: </a:t>
            </a:r>
            <a:r>
              <a:rPr lang="en-US" noProof="0" dirty="0"/>
              <a:t>http://www.lngmasterplan.eu/images/D_111__Status_Quo__Trend_Analysis_-_Danube_and_Italy_v2.1_FINAL_2015-3-12.pdf  p.24 [19.08.2020]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Challenges</a:t>
            </a:r>
            <a:r>
              <a:rPr lang="en-US" baseline="0" dirty="0"/>
              <a:t> and opportunities for LNG as a ship fuel source and an application to bunkering network </a:t>
            </a:r>
            <a:r>
              <a:rPr lang="en-US" baseline="0" dirty="0" err="1"/>
              <a:t>optimisation</a:t>
            </a:r>
            <a:r>
              <a:rPr lang="en-US" baseline="0" dirty="0"/>
              <a:t>;, Online: </a:t>
            </a:r>
            <a:r>
              <a:rPr lang="en-US" dirty="0"/>
              <a:t>https://www.researchgate.net/profile/Murat_Aymelek/publication/274379729_Challenges_and_opportunities_for_LNG_as_a_ship_fuel_source_and_an_application_to_bunkering_network_optimisation/links/55e5bf9f08aecb1a7ccd4ab6.pdf p.768 [19.08.2020]</a:t>
            </a:r>
          </a:p>
          <a:p>
            <a:pPr marL="0" marR="0" indent="0" algn="l" defTabSz="914400" rtl="0" eaLnBrk="1" fontAlgn="auto" latinLnBrk="0" hangingPunct="1">
              <a:lnSpc>
                <a:spcPct val="100000"/>
              </a:lnSpc>
              <a:spcBef>
                <a:spcPts val="0"/>
              </a:spcBef>
              <a:spcAft>
                <a:spcPts val="0"/>
              </a:spcAft>
              <a:buClrTx/>
              <a:buSzTx/>
              <a:buFontTx/>
              <a:buNone/>
              <a:tabLst/>
              <a:defRPr/>
            </a:pPr>
            <a:r>
              <a:rPr lang="de-AT" dirty="0"/>
              <a:t>Statista.com;</a:t>
            </a:r>
            <a:r>
              <a:rPr lang="de-AT" baseline="0" dirty="0"/>
              <a:t> online: https://www.statista.com/statistics/1102212/lng-fueled-vessels-worldwide-by-type/ [19.08.2020].</a:t>
            </a:r>
          </a:p>
          <a:p>
            <a:pPr marL="0" marR="0" indent="0" algn="l" defTabSz="914400" rtl="0" eaLnBrk="1" fontAlgn="auto" latinLnBrk="0" hangingPunct="1">
              <a:lnSpc>
                <a:spcPct val="100000"/>
              </a:lnSpc>
              <a:spcBef>
                <a:spcPts val="0"/>
              </a:spcBef>
              <a:spcAft>
                <a:spcPts val="0"/>
              </a:spcAft>
              <a:buClrTx/>
              <a:buSzTx/>
              <a:buFontTx/>
              <a:buNone/>
              <a:tabLst/>
              <a:defRPr/>
            </a:pPr>
            <a:endParaRPr lang="de-AT"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AT" baseline="0" dirty="0"/>
              <a:t>Bildquelle: eigene Darstellung.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30</a:t>
            </a:fld>
            <a:endParaRPr lang="de-AT" dirty="0"/>
          </a:p>
        </p:txBody>
      </p:sp>
    </p:spTree>
    <p:extLst>
      <p:ext uri="{BB962C8B-B14F-4D97-AF65-F5344CB8AC3E}">
        <p14:creationId xmlns:p14="http://schemas.microsoft.com/office/powerpoint/2010/main" val="1261925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de-AT" baseline="0" dirty="0"/>
              <a:t>Als Einstieg zum Thema „Green Transport“ kann eine Diskussion dienen.  </a:t>
            </a:r>
          </a:p>
          <a:p>
            <a:endParaRPr lang="de-AT" baseline="0" dirty="0"/>
          </a:p>
          <a:p>
            <a:r>
              <a:rPr lang="de-AT" baseline="0" dirty="0"/>
              <a:t>Der globale Güterverkehr nimmt immer mehr zu – man kann jedes Produkt kaufen. Dies führt zu einer Überlastung der Verkehrsinfrastruktur. Vor allem der Verkehrsträger Straße stößt vermehrt an seine Grenzen, was sich in zunehmenden Staus äußert. Auch die Umweltbelastung nimmt zu: zunehmender CO2 Ausstoß, Feinstaubbelastung und Lärmbelästigung. </a:t>
            </a:r>
          </a:p>
          <a:p>
            <a:endParaRPr lang="de-AT" baseline="0" dirty="0"/>
          </a:p>
          <a:p>
            <a:pPr defTabSz="905906"/>
            <a:r>
              <a:rPr lang="de-AT" b="1" baseline="0" dirty="0"/>
              <a:t>Diskussionsfragen (5-10 Minuten Diskussion)</a:t>
            </a:r>
            <a:r>
              <a:rPr lang="de-AT" baseline="0" dirty="0"/>
              <a:t>: </a:t>
            </a:r>
          </a:p>
          <a:p>
            <a:r>
              <a:rPr lang="de-AT" b="0" baseline="0" dirty="0"/>
              <a:t>Welche Möglichkeiten gibt es dieses Problem im Güterverkehr zu lösen? </a:t>
            </a:r>
          </a:p>
          <a:p>
            <a:r>
              <a:rPr lang="de-AT" b="0" baseline="0" dirty="0"/>
              <a:t>Wie könnte der Güterverkehr in der Zukunft umweltschonender gestaltet werden? </a:t>
            </a:r>
          </a:p>
          <a:p>
            <a:endParaRPr lang="de-AT" baseline="0" dirty="0"/>
          </a:p>
          <a:p>
            <a:r>
              <a:rPr lang="de-AT" b="1" baseline="0" dirty="0"/>
              <a:t>Input- mögliche Diskussionspunkte:</a:t>
            </a:r>
          </a:p>
          <a:p>
            <a:pPr marL="169858" indent="-169858">
              <a:buFont typeface="Arial" panose="020B0604020202020204" pitchFamily="34" charset="0"/>
              <a:buChar char="•"/>
            </a:pPr>
            <a:r>
              <a:rPr lang="de-AT" baseline="0" dirty="0"/>
              <a:t>alternative Verkehrsmittel</a:t>
            </a:r>
          </a:p>
          <a:p>
            <a:pPr marL="169858" indent="-169858">
              <a:buFont typeface="Arial" panose="020B0604020202020204" pitchFamily="34" charset="0"/>
              <a:buChar char="•"/>
            </a:pPr>
            <a:r>
              <a:rPr lang="de-AT" baseline="0" dirty="0"/>
              <a:t>Transportkonzepte</a:t>
            </a:r>
          </a:p>
          <a:p>
            <a:pPr marL="169858" indent="-169858">
              <a:buFont typeface="Arial" panose="020B0604020202020204" pitchFamily="34" charset="0"/>
              <a:buChar char="•"/>
            </a:pPr>
            <a:r>
              <a:rPr lang="de-AT" baseline="0" dirty="0"/>
              <a:t>ökologische Einflussbereiche</a:t>
            </a:r>
          </a:p>
          <a:p>
            <a:pPr marL="169858" indent="-169858">
              <a:buFont typeface="Arial" panose="020B0604020202020204" pitchFamily="34" charset="0"/>
              <a:buChar char="•"/>
            </a:pPr>
            <a:r>
              <a:rPr lang="de-AT" baseline="0" dirty="0"/>
              <a:t>Anforderungen an die Infrastruktur in der Zukunft</a:t>
            </a:r>
          </a:p>
          <a:p>
            <a:pPr marL="169858" indent="-169858">
              <a:buFont typeface="Arial" panose="020B0604020202020204" pitchFamily="34" charset="0"/>
              <a:buChar char="•"/>
            </a:pPr>
            <a:r>
              <a:rPr lang="de-AT" baseline="0" dirty="0"/>
              <a:t>LNG</a:t>
            </a:r>
          </a:p>
          <a:p>
            <a:pPr marL="169858" indent="-169858">
              <a:buFont typeface="Arial" panose="020B0604020202020204" pitchFamily="34" charset="0"/>
              <a:buChar char="•"/>
            </a:pPr>
            <a:endParaRPr lang="de-AT" baseline="0" dirty="0"/>
          </a:p>
        </p:txBody>
      </p:sp>
      <p:sp>
        <p:nvSpPr>
          <p:cNvPr id="4" name="Slide Number Placeholder 3"/>
          <p:cNvSpPr>
            <a:spLocks noGrp="1"/>
          </p:cNvSpPr>
          <p:nvPr>
            <p:ph type="sldNum" sz="quarter" idx="10"/>
          </p:nvPr>
        </p:nvSpPr>
        <p:spPr/>
        <p:txBody>
          <a:bodyPr/>
          <a:lstStyle/>
          <a:p>
            <a:fld id="{56F06DAA-0A4E-4110-9797-3FB8CA0FEA93}" type="slidenum">
              <a:rPr lang="de-AT" smtClean="0"/>
              <a:t>4</a:t>
            </a:fld>
            <a:endParaRPr lang="de-AT" dirty="0"/>
          </a:p>
        </p:txBody>
      </p:sp>
    </p:spTree>
    <p:extLst>
      <p:ext uri="{BB962C8B-B14F-4D97-AF65-F5344CB8AC3E}">
        <p14:creationId xmlns:p14="http://schemas.microsoft.com/office/powerpoint/2010/main" val="2572696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noProof="0" dirty="0"/>
              <a:t>Wie die Abbildung zeigt, beginnt die LNG-Wertschöpfungskette mit der Gewinnung und Produktion von Erdgas. Im nächsten Schritt wird das Gas verflüssigt und ist somit bereit für den Transport auf  das Schiff. Nach dem Transport wird LNG wiederverdampft und gelagert, bis der Endverbraucher es benötigt.</a:t>
            </a:r>
          </a:p>
          <a:p>
            <a:r>
              <a:rPr lang="de-AT" noProof="0" dirty="0"/>
              <a:t>Der größte Lieferant für LNG für Europa</a:t>
            </a:r>
            <a:r>
              <a:rPr lang="de-AT" baseline="0" noProof="0" dirty="0"/>
              <a:t> </a:t>
            </a:r>
            <a:r>
              <a:rPr lang="de-AT" noProof="0" dirty="0"/>
              <a:t>ist seit Ende 2019</a:t>
            </a:r>
            <a:r>
              <a:rPr lang="de-AT" baseline="0" noProof="0" dirty="0"/>
              <a:t> die USA</a:t>
            </a:r>
            <a:r>
              <a:rPr lang="de-AT" noProof="0" dirty="0"/>
              <a:t> mit täglich rund</a:t>
            </a:r>
            <a:r>
              <a:rPr lang="de-AT" baseline="0" noProof="0" dirty="0"/>
              <a:t> 107.000 Tonnen</a:t>
            </a:r>
            <a:r>
              <a:rPr lang="de-AT" noProof="0" dirty="0"/>
              <a:t>. Japan</a:t>
            </a:r>
            <a:r>
              <a:rPr lang="de-AT" baseline="0" noProof="0" dirty="0"/>
              <a:t> hingegen ist bis mind. 20222 </a:t>
            </a:r>
            <a:r>
              <a:rPr lang="de-AT" noProof="0" dirty="0"/>
              <a:t>der größte Importeur.</a:t>
            </a:r>
          </a:p>
          <a:p>
            <a:endParaRPr lang="de-DE" dirty="0"/>
          </a:p>
          <a:p>
            <a:r>
              <a:rPr lang="de-DE" dirty="0"/>
              <a:t>Quelle:</a:t>
            </a:r>
          </a:p>
          <a:p>
            <a:r>
              <a:rPr lang="en-US" noProof="0" dirty="0"/>
              <a:t>Liquefied</a:t>
            </a:r>
            <a:r>
              <a:rPr lang="en-US" baseline="0" noProof="0" dirty="0"/>
              <a:t> Natural Gas LNG 101; Online: </a:t>
            </a:r>
            <a:r>
              <a:rPr lang="en-US" noProof="0" dirty="0"/>
              <a:t>https://www.youtube.com/watch?v=WyZTuzUzR68 </a:t>
            </a:r>
            <a:r>
              <a:rPr lang="de-AT" noProof="0" dirty="0"/>
              <a:t>[19.08.2020]</a:t>
            </a:r>
          </a:p>
          <a:p>
            <a:r>
              <a:rPr lang="de-AT" sz="1200" b="0" i="0" u="none" strike="noStrike" kern="1200" dirty="0">
                <a:solidFill>
                  <a:schemeClr val="tx1"/>
                </a:solidFill>
                <a:effectLst/>
                <a:latin typeface="Corbel" panose="020B0503020204020204" pitchFamily="34" charset="0"/>
                <a:ea typeface="+mn-ea"/>
                <a:cs typeface="+mn-cs"/>
              </a:rPr>
              <a:t>Der größte Lieferant von Naturflüssigerdgas (LNG) nach Europa …., online: </a:t>
            </a:r>
            <a:r>
              <a:rPr lang="en-US" b="0" i="0" noProof="0" dirty="0"/>
              <a:t>https://www.umwelt-energie-report.de/2020/04/der-groesste-lieferant-von-naturfluessigerdgas-lng-nach-europa.html </a:t>
            </a:r>
            <a:r>
              <a:rPr lang="en-US" noProof="0" dirty="0"/>
              <a:t>[19.08.2020]</a:t>
            </a:r>
          </a:p>
          <a:p>
            <a:r>
              <a:rPr lang="en-US" sz="1200" b="0" i="0" u="none" strike="noStrike" kern="1200" dirty="0">
                <a:solidFill>
                  <a:schemeClr val="tx1"/>
                </a:solidFill>
                <a:effectLst/>
                <a:latin typeface="Corbel" panose="020B0503020204020204" pitchFamily="34" charset="0"/>
                <a:ea typeface="+mn-ea"/>
                <a:cs typeface="+mn-cs"/>
              </a:rPr>
              <a:t>LNG-</a:t>
            </a:r>
            <a:r>
              <a:rPr lang="en-US" sz="1200" b="0" i="0" u="none" strike="noStrike" kern="1200" dirty="0" err="1">
                <a:solidFill>
                  <a:schemeClr val="tx1"/>
                </a:solidFill>
                <a:effectLst/>
                <a:latin typeface="Corbel" panose="020B0503020204020204" pitchFamily="34" charset="0"/>
                <a:ea typeface="+mn-ea"/>
                <a:cs typeface="+mn-cs"/>
              </a:rPr>
              <a:t>Investitionen</a:t>
            </a:r>
            <a:r>
              <a:rPr lang="en-US" sz="1200" b="0" i="0" u="none" strike="noStrike" kern="1200" dirty="0">
                <a:solidFill>
                  <a:schemeClr val="tx1"/>
                </a:solidFill>
                <a:effectLst/>
                <a:latin typeface="Corbel" panose="020B0503020204020204" pitchFamily="34" charset="0"/>
                <a:ea typeface="+mn-ea"/>
                <a:cs typeface="+mn-cs"/>
              </a:rPr>
              <a:t> 2019 auf </a:t>
            </a:r>
            <a:r>
              <a:rPr lang="en-US" sz="1200" b="0" i="0" u="none" strike="noStrike" kern="1200" dirty="0" err="1">
                <a:solidFill>
                  <a:schemeClr val="tx1"/>
                </a:solidFill>
                <a:effectLst/>
                <a:latin typeface="Corbel" panose="020B0503020204020204" pitchFamily="34" charset="0"/>
                <a:ea typeface="+mn-ea"/>
                <a:cs typeface="+mn-cs"/>
              </a:rPr>
              <a:t>Rekord-Niveau</a:t>
            </a:r>
            <a:r>
              <a:rPr lang="en-US" sz="1200" b="0" i="0" u="none" strike="noStrike" kern="1200" dirty="0">
                <a:solidFill>
                  <a:schemeClr val="tx1"/>
                </a:solidFill>
                <a:effectLst/>
                <a:latin typeface="Corbel" panose="020B0503020204020204" pitchFamily="34" charset="0"/>
                <a:ea typeface="+mn-ea"/>
                <a:cs typeface="+mn-cs"/>
              </a:rPr>
              <a:t>, online: </a:t>
            </a:r>
            <a:r>
              <a:rPr lang="en-US" noProof="0" dirty="0"/>
              <a:t>https://www.en-former.com/lng-investitionen-2019-auf-rekord-niveau/ [19.08.2020].</a:t>
            </a:r>
          </a:p>
          <a:p>
            <a:endParaRPr lang="de-AT" noProof="0" dirty="0"/>
          </a:p>
          <a:p>
            <a:r>
              <a:rPr lang="de-AT" noProof="0" dirty="0"/>
              <a:t>Bildquelle: eigene Darstellung.</a:t>
            </a:r>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31</a:t>
            </a:fld>
            <a:endParaRPr lang="de-AT" dirty="0"/>
          </a:p>
        </p:txBody>
      </p:sp>
    </p:spTree>
    <p:extLst>
      <p:ext uri="{BB962C8B-B14F-4D97-AF65-F5344CB8AC3E}">
        <p14:creationId xmlns:p14="http://schemas.microsoft.com/office/powerpoint/2010/main" val="597864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Da sich die globale Energienachfrage bis 2050 voraussichtlich verdoppeln wird, steigt die Nachfrage nach erneuerbaren und saubereren Energiequellen. Die Nachfrage nach saubereren Kraftstoffen und die Stilllegung von Kernkraftwerken machen zudem alternative Kraftstoffe wie LNG notwendig und attraktiv.</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Die steigende Nachfrage nach LNG in Märkten mit begrenzter Gasproduktion oder Pipeline-Importe führt zu einen erhöhten Transportbedarf mittels Schiffen. </a:t>
            </a:r>
            <a:endParaRPr lang="de-AT" sz="1200" kern="1200" dirty="0">
              <a:solidFill>
                <a:schemeClr val="tx1"/>
              </a:solidFill>
              <a:effectLst/>
              <a:latin typeface="+mn-lt"/>
              <a:ea typeface="+mn-ea"/>
              <a:cs typeface="+mn-cs"/>
            </a:endParaRPr>
          </a:p>
          <a:p>
            <a:endParaRPr lang="en-US" noProof="0" dirty="0"/>
          </a:p>
          <a:p>
            <a:r>
              <a:rPr lang="en-US" noProof="0" dirty="0" err="1"/>
              <a:t>Quelle</a:t>
            </a:r>
            <a:r>
              <a:rPr lang="en-US" noProof="0" dirty="0"/>
              <a:t>:</a:t>
            </a:r>
          </a:p>
          <a:p>
            <a:r>
              <a:rPr lang="en-US" noProof="0" dirty="0" err="1"/>
              <a:t>Marjan</a:t>
            </a:r>
            <a:r>
              <a:rPr lang="en-US" noProof="0" dirty="0"/>
              <a:t> von Loon:</a:t>
            </a:r>
            <a:r>
              <a:rPr lang="en-US" baseline="0" noProof="0" dirty="0"/>
              <a:t> </a:t>
            </a:r>
            <a:r>
              <a:rPr lang="en-US" sz="1200" b="0" i="0" u="none" strike="noStrike" kern="1200" baseline="0" dirty="0">
                <a:solidFill>
                  <a:schemeClr val="tx1"/>
                </a:solidFill>
                <a:latin typeface="Corbel" panose="020B0503020204020204" pitchFamily="34" charset="0"/>
                <a:ea typeface="+mn-ea"/>
                <a:cs typeface="+mn-cs"/>
              </a:rPr>
              <a:t>Driving innovation across the LNG value chain, online</a:t>
            </a:r>
            <a:r>
              <a:rPr lang="en-US" sz="1200" b="1" i="0" u="none" strike="noStrike" kern="1200" baseline="0" dirty="0">
                <a:solidFill>
                  <a:schemeClr val="tx1"/>
                </a:solidFill>
                <a:latin typeface="Corbel" panose="020B0503020204020204" pitchFamily="34" charset="0"/>
                <a:ea typeface="+mn-ea"/>
                <a:cs typeface="+mn-cs"/>
              </a:rPr>
              <a:t>: </a:t>
            </a:r>
            <a:r>
              <a:rPr lang="en-US" noProof="0" dirty="0"/>
              <a:t>http://www.google.at/url?sa=t&amp;rct=j&amp;q=&amp;esrc=s&amp;source=web&amp;cd=1&amp;ved=0ahUKEwiH-4PAgZ3LAhVI2SwKHbsvAoQQFgggMAA&amp;url=http%3A%2F%2Fwww.firstmagazine.com%2FDownloadSpecialistPublicationDetail.475.ashx&amp;usg=AFQjCNHA3p1tXvou2G-mum2mVn9-M0sVCA&amp;bvm=bv.115339255,d.bGs, p.91,93 [19.08.2020]</a:t>
            </a:r>
          </a:p>
          <a:p>
            <a:r>
              <a:rPr lang="en-US" noProof="0" dirty="0"/>
              <a:t>Liquefied</a:t>
            </a:r>
            <a:r>
              <a:rPr lang="en-US" baseline="0" noProof="0" dirty="0"/>
              <a:t> Natural Gas LNG 101; Online: </a:t>
            </a:r>
            <a:r>
              <a:rPr lang="en-US" noProof="0" dirty="0"/>
              <a:t>https://www.youtube.com/watch?v=WyZTuzUzR68 </a:t>
            </a:r>
            <a:r>
              <a:rPr lang="de-AT" noProof="0" dirty="0"/>
              <a:t>[19.08.2020]</a:t>
            </a:r>
          </a:p>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32</a:t>
            </a:fld>
            <a:endParaRPr lang="de-AT" dirty="0"/>
          </a:p>
        </p:txBody>
      </p:sp>
    </p:spTree>
    <p:extLst>
      <p:ext uri="{BB962C8B-B14F-4D97-AF65-F5344CB8AC3E}">
        <p14:creationId xmlns:p14="http://schemas.microsoft.com/office/powerpoint/2010/main" val="2703019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Diese</a:t>
            </a:r>
            <a:r>
              <a:rPr lang="en-US" dirty="0"/>
              <a:t> </a:t>
            </a:r>
            <a:r>
              <a:rPr lang="en-US" dirty="0" err="1"/>
              <a:t>Übung</a:t>
            </a:r>
            <a:r>
              <a:rPr lang="en-US" dirty="0"/>
              <a:t> </a:t>
            </a:r>
            <a:r>
              <a:rPr lang="en-US" dirty="0" err="1"/>
              <a:t>eignet</a:t>
            </a:r>
            <a:r>
              <a:rPr lang="en-US" dirty="0"/>
              <a:t> </a:t>
            </a:r>
            <a:r>
              <a:rPr lang="en-US" dirty="0" err="1"/>
              <a:t>sich</a:t>
            </a:r>
            <a:r>
              <a:rPr lang="en-US" dirty="0"/>
              <a:t> </a:t>
            </a:r>
            <a:r>
              <a:rPr lang="en-US" dirty="0" err="1"/>
              <a:t>als</a:t>
            </a:r>
            <a:r>
              <a:rPr lang="en-US" dirty="0"/>
              <a:t> </a:t>
            </a:r>
            <a:r>
              <a:rPr lang="en-US" dirty="0" err="1"/>
              <a:t>Einzelübung</a:t>
            </a:r>
            <a:r>
              <a:rPr lang="en-US" dirty="0"/>
              <a:t>. </a:t>
            </a:r>
          </a:p>
          <a:p>
            <a:endParaRPr lang="en-US" dirty="0"/>
          </a:p>
          <a:p>
            <a:r>
              <a:rPr lang="en-US" dirty="0" err="1"/>
              <a:t>Dauer</a:t>
            </a:r>
            <a:r>
              <a:rPr lang="en-US" dirty="0"/>
              <a:t>: 30-40</a:t>
            </a:r>
            <a:r>
              <a:rPr lang="en-US" baseline="0" dirty="0"/>
              <a:t> </a:t>
            </a:r>
            <a:r>
              <a:rPr lang="en-US" baseline="0" dirty="0" err="1"/>
              <a:t>Minuten</a:t>
            </a:r>
            <a:endParaRPr lang="en-US"/>
          </a:p>
          <a:p>
            <a:endParaRPr lang="en-US"/>
          </a:p>
        </p:txBody>
      </p:sp>
      <p:sp>
        <p:nvSpPr>
          <p:cNvPr id="4" name="Foliennummernplatzhalter 3"/>
          <p:cNvSpPr>
            <a:spLocks noGrp="1"/>
          </p:cNvSpPr>
          <p:nvPr>
            <p:ph type="sldNum" sz="quarter" idx="10"/>
          </p:nvPr>
        </p:nvSpPr>
        <p:spPr/>
        <p:txBody>
          <a:bodyPr/>
          <a:lstStyle/>
          <a:p>
            <a:fld id="{56F06DAA-0A4E-4110-9797-3FB8CA0FEA93}" type="slidenum">
              <a:rPr lang="de-AT" smtClean="0"/>
              <a:pPr/>
              <a:t>34</a:t>
            </a:fld>
            <a:endParaRPr lang="de-AT" dirty="0"/>
          </a:p>
        </p:txBody>
      </p:sp>
    </p:spTree>
    <p:extLst>
      <p:ext uri="{BB962C8B-B14F-4D97-AF65-F5344CB8AC3E}">
        <p14:creationId xmlns:p14="http://schemas.microsoft.com/office/powerpoint/2010/main" val="570279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36</a:t>
            </a:fld>
            <a:endParaRPr lang="de-AT" dirty="0"/>
          </a:p>
        </p:txBody>
      </p:sp>
    </p:spTree>
    <p:extLst>
      <p:ext uri="{BB962C8B-B14F-4D97-AF65-F5344CB8AC3E}">
        <p14:creationId xmlns:p14="http://schemas.microsoft.com/office/powerpoint/2010/main" val="2295642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5</a:t>
            </a:fld>
            <a:endParaRPr lang="de-AT" dirty="0"/>
          </a:p>
        </p:txBody>
      </p:sp>
    </p:spTree>
    <p:extLst>
      <p:ext uri="{BB962C8B-B14F-4D97-AF65-F5344CB8AC3E}">
        <p14:creationId xmlns:p14="http://schemas.microsoft.com/office/powerpoint/2010/main" val="204624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r>
              <a:rPr lang="de-DE" sz="1000" dirty="0"/>
              <a:t>Die Logistik spielt</a:t>
            </a:r>
            <a:r>
              <a:rPr lang="de-DE" sz="1000" baseline="0" dirty="0"/>
              <a:t> eine essenzielle Rolle in der Wirtschaft, da sie dafür sorgt, dass die Waren vom Rohstofflieferanten über den Produzenten bis zum Endkonsumenten transportiert werden. Obwohl die Logistik viele Prozesse und Tätigkeiten umfasst, kann der Transport und damit der Güterverkehr als der umweltschädlichste Bereich identifiziert werden. </a:t>
            </a:r>
          </a:p>
          <a:p>
            <a:endParaRPr lang="de-DE" sz="1000" baseline="0" dirty="0"/>
          </a:p>
          <a:p>
            <a:pPr defTabSz="907268">
              <a:defRPr/>
            </a:pPr>
            <a:r>
              <a:rPr lang="de-AT" sz="1000" dirty="0"/>
              <a:t>Für 2050 wird zusätzlich eine Zunahme des Lkw-Transportes um 55 % prognostiziert wobei auch das gesamte Transportaufkommen um 57 % steigen wird. Vor allem der internationale Güterverkehr wird zunehmen und dadurch auch die Transportstrecken. Zusätzlich stößt die Transportinfrastruktur immer mehr an ihre Grenzen – Staus sind die Folge. </a:t>
            </a:r>
          </a:p>
          <a:p>
            <a:pPr defTabSz="907268">
              <a:defRPr/>
            </a:pPr>
            <a:endParaRPr lang="de-AT" sz="1000" dirty="0"/>
          </a:p>
          <a:p>
            <a:pPr defTabSz="907268">
              <a:defRPr/>
            </a:pPr>
            <a:r>
              <a:rPr lang="de-DE" sz="1000" dirty="0"/>
              <a:t>Quellen:</a:t>
            </a:r>
            <a:endParaRPr lang="en-GB" sz="1000" dirty="0"/>
          </a:p>
          <a:p>
            <a:pPr defTabSz="907268">
              <a:defRPr/>
            </a:pPr>
            <a:r>
              <a:rPr lang="de-DE" sz="1000" dirty="0" err="1"/>
              <a:t>Whiteing</a:t>
            </a:r>
            <a:r>
              <a:rPr lang="de-DE" sz="1000" dirty="0"/>
              <a:t> A. :</a:t>
            </a:r>
            <a:r>
              <a:rPr lang="de-AT" sz="1000" dirty="0"/>
              <a:t> „Die Zukunft der Nachhaltigkeit in </a:t>
            </a:r>
          </a:p>
          <a:p>
            <a:pPr defTabSz="907268">
              <a:defRPr/>
            </a:pPr>
            <a:r>
              <a:rPr lang="de-AT" sz="1000" dirty="0"/>
              <a:t>Güterverkehr und Logistik“ (2010), </a:t>
            </a:r>
            <a:r>
              <a:rPr lang="en-GB" sz="1000" dirty="0"/>
              <a:t>S.7</a:t>
            </a:r>
          </a:p>
          <a:p>
            <a:pPr defTabSz="907268">
              <a:defRPr/>
            </a:pPr>
            <a:r>
              <a:rPr lang="de-AT" sz="1000" dirty="0"/>
              <a:t>Online: </a:t>
            </a:r>
            <a:r>
              <a:rPr lang="de-AT" sz="1000" dirty="0">
                <a:hlinkClick r:id="rId3"/>
              </a:rPr>
              <a:t>http://www.europarl.europa.eu/RegData/etudes/note/join/2010/431578/IPOL-TRAN_NT(2010)431578_DE.pdf</a:t>
            </a:r>
            <a:r>
              <a:rPr lang="de-AT" sz="1000" dirty="0"/>
              <a:t>  </a:t>
            </a:r>
            <a:r>
              <a:rPr lang="de-DE" sz="1000" dirty="0"/>
              <a:t>[17.08.2020]</a:t>
            </a:r>
          </a:p>
          <a:p>
            <a:pPr defTabSz="907268">
              <a:defRPr/>
            </a:pPr>
            <a:endParaRPr lang="de-AT" sz="1000" dirty="0"/>
          </a:p>
          <a:p>
            <a:pPr defTabSz="895836">
              <a:defRPr/>
            </a:pPr>
            <a:r>
              <a:rPr lang="en-US" sz="1000" dirty="0">
                <a:solidFill>
                  <a:schemeClr val="accent1"/>
                </a:solidFill>
              </a:rPr>
              <a:t>European Commission, “EU energy, transport and GHG emissions  - Trends to 2050 Reference Scenario 2013” (2013), </a:t>
            </a:r>
            <a:r>
              <a:rPr lang="en-US" sz="1000" spc="60" dirty="0">
                <a:solidFill>
                  <a:schemeClr val="accent1"/>
                </a:solidFill>
              </a:rPr>
              <a:t>S.39</a:t>
            </a:r>
          </a:p>
          <a:p>
            <a:pPr defTabSz="895836">
              <a:defRPr/>
            </a:pPr>
            <a:r>
              <a:rPr lang="en-US" sz="1000" dirty="0">
                <a:solidFill>
                  <a:schemeClr val="accent1"/>
                </a:solidFill>
              </a:rPr>
              <a:t>Online: </a:t>
            </a:r>
            <a:r>
              <a:rPr lang="en-US" sz="1000" spc="60" dirty="0">
                <a:solidFill>
                  <a:schemeClr val="accent1"/>
                </a:solidFill>
                <a:hlinkClick r:id="rId4"/>
              </a:rPr>
              <a:t>http://ec.europa.eu/transport/media/publications/doc/trends-to-2050-update-2013.pdf</a:t>
            </a:r>
            <a:r>
              <a:rPr lang="en-US" sz="1000" spc="60" dirty="0">
                <a:solidFill>
                  <a:schemeClr val="accent1"/>
                </a:solidFill>
              </a:rPr>
              <a:t>  </a:t>
            </a:r>
            <a:r>
              <a:rPr lang="de-AT" sz="1000" dirty="0"/>
              <a:t>[17.08.2020]</a:t>
            </a:r>
          </a:p>
          <a:p>
            <a:pPr defTabSz="895836">
              <a:defRPr/>
            </a:pPr>
            <a:endParaRPr lang="en-US" sz="1000" spc="60" dirty="0">
              <a:solidFill>
                <a:schemeClr val="accent1"/>
              </a:solidFill>
            </a:endParaRPr>
          </a:p>
        </p:txBody>
      </p:sp>
      <p:sp>
        <p:nvSpPr>
          <p:cNvPr id="4" name="Foliennummernplatzhalter 3"/>
          <p:cNvSpPr>
            <a:spLocks noGrp="1"/>
          </p:cNvSpPr>
          <p:nvPr>
            <p:ph type="sldNum" sz="quarter" idx="10"/>
          </p:nvPr>
        </p:nvSpPr>
        <p:spPr/>
        <p:txBody>
          <a:bodyPr/>
          <a:lstStyle/>
          <a:p>
            <a:fld id="{56F06DAA-0A4E-4110-9797-3FB8CA0FEA93}" type="slidenum">
              <a:rPr lang="de-AT" smtClean="0"/>
              <a:t>6</a:t>
            </a:fld>
            <a:endParaRPr lang="de-AT" dirty="0"/>
          </a:p>
        </p:txBody>
      </p:sp>
    </p:spTree>
    <p:extLst>
      <p:ext uri="{BB962C8B-B14F-4D97-AF65-F5344CB8AC3E}">
        <p14:creationId xmlns:p14="http://schemas.microsoft.com/office/powerpoint/2010/main" val="387985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r>
              <a:rPr lang="de-DE" dirty="0"/>
              <a:t>Auf </a:t>
            </a:r>
            <a:r>
              <a:rPr lang="de-DE" baseline="0" dirty="0"/>
              <a:t>europäischer Ebene ist der Transportbereich, nach der Kraftstoffverbrennung, der zweitgrößte Treibhausgase-Verursacher (25 % aller Treibhausgase). </a:t>
            </a:r>
          </a:p>
          <a:p>
            <a:r>
              <a:rPr lang="de-DE" baseline="0" dirty="0"/>
              <a:t>Innerhalb des Transportbereichs ist der Lkw mit 68% der größte Verursacher von Treibhausgasen, wie in der rechten Grafik am Beispiel von Deutschland klar erkenntlich ist. An zweiter Stelle liegt das Binnenschiff mit 21% und die Bahn mit 11% auf Platz drei.</a:t>
            </a:r>
            <a:endParaRPr lang="de-DE" dirty="0"/>
          </a:p>
          <a:p>
            <a:endParaRPr lang="de-DE" dirty="0"/>
          </a:p>
          <a:p>
            <a:r>
              <a:rPr lang="de-DE" dirty="0"/>
              <a:t>Quellen:</a:t>
            </a:r>
          </a:p>
          <a:p>
            <a:r>
              <a:rPr lang="de-AT" dirty="0" err="1"/>
              <a:t>Eurostat</a:t>
            </a:r>
            <a:r>
              <a:rPr lang="de-AT" dirty="0"/>
              <a:t>, „</a:t>
            </a:r>
            <a:r>
              <a:rPr lang="de-AT" dirty="0" err="1"/>
              <a:t>Greenhouse</a:t>
            </a:r>
            <a:r>
              <a:rPr lang="de-AT" dirty="0"/>
              <a:t> gas </a:t>
            </a:r>
            <a:r>
              <a:rPr lang="de-AT" dirty="0" err="1"/>
              <a:t>emission</a:t>
            </a:r>
            <a:r>
              <a:rPr lang="de-AT" dirty="0"/>
              <a:t> </a:t>
            </a:r>
            <a:r>
              <a:rPr lang="de-AT" dirty="0" err="1"/>
              <a:t>statistics</a:t>
            </a:r>
            <a:r>
              <a:rPr lang="de-AT" dirty="0"/>
              <a:t>“, (2018), Online: </a:t>
            </a:r>
            <a:r>
              <a:rPr lang="en-GB" dirty="0"/>
              <a:t>https://ec.europa.eu/eurostat/statistics-explained/index.php?title=File:Greenhouse_gas_emissions,_analysis_by_source_sector,_EU-27,_1990_and_2018_(Percentage_of_total).png </a:t>
            </a:r>
            <a:r>
              <a:rPr lang="de-AT" dirty="0"/>
              <a:t>[17.08.2020].</a:t>
            </a:r>
          </a:p>
          <a:p>
            <a:pPr defTabSz="907268">
              <a:defRPr/>
            </a:pPr>
            <a:endParaRPr lang="de-DE" dirty="0"/>
          </a:p>
          <a:p>
            <a:r>
              <a:rPr lang="de-AT" altLang="de-DE" baseline="0" noProof="0" dirty="0"/>
              <a:t>statista.com</a:t>
            </a:r>
            <a:endParaRPr lang="en-US" altLang="de-DE" baseline="0" noProof="0" dirty="0"/>
          </a:p>
          <a:p>
            <a:pPr defTabSz="907268">
              <a:defRPr/>
            </a:pPr>
            <a:r>
              <a:rPr lang="en-US" altLang="de-DE" baseline="0" noProof="0" dirty="0"/>
              <a:t>Online: </a:t>
            </a:r>
            <a:r>
              <a:rPr lang="en-US" altLang="de-DE" noProof="0" dirty="0"/>
              <a:t>https://de.statista.com/statistik/daten/studie/881600/umfrage/co2-emissionen-im-deutschen-gueterverkehr-nach-verkehrsmitteln/ </a:t>
            </a:r>
            <a:r>
              <a:rPr lang="en-US" altLang="de-DE" dirty="0"/>
              <a:t>[17.08.2020].</a:t>
            </a:r>
          </a:p>
        </p:txBody>
      </p:sp>
      <p:sp>
        <p:nvSpPr>
          <p:cNvPr id="4" name="Foliennummernplatzhalter 3"/>
          <p:cNvSpPr>
            <a:spLocks noGrp="1"/>
          </p:cNvSpPr>
          <p:nvPr>
            <p:ph type="sldNum" sz="quarter" idx="10"/>
          </p:nvPr>
        </p:nvSpPr>
        <p:spPr/>
        <p:txBody>
          <a:bodyPr/>
          <a:lstStyle/>
          <a:p>
            <a:fld id="{56F06DAA-0A4E-4110-9797-3FB8CA0FEA93}" type="slidenum">
              <a:rPr lang="de-AT" smtClean="0"/>
              <a:t>7</a:t>
            </a:fld>
            <a:endParaRPr lang="de-AT" dirty="0"/>
          </a:p>
        </p:txBody>
      </p:sp>
    </p:spTree>
    <p:extLst>
      <p:ext uri="{BB962C8B-B14F-4D97-AF65-F5344CB8AC3E}">
        <p14:creationId xmlns:p14="http://schemas.microsoft.com/office/powerpoint/2010/main" val="306413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de-DE" noProof="0" dirty="0"/>
              <a:t>Wie</a:t>
            </a:r>
            <a:r>
              <a:rPr lang="de-DE" baseline="0" noProof="0" dirty="0"/>
              <a:t> in der vorhergehenden Slide beschrieben ist ein Wechsel zu nachhaltigen Verkehrsträgern notwendig. </a:t>
            </a:r>
          </a:p>
          <a:p>
            <a:r>
              <a:rPr lang="de-DE" baseline="0" noProof="0" dirty="0"/>
              <a:t>Deshalb versucht die EU-Politik mit Hilfe von unterschiedlichen Maßnahmen einen Wechsel zu solchen Verkehrsträgern zu bewerben. Im Weißbuch der Europäischen Kommission von 2011 “Fahrplan zu einem einheitlichen europäischen Verkehrsraum – Hin zu einem wettbewerbsorientierten und ressourcenschonenden Verkehrssystem“ wurde die Vision der EU für den Transport in der Zukunft vorgestellt. Dieses Weißbuch enthält Vorschläge für Maßnahmen von Seiten der EU, um den Transport in Zukunft nachhaltiger zu gestalten. Da Schiene und Binnenwasser als nachhaltige Verkehrsträger anerkannt sind, soll auch eine Verkehrsverlagerung hin zu diesen Verkehrsträgern erfolgen. Ziel bis 2030 ist es 30 % vom Straßenverkehr, der eine Transportstrecke von 300 km überschreitet auf die Schiene oder das Binnenwasser zu verlagern. Bis 2050 soll der Wert bei 50 % liegen. </a:t>
            </a:r>
          </a:p>
          <a:p>
            <a:endParaRPr lang="de-DE" dirty="0"/>
          </a:p>
          <a:p>
            <a:endParaRPr lang="de-DE" dirty="0"/>
          </a:p>
          <a:p>
            <a:r>
              <a:rPr lang="de-DE" dirty="0"/>
              <a:t>Quelle:</a:t>
            </a:r>
          </a:p>
          <a:p>
            <a:pPr defTabSz="907268">
              <a:defRPr/>
            </a:pPr>
            <a:r>
              <a:rPr lang="en-US" dirty="0" err="1"/>
              <a:t>Europäische</a:t>
            </a:r>
            <a:r>
              <a:rPr lang="en-US" dirty="0"/>
              <a:t> </a:t>
            </a:r>
            <a:r>
              <a:rPr lang="en-US" dirty="0" err="1"/>
              <a:t>Komission</a:t>
            </a:r>
            <a:r>
              <a:rPr lang="en-US" dirty="0"/>
              <a:t>, “</a:t>
            </a:r>
            <a:r>
              <a:rPr lang="en-US" dirty="0" err="1"/>
              <a:t>Weissbuch</a:t>
            </a:r>
            <a:r>
              <a:rPr lang="en-US" dirty="0"/>
              <a:t> - </a:t>
            </a:r>
            <a:r>
              <a:rPr lang="de-DE" dirty="0"/>
              <a:t>Fahrplan zu einem einheitlichen europäischen Verkehrsraum – Hin zu einem wettbewerbsorientierten und ressourcenschonenden Verkehrssystem</a:t>
            </a:r>
            <a:r>
              <a:rPr lang="en-US" dirty="0"/>
              <a:t>” (2011), </a:t>
            </a:r>
            <a:r>
              <a:rPr lang="de-DE" baseline="0" dirty="0"/>
              <a:t>S. 3ff; </a:t>
            </a:r>
            <a:r>
              <a:rPr lang="en-US" dirty="0"/>
              <a:t>Online: </a:t>
            </a:r>
            <a:r>
              <a:rPr lang="en-US" dirty="0">
                <a:hlinkClick r:id="rId3"/>
              </a:rPr>
              <a:t>http://eur-lex.europa.eu/legal-content/de/TXT/PDF/?uri=CELEX:52011DC0144</a:t>
            </a:r>
            <a:r>
              <a:rPr lang="en-US" dirty="0"/>
              <a:t> </a:t>
            </a:r>
            <a:r>
              <a:rPr lang="de-DE" dirty="0"/>
              <a:t>[17.08.2020]</a:t>
            </a:r>
            <a:endParaRPr lang="en-US" dirty="0"/>
          </a:p>
        </p:txBody>
      </p:sp>
      <p:sp>
        <p:nvSpPr>
          <p:cNvPr id="4" name="Slide Number Placeholder 3"/>
          <p:cNvSpPr>
            <a:spLocks noGrp="1"/>
          </p:cNvSpPr>
          <p:nvPr>
            <p:ph type="sldNum" sz="quarter" idx="10"/>
          </p:nvPr>
        </p:nvSpPr>
        <p:spPr/>
        <p:txBody>
          <a:bodyPr/>
          <a:lstStyle/>
          <a:p>
            <a:fld id="{56F06DAA-0A4E-4110-9797-3FB8CA0FEA93}" type="slidenum">
              <a:rPr lang="de-AT" smtClean="0"/>
              <a:t>8</a:t>
            </a:fld>
            <a:endParaRPr lang="de-AT" dirty="0"/>
          </a:p>
        </p:txBody>
      </p:sp>
    </p:spTree>
    <p:extLst>
      <p:ext uri="{BB962C8B-B14F-4D97-AF65-F5344CB8AC3E}">
        <p14:creationId xmlns:p14="http://schemas.microsoft.com/office/powerpoint/2010/main" val="54799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de-DE" noProof="0" dirty="0"/>
              <a:t>Nachdem eine Vielzahl</a:t>
            </a:r>
            <a:r>
              <a:rPr lang="de-DE" baseline="0" noProof="0" dirty="0"/>
              <a:t> von Produzenten ihre Produktion zunehmend nachhaltig gestalten und auch immer mehr nachhaltige Produkte vom Konsumenten nachgefragt werden (vor allem im Lebensmittelbereich), gibt es auch einen gesteigerten Bedarf an nachhaltigen Transporten. Ein wichtiges Logistikkonzept in diesem Zusammenhang ist “</a:t>
            </a:r>
            <a:r>
              <a:rPr lang="de-DE" baseline="0" noProof="0" dirty="0" err="1"/>
              <a:t>green</a:t>
            </a:r>
            <a:r>
              <a:rPr lang="de-DE" baseline="0" noProof="0" dirty="0"/>
              <a:t> </a:t>
            </a:r>
            <a:r>
              <a:rPr lang="de-DE" baseline="0" noProof="0" dirty="0" err="1"/>
              <a:t>logistics</a:t>
            </a:r>
            <a:r>
              <a:rPr lang="de-DE" baseline="0" noProof="0" dirty="0"/>
              <a:t>”.  Wie in der Beschreibung ersichtlich ist neben der Umweltfreundlichkeit  und Sozialverträglichkeit der Verkehrsträger auch der finanzielle Aspekt sehr wichtig. Da Transport essenziell ist, um alle Akteure entlang der Wertschöpfungskette zu verbinden (vom Rohstofflieferant über den Produzenten zum Konsument) kann dieser als eines der wichtigsten Elemente der Logistik identifiziert werden. Deshalb ist es wichtig, zuerst die Auswirkungen des Transportbereiches aus ökologischer, sozialer und ökonomischer Sicht zu messen und anschließend entsprechende Maßnahmen zu definieren um diese zu vermindern. </a:t>
            </a:r>
            <a:endParaRPr lang="de-DE" noProof="0" dirty="0"/>
          </a:p>
          <a:p>
            <a:endParaRPr lang="de-DE" noProof="0" dirty="0"/>
          </a:p>
          <a:p>
            <a:r>
              <a:rPr lang="de-DE" u="sng" noProof="0" dirty="0"/>
              <a:t>Quellen:</a:t>
            </a:r>
            <a:r>
              <a:rPr lang="de-DE" u="sng" dirty="0"/>
              <a:t> </a:t>
            </a:r>
          </a:p>
          <a:p>
            <a:pPr defTabSz="907268">
              <a:defRPr/>
            </a:pPr>
            <a:r>
              <a:rPr lang="en-GB" dirty="0"/>
              <a:t>Saroha </a:t>
            </a:r>
            <a:r>
              <a:rPr lang="en-GB" dirty="0" err="1"/>
              <a:t>Rituraj</a:t>
            </a:r>
            <a:r>
              <a:rPr lang="en-GB" dirty="0"/>
              <a:t>, “Green Logistics &amp; its Significance in Modern Day Systems” (2014), </a:t>
            </a:r>
            <a:r>
              <a:rPr lang="de-DE" dirty="0"/>
              <a:t>S. 90</a:t>
            </a:r>
          </a:p>
          <a:p>
            <a:r>
              <a:rPr lang="de-DE" dirty="0" err="1"/>
              <a:t>Kudla</a:t>
            </a:r>
            <a:r>
              <a:rPr lang="de-DE" dirty="0"/>
              <a:t>, Nicole: Nachhaltigkeitsmanagement, in: Fagagnini Hans Peter/</a:t>
            </a:r>
            <a:r>
              <a:rPr lang="de-DE" dirty="0" err="1"/>
              <a:t>Stöltzle</a:t>
            </a:r>
            <a:r>
              <a:rPr lang="de-DE" dirty="0"/>
              <a:t> Wolfgang (Hrsg.): Güterverkehr kompakt, München, 2010, S.232</a:t>
            </a:r>
            <a:endParaRPr lang="en-GB" dirty="0"/>
          </a:p>
        </p:txBody>
      </p:sp>
      <p:sp>
        <p:nvSpPr>
          <p:cNvPr id="4" name="Slide Number Placeholder 3"/>
          <p:cNvSpPr>
            <a:spLocks noGrp="1"/>
          </p:cNvSpPr>
          <p:nvPr>
            <p:ph type="sldNum" sz="quarter" idx="10"/>
          </p:nvPr>
        </p:nvSpPr>
        <p:spPr/>
        <p:txBody>
          <a:bodyPr/>
          <a:lstStyle/>
          <a:p>
            <a:fld id="{56F06DAA-0A4E-4110-9797-3FB8CA0FEA93}" type="slidenum">
              <a:rPr lang="de-AT" smtClean="0"/>
              <a:t>9</a:t>
            </a:fld>
            <a:endParaRPr lang="de-AT" dirty="0"/>
          </a:p>
        </p:txBody>
      </p:sp>
    </p:spTree>
    <p:extLst>
      <p:ext uri="{BB962C8B-B14F-4D97-AF65-F5344CB8AC3E}">
        <p14:creationId xmlns:p14="http://schemas.microsoft.com/office/powerpoint/2010/main" val="1292507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pPr defTabSz="905906">
              <a:defRPr/>
            </a:pPr>
            <a:r>
              <a:rPr lang="de-DE" noProof="0" dirty="0"/>
              <a:t>Wie</a:t>
            </a:r>
            <a:r>
              <a:rPr lang="de-DE" baseline="0" noProof="0" dirty="0"/>
              <a:t> in der vorherigen Slide erwähnt, versucht das Konzept “</a:t>
            </a:r>
            <a:r>
              <a:rPr lang="de-DE" baseline="0" noProof="0" dirty="0" err="1"/>
              <a:t>green</a:t>
            </a:r>
            <a:r>
              <a:rPr lang="de-DE" baseline="0" noProof="0" dirty="0"/>
              <a:t> </a:t>
            </a:r>
            <a:r>
              <a:rPr lang="de-DE" baseline="0" noProof="0" dirty="0" err="1"/>
              <a:t>logistics</a:t>
            </a:r>
            <a:r>
              <a:rPr lang="de-DE" baseline="0" noProof="0" dirty="0"/>
              <a:t>” einen Ausgleich zwischen ökonomischen, ökologischen und sozialen Zielen im Bereich Logistik zu erreichen was wiederum auch den Transportbereich betrifft. Dadurch kommt es zu Spannungsfeldern zwischen diesen drei Bereichen, da nicht alle Ziele der einzelnen Bereiche gleichzeitig verfolgt werden können. Folgende Ziele können den jeweiligen Bereichen zugeordnet werden: </a:t>
            </a:r>
          </a:p>
          <a:p>
            <a:pPr defTabSz="905906">
              <a:defRPr/>
            </a:pPr>
            <a:endParaRPr lang="de-DE" baseline="0" noProof="0" dirty="0"/>
          </a:p>
          <a:p>
            <a:pPr defTabSz="905906">
              <a:defRPr/>
            </a:pPr>
            <a:r>
              <a:rPr lang="de-DE" u="sng" baseline="0" noProof="0" dirty="0"/>
              <a:t>Soziale Ziele</a:t>
            </a:r>
            <a:r>
              <a:rPr lang="de-DE" baseline="0" noProof="0" dirty="0"/>
              <a:t>: Bewusstsein für nachhaltige Transporte schaffen und eine gute Lebensqualität garantieren. </a:t>
            </a:r>
          </a:p>
          <a:p>
            <a:pPr defTabSz="905906">
              <a:defRPr/>
            </a:pPr>
            <a:r>
              <a:rPr lang="de-DE" u="sng" baseline="0" noProof="0" dirty="0"/>
              <a:t>Ökologische Ziele</a:t>
            </a:r>
            <a:r>
              <a:rPr lang="de-DE" baseline="0" noProof="0" dirty="0"/>
              <a:t>: Reduktion der Emissionen sowie generell den Ressourcenkonsum reduzieren. </a:t>
            </a:r>
          </a:p>
          <a:p>
            <a:pPr defTabSz="905906">
              <a:defRPr/>
            </a:pPr>
            <a:r>
              <a:rPr lang="de-DE" u="sng" baseline="0" noProof="0" dirty="0"/>
              <a:t>Ökonomische Ziele</a:t>
            </a:r>
            <a:r>
              <a:rPr lang="de-DE" baseline="0" noProof="0" dirty="0"/>
              <a:t>: aus finanzieller Sicht sollten keine Mehrkosten anfallen bzw. eine Kostenreduktion realisiert werden und Unproduktivitäten (</a:t>
            </a:r>
            <a:r>
              <a:rPr lang="de-AT" dirty="0"/>
              <a:t>Zeitspanne, in der etwas oder jemand nicht produktiv ist)</a:t>
            </a:r>
            <a:r>
              <a:rPr lang="de-DE" baseline="0" noProof="0" dirty="0"/>
              <a:t> minimiert werden.  </a:t>
            </a:r>
          </a:p>
          <a:p>
            <a:pPr defTabSz="905906">
              <a:defRPr/>
            </a:pPr>
            <a:endParaRPr lang="de-DE" baseline="0" noProof="0" dirty="0"/>
          </a:p>
          <a:p>
            <a:pPr defTabSz="905906">
              <a:defRPr/>
            </a:pPr>
            <a:r>
              <a:rPr lang="de-DE" baseline="0" noProof="0" dirty="0"/>
              <a:t>Den unterschiedlichen Bereichen können selbstverständlich noch andere Ziele zugeordnet werden, wodurch sich eine ausgeglichene Zielverfolgung über alle Bereiche hinweg noch schwieriger gestaltet. </a:t>
            </a:r>
          </a:p>
          <a:p>
            <a:pPr defTabSz="905906">
              <a:defRPr/>
            </a:pPr>
            <a:endParaRPr lang="de-DE" dirty="0"/>
          </a:p>
          <a:p>
            <a:pPr defTabSz="905906">
              <a:defRPr/>
            </a:pPr>
            <a:r>
              <a:rPr lang="de-DE" dirty="0"/>
              <a:t>Quelle:</a:t>
            </a:r>
          </a:p>
          <a:p>
            <a:pPr defTabSz="905906">
              <a:defRPr/>
            </a:pPr>
            <a:endParaRPr lang="de-DE" dirty="0"/>
          </a:p>
          <a:p>
            <a:pPr marL="0" marR="0" lvl="0" indent="0" algn="l" defTabSz="905906" rtl="0" eaLnBrk="1" fontAlgn="auto" latinLnBrk="0" hangingPunct="1">
              <a:lnSpc>
                <a:spcPct val="100000"/>
              </a:lnSpc>
              <a:spcBef>
                <a:spcPts val="0"/>
              </a:spcBef>
              <a:spcAft>
                <a:spcPts val="0"/>
              </a:spcAft>
              <a:buClrTx/>
              <a:buSzTx/>
              <a:buFontTx/>
              <a:buNone/>
              <a:tabLst/>
              <a:defRPr/>
            </a:pPr>
            <a:r>
              <a:rPr lang="en-GB" dirty="0" err="1"/>
              <a:t>Pazirandeh</a:t>
            </a:r>
            <a:r>
              <a:rPr lang="en-GB" dirty="0"/>
              <a:t>, Ali/</a:t>
            </a:r>
            <a:r>
              <a:rPr lang="en-GB" dirty="0" err="1"/>
              <a:t>Jafari</a:t>
            </a:r>
            <a:r>
              <a:rPr lang="en-GB" dirty="0"/>
              <a:t>, Hamid: Making sense of green logistics, in: International Journal of Productivity and Performance Management, 2013, S.889f.</a:t>
            </a:r>
          </a:p>
          <a:p>
            <a:pPr defTabSz="905906">
              <a:defRPr/>
            </a:pPr>
            <a:endParaRPr lang="de-DE" dirty="0"/>
          </a:p>
          <a:p>
            <a:pPr defTabSz="907268">
              <a:defRPr/>
            </a:pPr>
            <a:r>
              <a:rPr lang="en-GB" dirty="0"/>
              <a:t>Saroha </a:t>
            </a:r>
            <a:r>
              <a:rPr lang="en-GB" dirty="0" err="1"/>
              <a:t>Rituraj</a:t>
            </a:r>
            <a:r>
              <a:rPr lang="en-GB" dirty="0"/>
              <a:t>, “Green Logistics &amp; its Significance in Modern Day Systems” (2014), </a:t>
            </a:r>
            <a:r>
              <a:rPr lang="de-DE" dirty="0"/>
              <a:t>S. 90</a:t>
            </a:r>
          </a:p>
          <a:p>
            <a:pPr defTabSz="907268">
              <a:defRPr/>
            </a:pPr>
            <a:endParaRPr lang="de-DE" dirty="0"/>
          </a:p>
          <a:p>
            <a:pPr defTabSz="907268">
              <a:defRPr/>
            </a:pPr>
            <a:r>
              <a:rPr lang="de-DE" dirty="0"/>
              <a:t>„</a:t>
            </a:r>
            <a:r>
              <a:rPr lang="de-DE" baseline="0" dirty="0"/>
              <a:t>Green </a:t>
            </a:r>
            <a:r>
              <a:rPr lang="de-DE" baseline="0" dirty="0" err="1"/>
              <a:t>Logistics</a:t>
            </a:r>
            <a:r>
              <a:rPr lang="de-DE" baseline="0" dirty="0"/>
              <a:t>“ (2019), Online: </a:t>
            </a:r>
            <a:r>
              <a:rPr lang="de-DE" dirty="0"/>
              <a:t>https://www.youtube.com/watch?v=xPohCtbL4SQ [19.08.2020]</a:t>
            </a:r>
          </a:p>
          <a:p>
            <a:pPr defTabSz="907268">
              <a:defRPr/>
            </a:pPr>
            <a:endParaRPr lang="de-DE" dirty="0"/>
          </a:p>
        </p:txBody>
      </p:sp>
      <p:sp>
        <p:nvSpPr>
          <p:cNvPr id="4" name="Slide Number Placeholder 3"/>
          <p:cNvSpPr>
            <a:spLocks noGrp="1"/>
          </p:cNvSpPr>
          <p:nvPr>
            <p:ph type="sldNum" sz="quarter" idx="10"/>
          </p:nvPr>
        </p:nvSpPr>
        <p:spPr/>
        <p:txBody>
          <a:bodyPr/>
          <a:lstStyle/>
          <a:p>
            <a:fld id="{56F06DAA-0A4E-4110-9797-3FB8CA0FEA93}" type="slidenum">
              <a:rPr lang="de-AT" smtClean="0"/>
              <a:t>10</a:t>
            </a:fld>
            <a:endParaRPr lang="de-AT" dirty="0"/>
          </a:p>
        </p:txBody>
      </p:sp>
    </p:spTree>
    <p:extLst>
      <p:ext uri="{BB962C8B-B14F-4D97-AF65-F5344CB8AC3E}">
        <p14:creationId xmlns:p14="http://schemas.microsoft.com/office/powerpoint/2010/main" val="732808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lstStyle>
            <a:lvl1pPr>
              <a:defRPr lang="en-US" sz="5400" kern="1200" cap="all" spc="-100" baseline="0" smtClean="0">
                <a:solidFill>
                  <a:schemeClr val="tx2"/>
                </a:solidFill>
                <a:latin typeface="Corbel" panose="020B0503020204020204" pitchFamily="34" charset="0"/>
                <a:ea typeface="+mj-ea"/>
                <a:cs typeface="+mj-cs"/>
              </a:defRPr>
            </a:lvl1pPr>
          </a:lstStyle>
          <a:p>
            <a:r>
              <a:rPr lang="en-US" dirty="0"/>
              <a:t>Click to edit Master title style</a:t>
            </a:r>
            <a:endParaRPr lang="de-AT" dirty="0"/>
          </a:p>
        </p:txBody>
      </p:sp>
      <p:sp>
        <p:nvSpPr>
          <p:cNvPr id="3" name="Subtitle 2"/>
          <p:cNvSpPr>
            <a:spLocks noGrp="1"/>
          </p:cNvSpPr>
          <p:nvPr>
            <p:ph type="subTitle" idx="1"/>
          </p:nvPr>
        </p:nvSpPr>
        <p:spPr>
          <a:xfrm>
            <a:off x="1371600" y="3764632"/>
            <a:ext cx="6400800" cy="1752600"/>
          </a:xfrm>
        </p:spPr>
        <p:txBody>
          <a:bodyPr/>
          <a:lstStyle>
            <a:lvl1pPr marL="0" indent="0" algn="ctr">
              <a:buNone/>
              <a:defRPr lang="en-US" sz="2400" kern="1200" smtClean="0">
                <a:solidFill>
                  <a:schemeClr val="tx1">
                    <a:lumMod val="75000"/>
                    <a:lumOff val="25000"/>
                  </a:schemeClr>
                </a:solidFill>
                <a:latin typeface="Corbel" panose="020B050302020402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de-AT" dirty="0"/>
          </a:p>
        </p:txBody>
      </p:sp>
      <p:sp>
        <p:nvSpPr>
          <p:cNvPr id="4" name="Date Placeholder 3"/>
          <p:cNvSpPr>
            <a:spLocks noGrp="1"/>
          </p:cNvSpPr>
          <p:nvPr>
            <p:ph type="dt" sz="half" idx="10"/>
          </p:nvPr>
        </p:nvSpPr>
        <p:spPr/>
        <p:txBody>
          <a:bodyPr/>
          <a:lstStyle/>
          <a:p>
            <a:fld id="{2D6290CB-EFFA-4992-A8C1-D369EFADA0EB}" type="datetime7">
              <a:rPr lang="de-AT" smtClean="0"/>
              <a:t>Sep-22</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CD93F612-187A-48BF-B5EE-AA4BEE289BC1}" type="slidenum">
              <a:rPr lang="de-AT" smtClean="0"/>
              <a:t>‹#›</a:t>
            </a:fld>
            <a:endParaRPr lang="de-AT" dirty="0"/>
          </a:p>
        </p:txBody>
      </p:sp>
      <p:cxnSp>
        <p:nvCxnSpPr>
          <p:cNvPr id="8" name="Straight Connector 7"/>
          <p:cNvCxnSpPr/>
          <p:nvPr userDrawn="1"/>
        </p:nvCxnSpPr>
        <p:spPr>
          <a:xfrm>
            <a:off x="685800" y="3398520"/>
            <a:ext cx="7848600" cy="158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2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a:prstGeom prst="rect">
            <a:avLst/>
          </a:prstGeo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E53566-8761-46B8-BC77-8D8AF7415804}" type="datetime7">
              <a:rPr lang="de-AT"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959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A2E2FC-3895-40A3-BB0B-EE82D7BFBF56}" type="datetime7">
              <a:rPr lang="de-AT"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233649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9A00A4-37D0-4E38-9303-472A89868FDD}" type="datetime7">
              <a:rPr lang="de-AT"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51803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a:prstGeom prst="rect">
            <a:avLst/>
          </a:prstGeo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B30677-E68B-4006-B840-00FC7D93DB1E}" type="datetime7">
              <a:rPr lang="de-AT"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54093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4D582-435B-4ECE-A0AF-7E4C6A38C003}" type="datetime7">
              <a:rPr lang="de-AT"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18075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prstGeom prst="rect">
            <a:avLst/>
          </a:prstGeo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F324718-1B92-44DE-A5F5-1EBFE56A0E33}" type="datetime7">
              <a:rPr lang="de-AT"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E3E439-2117-40D2-8620-57AA3B7B4DC6}" type="datetime7">
              <a:rPr lang="de-AT"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27618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a:prstGeom prst="rect">
            <a:avLst/>
          </a:prstGeo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D620B4-B7F8-46B2-8819-B388FE75E9EC}" type="datetime7">
              <a:rPr lang="de-AT" smtClean="0">
                <a:solidFill>
                  <a:prstClr val="black"/>
                </a:solidFill>
              </a:rPr>
              <a:t>Sep-22</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480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DF5B17-3334-494D-8E78-1A6371C4111A}" type="datetime7">
              <a:rPr lang="de-AT"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85633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orbel" panose="020B0503020204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990F09-ECF8-4F75-833D-9E26A1BB27A8}" type="datetime7">
              <a:rPr lang="de-AT" smtClean="0">
                <a:solidFill>
                  <a:prstClr val="white"/>
                </a:solidFill>
              </a:rPr>
              <a:t>Sep-22</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3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24F08788-D6D3-4C0B-BC18-2D0799E1928B}" type="datetime7">
              <a:rPr lang="de-AT" smtClean="0">
                <a:solidFill>
                  <a:prstClr val="white"/>
                </a:solidFill>
              </a:rPr>
              <a:t>Sep-22</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68107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99788-7256-4AE5-9CCE-B73E8481848F}" type="datetime7">
              <a:rPr lang="de-AT" smtClean="0">
                <a:solidFill>
                  <a:prstClr val="white"/>
                </a:solidFill>
              </a:rPr>
              <a:t>Sep-22</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5581967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4.jpe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de-AT"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fld id="{D5B24A1E-4A20-47A0-A08E-F216C7B3F30D}" type="datetime7">
              <a:rPr lang="de-AT" smtClean="0"/>
              <a:pPr/>
              <a:t>Sep-22</a:t>
            </a:fld>
            <a:endParaRPr lang="de-A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de-A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CD93F612-187A-48BF-B5EE-AA4BEE289BC1}" type="slidenum">
              <a:rPr lang="de-AT" smtClean="0"/>
              <a:pPr/>
              <a:t>‹#›</a:t>
            </a:fld>
            <a:endParaRPr lang="de-AT" dirty="0"/>
          </a:p>
        </p:txBody>
      </p:sp>
    </p:spTree>
    <p:extLst>
      <p:ext uri="{BB962C8B-B14F-4D97-AF65-F5344CB8AC3E}">
        <p14:creationId xmlns:p14="http://schemas.microsoft.com/office/powerpoint/2010/main" val="2973639843"/>
      </p:ext>
    </p:extLst>
  </p:cSld>
  <p:clrMap bg1="lt1" tx1="dk1" bg2="lt2" tx2="dk2" accent1="accent1" accent2="accent2" accent3="accent3" accent4="accent4" accent5="accent5" accent6="accent6" hlink="hlink" folHlink="folHlink"/>
  <p:sldLayoutIdLst>
    <p:sldLayoutId id="2147483673" r:id="rId1"/>
    <p:sldLayoutId id="2147483703" r:id="rId2"/>
  </p:sldLayoutIdLst>
  <p:hf hdr="0" ftr="0"/>
  <p:txStyles>
    <p:titleStyle>
      <a:lvl1pPr algn="ctr" defTabSz="914400" rtl="0" eaLnBrk="1" latinLnBrk="0" hangingPunct="1">
        <a:spcBef>
          <a:spcPct val="0"/>
        </a:spcBef>
        <a:buNone/>
        <a:defRPr sz="4400" kern="1200">
          <a:solidFill>
            <a:schemeClr val="tx1"/>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panose="020B0503020204020204" pitchFamily="34" charset="0"/>
            </a:endParaRPr>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latin typeface="Corbel" panose="020B0503020204020204" pitchFamily="34" charset="0"/>
              </a:defRPr>
            </a:lvl1pPr>
          </a:lstStyle>
          <a:p>
            <a:fld id="{67BB12FB-28DA-44C7-AC82-669A23DF8115}" type="datetime7">
              <a:rPr lang="de-AT" smtClean="0">
                <a:solidFill>
                  <a:prstClr val="white"/>
                </a:solidFill>
              </a:rPr>
              <a:pPr/>
              <a:t>Sep-22</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latin typeface="Corbel" panose="020B0503020204020204" pitchFamily="34" charset="0"/>
              </a:defRPr>
            </a:lvl1pPr>
          </a:lstStyle>
          <a:p>
            <a:fld id="{7D34D7BA-8E13-46FE-8871-8877FE7E3568}" type="slidenum">
              <a:rPr lang="de-AT" smtClean="0">
                <a:solidFill>
                  <a:prstClr val="white"/>
                </a:solidFill>
              </a:rPr>
              <a:pPr/>
              <a:t>‹#›</a:t>
            </a:fld>
            <a:endParaRPr lang="de-AT" dirty="0">
              <a:solidFill>
                <a:prstClr val="white"/>
              </a:solidFill>
            </a:endParaRPr>
          </a:p>
        </p:txBody>
      </p:sp>
      <p:sp>
        <p:nvSpPr>
          <p:cNvPr id="12" name="Rectangle 9"/>
          <p:cNvSpPr/>
          <p:nvPr userDrawn="1"/>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panose="020B0503020204020204" pitchFamily="34" charset="0"/>
            </a:endParaRPr>
          </a:p>
        </p:txBody>
      </p:sp>
      <p:sp>
        <p:nvSpPr>
          <p:cNvPr id="13"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a:t>Click to edit Master title style </a:t>
            </a:r>
            <a:r>
              <a:rPr lang="en-US" dirty="0" err="1"/>
              <a:t>nur</a:t>
            </a:r>
            <a:r>
              <a:rPr lang="en-US" dirty="0"/>
              <a:t> </a:t>
            </a:r>
            <a:r>
              <a:rPr lang="en-US" dirty="0" err="1"/>
              <a:t>ein</a:t>
            </a:r>
            <a:r>
              <a:rPr lang="en-US" dirty="0"/>
              <a:t> Test </a:t>
            </a:r>
            <a:r>
              <a:rPr lang="en-US" dirty="0" err="1"/>
              <a:t>wie</a:t>
            </a:r>
            <a:r>
              <a:rPr lang="en-US" dirty="0"/>
              <a:t> der </a:t>
            </a:r>
            <a:r>
              <a:rPr lang="en-US" dirty="0" err="1"/>
              <a:t>zweizeiliger</a:t>
            </a:r>
            <a:r>
              <a:rPr lang="en-US" dirty="0"/>
              <a:t> Text</a:t>
            </a:r>
          </a:p>
        </p:txBody>
      </p:sp>
      <p:sp>
        <p:nvSpPr>
          <p:cNvPr id="14" name="Rectangle 6"/>
          <p:cNvSpPr/>
          <p:nvPr userDrawn="1"/>
        </p:nvSpPr>
        <p:spPr>
          <a:xfrm>
            <a:off x="-1" y="1484783"/>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panose="020B0503020204020204" pitchFamily="34" charset="0"/>
            </a:endParaRPr>
          </a:p>
        </p:txBody>
      </p:sp>
      <p:pic>
        <p:nvPicPr>
          <p:cNvPr id="9" name="Picture 2" descr="C:\Users\p41662\AppData\Local\Microsoft\Windows\Temporary Internet Files\Content.Outlook\VDWGJMU4\REWWay (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87150" y="629022"/>
            <a:ext cx="1013242" cy="2577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C:\Users\p41662\AppData\Local\Microsoft\Windows\Temporary Internet Files\Content.Outlook\VDWGJMU4\RZ-Logo-Logistikum-hoch-cmyk-2000x2000px.jp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10736" y="583006"/>
            <a:ext cx="576064" cy="576064"/>
          </a:xfrm>
          <a:prstGeom prst="rect">
            <a:avLst/>
          </a:prstGeom>
          <a:noFill/>
        </p:spPr>
      </p:pic>
      <p:pic>
        <p:nvPicPr>
          <p:cNvPr id="15" name="Picture 2"/>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l="12995" t="31961" r="8507" b="17103"/>
          <a:stretch/>
        </p:blipFill>
        <p:spPr bwMode="auto">
          <a:xfrm>
            <a:off x="7032355" y="949275"/>
            <a:ext cx="108012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5549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p:txStyles>
    <p:titleStyle>
      <a:lvl1pPr algn="l" defTabSz="914400" rtl="0" eaLnBrk="1" latinLnBrk="0" hangingPunct="1">
        <a:spcBef>
          <a:spcPct val="0"/>
        </a:spcBef>
        <a:buNone/>
        <a:defRPr sz="2800" kern="1200" spc="-100" baseline="0">
          <a:solidFill>
            <a:schemeClr val="tx2"/>
          </a:solidFill>
          <a:latin typeface="Corbel" panose="020B050302020402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Corbel" panose="020B0503020204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Corbel" panose="020B0503020204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Corbel" panose="020B0503020204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Corbel" panose="020B0503020204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Corbel" panose="020B0503020204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8.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chart" Target="../charts/chart3.xml"/><Relationship Id="rId7" Type="http://schemas.openxmlformats.org/officeDocument/2006/relationships/chart" Target="../charts/chart4.xml"/><Relationship Id="rId12"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chart" Target="../charts/chart5.xml"/><Relationship Id="rId4" Type="http://schemas.openxmlformats.org/officeDocument/2006/relationships/image" Target="../media/image32.png"/><Relationship Id="rId9"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ec.europa.eu/transport/media/publications/doc/trends-to-2050-update-2013.pdf" TargetMode="External"/><Relationship Id="rId2" Type="http://schemas.openxmlformats.org/officeDocument/2006/relationships/hyperlink" Target="http://eur-lex.europa.eu/legal-content/de/TXT/PDF/?uri=CELEX:52011DC0144" TargetMode="External"/><Relationship Id="rId1" Type="http://schemas.openxmlformats.org/officeDocument/2006/relationships/slideLayout" Target="../slideLayouts/slideLayout4.xml"/><Relationship Id="rId6" Type="http://schemas.openxmlformats.org/officeDocument/2006/relationships/hyperlink" Target="http://www.europarl.europa.eu/RegData/etudes/note/join/2010/431578/IPOL-TRAN_NT(2010)431578_DE.pdf" TargetMode="External"/><Relationship Id="rId5" Type="http://schemas.openxmlformats.org/officeDocument/2006/relationships/hyperlink" Target="http://noise.eionet.europa.eu/viewer.html" TargetMode="External"/><Relationship Id="rId4" Type="http://schemas.openxmlformats.org/officeDocument/2006/relationships/hyperlink" Target="http://www.scs.fraunhofer.de/content/dam/scs/de/dokumente/studien/Wirtschaftliche_Rahmenbedingungen_des_Gueterverkehrs.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45.jpeg"/><Relationship Id="rId4" Type="http://schemas.openxmlformats.org/officeDocument/2006/relationships/hyperlink" Target="mailto:rewway@fh-steyr.a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332656"/>
            <a:ext cx="7625990" cy="990600"/>
          </a:xfrm>
        </p:spPr>
        <p:txBody>
          <a:bodyPr>
            <a:normAutofit/>
          </a:bodyPr>
          <a:lstStyle/>
          <a:p>
            <a:r>
              <a:rPr lang="de-AT" sz="2500" dirty="0">
                <a:solidFill>
                  <a:schemeClr val="accent1"/>
                </a:solidFill>
              </a:rPr>
              <a:t>Wie man am besten mit diesem Lehrmaterial arbeitet</a:t>
            </a:r>
            <a:endParaRPr lang="en-US" sz="2500" dirty="0">
              <a:solidFill>
                <a:schemeClr val="accent1"/>
              </a:solidFill>
            </a:endParaRPr>
          </a:p>
        </p:txBody>
      </p:sp>
      <p:sp>
        <p:nvSpPr>
          <p:cNvPr id="2" name="Content Placeholder 1"/>
          <p:cNvSpPr>
            <a:spLocks noGrp="1"/>
          </p:cNvSpPr>
          <p:nvPr>
            <p:ph idx="1"/>
          </p:nvPr>
        </p:nvSpPr>
        <p:spPr>
          <a:xfrm>
            <a:off x="457200" y="1821160"/>
            <a:ext cx="8229600" cy="4776192"/>
          </a:xfrm>
        </p:spPr>
        <p:txBody>
          <a:bodyPr>
            <a:normAutofit fontScale="92500" lnSpcReduction="20000"/>
          </a:bodyPr>
          <a:lstStyle/>
          <a:p>
            <a:r>
              <a:rPr lang="de-DE" dirty="0">
                <a:solidFill>
                  <a:srgbClr val="189BC4"/>
                </a:solidFill>
              </a:rPr>
              <a:t>Power Point</a:t>
            </a:r>
          </a:p>
          <a:p>
            <a:pPr marL="274320" lvl="1" indent="0">
              <a:buNone/>
            </a:pPr>
            <a:r>
              <a:rPr lang="de-DE" dirty="0">
                <a:solidFill>
                  <a:schemeClr val="accent1"/>
                </a:solidFill>
              </a:rPr>
              <a:t>In der folgenden PowerPoint wird das Thema </a:t>
            </a:r>
            <a:r>
              <a:rPr lang="de-AT" dirty="0">
                <a:solidFill>
                  <a:schemeClr val="accent1"/>
                </a:solidFill>
              </a:rPr>
              <a:t>Green Transport mit dem Binnenschiff </a:t>
            </a:r>
            <a:r>
              <a:rPr lang="de-DE" dirty="0">
                <a:solidFill>
                  <a:schemeClr val="accent1"/>
                </a:solidFill>
              </a:rPr>
              <a:t>präsentiert. In den zugehörigen Notizen sind die </a:t>
            </a:r>
            <a:r>
              <a:rPr lang="de-DE" dirty="0" err="1">
                <a:solidFill>
                  <a:schemeClr val="accent1"/>
                </a:solidFill>
              </a:rPr>
              <a:t>Slides</a:t>
            </a:r>
            <a:r>
              <a:rPr lang="de-DE" dirty="0">
                <a:solidFill>
                  <a:schemeClr val="accent1"/>
                </a:solidFill>
              </a:rPr>
              <a:t> kurz beschrieben und die verwendeten Quellen für diese angeführt, welche für weiterführende Informationen genutzt werden können.</a:t>
            </a:r>
          </a:p>
          <a:p>
            <a:r>
              <a:rPr lang="de-DE" dirty="0">
                <a:solidFill>
                  <a:srgbClr val="189BC4"/>
                </a:solidFill>
              </a:rPr>
              <a:t>Reader</a:t>
            </a:r>
          </a:p>
          <a:p>
            <a:pPr marL="274320" lvl="1" indent="0">
              <a:buNone/>
            </a:pPr>
            <a:r>
              <a:rPr lang="de-DE" dirty="0">
                <a:solidFill>
                  <a:schemeClr val="accent1"/>
                </a:solidFill>
              </a:rPr>
              <a:t>Zusätzlich zu den PowerPoint Präsentationen ist auch ein Reader bereitgestellt, welcher das Thema detaillierter beschreibt und als Skript verwendet werden kann.  </a:t>
            </a:r>
          </a:p>
          <a:p>
            <a:r>
              <a:rPr lang="de-DE" dirty="0">
                <a:solidFill>
                  <a:srgbClr val="189BC4"/>
                </a:solidFill>
              </a:rPr>
              <a:t>Links</a:t>
            </a:r>
            <a:r>
              <a:rPr lang="de-DE" dirty="0">
                <a:solidFill>
                  <a:schemeClr val="accent1"/>
                </a:solidFill>
              </a:rPr>
              <a:t> </a:t>
            </a:r>
          </a:p>
          <a:p>
            <a:pPr marL="274320" lvl="1" indent="0">
              <a:buNone/>
            </a:pPr>
            <a:r>
              <a:rPr lang="de-DE" dirty="0">
                <a:solidFill>
                  <a:schemeClr val="accent1"/>
                </a:solidFill>
              </a:rPr>
              <a:t>Die für die Präsentation verwendeten Quellen sind in den Lernpaketen unter einer Linksammlung verfügbar.</a:t>
            </a:r>
          </a:p>
          <a:p>
            <a:r>
              <a:rPr lang="de-DE" dirty="0">
                <a:solidFill>
                  <a:srgbClr val="189BC4"/>
                </a:solidFill>
              </a:rPr>
              <a:t>Übungen und Videos</a:t>
            </a:r>
          </a:p>
          <a:p>
            <a:pPr marL="274320" lvl="2" indent="0">
              <a:buNone/>
            </a:pPr>
            <a:r>
              <a:rPr lang="de-DE" sz="2000" dirty="0">
                <a:solidFill>
                  <a:schemeClr val="accent1"/>
                </a:solidFill>
              </a:rPr>
              <a:t>Zusätzlich werden auch Übungen und Videos zur Verfügung gestellt, welche genutzt werden können. Diese sind ebenfalls in den betreffenden Lernpaketen zu finden. </a:t>
            </a:r>
            <a:endParaRPr lang="de-DE" dirty="0">
              <a:solidFill>
                <a:schemeClr val="accent1"/>
              </a:solidFill>
            </a:endParaRPr>
          </a:p>
        </p:txBody>
      </p:sp>
      <p:sp>
        <p:nvSpPr>
          <p:cNvPr id="3" name="Date Placeholder 2"/>
          <p:cNvSpPr>
            <a:spLocks noGrp="1"/>
          </p:cNvSpPr>
          <p:nvPr>
            <p:ph type="dt" sz="half" idx="10"/>
          </p:nvPr>
        </p:nvSpPr>
        <p:spPr/>
        <p:txBody>
          <a:bodyPr/>
          <a:lstStyle/>
          <a:p>
            <a:fld id="{9F3A661C-AEC5-4722-92CC-E2C1896E365D}" type="datetime6">
              <a:rPr lang="de-AT" smtClean="0">
                <a:solidFill>
                  <a:prstClr val="white"/>
                </a:solidFill>
              </a:rPr>
              <a:t>September 22</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a:t>
            </a:fld>
            <a:endParaRPr lang="de-AT" dirty="0">
              <a:solidFill>
                <a:prstClr val="white"/>
              </a:solidFill>
            </a:endParaRPr>
          </a:p>
        </p:txBody>
      </p:sp>
    </p:spTree>
    <p:extLst>
      <p:ext uri="{BB962C8B-B14F-4D97-AF65-F5344CB8AC3E}">
        <p14:creationId xmlns:p14="http://schemas.microsoft.com/office/powerpoint/2010/main" val="1025307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de-DE" b="1" dirty="0">
                <a:solidFill>
                  <a:srgbClr val="3C628F"/>
                </a:solidFill>
              </a:rPr>
              <a:t>Green </a:t>
            </a:r>
            <a:r>
              <a:rPr lang="en-US" b="1" dirty="0">
                <a:solidFill>
                  <a:srgbClr val="3C628F"/>
                </a:solidFill>
              </a:rPr>
              <a:t>logistics</a:t>
            </a:r>
            <a:br>
              <a:rPr lang="en-US" dirty="0">
                <a:solidFill>
                  <a:srgbClr val="3C628F"/>
                </a:solidFill>
              </a:rPr>
            </a:br>
            <a:r>
              <a:rPr lang="de-DE" sz="2400" dirty="0">
                <a:solidFill>
                  <a:schemeClr val="accent1"/>
                </a:solidFill>
              </a:rPr>
              <a:t>Verkehr und Umwelt</a:t>
            </a:r>
            <a:endParaRPr lang="de-DE"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9192346"/>
              </p:ext>
            </p:extLst>
          </p:nvPr>
        </p:nvGraphicFramePr>
        <p:xfrm>
          <a:off x="683568" y="1825822"/>
          <a:ext cx="7787208" cy="4632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F5857142-FA75-484E-AA9C-93254F4AF63B}" type="datetime6">
              <a:rPr lang="en-GB" smtClean="0">
                <a:solidFill>
                  <a:prstClr val="white"/>
                </a:solidFill>
              </a:rPr>
              <a:t>September 22</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10</a:t>
            </a:fld>
            <a:endParaRPr lang="de-AT" dirty="0">
              <a:solidFill>
                <a:prstClr val="white"/>
              </a:solidFill>
            </a:endParaRPr>
          </a:p>
        </p:txBody>
      </p:sp>
      <p:sp>
        <p:nvSpPr>
          <p:cNvPr id="7" name="TextBox 6"/>
          <p:cNvSpPr txBox="1"/>
          <p:nvPr/>
        </p:nvSpPr>
        <p:spPr>
          <a:xfrm>
            <a:off x="270384" y="4797152"/>
            <a:ext cx="2232248" cy="923330"/>
          </a:xfrm>
          <a:prstGeom prst="rect">
            <a:avLst/>
          </a:prstGeom>
          <a:noFill/>
        </p:spPr>
        <p:txBody>
          <a:bodyPr wrap="square" rtlCol="0">
            <a:spAutoFit/>
          </a:bodyPr>
          <a:lstStyle/>
          <a:p>
            <a:pPr marL="285750" indent="-285750">
              <a:buFontTx/>
              <a:buChar char="-"/>
            </a:pPr>
            <a:r>
              <a:rPr lang="en-US" dirty="0">
                <a:solidFill>
                  <a:srgbClr val="3C628F"/>
                </a:solidFill>
                <a:latin typeface="Corbel" panose="020B0503020204020204" pitchFamily="34" charset="0"/>
              </a:rPr>
              <a:t>Bewusstsein</a:t>
            </a:r>
          </a:p>
          <a:p>
            <a:pPr marL="285750" indent="-285750">
              <a:buFontTx/>
              <a:buChar char="-"/>
            </a:pPr>
            <a:r>
              <a:rPr lang="de-DE" dirty="0">
                <a:solidFill>
                  <a:srgbClr val="3C628F"/>
                </a:solidFill>
                <a:latin typeface="Corbel" panose="020B0503020204020204" pitchFamily="34" charset="0"/>
              </a:rPr>
              <a:t>Lebens-</a:t>
            </a:r>
            <a:br>
              <a:rPr lang="de-DE" dirty="0">
                <a:solidFill>
                  <a:srgbClr val="3C628F"/>
                </a:solidFill>
                <a:latin typeface="Corbel" panose="020B0503020204020204" pitchFamily="34" charset="0"/>
              </a:rPr>
            </a:br>
            <a:r>
              <a:rPr lang="de-DE" dirty="0" err="1">
                <a:solidFill>
                  <a:srgbClr val="3C628F"/>
                </a:solidFill>
                <a:latin typeface="Corbel" panose="020B0503020204020204" pitchFamily="34" charset="0"/>
              </a:rPr>
              <a:t>qualität</a:t>
            </a:r>
            <a:endParaRPr lang="en-US" dirty="0">
              <a:solidFill>
                <a:srgbClr val="3C628F"/>
              </a:solidFill>
              <a:latin typeface="Corbel" panose="020B0503020204020204" pitchFamily="34" charset="0"/>
            </a:endParaRPr>
          </a:p>
        </p:txBody>
      </p:sp>
      <p:sp>
        <p:nvSpPr>
          <p:cNvPr id="8" name="TextBox 7"/>
          <p:cNvSpPr txBox="1"/>
          <p:nvPr/>
        </p:nvSpPr>
        <p:spPr>
          <a:xfrm>
            <a:off x="5508104" y="1808261"/>
            <a:ext cx="2520280" cy="646331"/>
          </a:xfrm>
          <a:prstGeom prst="rect">
            <a:avLst/>
          </a:prstGeom>
          <a:noFill/>
        </p:spPr>
        <p:txBody>
          <a:bodyPr wrap="square" rtlCol="0">
            <a:spAutoFit/>
          </a:bodyPr>
          <a:lstStyle/>
          <a:p>
            <a:pPr marL="285750" indent="-285750">
              <a:buFontTx/>
              <a:buChar char="-"/>
            </a:pPr>
            <a:r>
              <a:rPr lang="de-DE" dirty="0">
                <a:solidFill>
                  <a:srgbClr val="3C628F"/>
                </a:solidFill>
                <a:latin typeface="Corbel" panose="020B0503020204020204" pitchFamily="34" charset="0"/>
              </a:rPr>
              <a:t>Kosten</a:t>
            </a:r>
          </a:p>
          <a:p>
            <a:pPr marL="285750" indent="-285750">
              <a:buFontTx/>
              <a:buChar char="-"/>
            </a:pPr>
            <a:r>
              <a:rPr lang="de-DE" dirty="0">
                <a:solidFill>
                  <a:srgbClr val="3C628F"/>
                </a:solidFill>
                <a:latin typeface="Corbel" panose="020B0503020204020204" pitchFamily="34" charset="0"/>
              </a:rPr>
              <a:t>Unproduktivität</a:t>
            </a:r>
          </a:p>
        </p:txBody>
      </p:sp>
      <p:sp>
        <p:nvSpPr>
          <p:cNvPr id="9" name="TextBox 8"/>
          <p:cNvSpPr txBox="1"/>
          <p:nvPr/>
        </p:nvSpPr>
        <p:spPr>
          <a:xfrm>
            <a:off x="7038900" y="4797152"/>
            <a:ext cx="2520280" cy="923330"/>
          </a:xfrm>
          <a:prstGeom prst="rect">
            <a:avLst/>
          </a:prstGeom>
          <a:noFill/>
        </p:spPr>
        <p:txBody>
          <a:bodyPr wrap="square" rtlCol="0">
            <a:spAutoFit/>
          </a:bodyPr>
          <a:lstStyle/>
          <a:p>
            <a:pPr marL="285750" indent="-285750">
              <a:buFontTx/>
              <a:buChar char="-"/>
            </a:pPr>
            <a:r>
              <a:rPr lang="de-DE" dirty="0">
                <a:solidFill>
                  <a:srgbClr val="3C628F"/>
                </a:solidFill>
                <a:latin typeface="Corbel" panose="020B0503020204020204" pitchFamily="34" charset="0"/>
              </a:rPr>
              <a:t>Emissionen</a:t>
            </a:r>
          </a:p>
          <a:p>
            <a:pPr marL="285750" indent="-285750">
              <a:buFontTx/>
              <a:buChar char="-"/>
            </a:pPr>
            <a:r>
              <a:rPr lang="de-DE" dirty="0">
                <a:solidFill>
                  <a:srgbClr val="3C628F"/>
                </a:solidFill>
                <a:latin typeface="Corbel" panose="020B0503020204020204" pitchFamily="34" charset="0"/>
              </a:rPr>
              <a:t>Ressourcen- </a:t>
            </a:r>
            <a:br>
              <a:rPr lang="de-DE" dirty="0">
                <a:solidFill>
                  <a:srgbClr val="3C628F"/>
                </a:solidFill>
                <a:latin typeface="Corbel" panose="020B0503020204020204" pitchFamily="34" charset="0"/>
              </a:rPr>
            </a:br>
            <a:r>
              <a:rPr lang="de-DE" dirty="0" err="1">
                <a:solidFill>
                  <a:srgbClr val="3C628F"/>
                </a:solidFill>
                <a:latin typeface="Corbel" panose="020B0503020204020204" pitchFamily="34" charset="0"/>
              </a:rPr>
              <a:t>konsum</a:t>
            </a:r>
            <a:endParaRPr lang="de-DE" dirty="0">
              <a:solidFill>
                <a:srgbClr val="3C628F"/>
              </a:solidFill>
              <a:latin typeface="Corbel" panose="020B0503020204020204" pitchFamily="34" charset="0"/>
            </a:endParaRPr>
          </a:p>
        </p:txBody>
      </p:sp>
      <p:sp>
        <p:nvSpPr>
          <p:cNvPr id="10" name="Up Arrow 9"/>
          <p:cNvSpPr/>
          <p:nvPr/>
        </p:nvSpPr>
        <p:spPr>
          <a:xfrm>
            <a:off x="0" y="4686528"/>
            <a:ext cx="432048" cy="756955"/>
          </a:xfrm>
          <a:prstGeom prst="upArrow">
            <a:avLst/>
          </a:prstGeom>
          <a:solidFill>
            <a:srgbClr val="3C628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C628F"/>
              </a:solidFill>
            </a:endParaRPr>
          </a:p>
        </p:txBody>
      </p:sp>
      <p:sp>
        <p:nvSpPr>
          <p:cNvPr id="11" name="Down Arrow 10"/>
          <p:cNvSpPr/>
          <p:nvPr/>
        </p:nvSpPr>
        <p:spPr>
          <a:xfrm>
            <a:off x="7376764" y="1881603"/>
            <a:ext cx="341412" cy="756955"/>
          </a:xfrm>
          <a:prstGeom prst="downArrow">
            <a:avLst/>
          </a:prstGeom>
          <a:solidFill>
            <a:srgbClr val="3C628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C628F"/>
              </a:solidFill>
            </a:endParaRPr>
          </a:p>
        </p:txBody>
      </p:sp>
      <p:sp>
        <p:nvSpPr>
          <p:cNvPr id="12" name="Down Arrow 11"/>
          <p:cNvSpPr/>
          <p:nvPr/>
        </p:nvSpPr>
        <p:spPr>
          <a:xfrm>
            <a:off x="8746504" y="4802460"/>
            <a:ext cx="341412" cy="756955"/>
          </a:xfrm>
          <a:prstGeom prst="downArrow">
            <a:avLst/>
          </a:prstGeom>
          <a:solidFill>
            <a:srgbClr val="3C628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C628F"/>
              </a:solidFill>
            </a:endParaRPr>
          </a:p>
        </p:txBody>
      </p:sp>
      <p:sp>
        <p:nvSpPr>
          <p:cNvPr id="3" name="TextBox 2"/>
          <p:cNvSpPr txBox="1"/>
          <p:nvPr/>
        </p:nvSpPr>
        <p:spPr>
          <a:xfrm>
            <a:off x="323528" y="1881603"/>
            <a:ext cx="2952328" cy="1846659"/>
          </a:xfrm>
          <a:prstGeom prst="rect">
            <a:avLst/>
          </a:prstGeom>
          <a:noFill/>
        </p:spPr>
        <p:txBody>
          <a:bodyPr wrap="square" rtlCol="0">
            <a:spAutoFit/>
          </a:bodyPr>
          <a:lstStyle/>
          <a:p>
            <a:pPr>
              <a:spcBef>
                <a:spcPct val="0"/>
              </a:spcBef>
            </a:pPr>
            <a:r>
              <a:rPr lang="de-DE" sz="2400" b="1" spc="-100" dirty="0">
                <a:solidFill>
                  <a:srgbClr val="3C628F"/>
                </a:solidFill>
                <a:latin typeface="Corbel" panose="020B0503020204020204" pitchFamily="34" charset="0"/>
                <a:ea typeface="+mj-ea"/>
                <a:cs typeface="+mj-cs"/>
              </a:rPr>
              <a:t>„…umweltfreundlich und sozialverträglich aber auch finanziell tragbar“</a:t>
            </a:r>
          </a:p>
          <a:p>
            <a:endParaRPr lang="de-DE" dirty="0">
              <a:solidFill>
                <a:srgbClr val="3C628F"/>
              </a:solidFill>
            </a:endParaRPr>
          </a:p>
        </p:txBody>
      </p:sp>
    </p:spTree>
    <p:extLst>
      <p:ext uri="{BB962C8B-B14F-4D97-AF65-F5344CB8AC3E}">
        <p14:creationId xmlns:p14="http://schemas.microsoft.com/office/powerpoint/2010/main" val="103861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6059016" cy="990600"/>
          </a:xfrm>
        </p:spPr>
        <p:txBody>
          <a:bodyPr/>
          <a:lstStyle/>
          <a:p>
            <a:r>
              <a:rPr lang="de-DE" b="1" dirty="0">
                <a:solidFill>
                  <a:srgbClr val="3C628F"/>
                </a:solidFill>
              </a:rPr>
              <a:t>Herausforderungen für einen nachhaltigen Güterverkehr</a:t>
            </a:r>
            <a:endParaRPr lang="en-GB" b="1" dirty="0">
              <a:solidFill>
                <a:srgbClr val="3C628F"/>
              </a:solidFill>
            </a:endParaRPr>
          </a:p>
        </p:txBody>
      </p:sp>
      <p:sp>
        <p:nvSpPr>
          <p:cNvPr id="3" name="Inhaltsplatzhalter 2"/>
          <p:cNvSpPr>
            <a:spLocks noGrp="1"/>
          </p:cNvSpPr>
          <p:nvPr>
            <p:ph idx="1"/>
          </p:nvPr>
        </p:nvSpPr>
        <p:spPr>
          <a:xfrm>
            <a:off x="438593" y="2150344"/>
            <a:ext cx="8229600" cy="4776192"/>
          </a:xfrm>
        </p:spPr>
        <p:txBody>
          <a:bodyPr>
            <a:normAutofit/>
          </a:bodyPr>
          <a:lstStyle/>
          <a:p>
            <a:r>
              <a:rPr lang="de-DE" sz="2200" dirty="0">
                <a:solidFill>
                  <a:srgbClr val="3C628F"/>
                </a:solidFill>
              </a:rPr>
              <a:t>Nutzung von neuen Technologien </a:t>
            </a:r>
          </a:p>
          <a:p>
            <a:r>
              <a:rPr lang="de-DE" sz="2200" dirty="0">
                <a:solidFill>
                  <a:srgbClr val="3C628F"/>
                </a:solidFill>
              </a:rPr>
              <a:t>Transportwahl abhängig von Gütern </a:t>
            </a:r>
          </a:p>
          <a:p>
            <a:pPr lvl="1">
              <a:buFont typeface="Symbol" panose="05050102010706020507" pitchFamily="18" charset="2"/>
              <a:buChar char="-"/>
            </a:pPr>
            <a:r>
              <a:rPr lang="de-DE" sz="1800" dirty="0">
                <a:solidFill>
                  <a:srgbClr val="3C628F"/>
                </a:solidFill>
                <a:sym typeface="Wingdings" panose="05000000000000000000" pitchFamily="2" charset="2"/>
              </a:rPr>
              <a:t>Warenwert</a:t>
            </a:r>
          </a:p>
          <a:p>
            <a:pPr lvl="1">
              <a:buFont typeface="Symbol" panose="05050102010706020507" pitchFamily="18" charset="2"/>
              <a:buChar char="-"/>
            </a:pPr>
            <a:r>
              <a:rPr lang="de-DE" sz="1800" dirty="0">
                <a:solidFill>
                  <a:srgbClr val="3C628F"/>
                </a:solidFill>
                <a:sym typeface="Wingdings" panose="05000000000000000000" pitchFamily="2" charset="2"/>
              </a:rPr>
              <a:t>Zeitfaktor</a:t>
            </a:r>
          </a:p>
          <a:p>
            <a:r>
              <a:rPr lang="de-DE" sz="2200" dirty="0">
                <a:solidFill>
                  <a:srgbClr val="3C628F"/>
                </a:solidFill>
                <a:sym typeface="Wingdings" panose="05000000000000000000" pitchFamily="2" charset="2"/>
              </a:rPr>
              <a:t>Trend hin zur Individualisierung  Transportaufkommen steigt</a:t>
            </a:r>
          </a:p>
          <a:p>
            <a:r>
              <a:rPr lang="de-DE" sz="2200" dirty="0">
                <a:solidFill>
                  <a:srgbClr val="3C628F"/>
                </a:solidFill>
                <a:sym typeface="Wingdings" panose="05000000000000000000" pitchFamily="2" charset="2"/>
              </a:rPr>
              <a:t>Schiene</a:t>
            </a:r>
          </a:p>
          <a:p>
            <a:pPr lvl="1">
              <a:buFont typeface="Symbol" panose="05050102010706020507" pitchFamily="18" charset="2"/>
              <a:buChar char="-"/>
            </a:pPr>
            <a:r>
              <a:rPr lang="de-DE" sz="1800" dirty="0">
                <a:solidFill>
                  <a:srgbClr val="3C628F"/>
                </a:solidFill>
                <a:sym typeface="Wingdings" panose="05000000000000000000" pitchFamily="2" charset="2"/>
              </a:rPr>
              <a:t>Personenverkehr hat Priorität</a:t>
            </a:r>
          </a:p>
          <a:p>
            <a:pPr lvl="1">
              <a:buFont typeface="Symbol" panose="05050102010706020507" pitchFamily="18" charset="2"/>
              <a:buChar char="-"/>
            </a:pPr>
            <a:r>
              <a:rPr lang="de-DE" sz="1800" dirty="0">
                <a:solidFill>
                  <a:srgbClr val="3C628F"/>
                </a:solidFill>
                <a:sym typeface="Wingdings" panose="05000000000000000000" pitchFamily="2" charset="2"/>
              </a:rPr>
              <a:t>Weniger Innovationen </a:t>
            </a:r>
          </a:p>
          <a:p>
            <a:r>
              <a:rPr lang="de-DE" sz="2200" dirty="0">
                <a:solidFill>
                  <a:srgbClr val="3C628F"/>
                </a:solidFill>
              </a:rPr>
              <a:t>Bedarf an Umkehrlogistik (Recycling, Abfallmanagement)</a:t>
            </a:r>
          </a:p>
          <a:p>
            <a:pPr lvl="1">
              <a:buFont typeface="Symbol" panose="05050102010706020507" pitchFamily="18" charset="2"/>
              <a:buChar char="-"/>
            </a:pPr>
            <a:r>
              <a:rPr lang="de-DE" sz="1800" dirty="0">
                <a:solidFill>
                  <a:srgbClr val="3C628F"/>
                </a:solidFill>
              </a:rPr>
              <a:t>Lokale Entsorgung nimmt ab</a:t>
            </a:r>
            <a:endParaRPr lang="en-GB" sz="1800"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11</a:t>
            </a:fld>
            <a:endParaRPr lang="de-AT" dirty="0">
              <a:solidFill>
                <a:prstClr val="white"/>
              </a:solidFill>
            </a:endParaRPr>
          </a:p>
        </p:txBody>
      </p:sp>
    </p:spTree>
    <p:extLst>
      <p:ext uri="{BB962C8B-B14F-4D97-AF65-F5344CB8AC3E}">
        <p14:creationId xmlns:p14="http://schemas.microsoft.com/office/powerpoint/2010/main" val="2743589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solidFill>
                  <a:srgbClr val="3C628F"/>
                </a:solidFill>
              </a:rPr>
              <a:t>Förderung eines nachhaltigen Güterverkehrs</a:t>
            </a:r>
            <a:br>
              <a:rPr lang="de-DE" b="1" dirty="0">
                <a:solidFill>
                  <a:srgbClr val="3C628F"/>
                </a:solidFill>
              </a:rPr>
            </a:br>
            <a:r>
              <a:rPr lang="de-DE" sz="2400" dirty="0">
                <a:solidFill>
                  <a:schemeClr val="accent1"/>
                </a:solidFill>
              </a:rPr>
              <a:t>Herausforderungen für einen nachhaltigen Güterverkehr</a:t>
            </a:r>
            <a:endParaRPr lang="en-GB" sz="2400" b="1" dirty="0">
              <a:solidFill>
                <a:srgbClr val="3C628F"/>
              </a:solidFill>
            </a:endParaRPr>
          </a:p>
        </p:txBody>
      </p:sp>
      <p:sp>
        <p:nvSpPr>
          <p:cNvPr id="3" name="Inhaltsplatzhalter 2"/>
          <p:cNvSpPr>
            <a:spLocks noGrp="1"/>
          </p:cNvSpPr>
          <p:nvPr>
            <p:ph idx="1"/>
          </p:nvPr>
        </p:nvSpPr>
        <p:spPr/>
        <p:txBody>
          <a:bodyPr>
            <a:normAutofit/>
          </a:bodyPr>
          <a:lstStyle/>
          <a:p>
            <a:pPr>
              <a:lnSpc>
                <a:spcPct val="150000"/>
              </a:lnSpc>
            </a:pPr>
            <a:r>
              <a:rPr lang="de-DE" sz="2200" dirty="0">
                <a:solidFill>
                  <a:srgbClr val="3C628F"/>
                </a:solidFill>
              </a:rPr>
              <a:t>Transportpreise</a:t>
            </a:r>
          </a:p>
          <a:p>
            <a:pPr>
              <a:lnSpc>
                <a:spcPct val="150000"/>
              </a:lnSpc>
            </a:pPr>
            <a:r>
              <a:rPr lang="de-DE" sz="2200" dirty="0">
                <a:solidFill>
                  <a:srgbClr val="3C628F"/>
                </a:solidFill>
              </a:rPr>
              <a:t>Alternative Treibstoffe</a:t>
            </a:r>
          </a:p>
          <a:p>
            <a:pPr>
              <a:lnSpc>
                <a:spcPct val="150000"/>
              </a:lnSpc>
            </a:pPr>
            <a:r>
              <a:rPr lang="de-DE" sz="2200" dirty="0">
                <a:solidFill>
                  <a:srgbClr val="3C628F"/>
                </a:solidFill>
              </a:rPr>
              <a:t>Verkehrsverlagerung</a:t>
            </a:r>
          </a:p>
          <a:p>
            <a:pPr>
              <a:lnSpc>
                <a:spcPct val="150000"/>
              </a:lnSpc>
            </a:pPr>
            <a:r>
              <a:rPr lang="de-DE" sz="2200" dirty="0">
                <a:solidFill>
                  <a:srgbClr val="3C628F"/>
                </a:solidFill>
              </a:rPr>
              <a:t>Verbesserung bestehender Verkehrsmittel oder Entwicklung neuer Verkehrsmittel</a:t>
            </a:r>
          </a:p>
          <a:p>
            <a:pPr>
              <a:lnSpc>
                <a:spcPct val="150000"/>
              </a:lnSpc>
            </a:pPr>
            <a:r>
              <a:rPr lang="de-DE" sz="2200" dirty="0">
                <a:solidFill>
                  <a:srgbClr val="3C628F"/>
                </a:solidFill>
              </a:rPr>
              <a:t>Verkehrsträgerkombination</a:t>
            </a:r>
          </a:p>
          <a:p>
            <a:pPr>
              <a:lnSpc>
                <a:spcPct val="150000"/>
              </a:lnSpc>
            </a:pPr>
            <a:r>
              <a:rPr lang="de-DE" sz="2200" dirty="0">
                <a:solidFill>
                  <a:srgbClr val="3C628F"/>
                </a:solidFill>
              </a:rPr>
              <a:t>Informations- und Kommunikationstechnologien (IKT)</a:t>
            </a:r>
          </a:p>
          <a:p>
            <a:pPr>
              <a:lnSpc>
                <a:spcPct val="150000"/>
              </a:lnSpc>
            </a:pPr>
            <a:r>
              <a:rPr lang="de-DE" sz="2200" dirty="0">
                <a:solidFill>
                  <a:srgbClr val="3C628F"/>
                </a:solidFill>
              </a:rPr>
              <a:t>neue Geschäftsmodelle</a:t>
            </a:r>
          </a:p>
          <a:p>
            <a:endParaRPr lang="de-DE" sz="2200" dirty="0">
              <a:solidFill>
                <a:srgbClr val="3C628F"/>
              </a:solidFill>
            </a:endParaRPr>
          </a:p>
          <a:p>
            <a:endParaRPr lang="en-GB" sz="2200"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12</a:t>
            </a:fld>
            <a:endParaRPr lang="de-AT" dirty="0">
              <a:solidFill>
                <a:prstClr val="white"/>
              </a:solidFill>
            </a:endParaRPr>
          </a:p>
        </p:txBody>
      </p:sp>
    </p:spTree>
    <p:extLst>
      <p:ext uri="{BB962C8B-B14F-4D97-AF65-F5344CB8AC3E}">
        <p14:creationId xmlns:p14="http://schemas.microsoft.com/office/powerpoint/2010/main" val="3852417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dirty="0">
                <a:solidFill>
                  <a:srgbClr val="3C628F"/>
                </a:solidFill>
              </a:rPr>
              <a:t>Der internationale Güterverkehr nimmt zu und die </a:t>
            </a:r>
            <a:r>
              <a:rPr lang="de-DE" dirty="0">
                <a:solidFill>
                  <a:srgbClr val="3C628F"/>
                </a:solidFill>
                <a:sym typeface="Wingdings" panose="05000000000000000000" pitchFamily="2" charset="2"/>
              </a:rPr>
              <a:t>Transportdistanzen werden zunehmend größer. Prognosen zufolge steigt das gesamte Transportaufkommen bis zum Jahr 2050 um … </a:t>
            </a:r>
          </a:p>
          <a:p>
            <a:pPr marL="0" indent="0">
              <a:buNone/>
            </a:pPr>
            <a:endParaRPr lang="de-DE" dirty="0">
              <a:solidFill>
                <a:srgbClr val="3C628F"/>
              </a:solidFill>
              <a:sym typeface="Wingdings" panose="05000000000000000000" pitchFamily="2" charset="2"/>
            </a:endParaRPr>
          </a:p>
          <a:p>
            <a:pPr marL="457200" indent="-457200">
              <a:buFont typeface="+mj-lt"/>
              <a:buAutoNum type="alphaLcParenR"/>
            </a:pPr>
            <a:r>
              <a:rPr lang="de-DE" sz="2200" dirty="0">
                <a:solidFill>
                  <a:srgbClr val="3C628F"/>
                </a:solidFill>
              </a:rPr>
              <a:t>+ 57 % </a:t>
            </a:r>
          </a:p>
          <a:p>
            <a:pPr marL="457200" indent="-457200">
              <a:buFont typeface="+mj-lt"/>
              <a:buAutoNum type="alphaLcParenR"/>
            </a:pPr>
            <a:r>
              <a:rPr lang="de-DE" sz="2200" dirty="0">
                <a:solidFill>
                  <a:srgbClr val="3C628F"/>
                </a:solidFill>
              </a:rPr>
              <a:t>+ 35 %</a:t>
            </a:r>
          </a:p>
          <a:p>
            <a:pPr marL="457200" indent="-457200">
              <a:buFont typeface="+mj-lt"/>
              <a:buAutoNum type="alphaLcParenR"/>
            </a:pPr>
            <a:r>
              <a:rPr lang="de-DE" sz="2200" dirty="0">
                <a:solidFill>
                  <a:srgbClr val="3C628F"/>
                </a:solidFill>
              </a:rPr>
              <a:t>+ 55 %</a:t>
            </a:r>
          </a:p>
          <a:p>
            <a:pPr marL="457200" indent="-457200">
              <a:buFont typeface="+mj-lt"/>
              <a:buAutoNum type="alphaLcParenR"/>
            </a:pPr>
            <a:r>
              <a:rPr lang="de-DE" sz="2200" dirty="0">
                <a:solidFill>
                  <a:srgbClr val="3C628F"/>
                </a:solidFill>
              </a:rPr>
              <a:t> das </a:t>
            </a:r>
            <a:r>
              <a:rPr lang="de-DE" sz="2200" dirty="0">
                <a:solidFill>
                  <a:srgbClr val="3C628F"/>
                </a:solidFill>
                <a:sym typeface="Wingdings" panose="05000000000000000000" pitchFamily="2" charset="2"/>
              </a:rPr>
              <a:t>gesamte Transportaufkommen wird nicht steigen. </a:t>
            </a:r>
          </a:p>
          <a:p>
            <a:pPr marL="457200" indent="-457200">
              <a:buFont typeface="+mj-lt"/>
              <a:buAutoNum type="alphaLcParenR"/>
            </a:pPr>
            <a:endParaRPr lang="de-DE" dirty="0">
              <a:sym typeface="Wingdings" panose="05000000000000000000" pitchFamily="2" charset="2"/>
            </a:endParaRPr>
          </a:p>
          <a:p>
            <a:pPr marL="457200" indent="-457200">
              <a:buFont typeface="+mj-lt"/>
              <a:buAutoNum type="alphaLcParenR"/>
            </a:pPr>
            <a:endParaRPr lang="de-DE" dirty="0">
              <a:sym typeface="Wingdings" panose="05000000000000000000" pitchFamily="2" charset="2"/>
            </a:endParaRPr>
          </a:p>
          <a:p>
            <a:pPr marL="0" indent="0">
              <a:buNone/>
            </a:pPr>
            <a:endParaRPr lang="en-US"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13</a:t>
            </a:fld>
            <a:endParaRPr lang="de-AT" dirty="0">
              <a:solidFill>
                <a:prstClr val="white"/>
              </a:solidFill>
            </a:endParaRPr>
          </a:p>
        </p:txBody>
      </p:sp>
      <p:sp>
        <p:nvSpPr>
          <p:cNvPr id="6" name="Title 1"/>
          <p:cNvSpPr>
            <a:spLocks noGrp="1"/>
          </p:cNvSpPr>
          <p:nvPr>
            <p:ph type="title"/>
          </p:nvPr>
        </p:nvSpPr>
        <p:spPr>
          <a:xfrm>
            <a:off x="457200" y="404664"/>
            <a:ext cx="4762872" cy="990600"/>
          </a:xfrm>
        </p:spPr>
        <p:txBody>
          <a:bodyPr/>
          <a:lstStyle/>
          <a:p>
            <a:r>
              <a:rPr lang="de-DE" b="1" dirty="0">
                <a:solidFill>
                  <a:srgbClr val="3C628F"/>
                </a:solidFill>
              </a:rPr>
              <a:t>Quiz</a:t>
            </a:r>
            <a:endParaRPr lang="de-DE" dirty="0">
              <a:solidFill>
                <a:srgbClr val="3C628F"/>
              </a:solidFill>
            </a:endParaRPr>
          </a:p>
        </p:txBody>
      </p:sp>
      <p:sp>
        <p:nvSpPr>
          <p:cNvPr id="2" name="Ellipse 1"/>
          <p:cNvSpPr/>
          <p:nvPr/>
        </p:nvSpPr>
        <p:spPr>
          <a:xfrm>
            <a:off x="323528" y="3645024"/>
            <a:ext cx="183754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628F"/>
              </a:solidFill>
            </a:endParaRPr>
          </a:p>
        </p:txBody>
      </p:sp>
    </p:spTree>
    <p:extLst>
      <p:ext uri="{BB962C8B-B14F-4D97-AF65-F5344CB8AC3E}">
        <p14:creationId xmlns:p14="http://schemas.microsoft.com/office/powerpoint/2010/main" val="281101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AT" b="1" dirty="0">
                <a:solidFill>
                  <a:srgbClr val="3C628F"/>
                </a:solidFill>
              </a:rPr>
              <a:t>Agenda</a:t>
            </a:r>
            <a:br>
              <a:rPr lang="de-AT" b="1" dirty="0">
                <a:solidFill>
                  <a:srgbClr val="3C628F"/>
                </a:solidFill>
              </a:rPr>
            </a:br>
            <a:r>
              <a:rPr lang="de-AT" sz="2400" dirty="0">
                <a:solidFill>
                  <a:srgbClr val="3C628F"/>
                </a:solidFill>
              </a:rPr>
              <a:t>Green Transport</a:t>
            </a:r>
            <a:endParaRPr lang="de-AT" dirty="0">
              <a:solidFill>
                <a:schemeClr val="accent1"/>
              </a:solidFill>
            </a:endParaRP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14</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1128712680"/>
              </p:ext>
            </p:extLst>
          </p:nvPr>
        </p:nvGraphicFramePr>
        <p:xfrm>
          <a:off x="323528" y="1628800"/>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16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5811686" cy="990600"/>
          </a:xfrm>
        </p:spPr>
        <p:txBody>
          <a:bodyPr>
            <a:normAutofit fontScale="90000"/>
          </a:bodyPr>
          <a:lstStyle/>
          <a:p>
            <a:r>
              <a:rPr lang="de-DE" b="1" dirty="0">
                <a:solidFill>
                  <a:srgbClr val="3C628F"/>
                </a:solidFill>
              </a:rPr>
              <a:t>Was macht einen nachhaltigen Verkehrsträger aus?</a:t>
            </a:r>
            <a:br>
              <a:rPr lang="de-DE" b="1" dirty="0">
                <a:solidFill>
                  <a:srgbClr val="3C628F"/>
                </a:solidFill>
              </a:rPr>
            </a:br>
            <a:r>
              <a:rPr lang="de-DE" sz="2400" dirty="0">
                <a:solidFill>
                  <a:schemeClr val="accent1"/>
                </a:solidFill>
              </a:rPr>
              <a:t>Nachhaltige Verkehrsträger</a:t>
            </a:r>
            <a:endParaRPr lang="en-GB" sz="2400" dirty="0">
              <a:solidFill>
                <a:srgbClr val="3C628F"/>
              </a:solidFill>
            </a:endParaRPr>
          </a:p>
        </p:txBody>
      </p:sp>
      <p:sp>
        <p:nvSpPr>
          <p:cNvPr id="3" name="Content Placeholder 2"/>
          <p:cNvSpPr>
            <a:spLocks noGrp="1"/>
          </p:cNvSpPr>
          <p:nvPr>
            <p:ph idx="1"/>
          </p:nvPr>
        </p:nvSpPr>
        <p:spPr>
          <a:xfrm>
            <a:off x="433536" y="1700808"/>
            <a:ext cx="8229600" cy="2088232"/>
          </a:xfrm>
        </p:spPr>
        <p:txBody>
          <a:bodyPr>
            <a:normAutofit fontScale="85000" lnSpcReduction="20000"/>
          </a:bodyPr>
          <a:lstStyle/>
          <a:p>
            <a:r>
              <a:rPr lang="de-DE" dirty="0">
                <a:solidFill>
                  <a:srgbClr val="3C628F"/>
                </a:solidFill>
              </a:rPr>
              <a:t>Aktueller Fokus zur Beurteilung </a:t>
            </a:r>
            <a:r>
              <a:rPr lang="de-DE" b="1" dirty="0">
                <a:solidFill>
                  <a:srgbClr val="3C628F"/>
                </a:solidFill>
              </a:rPr>
              <a:t>NUR</a:t>
            </a:r>
            <a:r>
              <a:rPr lang="de-DE" dirty="0">
                <a:solidFill>
                  <a:srgbClr val="3C628F"/>
                </a:solidFill>
              </a:rPr>
              <a:t> auf ökologische (CO2 Emissionen) und ökonomische (Transportkosten) Einflussbereiche</a:t>
            </a:r>
          </a:p>
          <a:p>
            <a:r>
              <a:rPr lang="de-DE" dirty="0">
                <a:solidFill>
                  <a:srgbClr val="3C628F"/>
                </a:solidFill>
              </a:rPr>
              <a:t>Unternehmen sehen nachhaltige Verkehrsträger als Möglichkeit zur Kostenreduktion/Erlössteigerung </a:t>
            </a:r>
            <a:r>
              <a:rPr lang="de-DE" b="1" dirty="0">
                <a:solidFill>
                  <a:srgbClr val="3C628F"/>
                </a:solidFill>
              </a:rPr>
              <a:t>ODER</a:t>
            </a:r>
            <a:r>
              <a:rPr lang="de-DE" dirty="0">
                <a:solidFill>
                  <a:srgbClr val="3C628F"/>
                </a:solidFill>
              </a:rPr>
              <a:t> Umweltschutz als Nebenbedingung - Marketing</a:t>
            </a:r>
          </a:p>
          <a:p>
            <a:endParaRPr lang="de-DE" sz="1600" dirty="0">
              <a:solidFill>
                <a:srgbClr val="3C628F"/>
              </a:solidFill>
            </a:endParaRPr>
          </a:p>
          <a:p>
            <a:pPr marL="0" indent="0">
              <a:buNone/>
            </a:pPr>
            <a:r>
              <a:rPr lang="de-DE" u="sng" dirty="0">
                <a:solidFill>
                  <a:srgbClr val="3C628F"/>
                </a:solidFill>
              </a:rPr>
              <a:t>Je Einflussbereich sind folgende weitere Beurteilungskriterien </a:t>
            </a:r>
            <a:r>
              <a:rPr lang="de-DE" b="1" u="sng" dirty="0">
                <a:solidFill>
                  <a:srgbClr val="3C628F"/>
                </a:solidFill>
              </a:rPr>
              <a:t>notwendig</a:t>
            </a:r>
            <a:r>
              <a:rPr lang="de-DE" u="sng" dirty="0">
                <a:solidFill>
                  <a:srgbClr val="3C628F"/>
                </a:solidFill>
              </a:rPr>
              <a:t>: </a:t>
            </a:r>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15</a:t>
            </a:fld>
            <a:endParaRPr lang="de-AT" dirty="0">
              <a:solidFill>
                <a:prstClr val="white"/>
              </a:solidFill>
            </a:endParaRPr>
          </a:p>
        </p:txBody>
      </p:sp>
      <p:graphicFrame>
        <p:nvGraphicFramePr>
          <p:cNvPr id="6" name="Diagramm 5"/>
          <p:cNvGraphicFramePr/>
          <p:nvPr>
            <p:extLst>
              <p:ext uri="{D42A27DB-BD31-4B8C-83A1-F6EECF244321}">
                <p14:modId xmlns:p14="http://schemas.microsoft.com/office/powerpoint/2010/main" val="2438350037"/>
              </p:ext>
            </p:extLst>
          </p:nvPr>
        </p:nvGraphicFramePr>
        <p:xfrm>
          <a:off x="467544" y="3789040"/>
          <a:ext cx="8064896"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8461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3C628F"/>
                </a:solidFill>
              </a:rPr>
              <a:t>Ökologische Einflussbereiche</a:t>
            </a:r>
            <a:br>
              <a:rPr lang="de-DE" b="1" dirty="0">
                <a:solidFill>
                  <a:srgbClr val="3C628F"/>
                </a:solidFill>
              </a:rPr>
            </a:br>
            <a:r>
              <a:rPr lang="de-DE" sz="2400" dirty="0">
                <a:solidFill>
                  <a:schemeClr val="accent1"/>
                </a:solidFill>
              </a:rPr>
              <a:t>Nachhaltige Verkehrsträger</a:t>
            </a:r>
            <a:endParaRPr lang="en-GB" sz="2400" b="1" dirty="0">
              <a:solidFill>
                <a:srgbClr val="3C628F"/>
              </a:solidFill>
            </a:endParaRPr>
          </a:p>
        </p:txBody>
      </p:sp>
      <p:sp>
        <p:nvSpPr>
          <p:cNvPr id="3" name="Inhaltsplatzhalter 2"/>
          <p:cNvSpPr>
            <a:spLocks noGrp="1"/>
          </p:cNvSpPr>
          <p:nvPr>
            <p:ph idx="1"/>
          </p:nvPr>
        </p:nvSpPr>
        <p:spPr>
          <a:xfrm>
            <a:off x="467544" y="1700808"/>
            <a:ext cx="8136904" cy="4776192"/>
          </a:xfrm>
        </p:spPr>
        <p:txBody>
          <a:bodyPr>
            <a:normAutofit/>
          </a:bodyPr>
          <a:lstStyle/>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endParaRPr lang="en-GB"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16</a:t>
            </a:fld>
            <a:endParaRPr lang="de-AT" dirty="0">
              <a:solidFill>
                <a:prstClr val="white"/>
              </a:solidFill>
            </a:endParaRPr>
          </a:p>
        </p:txBody>
      </p:sp>
      <p:grpSp>
        <p:nvGrpSpPr>
          <p:cNvPr id="6" name="Gruppieren 5"/>
          <p:cNvGrpSpPr/>
          <p:nvPr/>
        </p:nvGrpSpPr>
        <p:grpSpPr>
          <a:xfrm>
            <a:off x="4474818" y="2093116"/>
            <a:ext cx="4454996" cy="2416004"/>
            <a:chOff x="1989212" y="4109340"/>
            <a:chExt cx="4454996" cy="2416004"/>
          </a:xfrm>
        </p:grpSpPr>
        <p:sp>
          <p:nvSpPr>
            <p:cNvPr id="7" name="Title 3"/>
            <p:cNvSpPr txBox="1">
              <a:spLocks/>
            </p:cNvSpPr>
            <p:nvPr/>
          </p:nvSpPr>
          <p:spPr>
            <a:xfrm>
              <a:off x="1989212" y="4109340"/>
              <a:ext cx="4454996" cy="4953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r>
                <a:rPr lang="de-DE" sz="2400" dirty="0">
                  <a:solidFill>
                    <a:srgbClr val="3C628F"/>
                  </a:solidFill>
                  <a:latin typeface="Corbel" panose="020B0503020204020204" pitchFamily="34" charset="0"/>
                </a:rPr>
                <a:t>Flächenverbrauch/ Wegekosten</a:t>
              </a:r>
            </a:p>
          </p:txBody>
        </p:sp>
        <p:pic>
          <p:nvPicPr>
            <p:cNvPr id="8" name="Picture 20"/>
            <p:cNvPicPr/>
            <p:nvPr/>
          </p:nvPicPr>
          <p:blipFill rotWithShape="1">
            <a:blip r:embed="rId3" cstate="screen">
              <a:duotone>
                <a:schemeClr val="accent5">
                  <a:shade val="45000"/>
                  <a:satMod val="135000"/>
                </a:schemeClr>
                <a:prstClr val="white"/>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bwMode="auto">
            <a:xfrm>
              <a:off x="2063069" y="4528463"/>
              <a:ext cx="3483421" cy="1782131"/>
            </a:xfrm>
            <a:prstGeom prst="rect">
              <a:avLst/>
            </a:prstGeom>
            <a:ln>
              <a:noFill/>
            </a:ln>
            <a:extLst>
              <a:ext uri="{53640926-AAD7-44D8-BBD7-CCE9431645EC}">
                <a14:shadowObscured xmlns:a14="http://schemas.microsoft.com/office/drawing/2010/main"/>
              </a:ext>
            </a:extLst>
          </p:spPr>
        </p:pic>
        <p:sp>
          <p:nvSpPr>
            <p:cNvPr id="9" name="TextBox 21"/>
            <p:cNvSpPr txBox="1"/>
            <p:nvPr/>
          </p:nvSpPr>
          <p:spPr>
            <a:xfrm>
              <a:off x="2184006" y="6271428"/>
              <a:ext cx="4186346" cy="253916"/>
            </a:xfrm>
            <a:prstGeom prst="rect">
              <a:avLst/>
            </a:prstGeom>
            <a:noFill/>
          </p:spPr>
          <p:txBody>
            <a:bodyPr wrap="square" rtlCol="0">
              <a:spAutoFit/>
            </a:bodyPr>
            <a:lstStyle/>
            <a:p>
              <a:r>
                <a:rPr lang="de-DE" sz="1050" dirty="0">
                  <a:solidFill>
                    <a:srgbClr val="3C628F"/>
                  </a:solidFill>
                </a:rPr>
                <a:t>Quelle: PLANCO Consulting &amp; Bundesanstalt für Gewässerkunde 2007</a:t>
              </a:r>
              <a:endParaRPr lang="en-US" sz="1050" dirty="0">
                <a:solidFill>
                  <a:srgbClr val="3C628F"/>
                </a:solidFill>
              </a:endParaRPr>
            </a:p>
          </p:txBody>
        </p:sp>
      </p:grpSp>
      <p:grpSp>
        <p:nvGrpSpPr>
          <p:cNvPr id="12" name="Gruppieren 11"/>
          <p:cNvGrpSpPr/>
          <p:nvPr/>
        </p:nvGrpSpPr>
        <p:grpSpPr>
          <a:xfrm>
            <a:off x="312158" y="2060848"/>
            <a:ext cx="4176465" cy="2677307"/>
            <a:chOff x="467544" y="1606330"/>
            <a:chExt cx="4176465" cy="2677307"/>
          </a:xfrm>
        </p:grpSpPr>
        <p:sp>
          <p:nvSpPr>
            <p:cNvPr id="13" name="Title 3"/>
            <p:cNvSpPr txBox="1">
              <a:spLocks/>
            </p:cNvSpPr>
            <p:nvPr/>
          </p:nvSpPr>
          <p:spPr>
            <a:xfrm>
              <a:off x="467544" y="1606330"/>
              <a:ext cx="4176465" cy="453752"/>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r>
                <a:rPr lang="de-DE" sz="2400" dirty="0">
                  <a:solidFill>
                    <a:srgbClr val="3C628F"/>
                  </a:solidFill>
                  <a:latin typeface="Corbel" panose="020B0503020204020204" pitchFamily="34" charset="0"/>
                </a:rPr>
                <a:t>Spezifischer Energieverbrauch</a:t>
              </a:r>
              <a:endParaRPr lang="en-US" sz="2400" dirty="0">
                <a:solidFill>
                  <a:srgbClr val="3C628F"/>
                </a:solidFill>
                <a:latin typeface="Corbel" panose="020B0503020204020204" pitchFamily="34" charset="0"/>
              </a:endParaRPr>
            </a:p>
          </p:txBody>
        </p:sp>
        <p:grpSp>
          <p:nvGrpSpPr>
            <p:cNvPr id="14" name="Group 2"/>
            <p:cNvGrpSpPr/>
            <p:nvPr/>
          </p:nvGrpSpPr>
          <p:grpSpPr>
            <a:xfrm>
              <a:off x="539552" y="2132856"/>
              <a:ext cx="3295692" cy="2150781"/>
              <a:chOff x="323527" y="2204864"/>
              <a:chExt cx="4006131" cy="2561567"/>
            </a:xfrm>
          </p:grpSpPr>
          <p:pic>
            <p:nvPicPr>
              <p:cNvPr id="15" name="Picture 6"/>
              <p:cNvPicPr/>
              <p:nvPr/>
            </p:nvPicPr>
            <p:blipFill rotWithShape="1">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323527" y="2204864"/>
                <a:ext cx="4006131" cy="2376264"/>
              </a:xfrm>
              <a:prstGeom prst="rect">
                <a:avLst/>
              </a:prstGeom>
              <a:ln>
                <a:noFill/>
              </a:ln>
              <a:extLst>
                <a:ext uri="{53640926-AAD7-44D8-BBD7-CCE9431645EC}">
                  <a14:shadowObscured xmlns:a14="http://schemas.microsoft.com/office/drawing/2010/main"/>
                </a:ext>
              </a:extLst>
            </p:spPr>
          </p:pic>
          <p:sp>
            <p:nvSpPr>
              <p:cNvPr id="16" name="TextBox 13"/>
              <p:cNvSpPr txBox="1"/>
              <p:nvPr/>
            </p:nvSpPr>
            <p:spPr>
              <a:xfrm>
                <a:off x="324271" y="4464019"/>
                <a:ext cx="2117872" cy="302412"/>
              </a:xfrm>
              <a:prstGeom prst="rect">
                <a:avLst/>
              </a:prstGeom>
              <a:noFill/>
            </p:spPr>
            <p:txBody>
              <a:bodyPr wrap="square" rtlCol="0">
                <a:spAutoFit/>
              </a:bodyPr>
              <a:lstStyle/>
              <a:p>
                <a:r>
                  <a:rPr lang="de-DE" sz="1050" dirty="0">
                    <a:solidFill>
                      <a:srgbClr val="3C628F"/>
                    </a:solidFill>
                  </a:rPr>
                  <a:t>Quelle: viadonau</a:t>
                </a:r>
                <a:endParaRPr lang="en-US" sz="1050" dirty="0">
                  <a:solidFill>
                    <a:srgbClr val="3C628F"/>
                  </a:solidFill>
                </a:endParaRPr>
              </a:p>
            </p:txBody>
          </p:sp>
        </p:grpSp>
      </p:grpSp>
      <p:sp>
        <p:nvSpPr>
          <p:cNvPr id="17" name="Content Placeholder 2"/>
          <p:cNvSpPr txBox="1">
            <a:spLocks/>
          </p:cNvSpPr>
          <p:nvPr/>
        </p:nvSpPr>
        <p:spPr>
          <a:xfrm>
            <a:off x="4669612" y="4702145"/>
            <a:ext cx="4186346" cy="1800200"/>
          </a:xfrm>
          <a:prstGeom prst="rect">
            <a:avLst/>
          </a:prstGeom>
          <a:ln w="19050">
            <a:solidFill>
              <a:schemeClr val="tx1">
                <a:lumMod val="75000"/>
                <a:lumOff val="25000"/>
              </a:schemeClr>
            </a:solidFill>
          </a:ln>
        </p:spPr>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Font typeface="Arial" pitchFamily="34" charset="0"/>
              <a:buNone/>
            </a:pPr>
            <a:r>
              <a:rPr lang="de-AT" sz="1800" dirty="0">
                <a:solidFill>
                  <a:srgbClr val="3C628F"/>
                </a:solidFill>
                <a:latin typeface="Corbel" panose="020B0503020204020204" pitchFamily="34" charset="0"/>
              </a:rPr>
              <a:t>Die Verbesserung der Infrastruktur der </a:t>
            </a:r>
            <a:r>
              <a:rPr lang="de-AT" sz="1800" b="1" dirty="0">
                <a:solidFill>
                  <a:srgbClr val="3C628F"/>
                </a:solidFill>
                <a:latin typeface="Corbel" panose="020B0503020204020204" pitchFamily="34" charset="0"/>
              </a:rPr>
              <a:t>gesamten Donau </a:t>
            </a:r>
            <a:r>
              <a:rPr lang="de-AT" sz="1800" dirty="0">
                <a:solidFill>
                  <a:srgbClr val="3C628F"/>
                </a:solidFill>
                <a:latin typeface="Corbel" panose="020B0503020204020204" pitchFamily="34" charset="0"/>
              </a:rPr>
              <a:t>würde                      rund </a:t>
            </a:r>
            <a:r>
              <a:rPr lang="de-AT" sz="1800" b="1" dirty="0">
                <a:solidFill>
                  <a:srgbClr val="3C628F"/>
                </a:solidFill>
                <a:latin typeface="Corbel" panose="020B0503020204020204" pitchFamily="34" charset="0"/>
              </a:rPr>
              <a:t>1,2 Mrd. EUR </a:t>
            </a:r>
            <a:r>
              <a:rPr lang="de-AT" sz="1800" dirty="0">
                <a:solidFill>
                  <a:srgbClr val="3C628F"/>
                </a:solidFill>
                <a:latin typeface="Corbel" panose="020B0503020204020204" pitchFamily="34" charset="0"/>
              </a:rPr>
              <a:t>kosten</a:t>
            </a:r>
          </a:p>
          <a:p>
            <a:pPr marL="546100" indent="0">
              <a:buClr>
                <a:srgbClr val="3C628F"/>
              </a:buClr>
              <a:buFont typeface="Arial" pitchFamily="34" charset="0"/>
              <a:buNone/>
            </a:pPr>
            <a:r>
              <a:rPr lang="de-AT" sz="1800" dirty="0">
                <a:solidFill>
                  <a:srgbClr val="3C628F"/>
                </a:solidFill>
                <a:latin typeface="Corbel" panose="020B0503020204020204" pitchFamily="34" charset="0"/>
              </a:rPr>
              <a:t>dies entspricht den Errichtungskosten von NUR rund </a:t>
            </a:r>
            <a:r>
              <a:rPr lang="de-AT" sz="1800" b="1" dirty="0">
                <a:solidFill>
                  <a:srgbClr val="3C628F"/>
                </a:solidFill>
                <a:latin typeface="Corbel" panose="020B0503020204020204" pitchFamily="34" charset="0"/>
              </a:rPr>
              <a:t>50 Straßenkilometern</a:t>
            </a:r>
          </a:p>
        </p:txBody>
      </p:sp>
      <p:sp>
        <p:nvSpPr>
          <p:cNvPr id="18" name="Content Placeholder 2"/>
          <p:cNvSpPr txBox="1">
            <a:spLocks/>
          </p:cNvSpPr>
          <p:nvPr/>
        </p:nvSpPr>
        <p:spPr>
          <a:xfrm>
            <a:off x="352529" y="4754381"/>
            <a:ext cx="3744416" cy="1747964"/>
          </a:xfrm>
          <a:prstGeom prst="rect">
            <a:avLst/>
          </a:prstGeom>
          <a:ln w="19050">
            <a:solidFill>
              <a:schemeClr val="tx1">
                <a:lumMod val="75000"/>
                <a:lumOff val="25000"/>
              </a:schemeClr>
            </a:solidFill>
          </a:ln>
        </p:spPr>
        <p:txBody>
          <a:bodyPr vert="horz" lIns="91440" tIns="45720" rIns="91440" bIns="45720" rtlCol="0" anchor="ctr">
            <a:normAutofit fontScale="5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Font typeface="Arial" pitchFamily="34" charset="0"/>
              <a:buNone/>
            </a:pPr>
            <a:r>
              <a:rPr lang="de-DE" sz="3300" spc="60" dirty="0">
                <a:solidFill>
                  <a:srgbClr val="3C628F"/>
                </a:solidFill>
                <a:latin typeface="Corbel" panose="020B0503020204020204" pitchFamily="34" charset="0"/>
              </a:rPr>
              <a:t>Ein Binnenschiff kann </a:t>
            </a:r>
            <a:r>
              <a:rPr lang="de-DE" sz="3300" b="1" spc="60" dirty="0">
                <a:solidFill>
                  <a:srgbClr val="3C628F"/>
                </a:solidFill>
                <a:latin typeface="Corbel" panose="020B0503020204020204" pitchFamily="34" charset="0"/>
              </a:rPr>
              <a:t>eine Tonne Ladung </a:t>
            </a:r>
            <a:r>
              <a:rPr lang="de-DE" sz="3300" spc="60" dirty="0">
                <a:solidFill>
                  <a:srgbClr val="3C628F"/>
                </a:solidFill>
                <a:latin typeface="Corbel" panose="020B0503020204020204" pitchFamily="34" charset="0"/>
              </a:rPr>
              <a:t>bei gleichem Energieverbrauch beinahe </a:t>
            </a:r>
            <a:r>
              <a:rPr lang="de-DE" sz="3300" b="1" spc="60" dirty="0">
                <a:solidFill>
                  <a:srgbClr val="3C628F"/>
                </a:solidFill>
                <a:latin typeface="Corbel" panose="020B0503020204020204" pitchFamily="34" charset="0"/>
              </a:rPr>
              <a:t>viermal so weit</a:t>
            </a:r>
            <a:r>
              <a:rPr lang="de-DE" sz="3300" spc="60" dirty="0">
                <a:solidFill>
                  <a:srgbClr val="3C628F"/>
                </a:solidFill>
                <a:latin typeface="Corbel" panose="020B0503020204020204" pitchFamily="34" charset="0"/>
              </a:rPr>
              <a:t> transportieren wie ein LKW</a:t>
            </a:r>
          </a:p>
          <a:p>
            <a:pPr marL="546100" indent="0">
              <a:buClr>
                <a:srgbClr val="3C628F"/>
              </a:buClr>
              <a:buFont typeface="Arial" pitchFamily="34" charset="0"/>
              <a:buNone/>
            </a:pPr>
            <a:endParaRPr lang="de-AT" sz="1800" dirty="0">
              <a:solidFill>
                <a:srgbClr val="3C628F"/>
              </a:solidFill>
            </a:endParaRPr>
          </a:p>
        </p:txBody>
      </p:sp>
    </p:spTree>
    <p:extLst>
      <p:ext uri="{BB962C8B-B14F-4D97-AF65-F5344CB8AC3E}">
        <p14:creationId xmlns:p14="http://schemas.microsoft.com/office/powerpoint/2010/main" val="2619766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3C628F"/>
                </a:solidFill>
              </a:rPr>
              <a:t>Ökologische Einflussbereiche</a:t>
            </a:r>
            <a:br>
              <a:rPr lang="de-DE" b="1" dirty="0">
                <a:solidFill>
                  <a:srgbClr val="3C628F"/>
                </a:solidFill>
              </a:rPr>
            </a:br>
            <a:r>
              <a:rPr lang="de-DE" sz="2400" dirty="0">
                <a:solidFill>
                  <a:schemeClr val="accent1"/>
                </a:solidFill>
              </a:rPr>
              <a:t>Nachhaltige Verkehrsträger</a:t>
            </a:r>
            <a:endParaRPr lang="en-GB" sz="2400" dirty="0">
              <a:solidFill>
                <a:srgbClr val="3C628F"/>
              </a:solidFill>
            </a:endParaRPr>
          </a:p>
        </p:txBody>
      </p:sp>
      <p:sp>
        <p:nvSpPr>
          <p:cNvPr id="3" name="Inhaltsplatzhalter 2"/>
          <p:cNvSpPr>
            <a:spLocks noGrp="1"/>
          </p:cNvSpPr>
          <p:nvPr>
            <p:ph idx="1"/>
          </p:nvPr>
        </p:nvSpPr>
        <p:spPr>
          <a:xfrm>
            <a:off x="73493" y="1805135"/>
            <a:ext cx="4104456" cy="4776192"/>
          </a:xfrm>
        </p:spPr>
        <p:txBody>
          <a:bodyPr>
            <a:normAutofit fontScale="92500"/>
          </a:bodyPr>
          <a:lstStyle/>
          <a:p>
            <a:pPr marL="0" indent="0">
              <a:buNone/>
            </a:pPr>
            <a:r>
              <a:rPr lang="de-DE" b="1" dirty="0">
                <a:solidFill>
                  <a:srgbClr val="3C628F"/>
                </a:solidFill>
              </a:rPr>
              <a:t>Lärm</a:t>
            </a:r>
          </a:p>
          <a:p>
            <a:pPr>
              <a:lnSpc>
                <a:spcPct val="110000"/>
              </a:lnSpc>
            </a:pPr>
            <a:r>
              <a:rPr lang="de-DE" sz="2200" dirty="0">
                <a:solidFill>
                  <a:srgbClr val="3C628F"/>
                </a:solidFill>
              </a:rPr>
              <a:t>Lärmbelästigung vor allem durch Straße </a:t>
            </a:r>
            <a:br>
              <a:rPr lang="de-DE" sz="2200" dirty="0">
                <a:solidFill>
                  <a:srgbClr val="3C628F"/>
                </a:solidFill>
              </a:rPr>
            </a:br>
            <a:r>
              <a:rPr lang="de-DE" sz="2200" dirty="0">
                <a:solidFill>
                  <a:srgbClr val="3C628F"/>
                </a:solidFill>
                <a:sym typeface="Wingdings" panose="05000000000000000000" pitchFamily="2" charset="2"/>
              </a:rPr>
              <a:t> Netzdichte im Vergleich zu Schiene und Wasserstraße</a:t>
            </a:r>
          </a:p>
          <a:p>
            <a:pPr>
              <a:lnSpc>
                <a:spcPct val="110000"/>
              </a:lnSpc>
            </a:pPr>
            <a:r>
              <a:rPr lang="de-DE" sz="2200" dirty="0">
                <a:solidFill>
                  <a:srgbClr val="3C628F"/>
                </a:solidFill>
              </a:rPr>
              <a:t>Bahnlärm in bestimmten Bereichen</a:t>
            </a:r>
          </a:p>
          <a:p>
            <a:pPr>
              <a:lnSpc>
                <a:spcPct val="150000"/>
              </a:lnSpc>
            </a:pPr>
            <a:r>
              <a:rPr lang="de-DE" sz="2200" dirty="0">
                <a:solidFill>
                  <a:srgbClr val="3C628F"/>
                </a:solidFill>
              </a:rPr>
              <a:t>Subjektive Wahrnehmung </a:t>
            </a:r>
          </a:p>
          <a:p>
            <a:pPr>
              <a:lnSpc>
                <a:spcPct val="150000"/>
              </a:lnSpc>
            </a:pPr>
            <a:r>
              <a:rPr lang="de-DE" sz="2200" dirty="0">
                <a:solidFill>
                  <a:srgbClr val="3C628F"/>
                </a:solidFill>
              </a:rPr>
              <a:t>Lärmbelästigung kann zu Schlaf- und Hörschäden führen</a:t>
            </a:r>
          </a:p>
          <a:p>
            <a:pPr>
              <a:lnSpc>
                <a:spcPct val="110000"/>
              </a:lnSpc>
            </a:pPr>
            <a:r>
              <a:rPr lang="de-DE" sz="2200" dirty="0">
                <a:solidFill>
                  <a:srgbClr val="3C628F"/>
                </a:solidFill>
              </a:rPr>
              <a:t>durch Wasserstraße kaum Lärmbelästigung</a:t>
            </a:r>
          </a:p>
          <a:p>
            <a:endParaRPr lang="en-GB"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17</a:t>
            </a:fld>
            <a:endParaRPr lang="de-AT" dirty="0">
              <a:solidFill>
                <a:prstClr val="white"/>
              </a:solidFill>
            </a:endParaRPr>
          </a:p>
        </p:txBody>
      </p:sp>
      <p:pic>
        <p:nvPicPr>
          <p:cNvPr id="17" name="Picture 2" descr="Europa, Karte, Western, Politischen, Umrissen"/>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t="41539" r="14515" b="14152"/>
          <a:stretch/>
        </p:blipFill>
        <p:spPr bwMode="auto">
          <a:xfrm>
            <a:off x="4377895" y="2636912"/>
            <a:ext cx="4638757" cy="343837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4"/>
          <p:cNvSpPr txBox="1"/>
          <p:nvPr/>
        </p:nvSpPr>
        <p:spPr>
          <a:xfrm>
            <a:off x="4516778" y="6075289"/>
            <a:ext cx="450974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err="1"/>
              <a:t>Quelle</a:t>
            </a:r>
            <a:r>
              <a:rPr lang="en-US" sz="800" dirty="0"/>
              <a:t>: </a:t>
            </a:r>
            <a:r>
              <a:rPr lang="en-US" sz="800" dirty="0" err="1"/>
              <a:t>adaptiert</a:t>
            </a:r>
            <a:r>
              <a:rPr lang="en-US" sz="800" dirty="0"/>
              <a:t> </a:t>
            </a:r>
            <a:r>
              <a:rPr lang="en-US" sz="800" dirty="0" err="1"/>
              <a:t>aus</a:t>
            </a:r>
            <a:r>
              <a:rPr lang="en-US" sz="800" dirty="0"/>
              <a:t> </a:t>
            </a:r>
            <a:r>
              <a:rPr lang="en-US" sz="800" dirty="0" err="1"/>
              <a:t>pixabay</a:t>
            </a:r>
            <a:endParaRPr lang="en-US" sz="800" dirty="0"/>
          </a:p>
        </p:txBody>
      </p:sp>
      <p:pic>
        <p:nvPicPr>
          <p:cNvPr id="19"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401500" y="3670796"/>
            <a:ext cx="740301" cy="2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553900" y="5013176"/>
            <a:ext cx="587901" cy="19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845146" y="5357638"/>
            <a:ext cx="785490" cy="20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997546" y="4437112"/>
            <a:ext cx="785490" cy="20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148064" y="3476490"/>
            <a:ext cx="587901" cy="19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411565" y="4437112"/>
            <a:ext cx="587901" cy="19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354471" y="4711101"/>
            <a:ext cx="785490" cy="20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608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3C628F"/>
                </a:solidFill>
              </a:rPr>
              <a:t>Soziale Einflussbereiche</a:t>
            </a:r>
            <a:br>
              <a:rPr lang="de-DE" b="1" dirty="0">
                <a:solidFill>
                  <a:srgbClr val="3C628F"/>
                </a:solidFill>
              </a:rPr>
            </a:br>
            <a:r>
              <a:rPr lang="de-DE" sz="2400" dirty="0">
                <a:solidFill>
                  <a:schemeClr val="accent1"/>
                </a:solidFill>
              </a:rPr>
              <a:t>Nachhaltige Verkehrsträger</a:t>
            </a:r>
            <a:endParaRPr lang="en-GB" sz="2400" b="1" dirty="0">
              <a:solidFill>
                <a:srgbClr val="3C628F"/>
              </a:solidFill>
            </a:endParaRPr>
          </a:p>
        </p:txBody>
      </p:sp>
      <p:sp>
        <p:nvSpPr>
          <p:cNvPr id="3" name="Inhaltsplatzhalter 2"/>
          <p:cNvSpPr>
            <a:spLocks noGrp="1"/>
          </p:cNvSpPr>
          <p:nvPr>
            <p:ph idx="1"/>
          </p:nvPr>
        </p:nvSpPr>
        <p:spPr>
          <a:xfrm>
            <a:off x="457200" y="1700808"/>
            <a:ext cx="8291264" cy="4464496"/>
          </a:xfrm>
        </p:spPr>
        <p:txBody>
          <a:bodyPr>
            <a:normAutofit fontScale="85000" lnSpcReduction="20000"/>
          </a:bodyPr>
          <a:lstStyle/>
          <a:p>
            <a:pPr marL="0" indent="0">
              <a:buNone/>
            </a:pPr>
            <a:r>
              <a:rPr lang="de-DE" sz="2600" b="1" dirty="0">
                <a:solidFill>
                  <a:srgbClr val="3C628F"/>
                </a:solidFill>
              </a:rPr>
              <a:t>Verkehrssicherheit</a:t>
            </a:r>
          </a:p>
          <a:p>
            <a:r>
              <a:rPr lang="de-DE" dirty="0">
                <a:solidFill>
                  <a:srgbClr val="3C628F"/>
                </a:solidFill>
              </a:rPr>
              <a:t>Binnenschiff ist im Vergleich zu Bahn und Lkw am sichersten</a:t>
            </a:r>
          </a:p>
          <a:p>
            <a:pPr lvl="1">
              <a:buFont typeface="Symbol" panose="05050102010706020507" pitchFamily="18" charset="2"/>
              <a:buChar char="-"/>
            </a:pPr>
            <a:r>
              <a:rPr lang="de-DE" sz="1900" dirty="0">
                <a:solidFill>
                  <a:srgbClr val="3C628F"/>
                </a:solidFill>
              </a:rPr>
              <a:t>Hohe Sicherheitsstandards</a:t>
            </a:r>
          </a:p>
          <a:p>
            <a:pPr lvl="1">
              <a:buFont typeface="Symbol" panose="05050102010706020507" pitchFamily="18" charset="2"/>
              <a:buChar char="-"/>
            </a:pPr>
            <a:r>
              <a:rPr lang="de-DE" sz="1900" dirty="0">
                <a:solidFill>
                  <a:srgbClr val="3C628F"/>
                </a:solidFill>
              </a:rPr>
              <a:t>Geringe Unfallkosten</a:t>
            </a:r>
          </a:p>
          <a:p>
            <a:pPr lvl="1">
              <a:buFont typeface="Symbol" panose="05050102010706020507" pitchFamily="18" charset="2"/>
              <a:buChar char="-"/>
            </a:pPr>
            <a:r>
              <a:rPr lang="de-DE" sz="1900" dirty="0">
                <a:solidFill>
                  <a:srgbClr val="3C628F"/>
                </a:solidFill>
              </a:rPr>
              <a:t>2021: 12 Unfälle, kein Personenschaden</a:t>
            </a:r>
          </a:p>
          <a:p>
            <a:pPr lvl="1">
              <a:buFont typeface="Symbol" panose="05050102010706020507" pitchFamily="18" charset="2"/>
              <a:buChar char="-"/>
            </a:pPr>
            <a:endParaRPr lang="de-DE" dirty="0">
              <a:solidFill>
                <a:srgbClr val="3C628F"/>
              </a:solidFill>
            </a:endParaRPr>
          </a:p>
          <a:p>
            <a:pPr marL="0" indent="0">
              <a:buNone/>
            </a:pPr>
            <a:r>
              <a:rPr lang="de-DE" sz="2600" b="1" dirty="0">
                <a:solidFill>
                  <a:srgbClr val="3C628F"/>
                </a:solidFill>
              </a:rPr>
              <a:t>Arbeitsbedingungen</a:t>
            </a:r>
            <a:endParaRPr lang="de-DE" b="1" dirty="0">
              <a:solidFill>
                <a:srgbClr val="3C628F"/>
              </a:solidFill>
            </a:endParaRPr>
          </a:p>
          <a:p>
            <a:r>
              <a:rPr lang="de-DE" dirty="0">
                <a:solidFill>
                  <a:srgbClr val="3C628F"/>
                </a:solidFill>
              </a:rPr>
              <a:t>Binnenschiff: </a:t>
            </a:r>
          </a:p>
          <a:p>
            <a:pPr lvl="1">
              <a:buFont typeface="Symbol" panose="05050102010706020507" pitchFamily="18" charset="2"/>
              <a:buChar char="-"/>
            </a:pPr>
            <a:r>
              <a:rPr lang="de-DE" sz="1900" dirty="0">
                <a:solidFill>
                  <a:srgbClr val="3C628F"/>
                </a:solidFill>
              </a:rPr>
              <a:t>lange Aufenthalte auf Schiff </a:t>
            </a:r>
            <a:r>
              <a:rPr lang="de-DE" sz="1900" dirty="0">
                <a:solidFill>
                  <a:srgbClr val="3C628F"/>
                </a:solidFill>
                <a:sym typeface="Wingdings" panose="05000000000000000000" pitchFamily="2" charset="2"/>
              </a:rPr>
              <a:t> lange Arbeitszeiten</a:t>
            </a:r>
          </a:p>
          <a:p>
            <a:r>
              <a:rPr lang="de-DE" dirty="0">
                <a:solidFill>
                  <a:srgbClr val="3C628F"/>
                </a:solidFill>
                <a:sym typeface="Wingdings" panose="05000000000000000000" pitchFamily="2" charset="2"/>
              </a:rPr>
              <a:t>Bahn: </a:t>
            </a:r>
          </a:p>
          <a:p>
            <a:pPr lvl="1">
              <a:buFont typeface="Symbol" panose="05050102010706020507" pitchFamily="18" charset="2"/>
              <a:buChar char="-"/>
            </a:pPr>
            <a:r>
              <a:rPr lang="de-DE" sz="1900" dirty="0">
                <a:solidFill>
                  <a:srgbClr val="3C628F"/>
                </a:solidFill>
                <a:sym typeface="Wingdings" panose="05000000000000000000" pitchFamily="2" charset="2"/>
              </a:rPr>
              <a:t>Schichtbetrieb  geregelte Arbeitszeiten</a:t>
            </a:r>
          </a:p>
          <a:p>
            <a:pPr lvl="1">
              <a:buFont typeface="Symbol" panose="05050102010706020507" pitchFamily="18" charset="2"/>
              <a:buChar char="-"/>
            </a:pPr>
            <a:r>
              <a:rPr lang="de-DE" sz="1900" dirty="0">
                <a:solidFill>
                  <a:srgbClr val="3C628F"/>
                </a:solidFill>
                <a:sym typeface="Wingdings" panose="05000000000000000000" pitchFamily="2" charset="2"/>
              </a:rPr>
              <a:t>Personenverkehr vorrangig am Tag  Nachtarbeit</a:t>
            </a:r>
          </a:p>
          <a:p>
            <a:r>
              <a:rPr lang="de-DE" dirty="0">
                <a:solidFill>
                  <a:srgbClr val="3C628F"/>
                </a:solidFill>
                <a:sym typeface="Wingdings" panose="05000000000000000000" pitchFamily="2" charset="2"/>
              </a:rPr>
              <a:t>Lkw: </a:t>
            </a:r>
          </a:p>
          <a:p>
            <a:pPr lvl="1">
              <a:buFont typeface="Symbol" panose="05050102010706020507" pitchFamily="18" charset="2"/>
              <a:buChar char="-"/>
            </a:pPr>
            <a:r>
              <a:rPr lang="de-DE" sz="1900" dirty="0">
                <a:solidFill>
                  <a:srgbClr val="3C628F"/>
                </a:solidFill>
                <a:sym typeface="Wingdings" panose="05000000000000000000" pitchFamily="2" charset="2"/>
              </a:rPr>
              <a:t>Lange und unregelmäßige Arbeitszeiten</a:t>
            </a:r>
          </a:p>
          <a:p>
            <a:pPr lvl="1">
              <a:buFont typeface="Symbol" panose="05050102010706020507" pitchFamily="18" charset="2"/>
              <a:buChar char="-"/>
            </a:pPr>
            <a:r>
              <a:rPr lang="de-DE" sz="1900" dirty="0">
                <a:solidFill>
                  <a:srgbClr val="3C628F"/>
                </a:solidFill>
                <a:sym typeface="Wingdings" panose="05000000000000000000" pitchFamily="2" charset="2"/>
              </a:rPr>
              <a:t>Termin- und Zeitdruck  Nicht-Einhaltung der Lenk- und Ruhezeit</a:t>
            </a:r>
          </a:p>
          <a:p>
            <a:pPr lvl="1">
              <a:buFont typeface="Symbol" panose="05050102010706020507" pitchFamily="18" charset="2"/>
              <a:buChar char="-"/>
            </a:pPr>
            <a:r>
              <a:rPr lang="de-DE" sz="1900" dirty="0">
                <a:solidFill>
                  <a:srgbClr val="3C628F"/>
                </a:solidFill>
                <a:sym typeface="Wingdings" panose="05000000000000000000" pitchFamily="2" charset="2"/>
              </a:rPr>
              <a:t>Fernverkehr: Abwesenheit von zu Hause </a:t>
            </a:r>
            <a:endParaRPr lang="de-DE" sz="1900"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18</a:t>
            </a:fld>
            <a:endParaRPr lang="de-AT" dirty="0">
              <a:solidFill>
                <a:prstClr val="white"/>
              </a:solidFill>
            </a:endParaRPr>
          </a:p>
        </p:txBody>
      </p:sp>
    </p:spTree>
    <p:extLst>
      <p:ext uri="{BB962C8B-B14F-4D97-AF65-F5344CB8AC3E}">
        <p14:creationId xmlns:p14="http://schemas.microsoft.com/office/powerpoint/2010/main" val="1394513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3C628F"/>
                </a:solidFill>
              </a:rPr>
              <a:t>Ökonomische Einflussbereiche</a:t>
            </a:r>
            <a:br>
              <a:rPr lang="de-DE" b="1" dirty="0">
                <a:solidFill>
                  <a:srgbClr val="3C628F"/>
                </a:solidFill>
              </a:rPr>
            </a:br>
            <a:r>
              <a:rPr lang="de-DE" sz="2400" dirty="0">
                <a:solidFill>
                  <a:schemeClr val="accent1"/>
                </a:solidFill>
              </a:rPr>
              <a:t>Nachhaltige Verkehrsträger</a:t>
            </a:r>
            <a:endParaRPr lang="en-GB" sz="2400" b="1" dirty="0">
              <a:solidFill>
                <a:srgbClr val="3C628F"/>
              </a:solidFill>
            </a:endParaRPr>
          </a:p>
        </p:txBody>
      </p:sp>
      <p:sp>
        <p:nvSpPr>
          <p:cNvPr id="3" name="Inhaltsplatzhalter 2"/>
          <p:cNvSpPr>
            <a:spLocks noGrp="1"/>
          </p:cNvSpPr>
          <p:nvPr>
            <p:ph idx="1"/>
          </p:nvPr>
        </p:nvSpPr>
        <p:spPr>
          <a:xfrm>
            <a:off x="457200" y="1700808"/>
            <a:ext cx="4114800" cy="4776192"/>
          </a:xfrm>
        </p:spPr>
        <p:txBody>
          <a:bodyPr>
            <a:normAutofit/>
          </a:bodyPr>
          <a:lstStyle/>
          <a:p>
            <a:pPr marL="0" indent="0">
              <a:buNone/>
            </a:pPr>
            <a:r>
              <a:rPr lang="de-DE" b="1" dirty="0">
                <a:solidFill>
                  <a:srgbClr val="3C628F"/>
                </a:solidFill>
              </a:rPr>
              <a:t>Transportkosten </a:t>
            </a:r>
          </a:p>
          <a:p>
            <a:r>
              <a:rPr lang="de-DE" sz="2200" dirty="0">
                <a:solidFill>
                  <a:srgbClr val="3C628F"/>
                </a:solidFill>
              </a:rPr>
              <a:t>Wichtigster Faktor im wirtschaftlichen Vergleich </a:t>
            </a:r>
          </a:p>
          <a:p>
            <a:pPr marL="0" indent="0">
              <a:buNone/>
            </a:pPr>
            <a:r>
              <a:rPr lang="de-DE" sz="2200" dirty="0">
                <a:solidFill>
                  <a:srgbClr val="3C628F"/>
                </a:solidFill>
                <a:sym typeface="Wingdings" panose="05000000000000000000" pitchFamily="2" charset="2"/>
              </a:rPr>
              <a:t> </a:t>
            </a:r>
            <a:r>
              <a:rPr lang="de-DE" sz="2200" dirty="0">
                <a:solidFill>
                  <a:srgbClr val="3C628F"/>
                </a:solidFill>
              </a:rPr>
              <a:t>Einflussfaktoren:</a:t>
            </a:r>
          </a:p>
          <a:p>
            <a:pPr lvl="1">
              <a:buFont typeface="Symbol" panose="05050102010706020507" pitchFamily="18" charset="2"/>
              <a:buChar char="-"/>
            </a:pPr>
            <a:r>
              <a:rPr lang="de-DE" sz="1800" dirty="0">
                <a:solidFill>
                  <a:srgbClr val="3C628F"/>
                </a:solidFill>
              </a:rPr>
              <a:t>Transportmenge - Auslastung</a:t>
            </a:r>
          </a:p>
          <a:p>
            <a:pPr lvl="1">
              <a:buFont typeface="Symbol" panose="05050102010706020507" pitchFamily="18" charset="2"/>
              <a:buChar char="-"/>
            </a:pPr>
            <a:r>
              <a:rPr lang="de-DE" sz="1800" dirty="0">
                <a:solidFill>
                  <a:srgbClr val="3C628F"/>
                </a:solidFill>
              </a:rPr>
              <a:t>Transportdistanz</a:t>
            </a:r>
          </a:p>
          <a:p>
            <a:pPr lvl="1">
              <a:buFont typeface="Symbol" panose="05050102010706020507" pitchFamily="18" charset="2"/>
              <a:buChar char="-"/>
            </a:pPr>
            <a:r>
              <a:rPr lang="de-DE" sz="1800" dirty="0">
                <a:solidFill>
                  <a:srgbClr val="3C628F"/>
                </a:solidFill>
              </a:rPr>
              <a:t>Transportiertes Gut</a:t>
            </a:r>
          </a:p>
          <a:p>
            <a:r>
              <a:rPr lang="de-DE" sz="2200" dirty="0">
                <a:solidFill>
                  <a:srgbClr val="3C628F"/>
                </a:solidFill>
              </a:rPr>
              <a:t>Sinkende Transportkosten bei zunehmender Transportdistanz bei allen Verkehrsträgern</a:t>
            </a:r>
            <a:endParaRPr lang="de-DE" sz="2000" dirty="0">
              <a:solidFill>
                <a:srgbClr val="3C628F"/>
              </a:solidFill>
            </a:endParaRPr>
          </a:p>
          <a:p>
            <a:r>
              <a:rPr lang="de-DE" sz="2200" dirty="0">
                <a:solidFill>
                  <a:srgbClr val="3C628F"/>
                </a:solidFill>
              </a:rPr>
              <a:t>Transport je Tonnenkilometer mit Binnenschiff am günstigsten</a:t>
            </a:r>
          </a:p>
          <a:p>
            <a:pPr marL="0" indent="0">
              <a:buNone/>
            </a:pPr>
            <a:endParaRPr lang="de-DE"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19</a:t>
            </a:fld>
            <a:endParaRPr lang="de-AT" dirty="0">
              <a:solidFill>
                <a:prstClr val="white"/>
              </a:solidFill>
            </a:endParaRPr>
          </a:p>
        </p:txBody>
      </p:sp>
      <p:grpSp>
        <p:nvGrpSpPr>
          <p:cNvPr id="6" name="Gruppieren 5"/>
          <p:cNvGrpSpPr/>
          <p:nvPr/>
        </p:nvGrpSpPr>
        <p:grpSpPr>
          <a:xfrm>
            <a:off x="4458566" y="1700808"/>
            <a:ext cx="4712446" cy="3265882"/>
            <a:chOff x="3882502" y="1578826"/>
            <a:chExt cx="4712446" cy="3265882"/>
          </a:xfrm>
        </p:grpSpPr>
        <p:sp>
          <p:nvSpPr>
            <p:cNvPr id="7" name="Title 3"/>
            <p:cNvSpPr txBox="1">
              <a:spLocks/>
            </p:cNvSpPr>
            <p:nvPr/>
          </p:nvSpPr>
          <p:spPr>
            <a:xfrm>
              <a:off x="4139952" y="1578826"/>
              <a:ext cx="4454996" cy="4953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r>
                <a:rPr lang="de-DE" sz="2400" dirty="0">
                  <a:solidFill>
                    <a:schemeClr val="accent1"/>
                  </a:solidFill>
                </a:rPr>
                <a:t>Externe Kosten</a:t>
              </a:r>
            </a:p>
          </p:txBody>
        </p:sp>
        <p:grpSp>
          <p:nvGrpSpPr>
            <p:cNvPr id="8" name="Group 1"/>
            <p:cNvGrpSpPr/>
            <p:nvPr/>
          </p:nvGrpSpPr>
          <p:grpSpPr>
            <a:xfrm>
              <a:off x="3882502" y="2145012"/>
              <a:ext cx="4580161" cy="2699696"/>
              <a:chOff x="3882502" y="2705022"/>
              <a:chExt cx="4580161" cy="2699696"/>
            </a:xfrm>
          </p:grpSpPr>
          <p:pic>
            <p:nvPicPr>
              <p:cNvPr id="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82502" y="2705022"/>
                <a:ext cx="4145883" cy="245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4"/>
              <p:cNvSpPr txBox="1"/>
              <p:nvPr/>
            </p:nvSpPr>
            <p:spPr>
              <a:xfrm>
                <a:off x="4062659" y="5189274"/>
                <a:ext cx="4400004" cy="215444"/>
              </a:xfrm>
              <a:prstGeom prst="rect">
                <a:avLst/>
              </a:prstGeom>
              <a:noFill/>
            </p:spPr>
            <p:txBody>
              <a:bodyPr wrap="square" rtlCol="0">
                <a:spAutoFit/>
              </a:bodyPr>
              <a:lstStyle/>
              <a:p>
                <a:r>
                  <a:rPr lang="de-DE" sz="800" dirty="0">
                    <a:solidFill>
                      <a:schemeClr val="tx1">
                        <a:lumMod val="75000"/>
                        <a:lumOff val="25000"/>
                      </a:schemeClr>
                    </a:solidFill>
                  </a:rPr>
                  <a:t>Quelle: PLANCO Consulting &amp; Bundesanstalt für Gewässerkunde 2007</a:t>
                </a:r>
                <a:endParaRPr lang="en-US" sz="800" dirty="0">
                  <a:solidFill>
                    <a:schemeClr val="tx1">
                      <a:lumMod val="75000"/>
                      <a:lumOff val="25000"/>
                    </a:schemeClr>
                  </a:solidFill>
                </a:endParaRPr>
              </a:p>
            </p:txBody>
          </p:sp>
        </p:grpSp>
      </p:grpSp>
    </p:spTree>
    <p:extLst>
      <p:ext uri="{BB962C8B-B14F-4D97-AF65-F5344CB8AC3E}">
        <p14:creationId xmlns:p14="http://schemas.microsoft.com/office/powerpoint/2010/main" val="3844784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Lernziele und Zielgruppen</a:t>
            </a:r>
            <a:endParaRPr lang="en-US" dirty="0"/>
          </a:p>
        </p:txBody>
      </p:sp>
      <p:sp>
        <p:nvSpPr>
          <p:cNvPr id="4" name="Datumsplatzhalter 3"/>
          <p:cNvSpPr>
            <a:spLocks noGrp="1"/>
          </p:cNvSpPr>
          <p:nvPr>
            <p:ph type="dt" sz="half" idx="10"/>
          </p:nvPr>
        </p:nvSpPr>
        <p:spPr/>
        <p:txBody>
          <a:bodyPr/>
          <a:lstStyle/>
          <a:p>
            <a:fld id="{BFE3E439-2117-40D2-8620-57AA3B7B4DC6}" type="datetime7">
              <a:rPr lang="de-AT"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a:t>
            </a:fld>
            <a:endParaRPr lang="de-AT" dirty="0">
              <a:solidFill>
                <a:prstClr val="white"/>
              </a:solidFill>
            </a:endParaRPr>
          </a:p>
        </p:txBody>
      </p:sp>
      <p:sp>
        <p:nvSpPr>
          <p:cNvPr id="6" name="Inhaltsplatzhalter 2"/>
          <p:cNvSpPr>
            <a:spLocks noGrp="1"/>
          </p:cNvSpPr>
          <p:nvPr>
            <p:ph idx="1"/>
          </p:nvPr>
        </p:nvSpPr>
        <p:spPr>
          <a:xfrm>
            <a:off x="457200" y="1700808"/>
            <a:ext cx="8435280" cy="2880320"/>
          </a:xfrm>
        </p:spPr>
        <p:txBody>
          <a:bodyPr>
            <a:normAutofit/>
          </a:bodyPr>
          <a:lstStyle/>
          <a:p>
            <a:pPr marL="0" indent="0">
              <a:buNone/>
            </a:pPr>
            <a:r>
              <a:rPr lang="de-AT" sz="1600" dirty="0">
                <a:solidFill>
                  <a:schemeClr val="accent1"/>
                </a:solidFill>
              </a:rPr>
              <a:t>Nach der Auseinandersetzung mit den Inhalten kennen/wissen die Lernenden….</a:t>
            </a:r>
          </a:p>
          <a:p>
            <a:endParaRPr lang="de-AT" sz="1600" dirty="0">
              <a:solidFill>
                <a:schemeClr val="accent1"/>
              </a:solidFill>
            </a:endParaRPr>
          </a:p>
          <a:p>
            <a:r>
              <a:rPr lang="de-AT" sz="1600" dirty="0">
                <a:solidFill>
                  <a:schemeClr val="accent1"/>
                </a:solidFill>
              </a:rPr>
              <a:t>den Status Quo des Güterverkehrs, den Modal Split Österreichs im Vergleich zu Europa; Treiber für nachhaltige Logistik und Herausforderungen für einen nachhaltigen Güterverkehr.</a:t>
            </a:r>
          </a:p>
          <a:p>
            <a:r>
              <a:rPr lang="de-AT" sz="1600" dirty="0">
                <a:solidFill>
                  <a:schemeClr val="accent1"/>
                </a:solidFill>
              </a:rPr>
              <a:t>was einen nachhaltigen Verkehrsträger ausmacht, unterteilt in ökonomische, ökologische und soziale Einflussfaktoren.</a:t>
            </a:r>
          </a:p>
          <a:p>
            <a:r>
              <a:rPr lang="de-AT" sz="1600" dirty="0">
                <a:solidFill>
                  <a:schemeClr val="accent1"/>
                </a:solidFill>
              </a:rPr>
              <a:t>den Verkehrsträgervergleich Straße, Schiene, Wasserstraße, mit Fokus auf die Wasserstraße, außerdem die Funktionsweise des Treibstoffs LNG und Beispiele für dessen Verwendung.</a:t>
            </a:r>
          </a:p>
        </p:txBody>
      </p:sp>
      <p:sp>
        <p:nvSpPr>
          <p:cNvPr id="7" name="Inhaltsplatzhalter 2"/>
          <p:cNvSpPr txBox="1">
            <a:spLocks/>
          </p:cNvSpPr>
          <p:nvPr/>
        </p:nvSpPr>
        <p:spPr>
          <a:xfrm>
            <a:off x="457200" y="4797152"/>
            <a:ext cx="5410944" cy="23042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rgbClr val="189BC4"/>
                </a:solidFill>
                <a:latin typeface="Corbel" panose="020B0503020204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rgbClr val="189BC4"/>
                </a:solidFill>
                <a:latin typeface="Corbel" panose="020B0503020204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rgbClr val="189BC4"/>
                </a:solidFill>
                <a:latin typeface="Corbel" panose="020B0503020204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189BC4"/>
                </a:solidFill>
                <a:latin typeface="Corbel" panose="020B0503020204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189BC4"/>
                </a:solidFill>
                <a:latin typeface="Corbel" panose="020B0503020204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de-AT" sz="1600" b="1" dirty="0">
                <a:solidFill>
                  <a:schemeClr val="accent1"/>
                </a:solidFill>
              </a:rPr>
              <a:t>Zielgruppe</a:t>
            </a:r>
          </a:p>
          <a:p>
            <a:r>
              <a:rPr lang="de-DE" sz="1600" dirty="0">
                <a:solidFill>
                  <a:schemeClr val="accent1"/>
                </a:solidFill>
              </a:rPr>
              <a:t>Berufsschüler*innen</a:t>
            </a:r>
          </a:p>
          <a:p>
            <a:r>
              <a:rPr lang="de-DE" sz="1600" dirty="0">
                <a:solidFill>
                  <a:schemeClr val="accent1"/>
                </a:solidFill>
              </a:rPr>
              <a:t>Oberstufenschüler*innen</a:t>
            </a:r>
            <a:endParaRPr lang="de-AT" sz="1600" dirty="0">
              <a:solidFill>
                <a:schemeClr val="accent1"/>
              </a:solidFill>
            </a:endParaRPr>
          </a:p>
        </p:txBody>
      </p:sp>
    </p:spTree>
    <p:extLst>
      <p:ext uri="{BB962C8B-B14F-4D97-AF65-F5344CB8AC3E}">
        <p14:creationId xmlns:p14="http://schemas.microsoft.com/office/powerpoint/2010/main" val="17009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AT" dirty="0">
                <a:solidFill>
                  <a:srgbClr val="3C628F"/>
                </a:solidFill>
              </a:rPr>
              <a:t>Welche Beurteilungskriterien sind bei einem nachhaltigen Verkehrsträger zu beachten? </a:t>
            </a:r>
          </a:p>
          <a:p>
            <a:pPr marL="0" indent="0">
              <a:buNone/>
            </a:pPr>
            <a:endParaRPr lang="de-AT" dirty="0">
              <a:solidFill>
                <a:srgbClr val="3C628F"/>
              </a:solidFill>
            </a:endParaRPr>
          </a:p>
          <a:p>
            <a:pPr marL="457200" indent="-457200">
              <a:buFont typeface="+mj-lt"/>
              <a:buAutoNum type="alphaLcParenR"/>
            </a:pPr>
            <a:r>
              <a:rPr lang="de-AT" sz="2200" dirty="0">
                <a:solidFill>
                  <a:srgbClr val="3C628F"/>
                </a:solidFill>
              </a:rPr>
              <a:t>Ökologische und ökonomische Einflussbereiche</a:t>
            </a:r>
          </a:p>
          <a:p>
            <a:pPr marL="457200" indent="-457200">
              <a:buFont typeface="+mj-lt"/>
              <a:buAutoNum type="alphaLcParenR"/>
            </a:pPr>
            <a:r>
              <a:rPr lang="de-AT" sz="2200" dirty="0">
                <a:solidFill>
                  <a:srgbClr val="3C628F"/>
                </a:solidFill>
              </a:rPr>
              <a:t>Soziale und ökonomische Einflussbereiche</a:t>
            </a:r>
          </a:p>
          <a:p>
            <a:pPr marL="457200" indent="-457200">
              <a:buFont typeface="+mj-lt"/>
              <a:buAutoNum type="alphaLcParenR"/>
            </a:pPr>
            <a:r>
              <a:rPr lang="de-AT" sz="2200" dirty="0">
                <a:solidFill>
                  <a:srgbClr val="3C628F"/>
                </a:solidFill>
              </a:rPr>
              <a:t>Soziale, ökologische und ökonomische Einflussbereiche</a:t>
            </a:r>
          </a:p>
          <a:p>
            <a:pPr marL="0" indent="0">
              <a:buNone/>
            </a:pPr>
            <a:endParaRPr lang="de-AT" dirty="0">
              <a:solidFill>
                <a:srgbClr val="3C628F"/>
              </a:solidFill>
            </a:endParaRPr>
          </a:p>
          <a:p>
            <a:pPr marL="0" indent="0">
              <a:buNone/>
            </a:pPr>
            <a:endParaRPr lang="de-AT" dirty="0">
              <a:solidFill>
                <a:srgbClr val="3C628F"/>
              </a:solidFill>
            </a:endParaRPr>
          </a:p>
          <a:p>
            <a:pPr marL="0" indent="0">
              <a:buNone/>
            </a:pPr>
            <a:endParaRPr lang="de-AT"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20</a:t>
            </a:fld>
            <a:endParaRPr lang="de-AT" dirty="0">
              <a:solidFill>
                <a:prstClr val="white"/>
              </a:solidFill>
            </a:endParaRPr>
          </a:p>
        </p:txBody>
      </p:sp>
      <p:sp>
        <p:nvSpPr>
          <p:cNvPr id="6" name="Title 1"/>
          <p:cNvSpPr>
            <a:spLocks noGrp="1"/>
          </p:cNvSpPr>
          <p:nvPr>
            <p:ph type="title"/>
          </p:nvPr>
        </p:nvSpPr>
        <p:spPr>
          <a:xfrm>
            <a:off x="457200" y="404664"/>
            <a:ext cx="4762872" cy="990600"/>
          </a:xfrm>
        </p:spPr>
        <p:txBody>
          <a:bodyPr/>
          <a:lstStyle/>
          <a:p>
            <a:r>
              <a:rPr lang="de-DE" b="1" dirty="0">
                <a:solidFill>
                  <a:srgbClr val="3C628F"/>
                </a:solidFill>
              </a:rPr>
              <a:t>Quiz</a:t>
            </a:r>
            <a:endParaRPr lang="de-DE" dirty="0">
              <a:solidFill>
                <a:srgbClr val="3C628F"/>
              </a:solidFill>
            </a:endParaRPr>
          </a:p>
        </p:txBody>
      </p:sp>
      <p:sp>
        <p:nvSpPr>
          <p:cNvPr id="7" name="Ellipse 6"/>
          <p:cNvSpPr/>
          <p:nvPr/>
        </p:nvSpPr>
        <p:spPr>
          <a:xfrm>
            <a:off x="72202" y="3717032"/>
            <a:ext cx="896429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52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AT" b="1" dirty="0">
                <a:solidFill>
                  <a:srgbClr val="3C628F"/>
                </a:solidFill>
              </a:rPr>
              <a:t>Agenda</a:t>
            </a:r>
            <a:br>
              <a:rPr lang="de-AT" b="1" dirty="0">
                <a:solidFill>
                  <a:srgbClr val="3C628F"/>
                </a:solidFill>
              </a:rPr>
            </a:br>
            <a:r>
              <a:rPr lang="de-AT" sz="2400" dirty="0">
                <a:solidFill>
                  <a:srgbClr val="3C628F"/>
                </a:solidFill>
              </a:rPr>
              <a:t>Green Transport</a:t>
            </a:r>
            <a:endParaRPr lang="de-AT" dirty="0">
              <a:solidFill>
                <a:schemeClr val="accent1"/>
              </a:solidFill>
            </a:endParaRP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21</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1899984444"/>
              </p:ext>
            </p:extLst>
          </p:nvPr>
        </p:nvGraphicFramePr>
        <p:xfrm>
          <a:off x="323528" y="1628800"/>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8257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solidFill>
                  <a:srgbClr val="3C628F"/>
                </a:solidFill>
              </a:rPr>
              <a:t>Verkehrsträger Straße</a:t>
            </a:r>
            <a:br>
              <a:rPr lang="de-DE" b="1" dirty="0">
                <a:solidFill>
                  <a:srgbClr val="3C628F"/>
                </a:solidFill>
              </a:rPr>
            </a:br>
            <a:r>
              <a:rPr lang="de-DE" sz="2400" dirty="0">
                <a:solidFill>
                  <a:srgbClr val="3C628F"/>
                </a:solidFill>
              </a:rPr>
              <a:t>Verkehrsträgervergleich</a:t>
            </a:r>
            <a:endParaRPr lang="en-US" sz="2400" dirty="0">
              <a:solidFill>
                <a:srgbClr val="3C628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9576582"/>
              </p:ext>
            </p:extLst>
          </p:nvPr>
        </p:nvGraphicFramePr>
        <p:xfrm>
          <a:off x="457200" y="1772816"/>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22</a:t>
            </a:fld>
            <a:endParaRPr lang="de-AT" dirty="0">
              <a:solidFill>
                <a:prstClr val="white"/>
              </a:solidFill>
            </a:endParaRPr>
          </a:p>
        </p:txBody>
      </p:sp>
    </p:spTree>
    <p:extLst>
      <p:ext uri="{BB962C8B-B14F-4D97-AF65-F5344CB8AC3E}">
        <p14:creationId xmlns:p14="http://schemas.microsoft.com/office/powerpoint/2010/main" val="245166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solidFill>
                  <a:srgbClr val="3C628F"/>
                </a:solidFill>
              </a:rPr>
              <a:t>Verkehrsträger Schiene</a:t>
            </a:r>
            <a:br>
              <a:rPr lang="de-DE" b="1" dirty="0">
                <a:solidFill>
                  <a:srgbClr val="3C628F"/>
                </a:solidFill>
              </a:rPr>
            </a:br>
            <a:r>
              <a:rPr lang="de-DE" sz="2400" dirty="0">
                <a:solidFill>
                  <a:srgbClr val="3C628F"/>
                </a:solidFill>
              </a:rPr>
              <a:t>Verkehrsträgervergleich</a:t>
            </a:r>
            <a:endParaRPr lang="en-US" sz="2000" b="1" dirty="0">
              <a:solidFill>
                <a:srgbClr val="3C628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2794599"/>
              </p:ext>
            </p:extLst>
          </p:nvPr>
        </p:nvGraphicFramePr>
        <p:xfrm>
          <a:off x="457200" y="1700213"/>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23</a:t>
            </a:fld>
            <a:endParaRPr lang="de-AT" dirty="0">
              <a:solidFill>
                <a:prstClr val="white"/>
              </a:solidFill>
            </a:endParaRPr>
          </a:p>
        </p:txBody>
      </p:sp>
    </p:spTree>
    <p:extLst>
      <p:ext uri="{BB962C8B-B14F-4D97-AF65-F5344CB8AC3E}">
        <p14:creationId xmlns:p14="http://schemas.microsoft.com/office/powerpoint/2010/main" val="2278297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solidFill>
                  <a:srgbClr val="3C628F"/>
                </a:solidFill>
              </a:rPr>
              <a:t>Verkehrsträger Wasserstraße</a:t>
            </a:r>
            <a:br>
              <a:rPr lang="de-DE" b="1" dirty="0">
                <a:solidFill>
                  <a:srgbClr val="3C628F"/>
                </a:solidFill>
              </a:rPr>
            </a:br>
            <a:r>
              <a:rPr lang="de-DE" sz="2400" dirty="0">
                <a:solidFill>
                  <a:srgbClr val="3C628F"/>
                </a:solidFill>
              </a:rPr>
              <a:t>Verkehrsträgervergleich</a:t>
            </a:r>
            <a:endParaRPr lang="en-US" sz="2000" b="1" dirty="0">
              <a:solidFill>
                <a:srgbClr val="3C628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9893750"/>
              </p:ext>
            </p:extLst>
          </p:nvPr>
        </p:nvGraphicFramePr>
        <p:xfrm>
          <a:off x="457200" y="1700213"/>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24</a:t>
            </a:fld>
            <a:endParaRPr lang="de-AT" dirty="0">
              <a:solidFill>
                <a:prstClr val="white"/>
              </a:solidFill>
            </a:endParaRPr>
          </a:p>
        </p:txBody>
      </p:sp>
    </p:spTree>
    <p:extLst>
      <p:ext uri="{BB962C8B-B14F-4D97-AF65-F5344CB8AC3E}">
        <p14:creationId xmlns:p14="http://schemas.microsoft.com/office/powerpoint/2010/main" val="3180003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de-AT" b="1" dirty="0">
                <a:solidFill>
                  <a:srgbClr val="3C628F"/>
                </a:solidFill>
              </a:rPr>
              <a:t>Massenleistungsfähigkeit: </a:t>
            </a:r>
          </a:p>
        </p:txBody>
      </p:sp>
      <p:sp>
        <p:nvSpPr>
          <p:cNvPr id="8"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25</a:t>
            </a:fld>
            <a:endParaRPr lang="de-AT" dirty="0">
              <a:solidFill>
                <a:prstClr val="white"/>
              </a:solidFill>
            </a:endParaRPr>
          </a:p>
        </p:txBody>
      </p:sp>
      <p:pic>
        <p:nvPicPr>
          <p:cNvPr id="614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14351" y="2220400"/>
            <a:ext cx="6181985" cy="328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4"/>
          <p:cNvSpPr txBox="1">
            <a:spLocks noChangeArrowheads="1"/>
          </p:cNvSpPr>
          <p:nvPr/>
        </p:nvSpPr>
        <p:spPr bwMode="auto">
          <a:xfrm>
            <a:off x="327192" y="5695840"/>
            <a:ext cx="8496000" cy="769441"/>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2000" b="1" dirty="0">
                <a:solidFill>
                  <a:srgbClr val="3C628F"/>
                </a:solidFill>
                <a:latin typeface="Calibri"/>
              </a:rPr>
              <a:t>           </a:t>
            </a:r>
            <a:r>
              <a:rPr lang="de-DE" sz="2200" b="1" dirty="0">
                <a:solidFill>
                  <a:srgbClr val="3C628F"/>
                </a:solidFill>
                <a:latin typeface="Calibri"/>
              </a:rPr>
              <a:t>größte Transportkapazität:</a:t>
            </a:r>
            <a:r>
              <a:rPr lang="de-DE" sz="2200" dirty="0">
                <a:solidFill>
                  <a:srgbClr val="3C628F"/>
                </a:solidFill>
                <a:latin typeface="Calibri"/>
              </a:rPr>
              <a:t> Ein Schubverband mit  4 Schubleichtern </a:t>
            </a:r>
          </a:p>
          <a:p>
            <a:pPr eaLnBrk="1" hangingPunct="1"/>
            <a:r>
              <a:rPr lang="de-DE" sz="2200" dirty="0">
                <a:solidFill>
                  <a:srgbClr val="3C628F"/>
                </a:solidFill>
                <a:latin typeface="Calibri"/>
              </a:rPr>
              <a:t>          175 Zugwaggons = 280 LKWs = 20 km LKW-Kolonne </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7691" y="5805264"/>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E09509DB-9BF8-493E-A211-0D2A14C7455A}" type="datetime6">
              <a:rPr lang="de-DE" smtClean="0">
                <a:solidFill>
                  <a:prstClr val="white"/>
                </a:solidFill>
              </a:rPr>
              <a:t>September 22</a:t>
            </a:fld>
            <a:endParaRPr lang="de-AT" dirty="0">
              <a:solidFill>
                <a:prstClr val="white"/>
              </a:solidFill>
            </a:endParaRPr>
          </a:p>
        </p:txBody>
      </p:sp>
      <p:sp>
        <p:nvSpPr>
          <p:cNvPr id="12" name="Title 1"/>
          <p:cNvSpPr txBox="1">
            <a:spLocks/>
          </p:cNvSpPr>
          <p:nvPr/>
        </p:nvSpPr>
        <p:spPr>
          <a:xfrm>
            <a:off x="476675" y="334887"/>
            <a:ext cx="4762872"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spc="-100" baseline="0">
                <a:solidFill>
                  <a:schemeClr val="accent1"/>
                </a:solidFill>
                <a:latin typeface="+mj-lt"/>
                <a:ea typeface="+mj-ea"/>
                <a:cs typeface="+mj-cs"/>
              </a:defRPr>
            </a:lvl1pPr>
          </a:lstStyle>
          <a:p>
            <a:r>
              <a:rPr lang="de-DE" b="1" dirty="0">
                <a:solidFill>
                  <a:srgbClr val="3C628F"/>
                </a:solidFill>
                <a:latin typeface="Corbel" panose="020B0503020204020204" pitchFamily="34" charset="0"/>
              </a:rPr>
              <a:t>Verkehrsträger Wasserstraße</a:t>
            </a:r>
            <a:br>
              <a:rPr lang="de-DE" b="1" dirty="0">
                <a:solidFill>
                  <a:srgbClr val="3C628F"/>
                </a:solidFill>
                <a:latin typeface="Corbel" panose="020B0503020204020204" pitchFamily="34" charset="0"/>
              </a:rPr>
            </a:br>
            <a:r>
              <a:rPr lang="de-DE" sz="2400" dirty="0">
                <a:solidFill>
                  <a:srgbClr val="3C628F"/>
                </a:solidFill>
                <a:latin typeface="Corbel" panose="020B0503020204020204" pitchFamily="34" charset="0"/>
              </a:rPr>
              <a:t>Verkehrsträgervergleich</a:t>
            </a:r>
            <a:endParaRPr lang="en-US" sz="2400" b="1" dirty="0">
              <a:solidFill>
                <a:srgbClr val="3C628F"/>
              </a:solidFill>
              <a:latin typeface="Corbel" panose="020B0503020204020204" pitchFamily="34" charset="0"/>
            </a:endParaRPr>
          </a:p>
        </p:txBody>
      </p:sp>
    </p:spTree>
    <p:extLst>
      <p:ext uri="{BB962C8B-B14F-4D97-AF65-F5344CB8AC3E}">
        <p14:creationId xmlns:p14="http://schemas.microsoft.com/office/powerpoint/2010/main" val="3909259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stretch>
            <a:fillRect/>
          </a:stretch>
        </p:blipFill>
        <p:spPr>
          <a:xfrm>
            <a:off x="6406407" y="2241371"/>
            <a:ext cx="1931080" cy="1364998"/>
          </a:xfrm>
          <a:prstGeom prst="rect">
            <a:avLst/>
          </a:prstGeom>
        </p:spPr>
      </p:pic>
      <p:pic>
        <p:nvPicPr>
          <p:cNvPr id="6" name="Grafik 5"/>
          <p:cNvPicPr>
            <a:picLocks noChangeAspect="1"/>
          </p:cNvPicPr>
          <p:nvPr/>
        </p:nvPicPr>
        <p:blipFill>
          <a:blip r:embed="rId4"/>
          <a:stretch>
            <a:fillRect/>
          </a:stretch>
        </p:blipFill>
        <p:spPr>
          <a:xfrm>
            <a:off x="3221571" y="3360389"/>
            <a:ext cx="2671785" cy="1580778"/>
          </a:xfrm>
          <a:prstGeom prst="rect">
            <a:avLst/>
          </a:prstGeom>
        </p:spPr>
      </p:pic>
      <p:pic>
        <p:nvPicPr>
          <p:cNvPr id="2" name="Grafik 1"/>
          <p:cNvPicPr>
            <a:picLocks noChangeAspect="1"/>
          </p:cNvPicPr>
          <p:nvPr/>
        </p:nvPicPr>
        <p:blipFill>
          <a:blip r:embed="rId5"/>
          <a:stretch>
            <a:fillRect/>
          </a:stretch>
        </p:blipFill>
        <p:spPr>
          <a:xfrm>
            <a:off x="395141" y="4725723"/>
            <a:ext cx="2068317" cy="1693514"/>
          </a:xfrm>
          <a:prstGeom prst="rect">
            <a:avLst/>
          </a:prstGeom>
        </p:spPr>
      </p:pic>
      <p:sp>
        <p:nvSpPr>
          <p:cNvPr id="3" name="Content Placeholder 2"/>
          <p:cNvSpPr>
            <a:spLocks noGrp="1"/>
          </p:cNvSpPr>
          <p:nvPr>
            <p:ph sz="half" idx="1"/>
          </p:nvPr>
        </p:nvSpPr>
        <p:spPr>
          <a:xfrm>
            <a:off x="315247" y="1813997"/>
            <a:ext cx="4038600" cy="4718304"/>
          </a:xfrm>
        </p:spPr>
        <p:txBody>
          <a:bodyPr>
            <a:normAutofit/>
          </a:bodyPr>
          <a:lstStyle/>
          <a:p>
            <a:pPr marL="0" indent="0">
              <a:buClr>
                <a:srgbClr val="002E60"/>
              </a:buClr>
              <a:buNone/>
            </a:pPr>
            <a:r>
              <a:rPr lang="de-AT" sz="2000" dirty="0">
                <a:solidFill>
                  <a:srgbClr val="3C628F"/>
                </a:solidFill>
              </a:rPr>
              <a:t>Baustoffe</a:t>
            </a:r>
          </a:p>
          <a:p>
            <a:pPr>
              <a:buClr>
                <a:srgbClr val="002E60"/>
              </a:buClr>
            </a:pPr>
            <a:endParaRPr lang="de-AT" sz="2000" dirty="0">
              <a:solidFill>
                <a:srgbClr val="3C628F"/>
              </a:solidFill>
            </a:endParaRPr>
          </a:p>
          <a:p>
            <a:pPr>
              <a:buClr>
                <a:srgbClr val="002E60"/>
              </a:buClr>
            </a:pPr>
            <a:endParaRPr lang="de-AT" sz="2000" dirty="0">
              <a:solidFill>
                <a:srgbClr val="3C628F"/>
              </a:solidFill>
            </a:endParaRPr>
          </a:p>
          <a:p>
            <a:pPr>
              <a:buClr>
                <a:srgbClr val="002E60"/>
              </a:buClr>
            </a:pPr>
            <a:endParaRPr lang="de-AT" sz="2000" dirty="0">
              <a:solidFill>
                <a:srgbClr val="3C628F"/>
              </a:solidFill>
            </a:endParaRPr>
          </a:p>
          <a:p>
            <a:pPr>
              <a:buClr>
                <a:srgbClr val="002E60"/>
              </a:buClr>
            </a:pPr>
            <a:endParaRPr lang="de-AT" sz="2000" dirty="0">
              <a:solidFill>
                <a:srgbClr val="3C628F"/>
              </a:solidFill>
            </a:endParaRPr>
          </a:p>
          <a:p>
            <a:pPr>
              <a:buClr>
                <a:srgbClr val="002E60"/>
              </a:buClr>
            </a:pPr>
            <a:endParaRPr lang="de-AT" sz="2000" dirty="0">
              <a:solidFill>
                <a:srgbClr val="3C628F"/>
              </a:solidFill>
            </a:endParaRPr>
          </a:p>
          <a:p>
            <a:pPr>
              <a:buClr>
                <a:srgbClr val="002E60"/>
              </a:buClr>
            </a:pPr>
            <a:endParaRPr lang="de-AT" sz="2000" dirty="0">
              <a:solidFill>
                <a:srgbClr val="3C628F"/>
              </a:solidFill>
            </a:endParaRPr>
          </a:p>
          <a:p>
            <a:pPr marL="0" indent="0">
              <a:buClr>
                <a:srgbClr val="002E60"/>
              </a:buClr>
              <a:buNone/>
            </a:pPr>
            <a:r>
              <a:rPr lang="de-AT" sz="2000" dirty="0">
                <a:solidFill>
                  <a:srgbClr val="3C628F"/>
                </a:solidFill>
              </a:rPr>
              <a:t>Altstoffe und Abfälle</a:t>
            </a:r>
          </a:p>
          <a:p>
            <a:pPr>
              <a:buClr>
                <a:srgbClr val="002E60"/>
              </a:buClr>
            </a:pPr>
            <a:endParaRPr lang="de-AT" sz="2000" dirty="0">
              <a:solidFill>
                <a:srgbClr val="3C628F"/>
              </a:solidFill>
            </a:endParaRPr>
          </a:p>
        </p:txBody>
      </p:sp>
      <p:sp>
        <p:nvSpPr>
          <p:cNvPr id="4" name="Content Placeholder 3"/>
          <p:cNvSpPr>
            <a:spLocks noGrp="1"/>
          </p:cNvSpPr>
          <p:nvPr>
            <p:ph sz="half" idx="2"/>
          </p:nvPr>
        </p:nvSpPr>
        <p:spPr>
          <a:xfrm>
            <a:off x="6283997" y="1825964"/>
            <a:ext cx="2379139" cy="4718304"/>
          </a:xfrm>
        </p:spPr>
        <p:txBody>
          <a:bodyPr/>
          <a:lstStyle/>
          <a:p>
            <a:pPr marL="0" indent="0">
              <a:buNone/>
            </a:pPr>
            <a:r>
              <a:rPr lang="de-AT" sz="2000" dirty="0">
                <a:solidFill>
                  <a:srgbClr val="3C628F"/>
                </a:solidFill>
              </a:rPr>
              <a:t>Biogene Rohstoffe</a:t>
            </a:r>
          </a:p>
          <a:p>
            <a:endParaRPr lang="de-AT" sz="2000" dirty="0">
              <a:solidFill>
                <a:srgbClr val="3C628F"/>
              </a:solidFill>
            </a:endParaRPr>
          </a:p>
          <a:p>
            <a:endParaRPr lang="de-AT" sz="2000" dirty="0">
              <a:solidFill>
                <a:srgbClr val="3C628F"/>
              </a:solidFill>
            </a:endParaRPr>
          </a:p>
          <a:p>
            <a:endParaRPr lang="de-AT" sz="2000" dirty="0">
              <a:solidFill>
                <a:srgbClr val="3C628F"/>
              </a:solidFill>
            </a:endParaRPr>
          </a:p>
          <a:p>
            <a:endParaRPr lang="de-AT" sz="2000" dirty="0">
              <a:solidFill>
                <a:srgbClr val="3C628F"/>
              </a:solidFill>
            </a:endParaRPr>
          </a:p>
          <a:p>
            <a:endParaRPr lang="de-AT" sz="2000" dirty="0">
              <a:solidFill>
                <a:srgbClr val="3C628F"/>
              </a:solidFill>
            </a:endParaRPr>
          </a:p>
          <a:p>
            <a:pPr marL="0" indent="0">
              <a:buNone/>
            </a:pPr>
            <a:r>
              <a:rPr lang="de-AT" sz="2000" dirty="0">
                <a:solidFill>
                  <a:srgbClr val="3C628F"/>
                </a:solidFill>
              </a:rPr>
              <a:t>Schwer- und Übermaßgüter</a:t>
            </a:r>
          </a:p>
          <a:p>
            <a:endParaRPr lang="de-AT" dirty="0">
              <a:solidFill>
                <a:srgbClr val="3C628F"/>
              </a:solidFill>
            </a:endParaRPr>
          </a:p>
        </p:txBody>
      </p:sp>
      <p:sp>
        <p:nvSpPr>
          <p:cNvPr id="5" name="TextBox 4"/>
          <p:cNvSpPr txBox="1"/>
          <p:nvPr/>
        </p:nvSpPr>
        <p:spPr>
          <a:xfrm>
            <a:off x="3449482" y="3045978"/>
            <a:ext cx="2012158" cy="400110"/>
          </a:xfrm>
          <a:prstGeom prst="rect">
            <a:avLst/>
          </a:prstGeom>
          <a:noFill/>
        </p:spPr>
        <p:txBody>
          <a:bodyPr wrap="square" rtlCol="0">
            <a:spAutoFit/>
          </a:bodyPr>
          <a:lstStyle/>
          <a:p>
            <a:pPr algn="ctr"/>
            <a:r>
              <a:rPr lang="de-AT" sz="2000" spc="60" dirty="0">
                <a:solidFill>
                  <a:srgbClr val="3C628F"/>
                </a:solidFill>
                <a:latin typeface="Corbel" panose="020B0503020204020204" pitchFamily="34" charset="0"/>
              </a:rPr>
              <a:t>Neuwagen</a:t>
            </a:r>
          </a:p>
        </p:txBody>
      </p:sp>
      <p:sp>
        <p:nvSpPr>
          <p:cNvPr id="13" name="Foliennummernplatzhalter 4"/>
          <p:cNvSpPr txBox="1">
            <a:spLocks/>
          </p:cNvSpPr>
          <p:nvPr/>
        </p:nvSpPr>
        <p:spPr>
          <a:xfrm>
            <a:off x="7596336" y="6597352"/>
            <a:ext cx="1066800" cy="329184"/>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latin typeface="Corbel" panose="020B0503020204020204" pitchFamily="34" charset="0"/>
              </a:rPr>
              <a:pPr/>
              <a:t>26</a:t>
            </a:fld>
            <a:endParaRPr lang="de-AT" dirty="0">
              <a:solidFill>
                <a:prstClr val="white"/>
              </a:solidFill>
              <a:latin typeface="Corbel" panose="020B0503020204020204" pitchFamily="34" charset="0"/>
            </a:endParaRPr>
          </a:p>
        </p:txBody>
      </p:sp>
      <p:pic>
        <p:nvPicPr>
          <p:cNvPr id="14" name="Picture 13"/>
          <p:cNvPicPr/>
          <p:nvPr/>
        </p:nvPicPr>
        <p:blipFill rotWithShape="1">
          <a:blip r:embed="rId6" cstate="screen">
            <a:extLst>
              <a:ext uri="{28A0092B-C50C-407E-A947-70E740481C1C}">
                <a14:useLocalDpi xmlns:a14="http://schemas.microsoft.com/office/drawing/2010/main"/>
              </a:ext>
            </a:extLst>
          </a:blip>
          <a:srcRect/>
          <a:stretch/>
        </p:blipFill>
        <p:spPr bwMode="auto">
          <a:xfrm>
            <a:off x="6390536" y="4691591"/>
            <a:ext cx="1931080" cy="1668868"/>
          </a:xfrm>
          <a:prstGeom prst="rect">
            <a:avLst/>
          </a:prstGeom>
          <a:ln>
            <a:noFill/>
          </a:ln>
          <a:extLst>
            <a:ext uri="{53640926-AAD7-44D8-BBD7-CCE9431645EC}">
              <a14:shadowObscured xmlns:a14="http://schemas.microsoft.com/office/drawing/2010/main"/>
            </a:ext>
          </a:extLst>
        </p:spPr>
      </p:pic>
      <p:sp>
        <p:nvSpPr>
          <p:cNvPr id="15" name="Textfeld 1"/>
          <p:cNvSpPr txBox="1">
            <a:spLocks noChangeArrowheads="1"/>
          </p:cNvSpPr>
          <p:nvPr/>
        </p:nvSpPr>
        <p:spPr bwMode="auto">
          <a:xfrm>
            <a:off x="7435704" y="5829778"/>
            <a:ext cx="11478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a:solidFill>
                  <a:srgbClr val="3C628F"/>
                </a:solidFill>
                <a:latin typeface="Corbel" panose="020B0503020204020204" pitchFamily="34" charset="0"/>
              </a:rPr>
              <a:t>Quelle: viadonau</a:t>
            </a:r>
          </a:p>
        </p:txBody>
      </p:sp>
      <p:sp>
        <p:nvSpPr>
          <p:cNvPr id="18" name="Textfeld 1"/>
          <p:cNvSpPr txBox="1">
            <a:spLocks noChangeArrowheads="1"/>
          </p:cNvSpPr>
          <p:nvPr/>
        </p:nvSpPr>
        <p:spPr bwMode="auto">
          <a:xfrm>
            <a:off x="1651955" y="4725723"/>
            <a:ext cx="15513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a:solidFill>
                  <a:srgbClr val="3C628F"/>
                </a:solidFill>
                <a:latin typeface="Corbel" panose="020B0503020204020204" pitchFamily="34" charset="0"/>
              </a:rPr>
              <a:t>Quelle: TTS</a:t>
            </a:r>
          </a:p>
        </p:txBody>
      </p:sp>
      <p:sp>
        <p:nvSpPr>
          <p:cNvPr id="21" name="Textfeld 1"/>
          <p:cNvSpPr txBox="1">
            <a:spLocks noChangeArrowheads="1"/>
          </p:cNvSpPr>
          <p:nvPr/>
        </p:nvSpPr>
        <p:spPr bwMode="auto">
          <a:xfrm>
            <a:off x="3168445" y="4739514"/>
            <a:ext cx="2574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a:solidFill>
                  <a:schemeClr val="bg1"/>
                </a:solidFill>
                <a:latin typeface="Corbel" panose="020B0503020204020204" pitchFamily="34" charset="0"/>
              </a:rPr>
              <a:t>Quelle: helmut1972, www.binnenschifferforum.de</a:t>
            </a:r>
          </a:p>
        </p:txBody>
      </p:sp>
      <p:pic>
        <p:nvPicPr>
          <p:cNvPr id="22" name="Picture 21"/>
          <p:cNvPicPr/>
          <p:nvPr/>
        </p:nvPicPr>
        <p:blipFill rotWithShape="1">
          <a:blip r:embed="rId7" cstate="screen">
            <a:extLst>
              <a:ext uri="{28A0092B-C50C-407E-A947-70E740481C1C}">
                <a14:useLocalDpi xmlns:a14="http://schemas.microsoft.com/office/drawing/2010/main"/>
              </a:ext>
            </a:extLst>
          </a:blip>
          <a:srcRect/>
          <a:stretch/>
        </p:blipFill>
        <p:spPr bwMode="auto">
          <a:xfrm>
            <a:off x="395536" y="2224495"/>
            <a:ext cx="2067922" cy="1381874"/>
          </a:xfrm>
          <a:prstGeom prst="rect">
            <a:avLst/>
          </a:prstGeom>
          <a:ln>
            <a:noFill/>
          </a:ln>
          <a:extLst>
            <a:ext uri="{53640926-AAD7-44D8-BBD7-CCE9431645EC}">
              <a14:shadowObscured xmlns:a14="http://schemas.microsoft.com/office/drawing/2010/main"/>
            </a:ext>
          </a:extLst>
        </p:spPr>
      </p:pic>
      <p:sp>
        <p:nvSpPr>
          <p:cNvPr id="23" name="Textfeld 1"/>
          <p:cNvSpPr txBox="1">
            <a:spLocks noChangeArrowheads="1"/>
          </p:cNvSpPr>
          <p:nvPr/>
        </p:nvSpPr>
        <p:spPr bwMode="auto">
          <a:xfrm>
            <a:off x="315247" y="3446088"/>
            <a:ext cx="9699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a:solidFill>
                  <a:schemeClr val="bg1"/>
                </a:solidFill>
                <a:latin typeface="Corbel" panose="020B0503020204020204" pitchFamily="34" charset="0"/>
              </a:rPr>
              <a:t>Quelle: viadonau</a:t>
            </a:r>
          </a:p>
        </p:txBody>
      </p:sp>
      <p:sp>
        <p:nvSpPr>
          <p:cNvPr id="25" name="Textfeld 1"/>
          <p:cNvSpPr txBox="1">
            <a:spLocks noChangeArrowheads="1"/>
          </p:cNvSpPr>
          <p:nvPr/>
        </p:nvSpPr>
        <p:spPr bwMode="auto">
          <a:xfrm>
            <a:off x="6358437" y="3390925"/>
            <a:ext cx="17712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a:solidFill>
                  <a:schemeClr val="bg1"/>
                </a:solidFill>
                <a:latin typeface="Corbel" panose="020B0503020204020204" pitchFamily="34" charset="0"/>
              </a:rPr>
              <a:t>Quelle: </a:t>
            </a:r>
            <a:r>
              <a:rPr lang="de-DE" sz="800" dirty="0" err="1">
                <a:solidFill>
                  <a:schemeClr val="bg1"/>
                </a:solidFill>
                <a:latin typeface="Corbel" panose="020B0503020204020204" pitchFamily="34" charset="0"/>
              </a:rPr>
              <a:t>Voies</a:t>
            </a:r>
            <a:r>
              <a:rPr lang="de-DE" sz="800" dirty="0">
                <a:solidFill>
                  <a:schemeClr val="bg1"/>
                </a:solidFill>
                <a:latin typeface="Corbel" panose="020B0503020204020204" pitchFamily="34" charset="0"/>
              </a:rPr>
              <a:t> </a:t>
            </a:r>
            <a:r>
              <a:rPr lang="de-DE" sz="800" dirty="0" err="1">
                <a:solidFill>
                  <a:schemeClr val="bg1"/>
                </a:solidFill>
                <a:latin typeface="Corbel" panose="020B0503020204020204" pitchFamily="34" charset="0"/>
              </a:rPr>
              <a:t>navigables</a:t>
            </a:r>
            <a:r>
              <a:rPr lang="de-DE" sz="800" dirty="0">
                <a:solidFill>
                  <a:schemeClr val="bg1"/>
                </a:solidFill>
                <a:latin typeface="Corbel" panose="020B0503020204020204" pitchFamily="34" charset="0"/>
              </a:rPr>
              <a:t> de France</a:t>
            </a:r>
          </a:p>
        </p:txBody>
      </p:sp>
      <p:sp>
        <p:nvSpPr>
          <p:cNvPr id="19" name="Title 1"/>
          <p:cNvSpPr txBox="1">
            <a:spLocks/>
          </p:cNvSpPr>
          <p:nvPr/>
        </p:nvSpPr>
        <p:spPr>
          <a:xfrm>
            <a:off x="224447" y="372252"/>
            <a:ext cx="4762872"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spc="-100" baseline="0">
                <a:solidFill>
                  <a:schemeClr val="accent1"/>
                </a:solidFill>
                <a:latin typeface="+mj-lt"/>
                <a:ea typeface="+mj-ea"/>
                <a:cs typeface="+mj-cs"/>
              </a:defRPr>
            </a:lvl1pPr>
          </a:lstStyle>
          <a:p>
            <a:r>
              <a:rPr lang="de-DE" b="1" dirty="0">
                <a:solidFill>
                  <a:srgbClr val="3C628F"/>
                </a:solidFill>
                <a:latin typeface="Corbel" panose="020B0503020204020204" pitchFamily="34" charset="0"/>
              </a:rPr>
              <a:t>Verkehrsträger Wasserstraße</a:t>
            </a:r>
            <a:br>
              <a:rPr lang="de-DE" b="1" dirty="0">
                <a:solidFill>
                  <a:srgbClr val="3C628F"/>
                </a:solidFill>
                <a:latin typeface="Corbel" panose="020B0503020204020204" pitchFamily="34" charset="0"/>
              </a:rPr>
            </a:br>
            <a:r>
              <a:rPr lang="de-DE" sz="2400" dirty="0">
                <a:solidFill>
                  <a:srgbClr val="3C628F"/>
                </a:solidFill>
                <a:latin typeface="Corbel" panose="020B0503020204020204" pitchFamily="34" charset="0"/>
              </a:rPr>
              <a:t>Verkehrsträgervergleich</a:t>
            </a:r>
            <a:endParaRPr lang="en-US" sz="2400" b="1" dirty="0">
              <a:solidFill>
                <a:srgbClr val="3C628F"/>
              </a:solidFill>
              <a:latin typeface="Corbel" panose="020B0503020204020204" pitchFamily="34" charset="0"/>
            </a:endParaRPr>
          </a:p>
        </p:txBody>
      </p:sp>
    </p:spTree>
    <p:extLst>
      <p:ext uri="{BB962C8B-B14F-4D97-AF65-F5344CB8AC3E}">
        <p14:creationId xmlns:p14="http://schemas.microsoft.com/office/powerpoint/2010/main" val="808006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557912" y="3095369"/>
            <a:ext cx="1343297" cy="3154710"/>
          </a:xfrm>
          <a:prstGeom prst="rect">
            <a:avLst/>
          </a:prstGeom>
          <a:noFill/>
        </p:spPr>
        <p:txBody>
          <a:bodyPr wrap="square" rtlCol="0">
            <a:spAutoFit/>
          </a:bodyPr>
          <a:lstStyle/>
          <a:p>
            <a:r>
              <a:rPr lang="de-DE" sz="19900" b="1" dirty="0">
                <a:solidFill>
                  <a:schemeClr val="tx2"/>
                </a:solidFill>
              </a:rPr>
              <a:t>?</a:t>
            </a:r>
            <a:endParaRPr lang="en-US" sz="19900" b="1" dirty="0">
              <a:solidFill>
                <a:schemeClr val="tx2"/>
              </a:solidFill>
            </a:endParaRPr>
          </a:p>
        </p:txBody>
      </p:sp>
      <p:sp>
        <p:nvSpPr>
          <p:cNvPr id="2" name="Title 1"/>
          <p:cNvSpPr>
            <a:spLocks noGrp="1"/>
          </p:cNvSpPr>
          <p:nvPr>
            <p:ph type="title"/>
          </p:nvPr>
        </p:nvSpPr>
        <p:spPr/>
        <p:txBody>
          <a:bodyPr>
            <a:normAutofit/>
          </a:bodyPr>
          <a:lstStyle/>
          <a:p>
            <a:r>
              <a:rPr lang="de-DE" sz="2000" b="1" dirty="0">
                <a:solidFill>
                  <a:srgbClr val="3C628F"/>
                </a:solidFill>
              </a:rPr>
              <a:t>Anteil der Binnenschifffahrt am Transportaufkommen </a:t>
            </a:r>
            <a:br>
              <a:rPr lang="de-DE" sz="2000" b="1" dirty="0">
                <a:solidFill>
                  <a:srgbClr val="3C628F"/>
                </a:solidFill>
              </a:rPr>
            </a:br>
            <a:r>
              <a:rPr lang="de-DE" sz="2000" b="1" dirty="0">
                <a:solidFill>
                  <a:srgbClr val="3C628F"/>
                </a:solidFill>
              </a:rPr>
              <a:t>Europa-Vergleich</a:t>
            </a:r>
            <a:endParaRPr lang="en-US" sz="2000" b="1" dirty="0">
              <a:solidFill>
                <a:srgbClr val="3C628F"/>
              </a:solidFill>
            </a:endParaRPr>
          </a:p>
        </p:txBody>
      </p:sp>
      <p:sp>
        <p:nvSpPr>
          <p:cNvPr id="8" name="Text Placeholder 7"/>
          <p:cNvSpPr>
            <a:spLocks noGrp="1"/>
          </p:cNvSpPr>
          <p:nvPr>
            <p:ph type="body" idx="1"/>
          </p:nvPr>
        </p:nvSpPr>
        <p:spPr>
          <a:xfrm>
            <a:off x="399863" y="1574195"/>
            <a:ext cx="3931920" cy="639762"/>
          </a:xfrm>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a:lstStyle/>
          <a:p>
            <a:r>
              <a:rPr lang="de-DE" dirty="0">
                <a:solidFill>
                  <a:srgbClr val="3C628F"/>
                </a:solidFill>
                <a:latin typeface="Corbel" panose="020B0503020204020204" pitchFamily="34" charset="0"/>
              </a:rPr>
              <a:t>Verkehrsträgeranteil Österreich</a:t>
            </a:r>
            <a:endParaRPr lang="en-US" dirty="0">
              <a:solidFill>
                <a:srgbClr val="3C628F"/>
              </a:solidFill>
              <a:latin typeface="Corbel" panose="020B0503020204020204" pitchFamily="34" charset="0"/>
            </a:endParaRPr>
          </a:p>
        </p:txBody>
      </p:sp>
      <p:sp>
        <p:nvSpPr>
          <p:cNvPr id="10" name="Text Placeholder 9"/>
          <p:cNvSpPr>
            <a:spLocks noGrp="1"/>
          </p:cNvSpPr>
          <p:nvPr>
            <p:ph type="body" sz="quarter" idx="3"/>
          </p:nvPr>
        </p:nvSpPr>
        <p:spPr>
          <a:xfrm>
            <a:off x="4697543" y="1574195"/>
            <a:ext cx="3931920" cy="639762"/>
          </a:xfrm>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a:lstStyle/>
          <a:p>
            <a:r>
              <a:rPr lang="de-DE" dirty="0">
                <a:solidFill>
                  <a:srgbClr val="3C628F"/>
                </a:solidFill>
              </a:rPr>
              <a:t>Verkehrsträgeranteil EU</a:t>
            </a:r>
            <a:endParaRPr lang="en-US" dirty="0">
              <a:solidFill>
                <a:srgbClr val="3C628F"/>
              </a:solidFill>
            </a:endParaRPr>
          </a:p>
        </p:txBody>
      </p:sp>
      <p:graphicFrame>
        <p:nvGraphicFramePr>
          <p:cNvPr id="12" name="Content Placeholder 11"/>
          <p:cNvGraphicFramePr>
            <a:graphicFrameLocks noGrp="1"/>
          </p:cNvGraphicFramePr>
          <p:nvPr>
            <p:ph sz="quarter" idx="4"/>
          </p:nvPr>
        </p:nvGraphicFramePr>
        <p:xfrm>
          <a:off x="4697226" y="2336195"/>
          <a:ext cx="3932237"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fld id="{1621E2DD-445A-4F27-B398-02BA54581729}" type="datetime6">
              <a:rPr lang="de-DE" smtClean="0"/>
              <a:t>September 22</a:t>
            </a:fld>
            <a:endParaRPr lang="de-AT" dirty="0"/>
          </a:p>
        </p:txBody>
      </p:sp>
      <p:pic>
        <p:nvPicPr>
          <p:cNvPr id="30" name="Picture 2"/>
          <p:cNvPicPr>
            <a:picLocks noChangeAspect="1" noChangeArrowheads="1"/>
          </p:cNvPicPr>
          <p:nvPr/>
        </p:nvPicPr>
        <p:blipFill rotWithShape="1">
          <a:blip r:embed="rId4" cstate="print">
            <a:clrChange>
              <a:clrFrom>
                <a:srgbClr val="FFFFFF"/>
              </a:clrFrom>
              <a:clrTo>
                <a:srgbClr val="FFFFFF">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t="31319" b="32165"/>
          <a:stretch/>
        </p:blipFill>
        <p:spPr bwMode="auto">
          <a:xfrm>
            <a:off x="5178679" y="3542819"/>
            <a:ext cx="1364584" cy="39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denkfabrikblog.de/wp-content/uploads/2012/05/2012-05-28_bahn_zug_symbol.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6493"/>
          <a:stretch/>
        </p:blipFill>
        <p:spPr bwMode="auto">
          <a:xfrm>
            <a:off x="5475557" y="4046875"/>
            <a:ext cx="1067705" cy="5509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eleporter-kurierdienst.de/assets/images/lkw_symbol.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3650" y="5071273"/>
            <a:ext cx="942975" cy="4905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Content Placeholder 11"/>
          <p:cNvGraphicFramePr>
            <a:graphicFrameLocks noGrp="1"/>
          </p:cNvGraphicFramePr>
          <p:nvPr>
            <p:ph sz="half" idx="2"/>
            <p:extLst>
              <p:ext uri="{D42A27DB-BD31-4B8C-83A1-F6EECF244321}">
                <p14:modId xmlns:p14="http://schemas.microsoft.com/office/powerpoint/2010/main" val="635596673"/>
              </p:ext>
            </p:extLst>
          </p:nvPr>
        </p:nvGraphicFramePr>
        <p:xfrm>
          <a:off x="407072" y="2262960"/>
          <a:ext cx="3932238" cy="3951288"/>
        </p:xfrm>
        <a:graphic>
          <a:graphicData uri="http://schemas.openxmlformats.org/drawingml/2006/chart">
            <c:chart xmlns:c="http://schemas.openxmlformats.org/drawingml/2006/chart" xmlns:r="http://schemas.openxmlformats.org/officeDocument/2006/relationships" r:id="rId7"/>
          </a:graphicData>
        </a:graphic>
      </p:graphicFrame>
      <p:sp>
        <p:nvSpPr>
          <p:cNvPr id="32" name="Rectangle 31"/>
          <p:cNvSpPr/>
          <p:nvPr/>
        </p:nvSpPr>
        <p:spPr>
          <a:xfrm>
            <a:off x="5004048" y="2230662"/>
            <a:ext cx="3563888" cy="4172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1471959" y="3763215"/>
            <a:ext cx="1660918" cy="1360843"/>
            <a:chOff x="1281238" y="3706625"/>
            <a:chExt cx="2010680" cy="1542819"/>
          </a:xfrm>
        </p:grpSpPr>
        <p:pic>
          <p:nvPicPr>
            <p:cNvPr id="34" name="Picture 2"/>
            <p:cNvPicPr>
              <a:picLocks noChangeAspect="1" noChangeArrowheads="1"/>
            </p:cNvPicPr>
            <p:nvPr/>
          </p:nvPicPr>
          <p:blipFill rotWithShape="1">
            <a:blip r:embed="rId8" cstate="print">
              <a:clrChange>
                <a:clrFrom>
                  <a:srgbClr val="FFFFFF"/>
                </a:clrFrom>
                <a:clrTo>
                  <a:srgbClr val="FFFFFF">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t="31319" b="32165"/>
            <a:stretch/>
          </p:blipFill>
          <p:spPr bwMode="auto">
            <a:xfrm>
              <a:off x="1451638" y="3706625"/>
              <a:ext cx="1364584" cy="39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descr="http://denkfabrikblog.de/wp-content/uploads/2012/05/2012-05-28_bahn_zug_symbol.pn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6493"/>
            <a:stretch/>
          </p:blipFill>
          <p:spPr bwMode="auto">
            <a:xfrm>
              <a:off x="1281238" y="4597736"/>
              <a:ext cx="1067705" cy="55096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www.teleporter-kurierdienst.de/assets/images/lkw_symbol.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8943" y="4758906"/>
              <a:ext cx="942975" cy="490538"/>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473353" y="6297422"/>
            <a:ext cx="2386131" cy="246221"/>
          </a:xfrm>
          <a:prstGeom prst="rect">
            <a:avLst/>
          </a:prstGeom>
          <a:noFill/>
        </p:spPr>
        <p:txBody>
          <a:bodyPr wrap="square" rtlCol="0">
            <a:spAutoFit/>
          </a:bodyPr>
          <a:lstStyle/>
          <a:p>
            <a:r>
              <a:rPr lang="de-DE" sz="1000" dirty="0"/>
              <a:t>Quelle: Statistik Austria</a:t>
            </a:r>
            <a:endParaRPr lang="en-US" sz="1000" dirty="0"/>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27</a:t>
            </a:fld>
            <a:endParaRPr lang="de-AT" dirty="0">
              <a:solidFill>
                <a:prstClr val="white"/>
              </a:solidFill>
            </a:endParaRPr>
          </a:p>
        </p:txBody>
      </p:sp>
      <p:graphicFrame>
        <p:nvGraphicFramePr>
          <p:cNvPr id="24" name="Content Placeholder 11"/>
          <p:cNvGraphicFramePr>
            <a:graphicFrameLocks/>
          </p:cNvGraphicFramePr>
          <p:nvPr>
            <p:extLst>
              <p:ext uri="{D42A27DB-BD31-4B8C-83A1-F6EECF244321}">
                <p14:modId xmlns:p14="http://schemas.microsoft.com/office/powerpoint/2010/main" val="4203329996"/>
              </p:ext>
            </p:extLst>
          </p:nvPr>
        </p:nvGraphicFramePr>
        <p:xfrm>
          <a:off x="4785115" y="2248885"/>
          <a:ext cx="3932238" cy="3951288"/>
        </p:xfrm>
        <a:graphic>
          <a:graphicData uri="http://schemas.openxmlformats.org/drawingml/2006/chart">
            <c:chart xmlns:c="http://schemas.openxmlformats.org/drawingml/2006/chart" xmlns:r="http://schemas.openxmlformats.org/officeDocument/2006/relationships" r:id="rId10"/>
          </a:graphicData>
        </a:graphic>
      </p:graphicFrame>
      <p:grpSp>
        <p:nvGrpSpPr>
          <p:cNvPr id="25" name="Group 40"/>
          <p:cNvGrpSpPr/>
          <p:nvPr/>
        </p:nvGrpSpPr>
        <p:grpSpPr>
          <a:xfrm>
            <a:off x="5810347" y="3746064"/>
            <a:ext cx="1751252" cy="1373693"/>
            <a:chOff x="1281238" y="3706625"/>
            <a:chExt cx="2010680" cy="1542819"/>
          </a:xfrm>
        </p:grpSpPr>
        <p:pic>
          <p:nvPicPr>
            <p:cNvPr id="26" name="Picture 2"/>
            <p:cNvPicPr>
              <a:picLocks noChangeAspect="1" noChangeArrowheads="1"/>
            </p:cNvPicPr>
            <p:nvPr/>
          </p:nvPicPr>
          <p:blipFill rotWithShape="1">
            <a:blip r:embed="rId11" cstate="print">
              <a:clrChange>
                <a:clrFrom>
                  <a:srgbClr val="FFFFFF"/>
                </a:clrFrom>
                <a:clrTo>
                  <a:srgbClr val="FFFFFF">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t="31319" b="32165"/>
            <a:stretch/>
          </p:blipFill>
          <p:spPr bwMode="auto">
            <a:xfrm>
              <a:off x="1451638" y="3706625"/>
              <a:ext cx="1364584" cy="39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descr="http://denkfabrikblog.de/wp-content/uploads/2012/05/2012-05-28_bahn_zug_symbol.png"/>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26493"/>
            <a:stretch/>
          </p:blipFill>
          <p:spPr bwMode="auto">
            <a:xfrm>
              <a:off x="1281238" y="4597736"/>
              <a:ext cx="1067705" cy="5509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teleporter-kurierdienst.de/assets/images/lkw_symbol.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8943" y="4758906"/>
              <a:ext cx="942975" cy="490538"/>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37"/>
          <p:cNvSpPr txBox="1"/>
          <p:nvPr/>
        </p:nvSpPr>
        <p:spPr>
          <a:xfrm>
            <a:off x="4710494" y="6298622"/>
            <a:ext cx="2386131" cy="246221"/>
          </a:xfrm>
          <a:prstGeom prst="rect">
            <a:avLst/>
          </a:prstGeom>
          <a:noFill/>
        </p:spPr>
        <p:txBody>
          <a:bodyPr wrap="square" rtlCol="0">
            <a:spAutoFit/>
          </a:bodyPr>
          <a:lstStyle/>
          <a:p>
            <a:r>
              <a:rPr lang="de-DE" sz="1000" dirty="0"/>
              <a:t>Quelle: </a:t>
            </a:r>
            <a:r>
              <a:rPr lang="de-DE" sz="1000" dirty="0" err="1"/>
              <a:t>Eurostat</a:t>
            </a:r>
            <a:endParaRPr lang="en-US" sz="1000" dirty="0"/>
          </a:p>
        </p:txBody>
      </p:sp>
    </p:spTree>
    <p:extLst>
      <p:ext uri="{BB962C8B-B14F-4D97-AF65-F5344CB8AC3E}">
        <p14:creationId xmlns:p14="http://schemas.microsoft.com/office/powerpoint/2010/main" val="130475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33" grpId="0">
        <p:bldAsOne/>
      </p:bldGraphic>
      <p:bldP spid="32" grpId="0" animBg="1"/>
      <p:bldGraphic spid="2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a:solidFill>
                  <a:srgbClr val="3C628F"/>
                </a:solidFill>
              </a:rPr>
              <a:t>Quiz</a:t>
            </a:r>
          </a:p>
        </p:txBody>
      </p:sp>
      <p:sp>
        <p:nvSpPr>
          <p:cNvPr id="3" name="Content Placeholder 2"/>
          <p:cNvSpPr>
            <a:spLocks noGrp="1"/>
          </p:cNvSpPr>
          <p:nvPr>
            <p:ph idx="1"/>
          </p:nvPr>
        </p:nvSpPr>
        <p:spPr/>
        <p:txBody>
          <a:bodyPr/>
          <a:lstStyle/>
          <a:p>
            <a:pPr marL="0" indent="0">
              <a:buNone/>
            </a:pPr>
            <a:r>
              <a:rPr lang="de-AT" dirty="0">
                <a:solidFill>
                  <a:srgbClr val="3C628F"/>
                </a:solidFill>
              </a:rPr>
              <a:t>Bis zu wie viele Lkws kann ein Schubverband mit 4 Leichtern ersetzen?</a:t>
            </a:r>
          </a:p>
          <a:p>
            <a:pPr marL="0" indent="0">
              <a:buNone/>
            </a:pPr>
            <a:endParaRPr lang="de-AT" sz="2800" dirty="0">
              <a:solidFill>
                <a:srgbClr val="3C628F"/>
              </a:solidFill>
            </a:endParaRPr>
          </a:p>
          <a:p>
            <a:pPr marL="548640" lvl="2" indent="0">
              <a:buNone/>
            </a:pPr>
            <a:r>
              <a:rPr lang="de-AT" sz="2800" dirty="0">
                <a:solidFill>
                  <a:srgbClr val="3C628F"/>
                </a:solidFill>
              </a:rPr>
              <a:t>	a) 15 Lkws		c) 120 Lkws</a:t>
            </a:r>
          </a:p>
          <a:p>
            <a:pPr marL="548640" lvl="2" indent="0">
              <a:buNone/>
            </a:pPr>
            <a:r>
              <a:rPr lang="de-AT" sz="2800" dirty="0">
                <a:solidFill>
                  <a:srgbClr val="3C628F"/>
                </a:solidFill>
              </a:rPr>
              <a:t>	b) 300 Lkws		d) 280 Lkws</a:t>
            </a:r>
          </a:p>
          <a:p>
            <a:endParaRPr lang="de-AT" dirty="0">
              <a:solidFill>
                <a:srgbClr val="3C628F"/>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28</a:t>
            </a:fld>
            <a:endParaRPr lang="de-AT" dirty="0">
              <a:solidFill>
                <a:prstClr val="white"/>
              </a:solidFill>
            </a:endParaRPr>
          </a:p>
        </p:txBody>
      </p:sp>
      <p:sp>
        <p:nvSpPr>
          <p:cNvPr id="13" name="Date Placeholder 3"/>
          <p:cNvSpPr>
            <a:spLocks noGrp="1"/>
          </p:cNvSpPr>
          <p:nvPr>
            <p:ph type="dt" sz="half" idx="10"/>
          </p:nvPr>
        </p:nvSpPr>
        <p:spPr>
          <a:xfrm>
            <a:off x="433536" y="6597352"/>
            <a:ext cx="2895600" cy="329184"/>
          </a:xfrm>
        </p:spPr>
        <p:txBody>
          <a:bodyPr/>
          <a:lstStyle/>
          <a:p>
            <a:fld id="{CB5D32C0-B406-4718-B2CB-7967A2460F55}" type="datetime6">
              <a:rPr lang="de-DE" smtClean="0">
                <a:solidFill>
                  <a:prstClr val="white"/>
                </a:solidFill>
              </a:rPr>
              <a:t>September 22</a:t>
            </a:fld>
            <a:endParaRPr lang="de-AT" dirty="0">
              <a:solidFill>
                <a:prstClr val="white"/>
              </a:solidFill>
            </a:endParaRPr>
          </a:p>
        </p:txBody>
      </p:sp>
      <p:sp>
        <p:nvSpPr>
          <p:cNvPr id="14" name="Ellipse 13"/>
          <p:cNvSpPr/>
          <p:nvPr/>
        </p:nvSpPr>
        <p:spPr>
          <a:xfrm>
            <a:off x="4067944" y="3501008"/>
            <a:ext cx="216024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p:cNvPicPr>
            <a:picLocks noChangeAspect="1"/>
          </p:cNvPicPr>
          <p:nvPr/>
        </p:nvPicPr>
        <p:blipFill>
          <a:blip r:embed="rId3"/>
          <a:stretch>
            <a:fillRect/>
          </a:stretch>
        </p:blipFill>
        <p:spPr>
          <a:xfrm>
            <a:off x="5101208" y="4254191"/>
            <a:ext cx="4050407" cy="2368719"/>
          </a:xfrm>
          <a:prstGeom prst="rect">
            <a:avLst/>
          </a:prstGeom>
        </p:spPr>
      </p:pic>
      <p:sp>
        <p:nvSpPr>
          <p:cNvPr id="15" name="Textfeld 1"/>
          <p:cNvSpPr txBox="1">
            <a:spLocks noChangeArrowheads="1"/>
          </p:cNvSpPr>
          <p:nvPr/>
        </p:nvSpPr>
        <p:spPr bwMode="auto">
          <a:xfrm>
            <a:off x="5101208" y="6381908"/>
            <a:ext cx="2574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a:solidFill>
                  <a:schemeClr val="bg1"/>
                </a:solidFill>
                <a:latin typeface="Corbel" panose="020B0503020204020204" pitchFamily="34" charset="0"/>
              </a:rPr>
              <a:t>Quelle: C.N.F.R. NAVROM S.A., </a:t>
            </a:r>
            <a:r>
              <a:rPr lang="de-DE" sz="800" dirty="0" err="1">
                <a:solidFill>
                  <a:schemeClr val="bg1"/>
                </a:solidFill>
                <a:latin typeface="Corbel" panose="020B0503020204020204" pitchFamily="34" charset="0"/>
              </a:rPr>
              <a:t>Galati</a:t>
            </a:r>
            <a:endParaRPr lang="de-DE" sz="800" dirty="0">
              <a:solidFill>
                <a:schemeClr val="bg1"/>
              </a:solidFill>
              <a:latin typeface="Corbel" panose="020B0503020204020204" pitchFamily="34" charset="0"/>
            </a:endParaRPr>
          </a:p>
        </p:txBody>
      </p:sp>
    </p:spTree>
    <p:extLst>
      <p:ext uri="{BB962C8B-B14F-4D97-AF65-F5344CB8AC3E}">
        <p14:creationId xmlns:p14="http://schemas.microsoft.com/office/powerpoint/2010/main" val="343257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AT" b="1" dirty="0">
                <a:solidFill>
                  <a:srgbClr val="3C628F"/>
                </a:solidFill>
              </a:rPr>
              <a:t>Agenda</a:t>
            </a:r>
            <a:br>
              <a:rPr lang="de-AT" b="1" dirty="0">
                <a:solidFill>
                  <a:srgbClr val="3C628F"/>
                </a:solidFill>
              </a:rPr>
            </a:br>
            <a:r>
              <a:rPr lang="de-AT" sz="2400" dirty="0">
                <a:solidFill>
                  <a:srgbClr val="3C628F"/>
                </a:solidFill>
              </a:rPr>
              <a:t>Green Transport</a:t>
            </a:r>
            <a:endParaRPr lang="de-AT" dirty="0">
              <a:solidFill>
                <a:schemeClr val="accent1"/>
              </a:solidFill>
            </a:endParaRP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29</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3576902284"/>
              </p:ext>
            </p:extLst>
          </p:nvPr>
        </p:nvGraphicFramePr>
        <p:xfrm>
          <a:off x="323528" y="1628800"/>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0440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556792"/>
            <a:ext cx="7772400" cy="1470025"/>
          </a:xfrm>
        </p:spPr>
        <p:txBody>
          <a:bodyPr>
            <a:normAutofit/>
          </a:bodyPr>
          <a:lstStyle/>
          <a:p>
            <a:r>
              <a:rPr lang="de-AT" sz="3200" b="1" cap="none" dirty="0">
                <a:solidFill>
                  <a:schemeClr val="accent1">
                    <a:lumMod val="75000"/>
                  </a:schemeClr>
                </a:solidFill>
              </a:rPr>
              <a:t>Green Transport </a:t>
            </a:r>
          </a:p>
        </p:txBody>
      </p:sp>
      <p:pic>
        <p:nvPicPr>
          <p:cNvPr id="10"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28000"/>
                    </a14:imgEffect>
                  </a14:imgLayer>
                </a14:imgProps>
              </a:ext>
              <a:ext uri="{28A0092B-C50C-407E-A947-70E740481C1C}">
                <a14:useLocalDpi xmlns:a14="http://schemas.microsoft.com/office/drawing/2010/main"/>
              </a:ext>
            </a:extLst>
          </a:blip>
          <a:srcRect/>
          <a:stretch>
            <a:fillRect/>
          </a:stretch>
        </p:blipFill>
        <p:spPr bwMode="auto">
          <a:xfrm>
            <a:off x="4932040" y="3517918"/>
            <a:ext cx="2516190" cy="1548310"/>
          </a:xfrm>
          <a:prstGeom prst="rect">
            <a:avLst/>
          </a:prstGeom>
          <a:ln>
            <a:noFill/>
          </a:ln>
          <a:effectLst>
            <a:glow rad="2667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via-donau.org/typo3temp/pics/4d8a5a418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04226" y="3517918"/>
            <a:ext cx="2257189" cy="1563104"/>
          </a:xfrm>
          <a:prstGeom prst="rect">
            <a:avLst/>
          </a:prstGeom>
          <a:noFill/>
          <a:effectLst>
            <a:glow rad="266700">
              <a:schemeClr val="accent1">
                <a:alpha val="40000"/>
              </a:schemeClr>
            </a:glow>
          </a:effectLst>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5386" b="14486"/>
          <a:stretch/>
        </p:blipFill>
        <p:spPr bwMode="auto">
          <a:xfrm>
            <a:off x="5483042" y="5295797"/>
            <a:ext cx="174901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descr="C:\Users\p41662\AppData\Local\Microsoft\Windows\Temporary Internet Files\Content.Outlook\VDWGJMU4\RZ-Logo-Logistikum-hoch-cmyk-2000x2000px.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422" y="5211945"/>
            <a:ext cx="726609" cy="646329"/>
          </a:xfrm>
          <a:prstGeom prst="rect">
            <a:avLst/>
          </a:prstGeom>
          <a:noFill/>
        </p:spPr>
      </p:pic>
      <p:pic>
        <p:nvPicPr>
          <p:cNvPr id="13" name="Picture 2" descr="C:\Users\p41662\AppData\Local\Microsoft\Windows\Temporary Internet Files\Content.Outlook\VDWGJMU4\REWWay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4074" y="5254746"/>
            <a:ext cx="1853719" cy="4714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9"/>
          <p:cNvSpPr txBox="1"/>
          <p:nvPr/>
        </p:nvSpPr>
        <p:spPr>
          <a:xfrm>
            <a:off x="4892011" y="3516498"/>
            <a:ext cx="3834182" cy="215444"/>
          </a:xfrm>
          <a:prstGeom prst="rect">
            <a:avLst/>
          </a:prstGeom>
          <a:noFill/>
        </p:spPr>
        <p:txBody>
          <a:bodyPr wrap="square" rtlCol="0">
            <a:spAutoFit/>
          </a:bodyPr>
          <a:lstStyle/>
          <a:p>
            <a:r>
              <a:rPr lang="de-DE" sz="800" dirty="0">
                <a:solidFill>
                  <a:schemeClr val="tx1">
                    <a:lumMod val="75000"/>
                    <a:lumOff val="25000"/>
                  </a:schemeClr>
                </a:solidFill>
              </a:rPr>
              <a:t>Quelle: viadonau</a:t>
            </a:r>
            <a:endParaRPr lang="en-GB" sz="800" dirty="0">
              <a:solidFill>
                <a:schemeClr val="tx1">
                  <a:lumMod val="75000"/>
                  <a:lumOff val="25000"/>
                </a:schemeClr>
              </a:solidFill>
            </a:endParaRPr>
          </a:p>
        </p:txBody>
      </p:sp>
      <p:sp>
        <p:nvSpPr>
          <p:cNvPr id="12" name="TextBox 9"/>
          <p:cNvSpPr txBox="1"/>
          <p:nvPr/>
        </p:nvSpPr>
        <p:spPr>
          <a:xfrm>
            <a:off x="1780702" y="3516498"/>
            <a:ext cx="3834182" cy="215444"/>
          </a:xfrm>
          <a:prstGeom prst="rect">
            <a:avLst/>
          </a:prstGeom>
          <a:noFill/>
        </p:spPr>
        <p:txBody>
          <a:bodyPr wrap="square" rtlCol="0">
            <a:spAutoFit/>
          </a:bodyPr>
          <a:lstStyle/>
          <a:p>
            <a:r>
              <a:rPr lang="de-DE" sz="800" dirty="0">
                <a:solidFill>
                  <a:schemeClr val="tx1">
                    <a:lumMod val="75000"/>
                    <a:lumOff val="25000"/>
                  </a:schemeClr>
                </a:solidFill>
              </a:rPr>
              <a:t>Quelle: viadonau</a:t>
            </a:r>
            <a:endParaRPr lang="en-GB" sz="800" dirty="0">
              <a:solidFill>
                <a:schemeClr val="tx1">
                  <a:lumMod val="75000"/>
                  <a:lumOff val="25000"/>
                </a:schemeClr>
              </a:solidFill>
            </a:endParaRPr>
          </a:p>
        </p:txBody>
      </p:sp>
    </p:spTree>
    <p:extLst>
      <p:ext uri="{BB962C8B-B14F-4D97-AF65-F5344CB8AC3E}">
        <p14:creationId xmlns:p14="http://schemas.microsoft.com/office/powerpoint/2010/main" val="3121447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1" dirty="0">
                <a:solidFill>
                  <a:srgbClr val="3C628F"/>
                </a:solidFill>
              </a:rPr>
              <a:t>Fakten </a:t>
            </a:r>
            <a:br>
              <a:rPr lang="de-DE" dirty="0">
                <a:solidFill>
                  <a:srgbClr val="3C628F"/>
                </a:solidFill>
              </a:rPr>
            </a:br>
            <a:r>
              <a:rPr lang="de-DE" sz="2400" dirty="0">
                <a:solidFill>
                  <a:srgbClr val="3C628F"/>
                </a:solidFill>
              </a:rPr>
              <a:t>Flüssiggas - LNG</a:t>
            </a:r>
            <a:endParaRPr lang="en-US" sz="2400" b="0" dirty="0">
              <a:solidFill>
                <a:srgbClr val="3C628F"/>
              </a:solidFill>
            </a:endParaRPr>
          </a:p>
        </p:txBody>
      </p:sp>
      <p:sp>
        <p:nvSpPr>
          <p:cNvPr id="3" name="Content Placeholder 2"/>
          <p:cNvSpPr>
            <a:spLocks noGrp="1"/>
          </p:cNvSpPr>
          <p:nvPr>
            <p:ph idx="1"/>
          </p:nvPr>
        </p:nvSpPr>
        <p:spPr>
          <a:xfrm>
            <a:off x="0" y="1642897"/>
            <a:ext cx="5785307" cy="4776192"/>
          </a:xfrm>
        </p:spPr>
        <p:txBody>
          <a:bodyPr>
            <a:noAutofit/>
          </a:bodyPr>
          <a:lstStyle/>
          <a:p>
            <a:r>
              <a:rPr lang="de-DE" sz="2000" b="1" dirty="0">
                <a:solidFill>
                  <a:srgbClr val="3C628F"/>
                </a:solidFill>
              </a:rPr>
              <a:t>LNG</a:t>
            </a:r>
            <a:r>
              <a:rPr lang="de-DE" sz="2000" dirty="0">
                <a:solidFill>
                  <a:srgbClr val="3C628F"/>
                </a:solidFill>
              </a:rPr>
              <a:t> = </a:t>
            </a:r>
            <a:r>
              <a:rPr lang="de-DE" sz="2000" b="1" dirty="0" err="1">
                <a:solidFill>
                  <a:srgbClr val="3C628F"/>
                </a:solidFill>
              </a:rPr>
              <a:t>L</a:t>
            </a:r>
            <a:r>
              <a:rPr lang="de-DE" sz="2000" dirty="0" err="1">
                <a:solidFill>
                  <a:srgbClr val="3C628F"/>
                </a:solidFill>
              </a:rPr>
              <a:t>iquefied</a:t>
            </a:r>
            <a:r>
              <a:rPr lang="de-DE" sz="2000" dirty="0">
                <a:solidFill>
                  <a:srgbClr val="3C628F"/>
                </a:solidFill>
              </a:rPr>
              <a:t> </a:t>
            </a:r>
            <a:r>
              <a:rPr lang="de-DE" sz="2000" b="1" dirty="0">
                <a:solidFill>
                  <a:srgbClr val="3C628F"/>
                </a:solidFill>
              </a:rPr>
              <a:t>N</a:t>
            </a:r>
            <a:r>
              <a:rPr lang="de-DE" sz="2000" dirty="0">
                <a:solidFill>
                  <a:srgbClr val="3C628F"/>
                </a:solidFill>
              </a:rPr>
              <a:t>atural </a:t>
            </a:r>
            <a:r>
              <a:rPr lang="de-DE" sz="2000" b="1" dirty="0">
                <a:solidFill>
                  <a:srgbClr val="3C628F"/>
                </a:solidFill>
              </a:rPr>
              <a:t>G</a:t>
            </a:r>
            <a:r>
              <a:rPr lang="de-DE" sz="2000" dirty="0">
                <a:solidFill>
                  <a:srgbClr val="3C628F"/>
                </a:solidFill>
              </a:rPr>
              <a:t>as (engl.) = Flüssiggas</a:t>
            </a:r>
          </a:p>
          <a:p>
            <a:endParaRPr lang="de-DE" sz="500" dirty="0">
              <a:solidFill>
                <a:srgbClr val="3C628F"/>
              </a:solidFill>
            </a:endParaRPr>
          </a:p>
          <a:p>
            <a:r>
              <a:rPr lang="de-DE" sz="1800" dirty="0">
                <a:solidFill>
                  <a:srgbClr val="3C628F"/>
                </a:solidFill>
              </a:rPr>
              <a:t>Volumen wird durch Abkühlung auf </a:t>
            </a:r>
            <a:r>
              <a:rPr lang="de-DE" sz="1800" b="1" dirty="0">
                <a:solidFill>
                  <a:srgbClr val="3C628F"/>
                </a:solidFill>
              </a:rPr>
              <a:t>-162° </a:t>
            </a:r>
            <a:r>
              <a:rPr lang="de-DE" sz="1800" dirty="0">
                <a:solidFill>
                  <a:srgbClr val="3C628F"/>
                </a:solidFill>
              </a:rPr>
              <a:t>reduziert </a:t>
            </a:r>
            <a:r>
              <a:rPr lang="de-DE" sz="1800" dirty="0">
                <a:solidFill>
                  <a:srgbClr val="3C628F"/>
                </a:solidFill>
                <a:sym typeface="Wingdings" panose="05000000000000000000" pitchFamily="2" charset="2"/>
              </a:rPr>
              <a:t> LNG braucht 600 mal weniger Platz als natürliches Gas</a:t>
            </a:r>
            <a:endParaRPr lang="de-DE" sz="1800" dirty="0">
              <a:solidFill>
                <a:srgbClr val="3C628F"/>
              </a:solidFill>
            </a:endParaRPr>
          </a:p>
          <a:p>
            <a:endParaRPr lang="de-DE" sz="500" dirty="0">
              <a:solidFill>
                <a:srgbClr val="3C628F"/>
              </a:solidFill>
            </a:endParaRPr>
          </a:p>
          <a:p>
            <a:r>
              <a:rPr lang="de-DE" sz="1800" b="1" dirty="0">
                <a:solidFill>
                  <a:srgbClr val="3C628F"/>
                </a:solidFill>
              </a:rPr>
              <a:t>Anwendungsgebiete</a:t>
            </a:r>
            <a:r>
              <a:rPr lang="de-DE" sz="1800" dirty="0">
                <a:solidFill>
                  <a:srgbClr val="3C628F"/>
                </a:solidFill>
              </a:rPr>
              <a:t>:</a:t>
            </a:r>
          </a:p>
          <a:p>
            <a:pPr lvl="1"/>
            <a:r>
              <a:rPr lang="de-DE" sz="1800" dirty="0">
                <a:solidFill>
                  <a:srgbClr val="3C628F"/>
                </a:solidFill>
              </a:rPr>
              <a:t>Binnenschifffahrt (flüssig)</a:t>
            </a:r>
          </a:p>
          <a:p>
            <a:pPr lvl="1"/>
            <a:r>
              <a:rPr lang="de-DE" sz="1800" dirty="0">
                <a:solidFill>
                  <a:srgbClr val="3C628F"/>
                </a:solidFill>
              </a:rPr>
              <a:t>Lkw (flüssig)</a:t>
            </a:r>
          </a:p>
          <a:p>
            <a:pPr lvl="1"/>
            <a:r>
              <a:rPr lang="de-DE" sz="1800" dirty="0">
                <a:solidFill>
                  <a:srgbClr val="3C628F"/>
                </a:solidFill>
              </a:rPr>
              <a:t>Industrieprozesse (gasförmig)</a:t>
            </a:r>
          </a:p>
          <a:p>
            <a:pPr lvl="1"/>
            <a:endParaRPr lang="de-DE" sz="500" dirty="0">
              <a:solidFill>
                <a:srgbClr val="3C628F"/>
              </a:solidFill>
            </a:endParaRPr>
          </a:p>
          <a:p>
            <a:r>
              <a:rPr lang="de-DE" sz="1800" dirty="0">
                <a:solidFill>
                  <a:srgbClr val="3C628F"/>
                </a:solidFill>
              </a:rPr>
              <a:t>2 Bunkerstationen am Rhein (Rotterdam, Amsterdam)</a:t>
            </a:r>
          </a:p>
          <a:p>
            <a:endParaRPr lang="de-DE" sz="500" dirty="0">
              <a:solidFill>
                <a:srgbClr val="3C628F"/>
              </a:solidFill>
            </a:endParaRPr>
          </a:p>
          <a:p>
            <a:r>
              <a:rPr lang="de-DE" sz="1800" dirty="0">
                <a:solidFill>
                  <a:srgbClr val="3C628F"/>
                </a:solidFill>
              </a:rPr>
              <a:t>Pioniere im Bereich Flüssiggas als Treibstoff für Schiffe </a:t>
            </a:r>
            <a:r>
              <a:rPr lang="de-DE" sz="1800" dirty="0">
                <a:solidFill>
                  <a:srgbClr val="3C628F"/>
                </a:solidFill>
                <a:sym typeface="Wingdings" panose="05000000000000000000" pitchFamily="2" charset="2"/>
              </a:rPr>
              <a:t> Norwegen und skandinavische Länder (Hochseeschifffahrt)</a:t>
            </a:r>
          </a:p>
          <a:p>
            <a:pPr marL="0" indent="0">
              <a:buNone/>
            </a:pPr>
            <a:endParaRPr lang="de-DE" sz="1800" dirty="0">
              <a:solidFill>
                <a:srgbClr val="3C628F"/>
              </a:solidFill>
              <a:sym typeface="Wingdings" panose="05000000000000000000" pitchFamily="2" charset="2"/>
            </a:endParaRPr>
          </a:p>
          <a:p>
            <a:r>
              <a:rPr lang="de-DE" sz="1800" dirty="0">
                <a:solidFill>
                  <a:srgbClr val="3C628F"/>
                </a:solidFill>
                <a:sym typeface="Wingdings" panose="05000000000000000000" pitchFamily="2" charset="2"/>
              </a:rPr>
              <a:t>Weltweit 75 LNG betriebene Schiffe aktiv, 155 Schiffe in der Bauphase (2019)</a:t>
            </a:r>
          </a:p>
          <a:p>
            <a:pPr marL="0" indent="0">
              <a:buNone/>
            </a:pPr>
            <a:endParaRPr lang="de-DE" sz="500" dirty="0">
              <a:solidFill>
                <a:srgbClr val="3C628F"/>
              </a:solidFill>
              <a:sym typeface="Wingdings" panose="05000000000000000000" pitchFamily="2" charset="2"/>
            </a:endParaRPr>
          </a:p>
        </p:txBody>
      </p:sp>
      <p:sp>
        <p:nvSpPr>
          <p:cNvPr id="4" name="Date Placeholder 3"/>
          <p:cNvSpPr>
            <a:spLocks noGrp="1"/>
          </p:cNvSpPr>
          <p:nvPr>
            <p:ph type="dt" sz="half" idx="10"/>
          </p:nvPr>
        </p:nvSpPr>
        <p:spPr/>
        <p:txBody>
          <a:bodyPr/>
          <a:lstStyle/>
          <a:p>
            <a:fld id="{56FA99E6-F0E4-43F3-B244-88C3929C8655}" type="datetime6">
              <a:rPr lang="de-AT" smtClean="0">
                <a:solidFill>
                  <a:prstClr val="white"/>
                </a:solidFill>
              </a:rPr>
              <a:t>September 22</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30</a:t>
            </a:fld>
            <a:endParaRPr lang="de-AT" dirty="0">
              <a:solidFill>
                <a:prstClr val="white"/>
              </a:solidFill>
            </a:endParaRPr>
          </a:p>
        </p:txBody>
      </p:sp>
      <p:grpSp>
        <p:nvGrpSpPr>
          <p:cNvPr id="17" name="Group 16"/>
          <p:cNvGrpSpPr/>
          <p:nvPr/>
        </p:nvGrpSpPr>
        <p:grpSpPr>
          <a:xfrm>
            <a:off x="5782210" y="2710940"/>
            <a:ext cx="3332926" cy="1868117"/>
            <a:chOff x="4585897" y="1795227"/>
            <a:chExt cx="3044894" cy="1584176"/>
          </a:xfrm>
        </p:grpSpPr>
        <p:sp>
          <p:nvSpPr>
            <p:cNvPr id="9" name="Flowchart: Process 8"/>
            <p:cNvSpPr/>
            <p:nvPr/>
          </p:nvSpPr>
          <p:spPr>
            <a:xfrm>
              <a:off x="4585897" y="1795227"/>
              <a:ext cx="1708513" cy="1584176"/>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600" dirty="0"/>
                <a:t>Natürliches Gas</a:t>
              </a:r>
              <a:endParaRPr lang="en-US" sz="1600" dirty="0"/>
            </a:p>
          </p:txBody>
        </p:sp>
        <p:sp>
          <p:nvSpPr>
            <p:cNvPr id="10" name="Flowchart: Process 9"/>
            <p:cNvSpPr/>
            <p:nvPr/>
          </p:nvSpPr>
          <p:spPr>
            <a:xfrm>
              <a:off x="7180326" y="2450284"/>
              <a:ext cx="379719" cy="316954"/>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900" dirty="0"/>
                <a:t>LNG</a:t>
              </a:r>
              <a:endParaRPr lang="en-US" sz="900" dirty="0"/>
            </a:p>
          </p:txBody>
        </p:sp>
        <p:sp>
          <p:nvSpPr>
            <p:cNvPr id="14" name="Right Arrow 13"/>
            <p:cNvSpPr/>
            <p:nvPr/>
          </p:nvSpPr>
          <p:spPr>
            <a:xfrm>
              <a:off x="6449255" y="2450284"/>
              <a:ext cx="667751" cy="31695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6" name="TextBox 15"/>
            <p:cNvSpPr txBox="1"/>
            <p:nvPr/>
          </p:nvSpPr>
          <p:spPr>
            <a:xfrm>
              <a:off x="6449255" y="2755156"/>
              <a:ext cx="1181536" cy="443694"/>
            </a:xfrm>
            <a:prstGeom prst="rect">
              <a:avLst/>
            </a:prstGeom>
            <a:noFill/>
          </p:spPr>
          <p:txBody>
            <a:bodyPr wrap="square" rtlCol="0">
              <a:spAutoFit/>
            </a:bodyPr>
            <a:lstStyle/>
            <a:p>
              <a:r>
                <a:rPr lang="de-DE" sz="1400" dirty="0">
                  <a:solidFill>
                    <a:srgbClr val="3C628F"/>
                  </a:solidFill>
                </a:rPr>
                <a:t>600x weniger Platz</a:t>
              </a:r>
            </a:p>
          </p:txBody>
        </p:sp>
      </p:grpSp>
      <p:sp>
        <p:nvSpPr>
          <p:cNvPr id="18" name="Textfeld 1"/>
          <p:cNvSpPr txBox="1">
            <a:spLocks noChangeArrowheads="1"/>
          </p:cNvSpPr>
          <p:nvPr/>
        </p:nvSpPr>
        <p:spPr bwMode="auto">
          <a:xfrm>
            <a:off x="5782210" y="4363613"/>
            <a:ext cx="2574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a:latin typeface="Corbel" panose="020B0503020204020204" pitchFamily="34" charset="0"/>
              </a:rPr>
              <a:t>Quelle: eigene Darstellung</a:t>
            </a:r>
          </a:p>
        </p:txBody>
      </p:sp>
    </p:spTree>
    <p:extLst>
      <p:ext uri="{BB962C8B-B14F-4D97-AF65-F5344CB8AC3E}">
        <p14:creationId xmlns:p14="http://schemas.microsoft.com/office/powerpoint/2010/main" val="111902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solidFill>
                  <a:srgbClr val="3C628F"/>
                </a:solidFill>
              </a:rPr>
              <a:t>Wertschöpfungskette</a:t>
            </a:r>
            <a:br>
              <a:rPr lang="de-DE" dirty="0">
                <a:solidFill>
                  <a:srgbClr val="3C628F"/>
                </a:solidFill>
              </a:rPr>
            </a:br>
            <a:r>
              <a:rPr lang="de-DE" sz="2400" dirty="0">
                <a:solidFill>
                  <a:srgbClr val="3C628F"/>
                </a:solidFill>
              </a:rPr>
              <a:t>Flüssiggas - LNG</a:t>
            </a:r>
          </a:p>
        </p:txBody>
      </p:sp>
      <p:sp>
        <p:nvSpPr>
          <p:cNvPr id="4" name="Date Placeholder 3"/>
          <p:cNvSpPr>
            <a:spLocks noGrp="1"/>
          </p:cNvSpPr>
          <p:nvPr>
            <p:ph type="dt" sz="half" idx="10"/>
          </p:nvPr>
        </p:nvSpPr>
        <p:spPr/>
        <p:txBody>
          <a:bodyPr/>
          <a:lstStyle/>
          <a:p>
            <a:fld id="{F9C2366C-A71E-49E4-8D9C-AAE096B94F80}" type="datetime6">
              <a:rPr lang="de-AT" smtClean="0">
                <a:solidFill>
                  <a:prstClr val="white"/>
                </a:solidFill>
              </a:rPr>
              <a:t>September 22</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31</a:t>
            </a:fld>
            <a:endParaRPr lang="de-AT" dirty="0">
              <a:solidFill>
                <a:prstClr val="white"/>
              </a:solidFill>
            </a:endParaRPr>
          </a:p>
        </p:txBody>
      </p:sp>
      <p:sp>
        <p:nvSpPr>
          <p:cNvPr id="6" name="TextBox 5"/>
          <p:cNvSpPr txBox="1"/>
          <p:nvPr/>
        </p:nvSpPr>
        <p:spPr>
          <a:xfrm>
            <a:off x="1763688" y="1844824"/>
            <a:ext cx="1296144" cy="369332"/>
          </a:xfrm>
          <a:prstGeom prst="rect">
            <a:avLst/>
          </a:prstGeom>
          <a:noFill/>
        </p:spPr>
        <p:txBody>
          <a:bodyPr wrap="square" rtlCol="0">
            <a:spAutoFit/>
          </a:bodyPr>
          <a:lstStyle/>
          <a:p>
            <a:endParaRPr lang="en-US" dirty="0"/>
          </a:p>
        </p:txBody>
      </p:sp>
      <p:sp>
        <p:nvSpPr>
          <p:cNvPr id="7" name="TextBox 6"/>
          <p:cNvSpPr txBox="1"/>
          <p:nvPr/>
        </p:nvSpPr>
        <p:spPr>
          <a:xfrm>
            <a:off x="1881336" y="2008994"/>
            <a:ext cx="1807790" cy="707886"/>
          </a:xfrm>
          <a:prstGeom prst="rect">
            <a:avLst/>
          </a:prstGeom>
          <a:noFill/>
        </p:spPr>
        <p:txBody>
          <a:bodyPr wrap="square" rtlCol="0">
            <a:spAutoFit/>
          </a:bodyPr>
          <a:lstStyle/>
          <a:p>
            <a:r>
              <a:rPr lang="de-DE" sz="2000" b="1" dirty="0">
                <a:solidFill>
                  <a:srgbClr val="3C628F"/>
                </a:solidFill>
                <a:latin typeface="Corbel" panose="020B0503020204020204" pitchFamily="34" charset="0"/>
              </a:rPr>
              <a:t>Kühlung auf     -162°</a:t>
            </a:r>
            <a:endParaRPr lang="en-US" sz="2000" b="1" dirty="0">
              <a:solidFill>
                <a:srgbClr val="3C628F"/>
              </a:solidFill>
              <a:latin typeface="Corbel" panose="020B0503020204020204" pitchFamily="34" charset="0"/>
            </a:endParaRPr>
          </a:p>
        </p:txBody>
      </p:sp>
      <p:sp>
        <p:nvSpPr>
          <p:cNvPr id="13" name="TextBox 12"/>
          <p:cNvSpPr txBox="1"/>
          <p:nvPr/>
        </p:nvSpPr>
        <p:spPr>
          <a:xfrm>
            <a:off x="163284" y="5298603"/>
            <a:ext cx="3760643" cy="1015663"/>
          </a:xfrm>
          <a:prstGeom prst="rect">
            <a:avLst/>
          </a:prstGeom>
          <a:noFill/>
        </p:spPr>
        <p:txBody>
          <a:bodyPr wrap="square" rtlCol="0">
            <a:spAutoFit/>
          </a:bodyPr>
          <a:lstStyle/>
          <a:p>
            <a:r>
              <a:rPr lang="de-DE" sz="2000" b="1" dirty="0">
                <a:solidFill>
                  <a:srgbClr val="3C628F"/>
                </a:solidFill>
                <a:latin typeface="Corbel" panose="020B0503020204020204" pitchFamily="34" charset="0"/>
              </a:rPr>
              <a:t>Größter Lieferant nach Europa: USA (seit Ende 2019; täglich 107.000 Tonnen)</a:t>
            </a:r>
          </a:p>
        </p:txBody>
      </p:sp>
      <p:sp>
        <p:nvSpPr>
          <p:cNvPr id="16" name="TextBox 15"/>
          <p:cNvSpPr txBox="1"/>
          <p:nvPr/>
        </p:nvSpPr>
        <p:spPr>
          <a:xfrm>
            <a:off x="5508104" y="5298603"/>
            <a:ext cx="3169146" cy="707886"/>
          </a:xfrm>
          <a:prstGeom prst="rect">
            <a:avLst/>
          </a:prstGeom>
          <a:noFill/>
        </p:spPr>
        <p:txBody>
          <a:bodyPr wrap="square" rtlCol="0">
            <a:spAutoFit/>
          </a:bodyPr>
          <a:lstStyle/>
          <a:p>
            <a:r>
              <a:rPr lang="de-DE" sz="2000" b="1" dirty="0">
                <a:solidFill>
                  <a:srgbClr val="3C628F"/>
                </a:solidFill>
                <a:latin typeface="Corbel" panose="020B0503020204020204" pitchFamily="34" charset="0"/>
              </a:rPr>
              <a:t>Größter Importeur: Japan (bis mind. 2022)</a:t>
            </a:r>
          </a:p>
        </p:txBody>
      </p:sp>
      <p:sp>
        <p:nvSpPr>
          <p:cNvPr id="8" name="Rectangle 7"/>
          <p:cNvSpPr/>
          <p:nvPr/>
        </p:nvSpPr>
        <p:spPr>
          <a:xfrm>
            <a:off x="179512" y="3140968"/>
            <a:ext cx="8640960" cy="1440160"/>
          </a:xfrm>
          <a:prstGeom prst="rect">
            <a:avLst/>
          </a:prstGeom>
          <a:solidFill>
            <a:schemeClr val="accent5">
              <a:lumMod val="75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a:p>
            <a:pPr algn="ctr"/>
            <a:endParaRPr lang="de-DE" dirty="0"/>
          </a:p>
          <a:p>
            <a:pPr algn="ctr"/>
            <a:endParaRPr lang="de-DE" dirty="0"/>
          </a:p>
          <a:p>
            <a:pPr algn="ctr"/>
            <a:endParaRPr lang="de-DE" dirty="0"/>
          </a:p>
          <a:p>
            <a:pPr algn="ctr"/>
            <a:r>
              <a:rPr lang="de-DE" sz="2400" b="1" dirty="0">
                <a:solidFill>
                  <a:schemeClr val="accent5">
                    <a:lumMod val="50000"/>
                  </a:schemeClr>
                </a:solidFill>
              </a:rPr>
              <a:t>LNG Value Chain</a:t>
            </a:r>
            <a:endParaRPr lang="en-US" sz="2400" b="1" dirty="0">
              <a:solidFill>
                <a:schemeClr val="accent5">
                  <a:lumMod val="50000"/>
                </a:schemeClr>
              </a:solidFill>
            </a:endParaRPr>
          </a:p>
        </p:txBody>
      </p:sp>
      <p:sp>
        <p:nvSpPr>
          <p:cNvPr id="14" name="Textfeld 15"/>
          <p:cNvSpPr txBox="1"/>
          <p:nvPr/>
        </p:nvSpPr>
        <p:spPr>
          <a:xfrm>
            <a:off x="6375648" y="4776716"/>
            <a:ext cx="2768352" cy="215444"/>
          </a:xfrm>
          <a:prstGeom prst="rect">
            <a:avLst/>
          </a:prstGeom>
          <a:noFill/>
        </p:spPr>
        <p:txBody>
          <a:bodyPr wrap="square" rtlCol="0">
            <a:spAutoFit/>
          </a:bodyPr>
          <a:lstStyle/>
          <a:p>
            <a:r>
              <a:rPr lang="de-AT" sz="800" dirty="0">
                <a:solidFill>
                  <a:schemeClr val="bg1"/>
                </a:solidFill>
                <a:latin typeface="Gill Sans MT" panose="020B0502020104020203" pitchFamily="34" charset="0"/>
                <a:cs typeface="Arial" panose="020B0604020202020204" pitchFamily="34" charset="0"/>
              </a:rPr>
              <a:t>Source: </a:t>
            </a:r>
            <a:r>
              <a:rPr lang="en-US" sz="800" dirty="0">
                <a:solidFill>
                  <a:schemeClr val="bg1"/>
                </a:solidFill>
              </a:rPr>
              <a:t>https://www.youtube.com/watch?v=WyZTuzUzR68</a:t>
            </a:r>
          </a:p>
        </p:txBody>
      </p:sp>
      <p:graphicFrame>
        <p:nvGraphicFramePr>
          <p:cNvPr id="3" name="Diagram 2"/>
          <p:cNvGraphicFramePr/>
          <p:nvPr>
            <p:extLst>
              <p:ext uri="{D42A27DB-BD31-4B8C-83A1-F6EECF244321}">
                <p14:modId xmlns:p14="http://schemas.microsoft.com/office/powerpoint/2010/main" val="431114607"/>
              </p:ext>
            </p:extLst>
          </p:nvPr>
        </p:nvGraphicFramePr>
        <p:xfrm>
          <a:off x="368040" y="2777541"/>
          <a:ext cx="8353722" cy="210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Up Arrow 14"/>
          <p:cNvSpPr/>
          <p:nvPr/>
        </p:nvSpPr>
        <p:spPr>
          <a:xfrm>
            <a:off x="971600" y="4339871"/>
            <a:ext cx="355874" cy="955277"/>
          </a:xfrm>
          <a:prstGeom prst="up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Up Arrow 16"/>
          <p:cNvSpPr/>
          <p:nvPr/>
        </p:nvSpPr>
        <p:spPr>
          <a:xfrm>
            <a:off x="6019774" y="4343326"/>
            <a:ext cx="355874" cy="955277"/>
          </a:xfrm>
          <a:prstGeom prst="up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Up Arrow 17"/>
          <p:cNvSpPr/>
          <p:nvPr/>
        </p:nvSpPr>
        <p:spPr>
          <a:xfrm rot="10800000">
            <a:off x="2625637" y="2636912"/>
            <a:ext cx="355874" cy="605978"/>
          </a:xfrm>
          <a:prstGeom prst="up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feld 1"/>
          <p:cNvSpPr txBox="1">
            <a:spLocks noChangeArrowheads="1"/>
          </p:cNvSpPr>
          <p:nvPr/>
        </p:nvSpPr>
        <p:spPr bwMode="auto">
          <a:xfrm>
            <a:off x="7434646" y="4365684"/>
            <a:ext cx="2574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a:latin typeface="Corbel" panose="020B0503020204020204" pitchFamily="34" charset="0"/>
              </a:rPr>
              <a:t>Quelle: eigene Darstellung</a:t>
            </a:r>
          </a:p>
        </p:txBody>
      </p:sp>
    </p:spTree>
    <p:extLst>
      <p:ext uri="{BB962C8B-B14F-4D97-AF65-F5344CB8AC3E}">
        <p14:creationId xmlns:p14="http://schemas.microsoft.com/office/powerpoint/2010/main" val="1125045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solidFill>
                  <a:srgbClr val="3C628F"/>
                </a:solidFill>
              </a:rPr>
              <a:t>Chancen</a:t>
            </a:r>
            <a:br>
              <a:rPr lang="de-DE" dirty="0">
                <a:solidFill>
                  <a:srgbClr val="3C628F"/>
                </a:solidFill>
              </a:rPr>
            </a:br>
            <a:r>
              <a:rPr lang="de-DE" sz="2400" dirty="0">
                <a:solidFill>
                  <a:srgbClr val="3C628F"/>
                </a:solidFill>
              </a:rPr>
              <a:t>Flüssiggas - LNG</a:t>
            </a:r>
          </a:p>
        </p:txBody>
      </p:sp>
      <p:sp>
        <p:nvSpPr>
          <p:cNvPr id="9" name="Content Placeholder 8"/>
          <p:cNvSpPr>
            <a:spLocks noGrp="1"/>
          </p:cNvSpPr>
          <p:nvPr>
            <p:ph idx="1"/>
          </p:nvPr>
        </p:nvSpPr>
        <p:spPr>
          <a:xfrm>
            <a:off x="400216" y="1772816"/>
            <a:ext cx="8229600" cy="4776192"/>
          </a:xfrm>
        </p:spPr>
        <p:txBody>
          <a:bodyPr>
            <a:normAutofit fontScale="92500" lnSpcReduction="20000"/>
          </a:bodyPr>
          <a:lstStyle/>
          <a:p>
            <a:r>
              <a:rPr lang="de-DE" dirty="0">
                <a:solidFill>
                  <a:srgbClr val="3C628F"/>
                </a:solidFill>
              </a:rPr>
              <a:t>Globale Nachfrage nach Energie wird sich bis 2050 verdoppeln </a:t>
            </a:r>
            <a:r>
              <a:rPr lang="de-DE" dirty="0">
                <a:solidFill>
                  <a:srgbClr val="3C628F"/>
                </a:solidFill>
                <a:sym typeface="Wingdings" panose="05000000000000000000" pitchFamily="2" charset="2"/>
              </a:rPr>
              <a:t> nachhaltige, erneuerbare Energiequellen werden benötigt</a:t>
            </a:r>
          </a:p>
          <a:p>
            <a:endParaRPr lang="de-DE" dirty="0">
              <a:solidFill>
                <a:srgbClr val="3C628F"/>
              </a:solidFill>
              <a:sym typeface="Wingdings" panose="05000000000000000000" pitchFamily="2" charset="2"/>
            </a:endParaRPr>
          </a:p>
          <a:p>
            <a:r>
              <a:rPr lang="de-DE" dirty="0">
                <a:solidFill>
                  <a:srgbClr val="3C628F"/>
                </a:solidFill>
                <a:sym typeface="Wingdings" panose="05000000000000000000" pitchFamily="2" charset="2"/>
              </a:rPr>
              <a:t>Steigende Nachfrage nach nachhaltigen Treibstoffen und die Schließung von Atomkraftwerken</a:t>
            </a:r>
          </a:p>
          <a:p>
            <a:endParaRPr lang="de-DE" sz="1800" dirty="0">
              <a:solidFill>
                <a:srgbClr val="3C628F"/>
              </a:solidFill>
              <a:sym typeface="Wingdings" panose="05000000000000000000" pitchFamily="2" charset="2"/>
            </a:endParaRPr>
          </a:p>
          <a:p>
            <a:r>
              <a:rPr lang="de-DE" dirty="0">
                <a:solidFill>
                  <a:srgbClr val="3C628F"/>
                </a:solidFill>
                <a:sym typeface="Wingdings" panose="05000000000000000000" pitchFamily="2" charset="2"/>
              </a:rPr>
              <a:t>Übergreifendes Ziel die Energieeffizienz steigern und die Emissionen sowie Kosten reduzieren</a:t>
            </a:r>
          </a:p>
          <a:p>
            <a:endParaRPr lang="de-DE" sz="1800" dirty="0">
              <a:solidFill>
                <a:srgbClr val="3C628F"/>
              </a:solidFill>
              <a:sym typeface="Wingdings" panose="05000000000000000000" pitchFamily="2" charset="2"/>
            </a:endParaRPr>
          </a:p>
          <a:p>
            <a:r>
              <a:rPr lang="de-DE" dirty="0">
                <a:solidFill>
                  <a:srgbClr val="3C628F"/>
                </a:solidFill>
                <a:sym typeface="Wingdings" panose="05000000000000000000" pitchFamily="2" charset="2"/>
              </a:rPr>
              <a:t>Steigende Nachfrage in Märkten mit beschränkter Gasproduktion oder beschränkten Pipeline Importen</a:t>
            </a:r>
          </a:p>
          <a:p>
            <a:endParaRPr lang="de-DE" sz="1600" dirty="0">
              <a:solidFill>
                <a:srgbClr val="3C628F"/>
              </a:solidFill>
              <a:sym typeface="Wingdings" panose="05000000000000000000" pitchFamily="2" charset="2"/>
            </a:endParaRPr>
          </a:p>
          <a:p>
            <a:r>
              <a:rPr lang="de-DE" dirty="0">
                <a:solidFill>
                  <a:srgbClr val="3C628F"/>
                </a:solidFill>
                <a:sym typeface="Wingdings" panose="05000000000000000000" pitchFamily="2" charset="2"/>
              </a:rPr>
              <a:t>Wettbewerbsvorteile:</a:t>
            </a:r>
          </a:p>
          <a:p>
            <a:pPr lvl="1">
              <a:buFont typeface="Symbol" panose="05050102010706020507" pitchFamily="18" charset="2"/>
              <a:buChar char="-"/>
            </a:pPr>
            <a:r>
              <a:rPr lang="de-DE" dirty="0">
                <a:solidFill>
                  <a:srgbClr val="3C628F"/>
                </a:solidFill>
                <a:sym typeface="Wingdings" panose="05000000000000000000" pitchFamily="2" charset="2"/>
              </a:rPr>
              <a:t>Schwächung des Gasmonopols</a:t>
            </a:r>
          </a:p>
          <a:p>
            <a:pPr lvl="1">
              <a:buFont typeface="Symbol" panose="05050102010706020507" pitchFamily="18" charset="2"/>
              <a:buChar char="-"/>
            </a:pPr>
            <a:r>
              <a:rPr lang="de-DE" dirty="0">
                <a:solidFill>
                  <a:srgbClr val="3C628F"/>
                </a:solidFill>
                <a:sym typeface="Wingdings" panose="05000000000000000000" pitchFamily="2" charset="2"/>
              </a:rPr>
              <a:t>Diversifizierung des Energie-</a:t>
            </a:r>
            <a:r>
              <a:rPr lang="de-DE" dirty="0" err="1">
                <a:solidFill>
                  <a:srgbClr val="3C628F"/>
                </a:solidFill>
                <a:sym typeface="Wingdings" panose="05000000000000000000" pitchFamily="2" charset="2"/>
              </a:rPr>
              <a:t>Mixes</a:t>
            </a:r>
            <a:endParaRPr lang="de-DE" dirty="0">
              <a:solidFill>
                <a:srgbClr val="3C628F"/>
              </a:solidFill>
              <a:sym typeface="Wingdings" panose="05000000000000000000" pitchFamily="2" charset="2"/>
            </a:endParaRPr>
          </a:p>
          <a:p>
            <a:endParaRPr lang="de-DE" dirty="0">
              <a:solidFill>
                <a:srgbClr val="3C628F"/>
              </a:solidFill>
              <a:sym typeface="Wingdings" panose="05000000000000000000" pitchFamily="2" charset="2"/>
            </a:endParaRPr>
          </a:p>
          <a:p>
            <a:endParaRPr lang="de-DE" dirty="0">
              <a:solidFill>
                <a:srgbClr val="3C628F"/>
              </a:solidFill>
              <a:sym typeface="Wingdings" panose="05000000000000000000" pitchFamily="2" charset="2"/>
            </a:endParaRPr>
          </a:p>
          <a:p>
            <a:endParaRPr lang="de-DE" dirty="0">
              <a:solidFill>
                <a:srgbClr val="3C628F"/>
              </a:solidFill>
              <a:sym typeface="Wingdings" panose="05000000000000000000" pitchFamily="2" charset="2"/>
            </a:endParaRPr>
          </a:p>
          <a:p>
            <a:endParaRPr lang="de-DE" dirty="0">
              <a:solidFill>
                <a:srgbClr val="3C628F"/>
              </a:solidFill>
            </a:endParaRPr>
          </a:p>
        </p:txBody>
      </p:sp>
      <p:sp>
        <p:nvSpPr>
          <p:cNvPr id="4" name="Date Placeholder 3"/>
          <p:cNvSpPr>
            <a:spLocks noGrp="1"/>
          </p:cNvSpPr>
          <p:nvPr>
            <p:ph type="dt" sz="half" idx="10"/>
          </p:nvPr>
        </p:nvSpPr>
        <p:spPr/>
        <p:txBody>
          <a:bodyPr/>
          <a:lstStyle/>
          <a:p>
            <a:fld id="{268B28AB-7775-440C-A4FB-9ADFA60AAB2C}" type="datetime6">
              <a:rPr lang="de-AT" smtClean="0">
                <a:solidFill>
                  <a:prstClr val="white"/>
                </a:solidFill>
              </a:rPr>
              <a:t>September 22</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32</a:t>
            </a:fld>
            <a:endParaRPr lang="de-AT" dirty="0">
              <a:solidFill>
                <a:prstClr val="white"/>
              </a:solidFill>
            </a:endParaRPr>
          </a:p>
        </p:txBody>
      </p:sp>
    </p:spTree>
    <p:extLst>
      <p:ext uri="{BB962C8B-B14F-4D97-AF65-F5344CB8AC3E}">
        <p14:creationId xmlns:p14="http://schemas.microsoft.com/office/powerpoint/2010/main" val="1590631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Quiz</a:t>
            </a:r>
            <a:endParaRPr lang="en-US" dirty="0"/>
          </a:p>
        </p:txBody>
      </p:sp>
      <p:sp>
        <p:nvSpPr>
          <p:cNvPr id="3" name="Inhaltsplatzhalter 2"/>
          <p:cNvSpPr>
            <a:spLocks noGrp="1"/>
          </p:cNvSpPr>
          <p:nvPr>
            <p:ph idx="1"/>
          </p:nvPr>
        </p:nvSpPr>
        <p:spPr/>
        <p:txBody>
          <a:bodyPr/>
          <a:lstStyle/>
          <a:p>
            <a:pPr marL="0" indent="0">
              <a:buNone/>
            </a:pPr>
            <a:r>
              <a:rPr lang="de-AT" dirty="0">
                <a:solidFill>
                  <a:srgbClr val="3C628F"/>
                </a:solidFill>
              </a:rPr>
              <a:t>Auf wie viel Grad muss LNG gekühlt werden um verflüssigt werden zu können?</a:t>
            </a:r>
          </a:p>
          <a:p>
            <a:pPr marL="0" indent="0">
              <a:buNone/>
            </a:pPr>
            <a:endParaRPr lang="de-AT" dirty="0">
              <a:solidFill>
                <a:srgbClr val="3C628F"/>
              </a:solidFill>
            </a:endParaRPr>
          </a:p>
          <a:p>
            <a:pPr marL="457200" indent="-457200">
              <a:buAutoNum type="alphaLcParenR"/>
            </a:pPr>
            <a:r>
              <a:rPr lang="de-AT" dirty="0">
                <a:solidFill>
                  <a:srgbClr val="3C628F"/>
                </a:solidFill>
              </a:rPr>
              <a:t>-60°C		b) -162°C</a:t>
            </a:r>
          </a:p>
          <a:p>
            <a:pPr marL="0" indent="0">
              <a:buNone/>
            </a:pPr>
            <a:r>
              <a:rPr lang="de-AT" dirty="0">
                <a:solidFill>
                  <a:srgbClr val="3C628F"/>
                </a:solidFill>
              </a:rPr>
              <a:t>c) -310°C		d) -183°C</a:t>
            </a:r>
            <a:endParaRPr lang="en-US" dirty="0">
              <a:solidFill>
                <a:srgbClr val="3C628F"/>
              </a:solidFill>
            </a:endParaRPr>
          </a:p>
        </p:txBody>
      </p:sp>
      <p:sp>
        <p:nvSpPr>
          <p:cNvPr id="4" name="Datumsplatzhalter 3"/>
          <p:cNvSpPr>
            <a:spLocks noGrp="1"/>
          </p:cNvSpPr>
          <p:nvPr>
            <p:ph type="dt" sz="half" idx="10"/>
          </p:nvPr>
        </p:nvSpPr>
        <p:spPr/>
        <p:txBody>
          <a:bodyPr/>
          <a:lstStyle/>
          <a:p>
            <a:fld id="{BFE3E439-2117-40D2-8620-57AA3B7B4DC6}" type="datetime7">
              <a:rPr lang="de-AT"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33</a:t>
            </a:fld>
            <a:endParaRPr lang="de-AT" dirty="0">
              <a:solidFill>
                <a:prstClr val="white"/>
              </a:solidFill>
            </a:endParaRPr>
          </a:p>
        </p:txBody>
      </p:sp>
      <p:sp>
        <p:nvSpPr>
          <p:cNvPr id="6" name="Ellipse 5"/>
          <p:cNvSpPr/>
          <p:nvPr/>
        </p:nvSpPr>
        <p:spPr>
          <a:xfrm>
            <a:off x="2771800" y="2852936"/>
            <a:ext cx="216024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6"/>
          <p:cNvGrpSpPr/>
          <p:nvPr/>
        </p:nvGrpSpPr>
        <p:grpSpPr>
          <a:xfrm>
            <a:off x="4788024" y="4437112"/>
            <a:ext cx="4258751" cy="1868117"/>
            <a:chOff x="4585897" y="1795227"/>
            <a:chExt cx="3044894" cy="1584176"/>
          </a:xfrm>
        </p:grpSpPr>
        <p:sp>
          <p:nvSpPr>
            <p:cNvPr id="8" name="Flowchart: Process 8"/>
            <p:cNvSpPr/>
            <p:nvPr/>
          </p:nvSpPr>
          <p:spPr>
            <a:xfrm>
              <a:off x="4585897" y="1795227"/>
              <a:ext cx="1708513" cy="1584176"/>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600" dirty="0"/>
                <a:t>Natürliches Gas</a:t>
              </a:r>
              <a:endParaRPr lang="en-US" sz="1600" dirty="0"/>
            </a:p>
          </p:txBody>
        </p:sp>
        <p:sp>
          <p:nvSpPr>
            <p:cNvPr id="9" name="Flowchart: Process 9"/>
            <p:cNvSpPr/>
            <p:nvPr/>
          </p:nvSpPr>
          <p:spPr>
            <a:xfrm>
              <a:off x="7180326" y="2450284"/>
              <a:ext cx="379719" cy="316954"/>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900" dirty="0"/>
                <a:t>LNG</a:t>
              </a:r>
              <a:endParaRPr lang="en-US" sz="900" dirty="0"/>
            </a:p>
          </p:txBody>
        </p:sp>
        <p:sp>
          <p:nvSpPr>
            <p:cNvPr id="10" name="Right Arrow 13"/>
            <p:cNvSpPr/>
            <p:nvPr/>
          </p:nvSpPr>
          <p:spPr>
            <a:xfrm>
              <a:off x="6449255" y="2450284"/>
              <a:ext cx="667751" cy="31695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TextBox 15"/>
            <p:cNvSpPr txBox="1"/>
            <p:nvPr/>
          </p:nvSpPr>
          <p:spPr>
            <a:xfrm>
              <a:off x="6449255" y="2755156"/>
              <a:ext cx="1181536" cy="523220"/>
            </a:xfrm>
            <a:prstGeom prst="rect">
              <a:avLst/>
            </a:prstGeom>
            <a:noFill/>
          </p:spPr>
          <p:txBody>
            <a:bodyPr wrap="square" rtlCol="0">
              <a:spAutoFit/>
            </a:bodyPr>
            <a:lstStyle/>
            <a:p>
              <a:r>
                <a:rPr lang="de-DE" sz="1400" dirty="0">
                  <a:solidFill>
                    <a:srgbClr val="3C628F"/>
                  </a:solidFill>
                </a:rPr>
                <a:t>600x weniger Platz</a:t>
              </a:r>
            </a:p>
          </p:txBody>
        </p:sp>
      </p:grpSp>
      <p:sp>
        <p:nvSpPr>
          <p:cNvPr id="12" name="Textfeld 1"/>
          <p:cNvSpPr txBox="1">
            <a:spLocks noChangeArrowheads="1"/>
          </p:cNvSpPr>
          <p:nvPr/>
        </p:nvSpPr>
        <p:spPr bwMode="auto">
          <a:xfrm>
            <a:off x="4768958" y="6089785"/>
            <a:ext cx="2574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a:latin typeface="Corbel" panose="020B0503020204020204" pitchFamily="34" charset="0"/>
              </a:rPr>
              <a:t>Quelle: eigene Darstellung</a:t>
            </a:r>
          </a:p>
        </p:txBody>
      </p:sp>
    </p:spTree>
    <p:extLst>
      <p:ext uri="{BB962C8B-B14F-4D97-AF65-F5344CB8AC3E}">
        <p14:creationId xmlns:p14="http://schemas.microsoft.com/office/powerpoint/2010/main" val="32910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a:solidFill>
                  <a:schemeClr val="accent1"/>
                </a:solidFill>
                <a:latin typeface="Corbel" panose="020B0503020204020204" pitchFamily="34" charset="0"/>
              </a:rPr>
              <a:t>ABC-Liste</a:t>
            </a:r>
            <a:br>
              <a:rPr lang="de-AT" dirty="0">
                <a:solidFill>
                  <a:schemeClr val="accent1"/>
                </a:solidFill>
                <a:latin typeface="Corbel" panose="020B0503020204020204" pitchFamily="34" charset="0"/>
              </a:rPr>
            </a:br>
            <a:r>
              <a:rPr lang="de-AT" sz="2400" dirty="0">
                <a:solidFill>
                  <a:schemeClr val="accent1"/>
                </a:solidFill>
                <a:latin typeface="Corbel" panose="020B0503020204020204" pitchFamily="34" charset="0"/>
              </a:rPr>
              <a:t>Abschlussübung</a:t>
            </a:r>
            <a:endParaRPr lang="de-AT" dirty="0">
              <a:solidFill>
                <a:schemeClr val="accent1"/>
              </a:solidFill>
              <a:latin typeface="Corbel" panose="020B0503020204020204" pitchFamily="34" charset="0"/>
            </a:endParaRPr>
          </a:p>
        </p:txBody>
      </p:sp>
      <p:sp>
        <p:nvSpPr>
          <p:cNvPr id="3" name="Inhaltsplatzhalter 2"/>
          <p:cNvSpPr>
            <a:spLocks noGrp="1"/>
          </p:cNvSpPr>
          <p:nvPr>
            <p:ph idx="1"/>
          </p:nvPr>
        </p:nvSpPr>
        <p:spPr/>
        <p:txBody>
          <a:bodyPr>
            <a:normAutofit/>
          </a:bodyPr>
          <a:lstStyle/>
          <a:p>
            <a:pPr>
              <a:buClr>
                <a:srgbClr val="189BC4"/>
              </a:buClr>
            </a:pPr>
            <a:r>
              <a:rPr lang="de-AT" sz="2000" dirty="0">
                <a:solidFill>
                  <a:schemeClr val="accent1"/>
                </a:solidFill>
                <a:latin typeface="Corbel" panose="020B0503020204020204" pitchFamily="34" charset="0"/>
              </a:rPr>
              <a:t>Gestaltet für euch selbst eine </a:t>
            </a:r>
            <a:r>
              <a:rPr lang="de-AT" sz="2000" b="1" dirty="0">
                <a:solidFill>
                  <a:srgbClr val="189BC4"/>
                </a:solidFill>
                <a:latin typeface="Corbel" panose="020B0503020204020204" pitchFamily="34" charset="0"/>
              </a:rPr>
              <a:t>ABC-Liste</a:t>
            </a:r>
            <a:r>
              <a:rPr lang="de-AT" sz="2000" dirty="0">
                <a:solidFill>
                  <a:schemeClr val="accent1"/>
                </a:solidFill>
                <a:latin typeface="Corbel" panose="020B0503020204020204" pitchFamily="34" charset="0"/>
              </a:rPr>
              <a:t> mit den wichtigsten Begriffen zum Thema </a:t>
            </a:r>
            <a:r>
              <a:rPr lang="de-AT" sz="2000" dirty="0">
                <a:solidFill>
                  <a:schemeClr val="accent1"/>
                </a:solidFill>
              </a:rPr>
              <a:t>„Green Transport“.</a:t>
            </a:r>
            <a:endParaRPr lang="de-AT" sz="2000" dirty="0">
              <a:solidFill>
                <a:schemeClr val="accent1"/>
              </a:solidFill>
              <a:latin typeface="Corbel" panose="020B0503020204020204" pitchFamily="34" charset="0"/>
            </a:endParaRPr>
          </a:p>
          <a:p>
            <a:pPr>
              <a:buClr>
                <a:srgbClr val="189BC4"/>
              </a:buClr>
            </a:pPr>
            <a:endParaRPr lang="de-AT" sz="2000" dirty="0">
              <a:solidFill>
                <a:schemeClr val="accent1"/>
              </a:solidFill>
              <a:latin typeface="Corbel" panose="020B0503020204020204" pitchFamily="34" charset="0"/>
            </a:endParaRPr>
          </a:p>
          <a:p>
            <a:pPr>
              <a:buClr>
                <a:srgbClr val="189BC4"/>
              </a:buClr>
            </a:pPr>
            <a:r>
              <a:rPr lang="de-AT" sz="2000" dirty="0">
                <a:solidFill>
                  <a:schemeClr val="accent1"/>
                </a:solidFill>
                <a:latin typeface="Corbel" panose="020B0503020204020204" pitchFamily="34" charset="0"/>
              </a:rPr>
              <a:t>Nehmt hierzu ein Blatt Papier, schreibt an der Längsseite untereinander alle Buchstaben des Alphabets auf. </a:t>
            </a:r>
          </a:p>
          <a:p>
            <a:pPr>
              <a:buClr>
                <a:srgbClr val="189BC4"/>
              </a:buClr>
            </a:pPr>
            <a:endParaRPr lang="de-AT" sz="2000" dirty="0">
              <a:solidFill>
                <a:schemeClr val="accent1"/>
              </a:solidFill>
              <a:latin typeface="Corbel" panose="020B0503020204020204" pitchFamily="34" charset="0"/>
            </a:endParaRPr>
          </a:p>
          <a:p>
            <a:pPr>
              <a:buClr>
                <a:srgbClr val="189BC4"/>
              </a:buClr>
            </a:pPr>
            <a:r>
              <a:rPr lang="de-AT" sz="2000" dirty="0">
                <a:solidFill>
                  <a:schemeClr val="accent1"/>
                </a:solidFill>
                <a:latin typeface="Corbel" panose="020B0503020204020204" pitchFamily="34" charset="0"/>
              </a:rPr>
              <a:t>Im Anschluss dazu schreibt zu jedem Buchstaben </a:t>
            </a:r>
            <a:r>
              <a:rPr lang="de-AT" sz="2000" b="1" dirty="0">
                <a:solidFill>
                  <a:srgbClr val="189BC4"/>
                </a:solidFill>
                <a:latin typeface="Corbel" panose="020B0503020204020204" pitchFamily="34" charset="0"/>
              </a:rPr>
              <a:t>wichtige Begriffe </a:t>
            </a:r>
            <a:r>
              <a:rPr lang="de-AT" sz="2000" dirty="0">
                <a:solidFill>
                  <a:schemeClr val="accent1"/>
                </a:solidFill>
                <a:latin typeface="Corbel" panose="020B0503020204020204" pitchFamily="34" charset="0"/>
              </a:rPr>
              <a:t>zum Thema „</a:t>
            </a:r>
            <a:r>
              <a:rPr lang="de-AT" sz="2000" b="1" dirty="0">
                <a:solidFill>
                  <a:srgbClr val="189BC4"/>
                </a:solidFill>
              </a:rPr>
              <a:t>Green Transport</a:t>
            </a:r>
            <a:r>
              <a:rPr lang="de-AT" sz="2000" dirty="0">
                <a:solidFill>
                  <a:schemeClr val="accent1"/>
                </a:solidFill>
                <a:latin typeface="Corbel" panose="020B0503020204020204" pitchFamily="34" charset="0"/>
              </a:rPr>
              <a:t>“, die mit dem jeweiligen Buchstaben beginnen zum Beispiel T … Transportkostenkalkulation.</a:t>
            </a:r>
          </a:p>
          <a:p>
            <a:pPr>
              <a:buClr>
                <a:srgbClr val="189BC4"/>
              </a:buClr>
            </a:pPr>
            <a:endParaRPr lang="de-AT" sz="2000" dirty="0">
              <a:solidFill>
                <a:schemeClr val="accent1"/>
              </a:solidFill>
              <a:latin typeface="Corbel" panose="020B0503020204020204" pitchFamily="34" charset="0"/>
            </a:endParaRPr>
          </a:p>
          <a:p>
            <a:pPr>
              <a:buClr>
                <a:srgbClr val="189BC4"/>
              </a:buClr>
            </a:pPr>
            <a:r>
              <a:rPr lang="de-AT" sz="2000" dirty="0">
                <a:solidFill>
                  <a:schemeClr val="accent1"/>
                </a:solidFill>
                <a:latin typeface="Corbel" panose="020B0503020204020204" pitchFamily="34" charset="0"/>
              </a:rPr>
              <a:t>Am Ende habt ihr eine tolle Liste voll mit den wichtigsten Schlagworten zum Thema Rahmenbedingungen und Kosten in der Logistik.</a:t>
            </a: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34</a:t>
            </a:fld>
            <a:endParaRPr lang="de-AT" dirty="0">
              <a:solidFill>
                <a:prstClr val="white"/>
              </a:solidFill>
            </a:endParaRPr>
          </a:p>
        </p:txBody>
      </p:sp>
    </p:spTree>
    <p:extLst>
      <p:ext uri="{BB962C8B-B14F-4D97-AF65-F5344CB8AC3E}">
        <p14:creationId xmlns:p14="http://schemas.microsoft.com/office/powerpoint/2010/main" val="3193632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Quellenverzeichnis</a:t>
            </a:r>
            <a:endParaRPr lang="en-US" dirty="0"/>
          </a:p>
        </p:txBody>
      </p:sp>
      <p:sp>
        <p:nvSpPr>
          <p:cNvPr id="3" name="Inhaltsplatzhalter 2"/>
          <p:cNvSpPr>
            <a:spLocks noGrp="1"/>
          </p:cNvSpPr>
          <p:nvPr>
            <p:ph idx="1"/>
          </p:nvPr>
        </p:nvSpPr>
        <p:spPr/>
        <p:txBody>
          <a:bodyPr>
            <a:normAutofit fontScale="32500" lnSpcReduction="20000"/>
          </a:bodyPr>
          <a:lstStyle/>
          <a:p>
            <a:pPr defTabSz="907268">
              <a:defRPr/>
            </a:pPr>
            <a:r>
              <a:rPr lang="de-DE" sz="2500" dirty="0" err="1"/>
              <a:t>Bretzke</a:t>
            </a:r>
            <a:r>
              <a:rPr lang="de-DE" sz="2500" dirty="0"/>
              <a:t>, Wolf-Rüdiger/Karmin </a:t>
            </a:r>
            <a:r>
              <a:rPr lang="de-DE" sz="2500" dirty="0" err="1"/>
              <a:t>Barkawi</a:t>
            </a:r>
            <a:r>
              <a:rPr lang="de-DE" sz="2500" dirty="0"/>
              <a:t>: Nachhaltige Logistik: Antworten auf eine globale Herausforderung. Berlin Heidelberg, 2010, S.47.</a:t>
            </a:r>
          </a:p>
          <a:p>
            <a:pPr marL="171450" indent="-171450" defTabSz="907268">
              <a:defRPr/>
            </a:pPr>
            <a:r>
              <a:rPr lang="de-DE" sz="2500" dirty="0"/>
              <a:t>Bundesamt für Güterverkehr (BAG), „Marktbeobachtung Güterverkehr. Auswertung der Arbeitsbedingungen in Güterverkehr und Logistik 2015-I“ (2015). S.9, 31, </a:t>
            </a:r>
            <a:r>
              <a:rPr lang="de-AT" sz="2500" dirty="0"/>
              <a:t>47</a:t>
            </a:r>
            <a:r>
              <a:rPr lang="en-GB" sz="2500" dirty="0"/>
              <a:t>; </a:t>
            </a:r>
            <a:r>
              <a:rPr lang="de-DE" sz="2500" dirty="0"/>
              <a:t>Online: https://www.dslv.org/dslv/web.nsf/gfx/0C7783035E0D583FC1257EEC00373613/$file/BAG%20Markbeobachtung%20Fahrerberufe%202015.pdf [19.08.2020].</a:t>
            </a:r>
          </a:p>
          <a:p>
            <a:pPr marL="171450" indent="-171450" defTabSz="907268">
              <a:defRPr/>
            </a:pPr>
            <a:r>
              <a:rPr lang="en-US" sz="2500" dirty="0"/>
              <a:t>Challenges and opportunities for LNG as a ship fuel source and an application to bunkering network </a:t>
            </a:r>
            <a:r>
              <a:rPr lang="en-US" sz="2500" dirty="0" err="1"/>
              <a:t>optimisation</a:t>
            </a:r>
            <a:r>
              <a:rPr lang="en-US" sz="2500" dirty="0"/>
              <a:t>;, Online: https://www.researchgate.net/profile/Murat_Aymelek/publication/274379729_Challenges_and_opportunities_for_LNG_as_a_ship_fuel_source_and_an_application_to_bunkering_network_optimisation/links/55e5bf9f08aecb1a7ccd4ab6.pdf p.768 [19.08.2020].</a:t>
            </a:r>
          </a:p>
          <a:p>
            <a:pPr marL="171450" indent="-171450" defTabSz="907268">
              <a:defRPr/>
            </a:pPr>
            <a:r>
              <a:rPr lang="de-AT" sz="2500" dirty="0"/>
              <a:t>Der größte Lieferant von Naturflüssigerdgas (LNG) nach Europa …., online: </a:t>
            </a:r>
            <a:r>
              <a:rPr lang="en-US" sz="2500" dirty="0"/>
              <a:t>https://www.umwelt-energie-report.de/2020/04/der-groesste-lieferant-von-naturfluessigerdgas-lng-nach-europa.html [19.08.2020].</a:t>
            </a:r>
          </a:p>
          <a:p>
            <a:pPr defTabSz="907268">
              <a:defRPr/>
            </a:pPr>
            <a:r>
              <a:rPr lang="en-US" sz="2500" dirty="0" err="1"/>
              <a:t>Europäische</a:t>
            </a:r>
            <a:r>
              <a:rPr lang="en-US" sz="2500" dirty="0"/>
              <a:t> </a:t>
            </a:r>
            <a:r>
              <a:rPr lang="en-US" sz="2500" dirty="0" err="1"/>
              <a:t>Komission</a:t>
            </a:r>
            <a:r>
              <a:rPr lang="en-US" sz="2500" dirty="0"/>
              <a:t>, “</a:t>
            </a:r>
            <a:r>
              <a:rPr lang="en-US" sz="2500" dirty="0" err="1"/>
              <a:t>Weissbuch</a:t>
            </a:r>
            <a:r>
              <a:rPr lang="en-US" sz="2500" dirty="0"/>
              <a:t> - </a:t>
            </a:r>
            <a:r>
              <a:rPr lang="de-DE" sz="2500" dirty="0"/>
              <a:t>Fahrplan zu einem einheitlichen europäischen Verkehrsraum – Hin zu einem wettbewerbsorientierten und ressourcenschonenden Verkehrssystem</a:t>
            </a:r>
            <a:r>
              <a:rPr lang="en-US" sz="2500" dirty="0"/>
              <a:t>” (2011), </a:t>
            </a:r>
            <a:r>
              <a:rPr lang="de-DE" sz="2500" dirty="0"/>
              <a:t>S. 3ff; </a:t>
            </a:r>
            <a:r>
              <a:rPr lang="en-US" sz="2500" dirty="0"/>
              <a:t>Online: </a:t>
            </a:r>
            <a:r>
              <a:rPr lang="en-US" sz="2500" dirty="0">
                <a:hlinkClick r:id="rId2"/>
              </a:rPr>
              <a:t>http://eur-lex.europa.eu/legal-content/de/TXT/PDF/?uri=CELEX:52011DC0144</a:t>
            </a:r>
            <a:r>
              <a:rPr lang="en-US" sz="2500" dirty="0"/>
              <a:t> </a:t>
            </a:r>
            <a:r>
              <a:rPr lang="de-DE" sz="2500" dirty="0"/>
              <a:t>[17.08.2020]</a:t>
            </a:r>
            <a:r>
              <a:rPr lang="en-US" sz="2500" dirty="0"/>
              <a:t>.</a:t>
            </a:r>
          </a:p>
          <a:p>
            <a:pPr defTabSz="907268">
              <a:defRPr/>
            </a:pPr>
            <a:r>
              <a:rPr lang="en-US" sz="2500" dirty="0"/>
              <a:t>European Commission, “EU energy, transport and GHG emissions  - Trends to 2050 Reference Scenario 2013” (2013), S.39, Online: </a:t>
            </a:r>
            <a:r>
              <a:rPr lang="en-US" sz="2500" dirty="0">
                <a:hlinkClick r:id="rId3"/>
              </a:rPr>
              <a:t>http://ec.europa.eu/transport/media/publications/doc/trends-to-2050-update-2013.pdf</a:t>
            </a:r>
            <a:r>
              <a:rPr lang="en-US" sz="2500" dirty="0"/>
              <a:t>  </a:t>
            </a:r>
            <a:r>
              <a:rPr lang="de-AT" sz="2500" dirty="0"/>
              <a:t>[17.08.2020].</a:t>
            </a:r>
          </a:p>
          <a:p>
            <a:pPr defTabSz="907268">
              <a:defRPr/>
            </a:pPr>
            <a:r>
              <a:rPr lang="de-AT" sz="2500" dirty="0" err="1"/>
              <a:t>Eurostat</a:t>
            </a:r>
            <a:r>
              <a:rPr lang="de-AT" sz="2500" dirty="0"/>
              <a:t>: Modal Split, Online: https://ec.europa.eu/eurostat/statistics-explained/index.php/Freight_transport_statistics_-_modal_split [19.08.2020].</a:t>
            </a:r>
          </a:p>
          <a:p>
            <a:pPr defTabSz="907268">
              <a:defRPr/>
            </a:pPr>
            <a:r>
              <a:rPr lang="de-AT" sz="2500" dirty="0" err="1"/>
              <a:t>Eurostat</a:t>
            </a:r>
            <a:r>
              <a:rPr lang="de-AT" sz="2500" dirty="0"/>
              <a:t>, „</a:t>
            </a:r>
            <a:r>
              <a:rPr lang="de-AT" sz="2500" dirty="0" err="1"/>
              <a:t>Greenhouse</a:t>
            </a:r>
            <a:r>
              <a:rPr lang="de-AT" sz="2500" dirty="0"/>
              <a:t> gas </a:t>
            </a:r>
            <a:r>
              <a:rPr lang="de-AT" sz="2500" dirty="0" err="1"/>
              <a:t>emission</a:t>
            </a:r>
            <a:r>
              <a:rPr lang="de-AT" sz="2500" dirty="0"/>
              <a:t> </a:t>
            </a:r>
            <a:r>
              <a:rPr lang="de-AT" sz="2500" dirty="0" err="1"/>
              <a:t>statistics</a:t>
            </a:r>
            <a:r>
              <a:rPr lang="de-AT" sz="2500" dirty="0"/>
              <a:t>“, (2018), Online: </a:t>
            </a:r>
            <a:r>
              <a:rPr lang="en-GB" sz="2500" dirty="0"/>
              <a:t>https://ec.europa.eu/eurostat/statistics-explained/index.php?title=File:Greenhouse_gas_emissions,_analysis_by_source_sector,_EU-27,_1990_and_2018_(Percentage_of_total).png </a:t>
            </a:r>
            <a:r>
              <a:rPr lang="de-AT" sz="2500" dirty="0"/>
              <a:t>[17.08.2020].</a:t>
            </a:r>
            <a:endParaRPr lang="de-DE" sz="2500" dirty="0"/>
          </a:p>
          <a:p>
            <a:pPr defTabSz="907268">
              <a:defRPr/>
            </a:pPr>
            <a:r>
              <a:rPr lang="de-DE" sz="2500" dirty="0"/>
              <a:t>„Green </a:t>
            </a:r>
            <a:r>
              <a:rPr lang="de-DE" sz="2500" dirty="0" err="1"/>
              <a:t>Logistics</a:t>
            </a:r>
            <a:r>
              <a:rPr lang="de-DE" sz="2500" dirty="0"/>
              <a:t>“ (2019), Online: https://www.youtube.com/watch?v=xPohCtbL4SQ [19.08.2020].</a:t>
            </a:r>
          </a:p>
          <a:p>
            <a:pPr defTabSz="907268">
              <a:defRPr/>
            </a:pPr>
            <a:r>
              <a:rPr lang="en-GB" sz="2500" dirty="0"/>
              <a:t>Institute for Transport Studies, “Die </a:t>
            </a:r>
            <a:r>
              <a:rPr lang="en-GB" sz="2500" dirty="0" err="1"/>
              <a:t>Zukunft</a:t>
            </a:r>
            <a:r>
              <a:rPr lang="en-GB" sz="2500" dirty="0"/>
              <a:t> der </a:t>
            </a:r>
            <a:r>
              <a:rPr lang="en-GB" sz="2500" dirty="0" err="1"/>
              <a:t>Nachhaltigkeit</a:t>
            </a:r>
            <a:r>
              <a:rPr lang="en-GB" sz="2500" dirty="0"/>
              <a:t> in </a:t>
            </a:r>
            <a:r>
              <a:rPr lang="en-GB" sz="2500" dirty="0" err="1"/>
              <a:t>Güterverkehr</a:t>
            </a:r>
            <a:r>
              <a:rPr lang="en-GB" sz="2500" dirty="0"/>
              <a:t> und </a:t>
            </a:r>
            <a:r>
              <a:rPr lang="en-GB" sz="2500" dirty="0" err="1"/>
              <a:t>Logistik</a:t>
            </a:r>
            <a:r>
              <a:rPr lang="en-GB" sz="2500" dirty="0"/>
              <a:t>” (2010). S.15, 20,21; Online: http://www.europarl.europa.eu/RegData/etudes/note/join/2010/431578/IPOL-TRAN_NT(2010)431578_DE.pdf [20.08.2020].</a:t>
            </a:r>
          </a:p>
          <a:p>
            <a:pPr defTabSz="907268">
              <a:defRPr/>
            </a:pPr>
            <a:r>
              <a:rPr lang="de-DE" sz="2500" dirty="0"/>
              <a:t>Kille, Christian/ Schmidt , Norbert, „Wirtschaftliche Rahmenbedingungen des Güterverkehrs. Studie zum Vergleich der Verkehrsträger im Rahmen des Logistikprozesses in Deutschland“ (2008). S.22, Online: </a:t>
            </a:r>
            <a:r>
              <a:rPr lang="de-DE" sz="2500" dirty="0">
                <a:hlinkClick r:id="rId4"/>
              </a:rPr>
              <a:t>http://www.scs.fraunhofer.de/content/dam/scs/de/dokumente/studien/Wirtschaftliche_Rahmenbedingungen_des_Gueterverkehrs.pdf</a:t>
            </a:r>
            <a:r>
              <a:rPr lang="de-DE" sz="2500" dirty="0"/>
              <a:t> [19.08.2020]</a:t>
            </a:r>
            <a:endParaRPr lang="de-AT" sz="2500" dirty="0"/>
          </a:p>
          <a:p>
            <a:pPr defTabSz="907268">
              <a:defRPr/>
            </a:pPr>
            <a:r>
              <a:rPr lang="de-DE" sz="2500" dirty="0" err="1"/>
              <a:t>Kudla</a:t>
            </a:r>
            <a:r>
              <a:rPr lang="de-DE" sz="2500" dirty="0"/>
              <a:t>, Nicole: Nachhaltigkeitsmanagement, in: Fagagnini Hans Peter/</a:t>
            </a:r>
            <a:r>
              <a:rPr lang="de-DE" sz="2500" dirty="0" err="1"/>
              <a:t>Stöltzle</a:t>
            </a:r>
            <a:r>
              <a:rPr lang="de-DE" sz="2500" dirty="0"/>
              <a:t> Wolfgang (Hrsg.): Güterverkehr kompakt, München, 2010, S.232.</a:t>
            </a:r>
          </a:p>
          <a:p>
            <a:pPr defTabSz="907268">
              <a:defRPr/>
            </a:pPr>
            <a:r>
              <a:rPr lang="en-US" sz="2500" dirty="0"/>
              <a:t>Liquefied Natural Gas LNG 101; Online: https://www.youtube.com/watch?v=WyZTuzUzR68 </a:t>
            </a:r>
            <a:r>
              <a:rPr lang="de-AT" sz="2500" dirty="0"/>
              <a:t>[19.08.2020].</a:t>
            </a:r>
          </a:p>
          <a:p>
            <a:pPr defTabSz="907268">
              <a:defRPr/>
            </a:pPr>
            <a:r>
              <a:rPr lang="en-US" sz="2500" dirty="0"/>
              <a:t>LNG-</a:t>
            </a:r>
            <a:r>
              <a:rPr lang="en-US" sz="2500" dirty="0" err="1"/>
              <a:t>Investitionen</a:t>
            </a:r>
            <a:r>
              <a:rPr lang="en-US" sz="2500" dirty="0"/>
              <a:t> 2019 auf </a:t>
            </a:r>
            <a:r>
              <a:rPr lang="en-US" sz="2500" dirty="0" err="1"/>
              <a:t>Rekord-Niveau</a:t>
            </a:r>
            <a:r>
              <a:rPr lang="en-US" sz="2500" dirty="0"/>
              <a:t>, online: https://www.en-former.com/lng-investitionen-2019-auf-rekord-niveau/ [19.08.2020].</a:t>
            </a:r>
            <a:endParaRPr lang="de-AT" sz="2500" dirty="0"/>
          </a:p>
          <a:p>
            <a:pPr defTabSz="907268">
              <a:defRPr/>
            </a:pPr>
            <a:r>
              <a:rPr lang="en-US" sz="2500" dirty="0"/>
              <a:t>LNG Masterplan for Rhine-Main-Danube, Online: http://www.lngmasterplan.eu/images/D_111__Status_Quo__Trend_Analysis_-_Danube_and_Italy_v2.1_FINAL_2015-3-12.pdf  p.24 [19.08.2020].</a:t>
            </a:r>
          </a:p>
          <a:p>
            <a:pPr defTabSz="907268">
              <a:defRPr/>
            </a:pPr>
            <a:r>
              <a:rPr lang="en-US" sz="2500" dirty="0" err="1"/>
              <a:t>Marjan</a:t>
            </a:r>
            <a:r>
              <a:rPr lang="en-US" sz="2500" dirty="0"/>
              <a:t> von Loon: Driving innovation across the LNG value chain, online: http://www.google.at/url?sa=t&amp;rct=j&amp;q=&amp;esrc=s&amp;source=web&amp;cd=1&amp;ved=0ahUKEwiH-4PAgZ3LAhVI2SwKHbsvAoQQFgggMAA&amp;url=http%3A%2F%2Fwww.firstmagazine.com%2FDownloadSpecialistPublicationDetail.475.ashx&amp;usg=AFQjCNHA3p1tXvou2G-mum2mVn9-M0sVCA&amp;bvm=bv.115339255,d.bGs, p.91,93 [19.08.2020].</a:t>
            </a:r>
            <a:endParaRPr lang="de-DE" sz="2500" dirty="0"/>
          </a:p>
          <a:p>
            <a:pPr defTabSz="907268">
              <a:defRPr/>
            </a:pPr>
            <a:r>
              <a:rPr lang="de-DE" sz="2500" dirty="0"/>
              <a:t>„Noise Viewer“, Online: </a:t>
            </a:r>
            <a:r>
              <a:rPr lang="en-GB" sz="2500" dirty="0">
                <a:hlinkClick r:id="rId5"/>
              </a:rPr>
              <a:t>http://noise.eionet.europa.eu/viewer.html</a:t>
            </a:r>
            <a:r>
              <a:rPr lang="en-GB" sz="2500" dirty="0"/>
              <a:t> [19.08.2020]</a:t>
            </a:r>
            <a:endParaRPr lang="de-DE" sz="2500" dirty="0"/>
          </a:p>
          <a:p>
            <a:pPr defTabSz="907268">
              <a:defRPr/>
            </a:pPr>
            <a:r>
              <a:rPr lang="en-GB" sz="2500" dirty="0" err="1"/>
              <a:t>Pazirandeh</a:t>
            </a:r>
            <a:r>
              <a:rPr lang="en-GB" sz="2500" dirty="0"/>
              <a:t>, Ali/</a:t>
            </a:r>
            <a:r>
              <a:rPr lang="en-GB" sz="2500" dirty="0" err="1"/>
              <a:t>Jafari</a:t>
            </a:r>
            <a:r>
              <a:rPr lang="en-GB" sz="2500" dirty="0"/>
              <a:t>, Hamid: Making sense of green logistics, in: International Journal of Productivity and Performance Management, 2013, S.889f.</a:t>
            </a:r>
            <a:endParaRPr lang="de-AT" sz="2500" dirty="0"/>
          </a:p>
          <a:p>
            <a:pPr defTabSz="907268">
              <a:defRPr/>
            </a:pPr>
            <a:r>
              <a:rPr lang="en-GB" sz="2500" dirty="0"/>
              <a:t>Saroha </a:t>
            </a:r>
            <a:r>
              <a:rPr lang="en-GB" sz="2500" dirty="0" err="1"/>
              <a:t>Rituraj</a:t>
            </a:r>
            <a:r>
              <a:rPr lang="en-GB" sz="2500" dirty="0"/>
              <a:t>, “Green Logistics &amp; its Significance in Modern Day Systems” (2014), </a:t>
            </a:r>
            <a:r>
              <a:rPr lang="de-DE" sz="2500" dirty="0"/>
              <a:t>S. 90</a:t>
            </a:r>
            <a:r>
              <a:rPr lang="de-AT" altLang="de-DE" sz="2500" dirty="0"/>
              <a:t>statista.com</a:t>
            </a:r>
            <a:r>
              <a:rPr lang="en-US" altLang="de-DE" sz="2500" dirty="0"/>
              <a:t>; Online: https://de.statista.com/statistik/daten/studie/881600/umfrage/co2-emissionen-im-deutschen-gueterverkehr-nach-verkehrsmitteln/ [17.08.2020].</a:t>
            </a:r>
          </a:p>
          <a:p>
            <a:pPr defTabSz="907268">
              <a:defRPr/>
            </a:pPr>
            <a:r>
              <a:rPr lang="de-AT" sz="2500" dirty="0"/>
              <a:t>Statista.com; online: https://www.statista.com/statistics/1102212/lng-fueled-vessels-worldwide-by-type/ [19.08.2020].</a:t>
            </a:r>
            <a:endParaRPr lang="en-US" altLang="de-DE" sz="2500" dirty="0"/>
          </a:p>
          <a:p>
            <a:pPr defTabSz="907268">
              <a:defRPr/>
            </a:pPr>
            <a:r>
              <a:rPr lang="de-AT" sz="2500" dirty="0"/>
              <a:t>Statistik Austria, Online: https://www.statistik.at/web_de/statistiken/energie_umwelt_innovation_mobilitaet/verkehr/modal_split_gueterverkehr/index.html [19.08.2020]</a:t>
            </a:r>
            <a:endParaRPr lang="en-US" altLang="de-DE" sz="2500" dirty="0"/>
          </a:p>
          <a:p>
            <a:pPr defTabSz="907268">
              <a:defRPr/>
            </a:pPr>
            <a:r>
              <a:rPr lang="en-GB" sz="2500" dirty="0"/>
              <a:t>VDC, Online: https://www.vcd.org/themen/verkehrslaerm/strassenlaerm/ [19.08.2020].</a:t>
            </a:r>
            <a:endParaRPr lang="en-US" altLang="de-DE" sz="2500" dirty="0"/>
          </a:p>
          <a:p>
            <a:pPr defTabSz="907268">
              <a:defRPr/>
            </a:pPr>
            <a:r>
              <a:rPr lang="de-DE" sz="2500" dirty="0" err="1"/>
              <a:t>viadonau</a:t>
            </a:r>
            <a:r>
              <a:rPr lang="de-DE" sz="2500" dirty="0"/>
              <a:t> (2021): Donauschifffahrt in Österreich – Jahresbericht 2021, Wien.</a:t>
            </a:r>
            <a:endParaRPr lang="en-US" altLang="de-DE" sz="2500" dirty="0"/>
          </a:p>
          <a:p>
            <a:pPr defTabSz="907268">
              <a:defRPr/>
            </a:pPr>
            <a:r>
              <a:rPr lang="en-US" altLang="de-DE" sz="2500" dirty="0" err="1"/>
              <a:t>viadonau</a:t>
            </a:r>
            <a:r>
              <a:rPr lang="en-US" altLang="de-DE" sz="2500" dirty="0"/>
              <a:t>, </a:t>
            </a:r>
            <a:r>
              <a:rPr lang="en-US" altLang="de-DE" sz="2500" dirty="0" err="1"/>
              <a:t>Handbuch</a:t>
            </a:r>
            <a:r>
              <a:rPr lang="en-US" altLang="de-DE" sz="2500" dirty="0"/>
              <a:t> der </a:t>
            </a:r>
            <a:r>
              <a:rPr lang="en-US" altLang="de-DE" sz="2500" dirty="0" err="1"/>
              <a:t>Donauschifffahrt</a:t>
            </a:r>
            <a:r>
              <a:rPr lang="en-US" altLang="de-DE" sz="2500" dirty="0"/>
              <a:t>, </a:t>
            </a:r>
            <a:r>
              <a:rPr lang="de-AT" altLang="de-DE" sz="2500" dirty="0"/>
              <a:t>Wien, 2019.</a:t>
            </a:r>
          </a:p>
          <a:p>
            <a:pPr defTabSz="907268">
              <a:defRPr/>
            </a:pPr>
            <a:r>
              <a:rPr lang="de-DE" sz="2500" dirty="0" err="1"/>
              <a:t>Whiteing</a:t>
            </a:r>
            <a:r>
              <a:rPr lang="de-DE" sz="2500" dirty="0"/>
              <a:t> A. :</a:t>
            </a:r>
            <a:r>
              <a:rPr lang="de-AT" sz="2500" dirty="0"/>
              <a:t> „Die Zukunft der Nachhaltigkeit in Güterverkehr und Logistik“ (2010), </a:t>
            </a:r>
            <a:r>
              <a:rPr lang="en-GB" sz="2500" dirty="0"/>
              <a:t>S.7; </a:t>
            </a:r>
            <a:r>
              <a:rPr lang="de-AT" sz="2500" dirty="0"/>
              <a:t>Online: </a:t>
            </a:r>
            <a:r>
              <a:rPr lang="de-AT" sz="2500" dirty="0">
                <a:hlinkClick r:id="rId6"/>
              </a:rPr>
              <a:t>http://www.europarl.europa.eu/RegData/etudes/note/join/2010/431578/IPOL-TRAN_NT(2010)431578_DE.pdf</a:t>
            </a:r>
            <a:r>
              <a:rPr lang="de-AT" sz="2500" dirty="0"/>
              <a:t>  </a:t>
            </a:r>
            <a:r>
              <a:rPr lang="de-DE" sz="2500" dirty="0"/>
              <a:t>[17.08.2020].</a:t>
            </a:r>
          </a:p>
          <a:p>
            <a:pPr defTabSz="907268">
              <a:defRPr/>
            </a:pPr>
            <a:endParaRPr lang="de-DE" dirty="0"/>
          </a:p>
          <a:p>
            <a:pPr defTabSz="907268">
              <a:defRPr/>
            </a:pPr>
            <a:endParaRPr lang="de-DE" sz="2500" dirty="0"/>
          </a:p>
          <a:p>
            <a:pPr defTabSz="907268">
              <a:defRPr/>
            </a:pPr>
            <a:endParaRPr lang="de-DE" dirty="0"/>
          </a:p>
          <a:p>
            <a:pPr defTabSz="907268">
              <a:defRPr/>
            </a:pPr>
            <a:endParaRPr lang="de-AT" dirty="0"/>
          </a:p>
          <a:p>
            <a:pPr defTabSz="895836">
              <a:defRPr/>
            </a:pPr>
            <a:endParaRPr lang="en-US" spc="60" dirty="0">
              <a:solidFill>
                <a:schemeClr val="accent1"/>
              </a:solidFill>
            </a:endParaRPr>
          </a:p>
          <a:p>
            <a:endParaRPr lang="en-US" dirty="0"/>
          </a:p>
        </p:txBody>
      </p:sp>
      <p:sp>
        <p:nvSpPr>
          <p:cNvPr id="4" name="Datumsplatzhalter 3"/>
          <p:cNvSpPr>
            <a:spLocks noGrp="1"/>
          </p:cNvSpPr>
          <p:nvPr>
            <p:ph type="dt" sz="half" idx="10"/>
          </p:nvPr>
        </p:nvSpPr>
        <p:spPr/>
        <p:txBody>
          <a:bodyPr/>
          <a:lstStyle/>
          <a:p>
            <a:fld id="{BFE3E439-2117-40D2-8620-57AA3B7B4DC6}" type="datetime7">
              <a:rPr lang="de-AT"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35</a:t>
            </a:fld>
            <a:endParaRPr lang="de-AT" dirty="0">
              <a:solidFill>
                <a:prstClr val="white"/>
              </a:solidFill>
            </a:endParaRPr>
          </a:p>
        </p:txBody>
      </p:sp>
    </p:spTree>
    <p:extLst>
      <p:ext uri="{BB962C8B-B14F-4D97-AF65-F5344CB8AC3E}">
        <p14:creationId xmlns:p14="http://schemas.microsoft.com/office/powerpoint/2010/main" val="3172035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p41662\AppData\Local\Microsoft\Windows\Temporary Internet Files\Content.Outlook\VDWGJMU4\RZ-Logo-Logistikum-hoch-cmyk-2000x2000px.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517232"/>
            <a:ext cx="1115616" cy="1089402"/>
          </a:xfrm>
          <a:prstGeom prst="rect">
            <a:avLst/>
          </a:prstGeom>
          <a:noFill/>
        </p:spPr>
      </p:pic>
      <p:sp>
        <p:nvSpPr>
          <p:cNvPr id="2" name="Title 1"/>
          <p:cNvSpPr>
            <a:spLocks noGrp="1"/>
          </p:cNvSpPr>
          <p:nvPr>
            <p:ph type="title"/>
          </p:nvPr>
        </p:nvSpPr>
        <p:spPr/>
        <p:txBody>
          <a:bodyPr/>
          <a:lstStyle/>
          <a:p>
            <a:r>
              <a:rPr lang="de-AT" b="1" dirty="0">
                <a:solidFill>
                  <a:srgbClr val="3C628F"/>
                </a:solidFill>
              </a:rPr>
              <a:t>Zusatzinformation</a:t>
            </a:r>
          </a:p>
        </p:txBody>
      </p:sp>
      <p:sp>
        <p:nvSpPr>
          <p:cNvPr id="3" name="Content Placeholder 2"/>
          <p:cNvSpPr>
            <a:spLocks noGrp="1"/>
          </p:cNvSpPr>
          <p:nvPr>
            <p:ph idx="1"/>
          </p:nvPr>
        </p:nvSpPr>
        <p:spPr/>
        <p:txBody>
          <a:bodyPr>
            <a:normAutofit fontScale="92500" lnSpcReduction="10000"/>
          </a:bodyPr>
          <a:lstStyle/>
          <a:p>
            <a:pPr marL="0" indent="0">
              <a:buNone/>
            </a:pPr>
            <a:r>
              <a:rPr lang="de-AT" sz="2000" b="1" dirty="0">
                <a:solidFill>
                  <a:srgbClr val="3C628F"/>
                </a:solidFill>
              </a:rPr>
              <a:t>Wir hoffen unser Foliensatz hat Ihren Ansprüchen entsprochen!</a:t>
            </a:r>
          </a:p>
          <a:p>
            <a:pPr marL="0" indent="0">
              <a:buNone/>
            </a:pPr>
            <a:endParaRPr lang="de-AT" sz="2000" b="1" dirty="0">
              <a:solidFill>
                <a:srgbClr val="3C628F"/>
              </a:solidFill>
            </a:endParaRPr>
          </a:p>
          <a:p>
            <a:pPr marL="0" indent="0">
              <a:buNone/>
            </a:pPr>
            <a:r>
              <a:rPr lang="de-AT" sz="2000" b="1" dirty="0">
                <a:solidFill>
                  <a:srgbClr val="3C628F"/>
                </a:solidFill>
              </a:rPr>
              <a:t>         - Sie können den Foliensatz gerne Ihren Wünschen und Anforderungen entsprechend adaptieren und für Ihren Unterricht/Vorträge verwenden.</a:t>
            </a:r>
          </a:p>
          <a:p>
            <a:pPr marL="0" indent="0">
              <a:buNone/>
            </a:pPr>
            <a:endParaRPr lang="de-AT" sz="2000" b="1" dirty="0">
              <a:solidFill>
                <a:srgbClr val="3C628F"/>
              </a:solidFill>
            </a:endParaRPr>
          </a:p>
          <a:p>
            <a:pPr marL="0" indent="0">
              <a:buNone/>
            </a:pPr>
            <a:r>
              <a:rPr lang="de-AT" sz="2000" b="1" dirty="0">
                <a:solidFill>
                  <a:srgbClr val="3C628F"/>
                </a:solidFill>
              </a:rPr>
              <a:t>Für Fragen und Rückmeldungen stehen wir jederzeit gerne per Mail unter </a:t>
            </a:r>
          </a:p>
          <a:p>
            <a:pPr marL="0" indent="0">
              <a:buNone/>
            </a:pPr>
            <a:r>
              <a:rPr lang="de-AT" sz="2000" dirty="0">
                <a:solidFill>
                  <a:schemeClr val="accent1"/>
                </a:solidFill>
                <a:hlinkClick r:id="rId4"/>
              </a:rPr>
              <a:t>rewway@fh-steyr.at </a:t>
            </a:r>
            <a:r>
              <a:rPr lang="de-AT" sz="2000" b="1" dirty="0">
                <a:solidFill>
                  <a:srgbClr val="3C628F"/>
                </a:solidFill>
              </a:rPr>
              <a:t>zur Verfügung.</a:t>
            </a:r>
          </a:p>
          <a:p>
            <a:pPr marL="0" indent="0">
              <a:buNone/>
            </a:pPr>
            <a:endParaRPr lang="de-AT" sz="2000" b="1" dirty="0">
              <a:solidFill>
                <a:srgbClr val="3C628F"/>
              </a:solidFill>
            </a:endParaRPr>
          </a:p>
          <a:p>
            <a:pPr marL="0" indent="0">
              <a:buNone/>
            </a:pPr>
            <a:r>
              <a:rPr lang="de-AT" sz="2000" b="1" dirty="0">
                <a:solidFill>
                  <a:srgbClr val="3C628F"/>
                </a:solidFill>
              </a:rPr>
              <a:t>Weitere Foliensätze finden Sie unter:</a:t>
            </a:r>
          </a:p>
          <a:p>
            <a:pPr marL="0" indent="0">
              <a:buNone/>
            </a:pPr>
            <a:endParaRPr lang="de-AT" sz="400" b="1" dirty="0">
              <a:solidFill>
                <a:srgbClr val="3C628F"/>
              </a:solidFill>
            </a:endParaRPr>
          </a:p>
          <a:p>
            <a:pPr marL="0" indent="0">
              <a:buNone/>
            </a:pPr>
            <a:r>
              <a:rPr lang="de-AT" sz="2000" dirty="0">
                <a:solidFill>
                  <a:srgbClr val="3C628F"/>
                </a:solidFill>
              </a:rPr>
              <a:t>http://www.rewway.at/de/lehrmittel/pakete/ </a:t>
            </a:r>
          </a:p>
          <a:p>
            <a:pPr marL="0" indent="0">
              <a:buNone/>
            </a:pPr>
            <a:endParaRPr lang="de-AT" sz="2000" dirty="0">
              <a:solidFill>
                <a:srgbClr val="3C628F"/>
              </a:solidFill>
            </a:endParaRPr>
          </a:p>
          <a:p>
            <a:pPr marL="0" indent="0">
              <a:buNone/>
            </a:pPr>
            <a:r>
              <a:rPr lang="de-AT" sz="2000" b="1" dirty="0">
                <a:solidFill>
                  <a:srgbClr val="3C628F"/>
                </a:solidFill>
              </a:rPr>
              <a:t>Haben Sie vielleicht Interesse an einer Exkursion, einem Fachvortrag oder einem Transport School Lab?</a:t>
            </a:r>
          </a:p>
          <a:p>
            <a:pPr marL="0" indent="0">
              <a:buNone/>
            </a:pPr>
            <a:r>
              <a:rPr lang="de-AT" sz="2000" dirty="0">
                <a:solidFill>
                  <a:srgbClr val="3C628F"/>
                </a:solidFill>
              </a:rPr>
              <a:t>http://www.rewway.at/de/services/ </a:t>
            </a:r>
          </a:p>
        </p:txBody>
      </p:sp>
      <p:sp>
        <p:nvSpPr>
          <p:cNvPr id="5" name="Slide Number Placeholder 4"/>
          <p:cNvSpPr>
            <a:spLocks noGrp="1"/>
          </p:cNvSpPr>
          <p:nvPr>
            <p:ph type="sldNum" sz="quarter" idx="12"/>
          </p:nvPr>
        </p:nvSpPr>
        <p:spPr/>
        <p:txBody>
          <a:bodyPr/>
          <a:lstStyle/>
          <a:p>
            <a:fld id="{7D34D7BA-8E13-46FE-8871-8877FE7E3568}" type="slidenum">
              <a:rPr lang="de-AT" smtClean="0"/>
              <a:t>36</a:t>
            </a:fld>
            <a:endParaRPr lang="de-AT" dirty="0"/>
          </a:p>
        </p:txBody>
      </p:sp>
      <p:pic>
        <p:nvPicPr>
          <p:cNvPr id="4" name="Picture 3"/>
          <p:cNvPicPr>
            <a:picLocks noChangeAspect="1"/>
          </p:cNvPicPr>
          <p:nvPr/>
        </p:nvPicPr>
        <p:blipFill>
          <a:blip r:embed="rId5" cstate="print">
            <a:grayscl/>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539552" y="2276872"/>
            <a:ext cx="432048" cy="432048"/>
          </a:xfrm>
          <a:prstGeom prst="rect">
            <a:avLst/>
          </a:prstGeom>
          <a:ln>
            <a:noFill/>
          </a:ln>
        </p:spPr>
      </p:pic>
    </p:spTree>
    <p:extLst>
      <p:ext uri="{BB962C8B-B14F-4D97-AF65-F5344CB8AC3E}">
        <p14:creationId xmlns:p14="http://schemas.microsoft.com/office/powerpoint/2010/main" val="2455420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312" y="2063421"/>
            <a:ext cx="2948960" cy="2834278"/>
          </a:xfrm>
          <a:prstGeom prst="rect">
            <a:avLst/>
          </a:prstGeom>
        </p:spPr>
      </p:pic>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4</a:t>
            </a:fld>
            <a:endParaRPr lang="de-AT" dirty="0">
              <a:solidFill>
                <a:prstClr val="white"/>
              </a:solidFill>
            </a:endParaRPr>
          </a:p>
        </p:txBody>
      </p:sp>
      <p:sp>
        <p:nvSpPr>
          <p:cNvPr id="10" name="TextBox 9"/>
          <p:cNvSpPr txBox="1"/>
          <p:nvPr/>
        </p:nvSpPr>
        <p:spPr>
          <a:xfrm>
            <a:off x="5059611" y="4852269"/>
            <a:ext cx="3834182" cy="230832"/>
          </a:xfrm>
          <a:prstGeom prst="rect">
            <a:avLst/>
          </a:prstGeom>
          <a:noFill/>
        </p:spPr>
        <p:txBody>
          <a:bodyPr wrap="square" rtlCol="0">
            <a:spAutoFit/>
          </a:bodyPr>
          <a:lstStyle/>
          <a:p>
            <a:r>
              <a:rPr lang="de-DE" sz="900" dirty="0">
                <a:solidFill>
                  <a:schemeClr val="tx1">
                    <a:lumMod val="75000"/>
                    <a:lumOff val="25000"/>
                  </a:schemeClr>
                </a:solidFill>
              </a:rPr>
              <a:t>Quelle: </a:t>
            </a:r>
            <a:r>
              <a:rPr lang="de-DE" sz="900" dirty="0" err="1">
                <a:solidFill>
                  <a:schemeClr val="tx1">
                    <a:lumMod val="75000"/>
                    <a:lumOff val="25000"/>
                  </a:schemeClr>
                </a:solidFill>
              </a:rPr>
              <a:t>pixabay</a:t>
            </a:r>
            <a:endParaRPr lang="en-GB" sz="900" dirty="0">
              <a:solidFill>
                <a:schemeClr val="tx1">
                  <a:lumMod val="75000"/>
                  <a:lumOff val="25000"/>
                </a:schemeClr>
              </a:solidFill>
            </a:endParaRPr>
          </a:p>
        </p:txBody>
      </p:sp>
      <p:sp>
        <p:nvSpPr>
          <p:cNvPr id="29" name="Cloud Callout 28"/>
          <p:cNvSpPr/>
          <p:nvPr/>
        </p:nvSpPr>
        <p:spPr>
          <a:xfrm>
            <a:off x="6188139" y="1873527"/>
            <a:ext cx="1475611" cy="869010"/>
          </a:xfrm>
          <a:prstGeom prst="cloudCallout">
            <a:avLst>
              <a:gd name="adj1" fmla="val -34756"/>
              <a:gd name="adj2" fmla="val 78270"/>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lumMod val="75000"/>
                    <a:lumOff val="25000"/>
                  </a:schemeClr>
                </a:solidFill>
                <a:latin typeface="Corbel" panose="020B0503020204020204" pitchFamily="34" charset="0"/>
              </a:rPr>
              <a:t>Fein-staub</a:t>
            </a:r>
            <a:endParaRPr lang="en-GB" sz="2400" b="1" dirty="0">
              <a:solidFill>
                <a:schemeClr val="tx1">
                  <a:lumMod val="75000"/>
                  <a:lumOff val="25000"/>
                </a:schemeClr>
              </a:solidFill>
              <a:latin typeface="Corbel" panose="020B0503020204020204" pitchFamily="34" charset="0"/>
            </a:endParaRPr>
          </a:p>
        </p:txBody>
      </p:sp>
      <p:sp>
        <p:nvSpPr>
          <p:cNvPr id="30" name="Cloud Callout 29"/>
          <p:cNvSpPr/>
          <p:nvPr/>
        </p:nvSpPr>
        <p:spPr>
          <a:xfrm>
            <a:off x="3223211" y="1727178"/>
            <a:ext cx="1403040" cy="869010"/>
          </a:xfrm>
          <a:prstGeom prst="cloudCallout">
            <a:avLst>
              <a:gd name="adj1" fmla="val 32751"/>
              <a:gd name="adj2" fmla="val 71562"/>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lumMod val="75000"/>
                    <a:lumOff val="25000"/>
                  </a:schemeClr>
                </a:solidFill>
                <a:latin typeface="Corbel" panose="020B0503020204020204" pitchFamily="34" charset="0"/>
              </a:rPr>
              <a:t>CO</a:t>
            </a:r>
            <a:r>
              <a:rPr lang="de-DE" sz="2400" b="1" baseline="-25000" dirty="0">
                <a:solidFill>
                  <a:schemeClr val="tx1">
                    <a:lumMod val="75000"/>
                    <a:lumOff val="25000"/>
                  </a:schemeClr>
                </a:solidFill>
                <a:latin typeface="Corbel" panose="020B0503020204020204" pitchFamily="34" charset="0"/>
              </a:rPr>
              <a:t>2</a:t>
            </a:r>
            <a:endParaRPr lang="en-GB" sz="2400" b="1" baseline="-25000" dirty="0">
              <a:solidFill>
                <a:schemeClr val="tx1">
                  <a:lumMod val="75000"/>
                  <a:lumOff val="25000"/>
                </a:schemeClr>
              </a:solidFill>
              <a:latin typeface="Corbel" panose="020B0503020204020204" pitchFamily="34" charset="0"/>
            </a:endParaRPr>
          </a:p>
        </p:txBody>
      </p:sp>
      <p:sp>
        <p:nvSpPr>
          <p:cNvPr id="26" name="Right Arrow 25"/>
          <p:cNvSpPr/>
          <p:nvPr/>
        </p:nvSpPr>
        <p:spPr>
          <a:xfrm>
            <a:off x="2930554" y="3340143"/>
            <a:ext cx="700284" cy="686868"/>
          </a:xfrm>
          <a:prstGeom prst="rightArrow">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p:cNvSpPr txBox="1"/>
          <p:nvPr/>
        </p:nvSpPr>
        <p:spPr>
          <a:xfrm>
            <a:off x="739424" y="2098337"/>
            <a:ext cx="2483787" cy="707886"/>
          </a:xfrm>
          <a:prstGeom prst="rect">
            <a:avLst/>
          </a:prstGeom>
          <a:noFill/>
        </p:spPr>
        <p:txBody>
          <a:bodyPr wrap="square" rtlCol="0">
            <a:spAutoFit/>
          </a:bodyPr>
          <a:lstStyle/>
          <a:p>
            <a:pPr algn="ctr"/>
            <a:r>
              <a:rPr lang="de-DE" sz="2000" b="1" dirty="0">
                <a:solidFill>
                  <a:srgbClr val="3C628F"/>
                </a:solidFill>
                <a:latin typeface="Corbel" panose="020B0503020204020204" pitchFamily="34" charset="0"/>
              </a:rPr>
              <a:t>Zunehmender Güterverkehr </a:t>
            </a:r>
            <a:endParaRPr lang="en-GB" sz="2000" b="1" dirty="0">
              <a:solidFill>
                <a:srgbClr val="3C628F"/>
              </a:solidFill>
              <a:latin typeface="Corbel" panose="020B0503020204020204" pitchFamily="34" charset="0"/>
            </a:endParaRPr>
          </a:p>
        </p:txBody>
      </p:sp>
      <p:sp>
        <p:nvSpPr>
          <p:cNvPr id="33" name="Cloud Callout 32"/>
          <p:cNvSpPr/>
          <p:nvPr/>
        </p:nvSpPr>
        <p:spPr>
          <a:xfrm>
            <a:off x="3615643" y="4588928"/>
            <a:ext cx="1475611" cy="869010"/>
          </a:xfrm>
          <a:prstGeom prst="cloudCallout">
            <a:avLst>
              <a:gd name="adj1" fmla="val 2252"/>
              <a:gd name="adj2" fmla="val -100919"/>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lumMod val="75000"/>
                    <a:lumOff val="25000"/>
                  </a:schemeClr>
                </a:solidFill>
                <a:latin typeface="Corbel" panose="020B0503020204020204" pitchFamily="34" charset="0"/>
              </a:rPr>
              <a:t>Lärm</a:t>
            </a:r>
            <a:endParaRPr lang="en-GB" sz="2400" b="1" dirty="0">
              <a:solidFill>
                <a:schemeClr val="tx1">
                  <a:lumMod val="75000"/>
                  <a:lumOff val="25000"/>
                </a:schemeClr>
              </a:solidFill>
              <a:latin typeface="Corbel" panose="020B0503020204020204" pitchFamily="34" charset="0"/>
            </a:endParaRPr>
          </a:p>
        </p:txBody>
      </p:sp>
      <p:sp>
        <p:nvSpPr>
          <p:cNvPr id="34" name="Date Placehold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Sep-22</a:t>
            </a:fld>
            <a:endParaRPr lang="de-AT" dirty="0">
              <a:solidFill>
                <a:prstClr val="white"/>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961" y="2720955"/>
            <a:ext cx="2315337" cy="2029745"/>
          </a:xfrm>
          <a:prstGeom prst="rect">
            <a:avLst/>
          </a:prstGeom>
        </p:spPr>
      </p:pic>
      <p:sp>
        <p:nvSpPr>
          <p:cNvPr id="2" name="Rechteck 1"/>
          <p:cNvSpPr/>
          <p:nvPr/>
        </p:nvSpPr>
        <p:spPr>
          <a:xfrm rot="1100723">
            <a:off x="189316" y="5262449"/>
            <a:ext cx="4572000" cy="707886"/>
          </a:xfrm>
          <a:prstGeom prst="rect">
            <a:avLst/>
          </a:prstGeom>
        </p:spPr>
        <p:txBody>
          <a:bodyPr>
            <a:spAutoFit/>
          </a:bodyPr>
          <a:lstStyle/>
          <a:p>
            <a:r>
              <a:rPr lang="de-AT" sz="2000" b="1" dirty="0">
                <a:solidFill>
                  <a:srgbClr val="3C628F"/>
                </a:solidFill>
                <a:latin typeface="Corbel" panose="020B0503020204020204" pitchFamily="34" charset="0"/>
              </a:rPr>
              <a:t>Welche Möglichkeiten gibt es dieses Problem im Güterverkehr zu lösen? </a:t>
            </a:r>
          </a:p>
        </p:txBody>
      </p:sp>
      <p:sp>
        <p:nvSpPr>
          <p:cNvPr id="6" name="Rechteck 5"/>
          <p:cNvSpPr/>
          <p:nvPr/>
        </p:nvSpPr>
        <p:spPr>
          <a:xfrm rot="20214904">
            <a:off x="5046982" y="4591493"/>
            <a:ext cx="4572000" cy="1015663"/>
          </a:xfrm>
          <a:prstGeom prst="rect">
            <a:avLst/>
          </a:prstGeom>
        </p:spPr>
        <p:txBody>
          <a:bodyPr>
            <a:spAutoFit/>
          </a:bodyPr>
          <a:lstStyle/>
          <a:p>
            <a:r>
              <a:rPr lang="de-AT" sz="2000" b="1" dirty="0">
                <a:solidFill>
                  <a:srgbClr val="3C628F"/>
                </a:solidFill>
                <a:latin typeface="Corbel" panose="020B0503020204020204" pitchFamily="34" charset="0"/>
              </a:rPr>
              <a:t>Wie könnte der Güterverkehr in der Zukunft umweltschonender gestaltet werden? </a:t>
            </a:r>
          </a:p>
        </p:txBody>
      </p:sp>
      <p:sp>
        <p:nvSpPr>
          <p:cNvPr id="16" name="Title 1"/>
          <p:cNvSpPr>
            <a:spLocks noGrp="1"/>
          </p:cNvSpPr>
          <p:nvPr>
            <p:ph type="title"/>
          </p:nvPr>
        </p:nvSpPr>
        <p:spPr>
          <a:xfrm>
            <a:off x="457200" y="404664"/>
            <a:ext cx="8229600" cy="990600"/>
          </a:xfrm>
        </p:spPr>
        <p:txBody>
          <a:bodyPr>
            <a:normAutofit/>
          </a:bodyPr>
          <a:lstStyle/>
          <a:p>
            <a:r>
              <a:rPr lang="en-GB" b="1" dirty="0">
                <a:solidFill>
                  <a:srgbClr val="3C628F"/>
                </a:solidFill>
              </a:rPr>
              <a:t>Warm-Up</a:t>
            </a:r>
            <a:br>
              <a:rPr lang="en-GB" dirty="0">
                <a:solidFill>
                  <a:srgbClr val="3C628F"/>
                </a:solidFill>
              </a:rPr>
            </a:br>
            <a:r>
              <a:rPr lang="de-AT" sz="2400" dirty="0">
                <a:solidFill>
                  <a:srgbClr val="3C628F"/>
                </a:solidFill>
              </a:rPr>
              <a:t>Green Transport</a:t>
            </a:r>
            <a:endParaRPr lang="de-AT" sz="2000" dirty="0">
              <a:solidFill>
                <a:srgbClr val="3C628F"/>
              </a:solidFill>
            </a:endParaRPr>
          </a:p>
        </p:txBody>
      </p:sp>
    </p:spTree>
    <p:extLst>
      <p:ext uri="{BB962C8B-B14F-4D97-AF65-F5344CB8AC3E}">
        <p14:creationId xmlns:p14="http://schemas.microsoft.com/office/powerpoint/2010/main" val="267805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AT" b="1" dirty="0">
                <a:solidFill>
                  <a:srgbClr val="3C628F"/>
                </a:solidFill>
              </a:rPr>
              <a:t>Agenda</a:t>
            </a:r>
            <a:br>
              <a:rPr lang="de-AT" b="1" dirty="0">
                <a:solidFill>
                  <a:srgbClr val="3C628F"/>
                </a:solidFill>
              </a:rPr>
            </a:br>
            <a:r>
              <a:rPr lang="de-AT" sz="2400" dirty="0">
                <a:solidFill>
                  <a:srgbClr val="3C628F"/>
                </a:solidFill>
              </a:rPr>
              <a:t>Green Transport</a:t>
            </a:r>
            <a:endParaRPr lang="de-AT" dirty="0">
              <a:solidFill>
                <a:schemeClr val="accent1"/>
              </a:solidFill>
            </a:endParaRP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5</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1126135427"/>
              </p:ext>
            </p:extLst>
          </p:nvPr>
        </p:nvGraphicFramePr>
        <p:xfrm>
          <a:off x="323528" y="1628800"/>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160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3C628F"/>
                </a:solidFill>
              </a:rPr>
              <a:t>Verkehr und Umwelt</a:t>
            </a:r>
            <a:endParaRPr lang="en-GB" b="1" dirty="0">
              <a:solidFill>
                <a:srgbClr val="3C628F"/>
              </a:solidFill>
            </a:endParaRPr>
          </a:p>
        </p:txBody>
      </p:sp>
      <p:sp>
        <p:nvSpPr>
          <p:cNvPr id="3" name="Inhaltsplatzhalter 2"/>
          <p:cNvSpPr>
            <a:spLocks noGrp="1"/>
          </p:cNvSpPr>
          <p:nvPr>
            <p:ph idx="1"/>
          </p:nvPr>
        </p:nvSpPr>
        <p:spPr>
          <a:xfrm>
            <a:off x="198538" y="1725084"/>
            <a:ext cx="5280596" cy="4776192"/>
          </a:xfrm>
        </p:spPr>
        <p:txBody>
          <a:bodyPr>
            <a:normAutofit/>
          </a:bodyPr>
          <a:lstStyle/>
          <a:p>
            <a:pPr marL="0" indent="0">
              <a:buNone/>
            </a:pPr>
            <a:r>
              <a:rPr lang="de-DE" sz="2600" b="1" dirty="0">
                <a:solidFill>
                  <a:srgbClr val="3C628F"/>
                </a:solidFill>
              </a:rPr>
              <a:t>Status Quo:</a:t>
            </a:r>
          </a:p>
          <a:p>
            <a:r>
              <a:rPr lang="de-DE" dirty="0">
                <a:solidFill>
                  <a:srgbClr val="3C628F"/>
                </a:solidFill>
              </a:rPr>
              <a:t>Güterverkehr = umweltschädlichster Bereich der Logistik </a:t>
            </a:r>
          </a:p>
          <a:p>
            <a:r>
              <a:rPr lang="de-DE" dirty="0">
                <a:solidFill>
                  <a:srgbClr val="3C628F"/>
                </a:solidFill>
              </a:rPr>
              <a:t>Am sichtbarsten für Gesellschaft </a:t>
            </a:r>
            <a:r>
              <a:rPr lang="de-DE" dirty="0">
                <a:solidFill>
                  <a:srgbClr val="3C628F"/>
                </a:solidFill>
                <a:sym typeface="Wingdings" panose="05000000000000000000" pitchFamily="2" charset="2"/>
              </a:rPr>
              <a:t> </a:t>
            </a:r>
            <a:br>
              <a:rPr lang="de-DE" dirty="0">
                <a:solidFill>
                  <a:srgbClr val="3C628F"/>
                </a:solidFill>
                <a:sym typeface="Wingdings" panose="05000000000000000000" pitchFamily="2" charset="2"/>
              </a:rPr>
            </a:br>
            <a:r>
              <a:rPr lang="de-DE" dirty="0">
                <a:solidFill>
                  <a:srgbClr val="3C628F"/>
                </a:solidFill>
                <a:sym typeface="Wingdings" panose="05000000000000000000" pitchFamily="2" charset="2"/>
              </a:rPr>
              <a:t>vor allem mit Lkw wird Lärm, Stau, Luftverschmutzung und Umweltbelastung assoziiert</a:t>
            </a:r>
          </a:p>
          <a:p>
            <a:pPr marL="0" indent="0">
              <a:buNone/>
            </a:pPr>
            <a:endParaRPr lang="de-DE" dirty="0">
              <a:solidFill>
                <a:srgbClr val="3C628F"/>
              </a:solidFill>
            </a:endParaRPr>
          </a:p>
          <a:p>
            <a:pPr marL="0" indent="0">
              <a:buNone/>
            </a:pPr>
            <a:r>
              <a:rPr lang="de-DE" sz="2600" b="1" dirty="0">
                <a:solidFill>
                  <a:srgbClr val="3C628F"/>
                </a:solidFill>
              </a:rPr>
              <a:t>Ausblick:</a:t>
            </a:r>
          </a:p>
          <a:p>
            <a:r>
              <a:rPr lang="de-DE" dirty="0">
                <a:solidFill>
                  <a:srgbClr val="3C628F"/>
                </a:solidFill>
              </a:rPr>
              <a:t>Internationaler Güterverkehr nimmt zu </a:t>
            </a:r>
            <a:r>
              <a:rPr lang="de-DE" dirty="0">
                <a:solidFill>
                  <a:srgbClr val="3C628F"/>
                </a:solidFill>
                <a:sym typeface="Wingdings" panose="05000000000000000000" pitchFamily="2" charset="2"/>
              </a:rPr>
              <a:t> zunehmende Transportdistanzen</a:t>
            </a:r>
          </a:p>
          <a:p>
            <a:pPr marL="0" indent="0">
              <a:buNone/>
            </a:pPr>
            <a:endParaRPr lang="en-GB"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6</a:t>
            </a:fld>
            <a:endParaRPr lang="de-AT" dirty="0">
              <a:solidFill>
                <a:prstClr val="white"/>
              </a:solidFill>
            </a:endParaRPr>
          </a:p>
        </p:txBody>
      </p:sp>
      <p:pic>
        <p:nvPicPr>
          <p:cNvPr id="1026" name="Picture 2" descr="Autobahn, Pkw, Lkw, Verkehr, Stau, Fahrt, Zügi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44108" y="1778404"/>
            <a:ext cx="3513336" cy="20106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5544108" y="3526103"/>
            <a:ext cx="3700760" cy="215444"/>
          </a:xfrm>
          <a:prstGeom prst="rect">
            <a:avLst/>
          </a:prstGeom>
          <a:noFill/>
        </p:spPr>
        <p:txBody>
          <a:bodyPr wrap="square" rtlCol="0">
            <a:spAutoFit/>
          </a:bodyPr>
          <a:lstStyle/>
          <a:p>
            <a:r>
              <a:rPr lang="de-DE" sz="800" dirty="0">
                <a:solidFill>
                  <a:schemeClr val="bg1"/>
                </a:solidFill>
              </a:rPr>
              <a:t>Quelle: </a:t>
            </a:r>
            <a:r>
              <a:rPr lang="de-DE" sz="800" dirty="0" err="1">
                <a:solidFill>
                  <a:schemeClr val="bg1"/>
                </a:solidFill>
              </a:rPr>
              <a:t>pixabay</a:t>
            </a:r>
            <a:endParaRPr lang="en-GB" sz="800" dirty="0">
              <a:solidFill>
                <a:schemeClr val="bg1"/>
              </a:solidFill>
            </a:endParaRPr>
          </a:p>
        </p:txBody>
      </p:sp>
      <p:pic>
        <p:nvPicPr>
          <p:cNvPr id="13" name="Picture 4" descr="Lkw, Verkehr"/>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4452" y="4314240"/>
            <a:ext cx="2558031" cy="1305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kw, Verkehr"/>
          <p:cNvPicPr>
            <a:picLocks noChangeAspect="1" noChangeArrowheads="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5729304" y="5194489"/>
            <a:ext cx="1666926" cy="850827"/>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6229644" y="5435236"/>
            <a:ext cx="792088" cy="369332"/>
          </a:xfrm>
          <a:prstGeom prst="rect">
            <a:avLst/>
          </a:prstGeom>
          <a:noFill/>
        </p:spPr>
        <p:txBody>
          <a:bodyPr wrap="square" rtlCol="0">
            <a:spAutoFit/>
          </a:bodyPr>
          <a:lstStyle/>
          <a:p>
            <a:r>
              <a:rPr lang="de-DE" b="1" dirty="0">
                <a:solidFill>
                  <a:schemeClr val="bg1"/>
                </a:solidFill>
              </a:rPr>
              <a:t>2020</a:t>
            </a:r>
            <a:endParaRPr lang="en-GB" b="1" dirty="0">
              <a:solidFill>
                <a:schemeClr val="bg1"/>
              </a:solidFill>
            </a:endParaRPr>
          </a:p>
        </p:txBody>
      </p:sp>
      <p:sp>
        <p:nvSpPr>
          <p:cNvPr id="15" name="Textfeld 14"/>
          <p:cNvSpPr txBox="1"/>
          <p:nvPr/>
        </p:nvSpPr>
        <p:spPr>
          <a:xfrm>
            <a:off x="7235203" y="4797152"/>
            <a:ext cx="792088" cy="400110"/>
          </a:xfrm>
          <a:prstGeom prst="rect">
            <a:avLst/>
          </a:prstGeom>
          <a:noFill/>
        </p:spPr>
        <p:txBody>
          <a:bodyPr wrap="square" rtlCol="0">
            <a:spAutoFit/>
          </a:bodyPr>
          <a:lstStyle/>
          <a:p>
            <a:pPr algn="ctr"/>
            <a:r>
              <a:rPr lang="de-DE" sz="2000" b="1" dirty="0">
                <a:solidFill>
                  <a:schemeClr val="bg1"/>
                </a:solidFill>
              </a:rPr>
              <a:t>2050</a:t>
            </a:r>
            <a:endParaRPr lang="en-GB" b="1" dirty="0">
              <a:solidFill>
                <a:schemeClr val="bg1"/>
              </a:solidFill>
            </a:endParaRPr>
          </a:p>
        </p:txBody>
      </p:sp>
    </p:spTree>
    <p:extLst>
      <p:ext uri="{BB962C8B-B14F-4D97-AF65-F5344CB8AC3E}">
        <p14:creationId xmlns:p14="http://schemas.microsoft.com/office/powerpoint/2010/main" val="3541243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3C628F"/>
                </a:solidFill>
              </a:rPr>
              <a:t>Verkehr und Umwelt</a:t>
            </a:r>
            <a:endParaRPr lang="en-GB" b="1"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7</a:t>
            </a:fld>
            <a:endParaRPr lang="de-AT" dirty="0">
              <a:solidFill>
                <a:prstClr val="white"/>
              </a:solidFill>
            </a:endParaRPr>
          </a:p>
        </p:txBody>
      </p:sp>
      <p:grpSp>
        <p:nvGrpSpPr>
          <p:cNvPr id="11" name="Gruppieren 10"/>
          <p:cNvGrpSpPr/>
          <p:nvPr/>
        </p:nvGrpSpPr>
        <p:grpSpPr>
          <a:xfrm>
            <a:off x="4932040" y="2017168"/>
            <a:ext cx="4046647" cy="3839050"/>
            <a:chOff x="4187413" y="2540891"/>
            <a:chExt cx="5112567" cy="3703960"/>
          </a:xfrm>
        </p:grpSpPr>
        <p:graphicFrame>
          <p:nvGraphicFramePr>
            <p:cNvPr id="6" name="Diagramm 5"/>
            <p:cNvGraphicFramePr/>
            <p:nvPr>
              <p:extLst>
                <p:ext uri="{D42A27DB-BD31-4B8C-83A1-F6EECF244321}">
                  <p14:modId xmlns:p14="http://schemas.microsoft.com/office/powerpoint/2010/main" val="1452689804"/>
                </p:ext>
              </p:extLst>
            </p:nvPr>
          </p:nvGraphicFramePr>
          <p:xfrm>
            <a:off x="4187413" y="2540891"/>
            <a:ext cx="5112567" cy="37039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feld 9"/>
            <p:cNvSpPr txBox="1"/>
            <p:nvPr/>
          </p:nvSpPr>
          <p:spPr>
            <a:xfrm>
              <a:off x="5085240" y="6005403"/>
              <a:ext cx="2592287" cy="230064"/>
            </a:xfrm>
            <a:prstGeom prst="rect">
              <a:avLst/>
            </a:prstGeom>
            <a:noFill/>
          </p:spPr>
          <p:txBody>
            <a:bodyPr wrap="square" rtlCol="0">
              <a:spAutoFit/>
            </a:bodyPr>
            <a:lstStyle/>
            <a:p>
              <a:pPr algn="ctr"/>
              <a:r>
                <a:rPr lang="de-DE" sz="800" dirty="0">
                  <a:solidFill>
                    <a:srgbClr val="3C628F"/>
                  </a:solidFill>
                </a:rPr>
                <a:t>Quelle: in Anlehnung an statista.com</a:t>
              </a:r>
              <a:endParaRPr lang="en-GB" sz="800" dirty="0">
                <a:solidFill>
                  <a:srgbClr val="3C628F"/>
                </a:solidFill>
              </a:endParaRPr>
            </a:p>
          </p:txBody>
        </p:sp>
      </p:grpSp>
      <p:grpSp>
        <p:nvGrpSpPr>
          <p:cNvPr id="18" name="Gruppieren 17"/>
          <p:cNvGrpSpPr/>
          <p:nvPr/>
        </p:nvGrpSpPr>
        <p:grpSpPr>
          <a:xfrm>
            <a:off x="-436828" y="2099783"/>
            <a:ext cx="5832139" cy="3965279"/>
            <a:chOff x="4271109" y="2620599"/>
            <a:chExt cx="5112567" cy="3703960"/>
          </a:xfrm>
        </p:grpSpPr>
        <p:graphicFrame>
          <p:nvGraphicFramePr>
            <p:cNvPr id="19" name="Diagramm 18"/>
            <p:cNvGraphicFramePr/>
            <p:nvPr>
              <p:extLst>
                <p:ext uri="{D42A27DB-BD31-4B8C-83A1-F6EECF244321}">
                  <p14:modId xmlns:p14="http://schemas.microsoft.com/office/powerpoint/2010/main" val="306658960"/>
                </p:ext>
              </p:extLst>
            </p:nvPr>
          </p:nvGraphicFramePr>
          <p:xfrm>
            <a:off x="4271109" y="2620599"/>
            <a:ext cx="5112567" cy="3703960"/>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hteck 19"/>
            <p:cNvSpPr/>
            <p:nvPr/>
          </p:nvSpPr>
          <p:spPr>
            <a:xfrm>
              <a:off x="7146979" y="4982839"/>
              <a:ext cx="1872654" cy="53406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C628F"/>
                </a:solidFill>
              </a:endParaRPr>
            </a:p>
          </p:txBody>
        </p:sp>
        <p:sp>
          <p:nvSpPr>
            <p:cNvPr id="21" name="Textfeld 20"/>
            <p:cNvSpPr txBox="1"/>
            <p:nvPr/>
          </p:nvSpPr>
          <p:spPr>
            <a:xfrm>
              <a:off x="4644881" y="6005403"/>
              <a:ext cx="2592288" cy="201246"/>
            </a:xfrm>
            <a:prstGeom prst="rect">
              <a:avLst/>
            </a:prstGeom>
            <a:noFill/>
          </p:spPr>
          <p:txBody>
            <a:bodyPr wrap="square" rtlCol="0">
              <a:spAutoFit/>
            </a:bodyPr>
            <a:lstStyle/>
            <a:p>
              <a:pPr algn="ctr"/>
              <a:r>
                <a:rPr lang="de-DE" sz="800" dirty="0">
                  <a:solidFill>
                    <a:srgbClr val="3C628F"/>
                  </a:solidFill>
                </a:rPr>
                <a:t>Quelle: Eurostat (2018) </a:t>
              </a:r>
              <a:endParaRPr lang="en-GB" sz="800" dirty="0">
                <a:solidFill>
                  <a:srgbClr val="3C628F"/>
                </a:solidFill>
              </a:endParaRPr>
            </a:p>
          </p:txBody>
        </p:sp>
      </p:grpSp>
    </p:spTree>
    <p:extLst>
      <p:ext uri="{BB962C8B-B14F-4D97-AF65-F5344CB8AC3E}">
        <p14:creationId xmlns:p14="http://schemas.microsoft.com/office/powerpoint/2010/main" val="2915940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6821" y="445434"/>
            <a:ext cx="8496944" cy="990600"/>
          </a:xfrm>
        </p:spPr>
        <p:txBody>
          <a:bodyPr>
            <a:normAutofit fontScale="90000"/>
          </a:bodyPr>
          <a:lstStyle/>
          <a:p>
            <a:r>
              <a:rPr lang="de-DE" sz="3100" b="1" dirty="0">
                <a:solidFill>
                  <a:srgbClr val="3C628F"/>
                </a:solidFill>
              </a:rPr>
              <a:t>Treiber für eine nachhaltige Entwicklung – </a:t>
            </a:r>
            <a:br>
              <a:rPr lang="de-DE" sz="3100" b="1" dirty="0">
                <a:solidFill>
                  <a:srgbClr val="3C628F"/>
                </a:solidFill>
              </a:rPr>
            </a:br>
            <a:r>
              <a:rPr lang="de-DE" sz="3100" b="1" dirty="0">
                <a:solidFill>
                  <a:srgbClr val="3C628F"/>
                </a:solidFill>
              </a:rPr>
              <a:t>Weißbuch der Europäischen Kommission 2011</a:t>
            </a:r>
            <a:br>
              <a:rPr lang="de-DE" b="1" dirty="0">
                <a:solidFill>
                  <a:srgbClr val="3C628F"/>
                </a:solidFill>
              </a:rPr>
            </a:br>
            <a:r>
              <a:rPr lang="de-DE" sz="2700" dirty="0">
                <a:solidFill>
                  <a:schemeClr val="accent1"/>
                </a:solidFill>
              </a:rPr>
              <a:t>Verkehr und Umwelt</a:t>
            </a:r>
            <a:br>
              <a:rPr lang="de-DE" dirty="0"/>
            </a:br>
            <a:endParaRPr lang="de-DE" b="1" dirty="0">
              <a:solidFill>
                <a:srgbClr val="3C628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38082199"/>
              </p:ext>
            </p:extLst>
          </p:nvPr>
        </p:nvGraphicFramePr>
        <p:xfrm>
          <a:off x="107504" y="1555461"/>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5716760" y="1844824"/>
            <a:ext cx="2946376" cy="927720"/>
          </a:xfrm>
          <a:prstGeom prst="rect">
            <a:avLst/>
          </a:prstGeom>
          <a:ln w="19050">
            <a:solidFill>
              <a:srgbClr val="92D050"/>
            </a:solid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274320" lvl="1" indent="0">
              <a:buNone/>
            </a:pPr>
            <a:r>
              <a:rPr lang="de-DE" b="1" spc="60" dirty="0">
                <a:solidFill>
                  <a:srgbClr val="3C628F"/>
                </a:solidFill>
                <a:latin typeface="Corbel" panose="020B0503020204020204" pitchFamily="34" charset="0"/>
              </a:rPr>
              <a:t>Steigende Nachfrage nach nachhaltigen Verkehrsträgern</a:t>
            </a:r>
          </a:p>
        </p:txBody>
      </p:sp>
      <p:sp>
        <p:nvSpPr>
          <p:cNvPr id="9" name="Content Placeholder 2"/>
          <p:cNvSpPr txBox="1">
            <a:spLocks/>
          </p:cNvSpPr>
          <p:nvPr/>
        </p:nvSpPr>
        <p:spPr>
          <a:xfrm>
            <a:off x="5480992" y="4589512"/>
            <a:ext cx="3635896" cy="711696"/>
          </a:xfrm>
          <a:prstGeom prst="rect">
            <a:avLst/>
          </a:prstGeom>
          <a:ln w="9525">
            <a:no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de-DE" sz="1200" spc="60" dirty="0">
                <a:solidFill>
                  <a:srgbClr val="3C628F"/>
                </a:solidFill>
                <a:latin typeface="Corbel" panose="020B0503020204020204" pitchFamily="34" charset="0"/>
              </a:rPr>
              <a:t>* Transport von Gütern bei dem zwei oder mehr Verkehrsträger zum Einsatz kommen</a:t>
            </a:r>
            <a:endParaRPr lang="en-US" sz="1200" spc="60" dirty="0">
              <a:solidFill>
                <a:srgbClr val="3C628F"/>
              </a:solidFill>
              <a:latin typeface="Corbel" panose="020B0503020204020204" pitchFamily="34" charset="0"/>
            </a:endParaRPr>
          </a:p>
        </p:txBody>
      </p:sp>
      <p:sp>
        <p:nvSpPr>
          <p:cNvPr id="2" name="Date Placeholder 1"/>
          <p:cNvSpPr>
            <a:spLocks noGrp="1"/>
          </p:cNvSpPr>
          <p:nvPr>
            <p:ph type="dt" sz="half" idx="10"/>
          </p:nvPr>
        </p:nvSpPr>
        <p:spPr/>
        <p:txBody>
          <a:bodyPr/>
          <a:lstStyle/>
          <a:p>
            <a:fld id="{EEF28081-5D48-48D8-8513-29B2CE5A6886}" type="datetime6">
              <a:rPr lang="en-GB" smtClean="0">
                <a:solidFill>
                  <a:prstClr val="white"/>
                </a:solidFill>
              </a:rPr>
              <a:t>September 22</a:t>
            </a:fld>
            <a:endParaRPr lang="de-AT" dirty="0">
              <a:solidFill>
                <a:prstClr val="white"/>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8</a:t>
            </a:fld>
            <a:endParaRPr lang="de-AT" dirty="0">
              <a:solidFill>
                <a:prstClr val="white"/>
              </a:solidFill>
            </a:endParaRPr>
          </a:p>
        </p:txBody>
      </p:sp>
      <p:sp>
        <p:nvSpPr>
          <p:cNvPr id="11" name="Content Placeholder 2"/>
          <p:cNvSpPr txBox="1">
            <a:spLocks/>
          </p:cNvSpPr>
          <p:nvPr/>
        </p:nvSpPr>
        <p:spPr>
          <a:xfrm>
            <a:off x="611560" y="5233392"/>
            <a:ext cx="8424936" cy="1435968"/>
          </a:xfrm>
          <a:prstGeom prst="rect">
            <a:avLst/>
          </a:prstGeom>
          <a:ln w="19050">
            <a:solidFill>
              <a:srgbClr val="92D050"/>
            </a:solid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8640" lvl="2" indent="0">
              <a:buNone/>
            </a:pPr>
            <a:r>
              <a:rPr lang="de-DE" b="1" u="sng" spc="60" dirty="0">
                <a:solidFill>
                  <a:srgbClr val="3C628F"/>
                </a:solidFill>
                <a:latin typeface="Corbel" panose="020B0503020204020204" pitchFamily="34" charset="0"/>
              </a:rPr>
              <a:t>Ziele für Verkehrsverlagerung (Modal </a:t>
            </a:r>
            <a:r>
              <a:rPr lang="de-DE" b="1" u="sng" spc="60" dirty="0" err="1">
                <a:solidFill>
                  <a:srgbClr val="3C628F"/>
                </a:solidFill>
                <a:latin typeface="Corbel" panose="020B0503020204020204" pitchFamily="34" charset="0"/>
              </a:rPr>
              <a:t>Shift</a:t>
            </a:r>
            <a:r>
              <a:rPr lang="de-DE" b="1" u="sng" spc="60" dirty="0">
                <a:solidFill>
                  <a:srgbClr val="3C628F"/>
                </a:solidFill>
                <a:latin typeface="Corbel" panose="020B0503020204020204" pitchFamily="34" charset="0"/>
              </a:rPr>
              <a:t>)</a:t>
            </a:r>
          </a:p>
          <a:p>
            <a:pPr marL="548640" lvl="2" indent="0">
              <a:buNone/>
            </a:pPr>
            <a:r>
              <a:rPr lang="de-DE" b="1" spc="60" dirty="0">
                <a:solidFill>
                  <a:srgbClr val="3C628F"/>
                </a:solidFill>
                <a:latin typeface="Corbel" panose="020B0503020204020204" pitchFamily="34" charset="0"/>
              </a:rPr>
              <a:t>2030: 30 % </a:t>
            </a:r>
            <a:r>
              <a:rPr lang="de-DE" spc="60" dirty="0">
                <a:solidFill>
                  <a:srgbClr val="3C628F"/>
                </a:solidFill>
                <a:latin typeface="Corbel" panose="020B0503020204020204" pitchFamily="34" charset="0"/>
              </a:rPr>
              <a:t>vom Straßenverkehr </a:t>
            </a:r>
            <a:r>
              <a:rPr lang="de-DE" b="1" spc="60" dirty="0">
                <a:solidFill>
                  <a:srgbClr val="3C628F"/>
                </a:solidFill>
                <a:latin typeface="Corbel" panose="020B0503020204020204" pitchFamily="34" charset="0"/>
              </a:rPr>
              <a:t>&gt; 300 km </a:t>
            </a:r>
            <a:r>
              <a:rPr lang="de-DE" spc="60" dirty="0">
                <a:solidFill>
                  <a:srgbClr val="3C628F"/>
                </a:solidFill>
                <a:latin typeface="Corbel" panose="020B0503020204020204" pitchFamily="34" charset="0"/>
              </a:rPr>
              <a:t>auf Schiene/Binnenwasser</a:t>
            </a:r>
          </a:p>
          <a:p>
            <a:pPr marL="548640" lvl="2" indent="0">
              <a:buNone/>
            </a:pPr>
            <a:r>
              <a:rPr lang="de-DE" b="1" spc="60" dirty="0">
                <a:solidFill>
                  <a:srgbClr val="3C628F"/>
                </a:solidFill>
                <a:latin typeface="Corbel" panose="020B0503020204020204" pitchFamily="34" charset="0"/>
              </a:rPr>
              <a:t>2050: 50 % </a:t>
            </a:r>
            <a:r>
              <a:rPr lang="de-DE" spc="60" dirty="0">
                <a:solidFill>
                  <a:srgbClr val="3C628F"/>
                </a:solidFill>
                <a:latin typeface="Corbel" panose="020B0503020204020204" pitchFamily="34" charset="0"/>
              </a:rPr>
              <a:t>vom Straßenverkehr </a:t>
            </a:r>
            <a:r>
              <a:rPr lang="de-DE" b="1" spc="60" dirty="0">
                <a:solidFill>
                  <a:srgbClr val="3C628F"/>
                </a:solidFill>
                <a:latin typeface="Corbel" panose="020B0503020204020204" pitchFamily="34" charset="0"/>
              </a:rPr>
              <a:t>&gt;300 km </a:t>
            </a:r>
            <a:r>
              <a:rPr lang="de-DE" spc="60" dirty="0">
                <a:solidFill>
                  <a:srgbClr val="3C628F"/>
                </a:solidFill>
                <a:latin typeface="Corbel" panose="020B0503020204020204" pitchFamily="34" charset="0"/>
              </a:rPr>
              <a:t>auf Schiene/Binnenwasser</a:t>
            </a:r>
          </a:p>
          <a:p>
            <a:pPr marL="548640" lvl="2" indent="0">
              <a:buNone/>
            </a:pPr>
            <a:r>
              <a:rPr lang="de-DE" spc="60" dirty="0">
                <a:solidFill>
                  <a:srgbClr val="3C628F"/>
                </a:solidFill>
                <a:latin typeface="Corbel" panose="020B0503020204020204" pitchFamily="34" charset="0"/>
                <a:sym typeface="Wingdings" panose="05000000000000000000" pitchFamily="2" charset="2"/>
              </a:rPr>
              <a:t> </a:t>
            </a:r>
            <a:r>
              <a:rPr lang="de-DE" spc="60" dirty="0">
                <a:solidFill>
                  <a:srgbClr val="3C628F"/>
                </a:solidFill>
                <a:latin typeface="Corbel" panose="020B0503020204020204" pitchFamily="34" charset="0"/>
              </a:rPr>
              <a:t>Schiene &amp; Binnenwasser sind als nachhaltige Verkehrsträger anerkannt!</a:t>
            </a:r>
          </a:p>
        </p:txBody>
      </p:sp>
    </p:spTree>
    <p:extLst>
      <p:ext uri="{BB962C8B-B14F-4D97-AF65-F5344CB8AC3E}">
        <p14:creationId xmlns:p14="http://schemas.microsoft.com/office/powerpoint/2010/main" val="66211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1" dirty="0">
                <a:solidFill>
                  <a:srgbClr val="3C628F"/>
                </a:solidFill>
              </a:rPr>
              <a:t>Nachhaltiger Transport</a:t>
            </a:r>
            <a:br>
              <a:rPr lang="de-DE" b="1" dirty="0">
                <a:solidFill>
                  <a:srgbClr val="3C628F"/>
                </a:solidFill>
              </a:rPr>
            </a:br>
            <a:r>
              <a:rPr lang="de-DE" sz="2400" dirty="0">
                <a:solidFill>
                  <a:schemeClr val="accent1"/>
                </a:solidFill>
              </a:rPr>
              <a:t>Verkehr und Umwelt</a:t>
            </a:r>
            <a:endParaRPr lang="de-DE" sz="2400" b="0" dirty="0">
              <a:solidFill>
                <a:srgbClr val="3C628F"/>
              </a:solidFill>
            </a:endParaRPr>
          </a:p>
        </p:txBody>
      </p:sp>
      <p:sp>
        <p:nvSpPr>
          <p:cNvPr id="34" name="Content Placeholder 33"/>
          <p:cNvSpPr>
            <a:spLocks noGrp="1"/>
          </p:cNvSpPr>
          <p:nvPr>
            <p:ph idx="1"/>
          </p:nvPr>
        </p:nvSpPr>
        <p:spPr/>
        <p:txBody>
          <a:bodyPr>
            <a:normAutofit/>
          </a:bodyPr>
          <a:lstStyle/>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sz="1400" dirty="0">
              <a:solidFill>
                <a:srgbClr val="3C628F"/>
              </a:solidFill>
            </a:endParaRPr>
          </a:p>
          <a:p>
            <a:pPr marL="0" indent="0">
              <a:buNone/>
            </a:pPr>
            <a:endParaRPr lang="en-US" dirty="0">
              <a:solidFill>
                <a:srgbClr val="3C628F"/>
              </a:solidFill>
            </a:endParaRPr>
          </a:p>
          <a:p>
            <a:endParaRPr lang="de-DE" dirty="0">
              <a:solidFill>
                <a:srgbClr val="3C628F"/>
              </a:solidFill>
            </a:endParaRPr>
          </a:p>
        </p:txBody>
      </p:sp>
      <p:sp>
        <p:nvSpPr>
          <p:cNvPr id="4" name="Date Placeholder 3"/>
          <p:cNvSpPr>
            <a:spLocks noGrp="1"/>
          </p:cNvSpPr>
          <p:nvPr>
            <p:ph type="dt" sz="half" idx="10"/>
          </p:nvPr>
        </p:nvSpPr>
        <p:spPr/>
        <p:txBody>
          <a:bodyPr/>
          <a:lstStyle/>
          <a:p>
            <a:fld id="{795877F2-8412-4AFB-AA88-95C59A204A6A}" type="datetime6">
              <a:rPr lang="en-GB" smtClean="0">
                <a:solidFill>
                  <a:srgbClr val="3C628F"/>
                </a:solidFill>
              </a:rPr>
              <a:t>September 22</a:t>
            </a:fld>
            <a:endParaRPr lang="de-AT" dirty="0">
              <a:solidFill>
                <a:srgbClr val="3C628F"/>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srgbClr val="3C628F"/>
                </a:solidFill>
              </a:rPr>
              <a:pPr/>
              <a:t>9</a:t>
            </a:fld>
            <a:endParaRPr lang="de-AT" dirty="0">
              <a:solidFill>
                <a:srgbClr val="3C628F"/>
              </a:solidFill>
            </a:endParaRPr>
          </a:p>
        </p:txBody>
      </p:sp>
      <p:graphicFrame>
        <p:nvGraphicFramePr>
          <p:cNvPr id="6" name="Diagram 5"/>
          <p:cNvGraphicFramePr/>
          <p:nvPr>
            <p:extLst>
              <p:ext uri="{D42A27DB-BD31-4B8C-83A1-F6EECF244321}">
                <p14:modId xmlns:p14="http://schemas.microsoft.com/office/powerpoint/2010/main" val="1919530604"/>
              </p:ext>
            </p:extLst>
          </p:nvPr>
        </p:nvGraphicFramePr>
        <p:xfrm>
          <a:off x="395536" y="1772816"/>
          <a:ext cx="6096000"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1274854" y="4983980"/>
            <a:ext cx="6594292" cy="1253332"/>
          </a:xfrm>
          <a:prstGeom prst="rect">
            <a:avLst/>
          </a:prstGeom>
          <a:ln w="19050">
            <a:solidFill>
              <a:schemeClr val="tx1">
                <a:lumMod val="75000"/>
                <a:lumOff val="25000"/>
              </a:schemeClr>
            </a:solid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de-DE" sz="2200" b="1" dirty="0">
                <a:solidFill>
                  <a:srgbClr val="3C628F"/>
                </a:solidFill>
                <a:latin typeface="Corbel" panose="020B0503020204020204" pitchFamily="34" charset="0"/>
              </a:rPr>
              <a:t>„Green </a:t>
            </a:r>
            <a:r>
              <a:rPr lang="de-DE" sz="2200" b="1" dirty="0" err="1">
                <a:solidFill>
                  <a:srgbClr val="3C628F"/>
                </a:solidFill>
                <a:latin typeface="Corbel" panose="020B0503020204020204" pitchFamily="34" charset="0"/>
              </a:rPr>
              <a:t>logistics</a:t>
            </a:r>
            <a:r>
              <a:rPr lang="de-DE" sz="2200" b="1" dirty="0">
                <a:solidFill>
                  <a:srgbClr val="3C628F"/>
                </a:solidFill>
                <a:latin typeface="Corbel" panose="020B0503020204020204" pitchFamily="34" charset="0"/>
              </a:rPr>
              <a:t> ist ein Logistikkonzept, welches den Anspruch an die Logistik hat umweltfreundlich und sozialverträglich sowie finanziell tragbar zu sein.“ </a:t>
            </a:r>
          </a:p>
          <a:p>
            <a:pPr marL="0" indent="0">
              <a:buNone/>
            </a:pPr>
            <a:r>
              <a:rPr lang="de-DE" sz="1600" dirty="0">
                <a:solidFill>
                  <a:srgbClr val="3C628F"/>
                </a:solidFill>
              </a:rPr>
              <a:t>- </a:t>
            </a:r>
            <a:r>
              <a:rPr lang="de-DE" sz="1600" dirty="0" err="1">
                <a:solidFill>
                  <a:srgbClr val="3C628F"/>
                </a:solidFill>
              </a:rPr>
              <a:t>Rituray</a:t>
            </a:r>
            <a:r>
              <a:rPr lang="de-DE" sz="1600" dirty="0">
                <a:solidFill>
                  <a:srgbClr val="3C628F"/>
                </a:solidFill>
              </a:rPr>
              <a:t> </a:t>
            </a:r>
            <a:r>
              <a:rPr lang="de-DE" sz="1600" dirty="0" err="1">
                <a:solidFill>
                  <a:srgbClr val="3C628F"/>
                </a:solidFill>
              </a:rPr>
              <a:t>Saroha</a:t>
            </a:r>
            <a:r>
              <a:rPr lang="de-DE" sz="1600" dirty="0">
                <a:solidFill>
                  <a:srgbClr val="3C628F"/>
                </a:solidFill>
              </a:rPr>
              <a:t> (2014)</a:t>
            </a:r>
          </a:p>
        </p:txBody>
      </p:sp>
      <p:sp>
        <p:nvSpPr>
          <p:cNvPr id="3" name="Rectangular Callout 2"/>
          <p:cNvSpPr/>
          <p:nvPr/>
        </p:nvSpPr>
        <p:spPr>
          <a:xfrm>
            <a:off x="6732239" y="1844824"/>
            <a:ext cx="2305209" cy="2736304"/>
          </a:xfrm>
          <a:prstGeom prst="wedgeRectCallout">
            <a:avLst>
              <a:gd name="adj1" fmla="val -63731"/>
              <a:gd name="adj2" fmla="val -816"/>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rgbClr val="3C628F"/>
                </a:solidFill>
                <a:latin typeface="Corbel" panose="020B0503020204020204" pitchFamily="34" charset="0"/>
              </a:rPr>
              <a:t>(Güter)</a:t>
            </a:r>
            <a:r>
              <a:rPr lang="de-DE" sz="2000" dirty="0" err="1">
                <a:solidFill>
                  <a:srgbClr val="3C628F"/>
                </a:solidFill>
                <a:latin typeface="Corbel" panose="020B0503020204020204" pitchFamily="34" charset="0"/>
              </a:rPr>
              <a:t>transport</a:t>
            </a:r>
            <a:r>
              <a:rPr lang="de-DE" sz="2000" dirty="0">
                <a:solidFill>
                  <a:srgbClr val="3C628F"/>
                </a:solidFill>
                <a:latin typeface="Corbel" panose="020B0503020204020204" pitchFamily="34" charset="0"/>
              </a:rPr>
              <a:t> ist essenziell, um Rohstofflieferanten mit Produzenten und Endkonsumenten zu verbinden </a:t>
            </a:r>
          </a:p>
        </p:txBody>
      </p:sp>
    </p:spTree>
    <p:extLst>
      <p:ext uri="{BB962C8B-B14F-4D97-AF65-F5344CB8AC3E}">
        <p14:creationId xmlns:p14="http://schemas.microsoft.com/office/powerpoint/2010/main" val="17741239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ustom 7">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7106</Words>
  <Application>Microsoft Office PowerPoint</Application>
  <PresentationFormat>On-screen Show (4:3)</PresentationFormat>
  <Paragraphs>709</Paragraphs>
  <Slides>36</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Corbel</vt:lpstr>
      <vt:lpstr>Gill Sans MT</vt:lpstr>
      <vt:lpstr>Symbol</vt:lpstr>
      <vt:lpstr>Custom Design</vt:lpstr>
      <vt:lpstr>1_Clarity</vt:lpstr>
      <vt:lpstr>Wie man am besten mit diesem Lehrmaterial arbeitet</vt:lpstr>
      <vt:lpstr>Lernziele und Zielgruppen</vt:lpstr>
      <vt:lpstr>Green Transport </vt:lpstr>
      <vt:lpstr>Warm-Up Green Transport</vt:lpstr>
      <vt:lpstr>Agenda Green Transport</vt:lpstr>
      <vt:lpstr>Verkehr und Umwelt</vt:lpstr>
      <vt:lpstr>Verkehr und Umwelt</vt:lpstr>
      <vt:lpstr>Treiber für eine nachhaltige Entwicklung –  Weißbuch der Europäischen Kommission 2011 Verkehr und Umwelt </vt:lpstr>
      <vt:lpstr>Nachhaltiger Transport Verkehr und Umwelt</vt:lpstr>
      <vt:lpstr>Green logistics Verkehr und Umwelt</vt:lpstr>
      <vt:lpstr>Herausforderungen für einen nachhaltigen Güterverkehr</vt:lpstr>
      <vt:lpstr>Förderung eines nachhaltigen Güterverkehrs Herausforderungen für einen nachhaltigen Güterverkehr</vt:lpstr>
      <vt:lpstr>Quiz</vt:lpstr>
      <vt:lpstr>Agenda Green Transport</vt:lpstr>
      <vt:lpstr>Was macht einen nachhaltigen Verkehrsträger aus? Nachhaltige Verkehrsträger</vt:lpstr>
      <vt:lpstr>Ökologische Einflussbereiche Nachhaltige Verkehrsträger</vt:lpstr>
      <vt:lpstr>Ökologische Einflussbereiche Nachhaltige Verkehrsträger</vt:lpstr>
      <vt:lpstr>Soziale Einflussbereiche Nachhaltige Verkehrsträger</vt:lpstr>
      <vt:lpstr>Ökonomische Einflussbereiche Nachhaltige Verkehrsträger</vt:lpstr>
      <vt:lpstr>Quiz</vt:lpstr>
      <vt:lpstr>Agenda Green Transport</vt:lpstr>
      <vt:lpstr>Verkehrsträger Straße Verkehrsträgervergleich</vt:lpstr>
      <vt:lpstr>Verkehrsträger Schiene Verkehrsträgervergleich</vt:lpstr>
      <vt:lpstr>Verkehrsträger Wasserstraße Verkehrsträgervergleich</vt:lpstr>
      <vt:lpstr>PowerPoint Presentation</vt:lpstr>
      <vt:lpstr>PowerPoint Presentation</vt:lpstr>
      <vt:lpstr>Anteil der Binnenschifffahrt am Transportaufkommen  Europa-Vergleich</vt:lpstr>
      <vt:lpstr>Quiz</vt:lpstr>
      <vt:lpstr>Agenda Green Transport</vt:lpstr>
      <vt:lpstr>Fakten  Flüssiggas - LNG</vt:lpstr>
      <vt:lpstr>Wertschöpfungskette Flüssiggas - LNG</vt:lpstr>
      <vt:lpstr>Chancen Flüssiggas - LNG</vt:lpstr>
      <vt:lpstr>Quiz</vt:lpstr>
      <vt:lpstr>ABC-Liste Abschlussübung</vt:lpstr>
      <vt:lpstr>Quellenverzeichnis</vt:lpstr>
      <vt:lpstr>Zusatzinformation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sabine.jung</dc:creator>
  <cp:lastModifiedBy>Kompp Ricarda</cp:lastModifiedBy>
  <cp:revision>446</cp:revision>
  <cp:lastPrinted>2018-03-14T06:22:35Z</cp:lastPrinted>
  <dcterms:created xsi:type="dcterms:W3CDTF">2012-09-17T08:31:25Z</dcterms:created>
  <dcterms:modified xsi:type="dcterms:W3CDTF">2022-09-20T11:00:58Z</dcterms:modified>
</cp:coreProperties>
</file>