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91" r:id="rId3"/>
  </p:sldMasterIdLst>
  <p:notesMasterIdLst>
    <p:notesMasterId r:id="rId45"/>
  </p:notesMasterIdLst>
  <p:handoutMasterIdLst>
    <p:handoutMasterId r:id="rId46"/>
  </p:handoutMasterIdLst>
  <p:sldIdLst>
    <p:sldId id="256" r:id="rId4"/>
    <p:sldId id="519" r:id="rId5"/>
    <p:sldId id="520" r:id="rId6"/>
    <p:sldId id="529" r:id="rId7"/>
    <p:sldId id="499" r:id="rId8"/>
    <p:sldId id="530" r:id="rId9"/>
    <p:sldId id="531" r:id="rId10"/>
    <p:sldId id="532" r:id="rId11"/>
    <p:sldId id="533" r:id="rId12"/>
    <p:sldId id="534" r:id="rId13"/>
    <p:sldId id="535" r:id="rId14"/>
    <p:sldId id="536" r:id="rId15"/>
    <p:sldId id="537" r:id="rId16"/>
    <p:sldId id="507" r:id="rId17"/>
    <p:sldId id="506" r:id="rId18"/>
    <p:sldId id="521" r:id="rId19"/>
    <p:sldId id="500" r:id="rId20"/>
    <p:sldId id="522" r:id="rId21"/>
    <p:sldId id="523" r:id="rId22"/>
    <p:sldId id="501" r:id="rId23"/>
    <p:sldId id="541" r:id="rId24"/>
    <p:sldId id="540" r:id="rId25"/>
    <p:sldId id="524" r:id="rId26"/>
    <p:sldId id="538" r:id="rId27"/>
    <p:sldId id="471" r:id="rId28"/>
    <p:sldId id="513" r:id="rId29"/>
    <p:sldId id="470" r:id="rId30"/>
    <p:sldId id="514" r:id="rId31"/>
    <p:sldId id="516" r:id="rId32"/>
    <p:sldId id="517" r:id="rId33"/>
    <p:sldId id="526" r:id="rId34"/>
    <p:sldId id="539" r:id="rId35"/>
    <p:sldId id="482" r:id="rId36"/>
    <p:sldId id="515" r:id="rId37"/>
    <p:sldId id="542" r:id="rId38"/>
    <p:sldId id="543" r:id="rId39"/>
    <p:sldId id="498" r:id="rId40"/>
    <p:sldId id="527" r:id="rId41"/>
    <p:sldId id="528" r:id="rId42"/>
    <p:sldId id="417" r:id="rId43"/>
    <p:sldId id="518" r:id="rId44"/>
  </p:sldIdLst>
  <p:sldSz cx="9144000" cy="6858000" type="screen4x3"/>
  <p:notesSz cx="6669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3" clrIdx="0"/>
  <p:cmAuthor id="1" name="Haller Alexandra" initials="H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28F"/>
    <a:srgbClr val="B0B8D1"/>
    <a:srgbClr val="189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71831" autoAdjust="0"/>
  </p:normalViewPr>
  <p:slideViewPr>
    <p:cSldViewPr showGuides="1">
      <p:cViewPr varScale="1">
        <p:scale>
          <a:sx n="94" d="100"/>
          <a:sy n="94" d="100"/>
        </p:scale>
        <p:origin x="2322" y="66"/>
      </p:cViewPr>
      <p:guideLst>
        <p:guide orient="horz" pos="2160"/>
        <p:guide pos="2880"/>
      </p:guideLst>
    </p:cSldViewPr>
  </p:slideViewPr>
  <p:notesTextViewPr>
    <p:cViewPr>
      <p:scale>
        <a:sx n="3" d="2"/>
        <a:sy n="3" d="2"/>
      </p:scale>
      <p:origin x="0" y="0"/>
    </p:cViewPr>
  </p:notesTextViewPr>
  <p:sorterViewPr>
    <p:cViewPr>
      <p:scale>
        <a:sx n="100" d="100"/>
        <a:sy n="100" d="100"/>
      </p:scale>
      <p:origin x="0" y="192"/>
    </p:cViewPr>
  </p:sorterViewPr>
  <p:notesViewPr>
    <p:cSldViewPr>
      <p:cViewPr varScale="1">
        <p:scale>
          <a:sx n="78" d="100"/>
          <a:sy n="78" d="100"/>
        </p:scale>
        <p:origin x="-3354" y="-108"/>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Besatzung, Ausstattung, Antrieb</a:t>
          </a:r>
          <a:endParaRPr lang="de-DE" sz="1800" dirty="0" smtClean="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4">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A6570760-D2D7-4934-9FB9-BA6A4F570A23}" type="presOf" srcId="{F2941672-F5FC-4F5F-8FF3-57791CAF8C56}" destId="{AB399548-C0EB-4691-9CE6-7284291054B6}"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2" destOrd="0" parTransId="{4F3AEDE9-65F0-4988-8076-2CEA40D71496}" sibTransId="{46AFA8D8-F557-4455-8A38-DF16055635A9}"/>
    <dgm:cxn modelId="{0781121C-2DD2-4939-9728-C6477965DA94}" srcId="{754914D3-2823-4D9D-9B5F-8AAE908A2791}" destId="{F24300EC-4372-4D89-B437-9F81F6228517}" srcOrd="1" destOrd="0" parTransId="{468FF3C9-0BE5-4FF4-BE42-47AA0FABB054}" sibTransId="{BBB9D7DD-2425-4723-8219-8DCB9AF8E441}"/>
    <dgm:cxn modelId="{323A5759-ACCF-4740-9844-94DD8CAA14FA}" type="presOf" srcId="{6755B75A-DA2F-4942-9466-602DAA2B76D4}" destId="{91210F3F-D8B2-42DD-8F99-15CEF9439F8A}"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Besatzung, Ausstattung, Antrieb</a:t>
          </a:r>
          <a:endParaRPr lang="de-DE" sz="1800" dirty="0" smtClean="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rgbClr val="3C628F"/>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4">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A6570760-D2D7-4934-9FB9-BA6A4F570A23}" type="presOf" srcId="{F2941672-F5FC-4F5F-8FF3-57791CAF8C56}" destId="{AB399548-C0EB-4691-9CE6-7284291054B6}"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2" destOrd="0" parTransId="{4F3AEDE9-65F0-4988-8076-2CEA40D71496}" sibTransId="{46AFA8D8-F557-4455-8A38-DF16055635A9}"/>
    <dgm:cxn modelId="{0781121C-2DD2-4939-9728-C6477965DA94}" srcId="{754914D3-2823-4D9D-9B5F-8AAE908A2791}" destId="{F24300EC-4372-4D89-B437-9F81F6228517}" srcOrd="1" destOrd="0" parTransId="{468FF3C9-0BE5-4FF4-BE42-47AA0FABB054}" sibTransId="{BBB9D7DD-2425-4723-8219-8DCB9AF8E441}"/>
    <dgm:cxn modelId="{323A5759-ACCF-4740-9844-94DD8CAA14FA}" type="presOf" srcId="{6755B75A-DA2F-4942-9466-602DAA2B76D4}" destId="{91210F3F-D8B2-42DD-8F99-15CEF9439F8A}"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Besatzung, Ausstattung, Antrieb</a:t>
          </a:r>
          <a:endParaRPr lang="de-DE" sz="1800" dirty="0" smtClean="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4">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4"/>
      <dgm:spPr>
        <a:solidFill>
          <a:schemeClr val="accent1"/>
        </a:solidFill>
        <a:ln w="28575">
          <a:solidFill>
            <a:schemeClr val="accent1"/>
          </a:solidFill>
        </a:ln>
      </dgm:spPr>
      <dgm:t>
        <a:bodyPr/>
        <a:lstStyle/>
        <a:p>
          <a:endParaRPr lang="de-AT"/>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A6570760-D2D7-4934-9FB9-BA6A4F570A23}" type="presOf" srcId="{F2941672-F5FC-4F5F-8FF3-57791CAF8C56}" destId="{AB399548-C0EB-4691-9CE6-7284291054B6}"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2" destOrd="0" parTransId="{4F3AEDE9-65F0-4988-8076-2CEA40D71496}" sibTransId="{46AFA8D8-F557-4455-8A38-DF16055635A9}"/>
    <dgm:cxn modelId="{0781121C-2DD2-4939-9728-C6477965DA94}" srcId="{754914D3-2823-4D9D-9B5F-8AAE908A2791}" destId="{F24300EC-4372-4D89-B437-9F81F6228517}" srcOrd="1" destOrd="0" parTransId="{468FF3C9-0BE5-4FF4-BE42-47AA0FABB054}" sibTransId="{BBB9D7DD-2425-4723-8219-8DCB9AF8E441}"/>
    <dgm:cxn modelId="{323A5759-ACCF-4740-9844-94DD8CAA14FA}" type="presOf" srcId="{6755B75A-DA2F-4942-9466-602DAA2B76D4}" destId="{91210F3F-D8B2-42DD-8F99-15CEF9439F8A}"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Besatzung, Ausstattung, Antrieb</a:t>
          </a:r>
          <a:endParaRPr lang="de-DE" sz="1800" dirty="0" smtClean="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4">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solidFill>
        <a:ln w="28575">
          <a:solidFill>
            <a:schemeClr val="accent1"/>
          </a:solidFill>
        </a:ln>
      </dgm:spPr>
      <dgm:t>
        <a:bodyPr/>
        <a:lstStyle/>
        <a:p>
          <a:endParaRPr lang="de-AT"/>
        </a:p>
      </dgm:t>
    </dgm:pt>
  </dgm:ptLst>
  <dgm:cxnLst>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A6570760-D2D7-4934-9FB9-BA6A4F570A23}" type="presOf" srcId="{F2941672-F5FC-4F5F-8FF3-57791CAF8C56}" destId="{AB399548-C0EB-4691-9CE6-7284291054B6}"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2" destOrd="0" parTransId="{4F3AEDE9-65F0-4988-8076-2CEA40D71496}" sibTransId="{46AFA8D8-F557-4455-8A38-DF16055635A9}"/>
    <dgm:cxn modelId="{0781121C-2DD2-4939-9728-C6477965DA94}" srcId="{754914D3-2823-4D9D-9B5F-8AAE908A2791}" destId="{F24300EC-4372-4D89-B437-9F81F6228517}" srcOrd="1" destOrd="0" parTransId="{468FF3C9-0BE5-4FF4-BE42-47AA0FABB054}" sibTransId="{BBB9D7DD-2425-4723-8219-8DCB9AF8E441}"/>
    <dgm:cxn modelId="{323A5759-ACCF-4740-9844-94DD8CAA14FA}" type="presOf" srcId="{6755B75A-DA2F-4942-9466-602DAA2B76D4}" destId="{91210F3F-D8B2-42DD-8F99-15CEF9439F8A}"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Besatzung, Ausstattung, Antrieb</a:t>
          </a:r>
          <a:endParaRPr lang="de-DE" sz="1800" kern="1200" dirty="0" smtClean="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rgbClr val="3C628F"/>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Besatzung, Ausstattung, Antrieb</a:t>
          </a:r>
          <a:endParaRPr lang="de-DE" sz="1800" kern="1200" dirty="0" smtClean="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Besatzung, Ausstattung, Antrieb</a:t>
          </a:r>
          <a:endParaRPr lang="de-DE" sz="1800" kern="1200" dirty="0" smtClean="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Besatzung, Ausstattung, Antrieb</a:t>
          </a:r>
          <a:endParaRPr lang="de-DE" sz="1800" kern="1200" dirty="0" smtClean="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95"/>
          </a:xfrm>
          <a:prstGeom prst="rect">
            <a:avLst/>
          </a:prstGeom>
        </p:spPr>
        <p:txBody>
          <a:bodyPr vert="horz" lIns="90608" tIns="45304" rIns="90608" bIns="45304" rtlCol="0"/>
          <a:lstStyle>
            <a:lvl1pPr algn="l">
              <a:defRPr sz="1200"/>
            </a:lvl1pPr>
          </a:lstStyle>
          <a:p>
            <a:endParaRPr lang="de-AT" dirty="0"/>
          </a:p>
        </p:txBody>
      </p:sp>
      <p:sp>
        <p:nvSpPr>
          <p:cNvPr id="3" name="Date Placeholder 2"/>
          <p:cNvSpPr>
            <a:spLocks noGrp="1"/>
          </p:cNvSpPr>
          <p:nvPr>
            <p:ph type="dt" sz="quarter" idx="1"/>
          </p:nvPr>
        </p:nvSpPr>
        <p:spPr>
          <a:xfrm>
            <a:off x="3777128" y="0"/>
            <a:ext cx="2890405" cy="496095"/>
          </a:xfrm>
          <a:prstGeom prst="rect">
            <a:avLst/>
          </a:prstGeom>
        </p:spPr>
        <p:txBody>
          <a:bodyPr vert="horz" lIns="90608" tIns="45304" rIns="90608" bIns="45304" rtlCol="0"/>
          <a:lstStyle>
            <a:lvl1pPr algn="r">
              <a:defRPr sz="1200"/>
            </a:lvl1pPr>
          </a:lstStyle>
          <a:p>
            <a:fld id="{29440D30-D8CF-48D9-8C08-8F5A188DD82E}" type="datetimeFigureOut">
              <a:rPr lang="de-AT" smtClean="0"/>
              <a:t>17.08.2020</a:t>
            </a:fld>
            <a:endParaRPr lang="de-AT" dirty="0"/>
          </a:p>
        </p:txBody>
      </p:sp>
      <p:sp>
        <p:nvSpPr>
          <p:cNvPr id="4" name="Footer Placeholder 3"/>
          <p:cNvSpPr>
            <a:spLocks noGrp="1"/>
          </p:cNvSpPr>
          <p:nvPr>
            <p:ph type="ftr" sz="quarter" idx="2"/>
          </p:nvPr>
        </p:nvSpPr>
        <p:spPr>
          <a:xfrm>
            <a:off x="0" y="9430546"/>
            <a:ext cx="2890405" cy="496095"/>
          </a:xfrm>
          <a:prstGeom prst="rect">
            <a:avLst/>
          </a:prstGeom>
        </p:spPr>
        <p:txBody>
          <a:bodyPr vert="horz" lIns="90608" tIns="45304" rIns="90608" bIns="45304" rtlCol="0" anchor="b"/>
          <a:lstStyle>
            <a:lvl1pPr algn="l">
              <a:defRPr sz="1200"/>
            </a:lvl1pPr>
          </a:lstStyle>
          <a:p>
            <a:endParaRPr lang="de-AT" dirty="0"/>
          </a:p>
        </p:txBody>
      </p:sp>
      <p:sp>
        <p:nvSpPr>
          <p:cNvPr id="5" name="Slide Number Placeholder 4"/>
          <p:cNvSpPr>
            <a:spLocks noGrp="1"/>
          </p:cNvSpPr>
          <p:nvPr>
            <p:ph type="sldNum" sz="quarter" idx="3"/>
          </p:nvPr>
        </p:nvSpPr>
        <p:spPr>
          <a:xfrm>
            <a:off x="3777128" y="9430546"/>
            <a:ext cx="2890405" cy="496095"/>
          </a:xfrm>
          <a:prstGeom prst="rect">
            <a:avLst/>
          </a:prstGeom>
        </p:spPr>
        <p:txBody>
          <a:bodyPr vert="horz" lIns="90608" tIns="45304" rIns="90608" bIns="45304" rtlCol="0" anchor="b"/>
          <a:lstStyle>
            <a:lvl1pPr algn="r">
              <a:defRPr sz="1200"/>
            </a:lvl1pPr>
          </a:lstStyle>
          <a:p>
            <a:fld id="{FC156E28-7D79-4ED5-9C24-3C8BC3C1DC1C}" type="slidenum">
              <a:rPr lang="de-AT" smtClean="0"/>
              <a:t>‹#›</a:t>
            </a:fld>
            <a:endParaRPr lang="de-AT" dirty="0"/>
          </a:p>
        </p:txBody>
      </p:sp>
    </p:spTree>
    <p:extLst>
      <p:ext uri="{BB962C8B-B14F-4D97-AF65-F5344CB8AC3E}">
        <p14:creationId xmlns:p14="http://schemas.microsoft.com/office/powerpoint/2010/main" val="56095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412"/>
          </a:xfrm>
          <a:prstGeom prst="rect">
            <a:avLst/>
          </a:prstGeom>
        </p:spPr>
        <p:txBody>
          <a:bodyPr vert="horz" lIns="91423" tIns="45711" rIns="91423" bIns="45711" rtlCol="0"/>
          <a:lstStyle>
            <a:lvl1pPr algn="l">
              <a:defRPr sz="1200"/>
            </a:lvl1pPr>
          </a:lstStyle>
          <a:p>
            <a:endParaRPr lang="de-AT" dirty="0"/>
          </a:p>
        </p:txBody>
      </p:sp>
      <p:sp>
        <p:nvSpPr>
          <p:cNvPr id="3" name="Date Placeholder 2"/>
          <p:cNvSpPr>
            <a:spLocks noGrp="1"/>
          </p:cNvSpPr>
          <p:nvPr>
            <p:ph type="dt" idx="1"/>
          </p:nvPr>
        </p:nvSpPr>
        <p:spPr>
          <a:xfrm>
            <a:off x="3777608" y="0"/>
            <a:ext cx="2889938" cy="496412"/>
          </a:xfrm>
          <a:prstGeom prst="rect">
            <a:avLst/>
          </a:prstGeom>
        </p:spPr>
        <p:txBody>
          <a:bodyPr vert="horz" lIns="91423" tIns="45711" rIns="91423" bIns="45711" rtlCol="0"/>
          <a:lstStyle>
            <a:lvl1pPr algn="r">
              <a:defRPr sz="1200"/>
            </a:lvl1pPr>
          </a:lstStyle>
          <a:p>
            <a:fld id="{CCFC2A34-98BB-4C93-A97D-162B0DCA04A7}" type="datetimeFigureOut">
              <a:rPr lang="de-AT" smtClean="0"/>
              <a:t>17.08.2020</a:t>
            </a:fld>
            <a:endParaRPr lang="de-AT" dirty="0"/>
          </a:p>
        </p:txBody>
      </p:sp>
      <p:sp>
        <p:nvSpPr>
          <p:cNvPr id="4" name="Slide Image Placeholder 3"/>
          <p:cNvSpPr>
            <a:spLocks noGrp="1" noRot="1" noChangeAspect="1"/>
          </p:cNvSpPr>
          <p:nvPr>
            <p:ph type="sldImg" idx="2"/>
          </p:nvPr>
        </p:nvSpPr>
        <p:spPr>
          <a:xfrm>
            <a:off x="852488" y="744538"/>
            <a:ext cx="4964112" cy="3724275"/>
          </a:xfrm>
          <a:prstGeom prst="rect">
            <a:avLst/>
          </a:prstGeom>
          <a:noFill/>
          <a:ln w="12700">
            <a:solidFill>
              <a:prstClr val="black"/>
            </a:solidFill>
          </a:ln>
        </p:spPr>
        <p:txBody>
          <a:bodyPr vert="horz" lIns="91423" tIns="45711" rIns="91423" bIns="45711" rtlCol="0" anchor="ctr"/>
          <a:lstStyle/>
          <a:p>
            <a:endParaRPr lang="de-AT" dirty="0"/>
          </a:p>
        </p:txBody>
      </p:sp>
      <p:sp>
        <p:nvSpPr>
          <p:cNvPr id="5" name="Notes Placeholder 4"/>
          <p:cNvSpPr>
            <a:spLocks noGrp="1"/>
          </p:cNvSpPr>
          <p:nvPr>
            <p:ph type="body" sz="quarter" idx="3"/>
          </p:nvPr>
        </p:nvSpPr>
        <p:spPr>
          <a:xfrm>
            <a:off x="666909" y="4715907"/>
            <a:ext cx="5335270" cy="4467702"/>
          </a:xfrm>
          <a:prstGeom prst="rect">
            <a:avLst/>
          </a:prstGeom>
        </p:spPr>
        <p:txBody>
          <a:bodyPr vert="horz" lIns="91423" tIns="45711" rIns="91423" bIns="4571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30092"/>
            <a:ext cx="2889938" cy="496412"/>
          </a:xfrm>
          <a:prstGeom prst="rect">
            <a:avLst/>
          </a:prstGeom>
        </p:spPr>
        <p:txBody>
          <a:bodyPr vert="horz" lIns="91423" tIns="45711" rIns="91423" bIns="4571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30092"/>
            <a:ext cx="2889938" cy="496412"/>
          </a:xfrm>
          <a:prstGeom prst="rect">
            <a:avLst/>
          </a:prstGeom>
        </p:spPr>
        <p:txBody>
          <a:bodyPr vert="horz" lIns="91423" tIns="45711" rIns="91423" bIns="45711"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Dieser Foliensatz bietet eine Übersicht über</a:t>
            </a:r>
            <a:r>
              <a:rPr lang="de-AT" baseline="0" dirty="0" smtClean="0"/>
              <a:t> die rechtlichen Aspekte der Binnenschifffahrt.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Die rechtlichen Regelungen für die Binnenschifffahrt in Österreich sind einerseits durch europäische Festlegungen (meist in Form von national umsetzungsbedürftigen Richtlinien) und ihrer Umsetzung ins nationale Recht sowie anderseits durch spezifisch nationale Rechtsgrundlagen vorgegeben.</a:t>
            </a:r>
          </a:p>
          <a:p>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Das </a:t>
            </a:r>
            <a:r>
              <a:rPr lang="de-AT" b="1" dirty="0" smtClean="0"/>
              <a:t>Schifffahrtsgesetz</a:t>
            </a:r>
            <a:r>
              <a:rPr lang="de-AT" dirty="0" smtClean="0"/>
              <a:t> regelt die Schifffahrt auf den österreichischen Gewässern und enthält</a:t>
            </a:r>
            <a:r>
              <a:rPr lang="de-AT" baseline="0" dirty="0" smtClean="0"/>
              <a:t> Vorschriften betreffend Wasserstraße, Schifffahrtsanlagen, Schifffahrtsgewerberecht, Schiffszulassung, Schiffsführung und Schiffsführerschulen.</a:t>
            </a:r>
          </a:p>
          <a:p>
            <a:endParaRPr lang="de-AT" baseline="0" dirty="0" smtClean="0"/>
          </a:p>
          <a:p>
            <a:endParaRPr lang="de-AT" baseline="0" dirty="0" smtClean="0"/>
          </a:p>
          <a:p>
            <a:r>
              <a:rPr lang="de-AT" baseline="0" dirty="0" smtClean="0"/>
              <a:t>Das </a:t>
            </a:r>
            <a:r>
              <a:rPr lang="de-AT" b="1" baseline="0" dirty="0" smtClean="0"/>
              <a:t>Wasserstraßengesetz</a:t>
            </a:r>
            <a:r>
              <a:rPr lang="de-AT" baseline="0" dirty="0" smtClean="0"/>
              <a:t> regelt die Aufgaben und die Organisation der österreichischen Bundes-Wasserstraßenverwaltung, die von der viadonau – Österreichische Wasserstraßen-Gesellschaft mbH, einem Tochterunternehmen des </a:t>
            </a:r>
            <a:r>
              <a:rPr lang="de-AT" sz="1200" b="0" i="0" u="none" strike="noStrike" kern="1200" dirty="0" smtClean="0">
                <a:solidFill>
                  <a:schemeClr val="tx1"/>
                </a:solidFill>
                <a:effectLst/>
                <a:latin typeface="+mn-lt"/>
                <a:ea typeface="+mn-ea"/>
                <a:cs typeface="+mn-cs"/>
              </a:rPr>
              <a:t>Bundesministerium für Klimaschutz, Umwelt, Energie, Mobilität, Innovation und Technologie</a:t>
            </a:r>
            <a:r>
              <a:rPr lang="de-AT" baseline="0" dirty="0" smtClean="0"/>
              <a:t>, wahrgenommen werden. Die strategische Planung, Steuerung und Kontrolle der Bundeswasserstraße obliegt dem Bundesministerium selbst.</a:t>
            </a:r>
          </a:p>
          <a:p>
            <a:r>
              <a:rPr lang="de-AT" baseline="0" dirty="0" smtClean="0"/>
              <a:t>Alle Maßnahmen an Gewässern sind laut Gesetz unter größtmöglicher Schonung der Umwelt vorzunehmen. Die Wasserstraßen sind derart zu planen, zu errichten und instand zu halten, dass sie nach Maßgabe und bei Beachtung der schifffahrtsrechtlichen Vorschriften von allen Benutzern ohne Gefahr genutzt werden können.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a:t>
            </a:r>
            <a:r>
              <a:rPr lang="de-AT" dirty="0" err="1" smtClean="0"/>
              <a:t>viadonau</a:t>
            </a:r>
            <a:r>
              <a:rPr lang="de-AT" dirty="0" smtClean="0"/>
              <a:t>, im Handbuch der Donauschifffahrt S. 32.</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15745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Die Wasserstraßen-Verkehrsordnung kurz</a:t>
            </a:r>
            <a:r>
              <a:rPr lang="de-DE" baseline="0" dirty="0" smtClean="0"/>
              <a:t> WVO regelt unterschiedlichste Belange rund um das Befahren der österreichischen Donau. Neben allgemeinen Bestimmungen über die Schifffahrt auf der Donau werden unter anderem Schifffahrtszeichen, Sorgfaltspflichten, die Kennzeichnung von Fahrzeugen sowie Fahrregeln und Regeln für das Stilllegen von Schiffen behandelt. Ein weiterer spannender Abschnitt behandelt die wichtige Thematik des Gewässerschutzes und die Entsorgung  von an Bord anfallenden Abfällen.</a:t>
            </a:r>
            <a:endParaRPr lang="de-AT" dirty="0" smtClean="0"/>
          </a:p>
          <a:p>
            <a:r>
              <a:rPr lang="de-AT" dirty="0" smtClean="0"/>
              <a:t>Dies umfasst Verpflichtungen für die Crew an Bord, aber auch Bestimmungen für Betreiber von Wasserstraßeninfrastruktur (Häfen, Umschlagsländen, Anlagen für die Kabinenschifffahrt) hinsichtlich Ausstattung, Übernahme und Finanzierung von Abfallsammeleinrichtungen. </a:t>
            </a:r>
          </a:p>
          <a:p>
            <a:endParaRPr lang="de-AT" dirty="0" smtClean="0"/>
          </a:p>
          <a:p>
            <a:r>
              <a:rPr lang="de-AT" dirty="0" smtClean="0"/>
              <a:t>Quellen: RIS,</a:t>
            </a:r>
            <a:r>
              <a:rPr lang="de-AT" baseline="0" dirty="0" smtClean="0"/>
              <a:t> </a:t>
            </a:r>
            <a:r>
              <a:rPr lang="de-AT" dirty="0" smtClean="0"/>
              <a:t>https://www.ris.bka.gv.at/GeltendeFassung.wxe?Abfrage=Bundesnormen&amp;Gesetzesnummer=20010569, zuletzt abgerufen am 30.06.2020.</a:t>
            </a:r>
          </a:p>
          <a:p>
            <a:r>
              <a:rPr lang="de-DE" dirty="0" err="1" smtClean="0"/>
              <a:t>viadonau</a:t>
            </a:r>
            <a:r>
              <a:rPr lang="de-DE" dirty="0" smtClean="0"/>
              <a:t>, Handbuch der</a:t>
            </a:r>
            <a:r>
              <a:rPr lang="de-DE" baseline="0" dirty="0" smtClean="0"/>
              <a:t> Donauschifffahrt, S 137.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1195796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Was ist die Belgrader Konvention?</a:t>
            </a:r>
          </a:p>
          <a:p>
            <a:r>
              <a:rPr lang="de-AT" dirty="0" smtClean="0"/>
              <a:t>Übereinkommen über die Regelung der Schifffahrt auf der Donau</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09413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Frachtvertrag und</a:t>
            </a:r>
            <a:r>
              <a:rPr lang="de-AT" baseline="0" dirty="0" smtClean="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397254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nationale und europäische</a:t>
            </a:r>
            <a:r>
              <a:rPr lang="de-AT" baseline="0" dirty="0" smtClean="0"/>
              <a:t> Verkehrspolitik legt die zukünftige Entwicklungsrichtung des Mobilitätssystems fest. Dies geschieht durch die Umsetzung wichtiger Infrastrukturprojekte sowie durch die Definition grundlegender Ziele und Strategien. Dadurch soll das Zusammenspiel der Verkehrsträger verbessert und die negativen Auswirkungen der Mobilität gesenkt werden. Zusätzlich zum Ziel, eine hohe Qualität der Mobilität sicherzustellen, werden in Europa klare Schwerpunkte in Richtung nachhaltiger und energieeffizienter Verkehr gesetzt. Die Binnenschifffahrt kann hier einen merklichen Beitrag leisten, denn sie ist umweltfreundlich, sicher und verfügt über freie Kapazitäten. Aufgrund dieser Tatsache wird die Binnenschifffahrt in der Politik und Wirtschaft vermehrt als attraktive Transportoption wahrgenommen. Dies wird durch die Umsetzung europäischer und nationaler Aktionsprogramme unterstützt, welche auf den nachfolgenden Folien näher erläutert werden.</a:t>
            </a:r>
            <a:endParaRPr lang="de-AT" dirty="0" smtClean="0"/>
          </a:p>
          <a:p>
            <a:r>
              <a:rPr lang="de-AT" baseline="0" dirty="0" smtClean="0"/>
              <a:t>Wichtig und unumgänglich dabei ist vor allem auch die Zusammenarbeit der Donauanrainerstaaten.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a:t>
            </a:r>
            <a:r>
              <a:rPr lang="de-AT" dirty="0" err="1" smtClean="0"/>
              <a:t>viadonau</a:t>
            </a:r>
            <a:r>
              <a:rPr lang="de-AT" dirty="0" smtClean="0"/>
              <a:t>,</a:t>
            </a:r>
            <a:r>
              <a:rPr lang="de-AT" baseline="0" dirty="0" smtClean="0"/>
              <a:t> </a:t>
            </a:r>
            <a:r>
              <a:rPr lang="de-AT" dirty="0" smtClean="0"/>
              <a:t>Handbuch der Donauschifffahrt S. 24</a:t>
            </a:r>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01897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Auf</a:t>
            </a:r>
            <a:r>
              <a:rPr lang="de-AT" baseline="0" dirty="0" smtClean="0"/>
              <a:t> gesamteuropäischer Ebene gibt es derzeit nachfolgende verkehrspolitische Rahmenvorgaben:</a:t>
            </a:r>
          </a:p>
          <a:p>
            <a:endParaRPr lang="de-AT" baseline="0" dirty="0" smtClean="0"/>
          </a:p>
          <a:p>
            <a:r>
              <a:rPr lang="de-AT" baseline="0" dirty="0" smtClean="0"/>
              <a:t>Die </a:t>
            </a:r>
            <a:r>
              <a:rPr lang="de-AT" b="1" baseline="0" dirty="0" smtClean="0"/>
              <a:t>EU-Strategie Europa 2020</a:t>
            </a:r>
            <a:r>
              <a:rPr lang="de-AT" b="0" baseline="0" dirty="0" smtClean="0"/>
              <a:t>: S</a:t>
            </a:r>
            <a:r>
              <a:rPr lang="de-AT" baseline="0" dirty="0" smtClean="0"/>
              <a:t>ie legt die zentralen übergeordneten </a:t>
            </a:r>
            <a:r>
              <a:rPr lang="de-AT" b="1" baseline="0" dirty="0" smtClean="0"/>
              <a:t>(verkehrs-)politischen Ziele</a:t>
            </a:r>
            <a:r>
              <a:rPr lang="de-AT" baseline="0" dirty="0" smtClean="0"/>
              <a:t> und Strategien der </a:t>
            </a:r>
            <a:r>
              <a:rPr lang="de-AT" b="1" baseline="0" dirty="0" smtClean="0"/>
              <a:t>Europäischen Union</a:t>
            </a:r>
            <a:r>
              <a:rPr lang="de-AT" baseline="0" dirty="0" smtClean="0"/>
              <a:t> für 2020 fest und gibt in weiterer Folge auch den Entwicklungsrahmen für die Binnenschifffahrtspolitik vor. Fünf politische Ziele sollen dabei dessen Umsetzung messbar machen.</a:t>
            </a:r>
          </a:p>
          <a:p>
            <a:r>
              <a:rPr lang="de-AT" baseline="0" dirty="0" smtClean="0"/>
              <a:t>Dabei sind vor allem die Bereiche Klimawandel und Energie sowie Forschung und Entwicklung für die Binnenschifffahrt relevant. Im Klima- und Energiebereich sollen die Treibhausgasemissionen um 20-30 % gegenüber 1990 vermindert, der Anteil erneuerbarer Energien auf 20 % erhöht und die Energieeffizienz um 20 % gesteigert werden. Für die Forschung und Entwicklung in Europa sollen 3 % des Bruttoinlandsprodukts der EU zur Verfügung stehen.</a:t>
            </a:r>
          </a:p>
          <a:p>
            <a:endParaRPr lang="de-AT" baseline="0" dirty="0" smtClean="0"/>
          </a:p>
          <a:p>
            <a:endParaRPr lang="de-AT" baseline="0" dirty="0" smtClean="0"/>
          </a:p>
          <a:p>
            <a:r>
              <a:rPr lang="de-AT" dirty="0" smtClean="0"/>
              <a:t>Quelle:</a:t>
            </a:r>
            <a:r>
              <a:rPr lang="de-AT" baseline="0" dirty="0" smtClean="0"/>
              <a:t> </a:t>
            </a:r>
            <a:r>
              <a:rPr lang="de-AT" baseline="0" dirty="0" err="1" smtClean="0"/>
              <a:t>viadonau</a:t>
            </a:r>
            <a:r>
              <a:rPr lang="de-AT" baseline="0" dirty="0" smtClean="0"/>
              <a:t>, Handbuch der Donauschifffahrt S. 26</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smtClean="0"/>
              <a:t>Das </a:t>
            </a:r>
            <a:r>
              <a:rPr lang="de-AT" b="1" baseline="0" dirty="0" smtClean="0"/>
              <a:t>Weißbuch Verkehr </a:t>
            </a:r>
            <a:r>
              <a:rPr lang="de-AT" baseline="0" dirty="0" smtClean="0"/>
              <a:t>der Europäischen Kommission mit dem Titel „Fahrplan zu einem einheitlichen europäischen Verkehrsraum – Hin zu einem wettbewerbsorientierten und ressourcenschonenden Verkehrssystem“ aus dem Jahr 2011 legt ambitionierte Ziele im Bereich </a:t>
            </a:r>
            <a:r>
              <a:rPr lang="de-AT" b="1" baseline="0" dirty="0" smtClean="0"/>
              <a:t>Reduktion der Erdölabhängigkeit </a:t>
            </a:r>
            <a:r>
              <a:rPr lang="de-AT" baseline="0" dirty="0" smtClean="0"/>
              <a:t>und </a:t>
            </a:r>
            <a:r>
              <a:rPr lang="de-AT" b="1" baseline="0" dirty="0" smtClean="0"/>
              <a:t>CO</a:t>
            </a:r>
            <a:r>
              <a:rPr lang="de-AT" b="1" baseline="-25000" dirty="0" smtClean="0"/>
              <a:t>2</a:t>
            </a:r>
            <a:r>
              <a:rPr lang="de-AT" b="1" baseline="0" dirty="0" smtClean="0"/>
              <a:t>-Emissionen</a:t>
            </a:r>
            <a:r>
              <a:rPr lang="de-AT" baseline="0" dirty="0" smtClean="0"/>
              <a:t> fest. Letztere sollen bis 2050 im Vergleich zu 1990 um 60 % verringert werden.</a:t>
            </a:r>
          </a:p>
          <a:p>
            <a:r>
              <a:rPr lang="de-AT" baseline="0" dirty="0" smtClean="0"/>
              <a:t>Die </a:t>
            </a:r>
            <a:r>
              <a:rPr lang="de-AT" b="1" baseline="0" dirty="0" smtClean="0"/>
              <a:t>Binnenschifffahrt</a:t>
            </a:r>
            <a:r>
              <a:rPr lang="de-AT" baseline="0" dirty="0" smtClean="0"/>
              <a:t> wird im Weißbuch als </a:t>
            </a:r>
            <a:r>
              <a:rPr lang="de-AT" b="1" baseline="0" dirty="0" smtClean="0"/>
              <a:t>energieeffizienter Verkehrsträger </a:t>
            </a:r>
            <a:r>
              <a:rPr lang="de-AT" baseline="0" dirty="0" smtClean="0"/>
              <a:t>anerkannt und es wird angeregt, ihren Anteil am Modal Split zu steigern.</a:t>
            </a:r>
          </a:p>
          <a:p>
            <a:r>
              <a:rPr lang="de-AT" baseline="0" dirty="0" smtClean="0"/>
              <a:t>Konkrete Zielvorgaben des Weißbuches Verkehr sind unter anderem die Verlagerung von 30 % des Straßengüterverkehrs über 300 km bis 2030 auf andere Verkehrsträger wie z.B. das Schiff, und um mehr als 50 % bis 2050.</a:t>
            </a:r>
          </a:p>
          <a:p>
            <a:r>
              <a:rPr lang="de-AT" baseline="0" dirty="0" smtClean="0"/>
              <a:t>Bis 2030 soll ein voll funktionsfähiges EU-weites multimodales, transeuropäisches Verkehrsnetz (TEN-V-</a:t>
            </a:r>
            <a:r>
              <a:rPr lang="de-AT" baseline="0" dirty="0" err="1" smtClean="0"/>
              <a:t>Kernnetz</a:t>
            </a:r>
            <a:r>
              <a:rPr lang="de-AT" baseline="0" dirty="0" smtClean="0"/>
              <a:t>) entstehen; bis 2050 soll dieses mit einem erweiterten Gesamtnetz von hoher Qualität und Kapazität und einer entsprechenden Reihe von Informationsdiensten ergänzt werden.</a:t>
            </a:r>
          </a:p>
          <a:p>
            <a:endParaRPr lang="de-AT" baseline="0" dirty="0" smtClean="0"/>
          </a:p>
          <a:p>
            <a:r>
              <a:rPr lang="de-AT" dirty="0" smtClean="0"/>
              <a:t>Quelle: </a:t>
            </a:r>
            <a:r>
              <a:rPr lang="de-AT" dirty="0" err="1" smtClean="0"/>
              <a:t>viadonau</a:t>
            </a:r>
            <a:r>
              <a:rPr lang="de-AT" dirty="0" smtClean="0"/>
              <a:t>, </a:t>
            </a:r>
            <a:r>
              <a:rPr lang="de-AT" baseline="0" dirty="0" smtClean="0"/>
              <a:t>Handbuch der Donauschifffahrt S. 26-27</a:t>
            </a:r>
            <a:endParaRPr lang="de-AT"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662020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Das Aktionsprogramm NAIADES II wird vorerst bis 2020 die strategische Entwicklung in den Bereichen Infrastruktur, Märkte, Flotte, Arbeitsplätze und Fachkenntnisse sowie River Information Services vorantreiben. Ziel dabei ist es die Auslastung der Wasserstraßen sowie die Nachhaltigkeit der Binnenschifffahrt zu steigern. Ein Nachfolgeprogramm ist bereits in Planung.</a:t>
            </a:r>
          </a:p>
          <a:p>
            <a:r>
              <a:rPr lang="de-AT" baseline="0" dirty="0" smtClean="0"/>
              <a:t>Das NAIADES-II-Aktionsprogramm sowie die Ergebnisse der Umsetzungsplattform PLATINA II haben die politische Wahrnehmung der Binnenschifffahrt auf europäischer und nationaler Ebene sowie im europäischen Schifffahrtssektor positiv beeinflusst. Es konnten wesentliche Voraussetzungen für die Stärkung dieses nachhaltigen Verkehrsträgers geschaffen werden, welche als wichtige Grundlage für die Arbeiten in den kommenden Jahren dienen. </a:t>
            </a:r>
          </a:p>
          <a:p>
            <a:endParaRPr lang="de-AT" baseline="0" dirty="0" smtClean="0"/>
          </a:p>
          <a:p>
            <a:r>
              <a:rPr lang="de-AT" baseline="0" dirty="0" smtClean="0"/>
              <a:t>Als Plattform zur koordinierten Umsetzung der Strategien und Maßnahmen von NAIADES wurde im Zeitraum 2013–2016 das Projekt  </a:t>
            </a:r>
            <a:r>
              <a:rPr lang="de-AT" b="1" baseline="0" dirty="0" smtClean="0"/>
              <a:t>PLATINA</a:t>
            </a:r>
            <a:r>
              <a:rPr lang="de-AT" baseline="0" dirty="0" smtClean="0"/>
              <a:t> II (</a:t>
            </a:r>
            <a:r>
              <a:rPr lang="de-AT" baseline="0" dirty="0" err="1" smtClean="0"/>
              <a:t>Platform</a:t>
            </a:r>
            <a:r>
              <a:rPr lang="de-AT" baseline="0" dirty="0" smtClean="0"/>
              <a:t> for the Implementation of NAIADES) installiert. </a:t>
            </a:r>
          </a:p>
          <a:p>
            <a:pPr defTabSz="906079">
              <a:defRPr/>
            </a:pPr>
            <a:endParaRPr lang="de-AT" dirty="0" smtClean="0"/>
          </a:p>
          <a:p>
            <a:pPr defTabSz="906079">
              <a:defRPr/>
            </a:pPr>
            <a:r>
              <a:rPr lang="de-AT" dirty="0" smtClean="0"/>
              <a:t>Quelle:</a:t>
            </a:r>
            <a:r>
              <a:rPr lang="de-AT" baseline="0" dirty="0" smtClean="0"/>
              <a:t> </a:t>
            </a:r>
            <a:r>
              <a:rPr lang="de-AT" baseline="0" dirty="0" err="1" smtClean="0"/>
              <a:t>viadonau</a:t>
            </a:r>
            <a:r>
              <a:rPr lang="de-AT" baseline="0" dirty="0" smtClean="0"/>
              <a:t>, Handbuch der Donauschifffahrt S. 27-28</a:t>
            </a:r>
            <a:endParaRPr lang="de-AT"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1953842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smtClean="0"/>
              <a:t>Die </a:t>
            </a:r>
            <a:r>
              <a:rPr lang="de-AT" b="1" baseline="0" dirty="0" smtClean="0"/>
              <a:t>Donauraumstrategie der Europäischen Union (EUSDR)</a:t>
            </a:r>
            <a:r>
              <a:rPr lang="de-AT" baseline="0" dirty="0" smtClean="0"/>
              <a:t> ist seit 2011 in Kraft. Es handelt sich dabei um eine </a:t>
            </a:r>
            <a:r>
              <a:rPr lang="de-AT" b="1" baseline="0" dirty="0" smtClean="0"/>
              <a:t>makroregionale Strategie</a:t>
            </a:r>
            <a:r>
              <a:rPr lang="de-AT" baseline="0" dirty="0" smtClean="0"/>
              <a:t>, an der die Donaustaaten, darunter EU-Mitgliedsstaaten, Beitrittskandidaten und Drittländer sowie eine breite Anzahl an Interessensvertretungen beteiligt sind.</a:t>
            </a:r>
          </a:p>
          <a:p>
            <a:r>
              <a:rPr lang="de-AT" baseline="0" dirty="0" smtClean="0"/>
              <a:t>Die Umsetzung der Strategie basiert auf einem Aktionsplan </a:t>
            </a:r>
            <a:r>
              <a:rPr lang="de-AT" b="1" baseline="0" dirty="0" smtClean="0"/>
              <a:t>(bis 2020). </a:t>
            </a:r>
            <a:r>
              <a:rPr lang="de-AT" baseline="0" dirty="0" smtClean="0"/>
              <a:t>Der Aktionsplan wurde dabei in die vier Säulen Anbindung des Donauraums, Umweltschutz im Donauraum, Aufbau und Wohlstand im Donauraum sowie Stärkung des Donauraums geteilt. Für jede Säule wurden detaillierte Ziele und Maßnahmen definiert.</a:t>
            </a:r>
          </a:p>
          <a:p>
            <a:r>
              <a:rPr lang="de-AT" baseline="0" dirty="0" smtClean="0"/>
              <a:t>Ein darin festgelegtes Ziel besteht beispielsweise darin den Güterverkehr auf der Donau bis 2020 im Vergleich zum Jahr 2010 um 20 % zu erhöhen. </a:t>
            </a:r>
          </a:p>
          <a:p>
            <a:r>
              <a:rPr lang="de-DE" baseline="0" dirty="0" smtClean="0"/>
              <a:t>Eine Verankerung wichtiger Kooperationsthemen im Donauraum in den Folgeprogrammen für 2021-2027 ist ein erklärtes Ziel 2020.</a:t>
            </a:r>
            <a:endParaRPr lang="de-AT" baseline="0" dirty="0" smtClean="0"/>
          </a:p>
          <a:p>
            <a:endParaRPr lang="de-AT" baseline="0" dirty="0" smtClean="0"/>
          </a:p>
          <a:p>
            <a:pPr defTabSz="906079">
              <a:defRPr/>
            </a:pPr>
            <a:r>
              <a:rPr lang="de-AT" dirty="0" smtClean="0"/>
              <a:t>Quelle: </a:t>
            </a:r>
            <a:r>
              <a:rPr lang="de-AT" dirty="0" err="1" smtClean="0"/>
              <a:t>viadonau</a:t>
            </a:r>
            <a:r>
              <a:rPr lang="de-AT" dirty="0" smtClean="0"/>
              <a:t>, </a:t>
            </a:r>
            <a:r>
              <a:rPr lang="de-AT" baseline="0" dirty="0" smtClean="0"/>
              <a:t>Handbuch der Donauschifffahrt S. 28-29.</a:t>
            </a:r>
            <a:endParaRPr lang="de-AT" dirty="0" smtClean="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1737055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Das „Aktionsprogramm Donau des </a:t>
            </a:r>
            <a:r>
              <a:rPr lang="de-AT" dirty="0" err="1" smtClean="0"/>
              <a:t>bmvit</a:t>
            </a:r>
            <a:r>
              <a:rPr lang="de-AT" dirty="0" smtClean="0"/>
              <a:t> bis 2022“(mittlerweile BMK) ist eine integrative Strategie für eine ausgewogene Entwicklung der vielseitigen Donau. </a:t>
            </a:r>
            <a:r>
              <a:rPr lang="de-AT" baseline="0" dirty="0" smtClean="0"/>
              <a:t>E</a:t>
            </a:r>
            <a:r>
              <a:rPr lang="de-AT" dirty="0" smtClean="0"/>
              <a:t>rstmalig gelten die Zielsetzungen sowohl der Schifffahrt als auch der Ökologie und dem Hochwasserschutz. In insgesamt 23 Maßnahmen werden neue Initiativen gebündelt, die es ermöglichen, neue Entwicklungen im Donauraum aktiv mitzugestalten. Die breite Palette der vorgeschlagenen Maßnahmen spiegelt den multifunktionellen Charakter an die Donau wider und entspricht so den vielseitigen Anforderungen. Das Aktionsprogramm fokussiert auf die Kompetenzen des BMK und ist im eigenen Wirkungsbereich umsetzbar.</a:t>
            </a:r>
          </a:p>
          <a:p>
            <a:r>
              <a:rPr lang="de-AT" dirty="0" smtClean="0"/>
              <a:t>Die primären</a:t>
            </a:r>
            <a:r>
              <a:rPr lang="de-AT" baseline="0" dirty="0" smtClean="0"/>
              <a:t> </a:t>
            </a:r>
            <a:r>
              <a:rPr lang="de-AT" dirty="0" smtClean="0"/>
              <a:t>Zielsetzungen Schifffahrt sind:</a:t>
            </a:r>
          </a:p>
          <a:p>
            <a:r>
              <a:rPr lang="de-AT" dirty="0" smtClean="0"/>
              <a:t>Kundenorientiertes Wasserstraßenmanagement und verbesserte Schifffahrtsrinne der Donau</a:t>
            </a:r>
          </a:p>
          <a:p>
            <a:r>
              <a:rPr lang="de-AT" dirty="0" smtClean="0"/>
              <a:t>Steigerung der Wettbewerbsfähigkeit der Donauschifffahrt in Logistiknetzwerken</a:t>
            </a:r>
          </a:p>
          <a:p>
            <a:r>
              <a:rPr lang="de-AT" dirty="0" smtClean="0"/>
              <a:t>Steigerung der Verkehrssicherheit sowie sicherer Schleusenbetrieb</a:t>
            </a:r>
          </a:p>
          <a:p>
            <a:endParaRPr lang="de-AT" dirty="0" smtClean="0"/>
          </a:p>
          <a:p>
            <a:pPr defTabSz="906079">
              <a:defRPr/>
            </a:pPr>
            <a:r>
              <a:rPr lang="de-DE" dirty="0" smtClean="0"/>
              <a:t>Quelle:</a:t>
            </a:r>
            <a:r>
              <a:rPr lang="de-DE" baseline="0" dirty="0" smtClean="0"/>
              <a:t> </a:t>
            </a:r>
            <a:r>
              <a:rPr lang="de-DE" baseline="0" dirty="0" err="1" smtClean="0"/>
              <a:t>bmvit</a:t>
            </a:r>
            <a:r>
              <a:rPr lang="de-DE" baseline="0" dirty="0" smtClean="0"/>
              <a:t>, Aktionsprogramm Donau des </a:t>
            </a:r>
            <a:r>
              <a:rPr lang="de-DE" baseline="0" dirty="0" err="1" smtClean="0"/>
              <a:t>bmvit</a:t>
            </a:r>
            <a:r>
              <a:rPr lang="de-DE" baseline="0" dirty="0" smtClean="0"/>
              <a:t> bis 2022, https://www.bmk.gv.at/themen/wasser/schifffahrt/donau/publikationen/apd.html, zuletzt abgerufen am 04.08.2020</a:t>
            </a:r>
            <a:endParaRPr lang="de-AT"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251930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Die Fragen in der </a:t>
            </a:r>
            <a:r>
              <a:rPr lang="de-AT" baseline="0" dirty="0" err="1" smtClean="0"/>
              <a:t>darüberliegenden</a:t>
            </a:r>
            <a:r>
              <a:rPr lang="de-AT" baseline="0" dirty="0" smtClean="0"/>
              <a:t> Folie können als Aufwärmungsübung zum Thema „</a:t>
            </a:r>
            <a:r>
              <a:rPr lang="de-DE" dirty="0" smtClean="0">
                <a:solidFill>
                  <a:srgbClr val="3C628F"/>
                </a:solidFill>
              </a:rPr>
              <a:t>Rechtliche Rahmenbedingungen</a:t>
            </a:r>
            <a:r>
              <a:rPr lang="de-AT" baseline="0" dirty="0" smtClean="0"/>
              <a:t>“ verwendet werden. Das Ziel ist es die Fragen mit den </a:t>
            </a:r>
            <a:r>
              <a:rPr lang="de-AT" baseline="0" dirty="0" err="1" smtClean="0"/>
              <a:t>TeilnehmerInnen</a:t>
            </a:r>
            <a:r>
              <a:rPr lang="de-AT" baseline="0" dirty="0" smtClean="0"/>
              <a:t> zu diskutieren.</a:t>
            </a:r>
            <a:r>
              <a:rPr lang="de-AT" baseline="0" noProof="0" dirty="0" smtClean="0"/>
              <a:t> Die Fragen werden während der Präsentation beantwortet. Aufgrund dessen können die Fragen am Ende der Präsentation noch einmal diskutiert werden.</a:t>
            </a:r>
            <a:endParaRPr lang="de-AT" baseline="0" dirty="0" smtClean="0"/>
          </a:p>
          <a:p>
            <a:endParaRPr lang="de-AT" baseline="0" dirty="0" smtClean="0"/>
          </a:p>
          <a:p>
            <a:pPr defTabSz="911516"/>
            <a:r>
              <a:rPr lang="de-AT" b="1" baseline="0" dirty="0" smtClean="0"/>
              <a:t>Diskussionsfragen (5-10 Minuten Diskussion)</a:t>
            </a:r>
            <a:r>
              <a:rPr lang="de-AT" baseline="0" dirty="0" smtClean="0"/>
              <a:t>: </a:t>
            </a:r>
          </a:p>
          <a:p>
            <a:pPr defTabSz="911516"/>
            <a:r>
              <a:rPr lang="de-AT" baseline="0" dirty="0" smtClean="0"/>
              <a:t>Wer legt in Europa verkehrspolitische Ziele vor?</a:t>
            </a:r>
          </a:p>
          <a:p>
            <a:pPr defTabSz="911516"/>
            <a:r>
              <a:rPr lang="de-AT" baseline="0" dirty="0" smtClean="0"/>
              <a:t>EU und/oder Staaten individuell</a:t>
            </a:r>
          </a:p>
          <a:p>
            <a:pPr defTabSz="911516"/>
            <a:r>
              <a:rPr lang="de-AT" baseline="0" dirty="0" smtClean="0"/>
              <a:t>Was wird im Schifffahrtsgesetz geregelt?</a:t>
            </a:r>
          </a:p>
          <a:p>
            <a:r>
              <a:rPr lang="de-AT" baseline="0" dirty="0" smtClean="0"/>
              <a:t>Das vom Nationalrat beschlossene Gesetz enthält Vorschriften zur Wasserstraße, Schifffahrtsanlangen, Schifffahrtsgewerberecht, Schiffszulassung und -führung etc.</a:t>
            </a:r>
          </a:p>
          <a:p>
            <a:endParaRPr lang="de-AT" baseline="0" dirty="0" smtClean="0"/>
          </a:p>
          <a:p>
            <a:r>
              <a:rPr lang="de-AT" b="1" baseline="0" dirty="0" smtClean="0"/>
              <a:t>Input- mögliche Diskussionspunkte:</a:t>
            </a:r>
          </a:p>
          <a:p>
            <a:pPr marL="170909" indent="-170909">
              <a:buFont typeface="Arial" panose="020B0604020202020204" pitchFamily="34" charset="0"/>
              <a:buChar char="•"/>
            </a:pPr>
            <a:r>
              <a:rPr lang="de-DE" baseline="0" noProof="0" dirty="0" smtClean="0"/>
              <a:t>Frachtverträge</a:t>
            </a:r>
          </a:p>
          <a:p>
            <a:pPr marL="170909" indent="-170909">
              <a:buFont typeface="Arial" panose="020B0604020202020204" pitchFamily="34" charset="0"/>
              <a:buChar char="•"/>
            </a:pPr>
            <a:r>
              <a:rPr lang="de-DE" baseline="0" noProof="0" dirty="0" smtClean="0"/>
              <a:t>Haftung der Frachtführer</a:t>
            </a:r>
          </a:p>
          <a:p>
            <a:pPr marL="170909" indent="-170909">
              <a:buFont typeface="Arial" panose="020B0604020202020204" pitchFamily="34" charset="0"/>
              <a:buChar char="•"/>
            </a:pPr>
            <a:r>
              <a:rPr lang="de-DE" baseline="0" noProof="0" dirty="0" smtClean="0"/>
              <a:t>Regelungen für Besatzung und Treibstoff</a:t>
            </a:r>
          </a:p>
          <a:p>
            <a:pPr marL="170909" indent="-170909">
              <a:buFont typeface="Arial" panose="020B0604020202020204" pitchFamily="34" charset="0"/>
              <a:buChar char="•"/>
            </a:pPr>
            <a:endParaRPr lang="de-DE" baseline="0" noProof="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079">
              <a:defRPr/>
            </a:pPr>
            <a:r>
              <a:rPr lang="de-AT" dirty="0" smtClean="0"/>
              <a:t>Der kombinierte</a:t>
            </a:r>
            <a:r>
              <a:rPr lang="de-AT" baseline="0" dirty="0" smtClean="0"/>
              <a:t> Verkehr ist eine Sonderform des intermodalen Verkehrs (=„Transport von Gütern in ein und derselben Ladeeinheit oder demselben Straßenfahrzeug auf zwei oder mehreren Verkehrsträgern, wobei ein Wechsel der Ladeeinheit, aber kein Umschlag der transportierten Güter selbst erfolgt“), bei dem der überwiegende Teil eines Transportes per Bahn oder Binnenschiff zurückgelegt wird und der Vor- und Nachlauf auf der Straße so kurz wie möglich gehalten wird. </a:t>
            </a:r>
            <a:r>
              <a:rPr lang="de-AT" dirty="0" smtClean="0"/>
              <a:t>Die Nutzung des </a:t>
            </a:r>
            <a:r>
              <a:rPr lang="de-AT" b="1" dirty="0" smtClean="0"/>
              <a:t>kombinierten Verkehrs </a:t>
            </a:r>
            <a:r>
              <a:rPr lang="de-AT" dirty="0" smtClean="0"/>
              <a:t>wird verkehrspolitisch</a:t>
            </a:r>
            <a:r>
              <a:rPr lang="de-AT" baseline="0" dirty="0" smtClean="0"/>
              <a:t> zusätzlich durch zahlreiche Maßnahmen </a:t>
            </a:r>
            <a:r>
              <a:rPr lang="de-AT" b="1" baseline="0" dirty="0" smtClean="0"/>
              <a:t>gefördert</a:t>
            </a:r>
            <a:r>
              <a:rPr lang="de-AT" baseline="0" dirty="0" smtClean="0"/>
              <a:t>. Dadurch soll eine frühzeitige </a:t>
            </a:r>
            <a:r>
              <a:rPr lang="de-AT" b="1" baseline="0" dirty="0" smtClean="0"/>
              <a:t>Verlagerung</a:t>
            </a:r>
            <a:r>
              <a:rPr lang="de-AT" baseline="0" dirty="0" smtClean="0"/>
              <a:t> auf umweltfreundliche Verkehrsträger, also vom LKW </a:t>
            </a:r>
            <a:r>
              <a:rPr lang="de-AT" b="1" baseline="0" dirty="0" smtClean="0"/>
              <a:t>auf Schiff oder Bahn </a:t>
            </a:r>
            <a:r>
              <a:rPr lang="de-AT" baseline="0" dirty="0" smtClean="0"/>
              <a:t>sichergestellt werden. Maßnahmen zur Förderung des kombinierten Verkehrs umfassen neben diversen </a:t>
            </a:r>
            <a:r>
              <a:rPr lang="de-AT" b="1" baseline="0" dirty="0" smtClean="0"/>
              <a:t>finanziellen Förderungen</a:t>
            </a:r>
            <a:r>
              <a:rPr lang="de-AT" baseline="0" dirty="0" smtClean="0"/>
              <a:t>, die auf nationaler und internationaler Ebene möglich sind, auch </a:t>
            </a:r>
            <a:r>
              <a:rPr lang="de-AT" b="1" baseline="0" dirty="0" smtClean="0"/>
              <a:t>steuerliche</a:t>
            </a:r>
            <a:r>
              <a:rPr lang="de-AT" baseline="0" dirty="0" smtClean="0"/>
              <a:t> und </a:t>
            </a:r>
            <a:r>
              <a:rPr lang="de-AT" b="1" baseline="0" dirty="0" smtClean="0"/>
              <a:t>ordnungspolitische Maßnahmen</a:t>
            </a:r>
            <a:r>
              <a:rPr lang="de-AT" baseline="0" dirty="0" smtClean="0"/>
              <a:t>, wie die Befreiung vom Nachtfahrverbot oder Wochenend- und Feiertagsverboten.</a:t>
            </a:r>
          </a:p>
          <a:p>
            <a:pPr defTabSz="906079">
              <a:defRPr/>
            </a:pPr>
            <a:endParaRPr lang="de-AT" baseline="0" dirty="0" smtClean="0"/>
          </a:p>
          <a:p>
            <a:pPr defTabSz="906079">
              <a:defRPr/>
            </a:pPr>
            <a:r>
              <a:rPr lang="de-AT" baseline="0" dirty="0" smtClean="0"/>
              <a:t>Einen wichtigen Schritt zur Steigerung der Nutzung des kombinierten Verkehrs hat auch die </a:t>
            </a:r>
            <a:r>
              <a:rPr lang="de-AT" b="1" baseline="0" dirty="0" smtClean="0"/>
              <a:t>Europäische Union</a:t>
            </a:r>
            <a:r>
              <a:rPr lang="de-AT" baseline="0" dirty="0" smtClean="0"/>
              <a:t> mit der Erlassung einer </a:t>
            </a:r>
            <a:r>
              <a:rPr lang="de-AT" b="1" baseline="0" dirty="0" smtClean="0"/>
              <a:t>Richtlinie</a:t>
            </a:r>
            <a:r>
              <a:rPr lang="de-AT" baseline="0" dirty="0" smtClean="0"/>
              <a:t> über die Festlegung gemeinsamer Regeln für bestimmte Beförderungen im kombinierten Güterverkehr zwischen Mitgliedsstaaten getätigt. Ziel dieser Richtlinie ist es, den </a:t>
            </a:r>
            <a:r>
              <a:rPr lang="de-AT" b="1" baseline="0" dirty="0" smtClean="0"/>
              <a:t>Vor- und Nachlauf des kombinierten Verkehrs zu liberalisieren </a:t>
            </a:r>
            <a:r>
              <a:rPr lang="de-AT" baseline="0" dirty="0" smtClean="0"/>
              <a:t>und dadurch die Attraktivität der Nutzung zu steigern. Die wesentlichsten Punkte betreffen dabei die Erleichterung des grenzüberschreitenden Verkehrs. Darüber hinaus sind steuerliche Erleichterungen vorgesehen.</a:t>
            </a:r>
            <a:endParaRPr lang="de-AT" dirty="0" smtClean="0"/>
          </a:p>
          <a:p>
            <a:pPr defTabSz="906079">
              <a:defRPr/>
            </a:pPr>
            <a:endParaRPr lang="de-AT" dirty="0" smtClean="0"/>
          </a:p>
          <a:p>
            <a:pPr defTabSz="906079">
              <a:defRPr/>
            </a:pPr>
            <a:r>
              <a:rPr lang="de-AT" dirty="0" smtClean="0"/>
              <a:t>Quelle:</a:t>
            </a:r>
            <a:r>
              <a:rPr lang="de-AT" baseline="0" dirty="0" smtClean="0"/>
              <a:t> </a:t>
            </a:r>
            <a:r>
              <a:rPr lang="de-AT" baseline="0" dirty="0" err="1" smtClean="0"/>
              <a:t>viadonau</a:t>
            </a:r>
            <a:r>
              <a:rPr lang="de-AT" baseline="0" dirty="0" smtClean="0"/>
              <a:t>, Handbuch der Donauschifffahrt, S. 199-201, 219.</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Bildquelle: Europäische Kommission, der europäische Grüne Deal, https://eur-lex.europa.eu/resource.html?uri=cellar:b828d165-1c22-11ea-8c1f-01aa75ed71a1.0021.02/DOC_1&amp;format=PDF,</a:t>
            </a:r>
            <a:r>
              <a:rPr lang="de-DE" baseline="0" dirty="0" smtClean="0"/>
              <a:t> abgerufen am 14.07.2020.</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1663723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Der europäische</a:t>
            </a:r>
            <a:r>
              <a:rPr lang="de-DE" baseline="0" dirty="0" smtClean="0"/>
              <a:t> grüne Deal legt einen Fahrplan mit Maßnahmen fest um das ambitionierte Ziel der europäischen Union zu erreichen, bis 2050 der erste klimaneutrale Kontinent zu werden. In dem Fahrplan werden Maßnahmen zur Förderung einer effizienteren und sauberen Ressourcennutzung festgelegt um Umweltverschmutzung zu bekämpfen und die Biodiversität nach Möglichkeit wiederherzustellen.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Unter anderem wurde in diesem Zusammenhang auch ein europäisches Klimaschutzgesetz vorgeschlagen(siehe: https://eur-lex.europa.eu/legal-content/DE/TXT/?qid=1588581905912&amp;uri=CELEX:52020PC0080).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Um das Ziel der europäischen Union umzusetzen, müssen alle Wirtschaftsbereiche ihren Beitrag leisten, so auch der Transportsektor. Im Fahrplan mit den vorgesehen Maßnahmen behandelt daher ein eigener Punkt den Bereich der nachhaltigen und smarten Mobilität. Geplante Aktionen darin sind unter anderem ein Überarbeiteter Vorschlag zur Richtlinie zum kombinierten Verkehr; Emissionsstandards für Verbrennungsmotoren sowie Initiativen zur verstärkten Nutzung und besserem Management von Schiene und Wasserstraße.</a:t>
            </a:r>
            <a:endParaRPr lang="de-AT" dirty="0" smtClean="0"/>
          </a:p>
          <a:p>
            <a:endParaRPr lang="de-DE" baseline="0" dirty="0" smtClean="0"/>
          </a:p>
          <a:p>
            <a:r>
              <a:rPr lang="de-DE" baseline="0" dirty="0" smtClean="0"/>
              <a:t>Quelle: Europäische Kommission, Ein europäischer Grüner Deal, https://ec.europa.eu/info/strategy/priorities-2019-2024/european-green-deal_de, zuletzt abgerufen am, 03.08.2020.</a:t>
            </a:r>
          </a:p>
          <a:p>
            <a:r>
              <a:rPr lang="de-DE" baseline="0" dirty="0" smtClean="0"/>
              <a:t>European </a:t>
            </a:r>
            <a:r>
              <a:rPr lang="de-DE" baseline="0" dirty="0" err="1" smtClean="0"/>
              <a:t>Commission</a:t>
            </a:r>
            <a:r>
              <a:rPr lang="de-DE" baseline="0" dirty="0" smtClean="0"/>
              <a:t>, </a:t>
            </a:r>
            <a:r>
              <a:rPr lang="en-US" baseline="0" dirty="0" smtClean="0"/>
              <a:t>Annex to the Communication on the European Green Deal Roadmap - Key actions, https://ec.europa.eu/info/sites/info/files/european-green-deal-communication-annex-roadmap_en.pdf, </a:t>
            </a:r>
            <a:r>
              <a:rPr lang="en-US" baseline="0" dirty="0" err="1" smtClean="0"/>
              <a:t>zuletzt</a:t>
            </a:r>
            <a:r>
              <a:rPr lang="en-US" baseline="0" dirty="0" smtClean="0"/>
              <a:t> </a:t>
            </a:r>
            <a:r>
              <a:rPr lang="en-US" baseline="0" dirty="0" err="1" smtClean="0"/>
              <a:t>abgerufen</a:t>
            </a:r>
            <a:r>
              <a:rPr lang="en-US" baseline="0" dirty="0" smtClean="0"/>
              <a:t> am 03.08.2020.</a:t>
            </a:r>
            <a:endParaRPr lang="de-DE" baseline="0" dirty="0" smtClean="0"/>
          </a:p>
          <a:p>
            <a:endParaRPr lang="de-DE"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405763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Bis wann soll ein voll funktionsfähiges EU-weites transeuropäisches </a:t>
            </a:r>
            <a:r>
              <a:rPr lang="de-AT" dirty="0" err="1" smtClean="0"/>
              <a:t>Kernnetz</a:t>
            </a:r>
            <a:r>
              <a:rPr lang="de-AT" dirty="0" smtClean="0"/>
              <a:t> eingerichtet werden?</a:t>
            </a:r>
          </a:p>
          <a:p>
            <a:r>
              <a:rPr lang="de-AT" dirty="0" smtClean="0"/>
              <a:t>2030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4191479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Frachtvertrag und</a:t>
            </a:r>
            <a:r>
              <a:rPr lang="de-AT" baseline="0" dirty="0" smtClean="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2048251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Transportunternehmen</a:t>
            </a:r>
            <a:r>
              <a:rPr lang="de-AT" baseline="0" dirty="0" smtClean="0"/>
              <a:t> bieten Schiffsraum entweder in seiner Gesamtheit (Komplettladung) oder als Teil des verfügbaren Laderaums (Teilladung) an.</a:t>
            </a:r>
          </a:p>
          <a:p>
            <a:r>
              <a:rPr lang="de-AT" baseline="0" dirty="0" smtClean="0"/>
              <a:t>Der Frachtvertrag kann jedoch auch auf den Transport einzelner Stücke  bezogen sein (internationaler Begriff: Kollo, Plural: Kolli). Hier spricht man von Stückgutverfrachtung. Der Transport von Schwer- und Übermaßgütern (Projektladungen) unterscheidet sich von der traditionellen Stückgutverfrachtung vor allem aufgrund des Bedarfs nach speziellem Schiffs- bzw. Umschlagequipment und nach einer langfristigen Transportplanung.</a:t>
            </a:r>
          </a:p>
          <a:p>
            <a:r>
              <a:rPr lang="de-AT" baseline="0" dirty="0" smtClean="0"/>
              <a:t>Konventionelle Massenguttransporte erfolgen auf der Donau meist in Form der Kontraktfahrten, das heißt in mehreren Fahrten auf Basis eines Vertrages für einen bestimmten Zeitraum. Oft werden Kontraktfahrten langfristig in Form von Jahresverträgen vereinbart.</a:t>
            </a:r>
          </a:p>
          <a:p>
            <a:r>
              <a:rPr lang="de-AT" baseline="0" dirty="0" smtClean="0"/>
              <a:t>Neben den Kontraktfahrten werden Schiffstransporte auch auf dem Spotmarkt abgewickelt (Tagesgeschäfte), das heißt auf Basis eines Frachtvertrages, der für einzelne Fahrten bzw. Schiffsladungen nach den aktuellen Preisen abgeschlossen wird.</a:t>
            </a:r>
          </a:p>
          <a:p>
            <a:r>
              <a:rPr lang="de-AT" baseline="0" dirty="0" smtClean="0"/>
              <a:t>Bei sinkenden Sendungsgrößen und einer steigenden Anzahl von liefernden und abnehmenden Unternehmen bzw. Standorten werden sehr hohe Pünktlichkeit und Zuverlässigkeit der Abfahrts- und Ankunftszeiten erwartet. Eine Lösung bieten hierbei multimodale Liniendienste. Die Güterschiffe eines Liniendienstes laufen, ähnlich den Fahrgastschiffen oder Linienbussen, nach einem fixen Fahrplan bestimmte Häfen an, in denen die Ladung in der Regel auf Lkw oder Bahn für den Weitertransport umgeladen wird. Die in der Schubschifffahrt gegebene Flexibilität hinsichtlich der Schiffsformation ermöglicht einen gleichzeitigen Transport verschiedener Güterarten und damit einen Ausgleich von </a:t>
            </a:r>
            <a:r>
              <a:rPr lang="de-AT" baseline="0" dirty="0" err="1" smtClean="0"/>
              <a:t>Unpaarigkeiten</a:t>
            </a:r>
            <a:r>
              <a:rPr lang="de-AT" baseline="0" dirty="0" smtClean="0"/>
              <a:t> (= die Verkehrsmenge innerhalb einer bestimmten Zeitspanne ist in beiden Verkehrsrichtungen z. B. auf der Donau zu Tal und zu Berg nicht gleich groß.</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r>
              <a:rPr lang="de-AT" baseline="0" dirty="0" smtClean="0"/>
              <a:t> </a:t>
            </a:r>
            <a:r>
              <a:rPr lang="de-AT" baseline="0" dirty="0" err="1" smtClean="0"/>
              <a:t>viadonau</a:t>
            </a:r>
            <a:r>
              <a:rPr lang="de-AT" baseline="0" dirty="0" smtClean="0"/>
              <a:t>, </a:t>
            </a:r>
            <a:r>
              <a:rPr lang="de-AT" dirty="0" smtClean="0"/>
              <a:t>Handbuch der Donauschifffahrt S. 166-167, 221,224.</a:t>
            </a:r>
          </a:p>
          <a:p>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3774862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Gegenstand des Frachtvertrages</a:t>
            </a:r>
            <a:r>
              <a:rPr lang="de-DE" baseline="0" dirty="0" smtClean="0"/>
              <a:t> ist gemäß § 425 UGB die Ausführung der Beförderung von Gütern. Die Beförderungsverträge müssen entgeltlich sein.</a:t>
            </a:r>
          </a:p>
          <a:p>
            <a:r>
              <a:rPr lang="de-DE" baseline="0" dirty="0" smtClean="0"/>
              <a:t>Beim Frachtführer handelt es sich um den gewerbsmäßigen Beförderer der Güter, im Bereich der Binnenschifffahrt beispielsweise um die Reederei oder den Verfrachter. Er handelt im eigenen Namen aber auf fremde Rechnung.</a:t>
            </a:r>
          </a:p>
          <a:p>
            <a:endParaRPr lang="de-DE" baseline="0" dirty="0" smtClean="0"/>
          </a:p>
          <a:p>
            <a:r>
              <a:rPr lang="de-DE" baseline="0" dirty="0" smtClean="0"/>
              <a:t>Rechtsgrundlage für Frachtverträge im Binnenschiffbereich stellt grundsätzlich das Recht des Erfüllungsortes dar, allerdings stellt das </a:t>
            </a:r>
            <a:r>
              <a:rPr lang="de-AT" baseline="0" dirty="0" smtClean="0"/>
              <a:t>Budapester Übereinkommen über den Vertrag über die Güterbeförderung in der Binnenschifffahrt kurz CMNI zwingendes Recht dar und regelt die grenzüberschreitende Güterbeförderung per Binnenschiff.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a:t>
            </a:r>
            <a:r>
              <a:rPr lang="de-AT" dirty="0" err="1" smtClean="0"/>
              <a:t>viadonau</a:t>
            </a:r>
            <a:r>
              <a:rPr lang="de-AT" dirty="0" smtClean="0"/>
              <a:t>, Handbuch der Donauschifffahrt S. 172-173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Die</a:t>
            </a:r>
            <a:r>
              <a:rPr lang="de-AT" baseline="0" dirty="0" smtClean="0"/>
              <a:t> </a:t>
            </a:r>
            <a:r>
              <a:rPr lang="de-AT" baseline="0" dirty="0" err="1" smtClean="0"/>
              <a:t>Bratislaver</a:t>
            </a:r>
            <a:r>
              <a:rPr lang="de-AT" baseline="0" dirty="0" smtClean="0"/>
              <a:t> Abkommen sind privatrechtliche Verträge der auf der Donau tätigen Reedereien zur Regelung der Zusammenarbeit. Darunter ist das Abkommen über die allgemeinen Verfrachtungsbedingungen im internationalen Güterverkehr auf der Donau von besonderer Bedeutung. Es regelt die mit dem Güterverkehr verbundenen Rechte und Pflichten von Verladern und Reedereien. Der vorgeschriebene formale „Kundenantrag“ auf Beförderung ist zwar nach wie vor im Abkommen vorgesehen, hat jedoch in der Praxis keinerlei Bedeutung mehr. Die wesentlichen Bestimmungen des Abkommens sind Regelungen zur Gestaltung der Transportdokumente, Übernahme und Übergabe der zu befördernden Güter, Be- und Entladung der Schiffseinheiten, Frachtverrechnung, Haftung, Hinderungen der Vertragserfüllung, Pfandrechtsausübung und Reklamationen. In den letzten Jahren traten die Bestimmungen zunehmend zugunsten des CMNI </a:t>
            </a:r>
            <a:r>
              <a:rPr lang="de-AT" b="0" baseline="0" dirty="0" smtClean="0"/>
              <a:t>(</a:t>
            </a:r>
            <a:r>
              <a:rPr lang="de-DE" b="0" dirty="0" smtClean="0"/>
              <a:t>Budapester Übereinkommen über den Vertrag über die Güterbeförderung in der Binnenschifffahrt)</a:t>
            </a:r>
            <a:r>
              <a:rPr lang="de-AT" b="0" baseline="0" dirty="0" smtClean="0"/>
              <a:t> </a:t>
            </a:r>
            <a:r>
              <a:rPr lang="de-AT" baseline="0" dirty="0" smtClean="0"/>
              <a:t>in den Hintergrund. CMNI siehe nachfolgende Folien.</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a:t>
            </a:r>
            <a:r>
              <a:rPr lang="de-AT" dirty="0" err="1" smtClean="0"/>
              <a:t>viadonau</a:t>
            </a:r>
            <a:r>
              <a:rPr lang="de-AT" dirty="0" smtClean="0"/>
              <a:t>, Handbuch der Donauschifffahrt S. 173.</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a:t>
            </a:r>
            <a:r>
              <a:rPr lang="de-AT" baseline="0" dirty="0" smtClean="0"/>
              <a:t> die Mehrheit der Transporte auf der Wasserstraße Donau grenzüberschreitend erfolgt, spielen internationale Abkommen für die Ausgestaltung der abgeschlossenen Transportverträge und den damit einhergehenden Vertrags- und Haftungsfragen eine große Rolle.</a:t>
            </a:r>
          </a:p>
          <a:p>
            <a:r>
              <a:rPr lang="de-AT" baseline="0" dirty="0" smtClean="0"/>
              <a:t>Das Budapester Übereinkommen über den Vertrag über die Güterbeförderung in der Binnenschifffahrt (CMNI) ist ein internationales Übereinkommen, das erstmals die rechtlichen Vorschriften bezüglich grenzüberschreitender Güterbeförderung in der Binnenschifffahrt vereinheitlicht hat. Der Vertrag wurde am 22. Juni 2001 unter der Schirmherrschaft der Zentralkommission für die Rheinschifffahrt in Straßburg, der Donaukommission in Budapest und der Wirtschaftskommission der Vereinten Nationen in Genf beschlossen und trat am 1. April 2005 in Kraft. Das Übereinkommen gilt für alle Frachtverträge, die eine grenzüberschreitende Güterbeförderung durch die Binnenschifffahrt vorsehen und bei denen der Lade- bzw. Löschhafen in einem Vertragsstaat liegt. Es regelt die allgemeinen Rechte und Pflichten der Vertragsparteien, in erster Linie von Frachtführern, Absender und Empfänger. Im allgemeinen enthält das Übereinkommen Regelungen im Bezug auf</a:t>
            </a:r>
            <a:r>
              <a:rPr lang="de-AT" baseline="0" dirty="0"/>
              <a:t> </a:t>
            </a:r>
            <a:r>
              <a:rPr lang="de-AT" baseline="0" dirty="0" smtClean="0"/>
              <a:t>die Art und den Inhalt der Frachturkunden, die Haftung bei Verlust und Beschädigung der Güter während des Transportes sowie die Umstände und Situationen, die von der Haftung befreien.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Alle Rhein- und Donauanrainerstaaten bis auf Österreich haben das Budapester Übereinkommen ratifiziert. Rein rechtlich werden daher die Regelungen dieses Übereinkommens nur bei Transporten innerhalb Österreich nicht angewandt. In allen anderen Fällen liegen entweder Lade- oder Löschhafen im CMNI-Gebiet, wodurch die Regelung hier Gültigkeit hat. In Transport innerhalb Österreichs finden die §§ 425-427, 430-436, 439, 440-443 sowie 445-451 UGB sowie §§ 27-77 </a:t>
            </a:r>
            <a:r>
              <a:rPr lang="de-AT" baseline="0" dirty="0" err="1" smtClean="0"/>
              <a:t>BinnSchiffG</a:t>
            </a:r>
            <a:r>
              <a:rPr lang="de-AT" baseline="0" dirty="0" smtClean="0"/>
              <a:t> Anwendung. </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r>
              <a:rPr lang="de-AT" baseline="0" dirty="0" smtClean="0"/>
              <a:t> </a:t>
            </a:r>
            <a:r>
              <a:rPr lang="de-AT" baseline="0" dirty="0" err="1" smtClean="0"/>
              <a:t>viadonau</a:t>
            </a:r>
            <a:r>
              <a:rPr lang="de-AT" baseline="0" dirty="0" smtClean="0"/>
              <a:t>, </a:t>
            </a:r>
            <a:r>
              <a:rPr lang="de-AT" dirty="0" smtClean="0"/>
              <a:t>Handbuch der Donauschifffahrt S. 172-173.</a:t>
            </a:r>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de-DE" sz="1200" b="0" kern="1200" dirty="0" smtClean="0">
                <a:solidFill>
                  <a:schemeClr val="tx1"/>
                </a:solidFill>
                <a:effectLst/>
                <a:latin typeface="+mn-lt"/>
                <a:ea typeface="+mn-ea"/>
                <a:cs typeface="+mn-cs"/>
              </a:rPr>
              <a:t>Die</a:t>
            </a:r>
            <a:r>
              <a:rPr lang="de-DE" sz="1200" b="0" kern="1200" baseline="0" dirty="0" smtClean="0">
                <a:solidFill>
                  <a:schemeClr val="tx1"/>
                </a:solidFill>
                <a:effectLst/>
                <a:latin typeface="+mn-lt"/>
                <a:ea typeface="+mn-ea"/>
                <a:cs typeface="+mn-cs"/>
              </a:rPr>
              <a:t> Pflichten sowie Haftungsfragen des Absenders sowie des Frachtführers werden in der CMNI geregelt. Unter anderem finden sich Bestimmungen dazu in den Artikeln 6 (Absender), 3, 10 sowie 16-20 (Frachtführer).</a:t>
            </a:r>
          </a:p>
          <a:p>
            <a:pPr rtl="0"/>
            <a:endParaRPr lang="de-DE" sz="1200" b="0" kern="1200" baseline="0" dirty="0" smtClean="0">
              <a:solidFill>
                <a:schemeClr val="tx1"/>
              </a:solidFill>
              <a:effectLst/>
              <a:latin typeface="+mn-lt"/>
              <a:ea typeface="+mn-ea"/>
              <a:cs typeface="+mn-cs"/>
            </a:endParaRPr>
          </a:p>
          <a:p>
            <a:pPr rtl="0"/>
            <a:r>
              <a:rPr lang="de-DE" sz="1200" b="0" kern="1200" baseline="0" dirty="0" smtClean="0">
                <a:solidFill>
                  <a:schemeClr val="tx1"/>
                </a:solidFill>
                <a:effectLst/>
                <a:latin typeface="+mn-lt"/>
                <a:ea typeface="+mn-ea"/>
                <a:cs typeface="+mn-cs"/>
              </a:rPr>
              <a:t>Einen entsprechenden Auszug aus der CMNI sowie die entsprechende Quelle finden Sie nachfolgend:</a:t>
            </a:r>
            <a:endParaRPr lang="de-AT" sz="1200" b="0" kern="1200" dirty="0" smtClean="0">
              <a:solidFill>
                <a:schemeClr val="tx1"/>
              </a:solidFill>
              <a:effectLst/>
              <a:latin typeface="+mn-lt"/>
              <a:ea typeface="+mn-ea"/>
              <a:cs typeface="+mn-cs"/>
            </a:endParaRPr>
          </a:p>
          <a:p>
            <a:pPr rtl="0"/>
            <a:endParaRPr lang="de-AT" sz="1200" b="1" kern="1200" dirty="0" smtClean="0">
              <a:solidFill>
                <a:schemeClr val="tx1"/>
              </a:solidFill>
              <a:effectLst/>
              <a:latin typeface="+mn-lt"/>
              <a:ea typeface="+mn-ea"/>
              <a:cs typeface="+mn-cs"/>
            </a:endParaRPr>
          </a:p>
          <a:p>
            <a:pPr rtl="0"/>
            <a:r>
              <a:rPr lang="de-AT" sz="1200" b="1" kern="1200" dirty="0" smtClean="0">
                <a:solidFill>
                  <a:schemeClr val="tx1"/>
                </a:solidFill>
                <a:effectLst/>
                <a:latin typeface="+mn-lt"/>
                <a:ea typeface="+mn-ea"/>
                <a:cs typeface="+mn-cs"/>
              </a:rPr>
              <a:t>Artikel 6 CMNI</a:t>
            </a:r>
            <a:r>
              <a:rPr lang="de-AT" sz="1200" kern="1200" dirty="0" smtClean="0">
                <a:solidFill>
                  <a:schemeClr val="tx1"/>
                </a:solidFill>
                <a:effectLst/>
                <a:latin typeface="+mn-lt"/>
                <a:ea typeface="+mn-ea"/>
                <a:cs typeface="+mn-cs"/>
              </a:rPr>
              <a:t> Pflichten des Absenders</a:t>
            </a:r>
          </a:p>
          <a:p>
            <a:pPr rtl="0"/>
            <a:r>
              <a:rPr lang="de-AT" sz="1200" kern="1200" dirty="0" smtClean="0">
                <a:solidFill>
                  <a:schemeClr val="tx1"/>
                </a:solidFill>
                <a:effectLst/>
                <a:latin typeface="+mn-lt"/>
                <a:ea typeface="+mn-ea"/>
                <a:cs typeface="+mn-cs"/>
              </a:rPr>
              <a:t>„(1) Der Absender ist zur Zahlung der nach dem Frachtvertrag geschuldeten Beträge verpflichtet.</a:t>
            </a:r>
          </a:p>
          <a:p>
            <a:pPr rtl="0"/>
            <a:r>
              <a:rPr lang="de-AT" sz="1200" kern="1200" dirty="0" smtClean="0">
                <a:solidFill>
                  <a:schemeClr val="tx1"/>
                </a:solidFill>
                <a:effectLst/>
                <a:latin typeface="+mn-lt"/>
                <a:ea typeface="+mn-ea"/>
                <a:cs typeface="+mn-cs"/>
              </a:rPr>
              <a:t>(2) Der Absender hat dem Frachtführer vor Übergabe der Güter schriftlich folgende Angaben</a:t>
            </a:r>
          </a:p>
          <a:p>
            <a:pPr rtl="0"/>
            <a:r>
              <a:rPr lang="de-AT" sz="1200" kern="1200" dirty="0" smtClean="0">
                <a:solidFill>
                  <a:schemeClr val="tx1"/>
                </a:solidFill>
                <a:effectLst/>
                <a:latin typeface="+mn-lt"/>
                <a:ea typeface="+mn-ea"/>
                <a:cs typeface="+mn-cs"/>
              </a:rPr>
              <a:t>über die zu befördernden Güter zu machen:</a:t>
            </a:r>
          </a:p>
          <a:p>
            <a:pPr rtl="0"/>
            <a:r>
              <a:rPr lang="de-AT" sz="1200" kern="1200" dirty="0" smtClean="0">
                <a:solidFill>
                  <a:schemeClr val="tx1"/>
                </a:solidFill>
                <a:effectLst/>
                <a:latin typeface="+mn-lt"/>
                <a:ea typeface="+mn-ea"/>
                <a:cs typeface="+mn-cs"/>
              </a:rPr>
              <a:t>a) Maß, Zahl oder Gewicht und Stauungsfaktor der Güter;</a:t>
            </a:r>
          </a:p>
          <a:p>
            <a:pPr rtl="0"/>
            <a:r>
              <a:rPr lang="de-AT" sz="1200" kern="1200" dirty="0" smtClean="0">
                <a:solidFill>
                  <a:schemeClr val="tx1"/>
                </a:solidFill>
                <a:effectLst/>
                <a:latin typeface="+mn-lt"/>
                <a:ea typeface="+mn-ea"/>
                <a:cs typeface="+mn-cs"/>
              </a:rPr>
              <a:t>b) Merkzeichen, die für die Unterscheidung der Güter erforderlich sind;</a:t>
            </a:r>
          </a:p>
          <a:p>
            <a:pPr rtl="0"/>
            <a:r>
              <a:rPr lang="de-AT" sz="1200" kern="1200" dirty="0" smtClean="0">
                <a:solidFill>
                  <a:schemeClr val="tx1"/>
                </a:solidFill>
                <a:effectLst/>
                <a:latin typeface="+mn-lt"/>
                <a:ea typeface="+mn-ea"/>
                <a:cs typeface="+mn-cs"/>
              </a:rPr>
              <a:t>c) Natur, besondere Merkmale und Eigenschaften der Güter;</a:t>
            </a:r>
          </a:p>
          <a:p>
            <a:pPr rtl="0"/>
            <a:r>
              <a:rPr lang="de-AT" sz="1200" kern="1200" dirty="0" smtClean="0">
                <a:solidFill>
                  <a:schemeClr val="tx1"/>
                </a:solidFill>
                <a:effectLst/>
                <a:latin typeface="+mn-lt"/>
                <a:ea typeface="+mn-ea"/>
                <a:cs typeface="+mn-cs"/>
              </a:rPr>
              <a:t>d) Weisungen für die zollrechtliche oder sonstige amtliche Behandlung der Güter;</a:t>
            </a:r>
          </a:p>
          <a:p>
            <a:pPr rtl="0"/>
            <a:r>
              <a:rPr lang="de-AT" sz="1200" kern="1200" dirty="0" smtClean="0">
                <a:solidFill>
                  <a:schemeClr val="tx1"/>
                </a:solidFill>
                <a:effectLst/>
                <a:latin typeface="+mn-lt"/>
                <a:ea typeface="+mn-ea"/>
                <a:cs typeface="+mn-cs"/>
              </a:rPr>
              <a:t>e) weitere für die Aufnahme in die Frachturkunde erforderliche Angaben.</a:t>
            </a:r>
          </a:p>
          <a:p>
            <a:pPr rtl="0"/>
            <a:r>
              <a:rPr lang="de-AT" sz="1200" kern="1200" dirty="0" smtClean="0">
                <a:solidFill>
                  <a:schemeClr val="tx1"/>
                </a:solidFill>
                <a:effectLst/>
                <a:latin typeface="+mn-lt"/>
                <a:ea typeface="+mn-ea"/>
                <a:cs typeface="+mn-cs"/>
              </a:rPr>
              <a:t>Der Absender hat dem Frachtführer ferner bei Übergabe der Güter alle vorgeschriebenen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Begleitpapiere zu übergeben.</a:t>
            </a:r>
          </a:p>
          <a:p>
            <a:pPr rtl="0"/>
            <a:r>
              <a:rPr lang="de-AT" sz="1200" kern="1200" dirty="0" smtClean="0">
                <a:solidFill>
                  <a:schemeClr val="tx1"/>
                </a:solidFill>
                <a:effectLst/>
                <a:latin typeface="+mn-lt"/>
                <a:ea typeface="+mn-ea"/>
                <a:cs typeface="+mn-cs"/>
              </a:rPr>
              <a:t>(3) Der Absender hat die Güter, soweit deren Natur unter Berücksichtigung der vereinbarten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Beförderung eine Verpackung erfordert, so zu verpacken, daß sie vor Verlust oder Beschädigung</a:t>
            </a:r>
          </a:p>
          <a:p>
            <a:pPr rtl="0"/>
            <a:r>
              <a:rPr lang="de-AT" sz="1200" kern="1200" dirty="0" smtClean="0">
                <a:solidFill>
                  <a:schemeClr val="tx1"/>
                </a:solidFill>
                <a:effectLst/>
                <a:latin typeface="+mn-lt"/>
                <a:ea typeface="+mn-ea"/>
                <a:cs typeface="+mn-cs"/>
              </a:rPr>
              <a:t>von der Übernahme bis zur Ablieferung durch den Frachtführer geschützt sind und dass auch am Schiff oder an anderen Gütern keine Schäden entstehen können. Der Absender hat die Güter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ferner unter Berücksichtigung der vereinbarten Beförderung mit einer Kennzeichnung gemäß den anwendbaren internationalen oder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innerstaatlichen Vorschriften oder, mangels solcher</a:t>
            </a:r>
          </a:p>
          <a:p>
            <a:pPr rtl="0"/>
            <a:r>
              <a:rPr lang="de-AT" sz="1200" kern="1200" dirty="0" smtClean="0">
                <a:solidFill>
                  <a:schemeClr val="tx1"/>
                </a:solidFill>
                <a:effectLst/>
                <a:latin typeface="+mn-lt"/>
                <a:ea typeface="+mn-ea"/>
                <a:cs typeface="+mn-cs"/>
              </a:rPr>
              <a:t>Vorschriften, gemäß allgemein in der Binnenschiffahrt anerkannten Regeln und Gepflogenheiten zu versehen.</a:t>
            </a:r>
          </a:p>
          <a:p>
            <a:pPr rtl="0"/>
            <a:r>
              <a:rPr lang="de-AT" sz="1200" kern="1200" dirty="0" smtClean="0">
                <a:solidFill>
                  <a:schemeClr val="tx1"/>
                </a:solidFill>
                <a:effectLst/>
                <a:latin typeface="+mn-lt"/>
                <a:ea typeface="+mn-ea"/>
                <a:cs typeface="+mn-cs"/>
              </a:rPr>
              <a:t>(4) Vorbehaltlich der dem Frachtführer obliegenden Pflichten hat der Absender die Güter zu</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laden und nach Binnenschifffahrtsbrauch zu stauen und zu befestigen, soweit im Frachtvertrag</a:t>
            </a:r>
          </a:p>
          <a:p>
            <a:pPr rtl="0"/>
            <a:r>
              <a:rPr lang="de-AT" sz="1200" kern="1200" dirty="0" smtClean="0">
                <a:solidFill>
                  <a:schemeClr val="tx1"/>
                </a:solidFill>
                <a:effectLst/>
                <a:latin typeface="+mn-lt"/>
                <a:ea typeface="+mn-ea"/>
                <a:cs typeface="+mn-cs"/>
              </a:rPr>
              <a:t>nicht etwas anderes vereinbart wurde</a:t>
            </a:r>
            <a:r>
              <a:rPr lang="de-AT" sz="1200" kern="1200" baseline="0" dirty="0" smtClean="0">
                <a:solidFill>
                  <a:schemeClr val="tx1"/>
                </a:solidFill>
                <a:effectLst/>
                <a:latin typeface="+mn-lt"/>
                <a:ea typeface="+mn-ea"/>
                <a:cs typeface="+mn-cs"/>
              </a:rPr>
              <a:t>.“</a:t>
            </a:r>
            <a:endParaRPr lang="de-AT" sz="1200" kern="1200" dirty="0" smtClean="0">
              <a:solidFill>
                <a:schemeClr val="tx1"/>
              </a:solidFill>
              <a:effectLst/>
              <a:latin typeface="+mn-lt"/>
              <a:ea typeface="+mn-ea"/>
              <a:cs typeface="+mn-cs"/>
            </a:endParaRPr>
          </a:p>
          <a:p>
            <a:endParaRPr lang="de-AT" baseline="0" dirty="0" smtClean="0"/>
          </a:p>
          <a:p>
            <a:pPr rtl="0"/>
            <a:r>
              <a:rPr lang="de-AT" sz="1200" b="1" kern="1200" dirty="0" smtClean="0">
                <a:solidFill>
                  <a:schemeClr val="tx1"/>
                </a:solidFill>
                <a:effectLst/>
                <a:latin typeface="+mn-lt"/>
                <a:ea typeface="+mn-ea"/>
                <a:cs typeface="+mn-cs"/>
              </a:rPr>
              <a:t>Artikel 11 CMNI </a:t>
            </a:r>
            <a:r>
              <a:rPr lang="de-AT" sz="1200" kern="1200" dirty="0" smtClean="0">
                <a:solidFill>
                  <a:schemeClr val="tx1"/>
                </a:solidFill>
                <a:effectLst/>
                <a:latin typeface="+mn-lt"/>
                <a:ea typeface="+mn-ea"/>
                <a:cs typeface="+mn-cs"/>
              </a:rPr>
              <a:t>Art und Inhalt</a:t>
            </a:r>
          </a:p>
          <a:p>
            <a:pPr rtl="0"/>
            <a:r>
              <a:rPr lang="de-AT" sz="1200" kern="1200" dirty="0" smtClean="0">
                <a:solidFill>
                  <a:schemeClr val="tx1"/>
                </a:solidFill>
                <a:effectLst/>
                <a:latin typeface="+mn-lt"/>
                <a:ea typeface="+mn-ea"/>
                <a:cs typeface="+mn-cs"/>
              </a:rPr>
              <a:t>„(1) Der Frachtführer hat für jede unter dieses Übereinkommen fallende Beförderung von Gütern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eine Frachturkunde auszustellen; ein Konnossement hat er nur auszustellen, wenn dies vom</a:t>
            </a:r>
          </a:p>
          <a:p>
            <a:pPr rtl="0"/>
            <a:r>
              <a:rPr lang="de-AT" sz="1200" kern="1200" dirty="0" smtClean="0">
                <a:solidFill>
                  <a:schemeClr val="tx1"/>
                </a:solidFill>
                <a:effectLst/>
                <a:latin typeface="+mn-lt"/>
                <a:ea typeface="+mn-ea"/>
                <a:cs typeface="+mn-cs"/>
              </a:rPr>
              <a:t>Absender verlangt und vor Verladung der Güter oder deren Übernahme zur Beförderung vereinbart worden ist. Das Fehlen einer Frachturkunde oder die Tatsache, dass diese unvollständig</a:t>
            </a:r>
          </a:p>
          <a:p>
            <a:pPr rtl="0"/>
            <a:r>
              <a:rPr lang="de-AT" sz="1200" kern="1200" dirty="0" smtClean="0">
                <a:solidFill>
                  <a:schemeClr val="tx1"/>
                </a:solidFill>
                <a:effectLst/>
                <a:latin typeface="+mn-lt"/>
                <a:ea typeface="+mn-ea"/>
                <a:cs typeface="+mn-cs"/>
              </a:rPr>
              <a:t>ist, berührt nicht die Gültigkeit des Frachtvertrags…</a:t>
            </a:r>
          </a:p>
          <a:p>
            <a:pPr rtl="0"/>
            <a:r>
              <a:rPr lang="de-AT" sz="1200" kern="1200" dirty="0" smtClean="0">
                <a:solidFill>
                  <a:schemeClr val="tx1"/>
                </a:solidFill>
                <a:effectLst/>
                <a:latin typeface="+mn-lt"/>
                <a:ea typeface="+mn-ea"/>
                <a:cs typeface="+mn-cs"/>
              </a:rPr>
              <a:t>(3) Die Frachturkunde dient bis zum Beweis des Gegenteils als Nachweis für den Abschluss und den Inhalt des Frachtvertrags sowie für die Übernahme der Güter durch den Frachtführer. Sie</a:t>
            </a:r>
          </a:p>
          <a:p>
            <a:pPr rtl="0"/>
            <a:r>
              <a:rPr lang="de-AT" sz="1200" kern="1200" dirty="0" smtClean="0">
                <a:solidFill>
                  <a:schemeClr val="tx1"/>
                </a:solidFill>
                <a:effectLst/>
                <a:latin typeface="+mn-lt"/>
                <a:ea typeface="+mn-ea"/>
                <a:cs typeface="+mn-cs"/>
              </a:rPr>
              <a:t>begründet insbesondere die Vermutung, dass die Güter so zur Beförderung übernommen worden sind, wie sie in der Urkunde beschrieben werden.“</a:t>
            </a:r>
          </a:p>
          <a:p>
            <a:pPr rtl="0"/>
            <a:endParaRPr lang="de-AT" sz="1200" kern="1200" dirty="0" smtClean="0">
              <a:solidFill>
                <a:schemeClr val="tx1"/>
              </a:solidFill>
              <a:effectLst/>
              <a:latin typeface="+mn-lt"/>
              <a:ea typeface="+mn-ea"/>
              <a:cs typeface="+mn-cs"/>
            </a:endParaRPr>
          </a:p>
          <a:p>
            <a:pPr rtl="0"/>
            <a:r>
              <a:rPr lang="de-AT" sz="1200" b="1" kern="1200" dirty="0" smtClean="0">
                <a:solidFill>
                  <a:schemeClr val="tx1"/>
                </a:solidFill>
                <a:effectLst/>
                <a:latin typeface="+mn-lt"/>
                <a:ea typeface="+mn-ea"/>
                <a:cs typeface="+mn-cs"/>
              </a:rPr>
              <a:t>Artikel</a:t>
            </a:r>
            <a:r>
              <a:rPr lang="de-AT" sz="1200" b="1" kern="1200" baseline="0" dirty="0" smtClean="0">
                <a:solidFill>
                  <a:schemeClr val="tx1"/>
                </a:solidFill>
                <a:effectLst/>
                <a:latin typeface="+mn-lt"/>
                <a:ea typeface="+mn-ea"/>
                <a:cs typeface="+mn-cs"/>
              </a:rPr>
              <a:t> 16 </a:t>
            </a:r>
            <a:r>
              <a:rPr lang="de-AT" sz="1200" kern="1200" baseline="0" dirty="0" smtClean="0">
                <a:solidFill>
                  <a:schemeClr val="tx1"/>
                </a:solidFill>
                <a:effectLst/>
                <a:latin typeface="+mn-lt"/>
                <a:ea typeface="+mn-ea"/>
                <a:cs typeface="+mn-cs"/>
              </a:rPr>
              <a:t>Haftung für Schäden</a:t>
            </a:r>
          </a:p>
          <a:p>
            <a:pPr rtl="0"/>
            <a:endParaRPr lang="de-AT" sz="1200" kern="1200" baseline="0" dirty="0" smtClean="0">
              <a:solidFill>
                <a:schemeClr val="tx1"/>
              </a:solidFill>
              <a:effectLst/>
              <a:latin typeface="+mn-lt"/>
              <a:ea typeface="+mn-ea"/>
              <a:cs typeface="+mn-cs"/>
            </a:endParaRPr>
          </a:p>
          <a:p>
            <a:pPr rtl="0"/>
            <a:r>
              <a:rPr lang="de-AT" sz="1200" kern="1200" dirty="0" smtClean="0">
                <a:solidFill>
                  <a:schemeClr val="tx1"/>
                </a:solidFill>
                <a:effectLst/>
                <a:latin typeface="+mn-lt"/>
                <a:ea typeface="+mn-ea"/>
                <a:cs typeface="+mn-cs"/>
              </a:rPr>
              <a:t>„(1) Der Frachtführer haftet für den Schaden, der durch Verlust oder Beschädigung der Güter in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der Zeit von der Übernahme zur Beförderung bis zur Ablieferung oder durch Überschreitung</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Lieferfrist entsteht, sofern er nicht beweist,</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dass der Schaden durch Umstände verursacht worden ist, die ein sorgfältiger Frachtführer nicht hätte vermeiden und deren Folgen er nicht</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hätte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abwenden können.</a:t>
            </a:r>
          </a:p>
          <a:p>
            <a:pPr rtl="0"/>
            <a:r>
              <a:rPr lang="de-AT" sz="1200" kern="1200" dirty="0" smtClean="0">
                <a:solidFill>
                  <a:schemeClr val="tx1"/>
                </a:solidFill>
                <a:effectLst/>
                <a:latin typeface="+mn-lt"/>
                <a:ea typeface="+mn-ea"/>
                <a:cs typeface="+mn-cs"/>
              </a:rPr>
              <a:t>(2) Die Haftung des Frachtführers für den Schaden, der durch Verlust oder Beschädigung 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Güter in der Zeit vor dem Einladen der Güter in das Schiff oder nach deren Ausladen aus dem</a:t>
            </a:r>
          </a:p>
          <a:p>
            <a:pPr rtl="0"/>
            <a:r>
              <a:rPr lang="de-AT" sz="1200" kern="1200" dirty="0" smtClean="0">
                <a:solidFill>
                  <a:schemeClr val="tx1"/>
                </a:solidFill>
                <a:effectLst/>
                <a:latin typeface="+mn-lt"/>
                <a:ea typeface="+mn-ea"/>
                <a:cs typeface="+mn-cs"/>
              </a:rPr>
              <a:t>Schiff entsteht, bestimmt sich nach dem auf den Frachtvertrag anwendbaren Recht eines Staates.“</a:t>
            </a:r>
          </a:p>
          <a:p>
            <a:pPr rtl="0"/>
            <a:endParaRPr lang="de-AT" sz="1200" kern="1200" dirty="0" smtClean="0">
              <a:solidFill>
                <a:schemeClr val="tx1"/>
              </a:solidFill>
              <a:effectLst/>
              <a:latin typeface="+mn-lt"/>
              <a:ea typeface="+mn-ea"/>
              <a:cs typeface="+mn-cs"/>
            </a:endParaRPr>
          </a:p>
          <a:p>
            <a:pPr rtl="0"/>
            <a:r>
              <a:rPr lang="de-AT" sz="1200" b="1" kern="1200" dirty="0" smtClean="0">
                <a:solidFill>
                  <a:schemeClr val="tx1"/>
                </a:solidFill>
                <a:effectLst/>
                <a:latin typeface="+mn-lt"/>
                <a:ea typeface="+mn-ea"/>
                <a:cs typeface="+mn-cs"/>
              </a:rPr>
              <a:t>Artikel 17 </a:t>
            </a:r>
            <a:r>
              <a:rPr lang="de-AT" sz="1200" kern="1200" dirty="0" smtClean="0">
                <a:solidFill>
                  <a:schemeClr val="tx1"/>
                </a:solidFill>
                <a:effectLst/>
                <a:latin typeface="+mn-lt"/>
                <a:ea typeface="+mn-ea"/>
                <a:cs typeface="+mn-cs"/>
              </a:rPr>
              <a:t>Bedienstete und Beauftragte</a:t>
            </a:r>
          </a:p>
          <a:p>
            <a:pPr rtl="0"/>
            <a:r>
              <a:rPr lang="de-AT" sz="1200" kern="1200" dirty="0" smtClean="0">
                <a:solidFill>
                  <a:schemeClr val="tx1"/>
                </a:solidFill>
                <a:effectLst/>
                <a:latin typeface="+mn-lt"/>
                <a:ea typeface="+mn-ea"/>
                <a:cs typeface="+mn-cs"/>
              </a:rPr>
              <a:t>„(1) Der Frachtführer haftet für Handlungen und Unterlassungen seiner Bediensteten und</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Beauftragten, deren er sich bei der Ausführung des Frachtvertrags bedient, wie für eigene</a:t>
            </a:r>
          </a:p>
          <a:p>
            <a:pPr rtl="0"/>
            <a:r>
              <a:rPr lang="de-AT" sz="1200" kern="1200" dirty="0" smtClean="0">
                <a:solidFill>
                  <a:schemeClr val="tx1"/>
                </a:solidFill>
                <a:effectLst/>
                <a:latin typeface="+mn-lt"/>
                <a:ea typeface="+mn-ea"/>
                <a:cs typeface="+mn-cs"/>
              </a:rPr>
              <a:t>Handlungen und Unterlassungen, wenn diese Personen in Ausübung ihrer Verrichtungen gehandelt haben.</a:t>
            </a:r>
          </a:p>
          <a:p>
            <a:pPr rtl="0"/>
            <a:r>
              <a:rPr lang="de-AT" sz="1200" kern="1200" dirty="0" smtClean="0">
                <a:solidFill>
                  <a:schemeClr val="tx1"/>
                </a:solidFill>
                <a:effectLst/>
                <a:latin typeface="+mn-lt"/>
                <a:ea typeface="+mn-ea"/>
                <a:cs typeface="+mn-cs"/>
              </a:rPr>
              <a:t>(2) Wird die Beförderung durch einen ausführenden Frachtführer nach Artikel 4 durchgeführt, so</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haftet der Frachtführer auch für Handlungen und Unterlassungen des ausführenden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Frachtführers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und der Bediensteten und Beauftragten des ausführenden Frachtführers,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wenn diese Personen in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Ausübung ihrer Verrichtungen gehandelt haben.“</a:t>
            </a:r>
          </a:p>
          <a:p>
            <a:pPr rtl="0"/>
            <a:endParaRPr lang="de-AT" sz="1200" kern="1200" dirty="0" smtClean="0">
              <a:solidFill>
                <a:schemeClr val="tx1"/>
              </a:solidFill>
              <a:effectLst/>
              <a:latin typeface="+mn-lt"/>
              <a:ea typeface="+mn-ea"/>
              <a:cs typeface="+mn-cs"/>
            </a:endParaRPr>
          </a:p>
          <a:p>
            <a:pPr rtl="0"/>
            <a:r>
              <a:rPr lang="de-AT" b="1" baseline="0" dirty="0" smtClean="0"/>
              <a:t>Art 19 </a:t>
            </a:r>
            <a:r>
              <a:rPr lang="de-AT" sz="1200" kern="1200" dirty="0" smtClean="0">
                <a:solidFill>
                  <a:schemeClr val="tx1"/>
                </a:solidFill>
                <a:effectLst/>
                <a:latin typeface="+mn-lt"/>
                <a:ea typeface="+mn-ea"/>
                <a:cs typeface="+mn-cs"/>
              </a:rPr>
              <a:t>Berechnung der Entschädigung</a:t>
            </a:r>
          </a:p>
          <a:p>
            <a:pPr rtl="0"/>
            <a:r>
              <a:rPr lang="de-AT" sz="1200" kern="1200" dirty="0" smtClean="0">
                <a:solidFill>
                  <a:schemeClr val="tx1"/>
                </a:solidFill>
                <a:effectLst/>
                <a:latin typeface="+mn-lt"/>
                <a:ea typeface="+mn-ea"/>
                <a:cs typeface="+mn-cs"/>
              </a:rPr>
              <a:t>„(1) Haftet der Frachtführer für gänzlichen Verlust der Güter, so hat er nur den Wert der Güter am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Ort und Tag, an dem sie nach dem Frachtvertrag hätten abgeliefert werden müssen, zu ersetzen.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Die Ablieferung an einen Nichtberechtigten wird wie ein Verlust behandelt.</a:t>
            </a:r>
          </a:p>
          <a:p>
            <a:pPr rtl="0"/>
            <a:r>
              <a:rPr lang="de-AT" sz="1200" kern="1200" dirty="0" smtClean="0">
                <a:solidFill>
                  <a:schemeClr val="tx1"/>
                </a:solidFill>
                <a:effectLst/>
                <a:latin typeface="+mn-lt"/>
                <a:ea typeface="+mn-ea"/>
                <a:cs typeface="+mn-cs"/>
              </a:rPr>
              <a:t>(2) Bei teilweisem Verlust oder bei Beschädigung der Güter hat der Frachtführer nur in Höhe 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Wertverminderung Schadenersatz zu leisten.</a:t>
            </a:r>
          </a:p>
          <a:p>
            <a:pPr rtl="0"/>
            <a:r>
              <a:rPr lang="de-AT" sz="1200" kern="1200" dirty="0" smtClean="0">
                <a:solidFill>
                  <a:schemeClr val="tx1"/>
                </a:solidFill>
                <a:effectLst/>
                <a:latin typeface="+mn-lt"/>
                <a:ea typeface="+mn-ea"/>
                <a:cs typeface="+mn-cs"/>
              </a:rPr>
              <a:t>(3) Der Wert der Güter bestimmt sich nach dem Börsenwert, mangels eines solchen nach dem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Marktpreis und mangels beider nach dem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gemeinen Wert der Güter gleicher Art und</a:t>
            </a:r>
          </a:p>
          <a:p>
            <a:pPr rtl="0"/>
            <a:r>
              <a:rPr lang="de-AT" sz="1200" kern="1200" dirty="0" smtClean="0">
                <a:solidFill>
                  <a:schemeClr val="tx1"/>
                </a:solidFill>
                <a:effectLst/>
                <a:latin typeface="+mn-lt"/>
                <a:ea typeface="+mn-ea"/>
                <a:cs typeface="+mn-cs"/>
              </a:rPr>
              <a:t>Beschaffenheit am Ablieferungsort.“</a:t>
            </a:r>
          </a:p>
          <a:p>
            <a:pPr rtl="0"/>
            <a:endParaRPr lang="de-AT" sz="1200" kern="1200" dirty="0" smtClean="0">
              <a:solidFill>
                <a:schemeClr val="tx1"/>
              </a:solidFill>
              <a:effectLst/>
              <a:latin typeface="+mn-lt"/>
              <a:ea typeface="+mn-ea"/>
              <a:cs typeface="+mn-cs"/>
            </a:endParaRPr>
          </a:p>
          <a:p>
            <a:pPr rtl="0"/>
            <a:r>
              <a:rPr lang="de-AT" sz="1200" kern="1200" dirty="0" smtClean="0">
                <a:solidFill>
                  <a:schemeClr val="tx1"/>
                </a:solidFill>
                <a:effectLst/>
                <a:latin typeface="+mn-lt"/>
                <a:ea typeface="+mn-ea"/>
                <a:cs typeface="+mn-cs"/>
              </a:rPr>
              <a:t>Quelle: Amtsblatt der europäische</a:t>
            </a:r>
            <a:r>
              <a:rPr lang="de-AT" sz="1200" kern="1200" baseline="0" dirty="0" smtClean="0">
                <a:solidFill>
                  <a:schemeClr val="tx1"/>
                </a:solidFill>
                <a:effectLst/>
                <a:latin typeface="+mn-lt"/>
                <a:ea typeface="+mn-ea"/>
                <a:cs typeface="+mn-cs"/>
              </a:rPr>
              <a:t>n Union, L276/3, </a:t>
            </a:r>
            <a:r>
              <a:rPr lang="de-AT" sz="1200" kern="1200" dirty="0" smtClean="0">
                <a:solidFill>
                  <a:schemeClr val="tx1"/>
                </a:solidFill>
                <a:effectLst/>
                <a:latin typeface="+mn-lt"/>
                <a:ea typeface="+mn-ea"/>
                <a:cs typeface="+mn-cs"/>
              </a:rPr>
              <a:t>https://eur-lex.europa.eu/legal-content/DE/TXT/PDF/?uri=CELEX:22015A1021(01)&amp;from=EN, zuletzt abgerufen am 06.07.2020.</a:t>
            </a:r>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166965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Alle Rhein- und Donaustaaten bis auf Österreich haben das Budapester Übereinkommen ratifiziert. Rein rechtlich werden daher die Regelungen dieses Übereinkommens nur bei Transporten innerhalb Österreichs nicht angewandt. In allen anderen Fällen liegen entweder Lade- und Löschhafen im CMNI-Gebiet, wodurch die Regelung hier Gültigkeit hat.</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r>
              <a:rPr lang="de-AT" baseline="0" dirty="0" smtClean="0"/>
              <a:t> </a:t>
            </a:r>
            <a:r>
              <a:rPr lang="de-AT" baseline="0" dirty="0" err="1" smtClean="0"/>
              <a:t>viadonau</a:t>
            </a:r>
            <a:r>
              <a:rPr lang="de-AT" baseline="0" dirty="0" smtClean="0"/>
              <a:t>, </a:t>
            </a:r>
            <a:r>
              <a:rPr lang="de-AT" dirty="0" smtClean="0"/>
              <a:t>Handbuch der Donauschifffahrt S. 172-173.</a:t>
            </a:r>
          </a:p>
          <a:p>
            <a:endParaRPr lang="de-DE" baseline="0" dirty="0" smtClean="0"/>
          </a:p>
          <a:p>
            <a:r>
              <a:rPr lang="de-AT" sz="1200" kern="1200" dirty="0" smtClean="0">
                <a:solidFill>
                  <a:schemeClr val="tx1"/>
                </a:solidFill>
                <a:effectLst/>
                <a:latin typeface="+mn-lt"/>
                <a:ea typeface="+mn-ea"/>
                <a:cs typeface="+mn-cs"/>
              </a:rPr>
              <a:t>Die </a:t>
            </a:r>
            <a:r>
              <a:rPr lang="de-AT" sz="1200" b="1" kern="1200" dirty="0" smtClean="0">
                <a:solidFill>
                  <a:schemeClr val="tx1"/>
                </a:solidFill>
                <a:effectLst/>
                <a:latin typeface="+mn-lt"/>
                <a:ea typeface="+mn-ea"/>
                <a:cs typeface="+mn-cs"/>
              </a:rPr>
              <a:t>Warentransportversicherung</a:t>
            </a:r>
            <a:r>
              <a:rPr lang="de-AT" sz="1200" kern="1200" dirty="0" smtClean="0">
                <a:solidFill>
                  <a:schemeClr val="tx1"/>
                </a:solidFill>
                <a:effectLst/>
                <a:latin typeface="+mn-lt"/>
                <a:ea typeface="+mn-ea"/>
                <a:cs typeface="+mn-cs"/>
              </a:rPr>
              <a:t> soll das in Geld messbare Interesse an der Ware decken, sie zielt demnach auf Gefahren der Beförderung und Lagerung ab (=Integritätsinteresse). Naturgemäß erwächst dieses Interesse demjenigen der den Schaden erleiden würde, also im Regelfall dem Versender oder dem Empfänger, je nachdem in welchem Eigentum sich die Güter zum Zeitpunkt des Transportes befinden.</a:t>
            </a:r>
            <a:r>
              <a:rPr lang="de-AT" sz="1200" kern="1200" baseline="3000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Konkret werden die Gefahren für das Gut durch den Transport versichert, es handelt sich demnach um eine reine Waren(</a:t>
            </a:r>
            <a:r>
              <a:rPr lang="de-AT" sz="1200" kern="1200" dirty="0" err="1" smtClean="0">
                <a:solidFill>
                  <a:schemeClr val="tx1"/>
                </a:solidFill>
                <a:effectLst/>
                <a:latin typeface="+mn-lt"/>
                <a:ea typeface="+mn-ea"/>
                <a:cs typeface="+mn-cs"/>
              </a:rPr>
              <a:t>transport</a:t>
            </a:r>
            <a:r>
              <a:rPr lang="de-AT" sz="1200" kern="1200" dirty="0" smtClean="0">
                <a:solidFill>
                  <a:schemeClr val="tx1"/>
                </a:solidFill>
                <a:effectLst/>
                <a:latin typeface="+mn-lt"/>
                <a:ea typeface="+mn-ea"/>
                <a:cs typeface="+mn-cs"/>
              </a:rPr>
              <a:t>)</a:t>
            </a:r>
            <a:r>
              <a:rPr lang="de-AT" sz="1200" kern="1200" dirty="0" err="1" smtClean="0">
                <a:solidFill>
                  <a:schemeClr val="tx1"/>
                </a:solidFill>
                <a:effectLst/>
                <a:latin typeface="+mn-lt"/>
                <a:ea typeface="+mn-ea"/>
                <a:cs typeface="+mn-cs"/>
              </a:rPr>
              <a:t>versicherung</a:t>
            </a:r>
            <a:r>
              <a:rPr lang="de-AT" sz="1200" kern="1200" dirty="0" smtClean="0">
                <a:solidFill>
                  <a:schemeClr val="tx1"/>
                </a:solidFill>
                <a:effectLst/>
                <a:latin typeface="+mn-lt"/>
                <a:ea typeface="+mn-ea"/>
                <a:cs typeface="+mn-cs"/>
              </a:rPr>
              <a:t>, die in gewisser Weise ein Sacherhaltungsinteresse beinhaltet. Den Spediteur und den Frachtführer trifft keine Pflicht eine Warentransportversicherung ohne Auftrag durch den Versender abzuschließen, sehr wohl trifft ihn allerdings eine Beratungspflicht, da er die Interessen des Versenders bestmöglich vertreten soll – insbesondere wenn der Versender sichtlich unerfahren ist.</a:t>
            </a:r>
            <a:r>
              <a:rPr lang="de-AT" sz="1200" kern="1200" baseline="30000" dirty="0" smtClean="0">
                <a:solidFill>
                  <a:schemeClr val="tx1"/>
                </a:solidFill>
                <a:effectLst/>
                <a:latin typeface="+mn-lt"/>
                <a:ea typeface="+mn-ea"/>
                <a:cs typeface="+mn-cs"/>
              </a:rPr>
              <a:t> </a:t>
            </a:r>
          </a:p>
          <a:p>
            <a:endParaRPr lang="de-DE" sz="1200" kern="1200" baseline="300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Bei der </a:t>
            </a:r>
            <a:r>
              <a:rPr lang="de-AT" sz="1200" b="1" kern="1200" dirty="0" smtClean="0">
                <a:solidFill>
                  <a:schemeClr val="tx1"/>
                </a:solidFill>
                <a:effectLst/>
                <a:latin typeface="+mn-lt"/>
                <a:ea typeface="+mn-ea"/>
                <a:cs typeface="+mn-cs"/>
              </a:rPr>
              <a:t>Frachtführerhaftpflichtversicherung</a:t>
            </a:r>
            <a:r>
              <a:rPr lang="de-AT" sz="1200" kern="1200" dirty="0" smtClean="0">
                <a:solidFill>
                  <a:schemeClr val="tx1"/>
                </a:solidFill>
                <a:effectLst/>
                <a:latin typeface="+mn-lt"/>
                <a:ea typeface="+mn-ea"/>
                <a:cs typeface="+mn-cs"/>
              </a:rPr>
              <a:t> handelt es sich im Gegensatz zur Warentransportversicherung um eine reine Haftpflichtversicherung. Wie bereits erwähnt muss hierbei als Abgrenzungsmerkmal darauf abgestellt werden, wer ein spezielles Interesse an der jeweiligen Versicherung hat. Zielgruppe der Verkehrshaftungsversicherung (oder anders genannt Frachtführerhaftpflichtversicherung) sind: Spediteure, Frachtführer und Lagerhalter um ihr Haftungsrisiko für Schäden der Güter während ihres </a:t>
            </a:r>
            <a:r>
              <a:rPr lang="de-AT" sz="1200" kern="1200" dirty="0" err="1" smtClean="0">
                <a:solidFill>
                  <a:schemeClr val="tx1"/>
                </a:solidFill>
                <a:effectLst/>
                <a:latin typeface="+mn-lt"/>
                <a:ea typeface="+mn-ea"/>
                <a:cs typeface="+mn-cs"/>
              </a:rPr>
              <a:t>Obhutszeitraumes</a:t>
            </a:r>
            <a:r>
              <a:rPr lang="de-AT" sz="1200" kern="1200" dirty="0" smtClean="0">
                <a:solidFill>
                  <a:schemeClr val="tx1"/>
                </a:solidFill>
                <a:effectLst/>
                <a:latin typeface="+mn-lt"/>
                <a:ea typeface="+mn-ea"/>
                <a:cs typeface="+mn-cs"/>
              </a:rPr>
              <a:t> zu versichern. Neben klassischen Güterschäden fallen in der Regel auch Verspätungsschäden und Schäden aus grobem Verschulden in den Deckungsumfang. Anders als bei der Warentransportversicherung die den Eigentümer (Versender oder Empfänger) absichert (=Integritätsinteresse) schützt sich somit durch die Verkehrshaftungsversicherung der Spediteur, Frachtführer oder Lagerhalter gegen etwaige Schadenersatzansprüche durch den Versender/Empfänger bei auftretenden Schäden im Zusammenhang mit dem Transport, die durch die Verkehrshaftungsversicherung in der Regel durch den Versicherer gedeckt sind.</a:t>
            </a:r>
            <a:r>
              <a:rPr lang="de-AT" sz="1200" kern="1200" baseline="0" dirty="0" smtClean="0">
                <a:solidFill>
                  <a:schemeClr val="tx1"/>
                </a:solidFill>
                <a:effectLst/>
                <a:latin typeface="+mn-lt"/>
                <a:ea typeface="+mn-ea"/>
                <a:cs typeface="+mn-cs"/>
              </a:rPr>
              <a:t> In Österreich gibt es keine gesetzliche Verpflichtung zum Abschluss einer Verkehrshaftungsversicherung.</a:t>
            </a:r>
          </a:p>
          <a:p>
            <a:endParaRPr lang="de-DE" sz="1200" kern="1200" baseline="0" dirty="0" smtClean="0">
              <a:solidFill>
                <a:schemeClr val="tx1"/>
              </a:solidFill>
              <a:effectLst/>
              <a:latin typeface="+mn-lt"/>
              <a:ea typeface="+mn-ea"/>
              <a:cs typeface="+mn-cs"/>
            </a:endParaRPr>
          </a:p>
          <a:p>
            <a:r>
              <a:rPr lang="de-DE" sz="1200" kern="1200" baseline="0" dirty="0" smtClean="0">
                <a:solidFill>
                  <a:schemeClr val="tx1"/>
                </a:solidFill>
                <a:effectLst/>
                <a:latin typeface="+mn-lt"/>
                <a:ea typeface="+mn-ea"/>
                <a:cs typeface="+mn-cs"/>
              </a:rPr>
              <a:t>Quelle: </a:t>
            </a:r>
            <a:r>
              <a:rPr lang="de-AT" sz="1200" kern="1200" dirty="0" smtClean="0">
                <a:solidFill>
                  <a:schemeClr val="tx1"/>
                </a:solidFill>
                <a:effectLst/>
                <a:latin typeface="+mn-lt"/>
                <a:ea typeface="+mn-ea"/>
                <a:cs typeface="+mn-cs"/>
              </a:rPr>
              <a:t>Thume, Versicherungen des Transports - Einführung, </a:t>
            </a:r>
            <a:r>
              <a:rPr lang="de-AT" sz="1200" kern="1200" dirty="0" err="1" smtClean="0">
                <a:solidFill>
                  <a:schemeClr val="tx1"/>
                </a:solidFill>
                <a:effectLst/>
                <a:latin typeface="+mn-lt"/>
                <a:ea typeface="+mn-ea"/>
                <a:cs typeface="+mn-cs"/>
              </a:rPr>
              <a:t>TranspR</a:t>
            </a:r>
            <a:r>
              <a:rPr lang="de-AT" sz="1200" kern="1200" dirty="0" smtClean="0">
                <a:solidFill>
                  <a:schemeClr val="tx1"/>
                </a:solidFill>
                <a:effectLst/>
                <a:latin typeface="+mn-lt"/>
                <a:ea typeface="+mn-ea"/>
                <a:cs typeface="+mn-cs"/>
              </a:rPr>
              <a:t> (2006), 1 (3-4).</a:t>
            </a:r>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Was ist ein Frachtführer?</a:t>
            </a:r>
          </a:p>
          <a:p>
            <a:r>
              <a:rPr lang="de-AT" dirty="0" smtClean="0"/>
              <a:t>Beförderer der Güter (z.B.</a:t>
            </a:r>
            <a:r>
              <a:rPr lang="de-AT" baseline="0" dirty="0" smtClean="0"/>
              <a:t> Reederei oder Verfrachter)</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3049082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3796139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0" dirty="0" smtClean="0"/>
              <a:t>Die Besatzung eines Binnenschiffes</a:t>
            </a:r>
            <a:r>
              <a:rPr lang="de-AT" b="0" baseline="0" dirty="0" smtClean="0"/>
              <a:t> besteht aus verschiedenen Mitgliedern mit unterschiedlichen Kompetenzen und Zuständigkeiten. Mindestanzahl und Zusammensetzung der Besatzungsmitglieder eines Binnenschiffes sind von der Größe und Ausstattung des Schiffes sowie der Betriebsform abhängig. Empfehlungen bezüglich Besatzung von Binnenschiffen finden sich im Kapitel 23 der Resolution Nr. 61 der UN-Wirtschaftskommission für Europa (UNECE) über die technischen Vorschriften für Binnenschiffe. Mindestanzahl und Zusammensetzung der Besatzung sowie Kompetenzen der Besatzungsmitglieder sind entlang der Donau durch nationale Gesetzgebung festgelegt. Für den Rhein sind die entsprechenden Erfordernisse in der Rheinschiffsuntersuchungsordnung angeführt.</a:t>
            </a:r>
          </a:p>
          <a:p>
            <a:endParaRPr lang="de-AT" b="0" baseline="0" dirty="0" smtClean="0"/>
          </a:p>
          <a:p>
            <a:r>
              <a:rPr lang="de-AT" b="0" baseline="0" dirty="0" smtClean="0"/>
              <a:t>Die für die jeweilige Betriebsform vorgeschriebene Besatzung muss während der Fahrt ständig an Bord des Schiffes sein. Der Antritt einer Fahrt ohne die vorgeschriebene Mindestbesatzung ist unzulässig. Die Anzahl der Mitglieder der Mindestbesatzung von Motorgüterschiffen, Schubschiffen und Schiffsverbänden ist abhängig von der Länge des Schiffes bzw. Verbandes und dem jeweiligen Betriebsmodus. Hierbei werden die folgenden Betriebsformen unterschieden:</a:t>
            </a:r>
          </a:p>
          <a:p>
            <a:r>
              <a:rPr lang="de-AT" b="0" baseline="0" dirty="0" smtClean="0"/>
              <a:t>A1: Tagesfahrt bis zu 14 Stunden innerhalb eines Zeitraumes von 24 Stunden </a:t>
            </a:r>
          </a:p>
          <a:p>
            <a:r>
              <a:rPr lang="de-AT" b="0" baseline="0" dirty="0" smtClean="0"/>
              <a:t>A2: Halbkontinuierliche Fahrt von bis zu 18 Stunden innerhalb eines Zeitraumes von 24 Stunden</a:t>
            </a:r>
          </a:p>
          <a:p>
            <a:r>
              <a:rPr lang="de-AT" b="0" baseline="0" dirty="0" smtClean="0"/>
              <a:t>B: Ununterbrochene Fahrt von bis zu 24 Stunden und länger</a:t>
            </a:r>
          </a:p>
          <a:p>
            <a:endParaRPr lang="de-AT"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r>
              <a:rPr lang="de-AT" baseline="0" dirty="0" smtClean="0"/>
              <a:t> </a:t>
            </a:r>
            <a:r>
              <a:rPr lang="de-AT" baseline="0" dirty="0" err="1" smtClean="0"/>
              <a:t>viadonau</a:t>
            </a:r>
            <a:r>
              <a:rPr lang="de-AT" baseline="0" dirty="0" smtClean="0"/>
              <a:t>, </a:t>
            </a:r>
            <a:r>
              <a:rPr lang="de-AT" dirty="0" smtClean="0"/>
              <a:t>Handbuch der Donauschifffahrt S. 140-142</a:t>
            </a:r>
          </a:p>
          <a:p>
            <a:endParaRPr lang="de-AT" b="0"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Mittelfristig scheinen Dieselmotoren die gebräuchlichste Antriebsart in der Binnenschifffahrt zu bleiben. Langfristig</a:t>
            </a:r>
            <a:r>
              <a:rPr lang="de-AT" baseline="0" dirty="0" smtClean="0"/>
              <a:t> gesehen ist der Einsatz von gasbetriebenen Motoren sowie von Brennstoffzellen vorstellbar. Daraus ergibt sich großes Potenzial für eine signifikante Emissionsreduzierung von Binnenschiffen.</a:t>
            </a:r>
            <a:endParaRPr lang="de-AT" dirty="0" smtClean="0"/>
          </a:p>
          <a:p>
            <a:r>
              <a:rPr lang="de-AT" dirty="0" smtClean="0"/>
              <a:t>Im</a:t>
            </a:r>
            <a:r>
              <a:rPr lang="de-AT" baseline="0" dirty="0" smtClean="0"/>
              <a:t> Januar 2011 trat die Richtlinie 2009/30/EG der EU in Kraft, die den Schwefelgehalt in allen Treibstoffen der Binnenschifffahrt auf 0,001 % (10 ppm) begrenzt und somit zu einer Reduzierung der </a:t>
            </a:r>
            <a:r>
              <a:rPr lang="de-AT" baseline="0" dirty="0" err="1" smtClean="0"/>
              <a:t>SOx</a:t>
            </a:r>
            <a:r>
              <a:rPr lang="de-AT" baseline="0" dirty="0" smtClean="0"/>
              <a:t>-Emissionen um beinahe 100 % geführt hat.</a:t>
            </a:r>
            <a:endParaRPr lang="de-AT" dirty="0" smtClean="0"/>
          </a:p>
          <a:p>
            <a:endParaRPr lang="de-AT" dirty="0" smtClean="0"/>
          </a:p>
          <a:p>
            <a:r>
              <a:rPr lang="de-AT" sz="1200" b="0" kern="1200" dirty="0" smtClean="0">
                <a:solidFill>
                  <a:schemeClr val="tx1"/>
                </a:solidFill>
                <a:effectLst/>
                <a:latin typeface="+mn-lt"/>
                <a:ea typeface="+mn-ea"/>
                <a:cs typeface="+mn-cs"/>
              </a:rPr>
              <a:t>Die Gesetzeslage hinsichtlich Emissionen wird zunehmend strenger, und Umweltfreundlichkeit wird zu einem immer wichtigeren Wettbewerbsvorteil. Es ist daher notwendig, Motoren im Hinblick auf ihren Treibstoffverbrauch und ihr Emissionsverhalten zu optimieren. Die gegenwärtig in der Binnenschifffahrt eingesetzten Dieselmotoren sind emissionsoptimiert und ihr spezifischer Treibstoffverbrauch beträgt 0,2 kg/kWh. Dieser Wert ist seit einigen Jahren unverändert, da die Stickoxid-Emissionen auf</a:t>
            </a:r>
            <a:r>
              <a:rPr lang="de-AT" sz="1200" b="0" kern="1200" baseline="0" dirty="0" smtClean="0">
                <a:solidFill>
                  <a:schemeClr val="tx1"/>
                </a:solidFill>
                <a:effectLst/>
                <a:latin typeface="+mn-lt"/>
                <a:ea typeface="+mn-ea"/>
                <a:cs typeface="+mn-cs"/>
              </a:rPr>
              <a:t> Kosten des Treibstoffverbrauchs verringert werden mussten. Wenn ein Schiffsmotor ersetz wird, so liegt sein durchschnittliches Alter bei etwa 15 Jahren oder sogar darüber. Es wird im vergleich zu Lastkraftwagen, deren Motoren eine durchschnittliche Betriebsdauer von fünf Jahren aufweisen, in der Binnenschifffahrt daher viel länger dauern, bis neue Emissionsstandards erfüllt werden können.</a:t>
            </a:r>
          </a:p>
          <a:p>
            <a:endParaRPr lang="de-AT" sz="1200" b="0" kern="1200" baseline="0" dirty="0" smtClean="0">
              <a:solidFill>
                <a:schemeClr val="tx1"/>
              </a:solidFill>
              <a:effectLst/>
              <a:latin typeface="+mn-lt"/>
              <a:ea typeface="+mn-ea"/>
              <a:cs typeface="+mn-cs"/>
            </a:endParaRPr>
          </a:p>
          <a:p>
            <a:r>
              <a:rPr lang="de-AT" sz="1200" b="0" kern="1200" baseline="0" dirty="0" smtClean="0">
                <a:solidFill>
                  <a:schemeClr val="tx1"/>
                </a:solidFill>
                <a:effectLst/>
                <a:latin typeface="+mn-lt"/>
                <a:ea typeface="+mn-ea"/>
                <a:cs typeface="+mn-cs"/>
              </a:rPr>
              <a:t>Internationale Forschungsprojekte und Versuche ergaben, dass die wirkungsvollsten Techniken zur Reduktion von Motorenemissionen und Treibstoffverbrauch folgende sind:</a:t>
            </a:r>
          </a:p>
          <a:p>
            <a:pPr marL="171450" indent="-171450">
              <a:buFont typeface="Arial" panose="020B0604020202020204" pitchFamily="34" charset="0"/>
              <a:buChar char="•"/>
            </a:pPr>
            <a:r>
              <a:rPr lang="de-AT" sz="1200" b="0" kern="1200" baseline="0" dirty="0" smtClean="0">
                <a:solidFill>
                  <a:schemeClr val="tx1"/>
                </a:solidFill>
                <a:effectLst/>
                <a:latin typeface="+mn-lt"/>
                <a:ea typeface="+mn-ea"/>
                <a:cs typeface="+mn-cs"/>
              </a:rPr>
              <a:t>Motoren für verflüssigtes Erdgas (LNG)</a:t>
            </a:r>
          </a:p>
          <a:p>
            <a:pPr marL="171450" indent="-171450">
              <a:buFont typeface="Arial" panose="020B0604020202020204" pitchFamily="34" charset="0"/>
              <a:buChar char="•"/>
            </a:pPr>
            <a:r>
              <a:rPr lang="de-AT" sz="1200" b="0" kern="1200" baseline="0" dirty="0" smtClean="0">
                <a:solidFill>
                  <a:schemeClr val="tx1"/>
                </a:solidFill>
                <a:effectLst/>
                <a:latin typeface="+mn-lt"/>
                <a:ea typeface="+mn-ea"/>
                <a:cs typeface="+mn-cs"/>
              </a:rPr>
              <a:t>Schwefelarmer Treibstoff</a:t>
            </a:r>
          </a:p>
          <a:p>
            <a:pPr marL="171450" indent="-171450">
              <a:buFont typeface="Arial" panose="020B0604020202020204" pitchFamily="34" charset="0"/>
              <a:buChar char="•"/>
            </a:pPr>
            <a:r>
              <a:rPr lang="de-AT" sz="1200" b="0" kern="1200" baseline="0" dirty="0" smtClean="0">
                <a:solidFill>
                  <a:schemeClr val="tx1"/>
                </a:solidFill>
                <a:effectLst/>
                <a:latin typeface="+mn-lt"/>
                <a:ea typeface="+mn-ea"/>
                <a:cs typeface="+mn-cs"/>
              </a:rPr>
              <a:t>Diesel-Oxidationskatalysator (benötigt schwefelarmen Triebstoff)</a:t>
            </a:r>
          </a:p>
          <a:p>
            <a:pPr marL="171450" indent="-171450">
              <a:buFont typeface="Arial" panose="020B0604020202020204" pitchFamily="34" charset="0"/>
              <a:buChar char="•"/>
            </a:pPr>
            <a:r>
              <a:rPr lang="de-AT" sz="1200" b="0" kern="1200" baseline="0" dirty="0" smtClean="0">
                <a:solidFill>
                  <a:schemeClr val="tx1"/>
                </a:solidFill>
                <a:effectLst/>
                <a:latin typeface="+mn-lt"/>
                <a:ea typeface="+mn-ea"/>
                <a:cs typeface="+mn-cs"/>
              </a:rPr>
              <a:t>Selektive katalytische Reduktion</a:t>
            </a:r>
          </a:p>
          <a:p>
            <a:pPr marL="171450" indent="-171450">
              <a:buFont typeface="Arial" panose="020B0604020202020204" pitchFamily="34" charset="0"/>
              <a:buChar char="•"/>
            </a:pPr>
            <a:r>
              <a:rPr lang="de-AT" sz="1200" b="0" kern="1200" baseline="0" dirty="0" smtClean="0">
                <a:solidFill>
                  <a:schemeClr val="tx1"/>
                </a:solidFill>
                <a:effectLst/>
                <a:latin typeface="+mn-lt"/>
                <a:ea typeface="+mn-ea"/>
                <a:cs typeface="+mn-cs"/>
              </a:rPr>
              <a:t>Feinstaubfilter</a:t>
            </a:r>
          </a:p>
          <a:p>
            <a:pPr marL="171450" indent="-171450">
              <a:buFont typeface="Arial" panose="020B0604020202020204" pitchFamily="34" charset="0"/>
              <a:buChar char="•"/>
            </a:pPr>
            <a:r>
              <a:rPr lang="de-AT" sz="1200" b="0" kern="1200" baseline="0" dirty="0" err="1" smtClean="0">
                <a:solidFill>
                  <a:schemeClr val="tx1"/>
                </a:solidFill>
                <a:effectLst/>
                <a:latin typeface="+mn-lt"/>
                <a:ea typeface="+mn-ea"/>
                <a:cs typeface="+mn-cs"/>
              </a:rPr>
              <a:t>Advising</a:t>
            </a:r>
            <a:r>
              <a:rPr lang="de-AT" sz="1200" b="0" kern="1200" baseline="0" dirty="0" smtClean="0">
                <a:solidFill>
                  <a:schemeClr val="tx1"/>
                </a:solidFill>
                <a:effectLst/>
                <a:latin typeface="+mn-lt"/>
                <a:ea typeface="+mn-ea"/>
                <a:cs typeface="+mn-cs"/>
              </a:rPr>
              <a:t> </a:t>
            </a:r>
            <a:r>
              <a:rPr lang="de-AT" sz="1200" b="0" kern="1200" baseline="0" dirty="0" err="1" smtClean="0">
                <a:solidFill>
                  <a:schemeClr val="tx1"/>
                </a:solidFill>
                <a:effectLst/>
                <a:latin typeface="+mn-lt"/>
                <a:ea typeface="+mn-ea"/>
                <a:cs typeface="+mn-cs"/>
              </a:rPr>
              <a:t>Tempomaat</a:t>
            </a:r>
            <a:endParaRPr lang="de-AT" sz="1200" b="0" kern="1200" dirty="0" smtClean="0">
              <a:solidFill>
                <a:schemeClr val="tx1"/>
              </a:solidFill>
              <a:effectLst/>
              <a:latin typeface="+mn-lt"/>
              <a:ea typeface="+mn-ea"/>
              <a:cs typeface="+mn-cs"/>
            </a:endParaRPr>
          </a:p>
          <a:p>
            <a:endParaRPr lang="de-AT"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a:t>
            </a:r>
            <a:r>
              <a:rPr lang="de-AT" dirty="0" err="1" smtClean="0"/>
              <a:t>viadonau</a:t>
            </a:r>
            <a:r>
              <a:rPr lang="de-AT" dirty="0" smtClean="0"/>
              <a:t>,</a:t>
            </a:r>
            <a:r>
              <a:rPr lang="de-AT" baseline="0" dirty="0" smtClean="0"/>
              <a:t> </a:t>
            </a:r>
            <a:r>
              <a:rPr lang="de-AT" dirty="0" smtClean="0"/>
              <a:t>Handbuch der Donauschifffahrt, S. 132-133</a:t>
            </a:r>
          </a:p>
          <a:p>
            <a:endParaRPr lang="de-AT" b="0" baseline="0" dirty="0" smtClean="0"/>
          </a:p>
          <a:p>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In der Verordnung (EU) 2016/1628 auch</a:t>
            </a:r>
            <a:r>
              <a:rPr lang="de-AT" baseline="0" dirty="0" smtClean="0"/>
              <a:t> genannt Non-Road Mobile </a:t>
            </a:r>
            <a:r>
              <a:rPr lang="de-AT" baseline="0" dirty="0" err="1" smtClean="0"/>
              <a:t>Machinery</a:t>
            </a:r>
            <a:r>
              <a:rPr lang="de-AT" baseline="0" dirty="0" smtClean="0"/>
              <a:t>/NRMM-Verordnung) </a:t>
            </a:r>
            <a:r>
              <a:rPr lang="de-AT" dirty="0" smtClean="0"/>
              <a:t>sind die Grenzwerte für Abgasemissionen neuer Motoren geregelt. Die zu erfüllenden Grenzwerte sind sehr streng, weshalb wohl Emissionsreduktionstechnologien wie beispielsweise Abgasnachbehandlung durch selektive katalytische Reduktion (SCR) und Partikelfilter zur Anwendung kommen müssen. Erstmals ist auch ein Grenzwert für die Anzahl der Partikel einzuhalten (Motoren mit einer Leistung P ≥ 300 kW).  </a:t>
            </a:r>
          </a:p>
          <a:p>
            <a:endParaRPr lang="de-DE" dirty="0" smtClean="0"/>
          </a:p>
          <a:p>
            <a:r>
              <a:rPr lang="de-AT" dirty="0" smtClean="0"/>
              <a:t>Mittlerweile diskutiert die EU-Kommission auch freiwillige Umweltstandards, die auch auf bestehende Schiffe angewandt werden könnten. Derzeit gibt es solche in Belgien und den Niederlanden, deren Einhaltung durch den sogenannten Green Award gekennzeichnet ist. Schiffe, die diesen Award haben, können bis zu 30 Prozent ermäßigte Hafengebühren erhalten.</a:t>
            </a:r>
          </a:p>
          <a:p>
            <a:endParaRPr lang="de-DE" dirty="0" smtClean="0"/>
          </a:p>
          <a:p>
            <a:r>
              <a:rPr lang="de-DE" dirty="0" smtClean="0"/>
              <a:t>Quelle: </a:t>
            </a:r>
            <a:r>
              <a:rPr lang="de-DE" dirty="0" err="1" smtClean="0"/>
              <a:t>viadonau</a:t>
            </a:r>
            <a:r>
              <a:rPr lang="de-DE" dirty="0" smtClean="0"/>
              <a:t>, Handbuch</a:t>
            </a:r>
            <a:r>
              <a:rPr lang="de-DE" baseline="0" dirty="0" smtClean="0"/>
              <a:t> der Donauschifffahrt, S. 132-133.</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1914539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Ein weiteres Beispiel ist der Hafen Rotterdam der unterschiedlichste Maßnahmen setzt um den Hafen nachhaltig zu gestalten.</a:t>
            </a:r>
          </a:p>
          <a:p>
            <a:r>
              <a:rPr lang="de-AT" dirty="0" smtClean="0"/>
              <a:t>Beispielsweise</a:t>
            </a:r>
            <a:r>
              <a:rPr lang="de-AT" baseline="0" dirty="0" smtClean="0"/>
              <a:t> werden </a:t>
            </a:r>
            <a:r>
              <a:rPr lang="de-AT" dirty="0" smtClean="0"/>
              <a:t>ab 2025 nur mehr Binnenschiffe zugelassen sind, deren Motoren mindestens der ZKR-Stufe II entsprechen. (Mit den ZKR-Stufen werden die Emissionsgrenzwerte der Zentralkommission für die Rheinschifffahrt (ZKR) beschrieben. Mehr dazu findet man auf der Website der ZKR: https://www.ccr-zkr.org/).</a:t>
            </a:r>
          </a:p>
          <a:p>
            <a:endParaRPr lang="de-DE" dirty="0" smtClean="0"/>
          </a:p>
          <a:p>
            <a:r>
              <a:rPr lang="de-DE" dirty="0" smtClean="0"/>
              <a:t>Umweltfreundliche Seeschiffe, die</a:t>
            </a:r>
            <a:r>
              <a:rPr lang="de-DE" baseline="0" dirty="0" smtClean="0"/>
              <a:t> mehr erfüllen als es gesetzliche Normen vorschreiben, erhalten bis zu 20% Ermäßigung auf Hafengebühren.</a:t>
            </a:r>
          </a:p>
          <a:p>
            <a:r>
              <a:rPr lang="de-DE" baseline="0" dirty="0" smtClean="0"/>
              <a:t>Zudem setzt der Hafen selbst auch verstärkt auf Nachhaltigkeit z.B. werden neben dem Einsatz von Wind- und Solarenergie im Hafen auch hybride </a:t>
            </a:r>
            <a:r>
              <a:rPr lang="de-DE" baseline="0" dirty="0" err="1" smtClean="0"/>
              <a:t>Patrouillefahrzeuge</a:t>
            </a:r>
            <a:r>
              <a:rPr lang="de-DE" baseline="0" dirty="0" smtClean="0"/>
              <a:t> verwendet.</a:t>
            </a:r>
          </a:p>
          <a:p>
            <a:endParaRPr lang="de-DE" baseline="0" dirty="0" smtClean="0"/>
          </a:p>
          <a:p>
            <a:r>
              <a:rPr lang="de-DE" baseline="0" dirty="0" smtClean="0"/>
              <a:t>Quellen: </a:t>
            </a:r>
          </a:p>
          <a:p>
            <a:r>
              <a:rPr lang="de-DE" baseline="0" dirty="0" err="1" smtClean="0"/>
              <a:t>viadonau</a:t>
            </a:r>
            <a:r>
              <a:rPr lang="de-DE" baseline="0" dirty="0" smtClean="0"/>
              <a:t>, Handbuch der Donauschifffahrt, S. 133.</a:t>
            </a:r>
          </a:p>
          <a:p>
            <a:r>
              <a:rPr lang="de-DE" baseline="0" dirty="0" smtClean="0"/>
              <a:t>Port </a:t>
            </a:r>
            <a:r>
              <a:rPr lang="de-DE" baseline="0" dirty="0" err="1" smtClean="0"/>
              <a:t>of</a:t>
            </a:r>
            <a:r>
              <a:rPr lang="de-DE" baseline="0" dirty="0" smtClean="0"/>
              <a:t> Rotterdam, Für einen nachhaltigen Hafen, https://www.portofrotterdam.com/sites/default/files/downloads/factsheet-port-of-rotterdam-fur-einen-nachhaltigen-hafen-de-2019.pdf?token=LPVmkFHz, zuletzt abgerufen am 03.08.2020.</a:t>
            </a:r>
            <a:endParaRPr lang="de-AT" dirty="0" smtClean="0"/>
          </a:p>
          <a:p>
            <a:endParaRPr lang="de-AT" dirty="0" smtClean="0"/>
          </a:p>
          <a:p>
            <a:r>
              <a:rPr lang="de-AT" dirty="0" smtClean="0"/>
              <a:t>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3152959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b="0" i="0" u="none" strike="noStrike" kern="1200" dirty="0" smtClean="0">
                <a:solidFill>
                  <a:schemeClr val="tx1"/>
                </a:solidFill>
                <a:effectLst/>
                <a:latin typeface="+mn-lt"/>
                <a:ea typeface="+mn-ea"/>
                <a:cs typeface="+mn-cs"/>
              </a:rPr>
              <a:t>Bestimmte Stoffe oder Gegenstände werden als gefährliche Güter bezeichnet, weil sie wegen ihrer Eigenschaften beim Transport eine Gefahr für das Leben oder die Gesundheit von Menschen, für Tiere, Sachen oder die Umwelt darstellen. </a:t>
            </a:r>
            <a:endParaRPr lang="de-AT" dirty="0" smtClean="0"/>
          </a:p>
          <a:p>
            <a:endParaRPr lang="de-AT" dirty="0" smtClean="0"/>
          </a:p>
          <a:p>
            <a:r>
              <a:rPr lang="de-AT" baseline="0" dirty="0" smtClean="0"/>
              <a:t>Die Transporte von Gefahrgütern per Binnenschiff sind im Europäischen Übereinkommen über die internationale Beförderung von gefährlichen Gütern auf Binnenwasserstraßen (ADN) geregelt. Das Übereinkommen erfasst alle gefährlichen Güter und legt fest, ob sie mit dem Binnenschiff transportiert werden dürfen. Für die genehmigten Gefahrgüter gelten besondere Vorschriften, die folgende Bereiche regeln: • Klassifizierung der Güter inklusive Zuordnungskriterien und Prüfverfahren • Verwendung von Verpackungen, Tanks und Massengutbehältern • Verfahren beim Güterversand (zum Beispiel Kennzeichnung und Beschriftung) • Bestimmungen bezüglich Beladung, Transport, Entladung und sonstige     Behandlung von Gütern • Vorschriften bezüglich Schiffsmannschaften, Ausrüstung, Betrieb und Dokumentation • Vorschriften für den Schiffsbau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r>
              <a:rPr lang="de-AT" baseline="0" dirty="0" smtClean="0"/>
              <a:t> </a:t>
            </a:r>
            <a:r>
              <a:rPr lang="de-AT" baseline="0" dirty="0" err="1" smtClean="0"/>
              <a:t>viadonau</a:t>
            </a:r>
            <a:r>
              <a:rPr lang="de-AT" baseline="0" dirty="0" smtClean="0"/>
              <a:t>, Handbuch der Donauschifffahrt, S. 174.</a:t>
            </a: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smtClean="0">
                <a:solidFill>
                  <a:schemeClr val="tx1"/>
                </a:solidFill>
                <a:effectLst/>
                <a:latin typeface="+mn-lt"/>
                <a:ea typeface="+mn-ea"/>
                <a:cs typeface="+mn-cs"/>
              </a:rPr>
              <a:t>In Österreich gilt das Bundesgesetz über die Beförderung gefährlicher Güter (Gefahrgutbeförderungsgesetz – GGBG), sowie das ADN.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a:t>
            </a:r>
            <a:r>
              <a:rPr lang="de-DE" baseline="0" dirty="0" smtClean="0"/>
              <a:t> aktuelle Fassung des GGBG sowie des ADN finden Sie unter den nachfolgenden Links:</a:t>
            </a: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https://www.ris.bka.gv.at/GeltendeFassung.wxe?Abfrage=Bundesnormen&amp;Gesetzesnummer=10012852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https://www.ris.bka.gv.at/GeltendeFassung.wxe?Abfrage=Bundesnormen&amp;Gesetzesnummer=20005858</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1490916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Welches der folgenden Güter ist ein Gefahrengut?</a:t>
            </a:r>
          </a:p>
          <a:p>
            <a:r>
              <a:rPr lang="de-AT" dirty="0" smtClean="0"/>
              <a:t>Erdölerzeugnisse</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1332700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721634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Die rechtlichen Rahmenbedingungen</a:t>
            </a:r>
            <a:r>
              <a:rPr lang="de-DE" baseline="0" dirty="0" smtClean="0"/>
              <a:t> der Binnenschifffahrt umfassen eine breite Palette an rechtlichen Themenbereichen unter anderem beschäftigt sich dieser Foliensatz mit den Regelungen über den Verkehr auf Wasserstraßen und gibt eine Übersicht über Förderungen der Binnenschifffahrt. Zusätzlich werden aber auch transportrechtliche Aspekte vom Abschluss von Transportverträgen über Haftungsfragen und Versicherungen thematisiert. Darüber hinaus wird der eigentliche Transport per Binnenschiff aus rechtlicher Sicht beleuchtet. Unter anderem werden hier Themen wie Mindestbesatzung und Fahrzeiten, Antrieb und Schadstoffwerte aber auch das Thema Gefahrguttransporte als kurzer Exkurs behandelt.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Frachtvertrag und</a:t>
            </a:r>
            <a:r>
              <a:rPr lang="de-AT" baseline="0" dirty="0" smtClean="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157562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a:t>
            </a:r>
            <a:r>
              <a:rPr lang="de-AT" baseline="0" dirty="0" smtClean="0"/>
              <a:t> Übereinkommen über die Regelung der Schifffahrt auf der Donau wurde von allen Donau-Anrainerstaaten unterzeichnet („Belgrader Konvention“ aus dem Jahr 1948). Die Hauptziele des Übereinkommens liegen in der Sicherung der Freiheit der Schifffahrt auf der Donau für alle Staaten sowie in der Verpflichtung der Donaustaaten zur Erhaltung ihrer Donauabschnitte in einem für die Schifffahrt geeigneten Zustand.</a:t>
            </a:r>
          </a:p>
          <a:p>
            <a:r>
              <a:rPr lang="de-AT" baseline="0" dirty="0" smtClean="0"/>
              <a:t>Die Umsetzung der Belgrader Konvention und die Einhaltung ihrer Bestimmungen wird von der Donaukommission mit Sitz in Budapest überwacht. Diese wird aus den Signatarstaaten (Bulgarien, Deutschland, Kroatien, Moldau, Österreich, Rumänien, Russland, Serbien, Slowakei, Ukraine und Ungarn) der Belgrader Konvention gebildet. Beschlüsse der Donaukommission haben lediglich empfehlenden Charakter. Beispielsweise zur Schifffahrtsrinne oder zum Ausbau der Wasserstraße Donau, legt ein einheitliches System zur Bezeichnung der Wasserstraßen und einheitliche Verkehrsregeln fest und vereinheitlicht die Regeln zur Stromüberwachung. </a:t>
            </a:r>
          </a:p>
          <a:p>
            <a:r>
              <a:rPr lang="de-AT" baseline="0" dirty="0" smtClean="0"/>
              <a:t>Weitere Informationen dazu finden Sie unter www.danubecommission.org. </a:t>
            </a:r>
          </a:p>
          <a:p>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a:t>
            </a:r>
            <a:r>
              <a:rPr lang="de-AT" dirty="0" err="1" smtClean="0"/>
              <a:t>viadonau</a:t>
            </a:r>
            <a:r>
              <a:rPr lang="de-AT" dirty="0" smtClean="0"/>
              <a:t>,</a:t>
            </a:r>
            <a:r>
              <a:rPr lang="de-AT" baseline="0" dirty="0" smtClean="0"/>
              <a:t> </a:t>
            </a:r>
            <a:r>
              <a:rPr lang="de-AT" dirty="0" smtClean="0"/>
              <a:t>Handbuch der Donauschifffahrt S. 29</a:t>
            </a:r>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87377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smtClean="0">
                <a:solidFill>
                  <a:schemeClr val="tx1"/>
                </a:solidFill>
                <a:effectLst/>
                <a:latin typeface="+mn-lt"/>
                <a:ea typeface="+mn-ea"/>
                <a:cs typeface="+mn-cs"/>
              </a:rPr>
              <a:t>Auf den internationalen Wasserstraßen Donau und Rhein werden keine Schifffahrtsabgaben eingehoben. Für das Befahren des Main-Donau-Kanals (Deutschland) und des Donau-Schwarzmeerkanals (Rumänien) sind Abgaben zu entrichten, da es sich um nationale Wasserstraßen handelt, die nicht unter die Belgrader Konvention von 1948 fallen. In diesem Übereinkommen über die Regelung der Schifffahrt auf der Donau wurde die freie Schifffahrt auf der Donau für Handelsschiffe unter den Flaggen aller Staaten von den Donau-Anrainerstaaten festgeschrieben.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Quelle:</a:t>
            </a:r>
            <a:r>
              <a:rPr lang="de-DE" baseline="0" dirty="0" smtClean="0"/>
              <a:t> </a:t>
            </a:r>
            <a:r>
              <a:rPr lang="de-DE" baseline="0" dirty="0" err="1" smtClean="0"/>
              <a:t>viadonau</a:t>
            </a:r>
            <a:r>
              <a:rPr lang="de-DE" baseline="0" dirty="0" smtClean="0"/>
              <a:t>, Handbuch der Donauschifffahrt S 171.</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315300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Neben der garantierten Befahrbarkeit sowie</a:t>
            </a:r>
            <a:r>
              <a:rPr lang="de-AT" baseline="0" dirty="0" smtClean="0"/>
              <a:t> der Erhaltung der Wasserstraße ist für die Organisation eines Binnenschiffstransportes b</a:t>
            </a:r>
            <a:r>
              <a:rPr lang="de-AT" dirty="0" smtClean="0"/>
              <a:t>esonders wichtig</a:t>
            </a:r>
            <a:r>
              <a:rPr lang="de-AT" baseline="0" dirty="0" smtClean="0"/>
              <a:t> im Vorfeld abklären zu können, welches Schiff auf welchem Binnengewässer schiffbar ist. Hier muss vor allem auf die Länge und Breite des Schiffes und dessen Tiefgang (=  Abstand zwischen dem tiefsten Punkt eines Schiffes in Ruhe und der Ebene des Wasserspiegels) bedacht genommen werden. Hier können insbesondere die Abmessungen der Fahrrinne, Schleusen und Brückendurchfahrtshöhen ein Problem darstellen. Um diese Informationen gesammelt liefern zu können und um möglichst einheitliche Bedingungen für den Ausbau, die Instandhaltung und die wirtschaftliche Nutzung von Binnenwasserstraßen zu schaffen, verabschiedete der Binnenverkehrsausschuss der Wirtschaftskommission für Europa der Vereinten Nationen (UNECE) im Jahr 1996 das </a:t>
            </a:r>
            <a:r>
              <a:rPr lang="de-AT" b="1" baseline="0" dirty="0" smtClean="0"/>
              <a:t>Europäische Übereinkommen über die Hauptbinnenwasserstraßen von internationaler Bedeutung (AGN)</a:t>
            </a:r>
            <a:r>
              <a:rPr lang="de-AT" baseline="0" dirty="0" smtClean="0"/>
              <a:t>. Die Wasserstraßen erhalten dabei eine sogenannte E-Nummer (die Wasserstraße Donau hat beispielsweise die Nummer E 80) und werden in unterschiedliche Wasserstraßenklassen (mit römischen Ziffern) unterteilt. Wirtschaftliche Bedeutung für den internationalen Güterverkehr haben dabei Wasserstraßen der Klasse IV und höher. Die angeführte Tabelle zeigt welche Schiffe in welcher Wasserstraßenklasse schiffbar sind. </a:t>
            </a:r>
          </a:p>
          <a:p>
            <a:r>
              <a:rPr lang="de-AT" baseline="0" dirty="0" smtClean="0"/>
              <a:t>Im Schiffszeugnis wird bescheinigt, welche Wasserstraßen vom jeweiligen Schiff befahren werden können.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r>
              <a:rPr lang="de-AT" baseline="0" dirty="0" smtClean="0"/>
              <a:t> </a:t>
            </a:r>
            <a:r>
              <a:rPr lang="de-AT" dirty="0" err="1" smtClean="0"/>
              <a:t>viadonau</a:t>
            </a:r>
            <a:r>
              <a:rPr lang="de-AT" dirty="0" smtClean="0"/>
              <a:t>, Handbuch der Donauschifffahrt S. 42-43,</a:t>
            </a:r>
            <a:r>
              <a:rPr lang="de-AT" baseline="0" dirty="0" smtClean="0"/>
              <a:t> 224.</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511900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2D6290CB-EFFA-4992-A8C1-D369EFADA0EB}" type="datetime7">
              <a:rPr lang="de-AT" smtClean="0"/>
              <a:t>Aug-20</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FCE53566-8761-46B8-BC77-8D8AF7415804}" type="datetime7">
              <a:rPr lang="de-AT" smtClean="0">
                <a:solidFill>
                  <a:prstClr val="white"/>
                </a:solidFill>
              </a:rPr>
              <a:t>Aug-20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72A2E2FC-3895-40A3-BB0B-EE82D7BFBF56}" type="datetime7">
              <a:rPr lang="de-AT" smtClean="0">
                <a:solidFill>
                  <a:prstClr val="white"/>
                </a:solidFill>
              </a:rPr>
              <a:t>Aug-20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029A00A4-37D0-4E38-9303-472A89868FDD}"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40B30677-E68B-4006-B840-00FC7D93DB1E}"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B01BC673-F8CD-48C0-A4C0-47274C42D79C}"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335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8B608A34-F6FD-43C6-9C7B-B1D8AF1F5FF4}"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355966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82D6D28F-D0D1-4D32-8946-AC4E6A42462F}" type="datetime7">
              <a:rPr lang="de-AT" smtClean="0">
                <a:solidFill>
                  <a:prstClr val="black"/>
                </a:solidFill>
              </a:rPr>
              <a:t>Aug-20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125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87DCE7BA-0197-4392-A457-2DEDB159A5F6}" type="datetime7">
              <a:rPr lang="de-AT" smtClean="0">
                <a:solidFill>
                  <a:prstClr val="white"/>
                </a:solidFill>
              </a:rPr>
              <a:t>Aug-20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798238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33536" y="6597352"/>
            <a:ext cx="2895600" cy="329184"/>
          </a:xfrm>
          <a:prstGeom prst="rect">
            <a:avLst/>
          </a:prstGeom>
        </p:spPr>
        <p:txBody>
          <a:bodyPr/>
          <a:lstStyle/>
          <a:p>
            <a:fld id="{D0A711A4-5448-4D30-A38D-B07392F4894F}" type="datetime7">
              <a:rPr lang="de-AT" smtClean="0">
                <a:solidFill>
                  <a:prstClr val="white"/>
                </a:solidFill>
              </a:rPr>
              <a:t>Aug-20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933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33536" y="6597352"/>
            <a:ext cx="2895600" cy="329184"/>
          </a:xfrm>
          <a:prstGeom prst="rect">
            <a:avLst/>
          </a:prstGeom>
        </p:spPr>
        <p:txBody>
          <a:bodyPr/>
          <a:lstStyle/>
          <a:p>
            <a:fld id="{9D32433B-029E-4289-B15E-B6ADBAA861A3}" type="datetime7">
              <a:rPr lang="de-AT" smtClean="0">
                <a:solidFill>
                  <a:prstClr val="white"/>
                </a:solidFill>
              </a:rPr>
              <a:t>Aug-20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0815161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24D582-435B-4ECE-A0AF-7E4C6A38C003}"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1807521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536" y="6597352"/>
            <a:ext cx="2895600" cy="329184"/>
          </a:xfrm>
          <a:prstGeom prst="rect">
            <a:avLst/>
          </a:prstGeom>
        </p:spPr>
        <p:txBody>
          <a:bodyPr/>
          <a:lstStyle/>
          <a:p>
            <a:fld id="{A8EDEC72-F154-4EFC-AF6A-41342B7C66F5}" type="datetime7">
              <a:rPr lang="de-AT" smtClean="0">
                <a:solidFill>
                  <a:prstClr val="white"/>
                </a:solidFill>
              </a:rPr>
              <a:t>Aug-20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5491463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B81B4AEC-D6F9-4F67-8504-02900CE79BB0}" type="datetime7">
              <a:rPr lang="de-AT" smtClean="0">
                <a:solidFill>
                  <a:prstClr val="white"/>
                </a:solidFill>
              </a:rPr>
              <a:t>Aug-20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6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FBB5E8AD-358D-4962-BC29-C163D73861D6}" type="datetime7">
              <a:rPr lang="de-AT" smtClean="0">
                <a:solidFill>
                  <a:prstClr val="white"/>
                </a:solidFill>
              </a:rPr>
              <a:t>Aug-20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4415512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A2DA9B51-14D8-4578-AD53-630177F10258}"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184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DE00D776-2731-47DE-B8BA-ED74D43D6CE6}"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770711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EF324718-1B92-44DE-A5F5-1EBFE56A0E33}"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BFE3E439-2117-40D2-8620-57AA3B7B4DC6}" type="datetime7">
              <a:rPr lang="de-AT" smtClean="0">
                <a:solidFill>
                  <a:prstClr val="white"/>
                </a:solidFill>
              </a:rPr>
              <a:t>Aug-20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5AD620B4-B7F8-46B2-8819-B388FE75E9EC}" type="datetime7">
              <a:rPr lang="de-AT" smtClean="0">
                <a:solidFill>
                  <a:prstClr val="black"/>
                </a:solidFill>
              </a:rPr>
              <a:t>Aug-20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AFDF5B17-3334-494D-8E78-1A6371C4111A}" type="datetime7">
              <a:rPr lang="de-AT" smtClean="0">
                <a:solidFill>
                  <a:prstClr val="white"/>
                </a:solidFill>
              </a:rPr>
              <a:t>Aug-20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33536" y="6597352"/>
            <a:ext cx="2895600" cy="329184"/>
          </a:xfrm>
          <a:prstGeom prst="rect">
            <a:avLst/>
          </a:prstGeom>
        </p:spPr>
        <p:txBody>
          <a:bodyPr/>
          <a:lstStyle/>
          <a:p>
            <a:fld id="{16990F09-ECF8-4F75-833D-9E26A1BB27A8}" type="datetime7">
              <a:rPr lang="de-AT" smtClean="0">
                <a:solidFill>
                  <a:prstClr val="white"/>
                </a:solidFill>
              </a:rPr>
              <a:t>Aug-20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33536" y="6597352"/>
            <a:ext cx="2895600" cy="329184"/>
          </a:xfrm>
          <a:prstGeom prst="rect">
            <a:avLst/>
          </a:prstGeom>
        </p:spPr>
        <p:txBody>
          <a:bodyPr/>
          <a:lstStyle/>
          <a:p>
            <a:fld id="{24F08788-D6D3-4C0B-BC18-2D0799E1928B}" type="datetime7">
              <a:rPr lang="de-AT" smtClean="0">
                <a:solidFill>
                  <a:prstClr val="white"/>
                </a:solidFill>
              </a:rPr>
              <a:t>Aug-20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536" y="6597352"/>
            <a:ext cx="2895600" cy="329184"/>
          </a:xfrm>
          <a:prstGeom prst="rect">
            <a:avLst/>
          </a:prstGeom>
        </p:spPr>
        <p:txBody>
          <a:bodyPr/>
          <a:lstStyle/>
          <a:p>
            <a:fld id="{41F99788-7256-4AE5-9CCE-B73E8481848F}" type="datetime7">
              <a:rPr lang="de-AT" smtClean="0">
                <a:solidFill>
                  <a:prstClr val="white"/>
                </a:solidFill>
              </a:rPr>
              <a:t>Aug-20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24A1E-4A20-47A0-A08E-F216C7B3F30D}" type="datetime7">
              <a:rPr lang="de-AT" smtClean="0"/>
              <a:t>Aug-20</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03" r:id="rId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14"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7871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https://www.ris.bka.gv.at/GeltendeFassung.wxe?Abfrage=Bundesnormen&amp;Gesetzesnummer=10012703"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www.ris.bka.gv.at/GeltendeFassung.wxe?Abfrage=Bundesnormen&amp;Gesetzesnummer=2000390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ris.bka.gv.at/GeltendeFassung.wxe?Abfrage=Bundesnormen&amp;Gesetzesnummer=20010569"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ec.europa.eu/europe2020/index_de.ht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ec.europa.eu/transport/sites/transport/files/themes/strategies/doc/2011_white_paper/white-paper-illustrated-brochure_de.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danube-region.eu/"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www.bmk.gv.at/themen/wasser/schifffahrt/donau/publikationen/apd.htm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eur-lex.europa.eu/legal-content/DE/TXT/?uri=CELEX%3A31992L0106"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UMeu59FazGE" TargetMode="External"/><Relationship Id="rId5" Type="http://schemas.openxmlformats.org/officeDocument/2006/relationships/image" Target="../media/image26.png"/><Relationship Id="rId4" Type="http://schemas.openxmlformats.org/officeDocument/2006/relationships/hyperlink" Target="https://ec.europa.eu/info/files/annex-roadmap-and-key-actions_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viadonau.org/newsroom/publikationen/handbuch-der-donauschifffahrt/"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hyperlink" Target="https://www.ccr-zkr.org/files/conventions/cmni_de.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41.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958975"/>
            <a:ext cx="7772400" cy="1470025"/>
          </a:xfrm>
        </p:spPr>
        <p:txBody>
          <a:bodyPr>
            <a:normAutofit/>
          </a:bodyPr>
          <a:lstStyle/>
          <a:p>
            <a:r>
              <a:rPr lang="de-AT" sz="3200" b="1" cap="none" dirty="0" smtClean="0">
                <a:solidFill>
                  <a:schemeClr val="accent1">
                    <a:lumMod val="75000"/>
                  </a:schemeClr>
                </a:solidFill>
                <a:latin typeface="Corbel" panose="020B0503020204020204" pitchFamily="34" charset="0"/>
              </a:rPr>
              <a:t>RECHTLICHE RAHMENBEDINGUNGEN</a:t>
            </a:r>
            <a:endParaRPr lang="de-AT" sz="2400" b="1" cap="none" dirty="0">
              <a:solidFill>
                <a:schemeClr val="accent1">
                  <a:lumMod val="75000"/>
                </a:schemeClr>
              </a:solidFill>
              <a:latin typeface="Corbel" panose="020B0503020204020204" pitchFamily="34" charset="0"/>
            </a:endParaRPr>
          </a:p>
        </p:txBody>
      </p:sp>
      <p:pic>
        <p:nvPicPr>
          <p:cNvPr id="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386" b="14486"/>
          <a:stretch/>
        </p:blipFill>
        <p:spPr bwMode="auto">
          <a:xfrm>
            <a:off x="5483042" y="5295797"/>
            <a:ext cx="174901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422" y="5211945"/>
            <a:ext cx="726609" cy="646329"/>
          </a:xfrm>
          <a:prstGeom prst="rect">
            <a:avLst/>
          </a:prstGeom>
          <a:noFill/>
          <a:extLst/>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4074" y="5254746"/>
            <a:ext cx="1853719" cy="471481"/>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21447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smtClean="0">
                <a:solidFill>
                  <a:schemeClr val="accent1"/>
                </a:solidFill>
                <a:latin typeface="Corbel" panose="020B0503020204020204" pitchFamily="34" charset="0"/>
              </a:rPr>
              <a:t>Nationales Recht</a:t>
            </a:r>
            <a:br>
              <a:rPr lang="de-AT" sz="2200" b="1" dirty="0" smtClean="0">
                <a:solidFill>
                  <a:schemeClr val="accent1"/>
                </a:solidFill>
                <a:latin typeface="Corbel" panose="020B0503020204020204" pitchFamily="34" charset="0"/>
              </a:rPr>
            </a:br>
            <a:r>
              <a:rPr lang="de-AT" sz="2200" b="1" dirty="0" smtClean="0">
                <a:solidFill>
                  <a:schemeClr val="accent1"/>
                </a:solidFill>
                <a:latin typeface="Corbel" panose="020B0503020204020204" pitchFamily="34" charset="0"/>
              </a:rPr>
              <a:t>- Schifffahrtsgesetz, Wasserstraßengesetz</a:t>
            </a:r>
            <a:r>
              <a:rPr lang="de-AT" sz="2200" dirty="0" smtClean="0">
                <a:solidFill>
                  <a:schemeClr val="accent1"/>
                </a:solidFill>
                <a:latin typeface="Corbel" panose="020B0503020204020204" pitchFamily="34" charset="0"/>
              </a:rPr>
              <a:t/>
            </a:r>
            <a:br>
              <a:rPr lang="de-AT" sz="2200" dirty="0" smtClean="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33536" y="2610613"/>
            <a:ext cx="8229600" cy="3960440"/>
          </a:xfrm>
        </p:spPr>
        <p:txBody>
          <a:bodyPr>
            <a:noAutofit/>
          </a:bodyPr>
          <a:lstStyle/>
          <a:p>
            <a:pPr>
              <a:buClr>
                <a:srgbClr val="189BC4"/>
              </a:buClr>
            </a:pPr>
            <a:r>
              <a:rPr lang="de-AT" sz="1800" dirty="0" smtClean="0">
                <a:solidFill>
                  <a:schemeClr val="accent1"/>
                </a:solidFill>
                <a:latin typeface="Corbel" panose="020B0503020204020204" pitchFamily="34" charset="0"/>
              </a:rPr>
              <a:t>Umsetzung europäischer Vorgaben +  spezifisch nationale Rechtsgrundlagen </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Schifffahrtsgesetz (BGBl. I 62/1997) :</a:t>
            </a:r>
            <a:endParaRPr lang="de-AT" sz="1800" b="1" dirty="0" smtClean="0">
              <a:solidFill>
                <a:srgbClr val="189BC4"/>
              </a:solidFill>
              <a:latin typeface="Corbel" panose="020B0503020204020204" pitchFamily="34" charset="0"/>
            </a:endParaRP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Vorschriften zur Wasserstraße, Schifffahrtsanlangen,</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Schifffahrtsgewerberecht, Schiffszulassung und –</a:t>
            </a:r>
            <a:r>
              <a:rPr lang="de-AT" sz="1800" dirty="0" err="1" smtClean="0">
                <a:solidFill>
                  <a:schemeClr val="accent1"/>
                </a:solidFill>
                <a:latin typeface="Corbel" panose="020B0503020204020204" pitchFamily="34" charset="0"/>
              </a:rPr>
              <a:t>führung</a:t>
            </a:r>
            <a:r>
              <a:rPr lang="de-AT" sz="1800" dirty="0" smtClean="0">
                <a:solidFill>
                  <a:schemeClr val="accent1"/>
                </a:solidFill>
                <a:latin typeface="Corbel" panose="020B0503020204020204" pitchFamily="34" charset="0"/>
              </a:rPr>
              <a:t>, etc.</a:t>
            </a:r>
          </a:p>
          <a:p>
            <a:pPr marL="0" indent="0">
              <a:buClr>
                <a:srgbClr val="189BC4"/>
              </a:buClr>
              <a:buNone/>
            </a:pPr>
            <a:endParaRPr lang="de-AT" sz="1800" dirty="0" smtClean="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Wasserstraßengesetz (BGBl. I </a:t>
            </a:r>
            <a:r>
              <a:rPr lang="de-AT" sz="1800" b="1" dirty="0" smtClean="0">
                <a:solidFill>
                  <a:srgbClr val="189BC4"/>
                </a:solidFill>
                <a:latin typeface="Corbel" panose="020B0503020204020204" pitchFamily="34" charset="0"/>
              </a:rPr>
              <a:t>177/2004):</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regelt Aufgaben und Organisation der österreichischen Bundes-Wasserstraßenverwaltung</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von viadonau wahrgenommen (Tochterunternehmen des BMK)</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Planung und Kontrolle obliegt dem Bundesministerium selbst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7" name="TextBox 6"/>
          <p:cNvSpPr txBox="1"/>
          <p:nvPr/>
        </p:nvSpPr>
        <p:spPr>
          <a:xfrm>
            <a:off x="7587952" y="3441522"/>
            <a:ext cx="1556048" cy="738664"/>
          </a:xfrm>
          <a:prstGeom prst="rect">
            <a:avLst/>
          </a:prstGeom>
          <a:solidFill>
            <a:srgbClr val="B0B8D1"/>
          </a:solidFill>
        </p:spPr>
        <p:txBody>
          <a:bodyPr wrap="square" rtlCol="0">
            <a:spAutoFit/>
          </a:bodyPr>
          <a:lstStyle/>
          <a:p>
            <a:pPr algn="ctr"/>
            <a:r>
              <a:rPr lang="de-AT" sz="1400" dirty="0" smtClean="0">
                <a:solidFill>
                  <a:schemeClr val="accent1"/>
                </a:solidFill>
                <a:latin typeface="Corbel" panose="020B0503020204020204" pitchFamily="34" charset="0"/>
              </a:rPr>
              <a:t>das gesamte Schifffahrtsgesetz finden Sie </a:t>
            </a:r>
            <a:r>
              <a:rPr lang="de-AT" sz="1400" dirty="0" smtClean="0">
                <a:solidFill>
                  <a:schemeClr val="accent1"/>
                </a:solidFill>
                <a:latin typeface="Corbel" panose="020B0503020204020204" pitchFamily="34" charset="0"/>
                <a:hlinkClick r:id="rId3"/>
              </a:rPr>
              <a:t>hier</a:t>
            </a:r>
            <a:endParaRPr lang="de-AT" sz="1400" dirty="0" smtClean="0">
              <a:solidFill>
                <a:schemeClr val="accent1"/>
              </a:solidFill>
              <a:latin typeface="Corbel" panose="020B0503020204020204" pitchFamily="34" charset="0"/>
            </a:endParaRPr>
          </a:p>
        </p:txBody>
      </p:sp>
      <p:sp>
        <p:nvSpPr>
          <p:cNvPr id="8" name="TextBox 7"/>
          <p:cNvSpPr txBox="1"/>
          <p:nvPr/>
        </p:nvSpPr>
        <p:spPr>
          <a:xfrm>
            <a:off x="7587952" y="5157192"/>
            <a:ext cx="1556048" cy="738664"/>
          </a:xfrm>
          <a:prstGeom prst="rect">
            <a:avLst/>
          </a:prstGeom>
          <a:solidFill>
            <a:srgbClr val="B0B8D1"/>
          </a:solidFill>
        </p:spPr>
        <p:txBody>
          <a:bodyPr wrap="square" rtlCol="0">
            <a:spAutoFit/>
          </a:bodyPr>
          <a:lstStyle/>
          <a:p>
            <a:pPr algn="ctr"/>
            <a:r>
              <a:rPr lang="de-AT" sz="1400" dirty="0" smtClean="0">
                <a:solidFill>
                  <a:schemeClr val="accent1"/>
                </a:solidFill>
                <a:latin typeface="Corbel" panose="020B0503020204020204" pitchFamily="34" charset="0"/>
              </a:rPr>
              <a:t>das gesamte Wasserstraßengesetz finden Sie </a:t>
            </a:r>
            <a:r>
              <a:rPr lang="de-AT" sz="1400" dirty="0" smtClean="0">
                <a:solidFill>
                  <a:schemeClr val="accent1"/>
                </a:solidFill>
                <a:latin typeface="Corbel" panose="020B0503020204020204" pitchFamily="34" charset="0"/>
                <a:hlinkClick r:id="rId4"/>
              </a:rPr>
              <a:t>hier</a:t>
            </a:r>
            <a:endParaRPr lang="de-AT" sz="1400" dirty="0" smtClean="0">
              <a:solidFill>
                <a:schemeClr val="accent1"/>
              </a:solidFill>
              <a:latin typeface="Corbel" panose="020B0503020204020204" pitchFamily="34" charset="0"/>
            </a:endParaRPr>
          </a:p>
        </p:txBody>
      </p:sp>
      <p:sp>
        <p:nvSpPr>
          <p:cNvPr id="9" name="Textfeld 8"/>
          <p:cNvSpPr txBox="1"/>
          <p:nvPr/>
        </p:nvSpPr>
        <p:spPr>
          <a:xfrm>
            <a:off x="8213576" y="6353889"/>
            <a:ext cx="94644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5"/>
          <a:stretch>
            <a:fillRect/>
          </a:stretch>
        </p:blipFill>
        <p:spPr>
          <a:xfrm>
            <a:off x="574620" y="1697093"/>
            <a:ext cx="7555116" cy="793188"/>
          </a:xfrm>
          <a:prstGeom prst="rect">
            <a:avLst/>
          </a:prstGeom>
        </p:spPr>
      </p:pic>
      <p:sp>
        <p:nvSpPr>
          <p:cNvPr id="10" name="Rechteck 9"/>
          <p:cNvSpPr/>
          <p:nvPr/>
        </p:nvSpPr>
        <p:spPr>
          <a:xfrm>
            <a:off x="574620" y="2348153"/>
            <a:ext cx="2138727"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https</a:t>
            </a:r>
            <a:r>
              <a:rPr lang="de-AT" sz="800" dirty="0">
                <a:solidFill>
                  <a:schemeClr val="accent1"/>
                </a:solidFill>
                <a:latin typeface="Corbel" panose="020B0503020204020204" pitchFamily="34" charset="0"/>
              </a:rPr>
              <a:t>://www.ris.bka.gv.at/default.aspx</a:t>
            </a:r>
          </a:p>
        </p:txBody>
      </p:sp>
    </p:spTree>
    <p:extLst>
      <p:ext uri="{BB962C8B-B14F-4D97-AF65-F5344CB8AC3E}">
        <p14:creationId xmlns:p14="http://schemas.microsoft.com/office/powerpoint/2010/main" val="650527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Autofit/>
          </a:bodyPr>
          <a:lstStyle/>
          <a:p>
            <a:r>
              <a:rPr lang="de-AT" sz="2200" b="1" dirty="0" smtClean="0">
                <a:solidFill>
                  <a:schemeClr val="accent1"/>
                </a:solidFill>
                <a:latin typeface="Corbel" panose="020B0503020204020204" pitchFamily="34" charset="0"/>
              </a:rPr>
              <a:t>Nationales Recht</a:t>
            </a:r>
            <a:br>
              <a:rPr lang="de-AT" sz="2200" b="1" dirty="0" smtClean="0">
                <a:solidFill>
                  <a:schemeClr val="accent1"/>
                </a:solidFill>
                <a:latin typeface="Corbel" panose="020B0503020204020204" pitchFamily="34" charset="0"/>
              </a:rPr>
            </a:br>
            <a:r>
              <a:rPr lang="de-AT" sz="2200" b="1" dirty="0" smtClean="0">
                <a:solidFill>
                  <a:schemeClr val="accent1"/>
                </a:solidFill>
                <a:latin typeface="Corbel" panose="020B0503020204020204" pitchFamily="34" charset="0"/>
              </a:rPr>
              <a:t>- Wasserstraßen-Verkehrsordnung (WVO)</a:t>
            </a:r>
            <a:r>
              <a:rPr lang="de-AT" sz="2200" dirty="0" smtClean="0">
                <a:solidFill>
                  <a:schemeClr val="accent1"/>
                </a:solidFill>
                <a:latin typeface="Corbel" panose="020B0503020204020204" pitchFamily="34" charset="0"/>
              </a:rPr>
              <a:t/>
            </a:r>
            <a:br>
              <a:rPr lang="de-AT" sz="2200" dirty="0" smtClean="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spcBef>
                <a:spcPts val="600"/>
              </a:spcBef>
              <a:spcAft>
                <a:spcPts val="300"/>
              </a:spcAft>
              <a:buNone/>
            </a:pPr>
            <a:r>
              <a:rPr lang="de-AT" sz="1800" dirty="0">
                <a:solidFill>
                  <a:schemeClr val="accent1"/>
                </a:solidFill>
                <a:latin typeface="Corbel" panose="020B0503020204020204" pitchFamily="34" charset="0"/>
              </a:rPr>
              <a:t>E</a:t>
            </a:r>
            <a:r>
              <a:rPr lang="de-AT" sz="1800" dirty="0" smtClean="0">
                <a:solidFill>
                  <a:schemeClr val="accent1"/>
                </a:solidFill>
                <a:latin typeface="Corbel" panose="020B0503020204020204" pitchFamily="34" charset="0"/>
              </a:rPr>
              <a:t>nthält </a:t>
            </a:r>
            <a:r>
              <a:rPr lang="de-AT" sz="1800" b="1" dirty="0" smtClean="0">
                <a:solidFill>
                  <a:srgbClr val="189BC4"/>
                </a:solidFill>
                <a:latin typeface="Corbel" panose="020B0503020204020204" pitchFamily="34" charset="0"/>
              </a:rPr>
              <a:t>detaillierte Regeln über das Befahren österreichischer Wasserstraßen</a:t>
            </a:r>
            <a:r>
              <a:rPr lang="de-AT" sz="1800" dirty="0" smtClean="0">
                <a:solidFill>
                  <a:srgbClr val="189BC4"/>
                </a:solidFill>
                <a:latin typeface="Corbel" panose="020B0503020204020204" pitchFamily="34" charset="0"/>
              </a:rPr>
              <a:t>:</a:t>
            </a:r>
          </a:p>
          <a:p>
            <a:pPr>
              <a:spcBef>
                <a:spcPts val="600"/>
              </a:spcBef>
              <a:spcAft>
                <a:spcPts val="300"/>
              </a:spcAft>
              <a:buClr>
                <a:srgbClr val="189BC4"/>
              </a:buClr>
            </a:pPr>
            <a:r>
              <a:rPr lang="de-AT" sz="1800" dirty="0">
                <a:solidFill>
                  <a:schemeClr val="accent1"/>
                </a:solidFill>
                <a:latin typeface="Corbel" panose="020B0503020204020204" pitchFamily="34" charset="0"/>
              </a:rPr>
              <a:t>a</a:t>
            </a:r>
            <a:r>
              <a:rPr lang="de-AT" sz="1800" dirty="0" smtClean="0">
                <a:solidFill>
                  <a:schemeClr val="accent1"/>
                </a:solidFill>
                <a:latin typeface="Corbel" panose="020B0503020204020204" pitchFamily="34" charset="0"/>
              </a:rPr>
              <a:t>llgemeine Bestimmungen über die Benutzung der Wasserstraße</a:t>
            </a:r>
          </a:p>
          <a:p>
            <a:pPr>
              <a:spcBef>
                <a:spcPts val="600"/>
              </a:spcBef>
              <a:spcAft>
                <a:spcPts val="300"/>
              </a:spcAft>
              <a:buClr>
                <a:srgbClr val="189BC4"/>
              </a:buClr>
            </a:pPr>
            <a:r>
              <a:rPr lang="de-AT" sz="1800" dirty="0" smtClean="0">
                <a:solidFill>
                  <a:schemeClr val="accent1"/>
                </a:solidFill>
                <a:latin typeface="Corbel" panose="020B0503020204020204" pitchFamily="34" charset="0"/>
              </a:rPr>
              <a:t>Schifffahrtszeichen</a:t>
            </a:r>
          </a:p>
          <a:p>
            <a:pPr>
              <a:spcBef>
                <a:spcPts val="600"/>
              </a:spcBef>
              <a:spcAft>
                <a:spcPts val="300"/>
              </a:spcAft>
              <a:buClr>
                <a:srgbClr val="189BC4"/>
              </a:buClr>
            </a:pPr>
            <a:r>
              <a:rPr lang="de-AT" sz="1800" dirty="0" smtClean="0">
                <a:solidFill>
                  <a:schemeClr val="accent1"/>
                </a:solidFill>
                <a:latin typeface="Corbel" panose="020B0503020204020204" pitchFamily="34" charset="0"/>
              </a:rPr>
              <a:t>Sorgfaltspflichten</a:t>
            </a:r>
          </a:p>
          <a:p>
            <a:pPr>
              <a:spcBef>
                <a:spcPts val="600"/>
              </a:spcBef>
              <a:spcAft>
                <a:spcPts val="300"/>
              </a:spcAft>
              <a:buClr>
                <a:srgbClr val="189BC4"/>
              </a:buClr>
            </a:pPr>
            <a:r>
              <a:rPr lang="de-AT" sz="1800" dirty="0" smtClean="0">
                <a:solidFill>
                  <a:schemeClr val="accent1"/>
                </a:solidFill>
                <a:latin typeface="Corbel" panose="020B0503020204020204" pitchFamily="34" charset="0"/>
              </a:rPr>
              <a:t>Kennzeichnung der Fahrzeuge </a:t>
            </a:r>
          </a:p>
          <a:p>
            <a:pPr>
              <a:spcBef>
                <a:spcPts val="600"/>
              </a:spcBef>
              <a:spcAft>
                <a:spcPts val="300"/>
              </a:spcAft>
              <a:buClr>
                <a:srgbClr val="189BC4"/>
              </a:buClr>
            </a:pPr>
            <a:r>
              <a:rPr lang="de-AT" sz="1800" dirty="0" smtClean="0">
                <a:solidFill>
                  <a:schemeClr val="accent1"/>
                </a:solidFill>
                <a:latin typeface="Corbel" panose="020B0503020204020204" pitchFamily="34" charset="0"/>
              </a:rPr>
              <a:t>Fahrregeln</a:t>
            </a:r>
          </a:p>
          <a:p>
            <a:pPr>
              <a:spcBef>
                <a:spcPts val="600"/>
              </a:spcBef>
              <a:spcAft>
                <a:spcPts val="300"/>
              </a:spcAft>
              <a:buClr>
                <a:srgbClr val="189BC4"/>
              </a:buClr>
            </a:pPr>
            <a:r>
              <a:rPr lang="de-AT" sz="1800" dirty="0" smtClean="0">
                <a:solidFill>
                  <a:schemeClr val="accent1"/>
                </a:solidFill>
                <a:latin typeface="Corbel" panose="020B0503020204020204" pitchFamily="34" charset="0"/>
              </a:rPr>
              <a:t>Regeln für das Stilllegen von Schiffen</a:t>
            </a:r>
          </a:p>
          <a:p>
            <a:pPr>
              <a:spcBef>
                <a:spcPts val="600"/>
              </a:spcBef>
              <a:spcAft>
                <a:spcPts val="300"/>
              </a:spcAft>
              <a:buClr>
                <a:srgbClr val="189BC4"/>
              </a:buClr>
            </a:pPr>
            <a:r>
              <a:rPr lang="de-AT" sz="1800" dirty="0">
                <a:solidFill>
                  <a:schemeClr val="accent1"/>
                </a:solidFill>
                <a:latin typeface="Corbel" panose="020B0503020204020204" pitchFamily="34" charset="0"/>
              </a:rPr>
              <a:t>Gewässerschutz und Entsorgung von an Bord anfallenden Abfällen</a:t>
            </a:r>
            <a:endParaRPr lang="de-AT" sz="1800" dirty="0" smtClean="0">
              <a:solidFill>
                <a:schemeClr val="accent1"/>
              </a:solidFill>
              <a:latin typeface="Corbel" panose="020B0503020204020204" pitchFamily="34" charset="0"/>
            </a:endParaRPr>
          </a:p>
          <a:p>
            <a:endParaRPr lang="de-AT" sz="500" dirty="0" smtClean="0">
              <a:solidFill>
                <a:schemeClr val="accent1"/>
              </a:solidFill>
              <a:latin typeface="Corbel" panose="020B0503020204020204" pitchFamily="34" charset="0"/>
            </a:endParaRPr>
          </a:p>
          <a:p>
            <a:pPr lvl="1"/>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7" name="TextBox 6"/>
          <p:cNvSpPr txBox="1"/>
          <p:nvPr/>
        </p:nvSpPr>
        <p:spPr>
          <a:xfrm>
            <a:off x="7103876" y="2690853"/>
            <a:ext cx="2051720" cy="738664"/>
          </a:xfrm>
          <a:prstGeom prst="rect">
            <a:avLst/>
          </a:prstGeom>
          <a:solidFill>
            <a:srgbClr val="B0B8D1"/>
          </a:solidFill>
        </p:spPr>
        <p:txBody>
          <a:bodyPr wrap="square" rtlCol="0">
            <a:spAutoFit/>
          </a:bodyPr>
          <a:lstStyle/>
          <a:p>
            <a:pPr algn="ctr"/>
            <a:r>
              <a:rPr lang="de-AT" sz="1400" dirty="0" smtClean="0">
                <a:solidFill>
                  <a:schemeClr val="accent1"/>
                </a:solidFill>
                <a:latin typeface="Corbel" panose="020B0503020204020204" pitchFamily="34" charset="0"/>
              </a:rPr>
              <a:t>gesamte Wasserstraßen-Verkehrsordnung finden Sie </a:t>
            </a:r>
            <a:r>
              <a:rPr lang="de-AT" sz="1400" dirty="0" smtClean="0">
                <a:solidFill>
                  <a:schemeClr val="accent1"/>
                </a:solidFill>
                <a:latin typeface="Corbel" panose="020B0503020204020204" pitchFamily="34" charset="0"/>
                <a:hlinkClick r:id="rId3"/>
              </a:rPr>
              <a:t>hier</a:t>
            </a:r>
            <a:endParaRPr lang="de-AT" sz="1400" dirty="0" smtClean="0">
              <a:solidFill>
                <a:schemeClr val="accent1"/>
              </a:solidFill>
              <a:latin typeface="Corbel" panose="020B0503020204020204" pitchFamily="34" charset="0"/>
            </a:endParaRPr>
          </a:p>
        </p:txBody>
      </p:sp>
      <p:pic>
        <p:nvPicPr>
          <p:cNvPr id="4" name="Grafik 3"/>
          <p:cNvPicPr>
            <a:picLocks noChangeAspect="1"/>
          </p:cNvPicPr>
          <p:nvPr/>
        </p:nvPicPr>
        <p:blipFill rotWithShape="1">
          <a:blip r:embed="rId4"/>
          <a:srcRect t="8110" b="39643"/>
          <a:stretch/>
        </p:blipFill>
        <p:spPr>
          <a:xfrm>
            <a:off x="244" y="4725106"/>
            <a:ext cx="9144000" cy="1948308"/>
          </a:xfrm>
          <a:prstGeom prst="rect">
            <a:avLst/>
          </a:prstGeom>
        </p:spPr>
      </p:pic>
      <p:sp>
        <p:nvSpPr>
          <p:cNvPr id="8" name="Textfeld 7"/>
          <p:cNvSpPr txBox="1"/>
          <p:nvPr/>
        </p:nvSpPr>
        <p:spPr>
          <a:xfrm>
            <a:off x="8189912" y="4472060"/>
            <a:ext cx="946448" cy="246221"/>
          </a:xfrm>
          <a:prstGeom prst="rect">
            <a:avLst/>
          </a:prstGeom>
          <a:noFill/>
        </p:spPr>
        <p:txBody>
          <a:bodyPr wrap="square" rtlCol="0">
            <a:spAutoFit/>
          </a:bodyPr>
          <a:lstStyle/>
          <a:p>
            <a:pPr algn="r"/>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RIS </a:t>
            </a:r>
            <a:endParaRPr lang="de-DE" sz="800" dirty="0">
              <a:solidFill>
                <a:schemeClr val="accent1"/>
              </a:solidFill>
              <a:latin typeface="Corbel" panose="020B0503020204020204" pitchFamily="34" charset="0"/>
            </a:endParaRPr>
          </a:p>
        </p:txBody>
      </p:sp>
      <p:sp>
        <p:nvSpPr>
          <p:cNvPr id="9" name="Textfeld 8"/>
          <p:cNvSpPr txBox="1"/>
          <p:nvPr/>
        </p:nvSpPr>
        <p:spPr>
          <a:xfrm>
            <a:off x="-46323" y="4725144"/>
            <a:ext cx="946448" cy="246221"/>
          </a:xfrm>
          <a:prstGeom prst="rect">
            <a:avLst/>
          </a:prstGeom>
          <a:noFill/>
        </p:spPr>
        <p:txBody>
          <a:bodyPr wrap="square" rtlCol="0">
            <a:spAutoFit/>
          </a:bodyPr>
          <a:lstStyle/>
          <a:p>
            <a:r>
              <a:rPr lang="de-AT" sz="1000" dirty="0" smtClean="0">
                <a:solidFill>
                  <a:schemeClr val="bg1">
                    <a:lumMod val="85000"/>
                  </a:schemeClr>
                </a:solidFill>
                <a:latin typeface="Corbel" panose="020B0503020204020204" pitchFamily="34" charset="0"/>
              </a:rPr>
              <a:t> </a:t>
            </a:r>
            <a:r>
              <a:rPr lang="de-AT" sz="800" dirty="0" smtClean="0">
                <a:solidFill>
                  <a:schemeClr val="bg1">
                    <a:lumMod val="85000"/>
                  </a:schemeClr>
                </a:solidFill>
                <a:latin typeface="Corbel" panose="020B0503020204020204" pitchFamily="34" charset="0"/>
              </a:rPr>
              <a:t>Quelle: </a:t>
            </a:r>
            <a:r>
              <a:rPr lang="de-AT" sz="800" dirty="0" err="1" smtClean="0">
                <a:solidFill>
                  <a:schemeClr val="bg1">
                    <a:lumMod val="85000"/>
                  </a:schemeClr>
                </a:solidFill>
                <a:latin typeface="Corbel" panose="020B0503020204020204" pitchFamily="34" charset="0"/>
              </a:rPr>
              <a:t>pixabay</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417657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Quiz</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Wasserstraßen</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2051720" y="1700808"/>
            <a:ext cx="5040560" cy="4776192"/>
          </a:xfrm>
        </p:spPr>
        <p:txBody>
          <a:bodyPr>
            <a:normAutofit/>
          </a:bodyPr>
          <a:lstStyle/>
          <a:p>
            <a:pPr marL="0" indent="0">
              <a:buNone/>
            </a:pPr>
            <a:endParaRPr lang="de-AT" dirty="0">
              <a:solidFill>
                <a:srgbClr val="3C628F"/>
              </a:solidFill>
              <a:latin typeface="Corbel" panose="020B0503020204020204" pitchFamily="34" charset="0"/>
            </a:endParaRPr>
          </a:p>
          <a:p>
            <a:pPr marL="0" indent="0" algn="ctr">
              <a:buNone/>
            </a:pPr>
            <a:r>
              <a:rPr lang="de-AT" sz="2000" dirty="0" smtClean="0">
                <a:solidFill>
                  <a:srgbClr val="3C628F"/>
                </a:solidFill>
                <a:latin typeface="Corbel" panose="020B0503020204020204" pitchFamily="34" charset="0"/>
              </a:rPr>
              <a:t>Was ist die Belgrader Konvention?</a:t>
            </a:r>
          </a:p>
          <a:p>
            <a:pPr marL="0" indent="0" algn="ctr">
              <a:buNone/>
            </a:pPr>
            <a:endParaRPr lang="de-AT" sz="2000" dirty="0">
              <a:solidFill>
                <a:srgbClr val="3C628F"/>
              </a:solidFill>
              <a:latin typeface="Corbel" panose="020B0503020204020204" pitchFamily="34" charset="0"/>
            </a:endParaRP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Übereinkommen über die Regelung der Schifffahrt auf der </a:t>
            </a:r>
            <a:r>
              <a:rPr lang="de-AT" sz="1800" dirty="0" smtClean="0">
                <a:solidFill>
                  <a:schemeClr val="accent1"/>
                </a:solidFill>
                <a:latin typeface="Corbel" panose="020B0503020204020204" pitchFamily="34" charset="0"/>
              </a:rPr>
              <a:t>Donau</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smtClean="0">
                <a:solidFill>
                  <a:schemeClr val="accent1"/>
                </a:solidFill>
                <a:latin typeface="Corbel" panose="020B0503020204020204" pitchFamily="34" charset="0"/>
              </a:rPr>
              <a:t>Unterteilung </a:t>
            </a:r>
            <a:r>
              <a:rPr lang="de-AT" sz="1800" dirty="0">
                <a:solidFill>
                  <a:schemeClr val="accent1"/>
                </a:solidFill>
                <a:latin typeface="Corbel" panose="020B0503020204020204" pitchFamily="34" charset="0"/>
              </a:rPr>
              <a:t>der Wasserstraßen in </a:t>
            </a:r>
            <a:r>
              <a:rPr lang="de-AT" sz="1800" dirty="0" smtClean="0">
                <a:solidFill>
                  <a:schemeClr val="accent1"/>
                </a:solidFill>
                <a:latin typeface="Corbel" panose="020B0503020204020204" pitchFamily="34" charset="0"/>
              </a:rPr>
              <a:t>Klassen</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smtClean="0">
                <a:solidFill>
                  <a:schemeClr val="accent1"/>
                </a:solidFill>
                <a:latin typeface="Corbel" panose="020B0503020204020204" pitchFamily="34" charset="0"/>
              </a:rPr>
              <a:t>Regelung der </a:t>
            </a:r>
            <a:r>
              <a:rPr lang="de-AT" sz="1800" dirty="0">
                <a:solidFill>
                  <a:schemeClr val="accent1"/>
                </a:solidFill>
                <a:latin typeface="Corbel" panose="020B0503020204020204" pitchFamily="34" charset="0"/>
              </a:rPr>
              <a:t>Aufgaben und Organisation der österreichischen </a:t>
            </a:r>
            <a:r>
              <a:rPr lang="de-AT" sz="1800" dirty="0" smtClean="0">
                <a:solidFill>
                  <a:schemeClr val="accent1"/>
                </a:solidFill>
                <a:latin typeface="Corbel" panose="020B0503020204020204" pitchFamily="34" charset="0"/>
              </a:rPr>
              <a:t>Bundes-Wasserstraßenverwaltung</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detaillierte Regeln über das Befahren österreichischer Wasserstraßen</a:t>
            </a: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8" name="Ellipse 7"/>
          <p:cNvSpPr/>
          <p:nvPr/>
        </p:nvSpPr>
        <p:spPr>
          <a:xfrm>
            <a:off x="2231232" y="2780928"/>
            <a:ext cx="4356992" cy="7920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rotWithShape="1">
          <a:blip r:embed="rId3">
            <a:clrChange>
              <a:clrFrom>
                <a:srgbClr val="FFFFFF"/>
              </a:clrFrom>
              <a:clrTo>
                <a:srgbClr val="FFFFFF">
                  <a:alpha val="0"/>
                </a:srgbClr>
              </a:clrTo>
            </a:clrChange>
          </a:blip>
          <a:srcRect l="21154" r="17308"/>
          <a:stretch/>
        </p:blipFill>
        <p:spPr>
          <a:xfrm>
            <a:off x="107504" y="2204864"/>
            <a:ext cx="2123728" cy="3451058"/>
          </a:xfrm>
          <a:prstGeom prst="rect">
            <a:avLst/>
          </a:prstGeom>
        </p:spPr>
      </p:pic>
      <p:pic>
        <p:nvPicPr>
          <p:cNvPr id="10" name="Grafik 9"/>
          <p:cNvPicPr>
            <a:picLocks noChangeAspect="1"/>
          </p:cNvPicPr>
          <p:nvPr/>
        </p:nvPicPr>
        <p:blipFill rotWithShape="1">
          <a:blip r:embed="rId4">
            <a:clrChange>
              <a:clrFrom>
                <a:srgbClr val="FFFFFF"/>
              </a:clrFrom>
              <a:clrTo>
                <a:srgbClr val="FFFFFF">
                  <a:alpha val="0"/>
                </a:srgbClr>
              </a:clrTo>
            </a:clrChange>
          </a:blip>
          <a:srcRect l="28146" t="12082" r="9203" b="4811"/>
          <a:stretch/>
        </p:blipFill>
        <p:spPr>
          <a:xfrm>
            <a:off x="6307399" y="1900944"/>
            <a:ext cx="3059832" cy="4058897"/>
          </a:xfrm>
          <a:prstGeom prst="rect">
            <a:avLst/>
          </a:prstGeom>
        </p:spPr>
      </p:pic>
      <p:sp>
        <p:nvSpPr>
          <p:cNvPr id="11" name="Textfeld 10"/>
          <p:cNvSpPr txBox="1"/>
          <p:nvPr/>
        </p:nvSpPr>
        <p:spPr>
          <a:xfrm>
            <a:off x="457200" y="5527403"/>
            <a:ext cx="94644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
        <p:nvSpPr>
          <p:cNvPr id="12" name="Textfeld 11"/>
          <p:cNvSpPr txBox="1"/>
          <p:nvPr/>
        </p:nvSpPr>
        <p:spPr>
          <a:xfrm>
            <a:off x="7364091" y="5532811"/>
            <a:ext cx="94644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8491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a:t>
            </a:r>
            <a:r>
              <a:rPr lang="de-AT" b="1" dirty="0" smtClean="0">
                <a:solidFill>
                  <a:schemeClr val="accent1"/>
                </a:solidFill>
                <a:latin typeface="Corbel" panose="020B0503020204020204" pitchFamily="34" charset="0"/>
              </a:rPr>
              <a:t>echtliche Rahmenbedingungen</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13</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454947351"/>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0122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Förderung der Binnenschifffahrt</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marL="0" indent="0">
              <a:buNone/>
            </a:pPr>
            <a:endParaRPr lang="de-AT" sz="1800" dirty="0" smtClean="0">
              <a:solidFill>
                <a:schemeClr val="accent1"/>
              </a:solidFill>
              <a:latin typeface="Corbel" panose="020B0503020204020204" pitchFamily="34" charset="0"/>
            </a:endParaRPr>
          </a:p>
          <a:p>
            <a:pPr marL="0" indent="0">
              <a:buNone/>
            </a:pPr>
            <a:r>
              <a:rPr lang="de-AT" sz="1800" dirty="0" smtClean="0">
                <a:solidFill>
                  <a:schemeClr val="accent1"/>
                </a:solidFill>
                <a:latin typeface="Corbel" panose="020B0503020204020204" pitchFamily="34" charset="0"/>
              </a:rPr>
              <a:t>nationale und internationale </a:t>
            </a:r>
            <a:r>
              <a:rPr lang="de-AT" sz="1800" b="1" dirty="0" smtClean="0">
                <a:solidFill>
                  <a:srgbClr val="189BC4"/>
                </a:solidFill>
                <a:latin typeface="Corbel" panose="020B0503020204020204" pitchFamily="34" charset="0"/>
              </a:rPr>
              <a:t>Verkehrspolitik</a:t>
            </a:r>
            <a:r>
              <a:rPr lang="de-AT" sz="1800" b="1" dirty="0" smtClean="0">
                <a:solidFill>
                  <a:schemeClr val="accent1"/>
                </a:solidFill>
                <a:latin typeface="Corbel" panose="020B0503020204020204" pitchFamily="34" charset="0"/>
              </a:rPr>
              <a:t> </a:t>
            </a:r>
            <a:br>
              <a:rPr lang="de-AT" sz="1800" b="1"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gibt </a:t>
            </a:r>
            <a:r>
              <a:rPr lang="de-AT" sz="1800" b="1" dirty="0" smtClean="0">
                <a:solidFill>
                  <a:srgbClr val="189BC4"/>
                </a:solidFill>
                <a:latin typeface="Corbel" panose="020B0503020204020204" pitchFamily="34" charset="0"/>
              </a:rPr>
              <a:t>Entwicklungsrichtung</a:t>
            </a:r>
            <a:r>
              <a:rPr lang="de-AT" sz="1800" dirty="0" smtClean="0">
                <a:solidFill>
                  <a:schemeClr val="accent1"/>
                </a:solidFill>
                <a:latin typeface="Corbel" panose="020B0503020204020204" pitchFamily="34" charset="0"/>
              </a:rPr>
              <a:t> vor durch:</a:t>
            </a:r>
          </a:p>
          <a:p>
            <a:endParaRPr lang="de-AT" sz="1800" dirty="0">
              <a:solidFill>
                <a:schemeClr val="accent1"/>
              </a:solidFill>
              <a:latin typeface="Corbel" panose="020B0503020204020204" pitchFamily="34" charset="0"/>
            </a:endParaRPr>
          </a:p>
          <a:p>
            <a:pPr lvl="1">
              <a:buClr>
                <a:srgbClr val="189BC4"/>
              </a:buClr>
            </a:pPr>
            <a:r>
              <a:rPr lang="de-AT" sz="1800" dirty="0">
                <a:solidFill>
                  <a:schemeClr val="accent1"/>
                </a:solidFill>
                <a:latin typeface="Corbel" panose="020B0503020204020204" pitchFamily="34" charset="0"/>
              </a:rPr>
              <a:t>Definition </a:t>
            </a:r>
            <a:r>
              <a:rPr lang="de-AT" sz="1800" dirty="0" smtClean="0">
                <a:solidFill>
                  <a:schemeClr val="accent1"/>
                </a:solidFill>
                <a:latin typeface="Corbel" panose="020B0503020204020204" pitchFamily="34" charset="0"/>
              </a:rPr>
              <a:t>grundlegender Ziele </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und </a:t>
            </a:r>
            <a:r>
              <a:rPr lang="de-AT" sz="1800" dirty="0">
                <a:solidFill>
                  <a:schemeClr val="accent1"/>
                </a:solidFill>
                <a:latin typeface="Corbel" panose="020B0503020204020204" pitchFamily="34" charset="0"/>
              </a:rPr>
              <a:t>Strategien</a:t>
            </a:r>
          </a:p>
          <a:p>
            <a:pPr>
              <a:buClr>
                <a:srgbClr val="189BC4"/>
              </a:buClr>
            </a:pPr>
            <a:endParaRPr lang="de-AT" sz="1800" dirty="0" smtClean="0">
              <a:solidFill>
                <a:schemeClr val="accent1"/>
              </a:solidFill>
              <a:latin typeface="Corbel" panose="020B0503020204020204" pitchFamily="34" charset="0"/>
            </a:endParaRPr>
          </a:p>
          <a:p>
            <a:pPr lvl="1">
              <a:buClr>
                <a:srgbClr val="189BC4"/>
              </a:buClr>
            </a:pPr>
            <a:r>
              <a:rPr lang="de-AT" sz="1800" dirty="0" smtClean="0">
                <a:solidFill>
                  <a:schemeClr val="accent1"/>
                </a:solidFill>
                <a:latin typeface="Corbel" panose="020B0503020204020204" pitchFamily="34" charset="0"/>
              </a:rPr>
              <a:t>Einführung/Umsetzung  von </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Infrastrukturprojekten</a:t>
            </a:r>
          </a:p>
          <a:p>
            <a:endParaRPr lang="de-AT" sz="1000" dirty="0" smtClean="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9" name="Content Placeholder 2"/>
          <p:cNvSpPr txBox="1">
            <a:spLocks/>
          </p:cNvSpPr>
          <p:nvPr/>
        </p:nvSpPr>
        <p:spPr>
          <a:xfrm>
            <a:off x="457200" y="5390389"/>
            <a:ext cx="8496000" cy="864000"/>
          </a:xfrm>
          <a:prstGeom prst="rect">
            <a:avLst/>
          </a:prstGeom>
          <a:ln w="28575">
            <a:solidFill>
              <a:schemeClr val="accent1"/>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b="1" dirty="0" smtClean="0">
              <a:solidFill>
                <a:schemeClr val="accent1"/>
              </a:solidFill>
            </a:endParaRPr>
          </a:p>
          <a:p>
            <a:pPr marL="274320" lvl="1" indent="0">
              <a:buNone/>
            </a:pPr>
            <a:endParaRPr lang="de-AT" b="1" dirty="0">
              <a:solidFill>
                <a:schemeClr val="accent1"/>
              </a:solidFill>
            </a:endParaRPr>
          </a:p>
          <a:p>
            <a:pPr marL="274320" lvl="1" indent="0">
              <a:buNone/>
            </a:pPr>
            <a:r>
              <a:rPr lang="de-AT" sz="5500" b="1" dirty="0" smtClean="0">
                <a:solidFill>
                  <a:schemeClr val="accent1"/>
                </a:solidFill>
                <a:latin typeface="Corbel" panose="020B0503020204020204" pitchFamily="34" charset="0"/>
              </a:rPr>
              <a:t>       </a:t>
            </a:r>
            <a:r>
              <a:rPr lang="de-AT" sz="5500" b="1" dirty="0" smtClean="0">
                <a:solidFill>
                  <a:srgbClr val="189BC4"/>
                </a:solidFill>
                <a:latin typeface="Corbel" panose="020B0503020204020204" pitchFamily="34" charset="0"/>
              </a:rPr>
              <a:t>wichtig dabei: </a:t>
            </a:r>
            <a:r>
              <a:rPr lang="de-AT" sz="5500" dirty="0" smtClean="0">
                <a:solidFill>
                  <a:schemeClr val="accent1"/>
                </a:solidFill>
                <a:latin typeface="Corbel" panose="020B0503020204020204" pitchFamily="34" charset="0"/>
              </a:rPr>
              <a:t>Zusammenarbeit der Donauanrainerstaaten</a:t>
            </a:r>
            <a:endParaRPr lang="de-AT" sz="5500" dirty="0">
              <a:solidFill>
                <a:schemeClr val="accent1"/>
              </a:solidFill>
              <a:latin typeface="Corbel" panose="020B0503020204020204" pitchFamily="34" charset="0"/>
            </a:endParaRPr>
          </a:p>
          <a:p>
            <a:pPr marL="546100" indent="0">
              <a:buNone/>
            </a:pPr>
            <a:r>
              <a:rPr lang="de-DE" spc="60" dirty="0" smtClean="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107" y="5572344"/>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rotWithShape="1">
          <a:blip r:embed="rId4"/>
          <a:srcRect l="61526" t="20624" r="12949" b="21693"/>
          <a:stretch/>
        </p:blipFill>
        <p:spPr bwMode="auto">
          <a:xfrm>
            <a:off x="5868144" y="2127311"/>
            <a:ext cx="3275856" cy="2473735"/>
          </a:xfrm>
          <a:prstGeom prst="rect">
            <a:avLst/>
          </a:prstGeom>
          <a:ln>
            <a:noFill/>
          </a:ln>
          <a:extLst>
            <a:ext uri="{53640926-AAD7-44D8-BBD7-CCE9431645EC}">
              <a14:shadowObscured xmlns:a14="http://schemas.microsoft.com/office/drawing/2010/main"/>
            </a:ext>
          </a:extLst>
        </p:spPr>
      </p:pic>
      <p:sp>
        <p:nvSpPr>
          <p:cNvPr id="12" name="Textfeld 7"/>
          <p:cNvSpPr txBox="1"/>
          <p:nvPr/>
        </p:nvSpPr>
        <p:spPr>
          <a:xfrm>
            <a:off x="5796136" y="2090284"/>
            <a:ext cx="1547664" cy="215444"/>
          </a:xfrm>
          <a:prstGeom prst="rect">
            <a:avLst/>
          </a:prstGeom>
          <a:noFill/>
        </p:spPr>
        <p:txBody>
          <a:bodyPr wrap="square" rtlCol="0">
            <a:spAutoFit/>
          </a:bodyPr>
          <a:lstStyle/>
          <a:p>
            <a:pPr algn="r"/>
            <a:r>
              <a:rPr lang="de-AT" sz="800" dirty="0" smtClean="0">
                <a:solidFill>
                  <a:schemeClr val="accent1"/>
                </a:solidFill>
                <a:latin typeface="Corbel" panose="020B0503020204020204" pitchFamily="34" charset="0"/>
              </a:rPr>
              <a:t> Quelle: viadonau/Robert Trögel</a:t>
            </a:r>
            <a:endParaRPr lang="de-DE" sz="800" dirty="0">
              <a:solidFill>
                <a:schemeClr val="accent1"/>
              </a:solidFill>
              <a:latin typeface="Corbel" panose="020B0503020204020204" pitchFamily="34" charset="0"/>
            </a:endParaRPr>
          </a:p>
        </p:txBody>
      </p:sp>
      <p:sp>
        <p:nvSpPr>
          <p:cNvPr id="13" name="Textfeld 7"/>
          <p:cNvSpPr txBox="1"/>
          <p:nvPr/>
        </p:nvSpPr>
        <p:spPr>
          <a:xfrm>
            <a:off x="5868145" y="4641939"/>
            <a:ext cx="3298172" cy="400110"/>
          </a:xfrm>
          <a:prstGeom prst="rect">
            <a:avLst/>
          </a:prstGeom>
          <a:noFill/>
        </p:spPr>
        <p:txBody>
          <a:bodyPr wrap="square" rtlCol="0">
            <a:spAutoFit/>
          </a:bodyPr>
          <a:lstStyle/>
          <a:p>
            <a:pPr algn="r"/>
            <a:r>
              <a:rPr lang="de-AT" sz="1000" dirty="0" smtClean="0">
                <a:solidFill>
                  <a:schemeClr val="accent1"/>
                </a:solidFill>
                <a:latin typeface="Corbel" panose="020B0503020204020204" pitchFamily="34" charset="0"/>
              </a:rPr>
              <a:t>Win-Win für Schifffahrt und Umwelt durch integrative  Wasserstraßen-Infrastrukturprojekte an der Donau</a:t>
            </a:r>
            <a:endParaRPr lang="de-DE" sz="800" dirty="0">
              <a:solidFill>
                <a:schemeClr val="accent1"/>
              </a:solidFill>
              <a:latin typeface="Corbel" panose="020B0503020204020204" pitchFamily="34" charset="0"/>
            </a:endParaRPr>
          </a:p>
        </p:txBody>
      </p:sp>
      <p:sp>
        <p:nvSpPr>
          <p:cNvPr id="14" name="Textfeld 13"/>
          <p:cNvSpPr txBox="1"/>
          <p:nvPr/>
        </p:nvSpPr>
        <p:spPr>
          <a:xfrm>
            <a:off x="8218748" y="6400056"/>
            <a:ext cx="936104"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 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64867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rmAutofit fontScale="90000"/>
          </a:bodyPr>
          <a:lstStyle/>
          <a:p>
            <a:r>
              <a:rPr lang="de-AT" sz="2400" b="1" dirty="0" smtClean="0">
                <a:solidFill>
                  <a:schemeClr val="accent1"/>
                </a:solidFill>
                <a:latin typeface="Corbel" panose="020B0503020204020204" pitchFamily="34" charset="0"/>
              </a:rPr>
              <a:t>Verkehrspolitischer Rahmen</a:t>
            </a:r>
            <a:br>
              <a:rPr lang="de-AT" sz="2400" b="1" dirty="0" smtClean="0">
                <a:solidFill>
                  <a:schemeClr val="accent1"/>
                </a:solidFill>
                <a:latin typeface="Corbel" panose="020B0503020204020204" pitchFamily="34" charset="0"/>
              </a:rPr>
            </a:br>
            <a:r>
              <a:rPr lang="de-AT" sz="2400" b="1" dirty="0" smtClean="0">
                <a:solidFill>
                  <a:schemeClr val="accent1"/>
                </a:solidFill>
                <a:latin typeface="Corbel" panose="020B0503020204020204" pitchFamily="34" charset="0"/>
              </a:rPr>
              <a:t>- auf gesamteuropäischer Ebene</a:t>
            </a:r>
            <a:r>
              <a:rPr lang="de-AT" sz="2000" dirty="0" smtClean="0">
                <a:solidFill>
                  <a:schemeClr val="accent1"/>
                </a:solidFill>
                <a:latin typeface="Corbel" panose="020B0503020204020204" pitchFamily="34" charset="0"/>
              </a:rPr>
              <a:t/>
            </a:r>
            <a:br>
              <a:rPr lang="de-AT" sz="2000"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a:t>
            </a:r>
            <a:r>
              <a:rPr lang="de-DE" sz="2400" dirty="0" smtClean="0">
                <a:solidFill>
                  <a:schemeClr val="accent1"/>
                </a:solidFill>
                <a:latin typeface="Corbel" panose="020B0503020204020204" pitchFamily="34" charset="0"/>
              </a:rPr>
              <a:t>Binnenschifffahrt</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084984" y="2390837"/>
            <a:ext cx="6059016" cy="3324200"/>
          </a:xfrm>
        </p:spPr>
        <p:txBody>
          <a:bodyPr>
            <a:normAutofit/>
          </a:bodyPr>
          <a:lstStyle/>
          <a:p>
            <a:pPr marL="0" indent="0">
              <a:spcBef>
                <a:spcPts val="600"/>
              </a:spcBef>
              <a:spcAft>
                <a:spcPts val="600"/>
              </a:spcAft>
              <a:buNone/>
            </a:pPr>
            <a:r>
              <a:rPr lang="de-DE" sz="1800" b="1" dirty="0" smtClean="0">
                <a:solidFill>
                  <a:srgbClr val="189BC4"/>
                </a:solidFill>
                <a:latin typeface="Corbel" panose="020B0503020204020204" pitchFamily="34" charset="0"/>
              </a:rPr>
              <a:t>EU-Strategie </a:t>
            </a:r>
            <a:r>
              <a:rPr lang="de-DE" sz="1800" b="1" dirty="0">
                <a:solidFill>
                  <a:srgbClr val="189BC4"/>
                </a:solidFill>
                <a:latin typeface="Corbel" panose="020B0503020204020204" pitchFamily="34" charset="0"/>
              </a:rPr>
              <a:t>Europa 2020 </a:t>
            </a:r>
            <a:r>
              <a:rPr lang="de-AT" sz="1800" dirty="0">
                <a:solidFill>
                  <a:schemeClr val="accent1"/>
                </a:solidFill>
                <a:latin typeface="Corbel" panose="020B0503020204020204" pitchFamily="34" charset="0"/>
              </a:rPr>
              <a:t>(Europäische Kommission, 2010a</a:t>
            </a:r>
            <a:r>
              <a:rPr lang="de-AT" sz="1800" dirty="0" smtClean="0">
                <a:solidFill>
                  <a:schemeClr val="accent1"/>
                </a:solidFill>
                <a:latin typeface="Corbel" panose="020B0503020204020204" pitchFamily="34" charset="0"/>
              </a:rPr>
              <a:t>)</a:t>
            </a:r>
          </a:p>
          <a:p>
            <a:pPr marL="0" indent="0">
              <a:spcBef>
                <a:spcPts val="600"/>
              </a:spcBef>
              <a:spcAft>
                <a:spcPts val="600"/>
              </a:spcAft>
              <a:buNone/>
            </a:pPr>
            <a:endParaRPr lang="de-AT" sz="1800" dirty="0" smtClean="0">
              <a:solidFill>
                <a:schemeClr val="accent1"/>
              </a:solidFill>
              <a:latin typeface="Corbel" panose="020B0503020204020204" pitchFamily="34" charset="0"/>
            </a:endParaRPr>
          </a:p>
          <a:p>
            <a:pPr>
              <a:spcBef>
                <a:spcPts val="600"/>
              </a:spcBef>
              <a:spcAft>
                <a:spcPts val="600"/>
              </a:spcAft>
              <a:buClr>
                <a:srgbClr val="189BC4"/>
              </a:buClr>
            </a:pPr>
            <a:r>
              <a:rPr lang="de-DE" sz="1800" dirty="0" smtClean="0">
                <a:solidFill>
                  <a:schemeClr val="accent1"/>
                </a:solidFill>
                <a:latin typeface="Corbel" panose="020B0503020204020204" pitchFamily="34" charset="0"/>
              </a:rPr>
              <a:t>legt übergeordnete (verkehrs-)politische Ziele fest</a:t>
            </a:r>
          </a:p>
          <a:p>
            <a:pPr>
              <a:spcBef>
                <a:spcPts val="600"/>
              </a:spcBef>
              <a:spcAft>
                <a:spcPts val="600"/>
              </a:spcAft>
              <a:buClr>
                <a:srgbClr val="189BC4"/>
              </a:buClr>
            </a:pPr>
            <a:endParaRPr lang="de-DE" sz="1800" dirty="0" smtClean="0">
              <a:solidFill>
                <a:schemeClr val="accent1"/>
              </a:solidFill>
              <a:latin typeface="Corbel" panose="020B0503020204020204" pitchFamily="34" charset="0"/>
            </a:endParaRPr>
          </a:p>
          <a:p>
            <a:pPr>
              <a:spcBef>
                <a:spcPts val="600"/>
              </a:spcBef>
              <a:spcAft>
                <a:spcPts val="600"/>
              </a:spcAft>
              <a:buClr>
                <a:srgbClr val="189BC4"/>
              </a:buClr>
            </a:pPr>
            <a:r>
              <a:rPr lang="de-DE" sz="1800" dirty="0" smtClean="0">
                <a:solidFill>
                  <a:schemeClr val="accent1"/>
                </a:solidFill>
                <a:latin typeface="Corbel" panose="020B0503020204020204" pitchFamily="34" charset="0"/>
              </a:rPr>
              <a:t>z.B. Reduktion der Treibhausgasemissionen</a:t>
            </a:r>
          </a:p>
          <a:p>
            <a:pPr>
              <a:spcBef>
                <a:spcPts val="600"/>
              </a:spcBef>
              <a:spcAft>
                <a:spcPts val="600"/>
              </a:spcAft>
              <a:buClr>
                <a:srgbClr val="189BC4"/>
              </a:buClr>
            </a:pPr>
            <a:endParaRPr lang="de-DE" sz="1800" dirty="0" smtClean="0">
              <a:solidFill>
                <a:schemeClr val="accent1"/>
              </a:solidFill>
              <a:latin typeface="Corbel" panose="020B0503020204020204" pitchFamily="34" charset="0"/>
            </a:endParaRPr>
          </a:p>
          <a:p>
            <a:pPr>
              <a:spcBef>
                <a:spcPts val="600"/>
              </a:spcBef>
              <a:spcAft>
                <a:spcPts val="600"/>
              </a:spcAft>
              <a:buClr>
                <a:srgbClr val="189BC4"/>
              </a:buClr>
            </a:pPr>
            <a:r>
              <a:rPr lang="de-DE" sz="1800" dirty="0" smtClean="0">
                <a:solidFill>
                  <a:schemeClr val="accent1"/>
                </a:solidFill>
                <a:latin typeface="Corbel" panose="020B0503020204020204" pitchFamily="34" charset="0"/>
              </a:rPr>
              <a:t>gibt Entwicklungsrahmen für Binnenschifffahrt vor</a:t>
            </a:r>
          </a:p>
          <a:p>
            <a:pPr lvl="1">
              <a:spcBef>
                <a:spcPts val="600"/>
              </a:spcBef>
              <a:spcAft>
                <a:spcPts val="600"/>
              </a:spcAft>
              <a:buFont typeface="Symbol" panose="05050102010706020507" pitchFamily="18" charset="2"/>
              <a:buChar char="-"/>
            </a:pP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6" name="TextBox 5"/>
          <p:cNvSpPr txBox="1"/>
          <p:nvPr/>
        </p:nvSpPr>
        <p:spPr>
          <a:xfrm>
            <a:off x="726838" y="4544524"/>
            <a:ext cx="1587520" cy="738664"/>
          </a:xfrm>
          <a:prstGeom prst="rect">
            <a:avLst/>
          </a:prstGeom>
          <a:solidFill>
            <a:srgbClr val="B0B8D1"/>
          </a:solidFill>
        </p:spPr>
        <p:txBody>
          <a:bodyPr wrap="square" rtlCol="0">
            <a:spAutoFit/>
          </a:bodyPr>
          <a:lstStyle/>
          <a:p>
            <a:pPr algn="ctr"/>
            <a:r>
              <a:rPr lang="de-AT" sz="1400" dirty="0" smtClean="0">
                <a:solidFill>
                  <a:schemeClr val="accent1"/>
                </a:solidFill>
                <a:latin typeface="Corbel" panose="020B0503020204020204" pitchFamily="34" charset="0"/>
              </a:rPr>
              <a:t>weitere Infos zur EU-Strategie: </a:t>
            </a:r>
            <a:r>
              <a:rPr lang="de-AT" sz="1400" dirty="0" smtClean="0">
                <a:solidFill>
                  <a:schemeClr val="accent1"/>
                </a:solidFill>
                <a:latin typeface="Corbel" panose="020B0503020204020204" pitchFamily="34" charset="0"/>
                <a:hlinkClick r:id="rId3"/>
              </a:rPr>
              <a:t>Europa 2020 </a:t>
            </a:r>
            <a:endParaRPr lang="de-AT" sz="1400" dirty="0" smtClean="0">
              <a:solidFill>
                <a:schemeClr val="accent1"/>
              </a:solidFill>
              <a:latin typeface="Corbel" panose="020B0503020204020204" pitchFamily="34" charset="0"/>
            </a:endParaRPr>
          </a:p>
        </p:txBody>
      </p:sp>
      <p:sp>
        <p:nvSpPr>
          <p:cNvPr id="8" name="Textfeld 7"/>
          <p:cNvSpPr txBox="1"/>
          <p:nvPr/>
        </p:nvSpPr>
        <p:spPr>
          <a:xfrm>
            <a:off x="8218748" y="6429454"/>
            <a:ext cx="936104"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 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4"/>
          <a:stretch>
            <a:fillRect/>
          </a:stretch>
        </p:blipFill>
        <p:spPr>
          <a:xfrm>
            <a:off x="179512" y="2420888"/>
            <a:ext cx="2657406" cy="1770912"/>
          </a:xfrm>
          <a:prstGeom prst="rect">
            <a:avLst/>
          </a:prstGeom>
        </p:spPr>
      </p:pic>
      <p:sp>
        <p:nvSpPr>
          <p:cNvPr id="10" name="Textfeld 9"/>
          <p:cNvSpPr txBox="1"/>
          <p:nvPr/>
        </p:nvSpPr>
        <p:spPr>
          <a:xfrm>
            <a:off x="179512" y="2390837"/>
            <a:ext cx="936104"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 Quelle: </a:t>
            </a:r>
            <a:r>
              <a:rPr lang="de-AT"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33822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000" b="1" dirty="0">
                <a:solidFill>
                  <a:srgbClr val="3C628F"/>
                </a:solidFill>
                <a:latin typeface="Corbel" panose="020B0503020204020204" pitchFamily="34" charset="0"/>
              </a:rPr>
              <a:t>Verkehrspolitischer </a:t>
            </a:r>
            <a:r>
              <a:rPr lang="de-AT" sz="2000" b="1" dirty="0" smtClean="0">
                <a:solidFill>
                  <a:srgbClr val="3C628F"/>
                </a:solidFill>
                <a:latin typeface="Corbel" panose="020B0503020204020204" pitchFamily="34" charset="0"/>
              </a:rPr>
              <a:t>Rahmen</a:t>
            </a:r>
            <a:br>
              <a:rPr lang="de-AT" sz="2000" b="1" dirty="0" smtClean="0">
                <a:solidFill>
                  <a:srgbClr val="3C628F"/>
                </a:solidFill>
                <a:latin typeface="Corbel" panose="020B0503020204020204" pitchFamily="34" charset="0"/>
              </a:rPr>
            </a:br>
            <a:r>
              <a:rPr lang="de-AT" sz="2000" b="1" dirty="0" smtClean="0">
                <a:solidFill>
                  <a:srgbClr val="3C628F"/>
                </a:solidFill>
                <a:latin typeface="Corbel" panose="020B0503020204020204" pitchFamily="34" charset="0"/>
              </a:rPr>
              <a:t>- </a:t>
            </a:r>
            <a:r>
              <a:rPr lang="de-AT" sz="2000" b="1" dirty="0">
                <a:solidFill>
                  <a:srgbClr val="3C628F"/>
                </a:solidFill>
                <a:latin typeface="Corbel" panose="020B0503020204020204" pitchFamily="34" charset="0"/>
              </a:rPr>
              <a:t>auf gesamteuropäischer Ebene</a:t>
            </a:r>
            <a:r>
              <a:rPr lang="de-AT" sz="1400" dirty="0">
                <a:solidFill>
                  <a:srgbClr val="3C628F"/>
                </a:solidFill>
                <a:latin typeface="Corbel" panose="020B0503020204020204" pitchFamily="34" charset="0"/>
              </a:rPr>
              <a:t/>
            </a:r>
            <a:br>
              <a:rPr lang="de-AT" sz="1400" dirty="0">
                <a:solidFill>
                  <a:srgbClr val="3C628F"/>
                </a:solidFill>
                <a:latin typeface="Corbel" panose="020B0503020204020204" pitchFamily="34" charset="0"/>
              </a:rPr>
            </a:br>
            <a:r>
              <a:rPr lang="de-DE" sz="2000" dirty="0">
                <a:solidFill>
                  <a:srgbClr val="3C628F"/>
                </a:solidFill>
                <a:latin typeface="Corbel" panose="020B0503020204020204" pitchFamily="34" charset="0"/>
              </a:rPr>
              <a:t>Förderung der Binnenschifffahrt</a:t>
            </a:r>
            <a:endParaRPr lang="de-AT" sz="2400" dirty="0"/>
          </a:p>
        </p:txBody>
      </p:sp>
      <p:sp>
        <p:nvSpPr>
          <p:cNvPr id="3" name="Inhaltsplatzhalter 2"/>
          <p:cNvSpPr>
            <a:spLocks noGrp="1"/>
          </p:cNvSpPr>
          <p:nvPr>
            <p:ph idx="1"/>
          </p:nvPr>
        </p:nvSpPr>
        <p:spPr>
          <a:xfrm>
            <a:off x="3214192" y="1737211"/>
            <a:ext cx="5472608" cy="4776192"/>
          </a:xfrm>
        </p:spPr>
        <p:txBody>
          <a:bodyPr>
            <a:normAutofit/>
          </a:bodyPr>
          <a:lstStyle/>
          <a:p>
            <a:pPr marL="0" lvl="0" indent="0">
              <a:spcBef>
                <a:spcPts val="600"/>
              </a:spcBef>
              <a:spcAft>
                <a:spcPts val="600"/>
              </a:spcAft>
              <a:buClr>
                <a:srgbClr val="3C628F"/>
              </a:buClr>
              <a:buNone/>
            </a:pPr>
            <a:r>
              <a:rPr lang="de-DE" sz="1800" b="1" dirty="0">
                <a:solidFill>
                  <a:srgbClr val="189BC4"/>
                </a:solidFill>
                <a:latin typeface="Corbel" panose="020B0503020204020204" pitchFamily="34" charset="0"/>
              </a:rPr>
              <a:t>Weißbuch Verkehr </a:t>
            </a:r>
            <a:r>
              <a:rPr lang="de-AT" sz="1800" dirty="0">
                <a:solidFill>
                  <a:srgbClr val="3C628F"/>
                </a:solidFill>
                <a:latin typeface="Corbel" panose="020B0503020204020204" pitchFamily="34" charset="0"/>
              </a:rPr>
              <a:t>(Europäische Kommission, 2011)</a:t>
            </a:r>
          </a:p>
          <a:p>
            <a:pPr lvl="0">
              <a:spcBef>
                <a:spcPts val="600"/>
              </a:spcBef>
              <a:spcAft>
                <a:spcPts val="600"/>
              </a:spcAft>
              <a:buClr>
                <a:srgbClr val="189BC4"/>
              </a:buClr>
            </a:pPr>
            <a:endParaRPr lang="de-DE" sz="1800" dirty="0" smtClean="0">
              <a:solidFill>
                <a:srgbClr val="3C628F"/>
              </a:solidFill>
              <a:latin typeface="Corbel" panose="020B0503020204020204" pitchFamily="34" charset="0"/>
            </a:endParaRPr>
          </a:p>
          <a:p>
            <a:pPr lvl="0">
              <a:spcBef>
                <a:spcPts val="600"/>
              </a:spcBef>
              <a:spcAft>
                <a:spcPts val="600"/>
              </a:spcAft>
              <a:buClr>
                <a:srgbClr val="189BC4"/>
              </a:buClr>
            </a:pPr>
            <a:r>
              <a:rPr lang="de-DE" sz="1800" dirty="0" smtClean="0">
                <a:solidFill>
                  <a:srgbClr val="3C628F"/>
                </a:solidFill>
                <a:latin typeface="Corbel" panose="020B0503020204020204" pitchFamily="34" charset="0"/>
              </a:rPr>
              <a:t>Zielvorgaben </a:t>
            </a:r>
            <a:r>
              <a:rPr lang="de-DE" sz="1800" dirty="0">
                <a:solidFill>
                  <a:srgbClr val="3C628F"/>
                </a:solidFill>
                <a:latin typeface="Corbel" panose="020B0503020204020204" pitchFamily="34" charset="0"/>
              </a:rPr>
              <a:t>zur Reduktion der CO</a:t>
            </a:r>
            <a:r>
              <a:rPr lang="de-DE" sz="1800" baseline="-25000" dirty="0">
                <a:solidFill>
                  <a:srgbClr val="3C628F"/>
                </a:solidFill>
                <a:latin typeface="Corbel" panose="020B0503020204020204" pitchFamily="34" charset="0"/>
              </a:rPr>
              <a:t>2</a:t>
            </a:r>
            <a:r>
              <a:rPr lang="de-DE" sz="1800" dirty="0">
                <a:solidFill>
                  <a:srgbClr val="3C628F"/>
                </a:solidFill>
                <a:latin typeface="Corbel" panose="020B0503020204020204" pitchFamily="34" charset="0"/>
              </a:rPr>
              <a:t> Emissionen und Erdölabhängigkeit:</a:t>
            </a:r>
          </a:p>
          <a:p>
            <a:pPr lvl="1">
              <a:spcBef>
                <a:spcPts val="600"/>
              </a:spcBef>
              <a:spcAft>
                <a:spcPts val="600"/>
              </a:spcAft>
              <a:buClr>
                <a:srgbClr val="189BC4"/>
              </a:buClr>
              <a:buFont typeface="Symbol" panose="05050102010706020507" pitchFamily="18" charset="2"/>
              <a:buChar char="-"/>
            </a:pPr>
            <a:r>
              <a:rPr lang="de-DE" sz="1600" dirty="0">
                <a:solidFill>
                  <a:srgbClr val="3C628F"/>
                </a:solidFill>
                <a:latin typeface="Corbel" panose="020B0503020204020204" pitchFamily="34" charset="0"/>
              </a:rPr>
              <a:t>Verlagerung von 30 % des Straßengüterverkehrs &gt;300 km bis 2030</a:t>
            </a:r>
          </a:p>
          <a:p>
            <a:pPr lvl="1">
              <a:spcBef>
                <a:spcPts val="600"/>
              </a:spcBef>
              <a:spcAft>
                <a:spcPts val="600"/>
              </a:spcAft>
              <a:buClr>
                <a:srgbClr val="189BC4"/>
              </a:buClr>
              <a:buFont typeface="Symbol" panose="05050102010706020507" pitchFamily="18" charset="2"/>
              <a:buChar char="-"/>
            </a:pPr>
            <a:r>
              <a:rPr lang="de-AT" sz="1600" dirty="0">
                <a:solidFill>
                  <a:srgbClr val="3C628F"/>
                </a:solidFill>
                <a:latin typeface="Corbel" panose="020B0503020204020204" pitchFamily="34" charset="0"/>
              </a:rPr>
              <a:t>Einrichtung eines voll funktionsfähigen EU-weiten transeuropäischen Kernnetzes bis 2030 (EU Leitlinie, 2010)</a:t>
            </a:r>
          </a:p>
          <a:p>
            <a:pPr lvl="1">
              <a:spcBef>
                <a:spcPts val="600"/>
              </a:spcBef>
              <a:spcAft>
                <a:spcPts val="600"/>
              </a:spcAft>
              <a:buClr>
                <a:srgbClr val="189BC4"/>
              </a:buClr>
              <a:buFont typeface="Symbol" panose="05050102010706020507" pitchFamily="18" charset="2"/>
              <a:buChar char="-"/>
            </a:pPr>
            <a:r>
              <a:rPr lang="de-AT" sz="1600" dirty="0">
                <a:solidFill>
                  <a:srgbClr val="3C628F"/>
                </a:solidFill>
                <a:latin typeface="Corbel" panose="020B0503020204020204" pitchFamily="34" charset="0"/>
              </a:rPr>
              <a:t>Einführung äquivalenter River Information Services (RIS)</a:t>
            </a:r>
            <a:endParaRPr lang="de-DE" sz="1800" dirty="0">
              <a:solidFill>
                <a:srgbClr val="3C628F"/>
              </a:solidFill>
              <a:latin typeface="Corbel" panose="020B0503020204020204" pitchFamily="34" charset="0"/>
            </a:endParaRPr>
          </a:p>
          <a:p>
            <a:pPr lvl="0">
              <a:spcBef>
                <a:spcPts val="600"/>
              </a:spcBef>
              <a:spcAft>
                <a:spcPts val="600"/>
              </a:spcAft>
              <a:buClr>
                <a:srgbClr val="189BC4"/>
              </a:buClr>
            </a:pPr>
            <a:endParaRPr lang="de-DE" sz="1800" dirty="0" smtClean="0">
              <a:solidFill>
                <a:srgbClr val="3C628F"/>
              </a:solidFill>
              <a:latin typeface="Corbel" panose="020B0503020204020204" pitchFamily="34" charset="0"/>
            </a:endParaRPr>
          </a:p>
          <a:p>
            <a:pPr lvl="0">
              <a:spcBef>
                <a:spcPts val="600"/>
              </a:spcBef>
              <a:spcAft>
                <a:spcPts val="600"/>
              </a:spcAft>
              <a:buClr>
                <a:srgbClr val="189BC4"/>
              </a:buClr>
            </a:pPr>
            <a:r>
              <a:rPr lang="de-DE" sz="1800" dirty="0" smtClean="0">
                <a:solidFill>
                  <a:srgbClr val="3C628F"/>
                </a:solidFill>
                <a:latin typeface="Corbel" panose="020B0503020204020204" pitchFamily="34" charset="0"/>
              </a:rPr>
              <a:t>Binnenschifffahrt </a:t>
            </a:r>
            <a:r>
              <a:rPr lang="de-DE" sz="1800" dirty="0">
                <a:solidFill>
                  <a:srgbClr val="3C628F"/>
                </a:solidFill>
                <a:latin typeface="Corbel" panose="020B0503020204020204" pitchFamily="34" charset="0"/>
              </a:rPr>
              <a:t>darin als energieeffizienter Verkehrsträger anerkannt</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6" name="TextBox 6"/>
          <p:cNvSpPr txBox="1"/>
          <p:nvPr/>
        </p:nvSpPr>
        <p:spPr>
          <a:xfrm>
            <a:off x="867603" y="5475347"/>
            <a:ext cx="1567592" cy="1169551"/>
          </a:xfrm>
          <a:prstGeom prst="rect">
            <a:avLst/>
          </a:prstGeom>
          <a:solidFill>
            <a:srgbClr val="B0B8D1"/>
          </a:solidFill>
        </p:spPr>
        <p:txBody>
          <a:bodyPr wrap="square" rtlCol="0">
            <a:spAutoFit/>
          </a:bodyPr>
          <a:lstStyle/>
          <a:p>
            <a:pPr algn="ctr"/>
            <a:r>
              <a:rPr lang="de-AT" sz="1400" dirty="0" smtClean="0">
                <a:solidFill>
                  <a:schemeClr val="accent1"/>
                </a:solidFill>
                <a:latin typeface="Corbel" panose="020B0503020204020204" pitchFamily="34" charset="0"/>
              </a:rPr>
              <a:t>das Weißbuch Verkehr der Europäischen Kommission finden Sie </a:t>
            </a:r>
            <a:r>
              <a:rPr lang="de-AT" sz="1400" dirty="0" smtClean="0">
                <a:solidFill>
                  <a:schemeClr val="accent1"/>
                </a:solidFill>
                <a:latin typeface="Corbel" panose="020B0503020204020204" pitchFamily="34" charset="0"/>
                <a:hlinkClick r:id="rId3"/>
              </a:rPr>
              <a:t>hier</a:t>
            </a:r>
            <a:endParaRPr lang="de-AT" sz="1400" dirty="0">
              <a:solidFill>
                <a:schemeClr val="accent1"/>
              </a:solidFill>
              <a:latin typeface="Corbel" panose="020B0503020204020204" pitchFamily="34" charset="0"/>
            </a:endParaRPr>
          </a:p>
        </p:txBody>
      </p:sp>
      <p:pic>
        <p:nvPicPr>
          <p:cNvPr id="7" name="Grafik 6"/>
          <p:cNvPicPr>
            <a:picLocks noChangeAspect="1"/>
          </p:cNvPicPr>
          <p:nvPr/>
        </p:nvPicPr>
        <p:blipFill>
          <a:blip r:embed="rId4"/>
          <a:stretch>
            <a:fillRect/>
          </a:stretch>
        </p:blipFill>
        <p:spPr>
          <a:xfrm>
            <a:off x="457200" y="1772816"/>
            <a:ext cx="2386608" cy="3301540"/>
          </a:xfrm>
          <a:prstGeom prst="rect">
            <a:avLst/>
          </a:prstGeom>
        </p:spPr>
      </p:pic>
      <p:sp>
        <p:nvSpPr>
          <p:cNvPr id="8" name="Textfeld 7"/>
          <p:cNvSpPr txBox="1"/>
          <p:nvPr/>
        </p:nvSpPr>
        <p:spPr>
          <a:xfrm>
            <a:off x="8218748" y="6429454"/>
            <a:ext cx="936104"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 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4" name="Rechteck 3"/>
          <p:cNvSpPr/>
          <p:nvPr/>
        </p:nvSpPr>
        <p:spPr>
          <a:xfrm>
            <a:off x="457200" y="5074356"/>
            <a:ext cx="2386608" cy="369332"/>
          </a:xfrm>
          <a:prstGeom prst="rect">
            <a:avLst/>
          </a:prstGeom>
        </p:spPr>
        <p:txBody>
          <a:bodyPr wrap="square">
            <a:spAutoFit/>
          </a:bodyPr>
          <a:lstStyle/>
          <a:p>
            <a:r>
              <a:rPr lang="de-AT" sz="600" dirty="0" smtClean="0">
                <a:solidFill>
                  <a:schemeClr val="accent1"/>
                </a:solidFill>
                <a:latin typeface="Corbel" panose="020B0503020204020204" pitchFamily="34" charset="0"/>
              </a:rPr>
              <a:t>Quelle: https</a:t>
            </a:r>
            <a:r>
              <a:rPr lang="de-AT" sz="600" dirty="0">
                <a:solidFill>
                  <a:schemeClr val="accent1"/>
                </a:solidFill>
                <a:latin typeface="Corbel" panose="020B0503020204020204" pitchFamily="34" charset="0"/>
              </a:rPr>
              <a:t>://ec.europa.eu/transport/sites/transport/files/themes/strategies/doc/2011_white_paper/white-paper-illustrated-brochure_de.pdf</a:t>
            </a:r>
          </a:p>
        </p:txBody>
      </p:sp>
    </p:spTree>
    <p:extLst>
      <p:ext uri="{BB962C8B-B14F-4D97-AF65-F5344CB8AC3E}">
        <p14:creationId xmlns:p14="http://schemas.microsoft.com/office/powerpoint/2010/main" val="388927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6016214" cy="4896544"/>
          </a:xfrm>
        </p:spPr>
        <p:txBody>
          <a:bodyPr>
            <a:noAutofit/>
          </a:bodyPr>
          <a:lstStyle/>
          <a:p>
            <a:pPr marL="0" indent="0">
              <a:spcBef>
                <a:spcPts val="600"/>
              </a:spcBef>
              <a:buNone/>
            </a:pPr>
            <a:endParaRPr lang="de-DE" sz="1800" b="1" dirty="0" smtClean="0">
              <a:solidFill>
                <a:srgbClr val="189BC4"/>
              </a:solidFill>
              <a:latin typeface="Corbel" panose="020B0503020204020204" pitchFamily="34" charset="0"/>
            </a:endParaRPr>
          </a:p>
          <a:p>
            <a:pPr marL="0" indent="0">
              <a:spcBef>
                <a:spcPts val="600"/>
              </a:spcBef>
              <a:buNone/>
            </a:pPr>
            <a:r>
              <a:rPr lang="de-DE" sz="1800" b="1" dirty="0" smtClean="0">
                <a:solidFill>
                  <a:srgbClr val="189BC4"/>
                </a:solidFill>
                <a:latin typeface="Corbel" panose="020B0503020204020204" pitchFamily="34" charset="0"/>
              </a:rPr>
              <a:t>NAIADES</a:t>
            </a:r>
            <a:r>
              <a:rPr lang="de-DE" sz="1800" b="1" dirty="0" smtClean="0">
                <a:solidFill>
                  <a:schemeClr val="accent1"/>
                </a:solidFill>
                <a:latin typeface="Corbel" panose="020B0503020204020204" pitchFamily="34" charset="0"/>
              </a:rPr>
              <a:t> </a:t>
            </a:r>
            <a:r>
              <a:rPr lang="de-AT" sz="1800" dirty="0" smtClean="0">
                <a:solidFill>
                  <a:schemeClr val="accent1"/>
                </a:solidFill>
                <a:latin typeface="Corbel" panose="020B0503020204020204" pitchFamily="34" charset="0"/>
              </a:rPr>
              <a:t>(Europäische Kommission, 2006)</a:t>
            </a:r>
            <a:r>
              <a:rPr lang="de-DE" sz="1800" dirty="0" smtClean="0">
                <a:solidFill>
                  <a:schemeClr val="accent1"/>
                </a:solidFill>
                <a:latin typeface="Corbel" panose="020B0503020204020204" pitchFamily="34" charset="0"/>
              </a:rPr>
              <a:t> und </a:t>
            </a:r>
            <a:r>
              <a:rPr lang="de-DE" sz="1800" b="1" dirty="0" smtClean="0">
                <a:solidFill>
                  <a:srgbClr val="189BC4"/>
                </a:solidFill>
                <a:latin typeface="Corbel" panose="020B0503020204020204" pitchFamily="34" charset="0"/>
              </a:rPr>
              <a:t>NAIADES II (bzw. Nachfolgeprogramm) – </a:t>
            </a:r>
          </a:p>
          <a:p>
            <a:pPr marL="0" indent="0">
              <a:spcBef>
                <a:spcPts val="600"/>
              </a:spcBef>
              <a:buNone/>
            </a:pPr>
            <a:r>
              <a:rPr lang="de-DE" sz="1800" dirty="0" smtClean="0">
                <a:solidFill>
                  <a:schemeClr val="accent1"/>
                </a:solidFill>
                <a:latin typeface="Corbel" panose="020B0503020204020204" pitchFamily="34" charset="0"/>
              </a:rPr>
              <a:t>Aktionsprogramm zur Förderung der Binnenschifffahrt:</a:t>
            </a:r>
          </a:p>
          <a:p>
            <a:pPr>
              <a:spcBef>
                <a:spcPts val="600"/>
              </a:spcBef>
              <a:buClr>
                <a:srgbClr val="189BC4"/>
              </a:buClr>
            </a:pPr>
            <a:endParaRPr lang="de-DE" sz="1800" dirty="0" smtClean="0">
              <a:solidFill>
                <a:schemeClr val="accent1"/>
              </a:solidFill>
              <a:latin typeface="Corbel" panose="020B0503020204020204" pitchFamily="34" charset="0"/>
            </a:endParaRPr>
          </a:p>
          <a:p>
            <a:pPr>
              <a:spcBef>
                <a:spcPts val="600"/>
              </a:spcBef>
              <a:buClr>
                <a:srgbClr val="189BC4"/>
              </a:buClr>
            </a:pPr>
            <a:r>
              <a:rPr lang="de-DE" sz="1800" dirty="0" smtClean="0">
                <a:solidFill>
                  <a:schemeClr val="accent1"/>
                </a:solidFill>
                <a:latin typeface="Corbel" panose="020B0503020204020204" pitchFamily="34" charset="0"/>
              </a:rPr>
              <a:t>Leitlinien zur Stärkung der Binnenschifffahrt</a:t>
            </a:r>
          </a:p>
          <a:p>
            <a:pPr>
              <a:spcBef>
                <a:spcPts val="600"/>
              </a:spcBef>
              <a:buClr>
                <a:srgbClr val="189BC4"/>
              </a:buClr>
            </a:pPr>
            <a:endParaRPr lang="de-DE" sz="1800" dirty="0" smtClean="0">
              <a:solidFill>
                <a:schemeClr val="accent1"/>
              </a:solidFill>
              <a:latin typeface="Corbel" panose="020B0503020204020204" pitchFamily="34" charset="0"/>
            </a:endParaRPr>
          </a:p>
          <a:p>
            <a:pPr>
              <a:spcBef>
                <a:spcPts val="600"/>
              </a:spcBef>
              <a:buClr>
                <a:srgbClr val="189BC4"/>
              </a:buClr>
            </a:pPr>
            <a:r>
              <a:rPr lang="de-DE" sz="1800" dirty="0" smtClean="0">
                <a:solidFill>
                  <a:schemeClr val="accent1"/>
                </a:solidFill>
                <a:latin typeface="Corbel" panose="020B0503020204020204" pitchFamily="34" charset="0"/>
              </a:rPr>
              <a:t>Bereiche: Infrastruktur, Märkte, Flotte, Arbeitsplätze/Kenntnisse und RIS</a:t>
            </a:r>
          </a:p>
          <a:p>
            <a:pPr>
              <a:spcBef>
                <a:spcPts val="600"/>
              </a:spcBef>
              <a:buClr>
                <a:srgbClr val="189BC4"/>
              </a:buClr>
            </a:pPr>
            <a:endParaRPr lang="de-DE" sz="1800" dirty="0" smtClean="0">
              <a:solidFill>
                <a:schemeClr val="accent1"/>
              </a:solidFill>
              <a:latin typeface="Corbel" panose="020B0503020204020204" pitchFamily="34" charset="0"/>
            </a:endParaRPr>
          </a:p>
          <a:p>
            <a:pPr>
              <a:spcBef>
                <a:spcPts val="600"/>
              </a:spcBef>
              <a:buClr>
                <a:srgbClr val="189BC4"/>
              </a:buClr>
            </a:pPr>
            <a:r>
              <a:rPr lang="de-DE" sz="1800" dirty="0" smtClean="0">
                <a:solidFill>
                  <a:schemeClr val="accent1"/>
                </a:solidFill>
                <a:latin typeface="Corbel" panose="020B0503020204020204" pitchFamily="34" charset="0"/>
              </a:rPr>
              <a:t>Ziel: Steigerung der Auslastung und Nachhaltigkeit</a:t>
            </a:r>
          </a:p>
          <a:p>
            <a:pPr>
              <a:spcBef>
                <a:spcPts val="600"/>
              </a:spcBef>
              <a:buClr>
                <a:srgbClr val="189BC4"/>
              </a:buClr>
            </a:pPr>
            <a:endParaRPr lang="de-DE" sz="1800" b="1" dirty="0" smtClean="0">
              <a:solidFill>
                <a:srgbClr val="189BC4"/>
              </a:solidFill>
              <a:latin typeface="Corbel" panose="020B0503020204020204" pitchFamily="34" charset="0"/>
            </a:endParaRPr>
          </a:p>
          <a:p>
            <a:pPr>
              <a:spcBef>
                <a:spcPts val="600"/>
              </a:spcBef>
              <a:buClr>
                <a:srgbClr val="189BC4"/>
              </a:buClr>
            </a:pPr>
            <a:r>
              <a:rPr lang="de-DE" sz="1800" b="1" dirty="0" smtClean="0">
                <a:solidFill>
                  <a:srgbClr val="189BC4"/>
                </a:solidFill>
                <a:latin typeface="Corbel" panose="020B0503020204020204" pitchFamily="34" charset="0"/>
              </a:rPr>
              <a:t>PLATINA</a:t>
            </a:r>
            <a:r>
              <a:rPr lang="de-DE" sz="1800" dirty="0" smtClean="0">
                <a:solidFill>
                  <a:srgbClr val="189BC4"/>
                </a:solidFill>
                <a:latin typeface="Corbel" panose="020B0503020204020204" pitchFamily="34" charset="0"/>
              </a:rPr>
              <a:t>:</a:t>
            </a:r>
            <a:r>
              <a:rPr lang="de-DE" sz="1800" dirty="0" smtClean="0">
                <a:solidFill>
                  <a:schemeClr val="accent1"/>
                </a:solidFill>
                <a:latin typeface="Corbel" panose="020B0503020204020204" pitchFamily="34" charset="0"/>
              </a:rPr>
              <a:t> Plattform zur koordinierten Umsetzung von NAIADES</a:t>
            </a:r>
          </a:p>
          <a:p>
            <a:pPr marL="0" indent="0">
              <a:spcBef>
                <a:spcPts val="600"/>
              </a:spcBef>
              <a:buNone/>
            </a:pPr>
            <a:endParaRPr lang="de-DE" sz="1800"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7" name="TextBox 6"/>
          <p:cNvSpPr txBox="1"/>
          <p:nvPr/>
        </p:nvSpPr>
        <p:spPr>
          <a:xfrm>
            <a:off x="6342856" y="3502749"/>
            <a:ext cx="2506960" cy="1292662"/>
          </a:xfrm>
          <a:prstGeom prst="rect">
            <a:avLst/>
          </a:prstGeom>
          <a:solidFill>
            <a:srgbClr val="B0B8D1"/>
          </a:solidFill>
        </p:spPr>
        <p:txBody>
          <a:bodyPr wrap="square" rtlCol="0">
            <a:spAutoFit/>
          </a:bodyPr>
          <a:lstStyle/>
          <a:p>
            <a:pPr algn="ctr"/>
            <a:r>
              <a:rPr lang="de-AT" sz="1400" dirty="0">
                <a:solidFill>
                  <a:schemeClr val="accent1"/>
                </a:solidFill>
                <a:latin typeface="Corbel" panose="020B0503020204020204" pitchFamily="34" charset="0"/>
              </a:rPr>
              <a:t>Website der NAIADESII-Umsetzungsplattform PLATINA </a:t>
            </a:r>
            <a:r>
              <a:rPr lang="de-AT" sz="1400" dirty="0" smtClean="0">
                <a:solidFill>
                  <a:schemeClr val="accent1"/>
                </a:solidFill>
                <a:latin typeface="Corbel" panose="020B0503020204020204" pitchFamily="34" charset="0"/>
              </a:rPr>
              <a:t>II</a:t>
            </a:r>
          </a:p>
          <a:p>
            <a:pPr algn="ctr"/>
            <a:r>
              <a:rPr lang="de-AT" sz="1200" dirty="0">
                <a:solidFill>
                  <a:schemeClr val="accent1"/>
                </a:solidFill>
                <a:latin typeface="Corbel" panose="020B0503020204020204" pitchFamily="34" charset="0"/>
              </a:rPr>
              <a:t>https://www.danube-navigation.eu/ </a:t>
            </a:r>
            <a:r>
              <a:rPr lang="de-AT" sz="1200" dirty="0" err="1" smtClean="0">
                <a:solidFill>
                  <a:schemeClr val="accent1"/>
                </a:solidFill>
                <a:latin typeface="Corbel" panose="020B0503020204020204" pitchFamily="34" charset="0"/>
              </a:rPr>
              <a:t>projects</a:t>
            </a:r>
            <a:r>
              <a:rPr lang="de-AT" sz="1200" dirty="0" smtClean="0">
                <a:solidFill>
                  <a:schemeClr val="accent1"/>
                </a:solidFill>
                <a:latin typeface="Corbel" panose="020B0503020204020204" pitchFamily="34" charset="0"/>
              </a:rPr>
              <a:t>/</a:t>
            </a:r>
            <a:r>
              <a:rPr lang="de-AT" sz="1200" dirty="0" err="1" smtClean="0">
                <a:solidFill>
                  <a:schemeClr val="accent1"/>
                </a:solidFill>
                <a:latin typeface="Corbel" panose="020B0503020204020204" pitchFamily="34" charset="0"/>
              </a:rPr>
              <a:t>platina</a:t>
            </a:r>
            <a:r>
              <a:rPr lang="de-AT" sz="1200" dirty="0" smtClean="0">
                <a:solidFill>
                  <a:schemeClr val="accent1"/>
                </a:solidFill>
                <a:latin typeface="Corbel" panose="020B0503020204020204" pitchFamily="34" charset="0"/>
              </a:rPr>
              <a:t>-ii-</a:t>
            </a:r>
            <a:r>
              <a:rPr lang="de-AT" sz="1200" dirty="0" err="1" smtClean="0">
                <a:solidFill>
                  <a:schemeClr val="accent1"/>
                </a:solidFill>
                <a:latin typeface="Corbel" panose="020B0503020204020204" pitchFamily="34" charset="0"/>
              </a:rPr>
              <a:t>platform</a:t>
            </a:r>
            <a:r>
              <a:rPr lang="de-AT" sz="1200" dirty="0" smtClean="0">
                <a:solidFill>
                  <a:schemeClr val="accent1"/>
                </a:solidFill>
                <a:latin typeface="Corbel" panose="020B0503020204020204" pitchFamily="34" charset="0"/>
              </a:rPr>
              <a:t>-</a:t>
            </a:r>
            <a:r>
              <a:rPr lang="de-AT" sz="1200" dirty="0" err="1" smtClean="0">
                <a:solidFill>
                  <a:schemeClr val="accent1"/>
                </a:solidFill>
                <a:latin typeface="Corbel" panose="020B0503020204020204" pitchFamily="34" charset="0"/>
              </a:rPr>
              <a:t>forthe-implementation-of-naiades</a:t>
            </a:r>
            <a:r>
              <a:rPr lang="de-AT" sz="1200" dirty="0" smtClean="0">
                <a:solidFill>
                  <a:schemeClr val="accent1"/>
                </a:solidFill>
                <a:latin typeface="Corbel" panose="020B0503020204020204" pitchFamily="34" charset="0"/>
              </a:rPr>
              <a:t> </a:t>
            </a:r>
          </a:p>
        </p:txBody>
      </p:sp>
      <p:sp>
        <p:nvSpPr>
          <p:cNvPr id="9" name="Title 1"/>
          <p:cNvSpPr>
            <a:spLocks noGrp="1"/>
          </p:cNvSpPr>
          <p:nvPr>
            <p:ph type="title"/>
          </p:nvPr>
        </p:nvSpPr>
        <p:spPr>
          <a:xfrm>
            <a:off x="457200" y="404664"/>
            <a:ext cx="8435280" cy="990600"/>
          </a:xfrm>
        </p:spPr>
        <p:txBody>
          <a:bodyPr>
            <a:noAutofit/>
          </a:bodyPr>
          <a:lstStyle/>
          <a:p>
            <a:r>
              <a:rPr lang="de-AT" sz="2200" b="1" dirty="0" smtClean="0">
                <a:solidFill>
                  <a:schemeClr val="accent1"/>
                </a:solidFill>
                <a:latin typeface="Corbel" panose="020B0503020204020204" pitchFamily="34" charset="0"/>
              </a:rPr>
              <a:t>Verkehrspolitischer Rahmen</a:t>
            </a:r>
            <a:br>
              <a:rPr lang="de-AT" sz="2200" b="1" dirty="0" smtClean="0">
                <a:solidFill>
                  <a:schemeClr val="accent1"/>
                </a:solidFill>
                <a:latin typeface="Corbel" panose="020B0503020204020204" pitchFamily="34" charset="0"/>
              </a:rPr>
            </a:br>
            <a:r>
              <a:rPr lang="de-AT" sz="2200" b="1" dirty="0" smtClean="0">
                <a:solidFill>
                  <a:schemeClr val="accent1"/>
                </a:solidFill>
                <a:latin typeface="Corbel" panose="020B0503020204020204" pitchFamily="34" charset="0"/>
              </a:rPr>
              <a:t>- auf gesamteuropäischer Ebene</a:t>
            </a:r>
            <a:r>
              <a:rPr lang="de-AT" sz="2200" dirty="0" smtClean="0">
                <a:solidFill>
                  <a:schemeClr val="accent1"/>
                </a:solidFill>
                <a:latin typeface="Corbel" panose="020B0503020204020204" pitchFamily="34" charset="0"/>
              </a:rPr>
              <a:t/>
            </a:r>
            <a:br>
              <a:rPr lang="de-AT" sz="2200" dirty="0" smtClean="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Förderung der </a:t>
            </a:r>
            <a:r>
              <a:rPr lang="de-DE" sz="2200" dirty="0" smtClean="0">
                <a:solidFill>
                  <a:schemeClr val="accent1"/>
                </a:solidFill>
                <a:latin typeface="Corbel" panose="020B0503020204020204" pitchFamily="34" charset="0"/>
              </a:rPr>
              <a:t>Binnenschifffahrt</a:t>
            </a:r>
            <a:endParaRPr lang="de-AT" sz="2200" dirty="0">
              <a:solidFill>
                <a:schemeClr val="accent1"/>
              </a:solidFill>
              <a:latin typeface="Corbel" panose="020B0503020204020204" pitchFamily="34" charset="0"/>
            </a:endParaRPr>
          </a:p>
        </p:txBody>
      </p:sp>
      <p:sp>
        <p:nvSpPr>
          <p:cNvPr id="10" name="Textfeld 9"/>
          <p:cNvSpPr txBox="1"/>
          <p:nvPr/>
        </p:nvSpPr>
        <p:spPr>
          <a:xfrm>
            <a:off x="8218748" y="6429454"/>
            <a:ext cx="936104"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 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394832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200" b="1" dirty="0">
                <a:solidFill>
                  <a:srgbClr val="3C628F"/>
                </a:solidFill>
                <a:latin typeface="Corbel" panose="020B0503020204020204" pitchFamily="34" charset="0"/>
              </a:rPr>
              <a:t>Verkehrspolitischer </a:t>
            </a:r>
            <a:r>
              <a:rPr lang="de-AT" sz="2200" b="1" dirty="0" smtClean="0">
                <a:solidFill>
                  <a:srgbClr val="3C628F"/>
                </a:solidFill>
                <a:latin typeface="Corbel" panose="020B0503020204020204" pitchFamily="34" charset="0"/>
              </a:rPr>
              <a:t>Rahmen</a:t>
            </a:r>
            <a:br>
              <a:rPr lang="de-AT" sz="2200" b="1" dirty="0" smtClean="0">
                <a:solidFill>
                  <a:srgbClr val="3C628F"/>
                </a:solidFill>
                <a:latin typeface="Corbel" panose="020B0503020204020204" pitchFamily="34" charset="0"/>
              </a:rPr>
            </a:br>
            <a:r>
              <a:rPr lang="de-AT" sz="2200" b="1" dirty="0" smtClean="0">
                <a:solidFill>
                  <a:srgbClr val="3C628F"/>
                </a:solidFill>
                <a:latin typeface="Corbel" panose="020B0503020204020204" pitchFamily="34" charset="0"/>
              </a:rPr>
              <a:t>- </a:t>
            </a:r>
            <a:r>
              <a:rPr lang="de-AT" sz="2200" b="1" dirty="0">
                <a:solidFill>
                  <a:srgbClr val="3C628F"/>
                </a:solidFill>
                <a:latin typeface="Corbel" panose="020B0503020204020204" pitchFamily="34" charset="0"/>
              </a:rPr>
              <a:t>auf gesamteuropäischer Ebene</a:t>
            </a:r>
            <a:r>
              <a:rPr lang="de-AT" sz="2200" dirty="0">
                <a:solidFill>
                  <a:srgbClr val="3C628F"/>
                </a:solidFill>
                <a:latin typeface="Corbel" panose="020B0503020204020204" pitchFamily="34" charset="0"/>
              </a:rPr>
              <a:t/>
            </a:r>
            <a:br>
              <a:rPr lang="de-AT" sz="2200" dirty="0">
                <a:solidFill>
                  <a:srgbClr val="3C628F"/>
                </a:solidFill>
                <a:latin typeface="Corbel" panose="020B0503020204020204" pitchFamily="34" charset="0"/>
              </a:rPr>
            </a:br>
            <a:r>
              <a:rPr lang="de-DE" sz="2200" dirty="0">
                <a:solidFill>
                  <a:srgbClr val="3C628F"/>
                </a:solidFill>
                <a:latin typeface="Corbel" panose="020B0503020204020204" pitchFamily="34" charset="0"/>
              </a:rPr>
              <a:t>Förderung der Binnenschifffahrt</a:t>
            </a:r>
            <a:endParaRPr lang="de-AT" sz="2200" dirty="0">
              <a:latin typeface="Corbel" panose="020B0503020204020204" pitchFamily="34" charset="0"/>
            </a:endParaRPr>
          </a:p>
        </p:txBody>
      </p:sp>
      <p:sp>
        <p:nvSpPr>
          <p:cNvPr id="3" name="Inhaltsplatzhalter 2"/>
          <p:cNvSpPr>
            <a:spLocks noGrp="1"/>
          </p:cNvSpPr>
          <p:nvPr>
            <p:ph idx="1"/>
          </p:nvPr>
        </p:nvSpPr>
        <p:spPr/>
        <p:txBody>
          <a:bodyPr/>
          <a:lstStyle/>
          <a:p>
            <a:pPr marL="0" lvl="0" indent="0">
              <a:spcBef>
                <a:spcPts val="600"/>
              </a:spcBef>
              <a:buClr>
                <a:srgbClr val="3C628F"/>
              </a:buClr>
              <a:buNone/>
            </a:pPr>
            <a:r>
              <a:rPr lang="de-DE" sz="1800" b="1" dirty="0">
                <a:solidFill>
                  <a:srgbClr val="189BC4"/>
                </a:solidFill>
                <a:latin typeface="Corbel" panose="020B0503020204020204" pitchFamily="34" charset="0"/>
              </a:rPr>
              <a:t>EU Donauraumstrategie </a:t>
            </a:r>
            <a:r>
              <a:rPr lang="de-DE" sz="1800" dirty="0">
                <a:solidFill>
                  <a:srgbClr val="3C628F"/>
                </a:solidFill>
                <a:latin typeface="Corbel" panose="020B0503020204020204" pitchFamily="34" charset="0"/>
              </a:rPr>
              <a:t>– EUSDR </a:t>
            </a:r>
            <a:r>
              <a:rPr lang="de-AT" sz="1800" dirty="0">
                <a:solidFill>
                  <a:srgbClr val="3C628F"/>
                </a:solidFill>
                <a:latin typeface="Corbel" panose="020B0503020204020204" pitchFamily="34" charset="0"/>
              </a:rPr>
              <a:t>(Europäische Kommission, 2010</a:t>
            </a:r>
            <a:r>
              <a:rPr lang="de-AT" sz="1800" dirty="0" smtClean="0">
                <a:solidFill>
                  <a:srgbClr val="3C628F"/>
                </a:solidFill>
                <a:latin typeface="Corbel" panose="020B0503020204020204" pitchFamily="34" charset="0"/>
              </a:rPr>
              <a:t>)</a:t>
            </a:r>
          </a:p>
          <a:p>
            <a:pPr lvl="0">
              <a:spcBef>
                <a:spcPts val="600"/>
              </a:spcBef>
              <a:buClr>
                <a:srgbClr val="189BC4"/>
              </a:buClr>
            </a:pPr>
            <a:r>
              <a:rPr lang="de-AT" sz="1800" dirty="0" smtClean="0">
                <a:solidFill>
                  <a:srgbClr val="3C628F"/>
                </a:solidFill>
                <a:latin typeface="Corbel" panose="020B0503020204020204" pitchFamily="34" charset="0"/>
              </a:rPr>
              <a:t>Donaustaaten </a:t>
            </a:r>
            <a:r>
              <a:rPr lang="de-AT" sz="1800" dirty="0">
                <a:solidFill>
                  <a:srgbClr val="3C628F"/>
                </a:solidFill>
                <a:latin typeface="Corbel" panose="020B0503020204020204" pitchFamily="34" charset="0"/>
              </a:rPr>
              <a:t>+ Interessensvertretungen </a:t>
            </a:r>
          </a:p>
          <a:p>
            <a:pPr marL="0" lvl="0" indent="0">
              <a:spcBef>
                <a:spcPts val="600"/>
              </a:spcBef>
              <a:buClr>
                <a:srgbClr val="189BC4"/>
              </a:buClr>
              <a:buNone/>
            </a:pPr>
            <a:endParaRPr lang="de-AT" sz="1000" dirty="0" smtClean="0">
              <a:solidFill>
                <a:srgbClr val="3C628F"/>
              </a:solidFill>
              <a:latin typeface="Corbel" panose="020B0503020204020204" pitchFamily="34" charset="0"/>
            </a:endParaRPr>
          </a:p>
          <a:p>
            <a:pPr lvl="0">
              <a:spcBef>
                <a:spcPts val="600"/>
              </a:spcBef>
              <a:buClr>
                <a:srgbClr val="189BC4"/>
              </a:buClr>
            </a:pPr>
            <a:r>
              <a:rPr lang="de-AT" sz="1800" dirty="0" smtClean="0">
                <a:solidFill>
                  <a:srgbClr val="3C628F"/>
                </a:solidFill>
                <a:latin typeface="Corbel" panose="020B0503020204020204" pitchFamily="34" charset="0"/>
              </a:rPr>
              <a:t>z.B</a:t>
            </a:r>
            <a:r>
              <a:rPr lang="de-AT" sz="1800" dirty="0">
                <a:solidFill>
                  <a:srgbClr val="3C628F"/>
                </a:solidFill>
                <a:latin typeface="Corbel" panose="020B0503020204020204" pitchFamily="34" charset="0"/>
              </a:rPr>
              <a:t>. Erhöhung des Güterverkehrs auf der Donau um 20 % (im Vergleich zu 2010)</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6" name="TextBox 7"/>
          <p:cNvSpPr txBox="1"/>
          <p:nvPr/>
        </p:nvSpPr>
        <p:spPr>
          <a:xfrm>
            <a:off x="457200" y="3134797"/>
            <a:ext cx="1783616" cy="954107"/>
          </a:xfrm>
          <a:prstGeom prst="rect">
            <a:avLst/>
          </a:prstGeom>
          <a:solidFill>
            <a:srgbClr val="B0B8D1"/>
          </a:solidFill>
        </p:spPr>
        <p:txBody>
          <a:bodyPr wrap="square" rtlCol="0">
            <a:spAutoFit/>
          </a:bodyPr>
          <a:lstStyle/>
          <a:p>
            <a:pPr algn="ctr"/>
            <a:r>
              <a:rPr lang="de-AT" sz="1400" dirty="0" smtClean="0">
                <a:solidFill>
                  <a:schemeClr val="accent1"/>
                </a:solidFill>
                <a:latin typeface="Corbel" panose="020B0503020204020204" pitchFamily="34" charset="0"/>
              </a:rPr>
              <a:t>Web-Plattform zur Donauraumstrategie: </a:t>
            </a:r>
            <a:r>
              <a:rPr lang="de-AT" sz="1400" dirty="0" smtClean="0">
                <a:solidFill>
                  <a:schemeClr val="accent1"/>
                </a:solidFill>
                <a:latin typeface="Corbel" panose="020B0503020204020204" pitchFamily="34" charset="0"/>
                <a:hlinkClick r:id="rId3"/>
              </a:rPr>
              <a:t>www.danube-region.eu</a:t>
            </a:r>
            <a:r>
              <a:rPr lang="de-AT" sz="1400" dirty="0" smtClean="0">
                <a:solidFill>
                  <a:schemeClr val="accent1"/>
                </a:solidFill>
                <a:latin typeface="Corbel" panose="020B0503020204020204" pitchFamily="34" charset="0"/>
              </a:rPr>
              <a:t> </a:t>
            </a:r>
          </a:p>
        </p:txBody>
      </p:sp>
      <p:pic>
        <p:nvPicPr>
          <p:cNvPr id="4" name="Picture 3"/>
          <p:cNvPicPr>
            <a:picLocks noChangeAspect="1"/>
          </p:cNvPicPr>
          <p:nvPr/>
        </p:nvPicPr>
        <p:blipFill>
          <a:blip r:embed="rId4"/>
          <a:stretch>
            <a:fillRect/>
          </a:stretch>
        </p:blipFill>
        <p:spPr>
          <a:xfrm>
            <a:off x="2987824" y="3501008"/>
            <a:ext cx="4608512" cy="2940040"/>
          </a:xfrm>
          <a:prstGeom prst="rect">
            <a:avLst/>
          </a:prstGeom>
        </p:spPr>
      </p:pic>
      <p:sp>
        <p:nvSpPr>
          <p:cNvPr id="9" name="Textfeld 8"/>
          <p:cNvSpPr txBox="1"/>
          <p:nvPr/>
        </p:nvSpPr>
        <p:spPr>
          <a:xfrm>
            <a:off x="6588224" y="3529072"/>
            <a:ext cx="1152128"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 Quelle: INTERACT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024899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200" b="1" dirty="0">
                <a:solidFill>
                  <a:srgbClr val="3C628F"/>
                </a:solidFill>
                <a:latin typeface="Corbel" panose="020B0503020204020204" pitchFamily="34" charset="0"/>
              </a:rPr>
              <a:t>Verkehrspolitischer Rahmen</a:t>
            </a:r>
            <a:br>
              <a:rPr lang="de-AT" sz="2200" b="1" dirty="0">
                <a:solidFill>
                  <a:srgbClr val="3C628F"/>
                </a:solidFill>
                <a:latin typeface="Corbel" panose="020B0503020204020204" pitchFamily="34" charset="0"/>
              </a:rPr>
            </a:br>
            <a:r>
              <a:rPr lang="de-AT" sz="2200" b="1" dirty="0">
                <a:solidFill>
                  <a:srgbClr val="3C628F"/>
                </a:solidFill>
                <a:latin typeface="Corbel" panose="020B0503020204020204" pitchFamily="34" charset="0"/>
              </a:rPr>
              <a:t>- auf österreichischer Ebene</a:t>
            </a:r>
            <a:r>
              <a:rPr lang="de-AT" sz="2200" dirty="0">
                <a:solidFill>
                  <a:srgbClr val="3C628F"/>
                </a:solidFill>
                <a:latin typeface="Corbel" panose="020B0503020204020204" pitchFamily="34" charset="0"/>
              </a:rPr>
              <a:t/>
            </a:r>
            <a:br>
              <a:rPr lang="de-AT" sz="2200" dirty="0">
                <a:solidFill>
                  <a:srgbClr val="3C628F"/>
                </a:solidFill>
                <a:latin typeface="Corbel" panose="020B0503020204020204" pitchFamily="34" charset="0"/>
              </a:rPr>
            </a:br>
            <a:r>
              <a:rPr lang="de-DE" sz="2200" dirty="0">
                <a:solidFill>
                  <a:srgbClr val="3C628F"/>
                </a:solidFill>
                <a:latin typeface="Corbel" panose="020B0503020204020204" pitchFamily="34" charset="0"/>
              </a:rPr>
              <a:t>Förderung der Binnenschifffahrt</a:t>
            </a:r>
            <a:endParaRPr lang="de-AT" sz="2200" dirty="0"/>
          </a:p>
        </p:txBody>
      </p:sp>
      <p:sp>
        <p:nvSpPr>
          <p:cNvPr id="3" name="Inhaltsplatzhalter 2"/>
          <p:cNvSpPr>
            <a:spLocks noGrp="1"/>
          </p:cNvSpPr>
          <p:nvPr>
            <p:ph idx="1"/>
          </p:nvPr>
        </p:nvSpPr>
        <p:spPr>
          <a:xfrm>
            <a:off x="3995936" y="1700808"/>
            <a:ext cx="4690864" cy="4776192"/>
          </a:xfrm>
        </p:spPr>
        <p:txBody>
          <a:bodyPr>
            <a:normAutofit/>
          </a:bodyPr>
          <a:lstStyle/>
          <a:p>
            <a:pPr marL="0" lvl="1" indent="0">
              <a:buClr>
                <a:srgbClr val="189BC4"/>
              </a:buClr>
              <a:buNone/>
            </a:pPr>
            <a:r>
              <a:rPr lang="de-AT" b="1" dirty="0">
                <a:solidFill>
                  <a:srgbClr val="189BC4"/>
                </a:solidFill>
                <a:latin typeface="Corbel" panose="020B0503020204020204" pitchFamily="34" charset="0"/>
              </a:rPr>
              <a:t>Aktionsprogramm Donau (2016-2022)</a:t>
            </a:r>
            <a:endParaRPr lang="de-AT" dirty="0">
              <a:solidFill>
                <a:srgbClr val="189BC4"/>
              </a:solidFill>
              <a:latin typeface="Corbel" panose="020B0503020204020204" pitchFamily="34" charset="0"/>
            </a:endParaRPr>
          </a:p>
          <a:p>
            <a:pPr marL="444500" lvl="2" indent="-171450">
              <a:buClr>
                <a:srgbClr val="189BC4"/>
              </a:buClr>
            </a:pPr>
            <a:r>
              <a:rPr lang="de-AT" dirty="0" smtClean="0">
                <a:solidFill>
                  <a:srgbClr val="3C628F"/>
                </a:solidFill>
                <a:latin typeface="Corbel" panose="020B0503020204020204" pitchFamily="34" charset="0"/>
              </a:rPr>
              <a:t>integrativer </a:t>
            </a:r>
            <a:r>
              <a:rPr lang="de-AT" dirty="0">
                <a:solidFill>
                  <a:srgbClr val="3C628F"/>
                </a:solidFill>
                <a:latin typeface="Corbel" panose="020B0503020204020204" pitchFamily="34" charset="0"/>
              </a:rPr>
              <a:t>Ansatz: </a:t>
            </a:r>
            <a:r>
              <a:rPr lang="de-AT" dirty="0" smtClean="0">
                <a:solidFill>
                  <a:srgbClr val="3C628F"/>
                </a:solidFill>
                <a:latin typeface="Corbel" panose="020B0503020204020204" pitchFamily="34" charset="0"/>
              </a:rPr>
              <a:t>Schifffahrt-Umwelt-Hochwasserschutz</a:t>
            </a:r>
          </a:p>
          <a:p>
            <a:pPr marL="444500" lvl="2" indent="-171450">
              <a:buClr>
                <a:srgbClr val="189BC4"/>
              </a:buClr>
            </a:pPr>
            <a:endParaRPr lang="de-AT" dirty="0">
              <a:solidFill>
                <a:srgbClr val="3C628F"/>
              </a:solidFill>
              <a:latin typeface="Corbel" panose="020B0503020204020204" pitchFamily="34" charset="0"/>
            </a:endParaRPr>
          </a:p>
          <a:p>
            <a:pPr marL="444500" lvl="2" indent="-171450">
              <a:buClr>
                <a:srgbClr val="189BC4"/>
              </a:buClr>
            </a:pPr>
            <a:r>
              <a:rPr lang="de-AT" dirty="0">
                <a:solidFill>
                  <a:srgbClr val="3C628F"/>
                </a:solidFill>
                <a:latin typeface="Corbel" panose="020B0503020204020204" pitchFamily="34" charset="0"/>
              </a:rPr>
              <a:t>Zielsetzungen Schifffahrt:</a:t>
            </a:r>
          </a:p>
          <a:p>
            <a:pPr lvl="2">
              <a:buClr>
                <a:srgbClr val="189BC4"/>
              </a:buClr>
              <a:buFont typeface="Symbol" panose="05050102010706020507" pitchFamily="18" charset="2"/>
              <a:buChar char="-"/>
            </a:pPr>
            <a:r>
              <a:rPr lang="de-AT" sz="1600" dirty="0" smtClean="0">
                <a:solidFill>
                  <a:srgbClr val="3C628F"/>
                </a:solidFill>
                <a:latin typeface="Corbel" panose="020B0503020204020204" pitchFamily="34" charset="0"/>
              </a:rPr>
              <a:t>kundenorientiertes </a:t>
            </a:r>
            <a:r>
              <a:rPr lang="de-AT" sz="1600" dirty="0">
                <a:solidFill>
                  <a:srgbClr val="3C628F"/>
                </a:solidFill>
                <a:latin typeface="Corbel" panose="020B0503020204020204" pitchFamily="34" charset="0"/>
              </a:rPr>
              <a:t>Wasserstraßenmanagement und verbesserte Schifffahrtsrinne der </a:t>
            </a:r>
            <a:r>
              <a:rPr lang="de-AT" sz="1600" dirty="0" smtClean="0">
                <a:solidFill>
                  <a:srgbClr val="3C628F"/>
                </a:solidFill>
                <a:latin typeface="Corbel" panose="020B0503020204020204" pitchFamily="34" charset="0"/>
              </a:rPr>
              <a:t>Donau</a:t>
            </a:r>
          </a:p>
          <a:p>
            <a:pPr lvl="2">
              <a:buClr>
                <a:srgbClr val="189BC4"/>
              </a:buClr>
              <a:buFont typeface="Symbol" panose="05050102010706020507" pitchFamily="18" charset="2"/>
              <a:buChar char="-"/>
            </a:pPr>
            <a:endParaRPr lang="de-AT" sz="1600" dirty="0">
              <a:solidFill>
                <a:srgbClr val="3C628F"/>
              </a:solidFill>
              <a:latin typeface="Corbel" panose="020B0503020204020204" pitchFamily="34" charset="0"/>
            </a:endParaRPr>
          </a:p>
          <a:p>
            <a:pPr lvl="2">
              <a:buClr>
                <a:srgbClr val="189BC4"/>
              </a:buClr>
              <a:buFont typeface="Symbol" panose="05050102010706020507" pitchFamily="18" charset="2"/>
              <a:buChar char="-"/>
            </a:pPr>
            <a:r>
              <a:rPr lang="de-AT" sz="1600" dirty="0">
                <a:solidFill>
                  <a:srgbClr val="3C628F"/>
                </a:solidFill>
                <a:latin typeface="Corbel" panose="020B0503020204020204" pitchFamily="34" charset="0"/>
              </a:rPr>
              <a:t>Steigerung der Wettbewerbsfähigkeit der Donauschifffahrt in Logistiknetzwerken</a:t>
            </a:r>
          </a:p>
          <a:p>
            <a:pPr lvl="2">
              <a:buClr>
                <a:srgbClr val="189BC4"/>
              </a:buClr>
              <a:buFont typeface="Symbol" panose="05050102010706020507" pitchFamily="18" charset="2"/>
              <a:buChar char="-"/>
            </a:pPr>
            <a:endParaRPr lang="de-AT" sz="1600" dirty="0" smtClean="0">
              <a:solidFill>
                <a:srgbClr val="3C628F"/>
              </a:solidFill>
              <a:latin typeface="Corbel" panose="020B0503020204020204" pitchFamily="34" charset="0"/>
            </a:endParaRPr>
          </a:p>
          <a:p>
            <a:pPr lvl="2">
              <a:buClr>
                <a:srgbClr val="189BC4"/>
              </a:buClr>
              <a:buFont typeface="Symbol" panose="05050102010706020507" pitchFamily="18" charset="2"/>
              <a:buChar char="-"/>
            </a:pPr>
            <a:r>
              <a:rPr lang="de-AT" sz="1600" dirty="0" smtClean="0">
                <a:solidFill>
                  <a:srgbClr val="3C628F"/>
                </a:solidFill>
                <a:latin typeface="Corbel" panose="020B0503020204020204" pitchFamily="34" charset="0"/>
              </a:rPr>
              <a:t>Steigerung </a:t>
            </a:r>
            <a:r>
              <a:rPr lang="de-AT" sz="1600" dirty="0">
                <a:solidFill>
                  <a:srgbClr val="3C628F"/>
                </a:solidFill>
                <a:latin typeface="Corbel" panose="020B0503020204020204" pitchFamily="34" charset="0"/>
              </a:rPr>
              <a:t>der Verkehrssicherheit sowie sicherer Schleusenbetrieb</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TextBox 8"/>
          <p:cNvSpPr txBox="1"/>
          <p:nvPr/>
        </p:nvSpPr>
        <p:spPr>
          <a:xfrm>
            <a:off x="7360384" y="5627302"/>
            <a:ext cx="1783616" cy="738664"/>
          </a:xfrm>
          <a:prstGeom prst="rect">
            <a:avLst/>
          </a:prstGeom>
          <a:solidFill>
            <a:srgbClr val="B0B8D1"/>
          </a:solidFill>
        </p:spPr>
        <p:txBody>
          <a:bodyPr wrap="square" rtlCol="0">
            <a:spAutoFit/>
          </a:bodyPr>
          <a:lstStyle/>
          <a:p>
            <a:pPr algn="ctr"/>
            <a:r>
              <a:rPr lang="de-AT" sz="1400" dirty="0" smtClean="0">
                <a:solidFill>
                  <a:schemeClr val="accent1"/>
                </a:solidFill>
                <a:latin typeface="Corbel" panose="020B0503020204020204" pitchFamily="34" charset="0"/>
              </a:rPr>
              <a:t>weitere Infos zum Aktionsprogramm finden Sie </a:t>
            </a:r>
            <a:r>
              <a:rPr lang="de-AT" sz="1400" dirty="0" smtClean="0">
                <a:solidFill>
                  <a:schemeClr val="accent1"/>
                </a:solidFill>
                <a:latin typeface="Corbel" panose="020B0503020204020204" pitchFamily="34" charset="0"/>
                <a:hlinkClick r:id="rId3"/>
              </a:rPr>
              <a:t>hier</a:t>
            </a:r>
            <a:endParaRPr lang="de-AT" sz="1400" dirty="0" smtClean="0">
              <a:solidFill>
                <a:schemeClr val="accent1"/>
              </a:solidFill>
              <a:latin typeface="Corbel" panose="020B0503020204020204" pitchFamily="34" charset="0"/>
            </a:endParaRPr>
          </a:p>
        </p:txBody>
      </p:sp>
      <p:pic>
        <p:nvPicPr>
          <p:cNvPr id="7" name="Grafik 6"/>
          <p:cNvPicPr>
            <a:picLocks noChangeAspect="1"/>
          </p:cNvPicPr>
          <p:nvPr/>
        </p:nvPicPr>
        <p:blipFill>
          <a:blip r:embed="rId4"/>
          <a:stretch>
            <a:fillRect/>
          </a:stretch>
        </p:blipFill>
        <p:spPr>
          <a:xfrm>
            <a:off x="457200" y="1700808"/>
            <a:ext cx="3394720" cy="4801401"/>
          </a:xfrm>
          <a:prstGeom prst="rect">
            <a:avLst/>
          </a:prstGeom>
        </p:spPr>
      </p:pic>
      <p:sp>
        <p:nvSpPr>
          <p:cNvPr id="8" name="Rechteck 7"/>
          <p:cNvSpPr/>
          <p:nvPr/>
        </p:nvSpPr>
        <p:spPr>
          <a:xfrm>
            <a:off x="394880" y="6040544"/>
            <a:ext cx="3457040" cy="461665"/>
          </a:xfrm>
          <a:prstGeom prst="rect">
            <a:avLst/>
          </a:prstGeom>
        </p:spPr>
        <p:txBody>
          <a:bodyPr wrap="square">
            <a:spAutoFit/>
          </a:bodyPr>
          <a:lstStyle/>
          <a:p>
            <a:r>
              <a:rPr lang="de-AT" sz="800" dirty="0" smtClean="0">
                <a:solidFill>
                  <a:schemeClr val="accent1"/>
                </a:solidFill>
                <a:latin typeface="Corbel" panose="020B0503020204020204" pitchFamily="34" charset="0"/>
              </a:rPr>
              <a:t>Quelle: https</a:t>
            </a:r>
            <a:r>
              <a:rPr lang="de-AT" sz="800" dirty="0">
                <a:solidFill>
                  <a:schemeClr val="accent1"/>
                </a:solidFill>
                <a:latin typeface="Corbel" panose="020B0503020204020204" pitchFamily="34" charset="0"/>
              </a:rPr>
              <a:t>://www.bmvit.gv.at/bilder/service/publikationen/verkehr/schifffahrt/apd.jpg</a:t>
            </a:r>
          </a:p>
        </p:txBody>
      </p:sp>
      <p:sp>
        <p:nvSpPr>
          <p:cNvPr id="9" name="Textfeld 8"/>
          <p:cNvSpPr txBox="1"/>
          <p:nvPr/>
        </p:nvSpPr>
        <p:spPr>
          <a:xfrm>
            <a:off x="8346167" y="6394487"/>
            <a:ext cx="797833"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 Quelle: </a:t>
            </a:r>
            <a:r>
              <a:rPr lang="de-AT" sz="800" dirty="0" err="1" smtClean="0">
                <a:solidFill>
                  <a:schemeClr val="accent1"/>
                </a:solidFill>
                <a:latin typeface="Corbel" panose="020B0503020204020204" pitchFamily="34" charset="0"/>
              </a:rPr>
              <a:t>bmvit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40708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rgbClr val="3C628F"/>
                </a:solidFill>
                <a:latin typeface="Corbel" panose="020B0503020204020204" pitchFamily="34" charset="0"/>
              </a:rPr>
              <a:t>Warm-Up-</a:t>
            </a:r>
            <a:r>
              <a:rPr lang="en-GB" b="1" dirty="0" err="1" smtClean="0">
                <a:solidFill>
                  <a:srgbClr val="3C628F"/>
                </a:solidFill>
                <a:latin typeface="Corbel" panose="020B0503020204020204" pitchFamily="34" charset="0"/>
              </a:rPr>
              <a:t>Diskussion</a:t>
            </a:r>
            <a:r>
              <a:rPr lang="en-GB" dirty="0" smtClean="0">
                <a:solidFill>
                  <a:srgbClr val="3C628F"/>
                </a:solidFill>
                <a:latin typeface="Corbel" panose="020B0503020204020204" pitchFamily="34" charset="0"/>
              </a:rPr>
              <a:t/>
            </a:r>
            <a:br>
              <a:rPr lang="en-GB" dirty="0" smtClean="0">
                <a:solidFill>
                  <a:srgbClr val="3C628F"/>
                </a:solidFill>
                <a:latin typeface="Corbel" panose="020B0503020204020204" pitchFamily="34" charset="0"/>
              </a:rPr>
            </a:br>
            <a:r>
              <a:rPr lang="de-DE" sz="2400" dirty="0" smtClean="0">
                <a:solidFill>
                  <a:srgbClr val="3C628F"/>
                </a:solidFill>
                <a:latin typeface="Corbel" panose="020B0503020204020204" pitchFamily="34" charset="0"/>
              </a:rPr>
              <a:t>Rechtliche Rahmenbedingungen</a:t>
            </a:r>
            <a:endParaRPr lang="de-DE" sz="2000" dirty="0">
              <a:solidFill>
                <a:srgbClr val="3C628F"/>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9" name="Textfeld 6"/>
          <p:cNvSpPr txBox="1"/>
          <p:nvPr/>
        </p:nvSpPr>
        <p:spPr>
          <a:xfrm>
            <a:off x="4283968" y="2924364"/>
            <a:ext cx="4680520" cy="400110"/>
          </a:xfrm>
          <a:prstGeom prst="rect">
            <a:avLst/>
          </a:prstGeom>
          <a:noFill/>
        </p:spPr>
        <p:txBody>
          <a:bodyPr wrap="square" rtlCol="0">
            <a:spAutoFit/>
          </a:bodyPr>
          <a:lstStyle/>
          <a:p>
            <a:r>
              <a:rPr lang="de-DE" sz="2000" spc="-100" dirty="0" smtClean="0">
                <a:solidFill>
                  <a:srgbClr val="3C628F"/>
                </a:solidFill>
                <a:latin typeface="Corbel" panose="020B0503020204020204" pitchFamily="34" charset="0"/>
                <a:ea typeface="+mj-ea"/>
                <a:cs typeface="+mj-cs"/>
              </a:rPr>
              <a:t>Wer legt in Europa verkehrspolitische Ziele fest? </a:t>
            </a:r>
            <a:endParaRPr lang="de-DE" sz="2000" spc="-100" dirty="0">
              <a:solidFill>
                <a:srgbClr val="3C628F"/>
              </a:solidFill>
              <a:latin typeface="Corbel" panose="020B0503020204020204" pitchFamily="34" charset="0"/>
              <a:ea typeface="+mj-ea"/>
              <a:cs typeface="+mj-cs"/>
            </a:endParaRPr>
          </a:p>
        </p:txBody>
      </p:sp>
      <p:sp>
        <p:nvSpPr>
          <p:cNvPr id="3" name="TextBox 2"/>
          <p:cNvSpPr txBox="1"/>
          <p:nvPr/>
        </p:nvSpPr>
        <p:spPr>
          <a:xfrm>
            <a:off x="4283968" y="4082898"/>
            <a:ext cx="4680520" cy="400110"/>
          </a:xfrm>
          <a:prstGeom prst="rect">
            <a:avLst/>
          </a:prstGeom>
          <a:noFill/>
        </p:spPr>
        <p:txBody>
          <a:bodyPr wrap="square" rtlCol="0">
            <a:spAutoFit/>
          </a:bodyPr>
          <a:lstStyle/>
          <a:p>
            <a:r>
              <a:rPr lang="de-DE" sz="2000" spc="-100" dirty="0" smtClean="0">
                <a:solidFill>
                  <a:srgbClr val="3C628F"/>
                </a:solidFill>
                <a:latin typeface="Corbel" panose="020B0503020204020204" pitchFamily="34" charset="0"/>
                <a:ea typeface="+mj-ea"/>
                <a:cs typeface="+mj-cs"/>
              </a:rPr>
              <a:t>Was wird im Schifffahrtgesetz geregelt?</a:t>
            </a:r>
            <a:endParaRPr lang="en-US" sz="2000" spc="-100" dirty="0">
              <a:solidFill>
                <a:srgbClr val="3C628F"/>
              </a:solidFill>
              <a:latin typeface="Corbel" panose="020B0503020204020204" pitchFamily="34" charset="0"/>
              <a:ea typeface="+mj-ea"/>
              <a:cs typeface="+mj-cs"/>
            </a:endParaRPr>
          </a:p>
        </p:txBody>
      </p:sp>
      <p:pic>
        <p:nvPicPr>
          <p:cNvPr id="6" name="Grafik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539552" y="2708920"/>
            <a:ext cx="3215828" cy="2411871"/>
          </a:xfrm>
          <a:prstGeom prst="rect">
            <a:avLst/>
          </a:prstGeom>
        </p:spPr>
      </p:pic>
      <p:sp>
        <p:nvSpPr>
          <p:cNvPr id="7" name="Textfeld 6"/>
          <p:cNvSpPr txBox="1"/>
          <p:nvPr/>
        </p:nvSpPr>
        <p:spPr>
          <a:xfrm>
            <a:off x="539552" y="2708920"/>
            <a:ext cx="2016224"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31356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Förderung des Kombinierten Verkehrs</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Binnenschifffahrt</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fontScale="85000" lnSpcReduction="20000"/>
          </a:bodyPr>
          <a:lstStyle/>
          <a:p>
            <a:pPr marL="0" indent="0">
              <a:buNone/>
            </a:pPr>
            <a:endParaRPr lang="de-AT" sz="400" b="1" dirty="0" smtClean="0">
              <a:solidFill>
                <a:srgbClr val="189BC4"/>
              </a:solidFill>
              <a:latin typeface="Corbel" panose="020B0503020204020204" pitchFamily="34" charset="0"/>
            </a:endParaRPr>
          </a:p>
          <a:p>
            <a:pPr>
              <a:buClr>
                <a:srgbClr val="189BC4"/>
              </a:buClr>
            </a:pPr>
            <a:r>
              <a:rPr lang="de-AT" sz="2100" b="1" dirty="0" smtClean="0">
                <a:solidFill>
                  <a:srgbClr val="189BC4"/>
                </a:solidFill>
                <a:latin typeface="Corbel" panose="020B0503020204020204" pitchFamily="34" charset="0"/>
              </a:rPr>
              <a:t>Kombinierter Verkehr: </a:t>
            </a:r>
            <a:r>
              <a:rPr lang="de-AT" sz="2100" dirty="0" smtClean="0">
                <a:solidFill>
                  <a:schemeClr val="accent1"/>
                </a:solidFill>
                <a:latin typeface="Corbel" panose="020B0503020204020204" pitchFamily="34" charset="0"/>
              </a:rPr>
              <a:t>Transport per Schiff oder Bahn, </a:t>
            </a:r>
            <a:br>
              <a:rPr lang="de-AT" sz="2100" dirty="0" smtClean="0">
                <a:solidFill>
                  <a:schemeClr val="accent1"/>
                </a:solidFill>
                <a:latin typeface="Corbel" panose="020B0503020204020204" pitchFamily="34" charset="0"/>
              </a:rPr>
            </a:br>
            <a:r>
              <a:rPr lang="de-AT" sz="2100" dirty="0" smtClean="0">
                <a:solidFill>
                  <a:schemeClr val="accent1"/>
                </a:solidFill>
                <a:latin typeface="Corbel" panose="020B0503020204020204" pitchFamily="34" charset="0"/>
              </a:rPr>
              <a:t>Vor- und Nachlauf auf Straße möglichst gering</a:t>
            </a:r>
          </a:p>
          <a:p>
            <a:pPr>
              <a:buClr>
                <a:srgbClr val="189BC4"/>
              </a:buClr>
            </a:pPr>
            <a:endParaRPr lang="de-AT" sz="2100" dirty="0" smtClean="0">
              <a:solidFill>
                <a:schemeClr val="accent1"/>
              </a:solidFill>
              <a:latin typeface="Corbel" panose="020B0503020204020204" pitchFamily="34" charset="0"/>
            </a:endParaRPr>
          </a:p>
          <a:p>
            <a:pPr>
              <a:buClr>
                <a:srgbClr val="189BC4"/>
              </a:buClr>
            </a:pPr>
            <a:r>
              <a:rPr lang="de-AT" sz="2100" dirty="0">
                <a:solidFill>
                  <a:schemeClr val="accent1"/>
                </a:solidFill>
                <a:latin typeface="Corbel" panose="020B0503020204020204" pitchFamily="34" charset="0"/>
              </a:rPr>
              <a:t>s</a:t>
            </a:r>
            <a:r>
              <a:rPr lang="de-AT" sz="2100" dirty="0" smtClean="0">
                <a:solidFill>
                  <a:schemeClr val="accent1"/>
                </a:solidFill>
                <a:latin typeface="Corbel" panose="020B0503020204020204" pitchFamily="34" charset="0"/>
              </a:rPr>
              <a:t>tarker Anstieg des Güterverkehrsaufkommens </a:t>
            </a:r>
          </a:p>
          <a:p>
            <a:pPr>
              <a:buClr>
                <a:srgbClr val="189BC4"/>
              </a:buClr>
            </a:pPr>
            <a:endParaRPr lang="de-AT" sz="2100" dirty="0" smtClean="0">
              <a:solidFill>
                <a:schemeClr val="accent1"/>
              </a:solidFill>
              <a:latin typeface="Corbel" panose="020B0503020204020204" pitchFamily="34" charset="0"/>
            </a:endParaRPr>
          </a:p>
          <a:p>
            <a:pPr>
              <a:buClr>
                <a:srgbClr val="189BC4"/>
              </a:buClr>
            </a:pPr>
            <a:r>
              <a:rPr lang="de-AT" sz="2100" dirty="0" smtClean="0">
                <a:solidFill>
                  <a:schemeClr val="accent1"/>
                </a:solidFill>
                <a:latin typeface="Corbel" panose="020B0503020204020204" pitchFamily="34" charset="0"/>
                <a:hlinkClick r:id="rId3"/>
              </a:rPr>
              <a:t>EU-Richtlinie</a:t>
            </a:r>
            <a:r>
              <a:rPr lang="de-AT" sz="2100" dirty="0" smtClean="0">
                <a:solidFill>
                  <a:schemeClr val="accent1"/>
                </a:solidFill>
                <a:latin typeface="Corbel" panose="020B0503020204020204" pitchFamily="34" charset="0"/>
              </a:rPr>
              <a:t> zur Liberalisierung von </a:t>
            </a:r>
            <a:br>
              <a:rPr lang="de-AT" sz="2100" dirty="0" smtClean="0">
                <a:solidFill>
                  <a:schemeClr val="accent1"/>
                </a:solidFill>
                <a:latin typeface="Corbel" panose="020B0503020204020204" pitchFamily="34" charset="0"/>
              </a:rPr>
            </a:br>
            <a:r>
              <a:rPr lang="de-AT" sz="2100" dirty="0" smtClean="0">
                <a:solidFill>
                  <a:schemeClr val="accent1"/>
                </a:solidFill>
                <a:latin typeface="Corbel" panose="020B0503020204020204" pitchFamily="34" charset="0"/>
              </a:rPr>
              <a:t>Vor- und Nachlauf bei kombiniertem Verkehr</a:t>
            </a:r>
          </a:p>
          <a:p>
            <a:pPr>
              <a:buClr>
                <a:srgbClr val="189BC4"/>
              </a:buClr>
            </a:pPr>
            <a:endParaRPr lang="de-AT" sz="2100" dirty="0" smtClean="0">
              <a:solidFill>
                <a:schemeClr val="accent1"/>
              </a:solidFill>
              <a:latin typeface="Corbel" panose="020B0503020204020204" pitchFamily="34" charset="0"/>
            </a:endParaRPr>
          </a:p>
          <a:p>
            <a:pPr>
              <a:buClr>
                <a:srgbClr val="189BC4"/>
              </a:buClr>
            </a:pPr>
            <a:r>
              <a:rPr lang="de-AT" sz="2100" dirty="0">
                <a:solidFill>
                  <a:schemeClr val="accent1"/>
                </a:solidFill>
                <a:latin typeface="Corbel" panose="020B0503020204020204" pitchFamily="34" charset="0"/>
              </a:rPr>
              <a:t>g</a:t>
            </a:r>
            <a:r>
              <a:rPr lang="de-AT" sz="2100" dirty="0" smtClean="0">
                <a:solidFill>
                  <a:schemeClr val="accent1"/>
                </a:solidFill>
                <a:latin typeface="Corbel" panose="020B0503020204020204" pitchFamily="34" charset="0"/>
              </a:rPr>
              <a:t>esteigerte Attraktivität des kombinierten Verkehrs durch:</a:t>
            </a:r>
          </a:p>
          <a:p>
            <a:endParaRPr lang="de-AT" sz="1900" dirty="0" smtClean="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smtClean="0">
                <a:solidFill>
                  <a:schemeClr val="accent1"/>
                </a:solidFill>
                <a:latin typeface="Corbel" panose="020B0503020204020204" pitchFamily="34" charset="0"/>
              </a:rPr>
              <a:t>Erleichterung des grenzüberschreitenden Verkehrs</a:t>
            </a:r>
          </a:p>
          <a:p>
            <a:pPr lvl="1">
              <a:buClr>
                <a:srgbClr val="189BC4"/>
              </a:buClr>
              <a:buFont typeface="Symbol" panose="05050102010706020507" pitchFamily="18" charset="2"/>
              <a:buChar char="-"/>
            </a:pPr>
            <a:endParaRPr lang="de-AT" sz="1900" dirty="0" smtClean="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smtClean="0">
                <a:solidFill>
                  <a:schemeClr val="accent1"/>
                </a:solidFill>
                <a:latin typeface="Corbel" panose="020B0503020204020204" pitchFamily="34" charset="0"/>
              </a:rPr>
              <a:t>steuerliche Vorteile (z.B. Begünstigung KFZ-Steuer) </a:t>
            </a:r>
          </a:p>
          <a:p>
            <a:pPr lvl="1">
              <a:buClr>
                <a:srgbClr val="189BC4"/>
              </a:buClr>
              <a:buFont typeface="Symbol" panose="05050102010706020507" pitchFamily="18" charset="2"/>
              <a:buChar char="-"/>
            </a:pPr>
            <a:endParaRPr lang="de-AT" sz="1900" dirty="0" smtClean="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smtClean="0">
                <a:solidFill>
                  <a:schemeClr val="accent1"/>
                </a:solidFill>
                <a:latin typeface="Corbel" panose="020B0503020204020204" pitchFamily="34" charset="0"/>
              </a:rPr>
              <a:t>finanzielle Förderungen</a:t>
            </a:r>
          </a:p>
          <a:p>
            <a:pPr lvl="1">
              <a:buClr>
                <a:srgbClr val="189BC4"/>
              </a:buClr>
              <a:buFont typeface="Symbol" panose="05050102010706020507" pitchFamily="18" charset="2"/>
              <a:buChar char="-"/>
            </a:pPr>
            <a:endParaRPr lang="de-AT" sz="1900" dirty="0" smtClean="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smtClean="0">
                <a:solidFill>
                  <a:schemeClr val="accent1"/>
                </a:solidFill>
                <a:latin typeface="Corbel" panose="020B0503020204020204" pitchFamily="34" charset="0"/>
              </a:rPr>
              <a:t>sonstige Vorteile: Befreiung vom Nachtfahrverbot, von Wochenend- und Feiertagsfahrverbot, etc.</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6" name="Picture 5"/>
          <p:cNvPicPr/>
          <p:nvPr/>
        </p:nvPicPr>
        <p:blipFill rotWithShape="1">
          <a:blip r:embed="rId4" cstate="screen">
            <a:extLst>
              <a:ext uri="{28A0092B-C50C-407E-A947-70E740481C1C}">
                <a14:useLocalDpi xmlns:a14="http://schemas.microsoft.com/office/drawing/2010/main"/>
              </a:ext>
            </a:extLst>
          </a:blip>
          <a:srcRect/>
          <a:stretch/>
        </p:blipFill>
        <p:spPr bwMode="auto">
          <a:xfrm>
            <a:off x="6318412" y="1700808"/>
            <a:ext cx="2843808" cy="2088231"/>
          </a:xfrm>
          <a:prstGeom prst="rect">
            <a:avLst/>
          </a:prstGeom>
          <a:ln>
            <a:noFill/>
          </a:ln>
          <a:extLst>
            <a:ext uri="{53640926-AAD7-44D8-BBD7-CCE9431645EC}">
              <a14:shadowObscured xmlns:a14="http://schemas.microsoft.com/office/drawing/2010/main"/>
            </a:ext>
          </a:extLst>
        </p:spPr>
      </p:pic>
      <p:sp>
        <p:nvSpPr>
          <p:cNvPr id="7" name="Textfeld 7"/>
          <p:cNvSpPr txBox="1"/>
          <p:nvPr/>
        </p:nvSpPr>
        <p:spPr>
          <a:xfrm>
            <a:off x="6320780" y="1700808"/>
            <a:ext cx="1288090"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viadonau</a:t>
            </a:r>
            <a:endParaRPr lang="de-DE" sz="800" dirty="0">
              <a:solidFill>
                <a:schemeClr val="accent1"/>
              </a:solidFill>
              <a:latin typeface="Corbel" panose="020B0503020204020204" pitchFamily="34" charset="0"/>
            </a:endParaRPr>
          </a:p>
        </p:txBody>
      </p:sp>
      <p:sp>
        <p:nvSpPr>
          <p:cNvPr id="8" name="Textfeld 7"/>
          <p:cNvSpPr txBox="1"/>
          <p:nvPr/>
        </p:nvSpPr>
        <p:spPr>
          <a:xfrm>
            <a:off x="8172400" y="6386924"/>
            <a:ext cx="989820"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67950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solidFill>
                  <a:srgbClr val="3C628F"/>
                </a:solidFill>
              </a:rPr>
              <a:t>Der europäische Grüne Deal</a:t>
            </a:r>
            <a:endParaRPr lang="de-AT"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63" y="1776958"/>
            <a:ext cx="7373073" cy="4438701"/>
          </a:xfrm>
          <a:prstGeom prst="rect">
            <a:avLst/>
          </a:prstGeom>
        </p:spPr>
      </p:pic>
      <p:sp>
        <p:nvSpPr>
          <p:cNvPr id="3" name="TextBox 2"/>
          <p:cNvSpPr txBox="1"/>
          <p:nvPr/>
        </p:nvSpPr>
        <p:spPr>
          <a:xfrm>
            <a:off x="6278316" y="6203238"/>
            <a:ext cx="1318020" cy="184666"/>
          </a:xfrm>
          <a:prstGeom prst="rect">
            <a:avLst/>
          </a:prstGeom>
          <a:noFill/>
        </p:spPr>
        <p:txBody>
          <a:bodyPr wrap="square" rtlCol="0">
            <a:spAutoFit/>
          </a:bodyPr>
          <a:lstStyle/>
          <a:p>
            <a:r>
              <a:rPr lang="de-DE" sz="600" dirty="0" smtClean="0">
                <a:solidFill>
                  <a:srgbClr val="3C628F"/>
                </a:solidFill>
              </a:rPr>
              <a:t>Quelle: Europäische Kommission</a:t>
            </a:r>
            <a:endParaRPr lang="de-AT" sz="600" dirty="0">
              <a:solidFill>
                <a:srgbClr val="3C628F"/>
              </a:solidFill>
            </a:endParaRPr>
          </a:p>
        </p:txBody>
      </p:sp>
    </p:spTree>
    <p:extLst>
      <p:ext uri="{BB962C8B-B14F-4D97-AF65-F5344CB8AC3E}">
        <p14:creationId xmlns:p14="http://schemas.microsoft.com/office/powerpoint/2010/main" val="20528281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solidFill>
                  <a:srgbClr val="3C628F"/>
                </a:solidFill>
              </a:rPr>
              <a:t>Der europäische Grüne Deal</a:t>
            </a:r>
            <a:endParaRPr lang="de-AT" dirty="0">
              <a:solidFill>
                <a:srgbClr val="3C628F"/>
              </a:solidFill>
            </a:endParaRPr>
          </a:p>
        </p:txBody>
      </p:sp>
      <p:sp>
        <p:nvSpPr>
          <p:cNvPr id="3" name="Content Placeholder 2"/>
          <p:cNvSpPr>
            <a:spLocks noGrp="1"/>
          </p:cNvSpPr>
          <p:nvPr>
            <p:ph idx="1"/>
          </p:nvPr>
        </p:nvSpPr>
        <p:spPr/>
        <p:txBody>
          <a:bodyPr>
            <a:normAutofit lnSpcReduction="10000"/>
          </a:bodyPr>
          <a:lstStyle/>
          <a:p>
            <a:r>
              <a:rPr lang="de-DE" dirty="0" smtClean="0">
                <a:solidFill>
                  <a:srgbClr val="3C628F"/>
                </a:solidFill>
              </a:rPr>
              <a:t>Bis 2050 soll Europa erster klimaneutraler Kontinent werden</a:t>
            </a:r>
          </a:p>
          <a:p>
            <a:r>
              <a:rPr lang="de-DE" dirty="0" smtClean="0">
                <a:solidFill>
                  <a:srgbClr val="3C628F"/>
                </a:solidFill>
              </a:rPr>
              <a:t>umfasst einen </a:t>
            </a:r>
            <a:r>
              <a:rPr lang="de-DE" dirty="0" smtClean="0">
                <a:solidFill>
                  <a:srgbClr val="3C628F"/>
                </a:solidFill>
                <a:hlinkClick r:id="rId4"/>
              </a:rPr>
              <a:t>Fahrplan</a:t>
            </a:r>
            <a:r>
              <a:rPr lang="de-DE" dirty="0" smtClean="0">
                <a:solidFill>
                  <a:srgbClr val="3C628F"/>
                </a:solidFill>
              </a:rPr>
              <a:t> mit Maßnahmen</a:t>
            </a:r>
          </a:p>
          <a:p>
            <a:r>
              <a:rPr lang="de-DE" dirty="0" smtClean="0">
                <a:solidFill>
                  <a:srgbClr val="3C628F"/>
                </a:solidFill>
              </a:rPr>
              <a:t>Ebenfalls ein Aktionen zur nachhaltigen und smarten Mobilität geplant, u.a.: </a:t>
            </a:r>
          </a:p>
          <a:p>
            <a:pPr lvl="1"/>
            <a:r>
              <a:rPr lang="de-DE" dirty="0" smtClean="0">
                <a:solidFill>
                  <a:srgbClr val="3C628F"/>
                </a:solidFill>
              </a:rPr>
              <a:t>Überarbeiteter Vorschlag für die Richtlinie zum kombinierten Verkehr</a:t>
            </a:r>
          </a:p>
          <a:p>
            <a:pPr lvl="1"/>
            <a:r>
              <a:rPr lang="de-DE" dirty="0" smtClean="0">
                <a:solidFill>
                  <a:srgbClr val="3C628F"/>
                </a:solidFill>
              </a:rPr>
              <a:t>Emissions</a:t>
            </a:r>
            <a:r>
              <a:rPr lang="de-DE" dirty="0">
                <a:solidFill>
                  <a:srgbClr val="3C628F"/>
                </a:solidFill>
              </a:rPr>
              <a:t>s</a:t>
            </a:r>
            <a:r>
              <a:rPr lang="de-DE" dirty="0" smtClean="0">
                <a:solidFill>
                  <a:srgbClr val="3C628F"/>
                </a:solidFill>
              </a:rPr>
              <a:t>tandards für Verbrennungsmotoren </a:t>
            </a:r>
          </a:p>
          <a:p>
            <a:pPr lvl="1"/>
            <a:r>
              <a:rPr lang="de-DE" dirty="0" smtClean="0">
                <a:solidFill>
                  <a:srgbClr val="3C628F"/>
                </a:solidFill>
              </a:rPr>
              <a:t>Initiativen zur verstärkten Nutzung und besserem Management von Schiene und Wasserstraße</a:t>
            </a:r>
          </a:p>
          <a:p>
            <a:endParaRPr lang="de-DE" dirty="0" smtClean="0">
              <a:solidFill>
                <a:srgbClr val="3C628F"/>
              </a:solidFill>
            </a:endParaRPr>
          </a:p>
          <a:p>
            <a:r>
              <a:rPr lang="de-DE" dirty="0" smtClean="0">
                <a:solidFill>
                  <a:srgbClr val="3C628F"/>
                </a:solidFill>
              </a:rPr>
              <a:t>Nähere Infos zum europäischen </a:t>
            </a:r>
          </a:p>
          <a:p>
            <a:pPr marL="0" indent="0">
              <a:buNone/>
            </a:pPr>
            <a:r>
              <a:rPr lang="de-DE" dirty="0">
                <a:solidFill>
                  <a:srgbClr val="3C628F"/>
                </a:solidFill>
              </a:rPr>
              <a:t> </a:t>
            </a:r>
            <a:r>
              <a:rPr lang="de-DE" dirty="0" smtClean="0">
                <a:solidFill>
                  <a:srgbClr val="3C628F"/>
                </a:solidFill>
              </a:rPr>
              <a:t> Grünen Deal finden Sie auch</a:t>
            </a:r>
          </a:p>
          <a:p>
            <a:pPr marL="0" indent="0">
              <a:buNone/>
            </a:pPr>
            <a:r>
              <a:rPr lang="de-DE" dirty="0">
                <a:solidFill>
                  <a:srgbClr val="3C628F"/>
                </a:solidFill>
              </a:rPr>
              <a:t> </a:t>
            </a:r>
            <a:r>
              <a:rPr lang="de-DE" dirty="0" smtClean="0">
                <a:solidFill>
                  <a:srgbClr val="3C628F"/>
                </a:solidFill>
              </a:rPr>
              <a:t> im folgenden Video:</a:t>
            </a:r>
            <a:endParaRPr lang="de-AT"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pic>
        <p:nvPicPr>
          <p:cNvPr id="6" name="UMeu59FazGE"/>
          <p:cNvPicPr>
            <a:picLocks noRot="1" noChangeAspect="1"/>
          </p:cNvPicPr>
          <p:nvPr>
            <a:videoFile r:link="rId1"/>
          </p:nvPr>
        </p:nvPicPr>
        <p:blipFill>
          <a:blip r:embed="rId5"/>
          <a:stretch>
            <a:fillRect/>
          </a:stretch>
        </p:blipFill>
        <p:spPr>
          <a:xfrm>
            <a:off x="5436096" y="4592959"/>
            <a:ext cx="3456384" cy="1944217"/>
          </a:xfrm>
          <a:prstGeom prst="rect">
            <a:avLst/>
          </a:prstGeom>
        </p:spPr>
      </p:pic>
    </p:spTree>
    <p:extLst>
      <p:ext uri="{BB962C8B-B14F-4D97-AF65-F5344CB8AC3E}">
        <p14:creationId xmlns:p14="http://schemas.microsoft.com/office/powerpoint/2010/main" val="16395781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Quiz</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Förderung der Binnenschifffahrt</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003764" y="1700808"/>
            <a:ext cx="4683036" cy="4776192"/>
          </a:xfrm>
        </p:spPr>
        <p:txBody>
          <a:bodyPr>
            <a:normAutofit/>
          </a:bodyPr>
          <a:lstStyle/>
          <a:p>
            <a:endParaRPr lang="de-AT" dirty="0" smtClean="0">
              <a:solidFill>
                <a:srgbClr val="3C628F"/>
              </a:solidFill>
              <a:latin typeface="Corbel" panose="020B0503020204020204" pitchFamily="34" charset="0"/>
            </a:endParaRPr>
          </a:p>
          <a:p>
            <a:endParaRPr lang="de-AT" dirty="0">
              <a:solidFill>
                <a:srgbClr val="3C628F"/>
              </a:solidFill>
              <a:latin typeface="Corbel" panose="020B0503020204020204" pitchFamily="34" charset="0"/>
            </a:endParaRPr>
          </a:p>
          <a:p>
            <a:pPr marL="0" indent="0" algn="ctr">
              <a:buNone/>
            </a:pPr>
            <a:r>
              <a:rPr lang="de-AT" sz="2000" dirty="0" smtClean="0">
                <a:solidFill>
                  <a:srgbClr val="3C628F"/>
                </a:solidFill>
                <a:latin typeface="Corbel" panose="020B0503020204020204" pitchFamily="34" charset="0"/>
              </a:rPr>
              <a:t>Bis wann soll ein voll funktionsfähiges EU-weites transeuropäisches </a:t>
            </a:r>
            <a:r>
              <a:rPr lang="de-AT" sz="2000" dirty="0" err="1" smtClean="0">
                <a:solidFill>
                  <a:srgbClr val="3C628F"/>
                </a:solidFill>
                <a:latin typeface="Corbel" panose="020B0503020204020204" pitchFamily="34" charset="0"/>
              </a:rPr>
              <a:t>Kernnetz</a:t>
            </a:r>
            <a:r>
              <a:rPr lang="de-AT" sz="2000" dirty="0" smtClean="0">
                <a:solidFill>
                  <a:srgbClr val="3C628F"/>
                </a:solidFill>
                <a:latin typeface="Corbel" panose="020B0503020204020204" pitchFamily="34" charset="0"/>
              </a:rPr>
              <a:t> eingerichtet werden?</a:t>
            </a:r>
          </a:p>
          <a:p>
            <a:pPr marL="0" indent="0" algn="ctr">
              <a:buNone/>
            </a:pPr>
            <a:endParaRPr lang="de-AT" sz="2000" dirty="0" smtClean="0">
              <a:solidFill>
                <a:srgbClr val="3C628F"/>
              </a:solidFill>
              <a:latin typeface="Corbel" panose="020B0503020204020204" pitchFamily="34" charset="0"/>
            </a:endParaRPr>
          </a:p>
          <a:p>
            <a:pPr marL="0" indent="0" algn="ctr">
              <a:buNone/>
            </a:pPr>
            <a:endParaRPr lang="de-AT" sz="2000" dirty="0">
              <a:solidFill>
                <a:srgbClr val="3C628F"/>
              </a:solidFill>
              <a:latin typeface="Corbel" panose="020B0503020204020204" pitchFamily="34" charset="0"/>
            </a:endParaRPr>
          </a:p>
          <a:p>
            <a:pPr marL="1344613" indent="-266700">
              <a:buSzPct val="100000"/>
              <a:buFont typeface="+mj-lt"/>
              <a:buAutoNum type="alphaLcParenR"/>
              <a:tabLst>
                <a:tab pos="2422525" algn="l"/>
                <a:tab pos="2782888" algn="l"/>
                <a:tab pos="4751388" algn="l"/>
                <a:tab pos="5111750" algn="l"/>
              </a:tabLst>
            </a:pPr>
            <a:r>
              <a:rPr lang="de-AT" sz="2000" dirty="0" smtClean="0">
                <a:solidFill>
                  <a:srgbClr val="3C628F"/>
                </a:solidFill>
                <a:latin typeface="Corbel" panose="020B0503020204020204" pitchFamily="34" charset="0"/>
              </a:rPr>
              <a:t>2020</a:t>
            </a:r>
            <a:r>
              <a:rPr lang="de-AT" sz="2000" dirty="0">
                <a:solidFill>
                  <a:srgbClr val="3C628F"/>
                </a:solidFill>
                <a:latin typeface="Corbel" panose="020B0503020204020204" pitchFamily="34" charset="0"/>
              </a:rPr>
              <a:t>	c)	</a:t>
            </a:r>
            <a:r>
              <a:rPr lang="de-AT" sz="2000" dirty="0" smtClean="0">
                <a:solidFill>
                  <a:srgbClr val="3C628F"/>
                </a:solidFill>
                <a:latin typeface="Corbel" panose="020B0503020204020204" pitchFamily="34" charset="0"/>
              </a:rPr>
              <a:t>2030</a:t>
            </a:r>
          </a:p>
          <a:p>
            <a:pPr marL="1344613" indent="-266700">
              <a:buSzPct val="100000"/>
              <a:buFont typeface="+mj-lt"/>
              <a:buAutoNum type="alphaLcParenR"/>
              <a:tabLst>
                <a:tab pos="2422525" algn="l"/>
                <a:tab pos="2782888" algn="l"/>
                <a:tab pos="4751388" algn="l"/>
                <a:tab pos="5111750" algn="l"/>
              </a:tabLst>
            </a:pPr>
            <a:r>
              <a:rPr lang="de-AT" sz="2000" dirty="0" smtClean="0">
                <a:solidFill>
                  <a:srgbClr val="3C628F"/>
                </a:solidFill>
                <a:latin typeface="Corbel" panose="020B0503020204020204" pitchFamily="34" charset="0"/>
              </a:rPr>
              <a:t>2025</a:t>
            </a:r>
            <a:r>
              <a:rPr lang="de-AT" sz="2000" dirty="0">
                <a:solidFill>
                  <a:srgbClr val="3C628F"/>
                </a:solidFill>
                <a:latin typeface="Corbel" panose="020B0503020204020204" pitchFamily="34" charset="0"/>
              </a:rPr>
              <a:t>	d)	2040</a:t>
            </a:r>
            <a:endParaRPr lang="de-AT" sz="2000" dirty="0">
              <a:solidFill>
                <a:schemeClr val="accent1"/>
              </a:solidFill>
              <a:latin typeface="Corbel" panose="020B0503020204020204" pitchFamily="34" charset="0"/>
            </a:endParaRPr>
          </a:p>
          <a:p>
            <a:pPr marL="2508250" indent="-358775">
              <a:buFont typeface="+mj-lt"/>
              <a:buAutoNum type="alphaLcParenR"/>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0" y="1694305"/>
            <a:ext cx="4003764" cy="4903047"/>
          </a:xfrm>
          <a:prstGeom prst="rect">
            <a:avLst/>
          </a:prstGeom>
        </p:spPr>
      </p:pic>
      <p:sp>
        <p:nvSpPr>
          <p:cNvPr id="7" name="Rechteck 6"/>
          <p:cNvSpPr/>
          <p:nvPr/>
        </p:nvSpPr>
        <p:spPr>
          <a:xfrm>
            <a:off x="-36512" y="1669583"/>
            <a:ext cx="2254143"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http</a:t>
            </a:r>
            <a:r>
              <a:rPr lang="de-AT" sz="800" dirty="0">
                <a:solidFill>
                  <a:schemeClr val="accent1"/>
                </a:solidFill>
                <a:latin typeface="Corbel" panose="020B0503020204020204" pitchFamily="34" charset="0"/>
              </a:rPr>
              <a:t>://www.verkehr.sachsen.de/955.html</a:t>
            </a:r>
          </a:p>
        </p:txBody>
      </p:sp>
      <p:sp>
        <p:nvSpPr>
          <p:cNvPr id="8" name="Ellipse 7"/>
          <p:cNvSpPr/>
          <p:nvPr/>
        </p:nvSpPr>
        <p:spPr>
          <a:xfrm>
            <a:off x="6345282" y="4365104"/>
            <a:ext cx="1251054" cy="2880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65324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a:t>
            </a:r>
            <a:r>
              <a:rPr lang="de-AT" b="1" dirty="0" smtClean="0">
                <a:solidFill>
                  <a:schemeClr val="accent1"/>
                </a:solidFill>
                <a:latin typeface="Corbel" panose="020B0503020204020204" pitchFamily="34" charset="0"/>
              </a:rPr>
              <a:t>echtliche Rahmenbedingungen</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24</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001496624"/>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081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Transportvarianten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a:t>
            </a:r>
            <a:r>
              <a:rPr lang="de-DE" sz="2400" dirty="0" smtClean="0">
                <a:solidFill>
                  <a:schemeClr val="accent1"/>
                </a:solidFill>
                <a:latin typeface="Corbel" panose="020B0503020204020204" pitchFamily="34" charset="0"/>
              </a:rPr>
              <a:t>Haftung</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a:buClr>
                <a:srgbClr val="189BC4"/>
              </a:buClr>
            </a:pPr>
            <a:r>
              <a:rPr lang="de-AT" sz="1800" dirty="0">
                <a:solidFill>
                  <a:schemeClr val="accent1"/>
                </a:solidFill>
                <a:latin typeface="Corbel" panose="020B0503020204020204" pitchFamily="34" charset="0"/>
              </a:rPr>
              <a:t>g</a:t>
            </a:r>
            <a:r>
              <a:rPr lang="de-AT" sz="1800" dirty="0" smtClean="0">
                <a:solidFill>
                  <a:schemeClr val="accent1"/>
                </a:solidFill>
                <a:latin typeface="Corbel" panose="020B0503020204020204" pitchFamily="34" charset="0"/>
              </a:rPr>
              <a:t>esamtes Schiff (Komplettladung)</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Teil des Laderaums (Teilladung), Stückgutverfrachtung</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Kontraktfahrten: </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mehrere Fahrten über bestimmten Zeitraum</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oft Jahresverträge </a:t>
            </a:r>
          </a:p>
          <a:p>
            <a:pPr lvl="1">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Spotmarkt: </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Tagesgeschäfte, einzelne Fahrten nach aktuellem Tagespreis abgegolten, i.d.R. kurzfristig</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Multimodale Liniendienste: </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bestimmte Häfen nach fixem Fahrplan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pic>
        <p:nvPicPr>
          <p:cNvPr id="6" name="Picture 2" descr="gustaf_koeni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655742"/>
            <a:ext cx="3059833" cy="215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6084168" y="1655742"/>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8" name="Rectangle 5"/>
          <p:cNvSpPr>
            <a:spLocks noChangeArrowheads="1"/>
          </p:cNvSpPr>
          <p:nvPr/>
        </p:nvSpPr>
        <p:spPr bwMode="auto">
          <a:xfrm>
            <a:off x="8195518" y="6415323"/>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0639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Frachtvertrag</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347864" y="1821160"/>
            <a:ext cx="5724128" cy="4433664"/>
          </a:xfrm>
        </p:spPr>
        <p:txBody>
          <a:bodyPr>
            <a:normAutofit/>
          </a:bodyPr>
          <a:lstStyle/>
          <a:p>
            <a:pPr>
              <a:buClr>
                <a:srgbClr val="189BC4"/>
              </a:buClr>
            </a:pPr>
            <a:r>
              <a:rPr lang="de-DE" sz="1800" dirty="0">
                <a:solidFill>
                  <a:schemeClr val="accent1"/>
                </a:solidFill>
                <a:latin typeface="Corbel" panose="020B0503020204020204" pitchFamily="34" charset="0"/>
              </a:rPr>
              <a:t>Gegenstand des Frachtvertrags </a:t>
            </a:r>
            <a:r>
              <a:rPr lang="de-DE" sz="1800" dirty="0" smtClean="0">
                <a:solidFill>
                  <a:schemeClr val="accent1"/>
                </a:solidFill>
                <a:latin typeface="Corbel" panose="020B0503020204020204" pitchFamily="34" charset="0"/>
              </a:rPr>
              <a:t>gem. § 425 UGB die </a:t>
            </a:r>
            <a:r>
              <a:rPr lang="de-DE" sz="1800" b="1" dirty="0">
                <a:solidFill>
                  <a:srgbClr val="189BC4"/>
                </a:solidFill>
                <a:latin typeface="Corbel" panose="020B0503020204020204" pitchFamily="34" charset="0"/>
              </a:rPr>
              <a:t>Ausführung der Beförderung </a:t>
            </a:r>
            <a:r>
              <a:rPr lang="de-DE" sz="1800" dirty="0" smtClean="0">
                <a:solidFill>
                  <a:schemeClr val="accent1"/>
                </a:solidFill>
                <a:latin typeface="Corbel" panose="020B0503020204020204" pitchFamily="34" charset="0"/>
              </a:rPr>
              <a:t>von  Gütern. </a:t>
            </a:r>
          </a:p>
          <a:p>
            <a:pPr>
              <a:buClr>
                <a:srgbClr val="189BC4"/>
              </a:buClr>
            </a:pPr>
            <a:endParaRPr lang="de-DE" sz="1800" b="1" dirty="0">
              <a:solidFill>
                <a:schemeClr val="accent1"/>
              </a:solidFill>
              <a:latin typeface="Corbel" panose="020B0503020204020204" pitchFamily="34" charset="0"/>
            </a:endParaRPr>
          </a:p>
          <a:p>
            <a:pPr>
              <a:buClr>
                <a:srgbClr val="189BC4"/>
              </a:buClr>
            </a:pPr>
            <a:r>
              <a:rPr lang="de-DE" sz="1800" dirty="0" smtClean="0">
                <a:solidFill>
                  <a:schemeClr val="accent1"/>
                </a:solidFill>
                <a:latin typeface="Corbel" panose="020B0503020204020204" pitchFamily="34" charset="0"/>
              </a:rPr>
              <a:t>Beförderungsverträge müssen </a:t>
            </a:r>
            <a:r>
              <a:rPr lang="de-DE" sz="1800" b="1" dirty="0">
                <a:solidFill>
                  <a:srgbClr val="189BC4"/>
                </a:solidFill>
                <a:latin typeface="Corbel" panose="020B0503020204020204" pitchFamily="34" charset="0"/>
              </a:rPr>
              <a:t>entgeltlich</a:t>
            </a:r>
            <a:r>
              <a:rPr lang="de-DE" sz="1800" dirty="0" smtClean="0">
                <a:solidFill>
                  <a:schemeClr val="accent1"/>
                </a:solidFill>
                <a:latin typeface="Corbel" panose="020B0503020204020204" pitchFamily="34" charset="0"/>
              </a:rPr>
              <a:t> sein</a:t>
            </a:r>
          </a:p>
          <a:p>
            <a:pPr>
              <a:buClr>
                <a:srgbClr val="189BC4"/>
              </a:buClr>
            </a:pPr>
            <a:endParaRPr lang="de-AT" sz="1800" dirty="0" smtClean="0">
              <a:solidFill>
                <a:srgbClr val="189BC4"/>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Frachtführer</a:t>
            </a:r>
            <a:r>
              <a:rPr lang="de-AT" sz="1800" dirty="0" smtClean="0">
                <a:solidFill>
                  <a:schemeClr val="accent1"/>
                </a:solidFill>
                <a:latin typeface="Corbel" panose="020B0503020204020204" pitchFamily="34" charset="0"/>
              </a:rPr>
              <a:t> = gewerbsmäßiger Beförderer der Güter</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(z.B. Reederei oder Verfrachter); im eigenen Namen auf fremde Rechnung</a:t>
            </a:r>
          </a:p>
          <a:p>
            <a:pPr marL="548640" lvl="2" indent="0">
              <a:buClr>
                <a:srgbClr val="189BC4"/>
              </a:buClr>
              <a:buNone/>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Rechtsgrundlage - grenzüberschreitend:</a:t>
            </a:r>
            <a:r>
              <a:rPr lang="de-AT" sz="1800" dirty="0" smtClean="0">
                <a:solidFill>
                  <a:schemeClr val="accent1"/>
                </a:solidFill>
                <a:latin typeface="Corbel" panose="020B0503020204020204" pitchFamily="34" charset="0"/>
              </a:rPr>
              <a:t> grundsätzlich ist das Recht des Erfüllungsortes gültig </a:t>
            </a:r>
            <a:r>
              <a:rPr lang="de-AT" sz="1800" b="1" dirty="0" smtClean="0">
                <a:solidFill>
                  <a:srgbClr val="189BC4"/>
                </a:solidFill>
                <a:latin typeface="Corbel" panose="020B0503020204020204" pitchFamily="34" charset="0"/>
              </a:rPr>
              <a:t>ABER</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CMNI</a:t>
            </a:r>
            <a:r>
              <a:rPr lang="de-AT" sz="1800" dirty="0" smtClean="0">
                <a:solidFill>
                  <a:schemeClr val="accent1"/>
                </a:solidFill>
                <a:latin typeface="Corbel" panose="020B0503020204020204" pitchFamily="34" charset="0"/>
              </a:rPr>
              <a:t> als internationales Regelwerk zum Frachtvertrag</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blip>
          <a:srcRect l="11474" r="11476"/>
          <a:stretch/>
        </p:blipFill>
        <p:spPr>
          <a:xfrm>
            <a:off x="-36512" y="1628800"/>
            <a:ext cx="3384376" cy="4392488"/>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8" name="Rectangle 5"/>
          <p:cNvSpPr>
            <a:spLocks noChangeArrowheads="1"/>
          </p:cNvSpPr>
          <p:nvPr/>
        </p:nvSpPr>
        <p:spPr bwMode="auto">
          <a:xfrm>
            <a:off x="363162" y="5913566"/>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3454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err="1" smtClean="0">
                <a:solidFill>
                  <a:schemeClr val="accent1"/>
                </a:solidFill>
                <a:latin typeface="Corbel" panose="020B0503020204020204" pitchFamily="34" charset="0"/>
              </a:rPr>
              <a:t>Bratislaver</a:t>
            </a:r>
            <a:r>
              <a:rPr lang="de-AT" b="1" dirty="0" smtClean="0">
                <a:solidFill>
                  <a:schemeClr val="accent1"/>
                </a:solidFill>
                <a:latin typeface="Corbel" panose="020B0503020204020204" pitchFamily="34" charset="0"/>
              </a:rPr>
              <a:t> Abkommen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a:buClr>
                <a:srgbClr val="189BC4"/>
              </a:buClr>
            </a:pPr>
            <a:r>
              <a:rPr lang="de-AT" sz="1800" dirty="0">
                <a:solidFill>
                  <a:schemeClr val="accent1"/>
                </a:solidFill>
                <a:latin typeface="Corbel" panose="020B0503020204020204" pitchFamily="34" charset="0"/>
              </a:rPr>
              <a:t>p</a:t>
            </a:r>
            <a:r>
              <a:rPr lang="de-AT" sz="1800" dirty="0" smtClean="0">
                <a:solidFill>
                  <a:schemeClr val="accent1"/>
                </a:solidFill>
                <a:latin typeface="Corbel" panose="020B0503020204020204" pitchFamily="34" charset="0"/>
              </a:rPr>
              <a:t>rivatrechtliche Verträge zwischen Donaureedereien</a:t>
            </a: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a:t>
            </a:r>
            <a:r>
              <a:rPr lang="de-AT" sz="1800" dirty="0" smtClean="0">
                <a:solidFill>
                  <a:schemeClr val="accent1"/>
                </a:solidFill>
                <a:latin typeface="Corbel" panose="020B0503020204020204" pitchFamily="34" charset="0"/>
              </a:rPr>
              <a:t>ur Regelung der Zusammenarbeit</a:t>
            </a: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Rechte und Pflichten von Verladern und Reedereien:</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Gestaltung der Transportdokumente</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Übernahme und Übergabe, </a:t>
            </a:r>
            <a:r>
              <a:rPr lang="de-AT" sz="1800" dirty="0" err="1" smtClean="0">
                <a:solidFill>
                  <a:schemeClr val="accent1"/>
                </a:solidFill>
                <a:latin typeface="Corbel" panose="020B0503020204020204" pitchFamily="34" charset="0"/>
              </a:rPr>
              <a:t>Be</a:t>
            </a:r>
            <a:r>
              <a:rPr lang="de-AT" sz="1800" dirty="0" smtClean="0">
                <a:solidFill>
                  <a:schemeClr val="accent1"/>
                </a:solidFill>
                <a:latin typeface="Corbel" panose="020B0503020204020204" pitchFamily="34" charset="0"/>
              </a:rPr>
              <a:t>- und Entladung, </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Vertragserfüllung Haftung etc.</a:t>
            </a:r>
          </a:p>
          <a:p>
            <a:pPr lvl="1">
              <a:buClr>
                <a:srgbClr val="189BC4"/>
              </a:buClr>
            </a:pPr>
            <a:endParaRPr lang="de-AT" sz="1800" dirty="0" smtClean="0">
              <a:solidFill>
                <a:schemeClr val="accent1"/>
              </a:solidFill>
              <a:latin typeface="Corbel" panose="020B0503020204020204" pitchFamily="34" charset="0"/>
            </a:endParaRPr>
          </a:p>
          <a:p>
            <a:pPr lvl="1">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a:t>
            </a:r>
            <a:r>
              <a:rPr lang="de-AT" sz="1800" dirty="0" smtClean="0">
                <a:solidFill>
                  <a:schemeClr val="accent1"/>
                </a:solidFill>
                <a:latin typeface="Corbel" panose="020B0503020204020204" pitchFamily="34" charset="0"/>
              </a:rPr>
              <a:t>unehmend von CMNI  abgelöst</a:t>
            </a:r>
            <a:r>
              <a:rPr lang="de-AT" sz="1800" dirty="0">
                <a:solidFill>
                  <a:schemeClr val="accent1"/>
                </a:solidFill>
                <a:latin typeface="Corbel" panose="020B0503020204020204" pitchFamily="34" charset="0"/>
              </a:rPr>
              <a:t> </a:t>
            </a:r>
            <a:endParaRPr lang="de-AT" sz="1800" dirty="0" smtClean="0">
              <a:solidFill>
                <a:schemeClr val="accent1"/>
              </a:solidFill>
              <a:latin typeface="Corbel" panose="020B0503020204020204" pitchFamily="34" charset="0"/>
            </a:endParaRPr>
          </a:p>
          <a:p>
            <a:endParaRPr lang="de-AT" sz="1800"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4" name="Grafik 3"/>
          <p:cNvPicPr>
            <a:picLocks noChangeAspect="1"/>
          </p:cNvPicPr>
          <p:nvPr/>
        </p:nvPicPr>
        <p:blipFill>
          <a:blip r:embed="rId3">
            <a:clrChange>
              <a:clrFrom>
                <a:srgbClr val="FFFFFF"/>
              </a:clrFrom>
              <a:clrTo>
                <a:srgbClr val="FFFFFF">
                  <a:alpha val="0"/>
                </a:srgbClr>
              </a:clrTo>
            </a:clrChange>
          </a:blip>
          <a:stretch>
            <a:fillRect/>
          </a:stretch>
        </p:blipFill>
        <p:spPr>
          <a:xfrm>
            <a:off x="5004048" y="1772816"/>
            <a:ext cx="4320480" cy="4320480"/>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8" name="Rectangle 5"/>
          <p:cNvSpPr>
            <a:spLocks noChangeArrowheads="1"/>
          </p:cNvSpPr>
          <p:nvPr/>
        </p:nvSpPr>
        <p:spPr bwMode="auto">
          <a:xfrm>
            <a:off x="6804248" y="566124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55374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Budapester Übereinkommen – CMNI</a:t>
            </a:r>
            <a:r>
              <a:rPr lang="de-AT" sz="2000" dirty="0" smtClean="0">
                <a:solidFill>
                  <a:schemeClr val="accent1"/>
                </a:solidFill>
                <a:latin typeface="Corbel" panose="020B0503020204020204" pitchFamily="34" charset="0"/>
              </a:rPr>
              <a:t/>
            </a:r>
            <a:br>
              <a:rPr lang="de-AT" sz="2000"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spcBef>
                <a:spcPts val="600"/>
              </a:spcBef>
              <a:buClr>
                <a:srgbClr val="189BC4"/>
              </a:buClr>
            </a:pPr>
            <a:r>
              <a:rPr lang="de-AT" sz="1800" dirty="0">
                <a:solidFill>
                  <a:schemeClr val="accent1"/>
                </a:solidFill>
                <a:latin typeface="Corbel" panose="020B0503020204020204" pitchFamily="34" charset="0"/>
              </a:rPr>
              <a:t>e</a:t>
            </a:r>
            <a:r>
              <a:rPr lang="de-AT" sz="1800" dirty="0" smtClean="0">
                <a:solidFill>
                  <a:schemeClr val="accent1"/>
                </a:solidFill>
                <a:latin typeface="Corbel" panose="020B0503020204020204" pitchFamily="34" charset="0"/>
              </a:rPr>
              <a:t>inheitliche Vorschriften zur grenzüberschreitenden Beförderung von Gütern (seit April 2005 in Kraft)</a:t>
            </a:r>
          </a:p>
          <a:p>
            <a:pPr>
              <a:spcBef>
                <a:spcPts val="600"/>
              </a:spcBef>
              <a:buClr>
                <a:srgbClr val="189BC4"/>
              </a:buClr>
            </a:pPr>
            <a:r>
              <a:rPr lang="de-AT" sz="1800" dirty="0">
                <a:solidFill>
                  <a:schemeClr val="accent1"/>
                </a:solidFill>
                <a:latin typeface="Corbel" panose="020B0503020204020204" pitchFamily="34" charset="0"/>
              </a:rPr>
              <a:t>f</a:t>
            </a:r>
            <a:r>
              <a:rPr lang="de-AT" sz="1800" dirty="0" smtClean="0">
                <a:solidFill>
                  <a:schemeClr val="accent1"/>
                </a:solidFill>
                <a:latin typeface="Corbel" panose="020B0503020204020204" pitchFamily="34" charset="0"/>
              </a:rPr>
              <a:t>ür </a:t>
            </a:r>
            <a:r>
              <a:rPr lang="de-AT" sz="1800" b="1" dirty="0" smtClean="0">
                <a:solidFill>
                  <a:srgbClr val="189BC4"/>
                </a:solidFill>
                <a:latin typeface="Corbel" panose="020B0503020204020204" pitchFamily="34" charset="0"/>
              </a:rPr>
              <a:t>grenzüberschreitende Frachtverträge </a:t>
            </a:r>
            <a:r>
              <a:rPr lang="de-AT" sz="1800" dirty="0" smtClean="0">
                <a:solidFill>
                  <a:schemeClr val="accent1"/>
                </a:solidFill>
                <a:latin typeface="Corbel" panose="020B0503020204020204" pitchFamily="34" charset="0"/>
              </a:rPr>
              <a:t>über Binnenschifftransporte deren Lade- oder Löschhafen in einem Vertragsstaat liegt</a:t>
            </a:r>
            <a:endParaRPr lang="de-AT" sz="18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e</a:t>
            </a:r>
            <a:r>
              <a:rPr lang="de-AT" sz="1800" dirty="0" smtClean="0">
                <a:solidFill>
                  <a:schemeClr val="accent1"/>
                </a:solidFill>
                <a:latin typeface="Corbel" panose="020B0503020204020204" pitchFamily="34" charset="0"/>
              </a:rPr>
              <a:t>nthält allgemeine Rechte und Pflichten der Vertragsparteien:</a:t>
            </a:r>
          </a:p>
          <a:p>
            <a:pPr lvl="1">
              <a:spcBef>
                <a:spcPts val="600"/>
              </a:spcBef>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Inhalt</a:t>
            </a:r>
          </a:p>
          <a:p>
            <a:pPr lvl="1">
              <a:spcBef>
                <a:spcPts val="600"/>
              </a:spcBef>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Haftung bei Verlust oder Beschädigung</a:t>
            </a:r>
          </a:p>
          <a:p>
            <a:pPr lvl="1">
              <a:spcBef>
                <a:spcPts val="600"/>
              </a:spcBef>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Haftungsbefreiung</a:t>
            </a:r>
          </a:p>
          <a:p>
            <a:pPr lvl="1"/>
            <a:endParaRPr lang="de-AT" sz="1000"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9" name="Picture 8"/>
          <p:cNvPicPr>
            <a:picLocks noChangeAspect="1"/>
          </p:cNvPicPr>
          <p:nvPr/>
        </p:nvPicPr>
        <p:blipFill>
          <a:blip r:embed="rId3"/>
          <a:stretch>
            <a:fillRect/>
          </a:stretch>
        </p:blipFill>
        <p:spPr>
          <a:xfrm>
            <a:off x="3275856" y="4104037"/>
            <a:ext cx="4682385" cy="2493315"/>
          </a:xfrm>
          <a:prstGeom prst="rect">
            <a:avLst/>
          </a:prstGeom>
        </p:spPr>
      </p:pic>
    </p:spTree>
    <p:extLst>
      <p:ext uri="{BB962C8B-B14F-4D97-AF65-F5344CB8AC3E}">
        <p14:creationId xmlns:p14="http://schemas.microsoft.com/office/powerpoint/2010/main" val="2638848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smtClean="0">
                <a:solidFill>
                  <a:schemeClr val="accent1"/>
                </a:solidFill>
                <a:latin typeface="Corbel" panose="020B0503020204020204" pitchFamily="34" charset="0"/>
              </a:rPr>
              <a:t>Haftung nach dem</a:t>
            </a:r>
            <a:br>
              <a:rPr lang="de-AT" sz="2200" b="1" dirty="0" smtClean="0">
                <a:solidFill>
                  <a:schemeClr val="accent1"/>
                </a:solidFill>
                <a:latin typeface="Corbel" panose="020B0503020204020204" pitchFamily="34" charset="0"/>
              </a:rPr>
            </a:br>
            <a:r>
              <a:rPr lang="de-AT" sz="2200" b="1" dirty="0" smtClean="0">
                <a:solidFill>
                  <a:schemeClr val="accent1"/>
                </a:solidFill>
                <a:latin typeface="Corbel" panose="020B0503020204020204" pitchFamily="34" charset="0"/>
              </a:rPr>
              <a:t>Budapester Übereinkommen (CMNI)</a:t>
            </a:r>
            <a:r>
              <a:rPr lang="de-AT" sz="2200" dirty="0" smtClean="0">
                <a:solidFill>
                  <a:schemeClr val="accent1"/>
                </a:solidFill>
                <a:latin typeface="Corbel" panose="020B0503020204020204" pitchFamily="34" charset="0"/>
              </a:rPr>
              <a:t/>
            </a:r>
            <a:br>
              <a:rPr lang="de-AT" sz="2200" dirty="0" smtClean="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Transportverträge, Haftung</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buClr>
                <a:srgbClr val="189BC4"/>
              </a:buClr>
              <a:buNone/>
            </a:pPr>
            <a:endParaRPr lang="de-AT" sz="1800" b="1" dirty="0">
              <a:solidFill>
                <a:srgbClr val="189BC4"/>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Absender: Art 6</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Zahlungspflicht nach Frachtvertrag</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schriftliche Information über Güter</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angemessene Verpackungs- und Ladungspflicht</a:t>
            </a:r>
          </a:p>
          <a:p>
            <a:pPr marL="274320" lvl="1" indent="0">
              <a:buClr>
                <a:srgbClr val="189BC4"/>
              </a:buClr>
              <a:buNone/>
            </a:pPr>
            <a:endParaRPr lang="de-AT" sz="16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Frachtführer:</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Art 3 (1): „</a:t>
            </a:r>
            <a:r>
              <a:rPr lang="de-AT" sz="1600" dirty="0">
                <a:solidFill>
                  <a:schemeClr val="accent1"/>
                </a:solidFill>
                <a:latin typeface="Corbel" panose="020B0503020204020204" pitchFamily="34" charset="0"/>
              </a:rPr>
              <a:t>Der Frachtführer hat die Güter zu </a:t>
            </a:r>
            <a:r>
              <a:rPr lang="de-AT" sz="1600" dirty="0" smtClean="0">
                <a:solidFill>
                  <a:schemeClr val="accent1"/>
                </a:solidFill>
                <a:latin typeface="Corbel" panose="020B0503020204020204" pitchFamily="34" charset="0"/>
              </a:rPr>
              <a:t>befördern </a:t>
            </a:r>
            <a:r>
              <a:rPr lang="de-AT" sz="1600" dirty="0">
                <a:solidFill>
                  <a:schemeClr val="accent1"/>
                </a:solidFill>
                <a:latin typeface="Corbel" panose="020B0503020204020204" pitchFamily="34" charset="0"/>
              </a:rPr>
              <a:t>und fristgemäß </a:t>
            </a:r>
            <a:r>
              <a:rPr lang="de-AT" sz="1600" dirty="0" smtClean="0">
                <a:solidFill>
                  <a:schemeClr val="accent1"/>
                </a:solidFill>
                <a:latin typeface="Corbel" panose="020B0503020204020204" pitchFamily="34" charset="0"/>
              </a:rPr>
              <a:t>am Ablieferungsort </a:t>
            </a:r>
            <a:r>
              <a:rPr lang="de-AT" sz="1600" dirty="0">
                <a:solidFill>
                  <a:schemeClr val="accent1"/>
                </a:solidFill>
                <a:latin typeface="Corbel" panose="020B0503020204020204" pitchFamily="34" charset="0"/>
              </a:rPr>
              <a:t>in </a:t>
            </a:r>
            <a:r>
              <a:rPr lang="de-AT" sz="1600" dirty="0" smtClean="0">
                <a:solidFill>
                  <a:schemeClr val="accent1"/>
                </a:solidFill>
                <a:latin typeface="Corbel" panose="020B0503020204020204" pitchFamily="34" charset="0"/>
              </a:rPr>
              <a:t>demselben Zustand</a:t>
            </a:r>
            <a:r>
              <a:rPr lang="de-AT" sz="1600" dirty="0">
                <a:solidFill>
                  <a:schemeClr val="accent1"/>
                </a:solidFill>
                <a:latin typeface="Corbel" panose="020B0503020204020204" pitchFamily="34" charset="0"/>
              </a:rPr>
              <a:t>, in dem er sie erhalten </a:t>
            </a:r>
            <a:r>
              <a:rPr lang="de-AT" sz="1600" dirty="0" smtClean="0">
                <a:solidFill>
                  <a:schemeClr val="accent1"/>
                </a:solidFill>
                <a:latin typeface="Corbel" panose="020B0503020204020204" pitchFamily="34" charset="0"/>
              </a:rPr>
              <a:t>hat</a:t>
            </a:r>
            <a:r>
              <a:rPr lang="de-AT" sz="1600" dirty="0">
                <a:solidFill>
                  <a:schemeClr val="accent1"/>
                </a:solidFill>
                <a:latin typeface="Corbel" panose="020B0503020204020204" pitchFamily="34" charset="0"/>
              </a:rPr>
              <a:t>, an den Empfänger abzuliefern</a:t>
            </a:r>
            <a:r>
              <a:rPr lang="de-AT" sz="1600" dirty="0" smtClean="0">
                <a:solidFill>
                  <a:schemeClr val="accent1"/>
                </a:solidFill>
                <a:latin typeface="Corbel" panose="020B0503020204020204" pitchFamily="34" charset="0"/>
              </a:rPr>
              <a:t>.“</a:t>
            </a:r>
            <a:endParaRPr lang="de-AT" sz="16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Art 10: Pflicht zur Ausstellung einer Frachturkunde</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Art 16: Verschuldenshaftung für Verlust oder Beschädigung</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Art 17: Haftung für dessen Bedienstete und Beauftragte</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Art 18: enthält Gründe die zu einem Haftungsausschluss führen</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Art 19: Entschädigung: Wert der Güter am Ort und Tag der Ablieferung, bzw. dessen Wertminderung</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Art 20: Haftungshöchstgrenzen</a:t>
            </a:r>
          </a:p>
          <a:p>
            <a:pPr lvl="1"/>
            <a:endParaRPr lang="de-AT" sz="18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7" name="Rectangle 5"/>
          <p:cNvSpPr>
            <a:spLocks noChangeArrowheads="1"/>
          </p:cNvSpPr>
          <p:nvPr/>
        </p:nvSpPr>
        <p:spPr bwMode="auto">
          <a:xfrm>
            <a:off x="6841422" y="6407643"/>
            <a:ext cx="23246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Zentralkommission für die Rheinschifffahrt</a:t>
            </a:r>
            <a:endParaRPr lang="de-DE"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884" y="1402904"/>
            <a:ext cx="2564904" cy="2564904"/>
          </a:xfrm>
          <a:prstGeom prst="rect">
            <a:avLst/>
          </a:prstGeom>
        </p:spPr>
      </p:pic>
      <p:sp>
        <p:nvSpPr>
          <p:cNvPr id="8" name="Rectangle 5"/>
          <p:cNvSpPr>
            <a:spLocks noChangeArrowheads="1"/>
          </p:cNvSpPr>
          <p:nvPr/>
        </p:nvSpPr>
        <p:spPr bwMode="auto">
          <a:xfrm>
            <a:off x="6876256" y="350100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92553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latin typeface="Corbel" panose="020B0503020204020204" pitchFamily="34" charset="0"/>
              </a:rPr>
              <a:t>Wie man </a:t>
            </a:r>
            <a:r>
              <a:rPr lang="de-AT" dirty="0" smtClean="0">
                <a:solidFill>
                  <a:schemeClr val="accent1"/>
                </a:solidFill>
                <a:latin typeface="Corbel" panose="020B0503020204020204" pitchFamily="34" charset="0"/>
              </a:rPr>
              <a:t>am besten mit diesem</a:t>
            </a:r>
            <a:br>
              <a:rPr lang="de-AT" dirty="0" smtClean="0">
                <a:solidFill>
                  <a:schemeClr val="accent1"/>
                </a:solidFill>
                <a:latin typeface="Corbel" panose="020B0503020204020204" pitchFamily="34" charset="0"/>
              </a:rPr>
            </a:br>
            <a:r>
              <a:rPr lang="de-AT" dirty="0" smtClean="0">
                <a:solidFill>
                  <a:schemeClr val="accent1"/>
                </a:solidFill>
                <a:latin typeface="Corbel" panose="020B0503020204020204" pitchFamily="34" charset="0"/>
              </a:rPr>
              <a:t>Lehrmaterial </a:t>
            </a:r>
            <a:r>
              <a:rPr lang="de-AT" dirty="0">
                <a:solidFill>
                  <a:schemeClr val="accent1"/>
                </a:solidFill>
                <a:latin typeface="Corbel" panose="020B0503020204020204" pitchFamily="34" charset="0"/>
              </a:rPr>
              <a:t>arbeitet</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a:xfrm>
            <a:off x="457200" y="1700808"/>
            <a:ext cx="8229600" cy="4896544"/>
          </a:xfrm>
        </p:spPr>
        <p:txBody>
          <a:bodyPr>
            <a:normAutofit/>
          </a:bodyPr>
          <a:lstStyle/>
          <a:p>
            <a:pPr algn="just">
              <a:buClr>
                <a:srgbClr val="189BC4"/>
              </a:buClr>
            </a:pPr>
            <a:r>
              <a:rPr lang="de-DE" sz="1800" b="1" dirty="0">
                <a:solidFill>
                  <a:srgbClr val="189BC4"/>
                </a:solidFill>
                <a:latin typeface="Corbel" panose="020B0503020204020204" pitchFamily="34" charset="0"/>
              </a:rPr>
              <a:t>Power </a:t>
            </a:r>
            <a:r>
              <a:rPr lang="de-DE" sz="1800" b="1" dirty="0" smtClean="0">
                <a:solidFill>
                  <a:srgbClr val="189BC4"/>
                </a:solidFill>
                <a:latin typeface="Corbel" panose="020B0503020204020204" pitchFamily="34" charset="0"/>
              </a:rPr>
              <a:t>Point</a:t>
            </a:r>
          </a:p>
          <a:p>
            <a:pPr marL="0" indent="0" algn="just">
              <a:buClr>
                <a:srgbClr val="189BC4"/>
              </a:buClr>
              <a:buNone/>
            </a:pPr>
            <a:r>
              <a:rPr lang="de-DE" sz="1600" dirty="0" smtClean="0">
                <a:solidFill>
                  <a:schemeClr val="accent1"/>
                </a:solidFill>
                <a:latin typeface="Corbel" panose="020B0503020204020204" pitchFamily="34" charset="0"/>
              </a:rPr>
              <a:t>In </a:t>
            </a:r>
            <a:r>
              <a:rPr lang="de-DE" sz="1600" dirty="0">
                <a:solidFill>
                  <a:schemeClr val="accent1"/>
                </a:solidFill>
                <a:latin typeface="Corbel" panose="020B0503020204020204" pitchFamily="34" charset="0"/>
              </a:rPr>
              <a:t>der folgenden PowerPoint wird das Thema </a:t>
            </a:r>
            <a:r>
              <a:rPr lang="de-AT" sz="1600" dirty="0" smtClean="0">
                <a:solidFill>
                  <a:schemeClr val="accent1"/>
                </a:solidFill>
                <a:latin typeface="Corbel" panose="020B0503020204020204" pitchFamily="34" charset="0"/>
              </a:rPr>
              <a:t>rechtliche </a:t>
            </a:r>
            <a:r>
              <a:rPr lang="de-DE" sz="1600" dirty="0" smtClean="0">
                <a:solidFill>
                  <a:srgbClr val="3C628F"/>
                </a:solidFill>
                <a:latin typeface="Corbel" panose="020B0503020204020204" pitchFamily="34" charset="0"/>
              </a:rPr>
              <a:t>Rahmenbedingungen</a:t>
            </a:r>
            <a:r>
              <a:rPr lang="de-AT" sz="1600" dirty="0" smtClean="0">
                <a:solidFill>
                  <a:schemeClr val="accent1"/>
                </a:solidFill>
                <a:latin typeface="Corbel" panose="020B0503020204020204" pitchFamily="34" charset="0"/>
              </a:rPr>
              <a:t> der Binnenschifffahrt </a:t>
            </a:r>
            <a:r>
              <a:rPr lang="de-DE" sz="1600" dirty="0" smtClean="0">
                <a:solidFill>
                  <a:schemeClr val="accent1"/>
                </a:solidFill>
                <a:latin typeface="Corbel" panose="020B0503020204020204" pitchFamily="34" charset="0"/>
              </a:rPr>
              <a:t>präsentiert</a:t>
            </a:r>
            <a:r>
              <a:rPr lang="de-DE" sz="1600" dirty="0">
                <a:solidFill>
                  <a:schemeClr val="accent1"/>
                </a:solidFill>
                <a:latin typeface="Corbel" panose="020B0503020204020204" pitchFamily="34" charset="0"/>
              </a:rPr>
              <a:t>. In den zugehörigen Notizen sind die </a:t>
            </a:r>
            <a:r>
              <a:rPr lang="de-DE" sz="1600" dirty="0" err="1">
                <a:solidFill>
                  <a:schemeClr val="accent1"/>
                </a:solidFill>
                <a:latin typeface="Corbel" panose="020B0503020204020204" pitchFamily="34" charset="0"/>
              </a:rPr>
              <a:t>Slides</a:t>
            </a:r>
            <a:r>
              <a:rPr lang="de-DE" sz="1600" dirty="0">
                <a:solidFill>
                  <a:schemeClr val="accent1"/>
                </a:solidFill>
                <a:latin typeface="Corbel" panose="020B0503020204020204" pitchFamily="34" charset="0"/>
              </a:rPr>
              <a:t> kurz beschrieben und die verwendeten Quellen für diese angeführt, welche für weiterführende Informationen genutzt werden können</a:t>
            </a:r>
            <a:r>
              <a:rPr lang="de-DE" sz="1600" dirty="0" smtClean="0">
                <a:solidFill>
                  <a:schemeClr val="accent1"/>
                </a:solidFill>
                <a:latin typeface="Corbel" panose="020B0503020204020204" pitchFamily="34" charset="0"/>
              </a:rPr>
              <a:t>.</a:t>
            </a: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smtClean="0">
                <a:solidFill>
                  <a:srgbClr val="189BC4"/>
                </a:solidFill>
                <a:latin typeface="Corbel" panose="020B0503020204020204" pitchFamily="34" charset="0"/>
              </a:rPr>
              <a:t>Reader</a:t>
            </a:r>
          </a:p>
          <a:p>
            <a:pPr marL="0" indent="0" algn="just">
              <a:buClr>
                <a:srgbClr val="189BC4"/>
              </a:buClr>
              <a:buNone/>
            </a:pPr>
            <a:r>
              <a:rPr lang="de-DE" sz="1600" dirty="0" smtClean="0">
                <a:solidFill>
                  <a:schemeClr val="accent1"/>
                </a:solidFill>
                <a:latin typeface="Corbel" panose="020B0503020204020204" pitchFamily="34" charset="0"/>
              </a:rPr>
              <a:t>Zusätzlich </a:t>
            </a:r>
            <a:r>
              <a:rPr lang="de-DE" sz="1600" dirty="0">
                <a:solidFill>
                  <a:schemeClr val="accent1"/>
                </a:solidFill>
                <a:latin typeface="Corbel" panose="020B0503020204020204" pitchFamily="34" charset="0"/>
              </a:rPr>
              <a:t>zu den PowerPoint Präsentationen ist auch ein Reader bereitgestellt, welcher das Thema detaillierter beschreibt und als Skript verwendet werden kann.  </a:t>
            </a:r>
            <a:endParaRPr lang="de-DE" sz="1600" dirty="0" smtClean="0">
              <a:solidFill>
                <a:schemeClr val="accent1"/>
              </a:solidFill>
              <a:latin typeface="Corbel" panose="020B0503020204020204" pitchFamily="34" charset="0"/>
            </a:endParaRP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a:solidFill>
                  <a:srgbClr val="189BC4"/>
                </a:solidFill>
                <a:latin typeface="Corbel" panose="020B0503020204020204" pitchFamily="34" charset="0"/>
              </a:rPr>
              <a:t>Links </a:t>
            </a:r>
            <a:endParaRPr lang="de-DE" sz="1800" b="1" dirty="0" smtClean="0">
              <a:solidFill>
                <a:srgbClr val="189BC4"/>
              </a:solidFill>
              <a:latin typeface="Corbel" panose="020B0503020204020204" pitchFamily="34" charset="0"/>
            </a:endParaRPr>
          </a:p>
          <a:p>
            <a:pPr marL="0" indent="0" algn="just">
              <a:buClr>
                <a:srgbClr val="189BC4"/>
              </a:buClr>
              <a:buNone/>
            </a:pPr>
            <a:r>
              <a:rPr lang="de-DE" sz="1600" dirty="0" smtClean="0">
                <a:solidFill>
                  <a:schemeClr val="accent1"/>
                </a:solidFill>
                <a:latin typeface="Corbel" panose="020B0503020204020204" pitchFamily="34" charset="0"/>
              </a:rPr>
              <a:t>Die </a:t>
            </a:r>
            <a:r>
              <a:rPr lang="de-DE" sz="1600" dirty="0">
                <a:solidFill>
                  <a:schemeClr val="accent1"/>
                </a:solidFill>
                <a:latin typeface="Corbel" panose="020B0503020204020204" pitchFamily="34" charset="0"/>
              </a:rPr>
              <a:t>für die Präsentation verwendeten Quellen sind in den Lernpaketen unter einer Linksammlung zur Verfügung gestellt</a:t>
            </a:r>
            <a:r>
              <a:rPr lang="de-DE" sz="1600" dirty="0" smtClean="0">
                <a:solidFill>
                  <a:schemeClr val="accent1"/>
                </a:solidFill>
                <a:latin typeface="Corbel" panose="020B0503020204020204" pitchFamily="34" charset="0"/>
              </a:rPr>
              <a:t>.</a:t>
            </a:r>
          </a:p>
          <a:p>
            <a:pPr marL="0" indent="0" algn="just">
              <a:buClr>
                <a:srgbClr val="189BC4"/>
              </a:buClr>
              <a:buNone/>
            </a:pPr>
            <a:endParaRPr lang="de-DE" sz="1600" dirty="0" smtClean="0">
              <a:solidFill>
                <a:schemeClr val="accent1"/>
              </a:solidFill>
              <a:latin typeface="Corbel" panose="020B0503020204020204" pitchFamily="34" charset="0"/>
            </a:endParaRPr>
          </a:p>
          <a:p>
            <a:pPr marL="0" indent="0" algn="just">
              <a:buClr>
                <a:srgbClr val="189BC4"/>
              </a:buClr>
              <a:buNone/>
            </a:pPr>
            <a:endParaRPr lang="de-DE" sz="16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spTree>
    <p:extLst>
      <p:ext uri="{BB962C8B-B14F-4D97-AF65-F5344CB8AC3E}">
        <p14:creationId xmlns:p14="http://schemas.microsoft.com/office/powerpoint/2010/main" val="1262910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Haftung - in Österreich</a:t>
            </a:r>
            <a:r>
              <a:rPr lang="de-AT" sz="2000" dirty="0">
                <a:solidFill>
                  <a:schemeClr val="accent1"/>
                </a:solidFill>
                <a:latin typeface="Corbel" panose="020B0503020204020204" pitchFamily="34" charset="0"/>
              </a:rPr>
              <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fontScale="92500" lnSpcReduction="10000"/>
          </a:bodyPr>
          <a:lstStyle/>
          <a:p>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Haftung in Österreich</a:t>
            </a:r>
            <a:endParaRPr lang="de-AT" sz="1800" dirty="0" smtClean="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CMNI nicht ratifiziert</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Haftung im Bundesrecht geregelt</a:t>
            </a: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Transportversicherung:</a:t>
            </a:r>
          </a:p>
          <a:p>
            <a:pPr>
              <a:buClr>
                <a:srgbClr val="189BC4"/>
              </a:buClr>
            </a:pPr>
            <a:endParaRPr lang="de-DE" sz="1800" dirty="0" smtClean="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DE" sz="1400" dirty="0" smtClean="0">
                <a:solidFill>
                  <a:schemeClr val="accent1"/>
                </a:solidFill>
                <a:latin typeface="Corbel" panose="020B0503020204020204" pitchFamily="34" charset="0"/>
              </a:rPr>
              <a:t>Unterscheidung zwischen </a:t>
            </a:r>
            <a:r>
              <a:rPr lang="de-DE" sz="1400" b="1" dirty="0" smtClean="0">
                <a:solidFill>
                  <a:schemeClr val="accent1"/>
                </a:solidFill>
                <a:latin typeface="Corbel" panose="020B0503020204020204" pitchFamily="34" charset="0"/>
              </a:rPr>
              <a:t>Warentransportversicherung</a:t>
            </a:r>
            <a:r>
              <a:rPr lang="de-DE" sz="1400" dirty="0" smtClean="0">
                <a:solidFill>
                  <a:schemeClr val="accent1"/>
                </a:solidFill>
                <a:latin typeface="Corbel" panose="020B0503020204020204" pitchFamily="34" charset="0"/>
              </a:rPr>
              <a:t> und </a:t>
            </a:r>
            <a:r>
              <a:rPr lang="de-DE" sz="1400" b="1" dirty="0" smtClean="0">
                <a:solidFill>
                  <a:schemeClr val="accent1"/>
                </a:solidFill>
                <a:latin typeface="Corbel" panose="020B0503020204020204" pitchFamily="34" charset="0"/>
              </a:rPr>
              <a:t>Verkehrshaftungsversicherung</a:t>
            </a:r>
          </a:p>
          <a:p>
            <a:pPr lvl="1">
              <a:buClr>
                <a:srgbClr val="189BC4"/>
              </a:buClr>
              <a:buFont typeface="Symbol" panose="05050102010706020507" pitchFamily="18" charset="2"/>
              <a:buChar char="-"/>
            </a:pPr>
            <a:endParaRPr lang="de-DE" sz="1400" b="1"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DE" sz="1400" b="1" dirty="0" smtClean="0">
                <a:solidFill>
                  <a:schemeClr val="accent1"/>
                </a:solidFill>
                <a:latin typeface="Corbel" panose="020B0503020204020204" pitchFamily="34" charset="0"/>
              </a:rPr>
              <a:t>Warentransportversicherung</a:t>
            </a:r>
            <a:r>
              <a:rPr lang="de-DE" sz="1400" dirty="0" smtClean="0">
                <a:solidFill>
                  <a:schemeClr val="accent1"/>
                </a:solidFill>
                <a:latin typeface="Corbel" panose="020B0503020204020204" pitchFamily="34" charset="0"/>
              </a:rPr>
              <a:t>: Kernziel = Sachersatzinteresse -  soll das in Geld messbare Interesse an der Ware abdecken; Zielt auf Gefahr der Beförderung und Lagerung ab</a:t>
            </a:r>
          </a:p>
          <a:p>
            <a:pPr lvl="1">
              <a:buClr>
                <a:srgbClr val="189BC4"/>
              </a:buClr>
              <a:buFont typeface="Symbol" panose="05050102010706020507" pitchFamily="18" charset="2"/>
              <a:buChar char="-"/>
            </a:pPr>
            <a:endParaRPr lang="de-DE" sz="14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DE" sz="1400" b="1" dirty="0" smtClean="0">
                <a:solidFill>
                  <a:schemeClr val="accent1"/>
                </a:solidFill>
                <a:latin typeface="Corbel" panose="020B0503020204020204" pitchFamily="34" charset="0"/>
              </a:rPr>
              <a:t>Verkehrshaftungsversicherung oder Frachtführerhaftpflichtversicherung</a:t>
            </a:r>
            <a:r>
              <a:rPr lang="de-DE" sz="1400" dirty="0" smtClean="0">
                <a:solidFill>
                  <a:schemeClr val="accent1"/>
                </a:solidFill>
                <a:latin typeface="Corbel" panose="020B0503020204020204" pitchFamily="34" charset="0"/>
              </a:rPr>
              <a:t>: Kernziel = Freistellung vom Haftungsrisiko –  reine Haftpflichtversicherung; Zielgruppe: </a:t>
            </a:r>
            <a:r>
              <a:rPr lang="de-AT" sz="1400" dirty="0">
                <a:solidFill>
                  <a:schemeClr val="accent1"/>
                </a:solidFill>
                <a:latin typeface="Corbel" panose="020B0503020204020204" pitchFamily="34" charset="0"/>
              </a:rPr>
              <a:t>Spediteure, Frachtführer und Lagerhalter um ihr Haftungsrisiko für Schäden der Güter während ihres </a:t>
            </a:r>
            <a:r>
              <a:rPr lang="de-AT" sz="1400" dirty="0" err="1">
                <a:solidFill>
                  <a:schemeClr val="accent1"/>
                </a:solidFill>
                <a:latin typeface="Corbel" panose="020B0503020204020204" pitchFamily="34" charset="0"/>
              </a:rPr>
              <a:t>Obhutszeitraumes</a:t>
            </a:r>
            <a:r>
              <a:rPr lang="de-AT" sz="1400" dirty="0">
                <a:solidFill>
                  <a:schemeClr val="accent1"/>
                </a:solidFill>
                <a:latin typeface="Corbel" panose="020B0503020204020204" pitchFamily="34" charset="0"/>
              </a:rPr>
              <a:t> zu versichern. Neben klassischen Güterschäden fallen in der Regel auch Verspätungsschäden und Schäden aus grobem Verschulden in den Deckungsumfang. </a:t>
            </a:r>
            <a:endParaRPr lang="de-DE" sz="1400" dirty="0">
              <a:solidFill>
                <a:schemeClr val="accent1"/>
              </a:solidFill>
              <a:latin typeface="Corbel" panose="020B0503020204020204" pitchFamily="34" charset="0"/>
            </a:endParaRPr>
          </a:p>
          <a:p>
            <a:pPr lvl="1">
              <a:buClr>
                <a:srgbClr val="189BC4"/>
              </a:buClr>
              <a:buFont typeface="Symbol" panose="05050102010706020507" pitchFamily="18" charset="2"/>
              <a:buChar char="-"/>
            </a:pPr>
            <a:endParaRPr lang="de-DE" sz="14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DE" sz="1400" dirty="0" smtClean="0">
                <a:solidFill>
                  <a:schemeClr val="accent1"/>
                </a:solidFill>
                <a:latin typeface="Corbel" panose="020B0503020204020204" pitchFamily="34" charset="0"/>
              </a:rPr>
              <a:t>Abgrenzung in der Praxis schwierig</a:t>
            </a:r>
            <a:endParaRPr lang="de-AT" sz="1400"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blip>
          <a:srcRect t="12375" b="10847"/>
          <a:stretch/>
        </p:blipFill>
        <p:spPr>
          <a:xfrm>
            <a:off x="5580112" y="1733208"/>
            <a:ext cx="2627784" cy="2017576"/>
          </a:xfrm>
          <a:prstGeom prst="rect">
            <a:avLst/>
          </a:prstGeom>
        </p:spPr>
      </p:pic>
      <p:sp>
        <p:nvSpPr>
          <p:cNvPr id="6" name="Rectangle 5"/>
          <p:cNvSpPr>
            <a:spLocks noChangeArrowheads="1"/>
          </p:cNvSpPr>
          <p:nvPr/>
        </p:nvSpPr>
        <p:spPr bwMode="auto">
          <a:xfrm>
            <a:off x="5580112" y="173320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
        <p:nvSpPr>
          <p:cNvPr id="7" name="Rectangle 5"/>
          <p:cNvSpPr>
            <a:spLocks noChangeArrowheads="1"/>
          </p:cNvSpPr>
          <p:nvPr/>
        </p:nvSpPr>
        <p:spPr bwMode="auto">
          <a:xfrm>
            <a:off x="8053637" y="6401678"/>
            <a:ext cx="10903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viadonau</a:t>
            </a:r>
            <a:r>
              <a:rPr lang="de-DE" sz="800" dirty="0" smtClean="0">
                <a:solidFill>
                  <a:schemeClr val="accent1"/>
                </a:solidFill>
                <a:latin typeface="Corbel" panose="020B0503020204020204" pitchFamily="34" charset="0"/>
              </a:rPr>
              <a:t>, RIS</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620232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Quiz</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Transportverträge, Haftung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8291264" cy="4776192"/>
          </a:xfrm>
        </p:spPr>
        <p:txBody>
          <a:bodyPr>
            <a:normAutofit/>
          </a:bodyPr>
          <a:lstStyle/>
          <a:p>
            <a:pPr marL="0" indent="0" algn="ctr">
              <a:buNone/>
            </a:pPr>
            <a:r>
              <a:rPr lang="de-AT" sz="2000" dirty="0" smtClean="0">
                <a:solidFill>
                  <a:srgbClr val="3C628F"/>
                </a:solidFill>
                <a:latin typeface="Corbel" panose="020B0503020204020204" pitchFamily="34" charset="0"/>
              </a:rPr>
              <a:t>Was ist ein Frachtführer?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smtClean="0">
                <a:solidFill>
                  <a:schemeClr val="accent1"/>
                </a:solidFill>
                <a:latin typeface="Corbel" panose="020B0503020204020204" pitchFamily="34" charset="0"/>
              </a:rPr>
              <a:t>dasselbe wie ein Spediteur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Beförderer der </a:t>
            </a:r>
            <a:r>
              <a:rPr lang="de-AT" sz="1800" dirty="0" smtClean="0">
                <a:solidFill>
                  <a:schemeClr val="accent1"/>
                </a:solidFill>
                <a:latin typeface="Corbel" panose="020B0503020204020204" pitchFamily="34" charset="0"/>
              </a:rPr>
              <a:t>Güter (</a:t>
            </a:r>
            <a:r>
              <a:rPr lang="de-AT" sz="1800" dirty="0">
                <a:solidFill>
                  <a:schemeClr val="accent1"/>
                </a:solidFill>
                <a:latin typeface="Corbel" panose="020B0503020204020204" pitchFamily="34" charset="0"/>
              </a:rPr>
              <a:t>z.B. Reederei oder Verfrachter)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err="1" smtClean="0">
                <a:solidFill>
                  <a:schemeClr val="accent1"/>
                </a:solidFill>
                <a:latin typeface="Corbel" panose="020B0503020204020204" pitchFamily="34" charset="0"/>
              </a:rPr>
              <a:t>Tourguide</a:t>
            </a:r>
            <a:r>
              <a:rPr lang="de-AT" sz="1800" dirty="0" smtClean="0">
                <a:solidFill>
                  <a:schemeClr val="accent1"/>
                </a:solidFill>
                <a:latin typeface="Corbel" panose="020B0503020204020204" pitchFamily="34" charset="0"/>
              </a:rPr>
              <a:t> durch ein Lager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smtClean="0">
                <a:solidFill>
                  <a:schemeClr val="accent1"/>
                </a:solidFill>
                <a:latin typeface="Corbel" panose="020B0503020204020204" pitchFamily="34" charset="0"/>
              </a:rPr>
              <a:t>Kommissionär</a:t>
            </a:r>
            <a:endParaRPr lang="de-AT" sz="1800" dirty="0">
              <a:solidFill>
                <a:schemeClr val="accent1"/>
              </a:solidFill>
              <a:latin typeface="Corbel" panose="020B0503020204020204" pitchFamily="34" charset="0"/>
            </a:endParaRP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8" name="Ellipse 7"/>
          <p:cNvSpPr/>
          <p:nvPr/>
        </p:nvSpPr>
        <p:spPr>
          <a:xfrm>
            <a:off x="611560" y="2415066"/>
            <a:ext cx="5544616" cy="5818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12194" b="18711"/>
          <a:stretch/>
        </p:blipFill>
        <p:spPr>
          <a:xfrm>
            <a:off x="-235660" y="3938926"/>
            <a:ext cx="9379660" cy="2699792"/>
          </a:xfrm>
          <a:prstGeom prst="rect">
            <a:avLst/>
          </a:prstGeom>
        </p:spPr>
      </p:pic>
      <p:cxnSp>
        <p:nvCxnSpPr>
          <p:cNvPr id="7" name="Gerader Verbinder 6"/>
          <p:cNvCxnSpPr/>
          <p:nvPr/>
        </p:nvCxnSpPr>
        <p:spPr>
          <a:xfrm>
            <a:off x="-36512" y="6638718"/>
            <a:ext cx="9180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5"/>
          <p:cNvSpPr>
            <a:spLocks noChangeArrowheads="1"/>
          </p:cNvSpPr>
          <p:nvPr/>
        </p:nvSpPr>
        <p:spPr bwMode="auto">
          <a:xfrm>
            <a:off x="-36512" y="3938925"/>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lumMod val="85000"/>
                  </a:schemeClr>
                </a:solidFill>
                <a:latin typeface="Corbel" panose="020B0503020204020204" pitchFamily="34" charset="0"/>
              </a:rPr>
              <a:t>Quelle: </a:t>
            </a:r>
            <a:r>
              <a:rPr lang="de-DE" sz="800" dirty="0" smtClean="0">
                <a:solidFill>
                  <a:schemeClr val="bg1">
                    <a:lumMod val="85000"/>
                  </a:schemeClr>
                </a:solidFill>
                <a:latin typeface="Corbel" panose="020B0503020204020204" pitchFamily="34" charset="0"/>
              </a:rPr>
              <a:t>viadonau</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61195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a:t>
            </a:r>
            <a:r>
              <a:rPr lang="de-AT" b="1" dirty="0" smtClean="0">
                <a:solidFill>
                  <a:schemeClr val="accent1"/>
                </a:solidFill>
                <a:latin typeface="Corbel" panose="020B0503020204020204" pitchFamily="34" charset="0"/>
              </a:rPr>
              <a:t>echtliche Rahmenbedingungen</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32</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913338016"/>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2942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Mindestbesatzung und Fahrzeiten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Besatzung, Ausstattung, </a:t>
            </a:r>
            <a:r>
              <a:rPr lang="de-DE" sz="2400" dirty="0" smtClean="0">
                <a:solidFill>
                  <a:schemeClr val="accent1"/>
                </a:solidFill>
                <a:latin typeface="Corbel" panose="020B0503020204020204" pitchFamily="34" charset="0"/>
              </a:rPr>
              <a:t>Antrieb</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640299" y="1856076"/>
            <a:ext cx="6468205" cy="4381236"/>
          </a:xfrm>
        </p:spPr>
        <p:txBody>
          <a:bodyPr>
            <a:noAutofit/>
          </a:bodyPr>
          <a:lstStyle/>
          <a:p>
            <a:pPr>
              <a:spcBef>
                <a:spcPts val="2400"/>
              </a:spcBef>
              <a:spcAft>
                <a:spcPts val="1800"/>
              </a:spcAft>
              <a:buClr>
                <a:srgbClr val="189BC4"/>
              </a:buClr>
            </a:pPr>
            <a:r>
              <a:rPr lang="de-AT" sz="1800" dirty="0" smtClean="0">
                <a:solidFill>
                  <a:schemeClr val="accent1"/>
                </a:solidFill>
                <a:latin typeface="Corbel" panose="020B0503020204020204" pitchFamily="34" charset="0"/>
              </a:rPr>
              <a:t>Mindestbesatzung abhängig von Größe, Ausstattung und Betriebsform</a:t>
            </a:r>
          </a:p>
          <a:p>
            <a:pPr>
              <a:spcBef>
                <a:spcPts val="1200"/>
              </a:spcBef>
              <a:buClr>
                <a:srgbClr val="189BC4"/>
              </a:buClr>
            </a:pPr>
            <a:r>
              <a:rPr lang="de-AT" sz="1800" dirty="0">
                <a:solidFill>
                  <a:schemeClr val="accent1"/>
                </a:solidFill>
                <a:latin typeface="Corbel" panose="020B0503020204020204" pitchFamily="34" charset="0"/>
              </a:rPr>
              <a:t>v</a:t>
            </a:r>
            <a:r>
              <a:rPr lang="de-AT" sz="1800" dirty="0" smtClean="0">
                <a:solidFill>
                  <a:schemeClr val="accent1"/>
                </a:solidFill>
                <a:latin typeface="Corbel" panose="020B0503020204020204" pitchFamily="34" charset="0"/>
              </a:rPr>
              <a:t>erschiedene Mitglieder</a:t>
            </a:r>
          </a:p>
          <a:p>
            <a:pPr lvl="1">
              <a:spcBef>
                <a:spcPts val="600"/>
              </a:spcBef>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mit unterschiedlichen Kompetenzen und Zuständigkeiten</a:t>
            </a:r>
          </a:p>
          <a:p>
            <a:pPr lvl="1">
              <a:spcBef>
                <a:spcPts val="600"/>
              </a:spcBef>
              <a:spcAft>
                <a:spcPts val="1800"/>
              </a:spcAft>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z.B. Kapitän/in, Steuermann/frau, Deckmannschaft, Maschinist, Lotse</a:t>
            </a:r>
          </a:p>
          <a:p>
            <a:pPr>
              <a:spcBef>
                <a:spcPts val="1200"/>
              </a:spcBef>
              <a:spcAft>
                <a:spcPts val="1800"/>
              </a:spcAft>
              <a:buClr>
                <a:srgbClr val="189BC4"/>
              </a:buClr>
            </a:pPr>
            <a:r>
              <a:rPr lang="de-AT" sz="1800" dirty="0" smtClean="0">
                <a:solidFill>
                  <a:schemeClr val="accent1"/>
                </a:solidFill>
                <a:latin typeface="Corbel" panose="020B0503020204020204" pitchFamily="34" charset="0"/>
              </a:rPr>
              <a:t>Besatzungsempfehlung durch UNECE (ansonsten national geregelt)</a:t>
            </a:r>
          </a:p>
          <a:p>
            <a:pPr>
              <a:spcBef>
                <a:spcPts val="1200"/>
              </a:spcBef>
              <a:spcAft>
                <a:spcPts val="1800"/>
              </a:spcAft>
              <a:buClr>
                <a:srgbClr val="189BC4"/>
              </a:buClr>
            </a:pPr>
            <a:r>
              <a:rPr lang="de-AT" sz="1800" dirty="0">
                <a:solidFill>
                  <a:schemeClr val="accent1"/>
                </a:solidFill>
                <a:latin typeface="Corbel" panose="020B0503020204020204" pitchFamily="34" charset="0"/>
              </a:rPr>
              <a:t>i</a:t>
            </a:r>
            <a:r>
              <a:rPr lang="de-AT" sz="1800" dirty="0" smtClean="0">
                <a:solidFill>
                  <a:schemeClr val="accent1"/>
                </a:solidFill>
                <a:latin typeface="Corbel" panose="020B0503020204020204" pitchFamily="34" charset="0"/>
              </a:rPr>
              <a:t>n Österreich durch </a:t>
            </a:r>
            <a:r>
              <a:rPr lang="de-AT" sz="1800" b="1" dirty="0" smtClean="0">
                <a:solidFill>
                  <a:srgbClr val="189BC4"/>
                </a:solidFill>
                <a:latin typeface="Corbel" panose="020B0503020204020204" pitchFamily="34" charset="0"/>
              </a:rPr>
              <a:t>Schiffsbesatzungsverordnung</a:t>
            </a:r>
            <a:endParaRPr lang="de-AT" sz="1800"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7" name="Picture 6"/>
          <p:cNvPicPr/>
          <p:nvPr/>
        </p:nvPicPr>
        <p:blipFill rotWithShape="1">
          <a:blip r:embed="rId3"/>
          <a:srcRect l="57288" t="30082" r="18267" b="29370"/>
          <a:stretch/>
        </p:blipFill>
        <p:spPr bwMode="auto">
          <a:xfrm>
            <a:off x="0" y="1640632"/>
            <a:ext cx="2627784" cy="1461255"/>
          </a:xfrm>
          <a:prstGeom prst="rect">
            <a:avLst/>
          </a:prstGeom>
          <a:ln>
            <a:noFill/>
          </a:ln>
          <a:extLst>
            <a:ext uri="{53640926-AAD7-44D8-BBD7-CCE9431645EC}">
              <a14:shadowObscured xmlns:a14="http://schemas.microsoft.com/office/drawing/2010/main"/>
            </a:ext>
          </a:extLst>
        </p:spPr>
      </p:pic>
      <p:sp>
        <p:nvSpPr>
          <p:cNvPr id="8" name="Rectangle 5"/>
          <p:cNvSpPr>
            <a:spLocks noChangeArrowheads="1"/>
          </p:cNvSpPr>
          <p:nvPr/>
        </p:nvSpPr>
        <p:spPr bwMode="auto">
          <a:xfrm>
            <a:off x="-12515" y="1640632"/>
            <a:ext cx="178286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 Reinhard Reidinger</a:t>
            </a:r>
            <a:endParaRPr lang="de-DE" sz="800" dirty="0">
              <a:solidFill>
                <a:schemeClr val="accent1"/>
              </a:solidFill>
              <a:latin typeface="Corbel" panose="020B0503020204020204" pitchFamily="34" charset="0"/>
            </a:endParaRPr>
          </a:p>
        </p:txBody>
      </p:sp>
      <p:sp>
        <p:nvSpPr>
          <p:cNvPr id="10"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4"/>
          <a:stretch>
            <a:fillRect/>
          </a:stretch>
        </p:blipFill>
        <p:spPr>
          <a:xfrm>
            <a:off x="0" y="3239523"/>
            <a:ext cx="2627784" cy="1742791"/>
          </a:xfrm>
          <a:prstGeom prst="rect">
            <a:avLst/>
          </a:prstGeom>
        </p:spPr>
      </p:pic>
      <p:pic>
        <p:nvPicPr>
          <p:cNvPr id="6" name="Grafik 5"/>
          <p:cNvPicPr>
            <a:picLocks noChangeAspect="1"/>
          </p:cNvPicPr>
          <p:nvPr/>
        </p:nvPicPr>
        <p:blipFill>
          <a:blip r:embed="rId5"/>
          <a:stretch>
            <a:fillRect/>
          </a:stretch>
        </p:blipFill>
        <p:spPr>
          <a:xfrm>
            <a:off x="1" y="5125551"/>
            <a:ext cx="2627784" cy="1528771"/>
          </a:xfrm>
          <a:prstGeom prst="rect">
            <a:avLst/>
          </a:prstGeom>
        </p:spPr>
      </p:pic>
      <p:sp>
        <p:nvSpPr>
          <p:cNvPr id="11" name="Rectangle 5"/>
          <p:cNvSpPr>
            <a:spLocks noChangeArrowheads="1"/>
          </p:cNvSpPr>
          <p:nvPr/>
        </p:nvSpPr>
        <p:spPr bwMode="auto">
          <a:xfrm>
            <a:off x="-48883" y="3260582"/>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12" name="Rectangle 5"/>
          <p:cNvSpPr>
            <a:spLocks noChangeArrowheads="1"/>
          </p:cNvSpPr>
          <p:nvPr/>
        </p:nvSpPr>
        <p:spPr bwMode="auto">
          <a:xfrm>
            <a:off x="-17910" y="5095977"/>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59447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Treibstoffe/ Abgasemissionen</a:t>
            </a:r>
            <a:br>
              <a:rPr lang="de-AT" b="1" dirty="0" smtClean="0">
                <a:solidFill>
                  <a:schemeClr val="accent1"/>
                </a:solidFill>
                <a:latin typeface="Corbel" panose="020B0503020204020204" pitchFamily="34" charset="0"/>
              </a:rPr>
            </a:br>
            <a:r>
              <a:rPr lang="de-DE" sz="2400" dirty="0" smtClean="0">
                <a:solidFill>
                  <a:schemeClr val="accent1"/>
                </a:solidFill>
                <a:latin typeface="Corbel" panose="020B0503020204020204" pitchFamily="34" charset="0"/>
              </a:rPr>
              <a:t>Ausstattung</a:t>
            </a:r>
            <a:r>
              <a:rPr lang="de-DE" sz="2400" dirty="0">
                <a:solidFill>
                  <a:schemeClr val="accent1"/>
                </a:solidFill>
                <a:latin typeface="Corbel" panose="020B0503020204020204" pitchFamily="34" charset="0"/>
              </a:rPr>
              <a:t>, </a:t>
            </a:r>
            <a:r>
              <a:rPr lang="de-DE" sz="2400" dirty="0" smtClean="0">
                <a:solidFill>
                  <a:schemeClr val="accent1"/>
                </a:solidFill>
                <a:latin typeface="Corbel" panose="020B0503020204020204" pitchFamily="34" charset="0"/>
              </a:rPr>
              <a:t>Antrieb</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de-AT" sz="1800" dirty="0" smtClean="0">
                <a:solidFill>
                  <a:schemeClr val="accent1"/>
                </a:solidFill>
                <a:latin typeface="Corbel" panose="020B0503020204020204" pitchFamily="34" charset="0"/>
              </a:rPr>
              <a:t>Schiffe i.d.R. mit Dieselmotoren betrieben</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Emissionsoptimiert</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spezifischer Treibstoffverbrauch 0,2 kg/kWh</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zukünftig:</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gasbetriebenen Motoren</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Brennstoffzellen</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Richtlinie 2009/30/EG Schwefelgehalt aller Treibstoffe auf 0,001% begrenzt</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wirkungsvollste Techniken zur Reduktion von Motoremissionen und Treibstoffverbrauch, unter anderem:</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Motoren für verflüssigtes Erdgas (LNG)</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Schwefelarmer Treibstoff</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Diesel-Oxidationskatalysator</a:t>
            </a:r>
          </a:p>
          <a:p>
            <a:pPr marL="0" indent="0">
              <a:buClr>
                <a:srgbClr val="189BC4"/>
              </a:buClr>
              <a:buNone/>
            </a:pPr>
            <a:endParaRPr lang="de-AT" sz="1800" dirty="0" smtClean="0">
              <a:solidFill>
                <a:schemeClr val="accent1"/>
              </a:solidFill>
              <a:latin typeface="Corbel" panose="020B0503020204020204" pitchFamily="34" charset="0"/>
            </a:endParaRPr>
          </a:p>
          <a:p>
            <a:pPr marL="0" indent="0">
              <a:buClr>
                <a:srgbClr val="189BC4"/>
              </a:buClr>
              <a:buNone/>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6310829" y="1916832"/>
            <a:ext cx="2833171" cy="1881403"/>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8" name="Rectangle 5"/>
          <p:cNvSpPr>
            <a:spLocks noChangeArrowheads="1"/>
          </p:cNvSpPr>
          <p:nvPr/>
        </p:nvSpPr>
        <p:spPr bwMode="auto">
          <a:xfrm>
            <a:off x="6298348" y="1928177"/>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41717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Treibstoffe/ </a:t>
            </a:r>
            <a:r>
              <a:rPr lang="de-AT" b="1" dirty="0" smtClean="0">
                <a:solidFill>
                  <a:schemeClr val="accent1"/>
                </a:solidFill>
                <a:latin typeface="Corbel" panose="020B0503020204020204" pitchFamily="34" charset="0"/>
              </a:rPr>
              <a:t>Abgasemissionen</a:t>
            </a:r>
            <a:r>
              <a:rPr lang="de-AT" b="1" dirty="0">
                <a:solidFill>
                  <a:schemeClr val="accent1"/>
                </a:solidFill>
                <a:latin typeface="Corbel" panose="020B0503020204020204" pitchFamily="34" charset="0"/>
              </a:rPr>
              <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Ausstattung, Antrieb</a:t>
            </a:r>
            <a:endParaRPr lang="de-AT" dirty="0">
              <a:solidFill>
                <a:srgbClr val="3C628F"/>
              </a:solidFill>
            </a:endParaRPr>
          </a:p>
        </p:txBody>
      </p:sp>
      <p:sp>
        <p:nvSpPr>
          <p:cNvPr id="3" name="Content Placeholder 2"/>
          <p:cNvSpPr>
            <a:spLocks noGrp="1"/>
          </p:cNvSpPr>
          <p:nvPr>
            <p:ph idx="1"/>
          </p:nvPr>
        </p:nvSpPr>
        <p:spPr/>
        <p:txBody>
          <a:bodyPr>
            <a:normAutofit fontScale="92500" lnSpcReduction="10000"/>
          </a:bodyPr>
          <a:lstStyle/>
          <a:p>
            <a:r>
              <a:rPr lang="de-DE" dirty="0" smtClean="0">
                <a:solidFill>
                  <a:srgbClr val="3C628F"/>
                </a:solidFill>
              </a:rPr>
              <a:t>Verordnung (EU) 2016/1628 </a:t>
            </a:r>
            <a:r>
              <a:rPr lang="de-AT" dirty="0">
                <a:solidFill>
                  <a:srgbClr val="3C628F"/>
                </a:solidFill>
              </a:rPr>
              <a:t>(Non-Road Mobile </a:t>
            </a:r>
            <a:r>
              <a:rPr lang="de-AT" dirty="0" err="1">
                <a:solidFill>
                  <a:srgbClr val="3C628F"/>
                </a:solidFill>
              </a:rPr>
              <a:t>Machinery</a:t>
            </a:r>
            <a:r>
              <a:rPr lang="de-AT" dirty="0">
                <a:solidFill>
                  <a:srgbClr val="3C628F"/>
                </a:solidFill>
              </a:rPr>
              <a:t>/NRMM-Verordnung</a:t>
            </a:r>
            <a:r>
              <a:rPr lang="de-DE" dirty="0" smtClean="0">
                <a:solidFill>
                  <a:srgbClr val="3C628F"/>
                </a:solidFill>
              </a:rPr>
              <a:t>):</a:t>
            </a:r>
          </a:p>
          <a:p>
            <a:r>
              <a:rPr lang="de-DE" dirty="0" smtClean="0">
                <a:solidFill>
                  <a:srgbClr val="3C628F"/>
                </a:solidFill>
              </a:rPr>
              <a:t>Regelt Grenzwerte für Abgasemissionen neuer Motoren.</a:t>
            </a:r>
          </a:p>
          <a:p>
            <a:r>
              <a:rPr lang="de-DE" dirty="0">
                <a:solidFill>
                  <a:srgbClr val="3C628F"/>
                </a:solidFill>
              </a:rPr>
              <a:t>Grenzwerte sind sehr streng -&gt; </a:t>
            </a:r>
            <a:r>
              <a:rPr lang="de-DE" dirty="0" smtClean="0">
                <a:solidFill>
                  <a:srgbClr val="3C628F"/>
                </a:solidFill>
              </a:rPr>
              <a:t>E</a:t>
            </a:r>
            <a:r>
              <a:rPr lang="de-DE" dirty="0">
                <a:solidFill>
                  <a:srgbClr val="3C628F"/>
                </a:solidFill>
              </a:rPr>
              <a:t>missionsreduktionstechnologien und Partikelfilter </a:t>
            </a:r>
            <a:r>
              <a:rPr lang="de-DE" dirty="0" smtClean="0">
                <a:solidFill>
                  <a:srgbClr val="3C628F"/>
                </a:solidFill>
              </a:rPr>
              <a:t>notwendig</a:t>
            </a:r>
          </a:p>
          <a:p>
            <a:r>
              <a:rPr lang="de-AT" dirty="0">
                <a:solidFill>
                  <a:srgbClr val="3C628F"/>
                </a:solidFill>
              </a:rPr>
              <a:t>Erstmals ist auch ein Grenzwert für die Anzahl der Partikel einzuhalten (Motoren mit einer Leistung P ≥ 300 kW).  </a:t>
            </a:r>
            <a:endParaRPr lang="de-AT" dirty="0" smtClean="0">
              <a:solidFill>
                <a:srgbClr val="3C628F"/>
              </a:solidFill>
            </a:endParaRPr>
          </a:p>
          <a:p>
            <a:r>
              <a:rPr lang="de-AT" dirty="0">
                <a:solidFill>
                  <a:srgbClr val="3C628F"/>
                </a:solidFill>
              </a:rPr>
              <a:t> EU-Kommission </a:t>
            </a:r>
            <a:r>
              <a:rPr lang="de-AT" dirty="0" smtClean="0">
                <a:solidFill>
                  <a:srgbClr val="3C628F"/>
                </a:solidFill>
              </a:rPr>
              <a:t>diskutiert auch </a:t>
            </a:r>
            <a:r>
              <a:rPr lang="de-AT" dirty="0">
                <a:solidFill>
                  <a:srgbClr val="3C628F"/>
                </a:solidFill>
              </a:rPr>
              <a:t>freiwillige Umweltstandards, die auch auf bestehende Schiffe angewandt werden </a:t>
            </a:r>
            <a:r>
              <a:rPr lang="de-AT" dirty="0" smtClean="0">
                <a:solidFill>
                  <a:srgbClr val="3C628F"/>
                </a:solidFill>
              </a:rPr>
              <a:t>könnten</a:t>
            </a:r>
          </a:p>
          <a:p>
            <a:r>
              <a:rPr lang="de-AT" dirty="0" smtClean="0">
                <a:solidFill>
                  <a:srgbClr val="3C628F"/>
                </a:solidFill>
              </a:rPr>
              <a:t>Derzeit </a:t>
            </a:r>
            <a:r>
              <a:rPr lang="de-AT" dirty="0">
                <a:solidFill>
                  <a:srgbClr val="3C628F"/>
                </a:solidFill>
              </a:rPr>
              <a:t>gibt es </a:t>
            </a:r>
            <a:r>
              <a:rPr lang="de-AT" dirty="0" smtClean="0">
                <a:solidFill>
                  <a:srgbClr val="3C628F"/>
                </a:solidFill>
              </a:rPr>
              <a:t>solche Umweltstandards </a:t>
            </a:r>
            <a:r>
              <a:rPr lang="de-AT" dirty="0">
                <a:solidFill>
                  <a:srgbClr val="3C628F"/>
                </a:solidFill>
              </a:rPr>
              <a:t>in Belgien und den </a:t>
            </a:r>
            <a:r>
              <a:rPr lang="de-AT" dirty="0" smtClean="0">
                <a:solidFill>
                  <a:srgbClr val="3C628F"/>
                </a:solidFill>
              </a:rPr>
              <a:t>Niederlanden</a:t>
            </a:r>
          </a:p>
          <a:p>
            <a:r>
              <a:rPr lang="de-AT" dirty="0" smtClean="0">
                <a:solidFill>
                  <a:srgbClr val="3C628F"/>
                </a:solidFill>
              </a:rPr>
              <a:t>Einhaltung durch Green Award gekennzeichnet. Schiffe mit diesem Award können bis zu 30% ermäßigte Hafengebühren erhalten</a:t>
            </a:r>
          </a:p>
          <a:p>
            <a:endParaRPr lang="de-AT"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Tree>
    <p:extLst>
      <p:ext uri="{BB962C8B-B14F-4D97-AF65-F5344CB8AC3E}">
        <p14:creationId xmlns:p14="http://schemas.microsoft.com/office/powerpoint/2010/main" val="1435866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solidFill>
                  <a:srgbClr val="3C628F"/>
                </a:solidFill>
              </a:rPr>
              <a:t>Best Practice Beispiel: Port </a:t>
            </a:r>
            <a:r>
              <a:rPr lang="de-DE" dirty="0" err="1" smtClean="0">
                <a:solidFill>
                  <a:srgbClr val="3C628F"/>
                </a:solidFill>
              </a:rPr>
              <a:t>of</a:t>
            </a:r>
            <a:r>
              <a:rPr lang="de-DE" dirty="0" smtClean="0">
                <a:solidFill>
                  <a:srgbClr val="3C628F"/>
                </a:solidFill>
              </a:rPr>
              <a:t> Rotterdam</a:t>
            </a:r>
            <a:endParaRPr lang="de-AT" dirty="0">
              <a:solidFill>
                <a:srgbClr val="3C628F"/>
              </a:solidFill>
            </a:endParaRPr>
          </a:p>
        </p:txBody>
      </p:sp>
      <p:sp>
        <p:nvSpPr>
          <p:cNvPr id="3" name="Content Placeholder 2"/>
          <p:cNvSpPr>
            <a:spLocks noGrp="1"/>
          </p:cNvSpPr>
          <p:nvPr>
            <p:ph idx="1"/>
          </p:nvPr>
        </p:nvSpPr>
        <p:spPr/>
        <p:txBody>
          <a:bodyPr/>
          <a:lstStyle/>
          <a:p>
            <a:r>
              <a:rPr lang="de-DE" dirty="0" smtClean="0">
                <a:solidFill>
                  <a:srgbClr val="3C628F"/>
                </a:solidFill>
              </a:rPr>
              <a:t>Hafen Rotterdam setzt unterschiedlichste Maßnahmen um den Hafen nachhaltig zu gestalten. Z.B.:</a:t>
            </a:r>
          </a:p>
          <a:p>
            <a:endParaRPr lang="de-DE" sz="1000" dirty="0" smtClean="0">
              <a:solidFill>
                <a:srgbClr val="3C628F"/>
              </a:solidFill>
            </a:endParaRPr>
          </a:p>
          <a:p>
            <a:r>
              <a:rPr lang="de-DE" dirty="0">
                <a:solidFill>
                  <a:srgbClr val="3C628F"/>
                </a:solidFill>
              </a:rPr>
              <a:t>ab 2025 nur mehr Binnenschiffe zugelassen, deren Motor zumindest </a:t>
            </a:r>
            <a:r>
              <a:rPr lang="de-DE" dirty="0" smtClean="0">
                <a:solidFill>
                  <a:srgbClr val="3C628F"/>
                </a:solidFill>
              </a:rPr>
              <a:t>ZKR-Stufe </a:t>
            </a:r>
            <a:r>
              <a:rPr lang="de-DE" dirty="0">
                <a:solidFill>
                  <a:srgbClr val="3C628F"/>
                </a:solidFill>
              </a:rPr>
              <a:t>II </a:t>
            </a:r>
            <a:r>
              <a:rPr lang="de-DE" dirty="0" smtClean="0">
                <a:solidFill>
                  <a:srgbClr val="3C628F"/>
                </a:solidFill>
              </a:rPr>
              <a:t>entsprechen</a:t>
            </a:r>
          </a:p>
          <a:p>
            <a:endParaRPr lang="de-DE" sz="1000" dirty="0" smtClean="0">
              <a:solidFill>
                <a:srgbClr val="3C628F"/>
              </a:solidFill>
            </a:endParaRPr>
          </a:p>
          <a:p>
            <a:r>
              <a:rPr lang="de-AT" dirty="0" smtClean="0">
                <a:solidFill>
                  <a:srgbClr val="3C628F"/>
                </a:solidFill>
              </a:rPr>
              <a:t>Umweltfreundliche </a:t>
            </a:r>
            <a:r>
              <a:rPr lang="de-AT" dirty="0">
                <a:solidFill>
                  <a:srgbClr val="3C628F"/>
                </a:solidFill>
              </a:rPr>
              <a:t>Seeschiffe, die mehr </a:t>
            </a:r>
            <a:r>
              <a:rPr lang="de-AT" dirty="0" smtClean="0">
                <a:solidFill>
                  <a:srgbClr val="3C628F"/>
                </a:solidFill>
              </a:rPr>
              <a:t>erfüllen </a:t>
            </a:r>
            <a:r>
              <a:rPr lang="de-AT" dirty="0">
                <a:solidFill>
                  <a:srgbClr val="3C628F"/>
                </a:solidFill>
              </a:rPr>
              <a:t>als es </a:t>
            </a:r>
            <a:r>
              <a:rPr lang="de-AT" dirty="0" smtClean="0">
                <a:solidFill>
                  <a:srgbClr val="3C628F"/>
                </a:solidFill>
              </a:rPr>
              <a:t>gesetzliche Normen vorschreiben, </a:t>
            </a:r>
            <a:r>
              <a:rPr lang="de-AT" dirty="0">
                <a:solidFill>
                  <a:srgbClr val="3C628F"/>
                </a:solidFill>
              </a:rPr>
              <a:t>erhalten bis zu 20% Ermäßigung auf </a:t>
            </a:r>
            <a:r>
              <a:rPr lang="de-AT" dirty="0" smtClean="0">
                <a:solidFill>
                  <a:srgbClr val="3C628F"/>
                </a:solidFill>
              </a:rPr>
              <a:t>Hafengebühren</a:t>
            </a:r>
          </a:p>
          <a:p>
            <a:endParaRPr lang="de-DE" dirty="0">
              <a:solidFill>
                <a:srgbClr val="3C628F"/>
              </a:solidFill>
            </a:endParaRPr>
          </a:p>
          <a:p>
            <a:r>
              <a:rPr lang="de-DE" dirty="0" smtClean="0">
                <a:solidFill>
                  <a:srgbClr val="3C628F"/>
                </a:solidFill>
              </a:rPr>
              <a:t>Wind- und Solarenergie im Hafen etc…</a:t>
            </a:r>
            <a:endParaRPr lang="de-DE"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6" name="Picture 5"/>
          <p:cNvPicPr>
            <a:picLocks noChangeAspect="1"/>
          </p:cNvPicPr>
          <p:nvPr/>
        </p:nvPicPr>
        <p:blipFill>
          <a:blip r:embed="rId3"/>
          <a:stretch>
            <a:fillRect/>
          </a:stretch>
        </p:blipFill>
        <p:spPr>
          <a:xfrm>
            <a:off x="6354452" y="4653136"/>
            <a:ext cx="2483768" cy="1655845"/>
          </a:xfrm>
          <a:prstGeom prst="rect">
            <a:avLst/>
          </a:prstGeom>
        </p:spPr>
      </p:pic>
      <p:sp>
        <p:nvSpPr>
          <p:cNvPr id="7" name="TextBox 6"/>
          <p:cNvSpPr txBox="1"/>
          <p:nvPr/>
        </p:nvSpPr>
        <p:spPr>
          <a:xfrm>
            <a:off x="6588224" y="6308981"/>
            <a:ext cx="1872208" cy="215444"/>
          </a:xfrm>
          <a:prstGeom prst="rect">
            <a:avLst/>
          </a:prstGeom>
          <a:noFill/>
        </p:spPr>
        <p:txBody>
          <a:bodyPr wrap="square" rtlCol="0">
            <a:spAutoFit/>
          </a:bodyPr>
          <a:lstStyle/>
          <a:p>
            <a:r>
              <a:rPr lang="de-DE" sz="800" dirty="0" smtClean="0">
                <a:solidFill>
                  <a:srgbClr val="3C628F"/>
                </a:solidFill>
              </a:rPr>
              <a:t>Quelle: </a:t>
            </a:r>
            <a:r>
              <a:rPr lang="de-DE" sz="800" dirty="0" err="1" smtClean="0">
                <a:solidFill>
                  <a:srgbClr val="3C628F"/>
                </a:solidFill>
              </a:rPr>
              <a:t>pixabay</a:t>
            </a:r>
            <a:endParaRPr lang="de-AT" sz="800" dirty="0">
              <a:solidFill>
                <a:srgbClr val="3C628F"/>
              </a:solidFill>
            </a:endParaRPr>
          </a:p>
        </p:txBody>
      </p:sp>
    </p:spTree>
    <p:extLst>
      <p:ext uri="{BB962C8B-B14F-4D97-AF65-F5344CB8AC3E}">
        <p14:creationId xmlns:p14="http://schemas.microsoft.com/office/powerpoint/2010/main" val="4074348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Exkurs: Gefahrguttransport</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435280" cy="4776192"/>
          </a:xfrm>
        </p:spPr>
        <p:txBody>
          <a:bodyPr>
            <a:noAutofit/>
          </a:bodyPr>
          <a:lstStyle/>
          <a:p>
            <a:pPr marL="0" indent="0">
              <a:spcBef>
                <a:spcPts val="600"/>
              </a:spcBef>
              <a:spcAft>
                <a:spcPts val="1200"/>
              </a:spcAft>
              <a:buClr>
                <a:srgbClr val="189BC4"/>
              </a:buClr>
              <a:buNone/>
            </a:pPr>
            <a:r>
              <a:rPr lang="de-AT" sz="1400" b="1" dirty="0" smtClean="0">
                <a:solidFill>
                  <a:srgbClr val="189BC4"/>
                </a:solidFill>
                <a:latin typeface="Corbel" panose="020B0503020204020204" pitchFamily="34" charset="0"/>
              </a:rPr>
              <a:t>Gefahrenpotenzial</a:t>
            </a:r>
            <a:r>
              <a:rPr lang="de-AT" sz="1400" dirty="0" smtClean="0">
                <a:solidFill>
                  <a:schemeClr val="accent1"/>
                </a:solidFill>
                <a:latin typeface="Corbel" panose="020B0503020204020204" pitchFamily="34" charset="0"/>
              </a:rPr>
              <a:t> gewisser Güter </a:t>
            </a:r>
            <a:r>
              <a:rPr lang="de-AT" sz="1400" dirty="0" smtClean="0">
                <a:latin typeface="Corbel" panose="020B0503020204020204" pitchFamily="34" charset="0"/>
              </a:rPr>
              <a:t>beim </a:t>
            </a:r>
            <a:r>
              <a:rPr lang="de-AT" sz="1400" dirty="0">
                <a:latin typeface="Corbel" panose="020B0503020204020204" pitchFamily="34" charset="0"/>
              </a:rPr>
              <a:t>Transport </a:t>
            </a:r>
            <a:br>
              <a:rPr lang="de-AT" sz="1400" dirty="0">
                <a:latin typeface="Corbel" panose="020B0503020204020204" pitchFamily="34" charset="0"/>
              </a:rPr>
            </a:br>
            <a:r>
              <a:rPr lang="de-AT" sz="1400" dirty="0" smtClean="0">
                <a:solidFill>
                  <a:schemeClr val="accent1"/>
                </a:solidFill>
                <a:latin typeface="Corbel" panose="020B0503020204020204" pitchFamily="34" charset="0"/>
              </a:rPr>
              <a:t>(für Mensch, Tier, </a:t>
            </a:r>
            <a:r>
              <a:rPr lang="de-AT" sz="1400" dirty="0">
                <a:solidFill>
                  <a:schemeClr val="accent1"/>
                </a:solidFill>
                <a:latin typeface="Corbel" panose="020B0503020204020204" pitchFamily="34" charset="0"/>
              </a:rPr>
              <a:t>Sachen oder die </a:t>
            </a:r>
            <a:r>
              <a:rPr lang="de-AT" sz="1400" dirty="0" smtClean="0">
                <a:solidFill>
                  <a:schemeClr val="accent1"/>
                </a:solidFill>
                <a:latin typeface="Corbel" panose="020B0503020204020204" pitchFamily="34" charset="0"/>
              </a:rPr>
              <a:t>Umwelt)</a:t>
            </a:r>
          </a:p>
          <a:p>
            <a:pPr>
              <a:spcBef>
                <a:spcPts val="600"/>
              </a:spcBef>
              <a:spcAft>
                <a:spcPts val="1200"/>
              </a:spcAft>
              <a:buClr>
                <a:srgbClr val="189BC4"/>
              </a:buClr>
            </a:pPr>
            <a:r>
              <a:rPr lang="de-AT" sz="1400" dirty="0" smtClean="0">
                <a:solidFill>
                  <a:schemeClr val="accent1"/>
                </a:solidFill>
                <a:latin typeface="Corbel" panose="020B0503020204020204" pitchFamily="34" charset="0"/>
              </a:rPr>
              <a:t>nat. + int. Vorschriften zur Einstufung, Verpackung, Kennzeichnung, Beförderung… </a:t>
            </a:r>
          </a:p>
          <a:p>
            <a:pPr>
              <a:spcBef>
                <a:spcPts val="600"/>
              </a:spcBef>
              <a:spcAft>
                <a:spcPts val="1200"/>
              </a:spcAft>
              <a:buClr>
                <a:srgbClr val="189BC4"/>
              </a:buClr>
            </a:pPr>
            <a:r>
              <a:rPr lang="de-AT" sz="1400" dirty="0" smtClean="0">
                <a:solidFill>
                  <a:schemeClr val="accent1"/>
                </a:solidFill>
                <a:latin typeface="Corbel" panose="020B0503020204020204" pitchFamily="34" charset="0"/>
              </a:rPr>
              <a:t>international in </a:t>
            </a:r>
            <a:r>
              <a:rPr lang="de-AT" sz="1400" b="1" dirty="0" smtClean="0">
                <a:solidFill>
                  <a:srgbClr val="189BC4"/>
                </a:solidFill>
                <a:latin typeface="Corbel" panose="020B0503020204020204" pitchFamily="34" charset="0"/>
              </a:rPr>
              <a:t>ADN</a:t>
            </a:r>
            <a:r>
              <a:rPr lang="de-AT" sz="1400" dirty="0" smtClean="0">
                <a:solidFill>
                  <a:schemeClr val="accent1"/>
                </a:solidFill>
                <a:latin typeface="Corbel" panose="020B0503020204020204" pitchFamily="34" charset="0"/>
              </a:rPr>
              <a:t> geregelt (</a:t>
            </a:r>
            <a:r>
              <a:rPr lang="de-AT" sz="1400" dirty="0" err="1" smtClean="0">
                <a:solidFill>
                  <a:schemeClr val="accent1"/>
                </a:solidFill>
                <a:latin typeface="Corbel" panose="020B0503020204020204" pitchFamily="34" charset="0"/>
              </a:rPr>
              <a:t>Europ</a:t>
            </a:r>
            <a:r>
              <a:rPr lang="de-AT" sz="1400" dirty="0" smtClean="0">
                <a:solidFill>
                  <a:schemeClr val="accent1"/>
                </a:solidFill>
                <a:latin typeface="Corbel" panose="020B0503020204020204" pitchFamily="34" charset="0"/>
              </a:rPr>
              <a:t>. Übereinkommen über die internationale Beförderung gefährlicher Güter auf Binnenwasserstraßen)</a:t>
            </a:r>
          </a:p>
          <a:p>
            <a:pPr lvl="1">
              <a:spcBef>
                <a:spcPts val="600"/>
              </a:spcBef>
              <a:buClr>
                <a:srgbClr val="189BC4"/>
              </a:buClr>
              <a:buFont typeface="Symbol" panose="05050102010706020507" pitchFamily="18" charset="2"/>
              <a:buChar char="-"/>
            </a:pPr>
            <a:r>
              <a:rPr lang="de-AT" sz="1400" dirty="0" smtClean="0">
                <a:solidFill>
                  <a:schemeClr val="accent1"/>
                </a:solidFill>
                <a:latin typeface="Corbel" panose="020B0503020204020204" pitchFamily="34" charset="0"/>
              </a:rPr>
              <a:t>Erfasst alle gefährlichen Güter</a:t>
            </a:r>
          </a:p>
          <a:p>
            <a:pPr lvl="1">
              <a:spcBef>
                <a:spcPts val="600"/>
              </a:spcBef>
              <a:buClr>
                <a:srgbClr val="189BC4"/>
              </a:buClr>
              <a:buFont typeface="Symbol" panose="05050102010706020507" pitchFamily="18" charset="2"/>
              <a:buChar char="-"/>
            </a:pPr>
            <a:r>
              <a:rPr lang="de-AT" sz="1400" dirty="0" smtClean="0">
                <a:solidFill>
                  <a:schemeClr val="accent1"/>
                </a:solidFill>
                <a:latin typeface="Corbel" panose="020B0503020204020204" pitchFamily="34" charset="0"/>
              </a:rPr>
              <a:t>Legt fest, ob Transport mit dem Binnenschiff gestattet ist</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Klassifizierung der Güter inklusive Zuordnungskriterien und Prüfverfahren </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Verwendung von Verpackungen, Tanks und Massengutbehältern </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Verfahren beim Güterversand (zum Beispiel Kennzeichnung und Beschriftung) </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Bestimmungen bezüglich Beladung, Transport, Entladung und sonstige     Behandlung von Gütern </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Vorschriften bezüglich Schiffsmannschaften, Ausrüstung, Betrieb und Dokumentation </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Vorschriften für den </a:t>
            </a:r>
            <a:r>
              <a:rPr lang="de-AT" sz="1400" dirty="0" smtClean="0">
                <a:solidFill>
                  <a:schemeClr val="accent1"/>
                </a:solidFill>
                <a:latin typeface="Corbel" panose="020B0503020204020204" pitchFamily="34" charset="0"/>
              </a:rPr>
              <a:t>Schiffsbau</a:t>
            </a:r>
          </a:p>
          <a:p>
            <a:pPr lvl="1">
              <a:spcBef>
                <a:spcPts val="600"/>
              </a:spcBef>
              <a:buClr>
                <a:srgbClr val="189BC4"/>
              </a:buClr>
              <a:buFont typeface="Symbol" panose="05050102010706020507" pitchFamily="18" charset="2"/>
              <a:buChar char="-"/>
            </a:pPr>
            <a:endParaRPr lang="de-AT" sz="1800" dirty="0" smtClean="0">
              <a:solidFill>
                <a:schemeClr val="accent1"/>
              </a:solidFill>
              <a:latin typeface="Corbel" panose="020B0503020204020204" pitchFamily="34" charset="0"/>
            </a:endParaRPr>
          </a:p>
          <a:p>
            <a:pPr>
              <a:spcBef>
                <a:spcPts val="600"/>
              </a:spcBef>
              <a:spcAft>
                <a:spcPts val="1200"/>
              </a:spcAft>
              <a:buClr>
                <a:srgbClr val="189BC4"/>
              </a:buClr>
            </a:pPr>
            <a:r>
              <a:rPr lang="de-AT" sz="1400" dirty="0" smtClean="0">
                <a:solidFill>
                  <a:schemeClr val="accent1"/>
                </a:solidFill>
                <a:latin typeface="Corbel" panose="020B0503020204020204" pitchFamily="34" charset="0"/>
              </a:rPr>
              <a:t>national im Gefahrgutbeförderungsgesetz geregelt (GGBG)</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Tree>
    <p:extLst>
      <p:ext uri="{BB962C8B-B14F-4D97-AF65-F5344CB8AC3E}">
        <p14:creationId xmlns:p14="http://schemas.microsoft.com/office/powerpoint/2010/main" val="7991177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clrChange>
              <a:clrFrom>
                <a:srgbClr val="FFFFFF"/>
              </a:clrFrom>
              <a:clrTo>
                <a:srgbClr val="FFFFFF">
                  <a:alpha val="0"/>
                </a:srgbClr>
              </a:clrTo>
            </a:clrChange>
          </a:blip>
          <a:srcRect b="19685"/>
          <a:stretch/>
        </p:blipFill>
        <p:spPr>
          <a:xfrm>
            <a:off x="-1" y="1124744"/>
            <a:ext cx="9170995" cy="5563525"/>
          </a:xfrm>
          <a:prstGeom prst="rect">
            <a:avLst/>
          </a:prstGeom>
        </p:spPr>
      </p:pic>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Quiz</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Besatzung, Ausstattung, Antrieb </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8291264" cy="4776192"/>
          </a:xfrm>
        </p:spPr>
        <p:txBody>
          <a:bodyPr>
            <a:normAutofit/>
          </a:bodyPr>
          <a:lstStyle/>
          <a:p>
            <a:pPr marL="0" indent="0" algn="ctr">
              <a:buNone/>
            </a:pPr>
            <a:r>
              <a:rPr lang="de-AT" sz="2000" dirty="0" smtClean="0">
                <a:solidFill>
                  <a:srgbClr val="3C628F"/>
                </a:solidFill>
                <a:latin typeface="Corbel" panose="020B0503020204020204" pitchFamily="34" charset="0"/>
              </a:rPr>
              <a:t>Welches der folgenden Güter ist ein Gefahrgut?</a:t>
            </a:r>
          </a:p>
          <a:p>
            <a:pPr marL="1706563" indent="-266700">
              <a:spcBef>
                <a:spcPts val="600"/>
              </a:spcBef>
              <a:spcAft>
                <a:spcPts val="600"/>
              </a:spcAft>
              <a:buSzPct val="100000"/>
              <a:buFont typeface="+mj-lt"/>
              <a:buAutoNum type="alphaLcParenR"/>
              <a:tabLst>
                <a:tab pos="4751388" algn="l"/>
                <a:tab pos="5111750" algn="l"/>
              </a:tabLst>
            </a:pPr>
            <a:r>
              <a:rPr lang="de-AT" sz="1800" dirty="0" smtClean="0">
                <a:solidFill>
                  <a:schemeClr val="accent1"/>
                </a:solidFill>
                <a:latin typeface="Corbel" panose="020B0503020204020204" pitchFamily="34" charset="0"/>
              </a:rPr>
              <a:t>Landmaschinen	c)	biogene Rohstoffe</a:t>
            </a:r>
          </a:p>
          <a:p>
            <a:pPr marL="1706563" indent="-266700">
              <a:spcBef>
                <a:spcPts val="600"/>
              </a:spcBef>
              <a:spcAft>
                <a:spcPts val="600"/>
              </a:spcAft>
              <a:buSzPct val="100000"/>
              <a:buFont typeface="+mj-lt"/>
              <a:buAutoNum type="alphaLcParenR"/>
              <a:tabLst>
                <a:tab pos="4751388" algn="l"/>
                <a:tab pos="5111750" algn="l"/>
              </a:tabLst>
            </a:pPr>
            <a:r>
              <a:rPr lang="de-AT" sz="1800" dirty="0" smtClean="0">
                <a:solidFill>
                  <a:schemeClr val="accent1"/>
                </a:solidFill>
                <a:latin typeface="Corbel" panose="020B0503020204020204" pitchFamily="34" charset="0"/>
              </a:rPr>
              <a:t>Neuwägen	d)	Erdölerzeugnisse</a:t>
            </a:r>
            <a:endParaRPr lang="de-AT" sz="1800" dirty="0">
              <a:solidFill>
                <a:schemeClr val="accent1"/>
              </a:solidFill>
              <a:latin typeface="Corbel" panose="020B0503020204020204" pitchFamily="34" charset="0"/>
            </a:endParaRP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8" name="Ellipse 7"/>
          <p:cNvSpPr/>
          <p:nvPr/>
        </p:nvSpPr>
        <p:spPr>
          <a:xfrm>
            <a:off x="5148064" y="2492895"/>
            <a:ext cx="2304256" cy="4320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p:cNvSpPr/>
          <p:nvPr/>
        </p:nvSpPr>
        <p:spPr>
          <a:xfrm>
            <a:off x="-108520" y="4365104"/>
            <a:ext cx="4572000" cy="215444"/>
          </a:xfrm>
          <a:prstGeom prst="rect">
            <a:avLst/>
          </a:prstGeom>
        </p:spPr>
        <p:txBody>
          <a:bodyPr>
            <a:spAutoFit/>
          </a:bodyPr>
          <a:lstStyle/>
          <a:p>
            <a:r>
              <a:rPr lang="de-AT" sz="800" dirty="0" smtClean="0">
                <a:solidFill>
                  <a:schemeClr val="accent1"/>
                </a:solidFill>
                <a:latin typeface="Corbel" panose="020B0503020204020204" pitchFamily="34" charset="0"/>
              </a:rPr>
              <a:t>Quelle: http</a:t>
            </a:r>
            <a:r>
              <a:rPr lang="de-AT" sz="800" dirty="0">
                <a:solidFill>
                  <a:schemeClr val="accent1"/>
                </a:solidFill>
                <a:latin typeface="Corbel" panose="020B0503020204020204" pitchFamily="34" charset="0"/>
              </a:rPr>
              <a:t>://www.goldunze.de/rohstoffe/rohoel/rohoel/</a:t>
            </a:r>
          </a:p>
        </p:txBody>
      </p:sp>
    </p:spTree>
    <p:extLst>
      <p:ext uri="{BB962C8B-B14F-4D97-AF65-F5344CB8AC3E}">
        <p14:creationId xmlns:p14="http://schemas.microsoft.com/office/powerpoint/2010/main" val="292345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Kreuzworträtsel</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Abschlussübung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solidFill>
                  <a:schemeClr val="accent1"/>
                </a:solidFill>
                <a:latin typeface="Corbel" panose="020B0503020204020204" pitchFamily="34" charset="0"/>
              </a:rPr>
              <a:t>Gestaltet ein </a:t>
            </a:r>
            <a:r>
              <a:rPr lang="de-AT" sz="2000" b="1" dirty="0">
                <a:solidFill>
                  <a:srgbClr val="189BC4"/>
                </a:solidFill>
                <a:latin typeface="Corbel" panose="020B0503020204020204" pitchFamily="34" charset="0"/>
              </a:rPr>
              <a:t>Kreuzworträtsel</a:t>
            </a:r>
            <a:r>
              <a:rPr lang="de-AT" sz="2000" dirty="0">
                <a:solidFill>
                  <a:schemeClr val="accent1"/>
                </a:solidFill>
                <a:latin typeface="Corbel" panose="020B0503020204020204" pitchFamily="34" charset="0"/>
              </a:rPr>
              <a:t> (einmal Angabe, einmal Lösung) und tauscht dann mit euren Kollegen, sodass jeder das Kreuzworträtsle eines anderen lösen muss</a:t>
            </a:r>
            <a:r>
              <a:rPr lang="de-AT" sz="2000" dirty="0" smtClean="0">
                <a:solidFill>
                  <a:schemeClr val="accent1"/>
                </a:solidFill>
                <a:latin typeface="Corbel" panose="020B0503020204020204" pitchFamily="34" charset="0"/>
              </a:rPr>
              <a:t>.</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Für die Fragen des Kreuzworträtsels könnt ihr alle Informationen aus der Präsentation verwenden, Fragen können zum Beispiel sein:</a:t>
            </a:r>
          </a:p>
          <a:p>
            <a:pPr lvl="1">
              <a:buClr>
                <a:srgbClr val="189BC4"/>
              </a:buClr>
              <a:buFont typeface="Symbol" panose="05050102010706020507" pitchFamily="18" charset="2"/>
              <a:buChar char="-"/>
            </a:pPr>
            <a:r>
              <a:rPr lang="de-AT" dirty="0" smtClean="0">
                <a:solidFill>
                  <a:schemeClr val="accent1"/>
                </a:solidFill>
                <a:latin typeface="Corbel" panose="020B0503020204020204" pitchFamily="34" charset="0"/>
              </a:rPr>
              <a:t>In welchem Abkommen werden Gefahrguttransporte geregelt?</a:t>
            </a:r>
            <a:endParaRPr lang="de-AT"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dirty="0">
                <a:solidFill>
                  <a:schemeClr val="accent1"/>
                </a:solidFill>
                <a:latin typeface="Corbel" panose="020B0503020204020204" pitchFamily="34" charset="0"/>
              </a:rPr>
              <a:t>Wie nennt man das Übereinkommen über die Regelungen der Schifffahrt auf der Donau?</a:t>
            </a:r>
          </a:p>
          <a:p>
            <a:pPr lvl="1">
              <a:buClr>
                <a:srgbClr val="189BC4"/>
              </a:buClr>
              <a:buFont typeface="Symbol" panose="05050102010706020507" pitchFamily="18" charset="2"/>
              <a:buChar char="-"/>
            </a:pPr>
            <a:r>
              <a:rPr lang="de-AT" dirty="0" smtClean="0">
                <a:solidFill>
                  <a:schemeClr val="accent1"/>
                </a:solidFill>
                <a:latin typeface="Corbel" panose="020B0503020204020204" pitchFamily="34" charset="0"/>
              </a:rPr>
              <a:t>usw.</a:t>
            </a:r>
          </a:p>
          <a:p>
            <a:pPr lvl="1">
              <a:buClr>
                <a:srgbClr val="189BC4"/>
              </a:buClr>
            </a:pPr>
            <a:endParaRPr lang="de-AT"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Vergesst nicht bei den Fragen dazuzuschreiben, ob die Antwort </a:t>
            </a:r>
            <a:r>
              <a:rPr lang="de-AT" sz="2000" b="1" dirty="0">
                <a:solidFill>
                  <a:srgbClr val="189BC4"/>
                </a:solidFill>
                <a:latin typeface="Corbel" panose="020B0503020204020204" pitchFamily="34" charset="0"/>
              </a:rPr>
              <a:t>waagrecht</a:t>
            </a:r>
            <a:r>
              <a:rPr lang="de-AT" sz="2000" dirty="0">
                <a:solidFill>
                  <a:schemeClr val="accent1"/>
                </a:solidFill>
                <a:latin typeface="Corbel" panose="020B0503020204020204" pitchFamily="34" charset="0"/>
              </a:rPr>
              <a:t> oder </a:t>
            </a:r>
            <a:r>
              <a:rPr lang="de-AT" sz="2000" b="1" dirty="0">
                <a:solidFill>
                  <a:srgbClr val="189BC4"/>
                </a:solidFill>
                <a:latin typeface="Corbel" panose="020B0503020204020204" pitchFamily="34" charset="0"/>
              </a:rPr>
              <a:t>senkrecht</a:t>
            </a:r>
            <a:r>
              <a:rPr lang="de-AT" sz="2000" dirty="0">
                <a:solidFill>
                  <a:schemeClr val="accent1"/>
                </a:solidFill>
                <a:latin typeface="Corbel" panose="020B0503020204020204" pitchFamily="34" charset="0"/>
              </a:rPr>
              <a:t> eingetragen werden muss!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Tree>
    <p:extLst>
      <p:ext uri="{BB962C8B-B14F-4D97-AF65-F5344CB8AC3E}">
        <p14:creationId xmlns:p14="http://schemas.microsoft.com/office/powerpoint/2010/main" val="989914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chemeClr val="accent1"/>
                </a:solidFill>
                <a:latin typeface="Corbel" panose="020B0503020204020204" pitchFamily="34" charset="0"/>
              </a:rPr>
              <a:t>Lernziele</a:t>
            </a:r>
            <a:r>
              <a:rPr lang="de-DE" dirty="0" smtClean="0"/>
              <a:t> </a:t>
            </a:r>
            <a:r>
              <a:rPr lang="de-DE" dirty="0">
                <a:solidFill>
                  <a:schemeClr val="accent1"/>
                </a:solidFill>
                <a:latin typeface="Corbel" panose="020B0503020204020204" pitchFamily="34" charset="0"/>
              </a:rPr>
              <a:t>und Zielgruppe</a:t>
            </a: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6" name="Inhaltsplatzhalter 2"/>
          <p:cNvSpPr>
            <a:spLocks noGrp="1"/>
          </p:cNvSpPr>
          <p:nvPr>
            <p:ph idx="1"/>
          </p:nvPr>
        </p:nvSpPr>
        <p:spPr/>
        <p:txBody>
          <a:bodyPr>
            <a:normAutofit/>
          </a:bodyPr>
          <a:lstStyle/>
          <a:p>
            <a:pPr marL="0" indent="0">
              <a:buNone/>
            </a:pPr>
            <a:r>
              <a:rPr lang="en-US" sz="1600" b="1" dirty="0" err="1" smtClean="0">
                <a:solidFill>
                  <a:schemeClr val="accent1"/>
                </a:solidFill>
              </a:rPr>
              <a:t>Lernziele</a:t>
            </a:r>
            <a:endParaRPr lang="en-US" sz="1600" b="1" dirty="0">
              <a:solidFill>
                <a:schemeClr val="accent1"/>
              </a:solidFill>
            </a:endParaRPr>
          </a:p>
          <a:p>
            <a:pPr marL="0" indent="0">
              <a:buNone/>
            </a:pPr>
            <a:endParaRPr lang="en-US" sz="1600" b="1" dirty="0">
              <a:solidFill>
                <a:schemeClr val="accent1"/>
              </a:solidFill>
            </a:endParaRPr>
          </a:p>
          <a:p>
            <a:pPr marL="0" indent="0">
              <a:buNone/>
            </a:pPr>
            <a:r>
              <a:rPr lang="de-AT" sz="1600" dirty="0">
                <a:solidFill>
                  <a:schemeClr val="accent1"/>
                </a:solidFill>
              </a:rPr>
              <a:t>Nachdem </a:t>
            </a:r>
            <a:r>
              <a:rPr lang="de-AT" sz="1600" dirty="0" smtClean="0">
                <a:solidFill>
                  <a:schemeClr val="accent1"/>
                </a:solidFill>
              </a:rPr>
              <a:t>sie </a:t>
            </a:r>
            <a:r>
              <a:rPr lang="de-AT" sz="1600" dirty="0">
                <a:solidFill>
                  <a:schemeClr val="accent1"/>
                </a:solidFill>
              </a:rPr>
              <a:t>die Inhalte studiert haben, wissen die Lernenden...</a:t>
            </a:r>
          </a:p>
          <a:p>
            <a:pPr marL="0" indent="0">
              <a:buNone/>
            </a:pPr>
            <a:endParaRPr lang="de-AT" sz="1600" dirty="0">
              <a:solidFill>
                <a:schemeClr val="accent1"/>
              </a:solidFill>
            </a:endParaRPr>
          </a:p>
          <a:p>
            <a:r>
              <a:rPr lang="de-AT" sz="1600" dirty="0">
                <a:solidFill>
                  <a:schemeClr val="accent1"/>
                </a:solidFill>
              </a:rPr>
              <a:t>Einschlägige rechtliche Regelungen für </a:t>
            </a:r>
            <a:r>
              <a:rPr lang="de-AT" sz="1600" dirty="0" smtClean="0">
                <a:solidFill>
                  <a:schemeClr val="accent1"/>
                </a:solidFill>
              </a:rPr>
              <a:t>das Befahren </a:t>
            </a:r>
            <a:r>
              <a:rPr lang="de-AT" sz="1600" dirty="0">
                <a:solidFill>
                  <a:schemeClr val="accent1"/>
                </a:solidFill>
              </a:rPr>
              <a:t>nationaler und europäischer Wasserstraßen sowie die Klassifizierung von Wasserstraßen</a:t>
            </a:r>
          </a:p>
          <a:p>
            <a:r>
              <a:rPr lang="de-AT" sz="1600" dirty="0">
                <a:solidFill>
                  <a:schemeClr val="accent1"/>
                </a:solidFill>
              </a:rPr>
              <a:t>Europäische und nationale Förderstrategien zur Stärkung der Binnenschifffahrt und des nachhaltigen Güterverkehrs</a:t>
            </a:r>
          </a:p>
          <a:p>
            <a:r>
              <a:rPr lang="de-AT" sz="1600" dirty="0">
                <a:solidFill>
                  <a:schemeClr val="accent1"/>
                </a:solidFill>
              </a:rPr>
              <a:t>wichtige gesetzliche Regelungen und Vereinbarungen und kennen die Grundlagen über </a:t>
            </a:r>
            <a:r>
              <a:rPr lang="de-AT" sz="1600" dirty="0" smtClean="0">
                <a:solidFill>
                  <a:schemeClr val="accent1"/>
                </a:solidFill>
              </a:rPr>
              <a:t>Transportvarianten, </a:t>
            </a:r>
            <a:r>
              <a:rPr lang="de-AT" sz="1600" dirty="0">
                <a:solidFill>
                  <a:schemeClr val="accent1"/>
                </a:solidFill>
              </a:rPr>
              <a:t>Transportverträge und </a:t>
            </a:r>
            <a:r>
              <a:rPr lang="de-AT" sz="1600" dirty="0" smtClean="0">
                <a:solidFill>
                  <a:schemeClr val="accent1"/>
                </a:solidFill>
              </a:rPr>
              <a:t>Haftungsfragen</a:t>
            </a:r>
            <a:endParaRPr lang="de-AT" sz="1600" dirty="0">
              <a:solidFill>
                <a:schemeClr val="accent1"/>
              </a:solidFill>
            </a:endParaRPr>
          </a:p>
          <a:p>
            <a:r>
              <a:rPr lang="de-AT" sz="1600" dirty="0" smtClean="0">
                <a:solidFill>
                  <a:schemeClr val="accent1"/>
                </a:solidFill>
              </a:rPr>
              <a:t>die </a:t>
            </a:r>
            <a:r>
              <a:rPr lang="de-AT" sz="1600" dirty="0">
                <a:solidFill>
                  <a:schemeClr val="accent1"/>
                </a:solidFill>
              </a:rPr>
              <a:t>Grundlagen der Besatzungsanforderungen und Antriebsarten und sind mit den einschlägigen Vorschriften zu Kraftstoffen und Emissionen sowie dem Transport von Gefahrgut </a:t>
            </a:r>
            <a:r>
              <a:rPr lang="de-AT" sz="1600" dirty="0" smtClean="0">
                <a:solidFill>
                  <a:schemeClr val="accent1"/>
                </a:solidFill>
              </a:rPr>
              <a:t>vertraut</a:t>
            </a:r>
          </a:p>
          <a:p>
            <a:endParaRPr lang="de-AT" sz="1600" dirty="0" smtClean="0">
              <a:solidFill>
                <a:schemeClr val="accent1"/>
              </a:solidFill>
            </a:endParaRPr>
          </a:p>
          <a:p>
            <a:endParaRPr lang="de-DE" sz="1600" dirty="0">
              <a:solidFill>
                <a:schemeClr val="accent1"/>
              </a:solidFill>
            </a:endParaRPr>
          </a:p>
          <a:p>
            <a:endParaRPr lang="de-AT" sz="1600" dirty="0">
              <a:solidFill>
                <a:schemeClr val="accent1"/>
              </a:solidFill>
            </a:endParaRPr>
          </a:p>
          <a:p>
            <a:pPr marL="0" indent="0">
              <a:buNone/>
            </a:pPr>
            <a:endParaRPr lang="de-AT" sz="1600" dirty="0">
              <a:solidFill>
                <a:schemeClr val="accent1"/>
              </a:solidFill>
            </a:endParaRPr>
          </a:p>
        </p:txBody>
      </p:sp>
      <p:sp>
        <p:nvSpPr>
          <p:cNvPr id="7" name="Inhaltsplatzhalter 2"/>
          <p:cNvSpPr txBox="1">
            <a:spLocks/>
          </p:cNvSpPr>
          <p:nvPr/>
        </p:nvSpPr>
        <p:spPr>
          <a:xfrm>
            <a:off x="457200" y="5157192"/>
            <a:ext cx="6347048"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de-AT" sz="1600" b="1" dirty="0" smtClean="0">
              <a:solidFill>
                <a:schemeClr val="accent1"/>
              </a:solidFill>
            </a:endParaRPr>
          </a:p>
          <a:p>
            <a:pPr marL="0" indent="0">
              <a:buNone/>
            </a:pPr>
            <a:r>
              <a:rPr lang="de-AT" sz="1600" b="1" dirty="0" smtClean="0">
                <a:solidFill>
                  <a:schemeClr val="accent1"/>
                </a:solidFill>
              </a:rPr>
              <a:t>Zielgruppe</a:t>
            </a:r>
          </a:p>
          <a:p>
            <a:r>
              <a:rPr lang="de-AT" sz="1600" dirty="0" smtClean="0">
                <a:solidFill>
                  <a:schemeClr val="accent1"/>
                </a:solidFill>
              </a:rPr>
              <a:t>Schüler*innen der Oberstufen (AHS) bzw. BHS</a:t>
            </a:r>
          </a:p>
          <a:p>
            <a:r>
              <a:rPr lang="de-AT" sz="1600" dirty="0" err="1" smtClean="0">
                <a:solidFill>
                  <a:schemeClr val="accent1"/>
                </a:solidFill>
              </a:rPr>
              <a:t>Berufschüler</a:t>
            </a:r>
            <a:r>
              <a:rPr lang="de-AT" sz="1600" dirty="0" smtClean="0">
                <a:solidFill>
                  <a:schemeClr val="accent1"/>
                </a:solidFill>
              </a:rPr>
              <a:t>*innen</a:t>
            </a:r>
            <a:endParaRPr lang="de-AT" sz="1600" dirty="0">
              <a:solidFill>
                <a:schemeClr val="accent1"/>
              </a:solidFill>
            </a:endParaRPr>
          </a:p>
          <a:p>
            <a:r>
              <a:rPr lang="de-AT" sz="1600" dirty="0" smtClean="0">
                <a:solidFill>
                  <a:schemeClr val="accent1"/>
                </a:solidFill>
              </a:rPr>
              <a:t>Studierende</a:t>
            </a:r>
            <a:endParaRPr lang="de-AT" sz="1600" dirty="0">
              <a:solidFill>
                <a:schemeClr val="accent1"/>
              </a:solidFill>
            </a:endParaRPr>
          </a:p>
        </p:txBody>
      </p:sp>
    </p:spTree>
    <p:extLst>
      <p:ext uri="{BB962C8B-B14F-4D97-AF65-F5344CB8AC3E}">
        <p14:creationId xmlns:p14="http://schemas.microsoft.com/office/powerpoint/2010/main" val="530337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Quellenverzeichnis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107504" y="1700808"/>
            <a:ext cx="8939336" cy="4896544"/>
          </a:xfrm>
        </p:spPr>
        <p:txBody>
          <a:bodyPr>
            <a:normAutofit fontScale="70000" lnSpcReduction="20000"/>
          </a:bodyPr>
          <a:lstStyle/>
          <a:p>
            <a:pPr marL="182563" indent="0">
              <a:buClr>
                <a:srgbClr val="189BC4"/>
              </a:buClr>
              <a:buNone/>
            </a:pPr>
            <a:endParaRPr lang="de-DE" sz="1200" spc="60" dirty="0" smtClean="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Amtsblatt der europäischen Union, L276/3, https://eur-lex.europa.eu/legal-content/DE/TXT/PDF/?uri=CELEX:22015A1021(01)&amp;from=EN </a:t>
            </a:r>
          </a:p>
          <a:p>
            <a:pPr>
              <a:buClr>
                <a:srgbClr val="189BC4"/>
              </a:buClr>
            </a:pPr>
            <a:endParaRPr lang="de-AT" sz="1400" spc="60" dirty="0">
              <a:solidFill>
                <a:schemeClr val="accent1"/>
              </a:solidFill>
              <a:latin typeface="Corbel" panose="020B0503020204020204" pitchFamily="34" charset="0"/>
            </a:endParaRPr>
          </a:p>
          <a:p>
            <a:pPr>
              <a:buClr>
                <a:srgbClr val="189BC4"/>
              </a:buClr>
            </a:pPr>
            <a:r>
              <a:rPr lang="de-AT" sz="1400" spc="60" dirty="0" err="1">
                <a:solidFill>
                  <a:schemeClr val="accent1"/>
                </a:solidFill>
                <a:latin typeface="Corbel" panose="020B0503020204020204" pitchFamily="34" charset="0"/>
              </a:rPr>
              <a:t>bmvit</a:t>
            </a:r>
            <a:r>
              <a:rPr lang="de-AT" sz="1400" spc="60" dirty="0">
                <a:solidFill>
                  <a:schemeClr val="accent1"/>
                </a:solidFill>
                <a:latin typeface="Corbel" panose="020B0503020204020204" pitchFamily="34" charset="0"/>
              </a:rPr>
              <a:t>, Aktionsprogramm Donau des </a:t>
            </a:r>
            <a:r>
              <a:rPr lang="de-AT" sz="1400" spc="60" dirty="0" err="1">
                <a:solidFill>
                  <a:schemeClr val="accent1"/>
                </a:solidFill>
                <a:latin typeface="Corbel" panose="020B0503020204020204" pitchFamily="34" charset="0"/>
              </a:rPr>
              <a:t>bmvit</a:t>
            </a:r>
            <a:r>
              <a:rPr lang="de-AT" sz="1400" spc="60" dirty="0">
                <a:solidFill>
                  <a:schemeClr val="accent1"/>
                </a:solidFill>
                <a:latin typeface="Corbel" panose="020B0503020204020204" pitchFamily="34" charset="0"/>
              </a:rPr>
              <a:t> bis </a:t>
            </a:r>
            <a:r>
              <a:rPr lang="de-AT" sz="1400" spc="60" dirty="0" smtClean="0">
                <a:solidFill>
                  <a:schemeClr val="accent1"/>
                </a:solidFill>
                <a:latin typeface="Corbel" panose="020B0503020204020204" pitchFamily="34" charset="0"/>
              </a:rPr>
              <a:t>2022, </a:t>
            </a:r>
            <a:r>
              <a:rPr lang="de-AT" sz="1400" spc="60" dirty="0">
                <a:solidFill>
                  <a:schemeClr val="accent1"/>
                </a:solidFill>
                <a:latin typeface="Corbel" panose="020B0503020204020204" pitchFamily="34" charset="0"/>
              </a:rPr>
              <a:t>https://www.bmk.gv.at/themen/wasser/schifffahrt/donau/publikationen/apd.html</a:t>
            </a:r>
          </a:p>
          <a:p>
            <a:pPr>
              <a:buClr>
                <a:srgbClr val="189BC4"/>
              </a:buClr>
            </a:pP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Europäische Kommission, der europäische Grüne Deal, https://eur-lex.europa.eu/resource.html?uri=cellar:b828d165-1c22-11ea-8c1f-01aa75ed71a1.0021.02/DOC_1&amp;format=PDF </a:t>
            </a:r>
          </a:p>
          <a:p>
            <a:pPr>
              <a:buClr>
                <a:srgbClr val="189BC4"/>
              </a:buClr>
            </a:pP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Europäische Kommission, Ein europäischer Grüner Deal, https://ec.europa.eu/info/strategy/priorities-2019-2024/european-green-deal_de </a:t>
            </a:r>
          </a:p>
          <a:p>
            <a:pPr>
              <a:buClr>
                <a:srgbClr val="189BC4"/>
              </a:buClr>
            </a:pP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European </a:t>
            </a:r>
            <a:r>
              <a:rPr lang="de-AT" sz="1400" spc="60" dirty="0" err="1">
                <a:solidFill>
                  <a:schemeClr val="accent1"/>
                </a:solidFill>
                <a:latin typeface="Corbel" panose="020B0503020204020204" pitchFamily="34" charset="0"/>
              </a:rPr>
              <a:t>Commission</a:t>
            </a:r>
            <a:r>
              <a:rPr lang="de-AT" sz="1400" spc="60" dirty="0">
                <a:solidFill>
                  <a:schemeClr val="accent1"/>
                </a:solidFill>
                <a:latin typeface="Corbel" panose="020B0503020204020204" pitchFamily="34" charset="0"/>
              </a:rPr>
              <a:t>, Annex </a:t>
            </a:r>
            <a:r>
              <a:rPr lang="de-AT" sz="1400" spc="60" dirty="0" err="1">
                <a:solidFill>
                  <a:schemeClr val="accent1"/>
                </a:solidFill>
                <a:latin typeface="Corbel" panose="020B0503020204020204" pitchFamily="34" charset="0"/>
              </a:rPr>
              <a:t>to</a:t>
            </a:r>
            <a:r>
              <a:rPr lang="de-AT" sz="1400" spc="60" dirty="0">
                <a:solidFill>
                  <a:schemeClr val="accent1"/>
                </a:solidFill>
                <a:latin typeface="Corbel" panose="020B0503020204020204" pitchFamily="34" charset="0"/>
              </a:rPr>
              <a:t> </a:t>
            </a:r>
            <a:r>
              <a:rPr lang="de-AT" sz="1400" spc="60" dirty="0" err="1">
                <a:solidFill>
                  <a:schemeClr val="accent1"/>
                </a:solidFill>
                <a:latin typeface="Corbel" panose="020B0503020204020204" pitchFamily="34" charset="0"/>
              </a:rPr>
              <a:t>the</a:t>
            </a:r>
            <a:r>
              <a:rPr lang="de-AT" sz="1400" spc="60" dirty="0">
                <a:solidFill>
                  <a:schemeClr val="accent1"/>
                </a:solidFill>
                <a:latin typeface="Corbel" panose="020B0503020204020204" pitchFamily="34" charset="0"/>
              </a:rPr>
              <a:t> Communication on </a:t>
            </a:r>
            <a:r>
              <a:rPr lang="de-AT" sz="1400" spc="60" dirty="0" err="1">
                <a:solidFill>
                  <a:schemeClr val="accent1"/>
                </a:solidFill>
                <a:latin typeface="Corbel" panose="020B0503020204020204" pitchFamily="34" charset="0"/>
              </a:rPr>
              <a:t>the</a:t>
            </a:r>
            <a:r>
              <a:rPr lang="de-AT" sz="1400" spc="60" dirty="0">
                <a:solidFill>
                  <a:schemeClr val="accent1"/>
                </a:solidFill>
                <a:latin typeface="Corbel" panose="020B0503020204020204" pitchFamily="34" charset="0"/>
              </a:rPr>
              <a:t> European Green Deal Roadmap - Key </a:t>
            </a:r>
            <a:r>
              <a:rPr lang="de-AT" sz="1400" spc="60" dirty="0" err="1">
                <a:solidFill>
                  <a:schemeClr val="accent1"/>
                </a:solidFill>
                <a:latin typeface="Corbel" panose="020B0503020204020204" pitchFamily="34" charset="0"/>
              </a:rPr>
              <a:t>actions</a:t>
            </a:r>
            <a:r>
              <a:rPr lang="de-AT" sz="1400" spc="60" dirty="0">
                <a:solidFill>
                  <a:schemeClr val="accent1"/>
                </a:solidFill>
                <a:latin typeface="Corbel" panose="020B0503020204020204" pitchFamily="34" charset="0"/>
              </a:rPr>
              <a:t>, https://ec.europa.eu/info/sites/info/files/european-green-deal-communication-annex-roadmap_en.pdf </a:t>
            </a:r>
          </a:p>
          <a:p>
            <a:pPr>
              <a:buClr>
                <a:srgbClr val="189BC4"/>
              </a:buClr>
            </a:pP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Port </a:t>
            </a:r>
            <a:r>
              <a:rPr lang="de-AT" sz="1400" spc="60" dirty="0" err="1">
                <a:solidFill>
                  <a:schemeClr val="accent1"/>
                </a:solidFill>
                <a:latin typeface="Corbel" panose="020B0503020204020204" pitchFamily="34" charset="0"/>
              </a:rPr>
              <a:t>of</a:t>
            </a:r>
            <a:r>
              <a:rPr lang="de-AT" sz="1400" spc="60" dirty="0">
                <a:solidFill>
                  <a:schemeClr val="accent1"/>
                </a:solidFill>
                <a:latin typeface="Corbel" panose="020B0503020204020204" pitchFamily="34" charset="0"/>
              </a:rPr>
              <a:t> Rotterdam, Für einen nachhaltigen Hafen, https://www.portofrotterdam.com/sites/default/files/downloads/factsheet-port-of-rotterdam-fur-einen-nachhaltigen-hafen-de-2019.pdf?token=LPVmkFHz </a:t>
            </a:r>
          </a:p>
          <a:p>
            <a:pPr>
              <a:buClr>
                <a:srgbClr val="189BC4"/>
              </a:buClr>
            </a:pP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RIS, ADN, </a:t>
            </a:r>
            <a:r>
              <a:rPr lang="de-AT" sz="1400" spc="60" dirty="0" smtClean="0">
                <a:solidFill>
                  <a:schemeClr val="accent1"/>
                </a:solidFill>
                <a:latin typeface="Corbel" panose="020B0503020204020204" pitchFamily="34" charset="0"/>
              </a:rPr>
              <a:t>https</a:t>
            </a:r>
            <a:r>
              <a:rPr lang="de-AT" sz="1400" spc="60" dirty="0">
                <a:solidFill>
                  <a:schemeClr val="accent1"/>
                </a:solidFill>
                <a:latin typeface="Corbel" panose="020B0503020204020204" pitchFamily="34" charset="0"/>
              </a:rPr>
              <a:t>://www.ris.bka.gv.at/GeltendeFassung.wxe?Abfrage=Bundesnormen&amp;Gesetzesnummer=20005858 </a:t>
            </a:r>
          </a:p>
          <a:p>
            <a:pPr>
              <a:buClr>
                <a:srgbClr val="189BC4"/>
              </a:buClr>
            </a:pPr>
            <a:endParaRPr lang="de-AT" sz="1400" spc="60" dirty="0" smtClean="0">
              <a:solidFill>
                <a:schemeClr val="accent1"/>
              </a:solidFill>
              <a:latin typeface="Corbel" panose="020B0503020204020204" pitchFamily="34" charset="0"/>
            </a:endParaRPr>
          </a:p>
          <a:p>
            <a:pPr>
              <a:buClr>
                <a:srgbClr val="189BC4"/>
              </a:buClr>
            </a:pPr>
            <a:r>
              <a:rPr lang="de-AT" sz="1400" spc="60" dirty="0" smtClean="0">
                <a:solidFill>
                  <a:schemeClr val="accent1"/>
                </a:solidFill>
                <a:latin typeface="Corbel" panose="020B0503020204020204" pitchFamily="34" charset="0"/>
              </a:rPr>
              <a:t>RIS</a:t>
            </a:r>
            <a:r>
              <a:rPr lang="de-AT" sz="1400" spc="60" dirty="0">
                <a:solidFill>
                  <a:schemeClr val="accent1"/>
                </a:solidFill>
                <a:latin typeface="Corbel" panose="020B0503020204020204" pitchFamily="34" charset="0"/>
              </a:rPr>
              <a:t>, Gefahrgutbeförderungsgesetz – GGBG, https://www.ris.bka.gv.at/GeltendeFassung.wxe?Abfrage=Bundesnormen&amp;Gesetzesnummer=10012852</a:t>
            </a:r>
          </a:p>
          <a:p>
            <a:pPr>
              <a:buClr>
                <a:srgbClr val="189BC4"/>
              </a:buClr>
            </a:pP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RIS, WVO, https://www.ris.bka.gv.at/GeltendeFassung.wxe?Abfrage=Bundesnormen&amp;Gesetzesnummer=20010569</a:t>
            </a:r>
          </a:p>
          <a:p>
            <a:pPr>
              <a:buClr>
                <a:srgbClr val="189BC4"/>
              </a:buClr>
            </a:pP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Thume, Versicherungen des Transports - Einführung, </a:t>
            </a:r>
            <a:r>
              <a:rPr lang="de-AT" sz="1400" spc="60" dirty="0" err="1">
                <a:solidFill>
                  <a:schemeClr val="accent1"/>
                </a:solidFill>
                <a:latin typeface="Corbel" panose="020B0503020204020204" pitchFamily="34" charset="0"/>
              </a:rPr>
              <a:t>TranspR</a:t>
            </a:r>
            <a:r>
              <a:rPr lang="de-AT" sz="1400" spc="60" dirty="0">
                <a:solidFill>
                  <a:schemeClr val="accent1"/>
                </a:solidFill>
                <a:latin typeface="Corbel" panose="020B0503020204020204" pitchFamily="34" charset="0"/>
              </a:rPr>
              <a:t> (2006</a:t>
            </a:r>
            <a:r>
              <a:rPr lang="de-AT" sz="1400" spc="60" dirty="0" smtClean="0">
                <a:solidFill>
                  <a:schemeClr val="accent1"/>
                </a:solidFill>
                <a:latin typeface="Corbel" panose="020B0503020204020204" pitchFamily="34" charset="0"/>
              </a:rPr>
              <a:t>)</a:t>
            </a:r>
          </a:p>
          <a:p>
            <a:pPr>
              <a:buClr>
                <a:srgbClr val="189BC4"/>
              </a:buClr>
            </a:pPr>
            <a:endParaRPr lang="de-AT" sz="1400" spc="60" dirty="0" smtClean="0">
              <a:solidFill>
                <a:schemeClr val="accent1"/>
              </a:solidFill>
              <a:latin typeface="Corbel" panose="020B0503020204020204" pitchFamily="34" charset="0"/>
            </a:endParaRPr>
          </a:p>
          <a:p>
            <a:pPr>
              <a:buClr>
                <a:srgbClr val="189BC4"/>
              </a:buClr>
            </a:pPr>
            <a:r>
              <a:rPr lang="de-AT" sz="1400" spc="60" dirty="0" err="1">
                <a:solidFill>
                  <a:schemeClr val="accent1"/>
                </a:solidFill>
                <a:latin typeface="Corbel" panose="020B0503020204020204" pitchFamily="34" charset="0"/>
              </a:rPr>
              <a:t>viadonau</a:t>
            </a:r>
            <a:r>
              <a:rPr lang="de-AT" sz="1400" spc="60" dirty="0">
                <a:solidFill>
                  <a:schemeClr val="accent1"/>
                </a:solidFill>
                <a:latin typeface="Corbel" panose="020B0503020204020204" pitchFamily="34" charset="0"/>
              </a:rPr>
              <a:t> (2019): Handbuch der Donauschifffahrt </a:t>
            </a:r>
            <a:r>
              <a:rPr lang="de-DE" sz="1400" spc="60" dirty="0">
                <a:solidFill>
                  <a:schemeClr val="accent1"/>
                </a:solidFill>
                <a:latin typeface="Corbel" panose="020B0503020204020204" pitchFamily="34" charset="0"/>
              </a:rPr>
              <a:t>, Wien</a:t>
            </a:r>
            <a:r>
              <a:rPr lang="de-DE" sz="1400" spc="60" dirty="0" smtClean="0">
                <a:solidFill>
                  <a:schemeClr val="accent1"/>
                </a:solidFill>
                <a:latin typeface="Corbel" panose="020B0503020204020204" pitchFamily="34" charset="0"/>
              </a:rPr>
              <a:t>.</a:t>
            </a:r>
          </a:p>
          <a:p>
            <a:pPr marL="182563" indent="0">
              <a:buClr>
                <a:srgbClr val="189BC4"/>
              </a:buClr>
              <a:buNone/>
            </a:pPr>
            <a:r>
              <a:rPr lang="de-DE" sz="1400" spc="60" dirty="0" smtClean="0">
                <a:solidFill>
                  <a:schemeClr val="accent1"/>
                </a:solidFill>
                <a:latin typeface="Corbel" panose="020B0503020204020204" pitchFamily="34" charset="0"/>
              </a:rPr>
              <a:t>Bestellen </a:t>
            </a:r>
            <a:r>
              <a:rPr lang="de-DE" sz="1400" spc="60" dirty="0">
                <a:solidFill>
                  <a:schemeClr val="accent1"/>
                </a:solidFill>
                <a:latin typeface="Corbel" panose="020B0503020204020204" pitchFamily="34" charset="0"/>
              </a:rPr>
              <a:t>oder downloaden:  </a:t>
            </a:r>
            <a:r>
              <a:rPr lang="de-DE" sz="1400" spc="60" dirty="0">
                <a:solidFill>
                  <a:schemeClr val="accent1"/>
                </a:solidFill>
                <a:latin typeface="Corbel" panose="020B0503020204020204" pitchFamily="34" charset="0"/>
                <a:hlinkClick r:id="rId3"/>
              </a:rPr>
              <a:t>http://www.viadonau.org/newsroom/publikationen/handbuch-der-donauschifffahrt/</a:t>
            </a:r>
            <a:r>
              <a:rPr lang="de-DE" sz="1400" spc="60" dirty="0">
                <a:solidFill>
                  <a:schemeClr val="accent1"/>
                </a:solidFill>
                <a:latin typeface="Corbel" panose="020B0503020204020204" pitchFamily="34" charset="0"/>
              </a:rPr>
              <a:t> </a:t>
            </a:r>
            <a:endParaRPr lang="de-AT" sz="1400" spc="60" dirty="0" smtClean="0">
              <a:solidFill>
                <a:schemeClr val="accent1"/>
              </a:solidFill>
              <a:latin typeface="Corbel" panose="020B0503020204020204" pitchFamily="34" charset="0"/>
            </a:endParaRPr>
          </a:p>
          <a:p>
            <a:pPr marL="0" indent="0">
              <a:buClr>
                <a:srgbClr val="189BC4"/>
              </a:buClr>
              <a:buNone/>
            </a:pPr>
            <a:endParaRPr lang="de-AT" sz="1400" spc="60" dirty="0">
              <a:solidFill>
                <a:schemeClr val="accent1"/>
              </a:solidFill>
              <a:latin typeface="Corbel" panose="020B0503020204020204" pitchFamily="34" charset="0"/>
            </a:endParaRPr>
          </a:p>
          <a:p>
            <a:pPr>
              <a:buClr>
                <a:srgbClr val="189BC4"/>
              </a:buClr>
            </a:pPr>
            <a:r>
              <a:rPr lang="de-AT" sz="1400" dirty="0" smtClean="0">
                <a:solidFill>
                  <a:schemeClr val="accent1"/>
                </a:solidFill>
              </a:rPr>
              <a:t>Zentralkommission für die Rheinschifffahrt: </a:t>
            </a:r>
            <a:r>
              <a:rPr lang="de-AT" sz="1400" dirty="0">
                <a:solidFill>
                  <a:schemeClr val="accent1"/>
                </a:solidFill>
              </a:rPr>
              <a:t>Budapester Übereinkommen über den Vertrag über die Güterbeförderung in der Binnenschifffahrt (CMNI</a:t>
            </a:r>
            <a:r>
              <a:rPr lang="de-AT" sz="1400" dirty="0" smtClean="0">
                <a:solidFill>
                  <a:schemeClr val="accent1"/>
                </a:solidFill>
              </a:rPr>
              <a:t>)*, </a:t>
            </a:r>
            <a:r>
              <a:rPr lang="de-AT" sz="1400" dirty="0" smtClean="0">
                <a:solidFill>
                  <a:schemeClr val="accent1"/>
                </a:solidFill>
                <a:hlinkClick r:id="rId4"/>
              </a:rPr>
              <a:t>https</a:t>
            </a:r>
            <a:r>
              <a:rPr lang="de-AT" sz="1400" dirty="0">
                <a:solidFill>
                  <a:schemeClr val="accent1"/>
                </a:solidFill>
                <a:hlinkClick r:id="rId4"/>
              </a:rPr>
              <a:t>://</a:t>
            </a:r>
            <a:r>
              <a:rPr lang="de-AT" sz="1400" dirty="0" smtClean="0">
                <a:solidFill>
                  <a:schemeClr val="accent1"/>
                </a:solidFill>
                <a:hlinkClick r:id="rId4"/>
              </a:rPr>
              <a:t>www.ccr-zkr.org/files/conventions/cmni_de.pdf</a:t>
            </a:r>
            <a:r>
              <a:rPr lang="de-AT" sz="1400" dirty="0" smtClean="0">
                <a:solidFill>
                  <a:schemeClr val="accent1"/>
                </a:solidFill>
              </a:rPr>
              <a:t> </a:t>
            </a:r>
            <a:endParaRPr lang="de-AT" sz="14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spTree>
    <p:extLst>
      <p:ext uri="{BB962C8B-B14F-4D97-AF65-F5344CB8AC3E}">
        <p14:creationId xmlns:p14="http://schemas.microsoft.com/office/powerpoint/2010/main" val="11276523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Zusatzinformation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de-AT" sz="2000" b="1" dirty="0" smtClean="0">
                <a:solidFill>
                  <a:schemeClr val="accent1"/>
                </a:solidFill>
                <a:latin typeface="Corbel" panose="020B0503020204020204" pitchFamily="34" charset="0"/>
              </a:rPr>
              <a:t>Wir hoffen unser Foliensatz hat Ihren Ansprüchen entsprochen!</a:t>
            </a:r>
          </a:p>
          <a:p>
            <a:pPr marL="0" indent="0">
              <a:buNone/>
            </a:pPr>
            <a:endParaRPr lang="de-AT" sz="2000" b="1" dirty="0" smtClean="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 </a:t>
            </a:r>
            <a:r>
              <a:rPr lang="de-AT" sz="2000" b="1" dirty="0" smtClean="0">
                <a:solidFill>
                  <a:schemeClr val="accent1"/>
                </a:solidFill>
                <a:latin typeface="Corbel" panose="020B0503020204020204" pitchFamily="34" charset="0"/>
              </a:rPr>
              <a:t>        - Sie können den Foliensatz gerne Ihren Wünschen und Anforderungen entsprechend adaptieren und für Ihren Unterricht/Vorträge verwenden.</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smtClean="0">
                <a:solidFill>
                  <a:schemeClr val="accent1"/>
                </a:solidFill>
                <a:latin typeface="Corbel" panose="020B0503020204020204" pitchFamily="34" charset="0"/>
              </a:rPr>
              <a:t>Für Fragen und Rückmeldungen stehen wir jederzeit gerne per Mail unter </a:t>
            </a:r>
          </a:p>
          <a:p>
            <a:pPr marL="0" indent="0">
              <a:buNone/>
            </a:pPr>
            <a:r>
              <a:rPr lang="de-AT" sz="2000" b="1" dirty="0" smtClean="0">
                <a:solidFill>
                  <a:schemeClr val="accent1"/>
                </a:solidFill>
                <a:latin typeface="Corbel" panose="020B0503020204020204" pitchFamily="34" charset="0"/>
                <a:hlinkClick r:id="rId3"/>
              </a:rPr>
              <a:t>rewway@fh-steyr.at</a:t>
            </a:r>
            <a:r>
              <a:rPr lang="de-AT" sz="2000" b="1" dirty="0" smtClean="0">
                <a:solidFill>
                  <a:schemeClr val="accent1"/>
                </a:solidFill>
                <a:latin typeface="Corbel" panose="020B0503020204020204" pitchFamily="34" charset="0"/>
              </a:rPr>
              <a:t> zur Verfügung.</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smtClean="0">
                <a:solidFill>
                  <a:schemeClr val="accent1"/>
                </a:solidFill>
                <a:latin typeface="Corbel" panose="020B0503020204020204" pitchFamily="34" charset="0"/>
              </a:rPr>
              <a:t>Weitere Foliensätze finden Sie unter:</a:t>
            </a:r>
          </a:p>
          <a:p>
            <a:pPr marL="0" indent="0">
              <a:buNone/>
            </a:pPr>
            <a:endParaRPr lang="de-AT" sz="400" b="1" dirty="0">
              <a:solidFill>
                <a:schemeClr val="accent1"/>
              </a:solidFill>
              <a:latin typeface="Corbel" panose="020B0503020204020204" pitchFamily="34" charset="0"/>
            </a:endParaRPr>
          </a:p>
          <a:p>
            <a:pPr marL="0" indent="0">
              <a:buNone/>
            </a:pPr>
            <a:r>
              <a:rPr lang="de-AT" sz="2000" dirty="0">
                <a:solidFill>
                  <a:schemeClr val="accent1"/>
                </a:solidFill>
                <a:latin typeface="Corbel" panose="020B0503020204020204" pitchFamily="34" charset="0"/>
                <a:hlinkClick r:id="rId4"/>
              </a:rPr>
              <a:t>http://www.rewway.at/de/lehrmittel/pakete</a:t>
            </a:r>
            <a:r>
              <a:rPr lang="de-AT" sz="2000" dirty="0" smtClean="0">
                <a:solidFill>
                  <a:schemeClr val="accent1"/>
                </a:solidFill>
                <a:latin typeface="Corbel" panose="020B0503020204020204" pitchFamily="34" charset="0"/>
                <a:hlinkClick r:id="rId4"/>
              </a:rPr>
              <a:t>/</a:t>
            </a:r>
            <a:r>
              <a:rPr lang="de-AT" sz="2000" dirty="0" smtClean="0">
                <a:solidFill>
                  <a:schemeClr val="accent1"/>
                </a:solidFill>
                <a:latin typeface="Corbel" panose="020B0503020204020204" pitchFamily="34" charset="0"/>
              </a:rPr>
              <a:t> </a:t>
            </a:r>
            <a:endParaRPr lang="de-AT" sz="2000" dirty="0">
              <a:solidFill>
                <a:schemeClr val="accent1"/>
              </a:solidFill>
              <a:latin typeface="Corbel" panose="020B0503020204020204" pitchFamily="34" charset="0"/>
            </a:endParaRPr>
          </a:p>
          <a:p>
            <a:pPr marL="0" indent="0">
              <a:buNone/>
            </a:pPr>
            <a:endParaRPr lang="de-AT" sz="2000" dirty="0" smtClean="0">
              <a:latin typeface="Corbel" panose="020B0503020204020204" pitchFamily="34" charset="0"/>
            </a:endParaRPr>
          </a:p>
          <a:p>
            <a:pPr marL="0" indent="0">
              <a:buNone/>
            </a:pPr>
            <a:r>
              <a:rPr lang="de-AT" sz="2000" b="1" dirty="0" smtClean="0">
                <a:solidFill>
                  <a:schemeClr val="accent1"/>
                </a:solidFill>
                <a:latin typeface="Corbel" panose="020B0503020204020204" pitchFamily="34" charset="0"/>
              </a:rPr>
              <a:t>Haben Sie vielleicht Interesse an einem Transport School Lab, einer Exkursion oder einem Fachvortrag?</a:t>
            </a:r>
          </a:p>
          <a:p>
            <a:pPr marL="0" indent="0">
              <a:buNone/>
            </a:pPr>
            <a:r>
              <a:rPr lang="de-AT" sz="2000" dirty="0">
                <a:solidFill>
                  <a:schemeClr val="accent1"/>
                </a:solidFill>
                <a:latin typeface="Corbel" panose="020B0503020204020204" pitchFamily="34" charset="0"/>
                <a:hlinkClick r:id="rId5"/>
              </a:rPr>
              <a:t>http://www.rewway.at/de/services</a:t>
            </a:r>
            <a:r>
              <a:rPr lang="de-AT" sz="2000" dirty="0" smtClean="0">
                <a:solidFill>
                  <a:schemeClr val="accent1"/>
                </a:solidFill>
                <a:latin typeface="Corbel" panose="020B0503020204020204" pitchFamily="34" charset="0"/>
                <a:hlinkClick r:id="rId5"/>
              </a:rPr>
              <a:t>/</a:t>
            </a:r>
            <a:r>
              <a:rPr lang="de-AT" sz="2000" dirty="0" smtClean="0">
                <a:solidFill>
                  <a:schemeClr val="accent1"/>
                </a:solidFill>
                <a:latin typeface="Corbel" panose="020B0503020204020204" pitchFamily="34" charset="0"/>
              </a:rPr>
              <a:t> </a:t>
            </a:r>
            <a:endParaRPr lang="de-AT" sz="20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41</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1836300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Übersicht</a:t>
            </a:r>
            <a:r>
              <a:rPr lang="de-AT" sz="2000" dirty="0" smtClean="0">
                <a:solidFill>
                  <a:schemeClr val="accent1"/>
                </a:solidFill>
                <a:latin typeface="Corbel" panose="020B0503020204020204" pitchFamily="34" charset="0"/>
              </a:rPr>
              <a:t/>
            </a:r>
            <a:br>
              <a:rPr lang="de-AT" sz="2000" dirty="0" smtClean="0">
                <a:solidFill>
                  <a:schemeClr val="accent1"/>
                </a:solidFill>
                <a:latin typeface="Corbel" panose="020B0503020204020204" pitchFamily="34" charset="0"/>
              </a:rPr>
            </a:br>
            <a:r>
              <a:rPr lang="de-DE" sz="2400" dirty="0">
                <a:solidFill>
                  <a:srgbClr val="3C628F"/>
                </a:solidFill>
                <a:latin typeface="Corbel" panose="020B0503020204020204" pitchFamily="34" charset="0"/>
              </a:rPr>
              <a:t>Rechtliche Rahmenbedingungen</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marL="0" indent="0">
              <a:buNone/>
            </a:pPr>
            <a:endParaRPr lang="de-DE" sz="1800" dirty="0" smtClean="0">
              <a:solidFill>
                <a:schemeClr val="accent1"/>
              </a:solidFill>
              <a:latin typeface="Corbel" panose="020B0503020204020204" pitchFamily="34" charset="0"/>
            </a:endParaRPr>
          </a:p>
          <a:p>
            <a:pPr marL="0" indent="0">
              <a:buNone/>
            </a:pPr>
            <a:r>
              <a:rPr lang="de-DE" sz="1800" dirty="0" smtClean="0">
                <a:solidFill>
                  <a:schemeClr val="accent1"/>
                </a:solidFill>
                <a:latin typeface="Corbel" panose="020B0503020204020204" pitchFamily="34" charset="0"/>
              </a:rPr>
              <a:t>Breitgefächerte rechtliche Themenbereiche: </a:t>
            </a:r>
          </a:p>
          <a:p>
            <a:pPr marL="0" indent="0">
              <a:buNone/>
            </a:pPr>
            <a:endParaRPr lang="de-DE" sz="1800" dirty="0" smtClean="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Regelung über den Verkehr auf </a:t>
            </a:r>
            <a:r>
              <a:rPr lang="de-DE" sz="1800" b="1" dirty="0">
                <a:solidFill>
                  <a:srgbClr val="189BC4"/>
                </a:solidFill>
                <a:latin typeface="Corbel" panose="020B0503020204020204" pitchFamily="34" charset="0"/>
              </a:rPr>
              <a:t>Wasserstraßen</a:t>
            </a:r>
          </a:p>
          <a:p>
            <a:pPr>
              <a:buClr>
                <a:srgbClr val="189BC4"/>
              </a:buClr>
            </a:pPr>
            <a:endParaRPr lang="de-DE" sz="1800" b="1" dirty="0" smtClean="0">
              <a:solidFill>
                <a:srgbClr val="189BC4"/>
              </a:solidFill>
              <a:latin typeface="Corbel" panose="020B0503020204020204" pitchFamily="34" charset="0"/>
            </a:endParaRPr>
          </a:p>
          <a:p>
            <a:pPr>
              <a:buClr>
                <a:srgbClr val="189BC4"/>
              </a:buClr>
            </a:pPr>
            <a:r>
              <a:rPr lang="de-DE" sz="1800" b="1" dirty="0" smtClean="0">
                <a:solidFill>
                  <a:srgbClr val="189BC4"/>
                </a:solidFill>
                <a:latin typeface="Corbel" panose="020B0503020204020204" pitchFamily="34" charset="0"/>
              </a:rPr>
              <a:t>Förderung</a:t>
            </a:r>
            <a:r>
              <a:rPr lang="de-DE" sz="1800" dirty="0" smtClean="0">
                <a:solidFill>
                  <a:schemeClr val="accent1"/>
                </a:solidFill>
                <a:latin typeface="Corbel" panose="020B0503020204020204" pitchFamily="34" charset="0"/>
              </a:rPr>
              <a:t> der Binnenschifffahrt</a:t>
            </a:r>
          </a:p>
          <a:p>
            <a:pPr>
              <a:buClr>
                <a:srgbClr val="189BC4"/>
              </a:buClr>
            </a:pPr>
            <a:endParaRPr lang="de-DE" sz="1800" dirty="0" smtClean="0">
              <a:solidFill>
                <a:srgbClr val="189BC4"/>
              </a:solidFill>
              <a:latin typeface="Corbel" panose="020B0503020204020204" pitchFamily="34" charset="0"/>
            </a:endParaRPr>
          </a:p>
          <a:p>
            <a:pPr>
              <a:buClr>
                <a:srgbClr val="189BC4"/>
              </a:buClr>
            </a:pPr>
            <a:r>
              <a:rPr lang="de-DE" sz="1800" dirty="0" smtClean="0">
                <a:solidFill>
                  <a:schemeClr val="accent1"/>
                </a:solidFill>
                <a:latin typeface="Corbel" panose="020B0503020204020204" pitchFamily="34" charset="0"/>
              </a:rPr>
              <a:t>Abschluss von </a:t>
            </a:r>
            <a:r>
              <a:rPr lang="de-DE" sz="1800" b="1" dirty="0" smtClean="0">
                <a:solidFill>
                  <a:srgbClr val="189BC4"/>
                </a:solidFill>
                <a:latin typeface="Corbel" panose="020B0503020204020204" pitchFamily="34" charset="0"/>
              </a:rPr>
              <a:t>Transportverträgen</a:t>
            </a:r>
            <a:r>
              <a:rPr lang="de-DE" sz="1800" dirty="0" smtClean="0">
                <a:solidFill>
                  <a:schemeClr val="accent1"/>
                </a:solidFill>
                <a:latin typeface="Corbel" panose="020B0503020204020204" pitchFamily="34" charset="0"/>
              </a:rPr>
              <a:t>, Haftungsfragen, Versicherungen</a:t>
            </a:r>
          </a:p>
          <a:p>
            <a:pPr>
              <a:buClr>
                <a:srgbClr val="189BC4"/>
              </a:buClr>
            </a:pPr>
            <a:endParaRPr lang="de-DE" sz="1800" dirty="0" smtClean="0">
              <a:solidFill>
                <a:schemeClr val="accent1"/>
              </a:solidFill>
              <a:latin typeface="Corbel" panose="020B0503020204020204" pitchFamily="34" charset="0"/>
            </a:endParaRPr>
          </a:p>
          <a:p>
            <a:pPr>
              <a:buClr>
                <a:srgbClr val="189BC4"/>
              </a:buClr>
            </a:pPr>
            <a:r>
              <a:rPr lang="de-DE" sz="1800" dirty="0" smtClean="0">
                <a:solidFill>
                  <a:schemeClr val="accent1"/>
                </a:solidFill>
                <a:latin typeface="Corbel" panose="020B0503020204020204" pitchFamily="34" charset="0"/>
              </a:rPr>
              <a:t>rechtlicher Rahmen beim eigentlichen Transport per </a:t>
            </a:r>
            <a:r>
              <a:rPr lang="de-DE" sz="1800" b="1" dirty="0" smtClean="0">
                <a:solidFill>
                  <a:srgbClr val="189BC4"/>
                </a:solidFill>
                <a:latin typeface="Corbel" panose="020B0503020204020204" pitchFamily="34" charset="0"/>
              </a:rPr>
              <a:t>Binnenschiff</a:t>
            </a:r>
            <a:endParaRPr lang="de-DE" sz="1800" dirty="0" smtClean="0">
              <a:solidFill>
                <a:srgbClr val="189BC4"/>
              </a:solidFill>
              <a:latin typeface="Corbel" panose="020B0503020204020204" pitchFamily="34" charset="0"/>
            </a:endParaRPr>
          </a:p>
          <a:p>
            <a:pPr lvl="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Mindestbesatzung und Fahrzeiten</a:t>
            </a:r>
          </a:p>
          <a:p>
            <a:pPr lvl="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Antrieb, Schadstoffwerte</a:t>
            </a:r>
          </a:p>
          <a:p>
            <a:pPr lvl="1">
              <a:spcBef>
                <a:spcPts val="600"/>
              </a:spcBef>
              <a:buClr>
                <a:srgbClr val="189BC4"/>
              </a:buClr>
              <a:buFont typeface="Symbol" panose="05050102010706020507" pitchFamily="18" charset="2"/>
              <a:buChar char="-"/>
            </a:pPr>
            <a:r>
              <a:rPr lang="de-DE" sz="1600" dirty="0" smtClean="0">
                <a:solidFill>
                  <a:schemeClr val="accent1"/>
                </a:solidFill>
                <a:latin typeface="Corbel" panose="020B0503020204020204" pitchFamily="34" charset="0"/>
              </a:rPr>
              <a:t>Exkurs: Gefahrguttransport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7" name="Picture 6"/>
          <p:cNvPicPr/>
          <p:nvPr/>
        </p:nvPicPr>
        <p:blipFill rotWithShape="1">
          <a:blip r:embed="rId3"/>
          <a:srcRect l="67656" t="19149" r="7764" b="24782"/>
          <a:stretch/>
        </p:blipFill>
        <p:spPr bwMode="auto">
          <a:xfrm>
            <a:off x="7147439" y="4437112"/>
            <a:ext cx="1998345" cy="1861193"/>
          </a:xfrm>
          <a:prstGeom prst="rect">
            <a:avLst/>
          </a:prstGeom>
          <a:ln>
            <a:noFill/>
          </a:ln>
          <a:extLst>
            <a:ext uri="{53640926-AAD7-44D8-BBD7-CCE9431645EC}">
              <a14:shadowObscured xmlns:a14="http://schemas.microsoft.com/office/drawing/2010/main"/>
            </a:ext>
          </a:extLst>
        </p:spPr>
      </p:pic>
      <p:sp>
        <p:nvSpPr>
          <p:cNvPr id="8" name="Textfeld 7"/>
          <p:cNvSpPr txBox="1"/>
          <p:nvPr/>
        </p:nvSpPr>
        <p:spPr>
          <a:xfrm>
            <a:off x="7092280" y="4437112"/>
            <a:ext cx="1927160"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 Quelle: viadonau/ Jürgen Trögl</a:t>
            </a:r>
            <a:endParaRPr lang="de-DE"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6447328" y="1923044"/>
            <a:ext cx="2701577" cy="2026183"/>
          </a:xfrm>
          <a:prstGeom prst="rect">
            <a:avLst/>
          </a:prstGeom>
        </p:spPr>
      </p:pic>
      <p:sp>
        <p:nvSpPr>
          <p:cNvPr id="10" name="Textfeld 9"/>
          <p:cNvSpPr txBox="1"/>
          <p:nvPr/>
        </p:nvSpPr>
        <p:spPr>
          <a:xfrm>
            <a:off x="6447328" y="1910649"/>
            <a:ext cx="2016224"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74253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a:t>
            </a:r>
            <a:r>
              <a:rPr lang="de-AT" b="1" dirty="0" smtClean="0">
                <a:solidFill>
                  <a:schemeClr val="accent1"/>
                </a:solidFill>
                <a:latin typeface="Corbel" panose="020B0503020204020204" pitchFamily="34" charset="0"/>
              </a:rPr>
              <a:t>echtliche Rahmenbedingungen</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6</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535152034"/>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3545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smtClean="0">
                <a:solidFill>
                  <a:schemeClr val="accent1"/>
                </a:solidFill>
                <a:latin typeface="Corbel" panose="020B0503020204020204" pitchFamily="34" charset="0"/>
              </a:rPr>
              <a:t>Gesamteuropäische Ebene</a:t>
            </a:r>
            <a:br>
              <a:rPr lang="de-AT" sz="2200" b="1" dirty="0" smtClean="0">
                <a:solidFill>
                  <a:schemeClr val="accent1"/>
                </a:solidFill>
                <a:latin typeface="Corbel" panose="020B0503020204020204" pitchFamily="34" charset="0"/>
              </a:rPr>
            </a:br>
            <a:r>
              <a:rPr lang="de-AT" sz="2200" b="1" dirty="0" smtClean="0">
                <a:solidFill>
                  <a:schemeClr val="accent1"/>
                </a:solidFill>
                <a:latin typeface="Corbel" panose="020B0503020204020204" pitchFamily="34" charset="0"/>
              </a:rPr>
              <a:t>- Belgrader Konvention</a:t>
            </a:r>
            <a:br>
              <a:rPr lang="de-AT" sz="2200" b="1" dirty="0" smtClean="0">
                <a:solidFill>
                  <a:schemeClr val="accent1"/>
                </a:solidFill>
                <a:latin typeface="Corbel" panose="020B0503020204020204" pitchFamily="34" charset="0"/>
              </a:rPr>
            </a:br>
            <a:r>
              <a:rPr lang="de-DE" sz="2200" dirty="0" smtClean="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3528" y="1700808"/>
            <a:ext cx="8568952" cy="4776192"/>
          </a:xfrm>
        </p:spPr>
        <p:txBody>
          <a:bodyPr>
            <a:normAutofit/>
          </a:bodyPr>
          <a:lstStyle/>
          <a:p>
            <a:pPr>
              <a:buClr>
                <a:srgbClr val="189BC4"/>
              </a:buClr>
            </a:pPr>
            <a:r>
              <a:rPr lang="de-AT" sz="1800" dirty="0" smtClean="0">
                <a:solidFill>
                  <a:schemeClr val="accent1"/>
                </a:solidFill>
                <a:latin typeface="Corbel" panose="020B0503020204020204" pitchFamily="34" charset="0"/>
              </a:rPr>
              <a:t>„Übereinkommen über die Regelung der Schifffahrt auf der Donau“</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v</a:t>
            </a:r>
            <a:r>
              <a:rPr lang="de-AT" sz="1800" dirty="0" smtClean="0">
                <a:solidFill>
                  <a:schemeClr val="accent1"/>
                </a:solidFill>
                <a:latin typeface="Corbel" panose="020B0503020204020204" pitchFamily="34" charset="0"/>
              </a:rPr>
              <a:t>on allen Donau-Anrainerstaaten</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unterzeichnet</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Hauptziele:</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Freiheit der Schifffahrt auf der Donau</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Erhaltungspflicht der Wasserstraße Donau durch die Staaten</a:t>
            </a:r>
          </a:p>
          <a:p>
            <a:pPr lvl="1">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Vollzug durch </a:t>
            </a:r>
            <a:r>
              <a:rPr lang="de-AT" sz="1800" b="1" dirty="0" smtClean="0">
                <a:solidFill>
                  <a:srgbClr val="189BC4"/>
                </a:solidFill>
                <a:latin typeface="Corbel" panose="020B0503020204020204" pitchFamily="34" charset="0"/>
              </a:rPr>
              <a:t>Donaukommission</a:t>
            </a:r>
            <a:r>
              <a:rPr lang="de-AT" sz="1800" dirty="0" smtClean="0">
                <a:solidFill>
                  <a:schemeClr val="accent1"/>
                </a:solidFill>
                <a:latin typeface="Corbel" panose="020B0503020204020204" pitchFamily="34" charset="0"/>
              </a:rPr>
              <a:t> überwacht: (</a:t>
            </a:r>
            <a:r>
              <a:rPr lang="de-AT" sz="1800" dirty="0" smtClean="0">
                <a:solidFill>
                  <a:schemeClr val="accent1"/>
                </a:solidFill>
                <a:latin typeface="Corbel" panose="020B0503020204020204" pitchFamily="34" charset="0"/>
                <a:hlinkClick r:id="rId3"/>
              </a:rPr>
              <a:t>www.danubecommission.org</a:t>
            </a:r>
            <a:r>
              <a:rPr lang="de-AT" sz="1800" dirty="0" smtClean="0">
                <a:solidFill>
                  <a:schemeClr val="accent1"/>
                </a:solidFill>
                <a:latin typeface="Corbel" panose="020B0503020204020204" pitchFamily="34" charset="0"/>
              </a:rPr>
              <a:t>)</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gibt Empfehlungen ab (z.B. zur Schifffahrtsrinne oder zum Ausbau)</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legt einheitliches System zur Bezeichnung und Verkehrsregeln fest</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vereinheitlicht Regeln zur Stromüberwachung</a:t>
            </a:r>
          </a:p>
          <a:p>
            <a:endParaRPr lang="de-AT" dirty="0" smtClean="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7" name="Textfeld 6"/>
          <p:cNvSpPr txBox="1"/>
          <p:nvPr/>
        </p:nvSpPr>
        <p:spPr>
          <a:xfrm>
            <a:off x="7236296" y="6351131"/>
            <a:ext cx="187220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danube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commission</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802796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Belgrader Konvention - Freiheit der Schifffahrt</a:t>
            </a:r>
            <a:r>
              <a:rPr lang="de-AT" sz="2000" dirty="0" smtClean="0">
                <a:solidFill>
                  <a:schemeClr val="accent1"/>
                </a:solidFill>
                <a:latin typeface="Corbel" panose="020B0503020204020204" pitchFamily="34" charset="0"/>
              </a:rPr>
              <a:t/>
            </a:r>
            <a:br>
              <a:rPr lang="de-AT" sz="2000"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Wasserstraßen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147248" cy="4776192"/>
          </a:xfrm>
        </p:spPr>
        <p:txBody>
          <a:bodyPr>
            <a:normAutofit/>
          </a:bodyPr>
          <a:lstStyle/>
          <a:p>
            <a:pPr>
              <a:buClr>
                <a:srgbClr val="189BC4"/>
              </a:buClr>
            </a:pPr>
            <a:r>
              <a:rPr lang="de-AT" sz="1800" dirty="0" smtClean="0">
                <a:solidFill>
                  <a:schemeClr val="accent1"/>
                </a:solidFill>
                <a:latin typeface="Corbel" panose="020B0503020204020204" pitchFamily="34" charset="0"/>
              </a:rPr>
              <a:t>Befahrung der Donau </a:t>
            </a:r>
            <a:r>
              <a:rPr lang="de-AT" sz="1800" b="1" dirty="0" smtClean="0">
                <a:solidFill>
                  <a:schemeClr val="accent1"/>
                </a:solidFill>
                <a:latin typeface="Corbel" panose="020B0503020204020204" pitchFamily="34" charset="0"/>
                <a:sym typeface="Wingdings" panose="05000000000000000000" pitchFamily="2" charset="2"/>
              </a:rPr>
              <a:t></a:t>
            </a:r>
            <a:r>
              <a:rPr lang="de-AT" sz="1800" b="1" dirty="0" smtClean="0">
                <a:solidFill>
                  <a:srgbClr val="189BC4"/>
                </a:solidFill>
                <a:latin typeface="Corbel" panose="020B0503020204020204" pitchFamily="34" charset="0"/>
                <a:sym typeface="Wingdings" panose="05000000000000000000" pitchFamily="2" charset="2"/>
              </a:rPr>
              <a:t> </a:t>
            </a:r>
            <a:r>
              <a:rPr lang="de-AT" sz="1800" b="1" dirty="0" smtClean="0">
                <a:solidFill>
                  <a:srgbClr val="189BC4"/>
                </a:solidFill>
                <a:latin typeface="Corbel" panose="020B0503020204020204" pitchFamily="34" charset="0"/>
              </a:rPr>
              <a:t>keine Kanal- und Schleusungsgebühren </a:t>
            </a:r>
            <a:br>
              <a:rPr lang="de-AT" sz="1800" b="1" dirty="0" smtClean="0">
                <a:solidFill>
                  <a:srgbClr val="189BC4"/>
                </a:solidFill>
                <a:latin typeface="Corbel" panose="020B0503020204020204" pitchFamily="34" charset="0"/>
              </a:rPr>
            </a:br>
            <a:r>
              <a:rPr lang="de-AT" sz="1800" dirty="0" smtClean="0">
                <a:solidFill>
                  <a:schemeClr val="accent1"/>
                </a:solidFill>
                <a:latin typeface="Corbel" panose="020B0503020204020204" pitchFamily="34" charset="0"/>
              </a:rPr>
              <a:t>(Klassifikation als internationale Wasserstraße)</a:t>
            </a:r>
          </a:p>
          <a:p>
            <a:pPr marL="0" indent="0">
              <a:buClr>
                <a:srgbClr val="189BC4"/>
              </a:buClr>
              <a:buNone/>
            </a:pPr>
            <a:endParaRPr lang="de-DE" sz="1800" dirty="0" smtClean="0">
              <a:solidFill>
                <a:schemeClr val="accent1"/>
              </a:solidFill>
              <a:latin typeface="Corbel" panose="020B0503020204020204" pitchFamily="34" charset="0"/>
            </a:endParaRPr>
          </a:p>
          <a:p>
            <a:pPr>
              <a:buClr>
                <a:srgbClr val="189BC4"/>
              </a:buClr>
            </a:pPr>
            <a:r>
              <a:rPr lang="de-DE" sz="1800" dirty="0" smtClean="0">
                <a:solidFill>
                  <a:schemeClr val="accent1"/>
                </a:solidFill>
                <a:latin typeface="Corbel" panose="020B0503020204020204" pitchFamily="34" charset="0"/>
              </a:rPr>
              <a:t>Schleusungen </a:t>
            </a:r>
            <a:r>
              <a:rPr lang="de-DE" sz="1800" dirty="0">
                <a:solidFill>
                  <a:schemeClr val="accent1"/>
                </a:solidFill>
                <a:latin typeface="Corbel" panose="020B0503020204020204" pitchFamily="34" charset="0"/>
              </a:rPr>
              <a:t>werden kostenlos durchgeführt</a:t>
            </a:r>
            <a:endParaRPr lang="de-AT" sz="1800" dirty="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marL="0" indent="0">
              <a:buClr>
                <a:srgbClr val="189BC4"/>
              </a:buClr>
              <a:buNone/>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Belgrader Konvention </a:t>
            </a:r>
            <a:r>
              <a:rPr lang="de-AT" sz="1800" dirty="0">
                <a:solidFill>
                  <a:schemeClr val="accent1"/>
                </a:solidFill>
                <a:latin typeface="Corbel" panose="020B0503020204020204" pitchFamily="34" charset="0"/>
                <a:sym typeface="Wingdings" panose="05000000000000000000" pitchFamily="2" charset="2"/>
              </a:rPr>
              <a:t> freie </a:t>
            </a:r>
            <a:r>
              <a:rPr lang="de-AT" sz="1800" dirty="0" smtClean="0">
                <a:solidFill>
                  <a:schemeClr val="accent1"/>
                </a:solidFill>
                <a:latin typeface="Corbel" panose="020B0503020204020204" pitchFamily="34" charset="0"/>
                <a:sym typeface="Wingdings" panose="05000000000000000000" pitchFamily="2" charset="2"/>
              </a:rPr>
              <a:t>Schifffahrt</a:t>
            </a:r>
            <a:br>
              <a:rPr lang="de-AT" sz="1800" dirty="0" smtClean="0">
                <a:solidFill>
                  <a:schemeClr val="accent1"/>
                </a:solidFill>
                <a:latin typeface="Corbel" panose="020B0503020204020204" pitchFamily="34" charset="0"/>
                <a:sym typeface="Wingdings" panose="05000000000000000000" pitchFamily="2" charset="2"/>
              </a:rPr>
            </a:br>
            <a:r>
              <a:rPr lang="de-AT" sz="1800" dirty="0" smtClean="0">
                <a:solidFill>
                  <a:schemeClr val="accent1"/>
                </a:solidFill>
                <a:latin typeface="Corbel" panose="020B0503020204020204" pitchFamily="34" charset="0"/>
                <a:sym typeface="Wingdings" panose="05000000000000000000" pitchFamily="2" charset="2"/>
              </a:rPr>
              <a:t>auf </a:t>
            </a:r>
            <a:r>
              <a:rPr lang="de-AT" sz="1800" dirty="0">
                <a:solidFill>
                  <a:schemeClr val="accent1"/>
                </a:solidFill>
                <a:latin typeface="Corbel" panose="020B0503020204020204" pitchFamily="34" charset="0"/>
                <a:sym typeface="Wingdings" panose="05000000000000000000" pitchFamily="2" charset="2"/>
              </a:rPr>
              <a:t>der Donau für Handelsschiffe </a:t>
            </a:r>
            <a:r>
              <a:rPr lang="de-AT" sz="1800" dirty="0" smtClean="0">
                <a:solidFill>
                  <a:schemeClr val="accent1"/>
                </a:solidFill>
                <a:latin typeface="Corbel" panose="020B0503020204020204" pitchFamily="34" charset="0"/>
                <a:sym typeface="Wingdings" panose="05000000000000000000" pitchFamily="2" charset="2"/>
              </a:rPr>
              <a:t>unter</a:t>
            </a:r>
            <a:br>
              <a:rPr lang="de-AT" sz="1800" dirty="0" smtClean="0">
                <a:solidFill>
                  <a:schemeClr val="accent1"/>
                </a:solidFill>
                <a:latin typeface="Corbel" panose="020B0503020204020204" pitchFamily="34" charset="0"/>
                <a:sym typeface="Wingdings" panose="05000000000000000000" pitchFamily="2" charset="2"/>
              </a:rPr>
            </a:br>
            <a:r>
              <a:rPr lang="de-AT" sz="1800" dirty="0" smtClean="0">
                <a:solidFill>
                  <a:schemeClr val="accent1"/>
                </a:solidFill>
                <a:latin typeface="Corbel" panose="020B0503020204020204" pitchFamily="34" charset="0"/>
                <a:sym typeface="Wingdings" panose="05000000000000000000" pitchFamily="2" charset="2"/>
              </a:rPr>
              <a:t>den </a:t>
            </a:r>
            <a:r>
              <a:rPr lang="de-AT" sz="1800" dirty="0">
                <a:solidFill>
                  <a:schemeClr val="accent1"/>
                </a:solidFill>
                <a:latin typeface="Corbel" panose="020B0503020204020204" pitchFamily="34" charset="0"/>
                <a:sym typeface="Wingdings" panose="05000000000000000000" pitchFamily="2" charset="2"/>
              </a:rPr>
              <a:t>Flaggen aller Staaten von </a:t>
            </a:r>
            <a:r>
              <a:rPr lang="de-AT" sz="1800" dirty="0" smtClean="0">
                <a:solidFill>
                  <a:schemeClr val="accent1"/>
                </a:solidFill>
                <a:latin typeface="Corbel" panose="020B0503020204020204" pitchFamily="34" charset="0"/>
                <a:sym typeface="Wingdings" panose="05000000000000000000" pitchFamily="2" charset="2"/>
              </a:rPr>
              <a:t>den</a:t>
            </a:r>
            <a:br>
              <a:rPr lang="de-AT" sz="1800" dirty="0" smtClean="0">
                <a:solidFill>
                  <a:schemeClr val="accent1"/>
                </a:solidFill>
                <a:latin typeface="Corbel" panose="020B0503020204020204" pitchFamily="34" charset="0"/>
                <a:sym typeface="Wingdings" panose="05000000000000000000" pitchFamily="2" charset="2"/>
              </a:rPr>
            </a:br>
            <a:r>
              <a:rPr lang="de-AT" sz="1800" dirty="0" smtClean="0">
                <a:solidFill>
                  <a:schemeClr val="accent1"/>
                </a:solidFill>
                <a:latin typeface="Corbel" panose="020B0503020204020204" pitchFamily="34" charset="0"/>
                <a:sym typeface="Wingdings" panose="05000000000000000000" pitchFamily="2" charset="2"/>
              </a:rPr>
              <a:t>Donau-Anrainerstaaten</a:t>
            </a: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f</a:t>
            </a:r>
            <a:r>
              <a:rPr lang="de-AT" sz="1800" dirty="0" smtClean="0">
                <a:solidFill>
                  <a:schemeClr val="accent1"/>
                </a:solidFill>
                <a:latin typeface="Corbel" panose="020B0503020204020204" pitchFamily="34" charset="0"/>
              </a:rPr>
              <a:t>ür das Befahren des </a:t>
            </a:r>
            <a:r>
              <a:rPr lang="de-AT" sz="1800" b="1" dirty="0" smtClean="0">
                <a:solidFill>
                  <a:srgbClr val="189BC4"/>
                </a:solidFill>
                <a:latin typeface="Corbel" panose="020B0503020204020204" pitchFamily="34" charset="0"/>
              </a:rPr>
              <a:t>Main-Donau-Kanals</a:t>
            </a:r>
            <a:r>
              <a:rPr lang="de-AT" sz="1800" dirty="0" smtClean="0">
                <a:solidFill>
                  <a:schemeClr val="accent1"/>
                </a:solidFill>
                <a:latin typeface="Corbel" panose="020B0503020204020204" pitchFamily="34" charset="0"/>
              </a:rPr>
              <a:t> und des </a:t>
            </a:r>
            <a:r>
              <a:rPr lang="de-AT" sz="1800" b="1" dirty="0" smtClean="0">
                <a:solidFill>
                  <a:srgbClr val="189BC4"/>
                </a:solidFill>
                <a:latin typeface="Corbel" panose="020B0503020204020204" pitchFamily="34" charset="0"/>
              </a:rPr>
              <a:t>Donau-Schwarzmeerkanals</a:t>
            </a:r>
            <a:r>
              <a:rPr lang="de-AT" sz="1800" dirty="0" smtClean="0">
                <a:solidFill>
                  <a:schemeClr val="accent1"/>
                </a:solidFill>
                <a:latin typeface="Corbel" panose="020B0503020204020204" pitchFamily="34" charset="0"/>
              </a:rPr>
              <a:t> (Rumänien) sind Abgaben zu entrichten (nat. Wasserstraßen fallen nicht unter Belgrader Konvention)</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5491147" y="2348880"/>
            <a:ext cx="3652853" cy="2739640"/>
          </a:xfrm>
          <a:prstGeom prst="rect">
            <a:avLst/>
          </a:prstGeom>
        </p:spPr>
      </p:pic>
      <p:sp>
        <p:nvSpPr>
          <p:cNvPr id="7" name="Textfeld 6"/>
          <p:cNvSpPr txBox="1"/>
          <p:nvPr/>
        </p:nvSpPr>
        <p:spPr>
          <a:xfrm>
            <a:off x="8213576" y="6353889"/>
            <a:ext cx="94644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8" name="Textfeld 7"/>
          <p:cNvSpPr txBox="1"/>
          <p:nvPr/>
        </p:nvSpPr>
        <p:spPr>
          <a:xfrm>
            <a:off x="5463363" y="2348880"/>
            <a:ext cx="94644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40136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Klassifizierung von Binnenwasserstraßen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Wasserstraßen</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buClr>
                <a:srgbClr val="189BC4"/>
              </a:buClr>
            </a:pPr>
            <a:r>
              <a:rPr lang="de-AT" sz="1800" dirty="0">
                <a:solidFill>
                  <a:schemeClr val="accent1"/>
                </a:solidFill>
                <a:latin typeface="Corbel" panose="020B0503020204020204" pitchFamily="34" charset="0"/>
              </a:rPr>
              <a:t>w</a:t>
            </a:r>
            <a:r>
              <a:rPr lang="de-AT" sz="1800" dirty="0" smtClean="0">
                <a:solidFill>
                  <a:schemeClr val="accent1"/>
                </a:solidFill>
                <a:latin typeface="Corbel" panose="020B0503020204020204" pitchFamily="34" charset="0"/>
              </a:rPr>
              <a:t>ichtig für Transportorganisation: welches Schiff kann wo fahren?</a:t>
            </a:r>
          </a:p>
          <a:p>
            <a:pPr>
              <a:buClr>
                <a:srgbClr val="189BC4"/>
              </a:buClr>
            </a:pPr>
            <a:r>
              <a:rPr lang="de-AT" sz="1800" dirty="0">
                <a:solidFill>
                  <a:schemeClr val="accent1"/>
                </a:solidFill>
                <a:latin typeface="Corbel" panose="020B0503020204020204" pitchFamily="34" charset="0"/>
              </a:rPr>
              <a:t>m</a:t>
            </a:r>
            <a:r>
              <a:rPr lang="de-AT" sz="1800" dirty="0" smtClean="0">
                <a:solidFill>
                  <a:schemeClr val="accent1"/>
                </a:solidFill>
                <a:latin typeface="Corbel" panose="020B0503020204020204" pitchFamily="34" charset="0"/>
              </a:rPr>
              <a:t>aximaler Tiefgang der Schiffe, Brückendurchfahrtshöhen etc.</a:t>
            </a:r>
          </a:p>
          <a:p>
            <a:pPr>
              <a:buClr>
                <a:srgbClr val="189BC4"/>
              </a:buClr>
            </a:pPr>
            <a:r>
              <a:rPr lang="de-AT" sz="1800" dirty="0" smtClean="0">
                <a:solidFill>
                  <a:schemeClr val="accent1"/>
                </a:solidFill>
                <a:latin typeface="Corbel" panose="020B0503020204020204" pitchFamily="34" charset="0"/>
              </a:rPr>
              <a:t>Wasserstraßenklassen</a:t>
            </a:r>
          </a:p>
          <a:p>
            <a:pPr>
              <a:buClr>
                <a:srgbClr val="189BC4"/>
              </a:buClr>
            </a:pPr>
            <a:r>
              <a:rPr lang="de-AT" sz="1800" dirty="0" smtClean="0">
                <a:solidFill>
                  <a:schemeClr val="accent1"/>
                </a:solidFill>
                <a:latin typeface="Corbel" panose="020B0503020204020204" pitchFamily="34" charset="0"/>
              </a:rPr>
              <a:t>Schiffszeugnis bescheinigt, welche Wasserstraßen befahren werden können</a:t>
            </a:r>
          </a:p>
          <a:p>
            <a:pPr>
              <a:buClr>
                <a:srgbClr val="189BC4"/>
              </a:buClr>
            </a:pPr>
            <a:r>
              <a:rPr lang="de-AT" sz="1800" dirty="0" smtClean="0">
                <a:solidFill>
                  <a:schemeClr val="accent1"/>
                </a:solidFill>
                <a:latin typeface="Corbel" panose="020B0503020204020204" pitchFamily="34" charset="0"/>
              </a:rPr>
              <a:t>Unterteilung der Wasserstraßen in Klassen durch </a:t>
            </a:r>
            <a:r>
              <a:rPr lang="de-AT" sz="1800" b="1" dirty="0" smtClean="0">
                <a:solidFill>
                  <a:srgbClr val="189BC4"/>
                </a:solidFill>
                <a:latin typeface="Corbel" panose="020B0503020204020204" pitchFamily="34" charset="0"/>
              </a:rPr>
              <a:t>AGN</a:t>
            </a:r>
            <a:r>
              <a:rPr lang="de-AT" sz="1800" b="1" dirty="0" smtClean="0">
                <a:solidFill>
                  <a:schemeClr val="accent1"/>
                </a:solidFill>
                <a:latin typeface="Corbel" panose="020B0503020204020204" pitchFamily="34" charset="0"/>
              </a:rPr>
              <a:t> </a:t>
            </a:r>
            <a:r>
              <a:rPr lang="de-AT" sz="1800" dirty="0" smtClean="0">
                <a:solidFill>
                  <a:schemeClr val="accent1"/>
                </a:solidFill>
                <a:latin typeface="Corbel" panose="020B0503020204020204" pitchFamily="34" charset="0"/>
              </a:rPr>
              <a:t>(= </a:t>
            </a:r>
            <a:r>
              <a:rPr lang="de-AT" sz="1800" dirty="0" err="1" smtClean="0">
                <a:solidFill>
                  <a:schemeClr val="accent1"/>
                </a:solidFill>
                <a:latin typeface="Corbel" panose="020B0503020204020204" pitchFamily="34" charset="0"/>
              </a:rPr>
              <a:t>Europ</a:t>
            </a:r>
            <a:r>
              <a:rPr lang="de-AT" sz="1800" dirty="0" smtClean="0">
                <a:solidFill>
                  <a:schemeClr val="accent1"/>
                </a:solidFill>
                <a:latin typeface="Corbel" panose="020B0503020204020204" pitchFamily="34" charset="0"/>
              </a:rPr>
              <a:t>. Übereinkommen über die Hauptbinnenwasserstraßen von internationaler Bedeutung)</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Welche Schiffe können wo fahren? (Breite, Länge, Tiefgang,…)</a:t>
            </a:r>
          </a:p>
          <a:p>
            <a:pPr lvl="1">
              <a:buFont typeface="Symbol" panose="05050102010706020507" pitchFamily="18" charset="2"/>
              <a:buChar char="-"/>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pic>
        <p:nvPicPr>
          <p:cNvPr id="6" name="Picture 5"/>
          <p:cNvPicPr/>
          <p:nvPr/>
        </p:nvPicPr>
        <p:blipFill rotWithShape="1">
          <a:blip r:embed="rId3">
            <a:duotone>
              <a:schemeClr val="accent4">
                <a:shade val="45000"/>
                <a:satMod val="135000"/>
              </a:schemeClr>
              <a:prstClr val="white"/>
            </a:duotone>
          </a:blip>
          <a:srcRect l="57204" t="29090" r="6710" b="27793"/>
          <a:stretch/>
        </p:blipFill>
        <p:spPr bwMode="auto">
          <a:xfrm>
            <a:off x="582769" y="4368945"/>
            <a:ext cx="3661896" cy="196090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duotone>
              <a:schemeClr val="accent4">
                <a:shade val="45000"/>
                <a:satMod val="135000"/>
              </a:schemeClr>
              <a:prstClr val="white"/>
            </a:duotone>
          </a:blip>
          <a:srcRect l="56623" t="28052" r="6626" b="23389"/>
          <a:stretch/>
        </p:blipFill>
        <p:spPr bwMode="auto">
          <a:xfrm>
            <a:off x="4356825" y="4353913"/>
            <a:ext cx="4144289" cy="1953651"/>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rot="16200000">
            <a:off x="7818292" y="5263227"/>
            <a:ext cx="1750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United Nations Economic </a:t>
            </a:r>
          </a:p>
          <a:p>
            <a:pPr eaLnBrk="1" hangingPunct="1"/>
            <a:r>
              <a:rPr lang="de-DE" sz="800" dirty="0" smtClean="0">
                <a:solidFill>
                  <a:schemeClr val="accent1"/>
                </a:solidFill>
                <a:latin typeface="Corbel" panose="020B0503020204020204" pitchFamily="34" charset="0"/>
              </a:rPr>
              <a:t>Commission for Europe 2010</a:t>
            </a:r>
            <a:endParaRPr lang="de-DE" sz="800" dirty="0">
              <a:solidFill>
                <a:schemeClr val="accent1"/>
              </a:solidFill>
              <a:latin typeface="Corbel" panose="020B0503020204020204" pitchFamily="34" charset="0"/>
            </a:endParaRPr>
          </a:p>
        </p:txBody>
      </p:sp>
      <p:sp>
        <p:nvSpPr>
          <p:cNvPr id="9" name="Textfeld 8"/>
          <p:cNvSpPr txBox="1"/>
          <p:nvPr/>
        </p:nvSpPr>
        <p:spPr>
          <a:xfrm>
            <a:off x="8213576" y="6353889"/>
            <a:ext cx="94644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34757574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ustom 2">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7902</Words>
  <Application>Microsoft Office PowerPoint</Application>
  <PresentationFormat>On-screen Show (4:3)</PresentationFormat>
  <Paragraphs>766</Paragraphs>
  <Slides>41</Slides>
  <Notes>40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Arial</vt:lpstr>
      <vt:lpstr>Calibri</vt:lpstr>
      <vt:lpstr>Corbel</vt:lpstr>
      <vt:lpstr>Symbol</vt:lpstr>
      <vt:lpstr>Wingdings</vt:lpstr>
      <vt:lpstr>Custom Design</vt:lpstr>
      <vt:lpstr>1_Clarity</vt:lpstr>
      <vt:lpstr>2_Clarity</vt:lpstr>
      <vt:lpstr>RECHTLICHE RAHMENBEDINGUNGEN</vt:lpstr>
      <vt:lpstr>Warm-Up-Diskussion Rechtliche Rahmenbedingungen</vt:lpstr>
      <vt:lpstr>Wie man am besten mit diesem Lehrmaterial arbeitet</vt:lpstr>
      <vt:lpstr>Lernziele und Zielgruppe</vt:lpstr>
      <vt:lpstr>Übersicht Rechtliche Rahmenbedingungen</vt:lpstr>
      <vt:lpstr>Rechtliche Rahmenbedingungen</vt:lpstr>
      <vt:lpstr>Gesamteuropäische Ebene - Belgrader Konvention Wasserstraßen</vt:lpstr>
      <vt:lpstr>Belgrader Konvention - Freiheit der Schifffahrt Wasserstraßen</vt:lpstr>
      <vt:lpstr>Klassifizierung von Binnenwasserstraßen Wasserstraßen</vt:lpstr>
      <vt:lpstr>Nationales Recht - Schifffahrtsgesetz, Wasserstraßengesetz Wasserstraßen</vt:lpstr>
      <vt:lpstr>Nationales Recht - Wasserstraßen-Verkehrsordnung (WVO) Wasserstraßen</vt:lpstr>
      <vt:lpstr>Quiz Wasserstraßen</vt:lpstr>
      <vt:lpstr>Rechtliche Rahmenbedingungen</vt:lpstr>
      <vt:lpstr>Förderung der Binnenschifffahrt</vt:lpstr>
      <vt:lpstr>Verkehrspolitischer Rahmen - auf gesamteuropäischer Ebene Förderung der Binnenschifffahrt</vt:lpstr>
      <vt:lpstr>Verkehrspolitischer Rahmen - auf gesamteuropäischer Ebene Förderung der Binnenschifffahrt</vt:lpstr>
      <vt:lpstr>Verkehrspolitischer Rahmen - auf gesamteuropäischer Ebene Förderung der Binnenschifffahrt</vt:lpstr>
      <vt:lpstr>Verkehrspolitischer Rahmen - auf gesamteuropäischer Ebene Förderung der Binnenschifffahrt</vt:lpstr>
      <vt:lpstr>Verkehrspolitischer Rahmen - auf österreichischer Ebene Förderung der Binnenschifffahrt</vt:lpstr>
      <vt:lpstr>Förderung des Kombinierten Verkehrs Förderung der Binnenschifffahrt</vt:lpstr>
      <vt:lpstr>Der europäische Grüne Deal</vt:lpstr>
      <vt:lpstr>Der europäische Grüne Deal</vt:lpstr>
      <vt:lpstr>Quiz Förderung der Binnenschifffahrt</vt:lpstr>
      <vt:lpstr>Rechtliche Rahmenbedingungen</vt:lpstr>
      <vt:lpstr>Transportvarianten Transportverträge, Haftung</vt:lpstr>
      <vt:lpstr>Frachtvertrag Transportverträge, Haftung</vt:lpstr>
      <vt:lpstr>Bratislaver Abkommen Transportverträge, Haftung</vt:lpstr>
      <vt:lpstr>Budapester Übereinkommen – CMNI Transportverträge, Haftung</vt:lpstr>
      <vt:lpstr>Haftung nach dem Budapester Übereinkommen (CMNI) Transportverträge, Haftung</vt:lpstr>
      <vt:lpstr>Haftung - in Österreich Transportverträge, Haftung</vt:lpstr>
      <vt:lpstr>Quiz Transportverträge, Haftung</vt:lpstr>
      <vt:lpstr>Rechtliche Rahmenbedingungen</vt:lpstr>
      <vt:lpstr>Mindestbesatzung und Fahrzeiten Besatzung, Ausstattung, Antrieb</vt:lpstr>
      <vt:lpstr>Treibstoffe/ Abgasemissionen Ausstattung, Antrieb</vt:lpstr>
      <vt:lpstr>Treibstoffe/ Abgasemissionen Ausstattung, Antrieb</vt:lpstr>
      <vt:lpstr>Best Practice Beispiel: Port of Rotterdam</vt:lpstr>
      <vt:lpstr>Exkurs: Gefahrguttransport</vt:lpstr>
      <vt:lpstr>Quiz Besatzung, Ausstattung, Antrieb </vt:lpstr>
      <vt:lpstr>Kreuzworträtsel Abschlussübung</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682</cp:revision>
  <cp:lastPrinted>2013-12-10T06:53:20Z</cp:lastPrinted>
  <dcterms:created xsi:type="dcterms:W3CDTF">2012-09-17T08:31:25Z</dcterms:created>
  <dcterms:modified xsi:type="dcterms:W3CDTF">2020-08-17T07:15:55Z</dcterms:modified>
</cp:coreProperties>
</file>