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75" r:id="rId2"/>
  </p:sldMasterIdLst>
  <p:notesMasterIdLst>
    <p:notesMasterId r:id="rId21"/>
  </p:notesMasterIdLst>
  <p:handoutMasterIdLst>
    <p:handoutMasterId r:id="rId22"/>
  </p:handoutMasterIdLst>
  <p:sldIdLst>
    <p:sldId id="408" r:id="rId3"/>
    <p:sldId id="449" r:id="rId4"/>
    <p:sldId id="434" r:id="rId5"/>
    <p:sldId id="435" r:id="rId6"/>
    <p:sldId id="436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  <p:sldId id="445" r:id="rId16"/>
    <p:sldId id="446" r:id="rId17"/>
    <p:sldId id="447" r:id="rId18"/>
    <p:sldId id="448" r:id="rId19"/>
    <p:sldId id="409" r:id="rId20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ra Hofbauer" initials="VHO" lastIdx="2" clrIdx="0"/>
  <p:cmAuthor id="1" name="Stockhammer Verena" initials="SV" lastIdx="1" clrIdx="1">
    <p:extLst>
      <p:ext uri="{19B8F6BF-5375-455C-9EA6-DF929625EA0E}">
        <p15:presenceInfo xmlns:p15="http://schemas.microsoft.com/office/powerpoint/2012/main" userId="Stockhammer Ver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60"/>
    <a:srgbClr val="CDD5E1"/>
    <a:srgbClr val="001C48"/>
    <a:srgbClr val="376092"/>
    <a:srgbClr val="5578A2"/>
    <a:srgbClr val="189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86151" autoAdjust="0"/>
  </p:normalViewPr>
  <p:slideViewPr>
    <p:cSldViewPr showGuides="1">
      <p:cViewPr varScale="1">
        <p:scale>
          <a:sx n="75" d="100"/>
          <a:sy n="75" d="100"/>
        </p:scale>
        <p:origin x="16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30" d="100"/>
          <a:sy n="130" d="100"/>
        </p:scale>
        <p:origin x="-2202" y="30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3CAE0-6BF2-49B4-AC71-7B5DB262EF0E}" type="datetimeFigureOut">
              <a:rPr lang="de-AT" smtClean="0"/>
              <a:t>19.05.2020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F46EB-28A2-4FDD-8BD3-CE8D3BEF817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7412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6333"/>
          </a:xfrm>
          <a:prstGeom prst="rect">
            <a:avLst/>
          </a:prstGeom>
        </p:spPr>
        <p:txBody>
          <a:bodyPr vert="horz" lIns="91820" tIns="45910" rIns="91820" bIns="45910" rtlCol="0"/>
          <a:lstStyle>
            <a:lvl1pPr algn="l">
              <a:defRPr sz="1200">
                <a:latin typeface="Corbel" panose="020B0503020204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6333"/>
          </a:xfrm>
          <a:prstGeom prst="rect">
            <a:avLst/>
          </a:prstGeom>
        </p:spPr>
        <p:txBody>
          <a:bodyPr vert="horz" lIns="91820" tIns="45910" rIns="91820" bIns="45910" rtlCol="0"/>
          <a:lstStyle>
            <a:lvl1pPr algn="r">
              <a:defRPr sz="1200">
                <a:latin typeface="Corbel" panose="020B0503020204020204" pitchFamily="34" charset="0"/>
              </a:defRPr>
            </a:lvl1pPr>
          </a:lstStyle>
          <a:p>
            <a:fld id="{CCFC2A34-98BB-4C93-A97D-162B0DCA04A7}" type="datetimeFigureOut">
              <a:rPr lang="de-AT" smtClean="0"/>
              <a:pPr/>
              <a:t>19.05.2020</a:t>
            </a:fld>
            <a:endParaRPr lang="de-A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0" tIns="45910" rIns="91820" bIns="45910" rtlCol="0" anchor="ctr"/>
          <a:lstStyle/>
          <a:p>
            <a:endParaRPr lang="de-A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8"/>
          </a:xfrm>
          <a:prstGeom prst="rect">
            <a:avLst/>
          </a:prstGeom>
        </p:spPr>
        <p:txBody>
          <a:bodyPr vert="horz" lIns="91820" tIns="45910" rIns="91820" bIns="4591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9938" cy="496333"/>
          </a:xfrm>
          <a:prstGeom prst="rect">
            <a:avLst/>
          </a:prstGeom>
        </p:spPr>
        <p:txBody>
          <a:bodyPr vert="horz" lIns="91820" tIns="45910" rIns="91820" bIns="45910" rtlCol="0" anchor="b"/>
          <a:lstStyle>
            <a:lvl1pPr algn="l">
              <a:defRPr sz="1200">
                <a:latin typeface="Corbel" panose="020B0503020204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8" y="9428584"/>
            <a:ext cx="2889938" cy="496333"/>
          </a:xfrm>
          <a:prstGeom prst="rect">
            <a:avLst/>
          </a:prstGeom>
        </p:spPr>
        <p:txBody>
          <a:bodyPr vert="horz" lIns="91820" tIns="45910" rIns="91820" bIns="45910" rtlCol="0" anchor="b"/>
          <a:lstStyle>
            <a:lvl1pPr algn="r">
              <a:defRPr sz="1200">
                <a:latin typeface="Corbel" panose="020B0503020204020204" pitchFamily="34" charset="0"/>
              </a:defRPr>
            </a:lvl1pPr>
          </a:lstStyle>
          <a:p>
            <a:fld id="{56F06DAA-0A4E-4110-9797-3FB8CA0FEA93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5014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06DAA-0A4E-4110-9797-3FB8CA0FEA93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84070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06DAA-0A4E-4110-9797-3FB8CA0FEA93}" type="slidenum">
              <a:rPr lang="de-AT" smtClean="0"/>
              <a:t>18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49701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/>
          <a:lstStyle>
            <a:lvl1pPr>
              <a:defRPr lang="en-US" sz="5400" kern="1200" cap="all" spc="-100" baseline="0" smtClean="0">
                <a:solidFill>
                  <a:srgbClr val="189BC4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</p:spPr>
        <p:txBody>
          <a:bodyPr/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de-A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676F-7C42-49B1-9215-C5252768BCA5}" type="datetime7">
              <a:rPr lang="de-AT" smtClean="0"/>
              <a:t>Mai-20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F612-187A-48BF-B5EE-AA4BEE289BC1}" type="slidenum">
              <a:rPr lang="de-AT" smtClean="0"/>
              <a:t>‹#›</a:t>
            </a:fld>
            <a:endParaRPr lang="de-AT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5800" y="3398520"/>
            <a:ext cx="7848600" cy="1588"/>
          </a:xfrm>
          <a:prstGeom prst="line">
            <a:avLst/>
          </a:prstGeom>
          <a:ln w="571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02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0F70-6875-4134-A78D-4C0CCF16E59D}" type="datetime7">
              <a:rPr lang="de-AT" smtClean="0">
                <a:solidFill>
                  <a:prstClr val="white"/>
                </a:solidFill>
              </a:rPr>
              <a:t>Mai-20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649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4156-34B3-494F-A207-671B24DBAB82}" type="datetime7">
              <a:rPr lang="de-AT" smtClean="0">
                <a:solidFill>
                  <a:prstClr val="white"/>
                </a:solidFill>
              </a:rPr>
              <a:t>Mai-20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37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FD42-AB24-47A9-A3BD-590F8E9C1898}" type="datetime7">
              <a:rPr lang="de-AT" smtClean="0">
                <a:solidFill>
                  <a:prstClr val="white"/>
                </a:solidFill>
              </a:rPr>
              <a:t>Mai-20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934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CAB9-FD8C-47D2-8389-2AC6704E63A4}" type="datetime7">
              <a:rPr lang="de-AT" smtClean="0">
                <a:solidFill>
                  <a:prstClr val="white"/>
                </a:solidFill>
              </a:rPr>
              <a:t>Mai-20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3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89BC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9BC4"/>
                </a:solidFill>
              </a:defRPr>
            </a:lvl1pPr>
            <a:lvl2pPr>
              <a:defRPr>
                <a:solidFill>
                  <a:srgbClr val="189BC4"/>
                </a:solidFill>
              </a:defRPr>
            </a:lvl2pPr>
            <a:lvl3pPr>
              <a:defRPr>
                <a:solidFill>
                  <a:srgbClr val="189BC4"/>
                </a:solidFill>
              </a:defRPr>
            </a:lvl3pPr>
            <a:lvl4pPr>
              <a:defRPr>
                <a:solidFill>
                  <a:srgbClr val="189BC4"/>
                </a:solidFill>
              </a:defRPr>
            </a:lvl4pPr>
            <a:lvl5pPr>
              <a:defRPr>
                <a:solidFill>
                  <a:srgbClr val="189BC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7C34-6C44-4277-B246-65ADA1908AF9}" type="datetime7">
              <a:rPr lang="de-AT" smtClean="0">
                <a:solidFill>
                  <a:prstClr val="white"/>
                </a:solidFill>
              </a:rPr>
              <a:t>Mai-20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7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150" y="629022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736" y="583006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32355" y="949275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6189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rgbClr val="189BC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9685-EB74-4F15-B0EF-AD3171FBD264}" type="datetime7">
              <a:rPr lang="de-AT" smtClean="0">
                <a:solidFill>
                  <a:prstClr val="black"/>
                </a:solidFill>
              </a:rPr>
              <a:t>Mai-20</a:t>
            </a:fld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black"/>
                </a:solidFill>
              </a:rPr>
              <a:pPr/>
              <a:t>‹#›</a:t>
            </a:fld>
            <a:endParaRPr lang="de-AT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94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189BC4"/>
                </a:solidFill>
              </a:defRPr>
            </a:lvl1pPr>
            <a:lvl2pPr>
              <a:defRPr sz="2400">
                <a:solidFill>
                  <a:srgbClr val="189BC4"/>
                </a:solidFill>
              </a:defRPr>
            </a:lvl2pPr>
            <a:lvl3pPr>
              <a:defRPr sz="2000">
                <a:solidFill>
                  <a:srgbClr val="189BC4"/>
                </a:solidFill>
              </a:defRPr>
            </a:lvl3pPr>
            <a:lvl4pPr>
              <a:defRPr sz="1800">
                <a:solidFill>
                  <a:srgbClr val="189BC4"/>
                </a:solidFill>
              </a:defRPr>
            </a:lvl4pPr>
            <a:lvl5pPr>
              <a:defRPr sz="1800">
                <a:solidFill>
                  <a:srgbClr val="189BC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189BC4"/>
                </a:solidFill>
              </a:defRPr>
            </a:lvl1pPr>
            <a:lvl2pPr>
              <a:defRPr sz="2400">
                <a:solidFill>
                  <a:srgbClr val="189BC4"/>
                </a:solidFill>
              </a:defRPr>
            </a:lvl2pPr>
            <a:lvl3pPr>
              <a:defRPr sz="2000">
                <a:solidFill>
                  <a:srgbClr val="189BC4"/>
                </a:solidFill>
              </a:defRPr>
            </a:lvl3pPr>
            <a:lvl4pPr>
              <a:defRPr sz="1800">
                <a:solidFill>
                  <a:srgbClr val="189BC4"/>
                </a:solidFill>
              </a:defRPr>
            </a:lvl4pPr>
            <a:lvl5pPr>
              <a:defRPr sz="1800">
                <a:solidFill>
                  <a:srgbClr val="189BC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857C-1BD9-4D14-B5E7-5A9650CCC6E0}" type="datetime7">
              <a:rPr lang="de-AT" smtClean="0">
                <a:solidFill>
                  <a:prstClr val="white"/>
                </a:solidFill>
              </a:rPr>
              <a:t>Mai-20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8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150" y="582533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736" y="536517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32355" y="902786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330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189BC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189BC4"/>
                </a:solidFill>
              </a:defRPr>
            </a:lvl1pPr>
            <a:lvl2pPr>
              <a:defRPr sz="2000">
                <a:solidFill>
                  <a:srgbClr val="189BC4"/>
                </a:solidFill>
              </a:defRPr>
            </a:lvl2pPr>
            <a:lvl3pPr>
              <a:defRPr sz="1800">
                <a:solidFill>
                  <a:srgbClr val="189BC4"/>
                </a:solidFill>
              </a:defRPr>
            </a:lvl3pPr>
            <a:lvl4pPr>
              <a:defRPr sz="1600">
                <a:solidFill>
                  <a:srgbClr val="189BC4"/>
                </a:solidFill>
              </a:defRPr>
            </a:lvl4pPr>
            <a:lvl5pPr>
              <a:defRPr sz="1600">
                <a:solidFill>
                  <a:srgbClr val="189BC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189BC4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189BC4"/>
                </a:solidFill>
              </a:defRPr>
            </a:lvl1pPr>
            <a:lvl2pPr>
              <a:defRPr sz="2000">
                <a:solidFill>
                  <a:srgbClr val="189BC4"/>
                </a:solidFill>
              </a:defRPr>
            </a:lvl2pPr>
            <a:lvl3pPr>
              <a:defRPr sz="1800">
                <a:solidFill>
                  <a:srgbClr val="189BC4"/>
                </a:solidFill>
              </a:defRPr>
            </a:lvl3pPr>
            <a:lvl4pPr>
              <a:defRPr sz="1600">
                <a:solidFill>
                  <a:srgbClr val="189BC4"/>
                </a:solidFill>
              </a:defRPr>
            </a:lvl4pPr>
            <a:lvl5pPr>
              <a:defRPr sz="1600">
                <a:solidFill>
                  <a:srgbClr val="189BC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22F-D777-47A3-9705-640BEEFF4280}" type="datetime7">
              <a:rPr lang="de-AT" smtClean="0">
                <a:solidFill>
                  <a:prstClr val="white"/>
                </a:solidFill>
              </a:rPr>
              <a:t>Mai-20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73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96A6-1945-4B41-BEAF-9E54098FB90C}" type="datetime7">
              <a:rPr lang="de-AT" smtClean="0">
                <a:solidFill>
                  <a:prstClr val="white"/>
                </a:solidFill>
              </a:rPr>
              <a:t>Mai-20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  <p:pic>
        <p:nvPicPr>
          <p:cNvPr id="6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486" y="594696"/>
            <a:ext cx="1013242" cy="2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072" y="548680"/>
            <a:ext cx="576064" cy="576064"/>
          </a:xfrm>
          <a:prstGeom prst="rect">
            <a:avLst/>
          </a:prstGeom>
          <a:noFill/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008691" y="914949"/>
            <a:ext cx="108012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076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8D14B-1E48-49FE-BF4B-BA55AA24700E}" type="datetime7">
              <a:rPr lang="de-AT" smtClean="0">
                <a:solidFill>
                  <a:prstClr val="white"/>
                </a:solidFill>
              </a:rPr>
              <a:t>Mai-20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-21441" y="-46549"/>
            <a:ext cx="9141134" cy="6880646"/>
          </a:xfrm>
          <a:prstGeom prst="rect">
            <a:avLst/>
          </a:prstGeom>
          <a:solidFill>
            <a:srgbClr val="CDD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/>
          <p:nvPr userDrawn="1"/>
        </p:nvSpPr>
        <p:spPr>
          <a:xfrm>
            <a:off x="7092280" y="3324"/>
            <a:ext cx="2051720" cy="6880646"/>
          </a:xfrm>
          <a:prstGeom prst="rect">
            <a:avLst/>
          </a:prstGeom>
          <a:solidFill>
            <a:srgbClr val="002E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cap="small" baseline="0" dirty="0" smtClean="0"/>
              <a:t>Inland Navigation Million Show</a:t>
            </a:r>
          </a:p>
          <a:p>
            <a:pPr algn="ctr"/>
            <a:endParaRPr lang="de-DE" sz="1600" dirty="0" smtClean="0"/>
          </a:p>
          <a:p>
            <a:pPr algn="ctr"/>
            <a:r>
              <a:rPr lang="de-DE" sz="1800" cap="small" baseline="0" dirty="0" smtClean="0"/>
              <a:t>Joker:</a:t>
            </a:r>
          </a:p>
          <a:p>
            <a:pPr algn="ctr"/>
            <a:r>
              <a:rPr lang="de-DE" sz="1600" dirty="0" smtClean="0"/>
              <a:t>50:50</a:t>
            </a:r>
          </a:p>
          <a:p>
            <a:pPr algn="ctr"/>
            <a:r>
              <a:rPr lang="de-DE" sz="1600" dirty="0" smtClean="0"/>
              <a:t>Phone </a:t>
            </a:r>
            <a:r>
              <a:rPr lang="de-DE" sz="1600" dirty="0" err="1" smtClean="0"/>
              <a:t>joker</a:t>
            </a:r>
            <a:endParaRPr lang="de-DE" sz="1600" dirty="0" smtClean="0"/>
          </a:p>
          <a:p>
            <a:pPr algn="ctr"/>
            <a:r>
              <a:rPr lang="de-DE" sz="1600" dirty="0" err="1" smtClean="0"/>
              <a:t>Audience</a:t>
            </a:r>
            <a:r>
              <a:rPr lang="de-DE" sz="1600" dirty="0" smtClean="0"/>
              <a:t> </a:t>
            </a:r>
            <a:r>
              <a:rPr lang="de-DE" sz="1600" dirty="0" err="1" smtClean="0"/>
              <a:t>joker</a:t>
            </a:r>
            <a:endParaRPr lang="de-DE" sz="1600" dirty="0" smtClean="0"/>
          </a:p>
          <a:p>
            <a:pPr algn="ctr"/>
            <a:endParaRPr lang="de-DE" dirty="0" smtClean="0"/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15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14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13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12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11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10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9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8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7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6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5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4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3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2</a:t>
            </a:r>
          </a:p>
          <a:p>
            <a:pPr algn="ctr"/>
            <a:r>
              <a:rPr lang="de-DE" dirty="0" err="1" smtClean="0"/>
              <a:t>Question</a:t>
            </a:r>
            <a:r>
              <a:rPr lang="de-DE" baseline="0" dirty="0" smtClean="0"/>
              <a:t> 1</a:t>
            </a:r>
            <a:endParaRPr lang="de-AT" dirty="0"/>
          </a:p>
        </p:txBody>
      </p:sp>
      <p:grpSp>
        <p:nvGrpSpPr>
          <p:cNvPr id="17" name="Gruppieren 16"/>
          <p:cNvGrpSpPr/>
          <p:nvPr userDrawn="1"/>
        </p:nvGrpSpPr>
        <p:grpSpPr>
          <a:xfrm>
            <a:off x="-45748" y="870776"/>
            <a:ext cx="7138028" cy="4011688"/>
            <a:chOff x="-45748" y="1476578"/>
            <a:chExt cx="7138028" cy="4011688"/>
          </a:xfrm>
        </p:grpSpPr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-39608" y="1476578"/>
              <a:ext cx="7131888" cy="4011688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 userDrawn="1"/>
          </p:nvSpPr>
          <p:spPr>
            <a:xfrm>
              <a:off x="-45748" y="1476578"/>
              <a:ext cx="6896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Source: ORF</a:t>
              </a:r>
              <a:endParaRPr lang="de-AT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14" name="Picture 2" descr="C:\Users\p41662\AppData\Local\Microsoft\Windows\Temporary Internet Files\Content.Outlook\VDWGJMU4\REWWay (2)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15" y="5877369"/>
            <a:ext cx="1501638" cy="3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1" descr="C:\Users\p41662\AppData\Local\Microsoft\Windows\Temporary Internet Files\Content.Outlook\VDWGJMU4\RZ-Logo-Logistikum-hoch-cmyk-2000x2000px.jpg"/>
          <p:cNvPicPr/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661248"/>
            <a:ext cx="792088" cy="696109"/>
          </a:xfrm>
          <a:prstGeom prst="rect">
            <a:avLst/>
          </a:prstGeom>
          <a:noFill/>
          <a:extLst/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 cstate="screen">
            <a:clrChange>
              <a:clrFrom>
                <a:srgbClr val="FFFCFD"/>
              </a:clrFrom>
              <a:clrTo>
                <a:srgbClr val="FFFC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5319383" y="5888666"/>
            <a:ext cx="1256179" cy="334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196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rgbClr val="189BC4"/>
                </a:solidFill>
              </a:defRPr>
            </a:lvl1pPr>
            <a:lvl2pPr>
              <a:defRPr sz="2800">
                <a:solidFill>
                  <a:srgbClr val="189BC4"/>
                </a:solidFill>
              </a:defRPr>
            </a:lvl2pPr>
            <a:lvl3pPr>
              <a:defRPr sz="2400">
                <a:solidFill>
                  <a:srgbClr val="189BC4"/>
                </a:solidFill>
              </a:defRPr>
            </a:lvl3pPr>
            <a:lvl4pPr>
              <a:defRPr sz="2000">
                <a:solidFill>
                  <a:srgbClr val="189BC4"/>
                </a:solidFill>
              </a:defRPr>
            </a:lvl4pPr>
            <a:lvl5pPr>
              <a:defRPr sz="2000">
                <a:solidFill>
                  <a:srgbClr val="189BC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rgbClr val="189BC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726A-A298-4DEA-B7A2-D05DBBD5E415}" type="datetime7">
              <a:rPr lang="de-AT" smtClean="0">
                <a:solidFill>
                  <a:prstClr val="white"/>
                </a:solidFill>
              </a:rPr>
              <a:t>Mai-20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5336" y="6597352"/>
            <a:ext cx="4114800" cy="329184"/>
          </a:xfrm>
          <a:prstGeom prst="rect">
            <a:avLst/>
          </a:prstGeo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de-AT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95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A5759BD0-624F-43C8-B800-062DF3ADF3D5}" type="datetime7">
              <a:rPr lang="de-AT" smtClean="0"/>
              <a:pPr/>
              <a:t>Mai-20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CD93F612-187A-48BF-B5EE-AA4BEE289BC1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7363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5578A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36512" y="6641176"/>
            <a:ext cx="9289032" cy="460232"/>
          </a:xfrm>
          <a:prstGeom prst="rect">
            <a:avLst/>
          </a:prstGeom>
          <a:solidFill>
            <a:srgbClr val="002E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762872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Test </a:t>
            </a:r>
            <a:r>
              <a:rPr lang="en-US" dirty="0" err="1" smtClean="0"/>
              <a:t>wie</a:t>
            </a:r>
            <a:r>
              <a:rPr lang="en-US" dirty="0" smtClean="0"/>
              <a:t> der </a:t>
            </a:r>
            <a:r>
              <a:rPr lang="en-US" dirty="0" err="1" smtClean="0"/>
              <a:t>zweizeiliger</a:t>
            </a:r>
            <a:r>
              <a:rPr lang="en-US" dirty="0" smtClean="0"/>
              <a:t>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776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1484783"/>
            <a:ext cx="9252521" cy="163635"/>
          </a:xfrm>
          <a:prstGeom prst="rect">
            <a:avLst/>
          </a:prstGeom>
          <a:solidFill>
            <a:srgbClr val="002E60"/>
          </a:solidFill>
          <a:ln>
            <a:solidFill>
              <a:srgbClr val="002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orbel" panose="020B0503020204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3536" y="6597352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orbel" panose="020B0503020204020204" pitchFamily="34" charset="0"/>
              </a:defRPr>
            </a:lvl1pPr>
          </a:lstStyle>
          <a:p>
            <a:fld id="{B7322B96-C2BA-4112-8EFC-E13FF6A7CD00}" type="datetime7">
              <a:rPr lang="de-AT" smtClean="0">
                <a:solidFill>
                  <a:prstClr val="white"/>
                </a:solidFill>
              </a:rPr>
              <a:pPr/>
              <a:t>Mai-20</a:t>
            </a:fld>
            <a:endParaRPr lang="de-AT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96336" y="6597352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bg1"/>
                </a:solidFill>
                <a:latin typeface="Corbel" panose="020B0503020204020204" pitchFamily="34" charset="0"/>
              </a:defRPr>
            </a:lvl1pPr>
          </a:lstStyle>
          <a:p>
            <a:fld id="{7D34D7BA-8E13-46FE-8871-8877FE7E3568}" type="slidenum">
              <a:rPr lang="de-AT" smtClean="0">
                <a:solidFill>
                  <a:prstClr val="white"/>
                </a:solidFill>
              </a:rPr>
              <a:pPr/>
              <a:t>‹#›</a:t>
            </a:fld>
            <a:endParaRPr lang="de-A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5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800" kern="1200" spc="-100" baseline="0">
          <a:solidFill>
            <a:srgbClr val="5578A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rgbClr val="189BC4"/>
          </a:solidFill>
          <a:latin typeface="Corbel" panose="020B0503020204020204" pitchFamily="34" charset="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rewway.at/en/services/" TargetMode="External"/><Relationship Id="rId5" Type="http://schemas.openxmlformats.org/officeDocument/2006/relationships/hyperlink" Target="https://www.rewway.at/en/teaching-materials/bundles/" TargetMode="External"/><Relationship Id="rId4" Type="http://schemas.openxmlformats.org/officeDocument/2006/relationships/hyperlink" Target="mailto:rewway@fh-steyr.a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3517918"/>
            <a:ext cx="2516190" cy="1548310"/>
          </a:xfrm>
          <a:prstGeom prst="rect">
            <a:avLst/>
          </a:prstGeom>
          <a:ln>
            <a:noFill/>
          </a:ln>
          <a:effectLst>
            <a:glow rad="266700">
              <a:schemeClr val="accent1"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www.via-donau.org/typo3temp/pics/4d8a5a418a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04226" y="3517918"/>
            <a:ext cx="2257189" cy="1563104"/>
          </a:xfrm>
          <a:prstGeom prst="rect">
            <a:avLst/>
          </a:prstGeom>
          <a:noFill/>
          <a:effectLst>
            <a:glow rad="266700">
              <a:schemeClr val="accent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145" y="5258472"/>
            <a:ext cx="1939980" cy="797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6"/>
          <p:cNvSpPr>
            <a:spLocks noGrp="1"/>
          </p:cNvSpPr>
          <p:nvPr>
            <p:ph type="ctrTitle"/>
          </p:nvPr>
        </p:nvSpPr>
        <p:spPr>
          <a:xfrm>
            <a:off x="683568" y="1166784"/>
            <a:ext cx="7772400" cy="1470025"/>
          </a:xfrm>
        </p:spPr>
        <p:txBody>
          <a:bodyPr>
            <a:normAutofit/>
          </a:bodyPr>
          <a:lstStyle/>
          <a:p>
            <a:r>
              <a:rPr lang="de-AT" sz="3200" b="1" cap="none" dirty="0" smtClean="0">
                <a:solidFill>
                  <a:srgbClr val="376092"/>
                </a:solidFill>
              </a:rPr>
              <a:t>Inland Navigation Million Show</a:t>
            </a:r>
            <a:endParaRPr lang="de-AT" sz="3200" b="1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" name="Picture 11" descr="C:\Users\p41662\AppData\Local\Microsoft\Windows\Temporary Internet Files\Content.Outlook\VDWGJMU4\RZ-Logo-Logistikum-hoch-cmyk-2000x2000px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111" y="5258472"/>
            <a:ext cx="845810" cy="842034"/>
          </a:xfrm>
          <a:prstGeom prst="rect">
            <a:avLst/>
          </a:prstGeom>
          <a:noFill/>
          <a:extLst/>
        </p:spPr>
      </p:pic>
      <p:pic>
        <p:nvPicPr>
          <p:cNvPr id="14" name="Picture 2" descr="C:\Users\p41662\AppData\Local\Microsoft\Windows\Temporary Internet Files\Content.Outlook\VDWGJMU4\REWWay (2)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226" y="5373216"/>
            <a:ext cx="2232248" cy="56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82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 smtClean="0"/>
                <a:t>inland</a:t>
              </a:r>
              <a:r>
                <a:rPr lang="de-DE" dirty="0" smtClean="0"/>
                <a:t> </a:t>
              </a:r>
              <a:r>
                <a:rPr lang="de-DE" dirty="0" err="1" smtClean="0"/>
                <a:t>waterway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err="1" smtClean="0"/>
                <a:t>air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 err="1" smtClean="0"/>
                <a:t>rail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 smtClean="0"/>
                <a:t>road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4365102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Which transport mode causes the lowest external costs?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5536" y="3310451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 smtClean="0"/>
                <a:t>inland</a:t>
              </a:r>
              <a:r>
                <a:rPr lang="de-DE" dirty="0" smtClean="0"/>
                <a:t> </a:t>
              </a:r>
              <a:r>
                <a:rPr lang="de-DE" dirty="0" err="1" smtClean="0"/>
                <a:t>waterway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30267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Port </a:t>
              </a:r>
              <a:r>
                <a:rPr lang="de-DE" dirty="0" err="1" smtClean="0"/>
                <a:t>of</a:t>
              </a:r>
              <a:r>
                <a:rPr lang="de-DE" dirty="0" smtClean="0"/>
                <a:t> Paris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Port </a:t>
              </a:r>
              <a:r>
                <a:rPr lang="de-DE" dirty="0" err="1" smtClean="0"/>
                <a:t>of</a:t>
              </a:r>
              <a:r>
                <a:rPr lang="de-DE" dirty="0" smtClean="0"/>
                <a:t> Hamburg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Port </a:t>
              </a:r>
              <a:r>
                <a:rPr lang="de-DE" dirty="0" err="1" smtClean="0"/>
                <a:t>of</a:t>
              </a:r>
              <a:r>
                <a:rPr lang="de-DE" dirty="0" smtClean="0"/>
                <a:t> Rotterdam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Port </a:t>
              </a:r>
              <a:r>
                <a:rPr lang="de-DE" dirty="0" err="1" smtClean="0"/>
                <a:t>of</a:t>
              </a:r>
              <a:r>
                <a:rPr lang="de-DE" dirty="0" smtClean="0"/>
                <a:t> Vienna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4075558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Which port is the largest deep sea port in Europe?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48837" y="439759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C</a:t>
              </a:r>
              <a:r>
                <a:rPr lang="de-DE" dirty="0" smtClean="0"/>
                <a:t>: Port </a:t>
              </a:r>
              <a:r>
                <a:rPr lang="de-DE" dirty="0" err="1" smtClean="0"/>
                <a:t>of</a:t>
              </a:r>
              <a:r>
                <a:rPr lang="de-DE" dirty="0" smtClean="0"/>
                <a:t> Rotterdam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91122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 smtClean="0"/>
                <a:t>number</a:t>
              </a:r>
              <a:r>
                <a:rPr lang="de-DE" dirty="0" smtClean="0"/>
                <a:t> </a:t>
              </a:r>
              <a:r>
                <a:rPr lang="de-DE" dirty="0" err="1" smtClean="0"/>
                <a:t>of</a:t>
              </a:r>
              <a:r>
                <a:rPr lang="de-DE" dirty="0" smtClean="0"/>
                <a:t> </a:t>
              </a:r>
              <a:r>
                <a:rPr lang="de-DE" dirty="0" err="1" smtClean="0"/>
                <a:t>bridges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err="1" smtClean="0"/>
                <a:t>portal</a:t>
              </a:r>
              <a:r>
                <a:rPr lang="de-DE" dirty="0" smtClean="0"/>
                <a:t> </a:t>
              </a:r>
              <a:r>
                <a:rPr lang="de-DE" dirty="0" err="1" smtClean="0"/>
                <a:t>crane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Width </a:t>
              </a:r>
              <a:r>
                <a:rPr lang="de-DE" dirty="0" err="1" smtClean="0"/>
                <a:t>of</a:t>
              </a:r>
              <a:r>
                <a:rPr lang="de-DE" dirty="0" smtClean="0"/>
                <a:t> </a:t>
              </a:r>
              <a:r>
                <a:rPr lang="de-DE" dirty="0" err="1" smtClean="0"/>
                <a:t>the</a:t>
              </a:r>
              <a:r>
                <a:rPr lang="de-DE" dirty="0" smtClean="0"/>
                <a:t> </a:t>
              </a:r>
              <a:r>
                <a:rPr lang="de-DE" dirty="0" err="1" smtClean="0"/>
                <a:t>bridges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/>
                <a:t>Clearance</a:t>
              </a:r>
              <a:r>
                <a:rPr lang="de-DE" dirty="0"/>
                <a:t> </a:t>
              </a:r>
              <a:r>
                <a:rPr lang="de-DE" dirty="0" err="1"/>
                <a:t>height</a:t>
              </a:r>
              <a:r>
                <a:rPr lang="de-DE" dirty="0"/>
                <a:t> </a:t>
              </a:r>
              <a:r>
                <a:rPr lang="de-DE" dirty="0" smtClean="0"/>
                <a:t>(Bridges)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24328" y="3796059"/>
            <a:ext cx="122413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What is important for navigability along the Danube?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792387" y="3324496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/>
                <a:t>Clearance</a:t>
              </a:r>
              <a:r>
                <a:rPr lang="de-DE" dirty="0"/>
                <a:t> </a:t>
              </a:r>
              <a:r>
                <a:rPr lang="de-DE" dirty="0" err="1"/>
                <a:t>height</a:t>
              </a:r>
              <a:r>
                <a:rPr lang="de-DE" dirty="0"/>
                <a:t> </a:t>
              </a:r>
              <a:r>
                <a:rPr lang="de-DE" dirty="0" smtClean="0"/>
                <a:t>(Bridges)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9812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20 </a:t>
              </a:r>
              <a:r>
                <a:rPr lang="de-DE" dirty="0" err="1" smtClean="0"/>
                <a:t>minutes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120 </a:t>
              </a:r>
              <a:r>
                <a:rPr lang="de-DE" dirty="0" err="1" smtClean="0"/>
                <a:t>minutes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60 </a:t>
              </a:r>
              <a:r>
                <a:rPr lang="de-DE" dirty="0" err="1" smtClean="0"/>
                <a:t>minutes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40 </a:t>
              </a:r>
              <a:r>
                <a:rPr lang="de-DE" dirty="0" err="1" smtClean="0"/>
                <a:t>minutes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24328" y="3547540"/>
            <a:ext cx="122413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How long does a lock passage take (as of 2013)?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792387" y="331045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40 </a:t>
              </a:r>
              <a:r>
                <a:rPr lang="de-DE" dirty="0" err="1" smtClean="0"/>
                <a:t>minutes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424748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7 %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75 %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42 %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18 %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24328" y="3284263"/>
            <a:ext cx="122413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How high was the share of trucks in the 2014 modal split?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815918" y="440461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75 %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311705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/>
                <a:t>higher</a:t>
              </a:r>
              <a:r>
                <a:rPr lang="de-DE" dirty="0"/>
                <a:t> </a:t>
              </a:r>
              <a:r>
                <a:rPr lang="de-DE" dirty="0" err="1"/>
                <a:t>consumer</a:t>
              </a:r>
              <a:r>
                <a:rPr lang="de-DE" dirty="0"/>
                <a:t> </a:t>
              </a:r>
              <a:r>
                <a:rPr lang="de-DE" dirty="0" err="1" smtClean="0"/>
                <a:t>prices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err="1" smtClean="0"/>
                <a:t>lower</a:t>
              </a:r>
              <a:r>
                <a:rPr lang="de-DE" dirty="0" smtClean="0"/>
                <a:t> </a:t>
              </a:r>
              <a:r>
                <a:rPr lang="de-DE" dirty="0" err="1" smtClean="0"/>
                <a:t>quality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 err="1" smtClean="0"/>
                <a:t>no</a:t>
              </a:r>
              <a:r>
                <a:rPr lang="de-DE" dirty="0" smtClean="0"/>
                <a:t> </a:t>
              </a:r>
              <a:r>
                <a:rPr lang="de-DE" dirty="0" err="1" smtClean="0"/>
                <a:t>effect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/>
                <a:t>lower</a:t>
              </a:r>
              <a:r>
                <a:rPr lang="de-DE" dirty="0"/>
                <a:t> </a:t>
              </a:r>
              <a:r>
                <a:rPr lang="de-DE" dirty="0" err="1"/>
                <a:t>consumer</a:t>
              </a:r>
              <a:r>
                <a:rPr lang="de-DE" dirty="0"/>
                <a:t> </a:t>
              </a:r>
              <a:r>
                <a:rPr lang="de-DE" dirty="0" err="1"/>
                <a:t>prices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24328" y="3021777"/>
            <a:ext cx="1224136" cy="191199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What would be the effect of higher transport prices?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5536" y="3310451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A</a:t>
              </a:r>
              <a:r>
                <a:rPr lang="de-DE" dirty="0" smtClean="0"/>
                <a:t>: </a:t>
              </a:r>
              <a:r>
                <a:rPr lang="de-DE" dirty="0" err="1"/>
                <a:t>higher</a:t>
              </a:r>
              <a:r>
                <a:rPr lang="de-DE" dirty="0"/>
                <a:t> </a:t>
              </a:r>
              <a:r>
                <a:rPr lang="de-DE" dirty="0" err="1"/>
                <a:t>consumer</a:t>
              </a:r>
              <a:r>
                <a:rPr lang="de-DE" dirty="0"/>
                <a:t> </a:t>
              </a:r>
              <a:r>
                <a:rPr lang="de-DE" dirty="0" err="1" smtClean="0"/>
                <a:t>prices</a:t>
              </a:r>
              <a:endParaRPr lang="de-DE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31216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60 </a:t>
              </a:r>
              <a:r>
                <a:rPr lang="de-DE" dirty="0" err="1" smtClean="0"/>
                <a:t>million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100 </a:t>
              </a:r>
              <a:r>
                <a:rPr lang="de-DE" dirty="0" err="1" smtClean="0"/>
                <a:t>million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90 </a:t>
              </a:r>
              <a:r>
                <a:rPr lang="de-DE" dirty="0" err="1" smtClean="0"/>
                <a:t>million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70 </a:t>
              </a:r>
              <a:r>
                <a:rPr lang="de-DE" dirty="0" err="1" smtClean="0"/>
                <a:t>million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24328" y="2708917"/>
            <a:ext cx="1224136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How many inhabitants does the Danube corridor have (as of </a:t>
              </a:r>
              <a:r>
                <a:rPr lang="en-US" dirty="0" smtClean="0"/>
                <a:t>2013)?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44850" y="439759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90 </a:t>
              </a:r>
              <a:r>
                <a:rPr lang="de-DE" dirty="0" err="1" smtClean="0"/>
                <a:t>million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12608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Export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Import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 err="1" smtClean="0"/>
                <a:t>Domestic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Transit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24328" y="2463241"/>
            <a:ext cx="1152128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600" dirty="0"/>
                <a:t>Which freight transport had the largest share (in tons) of the total transport volume in Austria on the Danube in 2014?</a:t>
              </a:r>
              <a:endParaRPr lang="de-AT" sz="1600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815917" y="439759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D</a:t>
              </a:r>
              <a:r>
                <a:rPr lang="de-DE" dirty="0" smtClean="0"/>
                <a:t>: Import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308019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C:\Users\p41662\AppData\Local\Microsoft\Windows\Temporary Internet Files\Content.Outlook\VDWGJMU4\RZ-Logo-Logistikum-hoch-cmyk-2000x2000px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89240"/>
            <a:ext cx="996274" cy="1008112"/>
          </a:xfrm>
          <a:prstGeom prst="rect">
            <a:avLst/>
          </a:prstGeom>
          <a:noFill/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>
                <a:solidFill>
                  <a:srgbClr val="376092"/>
                </a:solidFill>
              </a:rPr>
              <a:t>Additional </a:t>
            </a:r>
            <a:r>
              <a:rPr lang="de-AT" b="1" dirty="0" err="1" smtClean="0">
                <a:solidFill>
                  <a:srgbClr val="376092"/>
                </a:solidFill>
              </a:rPr>
              <a:t>information</a:t>
            </a:r>
            <a:endParaRPr lang="de-AT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We hope our set of slides has met your requirements</a:t>
            </a:r>
            <a:r>
              <a:rPr lang="en-US" sz="2000" b="1" dirty="0" smtClean="0">
                <a:solidFill>
                  <a:schemeClr val="accent1"/>
                </a:solidFill>
              </a:rPr>
              <a:t>!</a:t>
            </a:r>
          </a:p>
          <a:p>
            <a:pPr marL="0" indent="0">
              <a:buNone/>
            </a:pPr>
            <a:endParaRPr lang="de-AT" sz="20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AT" sz="2000" b="1" dirty="0">
                <a:solidFill>
                  <a:schemeClr val="accent1"/>
                </a:solidFill>
              </a:rPr>
              <a:t> </a:t>
            </a:r>
            <a:r>
              <a:rPr lang="de-AT" sz="2000" b="1" dirty="0" smtClean="0">
                <a:solidFill>
                  <a:schemeClr val="accent1"/>
                </a:solidFill>
              </a:rPr>
              <a:t>        - </a:t>
            </a:r>
            <a:r>
              <a:rPr lang="en-US" sz="2000" b="1" dirty="0">
                <a:solidFill>
                  <a:schemeClr val="accent1"/>
                </a:solidFill>
              </a:rPr>
              <a:t>You are welcome to adapt the set of slides according to your wishes and requirements and use it for your lessons/lectures</a:t>
            </a:r>
            <a:r>
              <a:rPr lang="en-US" sz="2000" b="1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de-AT" sz="2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For questions and feedback we are available at any time by e-mail at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1"/>
                </a:solidFill>
                <a:hlinkClick r:id="rId4"/>
              </a:rPr>
              <a:t>rewway@fh-steyr.at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>
                <a:solidFill>
                  <a:schemeClr val="accent1"/>
                </a:solidFill>
              </a:rPr>
              <a:t>is available</a:t>
            </a:r>
            <a:r>
              <a:rPr lang="en-US" sz="2000" b="1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de-AT" sz="2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You will find further sets of slides under:</a:t>
            </a:r>
            <a:endParaRPr lang="de-AT" sz="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de-AT" sz="2000" dirty="0">
                <a:solidFill>
                  <a:schemeClr val="accent1"/>
                </a:solidFill>
                <a:hlinkClick r:id="rId5"/>
              </a:rPr>
              <a:t>https://www.rewway.at/en/teaching-materials/bundles</a:t>
            </a:r>
            <a:r>
              <a:rPr lang="de-AT" sz="2000" dirty="0" smtClean="0">
                <a:solidFill>
                  <a:schemeClr val="accent1"/>
                </a:solidFill>
                <a:hlinkClick r:id="rId5"/>
              </a:rPr>
              <a:t>/</a:t>
            </a:r>
            <a:r>
              <a:rPr lang="de-AT" sz="2000" dirty="0" smtClean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endParaRPr lang="de-AT" sz="2000" dirty="0" smtClean="0"/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Are you perhaps interested in an excursion or a lecture</a:t>
            </a:r>
            <a:r>
              <a:rPr lang="en-US" sz="2000" b="1" dirty="0" smtClean="0">
                <a:solidFill>
                  <a:schemeClr val="accent1"/>
                </a:solidFill>
              </a:rPr>
              <a:t>?</a:t>
            </a:r>
          </a:p>
          <a:p>
            <a:pPr marL="0" indent="0">
              <a:buNone/>
            </a:pPr>
            <a:r>
              <a:rPr lang="de-AT" sz="2000" dirty="0">
                <a:solidFill>
                  <a:schemeClr val="accent1"/>
                </a:solidFill>
                <a:hlinkClick r:id="rId6"/>
              </a:rPr>
              <a:t>https://www.rewway.at/en/services</a:t>
            </a:r>
            <a:r>
              <a:rPr lang="de-AT" sz="2000" dirty="0" smtClean="0">
                <a:solidFill>
                  <a:schemeClr val="accent1"/>
                </a:solidFill>
                <a:hlinkClick r:id="rId6"/>
              </a:rPr>
              <a:t>/</a:t>
            </a:r>
            <a:r>
              <a:rPr lang="de-AT" sz="2000" dirty="0" smtClean="0">
                <a:solidFill>
                  <a:schemeClr val="accent1"/>
                </a:solidFill>
              </a:rPr>
              <a:t> </a:t>
            </a:r>
            <a:endParaRPr lang="de-AT" sz="2000" dirty="0">
              <a:solidFill>
                <a:schemeClr val="accent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BA-8E13-46FE-8871-8877FE7E3568}" type="slidenum">
              <a:rPr lang="de-AT" smtClean="0"/>
              <a:t>18</a:t>
            </a:fld>
            <a:endParaRPr lang="de-A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315660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8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-22646"/>
            <a:ext cx="9141134" cy="6880646"/>
          </a:xfrm>
          <a:prstGeom prst="rect">
            <a:avLst/>
          </a:prstGeom>
          <a:solidFill>
            <a:srgbClr val="CDD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7" name="Gruppieren 6"/>
          <p:cNvGrpSpPr/>
          <p:nvPr/>
        </p:nvGrpSpPr>
        <p:grpSpPr>
          <a:xfrm>
            <a:off x="-45748" y="583006"/>
            <a:ext cx="9186882" cy="5201924"/>
            <a:chOff x="-45748" y="1476578"/>
            <a:chExt cx="7138028" cy="4011688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-39608" y="1476578"/>
              <a:ext cx="7131888" cy="4011688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 userDrawn="1"/>
          </p:nvSpPr>
          <p:spPr>
            <a:xfrm>
              <a:off x="-45748" y="1476578"/>
              <a:ext cx="535815" cy="1661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Source: ORF</a:t>
              </a:r>
              <a:endParaRPr lang="de-AT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10" name="Picture 2" descr="C:\Users\p41662\AppData\Local\Microsoft\Windows\Temporary Internet Files\Content.Outlook\VDWGJMU4\REWWay (2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73" y="6091802"/>
            <a:ext cx="1501638" cy="3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C:\Users\p41662\AppData\Local\Microsoft\Windows\Temporary Internet Files\Content.Outlook\VDWGJMU4\RZ-Logo-Logistikum-hoch-cmyk-2000x2000px.jpg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957" y="5949037"/>
            <a:ext cx="792088" cy="696109"/>
          </a:xfrm>
          <a:prstGeom prst="rect">
            <a:avLst/>
          </a:prstGeom>
          <a:noFill/>
          <a:ex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5" cstate="screen">
            <a:clrChange>
              <a:clrFrom>
                <a:srgbClr val="FFFCFD"/>
              </a:clrFrom>
              <a:clrTo>
                <a:srgbClr val="FFFC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5" t="31961" r="8507" b="17103"/>
          <a:stretch/>
        </p:blipFill>
        <p:spPr bwMode="auto">
          <a:xfrm>
            <a:off x="7407391" y="6160614"/>
            <a:ext cx="1256179" cy="334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pPr algn="ctr"/>
            <a:r>
              <a:rPr lang="de-DE" b="1" dirty="0" smtClean="0">
                <a:solidFill>
                  <a:schemeClr val="accent1"/>
                </a:solidFill>
              </a:rPr>
              <a:t>Inland Navigation Million Show</a:t>
            </a:r>
            <a:endParaRPr lang="de-AT" b="1" dirty="0">
              <a:solidFill>
                <a:schemeClr val="accent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95264"/>
            <a:ext cx="8229600" cy="439248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accent1"/>
                </a:solidFill>
              </a:rPr>
              <a:t>15 questions with 4 possible answers each, but only one of them is correct. The question is, which one?</a:t>
            </a:r>
          </a:p>
          <a:p>
            <a:pPr algn="just"/>
            <a:r>
              <a:rPr lang="en-US" dirty="0">
                <a:solidFill>
                  <a:schemeClr val="accent1"/>
                </a:solidFill>
              </a:rPr>
              <a:t>Each candidate has a telephone joker, an audience joker and a 50:50 joker. Use them wisely, because you will need them.</a:t>
            </a:r>
          </a:p>
          <a:p>
            <a:pPr algn="just"/>
            <a:r>
              <a:rPr lang="en-US" dirty="0">
                <a:solidFill>
                  <a:schemeClr val="accent1"/>
                </a:solidFill>
              </a:rPr>
              <a:t>Questions will be asked on the following topics: Ports, Basics of inland navigation, The Danube waterway (economic) geography, Multimodal transport and the Danube navigation market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</a:p>
          <a:p>
            <a:pPr marL="0" indent="0" algn="just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de-DE" b="1" dirty="0" err="1"/>
              <a:t>H</a:t>
            </a:r>
            <a:r>
              <a:rPr lang="de-DE" b="1" dirty="0" err="1" smtClean="0"/>
              <a:t>ave</a:t>
            </a:r>
            <a:r>
              <a:rPr lang="de-DE" b="1" dirty="0" smtClean="0"/>
              <a:t> Fun!</a:t>
            </a:r>
            <a:endParaRPr lang="de-DE" dirty="0">
              <a:solidFill>
                <a:schemeClr val="accent1"/>
              </a:solidFill>
            </a:endParaRP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9927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521495" y="328498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4-6 </a:t>
              </a:r>
              <a:r>
                <a:rPr lang="de-DE" dirty="0" err="1" smtClean="0"/>
                <a:t>million</a:t>
              </a:r>
              <a:r>
                <a:rPr lang="de-DE" dirty="0" smtClean="0"/>
                <a:t> ton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41877" y="436510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20-24 </a:t>
              </a:r>
              <a:r>
                <a:rPr lang="de-DE" dirty="0" err="1" smtClean="0"/>
                <a:t>million</a:t>
              </a:r>
              <a:r>
                <a:rPr lang="de-DE" dirty="0" smtClean="0"/>
                <a:t> ton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74796" y="4365103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14-18 </a:t>
              </a:r>
              <a:r>
                <a:rPr lang="de-DE" dirty="0" err="1" smtClean="0"/>
                <a:t>million</a:t>
              </a:r>
              <a:r>
                <a:rPr lang="de-DE" dirty="0" smtClean="0"/>
                <a:t> ton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941875" y="3292006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9-12 </a:t>
              </a:r>
              <a:r>
                <a:rPr lang="de-DE" dirty="0" err="1" smtClean="0"/>
                <a:t>million</a:t>
              </a:r>
              <a:r>
                <a:rPr lang="de-DE" dirty="0" smtClean="0"/>
                <a:t> ton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6285297"/>
            <a:ext cx="1080120" cy="312055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474795" y="1844825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400" dirty="0"/>
                <a:t>How many million tons of goods are transported annually on the Danube in </a:t>
              </a:r>
              <a:r>
                <a:rPr lang="en-US" sz="1400" dirty="0" smtClean="0"/>
                <a:t>Austria?</a:t>
              </a:r>
            </a:p>
            <a:p>
              <a:pPr lvl="0" algn="ctr"/>
              <a:r>
                <a:rPr lang="en-US" sz="1400" dirty="0" smtClean="0"/>
                <a:t>(period </a:t>
              </a:r>
              <a:r>
                <a:rPr lang="en-US" sz="1400" dirty="0"/>
                <a:t>2007-2014)</a:t>
              </a:r>
              <a:endParaRPr lang="de-AT" sz="1400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771" y="2240867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08520" y="3501009"/>
            <a:ext cx="1020058" cy="7018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108520" y="4581126"/>
            <a:ext cx="973359" cy="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555167" y="2239727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336617" y="3501006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606173" y="4581126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316156" y="3501006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250737" y="4581126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930112" y="3252488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9-12 </a:t>
              </a:r>
              <a:r>
                <a:rPr lang="de-DE" dirty="0" err="1" smtClean="0"/>
                <a:t>million</a:t>
              </a:r>
              <a:r>
                <a:rPr lang="de-DE" dirty="0" smtClean="0"/>
                <a:t> ton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95089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418774" y="3291114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 smtClean="0"/>
                <a:t>the</a:t>
              </a:r>
              <a:r>
                <a:rPr lang="de-DE" dirty="0" smtClean="0"/>
                <a:t> </a:t>
              </a:r>
              <a:r>
                <a:rPr lang="de-DE" dirty="0" err="1" smtClean="0"/>
                <a:t>Netherlands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26612" y="4365102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Spain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59531" y="4365102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Austria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803083" y="328498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 smtClean="0"/>
                <a:t>Slovenia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24328" y="6021288"/>
            <a:ext cx="1152128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59530" y="1844824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600" dirty="0"/>
                <a:t>Which country within the EU has the highest share of inland navigation?</a:t>
              </a:r>
              <a:endParaRPr lang="de-AT" sz="1600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16036" y="2240866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/>
          <p:nvPr/>
        </p:nvCxnSpPr>
        <p:spPr>
          <a:xfrm flipH="1">
            <a:off x="-15120" y="3501008"/>
            <a:ext cx="811393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38485" y="4581125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39902" y="2239726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>
            <a:endCxn id="19" idx="3"/>
          </p:cNvCxnSpPr>
          <p:nvPr/>
        </p:nvCxnSpPr>
        <p:spPr>
          <a:xfrm flipH="1">
            <a:off x="6221352" y="3501005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90908" y="4581125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>
            <a:stCxn id="20" idx="3"/>
          </p:cNvCxnSpPr>
          <p:nvPr/>
        </p:nvCxnSpPr>
        <p:spPr>
          <a:xfrm flipH="1">
            <a:off x="3200891" y="3501005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35472" y="4581125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418774" y="3239332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A</a:t>
              </a:r>
              <a:r>
                <a:rPr lang="de-DE" dirty="0" smtClean="0"/>
                <a:t>: </a:t>
              </a:r>
              <a:r>
                <a:rPr lang="de-DE" dirty="0" err="1" smtClean="0"/>
                <a:t>the</a:t>
              </a:r>
              <a:r>
                <a:rPr lang="de-DE" dirty="0" smtClean="0"/>
                <a:t> </a:t>
              </a:r>
              <a:r>
                <a:rPr lang="de-DE" dirty="0" err="1" smtClean="0"/>
                <a:t>Netherlands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21844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01228"/>
            <a:ext cx="2808312" cy="432050"/>
            <a:chOff x="971600" y="3717031"/>
            <a:chExt cx="2592288" cy="360043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4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South </a:t>
              </a:r>
              <a:r>
                <a:rPr lang="de-DE" dirty="0" err="1" smtClean="0"/>
                <a:t>to</a:t>
              </a:r>
              <a:r>
                <a:rPr lang="de-DE" dirty="0" smtClean="0"/>
                <a:t> North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4466" y="4388373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West </a:t>
              </a:r>
              <a:r>
                <a:rPr lang="de-DE" dirty="0" err="1" smtClean="0"/>
                <a:t>to</a:t>
              </a:r>
              <a:r>
                <a:rPr lang="de-DE" dirty="0" smtClean="0"/>
                <a:t> East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38135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South </a:t>
              </a:r>
              <a:r>
                <a:rPr lang="de-DE" dirty="0" err="1" smtClean="0"/>
                <a:t>to</a:t>
              </a:r>
              <a:r>
                <a:rPr lang="de-DE" dirty="0" smtClean="0"/>
                <a:t> East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9" y="3301227"/>
            <a:ext cx="2808312" cy="432050"/>
            <a:chOff x="971600" y="3717031"/>
            <a:chExt cx="2592288" cy="360043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4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North </a:t>
              </a:r>
              <a:r>
                <a:rPr lang="de-DE" dirty="0" err="1" smtClean="0"/>
                <a:t>to</a:t>
              </a:r>
              <a:r>
                <a:rPr lang="de-DE" dirty="0" smtClean="0"/>
                <a:t> East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5733256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86107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sz="1600" dirty="0"/>
                <a:t>The </a:t>
              </a:r>
              <a:r>
                <a:rPr lang="de-AT" sz="1600" dirty="0" err="1"/>
                <a:t>Danube</a:t>
              </a:r>
              <a:r>
                <a:rPr lang="de-AT" sz="1600" dirty="0"/>
                <a:t> </a:t>
              </a:r>
              <a:r>
                <a:rPr lang="de-AT" sz="1600" dirty="0" err="1"/>
                <a:t>flows</a:t>
              </a:r>
              <a:r>
                <a:rPr lang="de-AT" sz="1600" dirty="0"/>
                <a:t> </a:t>
              </a:r>
              <a:r>
                <a:rPr lang="de-AT" sz="1600" dirty="0" err="1"/>
                <a:t>from</a:t>
              </a:r>
              <a:r>
                <a:rPr lang="de-AT" sz="1600" dirty="0"/>
                <a:t>...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25711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126730" y="3517255"/>
            <a:ext cx="912309" cy="7023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59737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25597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>
            <a:endCxn id="19" idx="3"/>
          </p:cNvCxnSpPr>
          <p:nvPr/>
        </p:nvCxnSpPr>
        <p:spPr>
          <a:xfrm flipH="1">
            <a:off x="6210658" y="351725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59737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>
            <a:stCxn id="20" idx="3"/>
          </p:cNvCxnSpPr>
          <p:nvPr/>
        </p:nvCxnSpPr>
        <p:spPr>
          <a:xfrm flipH="1">
            <a:off x="3190197" y="351725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/>
          <p:nvPr/>
        </p:nvCxnSpPr>
        <p:spPr>
          <a:xfrm flipH="1">
            <a:off x="3124778" y="459737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831860" y="4348857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D</a:t>
              </a:r>
              <a:r>
                <a:rPr lang="de-DE" dirty="0" smtClean="0"/>
                <a:t>: West </a:t>
              </a:r>
              <a:r>
                <a:rPr lang="de-DE" dirty="0" err="1" smtClean="0"/>
                <a:t>to</a:t>
              </a:r>
              <a:r>
                <a:rPr lang="de-DE" dirty="0" smtClean="0"/>
                <a:t> East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12991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 smtClean="0"/>
                <a:t>Oil</a:t>
              </a:r>
              <a:r>
                <a:rPr lang="de-DE" dirty="0" smtClean="0"/>
                <a:t> </a:t>
              </a:r>
              <a:r>
                <a:rPr lang="de-DE" dirty="0" err="1" smtClean="0"/>
                <a:t>port</a:t>
              </a:r>
              <a:r>
                <a:rPr lang="de-DE" dirty="0" smtClean="0"/>
                <a:t> </a:t>
              </a:r>
              <a:r>
                <a:rPr lang="de-DE" dirty="0" err="1" smtClean="0"/>
                <a:t>Lobau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Port </a:t>
              </a:r>
              <a:r>
                <a:rPr lang="de-DE" dirty="0" err="1" smtClean="0"/>
                <a:t>of</a:t>
              </a:r>
              <a:r>
                <a:rPr lang="de-DE" dirty="0" smtClean="0"/>
                <a:t> Krems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Container </a:t>
              </a:r>
              <a:r>
                <a:rPr lang="de-DE" dirty="0" err="1" smtClean="0"/>
                <a:t>port</a:t>
              </a:r>
              <a:r>
                <a:rPr lang="de-DE" dirty="0" smtClean="0"/>
                <a:t> </a:t>
              </a:r>
              <a:r>
                <a:rPr lang="de-DE" dirty="0" err="1" smtClean="0"/>
                <a:t>Freudenau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Plant </a:t>
              </a:r>
              <a:r>
                <a:rPr lang="de-DE" dirty="0" err="1" smtClean="0"/>
                <a:t>port</a:t>
              </a:r>
              <a:r>
                <a:rPr lang="de-DE" dirty="0" smtClean="0"/>
                <a:t> </a:t>
              </a:r>
              <a:r>
                <a:rPr lang="de-DE" dirty="0" err="1" smtClean="0"/>
                <a:t>of</a:t>
              </a:r>
              <a:r>
                <a:rPr lang="de-DE" dirty="0" smtClean="0"/>
                <a:t> </a:t>
              </a:r>
              <a:r>
                <a:rPr lang="de-DE" dirty="0" err="1" smtClean="0"/>
                <a:t>the</a:t>
              </a:r>
              <a:r>
                <a:rPr lang="de-DE" dirty="0" smtClean="0"/>
                <a:t> voestalpine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5445224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AT" sz="1600" dirty="0" err="1"/>
                <a:t>Which</a:t>
              </a:r>
              <a:r>
                <a:rPr lang="de-AT" sz="1600" dirty="0"/>
                <a:t> </a:t>
              </a:r>
              <a:r>
                <a:rPr lang="de-AT" sz="1600" dirty="0" err="1"/>
                <a:t>port</a:t>
              </a:r>
              <a:r>
                <a:rPr lang="de-AT" sz="1600" dirty="0"/>
                <a:t> </a:t>
              </a:r>
              <a:r>
                <a:rPr lang="de-AT" sz="1600" dirty="0" err="1"/>
                <a:t>is</a:t>
              </a:r>
              <a:r>
                <a:rPr lang="de-AT" sz="1600" dirty="0"/>
                <a:t> </a:t>
              </a:r>
              <a:r>
                <a:rPr lang="de-AT" sz="1600" dirty="0" err="1"/>
                <a:t>the</a:t>
              </a:r>
              <a:r>
                <a:rPr lang="de-AT" sz="1600" dirty="0"/>
                <a:t> </a:t>
              </a:r>
              <a:r>
                <a:rPr lang="de-AT" sz="1600" dirty="0" err="1"/>
                <a:t>largest</a:t>
              </a:r>
              <a:r>
                <a:rPr lang="de-AT" sz="1600" dirty="0"/>
                <a:t> Austrian </a:t>
              </a:r>
              <a:r>
                <a:rPr lang="de-AT" sz="1600" dirty="0" err="1"/>
                <a:t>Danube</a:t>
              </a:r>
              <a:r>
                <a:rPr lang="de-AT" sz="1600" dirty="0"/>
                <a:t> </a:t>
              </a:r>
              <a:r>
                <a:rPr lang="de-AT" sz="1600" dirty="0" err="1"/>
                <a:t>port</a:t>
              </a:r>
              <a:r>
                <a:rPr lang="de-AT" sz="1600" dirty="0"/>
                <a:t>?</a:t>
              </a:r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792386" y="3324496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Plant </a:t>
              </a:r>
              <a:r>
                <a:rPr lang="de-DE" dirty="0" err="1" smtClean="0"/>
                <a:t>port</a:t>
              </a:r>
              <a:r>
                <a:rPr lang="de-DE" dirty="0" smtClean="0"/>
                <a:t> </a:t>
              </a:r>
              <a:r>
                <a:rPr lang="de-DE" dirty="0" err="1" smtClean="0"/>
                <a:t>of</a:t>
              </a:r>
              <a:r>
                <a:rPr lang="de-DE" dirty="0" smtClean="0"/>
                <a:t> </a:t>
              </a:r>
              <a:r>
                <a:rPr lang="de-DE" dirty="0" err="1" smtClean="0"/>
                <a:t>the</a:t>
              </a:r>
              <a:r>
                <a:rPr lang="de-DE" dirty="0" smtClean="0"/>
                <a:t> voestalpine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7877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</a:t>
              </a:r>
              <a:r>
                <a:rPr lang="de-DE" dirty="0" err="1"/>
                <a:t>Transhipment</a:t>
              </a:r>
              <a:r>
                <a:rPr lang="de-DE" dirty="0"/>
                <a:t> </a:t>
              </a:r>
              <a:r>
                <a:rPr lang="de-DE" dirty="0" err="1"/>
                <a:t>of</a:t>
              </a:r>
              <a:r>
                <a:rPr lang="de-DE" dirty="0"/>
                <a:t> </a:t>
              </a:r>
              <a:r>
                <a:rPr lang="de-DE" dirty="0" err="1"/>
                <a:t>rolling</a:t>
              </a:r>
              <a:r>
                <a:rPr lang="de-DE" dirty="0"/>
                <a:t> </a:t>
              </a:r>
              <a:r>
                <a:rPr lang="de-DE" dirty="0" err="1"/>
                <a:t>goods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</a:t>
              </a:r>
              <a:r>
                <a:rPr lang="de-DE" dirty="0" err="1" smtClean="0"/>
                <a:t>Transhipment</a:t>
              </a:r>
              <a:r>
                <a:rPr lang="de-DE" dirty="0" smtClean="0"/>
                <a:t> </a:t>
              </a:r>
              <a:r>
                <a:rPr lang="de-DE" dirty="0" err="1" smtClean="0"/>
                <a:t>of</a:t>
              </a:r>
              <a:r>
                <a:rPr lang="de-DE" dirty="0" smtClean="0"/>
                <a:t> </a:t>
              </a:r>
              <a:r>
                <a:rPr lang="de-DE" dirty="0" err="1" smtClean="0"/>
                <a:t>cars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 err="1"/>
                <a:t>Transhipment</a:t>
              </a:r>
              <a:r>
                <a:rPr lang="de-DE" dirty="0"/>
                <a:t> </a:t>
              </a:r>
              <a:r>
                <a:rPr lang="de-DE" dirty="0" err="1"/>
                <a:t>of</a:t>
              </a:r>
              <a:r>
                <a:rPr lang="de-DE" dirty="0"/>
                <a:t> </a:t>
              </a:r>
              <a:r>
                <a:rPr lang="de-DE" dirty="0" err="1"/>
                <a:t>bulk</a:t>
              </a:r>
              <a:r>
                <a:rPr lang="de-DE" dirty="0"/>
                <a:t> </a:t>
              </a:r>
              <a:r>
                <a:rPr lang="de-DE" dirty="0" err="1"/>
                <a:t>goods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</a:t>
              </a:r>
              <a:r>
                <a:rPr lang="de-DE" dirty="0" err="1"/>
                <a:t>Transhipment</a:t>
              </a:r>
              <a:r>
                <a:rPr lang="de-DE" dirty="0"/>
                <a:t> </a:t>
              </a:r>
              <a:r>
                <a:rPr lang="de-DE" dirty="0" err="1"/>
                <a:t>of</a:t>
              </a:r>
              <a:r>
                <a:rPr lang="de-DE" dirty="0"/>
                <a:t> liquid </a:t>
              </a:r>
              <a:r>
                <a:rPr lang="de-DE" dirty="0" err="1"/>
                <a:t>goods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5157192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What is a loading hopper used for</a:t>
              </a:r>
              <a:r>
                <a:rPr lang="de-AT" dirty="0" smtClean="0"/>
                <a:t>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44850" y="439759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</a:t>
              </a:r>
              <a:r>
                <a:rPr lang="de-DE" dirty="0" err="1"/>
                <a:t>Transhipment</a:t>
              </a:r>
              <a:r>
                <a:rPr lang="de-DE" dirty="0"/>
                <a:t> </a:t>
              </a:r>
              <a:r>
                <a:rPr lang="de-DE" dirty="0" err="1"/>
                <a:t>of</a:t>
              </a:r>
              <a:r>
                <a:rPr lang="de-DE" dirty="0"/>
                <a:t> </a:t>
              </a:r>
              <a:r>
                <a:rPr lang="de-DE" dirty="0" err="1"/>
                <a:t>bulk</a:t>
              </a:r>
              <a:r>
                <a:rPr lang="de-DE" dirty="0"/>
                <a:t> </a:t>
              </a:r>
              <a:r>
                <a:rPr lang="de-DE" dirty="0" err="1"/>
                <a:t>goods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243680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8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14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12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10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6" y="4866846"/>
            <a:ext cx="1080120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How many riparian states does the Danube have?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792386" y="331747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10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5056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395536" y="3356992"/>
            <a:ext cx="2808312" cy="432048"/>
            <a:chOff x="971600" y="3717031"/>
            <a:chExt cx="2592288" cy="360041"/>
          </a:xfrm>
        </p:grpSpPr>
        <p:sp>
          <p:nvSpPr>
            <p:cNvPr id="5" name="Rechteck 4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A: 90,5 %</a:t>
              </a:r>
              <a:endParaRPr lang="de-AT" dirty="0"/>
            </a:p>
          </p:txBody>
        </p:sp>
        <p:sp>
          <p:nvSpPr>
            <p:cNvPr id="6" name="Gleichschenkliges Dreieck 5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Gleichschenkliges Dreieck 6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815918" y="4437111"/>
            <a:ext cx="2808312" cy="432048"/>
            <a:chOff x="971600" y="3717031"/>
            <a:chExt cx="2592288" cy="360041"/>
          </a:xfrm>
        </p:grpSpPr>
        <p:sp>
          <p:nvSpPr>
            <p:cNvPr id="10" name="Rechteck 9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97,8 %</a:t>
              </a:r>
              <a:endParaRPr lang="de-AT" dirty="0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Gleichschenkliges Dreieck 11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348837" y="4437111"/>
            <a:ext cx="2808312" cy="432048"/>
            <a:chOff x="971600" y="3717031"/>
            <a:chExt cx="2592288" cy="360041"/>
          </a:xfrm>
        </p:grpSpPr>
        <p:sp>
          <p:nvSpPr>
            <p:cNvPr id="14" name="Rechteck 13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C: 96,4 %</a:t>
              </a:r>
              <a:endParaRPr lang="de-AT" dirty="0"/>
            </a:p>
          </p:txBody>
        </p:sp>
        <p:sp>
          <p:nvSpPr>
            <p:cNvPr id="15" name="Gleichschenkliges Dreieck 14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Gleichschenkliges Dreieck 15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3792387" y="3364012"/>
            <a:ext cx="2808312" cy="432048"/>
            <a:chOff x="971600" y="3717031"/>
            <a:chExt cx="2592288" cy="360041"/>
          </a:xfrm>
        </p:grpSpPr>
        <p:sp>
          <p:nvSpPr>
            <p:cNvPr id="18" name="Rechteck 1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B: 93,2%</a:t>
              </a:r>
              <a:endParaRPr lang="de-AT" dirty="0"/>
            </a:p>
          </p:txBody>
        </p:sp>
        <p:sp>
          <p:nvSpPr>
            <p:cNvPr id="19" name="Gleichschenkliges Dreieck 1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Gleichschenkliges Dreieck 1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6" name="Rechteck 25"/>
          <p:cNvSpPr/>
          <p:nvPr/>
        </p:nvSpPr>
        <p:spPr>
          <a:xfrm>
            <a:off x="7596335" y="4627659"/>
            <a:ext cx="1056119" cy="288032"/>
          </a:xfrm>
          <a:prstGeom prst="rect">
            <a:avLst/>
          </a:prstGeom>
          <a:noFill/>
          <a:ln>
            <a:solidFill>
              <a:srgbClr val="CDD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27" name="Gruppieren 26"/>
          <p:cNvGrpSpPr/>
          <p:nvPr/>
        </p:nvGrpSpPr>
        <p:grpSpPr>
          <a:xfrm>
            <a:off x="348836" y="1916833"/>
            <a:ext cx="6275393" cy="792086"/>
            <a:chOff x="971600" y="3717031"/>
            <a:chExt cx="2592288" cy="360041"/>
          </a:xfrm>
        </p:grpSpPr>
        <p:sp>
          <p:nvSpPr>
            <p:cNvPr id="28" name="Rechteck 27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/>
                <a:t>How high is the availability or navigability of the Danube per year?</a:t>
              </a:r>
            </a:p>
            <a:p>
              <a:pPr lvl="0" algn="ctr"/>
              <a:r>
                <a:rPr lang="en-US" dirty="0"/>
                <a:t>(observation period 1997-2014)</a:t>
              </a:r>
              <a:endParaRPr lang="de-AT" dirty="0"/>
            </a:p>
          </p:txBody>
        </p:sp>
        <p:sp>
          <p:nvSpPr>
            <p:cNvPr id="29" name="Gleichschenkliges Dreieck 28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solidFill>
              <a:srgbClr val="002E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32" name="Gerader Verbinder 31"/>
          <p:cNvCxnSpPr/>
          <p:nvPr/>
        </p:nvCxnSpPr>
        <p:spPr>
          <a:xfrm flipH="1">
            <a:off x="-126730" y="2312875"/>
            <a:ext cx="857140" cy="114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>
            <a:stCxn id="5" idx="1"/>
          </p:cNvCxnSpPr>
          <p:nvPr/>
        </p:nvCxnSpPr>
        <p:spPr>
          <a:xfrm flipH="1">
            <a:off x="-49179" y="3573017"/>
            <a:ext cx="834758" cy="7021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stCxn id="16" idx="3"/>
          </p:cNvCxnSpPr>
          <p:nvPr/>
        </p:nvCxnSpPr>
        <p:spPr>
          <a:xfrm flipH="1">
            <a:off x="-49179" y="4653134"/>
            <a:ext cx="788059" cy="5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 flipV="1">
            <a:off x="6429208" y="2311735"/>
            <a:ext cx="699078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H="1">
            <a:off x="6210658" y="3573014"/>
            <a:ext cx="917629" cy="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6480214" y="4653134"/>
            <a:ext cx="698903" cy="1140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H="1">
            <a:off x="3190197" y="3573014"/>
            <a:ext cx="992235" cy="7024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2" idx="3"/>
          </p:cNvCxnSpPr>
          <p:nvPr/>
        </p:nvCxnSpPr>
        <p:spPr>
          <a:xfrm flipH="1">
            <a:off x="3124778" y="4653134"/>
            <a:ext cx="1081183" cy="3512"/>
          </a:xfrm>
          <a:prstGeom prst="line">
            <a:avLst/>
          </a:prstGeom>
          <a:ln w="19050">
            <a:solidFill>
              <a:srgbClr val="002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ieren 55"/>
          <p:cNvGrpSpPr/>
          <p:nvPr/>
        </p:nvGrpSpPr>
        <p:grpSpPr>
          <a:xfrm>
            <a:off x="3815917" y="4404615"/>
            <a:ext cx="2808312" cy="511077"/>
            <a:chOff x="971600" y="3717031"/>
            <a:chExt cx="2592288" cy="360041"/>
          </a:xfrm>
          <a:solidFill>
            <a:srgbClr val="92D050"/>
          </a:solidFill>
        </p:grpSpPr>
        <p:sp>
          <p:nvSpPr>
            <p:cNvPr id="57" name="Rechteck 56"/>
            <p:cNvSpPr/>
            <p:nvPr/>
          </p:nvSpPr>
          <p:spPr>
            <a:xfrm>
              <a:off x="1331640" y="3717032"/>
              <a:ext cx="1872208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D: 97,8%</a:t>
              </a:r>
              <a:endParaRPr lang="de-AT" dirty="0"/>
            </a:p>
          </p:txBody>
        </p:sp>
        <p:sp>
          <p:nvSpPr>
            <p:cNvPr id="58" name="Gleichschenkliges Dreieck 57"/>
            <p:cNvSpPr/>
            <p:nvPr/>
          </p:nvSpPr>
          <p:spPr>
            <a:xfrm rot="5400000">
              <a:off x="3203848" y="3717032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9" name="Gleichschenkliges Dreieck 58"/>
            <p:cNvSpPr/>
            <p:nvPr/>
          </p:nvSpPr>
          <p:spPr>
            <a:xfrm rot="16200000">
              <a:off x="971600" y="3717031"/>
              <a:ext cx="360040" cy="3600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36985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rity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3C628F"/>
      </a:accent1>
      <a:accent2>
        <a:srgbClr val="2D9DD9"/>
      </a:accent2>
      <a:accent3>
        <a:srgbClr val="F7A941"/>
      </a:accent3>
      <a:accent4>
        <a:srgbClr val="3C628F"/>
      </a:accent4>
      <a:accent5>
        <a:srgbClr val="2D9DD9"/>
      </a:accent5>
      <a:accent6>
        <a:srgbClr val="F7A941"/>
      </a:accent6>
      <a:hlink>
        <a:srgbClr val="3C628F"/>
      </a:hlink>
      <a:folHlink>
        <a:srgbClr val="3C628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690</Words>
  <Application>Microsoft Office PowerPoint</Application>
  <PresentationFormat>On-screen Show (4:3)</PresentationFormat>
  <Paragraphs>116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Corbel</vt:lpstr>
      <vt:lpstr>Custom Design</vt:lpstr>
      <vt:lpstr>1_Clarity</vt:lpstr>
      <vt:lpstr>Inland Navigation Million Show</vt:lpstr>
      <vt:lpstr>Inland Navigation Million Show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sabine.jung</dc:creator>
  <cp:lastModifiedBy>Haller Alexandra</cp:lastModifiedBy>
  <cp:revision>340</cp:revision>
  <cp:lastPrinted>2018-07-24T04:54:48Z</cp:lastPrinted>
  <dcterms:created xsi:type="dcterms:W3CDTF">2012-09-17T08:31:25Z</dcterms:created>
  <dcterms:modified xsi:type="dcterms:W3CDTF">2020-05-19T08:41:20Z</dcterms:modified>
</cp:coreProperties>
</file>