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5" r:id="rId2"/>
  </p:sldMasterIdLst>
  <p:notesMasterIdLst>
    <p:notesMasterId r:id="rId21"/>
  </p:notesMasterIdLst>
  <p:handoutMasterIdLst>
    <p:handoutMasterId r:id="rId22"/>
  </p:handoutMasterIdLst>
  <p:sldIdLst>
    <p:sldId id="408" r:id="rId3"/>
    <p:sldId id="449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7" r:id="rId18"/>
    <p:sldId id="448" r:id="rId19"/>
    <p:sldId id="409" r:id="rId20"/>
  </p:sldIdLst>
  <p:sldSz cx="9144000" cy="6858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a Hofbauer" initials="VHO" lastIdx="2" clrIdx="0"/>
  <p:cmAuthor id="1" name="Stockhammer Verena" initials="SV" lastIdx="1" clrIdx="1">
    <p:extLst>
      <p:ext uri="{19B8F6BF-5375-455C-9EA6-DF929625EA0E}">
        <p15:presenceInfo xmlns:p15="http://schemas.microsoft.com/office/powerpoint/2012/main" userId="Stockhammer Ve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0"/>
    <a:srgbClr val="CDD5E1"/>
    <a:srgbClr val="001C48"/>
    <a:srgbClr val="376092"/>
    <a:srgbClr val="5578A2"/>
    <a:srgbClr val="189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86151" autoAdjust="0"/>
  </p:normalViewPr>
  <p:slideViewPr>
    <p:cSldViewPr showGuides="1">
      <p:cViewPr varScale="1">
        <p:scale>
          <a:sx n="75" d="100"/>
          <a:sy n="75" d="100"/>
        </p:scale>
        <p:origin x="167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-2202" y="30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3CAE0-6BF2-49B4-AC71-7B5DB262EF0E}" type="datetimeFigureOut">
              <a:rPr lang="de-AT" smtClean="0"/>
              <a:t>19.05.2020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F46EB-28A2-4FDD-8BD3-CE8D3BEF81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7412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CCFC2A34-98BB-4C93-A97D-162B0DCA04A7}" type="datetimeFigureOut">
              <a:rPr lang="de-AT" smtClean="0"/>
              <a:pPr/>
              <a:t>19.05.2020</a:t>
            </a:fld>
            <a:endParaRPr lang="de-A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0" tIns="45910" rIns="91820" bIns="45910" rtlCol="0" anchor="ctr"/>
          <a:lstStyle/>
          <a:p>
            <a:endParaRPr lang="de-A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5"/>
            <a:ext cx="5335270" cy="4466988"/>
          </a:xfrm>
          <a:prstGeom prst="rect">
            <a:avLst/>
          </a:prstGeom>
        </p:spPr>
        <p:txBody>
          <a:bodyPr vert="horz" lIns="91820" tIns="45910" rIns="91820" bIns="4591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428584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56F06DAA-0A4E-4110-9797-3FB8CA0FEA93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014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8407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970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 lang="en-US" sz="5400" kern="1200" cap="all" spc="-100" baseline="0" smtClean="0">
                <a:solidFill>
                  <a:srgbClr val="189BC4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76F-7C42-49B1-9215-C5252768BCA5}" type="datetime7">
              <a:rPr lang="de-AT" smtClean="0"/>
              <a:t>Mai-20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3F612-187A-48BF-B5EE-AA4BEE289BC1}" type="slidenum">
              <a:rPr lang="de-AT" smtClean="0"/>
              <a:t>‹#›</a:t>
            </a:fld>
            <a:endParaRPr lang="de-AT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3398520"/>
            <a:ext cx="7848600" cy="1588"/>
          </a:xfrm>
          <a:prstGeom prst="line">
            <a:avLst/>
          </a:prstGeom>
          <a:ln w="571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2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0F70-6875-4134-A78D-4C0CCF16E59D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4156-34B3-494F-A207-671B24DBAB82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37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FD42-AB24-47A9-A3BD-590F8E9C1898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3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AB9-FD8C-47D2-8389-2AC6704E63A4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18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189BC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9685-EB74-4F15-B0EF-AD3171FBD264}" type="datetime7">
              <a:rPr lang="de-AT" smtClean="0">
                <a:solidFill>
                  <a:prstClr val="black"/>
                </a:solidFill>
              </a:rPr>
              <a:t>Mai-20</a:t>
            </a:fld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black"/>
                </a:solidFill>
              </a:rPr>
              <a:pPr/>
              <a:t>‹#›</a:t>
            </a:fld>
            <a:endParaRPr lang="de-AT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857C-1BD9-4D14-B5E7-5A9650CCC6E0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8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582533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36517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02786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330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189BC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189BC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222F-D777-47A3-9705-640BEEFF4280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6A6-1945-4B41-BEAF-9E54098FB90C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6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486" y="594696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072" y="548680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08691" y="914949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076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D14B-1E48-49FE-BF4B-BA55AA24700E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-21441" y="-46549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 userDrawn="1"/>
        </p:nvSpPr>
        <p:spPr>
          <a:xfrm>
            <a:off x="7092280" y="3324"/>
            <a:ext cx="2051720" cy="6880646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800" cap="small" baseline="0" dirty="0" smtClean="0"/>
              <a:t>Inland Navigation Million Show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800" cap="small" baseline="0" dirty="0" smtClean="0"/>
              <a:t>Joker:</a:t>
            </a:r>
          </a:p>
          <a:p>
            <a:pPr algn="ctr"/>
            <a:r>
              <a:rPr lang="de-DE" sz="1600" dirty="0" smtClean="0"/>
              <a:t>50:50</a:t>
            </a:r>
          </a:p>
          <a:p>
            <a:pPr algn="ctr"/>
            <a:r>
              <a:rPr lang="de-DE" sz="1600" dirty="0" smtClean="0"/>
              <a:t>Phone </a:t>
            </a:r>
            <a:r>
              <a:rPr lang="de-DE" sz="1600" dirty="0" err="1" smtClean="0"/>
              <a:t>joker</a:t>
            </a:r>
            <a:endParaRPr lang="de-DE" sz="1600" dirty="0" smtClean="0"/>
          </a:p>
          <a:p>
            <a:pPr algn="ctr"/>
            <a:r>
              <a:rPr lang="de-DE" sz="1600" dirty="0" err="1" smtClean="0"/>
              <a:t>Audience</a:t>
            </a:r>
            <a:r>
              <a:rPr lang="de-DE" sz="1600" dirty="0" smtClean="0"/>
              <a:t> </a:t>
            </a:r>
            <a:r>
              <a:rPr lang="de-DE" sz="1600" dirty="0" err="1" smtClean="0"/>
              <a:t>joker</a:t>
            </a:r>
            <a:endParaRPr lang="de-DE" sz="1600" dirty="0" smtClean="0"/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15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14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13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12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11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10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9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8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7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6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5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4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3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2</a:t>
            </a:r>
          </a:p>
          <a:p>
            <a:pPr algn="ctr"/>
            <a:r>
              <a:rPr lang="de-DE" dirty="0" err="1" smtClean="0"/>
              <a:t>Question</a:t>
            </a:r>
            <a:r>
              <a:rPr lang="de-DE" baseline="0" dirty="0" smtClean="0"/>
              <a:t> 1</a:t>
            </a:r>
            <a:endParaRPr lang="de-AT" dirty="0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-45748" y="870776"/>
            <a:ext cx="7138028" cy="4011688"/>
            <a:chOff x="-45748" y="1476578"/>
            <a:chExt cx="7138028" cy="4011688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8961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Source: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5" y="5877369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661248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5319383" y="5888666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19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189BC4"/>
                </a:solidFill>
              </a:defRPr>
            </a:lvl1pPr>
            <a:lvl2pPr>
              <a:defRPr sz="2800">
                <a:solidFill>
                  <a:srgbClr val="189BC4"/>
                </a:solidFill>
              </a:defRPr>
            </a:lvl2pPr>
            <a:lvl3pPr>
              <a:defRPr sz="2400">
                <a:solidFill>
                  <a:srgbClr val="189BC4"/>
                </a:solidFill>
              </a:defRPr>
            </a:lvl3pPr>
            <a:lvl4pPr>
              <a:defRPr sz="2000">
                <a:solidFill>
                  <a:srgbClr val="189BC4"/>
                </a:solidFill>
              </a:defRPr>
            </a:lvl4pPr>
            <a:lvl5pPr>
              <a:defRPr sz="2000">
                <a:solidFill>
                  <a:srgbClr val="189BC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189BC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726A-A298-4DEA-B7A2-D05DBBD5E415}" type="datetime7">
              <a:rPr lang="de-AT" smtClean="0">
                <a:solidFill>
                  <a:prstClr val="white"/>
                </a:solidFill>
              </a:rPr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9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A5759BD0-624F-43C8-B800-062DF3ADF3D5}" type="datetime7">
              <a:rPr lang="de-AT" smtClean="0"/>
              <a:pPr/>
              <a:t>Mai-20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CD93F612-187A-48BF-B5EE-AA4BEE289BC1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36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6512" y="6641176"/>
            <a:ext cx="9289032" cy="460232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76287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Test </a:t>
            </a:r>
            <a:r>
              <a:rPr lang="en-US" dirty="0" err="1" smtClean="0"/>
              <a:t>wie</a:t>
            </a:r>
            <a:r>
              <a:rPr lang="en-US" dirty="0" smtClean="0"/>
              <a:t> der </a:t>
            </a:r>
            <a:r>
              <a:rPr lang="en-US" dirty="0" err="1" smtClean="0"/>
              <a:t>zweizeiliger</a:t>
            </a:r>
            <a:r>
              <a:rPr lang="en-US" dirty="0" smtClean="0"/>
              <a:t>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77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1484783"/>
            <a:ext cx="9252521" cy="163635"/>
          </a:xfrm>
          <a:prstGeom prst="rect">
            <a:avLst/>
          </a:prstGeom>
          <a:solidFill>
            <a:srgbClr val="002E60"/>
          </a:solidFill>
          <a:ln>
            <a:solidFill>
              <a:srgbClr val="002E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536" y="659735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B7322B96-C2BA-4112-8EFC-E13FF6A7CD00}" type="datetime7">
              <a:rPr lang="de-AT" smtClean="0">
                <a:solidFill>
                  <a:prstClr val="white"/>
                </a:solidFill>
              </a:rPr>
              <a:pPr/>
              <a:t>Mai-20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659735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5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rewway.at/en/services/" TargetMode="External"/><Relationship Id="rId5" Type="http://schemas.openxmlformats.org/officeDocument/2006/relationships/hyperlink" Target="https://www.rewway.at/en/teaching-materials/bundles/" TargetMode="External"/><Relationship Id="rId4" Type="http://schemas.openxmlformats.org/officeDocument/2006/relationships/hyperlink" Target="mailto:rewway@fh-steyr.a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517918"/>
            <a:ext cx="2516190" cy="1548310"/>
          </a:xfrm>
          <a:prstGeom prst="rect">
            <a:avLst/>
          </a:prstGeom>
          <a:ln>
            <a:noFill/>
          </a:ln>
          <a:effectLst>
            <a:glow rad="2667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via-donau.org/typo3temp/pics/4d8a5a418a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4226" y="3517918"/>
            <a:ext cx="2257189" cy="1563104"/>
          </a:xfrm>
          <a:prstGeom prst="rect">
            <a:avLst/>
          </a:prstGeom>
          <a:noFill/>
          <a:effectLst>
            <a:glow rad="266700">
              <a:schemeClr val="accent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145" y="5258472"/>
            <a:ext cx="1939980" cy="79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6"/>
          <p:cNvSpPr>
            <a:spLocks noGrp="1"/>
          </p:cNvSpPr>
          <p:nvPr>
            <p:ph type="ctrTitle"/>
          </p:nvPr>
        </p:nvSpPr>
        <p:spPr>
          <a:xfrm>
            <a:off x="683568" y="1166784"/>
            <a:ext cx="7772400" cy="1470025"/>
          </a:xfrm>
        </p:spPr>
        <p:txBody>
          <a:bodyPr>
            <a:normAutofit/>
          </a:bodyPr>
          <a:lstStyle/>
          <a:p>
            <a:r>
              <a:rPr lang="de-AT" sz="3200" b="1" cap="none" dirty="0" smtClean="0">
                <a:solidFill>
                  <a:srgbClr val="376092"/>
                </a:solidFill>
              </a:rPr>
              <a:t>Inland Navigation Million Show</a:t>
            </a:r>
            <a:endParaRPr lang="de-AT" sz="3200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111" y="5258472"/>
            <a:ext cx="845810" cy="842034"/>
          </a:xfrm>
          <a:prstGeom prst="rect">
            <a:avLst/>
          </a:prstGeom>
          <a:noFill/>
          <a:extLst/>
        </p:spPr>
      </p:pic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26" y="5373216"/>
            <a:ext cx="2232248" cy="56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8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inland</a:t>
              </a:r>
              <a:r>
                <a:rPr lang="de-DE" dirty="0" smtClean="0"/>
                <a:t> </a:t>
              </a:r>
              <a:r>
                <a:rPr lang="de-DE" dirty="0" err="1" smtClean="0"/>
                <a:t>waterway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air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rail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road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365102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transport mode causes the lowest external costs?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5536" y="3310451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inland</a:t>
              </a:r>
              <a:r>
                <a:rPr lang="de-DE" dirty="0" smtClean="0"/>
                <a:t> </a:t>
              </a:r>
              <a:r>
                <a:rPr lang="de-DE" dirty="0" err="1" smtClean="0"/>
                <a:t>waterway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0267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Port </a:t>
              </a:r>
              <a:r>
                <a:rPr lang="de-DE" dirty="0" err="1" smtClean="0"/>
                <a:t>of</a:t>
              </a:r>
              <a:r>
                <a:rPr lang="de-DE" dirty="0" smtClean="0"/>
                <a:t> Paris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Port </a:t>
              </a:r>
              <a:r>
                <a:rPr lang="de-DE" dirty="0" err="1" smtClean="0"/>
                <a:t>of</a:t>
              </a:r>
              <a:r>
                <a:rPr lang="de-DE" dirty="0" smtClean="0"/>
                <a:t> Hamburg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Port </a:t>
              </a:r>
              <a:r>
                <a:rPr lang="de-DE" dirty="0" err="1" smtClean="0"/>
                <a:t>of</a:t>
              </a:r>
              <a:r>
                <a:rPr lang="de-DE" dirty="0" smtClean="0"/>
                <a:t> Rotterdam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Port </a:t>
              </a:r>
              <a:r>
                <a:rPr lang="de-DE" dirty="0" err="1" smtClean="0"/>
                <a:t>of</a:t>
              </a:r>
              <a:r>
                <a:rPr lang="de-DE" dirty="0" smtClean="0"/>
                <a:t> Vienna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075558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port is the largest deep sea port in Europe?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8837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Port </a:t>
              </a:r>
              <a:r>
                <a:rPr lang="de-DE" dirty="0" err="1" smtClean="0"/>
                <a:t>of</a:t>
              </a:r>
              <a:r>
                <a:rPr lang="de-DE" dirty="0" smtClean="0"/>
                <a:t> Rotterdam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91122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number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bridges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portal</a:t>
              </a:r>
              <a:r>
                <a:rPr lang="de-DE" dirty="0" smtClean="0"/>
                <a:t> </a:t>
              </a:r>
              <a:r>
                <a:rPr lang="de-DE" dirty="0" err="1" smtClean="0"/>
                <a:t>crane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Width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the</a:t>
              </a:r>
              <a:r>
                <a:rPr lang="de-DE" dirty="0" smtClean="0"/>
                <a:t> </a:t>
              </a:r>
              <a:r>
                <a:rPr lang="de-DE" dirty="0" err="1" smtClean="0"/>
                <a:t>bridges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Clearance</a:t>
              </a:r>
              <a:r>
                <a:rPr lang="de-DE" dirty="0"/>
                <a:t> </a:t>
              </a:r>
              <a:r>
                <a:rPr lang="de-DE" dirty="0" err="1"/>
                <a:t>height</a:t>
              </a:r>
              <a:r>
                <a:rPr lang="de-DE" dirty="0"/>
                <a:t> </a:t>
              </a:r>
              <a:r>
                <a:rPr lang="de-DE" dirty="0" smtClean="0"/>
                <a:t>(Bridges)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3796059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important for navigability along the Danube?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7" y="3324496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Clearance</a:t>
              </a:r>
              <a:r>
                <a:rPr lang="de-DE" dirty="0"/>
                <a:t> </a:t>
              </a:r>
              <a:r>
                <a:rPr lang="de-DE" dirty="0" err="1"/>
                <a:t>height</a:t>
              </a:r>
              <a:r>
                <a:rPr lang="de-DE" dirty="0"/>
                <a:t> </a:t>
              </a:r>
              <a:r>
                <a:rPr lang="de-DE" dirty="0" smtClean="0"/>
                <a:t>(Bridges)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9812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20 </a:t>
              </a:r>
              <a:r>
                <a:rPr lang="de-DE" dirty="0" err="1" smtClean="0"/>
                <a:t>minutes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120 </a:t>
              </a:r>
              <a:r>
                <a:rPr lang="de-DE" dirty="0" err="1" smtClean="0"/>
                <a:t>minutes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60 </a:t>
              </a:r>
              <a:r>
                <a:rPr lang="de-DE" dirty="0" err="1" smtClean="0"/>
                <a:t>minutes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40 </a:t>
              </a:r>
              <a:r>
                <a:rPr lang="de-DE" dirty="0" err="1" smtClean="0"/>
                <a:t>minutes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3547540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long does a lock passage take (as of 2013)?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7" y="331045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40 </a:t>
              </a:r>
              <a:r>
                <a:rPr lang="de-DE" dirty="0" err="1" smtClean="0"/>
                <a:t>minutes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424748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7 %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75 %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42 %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18 %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3284263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high was the share of trucks in the 2014 modal split?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8" y="440461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75 %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11705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/>
                <a:t>higher</a:t>
              </a:r>
              <a:r>
                <a:rPr lang="de-DE" dirty="0"/>
                <a:t> </a:t>
              </a:r>
              <a:r>
                <a:rPr lang="de-DE" dirty="0" err="1"/>
                <a:t>consumer</a:t>
              </a:r>
              <a:r>
                <a:rPr lang="de-DE" dirty="0"/>
                <a:t> </a:t>
              </a:r>
              <a:r>
                <a:rPr lang="de-DE" dirty="0" err="1" smtClean="0"/>
                <a:t>prices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lower</a:t>
              </a:r>
              <a:r>
                <a:rPr lang="de-DE" dirty="0" smtClean="0"/>
                <a:t> </a:t>
              </a:r>
              <a:r>
                <a:rPr lang="de-DE" dirty="0" err="1" smtClean="0"/>
                <a:t>quality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no</a:t>
              </a:r>
              <a:r>
                <a:rPr lang="de-DE" dirty="0" smtClean="0"/>
                <a:t> </a:t>
              </a:r>
              <a:r>
                <a:rPr lang="de-DE" dirty="0" err="1" smtClean="0"/>
                <a:t>effect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lower</a:t>
              </a:r>
              <a:r>
                <a:rPr lang="de-DE" dirty="0"/>
                <a:t> </a:t>
              </a:r>
              <a:r>
                <a:rPr lang="de-DE" dirty="0" err="1"/>
                <a:t>consumer</a:t>
              </a:r>
              <a:r>
                <a:rPr lang="de-DE" dirty="0"/>
                <a:t> </a:t>
              </a:r>
              <a:r>
                <a:rPr lang="de-DE" dirty="0" err="1"/>
                <a:t>prices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3021777"/>
            <a:ext cx="1224136" cy="191199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would be the effect of higher transport prices?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5536" y="3310451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A</a:t>
              </a:r>
              <a:r>
                <a:rPr lang="de-DE" dirty="0" smtClean="0"/>
                <a:t>: </a:t>
              </a:r>
              <a:r>
                <a:rPr lang="de-DE" dirty="0" err="1"/>
                <a:t>higher</a:t>
              </a:r>
              <a:r>
                <a:rPr lang="de-DE" dirty="0"/>
                <a:t> </a:t>
              </a:r>
              <a:r>
                <a:rPr lang="de-DE" dirty="0" err="1"/>
                <a:t>consumer</a:t>
              </a:r>
              <a:r>
                <a:rPr lang="de-DE" dirty="0"/>
                <a:t> </a:t>
              </a:r>
              <a:r>
                <a:rPr lang="de-DE" dirty="0" err="1" smtClean="0"/>
                <a:t>prices</a:t>
              </a:r>
              <a:endParaRPr lang="de-DE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31216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60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100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70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2708917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many inhabitants does the Danube corridor have (as of </a:t>
              </a:r>
              <a:r>
                <a:rPr lang="en-US" dirty="0" smtClean="0"/>
                <a:t>2013)?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4850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12608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Export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Import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Domestic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Transit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2463241"/>
            <a:ext cx="1152128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dirty="0"/>
                <a:t>Which freight transport had the largest share (in tons) of the total transport volume in Austria on the Danube in 2014?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7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Import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08019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p41662\AppData\Local\Microsoft\Windows\Temporary Internet Files\Content.Outlook\VDWGJMU4\RZ-Logo-Logistikum-hoch-cmyk-2000x2000px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89240"/>
            <a:ext cx="996274" cy="1008112"/>
          </a:xfrm>
          <a:prstGeom prst="rect">
            <a:avLst/>
          </a:prstGeom>
          <a:noFill/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>
                <a:solidFill>
                  <a:srgbClr val="376092"/>
                </a:solidFill>
              </a:rPr>
              <a:t>Additional </a:t>
            </a:r>
            <a:r>
              <a:rPr lang="de-AT" b="1" dirty="0" err="1" smtClean="0">
                <a:solidFill>
                  <a:srgbClr val="376092"/>
                </a:solidFill>
              </a:rPr>
              <a:t>information</a:t>
            </a:r>
            <a:endParaRPr lang="de-AT" b="1" dirty="0">
              <a:solidFill>
                <a:srgbClr val="37609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We hope our set of slides has met your requirements</a:t>
            </a:r>
            <a:r>
              <a:rPr lang="en-US" sz="2000" b="1" dirty="0" smtClean="0">
                <a:solidFill>
                  <a:schemeClr val="accent1"/>
                </a:solidFill>
              </a:rPr>
              <a:t>!</a:t>
            </a:r>
          </a:p>
          <a:p>
            <a:pPr marL="0" indent="0">
              <a:buNone/>
            </a:pPr>
            <a:endParaRPr lang="de-AT" sz="2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>
                <a:solidFill>
                  <a:schemeClr val="accent1"/>
                </a:solidFill>
              </a:rPr>
              <a:t> </a:t>
            </a:r>
            <a:r>
              <a:rPr lang="de-AT" sz="2000" b="1" dirty="0" smtClean="0">
                <a:solidFill>
                  <a:schemeClr val="accent1"/>
                </a:solidFill>
              </a:rPr>
              <a:t>        - </a:t>
            </a:r>
            <a:r>
              <a:rPr lang="en-US" sz="2000" b="1" dirty="0">
                <a:solidFill>
                  <a:schemeClr val="accent1"/>
                </a:solidFill>
              </a:rPr>
              <a:t>You are welcome to adapt the set of slides according to your wishes and requirements and use it for your lessons/lectures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For questions and feedback we are available at any time by e-mail at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accent1"/>
                </a:solidFill>
                <a:hlinkClick r:id="rId4"/>
              </a:rPr>
              <a:t>rewway@fh-steyr.at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>
                <a:solidFill>
                  <a:schemeClr val="accent1"/>
                </a:solidFill>
              </a:rPr>
              <a:t>is available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You will find further sets of slides under:</a:t>
            </a:r>
            <a:endParaRPr lang="de-AT" sz="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5"/>
              </a:rPr>
              <a:t>https://www.rewway.at/en/teaching-materials/bundles</a:t>
            </a:r>
            <a:r>
              <a:rPr lang="de-AT" sz="2000" dirty="0" smtClean="0">
                <a:solidFill>
                  <a:schemeClr val="accent1"/>
                </a:solidFill>
                <a:hlinkClick r:id="rId5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Are you perhaps interested in an excursion or a lecture</a:t>
            </a:r>
            <a:r>
              <a:rPr lang="en-US" sz="2000" b="1" dirty="0" smtClean="0">
                <a:solidFill>
                  <a:schemeClr val="accent1"/>
                </a:solidFill>
              </a:rPr>
              <a:t>?</a:t>
            </a: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6"/>
              </a:rPr>
              <a:t>https://www.rewway.at/en/services</a:t>
            </a:r>
            <a:r>
              <a:rPr lang="de-AT" sz="2000" dirty="0" smtClean="0">
                <a:solidFill>
                  <a:schemeClr val="accent1"/>
                </a:solidFill>
                <a:hlinkClick r:id="rId6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  <a:endParaRPr lang="de-AT" sz="2000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/>
              <a:t>18</a:t>
            </a:fld>
            <a:endParaRPr lang="de-A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15660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-22646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7" name="Gruppieren 6"/>
          <p:cNvGrpSpPr/>
          <p:nvPr/>
        </p:nvGrpSpPr>
        <p:grpSpPr>
          <a:xfrm>
            <a:off x="-45748" y="583006"/>
            <a:ext cx="9186882" cy="5201924"/>
            <a:chOff x="-45748" y="1476578"/>
            <a:chExt cx="7138028" cy="4011688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535815" cy="1661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Source: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0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73" y="6091802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957" y="5949037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407391" y="6160614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/>
          <a:lstStyle/>
          <a:p>
            <a:pPr algn="ctr"/>
            <a:r>
              <a:rPr lang="de-DE" b="1" dirty="0" smtClean="0">
                <a:solidFill>
                  <a:schemeClr val="accent1"/>
                </a:solidFill>
              </a:rPr>
              <a:t>Inland Navigation Million Show</a:t>
            </a:r>
            <a:endParaRPr lang="de-AT" b="1" dirty="0">
              <a:solidFill>
                <a:schemeClr val="accent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95264"/>
            <a:ext cx="8229600" cy="439248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accent1"/>
                </a:solidFill>
              </a:rPr>
              <a:t>15 questions with 4 possible answers each, but only one of them is correct. The question is, which one?</a:t>
            </a:r>
          </a:p>
          <a:p>
            <a:pPr algn="just"/>
            <a:r>
              <a:rPr lang="en-US" dirty="0">
                <a:solidFill>
                  <a:schemeClr val="accent1"/>
                </a:solidFill>
              </a:rPr>
              <a:t>Each candidate has a telephone joker, an audience joker and a 50:50 joker. Use them wisely, because you will need them.</a:t>
            </a:r>
          </a:p>
          <a:p>
            <a:pPr algn="just"/>
            <a:r>
              <a:rPr lang="en-US" dirty="0">
                <a:solidFill>
                  <a:schemeClr val="accent1"/>
                </a:solidFill>
              </a:rPr>
              <a:t>Questions will be asked on the following topics: Ports, Basics of inland navigation, The Danube waterway (economic) geography, Multimodal transport and the Danube navigation market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</a:p>
          <a:p>
            <a:pPr marL="0" indent="0" algn="just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de-DE" b="1" dirty="0" err="1"/>
              <a:t>H</a:t>
            </a:r>
            <a:r>
              <a:rPr lang="de-DE" b="1" dirty="0" err="1" smtClean="0"/>
              <a:t>ave</a:t>
            </a:r>
            <a:r>
              <a:rPr lang="de-DE" b="1" dirty="0" smtClean="0"/>
              <a:t> Fun!</a:t>
            </a:r>
            <a:endParaRPr lang="de-DE" dirty="0">
              <a:solidFill>
                <a:schemeClr val="accent1"/>
              </a:solidFill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9927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4-6 </a:t>
              </a:r>
              <a:r>
                <a:rPr lang="de-DE" dirty="0" err="1" smtClean="0"/>
                <a:t>million</a:t>
              </a:r>
              <a:r>
                <a:rPr lang="de-DE" dirty="0" smtClean="0"/>
                <a:t> ton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20-24 </a:t>
              </a:r>
              <a:r>
                <a:rPr lang="de-DE" dirty="0" err="1" smtClean="0"/>
                <a:t>million</a:t>
              </a:r>
              <a:r>
                <a:rPr lang="de-DE" dirty="0" smtClean="0"/>
                <a:t> ton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14-18 </a:t>
              </a:r>
              <a:r>
                <a:rPr lang="de-DE" dirty="0" err="1" smtClean="0"/>
                <a:t>million</a:t>
              </a:r>
              <a:r>
                <a:rPr lang="de-DE" dirty="0" smtClean="0"/>
                <a:t> ton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9-12 </a:t>
              </a:r>
              <a:r>
                <a:rPr lang="de-DE" dirty="0" err="1" smtClean="0"/>
                <a:t>million</a:t>
              </a:r>
              <a:r>
                <a:rPr lang="de-DE" dirty="0" smtClean="0"/>
                <a:t> ton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6285297"/>
            <a:ext cx="1080120" cy="312055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400" dirty="0"/>
                <a:t>How many million tons of goods are transported annually on the Danube in </a:t>
              </a:r>
              <a:r>
                <a:rPr lang="en-US" sz="1400" dirty="0" smtClean="0"/>
                <a:t>Austria?</a:t>
              </a:r>
            </a:p>
            <a:p>
              <a:pPr lvl="0" algn="ctr"/>
              <a:r>
                <a:rPr lang="en-US" sz="1400" dirty="0" smtClean="0"/>
                <a:t>(period </a:t>
              </a:r>
              <a:r>
                <a:rPr lang="en-US" sz="1400" dirty="0"/>
                <a:t>2007-2014)</a:t>
              </a:r>
              <a:endParaRPr lang="de-AT" sz="14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112" y="3252488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9-12 </a:t>
              </a:r>
              <a:r>
                <a:rPr lang="de-DE" dirty="0" err="1" smtClean="0"/>
                <a:t>million</a:t>
              </a:r>
              <a:r>
                <a:rPr lang="de-DE" dirty="0" smtClean="0"/>
                <a:t> ton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95089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418774" y="329111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the</a:t>
              </a:r>
              <a:r>
                <a:rPr lang="de-DE" dirty="0" smtClean="0"/>
                <a:t> </a:t>
              </a:r>
              <a:r>
                <a:rPr lang="de-DE" dirty="0" err="1" smtClean="0"/>
                <a:t>Netherlands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26612" y="4365102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Spain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59531" y="4365102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Austria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803083" y="328498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Slovenia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6021288"/>
            <a:ext cx="1152128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59530" y="1844824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dirty="0"/>
                <a:t>Which country within the EU has the highest share of inland navigation?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16036" y="2240866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/>
          <p:nvPr/>
        </p:nvCxnSpPr>
        <p:spPr>
          <a:xfrm flipH="1">
            <a:off x="-15120" y="3501008"/>
            <a:ext cx="811393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38485" y="4581125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39902" y="2239726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>
            <a:endCxn id="19" idx="3"/>
          </p:cNvCxnSpPr>
          <p:nvPr/>
        </p:nvCxnSpPr>
        <p:spPr>
          <a:xfrm flipH="1">
            <a:off x="6221352" y="3501005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90908" y="4581125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>
            <a:stCxn id="20" idx="3"/>
          </p:cNvCxnSpPr>
          <p:nvPr/>
        </p:nvCxnSpPr>
        <p:spPr>
          <a:xfrm flipH="1">
            <a:off x="3200891" y="3501005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35472" y="4581125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18774" y="3239332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A</a:t>
              </a:r>
              <a:r>
                <a:rPr lang="de-DE" dirty="0" smtClean="0"/>
                <a:t>: </a:t>
              </a:r>
              <a:r>
                <a:rPr lang="de-DE" dirty="0" err="1" smtClean="0"/>
                <a:t>the</a:t>
              </a:r>
              <a:r>
                <a:rPr lang="de-DE" dirty="0" smtClean="0"/>
                <a:t> </a:t>
              </a:r>
              <a:r>
                <a:rPr lang="de-DE" dirty="0" err="1" smtClean="0"/>
                <a:t>Netherlands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2184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01228"/>
            <a:ext cx="2808312" cy="432050"/>
            <a:chOff x="971600" y="3717031"/>
            <a:chExt cx="2592288" cy="360043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4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South </a:t>
              </a:r>
              <a:r>
                <a:rPr lang="de-DE" dirty="0" err="1" smtClean="0"/>
                <a:t>to</a:t>
              </a:r>
              <a:r>
                <a:rPr lang="de-DE" dirty="0" smtClean="0"/>
                <a:t> North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4466" y="438837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West </a:t>
              </a:r>
              <a:r>
                <a:rPr lang="de-DE" dirty="0" err="1" smtClean="0"/>
                <a:t>to</a:t>
              </a:r>
              <a:r>
                <a:rPr lang="de-DE" dirty="0" smtClean="0"/>
                <a:t> East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38135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South </a:t>
              </a:r>
              <a:r>
                <a:rPr lang="de-DE" dirty="0" err="1" smtClean="0"/>
                <a:t>to</a:t>
              </a:r>
              <a:r>
                <a:rPr lang="de-DE" dirty="0" smtClean="0"/>
                <a:t> East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9" y="3301227"/>
            <a:ext cx="2808312" cy="432050"/>
            <a:chOff x="971600" y="3717031"/>
            <a:chExt cx="2592288" cy="360043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4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North </a:t>
              </a:r>
              <a:r>
                <a:rPr lang="de-DE" dirty="0" err="1" smtClean="0"/>
                <a:t>to</a:t>
              </a:r>
              <a:r>
                <a:rPr lang="de-DE" dirty="0" smtClean="0"/>
                <a:t> East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733256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86107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/>
                <a:t>The </a:t>
              </a:r>
              <a:r>
                <a:rPr lang="de-AT" sz="1600" dirty="0" err="1"/>
                <a:t>Danube</a:t>
              </a:r>
              <a:r>
                <a:rPr lang="de-AT" sz="1600" dirty="0"/>
                <a:t> </a:t>
              </a:r>
              <a:r>
                <a:rPr lang="de-AT" sz="1600" dirty="0" err="1"/>
                <a:t>flows</a:t>
              </a:r>
              <a:r>
                <a:rPr lang="de-AT" sz="1600" dirty="0"/>
                <a:t> </a:t>
              </a:r>
              <a:r>
                <a:rPr lang="de-AT" sz="1600" dirty="0" err="1"/>
                <a:t>from</a:t>
              </a:r>
              <a:r>
                <a:rPr lang="de-AT" sz="1600" dirty="0"/>
                <a:t>...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25711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26730" y="3517255"/>
            <a:ext cx="912309" cy="7023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59737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25597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>
            <a:endCxn id="19" idx="3"/>
          </p:cNvCxnSpPr>
          <p:nvPr/>
        </p:nvCxnSpPr>
        <p:spPr>
          <a:xfrm flipH="1">
            <a:off x="6210658" y="351725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59737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>
            <a:stCxn id="20" idx="3"/>
          </p:cNvCxnSpPr>
          <p:nvPr/>
        </p:nvCxnSpPr>
        <p:spPr>
          <a:xfrm flipH="1">
            <a:off x="3190197" y="351725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/>
          <p:nvPr/>
        </p:nvCxnSpPr>
        <p:spPr>
          <a:xfrm flipH="1">
            <a:off x="3124778" y="459737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31860" y="434885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West </a:t>
              </a:r>
              <a:r>
                <a:rPr lang="de-DE" dirty="0" err="1" smtClean="0"/>
                <a:t>to</a:t>
              </a:r>
              <a:r>
                <a:rPr lang="de-DE" dirty="0" smtClean="0"/>
                <a:t> East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12991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Oil</a:t>
              </a:r>
              <a:r>
                <a:rPr lang="de-DE" dirty="0" smtClean="0"/>
                <a:t> </a:t>
              </a:r>
              <a:r>
                <a:rPr lang="de-DE" dirty="0" err="1" smtClean="0"/>
                <a:t>port</a:t>
              </a:r>
              <a:r>
                <a:rPr lang="de-DE" dirty="0" smtClean="0"/>
                <a:t> </a:t>
              </a:r>
              <a:r>
                <a:rPr lang="de-DE" dirty="0" err="1" smtClean="0"/>
                <a:t>Lobau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Port </a:t>
              </a:r>
              <a:r>
                <a:rPr lang="de-DE" dirty="0" err="1" smtClean="0"/>
                <a:t>of</a:t>
              </a:r>
              <a:r>
                <a:rPr lang="de-DE" dirty="0" smtClean="0"/>
                <a:t> Krems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Container </a:t>
              </a:r>
              <a:r>
                <a:rPr lang="de-DE" dirty="0" err="1" smtClean="0"/>
                <a:t>port</a:t>
              </a:r>
              <a:r>
                <a:rPr lang="de-DE" dirty="0" smtClean="0"/>
                <a:t> </a:t>
              </a:r>
              <a:r>
                <a:rPr lang="de-DE" dirty="0" err="1" smtClean="0"/>
                <a:t>Freudenau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Plant </a:t>
              </a:r>
              <a:r>
                <a:rPr lang="de-DE" dirty="0" err="1" smtClean="0"/>
                <a:t>port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the</a:t>
              </a:r>
              <a:r>
                <a:rPr lang="de-DE" dirty="0" smtClean="0"/>
                <a:t> voestalpine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445224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err="1"/>
                <a:t>Which</a:t>
              </a:r>
              <a:r>
                <a:rPr lang="de-AT" sz="1600" dirty="0"/>
                <a:t> </a:t>
              </a:r>
              <a:r>
                <a:rPr lang="de-AT" sz="1600" dirty="0" err="1"/>
                <a:t>port</a:t>
              </a:r>
              <a:r>
                <a:rPr lang="de-AT" sz="1600" dirty="0"/>
                <a:t> </a:t>
              </a:r>
              <a:r>
                <a:rPr lang="de-AT" sz="1600" dirty="0" err="1"/>
                <a:t>is</a:t>
              </a:r>
              <a:r>
                <a:rPr lang="de-AT" sz="1600" dirty="0"/>
                <a:t> </a:t>
              </a:r>
              <a:r>
                <a:rPr lang="de-AT" sz="1600" dirty="0" err="1"/>
                <a:t>the</a:t>
              </a:r>
              <a:r>
                <a:rPr lang="de-AT" sz="1600" dirty="0"/>
                <a:t> </a:t>
              </a:r>
              <a:r>
                <a:rPr lang="de-AT" sz="1600" dirty="0" err="1"/>
                <a:t>largest</a:t>
              </a:r>
              <a:r>
                <a:rPr lang="de-AT" sz="1600" dirty="0"/>
                <a:t> Austrian </a:t>
              </a:r>
              <a:r>
                <a:rPr lang="de-AT" sz="1600" dirty="0" err="1"/>
                <a:t>Danube</a:t>
              </a:r>
              <a:r>
                <a:rPr lang="de-AT" sz="1600" dirty="0"/>
                <a:t> </a:t>
              </a:r>
              <a:r>
                <a:rPr lang="de-AT" sz="1600" dirty="0" err="1"/>
                <a:t>port</a:t>
              </a:r>
              <a:r>
                <a:rPr lang="de-AT" sz="1600" dirty="0"/>
                <a:t>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6" y="3324496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Plant </a:t>
              </a:r>
              <a:r>
                <a:rPr lang="de-DE" dirty="0" err="1" smtClean="0"/>
                <a:t>port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the</a:t>
              </a:r>
              <a:r>
                <a:rPr lang="de-DE" dirty="0" smtClean="0"/>
                <a:t> voestalpine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7877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/>
                <a:t>Transhipment</a:t>
              </a:r>
              <a:r>
                <a:rPr lang="de-DE" dirty="0"/>
                <a:t> </a:t>
              </a:r>
              <a:r>
                <a:rPr lang="de-DE" dirty="0" err="1"/>
                <a:t>of</a:t>
              </a:r>
              <a:r>
                <a:rPr lang="de-DE" dirty="0"/>
                <a:t> </a:t>
              </a:r>
              <a:r>
                <a:rPr lang="de-DE" dirty="0" err="1"/>
                <a:t>rolling</a:t>
              </a:r>
              <a:r>
                <a:rPr lang="de-DE" dirty="0"/>
                <a:t> </a:t>
              </a:r>
              <a:r>
                <a:rPr lang="de-DE" dirty="0" err="1"/>
                <a:t>goods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Transhipment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cars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/>
                <a:t>Transhipment</a:t>
              </a:r>
              <a:r>
                <a:rPr lang="de-DE" dirty="0"/>
                <a:t> </a:t>
              </a:r>
              <a:r>
                <a:rPr lang="de-DE" dirty="0" err="1"/>
                <a:t>of</a:t>
              </a:r>
              <a:r>
                <a:rPr lang="de-DE" dirty="0"/>
                <a:t> </a:t>
              </a:r>
              <a:r>
                <a:rPr lang="de-DE" dirty="0" err="1"/>
                <a:t>bulk</a:t>
              </a:r>
              <a:r>
                <a:rPr lang="de-DE" dirty="0"/>
                <a:t> </a:t>
              </a:r>
              <a:r>
                <a:rPr lang="de-DE" dirty="0" err="1"/>
                <a:t>goods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Transhipment</a:t>
              </a:r>
              <a:r>
                <a:rPr lang="de-DE" dirty="0"/>
                <a:t> </a:t>
              </a:r>
              <a:r>
                <a:rPr lang="de-DE" dirty="0" err="1"/>
                <a:t>of</a:t>
              </a:r>
              <a:r>
                <a:rPr lang="de-DE" dirty="0"/>
                <a:t> liquid </a:t>
              </a:r>
              <a:r>
                <a:rPr lang="de-DE" dirty="0" err="1"/>
                <a:t>goods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157192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a loading hopper used for</a:t>
              </a:r>
              <a:r>
                <a:rPr lang="de-AT" dirty="0" smtClean="0"/>
                <a:t>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4850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/>
                <a:t>Transhipment</a:t>
              </a:r>
              <a:r>
                <a:rPr lang="de-DE" dirty="0"/>
                <a:t> </a:t>
              </a:r>
              <a:r>
                <a:rPr lang="de-DE" dirty="0" err="1"/>
                <a:t>of</a:t>
              </a:r>
              <a:r>
                <a:rPr lang="de-DE" dirty="0"/>
                <a:t> </a:t>
              </a:r>
              <a:r>
                <a:rPr lang="de-DE" dirty="0" err="1"/>
                <a:t>bulk</a:t>
              </a:r>
              <a:r>
                <a:rPr lang="de-DE" dirty="0"/>
                <a:t> </a:t>
              </a:r>
              <a:r>
                <a:rPr lang="de-DE" dirty="0" err="1"/>
                <a:t>goods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368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8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14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12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866846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many riparian states does the Danube have?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6" y="331747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5056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90,5 %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97,8 %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96,4 %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93,2%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5" y="4627659"/>
            <a:ext cx="1056119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high is the availability or navigability of the Danube per year?</a:t>
              </a:r>
            </a:p>
            <a:p>
              <a:pPr lvl="0" algn="ctr"/>
              <a:r>
                <a:rPr lang="en-US" dirty="0"/>
                <a:t>(observation period 1997-2014)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7" y="440461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97,8%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6985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3C628F"/>
      </a:accent1>
      <a:accent2>
        <a:srgbClr val="2D9DD9"/>
      </a:accent2>
      <a:accent3>
        <a:srgbClr val="F7A941"/>
      </a:accent3>
      <a:accent4>
        <a:srgbClr val="3C628F"/>
      </a:accent4>
      <a:accent5>
        <a:srgbClr val="2D9DD9"/>
      </a:accent5>
      <a:accent6>
        <a:srgbClr val="F7A941"/>
      </a:accent6>
      <a:hlink>
        <a:srgbClr val="3C628F"/>
      </a:hlink>
      <a:folHlink>
        <a:srgbClr val="3C628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690</Words>
  <Application>Microsoft Office PowerPoint</Application>
  <PresentationFormat>On-screen Show (4:3)</PresentationFormat>
  <Paragraphs>116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Custom Design</vt:lpstr>
      <vt:lpstr>1_Clarity</vt:lpstr>
      <vt:lpstr>Inland Navigation Million Show</vt:lpstr>
      <vt:lpstr>Inland Navigation Million Show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sabine.jung</dc:creator>
  <cp:lastModifiedBy>Haller Alexandra</cp:lastModifiedBy>
  <cp:revision>340</cp:revision>
  <cp:lastPrinted>2018-07-24T04:54:48Z</cp:lastPrinted>
  <dcterms:created xsi:type="dcterms:W3CDTF">2012-09-17T08:31:25Z</dcterms:created>
  <dcterms:modified xsi:type="dcterms:W3CDTF">2020-05-19T08:41:20Z</dcterms:modified>
</cp:coreProperties>
</file>