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87" r:id="rId3"/>
    <p:sldMasterId id="2147483699" r:id="rId4"/>
    <p:sldMasterId id="2147483711" r:id="rId5"/>
    <p:sldMasterId id="2147483723" r:id="rId6"/>
  </p:sldMasterIdLst>
  <p:notesMasterIdLst>
    <p:notesMasterId r:id="rId41"/>
  </p:notesMasterIdLst>
  <p:sldIdLst>
    <p:sldId id="420" r:id="rId7"/>
    <p:sldId id="440" r:id="rId8"/>
    <p:sldId id="403" r:id="rId9"/>
    <p:sldId id="418" r:id="rId10"/>
    <p:sldId id="421" r:id="rId11"/>
    <p:sldId id="412" r:id="rId12"/>
    <p:sldId id="413" r:id="rId13"/>
    <p:sldId id="422" r:id="rId14"/>
    <p:sldId id="423" r:id="rId15"/>
    <p:sldId id="424" r:id="rId16"/>
    <p:sldId id="414" r:id="rId17"/>
    <p:sldId id="406" r:id="rId18"/>
    <p:sldId id="407" r:id="rId19"/>
    <p:sldId id="408" r:id="rId20"/>
    <p:sldId id="402" r:id="rId21"/>
    <p:sldId id="405" r:id="rId22"/>
    <p:sldId id="397" r:id="rId23"/>
    <p:sldId id="425" r:id="rId24"/>
    <p:sldId id="431" r:id="rId25"/>
    <p:sldId id="426" r:id="rId26"/>
    <p:sldId id="427" r:id="rId27"/>
    <p:sldId id="438" r:id="rId28"/>
    <p:sldId id="428" r:id="rId29"/>
    <p:sldId id="430" r:id="rId30"/>
    <p:sldId id="429" r:id="rId31"/>
    <p:sldId id="437" r:id="rId32"/>
    <p:sldId id="433" r:id="rId33"/>
    <p:sldId id="434" r:id="rId34"/>
    <p:sldId id="435" r:id="rId35"/>
    <p:sldId id="436" r:id="rId36"/>
    <p:sldId id="441" r:id="rId37"/>
    <p:sldId id="439" r:id="rId38"/>
    <p:sldId id="409" r:id="rId39"/>
    <p:sldId id="417" r:id="rId40"/>
  </p:sldIdLst>
  <p:sldSz cx="9144000" cy="6858000" type="screen4x3"/>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ler Alexandra" initials="HA" lastIdx="13" clrIdx="0">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1" autoAdjust="0"/>
    <p:restoredTop sz="77396" autoAdjust="0"/>
  </p:normalViewPr>
  <p:slideViewPr>
    <p:cSldViewPr showGuides="1">
      <p:cViewPr varScale="1">
        <p:scale>
          <a:sx n="77" d="100"/>
          <a:sy n="77" d="100"/>
        </p:scale>
        <p:origin x="102" y="5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solidFill>
                  <a:schemeClr val="accent1"/>
                </a:solidFill>
              </a:defRPr>
            </a:pPr>
            <a:r>
              <a:rPr lang="de-DE" sz="2000" dirty="0">
                <a:solidFill>
                  <a:schemeClr val="accent1"/>
                </a:solidFill>
                <a:latin typeface="Corbel" panose="020B0503020204020204" pitchFamily="34" charset="0"/>
              </a:rPr>
              <a:t>Modal Split EU-27 2020</a:t>
            </a:r>
          </a:p>
        </c:rich>
      </c:tx>
      <c:layout>
        <c:manualLayout>
          <c:xMode val="edge"/>
          <c:yMode val="edge"/>
          <c:x val="8.2106298533879379E-2"/>
          <c:y val="5.5841748577643421E-3"/>
        </c:manualLayout>
      </c:layout>
      <c:overlay val="0"/>
      <c:spPr>
        <a:noFill/>
      </c:spPr>
    </c:title>
    <c:autoTitleDeleted val="0"/>
    <c:plotArea>
      <c:layout>
        <c:manualLayout>
          <c:layoutTarget val="inner"/>
          <c:xMode val="edge"/>
          <c:yMode val="edge"/>
          <c:x val="0.31623327423877201"/>
          <c:y val="0.32029476103913851"/>
          <c:w val="0.3339589989843067"/>
          <c:h val="0.56407274987508427"/>
        </c:manualLayout>
      </c:layout>
      <c:pieChart>
        <c:varyColors val="1"/>
        <c:ser>
          <c:idx val="0"/>
          <c:order val="0"/>
          <c:tx>
            <c:strRef>
              <c:f>Sheet1!$B$1</c:f>
              <c:strCache>
                <c:ptCount val="1"/>
                <c:pt idx="0">
                  <c:v>Modal Split EU-27 2011: Binnenverkehrsträger in Millionen tkm</c:v>
                </c:pt>
              </c:strCache>
            </c:strRef>
          </c:tx>
          <c:dPt>
            <c:idx val="2"/>
            <c:bubble3D val="0"/>
            <c:extLst>
              <c:ext xmlns:c16="http://schemas.microsoft.com/office/drawing/2014/chart" uri="{C3380CC4-5D6E-409C-BE32-E72D297353CC}">
                <c16:uniqueId val="{00000000-A4AE-40BB-8B42-159F34E69015}"/>
              </c:ext>
            </c:extLst>
          </c:dPt>
          <c:dLbls>
            <c:dLbl>
              <c:idx val="0"/>
              <c:layout>
                <c:manualLayout>
                  <c:x val="1.744250638817909E-2"/>
                  <c:y val="-0.11383328209010368"/>
                </c:manualLayout>
              </c:layout>
              <c:tx>
                <c:rich>
                  <a:bodyPr/>
                  <a:lstStyle/>
                  <a:p>
                    <a:r>
                      <a:rPr lang="en-US" sz="1600" dirty="0">
                        <a:solidFill>
                          <a:schemeClr val="accent1"/>
                        </a:solidFill>
                      </a:rPr>
                      <a:t>truck
77,4%</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A4AE-40BB-8B42-159F34E69015}"/>
                </c:ext>
              </c:extLst>
            </c:dLbl>
            <c:dLbl>
              <c:idx val="1"/>
              <c:layout>
                <c:manualLayout>
                  <c:x val="-1.8379934271497565E-2"/>
                  <c:y val="0.13446871916192318"/>
                </c:manualLayout>
              </c:layout>
              <c:tx>
                <c:rich>
                  <a:bodyPr/>
                  <a:lstStyle/>
                  <a:p>
                    <a:r>
                      <a:rPr lang="en-US" sz="1600" dirty="0">
                        <a:solidFill>
                          <a:schemeClr val="accent1"/>
                        </a:solidFill>
                      </a:rPr>
                      <a:t>train
16,8%</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A4AE-40BB-8B42-159F34E69015}"/>
                </c:ext>
              </c:extLst>
            </c:dLbl>
            <c:dLbl>
              <c:idx val="2"/>
              <c:layout>
                <c:manualLayout>
                  <c:x val="5.8205179037191586E-2"/>
                  <c:y val="1.1779375934973633E-2"/>
                </c:manualLayout>
              </c:layout>
              <c:tx>
                <c:rich>
                  <a:bodyPr/>
                  <a:lstStyle/>
                  <a:p>
                    <a:r>
                      <a:rPr lang="en-US" sz="1600" noProof="0" dirty="0">
                        <a:solidFill>
                          <a:schemeClr val="accent1"/>
                        </a:solidFill>
                        <a:latin typeface="Corbel" panose="020B0503020204020204" pitchFamily="34" charset="0"/>
                      </a:rPr>
                      <a:t>inland vessel</a:t>
                    </a:r>
                    <a:r>
                      <a:rPr lang="en-US" sz="1800" dirty="0">
                        <a:solidFill>
                          <a:schemeClr val="accent1"/>
                        </a:solidFill>
                        <a:latin typeface="Corbel" panose="020B0503020204020204" pitchFamily="34" charset="0"/>
                      </a:rPr>
                      <a:t>
5,8%</a:t>
                    </a:r>
                    <a:endParaRPr lang="en-US" sz="2800" dirty="0">
                      <a:latin typeface="Corbel" panose="020B0503020204020204" pitchFamily="34" charset="0"/>
                    </a:endParaRP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A4AE-40BB-8B42-159F34E69015}"/>
                </c:ext>
              </c:extLst>
            </c:dLbl>
            <c:spPr>
              <a:noFill/>
              <a:ln>
                <a:noFill/>
              </a:ln>
              <a:effectLst/>
            </c:spPr>
            <c:txPr>
              <a:bodyPr wrap="square" lIns="38100" tIns="19050" rIns="38100" bIns="19050" anchor="ctr">
                <a:spAutoFit/>
              </a:bodyPr>
              <a:lstStyle/>
              <a:p>
                <a:pPr>
                  <a:defRPr>
                    <a:latin typeface="Corbel" panose="020B0503020204020204" pitchFamily="34" charset="0"/>
                  </a:defRPr>
                </a:pPr>
                <a:endParaRPr lang="de-DE"/>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Straße</c:v>
                </c:pt>
                <c:pt idx="1">
                  <c:v>Schiene</c:v>
                </c:pt>
                <c:pt idx="2">
                  <c:v>Wasserstraße</c:v>
                </c:pt>
              </c:strCache>
            </c:strRef>
          </c:cat>
          <c:val>
            <c:numRef>
              <c:f>Sheet1!$B$2:$B$4</c:f>
              <c:numCache>
                <c:formatCode>General</c:formatCode>
                <c:ptCount val="3"/>
                <c:pt idx="0">
                  <c:v>1734</c:v>
                </c:pt>
                <c:pt idx="1">
                  <c:v>420</c:v>
                </c:pt>
                <c:pt idx="2">
                  <c:v>141</c:v>
                </c:pt>
              </c:numCache>
            </c:numRef>
          </c:val>
          <c:extLst>
            <c:ext xmlns:c16="http://schemas.microsoft.com/office/drawing/2014/chart" uri="{C3380CC4-5D6E-409C-BE32-E72D297353CC}">
              <c16:uniqueId val="{00000003-A4AE-40BB-8B42-159F34E69015}"/>
            </c:ext>
          </c:extLst>
        </c:ser>
        <c:dLbls>
          <c:showLegendKey val="0"/>
          <c:showVal val="0"/>
          <c:showCatName val="1"/>
          <c:showSerName val="0"/>
          <c:showPercent val="1"/>
          <c:showBubbleSize val="0"/>
          <c:showLeaderLines val="0"/>
        </c:dLbls>
        <c:firstSliceAng val="0"/>
      </c:pieChart>
    </c:plotArea>
    <c:plotVisOnly val="1"/>
    <c:dispBlanksAs val="gap"/>
    <c:showDLblsOverMax val="0"/>
  </c:chart>
  <c:spPr>
    <a:ln>
      <a:noFill/>
    </a:ln>
  </c:spPr>
  <c:txPr>
    <a:bodyPr/>
    <a:lstStyle/>
    <a:p>
      <a:pPr>
        <a:defRPr sz="1800"/>
      </a:pPr>
      <a:endParaRPr lang="de-DE"/>
    </a:p>
  </c:txPr>
  <c:externalData r:id="rId1">
    <c:autoUpdate val="0"/>
  </c:externalData>
  <c:userShapes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0.pn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0.png"/></Relationships>
</file>

<file path=ppt/diagrams/_rels/data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image" Target="../media/image10.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image" Target="../media/image10.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de-DE" sz="2400" dirty="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Multimodal Transport</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904B9C7B-A859-40AD-B356-0A111A9E50E4}">
      <dgm:prSet custT="1"/>
      <dgm:spPr>
        <a:solidFill>
          <a:schemeClr val="accent1">
            <a:lumMod val="40000"/>
            <a:lumOff val="60000"/>
          </a:schemeClr>
        </a:solidFill>
      </dgm:spPr>
      <dgm:t>
        <a:bodyPr/>
        <a:lstStyle/>
        <a:p>
          <a:r>
            <a:rPr lang="de-AT" sz="2400" dirty="0">
              <a:solidFill>
                <a:schemeClr val="accent1"/>
              </a:solidFill>
              <a:latin typeface="Corbel" panose="020B0503020204020204" pitchFamily="34" charset="0"/>
            </a:rPr>
            <a:t>Transport </a:t>
          </a:r>
          <a:r>
            <a:rPr lang="de-AT" sz="2400" dirty="0" err="1">
              <a:solidFill>
                <a:schemeClr val="accent1"/>
              </a:solidFill>
              <a:latin typeface="Corbel" panose="020B0503020204020204" pitchFamily="34" charset="0"/>
            </a:rPr>
            <a:t>Examples</a:t>
          </a:r>
          <a:endParaRPr lang="de-DE" sz="2400" dirty="0">
            <a:solidFill>
              <a:schemeClr val="accent1"/>
            </a:solidFill>
            <a:latin typeface="Corbel" panose="020B0503020204020204" pitchFamily="34" charset="0"/>
          </a:endParaRPr>
        </a:p>
      </dgm:t>
    </dgm:pt>
    <dgm:pt modelId="{525FDEF5-4492-4CE3-9C6A-C6C880347989}" type="parTrans" cxnId="{4E835621-7A43-400B-812E-3AEFA388581A}">
      <dgm:prSet/>
      <dgm:spPr/>
      <dgm:t>
        <a:bodyPr/>
        <a:lstStyle/>
        <a:p>
          <a:endParaRPr lang="de-DE"/>
        </a:p>
      </dgm:t>
    </dgm:pt>
    <dgm:pt modelId="{67E613A1-7C56-4997-8AF5-3305AB44C96B}" type="sibTrans" cxnId="{4E835621-7A43-400B-812E-3AEFA388581A}">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BAB69A9F-E04F-404A-85CE-5FAF7BBC266B}" type="pres">
      <dgm:prSet presAssocID="{6755B75A-DA2F-4942-9466-602DAA2B76D4}" presName="text_3" presStyleLbl="node1" presStyleIdx="2" presStyleCnt="4">
        <dgm:presLayoutVars>
          <dgm:bulletEnabled val="1"/>
        </dgm:presLayoutVars>
      </dgm:prSet>
      <dgm:spPr/>
    </dgm:pt>
    <dgm:pt modelId="{CBFA8B84-6270-4E62-8172-6292D04491B7}"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lumMod val="40000"/>
            <a:lumOff val="60000"/>
          </a:schemeClr>
        </a:solidFill>
        <a:ln w="28575">
          <a:solidFill>
            <a:schemeClr val="accent1"/>
          </a:solidFill>
        </a:ln>
      </dgm:spPr>
    </dgm:pt>
    <dgm:pt modelId="{BED213F8-EC6E-4D47-80F6-DC4DC3BEC7A6}" type="pres">
      <dgm:prSet presAssocID="{904B9C7B-A859-40AD-B356-0A111A9E50E4}" presName="text_4" presStyleLbl="node1" presStyleIdx="3" presStyleCnt="4">
        <dgm:presLayoutVars>
          <dgm:bulletEnabled val="1"/>
        </dgm:presLayoutVars>
      </dgm:prSet>
      <dgm:spPr/>
    </dgm:pt>
    <dgm:pt modelId="{8D409966-C81A-4FCA-B0D2-E50906BE57E8}" type="pres">
      <dgm:prSet presAssocID="{904B9C7B-A859-40AD-B356-0A111A9E50E4}" presName="accent_4" presStyleCnt="0"/>
      <dgm:spPr/>
    </dgm:pt>
    <dgm:pt modelId="{853C45FA-00DC-48BC-9126-3A5D6477866B}" type="pres">
      <dgm:prSet presAssocID="{904B9C7B-A859-40AD-B356-0A111A9E50E4}" presName="accentRepeatNode" presStyleLbl="solidFgAcc1" presStyleIdx="3" presStyleCnt="4"/>
      <dgm:spPr>
        <a:blipFill rotWithShape="0">
          <a:blip xmlns:r="http://schemas.openxmlformats.org/officeDocument/2006/relationships" r:embed="rId1"/>
          <a:stretch>
            <a:fillRect/>
          </a:stretch>
        </a:blipFill>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4A978B14-E8BA-4F3B-BD2A-AB993CD4DCC1}" type="presOf" srcId="{6755B75A-DA2F-4942-9466-602DAA2B76D4}" destId="{BAB69A9F-E04F-404A-85CE-5FAF7BBC266B}"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4E835621-7A43-400B-812E-3AEFA388581A}" srcId="{754914D3-2823-4D9D-9B5F-8AAE908A2791}" destId="{904B9C7B-A859-40AD-B356-0A111A9E50E4}" srcOrd="3" destOrd="0" parTransId="{525FDEF5-4492-4CE3-9C6A-C6C880347989}" sibTransId="{67E613A1-7C56-4997-8AF5-3305AB44C96B}"/>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7676E170-9E9F-48F7-8BB7-FB43B416694F}" type="presOf" srcId="{904B9C7B-A859-40AD-B356-0A111A9E50E4}" destId="{BED213F8-EC6E-4D47-80F6-DC4DC3BEC7A6}" srcOrd="0" destOrd="0" presId="urn:microsoft.com/office/officeart/2008/layout/VerticalCurvedList"/>
    <dgm:cxn modelId="{6C12AAA9-A7FE-44EC-8AC9-383942F9847E}" srcId="{754914D3-2823-4D9D-9B5F-8AAE908A2791}" destId="{6755B75A-DA2F-4942-9466-602DAA2B76D4}" srcOrd="2"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3C4D47A2-3543-4111-B772-5D4BFAF7DE37}" type="presParOf" srcId="{00F42187-34FD-4D8B-A449-F316E9EB9AFA}" destId="{BAB69A9F-E04F-404A-85CE-5FAF7BBC266B}" srcOrd="5" destOrd="0" presId="urn:microsoft.com/office/officeart/2008/layout/VerticalCurvedList"/>
    <dgm:cxn modelId="{A7EE128B-781F-4F59-B953-F902B9E959E7}" type="presParOf" srcId="{00F42187-34FD-4D8B-A449-F316E9EB9AFA}" destId="{CBFA8B84-6270-4E62-8172-6292D04491B7}" srcOrd="6" destOrd="0" presId="urn:microsoft.com/office/officeart/2008/layout/VerticalCurvedList"/>
    <dgm:cxn modelId="{A70AA9EF-B05B-4E77-AB39-457022899C23}" type="presParOf" srcId="{CBFA8B84-6270-4E62-8172-6292D04491B7}" destId="{2D85C60B-45A6-47F1-BDC4-779963C33EA5}" srcOrd="0" destOrd="0" presId="urn:microsoft.com/office/officeart/2008/layout/VerticalCurvedList"/>
    <dgm:cxn modelId="{B65F37BE-0F91-495A-92CC-D05347BB5F94}" type="presParOf" srcId="{00F42187-34FD-4D8B-A449-F316E9EB9AFA}" destId="{BED213F8-EC6E-4D47-80F6-DC4DC3BEC7A6}" srcOrd="7" destOrd="0" presId="urn:microsoft.com/office/officeart/2008/layout/VerticalCurvedList"/>
    <dgm:cxn modelId="{427FB3AE-DB45-43C5-9CDE-295D00826FB0}" type="presParOf" srcId="{00F42187-34FD-4D8B-A449-F316E9EB9AFA}" destId="{8D409966-C81A-4FCA-B0D2-E50906BE57E8}" srcOrd="8" destOrd="0" presId="urn:microsoft.com/office/officeart/2008/layout/VerticalCurvedList"/>
    <dgm:cxn modelId="{8A2CB120-6536-4686-849C-D000B81BD291}" type="presParOf" srcId="{8D409966-C81A-4FCA-B0D2-E50906BE57E8}" destId="{853C45FA-00DC-48BC-9126-3A5D647786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de-DE" sz="2400" dirty="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Multimodal Transport</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904B9C7B-A859-40AD-B356-0A111A9E50E4}">
      <dgm:prSet custT="1"/>
      <dgm:spPr>
        <a:solidFill>
          <a:schemeClr val="accent1">
            <a:lumMod val="40000"/>
            <a:lumOff val="60000"/>
          </a:schemeClr>
        </a:solidFill>
      </dgm:spPr>
      <dgm:t>
        <a:bodyPr/>
        <a:lstStyle/>
        <a:p>
          <a:r>
            <a:rPr lang="de-AT" sz="2400" dirty="0">
              <a:solidFill>
                <a:schemeClr val="accent1"/>
              </a:solidFill>
              <a:latin typeface="Corbel" panose="020B0503020204020204" pitchFamily="34" charset="0"/>
            </a:rPr>
            <a:t>Transport </a:t>
          </a:r>
          <a:r>
            <a:rPr lang="de-AT" sz="2400" dirty="0" err="1">
              <a:solidFill>
                <a:schemeClr val="accent1"/>
              </a:solidFill>
              <a:latin typeface="Corbel" panose="020B0503020204020204" pitchFamily="34" charset="0"/>
            </a:rPr>
            <a:t>Examples</a:t>
          </a:r>
          <a:endParaRPr lang="de-DE" sz="2400" dirty="0">
            <a:solidFill>
              <a:schemeClr val="accent1"/>
            </a:solidFill>
            <a:latin typeface="Corbel" panose="020B0503020204020204" pitchFamily="34" charset="0"/>
          </a:endParaRPr>
        </a:p>
      </dgm:t>
    </dgm:pt>
    <dgm:pt modelId="{525FDEF5-4492-4CE3-9C6A-C6C880347989}" type="parTrans" cxnId="{4E835621-7A43-400B-812E-3AEFA388581A}">
      <dgm:prSet/>
      <dgm:spPr/>
      <dgm:t>
        <a:bodyPr/>
        <a:lstStyle/>
        <a:p>
          <a:endParaRPr lang="de-DE"/>
        </a:p>
      </dgm:t>
    </dgm:pt>
    <dgm:pt modelId="{67E613A1-7C56-4997-8AF5-3305AB44C96B}" type="sibTrans" cxnId="{4E835621-7A43-400B-812E-3AEFA388581A}">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blipFill rotWithShape="0">
          <a:blip xmlns:r="http://schemas.openxmlformats.org/officeDocument/2006/relationships" r:embed="rId1"/>
          <a:stretch>
            <a:fillRect/>
          </a:stretch>
        </a:blip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blipFill rotWithShape="0">
          <a:blip xmlns:r="http://schemas.openxmlformats.org/officeDocument/2006/relationships" r:embed="rId2"/>
          <a:stretch>
            <a:fillRect/>
          </a:stretch>
        </a:blipFill>
        <a:ln w="28575">
          <a:solidFill>
            <a:schemeClr val="accent1"/>
          </a:solidFill>
        </a:ln>
      </dgm:spPr>
    </dgm:pt>
    <dgm:pt modelId="{BAB69A9F-E04F-404A-85CE-5FAF7BBC266B}" type="pres">
      <dgm:prSet presAssocID="{6755B75A-DA2F-4942-9466-602DAA2B76D4}" presName="text_3" presStyleLbl="node1" presStyleIdx="2" presStyleCnt="4">
        <dgm:presLayoutVars>
          <dgm:bulletEnabled val="1"/>
        </dgm:presLayoutVars>
      </dgm:prSet>
      <dgm:spPr/>
    </dgm:pt>
    <dgm:pt modelId="{CBFA8B84-6270-4E62-8172-6292D04491B7}"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lumMod val="40000"/>
            <a:lumOff val="60000"/>
          </a:schemeClr>
        </a:solidFill>
        <a:ln w="28575">
          <a:solidFill>
            <a:schemeClr val="accent1"/>
          </a:solidFill>
        </a:ln>
      </dgm:spPr>
    </dgm:pt>
    <dgm:pt modelId="{BED213F8-EC6E-4D47-80F6-DC4DC3BEC7A6}" type="pres">
      <dgm:prSet presAssocID="{904B9C7B-A859-40AD-B356-0A111A9E50E4}" presName="text_4" presStyleLbl="node1" presStyleIdx="3" presStyleCnt="4">
        <dgm:presLayoutVars>
          <dgm:bulletEnabled val="1"/>
        </dgm:presLayoutVars>
      </dgm:prSet>
      <dgm:spPr/>
    </dgm:pt>
    <dgm:pt modelId="{8D409966-C81A-4FCA-B0D2-E50906BE57E8}" type="pres">
      <dgm:prSet presAssocID="{904B9C7B-A859-40AD-B356-0A111A9E50E4}" presName="accent_4" presStyleCnt="0"/>
      <dgm:spPr/>
    </dgm:pt>
    <dgm:pt modelId="{853C45FA-00DC-48BC-9126-3A5D6477866B}" type="pres">
      <dgm:prSet presAssocID="{904B9C7B-A859-40AD-B356-0A111A9E50E4}" presName="accentRepeatNode" presStyleLbl="solidFgAcc1" presStyleIdx="3" presStyleCnt="4"/>
      <dgm:spPr>
        <a:blipFill rotWithShape="0">
          <a:blip xmlns:r="http://schemas.openxmlformats.org/officeDocument/2006/relationships" r:embed="rId1"/>
          <a:stretch>
            <a:fillRect/>
          </a:stretch>
        </a:blipFill>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4A978B14-E8BA-4F3B-BD2A-AB993CD4DCC1}" type="presOf" srcId="{6755B75A-DA2F-4942-9466-602DAA2B76D4}" destId="{BAB69A9F-E04F-404A-85CE-5FAF7BBC266B}"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4E835621-7A43-400B-812E-3AEFA388581A}" srcId="{754914D3-2823-4D9D-9B5F-8AAE908A2791}" destId="{904B9C7B-A859-40AD-B356-0A111A9E50E4}" srcOrd="3" destOrd="0" parTransId="{525FDEF5-4492-4CE3-9C6A-C6C880347989}" sibTransId="{67E613A1-7C56-4997-8AF5-3305AB44C96B}"/>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7676E170-9E9F-48F7-8BB7-FB43B416694F}" type="presOf" srcId="{904B9C7B-A859-40AD-B356-0A111A9E50E4}" destId="{BED213F8-EC6E-4D47-80F6-DC4DC3BEC7A6}" srcOrd="0" destOrd="0" presId="urn:microsoft.com/office/officeart/2008/layout/VerticalCurvedList"/>
    <dgm:cxn modelId="{6C12AAA9-A7FE-44EC-8AC9-383942F9847E}" srcId="{754914D3-2823-4D9D-9B5F-8AAE908A2791}" destId="{6755B75A-DA2F-4942-9466-602DAA2B76D4}" srcOrd="2"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3C4D47A2-3543-4111-B772-5D4BFAF7DE37}" type="presParOf" srcId="{00F42187-34FD-4D8B-A449-F316E9EB9AFA}" destId="{BAB69A9F-E04F-404A-85CE-5FAF7BBC266B}" srcOrd="5" destOrd="0" presId="urn:microsoft.com/office/officeart/2008/layout/VerticalCurvedList"/>
    <dgm:cxn modelId="{A7EE128B-781F-4F59-B953-F902B9E959E7}" type="presParOf" srcId="{00F42187-34FD-4D8B-A449-F316E9EB9AFA}" destId="{CBFA8B84-6270-4E62-8172-6292D04491B7}" srcOrd="6" destOrd="0" presId="urn:microsoft.com/office/officeart/2008/layout/VerticalCurvedList"/>
    <dgm:cxn modelId="{A70AA9EF-B05B-4E77-AB39-457022899C23}" type="presParOf" srcId="{CBFA8B84-6270-4E62-8172-6292D04491B7}" destId="{2D85C60B-45A6-47F1-BDC4-779963C33EA5}" srcOrd="0" destOrd="0" presId="urn:microsoft.com/office/officeart/2008/layout/VerticalCurvedList"/>
    <dgm:cxn modelId="{B65F37BE-0F91-495A-92CC-D05347BB5F94}" type="presParOf" srcId="{00F42187-34FD-4D8B-A449-F316E9EB9AFA}" destId="{BED213F8-EC6E-4D47-80F6-DC4DC3BEC7A6}" srcOrd="7" destOrd="0" presId="urn:microsoft.com/office/officeart/2008/layout/VerticalCurvedList"/>
    <dgm:cxn modelId="{427FB3AE-DB45-43C5-9CDE-295D00826FB0}" type="presParOf" srcId="{00F42187-34FD-4D8B-A449-F316E9EB9AFA}" destId="{8D409966-C81A-4FCA-B0D2-E50906BE57E8}" srcOrd="8" destOrd="0" presId="urn:microsoft.com/office/officeart/2008/layout/VerticalCurvedList"/>
    <dgm:cxn modelId="{8A2CB120-6536-4686-849C-D000B81BD291}" type="presParOf" srcId="{8D409966-C81A-4FCA-B0D2-E50906BE57E8}" destId="{853C45FA-00DC-48BC-9126-3A5D647786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3CA475-B9D7-471B-821D-6DBD74E72A99}" type="doc">
      <dgm:prSet loTypeId="urn:microsoft.com/office/officeart/2009/3/layout/PlusandMinus" loCatId="relationship" qsTypeId="urn:microsoft.com/office/officeart/2005/8/quickstyle/simple1" qsCatId="simple" csTypeId="urn:microsoft.com/office/officeart/2005/8/colors/colorful1" csCatId="colorful" phldr="1"/>
      <dgm:spPr/>
      <dgm:t>
        <a:bodyPr/>
        <a:lstStyle/>
        <a:p>
          <a:endParaRPr lang="de-DE"/>
        </a:p>
      </dgm:t>
    </dgm:pt>
    <dgm:pt modelId="{FF0A9006-AFDC-4D90-A269-56CA3EA373D0}">
      <dgm:prSet phldrT="[Text]" custT="1"/>
      <dgm:spPr/>
      <dgm:t>
        <a:bodyPr/>
        <a:lstStyle/>
        <a:p>
          <a:r>
            <a:rPr lang="en-GB" sz="1800" noProof="0" dirty="0">
              <a:latin typeface="Corbel" panose="020B0503020204020204" pitchFamily="34" charset="0"/>
            </a:rPr>
            <a:t>low transportation costs</a:t>
          </a:r>
          <a:br>
            <a:rPr lang="en-GB" sz="1800" noProof="0" dirty="0">
              <a:latin typeface="Corbel" panose="020B0503020204020204" pitchFamily="34" charset="0"/>
            </a:rPr>
          </a:br>
          <a:endParaRPr lang="en-GB" sz="1800" noProof="0" dirty="0">
            <a:latin typeface="Corbel" panose="020B0503020204020204" pitchFamily="34" charset="0"/>
          </a:endParaRPr>
        </a:p>
        <a:p>
          <a:r>
            <a:rPr lang="en-GB" sz="1800" noProof="0" dirty="0">
              <a:latin typeface="Corbel" panose="020B0503020204020204" pitchFamily="34" charset="0"/>
            </a:rPr>
            <a:t>bulk freight capacity</a:t>
          </a:r>
        </a:p>
        <a:p>
          <a:br>
            <a:rPr lang="en-GB" sz="1800" noProof="0" dirty="0">
              <a:latin typeface="Corbel" panose="020B0503020204020204" pitchFamily="34" charset="0"/>
            </a:rPr>
          </a:br>
          <a:r>
            <a:rPr lang="en-GB" sz="1800" noProof="0" dirty="0">
              <a:latin typeface="Corbel" panose="020B0503020204020204" pitchFamily="34" charset="0"/>
            </a:rPr>
            <a:t>environmental friendliness </a:t>
          </a:r>
          <a:br>
            <a:rPr lang="en-GB" sz="1800" noProof="0" dirty="0">
              <a:latin typeface="Corbel" panose="020B0503020204020204" pitchFamily="34" charset="0"/>
            </a:rPr>
          </a:br>
          <a:br>
            <a:rPr lang="en-GB" sz="1800" noProof="0" dirty="0">
              <a:latin typeface="Corbel" panose="020B0503020204020204" pitchFamily="34" charset="0"/>
            </a:rPr>
          </a:br>
          <a:r>
            <a:rPr lang="en-GB" sz="1800" noProof="0" dirty="0">
              <a:latin typeface="Corbel" panose="020B0503020204020204" pitchFamily="34" charset="0"/>
            </a:rPr>
            <a:t>safety</a:t>
          </a:r>
          <a:br>
            <a:rPr lang="en-GB" sz="1800" noProof="0" dirty="0">
              <a:latin typeface="Corbel" panose="020B0503020204020204" pitchFamily="34" charset="0"/>
            </a:rPr>
          </a:br>
          <a:br>
            <a:rPr lang="en-GB" sz="1800" noProof="0" dirty="0">
              <a:latin typeface="Corbel" panose="020B0503020204020204" pitchFamily="34" charset="0"/>
            </a:rPr>
          </a:br>
          <a:r>
            <a:rPr lang="de-AT" sz="1800" dirty="0" err="1">
              <a:latin typeface="Corbel" panose="020B0503020204020204" pitchFamily="34" charset="0"/>
            </a:rPr>
            <a:t>availability</a:t>
          </a:r>
          <a:r>
            <a:rPr lang="de-AT" sz="1800" dirty="0">
              <a:latin typeface="Corbel" panose="020B0503020204020204" pitchFamily="34" charset="0"/>
            </a:rPr>
            <a:t> </a:t>
          </a:r>
          <a:r>
            <a:rPr lang="en-GB" sz="1800" noProof="0" dirty="0">
              <a:latin typeface="Corbel" panose="020B0503020204020204" pitchFamily="34" charset="0"/>
            </a:rPr>
            <a:t>around the clock</a:t>
          </a:r>
          <a:br>
            <a:rPr lang="en-GB" sz="1800" noProof="0" dirty="0">
              <a:latin typeface="Corbel" panose="020B0503020204020204" pitchFamily="34" charset="0"/>
            </a:rPr>
          </a:br>
          <a:br>
            <a:rPr lang="en-GB" sz="1800" noProof="0" dirty="0">
              <a:latin typeface="Corbel" panose="020B0503020204020204" pitchFamily="34" charset="0"/>
            </a:rPr>
          </a:br>
          <a:r>
            <a:rPr lang="en-GB" sz="1800" noProof="0" dirty="0">
              <a:latin typeface="Corbel" panose="020B0503020204020204" pitchFamily="34" charset="0"/>
            </a:rPr>
            <a:t>low infrastructure costs </a:t>
          </a:r>
        </a:p>
      </dgm:t>
    </dgm:pt>
    <dgm:pt modelId="{511E03A1-D505-47AA-9375-EEE78D1C2BE6}" type="parTrans" cxnId="{D47945B8-1D11-4F20-A2A6-5685581481D4}">
      <dgm:prSet/>
      <dgm:spPr/>
      <dgm:t>
        <a:bodyPr/>
        <a:lstStyle/>
        <a:p>
          <a:endParaRPr lang="de-DE"/>
        </a:p>
      </dgm:t>
    </dgm:pt>
    <dgm:pt modelId="{7C330AA4-FBAA-4E19-A8B8-FE23F7BCD9FA}" type="sibTrans" cxnId="{D47945B8-1D11-4F20-A2A6-5685581481D4}">
      <dgm:prSet/>
      <dgm:spPr/>
      <dgm:t>
        <a:bodyPr/>
        <a:lstStyle/>
        <a:p>
          <a:endParaRPr lang="de-DE"/>
        </a:p>
      </dgm:t>
    </dgm:pt>
    <dgm:pt modelId="{DFC52CFB-E047-4C94-9811-E8F655325B66}">
      <dgm:prSet phldrT="[Text]"/>
      <dgm:spPr/>
      <dgm:t>
        <a:bodyPr/>
        <a:lstStyle/>
        <a:p>
          <a:endParaRPr lang="de-DE" dirty="0"/>
        </a:p>
      </dgm:t>
    </dgm:pt>
    <dgm:pt modelId="{855CD27E-B580-4D8C-834C-EF61D14EB3B2}" type="parTrans" cxnId="{7A880CBF-1D41-4250-B5D0-361220CC7D71}">
      <dgm:prSet/>
      <dgm:spPr/>
      <dgm:t>
        <a:bodyPr/>
        <a:lstStyle/>
        <a:p>
          <a:endParaRPr lang="de-DE"/>
        </a:p>
      </dgm:t>
    </dgm:pt>
    <dgm:pt modelId="{7C126CF7-9C63-4AD0-B6C1-7F885E0AB990}" type="sibTrans" cxnId="{7A880CBF-1D41-4250-B5D0-361220CC7D71}">
      <dgm:prSet/>
      <dgm:spPr/>
      <dgm:t>
        <a:bodyPr/>
        <a:lstStyle/>
        <a:p>
          <a:endParaRPr lang="de-DE"/>
        </a:p>
      </dgm:t>
    </dgm:pt>
    <dgm:pt modelId="{2DD1E456-6F2E-4DB3-A2E4-DE038DFF2BFE}">
      <dgm:prSet phldrT="[Text]" custT="1"/>
      <dgm:spPr/>
      <dgm:t>
        <a:bodyPr/>
        <a:lstStyle/>
        <a:p>
          <a:pPr>
            <a:spcAft>
              <a:spcPct val="35000"/>
            </a:spcAft>
          </a:pPr>
          <a:r>
            <a:rPr lang="en-GB" sz="1800" noProof="0" dirty="0">
              <a:latin typeface="Corbel" panose="020B0503020204020204" pitchFamily="34" charset="0"/>
            </a:rPr>
            <a:t>dependence on variable fairway conditions </a:t>
          </a:r>
          <a:br>
            <a:rPr lang="en-GB" sz="1800" noProof="0" dirty="0">
              <a:latin typeface="Corbel" panose="020B0503020204020204" pitchFamily="34" charset="0"/>
            </a:rPr>
          </a:br>
          <a:br>
            <a:rPr lang="en-GB" sz="1800" noProof="0" dirty="0">
              <a:latin typeface="Corbel" panose="020B0503020204020204" pitchFamily="34" charset="0"/>
            </a:rPr>
          </a:br>
          <a:r>
            <a:rPr lang="en-GB" sz="1800" noProof="0" dirty="0">
              <a:latin typeface="Corbel" panose="020B0503020204020204" pitchFamily="34" charset="0"/>
            </a:rPr>
            <a:t>low transport velocity</a:t>
          </a:r>
          <a:br>
            <a:rPr lang="en-GB" sz="1800" noProof="0" dirty="0">
              <a:latin typeface="Corbel" panose="020B0503020204020204" pitchFamily="34" charset="0"/>
            </a:rPr>
          </a:br>
          <a:br>
            <a:rPr lang="en-GB" sz="1800" noProof="0" dirty="0">
              <a:latin typeface="Corbel" panose="020B0503020204020204" pitchFamily="34" charset="0"/>
            </a:rPr>
          </a:br>
          <a:r>
            <a:rPr lang="en-GB" sz="1800" noProof="0" dirty="0">
              <a:latin typeface="Corbel" panose="020B0503020204020204" pitchFamily="34" charset="0"/>
            </a:rPr>
            <a:t>low network density, often requiring pre- and end- haulage</a:t>
          </a:r>
        </a:p>
        <a:p>
          <a:pPr>
            <a:spcAft>
              <a:spcPts val="42"/>
            </a:spcAft>
          </a:pPr>
          <a:endParaRPr lang="en-GB" sz="1800" noProof="0" dirty="0">
            <a:latin typeface="Corbel" panose="020B0503020204020204" pitchFamily="34" charset="0"/>
          </a:endParaRPr>
        </a:p>
      </dgm:t>
    </dgm:pt>
    <dgm:pt modelId="{FB57F731-4B57-4B34-A4AB-1BEFA0A6F9C3}" type="parTrans" cxnId="{B27B4089-C98C-43CD-8A6E-F2B247B48F86}">
      <dgm:prSet/>
      <dgm:spPr/>
      <dgm:t>
        <a:bodyPr/>
        <a:lstStyle/>
        <a:p>
          <a:endParaRPr lang="de-DE"/>
        </a:p>
      </dgm:t>
    </dgm:pt>
    <dgm:pt modelId="{F39BEDE1-ADE1-4FC3-940E-B289889CFCA2}" type="sibTrans" cxnId="{B27B4089-C98C-43CD-8A6E-F2B247B48F86}">
      <dgm:prSet/>
      <dgm:spPr/>
      <dgm:t>
        <a:bodyPr/>
        <a:lstStyle/>
        <a:p>
          <a:endParaRPr lang="de-DE"/>
        </a:p>
      </dgm:t>
    </dgm:pt>
    <dgm:pt modelId="{3EE8909D-89B8-45B9-9404-CA2380868C16}" type="pres">
      <dgm:prSet presAssocID="{C73CA475-B9D7-471B-821D-6DBD74E72A99}" presName="Name0" presStyleCnt="0">
        <dgm:presLayoutVars>
          <dgm:chMax val="2"/>
          <dgm:chPref val="2"/>
          <dgm:dir/>
          <dgm:animOne/>
          <dgm:resizeHandles val="exact"/>
        </dgm:presLayoutVars>
      </dgm:prSet>
      <dgm:spPr/>
    </dgm:pt>
    <dgm:pt modelId="{5BEDE16B-8658-457A-A1CB-5AD6056389C6}" type="pres">
      <dgm:prSet presAssocID="{C73CA475-B9D7-471B-821D-6DBD74E72A99}" presName="Background" presStyleLbl="bgImgPlace1" presStyleIdx="0" presStyleCnt="1" custLinFactNeighborX="-143" custLinFactNeighborY="-1186"/>
      <dgm:spPr/>
    </dgm:pt>
    <dgm:pt modelId="{4D703CDB-2442-4D66-96CF-02384AE8FB86}" type="pres">
      <dgm:prSet presAssocID="{C73CA475-B9D7-471B-821D-6DBD74E72A99}" presName="ParentText1" presStyleLbl="revTx" presStyleIdx="0" presStyleCnt="2">
        <dgm:presLayoutVars>
          <dgm:chMax val="0"/>
          <dgm:chPref val="0"/>
          <dgm:bulletEnabled val="1"/>
        </dgm:presLayoutVars>
      </dgm:prSet>
      <dgm:spPr/>
    </dgm:pt>
    <dgm:pt modelId="{A84565D3-4DDD-4E54-A1FE-3725E10AB0A8}" type="pres">
      <dgm:prSet presAssocID="{C73CA475-B9D7-471B-821D-6DBD74E72A99}" presName="ParentText2" presStyleLbl="revTx" presStyleIdx="1" presStyleCnt="2">
        <dgm:presLayoutVars>
          <dgm:chMax val="0"/>
          <dgm:chPref val="0"/>
          <dgm:bulletEnabled val="1"/>
        </dgm:presLayoutVars>
      </dgm:prSet>
      <dgm:spPr/>
    </dgm:pt>
    <dgm:pt modelId="{4A1177B9-8F5A-4B1E-A98A-5AEE279BC6A6}" type="pres">
      <dgm:prSet presAssocID="{C73CA475-B9D7-471B-821D-6DBD74E72A99}" presName="Plus" presStyleLbl="alignNode1" presStyleIdx="0" presStyleCnt="2"/>
      <dgm:spPr/>
    </dgm:pt>
    <dgm:pt modelId="{EA3B2338-6B14-4D24-8AA3-1B8D3ACACCCC}" type="pres">
      <dgm:prSet presAssocID="{C73CA475-B9D7-471B-821D-6DBD74E72A99}" presName="Minus" presStyleLbl="alignNode1" presStyleIdx="1" presStyleCnt="2"/>
      <dgm:spPr/>
    </dgm:pt>
    <dgm:pt modelId="{64E11081-AECF-4F69-A4BC-CD08B991EF4F}" type="pres">
      <dgm:prSet presAssocID="{C73CA475-B9D7-471B-821D-6DBD74E72A99}" presName="Divider" presStyleLbl="parChTrans1D1" presStyleIdx="0" presStyleCnt="1"/>
      <dgm:spPr/>
    </dgm:pt>
  </dgm:ptLst>
  <dgm:cxnLst>
    <dgm:cxn modelId="{15077759-A2D7-4440-AB23-E4AC4092F695}" type="presOf" srcId="{2DD1E456-6F2E-4DB3-A2E4-DE038DFF2BFE}" destId="{A84565D3-4DDD-4E54-A1FE-3725E10AB0A8}" srcOrd="0" destOrd="0" presId="urn:microsoft.com/office/officeart/2009/3/layout/PlusandMinus"/>
    <dgm:cxn modelId="{B27B4089-C98C-43CD-8A6E-F2B247B48F86}" srcId="{C73CA475-B9D7-471B-821D-6DBD74E72A99}" destId="{2DD1E456-6F2E-4DB3-A2E4-DE038DFF2BFE}" srcOrd="1" destOrd="0" parTransId="{FB57F731-4B57-4B34-A4AB-1BEFA0A6F9C3}" sibTransId="{F39BEDE1-ADE1-4FC3-940E-B289889CFCA2}"/>
    <dgm:cxn modelId="{01F8ECA7-FDE7-4DE7-9E6E-0FD06C21A78C}" type="presOf" srcId="{FF0A9006-AFDC-4D90-A269-56CA3EA373D0}" destId="{4D703CDB-2442-4D66-96CF-02384AE8FB86}" srcOrd="0" destOrd="0" presId="urn:microsoft.com/office/officeart/2009/3/layout/PlusandMinus"/>
    <dgm:cxn modelId="{19C12FB1-9CAB-41D2-8BAB-07A7E754496B}" type="presOf" srcId="{C73CA475-B9D7-471B-821D-6DBD74E72A99}" destId="{3EE8909D-89B8-45B9-9404-CA2380868C16}" srcOrd="0" destOrd="0" presId="urn:microsoft.com/office/officeart/2009/3/layout/PlusandMinus"/>
    <dgm:cxn modelId="{D47945B8-1D11-4F20-A2A6-5685581481D4}" srcId="{C73CA475-B9D7-471B-821D-6DBD74E72A99}" destId="{FF0A9006-AFDC-4D90-A269-56CA3EA373D0}" srcOrd="0" destOrd="0" parTransId="{511E03A1-D505-47AA-9375-EEE78D1C2BE6}" sibTransId="{7C330AA4-FBAA-4E19-A8B8-FE23F7BCD9FA}"/>
    <dgm:cxn modelId="{7A880CBF-1D41-4250-B5D0-361220CC7D71}" srcId="{C73CA475-B9D7-471B-821D-6DBD74E72A99}" destId="{DFC52CFB-E047-4C94-9811-E8F655325B66}" srcOrd="2" destOrd="0" parTransId="{855CD27E-B580-4D8C-834C-EF61D14EB3B2}" sibTransId="{7C126CF7-9C63-4AD0-B6C1-7F885E0AB990}"/>
    <dgm:cxn modelId="{7CA16E36-BAD4-4762-B4A0-195AC17FAA1C}" type="presParOf" srcId="{3EE8909D-89B8-45B9-9404-CA2380868C16}" destId="{5BEDE16B-8658-457A-A1CB-5AD6056389C6}" srcOrd="0" destOrd="0" presId="urn:microsoft.com/office/officeart/2009/3/layout/PlusandMinus"/>
    <dgm:cxn modelId="{3DF27C7E-8AE7-484E-A3AC-9804697D4712}" type="presParOf" srcId="{3EE8909D-89B8-45B9-9404-CA2380868C16}" destId="{4D703CDB-2442-4D66-96CF-02384AE8FB86}" srcOrd="1" destOrd="0" presId="urn:microsoft.com/office/officeart/2009/3/layout/PlusandMinus"/>
    <dgm:cxn modelId="{29EEBF02-5A83-48EA-9C63-03003D8B4411}" type="presParOf" srcId="{3EE8909D-89B8-45B9-9404-CA2380868C16}" destId="{A84565D3-4DDD-4E54-A1FE-3725E10AB0A8}" srcOrd="2" destOrd="0" presId="urn:microsoft.com/office/officeart/2009/3/layout/PlusandMinus"/>
    <dgm:cxn modelId="{03E95A1A-62A6-45F8-A384-9841CB5FCCC6}" type="presParOf" srcId="{3EE8909D-89B8-45B9-9404-CA2380868C16}" destId="{4A1177B9-8F5A-4B1E-A98A-5AEE279BC6A6}" srcOrd="3" destOrd="0" presId="urn:microsoft.com/office/officeart/2009/3/layout/PlusandMinus"/>
    <dgm:cxn modelId="{4611432F-5D4E-418D-AB58-8745378865B7}" type="presParOf" srcId="{3EE8909D-89B8-45B9-9404-CA2380868C16}" destId="{EA3B2338-6B14-4D24-8AA3-1B8D3ACACCCC}" srcOrd="4" destOrd="0" presId="urn:microsoft.com/office/officeart/2009/3/layout/PlusandMinus"/>
    <dgm:cxn modelId="{657CA2B9-6ED9-47EA-97F9-9E0FFEE876DD}" type="presParOf" srcId="{3EE8909D-89B8-45B9-9404-CA2380868C16}" destId="{64E11081-AECF-4F69-A4BC-CD08B991EF4F}"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3CA475-B9D7-471B-821D-6DBD74E72A99}" type="doc">
      <dgm:prSet loTypeId="urn:microsoft.com/office/officeart/2009/3/layout/PlusandMinus" loCatId="relationship" qsTypeId="urn:microsoft.com/office/officeart/2005/8/quickstyle/simple1" qsCatId="simple" csTypeId="urn:microsoft.com/office/officeart/2005/8/colors/colorful1" csCatId="colorful" phldr="1"/>
      <dgm:spPr/>
      <dgm:t>
        <a:bodyPr/>
        <a:lstStyle/>
        <a:p>
          <a:endParaRPr lang="de-DE"/>
        </a:p>
      </dgm:t>
    </dgm:pt>
    <dgm:pt modelId="{FF0A9006-AFDC-4D90-A269-56CA3EA373D0}">
      <dgm:prSet phldrT="[Text]" custT="1"/>
      <dgm:spPr/>
      <dgm:t>
        <a:bodyPr/>
        <a:lstStyle/>
        <a:p>
          <a:r>
            <a:rPr lang="en-GB" sz="1800" noProof="0" dirty="0">
              <a:latin typeface="Corbel" panose="020B0503020204020204" pitchFamily="34" charset="0"/>
            </a:rPr>
            <a:t>spare capacity of the waterway</a:t>
          </a:r>
        </a:p>
        <a:p>
          <a:r>
            <a:rPr lang="en-GB" sz="1800" noProof="0" dirty="0">
              <a:latin typeface="Corbel" panose="020B0503020204020204" pitchFamily="34" charset="0"/>
            </a:rPr>
            <a:t>rising demand for green transport modes</a:t>
          </a:r>
        </a:p>
        <a:p>
          <a:r>
            <a:rPr lang="en-GB" sz="1800" noProof="0" dirty="0">
              <a:latin typeface="Corbel" panose="020B0503020204020204" pitchFamily="34" charset="0"/>
            </a:rPr>
            <a:t>modern and harmonised cross-border information services (RIS)</a:t>
          </a:r>
        </a:p>
        <a:p>
          <a:r>
            <a:rPr lang="en-GB" sz="1800" noProof="0" dirty="0">
              <a:latin typeface="Corbel" panose="020B0503020204020204" pitchFamily="34" charset="0"/>
            </a:rPr>
            <a:t>cooperation activities with road and rail</a:t>
          </a:r>
        </a:p>
        <a:p>
          <a:r>
            <a:rPr lang="en-GB" sz="1800" noProof="0" dirty="0">
              <a:latin typeface="Corbel" panose="020B0503020204020204" pitchFamily="34" charset="0"/>
            </a:rPr>
            <a:t>international development initiatives (e.g. NAIADES, Strategy for the Danube Region)</a:t>
          </a:r>
        </a:p>
      </dgm:t>
    </dgm:pt>
    <dgm:pt modelId="{511E03A1-D505-47AA-9375-EEE78D1C2BE6}" type="parTrans" cxnId="{D47945B8-1D11-4F20-A2A6-5685581481D4}">
      <dgm:prSet/>
      <dgm:spPr/>
      <dgm:t>
        <a:bodyPr/>
        <a:lstStyle/>
        <a:p>
          <a:endParaRPr lang="de-DE"/>
        </a:p>
      </dgm:t>
    </dgm:pt>
    <dgm:pt modelId="{7C330AA4-FBAA-4E19-A8B8-FE23F7BCD9FA}" type="sibTrans" cxnId="{D47945B8-1D11-4F20-A2A6-5685581481D4}">
      <dgm:prSet/>
      <dgm:spPr/>
      <dgm:t>
        <a:bodyPr/>
        <a:lstStyle/>
        <a:p>
          <a:endParaRPr lang="de-DE"/>
        </a:p>
      </dgm:t>
    </dgm:pt>
    <dgm:pt modelId="{DFC52CFB-E047-4C94-9811-E8F655325B66}">
      <dgm:prSet phldrT="[Text]"/>
      <dgm:spPr/>
      <dgm:t>
        <a:bodyPr/>
        <a:lstStyle/>
        <a:p>
          <a:endParaRPr lang="de-DE" dirty="0"/>
        </a:p>
      </dgm:t>
    </dgm:pt>
    <dgm:pt modelId="{855CD27E-B580-4D8C-834C-EF61D14EB3B2}" type="parTrans" cxnId="{7A880CBF-1D41-4250-B5D0-361220CC7D71}">
      <dgm:prSet/>
      <dgm:spPr/>
      <dgm:t>
        <a:bodyPr/>
        <a:lstStyle/>
        <a:p>
          <a:endParaRPr lang="de-DE"/>
        </a:p>
      </dgm:t>
    </dgm:pt>
    <dgm:pt modelId="{7C126CF7-9C63-4AD0-B6C1-7F885E0AB990}" type="sibTrans" cxnId="{7A880CBF-1D41-4250-B5D0-361220CC7D71}">
      <dgm:prSet/>
      <dgm:spPr/>
      <dgm:t>
        <a:bodyPr/>
        <a:lstStyle/>
        <a:p>
          <a:endParaRPr lang="de-DE"/>
        </a:p>
      </dgm:t>
    </dgm:pt>
    <dgm:pt modelId="{2DD1E456-6F2E-4DB3-A2E4-DE038DFF2BFE}">
      <dgm:prSet phldrT="[Text]" custT="1"/>
      <dgm:spPr/>
      <dgm:t>
        <a:bodyPr/>
        <a:lstStyle/>
        <a:p>
          <a:r>
            <a:rPr lang="en-GB" sz="1800" noProof="0" dirty="0">
              <a:latin typeface="Corbel" panose="020B0503020204020204" pitchFamily="34" charset="0"/>
            </a:rPr>
            <a:t>inadequate maintenance of the waterway in some Danube riparian countries</a:t>
          </a:r>
        </a:p>
        <a:p>
          <a:r>
            <a:rPr lang="en-GB" sz="1800" noProof="0" dirty="0">
              <a:latin typeface="Corbel" panose="020B0503020204020204" pitchFamily="34" charset="0"/>
            </a:rPr>
            <a:t>Administrative barriers lead to competitive disadvantages</a:t>
          </a:r>
        </a:p>
        <a:p>
          <a:r>
            <a:rPr lang="en-GB" sz="1800" noProof="0" dirty="0">
              <a:latin typeface="Corbel" panose="020B0503020204020204" pitchFamily="34" charset="0"/>
            </a:rPr>
            <a:t>high requirement for modernisation of ports and fleets</a:t>
          </a:r>
        </a:p>
      </dgm:t>
    </dgm:pt>
    <dgm:pt modelId="{FB57F731-4B57-4B34-A4AB-1BEFA0A6F9C3}" type="parTrans" cxnId="{B27B4089-C98C-43CD-8A6E-F2B247B48F86}">
      <dgm:prSet/>
      <dgm:spPr/>
      <dgm:t>
        <a:bodyPr/>
        <a:lstStyle/>
        <a:p>
          <a:endParaRPr lang="de-DE"/>
        </a:p>
      </dgm:t>
    </dgm:pt>
    <dgm:pt modelId="{F39BEDE1-ADE1-4FC3-940E-B289889CFCA2}" type="sibTrans" cxnId="{B27B4089-C98C-43CD-8A6E-F2B247B48F86}">
      <dgm:prSet/>
      <dgm:spPr/>
      <dgm:t>
        <a:bodyPr/>
        <a:lstStyle/>
        <a:p>
          <a:endParaRPr lang="de-DE"/>
        </a:p>
      </dgm:t>
    </dgm:pt>
    <dgm:pt modelId="{3EE8909D-89B8-45B9-9404-CA2380868C16}" type="pres">
      <dgm:prSet presAssocID="{C73CA475-B9D7-471B-821D-6DBD74E72A99}" presName="Name0" presStyleCnt="0">
        <dgm:presLayoutVars>
          <dgm:chMax val="2"/>
          <dgm:chPref val="2"/>
          <dgm:dir/>
          <dgm:animOne/>
          <dgm:resizeHandles val="exact"/>
        </dgm:presLayoutVars>
      </dgm:prSet>
      <dgm:spPr/>
    </dgm:pt>
    <dgm:pt modelId="{5BEDE16B-8658-457A-A1CB-5AD6056389C6}" type="pres">
      <dgm:prSet presAssocID="{C73CA475-B9D7-471B-821D-6DBD74E72A99}" presName="Background" presStyleLbl="bgImgPlace1" presStyleIdx="0" presStyleCnt="1" custLinFactNeighborX="-143" custLinFactNeighborY="760"/>
      <dgm:spPr/>
    </dgm:pt>
    <dgm:pt modelId="{4D703CDB-2442-4D66-96CF-02384AE8FB86}" type="pres">
      <dgm:prSet presAssocID="{C73CA475-B9D7-471B-821D-6DBD74E72A99}" presName="ParentText1" presStyleLbl="revTx" presStyleIdx="0" presStyleCnt="2">
        <dgm:presLayoutVars>
          <dgm:chMax val="0"/>
          <dgm:chPref val="0"/>
          <dgm:bulletEnabled val="1"/>
        </dgm:presLayoutVars>
      </dgm:prSet>
      <dgm:spPr/>
    </dgm:pt>
    <dgm:pt modelId="{A84565D3-4DDD-4E54-A1FE-3725E10AB0A8}" type="pres">
      <dgm:prSet presAssocID="{C73CA475-B9D7-471B-821D-6DBD74E72A99}" presName="ParentText2" presStyleLbl="revTx" presStyleIdx="1" presStyleCnt="2">
        <dgm:presLayoutVars>
          <dgm:chMax val="0"/>
          <dgm:chPref val="0"/>
          <dgm:bulletEnabled val="1"/>
        </dgm:presLayoutVars>
      </dgm:prSet>
      <dgm:spPr/>
    </dgm:pt>
    <dgm:pt modelId="{4A1177B9-8F5A-4B1E-A98A-5AEE279BC6A6}" type="pres">
      <dgm:prSet presAssocID="{C73CA475-B9D7-471B-821D-6DBD74E72A99}" presName="Plus" presStyleLbl="alignNode1" presStyleIdx="0" presStyleCnt="2"/>
      <dgm:spPr/>
    </dgm:pt>
    <dgm:pt modelId="{EA3B2338-6B14-4D24-8AA3-1B8D3ACACCCC}" type="pres">
      <dgm:prSet presAssocID="{C73CA475-B9D7-471B-821D-6DBD74E72A99}" presName="Minus" presStyleLbl="alignNode1" presStyleIdx="1" presStyleCnt="2"/>
      <dgm:spPr/>
    </dgm:pt>
    <dgm:pt modelId="{64E11081-AECF-4F69-A4BC-CD08B991EF4F}" type="pres">
      <dgm:prSet presAssocID="{C73CA475-B9D7-471B-821D-6DBD74E72A99}" presName="Divider" presStyleLbl="parChTrans1D1" presStyleIdx="0" presStyleCnt="1"/>
      <dgm:spPr/>
    </dgm:pt>
  </dgm:ptLst>
  <dgm:cxnLst>
    <dgm:cxn modelId="{A758DC02-8238-408D-B4FB-493D86800D4A}" type="presOf" srcId="{2DD1E456-6F2E-4DB3-A2E4-DE038DFF2BFE}" destId="{A84565D3-4DDD-4E54-A1FE-3725E10AB0A8}" srcOrd="0" destOrd="0" presId="urn:microsoft.com/office/officeart/2009/3/layout/PlusandMinus"/>
    <dgm:cxn modelId="{18F46138-DBBD-4BCD-A886-702388A2B31B}" type="presOf" srcId="{C73CA475-B9D7-471B-821D-6DBD74E72A99}" destId="{3EE8909D-89B8-45B9-9404-CA2380868C16}" srcOrd="0" destOrd="0" presId="urn:microsoft.com/office/officeart/2009/3/layout/PlusandMinus"/>
    <dgm:cxn modelId="{40714A79-9030-4C9C-9F7D-8A0D51FDBFAC}" type="presOf" srcId="{FF0A9006-AFDC-4D90-A269-56CA3EA373D0}" destId="{4D703CDB-2442-4D66-96CF-02384AE8FB86}" srcOrd="0" destOrd="0" presId="urn:microsoft.com/office/officeart/2009/3/layout/PlusandMinus"/>
    <dgm:cxn modelId="{B27B4089-C98C-43CD-8A6E-F2B247B48F86}" srcId="{C73CA475-B9D7-471B-821D-6DBD74E72A99}" destId="{2DD1E456-6F2E-4DB3-A2E4-DE038DFF2BFE}" srcOrd="1" destOrd="0" parTransId="{FB57F731-4B57-4B34-A4AB-1BEFA0A6F9C3}" sibTransId="{F39BEDE1-ADE1-4FC3-940E-B289889CFCA2}"/>
    <dgm:cxn modelId="{D47945B8-1D11-4F20-A2A6-5685581481D4}" srcId="{C73CA475-B9D7-471B-821D-6DBD74E72A99}" destId="{FF0A9006-AFDC-4D90-A269-56CA3EA373D0}" srcOrd="0" destOrd="0" parTransId="{511E03A1-D505-47AA-9375-EEE78D1C2BE6}" sibTransId="{7C330AA4-FBAA-4E19-A8B8-FE23F7BCD9FA}"/>
    <dgm:cxn modelId="{7A880CBF-1D41-4250-B5D0-361220CC7D71}" srcId="{C73CA475-B9D7-471B-821D-6DBD74E72A99}" destId="{DFC52CFB-E047-4C94-9811-E8F655325B66}" srcOrd="2" destOrd="0" parTransId="{855CD27E-B580-4D8C-834C-EF61D14EB3B2}" sibTransId="{7C126CF7-9C63-4AD0-B6C1-7F885E0AB990}"/>
    <dgm:cxn modelId="{95C84C72-DE1D-4FE4-93DC-36ECCBCAE840}" type="presParOf" srcId="{3EE8909D-89B8-45B9-9404-CA2380868C16}" destId="{5BEDE16B-8658-457A-A1CB-5AD6056389C6}" srcOrd="0" destOrd="0" presId="urn:microsoft.com/office/officeart/2009/3/layout/PlusandMinus"/>
    <dgm:cxn modelId="{B22833F1-E203-45C9-BC76-614B674D6B53}" type="presParOf" srcId="{3EE8909D-89B8-45B9-9404-CA2380868C16}" destId="{4D703CDB-2442-4D66-96CF-02384AE8FB86}" srcOrd="1" destOrd="0" presId="urn:microsoft.com/office/officeart/2009/3/layout/PlusandMinus"/>
    <dgm:cxn modelId="{BBC4ED1F-7445-432F-8E00-16A4B6516834}" type="presParOf" srcId="{3EE8909D-89B8-45B9-9404-CA2380868C16}" destId="{A84565D3-4DDD-4E54-A1FE-3725E10AB0A8}" srcOrd="2" destOrd="0" presId="urn:microsoft.com/office/officeart/2009/3/layout/PlusandMinus"/>
    <dgm:cxn modelId="{917CAF1E-21FD-4DEB-8398-785078584A72}" type="presParOf" srcId="{3EE8909D-89B8-45B9-9404-CA2380868C16}" destId="{4A1177B9-8F5A-4B1E-A98A-5AEE279BC6A6}" srcOrd="3" destOrd="0" presId="urn:microsoft.com/office/officeart/2009/3/layout/PlusandMinus"/>
    <dgm:cxn modelId="{3C15B7E7-273C-4E15-AA74-79C68577A5A6}" type="presParOf" srcId="{3EE8909D-89B8-45B9-9404-CA2380868C16}" destId="{EA3B2338-6B14-4D24-8AA3-1B8D3ACACCCC}" srcOrd="4" destOrd="0" presId="urn:microsoft.com/office/officeart/2009/3/layout/PlusandMinus"/>
    <dgm:cxn modelId="{4BD0148A-426F-4C73-AA6A-24BC81BD1AE2}" type="presParOf" srcId="{3EE8909D-89B8-45B9-9404-CA2380868C16}" destId="{64E11081-AECF-4F69-A4BC-CD08B991EF4F}"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de-DE" sz="2400" dirty="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Multimodal Transport</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904B9C7B-A859-40AD-B356-0A111A9E50E4}">
      <dgm:prSet custT="1"/>
      <dgm:spPr>
        <a:solidFill>
          <a:schemeClr val="accent1">
            <a:lumMod val="40000"/>
            <a:lumOff val="60000"/>
          </a:schemeClr>
        </a:solidFill>
      </dgm:spPr>
      <dgm:t>
        <a:bodyPr/>
        <a:lstStyle/>
        <a:p>
          <a:r>
            <a:rPr lang="de-AT" sz="2400" dirty="0">
              <a:solidFill>
                <a:schemeClr val="accent1"/>
              </a:solidFill>
              <a:latin typeface="Corbel" panose="020B0503020204020204" pitchFamily="34" charset="0"/>
            </a:rPr>
            <a:t>Transport </a:t>
          </a:r>
          <a:r>
            <a:rPr lang="de-AT" sz="2400" dirty="0" err="1">
              <a:solidFill>
                <a:schemeClr val="accent1"/>
              </a:solidFill>
              <a:latin typeface="Corbel" panose="020B0503020204020204" pitchFamily="34" charset="0"/>
            </a:rPr>
            <a:t>Example</a:t>
          </a:r>
          <a:endParaRPr lang="de-DE" sz="2400" dirty="0">
            <a:solidFill>
              <a:schemeClr val="accent1"/>
            </a:solidFill>
            <a:latin typeface="Corbel" panose="020B0503020204020204" pitchFamily="34" charset="0"/>
          </a:endParaRPr>
        </a:p>
      </dgm:t>
    </dgm:pt>
    <dgm:pt modelId="{525FDEF5-4492-4CE3-9C6A-C6C880347989}" type="parTrans" cxnId="{4E835621-7A43-400B-812E-3AEFA388581A}">
      <dgm:prSet/>
      <dgm:spPr/>
      <dgm:t>
        <a:bodyPr/>
        <a:lstStyle/>
        <a:p>
          <a:endParaRPr lang="de-DE"/>
        </a:p>
      </dgm:t>
    </dgm:pt>
    <dgm:pt modelId="{67E613A1-7C56-4997-8AF5-3305AB44C96B}" type="sibTrans" cxnId="{4E835621-7A43-400B-812E-3AEFA388581A}">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blipFill rotWithShape="0">
          <a:blip xmlns:r="http://schemas.openxmlformats.org/officeDocument/2006/relationships" r:embed="rId1"/>
          <a:stretch>
            <a:fillRect/>
          </a:stretch>
        </a:blip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blipFill rotWithShape="0">
          <a:blip xmlns:r="http://schemas.openxmlformats.org/officeDocument/2006/relationships" r:embed="rId2"/>
          <a:stretch>
            <a:fillRect/>
          </a:stretch>
        </a:blipFill>
        <a:ln w="28575">
          <a:solidFill>
            <a:schemeClr val="accent1"/>
          </a:solidFill>
        </a:ln>
      </dgm:spPr>
    </dgm:pt>
    <dgm:pt modelId="{BAB69A9F-E04F-404A-85CE-5FAF7BBC266B}" type="pres">
      <dgm:prSet presAssocID="{6755B75A-DA2F-4942-9466-602DAA2B76D4}" presName="text_3" presStyleLbl="node1" presStyleIdx="2" presStyleCnt="4">
        <dgm:presLayoutVars>
          <dgm:bulletEnabled val="1"/>
        </dgm:presLayoutVars>
      </dgm:prSet>
      <dgm:spPr/>
    </dgm:pt>
    <dgm:pt modelId="{CBFA8B84-6270-4E62-8172-6292D04491B7}"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blipFill rotWithShape="0">
          <a:blip xmlns:r="http://schemas.openxmlformats.org/officeDocument/2006/relationships" r:embed="rId3"/>
          <a:stretch>
            <a:fillRect/>
          </a:stretch>
        </a:blipFill>
        <a:ln w="28575">
          <a:solidFill>
            <a:schemeClr val="accent1"/>
          </a:solidFill>
        </a:ln>
      </dgm:spPr>
    </dgm:pt>
    <dgm:pt modelId="{BED213F8-EC6E-4D47-80F6-DC4DC3BEC7A6}" type="pres">
      <dgm:prSet presAssocID="{904B9C7B-A859-40AD-B356-0A111A9E50E4}" presName="text_4" presStyleLbl="node1" presStyleIdx="3" presStyleCnt="4">
        <dgm:presLayoutVars>
          <dgm:bulletEnabled val="1"/>
        </dgm:presLayoutVars>
      </dgm:prSet>
      <dgm:spPr/>
    </dgm:pt>
    <dgm:pt modelId="{8D409966-C81A-4FCA-B0D2-E50906BE57E8}" type="pres">
      <dgm:prSet presAssocID="{904B9C7B-A859-40AD-B356-0A111A9E50E4}" presName="accent_4" presStyleCnt="0"/>
      <dgm:spPr/>
    </dgm:pt>
    <dgm:pt modelId="{853C45FA-00DC-48BC-9126-3A5D6477866B}" type="pres">
      <dgm:prSet presAssocID="{904B9C7B-A859-40AD-B356-0A111A9E50E4}" presName="accentRepeatNode" presStyleLbl="solidFgAcc1" presStyleIdx="3" presStyleCnt="4"/>
      <dgm:spPr>
        <a:blipFill rotWithShape="0">
          <a:blip xmlns:r="http://schemas.openxmlformats.org/officeDocument/2006/relationships" r:embed="rId1"/>
          <a:stretch>
            <a:fillRect/>
          </a:stretch>
        </a:blipFill>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4A978B14-E8BA-4F3B-BD2A-AB993CD4DCC1}" type="presOf" srcId="{6755B75A-DA2F-4942-9466-602DAA2B76D4}" destId="{BAB69A9F-E04F-404A-85CE-5FAF7BBC266B}"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4E835621-7A43-400B-812E-3AEFA388581A}" srcId="{754914D3-2823-4D9D-9B5F-8AAE908A2791}" destId="{904B9C7B-A859-40AD-B356-0A111A9E50E4}" srcOrd="3" destOrd="0" parTransId="{525FDEF5-4492-4CE3-9C6A-C6C880347989}" sibTransId="{67E613A1-7C56-4997-8AF5-3305AB44C96B}"/>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7676E170-9E9F-48F7-8BB7-FB43B416694F}" type="presOf" srcId="{904B9C7B-A859-40AD-B356-0A111A9E50E4}" destId="{BED213F8-EC6E-4D47-80F6-DC4DC3BEC7A6}" srcOrd="0" destOrd="0" presId="urn:microsoft.com/office/officeart/2008/layout/VerticalCurvedList"/>
    <dgm:cxn modelId="{6C12AAA9-A7FE-44EC-8AC9-383942F9847E}" srcId="{754914D3-2823-4D9D-9B5F-8AAE908A2791}" destId="{6755B75A-DA2F-4942-9466-602DAA2B76D4}" srcOrd="2"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3C4D47A2-3543-4111-B772-5D4BFAF7DE37}" type="presParOf" srcId="{00F42187-34FD-4D8B-A449-F316E9EB9AFA}" destId="{BAB69A9F-E04F-404A-85CE-5FAF7BBC266B}" srcOrd="5" destOrd="0" presId="urn:microsoft.com/office/officeart/2008/layout/VerticalCurvedList"/>
    <dgm:cxn modelId="{A7EE128B-781F-4F59-B953-F902B9E959E7}" type="presParOf" srcId="{00F42187-34FD-4D8B-A449-F316E9EB9AFA}" destId="{CBFA8B84-6270-4E62-8172-6292D04491B7}" srcOrd="6" destOrd="0" presId="urn:microsoft.com/office/officeart/2008/layout/VerticalCurvedList"/>
    <dgm:cxn modelId="{A70AA9EF-B05B-4E77-AB39-457022899C23}" type="presParOf" srcId="{CBFA8B84-6270-4E62-8172-6292D04491B7}" destId="{2D85C60B-45A6-47F1-BDC4-779963C33EA5}" srcOrd="0" destOrd="0" presId="urn:microsoft.com/office/officeart/2008/layout/VerticalCurvedList"/>
    <dgm:cxn modelId="{B65F37BE-0F91-495A-92CC-D05347BB5F94}" type="presParOf" srcId="{00F42187-34FD-4D8B-A449-F316E9EB9AFA}" destId="{BED213F8-EC6E-4D47-80F6-DC4DC3BEC7A6}" srcOrd="7" destOrd="0" presId="urn:microsoft.com/office/officeart/2008/layout/VerticalCurvedList"/>
    <dgm:cxn modelId="{427FB3AE-DB45-43C5-9CDE-295D00826FB0}" type="presParOf" srcId="{00F42187-34FD-4D8B-A449-F316E9EB9AFA}" destId="{8D409966-C81A-4FCA-B0D2-E50906BE57E8}" srcOrd="8" destOrd="0" presId="urn:microsoft.com/office/officeart/2008/layout/VerticalCurvedList"/>
    <dgm:cxn modelId="{8A2CB120-6536-4686-849C-D000B81BD291}" type="presParOf" srcId="{8D409966-C81A-4FCA-B0D2-E50906BE57E8}" destId="{853C45FA-00DC-48BC-9126-3A5D647786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1A5AAE-A7C5-488D-8792-2B017A7E27B5}"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de-DE"/>
        </a:p>
      </dgm:t>
    </dgm:pt>
    <dgm:pt modelId="{201033B6-22AC-4C77-A34D-AFCF67915769}">
      <dgm:prSet phldrT="[Text]"/>
      <dgm:spPr/>
      <dgm:t>
        <a:bodyPr/>
        <a:lstStyle/>
        <a:p>
          <a:r>
            <a:rPr lang="de-DE" dirty="0">
              <a:latin typeface="Corbel" panose="020B0503020204020204" pitchFamily="34" charset="0"/>
            </a:rPr>
            <a:t>multimodal </a:t>
          </a:r>
          <a:r>
            <a:rPr lang="de-DE" dirty="0" err="1">
              <a:latin typeface="Corbel" panose="020B0503020204020204" pitchFamily="34" charset="0"/>
            </a:rPr>
            <a:t>transport</a:t>
          </a:r>
          <a:endParaRPr lang="de-DE" dirty="0">
            <a:latin typeface="Corbel" panose="020B0503020204020204" pitchFamily="34" charset="0"/>
          </a:endParaRPr>
        </a:p>
      </dgm:t>
    </dgm:pt>
    <dgm:pt modelId="{C663E106-2333-4201-AAED-909BAD475742}" type="parTrans" cxnId="{5ED0B0F9-AB7B-44A3-979B-D63DFF2F4DBB}">
      <dgm:prSet/>
      <dgm:spPr/>
      <dgm:t>
        <a:bodyPr/>
        <a:lstStyle/>
        <a:p>
          <a:endParaRPr lang="de-DE"/>
        </a:p>
      </dgm:t>
    </dgm:pt>
    <dgm:pt modelId="{3DDC0274-3FEA-4E28-8CEA-FFDE9ACB9C6B}" type="sibTrans" cxnId="{5ED0B0F9-AB7B-44A3-979B-D63DFF2F4DBB}">
      <dgm:prSet/>
      <dgm:spPr/>
      <dgm:t>
        <a:bodyPr/>
        <a:lstStyle/>
        <a:p>
          <a:endParaRPr lang="de-DE"/>
        </a:p>
      </dgm:t>
    </dgm:pt>
    <dgm:pt modelId="{04E5C923-87B2-4CED-ABA4-CDC4426A38AE}" type="asst">
      <dgm:prSet phldrT="[Text]"/>
      <dgm:spPr/>
      <dgm:t>
        <a:bodyPr/>
        <a:lstStyle/>
        <a:p>
          <a:r>
            <a:rPr lang="de-DE" b="0" i="0" dirty="0">
              <a:latin typeface="Corbel" panose="020B0503020204020204" pitchFamily="34" charset="0"/>
            </a:rPr>
            <a:t>intermodal / </a:t>
          </a:r>
          <a:r>
            <a:rPr lang="de-AT" b="0" i="0" dirty="0" err="1">
              <a:latin typeface="Corbel" panose="020B0503020204020204" pitchFamily="34" charset="0"/>
            </a:rPr>
            <a:t>combined</a:t>
          </a:r>
          <a:r>
            <a:rPr lang="de-AT" b="0" i="0" dirty="0">
              <a:latin typeface="Corbel" panose="020B0503020204020204" pitchFamily="34" charset="0"/>
            </a:rPr>
            <a:t> </a:t>
          </a:r>
          <a:r>
            <a:rPr lang="de-AT" b="0" i="0" dirty="0" err="1">
              <a:latin typeface="Corbel" panose="020B0503020204020204" pitchFamily="34" charset="0"/>
            </a:rPr>
            <a:t>transport</a:t>
          </a:r>
          <a:endParaRPr lang="de-DE" dirty="0">
            <a:latin typeface="Corbel" panose="020B0503020204020204" pitchFamily="34" charset="0"/>
          </a:endParaRPr>
        </a:p>
      </dgm:t>
    </dgm:pt>
    <dgm:pt modelId="{6BDDE980-896D-4F99-83F4-D875F9F4C5A4}" type="parTrans" cxnId="{524E2C58-A8DA-42DC-8E41-22C10EA97E1A}">
      <dgm:prSet/>
      <dgm:spPr/>
      <dgm:t>
        <a:bodyPr/>
        <a:lstStyle/>
        <a:p>
          <a:endParaRPr lang="de-DE"/>
        </a:p>
      </dgm:t>
    </dgm:pt>
    <dgm:pt modelId="{6AC08936-6200-4F21-B7E6-8C662B579A1E}" type="sibTrans" cxnId="{524E2C58-A8DA-42DC-8E41-22C10EA97E1A}">
      <dgm:prSet/>
      <dgm:spPr/>
      <dgm:t>
        <a:bodyPr/>
        <a:lstStyle/>
        <a:p>
          <a:endParaRPr lang="de-DE"/>
        </a:p>
      </dgm:t>
    </dgm:pt>
    <dgm:pt modelId="{7EA2D1E5-6DD7-42BF-94D4-99706F74C3E8}" type="asst">
      <dgm:prSet/>
      <dgm:spPr/>
      <dgm:t>
        <a:bodyPr/>
        <a:lstStyle/>
        <a:p>
          <a:r>
            <a:rPr lang="de-AT" b="0" i="0" dirty="0" err="1">
              <a:latin typeface="Corbel" panose="020B0503020204020204" pitchFamily="34" charset="0"/>
            </a:rPr>
            <a:t>subdivided</a:t>
          </a:r>
          <a:r>
            <a:rPr lang="de-AT" b="0" i="0" dirty="0">
              <a:latin typeface="Corbel" panose="020B0503020204020204" pitchFamily="34" charset="0"/>
            </a:rPr>
            <a:t> </a:t>
          </a:r>
          <a:r>
            <a:rPr lang="de-AT" b="0" i="0" dirty="0" err="1">
              <a:latin typeface="Corbel" panose="020B0503020204020204" pitchFamily="34" charset="0"/>
            </a:rPr>
            <a:t>transports</a:t>
          </a:r>
          <a:r>
            <a:rPr lang="de-AT" b="0" i="0" dirty="0">
              <a:latin typeface="Corbel" panose="020B0503020204020204" pitchFamily="34" charset="0"/>
            </a:rPr>
            <a:t> </a:t>
          </a:r>
          <a:endParaRPr lang="de-DE" dirty="0">
            <a:latin typeface="Corbel" panose="020B0503020204020204" pitchFamily="34" charset="0"/>
          </a:endParaRPr>
        </a:p>
      </dgm:t>
    </dgm:pt>
    <dgm:pt modelId="{C3199CAE-9FF5-448A-A251-29B527D73AE9}" type="parTrans" cxnId="{F4A6B592-F846-4815-9893-800B06925CB7}">
      <dgm:prSet/>
      <dgm:spPr/>
      <dgm:t>
        <a:bodyPr/>
        <a:lstStyle/>
        <a:p>
          <a:endParaRPr lang="de-DE"/>
        </a:p>
      </dgm:t>
    </dgm:pt>
    <dgm:pt modelId="{94512EA5-6ADE-4B1D-94B7-B8B1C49207B8}" type="sibTrans" cxnId="{F4A6B592-F846-4815-9893-800B06925CB7}">
      <dgm:prSet/>
      <dgm:spPr/>
      <dgm:t>
        <a:bodyPr/>
        <a:lstStyle/>
        <a:p>
          <a:endParaRPr lang="de-DE"/>
        </a:p>
      </dgm:t>
    </dgm:pt>
    <dgm:pt modelId="{05301D4C-7C1E-4251-9B99-C8630265245D}">
      <dgm:prSet/>
      <dgm:spPr/>
      <dgm:t>
        <a:bodyPr/>
        <a:lstStyle/>
        <a:p>
          <a:r>
            <a:rPr lang="de-AT" b="0" i="0" dirty="0" err="1">
              <a:latin typeface="Corbel" panose="020B0503020204020204" pitchFamily="34" charset="0"/>
            </a:rPr>
            <a:t>subdivided</a:t>
          </a:r>
          <a:r>
            <a:rPr lang="de-DE" dirty="0">
              <a:latin typeface="Corbel" panose="020B0503020204020204" pitchFamily="34" charset="0"/>
            </a:rPr>
            <a:t> </a:t>
          </a:r>
        </a:p>
        <a:p>
          <a:r>
            <a:rPr lang="de-AT" b="0" i="0" dirty="0" err="1">
              <a:latin typeface="Corbel" panose="020B0503020204020204" pitchFamily="34" charset="0"/>
            </a:rPr>
            <a:t>bulk</a:t>
          </a:r>
          <a:r>
            <a:rPr lang="de-AT" b="0" i="0" dirty="0">
              <a:latin typeface="Corbel" panose="020B0503020204020204" pitchFamily="34" charset="0"/>
            </a:rPr>
            <a:t> </a:t>
          </a:r>
          <a:r>
            <a:rPr lang="de-AT" b="0" i="0" dirty="0" err="1">
              <a:latin typeface="Corbel" panose="020B0503020204020204" pitchFamily="34" charset="0"/>
            </a:rPr>
            <a:t>transport</a:t>
          </a:r>
          <a:r>
            <a:rPr lang="de-AT" b="0" i="0" dirty="0">
              <a:latin typeface="Corbel" panose="020B0503020204020204" pitchFamily="34" charset="0"/>
            </a:rPr>
            <a:t> </a:t>
          </a:r>
          <a:endParaRPr lang="de-DE" dirty="0">
            <a:latin typeface="Corbel" panose="020B0503020204020204" pitchFamily="34" charset="0"/>
          </a:endParaRPr>
        </a:p>
      </dgm:t>
    </dgm:pt>
    <dgm:pt modelId="{5E553C93-5FCC-4F5C-A534-02F7EC7F873B}" type="parTrans" cxnId="{650ED689-FA57-4285-9B5A-4A9D8861EA7C}">
      <dgm:prSet/>
      <dgm:spPr/>
      <dgm:t>
        <a:bodyPr/>
        <a:lstStyle/>
        <a:p>
          <a:endParaRPr lang="de-DE"/>
        </a:p>
      </dgm:t>
    </dgm:pt>
    <dgm:pt modelId="{BC19AA99-77F4-408A-AF67-FCD73645E83E}" type="sibTrans" cxnId="{650ED689-FA57-4285-9B5A-4A9D8861EA7C}">
      <dgm:prSet/>
      <dgm:spPr/>
      <dgm:t>
        <a:bodyPr/>
        <a:lstStyle/>
        <a:p>
          <a:endParaRPr lang="de-DE"/>
        </a:p>
      </dgm:t>
    </dgm:pt>
    <dgm:pt modelId="{E1940D5F-450A-458A-BCA7-0F4BCC1CC4E5}">
      <dgm:prSet/>
      <dgm:spPr/>
      <dgm:t>
        <a:bodyPr/>
        <a:lstStyle/>
        <a:p>
          <a:r>
            <a:rPr lang="en-US" dirty="0">
              <a:latin typeface="Corbel" panose="020B0503020204020204" pitchFamily="34" charset="0"/>
            </a:rPr>
            <a:t>Goods are individualized and distinguishable</a:t>
          </a:r>
          <a:br>
            <a:rPr lang="en-US" dirty="0">
              <a:latin typeface="Corbel" panose="020B0503020204020204" pitchFamily="34" charset="0"/>
            </a:rPr>
          </a:br>
          <a:r>
            <a:rPr lang="en-US" dirty="0">
              <a:latin typeface="Corbel" panose="020B0503020204020204" pitchFamily="34" charset="0"/>
            </a:rPr>
            <a:t>E.g.: pallet</a:t>
          </a:r>
          <a:endParaRPr lang="de-DE" dirty="0">
            <a:latin typeface="Corbel" panose="020B0503020204020204" pitchFamily="34" charset="0"/>
          </a:endParaRPr>
        </a:p>
      </dgm:t>
    </dgm:pt>
    <dgm:pt modelId="{E6C8843D-B03F-4BB7-BF41-9BF9BFBFE566}" type="parTrans" cxnId="{B584B0C5-68E6-4A41-8EB0-83173A9EA4E2}">
      <dgm:prSet/>
      <dgm:spPr/>
      <dgm:t>
        <a:bodyPr/>
        <a:lstStyle/>
        <a:p>
          <a:endParaRPr lang="de-DE"/>
        </a:p>
      </dgm:t>
    </dgm:pt>
    <dgm:pt modelId="{1DF8B883-2B33-4760-8FE5-46995B859995}" type="sibTrans" cxnId="{B584B0C5-68E6-4A41-8EB0-83173A9EA4E2}">
      <dgm:prSet/>
      <dgm:spPr/>
      <dgm:t>
        <a:bodyPr/>
        <a:lstStyle/>
        <a:p>
          <a:endParaRPr lang="de-DE"/>
        </a:p>
      </dgm:t>
    </dgm:pt>
    <dgm:pt modelId="{04EB70D2-D395-4F23-B0BB-EB5C3C737ECA}">
      <dgm:prSet/>
      <dgm:spPr/>
      <dgm:t>
        <a:bodyPr/>
        <a:lstStyle/>
        <a:p>
          <a:r>
            <a:rPr lang="de-DE" dirty="0" err="1">
              <a:latin typeface="Corbel" panose="020B0503020204020204" pitchFamily="34" charset="0"/>
            </a:rPr>
            <a:t>general</a:t>
          </a:r>
          <a:r>
            <a:rPr lang="de-DE" dirty="0">
              <a:latin typeface="Corbel" panose="020B0503020204020204" pitchFamily="34" charset="0"/>
            </a:rPr>
            <a:t> </a:t>
          </a:r>
          <a:r>
            <a:rPr lang="de-DE" dirty="0" err="1">
              <a:latin typeface="Corbel" panose="020B0503020204020204" pitchFamily="34" charset="0"/>
            </a:rPr>
            <a:t>cargo</a:t>
          </a:r>
          <a:r>
            <a:rPr lang="de-DE" dirty="0">
              <a:latin typeface="Corbel" panose="020B0503020204020204" pitchFamily="34" charset="0"/>
            </a:rPr>
            <a:t> </a:t>
          </a:r>
          <a:r>
            <a:rPr lang="de-AT" b="0" i="0" dirty="0" err="1">
              <a:latin typeface="Corbel" panose="020B0503020204020204" pitchFamily="34" charset="0"/>
            </a:rPr>
            <a:t>transport</a:t>
          </a:r>
          <a:r>
            <a:rPr lang="de-AT" b="0" i="0" dirty="0">
              <a:latin typeface="Corbel" panose="020B0503020204020204" pitchFamily="34" charset="0"/>
            </a:rPr>
            <a:t> </a:t>
          </a:r>
          <a:endParaRPr lang="de-DE" dirty="0">
            <a:latin typeface="Corbel" panose="020B0503020204020204" pitchFamily="34" charset="0"/>
          </a:endParaRPr>
        </a:p>
      </dgm:t>
    </dgm:pt>
    <dgm:pt modelId="{9C8273FC-0DDE-49DB-A1E9-2BF9CFE6E34C}" type="parTrans" cxnId="{6979C952-106A-4357-A564-848B66C946D1}">
      <dgm:prSet/>
      <dgm:spPr/>
      <dgm:t>
        <a:bodyPr/>
        <a:lstStyle/>
        <a:p>
          <a:endParaRPr lang="de-DE"/>
        </a:p>
      </dgm:t>
    </dgm:pt>
    <dgm:pt modelId="{F46DBD47-03C3-4E46-9818-74F9944DF20F}" type="sibTrans" cxnId="{6979C952-106A-4357-A564-848B66C946D1}">
      <dgm:prSet/>
      <dgm:spPr/>
      <dgm:t>
        <a:bodyPr/>
        <a:lstStyle/>
        <a:p>
          <a:endParaRPr lang="de-DE"/>
        </a:p>
      </dgm:t>
    </dgm:pt>
    <dgm:pt modelId="{83DF1B80-FACB-4956-9CD1-F63E69BFB75B}">
      <dgm:prSet/>
      <dgm:spPr/>
      <dgm:t>
        <a:bodyPr/>
        <a:lstStyle/>
        <a:p>
          <a:r>
            <a:rPr lang="de-DE" dirty="0" err="1">
              <a:latin typeface="Corbel" panose="020B0503020204020204" pitchFamily="34" charset="0"/>
            </a:rPr>
            <a:t>Goods</a:t>
          </a:r>
          <a:r>
            <a:rPr lang="de-DE" dirty="0">
              <a:latin typeface="Corbel" panose="020B0503020204020204" pitchFamily="34" charset="0"/>
            </a:rPr>
            <a:t> </a:t>
          </a:r>
          <a:r>
            <a:rPr lang="de-DE" dirty="0" err="1">
              <a:latin typeface="Corbel" panose="020B0503020204020204" pitchFamily="34" charset="0"/>
            </a:rPr>
            <a:t>are</a:t>
          </a:r>
          <a:r>
            <a:rPr lang="de-DE" dirty="0">
              <a:latin typeface="Corbel" panose="020B0503020204020204" pitchFamily="34" charset="0"/>
            </a:rPr>
            <a:t> </a:t>
          </a:r>
          <a:r>
            <a:rPr lang="de-DE" dirty="0" err="1">
              <a:latin typeface="Corbel" panose="020B0503020204020204" pitchFamily="34" charset="0"/>
            </a:rPr>
            <a:t>indistinguishable</a:t>
          </a:r>
          <a:endParaRPr lang="de-DE" dirty="0">
            <a:latin typeface="Corbel" panose="020B0503020204020204" pitchFamily="34" charset="0"/>
          </a:endParaRPr>
        </a:p>
        <a:p>
          <a:r>
            <a:rPr lang="de-DE" dirty="0">
              <a:latin typeface="Corbel" panose="020B0503020204020204" pitchFamily="34" charset="0"/>
            </a:rPr>
            <a:t>E.g.: liquid </a:t>
          </a:r>
          <a:r>
            <a:rPr lang="de-DE" dirty="0" err="1">
              <a:latin typeface="Corbel" panose="020B0503020204020204" pitchFamily="34" charset="0"/>
            </a:rPr>
            <a:t>goods</a:t>
          </a:r>
          <a:r>
            <a:rPr lang="de-DE" dirty="0">
              <a:latin typeface="Corbel" panose="020B0503020204020204" pitchFamily="34" charset="0"/>
            </a:rPr>
            <a:t>, </a:t>
          </a:r>
          <a:r>
            <a:rPr lang="de-DE" dirty="0" err="1">
              <a:latin typeface="Corbel" panose="020B0503020204020204" pitchFamily="34" charset="0"/>
            </a:rPr>
            <a:t>gravel</a:t>
          </a:r>
          <a:endParaRPr lang="de-DE" dirty="0">
            <a:latin typeface="Corbel" panose="020B0503020204020204" pitchFamily="34" charset="0"/>
          </a:endParaRPr>
        </a:p>
        <a:p>
          <a:endParaRPr lang="de-DE" dirty="0">
            <a:latin typeface="Corbel" panose="020B0503020204020204" pitchFamily="34" charset="0"/>
          </a:endParaRPr>
        </a:p>
      </dgm:t>
    </dgm:pt>
    <dgm:pt modelId="{6DA87334-EADF-4B95-95A0-52170066FD66}" type="parTrans" cxnId="{D85C4BE4-E7E9-4E87-9BCA-644BA125A8F4}">
      <dgm:prSet/>
      <dgm:spPr/>
      <dgm:t>
        <a:bodyPr/>
        <a:lstStyle/>
        <a:p>
          <a:endParaRPr lang="de-DE"/>
        </a:p>
      </dgm:t>
    </dgm:pt>
    <dgm:pt modelId="{08EED319-2D12-4677-9D0C-3B267AA5CFB1}" type="sibTrans" cxnId="{D85C4BE4-E7E9-4E87-9BCA-644BA125A8F4}">
      <dgm:prSet/>
      <dgm:spPr/>
      <dgm:t>
        <a:bodyPr/>
        <a:lstStyle/>
        <a:p>
          <a:endParaRPr lang="de-DE"/>
        </a:p>
      </dgm:t>
    </dgm:pt>
    <dgm:pt modelId="{301DC49B-57B7-4E5B-BC7C-B3CB7563C856}" type="pres">
      <dgm:prSet presAssocID="{6E1A5AAE-A7C5-488D-8792-2B017A7E27B5}" presName="hierChild1" presStyleCnt="0">
        <dgm:presLayoutVars>
          <dgm:orgChart val="1"/>
          <dgm:chPref val="1"/>
          <dgm:dir/>
          <dgm:animOne val="branch"/>
          <dgm:animLvl val="lvl"/>
          <dgm:resizeHandles/>
        </dgm:presLayoutVars>
      </dgm:prSet>
      <dgm:spPr/>
    </dgm:pt>
    <dgm:pt modelId="{441DD954-560E-4267-87A3-0352035B723F}" type="pres">
      <dgm:prSet presAssocID="{201033B6-22AC-4C77-A34D-AFCF67915769}" presName="hierRoot1" presStyleCnt="0">
        <dgm:presLayoutVars>
          <dgm:hierBranch val="init"/>
        </dgm:presLayoutVars>
      </dgm:prSet>
      <dgm:spPr/>
    </dgm:pt>
    <dgm:pt modelId="{EDEE8FA6-C6DE-4149-B7A9-74BD9C79AFA2}" type="pres">
      <dgm:prSet presAssocID="{201033B6-22AC-4C77-A34D-AFCF67915769}" presName="rootComposite1" presStyleCnt="0"/>
      <dgm:spPr/>
    </dgm:pt>
    <dgm:pt modelId="{714C4A9C-092E-4D71-A86A-FFD5F8502F13}" type="pres">
      <dgm:prSet presAssocID="{201033B6-22AC-4C77-A34D-AFCF67915769}" presName="rootText1" presStyleLbl="node0" presStyleIdx="0" presStyleCnt="1">
        <dgm:presLayoutVars>
          <dgm:chPref val="3"/>
        </dgm:presLayoutVars>
      </dgm:prSet>
      <dgm:spPr/>
    </dgm:pt>
    <dgm:pt modelId="{9D28170C-0243-4C78-BA66-81E295413B37}" type="pres">
      <dgm:prSet presAssocID="{201033B6-22AC-4C77-A34D-AFCF67915769}" presName="rootConnector1" presStyleLbl="node1" presStyleIdx="0" presStyleCnt="0"/>
      <dgm:spPr/>
    </dgm:pt>
    <dgm:pt modelId="{8D8D9670-95AD-4983-AC93-FA0E51B7EDEF}" type="pres">
      <dgm:prSet presAssocID="{201033B6-22AC-4C77-A34D-AFCF67915769}" presName="hierChild2" presStyleCnt="0"/>
      <dgm:spPr/>
    </dgm:pt>
    <dgm:pt modelId="{B2FF5653-C652-494E-97DA-6FFA33274D6A}" type="pres">
      <dgm:prSet presAssocID="{201033B6-22AC-4C77-A34D-AFCF67915769}" presName="hierChild3" presStyleCnt="0"/>
      <dgm:spPr/>
    </dgm:pt>
    <dgm:pt modelId="{ED858641-39FC-4EEC-8509-1E518C17871A}" type="pres">
      <dgm:prSet presAssocID="{C3199CAE-9FF5-448A-A251-29B527D73AE9}" presName="Name111" presStyleLbl="parChTrans1D2" presStyleIdx="0" presStyleCnt="2"/>
      <dgm:spPr/>
    </dgm:pt>
    <dgm:pt modelId="{29C7EF45-B77D-4A14-92F2-EE0E59990864}" type="pres">
      <dgm:prSet presAssocID="{7EA2D1E5-6DD7-42BF-94D4-99706F74C3E8}" presName="hierRoot3" presStyleCnt="0">
        <dgm:presLayoutVars>
          <dgm:hierBranch val="init"/>
        </dgm:presLayoutVars>
      </dgm:prSet>
      <dgm:spPr/>
    </dgm:pt>
    <dgm:pt modelId="{3D49902A-27E6-4FFC-A898-8959EE81C11C}" type="pres">
      <dgm:prSet presAssocID="{7EA2D1E5-6DD7-42BF-94D4-99706F74C3E8}" presName="rootComposite3" presStyleCnt="0"/>
      <dgm:spPr/>
    </dgm:pt>
    <dgm:pt modelId="{B2E51303-25C7-4A6B-AFFD-8FAD750B98B4}" type="pres">
      <dgm:prSet presAssocID="{7EA2D1E5-6DD7-42BF-94D4-99706F74C3E8}" presName="rootText3" presStyleLbl="asst1" presStyleIdx="0" presStyleCnt="2">
        <dgm:presLayoutVars>
          <dgm:chPref val="3"/>
        </dgm:presLayoutVars>
      </dgm:prSet>
      <dgm:spPr/>
    </dgm:pt>
    <dgm:pt modelId="{5692A45C-E8FA-4850-8EEB-F4FCD69E11BF}" type="pres">
      <dgm:prSet presAssocID="{7EA2D1E5-6DD7-42BF-94D4-99706F74C3E8}" presName="rootConnector3" presStyleLbl="asst1" presStyleIdx="0" presStyleCnt="2"/>
      <dgm:spPr/>
    </dgm:pt>
    <dgm:pt modelId="{A413588A-996F-4534-AA70-2C0C83EC9715}" type="pres">
      <dgm:prSet presAssocID="{7EA2D1E5-6DD7-42BF-94D4-99706F74C3E8}" presName="hierChild6" presStyleCnt="0"/>
      <dgm:spPr/>
    </dgm:pt>
    <dgm:pt modelId="{EB24B7E2-A068-4C94-9D09-4C1EC3719CBB}" type="pres">
      <dgm:prSet presAssocID="{5E553C93-5FCC-4F5C-A534-02F7EC7F873B}" presName="Name37" presStyleLbl="parChTrans1D3" presStyleIdx="0" presStyleCnt="2"/>
      <dgm:spPr/>
    </dgm:pt>
    <dgm:pt modelId="{E11F3B66-18C2-43D7-B197-3E836FBB8321}" type="pres">
      <dgm:prSet presAssocID="{05301D4C-7C1E-4251-9B99-C8630265245D}" presName="hierRoot2" presStyleCnt="0">
        <dgm:presLayoutVars>
          <dgm:hierBranch val="init"/>
        </dgm:presLayoutVars>
      </dgm:prSet>
      <dgm:spPr/>
    </dgm:pt>
    <dgm:pt modelId="{4DF671D1-FE1C-4B83-9819-0B8B20088ECA}" type="pres">
      <dgm:prSet presAssocID="{05301D4C-7C1E-4251-9B99-C8630265245D}" presName="rootComposite" presStyleCnt="0"/>
      <dgm:spPr/>
    </dgm:pt>
    <dgm:pt modelId="{2290ED49-3BFE-4E9B-AD9A-141C2BED9724}" type="pres">
      <dgm:prSet presAssocID="{05301D4C-7C1E-4251-9B99-C8630265245D}" presName="rootText" presStyleLbl="node3" presStyleIdx="0" presStyleCnt="2">
        <dgm:presLayoutVars>
          <dgm:chPref val="3"/>
        </dgm:presLayoutVars>
      </dgm:prSet>
      <dgm:spPr/>
    </dgm:pt>
    <dgm:pt modelId="{6C5DBF74-7401-489D-8A58-B63C18809514}" type="pres">
      <dgm:prSet presAssocID="{05301D4C-7C1E-4251-9B99-C8630265245D}" presName="rootConnector" presStyleLbl="node3" presStyleIdx="0" presStyleCnt="2"/>
      <dgm:spPr/>
    </dgm:pt>
    <dgm:pt modelId="{4466901E-1F2B-44AF-B81D-52AC56C2D43C}" type="pres">
      <dgm:prSet presAssocID="{05301D4C-7C1E-4251-9B99-C8630265245D}" presName="hierChild4" presStyleCnt="0"/>
      <dgm:spPr/>
    </dgm:pt>
    <dgm:pt modelId="{6A0188FB-A0E8-484C-B533-D4811282A92F}" type="pres">
      <dgm:prSet presAssocID="{6DA87334-EADF-4B95-95A0-52170066FD66}" presName="Name37" presStyleLbl="parChTrans1D4" presStyleIdx="0" presStyleCnt="2"/>
      <dgm:spPr/>
    </dgm:pt>
    <dgm:pt modelId="{5AA5032D-866A-4FEC-8E04-51D6FFCCC507}" type="pres">
      <dgm:prSet presAssocID="{83DF1B80-FACB-4956-9CD1-F63E69BFB75B}" presName="hierRoot2" presStyleCnt="0">
        <dgm:presLayoutVars>
          <dgm:hierBranch val="init"/>
        </dgm:presLayoutVars>
      </dgm:prSet>
      <dgm:spPr/>
    </dgm:pt>
    <dgm:pt modelId="{73718D07-4455-4E72-BA12-337BFB609D00}" type="pres">
      <dgm:prSet presAssocID="{83DF1B80-FACB-4956-9CD1-F63E69BFB75B}" presName="rootComposite" presStyleCnt="0"/>
      <dgm:spPr/>
    </dgm:pt>
    <dgm:pt modelId="{71366A15-9D5B-4219-AC73-733610C64C1B}" type="pres">
      <dgm:prSet presAssocID="{83DF1B80-FACB-4956-9CD1-F63E69BFB75B}" presName="rootText" presStyleLbl="node4" presStyleIdx="0" presStyleCnt="2" custLinFactNeighborX="-22979" custLinFactNeighborY="-17494">
        <dgm:presLayoutVars>
          <dgm:chPref val="3"/>
        </dgm:presLayoutVars>
      </dgm:prSet>
      <dgm:spPr/>
    </dgm:pt>
    <dgm:pt modelId="{6EF77D0F-ABAE-4906-9A60-772408FE621F}" type="pres">
      <dgm:prSet presAssocID="{83DF1B80-FACB-4956-9CD1-F63E69BFB75B}" presName="rootConnector" presStyleLbl="node4" presStyleIdx="0" presStyleCnt="2"/>
      <dgm:spPr/>
    </dgm:pt>
    <dgm:pt modelId="{7DF6C10B-0B77-4668-AEAC-232422CF9CE2}" type="pres">
      <dgm:prSet presAssocID="{83DF1B80-FACB-4956-9CD1-F63E69BFB75B}" presName="hierChild4" presStyleCnt="0"/>
      <dgm:spPr/>
    </dgm:pt>
    <dgm:pt modelId="{79FE96E7-8418-4D66-A0AD-D28E43F61E9C}" type="pres">
      <dgm:prSet presAssocID="{83DF1B80-FACB-4956-9CD1-F63E69BFB75B}" presName="hierChild5" presStyleCnt="0"/>
      <dgm:spPr/>
    </dgm:pt>
    <dgm:pt modelId="{FC70B7D6-0386-489A-B841-656C4D365B2A}" type="pres">
      <dgm:prSet presAssocID="{05301D4C-7C1E-4251-9B99-C8630265245D}" presName="hierChild5" presStyleCnt="0"/>
      <dgm:spPr/>
    </dgm:pt>
    <dgm:pt modelId="{1C51EE95-98A9-4182-B19F-C3E0261566E3}" type="pres">
      <dgm:prSet presAssocID="{9C8273FC-0DDE-49DB-A1E9-2BF9CFE6E34C}" presName="Name37" presStyleLbl="parChTrans1D3" presStyleIdx="1" presStyleCnt="2"/>
      <dgm:spPr/>
    </dgm:pt>
    <dgm:pt modelId="{6C72771E-BDA9-4B84-B390-7DB6A56BF08B}" type="pres">
      <dgm:prSet presAssocID="{04EB70D2-D395-4F23-B0BB-EB5C3C737ECA}" presName="hierRoot2" presStyleCnt="0">
        <dgm:presLayoutVars>
          <dgm:hierBranch val="init"/>
        </dgm:presLayoutVars>
      </dgm:prSet>
      <dgm:spPr/>
    </dgm:pt>
    <dgm:pt modelId="{594BBFDF-2775-4D1A-B0EF-FB8342166C1E}" type="pres">
      <dgm:prSet presAssocID="{04EB70D2-D395-4F23-B0BB-EB5C3C737ECA}" presName="rootComposite" presStyleCnt="0"/>
      <dgm:spPr/>
    </dgm:pt>
    <dgm:pt modelId="{907FED26-903F-4B4C-A8A8-41609B72DCDB}" type="pres">
      <dgm:prSet presAssocID="{04EB70D2-D395-4F23-B0BB-EB5C3C737ECA}" presName="rootText" presStyleLbl="node3" presStyleIdx="1" presStyleCnt="2">
        <dgm:presLayoutVars>
          <dgm:chPref val="3"/>
        </dgm:presLayoutVars>
      </dgm:prSet>
      <dgm:spPr/>
    </dgm:pt>
    <dgm:pt modelId="{9247AE87-2232-4BC4-99E9-2FAB1ECF9F88}" type="pres">
      <dgm:prSet presAssocID="{04EB70D2-D395-4F23-B0BB-EB5C3C737ECA}" presName="rootConnector" presStyleLbl="node3" presStyleIdx="1" presStyleCnt="2"/>
      <dgm:spPr/>
    </dgm:pt>
    <dgm:pt modelId="{493B5406-C844-4C43-8E91-9F30BFC10150}" type="pres">
      <dgm:prSet presAssocID="{04EB70D2-D395-4F23-B0BB-EB5C3C737ECA}" presName="hierChild4" presStyleCnt="0"/>
      <dgm:spPr/>
    </dgm:pt>
    <dgm:pt modelId="{2B907237-3A10-4802-9BE8-811692336020}" type="pres">
      <dgm:prSet presAssocID="{E6C8843D-B03F-4BB7-BF41-9BF9BFBFE566}" presName="Name37" presStyleLbl="parChTrans1D4" presStyleIdx="1" presStyleCnt="2"/>
      <dgm:spPr/>
    </dgm:pt>
    <dgm:pt modelId="{4F570066-1055-40D0-86F1-CEF7ACC8B0CB}" type="pres">
      <dgm:prSet presAssocID="{E1940D5F-450A-458A-BCA7-0F4BCC1CC4E5}" presName="hierRoot2" presStyleCnt="0">
        <dgm:presLayoutVars>
          <dgm:hierBranch val="init"/>
        </dgm:presLayoutVars>
      </dgm:prSet>
      <dgm:spPr/>
    </dgm:pt>
    <dgm:pt modelId="{49A814E5-2C91-4202-9B9A-CC954368069A}" type="pres">
      <dgm:prSet presAssocID="{E1940D5F-450A-458A-BCA7-0F4BCC1CC4E5}" presName="rootComposite" presStyleCnt="0"/>
      <dgm:spPr/>
    </dgm:pt>
    <dgm:pt modelId="{CFE7F0DF-84C0-4C76-933E-C3573E1212A0}" type="pres">
      <dgm:prSet presAssocID="{E1940D5F-450A-458A-BCA7-0F4BCC1CC4E5}" presName="rootText" presStyleLbl="node4" presStyleIdx="1" presStyleCnt="2" custLinFactNeighborX="-17495" custLinFactNeighborY="-20993">
        <dgm:presLayoutVars>
          <dgm:chPref val="3"/>
        </dgm:presLayoutVars>
      </dgm:prSet>
      <dgm:spPr/>
    </dgm:pt>
    <dgm:pt modelId="{52B0D549-1D16-43F7-B0C0-03350EC3CA3A}" type="pres">
      <dgm:prSet presAssocID="{E1940D5F-450A-458A-BCA7-0F4BCC1CC4E5}" presName="rootConnector" presStyleLbl="node4" presStyleIdx="1" presStyleCnt="2"/>
      <dgm:spPr/>
    </dgm:pt>
    <dgm:pt modelId="{19CDEDA8-839F-40C4-A64D-FABF3B2A29AC}" type="pres">
      <dgm:prSet presAssocID="{E1940D5F-450A-458A-BCA7-0F4BCC1CC4E5}" presName="hierChild4" presStyleCnt="0"/>
      <dgm:spPr/>
    </dgm:pt>
    <dgm:pt modelId="{2768AE9B-F05C-43FD-9584-BCCFAD618A7D}" type="pres">
      <dgm:prSet presAssocID="{E1940D5F-450A-458A-BCA7-0F4BCC1CC4E5}" presName="hierChild5" presStyleCnt="0"/>
      <dgm:spPr/>
    </dgm:pt>
    <dgm:pt modelId="{BD084ECE-E038-4BEF-99F5-67790DD319BC}" type="pres">
      <dgm:prSet presAssocID="{04EB70D2-D395-4F23-B0BB-EB5C3C737ECA}" presName="hierChild5" presStyleCnt="0"/>
      <dgm:spPr/>
    </dgm:pt>
    <dgm:pt modelId="{407183BB-07F4-4394-AD7A-1BB98BB52290}" type="pres">
      <dgm:prSet presAssocID="{7EA2D1E5-6DD7-42BF-94D4-99706F74C3E8}" presName="hierChild7" presStyleCnt="0"/>
      <dgm:spPr/>
    </dgm:pt>
    <dgm:pt modelId="{1348088B-3144-4389-B5EA-903461D65C65}" type="pres">
      <dgm:prSet presAssocID="{6BDDE980-896D-4F99-83F4-D875F9F4C5A4}" presName="Name111" presStyleLbl="parChTrans1D2" presStyleIdx="1" presStyleCnt="2"/>
      <dgm:spPr/>
    </dgm:pt>
    <dgm:pt modelId="{C68C6E35-8223-4D70-A632-6A9A771AC094}" type="pres">
      <dgm:prSet presAssocID="{04E5C923-87B2-4CED-ABA4-CDC4426A38AE}" presName="hierRoot3" presStyleCnt="0">
        <dgm:presLayoutVars>
          <dgm:hierBranch val="init"/>
        </dgm:presLayoutVars>
      </dgm:prSet>
      <dgm:spPr/>
    </dgm:pt>
    <dgm:pt modelId="{85B0996B-A6C4-4FAD-9326-AC9FD7DCEB46}" type="pres">
      <dgm:prSet presAssocID="{04E5C923-87B2-4CED-ABA4-CDC4426A38AE}" presName="rootComposite3" presStyleCnt="0"/>
      <dgm:spPr/>
    </dgm:pt>
    <dgm:pt modelId="{F674861E-7033-4AD4-ABF8-E1A8F4C93832}" type="pres">
      <dgm:prSet presAssocID="{04E5C923-87B2-4CED-ABA4-CDC4426A38AE}" presName="rootText3" presStyleLbl="asst1" presStyleIdx="1" presStyleCnt="2">
        <dgm:presLayoutVars>
          <dgm:chPref val="3"/>
        </dgm:presLayoutVars>
      </dgm:prSet>
      <dgm:spPr/>
    </dgm:pt>
    <dgm:pt modelId="{AA954730-0D38-4414-82EF-B2204FB0E445}" type="pres">
      <dgm:prSet presAssocID="{04E5C923-87B2-4CED-ABA4-CDC4426A38AE}" presName="rootConnector3" presStyleLbl="asst1" presStyleIdx="1" presStyleCnt="2"/>
      <dgm:spPr/>
    </dgm:pt>
    <dgm:pt modelId="{D178644B-7C97-431D-B997-4AD2DC6795A8}" type="pres">
      <dgm:prSet presAssocID="{04E5C923-87B2-4CED-ABA4-CDC4426A38AE}" presName="hierChild6" presStyleCnt="0"/>
      <dgm:spPr/>
    </dgm:pt>
    <dgm:pt modelId="{19C0B625-1ABB-4F65-88E9-A47DC7D59B3A}" type="pres">
      <dgm:prSet presAssocID="{04E5C923-87B2-4CED-ABA4-CDC4426A38AE}" presName="hierChild7" presStyleCnt="0"/>
      <dgm:spPr/>
    </dgm:pt>
  </dgm:ptLst>
  <dgm:cxnLst>
    <dgm:cxn modelId="{7DA09904-DE03-4958-83EB-34B1430FFD68}" type="presOf" srcId="{83DF1B80-FACB-4956-9CD1-F63E69BFB75B}" destId="{6EF77D0F-ABAE-4906-9A60-772408FE621F}" srcOrd="1" destOrd="0" presId="urn:microsoft.com/office/officeart/2005/8/layout/orgChart1"/>
    <dgm:cxn modelId="{C038770C-B0EC-4439-9DCE-55D53630B3A3}" type="presOf" srcId="{5E553C93-5FCC-4F5C-A534-02F7EC7F873B}" destId="{EB24B7E2-A068-4C94-9D09-4C1EC3719CBB}" srcOrd="0" destOrd="0" presId="urn:microsoft.com/office/officeart/2005/8/layout/orgChart1"/>
    <dgm:cxn modelId="{90B3DC11-E2B4-452A-8494-5595C0E542A5}" type="presOf" srcId="{04EB70D2-D395-4F23-B0BB-EB5C3C737ECA}" destId="{907FED26-903F-4B4C-A8A8-41609B72DCDB}" srcOrd="0" destOrd="0" presId="urn:microsoft.com/office/officeart/2005/8/layout/orgChart1"/>
    <dgm:cxn modelId="{5BA60A13-B9F4-406A-AB89-A1055449CF62}" type="presOf" srcId="{6BDDE980-896D-4F99-83F4-D875F9F4C5A4}" destId="{1348088B-3144-4389-B5EA-903461D65C65}" srcOrd="0" destOrd="0" presId="urn:microsoft.com/office/officeart/2005/8/layout/orgChart1"/>
    <dgm:cxn modelId="{5574FD67-3794-4C27-A1D6-411A2D42BA55}" type="presOf" srcId="{04EB70D2-D395-4F23-B0BB-EB5C3C737ECA}" destId="{9247AE87-2232-4BC4-99E9-2FAB1ECF9F88}" srcOrd="1" destOrd="0" presId="urn:microsoft.com/office/officeart/2005/8/layout/orgChart1"/>
    <dgm:cxn modelId="{A8FAE868-15C2-4A02-B2CF-B79AEAE28156}" type="presOf" srcId="{83DF1B80-FACB-4956-9CD1-F63E69BFB75B}" destId="{71366A15-9D5B-4219-AC73-733610C64C1B}" srcOrd="0" destOrd="0" presId="urn:microsoft.com/office/officeart/2005/8/layout/orgChart1"/>
    <dgm:cxn modelId="{F83A384D-9552-4F73-989A-201CF81B7A9C}" type="presOf" srcId="{05301D4C-7C1E-4251-9B99-C8630265245D}" destId="{6C5DBF74-7401-489D-8A58-B63C18809514}" srcOrd="1" destOrd="0" presId="urn:microsoft.com/office/officeart/2005/8/layout/orgChart1"/>
    <dgm:cxn modelId="{6979C952-106A-4357-A564-848B66C946D1}" srcId="{7EA2D1E5-6DD7-42BF-94D4-99706F74C3E8}" destId="{04EB70D2-D395-4F23-B0BB-EB5C3C737ECA}" srcOrd="1" destOrd="0" parTransId="{9C8273FC-0DDE-49DB-A1E9-2BF9CFE6E34C}" sibTransId="{F46DBD47-03C3-4E46-9818-74F9944DF20F}"/>
    <dgm:cxn modelId="{1406D677-A382-48E7-ACFA-7F41008E2D4A}" type="presOf" srcId="{7EA2D1E5-6DD7-42BF-94D4-99706F74C3E8}" destId="{B2E51303-25C7-4A6B-AFFD-8FAD750B98B4}" srcOrd="0" destOrd="0" presId="urn:microsoft.com/office/officeart/2005/8/layout/orgChart1"/>
    <dgm:cxn modelId="{524E2C58-A8DA-42DC-8E41-22C10EA97E1A}" srcId="{201033B6-22AC-4C77-A34D-AFCF67915769}" destId="{04E5C923-87B2-4CED-ABA4-CDC4426A38AE}" srcOrd="1" destOrd="0" parTransId="{6BDDE980-896D-4F99-83F4-D875F9F4C5A4}" sibTransId="{6AC08936-6200-4F21-B7E6-8C662B579A1E}"/>
    <dgm:cxn modelId="{77889F83-9ACC-42C4-A3ED-C568C638866A}" type="presOf" srcId="{201033B6-22AC-4C77-A34D-AFCF67915769}" destId="{9D28170C-0243-4C78-BA66-81E295413B37}" srcOrd="1" destOrd="0" presId="urn:microsoft.com/office/officeart/2005/8/layout/orgChart1"/>
    <dgm:cxn modelId="{650ED689-FA57-4285-9B5A-4A9D8861EA7C}" srcId="{7EA2D1E5-6DD7-42BF-94D4-99706F74C3E8}" destId="{05301D4C-7C1E-4251-9B99-C8630265245D}" srcOrd="0" destOrd="0" parTransId="{5E553C93-5FCC-4F5C-A534-02F7EC7F873B}" sibTransId="{BC19AA99-77F4-408A-AF67-FCD73645E83E}"/>
    <dgm:cxn modelId="{18347B90-92C3-4509-95A9-81ACEAE095F0}" type="presOf" srcId="{E1940D5F-450A-458A-BCA7-0F4BCC1CC4E5}" destId="{52B0D549-1D16-43F7-B0C0-03350EC3CA3A}" srcOrd="1" destOrd="0" presId="urn:microsoft.com/office/officeart/2005/8/layout/orgChart1"/>
    <dgm:cxn modelId="{F4A6B592-F846-4815-9893-800B06925CB7}" srcId="{201033B6-22AC-4C77-A34D-AFCF67915769}" destId="{7EA2D1E5-6DD7-42BF-94D4-99706F74C3E8}" srcOrd="0" destOrd="0" parTransId="{C3199CAE-9FF5-448A-A251-29B527D73AE9}" sibTransId="{94512EA5-6ADE-4B1D-94B7-B8B1C49207B8}"/>
    <dgm:cxn modelId="{CA71D898-F4EC-4324-BC94-33029FFC4302}" type="presOf" srcId="{6DA87334-EADF-4B95-95A0-52170066FD66}" destId="{6A0188FB-A0E8-484C-B533-D4811282A92F}" srcOrd="0" destOrd="0" presId="urn:microsoft.com/office/officeart/2005/8/layout/orgChart1"/>
    <dgm:cxn modelId="{BC22F499-02A6-469F-9D61-EC727A199DA4}" type="presOf" srcId="{E6C8843D-B03F-4BB7-BF41-9BF9BFBFE566}" destId="{2B907237-3A10-4802-9BE8-811692336020}" srcOrd="0" destOrd="0" presId="urn:microsoft.com/office/officeart/2005/8/layout/orgChart1"/>
    <dgm:cxn modelId="{9CA12FA2-EF4A-41A0-8047-3C1B2A04F7EC}" type="presOf" srcId="{04E5C923-87B2-4CED-ABA4-CDC4426A38AE}" destId="{F674861E-7033-4AD4-ABF8-E1A8F4C93832}" srcOrd="0" destOrd="0" presId="urn:microsoft.com/office/officeart/2005/8/layout/orgChart1"/>
    <dgm:cxn modelId="{1BBF77A9-FA09-41BB-B4AE-E32E357B4484}" type="presOf" srcId="{9C8273FC-0DDE-49DB-A1E9-2BF9CFE6E34C}" destId="{1C51EE95-98A9-4182-B19F-C3E0261566E3}" srcOrd="0" destOrd="0" presId="urn:microsoft.com/office/officeart/2005/8/layout/orgChart1"/>
    <dgm:cxn modelId="{11FA34AC-A484-451F-B67E-2C0804E000CB}" type="presOf" srcId="{E1940D5F-450A-458A-BCA7-0F4BCC1CC4E5}" destId="{CFE7F0DF-84C0-4C76-933E-C3573E1212A0}" srcOrd="0" destOrd="0" presId="urn:microsoft.com/office/officeart/2005/8/layout/orgChart1"/>
    <dgm:cxn modelId="{74227FBC-18D9-47B4-9BAF-F05F1DA4EC82}" type="presOf" srcId="{C3199CAE-9FF5-448A-A251-29B527D73AE9}" destId="{ED858641-39FC-4EEC-8509-1E518C17871A}" srcOrd="0" destOrd="0" presId="urn:microsoft.com/office/officeart/2005/8/layout/orgChart1"/>
    <dgm:cxn modelId="{B584B0C5-68E6-4A41-8EB0-83173A9EA4E2}" srcId="{04EB70D2-D395-4F23-B0BB-EB5C3C737ECA}" destId="{E1940D5F-450A-458A-BCA7-0F4BCC1CC4E5}" srcOrd="0" destOrd="0" parTransId="{E6C8843D-B03F-4BB7-BF41-9BF9BFBFE566}" sibTransId="{1DF8B883-2B33-4760-8FE5-46995B859995}"/>
    <dgm:cxn modelId="{D85C4BE4-E7E9-4E87-9BCA-644BA125A8F4}" srcId="{05301D4C-7C1E-4251-9B99-C8630265245D}" destId="{83DF1B80-FACB-4956-9CD1-F63E69BFB75B}" srcOrd="0" destOrd="0" parTransId="{6DA87334-EADF-4B95-95A0-52170066FD66}" sibTransId="{08EED319-2D12-4677-9D0C-3B267AA5CFB1}"/>
    <dgm:cxn modelId="{691F1DE8-4A3B-4DEC-9B3A-222242D0113B}" type="presOf" srcId="{04E5C923-87B2-4CED-ABA4-CDC4426A38AE}" destId="{AA954730-0D38-4414-82EF-B2204FB0E445}" srcOrd="1" destOrd="0" presId="urn:microsoft.com/office/officeart/2005/8/layout/orgChart1"/>
    <dgm:cxn modelId="{E839FAEF-674D-4E28-ABC2-3DE0F8180891}" type="presOf" srcId="{201033B6-22AC-4C77-A34D-AFCF67915769}" destId="{714C4A9C-092E-4D71-A86A-FFD5F8502F13}" srcOrd="0" destOrd="0" presId="urn:microsoft.com/office/officeart/2005/8/layout/orgChart1"/>
    <dgm:cxn modelId="{FAA88AF3-4C60-48A2-833B-4F056056BF7F}" type="presOf" srcId="{7EA2D1E5-6DD7-42BF-94D4-99706F74C3E8}" destId="{5692A45C-E8FA-4850-8EEB-F4FCD69E11BF}" srcOrd="1" destOrd="0" presId="urn:microsoft.com/office/officeart/2005/8/layout/orgChart1"/>
    <dgm:cxn modelId="{67E273F4-F9EA-4086-967B-9269A86CACF7}" type="presOf" srcId="{6E1A5AAE-A7C5-488D-8792-2B017A7E27B5}" destId="{301DC49B-57B7-4E5B-BC7C-B3CB7563C856}" srcOrd="0" destOrd="0" presId="urn:microsoft.com/office/officeart/2005/8/layout/orgChart1"/>
    <dgm:cxn modelId="{5ED0B0F9-AB7B-44A3-979B-D63DFF2F4DBB}" srcId="{6E1A5AAE-A7C5-488D-8792-2B017A7E27B5}" destId="{201033B6-22AC-4C77-A34D-AFCF67915769}" srcOrd="0" destOrd="0" parTransId="{C663E106-2333-4201-AAED-909BAD475742}" sibTransId="{3DDC0274-3FEA-4E28-8CEA-FFDE9ACB9C6B}"/>
    <dgm:cxn modelId="{999D0CFB-555D-4194-86F4-5A36B33C2CBF}" type="presOf" srcId="{05301D4C-7C1E-4251-9B99-C8630265245D}" destId="{2290ED49-3BFE-4E9B-AD9A-141C2BED9724}" srcOrd="0" destOrd="0" presId="urn:microsoft.com/office/officeart/2005/8/layout/orgChart1"/>
    <dgm:cxn modelId="{6999EE84-0B8D-4DFD-870B-30560CC57133}" type="presParOf" srcId="{301DC49B-57B7-4E5B-BC7C-B3CB7563C856}" destId="{441DD954-560E-4267-87A3-0352035B723F}" srcOrd="0" destOrd="0" presId="urn:microsoft.com/office/officeart/2005/8/layout/orgChart1"/>
    <dgm:cxn modelId="{E0B40B21-1E9A-4545-8B38-8EE244B0F5B8}" type="presParOf" srcId="{441DD954-560E-4267-87A3-0352035B723F}" destId="{EDEE8FA6-C6DE-4149-B7A9-74BD9C79AFA2}" srcOrd="0" destOrd="0" presId="urn:microsoft.com/office/officeart/2005/8/layout/orgChart1"/>
    <dgm:cxn modelId="{D97944CB-7E44-450F-A791-86355B8F8136}" type="presParOf" srcId="{EDEE8FA6-C6DE-4149-B7A9-74BD9C79AFA2}" destId="{714C4A9C-092E-4D71-A86A-FFD5F8502F13}" srcOrd="0" destOrd="0" presId="urn:microsoft.com/office/officeart/2005/8/layout/orgChart1"/>
    <dgm:cxn modelId="{3443FEAC-3D10-4F48-92A9-C9A4540427A3}" type="presParOf" srcId="{EDEE8FA6-C6DE-4149-B7A9-74BD9C79AFA2}" destId="{9D28170C-0243-4C78-BA66-81E295413B37}" srcOrd="1" destOrd="0" presId="urn:microsoft.com/office/officeart/2005/8/layout/orgChart1"/>
    <dgm:cxn modelId="{390AC190-772C-48B8-A895-0E45E4969B13}" type="presParOf" srcId="{441DD954-560E-4267-87A3-0352035B723F}" destId="{8D8D9670-95AD-4983-AC93-FA0E51B7EDEF}" srcOrd="1" destOrd="0" presId="urn:microsoft.com/office/officeart/2005/8/layout/orgChart1"/>
    <dgm:cxn modelId="{72CE41E1-0B9A-4F12-948E-7B5034045249}" type="presParOf" srcId="{441DD954-560E-4267-87A3-0352035B723F}" destId="{B2FF5653-C652-494E-97DA-6FFA33274D6A}" srcOrd="2" destOrd="0" presId="urn:microsoft.com/office/officeart/2005/8/layout/orgChart1"/>
    <dgm:cxn modelId="{11904CCF-646D-4385-AE24-2E4ABF9971A9}" type="presParOf" srcId="{B2FF5653-C652-494E-97DA-6FFA33274D6A}" destId="{ED858641-39FC-4EEC-8509-1E518C17871A}" srcOrd="0" destOrd="0" presId="urn:microsoft.com/office/officeart/2005/8/layout/orgChart1"/>
    <dgm:cxn modelId="{63791A06-7E41-4848-836C-F7EAA8C65691}" type="presParOf" srcId="{B2FF5653-C652-494E-97DA-6FFA33274D6A}" destId="{29C7EF45-B77D-4A14-92F2-EE0E59990864}" srcOrd="1" destOrd="0" presId="urn:microsoft.com/office/officeart/2005/8/layout/orgChart1"/>
    <dgm:cxn modelId="{69E81C26-1EC7-4A65-B81A-4EAC2E5B9DAD}" type="presParOf" srcId="{29C7EF45-B77D-4A14-92F2-EE0E59990864}" destId="{3D49902A-27E6-4FFC-A898-8959EE81C11C}" srcOrd="0" destOrd="0" presId="urn:microsoft.com/office/officeart/2005/8/layout/orgChart1"/>
    <dgm:cxn modelId="{62DB23DC-2BA6-4815-BCEF-7D58A1F5211E}" type="presParOf" srcId="{3D49902A-27E6-4FFC-A898-8959EE81C11C}" destId="{B2E51303-25C7-4A6B-AFFD-8FAD750B98B4}" srcOrd="0" destOrd="0" presId="urn:microsoft.com/office/officeart/2005/8/layout/orgChart1"/>
    <dgm:cxn modelId="{36DF976C-E026-4185-9C3E-4655F2DDFF30}" type="presParOf" srcId="{3D49902A-27E6-4FFC-A898-8959EE81C11C}" destId="{5692A45C-E8FA-4850-8EEB-F4FCD69E11BF}" srcOrd="1" destOrd="0" presId="urn:microsoft.com/office/officeart/2005/8/layout/orgChart1"/>
    <dgm:cxn modelId="{11897149-42D8-4003-A770-B04481FFE635}" type="presParOf" srcId="{29C7EF45-B77D-4A14-92F2-EE0E59990864}" destId="{A413588A-996F-4534-AA70-2C0C83EC9715}" srcOrd="1" destOrd="0" presId="urn:microsoft.com/office/officeart/2005/8/layout/orgChart1"/>
    <dgm:cxn modelId="{C9E55671-E285-43B3-A8A8-9FCA86E0F57D}" type="presParOf" srcId="{A413588A-996F-4534-AA70-2C0C83EC9715}" destId="{EB24B7E2-A068-4C94-9D09-4C1EC3719CBB}" srcOrd="0" destOrd="0" presId="urn:microsoft.com/office/officeart/2005/8/layout/orgChart1"/>
    <dgm:cxn modelId="{6045F111-6094-4B2D-94C7-A7F8ED60D6D3}" type="presParOf" srcId="{A413588A-996F-4534-AA70-2C0C83EC9715}" destId="{E11F3B66-18C2-43D7-B197-3E836FBB8321}" srcOrd="1" destOrd="0" presId="urn:microsoft.com/office/officeart/2005/8/layout/orgChart1"/>
    <dgm:cxn modelId="{41339F06-CCD6-4BF6-A295-388A71D415C1}" type="presParOf" srcId="{E11F3B66-18C2-43D7-B197-3E836FBB8321}" destId="{4DF671D1-FE1C-4B83-9819-0B8B20088ECA}" srcOrd="0" destOrd="0" presId="urn:microsoft.com/office/officeart/2005/8/layout/orgChart1"/>
    <dgm:cxn modelId="{5604B1CF-3F55-464F-B68E-6BAD7A8DA4F0}" type="presParOf" srcId="{4DF671D1-FE1C-4B83-9819-0B8B20088ECA}" destId="{2290ED49-3BFE-4E9B-AD9A-141C2BED9724}" srcOrd="0" destOrd="0" presId="urn:microsoft.com/office/officeart/2005/8/layout/orgChart1"/>
    <dgm:cxn modelId="{9ADC3A23-ACAA-488C-9720-38A669807C4B}" type="presParOf" srcId="{4DF671D1-FE1C-4B83-9819-0B8B20088ECA}" destId="{6C5DBF74-7401-489D-8A58-B63C18809514}" srcOrd="1" destOrd="0" presId="urn:microsoft.com/office/officeart/2005/8/layout/orgChart1"/>
    <dgm:cxn modelId="{51522E60-FF34-48E4-A178-655C2280920E}" type="presParOf" srcId="{E11F3B66-18C2-43D7-B197-3E836FBB8321}" destId="{4466901E-1F2B-44AF-B81D-52AC56C2D43C}" srcOrd="1" destOrd="0" presId="urn:microsoft.com/office/officeart/2005/8/layout/orgChart1"/>
    <dgm:cxn modelId="{4AF83A27-4AB0-43F2-96DE-6CDEFC23246B}" type="presParOf" srcId="{4466901E-1F2B-44AF-B81D-52AC56C2D43C}" destId="{6A0188FB-A0E8-484C-B533-D4811282A92F}" srcOrd="0" destOrd="0" presId="urn:microsoft.com/office/officeart/2005/8/layout/orgChart1"/>
    <dgm:cxn modelId="{EE0A546D-F7FA-433B-8861-1D3C66FC5522}" type="presParOf" srcId="{4466901E-1F2B-44AF-B81D-52AC56C2D43C}" destId="{5AA5032D-866A-4FEC-8E04-51D6FFCCC507}" srcOrd="1" destOrd="0" presId="urn:microsoft.com/office/officeart/2005/8/layout/orgChart1"/>
    <dgm:cxn modelId="{3893A522-2F3B-482C-96BC-B765EBDB4DF1}" type="presParOf" srcId="{5AA5032D-866A-4FEC-8E04-51D6FFCCC507}" destId="{73718D07-4455-4E72-BA12-337BFB609D00}" srcOrd="0" destOrd="0" presId="urn:microsoft.com/office/officeart/2005/8/layout/orgChart1"/>
    <dgm:cxn modelId="{62D50A55-5968-4FB9-92F2-C65A9A468F4D}" type="presParOf" srcId="{73718D07-4455-4E72-BA12-337BFB609D00}" destId="{71366A15-9D5B-4219-AC73-733610C64C1B}" srcOrd="0" destOrd="0" presId="urn:microsoft.com/office/officeart/2005/8/layout/orgChart1"/>
    <dgm:cxn modelId="{4F404565-A056-4434-BBAF-89A30FF088C5}" type="presParOf" srcId="{73718D07-4455-4E72-BA12-337BFB609D00}" destId="{6EF77D0F-ABAE-4906-9A60-772408FE621F}" srcOrd="1" destOrd="0" presId="urn:microsoft.com/office/officeart/2005/8/layout/orgChart1"/>
    <dgm:cxn modelId="{65389987-EEDC-421A-A170-E03C4958A0DC}" type="presParOf" srcId="{5AA5032D-866A-4FEC-8E04-51D6FFCCC507}" destId="{7DF6C10B-0B77-4668-AEAC-232422CF9CE2}" srcOrd="1" destOrd="0" presId="urn:microsoft.com/office/officeart/2005/8/layout/orgChart1"/>
    <dgm:cxn modelId="{0F8D7F59-459A-48C6-93B1-B5A3A7F3F194}" type="presParOf" srcId="{5AA5032D-866A-4FEC-8E04-51D6FFCCC507}" destId="{79FE96E7-8418-4D66-A0AD-D28E43F61E9C}" srcOrd="2" destOrd="0" presId="urn:microsoft.com/office/officeart/2005/8/layout/orgChart1"/>
    <dgm:cxn modelId="{0EAEF8AB-64D8-44A7-9BCA-8603ED1EDF21}" type="presParOf" srcId="{E11F3B66-18C2-43D7-B197-3E836FBB8321}" destId="{FC70B7D6-0386-489A-B841-656C4D365B2A}" srcOrd="2" destOrd="0" presId="urn:microsoft.com/office/officeart/2005/8/layout/orgChart1"/>
    <dgm:cxn modelId="{28651848-01A8-40A3-8BBF-BB9F029C4CDE}" type="presParOf" srcId="{A413588A-996F-4534-AA70-2C0C83EC9715}" destId="{1C51EE95-98A9-4182-B19F-C3E0261566E3}" srcOrd="2" destOrd="0" presId="urn:microsoft.com/office/officeart/2005/8/layout/orgChart1"/>
    <dgm:cxn modelId="{0D4BF75C-D091-4CCF-BEE8-6E854DCA8296}" type="presParOf" srcId="{A413588A-996F-4534-AA70-2C0C83EC9715}" destId="{6C72771E-BDA9-4B84-B390-7DB6A56BF08B}" srcOrd="3" destOrd="0" presId="urn:microsoft.com/office/officeart/2005/8/layout/orgChart1"/>
    <dgm:cxn modelId="{1D91AEAA-4A11-4EFF-84DA-4723E0905F5B}" type="presParOf" srcId="{6C72771E-BDA9-4B84-B390-7DB6A56BF08B}" destId="{594BBFDF-2775-4D1A-B0EF-FB8342166C1E}" srcOrd="0" destOrd="0" presId="urn:microsoft.com/office/officeart/2005/8/layout/orgChart1"/>
    <dgm:cxn modelId="{3A614602-0BF0-4704-8C6A-47BD67975002}" type="presParOf" srcId="{594BBFDF-2775-4D1A-B0EF-FB8342166C1E}" destId="{907FED26-903F-4B4C-A8A8-41609B72DCDB}" srcOrd="0" destOrd="0" presId="urn:microsoft.com/office/officeart/2005/8/layout/orgChart1"/>
    <dgm:cxn modelId="{36664E79-4F34-489E-ADD7-A26A7E340378}" type="presParOf" srcId="{594BBFDF-2775-4D1A-B0EF-FB8342166C1E}" destId="{9247AE87-2232-4BC4-99E9-2FAB1ECF9F88}" srcOrd="1" destOrd="0" presId="urn:microsoft.com/office/officeart/2005/8/layout/orgChart1"/>
    <dgm:cxn modelId="{E7CE6D58-944F-4BDB-9B06-6E92BF84754A}" type="presParOf" srcId="{6C72771E-BDA9-4B84-B390-7DB6A56BF08B}" destId="{493B5406-C844-4C43-8E91-9F30BFC10150}" srcOrd="1" destOrd="0" presId="urn:microsoft.com/office/officeart/2005/8/layout/orgChart1"/>
    <dgm:cxn modelId="{DD6BD2B2-CA91-4869-A9B0-AB9AFFC525CD}" type="presParOf" srcId="{493B5406-C844-4C43-8E91-9F30BFC10150}" destId="{2B907237-3A10-4802-9BE8-811692336020}" srcOrd="0" destOrd="0" presId="urn:microsoft.com/office/officeart/2005/8/layout/orgChart1"/>
    <dgm:cxn modelId="{8FD65EB3-DD3B-4679-8CB4-F95884B4E5AB}" type="presParOf" srcId="{493B5406-C844-4C43-8E91-9F30BFC10150}" destId="{4F570066-1055-40D0-86F1-CEF7ACC8B0CB}" srcOrd="1" destOrd="0" presId="urn:microsoft.com/office/officeart/2005/8/layout/orgChart1"/>
    <dgm:cxn modelId="{3EF6FF5A-99F3-41C2-B203-BF4736B86778}" type="presParOf" srcId="{4F570066-1055-40D0-86F1-CEF7ACC8B0CB}" destId="{49A814E5-2C91-4202-9B9A-CC954368069A}" srcOrd="0" destOrd="0" presId="urn:microsoft.com/office/officeart/2005/8/layout/orgChart1"/>
    <dgm:cxn modelId="{FD9DD2C1-0B7E-4A49-9140-6155CC501043}" type="presParOf" srcId="{49A814E5-2C91-4202-9B9A-CC954368069A}" destId="{CFE7F0DF-84C0-4C76-933E-C3573E1212A0}" srcOrd="0" destOrd="0" presId="urn:microsoft.com/office/officeart/2005/8/layout/orgChart1"/>
    <dgm:cxn modelId="{0E80986E-92E9-4F19-AF0B-FDDDC4608943}" type="presParOf" srcId="{49A814E5-2C91-4202-9B9A-CC954368069A}" destId="{52B0D549-1D16-43F7-B0C0-03350EC3CA3A}" srcOrd="1" destOrd="0" presId="urn:microsoft.com/office/officeart/2005/8/layout/orgChart1"/>
    <dgm:cxn modelId="{85CDD899-A384-48DB-B5A3-4584EEC998CC}" type="presParOf" srcId="{4F570066-1055-40D0-86F1-CEF7ACC8B0CB}" destId="{19CDEDA8-839F-40C4-A64D-FABF3B2A29AC}" srcOrd="1" destOrd="0" presId="urn:microsoft.com/office/officeart/2005/8/layout/orgChart1"/>
    <dgm:cxn modelId="{02DB66E6-8BE5-457A-B978-1E5B416A3DDC}" type="presParOf" srcId="{4F570066-1055-40D0-86F1-CEF7ACC8B0CB}" destId="{2768AE9B-F05C-43FD-9584-BCCFAD618A7D}" srcOrd="2" destOrd="0" presId="urn:microsoft.com/office/officeart/2005/8/layout/orgChart1"/>
    <dgm:cxn modelId="{054DDBFE-19BA-4E24-8DB6-A7ADEA7072D3}" type="presParOf" srcId="{6C72771E-BDA9-4B84-B390-7DB6A56BF08B}" destId="{BD084ECE-E038-4BEF-99F5-67790DD319BC}" srcOrd="2" destOrd="0" presId="urn:microsoft.com/office/officeart/2005/8/layout/orgChart1"/>
    <dgm:cxn modelId="{D8E2FBB1-7A60-4D7E-9FD1-B859F2724C68}" type="presParOf" srcId="{29C7EF45-B77D-4A14-92F2-EE0E59990864}" destId="{407183BB-07F4-4394-AD7A-1BB98BB52290}" srcOrd="2" destOrd="0" presId="urn:microsoft.com/office/officeart/2005/8/layout/orgChart1"/>
    <dgm:cxn modelId="{EE067E65-9F3F-45BE-B3F4-A65806A46BFF}" type="presParOf" srcId="{B2FF5653-C652-494E-97DA-6FFA33274D6A}" destId="{1348088B-3144-4389-B5EA-903461D65C65}" srcOrd="2" destOrd="0" presId="urn:microsoft.com/office/officeart/2005/8/layout/orgChart1"/>
    <dgm:cxn modelId="{2F63441A-07AA-46AF-998C-8DC710D70D45}" type="presParOf" srcId="{B2FF5653-C652-494E-97DA-6FFA33274D6A}" destId="{C68C6E35-8223-4D70-A632-6A9A771AC094}" srcOrd="3" destOrd="0" presId="urn:microsoft.com/office/officeart/2005/8/layout/orgChart1"/>
    <dgm:cxn modelId="{74CB36BB-6BF1-434B-A9A9-85B2ABFB7E2B}" type="presParOf" srcId="{C68C6E35-8223-4D70-A632-6A9A771AC094}" destId="{85B0996B-A6C4-4FAD-9326-AC9FD7DCEB46}" srcOrd="0" destOrd="0" presId="urn:microsoft.com/office/officeart/2005/8/layout/orgChart1"/>
    <dgm:cxn modelId="{60532D81-9AC7-448B-89F3-C20D57C242F0}" type="presParOf" srcId="{85B0996B-A6C4-4FAD-9326-AC9FD7DCEB46}" destId="{F674861E-7033-4AD4-ABF8-E1A8F4C93832}" srcOrd="0" destOrd="0" presId="urn:microsoft.com/office/officeart/2005/8/layout/orgChart1"/>
    <dgm:cxn modelId="{9EB39317-7E5B-457D-A7A8-46C0319F56B9}" type="presParOf" srcId="{85B0996B-A6C4-4FAD-9326-AC9FD7DCEB46}" destId="{AA954730-0D38-4414-82EF-B2204FB0E445}" srcOrd="1" destOrd="0" presId="urn:microsoft.com/office/officeart/2005/8/layout/orgChart1"/>
    <dgm:cxn modelId="{29EB8EAA-EDED-4A59-BAFC-A0DDFA88B3C1}" type="presParOf" srcId="{C68C6E35-8223-4D70-A632-6A9A771AC094}" destId="{D178644B-7C97-431D-B997-4AD2DC6795A8}" srcOrd="1" destOrd="0" presId="urn:microsoft.com/office/officeart/2005/8/layout/orgChart1"/>
    <dgm:cxn modelId="{048E6CED-F743-43CF-91C9-435D241CDECA}" type="presParOf" srcId="{C68C6E35-8223-4D70-A632-6A9A771AC094}" destId="{19C0B625-1ABB-4F65-88E9-A47DC7D59B3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de-DE" sz="2400" dirty="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Multimodal Transport</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err="1">
              <a:solidFill>
                <a:schemeClr val="accent1"/>
              </a:solidFill>
              <a:latin typeface="Corbel" panose="020B0503020204020204" pitchFamily="34" charset="0"/>
            </a:rPr>
            <a:t>Freight</a:t>
          </a:r>
          <a:r>
            <a:rPr lang="de-DE" sz="2400" dirty="0">
              <a:solidFill>
                <a:schemeClr val="accent1"/>
              </a:solidFill>
              <a:latin typeface="Corbel" panose="020B0503020204020204" pitchFamily="34" charset="0"/>
            </a:rPr>
            <a:t> Transport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904B9C7B-A859-40AD-B356-0A111A9E50E4}">
      <dgm:prSet custT="1"/>
      <dgm:spPr>
        <a:solidFill>
          <a:schemeClr val="accent1">
            <a:lumMod val="40000"/>
            <a:lumOff val="60000"/>
          </a:schemeClr>
        </a:solidFill>
      </dgm:spPr>
      <dgm:t>
        <a:bodyPr/>
        <a:lstStyle/>
        <a:p>
          <a:r>
            <a:rPr lang="de-AT" sz="2400" dirty="0">
              <a:solidFill>
                <a:schemeClr val="accent1"/>
              </a:solidFill>
              <a:latin typeface="Corbel" panose="020B0503020204020204" pitchFamily="34" charset="0"/>
            </a:rPr>
            <a:t>Transport </a:t>
          </a:r>
          <a:r>
            <a:rPr lang="de-AT" sz="2400" dirty="0" err="1">
              <a:solidFill>
                <a:schemeClr val="accent1"/>
              </a:solidFill>
              <a:latin typeface="Corbel" panose="020B0503020204020204" pitchFamily="34" charset="0"/>
            </a:rPr>
            <a:t>Examples</a:t>
          </a:r>
          <a:endParaRPr lang="de-DE" sz="2400" dirty="0">
            <a:solidFill>
              <a:schemeClr val="accent1"/>
            </a:solidFill>
            <a:latin typeface="Corbel" panose="020B0503020204020204" pitchFamily="34" charset="0"/>
          </a:endParaRPr>
        </a:p>
      </dgm:t>
    </dgm:pt>
    <dgm:pt modelId="{525FDEF5-4492-4CE3-9C6A-C6C880347989}" type="parTrans" cxnId="{4E835621-7A43-400B-812E-3AEFA388581A}">
      <dgm:prSet/>
      <dgm:spPr/>
      <dgm:t>
        <a:bodyPr/>
        <a:lstStyle/>
        <a:p>
          <a:endParaRPr lang="de-DE"/>
        </a:p>
      </dgm:t>
    </dgm:pt>
    <dgm:pt modelId="{67E613A1-7C56-4997-8AF5-3305AB44C96B}" type="sibTrans" cxnId="{4E835621-7A43-400B-812E-3AEFA388581A}">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blipFill rotWithShape="0">
          <a:blip xmlns:r="http://schemas.openxmlformats.org/officeDocument/2006/relationships" r:embed="rId1"/>
          <a:stretch>
            <a:fillRect/>
          </a:stretch>
        </a:blip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blipFill rotWithShape="0">
          <a:blip xmlns:r="http://schemas.openxmlformats.org/officeDocument/2006/relationships" r:embed="rId2"/>
          <a:stretch>
            <a:fillRect/>
          </a:stretch>
        </a:blipFill>
        <a:ln w="28575">
          <a:solidFill>
            <a:schemeClr val="accent1"/>
          </a:solidFill>
        </a:ln>
      </dgm:spPr>
    </dgm:pt>
    <dgm:pt modelId="{BAB69A9F-E04F-404A-85CE-5FAF7BBC266B}" type="pres">
      <dgm:prSet presAssocID="{6755B75A-DA2F-4942-9466-602DAA2B76D4}" presName="text_3" presStyleLbl="node1" presStyleIdx="2" presStyleCnt="4">
        <dgm:presLayoutVars>
          <dgm:bulletEnabled val="1"/>
        </dgm:presLayoutVars>
      </dgm:prSet>
      <dgm:spPr/>
    </dgm:pt>
    <dgm:pt modelId="{CBFA8B84-6270-4E62-8172-6292D04491B7}"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blipFill rotWithShape="0">
          <a:blip xmlns:r="http://schemas.openxmlformats.org/officeDocument/2006/relationships" r:embed="rId3"/>
          <a:stretch>
            <a:fillRect/>
          </a:stretch>
        </a:blipFill>
        <a:ln w="28575">
          <a:solidFill>
            <a:schemeClr val="accent1"/>
          </a:solidFill>
        </a:ln>
      </dgm:spPr>
    </dgm:pt>
    <dgm:pt modelId="{BED213F8-EC6E-4D47-80F6-DC4DC3BEC7A6}" type="pres">
      <dgm:prSet presAssocID="{904B9C7B-A859-40AD-B356-0A111A9E50E4}" presName="text_4" presStyleLbl="node1" presStyleIdx="3" presStyleCnt="4">
        <dgm:presLayoutVars>
          <dgm:bulletEnabled val="1"/>
        </dgm:presLayoutVars>
      </dgm:prSet>
      <dgm:spPr/>
    </dgm:pt>
    <dgm:pt modelId="{8D409966-C81A-4FCA-B0D2-E50906BE57E8}" type="pres">
      <dgm:prSet presAssocID="{904B9C7B-A859-40AD-B356-0A111A9E50E4}" presName="accent_4" presStyleCnt="0"/>
      <dgm:spPr/>
    </dgm:pt>
    <dgm:pt modelId="{853C45FA-00DC-48BC-9126-3A5D6477866B}" type="pres">
      <dgm:prSet presAssocID="{904B9C7B-A859-40AD-B356-0A111A9E50E4}" presName="accentRepeatNode" presStyleLbl="solidFgAcc1" presStyleIdx="3" presStyleCnt="4"/>
      <dgm:spPr>
        <a:blipFill rotWithShape="0">
          <a:blip xmlns:r="http://schemas.openxmlformats.org/officeDocument/2006/relationships" r:embed="rId4"/>
          <a:stretch>
            <a:fillRect/>
          </a:stretch>
        </a:blipFill>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4A978B14-E8BA-4F3B-BD2A-AB993CD4DCC1}" type="presOf" srcId="{6755B75A-DA2F-4942-9466-602DAA2B76D4}" destId="{BAB69A9F-E04F-404A-85CE-5FAF7BBC266B}"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4E835621-7A43-400B-812E-3AEFA388581A}" srcId="{754914D3-2823-4D9D-9B5F-8AAE908A2791}" destId="{904B9C7B-A859-40AD-B356-0A111A9E50E4}" srcOrd="3" destOrd="0" parTransId="{525FDEF5-4492-4CE3-9C6A-C6C880347989}" sibTransId="{67E613A1-7C56-4997-8AF5-3305AB44C96B}"/>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7676E170-9E9F-48F7-8BB7-FB43B416694F}" type="presOf" srcId="{904B9C7B-A859-40AD-B356-0A111A9E50E4}" destId="{BED213F8-EC6E-4D47-80F6-DC4DC3BEC7A6}" srcOrd="0" destOrd="0" presId="urn:microsoft.com/office/officeart/2008/layout/VerticalCurvedList"/>
    <dgm:cxn modelId="{6C12AAA9-A7FE-44EC-8AC9-383942F9847E}" srcId="{754914D3-2823-4D9D-9B5F-8AAE908A2791}" destId="{6755B75A-DA2F-4942-9466-602DAA2B76D4}" srcOrd="2"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3C4D47A2-3543-4111-B772-5D4BFAF7DE37}" type="presParOf" srcId="{00F42187-34FD-4D8B-A449-F316E9EB9AFA}" destId="{BAB69A9F-E04F-404A-85CE-5FAF7BBC266B}" srcOrd="5" destOrd="0" presId="urn:microsoft.com/office/officeart/2008/layout/VerticalCurvedList"/>
    <dgm:cxn modelId="{A7EE128B-781F-4F59-B953-F902B9E959E7}" type="presParOf" srcId="{00F42187-34FD-4D8B-A449-F316E9EB9AFA}" destId="{CBFA8B84-6270-4E62-8172-6292D04491B7}" srcOrd="6" destOrd="0" presId="urn:microsoft.com/office/officeart/2008/layout/VerticalCurvedList"/>
    <dgm:cxn modelId="{A70AA9EF-B05B-4E77-AB39-457022899C23}" type="presParOf" srcId="{CBFA8B84-6270-4E62-8172-6292D04491B7}" destId="{2D85C60B-45A6-47F1-BDC4-779963C33EA5}" srcOrd="0" destOrd="0" presId="urn:microsoft.com/office/officeart/2008/layout/VerticalCurvedList"/>
    <dgm:cxn modelId="{B65F37BE-0F91-495A-92CC-D05347BB5F94}" type="presParOf" srcId="{00F42187-34FD-4D8B-A449-F316E9EB9AFA}" destId="{BED213F8-EC6E-4D47-80F6-DC4DC3BEC7A6}" srcOrd="7" destOrd="0" presId="urn:microsoft.com/office/officeart/2008/layout/VerticalCurvedList"/>
    <dgm:cxn modelId="{427FB3AE-DB45-43C5-9CDE-295D00826FB0}" type="presParOf" srcId="{00F42187-34FD-4D8B-A449-F316E9EB9AFA}" destId="{8D409966-C81A-4FCA-B0D2-E50906BE57E8}" srcOrd="8" destOrd="0" presId="urn:microsoft.com/office/officeart/2008/layout/VerticalCurvedList"/>
    <dgm:cxn modelId="{8A2CB120-6536-4686-849C-D000B81BD291}" type="presParOf" srcId="{8D409966-C81A-4FCA-B0D2-E50906BE57E8}" destId="{853C45FA-00DC-48BC-9126-3A5D647786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754400"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err="1">
              <a:solidFill>
                <a:schemeClr val="accent1"/>
              </a:solidFill>
              <a:latin typeface="Corbel" panose="020B0503020204020204" pitchFamily="34" charset="0"/>
            </a:rPr>
            <a:t>Freight</a:t>
          </a:r>
          <a:r>
            <a:rPr lang="de-DE" sz="2400" kern="1200" dirty="0">
              <a:solidFill>
                <a:schemeClr val="accent1"/>
              </a:solidFill>
              <a:latin typeface="Corbel" panose="020B0503020204020204" pitchFamily="34" charset="0"/>
            </a:rPr>
            <a:t> Transport</a:t>
          </a:r>
        </a:p>
      </dsp:txBody>
      <dsp:txXfrm>
        <a:off x="448632" y="304478"/>
        <a:ext cx="4754400" cy="609274"/>
      </dsp:txXfrm>
    </dsp:sp>
    <dsp:sp modelId="{EF12B5F5-AB8A-4523-B395-C351AAF3CDFA}">
      <dsp:nvSpPr>
        <dsp:cNvPr id="0" name=""/>
        <dsp:cNvSpPr/>
      </dsp:nvSpPr>
      <dsp:spPr>
        <a:xfrm>
          <a:off x="67836" y="228319"/>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405089"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 Mode </a:t>
          </a:r>
          <a:r>
            <a:rPr lang="de-DE" sz="2400" kern="1200" dirty="0" err="1">
              <a:solidFill>
                <a:schemeClr val="accent1"/>
              </a:solidFill>
              <a:latin typeface="Corbel" panose="020B0503020204020204" pitchFamily="34" charset="0"/>
            </a:rPr>
            <a:t>Comparison</a:t>
          </a:r>
          <a:endParaRPr lang="de-DE" sz="2400" kern="1200" dirty="0">
            <a:solidFill>
              <a:schemeClr val="accent1"/>
            </a:solidFill>
            <a:latin typeface="Corbel" panose="020B0503020204020204" pitchFamily="34" charset="0"/>
          </a:endParaRPr>
        </a:p>
      </dsp:txBody>
      <dsp:txXfrm>
        <a:off x="797943" y="1218548"/>
        <a:ext cx="4405089"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AB69A9F-E04F-404A-85CE-5FAF7BBC266B}">
      <dsp:nvSpPr>
        <dsp:cNvPr id="0" name=""/>
        <dsp:cNvSpPr/>
      </dsp:nvSpPr>
      <dsp:spPr>
        <a:xfrm>
          <a:off x="797943" y="2132617"/>
          <a:ext cx="4405089"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Multimodal Transport</a:t>
          </a:r>
        </a:p>
      </dsp:txBody>
      <dsp:txXfrm>
        <a:off x="797943" y="2132617"/>
        <a:ext cx="4405089" cy="609274"/>
      </dsp:txXfrm>
    </dsp:sp>
    <dsp:sp modelId="{2D85C60B-45A6-47F1-BDC4-779963C33EA5}">
      <dsp:nvSpPr>
        <dsp:cNvPr id="0" name=""/>
        <dsp:cNvSpPr/>
      </dsp:nvSpPr>
      <dsp:spPr>
        <a:xfrm>
          <a:off x="417147" y="205645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ED213F8-EC6E-4D47-80F6-DC4DC3BEC7A6}">
      <dsp:nvSpPr>
        <dsp:cNvPr id="0" name=""/>
        <dsp:cNvSpPr/>
      </dsp:nvSpPr>
      <dsp:spPr>
        <a:xfrm>
          <a:off x="448632" y="3046687"/>
          <a:ext cx="4754400"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dirty="0">
              <a:solidFill>
                <a:schemeClr val="accent1"/>
              </a:solidFill>
              <a:latin typeface="Corbel" panose="020B0503020204020204" pitchFamily="34" charset="0"/>
            </a:rPr>
            <a:t>Transport </a:t>
          </a:r>
          <a:r>
            <a:rPr lang="de-AT" sz="2400" kern="1200" dirty="0" err="1">
              <a:solidFill>
                <a:schemeClr val="accent1"/>
              </a:solidFill>
              <a:latin typeface="Corbel" panose="020B0503020204020204" pitchFamily="34" charset="0"/>
            </a:rPr>
            <a:t>Examples</a:t>
          </a:r>
          <a:endParaRPr lang="de-DE" sz="2400" kern="1200" dirty="0">
            <a:solidFill>
              <a:schemeClr val="accent1"/>
            </a:solidFill>
            <a:latin typeface="Corbel" panose="020B0503020204020204" pitchFamily="34" charset="0"/>
          </a:endParaRPr>
        </a:p>
      </dsp:txBody>
      <dsp:txXfrm>
        <a:off x="448632" y="3046687"/>
        <a:ext cx="4754400" cy="609274"/>
      </dsp:txXfrm>
    </dsp:sp>
    <dsp:sp modelId="{853C45FA-00DC-48BC-9126-3A5D6477866B}">
      <dsp:nvSpPr>
        <dsp:cNvPr id="0" name=""/>
        <dsp:cNvSpPr/>
      </dsp:nvSpPr>
      <dsp:spPr>
        <a:xfrm>
          <a:off x="67836" y="2970528"/>
          <a:ext cx="761592" cy="761592"/>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754400"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err="1">
              <a:solidFill>
                <a:schemeClr val="accent1"/>
              </a:solidFill>
              <a:latin typeface="Corbel" panose="020B0503020204020204" pitchFamily="34" charset="0"/>
            </a:rPr>
            <a:t>Freight</a:t>
          </a:r>
          <a:r>
            <a:rPr lang="de-DE" sz="2400" kern="1200" dirty="0">
              <a:solidFill>
                <a:schemeClr val="accent1"/>
              </a:solidFill>
              <a:latin typeface="Corbel" panose="020B0503020204020204" pitchFamily="34" charset="0"/>
            </a:rPr>
            <a:t> Transport</a:t>
          </a:r>
        </a:p>
      </dsp:txBody>
      <dsp:txXfrm>
        <a:off x="448632" y="304478"/>
        <a:ext cx="4754400" cy="609274"/>
      </dsp:txXfrm>
    </dsp:sp>
    <dsp:sp modelId="{EF12B5F5-AB8A-4523-B395-C351AAF3CDFA}">
      <dsp:nvSpPr>
        <dsp:cNvPr id="0" name=""/>
        <dsp:cNvSpPr/>
      </dsp:nvSpPr>
      <dsp:spPr>
        <a:xfrm>
          <a:off x="67836" y="228319"/>
          <a:ext cx="761592" cy="761592"/>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405089"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 Mode </a:t>
          </a:r>
          <a:r>
            <a:rPr lang="de-DE" sz="2400" kern="1200" dirty="0" err="1">
              <a:solidFill>
                <a:schemeClr val="accent1"/>
              </a:solidFill>
              <a:latin typeface="Corbel" panose="020B0503020204020204" pitchFamily="34" charset="0"/>
            </a:rPr>
            <a:t>Comparison</a:t>
          </a:r>
          <a:endParaRPr lang="de-DE" sz="2400" kern="1200" dirty="0">
            <a:solidFill>
              <a:schemeClr val="accent1"/>
            </a:solidFill>
            <a:latin typeface="Corbel" panose="020B0503020204020204" pitchFamily="34" charset="0"/>
          </a:endParaRPr>
        </a:p>
      </dsp:txBody>
      <dsp:txXfrm>
        <a:off x="797943" y="1218548"/>
        <a:ext cx="4405089" cy="609274"/>
      </dsp:txXfrm>
    </dsp:sp>
    <dsp:sp modelId="{84FECD7B-556D-40CD-80FE-E856FE6C01BC}">
      <dsp:nvSpPr>
        <dsp:cNvPr id="0" name=""/>
        <dsp:cNvSpPr/>
      </dsp:nvSpPr>
      <dsp:spPr>
        <a:xfrm>
          <a:off x="417147" y="1142388"/>
          <a:ext cx="761592" cy="761592"/>
        </a:xfrm>
        <a:prstGeom prst="ellipse">
          <a:avLst/>
        </a:prstGeom>
        <a:blipFill rotWithShape="0">
          <a:blip xmlns:r="http://schemas.openxmlformats.org/officeDocument/2006/relationships" r:embed="rId2"/>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AB69A9F-E04F-404A-85CE-5FAF7BBC266B}">
      <dsp:nvSpPr>
        <dsp:cNvPr id="0" name=""/>
        <dsp:cNvSpPr/>
      </dsp:nvSpPr>
      <dsp:spPr>
        <a:xfrm>
          <a:off x="797943" y="2132617"/>
          <a:ext cx="4405089"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Multimodal Transport</a:t>
          </a:r>
        </a:p>
      </dsp:txBody>
      <dsp:txXfrm>
        <a:off x="797943" y="2132617"/>
        <a:ext cx="4405089" cy="609274"/>
      </dsp:txXfrm>
    </dsp:sp>
    <dsp:sp modelId="{2D85C60B-45A6-47F1-BDC4-779963C33EA5}">
      <dsp:nvSpPr>
        <dsp:cNvPr id="0" name=""/>
        <dsp:cNvSpPr/>
      </dsp:nvSpPr>
      <dsp:spPr>
        <a:xfrm>
          <a:off x="417147" y="205645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ED213F8-EC6E-4D47-80F6-DC4DC3BEC7A6}">
      <dsp:nvSpPr>
        <dsp:cNvPr id="0" name=""/>
        <dsp:cNvSpPr/>
      </dsp:nvSpPr>
      <dsp:spPr>
        <a:xfrm>
          <a:off x="448632" y="3046687"/>
          <a:ext cx="4754400"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dirty="0">
              <a:solidFill>
                <a:schemeClr val="accent1"/>
              </a:solidFill>
              <a:latin typeface="Corbel" panose="020B0503020204020204" pitchFamily="34" charset="0"/>
            </a:rPr>
            <a:t>Transport </a:t>
          </a:r>
          <a:r>
            <a:rPr lang="de-AT" sz="2400" kern="1200" dirty="0" err="1">
              <a:solidFill>
                <a:schemeClr val="accent1"/>
              </a:solidFill>
              <a:latin typeface="Corbel" panose="020B0503020204020204" pitchFamily="34" charset="0"/>
            </a:rPr>
            <a:t>Examples</a:t>
          </a:r>
          <a:endParaRPr lang="de-DE" sz="2400" kern="1200" dirty="0">
            <a:solidFill>
              <a:schemeClr val="accent1"/>
            </a:solidFill>
            <a:latin typeface="Corbel" panose="020B0503020204020204" pitchFamily="34" charset="0"/>
          </a:endParaRPr>
        </a:p>
      </dsp:txBody>
      <dsp:txXfrm>
        <a:off x="448632" y="3046687"/>
        <a:ext cx="4754400" cy="609274"/>
      </dsp:txXfrm>
    </dsp:sp>
    <dsp:sp modelId="{853C45FA-00DC-48BC-9126-3A5D6477866B}">
      <dsp:nvSpPr>
        <dsp:cNvPr id="0" name=""/>
        <dsp:cNvSpPr/>
      </dsp:nvSpPr>
      <dsp:spPr>
        <a:xfrm>
          <a:off x="67836" y="2970528"/>
          <a:ext cx="761592" cy="761592"/>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DE16B-8658-457A-A1CB-5AD6056389C6}">
      <dsp:nvSpPr>
        <dsp:cNvPr id="0" name=""/>
        <dsp:cNvSpPr/>
      </dsp:nvSpPr>
      <dsp:spPr>
        <a:xfrm>
          <a:off x="730425" y="864689"/>
          <a:ext cx="7159752" cy="3700116"/>
        </a:xfrm>
        <a:prstGeom prst="rect">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03CDB-2442-4D66-96CF-02384AE8FB86}">
      <dsp:nvSpPr>
        <dsp:cNvPr id="0" name=""/>
        <dsp:cNvSpPr/>
      </dsp:nvSpPr>
      <dsp:spPr>
        <a:xfrm>
          <a:off x="954633" y="1341305"/>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low transportation costs</a:t>
          </a:r>
          <a:br>
            <a:rPr lang="en-GB" sz="1800" kern="1200" noProof="0" dirty="0">
              <a:latin typeface="Corbel" panose="020B0503020204020204" pitchFamily="34" charset="0"/>
            </a:rPr>
          </a:br>
          <a:endParaRPr lang="en-GB" sz="1800" kern="1200" noProof="0" dirty="0">
            <a:latin typeface="Corbel" panose="020B0503020204020204" pitchFamily="34" charset="0"/>
          </a:endParaRPr>
        </a:p>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bulk freight capacity</a:t>
          </a:r>
        </a:p>
        <a:p>
          <a:pPr marL="0" lvl="0" indent="0" algn="l" defTabSz="800100">
            <a:lnSpc>
              <a:spcPct val="90000"/>
            </a:lnSpc>
            <a:spcBef>
              <a:spcPct val="0"/>
            </a:spcBef>
            <a:spcAft>
              <a:spcPct val="35000"/>
            </a:spcAft>
            <a:buNone/>
          </a:pPr>
          <a:br>
            <a:rPr lang="en-GB" sz="1800" kern="1200" noProof="0" dirty="0">
              <a:latin typeface="Corbel" panose="020B0503020204020204" pitchFamily="34" charset="0"/>
            </a:rPr>
          </a:br>
          <a:r>
            <a:rPr lang="en-GB" sz="1800" kern="1200" noProof="0" dirty="0">
              <a:latin typeface="Corbel" panose="020B0503020204020204" pitchFamily="34" charset="0"/>
            </a:rPr>
            <a:t>environmental friendliness </a:t>
          </a:r>
          <a:br>
            <a:rPr lang="en-GB" sz="1800" kern="1200" noProof="0" dirty="0">
              <a:latin typeface="Corbel" panose="020B0503020204020204" pitchFamily="34" charset="0"/>
            </a:rPr>
          </a:br>
          <a:br>
            <a:rPr lang="en-GB" sz="1800" kern="1200" noProof="0" dirty="0">
              <a:latin typeface="Corbel" panose="020B0503020204020204" pitchFamily="34" charset="0"/>
            </a:rPr>
          </a:br>
          <a:r>
            <a:rPr lang="en-GB" sz="1800" kern="1200" noProof="0" dirty="0">
              <a:latin typeface="Corbel" panose="020B0503020204020204" pitchFamily="34" charset="0"/>
            </a:rPr>
            <a:t>safety</a:t>
          </a:r>
          <a:br>
            <a:rPr lang="en-GB" sz="1800" kern="1200" noProof="0" dirty="0">
              <a:latin typeface="Corbel" panose="020B0503020204020204" pitchFamily="34" charset="0"/>
            </a:rPr>
          </a:br>
          <a:br>
            <a:rPr lang="en-GB" sz="1800" kern="1200" noProof="0" dirty="0">
              <a:latin typeface="Corbel" panose="020B0503020204020204" pitchFamily="34" charset="0"/>
            </a:rPr>
          </a:br>
          <a:r>
            <a:rPr lang="de-AT" sz="1800" kern="1200" dirty="0" err="1">
              <a:latin typeface="Corbel" panose="020B0503020204020204" pitchFamily="34" charset="0"/>
            </a:rPr>
            <a:t>availability</a:t>
          </a:r>
          <a:r>
            <a:rPr lang="de-AT" sz="1800" kern="1200" dirty="0">
              <a:latin typeface="Corbel" panose="020B0503020204020204" pitchFamily="34" charset="0"/>
            </a:rPr>
            <a:t> </a:t>
          </a:r>
          <a:r>
            <a:rPr lang="en-GB" sz="1800" kern="1200" noProof="0" dirty="0">
              <a:latin typeface="Corbel" panose="020B0503020204020204" pitchFamily="34" charset="0"/>
            </a:rPr>
            <a:t>around the clock</a:t>
          </a:r>
          <a:br>
            <a:rPr lang="en-GB" sz="1800" kern="1200" noProof="0" dirty="0">
              <a:latin typeface="Corbel" panose="020B0503020204020204" pitchFamily="34" charset="0"/>
            </a:rPr>
          </a:br>
          <a:br>
            <a:rPr lang="en-GB" sz="1800" kern="1200" noProof="0" dirty="0">
              <a:latin typeface="Corbel" panose="020B0503020204020204" pitchFamily="34" charset="0"/>
            </a:rPr>
          </a:br>
          <a:r>
            <a:rPr lang="en-GB" sz="1800" kern="1200" noProof="0" dirty="0">
              <a:latin typeface="Corbel" panose="020B0503020204020204" pitchFamily="34" charset="0"/>
            </a:rPr>
            <a:t>low infrastructure costs </a:t>
          </a:r>
        </a:p>
      </dsp:txBody>
      <dsp:txXfrm>
        <a:off x="954633" y="1341305"/>
        <a:ext cx="3324758" cy="3165404"/>
      </dsp:txXfrm>
    </dsp:sp>
    <dsp:sp modelId="{A84565D3-4DDD-4E54-A1FE-3725E10AB0A8}">
      <dsp:nvSpPr>
        <dsp:cNvPr id="0" name=""/>
        <dsp:cNvSpPr/>
      </dsp:nvSpPr>
      <dsp:spPr>
        <a:xfrm>
          <a:off x="4353458" y="1341305"/>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dependence on variable fairway conditions </a:t>
          </a:r>
          <a:br>
            <a:rPr lang="en-GB" sz="1800" kern="1200" noProof="0" dirty="0">
              <a:latin typeface="Corbel" panose="020B0503020204020204" pitchFamily="34" charset="0"/>
            </a:rPr>
          </a:br>
          <a:br>
            <a:rPr lang="en-GB" sz="1800" kern="1200" noProof="0" dirty="0">
              <a:latin typeface="Corbel" panose="020B0503020204020204" pitchFamily="34" charset="0"/>
            </a:rPr>
          </a:br>
          <a:r>
            <a:rPr lang="en-GB" sz="1800" kern="1200" noProof="0" dirty="0">
              <a:latin typeface="Corbel" panose="020B0503020204020204" pitchFamily="34" charset="0"/>
            </a:rPr>
            <a:t>low transport velocity</a:t>
          </a:r>
          <a:br>
            <a:rPr lang="en-GB" sz="1800" kern="1200" noProof="0" dirty="0">
              <a:latin typeface="Corbel" panose="020B0503020204020204" pitchFamily="34" charset="0"/>
            </a:rPr>
          </a:br>
          <a:br>
            <a:rPr lang="en-GB" sz="1800" kern="1200" noProof="0" dirty="0">
              <a:latin typeface="Corbel" panose="020B0503020204020204" pitchFamily="34" charset="0"/>
            </a:rPr>
          </a:br>
          <a:r>
            <a:rPr lang="en-GB" sz="1800" kern="1200" noProof="0" dirty="0">
              <a:latin typeface="Corbel" panose="020B0503020204020204" pitchFamily="34" charset="0"/>
            </a:rPr>
            <a:t>low network density, often requiring pre- and end- haulage</a:t>
          </a:r>
        </a:p>
        <a:p>
          <a:pPr marL="0" lvl="0" indent="0" algn="l" defTabSz="800100">
            <a:lnSpc>
              <a:spcPct val="90000"/>
            </a:lnSpc>
            <a:spcBef>
              <a:spcPct val="0"/>
            </a:spcBef>
            <a:spcAft>
              <a:spcPts val="42"/>
            </a:spcAft>
            <a:buNone/>
          </a:pPr>
          <a:endParaRPr lang="en-GB" sz="1800" kern="1200" noProof="0" dirty="0">
            <a:latin typeface="Corbel" panose="020B0503020204020204" pitchFamily="34" charset="0"/>
          </a:endParaRPr>
        </a:p>
      </dsp:txBody>
      <dsp:txXfrm>
        <a:off x="4353458" y="1341305"/>
        <a:ext cx="3324758" cy="3165404"/>
      </dsp:txXfrm>
    </dsp:sp>
    <dsp:sp modelId="{4A1177B9-8F5A-4B1E-A98A-5AEE279BC6A6}">
      <dsp:nvSpPr>
        <dsp:cNvPr id="0" name=""/>
        <dsp:cNvSpPr/>
      </dsp:nvSpPr>
      <dsp:spPr>
        <a:xfrm>
          <a:off x="0" y="168098"/>
          <a:ext cx="1399032" cy="1399032"/>
        </a:xfrm>
        <a:prstGeom prst="plus">
          <a:avLst>
            <a:gd name="adj" fmla="val 32810"/>
          </a:avLst>
        </a:prstGeom>
        <a:solidFill>
          <a:schemeClr val="accent2">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B2338-6B14-4D24-8AA3-1B8D3ACACCCC}">
      <dsp:nvSpPr>
        <dsp:cNvPr id="0" name=""/>
        <dsp:cNvSpPr/>
      </dsp:nvSpPr>
      <dsp:spPr>
        <a:xfrm>
          <a:off x="6912864" y="671223"/>
          <a:ext cx="1316736" cy="451233"/>
        </a:xfrm>
        <a:prstGeom prst="rect">
          <a:avLst/>
        </a:prstGeom>
        <a:solidFill>
          <a:schemeClr val="accent3">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11081-AECF-4F69-A4BC-CD08B991EF4F}">
      <dsp:nvSpPr>
        <dsp:cNvPr id="0" name=""/>
        <dsp:cNvSpPr/>
      </dsp:nvSpPr>
      <dsp:spPr>
        <a:xfrm>
          <a:off x="4320539" y="1348074"/>
          <a:ext cx="822" cy="3023265"/>
        </a:xfrm>
        <a:prstGeom prst="line">
          <a:avLst/>
        </a:prstGeom>
        <a:noFill/>
        <a:ln w="2642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DE16B-8658-457A-A1CB-5AD6056389C6}">
      <dsp:nvSpPr>
        <dsp:cNvPr id="0" name=""/>
        <dsp:cNvSpPr/>
      </dsp:nvSpPr>
      <dsp:spPr>
        <a:xfrm>
          <a:off x="730425" y="936693"/>
          <a:ext cx="7159752" cy="3700116"/>
        </a:xfrm>
        <a:prstGeom prst="rect">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03CDB-2442-4D66-96CF-02384AE8FB86}">
      <dsp:nvSpPr>
        <dsp:cNvPr id="0" name=""/>
        <dsp:cNvSpPr/>
      </dsp:nvSpPr>
      <dsp:spPr>
        <a:xfrm>
          <a:off x="954633" y="1341305"/>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spare capacity of the waterway</a:t>
          </a:r>
        </a:p>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rising demand for green transport modes</a:t>
          </a:r>
        </a:p>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modern and harmonised cross-border information services (RIS)</a:t>
          </a:r>
        </a:p>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cooperation activities with road and rail</a:t>
          </a:r>
        </a:p>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international development initiatives (e.g. NAIADES, Strategy for the Danube Region)</a:t>
          </a:r>
        </a:p>
      </dsp:txBody>
      <dsp:txXfrm>
        <a:off x="954633" y="1341305"/>
        <a:ext cx="3324758" cy="3165404"/>
      </dsp:txXfrm>
    </dsp:sp>
    <dsp:sp modelId="{A84565D3-4DDD-4E54-A1FE-3725E10AB0A8}">
      <dsp:nvSpPr>
        <dsp:cNvPr id="0" name=""/>
        <dsp:cNvSpPr/>
      </dsp:nvSpPr>
      <dsp:spPr>
        <a:xfrm>
          <a:off x="4353458" y="1341305"/>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inadequate maintenance of the waterway in some Danube riparian countries</a:t>
          </a:r>
        </a:p>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Administrative barriers lead to competitive disadvantages</a:t>
          </a:r>
        </a:p>
        <a:p>
          <a:pPr marL="0" lvl="0" indent="0" algn="l" defTabSz="800100">
            <a:lnSpc>
              <a:spcPct val="90000"/>
            </a:lnSpc>
            <a:spcBef>
              <a:spcPct val="0"/>
            </a:spcBef>
            <a:spcAft>
              <a:spcPct val="35000"/>
            </a:spcAft>
            <a:buNone/>
          </a:pPr>
          <a:r>
            <a:rPr lang="en-GB" sz="1800" kern="1200" noProof="0" dirty="0">
              <a:latin typeface="Corbel" panose="020B0503020204020204" pitchFamily="34" charset="0"/>
            </a:rPr>
            <a:t>high requirement for modernisation of ports and fleets</a:t>
          </a:r>
        </a:p>
      </dsp:txBody>
      <dsp:txXfrm>
        <a:off x="4353458" y="1341305"/>
        <a:ext cx="3324758" cy="3165404"/>
      </dsp:txXfrm>
    </dsp:sp>
    <dsp:sp modelId="{4A1177B9-8F5A-4B1E-A98A-5AEE279BC6A6}">
      <dsp:nvSpPr>
        <dsp:cNvPr id="0" name=""/>
        <dsp:cNvSpPr/>
      </dsp:nvSpPr>
      <dsp:spPr>
        <a:xfrm>
          <a:off x="0" y="168098"/>
          <a:ext cx="1399032" cy="1399032"/>
        </a:xfrm>
        <a:prstGeom prst="plus">
          <a:avLst>
            <a:gd name="adj" fmla="val 32810"/>
          </a:avLst>
        </a:prstGeom>
        <a:solidFill>
          <a:schemeClr val="accent2">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B2338-6B14-4D24-8AA3-1B8D3ACACCCC}">
      <dsp:nvSpPr>
        <dsp:cNvPr id="0" name=""/>
        <dsp:cNvSpPr/>
      </dsp:nvSpPr>
      <dsp:spPr>
        <a:xfrm>
          <a:off x="6912864" y="671223"/>
          <a:ext cx="1316736" cy="451233"/>
        </a:xfrm>
        <a:prstGeom prst="rect">
          <a:avLst/>
        </a:prstGeom>
        <a:solidFill>
          <a:schemeClr val="accent3">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11081-AECF-4F69-A4BC-CD08B991EF4F}">
      <dsp:nvSpPr>
        <dsp:cNvPr id="0" name=""/>
        <dsp:cNvSpPr/>
      </dsp:nvSpPr>
      <dsp:spPr>
        <a:xfrm>
          <a:off x="4320539" y="1348074"/>
          <a:ext cx="822" cy="3023265"/>
        </a:xfrm>
        <a:prstGeom prst="line">
          <a:avLst/>
        </a:prstGeom>
        <a:noFill/>
        <a:ln w="2642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754400"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err="1">
              <a:solidFill>
                <a:schemeClr val="accent1"/>
              </a:solidFill>
              <a:latin typeface="Corbel" panose="020B0503020204020204" pitchFamily="34" charset="0"/>
            </a:rPr>
            <a:t>Freight</a:t>
          </a:r>
          <a:r>
            <a:rPr lang="de-DE" sz="2400" kern="1200" dirty="0">
              <a:solidFill>
                <a:schemeClr val="accent1"/>
              </a:solidFill>
              <a:latin typeface="Corbel" panose="020B0503020204020204" pitchFamily="34" charset="0"/>
            </a:rPr>
            <a:t> Transport</a:t>
          </a:r>
        </a:p>
      </dsp:txBody>
      <dsp:txXfrm>
        <a:off x="448632" y="304478"/>
        <a:ext cx="4754400" cy="609274"/>
      </dsp:txXfrm>
    </dsp:sp>
    <dsp:sp modelId="{EF12B5F5-AB8A-4523-B395-C351AAF3CDFA}">
      <dsp:nvSpPr>
        <dsp:cNvPr id="0" name=""/>
        <dsp:cNvSpPr/>
      </dsp:nvSpPr>
      <dsp:spPr>
        <a:xfrm>
          <a:off x="67836" y="228319"/>
          <a:ext cx="761592" cy="761592"/>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405089"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 Mode </a:t>
          </a:r>
          <a:r>
            <a:rPr lang="de-DE" sz="2400" kern="1200" dirty="0" err="1">
              <a:solidFill>
                <a:schemeClr val="accent1"/>
              </a:solidFill>
              <a:latin typeface="Corbel" panose="020B0503020204020204" pitchFamily="34" charset="0"/>
            </a:rPr>
            <a:t>Comparison</a:t>
          </a:r>
          <a:endParaRPr lang="de-DE" sz="2400" kern="1200" dirty="0">
            <a:solidFill>
              <a:schemeClr val="accent1"/>
            </a:solidFill>
            <a:latin typeface="Corbel" panose="020B0503020204020204" pitchFamily="34" charset="0"/>
          </a:endParaRPr>
        </a:p>
      </dsp:txBody>
      <dsp:txXfrm>
        <a:off x="797943" y="1218548"/>
        <a:ext cx="4405089" cy="609274"/>
      </dsp:txXfrm>
    </dsp:sp>
    <dsp:sp modelId="{84FECD7B-556D-40CD-80FE-E856FE6C01BC}">
      <dsp:nvSpPr>
        <dsp:cNvPr id="0" name=""/>
        <dsp:cNvSpPr/>
      </dsp:nvSpPr>
      <dsp:spPr>
        <a:xfrm>
          <a:off x="417147" y="1142388"/>
          <a:ext cx="761592" cy="761592"/>
        </a:xfrm>
        <a:prstGeom prst="ellipse">
          <a:avLst/>
        </a:prstGeom>
        <a:blipFill rotWithShape="0">
          <a:blip xmlns:r="http://schemas.openxmlformats.org/officeDocument/2006/relationships" r:embed="rId2"/>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AB69A9F-E04F-404A-85CE-5FAF7BBC266B}">
      <dsp:nvSpPr>
        <dsp:cNvPr id="0" name=""/>
        <dsp:cNvSpPr/>
      </dsp:nvSpPr>
      <dsp:spPr>
        <a:xfrm>
          <a:off x="797943" y="2132617"/>
          <a:ext cx="4405089"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Multimodal Transport</a:t>
          </a:r>
        </a:p>
      </dsp:txBody>
      <dsp:txXfrm>
        <a:off x="797943" y="2132617"/>
        <a:ext cx="4405089" cy="609274"/>
      </dsp:txXfrm>
    </dsp:sp>
    <dsp:sp modelId="{2D85C60B-45A6-47F1-BDC4-779963C33EA5}">
      <dsp:nvSpPr>
        <dsp:cNvPr id="0" name=""/>
        <dsp:cNvSpPr/>
      </dsp:nvSpPr>
      <dsp:spPr>
        <a:xfrm>
          <a:off x="417147" y="2056458"/>
          <a:ext cx="761592" cy="761592"/>
        </a:xfrm>
        <a:prstGeom prst="ellipse">
          <a:avLst/>
        </a:prstGeom>
        <a:blipFill rotWithShape="0">
          <a:blip xmlns:r="http://schemas.openxmlformats.org/officeDocument/2006/relationships" r:embed="rId3"/>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ED213F8-EC6E-4D47-80F6-DC4DC3BEC7A6}">
      <dsp:nvSpPr>
        <dsp:cNvPr id="0" name=""/>
        <dsp:cNvSpPr/>
      </dsp:nvSpPr>
      <dsp:spPr>
        <a:xfrm>
          <a:off x="448632" y="3046687"/>
          <a:ext cx="4754400"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dirty="0">
              <a:solidFill>
                <a:schemeClr val="accent1"/>
              </a:solidFill>
              <a:latin typeface="Corbel" panose="020B0503020204020204" pitchFamily="34" charset="0"/>
            </a:rPr>
            <a:t>Transport </a:t>
          </a:r>
          <a:r>
            <a:rPr lang="de-AT" sz="2400" kern="1200" dirty="0" err="1">
              <a:solidFill>
                <a:schemeClr val="accent1"/>
              </a:solidFill>
              <a:latin typeface="Corbel" panose="020B0503020204020204" pitchFamily="34" charset="0"/>
            </a:rPr>
            <a:t>Example</a:t>
          </a:r>
          <a:endParaRPr lang="de-DE" sz="2400" kern="1200" dirty="0">
            <a:solidFill>
              <a:schemeClr val="accent1"/>
            </a:solidFill>
            <a:latin typeface="Corbel" panose="020B0503020204020204" pitchFamily="34" charset="0"/>
          </a:endParaRPr>
        </a:p>
      </dsp:txBody>
      <dsp:txXfrm>
        <a:off x="448632" y="3046687"/>
        <a:ext cx="4754400" cy="609274"/>
      </dsp:txXfrm>
    </dsp:sp>
    <dsp:sp modelId="{853C45FA-00DC-48BC-9126-3A5D6477866B}">
      <dsp:nvSpPr>
        <dsp:cNvPr id="0" name=""/>
        <dsp:cNvSpPr/>
      </dsp:nvSpPr>
      <dsp:spPr>
        <a:xfrm>
          <a:off x="67836" y="2970528"/>
          <a:ext cx="761592" cy="761592"/>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8088B-3144-4389-B5EA-903461D65C65}">
      <dsp:nvSpPr>
        <dsp:cNvPr id="0" name=""/>
        <dsp:cNvSpPr/>
      </dsp:nvSpPr>
      <dsp:spPr>
        <a:xfrm>
          <a:off x="4399916" y="806054"/>
          <a:ext cx="168742" cy="739254"/>
        </a:xfrm>
        <a:custGeom>
          <a:avLst/>
          <a:gdLst/>
          <a:ahLst/>
          <a:cxnLst/>
          <a:rect l="0" t="0" r="0" b="0"/>
          <a:pathLst>
            <a:path>
              <a:moveTo>
                <a:pt x="0" y="0"/>
              </a:moveTo>
              <a:lnTo>
                <a:pt x="0" y="739254"/>
              </a:lnTo>
              <a:lnTo>
                <a:pt x="168742" y="739254"/>
              </a:lnTo>
            </a:path>
          </a:pathLst>
        </a:custGeom>
        <a:noFill/>
        <a:ln w="264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907237-3A10-4802-9BE8-811692336020}">
      <dsp:nvSpPr>
        <dsp:cNvPr id="0" name=""/>
        <dsp:cNvSpPr/>
      </dsp:nvSpPr>
      <dsp:spPr>
        <a:xfrm>
          <a:off x="2297222" y="3088099"/>
          <a:ext cx="91440" cy="570567"/>
        </a:xfrm>
        <a:custGeom>
          <a:avLst/>
          <a:gdLst/>
          <a:ahLst/>
          <a:cxnLst/>
          <a:rect l="0" t="0" r="0" b="0"/>
          <a:pathLst>
            <a:path>
              <a:moveTo>
                <a:pt x="85816" y="0"/>
              </a:moveTo>
              <a:lnTo>
                <a:pt x="45720" y="570567"/>
              </a:lnTo>
            </a:path>
          </a:pathLst>
        </a:custGeom>
        <a:noFill/>
        <a:ln w="2642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51EE95-98A9-4182-B19F-C3E0261566E3}">
      <dsp:nvSpPr>
        <dsp:cNvPr id="0" name=""/>
        <dsp:cNvSpPr/>
      </dsp:nvSpPr>
      <dsp:spPr>
        <a:xfrm>
          <a:off x="2053588" y="1947077"/>
          <a:ext cx="972279" cy="337485"/>
        </a:xfrm>
        <a:custGeom>
          <a:avLst/>
          <a:gdLst/>
          <a:ahLst/>
          <a:cxnLst/>
          <a:rect l="0" t="0" r="0" b="0"/>
          <a:pathLst>
            <a:path>
              <a:moveTo>
                <a:pt x="0" y="0"/>
              </a:moveTo>
              <a:lnTo>
                <a:pt x="0" y="168742"/>
              </a:lnTo>
              <a:lnTo>
                <a:pt x="972279" y="168742"/>
              </a:lnTo>
              <a:lnTo>
                <a:pt x="972279" y="337485"/>
              </a:lnTo>
            </a:path>
          </a:pathLst>
        </a:custGeom>
        <a:noFill/>
        <a:ln w="2642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A0188FB-A0E8-484C-B533-D4811282A92F}">
      <dsp:nvSpPr>
        <dsp:cNvPr id="0" name=""/>
        <dsp:cNvSpPr/>
      </dsp:nvSpPr>
      <dsp:spPr>
        <a:xfrm>
          <a:off x="310250" y="3088099"/>
          <a:ext cx="128228" cy="598683"/>
        </a:xfrm>
        <a:custGeom>
          <a:avLst/>
          <a:gdLst/>
          <a:ahLst/>
          <a:cxnLst/>
          <a:rect l="0" t="0" r="0" b="0"/>
          <a:pathLst>
            <a:path>
              <a:moveTo>
                <a:pt x="128228" y="0"/>
              </a:moveTo>
              <a:lnTo>
                <a:pt x="0" y="598683"/>
              </a:lnTo>
            </a:path>
          </a:pathLst>
        </a:custGeom>
        <a:noFill/>
        <a:ln w="2642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B24B7E2-A068-4C94-9D09-4C1EC3719CBB}">
      <dsp:nvSpPr>
        <dsp:cNvPr id="0" name=""/>
        <dsp:cNvSpPr/>
      </dsp:nvSpPr>
      <dsp:spPr>
        <a:xfrm>
          <a:off x="1081308" y="1947077"/>
          <a:ext cx="972279" cy="337485"/>
        </a:xfrm>
        <a:custGeom>
          <a:avLst/>
          <a:gdLst/>
          <a:ahLst/>
          <a:cxnLst/>
          <a:rect l="0" t="0" r="0" b="0"/>
          <a:pathLst>
            <a:path>
              <a:moveTo>
                <a:pt x="972279" y="0"/>
              </a:moveTo>
              <a:lnTo>
                <a:pt x="972279" y="168742"/>
              </a:lnTo>
              <a:lnTo>
                <a:pt x="0" y="168742"/>
              </a:lnTo>
              <a:lnTo>
                <a:pt x="0" y="337485"/>
              </a:lnTo>
            </a:path>
          </a:pathLst>
        </a:custGeom>
        <a:noFill/>
        <a:ln w="26425"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D858641-39FC-4EEC-8509-1E518C17871A}">
      <dsp:nvSpPr>
        <dsp:cNvPr id="0" name=""/>
        <dsp:cNvSpPr/>
      </dsp:nvSpPr>
      <dsp:spPr>
        <a:xfrm>
          <a:off x="2857125" y="806054"/>
          <a:ext cx="1542791" cy="739254"/>
        </a:xfrm>
        <a:custGeom>
          <a:avLst/>
          <a:gdLst/>
          <a:ahLst/>
          <a:cxnLst/>
          <a:rect l="0" t="0" r="0" b="0"/>
          <a:pathLst>
            <a:path>
              <a:moveTo>
                <a:pt x="1542791" y="0"/>
              </a:moveTo>
              <a:lnTo>
                <a:pt x="1542791" y="739254"/>
              </a:lnTo>
              <a:lnTo>
                <a:pt x="0" y="739254"/>
              </a:lnTo>
            </a:path>
          </a:pathLst>
        </a:custGeom>
        <a:noFill/>
        <a:ln w="264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14C4A9C-092E-4D71-A86A-FFD5F8502F13}">
      <dsp:nvSpPr>
        <dsp:cNvPr id="0" name=""/>
        <dsp:cNvSpPr/>
      </dsp:nvSpPr>
      <dsp:spPr>
        <a:xfrm>
          <a:off x="3596379" y="2517"/>
          <a:ext cx="1607073" cy="803536"/>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Corbel" panose="020B0503020204020204" pitchFamily="34" charset="0"/>
            </a:rPr>
            <a:t>multimodal </a:t>
          </a:r>
          <a:r>
            <a:rPr lang="de-DE" sz="1100" kern="1200" dirty="0" err="1">
              <a:latin typeface="Corbel" panose="020B0503020204020204" pitchFamily="34" charset="0"/>
            </a:rPr>
            <a:t>transport</a:t>
          </a:r>
          <a:endParaRPr lang="de-DE" sz="1100" kern="1200" dirty="0">
            <a:latin typeface="Corbel" panose="020B0503020204020204" pitchFamily="34" charset="0"/>
          </a:endParaRPr>
        </a:p>
      </dsp:txBody>
      <dsp:txXfrm>
        <a:off x="3596379" y="2517"/>
        <a:ext cx="1607073" cy="803536"/>
      </dsp:txXfrm>
    </dsp:sp>
    <dsp:sp modelId="{B2E51303-25C7-4A6B-AFFD-8FAD750B98B4}">
      <dsp:nvSpPr>
        <dsp:cNvPr id="0" name=""/>
        <dsp:cNvSpPr/>
      </dsp:nvSpPr>
      <dsp:spPr>
        <a:xfrm>
          <a:off x="1250051" y="1143540"/>
          <a:ext cx="1607073" cy="803536"/>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AT" sz="1100" b="0" i="0" kern="1200" dirty="0" err="1">
              <a:latin typeface="Corbel" panose="020B0503020204020204" pitchFamily="34" charset="0"/>
            </a:rPr>
            <a:t>subdivided</a:t>
          </a:r>
          <a:r>
            <a:rPr lang="de-AT" sz="1100" b="0" i="0" kern="1200" dirty="0">
              <a:latin typeface="Corbel" panose="020B0503020204020204" pitchFamily="34" charset="0"/>
            </a:rPr>
            <a:t> </a:t>
          </a:r>
          <a:r>
            <a:rPr lang="de-AT" sz="1100" b="0" i="0" kern="1200" dirty="0" err="1">
              <a:latin typeface="Corbel" panose="020B0503020204020204" pitchFamily="34" charset="0"/>
            </a:rPr>
            <a:t>transports</a:t>
          </a:r>
          <a:r>
            <a:rPr lang="de-AT" sz="1100" b="0" i="0" kern="1200" dirty="0">
              <a:latin typeface="Corbel" panose="020B0503020204020204" pitchFamily="34" charset="0"/>
            </a:rPr>
            <a:t> </a:t>
          </a:r>
          <a:endParaRPr lang="de-DE" sz="1100" kern="1200" dirty="0">
            <a:latin typeface="Corbel" panose="020B0503020204020204" pitchFamily="34" charset="0"/>
          </a:endParaRPr>
        </a:p>
      </dsp:txBody>
      <dsp:txXfrm>
        <a:off x="1250051" y="1143540"/>
        <a:ext cx="1607073" cy="803536"/>
      </dsp:txXfrm>
    </dsp:sp>
    <dsp:sp modelId="{2290ED49-3BFE-4E9B-AD9A-141C2BED9724}">
      <dsp:nvSpPr>
        <dsp:cNvPr id="0" name=""/>
        <dsp:cNvSpPr/>
      </dsp:nvSpPr>
      <dsp:spPr>
        <a:xfrm>
          <a:off x="277771" y="2284562"/>
          <a:ext cx="1607073" cy="803536"/>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AT" sz="1100" b="0" i="0" kern="1200" dirty="0" err="1">
              <a:latin typeface="Corbel" panose="020B0503020204020204" pitchFamily="34" charset="0"/>
            </a:rPr>
            <a:t>subdivided</a:t>
          </a:r>
          <a:r>
            <a:rPr lang="de-DE" sz="1100" kern="1200" dirty="0">
              <a:latin typeface="Corbel" panose="020B0503020204020204" pitchFamily="34" charset="0"/>
            </a:rPr>
            <a:t> </a:t>
          </a:r>
        </a:p>
        <a:p>
          <a:pPr marL="0" lvl="0" indent="0" algn="ctr" defTabSz="488950">
            <a:lnSpc>
              <a:spcPct val="90000"/>
            </a:lnSpc>
            <a:spcBef>
              <a:spcPct val="0"/>
            </a:spcBef>
            <a:spcAft>
              <a:spcPct val="35000"/>
            </a:spcAft>
            <a:buNone/>
          </a:pPr>
          <a:r>
            <a:rPr lang="de-AT" sz="1100" b="0" i="0" kern="1200" dirty="0" err="1">
              <a:latin typeface="Corbel" panose="020B0503020204020204" pitchFamily="34" charset="0"/>
            </a:rPr>
            <a:t>bulk</a:t>
          </a:r>
          <a:r>
            <a:rPr lang="de-AT" sz="1100" b="0" i="0" kern="1200" dirty="0">
              <a:latin typeface="Corbel" panose="020B0503020204020204" pitchFamily="34" charset="0"/>
            </a:rPr>
            <a:t> </a:t>
          </a:r>
          <a:r>
            <a:rPr lang="de-AT" sz="1100" b="0" i="0" kern="1200" dirty="0" err="1">
              <a:latin typeface="Corbel" panose="020B0503020204020204" pitchFamily="34" charset="0"/>
            </a:rPr>
            <a:t>transport</a:t>
          </a:r>
          <a:r>
            <a:rPr lang="de-AT" sz="1100" b="0" i="0" kern="1200" dirty="0">
              <a:latin typeface="Corbel" panose="020B0503020204020204" pitchFamily="34" charset="0"/>
            </a:rPr>
            <a:t> </a:t>
          </a:r>
          <a:endParaRPr lang="de-DE" sz="1100" kern="1200" dirty="0">
            <a:latin typeface="Corbel" panose="020B0503020204020204" pitchFamily="34" charset="0"/>
          </a:endParaRPr>
        </a:p>
      </dsp:txBody>
      <dsp:txXfrm>
        <a:off x="277771" y="2284562"/>
        <a:ext cx="1607073" cy="803536"/>
      </dsp:txXfrm>
    </dsp:sp>
    <dsp:sp modelId="{71366A15-9D5B-4219-AC73-733610C64C1B}">
      <dsp:nvSpPr>
        <dsp:cNvPr id="0" name=""/>
        <dsp:cNvSpPr/>
      </dsp:nvSpPr>
      <dsp:spPr>
        <a:xfrm>
          <a:off x="310250" y="3285014"/>
          <a:ext cx="1607073" cy="803536"/>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err="1">
              <a:latin typeface="Corbel" panose="020B0503020204020204" pitchFamily="34" charset="0"/>
            </a:rPr>
            <a:t>Goods</a:t>
          </a:r>
          <a:r>
            <a:rPr lang="de-DE" sz="1100" kern="1200" dirty="0">
              <a:latin typeface="Corbel" panose="020B0503020204020204" pitchFamily="34" charset="0"/>
            </a:rPr>
            <a:t> </a:t>
          </a:r>
          <a:r>
            <a:rPr lang="de-DE" sz="1100" kern="1200" dirty="0" err="1">
              <a:latin typeface="Corbel" panose="020B0503020204020204" pitchFamily="34" charset="0"/>
            </a:rPr>
            <a:t>are</a:t>
          </a:r>
          <a:r>
            <a:rPr lang="de-DE" sz="1100" kern="1200" dirty="0">
              <a:latin typeface="Corbel" panose="020B0503020204020204" pitchFamily="34" charset="0"/>
            </a:rPr>
            <a:t> </a:t>
          </a:r>
          <a:r>
            <a:rPr lang="de-DE" sz="1100" kern="1200" dirty="0" err="1">
              <a:latin typeface="Corbel" panose="020B0503020204020204" pitchFamily="34" charset="0"/>
            </a:rPr>
            <a:t>indistinguishable</a:t>
          </a:r>
          <a:endParaRPr lang="de-DE" sz="1100" kern="1200" dirty="0">
            <a:latin typeface="Corbel" panose="020B0503020204020204" pitchFamily="34" charset="0"/>
          </a:endParaRPr>
        </a:p>
        <a:p>
          <a:pPr marL="0" lvl="0" indent="0" algn="ctr" defTabSz="488950">
            <a:lnSpc>
              <a:spcPct val="90000"/>
            </a:lnSpc>
            <a:spcBef>
              <a:spcPct val="0"/>
            </a:spcBef>
            <a:spcAft>
              <a:spcPct val="35000"/>
            </a:spcAft>
            <a:buNone/>
          </a:pPr>
          <a:r>
            <a:rPr lang="de-DE" sz="1100" kern="1200" dirty="0">
              <a:latin typeface="Corbel" panose="020B0503020204020204" pitchFamily="34" charset="0"/>
            </a:rPr>
            <a:t>E.g.: liquid </a:t>
          </a:r>
          <a:r>
            <a:rPr lang="de-DE" sz="1100" kern="1200" dirty="0" err="1">
              <a:latin typeface="Corbel" panose="020B0503020204020204" pitchFamily="34" charset="0"/>
            </a:rPr>
            <a:t>goods</a:t>
          </a:r>
          <a:r>
            <a:rPr lang="de-DE" sz="1100" kern="1200" dirty="0">
              <a:latin typeface="Corbel" panose="020B0503020204020204" pitchFamily="34" charset="0"/>
            </a:rPr>
            <a:t>, </a:t>
          </a:r>
          <a:r>
            <a:rPr lang="de-DE" sz="1100" kern="1200" dirty="0" err="1">
              <a:latin typeface="Corbel" panose="020B0503020204020204" pitchFamily="34" charset="0"/>
            </a:rPr>
            <a:t>gravel</a:t>
          </a:r>
          <a:endParaRPr lang="de-DE" sz="1100" kern="1200" dirty="0">
            <a:latin typeface="Corbel" panose="020B0503020204020204" pitchFamily="34" charset="0"/>
          </a:endParaRPr>
        </a:p>
        <a:p>
          <a:pPr marL="0" lvl="0" indent="0" algn="ctr" defTabSz="488950">
            <a:lnSpc>
              <a:spcPct val="90000"/>
            </a:lnSpc>
            <a:spcBef>
              <a:spcPct val="0"/>
            </a:spcBef>
            <a:spcAft>
              <a:spcPct val="35000"/>
            </a:spcAft>
            <a:buNone/>
          </a:pPr>
          <a:endParaRPr lang="de-DE" sz="1100" kern="1200" dirty="0">
            <a:latin typeface="Corbel" panose="020B0503020204020204" pitchFamily="34" charset="0"/>
          </a:endParaRPr>
        </a:p>
      </dsp:txBody>
      <dsp:txXfrm>
        <a:off x="310250" y="3285014"/>
        <a:ext cx="1607073" cy="803536"/>
      </dsp:txXfrm>
    </dsp:sp>
    <dsp:sp modelId="{907FED26-903F-4B4C-A8A8-41609B72DCDB}">
      <dsp:nvSpPr>
        <dsp:cNvPr id="0" name=""/>
        <dsp:cNvSpPr/>
      </dsp:nvSpPr>
      <dsp:spPr>
        <a:xfrm>
          <a:off x="2222331" y="2284562"/>
          <a:ext cx="1607073" cy="803536"/>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err="1">
              <a:latin typeface="Corbel" panose="020B0503020204020204" pitchFamily="34" charset="0"/>
            </a:rPr>
            <a:t>general</a:t>
          </a:r>
          <a:r>
            <a:rPr lang="de-DE" sz="1100" kern="1200" dirty="0">
              <a:latin typeface="Corbel" panose="020B0503020204020204" pitchFamily="34" charset="0"/>
            </a:rPr>
            <a:t> </a:t>
          </a:r>
          <a:r>
            <a:rPr lang="de-DE" sz="1100" kern="1200" dirty="0" err="1">
              <a:latin typeface="Corbel" panose="020B0503020204020204" pitchFamily="34" charset="0"/>
            </a:rPr>
            <a:t>cargo</a:t>
          </a:r>
          <a:r>
            <a:rPr lang="de-DE" sz="1100" kern="1200" dirty="0">
              <a:latin typeface="Corbel" panose="020B0503020204020204" pitchFamily="34" charset="0"/>
            </a:rPr>
            <a:t> </a:t>
          </a:r>
          <a:r>
            <a:rPr lang="de-AT" sz="1100" b="0" i="0" kern="1200" dirty="0" err="1">
              <a:latin typeface="Corbel" panose="020B0503020204020204" pitchFamily="34" charset="0"/>
            </a:rPr>
            <a:t>transport</a:t>
          </a:r>
          <a:r>
            <a:rPr lang="de-AT" sz="1100" b="0" i="0" kern="1200" dirty="0">
              <a:latin typeface="Corbel" panose="020B0503020204020204" pitchFamily="34" charset="0"/>
            </a:rPr>
            <a:t> </a:t>
          </a:r>
          <a:endParaRPr lang="de-DE" sz="1100" kern="1200" dirty="0">
            <a:latin typeface="Corbel" panose="020B0503020204020204" pitchFamily="34" charset="0"/>
          </a:endParaRPr>
        </a:p>
      </dsp:txBody>
      <dsp:txXfrm>
        <a:off x="2222331" y="2284562"/>
        <a:ext cx="1607073" cy="803536"/>
      </dsp:txXfrm>
    </dsp:sp>
    <dsp:sp modelId="{CFE7F0DF-84C0-4C76-933E-C3573E1212A0}">
      <dsp:nvSpPr>
        <dsp:cNvPr id="0" name=""/>
        <dsp:cNvSpPr/>
      </dsp:nvSpPr>
      <dsp:spPr>
        <a:xfrm>
          <a:off x="2342942" y="3256898"/>
          <a:ext cx="1607073" cy="803536"/>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orbel" panose="020B0503020204020204" pitchFamily="34" charset="0"/>
            </a:rPr>
            <a:t>Goods are individualized and distinguishable</a:t>
          </a:r>
          <a:br>
            <a:rPr lang="en-US" sz="1100" kern="1200" dirty="0">
              <a:latin typeface="Corbel" panose="020B0503020204020204" pitchFamily="34" charset="0"/>
            </a:rPr>
          </a:br>
          <a:r>
            <a:rPr lang="en-US" sz="1100" kern="1200" dirty="0">
              <a:latin typeface="Corbel" panose="020B0503020204020204" pitchFamily="34" charset="0"/>
            </a:rPr>
            <a:t>E.g.: pallet</a:t>
          </a:r>
          <a:endParaRPr lang="de-DE" sz="1100" kern="1200" dirty="0">
            <a:latin typeface="Corbel" panose="020B0503020204020204" pitchFamily="34" charset="0"/>
          </a:endParaRPr>
        </a:p>
      </dsp:txBody>
      <dsp:txXfrm>
        <a:off x="2342942" y="3256898"/>
        <a:ext cx="1607073" cy="803536"/>
      </dsp:txXfrm>
    </dsp:sp>
    <dsp:sp modelId="{F674861E-7033-4AD4-ABF8-E1A8F4C93832}">
      <dsp:nvSpPr>
        <dsp:cNvPr id="0" name=""/>
        <dsp:cNvSpPr/>
      </dsp:nvSpPr>
      <dsp:spPr>
        <a:xfrm>
          <a:off x="4568659" y="1143540"/>
          <a:ext cx="1607073" cy="803536"/>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b="0" i="0" kern="1200" dirty="0">
              <a:latin typeface="Corbel" panose="020B0503020204020204" pitchFamily="34" charset="0"/>
            </a:rPr>
            <a:t>intermodal / </a:t>
          </a:r>
          <a:r>
            <a:rPr lang="de-AT" sz="1100" b="0" i="0" kern="1200" dirty="0" err="1">
              <a:latin typeface="Corbel" panose="020B0503020204020204" pitchFamily="34" charset="0"/>
            </a:rPr>
            <a:t>combined</a:t>
          </a:r>
          <a:r>
            <a:rPr lang="de-AT" sz="1100" b="0" i="0" kern="1200" dirty="0">
              <a:latin typeface="Corbel" panose="020B0503020204020204" pitchFamily="34" charset="0"/>
            </a:rPr>
            <a:t> </a:t>
          </a:r>
          <a:r>
            <a:rPr lang="de-AT" sz="1100" b="0" i="0" kern="1200" dirty="0" err="1">
              <a:latin typeface="Corbel" panose="020B0503020204020204" pitchFamily="34" charset="0"/>
            </a:rPr>
            <a:t>transport</a:t>
          </a:r>
          <a:endParaRPr lang="de-DE" sz="1100" kern="1200" dirty="0">
            <a:latin typeface="Corbel" panose="020B0503020204020204" pitchFamily="34" charset="0"/>
          </a:endParaRPr>
        </a:p>
      </dsp:txBody>
      <dsp:txXfrm>
        <a:off x="4568659" y="1143540"/>
        <a:ext cx="1607073" cy="803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754400"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err="1">
              <a:solidFill>
                <a:schemeClr val="accent1"/>
              </a:solidFill>
              <a:latin typeface="Corbel" panose="020B0503020204020204" pitchFamily="34" charset="0"/>
            </a:rPr>
            <a:t>Freight</a:t>
          </a:r>
          <a:r>
            <a:rPr lang="de-DE" sz="2400" kern="1200" dirty="0">
              <a:solidFill>
                <a:schemeClr val="accent1"/>
              </a:solidFill>
              <a:latin typeface="Corbel" panose="020B0503020204020204" pitchFamily="34" charset="0"/>
            </a:rPr>
            <a:t> Transport</a:t>
          </a:r>
        </a:p>
      </dsp:txBody>
      <dsp:txXfrm>
        <a:off x="448632" y="304478"/>
        <a:ext cx="4754400" cy="609274"/>
      </dsp:txXfrm>
    </dsp:sp>
    <dsp:sp modelId="{EF12B5F5-AB8A-4523-B395-C351AAF3CDFA}">
      <dsp:nvSpPr>
        <dsp:cNvPr id="0" name=""/>
        <dsp:cNvSpPr/>
      </dsp:nvSpPr>
      <dsp:spPr>
        <a:xfrm>
          <a:off x="67836" y="228319"/>
          <a:ext cx="761592" cy="761592"/>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405089"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 Mode </a:t>
          </a:r>
          <a:r>
            <a:rPr lang="de-DE" sz="2400" kern="1200" dirty="0" err="1">
              <a:solidFill>
                <a:schemeClr val="accent1"/>
              </a:solidFill>
              <a:latin typeface="Corbel" panose="020B0503020204020204" pitchFamily="34" charset="0"/>
            </a:rPr>
            <a:t>Comparison</a:t>
          </a:r>
          <a:endParaRPr lang="de-DE" sz="2400" kern="1200" dirty="0">
            <a:solidFill>
              <a:schemeClr val="accent1"/>
            </a:solidFill>
            <a:latin typeface="Corbel" panose="020B0503020204020204" pitchFamily="34" charset="0"/>
          </a:endParaRPr>
        </a:p>
      </dsp:txBody>
      <dsp:txXfrm>
        <a:off x="797943" y="1218548"/>
        <a:ext cx="4405089" cy="609274"/>
      </dsp:txXfrm>
    </dsp:sp>
    <dsp:sp modelId="{84FECD7B-556D-40CD-80FE-E856FE6C01BC}">
      <dsp:nvSpPr>
        <dsp:cNvPr id="0" name=""/>
        <dsp:cNvSpPr/>
      </dsp:nvSpPr>
      <dsp:spPr>
        <a:xfrm>
          <a:off x="417147" y="1142388"/>
          <a:ext cx="761592" cy="761592"/>
        </a:xfrm>
        <a:prstGeom prst="ellipse">
          <a:avLst/>
        </a:prstGeom>
        <a:blipFill rotWithShape="0">
          <a:blip xmlns:r="http://schemas.openxmlformats.org/officeDocument/2006/relationships" r:embed="rId2"/>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AB69A9F-E04F-404A-85CE-5FAF7BBC266B}">
      <dsp:nvSpPr>
        <dsp:cNvPr id="0" name=""/>
        <dsp:cNvSpPr/>
      </dsp:nvSpPr>
      <dsp:spPr>
        <a:xfrm>
          <a:off x="797943" y="2132617"/>
          <a:ext cx="4405089"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Multimodal Transport</a:t>
          </a:r>
        </a:p>
      </dsp:txBody>
      <dsp:txXfrm>
        <a:off x="797943" y="2132617"/>
        <a:ext cx="4405089" cy="609274"/>
      </dsp:txXfrm>
    </dsp:sp>
    <dsp:sp modelId="{2D85C60B-45A6-47F1-BDC4-779963C33EA5}">
      <dsp:nvSpPr>
        <dsp:cNvPr id="0" name=""/>
        <dsp:cNvSpPr/>
      </dsp:nvSpPr>
      <dsp:spPr>
        <a:xfrm>
          <a:off x="417147" y="2056458"/>
          <a:ext cx="761592" cy="761592"/>
        </a:xfrm>
        <a:prstGeom prst="ellipse">
          <a:avLst/>
        </a:prstGeom>
        <a:blipFill rotWithShape="0">
          <a:blip xmlns:r="http://schemas.openxmlformats.org/officeDocument/2006/relationships" r:embed="rId3"/>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ED213F8-EC6E-4D47-80F6-DC4DC3BEC7A6}">
      <dsp:nvSpPr>
        <dsp:cNvPr id="0" name=""/>
        <dsp:cNvSpPr/>
      </dsp:nvSpPr>
      <dsp:spPr>
        <a:xfrm>
          <a:off x="448632" y="3046687"/>
          <a:ext cx="4754400"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dirty="0">
              <a:solidFill>
                <a:schemeClr val="accent1"/>
              </a:solidFill>
              <a:latin typeface="Corbel" panose="020B0503020204020204" pitchFamily="34" charset="0"/>
            </a:rPr>
            <a:t>Transport </a:t>
          </a:r>
          <a:r>
            <a:rPr lang="de-AT" sz="2400" kern="1200" dirty="0" err="1">
              <a:solidFill>
                <a:schemeClr val="accent1"/>
              </a:solidFill>
              <a:latin typeface="Corbel" panose="020B0503020204020204" pitchFamily="34" charset="0"/>
            </a:rPr>
            <a:t>Examples</a:t>
          </a:r>
          <a:endParaRPr lang="de-DE" sz="2400" kern="1200" dirty="0">
            <a:solidFill>
              <a:schemeClr val="accent1"/>
            </a:solidFill>
            <a:latin typeface="Corbel" panose="020B0503020204020204" pitchFamily="34" charset="0"/>
          </a:endParaRPr>
        </a:p>
      </dsp:txBody>
      <dsp:txXfrm>
        <a:off x="448632" y="3046687"/>
        <a:ext cx="4754400" cy="609274"/>
      </dsp:txXfrm>
    </dsp:sp>
    <dsp:sp modelId="{853C45FA-00DC-48BC-9126-3A5D6477866B}">
      <dsp:nvSpPr>
        <dsp:cNvPr id="0" name=""/>
        <dsp:cNvSpPr/>
      </dsp:nvSpPr>
      <dsp:spPr>
        <a:xfrm>
          <a:off x="67836" y="2970528"/>
          <a:ext cx="761592" cy="761592"/>
        </a:xfrm>
        <a:prstGeom prst="ellipse">
          <a:avLst/>
        </a:prstGeom>
        <a:blipFill rotWithShape="0">
          <a:blip xmlns:r="http://schemas.openxmlformats.org/officeDocument/2006/relationships" r:embed="rId4"/>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1.wmf"/></Relationships>
</file>

<file path=ppt/drawings/drawing1.xml><?xml version="1.0" encoding="utf-8"?>
<c:userShapes xmlns:c="http://schemas.openxmlformats.org/drawingml/2006/chart">
  <cdr:relSizeAnchor xmlns:cdr="http://schemas.openxmlformats.org/drawingml/2006/chartDrawing">
    <cdr:from>
      <cdr:x>0.00917</cdr:x>
      <cdr:y>0.01498</cdr:y>
    </cdr:from>
    <cdr:to>
      <cdr:x>0.05241</cdr:x>
      <cdr:y>0.09712</cdr:y>
    </cdr:to>
    <cdr:pic>
      <cdr:nvPicPr>
        <cdr:cNvPr id="2" name="Picture 1" descr="C:\Users\P41184\AppData\Local\Microsoft\Windows\Temporary Internet Files\Content.IE5\FYE1KM7W\MC900371050[1].wmf">
          <a:extLst xmlns:a="http://schemas.openxmlformats.org/drawingml/2006/main">
            <a:ext uri="{FF2B5EF4-FFF2-40B4-BE49-F238E27FC236}">
              <a16:creationId xmlns:a16="http://schemas.microsoft.com/office/drawing/2014/main" id="{43E643F0-8704-1DFA-2BEC-3FE1BAE5293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duotone>
            <a:prstClr val="black"/>
            <a:schemeClr val="accent2">
              <a:tint val="45000"/>
              <a:satMod val="400000"/>
            </a:schemeClr>
          </a:duotone>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72008" y="46384"/>
          <a:ext cx="339385" cy="25433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2263" tIns="46131" rIns="92263" bIns="46131" rtlCol="0"/>
          <a:lstStyle>
            <a:lvl1pPr algn="l">
              <a:defRPr sz="1200"/>
            </a:lvl1pPr>
          </a:lstStyle>
          <a:p>
            <a:endParaRPr lang="de-AT" dirty="0"/>
          </a:p>
        </p:txBody>
      </p:sp>
      <p:sp>
        <p:nvSpPr>
          <p:cNvPr id="3" name="Date Placeholder 2"/>
          <p:cNvSpPr>
            <a:spLocks noGrp="1"/>
          </p:cNvSpPr>
          <p:nvPr>
            <p:ph type="dt" idx="1"/>
          </p:nvPr>
        </p:nvSpPr>
        <p:spPr>
          <a:xfrm>
            <a:off x="3854940" y="0"/>
            <a:ext cx="2949099" cy="497206"/>
          </a:xfrm>
          <a:prstGeom prst="rect">
            <a:avLst/>
          </a:prstGeom>
        </p:spPr>
        <p:txBody>
          <a:bodyPr vert="horz" lIns="92263" tIns="46131" rIns="92263" bIns="46131" rtlCol="0"/>
          <a:lstStyle>
            <a:lvl1pPr algn="r">
              <a:defRPr sz="1200"/>
            </a:lvl1pPr>
          </a:lstStyle>
          <a:p>
            <a:fld id="{CCFC2A34-98BB-4C93-A97D-162B0DCA04A7}" type="datetimeFigureOut">
              <a:rPr lang="de-AT" smtClean="0"/>
              <a:t>20.09.2022</a:t>
            </a:fld>
            <a:endParaRPr lang="de-AT" dirty="0"/>
          </a:p>
        </p:txBody>
      </p:sp>
      <p:sp>
        <p:nvSpPr>
          <p:cNvPr id="4" name="Slide Image Placeholder 3"/>
          <p:cNvSpPr>
            <a:spLocks noGrp="1" noRot="1" noChangeAspect="1"/>
          </p:cNvSpPr>
          <p:nvPr>
            <p:ph type="sldImg" idx="2"/>
          </p:nvPr>
        </p:nvSpPr>
        <p:spPr>
          <a:xfrm>
            <a:off x="915988" y="746125"/>
            <a:ext cx="4973637" cy="3729038"/>
          </a:xfrm>
          <a:prstGeom prst="rect">
            <a:avLst/>
          </a:prstGeom>
          <a:noFill/>
          <a:ln w="12700">
            <a:solidFill>
              <a:prstClr val="black"/>
            </a:solidFill>
          </a:ln>
        </p:spPr>
        <p:txBody>
          <a:bodyPr vert="horz" lIns="92263" tIns="46131" rIns="92263" bIns="46131" rtlCol="0" anchor="ctr"/>
          <a:lstStyle/>
          <a:p>
            <a:endParaRPr lang="de-AT" dirty="0"/>
          </a:p>
        </p:txBody>
      </p:sp>
      <p:sp>
        <p:nvSpPr>
          <p:cNvPr id="5" name="Notes Placeholder 4"/>
          <p:cNvSpPr>
            <a:spLocks noGrp="1"/>
          </p:cNvSpPr>
          <p:nvPr>
            <p:ph type="body" sz="quarter" idx="3"/>
          </p:nvPr>
        </p:nvSpPr>
        <p:spPr>
          <a:xfrm>
            <a:off x="680562" y="4723448"/>
            <a:ext cx="5444490" cy="4474846"/>
          </a:xfrm>
          <a:prstGeom prst="rect">
            <a:avLst/>
          </a:prstGeom>
        </p:spPr>
        <p:txBody>
          <a:bodyPr vert="horz" lIns="92263" tIns="46131" rIns="92263" bIns="461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9445170"/>
            <a:ext cx="2949099" cy="497206"/>
          </a:xfrm>
          <a:prstGeom prst="rect">
            <a:avLst/>
          </a:prstGeom>
        </p:spPr>
        <p:txBody>
          <a:bodyPr vert="horz" lIns="92263" tIns="46131" rIns="92263" bIns="4613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4940" y="9445170"/>
            <a:ext cx="2949099" cy="497206"/>
          </a:xfrm>
          <a:prstGeom prst="rect">
            <a:avLst/>
          </a:prstGeom>
        </p:spPr>
        <p:txBody>
          <a:bodyPr vert="horz" lIns="92263" tIns="46131" rIns="92263" bIns="46131"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viadonau.org/en/newsroom/publications/folde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2981860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Source: Manual on </a:t>
            </a:r>
            <a:r>
              <a:rPr lang="de-AT" baseline="0" dirty="0" err="1"/>
              <a:t>Danube</a:t>
            </a:r>
            <a:r>
              <a:rPr lang="de-AT" baseline="0" dirty="0"/>
              <a:t> Navigation p 18-20</a:t>
            </a:r>
          </a:p>
          <a:p>
            <a:endParaRPr lang="de-AT" baseline="0" dirty="0"/>
          </a:p>
          <a:p>
            <a:r>
              <a:rPr lang="en-GB" baseline="0" noProof="0" dirty="0"/>
              <a:t>Further information on the different aspects will be given within the next slides.</a:t>
            </a:r>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11</a:t>
            </a:fld>
            <a:endParaRPr lang="de-AT" dirty="0">
              <a:solidFill>
                <a:prstClr val="black"/>
              </a:solidFill>
            </a:endParaRPr>
          </a:p>
        </p:txBody>
      </p:sp>
    </p:spTree>
    <p:extLst>
      <p:ext uri="{BB962C8B-B14F-4D97-AF65-F5344CB8AC3E}">
        <p14:creationId xmlns:p14="http://schemas.microsoft.com/office/powerpoint/2010/main" val="833131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a:r>
              <a:rPr lang="en-GB" altLang="de-DE" noProof="0" dirty="0"/>
              <a:t>Compared to other land transport</a:t>
            </a:r>
            <a:r>
              <a:rPr lang="en-GB" altLang="de-DE" baseline="0" noProof="0" dirty="0"/>
              <a:t> modes, Danube navigation offers a significantly higher </a:t>
            </a:r>
            <a:r>
              <a:rPr lang="en-GB" altLang="de-DE" b="1" baseline="0" noProof="0" dirty="0"/>
              <a:t>transport capacity per transport unit. </a:t>
            </a:r>
            <a:r>
              <a:rPr lang="en-GB" altLang="de-DE" baseline="0" noProof="0" dirty="0"/>
              <a:t>For instance, a single convoy with 4 pushed lighters can transport around 7,000 t of goods – equivalent to the cargo carried by 175 railway wagons (with 40 net tons each) or 280 trucks (with 25 net tons each). Hence, increasing cargo transport on the Danube means a significant reduction in congestion, noise emissions, environmental pollutions, road accidents and the burden of the rail system.</a:t>
            </a:r>
            <a:endParaRPr lang="en-GB" altLang="de-DE" noProof="0" dirty="0"/>
          </a:p>
          <a:p>
            <a:pPr marL="0" lvl="1"/>
            <a:endParaRPr lang="de-DE" altLang="de-DE" dirty="0"/>
          </a:p>
          <a:p>
            <a:pPr marL="0" lvl="1"/>
            <a:endParaRPr lang="de-DE" altLang="de-DE" dirty="0"/>
          </a:p>
          <a:p>
            <a:pPr marL="0" lvl="1"/>
            <a:r>
              <a:rPr lang="de-DE" altLang="de-DE" dirty="0"/>
              <a:t>Picture: Manual on Danube Navigation page 19.</a:t>
            </a:r>
          </a:p>
          <a:p>
            <a:pPr marL="0" marR="0" lvl="1" indent="0" algn="l" defTabSz="914400" rtl="0" eaLnBrk="1" fontAlgn="auto" latinLnBrk="0" hangingPunct="1">
              <a:lnSpc>
                <a:spcPct val="100000"/>
              </a:lnSpc>
              <a:spcBef>
                <a:spcPts val="0"/>
              </a:spcBef>
              <a:spcAft>
                <a:spcPts val="0"/>
              </a:spcAft>
              <a:buClrTx/>
              <a:buSzTx/>
              <a:buFontTx/>
              <a:buNone/>
              <a:tabLst/>
              <a:defRPr/>
            </a:pPr>
            <a:r>
              <a:rPr lang="de-DE" altLang="de-DE" dirty="0"/>
              <a:t>Source: </a:t>
            </a:r>
            <a:r>
              <a:rPr lang="de-DE" altLang="de-DE" dirty="0" err="1"/>
              <a:t>viadonau</a:t>
            </a:r>
            <a:r>
              <a:rPr lang="de-DE" altLang="de-DE" dirty="0"/>
              <a:t>, Manual on </a:t>
            </a:r>
            <a:r>
              <a:rPr lang="de-DE" altLang="de-DE" dirty="0" err="1"/>
              <a:t>Danube</a:t>
            </a:r>
            <a:r>
              <a:rPr lang="de-DE" altLang="de-DE" dirty="0"/>
              <a:t> Navigation </a:t>
            </a:r>
            <a:r>
              <a:rPr lang="de-DE" altLang="de-DE" dirty="0" err="1"/>
              <a:t>page</a:t>
            </a:r>
            <a:r>
              <a:rPr lang="de-DE" altLang="de-DE" dirty="0"/>
              <a:t> 18,19.</a:t>
            </a:r>
          </a:p>
          <a:p>
            <a:pPr marL="0" lvl="1"/>
            <a:endParaRPr lang="de-DE" altLang="de-DE" dirty="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22779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24484" eaLnBrk="0" hangingPunct="0">
              <a:defRPr sz="4000">
                <a:solidFill>
                  <a:schemeClr val="tx1"/>
                </a:solidFill>
                <a:latin typeface="Arial" charset="0"/>
              </a:defRPr>
            </a:lvl1pPr>
            <a:lvl2pPr marL="738325" indent="-283972" defTabSz="924484" eaLnBrk="0" hangingPunct="0">
              <a:defRPr sz="4000">
                <a:solidFill>
                  <a:schemeClr val="tx1"/>
                </a:solidFill>
                <a:latin typeface="Arial" charset="0"/>
              </a:defRPr>
            </a:lvl2pPr>
            <a:lvl3pPr marL="1135886" indent="-227178" defTabSz="924484" eaLnBrk="0" hangingPunct="0">
              <a:defRPr sz="4000">
                <a:solidFill>
                  <a:schemeClr val="tx1"/>
                </a:solidFill>
                <a:latin typeface="Arial" charset="0"/>
              </a:defRPr>
            </a:lvl3pPr>
            <a:lvl4pPr marL="1590239" indent="-227178" defTabSz="924484" eaLnBrk="0" hangingPunct="0">
              <a:defRPr sz="4000">
                <a:solidFill>
                  <a:schemeClr val="tx1"/>
                </a:solidFill>
                <a:latin typeface="Arial" charset="0"/>
              </a:defRPr>
            </a:lvl4pPr>
            <a:lvl5pPr marL="2044594" indent="-227178" defTabSz="924484" eaLnBrk="0" hangingPunct="0">
              <a:defRPr sz="4000">
                <a:solidFill>
                  <a:schemeClr val="tx1"/>
                </a:solidFill>
                <a:latin typeface="Arial" charset="0"/>
              </a:defRPr>
            </a:lvl5pPr>
            <a:lvl6pPr marL="2498949" indent="-227178" algn="ctr" defTabSz="924484" eaLnBrk="0" fontAlgn="base" hangingPunct="0">
              <a:spcBef>
                <a:spcPct val="0"/>
              </a:spcBef>
              <a:spcAft>
                <a:spcPct val="0"/>
              </a:spcAft>
              <a:defRPr sz="4000">
                <a:solidFill>
                  <a:schemeClr val="tx1"/>
                </a:solidFill>
                <a:latin typeface="Arial" charset="0"/>
              </a:defRPr>
            </a:lvl6pPr>
            <a:lvl7pPr marL="2953303" indent="-227178" algn="ctr" defTabSz="924484" eaLnBrk="0" fontAlgn="base" hangingPunct="0">
              <a:spcBef>
                <a:spcPct val="0"/>
              </a:spcBef>
              <a:spcAft>
                <a:spcPct val="0"/>
              </a:spcAft>
              <a:defRPr sz="4000">
                <a:solidFill>
                  <a:schemeClr val="tx1"/>
                </a:solidFill>
                <a:latin typeface="Arial" charset="0"/>
              </a:defRPr>
            </a:lvl7pPr>
            <a:lvl8pPr marL="3407657" indent="-227178" algn="ctr" defTabSz="924484" eaLnBrk="0" fontAlgn="base" hangingPunct="0">
              <a:spcBef>
                <a:spcPct val="0"/>
              </a:spcBef>
              <a:spcAft>
                <a:spcPct val="0"/>
              </a:spcAft>
              <a:defRPr sz="4000">
                <a:solidFill>
                  <a:schemeClr val="tx1"/>
                </a:solidFill>
                <a:latin typeface="Arial" charset="0"/>
              </a:defRPr>
            </a:lvl8pPr>
            <a:lvl9pPr marL="3862011" indent="-227178" algn="ctr" defTabSz="924484" eaLnBrk="0" fontAlgn="base" hangingPunct="0">
              <a:spcBef>
                <a:spcPct val="0"/>
              </a:spcBef>
              <a:spcAft>
                <a:spcPct val="0"/>
              </a:spcAft>
              <a:defRPr sz="4000">
                <a:solidFill>
                  <a:schemeClr val="tx1"/>
                </a:solidFill>
                <a:latin typeface="Arial" charset="0"/>
              </a:defRPr>
            </a:lvl9pPr>
          </a:lstStyle>
          <a:p>
            <a:pPr eaLnBrk="1" hangingPunct="1"/>
            <a:fld id="{D273FCF5-4C6A-419C-B052-6EF528384C46}" type="slidenum">
              <a:rPr lang="en-GB" sz="1200"/>
              <a:pPr eaLnBrk="1" hangingPunct="1"/>
              <a:t>13</a:t>
            </a:fld>
            <a:endParaRPr lang="en-GB" sz="1200" dirty="0"/>
          </a:p>
        </p:txBody>
      </p:sp>
      <p:sp>
        <p:nvSpPr>
          <p:cNvPr id="67587" name="Rectangle 2"/>
          <p:cNvSpPr>
            <a:spLocks noGrp="1" noRot="1" noChangeAspect="1" noChangeArrowheads="1" noTextEdit="1"/>
          </p:cNvSpPr>
          <p:nvPr>
            <p:ph type="sldImg"/>
          </p:nvPr>
        </p:nvSpPr>
        <p:spPr>
          <a:xfrm>
            <a:off x="915988" y="746125"/>
            <a:ext cx="4973637" cy="3730625"/>
          </a:xfrm>
          <a:ln/>
        </p:spPr>
      </p:sp>
      <p:sp>
        <p:nvSpPr>
          <p:cNvPr id="67588" name="Rectangle 3"/>
          <p:cNvSpPr>
            <a:spLocks noGrp="1" noChangeArrowheads="1"/>
          </p:cNvSpPr>
          <p:nvPr>
            <p:ph type="body" idx="1"/>
          </p:nvPr>
        </p:nvSpPr>
        <p:spPr>
          <a:noFill/>
        </p:spPr>
        <p:txBody>
          <a:bodyPr/>
          <a:lstStyle/>
          <a:p>
            <a:pPr marL="0" lvl="1"/>
            <a:r>
              <a:rPr lang="en-GB" altLang="de-DE" noProof="0" dirty="0"/>
              <a:t>In regard to </a:t>
            </a:r>
            <a:r>
              <a:rPr lang="en-GB" altLang="de-DE" b="1" noProof="0" dirty="0"/>
              <a:t>specific energy consumption</a:t>
            </a:r>
            <a:r>
              <a:rPr lang="en-GB" altLang="de-DE" noProof="0" dirty="0"/>
              <a:t>, inland navigation can be described as the most efficient</a:t>
            </a:r>
            <a:r>
              <a:rPr lang="en-GB" altLang="de-DE" baseline="0" noProof="0" dirty="0"/>
              <a:t> and hence environmentally friendly transport mode. Inland vessels can transport one ton of cargo almost four times as far as a truck with the same energy consumption.</a:t>
            </a:r>
            <a:endParaRPr lang="en-GB" altLang="de-DE" noProof="0" dirty="0"/>
          </a:p>
          <a:p>
            <a:pPr marL="0" lvl="1"/>
            <a:endParaRPr lang="de-DE" altLang="de-DE" dirty="0"/>
          </a:p>
          <a:p>
            <a:pPr marL="0" lvl="1"/>
            <a:r>
              <a:rPr lang="de-DE" altLang="de-DE" dirty="0"/>
              <a:t>Source: Manual on Danube Navigation page 18.</a:t>
            </a:r>
          </a:p>
          <a:p>
            <a:pPr marL="0" marR="0" lvl="1" indent="0" algn="l" defTabSz="914400" rtl="0" eaLnBrk="1" fontAlgn="auto" latinLnBrk="0" hangingPunct="1">
              <a:lnSpc>
                <a:spcPct val="100000"/>
              </a:lnSpc>
              <a:spcBef>
                <a:spcPts val="0"/>
              </a:spcBef>
              <a:spcAft>
                <a:spcPts val="0"/>
              </a:spcAft>
              <a:buClrTx/>
              <a:buSzTx/>
              <a:buFontTx/>
              <a:buNone/>
              <a:tabLst/>
              <a:defRPr/>
            </a:pPr>
            <a:r>
              <a:rPr lang="de-DE" altLang="de-DE" dirty="0"/>
              <a:t>Picture: </a:t>
            </a:r>
            <a:r>
              <a:rPr lang="de-DE" altLang="de-DE" dirty="0" err="1"/>
              <a:t>viadonau</a:t>
            </a:r>
            <a:r>
              <a:rPr lang="de-DE" altLang="de-DE" dirty="0"/>
              <a:t>,</a:t>
            </a:r>
            <a:r>
              <a:rPr lang="de-DE" altLang="de-DE" baseline="0" dirty="0"/>
              <a:t> </a:t>
            </a:r>
            <a:r>
              <a:rPr lang="de-DE" altLang="de-DE" dirty="0"/>
              <a:t>Manual on </a:t>
            </a:r>
            <a:r>
              <a:rPr lang="de-DE" altLang="de-DE" dirty="0" err="1"/>
              <a:t>Danube</a:t>
            </a:r>
            <a:r>
              <a:rPr lang="de-DE" altLang="de-DE" dirty="0"/>
              <a:t> Navigation </a:t>
            </a:r>
            <a:r>
              <a:rPr lang="de-DE" altLang="de-DE" dirty="0" err="1"/>
              <a:t>page</a:t>
            </a:r>
            <a:r>
              <a:rPr lang="de-DE" altLang="de-DE" dirty="0"/>
              <a:t> 18.</a:t>
            </a:r>
          </a:p>
          <a:p>
            <a:pPr marL="0" lvl="1"/>
            <a:endParaRPr lang="de-DE" altLang="de-DE" dirty="0"/>
          </a:p>
        </p:txBody>
      </p:sp>
    </p:spTree>
    <p:extLst>
      <p:ext uri="{BB962C8B-B14F-4D97-AF65-F5344CB8AC3E}">
        <p14:creationId xmlns:p14="http://schemas.microsoft.com/office/powerpoint/2010/main" val="3553345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24484" eaLnBrk="0" hangingPunct="0">
              <a:defRPr sz="4000">
                <a:solidFill>
                  <a:schemeClr val="tx1"/>
                </a:solidFill>
                <a:latin typeface="Arial" charset="0"/>
              </a:defRPr>
            </a:lvl1pPr>
            <a:lvl2pPr marL="738325" indent="-283972" defTabSz="924484" eaLnBrk="0" hangingPunct="0">
              <a:defRPr sz="4000">
                <a:solidFill>
                  <a:schemeClr val="tx1"/>
                </a:solidFill>
                <a:latin typeface="Arial" charset="0"/>
              </a:defRPr>
            </a:lvl2pPr>
            <a:lvl3pPr marL="1135886" indent="-227178" defTabSz="924484" eaLnBrk="0" hangingPunct="0">
              <a:defRPr sz="4000">
                <a:solidFill>
                  <a:schemeClr val="tx1"/>
                </a:solidFill>
                <a:latin typeface="Arial" charset="0"/>
              </a:defRPr>
            </a:lvl3pPr>
            <a:lvl4pPr marL="1590239" indent="-227178" defTabSz="924484" eaLnBrk="0" hangingPunct="0">
              <a:defRPr sz="4000">
                <a:solidFill>
                  <a:schemeClr val="tx1"/>
                </a:solidFill>
                <a:latin typeface="Arial" charset="0"/>
              </a:defRPr>
            </a:lvl4pPr>
            <a:lvl5pPr marL="2044594" indent="-227178" defTabSz="924484" eaLnBrk="0" hangingPunct="0">
              <a:defRPr sz="4000">
                <a:solidFill>
                  <a:schemeClr val="tx1"/>
                </a:solidFill>
                <a:latin typeface="Arial" charset="0"/>
              </a:defRPr>
            </a:lvl5pPr>
            <a:lvl6pPr marL="2498949" indent="-227178" algn="ctr" defTabSz="924484" eaLnBrk="0" fontAlgn="base" hangingPunct="0">
              <a:spcBef>
                <a:spcPct val="0"/>
              </a:spcBef>
              <a:spcAft>
                <a:spcPct val="0"/>
              </a:spcAft>
              <a:defRPr sz="4000">
                <a:solidFill>
                  <a:schemeClr val="tx1"/>
                </a:solidFill>
                <a:latin typeface="Arial" charset="0"/>
              </a:defRPr>
            </a:lvl6pPr>
            <a:lvl7pPr marL="2953303" indent="-227178" algn="ctr" defTabSz="924484" eaLnBrk="0" fontAlgn="base" hangingPunct="0">
              <a:spcBef>
                <a:spcPct val="0"/>
              </a:spcBef>
              <a:spcAft>
                <a:spcPct val="0"/>
              </a:spcAft>
              <a:defRPr sz="4000">
                <a:solidFill>
                  <a:schemeClr val="tx1"/>
                </a:solidFill>
                <a:latin typeface="Arial" charset="0"/>
              </a:defRPr>
            </a:lvl7pPr>
            <a:lvl8pPr marL="3407657" indent="-227178" algn="ctr" defTabSz="924484" eaLnBrk="0" fontAlgn="base" hangingPunct="0">
              <a:spcBef>
                <a:spcPct val="0"/>
              </a:spcBef>
              <a:spcAft>
                <a:spcPct val="0"/>
              </a:spcAft>
              <a:defRPr sz="4000">
                <a:solidFill>
                  <a:schemeClr val="tx1"/>
                </a:solidFill>
                <a:latin typeface="Arial" charset="0"/>
              </a:defRPr>
            </a:lvl8pPr>
            <a:lvl9pPr marL="3862011" indent="-227178" algn="ctr" defTabSz="924484" eaLnBrk="0" fontAlgn="base" hangingPunct="0">
              <a:spcBef>
                <a:spcPct val="0"/>
              </a:spcBef>
              <a:spcAft>
                <a:spcPct val="0"/>
              </a:spcAft>
              <a:defRPr sz="4000">
                <a:solidFill>
                  <a:schemeClr val="tx1"/>
                </a:solidFill>
                <a:latin typeface="Arial" charset="0"/>
              </a:defRPr>
            </a:lvl9pPr>
          </a:lstStyle>
          <a:p>
            <a:pPr eaLnBrk="1" hangingPunct="1"/>
            <a:fld id="{0677E3A0-DCA7-4251-82B9-7786E5BDC6BF}" type="slidenum">
              <a:rPr lang="en-GB" sz="1200"/>
              <a:pPr eaLnBrk="1" hangingPunct="1"/>
              <a:t>14</a:t>
            </a:fld>
            <a:endParaRPr lang="en-GB" sz="1200" dirty="0"/>
          </a:p>
        </p:txBody>
      </p:sp>
      <p:sp>
        <p:nvSpPr>
          <p:cNvPr id="68611" name="Rectangle 2"/>
          <p:cNvSpPr>
            <a:spLocks noGrp="1" noRot="1" noChangeAspect="1" noChangeArrowheads="1" noTextEdit="1"/>
          </p:cNvSpPr>
          <p:nvPr>
            <p:ph type="sldImg"/>
          </p:nvPr>
        </p:nvSpPr>
        <p:spPr>
          <a:xfrm>
            <a:off x="915988" y="746125"/>
            <a:ext cx="4973637" cy="3730625"/>
          </a:xfrm>
          <a:ln/>
        </p:spPr>
      </p:sp>
      <p:sp>
        <p:nvSpPr>
          <p:cNvPr id="68612" name="Rectangle 3"/>
          <p:cNvSpPr>
            <a:spLocks noGrp="1" noChangeArrowheads="1"/>
          </p:cNvSpPr>
          <p:nvPr>
            <p:ph type="body" idx="1"/>
          </p:nvPr>
        </p:nvSpPr>
        <p:spPr>
          <a:noFill/>
        </p:spPr>
        <p:txBody>
          <a:bodyPr/>
          <a:lstStyle/>
          <a:p>
            <a:pPr marL="0" lvl="1"/>
            <a:r>
              <a:rPr lang="en-GB" altLang="de-DE" noProof="0" dirty="0"/>
              <a:t>Inland navigation also accounts</a:t>
            </a:r>
            <a:r>
              <a:rPr lang="en-GB" altLang="de-DE" baseline="0" noProof="0" dirty="0"/>
              <a:t> for the </a:t>
            </a:r>
            <a:r>
              <a:rPr lang="en-GB" altLang="de-DE" b="1" baseline="0" noProof="0" dirty="0"/>
              <a:t>lowest external costs</a:t>
            </a:r>
            <a:r>
              <a:rPr lang="en-GB" altLang="de-DE" baseline="0" noProof="0" dirty="0"/>
              <a:t>, so those costs associated with climate gases, air pollutants, accidents and noise. CO2 emissions are comparatively low in particular, which means that inland navigation can contribute to achieving the European Union climate targets.</a:t>
            </a:r>
            <a:endParaRPr lang="en-GB" altLang="de-DE" noProof="0" dirty="0"/>
          </a:p>
          <a:p>
            <a:pPr marL="0" lvl="1"/>
            <a:endParaRPr lang="de-DE" altLang="de-DE" dirty="0"/>
          </a:p>
          <a:p>
            <a:pPr marL="0" lvl="1"/>
            <a:endParaRPr lang="de-DE" altLang="de-DE" dirty="0"/>
          </a:p>
          <a:p>
            <a:pPr marL="0" marR="0" lvl="1" indent="0" algn="l" defTabSz="914400" rtl="0" eaLnBrk="1" fontAlgn="auto" latinLnBrk="0" hangingPunct="1">
              <a:lnSpc>
                <a:spcPct val="100000"/>
              </a:lnSpc>
              <a:spcBef>
                <a:spcPts val="0"/>
              </a:spcBef>
              <a:spcAft>
                <a:spcPts val="0"/>
              </a:spcAft>
              <a:buClrTx/>
              <a:buSzTx/>
              <a:buFontTx/>
              <a:buNone/>
              <a:tabLst/>
              <a:defRPr/>
            </a:pPr>
            <a:r>
              <a:rPr lang="de-DE" altLang="de-DE" dirty="0"/>
              <a:t>Source: Manual on </a:t>
            </a:r>
            <a:r>
              <a:rPr lang="de-DE" altLang="de-DE" dirty="0" err="1"/>
              <a:t>Danube</a:t>
            </a:r>
            <a:r>
              <a:rPr lang="de-DE" altLang="de-DE" dirty="0"/>
              <a:t> Navigation </a:t>
            </a:r>
            <a:r>
              <a:rPr lang="de-DE" altLang="de-DE" dirty="0" err="1"/>
              <a:t>page</a:t>
            </a:r>
            <a:r>
              <a:rPr lang="de-DE" altLang="de-DE" dirty="0"/>
              <a:t> 18.</a:t>
            </a:r>
          </a:p>
          <a:p>
            <a:pPr marL="0" lvl="1"/>
            <a:r>
              <a:rPr lang="de-DE" altLang="de-DE" dirty="0"/>
              <a:t>Picture: </a:t>
            </a:r>
            <a:r>
              <a:rPr lang="de-AT" baseline="0" dirty="0"/>
              <a:t>PLANCO </a:t>
            </a:r>
            <a:r>
              <a:rPr lang="de-AT" baseline="0" dirty="0" err="1"/>
              <a:t>Colsulting</a:t>
            </a:r>
            <a:r>
              <a:rPr lang="de-AT" baseline="0" dirty="0"/>
              <a:t> &amp; Bundesanstalt für Gewässerkunde 2007, </a:t>
            </a:r>
            <a:r>
              <a:rPr lang="de-DE" altLang="de-DE" dirty="0"/>
              <a:t>Manual on Danube Navigation </a:t>
            </a:r>
            <a:r>
              <a:rPr lang="de-DE" altLang="de-DE" dirty="0" err="1"/>
              <a:t>page</a:t>
            </a:r>
            <a:r>
              <a:rPr lang="de-DE" altLang="de-DE" dirty="0"/>
              <a:t> 19.</a:t>
            </a:r>
          </a:p>
        </p:txBody>
      </p:sp>
    </p:spTree>
    <p:extLst>
      <p:ext uri="{BB962C8B-B14F-4D97-AF65-F5344CB8AC3E}">
        <p14:creationId xmlns:p14="http://schemas.microsoft.com/office/powerpoint/2010/main" val="2898777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2021, there were a total of 12 traffic accidents involving inland vessels on the Austrian Danube, and no fatalities were recorded.</a:t>
            </a:r>
          </a:p>
          <a:p>
            <a:endParaRPr lang="en-GB" noProof="0" dirty="0"/>
          </a:p>
          <a:p>
            <a:r>
              <a:rPr lang="en-GB" noProof="0" dirty="0"/>
              <a:t>As in most</a:t>
            </a:r>
            <a:r>
              <a:rPr lang="en-GB" baseline="0" noProof="0" dirty="0"/>
              <a:t> cases it is possible to make use of the inland waterways as natural infrastructure, thus infrastructure costs are quite low. </a:t>
            </a:r>
          </a:p>
          <a:p>
            <a:endParaRPr lang="en-GB" baseline="0" noProof="0" dirty="0"/>
          </a:p>
          <a:p>
            <a:r>
              <a:rPr lang="en-GB" baseline="0" noProof="0" dirty="0"/>
              <a:t>Current costs estimates of infrastructure projects in the riparian states suggest that improving the whole infrastructure of the 2,415km Danube waterway would cost 1.2 billion Euros in total. This is more or less equivalent to the costs of constructing around 50km of road or rail infrastructure. Current European rail tunnel projects each cost 10 to 20 billion Euros.</a:t>
            </a:r>
          </a:p>
          <a:p>
            <a:endParaRPr lang="en-GB" baseline="0" noProof="0" dirty="0"/>
          </a:p>
          <a:p>
            <a:r>
              <a:rPr lang="en-GB" baseline="0" noProof="0" dirty="0"/>
              <a:t>The right picture shows the comparison of infrastructure costs, on an example of German inland transport modes. The inland vessel with 12.6 Euros per 1000 ton-kilometres is the lowest of all three modes.</a:t>
            </a:r>
            <a:endParaRPr lang="en-GB" noProof="0" dirty="0"/>
          </a:p>
          <a:p>
            <a:endParaRPr lang="de-AT" dirty="0"/>
          </a:p>
          <a:p>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Source: Annual Report on Danube Navigation 2021, p 2</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a:t>
            </a:r>
            <a:r>
              <a:rPr lang="de-DE" sz="1200" spc="60" dirty="0">
                <a:solidFill>
                  <a:schemeClr val="accent1"/>
                </a:solidFill>
                <a:hlinkClick r:id="rId3"/>
              </a:rPr>
              <a:t>http://www.viadonau.org/en/newsroom/publications/folders/</a:t>
            </a:r>
            <a:r>
              <a:rPr lang="de-DE" sz="1200" spc="60" dirty="0">
                <a:solidFill>
                  <a:schemeClr val="accent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Manual</a:t>
            </a:r>
            <a:r>
              <a:rPr lang="de-AT" baseline="0" dirty="0"/>
              <a:t> on </a:t>
            </a:r>
            <a:r>
              <a:rPr lang="de-AT" baseline="0" dirty="0" err="1"/>
              <a:t>Danube</a:t>
            </a:r>
            <a:r>
              <a:rPr lang="de-AT" baseline="0" dirty="0"/>
              <a:t> Navigation </a:t>
            </a:r>
            <a:r>
              <a:rPr lang="de-AT" baseline="0" dirty="0" err="1"/>
              <a:t>page</a:t>
            </a:r>
            <a:r>
              <a:rPr lang="de-AT" baseline="0" dirty="0"/>
              <a:t> 19,20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Picture: PLANCO </a:t>
            </a:r>
            <a:r>
              <a:rPr lang="de-AT" baseline="0" dirty="0" err="1"/>
              <a:t>Colsulting</a:t>
            </a:r>
            <a:r>
              <a:rPr lang="de-AT" baseline="0" dirty="0"/>
              <a:t> &amp; Bundesanstalt für Gewässerkunde 2007, Manual on </a:t>
            </a:r>
            <a:r>
              <a:rPr lang="de-AT" baseline="0" dirty="0" err="1"/>
              <a:t>Danube</a:t>
            </a:r>
            <a:r>
              <a:rPr lang="de-AT" baseline="0" dirty="0"/>
              <a:t> Navigation p 19</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spc="60" dirty="0">
              <a:solidFill>
                <a:schemeClr val="accent1"/>
              </a:solidFill>
            </a:endParaRP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15</a:t>
            </a:fld>
            <a:endParaRPr lang="de-AT" dirty="0">
              <a:solidFill>
                <a:prstClr val="black"/>
              </a:solidFill>
            </a:endParaRPr>
          </a:p>
        </p:txBody>
      </p:sp>
    </p:spTree>
    <p:extLst>
      <p:ext uri="{BB962C8B-B14F-4D97-AF65-F5344CB8AC3E}">
        <p14:creationId xmlns:p14="http://schemas.microsoft.com/office/powerpoint/2010/main" val="2601589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principal </a:t>
            </a:r>
            <a:r>
              <a:rPr lang="en-GB" b="1" noProof="0" dirty="0"/>
              <a:t>strengths</a:t>
            </a:r>
            <a:r>
              <a:rPr lang="en-GB" baseline="0" noProof="0" dirty="0"/>
              <a:t> of Danube navigation are the ability to transport large quantities of goods per vessel unit, its low transport costs and its environmental friendliness. Furthermore, it is available around the clock, with no prohibition on driving at weekends or during the night and can provide a high degree of safety and low infrastructure costs.</a:t>
            </a:r>
          </a:p>
          <a:p>
            <a:endParaRPr lang="en-GB" baseline="0" noProof="0" dirty="0"/>
          </a:p>
          <a:p>
            <a:r>
              <a:rPr lang="en-GB" baseline="0" noProof="0" dirty="0"/>
              <a:t>The </a:t>
            </a:r>
            <a:r>
              <a:rPr lang="en-GB" b="1" baseline="0" noProof="0" dirty="0"/>
              <a:t>weaknesses</a:t>
            </a:r>
            <a:r>
              <a:rPr lang="en-GB" baseline="0" noProof="0" dirty="0"/>
              <a:t> lie in its dependence on fluctuating fairway conditions and the consequent, varying degree of the vessel load factor, the low transport speed and network density, which often necessitate pre- and end-haulage by road  or rail.</a:t>
            </a:r>
            <a:endParaRPr lang="en-GB" noProof="0" dirty="0"/>
          </a:p>
          <a:p>
            <a:endParaRPr lang="de-AT" dirty="0"/>
          </a:p>
          <a:p>
            <a:r>
              <a:rPr lang="de-AT" dirty="0"/>
              <a:t>Manual on </a:t>
            </a:r>
            <a:r>
              <a:rPr lang="de-AT" dirty="0" err="1"/>
              <a:t>Danube</a:t>
            </a:r>
            <a:r>
              <a:rPr lang="de-AT" dirty="0"/>
              <a:t> Navigation </a:t>
            </a:r>
            <a:r>
              <a:rPr lang="de-AT" dirty="0" err="1"/>
              <a:t>page</a:t>
            </a:r>
            <a:r>
              <a:rPr lang="de-AT" baseline="0" dirty="0"/>
              <a:t> 17.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Picture: </a:t>
            </a:r>
            <a:r>
              <a:rPr lang="de-AT" baseline="0" dirty="0" err="1"/>
              <a:t>based</a:t>
            </a:r>
            <a:r>
              <a:rPr lang="de-AT" baseline="0" dirty="0"/>
              <a:t> on </a:t>
            </a:r>
            <a:r>
              <a:rPr lang="de-AT" dirty="0"/>
              <a:t>Manual on </a:t>
            </a:r>
            <a:r>
              <a:rPr lang="de-AT" dirty="0" err="1"/>
              <a:t>Danube</a:t>
            </a:r>
            <a:r>
              <a:rPr lang="de-AT" dirty="0"/>
              <a:t> Navigation </a:t>
            </a:r>
            <a:r>
              <a:rPr lang="de-AT" dirty="0" err="1"/>
              <a:t>page</a:t>
            </a:r>
            <a:r>
              <a:rPr lang="de-AT" baseline="0" dirty="0"/>
              <a:t> 17.</a:t>
            </a:r>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2814528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a:t>
            </a:r>
            <a:r>
              <a:rPr lang="en-GB" b="1" noProof="0" dirty="0"/>
              <a:t>opportunities</a:t>
            </a:r>
            <a:r>
              <a:rPr lang="en-GB" noProof="0" dirty="0"/>
              <a:t> of Danube navigation are the high free capacities of the waterway, international development initiatives</a:t>
            </a:r>
            <a:r>
              <a:rPr lang="en-GB" baseline="0" noProof="0" dirty="0"/>
              <a:t> such as the strategy for the Danube region, the internalisation of external costs at European level, cooperation with road and rail, as well as the use of modern and harmonised River Information Services (RIS).</a:t>
            </a:r>
          </a:p>
          <a:p>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The </a:t>
            </a:r>
            <a:r>
              <a:rPr lang="en-GB" b="1" baseline="0" noProof="0" dirty="0"/>
              <a:t>threats</a:t>
            </a:r>
            <a:r>
              <a:rPr lang="en-GB" baseline="0" noProof="0" dirty="0"/>
              <a:t> to Danube Navigation are found in the different political and hence budgetary importance assigned to this transport mode in the individual Danube states, as well as in the need to m</a:t>
            </a:r>
            <a:r>
              <a:rPr lang="de-AT" baseline="0" dirty="0" err="1"/>
              <a:t>odernise</a:t>
            </a:r>
            <a:r>
              <a:rPr lang="de-AT" baseline="0" dirty="0"/>
              <a:t> </a:t>
            </a:r>
            <a:r>
              <a:rPr lang="de-AT" baseline="0" dirty="0" err="1"/>
              <a:t>many</a:t>
            </a:r>
            <a:r>
              <a:rPr lang="de-AT" baseline="0" dirty="0"/>
              <a:t> </a:t>
            </a:r>
            <a:r>
              <a:rPr lang="de-AT" baseline="0" dirty="0" err="1"/>
              <a:t>Danube</a:t>
            </a:r>
            <a:r>
              <a:rPr lang="de-AT" baseline="0" dirty="0"/>
              <a:t> </a:t>
            </a:r>
            <a:r>
              <a:rPr lang="de-AT" baseline="0" dirty="0" err="1"/>
              <a:t>ports</a:t>
            </a:r>
            <a:r>
              <a:rPr lang="de-AT" baseline="0" dirty="0"/>
              <a:t> </a:t>
            </a:r>
            <a:r>
              <a:rPr lang="de-AT" baseline="0" dirty="0" err="1"/>
              <a:t>and</a:t>
            </a:r>
            <a:r>
              <a:rPr lang="de-AT" baseline="0" dirty="0"/>
              <a:t> </a:t>
            </a:r>
            <a:r>
              <a:rPr lang="de-AT" baseline="0" dirty="0" err="1"/>
              <a:t>parts</a:t>
            </a:r>
            <a:r>
              <a:rPr lang="de-AT" baseline="0" dirty="0"/>
              <a:t> </a:t>
            </a:r>
            <a:r>
              <a:rPr lang="de-AT" baseline="0" dirty="0" err="1"/>
              <a:t>of</a:t>
            </a:r>
            <a:r>
              <a:rPr lang="de-AT" baseline="0" dirty="0"/>
              <a:t> </a:t>
            </a:r>
            <a:r>
              <a:rPr lang="de-AT" baseline="0" dirty="0" err="1"/>
              <a:t>the</a:t>
            </a:r>
            <a:r>
              <a:rPr lang="de-AT" baseline="0" dirty="0"/>
              <a:t> </a:t>
            </a:r>
            <a:r>
              <a:rPr lang="de-AT" baseline="0" dirty="0" err="1"/>
              <a:t>Danube</a:t>
            </a:r>
            <a:r>
              <a:rPr lang="de-AT" baseline="0" dirty="0"/>
              <a:t> </a:t>
            </a:r>
            <a:r>
              <a:rPr lang="de-AT" baseline="0" dirty="0" err="1"/>
              <a:t>fleet</a:t>
            </a:r>
            <a:r>
              <a:rPr lang="de-AT" baseline="0" dirty="0"/>
              <a:t>.</a:t>
            </a:r>
            <a:endParaRPr lang="en-GB" baseline="0" noProof="0" dirty="0"/>
          </a:p>
          <a:p>
            <a:endParaRPr lang="de-AT" baseline="0" dirty="0"/>
          </a:p>
          <a:p>
            <a:r>
              <a:rPr lang="de-AT" dirty="0"/>
              <a:t>Manual on </a:t>
            </a:r>
            <a:r>
              <a:rPr lang="de-AT" dirty="0" err="1"/>
              <a:t>Danube</a:t>
            </a:r>
            <a:r>
              <a:rPr lang="de-AT" dirty="0"/>
              <a:t> Navigation </a:t>
            </a:r>
            <a:r>
              <a:rPr lang="de-AT" dirty="0" err="1"/>
              <a:t>page</a:t>
            </a:r>
            <a:r>
              <a:rPr lang="de-AT" baseline="0" dirty="0"/>
              <a:t> 17.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Picture: </a:t>
            </a:r>
            <a:r>
              <a:rPr lang="de-AT" baseline="0" dirty="0" err="1"/>
              <a:t>based</a:t>
            </a:r>
            <a:r>
              <a:rPr lang="de-AT" baseline="0" dirty="0"/>
              <a:t> on </a:t>
            </a:r>
            <a:r>
              <a:rPr lang="de-AT" dirty="0"/>
              <a:t>Manual on </a:t>
            </a:r>
            <a:r>
              <a:rPr lang="de-AT" dirty="0" err="1"/>
              <a:t>Danube</a:t>
            </a:r>
            <a:r>
              <a:rPr lang="de-AT" dirty="0"/>
              <a:t> Navigation </a:t>
            </a:r>
            <a:r>
              <a:rPr lang="de-AT" dirty="0" err="1"/>
              <a:t>page</a:t>
            </a:r>
            <a:r>
              <a:rPr lang="de-AT" baseline="0" dirty="0"/>
              <a:t> 17.</a:t>
            </a:r>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44085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282793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noProof="0" dirty="0"/>
              <a:t>There are many involved stakeholders in a multimodal transport chain. The following stakeholders are the most important ones in a multimodal transport chain:</a:t>
            </a:r>
          </a:p>
          <a:p>
            <a:r>
              <a:rPr lang="en-GB" baseline="0" noProof="0" dirty="0"/>
              <a:t>The </a:t>
            </a:r>
            <a:r>
              <a:rPr lang="en-GB" b="1" baseline="0" noProof="0" dirty="0"/>
              <a:t>consignor</a:t>
            </a:r>
            <a:r>
              <a:rPr lang="en-GB" baseline="0" noProof="0" dirty="0"/>
              <a:t>, or sender, is the person who passes the goods on to the next stakeholder in the transport chain. Consignors could be producers of goods for example. </a:t>
            </a:r>
          </a:p>
          <a:p>
            <a:r>
              <a:rPr lang="en-GB" baseline="0" noProof="0" dirty="0"/>
              <a:t>The </a:t>
            </a:r>
            <a:r>
              <a:rPr lang="en-GB" b="1" baseline="0" noProof="0" dirty="0"/>
              <a:t>consignee</a:t>
            </a:r>
            <a:r>
              <a:rPr lang="en-GB" baseline="0" noProof="0" dirty="0"/>
              <a:t>, or the receiver, is the person who has the right to receive the goods on its destination.</a:t>
            </a:r>
          </a:p>
          <a:p>
            <a:r>
              <a:rPr lang="en-GB" baseline="0" noProof="0" dirty="0"/>
              <a:t>The </a:t>
            </a:r>
            <a:r>
              <a:rPr lang="en-GB" b="1" baseline="0" noProof="0" dirty="0"/>
              <a:t>forwarder</a:t>
            </a:r>
            <a:r>
              <a:rPr lang="en-GB" baseline="0" noProof="0" dirty="0"/>
              <a:t> organises the transport and further services as an intermediately on behalf of the consignor.</a:t>
            </a:r>
          </a:p>
          <a:p>
            <a:r>
              <a:rPr lang="en-GB" baseline="0" noProof="0" dirty="0"/>
              <a:t>The </a:t>
            </a:r>
            <a:r>
              <a:rPr lang="en-GB" b="1" baseline="0" noProof="0" dirty="0"/>
              <a:t>carrier</a:t>
            </a:r>
            <a:r>
              <a:rPr lang="en-GB" baseline="0" noProof="0" dirty="0"/>
              <a:t> is responsible for the freight transport itself. The carrier provides the means of transport, the forwarder only organised the transport.</a:t>
            </a:r>
          </a:p>
          <a:p>
            <a:r>
              <a:rPr lang="en-GB" baseline="0" noProof="0" dirty="0"/>
              <a:t>A </a:t>
            </a:r>
            <a:r>
              <a:rPr lang="en-GB" b="1" baseline="0" noProof="0" dirty="0"/>
              <a:t>terminal </a:t>
            </a:r>
            <a:r>
              <a:rPr lang="en-GB" baseline="0" noProof="0" dirty="0"/>
              <a:t>provides facilities for an efficient transhipment process, which is carried out by terminal employees.  </a:t>
            </a:r>
          </a:p>
          <a:p>
            <a:r>
              <a:rPr lang="en-GB" b="1" baseline="0" noProof="0" dirty="0"/>
              <a:t>Shipping companies </a:t>
            </a:r>
            <a:r>
              <a:rPr lang="en-GB" baseline="0" noProof="0" dirty="0"/>
              <a:t>organise and carry out transports. For the transports own and foreign ships are used.. Shipping companies also prepare and monitor the transports on land.</a:t>
            </a:r>
          </a:p>
          <a:p>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Source: translated from German: </a:t>
            </a:r>
            <a:r>
              <a:rPr lang="en-GB" baseline="0" noProof="0" dirty="0" err="1"/>
              <a:t>Handbuch</a:t>
            </a:r>
            <a:r>
              <a:rPr lang="en-GB" baseline="0" noProof="0" dirty="0"/>
              <a:t> </a:t>
            </a:r>
            <a:r>
              <a:rPr lang="en-GB" baseline="0" noProof="0" dirty="0" err="1"/>
              <a:t>Intermodaler</a:t>
            </a:r>
            <a:r>
              <a:rPr lang="en-GB" baseline="0" noProof="0" dirty="0"/>
              <a:t> </a:t>
            </a:r>
            <a:r>
              <a:rPr lang="en-GB" baseline="0" noProof="0" dirty="0" err="1"/>
              <a:t>Verkehr</a:t>
            </a:r>
            <a:r>
              <a:rPr lang="en-GB" baseline="0" noProof="0" dirty="0"/>
              <a:t>, 2010, S. 36ff.</a:t>
            </a:r>
          </a:p>
          <a:p>
            <a:endParaRPr lang="en-GB" baseline="0" noProof="0" dirty="0"/>
          </a:p>
          <a:p>
            <a:endParaRPr lang="en-GB" baseline="0" noProof="0" dirty="0"/>
          </a:p>
          <a:p>
            <a:endParaRPr lang="en-GB"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19</a:t>
            </a:fld>
            <a:endParaRPr lang="de-AT" dirty="0">
              <a:solidFill>
                <a:prstClr val="black"/>
              </a:solidFill>
            </a:endParaRPr>
          </a:p>
        </p:txBody>
      </p:sp>
    </p:spTree>
    <p:extLst>
      <p:ext uri="{BB962C8B-B14F-4D97-AF65-F5344CB8AC3E}">
        <p14:creationId xmlns:p14="http://schemas.microsoft.com/office/powerpoint/2010/main" val="892277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Multimodal transport </a:t>
            </a:r>
            <a:r>
              <a:rPr lang="en-GB" noProof="0" dirty="0"/>
              <a:t>is characterised by the</a:t>
            </a:r>
            <a:r>
              <a:rPr lang="en-GB" baseline="0" noProof="0" dirty="0"/>
              <a:t> transport of goods using two or more different transport modes (e.g. change from waterway to rail). In order to change the means of transport, transhipment of the goods is required. In doing this, the strength of the several individual transport modes can be used and the cheapest and environmentally friendly combination can be chosen. Since each transhipment involves additional time and causes additional cost, multimodal transport is often used for long-distance transport where delivery time is not an important factor.</a:t>
            </a:r>
          </a:p>
          <a:p>
            <a:endParaRPr lang="de-AT" baseline="0" dirty="0"/>
          </a:p>
          <a:p>
            <a:endParaRPr lang="de-AT" dirty="0"/>
          </a:p>
          <a:p>
            <a:r>
              <a:rPr lang="de-AT" dirty="0"/>
              <a:t>Manual</a:t>
            </a:r>
            <a:r>
              <a:rPr lang="de-AT" baseline="0" dirty="0"/>
              <a:t> on Danube Navigation </a:t>
            </a:r>
            <a:r>
              <a:rPr lang="de-AT" baseline="0" dirty="0" err="1"/>
              <a:t>page</a:t>
            </a:r>
            <a:r>
              <a:rPr lang="de-AT" baseline="0" dirty="0"/>
              <a:t> 186.</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Picture: </a:t>
            </a:r>
            <a:r>
              <a:rPr lang="de-AT" baseline="0" dirty="0" err="1"/>
              <a:t>Günthner</a:t>
            </a:r>
            <a:r>
              <a:rPr lang="de-AT" baseline="0" dirty="0"/>
              <a:t> 2001, </a:t>
            </a:r>
            <a:r>
              <a:rPr lang="de-AT" dirty="0"/>
              <a:t>Manual</a:t>
            </a:r>
            <a:r>
              <a:rPr lang="de-AT" baseline="0" dirty="0"/>
              <a:t> on </a:t>
            </a:r>
            <a:r>
              <a:rPr lang="de-AT" baseline="0" dirty="0" err="1"/>
              <a:t>Danube</a:t>
            </a:r>
            <a:r>
              <a:rPr lang="de-AT" baseline="0" dirty="0"/>
              <a:t> Navigation </a:t>
            </a:r>
            <a:r>
              <a:rPr lang="de-AT" baseline="0" dirty="0" err="1"/>
              <a:t>page</a:t>
            </a:r>
            <a:r>
              <a:rPr lang="de-AT" baseline="0" dirty="0"/>
              <a:t> 186.</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6795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This set</a:t>
            </a:r>
            <a:r>
              <a:rPr lang="de-AT" baseline="0" dirty="0"/>
              <a:t> of slides compares the different modes of transport – train, truck and inland vessel -  with each other.</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In </a:t>
            </a:r>
            <a:r>
              <a:rPr lang="en-GB" b="1" noProof="0" dirty="0"/>
              <a:t>split transport</a:t>
            </a:r>
            <a:r>
              <a:rPr lang="en-GB" noProof="0" dirty="0"/>
              <a:t>, two or more different means</a:t>
            </a:r>
            <a:r>
              <a:rPr lang="en-GB" baseline="0" noProof="0" dirty="0"/>
              <a:t> of transport or transport modes are used and the cargo itself is transhipped. This is the main difference compared to </a:t>
            </a:r>
            <a:r>
              <a:rPr lang="en-GB" b="1" baseline="0" noProof="0" dirty="0"/>
              <a:t>intermodal transport</a:t>
            </a:r>
            <a:r>
              <a:rPr lang="en-GB" baseline="0" noProof="0" dirty="0"/>
              <a:t>: in the latter case, it is not the cargo itself, but only the loading units(including cargo) that are transhipped. This means that, when changing transport means, only the loading units or the road vehicles are switched, while the goods remain in the same transport receptacles (such as containers or swap bodies). Since only loading units or the road vehicles are reloaded, this method saves cost and time.</a:t>
            </a:r>
          </a:p>
          <a:p>
            <a:r>
              <a:rPr lang="en-GB" b="1" noProof="0" dirty="0"/>
              <a:t>Combined transport </a:t>
            </a:r>
            <a:r>
              <a:rPr lang="en-GB" noProof="0" dirty="0"/>
              <a:t>is a special type of intermodal transport in which the major part of the trip is performed by</a:t>
            </a:r>
            <a:r>
              <a:rPr lang="en-GB" baseline="0" noProof="0" dirty="0"/>
              <a:t> inland vessel or railway and any pre- and/or end-haulage carried out by truck is minimised. When rail or waterway transport is used for the main leg, combined transport represents an environmentally friendly transport alternative.</a:t>
            </a:r>
            <a:endParaRPr lang="en-GB" noProof="0" dirty="0"/>
          </a:p>
          <a:p>
            <a:endParaRPr lang="en-GB" noProof="0" dirty="0"/>
          </a:p>
          <a:p>
            <a:r>
              <a:rPr lang="en-GB" noProof="0" dirty="0"/>
              <a:t>Manual</a:t>
            </a:r>
            <a:r>
              <a:rPr lang="en-GB" baseline="0" noProof="0" dirty="0"/>
              <a:t> on Danube Navigation page 187-188</a:t>
            </a:r>
          </a:p>
          <a:p>
            <a:r>
              <a:rPr lang="en-GB" baseline="0" noProof="0" dirty="0"/>
              <a:t>Picture: </a:t>
            </a:r>
            <a:r>
              <a:rPr lang="de-AT" sz="1200" dirty="0">
                <a:solidFill>
                  <a:schemeClr val="accent1"/>
                </a:solidFill>
              </a:rPr>
              <a:t>Garant-Tiernahrung Gesellschaft mbH, </a:t>
            </a:r>
            <a:r>
              <a:rPr lang="en-GB" noProof="0" dirty="0"/>
              <a:t>Manual</a:t>
            </a:r>
            <a:r>
              <a:rPr lang="en-GB" baseline="0" noProof="0" dirty="0"/>
              <a:t> on Danube Navigation p 95</a:t>
            </a:r>
            <a:endParaRPr lang="en-GB"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3662629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a:solidFill>
                  <a:schemeClr val="tx1"/>
                </a:solidFill>
                <a:effectLst/>
                <a:latin typeface="+mn-lt"/>
                <a:ea typeface="+mn-ea"/>
                <a:cs typeface="+mn-cs"/>
              </a:rPr>
              <a:t>Concerning </a:t>
            </a:r>
            <a:r>
              <a:rPr lang="en-GB" sz="1200" b="1" kern="1200" noProof="0" dirty="0">
                <a:solidFill>
                  <a:schemeClr val="tx1"/>
                </a:solidFill>
                <a:effectLst/>
                <a:latin typeface="+mn-lt"/>
                <a:ea typeface="+mn-ea"/>
                <a:cs typeface="+mn-cs"/>
              </a:rPr>
              <a:t>subdivided transports </a:t>
            </a:r>
            <a:r>
              <a:rPr lang="en-GB" sz="1200" kern="1200" noProof="0" dirty="0">
                <a:solidFill>
                  <a:schemeClr val="tx1"/>
                </a:solidFill>
                <a:effectLst/>
                <a:latin typeface="+mn-lt"/>
                <a:ea typeface="+mn-ea"/>
                <a:cs typeface="+mn-cs"/>
              </a:rPr>
              <a:t>there is also a distinction between subdivided bulk transport and general cargo transport.</a:t>
            </a:r>
          </a:p>
          <a:p>
            <a:r>
              <a:rPr lang="en-GB" sz="1200" kern="1200" noProof="0" dirty="0">
                <a:solidFill>
                  <a:schemeClr val="tx1"/>
                </a:solidFill>
                <a:effectLst/>
                <a:latin typeface="+mn-lt"/>
                <a:ea typeface="+mn-ea"/>
                <a:cs typeface="+mn-cs"/>
              </a:rPr>
              <a:t>In the case of </a:t>
            </a:r>
            <a:r>
              <a:rPr lang="en-GB" sz="1200" b="1" kern="1200" noProof="0" dirty="0">
                <a:solidFill>
                  <a:schemeClr val="tx1"/>
                </a:solidFill>
                <a:effectLst/>
                <a:latin typeface="+mn-lt"/>
                <a:ea typeface="+mn-ea"/>
                <a:cs typeface="+mn-cs"/>
              </a:rPr>
              <a:t>subdivided bulk transport</a:t>
            </a:r>
            <a:r>
              <a:rPr lang="en-GB" sz="1200" kern="1200" noProof="0" dirty="0">
                <a:solidFill>
                  <a:schemeClr val="tx1"/>
                </a:solidFill>
                <a:effectLst/>
                <a:latin typeface="+mn-lt"/>
                <a:ea typeface="+mn-ea"/>
                <a:cs typeface="+mn-cs"/>
              </a:rPr>
              <a:t> goods are transported unpackaged, since bulk goods can not be transported piecewise, they are measured in units of measurement, e.g. tons or </a:t>
            </a:r>
            <a:r>
              <a:rPr lang="en-GB" sz="1200" kern="1200" noProof="0" dirty="0" err="1">
                <a:solidFill>
                  <a:schemeClr val="tx1"/>
                </a:solidFill>
                <a:effectLst/>
                <a:latin typeface="+mn-lt"/>
                <a:ea typeface="+mn-ea"/>
                <a:cs typeface="+mn-cs"/>
              </a:rPr>
              <a:t>liters</a:t>
            </a:r>
            <a:r>
              <a:rPr lang="en-GB" sz="1200" kern="1200" noProof="0" dirty="0">
                <a:solidFill>
                  <a:schemeClr val="tx1"/>
                </a:solidFill>
                <a:effectLst/>
                <a:latin typeface="+mn-lt"/>
                <a:ea typeface="+mn-ea"/>
                <a:cs typeface="+mn-cs"/>
              </a:rPr>
              <a:t>. Examples include liquid cargo such as oil, bulk goods such as coal or ore and suction material such as grain.</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Regarding </a:t>
            </a:r>
            <a:r>
              <a:rPr lang="en-GB" sz="1200" b="1" kern="1200" noProof="0" dirty="0">
                <a:solidFill>
                  <a:schemeClr val="tx1"/>
                </a:solidFill>
                <a:effectLst/>
                <a:latin typeface="+mn-lt"/>
                <a:ea typeface="+mn-ea"/>
                <a:cs typeface="+mn-cs"/>
              </a:rPr>
              <a:t>general cargo transport</a:t>
            </a:r>
            <a:r>
              <a:rPr lang="en-GB" sz="1200" kern="1200" noProof="0" dirty="0">
                <a:solidFill>
                  <a:schemeClr val="tx1"/>
                </a:solidFill>
                <a:effectLst/>
                <a:latin typeface="+mn-lt"/>
                <a:ea typeface="+mn-ea"/>
                <a:cs typeface="+mn-cs"/>
              </a:rPr>
              <a:t>, goods are transported which are individualized and distinguishable. The goods can be handled individually, with the stock indicated in number of pieces. Examples are machines or pallets.</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Source: Manual</a:t>
            </a:r>
            <a:r>
              <a:rPr lang="en-GB" sz="1200" kern="1200" baseline="0" noProof="0" dirty="0">
                <a:solidFill>
                  <a:schemeClr val="tx1"/>
                </a:solidFill>
                <a:effectLst/>
                <a:latin typeface="+mn-lt"/>
                <a:ea typeface="+mn-ea"/>
                <a:cs typeface="+mn-cs"/>
              </a:rPr>
              <a:t> on Danube Navigation p 187, 188</a:t>
            </a:r>
            <a:endParaRPr lang="en-GB"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2057811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028">
              <a:defRPr/>
            </a:pPr>
            <a:r>
              <a:rPr lang="en-GB" baseline="0" noProof="0" dirty="0"/>
              <a:t>A 2015 study by the European Commission predicts that cargo transport volumes in the 28 states of the European Union will rise by 1.6% each year between 2020 and 2030. The reasons for the predicted sharp rise in cargo transport volume lie with the internationalisation of production activities and the high level of consumption in Europe. Another reason for an increase in traffic volume is the trend towards a minimisation of warehousing in order to cut costs. In order to minimise the negative results of rising traffic volumes on society and the environment, a shift towards more environmentally friendly transport modes such as waterways and rails is absolutely necessary. This shift can reduce negative results such as noise or CO2 emissions significantly. An improvement of the situation can be subsequently achieved by multinational transport solutions, i.e. the ideal combination of vessels, rails and trucks.</a:t>
            </a:r>
          </a:p>
          <a:p>
            <a:pPr defTabSz="913028">
              <a:defRPr/>
            </a:pPr>
            <a:endParaRPr lang="en-GB" baseline="0" noProof="0" dirty="0"/>
          </a:p>
          <a:p>
            <a:pPr defTabSz="913028">
              <a:defRPr/>
            </a:pPr>
            <a:r>
              <a:rPr lang="en-GB" baseline="0" noProof="0" dirty="0"/>
              <a:t>Source: Manual on Danube Navigation, p 184</a:t>
            </a:r>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4132189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requirement</a:t>
            </a:r>
            <a:r>
              <a:rPr lang="en-GB" baseline="0" noProof="0" dirty="0"/>
              <a:t> of logistics and transport services increased strongly in the past. More and more goods are shipped in small consignments. Due to the finite capacities and expansion possibilities on roads it becomes essential to avoid traffic or to shift the traffic away from roads to other modes of transport. Besides of finite capacities on roads, also noise, climate-damaging emissions and land usage are increasing. </a:t>
            </a:r>
          </a:p>
          <a:p>
            <a:endParaRPr lang="en-GB" baseline="0" noProof="0" dirty="0"/>
          </a:p>
          <a:p>
            <a:r>
              <a:rPr lang="en-GB" noProof="0" dirty="0"/>
              <a:t>The choice of means of transport is dependent on different influencing variables. The advantages and disadvantages of the</a:t>
            </a:r>
            <a:r>
              <a:rPr lang="en-GB" baseline="0" noProof="0" dirty="0"/>
              <a:t> different means of transport are also expressing themselves through the transport price. Thus the transport price is not the only decision criteria for the means of transport. The amount and the measures of the goods, as well as the location of consignor/consignee and the quality of transport are important for the choice of the appropriate means of transport. </a:t>
            </a:r>
          </a:p>
          <a:p>
            <a:endParaRPr lang="de-AT" baseline="0" dirty="0"/>
          </a:p>
          <a:p>
            <a:r>
              <a:rPr lang="de-AT" baseline="0" dirty="0"/>
              <a:t>Source: </a:t>
            </a:r>
            <a:r>
              <a:rPr lang="de-AT" baseline="0" dirty="0" err="1"/>
              <a:t>translated</a:t>
            </a:r>
            <a:r>
              <a:rPr lang="de-AT" baseline="0" dirty="0"/>
              <a:t> </a:t>
            </a:r>
            <a:r>
              <a:rPr lang="de-AT" baseline="0" dirty="0" err="1"/>
              <a:t>from</a:t>
            </a:r>
            <a:r>
              <a:rPr lang="de-AT" baseline="0" dirty="0"/>
              <a:t> German: </a:t>
            </a:r>
            <a:r>
              <a:rPr lang="de-AT" sz="1200" b="0" i="0" u="none" strike="noStrike" kern="1200" baseline="0" dirty="0" err="1">
                <a:solidFill>
                  <a:schemeClr val="tx1"/>
                </a:solidFill>
                <a:latin typeface="Corbel" panose="020B0503020204020204" pitchFamily="34" charset="0"/>
                <a:ea typeface="+mn-ea"/>
                <a:cs typeface="+mn-cs"/>
              </a:rPr>
              <a:t>Claußen</a:t>
            </a:r>
            <a:r>
              <a:rPr lang="de-AT" sz="1200" b="0" i="0" u="none" strike="noStrike" kern="1200" baseline="0" dirty="0">
                <a:solidFill>
                  <a:schemeClr val="tx1"/>
                </a:solidFill>
                <a:latin typeface="Corbel" panose="020B0503020204020204" pitchFamily="34" charset="0"/>
                <a:ea typeface="+mn-ea"/>
                <a:cs typeface="+mn-cs"/>
              </a:rPr>
              <a:t>, U. / Geiger, C.: Verkehrs- und Transportlogistik, Berlin-Heidelberg, 2013, S. 3ff.</a:t>
            </a:r>
            <a:r>
              <a:rPr lang="de-AT" baseline="0" dirty="0"/>
              <a:t>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24</a:t>
            </a:fld>
            <a:endParaRPr lang="de-AT" dirty="0">
              <a:solidFill>
                <a:prstClr val="black"/>
              </a:solidFill>
            </a:endParaRPr>
          </a:p>
        </p:txBody>
      </p:sp>
    </p:spTree>
    <p:extLst>
      <p:ext uri="{BB962C8B-B14F-4D97-AF65-F5344CB8AC3E}">
        <p14:creationId xmlns:p14="http://schemas.microsoft.com/office/powerpoint/2010/main" val="1291000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Numerous</a:t>
            </a:r>
            <a:r>
              <a:rPr lang="en-GB" baseline="0" noProof="0" dirty="0"/>
              <a:t> transport policy measures have been taken to encourage the use of combined transport. This is aimed at guaranteeing an early shift towards environmentally friendly modes of transport – meaning a shift from truck to ship or railway. Ways of achieving the enforced use of combined transport consist of various funding schemes on a national and international scale as well as fiscal and regulatory measures.</a:t>
            </a:r>
          </a:p>
          <a:p>
            <a:endParaRPr lang="en-GB" baseline="0" noProof="0" dirty="0"/>
          </a:p>
          <a:p>
            <a:r>
              <a:rPr lang="en-GB" baseline="0" noProof="0" dirty="0"/>
              <a:t>Also the European Union has taken an important step towards an increase in usage of combined transport. The EU Directive concerning the establishment of common rules for certain types of combined transport of goods between member states was implemented in Austria with the Regulation on the exemption of cross-border combined transport from the approvals procedure. </a:t>
            </a:r>
            <a:endParaRPr lang="en-GB" noProof="0" dirty="0"/>
          </a:p>
          <a:p>
            <a:endParaRPr lang="de-AT" dirty="0"/>
          </a:p>
          <a:p>
            <a:r>
              <a:rPr lang="de-AT" dirty="0"/>
              <a:t>Manual</a:t>
            </a:r>
            <a:r>
              <a:rPr lang="de-AT" baseline="0" dirty="0"/>
              <a:t> on Danube Navigation </a:t>
            </a:r>
            <a:r>
              <a:rPr lang="de-AT" baseline="0" dirty="0" err="1"/>
              <a:t>page</a:t>
            </a:r>
            <a:r>
              <a:rPr lang="de-AT" baseline="0" dirty="0"/>
              <a:t> 200-201.</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3613296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1456690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028"/>
            <a:r>
              <a:rPr lang="en-GB" noProof="0" dirty="0"/>
              <a:t>Borealis L.A.T.</a:t>
            </a:r>
            <a:r>
              <a:rPr lang="en-GB" baseline="0" noProof="0" dirty="0"/>
              <a:t> produces nitrogen fertilisers and technical nitrogen products at several locations in Europe.</a:t>
            </a:r>
          </a:p>
          <a:p>
            <a:pPr defTabSz="913028"/>
            <a:endParaRPr lang="en-GB" baseline="0" noProof="0" dirty="0"/>
          </a:p>
          <a:p>
            <a:pPr defTabSz="913028"/>
            <a:r>
              <a:rPr lang="en-GB" baseline="0" noProof="0" dirty="0"/>
              <a:t>Vessels with a loading capacity up to 15,000 t can dock and tranship at the company‘s quay. Some of the ammonium nitrate production is transported to Constanta by maritime vessel and transhipped directly to inland vessels by floating cranes.</a:t>
            </a:r>
          </a:p>
          <a:p>
            <a:pPr defTabSz="913028"/>
            <a:endParaRPr lang="en-GB" baseline="0" noProof="0" dirty="0"/>
          </a:p>
          <a:p>
            <a:pPr defTabSz="913028"/>
            <a:r>
              <a:rPr lang="en-GB" baseline="0" noProof="0" dirty="0"/>
              <a:t>These vessels then supply the distribution warehouses in Bulgaria, Serbia, Hungary and Romania.</a:t>
            </a:r>
          </a:p>
          <a:p>
            <a:pPr defTabSz="913028"/>
            <a:endParaRPr lang="en-GB" baseline="0" noProof="0" dirty="0"/>
          </a:p>
          <a:p>
            <a:pPr defTabSz="913028"/>
            <a:r>
              <a:rPr lang="en-GB" baseline="0" noProof="0" dirty="0"/>
              <a:t>Transporting products right across western Europe is difficult, as ammonium nitrate is classified as class 5.1. dangerous good and transport by lighters is not always possible in cases of low water.</a:t>
            </a:r>
            <a:endParaRPr lang="en-GB" noProof="0" dirty="0"/>
          </a:p>
          <a:p>
            <a:pPr defTabSz="913028"/>
            <a:endParaRPr lang="de-AT" dirty="0"/>
          </a:p>
          <a:p>
            <a:pPr defTabSz="913028"/>
            <a:r>
              <a:rPr lang="de-AT" dirty="0"/>
              <a:t>Source:</a:t>
            </a:r>
            <a:r>
              <a:rPr lang="de-AT" baseline="0" dirty="0"/>
              <a:t> </a:t>
            </a:r>
            <a:r>
              <a:rPr lang="de-AT" dirty="0"/>
              <a:t>Manual on </a:t>
            </a:r>
            <a:r>
              <a:rPr lang="de-AT" dirty="0" err="1"/>
              <a:t>Danube</a:t>
            </a:r>
            <a:r>
              <a:rPr lang="de-AT" dirty="0"/>
              <a:t> Navigation </a:t>
            </a:r>
            <a:r>
              <a:rPr lang="de-AT" dirty="0" err="1"/>
              <a:t>page</a:t>
            </a:r>
            <a:r>
              <a:rPr lang="de-AT" dirty="0"/>
              <a:t> 194</a:t>
            </a: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Picture: </a:t>
            </a:r>
            <a:r>
              <a:rPr lang="de-AT" dirty="0" err="1"/>
              <a:t>Borealis</a:t>
            </a:r>
            <a:r>
              <a:rPr lang="de-AT" dirty="0"/>
              <a:t> L.A.T., Manual on </a:t>
            </a:r>
            <a:r>
              <a:rPr lang="de-AT" dirty="0" err="1"/>
              <a:t>Danube</a:t>
            </a:r>
            <a:r>
              <a:rPr lang="de-AT" dirty="0"/>
              <a:t> Navigation </a:t>
            </a:r>
            <a:r>
              <a:rPr lang="de-AT" dirty="0" err="1"/>
              <a:t>page</a:t>
            </a:r>
            <a:r>
              <a:rPr lang="de-AT" dirty="0"/>
              <a:t> 194</a:t>
            </a:r>
            <a:endParaRPr lang="de-AT"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3910317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noProof="0" dirty="0"/>
              <a:t>Each year, 500,000 tons of steel are transported via inland vessels on the route from Linz to </a:t>
            </a:r>
            <a:r>
              <a:rPr lang="en-GB" baseline="0" noProof="0" dirty="0" err="1"/>
              <a:t>Moerdijk</a:t>
            </a:r>
            <a:r>
              <a:rPr lang="en-GB" baseline="0" noProof="0" dirty="0"/>
              <a:t>. The steel products are collected by railway wagons form several warehouses on the company complex. Following this, they are transported to a covered transhipment hall which is located at the private port of </a:t>
            </a:r>
            <a:r>
              <a:rPr lang="en-GB" baseline="0" noProof="0" dirty="0" err="1"/>
              <a:t>voestalpine</a:t>
            </a:r>
            <a:r>
              <a:rPr lang="en-GB" baseline="0" noProof="0" dirty="0"/>
              <a:t> in Linz. There, the goods are directly transhipped from the wagons onto inland vessels. For this covered transhipment, a gantry crane with a maximum capacity of up to 35 tons is used. Subsequently, the goods are transported to </a:t>
            </a:r>
            <a:r>
              <a:rPr lang="en-GB" baseline="0" noProof="0" dirty="0" err="1"/>
              <a:t>Moerdijk</a:t>
            </a:r>
            <a:r>
              <a:rPr lang="en-GB" baseline="0" noProof="0" dirty="0"/>
              <a:t> by pushed convoy. There, the goods are transhipped to maritime vessel and then transported to seaports located near the final customer. The latter are located in countries such as Brazil, the U.S., Singapore, India, Malaysia or South Africa. In most cases, the end-haulage is done by railway, though sometimes by trucks.</a:t>
            </a:r>
          </a:p>
          <a:p>
            <a:endParaRPr lang="de-AT" baseline="0" dirty="0"/>
          </a:p>
          <a:p>
            <a:r>
              <a:rPr lang="de-AT" baseline="0" dirty="0"/>
              <a:t>Manual on Danube Navigation </a:t>
            </a:r>
            <a:r>
              <a:rPr lang="de-AT" baseline="0" dirty="0" err="1"/>
              <a:t>page</a:t>
            </a:r>
            <a:r>
              <a:rPr lang="de-AT" baseline="0" dirty="0"/>
              <a:t> 198.</a:t>
            </a:r>
          </a:p>
          <a:p>
            <a:r>
              <a:rPr lang="de-AT" baseline="0" dirty="0"/>
              <a:t>Pictures: Industrie-Logistik-Linz (ILL) Manual on </a:t>
            </a:r>
            <a:r>
              <a:rPr lang="de-AT" baseline="0" dirty="0" err="1"/>
              <a:t>Danube</a:t>
            </a:r>
            <a:r>
              <a:rPr lang="de-AT" baseline="0" dirty="0"/>
              <a:t> Navigation 198</a:t>
            </a:r>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520763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Concrete tower segments for wind parks have been transhipped at the </a:t>
            </a:r>
            <a:r>
              <a:rPr lang="en-GB" noProof="0" dirty="0" err="1"/>
              <a:t>Krems</a:t>
            </a:r>
            <a:r>
              <a:rPr lang="en-GB" noProof="0" dirty="0"/>
              <a:t> site since</a:t>
            </a:r>
            <a:r>
              <a:rPr lang="en-GB" baseline="0" noProof="0" dirty="0"/>
              <a:t> 2011. Here, the port of </a:t>
            </a:r>
            <a:r>
              <a:rPr lang="en-GB" baseline="0" noProof="0" dirty="0" err="1"/>
              <a:t>Krems</a:t>
            </a:r>
            <a:r>
              <a:rPr lang="en-GB" baseline="0" noProof="0" dirty="0"/>
              <a:t> teams up with the company </a:t>
            </a:r>
            <a:r>
              <a:rPr lang="en-GB" baseline="0" noProof="0" dirty="0" err="1"/>
              <a:t>Prangl</a:t>
            </a:r>
            <a:r>
              <a:rPr lang="en-GB" baseline="0" noProof="0" dirty="0"/>
              <a:t> as part of a cooperative project. Produced in Northern Germany, the concrete segments were, in the initial years, transported in complete ship loads to </a:t>
            </a:r>
            <a:r>
              <a:rPr lang="en-GB" baseline="0" noProof="0" dirty="0" err="1"/>
              <a:t>Krems</a:t>
            </a:r>
            <a:r>
              <a:rPr lang="en-GB" baseline="0" noProof="0" dirty="0"/>
              <a:t>, where </a:t>
            </a:r>
            <a:r>
              <a:rPr lang="en-GB" baseline="0" noProof="0" dirty="0" err="1"/>
              <a:t>Rhenus</a:t>
            </a:r>
            <a:r>
              <a:rPr lang="en-GB" baseline="0" noProof="0" dirty="0"/>
              <a:t> unloaded the vessels, placed segments in storage and then loaded them onto trucks for onward transport. The </a:t>
            </a:r>
            <a:r>
              <a:rPr lang="en-GB" baseline="0" noProof="0" dirty="0" err="1"/>
              <a:t>Rhenus</a:t>
            </a:r>
            <a:r>
              <a:rPr lang="en-GB" baseline="0" noProof="0" dirty="0"/>
              <a:t> </a:t>
            </a:r>
            <a:r>
              <a:rPr lang="en-GB" baseline="0" noProof="0" dirty="0" err="1"/>
              <a:t>Donauhafen</a:t>
            </a:r>
            <a:r>
              <a:rPr lang="en-GB" baseline="0" noProof="0" dirty="0"/>
              <a:t> </a:t>
            </a:r>
            <a:r>
              <a:rPr lang="en-GB" baseline="0" noProof="0" dirty="0" err="1"/>
              <a:t>Krems</a:t>
            </a:r>
            <a:r>
              <a:rPr lang="en-GB" baseline="0" noProof="0" dirty="0"/>
              <a:t> has a warehouse and crane capacity for this purpose that is unrivalled elsewhere on the Danube. Later on the customer built a factory in Austria; this turned what had previously been imports from Germany to Austria into export of the concrete to Germany.</a:t>
            </a:r>
          </a:p>
          <a:p>
            <a:endParaRPr lang="en-GB" baseline="0" noProof="0" dirty="0"/>
          </a:p>
          <a:p>
            <a:r>
              <a:rPr lang="en-GB" baseline="0" noProof="0" dirty="0"/>
              <a:t>Since mid 2012, transhipment has been ongoing for the same manufacturer at a special </a:t>
            </a:r>
            <a:r>
              <a:rPr lang="en-GB" baseline="0" noProof="0" dirty="0" err="1"/>
              <a:t>viadonau</a:t>
            </a:r>
            <a:r>
              <a:rPr lang="en-GB" baseline="0" noProof="0" dirty="0"/>
              <a:t> transhipment site in Bad Deutsch-Altenburg. </a:t>
            </a:r>
            <a:r>
              <a:rPr lang="en-GB" baseline="0" noProof="0" dirty="0" err="1"/>
              <a:t>Prangl</a:t>
            </a:r>
            <a:r>
              <a:rPr lang="en-GB" baseline="0" noProof="0" dirty="0"/>
              <a:t> supports </a:t>
            </a:r>
            <a:r>
              <a:rPr lang="en-GB" baseline="0" noProof="0" dirty="0" err="1"/>
              <a:t>Rhenus</a:t>
            </a:r>
            <a:r>
              <a:rPr lang="en-GB" baseline="0" noProof="0" dirty="0"/>
              <a:t> with a 400-ton crawler crane and also conducts pre- und end-haulage.</a:t>
            </a:r>
          </a:p>
          <a:p>
            <a:endParaRPr lang="en-GB" baseline="0" noProof="0" dirty="0"/>
          </a:p>
          <a:p>
            <a:r>
              <a:rPr lang="en-GB" baseline="0" noProof="0" dirty="0"/>
              <a:t>More than 4,000 segments were loaded in </a:t>
            </a:r>
            <a:r>
              <a:rPr lang="en-GB" baseline="0" noProof="0" dirty="0" err="1"/>
              <a:t>Krems</a:t>
            </a:r>
            <a:r>
              <a:rPr lang="en-GB" baseline="0" noProof="0" dirty="0"/>
              <a:t> and Bad Deutsch-Altenburg in 2017 alone, whereby the majority of inland shipping transports were conducted by </a:t>
            </a:r>
            <a:r>
              <a:rPr lang="en-GB" baseline="0" noProof="0" dirty="0" err="1"/>
              <a:t>Rhenus</a:t>
            </a:r>
            <a:r>
              <a:rPr lang="en-GB" baseline="0" noProof="0" dirty="0"/>
              <a:t> Danube Shipping. A complete tower, consisting of 50 parts, can be transported in a single vessel, thus preventing 50 special transports by road.</a:t>
            </a:r>
            <a:endParaRPr lang="en-GB" noProof="0" dirty="0"/>
          </a:p>
          <a:p>
            <a:endParaRPr lang="de-AT" dirty="0"/>
          </a:p>
          <a:p>
            <a:r>
              <a:rPr lang="de-AT" dirty="0"/>
              <a:t>Manual on Danube Navigation </a:t>
            </a:r>
            <a:r>
              <a:rPr lang="de-AT" dirty="0" err="1"/>
              <a:t>page</a:t>
            </a:r>
            <a:r>
              <a:rPr lang="de-AT" dirty="0"/>
              <a:t> 196</a:t>
            </a:r>
          </a:p>
          <a:p>
            <a:r>
              <a:rPr lang="de-AT" dirty="0"/>
              <a:t>Pictures:</a:t>
            </a:r>
            <a:r>
              <a:rPr lang="de-AT" baseline="0" dirty="0"/>
              <a:t> </a:t>
            </a:r>
            <a:r>
              <a:rPr lang="de-AT" baseline="0" dirty="0" err="1"/>
              <a:t>Rhenus</a:t>
            </a:r>
            <a:r>
              <a:rPr lang="de-AT" baseline="0" dirty="0"/>
              <a:t> Donauhafen Krems, Manual on </a:t>
            </a:r>
            <a:r>
              <a:rPr lang="de-AT" baseline="0" dirty="0" err="1"/>
              <a:t>Danube</a:t>
            </a:r>
            <a:r>
              <a:rPr lang="de-AT" baseline="0" dirty="0"/>
              <a:t> Navigation 196</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3278040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company LITHOS</a:t>
            </a:r>
            <a:r>
              <a:rPr lang="en-GB" baseline="0" noProof="0" dirty="0"/>
              <a:t> Industrial Minerals GmbH received a consignment of raw materials by inland vessel in November 2017. 6,000 t of talc stone were loaded on maritime vessel in Asia and transhipped to inland vessels in Rotterdam. Transport from Rotterdam to </a:t>
            </a:r>
            <a:r>
              <a:rPr lang="en-GB" baseline="0" noProof="0" dirty="0" err="1"/>
              <a:t>Ennsdorf</a:t>
            </a:r>
            <a:r>
              <a:rPr lang="en-GB" baseline="0" noProof="0" dirty="0"/>
              <a:t> took roughly two weeks.</a:t>
            </a:r>
          </a:p>
          <a:p>
            <a:endParaRPr lang="en-GB" baseline="0" noProof="0" dirty="0"/>
          </a:p>
          <a:p>
            <a:r>
              <a:rPr lang="en-GB" baseline="0" noProof="0" dirty="0"/>
              <a:t>The vessels were unloaded using crane and two wheel loaders in cooperation with the neighbouring transhipment company </a:t>
            </a:r>
            <a:r>
              <a:rPr lang="en-GB" baseline="0" noProof="0" dirty="0" err="1"/>
              <a:t>Fuchshuber</a:t>
            </a:r>
            <a:r>
              <a:rPr lang="en-GB" baseline="0" noProof="0" dirty="0"/>
              <a:t> </a:t>
            </a:r>
            <a:r>
              <a:rPr lang="en-GB" baseline="0" noProof="0" dirty="0" err="1"/>
              <a:t>Agrarhandel</a:t>
            </a:r>
            <a:r>
              <a:rPr lang="en-GB" baseline="0" noProof="0" dirty="0"/>
              <a:t> GmbH. Employees at the </a:t>
            </a:r>
            <a:r>
              <a:rPr lang="en-GB" baseline="0" noProof="0" dirty="0" err="1"/>
              <a:t>Ennshafen</a:t>
            </a:r>
            <a:r>
              <a:rPr lang="en-GB" baseline="0" noProof="0" dirty="0"/>
              <a:t> were responsible for weighing the inland vessels. LITHOS replenished all of its stock with this single raw material delivery.</a:t>
            </a:r>
          </a:p>
          <a:p>
            <a:endParaRPr lang="en-GB" baseline="0" noProof="0" dirty="0"/>
          </a:p>
          <a:p>
            <a:r>
              <a:rPr lang="en-GB" baseline="0" noProof="0" dirty="0"/>
              <a:t>The entire fulfilment process was monitored and checked by LITHOS employees. They were on site during every important event along the transport route. Unloading the inland vessels and transport by wheel loader took approximately one week.</a:t>
            </a:r>
            <a:endParaRPr lang="en-GB" noProof="0" dirty="0"/>
          </a:p>
          <a:p>
            <a:endParaRPr lang="de-AT" dirty="0"/>
          </a:p>
          <a:p>
            <a:r>
              <a:rPr lang="de-AT" dirty="0"/>
              <a:t>Manual</a:t>
            </a:r>
            <a:r>
              <a:rPr lang="de-AT" baseline="0" dirty="0"/>
              <a:t> on Danube Navigation </a:t>
            </a:r>
            <a:r>
              <a:rPr lang="de-AT" baseline="0" dirty="0" err="1"/>
              <a:t>page</a:t>
            </a:r>
            <a:r>
              <a:rPr lang="de-AT" baseline="0" dirty="0"/>
              <a:t> 193</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Pictures: LITHOS Industrial Minerals GmbH, </a:t>
            </a:r>
            <a:r>
              <a:rPr lang="de-AT" dirty="0"/>
              <a:t>Manual</a:t>
            </a:r>
            <a:r>
              <a:rPr lang="de-AT" baseline="0" dirty="0"/>
              <a:t> on </a:t>
            </a:r>
            <a:r>
              <a:rPr lang="de-AT" baseline="0" dirty="0" err="1"/>
              <a:t>Danube</a:t>
            </a:r>
            <a:r>
              <a:rPr lang="de-AT" baseline="0" dirty="0"/>
              <a:t> Navigation </a:t>
            </a:r>
            <a:r>
              <a:rPr lang="de-AT" baseline="0" dirty="0" err="1"/>
              <a:t>page</a:t>
            </a:r>
            <a:r>
              <a:rPr lang="de-AT" baseline="0" dirty="0"/>
              <a:t> 193</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207313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The questions mentioned in the slide above can be used as a warm up exercise for the topic “inland navigation as part of the transport chain”. The aim is to discuss the questions in plenum with participants. Answers to the questions will be provided during </a:t>
            </a:r>
            <a:r>
              <a:rPr lang="en-US" baseline="0" dirty="0"/>
              <a:t>the presentation</a:t>
            </a:r>
            <a:r>
              <a:rPr lang="en-US" baseline="0" noProof="0" dirty="0"/>
              <a:t>. Therefore, the questions can be discussed again at the end of the presentation.</a:t>
            </a:r>
          </a:p>
          <a:p>
            <a:endParaRPr lang="de-AT" baseline="0" dirty="0"/>
          </a:p>
          <a:p>
            <a:pPr defTabSz="919717"/>
            <a:r>
              <a:rPr lang="en-US" b="1" baseline="0" noProof="0" dirty="0"/>
              <a:t>Discussion questions (5-10 Minute Discussion)</a:t>
            </a:r>
            <a:r>
              <a:rPr lang="en-US" baseline="0" noProof="0" dirty="0"/>
              <a:t>: </a:t>
            </a:r>
          </a:p>
          <a:p>
            <a:pPr defTabSz="919717"/>
            <a:r>
              <a:rPr lang="en-US" baseline="0" noProof="0" dirty="0"/>
              <a:t>Which transport modes exist</a:t>
            </a:r>
            <a:r>
              <a:rPr lang="de-AT" baseline="0" dirty="0"/>
              <a:t>?</a:t>
            </a:r>
          </a:p>
          <a:p>
            <a:pPr defTabSz="919717"/>
            <a:r>
              <a:rPr lang="en-US" baseline="0" noProof="0" dirty="0"/>
              <a:t>What are their advantages and disadvantages?</a:t>
            </a:r>
          </a:p>
          <a:p>
            <a:pPr defTabSz="911516"/>
            <a:r>
              <a:rPr lang="de-AT" baseline="0" dirty="0" err="1"/>
              <a:t>What</a:t>
            </a:r>
            <a:r>
              <a:rPr lang="de-AT" baseline="0" dirty="0"/>
              <a:t> </a:t>
            </a:r>
            <a:r>
              <a:rPr lang="de-AT" baseline="0" dirty="0" err="1"/>
              <a:t>is</a:t>
            </a:r>
            <a:r>
              <a:rPr lang="de-AT" baseline="0" dirty="0"/>
              <a:t> multimodal </a:t>
            </a:r>
            <a:r>
              <a:rPr lang="de-AT" baseline="0" dirty="0" err="1"/>
              <a:t>transport</a:t>
            </a:r>
            <a:r>
              <a:rPr lang="de-AT" baseline="0" dirty="0"/>
              <a:t>?</a:t>
            </a:r>
          </a:p>
          <a:p>
            <a:pPr defTabSz="911516"/>
            <a:r>
              <a:rPr lang="de-AT" baseline="0" dirty="0" err="1"/>
              <a:t>Which</a:t>
            </a:r>
            <a:r>
              <a:rPr lang="de-AT" baseline="0" dirty="0"/>
              <a:t> </a:t>
            </a:r>
            <a:r>
              <a:rPr lang="de-AT" baseline="0" dirty="0" err="1"/>
              <a:t>mode</a:t>
            </a:r>
            <a:r>
              <a:rPr lang="de-AT" baseline="0" dirty="0"/>
              <a:t> </a:t>
            </a:r>
            <a:r>
              <a:rPr lang="de-AT" baseline="0" dirty="0" err="1"/>
              <a:t>of</a:t>
            </a:r>
            <a:r>
              <a:rPr lang="de-AT" baseline="0" dirty="0"/>
              <a:t> </a:t>
            </a:r>
            <a:r>
              <a:rPr lang="de-AT" baseline="0" dirty="0" err="1"/>
              <a:t>transport</a:t>
            </a:r>
            <a:r>
              <a:rPr lang="de-AT" baseline="0" dirty="0"/>
              <a:t> </a:t>
            </a:r>
            <a:r>
              <a:rPr lang="de-AT" baseline="0" dirty="0" err="1"/>
              <a:t>has</a:t>
            </a:r>
            <a:r>
              <a:rPr lang="de-AT" baseline="0" dirty="0"/>
              <a:t> </a:t>
            </a:r>
            <a:r>
              <a:rPr lang="de-AT" baseline="0" dirty="0" err="1"/>
              <a:t>the</a:t>
            </a:r>
            <a:r>
              <a:rPr lang="de-AT" baseline="0" dirty="0"/>
              <a:t> </a:t>
            </a:r>
            <a:r>
              <a:rPr lang="de-AT" baseline="0" dirty="0" err="1"/>
              <a:t>highest</a:t>
            </a:r>
            <a:r>
              <a:rPr lang="de-AT" baseline="0" dirty="0"/>
              <a:t> </a:t>
            </a:r>
            <a:r>
              <a:rPr lang="de-AT" baseline="0" dirty="0" err="1"/>
              <a:t>share</a:t>
            </a:r>
            <a:r>
              <a:rPr lang="de-AT" baseline="0" dirty="0"/>
              <a:t> </a:t>
            </a:r>
            <a:r>
              <a:rPr lang="de-AT" baseline="0" dirty="0" err="1"/>
              <a:t>of</a:t>
            </a:r>
            <a:r>
              <a:rPr lang="de-AT" baseline="0" dirty="0"/>
              <a:t> </a:t>
            </a:r>
            <a:r>
              <a:rPr lang="de-AT" baseline="0" dirty="0" err="1"/>
              <a:t>the</a:t>
            </a:r>
            <a:r>
              <a:rPr lang="de-AT" baseline="0" dirty="0"/>
              <a:t> modal </a:t>
            </a:r>
            <a:r>
              <a:rPr lang="de-AT" baseline="0" dirty="0" err="1"/>
              <a:t>split</a:t>
            </a:r>
            <a:r>
              <a:rPr lang="de-AT" baseline="0" dirty="0"/>
              <a:t> in Europe?</a:t>
            </a:r>
          </a:p>
          <a:p>
            <a:pPr defTabSz="911516"/>
            <a:r>
              <a:rPr lang="de-AT" baseline="0" dirty="0"/>
              <a:t>Who </a:t>
            </a:r>
            <a:r>
              <a:rPr lang="de-AT" baseline="0" dirty="0" err="1"/>
              <a:t>are</a:t>
            </a:r>
            <a:r>
              <a:rPr lang="de-AT" baseline="0" dirty="0"/>
              <a:t> </a:t>
            </a:r>
            <a:r>
              <a:rPr lang="de-AT" baseline="0" dirty="0" err="1"/>
              <a:t>the</a:t>
            </a:r>
            <a:r>
              <a:rPr lang="de-AT" baseline="0" dirty="0"/>
              <a:t> </a:t>
            </a:r>
            <a:r>
              <a:rPr lang="de-AT" baseline="0" dirty="0" err="1"/>
              <a:t>stakeholders</a:t>
            </a:r>
            <a:r>
              <a:rPr lang="de-AT" baseline="0" dirty="0"/>
              <a:t> </a:t>
            </a:r>
            <a:r>
              <a:rPr lang="de-AT" baseline="0" dirty="0" err="1"/>
              <a:t>of</a:t>
            </a:r>
            <a:r>
              <a:rPr lang="de-AT" baseline="0" dirty="0"/>
              <a:t> multimodal </a:t>
            </a:r>
            <a:r>
              <a:rPr lang="de-AT" baseline="0" dirty="0" err="1"/>
              <a:t>transport</a:t>
            </a:r>
            <a:r>
              <a:rPr lang="de-AT" baseline="0" dirty="0"/>
              <a:t>?</a:t>
            </a:r>
            <a:endParaRPr lang="en-US" baseline="0" noProof="0" dirty="0"/>
          </a:p>
          <a:p>
            <a:endParaRPr lang="de-AT" baseline="0" dirty="0"/>
          </a:p>
          <a:p>
            <a:r>
              <a:rPr lang="en-US" b="1" baseline="0" dirty="0"/>
              <a:t>Input- possible topics of discussion:</a:t>
            </a:r>
          </a:p>
          <a:p>
            <a:pPr marL="172446" indent="-172446">
              <a:buFont typeface="Arial" panose="020B0604020202020204" pitchFamily="34" charset="0"/>
              <a:buChar char="•"/>
            </a:pPr>
            <a:r>
              <a:rPr lang="en-US" baseline="0" noProof="0" dirty="0"/>
              <a:t>Modal Split</a:t>
            </a:r>
          </a:p>
          <a:p>
            <a:pPr marL="172446" indent="-172446">
              <a:buFont typeface="Arial" panose="020B0604020202020204" pitchFamily="34" charset="0"/>
              <a:buChar char="•"/>
            </a:pPr>
            <a:r>
              <a:rPr lang="en-US" baseline="0" noProof="0" dirty="0"/>
              <a:t>Comparison to other transport modes</a:t>
            </a:r>
          </a:p>
          <a:p>
            <a:pPr marL="629646" lvl="1" indent="-172446">
              <a:buFont typeface="Arial" panose="020B0604020202020204" pitchFamily="34" charset="0"/>
              <a:buChar char="•"/>
            </a:pPr>
            <a:r>
              <a:rPr lang="en-US" baseline="0" noProof="0" dirty="0"/>
              <a:t>price</a:t>
            </a:r>
          </a:p>
          <a:p>
            <a:pPr marL="629646" lvl="1" indent="-172446">
              <a:buFont typeface="Arial" panose="020B0604020202020204" pitchFamily="34" charset="0"/>
              <a:buChar char="•"/>
            </a:pPr>
            <a:r>
              <a:rPr lang="en-US" baseline="0" noProof="0" dirty="0"/>
              <a:t>speed</a:t>
            </a:r>
          </a:p>
          <a:p>
            <a:pPr marL="629646" lvl="1" indent="-172446">
              <a:buFont typeface="Arial" panose="020B0604020202020204" pitchFamily="34" charset="0"/>
              <a:buChar char="•"/>
            </a:pPr>
            <a:r>
              <a:rPr lang="en-US" baseline="0" noProof="0" dirty="0"/>
              <a:t>sustainability</a:t>
            </a:r>
          </a:p>
          <a:p>
            <a:pPr marL="170909" indent="-170909">
              <a:buFont typeface="Arial" panose="020B0604020202020204" pitchFamily="34" charset="0"/>
              <a:buChar char="•"/>
            </a:pPr>
            <a:r>
              <a:rPr lang="de-DE" baseline="0" noProof="0" dirty="0" err="1"/>
              <a:t>Which</a:t>
            </a:r>
            <a:r>
              <a:rPr lang="de-DE" baseline="0" noProof="0" dirty="0"/>
              <a:t> </a:t>
            </a:r>
            <a:r>
              <a:rPr lang="de-DE" baseline="0" noProof="0" dirty="0" err="1"/>
              <a:t>transport</a:t>
            </a:r>
            <a:r>
              <a:rPr lang="de-DE" baseline="0" noProof="0" dirty="0"/>
              <a:t> </a:t>
            </a:r>
            <a:r>
              <a:rPr lang="de-DE" baseline="0" noProof="0" dirty="0" err="1"/>
              <a:t>modes</a:t>
            </a:r>
            <a:r>
              <a:rPr lang="de-DE" baseline="0" noProof="0" dirty="0"/>
              <a:t> do </a:t>
            </a:r>
            <a:r>
              <a:rPr lang="de-DE" baseline="0" noProof="0" dirty="0" err="1"/>
              <a:t>exist</a:t>
            </a:r>
            <a:r>
              <a:rPr lang="de-DE" baseline="0" noProof="0" dirty="0"/>
              <a:t>?</a:t>
            </a:r>
          </a:p>
          <a:p>
            <a:pPr marL="170909" indent="-170909">
              <a:buFont typeface="Arial" panose="020B0604020202020204" pitchFamily="34" charset="0"/>
              <a:buChar char="•"/>
            </a:pPr>
            <a:r>
              <a:rPr lang="de-DE" baseline="0" noProof="0" dirty="0"/>
              <a:t>Advantages </a:t>
            </a:r>
            <a:r>
              <a:rPr lang="de-DE" baseline="0" noProof="0" dirty="0" err="1"/>
              <a:t>of</a:t>
            </a:r>
            <a:r>
              <a:rPr lang="de-DE" baseline="0" noProof="0" dirty="0"/>
              <a:t> </a:t>
            </a:r>
            <a:r>
              <a:rPr lang="de-DE" baseline="0" noProof="0" dirty="0" err="1"/>
              <a:t>the</a:t>
            </a:r>
            <a:r>
              <a:rPr lang="de-DE" baseline="0" noProof="0" dirty="0"/>
              <a:t> </a:t>
            </a:r>
            <a:r>
              <a:rPr lang="de-DE" baseline="0" noProof="0" dirty="0" err="1"/>
              <a:t>modes</a:t>
            </a:r>
            <a:r>
              <a:rPr lang="de-DE" baseline="0" noProof="0" dirty="0"/>
              <a:t> </a:t>
            </a:r>
            <a:r>
              <a:rPr lang="de-DE" baseline="0" noProof="0" dirty="0" err="1"/>
              <a:t>of</a:t>
            </a:r>
            <a:r>
              <a:rPr lang="de-DE" baseline="0" noProof="0" dirty="0"/>
              <a:t> </a:t>
            </a:r>
            <a:r>
              <a:rPr lang="de-DE" baseline="0" noProof="0" dirty="0" err="1"/>
              <a:t>transport</a:t>
            </a:r>
            <a:endParaRPr lang="de-DE" baseline="0" noProof="0" dirty="0"/>
          </a:p>
          <a:p>
            <a:pPr marL="170909" indent="-170909">
              <a:buFont typeface="Arial" panose="020B0604020202020204" pitchFamily="34" charset="0"/>
              <a:buChar char="•"/>
            </a:pPr>
            <a:r>
              <a:rPr lang="de-DE" baseline="0" noProof="0" dirty="0"/>
              <a:t>Advantages </a:t>
            </a:r>
            <a:r>
              <a:rPr lang="de-DE" baseline="0" noProof="0" dirty="0" err="1"/>
              <a:t>of</a:t>
            </a:r>
            <a:r>
              <a:rPr lang="de-DE" baseline="0" noProof="0" dirty="0"/>
              <a:t> multimodal </a:t>
            </a:r>
            <a:r>
              <a:rPr lang="de-DE" baseline="0" noProof="0" dirty="0" err="1"/>
              <a:t>transport</a:t>
            </a:r>
            <a:endParaRPr lang="de-DE" baseline="0" noProof="0" dirty="0"/>
          </a:p>
          <a:p>
            <a:pPr marL="457200" lvl="1" indent="0">
              <a:buFont typeface="Arial" panose="020B0604020202020204" pitchFamily="34" charset="0"/>
              <a:buNone/>
            </a:pPr>
            <a:endParaRPr lang="en-US" baseline="0" noProof="0" dirty="0"/>
          </a:p>
          <a:p>
            <a:r>
              <a:rPr lang="de-DE" baseline="0" noProof="0" dirty="0"/>
              <a:t>Source: Manual on </a:t>
            </a:r>
            <a:r>
              <a:rPr lang="de-DE" baseline="0" noProof="0" dirty="0" err="1"/>
              <a:t>Danube</a:t>
            </a:r>
            <a:r>
              <a:rPr lang="de-DE" baseline="0" noProof="0" dirty="0"/>
              <a:t> Navigation p 184-192</a:t>
            </a:r>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exercise is suitable as an individual exercise.</a:t>
            </a:r>
          </a:p>
          <a:p>
            <a:endParaRPr lang="en-US" dirty="0"/>
          </a:p>
          <a:p>
            <a:r>
              <a:rPr lang="en-US" dirty="0"/>
              <a:t>Duration: 30-40 minutes</a:t>
            </a:r>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4031002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exercise is suitable as an individual or group exercise (max.</a:t>
            </a:r>
            <a:r>
              <a:rPr lang="en-US" baseline="0" dirty="0"/>
              <a:t> 3 participants)</a:t>
            </a:r>
          </a:p>
          <a:p>
            <a:endParaRPr lang="en-US" baseline="0" dirty="0"/>
          </a:p>
          <a:p>
            <a:r>
              <a:rPr lang="en-US" baseline="0" dirty="0"/>
              <a:t>Duration: 20-30 minutes.</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352444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41659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Transport</a:t>
            </a:r>
            <a:r>
              <a:rPr lang="en-GB" baseline="0" noProof="0" dirty="0"/>
              <a:t> is defined as the change of location of goods by means of transport. There is a differentiation between in-house and external transport. External transport is carried out outside from buildings by using transport infrastructure and is also called freight transport. Means of transport are used for the transport of goods. Freight transport is a prerequisite for commerce and industry, thus it ensures our prosperity. </a:t>
            </a:r>
            <a:r>
              <a:rPr lang="en-GB" sz="1200" noProof="0" dirty="0">
                <a:solidFill>
                  <a:schemeClr val="accent1"/>
                </a:solidFill>
                <a:latin typeface="Corbel" panose="020B0503020204020204" pitchFamily="34" charset="0"/>
              </a:rPr>
              <a:t>Freight transport contributes to our prosperity, but in reverse it is not allowed to become a reason for increasing burden on human and environment. Freight</a:t>
            </a:r>
            <a:r>
              <a:rPr lang="en-GB" sz="1200" baseline="0" noProof="0" dirty="0">
                <a:solidFill>
                  <a:schemeClr val="accent1"/>
                </a:solidFill>
                <a:latin typeface="Corbel" panose="020B0503020204020204" pitchFamily="34" charset="0"/>
              </a:rPr>
              <a:t> transport and logistics therefore hold a key position in the design of transport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noProof="0" dirty="0">
              <a:solidFill>
                <a:schemeClr val="accent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a:solidFill>
                  <a:schemeClr val="accent1"/>
                </a:solidFill>
                <a:latin typeface="Corbel" panose="020B0503020204020204" pitchFamily="34" charset="0"/>
              </a:rPr>
              <a:t>Source: translated from German: </a:t>
            </a:r>
            <a:r>
              <a:rPr lang="en-GB" sz="1200" b="0" i="0" u="none" strike="noStrike" kern="1200" baseline="0" noProof="0" dirty="0" err="1">
                <a:solidFill>
                  <a:schemeClr val="tx1"/>
                </a:solidFill>
                <a:latin typeface="Corbel" panose="020B0503020204020204" pitchFamily="34" charset="0"/>
                <a:ea typeface="+mn-ea"/>
                <a:cs typeface="+mn-cs"/>
              </a:rPr>
              <a:t>Claußen</a:t>
            </a:r>
            <a:r>
              <a:rPr lang="en-GB" sz="1200" b="0" i="0" u="none" strike="noStrike" kern="1200" baseline="0" noProof="0" dirty="0">
                <a:solidFill>
                  <a:schemeClr val="tx1"/>
                </a:solidFill>
                <a:latin typeface="Corbel" panose="020B0503020204020204" pitchFamily="34" charset="0"/>
                <a:ea typeface="+mn-ea"/>
                <a:cs typeface="+mn-cs"/>
              </a:rPr>
              <a:t>, U. / Geiger, C.: </a:t>
            </a:r>
            <a:r>
              <a:rPr lang="en-GB" sz="1200" b="0" i="0" u="none" strike="noStrike" kern="1200" baseline="0" noProof="0" dirty="0" err="1">
                <a:solidFill>
                  <a:schemeClr val="tx1"/>
                </a:solidFill>
                <a:latin typeface="Corbel" panose="020B0503020204020204" pitchFamily="34" charset="0"/>
                <a:ea typeface="+mn-ea"/>
                <a:cs typeface="+mn-cs"/>
              </a:rPr>
              <a:t>Verkehrs</a:t>
            </a:r>
            <a:r>
              <a:rPr lang="en-GB" sz="1200" b="0" i="0" u="none" strike="noStrike" kern="1200" baseline="0" noProof="0" dirty="0">
                <a:solidFill>
                  <a:schemeClr val="tx1"/>
                </a:solidFill>
                <a:latin typeface="Corbel" panose="020B0503020204020204" pitchFamily="34" charset="0"/>
                <a:ea typeface="+mn-ea"/>
                <a:cs typeface="+mn-cs"/>
              </a:rPr>
              <a:t>- und </a:t>
            </a:r>
            <a:r>
              <a:rPr lang="en-GB" sz="1200" b="0" i="0" u="none" strike="noStrike" kern="1200" baseline="0" noProof="0" dirty="0" err="1">
                <a:solidFill>
                  <a:schemeClr val="tx1"/>
                </a:solidFill>
                <a:latin typeface="Corbel" panose="020B0503020204020204" pitchFamily="34" charset="0"/>
                <a:ea typeface="+mn-ea"/>
                <a:cs typeface="+mn-cs"/>
              </a:rPr>
              <a:t>Transportlogistik</a:t>
            </a:r>
            <a:r>
              <a:rPr lang="en-GB" sz="1200" b="0" i="0" u="none" strike="noStrike" kern="1200" baseline="0" noProof="0" dirty="0">
                <a:solidFill>
                  <a:schemeClr val="tx1"/>
                </a:solidFill>
                <a:latin typeface="Corbel" panose="020B0503020204020204" pitchFamily="34" charset="0"/>
                <a:ea typeface="+mn-ea"/>
                <a:cs typeface="+mn-cs"/>
              </a:rPr>
              <a:t>, Berlin-Heidelberg, 2013, S. 3ff.</a:t>
            </a:r>
            <a:endParaRPr lang="en-GB" sz="1200" noProof="0" dirty="0">
              <a:solidFill>
                <a:schemeClr val="accent1"/>
              </a:solidFill>
              <a:latin typeface="Corbel" panose="020B0503020204020204" pitchFamily="34" charset="0"/>
            </a:endParaRP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6</a:t>
            </a:fld>
            <a:endParaRPr lang="de-AT" dirty="0">
              <a:solidFill>
                <a:prstClr val="black"/>
              </a:solidFill>
            </a:endParaRPr>
          </a:p>
        </p:txBody>
      </p:sp>
    </p:spTree>
    <p:extLst>
      <p:ext uri="{BB962C8B-B14F-4D97-AF65-F5344CB8AC3E}">
        <p14:creationId xmlns:p14="http://schemas.microsoft.com/office/powerpoint/2010/main" val="83313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An increase of transport performance</a:t>
            </a:r>
            <a:r>
              <a:rPr lang="en-GB" baseline="0" noProof="0" dirty="0"/>
              <a:t> has been forecasted for all modes of transport. Due to the finite capacities and expansion possibilities on roads it becomes essential to avoid traffic or to shift the traffic away from roads to other modes of transport. Besides of finite capacities on roads, also noise, climate-damaging emissions and land usage are increasing. </a:t>
            </a:r>
          </a:p>
          <a:p>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a:solidFill>
                  <a:schemeClr val="accent1"/>
                </a:solidFill>
                <a:latin typeface="Corbel" panose="020B0503020204020204" pitchFamily="34" charset="0"/>
              </a:rPr>
              <a:t>Source: translated from German: </a:t>
            </a:r>
            <a:r>
              <a:rPr lang="en-GB" sz="1200" b="0" i="0" u="none" strike="noStrike" kern="1200" baseline="0" noProof="0" dirty="0" err="1">
                <a:solidFill>
                  <a:schemeClr val="tx1"/>
                </a:solidFill>
                <a:latin typeface="Corbel" panose="020B0503020204020204" pitchFamily="34" charset="0"/>
                <a:ea typeface="+mn-ea"/>
                <a:cs typeface="+mn-cs"/>
              </a:rPr>
              <a:t>Claußen</a:t>
            </a:r>
            <a:r>
              <a:rPr lang="en-GB" sz="1200" b="0" i="0" u="none" strike="noStrike" kern="1200" baseline="0" noProof="0" dirty="0">
                <a:solidFill>
                  <a:schemeClr val="tx1"/>
                </a:solidFill>
                <a:latin typeface="Corbel" panose="020B0503020204020204" pitchFamily="34" charset="0"/>
                <a:ea typeface="+mn-ea"/>
                <a:cs typeface="+mn-cs"/>
              </a:rPr>
              <a:t>, U. / Geiger, C.: </a:t>
            </a:r>
            <a:r>
              <a:rPr lang="en-GB" sz="1200" b="0" i="0" u="none" strike="noStrike" kern="1200" baseline="0" noProof="0" dirty="0" err="1">
                <a:solidFill>
                  <a:schemeClr val="tx1"/>
                </a:solidFill>
                <a:latin typeface="Corbel" panose="020B0503020204020204" pitchFamily="34" charset="0"/>
                <a:ea typeface="+mn-ea"/>
                <a:cs typeface="+mn-cs"/>
              </a:rPr>
              <a:t>Verkehrs</a:t>
            </a:r>
            <a:r>
              <a:rPr lang="en-GB" sz="1200" b="0" i="0" u="none" strike="noStrike" kern="1200" baseline="0" noProof="0" dirty="0">
                <a:solidFill>
                  <a:schemeClr val="tx1"/>
                </a:solidFill>
                <a:latin typeface="Corbel" panose="020B0503020204020204" pitchFamily="34" charset="0"/>
                <a:ea typeface="+mn-ea"/>
                <a:cs typeface="+mn-cs"/>
              </a:rPr>
              <a:t>- und </a:t>
            </a:r>
            <a:r>
              <a:rPr lang="en-GB" sz="1200" b="0" i="0" u="none" strike="noStrike" kern="1200" baseline="0" noProof="0" dirty="0" err="1">
                <a:solidFill>
                  <a:schemeClr val="tx1"/>
                </a:solidFill>
                <a:latin typeface="Corbel" panose="020B0503020204020204" pitchFamily="34" charset="0"/>
                <a:ea typeface="+mn-ea"/>
                <a:cs typeface="+mn-cs"/>
              </a:rPr>
              <a:t>Transportlogistik</a:t>
            </a:r>
            <a:r>
              <a:rPr lang="en-GB" sz="1200" b="0" i="0" u="none" strike="noStrike" kern="1200" baseline="0" noProof="0" dirty="0">
                <a:solidFill>
                  <a:schemeClr val="tx1"/>
                </a:solidFill>
                <a:latin typeface="Corbel" panose="020B0503020204020204" pitchFamily="34" charset="0"/>
                <a:ea typeface="+mn-ea"/>
                <a:cs typeface="+mn-cs"/>
              </a:rPr>
              <a:t>, Berlin-Heidelberg, 2013, S. 3ff.</a:t>
            </a:r>
            <a:endParaRPr lang="en-GB" sz="1200" noProof="0" dirty="0">
              <a:solidFill>
                <a:schemeClr val="accent1"/>
              </a:solidFill>
              <a:latin typeface="Corbel" panose="020B0503020204020204" pitchFamily="34" charset="0"/>
            </a:endParaRPr>
          </a:p>
          <a:p>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7</a:t>
            </a:fld>
            <a:endParaRPr lang="de-AT" dirty="0">
              <a:solidFill>
                <a:prstClr val="black"/>
              </a:solidFill>
            </a:endParaRPr>
          </a:p>
        </p:txBody>
      </p:sp>
    </p:spTree>
    <p:extLst>
      <p:ext uri="{BB962C8B-B14F-4D97-AF65-F5344CB8AC3E}">
        <p14:creationId xmlns:p14="http://schemas.microsoft.com/office/powerpoint/2010/main" val="83313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27 countries of the European Union, waterways made up a 5.8 % share of the modal split in 2020 – which means that 5.8 % of all freight ton-</a:t>
            </a:r>
            <a:r>
              <a:rPr lang="en-US" dirty="0" err="1"/>
              <a:t>kilometres</a:t>
            </a:r>
            <a:r>
              <a:rPr lang="en-US" dirty="0"/>
              <a:t> were handled on waterways. This share differs sharply in the individual EU states. The Netherlands, for instance, have important seaports and a highly integrated inland waterway network which is divided into small sections. This results in the highest inland navigation share of the 27 EU countries (41.6 % in 2020).</a:t>
            </a:r>
          </a:p>
          <a:p>
            <a:endParaRPr lang="de-AT" dirty="0"/>
          </a:p>
          <a:p>
            <a:endParaRPr lang="de-AT" dirty="0"/>
          </a:p>
          <a:p>
            <a:r>
              <a:rPr lang="de-AT" dirty="0"/>
              <a:t>Source: Manual</a:t>
            </a:r>
            <a:r>
              <a:rPr lang="de-AT" baseline="0" dirty="0"/>
              <a:t> on Danube Navigation </a:t>
            </a:r>
            <a:r>
              <a:rPr lang="de-AT" baseline="0" dirty="0" err="1"/>
              <a:t>page</a:t>
            </a:r>
            <a:r>
              <a:rPr lang="de-AT" baseline="0" dirty="0"/>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https://ec.europa.eu/eurostat/statistics-explained/index.php/Freight_transport_statistics_-_modal_split#Modal_split_in_the_EU</a:t>
            </a:r>
          </a:p>
          <a:p>
            <a:endParaRPr lang="de-AT" baseline="0" dirty="0"/>
          </a:p>
          <a:p>
            <a:pPr defTabSz="913028">
              <a:defRPr/>
            </a:pPr>
            <a:endParaRPr lang="de-AT" dirty="0"/>
          </a:p>
        </p:txBody>
      </p:sp>
      <p:sp>
        <p:nvSpPr>
          <p:cNvPr id="4" name="Slide Number Placeholder 3"/>
          <p:cNvSpPr>
            <a:spLocks noGrp="1"/>
          </p:cNvSpPr>
          <p:nvPr>
            <p:ph type="sldNum" sz="quarter" idx="10"/>
          </p:nvPr>
        </p:nvSpPr>
        <p:spPr/>
        <p:txBody>
          <a:bodyPr/>
          <a:lstStyle/>
          <a:p>
            <a:fld id="{3302C4EF-2F8B-46D0-B02E-4BABEE06E65D}" type="slidenum">
              <a:rPr lang="de-DE" smtClean="0">
                <a:solidFill>
                  <a:prstClr val="black"/>
                </a:solidFill>
              </a:rPr>
              <a:pPr/>
              <a:t>8</a:t>
            </a:fld>
            <a:endParaRPr lang="de-DE" dirty="0">
              <a:solidFill>
                <a:prstClr val="black"/>
              </a:solidFill>
            </a:endParaRPr>
          </a:p>
        </p:txBody>
      </p:sp>
    </p:spTree>
    <p:extLst>
      <p:ext uri="{BB962C8B-B14F-4D97-AF65-F5344CB8AC3E}">
        <p14:creationId xmlns:p14="http://schemas.microsoft.com/office/powerpoint/2010/main" val="169415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658755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There are several transport modes and means of transport. A </a:t>
            </a:r>
            <a:r>
              <a:rPr lang="en-GB" b="1" noProof="0" dirty="0"/>
              <a:t>transport mode</a:t>
            </a:r>
            <a:r>
              <a:rPr lang="en-GB" noProof="0" dirty="0"/>
              <a:t> provides the necessary infrastructure</a:t>
            </a:r>
            <a:r>
              <a:rPr lang="en-GB" baseline="0" noProof="0" dirty="0"/>
              <a:t> for using a certain means of transport. Road, rail and waterway are possible transport modes.</a:t>
            </a:r>
          </a:p>
          <a:p>
            <a:endParaRPr lang="en-GB" baseline="0" noProof="0" dirty="0"/>
          </a:p>
          <a:p>
            <a:r>
              <a:rPr lang="en-GB" b="1" baseline="0" noProof="0" dirty="0"/>
              <a:t>Means of transport </a:t>
            </a:r>
            <a:r>
              <a:rPr lang="en-GB" baseline="0" noProof="0" dirty="0"/>
              <a:t>are technical facilities and equipment for the transport of people and goods. Means of transport in freight transport are, for example, inland vessels, trucks and trains.</a:t>
            </a:r>
          </a:p>
          <a:p>
            <a:endParaRPr lang="en-GB" baseline="0" noProof="0" dirty="0"/>
          </a:p>
          <a:p>
            <a:r>
              <a:rPr lang="en-GB" baseline="0" noProof="0" dirty="0"/>
              <a:t>The first part of the transport chain is called </a:t>
            </a:r>
            <a:r>
              <a:rPr lang="en-GB" b="1" baseline="0" noProof="0" dirty="0"/>
              <a:t>pre-haulage</a:t>
            </a:r>
            <a:r>
              <a:rPr lang="en-GB" baseline="0" noProof="0" dirty="0"/>
              <a:t> and constitutes the delivery of a cargo to the first point of transhipment (such as a port). Pre-haulage is often carried out by truck.</a:t>
            </a:r>
          </a:p>
          <a:p>
            <a:endParaRPr lang="en-GB" baseline="0" noProof="0" dirty="0"/>
          </a:p>
          <a:p>
            <a:r>
              <a:rPr lang="en-GB" baseline="0" noProof="0" dirty="0"/>
              <a:t>The term </a:t>
            </a:r>
            <a:r>
              <a:rPr lang="en-GB" b="1" baseline="0" noProof="0" dirty="0"/>
              <a:t>main leg </a:t>
            </a:r>
            <a:r>
              <a:rPr lang="en-GB" baseline="0" noProof="0" dirty="0"/>
              <a:t>describes the transport of goods or loading units from the consignor‘s transhipment point to the consignee‘s transhipment point. The word „main“ results from the fact that the longest part of the transport is performed between these points.</a:t>
            </a:r>
          </a:p>
          <a:p>
            <a:endParaRPr lang="en-GB" baseline="0" noProof="0" dirty="0"/>
          </a:p>
          <a:p>
            <a:r>
              <a:rPr lang="en-GB" b="1" baseline="0" noProof="0" dirty="0"/>
              <a:t>End-haulage</a:t>
            </a:r>
            <a:r>
              <a:rPr lang="en-GB" baseline="0" noProof="0" dirty="0"/>
              <a:t> describes the delivery of the cargo from the consignee‘s point of transhipment to the consignee‘s location. Usually, end-haulage is carried out by truck.</a:t>
            </a:r>
            <a:endParaRPr lang="en-GB" noProof="0" dirty="0"/>
          </a:p>
          <a:p>
            <a:endParaRPr lang="de-AT" dirty="0"/>
          </a:p>
          <a:p>
            <a:r>
              <a:rPr lang="de-AT" dirty="0"/>
              <a:t>Manual on Danube Navigation </a:t>
            </a:r>
            <a:r>
              <a:rPr lang="de-AT" dirty="0" err="1"/>
              <a:t>page</a:t>
            </a:r>
            <a:r>
              <a:rPr lang="de-AT" dirty="0"/>
              <a:t> 185-187</a:t>
            </a:r>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166331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E9E89E5C-62BA-4273-875A-8E93AA614383}" type="datetime7">
              <a:rPr lang="de-DE" smtClean="0"/>
              <a:t>Sep-22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9D33B7-0F04-4806-97E1-643330FEB661}"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850CA-9622-4965-B654-BADDD7A25FA8}"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2D4483-390B-4BB2-9882-3074A06796CE}"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7AC62ED-1B80-41F0-86D0-2768956EB7B4}"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349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18B60F-155E-476F-BFBF-A88E25776499}"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23927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589050-7509-4DDC-9248-81DCB01E0575}" type="datetime7">
              <a:rPr lang="de-DE" smtClean="0">
                <a:solidFill>
                  <a:prstClr val="black"/>
                </a:solidFill>
              </a:r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1587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1E8659-0ECC-4E4B-8248-9EB3890D2AD9}"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019211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DDA3C3-F766-4472-B31D-C63C0A652435}" type="datetime7">
              <a:rPr lang="de-DE" smtClean="0">
                <a:solidFill>
                  <a:prstClr val="white"/>
                </a:solidFill>
              </a:r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939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30A754E9-19F7-4415-848A-AFAD1B2D5BF7}" type="datetime7">
              <a:rPr lang="de-DE" smtClean="0">
                <a:solidFill>
                  <a:prstClr val="white"/>
                </a:solidFill>
              </a:r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112693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4218AA-F591-4D3F-A0C7-964885E1D7C3}" type="datetime7">
              <a:rPr lang="de-DE" smtClean="0">
                <a:solidFill>
                  <a:prstClr val="white"/>
                </a:solidFill>
              </a:r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4413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412A5E0-F29B-4B95-A389-3E10DA9ED5D7}"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6CC4EF-354B-461A-9D26-408FEB2735EA}"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39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3B5384-6831-48FB-84D2-4B48C216264D}"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73028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502492-F186-4408-9C2D-09AC8432486F}"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268985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91B21-8923-4D90-A8D8-9B3647E5270F}"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71480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81EC4E9-C468-4262-97E6-BDE3ECE7AF5D}" type="datetime6">
              <a:rPr lang="en-US" smtClean="0">
                <a:solidFill>
                  <a:prstClr val="white"/>
                </a:solidFill>
              </a:rPr>
              <a:p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446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355EF8-C417-4FC4-B7A9-701F830B8E82}" type="datetime6">
              <a:rPr lang="en-US" smtClean="0">
                <a:solidFill>
                  <a:prstClr val="white"/>
                </a:solidFill>
              </a:rPr>
              <a:p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224004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140B34-794E-4387-B2E4-50C53053E2D8}" type="datetime6">
              <a:rPr lang="en-US" smtClean="0">
                <a:solidFill>
                  <a:prstClr val="black"/>
                </a:solidFill>
              </a:rPr>
              <a:pPr/>
              <a:t>September 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700235"/>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50A7D6-CA50-4078-A294-446F34682798}" type="datetime6">
              <a:rPr lang="en-US" smtClean="0">
                <a:solidFill>
                  <a:prstClr val="white"/>
                </a:solidFill>
              </a:rPr>
              <a:p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816615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C47468-7AEA-42DF-A038-438535433874}" type="datetime6">
              <a:rPr lang="en-US" smtClean="0">
                <a:solidFill>
                  <a:prstClr val="white"/>
                </a:solidFill>
              </a:rPr>
              <a:pPr/>
              <a:t>September 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578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CC402248-3199-479F-A114-C8CF847B0B94}" type="datetime6">
              <a:rPr lang="en-US" smtClean="0">
                <a:solidFill>
                  <a:prstClr val="white"/>
                </a:solidFill>
              </a:rPr>
              <a:pPr/>
              <a:t>September 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90495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F62E-C2CA-4B88-9A99-E49F55F5BA84}"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1A5BC-C7B6-43DE-BDEC-98BBCB4E8320}" type="datetime6">
              <a:rPr lang="en-US" smtClean="0">
                <a:solidFill>
                  <a:prstClr val="white"/>
                </a:solidFill>
              </a:rPr>
              <a:pPr/>
              <a:t>September 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877049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1F6BA3-38A5-474C-8E8A-D1D304133941}" type="datetime6">
              <a:rPr lang="en-US" smtClean="0">
                <a:solidFill>
                  <a:prstClr val="white"/>
                </a:solidFill>
              </a:rPr>
              <a:p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928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AFD562-C841-40B8-B8BC-A703662C1D19}" type="datetime6">
              <a:rPr lang="en-US" smtClean="0">
                <a:solidFill>
                  <a:prstClr val="white"/>
                </a:solidFill>
              </a:rPr>
              <a:p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944241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F94FB6-3265-47F6-AB49-4E196A5DD02D}" type="datetime6">
              <a:rPr lang="en-US" smtClean="0">
                <a:solidFill>
                  <a:prstClr val="white"/>
                </a:solidFill>
              </a:rPr>
              <a:p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82876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387910-E014-46FC-9229-037335CD90B9}" type="datetime6">
              <a:rPr lang="en-US" smtClean="0">
                <a:solidFill>
                  <a:prstClr val="white"/>
                </a:solidFill>
              </a:rPr>
              <a:p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71567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260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9448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p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17956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63642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p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485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A74C95-B968-4AFC-ABF5-A1B3B4CB6574}" type="datetime7">
              <a:rPr lang="de-DE" smtClean="0">
                <a:solidFill>
                  <a:prstClr val="black"/>
                </a:solidFill>
              </a:r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p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138332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p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191708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698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34779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958243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92817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416606B-9CE2-456D-A111-A2FCF763DA05}"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65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47665-5B92-41EA-88E7-BF0F14A1B365}"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288580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E81FF-5D5D-42F6-9F0C-27393AE15CA2}" type="datetime7">
              <a:rPr lang="de-AT" smtClean="0">
                <a:solidFill>
                  <a:prstClr val="black"/>
                </a:solidFill>
              </a:rPr>
              <a:p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660448"/>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4F04FA-8588-4C2B-87AE-DA1339BEBD1F}"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08181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B4846C-FD36-4908-BBC7-891D13AC572E}"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7C0B25-B4A8-4626-939A-64C673F7EBC4}" type="datetime7">
              <a:rPr lang="de-AT" smtClean="0">
                <a:solidFill>
                  <a:prstClr val="white"/>
                </a:solidFill>
              </a:rPr>
              <a:p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054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8A0916C-EFD7-424E-9F0F-9D9C22C80E93}" type="datetime7">
              <a:rPr lang="de-AT" smtClean="0">
                <a:solidFill>
                  <a:prstClr val="white"/>
                </a:solidFill>
              </a:rPr>
              <a:p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63513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B27E6-37A8-4F57-AF4E-36BE382D7B47}" type="datetime7">
              <a:rPr lang="de-AT" smtClean="0">
                <a:solidFill>
                  <a:prstClr val="white"/>
                </a:solidFill>
              </a:rPr>
              <a:p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64598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AC739C-A1A3-41C4-A96C-2751D66FBE63}"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67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938750-81DF-43D3-90B4-2F3A60FB3D5B}"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153407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53F70-2B33-4D81-AC5E-B32AC73FA86C}"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61081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900D74-84B1-450B-9F35-4DAC8766EC69}"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15236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186F6E-3BBC-42B9-9559-3F8B8FB242B4}" type="datetime7">
              <a:rPr lang="de-DE" smtClean="0">
                <a:solidFill>
                  <a:prstClr val="white"/>
                </a:solidFill>
              </a:r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3947771-D9BC-467D-933D-BEE3221B3D22}" type="datetime7">
              <a:rPr lang="de-DE" smtClean="0">
                <a:solidFill>
                  <a:prstClr val="white"/>
                </a:solidFill>
              </a:r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575562-174A-4F71-B57A-1680CD11F085}" type="datetime7">
              <a:rPr lang="de-DE" smtClean="0">
                <a:solidFill>
                  <a:prstClr val="white"/>
                </a:solidFill>
              </a:r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CC114-3697-4C29-A66E-C8A08AC7EF78}"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4.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BAE8C-7F02-4E0E-B90C-6464530104F2}" type="datetime7">
              <a:rPr lang="de-DE" smtClean="0"/>
              <a:t>Sep-22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2C8F9820-0D7F-45CB-A7A3-07B091E235A8}" type="datetime7">
              <a:rPr lang="de-DE" smtClean="0">
                <a:solidFill>
                  <a:prstClr val="white"/>
                </a:solidFill>
              </a:r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B21478A-47ED-4DEB-9CD3-9C41B916324B}" type="datetime7">
              <a:rPr lang="de-DE" smtClean="0">
                <a:solidFill>
                  <a:prstClr val="white"/>
                </a:solidFill>
              </a:r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userDrawn="1"/>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userDrawn="1"/>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785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10C77F89-B7A2-4BD1-B2D7-3C93ED530E76}" type="datetime6">
              <a:rPr lang="en-US" smtClean="0">
                <a:solidFill>
                  <a:prstClr val="white"/>
                </a:solidFill>
              </a:rPr>
              <a:pPr/>
              <a:t>September 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userDrawn="1"/>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userDrawn="1"/>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0691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7828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D6672A27-822D-40D3-8606-831CCA8F8DD4}" type="datetime7">
              <a:rPr lang="de-AT"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6634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viadonau.org/en/newsroom/publications/manual-on-danube-navigation/"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www.logistikum.at/forschung/verkehrslogistik/intermodaler-verkehr-in-europa/kontaktbestellung.html" TargetMode="External"/><Relationship Id="rId5" Type="http://schemas.openxmlformats.org/officeDocument/2006/relationships/hyperlink" Target="http://www.ines-danube.info/?lang=en" TargetMode="External"/><Relationship Id="rId4" Type="http://schemas.openxmlformats.org/officeDocument/2006/relationships/hyperlink" Target="http://www.viadonau.org/en/newsroom/publications/folder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rewway@fh-steyr.at" TargetMode="External"/><Relationship Id="rId7"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hyperlink" Target="http://www.rewway.at/en/services/" TargetMode="External"/><Relationship Id="rId4" Type="http://schemas.openxmlformats.org/officeDocument/2006/relationships/hyperlink" Target="http://www.rewway.at/en/teaching-materials/bundl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accent1"/>
                </a:solidFill>
                <a:latin typeface="Corbel" panose="020B0503020204020204" pitchFamily="34" charset="0"/>
              </a:rPr>
              <a:t>How to work with this learning material</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p:txBody>
          <a:bodyPr>
            <a:normAutofit fontScale="77500" lnSpcReduction="20000"/>
          </a:bodyPr>
          <a:lstStyle/>
          <a:p>
            <a:pPr algn="just">
              <a:spcBef>
                <a:spcPts val="0"/>
              </a:spcBef>
              <a:buClr>
                <a:srgbClr val="189BC4"/>
              </a:buClr>
            </a:pPr>
            <a:endParaRPr lang="en-US" sz="2800" b="1" dirty="0">
              <a:solidFill>
                <a:srgbClr val="189BC4"/>
              </a:solidFill>
              <a:latin typeface="Corbel" panose="020B0503020204020204" pitchFamily="34" charset="0"/>
            </a:endParaRPr>
          </a:p>
          <a:p>
            <a:pPr algn="just">
              <a:spcBef>
                <a:spcPts val="0"/>
              </a:spcBef>
              <a:buClr>
                <a:srgbClr val="189BC4"/>
              </a:buClr>
            </a:pPr>
            <a:r>
              <a:rPr lang="en-US" sz="2800" b="1" dirty="0">
                <a:solidFill>
                  <a:srgbClr val="189BC4"/>
                </a:solidFill>
                <a:latin typeface="Corbel" panose="020B0503020204020204" pitchFamily="34" charset="0"/>
              </a:rPr>
              <a:t>Power Point</a:t>
            </a:r>
          </a:p>
          <a:p>
            <a:pPr marL="0" indent="0" algn="just">
              <a:spcBef>
                <a:spcPts val="0"/>
              </a:spcBef>
              <a:buClr>
                <a:srgbClr val="189BC4"/>
              </a:buClr>
              <a:buNone/>
            </a:pPr>
            <a:r>
              <a:rPr lang="en-US" dirty="0">
                <a:solidFill>
                  <a:schemeClr val="accent1"/>
                </a:solidFill>
                <a:latin typeface="Corbel" panose="020B0503020204020204" pitchFamily="34" charset="0"/>
              </a:rPr>
              <a:t>The following power point presents </a:t>
            </a:r>
            <a:r>
              <a:rPr lang="en-US" cap="all" dirty="0">
                <a:solidFill>
                  <a:schemeClr val="accent1"/>
                </a:solidFill>
                <a:latin typeface="Corbel" panose="020B0503020204020204" pitchFamily="34" charset="0"/>
              </a:rPr>
              <a:t>ports and inland vessels</a:t>
            </a:r>
            <a:r>
              <a:rPr lang="en-US" dirty="0">
                <a:solidFill>
                  <a:schemeClr val="accent1"/>
                </a:solidFill>
                <a:latin typeface="Corbel" panose="020B0503020204020204" pitchFamily="34" charset="0"/>
              </a:rPr>
              <a:t>. The slides are shortly described in the notes below and you can also find the link to the source if you need further information.</a:t>
            </a:r>
          </a:p>
          <a:p>
            <a:pPr marL="0" indent="0" algn="just">
              <a:spcBef>
                <a:spcPts val="0"/>
              </a:spcBef>
              <a:buClr>
                <a:srgbClr val="189BC4"/>
              </a:buClr>
              <a:buNone/>
            </a:pPr>
            <a:endParaRPr lang="en-US" dirty="0">
              <a:solidFill>
                <a:schemeClr val="accent1"/>
              </a:solidFill>
              <a:latin typeface="Corbel" panose="020B0503020204020204" pitchFamily="34" charset="0"/>
            </a:endParaRPr>
          </a:p>
          <a:p>
            <a:pPr algn="just">
              <a:spcBef>
                <a:spcPts val="0"/>
              </a:spcBef>
              <a:buClr>
                <a:srgbClr val="189BC4"/>
              </a:buClr>
            </a:pPr>
            <a:r>
              <a:rPr lang="en-US" sz="2800" b="1" dirty="0">
                <a:solidFill>
                  <a:srgbClr val="189BC4"/>
                </a:solidFill>
                <a:latin typeface="Corbel" panose="020B0503020204020204" pitchFamily="34" charset="0"/>
              </a:rPr>
              <a:t>Reader</a:t>
            </a:r>
          </a:p>
          <a:p>
            <a:pPr marL="0" indent="0" algn="just">
              <a:spcBef>
                <a:spcPts val="0"/>
              </a:spcBef>
              <a:buClr>
                <a:srgbClr val="189BC4"/>
              </a:buClr>
              <a:buNone/>
            </a:pPr>
            <a:r>
              <a:rPr lang="en-US" dirty="0">
                <a:solidFill>
                  <a:schemeClr val="accent1"/>
                </a:solidFill>
                <a:latin typeface="Corbel" panose="020B0503020204020204" pitchFamily="34" charset="0"/>
              </a:rPr>
              <a:t>In addition to the power point presentation, you can also use the reader provided on our platform. It’s more detailed and could be used as a script. </a:t>
            </a:r>
          </a:p>
          <a:p>
            <a:pPr marL="0" indent="0" algn="just">
              <a:spcBef>
                <a:spcPts val="0"/>
              </a:spcBef>
              <a:buClr>
                <a:srgbClr val="189BC4"/>
              </a:buClr>
              <a:buNone/>
            </a:pPr>
            <a:endParaRPr lang="en-US" dirty="0">
              <a:solidFill>
                <a:schemeClr val="accent1"/>
              </a:solidFill>
              <a:latin typeface="Corbel" panose="020B0503020204020204" pitchFamily="34" charset="0"/>
            </a:endParaRPr>
          </a:p>
          <a:p>
            <a:pPr algn="just">
              <a:spcBef>
                <a:spcPts val="0"/>
              </a:spcBef>
              <a:buClr>
                <a:srgbClr val="189BC4"/>
              </a:buClr>
            </a:pPr>
            <a:r>
              <a:rPr lang="en-US" sz="2800" b="1" dirty="0">
                <a:solidFill>
                  <a:srgbClr val="189BC4"/>
                </a:solidFill>
                <a:latin typeface="Corbel" panose="020B0503020204020204" pitchFamily="34" charset="0"/>
              </a:rPr>
              <a:t>Links</a:t>
            </a:r>
          </a:p>
          <a:p>
            <a:pPr marL="0" indent="0" algn="just">
              <a:spcBef>
                <a:spcPts val="0"/>
              </a:spcBef>
              <a:buClr>
                <a:srgbClr val="189BC4"/>
              </a:buClr>
              <a:buNone/>
            </a:pPr>
            <a:r>
              <a:rPr lang="en-US" dirty="0">
                <a:solidFill>
                  <a:schemeClr val="accent1"/>
                </a:solidFill>
                <a:latin typeface="Corbel" panose="020B0503020204020204" pitchFamily="34" charset="0"/>
              </a:rPr>
              <a:t>You can also find the sources of our presentation and reader in the links section of the relevant bundled teaching material.</a:t>
            </a:r>
          </a:p>
          <a:p>
            <a:pPr marL="0" indent="0" algn="just">
              <a:spcBef>
                <a:spcPts val="0"/>
              </a:spcBef>
              <a:buClr>
                <a:srgbClr val="189BC4"/>
              </a:buClr>
              <a:buNone/>
            </a:pPr>
            <a:endParaRPr lang="en-US" dirty="0">
              <a:solidFill>
                <a:schemeClr val="accent1"/>
              </a:solidFill>
              <a:latin typeface="Corbel" panose="020B0503020204020204" pitchFamily="34" charset="0"/>
            </a:endParaRPr>
          </a:p>
          <a:p>
            <a:pPr algn="just">
              <a:spcBef>
                <a:spcPts val="0"/>
              </a:spcBef>
              <a:buClr>
                <a:srgbClr val="189BC4"/>
              </a:buClr>
            </a:pPr>
            <a:r>
              <a:rPr lang="en-US" sz="2800" b="1" dirty="0">
                <a:solidFill>
                  <a:srgbClr val="189BC4"/>
                </a:solidFill>
                <a:latin typeface="Corbel" panose="020B0503020204020204" pitchFamily="34" charset="0"/>
              </a:rPr>
              <a:t>Videos and exercises</a:t>
            </a:r>
          </a:p>
          <a:p>
            <a:pPr marL="0" indent="0" algn="just">
              <a:spcBef>
                <a:spcPts val="0"/>
              </a:spcBef>
              <a:buClr>
                <a:srgbClr val="189BC4"/>
              </a:buClr>
              <a:buNone/>
            </a:pPr>
            <a:r>
              <a:rPr lang="en-US" dirty="0">
                <a:solidFill>
                  <a:schemeClr val="accent1"/>
                </a:solidFill>
                <a:latin typeface="Corbel" panose="020B0503020204020204" pitchFamily="34" charset="0"/>
              </a:rPr>
              <a:t>There are also videos and exercises, which can be used additionally to this presentation. You can find these videos and exercises separately in the relevant bundled teaching material. </a:t>
            </a:r>
          </a:p>
          <a:p>
            <a:pPr marL="0" indent="0" algn="just">
              <a:spcBef>
                <a:spcPts val="0"/>
              </a:spcBef>
              <a:buClr>
                <a:srgbClr val="189BC4"/>
              </a:buClr>
              <a:buNone/>
            </a:pPr>
            <a:r>
              <a:rPr lang="en-US" dirty="0">
                <a:solidFill>
                  <a:schemeClr val="accent1"/>
                </a:solidFill>
                <a:latin typeface="Corbel" panose="020B0503020204020204" pitchFamily="34" charset="0"/>
              </a:rPr>
              <a:t>https://www.rewway.at/en/teaching-materials/bundles/ports-and-inland-vessels/</a:t>
            </a:r>
          </a:p>
          <a:p>
            <a:endParaRPr lang="en-US" dirty="0">
              <a:solidFill>
                <a:schemeClr val="accent1"/>
              </a:solidFill>
              <a:latin typeface="Corbel" panose="020B0503020204020204" pitchFamily="34" charset="0"/>
            </a:endParaRPr>
          </a:p>
        </p:txBody>
      </p:sp>
      <p:sp>
        <p:nvSpPr>
          <p:cNvPr id="3" name="Date Placeholder 2"/>
          <p:cNvSpPr>
            <a:spLocks noGrp="1"/>
          </p:cNvSpPr>
          <p:nvPr>
            <p:ph type="dt" sz="half" idx="10"/>
          </p:nvPr>
        </p:nvSpPr>
        <p:spPr/>
        <p:txBody>
          <a:bodyPr/>
          <a:lstStyle/>
          <a:p>
            <a:fld id="{A6C09D35-7505-45A4-9BFB-46830CC8E846}" type="datetime6">
              <a:rPr lang="en-GB"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276662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54876" t="20137" r="4959" b="8091"/>
          <a:stretch/>
        </p:blipFill>
        <p:spPr bwMode="auto">
          <a:xfrm>
            <a:off x="3635896" y="2564904"/>
            <a:ext cx="5508104" cy="3024336"/>
          </a:xfrm>
          <a:prstGeom prst="rect">
            <a:avLst/>
          </a:prstGeom>
          <a:ln>
            <a:noFill/>
          </a:ln>
          <a:extLst>
            <a:ext uri="{53640926-AAD7-44D8-BBD7-CCE9431645EC}">
              <a14:shadowObscured xmlns:a14="http://schemas.microsoft.com/office/drawing/2010/main"/>
            </a:ext>
          </a:extLst>
        </p:spPr>
      </p:pic>
      <p:sp>
        <p:nvSpPr>
          <p:cNvPr id="4" name="Title 3"/>
          <p:cNvSpPr>
            <a:spLocks noGrp="1"/>
          </p:cNvSpPr>
          <p:nvPr>
            <p:ph type="title"/>
          </p:nvPr>
        </p:nvSpPr>
        <p:spPr/>
        <p:txBody>
          <a:bodyPr>
            <a:normAutofit/>
          </a:bodyPr>
          <a:lstStyle/>
          <a:p>
            <a:r>
              <a:rPr lang="en-GB" b="1" dirty="0">
                <a:solidFill>
                  <a:schemeClr val="accent1"/>
                </a:solidFill>
                <a:latin typeface="Corbel" panose="020B0503020204020204" pitchFamily="34" charset="0"/>
              </a:rPr>
              <a:t>Terminology</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de-AT" b="1" dirty="0">
              <a:solidFill>
                <a:schemeClr val="accent1"/>
              </a:solidFill>
              <a:latin typeface="Corbel" panose="020B0503020204020204" pitchFamily="34" charset="0"/>
            </a:endParaRPr>
          </a:p>
        </p:txBody>
      </p:sp>
      <p:sp>
        <p:nvSpPr>
          <p:cNvPr id="5" name="Content Placeholder 4"/>
          <p:cNvSpPr>
            <a:spLocks noGrp="1"/>
          </p:cNvSpPr>
          <p:nvPr>
            <p:ph idx="1"/>
          </p:nvPr>
        </p:nvSpPr>
        <p:spPr>
          <a:xfrm>
            <a:off x="0" y="1700808"/>
            <a:ext cx="5004048" cy="4464496"/>
          </a:xfrm>
        </p:spPr>
        <p:txBody>
          <a:bodyPr>
            <a:normAutofit fontScale="92500" lnSpcReduction="10000"/>
          </a:bodyPr>
          <a:lstStyle/>
          <a:p>
            <a:endParaRPr lang="en-US" sz="200" b="1" dirty="0">
              <a:solidFill>
                <a:schemeClr val="accent1"/>
              </a:solidFill>
              <a:latin typeface="Corbel" panose="020B0503020204020204" pitchFamily="34" charset="0"/>
            </a:endParaRPr>
          </a:p>
          <a:p>
            <a:pPr>
              <a:spcAft>
                <a:spcPts val="600"/>
              </a:spcAft>
            </a:pPr>
            <a:r>
              <a:rPr lang="en-US" b="1" dirty="0">
                <a:solidFill>
                  <a:schemeClr val="accent1"/>
                </a:solidFill>
                <a:latin typeface="Corbel" panose="020B0503020204020204" pitchFamily="34" charset="0"/>
              </a:rPr>
              <a:t>Means of transport:</a:t>
            </a:r>
            <a:r>
              <a:rPr lang="en-US" dirty="0">
                <a:solidFill>
                  <a:schemeClr val="accent1"/>
                </a:solidFill>
                <a:latin typeface="Corbel" panose="020B0503020204020204" pitchFamily="34" charset="0"/>
              </a:rPr>
              <a:t> vehicles that serve to goods and passengers such as trucks, trains or inland vessels</a:t>
            </a:r>
            <a:endParaRPr lang="en-US" sz="800" dirty="0">
              <a:solidFill>
                <a:schemeClr val="accent1"/>
              </a:solidFill>
              <a:latin typeface="Corbel" panose="020B0503020204020204" pitchFamily="34" charset="0"/>
            </a:endParaRPr>
          </a:p>
          <a:p>
            <a:pPr>
              <a:spcAft>
                <a:spcPts val="600"/>
              </a:spcAft>
            </a:pPr>
            <a:r>
              <a:rPr lang="en-US" b="1" dirty="0">
                <a:solidFill>
                  <a:schemeClr val="accent1"/>
                </a:solidFill>
                <a:latin typeface="Corbel" panose="020B0503020204020204" pitchFamily="34" charset="0"/>
              </a:rPr>
              <a:t>Mode of transport: </a:t>
            </a:r>
            <a:r>
              <a:rPr lang="en-US" dirty="0">
                <a:solidFill>
                  <a:schemeClr val="accent1"/>
                </a:solidFill>
                <a:latin typeface="Corbel" panose="020B0503020204020204" pitchFamily="34" charset="0"/>
              </a:rPr>
              <a:t>transport infrastructure </a:t>
            </a:r>
            <a:br>
              <a:rPr lang="en-US" dirty="0">
                <a:solidFill>
                  <a:schemeClr val="accent1"/>
                </a:solidFill>
                <a:latin typeface="Corbel" panose="020B0503020204020204" pitchFamily="34" charset="0"/>
              </a:rPr>
            </a:br>
            <a:r>
              <a:rPr lang="en-US" dirty="0">
                <a:solidFill>
                  <a:schemeClr val="accent1"/>
                </a:solidFill>
                <a:latin typeface="Corbel" panose="020B0503020204020204" pitchFamily="34" charset="0"/>
              </a:rPr>
              <a:t>(such as roads, rail, inland waterways,…)</a:t>
            </a:r>
            <a:endParaRPr lang="en-US" sz="800" dirty="0">
              <a:solidFill>
                <a:schemeClr val="accent1"/>
              </a:solidFill>
              <a:latin typeface="Corbel" panose="020B0503020204020204" pitchFamily="34" charset="0"/>
            </a:endParaRPr>
          </a:p>
          <a:p>
            <a:pPr marL="0" indent="0">
              <a:spcAft>
                <a:spcPts val="600"/>
              </a:spcAft>
              <a:buNone/>
            </a:pPr>
            <a:endParaRPr lang="en-US" sz="800" dirty="0">
              <a:solidFill>
                <a:schemeClr val="accent1"/>
              </a:solidFill>
              <a:latin typeface="Corbel" panose="020B0503020204020204" pitchFamily="34" charset="0"/>
            </a:endParaRPr>
          </a:p>
          <a:p>
            <a:r>
              <a:rPr lang="en-US" b="1" dirty="0">
                <a:solidFill>
                  <a:schemeClr val="accent1"/>
                </a:solidFill>
                <a:latin typeface="Corbel" panose="020B0503020204020204" pitchFamily="34" charset="0"/>
              </a:rPr>
              <a:t>Pre-haulage: </a:t>
            </a:r>
            <a:r>
              <a:rPr lang="en-US" dirty="0">
                <a:solidFill>
                  <a:schemeClr val="accent1"/>
                </a:solidFill>
                <a:latin typeface="Corbel" panose="020B0503020204020204" pitchFamily="34" charset="0"/>
              </a:rPr>
              <a:t>partial route at the beginning of the transport chain (often by truck)</a:t>
            </a:r>
            <a:endParaRPr lang="en-US" b="1" dirty="0">
              <a:solidFill>
                <a:schemeClr val="accent1"/>
              </a:solidFill>
              <a:latin typeface="Corbel" panose="020B0503020204020204" pitchFamily="34" charset="0"/>
            </a:endParaRPr>
          </a:p>
          <a:p>
            <a:r>
              <a:rPr lang="en-US" b="1" dirty="0">
                <a:solidFill>
                  <a:schemeClr val="accent1"/>
                </a:solidFill>
                <a:latin typeface="Corbel" panose="020B0503020204020204" pitchFamily="34" charset="0"/>
              </a:rPr>
              <a:t>End-haulage: </a:t>
            </a:r>
            <a:r>
              <a:rPr lang="en-US" dirty="0">
                <a:solidFill>
                  <a:schemeClr val="accent1"/>
                </a:solidFill>
                <a:latin typeface="Corbel" panose="020B0503020204020204" pitchFamily="34" charset="0"/>
              </a:rPr>
              <a:t>last part of the transport chain, to the recipient </a:t>
            </a:r>
            <a:br>
              <a:rPr lang="en-US" dirty="0">
                <a:solidFill>
                  <a:schemeClr val="accent1"/>
                </a:solidFill>
                <a:latin typeface="Corbel" panose="020B0503020204020204" pitchFamily="34" charset="0"/>
              </a:rPr>
            </a:br>
            <a:r>
              <a:rPr lang="en-US" dirty="0">
                <a:solidFill>
                  <a:schemeClr val="accent1"/>
                </a:solidFill>
                <a:latin typeface="Corbel" panose="020B0503020204020204" pitchFamily="34" charset="0"/>
              </a:rPr>
              <a:t>(often by truck)</a:t>
            </a:r>
            <a:endParaRPr lang="en-US" b="1" dirty="0">
              <a:solidFill>
                <a:schemeClr val="accent1"/>
              </a:solidFill>
              <a:latin typeface="Corbel" panose="020B0503020204020204" pitchFamily="34" charset="0"/>
            </a:endParaRPr>
          </a:p>
          <a:p>
            <a:endParaRPr lang="en-US" sz="1100" b="1"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366603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5698976" cy="990600"/>
          </a:xfrm>
        </p:spPr>
        <p:txBody>
          <a:bodyPr>
            <a:normAutofit/>
          </a:bodyPr>
          <a:lstStyle/>
          <a:p>
            <a:r>
              <a:rPr lang="de-AT" b="1" dirty="0">
                <a:solidFill>
                  <a:schemeClr val="accent1"/>
                </a:solidFill>
                <a:latin typeface="Corbel" panose="020B0503020204020204" pitchFamily="34" charset="0"/>
              </a:rPr>
              <a:t>Transport Mode </a:t>
            </a:r>
            <a:r>
              <a:rPr lang="de-AT" b="1" dirty="0" err="1">
                <a:solidFill>
                  <a:schemeClr val="accent1"/>
                </a:solidFill>
                <a:latin typeface="Corbel" panose="020B0503020204020204" pitchFamily="34" charset="0"/>
              </a:rPr>
              <a:t>Comparison</a:t>
            </a:r>
            <a:endParaRPr lang="de-AT" b="1" dirty="0">
              <a:solidFill>
                <a:schemeClr val="accent1"/>
              </a:solidFill>
              <a:latin typeface="Corbel" panose="020B0503020204020204" pitchFamily="34" charset="0"/>
            </a:endParaRPr>
          </a:p>
        </p:txBody>
      </p:sp>
      <p:sp>
        <p:nvSpPr>
          <p:cNvPr id="5" name="Content Placeholder 4"/>
          <p:cNvSpPr>
            <a:spLocks noGrp="1"/>
          </p:cNvSpPr>
          <p:nvPr>
            <p:ph sz="half" idx="1"/>
          </p:nvPr>
        </p:nvSpPr>
        <p:spPr>
          <a:xfrm>
            <a:off x="457200" y="1673352"/>
            <a:ext cx="8291264" cy="4718304"/>
          </a:xfrm>
        </p:spPr>
        <p:txBody>
          <a:bodyPr>
            <a:normAutofit/>
          </a:bodyPr>
          <a:lstStyle/>
          <a:p>
            <a:endParaRPr lang="de-AT" sz="500" dirty="0">
              <a:solidFill>
                <a:schemeClr val="accent1"/>
              </a:solidFill>
            </a:endParaRPr>
          </a:p>
          <a:p>
            <a:endParaRPr lang="de-AT" sz="1100" dirty="0">
              <a:solidFill>
                <a:schemeClr val="accent1"/>
              </a:solidFill>
            </a:endParaRPr>
          </a:p>
          <a:p>
            <a:endParaRPr lang="de-AT" sz="2600"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812197556"/>
              </p:ext>
            </p:extLst>
          </p:nvPr>
        </p:nvGraphicFramePr>
        <p:xfrm>
          <a:off x="0" y="1196752"/>
          <a:ext cx="9145016" cy="5774694"/>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2555776">
                  <a:extLst>
                    <a:ext uri="{9D8B030D-6E8A-4147-A177-3AD203B41FA5}">
                      <a16:colId xmlns:a16="http://schemas.microsoft.com/office/drawing/2014/main" val="20001"/>
                    </a:ext>
                  </a:extLst>
                </a:gridCol>
                <a:gridCol w="1692696">
                  <a:extLst>
                    <a:ext uri="{9D8B030D-6E8A-4147-A177-3AD203B41FA5}">
                      <a16:colId xmlns:a16="http://schemas.microsoft.com/office/drawing/2014/main" val="627845999"/>
                    </a:ext>
                  </a:extLst>
                </a:gridCol>
                <a:gridCol w="2592288">
                  <a:extLst>
                    <a:ext uri="{9D8B030D-6E8A-4147-A177-3AD203B41FA5}">
                      <a16:colId xmlns:a16="http://schemas.microsoft.com/office/drawing/2014/main" val="20003"/>
                    </a:ext>
                  </a:extLst>
                </a:gridCol>
              </a:tblGrid>
              <a:tr h="426549">
                <a:tc>
                  <a:txBody>
                    <a:bodyPr/>
                    <a:lstStyle/>
                    <a:p>
                      <a:r>
                        <a:rPr lang="de-AT" sz="1400" dirty="0" err="1">
                          <a:latin typeface="Corbel" panose="020B0503020204020204" pitchFamily="34" charset="0"/>
                        </a:rPr>
                        <a:t>Indicators</a:t>
                      </a:r>
                      <a:endParaRPr lang="de-AT" sz="1400" dirty="0">
                        <a:latin typeface="Corbel" panose="020B0503020204020204" pitchFamily="34" charset="0"/>
                      </a:endParaRPr>
                    </a:p>
                  </a:txBody>
                  <a:tcPr/>
                </a:tc>
                <a:tc>
                  <a:txBody>
                    <a:bodyPr/>
                    <a:lstStyle/>
                    <a:p>
                      <a:r>
                        <a:rPr lang="de-AT" sz="1400" dirty="0">
                          <a:latin typeface="Corbel" panose="020B0503020204020204" pitchFamily="34" charset="0"/>
                        </a:rPr>
                        <a:t>Inland </a:t>
                      </a:r>
                      <a:r>
                        <a:rPr lang="de-AT" sz="1400" dirty="0" err="1">
                          <a:latin typeface="Corbel" panose="020B0503020204020204" pitchFamily="34" charset="0"/>
                        </a:rPr>
                        <a:t>vessel</a:t>
                      </a:r>
                      <a:endParaRPr lang="de-AT" sz="1400" dirty="0">
                        <a:latin typeface="Corbel" panose="020B0503020204020204" pitchFamily="34" charset="0"/>
                      </a:endParaRPr>
                    </a:p>
                  </a:txBody>
                  <a:tcPr/>
                </a:tc>
                <a:tc>
                  <a:txBody>
                    <a:bodyPr/>
                    <a:lstStyle/>
                    <a:p>
                      <a:r>
                        <a:rPr lang="de-AT" sz="1400" dirty="0">
                          <a:latin typeface="Corbel" panose="020B0503020204020204" pitchFamily="34" charset="0"/>
                        </a:rPr>
                        <a:t>Train</a:t>
                      </a:r>
                    </a:p>
                  </a:txBody>
                  <a:tcPr/>
                </a:tc>
                <a:tc>
                  <a:txBody>
                    <a:bodyPr/>
                    <a:lstStyle/>
                    <a:p>
                      <a:r>
                        <a:rPr lang="de-AT" sz="1400" dirty="0">
                          <a:latin typeface="Corbel" panose="020B0503020204020204" pitchFamily="34" charset="0"/>
                        </a:rPr>
                        <a:t>Truck</a:t>
                      </a:r>
                    </a:p>
                  </a:txBody>
                  <a:tcPr/>
                </a:tc>
                <a:extLst>
                  <a:ext uri="{0D108BD9-81ED-4DB2-BD59-A6C34878D82A}">
                    <a16:rowId xmlns:a16="http://schemas.microsoft.com/office/drawing/2014/main" val="10000"/>
                  </a:ext>
                </a:extLst>
              </a:tr>
              <a:tr h="653572">
                <a:tc>
                  <a:txBody>
                    <a:bodyPr/>
                    <a:lstStyle/>
                    <a:p>
                      <a:r>
                        <a:rPr lang="en-GB" sz="1400" b="0" u="sng" noProof="0" dirty="0">
                          <a:solidFill>
                            <a:schemeClr val="accent1"/>
                          </a:solidFill>
                          <a:latin typeface="Corbel" panose="020B0503020204020204" pitchFamily="34" charset="0"/>
                        </a:rPr>
                        <a:t>transport time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usually longer (transhipment, pre-, end-haulage)</a:t>
                      </a:r>
                    </a:p>
                    <a:p>
                      <a:endParaRPr lang="en-GB" sz="1400" kern="1200" noProof="0" dirty="0">
                        <a:solidFill>
                          <a:srgbClr val="3C628F"/>
                        </a:solidFill>
                        <a:latin typeface="Corbel" panose="020B0503020204020204" pitchFamily="34" charset="0"/>
                        <a:ea typeface="+mn-ea"/>
                        <a:cs typeface="+mn-cs"/>
                      </a:endParaRPr>
                    </a:p>
                  </a:txBody>
                  <a:tcPr/>
                </a:tc>
                <a:tc>
                  <a:txBody>
                    <a:bodyPr/>
                    <a:lstStyle/>
                    <a:p>
                      <a:r>
                        <a:rPr lang="en-GB" sz="1400" kern="1200" noProof="0" dirty="0">
                          <a:solidFill>
                            <a:srgbClr val="3C628F"/>
                          </a:solidFill>
                          <a:latin typeface="Corbel" panose="020B0503020204020204" pitchFamily="34" charset="0"/>
                          <a:ea typeface="+mn-ea"/>
                          <a:cs typeface="+mn-cs"/>
                        </a:rPr>
                        <a:t>usually longer than per</a:t>
                      </a:r>
                      <a:r>
                        <a:rPr lang="en-GB" sz="1400" kern="1200" baseline="0" noProof="0" dirty="0">
                          <a:solidFill>
                            <a:srgbClr val="3C628F"/>
                          </a:solidFill>
                          <a:latin typeface="Corbel" panose="020B0503020204020204" pitchFamily="34" charset="0"/>
                          <a:ea typeface="+mn-ea"/>
                          <a:cs typeface="+mn-cs"/>
                        </a:rPr>
                        <a:t> truck</a:t>
                      </a:r>
                      <a:endParaRPr lang="en-GB" sz="1400" kern="1200" noProof="0" dirty="0">
                        <a:solidFill>
                          <a:srgbClr val="3C628F"/>
                        </a:solidFill>
                        <a:latin typeface="Corbel" panose="020B0503020204020204" pitchFamily="34" charset="0"/>
                        <a:ea typeface="+mn-ea"/>
                        <a:cs typeface="+mn-cs"/>
                      </a:endParaRPr>
                    </a:p>
                  </a:txBody>
                  <a:tcPr/>
                </a:tc>
                <a:tc>
                  <a:txBody>
                    <a:bodyPr/>
                    <a:lstStyle/>
                    <a:p>
                      <a:r>
                        <a:rPr lang="en-GB" sz="1400" kern="1200" noProof="0" dirty="0">
                          <a:solidFill>
                            <a:srgbClr val="3C628F"/>
                          </a:solidFill>
                          <a:latin typeface="Corbel" panose="020B0503020204020204" pitchFamily="34" charset="0"/>
                          <a:ea typeface="+mn-ea"/>
                          <a:cs typeface="+mn-cs"/>
                        </a:rPr>
                        <a:t>usually shorter </a:t>
                      </a:r>
                    </a:p>
                    <a:p>
                      <a:r>
                        <a:rPr lang="en-GB" sz="1400" kern="1200" noProof="0" dirty="0">
                          <a:solidFill>
                            <a:srgbClr val="3C628F"/>
                          </a:solidFill>
                          <a:latin typeface="Corbel" panose="020B0503020204020204" pitchFamily="34" charset="0"/>
                          <a:ea typeface="+mn-ea"/>
                          <a:cs typeface="+mn-cs"/>
                        </a:rPr>
                        <a:t>(often door-to-door-delivery)</a:t>
                      </a:r>
                    </a:p>
                    <a:p>
                      <a:endParaRPr lang="en-GB" sz="1400" kern="1200" noProof="0" dirty="0">
                        <a:solidFill>
                          <a:srgbClr val="3C628F"/>
                        </a:solidFill>
                        <a:latin typeface="Corbel" panose="020B0503020204020204" pitchFamily="34" charset="0"/>
                        <a:ea typeface="+mn-ea"/>
                        <a:cs typeface="+mn-cs"/>
                      </a:endParaRPr>
                    </a:p>
                  </a:txBody>
                  <a:tcPr/>
                </a:tc>
                <a:extLst>
                  <a:ext uri="{0D108BD9-81ED-4DB2-BD59-A6C34878D82A}">
                    <a16:rowId xmlns:a16="http://schemas.microsoft.com/office/drawing/2014/main" val="10001"/>
                  </a:ext>
                </a:extLst>
              </a:tr>
              <a:tr h="736235">
                <a:tc>
                  <a:txBody>
                    <a:bodyPr/>
                    <a:lstStyle/>
                    <a:p>
                      <a:r>
                        <a:rPr lang="en-GB" sz="1400" u="sng" noProof="0" dirty="0">
                          <a:solidFill>
                            <a:schemeClr val="accent1"/>
                          </a:solidFill>
                          <a:latin typeface="Corbel" panose="020B0503020204020204" pitchFamily="34" charset="0"/>
                        </a:rPr>
                        <a:t>capacity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1 convoy with 4 pushed lighters (7.000 net tons)=</a:t>
                      </a:r>
                    </a:p>
                  </a:txBody>
                  <a:tcPr/>
                </a:tc>
                <a:tc>
                  <a:txBody>
                    <a:bodyPr/>
                    <a:lstStyle/>
                    <a:p>
                      <a:r>
                        <a:rPr lang="en-GB" sz="1400" kern="1200" noProof="0" dirty="0">
                          <a:solidFill>
                            <a:srgbClr val="3C628F"/>
                          </a:solidFill>
                          <a:latin typeface="Corbel" panose="020B0503020204020204" pitchFamily="34" charset="0"/>
                          <a:ea typeface="+mn-ea"/>
                          <a:cs typeface="+mn-cs"/>
                        </a:rPr>
                        <a:t>= 175 railway wagons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=280 trucks</a:t>
                      </a:r>
                    </a:p>
                    <a:p>
                      <a:endParaRPr lang="en-GB" sz="1400" kern="1200" noProof="0" dirty="0">
                        <a:solidFill>
                          <a:srgbClr val="3C628F"/>
                        </a:solidFill>
                        <a:latin typeface="Corbel" panose="020B0503020204020204" pitchFamily="34" charset="0"/>
                        <a:ea typeface="+mn-ea"/>
                        <a:cs typeface="+mn-cs"/>
                      </a:endParaRPr>
                    </a:p>
                  </a:txBody>
                  <a:tcPr/>
                </a:tc>
                <a:extLst>
                  <a:ext uri="{0D108BD9-81ED-4DB2-BD59-A6C34878D82A}">
                    <a16:rowId xmlns:a16="http://schemas.microsoft.com/office/drawing/2014/main" val="10002"/>
                  </a:ext>
                </a:extLst>
              </a:tr>
              <a:tr h="736235">
                <a:tc>
                  <a:txBody>
                    <a:bodyPr/>
                    <a:lstStyle/>
                    <a:p>
                      <a:r>
                        <a:rPr lang="en-GB" sz="1400" u="sng" noProof="0" dirty="0">
                          <a:solidFill>
                            <a:schemeClr val="accent1"/>
                          </a:solidFill>
                          <a:latin typeface="Corbel" panose="020B0503020204020204" pitchFamily="34" charset="0"/>
                        </a:rPr>
                        <a:t>punctuality</a:t>
                      </a:r>
                      <a:r>
                        <a:rPr lang="en-GB" sz="1400" u="sng" baseline="0" noProof="0" dirty="0">
                          <a:solidFill>
                            <a:schemeClr val="accent1"/>
                          </a:solidFill>
                          <a:latin typeface="Corbel" panose="020B0503020204020204" pitchFamily="34" charset="0"/>
                        </a:rPr>
                        <a:t> aspects</a:t>
                      </a:r>
                      <a:endParaRPr lang="en-GB" sz="1400" u="sng" noProof="0" dirty="0">
                        <a:solidFill>
                          <a:schemeClr val="accent1"/>
                        </a:solidFill>
                        <a:latin typeface="Corbel" panose="020B05030202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high-/</a:t>
                      </a:r>
                      <a:r>
                        <a:rPr lang="en-GB" sz="1400" kern="1200" noProof="0" dirty="0" err="1">
                          <a:solidFill>
                            <a:srgbClr val="3C628F"/>
                          </a:solidFill>
                          <a:latin typeface="Corbel" panose="020B0503020204020204" pitchFamily="34" charset="0"/>
                          <a:ea typeface="+mn-ea"/>
                          <a:cs typeface="+mn-cs"/>
                        </a:rPr>
                        <a:t>lowwater</a:t>
                      </a:r>
                      <a:r>
                        <a:rPr lang="en-GB" sz="1400" kern="1200" noProof="0" dirty="0">
                          <a:solidFill>
                            <a:srgbClr val="3C628F"/>
                          </a:solidFill>
                          <a:latin typeface="Corbel" panose="020B0503020204020204" pitchFamily="34" charset="0"/>
                          <a:ea typeface="+mn-ea"/>
                          <a:cs typeface="+mn-cs"/>
                        </a:rPr>
                        <a:t>, ice formation</a:t>
                      </a:r>
                    </a:p>
                    <a:p>
                      <a:endParaRPr lang="en-GB" sz="1400" kern="1200" noProof="0" dirty="0">
                        <a:solidFill>
                          <a:srgbClr val="3C628F"/>
                        </a:solidFill>
                        <a:latin typeface="Corbel" panose="020B0503020204020204" pitchFamily="34" charset="0"/>
                        <a:ea typeface="+mn-ea"/>
                        <a:cs typeface="+mn-cs"/>
                      </a:endParaRPr>
                    </a:p>
                  </a:txBody>
                  <a:tcPr/>
                </a:tc>
                <a:tc>
                  <a:txBody>
                    <a:bodyPr/>
                    <a:lstStyle/>
                    <a:p>
                      <a:r>
                        <a:rPr lang="en-GB" sz="1400" kern="1200" noProof="0" dirty="0">
                          <a:solidFill>
                            <a:srgbClr val="3C628F"/>
                          </a:solidFill>
                          <a:latin typeface="Corbel" panose="020B0503020204020204" pitchFamily="34" charset="0"/>
                          <a:ea typeface="+mn-ea"/>
                          <a:cs typeface="+mn-cs"/>
                        </a:rPr>
                        <a:t>weather, accidents, construction 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traffic jams, accidents, weather</a:t>
                      </a:r>
                    </a:p>
                    <a:p>
                      <a:endParaRPr lang="en-GB" sz="1400" kern="1200" noProof="0" dirty="0">
                        <a:solidFill>
                          <a:srgbClr val="3C628F"/>
                        </a:solidFill>
                        <a:latin typeface="Corbel" panose="020B0503020204020204" pitchFamily="34" charset="0"/>
                        <a:ea typeface="+mn-ea"/>
                        <a:cs typeface="+mn-cs"/>
                      </a:endParaRPr>
                    </a:p>
                  </a:txBody>
                  <a:tcPr/>
                </a:tc>
                <a:extLst>
                  <a:ext uri="{0D108BD9-81ED-4DB2-BD59-A6C34878D82A}">
                    <a16:rowId xmlns:a16="http://schemas.microsoft.com/office/drawing/2014/main" val="10003"/>
                  </a:ext>
                </a:extLst>
              </a:tr>
              <a:tr h="736235">
                <a:tc>
                  <a:txBody>
                    <a:bodyPr/>
                    <a:lstStyle/>
                    <a:p>
                      <a:r>
                        <a:rPr lang="en-GB" sz="1400" u="sng" noProof="0" dirty="0">
                          <a:solidFill>
                            <a:schemeClr val="accent1"/>
                          </a:solidFill>
                          <a:latin typeface="Corbel" panose="020B0503020204020204" pitchFamily="34" charset="0"/>
                        </a:rPr>
                        <a:t>safety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hardly any accidents</a:t>
                      </a:r>
                    </a:p>
                    <a:p>
                      <a:endParaRPr lang="en-GB" sz="1400" kern="1200" noProof="0" dirty="0">
                        <a:solidFill>
                          <a:srgbClr val="3C628F"/>
                        </a:solidFill>
                        <a:latin typeface="Corbel" panose="020B0503020204020204" pitchFamily="34" charset="0"/>
                        <a:ea typeface="+mn-ea"/>
                        <a:cs typeface="+mn-cs"/>
                      </a:endParaRPr>
                    </a:p>
                  </a:txBody>
                  <a:tcPr/>
                </a:tc>
                <a:tc>
                  <a:txBody>
                    <a:bodyPr/>
                    <a:lstStyle/>
                    <a:p>
                      <a:r>
                        <a:rPr lang="en-GB" sz="1400" kern="1200" noProof="0" dirty="0">
                          <a:solidFill>
                            <a:srgbClr val="3C628F"/>
                          </a:solidFill>
                          <a:latin typeface="Corbel" panose="020B0503020204020204" pitchFamily="34" charset="0"/>
                          <a:ea typeface="+mn-ea"/>
                          <a:cs typeface="+mn-cs"/>
                        </a:rPr>
                        <a:t>nearly no risk of accidents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highest risk of accidents</a:t>
                      </a:r>
                    </a:p>
                    <a:p>
                      <a:endParaRPr lang="en-GB" sz="1400" kern="1200" noProof="0" dirty="0">
                        <a:solidFill>
                          <a:srgbClr val="3C628F"/>
                        </a:solidFill>
                        <a:latin typeface="Corbel" panose="020B0503020204020204" pitchFamily="34" charset="0"/>
                        <a:ea typeface="+mn-ea"/>
                        <a:cs typeface="+mn-cs"/>
                      </a:endParaRPr>
                    </a:p>
                  </a:txBody>
                  <a:tcPr/>
                </a:tc>
                <a:extLst>
                  <a:ext uri="{0D108BD9-81ED-4DB2-BD59-A6C34878D82A}">
                    <a16:rowId xmlns:a16="http://schemas.microsoft.com/office/drawing/2014/main" val="10004"/>
                  </a:ext>
                </a:extLst>
              </a:tr>
              <a:tr h="426549">
                <a:tc>
                  <a:txBody>
                    <a:bodyPr/>
                    <a:lstStyle/>
                    <a:p>
                      <a:r>
                        <a:rPr lang="en-GB" sz="1400" u="sng" noProof="0" dirty="0">
                          <a:solidFill>
                            <a:schemeClr val="accent1"/>
                          </a:solidFill>
                          <a:latin typeface="Corbel" panose="020B0503020204020204" pitchFamily="34" charset="0"/>
                        </a:rPr>
                        <a:t>infrastructure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limited to navigable inland waterways</a:t>
                      </a:r>
                    </a:p>
                    <a:p>
                      <a:endParaRPr lang="en-GB" sz="1400" kern="1200" noProof="0" dirty="0">
                        <a:solidFill>
                          <a:srgbClr val="3C628F"/>
                        </a:solidFill>
                        <a:latin typeface="Corbel" panose="020B0503020204020204" pitchFamily="34" charset="0"/>
                        <a:ea typeface="+mn-ea"/>
                        <a:cs typeface="+mn-cs"/>
                      </a:endParaRPr>
                    </a:p>
                  </a:txBody>
                  <a:tcPr/>
                </a:tc>
                <a:tc>
                  <a:txBody>
                    <a:bodyPr/>
                    <a:lstStyle/>
                    <a:p>
                      <a:r>
                        <a:rPr lang="en-GB" sz="1400" kern="1200" noProof="0" dirty="0">
                          <a:solidFill>
                            <a:srgbClr val="3C628F"/>
                          </a:solidFill>
                          <a:latin typeface="Corbel" panose="020B0503020204020204" pitchFamily="34" charset="0"/>
                          <a:ea typeface="+mn-ea"/>
                          <a:cs typeface="+mn-cs"/>
                        </a:rPr>
                        <a:t>limited to railway network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best infrastructure</a:t>
                      </a:r>
                    </a:p>
                    <a:p>
                      <a:endParaRPr lang="en-GB" sz="1400" kern="1200" noProof="0" dirty="0">
                        <a:solidFill>
                          <a:srgbClr val="3C628F"/>
                        </a:solidFill>
                        <a:latin typeface="Corbel" panose="020B0503020204020204" pitchFamily="34" charset="0"/>
                        <a:ea typeface="+mn-ea"/>
                        <a:cs typeface="+mn-cs"/>
                      </a:endParaRPr>
                    </a:p>
                  </a:txBody>
                  <a:tcPr/>
                </a:tc>
                <a:extLst>
                  <a:ext uri="{0D108BD9-81ED-4DB2-BD59-A6C34878D82A}">
                    <a16:rowId xmlns:a16="http://schemas.microsoft.com/office/drawing/2014/main" val="10005"/>
                  </a:ext>
                </a:extLst>
              </a:tr>
              <a:tr h="426549">
                <a:tc>
                  <a:txBody>
                    <a:bodyPr/>
                    <a:lstStyle/>
                    <a:p>
                      <a:r>
                        <a:rPr lang="en-GB" sz="1400" u="sng" noProof="0" dirty="0">
                          <a:solidFill>
                            <a:schemeClr val="accent1"/>
                          </a:solidFill>
                          <a:latin typeface="Corbel" panose="020B0503020204020204" pitchFamily="34" charset="0"/>
                        </a:rPr>
                        <a:t>costs</a:t>
                      </a: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depending on amount, distance and planning </a:t>
                      </a:r>
                      <a:br>
                        <a:rPr lang="en-GB" sz="1400" kern="1200" noProof="0" dirty="0">
                          <a:solidFill>
                            <a:srgbClr val="3C628F"/>
                          </a:solidFill>
                          <a:latin typeface="Corbel" panose="020B0503020204020204" pitchFamily="34" charset="0"/>
                          <a:ea typeface="+mn-ea"/>
                          <a:cs typeface="+mn-cs"/>
                        </a:rPr>
                      </a:br>
                      <a:r>
                        <a:rPr lang="en-GB" sz="1400" kern="1200" noProof="0" dirty="0">
                          <a:solidFill>
                            <a:srgbClr val="3C628F"/>
                          </a:solidFill>
                          <a:latin typeface="Corbel" panose="020B0503020204020204" pitchFamily="34" charset="0"/>
                          <a:ea typeface="+mn-ea"/>
                          <a:cs typeface="+mn-cs"/>
                        </a:rPr>
                        <a:t>(advantage inland vessel: highest transport capacity per unit)</a:t>
                      </a:r>
                    </a:p>
                    <a:p>
                      <a:endParaRPr lang="en-GB" sz="1400" kern="1200" noProof="0" dirty="0">
                        <a:solidFill>
                          <a:srgbClr val="3C628F"/>
                        </a:solidFill>
                        <a:latin typeface="Corbel" panose="020B0503020204020204" pitchFamily="34" charset="0"/>
                        <a:ea typeface="+mn-ea"/>
                        <a:cs typeface="+mn-cs"/>
                      </a:endParaRPr>
                    </a:p>
                  </a:txBody>
                  <a:tcPr/>
                </a:tc>
                <a:tc hMerge="1">
                  <a:txBody>
                    <a:bodyPr/>
                    <a:lstStyle/>
                    <a:p>
                      <a:endParaRPr lang="de-AT"/>
                    </a:p>
                  </a:txBody>
                  <a:tcPr/>
                </a:tc>
                <a:tc hMerge="1">
                  <a:txBody>
                    <a:bodyPr/>
                    <a:lstStyle/>
                    <a:p>
                      <a:endParaRPr lang="de-AT" sz="1400" dirty="0"/>
                    </a:p>
                  </a:txBody>
                  <a:tcPr/>
                </a:tc>
                <a:extLst>
                  <a:ext uri="{0D108BD9-81ED-4DB2-BD59-A6C34878D82A}">
                    <a16:rowId xmlns:a16="http://schemas.microsoft.com/office/drawing/2014/main" val="10006"/>
                  </a:ext>
                </a:extLst>
              </a:tr>
              <a:tr h="426549">
                <a:tc>
                  <a:txBody>
                    <a:bodyPr/>
                    <a:lstStyle/>
                    <a:p>
                      <a:endParaRPr lang="en-GB" sz="1400" noProof="0" dirty="0">
                        <a:solidFill>
                          <a:schemeClr val="accent1"/>
                        </a:solidFill>
                        <a:latin typeface="Corbel" panose="020B0503020204020204" pitchFamily="34" charset="0"/>
                      </a:endParaRPr>
                    </a:p>
                    <a:p>
                      <a:r>
                        <a:rPr lang="en-GB" sz="1400" u="sng" noProof="0" dirty="0">
                          <a:solidFill>
                            <a:schemeClr val="accent1"/>
                          </a:solidFill>
                          <a:latin typeface="Corbel" panose="020B0503020204020204" pitchFamily="34" charset="0"/>
                        </a:rPr>
                        <a:t>environmental aspects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lowest CO2-emissions and energy consumption (compared to transport quantity)</a:t>
                      </a:r>
                    </a:p>
                    <a:p>
                      <a:endParaRPr lang="en-GB" sz="1400" kern="1200" noProof="0" dirty="0">
                        <a:solidFill>
                          <a:srgbClr val="3C628F"/>
                        </a:solidFill>
                        <a:latin typeface="Corbel" panose="020B0503020204020204" pitchFamily="34" charset="0"/>
                        <a:ea typeface="+mn-ea"/>
                        <a:cs typeface="+mn-cs"/>
                      </a:endParaRPr>
                    </a:p>
                  </a:txBody>
                  <a:tcPr/>
                </a:tc>
                <a:tc>
                  <a:txBody>
                    <a:bodyPr/>
                    <a:lstStyle/>
                    <a:p>
                      <a:r>
                        <a:rPr lang="en-GB" sz="1400" kern="1200" noProof="0" dirty="0">
                          <a:solidFill>
                            <a:srgbClr val="3C628F"/>
                          </a:solidFill>
                          <a:latin typeface="Corbel" panose="020B0503020204020204" pitchFamily="34" charset="0"/>
                          <a:ea typeface="+mn-ea"/>
                          <a:cs typeface="+mn-cs"/>
                        </a:rPr>
                        <a:t>low energy consumption </a:t>
                      </a:r>
                      <a:br>
                        <a:rPr lang="en-GB" sz="1400" kern="1200" noProof="0" dirty="0">
                          <a:solidFill>
                            <a:srgbClr val="3C628F"/>
                          </a:solidFill>
                          <a:latin typeface="Corbel" panose="020B0503020204020204" pitchFamily="34" charset="0"/>
                          <a:ea typeface="+mn-ea"/>
                          <a:cs typeface="+mn-cs"/>
                        </a:rPr>
                      </a:br>
                      <a:r>
                        <a:rPr lang="en-GB" sz="1400" kern="1200" noProof="0" dirty="0">
                          <a:solidFill>
                            <a:srgbClr val="3C628F"/>
                          </a:solidFill>
                          <a:latin typeface="Corbel" panose="020B0503020204020204" pitchFamily="34" charset="0"/>
                          <a:ea typeface="+mn-ea"/>
                          <a:cs typeface="+mn-cs"/>
                        </a:rPr>
                        <a:t>(compared to transport quantity)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a:solidFill>
                            <a:srgbClr val="3C628F"/>
                          </a:solidFill>
                          <a:latin typeface="Corbel" panose="020B0503020204020204" pitchFamily="34" charset="0"/>
                          <a:ea typeface="+mn-ea"/>
                          <a:cs typeface="+mn-cs"/>
                        </a:rPr>
                        <a:t>highest energy consumption and CO2-emissions</a:t>
                      </a:r>
                    </a:p>
                    <a:p>
                      <a:endParaRPr lang="en-GB" sz="1400" kern="1200" noProof="0" dirty="0">
                        <a:solidFill>
                          <a:srgbClr val="3C628F"/>
                        </a:solidFill>
                        <a:latin typeface="Corbel" panose="020B0503020204020204" pitchFamily="34" charset="0"/>
                        <a:ea typeface="+mn-ea"/>
                        <a:cs typeface="+mn-cs"/>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51597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a:bodyPr>
          <a:lstStyle/>
          <a:p>
            <a:r>
              <a:rPr lang="de-DE" b="1" dirty="0">
                <a:solidFill>
                  <a:schemeClr val="accent1"/>
                </a:solidFill>
                <a:latin typeface="Corbel" panose="020B0503020204020204" pitchFamily="34" charset="0"/>
              </a:rPr>
              <a:t>Transport </a:t>
            </a:r>
            <a:r>
              <a:rPr lang="de-DE" b="1" dirty="0" err="1">
                <a:solidFill>
                  <a:schemeClr val="accent1"/>
                </a:solidFill>
                <a:latin typeface="Corbel" panose="020B0503020204020204" pitchFamily="34" charset="0"/>
              </a:rPr>
              <a:t>Capacity</a:t>
            </a:r>
            <a:br>
              <a:rPr lang="de-DE" sz="24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de-DE" sz="2400" dirty="0">
              <a:solidFill>
                <a:schemeClr val="accent1"/>
              </a:solidFill>
              <a:latin typeface="Corbel" panose="020B0503020204020204" pitchFamily="34" charset="0"/>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7" name="Picture 6"/>
          <p:cNvPicPr/>
          <p:nvPr/>
        </p:nvPicPr>
        <p:blipFill rotWithShape="1">
          <a:blip r:embed="rId3"/>
          <a:srcRect l="56789" t="15900" r="5329" b="15104"/>
          <a:stretch/>
        </p:blipFill>
        <p:spPr bwMode="auto">
          <a:xfrm>
            <a:off x="467544" y="1772817"/>
            <a:ext cx="7560840" cy="3600400"/>
          </a:xfrm>
          <a:prstGeom prst="rect">
            <a:avLst/>
          </a:prstGeom>
          <a:ln>
            <a:noFill/>
          </a:ln>
          <a:extLst>
            <a:ext uri="{53640926-AAD7-44D8-BBD7-CCE9431645EC}">
              <a14:shadowObscured xmlns:a14="http://schemas.microsoft.com/office/drawing/2010/main"/>
            </a:ext>
          </a:extLst>
        </p:spPr>
      </p:pic>
      <p:sp>
        <p:nvSpPr>
          <p:cNvPr id="6" name="Text Box 4"/>
          <p:cNvSpPr txBox="1">
            <a:spLocks noChangeArrowheads="1"/>
          </p:cNvSpPr>
          <p:nvPr/>
        </p:nvSpPr>
        <p:spPr bwMode="auto">
          <a:xfrm>
            <a:off x="283765" y="5542587"/>
            <a:ext cx="8496000" cy="707886"/>
          </a:xfrm>
          <a:prstGeom prst="rect">
            <a:avLst/>
          </a:prstGeom>
          <a:noFill/>
          <a:ln w="190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marL="540000" algn="l" eaLnBrk="1" hangingPunct="1">
              <a:spcBef>
                <a:spcPct val="30000"/>
              </a:spcBef>
            </a:pPr>
            <a:r>
              <a:rPr lang="de-DE" sz="2000" b="1" dirty="0" err="1">
                <a:solidFill>
                  <a:schemeClr val="accent1"/>
                </a:solidFill>
                <a:latin typeface="Corbel" panose="020B0503020204020204" pitchFamily="34" charset="0"/>
              </a:rPr>
              <a:t>transport</a:t>
            </a:r>
            <a:r>
              <a:rPr lang="de-DE" sz="2000" b="1" dirty="0">
                <a:solidFill>
                  <a:srgbClr val="1E3A6C"/>
                </a:solidFill>
                <a:latin typeface="Corbel" panose="020B0503020204020204" pitchFamily="34" charset="0"/>
              </a:rPr>
              <a:t> </a:t>
            </a:r>
            <a:r>
              <a:rPr lang="de-DE" sz="2000" b="1" dirty="0" err="1">
                <a:solidFill>
                  <a:schemeClr val="accent1"/>
                </a:solidFill>
                <a:latin typeface="Corbel" panose="020B0503020204020204" pitchFamily="34" charset="0"/>
              </a:rPr>
              <a:t>capacity</a:t>
            </a:r>
            <a:r>
              <a:rPr lang="de-DE" sz="2000" b="1" dirty="0">
                <a:solidFill>
                  <a:schemeClr val="accent1"/>
                </a:solidFill>
                <a:latin typeface="Corbel" panose="020B0503020204020204" pitchFamily="34" charset="0"/>
              </a:rPr>
              <a:t>:</a:t>
            </a:r>
            <a:r>
              <a:rPr lang="de-DE" sz="1000" dirty="0">
                <a:solidFill>
                  <a:srgbClr val="1E3A6C"/>
                </a:solidFill>
                <a:latin typeface="Corbel" panose="020B0503020204020204" pitchFamily="34" charset="0"/>
              </a:rPr>
              <a:t> </a:t>
            </a:r>
            <a:r>
              <a:rPr lang="de-DE" sz="1000" b="1" dirty="0">
                <a:solidFill>
                  <a:srgbClr val="1E3A6C"/>
                </a:solidFill>
                <a:latin typeface="Corbel" panose="020B0503020204020204" pitchFamily="34" charset="0"/>
              </a:rPr>
              <a:t> </a:t>
            </a:r>
            <a:r>
              <a:rPr lang="de-DE" sz="2000" b="1" dirty="0">
                <a:solidFill>
                  <a:schemeClr val="accent1"/>
                </a:solidFill>
                <a:latin typeface="Corbel" panose="020B0503020204020204" pitchFamily="34" charset="0"/>
              </a:rPr>
              <a:t>1 </a:t>
            </a:r>
            <a:r>
              <a:rPr lang="de-DE" sz="2000" dirty="0">
                <a:solidFill>
                  <a:schemeClr val="accent1"/>
                </a:solidFill>
                <a:latin typeface="Corbel" panose="020B0503020204020204" pitchFamily="34" charset="0"/>
              </a:rPr>
              <a:t>pushed convoy </a:t>
            </a:r>
            <a:r>
              <a:rPr lang="de-DE" sz="2000" dirty="0" err="1">
                <a:solidFill>
                  <a:schemeClr val="accent1"/>
                </a:solidFill>
                <a:latin typeface="Corbel" panose="020B0503020204020204" pitchFamily="34" charset="0"/>
              </a:rPr>
              <a:t>with</a:t>
            </a:r>
            <a:r>
              <a:rPr lang="de-DE" sz="2000" dirty="0">
                <a:solidFill>
                  <a:schemeClr val="accent1"/>
                </a:solidFill>
                <a:latin typeface="Corbel" panose="020B0503020204020204" pitchFamily="34" charset="0"/>
              </a:rPr>
              <a:t> 4 pushed lighter = </a:t>
            </a:r>
            <a:br>
              <a:rPr lang="de-DE" sz="2000" dirty="0">
                <a:solidFill>
                  <a:schemeClr val="accent1"/>
                </a:solidFill>
                <a:latin typeface="Corbel" panose="020B0503020204020204" pitchFamily="34" charset="0"/>
              </a:rPr>
            </a:br>
            <a:r>
              <a:rPr lang="de-DE" sz="2000" b="1" dirty="0">
                <a:solidFill>
                  <a:schemeClr val="accent1"/>
                </a:solidFill>
                <a:latin typeface="Corbel" panose="020B0503020204020204" pitchFamily="34" charset="0"/>
              </a:rPr>
              <a:t>175</a:t>
            </a:r>
            <a:r>
              <a:rPr lang="de-DE" sz="2000" dirty="0">
                <a:solidFill>
                  <a:schemeClr val="accent1"/>
                </a:solidFill>
                <a:latin typeface="Corbel" panose="020B0503020204020204" pitchFamily="34" charset="0"/>
              </a:rPr>
              <a:t> railway wagons = </a:t>
            </a:r>
            <a:r>
              <a:rPr lang="de-DE" sz="2000" b="1" dirty="0">
                <a:solidFill>
                  <a:schemeClr val="accent1"/>
                </a:solidFill>
                <a:latin typeface="Corbel" panose="020B0503020204020204" pitchFamily="34" charset="0"/>
              </a:rPr>
              <a:t>280</a:t>
            </a:r>
            <a:r>
              <a:rPr lang="de-DE" sz="2000" dirty="0">
                <a:solidFill>
                  <a:schemeClr val="accent1"/>
                </a:solidFill>
                <a:latin typeface="Corbel" panose="020B0503020204020204" pitchFamily="34" charset="0"/>
              </a:rPr>
              <a:t> trucks = </a:t>
            </a:r>
            <a:r>
              <a:rPr lang="de-DE" sz="2000" b="1" dirty="0">
                <a:solidFill>
                  <a:schemeClr val="accent1"/>
                </a:solidFill>
                <a:latin typeface="Corbel" panose="020B0503020204020204" pitchFamily="34" charset="0"/>
              </a:rPr>
              <a:t>20 km convoy </a:t>
            </a:r>
            <a:r>
              <a:rPr lang="de-DE" sz="2000" dirty="0">
                <a:solidFill>
                  <a:schemeClr val="accent1"/>
                </a:solidFill>
                <a:latin typeface="Corbel" panose="020B0503020204020204" pitchFamily="34" charset="0"/>
              </a:rPr>
              <a:t>of trucks</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530" y="5631913"/>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6275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a:bodyPr>
          <a:lstStyle/>
          <a:p>
            <a:r>
              <a:rPr lang="de-DE" b="1" dirty="0" err="1">
                <a:solidFill>
                  <a:schemeClr val="accent1"/>
                </a:solidFill>
                <a:latin typeface="Corbel" panose="020B0503020204020204" pitchFamily="34" charset="0"/>
              </a:rPr>
              <a:t>Energy</a:t>
            </a:r>
            <a:r>
              <a:rPr lang="de-DE" b="1" dirty="0">
                <a:solidFill>
                  <a:schemeClr val="accent1"/>
                </a:solidFill>
                <a:latin typeface="Corbel" panose="020B0503020204020204" pitchFamily="34" charset="0"/>
              </a:rPr>
              <a:t> </a:t>
            </a:r>
            <a:r>
              <a:rPr lang="de-DE" b="1" dirty="0" err="1">
                <a:solidFill>
                  <a:schemeClr val="accent1"/>
                </a:solidFill>
                <a:latin typeface="Corbel" panose="020B0503020204020204" pitchFamily="34" charset="0"/>
              </a:rPr>
              <a:t>Consumption</a:t>
            </a:r>
            <a:br>
              <a:rPr lang="de-DE" sz="24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de-DE" sz="2400" dirty="0">
              <a:solidFill>
                <a:schemeClr val="accent1"/>
              </a:solidFill>
              <a:latin typeface="Corbel" panose="020B0503020204020204" pitchFamily="34" charset="0"/>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7" name="Text Box 4"/>
          <p:cNvSpPr txBox="1">
            <a:spLocks noChangeArrowheads="1"/>
          </p:cNvSpPr>
          <p:nvPr/>
        </p:nvSpPr>
        <p:spPr bwMode="auto">
          <a:xfrm>
            <a:off x="514174" y="1844824"/>
            <a:ext cx="8349230" cy="5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30000"/>
              </a:spcBef>
            </a:pPr>
            <a:r>
              <a:rPr lang="de-AT" sz="2400" dirty="0" err="1">
                <a:solidFill>
                  <a:schemeClr val="accent1"/>
                </a:solidFill>
                <a:latin typeface="Corbel" panose="020B0503020204020204" pitchFamily="34" charset="0"/>
              </a:rPr>
              <a:t>specific</a:t>
            </a:r>
            <a:r>
              <a:rPr lang="de-AT" sz="2400" dirty="0">
                <a:solidFill>
                  <a:schemeClr val="accent1"/>
                </a:solidFill>
                <a:latin typeface="Corbel" panose="020B0503020204020204" pitchFamily="34" charset="0"/>
              </a:rPr>
              <a:t> energy use:</a:t>
            </a:r>
            <a:endParaRPr lang="de-DE" sz="2400" dirty="0">
              <a:solidFill>
                <a:schemeClr val="accent1"/>
              </a:solidFill>
              <a:latin typeface="Corbel" panose="020B0503020204020204" pitchFamily="34" charset="0"/>
            </a:endParaRPr>
          </a:p>
          <a:p>
            <a:pPr algn="l" eaLnBrk="1" hangingPunct="1">
              <a:spcBef>
                <a:spcPct val="30000"/>
              </a:spcBef>
            </a:pPr>
            <a:endParaRPr lang="de-DE" sz="400" dirty="0">
              <a:solidFill>
                <a:schemeClr val="accent1"/>
              </a:solidFill>
              <a:latin typeface="+mn-lt"/>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277" y="5761836"/>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251520" y="5589240"/>
            <a:ext cx="8611884" cy="864096"/>
          </a:xfrm>
          <a:prstGeom prst="rect">
            <a:avLst/>
          </a:prstGeom>
          <a:ln w="19050">
            <a:solidFill>
              <a:schemeClr val="accent1"/>
            </a:solidFill>
          </a:ln>
        </p:spPr>
        <p:txBody>
          <a:bodyPr vert="horz" lIns="91440" tIns="45720" rIns="91440" bIns="45720" rtlCol="0" anchor="ctr">
            <a:normAutofit fontScale="5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pc="60" dirty="0">
              <a:solidFill>
                <a:schemeClr val="accent1"/>
              </a:solidFill>
            </a:endParaRPr>
          </a:p>
          <a:p>
            <a:pPr marL="540000" indent="0">
              <a:buNone/>
            </a:pPr>
            <a:r>
              <a:rPr lang="de-DE" sz="3600" spc="60" dirty="0">
                <a:solidFill>
                  <a:schemeClr val="accent1"/>
                </a:solidFill>
                <a:latin typeface="Corbel" panose="020B0503020204020204" pitchFamily="34" charset="0"/>
              </a:rPr>
              <a:t>an inland vessel is able to transport one ton of cargo almost </a:t>
            </a:r>
            <a:r>
              <a:rPr lang="de-DE" sz="3600" b="1" spc="60" dirty="0" err="1">
                <a:solidFill>
                  <a:schemeClr val="accent1"/>
                </a:solidFill>
                <a:latin typeface="Corbel" panose="020B0503020204020204" pitchFamily="34" charset="0"/>
              </a:rPr>
              <a:t>four</a:t>
            </a:r>
            <a:r>
              <a:rPr lang="de-DE" sz="3600" b="1" spc="60" dirty="0">
                <a:solidFill>
                  <a:schemeClr val="accent1"/>
                </a:solidFill>
                <a:latin typeface="Corbel" panose="020B0503020204020204" pitchFamily="34" charset="0"/>
              </a:rPr>
              <a:t> </a:t>
            </a:r>
            <a:r>
              <a:rPr lang="de-DE" sz="3600" b="1" spc="60" dirty="0" err="1">
                <a:solidFill>
                  <a:schemeClr val="accent1"/>
                </a:solidFill>
                <a:latin typeface="Corbel" panose="020B0503020204020204" pitchFamily="34" charset="0"/>
              </a:rPr>
              <a:t>times</a:t>
            </a:r>
            <a:r>
              <a:rPr lang="de-DE" sz="3600" b="1" spc="60" dirty="0">
                <a:solidFill>
                  <a:schemeClr val="accent1"/>
                </a:solidFill>
                <a:latin typeface="Corbel" panose="020B0503020204020204" pitchFamily="34" charset="0"/>
              </a:rPr>
              <a:t> </a:t>
            </a:r>
            <a:r>
              <a:rPr lang="de-DE" sz="3600" b="1" spc="60" dirty="0" err="1">
                <a:solidFill>
                  <a:schemeClr val="accent1"/>
                </a:solidFill>
                <a:latin typeface="Corbel" panose="020B0503020204020204" pitchFamily="34" charset="0"/>
              </a:rPr>
              <a:t>further</a:t>
            </a:r>
            <a:r>
              <a:rPr lang="de-DE" sz="3600" spc="60" dirty="0">
                <a:solidFill>
                  <a:schemeClr val="accent1"/>
                </a:solidFill>
                <a:latin typeface="Corbel" panose="020B0503020204020204" pitchFamily="34" charset="0"/>
              </a:rPr>
              <a:t> than a truck using the same consumption of energy</a:t>
            </a:r>
          </a:p>
          <a:p>
            <a:pPr marL="546100" indent="0">
              <a:buNone/>
            </a:pPr>
            <a:endParaRPr lang="de-AT" sz="1800" dirty="0">
              <a:solidFill>
                <a:schemeClr val="tx2"/>
              </a:solidFill>
            </a:endParaRPr>
          </a:p>
        </p:txBody>
      </p:sp>
      <p:pic>
        <p:nvPicPr>
          <p:cNvPr id="12" name="Picture 11"/>
          <p:cNvPicPr/>
          <p:nvPr/>
        </p:nvPicPr>
        <p:blipFill rotWithShape="1">
          <a:blip r:embed="rId4"/>
          <a:srcRect l="67765" t="26493" r="6294" b="28052"/>
          <a:stretch/>
        </p:blipFill>
        <p:spPr bwMode="auto">
          <a:xfrm>
            <a:off x="1907704" y="2276872"/>
            <a:ext cx="5184576" cy="3168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74558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normAutofit/>
          </a:bodyPr>
          <a:lstStyle/>
          <a:p>
            <a:r>
              <a:rPr lang="de-DE" b="1" dirty="0" err="1">
                <a:solidFill>
                  <a:schemeClr val="accent1"/>
                </a:solidFill>
                <a:latin typeface="Corbel" panose="020B0503020204020204" pitchFamily="34" charset="0"/>
              </a:rPr>
              <a:t>External</a:t>
            </a:r>
            <a:r>
              <a:rPr lang="de-DE" b="1" dirty="0">
                <a:solidFill>
                  <a:schemeClr val="accent1"/>
                </a:solidFill>
                <a:latin typeface="Corbel" panose="020B0503020204020204" pitchFamily="34" charset="0"/>
              </a:rPr>
              <a:t> </a:t>
            </a:r>
            <a:r>
              <a:rPr lang="de-DE" b="1" dirty="0" err="1">
                <a:solidFill>
                  <a:schemeClr val="accent1"/>
                </a:solidFill>
                <a:latin typeface="Corbel" panose="020B0503020204020204" pitchFamily="34" charset="0"/>
              </a:rPr>
              <a:t>Costs</a:t>
            </a:r>
            <a:br>
              <a:rPr lang="de-DE" sz="24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de-DE" dirty="0">
              <a:solidFill>
                <a:schemeClr val="accent1"/>
              </a:solidFill>
              <a:latin typeface="Corbel" panose="020B0503020204020204" pitchFamily="34" charset="0"/>
            </a:endParaRPr>
          </a:p>
        </p:txBody>
      </p:sp>
      <p:sp>
        <p:nvSpPr>
          <p:cNvPr id="7"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12293" name="Text Box 4"/>
          <p:cNvSpPr txBox="1">
            <a:spLocks noChangeArrowheads="1"/>
          </p:cNvSpPr>
          <p:nvPr/>
        </p:nvSpPr>
        <p:spPr bwMode="auto">
          <a:xfrm>
            <a:off x="323528" y="1671369"/>
            <a:ext cx="8314697" cy="400110"/>
          </a:xfrm>
          <a:prstGeom prst="rect">
            <a:avLst/>
          </a:prstGeom>
          <a:solidFill>
            <a:schemeClr val="bg1"/>
          </a:solidFill>
          <a:ln>
            <a:noFill/>
          </a:ln>
          <a:effec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30000"/>
              </a:spcBef>
            </a:pPr>
            <a:endParaRPr lang="de-DE" sz="2000" spc="60" dirty="0">
              <a:solidFill>
                <a:schemeClr val="accent1"/>
              </a:solidFill>
              <a:latin typeface="+mn-lt"/>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608" y="5696712"/>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971600" y="5513340"/>
            <a:ext cx="6887786" cy="900136"/>
          </a:xfrm>
          <a:prstGeom prst="rect">
            <a:avLst/>
          </a:prstGeom>
          <a:ln w="19050">
            <a:solidFill>
              <a:schemeClr val="accent1"/>
            </a:solidFill>
          </a:ln>
        </p:spPr>
        <p:txBody>
          <a:bodyPr vert="horz" lIns="91440" tIns="45720" rIns="91440" bIns="45720" rtlCol="0" anchor="ctr">
            <a:normAutofit fontScale="8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z="1800" spc="60" dirty="0">
              <a:solidFill>
                <a:schemeClr val="accent1"/>
              </a:solidFill>
            </a:endParaRPr>
          </a:p>
          <a:p>
            <a:pPr marL="546100" indent="0">
              <a:buNone/>
            </a:pPr>
            <a:r>
              <a:rPr lang="de-DE" spc="60" dirty="0" err="1">
                <a:solidFill>
                  <a:schemeClr val="accent1"/>
                </a:solidFill>
                <a:latin typeface="Corbel" panose="020B0503020204020204" pitchFamily="34" charset="0"/>
              </a:rPr>
              <a:t>inland</a:t>
            </a:r>
            <a:r>
              <a:rPr lang="de-DE" spc="60" dirty="0">
                <a:solidFill>
                  <a:schemeClr val="accent1"/>
                </a:solidFill>
                <a:latin typeface="Corbel" panose="020B0503020204020204" pitchFamily="34" charset="0"/>
              </a:rPr>
              <a:t> vessels cause the lowest costs of accidents, noise, air pollution and climate</a:t>
            </a:r>
          </a:p>
          <a:p>
            <a:pPr marL="546100" indent="0">
              <a:buNone/>
            </a:pPr>
            <a:endParaRPr lang="de-AT" sz="1800" dirty="0">
              <a:solidFill>
                <a:schemeClr val="tx2"/>
              </a:solidFill>
            </a:endParaRPr>
          </a:p>
        </p:txBody>
      </p:sp>
      <p:pic>
        <p:nvPicPr>
          <p:cNvPr id="11" name="Picture 10"/>
          <p:cNvPicPr/>
          <p:nvPr/>
        </p:nvPicPr>
        <p:blipFill rotWithShape="1">
          <a:blip r:embed="rId4"/>
          <a:srcRect l="57122" t="25285" r="5328" b="11457"/>
          <a:stretch/>
        </p:blipFill>
        <p:spPr bwMode="auto">
          <a:xfrm>
            <a:off x="1438183" y="1706540"/>
            <a:ext cx="5641606" cy="36666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049729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err="1">
                <a:solidFill>
                  <a:schemeClr val="accent1"/>
                </a:solidFill>
                <a:latin typeface="Corbel" panose="020B0503020204020204" pitchFamily="34" charset="0"/>
              </a:rPr>
              <a:t>Safety</a:t>
            </a:r>
            <a:r>
              <a:rPr lang="de-DE" b="1" dirty="0">
                <a:solidFill>
                  <a:schemeClr val="accent1"/>
                </a:solidFill>
                <a:latin typeface="Corbel" panose="020B0503020204020204" pitchFamily="34" charset="0"/>
              </a:rPr>
              <a:t>, </a:t>
            </a:r>
            <a:r>
              <a:rPr lang="de-DE" b="1" dirty="0" err="1">
                <a:solidFill>
                  <a:schemeClr val="accent1"/>
                </a:solidFill>
                <a:latin typeface="Corbel" panose="020B0503020204020204" pitchFamily="34" charset="0"/>
              </a:rPr>
              <a:t>Availability</a:t>
            </a:r>
            <a:r>
              <a:rPr lang="de-DE" b="1" dirty="0">
                <a:solidFill>
                  <a:schemeClr val="accent1"/>
                </a:solidFill>
                <a:latin typeface="Corbel" panose="020B0503020204020204" pitchFamily="34" charset="0"/>
              </a:rPr>
              <a:t>, Infrastructure </a:t>
            </a:r>
            <a:r>
              <a:rPr lang="de-DE" b="1" dirty="0" err="1">
                <a:solidFill>
                  <a:schemeClr val="accent1"/>
                </a:solidFill>
                <a:latin typeface="Corbel" panose="020B0503020204020204" pitchFamily="34" charset="0"/>
              </a:rPr>
              <a:t>Costs</a:t>
            </a:r>
            <a:br>
              <a:rPr lang="de-DE"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en-GB" sz="2400" dirty="0">
              <a:latin typeface="Corbel" panose="020B0503020204020204" pitchFamily="34" charset="0"/>
            </a:endParaRPr>
          </a:p>
        </p:txBody>
      </p:sp>
      <p:sp>
        <p:nvSpPr>
          <p:cNvPr id="3" name="Content Placeholder 2"/>
          <p:cNvSpPr>
            <a:spLocks noGrp="1"/>
          </p:cNvSpPr>
          <p:nvPr>
            <p:ph idx="1"/>
          </p:nvPr>
        </p:nvSpPr>
        <p:spPr/>
        <p:txBody>
          <a:bodyPr/>
          <a:lstStyle/>
          <a:p>
            <a:endParaRPr lang="en-GB" sz="500" b="1" dirty="0">
              <a:solidFill>
                <a:schemeClr val="accent1"/>
              </a:solidFill>
              <a:latin typeface="Corbel" panose="020B0503020204020204" pitchFamily="34" charset="0"/>
            </a:endParaRPr>
          </a:p>
          <a:p>
            <a:r>
              <a:rPr lang="en-GB" sz="2200" b="1" dirty="0">
                <a:solidFill>
                  <a:schemeClr val="accent1"/>
                </a:solidFill>
                <a:latin typeface="Corbel" panose="020B0503020204020204" pitchFamily="34" charset="0"/>
              </a:rPr>
              <a:t>inland vessels as safest transport mode:</a:t>
            </a:r>
          </a:p>
          <a:p>
            <a:pPr lvl="1">
              <a:buFont typeface="Symbol" panose="05050102010706020507" pitchFamily="18" charset="2"/>
              <a:buChar char="-"/>
            </a:pPr>
            <a:r>
              <a:rPr lang="en-GB" sz="1800" dirty="0">
                <a:solidFill>
                  <a:schemeClr val="accent1"/>
                </a:solidFill>
                <a:latin typeface="Corbel" panose="020B0503020204020204" pitchFamily="34" charset="0"/>
              </a:rPr>
              <a:t>only </a:t>
            </a:r>
            <a:r>
              <a:rPr lang="en-GB" sz="1800" b="1" dirty="0">
                <a:solidFill>
                  <a:schemeClr val="accent1"/>
                </a:solidFill>
                <a:latin typeface="Corbel" panose="020B0503020204020204" pitchFamily="34" charset="0"/>
              </a:rPr>
              <a:t>12</a:t>
            </a:r>
            <a:r>
              <a:rPr lang="en-GB" sz="1800" dirty="0">
                <a:solidFill>
                  <a:schemeClr val="accent1"/>
                </a:solidFill>
                <a:latin typeface="Corbel" panose="020B0503020204020204" pitchFamily="34" charset="0"/>
              </a:rPr>
              <a:t> traffic accidents on the Austrian-Danube in 2021 (no cases of death)</a:t>
            </a:r>
          </a:p>
          <a:p>
            <a:pPr lvl="1">
              <a:buFont typeface="Symbol" panose="05050102010706020507" pitchFamily="18" charset="2"/>
              <a:buChar char="-"/>
            </a:pPr>
            <a:endParaRPr lang="en-GB" sz="500" dirty="0">
              <a:solidFill>
                <a:schemeClr val="accent1"/>
              </a:solidFill>
              <a:latin typeface="Corbel" panose="020B0503020204020204" pitchFamily="34" charset="0"/>
            </a:endParaRPr>
          </a:p>
          <a:p>
            <a:r>
              <a:rPr lang="en-GB" sz="2200" b="1" dirty="0">
                <a:solidFill>
                  <a:schemeClr val="accent1"/>
                </a:solidFill>
                <a:latin typeface="Corbel" panose="020B0503020204020204" pitchFamily="34" charset="0"/>
              </a:rPr>
              <a:t>availability around the clock:</a:t>
            </a:r>
            <a:r>
              <a:rPr lang="en-GB" sz="2200" dirty="0">
                <a:solidFill>
                  <a:schemeClr val="accent1"/>
                </a:solidFill>
                <a:latin typeface="Corbel" panose="020B0503020204020204" pitchFamily="34" charset="0"/>
              </a:rPr>
              <a:t> no bans on weekend- and night driving  </a:t>
            </a:r>
          </a:p>
          <a:p>
            <a:endParaRPr lang="en-GB" sz="500" dirty="0">
              <a:solidFill>
                <a:schemeClr val="accent1"/>
              </a:solidFill>
              <a:latin typeface="Corbel" panose="020B0503020204020204" pitchFamily="34" charset="0"/>
            </a:endParaRPr>
          </a:p>
          <a:p>
            <a:r>
              <a:rPr lang="en-GB" sz="2200" b="1" dirty="0">
                <a:solidFill>
                  <a:schemeClr val="accent1"/>
                </a:solidFill>
                <a:latin typeface="Corbel" panose="020B0503020204020204" pitchFamily="34" charset="0"/>
              </a:rPr>
              <a:t>low infrastructure costs:</a:t>
            </a:r>
            <a:r>
              <a:rPr lang="en-GB" sz="2200" dirty="0">
                <a:solidFill>
                  <a:schemeClr val="accent1"/>
                </a:solidFill>
                <a:latin typeface="Corbel" panose="020B0503020204020204" pitchFamily="34" charset="0"/>
              </a:rPr>
              <a:t> natural infrastructure is usually available -&gt; low costs</a:t>
            </a:r>
          </a:p>
          <a:p>
            <a:endParaRPr lang="de-AT" sz="2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7" name="Content Placeholder 2"/>
          <p:cNvSpPr txBox="1">
            <a:spLocks/>
          </p:cNvSpPr>
          <p:nvPr/>
        </p:nvSpPr>
        <p:spPr>
          <a:xfrm>
            <a:off x="179512" y="4581127"/>
            <a:ext cx="4392488" cy="1648433"/>
          </a:xfrm>
          <a:prstGeom prst="rect">
            <a:avLst/>
          </a:prstGeom>
          <a:ln w="19050">
            <a:solidFill>
              <a:schemeClr val="accent1"/>
            </a:solidFill>
          </a:ln>
        </p:spPr>
        <p:txBody>
          <a:bodyPr vert="horz" lIns="91440" tIns="45720" rIns="91440" bIns="45720" rtlCol="0" anchor="ctr">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None/>
            </a:pPr>
            <a:r>
              <a:rPr lang="en-GB" sz="1800" dirty="0">
                <a:solidFill>
                  <a:srgbClr val="3C628F"/>
                </a:solidFill>
                <a:latin typeface="Corbel" panose="020B0503020204020204" pitchFamily="34" charset="0"/>
              </a:rPr>
              <a:t>improving the complete infrastructure of the Danube waterway would require an investment of € 1.2 billion. This corresponds roughly with the cost of constructing 50 km of road or rail infrastructure.</a:t>
            </a:r>
            <a:endParaRPr lang="en-GB" sz="1800" b="1" dirty="0">
              <a:solidFill>
                <a:srgbClr val="3C628F"/>
              </a:solidFill>
              <a:latin typeface="Corbel" panose="020B0503020204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280" y="5062765"/>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rotWithShape="1">
          <a:blip r:embed="rId4">
            <a:duotone>
              <a:schemeClr val="accent1">
                <a:shade val="45000"/>
                <a:satMod val="135000"/>
              </a:schemeClr>
              <a:prstClr val="white"/>
            </a:duotone>
          </a:blip>
          <a:srcRect l="66404" t="28512" r="5421" b="26447"/>
          <a:stretch/>
        </p:blipFill>
        <p:spPr bwMode="auto">
          <a:xfrm>
            <a:off x="4932040" y="4226510"/>
            <a:ext cx="4152691" cy="2357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9890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b="1" dirty="0">
                <a:solidFill>
                  <a:schemeClr val="accent1"/>
                </a:solidFill>
                <a:latin typeface="Corbel" panose="020B0503020204020204" pitchFamily="34" charset="0"/>
              </a:rPr>
              <a:t>Strengths/Weaknesses Inland Vessel </a:t>
            </a:r>
            <a:br>
              <a:rPr lang="en-GB"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en-GB" dirty="0">
              <a:solidFill>
                <a:schemeClr val="accent1"/>
              </a:solidFill>
              <a:latin typeface="Corbel" panose="020B0503020204020204" pitchFamily="34" charset="0"/>
            </a:endParaRP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3483580895"/>
              </p:ext>
            </p:extLst>
          </p:nvPr>
        </p:nvGraphicFramePr>
        <p:xfrm>
          <a:off x="457200" y="1700213"/>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6" name="Textfeld 7"/>
          <p:cNvSpPr txBox="1"/>
          <p:nvPr/>
        </p:nvSpPr>
        <p:spPr>
          <a:xfrm>
            <a:off x="6084168" y="6021288"/>
            <a:ext cx="2231169" cy="215444"/>
          </a:xfrm>
          <a:prstGeom prst="rect">
            <a:avLst/>
          </a:prstGeom>
          <a:noFill/>
        </p:spPr>
        <p:txBody>
          <a:bodyPr wrap="square" rtlCol="0">
            <a:spAutoFit/>
          </a:bodyPr>
          <a:lstStyle/>
          <a:p>
            <a:pPr algn="r"/>
            <a:r>
              <a:rPr lang="de-AT" sz="800" dirty="0"/>
              <a:t> </a:t>
            </a:r>
            <a:r>
              <a:rPr lang="de-AT" sz="800" dirty="0" err="1">
                <a:solidFill>
                  <a:schemeClr val="accent1"/>
                </a:solidFill>
              </a:rPr>
              <a:t>source</a:t>
            </a:r>
            <a:r>
              <a:rPr lang="de-AT" sz="800" dirty="0">
                <a:solidFill>
                  <a:schemeClr val="accent1"/>
                </a:solidFill>
              </a:rPr>
              <a:t>: </a:t>
            </a:r>
            <a:r>
              <a:rPr lang="de-AT" sz="800" dirty="0" err="1">
                <a:solidFill>
                  <a:schemeClr val="accent1"/>
                </a:solidFill>
              </a:rPr>
              <a:t>based</a:t>
            </a:r>
            <a:r>
              <a:rPr lang="de-AT" sz="800" dirty="0">
                <a:solidFill>
                  <a:schemeClr val="accent1"/>
                </a:solidFill>
              </a:rPr>
              <a:t> on </a:t>
            </a:r>
            <a:r>
              <a:rPr lang="de-AT" sz="800" dirty="0" err="1">
                <a:solidFill>
                  <a:schemeClr val="accent1"/>
                </a:solidFill>
              </a:rPr>
              <a:t>viadonau</a:t>
            </a:r>
            <a:r>
              <a:rPr lang="de-AT" sz="800" dirty="0">
                <a:solidFill>
                  <a:schemeClr val="accent1"/>
                </a:solidFill>
              </a:rPr>
              <a:t>.</a:t>
            </a:r>
            <a:endParaRPr lang="de-DE" sz="800" dirty="0">
              <a:solidFill>
                <a:schemeClr val="accent1"/>
              </a:solidFill>
            </a:endParaRPr>
          </a:p>
        </p:txBody>
      </p:sp>
    </p:spTree>
    <p:extLst>
      <p:ext uri="{BB962C8B-B14F-4D97-AF65-F5344CB8AC3E}">
        <p14:creationId xmlns:p14="http://schemas.microsoft.com/office/powerpoint/2010/main" val="2226908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b="1" dirty="0">
                <a:solidFill>
                  <a:schemeClr val="accent1"/>
                </a:solidFill>
                <a:latin typeface="Corbel" panose="020B0503020204020204" pitchFamily="34" charset="0"/>
              </a:rPr>
              <a:t>Opportunities/Threats Inland Vessel</a:t>
            </a:r>
            <a:br>
              <a:rPr lang="en-GB"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 Mode </a:t>
            </a:r>
            <a:r>
              <a:rPr lang="de-DE" sz="2400" dirty="0" err="1">
                <a:solidFill>
                  <a:schemeClr val="accent1"/>
                </a:solidFill>
                <a:latin typeface="Corbel" panose="020B0503020204020204" pitchFamily="34" charset="0"/>
              </a:rPr>
              <a:t>Comparison</a:t>
            </a:r>
            <a:endParaRPr lang="en-GB" b="1" dirty="0">
              <a:solidFill>
                <a:schemeClr val="accent1"/>
              </a:solidFill>
              <a:latin typeface="Corbel" panose="020B0503020204020204" pitchFamily="34" charset="0"/>
            </a:endParaRP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1240062552"/>
              </p:ext>
            </p:extLst>
          </p:nvPr>
        </p:nvGraphicFramePr>
        <p:xfrm>
          <a:off x="457200" y="1700213"/>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6" name="Textfeld 7"/>
          <p:cNvSpPr txBox="1"/>
          <p:nvPr/>
        </p:nvSpPr>
        <p:spPr>
          <a:xfrm>
            <a:off x="6084168" y="6021288"/>
            <a:ext cx="2231169" cy="215444"/>
          </a:xfrm>
          <a:prstGeom prst="rect">
            <a:avLst/>
          </a:prstGeom>
          <a:noFill/>
        </p:spPr>
        <p:txBody>
          <a:bodyPr wrap="square" rtlCol="0">
            <a:spAutoFit/>
          </a:bodyPr>
          <a:lstStyle/>
          <a:p>
            <a:pPr algn="r"/>
            <a:r>
              <a:rPr lang="de-AT" sz="800" dirty="0"/>
              <a:t> </a:t>
            </a:r>
            <a:r>
              <a:rPr lang="de-AT" sz="800" dirty="0" err="1">
                <a:solidFill>
                  <a:schemeClr val="accent1"/>
                </a:solidFill>
              </a:rPr>
              <a:t>source</a:t>
            </a:r>
            <a:r>
              <a:rPr lang="de-AT" sz="800" dirty="0">
                <a:solidFill>
                  <a:schemeClr val="accent1"/>
                </a:solidFill>
              </a:rPr>
              <a:t>: </a:t>
            </a:r>
            <a:r>
              <a:rPr lang="de-AT" sz="800" dirty="0" err="1">
                <a:solidFill>
                  <a:schemeClr val="accent1"/>
                </a:solidFill>
              </a:rPr>
              <a:t>based</a:t>
            </a:r>
            <a:r>
              <a:rPr lang="de-AT" sz="800" dirty="0">
                <a:solidFill>
                  <a:schemeClr val="accent1"/>
                </a:solidFill>
              </a:rPr>
              <a:t> on </a:t>
            </a:r>
            <a:r>
              <a:rPr lang="de-AT" sz="800" dirty="0" err="1">
                <a:solidFill>
                  <a:schemeClr val="accent1"/>
                </a:solidFill>
              </a:rPr>
              <a:t>viadonau</a:t>
            </a:r>
            <a:r>
              <a:rPr lang="de-AT" sz="800" dirty="0">
                <a:solidFill>
                  <a:schemeClr val="accent1"/>
                </a:solidFill>
              </a:rPr>
              <a:t>.</a:t>
            </a:r>
            <a:endParaRPr lang="de-DE" sz="800" dirty="0">
              <a:solidFill>
                <a:schemeClr val="accent1"/>
              </a:solidFill>
            </a:endParaRPr>
          </a:p>
        </p:txBody>
      </p:sp>
    </p:spTree>
    <p:extLst>
      <p:ext uri="{BB962C8B-B14F-4D97-AF65-F5344CB8AC3E}">
        <p14:creationId xmlns:p14="http://schemas.microsoft.com/office/powerpoint/2010/main" val="733404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7139136" cy="990600"/>
          </a:xfrm>
        </p:spPr>
        <p:txBody>
          <a:bodyPr/>
          <a:lstStyle/>
          <a:p>
            <a:r>
              <a:rPr lang="de-AT" b="1" dirty="0">
                <a:solidFill>
                  <a:schemeClr val="accent1"/>
                </a:solidFill>
                <a:latin typeface="Corbel" panose="020B0503020204020204" pitchFamily="34" charset="0"/>
              </a:rPr>
              <a:t>Agenda</a:t>
            </a:r>
            <a:br>
              <a:rPr lang="de-AT" b="1" dirty="0">
                <a:solidFill>
                  <a:schemeClr val="accent1"/>
                </a:solidFill>
                <a:latin typeface="Corbel" panose="020B0503020204020204" pitchFamily="34" charset="0"/>
              </a:rPr>
            </a:br>
            <a:r>
              <a:rPr lang="en-US" sz="2400" dirty="0">
                <a:solidFill>
                  <a:srgbClr val="1F497D"/>
                </a:solidFill>
                <a:latin typeface="Corbel" panose="020B0503020204020204" pitchFamily="34" charset="0"/>
              </a:rPr>
              <a:t>Inland Navigation as Part of the Transport Chain</a:t>
            </a:r>
            <a:endParaRPr lang="de-AT" sz="2400"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18</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329263746"/>
              </p:ext>
            </p:extLst>
          </p:nvPr>
        </p:nvGraphicFramePr>
        <p:xfrm>
          <a:off x="1763688" y="2132856"/>
          <a:ext cx="5256584"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8404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338936" cy="990600"/>
          </a:xfrm>
        </p:spPr>
        <p:txBody>
          <a:bodyPr>
            <a:normAutofit/>
          </a:bodyPr>
          <a:lstStyle/>
          <a:p>
            <a:r>
              <a:rPr lang="en-GB" b="1" dirty="0">
                <a:solidFill>
                  <a:schemeClr val="accent1"/>
                </a:solidFill>
                <a:latin typeface="Corbel" panose="020B0503020204020204" pitchFamily="34" charset="0"/>
              </a:rPr>
              <a:t>Involved</a:t>
            </a:r>
            <a:r>
              <a:rPr lang="de-AT" b="1" dirty="0">
                <a:solidFill>
                  <a:schemeClr val="accent1"/>
                </a:solidFill>
                <a:latin typeface="Corbel" panose="020B0503020204020204" pitchFamily="34" charset="0"/>
              </a:rPr>
              <a:t> Stakeholders</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Multimodal Transport</a:t>
            </a:r>
            <a:r>
              <a:rPr lang="de-AT" sz="2400" b="1" dirty="0">
                <a:solidFill>
                  <a:schemeClr val="accent1"/>
                </a:solidFill>
                <a:latin typeface="Corbel" panose="020B0503020204020204" pitchFamily="34" charset="0"/>
              </a:rPr>
              <a:t>  </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endParaRPr lang="de-AT"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consignor – a person, giving away the freight to be delivered</a:t>
            </a:r>
          </a:p>
          <a:p>
            <a:endParaRPr lang="de-AT" sz="14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consignee </a:t>
            </a:r>
            <a:r>
              <a:rPr lang="de-AT" sz="2200" dirty="0">
                <a:solidFill>
                  <a:schemeClr val="accent1"/>
                </a:solidFill>
                <a:latin typeface="Corbel" panose="020B0503020204020204" pitchFamily="34" charset="0"/>
              </a:rPr>
              <a:t>– </a:t>
            </a:r>
            <a:r>
              <a:rPr lang="en-US" sz="2200" dirty="0">
                <a:solidFill>
                  <a:schemeClr val="accent1"/>
                </a:solidFill>
                <a:latin typeface="Corbel" panose="020B0503020204020204" pitchFamily="34" charset="0"/>
              </a:rPr>
              <a:t>person to whom the freight is to be delivered</a:t>
            </a:r>
            <a:endParaRPr lang="de-AT" sz="2200" dirty="0">
              <a:solidFill>
                <a:schemeClr val="accent1"/>
              </a:solidFill>
              <a:latin typeface="Corbel" panose="020B0503020204020204" pitchFamily="34" charset="0"/>
            </a:endParaRPr>
          </a:p>
          <a:p>
            <a:endParaRPr lang="de-AT" sz="14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forwarder – organises the transport – intermediate between consignor and carrier</a:t>
            </a:r>
          </a:p>
          <a:p>
            <a:endParaRPr lang="de-AT" sz="14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carrier – responsible for the transport</a:t>
            </a:r>
          </a:p>
          <a:p>
            <a:endParaRPr lang="en-GB" sz="14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terminal(operator) – responsible for the transhipment of goods</a:t>
            </a:r>
          </a:p>
          <a:p>
            <a:endParaRPr lang="de-AT" sz="5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Tree>
    <p:extLst>
      <p:ext uri="{BB962C8B-B14F-4D97-AF65-F5344CB8AC3E}">
        <p14:creationId xmlns:p14="http://schemas.microsoft.com/office/powerpoint/2010/main" val="225256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338936" cy="990600"/>
          </a:xfrm>
        </p:spPr>
        <p:txBody>
          <a:bodyPr/>
          <a:lstStyle/>
          <a:p>
            <a:r>
              <a:rPr lang="de-AT" dirty="0"/>
              <a:t>Learning </a:t>
            </a:r>
            <a:r>
              <a:rPr lang="de-AT" dirty="0" err="1"/>
              <a:t>Objectives</a:t>
            </a:r>
            <a:r>
              <a:rPr lang="de-AT" dirty="0"/>
              <a:t> </a:t>
            </a:r>
            <a:r>
              <a:rPr lang="de-AT" dirty="0" err="1"/>
              <a:t>and</a:t>
            </a:r>
            <a:r>
              <a:rPr lang="de-AT" dirty="0"/>
              <a:t> Target Group</a:t>
            </a:r>
          </a:p>
        </p:txBody>
      </p:sp>
      <p:sp>
        <p:nvSpPr>
          <p:cNvPr id="3" name="Inhaltsplatzhalter 2"/>
          <p:cNvSpPr>
            <a:spLocks noGrp="1"/>
          </p:cNvSpPr>
          <p:nvPr>
            <p:ph idx="1"/>
          </p:nvPr>
        </p:nvSpPr>
        <p:spPr>
          <a:xfrm>
            <a:off x="457200" y="1700808"/>
            <a:ext cx="8003232" cy="2763312"/>
          </a:xfrm>
        </p:spPr>
        <p:txBody>
          <a:bodyPr>
            <a:normAutofit fontScale="92500" lnSpcReduction="20000"/>
          </a:bodyPr>
          <a:lstStyle/>
          <a:p>
            <a:pPr marL="0" indent="0">
              <a:buNone/>
            </a:pPr>
            <a:r>
              <a:rPr lang="en-GB" dirty="0"/>
              <a:t>After working through this content, the learners know…</a:t>
            </a:r>
          </a:p>
          <a:p>
            <a:pPr marL="0" indent="0">
              <a:buNone/>
            </a:pPr>
            <a:endParaRPr lang="en-GB" dirty="0"/>
          </a:p>
          <a:p>
            <a:r>
              <a:rPr lang="en-GB" dirty="0"/>
              <a:t>general information about freight transport, criteria for the choice of transport means and the importance of the modal shift.</a:t>
            </a:r>
          </a:p>
          <a:p>
            <a:r>
              <a:rPr lang="en-GB" dirty="0"/>
              <a:t>Relevant terminology, a comparison between the transport modes truck, train and inland vessel.</a:t>
            </a:r>
          </a:p>
          <a:p>
            <a:r>
              <a:rPr lang="en-GB" dirty="0"/>
              <a:t>Stakeholders, types and the importance of multimodal transports and examples for it.</a:t>
            </a:r>
          </a:p>
        </p:txBody>
      </p:sp>
      <p:sp>
        <p:nvSpPr>
          <p:cNvPr id="4" name="Datumsplatzhalter 3"/>
          <p:cNvSpPr>
            <a:spLocks noGrp="1"/>
          </p:cNvSpPr>
          <p:nvPr>
            <p:ph type="dt" sz="half" idx="10"/>
          </p:nvPr>
        </p:nvSpPr>
        <p:spPr/>
        <p:txBody>
          <a:bodyPr/>
          <a:lstStyle/>
          <a:p>
            <a:fld id="{C3D77C34-6C44-4277-B246-65ADA1908AF9}" type="datetime7">
              <a:rPr lang="de-AT" smtClean="0">
                <a:solidFill>
                  <a:prstClr val="white"/>
                </a:solidFill>
              </a:r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txBox="1">
            <a:spLocks/>
          </p:cNvSpPr>
          <p:nvPr/>
        </p:nvSpPr>
        <p:spPr>
          <a:xfrm>
            <a:off x="683568" y="4869160"/>
            <a:ext cx="4824536"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1600" b="1" dirty="0">
                <a:solidFill>
                  <a:schemeClr val="accent1"/>
                </a:solidFill>
              </a:rPr>
              <a:t>Target group</a:t>
            </a:r>
          </a:p>
          <a:p>
            <a:r>
              <a:rPr lang="en-GB" sz="1600" dirty="0">
                <a:solidFill>
                  <a:schemeClr val="accent1"/>
                </a:solidFill>
              </a:rPr>
              <a:t>Secondary schools</a:t>
            </a:r>
          </a:p>
          <a:p>
            <a:r>
              <a:rPr lang="en-GB" sz="1600" dirty="0">
                <a:solidFill>
                  <a:schemeClr val="accent1"/>
                </a:solidFill>
              </a:rPr>
              <a:t>Vocational school students</a:t>
            </a:r>
          </a:p>
          <a:p>
            <a:r>
              <a:rPr lang="en-GB" sz="1600" dirty="0">
                <a:solidFill>
                  <a:schemeClr val="accent1"/>
                </a:solidFill>
              </a:rPr>
              <a:t>University students to use as an introduction in logistics, inland navigation and multimodal transport.</a:t>
            </a:r>
          </a:p>
        </p:txBody>
      </p:sp>
    </p:spTree>
    <p:extLst>
      <p:ext uri="{BB962C8B-B14F-4D97-AF65-F5344CB8AC3E}">
        <p14:creationId xmlns:p14="http://schemas.microsoft.com/office/powerpoint/2010/main" val="3356008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Multimodal Transport</a:t>
            </a:r>
          </a:p>
        </p:txBody>
      </p:sp>
      <p:sp>
        <p:nvSpPr>
          <p:cNvPr id="3" name="Content Placeholder 2"/>
          <p:cNvSpPr>
            <a:spLocks noGrp="1"/>
          </p:cNvSpPr>
          <p:nvPr>
            <p:ph idx="1"/>
          </p:nvPr>
        </p:nvSpPr>
        <p:spPr>
          <a:xfrm>
            <a:off x="457200" y="1628800"/>
            <a:ext cx="8229600" cy="4848200"/>
          </a:xfrm>
        </p:spPr>
        <p:txBody>
          <a:bodyPr/>
          <a:lstStyle/>
          <a:p>
            <a:pPr marL="0" indent="0">
              <a:buNone/>
            </a:pPr>
            <a:endParaRPr lang="en-US" sz="400" dirty="0">
              <a:solidFill>
                <a:schemeClr val="accent1"/>
              </a:solidFill>
              <a:latin typeface="Corbel" panose="020B0503020204020204" pitchFamily="34" charset="0"/>
            </a:endParaRPr>
          </a:p>
          <a:p>
            <a:pPr marL="0" indent="0">
              <a:buNone/>
            </a:pPr>
            <a:r>
              <a:rPr lang="en-US" b="1" dirty="0">
                <a:solidFill>
                  <a:schemeClr val="accent1"/>
                </a:solidFill>
                <a:latin typeface="Corbel" panose="020B0503020204020204" pitchFamily="34" charset="0"/>
              </a:rPr>
              <a:t>definition:</a:t>
            </a:r>
          </a:p>
          <a:p>
            <a:pPr lvl="1"/>
            <a:r>
              <a:rPr lang="en-US" sz="2200" dirty="0">
                <a:solidFill>
                  <a:schemeClr val="accent1"/>
                </a:solidFill>
                <a:latin typeface="Corbel" panose="020B0503020204020204" pitchFamily="34" charset="0"/>
              </a:rPr>
              <a:t>transport of goods using two or more means of transport</a:t>
            </a:r>
          </a:p>
          <a:p>
            <a:pPr marL="0" indent="0">
              <a:buNone/>
            </a:pPr>
            <a:r>
              <a:rPr lang="en-US" b="1" dirty="0">
                <a:solidFill>
                  <a:schemeClr val="accent1"/>
                </a:solidFill>
                <a:latin typeface="Corbel" panose="020B0503020204020204" pitchFamily="34" charset="0"/>
              </a:rPr>
              <a:t>advantages and usage:</a:t>
            </a:r>
          </a:p>
          <a:p>
            <a:pPr lvl="1"/>
            <a:r>
              <a:rPr lang="en-US" sz="2200" dirty="0">
                <a:solidFill>
                  <a:schemeClr val="accent1"/>
                </a:solidFill>
                <a:latin typeface="Corbel" panose="020B0503020204020204" pitchFamily="34" charset="0"/>
              </a:rPr>
              <a:t>optimized combination/usage of vessel, train and truck</a:t>
            </a:r>
          </a:p>
          <a:p>
            <a:pPr lvl="1"/>
            <a:r>
              <a:rPr lang="en-US" sz="2200" dirty="0">
                <a:solidFill>
                  <a:schemeClr val="accent1"/>
                </a:solidFill>
                <a:latin typeface="Corbel" panose="020B0503020204020204" pitchFamily="34" charset="0"/>
              </a:rPr>
              <a:t>often used for long-distance and time flexible transport </a:t>
            </a:r>
            <a:br>
              <a:rPr lang="en-US" sz="2200" dirty="0">
                <a:solidFill>
                  <a:schemeClr val="accent1"/>
                </a:solidFill>
                <a:latin typeface="Corbel" panose="020B0503020204020204" pitchFamily="34" charset="0"/>
              </a:rPr>
            </a:br>
            <a:r>
              <a:rPr lang="en-US" sz="2200" dirty="0">
                <a:solidFill>
                  <a:schemeClr val="accent1"/>
                </a:solidFill>
                <a:latin typeface="Corbel" panose="020B0503020204020204" pitchFamily="34" charset="0"/>
              </a:rPr>
              <a:t>-&gt; transhipment = time = money</a:t>
            </a:r>
          </a:p>
          <a:p>
            <a:pPr lvl="1"/>
            <a:r>
              <a:rPr lang="en-US" sz="2200" dirty="0">
                <a:solidFill>
                  <a:schemeClr val="accent1"/>
                </a:solidFill>
                <a:latin typeface="Corbel" panose="020B0503020204020204" pitchFamily="34" charset="0"/>
              </a:rPr>
              <a:t>cheaper and environmentally friendly</a:t>
            </a:r>
          </a:p>
          <a:p>
            <a:endParaRPr lang="en-US" dirty="0">
              <a:solidFill>
                <a:schemeClr val="accent1"/>
              </a:solidFill>
              <a:latin typeface="Corbel" panose="020B0503020204020204" pitchFamily="34" charset="0"/>
            </a:endParaRPr>
          </a:p>
          <a:p>
            <a:endParaRPr lang="en-US"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9" name="Picture 8"/>
          <p:cNvPicPr/>
          <p:nvPr/>
        </p:nvPicPr>
        <p:blipFill rotWithShape="1">
          <a:blip r:embed="rId3">
            <a:duotone>
              <a:schemeClr val="accent1">
                <a:shade val="45000"/>
                <a:satMod val="135000"/>
              </a:schemeClr>
              <a:prstClr val="white"/>
            </a:duotone>
          </a:blip>
          <a:srcRect l="55537" t="38209" r="6446" b="30810"/>
          <a:stretch/>
        </p:blipFill>
        <p:spPr bwMode="auto">
          <a:xfrm>
            <a:off x="702021" y="4602581"/>
            <a:ext cx="7802988" cy="19947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8577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Corbel" panose="020B0503020204020204" pitchFamily="34" charset="0"/>
              </a:rPr>
              <a:t>Multimodal Transport</a:t>
            </a:r>
          </a:p>
        </p:txBody>
      </p:sp>
      <p:sp>
        <p:nvSpPr>
          <p:cNvPr id="3" name="Content Placeholder 2"/>
          <p:cNvSpPr>
            <a:spLocks noGrp="1"/>
          </p:cNvSpPr>
          <p:nvPr>
            <p:ph idx="1"/>
          </p:nvPr>
        </p:nvSpPr>
        <p:spPr>
          <a:xfrm>
            <a:off x="467545" y="1772816"/>
            <a:ext cx="5184576" cy="4824536"/>
          </a:xfrm>
        </p:spPr>
        <p:txBody>
          <a:bodyPr>
            <a:normAutofit fontScale="70000" lnSpcReduction="20000"/>
          </a:bodyPr>
          <a:lstStyle/>
          <a:p>
            <a:pPr marL="0" indent="0">
              <a:buNone/>
            </a:pPr>
            <a:endParaRPr lang="en-US" sz="400" b="1" dirty="0">
              <a:solidFill>
                <a:schemeClr val="accent1"/>
              </a:solidFill>
              <a:latin typeface="Corbel" panose="020B0503020204020204" pitchFamily="34" charset="0"/>
            </a:endParaRPr>
          </a:p>
          <a:p>
            <a:pPr marL="0" indent="0">
              <a:buNone/>
            </a:pPr>
            <a:r>
              <a:rPr lang="en-US" sz="2600" b="1" dirty="0">
                <a:solidFill>
                  <a:schemeClr val="accent1"/>
                </a:solidFill>
                <a:latin typeface="Corbel" panose="020B0503020204020204" pitchFamily="34" charset="0"/>
              </a:rPr>
              <a:t>split transport</a:t>
            </a:r>
          </a:p>
          <a:p>
            <a:pPr marL="0" indent="0">
              <a:buNone/>
            </a:pPr>
            <a:endParaRPr lang="en-US" sz="400" dirty="0">
              <a:solidFill>
                <a:schemeClr val="accent1"/>
              </a:solidFill>
              <a:latin typeface="Corbel" panose="020B0503020204020204" pitchFamily="34" charset="0"/>
            </a:endParaRPr>
          </a:p>
          <a:p>
            <a:pPr lvl="1"/>
            <a:r>
              <a:rPr lang="en-GB" sz="2400" dirty="0">
                <a:solidFill>
                  <a:schemeClr val="accent1"/>
                </a:solidFill>
                <a:latin typeface="Corbel" panose="020B0503020204020204" pitchFamily="34" charset="0"/>
              </a:rPr>
              <a:t>transport with at least two transport means/modes</a:t>
            </a:r>
          </a:p>
          <a:p>
            <a:pPr lvl="1"/>
            <a:r>
              <a:rPr lang="en-GB" sz="2400" u="sng" dirty="0">
                <a:solidFill>
                  <a:schemeClr val="accent1"/>
                </a:solidFill>
                <a:latin typeface="Corbel" panose="020B0503020204020204" pitchFamily="34" charset="0"/>
              </a:rPr>
              <a:t>cargo itself </a:t>
            </a:r>
            <a:r>
              <a:rPr lang="en-GB" sz="2400" dirty="0">
                <a:solidFill>
                  <a:schemeClr val="accent1"/>
                </a:solidFill>
                <a:latin typeface="Corbel" panose="020B0503020204020204" pitchFamily="34" charset="0"/>
              </a:rPr>
              <a:t>is transhipped</a:t>
            </a:r>
          </a:p>
          <a:p>
            <a:pPr lvl="1"/>
            <a:r>
              <a:rPr lang="en-US" sz="2400" dirty="0">
                <a:solidFill>
                  <a:schemeClr val="accent1"/>
                </a:solidFill>
                <a:latin typeface="Corbel" panose="020B0503020204020204" pitchFamily="34" charset="0"/>
              </a:rPr>
              <a:t>e.g. liquids, machinery…</a:t>
            </a:r>
          </a:p>
          <a:p>
            <a:pPr marL="274320" lvl="1" indent="0">
              <a:buNone/>
            </a:pPr>
            <a:endParaRPr lang="en-US" sz="2400" dirty="0">
              <a:solidFill>
                <a:schemeClr val="accent1"/>
              </a:solidFill>
              <a:latin typeface="Corbel" panose="020B0503020204020204" pitchFamily="34" charset="0"/>
            </a:endParaRPr>
          </a:p>
          <a:p>
            <a:pPr marL="0" indent="0">
              <a:buNone/>
            </a:pPr>
            <a:endParaRPr lang="en-US" sz="1000" dirty="0">
              <a:solidFill>
                <a:schemeClr val="accent1"/>
              </a:solidFill>
              <a:latin typeface="Corbel" panose="020B0503020204020204" pitchFamily="34" charset="0"/>
            </a:endParaRPr>
          </a:p>
          <a:p>
            <a:pPr marL="0" indent="0">
              <a:buNone/>
            </a:pPr>
            <a:r>
              <a:rPr lang="en-US" sz="2600" b="1" dirty="0">
                <a:solidFill>
                  <a:schemeClr val="accent1"/>
                </a:solidFill>
                <a:latin typeface="Corbel" panose="020B0503020204020204" pitchFamily="34" charset="0"/>
              </a:rPr>
              <a:t>intermodal transport</a:t>
            </a:r>
          </a:p>
          <a:p>
            <a:pPr marL="0" indent="0">
              <a:buNone/>
            </a:pPr>
            <a:endParaRPr lang="en-US" sz="400" dirty="0">
              <a:solidFill>
                <a:schemeClr val="accent1"/>
              </a:solidFill>
              <a:latin typeface="Corbel" panose="020B0503020204020204" pitchFamily="34" charset="0"/>
            </a:endParaRPr>
          </a:p>
          <a:p>
            <a:pPr lvl="1"/>
            <a:r>
              <a:rPr lang="en-US" sz="2400" dirty="0">
                <a:solidFill>
                  <a:schemeClr val="accent1"/>
                </a:solidFill>
                <a:latin typeface="Corbel" panose="020B0503020204020204" pitchFamily="34" charset="0"/>
              </a:rPr>
              <a:t>transport with at least two transport means/modes</a:t>
            </a:r>
          </a:p>
          <a:p>
            <a:pPr lvl="1"/>
            <a:r>
              <a:rPr lang="en-GB" sz="2400" u="sng" dirty="0">
                <a:solidFill>
                  <a:schemeClr val="accent1"/>
                </a:solidFill>
                <a:latin typeface="Corbel" panose="020B0503020204020204" pitchFamily="34" charset="0"/>
              </a:rPr>
              <a:t>only loading units</a:t>
            </a:r>
            <a:r>
              <a:rPr lang="en-GB" sz="2400" dirty="0">
                <a:solidFill>
                  <a:schemeClr val="accent1"/>
                </a:solidFill>
                <a:latin typeface="Corbel" panose="020B0503020204020204" pitchFamily="34" charset="0"/>
              </a:rPr>
              <a:t> – </a:t>
            </a:r>
            <a:r>
              <a:rPr lang="en-GB" sz="2400" b="1" dirty="0">
                <a:solidFill>
                  <a:schemeClr val="accent1"/>
                </a:solidFill>
                <a:latin typeface="Corbel" panose="020B0503020204020204" pitchFamily="34" charset="0"/>
              </a:rPr>
              <a:t>not </a:t>
            </a:r>
            <a:r>
              <a:rPr lang="en-GB" sz="2400" dirty="0">
                <a:solidFill>
                  <a:schemeClr val="accent1"/>
                </a:solidFill>
                <a:latin typeface="Corbel" panose="020B0503020204020204" pitchFamily="34" charset="0"/>
              </a:rPr>
              <a:t>the cargo itself is transhipped</a:t>
            </a:r>
          </a:p>
          <a:p>
            <a:pPr lvl="1"/>
            <a:r>
              <a:rPr lang="en-GB" sz="2400" dirty="0">
                <a:solidFill>
                  <a:schemeClr val="accent1"/>
                </a:solidFill>
                <a:latin typeface="Corbel" panose="020B0503020204020204" pitchFamily="34" charset="0"/>
              </a:rPr>
              <a:t>e.g. container transport</a:t>
            </a:r>
          </a:p>
          <a:p>
            <a:pPr marL="274320" lvl="1" indent="0">
              <a:buNone/>
            </a:pPr>
            <a:endParaRPr lang="en-GB" sz="2400" dirty="0">
              <a:solidFill>
                <a:schemeClr val="accent1"/>
              </a:solidFill>
              <a:latin typeface="Corbel" panose="020B0503020204020204" pitchFamily="34" charset="0"/>
            </a:endParaRPr>
          </a:p>
          <a:p>
            <a:pPr marL="0" indent="0">
              <a:buNone/>
            </a:pPr>
            <a:endParaRPr lang="en-US" sz="1000" dirty="0">
              <a:solidFill>
                <a:schemeClr val="accent1"/>
              </a:solidFill>
              <a:latin typeface="Corbel" panose="020B0503020204020204" pitchFamily="34" charset="0"/>
            </a:endParaRPr>
          </a:p>
          <a:p>
            <a:pPr marL="0" indent="0">
              <a:buNone/>
            </a:pPr>
            <a:r>
              <a:rPr lang="en-US" sz="2600" b="1" dirty="0">
                <a:solidFill>
                  <a:schemeClr val="accent1"/>
                </a:solidFill>
                <a:latin typeface="Corbel" panose="020B0503020204020204" pitchFamily="34" charset="0"/>
              </a:rPr>
              <a:t>combined transport</a:t>
            </a:r>
          </a:p>
          <a:p>
            <a:pPr marL="0" indent="0">
              <a:buNone/>
            </a:pPr>
            <a:endParaRPr lang="en-US" sz="400" dirty="0">
              <a:solidFill>
                <a:schemeClr val="accent1"/>
              </a:solidFill>
              <a:latin typeface="Corbel" panose="020B0503020204020204" pitchFamily="34" charset="0"/>
            </a:endParaRPr>
          </a:p>
          <a:p>
            <a:pPr lvl="1"/>
            <a:r>
              <a:rPr lang="en-US" sz="2400" dirty="0">
                <a:solidFill>
                  <a:schemeClr val="accent1"/>
                </a:solidFill>
                <a:latin typeface="Corbel" panose="020B0503020204020204" pitchFamily="34" charset="0"/>
              </a:rPr>
              <a:t>special type of intermodal transport</a:t>
            </a:r>
          </a:p>
          <a:p>
            <a:pPr lvl="1"/>
            <a:r>
              <a:rPr lang="en-US" sz="2400" dirty="0">
                <a:solidFill>
                  <a:schemeClr val="accent1"/>
                </a:solidFill>
                <a:latin typeface="Corbel" panose="020B0503020204020204" pitchFamily="34" charset="0"/>
              </a:rPr>
              <a:t>major part by vessel or train</a:t>
            </a:r>
          </a:p>
          <a:p>
            <a:pPr lvl="1"/>
            <a:r>
              <a:rPr lang="en-US" sz="2400" dirty="0">
                <a:solidFill>
                  <a:schemeClr val="accent1"/>
                </a:solidFill>
                <a:latin typeface="Corbel" panose="020B0503020204020204" pitchFamily="34" charset="0"/>
              </a:rPr>
              <a:t>pre- and end-haulage carried out by truck is minimized</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8" name="Grafik 7"/>
          <p:cNvPicPr>
            <a:picLocks noChangeAspect="1"/>
          </p:cNvPicPr>
          <p:nvPr/>
        </p:nvPicPr>
        <p:blipFill>
          <a:blip r:embed="rId3"/>
          <a:stretch>
            <a:fillRect/>
          </a:stretch>
        </p:blipFill>
        <p:spPr>
          <a:xfrm>
            <a:off x="5940152" y="2186301"/>
            <a:ext cx="3117355" cy="1594563"/>
          </a:xfrm>
          <a:prstGeom prst="rect">
            <a:avLst/>
          </a:prstGeom>
        </p:spPr>
      </p:pic>
      <p:sp>
        <p:nvSpPr>
          <p:cNvPr id="9" name="Textfeld 7"/>
          <p:cNvSpPr txBox="1"/>
          <p:nvPr/>
        </p:nvSpPr>
        <p:spPr>
          <a:xfrm>
            <a:off x="6960251" y="2200873"/>
            <a:ext cx="2130647" cy="215444"/>
          </a:xfrm>
          <a:prstGeom prst="rect">
            <a:avLst/>
          </a:prstGeom>
          <a:noFill/>
        </p:spPr>
        <p:txBody>
          <a:bodyPr wrap="square" rtlCol="0">
            <a:spAutoFit/>
          </a:bodyPr>
          <a:lstStyle/>
          <a:p>
            <a:pPr algn="r"/>
            <a:r>
              <a:rPr lang="de-AT" sz="800" dirty="0">
                <a:solidFill>
                  <a:schemeClr val="accent1"/>
                </a:solidFill>
              </a:rPr>
              <a:t> Source: Garant-Tiernahrung Gesellschaft mbH</a:t>
            </a:r>
            <a:endParaRPr lang="de-DE" sz="800" dirty="0">
              <a:solidFill>
                <a:schemeClr val="accent1"/>
              </a:solidFill>
            </a:endParaRPr>
          </a:p>
        </p:txBody>
      </p:sp>
    </p:spTree>
    <p:extLst>
      <p:ext uri="{BB962C8B-B14F-4D97-AF65-F5344CB8AC3E}">
        <p14:creationId xmlns:p14="http://schemas.microsoft.com/office/powerpoint/2010/main" val="117552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de-AT" b="1" dirty="0" err="1">
                <a:solidFill>
                  <a:schemeClr val="accent1"/>
                </a:solidFill>
                <a:latin typeface="Corbel" panose="020B0503020204020204" pitchFamily="34" charset="0"/>
              </a:rPr>
              <a:t>Overview</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Multimodal Transport</a:t>
            </a:r>
            <a:endParaRPr lang="de-DE"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graphicFrame>
        <p:nvGraphicFramePr>
          <p:cNvPr id="6" name="Diagramm 5"/>
          <p:cNvGraphicFramePr/>
          <p:nvPr>
            <p:extLst>
              <p:ext uri="{D42A27DB-BD31-4B8C-83A1-F6EECF244321}">
                <p14:modId xmlns:p14="http://schemas.microsoft.com/office/powerpoint/2010/main" val="804090960"/>
              </p:ext>
            </p:extLst>
          </p:nvPr>
        </p:nvGraphicFramePr>
        <p:xfrm>
          <a:off x="1331640" y="1916832"/>
          <a:ext cx="6453505" cy="4231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hteck 3"/>
          <p:cNvSpPr/>
          <p:nvPr/>
        </p:nvSpPr>
        <p:spPr>
          <a:xfrm>
            <a:off x="1619672" y="6148472"/>
            <a:ext cx="3995936" cy="289951"/>
          </a:xfrm>
          <a:prstGeom prst="rect">
            <a:avLst/>
          </a:prstGeom>
        </p:spPr>
        <p:txBody>
          <a:bodyPr wrap="square">
            <a:spAutoFit/>
          </a:bodyPr>
          <a:lstStyle/>
          <a:p>
            <a:pPr>
              <a:lnSpc>
                <a:spcPct val="107000"/>
              </a:lnSpc>
              <a:spcAft>
                <a:spcPts val="800"/>
              </a:spcAft>
            </a:pPr>
            <a:r>
              <a:rPr lang="en-US" sz="1200" dirty="0">
                <a:latin typeface="Corbel" panose="020B0503020204020204" pitchFamily="34" charset="0"/>
              </a:rPr>
              <a:t>The goods are reloaded on different means of transport </a:t>
            </a:r>
            <a:endParaRPr lang="de-AT" sz="1200" dirty="0">
              <a:latin typeface="Corbel" panose="020B0503020204020204" pitchFamily="34" charset="0"/>
            </a:endParaRPr>
          </a:p>
        </p:txBody>
      </p:sp>
      <p:sp>
        <p:nvSpPr>
          <p:cNvPr id="7" name="Rechteck 6"/>
          <p:cNvSpPr/>
          <p:nvPr/>
        </p:nvSpPr>
        <p:spPr>
          <a:xfrm>
            <a:off x="5843736" y="3933056"/>
            <a:ext cx="2819400" cy="487569"/>
          </a:xfrm>
          <a:prstGeom prst="rect">
            <a:avLst/>
          </a:prstGeom>
        </p:spPr>
        <p:txBody>
          <a:bodyPr wrap="square">
            <a:spAutoFit/>
          </a:bodyPr>
          <a:lstStyle/>
          <a:p>
            <a:pPr>
              <a:lnSpc>
                <a:spcPct val="107000"/>
              </a:lnSpc>
              <a:spcAft>
                <a:spcPts val="800"/>
              </a:spcAft>
            </a:pPr>
            <a:r>
              <a:rPr lang="en-US" sz="1200" dirty="0">
                <a:latin typeface="Corbel" panose="020B0503020204020204" pitchFamily="34" charset="0"/>
              </a:rPr>
              <a:t>Total freight transport takes place in the same loading unit / road vehicle</a:t>
            </a:r>
            <a:endParaRPr lang="de-AT" sz="1200" dirty="0">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74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13" name="Title 30"/>
          <p:cNvSpPr>
            <a:spLocks noGrp="1"/>
          </p:cNvSpPr>
          <p:nvPr>
            <p:ph type="title"/>
          </p:nvPr>
        </p:nvSpPr>
        <p:spPr>
          <a:xfrm>
            <a:off x="457200" y="404664"/>
            <a:ext cx="5194920" cy="990600"/>
          </a:xfrm>
        </p:spPr>
        <p:txBody>
          <a:bodyPr>
            <a:normAutofit/>
          </a:bodyPr>
          <a:lstStyle/>
          <a:p>
            <a:r>
              <a:rPr lang="en-GB" b="1" dirty="0">
                <a:solidFill>
                  <a:schemeClr val="accent1"/>
                </a:solidFill>
                <a:latin typeface="Corbel" panose="020B0503020204020204" pitchFamily="34" charset="0"/>
              </a:rPr>
              <a:t>Importance</a:t>
            </a:r>
            <a:br>
              <a:rPr lang="en-GB"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Multimodal Transport</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en-GB" sz="2200" dirty="0">
                <a:solidFill>
                  <a:schemeClr val="accent1"/>
                </a:solidFill>
                <a:latin typeface="Corbel" panose="020B0503020204020204" pitchFamily="34" charset="0"/>
              </a:rPr>
              <a:t>increasing cargo volumes due to internationalisation of production activities and high level of consumption</a:t>
            </a:r>
          </a:p>
          <a:p>
            <a:endParaRPr lang="de-AT" sz="22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increasing cargo volumes also due to the trend towards a minimisation of warehousing</a:t>
            </a:r>
          </a:p>
          <a:p>
            <a:endParaRPr lang="de-DE" sz="22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A shift towards more environmentally friendly transport modes is absolutely necessary, to reduce congestion on roads, noise and CO2 emissions.</a:t>
            </a:r>
          </a:p>
          <a:p>
            <a:endParaRPr lang="de-DE" sz="22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problem-solving approach: promoting multimodal and in particular combined transport</a:t>
            </a:r>
          </a:p>
          <a:p>
            <a:r>
              <a:rPr lang="de-AT" sz="500" dirty="0">
                <a:solidFill>
                  <a:schemeClr val="accent1"/>
                </a:solidFill>
                <a:latin typeface="Corbel" panose="020B0503020204020204" pitchFamily="34" charset="0"/>
              </a:rPr>
              <a:t>s</a:t>
            </a:r>
          </a:p>
        </p:txBody>
      </p:sp>
    </p:spTree>
    <p:extLst>
      <p:ext uri="{BB962C8B-B14F-4D97-AF65-F5344CB8AC3E}">
        <p14:creationId xmlns:p14="http://schemas.microsoft.com/office/powerpoint/2010/main" val="1017229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Multimodal Transport</a:t>
            </a:r>
          </a:p>
        </p:txBody>
      </p:sp>
      <p:sp>
        <p:nvSpPr>
          <p:cNvPr id="3" name="Content Placeholder 2"/>
          <p:cNvSpPr>
            <a:spLocks noGrp="1"/>
          </p:cNvSpPr>
          <p:nvPr>
            <p:ph idx="1"/>
          </p:nvPr>
        </p:nvSpPr>
        <p:spPr/>
        <p:txBody>
          <a:bodyPr>
            <a:normAutofit/>
          </a:bodyPr>
          <a:lstStyle/>
          <a:p>
            <a:pPr marL="0" indent="0">
              <a:buNone/>
            </a:pPr>
            <a:r>
              <a:rPr lang="en-GB" b="1" dirty="0">
                <a:solidFill>
                  <a:srgbClr val="189BC4"/>
                </a:solidFill>
                <a:latin typeface="Corbel" panose="020B0503020204020204" pitchFamily="34" charset="0"/>
              </a:rPr>
              <a:t>reasons to carry out multimodal transports:</a:t>
            </a:r>
          </a:p>
          <a:p>
            <a:pPr marL="0" indent="0">
              <a:buNone/>
            </a:pPr>
            <a:endParaRPr lang="de-AT"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environmental aspects,</a:t>
            </a:r>
            <a:endParaRPr lang="de-AT"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location and</a:t>
            </a:r>
            <a:endParaRPr lang="de-AT"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lack of truck capacities</a:t>
            </a:r>
          </a:p>
          <a:p>
            <a:pPr marL="0" indent="0">
              <a:buNone/>
            </a:pPr>
            <a:endParaRPr lang="de-AT" sz="500" dirty="0">
              <a:solidFill>
                <a:schemeClr val="accent1"/>
              </a:solidFill>
              <a:latin typeface="Corbel" panose="020B0503020204020204" pitchFamily="34" charset="0"/>
            </a:endParaRPr>
          </a:p>
          <a:p>
            <a:pPr marL="0" indent="0">
              <a:buNone/>
            </a:pPr>
            <a:r>
              <a:rPr lang="en-GB" dirty="0">
                <a:solidFill>
                  <a:schemeClr val="accent1"/>
                </a:solidFill>
                <a:latin typeface="Corbel" panose="020B0503020204020204" pitchFamily="34" charset="0"/>
              </a:rPr>
              <a:t>profitability – key factors:</a:t>
            </a:r>
          </a:p>
          <a:p>
            <a:endParaRPr lang="de-AT"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efficient transhipment</a:t>
            </a:r>
          </a:p>
          <a:p>
            <a:r>
              <a:rPr lang="en-GB" sz="2200" dirty="0">
                <a:solidFill>
                  <a:schemeClr val="accent1"/>
                </a:solidFill>
                <a:latin typeface="Corbel" panose="020B0503020204020204" pitchFamily="34" charset="0"/>
              </a:rPr>
              <a:t>cost reduction for pre- and end-haulage</a:t>
            </a:r>
          </a:p>
          <a:p>
            <a:r>
              <a:rPr lang="en-GB" sz="2200" dirty="0">
                <a:solidFill>
                  <a:schemeClr val="accent1"/>
                </a:solidFill>
                <a:latin typeface="Corbel" panose="020B0503020204020204" pitchFamily="34" charset="0"/>
              </a:rPr>
              <a:t>compensation of additional expenses by bundling the main leg</a:t>
            </a:r>
          </a:p>
          <a:p>
            <a:r>
              <a:rPr lang="en-GB" sz="2200" dirty="0">
                <a:solidFill>
                  <a:schemeClr val="accent1"/>
                </a:solidFill>
                <a:latin typeface="Corbel" panose="020B0503020204020204" pitchFamily="34" charset="0"/>
              </a:rPr>
              <a:t>offering value-added logistics services</a:t>
            </a:r>
          </a:p>
          <a:p>
            <a:endParaRPr lang="de-AT" sz="2800" dirty="0">
              <a:solidFill>
                <a:schemeClr val="accent1"/>
              </a:solidFill>
              <a:latin typeface="Corbel" panose="020B0503020204020204" pitchFamily="34" charset="0"/>
            </a:endParaRPr>
          </a:p>
          <a:p>
            <a:endParaRPr lang="de-AT" sz="2800" dirty="0">
              <a:solidFill>
                <a:schemeClr val="accent1"/>
              </a:solidFill>
              <a:latin typeface="Corbel" panose="020B0503020204020204" pitchFamily="34" charset="0"/>
            </a:endParaRPr>
          </a:p>
          <a:p>
            <a:endParaRPr lang="de-AT" sz="2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Tree>
    <p:extLst>
      <p:ext uri="{BB962C8B-B14F-4D97-AF65-F5344CB8AC3E}">
        <p14:creationId xmlns:p14="http://schemas.microsoft.com/office/powerpoint/2010/main" val="2265345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499176" cy="990600"/>
          </a:xfrm>
        </p:spPr>
        <p:txBody>
          <a:bodyPr/>
          <a:lstStyle/>
          <a:p>
            <a:r>
              <a:rPr lang="de-AT" b="1" dirty="0">
                <a:solidFill>
                  <a:schemeClr val="accent1"/>
                </a:solidFill>
                <a:latin typeface="Corbel" panose="020B0503020204020204" pitchFamily="34" charset="0"/>
              </a:rPr>
              <a:t>Promotion </a:t>
            </a:r>
            <a:r>
              <a:rPr lang="de-AT" b="1" dirty="0" err="1">
                <a:solidFill>
                  <a:schemeClr val="accent1"/>
                </a:solidFill>
                <a:latin typeface="Corbel" panose="020B0503020204020204" pitchFamily="34" charset="0"/>
              </a:rPr>
              <a:t>of</a:t>
            </a:r>
            <a:r>
              <a:rPr lang="de-AT" b="1" dirty="0">
                <a:solidFill>
                  <a:schemeClr val="accent1"/>
                </a:solidFill>
                <a:latin typeface="Corbel" panose="020B0503020204020204" pitchFamily="34" charset="0"/>
              </a:rPr>
              <a:t>  </a:t>
            </a:r>
            <a:r>
              <a:rPr lang="de-AT" b="1" dirty="0" err="1">
                <a:solidFill>
                  <a:schemeClr val="accent1"/>
                </a:solidFill>
                <a:latin typeface="Corbel" panose="020B0503020204020204" pitchFamily="34" charset="0"/>
              </a:rPr>
              <a:t>Combined</a:t>
            </a:r>
            <a:r>
              <a:rPr lang="de-AT" b="1" dirty="0">
                <a:solidFill>
                  <a:schemeClr val="accent1"/>
                </a:solidFill>
                <a:latin typeface="Corbel" panose="020B0503020204020204" pitchFamily="34" charset="0"/>
              </a:rPr>
              <a:t> Transport</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Multimodal Transport</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buNone/>
            </a:pPr>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EU-Directive to </a:t>
            </a:r>
            <a:r>
              <a:rPr lang="en-GB" sz="2200" dirty="0">
                <a:solidFill>
                  <a:schemeClr val="accent1"/>
                </a:solidFill>
                <a:latin typeface="Corbel" panose="020B0503020204020204" pitchFamily="34" charset="0"/>
              </a:rPr>
              <a:t>liberalise </a:t>
            </a:r>
            <a:r>
              <a:rPr lang="en-US" sz="2200" dirty="0">
                <a:solidFill>
                  <a:schemeClr val="accent1"/>
                </a:solidFill>
                <a:latin typeface="Corbel" panose="020B0503020204020204" pitchFamily="34" charset="0"/>
              </a:rPr>
              <a:t>pre- and </a:t>
            </a:r>
            <a:br>
              <a:rPr lang="en-US" sz="2200" dirty="0">
                <a:solidFill>
                  <a:schemeClr val="accent1"/>
                </a:solidFill>
                <a:latin typeface="Corbel" panose="020B0503020204020204" pitchFamily="34" charset="0"/>
              </a:rPr>
            </a:br>
            <a:r>
              <a:rPr lang="en-US" sz="2200" dirty="0">
                <a:solidFill>
                  <a:schemeClr val="accent1"/>
                </a:solidFill>
                <a:latin typeface="Corbel" panose="020B0503020204020204" pitchFamily="34" charset="0"/>
              </a:rPr>
              <a:t>end-haulage of combined transport</a:t>
            </a: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raise attractiveness of combined transport by:</a:t>
            </a:r>
          </a:p>
          <a:p>
            <a:endParaRPr lang="en-US" sz="1000" dirty="0">
              <a:solidFill>
                <a:schemeClr val="accent1"/>
              </a:solidFill>
              <a:latin typeface="Corbel" panose="020B0503020204020204" pitchFamily="34" charset="0"/>
            </a:endParaRPr>
          </a:p>
          <a:p>
            <a:pPr lvl="1">
              <a:buFont typeface="Symbol" panose="05050102010706020507" pitchFamily="18" charset="2"/>
              <a:buChar char="-"/>
            </a:pPr>
            <a:r>
              <a:rPr lang="en-US" sz="1800" dirty="0">
                <a:solidFill>
                  <a:schemeClr val="accent1"/>
                </a:solidFill>
                <a:latin typeface="Corbel" panose="020B0503020204020204" pitchFamily="34" charset="0"/>
              </a:rPr>
              <a:t>simplifying cross-border transport</a:t>
            </a:r>
            <a:endParaRPr lang="en-US" sz="400" dirty="0">
              <a:solidFill>
                <a:schemeClr val="accent1"/>
              </a:solidFill>
              <a:latin typeface="Corbel" panose="020B0503020204020204" pitchFamily="34" charset="0"/>
            </a:endParaRPr>
          </a:p>
          <a:p>
            <a:pPr lvl="1">
              <a:buFont typeface="Symbol" panose="05050102010706020507" pitchFamily="18" charset="2"/>
              <a:buChar char="-"/>
            </a:pPr>
            <a:r>
              <a:rPr lang="en-US" sz="1800" dirty="0">
                <a:solidFill>
                  <a:schemeClr val="accent1"/>
                </a:solidFill>
                <a:latin typeface="Corbel" panose="020B0503020204020204" pitchFamily="34" charset="0"/>
              </a:rPr>
              <a:t>benefits concerning road vehicle tax (e.g. exemption from tax) </a:t>
            </a:r>
            <a:endParaRPr lang="en-US" sz="400" dirty="0">
              <a:solidFill>
                <a:schemeClr val="accent1"/>
              </a:solidFill>
              <a:latin typeface="Corbel" panose="020B0503020204020204" pitchFamily="34" charset="0"/>
            </a:endParaRPr>
          </a:p>
          <a:p>
            <a:pPr lvl="1">
              <a:buFont typeface="Symbol" panose="05050102010706020507" pitchFamily="18" charset="2"/>
              <a:buChar char="-"/>
            </a:pPr>
            <a:r>
              <a:rPr lang="en-US" sz="1800" dirty="0">
                <a:solidFill>
                  <a:schemeClr val="accent1"/>
                </a:solidFill>
                <a:latin typeface="Corbel" panose="020B0503020204020204" pitchFamily="34" charset="0"/>
              </a:rPr>
              <a:t>financial subsidies</a:t>
            </a:r>
            <a:endParaRPr lang="en-US" sz="400" dirty="0">
              <a:solidFill>
                <a:schemeClr val="accent1"/>
              </a:solidFill>
              <a:latin typeface="Corbel" panose="020B0503020204020204" pitchFamily="34" charset="0"/>
            </a:endParaRPr>
          </a:p>
          <a:p>
            <a:pPr lvl="1">
              <a:buFont typeface="Symbol" panose="05050102010706020507" pitchFamily="18" charset="2"/>
              <a:buChar char="-"/>
            </a:pPr>
            <a:r>
              <a:rPr lang="en-US" sz="1800" dirty="0">
                <a:solidFill>
                  <a:schemeClr val="accent1"/>
                </a:solidFill>
                <a:latin typeface="Corbel" panose="020B0503020204020204" pitchFamily="34" charset="0"/>
              </a:rPr>
              <a:t>other advantages: exceptions to the bans on night-time driving, weekends and public holiday, etc.</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Tree>
    <p:extLst>
      <p:ext uri="{BB962C8B-B14F-4D97-AF65-F5344CB8AC3E}">
        <p14:creationId xmlns:p14="http://schemas.microsoft.com/office/powerpoint/2010/main" val="2496535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7139136" cy="990600"/>
          </a:xfrm>
        </p:spPr>
        <p:txBody>
          <a:bodyPr/>
          <a:lstStyle/>
          <a:p>
            <a:r>
              <a:rPr lang="de-AT" b="1" dirty="0">
                <a:solidFill>
                  <a:schemeClr val="accent1"/>
                </a:solidFill>
                <a:latin typeface="Corbel" panose="020B0503020204020204" pitchFamily="34" charset="0"/>
              </a:rPr>
              <a:t>Agenda</a:t>
            </a:r>
            <a:br>
              <a:rPr lang="de-AT"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Inland Navigation as Part of the Transport Chain</a:t>
            </a:r>
            <a:endParaRPr lang="de-AT" sz="2400"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26</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592238231"/>
              </p:ext>
            </p:extLst>
          </p:nvPr>
        </p:nvGraphicFramePr>
        <p:xfrm>
          <a:off x="1763688" y="2132856"/>
          <a:ext cx="5256584"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3330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457200" y="404664"/>
            <a:ext cx="5770984" cy="990600"/>
          </a:xfrm>
        </p:spPr>
        <p:txBody>
          <a:bodyPr/>
          <a:lstStyle/>
          <a:p>
            <a:r>
              <a:rPr lang="en-US" b="1" dirty="0">
                <a:solidFill>
                  <a:schemeClr val="accent1"/>
                </a:solidFill>
                <a:latin typeface="Corbel" panose="020B0503020204020204" pitchFamily="34" charset="0"/>
              </a:rPr>
              <a:t>Multimodal Transport of </a:t>
            </a:r>
            <a:r>
              <a:rPr lang="en-US" b="1" dirty="0" err="1">
                <a:solidFill>
                  <a:schemeClr val="accent1"/>
                </a:solidFill>
                <a:latin typeface="Corbel" panose="020B0503020204020204" pitchFamily="34" charset="0"/>
              </a:rPr>
              <a:t>Fertilisers</a:t>
            </a:r>
            <a:endParaRPr lang="en-US" b="1" dirty="0">
              <a:solidFill>
                <a:schemeClr val="accent1"/>
              </a:solidFill>
              <a:latin typeface="Corbel" panose="020B0503020204020204" pitchFamily="34" charset="0"/>
            </a:endParaRPr>
          </a:p>
        </p:txBody>
      </p:sp>
      <p:sp>
        <p:nvSpPr>
          <p:cNvPr id="32" name="Content Placeholder 31"/>
          <p:cNvSpPr>
            <a:spLocks noGrp="1"/>
          </p:cNvSpPr>
          <p:nvPr>
            <p:ph idx="1"/>
          </p:nvPr>
        </p:nvSpPr>
        <p:spPr>
          <a:xfrm>
            <a:off x="457200" y="1772816"/>
            <a:ext cx="3926686" cy="4752528"/>
          </a:xfrm>
        </p:spPr>
        <p:txBody>
          <a:bodyPr>
            <a:normAutofit fontScale="92500" lnSpcReduction="10000"/>
          </a:bodyPr>
          <a:lstStyle/>
          <a:p>
            <a:r>
              <a:rPr lang="en-US" dirty="0" err="1">
                <a:solidFill>
                  <a:schemeClr val="accent1"/>
                </a:solidFill>
                <a:latin typeface="Corbel" panose="020B0503020204020204" pitchFamily="34" charset="0"/>
              </a:rPr>
              <a:t>fertilisers</a:t>
            </a:r>
            <a:r>
              <a:rPr lang="en-US" dirty="0">
                <a:solidFill>
                  <a:schemeClr val="accent1"/>
                </a:solidFill>
                <a:latin typeface="Corbel" panose="020B0503020204020204" pitchFamily="34" charset="0"/>
              </a:rPr>
              <a:t>: transport in Big Bags (see picture)</a:t>
            </a:r>
          </a:p>
          <a:p>
            <a:endParaRPr lang="en-US" sz="1000" dirty="0">
              <a:solidFill>
                <a:schemeClr val="accent1"/>
              </a:solidFill>
              <a:latin typeface="Corbel" panose="020B0503020204020204" pitchFamily="34" charset="0"/>
            </a:endParaRPr>
          </a:p>
          <a:p>
            <a:r>
              <a:rPr lang="en-US" dirty="0">
                <a:solidFill>
                  <a:schemeClr val="accent1"/>
                </a:solidFill>
                <a:latin typeface="Corbel" panose="020B0503020204020204" pitchFamily="34" charset="0"/>
              </a:rPr>
              <a:t>type of transport: multimodal transport</a:t>
            </a:r>
            <a:endParaRPr lang="en-US" sz="1000" dirty="0">
              <a:solidFill>
                <a:schemeClr val="accent1"/>
              </a:solidFill>
              <a:latin typeface="Corbel" panose="020B0503020204020204" pitchFamily="34" charset="0"/>
            </a:endParaRPr>
          </a:p>
          <a:p>
            <a:pPr>
              <a:buFont typeface="Courier New" panose="02070309020205020404" pitchFamily="49" charset="0"/>
              <a:buChar char="o"/>
            </a:pPr>
            <a:endParaRPr lang="en-US" sz="1000" dirty="0">
              <a:solidFill>
                <a:schemeClr val="accent1"/>
              </a:solidFill>
              <a:latin typeface="Corbel" panose="020B0503020204020204" pitchFamily="34" charset="0"/>
            </a:endParaRPr>
          </a:p>
          <a:p>
            <a:r>
              <a:rPr lang="en-US" dirty="0">
                <a:solidFill>
                  <a:schemeClr val="accent1"/>
                </a:solidFill>
                <a:latin typeface="Corbel" panose="020B0503020204020204" pitchFamily="34" charset="0"/>
              </a:rPr>
              <a:t>maritime vessel: Rouen (FR) - Constanta (RO)</a:t>
            </a:r>
          </a:p>
          <a:p>
            <a:pPr>
              <a:buFont typeface="Courier New" panose="02070309020205020404" pitchFamily="49" charset="0"/>
              <a:buChar char="o"/>
            </a:pPr>
            <a:endParaRPr lang="en-US" sz="1000" dirty="0">
              <a:solidFill>
                <a:schemeClr val="accent1"/>
              </a:solidFill>
              <a:latin typeface="Corbel" panose="020B0503020204020204" pitchFamily="34" charset="0"/>
            </a:endParaRPr>
          </a:p>
          <a:p>
            <a:r>
              <a:rPr lang="en-US" dirty="0">
                <a:solidFill>
                  <a:schemeClr val="accent1"/>
                </a:solidFill>
                <a:latin typeface="Corbel" panose="020B0503020204020204" pitchFamily="34" charset="0"/>
              </a:rPr>
              <a:t>inland vessel: Constanta (RO) – Bulgaria/Serbia/Hungary/Romania</a:t>
            </a:r>
          </a:p>
          <a:p>
            <a:pPr marL="0" indent="0">
              <a:buNone/>
            </a:pPr>
            <a:endParaRPr lang="en-US" sz="1000" dirty="0">
              <a:solidFill>
                <a:schemeClr val="accent1"/>
              </a:solidFill>
              <a:latin typeface="Corbel" panose="020B0503020204020204" pitchFamily="34" charset="0"/>
            </a:endParaRPr>
          </a:p>
          <a:p>
            <a:r>
              <a:rPr lang="en-US" dirty="0" err="1">
                <a:solidFill>
                  <a:schemeClr val="accent1"/>
                </a:solidFill>
                <a:latin typeface="Corbel" panose="020B0503020204020204" pitchFamily="34" charset="0"/>
              </a:rPr>
              <a:t>transhipment</a:t>
            </a:r>
            <a:r>
              <a:rPr lang="en-US" dirty="0">
                <a:solidFill>
                  <a:schemeClr val="accent1"/>
                </a:solidFill>
                <a:latin typeface="Corbel" panose="020B0503020204020204" pitchFamily="34" charset="0"/>
              </a:rPr>
              <a:t> from maritime to inland vessel by floating cranes.</a:t>
            </a:r>
          </a:p>
          <a:p>
            <a:endParaRPr lang="en-US"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19" name="Grafik 18"/>
          <p:cNvPicPr>
            <a:picLocks noChangeAspect="1"/>
          </p:cNvPicPr>
          <p:nvPr/>
        </p:nvPicPr>
        <p:blipFill>
          <a:blip r:embed="rId3"/>
          <a:stretch>
            <a:fillRect/>
          </a:stretch>
        </p:blipFill>
        <p:spPr>
          <a:xfrm>
            <a:off x="4408330" y="2769209"/>
            <a:ext cx="4608512" cy="2191685"/>
          </a:xfrm>
          <a:prstGeom prst="rect">
            <a:avLst/>
          </a:prstGeom>
        </p:spPr>
      </p:pic>
      <p:sp>
        <p:nvSpPr>
          <p:cNvPr id="22" name="Textfeld 7"/>
          <p:cNvSpPr txBox="1"/>
          <p:nvPr/>
        </p:nvSpPr>
        <p:spPr>
          <a:xfrm>
            <a:off x="3342692" y="4716767"/>
            <a:ext cx="2231169" cy="215444"/>
          </a:xfrm>
          <a:prstGeom prst="rect">
            <a:avLst/>
          </a:prstGeom>
          <a:noFill/>
        </p:spPr>
        <p:txBody>
          <a:bodyPr wrap="square" rtlCol="0">
            <a:spAutoFit/>
          </a:bodyPr>
          <a:lstStyle/>
          <a:p>
            <a:pPr algn="r"/>
            <a:r>
              <a:rPr lang="de-AT" sz="800" dirty="0"/>
              <a:t> </a:t>
            </a:r>
            <a:r>
              <a:rPr lang="de-AT" sz="800" dirty="0">
                <a:solidFill>
                  <a:schemeClr val="accent1"/>
                </a:solidFill>
              </a:rPr>
              <a:t>Source: </a:t>
            </a:r>
            <a:r>
              <a:rPr lang="de-AT" sz="800" dirty="0" err="1">
                <a:solidFill>
                  <a:schemeClr val="accent1"/>
                </a:solidFill>
              </a:rPr>
              <a:t>Borealis</a:t>
            </a:r>
            <a:r>
              <a:rPr lang="de-AT" sz="800" dirty="0">
                <a:solidFill>
                  <a:schemeClr val="accent1"/>
                </a:solidFill>
              </a:rPr>
              <a:t> L.A.T.</a:t>
            </a:r>
            <a:endParaRPr lang="de-DE" sz="800" dirty="0">
              <a:solidFill>
                <a:schemeClr val="accent1"/>
              </a:solidFill>
            </a:endParaRPr>
          </a:p>
        </p:txBody>
      </p:sp>
    </p:spTree>
    <p:extLst>
      <p:ext uri="{BB962C8B-B14F-4D97-AF65-F5344CB8AC3E}">
        <p14:creationId xmlns:p14="http://schemas.microsoft.com/office/powerpoint/2010/main" val="583095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nhaltsplatzhalter 2"/>
          <p:cNvSpPr>
            <a:spLocks noGrp="1"/>
          </p:cNvSpPr>
          <p:nvPr>
            <p:ph idx="1"/>
          </p:nvPr>
        </p:nvSpPr>
        <p:spPr>
          <a:xfrm>
            <a:off x="395536" y="1700808"/>
            <a:ext cx="6192688" cy="4752528"/>
          </a:xfrm>
        </p:spPr>
        <p:txBody>
          <a:bodyPr>
            <a:normAutofit/>
          </a:bodyPr>
          <a:lstStyle/>
          <a:p>
            <a:pPr marL="0" indent="0">
              <a:buNone/>
            </a:pPr>
            <a:r>
              <a:rPr lang="de-AT" sz="2600" b="1" spc="60" dirty="0">
                <a:solidFill>
                  <a:schemeClr val="accent1"/>
                </a:solidFill>
                <a:latin typeface="Corbel" panose="020B0503020204020204" pitchFamily="34" charset="0"/>
              </a:rPr>
              <a:t>voestalpine: </a:t>
            </a:r>
          </a:p>
          <a:p>
            <a:pPr marL="0" indent="0">
              <a:buNone/>
            </a:pPr>
            <a:endParaRPr lang="de-AT" sz="1100" spc="60" dirty="0">
              <a:solidFill>
                <a:schemeClr val="accent1"/>
              </a:solidFill>
              <a:latin typeface="Corbel" panose="020B0503020204020204" pitchFamily="34" charset="0"/>
            </a:endParaRPr>
          </a:p>
          <a:p>
            <a:r>
              <a:rPr lang="en-GB" sz="2200" spc="60" dirty="0">
                <a:solidFill>
                  <a:schemeClr val="accent1"/>
                </a:solidFill>
                <a:latin typeface="Corbel" panose="020B0503020204020204" pitchFamily="34" charset="0"/>
              </a:rPr>
              <a:t>own factory port </a:t>
            </a:r>
          </a:p>
          <a:p>
            <a:pPr>
              <a:buFont typeface="Courier New" panose="02070309020205020404" pitchFamily="49" charset="0"/>
              <a:buChar char="o"/>
            </a:pPr>
            <a:endParaRPr lang="de-AT" sz="1000" spc="60" dirty="0">
              <a:solidFill>
                <a:schemeClr val="accent1"/>
              </a:solidFill>
              <a:latin typeface="Corbel" panose="020B0503020204020204" pitchFamily="34" charset="0"/>
            </a:endParaRPr>
          </a:p>
          <a:p>
            <a:r>
              <a:rPr lang="en-GB" sz="2200" spc="60" dirty="0">
                <a:solidFill>
                  <a:schemeClr val="accent1"/>
                </a:solidFill>
                <a:latin typeface="Corbel" panose="020B0503020204020204" pitchFamily="34" charset="0"/>
              </a:rPr>
              <a:t>steel products (= general cargo) worldwide transport – partly by vessel:</a:t>
            </a:r>
          </a:p>
          <a:p>
            <a:pPr marL="0" indent="0">
              <a:buNone/>
            </a:pPr>
            <a:endParaRPr lang="de-AT" sz="1000" spc="60" dirty="0">
              <a:solidFill>
                <a:schemeClr val="accent1"/>
              </a:solidFill>
              <a:latin typeface="Corbel" panose="020B0503020204020204" pitchFamily="34" charset="0"/>
            </a:endParaRPr>
          </a:p>
          <a:p>
            <a:pPr lvl="1">
              <a:buFont typeface="Symbol" panose="05050102010706020507" pitchFamily="18" charset="2"/>
              <a:buChar char="-"/>
            </a:pPr>
            <a:r>
              <a:rPr lang="en-GB" sz="1900" spc="60" dirty="0">
                <a:solidFill>
                  <a:schemeClr val="accent1"/>
                </a:solidFill>
                <a:latin typeface="Corbel" panose="020B0503020204020204" pitchFamily="34" charset="0"/>
              </a:rPr>
              <a:t>transhipment in a covered transhipment hall in Linz</a:t>
            </a:r>
          </a:p>
          <a:p>
            <a:pPr lvl="1">
              <a:buFont typeface="Symbol" panose="05050102010706020507" pitchFamily="18" charset="2"/>
              <a:buChar char="-"/>
            </a:pPr>
            <a:endParaRPr lang="de-AT" sz="600" spc="60" dirty="0">
              <a:solidFill>
                <a:schemeClr val="accent1"/>
              </a:solidFill>
              <a:latin typeface="Corbel" panose="020B0503020204020204" pitchFamily="34" charset="0"/>
            </a:endParaRPr>
          </a:p>
          <a:p>
            <a:pPr lvl="1">
              <a:buFont typeface="Symbol" panose="05050102010706020507" pitchFamily="18" charset="2"/>
              <a:buChar char="-"/>
            </a:pPr>
            <a:r>
              <a:rPr lang="en-GB" sz="1800" spc="60" dirty="0">
                <a:solidFill>
                  <a:schemeClr val="accent1"/>
                </a:solidFill>
                <a:latin typeface="Corbel" panose="020B0503020204020204" pitchFamily="34" charset="0"/>
              </a:rPr>
              <a:t>transport of 500.000 tons of steel/year </a:t>
            </a:r>
            <a:r>
              <a:rPr lang="de-AT" sz="1800" spc="60" dirty="0" err="1">
                <a:solidFill>
                  <a:schemeClr val="accent1"/>
                </a:solidFill>
                <a:latin typeface="Corbel" panose="020B0503020204020204" pitchFamily="34" charset="0"/>
              </a:rPr>
              <a:t>to</a:t>
            </a:r>
            <a:r>
              <a:rPr lang="de-AT" sz="1800" spc="60" dirty="0">
                <a:solidFill>
                  <a:schemeClr val="accent1"/>
                </a:solidFill>
                <a:latin typeface="Corbel" panose="020B0503020204020204" pitchFamily="34" charset="0"/>
              </a:rPr>
              <a:t> </a:t>
            </a:r>
            <a:r>
              <a:rPr lang="en-GB" altLang="de-DE" sz="1800" spc="60" dirty="0">
                <a:solidFill>
                  <a:schemeClr val="accent1"/>
                </a:solidFill>
                <a:latin typeface="Corbel" panose="020B0503020204020204" pitchFamily="34" charset="0"/>
              </a:rPr>
              <a:t>Moerdijk (near Rotterdam)</a:t>
            </a:r>
          </a:p>
          <a:p>
            <a:pPr lvl="1">
              <a:buFont typeface="Symbol" panose="05050102010706020507" pitchFamily="18" charset="2"/>
              <a:buChar char="-"/>
            </a:pPr>
            <a:endParaRPr lang="en-GB" altLang="de-DE" sz="600" spc="60" dirty="0">
              <a:solidFill>
                <a:schemeClr val="accent1"/>
              </a:solidFill>
              <a:latin typeface="Corbel" panose="020B0503020204020204" pitchFamily="34" charset="0"/>
            </a:endParaRPr>
          </a:p>
          <a:p>
            <a:pPr lvl="1">
              <a:buFont typeface="Symbol" panose="05050102010706020507" pitchFamily="18" charset="2"/>
              <a:buChar char="-"/>
            </a:pPr>
            <a:r>
              <a:rPr lang="en-GB" sz="1800" spc="60" dirty="0">
                <a:solidFill>
                  <a:schemeClr val="accent1"/>
                </a:solidFill>
                <a:latin typeface="Corbel" panose="020B0503020204020204" pitchFamily="34" charset="0"/>
              </a:rPr>
              <a:t>in Moerdijk transhipment onto maritime vessels</a:t>
            </a:r>
          </a:p>
          <a:p>
            <a:pPr lvl="1">
              <a:buFont typeface="Symbol" panose="05050102010706020507" pitchFamily="18" charset="2"/>
              <a:buChar char="-"/>
            </a:pPr>
            <a:endParaRPr lang="en-GB" sz="600" spc="60" dirty="0">
              <a:solidFill>
                <a:schemeClr val="accent1"/>
              </a:solidFill>
              <a:latin typeface="Corbel" panose="020B0503020204020204" pitchFamily="34" charset="0"/>
            </a:endParaRPr>
          </a:p>
          <a:p>
            <a:pPr lvl="1">
              <a:buFont typeface="Symbol" panose="05050102010706020507" pitchFamily="18" charset="2"/>
              <a:buChar char="-"/>
            </a:pPr>
            <a:r>
              <a:rPr lang="en-GB" sz="1800" spc="60" dirty="0">
                <a:solidFill>
                  <a:schemeClr val="accent1"/>
                </a:solidFill>
                <a:latin typeface="Corbel" panose="020B0503020204020204" pitchFamily="34" charset="0"/>
              </a:rPr>
              <a:t>destinations: USA, Brazil, India,…</a:t>
            </a:r>
          </a:p>
          <a:p>
            <a:pPr lvl="1">
              <a:buFont typeface="Symbol" panose="05050102010706020507" pitchFamily="18" charset="2"/>
              <a:buChar char="-"/>
            </a:pPr>
            <a:endParaRPr lang="en-GB" sz="1000" spc="60" dirty="0">
              <a:solidFill>
                <a:schemeClr val="accent1"/>
              </a:solidFill>
              <a:latin typeface="Corbel" panose="020B0503020204020204" pitchFamily="34" charset="0"/>
            </a:endParaRPr>
          </a:p>
          <a:p>
            <a:pPr lvl="1">
              <a:buFont typeface="Symbol" panose="05050102010706020507" pitchFamily="18" charset="2"/>
              <a:buChar char="-"/>
            </a:pPr>
            <a:r>
              <a:rPr lang="en-GB" sz="1800" spc="60" dirty="0">
                <a:solidFill>
                  <a:schemeClr val="accent1"/>
                </a:solidFill>
                <a:latin typeface="Corbel" panose="020B0503020204020204" pitchFamily="34" charset="0"/>
              </a:rPr>
              <a:t>end-haulage via train and truck</a:t>
            </a:r>
          </a:p>
        </p:txBody>
      </p:sp>
      <p:sp>
        <p:nvSpPr>
          <p:cNvPr id="18" name="Datumsplatzhalter 3"/>
          <p:cNvSpPr txBox="1">
            <a:spLocks/>
          </p:cNvSpPr>
          <p:nvPr/>
        </p:nvSpPr>
        <p:spPr>
          <a:xfrm>
            <a:off x="433536"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2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22" name="Picture 3" descr="T:\03-Projekte\Handbücher\G_HB_Donauschifffahrt_3\3_Grafik_Layout\08_Multimodale Transporte\02_Bearbeitete Bilder\ILL_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10240" y="1697075"/>
            <a:ext cx="2533760" cy="168917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30"/>
          <p:cNvSpPr>
            <a:spLocks noGrp="1"/>
          </p:cNvSpPr>
          <p:nvPr>
            <p:ph type="title"/>
          </p:nvPr>
        </p:nvSpPr>
        <p:spPr>
          <a:xfrm>
            <a:off x="457200" y="404664"/>
            <a:ext cx="5770984" cy="990600"/>
          </a:xfrm>
        </p:spPr>
        <p:txBody>
          <a:bodyPr/>
          <a:lstStyle/>
          <a:p>
            <a:r>
              <a:rPr lang="de-AT" b="1" dirty="0">
                <a:solidFill>
                  <a:schemeClr val="accent1"/>
                </a:solidFill>
                <a:latin typeface="Corbel" panose="020B0503020204020204" pitchFamily="34" charset="0"/>
              </a:rPr>
              <a:t>Multimodal Transport </a:t>
            </a:r>
            <a:r>
              <a:rPr lang="de-AT" b="1" dirty="0" err="1">
                <a:solidFill>
                  <a:schemeClr val="accent1"/>
                </a:solidFill>
                <a:latin typeface="Corbel" panose="020B0503020204020204" pitchFamily="34" charset="0"/>
              </a:rPr>
              <a:t>of</a:t>
            </a:r>
            <a:r>
              <a:rPr lang="de-AT" b="1" dirty="0">
                <a:solidFill>
                  <a:schemeClr val="accent1"/>
                </a:solidFill>
                <a:latin typeface="Corbel" panose="020B0503020204020204" pitchFamily="34" charset="0"/>
              </a:rPr>
              <a:t> Steel Products</a:t>
            </a:r>
          </a:p>
        </p:txBody>
      </p:sp>
      <p:pic>
        <p:nvPicPr>
          <p:cNvPr id="25" name="Grafik 24"/>
          <p:cNvPicPr>
            <a:picLocks noChangeAspect="1"/>
          </p:cNvPicPr>
          <p:nvPr/>
        </p:nvPicPr>
        <p:blipFill>
          <a:blip r:embed="rId4"/>
          <a:stretch>
            <a:fillRect/>
          </a:stretch>
        </p:blipFill>
        <p:spPr>
          <a:xfrm>
            <a:off x="6610240" y="4117784"/>
            <a:ext cx="2536449" cy="1993649"/>
          </a:xfrm>
          <a:prstGeom prst="rect">
            <a:avLst/>
          </a:prstGeom>
        </p:spPr>
      </p:pic>
      <p:sp>
        <p:nvSpPr>
          <p:cNvPr id="26" name="Textfeld 7"/>
          <p:cNvSpPr txBox="1"/>
          <p:nvPr/>
        </p:nvSpPr>
        <p:spPr>
          <a:xfrm>
            <a:off x="6372200" y="5849955"/>
            <a:ext cx="1904332" cy="215444"/>
          </a:xfrm>
          <a:prstGeom prst="rect">
            <a:avLst/>
          </a:prstGeom>
          <a:noFill/>
        </p:spPr>
        <p:txBody>
          <a:bodyPr wrap="square" rtlCol="0">
            <a:spAutoFit/>
          </a:bodyPr>
          <a:lstStyle/>
          <a:p>
            <a:pPr algn="r"/>
            <a:r>
              <a:rPr lang="de-AT" sz="800" dirty="0">
                <a:solidFill>
                  <a:schemeClr val="accent1"/>
                </a:solidFill>
              </a:rPr>
              <a:t> </a:t>
            </a:r>
            <a:r>
              <a:rPr lang="de-AT" sz="800" dirty="0">
                <a:solidFill>
                  <a:schemeClr val="bg1"/>
                </a:solidFill>
              </a:rPr>
              <a:t>Source: Industrie-</a:t>
            </a:r>
            <a:r>
              <a:rPr lang="de-AT" sz="800" dirty="0" err="1">
                <a:solidFill>
                  <a:schemeClr val="bg1"/>
                </a:solidFill>
              </a:rPr>
              <a:t>Logistik_Linz</a:t>
            </a:r>
            <a:r>
              <a:rPr lang="de-AT" sz="800" dirty="0">
                <a:solidFill>
                  <a:schemeClr val="bg1"/>
                </a:solidFill>
              </a:rPr>
              <a:t> (ILL)</a:t>
            </a:r>
            <a:endParaRPr lang="de-DE" sz="800" dirty="0">
              <a:solidFill>
                <a:schemeClr val="bg1"/>
              </a:solidFill>
            </a:endParaRPr>
          </a:p>
        </p:txBody>
      </p:sp>
      <p:sp>
        <p:nvSpPr>
          <p:cNvPr id="29" name="Textfeld 7"/>
          <p:cNvSpPr txBox="1"/>
          <p:nvPr/>
        </p:nvSpPr>
        <p:spPr>
          <a:xfrm>
            <a:off x="6372200" y="3143977"/>
            <a:ext cx="1904332" cy="215444"/>
          </a:xfrm>
          <a:prstGeom prst="rect">
            <a:avLst/>
          </a:prstGeom>
          <a:noFill/>
        </p:spPr>
        <p:txBody>
          <a:bodyPr wrap="square" rtlCol="0">
            <a:spAutoFit/>
          </a:bodyPr>
          <a:lstStyle/>
          <a:p>
            <a:pPr algn="r"/>
            <a:r>
              <a:rPr lang="de-AT" sz="800" dirty="0">
                <a:solidFill>
                  <a:schemeClr val="accent1"/>
                </a:solidFill>
              </a:rPr>
              <a:t> </a:t>
            </a:r>
            <a:r>
              <a:rPr lang="de-AT" sz="800" dirty="0">
                <a:solidFill>
                  <a:schemeClr val="bg1"/>
                </a:solidFill>
              </a:rPr>
              <a:t>Source: Industrie-</a:t>
            </a:r>
            <a:r>
              <a:rPr lang="de-AT" sz="800" dirty="0" err="1">
                <a:solidFill>
                  <a:schemeClr val="bg1"/>
                </a:solidFill>
              </a:rPr>
              <a:t>Logistik_Linz</a:t>
            </a:r>
            <a:r>
              <a:rPr lang="de-AT" sz="800" dirty="0">
                <a:solidFill>
                  <a:schemeClr val="bg1"/>
                </a:solidFill>
              </a:rPr>
              <a:t> (ILL)</a:t>
            </a:r>
            <a:endParaRPr lang="de-DE" sz="800" dirty="0">
              <a:solidFill>
                <a:schemeClr val="bg1"/>
              </a:solidFill>
            </a:endParaRPr>
          </a:p>
        </p:txBody>
      </p:sp>
    </p:spTree>
    <p:extLst>
      <p:ext uri="{BB962C8B-B14F-4D97-AF65-F5344CB8AC3E}">
        <p14:creationId xmlns:p14="http://schemas.microsoft.com/office/powerpoint/2010/main" val="2763429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554960" cy="990600"/>
          </a:xfrm>
        </p:spPr>
        <p:txBody>
          <a:bodyPr/>
          <a:lstStyle/>
          <a:p>
            <a:r>
              <a:rPr lang="de-AT" b="1" dirty="0">
                <a:solidFill>
                  <a:schemeClr val="accent1"/>
                </a:solidFill>
                <a:latin typeface="Corbel" panose="020B0503020204020204" pitchFamily="34" charset="0"/>
              </a:rPr>
              <a:t>Multimodal Transport </a:t>
            </a:r>
            <a:r>
              <a:rPr lang="de-AT" b="1" dirty="0" err="1">
                <a:solidFill>
                  <a:schemeClr val="accent1"/>
                </a:solidFill>
                <a:latin typeface="Corbel" panose="020B0503020204020204" pitchFamily="34" charset="0"/>
              </a:rPr>
              <a:t>of</a:t>
            </a:r>
            <a:r>
              <a:rPr lang="de-AT" b="1" dirty="0">
                <a:solidFill>
                  <a:schemeClr val="accent1"/>
                </a:solidFill>
                <a:latin typeface="Corbel" panose="020B0503020204020204" pitchFamily="34" charset="0"/>
              </a:rPr>
              <a:t> </a:t>
            </a:r>
            <a:br>
              <a:rPr lang="de-AT" b="1" dirty="0">
                <a:solidFill>
                  <a:schemeClr val="accent1"/>
                </a:solidFill>
                <a:latin typeface="Corbel" panose="020B0503020204020204" pitchFamily="34" charset="0"/>
              </a:rPr>
            </a:br>
            <a:r>
              <a:rPr lang="de-AT" b="1" dirty="0" err="1">
                <a:solidFill>
                  <a:schemeClr val="accent1"/>
                </a:solidFill>
                <a:latin typeface="Corbel" panose="020B0503020204020204" pitchFamily="34" charset="0"/>
              </a:rPr>
              <a:t>Concrete</a:t>
            </a:r>
            <a:r>
              <a:rPr lang="de-AT" b="1" dirty="0">
                <a:solidFill>
                  <a:schemeClr val="accent1"/>
                </a:solidFill>
                <a:latin typeface="Corbel" panose="020B0503020204020204" pitchFamily="34" charset="0"/>
              </a:rPr>
              <a:t> Segments</a:t>
            </a:r>
          </a:p>
        </p:txBody>
      </p:sp>
      <p:sp>
        <p:nvSpPr>
          <p:cNvPr id="3" name="Content Placeholder 2"/>
          <p:cNvSpPr>
            <a:spLocks noGrp="1"/>
          </p:cNvSpPr>
          <p:nvPr>
            <p:ph idx="1"/>
          </p:nvPr>
        </p:nvSpPr>
        <p:spPr>
          <a:xfrm>
            <a:off x="433536" y="1395264"/>
            <a:ext cx="8229600" cy="3113856"/>
          </a:xfrm>
        </p:spPr>
        <p:txBody>
          <a:bodyPr>
            <a:normAutofit/>
          </a:bodyPr>
          <a:lstStyle/>
          <a:p>
            <a:pPr marL="0" indent="0">
              <a:buNone/>
            </a:pPr>
            <a:endParaRPr lang="en-US" sz="1000" b="1" dirty="0">
              <a:solidFill>
                <a:schemeClr val="accent1"/>
              </a:solidFill>
              <a:latin typeface="Corbel" panose="020B0503020204020204" pitchFamily="34" charset="0"/>
            </a:endParaRPr>
          </a:p>
          <a:p>
            <a:pPr marL="0" indent="0">
              <a:buNone/>
            </a:pPr>
            <a:r>
              <a:rPr lang="en-US" b="1" dirty="0" err="1">
                <a:solidFill>
                  <a:schemeClr val="accent1"/>
                </a:solidFill>
                <a:latin typeface="Corbel" panose="020B0503020204020204" pitchFamily="34" charset="0"/>
              </a:rPr>
              <a:t>Rhenus</a:t>
            </a:r>
            <a:r>
              <a:rPr lang="en-US" b="1" dirty="0">
                <a:solidFill>
                  <a:schemeClr val="accent1"/>
                </a:solidFill>
                <a:latin typeface="Corbel" panose="020B0503020204020204" pitchFamily="34" charset="0"/>
              </a:rPr>
              <a:t> Donauhafen Krems:</a:t>
            </a:r>
          </a:p>
          <a:p>
            <a:pPr marL="0" indent="0">
              <a:buNone/>
            </a:pPr>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concrete segments (tower parts) for wind turbines</a:t>
            </a: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export to Germany from </a:t>
            </a:r>
            <a:r>
              <a:rPr lang="en-US" sz="2200" dirty="0" err="1">
                <a:solidFill>
                  <a:schemeClr val="accent1"/>
                </a:solidFill>
                <a:latin typeface="Corbel" panose="020B0503020204020204" pitchFamily="34" charset="0"/>
              </a:rPr>
              <a:t>Krems</a:t>
            </a:r>
            <a:r>
              <a:rPr lang="en-US" sz="2200" dirty="0">
                <a:solidFill>
                  <a:schemeClr val="accent1"/>
                </a:solidFill>
                <a:latin typeface="Corbel" panose="020B0503020204020204" pitchFamily="34" charset="0"/>
              </a:rPr>
              <a:t> and Bad Deutsch-Altenburg</a:t>
            </a: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per inland vessel = transport of a whole tower (consisting of 50 parts)</a:t>
            </a: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preventing 50 special transport by road</a:t>
            </a:r>
          </a:p>
          <a:p>
            <a:endParaRPr lang="en-US" sz="10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10" name="Grafik 9"/>
          <p:cNvPicPr>
            <a:picLocks noChangeAspect="1"/>
          </p:cNvPicPr>
          <p:nvPr/>
        </p:nvPicPr>
        <p:blipFill>
          <a:blip r:embed="rId3"/>
          <a:stretch>
            <a:fillRect/>
          </a:stretch>
        </p:blipFill>
        <p:spPr>
          <a:xfrm>
            <a:off x="1331641" y="4430869"/>
            <a:ext cx="5472607" cy="2125842"/>
          </a:xfrm>
          <a:prstGeom prst="rect">
            <a:avLst/>
          </a:prstGeom>
        </p:spPr>
      </p:pic>
      <p:sp>
        <p:nvSpPr>
          <p:cNvPr id="11" name="Textfeld 7"/>
          <p:cNvSpPr txBox="1"/>
          <p:nvPr/>
        </p:nvSpPr>
        <p:spPr>
          <a:xfrm>
            <a:off x="4906099" y="4438853"/>
            <a:ext cx="1874125" cy="215444"/>
          </a:xfrm>
          <a:prstGeom prst="rect">
            <a:avLst/>
          </a:prstGeom>
          <a:noFill/>
        </p:spPr>
        <p:txBody>
          <a:bodyPr wrap="square" rtlCol="0">
            <a:spAutoFit/>
          </a:bodyPr>
          <a:lstStyle/>
          <a:p>
            <a:pPr algn="r"/>
            <a:r>
              <a:rPr lang="de-AT" sz="800" dirty="0">
                <a:solidFill>
                  <a:schemeClr val="accent1"/>
                </a:solidFill>
              </a:rPr>
              <a:t>Quelle: </a:t>
            </a:r>
            <a:r>
              <a:rPr lang="de-AT" sz="800" dirty="0" err="1">
                <a:solidFill>
                  <a:schemeClr val="accent1"/>
                </a:solidFill>
              </a:rPr>
              <a:t>Rhenus</a:t>
            </a:r>
            <a:r>
              <a:rPr lang="de-AT" sz="800" dirty="0">
                <a:solidFill>
                  <a:schemeClr val="accent1"/>
                </a:solidFill>
              </a:rPr>
              <a:t> Donauhafen Krems</a:t>
            </a:r>
            <a:endParaRPr lang="de-DE" sz="800" dirty="0">
              <a:solidFill>
                <a:schemeClr val="accent1"/>
              </a:solidFill>
            </a:endParaRPr>
          </a:p>
        </p:txBody>
      </p:sp>
    </p:spTree>
    <p:extLst>
      <p:ext uri="{BB962C8B-B14F-4D97-AF65-F5344CB8AC3E}">
        <p14:creationId xmlns:p14="http://schemas.microsoft.com/office/powerpoint/2010/main" val="250048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916832"/>
            <a:ext cx="7772400" cy="1470025"/>
          </a:xfrm>
        </p:spPr>
        <p:txBody>
          <a:bodyPr>
            <a:normAutofit/>
          </a:bodyPr>
          <a:lstStyle/>
          <a:p>
            <a:r>
              <a:rPr lang="en-US" sz="3200" b="1">
                <a:latin typeface="Corbel" panose="020B0503020204020204" pitchFamily="34" charset="0"/>
              </a:rPr>
              <a:t>Inland Vessels </a:t>
            </a:r>
            <a:r>
              <a:rPr lang="en-US" sz="3200" b="1" dirty="0">
                <a:latin typeface="Corbel" panose="020B0503020204020204" pitchFamily="34" charset="0"/>
              </a:rPr>
              <a:t>as part of the transport chain</a:t>
            </a:r>
            <a:endParaRPr lang="de-AT" sz="3200" b="1" cap="none" dirty="0">
              <a:solidFill>
                <a:schemeClr val="accent1">
                  <a:lumMod val="75000"/>
                </a:schemeClr>
              </a:solidFill>
              <a:latin typeface="Corbel" panose="020B0503020204020204" pitchFamily="34" charset="0"/>
            </a:endParaRPr>
          </a:p>
        </p:txBody>
      </p:sp>
      <p:pic>
        <p:nvPicPr>
          <p:cNvPr id="1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0145" y="5344012"/>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1960" y="5438358"/>
            <a:ext cx="576064" cy="613768"/>
          </a:xfrm>
          <a:prstGeom prst="rect">
            <a:avLst/>
          </a:prstGeom>
          <a:noFill/>
        </p:spPr>
      </p:pic>
      <p:pic>
        <p:nvPicPr>
          <p:cNvPr id="11" name="Picture 2" descr="C:\Users\p41662\AppData\Local\Microsoft\Windows\Temporary Internet Files\Content.Outlook\VDWGJMU4\REWWay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1935" y="5403289"/>
            <a:ext cx="1997904" cy="50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69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271600" cy="990600"/>
          </a:xfrm>
        </p:spPr>
        <p:txBody>
          <a:bodyPr/>
          <a:lstStyle/>
          <a:p>
            <a:r>
              <a:rPr lang="de-AT" b="1" dirty="0">
                <a:solidFill>
                  <a:schemeClr val="accent1"/>
                </a:solidFill>
                <a:latin typeface="Corbel" panose="020B0503020204020204" pitchFamily="34" charset="0"/>
              </a:rPr>
              <a:t>Multimodal Transport </a:t>
            </a:r>
            <a:r>
              <a:rPr lang="de-AT" b="1" dirty="0" err="1">
                <a:solidFill>
                  <a:schemeClr val="accent1"/>
                </a:solidFill>
                <a:latin typeface="Corbel" panose="020B0503020204020204" pitchFamily="34" charset="0"/>
              </a:rPr>
              <a:t>of</a:t>
            </a:r>
            <a:r>
              <a:rPr lang="de-AT" b="1" dirty="0">
                <a:solidFill>
                  <a:schemeClr val="accent1"/>
                </a:solidFill>
                <a:latin typeface="Corbel" panose="020B0503020204020204" pitchFamily="34" charset="0"/>
              </a:rPr>
              <a:t> </a:t>
            </a:r>
            <a:br>
              <a:rPr lang="de-AT" b="1" dirty="0">
                <a:solidFill>
                  <a:schemeClr val="accent1"/>
                </a:solidFill>
                <a:latin typeface="Corbel" panose="020B0503020204020204" pitchFamily="34" charset="0"/>
              </a:rPr>
            </a:br>
            <a:r>
              <a:rPr lang="de-AT" b="1" dirty="0">
                <a:solidFill>
                  <a:schemeClr val="accent1"/>
                </a:solidFill>
                <a:latin typeface="Corbel" panose="020B0503020204020204" pitchFamily="34" charset="0"/>
              </a:rPr>
              <a:t>Mineral Raw Materials</a:t>
            </a:r>
          </a:p>
        </p:txBody>
      </p:sp>
      <p:sp>
        <p:nvSpPr>
          <p:cNvPr id="3" name="Content Placeholder 2"/>
          <p:cNvSpPr>
            <a:spLocks noGrp="1"/>
          </p:cNvSpPr>
          <p:nvPr>
            <p:ph idx="1"/>
          </p:nvPr>
        </p:nvSpPr>
        <p:spPr/>
        <p:txBody>
          <a:bodyPr>
            <a:normAutofit/>
          </a:bodyPr>
          <a:lstStyle/>
          <a:p>
            <a:pPr marL="0" indent="0">
              <a:buNone/>
            </a:pPr>
            <a:endParaRPr lang="en-US" sz="400" b="1" dirty="0">
              <a:solidFill>
                <a:schemeClr val="accent1"/>
              </a:solidFill>
              <a:latin typeface="Corbel" panose="020B0503020204020204" pitchFamily="34" charset="0"/>
            </a:endParaRPr>
          </a:p>
          <a:p>
            <a:pPr marL="0" indent="0">
              <a:buNone/>
            </a:pPr>
            <a:r>
              <a:rPr lang="en-US" b="1" dirty="0" err="1">
                <a:solidFill>
                  <a:schemeClr val="accent1"/>
                </a:solidFill>
                <a:latin typeface="Corbel" panose="020B0503020204020204" pitchFamily="34" charset="0"/>
              </a:rPr>
              <a:t>Ennshafen</a:t>
            </a:r>
            <a:r>
              <a:rPr lang="en-US" b="1" dirty="0">
                <a:solidFill>
                  <a:schemeClr val="accent1"/>
                </a:solidFill>
                <a:latin typeface="Corbel" panose="020B0503020204020204" pitchFamily="34" charset="0"/>
              </a:rPr>
              <a:t>: </a:t>
            </a:r>
            <a:endParaRPr lang="en-US" sz="1000" b="1"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mineral raw materials = bulk cargo</a:t>
            </a: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very sensitive to moisture –&gt; difficult to transport</a:t>
            </a: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via maritime vessel to Rotterdam</a:t>
            </a: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transhipment to inland vessels in Rotterdam</a:t>
            </a: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via Rhine, Main and Main-Danube-Canal to </a:t>
            </a:r>
            <a:r>
              <a:rPr lang="en-US" sz="2200" dirty="0" err="1">
                <a:solidFill>
                  <a:schemeClr val="accent1"/>
                </a:solidFill>
                <a:latin typeface="Corbel" panose="020B0503020204020204" pitchFamily="34" charset="0"/>
              </a:rPr>
              <a:t>Ennsdorf</a:t>
            </a:r>
            <a:endParaRPr lang="en-US" sz="2200" dirty="0">
              <a:solidFill>
                <a:schemeClr val="accent1"/>
              </a:solidFill>
              <a:latin typeface="Corbel" panose="020B0503020204020204" pitchFamily="34" charset="0"/>
            </a:endParaRPr>
          </a:p>
          <a:p>
            <a:endParaRPr lang="en-US" sz="10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unloading in </a:t>
            </a:r>
            <a:r>
              <a:rPr lang="en-US" sz="2200" dirty="0" err="1">
                <a:solidFill>
                  <a:schemeClr val="accent1"/>
                </a:solidFill>
                <a:latin typeface="Corbel" panose="020B0503020204020204" pitchFamily="34" charset="0"/>
              </a:rPr>
              <a:t>Ennsdorf</a:t>
            </a:r>
            <a:r>
              <a:rPr lang="en-US" sz="2200" dirty="0">
                <a:solidFill>
                  <a:schemeClr val="accent1"/>
                </a:solidFill>
                <a:latin typeface="Corbel" panose="020B0503020204020204" pitchFamily="34" charset="0"/>
              </a:rPr>
              <a:t> using cranes and wheel loaders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12" name="Grafik 11"/>
          <p:cNvPicPr>
            <a:picLocks noChangeAspect="1"/>
          </p:cNvPicPr>
          <p:nvPr/>
        </p:nvPicPr>
        <p:blipFill>
          <a:blip r:embed="rId3"/>
          <a:stretch>
            <a:fillRect/>
          </a:stretch>
        </p:blipFill>
        <p:spPr>
          <a:xfrm>
            <a:off x="7155973" y="1625005"/>
            <a:ext cx="1988027" cy="2280949"/>
          </a:xfrm>
          <a:prstGeom prst="rect">
            <a:avLst/>
          </a:prstGeom>
        </p:spPr>
      </p:pic>
      <p:sp>
        <p:nvSpPr>
          <p:cNvPr id="13" name="Textfeld 7"/>
          <p:cNvSpPr txBox="1"/>
          <p:nvPr/>
        </p:nvSpPr>
        <p:spPr>
          <a:xfrm>
            <a:off x="6588224" y="1625005"/>
            <a:ext cx="2407694" cy="215444"/>
          </a:xfrm>
          <a:prstGeom prst="rect">
            <a:avLst/>
          </a:prstGeom>
          <a:noFill/>
        </p:spPr>
        <p:txBody>
          <a:bodyPr wrap="square" rtlCol="0">
            <a:spAutoFit/>
          </a:bodyPr>
          <a:lstStyle/>
          <a:p>
            <a:pPr algn="r"/>
            <a:r>
              <a:rPr lang="de-AT" sz="800" dirty="0"/>
              <a:t> </a:t>
            </a:r>
            <a:r>
              <a:rPr lang="de-AT" sz="800" dirty="0">
                <a:solidFill>
                  <a:schemeClr val="accent1"/>
                </a:solidFill>
              </a:rPr>
              <a:t>Source: LITHOS Industrial Minerals GmbH</a:t>
            </a:r>
            <a:endParaRPr lang="de-DE" sz="800" dirty="0">
              <a:solidFill>
                <a:schemeClr val="accent1"/>
              </a:solidFill>
            </a:endParaRPr>
          </a:p>
        </p:txBody>
      </p:sp>
      <p:pic>
        <p:nvPicPr>
          <p:cNvPr id="14" name="Grafik 13"/>
          <p:cNvPicPr>
            <a:picLocks noChangeAspect="1"/>
          </p:cNvPicPr>
          <p:nvPr/>
        </p:nvPicPr>
        <p:blipFill>
          <a:blip r:embed="rId4"/>
          <a:stretch>
            <a:fillRect/>
          </a:stretch>
        </p:blipFill>
        <p:spPr>
          <a:xfrm>
            <a:off x="7447979" y="4067032"/>
            <a:ext cx="1467421" cy="2393950"/>
          </a:xfrm>
          <a:prstGeom prst="rect">
            <a:avLst/>
          </a:prstGeom>
        </p:spPr>
      </p:pic>
      <p:sp>
        <p:nvSpPr>
          <p:cNvPr id="15" name="Textfeld 7"/>
          <p:cNvSpPr txBox="1"/>
          <p:nvPr/>
        </p:nvSpPr>
        <p:spPr>
          <a:xfrm>
            <a:off x="7148858" y="4088904"/>
            <a:ext cx="1545854" cy="338554"/>
          </a:xfrm>
          <a:prstGeom prst="rect">
            <a:avLst/>
          </a:prstGeom>
          <a:noFill/>
        </p:spPr>
        <p:txBody>
          <a:bodyPr wrap="square" rtlCol="0">
            <a:spAutoFit/>
          </a:bodyPr>
          <a:lstStyle/>
          <a:p>
            <a:pPr algn="r"/>
            <a:r>
              <a:rPr lang="de-AT" sz="800" dirty="0"/>
              <a:t> </a:t>
            </a:r>
            <a:r>
              <a:rPr lang="de-AT" sz="800" dirty="0">
                <a:solidFill>
                  <a:schemeClr val="accent1"/>
                </a:solidFill>
              </a:rPr>
              <a:t>Source: LITHOS Industrial Minerals GmbH</a:t>
            </a:r>
            <a:endParaRPr lang="de-DE" sz="800" dirty="0">
              <a:solidFill>
                <a:schemeClr val="accent1"/>
              </a:solidFill>
            </a:endParaRPr>
          </a:p>
        </p:txBody>
      </p:sp>
    </p:spTree>
    <p:extLst>
      <p:ext uri="{BB962C8B-B14F-4D97-AF65-F5344CB8AC3E}">
        <p14:creationId xmlns:p14="http://schemas.microsoft.com/office/powerpoint/2010/main" val="1870371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Cross </a:t>
            </a:r>
            <a:r>
              <a:rPr lang="de-AT" b="1" dirty="0" err="1">
                <a:solidFill>
                  <a:schemeClr val="accent1"/>
                </a:solidFill>
                <a:latin typeface="Corbel" panose="020B0503020204020204" pitchFamily="34" charset="0"/>
              </a:rPr>
              <a:t>word</a:t>
            </a:r>
            <a:br>
              <a:rPr lang="de-AT" b="1"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ea typeface="+mn-ea"/>
                <a:cs typeface="+mn-cs"/>
              </a:rPr>
              <a:t>Final </a:t>
            </a:r>
            <a:r>
              <a:rPr lang="de-AT" sz="2400" dirty="0" err="1">
                <a:solidFill>
                  <a:schemeClr val="accent1"/>
                </a:solidFill>
                <a:latin typeface="Corbel" panose="020B0503020204020204" pitchFamily="34" charset="0"/>
                <a:ea typeface="+mn-ea"/>
                <a:cs typeface="+mn-cs"/>
              </a:rPr>
              <a:t>Exercise</a:t>
            </a:r>
            <a:endParaRPr lang="de-AT" sz="2400" dirty="0">
              <a:solidFill>
                <a:schemeClr val="accent1"/>
              </a:solidFill>
              <a:latin typeface="Corbel" panose="020B0503020204020204" pitchFamily="34" charset="0"/>
              <a:ea typeface="+mn-ea"/>
              <a:cs typeface="+mn-cs"/>
            </a:endParaRPr>
          </a:p>
        </p:txBody>
      </p:sp>
      <p:sp>
        <p:nvSpPr>
          <p:cNvPr id="3" name="Inhaltsplatzhalter 2"/>
          <p:cNvSpPr>
            <a:spLocks noGrp="1"/>
          </p:cNvSpPr>
          <p:nvPr>
            <p:ph idx="1"/>
          </p:nvPr>
        </p:nvSpPr>
        <p:spPr/>
        <p:txBody>
          <a:bodyPr>
            <a:normAutofit/>
          </a:bodyPr>
          <a:lstStyle/>
          <a:p>
            <a:pPr>
              <a:buClr>
                <a:srgbClr val="189BC4"/>
              </a:buClr>
            </a:pPr>
            <a:r>
              <a:rPr lang="de-AT" sz="2200" dirty="0" err="1">
                <a:solidFill>
                  <a:schemeClr val="accent1"/>
                </a:solidFill>
                <a:latin typeface="Corbel" panose="020B0503020204020204" pitchFamily="34" charset="0"/>
              </a:rPr>
              <a:t>create</a:t>
            </a:r>
            <a:r>
              <a:rPr lang="de-AT" sz="2200" dirty="0">
                <a:solidFill>
                  <a:schemeClr val="accent1"/>
                </a:solidFill>
                <a:latin typeface="Corbel" panose="020B0503020204020204" pitchFamily="34" charset="0"/>
              </a:rPr>
              <a:t> a </a:t>
            </a:r>
            <a:r>
              <a:rPr lang="de-AT" sz="2200" b="1" dirty="0" err="1">
                <a:solidFill>
                  <a:srgbClr val="189BC4"/>
                </a:solidFill>
                <a:latin typeface="Corbel" panose="020B0503020204020204" pitchFamily="34" charset="0"/>
              </a:rPr>
              <a:t>cross</a:t>
            </a:r>
            <a:r>
              <a:rPr lang="de-AT" sz="2200" b="1" dirty="0">
                <a:solidFill>
                  <a:srgbClr val="189BC4"/>
                </a:solidFill>
                <a:latin typeface="Corbel" panose="020B0503020204020204" pitchFamily="34" charset="0"/>
              </a:rPr>
              <a:t> </a:t>
            </a:r>
            <a:r>
              <a:rPr lang="de-AT" sz="2200" b="1" dirty="0" err="1">
                <a:solidFill>
                  <a:srgbClr val="189BC4"/>
                </a:solidFill>
                <a:latin typeface="Corbel" panose="020B0503020204020204" pitchFamily="34" charset="0"/>
              </a:rPr>
              <a:t>word</a:t>
            </a:r>
            <a:r>
              <a:rPr lang="de-AT" sz="2200" b="1" dirty="0">
                <a:solidFill>
                  <a:srgbClr val="189BC4"/>
                </a:solidFill>
                <a:latin typeface="Corbel" panose="020B0503020204020204" pitchFamily="34" charset="0"/>
              </a:rPr>
              <a:t> </a:t>
            </a:r>
            <a:r>
              <a:rPr lang="de-AT" sz="2200" dirty="0">
                <a:solidFill>
                  <a:schemeClr val="accent1"/>
                </a:solidFill>
                <a:latin typeface="Corbel" panose="020B0503020204020204" pitchFamily="34" charset="0"/>
              </a:rPr>
              <a:t>(an </a:t>
            </a:r>
            <a:r>
              <a:rPr lang="de-AT" sz="2200" dirty="0" err="1">
                <a:solidFill>
                  <a:schemeClr val="accent1"/>
                </a:solidFill>
                <a:latin typeface="Corbel" panose="020B0503020204020204" pitchFamily="34" charset="0"/>
              </a:rPr>
              <a:t>instruction</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sheet</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and</a:t>
            </a:r>
            <a:r>
              <a:rPr lang="de-AT" sz="2200" dirty="0">
                <a:solidFill>
                  <a:schemeClr val="accent1"/>
                </a:solidFill>
                <a:latin typeface="Corbel" panose="020B0503020204020204" pitchFamily="34" charset="0"/>
              </a:rPr>
              <a:t> a </a:t>
            </a:r>
            <a:r>
              <a:rPr lang="de-AT" sz="2200" dirty="0" err="1">
                <a:solidFill>
                  <a:schemeClr val="accent1"/>
                </a:solidFill>
                <a:latin typeface="Corbel" panose="020B0503020204020204" pitchFamily="34" charset="0"/>
              </a:rPr>
              <a:t>solution</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sheet</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and</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change</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it</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with</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your</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colleagues</a:t>
            </a:r>
            <a:r>
              <a:rPr lang="de-AT" sz="2200" dirty="0">
                <a:solidFill>
                  <a:schemeClr val="accent1"/>
                </a:solidFill>
                <a:latin typeface="Corbel" panose="020B0503020204020204" pitchFamily="34" charset="0"/>
              </a:rPr>
              <a:t>, so </a:t>
            </a:r>
            <a:r>
              <a:rPr lang="de-AT" sz="2200" dirty="0" err="1">
                <a:solidFill>
                  <a:schemeClr val="accent1"/>
                </a:solidFill>
                <a:latin typeface="Corbel" panose="020B0503020204020204" pitchFamily="34" charset="0"/>
              </a:rPr>
              <a:t>that</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everyone</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is</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solving</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another</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cross</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word</a:t>
            </a:r>
            <a:r>
              <a:rPr lang="de-AT" sz="2200" dirty="0">
                <a:solidFill>
                  <a:schemeClr val="accent1"/>
                </a:solidFill>
                <a:latin typeface="Corbel" panose="020B0503020204020204" pitchFamily="34" charset="0"/>
              </a:rPr>
              <a:t>.</a:t>
            </a:r>
          </a:p>
          <a:p>
            <a:pPr>
              <a:buClr>
                <a:srgbClr val="189BC4"/>
              </a:buClr>
            </a:pPr>
            <a:endParaRPr lang="de-AT" sz="2200" dirty="0">
              <a:solidFill>
                <a:schemeClr val="accent1"/>
              </a:solidFill>
              <a:latin typeface="Corbel" panose="020B0503020204020204" pitchFamily="34" charset="0"/>
            </a:endParaRPr>
          </a:p>
          <a:p>
            <a:pPr>
              <a:buClr>
                <a:srgbClr val="189BC4"/>
              </a:buClr>
            </a:pPr>
            <a:r>
              <a:rPr lang="de-AT" sz="2200" dirty="0" err="1">
                <a:solidFill>
                  <a:schemeClr val="accent1"/>
                </a:solidFill>
                <a:latin typeface="Corbel" panose="020B0503020204020204" pitchFamily="34" charset="0"/>
              </a:rPr>
              <a:t>for</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the</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questions</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of</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the</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cross</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word</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you</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can</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use</a:t>
            </a:r>
            <a:r>
              <a:rPr lang="de-AT" sz="2200" dirty="0">
                <a:solidFill>
                  <a:schemeClr val="accent1"/>
                </a:solidFill>
                <a:latin typeface="Corbel" panose="020B0503020204020204" pitchFamily="34" charset="0"/>
              </a:rPr>
              <a:t> </a:t>
            </a:r>
            <a:r>
              <a:rPr lang="de-AT" sz="2200" b="1" dirty="0">
                <a:solidFill>
                  <a:srgbClr val="189BC4"/>
                </a:solidFill>
                <a:latin typeface="Corbel" panose="020B0503020204020204" pitchFamily="34" charset="0"/>
              </a:rPr>
              <a:t>all </a:t>
            </a:r>
            <a:r>
              <a:rPr lang="de-AT" sz="2200" b="1" dirty="0" err="1">
                <a:solidFill>
                  <a:srgbClr val="189BC4"/>
                </a:solidFill>
                <a:latin typeface="Corbel" panose="020B0503020204020204" pitchFamily="34" charset="0"/>
              </a:rPr>
              <a:t>information</a:t>
            </a:r>
            <a:r>
              <a:rPr lang="de-AT" sz="2200" b="1" dirty="0">
                <a:solidFill>
                  <a:srgbClr val="189BC4"/>
                </a:solidFill>
                <a:latin typeface="Corbel" panose="020B0503020204020204" pitchFamily="34" charset="0"/>
              </a:rPr>
              <a:t> </a:t>
            </a:r>
            <a:r>
              <a:rPr lang="de-AT" sz="2200" b="1" dirty="0" err="1">
                <a:solidFill>
                  <a:srgbClr val="189BC4"/>
                </a:solidFill>
                <a:latin typeface="Corbel" panose="020B0503020204020204" pitchFamily="34" charset="0"/>
              </a:rPr>
              <a:t>given</a:t>
            </a:r>
            <a:r>
              <a:rPr lang="de-AT" sz="2200" b="1" dirty="0">
                <a:solidFill>
                  <a:srgbClr val="189BC4"/>
                </a:solidFill>
                <a:latin typeface="Corbel" panose="020B0503020204020204" pitchFamily="34" charset="0"/>
              </a:rPr>
              <a:t> </a:t>
            </a:r>
            <a:r>
              <a:rPr lang="de-AT" sz="2200" dirty="0" err="1">
                <a:solidFill>
                  <a:schemeClr val="accent1"/>
                </a:solidFill>
                <a:latin typeface="Corbel" panose="020B0503020204020204" pitchFamily="34" charset="0"/>
              </a:rPr>
              <a:t>within</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this</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presentation</a:t>
            </a:r>
            <a:r>
              <a:rPr lang="de-AT" sz="2200" dirty="0">
                <a:solidFill>
                  <a:schemeClr val="accent1"/>
                </a:solidFill>
                <a:latin typeface="Corbel" panose="020B0503020204020204" pitchFamily="34" charset="0"/>
              </a:rPr>
              <a:t>. </a:t>
            </a:r>
          </a:p>
          <a:p>
            <a:pPr>
              <a:buClr>
                <a:srgbClr val="189BC4"/>
              </a:buClr>
            </a:pPr>
            <a:endParaRPr lang="de-AT" sz="2200" dirty="0">
              <a:solidFill>
                <a:schemeClr val="accent1"/>
              </a:solidFill>
              <a:latin typeface="Corbel" panose="020B0503020204020204" pitchFamily="34" charset="0"/>
            </a:endParaRPr>
          </a:p>
          <a:p>
            <a:pPr>
              <a:buClr>
                <a:srgbClr val="189BC4"/>
              </a:buClr>
            </a:pPr>
            <a:r>
              <a:rPr lang="de-AT" sz="2200" dirty="0">
                <a:solidFill>
                  <a:schemeClr val="accent1"/>
                </a:solidFill>
                <a:latin typeface="Corbel" panose="020B0503020204020204" pitchFamily="34" charset="0"/>
              </a:rPr>
              <a:t>do not </a:t>
            </a:r>
            <a:r>
              <a:rPr lang="de-AT" sz="2200" dirty="0" err="1">
                <a:solidFill>
                  <a:schemeClr val="accent1"/>
                </a:solidFill>
                <a:latin typeface="Corbel" panose="020B0503020204020204" pitchFamily="34" charset="0"/>
              </a:rPr>
              <a:t>forget</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to</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mention</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if</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the</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solutions</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should</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be</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introduced</a:t>
            </a:r>
            <a:r>
              <a:rPr lang="de-AT" sz="2200" dirty="0">
                <a:solidFill>
                  <a:schemeClr val="accent1"/>
                </a:solidFill>
                <a:latin typeface="Corbel" panose="020B0503020204020204" pitchFamily="34" charset="0"/>
              </a:rPr>
              <a:t> </a:t>
            </a:r>
            <a:r>
              <a:rPr lang="de-AT" sz="2200" b="1" dirty="0" err="1">
                <a:solidFill>
                  <a:srgbClr val="189BC4"/>
                </a:solidFill>
                <a:latin typeface="Corbel" panose="020B0503020204020204" pitchFamily="34" charset="0"/>
              </a:rPr>
              <a:t>vertically</a:t>
            </a:r>
            <a:r>
              <a:rPr lang="de-AT" sz="2200" b="1" dirty="0">
                <a:solidFill>
                  <a:srgbClr val="189BC4"/>
                </a:solidFill>
                <a:latin typeface="Corbel" panose="020B0503020204020204" pitchFamily="34" charset="0"/>
              </a:rPr>
              <a:t> </a:t>
            </a:r>
            <a:r>
              <a:rPr lang="de-AT" sz="2200" b="1" dirty="0" err="1">
                <a:solidFill>
                  <a:srgbClr val="189BC4"/>
                </a:solidFill>
                <a:latin typeface="Corbel" panose="020B0503020204020204" pitchFamily="34" charset="0"/>
              </a:rPr>
              <a:t>or</a:t>
            </a:r>
            <a:r>
              <a:rPr lang="de-AT" sz="2200" b="1" dirty="0">
                <a:solidFill>
                  <a:srgbClr val="189BC4"/>
                </a:solidFill>
                <a:latin typeface="Corbel" panose="020B0503020204020204" pitchFamily="34" charset="0"/>
              </a:rPr>
              <a:t> </a:t>
            </a:r>
            <a:r>
              <a:rPr lang="de-AT" sz="2200" b="1" dirty="0" err="1">
                <a:solidFill>
                  <a:srgbClr val="189BC4"/>
                </a:solidFill>
                <a:latin typeface="Corbel" panose="020B0503020204020204" pitchFamily="34" charset="0"/>
              </a:rPr>
              <a:t>horizontally</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within</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the</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cross</a:t>
            </a:r>
            <a:r>
              <a:rPr lang="de-AT" sz="2200" dirty="0">
                <a:solidFill>
                  <a:schemeClr val="accent1"/>
                </a:solidFill>
                <a:latin typeface="Corbel" panose="020B0503020204020204" pitchFamily="34" charset="0"/>
              </a:rPr>
              <a:t> </a:t>
            </a:r>
            <a:r>
              <a:rPr lang="de-AT" sz="2200" dirty="0" err="1">
                <a:solidFill>
                  <a:schemeClr val="accent1"/>
                </a:solidFill>
                <a:latin typeface="Corbel" panose="020B0503020204020204" pitchFamily="34" charset="0"/>
              </a:rPr>
              <a:t>word</a:t>
            </a:r>
            <a:r>
              <a:rPr lang="de-AT" sz="2200" dirty="0">
                <a:solidFill>
                  <a:schemeClr val="accent1"/>
                </a:solidFill>
                <a:latin typeface="Corbel" panose="020B0503020204020204" pitchFamily="34" charset="0"/>
              </a:rPr>
              <a:t>.</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Tree>
    <p:extLst>
      <p:ext uri="{BB962C8B-B14F-4D97-AF65-F5344CB8AC3E}">
        <p14:creationId xmlns:p14="http://schemas.microsoft.com/office/powerpoint/2010/main" val="2891153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Internet Research</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Final </a:t>
            </a:r>
            <a:r>
              <a:rPr lang="de-AT" sz="2400" dirty="0" err="1">
                <a:solidFill>
                  <a:schemeClr val="accent1"/>
                </a:solidFill>
                <a:latin typeface="Corbel" panose="020B0503020204020204" pitchFamily="34" charset="0"/>
              </a:rPr>
              <a:t>Exercise</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endParaRPr lang="en-US" sz="2200" dirty="0">
              <a:solidFill>
                <a:schemeClr val="accent1"/>
              </a:solidFill>
              <a:latin typeface="Corbel" panose="020B0503020204020204" pitchFamily="34" charset="0"/>
            </a:endParaRPr>
          </a:p>
          <a:p>
            <a:pPr>
              <a:buClr>
                <a:srgbClr val="189BC4"/>
              </a:buClr>
            </a:pPr>
            <a:r>
              <a:rPr lang="en-US" sz="2200" dirty="0">
                <a:solidFill>
                  <a:schemeClr val="accent1"/>
                </a:solidFill>
                <a:latin typeface="Corbel" panose="020B0503020204020204" pitchFamily="34" charset="0"/>
              </a:rPr>
              <a:t>search on the internet for facts and figures about the </a:t>
            </a:r>
            <a:r>
              <a:rPr lang="en-US" sz="2200" b="1" dirty="0">
                <a:solidFill>
                  <a:srgbClr val="189BC4"/>
                </a:solidFill>
                <a:latin typeface="Corbel" panose="020B0503020204020204" pitchFamily="34" charset="0"/>
              </a:rPr>
              <a:t>m</a:t>
            </a:r>
            <a:r>
              <a:rPr lang="en-GB" sz="2200" b="1" dirty="0">
                <a:solidFill>
                  <a:srgbClr val="189BC4"/>
                </a:solidFill>
                <a:latin typeface="Corbel" panose="020B0503020204020204" pitchFamily="34" charset="0"/>
              </a:rPr>
              <a:t>odal split </a:t>
            </a:r>
            <a:r>
              <a:rPr lang="en-GB" sz="2200" dirty="0">
                <a:solidFill>
                  <a:schemeClr val="accent1"/>
                </a:solidFill>
                <a:latin typeface="Corbel" panose="020B0503020204020204" pitchFamily="34" charset="0"/>
              </a:rPr>
              <a:t>in the EU</a:t>
            </a:r>
          </a:p>
          <a:p>
            <a:pPr>
              <a:buClr>
                <a:srgbClr val="189BC4"/>
              </a:buClr>
            </a:pPr>
            <a:endParaRPr lang="en-US" sz="2200" dirty="0">
              <a:solidFill>
                <a:schemeClr val="accent1"/>
              </a:solidFill>
              <a:latin typeface="Corbel" panose="020B0503020204020204" pitchFamily="34" charset="0"/>
            </a:endParaRPr>
          </a:p>
          <a:p>
            <a:pPr>
              <a:buClr>
                <a:srgbClr val="189BC4"/>
              </a:buClr>
            </a:pPr>
            <a:r>
              <a:rPr lang="en-GB" sz="2200" dirty="0">
                <a:solidFill>
                  <a:schemeClr val="accent1"/>
                </a:solidFill>
                <a:latin typeface="Corbel" panose="020B0503020204020204" pitchFamily="34" charset="0"/>
              </a:rPr>
              <a:t>analyse the </a:t>
            </a:r>
            <a:r>
              <a:rPr lang="en-GB" sz="2200" b="1" dirty="0">
                <a:solidFill>
                  <a:srgbClr val="189BC4"/>
                </a:solidFill>
                <a:latin typeface="Corbel" panose="020B0503020204020204" pitchFamily="34" charset="0"/>
              </a:rPr>
              <a:t>relative importance of the different inland transport modes </a:t>
            </a:r>
            <a:r>
              <a:rPr lang="en-GB" sz="2200" dirty="0">
                <a:solidFill>
                  <a:schemeClr val="accent1"/>
                </a:solidFill>
                <a:latin typeface="Corbel" panose="020B0503020204020204" pitchFamily="34" charset="0"/>
              </a:rPr>
              <a:t>(road, rail, inland waterways) in freight transport in the European Union (EU)</a:t>
            </a:r>
          </a:p>
          <a:p>
            <a:pPr>
              <a:buClr>
                <a:srgbClr val="189BC4"/>
              </a:buClr>
            </a:pPr>
            <a:endParaRPr lang="en-GB" sz="2200" dirty="0">
              <a:solidFill>
                <a:schemeClr val="accent1"/>
              </a:solidFill>
              <a:latin typeface="Corbel" panose="020B0503020204020204" pitchFamily="34" charset="0"/>
            </a:endParaRPr>
          </a:p>
          <a:p>
            <a:pPr>
              <a:buClr>
                <a:srgbClr val="189BC4"/>
              </a:buClr>
            </a:pPr>
            <a:r>
              <a:rPr lang="en-US" sz="2200" dirty="0">
                <a:solidFill>
                  <a:schemeClr val="accent1"/>
                </a:solidFill>
                <a:latin typeface="Corbel" panose="020B0503020204020204" pitchFamily="34" charset="0"/>
              </a:rPr>
              <a:t>create a PowerPoint, a flipchart, a Prezi, etc.</a:t>
            </a:r>
            <a:endParaRPr lang="de-AT" sz="22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Tree>
    <p:extLst>
      <p:ext uri="{BB962C8B-B14F-4D97-AF65-F5344CB8AC3E}">
        <p14:creationId xmlns:p14="http://schemas.microsoft.com/office/powerpoint/2010/main" val="685234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Sources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lnSpcReduction="10000"/>
          </a:bodyPr>
          <a:lstStyle/>
          <a:p>
            <a:r>
              <a:rPr lang="de-AT" spc="60" dirty="0">
                <a:solidFill>
                  <a:schemeClr val="accent1"/>
                </a:solidFill>
                <a:latin typeface="Corbel" panose="020B0503020204020204" pitchFamily="34" charset="0"/>
              </a:rPr>
              <a:t>viadonau (2020): Manual on Danube Navigation</a:t>
            </a:r>
            <a:r>
              <a:rPr lang="de-DE" spc="60" dirty="0">
                <a:solidFill>
                  <a:schemeClr val="accent1"/>
                </a:solidFill>
                <a:latin typeface="Corbel" panose="020B0503020204020204" pitchFamily="34" charset="0"/>
              </a:rPr>
              <a:t>, Vienna.</a:t>
            </a:r>
          </a:p>
          <a:p>
            <a:pPr marL="173038" indent="0">
              <a:buNone/>
            </a:pPr>
            <a:r>
              <a:rPr lang="de-DE" spc="60" dirty="0">
                <a:solidFill>
                  <a:schemeClr val="accent1"/>
                </a:solidFill>
                <a:latin typeface="Corbel" panose="020B0503020204020204" pitchFamily="34" charset="0"/>
              </a:rPr>
              <a:t>Order </a:t>
            </a:r>
            <a:r>
              <a:rPr lang="de-DE" spc="60" dirty="0" err="1">
                <a:solidFill>
                  <a:schemeClr val="accent1"/>
                </a:solidFill>
                <a:latin typeface="Corbel" panose="020B0503020204020204" pitchFamily="34" charset="0"/>
              </a:rPr>
              <a:t>or</a:t>
            </a:r>
            <a:r>
              <a:rPr lang="de-DE" spc="60" dirty="0">
                <a:solidFill>
                  <a:schemeClr val="accent1"/>
                </a:solidFill>
                <a:latin typeface="Corbel" panose="020B0503020204020204" pitchFamily="34" charset="0"/>
              </a:rPr>
              <a:t> </a:t>
            </a:r>
            <a:r>
              <a:rPr lang="de-DE" spc="60" dirty="0" err="1">
                <a:solidFill>
                  <a:schemeClr val="accent1"/>
                </a:solidFill>
                <a:latin typeface="Corbel" panose="020B0503020204020204" pitchFamily="34" charset="0"/>
              </a:rPr>
              <a:t>download</a:t>
            </a:r>
            <a:r>
              <a:rPr lang="de-DE" spc="60" dirty="0">
                <a:solidFill>
                  <a:schemeClr val="accent1"/>
                </a:solidFill>
                <a:latin typeface="Corbel" panose="020B0503020204020204" pitchFamily="34" charset="0"/>
              </a:rPr>
              <a:t>: </a:t>
            </a:r>
            <a:r>
              <a:rPr lang="de-DE" sz="1400" spc="60" dirty="0">
                <a:solidFill>
                  <a:schemeClr val="accent1"/>
                </a:solidFill>
                <a:latin typeface="Corbel" panose="020B0503020204020204" pitchFamily="34" charset="0"/>
                <a:hlinkClick r:id="rId3"/>
              </a:rPr>
              <a:t>http://www.viadonau.org/en/newsroom/publications/manual-on-danube-navigation/</a:t>
            </a:r>
            <a:r>
              <a:rPr lang="de-DE" sz="1400" spc="60" dirty="0">
                <a:solidFill>
                  <a:schemeClr val="accent1"/>
                </a:solidFill>
                <a:latin typeface="Corbel" panose="020B0503020204020204" pitchFamily="34" charset="0"/>
              </a:rPr>
              <a:t>  </a:t>
            </a:r>
          </a:p>
          <a:p>
            <a:pPr marL="0" indent="0">
              <a:buNone/>
            </a:pPr>
            <a:endParaRPr lang="de-DE" sz="1400" spc="60" dirty="0">
              <a:solidFill>
                <a:schemeClr val="accent1"/>
              </a:solidFill>
              <a:latin typeface="Corbel" panose="020B0503020204020204" pitchFamily="34" charset="0"/>
            </a:endParaRPr>
          </a:p>
          <a:p>
            <a:r>
              <a:rPr lang="de-DE" spc="60" dirty="0">
                <a:solidFill>
                  <a:schemeClr val="accent1"/>
                </a:solidFill>
                <a:latin typeface="Corbel" panose="020B0503020204020204" pitchFamily="34" charset="0"/>
              </a:rPr>
              <a:t>viadonau (2021): Danube Navigation in Austria– </a:t>
            </a:r>
            <a:br>
              <a:rPr lang="de-DE" spc="60" dirty="0">
                <a:solidFill>
                  <a:schemeClr val="accent1"/>
                </a:solidFill>
                <a:latin typeface="Corbel" panose="020B0503020204020204" pitchFamily="34" charset="0"/>
              </a:rPr>
            </a:br>
            <a:r>
              <a:rPr lang="de-DE" spc="60" dirty="0">
                <a:solidFill>
                  <a:schemeClr val="accent1"/>
                </a:solidFill>
                <a:latin typeface="Corbel" panose="020B0503020204020204" pitchFamily="34" charset="0"/>
              </a:rPr>
              <a:t>Annual Report 2021, Vienna. </a:t>
            </a:r>
            <a:br>
              <a:rPr lang="de-DE" spc="60" dirty="0">
                <a:solidFill>
                  <a:schemeClr val="accent1"/>
                </a:solidFill>
                <a:latin typeface="Corbel" panose="020B0503020204020204" pitchFamily="34" charset="0"/>
              </a:rPr>
            </a:br>
            <a:r>
              <a:rPr lang="de-AT" spc="60" dirty="0">
                <a:solidFill>
                  <a:schemeClr val="accent1"/>
                </a:solidFill>
                <a:latin typeface="Corbel" panose="020B0503020204020204" pitchFamily="34" charset="0"/>
              </a:rPr>
              <a:t>Download: </a:t>
            </a:r>
            <a:r>
              <a:rPr lang="de-DE" sz="1400" spc="60" dirty="0">
                <a:solidFill>
                  <a:schemeClr val="accent1"/>
                </a:solidFill>
                <a:latin typeface="Corbel" panose="020B0503020204020204" pitchFamily="34" charset="0"/>
                <a:hlinkClick r:id="rId4"/>
              </a:rPr>
              <a:t>http://www.viadonau.org/en/newsroom/publications/folders/</a:t>
            </a:r>
            <a:r>
              <a:rPr lang="de-DE" sz="1400" spc="60" dirty="0">
                <a:solidFill>
                  <a:schemeClr val="accent1"/>
                </a:solidFill>
                <a:latin typeface="Corbel" panose="020B0503020204020204" pitchFamily="34" charset="0"/>
              </a:rPr>
              <a:t> </a:t>
            </a:r>
          </a:p>
          <a:p>
            <a:pPr>
              <a:buFont typeface="Courier New" panose="02070309020205020404" pitchFamily="49" charset="0"/>
              <a:buChar char="o"/>
            </a:pPr>
            <a:endParaRPr lang="de-AT" sz="1000" spc="60" dirty="0">
              <a:solidFill>
                <a:schemeClr val="accent1"/>
              </a:solidFill>
              <a:latin typeface="Corbel" panose="020B0503020204020204" pitchFamily="34" charset="0"/>
            </a:endParaRPr>
          </a:p>
          <a:p>
            <a:r>
              <a:rPr lang="de-AT" spc="60" dirty="0">
                <a:solidFill>
                  <a:schemeClr val="accent1"/>
                </a:solidFill>
                <a:latin typeface="Corbel" panose="020B0503020204020204" pitchFamily="34" charset="0"/>
              </a:rPr>
              <a:t>INeS Danube information platform on intermodal inland </a:t>
            </a:r>
            <a:r>
              <a:rPr lang="de-AT" spc="60" dirty="0" err="1">
                <a:solidFill>
                  <a:schemeClr val="accent1"/>
                </a:solidFill>
                <a:latin typeface="Corbel" panose="020B0503020204020204" pitchFamily="34" charset="0"/>
              </a:rPr>
              <a:t>navigation</a:t>
            </a:r>
            <a:r>
              <a:rPr lang="de-AT" spc="60" dirty="0">
                <a:solidFill>
                  <a:schemeClr val="accent1"/>
                </a:solidFill>
                <a:latin typeface="Corbel" panose="020B0503020204020204" pitchFamily="34" charset="0"/>
              </a:rPr>
              <a:t> </a:t>
            </a:r>
            <a:br>
              <a:rPr lang="de-AT" spc="60" dirty="0">
                <a:solidFill>
                  <a:schemeClr val="accent1"/>
                </a:solidFill>
                <a:latin typeface="Corbel" panose="020B0503020204020204" pitchFamily="34" charset="0"/>
              </a:rPr>
            </a:br>
            <a:r>
              <a:rPr lang="de-AT" sz="1600" spc="60" dirty="0">
                <a:solidFill>
                  <a:schemeClr val="accent1"/>
                </a:solidFill>
                <a:latin typeface="Corbel" panose="020B0503020204020204" pitchFamily="34" charset="0"/>
              </a:rPr>
              <a:t>Homepage</a:t>
            </a:r>
            <a:r>
              <a:rPr lang="de-AT" sz="1400" spc="60" dirty="0">
                <a:solidFill>
                  <a:schemeClr val="accent1"/>
                </a:solidFill>
                <a:latin typeface="Corbel" panose="020B0503020204020204" pitchFamily="34" charset="0"/>
              </a:rPr>
              <a:t>: </a:t>
            </a:r>
            <a:r>
              <a:rPr lang="de-AT" sz="1400" spc="60" dirty="0">
                <a:solidFill>
                  <a:schemeClr val="accent1"/>
                </a:solidFill>
                <a:latin typeface="Corbel" panose="020B0503020204020204" pitchFamily="34" charset="0"/>
                <a:hlinkClick r:id="rId5"/>
              </a:rPr>
              <a:t>http://www.ines-danube.info/?lang=en</a:t>
            </a:r>
            <a:r>
              <a:rPr lang="de-AT" sz="1400" spc="60" dirty="0">
                <a:solidFill>
                  <a:schemeClr val="accent1"/>
                </a:solidFill>
                <a:latin typeface="Corbel" panose="020B0503020204020204" pitchFamily="34" charset="0"/>
              </a:rPr>
              <a:t> </a:t>
            </a:r>
          </a:p>
          <a:p>
            <a:pPr lvl="0">
              <a:buClr>
                <a:srgbClr val="3C628F"/>
              </a:buClr>
            </a:pPr>
            <a:r>
              <a:rPr lang="de-AT" dirty="0">
                <a:solidFill>
                  <a:srgbClr val="3C628F"/>
                </a:solidFill>
                <a:latin typeface="Corbel" panose="020B0503020204020204" pitchFamily="34" charset="0"/>
              </a:rPr>
              <a:t>Posset, Gierlinger, Gronalt, Peherstorfer, Pripfl, Starkl (2014): Intermodaler Verkehr Europa, Wien. </a:t>
            </a:r>
            <a:br>
              <a:rPr lang="de-AT" dirty="0">
                <a:solidFill>
                  <a:srgbClr val="3C628F"/>
                </a:solidFill>
                <a:latin typeface="Corbel" panose="020B0503020204020204" pitchFamily="34" charset="0"/>
              </a:rPr>
            </a:br>
            <a:r>
              <a:rPr lang="de-AT" sz="1600" dirty="0">
                <a:solidFill>
                  <a:srgbClr val="3C628F"/>
                </a:solidFill>
                <a:latin typeface="Corbel" panose="020B0503020204020204" pitchFamily="34" charset="0"/>
              </a:rPr>
              <a:t>Order at: </a:t>
            </a:r>
            <a:r>
              <a:rPr lang="de-AT" sz="1600" dirty="0">
                <a:solidFill>
                  <a:srgbClr val="3C628F"/>
                </a:solidFill>
                <a:latin typeface="Corbel" panose="020B0503020204020204" pitchFamily="34" charset="0"/>
                <a:hlinkClick r:id="rId6"/>
              </a:rPr>
              <a:t>http://www.logistikum.at/forschung/verkehrslogistik/intermodaler-verkehr-in-europa/kontaktbestellung.html</a:t>
            </a:r>
            <a:r>
              <a:rPr lang="de-AT" sz="1600" dirty="0">
                <a:solidFill>
                  <a:srgbClr val="3C628F"/>
                </a:solidFill>
                <a:latin typeface="Corbel" panose="020B0503020204020204" pitchFamily="34" charset="0"/>
              </a:rPr>
              <a:t> </a:t>
            </a:r>
            <a:endParaRPr lang="de-AT" dirty="0">
              <a:solidFill>
                <a:srgbClr val="3C628F"/>
              </a:solidFill>
              <a:latin typeface="Corbel" panose="020B0503020204020204" pitchFamily="34" charset="0"/>
            </a:endParaRPr>
          </a:p>
          <a:p>
            <a:pPr marL="0" indent="0">
              <a:buNone/>
            </a:pPr>
            <a:endParaRPr lang="de-AT" sz="1400" spc="6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Tree>
    <p:extLst>
      <p:ext uri="{BB962C8B-B14F-4D97-AF65-F5344CB8AC3E}">
        <p14:creationId xmlns:p14="http://schemas.microsoft.com/office/powerpoint/2010/main" val="3789107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Further Information</a:t>
            </a:r>
          </a:p>
        </p:txBody>
      </p:sp>
      <p:sp>
        <p:nvSpPr>
          <p:cNvPr id="3" name="Content Placeholder 2"/>
          <p:cNvSpPr>
            <a:spLocks noGrp="1"/>
          </p:cNvSpPr>
          <p:nvPr>
            <p:ph idx="1"/>
          </p:nvPr>
        </p:nvSpPr>
        <p:spPr/>
        <p:txBody>
          <a:bodyPr>
            <a:normAutofit lnSpcReduction="10000"/>
          </a:bodyPr>
          <a:lstStyle/>
          <a:p>
            <a:pPr marL="0" indent="0">
              <a:buNone/>
            </a:pPr>
            <a:r>
              <a:rPr lang="en-GB" sz="2000" b="1" dirty="0">
                <a:solidFill>
                  <a:schemeClr val="accent1"/>
                </a:solidFill>
                <a:latin typeface="Corbel" panose="020B0503020204020204" pitchFamily="34" charset="0"/>
              </a:rPr>
              <a:t>We hope our set of slides has met your expectations!</a:t>
            </a: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         - you are free to use, adapt and share this slides and to use it for your lectures.</a:t>
            </a: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For questions and feedback please do not hesitate to contact us:</a:t>
            </a:r>
          </a:p>
          <a:p>
            <a:pPr marL="0" indent="0">
              <a:buNone/>
            </a:pPr>
            <a:r>
              <a:rPr lang="en-GB" sz="2000" b="1" dirty="0">
                <a:solidFill>
                  <a:schemeClr val="accent1"/>
                </a:solidFill>
                <a:latin typeface="Corbel" panose="020B0503020204020204" pitchFamily="34" charset="0"/>
                <a:hlinkClick r:id="rId3"/>
              </a:rPr>
              <a:t>rewway@fh-steyr.at</a:t>
            </a:r>
            <a:endParaRPr lang="en-GB" sz="2000" b="1" dirty="0">
              <a:solidFill>
                <a:schemeClr val="accent1"/>
              </a:solidFill>
              <a:latin typeface="Corbel" panose="020B0503020204020204" pitchFamily="34" charset="0"/>
            </a:endParaRP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Further set of slides are available at:</a:t>
            </a:r>
          </a:p>
          <a:p>
            <a:pPr marL="0" indent="0">
              <a:buNone/>
            </a:pPr>
            <a:endParaRPr lang="en-GB" sz="400" b="1" dirty="0">
              <a:solidFill>
                <a:schemeClr val="accent1"/>
              </a:solidFill>
              <a:latin typeface="Corbel" panose="020B0503020204020204" pitchFamily="34" charset="0"/>
            </a:endParaRPr>
          </a:p>
          <a:p>
            <a:pPr marL="0" indent="0">
              <a:buNone/>
            </a:pPr>
            <a:r>
              <a:rPr lang="en-GB" sz="2000" dirty="0">
                <a:solidFill>
                  <a:schemeClr val="accent1"/>
                </a:solidFill>
                <a:latin typeface="Corbel" panose="020B0503020204020204" pitchFamily="34" charset="0"/>
                <a:hlinkClick r:id="rId4"/>
              </a:rPr>
              <a:t>http://www.rewway.at/en/teaching-materials/bundles/</a:t>
            </a:r>
            <a:r>
              <a:rPr lang="en-GB" sz="2000" dirty="0">
                <a:solidFill>
                  <a:schemeClr val="accent1"/>
                </a:solidFill>
                <a:latin typeface="Corbel" panose="020B0503020204020204" pitchFamily="34" charset="0"/>
              </a:rPr>
              <a:t> </a:t>
            </a:r>
          </a:p>
          <a:p>
            <a:pPr marL="0" indent="0">
              <a:buNone/>
            </a:pPr>
            <a:endParaRPr lang="en-GB" sz="2000" dirty="0">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Maybe you are interested in booking a Transport School Lab,</a:t>
            </a:r>
          </a:p>
          <a:p>
            <a:pPr marL="0" indent="0">
              <a:buNone/>
            </a:pPr>
            <a:r>
              <a:rPr lang="en-GB" sz="2000" b="1" dirty="0">
                <a:solidFill>
                  <a:schemeClr val="accent1"/>
                </a:solidFill>
                <a:latin typeface="Corbel" panose="020B0503020204020204" pitchFamily="34" charset="0"/>
              </a:rPr>
              <a:t>a guest lecture or an excursion?</a:t>
            </a:r>
          </a:p>
          <a:p>
            <a:pPr marL="0" indent="0">
              <a:buNone/>
            </a:pPr>
            <a:r>
              <a:rPr lang="en-GB" sz="2000" dirty="0">
                <a:solidFill>
                  <a:schemeClr val="accent1"/>
                </a:solidFill>
                <a:latin typeface="Corbel" panose="020B0503020204020204" pitchFamily="34" charset="0"/>
                <a:hlinkClick r:id="rId5"/>
              </a:rPr>
              <a:t>http://www.rewway.at/en/services/</a:t>
            </a:r>
            <a:r>
              <a:rPr lang="en-GB" sz="2000" dirty="0">
                <a:solidFill>
                  <a:schemeClr val="accent1"/>
                </a:solidFill>
                <a:latin typeface="Corbel" panose="020B0503020204020204" pitchFamily="34" charset="0"/>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34</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pic>
        <p:nvPicPr>
          <p:cNvPr id="7" name="Picture 8"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8" y="5229200"/>
            <a:ext cx="1356314" cy="1152128"/>
          </a:xfrm>
          <a:prstGeom prst="rect">
            <a:avLst/>
          </a:prstGeom>
          <a:noFill/>
        </p:spPr>
      </p:pic>
    </p:spTree>
    <p:extLst>
      <p:ext uri="{BB962C8B-B14F-4D97-AF65-F5344CB8AC3E}">
        <p14:creationId xmlns:p14="http://schemas.microsoft.com/office/powerpoint/2010/main" val="434070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698976" cy="990600"/>
          </a:xfrm>
        </p:spPr>
        <p:txBody>
          <a:bodyPr>
            <a:normAutofit/>
          </a:bodyPr>
          <a:lstStyle/>
          <a:p>
            <a:r>
              <a:rPr lang="en-GB" b="1" dirty="0">
                <a:solidFill>
                  <a:srgbClr val="1F497D"/>
                </a:solidFill>
                <a:latin typeface="Corbel" panose="020B0503020204020204" pitchFamily="34" charset="0"/>
              </a:rPr>
              <a:t>Warm-Up</a:t>
            </a:r>
            <a:br>
              <a:rPr lang="en-GB" dirty="0">
                <a:solidFill>
                  <a:srgbClr val="1F497D"/>
                </a:solidFill>
                <a:latin typeface="Corbel" panose="020B0503020204020204" pitchFamily="34" charset="0"/>
              </a:rPr>
            </a:br>
            <a:r>
              <a:rPr lang="en-US" sz="2400" dirty="0">
                <a:solidFill>
                  <a:srgbClr val="1F497D"/>
                </a:solidFill>
                <a:latin typeface="Corbel" panose="020B0503020204020204" pitchFamily="34" charset="0"/>
              </a:rPr>
              <a:t>Inland Navigation as Part of the Transport Chain</a:t>
            </a:r>
            <a:endParaRPr lang="en-US" sz="1800" dirty="0">
              <a:solidFill>
                <a:srgbClr val="1F497D"/>
              </a:solidFill>
              <a:latin typeface="Corbel" panose="020B0503020204020204" pitchFamily="34" charset="0"/>
            </a:endParaRP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8" name="Textfeld 7"/>
          <p:cNvSpPr txBox="1"/>
          <p:nvPr/>
        </p:nvSpPr>
        <p:spPr>
          <a:xfrm rot="364679">
            <a:off x="4606684" y="4170303"/>
            <a:ext cx="3312368" cy="830997"/>
          </a:xfrm>
          <a:prstGeom prst="rect">
            <a:avLst/>
          </a:prstGeom>
          <a:noFill/>
        </p:spPr>
        <p:txBody>
          <a:bodyPr wrap="square" rtlCol="0">
            <a:spAutoFit/>
          </a:bodyPr>
          <a:lstStyle/>
          <a:p>
            <a:r>
              <a:rPr lang="en-US" sz="2400" b="1" spc="-100" dirty="0">
                <a:solidFill>
                  <a:srgbClr val="1F497D"/>
                </a:solidFill>
                <a:latin typeface="Corbel" panose="020B0503020204020204" pitchFamily="34" charset="0"/>
                <a:ea typeface="+mj-ea"/>
                <a:cs typeface="+mj-cs"/>
              </a:rPr>
              <a:t>Which transport modes do exist? </a:t>
            </a:r>
          </a:p>
        </p:txBody>
      </p:sp>
      <p:sp>
        <p:nvSpPr>
          <p:cNvPr id="10" name="Textfeld 8"/>
          <p:cNvSpPr txBox="1"/>
          <p:nvPr/>
        </p:nvSpPr>
        <p:spPr>
          <a:xfrm rot="20590701">
            <a:off x="5632757" y="4948491"/>
            <a:ext cx="3312368" cy="1200329"/>
          </a:xfrm>
          <a:prstGeom prst="rect">
            <a:avLst/>
          </a:prstGeom>
          <a:noFill/>
        </p:spPr>
        <p:txBody>
          <a:bodyPr wrap="square" rtlCol="0">
            <a:spAutoFit/>
          </a:bodyPr>
          <a:lstStyle/>
          <a:p>
            <a:r>
              <a:rPr lang="en-US" sz="2400" b="1" spc="-100" dirty="0">
                <a:solidFill>
                  <a:srgbClr val="1F497D"/>
                </a:solidFill>
                <a:latin typeface="Corbel" panose="020B0503020204020204" pitchFamily="34" charset="0"/>
                <a:ea typeface="+mj-ea"/>
                <a:cs typeface="+mj-cs"/>
              </a:rPr>
              <a:t>What are their advantages and disadvantages</a:t>
            </a:r>
            <a:r>
              <a:rPr lang="de-AT" sz="2000" b="1" spc="-100" dirty="0">
                <a:solidFill>
                  <a:srgbClr val="1F497D"/>
                </a:solidFill>
                <a:latin typeface="Corbel" panose="020B0503020204020204" pitchFamily="34" charset="0"/>
                <a:ea typeface="+mj-ea"/>
                <a:cs typeface="+mj-cs"/>
              </a:rPr>
              <a:t>?</a:t>
            </a:r>
            <a:endParaRPr lang="en-US" sz="2400" b="1" spc="-100" dirty="0">
              <a:solidFill>
                <a:srgbClr val="1F497D"/>
              </a:solidFill>
              <a:latin typeface="Corbel" panose="020B0503020204020204" pitchFamily="34" charset="0"/>
              <a:ea typeface="+mj-ea"/>
              <a:cs typeface="+mj-cs"/>
            </a:endParaRPr>
          </a:p>
        </p:txBody>
      </p:sp>
      <p:sp>
        <p:nvSpPr>
          <p:cNvPr id="9" name="TextBox 8"/>
          <p:cNvSpPr txBox="1"/>
          <p:nvPr/>
        </p:nvSpPr>
        <p:spPr>
          <a:xfrm>
            <a:off x="265744" y="5286964"/>
            <a:ext cx="4204540" cy="215444"/>
          </a:xfrm>
          <a:prstGeom prst="rect">
            <a:avLst/>
          </a:prstGeom>
          <a:noFill/>
        </p:spPr>
        <p:txBody>
          <a:bodyPr wrap="square" rtlCol="0">
            <a:spAutoFit/>
          </a:bodyPr>
          <a:lstStyle/>
          <a:p>
            <a:r>
              <a:rPr lang="de-DE" sz="800" dirty="0">
                <a:latin typeface="Corbel" panose="020B0503020204020204" pitchFamily="34" charset="0"/>
              </a:rPr>
              <a:t>Source: https://pixabay.com/en/logistics-truck-freight-train-877566/</a:t>
            </a:r>
          </a:p>
        </p:txBody>
      </p:sp>
      <p:pic>
        <p:nvPicPr>
          <p:cNvPr id="11" name="Picture 5" descr="Logistics, Truck, Freight Train, Frachtschiff, Perso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44" y="2332990"/>
            <a:ext cx="4182618" cy="29539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359939" y="5633241"/>
            <a:ext cx="4680520" cy="830997"/>
          </a:xfrm>
          <a:prstGeom prst="rect">
            <a:avLst/>
          </a:prstGeom>
          <a:noFill/>
        </p:spPr>
        <p:txBody>
          <a:bodyPr wrap="square" rtlCol="0">
            <a:spAutoFit/>
          </a:bodyPr>
          <a:lstStyle/>
          <a:p>
            <a:r>
              <a:rPr lang="en-US" sz="2400" b="1" spc="-100" dirty="0">
                <a:solidFill>
                  <a:srgbClr val="1F497D"/>
                </a:solidFill>
                <a:latin typeface="Corbel" panose="020B0503020204020204" pitchFamily="34" charset="0"/>
                <a:ea typeface="+mj-ea"/>
                <a:cs typeface="+mj-cs"/>
              </a:rPr>
              <a:t>Who are the stakeholders of multimodal transport?</a:t>
            </a:r>
          </a:p>
        </p:txBody>
      </p:sp>
      <p:sp>
        <p:nvSpPr>
          <p:cNvPr id="13" name="Textfeld 6"/>
          <p:cNvSpPr txBox="1"/>
          <p:nvPr/>
        </p:nvSpPr>
        <p:spPr>
          <a:xfrm>
            <a:off x="359939" y="1678892"/>
            <a:ext cx="4355976" cy="461665"/>
          </a:xfrm>
          <a:prstGeom prst="rect">
            <a:avLst/>
          </a:prstGeom>
          <a:noFill/>
        </p:spPr>
        <p:txBody>
          <a:bodyPr wrap="square" rtlCol="0">
            <a:spAutoFit/>
          </a:bodyPr>
          <a:lstStyle/>
          <a:p>
            <a:r>
              <a:rPr lang="de-AT" sz="2400" b="1" spc="-100" dirty="0" err="1">
                <a:solidFill>
                  <a:srgbClr val="1F497D"/>
                </a:solidFill>
                <a:latin typeface="Corbel" panose="020B0503020204020204" pitchFamily="34" charset="0"/>
                <a:ea typeface="+mj-ea"/>
                <a:cs typeface="+mj-cs"/>
              </a:rPr>
              <a:t>What</a:t>
            </a:r>
            <a:r>
              <a:rPr lang="de-AT" sz="2400" b="1" spc="-100" dirty="0">
                <a:solidFill>
                  <a:srgbClr val="1F497D"/>
                </a:solidFill>
                <a:latin typeface="Corbel" panose="020B0503020204020204" pitchFamily="34" charset="0"/>
                <a:ea typeface="+mj-ea"/>
                <a:cs typeface="+mj-cs"/>
              </a:rPr>
              <a:t> </a:t>
            </a:r>
            <a:r>
              <a:rPr lang="de-AT" sz="2400" b="1" spc="-100" dirty="0" err="1">
                <a:solidFill>
                  <a:srgbClr val="1F497D"/>
                </a:solidFill>
                <a:latin typeface="Corbel" panose="020B0503020204020204" pitchFamily="34" charset="0"/>
                <a:ea typeface="+mj-ea"/>
                <a:cs typeface="+mj-cs"/>
              </a:rPr>
              <a:t>is</a:t>
            </a:r>
            <a:r>
              <a:rPr lang="de-AT" sz="2400" b="1" spc="-100" dirty="0">
                <a:solidFill>
                  <a:srgbClr val="1F497D"/>
                </a:solidFill>
                <a:latin typeface="Corbel" panose="020B0503020204020204" pitchFamily="34" charset="0"/>
                <a:ea typeface="+mj-ea"/>
                <a:cs typeface="+mj-cs"/>
              </a:rPr>
              <a:t> multimodal </a:t>
            </a:r>
            <a:r>
              <a:rPr lang="de-AT" sz="2400" b="1" spc="-100" dirty="0" err="1">
                <a:solidFill>
                  <a:srgbClr val="1F497D"/>
                </a:solidFill>
                <a:latin typeface="Corbel" panose="020B0503020204020204" pitchFamily="34" charset="0"/>
                <a:ea typeface="+mj-ea"/>
                <a:cs typeface="+mj-cs"/>
              </a:rPr>
              <a:t>transport</a:t>
            </a:r>
            <a:r>
              <a:rPr lang="en-US" sz="2400" b="1" spc="-100" dirty="0">
                <a:solidFill>
                  <a:srgbClr val="1F497D"/>
                </a:solidFill>
                <a:latin typeface="Corbel" panose="020B0503020204020204" pitchFamily="34" charset="0"/>
                <a:ea typeface="+mj-ea"/>
                <a:cs typeface="+mj-cs"/>
              </a:rPr>
              <a:t>? </a:t>
            </a:r>
          </a:p>
        </p:txBody>
      </p:sp>
      <p:sp>
        <p:nvSpPr>
          <p:cNvPr id="14" name="TextBox 5"/>
          <p:cNvSpPr txBox="1"/>
          <p:nvPr/>
        </p:nvSpPr>
        <p:spPr>
          <a:xfrm rot="960115">
            <a:off x="5049890" y="2231313"/>
            <a:ext cx="3672408" cy="1569660"/>
          </a:xfrm>
          <a:prstGeom prst="rect">
            <a:avLst/>
          </a:prstGeom>
          <a:noFill/>
        </p:spPr>
        <p:txBody>
          <a:bodyPr wrap="square" rtlCol="0">
            <a:spAutoFit/>
          </a:bodyPr>
          <a:lstStyle/>
          <a:p>
            <a:r>
              <a:rPr lang="de-DE" sz="2400" b="1" spc="-100" dirty="0" err="1">
                <a:solidFill>
                  <a:srgbClr val="1F497D"/>
                </a:solidFill>
                <a:latin typeface="Corbel" panose="020B0503020204020204" pitchFamily="34" charset="0"/>
                <a:ea typeface="+mj-ea"/>
                <a:cs typeface="+mj-cs"/>
              </a:rPr>
              <a:t>Which</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mode</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of</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transport</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has</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the</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highest</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share</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of</a:t>
            </a:r>
            <a:r>
              <a:rPr lang="de-DE" sz="2400" b="1" spc="-100" dirty="0">
                <a:solidFill>
                  <a:srgbClr val="1F497D"/>
                </a:solidFill>
                <a:latin typeface="Corbel" panose="020B0503020204020204" pitchFamily="34" charset="0"/>
                <a:ea typeface="+mj-ea"/>
                <a:cs typeface="+mj-cs"/>
              </a:rPr>
              <a:t> </a:t>
            </a:r>
            <a:r>
              <a:rPr lang="de-DE" sz="2400" b="1" spc="-100" dirty="0" err="1">
                <a:solidFill>
                  <a:srgbClr val="1F497D"/>
                </a:solidFill>
                <a:latin typeface="Corbel" panose="020B0503020204020204" pitchFamily="34" charset="0"/>
                <a:ea typeface="+mj-ea"/>
                <a:cs typeface="+mj-cs"/>
              </a:rPr>
              <a:t>the</a:t>
            </a:r>
            <a:r>
              <a:rPr lang="de-DE" sz="2400" b="1" spc="-100" dirty="0">
                <a:solidFill>
                  <a:srgbClr val="1F497D"/>
                </a:solidFill>
                <a:latin typeface="Corbel" panose="020B0503020204020204" pitchFamily="34" charset="0"/>
                <a:ea typeface="+mj-ea"/>
                <a:cs typeface="+mj-cs"/>
              </a:rPr>
              <a:t> modal </a:t>
            </a:r>
            <a:r>
              <a:rPr lang="de-DE" sz="2400" b="1" spc="-100" dirty="0" err="1">
                <a:solidFill>
                  <a:srgbClr val="1F497D"/>
                </a:solidFill>
                <a:latin typeface="Corbel" panose="020B0503020204020204" pitchFamily="34" charset="0"/>
                <a:ea typeface="+mj-ea"/>
                <a:cs typeface="+mj-cs"/>
              </a:rPr>
              <a:t>split</a:t>
            </a:r>
            <a:r>
              <a:rPr lang="de-DE" sz="2400" b="1" spc="-100" dirty="0">
                <a:solidFill>
                  <a:srgbClr val="1F497D"/>
                </a:solidFill>
                <a:latin typeface="Corbel" panose="020B0503020204020204" pitchFamily="34" charset="0"/>
                <a:ea typeface="+mj-ea"/>
                <a:cs typeface="+mj-cs"/>
              </a:rPr>
              <a:t> in Europe?</a:t>
            </a:r>
            <a:endParaRPr lang="en-US" sz="2400" b="1" spc="-100" dirty="0">
              <a:solidFill>
                <a:srgbClr val="1F497D"/>
              </a:solidFill>
              <a:latin typeface="Corbel" panose="020B0503020204020204" pitchFamily="34" charset="0"/>
              <a:ea typeface="+mj-ea"/>
              <a:cs typeface="+mj-cs"/>
            </a:endParaRPr>
          </a:p>
          <a:p>
            <a:endParaRPr lang="de-DE" sz="2400" b="1" spc="-100" dirty="0">
              <a:solidFill>
                <a:srgbClr val="1F497D"/>
              </a:solidFill>
              <a:latin typeface="+mj-lt"/>
              <a:ea typeface="+mj-ea"/>
              <a:cs typeface="+mj-cs"/>
            </a:endParaRPr>
          </a:p>
        </p:txBody>
      </p:sp>
    </p:spTree>
    <p:extLst>
      <p:ext uri="{BB962C8B-B14F-4D97-AF65-F5344CB8AC3E}">
        <p14:creationId xmlns:p14="http://schemas.microsoft.com/office/powerpoint/2010/main" val="4196409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7139136" cy="990600"/>
          </a:xfrm>
        </p:spPr>
        <p:txBody>
          <a:bodyPr/>
          <a:lstStyle/>
          <a:p>
            <a:r>
              <a:rPr lang="de-AT" b="1" dirty="0">
                <a:solidFill>
                  <a:schemeClr val="accent1"/>
                </a:solidFill>
                <a:latin typeface="Corbel" panose="020B0503020204020204" pitchFamily="34" charset="0"/>
              </a:rPr>
              <a:t>Agenda</a:t>
            </a:r>
            <a:br>
              <a:rPr lang="de-AT" b="1" dirty="0">
                <a:solidFill>
                  <a:schemeClr val="accent1"/>
                </a:solidFill>
                <a:latin typeface="Corbel" panose="020B0503020204020204" pitchFamily="34" charset="0"/>
              </a:rPr>
            </a:br>
            <a:r>
              <a:rPr lang="en-US" sz="2400" dirty="0">
                <a:solidFill>
                  <a:schemeClr val="accent1"/>
                </a:solidFill>
                <a:latin typeface="Corbel" panose="020B0503020204020204" pitchFamily="34" charset="0"/>
              </a:rPr>
              <a:t>Inland Navigation as Part of the Transport Chain</a:t>
            </a:r>
            <a:endParaRPr lang="de-AT" sz="2400"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156639390"/>
              </p:ext>
            </p:extLst>
          </p:nvPr>
        </p:nvGraphicFramePr>
        <p:xfrm>
          <a:off x="1763688" y="2132856"/>
          <a:ext cx="5256584"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503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a:solidFill>
                  <a:schemeClr val="accent1"/>
                </a:solidFill>
                <a:latin typeface="Corbel" panose="020B0503020204020204" pitchFamily="34" charset="0"/>
              </a:rPr>
              <a:t>Freight Transport</a:t>
            </a:r>
          </a:p>
        </p:txBody>
      </p:sp>
      <p:sp>
        <p:nvSpPr>
          <p:cNvPr id="5" name="Content Placeholder 4"/>
          <p:cNvSpPr>
            <a:spLocks noGrp="1"/>
          </p:cNvSpPr>
          <p:nvPr>
            <p:ph idx="1"/>
          </p:nvPr>
        </p:nvSpPr>
        <p:spPr/>
        <p:txBody>
          <a:bodyPr>
            <a:normAutofit/>
          </a:bodyPr>
          <a:lstStyle/>
          <a:p>
            <a:endParaRPr lang="de-AT"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transport = change of location of goods by means of transport (i.e. truck, train, maritime vessel or inland vessel)</a:t>
            </a:r>
          </a:p>
          <a:p>
            <a:endParaRPr lang="en-GB" sz="10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freight transport is a prerequisite for commerce and industry </a:t>
            </a:r>
            <a:br>
              <a:rPr lang="en-GB" sz="2200" dirty="0">
                <a:solidFill>
                  <a:schemeClr val="accent1"/>
                </a:solidFill>
                <a:latin typeface="Corbel" panose="020B0503020204020204" pitchFamily="34" charset="0"/>
              </a:rPr>
            </a:br>
            <a:r>
              <a:rPr lang="en-GB" sz="2200" dirty="0">
                <a:solidFill>
                  <a:schemeClr val="accent1"/>
                </a:solidFill>
                <a:latin typeface="Corbel" panose="020B0503020204020204" pitchFamily="34" charset="0"/>
                <a:sym typeface="Wingdings" panose="05000000000000000000" pitchFamily="2" charset="2"/>
              </a:rPr>
              <a:t> therefore it ensures our prosperity</a:t>
            </a:r>
          </a:p>
          <a:p>
            <a:r>
              <a:rPr lang="en-GB" sz="2200" dirty="0">
                <a:solidFill>
                  <a:schemeClr val="accent1"/>
                </a:solidFill>
                <a:latin typeface="Corbel" panose="020B0503020204020204" pitchFamily="34" charset="0"/>
                <a:sym typeface="Wingdings" panose="05000000000000000000" pitchFamily="2" charset="2"/>
              </a:rPr>
              <a:t>increasing freight transport due to increasing globalisation and division of labour</a:t>
            </a:r>
          </a:p>
          <a:p>
            <a:r>
              <a:rPr lang="en-GB" sz="2200" dirty="0">
                <a:solidFill>
                  <a:schemeClr val="accent1"/>
                </a:solidFill>
                <a:latin typeface="Corbel" panose="020B0503020204020204" pitchFamily="34" charset="0"/>
              </a:rPr>
              <a:t>freight transport contributes to our prosperity, but in reverse it is not allowed to become a reason for increasing burden on human and environment</a:t>
            </a:r>
          </a:p>
          <a:p>
            <a:endParaRPr lang="de-AT" sz="1000"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Tree>
    <p:extLst>
      <p:ext uri="{BB962C8B-B14F-4D97-AF65-F5344CB8AC3E}">
        <p14:creationId xmlns:p14="http://schemas.microsoft.com/office/powerpoint/2010/main" val="2627648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a:solidFill>
                  <a:schemeClr val="accent1"/>
                </a:solidFill>
                <a:latin typeface="Corbel" panose="020B0503020204020204" pitchFamily="34" charset="0"/>
              </a:rPr>
              <a:t>Freight Transport</a:t>
            </a:r>
          </a:p>
        </p:txBody>
      </p:sp>
      <p:sp>
        <p:nvSpPr>
          <p:cNvPr id="5" name="Content Placeholder 4"/>
          <p:cNvSpPr>
            <a:spLocks noGrp="1"/>
          </p:cNvSpPr>
          <p:nvPr>
            <p:ph idx="1"/>
          </p:nvPr>
        </p:nvSpPr>
        <p:spPr/>
        <p:txBody>
          <a:bodyPr>
            <a:normAutofit/>
          </a:bodyPr>
          <a:lstStyle/>
          <a:p>
            <a:endParaRPr lang="de-AT"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suitable </a:t>
            </a:r>
            <a:r>
              <a:rPr lang="en-GB" sz="2200" b="1" dirty="0">
                <a:solidFill>
                  <a:schemeClr val="accent1"/>
                </a:solidFill>
                <a:latin typeface="Corbel" panose="020B0503020204020204" pitchFamily="34" charset="0"/>
              </a:rPr>
              <a:t>transport mode </a:t>
            </a:r>
            <a:r>
              <a:rPr lang="en-GB" sz="2200" dirty="0">
                <a:solidFill>
                  <a:schemeClr val="accent1"/>
                </a:solidFill>
                <a:latin typeface="Corbel" panose="020B0503020204020204" pitchFamily="34" charset="0"/>
              </a:rPr>
              <a:t>depending on the </a:t>
            </a:r>
            <a:r>
              <a:rPr lang="en-GB" sz="2200" b="1" dirty="0">
                <a:solidFill>
                  <a:schemeClr val="accent1"/>
                </a:solidFill>
                <a:latin typeface="Corbel" panose="020B0503020204020204" pitchFamily="34" charset="0"/>
              </a:rPr>
              <a:t>products characteristics, quantity, measures, location of consignor/consignee</a:t>
            </a:r>
          </a:p>
          <a:p>
            <a:endParaRPr lang="en-GB" sz="5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situation-related transport planning required</a:t>
            </a:r>
          </a:p>
          <a:p>
            <a:endParaRPr lang="en-GB" sz="2200" dirty="0">
              <a:solidFill>
                <a:schemeClr val="accent1"/>
              </a:solidFill>
              <a:latin typeface="Corbel" panose="020B0503020204020204" pitchFamily="34" charset="0"/>
            </a:endParaRPr>
          </a:p>
          <a:p>
            <a:r>
              <a:rPr lang="en-GB" sz="2200" dirty="0">
                <a:solidFill>
                  <a:schemeClr val="accent1"/>
                </a:solidFill>
                <a:latin typeface="Corbel" panose="020B0503020204020204" pitchFamily="34" charset="0"/>
              </a:rPr>
              <a:t>a shift from truck to other means of transport is necessary, because:</a:t>
            </a:r>
          </a:p>
          <a:p>
            <a:pPr lvl="1"/>
            <a:r>
              <a:rPr lang="en-GB" sz="1800" dirty="0">
                <a:solidFill>
                  <a:schemeClr val="accent1"/>
                </a:solidFill>
                <a:latin typeface="Corbel" panose="020B0503020204020204" pitchFamily="34" charset="0"/>
              </a:rPr>
              <a:t>the capacity on roads is finite</a:t>
            </a:r>
          </a:p>
          <a:p>
            <a:pPr lvl="1"/>
            <a:r>
              <a:rPr lang="en-GB" sz="1800" dirty="0">
                <a:solidFill>
                  <a:schemeClr val="accent1"/>
                </a:solidFill>
                <a:latin typeface="Corbel" panose="020B0503020204020204" pitchFamily="34" charset="0"/>
              </a:rPr>
              <a:t>expansion possibilities on roads is finite</a:t>
            </a:r>
          </a:p>
          <a:p>
            <a:pPr lvl="1"/>
            <a:r>
              <a:rPr lang="en-GB" sz="1800" dirty="0">
                <a:solidFill>
                  <a:schemeClr val="accent1"/>
                </a:solidFill>
                <a:latin typeface="Corbel" panose="020B0503020204020204" pitchFamily="34" charset="0"/>
              </a:rPr>
              <a:t>lack of truck drivers</a:t>
            </a:r>
          </a:p>
          <a:p>
            <a:pPr lvl="1"/>
            <a:r>
              <a:rPr lang="en-GB" sz="1800" dirty="0">
                <a:solidFill>
                  <a:schemeClr val="accent1"/>
                </a:solidFill>
                <a:latin typeface="Corbel" panose="020B0503020204020204" pitchFamily="34" charset="0"/>
              </a:rPr>
              <a:t>increase of safety</a:t>
            </a:r>
          </a:p>
          <a:p>
            <a:pPr lvl="1"/>
            <a:r>
              <a:rPr lang="en-GB" sz="1800" dirty="0">
                <a:solidFill>
                  <a:schemeClr val="accent1"/>
                </a:solidFill>
                <a:latin typeface="Corbel" panose="020B0503020204020204" pitchFamily="34" charset="0"/>
              </a:rPr>
              <a:t>burden for the environment</a:t>
            </a:r>
          </a:p>
          <a:p>
            <a:pPr lvl="1"/>
            <a:r>
              <a:rPr lang="en-GB" sz="1800" dirty="0">
                <a:solidFill>
                  <a:schemeClr val="accent1"/>
                </a:solidFill>
                <a:latin typeface="Corbel" panose="020B0503020204020204" pitchFamily="34" charset="0"/>
              </a:rPr>
              <a:t>noise</a:t>
            </a:r>
          </a:p>
          <a:p>
            <a:pPr lvl="1"/>
            <a:endParaRPr lang="en-GB" sz="1800" dirty="0">
              <a:solidFill>
                <a:schemeClr val="accent1"/>
              </a:solidFill>
              <a:latin typeface="Corbel" panose="020B0503020204020204" pitchFamily="34" charset="0"/>
            </a:endParaRPr>
          </a:p>
          <a:p>
            <a:endParaRPr lang="en-GB" dirty="0">
              <a:solidFill>
                <a:schemeClr val="accent1"/>
              </a:solidFill>
              <a:latin typeface="Corbel" panose="020B0503020204020204" pitchFamily="34" charset="0"/>
            </a:endParaRPr>
          </a:p>
          <a:p>
            <a:endParaRPr lang="de-AT" sz="1000"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Tree>
    <p:extLst>
      <p:ext uri="{BB962C8B-B14F-4D97-AF65-F5344CB8AC3E}">
        <p14:creationId xmlns:p14="http://schemas.microsoft.com/office/powerpoint/2010/main" val="219006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a:solidFill>
                  <a:schemeClr val="accent1"/>
                </a:solidFill>
                <a:latin typeface="Corbel" panose="020B0503020204020204" pitchFamily="34" charset="0"/>
              </a:rPr>
              <a:t>Freight Transport in Europe</a:t>
            </a:r>
            <a:endParaRPr lang="de-DE" sz="2800" dirty="0">
              <a:solidFill>
                <a:schemeClr val="accent1"/>
              </a:solidFill>
              <a:latin typeface="Corbel" panose="020B0503020204020204" pitchFamily="34" charset="0"/>
            </a:endParaRPr>
          </a:p>
        </p:txBody>
      </p:sp>
      <p:sp>
        <p:nvSpPr>
          <p:cNvPr id="11" name="Rectangle 10"/>
          <p:cNvSpPr/>
          <p:nvPr/>
        </p:nvSpPr>
        <p:spPr>
          <a:xfrm>
            <a:off x="10509" y="4794524"/>
            <a:ext cx="9001000" cy="194421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2700" tIns="12700" rIns="12700" bIns="12700" numCol="1" spcCol="1270" anchor="ctr" anchorCtr="0">
            <a:noAutofit/>
          </a:bodyPr>
          <a:lstStyle/>
          <a:p>
            <a:pPr marL="438150" indent="-342900" defTabSz="889000">
              <a:lnSpc>
                <a:spcPct val="90000"/>
              </a:lnSpc>
              <a:spcBef>
                <a:spcPct val="0"/>
              </a:spcBef>
              <a:spcAft>
                <a:spcPct val="35000"/>
              </a:spcAft>
              <a:buFont typeface="Arial" panose="020B0604020202020204" pitchFamily="34" charset="0"/>
              <a:buChar char="•"/>
            </a:pPr>
            <a:r>
              <a:rPr lang="en-GB" sz="2000" dirty="0">
                <a:solidFill>
                  <a:srgbClr val="3C628F"/>
                </a:solidFill>
                <a:latin typeface="Corbel" panose="020B0503020204020204" pitchFamily="34" charset="0"/>
              </a:rPr>
              <a:t>the proportion of inland waterway navigation is very different within the countries</a:t>
            </a:r>
          </a:p>
          <a:p>
            <a:pPr marL="895350" lvl="1" indent="-342900" defTabSz="889000">
              <a:lnSpc>
                <a:spcPct val="90000"/>
              </a:lnSpc>
              <a:spcBef>
                <a:spcPct val="0"/>
              </a:spcBef>
              <a:spcAft>
                <a:spcPct val="35000"/>
              </a:spcAft>
              <a:buFont typeface="Arial" panose="020B0604020202020204" pitchFamily="34" charset="0"/>
              <a:buChar char="•"/>
            </a:pPr>
            <a:r>
              <a:rPr lang="en-GB" sz="2000" dirty="0">
                <a:solidFill>
                  <a:srgbClr val="3C628F"/>
                </a:solidFill>
                <a:latin typeface="Corbel" panose="020B0503020204020204" pitchFamily="34" charset="0"/>
              </a:rPr>
              <a:t>i.e. the Netherlands has important sea ports and an extensive inland waterway network </a:t>
            </a:r>
            <a:r>
              <a:rPr lang="en-GB" sz="2000" dirty="0">
                <a:solidFill>
                  <a:srgbClr val="3C628F"/>
                </a:solidFill>
                <a:latin typeface="Corbel" panose="020B0503020204020204" pitchFamily="34" charset="0"/>
                <a:sym typeface="Wingdings" panose="05000000000000000000" pitchFamily="2" charset="2"/>
              </a:rPr>
              <a:t> the highest share in the EU with 41,6 % in 2020</a:t>
            </a:r>
          </a:p>
          <a:p>
            <a:pPr marL="895350" lvl="1" indent="-342900" defTabSz="889000">
              <a:lnSpc>
                <a:spcPct val="90000"/>
              </a:lnSpc>
              <a:spcBef>
                <a:spcPct val="0"/>
              </a:spcBef>
              <a:spcAft>
                <a:spcPct val="35000"/>
              </a:spcAft>
              <a:buFont typeface="Arial" panose="020B0604020202020204" pitchFamily="34" charset="0"/>
              <a:buChar char="•"/>
            </a:pPr>
            <a:r>
              <a:rPr lang="en-GB" sz="2000" dirty="0">
                <a:solidFill>
                  <a:srgbClr val="3C628F"/>
                </a:solidFill>
                <a:latin typeface="Corbel" panose="020B0503020204020204" pitchFamily="34" charset="0"/>
                <a:sym typeface="Wingdings" panose="05000000000000000000" pitchFamily="2" charset="2"/>
              </a:rPr>
              <a:t>i.e. Malta and Cyprus do not dispose over inland waterways at all, therefore the share is 0 %.</a:t>
            </a:r>
            <a:endParaRPr lang="en-GB" sz="2000" dirty="0">
              <a:solidFill>
                <a:srgbClr val="3C628F"/>
              </a:solidFill>
              <a:latin typeface="Corbel" panose="020B0503020204020204" pitchFamily="34" charset="0"/>
            </a:endParaRPr>
          </a:p>
          <a:p>
            <a:pPr marL="438150" indent="-342900" defTabSz="889000">
              <a:lnSpc>
                <a:spcPct val="90000"/>
              </a:lnSpc>
              <a:spcBef>
                <a:spcPct val="0"/>
              </a:spcBef>
              <a:spcAft>
                <a:spcPct val="35000"/>
              </a:spcAft>
              <a:buFont typeface="Arial" panose="020B0604020202020204" pitchFamily="34" charset="0"/>
              <a:buChar char="•"/>
            </a:pPr>
            <a:endParaRPr lang="de-DE" sz="2000" dirty="0">
              <a:solidFill>
                <a:srgbClr val="3C628F"/>
              </a:solidFill>
              <a:latin typeface="Corbel" panose="020B0503020204020204" pitchFamily="34" charset="0"/>
            </a:endParaRPr>
          </a:p>
          <a:p>
            <a:pPr marL="95250" defTabSz="889000">
              <a:lnSpc>
                <a:spcPct val="90000"/>
              </a:lnSpc>
              <a:spcBef>
                <a:spcPct val="0"/>
              </a:spcBef>
              <a:spcAft>
                <a:spcPct val="35000"/>
              </a:spcAft>
            </a:pPr>
            <a:endParaRPr lang="de-DE" sz="2000" dirty="0">
              <a:solidFill>
                <a:srgbClr val="3C628F"/>
              </a:solidFill>
              <a:latin typeface="Corbel" panose="020B0503020204020204" pitchFamily="34" charset="0"/>
            </a:endParaRPr>
          </a:p>
        </p:txBody>
      </p:sp>
      <p:graphicFrame>
        <p:nvGraphicFramePr>
          <p:cNvPr id="42" name="Chart 41"/>
          <p:cNvGraphicFramePr/>
          <p:nvPr>
            <p:extLst>
              <p:ext uri="{D42A27DB-BD31-4B8C-83A1-F6EECF244321}">
                <p14:modId xmlns:p14="http://schemas.microsoft.com/office/powerpoint/2010/main" val="3438162369"/>
              </p:ext>
            </p:extLst>
          </p:nvPr>
        </p:nvGraphicFramePr>
        <p:xfrm>
          <a:off x="611560" y="1685093"/>
          <a:ext cx="6264696" cy="2736304"/>
        </p:xfrm>
        <a:graphic>
          <a:graphicData uri="http://schemas.openxmlformats.org/drawingml/2006/chart">
            <c:chart xmlns:c="http://schemas.openxmlformats.org/drawingml/2006/chart" xmlns:r="http://schemas.openxmlformats.org/officeDocument/2006/relationships" r:id="rId3"/>
          </a:graphicData>
        </a:graphic>
      </p:graphicFrame>
      <p:pic>
        <p:nvPicPr>
          <p:cNvPr id="23" name="Picture 5" descr="C:\Users\P41184\AppData\Local\Microsoft\Windows\Temporary Internet Files\Content.IE5\FYE1KM7W\MC900371050[1].wmf"/>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329586" y="1759170"/>
            <a:ext cx="184166" cy="2020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08104" y="1668826"/>
            <a:ext cx="3635896" cy="276999"/>
          </a:xfrm>
          <a:prstGeom prst="rect">
            <a:avLst/>
          </a:prstGeom>
          <a:noFill/>
        </p:spPr>
        <p:txBody>
          <a:bodyPr wrap="square" rtlCol="0">
            <a:spAutoFit/>
          </a:bodyPr>
          <a:lstStyle/>
          <a:p>
            <a:r>
              <a:rPr lang="en-GB" sz="1200" dirty="0">
                <a:solidFill>
                  <a:srgbClr val="3C628F"/>
                </a:solidFill>
                <a:latin typeface="Corbel" panose="020B0503020204020204" pitchFamily="34" charset="0"/>
              </a:rPr>
              <a:t>proportion of different transport modes</a:t>
            </a: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lumMod val="65000"/>
                  </a:prstClr>
                </a:solidFill>
              </a:rPr>
              <a:pPr/>
              <a:t>8</a:t>
            </a:fld>
            <a:endParaRPr lang="de-AT" dirty="0">
              <a:solidFill>
                <a:prstClr val="white">
                  <a:lumMod val="65000"/>
                </a:prstClr>
              </a:solidFill>
            </a:endParaRPr>
          </a:p>
        </p:txBody>
      </p:sp>
      <p:sp>
        <p:nvSpPr>
          <p:cNvPr id="5" name="TextBox 4"/>
          <p:cNvSpPr txBox="1"/>
          <p:nvPr/>
        </p:nvSpPr>
        <p:spPr>
          <a:xfrm>
            <a:off x="2267744" y="3933056"/>
            <a:ext cx="2658648"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source: Eurostat</a:t>
            </a:r>
          </a:p>
        </p:txBody>
      </p:sp>
    </p:spTree>
    <p:extLst>
      <p:ext uri="{BB962C8B-B14F-4D97-AF65-F5344CB8AC3E}">
        <p14:creationId xmlns:p14="http://schemas.microsoft.com/office/powerpoint/2010/main" val="306622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7139136" cy="990600"/>
          </a:xfrm>
        </p:spPr>
        <p:txBody>
          <a:bodyPr/>
          <a:lstStyle/>
          <a:p>
            <a:r>
              <a:rPr lang="de-AT" b="1" dirty="0">
                <a:solidFill>
                  <a:schemeClr val="accent1"/>
                </a:solidFill>
                <a:latin typeface="Corbel" panose="020B0503020204020204" pitchFamily="34" charset="0"/>
              </a:rPr>
              <a:t>Agenda</a:t>
            </a:r>
            <a:br>
              <a:rPr lang="de-AT" b="1" dirty="0">
                <a:solidFill>
                  <a:schemeClr val="accent1"/>
                </a:solidFill>
                <a:latin typeface="Corbel" panose="020B0503020204020204" pitchFamily="34" charset="0"/>
              </a:rPr>
            </a:br>
            <a:r>
              <a:rPr lang="en-US" sz="2400" dirty="0">
                <a:solidFill>
                  <a:srgbClr val="1F497D"/>
                </a:solidFill>
                <a:latin typeface="Corbel" panose="020B0503020204020204" pitchFamily="34" charset="0"/>
              </a:rPr>
              <a:t>Inland Navigation as Part of the Transport Chain</a:t>
            </a:r>
            <a:endParaRPr lang="de-AT" sz="2400"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9</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570542253"/>
              </p:ext>
            </p:extLst>
          </p:nvPr>
        </p:nvGraphicFramePr>
        <p:xfrm>
          <a:off x="1763688" y="2132856"/>
          <a:ext cx="5256584"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938635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REWWay">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003300"/>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3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4_Clarity">
  <a:themeElements>
    <a:clrScheme name="Custom 4">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5_Clarity">
  <a:themeElements>
    <a:clrScheme name="Custom 4">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5542</Words>
  <Application>Microsoft Office PowerPoint</Application>
  <PresentationFormat>On-screen Show (4:3)</PresentationFormat>
  <Paragraphs>564</Paragraphs>
  <Slides>34</Slides>
  <Notes>33</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34</vt:i4>
      </vt:variant>
    </vt:vector>
  </HeadingPairs>
  <TitlesOfParts>
    <vt:vector size="45" baseType="lpstr">
      <vt:lpstr>Arial</vt:lpstr>
      <vt:lpstr>Calibri</vt:lpstr>
      <vt:lpstr>Corbel</vt:lpstr>
      <vt:lpstr>Courier New</vt:lpstr>
      <vt:lpstr>Symbol</vt:lpstr>
      <vt:lpstr>Custom Design</vt:lpstr>
      <vt:lpstr>1_Clarity</vt:lpstr>
      <vt:lpstr>2_Clarity</vt:lpstr>
      <vt:lpstr>3_Clarity</vt:lpstr>
      <vt:lpstr>4_Clarity</vt:lpstr>
      <vt:lpstr>5_Clarity</vt:lpstr>
      <vt:lpstr>How to work with this learning material</vt:lpstr>
      <vt:lpstr>Learning Objectives and Target Group</vt:lpstr>
      <vt:lpstr>Inland Vessels as part of the transport chain</vt:lpstr>
      <vt:lpstr>Warm-Up Inland Navigation as Part of the Transport Chain</vt:lpstr>
      <vt:lpstr>Agenda Inland Navigation as Part of the Transport Chain</vt:lpstr>
      <vt:lpstr>Freight Transport</vt:lpstr>
      <vt:lpstr>Freight Transport</vt:lpstr>
      <vt:lpstr>Freight Transport in Europe</vt:lpstr>
      <vt:lpstr>Agenda Inland Navigation as Part of the Transport Chain</vt:lpstr>
      <vt:lpstr>Terminology Transport Mode Comparison</vt:lpstr>
      <vt:lpstr>Transport Mode Comparison</vt:lpstr>
      <vt:lpstr>Transport Capacity Transport Mode Comparison</vt:lpstr>
      <vt:lpstr>Energy Consumption Transport Mode Comparison</vt:lpstr>
      <vt:lpstr>External Costs Transport Mode Comparison</vt:lpstr>
      <vt:lpstr>Safety, Availability, Infrastructure Costs Transport Mode Comparison</vt:lpstr>
      <vt:lpstr>Strengths/Weaknesses Inland Vessel  Transport Mode Comparison</vt:lpstr>
      <vt:lpstr>Opportunities/Threats Inland Vessel Transport Mode Comparison</vt:lpstr>
      <vt:lpstr>Agenda Inland Navigation as Part of the Transport Chain</vt:lpstr>
      <vt:lpstr>Involved Stakeholders Multimodal Transport  </vt:lpstr>
      <vt:lpstr>Multimodal Transport</vt:lpstr>
      <vt:lpstr>Multimodal Transport</vt:lpstr>
      <vt:lpstr>Overview Multimodal Transport</vt:lpstr>
      <vt:lpstr>Importance Multimodal Transport</vt:lpstr>
      <vt:lpstr>Multimodal Transport</vt:lpstr>
      <vt:lpstr>Promotion of  Combined Transport Multimodal Transport</vt:lpstr>
      <vt:lpstr>Agenda Inland Navigation as Part of the Transport Chain</vt:lpstr>
      <vt:lpstr>Multimodal Transport of Fertilisers</vt:lpstr>
      <vt:lpstr>Multimodal Transport of Steel Products</vt:lpstr>
      <vt:lpstr>Multimodal Transport of  Concrete Segments</vt:lpstr>
      <vt:lpstr>Multimodal Transport of  Mineral Raw Materials</vt:lpstr>
      <vt:lpstr>Cross word Final Exercise</vt:lpstr>
      <vt:lpstr>Internet Research Final Exercise</vt:lpstr>
      <vt:lpstr>Sources</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Kompp Ricarda</cp:lastModifiedBy>
  <cp:revision>299</cp:revision>
  <cp:lastPrinted>2013-04-09T11:49:52Z</cp:lastPrinted>
  <dcterms:created xsi:type="dcterms:W3CDTF">2012-09-17T08:31:25Z</dcterms:created>
  <dcterms:modified xsi:type="dcterms:W3CDTF">2022-09-20T11:41:58Z</dcterms:modified>
</cp:coreProperties>
</file>