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charts/chart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34"/>
  </p:notesMasterIdLst>
  <p:handoutMasterIdLst>
    <p:handoutMasterId r:id="rId35"/>
  </p:handoutMasterIdLst>
  <p:sldIdLst>
    <p:sldId id="403" r:id="rId3"/>
    <p:sldId id="412" r:id="rId4"/>
    <p:sldId id="443" r:id="rId5"/>
    <p:sldId id="445" r:id="rId6"/>
    <p:sldId id="425" r:id="rId7"/>
    <p:sldId id="447" r:id="rId8"/>
    <p:sldId id="423" r:id="rId9"/>
    <p:sldId id="457" r:id="rId10"/>
    <p:sldId id="446" r:id="rId11"/>
    <p:sldId id="438" r:id="rId12"/>
    <p:sldId id="424" r:id="rId13"/>
    <p:sldId id="429" r:id="rId14"/>
    <p:sldId id="426" r:id="rId15"/>
    <p:sldId id="428" r:id="rId16"/>
    <p:sldId id="449" r:id="rId17"/>
    <p:sldId id="444" r:id="rId18"/>
    <p:sldId id="458" r:id="rId19"/>
    <p:sldId id="418" r:id="rId20"/>
    <p:sldId id="430" r:id="rId21"/>
    <p:sldId id="420" r:id="rId22"/>
    <p:sldId id="419" r:id="rId23"/>
    <p:sldId id="459" r:id="rId24"/>
    <p:sldId id="453" r:id="rId25"/>
    <p:sldId id="454" r:id="rId26"/>
    <p:sldId id="455" r:id="rId27"/>
    <p:sldId id="442" r:id="rId28"/>
    <p:sldId id="456" r:id="rId29"/>
    <p:sldId id="436" r:id="rId30"/>
    <p:sldId id="439" r:id="rId31"/>
    <p:sldId id="441" r:id="rId32"/>
    <p:sldId id="460" r:id="rId33"/>
  </p:sldIdLst>
  <p:sldSz cx="9144000" cy="6858000" type="screen4x3"/>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ller Alexandra" initials="HA"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7" autoAdjust="0"/>
    <p:restoredTop sz="75499" autoAdjust="0"/>
  </p:normalViewPr>
  <p:slideViewPr>
    <p:cSldViewPr showGuides="1">
      <p:cViewPr varScale="1">
        <p:scale>
          <a:sx n="53" d="100"/>
          <a:sy n="53" d="100"/>
        </p:scale>
        <p:origin x="-84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dirty="0">
                <a:solidFill>
                  <a:schemeClr val="tx2"/>
                </a:solidFill>
              </a:rPr>
              <a:t>Europe's most congested countries in </a:t>
            </a:r>
            <a:r>
              <a:rPr lang="en-US" sz="1800" dirty="0" smtClean="0">
                <a:solidFill>
                  <a:schemeClr val="tx2"/>
                </a:solidFill>
              </a:rPr>
              <a:t>2014 (in hours wasted annually) </a:t>
            </a:r>
            <a:endParaRPr lang="en-US" sz="1800" dirty="0">
              <a:solidFill>
                <a:schemeClr val="tx2"/>
              </a:solidFill>
            </a:endParaRPr>
          </a:p>
        </c:rich>
      </c:tx>
      <c:layout>
        <c:manualLayout>
          <c:xMode val="edge"/>
          <c:yMode val="edge"/>
          <c:x val="0.13269491283733201"/>
          <c:y val="2.2410762812956599E-2"/>
        </c:manualLayout>
      </c:layout>
      <c:overlay val="0"/>
    </c:title>
    <c:autoTitleDeleted val="0"/>
    <c:plotArea>
      <c:layout/>
      <c:barChart>
        <c:barDir val="col"/>
        <c:grouping val="clustered"/>
        <c:varyColors val="0"/>
        <c:ser>
          <c:idx val="0"/>
          <c:order val="0"/>
          <c:tx>
            <c:strRef>
              <c:f>Sheet1!$B$1</c:f>
              <c:strCache>
                <c:ptCount val="1"/>
                <c:pt idx="0">
                  <c:v>Europe's most congested countries in 2014</c:v>
                </c:pt>
              </c:strCache>
            </c:strRef>
          </c:tx>
          <c:spPr>
            <a:solidFill>
              <a:schemeClr val="accent1"/>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Sheet1!$A$2:$A$11</c:f>
              <c:strCache>
                <c:ptCount val="10"/>
                <c:pt idx="0">
                  <c:v>Belgium</c:v>
                </c:pt>
                <c:pt idx="1">
                  <c:v>Netherlands</c:v>
                </c:pt>
                <c:pt idx="2">
                  <c:v>Germany</c:v>
                </c:pt>
                <c:pt idx="3">
                  <c:v>Luxembourg</c:v>
                </c:pt>
                <c:pt idx="4">
                  <c:v>UK</c:v>
                </c:pt>
                <c:pt idx="5">
                  <c:v>Switzerland</c:v>
                </c:pt>
                <c:pt idx="6">
                  <c:v>France</c:v>
                </c:pt>
                <c:pt idx="7">
                  <c:v>Austria</c:v>
                </c:pt>
                <c:pt idx="8">
                  <c:v>Ireland</c:v>
                </c:pt>
                <c:pt idx="9">
                  <c:v>Italy</c:v>
                </c:pt>
              </c:strCache>
            </c:strRef>
          </c:cat>
          <c:val>
            <c:numRef>
              <c:f>Sheet1!$B$2:$B$11</c:f>
              <c:numCache>
                <c:formatCode>General</c:formatCode>
                <c:ptCount val="10"/>
                <c:pt idx="0">
                  <c:v>51</c:v>
                </c:pt>
                <c:pt idx="1">
                  <c:v>41</c:v>
                </c:pt>
                <c:pt idx="2">
                  <c:v>39</c:v>
                </c:pt>
                <c:pt idx="3">
                  <c:v>34</c:v>
                </c:pt>
                <c:pt idx="4">
                  <c:v>30</c:v>
                </c:pt>
                <c:pt idx="5">
                  <c:v>29</c:v>
                </c:pt>
                <c:pt idx="6">
                  <c:v>29</c:v>
                </c:pt>
                <c:pt idx="7">
                  <c:v>25</c:v>
                </c:pt>
                <c:pt idx="8">
                  <c:v>24</c:v>
                </c:pt>
                <c:pt idx="9">
                  <c:v>20</c:v>
                </c:pt>
              </c:numCache>
            </c:numRef>
          </c:val>
        </c:ser>
        <c:dLbls>
          <c:showLegendKey val="0"/>
          <c:showVal val="0"/>
          <c:showCatName val="0"/>
          <c:showSerName val="0"/>
          <c:showPercent val="0"/>
          <c:showBubbleSize val="0"/>
        </c:dLbls>
        <c:gapWidth val="150"/>
        <c:axId val="162217984"/>
        <c:axId val="190889984"/>
      </c:barChart>
      <c:catAx>
        <c:axId val="162217984"/>
        <c:scaling>
          <c:orientation val="minMax"/>
        </c:scaling>
        <c:delete val="0"/>
        <c:axPos val="b"/>
        <c:majorTickMark val="out"/>
        <c:minorTickMark val="none"/>
        <c:tickLblPos val="nextTo"/>
        <c:txPr>
          <a:bodyPr/>
          <a:lstStyle/>
          <a:p>
            <a:pPr>
              <a:defRPr sz="1200"/>
            </a:pPr>
            <a:endParaRPr lang="en-US"/>
          </a:p>
        </c:txPr>
        <c:crossAx val="190889984"/>
        <c:crosses val="autoZero"/>
        <c:auto val="1"/>
        <c:lblAlgn val="ctr"/>
        <c:lblOffset val="100"/>
        <c:noMultiLvlLbl val="0"/>
      </c:catAx>
      <c:valAx>
        <c:axId val="190889984"/>
        <c:scaling>
          <c:orientation val="minMax"/>
          <c:max val="51"/>
          <c:min val="0"/>
        </c:scaling>
        <c:delete val="0"/>
        <c:axPos val="l"/>
        <c:majorGridlines/>
        <c:numFmt formatCode="General" sourceLinked="1"/>
        <c:majorTickMark val="out"/>
        <c:minorTickMark val="none"/>
        <c:tickLblPos val="nextTo"/>
        <c:crossAx val="162217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chemeClr val="accent1"/>
                </a:solidFill>
              </a:rPr>
              <a:t>Modal Split </a:t>
            </a:r>
            <a:r>
              <a:rPr lang="en-US" dirty="0" smtClean="0">
                <a:solidFill>
                  <a:schemeClr val="accent1"/>
                </a:solidFill>
              </a:rPr>
              <a:t>(2013)</a:t>
            </a:r>
            <a:endParaRPr lang="en-US" dirty="0">
              <a:solidFill>
                <a:schemeClr val="accent1"/>
              </a:solidFill>
            </a:endParaRPr>
          </a:p>
        </c:rich>
      </c:tx>
      <c:layout>
        <c:manualLayout>
          <c:xMode val="edge"/>
          <c:yMode val="edge"/>
          <c:x val="0.32713825447966099"/>
          <c:y val="5.2706592679970125E-2"/>
        </c:manualLayout>
      </c:layout>
      <c:overlay val="0"/>
    </c:title>
    <c:autoTitleDeleted val="0"/>
    <c:plotArea>
      <c:layout/>
      <c:pieChart>
        <c:varyColors val="1"/>
        <c:ser>
          <c:idx val="0"/>
          <c:order val="0"/>
          <c:tx>
            <c:strRef>
              <c:f>Sheet1!$B$1</c:f>
              <c:strCache>
                <c:ptCount val="1"/>
                <c:pt idx="0">
                  <c:v>Modal Split (EU-27)</c:v>
                </c:pt>
              </c:strCache>
            </c:strRef>
          </c:tx>
          <c:dLbls>
            <c:dLbl>
              <c:idx val="2"/>
              <c:layout>
                <c:manualLayout>
                  <c:x val="2.8120783084026869E-2"/>
                  <c:y val="0.13143244056575384"/>
                </c:manualLayout>
              </c:layout>
              <c:showLegendKey val="0"/>
              <c:showVal val="1"/>
              <c:showCatName val="0"/>
              <c:showSerName val="0"/>
              <c:showPercent val="0"/>
              <c:showBubbleSize val="0"/>
            </c:dLbl>
            <c:txPr>
              <a:bodyPr/>
              <a:lstStyle/>
              <a:p>
                <a:pPr>
                  <a:defRPr sz="2000" b="1"/>
                </a:pPr>
                <a:endParaRPr lang="en-US"/>
              </a:p>
            </c:txPr>
            <c:showLegendKey val="0"/>
            <c:showVal val="1"/>
            <c:showCatName val="0"/>
            <c:showSerName val="0"/>
            <c:showPercent val="0"/>
            <c:showBubbleSize val="0"/>
            <c:showLeaderLines val="1"/>
          </c:dLbls>
          <c:cat>
            <c:strRef>
              <c:f>Sheet1!$A$2:$A$4</c:f>
              <c:strCache>
                <c:ptCount val="3"/>
                <c:pt idx="0">
                  <c:v>road</c:v>
                </c:pt>
                <c:pt idx="1">
                  <c:v>rail</c:v>
                </c:pt>
                <c:pt idx="2">
                  <c:v>inland navigation</c:v>
                </c:pt>
              </c:strCache>
            </c:strRef>
          </c:cat>
          <c:val>
            <c:numRef>
              <c:f>Sheet1!$B$2:$B$4</c:f>
              <c:numCache>
                <c:formatCode>0%</c:formatCode>
                <c:ptCount val="3"/>
                <c:pt idx="0">
                  <c:v>0.75</c:v>
                </c:pt>
                <c:pt idx="1">
                  <c:v>0.18</c:v>
                </c:pt>
                <c:pt idx="2">
                  <c:v>7.0000000000000007E-2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6486948780582822"/>
          <c:y val="0.34583993199972241"/>
          <c:w val="0.23434805945082582"/>
          <c:h val="0.37429897673051726"/>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10579872047244095"/>
          <c:y val="4.2328001968503934E-2"/>
          <c:w val="0.50850770997375327"/>
          <c:h val="0.68542052165354328"/>
        </c:manualLayout>
      </c:layout>
      <c:bar3DChart>
        <c:barDir val="col"/>
        <c:grouping val="standard"/>
        <c:varyColors val="0"/>
        <c:ser>
          <c:idx val="0"/>
          <c:order val="0"/>
          <c:tx>
            <c:strRef>
              <c:f>Sheet1!$B$1</c:f>
              <c:strCache>
                <c:ptCount val="1"/>
                <c:pt idx="0">
                  <c:v>dual-fuel engine in gas mode</c:v>
                </c:pt>
              </c:strCache>
            </c:strRef>
          </c:tx>
          <c:spPr>
            <a:solidFill>
              <a:schemeClr val="accent1"/>
            </a:solidFill>
          </c:spPr>
          <c:invertIfNegative val="0"/>
          <c:dLbls>
            <c:txPr>
              <a:bodyPr/>
              <a:lstStyle/>
              <a:p>
                <a:pPr>
                  <a:defRPr sz="1400"/>
                </a:pPr>
                <a:endParaRPr lang="en-US"/>
              </a:p>
            </c:txPr>
            <c:showLegendKey val="0"/>
            <c:showVal val="1"/>
            <c:showCatName val="0"/>
            <c:showSerName val="0"/>
            <c:showPercent val="0"/>
            <c:showBubbleSize val="0"/>
            <c:showLeaderLines val="0"/>
          </c:dLbls>
          <c:cat>
            <c:strRef>
              <c:f>Sheet1!$A$2:$A$5</c:f>
              <c:strCache>
                <c:ptCount val="4"/>
                <c:pt idx="0">
                  <c:v>CO2</c:v>
                </c:pt>
                <c:pt idx="1">
                  <c:v>NOx</c:v>
                </c:pt>
                <c:pt idx="2">
                  <c:v>SOx</c:v>
                </c:pt>
                <c:pt idx="3">
                  <c:v>Particulates</c:v>
                </c:pt>
              </c:strCache>
            </c:strRef>
          </c:cat>
          <c:val>
            <c:numRef>
              <c:f>Sheet1!$B$2:$B$5</c:f>
              <c:numCache>
                <c:formatCode>0%</c:formatCode>
                <c:ptCount val="4"/>
                <c:pt idx="0">
                  <c:v>0.8</c:v>
                </c:pt>
                <c:pt idx="1">
                  <c:v>0.2</c:v>
                </c:pt>
                <c:pt idx="2">
                  <c:v>0.01</c:v>
                </c:pt>
                <c:pt idx="3">
                  <c:v>0.01</c:v>
                </c:pt>
              </c:numCache>
            </c:numRef>
          </c:val>
        </c:ser>
        <c:ser>
          <c:idx val="1"/>
          <c:order val="1"/>
          <c:tx>
            <c:strRef>
              <c:f>Sheet1!$C$1</c:f>
              <c:strCache>
                <c:ptCount val="1"/>
                <c:pt idx="0">
                  <c:v>diesel- engine</c:v>
                </c:pt>
              </c:strCache>
            </c:strRef>
          </c:tx>
          <c:spPr>
            <a:solidFill>
              <a:schemeClr val="accent1">
                <a:lumMod val="40000"/>
                <a:lumOff val="60000"/>
              </a:schemeClr>
            </a:solidFill>
          </c:spPr>
          <c:invertIfNegative val="0"/>
          <c:cat>
            <c:strRef>
              <c:f>Sheet1!$A$2:$A$5</c:f>
              <c:strCache>
                <c:ptCount val="4"/>
                <c:pt idx="0">
                  <c:v>CO2</c:v>
                </c:pt>
                <c:pt idx="1">
                  <c:v>NOx</c:v>
                </c:pt>
                <c:pt idx="2">
                  <c:v>SOx</c:v>
                </c:pt>
                <c:pt idx="3">
                  <c:v>Particulates</c:v>
                </c:pt>
              </c:strCache>
            </c:strRef>
          </c:cat>
          <c:val>
            <c:numRef>
              <c:f>Sheet1!$C$2:$C$5</c:f>
              <c:numCache>
                <c:formatCode>0%</c:formatCode>
                <c:ptCount val="4"/>
                <c:pt idx="0">
                  <c:v>1</c:v>
                </c:pt>
                <c:pt idx="1">
                  <c:v>1</c:v>
                </c:pt>
                <c:pt idx="2">
                  <c:v>1</c:v>
                </c:pt>
                <c:pt idx="3">
                  <c:v>1</c:v>
                </c:pt>
              </c:numCache>
            </c:numRef>
          </c:val>
        </c:ser>
        <c:dLbls>
          <c:showLegendKey val="0"/>
          <c:showVal val="0"/>
          <c:showCatName val="0"/>
          <c:showSerName val="0"/>
          <c:showPercent val="0"/>
          <c:showBubbleSize val="0"/>
        </c:dLbls>
        <c:gapWidth val="150"/>
        <c:shape val="box"/>
        <c:axId val="99499392"/>
        <c:axId val="190606720"/>
        <c:axId val="153472064"/>
      </c:bar3DChart>
      <c:catAx>
        <c:axId val="99499392"/>
        <c:scaling>
          <c:orientation val="minMax"/>
        </c:scaling>
        <c:delete val="0"/>
        <c:axPos val="b"/>
        <c:majorTickMark val="out"/>
        <c:minorTickMark val="none"/>
        <c:tickLblPos val="nextTo"/>
        <c:txPr>
          <a:bodyPr/>
          <a:lstStyle/>
          <a:p>
            <a:pPr>
              <a:defRPr sz="1200"/>
            </a:pPr>
            <a:endParaRPr lang="en-US"/>
          </a:p>
        </c:txPr>
        <c:crossAx val="190606720"/>
        <c:crosses val="autoZero"/>
        <c:auto val="1"/>
        <c:lblAlgn val="ctr"/>
        <c:lblOffset val="100"/>
        <c:noMultiLvlLbl val="0"/>
      </c:catAx>
      <c:valAx>
        <c:axId val="190606720"/>
        <c:scaling>
          <c:orientation val="minMax"/>
        </c:scaling>
        <c:delete val="0"/>
        <c:axPos val="l"/>
        <c:majorGridlines/>
        <c:numFmt formatCode="0%" sourceLinked="0"/>
        <c:majorTickMark val="out"/>
        <c:minorTickMark val="none"/>
        <c:tickLblPos val="nextTo"/>
        <c:txPr>
          <a:bodyPr/>
          <a:lstStyle/>
          <a:p>
            <a:pPr>
              <a:defRPr sz="1400"/>
            </a:pPr>
            <a:endParaRPr lang="en-US"/>
          </a:p>
        </c:txPr>
        <c:crossAx val="99499392"/>
        <c:crosses val="autoZero"/>
        <c:crossBetween val="between"/>
      </c:valAx>
      <c:serAx>
        <c:axId val="153472064"/>
        <c:scaling>
          <c:orientation val="minMax"/>
        </c:scaling>
        <c:delete val="1"/>
        <c:axPos val="b"/>
        <c:majorTickMark val="out"/>
        <c:minorTickMark val="none"/>
        <c:tickLblPos val="nextTo"/>
        <c:crossAx val="190606720"/>
        <c:crosses val="autoZero"/>
      </c:serAx>
    </c:plotArea>
    <c:legend>
      <c:legendPos val="r"/>
      <c:layout>
        <c:manualLayout>
          <c:xMode val="edge"/>
          <c:yMode val="edge"/>
          <c:x val="0.14347309711286088"/>
          <c:y val="0.84840501968503934"/>
          <c:w val="0.31440124286714455"/>
          <c:h val="0.11856378435182975"/>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en-US" sz="2400" noProof="0" dirty="0" smtClean="0">
              <a:solidFill>
                <a:schemeClr val="accent1"/>
              </a:solidFill>
            </a:rPr>
            <a:t>Green logistics</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en-US" sz="2400" noProof="0" dirty="0" smtClean="0">
              <a:solidFill>
                <a:schemeClr val="accent1"/>
              </a:solidFill>
            </a:rPr>
            <a:t>Liquefied natural gas - LNG</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US" sz="2400" noProof="0" dirty="0" smtClean="0">
              <a:solidFill>
                <a:schemeClr val="accent1"/>
              </a:solidFill>
            </a:rPr>
            <a:t>Sustainable transport modes</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6294B47C-6F34-44F9-86EA-BF836310DA6A}">
      <dgm:prSet custT="1"/>
      <dgm:spPr>
        <a:solidFill>
          <a:schemeClr val="accent1">
            <a:lumMod val="40000"/>
            <a:lumOff val="60000"/>
          </a:schemeClr>
        </a:solidFill>
      </dgm:spPr>
      <dgm:t>
        <a:bodyPr/>
        <a:lstStyle/>
        <a:p>
          <a:r>
            <a:rPr lang="en-US" sz="2400" noProof="0" dirty="0" smtClean="0">
              <a:solidFill>
                <a:schemeClr val="accent1"/>
              </a:solidFill>
            </a:rPr>
            <a:t>Green ports</a:t>
          </a:r>
        </a:p>
      </dgm:t>
    </dgm:pt>
    <dgm:pt modelId="{394E4827-0976-406B-A4E5-0BDD8106488C}" type="parTrans" cxnId="{71A150EE-1F15-4F94-A205-535C714D5F46}">
      <dgm:prSet/>
      <dgm:spPr/>
      <dgm:t>
        <a:bodyPr/>
        <a:lstStyle/>
        <a:p>
          <a:endParaRPr lang="en-US"/>
        </a:p>
      </dgm:t>
    </dgm:pt>
    <dgm:pt modelId="{C1343054-4F2B-44B3-9DCC-3DB4EB1318B7}" type="sibTrans" cxnId="{71A150EE-1F15-4F94-A205-535C714D5F46}">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05B6BCF6-5489-475A-B5DE-FD52A369E62E}" type="pres">
      <dgm:prSet presAssocID="{6294B47C-6F34-44F9-86EA-BF836310DA6A}" presName="text_3" presStyleLbl="node1" presStyleIdx="2" presStyleCnt="4">
        <dgm:presLayoutVars>
          <dgm:bulletEnabled val="1"/>
        </dgm:presLayoutVars>
      </dgm:prSet>
      <dgm:spPr/>
      <dgm:t>
        <a:bodyPr/>
        <a:lstStyle/>
        <a:p>
          <a:endParaRPr lang="en-US"/>
        </a:p>
      </dgm:t>
    </dgm:pt>
    <dgm:pt modelId="{A8132462-2418-4DEE-B6A9-73A1604845BE}" type="pres">
      <dgm:prSet presAssocID="{6294B47C-6F34-44F9-86EA-BF836310DA6A}" presName="accent_3" presStyleCnt="0"/>
      <dgm:spPr/>
    </dgm:pt>
    <dgm:pt modelId="{A1ACB26E-8914-4628-B7B1-8FAD5ECA0557}" type="pres">
      <dgm:prSet presAssocID="{6294B47C-6F34-44F9-86EA-BF836310DA6A}" presName="accentRepeatNode" presStyleLbl="solidFgAcc1" presStyleIdx="2" presStyleCnt="4"/>
      <dgm:spPr>
        <a:solidFill>
          <a:schemeClr val="accent1">
            <a:lumMod val="40000"/>
            <a:lumOff val="60000"/>
          </a:schemeClr>
        </a:solidFill>
      </dgm:spPr>
      <dgm:t>
        <a:bodyPr/>
        <a:lstStyle/>
        <a:p>
          <a:endParaRPr lang="en-US"/>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C1B94A8C-60BA-42E4-819D-68C454478578}" type="presOf" srcId="{6755B75A-DA2F-4942-9466-602DAA2B76D4}" destId="{91210F3F-D8B2-42DD-8F99-15CEF9439F8A}" srcOrd="0" destOrd="0" presId="urn:microsoft.com/office/officeart/2008/layout/VerticalCurvedList"/>
    <dgm:cxn modelId="{17F396FB-C535-4846-8365-2BF30502BEC1}" type="presOf" srcId="{F24300EC-4372-4D89-B437-9F81F6228517}" destId="{77ECFE10-46D2-48B0-947A-2C85B551FC94}"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93C09A69-4C91-4D0A-9300-2F9259E22F33}" type="presOf" srcId="{6294B47C-6F34-44F9-86EA-BF836310DA6A}" destId="{05B6BCF6-5489-475A-B5DE-FD52A369E62E}" srcOrd="0" destOrd="0" presId="urn:microsoft.com/office/officeart/2008/layout/VerticalCurvedList"/>
    <dgm:cxn modelId="{D5065E99-F721-418B-96D3-078DE05736E0}" type="presOf" srcId="{754914D3-2823-4D9D-9B5F-8AAE908A2791}" destId="{AE6139D5-D84B-4711-8A6A-A5161E022A99}"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6B11134C-18E1-4770-A81F-097E841625A2}" type="presOf" srcId="{F2941672-F5FC-4F5F-8FF3-57791CAF8C56}" destId="{AB399548-C0EB-4691-9CE6-7284291054B6}" srcOrd="0" destOrd="0" presId="urn:microsoft.com/office/officeart/2008/layout/VerticalCurvedList"/>
    <dgm:cxn modelId="{71A150EE-1F15-4F94-A205-535C714D5F46}" srcId="{754914D3-2823-4D9D-9B5F-8AAE908A2791}" destId="{6294B47C-6F34-44F9-86EA-BF836310DA6A}" srcOrd="2" destOrd="0" parTransId="{394E4827-0976-406B-A4E5-0BDD8106488C}" sibTransId="{C1343054-4F2B-44B3-9DCC-3DB4EB1318B7}"/>
    <dgm:cxn modelId="{0AA15F1A-5642-4826-B141-BD32D0553109}" type="presOf" srcId="{624E2F07-CA2B-4ED9-89E9-4ED31FD7F6BD}" destId="{93855F07-44CB-45DE-B464-761E63A71CD5}"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A6948304-DED9-4DD4-86AC-7086DEA6B5E3}" type="presParOf" srcId="{AE6139D5-D84B-4711-8A6A-A5161E022A99}" destId="{00F42187-34FD-4D8B-A449-F316E9EB9AFA}" srcOrd="0" destOrd="0" presId="urn:microsoft.com/office/officeart/2008/layout/VerticalCurvedList"/>
    <dgm:cxn modelId="{89743499-DA59-4322-95AD-91D4143995F3}" type="presParOf" srcId="{00F42187-34FD-4D8B-A449-F316E9EB9AFA}" destId="{C168C53D-163A-4892-8EF0-B5326C3FF8C8}" srcOrd="0" destOrd="0" presId="urn:microsoft.com/office/officeart/2008/layout/VerticalCurvedList"/>
    <dgm:cxn modelId="{DAA1A960-D91E-4E9E-AFA4-8D55827CF7BB}" type="presParOf" srcId="{C168C53D-163A-4892-8EF0-B5326C3FF8C8}" destId="{0FAB2C97-DF89-43B9-B7B2-C745E026F562}" srcOrd="0" destOrd="0" presId="urn:microsoft.com/office/officeart/2008/layout/VerticalCurvedList"/>
    <dgm:cxn modelId="{1549E6AA-A836-4496-AD9F-AD27A6BEE2CA}" type="presParOf" srcId="{C168C53D-163A-4892-8EF0-B5326C3FF8C8}" destId="{93855F07-44CB-45DE-B464-761E63A71CD5}" srcOrd="1" destOrd="0" presId="urn:microsoft.com/office/officeart/2008/layout/VerticalCurvedList"/>
    <dgm:cxn modelId="{2E7789F5-3F60-4BE4-B58C-1ED04EAB9A50}" type="presParOf" srcId="{C168C53D-163A-4892-8EF0-B5326C3FF8C8}" destId="{D258DE45-194F-4470-A0BE-D234AB24927B}" srcOrd="2" destOrd="0" presId="urn:microsoft.com/office/officeart/2008/layout/VerticalCurvedList"/>
    <dgm:cxn modelId="{CE2C78D3-4E4A-44F7-B1D6-9F3503B118B6}" type="presParOf" srcId="{C168C53D-163A-4892-8EF0-B5326C3FF8C8}" destId="{BF8CDB65-7F63-46ED-AD6F-299BB5E410A3}" srcOrd="3" destOrd="0" presId="urn:microsoft.com/office/officeart/2008/layout/VerticalCurvedList"/>
    <dgm:cxn modelId="{7B146A01-CC6E-403F-AF07-A0FBD770BA4D}" type="presParOf" srcId="{00F42187-34FD-4D8B-A449-F316E9EB9AFA}" destId="{AB399548-C0EB-4691-9CE6-7284291054B6}" srcOrd="1" destOrd="0" presId="urn:microsoft.com/office/officeart/2008/layout/VerticalCurvedList"/>
    <dgm:cxn modelId="{B7381011-2BAC-4EDE-AD89-4B2525A0F97B}" type="presParOf" srcId="{00F42187-34FD-4D8B-A449-F316E9EB9AFA}" destId="{0B7AF41F-095F-4954-9948-F3B9C7302B4D}" srcOrd="2" destOrd="0" presId="urn:microsoft.com/office/officeart/2008/layout/VerticalCurvedList"/>
    <dgm:cxn modelId="{8BC1E0EB-F557-407E-9F53-1882E60EC276}" type="presParOf" srcId="{0B7AF41F-095F-4954-9948-F3B9C7302B4D}" destId="{9AF5ED78-341F-403E-97B4-875F8057A202}" srcOrd="0" destOrd="0" presId="urn:microsoft.com/office/officeart/2008/layout/VerticalCurvedList"/>
    <dgm:cxn modelId="{D3432259-7E73-41F4-A4BD-5C823E3971C1}" type="presParOf" srcId="{00F42187-34FD-4D8B-A449-F316E9EB9AFA}" destId="{77ECFE10-46D2-48B0-947A-2C85B551FC94}" srcOrd="3" destOrd="0" presId="urn:microsoft.com/office/officeart/2008/layout/VerticalCurvedList"/>
    <dgm:cxn modelId="{2FC3D159-EC02-4421-BF5E-08090F511621}" type="presParOf" srcId="{00F42187-34FD-4D8B-A449-F316E9EB9AFA}" destId="{FEECF01B-4C91-4B01-BFA5-F1DFA7020B0A}" srcOrd="4" destOrd="0" presId="urn:microsoft.com/office/officeart/2008/layout/VerticalCurvedList"/>
    <dgm:cxn modelId="{46E84FB3-AF02-49B1-9315-7AA29C5744EE}" type="presParOf" srcId="{FEECF01B-4C91-4B01-BFA5-F1DFA7020B0A}" destId="{EF12B5F5-AB8A-4523-B395-C351AAF3CDFA}" srcOrd="0" destOrd="0" presId="urn:microsoft.com/office/officeart/2008/layout/VerticalCurvedList"/>
    <dgm:cxn modelId="{C23B37B7-660E-44A6-9401-4345EC947685}" type="presParOf" srcId="{00F42187-34FD-4D8B-A449-F316E9EB9AFA}" destId="{05B6BCF6-5489-475A-B5DE-FD52A369E62E}" srcOrd="5" destOrd="0" presId="urn:microsoft.com/office/officeart/2008/layout/VerticalCurvedList"/>
    <dgm:cxn modelId="{2C52E166-0BB2-44DC-8104-0A02A7CD7AF9}" type="presParOf" srcId="{00F42187-34FD-4D8B-A449-F316E9EB9AFA}" destId="{A8132462-2418-4DEE-B6A9-73A1604845BE}" srcOrd="6" destOrd="0" presId="urn:microsoft.com/office/officeart/2008/layout/VerticalCurvedList"/>
    <dgm:cxn modelId="{609A6436-BCB7-4E1D-B492-E2A5C10C5DAD}" type="presParOf" srcId="{A8132462-2418-4DEE-B6A9-73A1604845BE}" destId="{A1ACB26E-8914-4628-B7B1-8FAD5ECA0557}" srcOrd="0" destOrd="0" presId="urn:microsoft.com/office/officeart/2008/layout/VerticalCurvedList"/>
    <dgm:cxn modelId="{CD5AF311-C3E0-4678-9C70-9DDE1316A7AC}" type="presParOf" srcId="{00F42187-34FD-4D8B-A449-F316E9EB9AFA}" destId="{91210F3F-D8B2-42DD-8F99-15CEF9439F8A}" srcOrd="7" destOrd="0" presId="urn:microsoft.com/office/officeart/2008/layout/VerticalCurvedList"/>
    <dgm:cxn modelId="{87A55544-CCED-45FE-8059-A75B5184F633}" type="presParOf" srcId="{00F42187-34FD-4D8B-A449-F316E9EB9AFA}" destId="{D9DCCA26-62B6-4763-8EFA-968C560C11C4}" srcOrd="8" destOrd="0" presId="urn:microsoft.com/office/officeart/2008/layout/VerticalCurvedList"/>
    <dgm:cxn modelId="{B9391DBD-81A3-4648-84C3-C2F17FB572ED}"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C1CAE8-1AD9-4E7F-9E37-7FBD9123635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65B6537-0969-43C8-8299-241E68FC56E9}">
      <dgm:prSet phldrT="[Text]" custT="1"/>
      <dgm:spPr/>
      <dgm:t>
        <a:bodyPr/>
        <a:lstStyle/>
        <a:p>
          <a:r>
            <a:rPr lang="en-US" sz="1400" b="1" noProof="0" dirty="0" smtClean="0"/>
            <a:t>sustainable manufacturing</a:t>
          </a:r>
          <a:endParaRPr lang="en-US" sz="1400" b="1" noProof="0" dirty="0"/>
        </a:p>
      </dgm:t>
    </dgm:pt>
    <dgm:pt modelId="{EE96C7FC-E2D9-4E8D-9095-A4EFC7FE40B6}" type="parTrans" cxnId="{9C016AA5-1FBE-441B-AFD1-68831EAAA4DF}">
      <dgm:prSet/>
      <dgm:spPr/>
      <dgm:t>
        <a:bodyPr/>
        <a:lstStyle/>
        <a:p>
          <a:endParaRPr lang="en-US"/>
        </a:p>
      </dgm:t>
    </dgm:pt>
    <dgm:pt modelId="{C8BC5AB2-FA03-4A62-BE84-5C59F83D73EE}" type="sibTrans" cxnId="{9C016AA5-1FBE-441B-AFD1-68831EAAA4DF}">
      <dgm:prSet/>
      <dgm:spPr/>
      <dgm:t>
        <a:bodyPr/>
        <a:lstStyle/>
        <a:p>
          <a:endParaRPr lang="en-US"/>
        </a:p>
      </dgm:t>
    </dgm:pt>
    <dgm:pt modelId="{60AED794-4CF5-4D71-AB33-DD30A50936D7}">
      <dgm:prSet phldrT="[Text]" custT="1"/>
      <dgm:spPr/>
      <dgm:t>
        <a:bodyPr/>
        <a:lstStyle/>
        <a:p>
          <a:r>
            <a:rPr lang="en-US" sz="1400" b="1" noProof="0" dirty="0" smtClean="0"/>
            <a:t>sustainable products</a:t>
          </a:r>
          <a:endParaRPr lang="en-US" sz="1400" b="1" noProof="0" dirty="0"/>
        </a:p>
      </dgm:t>
    </dgm:pt>
    <dgm:pt modelId="{4EDF6F8A-8B82-483B-A561-68ACFADFFF3A}" type="parTrans" cxnId="{4B918BEC-4A22-45E4-9634-A31BC0AA3DB1}">
      <dgm:prSet/>
      <dgm:spPr/>
      <dgm:t>
        <a:bodyPr/>
        <a:lstStyle/>
        <a:p>
          <a:endParaRPr lang="en-US"/>
        </a:p>
      </dgm:t>
    </dgm:pt>
    <dgm:pt modelId="{39D4ECCB-5050-46AF-9833-B50D8D6DD5B6}" type="sibTrans" cxnId="{4B918BEC-4A22-45E4-9634-A31BC0AA3DB1}">
      <dgm:prSet/>
      <dgm:spPr/>
      <dgm:t>
        <a:bodyPr/>
        <a:lstStyle/>
        <a:p>
          <a:endParaRPr lang="en-US"/>
        </a:p>
      </dgm:t>
    </dgm:pt>
    <dgm:pt modelId="{07DBE5F9-2350-4905-89AF-2863D728FA5C}">
      <dgm:prSet phldrT="[Text]" custT="1"/>
      <dgm:spPr/>
      <dgm:t>
        <a:bodyPr/>
        <a:lstStyle/>
        <a:p>
          <a:r>
            <a:rPr lang="en-US" sz="1400" b="1" noProof="0" dirty="0" smtClean="0"/>
            <a:t>sustainable transport</a:t>
          </a:r>
        </a:p>
        <a:p>
          <a:r>
            <a:rPr lang="en-US" sz="1400" b="1" noProof="0" dirty="0" smtClean="0"/>
            <a:t>(green logistics)</a:t>
          </a:r>
          <a:endParaRPr lang="en-US" sz="1400" b="1" noProof="0" dirty="0"/>
        </a:p>
      </dgm:t>
    </dgm:pt>
    <dgm:pt modelId="{85718264-6EF0-4A08-A271-111A19DC0711}" type="parTrans" cxnId="{68BDC279-8B9A-4F2D-AE34-BC5CBF110182}">
      <dgm:prSet/>
      <dgm:spPr/>
      <dgm:t>
        <a:bodyPr/>
        <a:lstStyle/>
        <a:p>
          <a:endParaRPr lang="en-US"/>
        </a:p>
      </dgm:t>
    </dgm:pt>
    <dgm:pt modelId="{FD79CDD3-3557-4605-954C-E82BB716FD29}" type="sibTrans" cxnId="{68BDC279-8B9A-4F2D-AE34-BC5CBF110182}">
      <dgm:prSet/>
      <dgm:spPr/>
      <dgm:t>
        <a:bodyPr/>
        <a:lstStyle/>
        <a:p>
          <a:endParaRPr lang="en-US"/>
        </a:p>
      </dgm:t>
    </dgm:pt>
    <dgm:pt modelId="{9BE76C02-62CE-4579-8119-5BA099BAECF1}" type="pres">
      <dgm:prSet presAssocID="{68C1CAE8-1AD9-4E7F-9E37-7FBD91236351}" presName="CompostProcess" presStyleCnt="0">
        <dgm:presLayoutVars>
          <dgm:dir/>
          <dgm:resizeHandles val="exact"/>
        </dgm:presLayoutVars>
      </dgm:prSet>
      <dgm:spPr/>
      <dgm:t>
        <a:bodyPr/>
        <a:lstStyle/>
        <a:p>
          <a:endParaRPr lang="en-US"/>
        </a:p>
      </dgm:t>
    </dgm:pt>
    <dgm:pt modelId="{5F081F87-AC41-4D8D-A6C8-7B32A7C66667}" type="pres">
      <dgm:prSet presAssocID="{68C1CAE8-1AD9-4E7F-9E37-7FBD91236351}" presName="arrow" presStyleLbl="bgShp" presStyleIdx="0" presStyleCnt="1" custLinFactNeighborX="-485" custLinFactNeighborY="8859"/>
      <dgm:spPr/>
    </dgm:pt>
    <dgm:pt modelId="{EA9DA972-BC55-4D57-8AB8-E8A5C4C7B0CE}" type="pres">
      <dgm:prSet presAssocID="{68C1CAE8-1AD9-4E7F-9E37-7FBD91236351}" presName="linearProcess" presStyleCnt="0"/>
      <dgm:spPr/>
    </dgm:pt>
    <dgm:pt modelId="{B9E9AC92-DC8E-4D48-B721-44CD7531717C}" type="pres">
      <dgm:prSet presAssocID="{165B6537-0969-43C8-8299-241E68FC56E9}" presName="textNode" presStyleLbl="node1" presStyleIdx="0" presStyleCnt="3">
        <dgm:presLayoutVars>
          <dgm:bulletEnabled val="1"/>
        </dgm:presLayoutVars>
      </dgm:prSet>
      <dgm:spPr/>
      <dgm:t>
        <a:bodyPr/>
        <a:lstStyle/>
        <a:p>
          <a:endParaRPr lang="en-US"/>
        </a:p>
      </dgm:t>
    </dgm:pt>
    <dgm:pt modelId="{365A3334-7422-4BF9-9695-6847588AE83F}" type="pres">
      <dgm:prSet presAssocID="{C8BC5AB2-FA03-4A62-BE84-5C59F83D73EE}" presName="sibTrans" presStyleCnt="0"/>
      <dgm:spPr/>
    </dgm:pt>
    <dgm:pt modelId="{C2AEEEEC-22ED-454D-8CC6-DEFC2CAEC3EB}" type="pres">
      <dgm:prSet presAssocID="{60AED794-4CF5-4D71-AB33-DD30A50936D7}" presName="textNode" presStyleLbl="node1" presStyleIdx="1" presStyleCnt="3">
        <dgm:presLayoutVars>
          <dgm:bulletEnabled val="1"/>
        </dgm:presLayoutVars>
      </dgm:prSet>
      <dgm:spPr/>
      <dgm:t>
        <a:bodyPr/>
        <a:lstStyle/>
        <a:p>
          <a:endParaRPr lang="en-US"/>
        </a:p>
      </dgm:t>
    </dgm:pt>
    <dgm:pt modelId="{224B2A21-2DDC-4168-9C93-09D6EA18BFB1}" type="pres">
      <dgm:prSet presAssocID="{39D4ECCB-5050-46AF-9833-B50D8D6DD5B6}" presName="sibTrans" presStyleCnt="0"/>
      <dgm:spPr/>
    </dgm:pt>
    <dgm:pt modelId="{91BCE930-AD29-4C5F-BA3B-34F445325D00}" type="pres">
      <dgm:prSet presAssocID="{07DBE5F9-2350-4905-89AF-2863D728FA5C}" presName="textNode" presStyleLbl="node1" presStyleIdx="2" presStyleCnt="3">
        <dgm:presLayoutVars>
          <dgm:bulletEnabled val="1"/>
        </dgm:presLayoutVars>
      </dgm:prSet>
      <dgm:spPr/>
      <dgm:t>
        <a:bodyPr/>
        <a:lstStyle/>
        <a:p>
          <a:endParaRPr lang="en-US"/>
        </a:p>
      </dgm:t>
    </dgm:pt>
  </dgm:ptLst>
  <dgm:cxnLst>
    <dgm:cxn modelId="{68BDC279-8B9A-4F2D-AE34-BC5CBF110182}" srcId="{68C1CAE8-1AD9-4E7F-9E37-7FBD91236351}" destId="{07DBE5F9-2350-4905-89AF-2863D728FA5C}" srcOrd="2" destOrd="0" parTransId="{85718264-6EF0-4A08-A271-111A19DC0711}" sibTransId="{FD79CDD3-3557-4605-954C-E82BB716FD29}"/>
    <dgm:cxn modelId="{6252D934-C033-4FE1-8440-35C4AE9C7119}" type="presOf" srcId="{165B6537-0969-43C8-8299-241E68FC56E9}" destId="{B9E9AC92-DC8E-4D48-B721-44CD7531717C}" srcOrd="0" destOrd="0" presId="urn:microsoft.com/office/officeart/2005/8/layout/hProcess9"/>
    <dgm:cxn modelId="{F2C4E8E3-76AC-45A3-9699-639CA5AD78CC}" type="presOf" srcId="{07DBE5F9-2350-4905-89AF-2863D728FA5C}" destId="{91BCE930-AD29-4C5F-BA3B-34F445325D00}" srcOrd="0" destOrd="0" presId="urn:microsoft.com/office/officeart/2005/8/layout/hProcess9"/>
    <dgm:cxn modelId="{B03117CD-4718-4E35-AAA8-7D322D57716C}" type="presOf" srcId="{68C1CAE8-1AD9-4E7F-9E37-7FBD91236351}" destId="{9BE76C02-62CE-4579-8119-5BA099BAECF1}" srcOrd="0" destOrd="0" presId="urn:microsoft.com/office/officeart/2005/8/layout/hProcess9"/>
    <dgm:cxn modelId="{3784822B-A7DA-4679-AB98-F0A9F6B77124}" type="presOf" srcId="{60AED794-4CF5-4D71-AB33-DD30A50936D7}" destId="{C2AEEEEC-22ED-454D-8CC6-DEFC2CAEC3EB}" srcOrd="0" destOrd="0" presId="urn:microsoft.com/office/officeart/2005/8/layout/hProcess9"/>
    <dgm:cxn modelId="{9C016AA5-1FBE-441B-AFD1-68831EAAA4DF}" srcId="{68C1CAE8-1AD9-4E7F-9E37-7FBD91236351}" destId="{165B6537-0969-43C8-8299-241E68FC56E9}" srcOrd="0" destOrd="0" parTransId="{EE96C7FC-E2D9-4E8D-9095-A4EFC7FE40B6}" sibTransId="{C8BC5AB2-FA03-4A62-BE84-5C59F83D73EE}"/>
    <dgm:cxn modelId="{4B918BEC-4A22-45E4-9634-A31BC0AA3DB1}" srcId="{68C1CAE8-1AD9-4E7F-9E37-7FBD91236351}" destId="{60AED794-4CF5-4D71-AB33-DD30A50936D7}" srcOrd="1" destOrd="0" parTransId="{4EDF6F8A-8B82-483B-A561-68ACFADFFF3A}" sibTransId="{39D4ECCB-5050-46AF-9833-B50D8D6DD5B6}"/>
    <dgm:cxn modelId="{EFD1E121-6721-4423-89C4-010AFD6437D6}" type="presParOf" srcId="{9BE76C02-62CE-4579-8119-5BA099BAECF1}" destId="{5F081F87-AC41-4D8D-A6C8-7B32A7C66667}" srcOrd="0" destOrd="0" presId="urn:microsoft.com/office/officeart/2005/8/layout/hProcess9"/>
    <dgm:cxn modelId="{5109FCD3-2D19-4689-811D-041C7D60A761}" type="presParOf" srcId="{9BE76C02-62CE-4579-8119-5BA099BAECF1}" destId="{EA9DA972-BC55-4D57-8AB8-E8A5C4C7B0CE}" srcOrd="1" destOrd="0" presId="urn:microsoft.com/office/officeart/2005/8/layout/hProcess9"/>
    <dgm:cxn modelId="{FD58F744-2C81-4763-A92B-3963F975C77D}" type="presParOf" srcId="{EA9DA972-BC55-4D57-8AB8-E8A5C4C7B0CE}" destId="{B9E9AC92-DC8E-4D48-B721-44CD7531717C}" srcOrd="0" destOrd="0" presId="urn:microsoft.com/office/officeart/2005/8/layout/hProcess9"/>
    <dgm:cxn modelId="{3297D2A9-8F2A-4B1A-9FD3-950DA772459F}" type="presParOf" srcId="{EA9DA972-BC55-4D57-8AB8-E8A5C4C7B0CE}" destId="{365A3334-7422-4BF9-9695-6847588AE83F}" srcOrd="1" destOrd="0" presId="urn:microsoft.com/office/officeart/2005/8/layout/hProcess9"/>
    <dgm:cxn modelId="{AE26A7E7-9025-4935-B1C3-0197BE3DD83E}" type="presParOf" srcId="{EA9DA972-BC55-4D57-8AB8-E8A5C4C7B0CE}" destId="{C2AEEEEC-22ED-454D-8CC6-DEFC2CAEC3EB}" srcOrd="2" destOrd="0" presId="urn:microsoft.com/office/officeart/2005/8/layout/hProcess9"/>
    <dgm:cxn modelId="{1A060B84-15C8-4802-92C1-527CEEB418B2}" type="presParOf" srcId="{EA9DA972-BC55-4D57-8AB8-E8A5C4C7B0CE}" destId="{224B2A21-2DDC-4168-9C93-09D6EA18BFB1}" srcOrd="3" destOrd="0" presId="urn:microsoft.com/office/officeart/2005/8/layout/hProcess9"/>
    <dgm:cxn modelId="{0EE06273-33BE-4559-9908-31AF3B993DD8}" type="presParOf" srcId="{EA9DA972-BC55-4D57-8AB8-E8A5C4C7B0CE}" destId="{91BCE930-AD29-4C5F-BA3B-34F445325D00}"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C1BDEB-A319-4134-AB7E-C3672331948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27FD9526-A7D7-4850-A68F-E752CEA0FC17}">
      <dgm:prSet phldrT="[Text]"/>
      <dgm:spPr/>
      <dgm:t>
        <a:bodyPr/>
        <a:lstStyle/>
        <a:p>
          <a:r>
            <a:rPr lang="en-US" noProof="0" dirty="0" smtClean="0"/>
            <a:t>green</a:t>
          </a:r>
          <a:r>
            <a:rPr lang="de-DE" dirty="0" smtClean="0"/>
            <a:t> </a:t>
          </a:r>
          <a:r>
            <a:rPr lang="en-US" noProof="0" dirty="0" smtClean="0"/>
            <a:t>logistic</a:t>
          </a:r>
          <a:endParaRPr lang="en-US" noProof="0" dirty="0"/>
        </a:p>
      </dgm:t>
    </dgm:pt>
    <dgm:pt modelId="{E80EAB9C-0E56-49E6-ACD9-D717707D6353}" type="parTrans" cxnId="{98BFF429-F4D0-4236-B6DD-4AED55FC43D5}">
      <dgm:prSet/>
      <dgm:spPr/>
      <dgm:t>
        <a:bodyPr/>
        <a:lstStyle/>
        <a:p>
          <a:endParaRPr lang="en-US"/>
        </a:p>
      </dgm:t>
    </dgm:pt>
    <dgm:pt modelId="{69BE76D6-3D63-4342-9A16-CAD3812DDF93}" type="sibTrans" cxnId="{98BFF429-F4D0-4236-B6DD-4AED55FC43D5}">
      <dgm:prSet/>
      <dgm:spPr/>
      <dgm:t>
        <a:bodyPr/>
        <a:lstStyle/>
        <a:p>
          <a:endParaRPr lang="en-US"/>
        </a:p>
      </dgm:t>
    </dgm:pt>
    <dgm:pt modelId="{89678FA0-C91F-4D02-8A4B-02896D9A1711}">
      <dgm:prSet phldrT="[Text]"/>
      <dgm:spPr/>
      <dgm:t>
        <a:bodyPr/>
        <a:lstStyle/>
        <a:p>
          <a:r>
            <a:rPr lang="en-US" noProof="0" dirty="0" smtClean="0"/>
            <a:t>economic</a:t>
          </a:r>
          <a:endParaRPr lang="en-US" noProof="0" dirty="0"/>
        </a:p>
      </dgm:t>
    </dgm:pt>
    <dgm:pt modelId="{0428B6A3-8BF8-4493-871F-D5EE26D35C06}" type="parTrans" cxnId="{1C381C14-4EBF-4AF7-8927-11C14BB03C85}">
      <dgm:prSet/>
      <dgm:spPr/>
      <dgm:t>
        <a:bodyPr/>
        <a:lstStyle/>
        <a:p>
          <a:endParaRPr lang="en-US"/>
        </a:p>
      </dgm:t>
    </dgm:pt>
    <dgm:pt modelId="{7E21E039-D1EF-40D1-A5DC-06FEECA98011}" type="sibTrans" cxnId="{1C381C14-4EBF-4AF7-8927-11C14BB03C85}">
      <dgm:prSet/>
      <dgm:spPr/>
      <dgm:t>
        <a:bodyPr/>
        <a:lstStyle/>
        <a:p>
          <a:endParaRPr lang="en-US"/>
        </a:p>
      </dgm:t>
    </dgm:pt>
    <dgm:pt modelId="{F3C398E5-6FF4-4B3C-A55D-4F36B27A562C}">
      <dgm:prSet phldrT="[Text]"/>
      <dgm:spPr/>
      <dgm:t>
        <a:bodyPr/>
        <a:lstStyle/>
        <a:p>
          <a:r>
            <a:rPr lang="en-US" noProof="0" dirty="0" smtClean="0"/>
            <a:t>ecologic</a:t>
          </a:r>
          <a:endParaRPr lang="en-US" noProof="0" dirty="0"/>
        </a:p>
      </dgm:t>
    </dgm:pt>
    <dgm:pt modelId="{4B4A8E74-5E7D-4EFA-8B93-A8643AEAC202}" type="parTrans" cxnId="{E559FA87-CC97-4842-81CB-41BA938D038D}">
      <dgm:prSet/>
      <dgm:spPr/>
      <dgm:t>
        <a:bodyPr/>
        <a:lstStyle/>
        <a:p>
          <a:endParaRPr lang="en-US"/>
        </a:p>
      </dgm:t>
    </dgm:pt>
    <dgm:pt modelId="{E4A5D400-188C-402B-AAEF-785AAE7A739E}" type="sibTrans" cxnId="{E559FA87-CC97-4842-81CB-41BA938D038D}">
      <dgm:prSet/>
      <dgm:spPr/>
      <dgm:t>
        <a:bodyPr/>
        <a:lstStyle/>
        <a:p>
          <a:endParaRPr lang="en-US"/>
        </a:p>
      </dgm:t>
    </dgm:pt>
    <dgm:pt modelId="{B415C00F-E08C-49B8-8F17-5294B2E55417}">
      <dgm:prSet phldrT="[Text]"/>
      <dgm:spPr/>
      <dgm:t>
        <a:bodyPr/>
        <a:lstStyle/>
        <a:p>
          <a:r>
            <a:rPr lang="en-US" noProof="0" dirty="0" smtClean="0"/>
            <a:t>social</a:t>
          </a:r>
          <a:endParaRPr lang="en-US" noProof="0" dirty="0"/>
        </a:p>
      </dgm:t>
    </dgm:pt>
    <dgm:pt modelId="{27D6A5F7-763D-4706-86C2-DFEB51426898}" type="parTrans" cxnId="{CEB8FE06-21C4-43AB-8C3F-5C12AAA53577}">
      <dgm:prSet/>
      <dgm:spPr/>
      <dgm:t>
        <a:bodyPr/>
        <a:lstStyle/>
        <a:p>
          <a:endParaRPr lang="en-US"/>
        </a:p>
      </dgm:t>
    </dgm:pt>
    <dgm:pt modelId="{6C6B5E18-A48E-417B-888F-E0F082C63D75}" type="sibTrans" cxnId="{CEB8FE06-21C4-43AB-8C3F-5C12AAA53577}">
      <dgm:prSet/>
      <dgm:spPr/>
      <dgm:t>
        <a:bodyPr/>
        <a:lstStyle/>
        <a:p>
          <a:endParaRPr lang="en-US"/>
        </a:p>
      </dgm:t>
    </dgm:pt>
    <dgm:pt modelId="{338BDF43-FE19-44AF-99E1-9EB3DC56D683}">
      <dgm:prSet phldrT="[Text]"/>
      <dgm:spPr/>
      <dgm:t>
        <a:bodyPr/>
        <a:lstStyle/>
        <a:p>
          <a:endParaRPr lang="en-US" dirty="0"/>
        </a:p>
      </dgm:t>
    </dgm:pt>
    <dgm:pt modelId="{3285237B-04EB-4378-A082-B6F733E984DC}" type="parTrans" cxnId="{42ADC93C-EFB7-485A-BEB8-D960F849AC8A}">
      <dgm:prSet/>
      <dgm:spPr/>
      <dgm:t>
        <a:bodyPr/>
        <a:lstStyle/>
        <a:p>
          <a:endParaRPr lang="en-US"/>
        </a:p>
      </dgm:t>
    </dgm:pt>
    <dgm:pt modelId="{1AB7DBD8-F0D8-4F39-8CDC-2A4F3FB14015}" type="sibTrans" cxnId="{42ADC93C-EFB7-485A-BEB8-D960F849AC8A}">
      <dgm:prSet/>
      <dgm:spPr/>
      <dgm:t>
        <a:bodyPr/>
        <a:lstStyle/>
        <a:p>
          <a:endParaRPr lang="en-US"/>
        </a:p>
      </dgm:t>
    </dgm:pt>
    <dgm:pt modelId="{A6A7B0E1-D9A8-4902-A79D-8E527FA439EB}" type="pres">
      <dgm:prSet presAssocID="{23C1BDEB-A319-4134-AB7E-C36723319480}" presName="Name0" presStyleCnt="0">
        <dgm:presLayoutVars>
          <dgm:chMax val="1"/>
          <dgm:dir/>
          <dgm:animLvl val="ctr"/>
          <dgm:resizeHandles val="exact"/>
        </dgm:presLayoutVars>
      </dgm:prSet>
      <dgm:spPr/>
      <dgm:t>
        <a:bodyPr/>
        <a:lstStyle/>
        <a:p>
          <a:endParaRPr lang="en-US"/>
        </a:p>
      </dgm:t>
    </dgm:pt>
    <dgm:pt modelId="{86CBC136-3B15-4498-8873-13D013288D95}" type="pres">
      <dgm:prSet presAssocID="{27FD9526-A7D7-4850-A68F-E752CEA0FC17}" presName="centerShape" presStyleLbl="node0" presStyleIdx="0" presStyleCnt="1" custScaleX="151155" custScaleY="150992"/>
      <dgm:spPr/>
      <dgm:t>
        <a:bodyPr/>
        <a:lstStyle/>
        <a:p>
          <a:endParaRPr lang="en-US"/>
        </a:p>
      </dgm:t>
    </dgm:pt>
    <dgm:pt modelId="{6708B58E-CDA7-4CC3-8620-9FC845230D40}" type="pres">
      <dgm:prSet presAssocID="{89678FA0-C91F-4D02-8A4B-02896D9A1711}" presName="node" presStyleLbl="node1" presStyleIdx="0" presStyleCnt="3" custScaleX="146703" custScaleY="134190">
        <dgm:presLayoutVars>
          <dgm:bulletEnabled val="1"/>
        </dgm:presLayoutVars>
      </dgm:prSet>
      <dgm:spPr/>
      <dgm:t>
        <a:bodyPr/>
        <a:lstStyle/>
        <a:p>
          <a:endParaRPr lang="en-US"/>
        </a:p>
      </dgm:t>
    </dgm:pt>
    <dgm:pt modelId="{57AF851F-14FB-4B83-B109-3E12500493D2}" type="pres">
      <dgm:prSet presAssocID="{89678FA0-C91F-4D02-8A4B-02896D9A1711}" presName="dummy" presStyleCnt="0"/>
      <dgm:spPr/>
    </dgm:pt>
    <dgm:pt modelId="{7BD19704-07BC-439A-9995-CE79F7B5E3B4}" type="pres">
      <dgm:prSet presAssocID="{7E21E039-D1EF-40D1-A5DC-06FEECA98011}" presName="sibTrans" presStyleLbl="sibTrans2D1" presStyleIdx="0" presStyleCnt="3"/>
      <dgm:spPr/>
      <dgm:t>
        <a:bodyPr/>
        <a:lstStyle/>
        <a:p>
          <a:endParaRPr lang="en-US"/>
        </a:p>
      </dgm:t>
    </dgm:pt>
    <dgm:pt modelId="{71652D85-593F-4AB9-8988-2F1F840B4FB3}" type="pres">
      <dgm:prSet presAssocID="{F3C398E5-6FF4-4B3C-A55D-4F36B27A562C}" presName="node" presStyleLbl="node1" presStyleIdx="1" presStyleCnt="3" custScaleX="146703" custScaleY="134190">
        <dgm:presLayoutVars>
          <dgm:bulletEnabled val="1"/>
        </dgm:presLayoutVars>
      </dgm:prSet>
      <dgm:spPr/>
      <dgm:t>
        <a:bodyPr/>
        <a:lstStyle/>
        <a:p>
          <a:endParaRPr lang="en-US"/>
        </a:p>
      </dgm:t>
    </dgm:pt>
    <dgm:pt modelId="{5864EC9C-7D46-423B-8C9A-910D2489C08E}" type="pres">
      <dgm:prSet presAssocID="{F3C398E5-6FF4-4B3C-A55D-4F36B27A562C}" presName="dummy" presStyleCnt="0"/>
      <dgm:spPr/>
    </dgm:pt>
    <dgm:pt modelId="{28EFE443-7143-4AAD-ABEC-201551FBAA11}" type="pres">
      <dgm:prSet presAssocID="{E4A5D400-188C-402B-AAEF-785AAE7A739E}" presName="sibTrans" presStyleLbl="sibTrans2D1" presStyleIdx="1" presStyleCnt="3"/>
      <dgm:spPr/>
      <dgm:t>
        <a:bodyPr/>
        <a:lstStyle/>
        <a:p>
          <a:endParaRPr lang="en-US"/>
        </a:p>
      </dgm:t>
    </dgm:pt>
    <dgm:pt modelId="{208ABFAC-2E4C-45E5-885D-03A2DF98BCDA}" type="pres">
      <dgm:prSet presAssocID="{B415C00F-E08C-49B8-8F17-5294B2E55417}" presName="node" presStyleLbl="node1" presStyleIdx="2" presStyleCnt="3" custScaleX="146703" custScaleY="134190">
        <dgm:presLayoutVars>
          <dgm:bulletEnabled val="1"/>
        </dgm:presLayoutVars>
      </dgm:prSet>
      <dgm:spPr/>
      <dgm:t>
        <a:bodyPr/>
        <a:lstStyle/>
        <a:p>
          <a:endParaRPr lang="en-US"/>
        </a:p>
      </dgm:t>
    </dgm:pt>
    <dgm:pt modelId="{A304E40A-702A-43C9-B2DA-12E0F31E678C}" type="pres">
      <dgm:prSet presAssocID="{B415C00F-E08C-49B8-8F17-5294B2E55417}" presName="dummy" presStyleCnt="0"/>
      <dgm:spPr/>
    </dgm:pt>
    <dgm:pt modelId="{5CA4BF62-B4D2-4B2D-8812-308B3FA8B94C}" type="pres">
      <dgm:prSet presAssocID="{6C6B5E18-A48E-417B-888F-E0F082C63D75}" presName="sibTrans" presStyleLbl="sibTrans2D1" presStyleIdx="2" presStyleCnt="3"/>
      <dgm:spPr/>
      <dgm:t>
        <a:bodyPr/>
        <a:lstStyle/>
        <a:p>
          <a:endParaRPr lang="en-US"/>
        </a:p>
      </dgm:t>
    </dgm:pt>
  </dgm:ptLst>
  <dgm:cxnLst>
    <dgm:cxn modelId="{42ADC93C-EFB7-485A-BEB8-D960F849AC8A}" srcId="{23C1BDEB-A319-4134-AB7E-C36723319480}" destId="{338BDF43-FE19-44AF-99E1-9EB3DC56D683}" srcOrd="1" destOrd="0" parTransId="{3285237B-04EB-4378-A082-B6F733E984DC}" sibTransId="{1AB7DBD8-F0D8-4F39-8CDC-2A4F3FB14015}"/>
    <dgm:cxn modelId="{0F02D702-D128-4813-A04E-76839DD66012}" type="presOf" srcId="{B415C00F-E08C-49B8-8F17-5294B2E55417}" destId="{208ABFAC-2E4C-45E5-885D-03A2DF98BCDA}" srcOrd="0" destOrd="0" presId="urn:microsoft.com/office/officeart/2005/8/layout/radial6"/>
    <dgm:cxn modelId="{F619E1DE-C1E1-434C-80C4-C10E18E8D1DC}" type="presOf" srcId="{23C1BDEB-A319-4134-AB7E-C36723319480}" destId="{A6A7B0E1-D9A8-4902-A79D-8E527FA439EB}" srcOrd="0" destOrd="0" presId="urn:microsoft.com/office/officeart/2005/8/layout/radial6"/>
    <dgm:cxn modelId="{CEB8FE06-21C4-43AB-8C3F-5C12AAA53577}" srcId="{27FD9526-A7D7-4850-A68F-E752CEA0FC17}" destId="{B415C00F-E08C-49B8-8F17-5294B2E55417}" srcOrd="2" destOrd="0" parTransId="{27D6A5F7-763D-4706-86C2-DFEB51426898}" sibTransId="{6C6B5E18-A48E-417B-888F-E0F082C63D75}"/>
    <dgm:cxn modelId="{E559FA87-CC97-4842-81CB-41BA938D038D}" srcId="{27FD9526-A7D7-4850-A68F-E752CEA0FC17}" destId="{F3C398E5-6FF4-4B3C-A55D-4F36B27A562C}" srcOrd="1" destOrd="0" parTransId="{4B4A8E74-5E7D-4EFA-8B93-A8643AEAC202}" sibTransId="{E4A5D400-188C-402B-AAEF-785AAE7A739E}"/>
    <dgm:cxn modelId="{67204A46-F974-4D48-BF77-12DA2972407E}" type="presOf" srcId="{6C6B5E18-A48E-417B-888F-E0F082C63D75}" destId="{5CA4BF62-B4D2-4B2D-8812-308B3FA8B94C}" srcOrd="0" destOrd="0" presId="urn:microsoft.com/office/officeart/2005/8/layout/radial6"/>
    <dgm:cxn modelId="{BCA5DCF1-8C6A-4A9F-8426-5A00F5EAA5F2}" type="presOf" srcId="{89678FA0-C91F-4D02-8A4B-02896D9A1711}" destId="{6708B58E-CDA7-4CC3-8620-9FC845230D40}" srcOrd="0" destOrd="0" presId="urn:microsoft.com/office/officeart/2005/8/layout/radial6"/>
    <dgm:cxn modelId="{1C381C14-4EBF-4AF7-8927-11C14BB03C85}" srcId="{27FD9526-A7D7-4850-A68F-E752CEA0FC17}" destId="{89678FA0-C91F-4D02-8A4B-02896D9A1711}" srcOrd="0" destOrd="0" parTransId="{0428B6A3-8BF8-4493-871F-D5EE26D35C06}" sibTransId="{7E21E039-D1EF-40D1-A5DC-06FEECA98011}"/>
    <dgm:cxn modelId="{56F490C3-6800-4BB7-B989-D1A85AE019DD}" type="presOf" srcId="{7E21E039-D1EF-40D1-A5DC-06FEECA98011}" destId="{7BD19704-07BC-439A-9995-CE79F7B5E3B4}" srcOrd="0" destOrd="0" presId="urn:microsoft.com/office/officeart/2005/8/layout/radial6"/>
    <dgm:cxn modelId="{B804936E-207D-4E30-A8B0-6D6DBE8C43E0}" type="presOf" srcId="{F3C398E5-6FF4-4B3C-A55D-4F36B27A562C}" destId="{71652D85-593F-4AB9-8988-2F1F840B4FB3}" srcOrd="0" destOrd="0" presId="urn:microsoft.com/office/officeart/2005/8/layout/radial6"/>
    <dgm:cxn modelId="{98BFF429-F4D0-4236-B6DD-4AED55FC43D5}" srcId="{23C1BDEB-A319-4134-AB7E-C36723319480}" destId="{27FD9526-A7D7-4850-A68F-E752CEA0FC17}" srcOrd="0" destOrd="0" parTransId="{E80EAB9C-0E56-49E6-ACD9-D717707D6353}" sibTransId="{69BE76D6-3D63-4342-9A16-CAD3812DDF93}"/>
    <dgm:cxn modelId="{9A0FEEC5-071B-475D-B048-76D81499BBB8}" type="presOf" srcId="{27FD9526-A7D7-4850-A68F-E752CEA0FC17}" destId="{86CBC136-3B15-4498-8873-13D013288D95}" srcOrd="0" destOrd="0" presId="urn:microsoft.com/office/officeart/2005/8/layout/radial6"/>
    <dgm:cxn modelId="{88AF132D-6EB9-4FA3-9980-615082665143}" type="presOf" srcId="{E4A5D400-188C-402B-AAEF-785AAE7A739E}" destId="{28EFE443-7143-4AAD-ABEC-201551FBAA11}" srcOrd="0" destOrd="0" presId="urn:microsoft.com/office/officeart/2005/8/layout/radial6"/>
    <dgm:cxn modelId="{65C91B2E-90CE-49AF-96F8-0FDD7300DB11}" type="presParOf" srcId="{A6A7B0E1-D9A8-4902-A79D-8E527FA439EB}" destId="{86CBC136-3B15-4498-8873-13D013288D95}" srcOrd="0" destOrd="0" presId="urn:microsoft.com/office/officeart/2005/8/layout/radial6"/>
    <dgm:cxn modelId="{66E7FCED-6E96-4EA0-8A30-4CB1DC2777B0}" type="presParOf" srcId="{A6A7B0E1-D9A8-4902-A79D-8E527FA439EB}" destId="{6708B58E-CDA7-4CC3-8620-9FC845230D40}" srcOrd="1" destOrd="0" presId="urn:microsoft.com/office/officeart/2005/8/layout/radial6"/>
    <dgm:cxn modelId="{F066DA57-3FC2-40C9-B94B-59BA7C7D9542}" type="presParOf" srcId="{A6A7B0E1-D9A8-4902-A79D-8E527FA439EB}" destId="{57AF851F-14FB-4B83-B109-3E12500493D2}" srcOrd="2" destOrd="0" presId="urn:microsoft.com/office/officeart/2005/8/layout/radial6"/>
    <dgm:cxn modelId="{0AB2E081-7E36-469C-9135-B05AB8A696F3}" type="presParOf" srcId="{A6A7B0E1-D9A8-4902-A79D-8E527FA439EB}" destId="{7BD19704-07BC-439A-9995-CE79F7B5E3B4}" srcOrd="3" destOrd="0" presId="urn:microsoft.com/office/officeart/2005/8/layout/radial6"/>
    <dgm:cxn modelId="{F7F130DE-EED4-43D2-8AD8-DCC9F66D61A3}" type="presParOf" srcId="{A6A7B0E1-D9A8-4902-A79D-8E527FA439EB}" destId="{71652D85-593F-4AB9-8988-2F1F840B4FB3}" srcOrd="4" destOrd="0" presId="urn:microsoft.com/office/officeart/2005/8/layout/radial6"/>
    <dgm:cxn modelId="{0475B47F-E99C-472A-A44D-0E2BF8EF9C5B}" type="presParOf" srcId="{A6A7B0E1-D9A8-4902-A79D-8E527FA439EB}" destId="{5864EC9C-7D46-423B-8C9A-910D2489C08E}" srcOrd="5" destOrd="0" presId="urn:microsoft.com/office/officeart/2005/8/layout/radial6"/>
    <dgm:cxn modelId="{2A4238F3-C40F-449E-834D-71F73EB79C25}" type="presParOf" srcId="{A6A7B0E1-D9A8-4902-A79D-8E527FA439EB}" destId="{28EFE443-7143-4AAD-ABEC-201551FBAA11}" srcOrd="6" destOrd="0" presId="urn:microsoft.com/office/officeart/2005/8/layout/radial6"/>
    <dgm:cxn modelId="{8A2D0056-1BE7-4219-BF0F-5874B75DADD5}" type="presParOf" srcId="{A6A7B0E1-D9A8-4902-A79D-8E527FA439EB}" destId="{208ABFAC-2E4C-45E5-885D-03A2DF98BCDA}" srcOrd="7" destOrd="0" presId="urn:microsoft.com/office/officeart/2005/8/layout/radial6"/>
    <dgm:cxn modelId="{12B81A51-7340-493E-B957-7CFBCF4F2B31}" type="presParOf" srcId="{A6A7B0E1-D9A8-4902-A79D-8E527FA439EB}" destId="{A304E40A-702A-43C9-B2DA-12E0F31E678C}" srcOrd="8" destOrd="0" presId="urn:microsoft.com/office/officeart/2005/8/layout/radial6"/>
    <dgm:cxn modelId="{ED8EA41F-955C-4622-A146-6C451F5DF514}" type="presParOf" srcId="{A6A7B0E1-D9A8-4902-A79D-8E527FA439EB}" destId="{5CA4BF62-B4D2-4B2D-8812-308B3FA8B94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694FFC-1CA4-4891-A30F-816238AFE51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de-DE"/>
        </a:p>
      </dgm:t>
    </dgm:pt>
    <dgm:pt modelId="{407118D3-8D8D-444F-AE37-C32EAA508E0B}">
      <dgm:prSet phldrT="[Text]" custT="1"/>
      <dgm:spPr/>
      <dgm:t>
        <a:bodyPr/>
        <a:lstStyle/>
        <a:p>
          <a:r>
            <a:rPr lang="en-US" sz="1800" kern="1200" spc="60" noProof="0" dirty="0" smtClean="0">
              <a:solidFill>
                <a:schemeClr val="accent1"/>
              </a:solidFill>
              <a:latin typeface="+mn-lt"/>
              <a:ea typeface="+mn-ea"/>
              <a:cs typeface="+mn-cs"/>
            </a:rPr>
            <a:t>oil dependence</a:t>
          </a:r>
          <a:endParaRPr lang="en-US" sz="1800" kern="1200" spc="60" noProof="0" dirty="0">
            <a:solidFill>
              <a:schemeClr val="accent1"/>
            </a:solidFill>
            <a:latin typeface="+mn-lt"/>
            <a:ea typeface="+mn-ea"/>
            <a:cs typeface="+mn-cs"/>
          </a:endParaRPr>
        </a:p>
      </dgm:t>
    </dgm:pt>
    <dgm:pt modelId="{61DFFB39-4BC5-42D4-9EC3-851BBD02315A}" type="parTrans" cxnId="{8817AD66-E30C-4F9E-8021-17BAB0349085}">
      <dgm:prSet/>
      <dgm:spPr/>
      <dgm:t>
        <a:bodyPr/>
        <a:lstStyle/>
        <a:p>
          <a:endParaRPr lang="de-DE"/>
        </a:p>
      </dgm:t>
    </dgm:pt>
    <dgm:pt modelId="{6A37AC85-D90C-4324-9CE6-E713CE3BED8F}" type="sibTrans" cxnId="{8817AD66-E30C-4F9E-8021-17BAB0349085}">
      <dgm:prSet/>
      <dgm:spPr/>
      <dgm:t>
        <a:bodyPr/>
        <a:lstStyle/>
        <a:p>
          <a:endParaRPr lang="de-DE"/>
        </a:p>
      </dgm:t>
    </dgm:pt>
    <dgm:pt modelId="{1F35F7DD-A4F8-427E-A11A-EACCB7C12C0F}">
      <dgm:prSet phldrT="[Text]" custT="1"/>
      <dgm:spPr/>
      <dgm:t>
        <a:bodyPr/>
        <a:lstStyle/>
        <a:p>
          <a:pPr algn="ctr"/>
          <a:r>
            <a:rPr lang="en-US" sz="1800" kern="1200" spc="60" noProof="0" dirty="0" smtClean="0">
              <a:solidFill>
                <a:schemeClr val="accent1"/>
              </a:solidFill>
              <a:latin typeface="+mn-lt"/>
              <a:ea typeface="+mn-ea"/>
              <a:cs typeface="+mn-cs"/>
            </a:rPr>
            <a:t>increasing transport volume</a:t>
          </a:r>
          <a:endParaRPr lang="en-US" sz="1800" kern="1200" spc="60" noProof="0" dirty="0">
            <a:solidFill>
              <a:schemeClr val="accent1"/>
            </a:solidFill>
            <a:latin typeface="+mn-lt"/>
            <a:ea typeface="+mn-ea"/>
            <a:cs typeface="+mn-cs"/>
          </a:endParaRPr>
        </a:p>
      </dgm:t>
    </dgm:pt>
    <dgm:pt modelId="{C06E3E4F-F02E-46B8-9A70-FC36BBF95354}" type="parTrans" cxnId="{39016A41-774D-4217-83F2-119ECA29192B}">
      <dgm:prSet/>
      <dgm:spPr/>
      <dgm:t>
        <a:bodyPr/>
        <a:lstStyle/>
        <a:p>
          <a:endParaRPr lang="de-DE"/>
        </a:p>
      </dgm:t>
    </dgm:pt>
    <dgm:pt modelId="{C2AD38AB-32CA-44FA-BC8F-F5336389414E}" type="sibTrans" cxnId="{39016A41-774D-4217-83F2-119ECA29192B}">
      <dgm:prSet/>
      <dgm:spPr/>
      <dgm:t>
        <a:bodyPr/>
        <a:lstStyle/>
        <a:p>
          <a:endParaRPr lang="de-DE"/>
        </a:p>
      </dgm:t>
    </dgm:pt>
    <dgm:pt modelId="{7DADDCB7-0224-4458-84C1-F74839C37B5F}">
      <dgm:prSet phldrT="[Text]" custT="1"/>
      <dgm:spPr/>
      <dgm:t>
        <a:bodyPr/>
        <a:lstStyle/>
        <a:p>
          <a:pPr algn="ctr"/>
          <a:r>
            <a:rPr lang="en-US" sz="1800" kern="1200" spc="60" noProof="0" dirty="0" smtClean="0">
              <a:solidFill>
                <a:schemeClr val="accent1"/>
              </a:solidFill>
              <a:latin typeface="+mn-lt"/>
              <a:ea typeface="+mn-ea"/>
              <a:cs typeface="+mn-cs"/>
            </a:rPr>
            <a:t>greenhouse gas (GHG</a:t>
          </a:r>
          <a:r>
            <a:rPr lang="en-US" sz="2000" kern="1200" noProof="0" dirty="0" smtClean="0"/>
            <a:t>)</a:t>
          </a:r>
          <a:endParaRPr lang="en-US" sz="2000" kern="1200" noProof="0" dirty="0"/>
        </a:p>
      </dgm:t>
    </dgm:pt>
    <dgm:pt modelId="{C0994B7C-CD1E-4327-BFF5-17B7411D553D}" type="parTrans" cxnId="{34AF251B-DC0C-45C8-90B3-46692B7959B5}">
      <dgm:prSet/>
      <dgm:spPr/>
      <dgm:t>
        <a:bodyPr/>
        <a:lstStyle/>
        <a:p>
          <a:endParaRPr lang="de-DE"/>
        </a:p>
      </dgm:t>
    </dgm:pt>
    <dgm:pt modelId="{0F298EA1-D0BF-4330-ADF9-A2FAA38FE665}" type="sibTrans" cxnId="{34AF251B-DC0C-45C8-90B3-46692B7959B5}">
      <dgm:prSet/>
      <dgm:spPr/>
      <dgm:t>
        <a:bodyPr/>
        <a:lstStyle/>
        <a:p>
          <a:endParaRPr lang="de-DE"/>
        </a:p>
      </dgm:t>
    </dgm:pt>
    <dgm:pt modelId="{C8A812BA-4A41-466A-9B76-6E0961F43B1B}">
      <dgm:prSet phldrT="[Text]" custT="1"/>
      <dgm:spPr/>
      <dgm:t>
        <a:bodyPr/>
        <a:lstStyle/>
        <a:p>
          <a:pPr algn="ctr"/>
          <a:r>
            <a:rPr lang="en-US" sz="1800" kern="1200" spc="60" noProof="0" dirty="0" smtClean="0">
              <a:solidFill>
                <a:schemeClr val="accent1"/>
              </a:solidFill>
              <a:latin typeface="+mn-lt"/>
              <a:ea typeface="+mn-ea"/>
              <a:cs typeface="+mn-cs"/>
            </a:rPr>
            <a:t>multimodality*</a:t>
          </a:r>
          <a:br>
            <a:rPr lang="en-US" sz="1800" kern="1200" spc="60" noProof="0" dirty="0" smtClean="0">
              <a:solidFill>
                <a:schemeClr val="accent1"/>
              </a:solidFill>
              <a:latin typeface="+mn-lt"/>
              <a:ea typeface="+mn-ea"/>
              <a:cs typeface="+mn-cs"/>
            </a:rPr>
          </a:br>
          <a:r>
            <a:rPr lang="en-US" sz="1800" kern="1200" spc="60" noProof="0" dirty="0" smtClean="0">
              <a:solidFill>
                <a:schemeClr val="accent1"/>
              </a:solidFill>
              <a:latin typeface="+mn-lt"/>
              <a:ea typeface="+mn-ea"/>
              <a:cs typeface="+mn-cs"/>
            </a:rPr>
            <a:t>/modal shift</a:t>
          </a:r>
          <a:endParaRPr lang="en-US" sz="1800" kern="1200" spc="60" noProof="0" dirty="0">
            <a:solidFill>
              <a:schemeClr val="accent1"/>
            </a:solidFill>
            <a:latin typeface="+mn-lt"/>
            <a:ea typeface="+mn-ea"/>
            <a:cs typeface="+mn-cs"/>
          </a:endParaRPr>
        </a:p>
      </dgm:t>
    </dgm:pt>
    <dgm:pt modelId="{24826255-18F9-44F7-93BB-AD467ADB029A}" type="parTrans" cxnId="{B1D73279-1A0D-4EC0-B5CE-8117ECC2CF84}">
      <dgm:prSet/>
      <dgm:spPr/>
      <dgm:t>
        <a:bodyPr/>
        <a:lstStyle/>
        <a:p>
          <a:endParaRPr lang="de-DE"/>
        </a:p>
      </dgm:t>
    </dgm:pt>
    <dgm:pt modelId="{1D69694E-3030-4006-9B42-23CE24E72A0B}" type="sibTrans" cxnId="{B1D73279-1A0D-4EC0-B5CE-8117ECC2CF84}">
      <dgm:prSet/>
      <dgm:spPr/>
      <dgm:t>
        <a:bodyPr/>
        <a:lstStyle/>
        <a:p>
          <a:endParaRPr lang="de-DE"/>
        </a:p>
      </dgm:t>
    </dgm:pt>
    <dgm:pt modelId="{31359412-4F3F-480A-83A6-FBAF48EA61E5}" type="pres">
      <dgm:prSet presAssocID="{58694FFC-1CA4-4891-A30F-816238AFE515}" presName="arrowDiagram" presStyleCnt="0">
        <dgm:presLayoutVars>
          <dgm:chMax val="5"/>
          <dgm:dir/>
          <dgm:resizeHandles val="exact"/>
        </dgm:presLayoutVars>
      </dgm:prSet>
      <dgm:spPr/>
      <dgm:t>
        <a:bodyPr/>
        <a:lstStyle/>
        <a:p>
          <a:endParaRPr lang="de-DE"/>
        </a:p>
      </dgm:t>
    </dgm:pt>
    <dgm:pt modelId="{92F5A32E-0858-4EB5-8B17-91C64ED40DCA}" type="pres">
      <dgm:prSet presAssocID="{58694FFC-1CA4-4891-A30F-816238AFE515}" presName="arrow" presStyleLbl="bgShp" presStyleIdx="0" presStyleCnt="1" custScaleX="61076" custScaleY="78357" custLinFactNeighborX="-12207" custLinFactNeighborY="-748"/>
      <dgm:spPr>
        <a:gradFill flip="none" rotWithShape="1">
          <a:gsLst>
            <a:gs pos="69150">
              <a:srgbClr val="83C43F">
                <a:lumMod val="69000"/>
                <a:lumOff val="31000"/>
              </a:srgbClr>
            </a:gs>
            <a:gs pos="0">
              <a:srgbClr val="92D050">
                <a:shade val="30000"/>
                <a:satMod val="115000"/>
                <a:lumMod val="98000"/>
                <a:lumOff val="2000"/>
              </a:srgbClr>
            </a:gs>
            <a:gs pos="50000">
              <a:srgbClr val="92D050">
                <a:shade val="67500"/>
                <a:satMod val="115000"/>
                <a:lumMod val="51000"/>
                <a:lumOff val="49000"/>
              </a:srgbClr>
            </a:gs>
            <a:gs pos="100000">
              <a:srgbClr val="92D050">
                <a:shade val="100000"/>
                <a:satMod val="115000"/>
                <a:lumMod val="0"/>
                <a:lumOff val="100000"/>
              </a:srgbClr>
            </a:gs>
          </a:gsLst>
          <a:lin ang="8100000" scaled="1"/>
          <a:tileRect/>
        </a:gradFill>
      </dgm:spPr>
      <dgm:t>
        <a:bodyPr/>
        <a:lstStyle/>
        <a:p>
          <a:endParaRPr lang="en-US"/>
        </a:p>
      </dgm:t>
    </dgm:pt>
    <dgm:pt modelId="{06DBBE7E-E270-482C-ABC4-C9CAE7A69350}" type="pres">
      <dgm:prSet presAssocID="{58694FFC-1CA4-4891-A30F-816238AFE515}" presName="arrowDiagram4" presStyleCnt="0"/>
      <dgm:spPr/>
    </dgm:pt>
    <dgm:pt modelId="{555C1699-3656-477D-B96A-DACE23EE97A5}" type="pres">
      <dgm:prSet presAssocID="{407118D3-8D8D-444F-AE37-C32EAA508E0B}" presName="bullet4a" presStyleLbl="node1" presStyleIdx="0" presStyleCnt="4" custLinFactX="37299" custLinFactY="-93360" custLinFactNeighborX="100000" custLinFactNeighborY="-100000"/>
      <dgm:spPr/>
      <dgm:t>
        <a:bodyPr/>
        <a:lstStyle/>
        <a:p>
          <a:endParaRPr lang="de-DE"/>
        </a:p>
      </dgm:t>
    </dgm:pt>
    <dgm:pt modelId="{F2245D28-D491-4923-9F88-012A50307A2A}" type="pres">
      <dgm:prSet presAssocID="{407118D3-8D8D-444F-AE37-C32EAA508E0B}" presName="textBox4a" presStyleLbl="revTx" presStyleIdx="0" presStyleCnt="4" custScaleX="125209" custLinFactNeighborX="22034" custLinFactNeighborY="-17663">
        <dgm:presLayoutVars>
          <dgm:bulletEnabled val="1"/>
        </dgm:presLayoutVars>
      </dgm:prSet>
      <dgm:spPr/>
      <dgm:t>
        <a:bodyPr/>
        <a:lstStyle/>
        <a:p>
          <a:endParaRPr lang="de-DE"/>
        </a:p>
      </dgm:t>
    </dgm:pt>
    <dgm:pt modelId="{413F5E0C-DCE2-4271-AA97-30E53B328F4B}" type="pres">
      <dgm:prSet presAssocID="{1F35F7DD-A4F8-427E-A11A-EACCB7C12C0F}" presName="bullet4b" presStyleLbl="node1" presStyleIdx="1" presStyleCnt="4" custLinFactNeighborX="-74821" custLinFactNeighborY="-30393"/>
      <dgm:spPr/>
    </dgm:pt>
    <dgm:pt modelId="{997B86E1-E57A-4305-AF83-4F673E544AB9}" type="pres">
      <dgm:prSet presAssocID="{1F35F7DD-A4F8-427E-A11A-EACCB7C12C0F}" presName="textBox4b" presStyleLbl="revTx" presStyleIdx="1" presStyleCnt="4" custLinFactNeighborX="-52547" custLinFactNeighborY="1621">
        <dgm:presLayoutVars>
          <dgm:bulletEnabled val="1"/>
        </dgm:presLayoutVars>
      </dgm:prSet>
      <dgm:spPr/>
      <dgm:t>
        <a:bodyPr/>
        <a:lstStyle/>
        <a:p>
          <a:endParaRPr lang="de-DE"/>
        </a:p>
      </dgm:t>
    </dgm:pt>
    <dgm:pt modelId="{868A50B4-E6E0-4F0E-9F31-267493AB309A}" type="pres">
      <dgm:prSet presAssocID="{7DADDCB7-0224-4458-84C1-F74839C37B5F}" presName="bullet4c" presStyleLbl="node1" presStyleIdx="2" presStyleCnt="4" custLinFactX="-99105" custLinFactNeighborX="-100000" custLinFactNeighborY="1419"/>
      <dgm:spPr/>
    </dgm:pt>
    <dgm:pt modelId="{48E960B7-5D8A-4F3D-9DE7-C76A59EAAA2C}" type="pres">
      <dgm:prSet presAssocID="{7DADDCB7-0224-4458-84C1-F74839C37B5F}" presName="textBox4c" presStyleLbl="revTx" presStyleIdx="2" presStyleCnt="4" custLinFactNeighborX="-74753" custLinFactNeighborY="8755">
        <dgm:presLayoutVars>
          <dgm:bulletEnabled val="1"/>
        </dgm:presLayoutVars>
      </dgm:prSet>
      <dgm:spPr/>
      <dgm:t>
        <a:bodyPr/>
        <a:lstStyle/>
        <a:p>
          <a:endParaRPr lang="de-DE"/>
        </a:p>
      </dgm:t>
    </dgm:pt>
    <dgm:pt modelId="{E3C270F2-C95C-4927-B5C0-7056CC993D52}" type="pres">
      <dgm:prSet presAssocID="{C8A812BA-4A41-466A-9B76-6E0961F43B1B}" presName="bullet4d" presStyleLbl="node1" presStyleIdx="3" presStyleCnt="4" custLinFactX="-100000" custLinFactNeighborX="-151541" custLinFactNeighborY="22798"/>
      <dgm:spPr/>
    </dgm:pt>
    <dgm:pt modelId="{E0FD1F71-6484-4367-9AA8-DD1F7A865A95}" type="pres">
      <dgm:prSet presAssocID="{C8A812BA-4A41-466A-9B76-6E0961F43B1B}" presName="textBox4d" presStyleLbl="revTx" presStyleIdx="3" presStyleCnt="4" custScaleX="137511" custLinFactNeighborX="-83248" custLinFactNeighborY="8032">
        <dgm:presLayoutVars>
          <dgm:bulletEnabled val="1"/>
        </dgm:presLayoutVars>
      </dgm:prSet>
      <dgm:spPr/>
      <dgm:t>
        <a:bodyPr/>
        <a:lstStyle/>
        <a:p>
          <a:endParaRPr lang="de-DE"/>
        </a:p>
      </dgm:t>
    </dgm:pt>
  </dgm:ptLst>
  <dgm:cxnLst>
    <dgm:cxn modelId="{121F097D-8BC5-4BBD-A872-1A7F324CFB0C}" type="presOf" srcId="{1F35F7DD-A4F8-427E-A11A-EACCB7C12C0F}" destId="{997B86E1-E57A-4305-AF83-4F673E544AB9}" srcOrd="0" destOrd="0" presId="urn:microsoft.com/office/officeart/2005/8/layout/arrow2"/>
    <dgm:cxn modelId="{39016A41-774D-4217-83F2-119ECA29192B}" srcId="{58694FFC-1CA4-4891-A30F-816238AFE515}" destId="{1F35F7DD-A4F8-427E-A11A-EACCB7C12C0F}" srcOrd="1" destOrd="0" parTransId="{C06E3E4F-F02E-46B8-9A70-FC36BBF95354}" sibTransId="{C2AD38AB-32CA-44FA-BC8F-F5336389414E}"/>
    <dgm:cxn modelId="{8817AD66-E30C-4F9E-8021-17BAB0349085}" srcId="{58694FFC-1CA4-4891-A30F-816238AFE515}" destId="{407118D3-8D8D-444F-AE37-C32EAA508E0B}" srcOrd="0" destOrd="0" parTransId="{61DFFB39-4BC5-42D4-9EC3-851BBD02315A}" sibTransId="{6A37AC85-D90C-4324-9CE6-E713CE3BED8F}"/>
    <dgm:cxn modelId="{E133AAEA-61DF-4A17-86ED-3013349561E9}" type="presOf" srcId="{C8A812BA-4A41-466A-9B76-6E0961F43B1B}" destId="{E0FD1F71-6484-4367-9AA8-DD1F7A865A95}" srcOrd="0" destOrd="0" presId="urn:microsoft.com/office/officeart/2005/8/layout/arrow2"/>
    <dgm:cxn modelId="{34AF251B-DC0C-45C8-90B3-46692B7959B5}" srcId="{58694FFC-1CA4-4891-A30F-816238AFE515}" destId="{7DADDCB7-0224-4458-84C1-F74839C37B5F}" srcOrd="2" destOrd="0" parTransId="{C0994B7C-CD1E-4327-BFF5-17B7411D553D}" sibTransId="{0F298EA1-D0BF-4330-ADF9-A2FAA38FE665}"/>
    <dgm:cxn modelId="{B1D73279-1A0D-4EC0-B5CE-8117ECC2CF84}" srcId="{58694FFC-1CA4-4891-A30F-816238AFE515}" destId="{C8A812BA-4A41-466A-9B76-6E0961F43B1B}" srcOrd="3" destOrd="0" parTransId="{24826255-18F9-44F7-93BB-AD467ADB029A}" sibTransId="{1D69694E-3030-4006-9B42-23CE24E72A0B}"/>
    <dgm:cxn modelId="{5E6AB31A-FEB1-4894-A469-E7EFCCFF1337}" type="presOf" srcId="{58694FFC-1CA4-4891-A30F-816238AFE515}" destId="{31359412-4F3F-480A-83A6-FBAF48EA61E5}" srcOrd="0" destOrd="0" presId="urn:microsoft.com/office/officeart/2005/8/layout/arrow2"/>
    <dgm:cxn modelId="{F61AA34B-B935-4A93-BCC1-E383D69A4BE0}" type="presOf" srcId="{407118D3-8D8D-444F-AE37-C32EAA508E0B}" destId="{F2245D28-D491-4923-9F88-012A50307A2A}" srcOrd="0" destOrd="0" presId="urn:microsoft.com/office/officeart/2005/8/layout/arrow2"/>
    <dgm:cxn modelId="{36F89576-3738-44C8-ACF0-A91B6700EBB6}" type="presOf" srcId="{7DADDCB7-0224-4458-84C1-F74839C37B5F}" destId="{48E960B7-5D8A-4F3D-9DE7-C76A59EAAA2C}" srcOrd="0" destOrd="0" presId="urn:microsoft.com/office/officeart/2005/8/layout/arrow2"/>
    <dgm:cxn modelId="{6648A55E-1890-4179-B9B9-0C568C36DECA}" type="presParOf" srcId="{31359412-4F3F-480A-83A6-FBAF48EA61E5}" destId="{92F5A32E-0858-4EB5-8B17-91C64ED40DCA}" srcOrd="0" destOrd="0" presId="urn:microsoft.com/office/officeart/2005/8/layout/arrow2"/>
    <dgm:cxn modelId="{711ED20F-1E50-4C7D-9820-5A3E7A6D019F}" type="presParOf" srcId="{31359412-4F3F-480A-83A6-FBAF48EA61E5}" destId="{06DBBE7E-E270-482C-ABC4-C9CAE7A69350}" srcOrd="1" destOrd="0" presId="urn:microsoft.com/office/officeart/2005/8/layout/arrow2"/>
    <dgm:cxn modelId="{E59300E8-C27D-4295-A471-8F74556FEC06}" type="presParOf" srcId="{06DBBE7E-E270-482C-ABC4-C9CAE7A69350}" destId="{555C1699-3656-477D-B96A-DACE23EE97A5}" srcOrd="0" destOrd="0" presId="urn:microsoft.com/office/officeart/2005/8/layout/arrow2"/>
    <dgm:cxn modelId="{37D7FE4F-7D4B-45E1-BC97-394FF63700FF}" type="presParOf" srcId="{06DBBE7E-E270-482C-ABC4-C9CAE7A69350}" destId="{F2245D28-D491-4923-9F88-012A50307A2A}" srcOrd="1" destOrd="0" presId="urn:microsoft.com/office/officeart/2005/8/layout/arrow2"/>
    <dgm:cxn modelId="{E524C578-DA23-433F-A858-1D7BDFCF367B}" type="presParOf" srcId="{06DBBE7E-E270-482C-ABC4-C9CAE7A69350}" destId="{413F5E0C-DCE2-4271-AA97-30E53B328F4B}" srcOrd="2" destOrd="0" presId="urn:microsoft.com/office/officeart/2005/8/layout/arrow2"/>
    <dgm:cxn modelId="{E06E3C37-5B87-4E12-A0D6-5B173AEA26E3}" type="presParOf" srcId="{06DBBE7E-E270-482C-ABC4-C9CAE7A69350}" destId="{997B86E1-E57A-4305-AF83-4F673E544AB9}" srcOrd="3" destOrd="0" presId="urn:microsoft.com/office/officeart/2005/8/layout/arrow2"/>
    <dgm:cxn modelId="{82C2E141-C7E4-4625-875A-93F1FEBDE247}" type="presParOf" srcId="{06DBBE7E-E270-482C-ABC4-C9CAE7A69350}" destId="{868A50B4-E6E0-4F0E-9F31-267493AB309A}" srcOrd="4" destOrd="0" presId="urn:microsoft.com/office/officeart/2005/8/layout/arrow2"/>
    <dgm:cxn modelId="{23857499-5CD0-416B-849B-A0240DC4AFF9}" type="presParOf" srcId="{06DBBE7E-E270-482C-ABC4-C9CAE7A69350}" destId="{48E960B7-5D8A-4F3D-9DE7-C76A59EAAA2C}" srcOrd="5" destOrd="0" presId="urn:microsoft.com/office/officeart/2005/8/layout/arrow2"/>
    <dgm:cxn modelId="{68DE54B8-098D-43DA-A1FD-CB9477131C1B}" type="presParOf" srcId="{06DBBE7E-E270-482C-ABC4-C9CAE7A69350}" destId="{E3C270F2-C95C-4927-B5C0-7056CC993D52}" srcOrd="6" destOrd="0" presId="urn:microsoft.com/office/officeart/2005/8/layout/arrow2"/>
    <dgm:cxn modelId="{70167713-549A-4D62-9CAD-1FE1171A4926}" type="presParOf" srcId="{06DBBE7E-E270-482C-ABC4-C9CAE7A69350}" destId="{E0FD1F71-6484-4367-9AA8-DD1F7A865A95}"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en-US" sz="2400" noProof="0" dirty="0" smtClean="0">
              <a:solidFill>
                <a:schemeClr val="accent1"/>
              </a:solidFill>
            </a:rPr>
            <a:t>Green logistics</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en-US" sz="2400" noProof="0" dirty="0" smtClean="0">
              <a:solidFill>
                <a:schemeClr val="accent1"/>
              </a:solidFill>
            </a:rPr>
            <a:t>Liquefied natural gas - LNG</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US" sz="2400" noProof="0" dirty="0" smtClean="0">
              <a:solidFill>
                <a:schemeClr val="accent1"/>
              </a:solidFill>
            </a:rPr>
            <a:t>Sustainable transport modes</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6294B47C-6F34-44F9-86EA-BF836310DA6A}">
      <dgm:prSet custT="1"/>
      <dgm:spPr>
        <a:solidFill>
          <a:schemeClr val="accent1">
            <a:lumMod val="40000"/>
            <a:lumOff val="60000"/>
          </a:schemeClr>
        </a:solidFill>
      </dgm:spPr>
      <dgm:t>
        <a:bodyPr/>
        <a:lstStyle/>
        <a:p>
          <a:r>
            <a:rPr lang="en-US" sz="2400" noProof="0" dirty="0" smtClean="0">
              <a:solidFill>
                <a:schemeClr val="accent1"/>
              </a:solidFill>
            </a:rPr>
            <a:t>Green ports</a:t>
          </a:r>
        </a:p>
      </dgm:t>
    </dgm:pt>
    <dgm:pt modelId="{394E4827-0976-406B-A4E5-0BDD8106488C}" type="parTrans" cxnId="{71A150EE-1F15-4F94-A205-535C714D5F46}">
      <dgm:prSet/>
      <dgm:spPr/>
      <dgm:t>
        <a:bodyPr/>
        <a:lstStyle/>
        <a:p>
          <a:endParaRPr lang="en-US"/>
        </a:p>
      </dgm:t>
    </dgm:pt>
    <dgm:pt modelId="{C1343054-4F2B-44B3-9DCC-3DB4EB1318B7}" type="sibTrans" cxnId="{71A150EE-1F15-4F94-A205-535C714D5F46}">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solidFill>
        <a:ln w="28575">
          <a:solidFill>
            <a:schemeClr val="accent1"/>
          </a:solidFill>
        </a:ln>
      </dgm:spPr>
      <dgm:t>
        <a:bodyPr/>
        <a:lstStyle/>
        <a:p>
          <a:endParaRPr lang="de-AT"/>
        </a:p>
      </dgm:t>
    </dgm:pt>
    <dgm:pt modelId="{05B6BCF6-5489-475A-B5DE-FD52A369E62E}" type="pres">
      <dgm:prSet presAssocID="{6294B47C-6F34-44F9-86EA-BF836310DA6A}" presName="text_3" presStyleLbl="node1" presStyleIdx="2" presStyleCnt="4">
        <dgm:presLayoutVars>
          <dgm:bulletEnabled val="1"/>
        </dgm:presLayoutVars>
      </dgm:prSet>
      <dgm:spPr/>
      <dgm:t>
        <a:bodyPr/>
        <a:lstStyle/>
        <a:p>
          <a:endParaRPr lang="en-US"/>
        </a:p>
      </dgm:t>
    </dgm:pt>
    <dgm:pt modelId="{A8132462-2418-4DEE-B6A9-73A1604845BE}" type="pres">
      <dgm:prSet presAssocID="{6294B47C-6F34-44F9-86EA-BF836310DA6A}" presName="accent_3" presStyleCnt="0"/>
      <dgm:spPr/>
    </dgm:pt>
    <dgm:pt modelId="{A1ACB26E-8914-4628-B7B1-8FAD5ECA0557}" type="pres">
      <dgm:prSet presAssocID="{6294B47C-6F34-44F9-86EA-BF836310DA6A}" presName="accentRepeatNode" presStyleLbl="solidFgAcc1" presStyleIdx="2" presStyleCnt="4"/>
      <dgm:spPr>
        <a:solidFill>
          <a:schemeClr val="accent1">
            <a:lumMod val="40000"/>
            <a:lumOff val="60000"/>
          </a:schemeClr>
        </a:solidFill>
      </dgm:spPr>
      <dgm:t>
        <a:bodyPr/>
        <a:lstStyle/>
        <a:p>
          <a:endParaRPr lang="en-US"/>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12778C08-B244-41F5-B84B-2EB5789C0AF5}" type="presOf" srcId="{6755B75A-DA2F-4942-9466-602DAA2B76D4}" destId="{91210F3F-D8B2-42DD-8F99-15CEF9439F8A}" srcOrd="0" destOrd="0" presId="urn:microsoft.com/office/officeart/2008/layout/VerticalCurvedList"/>
    <dgm:cxn modelId="{91040A6F-DEA4-4AD6-895E-76BB35B2673D}" type="presOf" srcId="{F2941672-F5FC-4F5F-8FF3-57791CAF8C56}" destId="{AB399548-C0EB-4691-9CE6-7284291054B6}"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6AB3D498-917B-4C0F-AC34-AF9F24C9398A}" type="presOf" srcId="{754914D3-2823-4D9D-9B5F-8AAE908A2791}" destId="{AE6139D5-D84B-4711-8A6A-A5161E022A99}"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7797356-5282-497D-9095-35F0B8B81E66}" type="presOf" srcId="{624E2F07-CA2B-4ED9-89E9-4ED31FD7F6BD}" destId="{93855F07-44CB-45DE-B464-761E63A71CD5}" srcOrd="0" destOrd="0" presId="urn:microsoft.com/office/officeart/2008/layout/VerticalCurvedList"/>
    <dgm:cxn modelId="{71A150EE-1F15-4F94-A205-535C714D5F46}" srcId="{754914D3-2823-4D9D-9B5F-8AAE908A2791}" destId="{6294B47C-6F34-44F9-86EA-BF836310DA6A}" srcOrd="2" destOrd="0" parTransId="{394E4827-0976-406B-A4E5-0BDD8106488C}" sibTransId="{C1343054-4F2B-44B3-9DCC-3DB4EB1318B7}"/>
    <dgm:cxn modelId="{2F18E4AD-5204-4FD2-8D96-0D366C494BC0}" type="presOf" srcId="{F24300EC-4372-4D89-B437-9F81F6228517}" destId="{77ECFE10-46D2-48B0-947A-2C85B551FC94}" srcOrd="0" destOrd="0" presId="urn:microsoft.com/office/officeart/2008/layout/VerticalCurvedList"/>
    <dgm:cxn modelId="{108E50BE-3469-439F-8FFF-017FEBDD5C74}" srcId="{754914D3-2823-4D9D-9B5F-8AAE908A2791}" destId="{F2941672-F5FC-4F5F-8FF3-57791CAF8C56}" srcOrd="0" destOrd="0" parTransId="{937F0D99-2D0E-48A6-94B9-C880850880C0}" sibTransId="{624E2F07-CA2B-4ED9-89E9-4ED31FD7F6BD}"/>
    <dgm:cxn modelId="{A8511093-ADDF-45CA-9CFA-2DCE40ADAB49}" type="presOf" srcId="{6294B47C-6F34-44F9-86EA-BF836310DA6A}" destId="{05B6BCF6-5489-475A-B5DE-FD52A369E62E}" srcOrd="0" destOrd="0" presId="urn:microsoft.com/office/officeart/2008/layout/VerticalCurvedList"/>
    <dgm:cxn modelId="{DAE57761-337A-4644-AFEC-8B7AD9CAE0D0}" type="presParOf" srcId="{AE6139D5-D84B-4711-8A6A-A5161E022A99}" destId="{00F42187-34FD-4D8B-A449-F316E9EB9AFA}" srcOrd="0" destOrd="0" presId="urn:microsoft.com/office/officeart/2008/layout/VerticalCurvedList"/>
    <dgm:cxn modelId="{7DBD5AC4-5E32-42DD-BB86-BCE2BC834768}" type="presParOf" srcId="{00F42187-34FD-4D8B-A449-F316E9EB9AFA}" destId="{C168C53D-163A-4892-8EF0-B5326C3FF8C8}" srcOrd="0" destOrd="0" presId="urn:microsoft.com/office/officeart/2008/layout/VerticalCurvedList"/>
    <dgm:cxn modelId="{DE729177-A3FA-4BC3-9680-C5A8FFAD05D9}" type="presParOf" srcId="{C168C53D-163A-4892-8EF0-B5326C3FF8C8}" destId="{0FAB2C97-DF89-43B9-B7B2-C745E026F562}" srcOrd="0" destOrd="0" presId="urn:microsoft.com/office/officeart/2008/layout/VerticalCurvedList"/>
    <dgm:cxn modelId="{3793FF62-E2A9-43F5-9E9F-932649AF2F1C}" type="presParOf" srcId="{C168C53D-163A-4892-8EF0-B5326C3FF8C8}" destId="{93855F07-44CB-45DE-B464-761E63A71CD5}" srcOrd="1" destOrd="0" presId="urn:microsoft.com/office/officeart/2008/layout/VerticalCurvedList"/>
    <dgm:cxn modelId="{9FE95AA7-BFEF-43AA-A243-FFC7C3546C24}" type="presParOf" srcId="{C168C53D-163A-4892-8EF0-B5326C3FF8C8}" destId="{D258DE45-194F-4470-A0BE-D234AB24927B}" srcOrd="2" destOrd="0" presId="urn:microsoft.com/office/officeart/2008/layout/VerticalCurvedList"/>
    <dgm:cxn modelId="{64F29D29-6AF5-4675-9335-841EF4EEC9C8}" type="presParOf" srcId="{C168C53D-163A-4892-8EF0-B5326C3FF8C8}" destId="{BF8CDB65-7F63-46ED-AD6F-299BB5E410A3}" srcOrd="3" destOrd="0" presId="urn:microsoft.com/office/officeart/2008/layout/VerticalCurvedList"/>
    <dgm:cxn modelId="{30273EAD-2AC7-4A74-8BDF-EDB32133D4FA}" type="presParOf" srcId="{00F42187-34FD-4D8B-A449-F316E9EB9AFA}" destId="{AB399548-C0EB-4691-9CE6-7284291054B6}" srcOrd="1" destOrd="0" presId="urn:microsoft.com/office/officeart/2008/layout/VerticalCurvedList"/>
    <dgm:cxn modelId="{2F64408C-B9E5-467D-A2DC-9986E05C0631}" type="presParOf" srcId="{00F42187-34FD-4D8B-A449-F316E9EB9AFA}" destId="{0B7AF41F-095F-4954-9948-F3B9C7302B4D}" srcOrd="2" destOrd="0" presId="urn:microsoft.com/office/officeart/2008/layout/VerticalCurvedList"/>
    <dgm:cxn modelId="{2C36956F-C3D2-44BD-92FB-582212FF9DD4}" type="presParOf" srcId="{0B7AF41F-095F-4954-9948-F3B9C7302B4D}" destId="{9AF5ED78-341F-403E-97B4-875F8057A202}" srcOrd="0" destOrd="0" presId="urn:microsoft.com/office/officeart/2008/layout/VerticalCurvedList"/>
    <dgm:cxn modelId="{BE5DBB36-6180-419C-94D3-4142B4E5F528}" type="presParOf" srcId="{00F42187-34FD-4D8B-A449-F316E9EB9AFA}" destId="{77ECFE10-46D2-48B0-947A-2C85B551FC94}" srcOrd="3" destOrd="0" presId="urn:microsoft.com/office/officeart/2008/layout/VerticalCurvedList"/>
    <dgm:cxn modelId="{9AB5D7A3-4C50-4045-8819-FE37EF8217CA}" type="presParOf" srcId="{00F42187-34FD-4D8B-A449-F316E9EB9AFA}" destId="{FEECF01B-4C91-4B01-BFA5-F1DFA7020B0A}" srcOrd="4" destOrd="0" presId="urn:microsoft.com/office/officeart/2008/layout/VerticalCurvedList"/>
    <dgm:cxn modelId="{E0A019F0-6B78-4E02-8DA6-D14C8AD1292E}" type="presParOf" srcId="{FEECF01B-4C91-4B01-BFA5-F1DFA7020B0A}" destId="{EF12B5F5-AB8A-4523-B395-C351AAF3CDFA}" srcOrd="0" destOrd="0" presId="urn:microsoft.com/office/officeart/2008/layout/VerticalCurvedList"/>
    <dgm:cxn modelId="{3BB6EE43-9D80-4724-B8FA-A3FC6943BC99}" type="presParOf" srcId="{00F42187-34FD-4D8B-A449-F316E9EB9AFA}" destId="{05B6BCF6-5489-475A-B5DE-FD52A369E62E}" srcOrd="5" destOrd="0" presId="urn:microsoft.com/office/officeart/2008/layout/VerticalCurvedList"/>
    <dgm:cxn modelId="{65B7F2D2-2D5C-4FE9-AFC0-570FDD387E5D}" type="presParOf" srcId="{00F42187-34FD-4D8B-A449-F316E9EB9AFA}" destId="{A8132462-2418-4DEE-B6A9-73A1604845BE}" srcOrd="6" destOrd="0" presId="urn:microsoft.com/office/officeart/2008/layout/VerticalCurvedList"/>
    <dgm:cxn modelId="{A7A31685-2988-4112-A170-BE85C047F1D5}" type="presParOf" srcId="{A8132462-2418-4DEE-B6A9-73A1604845BE}" destId="{A1ACB26E-8914-4628-B7B1-8FAD5ECA0557}" srcOrd="0" destOrd="0" presId="urn:microsoft.com/office/officeart/2008/layout/VerticalCurvedList"/>
    <dgm:cxn modelId="{9B1A98EC-E49A-464C-8CFF-0B44F9669689}" type="presParOf" srcId="{00F42187-34FD-4D8B-A449-F316E9EB9AFA}" destId="{91210F3F-D8B2-42DD-8F99-15CEF9439F8A}" srcOrd="7" destOrd="0" presId="urn:microsoft.com/office/officeart/2008/layout/VerticalCurvedList"/>
    <dgm:cxn modelId="{7A19BAB4-0701-4774-8C9B-81493023C8E1}" type="presParOf" srcId="{00F42187-34FD-4D8B-A449-F316E9EB9AFA}" destId="{D9DCCA26-62B6-4763-8EFA-968C560C11C4}" srcOrd="8" destOrd="0" presId="urn:microsoft.com/office/officeart/2008/layout/VerticalCurvedList"/>
    <dgm:cxn modelId="{E6D0DC9C-B2FB-41F8-AFB7-46E8EBCFBA9C}"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en-US" sz="2400" noProof="0" dirty="0" smtClean="0">
              <a:solidFill>
                <a:schemeClr val="accent1"/>
              </a:solidFill>
            </a:rPr>
            <a:t>Green logistics</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en-US" sz="2400" noProof="0" dirty="0" smtClean="0">
              <a:solidFill>
                <a:schemeClr val="accent1"/>
              </a:solidFill>
            </a:rPr>
            <a:t>Liquefied natural gas - LNG</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US" sz="2400" noProof="0" dirty="0" smtClean="0">
              <a:solidFill>
                <a:schemeClr val="accent1"/>
              </a:solidFill>
            </a:rPr>
            <a:t>Sustainable transport modes</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6294B47C-6F34-44F9-86EA-BF836310DA6A}">
      <dgm:prSet custT="1"/>
      <dgm:spPr>
        <a:solidFill>
          <a:schemeClr val="accent1">
            <a:lumMod val="40000"/>
            <a:lumOff val="60000"/>
          </a:schemeClr>
        </a:solidFill>
      </dgm:spPr>
      <dgm:t>
        <a:bodyPr/>
        <a:lstStyle/>
        <a:p>
          <a:r>
            <a:rPr lang="en-US" sz="2400" noProof="0" dirty="0" smtClean="0">
              <a:solidFill>
                <a:schemeClr val="accent1"/>
              </a:solidFill>
            </a:rPr>
            <a:t>Green ports</a:t>
          </a:r>
        </a:p>
      </dgm:t>
    </dgm:pt>
    <dgm:pt modelId="{394E4827-0976-406B-A4E5-0BDD8106488C}" type="parTrans" cxnId="{71A150EE-1F15-4F94-A205-535C714D5F46}">
      <dgm:prSet/>
      <dgm:spPr/>
      <dgm:t>
        <a:bodyPr/>
        <a:lstStyle/>
        <a:p>
          <a:endParaRPr lang="en-US"/>
        </a:p>
      </dgm:t>
    </dgm:pt>
    <dgm:pt modelId="{C1343054-4F2B-44B3-9DCC-3DB4EB1318B7}" type="sibTrans" cxnId="{71A150EE-1F15-4F94-A205-535C714D5F46}">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05B6BCF6-5489-475A-B5DE-FD52A369E62E}" type="pres">
      <dgm:prSet presAssocID="{6294B47C-6F34-44F9-86EA-BF836310DA6A}" presName="text_3" presStyleLbl="node1" presStyleIdx="2" presStyleCnt="4">
        <dgm:presLayoutVars>
          <dgm:bulletEnabled val="1"/>
        </dgm:presLayoutVars>
      </dgm:prSet>
      <dgm:spPr/>
      <dgm:t>
        <a:bodyPr/>
        <a:lstStyle/>
        <a:p>
          <a:endParaRPr lang="en-US"/>
        </a:p>
      </dgm:t>
    </dgm:pt>
    <dgm:pt modelId="{A8132462-2418-4DEE-B6A9-73A1604845BE}" type="pres">
      <dgm:prSet presAssocID="{6294B47C-6F34-44F9-86EA-BF836310DA6A}" presName="accent_3" presStyleCnt="0"/>
      <dgm:spPr/>
    </dgm:pt>
    <dgm:pt modelId="{A1ACB26E-8914-4628-B7B1-8FAD5ECA0557}" type="pres">
      <dgm:prSet presAssocID="{6294B47C-6F34-44F9-86EA-BF836310DA6A}" presName="accentRepeatNode" presStyleLbl="solidFgAcc1" presStyleIdx="2" presStyleCnt="4"/>
      <dgm:spPr>
        <a:solidFill>
          <a:schemeClr val="accent1"/>
        </a:solidFill>
      </dgm:spPr>
      <dgm:t>
        <a:bodyPr/>
        <a:lstStyle/>
        <a:p>
          <a:endParaRPr lang="en-US"/>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t>
        <a:bodyPr/>
        <a:lstStyle/>
        <a:p>
          <a:endParaRPr lang="de-AT"/>
        </a:p>
      </dgm:t>
    </dgm:pt>
  </dgm:ptLst>
  <dgm:cxnLst>
    <dgm:cxn modelId="{84F6316F-CC74-4C64-AE27-C93C95F15438}" type="presOf" srcId="{6755B75A-DA2F-4942-9466-602DAA2B76D4}" destId="{91210F3F-D8B2-42DD-8F99-15CEF9439F8A}" srcOrd="0" destOrd="0" presId="urn:microsoft.com/office/officeart/2008/layout/VerticalCurvedList"/>
    <dgm:cxn modelId="{B25797A7-80A0-4FB6-9145-90F0CFB0FD33}" type="presOf" srcId="{F24300EC-4372-4D89-B437-9F81F6228517}" destId="{77ECFE10-46D2-48B0-947A-2C85B551FC94}" srcOrd="0" destOrd="0" presId="urn:microsoft.com/office/officeart/2008/layout/VerticalCurvedList"/>
    <dgm:cxn modelId="{53D52697-598C-4E50-BEC6-95CFF96BD9A6}" type="presOf" srcId="{624E2F07-CA2B-4ED9-89E9-4ED31FD7F6BD}" destId="{93855F07-44CB-45DE-B464-761E63A71CD5}"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0781121C-2DD2-4939-9728-C6477965DA94}" srcId="{754914D3-2823-4D9D-9B5F-8AAE908A2791}" destId="{F24300EC-4372-4D89-B437-9F81F6228517}" srcOrd="1" destOrd="0" parTransId="{468FF3C9-0BE5-4FF4-BE42-47AA0FABB054}" sibTransId="{BBB9D7DD-2425-4723-8219-8DCB9AF8E441}"/>
    <dgm:cxn modelId="{4E4361BF-8A00-4C59-95F8-A036B12DC8AC}" type="presOf" srcId="{F2941672-F5FC-4F5F-8FF3-57791CAF8C56}" destId="{AB399548-C0EB-4691-9CE6-7284291054B6}" srcOrd="0" destOrd="0" presId="urn:microsoft.com/office/officeart/2008/layout/VerticalCurvedList"/>
    <dgm:cxn modelId="{71A150EE-1F15-4F94-A205-535C714D5F46}" srcId="{754914D3-2823-4D9D-9B5F-8AAE908A2791}" destId="{6294B47C-6F34-44F9-86EA-BF836310DA6A}" srcOrd="2" destOrd="0" parTransId="{394E4827-0976-406B-A4E5-0BDD8106488C}" sibTransId="{C1343054-4F2B-44B3-9DCC-3DB4EB1318B7}"/>
    <dgm:cxn modelId="{108E50BE-3469-439F-8FFF-017FEBDD5C74}" srcId="{754914D3-2823-4D9D-9B5F-8AAE908A2791}" destId="{F2941672-F5FC-4F5F-8FF3-57791CAF8C56}" srcOrd="0" destOrd="0" parTransId="{937F0D99-2D0E-48A6-94B9-C880850880C0}" sibTransId="{624E2F07-CA2B-4ED9-89E9-4ED31FD7F6BD}"/>
    <dgm:cxn modelId="{58AC821E-2CA1-4D37-9B33-035E6C8560A0}" type="presOf" srcId="{754914D3-2823-4D9D-9B5F-8AAE908A2791}" destId="{AE6139D5-D84B-4711-8A6A-A5161E022A99}" srcOrd="0" destOrd="0" presId="urn:microsoft.com/office/officeart/2008/layout/VerticalCurvedList"/>
    <dgm:cxn modelId="{C2D4A3D8-EA1F-473A-8D0E-C01E27824A0C}" type="presOf" srcId="{6294B47C-6F34-44F9-86EA-BF836310DA6A}" destId="{05B6BCF6-5489-475A-B5DE-FD52A369E62E}" srcOrd="0" destOrd="0" presId="urn:microsoft.com/office/officeart/2008/layout/VerticalCurvedList"/>
    <dgm:cxn modelId="{641AB695-0411-477A-8B44-F8DA6AADE086}" type="presParOf" srcId="{AE6139D5-D84B-4711-8A6A-A5161E022A99}" destId="{00F42187-34FD-4D8B-A449-F316E9EB9AFA}" srcOrd="0" destOrd="0" presId="urn:microsoft.com/office/officeart/2008/layout/VerticalCurvedList"/>
    <dgm:cxn modelId="{CE5A5F3F-7896-4700-9C4B-B5E007E2F04C}" type="presParOf" srcId="{00F42187-34FD-4D8B-A449-F316E9EB9AFA}" destId="{C168C53D-163A-4892-8EF0-B5326C3FF8C8}" srcOrd="0" destOrd="0" presId="urn:microsoft.com/office/officeart/2008/layout/VerticalCurvedList"/>
    <dgm:cxn modelId="{C01A21FA-0A8A-4898-B1A0-01EFE0CE2348}" type="presParOf" srcId="{C168C53D-163A-4892-8EF0-B5326C3FF8C8}" destId="{0FAB2C97-DF89-43B9-B7B2-C745E026F562}" srcOrd="0" destOrd="0" presId="urn:microsoft.com/office/officeart/2008/layout/VerticalCurvedList"/>
    <dgm:cxn modelId="{A5BB92EE-F7E6-4D0D-9B79-90A1D2DFC31D}" type="presParOf" srcId="{C168C53D-163A-4892-8EF0-B5326C3FF8C8}" destId="{93855F07-44CB-45DE-B464-761E63A71CD5}" srcOrd="1" destOrd="0" presId="urn:microsoft.com/office/officeart/2008/layout/VerticalCurvedList"/>
    <dgm:cxn modelId="{F9F5EFD0-C055-45B9-8059-481516DD508A}" type="presParOf" srcId="{C168C53D-163A-4892-8EF0-B5326C3FF8C8}" destId="{D258DE45-194F-4470-A0BE-D234AB24927B}" srcOrd="2" destOrd="0" presId="urn:microsoft.com/office/officeart/2008/layout/VerticalCurvedList"/>
    <dgm:cxn modelId="{18107CDF-FD16-41AA-A8CC-4B63106E1AF3}" type="presParOf" srcId="{C168C53D-163A-4892-8EF0-B5326C3FF8C8}" destId="{BF8CDB65-7F63-46ED-AD6F-299BB5E410A3}" srcOrd="3" destOrd="0" presId="urn:microsoft.com/office/officeart/2008/layout/VerticalCurvedList"/>
    <dgm:cxn modelId="{78BF5615-33E9-49FC-91F7-ABB2CB62377A}" type="presParOf" srcId="{00F42187-34FD-4D8B-A449-F316E9EB9AFA}" destId="{AB399548-C0EB-4691-9CE6-7284291054B6}" srcOrd="1" destOrd="0" presId="urn:microsoft.com/office/officeart/2008/layout/VerticalCurvedList"/>
    <dgm:cxn modelId="{82AE6A21-944D-40D4-BADF-03B0692225E2}" type="presParOf" srcId="{00F42187-34FD-4D8B-A449-F316E9EB9AFA}" destId="{0B7AF41F-095F-4954-9948-F3B9C7302B4D}" srcOrd="2" destOrd="0" presId="urn:microsoft.com/office/officeart/2008/layout/VerticalCurvedList"/>
    <dgm:cxn modelId="{FCEFCD7A-540D-43DD-97A1-790EA2977E32}" type="presParOf" srcId="{0B7AF41F-095F-4954-9948-F3B9C7302B4D}" destId="{9AF5ED78-341F-403E-97B4-875F8057A202}" srcOrd="0" destOrd="0" presId="urn:microsoft.com/office/officeart/2008/layout/VerticalCurvedList"/>
    <dgm:cxn modelId="{2C73FAB7-C499-4537-87C1-765F7F247556}" type="presParOf" srcId="{00F42187-34FD-4D8B-A449-F316E9EB9AFA}" destId="{77ECFE10-46D2-48B0-947A-2C85B551FC94}" srcOrd="3" destOrd="0" presId="urn:microsoft.com/office/officeart/2008/layout/VerticalCurvedList"/>
    <dgm:cxn modelId="{E4EE8CFD-2B3F-4F03-A711-87234403197E}" type="presParOf" srcId="{00F42187-34FD-4D8B-A449-F316E9EB9AFA}" destId="{FEECF01B-4C91-4B01-BFA5-F1DFA7020B0A}" srcOrd="4" destOrd="0" presId="urn:microsoft.com/office/officeart/2008/layout/VerticalCurvedList"/>
    <dgm:cxn modelId="{1386519B-9E05-4456-8C69-57FBF50D975B}" type="presParOf" srcId="{FEECF01B-4C91-4B01-BFA5-F1DFA7020B0A}" destId="{EF12B5F5-AB8A-4523-B395-C351AAF3CDFA}" srcOrd="0" destOrd="0" presId="urn:microsoft.com/office/officeart/2008/layout/VerticalCurvedList"/>
    <dgm:cxn modelId="{2928D1E9-5BD1-4730-9718-F9DA47837D70}" type="presParOf" srcId="{00F42187-34FD-4D8B-A449-F316E9EB9AFA}" destId="{05B6BCF6-5489-475A-B5DE-FD52A369E62E}" srcOrd="5" destOrd="0" presId="urn:microsoft.com/office/officeart/2008/layout/VerticalCurvedList"/>
    <dgm:cxn modelId="{93D6DD0D-4EFA-4FD3-B991-566CB7798649}" type="presParOf" srcId="{00F42187-34FD-4D8B-A449-F316E9EB9AFA}" destId="{A8132462-2418-4DEE-B6A9-73A1604845BE}" srcOrd="6" destOrd="0" presId="urn:microsoft.com/office/officeart/2008/layout/VerticalCurvedList"/>
    <dgm:cxn modelId="{40A8C043-ABDA-4B0B-87D4-E600132E274A}" type="presParOf" srcId="{A8132462-2418-4DEE-B6A9-73A1604845BE}" destId="{A1ACB26E-8914-4628-B7B1-8FAD5ECA0557}" srcOrd="0" destOrd="0" presId="urn:microsoft.com/office/officeart/2008/layout/VerticalCurvedList"/>
    <dgm:cxn modelId="{99F8C706-0572-4890-A250-26EEB9B39CC1}" type="presParOf" srcId="{00F42187-34FD-4D8B-A449-F316E9EB9AFA}" destId="{91210F3F-D8B2-42DD-8F99-15CEF9439F8A}" srcOrd="7" destOrd="0" presId="urn:microsoft.com/office/officeart/2008/layout/VerticalCurvedList"/>
    <dgm:cxn modelId="{BD09E545-09D9-49C0-A5BD-E940AE591D52}" type="presParOf" srcId="{00F42187-34FD-4D8B-A449-F316E9EB9AFA}" destId="{D9DCCA26-62B6-4763-8EFA-968C560C11C4}" srcOrd="8" destOrd="0" presId="urn:microsoft.com/office/officeart/2008/layout/VerticalCurvedList"/>
    <dgm:cxn modelId="{E9655CD7-3688-4D56-9313-06A7CDEE8FD5}"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en-US" sz="2400" noProof="0" dirty="0" smtClean="0">
              <a:solidFill>
                <a:schemeClr val="accent1"/>
              </a:solidFill>
            </a:rPr>
            <a:t>Green logistics</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en-US" sz="2400" noProof="0" dirty="0" smtClean="0">
              <a:solidFill>
                <a:schemeClr val="accent1"/>
              </a:solidFill>
            </a:rPr>
            <a:t>Liquefied natural gas - LNG</a:t>
          </a:r>
        </a:p>
      </dgm:t>
    </dgm:pt>
    <dgm:pt modelId="{CC8056C9-9B1F-44C8-BB32-4B1222D8CD4E}" type="sibTrans" cxnId="{6C12AAA9-A7FE-44EC-8AC9-383942F9847E}">
      <dgm:prSet/>
      <dgm:spPr/>
      <dgm:t>
        <a:bodyPr/>
        <a:lstStyle/>
        <a:p>
          <a:endParaRPr lang="de-DE"/>
        </a:p>
      </dgm:t>
    </dgm:pt>
    <dgm:pt modelId="{C9E67486-D4AA-4601-A24B-52155755B0C0}" type="par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en-US" sz="2400" noProof="0" dirty="0" smtClean="0">
              <a:solidFill>
                <a:schemeClr val="accent1"/>
              </a:solidFill>
            </a:rPr>
            <a:t>Sustainable transport modes</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6294B47C-6F34-44F9-86EA-BF836310DA6A}">
      <dgm:prSet custT="1"/>
      <dgm:spPr>
        <a:solidFill>
          <a:schemeClr val="accent1">
            <a:lumMod val="40000"/>
            <a:lumOff val="60000"/>
          </a:schemeClr>
        </a:solidFill>
      </dgm:spPr>
      <dgm:t>
        <a:bodyPr/>
        <a:lstStyle/>
        <a:p>
          <a:r>
            <a:rPr lang="en-US" sz="2400" noProof="0" dirty="0" smtClean="0">
              <a:solidFill>
                <a:schemeClr val="accent1"/>
              </a:solidFill>
            </a:rPr>
            <a:t>Green ports</a:t>
          </a:r>
        </a:p>
      </dgm:t>
    </dgm:pt>
    <dgm:pt modelId="{394E4827-0976-406B-A4E5-0BDD8106488C}" type="parTrans" cxnId="{71A150EE-1F15-4F94-A205-535C714D5F46}">
      <dgm:prSet/>
      <dgm:spPr/>
      <dgm:t>
        <a:bodyPr/>
        <a:lstStyle/>
        <a:p>
          <a:endParaRPr lang="en-US"/>
        </a:p>
      </dgm:t>
    </dgm:pt>
    <dgm:pt modelId="{C1343054-4F2B-44B3-9DCC-3DB4EB1318B7}" type="sibTrans" cxnId="{71A150EE-1F15-4F94-A205-535C714D5F46}">
      <dgm:prSet/>
      <dgm:spPr/>
      <dgm:t>
        <a:bodyPr/>
        <a:lstStyle/>
        <a:p>
          <a:endParaRPr lang="en-US"/>
        </a:p>
      </dgm:t>
    </dgm:pt>
    <dgm:pt modelId="{AE6139D5-D84B-4711-8A6A-A5161E022A99}" type="pres">
      <dgm:prSet presAssocID="{754914D3-2823-4D9D-9B5F-8AAE908A2791}" presName="Name0" presStyleCnt="0">
        <dgm:presLayoutVars>
          <dgm:chMax val="7"/>
          <dgm:chPref val="7"/>
          <dgm:dir/>
        </dgm:presLayoutVars>
      </dgm:prSet>
      <dgm:spPr/>
      <dgm:t>
        <a:bodyPr/>
        <a:lstStyle/>
        <a:p>
          <a:endParaRPr lang="de-DE"/>
        </a:p>
      </dgm:t>
    </dgm:pt>
    <dgm:pt modelId="{00F42187-34FD-4D8B-A449-F316E9EB9AFA}" type="pres">
      <dgm:prSet presAssocID="{754914D3-2823-4D9D-9B5F-8AAE908A2791}" presName="Name1" presStyleCnt="0"/>
      <dgm:spPr/>
      <dgm:t>
        <a:bodyPr/>
        <a:lstStyle/>
        <a:p>
          <a:endParaRPr lang="de-AT"/>
        </a:p>
      </dgm:t>
    </dgm:pt>
    <dgm:pt modelId="{C168C53D-163A-4892-8EF0-B5326C3FF8C8}" type="pres">
      <dgm:prSet presAssocID="{754914D3-2823-4D9D-9B5F-8AAE908A2791}" presName="cycle" presStyleCnt="0"/>
      <dgm:spPr/>
      <dgm:t>
        <a:bodyPr/>
        <a:lstStyle/>
        <a:p>
          <a:endParaRPr lang="de-AT"/>
        </a:p>
      </dgm:t>
    </dgm:pt>
    <dgm:pt modelId="{0FAB2C97-DF89-43B9-B7B2-C745E026F562}" type="pres">
      <dgm:prSet presAssocID="{754914D3-2823-4D9D-9B5F-8AAE908A2791}" presName="srcNode" presStyleLbl="node1" presStyleIdx="0" presStyleCnt="4"/>
      <dgm:spPr/>
      <dgm:t>
        <a:bodyPr/>
        <a:lstStyle/>
        <a:p>
          <a:endParaRPr lang="de-AT"/>
        </a:p>
      </dgm:t>
    </dgm:pt>
    <dgm:pt modelId="{93855F07-44CB-45DE-B464-761E63A71CD5}" type="pres">
      <dgm:prSet presAssocID="{754914D3-2823-4D9D-9B5F-8AAE908A2791}" presName="conn" presStyleLbl="parChTrans1D2" presStyleIdx="0" presStyleCnt="1"/>
      <dgm:spPr/>
      <dgm:t>
        <a:bodyPr/>
        <a:lstStyle/>
        <a:p>
          <a:endParaRPr lang="de-DE"/>
        </a:p>
      </dgm:t>
    </dgm:pt>
    <dgm:pt modelId="{D258DE45-194F-4470-A0BE-D234AB24927B}" type="pres">
      <dgm:prSet presAssocID="{754914D3-2823-4D9D-9B5F-8AAE908A2791}" presName="extraNode" presStyleLbl="node1" presStyleIdx="0" presStyleCnt="4"/>
      <dgm:spPr/>
      <dgm:t>
        <a:bodyPr/>
        <a:lstStyle/>
        <a:p>
          <a:endParaRPr lang="de-AT"/>
        </a:p>
      </dgm:t>
    </dgm:pt>
    <dgm:pt modelId="{BF8CDB65-7F63-46ED-AD6F-299BB5E410A3}" type="pres">
      <dgm:prSet presAssocID="{754914D3-2823-4D9D-9B5F-8AAE908A2791}" presName="dstNode" presStyleLbl="node1" presStyleIdx="0" presStyleCnt="4"/>
      <dgm:spPr/>
      <dgm:t>
        <a:bodyPr/>
        <a:lstStyle/>
        <a:p>
          <a:endParaRPr lang="de-AT"/>
        </a:p>
      </dgm:t>
    </dgm:pt>
    <dgm:pt modelId="{AB399548-C0EB-4691-9CE6-7284291054B6}" type="pres">
      <dgm:prSet presAssocID="{F2941672-F5FC-4F5F-8FF3-57791CAF8C56}" presName="text_1" presStyleLbl="node1" presStyleIdx="0" presStyleCnt="4">
        <dgm:presLayoutVars>
          <dgm:bulletEnabled val="1"/>
        </dgm:presLayoutVars>
      </dgm:prSet>
      <dgm:spPr/>
      <dgm:t>
        <a:bodyPr/>
        <a:lstStyle/>
        <a:p>
          <a:endParaRPr lang="de-DE"/>
        </a:p>
      </dgm:t>
    </dgm:pt>
    <dgm:pt modelId="{0B7AF41F-095F-4954-9948-F3B9C7302B4D}" type="pres">
      <dgm:prSet presAssocID="{F2941672-F5FC-4F5F-8FF3-57791CAF8C56}" presName="accent_1" presStyleCnt="0"/>
      <dgm:spPr/>
      <dgm:t>
        <a:bodyPr/>
        <a:lstStyle/>
        <a:p>
          <a:endParaRPr lang="de-AT"/>
        </a:p>
      </dgm:t>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t>
        <a:bodyPr/>
        <a:lstStyle/>
        <a:p>
          <a:endParaRPr lang="de-DE"/>
        </a:p>
      </dgm:t>
    </dgm:pt>
    <dgm:pt modelId="{77ECFE10-46D2-48B0-947A-2C85B551FC94}" type="pres">
      <dgm:prSet presAssocID="{F24300EC-4372-4D89-B437-9F81F6228517}" presName="text_2" presStyleLbl="node1" presStyleIdx="1" presStyleCnt="4">
        <dgm:presLayoutVars>
          <dgm:bulletEnabled val="1"/>
        </dgm:presLayoutVars>
      </dgm:prSet>
      <dgm:spPr/>
      <dgm:t>
        <a:bodyPr/>
        <a:lstStyle/>
        <a:p>
          <a:endParaRPr lang="de-DE"/>
        </a:p>
      </dgm:t>
    </dgm:pt>
    <dgm:pt modelId="{FEECF01B-4C91-4B01-BFA5-F1DFA7020B0A}" type="pres">
      <dgm:prSet presAssocID="{F24300EC-4372-4D89-B437-9F81F6228517}" presName="accent_2" presStyleCnt="0"/>
      <dgm:spPr/>
      <dgm:t>
        <a:bodyPr/>
        <a:lstStyle/>
        <a:p>
          <a:endParaRPr lang="de-AT"/>
        </a:p>
      </dgm:t>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t>
        <a:bodyPr/>
        <a:lstStyle/>
        <a:p>
          <a:endParaRPr lang="de-AT"/>
        </a:p>
      </dgm:t>
    </dgm:pt>
    <dgm:pt modelId="{05B6BCF6-5489-475A-B5DE-FD52A369E62E}" type="pres">
      <dgm:prSet presAssocID="{6294B47C-6F34-44F9-86EA-BF836310DA6A}" presName="text_3" presStyleLbl="node1" presStyleIdx="2" presStyleCnt="4">
        <dgm:presLayoutVars>
          <dgm:bulletEnabled val="1"/>
        </dgm:presLayoutVars>
      </dgm:prSet>
      <dgm:spPr/>
      <dgm:t>
        <a:bodyPr/>
        <a:lstStyle/>
        <a:p>
          <a:endParaRPr lang="en-US"/>
        </a:p>
      </dgm:t>
    </dgm:pt>
    <dgm:pt modelId="{A8132462-2418-4DEE-B6A9-73A1604845BE}" type="pres">
      <dgm:prSet presAssocID="{6294B47C-6F34-44F9-86EA-BF836310DA6A}" presName="accent_3" presStyleCnt="0"/>
      <dgm:spPr/>
    </dgm:pt>
    <dgm:pt modelId="{A1ACB26E-8914-4628-B7B1-8FAD5ECA0557}" type="pres">
      <dgm:prSet presAssocID="{6294B47C-6F34-44F9-86EA-BF836310DA6A}" presName="accentRepeatNode" presStyleLbl="solidFgAcc1" presStyleIdx="2" presStyleCnt="4"/>
      <dgm:spPr>
        <a:solidFill>
          <a:schemeClr val="accent1">
            <a:lumMod val="40000"/>
            <a:lumOff val="60000"/>
          </a:schemeClr>
        </a:solidFill>
      </dgm:spPr>
      <dgm:t>
        <a:bodyPr/>
        <a:lstStyle/>
        <a:p>
          <a:endParaRPr lang="en-US"/>
        </a:p>
      </dgm:t>
    </dgm:pt>
    <dgm:pt modelId="{91210F3F-D8B2-42DD-8F99-15CEF9439F8A}" type="pres">
      <dgm:prSet presAssocID="{6755B75A-DA2F-4942-9466-602DAA2B76D4}" presName="text_4" presStyleLbl="node1" presStyleIdx="3" presStyleCnt="4">
        <dgm:presLayoutVars>
          <dgm:bulletEnabled val="1"/>
        </dgm:presLayoutVars>
      </dgm:prSet>
      <dgm:spPr/>
      <dgm:t>
        <a:bodyPr/>
        <a:lstStyle/>
        <a:p>
          <a:endParaRPr lang="de-DE"/>
        </a:p>
      </dgm:t>
    </dgm:pt>
    <dgm:pt modelId="{D9DCCA26-62B6-4763-8EFA-968C560C11C4}" type="pres">
      <dgm:prSet presAssocID="{6755B75A-DA2F-4942-9466-602DAA2B76D4}" presName="accent_4" presStyleCnt="0"/>
      <dgm:spPr/>
      <dgm:t>
        <a:bodyPr/>
        <a:lstStyle/>
        <a:p>
          <a:endParaRPr lang="de-AT"/>
        </a:p>
      </dgm:t>
    </dgm:pt>
    <dgm:pt modelId="{2D85C60B-45A6-47F1-BDC4-779963C33EA5}" type="pres">
      <dgm:prSet presAssocID="{6755B75A-DA2F-4942-9466-602DAA2B76D4}" presName="accentRepeatNode" presStyleLbl="solidFgAcc1" presStyleIdx="3" presStyleCnt="4"/>
      <dgm:spPr>
        <a:solidFill>
          <a:schemeClr val="accent1"/>
        </a:solidFill>
        <a:ln w="28575">
          <a:solidFill>
            <a:schemeClr val="accent1"/>
          </a:solidFill>
        </a:ln>
      </dgm:spPr>
      <dgm:t>
        <a:bodyPr/>
        <a:lstStyle/>
        <a:p>
          <a:endParaRPr lang="de-AT"/>
        </a:p>
      </dgm:t>
    </dgm:pt>
  </dgm:ptLst>
  <dgm:cxnLst>
    <dgm:cxn modelId="{F2687633-554D-4980-8925-304F2D84D2A5}" type="presOf" srcId="{F2941672-F5FC-4F5F-8FF3-57791CAF8C56}" destId="{AB399548-C0EB-4691-9CE6-7284291054B6}" srcOrd="0" destOrd="0" presId="urn:microsoft.com/office/officeart/2008/layout/VerticalCurvedList"/>
    <dgm:cxn modelId="{393E4339-8F4E-4AB7-9534-3E9A8521E0D7}" type="presOf" srcId="{624E2F07-CA2B-4ED9-89E9-4ED31FD7F6BD}" destId="{93855F07-44CB-45DE-B464-761E63A71CD5}" srcOrd="0" destOrd="0" presId="urn:microsoft.com/office/officeart/2008/layout/VerticalCurvedList"/>
    <dgm:cxn modelId="{035E7C01-C0BF-43FA-B221-17D7F43643B9}" type="presOf" srcId="{754914D3-2823-4D9D-9B5F-8AAE908A2791}" destId="{AE6139D5-D84B-4711-8A6A-A5161E022A99}" srcOrd="0" destOrd="0" presId="urn:microsoft.com/office/officeart/2008/layout/VerticalCurvedList"/>
    <dgm:cxn modelId="{7A16E5F8-13C9-4338-810F-B8372566CBD1}" type="presOf" srcId="{F24300EC-4372-4D89-B437-9F81F6228517}" destId="{77ECFE10-46D2-48B0-947A-2C85B551FC94}" srcOrd="0" destOrd="0" presId="urn:microsoft.com/office/officeart/2008/layout/VerticalCurvedList"/>
    <dgm:cxn modelId="{0781121C-2DD2-4939-9728-C6477965DA94}" srcId="{754914D3-2823-4D9D-9B5F-8AAE908A2791}" destId="{F24300EC-4372-4D89-B437-9F81F6228517}" srcOrd="1" destOrd="0" parTransId="{468FF3C9-0BE5-4FF4-BE42-47AA0FABB054}" sibTransId="{BBB9D7DD-2425-4723-8219-8DCB9AF8E441}"/>
    <dgm:cxn modelId="{6C12AAA9-A7FE-44EC-8AC9-383942F9847E}" srcId="{754914D3-2823-4D9D-9B5F-8AAE908A2791}" destId="{6755B75A-DA2F-4942-9466-602DAA2B76D4}" srcOrd="3" destOrd="0" parTransId="{C9E67486-D4AA-4601-A24B-52155755B0C0}" sibTransId="{CC8056C9-9B1F-44C8-BB32-4B1222D8CD4E}"/>
    <dgm:cxn modelId="{065237CA-C995-4AD9-8CEB-8BBE27915FC9}" type="presOf" srcId="{6755B75A-DA2F-4942-9466-602DAA2B76D4}" destId="{91210F3F-D8B2-42DD-8F99-15CEF9439F8A}" srcOrd="0" destOrd="0" presId="urn:microsoft.com/office/officeart/2008/layout/VerticalCurvedList"/>
    <dgm:cxn modelId="{F3D8A1BA-1890-48B4-A756-C73241135EAB}" type="presOf" srcId="{6294B47C-6F34-44F9-86EA-BF836310DA6A}" destId="{05B6BCF6-5489-475A-B5DE-FD52A369E62E}" srcOrd="0" destOrd="0" presId="urn:microsoft.com/office/officeart/2008/layout/VerticalCurvedList"/>
    <dgm:cxn modelId="{71A150EE-1F15-4F94-A205-535C714D5F46}" srcId="{754914D3-2823-4D9D-9B5F-8AAE908A2791}" destId="{6294B47C-6F34-44F9-86EA-BF836310DA6A}" srcOrd="2" destOrd="0" parTransId="{394E4827-0976-406B-A4E5-0BDD8106488C}" sibTransId="{C1343054-4F2B-44B3-9DCC-3DB4EB1318B7}"/>
    <dgm:cxn modelId="{108E50BE-3469-439F-8FFF-017FEBDD5C74}" srcId="{754914D3-2823-4D9D-9B5F-8AAE908A2791}" destId="{F2941672-F5FC-4F5F-8FF3-57791CAF8C56}" srcOrd="0" destOrd="0" parTransId="{937F0D99-2D0E-48A6-94B9-C880850880C0}" sibTransId="{624E2F07-CA2B-4ED9-89E9-4ED31FD7F6BD}"/>
    <dgm:cxn modelId="{DE12031B-7512-42DA-A9D5-31981FCBCD5E}" type="presParOf" srcId="{AE6139D5-D84B-4711-8A6A-A5161E022A99}" destId="{00F42187-34FD-4D8B-A449-F316E9EB9AFA}" srcOrd="0" destOrd="0" presId="urn:microsoft.com/office/officeart/2008/layout/VerticalCurvedList"/>
    <dgm:cxn modelId="{9BF44DCE-A258-496B-A15A-228ED02BC81C}" type="presParOf" srcId="{00F42187-34FD-4D8B-A449-F316E9EB9AFA}" destId="{C168C53D-163A-4892-8EF0-B5326C3FF8C8}" srcOrd="0" destOrd="0" presId="urn:microsoft.com/office/officeart/2008/layout/VerticalCurvedList"/>
    <dgm:cxn modelId="{9F7F40BD-4F32-4ACF-BA56-7352D32A02A1}" type="presParOf" srcId="{C168C53D-163A-4892-8EF0-B5326C3FF8C8}" destId="{0FAB2C97-DF89-43B9-B7B2-C745E026F562}" srcOrd="0" destOrd="0" presId="urn:microsoft.com/office/officeart/2008/layout/VerticalCurvedList"/>
    <dgm:cxn modelId="{8500CD0E-84A1-4C3A-B60E-644D04D5BD01}" type="presParOf" srcId="{C168C53D-163A-4892-8EF0-B5326C3FF8C8}" destId="{93855F07-44CB-45DE-B464-761E63A71CD5}" srcOrd="1" destOrd="0" presId="urn:microsoft.com/office/officeart/2008/layout/VerticalCurvedList"/>
    <dgm:cxn modelId="{52224E94-FD46-4157-B9CF-D85C0F75E5ED}" type="presParOf" srcId="{C168C53D-163A-4892-8EF0-B5326C3FF8C8}" destId="{D258DE45-194F-4470-A0BE-D234AB24927B}" srcOrd="2" destOrd="0" presId="urn:microsoft.com/office/officeart/2008/layout/VerticalCurvedList"/>
    <dgm:cxn modelId="{B8DA674A-3275-4ADB-B01C-20CD09259677}" type="presParOf" srcId="{C168C53D-163A-4892-8EF0-B5326C3FF8C8}" destId="{BF8CDB65-7F63-46ED-AD6F-299BB5E410A3}" srcOrd="3" destOrd="0" presId="urn:microsoft.com/office/officeart/2008/layout/VerticalCurvedList"/>
    <dgm:cxn modelId="{E05B871A-22D1-420C-8E4F-1C11B328DD32}" type="presParOf" srcId="{00F42187-34FD-4D8B-A449-F316E9EB9AFA}" destId="{AB399548-C0EB-4691-9CE6-7284291054B6}" srcOrd="1" destOrd="0" presId="urn:microsoft.com/office/officeart/2008/layout/VerticalCurvedList"/>
    <dgm:cxn modelId="{8E6BD6A8-FFB7-4FAC-AFBF-926B8C528585}" type="presParOf" srcId="{00F42187-34FD-4D8B-A449-F316E9EB9AFA}" destId="{0B7AF41F-095F-4954-9948-F3B9C7302B4D}" srcOrd="2" destOrd="0" presId="urn:microsoft.com/office/officeart/2008/layout/VerticalCurvedList"/>
    <dgm:cxn modelId="{28DABBB0-6475-4F1E-9C74-1998F318285B}" type="presParOf" srcId="{0B7AF41F-095F-4954-9948-F3B9C7302B4D}" destId="{9AF5ED78-341F-403E-97B4-875F8057A202}" srcOrd="0" destOrd="0" presId="urn:microsoft.com/office/officeart/2008/layout/VerticalCurvedList"/>
    <dgm:cxn modelId="{B58C7BA6-0236-45D5-94F8-5EE4A00075CC}" type="presParOf" srcId="{00F42187-34FD-4D8B-A449-F316E9EB9AFA}" destId="{77ECFE10-46D2-48B0-947A-2C85B551FC94}" srcOrd="3" destOrd="0" presId="urn:microsoft.com/office/officeart/2008/layout/VerticalCurvedList"/>
    <dgm:cxn modelId="{B151A1F8-1BEE-4BCF-BB6B-CD5CA12CD61E}" type="presParOf" srcId="{00F42187-34FD-4D8B-A449-F316E9EB9AFA}" destId="{FEECF01B-4C91-4B01-BFA5-F1DFA7020B0A}" srcOrd="4" destOrd="0" presId="urn:microsoft.com/office/officeart/2008/layout/VerticalCurvedList"/>
    <dgm:cxn modelId="{A614572A-2745-4CD5-AF14-BC8BC100AF48}" type="presParOf" srcId="{FEECF01B-4C91-4B01-BFA5-F1DFA7020B0A}" destId="{EF12B5F5-AB8A-4523-B395-C351AAF3CDFA}" srcOrd="0" destOrd="0" presId="urn:microsoft.com/office/officeart/2008/layout/VerticalCurvedList"/>
    <dgm:cxn modelId="{9F222063-1D33-4CD3-8363-3030F073FC2B}" type="presParOf" srcId="{00F42187-34FD-4D8B-A449-F316E9EB9AFA}" destId="{05B6BCF6-5489-475A-B5DE-FD52A369E62E}" srcOrd="5" destOrd="0" presId="urn:microsoft.com/office/officeart/2008/layout/VerticalCurvedList"/>
    <dgm:cxn modelId="{F0600C37-CA36-4177-A9EF-EFEDF58D980D}" type="presParOf" srcId="{00F42187-34FD-4D8B-A449-F316E9EB9AFA}" destId="{A8132462-2418-4DEE-B6A9-73A1604845BE}" srcOrd="6" destOrd="0" presId="urn:microsoft.com/office/officeart/2008/layout/VerticalCurvedList"/>
    <dgm:cxn modelId="{1C04548B-1137-46DD-8A5A-449743DEEBF5}" type="presParOf" srcId="{A8132462-2418-4DEE-B6A9-73A1604845BE}" destId="{A1ACB26E-8914-4628-B7B1-8FAD5ECA0557}" srcOrd="0" destOrd="0" presId="urn:microsoft.com/office/officeart/2008/layout/VerticalCurvedList"/>
    <dgm:cxn modelId="{D8967A2E-DB14-4BCC-97C8-68C32D36A9A8}" type="presParOf" srcId="{00F42187-34FD-4D8B-A449-F316E9EB9AFA}" destId="{91210F3F-D8B2-42DD-8F99-15CEF9439F8A}" srcOrd="7" destOrd="0" presId="urn:microsoft.com/office/officeart/2008/layout/VerticalCurvedList"/>
    <dgm:cxn modelId="{55ED7F67-7639-4980-A560-665C6CBF51EA}" type="presParOf" srcId="{00F42187-34FD-4D8B-A449-F316E9EB9AFA}" destId="{D9DCCA26-62B6-4763-8EFA-968C560C11C4}" srcOrd="8" destOrd="0" presId="urn:microsoft.com/office/officeart/2008/layout/VerticalCurvedList"/>
    <dgm:cxn modelId="{72FA1DCC-8E7C-4235-823A-A5D47AC9B160}"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48CCB6-B478-4843-8499-F112EB02F547}" type="doc">
      <dgm:prSet loTypeId="urn:microsoft.com/office/officeart/2005/8/layout/chevron1" loCatId="process" qsTypeId="urn:microsoft.com/office/officeart/2005/8/quickstyle/simple1" qsCatId="simple" csTypeId="urn:microsoft.com/office/officeart/2005/8/colors/accent1_2" csCatId="accent1" phldr="1"/>
      <dgm:spPr/>
    </dgm:pt>
    <dgm:pt modelId="{E21F7D6A-C2BE-4CA3-BA23-1AF04BC7E854}">
      <dgm:prSet phldrT="[Text]"/>
      <dgm:spPr/>
      <dgm:t>
        <a:bodyPr/>
        <a:lstStyle/>
        <a:p>
          <a:r>
            <a:rPr lang="en-US" noProof="0" dirty="0" smtClean="0"/>
            <a:t>exploration &amp; production</a:t>
          </a:r>
          <a:endParaRPr lang="en-US" noProof="0" dirty="0"/>
        </a:p>
      </dgm:t>
    </dgm:pt>
    <dgm:pt modelId="{BBBE367D-D5D7-4A32-A032-11134CECA252}" type="parTrans" cxnId="{A12EEE18-D10D-4BAC-BCF9-390606CF49A4}">
      <dgm:prSet/>
      <dgm:spPr/>
      <dgm:t>
        <a:bodyPr/>
        <a:lstStyle/>
        <a:p>
          <a:endParaRPr lang="en-US"/>
        </a:p>
      </dgm:t>
    </dgm:pt>
    <dgm:pt modelId="{1E7BECCC-C498-40B8-AB0C-EC3C09E1A261}" type="sibTrans" cxnId="{A12EEE18-D10D-4BAC-BCF9-390606CF49A4}">
      <dgm:prSet/>
      <dgm:spPr/>
      <dgm:t>
        <a:bodyPr/>
        <a:lstStyle/>
        <a:p>
          <a:endParaRPr lang="en-US"/>
        </a:p>
      </dgm:t>
    </dgm:pt>
    <dgm:pt modelId="{A8978019-AB4F-4325-A5E7-5693F929EF8D}">
      <dgm:prSet phldrT="[Text]"/>
      <dgm:spPr/>
      <dgm:t>
        <a:bodyPr/>
        <a:lstStyle/>
        <a:p>
          <a:r>
            <a:rPr lang="en-US" noProof="0" dirty="0" smtClean="0"/>
            <a:t>shipping</a:t>
          </a:r>
          <a:endParaRPr lang="en-US" noProof="0" dirty="0"/>
        </a:p>
      </dgm:t>
    </dgm:pt>
    <dgm:pt modelId="{2CFB6089-1572-4F77-80BF-696E146A3E71}" type="parTrans" cxnId="{4AE0E1AF-6FF9-477C-9CDA-51CCD546B3E6}">
      <dgm:prSet/>
      <dgm:spPr/>
      <dgm:t>
        <a:bodyPr/>
        <a:lstStyle/>
        <a:p>
          <a:endParaRPr lang="en-US"/>
        </a:p>
      </dgm:t>
    </dgm:pt>
    <dgm:pt modelId="{93D302CE-9E9C-4515-9EF7-AC846CB916FB}" type="sibTrans" cxnId="{4AE0E1AF-6FF9-477C-9CDA-51CCD546B3E6}">
      <dgm:prSet/>
      <dgm:spPr/>
      <dgm:t>
        <a:bodyPr/>
        <a:lstStyle/>
        <a:p>
          <a:endParaRPr lang="en-US"/>
        </a:p>
      </dgm:t>
    </dgm:pt>
    <dgm:pt modelId="{632A8BE5-8977-4F9F-A9C1-7D2C2811CE2E}">
      <dgm:prSet phldrT="[Text]"/>
      <dgm:spPr/>
      <dgm:t>
        <a:bodyPr/>
        <a:lstStyle/>
        <a:p>
          <a:r>
            <a:rPr lang="en-US" noProof="0" dirty="0" smtClean="0"/>
            <a:t>Storage &amp; regasification</a:t>
          </a:r>
          <a:endParaRPr lang="en-US" noProof="0" dirty="0"/>
        </a:p>
      </dgm:t>
    </dgm:pt>
    <dgm:pt modelId="{53DC9DE8-24D6-49A5-9C74-2F3080D4EA73}" type="parTrans" cxnId="{44BF4FF1-CB20-4AE6-93A1-C9616DA552A0}">
      <dgm:prSet/>
      <dgm:spPr/>
      <dgm:t>
        <a:bodyPr/>
        <a:lstStyle/>
        <a:p>
          <a:endParaRPr lang="en-US"/>
        </a:p>
      </dgm:t>
    </dgm:pt>
    <dgm:pt modelId="{EED8470A-DDB9-4722-AA57-E3A3772D018C}" type="sibTrans" cxnId="{44BF4FF1-CB20-4AE6-93A1-C9616DA552A0}">
      <dgm:prSet/>
      <dgm:spPr/>
      <dgm:t>
        <a:bodyPr/>
        <a:lstStyle/>
        <a:p>
          <a:endParaRPr lang="en-US"/>
        </a:p>
      </dgm:t>
    </dgm:pt>
    <dgm:pt modelId="{09427269-E619-4D66-A391-ADAEC2BF5187}">
      <dgm:prSet phldrT="[Text]"/>
      <dgm:spPr/>
      <dgm:t>
        <a:bodyPr/>
        <a:lstStyle/>
        <a:p>
          <a:r>
            <a:rPr lang="en-US" noProof="0" dirty="0" smtClean="0"/>
            <a:t>liquefaction</a:t>
          </a:r>
          <a:endParaRPr lang="en-US" noProof="0" dirty="0"/>
        </a:p>
      </dgm:t>
    </dgm:pt>
    <dgm:pt modelId="{E3E55F73-5BFC-4D23-B0AD-CD74D38930BE}" type="parTrans" cxnId="{E877A278-7021-450A-ADF4-33806A3FC042}">
      <dgm:prSet/>
      <dgm:spPr/>
      <dgm:t>
        <a:bodyPr/>
        <a:lstStyle/>
        <a:p>
          <a:endParaRPr lang="en-US"/>
        </a:p>
      </dgm:t>
    </dgm:pt>
    <dgm:pt modelId="{3C98C1A4-A8E1-478E-B853-4889F1482C99}" type="sibTrans" cxnId="{E877A278-7021-450A-ADF4-33806A3FC042}">
      <dgm:prSet/>
      <dgm:spPr/>
      <dgm:t>
        <a:bodyPr/>
        <a:lstStyle/>
        <a:p>
          <a:endParaRPr lang="en-US"/>
        </a:p>
      </dgm:t>
    </dgm:pt>
    <dgm:pt modelId="{B834BDEF-CBFA-42C0-882A-523F51BD2372}">
      <dgm:prSet phldrT="[Text]"/>
      <dgm:spPr/>
      <dgm:t>
        <a:bodyPr/>
        <a:lstStyle/>
        <a:p>
          <a:r>
            <a:rPr lang="en-US" noProof="0" dirty="0" smtClean="0"/>
            <a:t>end user</a:t>
          </a:r>
          <a:endParaRPr lang="en-US" noProof="0" dirty="0"/>
        </a:p>
      </dgm:t>
    </dgm:pt>
    <dgm:pt modelId="{BA375C2D-803E-44EE-8FE0-8685ABF4B652}" type="parTrans" cxnId="{974B40B3-038A-404A-B4CF-BDEFC907FCFD}">
      <dgm:prSet/>
      <dgm:spPr/>
      <dgm:t>
        <a:bodyPr/>
        <a:lstStyle/>
        <a:p>
          <a:endParaRPr lang="en-US"/>
        </a:p>
      </dgm:t>
    </dgm:pt>
    <dgm:pt modelId="{FE69EDC5-2348-471E-AEB4-4ECD1E45E3BD}" type="sibTrans" cxnId="{974B40B3-038A-404A-B4CF-BDEFC907FCFD}">
      <dgm:prSet/>
      <dgm:spPr/>
      <dgm:t>
        <a:bodyPr/>
        <a:lstStyle/>
        <a:p>
          <a:endParaRPr lang="en-US"/>
        </a:p>
      </dgm:t>
    </dgm:pt>
    <dgm:pt modelId="{6108A032-BF17-4F79-8B89-AFF8C8F365BB}" type="pres">
      <dgm:prSet presAssocID="{4148CCB6-B478-4843-8499-F112EB02F547}" presName="Name0" presStyleCnt="0">
        <dgm:presLayoutVars>
          <dgm:dir/>
          <dgm:animLvl val="lvl"/>
          <dgm:resizeHandles val="exact"/>
        </dgm:presLayoutVars>
      </dgm:prSet>
      <dgm:spPr/>
    </dgm:pt>
    <dgm:pt modelId="{354F9135-6FF4-45BE-B17D-96E483AB800B}" type="pres">
      <dgm:prSet presAssocID="{E21F7D6A-C2BE-4CA3-BA23-1AF04BC7E854}" presName="parTxOnly" presStyleLbl="node1" presStyleIdx="0" presStyleCnt="5">
        <dgm:presLayoutVars>
          <dgm:chMax val="0"/>
          <dgm:chPref val="0"/>
          <dgm:bulletEnabled val="1"/>
        </dgm:presLayoutVars>
      </dgm:prSet>
      <dgm:spPr/>
      <dgm:t>
        <a:bodyPr/>
        <a:lstStyle/>
        <a:p>
          <a:endParaRPr lang="en-US"/>
        </a:p>
      </dgm:t>
    </dgm:pt>
    <dgm:pt modelId="{D2D20474-406B-40AA-ACBA-6B8562405C3A}" type="pres">
      <dgm:prSet presAssocID="{1E7BECCC-C498-40B8-AB0C-EC3C09E1A261}" presName="parTxOnlySpace" presStyleCnt="0"/>
      <dgm:spPr/>
    </dgm:pt>
    <dgm:pt modelId="{9427095A-6691-40B6-A172-8B9265E3369E}" type="pres">
      <dgm:prSet presAssocID="{09427269-E619-4D66-A391-ADAEC2BF5187}" presName="parTxOnly" presStyleLbl="node1" presStyleIdx="1" presStyleCnt="5">
        <dgm:presLayoutVars>
          <dgm:chMax val="0"/>
          <dgm:chPref val="0"/>
          <dgm:bulletEnabled val="1"/>
        </dgm:presLayoutVars>
      </dgm:prSet>
      <dgm:spPr/>
      <dgm:t>
        <a:bodyPr/>
        <a:lstStyle/>
        <a:p>
          <a:endParaRPr lang="en-US"/>
        </a:p>
      </dgm:t>
    </dgm:pt>
    <dgm:pt modelId="{DD69E2EF-674A-4D1C-95F8-161EE6B3284F}" type="pres">
      <dgm:prSet presAssocID="{3C98C1A4-A8E1-478E-B853-4889F1482C99}" presName="parTxOnlySpace" presStyleCnt="0"/>
      <dgm:spPr/>
    </dgm:pt>
    <dgm:pt modelId="{B05E6BA3-9DCC-4B77-AF7D-767E27F42CCC}" type="pres">
      <dgm:prSet presAssocID="{A8978019-AB4F-4325-A5E7-5693F929EF8D}" presName="parTxOnly" presStyleLbl="node1" presStyleIdx="2" presStyleCnt="5">
        <dgm:presLayoutVars>
          <dgm:chMax val="0"/>
          <dgm:chPref val="0"/>
          <dgm:bulletEnabled val="1"/>
        </dgm:presLayoutVars>
      </dgm:prSet>
      <dgm:spPr/>
      <dgm:t>
        <a:bodyPr/>
        <a:lstStyle/>
        <a:p>
          <a:endParaRPr lang="en-US"/>
        </a:p>
      </dgm:t>
    </dgm:pt>
    <dgm:pt modelId="{2A210908-BBB3-4E34-8578-297F71A8B367}" type="pres">
      <dgm:prSet presAssocID="{93D302CE-9E9C-4515-9EF7-AC846CB916FB}" presName="parTxOnlySpace" presStyleCnt="0"/>
      <dgm:spPr/>
    </dgm:pt>
    <dgm:pt modelId="{46DA2BBB-9A50-4CB3-8E2C-0B8EE50F8E35}" type="pres">
      <dgm:prSet presAssocID="{632A8BE5-8977-4F9F-A9C1-7D2C2811CE2E}" presName="parTxOnly" presStyleLbl="node1" presStyleIdx="3" presStyleCnt="5">
        <dgm:presLayoutVars>
          <dgm:chMax val="0"/>
          <dgm:chPref val="0"/>
          <dgm:bulletEnabled val="1"/>
        </dgm:presLayoutVars>
      </dgm:prSet>
      <dgm:spPr/>
      <dgm:t>
        <a:bodyPr/>
        <a:lstStyle/>
        <a:p>
          <a:endParaRPr lang="en-US"/>
        </a:p>
      </dgm:t>
    </dgm:pt>
    <dgm:pt modelId="{D2066153-8776-4772-AD6A-8A7FCB4006EA}" type="pres">
      <dgm:prSet presAssocID="{EED8470A-DDB9-4722-AA57-E3A3772D018C}" presName="parTxOnlySpace" presStyleCnt="0"/>
      <dgm:spPr/>
    </dgm:pt>
    <dgm:pt modelId="{C382C5D7-7C7B-4A3A-8DD4-00568E703BF8}" type="pres">
      <dgm:prSet presAssocID="{B834BDEF-CBFA-42C0-882A-523F51BD2372}" presName="parTxOnly" presStyleLbl="node1" presStyleIdx="4" presStyleCnt="5">
        <dgm:presLayoutVars>
          <dgm:chMax val="0"/>
          <dgm:chPref val="0"/>
          <dgm:bulletEnabled val="1"/>
        </dgm:presLayoutVars>
      </dgm:prSet>
      <dgm:spPr/>
      <dgm:t>
        <a:bodyPr/>
        <a:lstStyle/>
        <a:p>
          <a:endParaRPr lang="en-US"/>
        </a:p>
      </dgm:t>
    </dgm:pt>
  </dgm:ptLst>
  <dgm:cxnLst>
    <dgm:cxn modelId="{A6ECC607-15A9-4FC7-AE1D-76AB179C7542}" type="presOf" srcId="{E21F7D6A-C2BE-4CA3-BA23-1AF04BC7E854}" destId="{354F9135-6FF4-45BE-B17D-96E483AB800B}" srcOrd="0" destOrd="0" presId="urn:microsoft.com/office/officeart/2005/8/layout/chevron1"/>
    <dgm:cxn modelId="{44BF4FF1-CB20-4AE6-93A1-C9616DA552A0}" srcId="{4148CCB6-B478-4843-8499-F112EB02F547}" destId="{632A8BE5-8977-4F9F-A9C1-7D2C2811CE2E}" srcOrd="3" destOrd="0" parTransId="{53DC9DE8-24D6-49A5-9C74-2F3080D4EA73}" sibTransId="{EED8470A-DDB9-4722-AA57-E3A3772D018C}"/>
    <dgm:cxn modelId="{974B40B3-038A-404A-B4CF-BDEFC907FCFD}" srcId="{4148CCB6-B478-4843-8499-F112EB02F547}" destId="{B834BDEF-CBFA-42C0-882A-523F51BD2372}" srcOrd="4" destOrd="0" parTransId="{BA375C2D-803E-44EE-8FE0-8685ABF4B652}" sibTransId="{FE69EDC5-2348-471E-AEB4-4ECD1E45E3BD}"/>
    <dgm:cxn modelId="{AA299B06-6BB8-4E0A-97AF-1B7CFA2EEC08}" type="presOf" srcId="{4148CCB6-B478-4843-8499-F112EB02F547}" destId="{6108A032-BF17-4F79-8B89-AFF8C8F365BB}" srcOrd="0" destOrd="0" presId="urn:microsoft.com/office/officeart/2005/8/layout/chevron1"/>
    <dgm:cxn modelId="{E877A278-7021-450A-ADF4-33806A3FC042}" srcId="{4148CCB6-B478-4843-8499-F112EB02F547}" destId="{09427269-E619-4D66-A391-ADAEC2BF5187}" srcOrd="1" destOrd="0" parTransId="{E3E55F73-5BFC-4D23-B0AD-CD74D38930BE}" sibTransId="{3C98C1A4-A8E1-478E-B853-4889F1482C99}"/>
    <dgm:cxn modelId="{069670C3-74B5-4A3D-8985-E8F83994C8D3}" type="presOf" srcId="{A8978019-AB4F-4325-A5E7-5693F929EF8D}" destId="{B05E6BA3-9DCC-4B77-AF7D-767E27F42CCC}" srcOrd="0" destOrd="0" presId="urn:microsoft.com/office/officeart/2005/8/layout/chevron1"/>
    <dgm:cxn modelId="{330E352B-ED7E-43DC-9475-49194C2245C3}" type="presOf" srcId="{B834BDEF-CBFA-42C0-882A-523F51BD2372}" destId="{C382C5D7-7C7B-4A3A-8DD4-00568E703BF8}" srcOrd="0" destOrd="0" presId="urn:microsoft.com/office/officeart/2005/8/layout/chevron1"/>
    <dgm:cxn modelId="{93CF24B1-2E26-476B-BF71-3438BA9483C6}" type="presOf" srcId="{09427269-E619-4D66-A391-ADAEC2BF5187}" destId="{9427095A-6691-40B6-A172-8B9265E3369E}" srcOrd="0" destOrd="0" presId="urn:microsoft.com/office/officeart/2005/8/layout/chevron1"/>
    <dgm:cxn modelId="{AA8ED2C5-6F4D-41CB-9F82-A4AEC5D8D74D}" type="presOf" srcId="{632A8BE5-8977-4F9F-A9C1-7D2C2811CE2E}" destId="{46DA2BBB-9A50-4CB3-8E2C-0B8EE50F8E35}" srcOrd="0" destOrd="0" presId="urn:microsoft.com/office/officeart/2005/8/layout/chevron1"/>
    <dgm:cxn modelId="{4AE0E1AF-6FF9-477C-9CDA-51CCD546B3E6}" srcId="{4148CCB6-B478-4843-8499-F112EB02F547}" destId="{A8978019-AB4F-4325-A5E7-5693F929EF8D}" srcOrd="2" destOrd="0" parTransId="{2CFB6089-1572-4F77-80BF-696E146A3E71}" sibTransId="{93D302CE-9E9C-4515-9EF7-AC846CB916FB}"/>
    <dgm:cxn modelId="{A12EEE18-D10D-4BAC-BCF9-390606CF49A4}" srcId="{4148CCB6-B478-4843-8499-F112EB02F547}" destId="{E21F7D6A-C2BE-4CA3-BA23-1AF04BC7E854}" srcOrd="0" destOrd="0" parTransId="{BBBE367D-D5D7-4A32-A032-11134CECA252}" sibTransId="{1E7BECCC-C498-40B8-AB0C-EC3C09E1A261}"/>
    <dgm:cxn modelId="{119E2BDB-3518-49C5-9498-44609860C0A8}" type="presParOf" srcId="{6108A032-BF17-4F79-8B89-AFF8C8F365BB}" destId="{354F9135-6FF4-45BE-B17D-96E483AB800B}" srcOrd="0" destOrd="0" presId="urn:microsoft.com/office/officeart/2005/8/layout/chevron1"/>
    <dgm:cxn modelId="{363039C3-FFAA-470E-9C1D-5E3DEB5DF8FC}" type="presParOf" srcId="{6108A032-BF17-4F79-8B89-AFF8C8F365BB}" destId="{D2D20474-406B-40AA-ACBA-6B8562405C3A}" srcOrd="1" destOrd="0" presId="urn:microsoft.com/office/officeart/2005/8/layout/chevron1"/>
    <dgm:cxn modelId="{01C1A7D3-DC82-4154-BE7C-E19559CB505E}" type="presParOf" srcId="{6108A032-BF17-4F79-8B89-AFF8C8F365BB}" destId="{9427095A-6691-40B6-A172-8B9265E3369E}" srcOrd="2" destOrd="0" presId="urn:microsoft.com/office/officeart/2005/8/layout/chevron1"/>
    <dgm:cxn modelId="{BFC9123E-8E59-4D86-BB8B-2D181A60081B}" type="presParOf" srcId="{6108A032-BF17-4F79-8B89-AFF8C8F365BB}" destId="{DD69E2EF-674A-4D1C-95F8-161EE6B3284F}" srcOrd="3" destOrd="0" presId="urn:microsoft.com/office/officeart/2005/8/layout/chevron1"/>
    <dgm:cxn modelId="{BCF61D77-08CB-4303-B60A-07BF411EE12E}" type="presParOf" srcId="{6108A032-BF17-4F79-8B89-AFF8C8F365BB}" destId="{B05E6BA3-9DCC-4B77-AF7D-767E27F42CCC}" srcOrd="4" destOrd="0" presId="urn:microsoft.com/office/officeart/2005/8/layout/chevron1"/>
    <dgm:cxn modelId="{9FAE8DD6-92AD-4B32-9EE2-86E1FFE90EA4}" type="presParOf" srcId="{6108A032-BF17-4F79-8B89-AFF8C8F365BB}" destId="{2A210908-BBB3-4E34-8578-297F71A8B367}" srcOrd="5" destOrd="0" presId="urn:microsoft.com/office/officeart/2005/8/layout/chevron1"/>
    <dgm:cxn modelId="{9F755A34-214B-48BF-BD7A-3858A776A17E}" type="presParOf" srcId="{6108A032-BF17-4F79-8B89-AFF8C8F365BB}" destId="{46DA2BBB-9A50-4CB3-8E2C-0B8EE50F8E35}" srcOrd="6" destOrd="0" presId="urn:microsoft.com/office/officeart/2005/8/layout/chevron1"/>
    <dgm:cxn modelId="{40DA6F4C-159F-42E4-A4B4-BE0421B7F244}" type="presParOf" srcId="{6108A032-BF17-4F79-8B89-AFF8C8F365BB}" destId="{D2066153-8776-4772-AD6A-8A7FCB4006EA}" srcOrd="7" destOrd="0" presId="urn:microsoft.com/office/officeart/2005/8/layout/chevron1"/>
    <dgm:cxn modelId="{307445F0-9782-4692-B752-109E8D2AB0F5}" type="presParOf" srcId="{6108A032-BF17-4F79-8B89-AFF8C8F365BB}" destId="{C382C5D7-7C7B-4A3A-8DD4-00568E703BF8}"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CD386FE-2B3E-48C7-8A62-FBEB3C0A0E6C}"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151503E4-C363-459F-BF80-E8D649807602}">
      <dgm:prSet phldrT="[Text]" custT="1"/>
      <dgm:spPr/>
      <dgm:t>
        <a:bodyPr/>
        <a:lstStyle/>
        <a:p>
          <a:r>
            <a:rPr lang="en-US" sz="2400" dirty="0" smtClean="0"/>
            <a:t>Systemic</a:t>
          </a:r>
          <a:endParaRPr lang="en-US" sz="2400" dirty="0"/>
        </a:p>
      </dgm:t>
    </dgm:pt>
    <dgm:pt modelId="{1C2D034A-2FE9-4CA0-BFB2-84642BFD96FB}" type="parTrans" cxnId="{7203F7E4-0436-4447-B8F7-5660D0A585A7}">
      <dgm:prSet/>
      <dgm:spPr/>
      <dgm:t>
        <a:bodyPr/>
        <a:lstStyle/>
        <a:p>
          <a:endParaRPr lang="en-US"/>
        </a:p>
      </dgm:t>
    </dgm:pt>
    <dgm:pt modelId="{89D4DB72-E894-4633-BDD6-1C035A96A940}" type="sibTrans" cxnId="{7203F7E4-0436-4447-B8F7-5660D0A585A7}">
      <dgm:prSet/>
      <dgm:spPr/>
      <dgm:t>
        <a:bodyPr/>
        <a:lstStyle/>
        <a:p>
          <a:endParaRPr lang="en-US"/>
        </a:p>
      </dgm:t>
    </dgm:pt>
    <dgm:pt modelId="{F1EED26A-2227-43A6-B2E6-578D2F697C0D}">
      <dgm:prSet phldrT="[Text]" custT="1"/>
      <dgm:spPr/>
      <dgm:t>
        <a:bodyPr/>
        <a:lstStyle/>
        <a:p>
          <a:r>
            <a:rPr lang="en-US" sz="2400" dirty="0" smtClean="0"/>
            <a:t>Operation</a:t>
          </a:r>
          <a:endParaRPr lang="en-US" sz="2400" dirty="0"/>
        </a:p>
      </dgm:t>
    </dgm:pt>
    <dgm:pt modelId="{26191E66-6B7A-4D30-A6E6-13CD4AB55F2C}" type="parTrans" cxnId="{808EAE07-1B51-4E41-AF5F-914DCAA72649}">
      <dgm:prSet/>
      <dgm:spPr/>
      <dgm:t>
        <a:bodyPr/>
        <a:lstStyle/>
        <a:p>
          <a:endParaRPr lang="en-US"/>
        </a:p>
      </dgm:t>
    </dgm:pt>
    <dgm:pt modelId="{9602ADCF-893B-4691-B432-7ED10389060E}" type="sibTrans" cxnId="{808EAE07-1B51-4E41-AF5F-914DCAA72649}">
      <dgm:prSet/>
      <dgm:spPr/>
      <dgm:t>
        <a:bodyPr/>
        <a:lstStyle/>
        <a:p>
          <a:endParaRPr lang="en-US"/>
        </a:p>
      </dgm:t>
    </dgm:pt>
    <dgm:pt modelId="{029E8214-A199-4377-89C3-3651189C499B}">
      <dgm:prSet phldrT="[Text]" custT="1"/>
      <dgm:spPr/>
      <dgm:t>
        <a:bodyPr/>
        <a:lstStyle/>
        <a:p>
          <a:r>
            <a:rPr lang="en-US" sz="2400" dirty="0" smtClean="0"/>
            <a:t>Technic</a:t>
          </a:r>
          <a:endParaRPr lang="en-US" sz="2400" dirty="0"/>
        </a:p>
      </dgm:t>
    </dgm:pt>
    <dgm:pt modelId="{EADAE244-C6D6-4A97-9FE4-6D9DA3CA16A9}" type="parTrans" cxnId="{B415C868-D9DA-43E7-9EF3-B53632227D05}">
      <dgm:prSet/>
      <dgm:spPr/>
      <dgm:t>
        <a:bodyPr/>
        <a:lstStyle/>
        <a:p>
          <a:endParaRPr lang="en-US"/>
        </a:p>
      </dgm:t>
    </dgm:pt>
    <dgm:pt modelId="{23B3D8DC-8842-4BE7-880B-F257239ECC66}" type="sibTrans" cxnId="{B415C868-D9DA-43E7-9EF3-B53632227D05}">
      <dgm:prSet/>
      <dgm:spPr/>
      <dgm:t>
        <a:bodyPr/>
        <a:lstStyle/>
        <a:p>
          <a:endParaRPr lang="en-US"/>
        </a:p>
      </dgm:t>
    </dgm:pt>
    <dgm:pt modelId="{0D1815F9-E75C-4962-9C17-E66ECD90A1D1}">
      <dgm:prSet phldrT="[Text]" custT="1"/>
      <dgm:spPr/>
      <dgm:t>
        <a:bodyPr/>
        <a:lstStyle/>
        <a:p>
          <a:r>
            <a:rPr lang="en-US" sz="2400" dirty="0" smtClean="0"/>
            <a:t>Safety</a:t>
          </a:r>
          <a:endParaRPr lang="en-US" sz="2400" dirty="0"/>
        </a:p>
      </dgm:t>
    </dgm:pt>
    <dgm:pt modelId="{BFD56074-13F8-46D3-AC41-FE1B9E6D3BD7}" type="parTrans" cxnId="{EC552E1E-9022-48C0-8153-9D290DDD0D00}">
      <dgm:prSet/>
      <dgm:spPr/>
      <dgm:t>
        <a:bodyPr/>
        <a:lstStyle/>
        <a:p>
          <a:endParaRPr lang="en-US"/>
        </a:p>
      </dgm:t>
    </dgm:pt>
    <dgm:pt modelId="{FA580AC0-4BF1-4CC3-9714-3AC832F1CD2F}" type="sibTrans" cxnId="{EC552E1E-9022-48C0-8153-9D290DDD0D00}">
      <dgm:prSet/>
      <dgm:spPr/>
      <dgm:t>
        <a:bodyPr/>
        <a:lstStyle/>
        <a:p>
          <a:endParaRPr lang="en-US"/>
        </a:p>
      </dgm:t>
    </dgm:pt>
    <dgm:pt modelId="{A0C2B54F-E139-4FFB-9705-930145742104}">
      <dgm:prSet phldrT="[Text]" custT="1"/>
      <dgm:spPr/>
      <dgm:t>
        <a:bodyPr/>
        <a:lstStyle/>
        <a:p>
          <a:r>
            <a:rPr lang="en-US" sz="2400" dirty="0" smtClean="0"/>
            <a:t>Financial</a:t>
          </a:r>
          <a:endParaRPr lang="en-US" sz="2400" dirty="0"/>
        </a:p>
      </dgm:t>
    </dgm:pt>
    <dgm:pt modelId="{28CB6BD1-E8CB-416A-8B23-236D0CB6BE8A}" type="parTrans" cxnId="{07A533EB-CB3A-4D3B-B8FB-68FE3DB7B143}">
      <dgm:prSet/>
      <dgm:spPr/>
      <dgm:t>
        <a:bodyPr/>
        <a:lstStyle/>
        <a:p>
          <a:endParaRPr lang="en-US"/>
        </a:p>
      </dgm:t>
    </dgm:pt>
    <dgm:pt modelId="{11E32CC9-9121-4E69-BC7A-9DCF3842697E}" type="sibTrans" cxnId="{07A533EB-CB3A-4D3B-B8FB-68FE3DB7B143}">
      <dgm:prSet/>
      <dgm:spPr/>
      <dgm:t>
        <a:bodyPr/>
        <a:lstStyle/>
        <a:p>
          <a:endParaRPr lang="en-US"/>
        </a:p>
      </dgm:t>
    </dgm:pt>
    <dgm:pt modelId="{84AC30F3-854C-413E-BBBF-73283EB2B5F9}" type="pres">
      <dgm:prSet presAssocID="{FCD386FE-2B3E-48C7-8A62-FBEB3C0A0E6C}" presName="cycle" presStyleCnt="0">
        <dgm:presLayoutVars>
          <dgm:dir/>
          <dgm:resizeHandles val="exact"/>
        </dgm:presLayoutVars>
      </dgm:prSet>
      <dgm:spPr/>
      <dgm:t>
        <a:bodyPr/>
        <a:lstStyle/>
        <a:p>
          <a:endParaRPr lang="en-US"/>
        </a:p>
      </dgm:t>
    </dgm:pt>
    <dgm:pt modelId="{6353982A-6F8D-4741-9B30-8B2AF46C679D}" type="pres">
      <dgm:prSet presAssocID="{151503E4-C363-459F-BF80-E8D649807602}" presName="node" presStyleLbl="node1" presStyleIdx="0" presStyleCnt="5" custScaleX="123468" custScaleY="114825">
        <dgm:presLayoutVars>
          <dgm:bulletEnabled val="1"/>
        </dgm:presLayoutVars>
      </dgm:prSet>
      <dgm:spPr/>
      <dgm:t>
        <a:bodyPr/>
        <a:lstStyle/>
        <a:p>
          <a:endParaRPr lang="en-US"/>
        </a:p>
      </dgm:t>
    </dgm:pt>
    <dgm:pt modelId="{A15C8BBE-9F2C-4A69-BE77-100619CE3C00}" type="pres">
      <dgm:prSet presAssocID="{151503E4-C363-459F-BF80-E8D649807602}" presName="spNode" presStyleCnt="0"/>
      <dgm:spPr/>
    </dgm:pt>
    <dgm:pt modelId="{57451B01-5A61-4B7E-9CF3-B4E5AA0432B3}" type="pres">
      <dgm:prSet presAssocID="{89D4DB72-E894-4633-BDD6-1C035A96A940}" presName="sibTrans" presStyleLbl="sibTrans1D1" presStyleIdx="0" presStyleCnt="5"/>
      <dgm:spPr/>
      <dgm:t>
        <a:bodyPr/>
        <a:lstStyle/>
        <a:p>
          <a:endParaRPr lang="en-US"/>
        </a:p>
      </dgm:t>
    </dgm:pt>
    <dgm:pt modelId="{5BD28108-4FA1-4AD2-83B1-9BE1B7659023}" type="pres">
      <dgm:prSet presAssocID="{F1EED26A-2227-43A6-B2E6-578D2F697C0D}" presName="node" presStyleLbl="node1" presStyleIdx="1" presStyleCnt="5" custScaleX="123468" custScaleY="114825">
        <dgm:presLayoutVars>
          <dgm:bulletEnabled val="1"/>
        </dgm:presLayoutVars>
      </dgm:prSet>
      <dgm:spPr/>
      <dgm:t>
        <a:bodyPr/>
        <a:lstStyle/>
        <a:p>
          <a:endParaRPr lang="en-US"/>
        </a:p>
      </dgm:t>
    </dgm:pt>
    <dgm:pt modelId="{EBC72067-E77B-4982-A2F5-273FC58E7E57}" type="pres">
      <dgm:prSet presAssocID="{F1EED26A-2227-43A6-B2E6-578D2F697C0D}" presName="spNode" presStyleCnt="0"/>
      <dgm:spPr/>
    </dgm:pt>
    <dgm:pt modelId="{87B1C4C2-C6E0-41AF-875F-070C3AF0D24C}" type="pres">
      <dgm:prSet presAssocID="{9602ADCF-893B-4691-B432-7ED10389060E}" presName="sibTrans" presStyleLbl="sibTrans1D1" presStyleIdx="1" presStyleCnt="5"/>
      <dgm:spPr/>
      <dgm:t>
        <a:bodyPr/>
        <a:lstStyle/>
        <a:p>
          <a:endParaRPr lang="en-US"/>
        </a:p>
      </dgm:t>
    </dgm:pt>
    <dgm:pt modelId="{F8790999-3EE3-45DE-804B-8AC944DAF281}" type="pres">
      <dgm:prSet presAssocID="{029E8214-A199-4377-89C3-3651189C499B}" presName="node" presStyleLbl="node1" presStyleIdx="2" presStyleCnt="5" custScaleX="123468" custScaleY="114825">
        <dgm:presLayoutVars>
          <dgm:bulletEnabled val="1"/>
        </dgm:presLayoutVars>
      </dgm:prSet>
      <dgm:spPr/>
      <dgm:t>
        <a:bodyPr/>
        <a:lstStyle/>
        <a:p>
          <a:endParaRPr lang="en-US"/>
        </a:p>
      </dgm:t>
    </dgm:pt>
    <dgm:pt modelId="{62156F9C-F135-4322-BEF8-A7D75503962F}" type="pres">
      <dgm:prSet presAssocID="{029E8214-A199-4377-89C3-3651189C499B}" presName="spNode" presStyleCnt="0"/>
      <dgm:spPr/>
    </dgm:pt>
    <dgm:pt modelId="{2D15F2BA-C14C-4EC0-9B5E-66CCA1B2B323}" type="pres">
      <dgm:prSet presAssocID="{23B3D8DC-8842-4BE7-880B-F257239ECC66}" presName="sibTrans" presStyleLbl="sibTrans1D1" presStyleIdx="2" presStyleCnt="5"/>
      <dgm:spPr/>
      <dgm:t>
        <a:bodyPr/>
        <a:lstStyle/>
        <a:p>
          <a:endParaRPr lang="en-US"/>
        </a:p>
      </dgm:t>
    </dgm:pt>
    <dgm:pt modelId="{17EF85E4-D767-406E-9F3B-3E8682542541}" type="pres">
      <dgm:prSet presAssocID="{0D1815F9-E75C-4962-9C17-E66ECD90A1D1}" presName="node" presStyleLbl="node1" presStyleIdx="3" presStyleCnt="5" custScaleX="123468" custScaleY="114825">
        <dgm:presLayoutVars>
          <dgm:bulletEnabled val="1"/>
        </dgm:presLayoutVars>
      </dgm:prSet>
      <dgm:spPr/>
      <dgm:t>
        <a:bodyPr/>
        <a:lstStyle/>
        <a:p>
          <a:endParaRPr lang="en-US"/>
        </a:p>
      </dgm:t>
    </dgm:pt>
    <dgm:pt modelId="{7C888D0B-592E-4233-B8AF-84C9FEE558CB}" type="pres">
      <dgm:prSet presAssocID="{0D1815F9-E75C-4962-9C17-E66ECD90A1D1}" presName="spNode" presStyleCnt="0"/>
      <dgm:spPr/>
    </dgm:pt>
    <dgm:pt modelId="{529D4BDF-0094-499F-B5E7-EC17E8FC254F}" type="pres">
      <dgm:prSet presAssocID="{FA580AC0-4BF1-4CC3-9714-3AC832F1CD2F}" presName="sibTrans" presStyleLbl="sibTrans1D1" presStyleIdx="3" presStyleCnt="5"/>
      <dgm:spPr/>
      <dgm:t>
        <a:bodyPr/>
        <a:lstStyle/>
        <a:p>
          <a:endParaRPr lang="en-US"/>
        </a:p>
      </dgm:t>
    </dgm:pt>
    <dgm:pt modelId="{99306FC5-643B-4FB4-A4C5-3729827D083C}" type="pres">
      <dgm:prSet presAssocID="{A0C2B54F-E139-4FFB-9705-930145742104}" presName="node" presStyleLbl="node1" presStyleIdx="4" presStyleCnt="5" custScaleX="123468" custScaleY="114825">
        <dgm:presLayoutVars>
          <dgm:bulletEnabled val="1"/>
        </dgm:presLayoutVars>
      </dgm:prSet>
      <dgm:spPr/>
      <dgm:t>
        <a:bodyPr/>
        <a:lstStyle/>
        <a:p>
          <a:endParaRPr lang="en-US"/>
        </a:p>
      </dgm:t>
    </dgm:pt>
    <dgm:pt modelId="{85679521-8C79-462B-AD71-38441ACA5046}" type="pres">
      <dgm:prSet presAssocID="{A0C2B54F-E139-4FFB-9705-930145742104}" presName="spNode" presStyleCnt="0"/>
      <dgm:spPr/>
    </dgm:pt>
    <dgm:pt modelId="{10C8A310-E399-4749-A101-DA84439B53F9}" type="pres">
      <dgm:prSet presAssocID="{11E32CC9-9121-4E69-BC7A-9DCF3842697E}" presName="sibTrans" presStyleLbl="sibTrans1D1" presStyleIdx="4" presStyleCnt="5"/>
      <dgm:spPr/>
      <dgm:t>
        <a:bodyPr/>
        <a:lstStyle/>
        <a:p>
          <a:endParaRPr lang="en-US"/>
        </a:p>
      </dgm:t>
    </dgm:pt>
  </dgm:ptLst>
  <dgm:cxnLst>
    <dgm:cxn modelId="{07A533EB-CB3A-4D3B-B8FB-68FE3DB7B143}" srcId="{FCD386FE-2B3E-48C7-8A62-FBEB3C0A0E6C}" destId="{A0C2B54F-E139-4FFB-9705-930145742104}" srcOrd="4" destOrd="0" parTransId="{28CB6BD1-E8CB-416A-8B23-236D0CB6BE8A}" sibTransId="{11E32CC9-9121-4E69-BC7A-9DCF3842697E}"/>
    <dgm:cxn modelId="{F1B66E0C-7BD1-4AE0-8C81-BDD2F1BAC37E}" type="presOf" srcId="{9602ADCF-893B-4691-B432-7ED10389060E}" destId="{87B1C4C2-C6E0-41AF-875F-070C3AF0D24C}" srcOrd="0" destOrd="0" presId="urn:microsoft.com/office/officeart/2005/8/layout/cycle6"/>
    <dgm:cxn modelId="{33881C6D-3916-4AFB-954D-B8A79299C791}" type="presOf" srcId="{FCD386FE-2B3E-48C7-8A62-FBEB3C0A0E6C}" destId="{84AC30F3-854C-413E-BBBF-73283EB2B5F9}" srcOrd="0" destOrd="0" presId="urn:microsoft.com/office/officeart/2005/8/layout/cycle6"/>
    <dgm:cxn modelId="{FCE4E06D-EAD8-46C8-98FE-7D9BDF10B2F4}" type="presOf" srcId="{FA580AC0-4BF1-4CC3-9714-3AC832F1CD2F}" destId="{529D4BDF-0094-499F-B5E7-EC17E8FC254F}" srcOrd="0" destOrd="0" presId="urn:microsoft.com/office/officeart/2005/8/layout/cycle6"/>
    <dgm:cxn modelId="{808EAE07-1B51-4E41-AF5F-914DCAA72649}" srcId="{FCD386FE-2B3E-48C7-8A62-FBEB3C0A0E6C}" destId="{F1EED26A-2227-43A6-B2E6-578D2F697C0D}" srcOrd="1" destOrd="0" parTransId="{26191E66-6B7A-4D30-A6E6-13CD4AB55F2C}" sibTransId="{9602ADCF-893B-4691-B432-7ED10389060E}"/>
    <dgm:cxn modelId="{EC552E1E-9022-48C0-8153-9D290DDD0D00}" srcId="{FCD386FE-2B3E-48C7-8A62-FBEB3C0A0E6C}" destId="{0D1815F9-E75C-4962-9C17-E66ECD90A1D1}" srcOrd="3" destOrd="0" parTransId="{BFD56074-13F8-46D3-AC41-FE1B9E6D3BD7}" sibTransId="{FA580AC0-4BF1-4CC3-9714-3AC832F1CD2F}"/>
    <dgm:cxn modelId="{B415C868-D9DA-43E7-9EF3-B53632227D05}" srcId="{FCD386FE-2B3E-48C7-8A62-FBEB3C0A0E6C}" destId="{029E8214-A199-4377-89C3-3651189C499B}" srcOrd="2" destOrd="0" parTransId="{EADAE244-C6D6-4A97-9FE4-6D9DA3CA16A9}" sibTransId="{23B3D8DC-8842-4BE7-880B-F257239ECC66}"/>
    <dgm:cxn modelId="{03F39AFB-7EED-45B2-8C2A-12EA25A7DC75}" type="presOf" srcId="{151503E4-C363-459F-BF80-E8D649807602}" destId="{6353982A-6F8D-4741-9B30-8B2AF46C679D}" srcOrd="0" destOrd="0" presId="urn:microsoft.com/office/officeart/2005/8/layout/cycle6"/>
    <dgm:cxn modelId="{91D20C76-FFB0-4BDB-832B-3BC39E22A375}" type="presOf" srcId="{89D4DB72-E894-4633-BDD6-1C035A96A940}" destId="{57451B01-5A61-4B7E-9CF3-B4E5AA0432B3}" srcOrd="0" destOrd="0" presId="urn:microsoft.com/office/officeart/2005/8/layout/cycle6"/>
    <dgm:cxn modelId="{E4F045AF-5ACA-4EB3-BBB4-36DB856617D4}" type="presOf" srcId="{0D1815F9-E75C-4962-9C17-E66ECD90A1D1}" destId="{17EF85E4-D767-406E-9F3B-3E8682542541}" srcOrd="0" destOrd="0" presId="urn:microsoft.com/office/officeart/2005/8/layout/cycle6"/>
    <dgm:cxn modelId="{96981E7F-0CB3-4442-B05E-A7465BFED59B}" type="presOf" srcId="{029E8214-A199-4377-89C3-3651189C499B}" destId="{F8790999-3EE3-45DE-804B-8AC944DAF281}" srcOrd="0" destOrd="0" presId="urn:microsoft.com/office/officeart/2005/8/layout/cycle6"/>
    <dgm:cxn modelId="{1C5EDB3F-6CBC-46C0-A063-748D4192A762}" type="presOf" srcId="{A0C2B54F-E139-4FFB-9705-930145742104}" destId="{99306FC5-643B-4FB4-A4C5-3729827D083C}" srcOrd="0" destOrd="0" presId="urn:microsoft.com/office/officeart/2005/8/layout/cycle6"/>
    <dgm:cxn modelId="{B8B83B48-F233-491E-B658-658848860C8B}" type="presOf" srcId="{23B3D8DC-8842-4BE7-880B-F257239ECC66}" destId="{2D15F2BA-C14C-4EC0-9B5E-66CCA1B2B323}" srcOrd="0" destOrd="0" presId="urn:microsoft.com/office/officeart/2005/8/layout/cycle6"/>
    <dgm:cxn modelId="{059C583A-C9D4-4D15-979F-D3994F6CC51F}" type="presOf" srcId="{F1EED26A-2227-43A6-B2E6-578D2F697C0D}" destId="{5BD28108-4FA1-4AD2-83B1-9BE1B7659023}" srcOrd="0" destOrd="0" presId="urn:microsoft.com/office/officeart/2005/8/layout/cycle6"/>
    <dgm:cxn modelId="{7203F7E4-0436-4447-B8F7-5660D0A585A7}" srcId="{FCD386FE-2B3E-48C7-8A62-FBEB3C0A0E6C}" destId="{151503E4-C363-459F-BF80-E8D649807602}" srcOrd="0" destOrd="0" parTransId="{1C2D034A-2FE9-4CA0-BFB2-84642BFD96FB}" sibTransId="{89D4DB72-E894-4633-BDD6-1C035A96A940}"/>
    <dgm:cxn modelId="{18F5C67B-654B-4364-81A1-CDB5346064F6}" type="presOf" srcId="{11E32CC9-9121-4E69-BC7A-9DCF3842697E}" destId="{10C8A310-E399-4749-A101-DA84439B53F9}" srcOrd="0" destOrd="0" presId="urn:microsoft.com/office/officeart/2005/8/layout/cycle6"/>
    <dgm:cxn modelId="{23AC9F2E-AC3B-479C-BDCA-EB26470E1F9B}" type="presParOf" srcId="{84AC30F3-854C-413E-BBBF-73283EB2B5F9}" destId="{6353982A-6F8D-4741-9B30-8B2AF46C679D}" srcOrd="0" destOrd="0" presId="urn:microsoft.com/office/officeart/2005/8/layout/cycle6"/>
    <dgm:cxn modelId="{1BAA145B-949C-4C09-97B1-BE5BC2250271}" type="presParOf" srcId="{84AC30F3-854C-413E-BBBF-73283EB2B5F9}" destId="{A15C8BBE-9F2C-4A69-BE77-100619CE3C00}" srcOrd="1" destOrd="0" presId="urn:microsoft.com/office/officeart/2005/8/layout/cycle6"/>
    <dgm:cxn modelId="{836653D8-ADD0-41ED-9C90-3206855F0975}" type="presParOf" srcId="{84AC30F3-854C-413E-BBBF-73283EB2B5F9}" destId="{57451B01-5A61-4B7E-9CF3-B4E5AA0432B3}" srcOrd="2" destOrd="0" presId="urn:microsoft.com/office/officeart/2005/8/layout/cycle6"/>
    <dgm:cxn modelId="{5295EB2E-79E8-4001-97E8-88819340247C}" type="presParOf" srcId="{84AC30F3-854C-413E-BBBF-73283EB2B5F9}" destId="{5BD28108-4FA1-4AD2-83B1-9BE1B7659023}" srcOrd="3" destOrd="0" presId="urn:microsoft.com/office/officeart/2005/8/layout/cycle6"/>
    <dgm:cxn modelId="{C672ABDA-1F1C-4344-A527-BF7999ED938A}" type="presParOf" srcId="{84AC30F3-854C-413E-BBBF-73283EB2B5F9}" destId="{EBC72067-E77B-4982-A2F5-273FC58E7E57}" srcOrd="4" destOrd="0" presId="urn:microsoft.com/office/officeart/2005/8/layout/cycle6"/>
    <dgm:cxn modelId="{CBA83A11-2932-44F2-A87C-0405682CEDC2}" type="presParOf" srcId="{84AC30F3-854C-413E-BBBF-73283EB2B5F9}" destId="{87B1C4C2-C6E0-41AF-875F-070C3AF0D24C}" srcOrd="5" destOrd="0" presId="urn:microsoft.com/office/officeart/2005/8/layout/cycle6"/>
    <dgm:cxn modelId="{ECE3B5B1-A8E3-4B23-9ED2-AB24D8555D51}" type="presParOf" srcId="{84AC30F3-854C-413E-BBBF-73283EB2B5F9}" destId="{F8790999-3EE3-45DE-804B-8AC944DAF281}" srcOrd="6" destOrd="0" presId="urn:microsoft.com/office/officeart/2005/8/layout/cycle6"/>
    <dgm:cxn modelId="{381EEA5A-657E-4498-B303-248B63623E82}" type="presParOf" srcId="{84AC30F3-854C-413E-BBBF-73283EB2B5F9}" destId="{62156F9C-F135-4322-BEF8-A7D75503962F}" srcOrd="7" destOrd="0" presId="urn:microsoft.com/office/officeart/2005/8/layout/cycle6"/>
    <dgm:cxn modelId="{352A7D71-8AD3-41E4-9BF3-5E0CA4A0239A}" type="presParOf" srcId="{84AC30F3-854C-413E-BBBF-73283EB2B5F9}" destId="{2D15F2BA-C14C-4EC0-9B5E-66CCA1B2B323}" srcOrd="8" destOrd="0" presId="urn:microsoft.com/office/officeart/2005/8/layout/cycle6"/>
    <dgm:cxn modelId="{FB4CA178-D55F-433D-8DB6-CE6515959FA7}" type="presParOf" srcId="{84AC30F3-854C-413E-BBBF-73283EB2B5F9}" destId="{17EF85E4-D767-406E-9F3B-3E8682542541}" srcOrd="9" destOrd="0" presId="urn:microsoft.com/office/officeart/2005/8/layout/cycle6"/>
    <dgm:cxn modelId="{B97B52EA-3998-4B12-85BB-2FD2F19DB8E2}" type="presParOf" srcId="{84AC30F3-854C-413E-BBBF-73283EB2B5F9}" destId="{7C888D0B-592E-4233-B8AF-84C9FEE558CB}" srcOrd="10" destOrd="0" presId="urn:microsoft.com/office/officeart/2005/8/layout/cycle6"/>
    <dgm:cxn modelId="{D805D894-6E68-463D-8064-B1F9BA0F63B9}" type="presParOf" srcId="{84AC30F3-854C-413E-BBBF-73283EB2B5F9}" destId="{529D4BDF-0094-499F-B5E7-EC17E8FC254F}" srcOrd="11" destOrd="0" presId="urn:microsoft.com/office/officeart/2005/8/layout/cycle6"/>
    <dgm:cxn modelId="{C80C70B6-9D4C-4600-969A-5153E3EDA398}" type="presParOf" srcId="{84AC30F3-854C-413E-BBBF-73283EB2B5F9}" destId="{99306FC5-643B-4FB4-A4C5-3729827D083C}" srcOrd="12" destOrd="0" presId="urn:microsoft.com/office/officeart/2005/8/layout/cycle6"/>
    <dgm:cxn modelId="{EA0EF70B-048C-46F1-9F75-9E5FF576C08F}" type="presParOf" srcId="{84AC30F3-854C-413E-BBBF-73283EB2B5F9}" destId="{85679521-8C79-462B-AD71-38441ACA5046}" srcOrd="13" destOrd="0" presId="urn:microsoft.com/office/officeart/2005/8/layout/cycle6"/>
    <dgm:cxn modelId="{CBD4112E-8FF9-41DF-BE45-03D1A663CFEA}" type="presParOf" srcId="{84AC30F3-854C-413E-BBBF-73283EB2B5F9}" destId="{10C8A310-E399-4749-A101-DA84439B53F9}"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480814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Green logistics</a:t>
          </a:r>
        </a:p>
      </dsp:txBody>
      <dsp:txXfrm>
        <a:off x="464619" y="315550"/>
        <a:ext cx="4808146" cy="631429"/>
      </dsp:txXfrm>
    </dsp:sp>
    <dsp:sp modelId="{9AF5ED78-341F-403E-97B4-875F8057A202}">
      <dsp:nvSpPr>
        <dsp:cNvPr id="0" name=""/>
        <dsp:cNvSpPr/>
      </dsp:nvSpPr>
      <dsp:spPr>
        <a:xfrm>
          <a:off x="69976" y="236621"/>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444613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Sustainable transport modes</a:t>
          </a:r>
        </a:p>
      </dsp:txBody>
      <dsp:txXfrm>
        <a:off x="826632" y="1262859"/>
        <a:ext cx="4446133"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05B6BCF6-5489-475A-B5DE-FD52A369E62E}">
      <dsp:nvSpPr>
        <dsp:cNvPr id="0" name=""/>
        <dsp:cNvSpPr/>
      </dsp:nvSpPr>
      <dsp:spPr>
        <a:xfrm>
          <a:off x="826632" y="2210167"/>
          <a:ext cx="444613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Green ports</a:t>
          </a:r>
        </a:p>
      </dsp:txBody>
      <dsp:txXfrm>
        <a:off x="826632" y="2210167"/>
        <a:ext cx="4446133" cy="631429"/>
      </dsp:txXfrm>
    </dsp:sp>
    <dsp:sp modelId="{A1ACB26E-8914-4628-B7B1-8FAD5ECA0557}">
      <dsp:nvSpPr>
        <dsp:cNvPr id="0" name=""/>
        <dsp:cNvSpPr/>
      </dsp:nvSpPr>
      <dsp:spPr>
        <a:xfrm>
          <a:off x="431989" y="2131238"/>
          <a:ext cx="789286" cy="789286"/>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480814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Liquefied natural gas - LNG</a:t>
          </a:r>
        </a:p>
      </dsp:txBody>
      <dsp:txXfrm>
        <a:off x="464619" y="3157475"/>
        <a:ext cx="4808146"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81F87-AC41-4D8D-A6C8-7B32A7C66667}">
      <dsp:nvSpPr>
        <dsp:cNvPr id="0" name=""/>
        <dsp:cNvSpPr/>
      </dsp:nvSpPr>
      <dsp:spPr>
        <a:xfrm>
          <a:off x="432069" y="0"/>
          <a:ext cx="5181600" cy="316835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E9AC92-DC8E-4D48-B721-44CD7531717C}">
      <dsp:nvSpPr>
        <dsp:cNvPr id="0" name=""/>
        <dsp:cNvSpPr/>
      </dsp:nvSpPr>
      <dsp:spPr>
        <a:xfrm>
          <a:off x="0" y="950505"/>
          <a:ext cx="1828800" cy="12673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sustainable manufacturing</a:t>
          </a:r>
          <a:endParaRPr lang="en-US" sz="1400" b="1" kern="1200" noProof="0" dirty="0"/>
        </a:p>
      </dsp:txBody>
      <dsp:txXfrm>
        <a:off x="61866" y="1012371"/>
        <a:ext cx="1705068" cy="1143608"/>
      </dsp:txXfrm>
    </dsp:sp>
    <dsp:sp modelId="{C2AEEEEC-22ED-454D-8CC6-DEFC2CAEC3EB}">
      <dsp:nvSpPr>
        <dsp:cNvPr id="0" name=""/>
        <dsp:cNvSpPr/>
      </dsp:nvSpPr>
      <dsp:spPr>
        <a:xfrm>
          <a:off x="2133600" y="950505"/>
          <a:ext cx="1828800" cy="12673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sustainable products</a:t>
          </a:r>
          <a:endParaRPr lang="en-US" sz="1400" b="1" kern="1200" noProof="0" dirty="0"/>
        </a:p>
      </dsp:txBody>
      <dsp:txXfrm>
        <a:off x="2195466" y="1012371"/>
        <a:ext cx="1705068" cy="1143608"/>
      </dsp:txXfrm>
    </dsp:sp>
    <dsp:sp modelId="{91BCE930-AD29-4C5F-BA3B-34F445325D00}">
      <dsp:nvSpPr>
        <dsp:cNvPr id="0" name=""/>
        <dsp:cNvSpPr/>
      </dsp:nvSpPr>
      <dsp:spPr>
        <a:xfrm>
          <a:off x="4267200" y="950505"/>
          <a:ext cx="1828800" cy="1267340"/>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noProof="0" dirty="0" smtClean="0"/>
            <a:t>sustainable transport</a:t>
          </a:r>
        </a:p>
        <a:p>
          <a:pPr lvl="0" algn="ctr" defTabSz="622300">
            <a:lnSpc>
              <a:spcPct val="90000"/>
            </a:lnSpc>
            <a:spcBef>
              <a:spcPct val="0"/>
            </a:spcBef>
            <a:spcAft>
              <a:spcPct val="35000"/>
            </a:spcAft>
          </a:pPr>
          <a:r>
            <a:rPr lang="en-US" sz="1400" b="1" kern="1200" noProof="0" dirty="0" smtClean="0"/>
            <a:t>(green logistics)</a:t>
          </a:r>
          <a:endParaRPr lang="en-US" sz="1400" b="1" kern="1200" noProof="0" dirty="0"/>
        </a:p>
      </dsp:txBody>
      <dsp:txXfrm>
        <a:off x="4329066" y="1012371"/>
        <a:ext cx="1705068" cy="1143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4BF62-B4D2-4B2D-8812-308B3FA8B94C}">
      <dsp:nvSpPr>
        <dsp:cNvPr id="0" name=""/>
        <dsp:cNvSpPr/>
      </dsp:nvSpPr>
      <dsp:spPr>
        <a:xfrm>
          <a:off x="1986605" y="676085"/>
          <a:ext cx="3813996" cy="3813996"/>
        </a:xfrm>
        <a:prstGeom prst="blockArc">
          <a:avLst>
            <a:gd name="adj1" fmla="val 90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EFE443-7143-4AAD-ABEC-201551FBAA11}">
      <dsp:nvSpPr>
        <dsp:cNvPr id="0" name=""/>
        <dsp:cNvSpPr/>
      </dsp:nvSpPr>
      <dsp:spPr>
        <a:xfrm>
          <a:off x="1986605" y="676085"/>
          <a:ext cx="3813996" cy="3813996"/>
        </a:xfrm>
        <a:prstGeom prst="blockArc">
          <a:avLst>
            <a:gd name="adj1" fmla="val 1800000"/>
            <a:gd name="adj2" fmla="val 90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D19704-07BC-439A-9995-CE79F7B5E3B4}">
      <dsp:nvSpPr>
        <dsp:cNvPr id="0" name=""/>
        <dsp:cNvSpPr/>
      </dsp:nvSpPr>
      <dsp:spPr>
        <a:xfrm>
          <a:off x="1986605" y="676085"/>
          <a:ext cx="3813996" cy="3813996"/>
        </a:xfrm>
        <a:prstGeom prst="blockArc">
          <a:avLst>
            <a:gd name="adj1" fmla="val 16200000"/>
            <a:gd name="adj2" fmla="val 1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CBC136-3B15-4498-8873-13D013288D95}">
      <dsp:nvSpPr>
        <dsp:cNvPr id="0" name=""/>
        <dsp:cNvSpPr/>
      </dsp:nvSpPr>
      <dsp:spPr>
        <a:xfrm>
          <a:off x="2565945" y="1256856"/>
          <a:ext cx="2655316" cy="2652453"/>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noProof="0" dirty="0" smtClean="0"/>
            <a:t>green</a:t>
          </a:r>
          <a:r>
            <a:rPr lang="de-DE" sz="4800" kern="1200" dirty="0" smtClean="0"/>
            <a:t> </a:t>
          </a:r>
          <a:r>
            <a:rPr lang="en-US" sz="4800" kern="1200" noProof="0" dirty="0" smtClean="0"/>
            <a:t>logistic</a:t>
          </a:r>
          <a:endParaRPr lang="en-US" sz="4800" kern="1200" noProof="0" dirty="0"/>
        </a:p>
      </dsp:txBody>
      <dsp:txXfrm>
        <a:off x="2954807" y="1645299"/>
        <a:ext cx="1877592" cy="1875567"/>
      </dsp:txXfrm>
    </dsp:sp>
    <dsp:sp modelId="{6708B58E-CDA7-4CC3-8620-9FC845230D40}">
      <dsp:nvSpPr>
        <dsp:cNvPr id="0" name=""/>
        <dsp:cNvSpPr/>
      </dsp:nvSpPr>
      <dsp:spPr>
        <a:xfrm>
          <a:off x="2991615" y="-104699"/>
          <a:ext cx="1803976" cy="1650106"/>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noProof="0" dirty="0" smtClean="0"/>
            <a:t>economic</a:t>
          </a:r>
          <a:endParaRPr lang="en-US" sz="2400" kern="1200" noProof="0" dirty="0"/>
        </a:p>
      </dsp:txBody>
      <dsp:txXfrm>
        <a:off x="3255801" y="136953"/>
        <a:ext cx="1275604" cy="1166802"/>
      </dsp:txXfrm>
    </dsp:sp>
    <dsp:sp modelId="{71652D85-593F-4AB9-8988-2F1F840B4FB3}">
      <dsp:nvSpPr>
        <dsp:cNvPr id="0" name=""/>
        <dsp:cNvSpPr/>
      </dsp:nvSpPr>
      <dsp:spPr>
        <a:xfrm>
          <a:off x="4604787" y="2689394"/>
          <a:ext cx="1803976" cy="1650106"/>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noProof="0" dirty="0" smtClean="0"/>
            <a:t>ecologic</a:t>
          </a:r>
          <a:endParaRPr lang="en-US" sz="2400" kern="1200" noProof="0" dirty="0"/>
        </a:p>
      </dsp:txBody>
      <dsp:txXfrm>
        <a:off x="4868973" y="2931046"/>
        <a:ext cx="1275604" cy="1166802"/>
      </dsp:txXfrm>
    </dsp:sp>
    <dsp:sp modelId="{208ABFAC-2E4C-45E5-885D-03A2DF98BCDA}">
      <dsp:nvSpPr>
        <dsp:cNvPr id="0" name=""/>
        <dsp:cNvSpPr/>
      </dsp:nvSpPr>
      <dsp:spPr>
        <a:xfrm>
          <a:off x="1378444" y="2689394"/>
          <a:ext cx="1803976" cy="1650106"/>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noProof="0" dirty="0" smtClean="0"/>
            <a:t>social</a:t>
          </a:r>
          <a:endParaRPr lang="en-US" sz="2400" kern="1200" noProof="0" dirty="0"/>
        </a:p>
      </dsp:txBody>
      <dsp:txXfrm>
        <a:off x="1642630" y="2931046"/>
        <a:ext cx="1275604" cy="11668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5A32E-0858-4EB5-8B17-91C64ED40DCA}">
      <dsp:nvSpPr>
        <dsp:cNvPr id="0" name=""/>
        <dsp:cNvSpPr/>
      </dsp:nvSpPr>
      <dsp:spPr>
        <a:xfrm>
          <a:off x="588641" y="222729"/>
          <a:ext cx="4667952" cy="3742946"/>
        </a:xfrm>
        <a:prstGeom prst="swooshArrow">
          <a:avLst>
            <a:gd name="adj1" fmla="val 25000"/>
            <a:gd name="adj2" fmla="val 25000"/>
          </a:avLst>
        </a:prstGeom>
        <a:gradFill flip="none" rotWithShape="1">
          <a:gsLst>
            <a:gs pos="69150">
              <a:srgbClr val="83C43F">
                <a:lumMod val="69000"/>
                <a:lumOff val="31000"/>
              </a:srgbClr>
            </a:gs>
            <a:gs pos="0">
              <a:srgbClr val="92D050">
                <a:shade val="30000"/>
                <a:satMod val="115000"/>
                <a:lumMod val="98000"/>
                <a:lumOff val="2000"/>
              </a:srgbClr>
            </a:gs>
            <a:gs pos="50000">
              <a:srgbClr val="92D050">
                <a:shade val="67500"/>
                <a:satMod val="115000"/>
                <a:lumMod val="51000"/>
                <a:lumOff val="49000"/>
              </a:srgbClr>
            </a:gs>
            <a:gs pos="100000">
              <a:srgbClr val="92D050">
                <a:shade val="100000"/>
                <a:satMod val="115000"/>
                <a:lumMod val="0"/>
                <a:lumOff val="100000"/>
              </a:srgbClr>
            </a:gs>
          </a:gsLst>
          <a:lin ang="8100000" scaled="1"/>
          <a:tileRect/>
        </a:gradFill>
        <a:ln>
          <a:noFill/>
        </a:ln>
        <a:effectLst/>
      </dsp:spPr>
      <dsp:style>
        <a:lnRef idx="0">
          <a:scrgbClr r="0" g="0" b="0"/>
        </a:lnRef>
        <a:fillRef idx="1">
          <a:scrgbClr r="0" g="0" b="0"/>
        </a:fillRef>
        <a:effectRef idx="0">
          <a:scrgbClr r="0" g="0" b="0"/>
        </a:effectRef>
        <a:fontRef idx="minor"/>
      </dsp:style>
    </dsp:sp>
    <dsp:sp modelId="{555C1699-3656-477D-B96A-DACE23EE97A5}">
      <dsp:nvSpPr>
        <dsp:cNvPr id="0" name=""/>
        <dsp:cNvSpPr/>
      </dsp:nvSpPr>
      <dsp:spPr>
        <a:xfrm>
          <a:off x="1028325" y="2953659"/>
          <a:ext cx="175785" cy="175785"/>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45D28-D491-4923-9F88-012A50307A2A}">
      <dsp:nvSpPr>
        <dsp:cNvPr id="0" name=""/>
        <dsp:cNvSpPr/>
      </dsp:nvSpPr>
      <dsp:spPr>
        <a:xfrm>
          <a:off x="998103" y="3180645"/>
          <a:ext cx="1636392" cy="11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5" tIns="0" rIns="0" bIns="0" numCol="1" spcCol="1270" anchor="t" anchorCtr="0">
          <a:noAutofit/>
        </a:bodyPr>
        <a:lstStyle/>
        <a:p>
          <a:pPr lvl="0" algn="l" defTabSz="800100">
            <a:lnSpc>
              <a:spcPct val="90000"/>
            </a:lnSpc>
            <a:spcBef>
              <a:spcPct val="0"/>
            </a:spcBef>
            <a:spcAft>
              <a:spcPct val="35000"/>
            </a:spcAft>
          </a:pPr>
          <a:r>
            <a:rPr lang="en-US" sz="1800" kern="1200" spc="60" noProof="0" dirty="0" smtClean="0">
              <a:solidFill>
                <a:schemeClr val="accent1"/>
              </a:solidFill>
              <a:latin typeface="+mn-lt"/>
              <a:ea typeface="+mn-ea"/>
              <a:cs typeface="+mn-cs"/>
            </a:rPr>
            <a:t>oil dependence</a:t>
          </a:r>
          <a:endParaRPr lang="en-US" sz="1800" kern="1200" spc="60" noProof="0" dirty="0">
            <a:solidFill>
              <a:schemeClr val="accent1"/>
            </a:solidFill>
            <a:latin typeface="+mn-lt"/>
            <a:ea typeface="+mn-ea"/>
            <a:cs typeface="+mn-cs"/>
          </a:endParaRPr>
        </a:p>
      </dsp:txBody>
      <dsp:txXfrm>
        <a:off x="998103" y="3180645"/>
        <a:ext cx="1636392" cy="1136875"/>
      </dsp:txXfrm>
    </dsp:sp>
    <dsp:sp modelId="{413F5E0C-DCE2-4271-AA97-30E53B328F4B}">
      <dsp:nvSpPr>
        <dsp:cNvPr id="0" name=""/>
        <dsp:cNvSpPr/>
      </dsp:nvSpPr>
      <dsp:spPr>
        <a:xfrm>
          <a:off x="1800199" y="2089562"/>
          <a:ext cx="305714" cy="305714"/>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B86E1-E57A-4305-AF83-4F673E544AB9}">
      <dsp:nvSpPr>
        <dsp:cNvPr id="0" name=""/>
        <dsp:cNvSpPr/>
      </dsp:nvSpPr>
      <dsp:spPr>
        <a:xfrm>
          <a:off x="1338415" y="2370721"/>
          <a:ext cx="1605000" cy="2182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992" tIns="0" rIns="0" bIns="0" numCol="1" spcCol="1270" anchor="t" anchorCtr="0">
          <a:noAutofit/>
        </a:bodyPr>
        <a:lstStyle/>
        <a:p>
          <a:pPr lvl="0" algn="ctr" defTabSz="800100">
            <a:lnSpc>
              <a:spcPct val="90000"/>
            </a:lnSpc>
            <a:spcBef>
              <a:spcPct val="0"/>
            </a:spcBef>
            <a:spcAft>
              <a:spcPct val="35000"/>
            </a:spcAft>
          </a:pPr>
          <a:r>
            <a:rPr lang="en-US" sz="1800" kern="1200" spc="60" noProof="0" dirty="0" smtClean="0">
              <a:solidFill>
                <a:schemeClr val="accent1"/>
              </a:solidFill>
              <a:latin typeface="+mn-lt"/>
              <a:ea typeface="+mn-ea"/>
              <a:cs typeface="+mn-cs"/>
            </a:rPr>
            <a:t>increasing transport volume</a:t>
          </a:r>
          <a:endParaRPr lang="en-US" sz="1800" kern="1200" spc="60" noProof="0" dirty="0">
            <a:solidFill>
              <a:schemeClr val="accent1"/>
            </a:solidFill>
            <a:latin typeface="+mn-lt"/>
            <a:ea typeface="+mn-ea"/>
            <a:cs typeface="+mn-cs"/>
          </a:endParaRPr>
        </a:p>
      </dsp:txBody>
      <dsp:txXfrm>
        <a:off x="1338415" y="2370721"/>
        <a:ext cx="1605000" cy="2182991"/>
      </dsp:txXfrm>
    </dsp:sp>
    <dsp:sp modelId="{868A50B4-E6E0-4F0E-9F31-267493AB309A}">
      <dsp:nvSpPr>
        <dsp:cNvPr id="0" name=""/>
        <dsp:cNvSpPr/>
      </dsp:nvSpPr>
      <dsp:spPr>
        <a:xfrm>
          <a:off x="2808313" y="1369484"/>
          <a:ext cx="405071" cy="405071"/>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960B7-5D8A-4F3D-9DE7-C76A59EAAA2C}">
      <dsp:nvSpPr>
        <dsp:cNvPr id="0" name=""/>
        <dsp:cNvSpPr/>
      </dsp:nvSpPr>
      <dsp:spPr>
        <a:xfrm>
          <a:off x="2617581" y="1824724"/>
          <a:ext cx="1605000" cy="2952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0" rIns="0" bIns="0" numCol="1" spcCol="1270" anchor="t" anchorCtr="0">
          <a:noAutofit/>
        </a:bodyPr>
        <a:lstStyle/>
        <a:p>
          <a:pPr lvl="0" algn="ctr" defTabSz="800100">
            <a:lnSpc>
              <a:spcPct val="90000"/>
            </a:lnSpc>
            <a:spcBef>
              <a:spcPct val="0"/>
            </a:spcBef>
            <a:spcAft>
              <a:spcPct val="35000"/>
            </a:spcAft>
          </a:pPr>
          <a:r>
            <a:rPr lang="en-US" sz="1800" kern="1200" spc="60" noProof="0" dirty="0" smtClean="0">
              <a:solidFill>
                <a:schemeClr val="accent1"/>
              </a:solidFill>
              <a:latin typeface="+mn-lt"/>
              <a:ea typeface="+mn-ea"/>
              <a:cs typeface="+mn-cs"/>
            </a:rPr>
            <a:t>greenhouse gas (GHG</a:t>
          </a:r>
          <a:r>
            <a:rPr lang="en-US" sz="2000" kern="1200" noProof="0" dirty="0" smtClean="0"/>
            <a:t>)</a:t>
          </a:r>
          <a:endParaRPr lang="en-US" sz="2000" kern="1200" noProof="0" dirty="0"/>
        </a:p>
      </dsp:txBody>
      <dsp:txXfrm>
        <a:off x="2617581" y="1824724"/>
        <a:ext cx="1605000" cy="2952054"/>
      </dsp:txXfrm>
    </dsp:sp>
    <dsp:sp modelId="{E3C270F2-C95C-4927-B5C0-7056CC993D52}">
      <dsp:nvSpPr>
        <dsp:cNvPr id="0" name=""/>
        <dsp:cNvSpPr/>
      </dsp:nvSpPr>
      <dsp:spPr>
        <a:xfrm>
          <a:off x="3977147" y="945760"/>
          <a:ext cx="542643" cy="542643"/>
        </a:xfrm>
        <a:prstGeom prst="ellipse">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D1F71-6484-4367-9AA8-DD1F7A865A95}">
      <dsp:nvSpPr>
        <dsp:cNvPr id="0" name=""/>
        <dsp:cNvSpPr/>
      </dsp:nvSpPr>
      <dsp:spPr>
        <a:xfrm>
          <a:off x="3976282" y="1351830"/>
          <a:ext cx="2207052" cy="3424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535" tIns="0" rIns="0" bIns="0" numCol="1" spcCol="1270" anchor="t" anchorCtr="0">
          <a:noAutofit/>
        </a:bodyPr>
        <a:lstStyle/>
        <a:p>
          <a:pPr lvl="0" algn="ctr" defTabSz="800100">
            <a:lnSpc>
              <a:spcPct val="90000"/>
            </a:lnSpc>
            <a:spcBef>
              <a:spcPct val="0"/>
            </a:spcBef>
            <a:spcAft>
              <a:spcPct val="35000"/>
            </a:spcAft>
          </a:pPr>
          <a:r>
            <a:rPr lang="en-US" sz="1800" kern="1200" spc="60" noProof="0" dirty="0" smtClean="0">
              <a:solidFill>
                <a:schemeClr val="accent1"/>
              </a:solidFill>
              <a:latin typeface="+mn-lt"/>
              <a:ea typeface="+mn-ea"/>
              <a:cs typeface="+mn-cs"/>
            </a:rPr>
            <a:t>multimodality*</a:t>
          </a:r>
          <a:br>
            <a:rPr lang="en-US" sz="1800" kern="1200" spc="60" noProof="0" dirty="0" smtClean="0">
              <a:solidFill>
                <a:schemeClr val="accent1"/>
              </a:solidFill>
              <a:latin typeface="+mn-lt"/>
              <a:ea typeface="+mn-ea"/>
              <a:cs typeface="+mn-cs"/>
            </a:rPr>
          </a:br>
          <a:r>
            <a:rPr lang="en-US" sz="1800" kern="1200" spc="60" noProof="0" dirty="0" smtClean="0">
              <a:solidFill>
                <a:schemeClr val="accent1"/>
              </a:solidFill>
              <a:latin typeface="+mn-lt"/>
              <a:ea typeface="+mn-ea"/>
              <a:cs typeface="+mn-cs"/>
            </a:rPr>
            <a:t>/modal shift</a:t>
          </a:r>
          <a:endParaRPr lang="en-US" sz="1800" kern="1200" spc="60" noProof="0" dirty="0">
            <a:solidFill>
              <a:schemeClr val="accent1"/>
            </a:solidFill>
            <a:latin typeface="+mn-lt"/>
            <a:ea typeface="+mn-ea"/>
            <a:cs typeface="+mn-cs"/>
          </a:endParaRPr>
        </a:p>
      </dsp:txBody>
      <dsp:txXfrm>
        <a:off x="3976282" y="1351830"/>
        <a:ext cx="2207052" cy="3424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480814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Green logistics</a:t>
          </a:r>
        </a:p>
      </dsp:txBody>
      <dsp:txXfrm>
        <a:off x="464619" y="315550"/>
        <a:ext cx="4808146"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444613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Sustainable transport modes</a:t>
          </a:r>
        </a:p>
      </dsp:txBody>
      <dsp:txXfrm>
        <a:off x="826632" y="1262859"/>
        <a:ext cx="4446133" cy="631429"/>
      </dsp:txXfrm>
    </dsp:sp>
    <dsp:sp modelId="{EF12B5F5-AB8A-4523-B395-C351AAF3CDFA}">
      <dsp:nvSpPr>
        <dsp:cNvPr id="0" name=""/>
        <dsp:cNvSpPr/>
      </dsp:nvSpPr>
      <dsp:spPr>
        <a:xfrm>
          <a:off x="431989" y="1183930"/>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05B6BCF6-5489-475A-B5DE-FD52A369E62E}">
      <dsp:nvSpPr>
        <dsp:cNvPr id="0" name=""/>
        <dsp:cNvSpPr/>
      </dsp:nvSpPr>
      <dsp:spPr>
        <a:xfrm>
          <a:off x="826632" y="2210167"/>
          <a:ext cx="444613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Green ports</a:t>
          </a:r>
        </a:p>
      </dsp:txBody>
      <dsp:txXfrm>
        <a:off x="826632" y="2210167"/>
        <a:ext cx="4446133" cy="631429"/>
      </dsp:txXfrm>
    </dsp:sp>
    <dsp:sp modelId="{A1ACB26E-8914-4628-B7B1-8FAD5ECA0557}">
      <dsp:nvSpPr>
        <dsp:cNvPr id="0" name=""/>
        <dsp:cNvSpPr/>
      </dsp:nvSpPr>
      <dsp:spPr>
        <a:xfrm>
          <a:off x="431989" y="2131238"/>
          <a:ext cx="789286" cy="789286"/>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480814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Liquefied natural gas - LNG</a:t>
          </a:r>
        </a:p>
      </dsp:txBody>
      <dsp:txXfrm>
        <a:off x="464619" y="3157475"/>
        <a:ext cx="4808146"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480814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Green logistics</a:t>
          </a:r>
        </a:p>
      </dsp:txBody>
      <dsp:txXfrm>
        <a:off x="464619" y="315550"/>
        <a:ext cx="4808146"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444613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Sustainable transport modes</a:t>
          </a:r>
        </a:p>
      </dsp:txBody>
      <dsp:txXfrm>
        <a:off x="826632" y="1262859"/>
        <a:ext cx="4446133"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05B6BCF6-5489-475A-B5DE-FD52A369E62E}">
      <dsp:nvSpPr>
        <dsp:cNvPr id="0" name=""/>
        <dsp:cNvSpPr/>
      </dsp:nvSpPr>
      <dsp:spPr>
        <a:xfrm>
          <a:off x="826632" y="2210167"/>
          <a:ext cx="444613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Green ports</a:t>
          </a:r>
        </a:p>
      </dsp:txBody>
      <dsp:txXfrm>
        <a:off x="826632" y="2210167"/>
        <a:ext cx="4446133" cy="631429"/>
      </dsp:txXfrm>
    </dsp:sp>
    <dsp:sp modelId="{A1ACB26E-8914-4628-B7B1-8FAD5ECA0557}">
      <dsp:nvSpPr>
        <dsp:cNvPr id="0" name=""/>
        <dsp:cNvSpPr/>
      </dsp:nvSpPr>
      <dsp:spPr>
        <a:xfrm>
          <a:off x="431989" y="2131238"/>
          <a:ext cx="789286" cy="789286"/>
        </a:xfrm>
        <a:prstGeom prst="ellipse">
          <a:avLst/>
        </a:prstGeom>
        <a:solidFill>
          <a:schemeClr val="accent1"/>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480814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Liquefied natural gas - LNG</a:t>
          </a:r>
        </a:p>
      </dsp:txBody>
      <dsp:txXfrm>
        <a:off x="464619" y="3157475"/>
        <a:ext cx="4808146"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480814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Green logistics</a:t>
          </a:r>
        </a:p>
      </dsp:txBody>
      <dsp:txXfrm>
        <a:off x="464619" y="315550"/>
        <a:ext cx="4808146"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444613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Sustainable transport modes</a:t>
          </a:r>
        </a:p>
      </dsp:txBody>
      <dsp:txXfrm>
        <a:off x="826632" y="1262859"/>
        <a:ext cx="4446133"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05B6BCF6-5489-475A-B5DE-FD52A369E62E}">
      <dsp:nvSpPr>
        <dsp:cNvPr id="0" name=""/>
        <dsp:cNvSpPr/>
      </dsp:nvSpPr>
      <dsp:spPr>
        <a:xfrm>
          <a:off x="826632" y="2210167"/>
          <a:ext cx="4446133"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Green ports</a:t>
          </a:r>
        </a:p>
      </dsp:txBody>
      <dsp:txXfrm>
        <a:off x="826632" y="2210167"/>
        <a:ext cx="4446133" cy="631429"/>
      </dsp:txXfrm>
    </dsp:sp>
    <dsp:sp modelId="{A1ACB26E-8914-4628-B7B1-8FAD5ECA0557}">
      <dsp:nvSpPr>
        <dsp:cNvPr id="0" name=""/>
        <dsp:cNvSpPr/>
      </dsp:nvSpPr>
      <dsp:spPr>
        <a:xfrm>
          <a:off x="431989" y="2131238"/>
          <a:ext cx="789286" cy="789286"/>
        </a:xfrm>
        <a:prstGeom prst="ellipse">
          <a:avLst/>
        </a:prstGeom>
        <a:solidFill>
          <a:schemeClr val="accent1">
            <a:lumMod val="40000"/>
            <a:lumOff val="6000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4808146"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lvl="0" algn="l" defTabSz="1066800">
            <a:lnSpc>
              <a:spcPct val="90000"/>
            </a:lnSpc>
            <a:spcBef>
              <a:spcPct val="0"/>
            </a:spcBef>
            <a:spcAft>
              <a:spcPct val="35000"/>
            </a:spcAft>
          </a:pPr>
          <a:r>
            <a:rPr lang="en-US" sz="2400" kern="1200" noProof="0" dirty="0" smtClean="0">
              <a:solidFill>
                <a:schemeClr val="accent1"/>
              </a:solidFill>
            </a:rPr>
            <a:t>Liquefied natural gas - LNG</a:t>
          </a:r>
        </a:p>
      </dsp:txBody>
      <dsp:txXfrm>
        <a:off x="464619" y="3157475"/>
        <a:ext cx="4808146" cy="631429"/>
      </dsp:txXfrm>
    </dsp:sp>
    <dsp:sp modelId="{2D85C60B-45A6-47F1-BDC4-779963C33EA5}">
      <dsp:nvSpPr>
        <dsp:cNvPr id="0" name=""/>
        <dsp:cNvSpPr/>
      </dsp:nvSpPr>
      <dsp:spPr>
        <a:xfrm>
          <a:off x="69976" y="3078547"/>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F9135-6FF4-45BE-B17D-96E483AB800B}">
      <dsp:nvSpPr>
        <dsp:cNvPr id="0" name=""/>
        <dsp:cNvSpPr/>
      </dsp:nvSpPr>
      <dsp:spPr>
        <a:xfrm>
          <a:off x="2039" y="1059524"/>
          <a:ext cx="1815139" cy="726055"/>
        </a:xfrm>
        <a:prstGeom prst="chevron">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noProof="0" dirty="0" smtClean="0"/>
            <a:t>exploration &amp; production</a:t>
          </a:r>
          <a:endParaRPr lang="en-US" sz="1400" kern="1200" noProof="0" dirty="0"/>
        </a:p>
      </dsp:txBody>
      <dsp:txXfrm>
        <a:off x="365067" y="1059524"/>
        <a:ext cx="1089084" cy="726055"/>
      </dsp:txXfrm>
    </dsp:sp>
    <dsp:sp modelId="{9427095A-6691-40B6-A172-8B9265E3369E}">
      <dsp:nvSpPr>
        <dsp:cNvPr id="0" name=""/>
        <dsp:cNvSpPr/>
      </dsp:nvSpPr>
      <dsp:spPr>
        <a:xfrm>
          <a:off x="1635665" y="1059524"/>
          <a:ext cx="1815139" cy="726055"/>
        </a:xfrm>
        <a:prstGeom prst="chevron">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noProof="0" dirty="0" smtClean="0"/>
            <a:t>liquefaction</a:t>
          </a:r>
          <a:endParaRPr lang="en-US" sz="1400" kern="1200" noProof="0" dirty="0"/>
        </a:p>
      </dsp:txBody>
      <dsp:txXfrm>
        <a:off x="1998693" y="1059524"/>
        <a:ext cx="1089084" cy="726055"/>
      </dsp:txXfrm>
    </dsp:sp>
    <dsp:sp modelId="{B05E6BA3-9DCC-4B77-AF7D-767E27F42CCC}">
      <dsp:nvSpPr>
        <dsp:cNvPr id="0" name=""/>
        <dsp:cNvSpPr/>
      </dsp:nvSpPr>
      <dsp:spPr>
        <a:xfrm>
          <a:off x="3269291" y="1059524"/>
          <a:ext cx="1815139" cy="726055"/>
        </a:xfrm>
        <a:prstGeom prst="chevron">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noProof="0" dirty="0" smtClean="0"/>
            <a:t>shipping</a:t>
          </a:r>
          <a:endParaRPr lang="en-US" sz="1400" kern="1200" noProof="0" dirty="0"/>
        </a:p>
      </dsp:txBody>
      <dsp:txXfrm>
        <a:off x="3632319" y="1059524"/>
        <a:ext cx="1089084" cy="726055"/>
      </dsp:txXfrm>
    </dsp:sp>
    <dsp:sp modelId="{46DA2BBB-9A50-4CB3-8E2C-0B8EE50F8E35}">
      <dsp:nvSpPr>
        <dsp:cNvPr id="0" name=""/>
        <dsp:cNvSpPr/>
      </dsp:nvSpPr>
      <dsp:spPr>
        <a:xfrm>
          <a:off x="4902916" y="1059524"/>
          <a:ext cx="1815139" cy="726055"/>
        </a:xfrm>
        <a:prstGeom prst="chevron">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noProof="0" dirty="0" smtClean="0"/>
            <a:t>Storage &amp; regasification</a:t>
          </a:r>
          <a:endParaRPr lang="en-US" sz="1400" kern="1200" noProof="0" dirty="0"/>
        </a:p>
      </dsp:txBody>
      <dsp:txXfrm>
        <a:off x="5265944" y="1059524"/>
        <a:ext cx="1089084" cy="726055"/>
      </dsp:txXfrm>
    </dsp:sp>
    <dsp:sp modelId="{C382C5D7-7C7B-4A3A-8DD4-00568E703BF8}">
      <dsp:nvSpPr>
        <dsp:cNvPr id="0" name=""/>
        <dsp:cNvSpPr/>
      </dsp:nvSpPr>
      <dsp:spPr>
        <a:xfrm>
          <a:off x="6536542" y="1059524"/>
          <a:ext cx="1815139" cy="726055"/>
        </a:xfrm>
        <a:prstGeom prst="chevron">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kern="1200" noProof="0" dirty="0" smtClean="0"/>
            <a:t>end user</a:t>
          </a:r>
          <a:endParaRPr lang="en-US" sz="1400" kern="1200" noProof="0" dirty="0"/>
        </a:p>
      </dsp:txBody>
      <dsp:txXfrm>
        <a:off x="6899570" y="1059524"/>
        <a:ext cx="1089084" cy="7260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53982A-6F8D-4741-9B30-8B2AF46C679D}">
      <dsp:nvSpPr>
        <dsp:cNvPr id="0" name=""/>
        <dsp:cNvSpPr/>
      </dsp:nvSpPr>
      <dsp:spPr>
        <a:xfrm>
          <a:off x="2464181" y="-37511"/>
          <a:ext cx="1840388" cy="111251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Systemic</a:t>
          </a:r>
          <a:endParaRPr lang="en-US" sz="2400" kern="1200" dirty="0"/>
        </a:p>
      </dsp:txBody>
      <dsp:txXfrm>
        <a:off x="2518489" y="16797"/>
        <a:ext cx="1731772" cy="1003896"/>
      </dsp:txXfrm>
    </dsp:sp>
    <dsp:sp modelId="{57451B01-5A61-4B7E-9CF3-B4E5AA0432B3}">
      <dsp:nvSpPr>
        <dsp:cNvPr id="0" name=""/>
        <dsp:cNvSpPr/>
      </dsp:nvSpPr>
      <dsp:spPr>
        <a:xfrm>
          <a:off x="1450169" y="518745"/>
          <a:ext cx="3868413" cy="3868413"/>
        </a:xfrm>
        <a:custGeom>
          <a:avLst/>
          <a:gdLst/>
          <a:ahLst/>
          <a:cxnLst/>
          <a:rect l="0" t="0" r="0" b="0"/>
          <a:pathLst>
            <a:path>
              <a:moveTo>
                <a:pt x="2861747" y="236907"/>
              </a:moveTo>
              <a:arcTo wR="1934206" hR="1934206" stAng="17919343" swAng="14681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D28108-4FA1-4AD2-83B1-9BE1B7659023}">
      <dsp:nvSpPr>
        <dsp:cNvPr id="0" name=""/>
        <dsp:cNvSpPr/>
      </dsp:nvSpPr>
      <dsp:spPr>
        <a:xfrm>
          <a:off x="4303721" y="1298993"/>
          <a:ext cx="1840388" cy="111251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Operation</a:t>
          </a:r>
          <a:endParaRPr lang="en-US" sz="2400" kern="1200" dirty="0"/>
        </a:p>
      </dsp:txBody>
      <dsp:txXfrm>
        <a:off x="4358029" y="1353301"/>
        <a:ext cx="1731772" cy="1003896"/>
      </dsp:txXfrm>
    </dsp:sp>
    <dsp:sp modelId="{87B1C4C2-C6E0-41AF-875F-070C3AF0D24C}">
      <dsp:nvSpPr>
        <dsp:cNvPr id="0" name=""/>
        <dsp:cNvSpPr/>
      </dsp:nvSpPr>
      <dsp:spPr>
        <a:xfrm>
          <a:off x="1450169" y="518745"/>
          <a:ext cx="3868413" cy="3868413"/>
        </a:xfrm>
        <a:custGeom>
          <a:avLst/>
          <a:gdLst/>
          <a:ahLst/>
          <a:cxnLst/>
          <a:rect l="0" t="0" r="0" b="0"/>
          <a:pathLst>
            <a:path>
              <a:moveTo>
                <a:pt x="3868172" y="1903634"/>
              </a:moveTo>
              <a:arcTo wR="1934206" hR="1934206" stAng="21545659" swAng="19206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790999-3EE3-45DE-804B-8AC944DAF281}">
      <dsp:nvSpPr>
        <dsp:cNvPr id="0" name=""/>
        <dsp:cNvSpPr/>
      </dsp:nvSpPr>
      <dsp:spPr>
        <a:xfrm>
          <a:off x="3601079" y="3461502"/>
          <a:ext cx="1840388" cy="111251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Technic</a:t>
          </a:r>
          <a:endParaRPr lang="en-US" sz="2400" kern="1200" dirty="0"/>
        </a:p>
      </dsp:txBody>
      <dsp:txXfrm>
        <a:off x="3655387" y="3515810"/>
        <a:ext cx="1731772" cy="1003896"/>
      </dsp:txXfrm>
    </dsp:sp>
    <dsp:sp modelId="{2D15F2BA-C14C-4EC0-9B5E-66CCA1B2B323}">
      <dsp:nvSpPr>
        <dsp:cNvPr id="0" name=""/>
        <dsp:cNvSpPr/>
      </dsp:nvSpPr>
      <dsp:spPr>
        <a:xfrm>
          <a:off x="1450169" y="518745"/>
          <a:ext cx="3868413" cy="3868413"/>
        </a:xfrm>
        <a:custGeom>
          <a:avLst/>
          <a:gdLst/>
          <a:ahLst/>
          <a:cxnLst/>
          <a:rect l="0" t="0" r="0" b="0"/>
          <a:pathLst>
            <a:path>
              <a:moveTo>
                <a:pt x="2146603" y="3856716"/>
              </a:moveTo>
              <a:arcTo wR="1934206" hR="1934206" stAng="5021736" swAng="7565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EF85E4-D767-406E-9F3B-3E8682542541}">
      <dsp:nvSpPr>
        <dsp:cNvPr id="0" name=""/>
        <dsp:cNvSpPr/>
      </dsp:nvSpPr>
      <dsp:spPr>
        <a:xfrm>
          <a:off x="1327283" y="3461502"/>
          <a:ext cx="1840388" cy="111251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Safety</a:t>
          </a:r>
          <a:endParaRPr lang="en-US" sz="2400" kern="1200" dirty="0"/>
        </a:p>
      </dsp:txBody>
      <dsp:txXfrm>
        <a:off x="1381591" y="3515810"/>
        <a:ext cx="1731772" cy="1003896"/>
      </dsp:txXfrm>
    </dsp:sp>
    <dsp:sp modelId="{529D4BDF-0094-499F-B5E7-EC17E8FC254F}">
      <dsp:nvSpPr>
        <dsp:cNvPr id="0" name=""/>
        <dsp:cNvSpPr/>
      </dsp:nvSpPr>
      <dsp:spPr>
        <a:xfrm>
          <a:off x="1450169" y="518745"/>
          <a:ext cx="3868413" cy="3868413"/>
        </a:xfrm>
        <a:custGeom>
          <a:avLst/>
          <a:gdLst/>
          <a:ahLst/>
          <a:cxnLst/>
          <a:rect l="0" t="0" r="0" b="0"/>
          <a:pathLst>
            <a:path>
              <a:moveTo>
                <a:pt x="278112" y="2933461"/>
              </a:moveTo>
              <a:arcTo wR="1934206" hR="1934206" stAng="8933644" swAng="19206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306FC5-643B-4FB4-A4C5-3729827D083C}">
      <dsp:nvSpPr>
        <dsp:cNvPr id="0" name=""/>
        <dsp:cNvSpPr/>
      </dsp:nvSpPr>
      <dsp:spPr>
        <a:xfrm>
          <a:off x="624641" y="1298993"/>
          <a:ext cx="1840388" cy="1112512"/>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Financial</a:t>
          </a:r>
          <a:endParaRPr lang="en-US" sz="2400" kern="1200" dirty="0"/>
        </a:p>
      </dsp:txBody>
      <dsp:txXfrm>
        <a:off x="678949" y="1353301"/>
        <a:ext cx="1731772" cy="1003896"/>
      </dsp:txXfrm>
    </dsp:sp>
    <dsp:sp modelId="{10C8A310-E399-4749-A101-DA84439B53F9}">
      <dsp:nvSpPr>
        <dsp:cNvPr id="0" name=""/>
        <dsp:cNvSpPr/>
      </dsp:nvSpPr>
      <dsp:spPr>
        <a:xfrm>
          <a:off x="1450169" y="518745"/>
          <a:ext cx="3868413" cy="3868413"/>
        </a:xfrm>
        <a:custGeom>
          <a:avLst/>
          <a:gdLst/>
          <a:ahLst/>
          <a:cxnLst/>
          <a:rect l="0" t="0" r="0" b="0"/>
          <a:pathLst>
            <a:path>
              <a:moveTo>
                <a:pt x="386942" y="773548"/>
              </a:moveTo>
              <a:arcTo wR="1934206" hR="1934206" stAng="13012492" swAng="14681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0.5205</cdr:x>
      <cdr:y>0.82329</cdr:y>
    </cdr:from>
    <cdr:to>
      <cdr:x>1</cdr:x>
      <cdr:y>0.89395</cdr:y>
    </cdr:to>
    <cdr:sp macro="" textlink="">
      <cdr:nvSpPr>
        <cdr:cNvPr id="2" name="TextBox 4"/>
        <cdr:cNvSpPr txBox="1"/>
      </cdr:nvSpPr>
      <cdr:spPr>
        <a:xfrm xmlns:a="http://schemas.openxmlformats.org/drawingml/2006/main">
          <a:off x="2885968" y="3227288"/>
          <a:ext cx="265864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AT" sz="1200" dirty="0" smtClean="0">
              <a:solidFill>
                <a:schemeClr val="accent1"/>
              </a:solidFill>
            </a:rPr>
            <a:t>source: Eurostat</a:t>
          </a:r>
          <a:endParaRPr lang="de-AT" sz="1200" dirty="0">
            <a:solidFill>
              <a:schemeClr val="accent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575" cy="4968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4451" y="0"/>
            <a:ext cx="2949575" cy="496888"/>
          </a:xfrm>
          <a:prstGeom prst="rect">
            <a:avLst/>
          </a:prstGeom>
        </p:spPr>
        <p:txBody>
          <a:bodyPr vert="horz" lIns="91440" tIns="45720" rIns="91440" bIns="45720" rtlCol="0"/>
          <a:lstStyle>
            <a:lvl1pPr algn="r">
              <a:defRPr sz="1200"/>
            </a:lvl1pPr>
          </a:lstStyle>
          <a:p>
            <a:fld id="{A4388F4A-8511-42AF-AA1A-9B961FAFDF3B}" type="datetimeFigureOut">
              <a:rPr lang="en-US" smtClean="0"/>
              <a:t>3/7/2016</a:t>
            </a:fld>
            <a:endParaRPr lang="en-US" dirty="0"/>
          </a:p>
        </p:txBody>
      </p:sp>
      <p:sp>
        <p:nvSpPr>
          <p:cNvPr id="4" name="Footer Placeholder 3"/>
          <p:cNvSpPr>
            <a:spLocks noGrp="1"/>
          </p:cNvSpPr>
          <p:nvPr>
            <p:ph type="ftr" sz="quarter" idx="2"/>
          </p:nvPr>
        </p:nvSpPr>
        <p:spPr>
          <a:xfrm>
            <a:off x="1" y="9445625"/>
            <a:ext cx="2949575" cy="49688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4451" y="9445625"/>
            <a:ext cx="2949575" cy="496888"/>
          </a:xfrm>
          <a:prstGeom prst="rect">
            <a:avLst/>
          </a:prstGeom>
        </p:spPr>
        <p:txBody>
          <a:bodyPr vert="horz" lIns="91440" tIns="45720" rIns="91440" bIns="45720" rtlCol="0" anchor="b"/>
          <a:lstStyle>
            <a:lvl1pPr algn="r">
              <a:defRPr sz="1200"/>
            </a:lvl1pPr>
          </a:lstStyle>
          <a:p>
            <a:fld id="{0516455F-00A7-4606-B75A-7B60DB63EB60}" type="slidenum">
              <a:rPr lang="en-US" smtClean="0"/>
              <a:t>‹#›</a:t>
            </a:fld>
            <a:endParaRPr lang="en-US" dirty="0"/>
          </a:p>
        </p:txBody>
      </p:sp>
    </p:spTree>
    <p:extLst>
      <p:ext uri="{BB962C8B-B14F-4D97-AF65-F5344CB8AC3E}">
        <p14:creationId xmlns:p14="http://schemas.microsoft.com/office/powerpoint/2010/main" val="3814755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7206"/>
          </a:xfrm>
          <a:prstGeom prst="rect">
            <a:avLst/>
          </a:prstGeom>
        </p:spPr>
        <p:txBody>
          <a:bodyPr vert="horz" lIns="92263" tIns="46131" rIns="92263" bIns="46131" rtlCol="0"/>
          <a:lstStyle>
            <a:lvl1pPr algn="l">
              <a:defRPr sz="1200"/>
            </a:lvl1pPr>
          </a:lstStyle>
          <a:p>
            <a:endParaRPr lang="de-AT" dirty="0"/>
          </a:p>
        </p:txBody>
      </p:sp>
      <p:sp>
        <p:nvSpPr>
          <p:cNvPr id="3" name="Date Placeholder 2"/>
          <p:cNvSpPr>
            <a:spLocks noGrp="1"/>
          </p:cNvSpPr>
          <p:nvPr>
            <p:ph type="dt" idx="1"/>
          </p:nvPr>
        </p:nvSpPr>
        <p:spPr>
          <a:xfrm>
            <a:off x="3854941" y="0"/>
            <a:ext cx="2949099" cy="497206"/>
          </a:xfrm>
          <a:prstGeom prst="rect">
            <a:avLst/>
          </a:prstGeom>
        </p:spPr>
        <p:txBody>
          <a:bodyPr vert="horz" lIns="92263" tIns="46131" rIns="92263" bIns="46131" rtlCol="0"/>
          <a:lstStyle>
            <a:lvl1pPr algn="r">
              <a:defRPr sz="1200"/>
            </a:lvl1pPr>
          </a:lstStyle>
          <a:p>
            <a:fld id="{CCFC2A34-98BB-4C93-A97D-162B0DCA04A7}" type="datetimeFigureOut">
              <a:rPr lang="de-AT" smtClean="0"/>
              <a:t>07.03.2016</a:t>
            </a:fld>
            <a:endParaRPr lang="de-AT" dirty="0"/>
          </a:p>
        </p:txBody>
      </p:sp>
      <p:sp>
        <p:nvSpPr>
          <p:cNvPr id="4" name="Slide Image Placeholder 3"/>
          <p:cNvSpPr>
            <a:spLocks noGrp="1" noRot="1" noChangeAspect="1"/>
          </p:cNvSpPr>
          <p:nvPr>
            <p:ph type="sldImg" idx="2"/>
          </p:nvPr>
        </p:nvSpPr>
        <p:spPr>
          <a:xfrm>
            <a:off x="917575" y="746125"/>
            <a:ext cx="4970463" cy="3729038"/>
          </a:xfrm>
          <a:prstGeom prst="rect">
            <a:avLst/>
          </a:prstGeom>
          <a:noFill/>
          <a:ln w="12700">
            <a:solidFill>
              <a:prstClr val="black"/>
            </a:solidFill>
          </a:ln>
        </p:spPr>
        <p:txBody>
          <a:bodyPr vert="horz" lIns="92263" tIns="46131" rIns="92263" bIns="46131" rtlCol="0" anchor="ctr"/>
          <a:lstStyle/>
          <a:p>
            <a:endParaRPr lang="de-AT" dirty="0"/>
          </a:p>
        </p:txBody>
      </p:sp>
      <p:sp>
        <p:nvSpPr>
          <p:cNvPr id="5" name="Notes Placeholder 4"/>
          <p:cNvSpPr>
            <a:spLocks noGrp="1"/>
          </p:cNvSpPr>
          <p:nvPr>
            <p:ph type="body" sz="quarter" idx="3"/>
          </p:nvPr>
        </p:nvSpPr>
        <p:spPr>
          <a:xfrm>
            <a:off x="680562" y="4723448"/>
            <a:ext cx="5444490" cy="4474847"/>
          </a:xfrm>
          <a:prstGeom prst="rect">
            <a:avLst/>
          </a:prstGeom>
        </p:spPr>
        <p:txBody>
          <a:bodyPr vert="horz" lIns="92263" tIns="46131" rIns="92263" bIns="461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6" name="Footer Placeholder 5"/>
          <p:cNvSpPr>
            <a:spLocks noGrp="1"/>
          </p:cNvSpPr>
          <p:nvPr>
            <p:ph type="ftr" sz="quarter" idx="4"/>
          </p:nvPr>
        </p:nvSpPr>
        <p:spPr>
          <a:xfrm>
            <a:off x="1" y="9445171"/>
            <a:ext cx="2949099" cy="497206"/>
          </a:xfrm>
          <a:prstGeom prst="rect">
            <a:avLst/>
          </a:prstGeom>
        </p:spPr>
        <p:txBody>
          <a:bodyPr vert="horz" lIns="92263" tIns="46131" rIns="92263" bIns="4613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4941" y="9445171"/>
            <a:ext cx="2949099" cy="497206"/>
          </a:xfrm>
          <a:prstGeom prst="rect">
            <a:avLst/>
          </a:prstGeom>
        </p:spPr>
        <p:txBody>
          <a:bodyPr vert="horz" lIns="92263" tIns="46131" rIns="92263" bIns="46131"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xUF9C10DP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This set of slides provides</a:t>
            </a:r>
            <a:r>
              <a:rPr lang="de-AT" baseline="0" dirty="0" smtClean="0"/>
              <a:t> </a:t>
            </a:r>
            <a:r>
              <a:rPr lang="de-AT" baseline="0" dirty="0" err="1" smtClean="0"/>
              <a:t>you</a:t>
            </a:r>
            <a:r>
              <a:rPr lang="de-AT" baseline="0" dirty="0" smtClean="0"/>
              <a:t> with an overview on environmental aspects of inland </a:t>
            </a:r>
            <a:r>
              <a:rPr lang="de-AT" baseline="0" smtClean="0"/>
              <a:t>navigation.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regard to specific energy use, inland navigation can be described as the most effective and most environmentally friendly mode of transport. An inland vessel is able to transport one ton of cargo almost four times further than a truck using the same consumption of energy.</a:t>
            </a:r>
          </a:p>
          <a:p>
            <a:r>
              <a:rPr lang="en-US" sz="1200" kern="1200" dirty="0" smtClean="0">
                <a:solidFill>
                  <a:schemeClr val="tx1"/>
                </a:solidFill>
                <a:effectLst/>
                <a:latin typeface="+mn-lt"/>
                <a:ea typeface="+mn-ea"/>
                <a:cs typeface="+mn-cs"/>
              </a:rPr>
              <a:t>External costs for inland navigation, i.e. costs deriving from climate gases, air pollutants, accidents and noise, are the lowest when compared to other transport modes. CO2 emissions are, in comparison to other modes of transport, especially low and this enables inland navigation to contribute to the achievement of climate goals set by the European Union. </a:t>
            </a:r>
          </a:p>
          <a:p>
            <a:endParaRPr lang="de-D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Source: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Viadonau,</a:t>
            </a:r>
            <a:r>
              <a:rPr lang="en-US" altLang="de-DE" baseline="0" noProof="0" dirty="0" smtClean="0"/>
              <a:t> „manual on Danube navigation“, </a:t>
            </a:r>
            <a:r>
              <a:rPr lang="de-DE" baseline="0" dirty="0" smtClean="0"/>
              <a:t>p.18-22</a:t>
            </a:r>
          </a:p>
          <a:p>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2892553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Compared with other land transport modes, Danube navigation offers significantly higher transport capacity per transport unit. A standard inland vessel on the Danube, which is a single convoy with four pushed lighters, can move 7,000 tons of goods, which corresponds to a load of 175 railway wagons each containing 40 net tons or 280 trucks each containing 25 net tons. Raising the amount of goods transported on the inland waterways will consequently result in a reduction of traffic jams, noise, pollution and</a:t>
            </a:r>
          </a:p>
          <a:p>
            <a:r>
              <a:rPr lang="en-US" sz="1200" b="0" i="0" u="none" strike="noStrike" kern="1200" baseline="0" dirty="0" smtClean="0">
                <a:solidFill>
                  <a:schemeClr val="tx1"/>
                </a:solidFill>
                <a:latin typeface="+mn-lt"/>
                <a:ea typeface="+mn-ea"/>
                <a:cs typeface="+mn-cs"/>
              </a:rPr>
              <a:t>accidents on roads and relieve strain on the railway system.</a:t>
            </a:r>
          </a:p>
          <a:p>
            <a:r>
              <a:rPr lang="en-US" sz="1200" b="0" i="0" u="none" strike="noStrike" kern="1200" baseline="0" dirty="0" smtClean="0">
                <a:solidFill>
                  <a:schemeClr val="tx1"/>
                </a:solidFill>
                <a:latin typeface="+mn-lt"/>
                <a:ea typeface="+mn-ea"/>
                <a:cs typeface="+mn-cs"/>
              </a:rPr>
              <a:t>Infrastructure costs consist of costs for constructing and maintaining transport routes. In the case of inland navigation, natural infrastructure is usually available, resulting in comparably low infrastructure costs. Detailed comparisons of aspects regarding inland transport modes are available for Germany: infrastructure costs per ton-km are roughly four times higher</a:t>
            </a:r>
          </a:p>
          <a:p>
            <a:r>
              <a:rPr lang="en-US" sz="1200" b="0" i="0" u="none" strike="noStrike" kern="1200" baseline="0" dirty="0" smtClean="0">
                <a:solidFill>
                  <a:schemeClr val="tx1"/>
                </a:solidFill>
                <a:latin typeface="+mn-lt"/>
                <a:ea typeface="+mn-ea"/>
                <a:cs typeface="+mn-cs"/>
              </a:rPr>
              <a:t>for road or rail than for waterways. Improving the complete infrastructure of the 2,415 km long Danube waterway for example would require an investment of 1.2 billion EUR according to current cost estimations for infrastructure projects in the Danube riparian states. This corresponds roughly with the cost of constructing 50 km of road or rail infrastructure. The costs for current railway tunnel projects in Europe amount to between10 and 20 billion EUR.</a:t>
            </a:r>
          </a:p>
          <a:p>
            <a:endParaRPr lang="en-US" sz="1200" b="0" i="0" u="none" strike="noStrike" kern="1200" baseline="0" dirty="0" smtClean="0">
              <a:solidFill>
                <a:schemeClr val="tx1"/>
              </a:solidFill>
              <a:latin typeface="+mn-lt"/>
              <a:ea typeface="+mn-ea"/>
              <a:cs typeface="+mn-cs"/>
            </a:endParaRPr>
          </a:p>
          <a:p>
            <a:r>
              <a:rPr lang="de-DE" dirty="0" smtClean="0"/>
              <a:t>Source: </a:t>
            </a:r>
          </a:p>
          <a:p>
            <a:r>
              <a:rPr lang="en-US" altLang="de-DE" noProof="0" dirty="0" smtClean="0"/>
              <a:t>Viadonau,</a:t>
            </a:r>
            <a:r>
              <a:rPr lang="en-US" altLang="de-DE" baseline="0" noProof="0" dirty="0" smtClean="0"/>
              <a:t> „manual on Danube navigation“, </a:t>
            </a:r>
            <a:r>
              <a:rPr lang="de-DE" baseline="0" dirty="0" smtClean="0"/>
              <a:t>p.19-22</a:t>
            </a:r>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2892553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White Paper recognizes inland navigation as an energy-efficient transport mode and encourages the raising of its share in the modal split. Therefore the following goals of the White Paper are specifically relevant for inland navigation: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 fully functional and EU-wide multimodal TEN-T core network shall exist by 2030, with an extended network of high quality and high capacity by 2050 with a corresponding set of information services. This means that inland waterways, roads and rails in Europe should be linked so that the use of different transport modes, which means multimodality, is enabled in the context of infrastructure. Special relevance is given to the European ports in their function as interfaces between the transport modes.</a:t>
            </a:r>
          </a:p>
          <a:p>
            <a:r>
              <a:rPr lang="en-US" sz="1200" b="0" i="0" u="none" strike="noStrike" kern="1200" baseline="0" dirty="0" smtClean="0">
                <a:solidFill>
                  <a:schemeClr val="tx1"/>
                </a:solidFill>
                <a:latin typeface="+mn-lt"/>
                <a:ea typeface="+mn-ea"/>
                <a:cs typeface="+mn-cs"/>
              </a:rPr>
              <a:t>• 30% of road freight over 300 kilometers should shift to other transport modes such as waterway transport by 2030, and more than 50% by 2050. This shall be facilitated by efficient and green multimodal transport corridors. The Danube is part of such a corridor within the scope of the EU’s trans-European transport network (TEN-T), i.e. core network corridor No. 10 “Strasbourg – Danube”.</a:t>
            </a:r>
          </a:p>
          <a:p>
            <a:r>
              <a:rPr lang="en-US" sz="1200" b="0" i="0" u="none" strike="noStrike" kern="1200" baseline="0" dirty="0" smtClean="0">
                <a:solidFill>
                  <a:schemeClr val="tx1"/>
                </a:solidFill>
                <a:latin typeface="+mn-lt"/>
                <a:ea typeface="+mn-ea"/>
                <a:cs typeface="+mn-cs"/>
              </a:rPr>
              <a:t>• Equivalent management systems for land and waterway transport (River</a:t>
            </a:r>
          </a:p>
          <a:p>
            <a:r>
              <a:rPr lang="en-US" sz="1200" b="0" i="0" u="none" strike="noStrike" kern="1200" baseline="0" dirty="0" smtClean="0">
                <a:solidFill>
                  <a:schemeClr val="tx1"/>
                </a:solidFill>
                <a:latin typeface="+mn-lt"/>
                <a:ea typeface="+mn-ea"/>
                <a:cs typeface="+mn-cs"/>
              </a:rPr>
              <a:t>Information Services – RIS) shall be deployed.</a:t>
            </a:r>
          </a:p>
          <a:p>
            <a:r>
              <a:rPr lang="en-US" sz="1200" b="0" i="0" u="none" strike="noStrike" kern="1200" baseline="0" dirty="0" smtClean="0">
                <a:solidFill>
                  <a:schemeClr val="tx1"/>
                </a:solidFill>
                <a:latin typeface="+mn-lt"/>
                <a:ea typeface="+mn-ea"/>
                <a:cs typeface="+mn-cs"/>
              </a:rPr>
              <a:t>• The principles of “user pays” and “polluter pays” shall be fully applied in the transport sector and a higher level of engagement by the private sector should be encouraged. This shall contribute to the elimination of distortion, generate revenue and ensure financing for future transport investment.</a:t>
            </a:r>
          </a:p>
          <a:p>
            <a:endParaRPr lang="de-DE"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Another important programme in this context is the Action Programme for the promotion of inland waterway transport called “NAIADES”, which was created by the European Commission and defines the inland navigation policy of the European Union. The programme was first published in 2006 and combines legislative, coordinative and other supportive measures. It provides guidelines for a joint approach to strengthen inland waterway transport to the member states as well as the European Union itself.</a:t>
            </a:r>
          </a:p>
          <a:p>
            <a:r>
              <a:rPr lang="en-US" sz="1200" b="0" i="0" u="none" strike="noStrike" kern="1200" baseline="0" dirty="0" smtClean="0">
                <a:solidFill>
                  <a:schemeClr val="tx1"/>
                </a:solidFill>
                <a:latin typeface="+mn-lt"/>
                <a:ea typeface="+mn-ea"/>
                <a:cs typeface="+mn-cs"/>
              </a:rPr>
              <a:t>Until 2020, the NAIADES II Action Programme will advance the strategic development in the five areas of infrastructure, markets, fleet, jobs and skills as well as River Information Services. It is designed to augment the capacity utilisation of inland waterways along with the sustainability of inland navigation in Europe.</a:t>
            </a:r>
          </a:p>
          <a:p>
            <a:r>
              <a:rPr lang="en-US" sz="1200" b="0" i="0" u="none" strike="noStrike" kern="1200" baseline="0" dirty="0" smtClean="0">
                <a:solidFill>
                  <a:schemeClr val="tx1"/>
                </a:solidFill>
                <a:latin typeface="+mn-lt"/>
                <a:ea typeface="+mn-ea"/>
                <a:cs typeface="+mn-cs"/>
              </a:rPr>
              <a:t>PLATINA</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(Platform for the Implementation of NAIADES) has been installed as a platform for the coordinated implementation of the strategies and measures of the NAIADES Action Programme. The initiative was started by numerous partners from several European countries and has, to date, produced essential milestones, such as improved access to financing for innovations,</a:t>
            </a:r>
          </a:p>
          <a:p>
            <a:r>
              <a:rPr lang="en-US" sz="1200" b="0" i="0" u="none" strike="noStrike" kern="1200" baseline="0" dirty="0" smtClean="0">
                <a:solidFill>
                  <a:schemeClr val="tx1"/>
                </a:solidFill>
                <a:latin typeface="+mn-lt"/>
                <a:ea typeface="+mn-ea"/>
                <a:cs typeface="+mn-cs"/>
              </a:rPr>
              <a:t>the development of education standards, the definition of strategic research needs, the bundling and dissemination of innovative concepts and good practices as well as guidelines for the sustainable planning of waterway infrastructure development projects.</a:t>
            </a:r>
          </a:p>
          <a:p>
            <a:r>
              <a:rPr lang="en-US" sz="1200" b="0" i="0" u="none" strike="noStrike" kern="1200" baseline="0" dirty="0" smtClean="0">
                <a:solidFill>
                  <a:schemeClr val="tx1"/>
                </a:solidFill>
                <a:latin typeface="+mn-lt"/>
                <a:ea typeface="+mn-ea"/>
                <a:cs typeface="+mn-cs"/>
              </a:rPr>
              <a:t>The NAIADES Action Programme, together with the successful operation of the PLATINA implementation platform, has positively influenced the perception of inland navigation not only at a European and national political level but also in the European navigation sector. Crucial preconditions for promoting this sustainable transport mode have been developed and will serve as a basis for work in the coming years.</a:t>
            </a:r>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t>Source: </a:t>
            </a:r>
            <a:endParaRPr lang="de-DE" sz="1200" spc="6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Viadonau,</a:t>
            </a:r>
            <a:r>
              <a:rPr lang="en-US" altLang="de-DE" baseline="0" noProof="0" dirty="0" smtClean="0"/>
              <a:t> „manual on Danube navigation“, </a:t>
            </a:r>
            <a:r>
              <a:rPr lang="de-DE" baseline="0" dirty="0" smtClean="0"/>
              <a:t>p. 27/28</a:t>
            </a:r>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247284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As shown in the slides before trucks can be seen on the third place of land transport modes </a:t>
            </a:r>
            <a:r>
              <a:rPr lang="en-US" baseline="0" dirty="0" smtClean="0"/>
              <a:t>under the aspect of sustainability (taking the </a:t>
            </a:r>
            <a:r>
              <a:rPr lang="en-US" baseline="0" noProof="0" dirty="0" smtClean="0"/>
              <a:t>named evaluation indicators under consideration). Nevertheless transport by truck remained the most frequently used mean of transport in Europe from 2008 to 2013 and in fact has a share of 75% of the modal split in 2013 (The modal split can be defined as a term from transport statistics that specifies the distribution of the total transport on different means of transport).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Inland navigation in general represents the less frequently used transport mode in Europe but there are different values at national levels: In the Netherlands inland navigation has the highest share of the modal split with 47.1% in 2013 and also Romania and Bulgaria have a relative high share in comparison to other countries in Europe. In contrast, inland navigation has a very low or even perhaps no share at all of the modal split in other countries (e.g. Latvia or Lithuania). This can be explained by different factors which are covered on the next slide</a:t>
            </a:r>
            <a:r>
              <a:rPr lang="de-DE" baseline="0" noProof="0" dirty="0" smtClean="0"/>
              <a:t>.</a:t>
            </a: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Sources</a:t>
            </a:r>
            <a:r>
              <a:rPr lang="de-DE"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Viadonau,</a:t>
            </a:r>
            <a:r>
              <a:rPr lang="en-US" altLang="de-DE" baseline="0" noProof="0" dirty="0" smtClean="0"/>
              <a:t> „manual on Danube navigation“, </a:t>
            </a:r>
            <a:r>
              <a:rPr lang="de-DE" baseline="0" dirty="0" smtClean="0"/>
              <a:t>p.194</a:t>
            </a:r>
          </a:p>
          <a:p>
            <a:r>
              <a:rPr lang="de-DE" baseline="0" dirty="0" smtClean="0"/>
              <a:t>http://ec.europa.eu/eurostat/statistics-explained/index.php/Freight_transport_statistics_-_modal_split </a:t>
            </a:r>
          </a:p>
          <a:p>
            <a:endParaRPr lang="de-DE" dirty="0" smtClean="0"/>
          </a:p>
          <a:p>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3098653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As already mentioned in the slide before, the</a:t>
            </a:r>
            <a:r>
              <a:rPr lang="en-US" baseline="0" noProof="0" dirty="0" smtClean="0"/>
              <a:t> modal shift in benefit of sustainable transport modes like rail and inland waterways can be limited by different factors. </a:t>
            </a:r>
          </a:p>
          <a:p>
            <a:r>
              <a:rPr lang="en-US" baseline="0" noProof="0" dirty="0" smtClean="0"/>
              <a:t>Accessibility can be named as the first and most important one: when looking at the topography of Europe some countries have access to a wide inland waterways system while others don‘t. That‘s the reason why the Netherlands, Romania and Bulgaria have a high share of inland navigation in the modal split and Latvia or Lithuania don‘t. Another aspect of accessibility is that transport by train or inland vessel requires terminals to enable transshipment which makes pre- and end haulage by road necessary in most cases. </a:t>
            </a:r>
          </a:p>
          <a:p>
            <a:r>
              <a:rPr lang="en-US" baseline="0" noProof="0" dirty="0" smtClean="0"/>
              <a:t>Another limiting factor is the transport distance: since transshipments lead to additional handling costs for rail and inland navigation a long transport distance is needed so that the transport by rail or inland navigation pays off. Therefore, equal transport distances depending on product and market are needed so that inland navigation or rail can compete with road transport. </a:t>
            </a:r>
            <a:endParaRPr lang="en-US" noProof="0" dirty="0" smtClean="0"/>
          </a:p>
          <a:p>
            <a:r>
              <a:rPr lang="en-US" noProof="0" dirty="0" smtClean="0"/>
              <a:t>The characteristics</a:t>
            </a:r>
            <a:r>
              <a:rPr lang="en-US" baseline="0" noProof="0" dirty="0" smtClean="0"/>
              <a:t> of the products that are shipped can also impact the decision for the transport mode. Whereas products with a high value and low volume are more likely to be transported by truck, for products with a low value and high volume transport by inland vessel or train should be taken into consideration. This is also in accordance with the next limiting factor: transport volume. In this context the critical volume can be defined at 1 ton, whereby a higher transport volume promotes the means of transport which can carry large volumes like inland vessels. The delivery time can be mentioned as the last limiting factor: for short delivery times like 24h services other transport modes than road are currently not competitive. As a consequence inland navigation is mostly used for transports with a longer delivery time.</a:t>
            </a:r>
          </a:p>
          <a:p>
            <a:r>
              <a:rPr lang="en-US" baseline="0" noProof="0" dirty="0" smtClean="0"/>
              <a:t>Nevertheless transport by inland vessel already has some strengths which are beneficial for some markets. This is the content on the next slide</a:t>
            </a:r>
            <a:r>
              <a:rPr lang="de-DE" baseline="0" noProof="0" dirty="0" smtClean="0"/>
              <a:t>.</a:t>
            </a:r>
            <a:endParaRPr lang="en-US" baseline="0" noProof="0" dirty="0" smtClean="0"/>
          </a:p>
          <a:p>
            <a:endParaRPr lang="de-DE" dirty="0" smtClean="0"/>
          </a:p>
          <a:p>
            <a:r>
              <a:rPr lang="de-DE" dirty="0" smtClean="0"/>
              <a:t>Source: </a:t>
            </a:r>
          </a:p>
          <a:p>
            <a:r>
              <a:rPr lang="en-US" dirty="0" smtClean="0"/>
              <a:t>https://www.acea.be/uploads/publications/SAG_17.pdf p.10</a:t>
            </a:r>
          </a:p>
          <a:p>
            <a:r>
              <a:rPr lang="en-US" dirty="0" smtClean="0"/>
              <a:t>http://ec.europa.eu/eurostat/statistics-explained/index.php/Freight_transport_statistics_-_modal_split</a:t>
            </a:r>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16109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The strengths</a:t>
            </a:r>
            <a:r>
              <a:rPr lang="en-US" baseline="0" noProof="0" dirty="0" smtClean="0"/>
              <a:t> of Danube navigation lie mainly with its ability to convey large quantities of goods per vessel unit, its low transport costs and its environmental friendliness. Furthermore, it is available around the clock, with no prohibition on driving at weekends or during the night. In addition, it has a high level of safety and low infrastructure costs. </a:t>
            </a:r>
          </a:p>
          <a:p>
            <a:r>
              <a:rPr lang="en-US" noProof="0" dirty="0" smtClean="0"/>
              <a:t>Therefore the transportation</a:t>
            </a:r>
            <a:r>
              <a:rPr lang="en-US" baseline="0" noProof="0" dirty="0" smtClean="0"/>
              <a:t> of dry cargo, bulk cargo and other cargo like new cars or construction material is performed by inland vessels. Ore, raw material oil or agricultural and forestry products can be assigned to the dry cargo market, whereas bulk cargo mostly comprises petroleum products. </a:t>
            </a:r>
          </a:p>
          <a:p>
            <a:endParaRPr lang="en-US" noProof="0" dirty="0" smtClean="0"/>
          </a:p>
          <a:p>
            <a:endParaRPr lang="en-US" noProof="0" dirty="0" smtClean="0"/>
          </a:p>
          <a:p>
            <a:r>
              <a:rPr lang="en-US" noProof="0" dirty="0" smtClean="0"/>
              <a:t>Sources</a:t>
            </a:r>
            <a:r>
              <a:rPr lang="en-US" dirty="0" smtClean="0"/>
              <a:t>:</a:t>
            </a:r>
          </a:p>
          <a:p>
            <a:r>
              <a:rPr lang="en-US" altLang="de-DE" noProof="0" dirty="0" smtClean="0"/>
              <a:t>Viadonau,</a:t>
            </a:r>
            <a:r>
              <a:rPr lang="en-US" altLang="de-DE" baseline="0" noProof="0" dirty="0" smtClean="0"/>
              <a:t> „manual on Danube navigation“, </a:t>
            </a:r>
            <a:r>
              <a:rPr lang="de-DE" baseline="0" dirty="0" smtClean="0"/>
              <a:t>p.19, 150-156</a:t>
            </a:r>
          </a:p>
          <a:p>
            <a:pPr marL="0" marR="0" lvl="1" indent="0" algn="l" defTabSz="914400" rtl="0" eaLnBrk="1" fontAlgn="auto" latinLnBrk="0" hangingPunct="1">
              <a:lnSpc>
                <a:spcPct val="100000"/>
              </a:lnSpc>
              <a:spcBef>
                <a:spcPts val="0"/>
              </a:spcBef>
              <a:spcAft>
                <a:spcPts val="0"/>
              </a:spcAft>
              <a:buClrTx/>
              <a:buSzTx/>
              <a:buFontTx/>
              <a:buNone/>
              <a:tabLst/>
              <a:defRPr/>
            </a:pPr>
            <a:r>
              <a:rPr lang="de-DE" altLang="de-DE" dirty="0" smtClean="0"/>
              <a:t>https://www.acea.be/uploads/publications/SAG_17.pdf  p.7</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Annual</a:t>
            </a:r>
            <a:r>
              <a:rPr lang="en-US" baseline="0" noProof="0" dirty="0" smtClean="0"/>
              <a:t> report viadonau </a:t>
            </a:r>
            <a:r>
              <a:rPr lang="de-DE" baseline="0" dirty="0" smtClean="0"/>
              <a:t>(http://www.rewway.at/en/teaching-materials/annual-report-danube-navigation-austria-2014/) p. 18-19. </a:t>
            </a:r>
            <a:endParaRPr lang="de-DE"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3987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As mentioned in the slide before,</a:t>
            </a:r>
            <a:r>
              <a:rPr lang="en-US" altLang="de-DE" baseline="0" noProof="0" dirty="0" smtClean="0"/>
              <a:t> inland vessels are already successfully used as means of transport in some markets. When comparing the opportunities with the political goals of the European Union one can say that the future development of inland navigation and therefore its rise of share in the modal split in Europe is favored.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The</a:t>
            </a:r>
            <a:r>
              <a:rPr lang="en-US" altLang="de-DE" baseline="0" noProof="0" dirty="0" smtClean="0"/>
              <a:t> enormous amount of spare capacities that the waterway has to offer, can be named as the main opportunity for Danube navigation and inland navigation in general. Therefore a shift of road transport can be met by inland navigation. Because of the low network connectivity which often requires pre- and end-haulage, cooperative activities with rail and road and in this context the establishment of a EU-wide multimodal core network can strengthen the position of inland navigation. In addition international development initiatives like NAIADES II and PLATINA are very important to promote inland navigation. Finally, the increasing importance of internalizing external costs is beneficially for inland navigation because of its environmentally friendliness in this matter. This means that </a:t>
            </a:r>
            <a:r>
              <a:rPr lang="en-US" sz="1200" kern="1200" dirty="0" smtClean="0">
                <a:solidFill>
                  <a:schemeClr val="tx1"/>
                </a:solidFill>
                <a:effectLst/>
                <a:latin typeface="+mn-lt"/>
                <a:ea typeface="+mn-ea"/>
                <a:cs typeface="+mn-cs"/>
              </a:rPr>
              <a:t>costs deriving from climate gases, air pollutants, accidents and noise, which are currently not payed by the polluters, should be payed </a:t>
            </a:r>
            <a:r>
              <a:rPr lang="en-US" sz="1200" kern="1200" baseline="0" dirty="0" smtClean="0">
                <a:solidFill>
                  <a:schemeClr val="tx1"/>
                </a:solidFill>
                <a:effectLst/>
                <a:latin typeface="+mn-lt"/>
                <a:ea typeface="+mn-ea"/>
                <a:cs typeface="+mn-cs"/>
              </a:rPr>
              <a:t>by the polluters in the future. </a:t>
            </a:r>
            <a:endParaRPr lang="en-US"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altLang="de-DE" baseline="0" noProof="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baseline="0" noProof="0" dirty="0" smtClean="0"/>
              <a:t>In summary, it can therefore be said that inland navigation can be named as a sustainable transport mode which is used for shipments in different markets but remains to have a low share in the modal split. This is among other things due to the mentioned limiting factors for a modal shift. However, the current political and social developments are beneficially for inland navigation and may be able to lead to a modal shift. </a:t>
            </a:r>
            <a:endParaRPr lang="en-US" altLang="de-DE"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de-DE" altLang="de-D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Sources</a:t>
            </a:r>
            <a:r>
              <a:rPr lang="de-DE" altLang="de-DE"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altLang="de-DE" dirty="0" smtClean="0"/>
              <a:t>Viadonau</a:t>
            </a:r>
            <a:r>
              <a:rPr lang="de-DE" altLang="de-DE" baseline="0" dirty="0" smtClean="0"/>
              <a:t> „Manual on Danube navigation“, p.19, 27-28</a:t>
            </a:r>
            <a:endParaRPr lang="de-DE" altLang="de-DE" dirty="0" smtClean="0"/>
          </a:p>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788475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In the first section of this presentation</a:t>
            </a:r>
            <a:r>
              <a:rPr lang="en-US" baseline="0" noProof="0" dirty="0" smtClean="0"/>
              <a:t> the term green logistics and its importance in connection with transport should be explained.</a:t>
            </a:r>
          </a:p>
          <a:p>
            <a:r>
              <a:rPr lang="en-US" baseline="0" noProof="0" dirty="0" smtClean="0"/>
              <a:t>Afterwards the transport modes which are considered to be sustainable by politics and society are presented. In addition the benefits and </a:t>
            </a:r>
          </a:p>
          <a:p>
            <a:r>
              <a:rPr lang="en-US" baseline="0" noProof="0" dirty="0" smtClean="0"/>
              <a:t>opportunities of inland navigation are discussed in this section. </a:t>
            </a:r>
          </a:p>
          <a:p>
            <a:r>
              <a:rPr lang="en-US" baseline="0" noProof="0" dirty="0" smtClean="0"/>
              <a:t>The third section is about green ports including potential barriers, benefits and two best practices in Europe. In the last section liquefied natural gas (LNG) is represented as an alternative to common fuels.</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0" noProof="0" dirty="0" smtClean="0"/>
              <a:t>Green</a:t>
            </a:r>
            <a:r>
              <a:rPr lang="en-US" sz="1200" spc="0" baseline="0" noProof="0" dirty="0" smtClean="0"/>
              <a:t> ports, i.e. sustainable port management, is a trend which has become increasingly more predominant in the field of port development over the last few years. Green ports aim to strike a balance between environmental impact and economic interests. The core of the „Europe 2020“ strategy of the European Commission is sustainable growth. Furthermore, national and regional political strategies are intended to lead to more sustainability in the field of port development. Together with the development of ports, the concept Green Ports also includes the total redesign of logistics chains.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spc="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spc="0" baseline="0" noProof="0" dirty="0" smtClean="0"/>
              <a:t>That means that resources should be used efficiently and as a consequence minimize the negative impact on regional environment and secure the natural environment of the port. This can be achieved by an increase of the environmental management level of a port and therefore by using different measures and policies. For instance, the use of renewable energy for port activities or the activities in connection with recycling can be used as measures.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spc="6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spc="60" noProof="0" dirty="0" smtClean="0"/>
              <a:t>Sources: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de-DE" noProof="0" dirty="0" smtClean="0"/>
              <a:t>Viadonau,</a:t>
            </a:r>
            <a:r>
              <a:rPr lang="en-US" altLang="de-DE" baseline="0" noProof="0" dirty="0" smtClean="0"/>
              <a:t> „manual on Danube navigation“, </a:t>
            </a:r>
            <a:r>
              <a:rPr lang="en-US" baseline="0" noProof="0" dirty="0" smtClean="0"/>
              <a:t>p.93</a:t>
            </a:r>
          </a:p>
          <a:p>
            <a:r>
              <a:rPr lang="en-US" noProof="0" dirty="0" smtClean="0"/>
              <a:t>http://www.geoecomar.ro/website/publicatii/Nr.17-2011/09_anastapoulos_BT.pdf </a:t>
            </a:r>
            <a:r>
              <a:rPr lang="de-DE" dirty="0" smtClean="0"/>
              <a:t>p.74</a:t>
            </a:r>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3791516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ecological context the following goals can be named as important for green ports: the general decrease of emissions caused by operational activities. In this context noise from sirens, horns and other sources of noise from port can be named. Therefore the infrastructure (use of absorbing building materials) as well as the port processes (driving, lowering,…) need to be planned with the goal to reduce the source of noise. Furthermore</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air quality is influenced by the ships on the water-side area and by logistical processes in the port area. </a:t>
            </a:r>
          </a:p>
          <a:p>
            <a:r>
              <a:rPr lang="en-US" sz="1200" kern="1200" dirty="0" smtClean="0">
                <a:solidFill>
                  <a:schemeClr val="tx1"/>
                </a:solidFill>
                <a:effectLst/>
                <a:latin typeface="+mn-lt"/>
                <a:ea typeface="+mn-ea"/>
                <a:cs typeface="+mn-cs"/>
              </a:rPr>
              <a:t>In addition a green port should also offer the infrastructure so that vessels can operate sustainable and therefore for example offer LNG bunker terminals (LNG</a:t>
            </a:r>
            <a:r>
              <a:rPr lang="en-US" sz="1200" kern="1200" baseline="0" dirty="0" smtClean="0">
                <a:solidFill>
                  <a:schemeClr val="tx1"/>
                </a:solidFill>
                <a:effectLst/>
                <a:latin typeface="+mn-lt"/>
                <a:ea typeface="+mn-ea"/>
                <a:cs typeface="+mn-cs"/>
              </a:rPr>
              <a:t> – liquefied natural gas will be dealt with in the next section of this presentation)</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Furthermore polluted material or sediments need to be managed, which leads to the need of an appropriate waste management. Because of the significant energy consumption from light systems, offices and other consumers of energy, an energy efficiency policy is crucial for a green port and should include renewable and eco-friendly forms of energy-usage.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Another goal is to protect the aquatic environment or the surrounding ecosystem of the</a:t>
            </a:r>
            <a:r>
              <a:rPr lang="en-US" sz="1200" kern="1200" baseline="0" dirty="0" smtClean="0">
                <a:solidFill>
                  <a:schemeClr val="tx1"/>
                </a:solidFill>
                <a:effectLst/>
                <a:latin typeface="+mn-lt"/>
                <a:ea typeface="+mn-ea"/>
                <a:cs typeface="+mn-cs"/>
              </a:rPr>
              <a:t> port </a:t>
            </a:r>
            <a:r>
              <a:rPr lang="en-US" sz="1200" kern="1200" dirty="0" smtClean="0">
                <a:solidFill>
                  <a:schemeClr val="tx1"/>
                </a:solidFill>
                <a:effectLst/>
                <a:latin typeface="+mn-lt"/>
                <a:ea typeface="+mn-ea"/>
                <a:cs typeface="+mn-cs"/>
              </a:rPr>
              <a:t>and as a consequence improve the water quality by reducing waste and by regular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cleaning. This also leads to saving animals in the immediate surroundings of a port like fish and birds. Since port activities are notably influenced by weather conditions, which can lead to financial losses due to accidents or delays, weather monitoring and/or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establishing a weather station network to be able to forecast weather is crucial for green ports.</a:t>
            </a:r>
          </a:p>
          <a:p>
            <a:endParaRPr lang="de-DE" dirty="0" smtClean="0"/>
          </a:p>
          <a:p>
            <a:r>
              <a:rPr lang="de-DE" dirty="0" smtClean="0"/>
              <a:t>Source: </a:t>
            </a:r>
          </a:p>
          <a:p>
            <a:r>
              <a:rPr lang="en-US" dirty="0" smtClean="0"/>
              <a:t>http://www.geoecomar.ro/website/publicatii/Nr.17-2011/09_anastapoulos_BT.pdf  p.77-79</a:t>
            </a:r>
          </a:p>
          <a:p>
            <a:endParaRPr lang="en-US" dirty="0" smtClean="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3116823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Establishing a green port isn‘t easy and</a:t>
            </a:r>
            <a:r>
              <a:rPr lang="en-US" baseline="0" noProof="0" dirty="0" smtClean="0"/>
              <a:t> some potential barriers can be identified. Since reconstruction or modernization of existing infrastructure is needed to enable multimodality and reconstruction measures are often combined with high costs the financial factor can be named as one barrier for establishing a green port. In addition the demographic situation of the port can be crucial: if there are a lot of companies situated in the catchment area, which means that there are a lot of providers and/or buyers, its more likely to get financial support and that the port is frequently used. Another factor concerning the catchment area is the available manpower to fulfill the requirements of social sustainability. Furthermore if there are already a lot of logistics service providers located at the surrounding area of the port, which means that  efficient multimodal networks could already exist, the integration of a green port could be difficult because of the lack of frequency and an already completed investment. Moreover general location factors need to be considered – if there is a high risk for natural disasters it could not be reasonable to establish a green port or it could lead to higher investment costs for an appropriate infrastructure.</a:t>
            </a:r>
            <a:endParaRPr lang="en-US" noProof="0" dirty="0" smtClean="0"/>
          </a:p>
          <a:p>
            <a:endParaRPr lang="de-DE" dirty="0" smtClean="0"/>
          </a:p>
          <a:p>
            <a:r>
              <a:rPr lang="de-DE" dirty="0" smtClean="0"/>
              <a:t>Source:</a:t>
            </a:r>
          </a:p>
          <a:p>
            <a:r>
              <a:rPr lang="en-US" dirty="0" smtClean="0"/>
              <a:t>http://www.ilr.com.ro/projects/high-performance-green-port-giurgiu/project-status.html</a:t>
            </a:r>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1258118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As mentioned in the previous</a:t>
            </a:r>
            <a:r>
              <a:rPr lang="en-US" baseline="0" noProof="0" dirty="0" smtClean="0"/>
              <a:t> slide, there are some barriers which need to be considered when talking about green ports. Nevertheless there are already some ports which are sustainable and therefore can be labeled as green ports</a:t>
            </a:r>
            <a:r>
              <a:rPr lang="de-DE" baseline="0" dirty="0" smtClean="0"/>
              <a:t>. </a:t>
            </a:r>
          </a:p>
          <a:p>
            <a:endParaRPr lang="de-DE" baseline="0" dirty="0" smtClean="0"/>
          </a:p>
          <a:p>
            <a:r>
              <a:rPr lang="en-US" sz="1200" b="0" i="0" u="none" strike="noStrike" kern="1200" baseline="0" dirty="0" smtClean="0">
                <a:solidFill>
                  <a:schemeClr val="tx1"/>
                </a:solidFill>
                <a:latin typeface="+mn-lt"/>
                <a:ea typeface="+mn-ea"/>
                <a:cs typeface="+mn-cs"/>
              </a:rPr>
              <a:t>On the Danube, the Hungarian port of Baja has intensely dealt with the Green Ports concept. In May 2011 a “Green Terminal” was established, which collects waste water, bilge water and general waste as well as ensuring the provision of ships with power and drinking water.</a:t>
            </a:r>
          </a:p>
          <a:p>
            <a:r>
              <a:rPr lang="en-US" sz="1200" b="0" i="0" u="none" strike="noStrike" kern="1200" baseline="0" dirty="0" smtClean="0">
                <a:solidFill>
                  <a:schemeClr val="tx1"/>
                </a:solidFill>
                <a:latin typeface="+mn-lt"/>
                <a:ea typeface="+mn-ea"/>
                <a:cs typeface="+mn-cs"/>
              </a:rPr>
              <a:t>The Port of Rotterdam ensures shore side provision of electricity for ships. These connect to shore side electricity with their engines switched off, thereby ensuring that fuel consumption and emissions are reduced while improving the quality of air in the port as well as in the surrounding area. Additionally, in some Danube ports the subject of shore power is beginning to play an ever more important role. There are efforts in the course of European projects to equip additional berths in Danube ports with shore side electricity supply.</a:t>
            </a:r>
          </a:p>
          <a:p>
            <a:r>
              <a:rPr lang="en-US" sz="1200" b="0" i="0" u="none" strike="noStrike" kern="1200" baseline="0" noProof="0" dirty="0" smtClean="0">
                <a:solidFill>
                  <a:schemeClr val="tx1"/>
                </a:solidFill>
                <a:latin typeface="+mn-lt"/>
                <a:ea typeface="+mn-ea"/>
                <a:cs typeface="+mn-cs"/>
              </a:rPr>
              <a:t>In addition the construction of Maasvlakte 2, the sustainable expansion of the port of Rotterdam, was connected with a lot of requirements in the context of sustainability. On the one hand there were strict construction requirements to guarantee a minimal environmental impact and to guarantee a sustainable operation of the port for the future. On the other hand also the surroundings of the port were included in the construction plan by developing nature and recreation areas like parks.</a:t>
            </a:r>
          </a:p>
          <a:p>
            <a:endParaRPr lang="de-DE" dirty="0" smtClean="0"/>
          </a:p>
          <a:p>
            <a:r>
              <a:rPr lang="en-US" noProof="0" dirty="0" smtClean="0"/>
              <a:t>Sources</a:t>
            </a:r>
            <a:r>
              <a:rPr lang="de-DE" dirty="0" smtClean="0"/>
              <a:t>:</a:t>
            </a:r>
            <a:endParaRPr lang="de-DE" sz="1200" spc="60" dirty="0" smtClean="0"/>
          </a:p>
          <a:p>
            <a:r>
              <a:rPr lang="en-US" altLang="de-DE" noProof="0" dirty="0" smtClean="0"/>
              <a:t>Viadonau,</a:t>
            </a:r>
            <a:r>
              <a:rPr lang="en-US" altLang="de-DE" baseline="0" noProof="0" dirty="0" smtClean="0"/>
              <a:t> „manual on Danube navigation“, </a:t>
            </a:r>
            <a:r>
              <a:rPr lang="de-DE" baseline="0" dirty="0" smtClean="0"/>
              <a:t>p.94</a:t>
            </a:r>
          </a:p>
          <a:p>
            <a:r>
              <a:rPr lang="de-DE" dirty="0" smtClean="0"/>
              <a:t>https://www.maasvlakte2.com/uploads/maasvlakte_2_the_sustainable_port.pdf p.10</a:t>
            </a:r>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441425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In the first section of this presentation</a:t>
            </a:r>
            <a:r>
              <a:rPr lang="en-US" baseline="0" noProof="0" dirty="0" smtClean="0"/>
              <a:t> the term green logistics and its importance in connection with transport should be explained.</a:t>
            </a:r>
          </a:p>
          <a:p>
            <a:r>
              <a:rPr lang="en-US" baseline="0" noProof="0" dirty="0" smtClean="0"/>
              <a:t>Afterwards the transport modes which are considered to be sustainable by politics and society are presented. In addition the benefits and </a:t>
            </a:r>
          </a:p>
          <a:p>
            <a:r>
              <a:rPr lang="en-US" baseline="0" noProof="0" dirty="0" smtClean="0"/>
              <a:t>opportunities of inland navigation are discussed in this section. </a:t>
            </a:r>
          </a:p>
          <a:p>
            <a:r>
              <a:rPr lang="en-US" baseline="0" noProof="0" dirty="0" smtClean="0"/>
              <a:t>The third section is about green ports including potential barriers, benefits and two best practices in Europe. In the last section liquefied natural gas (LNG) is represented as an alternative to common fuels.</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LNG or liquefied natural gas is natural gas which is cooled down</a:t>
            </a:r>
            <a:r>
              <a:rPr lang="en-US" baseline="0" noProof="0" dirty="0" smtClean="0"/>
              <a:t> to at least -162° and therefore occupies 600 times less space than natural gas. This is also its main advantage in connection with transportation! </a:t>
            </a:r>
            <a:r>
              <a:rPr lang="en-US" noProof="0" dirty="0" smtClean="0"/>
              <a:t>Besides the use as</a:t>
            </a:r>
            <a:r>
              <a:rPr lang="en-US" baseline="0" noProof="0" dirty="0" smtClean="0"/>
              <a:t> a</a:t>
            </a:r>
            <a:r>
              <a:rPr lang="en-US" noProof="0" dirty="0" smtClean="0"/>
              <a:t> fuel for</a:t>
            </a:r>
            <a:r>
              <a:rPr lang="en-US" baseline="0" noProof="0" dirty="0" smtClean="0"/>
              <a:t> inland vessels </a:t>
            </a:r>
            <a:r>
              <a:rPr lang="en-US" noProof="0" dirty="0" smtClean="0"/>
              <a:t>and</a:t>
            </a:r>
            <a:r>
              <a:rPr lang="en-US" baseline="0" noProof="0" dirty="0" smtClean="0"/>
              <a:t> trucks LNG can also be used for industrial processes in gas form. </a:t>
            </a:r>
          </a:p>
          <a:p>
            <a:r>
              <a:rPr lang="en-US" baseline="0" noProof="0" dirty="0" smtClean="0"/>
              <a:t>In the context of inland navigation there are already 2 bunker stations on the Rheine – at the port of Rotterdam and the port of Amsterdam. These are truck-to-ship bunker stations which means that the truck is connected to the ship refueling it. Norway and other Scandinavian countries can be seen as pioneers on LNG as a ship fuel source in connection with high-sea navigation.  In 2009 there were already 336 ships in the LNG tanker fleet world wide.</a:t>
            </a:r>
            <a:endParaRPr lang="en-US" noProof="0" dirty="0" smtClean="0"/>
          </a:p>
          <a:p>
            <a:endParaRPr lang="en-US" noProof="0" dirty="0" smtClean="0"/>
          </a:p>
          <a:p>
            <a:r>
              <a:rPr lang="en-US" noProof="0" dirty="0" smtClean="0"/>
              <a:t>Source:</a:t>
            </a:r>
          </a:p>
          <a:p>
            <a:r>
              <a:rPr lang="en-US" noProof="0" dirty="0" smtClean="0"/>
              <a:t>https://www.youtube.com/watch?v=WyZTuzUzR68</a:t>
            </a:r>
          </a:p>
          <a:p>
            <a:endParaRPr lang="en-US" noProof="0" dirty="0" smtClean="0"/>
          </a:p>
          <a:p>
            <a:r>
              <a:rPr lang="en-US" noProof="0" dirty="0" smtClean="0"/>
              <a:t>http://www.lngmasterplan.eu/images/D_111__Status_Quo__Trend_Analysis_-_Danube_and_Italy_v2.1_FINAL_2015-3-12.pdf  p.24</a:t>
            </a:r>
          </a:p>
          <a:p>
            <a:endParaRPr lang="en-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https://www.researchgate.net/profile/Murat_Aymelek/publication/274379729_Challenges_and_opportunities_for_LNG_as_a_ship_fuel_source_and_an_application_to_bunkering_network_optimisation/links/55e5bf9f08aecb1a7ccd4ab6.pdf p.768</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http://www.google.at/url?sa=t&amp;rct=j&amp;q=&amp;esrc=s&amp;source=web&amp;cd=1&amp;ved=0ahUKEwiH-4PAgZ3LAhVI2SwKHbsvAoQQFgggMAA&amp;url=http%3A%2F%2Fwww.firstmagazine.com%2FDownloadSpecialistPublicationDetail.475.ashx&amp;usg=AFQjCNHA3p1tXvou2G-mum2mVn9-M0sVCA&amp;bvm=bv.115339255,d.bGs p.92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2656722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As the figure shows the LNG value chain</a:t>
            </a:r>
            <a:r>
              <a:rPr lang="en-US" baseline="0" noProof="0" dirty="0" smtClean="0"/>
              <a:t> begins with the exploration &amp; production of natural gas. In the next step the gas is liquefied and ready to be transported by ships. After transportation LNG is regasified and stored until the end user needs it. </a:t>
            </a:r>
          </a:p>
          <a:p>
            <a:r>
              <a:rPr lang="en-US" baseline="0" noProof="0" dirty="0" smtClean="0"/>
              <a:t>The biggest supplier for LNG is Qatar with a share of one third of the global LNG production in 2015. On the other side, the largest importer is Japan with a share of 37% of the global demand in 2015. This is due to the increasing demand for sustainable transport and the shut down of several nuclear power plants. </a:t>
            </a:r>
            <a:endParaRPr lang="en-US" noProof="0" dirty="0" smtClean="0"/>
          </a:p>
          <a:p>
            <a:endParaRPr lang="de-DE" dirty="0" smtClean="0"/>
          </a:p>
          <a:p>
            <a:r>
              <a:rPr lang="de-DE" dirty="0" smtClean="0"/>
              <a:t>Source:</a:t>
            </a:r>
          </a:p>
          <a:p>
            <a:r>
              <a:rPr lang="en-US" dirty="0" smtClean="0"/>
              <a:t>https://www.youtube.com/watch?v=WyZTuzUzR68</a:t>
            </a:r>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2864168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Since the global demand for energy is</a:t>
            </a:r>
            <a:r>
              <a:rPr lang="en-US" baseline="0" noProof="0" dirty="0" smtClean="0"/>
              <a:t> forecasted to double by 2050, the demand for renewable and cleaner energy sources is increasing. Therefore increasing overall energy efficiency and reducing emissions and therefore also the related costs are the main targets. In addition the demand for cleaner fuels and the shut down of nuclear power plants makes alternative fuels like LNG necessary and attractive. </a:t>
            </a:r>
          </a:p>
          <a:p>
            <a:r>
              <a:rPr lang="en-US" noProof="0" dirty="0" smtClean="0"/>
              <a:t>The increasing</a:t>
            </a:r>
            <a:r>
              <a:rPr lang="en-US" baseline="0" noProof="0" dirty="0" smtClean="0"/>
              <a:t> demand for LNG in markets with limited gas production or pipeline imports leads to the need for transportation by ships. This is also shown in the figure – the distribution by pipelines is limited whereas the transport by ship is increasingly important. In the context of the energy market LNG offers the opportunity to weaken the gas monopoly by diversifying the energy mix.   </a:t>
            </a:r>
            <a:endParaRPr lang="en-US" noProof="0" dirty="0" smtClean="0"/>
          </a:p>
          <a:p>
            <a:endParaRPr lang="en-US" noProof="0" dirty="0" smtClean="0"/>
          </a:p>
          <a:p>
            <a:r>
              <a:rPr lang="en-US" noProof="0" dirty="0" smtClean="0"/>
              <a:t>Sources:</a:t>
            </a:r>
          </a:p>
          <a:p>
            <a:r>
              <a:rPr lang="en-US" noProof="0" dirty="0" smtClean="0"/>
              <a:t>http://www.google.at/url?sa=t&amp;rct=j&amp;q=&amp;esrc=s&amp;source=web&amp;cd=1&amp;ved=0ahUKEwiH-4PAgZ3LAhVI2SwKHbsvAoQQFgggMAA&amp;url=http%3A%2F%2Fwww.firstmagazine.com%2FDownloadSpecialistPublicationDetail.475.ashx&amp;usg=AFQjCNHA3p1tXvou2G-mum2mVn9-M0sVCA&amp;bvm=bv.115339255,d.bGs        p.91,93</a:t>
            </a:r>
          </a:p>
          <a:p>
            <a:endParaRPr lang="en-US"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https://www.youtube.com/watch?v=WyZTuzUzR68</a:t>
            </a:r>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3055127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Besides the opportunities</a:t>
            </a:r>
            <a:r>
              <a:rPr lang="en-US" baseline="0" noProof="0" dirty="0" smtClean="0"/>
              <a:t> for LNG there are also challenges that need to be considered in different areas: </a:t>
            </a:r>
          </a:p>
          <a:p>
            <a:pPr marL="171450" indent="-171450">
              <a:buFont typeface="Arial" panose="020B0604020202020204" pitchFamily="34" charset="0"/>
              <a:buChar char="•"/>
            </a:pPr>
            <a:r>
              <a:rPr lang="en-US" baseline="0" noProof="0" dirty="0" smtClean="0"/>
              <a:t>Political instabilities on a national level or economic instabilities in context with prices and demand. </a:t>
            </a:r>
          </a:p>
          <a:p>
            <a:pPr marL="171450" indent="-171450">
              <a:buFont typeface="Arial" panose="020B0604020202020204" pitchFamily="34" charset="0"/>
              <a:buChar char="•"/>
            </a:pPr>
            <a:r>
              <a:rPr lang="en-US" baseline="0" noProof="0" dirty="0" smtClean="0"/>
              <a:t>LNG bunkering facilities are connected with high investments. Therefore it‘s crucial to invest in the right places which isn‘t always easy to say or predict.</a:t>
            </a:r>
          </a:p>
          <a:p>
            <a:pPr marL="171450" indent="-171450">
              <a:buFont typeface="Arial" panose="020B0604020202020204" pitchFamily="34" charset="0"/>
              <a:buChar char="•"/>
            </a:pPr>
            <a:r>
              <a:rPr lang="en-US" baseline="0" noProof="0" dirty="0" smtClean="0"/>
              <a:t>Existing ships need to be reconstructed and new ships need to be properly designed which is connected with investment costs and development/reconstruction time.</a:t>
            </a:r>
          </a:p>
          <a:p>
            <a:pPr marL="171450" indent="-171450">
              <a:buFont typeface="Arial" panose="020B0604020202020204" pitchFamily="34" charset="0"/>
              <a:buChar char="•"/>
            </a:pPr>
            <a:r>
              <a:rPr lang="en-US" baseline="0" noProof="0" dirty="0" smtClean="0"/>
              <a:t>Since LNG is connected with very low temperatures, employee training is needed to guarantee right handling. In addition further research to guarantee security is required.</a:t>
            </a:r>
          </a:p>
          <a:p>
            <a:pPr marL="171450" indent="-171450">
              <a:buFont typeface="Arial" panose="020B0604020202020204" pitchFamily="34" charset="0"/>
              <a:buChar char="•"/>
            </a:pPr>
            <a:r>
              <a:rPr lang="en-US" baseline="0" noProof="0" dirty="0" smtClean="0"/>
              <a:t>As already mentioned different investments are needed. Therefore it needs to be defined who will meet the costs.</a:t>
            </a:r>
          </a:p>
          <a:p>
            <a:pPr marL="171450" indent="-171450">
              <a:buFont typeface="Arial" panose="020B0604020202020204" pitchFamily="34" charset="0"/>
              <a:buChar char="•"/>
            </a:pPr>
            <a:endParaRPr lang="en-US" noProof="0" dirty="0" smtClean="0"/>
          </a:p>
          <a:p>
            <a:r>
              <a:rPr lang="en-US" noProof="0" dirty="0" smtClean="0"/>
              <a:t>Source: https://www.researchgate.net/profile/Murat_Aymelek/publication/274379729_Challenges_and_opportunities_for_LNG_as_a_ship_fuel_source_and_an_application_to_bunkering_network_optimisation/links/55e5bf9f08aecb1a7ccd4ab6.pdf</a:t>
            </a:r>
          </a:p>
          <a:p>
            <a:r>
              <a:rPr lang="en-US" noProof="0" dirty="0" smtClean="0"/>
              <a:t>p.770</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1173775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As shown in the figure above</a:t>
            </a:r>
            <a:r>
              <a:rPr lang="en-US" baseline="0" noProof="0" dirty="0" smtClean="0"/>
              <a:t> by using LNG a high reduction in CO2, NOx and Particulates is possible. In addition Sulphur discharges are more often strictly controlled in defined coastal zones which can be described as Sulphur Emission Control Areas (SECA). Currently especially at the east and west coast of the USA and the coasts of the North and Baltic Sea in Europe are highly controlled. In the future these areas are supplemented by the coast of Central America, the coasts of the Mediterranean Sea, the coast of the Norwegian Sea and the coasts of Japan. Since LNG shows a low emission of Sulphur it can be seen as a good alternative for shipping liners in this context for the future.</a:t>
            </a:r>
          </a:p>
          <a:p>
            <a:r>
              <a:rPr lang="en-US" baseline="0" noProof="0" dirty="0" smtClean="0"/>
              <a:t>In Summary, in the ecological context LNG has a big competitive advantage compared to common fuels like Diesel and therefore also meets the goals of the European Commission in connection with the reduction of emissions.</a:t>
            </a:r>
            <a:endParaRPr lang="en-US" baseline="-25000" noProof="0" dirty="0" smtClean="0"/>
          </a:p>
          <a:p>
            <a:endParaRPr lang="en-US" baseline="0" dirty="0" smtClean="0"/>
          </a:p>
          <a:p>
            <a:r>
              <a:rPr lang="en-US" baseline="0" dirty="0" smtClean="0"/>
              <a:t>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http://www.transportjournal.com/en/home/news/artikeldetail/a-lot-remains-to-be-done.html</a:t>
            </a:r>
          </a:p>
          <a:p>
            <a:r>
              <a:rPr lang="en-US" dirty="0" smtClean="0"/>
              <a:t>http://www.maritim-de-nl.eu/cms_uploads/files/201402_small_scale_lng_forum_london_maritim.pdf (slide 20)</a:t>
            </a:r>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710056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In</a:t>
            </a:r>
            <a:r>
              <a:rPr lang="en-US" baseline="0" noProof="0" dirty="0" smtClean="0"/>
              <a:t> summary, there is an increasing demand for sustainable transport driven by political as well as social factors. In general, one may say that this development is in favor of inland navigation because of the political restrictions and the technical progress. Furthermore, transport by truck already reached its limits of operability and therefore a modal shift is necessary. Since unimodal transport by inland vessel is not possible in the most cases, a combination of different transport modes, which means multimodal transport, is needed. Means of transport are no longer targeted isolated by political activities to guarantee a sustainable transport system, in fact infrastructure is moving to the fore and is seen as a essential key resource to enable sustainable transport. </a:t>
            </a:r>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1858823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378552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In the first section of this presentation</a:t>
            </a:r>
            <a:r>
              <a:rPr lang="en-US" baseline="0" noProof="0" dirty="0" smtClean="0"/>
              <a:t> the term green logistics and its importance in connection with transport should be explained.</a:t>
            </a:r>
          </a:p>
          <a:p>
            <a:r>
              <a:rPr lang="en-US" baseline="0" noProof="0" dirty="0" smtClean="0"/>
              <a:t>Afterwards the transport modes which are considered to be sustainable by politics and society are presented. In addition the benefits and </a:t>
            </a:r>
          </a:p>
          <a:p>
            <a:r>
              <a:rPr lang="en-US" baseline="0" noProof="0" dirty="0" smtClean="0"/>
              <a:t>opportunities of inland navigation are discussed in this section. </a:t>
            </a:r>
          </a:p>
          <a:p>
            <a:r>
              <a:rPr lang="en-US" baseline="0" noProof="0" dirty="0" smtClean="0"/>
              <a:t>The third section is about green ports including potential barriers, benefits and two best practices in Europe. In the last section liquefied natural gas (LNG) is represented as an alternative to common fuels.</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1400738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Since</a:t>
            </a:r>
            <a:r>
              <a:rPr lang="en-US" baseline="0" noProof="0" dirty="0" smtClean="0"/>
              <a:t> a lot of shippers manufacture sustainable and sustainable products are more and more demanded by customers (especially in the food industry) there is consequently a growing demand for sustainable transport. An important concept in this context is green logistics. The description shows that </a:t>
            </a:r>
            <a:r>
              <a:rPr lang="en-US" baseline="0" noProof="0" dirty="0" smtClean="0">
                <a:solidFill>
                  <a:srgbClr val="FF0000"/>
                </a:solidFill>
              </a:rPr>
              <a:t>besides </a:t>
            </a:r>
            <a:r>
              <a:rPr lang="en-US" baseline="0" noProof="0" dirty="0" smtClean="0"/>
              <a:t>environmental and social friendliness also financial viability is important. </a:t>
            </a:r>
            <a:r>
              <a:rPr lang="en-US" baseline="0" noProof="0" dirty="0" smtClean="0">
                <a:solidFill>
                  <a:srgbClr val="FF0000"/>
                </a:solidFill>
              </a:rPr>
              <a:t>Since transport is crucial to link all actors in the supply chain it can be named as one of the most important parts of logistical activities</a:t>
            </a:r>
            <a:r>
              <a:rPr lang="en-US" baseline="0" noProof="0" dirty="0" smtClean="0"/>
              <a:t>. </a:t>
            </a:r>
            <a:r>
              <a:rPr lang="en-US" baseline="0" noProof="0" dirty="0" smtClean="0">
                <a:solidFill>
                  <a:srgbClr val="FF0000"/>
                </a:solidFill>
              </a:rPr>
              <a:t>Therefore it is important to first measure the ecological impact of transport </a:t>
            </a:r>
            <a:r>
              <a:rPr lang="en-US" baseline="0" noProof="0" dirty="0" smtClean="0"/>
              <a:t>and afterwards define appropriate actions to minimize their impact.</a:t>
            </a:r>
            <a:endParaRPr lang="en-US" noProof="0" dirty="0" smtClean="0"/>
          </a:p>
          <a:p>
            <a:endParaRPr lang="de-DE" dirty="0" smtClean="0"/>
          </a:p>
          <a:p>
            <a:r>
              <a:rPr lang="en-US" noProof="0" dirty="0" smtClean="0"/>
              <a:t>Sources:</a:t>
            </a:r>
            <a:r>
              <a:rPr lang="de-DE"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https://www.youtube.com/watch?v=5ofhMxRRyec</a:t>
            </a:r>
            <a:endParaRPr lang="de-DE" dirty="0" smtClean="0"/>
          </a:p>
          <a:p>
            <a:r>
              <a:rPr lang="en-US" dirty="0" smtClean="0"/>
              <a:t>http://www.ripublication.com/iraer-spl/iraerv4n1spl_14.pdf p. 90</a:t>
            </a:r>
          </a:p>
          <a:p>
            <a:r>
              <a:rPr lang="en-US" dirty="0" smtClean="0"/>
              <a:t>http://www.envisionfreight.com/value/index.html%3Fid=introduction.html</a:t>
            </a:r>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184780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smtClean="0"/>
              <a:t>As</a:t>
            </a:r>
            <a:r>
              <a:rPr lang="en-US" baseline="0" noProof="0" dirty="0" smtClean="0"/>
              <a:t> previously mentioned green logistic aims to balance economic, social and ecological objectives in connection with logistics and therefore also transport. This can lead to tensions between the different areas, which means that it’s difficult to reach all objectives simultaneously: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Social: To raise the awareness for sustainable transport and guarantee a good quality of life can be named as social objectives.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Ecological: The reduction of emissions and a general decrease of resource consumption can be assigned to ecological objectives.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Economic: In addition, this should also be in accordance with economic goals like cost reduction and the reduction of unproductivity.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Of course many other objectives in the different areas can be named, which makes a balanced achievement of all three areas very difficult and often leads to a trade-off between the different objectives. </a:t>
            </a: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Sources: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http://www.ripublication.com/iraer-spl/iraerv4n1spl_14.pdf p. 90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https://www.youtube.com/watch?v=xUF9C10DPrg</a:t>
            </a:r>
            <a:endParaRPr lang="de-D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1266159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According</a:t>
            </a:r>
            <a:r>
              <a:rPr lang="en-US" baseline="0" noProof="0" dirty="0" smtClean="0"/>
              <a:t> to Bretzke and Barkawi (see source below) t</a:t>
            </a:r>
            <a:r>
              <a:rPr lang="en-US" noProof="0" dirty="0" smtClean="0"/>
              <a:t>here are three main drivers for the</a:t>
            </a:r>
            <a:r>
              <a:rPr lang="en-US" baseline="0" noProof="0" dirty="0" smtClean="0"/>
              <a:t> increasing demand of sustainable transport: the increase of energy costs due to the dependency on oil and the increase of transport volume. Latter in combination with the predicted traffic jam situation in European cities leads to the second driver which is the bottle-neck in the transport infrastructure. The last driver is the public and political pressure which appears by taxes, the growing importance of internalizing external costs and by given emission limits for transport modes. In addition the society has an increasing interest in having the same or a even higher mobility offer and want to reduce the environmental pollution at the same time.</a:t>
            </a:r>
          </a:p>
          <a:p>
            <a:r>
              <a:rPr lang="en-US" noProof="0" dirty="0" smtClean="0"/>
              <a:t>All</a:t>
            </a:r>
            <a:r>
              <a:rPr lang="en-US" baseline="0" noProof="0" dirty="0" smtClean="0"/>
              <a:t> of these factors are accurate for transport by truck. This shows that more sustainable transport modes like rail and inland waterways are required to counteract the current development.</a:t>
            </a:r>
            <a:endParaRPr lang="en-US" noProof="0" dirty="0" smtClean="0"/>
          </a:p>
          <a:p>
            <a:endParaRPr lang="de-DE" dirty="0" smtClean="0"/>
          </a:p>
          <a:p>
            <a:r>
              <a:rPr lang="de-DE" dirty="0" smtClean="0"/>
              <a:t>Source:</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Bretzke, Wolf-Rüdiger/Karmin Barkawi: Nachhaltige Logistik: Antworten auf eine globale Herausforderung. </a:t>
            </a:r>
            <a:r>
              <a:rPr lang="en-US" sz="1200" kern="1200" dirty="0" smtClean="0">
                <a:solidFill>
                  <a:schemeClr val="tx1"/>
                </a:solidFill>
                <a:effectLst/>
                <a:latin typeface="+mn-lt"/>
                <a:ea typeface="+mn-ea"/>
                <a:cs typeface="+mn-cs"/>
              </a:rPr>
              <a:t>Berlin Heidelberg, 2010</a:t>
            </a:r>
          </a:p>
          <a:p>
            <a:r>
              <a:rPr lang="de-DE" dirty="0" smtClean="0"/>
              <a:t>p.33ff</a:t>
            </a:r>
          </a:p>
          <a:p>
            <a:r>
              <a:rPr lang="de-DE" dirty="0" smtClean="0"/>
              <a:t>Picture:</a:t>
            </a:r>
            <a:r>
              <a:rPr lang="de-DE" baseline="0" dirty="0" smtClean="0"/>
              <a:t> </a:t>
            </a:r>
            <a:r>
              <a:rPr lang="en-US" dirty="0" smtClean="0"/>
              <a:t>http://inrix.com/press/scorecard-report-united-kingdom/</a:t>
            </a:r>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2804907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As mentioned</a:t>
            </a:r>
            <a:r>
              <a:rPr lang="en-US" baseline="0" noProof="0" dirty="0" smtClean="0"/>
              <a:t> in the slide before a sustainable shift in the transport sector is needed. Thus, the EU policy determines different actions to promote this shift: </a:t>
            </a:r>
            <a:r>
              <a:rPr lang="en-US" noProof="0" dirty="0" smtClean="0"/>
              <a:t>The European Commission‘s White Paper</a:t>
            </a:r>
            <a:r>
              <a:rPr lang="en-US" baseline="0" noProof="0" dirty="0" smtClean="0"/>
              <a:t> of 2011 „Roadmap to a single European transport are – towards a competitive and resource-efficient transport system“ presents the Commission‘s vision for the future transport system in Europe. Among other things oil dependence, the increasing transport volume and as a consequence the increasing greenhouse gas emissions as well as the need for a modal shift towards multimodality are named as important factors which lead to an increasing demand for sustainable transport modes.</a:t>
            </a:r>
          </a:p>
          <a:p>
            <a:r>
              <a:rPr lang="en-US" baseline="0" noProof="0" dirty="0" smtClean="0"/>
              <a:t>Since rail and inland waterway are recognized as sustainable transport modes by the European Commission, there are high goals concerning the modal shift in favor of these transport modes: the European Commission has the goal to shift 30 % of road freight with a transport distance longer than 300 km to rail or inland waterways by 2030. This value should reach 50% by 2050.</a:t>
            </a:r>
            <a:endParaRPr lang="en-US" noProof="0" dirty="0" smtClean="0"/>
          </a:p>
          <a:p>
            <a:endParaRPr lang="de-DE" dirty="0" smtClean="0"/>
          </a:p>
          <a:p>
            <a:endParaRPr lang="de-DE" dirty="0" smtClean="0"/>
          </a:p>
          <a:p>
            <a:r>
              <a:rPr lang="de-DE" dirty="0" smtClean="0"/>
              <a:t>Source: http://ec.europa.eu/transport/themes/strategies/doc/2011_white_paper/white-paper-illustrated-brochure_en.pdf p.4-6;</a:t>
            </a:r>
            <a:r>
              <a:rPr lang="de-DE" baseline="0" dirty="0" smtClean="0"/>
              <a:t> 9</a:t>
            </a:r>
            <a:endParaRPr lang="de-DE" dirty="0" smtClean="0"/>
          </a:p>
          <a:p>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1562781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In the first section of this presentation</a:t>
            </a:r>
            <a:r>
              <a:rPr lang="en-US" baseline="0" noProof="0" dirty="0" smtClean="0"/>
              <a:t> the term green logistics and its importance in connection with transport should be explained.</a:t>
            </a:r>
          </a:p>
          <a:p>
            <a:r>
              <a:rPr lang="en-US" baseline="0" noProof="0" dirty="0" smtClean="0"/>
              <a:t>Afterwards the transport modes which are considered to be sustainable by politics and society are presented. In addition the benefits and </a:t>
            </a:r>
          </a:p>
          <a:p>
            <a:r>
              <a:rPr lang="en-US" baseline="0" noProof="0" dirty="0" smtClean="0"/>
              <a:t>opportunities of inland navigation are discussed in this section. </a:t>
            </a:r>
          </a:p>
          <a:p>
            <a:r>
              <a:rPr lang="en-US" baseline="0" noProof="0" dirty="0" smtClean="0"/>
              <a:t>The third section is about green ports including potential barriers, benefits and two best practices in Europe. In the last section liquefied natural gas (LNG) is represented as an alternative to common fuels.</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When comparing transport modes under the aspect of sustainability, different evaluation</a:t>
            </a:r>
            <a:r>
              <a:rPr lang="en-US" baseline="0" noProof="0" dirty="0" smtClean="0"/>
              <a:t> indicators can be identified. In the environmental context specific energy use, bulk freight capacity, external costs and infrastructure costs can be named as the important evaluation indicators. </a:t>
            </a:r>
          </a:p>
          <a:p>
            <a:r>
              <a:rPr lang="en-US" baseline="0" noProof="0" dirty="0" smtClean="0"/>
              <a:t>As mentioned in the first section of this presentation, the European Commission recognizes rail and inland waterways as sustainable transport modes. This is in accordance with the social view as shown in the figures, which show the results of a survey with 500 participants. Even though the train is seen as the most sustainable mean of transport by society, ships and therefore inland vessels in comparison to truck or airplanes are remarkably recognized as more sustainable means of transport. In the following two slides the named evaluation indicators are used to compare the land means of transport inland vessel, train and truck.   </a:t>
            </a:r>
            <a:endParaRPr lang="de-DE" dirty="0" smtClean="0"/>
          </a:p>
          <a:p>
            <a:endParaRPr lang="de-DE" dirty="0" smtClean="0"/>
          </a:p>
          <a:p>
            <a:r>
              <a:rPr lang="en-US" noProof="0" dirty="0" smtClean="0"/>
              <a:t>Sources</a:t>
            </a:r>
            <a:r>
              <a:rPr lang="de-DE" dirty="0" smtClean="0"/>
              <a:t>:</a:t>
            </a:r>
          </a:p>
          <a:p>
            <a:r>
              <a:rPr lang="en-US" altLang="de-DE" noProof="0" dirty="0" smtClean="0"/>
              <a:t>Viadonau,</a:t>
            </a:r>
            <a:r>
              <a:rPr lang="en-US" altLang="de-DE" baseline="0" noProof="0" dirty="0" smtClean="0"/>
              <a:t> „manual on Danube navigation“, </a:t>
            </a:r>
            <a:r>
              <a:rPr lang="de-DE" dirty="0" smtClean="0">
                <a:solidFill>
                  <a:srgbClr val="FF0000"/>
                </a:solidFill>
              </a:rPr>
              <a:t>p.18-22</a:t>
            </a:r>
          </a:p>
          <a:p>
            <a:r>
              <a:rPr lang="en-US" dirty="0" smtClean="0">
                <a:solidFill>
                  <a:srgbClr val="FF0000"/>
                </a:solidFill>
              </a:rPr>
              <a:t>https://www.pwc.be/en/transport-logistics/pdf/truck-industry-s-green-challenge-2008-09-23.pdf p.45-46</a:t>
            </a:r>
          </a:p>
          <a:p>
            <a:endParaRPr lang="en-US" dirty="0"/>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352604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smtClean="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de-AT" dirty="0"/>
          </a:p>
        </p:txBody>
      </p:sp>
      <p:sp>
        <p:nvSpPr>
          <p:cNvPr id="4" name="Date Placeholder 3"/>
          <p:cNvSpPr>
            <a:spLocks noGrp="1"/>
          </p:cNvSpPr>
          <p:nvPr>
            <p:ph type="dt" sz="half" idx="10"/>
          </p:nvPr>
        </p:nvSpPr>
        <p:spPr/>
        <p:txBody>
          <a:bodyPr/>
          <a:lstStyle/>
          <a:p>
            <a:fld id="{B52A63D7-B914-4BFC-B05F-CCEF49D05AEB}" type="datetime6">
              <a:rPr lang="en-GB" smtClean="0"/>
              <a:t>March 16</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t>March 16</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t>March 16</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t>March 16</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t>March 16</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t>March 16</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t>March 16</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t>March 16</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t>March 16</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t>March 16</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t>March 16</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t>March 16</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159C0-9443-4E99-A555-061A02D2422F}" type="datetime6">
              <a:rPr lang="en-GB" smtClean="0"/>
              <a:t>March 16</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smtClean="0"/>
              <a:t>Click to edit Master title style </a:t>
            </a:r>
            <a:r>
              <a:rPr lang="en-US" dirty="0" err="1" smtClean="0"/>
              <a:t>nur</a:t>
            </a:r>
            <a:r>
              <a:rPr lang="en-US" dirty="0" smtClean="0"/>
              <a:t> </a:t>
            </a:r>
            <a:r>
              <a:rPr lang="en-US" dirty="0" err="1" smtClean="0"/>
              <a:t>ein</a:t>
            </a:r>
            <a:r>
              <a:rPr lang="en-US" dirty="0" smtClean="0"/>
              <a:t> Test </a:t>
            </a:r>
            <a:r>
              <a:rPr lang="en-US" dirty="0" err="1" smtClean="0"/>
              <a:t>wie</a:t>
            </a:r>
            <a:r>
              <a:rPr lang="en-US" dirty="0" smtClean="0"/>
              <a:t> der </a:t>
            </a:r>
            <a:r>
              <a:rPr lang="en-US" dirty="0" err="1" smtClean="0"/>
              <a:t>zweizeiliger</a:t>
            </a:r>
            <a:r>
              <a:rPr lang="en-US" dirty="0" smtClean="0"/>
              <a:t> Text</a:t>
            </a:r>
            <a:endParaRPr lang="en-US" dirty="0"/>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8257" y="1566600"/>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t>March 16</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hf hdr="0" ftr="0"/>
  <p:txStyles>
    <p:titleStyle>
      <a:lvl1pPr algn="l" defTabSz="914400" rtl="0" eaLnBrk="1" latinLnBrk="0" hangingPunct="1">
        <a:spcBef>
          <a:spcPct val="0"/>
        </a:spcBef>
        <a:buNone/>
        <a:defRPr sz="2800" b="1"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hyperlink" Target="http://ec.europa.eu/transport/themes/strategies/doc/2011_white_paper/white-paper-illustrated-brochure_en.pdf" TargetMode="External"/><Relationship Id="rId3" Type="http://schemas.openxmlformats.org/officeDocument/2006/relationships/hyperlink" Target="http://www.viadonau.org/en/newsroom/publications/manual-on-danube-navigation/" TargetMode="External"/><Relationship Id="rId7" Type="http://schemas.openxmlformats.org/officeDocument/2006/relationships/hyperlink" Target="http://www.rewway.at/en/teaching-materials/annual-report-danube-navigation-austria-2014/" TargetMode="External"/><Relationship Id="rId12" Type="http://schemas.openxmlformats.org/officeDocument/2006/relationships/hyperlink" Target="https://www.pwc.be/en/transport-logistics/pdf/truck-industry-s-green-challenge-2008-09-23.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www.envisionfreight.com/value/index.html?id=introduction.html" TargetMode="External"/><Relationship Id="rId11" Type="http://schemas.openxmlformats.org/officeDocument/2006/relationships/hyperlink" Target="http://inrix.com/press/scorecard-report-united-kingdom/" TargetMode="External"/><Relationship Id="rId5" Type="http://schemas.openxmlformats.org/officeDocument/2006/relationships/hyperlink" Target="http://www.ripublication.com/iraer-spl/iraerv4n1spl_14.pdf" TargetMode="External"/><Relationship Id="rId10" Type="http://schemas.openxmlformats.org/officeDocument/2006/relationships/hyperlink" Target="http://ec.europa.eu/eurostat/statistics-explained/index.php/Freight_transport_statistics_-_modal_split" TargetMode="External"/><Relationship Id="rId4" Type="http://schemas.openxmlformats.org/officeDocument/2006/relationships/hyperlink" Target="https://www.youtube.com/watch?v=5ofhMxRRyec" TargetMode="External"/><Relationship Id="rId9" Type="http://schemas.openxmlformats.org/officeDocument/2006/relationships/hyperlink" Target="https://www.youtube.com/watch?v=xUF9C10DPrg"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researchgate.net/profile/Murat_Aymelek/publication/274379729_Challenges_and_opportunities_for_LNG_as_a_ship_fuel_source_and_an_application_to_bunkering_network_optimisation/links/55e5bf9f08aecb1a7ccd4ab6.pdf" TargetMode="External"/><Relationship Id="rId3" Type="http://schemas.openxmlformats.org/officeDocument/2006/relationships/hyperlink" Target="https://www.acea.be/uploads/publications/SAG_17.pdf" TargetMode="External"/><Relationship Id="rId7" Type="http://schemas.openxmlformats.org/officeDocument/2006/relationships/hyperlink" Target="https://www.youtube.com/watch?v=WyZTuzUzR68"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www.maasvlakte2.com/uploads/maasvlakte_2_the_sustainable_port.pdf" TargetMode="External"/><Relationship Id="rId11" Type="http://schemas.openxmlformats.org/officeDocument/2006/relationships/hyperlink" Target="http://www.maritim-de-nl.eu/cms_uploads/files/201402_sma" TargetMode="External"/><Relationship Id="rId5" Type="http://schemas.openxmlformats.org/officeDocument/2006/relationships/hyperlink" Target="http://www.ilr.com.ro/projects/high-performance-green-port-giurgiu/project-status.html" TargetMode="External"/><Relationship Id="rId10" Type="http://schemas.openxmlformats.org/officeDocument/2006/relationships/hyperlink" Target="http://www.transportjournal.com/en/home/news/artikeldetail/a-lot-remains-to-be-done.html" TargetMode="External"/><Relationship Id="rId4" Type="http://schemas.openxmlformats.org/officeDocument/2006/relationships/hyperlink" Target="http://www.geoecomar.ro/website/publicatii/Nr.17-2011/09_anastapoulos_BT.pdf" TargetMode="External"/><Relationship Id="rId9" Type="http://schemas.openxmlformats.org/officeDocument/2006/relationships/hyperlink" Target="http://www.lngmasterplan.eu/images/D_111__Status_Quo__Trend_Analysis_-_Danube_and_Italy_v2.1_FINAL_2015-3-12.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rewway@fh-steyr.at" TargetMode="External"/><Relationship Id="rId7"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hyperlink" Target="http://www.rewway.at/en/services/" TargetMode="External"/><Relationship Id="rId4" Type="http://schemas.openxmlformats.org/officeDocument/2006/relationships/hyperlink" Target="http://www.rewway.at/en/teaching-materials/bundles/"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484784"/>
            <a:ext cx="7772400" cy="1470025"/>
          </a:xfrm>
        </p:spPr>
        <p:txBody>
          <a:bodyPr>
            <a:normAutofit/>
          </a:bodyPr>
          <a:lstStyle/>
          <a:p>
            <a:r>
              <a:rPr lang="en-US" sz="4400" b="1" cap="none" dirty="0" smtClean="0"/>
              <a:t>Sustainability and environmental aspects in inland navigation</a:t>
            </a:r>
            <a:endParaRPr lang="en-US" sz="4400" b="1" cap="none"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537" y="5538344"/>
            <a:ext cx="2088231" cy="623528"/>
          </a:xfrm>
          <a:prstGeom prst="rect">
            <a:avLst/>
          </a:prstGeom>
        </p:spPr>
      </p:pic>
      <p:pic>
        <p:nvPicPr>
          <p:cNvPr id="9" name="Grafik 9" descr="logistikum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19" y="0"/>
            <a:ext cx="2681301" cy="980728"/>
          </a:xfrm>
          <a:prstGeom prst="rect">
            <a:avLst/>
          </a:prstGeom>
        </p:spPr>
      </p:pic>
      <p:pic>
        <p:nvPicPr>
          <p:cNvPr id="1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75089" y="5554811"/>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264" y="332656"/>
            <a:ext cx="1879949" cy="479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269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Inland navigation as a sustainable transport mode</a:t>
            </a:r>
            <a:endParaRPr lang="en-US" dirty="0"/>
          </a:p>
        </p:txBody>
      </p:sp>
      <p:sp>
        <p:nvSpPr>
          <p:cNvPr id="5" name="Content Placeholder 4"/>
          <p:cNvSpPr>
            <a:spLocks noGrp="1"/>
          </p:cNvSpPr>
          <p:nvPr>
            <p:ph idx="1"/>
          </p:nvPr>
        </p:nvSpPr>
        <p:spPr>
          <a:xfrm>
            <a:off x="323528" y="1689978"/>
            <a:ext cx="8229600" cy="4776192"/>
          </a:xfrm>
        </p:spPr>
        <p:txBody>
          <a:bodyPr/>
          <a:lstStyle/>
          <a:p>
            <a:pPr marL="0" indent="0">
              <a:buNone/>
            </a:pPr>
            <a:endParaRPr lang="de-DE" dirty="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smtClean="0"/>
          </a:p>
          <a:p>
            <a:endParaRPr lang="de-DE" sz="1000" dirty="0"/>
          </a:p>
          <a:p>
            <a:pPr marL="0" indent="0">
              <a:buNone/>
            </a:pPr>
            <a:endParaRPr lang="de-DE" sz="1000" dirty="0"/>
          </a:p>
        </p:txBody>
      </p:sp>
      <p:sp>
        <p:nvSpPr>
          <p:cNvPr id="8" name="Textfeld 14"/>
          <p:cNvSpPr txBox="1"/>
          <p:nvPr/>
        </p:nvSpPr>
        <p:spPr>
          <a:xfrm>
            <a:off x="231726" y="4886578"/>
            <a:ext cx="4268266" cy="1477328"/>
          </a:xfrm>
          <a:prstGeom prst="rect">
            <a:avLst/>
          </a:prstGeom>
          <a:noFill/>
          <a:ln>
            <a:solidFill>
              <a:schemeClr val="accent1"/>
            </a:solidFill>
          </a:ln>
        </p:spPr>
        <p:txBody>
          <a:bodyPr wrap="square" rtlCol="0" anchor="ctr">
            <a:spAutoFit/>
          </a:bodyPr>
          <a:lstStyle/>
          <a:p>
            <a:pPr marL="546100" indent="0">
              <a:buNone/>
            </a:pPr>
            <a:r>
              <a:rPr lang="de-DE" spc="60" dirty="0" smtClean="0">
                <a:solidFill>
                  <a:schemeClr val="accent1"/>
                </a:solidFill>
              </a:rPr>
              <a:t>an </a:t>
            </a:r>
            <a:r>
              <a:rPr lang="de-DE" spc="60" dirty="0">
                <a:solidFill>
                  <a:schemeClr val="accent1"/>
                </a:solidFill>
              </a:rPr>
              <a:t>inland vessel is able to transport one ton of cargo almost </a:t>
            </a:r>
            <a:r>
              <a:rPr lang="de-DE" b="1" spc="60" dirty="0">
                <a:solidFill>
                  <a:schemeClr val="accent1"/>
                </a:solidFill>
              </a:rPr>
              <a:t>four times further</a:t>
            </a:r>
            <a:r>
              <a:rPr lang="de-DE" spc="60" dirty="0">
                <a:solidFill>
                  <a:schemeClr val="accent1"/>
                </a:solidFill>
              </a:rPr>
              <a:t> than a truck using the same consumption of </a:t>
            </a:r>
            <a:r>
              <a:rPr lang="de-DE" spc="60" dirty="0" smtClean="0">
                <a:solidFill>
                  <a:schemeClr val="accent1"/>
                </a:solidFill>
              </a:rPr>
              <a:t>energy</a:t>
            </a:r>
            <a:r>
              <a:rPr lang="de-DE" dirty="0" smtClean="0">
                <a:solidFill>
                  <a:schemeClr val="tx2"/>
                </a:solidFill>
              </a:rPr>
              <a:t> </a:t>
            </a:r>
            <a:endParaRPr lang="en-US" dirty="0">
              <a:solidFill>
                <a:schemeClr val="tx2"/>
              </a:solidFill>
            </a:endParaRPr>
          </a:p>
        </p:txBody>
      </p:sp>
      <p:sp>
        <p:nvSpPr>
          <p:cNvPr id="9" name="Textfeld 14"/>
          <p:cNvSpPr txBox="1"/>
          <p:nvPr/>
        </p:nvSpPr>
        <p:spPr>
          <a:xfrm>
            <a:off x="4581500" y="4886579"/>
            <a:ext cx="4454996" cy="1477328"/>
          </a:xfrm>
          <a:prstGeom prst="rect">
            <a:avLst/>
          </a:prstGeom>
          <a:noFill/>
          <a:ln>
            <a:solidFill>
              <a:schemeClr val="accent1"/>
            </a:solidFill>
          </a:ln>
        </p:spPr>
        <p:txBody>
          <a:bodyPr wrap="square" rtlCol="0" anchor="ctr">
            <a:spAutoFit/>
          </a:bodyPr>
          <a:lstStyle/>
          <a:p>
            <a:pPr marL="546100" indent="0">
              <a:buNone/>
            </a:pPr>
            <a:endParaRPr lang="de-DE" sz="2000" spc="60" dirty="0" smtClean="0">
              <a:solidFill>
                <a:schemeClr val="accent1"/>
              </a:solidFill>
            </a:endParaRPr>
          </a:p>
          <a:p>
            <a:pPr marL="546100" indent="0">
              <a:buNone/>
            </a:pPr>
            <a:r>
              <a:rPr lang="de-DE" spc="60" dirty="0" smtClean="0">
                <a:solidFill>
                  <a:schemeClr val="accent1"/>
                </a:solidFill>
              </a:rPr>
              <a:t>inland </a:t>
            </a:r>
            <a:r>
              <a:rPr lang="de-DE" spc="60" dirty="0">
                <a:solidFill>
                  <a:schemeClr val="accent1"/>
                </a:solidFill>
              </a:rPr>
              <a:t>vessels cause the </a:t>
            </a:r>
            <a:r>
              <a:rPr lang="de-DE" b="1" spc="60" dirty="0">
                <a:solidFill>
                  <a:schemeClr val="accent1"/>
                </a:solidFill>
              </a:rPr>
              <a:t>lowest costs </a:t>
            </a:r>
            <a:r>
              <a:rPr lang="de-DE" spc="60" dirty="0">
                <a:solidFill>
                  <a:schemeClr val="accent1"/>
                </a:solidFill>
              </a:rPr>
              <a:t>of accidents, noise, air pollution and climate</a:t>
            </a:r>
          </a:p>
          <a:p>
            <a:pPr lvl="1" algn="ctr"/>
            <a:r>
              <a:rPr lang="de-DE" sz="1600" dirty="0" smtClean="0">
                <a:solidFill>
                  <a:schemeClr val="tx2"/>
                </a:solidFill>
              </a:rPr>
              <a:t> </a:t>
            </a:r>
            <a:endParaRPr lang="en-US" sz="1600" dirty="0">
              <a:solidFill>
                <a:schemeClr val="tx2"/>
              </a:solidFill>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3955" y="5322431"/>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5386788"/>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3"/>
          <p:cNvSpPr txBox="1">
            <a:spLocks/>
          </p:cNvSpPr>
          <p:nvPr/>
        </p:nvSpPr>
        <p:spPr>
          <a:xfrm>
            <a:off x="4581500" y="1751112"/>
            <a:ext cx="4454996" cy="4953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en-US" sz="2400" dirty="0"/>
              <a:t>e</a:t>
            </a:r>
            <a:r>
              <a:rPr lang="en-US" sz="2400" dirty="0" smtClean="0"/>
              <a:t>xternal costs</a:t>
            </a:r>
            <a:endParaRPr lang="en-US" sz="2400" dirty="0"/>
          </a:p>
        </p:txBody>
      </p:sp>
      <p:sp>
        <p:nvSpPr>
          <p:cNvPr id="13" name="Title 3"/>
          <p:cNvSpPr txBox="1">
            <a:spLocks/>
          </p:cNvSpPr>
          <p:nvPr/>
        </p:nvSpPr>
        <p:spPr>
          <a:xfrm>
            <a:off x="323527" y="1751112"/>
            <a:ext cx="4176465" cy="45375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de-DE" sz="2400" dirty="0"/>
              <a:t>s</a:t>
            </a:r>
            <a:r>
              <a:rPr lang="de-DE" sz="2400" dirty="0" smtClean="0"/>
              <a:t>pecific energy use</a:t>
            </a:r>
            <a:endParaRPr lang="en-US" sz="2400" dirty="0"/>
          </a:p>
        </p:txBody>
      </p:sp>
      <p:grpSp>
        <p:nvGrpSpPr>
          <p:cNvPr id="3" name="Group 2"/>
          <p:cNvGrpSpPr/>
          <p:nvPr/>
        </p:nvGrpSpPr>
        <p:grpSpPr>
          <a:xfrm>
            <a:off x="323527" y="2204864"/>
            <a:ext cx="4006131" cy="2520765"/>
            <a:chOff x="323527" y="2204864"/>
            <a:chExt cx="4006131" cy="2520765"/>
          </a:xfrm>
        </p:grpSpPr>
        <p:pic>
          <p:nvPicPr>
            <p:cNvPr id="7" name="Picture 6"/>
            <p:cNvPicPr/>
            <p:nvPr/>
          </p:nvPicPr>
          <p:blipFill rotWithShape="1">
            <a:blip r:embed="rId4"/>
            <a:srcRect l="8067" t="32525" r="70620" b="35414"/>
            <a:stretch/>
          </p:blipFill>
          <p:spPr bwMode="auto">
            <a:xfrm>
              <a:off x="323527" y="2204864"/>
              <a:ext cx="4006131" cy="2376264"/>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324271" y="4464019"/>
              <a:ext cx="2117872" cy="261610"/>
            </a:xfrm>
            <a:prstGeom prst="rect">
              <a:avLst/>
            </a:prstGeom>
            <a:noFill/>
          </p:spPr>
          <p:txBody>
            <a:bodyPr wrap="square" rtlCol="0">
              <a:spAutoFit/>
            </a:bodyPr>
            <a:lstStyle/>
            <a:p>
              <a:r>
                <a:rPr lang="de-DE" sz="1050" dirty="0" smtClean="0"/>
                <a:t>Source: via  donau</a:t>
              </a:r>
              <a:endParaRPr lang="en-US" sz="1050" dirty="0"/>
            </a:p>
          </p:txBody>
        </p:sp>
      </p:grpSp>
      <p:grpSp>
        <p:nvGrpSpPr>
          <p:cNvPr id="2" name="Group 1"/>
          <p:cNvGrpSpPr/>
          <p:nvPr/>
        </p:nvGrpSpPr>
        <p:grpSpPr>
          <a:xfrm>
            <a:off x="4499992" y="2205236"/>
            <a:ext cx="4427984" cy="2531718"/>
            <a:chOff x="4499992" y="2205236"/>
            <a:chExt cx="4427984" cy="2531718"/>
          </a:xfrm>
        </p:grpSpPr>
        <p:pic>
          <p:nvPicPr>
            <p:cNvPr id="6" name="Picture 5"/>
            <p:cNvPicPr/>
            <p:nvPr/>
          </p:nvPicPr>
          <p:blipFill rotWithShape="1">
            <a:blip r:embed="rId5"/>
            <a:srcRect l="7838" t="32757" r="71693" b="35076"/>
            <a:stretch/>
          </p:blipFill>
          <p:spPr bwMode="auto">
            <a:xfrm>
              <a:off x="4499992" y="2205236"/>
              <a:ext cx="4288408" cy="2389588"/>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4527972" y="4483038"/>
              <a:ext cx="4400004" cy="253916"/>
            </a:xfrm>
            <a:prstGeom prst="rect">
              <a:avLst/>
            </a:prstGeom>
            <a:noFill/>
          </p:spPr>
          <p:txBody>
            <a:bodyPr wrap="square" rtlCol="0">
              <a:spAutoFit/>
            </a:bodyPr>
            <a:lstStyle/>
            <a:p>
              <a:r>
                <a:rPr lang="de-DE" sz="1050" dirty="0" smtClean="0"/>
                <a:t>Source: PLANCO Consulting &amp; Bundesanstalt für Gewässerkunde 2007</a:t>
              </a:r>
              <a:endParaRPr lang="en-US" sz="1050" dirty="0"/>
            </a:p>
          </p:txBody>
        </p:sp>
      </p:grpSp>
      <p:sp>
        <p:nvSpPr>
          <p:cNvPr id="16" name="Date Placeholder 15"/>
          <p:cNvSpPr>
            <a:spLocks noGrp="1"/>
          </p:cNvSpPr>
          <p:nvPr>
            <p:ph type="dt" sz="half" idx="10"/>
          </p:nvPr>
        </p:nvSpPr>
        <p:spPr/>
        <p:txBody>
          <a:bodyPr/>
          <a:lstStyle/>
          <a:p>
            <a:fld id="{0CC62A83-549D-4916-9A35-91E8162E325A}" type="datetime6">
              <a:rPr lang="en-GB" smtClean="0">
                <a:solidFill>
                  <a:prstClr val="white"/>
                </a:solidFill>
              </a:rPr>
              <a:t>March 16</a:t>
            </a:fld>
            <a:endParaRPr lang="de-AT" dirty="0">
              <a:solidFill>
                <a:prstClr val="white"/>
              </a:solidFill>
            </a:endParaRPr>
          </a:p>
        </p:txBody>
      </p:sp>
      <p:sp>
        <p:nvSpPr>
          <p:cNvPr id="17" name="Slide Number Placeholder 16"/>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3416567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Inland navigation as a sustainable transport mode</a:t>
            </a:r>
          </a:p>
        </p:txBody>
      </p:sp>
      <p:sp>
        <p:nvSpPr>
          <p:cNvPr id="6" name="Textfeld 14"/>
          <p:cNvSpPr txBox="1"/>
          <p:nvPr/>
        </p:nvSpPr>
        <p:spPr>
          <a:xfrm>
            <a:off x="224231" y="4863496"/>
            <a:ext cx="4268266" cy="1569660"/>
          </a:xfrm>
          <a:prstGeom prst="rect">
            <a:avLst/>
          </a:prstGeom>
          <a:noFill/>
          <a:ln>
            <a:solidFill>
              <a:schemeClr val="accent1"/>
            </a:solidFill>
          </a:ln>
        </p:spPr>
        <p:txBody>
          <a:bodyPr wrap="square" rtlCol="0" anchor="ctr">
            <a:spAutoFit/>
          </a:bodyPr>
          <a:lstStyle/>
          <a:p>
            <a:pPr lvl="1" algn="ctr"/>
            <a:endParaRPr lang="en-US" sz="1000" dirty="0" smtClean="0">
              <a:solidFill>
                <a:schemeClr val="tx2"/>
              </a:solidFill>
            </a:endParaRPr>
          </a:p>
          <a:p>
            <a:pPr lvl="1"/>
            <a:r>
              <a:rPr lang="en-US" dirty="0" smtClean="0">
                <a:solidFill>
                  <a:schemeClr val="tx2"/>
                </a:solidFill>
              </a:rPr>
              <a:t>	</a:t>
            </a:r>
            <a:r>
              <a:rPr lang="en-US" b="1" dirty="0" smtClean="0">
                <a:solidFill>
                  <a:schemeClr val="tx2"/>
                </a:solidFill>
              </a:rPr>
              <a:t>transport </a:t>
            </a:r>
            <a:r>
              <a:rPr lang="en-US" b="1" dirty="0">
                <a:solidFill>
                  <a:schemeClr val="tx2"/>
                </a:solidFill>
              </a:rPr>
              <a:t>capacity </a:t>
            </a:r>
            <a:r>
              <a:rPr lang="en-US" dirty="0">
                <a:solidFill>
                  <a:schemeClr val="tx2"/>
                </a:solidFill>
              </a:rPr>
              <a:t>:  1 </a:t>
            </a:r>
            <a:r>
              <a:rPr lang="en-US" dirty="0" smtClean="0">
                <a:solidFill>
                  <a:schemeClr val="tx2"/>
                </a:solidFill>
              </a:rPr>
              <a:t>standard</a:t>
            </a:r>
            <a:r>
              <a:rPr lang="en-US" dirty="0">
                <a:solidFill>
                  <a:schemeClr val="tx2"/>
                </a:solidFill>
              </a:rPr>
              <a:t>	inland vessel on Danube = </a:t>
            </a:r>
          </a:p>
          <a:p>
            <a:pPr lvl="1"/>
            <a:r>
              <a:rPr lang="en-US" dirty="0">
                <a:solidFill>
                  <a:schemeClr val="tx2"/>
                </a:solidFill>
              </a:rPr>
              <a:t>         </a:t>
            </a:r>
            <a:r>
              <a:rPr lang="en-US" b="1" dirty="0" smtClean="0">
                <a:solidFill>
                  <a:schemeClr val="tx2"/>
                </a:solidFill>
              </a:rPr>
              <a:t>175</a:t>
            </a:r>
            <a:r>
              <a:rPr lang="en-US" dirty="0" smtClean="0">
                <a:solidFill>
                  <a:schemeClr val="tx2"/>
                </a:solidFill>
              </a:rPr>
              <a:t> </a:t>
            </a:r>
            <a:r>
              <a:rPr lang="en-US" dirty="0">
                <a:solidFill>
                  <a:schemeClr val="tx2"/>
                </a:solidFill>
              </a:rPr>
              <a:t>railway wagons = </a:t>
            </a:r>
            <a:r>
              <a:rPr lang="en-US" b="1" dirty="0">
                <a:solidFill>
                  <a:schemeClr val="tx2"/>
                </a:solidFill>
              </a:rPr>
              <a:t>280</a:t>
            </a:r>
            <a:r>
              <a:rPr lang="en-US" dirty="0">
                <a:solidFill>
                  <a:schemeClr val="tx2"/>
                </a:solidFill>
              </a:rPr>
              <a:t> trucks </a:t>
            </a:r>
            <a:r>
              <a:rPr lang="en-US" dirty="0" smtClean="0">
                <a:solidFill>
                  <a:schemeClr val="tx2"/>
                </a:solidFill>
              </a:rPr>
              <a:t>	= </a:t>
            </a:r>
            <a:r>
              <a:rPr lang="en-US" b="1" dirty="0">
                <a:solidFill>
                  <a:schemeClr val="tx2"/>
                </a:solidFill>
              </a:rPr>
              <a:t>20 km convoy </a:t>
            </a:r>
            <a:r>
              <a:rPr lang="en-US" dirty="0">
                <a:solidFill>
                  <a:schemeClr val="tx2"/>
                </a:solidFill>
              </a:rPr>
              <a:t>of trucks</a:t>
            </a:r>
          </a:p>
          <a:p>
            <a:pPr lvl="1" algn="ctr"/>
            <a:r>
              <a:rPr lang="de-DE" sz="1400" dirty="0" smtClean="0">
                <a:solidFill>
                  <a:schemeClr val="tx2"/>
                </a:solidFill>
              </a:rPr>
              <a:t> </a:t>
            </a:r>
            <a:endParaRPr lang="en-US" sz="1400" dirty="0">
              <a:solidFill>
                <a:schemeClr val="tx2"/>
              </a:solidFill>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96" y="5380982"/>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982" y="5380981"/>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3"/>
          <p:cNvSpPr txBox="1">
            <a:spLocks/>
          </p:cNvSpPr>
          <p:nvPr/>
        </p:nvSpPr>
        <p:spPr>
          <a:xfrm>
            <a:off x="323527" y="1751112"/>
            <a:ext cx="4176465" cy="45375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de-DE" sz="2400" dirty="0"/>
              <a:t>b</a:t>
            </a:r>
            <a:r>
              <a:rPr lang="de-DE" sz="2400" dirty="0" smtClean="0"/>
              <a:t>ulk freight capacity</a:t>
            </a:r>
            <a:endParaRPr lang="en-US" sz="2400" dirty="0"/>
          </a:p>
        </p:txBody>
      </p:sp>
      <p:sp>
        <p:nvSpPr>
          <p:cNvPr id="15" name="Title 3"/>
          <p:cNvSpPr txBox="1">
            <a:spLocks/>
          </p:cNvSpPr>
          <p:nvPr/>
        </p:nvSpPr>
        <p:spPr>
          <a:xfrm>
            <a:off x="4581500" y="1751112"/>
            <a:ext cx="4454996" cy="4953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en-US" sz="2400" dirty="0"/>
              <a:t>i</a:t>
            </a:r>
            <a:r>
              <a:rPr lang="en-US" sz="2400" dirty="0" smtClean="0"/>
              <a:t>nfrastructure costs</a:t>
            </a:r>
            <a:endParaRPr lang="en-US" sz="2400" dirty="0"/>
          </a:p>
        </p:txBody>
      </p:sp>
      <p:sp>
        <p:nvSpPr>
          <p:cNvPr id="16" name="Textfeld 14"/>
          <p:cNvSpPr txBox="1"/>
          <p:nvPr/>
        </p:nvSpPr>
        <p:spPr>
          <a:xfrm>
            <a:off x="4581500" y="4844260"/>
            <a:ext cx="4268266" cy="1585049"/>
          </a:xfrm>
          <a:prstGeom prst="rect">
            <a:avLst/>
          </a:prstGeom>
          <a:noFill/>
          <a:ln>
            <a:solidFill>
              <a:schemeClr val="accent1"/>
            </a:solidFill>
          </a:ln>
        </p:spPr>
        <p:txBody>
          <a:bodyPr wrap="square" rtlCol="0" anchor="ctr">
            <a:spAutoFit/>
          </a:bodyPr>
          <a:lstStyle/>
          <a:p>
            <a:pPr lvl="1"/>
            <a:r>
              <a:rPr lang="en-US" sz="700" dirty="0" smtClean="0">
                <a:solidFill>
                  <a:schemeClr val="tx2"/>
                </a:solidFill>
              </a:rPr>
              <a:t>	</a:t>
            </a:r>
          </a:p>
          <a:p>
            <a:pPr lvl="1"/>
            <a:r>
              <a:rPr lang="en-US" dirty="0" smtClean="0">
                <a:solidFill>
                  <a:schemeClr val="tx2"/>
                </a:solidFill>
              </a:rPr>
              <a:t>Investment </a:t>
            </a:r>
            <a:r>
              <a:rPr lang="en-US" dirty="0">
                <a:solidFill>
                  <a:schemeClr val="tx2"/>
                </a:solidFill>
              </a:rPr>
              <a:t>to </a:t>
            </a:r>
            <a:r>
              <a:rPr lang="en-US" b="1" dirty="0">
                <a:solidFill>
                  <a:schemeClr val="tx2"/>
                </a:solidFill>
              </a:rPr>
              <a:t>improve the complete infrastructure of the Danube </a:t>
            </a:r>
            <a:r>
              <a:rPr lang="en-US" dirty="0">
                <a:solidFill>
                  <a:schemeClr val="tx2"/>
                </a:solidFill>
              </a:rPr>
              <a:t>waterway: 1.2 billion € = the cost of </a:t>
            </a:r>
            <a:r>
              <a:rPr lang="en-US" b="1" dirty="0">
                <a:solidFill>
                  <a:schemeClr val="tx2"/>
                </a:solidFill>
              </a:rPr>
              <a:t>constructing 50 km of road or rail </a:t>
            </a:r>
            <a:r>
              <a:rPr lang="en-US" dirty="0">
                <a:solidFill>
                  <a:schemeClr val="tx2"/>
                </a:solidFill>
              </a:rPr>
              <a:t>infrastructure</a:t>
            </a:r>
            <a:r>
              <a:rPr lang="en-US" dirty="0" smtClean="0">
                <a:solidFill>
                  <a:schemeClr val="tx2"/>
                </a:solidFill>
              </a:rPr>
              <a:t>.</a:t>
            </a:r>
          </a:p>
        </p:txBody>
      </p:sp>
      <p:grpSp>
        <p:nvGrpSpPr>
          <p:cNvPr id="2" name="Group 1"/>
          <p:cNvGrpSpPr/>
          <p:nvPr/>
        </p:nvGrpSpPr>
        <p:grpSpPr>
          <a:xfrm>
            <a:off x="318219" y="2171193"/>
            <a:ext cx="3937992" cy="2706603"/>
            <a:chOff x="323528" y="2077656"/>
            <a:chExt cx="3937992" cy="2706603"/>
          </a:xfrm>
        </p:grpSpPr>
        <p:pic>
          <p:nvPicPr>
            <p:cNvPr id="9" name="Picture 8"/>
            <p:cNvPicPr/>
            <p:nvPr/>
          </p:nvPicPr>
          <p:blipFill rotWithShape="1">
            <a:blip r:embed="rId4"/>
            <a:srcRect l="7702" t="34805" r="72937" b="31038"/>
            <a:stretch/>
          </p:blipFill>
          <p:spPr bwMode="auto">
            <a:xfrm>
              <a:off x="323528" y="2077656"/>
              <a:ext cx="3937992" cy="2575798"/>
            </a:xfrm>
            <a:prstGeom prst="rect">
              <a:avLst/>
            </a:prstGeom>
            <a:noFill/>
            <a:ln>
              <a:solidFill>
                <a:schemeClr val="accent1"/>
              </a:solidFill>
            </a:ln>
            <a:extLst>
              <a:ext uri="{53640926-AAD7-44D8-BBD7-CCE9431645EC}">
                <a14:shadowObscured xmlns:a14="http://schemas.microsoft.com/office/drawing/2010/main"/>
              </a:ext>
            </a:extLst>
          </p:spPr>
        </p:pic>
        <p:sp>
          <p:nvSpPr>
            <p:cNvPr id="13" name="TextBox 12"/>
            <p:cNvSpPr txBox="1"/>
            <p:nvPr/>
          </p:nvSpPr>
          <p:spPr>
            <a:xfrm>
              <a:off x="324271" y="4522649"/>
              <a:ext cx="2117872" cy="261610"/>
            </a:xfrm>
            <a:prstGeom prst="rect">
              <a:avLst/>
            </a:prstGeom>
            <a:noFill/>
          </p:spPr>
          <p:txBody>
            <a:bodyPr wrap="square" rtlCol="0">
              <a:spAutoFit/>
            </a:bodyPr>
            <a:lstStyle/>
            <a:p>
              <a:r>
                <a:rPr lang="de-DE" sz="1050" dirty="0" smtClean="0"/>
                <a:t>Source: via  donau</a:t>
              </a:r>
              <a:endParaRPr lang="en-US" sz="1050" dirty="0"/>
            </a:p>
          </p:txBody>
        </p:sp>
      </p:grpSp>
      <p:grpSp>
        <p:nvGrpSpPr>
          <p:cNvPr id="3" name="Group 2"/>
          <p:cNvGrpSpPr/>
          <p:nvPr/>
        </p:nvGrpSpPr>
        <p:grpSpPr>
          <a:xfrm>
            <a:off x="4427985" y="2101980"/>
            <a:ext cx="4553519" cy="2420669"/>
            <a:chOff x="4427985" y="2077656"/>
            <a:chExt cx="4553519" cy="2420669"/>
          </a:xfrm>
        </p:grpSpPr>
        <p:pic>
          <p:nvPicPr>
            <p:cNvPr id="8" name="Picture 7"/>
            <p:cNvPicPr/>
            <p:nvPr/>
          </p:nvPicPr>
          <p:blipFill rotWithShape="1">
            <a:blip r:embed="rId5"/>
            <a:srcRect l="8360" t="29275" r="69932" b="41889"/>
            <a:stretch/>
          </p:blipFill>
          <p:spPr bwMode="auto">
            <a:xfrm>
              <a:off x="4427985" y="2077656"/>
              <a:ext cx="4421781" cy="221544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4581500" y="4244409"/>
              <a:ext cx="4400004" cy="253916"/>
            </a:xfrm>
            <a:prstGeom prst="rect">
              <a:avLst/>
            </a:prstGeom>
            <a:noFill/>
          </p:spPr>
          <p:txBody>
            <a:bodyPr wrap="square" rtlCol="0">
              <a:spAutoFit/>
            </a:bodyPr>
            <a:lstStyle/>
            <a:p>
              <a:r>
                <a:rPr lang="de-DE" sz="1050" dirty="0" smtClean="0"/>
                <a:t>Source: PLANCO Consulting &amp; Bundesanstalt für Gewässerkunde 2007</a:t>
              </a:r>
              <a:endParaRPr lang="en-US" sz="1050" dirty="0"/>
            </a:p>
          </p:txBody>
        </p:sp>
      </p:grpSp>
      <p:sp>
        <p:nvSpPr>
          <p:cNvPr id="5" name="Date Placeholder 4"/>
          <p:cNvSpPr>
            <a:spLocks noGrp="1"/>
          </p:cNvSpPr>
          <p:nvPr>
            <p:ph type="dt" sz="half" idx="10"/>
          </p:nvPr>
        </p:nvSpPr>
        <p:spPr/>
        <p:txBody>
          <a:bodyPr/>
          <a:lstStyle/>
          <a:p>
            <a:fld id="{84AA23E5-D2C7-428E-99B6-1CB4D96D57AB}" type="datetime6">
              <a:rPr lang="en-GB" smtClean="0">
                <a:solidFill>
                  <a:prstClr val="white"/>
                </a:solidFill>
              </a:rPr>
              <a:t>March 16</a:t>
            </a:fld>
            <a:endParaRPr lang="de-AT" dirty="0">
              <a:solidFill>
                <a:prstClr val="white"/>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Tree>
    <p:extLst>
      <p:ext uri="{BB962C8B-B14F-4D97-AF65-F5344CB8AC3E}">
        <p14:creationId xmlns:p14="http://schemas.microsoft.com/office/powerpoint/2010/main" val="2911505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goals relevant for inland navigation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t>fully functional and </a:t>
            </a:r>
            <a:r>
              <a:rPr lang="en-US" b="1" dirty="0"/>
              <a:t>EU-wide multimodal core network</a:t>
            </a:r>
            <a:r>
              <a:rPr lang="en-US" dirty="0"/>
              <a:t> by 2030 </a:t>
            </a:r>
            <a:r>
              <a:rPr lang="en-US" dirty="0">
                <a:sym typeface="Wingdings" panose="05000000000000000000" pitchFamily="2" charset="2"/>
              </a:rPr>
              <a:t> focus on European ports</a:t>
            </a:r>
          </a:p>
          <a:p>
            <a:endParaRPr lang="en-US" b="1" dirty="0" smtClean="0"/>
          </a:p>
          <a:p>
            <a:r>
              <a:rPr lang="en-US" b="1" dirty="0" smtClean="0"/>
              <a:t>shift of road freight </a:t>
            </a:r>
            <a:r>
              <a:rPr lang="en-US" dirty="0" smtClean="0"/>
              <a:t>to other transport modes</a:t>
            </a:r>
          </a:p>
          <a:p>
            <a:pPr marL="0" indent="0">
              <a:buNone/>
            </a:pPr>
            <a:endParaRPr lang="en-US" dirty="0" smtClean="0"/>
          </a:p>
          <a:p>
            <a:r>
              <a:rPr lang="en-US" b="1" dirty="0" smtClean="0"/>
              <a:t>equivalent management systems </a:t>
            </a:r>
            <a:r>
              <a:rPr lang="en-US" dirty="0" smtClean="0"/>
              <a:t>for land and waterway transport (River Information Service – RIS) shall be deployed</a:t>
            </a:r>
          </a:p>
          <a:p>
            <a:pPr marL="0" indent="0">
              <a:buNone/>
            </a:pPr>
            <a:endParaRPr lang="en-US" dirty="0" smtClean="0"/>
          </a:p>
          <a:p>
            <a:r>
              <a:rPr lang="en-US" dirty="0" smtClean="0"/>
              <a:t>principles of </a:t>
            </a:r>
            <a:r>
              <a:rPr lang="en-US" b="1" dirty="0" smtClean="0"/>
              <a:t>„user pays“ </a:t>
            </a:r>
            <a:r>
              <a:rPr lang="en-US" dirty="0" smtClean="0"/>
              <a:t>and </a:t>
            </a:r>
            <a:r>
              <a:rPr lang="en-US" b="1" dirty="0" smtClean="0"/>
              <a:t>„polluter pays“ </a:t>
            </a:r>
            <a:r>
              <a:rPr lang="en-US" dirty="0" smtClean="0"/>
              <a:t>shall be fully applied and higher level of engagement by private sector </a:t>
            </a:r>
            <a:r>
              <a:rPr lang="en-US" dirty="0" smtClean="0">
                <a:sym typeface="Wingdings" panose="05000000000000000000" pitchFamily="2" charset="2"/>
              </a:rPr>
              <a:t> eliminate of distortion, generate revenue, ensure financing for investments</a:t>
            </a:r>
          </a:p>
          <a:p>
            <a:endParaRPr lang="en-US" dirty="0" smtClean="0">
              <a:sym typeface="Wingdings" panose="05000000000000000000" pitchFamily="2" charset="2"/>
            </a:endParaRPr>
          </a:p>
          <a:p>
            <a:r>
              <a:rPr lang="en-US" dirty="0" smtClean="0">
                <a:sym typeface="Wingdings" panose="05000000000000000000" pitchFamily="2" charset="2"/>
              </a:rPr>
              <a:t>Action Program </a:t>
            </a:r>
            <a:r>
              <a:rPr lang="en-US" b="1" dirty="0" smtClean="0">
                <a:sym typeface="Wingdings" panose="05000000000000000000" pitchFamily="2" charset="2"/>
              </a:rPr>
              <a:t>NAIADES II</a:t>
            </a:r>
            <a:r>
              <a:rPr lang="en-US" dirty="0" smtClean="0">
                <a:sym typeface="Wingdings" panose="05000000000000000000" pitchFamily="2" charset="2"/>
              </a:rPr>
              <a:t> in combination with </a:t>
            </a:r>
            <a:r>
              <a:rPr lang="en-US" b="1" dirty="0" smtClean="0">
                <a:sym typeface="Wingdings" panose="05000000000000000000" pitchFamily="2" charset="2"/>
              </a:rPr>
              <a:t>PLATINA</a:t>
            </a:r>
            <a:endParaRPr lang="en-US" b="1" dirty="0">
              <a:sym typeface="Wingdings" panose="05000000000000000000" pitchFamily="2" charset="2"/>
            </a:endParaRPr>
          </a:p>
          <a:p>
            <a:endParaRPr lang="en-US" dirty="0"/>
          </a:p>
        </p:txBody>
      </p:sp>
      <p:sp>
        <p:nvSpPr>
          <p:cNvPr id="4" name="Date Placeholder 3"/>
          <p:cNvSpPr>
            <a:spLocks noGrp="1"/>
          </p:cNvSpPr>
          <p:nvPr>
            <p:ph type="dt" sz="half" idx="10"/>
          </p:nvPr>
        </p:nvSpPr>
        <p:spPr/>
        <p:txBody>
          <a:bodyPr/>
          <a:lstStyle/>
          <a:p>
            <a:fld id="{CB27FD4D-1D0A-477E-80AE-CD4311FB6B27}"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Tree>
    <p:extLst>
      <p:ext uri="{BB962C8B-B14F-4D97-AF65-F5344CB8AC3E}">
        <p14:creationId xmlns:p14="http://schemas.microsoft.com/office/powerpoint/2010/main" val="1666577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DE" dirty="0" smtClean="0"/>
              <a:t>Modal </a:t>
            </a:r>
            <a:r>
              <a:rPr lang="en-US" dirty="0" smtClean="0"/>
              <a:t>split</a:t>
            </a:r>
            <a:endParaRPr lang="en-US" dirty="0"/>
          </a:p>
        </p:txBody>
      </p:sp>
      <p:sp>
        <p:nvSpPr>
          <p:cNvPr id="3" name="Content Placeholder 2"/>
          <p:cNvSpPr>
            <a:spLocks noGrp="1"/>
          </p:cNvSpPr>
          <p:nvPr>
            <p:ph idx="1"/>
          </p:nvPr>
        </p:nvSpPr>
        <p:spPr>
          <a:xfrm>
            <a:off x="457200" y="3140968"/>
            <a:ext cx="3538736" cy="3336032"/>
          </a:xfrm>
        </p:spPr>
        <p:txBody>
          <a:bodyPr>
            <a:normAutofit/>
          </a:bodyPr>
          <a:lstStyle/>
          <a:p>
            <a:endParaRPr lang="en-US" sz="2000" dirty="0" smtClean="0"/>
          </a:p>
          <a:p>
            <a:r>
              <a:rPr lang="en-US" sz="2000" dirty="0" smtClean="0"/>
              <a:t>share of inland waterways (EU-28, 2013): 6.9 % </a:t>
            </a:r>
          </a:p>
          <a:p>
            <a:endParaRPr lang="en-US" sz="2000" dirty="0" smtClean="0"/>
          </a:p>
          <a:p>
            <a:r>
              <a:rPr lang="en-US" sz="2000" dirty="0"/>
              <a:t>h</a:t>
            </a:r>
            <a:r>
              <a:rPr lang="en-US" sz="2000" dirty="0" smtClean="0"/>
              <a:t>ighest inland navigation share: Netherlands (47.1 % in 2013</a:t>
            </a:r>
            <a:r>
              <a:rPr lang="de-DE" sz="2000" dirty="0" smtClean="0"/>
              <a:t>)</a:t>
            </a:r>
            <a:endParaRPr lang="en-US" sz="2000" dirty="0"/>
          </a:p>
        </p:txBody>
      </p:sp>
      <p:graphicFrame>
        <p:nvGraphicFramePr>
          <p:cNvPr id="5" name="Chart 4"/>
          <p:cNvGraphicFramePr/>
          <p:nvPr>
            <p:extLst>
              <p:ext uri="{D42A27DB-BD31-4B8C-83A1-F6EECF244321}">
                <p14:modId xmlns:p14="http://schemas.microsoft.com/office/powerpoint/2010/main" val="1619179969"/>
              </p:ext>
            </p:extLst>
          </p:nvPr>
        </p:nvGraphicFramePr>
        <p:xfrm>
          <a:off x="3618756" y="2938016"/>
          <a:ext cx="5544616" cy="3919984"/>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p:cNvSpPr txBox="1">
            <a:spLocks/>
          </p:cNvSpPr>
          <p:nvPr/>
        </p:nvSpPr>
        <p:spPr>
          <a:xfrm>
            <a:off x="576858" y="2057400"/>
            <a:ext cx="8027590" cy="1083568"/>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b="1" dirty="0" smtClean="0"/>
              <a:t>Definition: 	share of different transport modes out of the 		total freight traffic</a:t>
            </a:r>
            <a:endParaRPr lang="en-US" sz="1800" i="1" dirty="0"/>
          </a:p>
        </p:txBody>
      </p:sp>
      <p:sp>
        <p:nvSpPr>
          <p:cNvPr id="2" name="Date Placeholder 1"/>
          <p:cNvSpPr>
            <a:spLocks noGrp="1"/>
          </p:cNvSpPr>
          <p:nvPr>
            <p:ph type="dt" sz="half" idx="10"/>
          </p:nvPr>
        </p:nvSpPr>
        <p:spPr/>
        <p:txBody>
          <a:bodyPr/>
          <a:lstStyle/>
          <a:p>
            <a:fld id="{41A7F6A1-9107-4D4C-BA35-0F9096032645}" type="datetime6">
              <a:rPr lang="en-GB" smtClean="0">
                <a:solidFill>
                  <a:prstClr val="white"/>
                </a:solidFill>
              </a:rPr>
              <a:t>March 16</a:t>
            </a:fld>
            <a:endParaRPr lang="de-AT" dirty="0">
              <a:solidFill>
                <a:prstClr val="white"/>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Tree>
    <p:extLst>
      <p:ext uri="{BB962C8B-B14F-4D97-AF65-F5344CB8AC3E}">
        <p14:creationId xmlns:p14="http://schemas.microsoft.com/office/powerpoint/2010/main" val="3340887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Limiting factors for modal shift in favor of inland navigation</a:t>
            </a:r>
            <a:endParaRPr lang="en-US" dirty="0"/>
          </a:p>
        </p:txBody>
      </p:sp>
      <p:sp>
        <p:nvSpPr>
          <p:cNvPr id="3" name="Content Placeholder 2"/>
          <p:cNvSpPr>
            <a:spLocks noGrp="1"/>
          </p:cNvSpPr>
          <p:nvPr>
            <p:ph idx="1"/>
          </p:nvPr>
        </p:nvSpPr>
        <p:spPr/>
        <p:txBody>
          <a:bodyPr>
            <a:normAutofit/>
          </a:bodyPr>
          <a:lstStyle/>
          <a:p>
            <a:pPr marL="0" indent="0">
              <a:buNone/>
            </a:pPr>
            <a:r>
              <a:rPr lang="en-US" b="1" dirty="0"/>
              <a:t>A</a:t>
            </a:r>
            <a:r>
              <a:rPr lang="en-US" b="1" dirty="0" smtClean="0"/>
              <a:t>ccessibility</a:t>
            </a:r>
          </a:p>
          <a:p>
            <a:pPr lvl="1"/>
            <a:r>
              <a:rPr lang="en-US" dirty="0" smtClean="0"/>
              <a:t>rail and inland navigation require terminals</a:t>
            </a:r>
            <a:r>
              <a:rPr lang="en-US" dirty="0" smtClean="0">
                <a:sym typeface="Wingdings" panose="05000000000000000000" pitchFamily="2" charset="2"/>
              </a:rPr>
              <a:t> </a:t>
            </a:r>
            <a:r>
              <a:rPr lang="en-US" dirty="0" smtClean="0"/>
              <a:t>Pre- and end haulage </a:t>
            </a:r>
          </a:p>
          <a:p>
            <a:pPr marL="0" indent="0">
              <a:buNone/>
            </a:pPr>
            <a:r>
              <a:rPr lang="en-US" b="1" dirty="0"/>
              <a:t>T</a:t>
            </a:r>
            <a:r>
              <a:rPr lang="en-US" b="1" dirty="0" smtClean="0"/>
              <a:t>ransport distance</a:t>
            </a:r>
          </a:p>
          <a:p>
            <a:pPr lvl="1"/>
            <a:r>
              <a:rPr lang="en-US" dirty="0"/>
              <a:t>t</a:t>
            </a:r>
            <a:r>
              <a:rPr lang="en-US" dirty="0" smtClean="0"/>
              <a:t>ransshipment </a:t>
            </a:r>
            <a:r>
              <a:rPr lang="en-US" dirty="0" smtClean="0">
                <a:sym typeface="Wingdings" panose="05000000000000000000" pitchFamily="2" charset="2"/>
              </a:rPr>
              <a:t> additional handling costs for rail and inland navigation</a:t>
            </a:r>
          </a:p>
          <a:p>
            <a:pPr lvl="1"/>
            <a:r>
              <a:rPr lang="en-US" dirty="0" smtClean="0">
                <a:sym typeface="Wingdings" panose="05000000000000000000" pitchFamily="2" charset="2"/>
              </a:rPr>
              <a:t>appropriate transport distance needed to compete with road transport</a:t>
            </a:r>
          </a:p>
          <a:p>
            <a:pPr marL="0" indent="0">
              <a:buNone/>
            </a:pPr>
            <a:r>
              <a:rPr lang="en-US" b="1" dirty="0" smtClean="0"/>
              <a:t>Product requirements</a:t>
            </a:r>
          </a:p>
          <a:p>
            <a:pPr lvl="1"/>
            <a:r>
              <a:rPr lang="en-US" dirty="0"/>
              <a:t>v</a:t>
            </a:r>
            <a:r>
              <a:rPr lang="en-US" dirty="0" smtClean="0"/>
              <a:t>alue and volume of goods</a:t>
            </a:r>
          </a:p>
          <a:p>
            <a:pPr marL="0" indent="0">
              <a:buNone/>
            </a:pPr>
            <a:r>
              <a:rPr lang="en-US" b="1" dirty="0" smtClean="0"/>
              <a:t>Transport volume </a:t>
            </a:r>
          </a:p>
          <a:p>
            <a:pPr lvl="1"/>
            <a:r>
              <a:rPr lang="en-US" dirty="0"/>
              <a:t>c</a:t>
            </a:r>
            <a:r>
              <a:rPr lang="en-US" dirty="0" smtClean="0"/>
              <a:t>ritical limit: 1 ton</a:t>
            </a:r>
          </a:p>
          <a:p>
            <a:pPr marL="0" indent="0">
              <a:buNone/>
            </a:pPr>
            <a:r>
              <a:rPr lang="en-US" b="1" dirty="0"/>
              <a:t>S</a:t>
            </a:r>
            <a:r>
              <a:rPr lang="en-US" b="1" dirty="0" smtClean="0"/>
              <a:t>peed</a:t>
            </a:r>
          </a:p>
          <a:p>
            <a:pPr lvl="1"/>
            <a:r>
              <a:rPr lang="en-US" dirty="0"/>
              <a:t>d</a:t>
            </a:r>
            <a:r>
              <a:rPr lang="en-US" dirty="0" smtClean="0"/>
              <a:t>elivery time &gt; 1 day</a:t>
            </a:r>
          </a:p>
          <a:p>
            <a:pPr lvl="1"/>
            <a:endParaRPr lang="en-US" dirty="0"/>
          </a:p>
        </p:txBody>
      </p:sp>
      <p:sp>
        <p:nvSpPr>
          <p:cNvPr id="4" name="Date Placeholder 3"/>
          <p:cNvSpPr>
            <a:spLocks noGrp="1"/>
          </p:cNvSpPr>
          <p:nvPr>
            <p:ph type="dt" sz="half" idx="10"/>
          </p:nvPr>
        </p:nvSpPr>
        <p:spPr/>
        <p:txBody>
          <a:bodyPr/>
          <a:lstStyle/>
          <a:p>
            <a:fld id="{D24E8BA8-7E35-41F0-9985-88B15917E3CE}"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Tree>
    <p:extLst>
      <p:ext uri="{BB962C8B-B14F-4D97-AF65-F5344CB8AC3E}">
        <p14:creationId xmlns:p14="http://schemas.microsoft.com/office/powerpoint/2010/main" val="951191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Strengths of inland navigation</a:t>
            </a:r>
            <a:endParaRPr lang="en-US" dirty="0"/>
          </a:p>
        </p:txBody>
      </p:sp>
      <p:sp>
        <p:nvSpPr>
          <p:cNvPr id="8" name="Content Placeholder 7"/>
          <p:cNvSpPr>
            <a:spLocks noGrp="1"/>
          </p:cNvSpPr>
          <p:nvPr>
            <p:ph sz="half" idx="1"/>
          </p:nvPr>
        </p:nvSpPr>
        <p:spPr>
          <a:xfrm>
            <a:off x="97780" y="1772255"/>
            <a:ext cx="4038600" cy="4718304"/>
          </a:xfrm>
        </p:spPr>
        <p:txBody>
          <a:bodyPr>
            <a:normAutofit/>
          </a:bodyPr>
          <a:lstStyle/>
          <a:p>
            <a:pPr marL="0" indent="0">
              <a:buNone/>
            </a:pPr>
            <a:r>
              <a:rPr lang="en-US" sz="2600" b="1" dirty="0" smtClean="0"/>
              <a:t>Strengths</a:t>
            </a:r>
          </a:p>
          <a:p>
            <a:r>
              <a:rPr lang="en-US" sz="2000" dirty="0"/>
              <a:t>l</a:t>
            </a:r>
            <a:r>
              <a:rPr lang="en-US" sz="2000" dirty="0" smtClean="0"/>
              <a:t>ow transport costs</a:t>
            </a:r>
          </a:p>
          <a:p>
            <a:r>
              <a:rPr lang="en-US" sz="2000" dirty="0"/>
              <a:t>a</a:t>
            </a:r>
            <a:r>
              <a:rPr lang="en-US" sz="2000" dirty="0" smtClean="0"/>
              <a:t>bility to convey large quantities of goods per unit</a:t>
            </a:r>
          </a:p>
          <a:p>
            <a:r>
              <a:rPr lang="en-US" sz="2000" dirty="0" smtClean="0"/>
              <a:t>environmental friendliness</a:t>
            </a:r>
          </a:p>
          <a:p>
            <a:r>
              <a:rPr lang="en-US" sz="2000" dirty="0" smtClean="0"/>
              <a:t>safety</a:t>
            </a:r>
          </a:p>
          <a:p>
            <a:r>
              <a:rPr lang="en-US" sz="2000" dirty="0"/>
              <a:t>a</a:t>
            </a:r>
            <a:r>
              <a:rPr lang="en-US" sz="2000" dirty="0" smtClean="0"/>
              <a:t>vailability around the clock</a:t>
            </a:r>
          </a:p>
          <a:p>
            <a:r>
              <a:rPr lang="en-US" sz="2000" dirty="0"/>
              <a:t>l</a:t>
            </a:r>
            <a:r>
              <a:rPr lang="en-US" sz="2000" dirty="0" smtClean="0"/>
              <a:t>ow infrastructure costs</a:t>
            </a:r>
            <a:endParaRPr lang="en-US" sz="2000" dirty="0"/>
          </a:p>
        </p:txBody>
      </p:sp>
      <p:sp>
        <p:nvSpPr>
          <p:cNvPr id="9" name="Content Placeholder 8"/>
          <p:cNvSpPr>
            <a:spLocks noGrp="1"/>
          </p:cNvSpPr>
          <p:nvPr>
            <p:ph sz="half" idx="2"/>
          </p:nvPr>
        </p:nvSpPr>
        <p:spPr>
          <a:xfrm>
            <a:off x="5105400" y="1767262"/>
            <a:ext cx="4038600" cy="4718304"/>
          </a:xfrm>
        </p:spPr>
        <p:txBody>
          <a:bodyPr>
            <a:normAutofit/>
          </a:bodyPr>
          <a:lstStyle/>
          <a:p>
            <a:pPr marL="0" indent="0">
              <a:buNone/>
            </a:pPr>
            <a:r>
              <a:rPr lang="en-US" sz="2600" b="1" dirty="0"/>
              <a:t>Current</a:t>
            </a:r>
            <a:r>
              <a:rPr lang="de-DE" sz="2600" b="1" dirty="0"/>
              <a:t> </a:t>
            </a:r>
            <a:r>
              <a:rPr lang="en-US" sz="2600" b="1" dirty="0" smtClean="0"/>
              <a:t>markets:</a:t>
            </a:r>
            <a:endParaRPr lang="en-US" sz="2600" b="1" dirty="0"/>
          </a:p>
          <a:p>
            <a:r>
              <a:rPr lang="en-US" sz="2200" b="1" dirty="0"/>
              <a:t>d</a:t>
            </a:r>
            <a:r>
              <a:rPr lang="en-US" sz="2200" b="1" dirty="0" smtClean="0"/>
              <a:t>ry </a:t>
            </a:r>
            <a:r>
              <a:rPr lang="en-US" sz="2200" b="1" dirty="0"/>
              <a:t>cargo </a:t>
            </a:r>
            <a:r>
              <a:rPr lang="en-US" sz="2000" b="1" dirty="0" smtClean="0"/>
              <a:t>(</a:t>
            </a:r>
            <a:r>
              <a:rPr lang="en-US" sz="2000" dirty="0" smtClean="0"/>
              <a:t>ore</a:t>
            </a:r>
            <a:r>
              <a:rPr lang="en-US" sz="2000" dirty="0"/>
              <a:t>, raw material </a:t>
            </a:r>
            <a:r>
              <a:rPr lang="en-US" sz="2000" dirty="0" smtClean="0"/>
              <a:t>oil, agricultural </a:t>
            </a:r>
            <a:r>
              <a:rPr lang="en-US" sz="2000" dirty="0"/>
              <a:t>and forestry </a:t>
            </a:r>
            <a:r>
              <a:rPr lang="en-US" sz="2000" dirty="0" smtClean="0"/>
              <a:t>products)</a:t>
            </a:r>
            <a:endParaRPr lang="en-US" sz="2000" dirty="0"/>
          </a:p>
          <a:p>
            <a:r>
              <a:rPr lang="en-US" sz="2200" b="1" dirty="0"/>
              <a:t>b</a:t>
            </a:r>
            <a:r>
              <a:rPr lang="en-US" sz="2200" b="1" dirty="0" smtClean="0"/>
              <a:t>ulk cargo </a:t>
            </a:r>
            <a:r>
              <a:rPr lang="en-US" sz="2000" b="1" dirty="0" smtClean="0"/>
              <a:t>(</a:t>
            </a:r>
            <a:r>
              <a:rPr lang="en-US" sz="2000" dirty="0" smtClean="0"/>
              <a:t>Petroleum products)</a:t>
            </a:r>
            <a:endParaRPr lang="en-US" sz="2000" dirty="0"/>
          </a:p>
          <a:p>
            <a:r>
              <a:rPr lang="en-US" sz="2200" b="1" dirty="0"/>
              <a:t>o</a:t>
            </a:r>
            <a:r>
              <a:rPr lang="en-US" sz="2200" b="1" dirty="0" smtClean="0"/>
              <a:t>ther cargo </a:t>
            </a:r>
            <a:r>
              <a:rPr lang="en-US" sz="2000" dirty="0"/>
              <a:t>(</a:t>
            </a:r>
            <a:r>
              <a:rPr lang="en-US" sz="2000" dirty="0" smtClean="0"/>
              <a:t>Construction material, used </a:t>
            </a:r>
            <a:r>
              <a:rPr lang="en-US" sz="2000" dirty="0"/>
              <a:t>materials and </a:t>
            </a:r>
            <a:r>
              <a:rPr lang="en-US" sz="2000" dirty="0" smtClean="0"/>
              <a:t>waste, new cars, biogenic </a:t>
            </a:r>
            <a:r>
              <a:rPr lang="en-US" sz="2000" dirty="0"/>
              <a:t>row </a:t>
            </a:r>
            <a:r>
              <a:rPr lang="en-US" sz="2000" dirty="0" smtClean="0"/>
              <a:t>materials, heavy/oversized goods)</a:t>
            </a:r>
            <a:endParaRPr lang="en-US" sz="2000" dirty="0"/>
          </a:p>
        </p:txBody>
      </p:sp>
      <p:sp>
        <p:nvSpPr>
          <p:cNvPr id="4" name="Date Placeholder 3"/>
          <p:cNvSpPr>
            <a:spLocks noGrp="1"/>
          </p:cNvSpPr>
          <p:nvPr>
            <p:ph type="dt" sz="half" idx="10"/>
          </p:nvPr>
        </p:nvSpPr>
        <p:spPr/>
        <p:txBody>
          <a:bodyPr/>
          <a:lstStyle/>
          <a:p>
            <a:fld id="{8DF94BDD-8574-492B-95CC-F0091E9E1739}"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grpSp>
        <p:nvGrpSpPr>
          <p:cNvPr id="11" name="Group 10"/>
          <p:cNvGrpSpPr/>
          <p:nvPr/>
        </p:nvGrpSpPr>
        <p:grpSpPr>
          <a:xfrm>
            <a:off x="6732240" y="5714979"/>
            <a:ext cx="1732300" cy="1034680"/>
            <a:chOff x="5508103" y="1988840"/>
            <a:chExt cx="2152029" cy="1370980"/>
          </a:xfrm>
        </p:grpSpPr>
        <p:pic>
          <p:nvPicPr>
            <p:cNvPr id="12" name="Picture 1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3" y="1988840"/>
              <a:ext cx="2152027" cy="1296144"/>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5542260" y="3023374"/>
              <a:ext cx="2117872" cy="336446"/>
            </a:xfrm>
            <a:prstGeom prst="rect">
              <a:avLst/>
            </a:prstGeom>
            <a:noFill/>
          </p:spPr>
          <p:txBody>
            <a:bodyPr wrap="square" rtlCol="0">
              <a:spAutoFit/>
            </a:bodyPr>
            <a:lstStyle/>
            <a:p>
              <a:r>
                <a:rPr lang="de-DE" sz="1050" dirty="0" smtClean="0">
                  <a:solidFill>
                    <a:schemeClr val="bg1"/>
                  </a:solidFill>
                </a:rPr>
                <a:t>Source: viadonau</a:t>
              </a:r>
              <a:endParaRPr lang="en-US" sz="1050" dirty="0">
                <a:solidFill>
                  <a:schemeClr val="bg1"/>
                </a:solidFill>
              </a:endParaRPr>
            </a:p>
          </p:txBody>
        </p:sp>
      </p:grpSp>
      <p:grpSp>
        <p:nvGrpSpPr>
          <p:cNvPr id="14" name="Group 13"/>
          <p:cNvGrpSpPr/>
          <p:nvPr/>
        </p:nvGrpSpPr>
        <p:grpSpPr>
          <a:xfrm>
            <a:off x="54372" y="5029118"/>
            <a:ext cx="2161280" cy="1197838"/>
            <a:chOff x="4522562" y="3437881"/>
            <a:chExt cx="2161280" cy="1197838"/>
          </a:xfrm>
        </p:grpSpPr>
        <p:pic>
          <p:nvPicPr>
            <p:cNvPr id="15" name="Picture 14"/>
            <p:cNvPicPr/>
            <p:nvPr/>
          </p:nvPicPr>
          <p:blipFill rotWithShape="1">
            <a:blip r:embed="rId4" cstate="screen">
              <a:extLst>
                <a:ext uri="{28A0092B-C50C-407E-A947-70E740481C1C}">
                  <a14:useLocalDpi xmlns:a14="http://schemas.microsoft.com/office/drawing/2010/main"/>
                </a:ext>
              </a:extLst>
            </a:blip>
            <a:srcRect b="8921"/>
            <a:stretch/>
          </p:blipFill>
          <p:spPr bwMode="auto">
            <a:xfrm>
              <a:off x="4522562" y="3437881"/>
              <a:ext cx="1921646" cy="1197838"/>
            </a:xfrm>
            <a:prstGeom prst="rect">
              <a:avLst/>
            </a:prstGeom>
            <a:ln>
              <a:noFill/>
            </a:ln>
            <a:extLst>
              <a:ext uri="{53640926-AAD7-44D8-BBD7-CCE9431645EC}">
                <a14:shadowObscured xmlns:a14="http://schemas.microsoft.com/office/drawing/2010/main"/>
              </a:ext>
            </a:extLst>
          </p:spPr>
        </p:pic>
        <p:sp>
          <p:nvSpPr>
            <p:cNvPr id="16" name="TextBox 15"/>
            <p:cNvSpPr txBox="1"/>
            <p:nvPr/>
          </p:nvSpPr>
          <p:spPr>
            <a:xfrm>
              <a:off x="4565970" y="4374108"/>
              <a:ext cx="2117872" cy="261610"/>
            </a:xfrm>
            <a:prstGeom prst="rect">
              <a:avLst/>
            </a:prstGeom>
            <a:noFill/>
          </p:spPr>
          <p:txBody>
            <a:bodyPr wrap="square" rtlCol="0">
              <a:spAutoFit/>
            </a:bodyPr>
            <a:lstStyle/>
            <a:p>
              <a:r>
                <a:rPr lang="de-DE" sz="1050" dirty="0" smtClean="0">
                  <a:solidFill>
                    <a:schemeClr val="bg1"/>
                  </a:solidFill>
                </a:rPr>
                <a:t>Source: via  donau</a:t>
              </a:r>
              <a:endParaRPr lang="en-US" sz="1050" dirty="0">
                <a:solidFill>
                  <a:schemeClr val="bg1"/>
                </a:solidFill>
              </a:endParaRPr>
            </a:p>
          </p:txBody>
        </p:sp>
      </p:grpSp>
      <p:grpSp>
        <p:nvGrpSpPr>
          <p:cNvPr id="17" name="Group 16"/>
          <p:cNvGrpSpPr/>
          <p:nvPr/>
        </p:nvGrpSpPr>
        <p:grpSpPr>
          <a:xfrm>
            <a:off x="7453369" y="4690441"/>
            <a:ext cx="1701344" cy="1084671"/>
            <a:chOff x="5660332" y="4941168"/>
            <a:chExt cx="2144884" cy="1444145"/>
          </a:xfrm>
        </p:grpSpPr>
        <p:pic>
          <p:nvPicPr>
            <p:cNvPr id="18" name="Picture 17"/>
            <p:cNvPicPr/>
            <p:nvPr/>
          </p:nvPicPr>
          <p:blipFill rotWithShape="1">
            <a:blip r:embed="rId5" cstate="screen">
              <a:extLst>
                <a:ext uri="{28A0092B-C50C-407E-A947-70E740481C1C}">
                  <a14:useLocalDpi xmlns:a14="http://schemas.microsoft.com/office/drawing/2010/main"/>
                </a:ext>
              </a:extLst>
            </a:blip>
            <a:srcRect/>
            <a:stretch/>
          </p:blipFill>
          <p:spPr bwMode="auto">
            <a:xfrm>
              <a:off x="5660332" y="4941168"/>
              <a:ext cx="1999798" cy="1381874"/>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5687344" y="6047246"/>
              <a:ext cx="2117872" cy="338067"/>
            </a:xfrm>
            <a:prstGeom prst="rect">
              <a:avLst/>
            </a:prstGeom>
            <a:noFill/>
          </p:spPr>
          <p:txBody>
            <a:bodyPr wrap="square" rtlCol="0">
              <a:spAutoFit/>
            </a:bodyPr>
            <a:lstStyle/>
            <a:p>
              <a:r>
                <a:rPr lang="de-DE" sz="1050" dirty="0" smtClean="0">
                  <a:solidFill>
                    <a:schemeClr val="bg1"/>
                  </a:solidFill>
                </a:rPr>
                <a:t>Source: viadonau</a:t>
              </a:r>
              <a:endParaRPr lang="en-US" sz="1050" dirty="0">
                <a:solidFill>
                  <a:schemeClr val="bg1"/>
                </a:solidFill>
              </a:endParaRPr>
            </a:p>
          </p:txBody>
        </p:sp>
      </p:grpSp>
      <p:sp>
        <p:nvSpPr>
          <p:cNvPr id="20" name="Right Arrow 19"/>
          <p:cNvSpPr/>
          <p:nvPr/>
        </p:nvSpPr>
        <p:spPr>
          <a:xfrm>
            <a:off x="2430066" y="2309664"/>
            <a:ext cx="4084540" cy="2380775"/>
          </a:xfrm>
          <a:prstGeom prst="rightArrow">
            <a:avLst/>
          </a:prstGeom>
          <a:solidFill>
            <a:schemeClr val="accent1">
              <a:alpha val="11000"/>
            </a:schemeClr>
          </a:solidFill>
          <a:ln>
            <a:solidFill>
              <a:schemeClr val="accent1">
                <a:shade val="50000"/>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feld 14"/>
          <p:cNvSpPr txBox="1"/>
          <p:nvPr/>
        </p:nvSpPr>
        <p:spPr>
          <a:xfrm>
            <a:off x="2339752" y="5403004"/>
            <a:ext cx="4265169" cy="923330"/>
          </a:xfrm>
          <a:prstGeom prst="rect">
            <a:avLst/>
          </a:prstGeom>
          <a:noFill/>
          <a:ln>
            <a:solidFill>
              <a:schemeClr val="accent1"/>
            </a:solidFill>
          </a:ln>
        </p:spPr>
        <p:txBody>
          <a:bodyPr wrap="square" rtlCol="0" anchor="ctr">
            <a:spAutoFit/>
          </a:bodyPr>
          <a:lstStyle/>
          <a:p>
            <a:pPr lvl="1"/>
            <a:r>
              <a:rPr lang="en-US" dirty="0" smtClean="0">
                <a:solidFill>
                  <a:schemeClr val="tx2"/>
                </a:solidFill>
              </a:rPr>
              <a:t>Currently, transport distances greater than 300 km are especially attractive for inland navigation. </a:t>
            </a:r>
            <a:endParaRPr lang="en-US" sz="3200" dirty="0">
              <a:solidFill>
                <a:schemeClr val="tx2"/>
              </a:solidFill>
            </a:endParaRPr>
          </a:p>
        </p:txBody>
      </p:sp>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7159" y="5638170"/>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320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for inland navigation</a:t>
            </a:r>
            <a:endParaRPr lang="en-US" dirty="0"/>
          </a:p>
        </p:txBody>
      </p:sp>
      <p:sp>
        <p:nvSpPr>
          <p:cNvPr id="4" name="Date Placeholder 3"/>
          <p:cNvSpPr>
            <a:spLocks noGrp="1"/>
          </p:cNvSpPr>
          <p:nvPr>
            <p:ph type="dt" sz="half" idx="10"/>
          </p:nvPr>
        </p:nvSpPr>
        <p:spPr/>
        <p:txBody>
          <a:bodyPr/>
          <a:lstStyle/>
          <a:p>
            <a:fld id="{641685A4-7F15-4DB2-9064-B5B25195D202}" type="datetime6">
              <a:rPr lang="en-GB" smtClean="0"/>
              <a:t>March 16</a:t>
            </a:fld>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pPr/>
              <a:t>16</a:t>
            </a:fld>
            <a:endParaRPr lang="de-AT" dirty="0"/>
          </a:p>
        </p:txBody>
      </p:sp>
      <p:sp>
        <p:nvSpPr>
          <p:cNvPr id="18" name="Content Placeholder 8"/>
          <p:cNvSpPr txBox="1">
            <a:spLocks/>
          </p:cNvSpPr>
          <p:nvPr/>
        </p:nvSpPr>
        <p:spPr>
          <a:xfrm>
            <a:off x="179512" y="1757772"/>
            <a:ext cx="4038600" cy="4718304"/>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2600" b="1" dirty="0" smtClean="0"/>
              <a:t>Opportunities</a:t>
            </a:r>
          </a:p>
          <a:p>
            <a:r>
              <a:rPr lang="en-US" sz="2000" b="1" dirty="0"/>
              <a:t>s</a:t>
            </a:r>
            <a:r>
              <a:rPr lang="en-US" sz="2000" b="1" dirty="0" smtClean="0"/>
              <a:t>pare capacity </a:t>
            </a:r>
            <a:r>
              <a:rPr lang="en-US" sz="2000" dirty="0" smtClean="0"/>
              <a:t>of the waterway</a:t>
            </a:r>
          </a:p>
          <a:p>
            <a:r>
              <a:rPr lang="en-US" sz="2000" dirty="0" smtClean="0"/>
              <a:t>rising demand for </a:t>
            </a:r>
            <a:r>
              <a:rPr lang="en-US" sz="2000" b="1" dirty="0" smtClean="0"/>
              <a:t>environmentally friendly transport modes</a:t>
            </a:r>
          </a:p>
          <a:p>
            <a:r>
              <a:rPr lang="en-US" sz="2000" dirty="0"/>
              <a:t>m</a:t>
            </a:r>
            <a:r>
              <a:rPr lang="en-US" sz="2000" dirty="0" smtClean="0"/>
              <a:t>odern and </a:t>
            </a:r>
            <a:r>
              <a:rPr lang="en-US" sz="2000" b="1" dirty="0" smtClean="0"/>
              <a:t>harmonized cross-border information services </a:t>
            </a:r>
            <a:r>
              <a:rPr lang="en-US" sz="2000" dirty="0" smtClean="0"/>
              <a:t>(RIS)</a:t>
            </a:r>
          </a:p>
          <a:p>
            <a:r>
              <a:rPr lang="en-US" sz="2000" b="1" dirty="0"/>
              <a:t>c</a:t>
            </a:r>
            <a:r>
              <a:rPr lang="en-US" sz="2000" b="1" dirty="0" smtClean="0"/>
              <a:t>ooperation activities </a:t>
            </a:r>
            <a:r>
              <a:rPr lang="en-US" sz="2000" dirty="0" smtClean="0"/>
              <a:t>with road and rail</a:t>
            </a:r>
          </a:p>
          <a:p>
            <a:r>
              <a:rPr lang="en-US" sz="2000" b="1" dirty="0"/>
              <a:t>i</a:t>
            </a:r>
            <a:r>
              <a:rPr lang="en-US" sz="2000" b="1" dirty="0" smtClean="0"/>
              <a:t>nternational development initiatives </a:t>
            </a:r>
            <a:r>
              <a:rPr lang="en-US" sz="2000" dirty="0" smtClean="0"/>
              <a:t>(e.g. NAIADES, Strategy for the Danube Region)</a:t>
            </a:r>
            <a:endParaRPr lang="en-US" sz="2000" dirty="0"/>
          </a:p>
        </p:txBody>
      </p:sp>
      <p:sp>
        <p:nvSpPr>
          <p:cNvPr id="6" name="Content Placeholder 8"/>
          <p:cNvSpPr txBox="1">
            <a:spLocks/>
          </p:cNvSpPr>
          <p:nvPr/>
        </p:nvSpPr>
        <p:spPr>
          <a:xfrm>
            <a:off x="5105400" y="1757772"/>
            <a:ext cx="4038600" cy="4718304"/>
          </a:xfrm>
          <a:prstGeom prst="rect">
            <a:avLst/>
          </a:prstGeom>
        </p:spPr>
        <p:txBody>
          <a:bodyPr>
            <a:normAutofit fontScale="8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sz="3100" b="1" dirty="0" smtClean="0"/>
              <a:t>Political goals</a:t>
            </a:r>
          </a:p>
          <a:p>
            <a:r>
              <a:rPr lang="en-US" b="1" dirty="0"/>
              <a:t>shift of road freight </a:t>
            </a:r>
            <a:r>
              <a:rPr lang="en-US" dirty="0"/>
              <a:t>to other transport modes</a:t>
            </a:r>
          </a:p>
          <a:p>
            <a:r>
              <a:rPr lang="en-US" dirty="0"/>
              <a:t>fully functional and </a:t>
            </a:r>
            <a:r>
              <a:rPr lang="en-US" b="1" dirty="0"/>
              <a:t>EU-wide multimodal core network</a:t>
            </a:r>
            <a:r>
              <a:rPr lang="en-US" dirty="0"/>
              <a:t> by 2030 </a:t>
            </a:r>
            <a:r>
              <a:rPr lang="en-US" dirty="0">
                <a:sym typeface="Wingdings" panose="05000000000000000000" pitchFamily="2" charset="2"/>
              </a:rPr>
              <a:t> focus on European </a:t>
            </a:r>
            <a:r>
              <a:rPr lang="en-US" dirty="0" smtClean="0">
                <a:sym typeface="Wingdings" panose="05000000000000000000" pitchFamily="2" charset="2"/>
              </a:rPr>
              <a:t>ports</a:t>
            </a:r>
            <a:r>
              <a:rPr lang="en-US" dirty="0"/>
              <a:t> </a:t>
            </a:r>
            <a:endParaRPr lang="en-US" dirty="0" smtClean="0"/>
          </a:p>
          <a:p>
            <a:r>
              <a:rPr lang="en-US" b="1" dirty="0"/>
              <a:t>equivalent management systems </a:t>
            </a:r>
            <a:r>
              <a:rPr lang="en-US" dirty="0"/>
              <a:t>for land and waterway transport (River Information Service – RIS) shall be deployed</a:t>
            </a:r>
          </a:p>
          <a:p>
            <a:r>
              <a:rPr lang="en-US" dirty="0" smtClean="0"/>
              <a:t>principles </a:t>
            </a:r>
            <a:r>
              <a:rPr lang="en-US" dirty="0"/>
              <a:t>of </a:t>
            </a:r>
            <a:r>
              <a:rPr lang="en-US" b="1" dirty="0"/>
              <a:t>„user pays“ </a:t>
            </a:r>
            <a:r>
              <a:rPr lang="en-US" dirty="0"/>
              <a:t>and </a:t>
            </a:r>
            <a:r>
              <a:rPr lang="en-US" b="1" dirty="0"/>
              <a:t>„polluter pays“ </a:t>
            </a:r>
            <a:r>
              <a:rPr lang="en-US" dirty="0"/>
              <a:t>shall be fully applied and higher level of engagement by private sector </a:t>
            </a:r>
            <a:endParaRPr lang="en-US" dirty="0">
              <a:sym typeface="Wingdings" panose="05000000000000000000" pitchFamily="2" charset="2"/>
            </a:endParaRPr>
          </a:p>
          <a:p>
            <a:r>
              <a:rPr lang="en-US" dirty="0">
                <a:sym typeface="Wingdings" panose="05000000000000000000" pitchFamily="2" charset="2"/>
              </a:rPr>
              <a:t>A</a:t>
            </a:r>
            <a:r>
              <a:rPr lang="en-US" dirty="0" smtClean="0">
                <a:sym typeface="Wingdings" panose="05000000000000000000" pitchFamily="2" charset="2"/>
              </a:rPr>
              <a:t>ction </a:t>
            </a:r>
            <a:r>
              <a:rPr lang="en-US" dirty="0">
                <a:sym typeface="Wingdings" panose="05000000000000000000" pitchFamily="2" charset="2"/>
              </a:rPr>
              <a:t>Program </a:t>
            </a:r>
            <a:r>
              <a:rPr lang="en-US" b="1" dirty="0">
                <a:sym typeface="Wingdings" panose="05000000000000000000" pitchFamily="2" charset="2"/>
              </a:rPr>
              <a:t>NAIADES II</a:t>
            </a:r>
            <a:r>
              <a:rPr lang="en-US" dirty="0">
                <a:sym typeface="Wingdings" panose="05000000000000000000" pitchFamily="2" charset="2"/>
              </a:rPr>
              <a:t> in combination with </a:t>
            </a:r>
            <a:r>
              <a:rPr lang="en-US" b="1" dirty="0" smtClean="0">
                <a:sym typeface="Wingdings" panose="05000000000000000000" pitchFamily="2" charset="2"/>
              </a:rPr>
              <a:t>PLATINA</a:t>
            </a:r>
            <a:endParaRPr lang="en-US" b="1" dirty="0">
              <a:sym typeface="Wingdings" panose="05000000000000000000" pitchFamily="2" charset="2"/>
            </a:endParaRPr>
          </a:p>
        </p:txBody>
      </p:sp>
      <p:sp>
        <p:nvSpPr>
          <p:cNvPr id="8" name="Right Arrow 7"/>
          <p:cNvSpPr/>
          <p:nvPr/>
        </p:nvSpPr>
        <p:spPr>
          <a:xfrm rot="10800000">
            <a:off x="2430066" y="2309664"/>
            <a:ext cx="4084540" cy="2380775"/>
          </a:xfrm>
          <a:prstGeom prst="rightArrow">
            <a:avLst/>
          </a:prstGeom>
          <a:solidFill>
            <a:schemeClr val="accent1">
              <a:alpha val="11000"/>
            </a:schemeClr>
          </a:solidFill>
          <a:ln>
            <a:solidFill>
              <a:schemeClr val="accent1">
                <a:shade val="50000"/>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869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Agenda</a:t>
            </a:r>
            <a:br>
              <a:rPr lang="en-US" b="1" dirty="0" smtClean="0"/>
            </a:br>
            <a:r>
              <a:rPr lang="en-US" sz="2200" b="0" dirty="0" smtClean="0"/>
              <a:t>Sustainability and environmental </a:t>
            </a:r>
            <a:br>
              <a:rPr lang="en-US" sz="2200" b="0" dirty="0" smtClean="0"/>
            </a:br>
            <a:r>
              <a:rPr lang="en-US" sz="2200" b="0" dirty="0" smtClean="0"/>
              <a:t>aspects in inland navigation</a:t>
            </a:r>
            <a:endParaRPr lang="en-US" sz="2200" b="0" dirty="0"/>
          </a:p>
        </p:txBody>
      </p:sp>
      <p:graphicFrame>
        <p:nvGraphicFramePr>
          <p:cNvPr id="5" name="Inhaltsplatzhalter 4"/>
          <p:cNvGraphicFramePr>
            <a:graphicFrameLocks/>
          </p:cNvGraphicFramePr>
          <p:nvPr>
            <p:extLst>
              <p:ext uri="{D42A27DB-BD31-4B8C-83A1-F6EECF244321}">
                <p14:modId xmlns:p14="http://schemas.microsoft.com/office/powerpoint/2010/main" val="4192924282"/>
              </p:ext>
            </p:extLst>
          </p:nvPr>
        </p:nvGraphicFramePr>
        <p:xfrm>
          <a:off x="1835696" y="1988840"/>
          <a:ext cx="532859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fld id="{39F43DC2-DD92-43AC-A114-A275BA40C73B}" type="datetime6">
              <a:rPr lang="en-GB" smtClean="0">
                <a:solidFill>
                  <a:prstClr val="white"/>
                </a:solidFill>
              </a:rPr>
              <a:t>March 16</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Tree>
    <p:extLst>
      <p:ext uri="{BB962C8B-B14F-4D97-AF65-F5344CB8AC3E}">
        <p14:creationId xmlns:p14="http://schemas.microsoft.com/office/powerpoint/2010/main" val="1414604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ea typeface="+mn-ea"/>
                <a:cs typeface="+mn-cs"/>
              </a:rPr>
              <a:t>Green ports</a:t>
            </a:r>
          </a:p>
        </p:txBody>
      </p:sp>
      <p:sp>
        <p:nvSpPr>
          <p:cNvPr id="3" name="Content Placeholder 2"/>
          <p:cNvSpPr>
            <a:spLocks noGrp="1"/>
          </p:cNvSpPr>
          <p:nvPr>
            <p:ph idx="1"/>
          </p:nvPr>
        </p:nvSpPr>
        <p:spPr/>
        <p:txBody>
          <a:bodyPr/>
          <a:lstStyle/>
          <a:p>
            <a:pPr marL="0" indent="0">
              <a:buNone/>
            </a:pPr>
            <a:r>
              <a:rPr lang="en-US" b="1" dirty="0" smtClean="0"/>
              <a:t>Definition: „Green ports aim to strike a balance between environmental impact and economic interests“ </a:t>
            </a:r>
            <a:r>
              <a:rPr lang="en-US" sz="1600" i="1" dirty="0" smtClean="0"/>
              <a:t>viadonau (2013</a:t>
            </a:r>
            <a:r>
              <a:rPr lang="en-US" sz="1600" i="1" dirty="0"/>
              <a:t>)</a:t>
            </a:r>
          </a:p>
          <a:p>
            <a:pPr marL="0" indent="0">
              <a:buNone/>
            </a:pPr>
            <a:endParaRPr lang="en-US" dirty="0" smtClean="0"/>
          </a:p>
          <a:p>
            <a:pPr marL="0" indent="0">
              <a:buNone/>
            </a:pPr>
            <a:r>
              <a:rPr lang="en-US" b="1" dirty="0"/>
              <a:t>T</a:t>
            </a:r>
            <a:r>
              <a:rPr lang="en-US" b="1" dirty="0" smtClean="0"/>
              <a:t>hat means:</a:t>
            </a:r>
          </a:p>
          <a:p>
            <a:r>
              <a:rPr lang="en-US" sz="2000" dirty="0"/>
              <a:t>e</a:t>
            </a:r>
            <a:r>
              <a:rPr lang="en-US" sz="2000" dirty="0" smtClean="0"/>
              <a:t>fficient use of resources</a:t>
            </a:r>
          </a:p>
          <a:p>
            <a:r>
              <a:rPr lang="en-US" sz="2000" dirty="0"/>
              <a:t>m</a:t>
            </a:r>
            <a:r>
              <a:rPr lang="en-US" sz="2000" dirty="0" smtClean="0"/>
              <a:t>inimize negative impact on regional environment</a:t>
            </a:r>
          </a:p>
          <a:p>
            <a:r>
              <a:rPr lang="en-US" sz="2000" dirty="0" smtClean="0"/>
              <a:t>secure natural environment of the port</a:t>
            </a:r>
          </a:p>
          <a:p>
            <a:r>
              <a:rPr lang="en-US" sz="2000" dirty="0" smtClean="0"/>
              <a:t>increase environment management level</a:t>
            </a:r>
          </a:p>
          <a:p>
            <a:pPr marL="0" indent="0">
              <a:buNone/>
            </a:pPr>
            <a:endParaRPr lang="en-US" sz="2000" dirty="0" smtClean="0"/>
          </a:p>
          <a:p>
            <a:pPr marL="0" indent="0">
              <a:buNone/>
            </a:pPr>
            <a:r>
              <a:rPr lang="en-US" sz="2000" dirty="0" smtClean="0">
                <a:sym typeface="Wingdings" panose="05000000000000000000" pitchFamily="2" charset="2"/>
              </a:rPr>
              <a:t> </a:t>
            </a:r>
            <a:r>
              <a:rPr lang="en-US" sz="2000" dirty="0" smtClean="0"/>
              <a:t>achieved by different measures and policies</a:t>
            </a:r>
            <a:endParaRPr lang="en-US" sz="2000" dirty="0"/>
          </a:p>
        </p:txBody>
      </p:sp>
      <p:sp>
        <p:nvSpPr>
          <p:cNvPr id="4" name="Date Placeholder 3"/>
          <p:cNvSpPr>
            <a:spLocks noGrp="1"/>
          </p:cNvSpPr>
          <p:nvPr>
            <p:ph type="dt" sz="half" idx="10"/>
          </p:nvPr>
        </p:nvSpPr>
        <p:spPr/>
        <p:txBody>
          <a:bodyPr/>
          <a:lstStyle/>
          <a:p>
            <a:fld id="{FE1DC4F5-306D-42DB-8D9D-06927E6400CB}"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Tree>
    <p:extLst>
      <p:ext uri="{BB962C8B-B14F-4D97-AF65-F5344CB8AC3E}">
        <p14:creationId xmlns:p14="http://schemas.microsoft.com/office/powerpoint/2010/main" val="2099071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a:t>
            </a:r>
            <a:r>
              <a:rPr lang="de-DE" dirty="0" smtClean="0"/>
              <a:t>oals</a:t>
            </a:r>
            <a:endParaRPr lang="en-US" dirty="0"/>
          </a:p>
        </p:txBody>
      </p:sp>
      <p:sp>
        <p:nvSpPr>
          <p:cNvPr id="3" name="Content Placeholder 2"/>
          <p:cNvSpPr>
            <a:spLocks noGrp="1"/>
          </p:cNvSpPr>
          <p:nvPr>
            <p:ph idx="1"/>
          </p:nvPr>
        </p:nvSpPr>
        <p:spPr/>
        <p:txBody>
          <a:bodyPr/>
          <a:lstStyle/>
          <a:p>
            <a:pPr marL="0" indent="0">
              <a:buNone/>
            </a:pPr>
            <a:r>
              <a:rPr lang="en-US" b="1" dirty="0"/>
              <a:t>D</a:t>
            </a:r>
            <a:r>
              <a:rPr lang="en-US" b="1" dirty="0" smtClean="0"/>
              <a:t>ecrease</a:t>
            </a:r>
            <a:r>
              <a:rPr lang="en-US" dirty="0" smtClean="0"/>
              <a:t>:</a:t>
            </a:r>
          </a:p>
          <a:p>
            <a:r>
              <a:rPr lang="en-US" sz="2000" dirty="0"/>
              <a:t>e</a:t>
            </a:r>
            <a:r>
              <a:rPr lang="en-US" sz="2000" dirty="0" smtClean="0"/>
              <a:t>missions (air, noise)</a:t>
            </a:r>
          </a:p>
          <a:p>
            <a:r>
              <a:rPr lang="en-US" sz="2000" dirty="0"/>
              <a:t>s</a:t>
            </a:r>
            <a:r>
              <a:rPr lang="en-US" sz="2000" dirty="0" smtClean="0"/>
              <a:t>oil and sediment pollution</a:t>
            </a:r>
          </a:p>
          <a:p>
            <a:r>
              <a:rPr lang="en-US" sz="2000" dirty="0"/>
              <a:t>e</a:t>
            </a:r>
            <a:r>
              <a:rPr lang="en-US" sz="2000" dirty="0" smtClean="0"/>
              <a:t>nergy consumption</a:t>
            </a:r>
          </a:p>
          <a:p>
            <a:pPr marL="0" indent="0">
              <a:buNone/>
            </a:pPr>
            <a:endParaRPr lang="en-US" dirty="0" smtClean="0"/>
          </a:p>
          <a:p>
            <a:pPr marL="0" indent="0">
              <a:buNone/>
            </a:pPr>
            <a:r>
              <a:rPr lang="en-US" b="1" dirty="0"/>
              <a:t>I</a:t>
            </a:r>
            <a:r>
              <a:rPr lang="en-US" b="1" dirty="0" smtClean="0"/>
              <a:t>mprove</a:t>
            </a:r>
            <a:r>
              <a:rPr lang="en-US" dirty="0" smtClean="0"/>
              <a:t>:</a:t>
            </a:r>
          </a:p>
          <a:p>
            <a:r>
              <a:rPr lang="en-US" sz="2000" dirty="0"/>
              <a:t>w</a:t>
            </a:r>
            <a:r>
              <a:rPr lang="en-US" sz="2000" dirty="0" smtClean="0"/>
              <a:t>ater quality</a:t>
            </a:r>
          </a:p>
          <a:p>
            <a:r>
              <a:rPr lang="en-US" sz="2000" dirty="0"/>
              <a:t>a</a:t>
            </a:r>
            <a:r>
              <a:rPr lang="en-US" sz="2000" dirty="0" smtClean="0"/>
              <a:t>quatic eco-system</a:t>
            </a:r>
          </a:p>
          <a:p>
            <a:r>
              <a:rPr lang="en-US" sz="2000" dirty="0"/>
              <a:t>w</a:t>
            </a:r>
            <a:r>
              <a:rPr lang="en-US" sz="2000" dirty="0" smtClean="0"/>
              <a:t>eather monitoring</a:t>
            </a:r>
            <a:endParaRPr lang="en-US" sz="2000" dirty="0"/>
          </a:p>
        </p:txBody>
      </p:sp>
      <p:sp>
        <p:nvSpPr>
          <p:cNvPr id="4" name="Date Placeholder 3"/>
          <p:cNvSpPr>
            <a:spLocks noGrp="1"/>
          </p:cNvSpPr>
          <p:nvPr>
            <p:ph type="dt" sz="half" idx="10"/>
          </p:nvPr>
        </p:nvSpPr>
        <p:spPr/>
        <p:txBody>
          <a:bodyPr/>
          <a:lstStyle/>
          <a:p>
            <a:fld id="{4E1E7256-9FC0-4545-A21B-C0AD0FB30D74}"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958952"/>
            <a:ext cx="3428719" cy="2379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844824"/>
            <a:ext cx="3224781"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51919" y="6061169"/>
            <a:ext cx="3212695" cy="261610"/>
          </a:xfrm>
          <a:prstGeom prst="rect">
            <a:avLst/>
          </a:prstGeom>
          <a:noFill/>
        </p:spPr>
        <p:txBody>
          <a:bodyPr wrap="square" rtlCol="0">
            <a:spAutoFit/>
          </a:bodyPr>
          <a:lstStyle/>
          <a:p>
            <a:r>
              <a:rPr lang="de-DE" sz="1050" dirty="0" smtClean="0">
                <a:solidFill>
                  <a:schemeClr val="bg1"/>
                </a:solidFill>
              </a:rPr>
              <a:t>Source: via donau/Robert Tögel</a:t>
            </a:r>
            <a:endParaRPr lang="en-US" sz="1050" dirty="0">
              <a:solidFill>
                <a:schemeClr val="bg1"/>
              </a:solidFill>
            </a:endParaRPr>
          </a:p>
        </p:txBody>
      </p:sp>
      <p:sp>
        <p:nvSpPr>
          <p:cNvPr id="9" name="TextBox 8"/>
          <p:cNvSpPr txBox="1"/>
          <p:nvPr/>
        </p:nvSpPr>
        <p:spPr>
          <a:xfrm>
            <a:off x="4788024" y="3244101"/>
            <a:ext cx="3212695" cy="261610"/>
          </a:xfrm>
          <a:prstGeom prst="rect">
            <a:avLst/>
          </a:prstGeom>
          <a:noFill/>
        </p:spPr>
        <p:txBody>
          <a:bodyPr wrap="square" rtlCol="0">
            <a:spAutoFit/>
          </a:bodyPr>
          <a:lstStyle/>
          <a:p>
            <a:r>
              <a:rPr lang="de-DE" sz="1050" dirty="0" smtClean="0">
                <a:solidFill>
                  <a:schemeClr val="bg1"/>
                </a:solidFill>
              </a:rPr>
              <a:t>Source: via donau/Andi Bruckner</a:t>
            </a:r>
            <a:endParaRPr lang="en-US" sz="1050" dirty="0">
              <a:solidFill>
                <a:schemeClr val="bg1"/>
              </a:solidFill>
            </a:endParaRPr>
          </a:p>
        </p:txBody>
      </p:sp>
    </p:spTree>
    <p:extLst>
      <p:ext uri="{BB962C8B-B14F-4D97-AF65-F5344CB8AC3E}">
        <p14:creationId xmlns:p14="http://schemas.microsoft.com/office/powerpoint/2010/main" val="411892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How to work with this learning material</a:t>
            </a:r>
            <a:endParaRPr lang="en-US" dirty="0"/>
          </a:p>
        </p:txBody>
      </p:sp>
      <p:sp>
        <p:nvSpPr>
          <p:cNvPr id="2" name="Content Placeholder 1"/>
          <p:cNvSpPr>
            <a:spLocks noGrp="1"/>
          </p:cNvSpPr>
          <p:nvPr>
            <p:ph idx="1"/>
          </p:nvPr>
        </p:nvSpPr>
        <p:spPr/>
        <p:txBody>
          <a:bodyPr>
            <a:normAutofit fontScale="92500" lnSpcReduction="20000"/>
          </a:bodyPr>
          <a:lstStyle/>
          <a:p>
            <a:r>
              <a:rPr lang="en-US" dirty="0" smtClean="0"/>
              <a:t>Power Point</a:t>
            </a:r>
          </a:p>
          <a:p>
            <a:pPr marL="274320" lvl="1" indent="0">
              <a:buNone/>
            </a:pPr>
            <a:r>
              <a:rPr lang="en-US" dirty="0" smtClean="0"/>
              <a:t>the following power point presents sustainability and environmental aspects relevant for inland navigation. The slides are shortly described in the notes below and you can also find the link to the source if you need further information.</a:t>
            </a:r>
          </a:p>
          <a:p>
            <a:r>
              <a:rPr lang="en-US" dirty="0" smtClean="0"/>
              <a:t>Reader</a:t>
            </a:r>
          </a:p>
          <a:p>
            <a:pPr marL="274320" lvl="1" indent="0">
              <a:buNone/>
            </a:pPr>
            <a:r>
              <a:rPr lang="en-US" dirty="0"/>
              <a:t>In addition to the power point presentation, you can also use the reader provided on our platform. It’s more detailed and </a:t>
            </a:r>
            <a:r>
              <a:rPr lang="en-US" dirty="0" smtClean="0"/>
              <a:t>can be </a:t>
            </a:r>
            <a:r>
              <a:rPr lang="en-US" dirty="0"/>
              <a:t>used as a </a:t>
            </a:r>
            <a:r>
              <a:rPr lang="en-US" dirty="0" smtClean="0"/>
              <a:t>script for your lessons. </a:t>
            </a:r>
            <a:endParaRPr lang="en-US" dirty="0"/>
          </a:p>
          <a:p>
            <a:r>
              <a:rPr lang="en-US" dirty="0" smtClean="0"/>
              <a:t>Links </a:t>
            </a:r>
          </a:p>
          <a:p>
            <a:pPr marL="274320" lvl="1" indent="0">
              <a:buNone/>
            </a:pPr>
            <a:r>
              <a:rPr lang="en-US" dirty="0"/>
              <a:t>You can also find the sources of our presentation and reader in the links         section of the relevant bundled teaching </a:t>
            </a:r>
            <a:r>
              <a:rPr lang="en-US" dirty="0" smtClean="0"/>
              <a:t>material.</a:t>
            </a:r>
            <a:endParaRPr lang="en-US" dirty="0"/>
          </a:p>
          <a:p>
            <a:r>
              <a:rPr lang="en-US" dirty="0" smtClean="0"/>
              <a:t>Videos</a:t>
            </a:r>
          </a:p>
          <a:p>
            <a:pPr marL="274320" lvl="2" indent="0">
              <a:buNone/>
            </a:pPr>
            <a:r>
              <a:rPr lang="en-US" sz="2000" dirty="0"/>
              <a:t>There are also different videos used as sources in this presentation. You can find these videos separately in the </a:t>
            </a:r>
            <a:r>
              <a:rPr lang="en-US" sz="2000" dirty="0" smtClean="0"/>
              <a:t>corresponding section of the relevant </a:t>
            </a:r>
            <a:r>
              <a:rPr lang="en-US" sz="2000" dirty="0"/>
              <a:t>bundled teaching </a:t>
            </a:r>
            <a:r>
              <a:rPr lang="en-US" sz="2000" dirty="0" smtClean="0"/>
              <a:t>material.</a:t>
            </a:r>
            <a:endParaRPr lang="en-US" dirty="0" smtClean="0"/>
          </a:p>
        </p:txBody>
      </p:sp>
      <p:sp>
        <p:nvSpPr>
          <p:cNvPr id="3" name="Date Placeholder 2"/>
          <p:cNvSpPr>
            <a:spLocks noGrp="1"/>
          </p:cNvSpPr>
          <p:nvPr>
            <p:ph type="dt" sz="half" idx="10"/>
          </p:nvPr>
        </p:nvSpPr>
        <p:spPr/>
        <p:txBody>
          <a:bodyPr/>
          <a:lstStyle/>
          <a:p>
            <a:fld id="{A7E0F9B2-DD4D-4701-AF17-2CECE99CDD3E}"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Tree>
    <p:extLst>
      <p:ext uri="{BB962C8B-B14F-4D97-AF65-F5344CB8AC3E}">
        <p14:creationId xmlns:p14="http://schemas.microsoft.com/office/powerpoint/2010/main" val="2608979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barriers</a:t>
            </a:r>
            <a:endParaRPr lang="en-US" dirty="0"/>
          </a:p>
        </p:txBody>
      </p:sp>
      <p:sp>
        <p:nvSpPr>
          <p:cNvPr id="3" name="Content Placeholder 2"/>
          <p:cNvSpPr>
            <a:spLocks noGrp="1"/>
          </p:cNvSpPr>
          <p:nvPr>
            <p:ph idx="1"/>
          </p:nvPr>
        </p:nvSpPr>
        <p:spPr/>
        <p:txBody>
          <a:bodyPr/>
          <a:lstStyle/>
          <a:p>
            <a:pPr marL="0" indent="0">
              <a:buNone/>
            </a:pPr>
            <a:r>
              <a:rPr lang="en-US" b="1" dirty="0"/>
              <a:t>F</a:t>
            </a:r>
            <a:r>
              <a:rPr lang="en-US" b="1" dirty="0" smtClean="0"/>
              <a:t>inancial factors</a:t>
            </a:r>
          </a:p>
          <a:p>
            <a:r>
              <a:rPr lang="en-US" sz="2000" dirty="0"/>
              <a:t>e</a:t>
            </a:r>
            <a:r>
              <a:rPr lang="en-US" sz="2000" dirty="0" smtClean="0"/>
              <a:t>xisting infrastructure with regard to multimodality </a:t>
            </a:r>
          </a:p>
          <a:p>
            <a:r>
              <a:rPr lang="en-US" sz="2000" dirty="0" smtClean="0"/>
              <a:t>modernization and reconstruction of infrastructure</a:t>
            </a:r>
            <a:endParaRPr lang="en-US" sz="2000" dirty="0" smtClean="0">
              <a:sym typeface="Wingdings" panose="05000000000000000000" pitchFamily="2" charset="2"/>
            </a:endParaRPr>
          </a:p>
          <a:p>
            <a:pPr marL="0" indent="0">
              <a:buNone/>
            </a:pPr>
            <a:endParaRPr lang="en-US" dirty="0" smtClean="0"/>
          </a:p>
          <a:p>
            <a:pPr marL="0" indent="0">
              <a:buNone/>
            </a:pPr>
            <a:r>
              <a:rPr lang="en-US" b="1" dirty="0"/>
              <a:t>D</a:t>
            </a:r>
            <a:r>
              <a:rPr lang="en-US" b="1" dirty="0" smtClean="0"/>
              <a:t>emographic factors</a:t>
            </a:r>
          </a:p>
          <a:p>
            <a:r>
              <a:rPr lang="en-US" sz="2000" dirty="0"/>
              <a:t>e</a:t>
            </a:r>
            <a:r>
              <a:rPr lang="en-US" sz="2000" dirty="0" smtClean="0"/>
              <a:t>conomic site surrounding port</a:t>
            </a:r>
          </a:p>
          <a:p>
            <a:r>
              <a:rPr lang="en-US" sz="2000" dirty="0"/>
              <a:t>a</a:t>
            </a:r>
            <a:r>
              <a:rPr lang="en-US" sz="2000" dirty="0" smtClean="0"/>
              <a:t>vailable manpower in region</a:t>
            </a:r>
          </a:p>
          <a:p>
            <a:r>
              <a:rPr lang="en-US" sz="2000" dirty="0"/>
              <a:t>c</a:t>
            </a:r>
            <a:r>
              <a:rPr lang="en-US" sz="2000" dirty="0" smtClean="0"/>
              <a:t>ompetition considering logistics </a:t>
            </a:r>
            <a:br>
              <a:rPr lang="en-US" sz="2000" dirty="0" smtClean="0"/>
            </a:br>
            <a:r>
              <a:rPr lang="en-US" sz="2000" dirty="0" smtClean="0"/>
              <a:t>services</a:t>
            </a:r>
          </a:p>
          <a:p>
            <a:r>
              <a:rPr lang="en-US" sz="2000" dirty="0"/>
              <a:t>g</a:t>
            </a:r>
            <a:r>
              <a:rPr lang="en-US" sz="2000" dirty="0" smtClean="0"/>
              <a:t>eneral location factors </a:t>
            </a:r>
            <a:br>
              <a:rPr lang="en-US" sz="2000" dirty="0" smtClean="0"/>
            </a:br>
            <a:r>
              <a:rPr lang="en-US" sz="2000" dirty="0" smtClean="0"/>
              <a:t>(e.g. natural disaster risks) </a:t>
            </a:r>
          </a:p>
          <a:p>
            <a:endParaRPr lang="en-US" dirty="0"/>
          </a:p>
        </p:txBody>
      </p:sp>
      <p:sp>
        <p:nvSpPr>
          <p:cNvPr id="4" name="Date Placeholder 3"/>
          <p:cNvSpPr>
            <a:spLocks noGrp="1"/>
          </p:cNvSpPr>
          <p:nvPr>
            <p:ph type="dt" sz="half" idx="10"/>
          </p:nvPr>
        </p:nvSpPr>
        <p:spPr/>
        <p:txBody>
          <a:bodyPr/>
          <a:lstStyle/>
          <a:p>
            <a:fld id="{2DD26B7F-6CBD-4E0B-98D5-845092176E1F}"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834" y="3645024"/>
            <a:ext cx="4211960" cy="281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951834" y="6191974"/>
            <a:ext cx="3212695" cy="261610"/>
          </a:xfrm>
          <a:prstGeom prst="rect">
            <a:avLst/>
          </a:prstGeom>
          <a:noFill/>
        </p:spPr>
        <p:txBody>
          <a:bodyPr wrap="square" rtlCol="0">
            <a:spAutoFit/>
          </a:bodyPr>
          <a:lstStyle/>
          <a:p>
            <a:r>
              <a:rPr lang="de-DE" sz="1050" dirty="0" smtClean="0">
                <a:solidFill>
                  <a:schemeClr val="bg1"/>
                </a:solidFill>
              </a:rPr>
              <a:t>Source: via  donau, EHG Ennshafen GmbH</a:t>
            </a:r>
            <a:endParaRPr lang="en-US" sz="1050" dirty="0">
              <a:solidFill>
                <a:schemeClr val="bg1"/>
              </a:solidFill>
            </a:endParaRPr>
          </a:p>
        </p:txBody>
      </p:sp>
    </p:spTree>
    <p:extLst>
      <p:ext uri="{BB962C8B-B14F-4D97-AF65-F5344CB8AC3E}">
        <p14:creationId xmlns:p14="http://schemas.microsoft.com/office/powerpoint/2010/main" val="1362281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Best practice</a:t>
            </a:r>
            <a:endParaRPr lang="en-US" dirty="0"/>
          </a:p>
        </p:txBody>
      </p:sp>
      <p:sp>
        <p:nvSpPr>
          <p:cNvPr id="3" name="Content Placeholder 2"/>
          <p:cNvSpPr>
            <a:spLocks noGrp="1"/>
          </p:cNvSpPr>
          <p:nvPr>
            <p:ph idx="1"/>
          </p:nvPr>
        </p:nvSpPr>
        <p:spPr/>
        <p:txBody>
          <a:bodyPr/>
          <a:lstStyle/>
          <a:p>
            <a:r>
              <a:rPr lang="en-US" b="1" dirty="0" smtClean="0"/>
              <a:t>Green terminal in Baja (HU)</a:t>
            </a:r>
          </a:p>
          <a:p>
            <a:pPr lvl="1"/>
            <a:r>
              <a:rPr lang="en-US" dirty="0" smtClean="0"/>
              <a:t>established 2011</a:t>
            </a:r>
          </a:p>
          <a:p>
            <a:pPr lvl="1"/>
            <a:r>
              <a:rPr lang="en-US" dirty="0"/>
              <a:t>c</a:t>
            </a:r>
            <a:r>
              <a:rPr lang="en-US" dirty="0" smtClean="0"/>
              <a:t>ollecting waste water, bilge water </a:t>
            </a:r>
          </a:p>
          <a:p>
            <a:pPr marL="274320" lvl="1" indent="0">
              <a:buNone/>
            </a:pPr>
            <a:r>
              <a:rPr lang="en-US" dirty="0" smtClean="0"/>
              <a:t>    and general waste</a:t>
            </a:r>
          </a:p>
          <a:p>
            <a:pPr lvl="1"/>
            <a:r>
              <a:rPr lang="en-US" dirty="0"/>
              <a:t>p</a:t>
            </a:r>
            <a:r>
              <a:rPr lang="en-US" dirty="0" smtClean="0"/>
              <a:t>rovide power and drinking water</a:t>
            </a:r>
          </a:p>
          <a:p>
            <a:endParaRPr lang="en-US" dirty="0" smtClean="0"/>
          </a:p>
          <a:p>
            <a:r>
              <a:rPr lang="en-US" b="1" dirty="0"/>
              <a:t>P</a:t>
            </a:r>
            <a:r>
              <a:rPr lang="en-US" b="1" dirty="0" smtClean="0"/>
              <a:t>ort of Rotterdam (NE)</a:t>
            </a:r>
          </a:p>
          <a:p>
            <a:pPr lvl="1"/>
            <a:r>
              <a:rPr lang="en-US" dirty="0"/>
              <a:t>s</a:t>
            </a:r>
            <a:r>
              <a:rPr lang="en-US" dirty="0" smtClean="0"/>
              <a:t>horeside provisions of electricity for ships</a:t>
            </a:r>
          </a:p>
          <a:p>
            <a:pPr lvl="1"/>
            <a:r>
              <a:rPr lang="en-US" dirty="0" smtClean="0"/>
              <a:t>Massvlakte 2</a:t>
            </a:r>
          </a:p>
          <a:p>
            <a:pPr lvl="2"/>
            <a:r>
              <a:rPr lang="en-US" dirty="0" smtClean="0"/>
              <a:t>strict construction requirements</a:t>
            </a:r>
          </a:p>
          <a:p>
            <a:pPr lvl="2"/>
            <a:r>
              <a:rPr lang="en-US" dirty="0"/>
              <a:t>n</a:t>
            </a:r>
            <a:r>
              <a:rPr lang="en-US" dirty="0" smtClean="0"/>
              <a:t>ature and recreation areas </a:t>
            </a:r>
            <a:endParaRPr lang="en-US" dirty="0"/>
          </a:p>
        </p:txBody>
      </p:sp>
      <p:sp>
        <p:nvSpPr>
          <p:cNvPr id="4" name="Date Placeholder 3"/>
          <p:cNvSpPr>
            <a:spLocks noGrp="1"/>
          </p:cNvSpPr>
          <p:nvPr>
            <p:ph type="dt" sz="half" idx="10"/>
          </p:nvPr>
        </p:nvSpPr>
        <p:spPr/>
        <p:txBody>
          <a:bodyPr/>
          <a:lstStyle/>
          <a:p>
            <a:fld id="{30392CEA-D5BA-4DAA-AA70-382F0DC12BC8}"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178" y="1772815"/>
            <a:ext cx="3384376" cy="22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981178" y="3790724"/>
            <a:ext cx="3212695" cy="261610"/>
          </a:xfrm>
          <a:prstGeom prst="rect">
            <a:avLst/>
          </a:prstGeom>
          <a:noFill/>
        </p:spPr>
        <p:txBody>
          <a:bodyPr wrap="square" rtlCol="0">
            <a:spAutoFit/>
          </a:bodyPr>
          <a:lstStyle/>
          <a:p>
            <a:r>
              <a:rPr lang="de-DE" sz="1050" dirty="0" smtClean="0">
                <a:solidFill>
                  <a:schemeClr val="bg1"/>
                </a:solidFill>
              </a:rPr>
              <a:t>Source: Port of Baja</a:t>
            </a:r>
            <a:endParaRPr lang="en-US" sz="1050" dirty="0">
              <a:solidFill>
                <a:schemeClr val="bg1"/>
              </a:solidFill>
            </a:endParaRPr>
          </a:p>
        </p:txBody>
      </p:sp>
    </p:spTree>
    <p:extLst>
      <p:ext uri="{BB962C8B-B14F-4D97-AF65-F5344CB8AC3E}">
        <p14:creationId xmlns:p14="http://schemas.microsoft.com/office/powerpoint/2010/main" val="2465169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Agenda</a:t>
            </a:r>
            <a:br>
              <a:rPr lang="en-US" b="1" dirty="0" smtClean="0"/>
            </a:br>
            <a:r>
              <a:rPr lang="en-US" sz="2200" b="0" dirty="0" smtClean="0"/>
              <a:t>Sustainability and environmental </a:t>
            </a:r>
            <a:br>
              <a:rPr lang="en-US" sz="2200" b="0" dirty="0" smtClean="0"/>
            </a:br>
            <a:r>
              <a:rPr lang="en-US" sz="2200" b="0" dirty="0" smtClean="0"/>
              <a:t>aspects in inland navigation</a:t>
            </a:r>
            <a:endParaRPr lang="en-US" sz="2200" b="0" dirty="0"/>
          </a:p>
        </p:txBody>
      </p:sp>
      <p:graphicFrame>
        <p:nvGraphicFramePr>
          <p:cNvPr id="5" name="Inhaltsplatzhalter 4"/>
          <p:cNvGraphicFramePr>
            <a:graphicFrameLocks/>
          </p:cNvGraphicFramePr>
          <p:nvPr>
            <p:extLst>
              <p:ext uri="{D42A27DB-BD31-4B8C-83A1-F6EECF244321}">
                <p14:modId xmlns:p14="http://schemas.microsoft.com/office/powerpoint/2010/main" val="2033052485"/>
              </p:ext>
            </p:extLst>
          </p:nvPr>
        </p:nvGraphicFramePr>
        <p:xfrm>
          <a:off x="1835696" y="1988840"/>
          <a:ext cx="532859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fld id="{38370A1B-7BA0-4E2D-9A67-24589963E2AE}" type="datetime6">
              <a:rPr lang="en-GB" smtClean="0">
                <a:solidFill>
                  <a:prstClr val="white"/>
                </a:solidFill>
              </a:rPr>
              <a:t>March 16</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spTree>
    <p:extLst>
      <p:ext uri="{BB962C8B-B14F-4D97-AF65-F5344CB8AC3E}">
        <p14:creationId xmlns:p14="http://schemas.microsoft.com/office/powerpoint/2010/main" val="3256448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Facts about LNG </a:t>
            </a:r>
            <a:endParaRPr lang="en-US" dirty="0"/>
          </a:p>
        </p:txBody>
      </p:sp>
      <p:sp>
        <p:nvSpPr>
          <p:cNvPr id="3" name="Content Placeholder 2"/>
          <p:cNvSpPr>
            <a:spLocks noGrp="1"/>
          </p:cNvSpPr>
          <p:nvPr>
            <p:ph idx="1"/>
          </p:nvPr>
        </p:nvSpPr>
        <p:spPr>
          <a:xfrm>
            <a:off x="457200" y="1700808"/>
            <a:ext cx="4114800" cy="4776192"/>
          </a:xfrm>
        </p:spPr>
        <p:txBody>
          <a:bodyPr>
            <a:normAutofit fontScale="70000" lnSpcReduction="20000"/>
          </a:bodyPr>
          <a:lstStyle/>
          <a:p>
            <a:r>
              <a:rPr lang="en-US" b="1" dirty="0" smtClean="0"/>
              <a:t>LNG</a:t>
            </a:r>
            <a:r>
              <a:rPr lang="en-US" dirty="0" smtClean="0"/>
              <a:t> = </a:t>
            </a:r>
            <a:r>
              <a:rPr lang="en-US" b="1" dirty="0" smtClean="0"/>
              <a:t>L</a:t>
            </a:r>
            <a:r>
              <a:rPr lang="en-US" dirty="0" smtClean="0"/>
              <a:t>iquefied </a:t>
            </a:r>
            <a:r>
              <a:rPr lang="en-US" b="1" dirty="0" smtClean="0"/>
              <a:t>N</a:t>
            </a:r>
            <a:r>
              <a:rPr lang="en-US" dirty="0" smtClean="0"/>
              <a:t>atural </a:t>
            </a:r>
            <a:r>
              <a:rPr lang="en-US" b="1" dirty="0" smtClean="0"/>
              <a:t>G</a:t>
            </a:r>
            <a:r>
              <a:rPr lang="en-US" dirty="0" smtClean="0"/>
              <a:t>as</a:t>
            </a:r>
          </a:p>
          <a:p>
            <a:endParaRPr lang="en-US" sz="1900" dirty="0" smtClean="0"/>
          </a:p>
          <a:p>
            <a:r>
              <a:rPr lang="en-US" dirty="0"/>
              <a:t>v</a:t>
            </a:r>
            <a:r>
              <a:rPr lang="en-US" dirty="0" smtClean="0"/>
              <a:t>olume reduced by cooling down to at least -162°</a:t>
            </a:r>
            <a:r>
              <a:rPr lang="en-US" dirty="0" smtClean="0">
                <a:sym typeface="Wingdings" panose="05000000000000000000" pitchFamily="2" charset="2"/>
              </a:rPr>
              <a:t> LNG occupies 600 times less space than natural gas</a:t>
            </a:r>
            <a:r>
              <a:rPr lang="en-US" dirty="0" smtClean="0"/>
              <a:t> </a:t>
            </a:r>
          </a:p>
          <a:p>
            <a:endParaRPr lang="en-US" sz="1900" dirty="0" smtClean="0"/>
          </a:p>
          <a:p>
            <a:r>
              <a:rPr lang="en-US" dirty="0" smtClean="0"/>
              <a:t>fields of application:</a:t>
            </a:r>
          </a:p>
          <a:p>
            <a:pPr lvl="1"/>
            <a:r>
              <a:rPr lang="en-US" dirty="0" smtClean="0"/>
              <a:t>Inland navigation (liquid)</a:t>
            </a:r>
          </a:p>
          <a:p>
            <a:pPr lvl="1"/>
            <a:r>
              <a:rPr lang="en-US" dirty="0" smtClean="0"/>
              <a:t>Trucks (liquid)</a:t>
            </a:r>
          </a:p>
          <a:p>
            <a:pPr lvl="1"/>
            <a:r>
              <a:rPr lang="en-US" dirty="0" smtClean="0"/>
              <a:t>Industrial processes (degasified)</a:t>
            </a:r>
          </a:p>
          <a:p>
            <a:pPr lvl="1"/>
            <a:endParaRPr lang="en-US" sz="1900" dirty="0" smtClean="0"/>
          </a:p>
          <a:p>
            <a:r>
              <a:rPr lang="en-US" dirty="0" smtClean="0"/>
              <a:t>2 bunker stations on the Rheine (Rotterdam, Amsterdam)</a:t>
            </a:r>
          </a:p>
          <a:p>
            <a:endParaRPr lang="en-US" sz="1900" dirty="0" smtClean="0"/>
          </a:p>
          <a:p>
            <a:r>
              <a:rPr lang="en-US" dirty="0"/>
              <a:t>p</a:t>
            </a:r>
            <a:r>
              <a:rPr lang="en-US" dirty="0" smtClean="0"/>
              <a:t>ioneers on LNG as ship fuel source </a:t>
            </a:r>
            <a:r>
              <a:rPr lang="en-US" dirty="0" smtClean="0">
                <a:sym typeface="Wingdings" panose="05000000000000000000" pitchFamily="2" charset="2"/>
              </a:rPr>
              <a:t> Norway and Scandinavian countries (high-sea navigation)</a:t>
            </a:r>
          </a:p>
          <a:p>
            <a:endParaRPr lang="de-DE" sz="1900" dirty="0">
              <a:sym typeface="Wingdings" panose="05000000000000000000" pitchFamily="2" charset="2"/>
            </a:endParaRPr>
          </a:p>
          <a:p>
            <a:pPr marL="182880" lvl="1"/>
            <a:r>
              <a:rPr lang="en-US" sz="2400" dirty="0">
                <a:sym typeface="Wingdings" panose="05000000000000000000" pitchFamily="2" charset="2"/>
              </a:rPr>
              <a:t>2009: 336 </a:t>
            </a:r>
            <a:r>
              <a:rPr lang="en-US" sz="2400" dirty="0" smtClean="0">
                <a:sym typeface="Wingdings" panose="05000000000000000000" pitchFamily="2" charset="2"/>
              </a:rPr>
              <a:t>ships in </a:t>
            </a:r>
            <a:r>
              <a:rPr lang="en-US" sz="2400" dirty="0">
                <a:sym typeface="Wingdings" panose="05000000000000000000" pitchFamily="2" charset="2"/>
              </a:rPr>
              <a:t>LNG tanker fleet world wide</a:t>
            </a:r>
          </a:p>
        </p:txBody>
      </p:sp>
      <p:sp>
        <p:nvSpPr>
          <p:cNvPr id="4" name="Date Placeholder 3"/>
          <p:cNvSpPr>
            <a:spLocks noGrp="1"/>
          </p:cNvSpPr>
          <p:nvPr>
            <p:ph type="dt" sz="half" idx="10"/>
          </p:nvPr>
        </p:nvSpPr>
        <p:spPr/>
        <p:txBody>
          <a:bodyPr/>
          <a:lstStyle/>
          <a:p>
            <a:fld id="{E5A588B6-07E2-4FAF-9630-222ED924E1B2}"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4559" y="4797152"/>
            <a:ext cx="2168847"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6543013" y="3501008"/>
            <a:ext cx="2369990" cy="1540337"/>
            <a:chOff x="6367275" y="4757573"/>
            <a:chExt cx="2369990" cy="1540337"/>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275" y="4869160"/>
              <a:ext cx="20955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5"/>
            <p:cNvSpPr txBox="1"/>
            <p:nvPr/>
          </p:nvSpPr>
          <p:spPr>
            <a:xfrm rot="16200000">
              <a:off x="7797819" y="5358465"/>
              <a:ext cx="1540337" cy="338554"/>
            </a:xfrm>
            <a:prstGeom prst="rect">
              <a:avLst/>
            </a:prstGeom>
            <a:noFill/>
          </p:spPr>
          <p:txBody>
            <a:bodyPr wrap="square" rtlCol="0">
              <a:spAutoFit/>
            </a:bodyPr>
            <a:lstStyle/>
            <a:p>
              <a:r>
                <a:rPr lang="de-AT" sz="800" dirty="0" smtClean="0">
                  <a:latin typeface="Gill Sans MT" panose="020B0502020104020203" pitchFamily="34" charset="0"/>
                  <a:cs typeface="Arial" panose="020B0604020202020204" pitchFamily="34" charset="0"/>
                </a:rPr>
                <a:t>Source: Mierka Donauhafen Krems</a:t>
              </a:r>
              <a:endParaRPr lang="de-AT" sz="800" dirty="0">
                <a:latin typeface="Gill Sans MT" panose="020B0502020104020203" pitchFamily="34" charset="0"/>
                <a:cs typeface="Arial" panose="020B0604020202020204" pitchFamily="34" charset="0"/>
              </a:endParaRPr>
            </a:p>
          </p:txBody>
        </p:sp>
      </p:grpSp>
      <p:grpSp>
        <p:nvGrpSpPr>
          <p:cNvPr id="17" name="Group 16"/>
          <p:cNvGrpSpPr/>
          <p:nvPr/>
        </p:nvGrpSpPr>
        <p:grpSpPr>
          <a:xfrm>
            <a:off x="4644007" y="1816673"/>
            <a:ext cx="2986784" cy="1584176"/>
            <a:chOff x="4644007" y="1816673"/>
            <a:chExt cx="2986784" cy="1584176"/>
          </a:xfrm>
        </p:grpSpPr>
        <p:sp>
          <p:nvSpPr>
            <p:cNvPr id="9" name="Flowchart: Process 8"/>
            <p:cNvSpPr/>
            <p:nvPr/>
          </p:nvSpPr>
          <p:spPr>
            <a:xfrm>
              <a:off x="4644007" y="1816673"/>
              <a:ext cx="1708513" cy="158417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Natural Gas</a:t>
              </a:r>
              <a:endParaRPr lang="en-US" sz="1600" dirty="0"/>
            </a:p>
          </p:txBody>
        </p:sp>
        <p:sp>
          <p:nvSpPr>
            <p:cNvPr id="10" name="Flowchart: Process 9"/>
            <p:cNvSpPr/>
            <p:nvPr/>
          </p:nvSpPr>
          <p:spPr>
            <a:xfrm>
              <a:off x="7180326" y="2450284"/>
              <a:ext cx="379719" cy="31695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smtClean="0"/>
                <a:t>LNG</a:t>
              </a:r>
              <a:endParaRPr lang="en-US" sz="900" dirty="0"/>
            </a:p>
          </p:txBody>
        </p:sp>
        <p:sp>
          <p:nvSpPr>
            <p:cNvPr id="14" name="Right Arrow 13"/>
            <p:cNvSpPr/>
            <p:nvPr/>
          </p:nvSpPr>
          <p:spPr>
            <a:xfrm>
              <a:off x="6449255" y="2450284"/>
              <a:ext cx="667751" cy="316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449255" y="2755156"/>
              <a:ext cx="1181536" cy="523220"/>
            </a:xfrm>
            <a:prstGeom prst="rect">
              <a:avLst/>
            </a:prstGeom>
            <a:noFill/>
          </p:spPr>
          <p:txBody>
            <a:bodyPr wrap="square" rtlCol="0">
              <a:spAutoFit/>
            </a:bodyPr>
            <a:lstStyle/>
            <a:p>
              <a:r>
                <a:rPr lang="en-US" sz="1400" dirty="0" smtClean="0"/>
                <a:t>600 times less space!</a:t>
              </a:r>
              <a:endParaRPr lang="en-US" sz="1400" dirty="0"/>
            </a:p>
          </p:txBody>
        </p:sp>
      </p:grpSp>
    </p:spTree>
    <p:extLst>
      <p:ext uri="{BB962C8B-B14F-4D97-AF65-F5344CB8AC3E}">
        <p14:creationId xmlns:p14="http://schemas.microsoft.com/office/powerpoint/2010/main" val="1823136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LNG value chain</a:t>
            </a:r>
            <a:endParaRPr lang="en-US" dirty="0"/>
          </a:p>
        </p:txBody>
      </p:sp>
      <p:sp>
        <p:nvSpPr>
          <p:cNvPr id="4" name="Date Placeholder 3"/>
          <p:cNvSpPr>
            <a:spLocks noGrp="1"/>
          </p:cNvSpPr>
          <p:nvPr>
            <p:ph type="dt" sz="half" idx="10"/>
          </p:nvPr>
        </p:nvSpPr>
        <p:spPr/>
        <p:txBody>
          <a:bodyPr/>
          <a:lstStyle/>
          <a:p>
            <a:fld id="{84F40109-AFFA-45B7-850E-2EC3B6F3A044}"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6" name="TextBox 5"/>
          <p:cNvSpPr txBox="1"/>
          <p:nvPr/>
        </p:nvSpPr>
        <p:spPr>
          <a:xfrm>
            <a:off x="1763688" y="1844824"/>
            <a:ext cx="1296144" cy="369332"/>
          </a:xfrm>
          <a:prstGeom prst="rect">
            <a:avLst/>
          </a:prstGeom>
          <a:noFill/>
        </p:spPr>
        <p:txBody>
          <a:bodyPr wrap="square" rtlCol="0">
            <a:spAutoFit/>
          </a:bodyPr>
          <a:lstStyle/>
          <a:p>
            <a:endParaRPr lang="en-US" dirty="0"/>
          </a:p>
        </p:txBody>
      </p:sp>
      <p:sp>
        <p:nvSpPr>
          <p:cNvPr id="7" name="TextBox 6"/>
          <p:cNvSpPr txBox="1"/>
          <p:nvPr/>
        </p:nvSpPr>
        <p:spPr>
          <a:xfrm>
            <a:off x="1899678" y="1860213"/>
            <a:ext cx="1807790" cy="707886"/>
          </a:xfrm>
          <a:prstGeom prst="rect">
            <a:avLst/>
          </a:prstGeom>
          <a:noFill/>
        </p:spPr>
        <p:txBody>
          <a:bodyPr wrap="square" rtlCol="0">
            <a:spAutoFit/>
          </a:bodyPr>
          <a:lstStyle/>
          <a:p>
            <a:r>
              <a:rPr lang="en-US" sz="2000" b="1" dirty="0" smtClean="0"/>
              <a:t>Cooled</a:t>
            </a:r>
            <a:r>
              <a:rPr lang="de-DE" sz="2000" b="1" dirty="0" smtClean="0"/>
              <a:t> </a:t>
            </a:r>
            <a:r>
              <a:rPr lang="en-US" sz="2000" b="1" dirty="0" smtClean="0"/>
              <a:t>to</a:t>
            </a:r>
            <a:r>
              <a:rPr lang="de-DE" sz="2000" b="1" dirty="0" smtClean="0"/>
              <a:t> at least -162°</a:t>
            </a:r>
            <a:endParaRPr lang="en-US" sz="2000" b="1" dirty="0"/>
          </a:p>
        </p:txBody>
      </p:sp>
      <p:sp>
        <p:nvSpPr>
          <p:cNvPr id="13" name="TextBox 12"/>
          <p:cNvSpPr txBox="1"/>
          <p:nvPr/>
        </p:nvSpPr>
        <p:spPr>
          <a:xfrm>
            <a:off x="402390" y="5298603"/>
            <a:ext cx="3169146" cy="1015663"/>
          </a:xfrm>
          <a:prstGeom prst="rect">
            <a:avLst/>
          </a:prstGeom>
          <a:noFill/>
        </p:spPr>
        <p:txBody>
          <a:bodyPr wrap="square" rtlCol="0">
            <a:spAutoFit/>
          </a:bodyPr>
          <a:lstStyle/>
          <a:p>
            <a:r>
              <a:rPr lang="en-US" sz="2000" b="1" dirty="0" smtClean="0"/>
              <a:t>Biggest supplier: Qatar (1/3 of global LNG production in 2015)</a:t>
            </a:r>
            <a:endParaRPr lang="en-US" sz="2000" b="1" dirty="0"/>
          </a:p>
        </p:txBody>
      </p:sp>
      <p:sp>
        <p:nvSpPr>
          <p:cNvPr id="16" name="TextBox 15"/>
          <p:cNvSpPr txBox="1"/>
          <p:nvPr/>
        </p:nvSpPr>
        <p:spPr>
          <a:xfrm>
            <a:off x="5508104" y="5298603"/>
            <a:ext cx="3169146" cy="1015663"/>
          </a:xfrm>
          <a:prstGeom prst="rect">
            <a:avLst/>
          </a:prstGeom>
          <a:noFill/>
        </p:spPr>
        <p:txBody>
          <a:bodyPr wrap="square" rtlCol="0">
            <a:spAutoFit/>
          </a:bodyPr>
          <a:lstStyle/>
          <a:p>
            <a:r>
              <a:rPr lang="en-US" sz="2000" b="1" dirty="0" smtClean="0"/>
              <a:t>Largest importer: Japan (37% of global demand in 2015)</a:t>
            </a:r>
            <a:endParaRPr lang="en-US" sz="2000" b="1" dirty="0"/>
          </a:p>
        </p:txBody>
      </p:sp>
      <p:sp>
        <p:nvSpPr>
          <p:cNvPr id="8" name="Rectangle 7"/>
          <p:cNvSpPr/>
          <p:nvPr/>
        </p:nvSpPr>
        <p:spPr>
          <a:xfrm>
            <a:off x="179512" y="3140968"/>
            <a:ext cx="8640960" cy="1440160"/>
          </a:xfrm>
          <a:prstGeom prst="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smtClean="0"/>
          </a:p>
          <a:p>
            <a:pPr algn="ctr"/>
            <a:endParaRPr lang="de-DE" dirty="0"/>
          </a:p>
          <a:p>
            <a:pPr algn="ctr"/>
            <a:endParaRPr lang="de-DE" dirty="0" smtClean="0"/>
          </a:p>
          <a:p>
            <a:pPr algn="ctr"/>
            <a:endParaRPr lang="de-DE" dirty="0"/>
          </a:p>
          <a:p>
            <a:pPr algn="ctr"/>
            <a:r>
              <a:rPr lang="de-DE" sz="2400" b="1" dirty="0" smtClean="0"/>
              <a:t>LNG Value Chain</a:t>
            </a:r>
            <a:endParaRPr lang="en-US" sz="2400" b="1" dirty="0"/>
          </a:p>
        </p:txBody>
      </p:sp>
      <p:sp>
        <p:nvSpPr>
          <p:cNvPr id="14" name="Textfeld 15"/>
          <p:cNvSpPr txBox="1"/>
          <p:nvPr/>
        </p:nvSpPr>
        <p:spPr>
          <a:xfrm>
            <a:off x="6375648" y="4776716"/>
            <a:ext cx="2768352" cy="215444"/>
          </a:xfrm>
          <a:prstGeom prst="rect">
            <a:avLst/>
          </a:prstGeom>
          <a:noFill/>
        </p:spPr>
        <p:txBody>
          <a:bodyPr wrap="square" rtlCol="0">
            <a:spAutoFit/>
          </a:bodyPr>
          <a:lstStyle/>
          <a:p>
            <a:r>
              <a:rPr lang="de-AT" sz="800" dirty="0" smtClean="0">
                <a:solidFill>
                  <a:schemeClr val="bg1"/>
                </a:solidFill>
                <a:latin typeface="Gill Sans MT" panose="020B0502020104020203" pitchFamily="34" charset="0"/>
                <a:cs typeface="Arial" panose="020B0604020202020204" pitchFamily="34" charset="0"/>
              </a:rPr>
              <a:t>Source: </a:t>
            </a:r>
            <a:r>
              <a:rPr lang="en-US" sz="800" dirty="0">
                <a:solidFill>
                  <a:schemeClr val="bg1"/>
                </a:solidFill>
              </a:rPr>
              <a:t>https://</a:t>
            </a:r>
            <a:r>
              <a:rPr lang="en-US" sz="800" dirty="0" smtClean="0">
                <a:solidFill>
                  <a:schemeClr val="bg1"/>
                </a:solidFill>
              </a:rPr>
              <a:t>www.youtube.com/watch?v=WyZTuzUzR68</a:t>
            </a:r>
            <a:endParaRPr lang="en-US" sz="800" dirty="0">
              <a:solidFill>
                <a:schemeClr val="bg1"/>
              </a:solidFill>
            </a:endParaRPr>
          </a:p>
        </p:txBody>
      </p:sp>
      <p:graphicFrame>
        <p:nvGraphicFramePr>
          <p:cNvPr id="3" name="Diagram 2"/>
          <p:cNvGraphicFramePr/>
          <p:nvPr>
            <p:extLst>
              <p:ext uri="{D42A27DB-BD31-4B8C-83A1-F6EECF244321}">
                <p14:modId xmlns:p14="http://schemas.microsoft.com/office/powerpoint/2010/main" val="3221450607"/>
              </p:ext>
            </p:extLst>
          </p:nvPr>
        </p:nvGraphicFramePr>
        <p:xfrm>
          <a:off x="323131" y="2229519"/>
          <a:ext cx="8353722" cy="2845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Up Arrow 14"/>
          <p:cNvSpPr/>
          <p:nvPr/>
        </p:nvSpPr>
        <p:spPr>
          <a:xfrm>
            <a:off x="971600" y="4339871"/>
            <a:ext cx="355874" cy="955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Up Arrow 16"/>
          <p:cNvSpPr/>
          <p:nvPr/>
        </p:nvSpPr>
        <p:spPr>
          <a:xfrm>
            <a:off x="6019774" y="4343326"/>
            <a:ext cx="355874" cy="955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p Arrow 17"/>
          <p:cNvSpPr/>
          <p:nvPr/>
        </p:nvSpPr>
        <p:spPr>
          <a:xfrm rot="10800000">
            <a:off x="2625637" y="2636912"/>
            <a:ext cx="355874" cy="60597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9835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for LNG</a:t>
            </a:r>
            <a:endParaRPr lang="en-US" dirty="0"/>
          </a:p>
        </p:txBody>
      </p:sp>
      <p:sp>
        <p:nvSpPr>
          <p:cNvPr id="9" name="Content Placeholder 8"/>
          <p:cNvSpPr>
            <a:spLocks noGrp="1"/>
          </p:cNvSpPr>
          <p:nvPr>
            <p:ph idx="1"/>
          </p:nvPr>
        </p:nvSpPr>
        <p:spPr>
          <a:xfrm>
            <a:off x="400216" y="1772816"/>
            <a:ext cx="8229600" cy="4776192"/>
          </a:xfrm>
        </p:spPr>
        <p:txBody>
          <a:bodyPr>
            <a:normAutofit fontScale="92500" lnSpcReduction="10000"/>
          </a:bodyPr>
          <a:lstStyle/>
          <a:p>
            <a:r>
              <a:rPr lang="en-US" dirty="0"/>
              <a:t>g</a:t>
            </a:r>
            <a:r>
              <a:rPr lang="en-US" dirty="0" smtClean="0"/>
              <a:t>lobal demand for energy </a:t>
            </a:r>
            <a:r>
              <a:rPr lang="en-US" dirty="0" smtClean="0">
                <a:sym typeface="Wingdings" panose="05000000000000000000" pitchFamily="2" charset="2"/>
              </a:rPr>
              <a:t> doubled in 2050  cleaner, renewable energy sources are needed</a:t>
            </a:r>
          </a:p>
          <a:p>
            <a:endParaRPr lang="en-US" sz="1800" dirty="0" smtClean="0">
              <a:sym typeface="Wingdings" panose="05000000000000000000" pitchFamily="2" charset="2"/>
            </a:endParaRPr>
          </a:p>
          <a:p>
            <a:r>
              <a:rPr lang="en-US" dirty="0">
                <a:sym typeface="Wingdings" panose="05000000000000000000" pitchFamily="2" charset="2"/>
              </a:rPr>
              <a:t>demand for cleaner fuels and </a:t>
            </a:r>
            <a:r>
              <a:rPr lang="en-US" dirty="0" smtClean="0">
                <a:sym typeface="Wingdings" panose="05000000000000000000" pitchFamily="2" charset="2"/>
              </a:rPr>
              <a:t>shut </a:t>
            </a:r>
            <a:r>
              <a:rPr lang="en-US" dirty="0">
                <a:sym typeface="Wingdings" panose="05000000000000000000" pitchFamily="2" charset="2"/>
              </a:rPr>
              <a:t>down of nuclear power </a:t>
            </a:r>
            <a:r>
              <a:rPr lang="en-US" dirty="0" smtClean="0">
                <a:sym typeface="Wingdings" panose="05000000000000000000" pitchFamily="2" charset="2"/>
              </a:rPr>
              <a:t>plants</a:t>
            </a:r>
          </a:p>
          <a:p>
            <a:endParaRPr lang="en-US" sz="1800" dirty="0">
              <a:sym typeface="Wingdings" panose="05000000000000000000" pitchFamily="2" charset="2"/>
            </a:endParaRPr>
          </a:p>
          <a:p>
            <a:r>
              <a:rPr lang="en-US" dirty="0" smtClean="0">
                <a:sym typeface="Wingdings" panose="05000000000000000000" pitchFamily="2" charset="2"/>
              </a:rPr>
              <a:t>focus on increasing overall energy efficiency and reducing emission and costs</a:t>
            </a:r>
          </a:p>
          <a:p>
            <a:endParaRPr lang="en-US" sz="1800" dirty="0" smtClean="0">
              <a:sym typeface="Wingdings" panose="05000000000000000000" pitchFamily="2" charset="2"/>
            </a:endParaRPr>
          </a:p>
          <a:p>
            <a:r>
              <a:rPr lang="en-US" dirty="0" smtClean="0">
                <a:sym typeface="Wingdings" panose="05000000000000000000" pitchFamily="2" charset="2"/>
              </a:rPr>
              <a:t>increasing demand in markets with limited gas production or pipeline imports</a:t>
            </a:r>
          </a:p>
          <a:p>
            <a:endParaRPr lang="en-US" sz="1600" dirty="0">
              <a:sym typeface="Wingdings" panose="05000000000000000000" pitchFamily="2" charset="2"/>
            </a:endParaRPr>
          </a:p>
          <a:p>
            <a:r>
              <a:rPr lang="en-US" dirty="0" smtClean="0">
                <a:sym typeface="Wingdings" panose="05000000000000000000" pitchFamily="2" charset="2"/>
              </a:rPr>
              <a:t>competitive advantages:</a:t>
            </a:r>
          </a:p>
          <a:p>
            <a:pPr lvl="1"/>
            <a:r>
              <a:rPr lang="en-US" dirty="0">
                <a:sym typeface="Wingdings" panose="05000000000000000000" pitchFamily="2" charset="2"/>
              </a:rPr>
              <a:t>w</a:t>
            </a:r>
            <a:r>
              <a:rPr lang="en-US" dirty="0" smtClean="0">
                <a:sym typeface="Wingdings" panose="05000000000000000000" pitchFamily="2" charset="2"/>
              </a:rPr>
              <a:t>eakening the gas monopoly</a:t>
            </a:r>
          </a:p>
          <a:p>
            <a:pPr lvl="1"/>
            <a:r>
              <a:rPr lang="en-US" dirty="0" smtClean="0">
                <a:sym typeface="Wingdings" panose="05000000000000000000" pitchFamily="2" charset="2"/>
              </a:rPr>
              <a:t>diversification energy mix</a:t>
            </a:r>
            <a:endParaRPr lang="de-DE" dirty="0">
              <a:sym typeface="Wingdings" panose="05000000000000000000" pitchFamily="2" charset="2"/>
            </a:endParaRPr>
          </a:p>
          <a:p>
            <a:endParaRPr lang="en-US" dirty="0" smtClean="0">
              <a:sym typeface="Wingdings" panose="05000000000000000000" pitchFamily="2" charset="2"/>
            </a:endParaRPr>
          </a:p>
          <a:p>
            <a:endParaRPr lang="en-US" dirty="0" smtClean="0">
              <a:sym typeface="Wingdings" panose="05000000000000000000" pitchFamily="2" charset="2"/>
            </a:endParaRPr>
          </a:p>
          <a:p>
            <a:endParaRPr lang="en-US" dirty="0" smtClean="0">
              <a:sym typeface="Wingdings" panose="05000000000000000000" pitchFamily="2" charset="2"/>
            </a:endParaRPr>
          </a:p>
          <a:p>
            <a:endParaRPr lang="en-US" dirty="0"/>
          </a:p>
        </p:txBody>
      </p:sp>
      <p:sp>
        <p:nvSpPr>
          <p:cNvPr id="4" name="Date Placeholder 3"/>
          <p:cNvSpPr>
            <a:spLocks noGrp="1"/>
          </p:cNvSpPr>
          <p:nvPr>
            <p:ph type="dt" sz="half" idx="10"/>
          </p:nvPr>
        </p:nvSpPr>
        <p:spPr/>
        <p:txBody>
          <a:bodyPr/>
          <a:lstStyle/>
          <a:p>
            <a:fld id="{8E8FAE72-871E-47E6-9B98-FB7829E02FDC}"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Tree>
    <p:extLst>
      <p:ext uri="{BB962C8B-B14F-4D97-AF65-F5344CB8AC3E}">
        <p14:creationId xmlns:p14="http://schemas.microsoft.com/office/powerpoint/2010/main" val="30647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Challenges</a:t>
            </a:r>
            <a:r>
              <a:rPr lang="en-US" dirty="0" smtClean="0"/>
              <a:t> for LNG</a:t>
            </a:r>
            <a:endParaRPr lang="en-US" dirty="0"/>
          </a:p>
        </p:txBody>
      </p:sp>
      <p:sp>
        <p:nvSpPr>
          <p:cNvPr id="4" name="Date Placeholder 3"/>
          <p:cNvSpPr>
            <a:spLocks noGrp="1"/>
          </p:cNvSpPr>
          <p:nvPr>
            <p:ph type="dt" sz="half" idx="10"/>
          </p:nvPr>
        </p:nvSpPr>
        <p:spPr/>
        <p:txBody>
          <a:bodyPr/>
          <a:lstStyle/>
          <a:p>
            <a:fld id="{A7632D7D-C25B-407A-9ABD-78970743A944}"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graphicFrame>
        <p:nvGraphicFramePr>
          <p:cNvPr id="6" name="Diagram 5"/>
          <p:cNvGraphicFramePr/>
          <p:nvPr>
            <p:extLst>
              <p:ext uri="{D42A27DB-BD31-4B8C-83A1-F6EECF244321}">
                <p14:modId xmlns:p14="http://schemas.microsoft.com/office/powerpoint/2010/main" val="444425254"/>
              </p:ext>
            </p:extLst>
          </p:nvPr>
        </p:nvGraphicFramePr>
        <p:xfrm>
          <a:off x="1331640" y="1772816"/>
          <a:ext cx="6768752"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5706194" y="1916832"/>
            <a:ext cx="2376264" cy="646331"/>
          </a:xfrm>
          <a:prstGeom prst="rect">
            <a:avLst/>
          </a:prstGeom>
          <a:noFill/>
          <a:ln>
            <a:noFill/>
          </a:ln>
        </p:spPr>
        <p:txBody>
          <a:bodyPr wrap="square" rtlCol="0">
            <a:spAutoFit/>
          </a:bodyPr>
          <a:lstStyle/>
          <a:p>
            <a:r>
              <a:rPr lang="en-US" b="1" dirty="0" smtClean="0"/>
              <a:t>political  &amp; economic factors</a:t>
            </a:r>
            <a:endParaRPr lang="en-US" b="1" dirty="0"/>
          </a:p>
        </p:txBody>
      </p:sp>
      <p:sp>
        <p:nvSpPr>
          <p:cNvPr id="10" name="TextBox 9"/>
          <p:cNvSpPr txBox="1"/>
          <p:nvPr/>
        </p:nvSpPr>
        <p:spPr>
          <a:xfrm>
            <a:off x="7452320" y="3284984"/>
            <a:ext cx="1512168" cy="923330"/>
          </a:xfrm>
          <a:prstGeom prst="rect">
            <a:avLst/>
          </a:prstGeom>
          <a:noFill/>
          <a:ln>
            <a:noFill/>
          </a:ln>
        </p:spPr>
        <p:txBody>
          <a:bodyPr wrap="square" rtlCol="0">
            <a:spAutoFit/>
          </a:bodyPr>
          <a:lstStyle/>
          <a:p>
            <a:r>
              <a:rPr lang="en-US" b="1" dirty="0" smtClean="0"/>
              <a:t>availability &amp;</a:t>
            </a:r>
          </a:p>
          <a:p>
            <a:r>
              <a:rPr lang="en-US" b="1" dirty="0" smtClean="0"/>
              <a:t>investments</a:t>
            </a:r>
          </a:p>
          <a:p>
            <a:endParaRPr lang="en-US" b="1" dirty="0"/>
          </a:p>
        </p:txBody>
      </p:sp>
      <p:sp>
        <p:nvSpPr>
          <p:cNvPr id="11" name="TextBox 10"/>
          <p:cNvSpPr txBox="1"/>
          <p:nvPr/>
        </p:nvSpPr>
        <p:spPr>
          <a:xfrm>
            <a:off x="6767736" y="5539948"/>
            <a:ext cx="2376264" cy="369332"/>
          </a:xfrm>
          <a:prstGeom prst="rect">
            <a:avLst/>
          </a:prstGeom>
          <a:noFill/>
          <a:ln>
            <a:noFill/>
          </a:ln>
        </p:spPr>
        <p:txBody>
          <a:bodyPr wrap="square" rtlCol="0">
            <a:spAutoFit/>
          </a:bodyPr>
          <a:lstStyle/>
          <a:p>
            <a:r>
              <a:rPr lang="en-US" b="1" dirty="0"/>
              <a:t>e</a:t>
            </a:r>
            <a:r>
              <a:rPr lang="en-US" b="1" dirty="0" smtClean="0"/>
              <a:t>xisting &amp; new ships</a:t>
            </a:r>
            <a:endParaRPr lang="en-US" b="1" dirty="0"/>
          </a:p>
        </p:txBody>
      </p:sp>
      <p:sp>
        <p:nvSpPr>
          <p:cNvPr id="12" name="TextBox 11"/>
          <p:cNvSpPr txBox="1"/>
          <p:nvPr/>
        </p:nvSpPr>
        <p:spPr>
          <a:xfrm>
            <a:off x="323528" y="5370730"/>
            <a:ext cx="2376264" cy="646331"/>
          </a:xfrm>
          <a:prstGeom prst="rect">
            <a:avLst/>
          </a:prstGeom>
          <a:noFill/>
          <a:ln>
            <a:noFill/>
          </a:ln>
        </p:spPr>
        <p:txBody>
          <a:bodyPr wrap="square" rtlCol="0">
            <a:spAutoFit/>
          </a:bodyPr>
          <a:lstStyle/>
          <a:p>
            <a:pPr algn="r"/>
            <a:r>
              <a:rPr lang="en-US" b="1" dirty="0" smtClean="0"/>
              <a:t>employee training &amp; further research</a:t>
            </a:r>
            <a:endParaRPr lang="en-US" b="1" dirty="0"/>
          </a:p>
        </p:txBody>
      </p:sp>
      <p:sp>
        <p:nvSpPr>
          <p:cNvPr id="13" name="TextBox 12"/>
          <p:cNvSpPr txBox="1"/>
          <p:nvPr/>
        </p:nvSpPr>
        <p:spPr>
          <a:xfrm>
            <a:off x="-374984" y="3234110"/>
            <a:ext cx="2376264" cy="646331"/>
          </a:xfrm>
          <a:prstGeom prst="rect">
            <a:avLst/>
          </a:prstGeom>
          <a:noFill/>
          <a:ln>
            <a:noFill/>
          </a:ln>
        </p:spPr>
        <p:txBody>
          <a:bodyPr wrap="square" rtlCol="0">
            <a:spAutoFit/>
          </a:bodyPr>
          <a:lstStyle/>
          <a:p>
            <a:pPr algn="r"/>
            <a:r>
              <a:rPr lang="en-US" b="1" dirty="0"/>
              <a:t>i</a:t>
            </a:r>
            <a:r>
              <a:rPr lang="en-US" b="1" dirty="0" smtClean="0"/>
              <a:t>nvestments &amp; definition of payer </a:t>
            </a:r>
            <a:endParaRPr lang="en-US" b="1" dirty="0"/>
          </a:p>
        </p:txBody>
      </p:sp>
    </p:spTree>
    <p:extLst>
      <p:ext uri="{BB962C8B-B14F-4D97-AF65-F5344CB8AC3E}">
        <p14:creationId xmlns:p14="http://schemas.microsoft.com/office/powerpoint/2010/main" val="17698510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for inland navigation</a:t>
            </a:r>
            <a:endParaRPr lang="en-US" dirty="0"/>
          </a:p>
        </p:txBody>
      </p:sp>
      <p:sp>
        <p:nvSpPr>
          <p:cNvPr id="4" name="Date Placeholder 3"/>
          <p:cNvSpPr>
            <a:spLocks noGrp="1"/>
          </p:cNvSpPr>
          <p:nvPr>
            <p:ph type="dt" sz="half" idx="10"/>
          </p:nvPr>
        </p:nvSpPr>
        <p:spPr/>
        <p:txBody>
          <a:bodyPr/>
          <a:lstStyle/>
          <a:p>
            <a:fld id="{50898753-9768-4507-A8A5-2B3C22DF079A}"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10" name="Content Placeholder 9"/>
          <p:cNvSpPr>
            <a:spLocks noGrp="1"/>
          </p:cNvSpPr>
          <p:nvPr>
            <p:ph idx="1"/>
          </p:nvPr>
        </p:nvSpPr>
        <p:spPr>
          <a:xfrm>
            <a:off x="457200" y="1700808"/>
            <a:ext cx="3610744" cy="4776192"/>
          </a:xfrm>
        </p:spPr>
        <p:txBody>
          <a:bodyPr/>
          <a:lstStyle/>
          <a:p>
            <a:pPr marL="0" indent="0">
              <a:buNone/>
            </a:pPr>
            <a:r>
              <a:rPr lang="en-US" dirty="0" smtClean="0"/>
              <a:t>Ecological benefits:</a:t>
            </a:r>
          </a:p>
          <a:p>
            <a:pPr lvl="1"/>
            <a:r>
              <a:rPr lang="en-US" dirty="0" smtClean="0"/>
              <a:t>Reduction of</a:t>
            </a:r>
          </a:p>
          <a:p>
            <a:pPr lvl="2"/>
            <a:r>
              <a:rPr lang="en-US" dirty="0" smtClean="0"/>
              <a:t>20% CO</a:t>
            </a:r>
            <a:r>
              <a:rPr lang="en-US" baseline="-25000" dirty="0" smtClean="0"/>
              <a:t>2</a:t>
            </a:r>
          </a:p>
          <a:p>
            <a:pPr lvl="2"/>
            <a:r>
              <a:rPr lang="en-US" dirty="0" smtClean="0"/>
              <a:t>80% NO</a:t>
            </a:r>
            <a:r>
              <a:rPr lang="en-US" baseline="-25000" dirty="0" smtClean="0"/>
              <a:t>x</a:t>
            </a:r>
          </a:p>
          <a:p>
            <a:pPr lvl="2"/>
            <a:r>
              <a:rPr lang="en-US" dirty="0" smtClean="0"/>
              <a:t>99% SO</a:t>
            </a:r>
            <a:r>
              <a:rPr lang="en-US" baseline="-25000" dirty="0" smtClean="0"/>
              <a:t>x</a:t>
            </a:r>
            <a:r>
              <a:rPr lang="en-US" dirty="0" smtClean="0"/>
              <a:t> &amp; Particulates</a:t>
            </a:r>
          </a:p>
          <a:p>
            <a:pPr lvl="1"/>
            <a:endParaRPr lang="en-US" sz="1800" dirty="0" smtClean="0"/>
          </a:p>
          <a:p>
            <a:pPr lvl="1"/>
            <a:r>
              <a:rPr lang="en-US" dirty="0" smtClean="0"/>
              <a:t>SECA Zones (Sulphur Emission Control Area)</a:t>
            </a:r>
          </a:p>
          <a:p>
            <a:pPr lvl="2"/>
            <a:r>
              <a:rPr lang="en-US" dirty="0" smtClean="0"/>
              <a:t>current: USA (east &amp; west coast), Europe (North and Baltic Sea)</a:t>
            </a:r>
          </a:p>
          <a:p>
            <a:pPr lvl="2"/>
            <a:r>
              <a:rPr lang="en-US" dirty="0" smtClean="0"/>
              <a:t>future: Central America, Mediterranean Sea, Norwegian Sea, Japan</a:t>
            </a:r>
          </a:p>
          <a:p>
            <a:pPr lvl="1"/>
            <a:endParaRPr lang="en-US" dirty="0" smtClean="0"/>
          </a:p>
          <a:p>
            <a:pPr lvl="1"/>
            <a:endParaRPr lang="en-US" dirty="0" smtClean="0"/>
          </a:p>
          <a:p>
            <a:pPr lvl="1"/>
            <a:endParaRPr lang="en-US" dirty="0"/>
          </a:p>
        </p:txBody>
      </p:sp>
      <p:sp>
        <p:nvSpPr>
          <p:cNvPr id="15" name="Down Arrow 14"/>
          <p:cNvSpPr/>
          <p:nvPr/>
        </p:nvSpPr>
        <p:spPr>
          <a:xfrm>
            <a:off x="873660" y="2492896"/>
            <a:ext cx="216024"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1" name="Chart 10"/>
          <p:cNvGraphicFramePr/>
          <p:nvPr>
            <p:extLst>
              <p:ext uri="{D42A27DB-BD31-4B8C-83A1-F6EECF244321}">
                <p14:modId xmlns:p14="http://schemas.microsoft.com/office/powerpoint/2010/main" val="1073421112"/>
              </p:ext>
            </p:extLst>
          </p:nvPr>
        </p:nvGraphicFramePr>
        <p:xfrm>
          <a:off x="4139952" y="1700808"/>
          <a:ext cx="6456040" cy="4392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24974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a:t>
            </a:r>
            <a:r>
              <a:rPr lang="en-US" dirty="0"/>
              <a:t/>
            </a:r>
            <a:br>
              <a:rPr lang="en-US" dirty="0"/>
            </a:br>
            <a:r>
              <a:rPr lang="en-US" sz="2200" b="0" dirty="0"/>
              <a:t>Sustainability and environmental </a:t>
            </a:r>
            <a:r>
              <a:rPr lang="en-US" sz="2200" b="0" dirty="0" smtClean="0"/>
              <a:t/>
            </a:r>
            <a:br>
              <a:rPr lang="en-US" sz="2200" b="0" dirty="0" smtClean="0"/>
            </a:br>
            <a:r>
              <a:rPr lang="en-US" sz="2200" b="0" dirty="0" smtClean="0"/>
              <a:t>aspects </a:t>
            </a:r>
            <a:r>
              <a:rPr lang="en-US" sz="2200" b="0" dirty="0"/>
              <a:t>in inland navigation</a:t>
            </a:r>
            <a:endParaRPr lang="en-US" sz="22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r>
              <a:rPr lang="en-US" dirty="0"/>
              <a:t>d</a:t>
            </a:r>
            <a:r>
              <a:rPr lang="en-US" dirty="0" smtClean="0"/>
              <a:t>evelopments in favor of inland navigation</a:t>
            </a:r>
          </a:p>
          <a:p>
            <a:r>
              <a:rPr lang="en-US" dirty="0" smtClean="0"/>
              <a:t>transport by truck reached its limits of operability </a:t>
            </a:r>
            <a:r>
              <a:rPr lang="en-US" dirty="0" smtClean="0">
                <a:sym typeface="Wingdings" panose="05000000000000000000" pitchFamily="2" charset="2"/>
              </a:rPr>
              <a:t> multimodality </a:t>
            </a:r>
            <a:endParaRPr lang="en-US" dirty="0" smtClean="0"/>
          </a:p>
          <a:p>
            <a:r>
              <a:rPr lang="en-US" dirty="0"/>
              <a:t>p</a:t>
            </a:r>
            <a:r>
              <a:rPr lang="en-US" dirty="0" smtClean="0"/>
              <a:t>olitical restrictions (</a:t>
            </a:r>
            <a:r>
              <a:rPr lang="en-US" dirty="0" smtClean="0">
                <a:sym typeface="Wingdings" panose="05000000000000000000" pitchFamily="2" charset="2"/>
              </a:rPr>
              <a:t>White Paper)</a:t>
            </a:r>
            <a:endParaRPr lang="en-US" dirty="0" smtClean="0"/>
          </a:p>
          <a:p>
            <a:r>
              <a:rPr lang="en-US" dirty="0"/>
              <a:t>t</a:t>
            </a:r>
            <a:r>
              <a:rPr lang="en-US" dirty="0" smtClean="0"/>
              <a:t>echnical progress </a:t>
            </a:r>
            <a:r>
              <a:rPr lang="en-US" dirty="0" smtClean="0">
                <a:sym typeface="Wingdings" panose="05000000000000000000" pitchFamily="2" charset="2"/>
              </a:rPr>
              <a:t>(LNG)</a:t>
            </a:r>
          </a:p>
          <a:p>
            <a:r>
              <a:rPr lang="en-US" dirty="0">
                <a:sym typeface="Wingdings" panose="05000000000000000000" pitchFamily="2" charset="2"/>
              </a:rPr>
              <a:t>e</a:t>
            </a:r>
            <a:r>
              <a:rPr lang="en-US" dirty="0" smtClean="0">
                <a:sym typeface="Wingdings" panose="05000000000000000000" pitchFamily="2" charset="2"/>
              </a:rPr>
              <a:t>xpand of scope of action  </a:t>
            </a:r>
            <a:r>
              <a:rPr lang="en-US" dirty="0">
                <a:sym typeface="Wingdings" panose="05000000000000000000" pitchFamily="2" charset="2"/>
              </a:rPr>
              <a:t/>
            </a:r>
            <a:br>
              <a:rPr lang="en-US" dirty="0">
                <a:sym typeface="Wingdings" panose="05000000000000000000" pitchFamily="2" charset="2"/>
              </a:rPr>
            </a:br>
            <a:r>
              <a:rPr lang="en-US" dirty="0" smtClean="0">
                <a:sym typeface="Wingdings" panose="05000000000000000000" pitchFamily="2" charset="2"/>
              </a:rPr>
              <a:t>beyond means of transport also including infrastructure</a:t>
            </a:r>
            <a:endParaRPr lang="en-US" dirty="0"/>
          </a:p>
        </p:txBody>
      </p:sp>
      <p:sp>
        <p:nvSpPr>
          <p:cNvPr id="4" name="Date Placeholder 3"/>
          <p:cNvSpPr>
            <a:spLocks noGrp="1"/>
          </p:cNvSpPr>
          <p:nvPr>
            <p:ph type="dt" sz="half" idx="10"/>
          </p:nvPr>
        </p:nvSpPr>
        <p:spPr/>
        <p:txBody>
          <a:bodyPr/>
          <a:lstStyle/>
          <a:p>
            <a:fld id="{61E44B45-28ED-41B8-9215-8A2CDF6249D4}"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6" name="Textfeld 14"/>
          <p:cNvSpPr txBox="1"/>
          <p:nvPr/>
        </p:nvSpPr>
        <p:spPr>
          <a:xfrm>
            <a:off x="251520" y="2021794"/>
            <a:ext cx="8496000" cy="846386"/>
          </a:xfrm>
          <a:prstGeom prst="rect">
            <a:avLst/>
          </a:prstGeom>
          <a:noFill/>
          <a:ln>
            <a:solidFill>
              <a:schemeClr val="accent1"/>
            </a:solidFill>
          </a:ln>
        </p:spPr>
        <p:txBody>
          <a:bodyPr wrap="square" rtlCol="0" anchor="ctr">
            <a:spAutoFit/>
          </a:bodyPr>
          <a:lstStyle/>
          <a:p>
            <a:pPr lvl="1" algn="ctr"/>
            <a:endParaRPr lang="en-US" sz="900" dirty="0" smtClean="0">
              <a:solidFill>
                <a:schemeClr val="tx2"/>
              </a:solidFill>
            </a:endParaRPr>
          </a:p>
          <a:p>
            <a:pPr lvl="1" algn="ctr"/>
            <a:r>
              <a:rPr lang="en-US" sz="2400" b="1" dirty="0" smtClean="0">
                <a:solidFill>
                  <a:schemeClr val="tx2"/>
                </a:solidFill>
              </a:rPr>
              <a:t>Sustainability</a:t>
            </a:r>
            <a:r>
              <a:rPr lang="de-DE" sz="2400" b="1" dirty="0" smtClean="0">
                <a:solidFill>
                  <a:schemeClr val="tx2"/>
                </a:solidFill>
              </a:rPr>
              <a:t> in </a:t>
            </a:r>
            <a:r>
              <a:rPr lang="en-US" sz="2400" b="1" dirty="0" smtClean="0">
                <a:solidFill>
                  <a:schemeClr val="tx2"/>
                </a:solidFill>
              </a:rPr>
              <a:t>transport</a:t>
            </a:r>
            <a:r>
              <a:rPr lang="de-DE" sz="2400" b="1" dirty="0" smtClean="0">
                <a:solidFill>
                  <a:schemeClr val="tx2"/>
                </a:solidFill>
              </a:rPr>
              <a:t> </a:t>
            </a:r>
            <a:r>
              <a:rPr lang="en-US" sz="2400" b="1" dirty="0" smtClean="0">
                <a:solidFill>
                  <a:schemeClr val="tx2"/>
                </a:solidFill>
              </a:rPr>
              <a:t>is more and more relevant</a:t>
            </a:r>
            <a:r>
              <a:rPr lang="de-DE" sz="2400" b="1" dirty="0" smtClean="0">
                <a:solidFill>
                  <a:schemeClr val="tx2"/>
                </a:solidFill>
              </a:rPr>
              <a:t>!</a:t>
            </a:r>
          </a:p>
          <a:p>
            <a:pPr lvl="1" algn="ctr"/>
            <a:r>
              <a:rPr lang="de-DE" sz="1600" dirty="0" smtClean="0">
                <a:solidFill>
                  <a:schemeClr val="tx2"/>
                </a:solidFill>
              </a:rPr>
              <a:t> </a:t>
            </a:r>
            <a:endParaRPr lang="en-US" sz="1600" dirty="0">
              <a:solidFill>
                <a:schemeClr val="tx2"/>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206533"/>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697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fontScale="62500" lnSpcReduction="20000"/>
          </a:bodyPr>
          <a:lstStyle/>
          <a:p>
            <a:r>
              <a:rPr lang="de-AT" spc="60" dirty="0"/>
              <a:t>viadonau (2013): Manual on Danube Navigation</a:t>
            </a:r>
            <a:r>
              <a:rPr lang="de-DE" spc="60" dirty="0"/>
              <a:t>, Vienna.</a:t>
            </a:r>
          </a:p>
          <a:p>
            <a:pPr marL="173038" indent="0">
              <a:buNone/>
            </a:pPr>
            <a:r>
              <a:rPr lang="de-DE" spc="60" dirty="0"/>
              <a:t>Order:  </a:t>
            </a:r>
            <a:r>
              <a:rPr lang="de-DE" sz="1300" spc="60" dirty="0">
                <a:hlinkClick r:id="rId3"/>
              </a:rPr>
              <a:t>http://www.viadonau.org/en/newsroom/publications/manual-on-danube-navigation/</a:t>
            </a:r>
            <a:r>
              <a:rPr lang="de-DE" sz="1300" spc="60" dirty="0"/>
              <a:t>  </a:t>
            </a:r>
          </a:p>
          <a:p>
            <a:r>
              <a:rPr lang="de-DE" dirty="0" smtClean="0"/>
              <a:t>Synchromodality: </a:t>
            </a:r>
            <a:r>
              <a:rPr lang="en-US" sz="1300" spc="60" dirty="0">
                <a:hlinkClick r:id="rId4"/>
              </a:rPr>
              <a:t>https://</a:t>
            </a:r>
            <a:r>
              <a:rPr lang="en-US" sz="1300" spc="60" dirty="0" smtClean="0">
                <a:hlinkClick r:id="rId4"/>
              </a:rPr>
              <a:t>www.youtube.com/watch?v=5ofhMxRRyec</a:t>
            </a:r>
            <a:r>
              <a:rPr lang="en-US" sz="1300" spc="60" dirty="0" smtClean="0"/>
              <a:t> </a:t>
            </a:r>
          </a:p>
          <a:p>
            <a:r>
              <a:rPr lang="de-DE" dirty="0" smtClean="0"/>
              <a:t>Saroha R. (2014): Green Logistics &amp; its Significance in Modern day Systems. Dew Delhi. Online: </a:t>
            </a:r>
            <a:r>
              <a:rPr lang="en-US" sz="1300" spc="60" dirty="0">
                <a:hlinkClick r:id="rId5"/>
              </a:rPr>
              <a:t>http://</a:t>
            </a:r>
            <a:r>
              <a:rPr lang="en-US" sz="1300" spc="60" dirty="0" smtClean="0">
                <a:hlinkClick r:id="rId5"/>
              </a:rPr>
              <a:t>www.ripublication.com/iraer-spl/iraerv4n1spl_14.pdf</a:t>
            </a:r>
            <a:r>
              <a:rPr lang="en-US" sz="1300" spc="60" dirty="0" smtClean="0"/>
              <a:t>    </a:t>
            </a:r>
            <a:endParaRPr lang="en-US" sz="1300" spc="60" dirty="0"/>
          </a:p>
          <a:p>
            <a:r>
              <a:rPr lang="de-DE" dirty="0" smtClean="0"/>
              <a:t>Transportation Research Board on National Academies (2011): The value of freight: Introduction to the role of freight transport. Online: </a:t>
            </a:r>
            <a:r>
              <a:rPr lang="en-US" sz="1300" spc="60" dirty="0">
                <a:hlinkClick r:id="rId6"/>
              </a:rPr>
              <a:t>http://</a:t>
            </a:r>
            <a:r>
              <a:rPr lang="en-US" sz="1300" spc="60" dirty="0" smtClean="0">
                <a:hlinkClick r:id="rId6"/>
              </a:rPr>
              <a:t>www.envisionfreight.com/value/index.html%3Fid=introduction.html</a:t>
            </a:r>
            <a:r>
              <a:rPr lang="en-US" sz="1300" spc="60" dirty="0" smtClean="0"/>
              <a:t> </a:t>
            </a:r>
            <a:endParaRPr lang="en-US" sz="1300" spc="60" dirty="0"/>
          </a:p>
          <a:p>
            <a:r>
              <a:rPr lang="de-DE" dirty="0" smtClean="0"/>
              <a:t>Viadonau (2014): Annual Report on Danube Navigation in Austria. </a:t>
            </a:r>
            <a:r>
              <a:rPr lang="de-DE" sz="1300" spc="60" dirty="0">
                <a:hlinkClick r:id="rId7"/>
              </a:rPr>
              <a:t>http://www.rewway.at/en/teaching-materials/annual-report-danube-navigation-austria-2014</a:t>
            </a:r>
            <a:r>
              <a:rPr lang="de-DE" sz="1300" spc="60" dirty="0" smtClean="0">
                <a:hlinkClick r:id="rId7"/>
              </a:rPr>
              <a:t>/</a:t>
            </a:r>
            <a:r>
              <a:rPr lang="de-DE" sz="1300" spc="60" dirty="0" smtClean="0"/>
              <a:t>)  </a:t>
            </a:r>
            <a:endParaRPr lang="en-US" sz="1300" spc="60" dirty="0"/>
          </a:p>
          <a:p>
            <a:r>
              <a:rPr lang="en-US" dirty="0" smtClean="0"/>
              <a:t>European Commission (2011): White Paper on transport – Roadmap to a single European transport area – towards a competitive and resource-efficient transport system, Luxembourg. online: </a:t>
            </a:r>
            <a:r>
              <a:rPr lang="en-US" sz="1300" spc="60" dirty="0" smtClean="0">
                <a:hlinkClick r:id="rId8"/>
              </a:rPr>
              <a:t>http</a:t>
            </a:r>
            <a:r>
              <a:rPr lang="en-US" sz="1300" spc="60" dirty="0">
                <a:hlinkClick r:id="rId8"/>
              </a:rPr>
              <a:t>://</a:t>
            </a:r>
            <a:r>
              <a:rPr lang="en-US" sz="1300" spc="60" dirty="0" smtClean="0">
                <a:hlinkClick r:id="rId8"/>
              </a:rPr>
              <a:t>ec.europa.eu/transport/themes/strategies/doc/2011_white_paper/white-paper-illustrated-brochure_en.pdf</a:t>
            </a:r>
            <a:r>
              <a:rPr lang="en-US" sz="1300" spc="60" dirty="0" smtClean="0"/>
              <a:t> </a:t>
            </a:r>
          </a:p>
          <a:p>
            <a:r>
              <a:rPr lang="en-US" dirty="0" smtClean="0"/>
              <a:t>Team Saia Antelope (2014): Green </a:t>
            </a:r>
            <a:r>
              <a:rPr lang="en-US" dirty="0"/>
              <a:t>Marketing - Green Logistics - Fact or Fad</a:t>
            </a:r>
            <a:r>
              <a:rPr lang="en-US" dirty="0" smtClean="0"/>
              <a:t>?. Video: </a:t>
            </a:r>
            <a:r>
              <a:rPr lang="en-US" sz="1300" spc="60" dirty="0">
                <a:hlinkClick r:id="rId9"/>
              </a:rPr>
              <a:t>https://www.youtube.com/watch?v=xUF9C10DPrg</a:t>
            </a:r>
            <a:endParaRPr lang="en-US" sz="1300" spc="60" dirty="0"/>
          </a:p>
          <a:p>
            <a:r>
              <a:rPr lang="en-US" dirty="0" smtClean="0"/>
              <a:t>Eurostat (2015): Freight transport statistics – modal split. </a:t>
            </a:r>
            <a:r>
              <a:rPr lang="en-US" dirty="0"/>
              <a:t>Online: </a:t>
            </a:r>
            <a:r>
              <a:rPr lang="en-US" sz="1300" spc="60" dirty="0">
                <a:hlinkClick r:id="rId10"/>
              </a:rPr>
              <a:t>http://ec.europa.eu/eurostat/statistics-explained/index.php/Freight_transport_statistics_-_</a:t>
            </a:r>
            <a:r>
              <a:rPr lang="en-US" sz="1300" spc="60" dirty="0" smtClean="0">
                <a:hlinkClick r:id="rId10"/>
              </a:rPr>
              <a:t>modal_split</a:t>
            </a:r>
            <a:endParaRPr lang="en-US" sz="1300" spc="60" dirty="0" smtClean="0"/>
          </a:p>
          <a:p>
            <a:r>
              <a:rPr lang="de-DE" dirty="0"/>
              <a:t>Bretzke, W.-</a:t>
            </a:r>
            <a:r>
              <a:rPr lang="de-DE" dirty="0" smtClean="0"/>
              <a:t>R./Barkawi K. (2010): </a:t>
            </a:r>
            <a:r>
              <a:rPr lang="de-DE" dirty="0"/>
              <a:t>Nachhaltige Logistik: Antworten auf eine globale Herausforderung. Berlin </a:t>
            </a:r>
            <a:r>
              <a:rPr lang="de-DE" dirty="0" smtClean="0"/>
              <a:t>Heidelberg.</a:t>
            </a:r>
          </a:p>
          <a:p>
            <a:r>
              <a:rPr lang="de-DE" dirty="0" smtClean="0"/>
              <a:t>INRIX (2015): Growing economy drives traffic congestion up in over three quarters of uk cities, London. Online: </a:t>
            </a:r>
            <a:r>
              <a:rPr lang="en-US" sz="1300" spc="60" dirty="0">
                <a:hlinkClick r:id="rId11"/>
              </a:rPr>
              <a:t>http://inrix.com/press/scorecard-report-united-kingdom</a:t>
            </a:r>
            <a:r>
              <a:rPr lang="en-US" sz="1300" spc="60" dirty="0" smtClean="0">
                <a:hlinkClick r:id="rId11"/>
              </a:rPr>
              <a:t>/</a:t>
            </a:r>
            <a:endParaRPr lang="en-US" sz="1300" spc="60" dirty="0" smtClean="0"/>
          </a:p>
          <a:p>
            <a:r>
              <a:rPr lang="de-DE" dirty="0" smtClean="0"/>
              <a:t>PricewaterhouseCoopers </a:t>
            </a:r>
            <a:r>
              <a:rPr lang="de-DE" dirty="0"/>
              <a:t>(2008</a:t>
            </a:r>
            <a:r>
              <a:rPr lang="de-DE" dirty="0" smtClean="0"/>
              <a:t>): The truck industry‘s green challenge – Headwind or competitive edge?. </a:t>
            </a:r>
            <a:r>
              <a:rPr lang="de-DE" dirty="0"/>
              <a:t>Online: </a:t>
            </a:r>
            <a:r>
              <a:rPr lang="de-DE" sz="1300" spc="60" dirty="0">
                <a:hlinkClick r:id="rId12"/>
              </a:rPr>
              <a:t>https://www.pwc.be/en/transport-logistics/pdf/truck-industry-s-green-challenge-2008-09-23.pdf</a:t>
            </a:r>
            <a:r>
              <a:rPr lang="de-DE" sz="1300" spc="60" dirty="0"/>
              <a:t> </a:t>
            </a:r>
          </a:p>
        </p:txBody>
      </p:sp>
      <p:sp>
        <p:nvSpPr>
          <p:cNvPr id="4" name="Date Placeholder 3"/>
          <p:cNvSpPr>
            <a:spLocks noGrp="1"/>
          </p:cNvSpPr>
          <p:nvPr>
            <p:ph type="dt" sz="half" idx="10"/>
          </p:nvPr>
        </p:nvSpPr>
        <p:spPr/>
        <p:txBody>
          <a:bodyPr/>
          <a:lstStyle/>
          <a:p>
            <a:fld id="{5CEDCFFC-37F2-451D-86E3-61E9BEB52275}"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Tree>
    <p:extLst>
      <p:ext uri="{BB962C8B-B14F-4D97-AF65-F5344CB8AC3E}">
        <p14:creationId xmlns:p14="http://schemas.microsoft.com/office/powerpoint/2010/main" val="33265258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Agenda</a:t>
            </a:r>
            <a:br>
              <a:rPr lang="en-US" b="1" dirty="0" smtClean="0"/>
            </a:br>
            <a:r>
              <a:rPr lang="en-US" sz="2200" b="0" dirty="0" smtClean="0"/>
              <a:t>Sustainability and environmental </a:t>
            </a:r>
            <a:br>
              <a:rPr lang="en-US" sz="2200" b="0" dirty="0" smtClean="0"/>
            </a:br>
            <a:r>
              <a:rPr lang="en-US" sz="2200" b="0" dirty="0" smtClean="0"/>
              <a:t>aspects in inland navigation</a:t>
            </a:r>
            <a:endParaRPr lang="en-US" sz="2200" b="0" dirty="0"/>
          </a:p>
        </p:txBody>
      </p:sp>
      <p:graphicFrame>
        <p:nvGraphicFramePr>
          <p:cNvPr id="5" name="Inhaltsplatzhalter 4"/>
          <p:cNvGraphicFramePr>
            <a:graphicFrameLocks/>
          </p:cNvGraphicFramePr>
          <p:nvPr>
            <p:extLst>
              <p:ext uri="{D42A27DB-BD31-4B8C-83A1-F6EECF244321}">
                <p14:modId xmlns:p14="http://schemas.microsoft.com/office/powerpoint/2010/main" val="296633000"/>
              </p:ext>
            </p:extLst>
          </p:nvPr>
        </p:nvGraphicFramePr>
        <p:xfrm>
          <a:off x="1835696" y="1988840"/>
          <a:ext cx="532859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fld id="{9C9AF370-77FF-4BAF-AE74-71CA0C2B9062}" type="datetime6">
              <a:rPr lang="en-GB" smtClean="0">
                <a:solidFill>
                  <a:prstClr val="white"/>
                </a:solidFill>
              </a:rPr>
              <a:t>March 16</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spTree>
    <p:extLst>
      <p:ext uri="{BB962C8B-B14F-4D97-AF65-F5344CB8AC3E}">
        <p14:creationId xmlns:p14="http://schemas.microsoft.com/office/powerpoint/2010/main" val="33792087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Autofit/>
          </a:bodyPr>
          <a:lstStyle/>
          <a:p>
            <a:pPr>
              <a:buClr>
                <a:srgbClr val="3C628F"/>
              </a:buClr>
            </a:pPr>
            <a:r>
              <a:rPr lang="de-DE" sz="700" spc="60" dirty="0">
                <a:solidFill>
                  <a:srgbClr val="04617B"/>
                </a:solidFill>
              </a:rPr>
              <a:t> </a:t>
            </a:r>
            <a:r>
              <a:rPr lang="en-US" sz="1400" dirty="0">
                <a:solidFill>
                  <a:srgbClr val="04617B"/>
                </a:solidFill>
              </a:rPr>
              <a:t>Tavasszy L.A./van Meijeren J. (2011): Modal Shift Target for freight transport above 300 km: an assessment, Bruxelles. online: </a:t>
            </a:r>
            <a:r>
              <a:rPr lang="en-US" sz="700" spc="60" dirty="0">
                <a:solidFill>
                  <a:srgbClr val="04617B"/>
                </a:solidFill>
                <a:hlinkClick r:id="rId3"/>
              </a:rPr>
              <a:t>https://www.acea.be/uploads/publications/SAG_17.pdf</a:t>
            </a:r>
            <a:r>
              <a:rPr lang="en-US" sz="700" spc="60" dirty="0">
                <a:solidFill>
                  <a:srgbClr val="04617B"/>
                </a:solidFill>
              </a:rPr>
              <a:t> </a:t>
            </a:r>
          </a:p>
          <a:p>
            <a:r>
              <a:rPr lang="en-US" sz="1200" spc="60" dirty="0" smtClean="0"/>
              <a:t>Anastasopoulos </a:t>
            </a:r>
            <a:r>
              <a:rPr lang="en-US" sz="1200" spc="60" dirty="0"/>
              <a:t>D./ Kolios S./ Stylios C. (2011): How will greek ports become green ports?, Artas. online: </a:t>
            </a:r>
            <a:r>
              <a:rPr lang="en-US" sz="700" dirty="0">
                <a:hlinkClick r:id="rId4"/>
              </a:rPr>
              <a:t>http://www.geoecomar.ro/website/publicatii/Nr.17-2011/09_anastapoulos_BT.pdf</a:t>
            </a:r>
            <a:r>
              <a:rPr lang="en-US" sz="700" dirty="0"/>
              <a:t> </a:t>
            </a:r>
          </a:p>
          <a:p>
            <a:r>
              <a:rPr lang="en-US" sz="1200" spc="60" dirty="0" smtClean="0"/>
              <a:t>Industrie-Logistik-Linz </a:t>
            </a:r>
            <a:r>
              <a:rPr lang="en-US" sz="1200" spc="60" dirty="0"/>
              <a:t>GmbH (2016): High performance green </a:t>
            </a:r>
            <a:r>
              <a:rPr lang="en-US" sz="1200" spc="60" dirty="0" smtClean="0"/>
              <a:t>port. </a:t>
            </a:r>
            <a:r>
              <a:rPr lang="en-US" sz="1200" spc="60" dirty="0"/>
              <a:t>Online: </a:t>
            </a:r>
            <a:r>
              <a:rPr lang="en-US" sz="700" dirty="0">
                <a:hlinkClick r:id="rId5"/>
              </a:rPr>
              <a:t>http://www.ilr.com.ro/projects/high-performance-green-port-giurgiu/project-status.html</a:t>
            </a:r>
            <a:endParaRPr lang="en-US" sz="700" dirty="0"/>
          </a:p>
          <a:p>
            <a:r>
              <a:rPr lang="en-US" sz="1200" spc="60" dirty="0"/>
              <a:t>Port of Rotterdam Authority  (2008): The sustainable port, Rotterdam. Online: </a:t>
            </a:r>
            <a:r>
              <a:rPr lang="en-US" sz="700" dirty="0" smtClean="0">
                <a:hlinkClick r:id="rId6"/>
              </a:rPr>
              <a:t>https://www.maasvlakte2.com/uploads/maasvlakte_2_the_sustainable_port.pdf</a:t>
            </a:r>
            <a:endParaRPr lang="en-US" sz="700" dirty="0" smtClean="0"/>
          </a:p>
          <a:p>
            <a:r>
              <a:rPr lang="en-US" sz="1200" spc="60" dirty="0" smtClean="0"/>
              <a:t>Student Energy (2015): Liquefied Natural Gas  (LNG) 101. online:  </a:t>
            </a:r>
            <a:r>
              <a:rPr lang="en-US" sz="900" dirty="0" smtClean="0">
                <a:hlinkClick r:id="rId7"/>
              </a:rPr>
              <a:t>https://www.youtube.com/watch?v=WyZTuzUzR68</a:t>
            </a:r>
            <a:r>
              <a:rPr lang="en-US" sz="900" dirty="0" smtClean="0"/>
              <a:t> </a:t>
            </a:r>
          </a:p>
          <a:p>
            <a:r>
              <a:rPr lang="de-DE" sz="1200" spc="60" dirty="0" smtClean="0"/>
              <a:t>Van Loon M.: Driving innovation across the LNG value chain. Online: </a:t>
            </a:r>
            <a:r>
              <a:rPr lang="en-US" sz="600" dirty="0"/>
              <a:t>http://www.google.at/url?sa=t&amp;rct=j&amp;q=&amp;esrc=s&amp;source=web&amp;cd=1&amp;ved=0ahUKEwiH-4PAgZ3LAhVI2SwKHbsvAoQQFgggMAA&amp;url=http%3A%2F%2Fwww.firstmagazine.com%2FDownloadSpecialistPublicationDetail.475.ashx&amp;usg=AFQjCNHA3p1tXvou2G-mum2mVn9-M0sVCA&amp;bvm=bv.115339255,d.bGs </a:t>
            </a:r>
            <a:endParaRPr lang="en-US" sz="1200" spc="60" dirty="0" smtClean="0"/>
          </a:p>
          <a:p>
            <a:r>
              <a:rPr lang="en-US" sz="1200" spc="60" dirty="0" smtClean="0"/>
              <a:t>Aymelek </a:t>
            </a:r>
            <a:r>
              <a:rPr lang="en-US" sz="1200" spc="60" dirty="0"/>
              <a:t>M., Boulougouris E.K., Turan O. (2015): Challenges and opportunities for LNG as a ship fuel source and an application to bunkering network optimisation, Singapore. Online: </a:t>
            </a:r>
            <a:r>
              <a:rPr lang="en-US" sz="700" dirty="0">
                <a:hlinkClick r:id="rId8"/>
              </a:rPr>
              <a:t>https://</a:t>
            </a:r>
            <a:r>
              <a:rPr lang="en-US" sz="700" dirty="0" smtClean="0">
                <a:hlinkClick r:id="rId8"/>
              </a:rPr>
              <a:t>www.researchgate.net/profile/Murat_Aymelek/publication/274379729_Challenges_and_opportunities_for_LNG_as_a_ship_fuel_source_and_an_application_to_bunkering_network_optimisation/links/55e5bf9f08aecb1a7ccd4ab6.pdf</a:t>
            </a:r>
            <a:endParaRPr lang="en-US" sz="700" dirty="0" smtClean="0"/>
          </a:p>
          <a:p>
            <a:r>
              <a:rPr lang="en-US" sz="1200" spc="60" dirty="0"/>
              <a:t>Borlenghi M., Dogliani M., Fuoco L., Macciò A., Petacco N., Aschauer G., Pfoser S., Schauer O., Simmer L., Jares J., Kühlkamp W., Trnka M., Kilianova K., Kajánek P., Palcák L., Oancea R., Carlan O.C., Meterna S. (2015): LNG Masterplan for Rhine-Main-Danube – Sub-activity 1.1 report: Status Quo Analysis &amp; Trends. Online: </a:t>
            </a:r>
            <a:r>
              <a:rPr lang="en-US" sz="400" dirty="0">
                <a:hlinkClick r:id="rId9"/>
              </a:rPr>
              <a:t>http://www.lngmasterplan.eu/images/D_111__Status_Quo__Trend_Analysis_-_Danube_and_Italy_v2.1_FINAL_2015-3-12.pdf</a:t>
            </a:r>
            <a:r>
              <a:rPr lang="en-US" sz="400" dirty="0"/>
              <a:t> </a:t>
            </a:r>
          </a:p>
          <a:p>
            <a:r>
              <a:rPr lang="de-DE" sz="1200" spc="60" dirty="0" smtClean="0"/>
              <a:t>International Transport Journal (2014): A lot remains to be done. </a:t>
            </a:r>
            <a:r>
              <a:rPr lang="de-DE" sz="1200" spc="60" dirty="0"/>
              <a:t>Online: </a:t>
            </a:r>
            <a:r>
              <a:rPr lang="de-DE" sz="700" dirty="0">
                <a:hlinkClick r:id="rId10"/>
              </a:rPr>
              <a:t>http://www.transportjournal.com/en/home/news/artikeldetail/a-lot-remains-to-be-done.html</a:t>
            </a:r>
            <a:r>
              <a:rPr lang="de-DE" sz="700" dirty="0"/>
              <a:t> </a:t>
            </a:r>
            <a:endParaRPr lang="de-DE" sz="700" dirty="0" smtClean="0"/>
          </a:p>
          <a:p>
            <a:r>
              <a:rPr lang="de-DE" sz="1200" spc="60" dirty="0" smtClean="0"/>
              <a:t>Baumann K. (2014): LNG-activities in Dutch-German cooperation. Online: </a:t>
            </a:r>
            <a:r>
              <a:rPr lang="de-DE" sz="700" dirty="0" smtClean="0">
                <a:hlinkClick r:id="rId11"/>
              </a:rPr>
              <a:t>http://www.maritim-de-nl.eu/cms_uploads/files/201402_sma</a:t>
            </a:r>
            <a:endParaRPr lang="de-DE" sz="700" dirty="0" smtClean="0"/>
          </a:p>
        </p:txBody>
      </p:sp>
      <p:sp>
        <p:nvSpPr>
          <p:cNvPr id="4" name="Date Placeholder 3"/>
          <p:cNvSpPr>
            <a:spLocks noGrp="1"/>
          </p:cNvSpPr>
          <p:nvPr>
            <p:ph type="dt" sz="half" idx="10"/>
          </p:nvPr>
        </p:nvSpPr>
        <p:spPr/>
        <p:txBody>
          <a:bodyPr/>
          <a:lstStyle/>
          <a:p>
            <a:fld id="{A2712C57-D10B-43F9-B7F6-53E2A508D3FA}"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Tree>
    <p:extLst>
      <p:ext uri="{BB962C8B-B14F-4D97-AF65-F5344CB8AC3E}">
        <p14:creationId xmlns:p14="http://schemas.microsoft.com/office/powerpoint/2010/main" val="2133601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smtClean="0">
                <a:solidFill>
                  <a:schemeClr val="accent1"/>
                </a:solidFill>
              </a:rPr>
              <a:t>Further Information</a:t>
            </a:r>
            <a:endParaRPr lang="de-AT" b="1" dirty="0">
              <a:solidFill>
                <a:schemeClr val="accent1"/>
              </a:solidFill>
            </a:endParaRPr>
          </a:p>
        </p:txBody>
      </p:sp>
      <p:sp>
        <p:nvSpPr>
          <p:cNvPr id="3" name="Content Placeholder 2"/>
          <p:cNvSpPr>
            <a:spLocks noGrp="1"/>
          </p:cNvSpPr>
          <p:nvPr>
            <p:ph idx="1"/>
          </p:nvPr>
        </p:nvSpPr>
        <p:spPr/>
        <p:txBody>
          <a:bodyPr>
            <a:normAutofit lnSpcReduction="10000"/>
          </a:bodyPr>
          <a:lstStyle/>
          <a:p>
            <a:pPr marL="0" indent="0">
              <a:buNone/>
            </a:pPr>
            <a:r>
              <a:rPr lang="en-GB" sz="2000" b="1" dirty="0" smtClean="0">
                <a:solidFill>
                  <a:schemeClr val="accent1"/>
                </a:solidFill>
              </a:rPr>
              <a:t>We hope our set of slides has met your expectations!</a:t>
            </a:r>
          </a:p>
          <a:p>
            <a:pPr marL="0" indent="0">
              <a:buNone/>
            </a:pPr>
            <a:endParaRPr lang="en-GB" sz="2000" b="1" dirty="0" smtClean="0">
              <a:solidFill>
                <a:schemeClr val="accent1"/>
              </a:solidFill>
            </a:endParaRPr>
          </a:p>
          <a:p>
            <a:pPr marL="0" indent="0">
              <a:buNone/>
            </a:pPr>
            <a:r>
              <a:rPr lang="en-GB" sz="2000" b="1" dirty="0" smtClean="0">
                <a:solidFill>
                  <a:schemeClr val="accent1"/>
                </a:solidFill>
              </a:rPr>
              <a:t>         - you are free to use, adapt and share this slides and to use it for your lectures.</a:t>
            </a:r>
          </a:p>
          <a:p>
            <a:pPr marL="0" indent="0">
              <a:buNone/>
            </a:pPr>
            <a:endParaRPr lang="en-GB" sz="2000" b="1" dirty="0" smtClean="0">
              <a:solidFill>
                <a:schemeClr val="accent1"/>
              </a:solidFill>
            </a:endParaRPr>
          </a:p>
          <a:p>
            <a:pPr marL="0" indent="0">
              <a:buNone/>
            </a:pPr>
            <a:r>
              <a:rPr lang="en-GB" sz="2000" b="1" dirty="0" smtClean="0">
                <a:solidFill>
                  <a:schemeClr val="accent1"/>
                </a:solidFill>
              </a:rPr>
              <a:t>For questions and feedback please do not hesitate to contact us:</a:t>
            </a:r>
          </a:p>
          <a:p>
            <a:pPr marL="0" indent="0">
              <a:buNone/>
            </a:pPr>
            <a:r>
              <a:rPr lang="en-GB" sz="2000" b="1" dirty="0" smtClean="0">
                <a:solidFill>
                  <a:schemeClr val="accent1"/>
                </a:solidFill>
                <a:hlinkClick r:id="rId3"/>
              </a:rPr>
              <a:t>rewway@fh-steyr.at</a:t>
            </a:r>
            <a:endParaRPr lang="en-GB" sz="2000" b="1" dirty="0" smtClean="0">
              <a:solidFill>
                <a:schemeClr val="accent1"/>
              </a:solidFill>
            </a:endParaRPr>
          </a:p>
          <a:p>
            <a:pPr marL="0" indent="0">
              <a:buNone/>
            </a:pPr>
            <a:endParaRPr lang="en-GB" sz="2000" b="1" dirty="0" smtClean="0">
              <a:solidFill>
                <a:schemeClr val="accent1"/>
              </a:solidFill>
            </a:endParaRPr>
          </a:p>
          <a:p>
            <a:pPr marL="0" indent="0">
              <a:buNone/>
            </a:pPr>
            <a:r>
              <a:rPr lang="en-GB" sz="2000" b="1" dirty="0" smtClean="0">
                <a:solidFill>
                  <a:schemeClr val="accent1"/>
                </a:solidFill>
              </a:rPr>
              <a:t>Further set of slides are available at:</a:t>
            </a:r>
          </a:p>
          <a:p>
            <a:pPr marL="0" indent="0">
              <a:buNone/>
            </a:pPr>
            <a:endParaRPr lang="en-GB" sz="400" b="1" dirty="0" smtClean="0">
              <a:solidFill>
                <a:schemeClr val="accent1"/>
              </a:solidFill>
            </a:endParaRPr>
          </a:p>
          <a:p>
            <a:pPr marL="0" indent="0">
              <a:buNone/>
            </a:pPr>
            <a:r>
              <a:rPr lang="en-GB" sz="2000" dirty="0" smtClean="0">
                <a:solidFill>
                  <a:schemeClr val="accent1"/>
                </a:solidFill>
                <a:hlinkClick r:id="rId4"/>
              </a:rPr>
              <a:t>http://www.rewway.at/en/teaching-materials/bundles/</a:t>
            </a:r>
            <a:r>
              <a:rPr lang="en-GB" sz="2000" dirty="0" smtClean="0">
                <a:solidFill>
                  <a:schemeClr val="accent1"/>
                </a:solidFill>
              </a:rPr>
              <a:t> </a:t>
            </a:r>
          </a:p>
          <a:p>
            <a:pPr marL="0" indent="0">
              <a:buNone/>
            </a:pPr>
            <a:endParaRPr lang="en-GB" sz="2000" dirty="0" smtClean="0"/>
          </a:p>
          <a:p>
            <a:pPr marL="0" indent="0">
              <a:buNone/>
            </a:pPr>
            <a:r>
              <a:rPr lang="en-GB" sz="2000" b="1" dirty="0" smtClean="0">
                <a:solidFill>
                  <a:schemeClr val="accent1"/>
                </a:solidFill>
              </a:rPr>
              <a:t>Maybe you are interested to book a guest lecture or an excursion?</a:t>
            </a:r>
          </a:p>
          <a:p>
            <a:pPr marL="0" indent="0">
              <a:buNone/>
            </a:pPr>
            <a:r>
              <a:rPr lang="en-GB" sz="2000" dirty="0" smtClean="0">
                <a:solidFill>
                  <a:schemeClr val="accent1"/>
                </a:solidFill>
                <a:hlinkClick r:id="rId5"/>
              </a:rPr>
              <a:t>http://www.rewway.at/en/services/</a:t>
            </a:r>
            <a:r>
              <a:rPr lang="en-GB" sz="2000" dirty="0" smtClean="0">
                <a:solidFill>
                  <a:schemeClr val="accent1"/>
                </a:solidFill>
              </a:rPr>
              <a:t> </a:t>
            </a:r>
            <a:endParaRPr lang="en-GB" sz="20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t>31</a:t>
            </a:fld>
            <a:endParaRPr lang="de-AT" dirty="0"/>
          </a:p>
        </p:txBody>
      </p:sp>
      <p:pic>
        <p:nvPicPr>
          <p:cNvPr id="6" name="Grafik 9" descr="logistikumLogo.jpg"/>
          <p:cNvPicPr>
            <a:picLocks noChangeAspect="1"/>
          </p:cNvPicPr>
          <p:nvPr/>
        </p:nvPicPr>
        <p:blipFill>
          <a:blip r:embed="rId6" cstate="print"/>
          <a:stretch>
            <a:fillRect/>
          </a:stretch>
        </p:blipFill>
        <p:spPr>
          <a:xfrm>
            <a:off x="6949820" y="5805264"/>
            <a:ext cx="2160240" cy="790142"/>
          </a:xfrm>
          <a:prstGeom prst="rect">
            <a:avLst/>
          </a:prstGeom>
        </p:spPr>
      </p:pic>
      <p:pic>
        <p:nvPicPr>
          <p:cNvPr id="4" name="Picture 3"/>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
        <p:nvSpPr>
          <p:cNvPr id="7" name="Date Placeholder 6"/>
          <p:cNvSpPr>
            <a:spLocks noGrp="1"/>
          </p:cNvSpPr>
          <p:nvPr>
            <p:ph type="dt" sz="half" idx="10"/>
          </p:nvPr>
        </p:nvSpPr>
        <p:spPr/>
        <p:txBody>
          <a:bodyPr/>
          <a:lstStyle/>
          <a:p>
            <a:fld id="{07545036-309F-4E55-8E44-D362F95A981A}" type="datetime6">
              <a:rPr lang="en-GB" smtClean="0">
                <a:solidFill>
                  <a:prstClr val="white"/>
                </a:solidFill>
              </a:rPr>
              <a:t>March 16</a:t>
            </a:fld>
            <a:endParaRPr lang="de-AT" dirty="0">
              <a:solidFill>
                <a:prstClr val="white"/>
              </a:solidFill>
            </a:endParaRPr>
          </a:p>
        </p:txBody>
      </p:sp>
    </p:spTree>
    <p:extLst>
      <p:ext uri="{BB962C8B-B14F-4D97-AF65-F5344CB8AC3E}">
        <p14:creationId xmlns:p14="http://schemas.microsoft.com/office/powerpoint/2010/main" val="2798000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Green </a:t>
            </a:r>
            <a:r>
              <a:rPr lang="en-US" dirty="0" smtClean="0"/>
              <a:t>logistics</a:t>
            </a:r>
            <a:r>
              <a:rPr lang="en-US" dirty="0"/>
              <a:t/>
            </a:r>
            <a:br>
              <a:rPr lang="en-US" dirty="0"/>
            </a:br>
            <a:r>
              <a:rPr lang="en-US" sz="2000" b="0" dirty="0" smtClean="0"/>
              <a:t>Development and definition</a:t>
            </a:r>
            <a:endParaRPr lang="en-US" b="0" dirty="0"/>
          </a:p>
        </p:txBody>
      </p:sp>
      <p:sp>
        <p:nvSpPr>
          <p:cNvPr id="34" name="Content Placeholder 33"/>
          <p:cNvSpPr>
            <a:spLocks noGrp="1"/>
          </p:cNvSpPr>
          <p:nvPr>
            <p:ph idx="1"/>
          </p:nvPr>
        </p:nvSpPr>
        <p:spPr/>
        <p:txBody>
          <a:bodyPr>
            <a:normAutofit/>
          </a:bodyPr>
          <a:lstStyle/>
          <a:p>
            <a:pPr marL="0" indent="0">
              <a:buNone/>
            </a:pPr>
            <a:endParaRPr lang="de-DE" b="1" dirty="0" smtClean="0"/>
          </a:p>
          <a:p>
            <a:pPr marL="0" indent="0">
              <a:buNone/>
            </a:pPr>
            <a:endParaRPr lang="de-DE" b="1" dirty="0"/>
          </a:p>
          <a:p>
            <a:pPr marL="0" indent="0">
              <a:buNone/>
            </a:pPr>
            <a:endParaRPr lang="de-DE" b="1" dirty="0" smtClean="0"/>
          </a:p>
          <a:p>
            <a:pPr marL="0" indent="0">
              <a:buNone/>
            </a:pPr>
            <a:endParaRPr lang="de-DE" b="1" dirty="0" smtClean="0"/>
          </a:p>
          <a:p>
            <a:pPr marL="0" indent="0">
              <a:buNone/>
            </a:pPr>
            <a:endParaRPr lang="de-DE" b="1" dirty="0"/>
          </a:p>
          <a:p>
            <a:pPr marL="0" indent="0">
              <a:buNone/>
            </a:pPr>
            <a:endParaRPr lang="de-DE" b="1" dirty="0" smtClean="0"/>
          </a:p>
          <a:p>
            <a:pPr marL="0" indent="0">
              <a:buNone/>
            </a:pPr>
            <a:endParaRPr lang="de-DE" b="1" dirty="0" smtClean="0"/>
          </a:p>
          <a:p>
            <a:pPr marL="0" indent="0">
              <a:buNone/>
            </a:pPr>
            <a:endParaRPr lang="de-DE" b="1" dirty="0" smtClean="0"/>
          </a:p>
          <a:p>
            <a:pPr marL="0" indent="0">
              <a:buNone/>
            </a:pPr>
            <a:endParaRPr lang="de-DE" b="1" dirty="0" smtClean="0"/>
          </a:p>
          <a:p>
            <a:pPr marL="0" indent="0">
              <a:buNone/>
            </a:pPr>
            <a:endParaRPr lang="de-DE" b="1" dirty="0" smtClean="0"/>
          </a:p>
          <a:p>
            <a:pPr marL="0" indent="0">
              <a:buNone/>
            </a:pPr>
            <a:endParaRPr lang="en-US" dirty="0" smtClean="0"/>
          </a:p>
          <a:p>
            <a:endParaRPr lang="de-DE" dirty="0" smtClean="0"/>
          </a:p>
        </p:txBody>
      </p:sp>
      <p:sp>
        <p:nvSpPr>
          <p:cNvPr id="4" name="Date Placeholder 3"/>
          <p:cNvSpPr>
            <a:spLocks noGrp="1"/>
          </p:cNvSpPr>
          <p:nvPr>
            <p:ph type="dt" sz="half" idx="10"/>
          </p:nvPr>
        </p:nvSpPr>
        <p:spPr/>
        <p:txBody>
          <a:bodyPr/>
          <a:lstStyle/>
          <a:p>
            <a:fld id="{795877F2-8412-4AFB-AA88-95C59A204A6A}"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aphicFrame>
        <p:nvGraphicFramePr>
          <p:cNvPr id="6" name="Diagram 5"/>
          <p:cNvGraphicFramePr/>
          <p:nvPr>
            <p:extLst>
              <p:ext uri="{D42A27DB-BD31-4B8C-83A1-F6EECF244321}">
                <p14:modId xmlns:p14="http://schemas.microsoft.com/office/powerpoint/2010/main" val="1157851454"/>
              </p:ext>
            </p:extLst>
          </p:nvPr>
        </p:nvGraphicFramePr>
        <p:xfrm>
          <a:off x="395536" y="1772816"/>
          <a:ext cx="6096000"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p:cNvSpPr txBox="1">
            <a:spLocks/>
          </p:cNvSpPr>
          <p:nvPr/>
        </p:nvSpPr>
        <p:spPr>
          <a:xfrm>
            <a:off x="1290076" y="4941168"/>
            <a:ext cx="5977617" cy="1253332"/>
          </a:xfrm>
          <a:prstGeom prst="rect">
            <a:avLst/>
          </a:prstGeom>
          <a:ln w="19050">
            <a:solidFill>
              <a:schemeClr val="accent1"/>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de-DE" sz="2000" b="1" dirty="0">
                <a:solidFill>
                  <a:schemeClr val="tx2"/>
                </a:solidFill>
              </a:rPr>
              <a:t>Green </a:t>
            </a:r>
            <a:r>
              <a:rPr lang="en-US" sz="2000" b="1" dirty="0">
                <a:solidFill>
                  <a:schemeClr val="tx2"/>
                </a:solidFill>
              </a:rPr>
              <a:t>logistics is a logistic concept which has the goal to be environmentally and social friendly and to be simultaneously financially </a:t>
            </a:r>
            <a:r>
              <a:rPr lang="en-US" sz="2000" b="1" dirty="0" smtClean="0">
                <a:solidFill>
                  <a:schemeClr val="tx2"/>
                </a:solidFill>
              </a:rPr>
              <a:t>viable. </a:t>
            </a:r>
            <a:r>
              <a:rPr lang="en-US" sz="1400" dirty="0" smtClean="0">
                <a:solidFill>
                  <a:schemeClr val="tx2"/>
                </a:solidFill>
              </a:rPr>
              <a:t>Rituray Saroha (2014)</a:t>
            </a:r>
            <a:endParaRPr lang="en-US" sz="1400" dirty="0">
              <a:solidFill>
                <a:schemeClr val="tx2"/>
              </a:solidFill>
            </a:endParaRPr>
          </a:p>
        </p:txBody>
      </p:sp>
      <p:sp>
        <p:nvSpPr>
          <p:cNvPr id="3" name="Rectangular Callout 2"/>
          <p:cNvSpPr/>
          <p:nvPr/>
        </p:nvSpPr>
        <p:spPr>
          <a:xfrm>
            <a:off x="6732239" y="1844824"/>
            <a:ext cx="2305209" cy="2736304"/>
          </a:xfrm>
          <a:prstGeom prst="wedgeRectCallout">
            <a:avLst>
              <a:gd name="adj1" fmla="val -63731"/>
              <a:gd name="adj2" fmla="val -8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(freight) transport is crucial to link commodity suppliers with producers and final customers </a:t>
            </a:r>
            <a:r>
              <a:rPr lang="en-US" dirty="0">
                <a:solidFill>
                  <a:schemeClr val="tx2"/>
                </a:solidFill>
                <a:sym typeface="Wingdings" panose="05000000000000000000" pitchFamily="2" charset="2"/>
              </a:rPr>
              <a:t> measure and minimize impact of logistic activities</a:t>
            </a:r>
            <a:endParaRPr lang="en-US" dirty="0">
              <a:solidFill>
                <a:schemeClr val="tx2"/>
              </a:solidFill>
            </a:endParaRPr>
          </a:p>
        </p:txBody>
      </p:sp>
    </p:spTree>
    <p:extLst>
      <p:ext uri="{BB962C8B-B14F-4D97-AF65-F5344CB8AC3E}">
        <p14:creationId xmlns:p14="http://schemas.microsoft.com/office/powerpoint/2010/main" val="3359044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Green </a:t>
            </a:r>
            <a:r>
              <a:rPr lang="en-US" dirty="0" smtClean="0"/>
              <a:t>logistics</a:t>
            </a:r>
            <a:br>
              <a:rPr lang="en-US" dirty="0" smtClean="0"/>
            </a:br>
            <a:r>
              <a:rPr lang="en-US" sz="2000" b="0" dirty="0" smtClean="0"/>
              <a:t>Goals</a:t>
            </a:r>
            <a:endParaRPr lang="en-US" b="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99078527"/>
              </p:ext>
            </p:extLst>
          </p:nvPr>
        </p:nvGraphicFramePr>
        <p:xfrm>
          <a:off x="683568" y="1825822"/>
          <a:ext cx="7787208" cy="4632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F5857142-FA75-484E-AA9C-93254F4AF63B}"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sp>
        <p:nvSpPr>
          <p:cNvPr id="7" name="TextBox 6"/>
          <p:cNvSpPr txBox="1"/>
          <p:nvPr/>
        </p:nvSpPr>
        <p:spPr>
          <a:xfrm>
            <a:off x="323528" y="4797152"/>
            <a:ext cx="2232248" cy="646331"/>
          </a:xfrm>
          <a:prstGeom prst="rect">
            <a:avLst/>
          </a:prstGeom>
          <a:noFill/>
        </p:spPr>
        <p:txBody>
          <a:bodyPr wrap="square" rtlCol="0">
            <a:spAutoFit/>
          </a:bodyPr>
          <a:lstStyle/>
          <a:p>
            <a:pPr marL="285750" indent="-285750">
              <a:buFontTx/>
              <a:buChar char="-"/>
            </a:pPr>
            <a:r>
              <a:rPr lang="en-US" dirty="0" smtClean="0"/>
              <a:t>awareness</a:t>
            </a:r>
          </a:p>
          <a:p>
            <a:pPr marL="285750" indent="-285750">
              <a:buFontTx/>
              <a:buChar char="-"/>
            </a:pPr>
            <a:r>
              <a:rPr lang="en-US" dirty="0" smtClean="0"/>
              <a:t>quality</a:t>
            </a:r>
            <a:r>
              <a:rPr lang="de-DE" dirty="0" smtClean="0"/>
              <a:t> </a:t>
            </a:r>
            <a:r>
              <a:rPr lang="en-US" dirty="0" smtClean="0"/>
              <a:t>of life</a:t>
            </a:r>
          </a:p>
        </p:txBody>
      </p:sp>
      <p:sp>
        <p:nvSpPr>
          <p:cNvPr id="8" name="TextBox 7"/>
          <p:cNvSpPr txBox="1"/>
          <p:nvPr/>
        </p:nvSpPr>
        <p:spPr>
          <a:xfrm>
            <a:off x="5508104" y="1808261"/>
            <a:ext cx="2520280" cy="646331"/>
          </a:xfrm>
          <a:prstGeom prst="rect">
            <a:avLst/>
          </a:prstGeom>
          <a:noFill/>
        </p:spPr>
        <p:txBody>
          <a:bodyPr wrap="square" rtlCol="0">
            <a:spAutoFit/>
          </a:bodyPr>
          <a:lstStyle/>
          <a:p>
            <a:pPr marL="285750" indent="-285750">
              <a:buFontTx/>
              <a:buChar char="-"/>
            </a:pPr>
            <a:r>
              <a:rPr lang="en-US" dirty="0" smtClean="0"/>
              <a:t>costs</a:t>
            </a:r>
          </a:p>
          <a:p>
            <a:pPr marL="285750" indent="-285750">
              <a:buFontTx/>
              <a:buChar char="-"/>
            </a:pPr>
            <a:r>
              <a:rPr lang="en-US" dirty="0" smtClean="0"/>
              <a:t>unproductivity</a:t>
            </a:r>
          </a:p>
        </p:txBody>
      </p:sp>
      <p:sp>
        <p:nvSpPr>
          <p:cNvPr id="9" name="TextBox 8"/>
          <p:cNvSpPr txBox="1"/>
          <p:nvPr/>
        </p:nvSpPr>
        <p:spPr>
          <a:xfrm>
            <a:off x="7038900" y="4797152"/>
            <a:ext cx="2520280" cy="923330"/>
          </a:xfrm>
          <a:prstGeom prst="rect">
            <a:avLst/>
          </a:prstGeom>
          <a:noFill/>
        </p:spPr>
        <p:txBody>
          <a:bodyPr wrap="square" rtlCol="0">
            <a:spAutoFit/>
          </a:bodyPr>
          <a:lstStyle/>
          <a:p>
            <a:pPr marL="285750" indent="-285750">
              <a:buFontTx/>
              <a:buChar char="-"/>
            </a:pPr>
            <a:r>
              <a:rPr lang="en-US" dirty="0" smtClean="0"/>
              <a:t>emissions</a:t>
            </a:r>
          </a:p>
          <a:p>
            <a:pPr marL="285750" indent="-285750">
              <a:buFontTx/>
              <a:buChar char="-"/>
            </a:pPr>
            <a:r>
              <a:rPr lang="en-US" dirty="0"/>
              <a:t>r</a:t>
            </a:r>
            <a:r>
              <a:rPr lang="en-US" dirty="0" smtClean="0"/>
              <a:t>esource</a:t>
            </a:r>
            <a:r>
              <a:rPr lang="de-DE" dirty="0" smtClean="0"/>
              <a:t> </a:t>
            </a:r>
            <a:r>
              <a:rPr lang="en-US" dirty="0" smtClean="0"/>
              <a:t>consumption</a:t>
            </a:r>
          </a:p>
        </p:txBody>
      </p:sp>
      <p:sp>
        <p:nvSpPr>
          <p:cNvPr id="10" name="Up Arrow 9"/>
          <p:cNvSpPr/>
          <p:nvPr/>
        </p:nvSpPr>
        <p:spPr>
          <a:xfrm>
            <a:off x="0" y="4686528"/>
            <a:ext cx="432048" cy="7569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11" name="Down Arrow 10"/>
          <p:cNvSpPr/>
          <p:nvPr/>
        </p:nvSpPr>
        <p:spPr>
          <a:xfrm>
            <a:off x="7376764" y="1881603"/>
            <a:ext cx="341412" cy="756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own Arrow 11"/>
          <p:cNvSpPr/>
          <p:nvPr/>
        </p:nvSpPr>
        <p:spPr>
          <a:xfrm>
            <a:off x="8746504" y="4802460"/>
            <a:ext cx="341412" cy="756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23528" y="1881603"/>
            <a:ext cx="2952328" cy="1846659"/>
          </a:xfrm>
          <a:prstGeom prst="rect">
            <a:avLst/>
          </a:prstGeom>
          <a:noFill/>
        </p:spPr>
        <p:txBody>
          <a:bodyPr wrap="square" rtlCol="0">
            <a:spAutoFit/>
          </a:bodyPr>
          <a:lstStyle/>
          <a:p>
            <a:pPr>
              <a:spcBef>
                <a:spcPct val="0"/>
              </a:spcBef>
            </a:pPr>
            <a:r>
              <a:rPr lang="en-US" sz="2400" b="1" spc="-100" dirty="0">
                <a:solidFill>
                  <a:schemeClr val="tx2"/>
                </a:solidFill>
                <a:latin typeface="+mj-lt"/>
                <a:ea typeface="+mj-ea"/>
                <a:cs typeface="+mj-cs"/>
              </a:rPr>
              <a:t>„…environmentally and socially friendly </a:t>
            </a:r>
            <a:r>
              <a:rPr lang="en-US" sz="2400" b="1" spc="-100" dirty="0" smtClean="0">
                <a:solidFill>
                  <a:schemeClr val="tx2"/>
                </a:solidFill>
                <a:latin typeface="+mj-lt"/>
                <a:ea typeface="+mj-ea"/>
                <a:cs typeface="+mj-cs"/>
              </a:rPr>
              <a:t>but also </a:t>
            </a:r>
            <a:r>
              <a:rPr lang="en-US" sz="2400" b="1" spc="-100" dirty="0">
                <a:solidFill>
                  <a:schemeClr val="tx2"/>
                </a:solidFill>
                <a:latin typeface="+mj-lt"/>
                <a:ea typeface="+mj-ea"/>
                <a:cs typeface="+mj-cs"/>
              </a:rPr>
              <a:t>economically functional“</a:t>
            </a:r>
          </a:p>
          <a:p>
            <a:endParaRPr lang="en-US" dirty="0">
              <a:solidFill>
                <a:schemeClr val="tx2"/>
              </a:solidFill>
            </a:endParaRPr>
          </a:p>
        </p:txBody>
      </p:sp>
    </p:spTree>
    <p:extLst>
      <p:ext uri="{BB962C8B-B14F-4D97-AF65-F5344CB8AC3E}">
        <p14:creationId xmlns:p14="http://schemas.microsoft.com/office/powerpoint/2010/main" val="4025590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40" y="404664"/>
            <a:ext cx="4762872" cy="990600"/>
          </a:xfrm>
        </p:spPr>
        <p:txBody>
          <a:bodyPr/>
          <a:lstStyle/>
          <a:p>
            <a:r>
              <a:rPr lang="en-US" dirty="0" smtClean="0"/>
              <a:t>Drivers for sustainable change</a:t>
            </a:r>
            <a:endParaRPr lang="en-US" b="0" dirty="0"/>
          </a:p>
        </p:txBody>
      </p:sp>
      <p:sp>
        <p:nvSpPr>
          <p:cNvPr id="3" name="Content Placeholder 2"/>
          <p:cNvSpPr>
            <a:spLocks noGrp="1"/>
          </p:cNvSpPr>
          <p:nvPr>
            <p:ph idx="1"/>
          </p:nvPr>
        </p:nvSpPr>
        <p:spPr/>
        <p:txBody>
          <a:bodyPr/>
          <a:lstStyle/>
          <a:p>
            <a:r>
              <a:rPr lang="en-US" dirty="0" smtClean="0"/>
              <a:t>Increase of energy costs</a:t>
            </a:r>
          </a:p>
          <a:p>
            <a:pPr lvl="1"/>
            <a:r>
              <a:rPr lang="en-US" dirty="0"/>
              <a:t>d</a:t>
            </a:r>
            <a:r>
              <a:rPr lang="en-US" dirty="0" smtClean="0"/>
              <a:t>ependency on oil</a:t>
            </a:r>
          </a:p>
          <a:p>
            <a:pPr lvl="1"/>
            <a:r>
              <a:rPr lang="en-US" dirty="0"/>
              <a:t>i</a:t>
            </a:r>
            <a:r>
              <a:rPr lang="en-US" dirty="0" smtClean="0"/>
              <a:t>ncrease of transport volume</a:t>
            </a:r>
          </a:p>
          <a:p>
            <a:endParaRPr lang="en-US" sz="1600" dirty="0" smtClean="0"/>
          </a:p>
          <a:p>
            <a:r>
              <a:rPr lang="en-US" dirty="0" smtClean="0"/>
              <a:t>Bottle-necks in </a:t>
            </a:r>
            <a:br>
              <a:rPr lang="en-US" dirty="0" smtClean="0"/>
            </a:br>
            <a:r>
              <a:rPr lang="en-US" dirty="0" smtClean="0"/>
              <a:t>the transport infrastructure</a:t>
            </a:r>
          </a:p>
          <a:p>
            <a:pPr lvl="1"/>
            <a:r>
              <a:rPr lang="en-US" dirty="0"/>
              <a:t>i</a:t>
            </a:r>
            <a:r>
              <a:rPr lang="en-US" dirty="0" smtClean="0"/>
              <a:t>ncrease of transport volume</a:t>
            </a:r>
          </a:p>
          <a:p>
            <a:pPr lvl="1"/>
            <a:r>
              <a:rPr lang="en-US" dirty="0"/>
              <a:t>t</a:t>
            </a:r>
            <a:r>
              <a:rPr lang="en-US" dirty="0" smtClean="0"/>
              <a:t>raffic jam</a:t>
            </a:r>
          </a:p>
          <a:p>
            <a:endParaRPr lang="en-US" sz="1600" dirty="0" smtClean="0"/>
          </a:p>
          <a:p>
            <a:r>
              <a:rPr lang="en-US" dirty="0" smtClean="0"/>
              <a:t>Public and political pressure</a:t>
            </a:r>
          </a:p>
          <a:p>
            <a:pPr lvl="1"/>
            <a:r>
              <a:rPr lang="en-US" dirty="0"/>
              <a:t>t</a:t>
            </a:r>
            <a:r>
              <a:rPr lang="en-US" dirty="0" smtClean="0"/>
              <a:t>axes, internalization of external costs, emission limits</a:t>
            </a:r>
          </a:p>
          <a:p>
            <a:pPr lvl="1"/>
            <a:r>
              <a:rPr lang="en-US" dirty="0"/>
              <a:t>l</a:t>
            </a:r>
            <a:r>
              <a:rPr lang="en-US" dirty="0" smtClean="0"/>
              <a:t>ower tolerance for limiting mobility and environmental pollution</a:t>
            </a:r>
          </a:p>
          <a:p>
            <a:pPr lvl="1"/>
            <a:endParaRPr lang="en-US" dirty="0" smtClean="0"/>
          </a:p>
          <a:p>
            <a:pPr lvl="1"/>
            <a:endParaRPr lang="en-US" dirty="0" smtClean="0"/>
          </a:p>
          <a:p>
            <a:endParaRPr lang="en-US" dirty="0"/>
          </a:p>
        </p:txBody>
      </p:sp>
      <p:sp>
        <p:nvSpPr>
          <p:cNvPr id="4" name="Date Placeholder 3"/>
          <p:cNvSpPr>
            <a:spLocks noGrp="1"/>
          </p:cNvSpPr>
          <p:nvPr>
            <p:ph type="dt" sz="half" idx="10"/>
          </p:nvPr>
        </p:nvSpPr>
        <p:spPr/>
        <p:txBody>
          <a:bodyPr/>
          <a:lstStyle/>
          <a:p>
            <a:fld id="{63C120D2-2E62-4436-B051-D21178816446}"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6" name="TextBox 5"/>
          <p:cNvSpPr txBox="1"/>
          <p:nvPr/>
        </p:nvSpPr>
        <p:spPr>
          <a:xfrm rot="16200000">
            <a:off x="7776677" y="3140066"/>
            <a:ext cx="2404657" cy="246221"/>
          </a:xfrm>
          <a:prstGeom prst="rect">
            <a:avLst/>
          </a:prstGeom>
          <a:noFill/>
        </p:spPr>
        <p:txBody>
          <a:bodyPr wrap="square" rtlCol="0">
            <a:spAutoFit/>
          </a:bodyPr>
          <a:lstStyle/>
          <a:p>
            <a:r>
              <a:rPr lang="de-DE" sz="1000" dirty="0" smtClean="0"/>
              <a:t>Source :INRIX (2014)</a:t>
            </a:r>
            <a:endParaRPr lang="en-US" sz="1000" dirty="0"/>
          </a:p>
        </p:txBody>
      </p:sp>
      <p:graphicFrame>
        <p:nvGraphicFramePr>
          <p:cNvPr id="20" name="Chart 19"/>
          <p:cNvGraphicFramePr/>
          <p:nvPr>
            <p:extLst>
              <p:ext uri="{D42A27DB-BD31-4B8C-83A1-F6EECF244321}">
                <p14:modId xmlns:p14="http://schemas.microsoft.com/office/powerpoint/2010/main" val="746131380"/>
              </p:ext>
            </p:extLst>
          </p:nvPr>
        </p:nvGraphicFramePr>
        <p:xfrm>
          <a:off x="4503515" y="1772816"/>
          <a:ext cx="4488160" cy="34001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1726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404664"/>
            <a:ext cx="4762872" cy="990600"/>
          </a:xfrm>
        </p:spPr>
        <p:txBody>
          <a:bodyPr/>
          <a:lstStyle/>
          <a:p>
            <a:r>
              <a:rPr lang="de-DE" dirty="0" smtClean="0"/>
              <a:t>European </a:t>
            </a:r>
            <a:r>
              <a:rPr lang="en-US" dirty="0" smtClean="0"/>
              <a:t>Commission‘s</a:t>
            </a:r>
            <a:r>
              <a:rPr lang="de-DE" dirty="0" smtClean="0"/>
              <a:t> 2011 White Paper</a:t>
            </a:r>
            <a:endParaRPr lang="de-DE"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62790464"/>
              </p:ext>
            </p:extLst>
          </p:nvPr>
        </p:nvGraphicFramePr>
        <p:xfrm>
          <a:off x="107504" y="1555461"/>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a:xfrm>
            <a:off x="5561856" y="1844824"/>
            <a:ext cx="2887688" cy="927720"/>
          </a:xfrm>
          <a:prstGeom prst="rect">
            <a:avLst/>
          </a:prstGeom>
          <a:ln w="19050">
            <a:solidFill>
              <a:schemeClr val="accent1"/>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r>
              <a:rPr lang="en-US" b="1" spc="60" dirty="0" smtClean="0">
                <a:solidFill>
                  <a:schemeClr val="accent1"/>
                </a:solidFill>
              </a:rPr>
              <a:t>Increasing demand for sustainable transport modes</a:t>
            </a:r>
            <a:endParaRPr lang="de-DE" b="1" spc="60" dirty="0">
              <a:solidFill>
                <a:schemeClr val="accent1"/>
              </a:solidFill>
            </a:endParaRPr>
          </a:p>
        </p:txBody>
      </p:sp>
      <p:sp>
        <p:nvSpPr>
          <p:cNvPr id="7" name="Content Placeholder 2"/>
          <p:cNvSpPr txBox="1">
            <a:spLocks/>
          </p:cNvSpPr>
          <p:nvPr/>
        </p:nvSpPr>
        <p:spPr>
          <a:xfrm>
            <a:off x="395536" y="5369024"/>
            <a:ext cx="8424936" cy="1219944"/>
          </a:xfrm>
          <a:prstGeom prst="rect">
            <a:avLst/>
          </a:prstGeom>
          <a:ln w="19050">
            <a:solidFill>
              <a:schemeClr val="accent1"/>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8640" lvl="2" indent="0">
              <a:buNone/>
            </a:pPr>
            <a:r>
              <a:rPr lang="en-US" b="1" u="sng" spc="60" dirty="0" smtClean="0">
                <a:solidFill>
                  <a:schemeClr val="accent1"/>
                </a:solidFill>
              </a:rPr>
              <a:t>Goals for modal shift: </a:t>
            </a:r>
          </a:p>
          <a:p>
            <a:pPr marL="548640" lvl="2" indent="0">
              <a:buNone/>
            </a:pPr>
            <a:r>
              <a:rPr lang="en-US" b="1" spc="60" dirty="0" smtClean="0">
                <a:solidFill>
                  <a:schemeClr val="accent1"/>
                </a:solidFill>
              </a:rPr>
              <a:t>2030: 30 % </a:t>
            </a:r>
            <a:r>
              <a:rPr lang="en-US" spc="60" dirty="0" smtClean="0">
                <a:solidFill>
                  <a:schemeClr val="accent1"/>
                </a:solidFill>
              </a:rPr>
              <a:t>of road freight </a:t>
            </a:r>
            <a:r>
              <a:rPr lang="en-US" b="1" spc="60" dirty="0" smtClean="0">
                <a:solidFill>
                  <a:schemeClr val="accent1"/>
                </a:solidFill>
              </a:rPr>
              <a:t>&gt; 300 km </a:t>
            </a:r>
            <a:r>
              <a:rPr lang="en-US" spc="60" dirty="0" smtClean="0">
                <a:solidFill>
                  <a:schemeClr val="accent1"/>
                </a:solidFill>
              </a:rPr>
              <a:t>shift to rail/inland waterway</a:t>
            </a:r>
          </a:p>
          <a:p>
            <a:pPr marL="548640" lvl="2" indent="0">
              <a:buNone/>
            </a:pPr>
            <a:r>
              <a:rPr lang="de-DE" b="1" spc="60" dirty="0" smtClean="0">
                <a:solidFill>
                  <a:schemeClr val="accent1"/>
                </a:solidFill>
              </a:rPr>
              <a:t>2050: 50 % </a:t>
            </a:r>
            <a:r>
              <a:rPr lang="en-US" spc="60" dirty="0" smtClean="0">
                <a:solidFill>
                  <a:schemeClr val="accent1"/>
                </a:solidFill>
              </a:rPr>
              <a:t>of road freight </a:t>
            </a:r>
            <a:r>
              <a:rPr lang="de-DE" b="1" spc="60" dirty="0" smtClean="0">
                <a:solidFill>
                  <a:schemeClr val="accent1"/>
                </a:solidFill>
              </a:rPr>
              <a:t>&gt;300 km </a:t>
            </a:r>
            <a:r>
              <a:rPr lang="en-US" spc="60" dirty="0" smtClean="0">
                <a:solidFill>
                  <a:schemeClr val="accent1"/>
                </a:solidFill>
              </a:rPr>
              <a:t>shift to rail/inland waterway</a:t>
            </a:r>
          </a:p>
          <a:p>
            <a:pPr marL="548640" lvl="2" indent="0">
              <a:buNone/>
            </a:pPr>
            <a:r>
              <a:rPr lang="en-US" spc="60" dirty="0" smtClean="0">
                <a:solidFill>
                  <a:schemeClr val="accent1"/>
                </a:solidFill>
                <a:sym typeface="Wingdings" panose="05000000000000000000" pitchFamily="2" charset="2"/>
              </a:rPr>
              <a:t> </a:t>
            </a:r>
            <a:r>
              <a:rPr lang="en-US" spc="60" dirty="0" smtClean="0">
                <a:solidFill>
                  <a:schemeClr val="accent1"/>
                </a:solidFill>
              </a:rPr>
              <a:t>rail &amp; inland waterway are recognized as sustainable transport modes</a:t>
            </a:r>
            <a:r>
              <a:rPr lang="de-DE" spc="60" dirty="0" smtClean="0">
                <a:solidFill>
                  <a:schemeClr val="accent1"/>
                </a:solidFill>
              </a:rPr>
              <a:t>!</a:t>
            </a:r>
            <a:endParaRPr lang="en-US" spc="60" dirty="0">
              <a:solidFill>
                <a:schemeClr val="accent1"/>
              </a:solidFill>
            </a:endParaRPr>
          </a:p>
        </p:txBody>
      </p:sp>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5740542"/>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5476056" y="4657328"/>
            <a:ext cx="3635896" cy="711696"/>
          </a:xfrm>
          <a:prstGeom prst="rect">
            <a:avLst/>
          </a:prstGeom>
          <a:ln w="9525">
            <a:no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de-DE" sz="1400" spc="60" dirty="0" smtClean="0">
                <a:solidFill>
                  <a:schemeClr val="accent1"/>
                </a:solidFill>
              </a:rPr>
              <a:t>* Transport </a:t>
            </a:r>
            <a:r>
              <a:rPr lang="en-US" sz="1400" spc="60" dirty="0" smtClean="0">
                <a:solidFill>
                  <a:schemeClr val="accent1"/>
                </a:solidFill>
              </a:rPr>
              <a:t>of goods using two or more means of transport</a:t>
            </a:r>
            <a:endParaRPr lang="en-US" sz="1400" spc="60" dirty="0">
              <a:solidFill>
                <a:schemeClr val="accent1"/>
              </a:solidFill>
            </a:endParaRPr>
          </a:p>
        </p:txBody>
      </p:sp>
      <p:sp>
        <p:nvSpPr>
          <p:cNvPr id="2" name="Date Placeholder 1"/>
          <p:cNvSpPr>
            <a:spLocks noGrp="1"/>
          </p:cNvSpPr>
          <p:nvPr>
            <p:ph type="dt" sz="half" idx="10"/>
          </p:nvPr>
        </p:nvSpPr>
        <p:spPr/>
        <p:txBody>
          <a:bodyPr/>
          <a:lstStyle/>
          <a:p>
            <a:fld id="{EEF28081-5D48-48D8-8513-29B2CE5A6886}" type="datetime6">
              <a:rPr lang="en-GB" smtClean="0">
                <a:solidFill>
                  <a:prstClr val="white"/>
                </a:solidFill>
              </a:rPr>
              <a:t>March 16</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Tree>
    <p:extLst>
      <p:ext uri="{BB962C8B-B14F-4D97-AF65-F5344CB8AC3E}">
        <p14:creationId xmlns:p14="http://schemas.microsoft.com/office/powerpoint/2010/main" val="1433883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Agenda</a:t>
            </a:r>
            <a:br>
              <a:rPr lang="en-US" b="1" dirty="0" smtClean="0"/>
            </a:br>
            <a:r>
              <a:rPr lang="en-US" sz="2200" b="0" dirty="0" smtClean="0"/>
              <a:t>Sustainability and environmental </a:t>
            </a:r>
            <a:br>
              <a:rPr lang="en-US" sz="2200" b="0" dirty="0" smtClean="0"/>
            </a:br>
            <a:r>
              <a:rPr lang="en-US" sz="2200" b="0" dirty="0" smtClean="0"/>
              <a:t>aspects in inland navigation</a:t>
            </a:r>
            <a:endParaRPr lang="en-US" sz="2200" b="0" dirty="0"/>
          </a:p>
        </p:txBody>
      </p:sp>
      <p:graphicFrame>
        <p:nvGraphicFramePr>
          <p:cNvPr id="5" name="Inhaltsplatzhalter 4"/>
          <p:cNvGraphicFramePr>
            <a:graphicFrameLocks/>
          </p:cNvGraphicFramePr>
          <p:nvPr>
            <p:extLst>
              <p:ext uri="{D42A27DB-BD31-4B8C-83A1-F6EECF244321}">
                <p14:modId xmlns:p14="http://schemas.microsoft.com/office/powerpoint/2010/main" val="399076361"/>
              </p:ext>
            </p:extLst>
          </p:nvPr>
        </p:nvGraphicFramePr>
        <p:xfrm>
          <a:off x="1835696" y="1988840"/>
          <a:ext cx="532859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fld id="{0DEE35CD-F2BF-4D6B-86EB-87B1FBE64F69}" type="datetime6">
              <a:rPr lang="en-GB" smtClean="0">
                <a:solidFill>
                  <a:prstClr val="white"/>
                </a:solidFill>
              </a:rPr>
              <a:t>March 16</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Tree>
    <p:extLst>
      <p:ext uri="{BB962C8B-B14F-4D97-AF65-F5344CB8AC3E}">
        <p14:creationId xmlns:p14="http://schemas.microsoft.com/office/powerpoint/2010/main" val="521272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Sustainable transport modes</a:t>
            </a:r>
            <a:endParaRPr lang="en-US" dirty="0"/>
          </a:p>
        </p:txBody>
      </p:sp>
      <p:sp>
        <p:nvSpPr>
          <p:cNvPr id="3" name="Content Placeholder 2"/>
          <p:cNvSpPr>
            <a:spLocks noGrp="1"/>
          </p:cNvSpPr>
          <p:nvPr>
            <p:ph idx="1"/>
          </p:nvPr>
        </p:nvSpPr>
        <p:spPr/>
        <p:txBody>
          <a:bodyPr/>
          <a:lstStyle/>
          <a:p>
            <a:r>
              <a:rPr lang="en-US" dirty="0" smtClean="0"/>
              <a:t>Important evaluation indicators </a:t>
            </a:r>
          </a:p>
          <a:p>
            <a:pPr marL="274320" lvl="1" indent="0">
              <a:buNone/>
            </a:pPr>
            <a:r>
              <a:rPr lang="en-US" dirty="0" smtClean="0"/>
              <a:t>specific energy use		bulk freight capacity</a:t>
            </a:r>
          </a:p>
          <a:p>
            <a:pPr marL="274320" lvl="1" indent="0">
              <a:buNone/>
            </a:pPr>
            <a:r>
              <a:rPr lang="en-US" dirty="0" smtClean="0"/>
              <a:t>external costs			infrastructure costs</a:t>
            </a:r>
          </a:p>
          <a:p>
            <a:pPr lvl="1"/>
            <a:endParaRPr lang="en-US" sz="1400" dirty="0" smtClean="0"/>
          </a:p>
          <a:p>
            <a:r>
              <a:rPr lang="en-US" dirty="0" smtClean="0"/>
              <a:t>Society acknowledges rail and inland navigation as sustainable transport modes</a:t>
            </a:r>
          </a:p>
          <a:p>
            <a:endParaRPr lang="de-DE" dirty="0" smtClean="0"/>
          </a:p>
          <a:p>
            <a:endParaRPr lang="de-DE" dirty="0" smtClean="0"/>
          </a:p>
          <a:p>
            <a:pPr marL="0" indent="0">
              <a:buNone/>
            </a:pPr>
            <a:r>
              <a:rPr lang="de-DE" dirty="0"/>
              <a:t>	</a:t>
            </a:r>
            <a:endParaRPr lang="de-DE" dirty="0" smtClean="0"/>
          </a:p>
          <a:p>
            <a:pPr marL="0" indent="0">
              <a:buNone/>
            </a:pPr>
            <a:endParaRPr lang="en-US" dirty="0"/>
          </a:p>
        </p:txBody>
      </p:sp>
      <p:sp>
        <p:nvSpPr>
          <p:cNvPr id="4" name="Date Placeholder 3"/>
          <p:cNvSpPr>
            <a:spLocks noGrp="1"/>
          </p:cNvSpPr>
          <p:nvPr>
            <p:ph type="dt" sz="half" idx="10"/>
          </p:nvPr>
        </p:nvSpPr>
        <p:spPr/>
        <p:txBody>
          <a:bodyPr/>
          <a:lstStyle/>
          <a:p>
            <a:fld id="{030A0358-B3CC-4F29-975E-DDAFF3A0AB6C}" type="datetime6">
              <a:rPr lang="en-GB" smtClean="0">
                <a:solidFill>
                  <a:prstClr val="white"/>
                </a:solidFill>
              </a:rPr>
              <a:t>March 16</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0" t="51556" r="72408" b="10730"/>
          <a:stretch/>
        </p:blipFill>
        <p:spPr bwMode="auto">
          <a:xfrm>
            <a:off x="114322" y="3933056"/>
            <a:ext cx="4486005" cy="264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68" t="47889" r="72495" b="18777"/>
          <a:stretch/>
        </p:blipFill>
        <p:spPr bwMode="auto">
          <a:xfrm>
            <a:off x="4552503" y="3933056"/>
            <a:ext cx="4575101"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80753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7061</Words>
  <Application>Microsoft Office PowerPoint</Application>
  <PresentationFormat>On-screen Show (4:3)</PresentationFormat>
  <Paragraphs>613</Paragraphs>
  <Slides>31</Slides>
  <Notes>31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Custom Design</vt:lpstr>
      <vt:lpstr>1_Clarity</vt:lpstr>
      <vt:lpstr>Sustainability and environmental aspects in inland navigation</vt:lpstr>
      <vt:lpstr>How to work with this learning material</vt:lpstr>
      <vt:lpstr>Agenda Sustainability and environmental  aspects in inland navigation</vt:lpstr>
      <vt:lpstr>Green logistics Development and definition</vt:lpstr>
      <vt:lpstr>Green logistics Goals</vt:lpstr>
      <vt:lpstr>Drivers for sustainable change</vt:lpstr>
      <vt:lpstr>European Commission‘s 2011 White Paper</vt:lpstr>
      <vt:lpstr>Agenda Sustainability and environmental  aspects in inland navigation</vt:lpstr>
      <vt:lpstr>Sustainable transport modes</vt:lpstr>
      <vt:lpstr>Inland navigation as a sustainable transport mode</vt:lpstr>
      <vt:lpstr>Inland navigation as a sustainable transport mode</vt:lpstr>
      <vt:lpstr>Political goals relevant for inland navigation</vt:lpstr>
      <vt:lpstr>Modal split</vt:lpstr>
      <vt:lpstr>Limiting factors for modal shift in favor of inland navigation</vt:lpstr>
      <vt:lpstr>Strengths of inland navigation</vt:lpstr>
      <vt:lpstr>Opportunities for inland navigation</vt:lpstr>
      <vt:lpstr>Agenda Sustainability and environmental  aspects in inland navigation</vt:lpstr>
      <vt:lpstr>Green ports</vt:lpstr>
      <vt:lpstr>Goals</vt:lpstr>
      <vt:lpstr>Potential barriers</vt:lpstr>
      <vt:lpstr>Best practice</vt:lpstr>
      <vt:lpstr>Agenda Sustainability and environmental  aspects in inland navigation</vt:lpstr>
      <vt:lpstr>Facts about LNG </vt:lpstr>
      <vt:lpstr>LNG value chain</vt:lpstr>
      <vt:lpstr>Opportunities for LNG</vt:lpstr>
      <vt:lpstr>Challenges for LNG</vt:lpstr>
      <vt:lpstr>Benefits for inland navigation</vt:lpstr>
      <vt:lpstr>Conclusion Sustainability and environmental  aspects in inland navigation</vt:lpstr>
      <vt:lpstr>Sources</vt:lpstr>
      <vt:lpstr>Sources</vt:lpstr>
      <vt:lpstr>Further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Jung Eva</cp:lastModifiedBy>
  <cp:revision>519</cp:revision>
  <cp:lastPrinted>2013-04-09T11:49:52Z</cp:lastPrinted>
  <dcterms:created xsi:type="dcterms:W3CDTF">2012-09-17T08:31:25Z</dcterms:created>
  <dcterms:modified xsi:type="dcterms:W3CDTF">2016-03-07T14:35:29Z</dcterms:modified>
</cp:coreProperties>
</file>