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  <p:sldMasterId id="2147483675" r:id="rId2"/>
  </p:sldMasterIdLst>
  <p:notesMasterIdLst>
    <p:notesMasterId r:id="rId21"/>
  </p:notesMasterIdLst>
  <p:sldIdLst>
    <p:sldId id="408" r:id="rId3"/>
    <p:sldId id="450" r:id="rId4"/>
    <p:sldId id="434" r:id="rId5"/>
    <p:sldId id="435" r:id="rId6"/>
    <p:sldId id="436" r:id="rId7"/>
    <p:sldId id="437" r:id="rId8"/>
    <p:sldId id="438" r:id="rId9"/>
    <p:sldId id="439" r:id="rId10"/>
    <p:sldId id="440" r:id="rId11"/>
    <p:sldId id="441" r:id="rId12"/>
    <p:sldId id="442" r:id="rId13"/>
    <p:sldId id="443" r:id="rId14"/>
    <p:sldId id="444" r:id="rId15"/>
    <p:sldId id="445" r:id="rId16"/>
    <p:sldId id="446" r:id="rId17"/>
    <p:sldId id="448" r:id="rId18"/>
    <p:sldId id="449" r:id="rId19"/>
    <p:sldId id="409" r:id="rId20"/>
  </p:sldIdLst>
  <p:sldSz cx="9144000" cy="6858000" type="screen4x3"/>
  <p:notesSz cx="6805613" cy="99441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3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Vera Hofbauer" initials="VHO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E60"/>
    <a:srgbClr val="376092"/>
    <a:srgbClr val="CDD5E1"/>
    <a:srgbClr val="001C48"/>
    <a:srgbClr val="5578A2"/>
    <a:srgbClr val="189B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9" autoAdjust="0"/>
    <p:restoredTop sz="86151" autoAdjust="0"/>
  </p:normalViewPr>
  <p:slideViewPr>
    <p:cSldViewPr showGuides="1">
      <p:cViewPr varScale="1">
        <p:scale>
          <a:sx n="99" d="100"/>
          <a:sy n="99" d="100"/>
        </p:scale>
        <p:origin x="1950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30" d="100"/>
          <a:sy n="130" d="100"/>
        </p:scale>
        <p:origin x="-2202" y="3096"/>
      </p:cViewPr>
      <p:guideLst>
        <p:guide orient="horz" pos="3132"/>
        <p:guide pos="214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6"/>
          </a:xfrm>
          <a:prstGeom prst="rect">
            <a:avLst/>
          </a:prstGeom>
        </p:spPr>
        <p:txBody>
          <a:bodyPr vert="horz" lIns="92263" tIns="46131" rIns="92263" bIns="46131" rtlCol="0"/>
          <a:lstStyle>
            <a:lvl1pPr algn="l">
              <a:defRPr sz="1200">
                <a:latin typeface="Corbel" panose="020B0503020204020204" pitchFamily="34" charset="0"/>
              </a:defRPr>
            </a:lvl1pPr>
          </a:lstStyle>
          <a:p>
            <a:endParaRPr lang="de-AT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40" y="0"/>
            <a:ext cx="2949099" cy="497206"/>
          </a:xfrm>
          <a:prstGeom prst="rect">
            <a:avLst/>
          </a:prstGeom>
        </p:spPr>
        <p:txBody>
          <a:bodyPr vert="horz" lIns="92263" tIns="46131" rIns="92263" bIns="46131" rtlCol="0"/>
          <a:lstStyle>
            <a:lvl1pPr algn="r">
              <a:defRPr sz="1200">
                <a:latin typeface="Corbel" panose="020B0503020204020204" pitchFamily="34" charset="0"/>
              </a:defRPr>
            </a:lvl1pPr>
          </a:lstStyle>
          <a:p>
            <a:fld id="{CCFC2A34-98BB-4C93-A97D-162B0DCA04A7}" type="datetimeFigureOut">
              <a:rPr lang="de-AT" smtClean="0"/>
              <a:pPr/>
              <a:t>27.04.2020</a:t>
            </a:fld>
            <a:endParaRPr lang="de-AT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6125"/>
            <a:ext cx="4973637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63" tIns="46131" rIns="92263" bIns="46131" rtlCol="0" anchor="ctr"/>
          <a:lstStyle/>
          <a:p>
            <a:endParaRPr lang="de-AT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23448"/>
            <a:ext cx="5444490" cy="4474846"/>
          </a:xfrm>
          <a:prstGeom prst="rect">
            <a:avLst/>
          </a:prstGeom>
        </p:spPr>
        <p:txBody>
          <a:bodyPr vert="horz" lIns="92263" tIns="46131" rIns="92263" bIns="46131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de-A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7206"/>
          </a:xfrm>
          <a:prstGeom prst="rect">
            <a:avLst/>
          </a:prstGeom>
        </p:spPr>
        <p:txBody>
          <a:bodyPr vert="horz" lIns="92263" tIns="46131" rIns="92263" bIns="46131" rtlCol="0" anchor="b"/>
          <a:lstStyle>
            <a:lvl1pPr algn="l">
              <a:defRPr sz="1200">
                <a:latin typeface="Corbel" panose="020B0503020204020204" pitchFamily="34" charset="0"/>
              </a:defRPr>
            </a:lvl1pPr>
          </a:lstStyle>
          <a:p>
            <a:endParaRPr lang="de-A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40" y="9445170"/>
            <a:ext cx="2949099" cy="497206"/>
          </a:xfrm>
          <a:prstGeom prst="rect">
            <a:avLst/>
          </a:prstGeom>
        </p:spPr>
        <p:txBody>
          <a:bodyPr vert="horz" lIns="92263" tIns="46131" rIns="92263" bIns="46131" rtlCol="0" anchor="b"/>
          <a:lstStyle>
            <a:lvl1pPr algn="r">
              <a:defRPr sz="1200">
                <a:latin typeface="Corbel" panose="020B0503020204020204" pitchFamily="34" charset="0"/>
              </a:defRPr>
            </a:lvl1pPr>
          </a:lstStyle>
          <a:p>
            <a:fld id="{56F06DAA-0A4E-4110-9797-3FB8CA0FEA93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5501446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F06DAA-0A4E-4110-9797-3FB8CA0FEA93}" type="slidenum">
              <a:rPr lang="de-AT" smtClean="0"/>
              <a:t>1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40840701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F06DAA-0A4E-4110-9797-3FB8CA0FEA93}" type="slidenum">
              <a:rPr lang="de-AT" smtClean="0"/>
              <a:t>18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41497012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0808"/>
            <a:ext cx="7772400" cy="1470025"/>
          </a:xfrm>
        </p:spPr>
        <p:txBody>
          <a:bodyPr/>
          <a:lstStyle>
            <a:lvl1pPr>
              <a:defRPr lang="en-US" sz="5400" kern="1200" cap="all" spc="-100" baseline="0" smtClean="0">
                <a:solidFill>
                  <a:srgbClr val="189BC4"/>
                </a:solidFill>
                <a:latin typeface="Corbel" panose="020B0503020204020204" pitchFamily="34" charset="0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de-A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4632"/>
            <a:ext cx="6400800" cy="1752600"/>
          </a:xfrm>
        </p:spPr>
        <p:txBody>
          <a:bodyPr/>
          <a:lstStyle>
            <a:lvl1pPr marL="0" indent="0" algn="ctr">
              <a:buNone/>
              <a:defRPr lang="en-US" sz="24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de-A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1676F-7C42-49B1-9215-C5252768BCA5}" type="datetime7">
              <a:rPr lang="de-AT" smtClean="0"/>
              <a:t>Apr-20</a:t>
            </a:fld>
            <a:endParaRPr lang="de-A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3F612-187A-48BF-B5EE-AA4BEE289BC1}" type="slidenum">
              <a:rPr lang="de-AT" smtClean="0"/>
              <a:t>‹Nr.›</a:t>
            </a:fld>
            <a:endParaRPr lang="de-AT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85800" y="3398520"/>
            <a:ext cx="7848600" cy="1588"/>
          </a:xfrm>
          <a:prstGeom prst="line">
            <a:avLst/>
          </a:prstGeom>
          <a:ln w="571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80277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>
                <a:solidFill>
                  <a:srgbClr val="189BC4"/>
                </a:solidFill>
              </a:defRPr>
            </a:lvl1pPr>
            <a:lvl2pPr>
              <a:defRPr sz="2800">
                <a:solidFill>
                  <a:srgbClr val="189BC4"/>
                </a:solidFill>
              </a:defRPr>
            </a:lvl2pPr>
            <a:lvl3pPr>
              <a:defRPr sz="2400">
                <a:solidFill>
                  <a:srgbClr val="189BC4"/>
                </a:solidFill>
              </a:defRPr>
            </a:lvl3pPr>
            <a:lvl4pPr>
              <a:defRPr sz="2000">
                <a:solidFill>
                  <a:srgbClr val="189BC4"/>
                </a:solidFill>
              </a:defRPr>
            </a:lvl4pPr>
            <a:lvl5pPr>
              <a:defRPr sz="2000">
                <a:solidFill>
                  <a:srgbClr val="189BC4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>
                <a:solidFill>
                  <a:srgbClr val="189BC4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C726A-A298-4DEA-B7A2-D05DBBD5E415}" type="datetime7">
              <a:rPr lang="de-AT" smtClean="0">
                <a:solidFill>
                  <a:prstClr val="white"/>
                </a:solidFill>
              </a:rPr>
              <a:t>Apr-20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05336" y="6597352"/>
            <a:ext cx="4114800" cy="329184"/>
          </a:xfrm>
          <a:prstGeom prst="rect">
            <a:avLst/>
          </a:prstGeom>
        </p:spPr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endParaRPr lang="de-AT" dirty="0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>
                <a:solidFill>
                  <a:prstClr val="white"/>
                </a:solidFill>
              </a:rPr>
              <a:pPr/>
              <a:t>‹Nr.›</a:t>
            </a:fld>
            <a:endParaRPr lang="de-AT" dirty="0">
              <a:solidFill>
                <a:prstClr val="white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1959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A0F70-6875-4134-A78D-4C0CCF16E59D}" type="datetime7">
              <a:rPr lang="de-AT" smtClean="0">
                <a:solidFill>
                  <a:prstClr val="white"/>
                </a:solidFill>
              </a:rPr>
              <a:t>Apr-20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05336" y="6597352"/>
            <a:ext cx="4114800" cy="329184"/>
          </a:xfrm>
          <a:prstGeom prst="rect">
            <a:avLst/>
          </a:prstGeom>
        </p:spPr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endParaRPr lang="de-AT" dirty="0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>
                <a:solidFill>
                  <a:prstClr val="white"/>
                </a:solidFill>
              </a:rPr>
              <a:pPr/>
              <a:t>‹Nr.›</a:t>
            </a:fld>
            <a:endParaRPr lang="de-AT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3649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A4156-34B3-494F-A207-671B24DBAB82}" type="datetime7">
              <a:rPr lang="de-AT" smtClean="0">
                <a:solidFill>
                  <a:prstClr val="white"/>
                </a:solidFill>
              </a:rPr>
              <a:t>Apr-20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05336" y="6597352"/>
            <a:ext cx="4114800" cy="329184"/>
          </a:xfrm>
          <a:prstGeom prst="rect">
            <a:avLst/>
          </a:prstGeom>
        </p:spPr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endParaRPr lang="de-AT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>
                <a:solidFill>
                  <a:prstClr val="white"/>
                </a:solidFill>
              </a:rPr>
              <a:pPr/>
              <a:t>‹Nr.›</a:t>
            </a:fld>
            <a:endParaRPr lang="de-AT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80376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FD42-AB24-47A9-A3BD-590F8E9C1898}" type="datetime7">
              <a:rPr lang="de-AT" smtClean="0">
                <a:solidFill>
                  <a:prstClr val="white"/>
                </a:solidFill>
              </a:rPr>
              <a:t>Apr-20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05336" y="6597352"/>
            <a:ext cx="4114800" cy="329184"/>
          </a:xfrm>
          <a:prstGeom prst="rect">
            <a:avLst/>
          </a:prstGeom>
        </p:spPr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endParaRPr lang="de-AT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>
                <a:solidFill>
                  <a:prstClr val="white"/>
                </a:solidFill>
              </a:rPr>
              <a:pPr/>
              <a:t>‹Nr.›</a:t>
            </a:fld>
            <a:endParaRPr lang="de-AT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09340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89BC4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9BC4"/>
                </a:solidFill>
              </a:defRPr>
            </a:lvl1pPr>
            <a:lvl2pPr>
              <a:defRPr>
                <a:solidFill>
                  <a:srgbClr val="189BC4"/>
                </a:solidFill>
              </a:defRPr>
            </a:lvl2pPr>
            <a:lvl3pPr>
              <a:defRPr>
                <a:solidFill>
                  <a:srgbClr val="189BC4"/>
                </a:solidFill>
              </a:defRPr>
            </a:lvl3pPr>
            <a:lvl4pPr>
              <a:defRPr>
                <a:solidFill>
                  <a:srgbClr val="189BC4"/>
                </a:solidFill>
              </a:defRPr>
            </a:lvl4pPr>
            <a:lvl5pPr>
              <a:defRPr>
                <a:solidFill>
                  <a:srgbClr val="189BC4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77C34-6C44-4277-B246-65ADA1908AF9}" type="datetime7">
              <a:rPr lang="de-AT" smtClean="0">
                <a:solidFill>
                  <a:prstClr val="white"/>
                </a:solidFill>
              </a:rPr>
              <a:t>Apr-20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05336" y="6597352"/>
            <a:ext cx="4114800" cy="329184"/>
          </a:xfrm>
          <a:prstGeom prst="rect">
            <a:avLst/>
          </a:prstGeom>
        </p:spPr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endParaRPr lang="de-AT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>
                <a:solidFill>
                  <a:prstClr val="white"/>
                </a:solidFill>
              </a:rPr>
              <a:pPr/>
              <a:t>‹Nr.›</a:t>
            </a:fld>
            <a:endParaRPr lang="de-AT" dirty="0">
              <a:solidFill>
                <a:prstClr val="white"/>
              </a:solidFill>
            </a:endParaRPr>
          </a:p>
        </p:txBody>
      </p:sp>
      <p:pic>
        <p:nvPicPr>
          <p:cNvPr id="7" name="Picture 2" descr="C:\Users\p41662\AppData\Local\Microsoft\Windows\Temporary Internet Files\Content.Outlook\VDWGJMU4\REWWay (2)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7150" y="629022"/>
            <a:ext cx="1013242" cy="257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1" descr="C:\Users\p41662\AppData\Local\Microsoft\Windows\Temporary Internet Files\Content.Outlook\VDWGJMU4\RZ-Logo-Logistikum-hoch-cmyk-2000x2000px.jpg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0736" y="583006"/>
            <a:ext cx="576064" cy="576064"/>
          </a:xfrm>
          <a:prstGeom prst="rect">
            <a:avLst/>
          </a:prstGeom>
          <a:noFill/>
          <a:extLst/>
        </p:spPr>
      </p:pic>
      <p:pic>
        <p:nvPicPr>
          <p:cNvPr id="9" name="Picture 2"/>
          <p:cNvPicPr>
            <a:picLocks noChangeAspect="1" noChangeArrowheads="1"/>
          </p:cNvPicPr>
          <p:nvPr userDrawn="1"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2995" t="31961" r="8507" b="17103"/>
          <a:stretch/>
        </p:blipFill>
        <p:spPr bwMode="auto">
          <a:xfrm>
            <a:off x="7032355" y="949275"/>
            <a:ext cx="1080120" cy="288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517571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5CAB9-FD8C-47D2-8389-2AC6704E63A4}" type="datetime7">
              <a:rPr lang="de-AT" smtClean="0">
                <a:solidFill>
                  <a:prstClr val="white"/>
                </a:solidFill>
              </a:rPr>
              <a:t>Apr-20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05336" y="6597352"/>
            <a:ext cx="4114800" cy="329184"/>
          </a:xfrm>
          <a:prstGeom prst="rect">
            <a:avLst/>
          </a:prstGeom>
        </p:spPr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endParaRPr lang="de-AT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>
                <a:solidFill>
                  <a:prstClr val="white"/>
                </a:solidFill>
              </a:rPr>
              <a:pPr/>
              <a:t>‹Nr.›</a:t>
            </a:fld>
            <a:endParaRPr lang="de-AT" dirty="0">
              <a:solidFill>
                <a:prstClr val="white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6376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89BC4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9BC4"/>
                </a:solidFill>
              </a:defRPr>
            </a:lvl1pPr>
            <a:lvl2pPr>
              <a:defRPr>
                <a:solidFill>
                  <a:srgbClr val="189BC4"/>
                </a:solidFill>
              </a:defRPr>
            </a:lvl2pPr>
            <a:lvl3pPr>
              <a:defRPr>
                <a:solidFill>
                  <a:srgbClr val="189BC4"/>
                </a:solidFill>
              </a:defRPr>
            </a:lvl3pPr>
            <a:lvl4pPr>
              <a:defRPr>
                <a:solidFill>
                  <a:srgbClr val="189BC4"/>
                </a:solidFill>
              </a:defRPr>
            </a:lvl4pPr>
            <a:lvl5pPr>
              <a:defRPr>
                <a:solidFill>
                  <a:srgbClr val="189BC4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77C34-6C44-4277-B246-65ADA1908AF9}" type="datetime7">
              <a:rPr lang="de-AT" smtClean="0">
                <a:solidFill>
                  <a:prstClr val="white"/>
                </a:solidFill>
              </a:rPr>
              <a:t>Apr-20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05336" y="6597352"/>
            <a:ext cx="4114800" cy="329184"/>
          </a:xfrm>
          <a:prstGeom prst="rect">
            <a:avLst/>
          </a:prstGeom>
        </p:spPr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endParaRPr lang="de-AT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>
                <a:solidFill>
                  <a:prstClr val="white"/>
                </a:solidFill>
              </a:rPr>
              <a:pPr/>
              <a:t>‹Nr.›</a:t>
            </a:fld>
            <a:endParaRPr lang="de-AT" dirty="0">
              <a:solidFill>
                <a:prstClr val="white"/>
              </a:solidFill>
            </a:endParaRPr>
          </a:p>
        </p:txBody>
      </p:sp>
      <p:pic>
        <p:nvPicPr>
          <p:cNvPr id="7" name="Picture 2" descr="C:\Users\p41662\AppData\Local\Microsoft\Windows\Temporary Internet Files\Content.Outlook\VDWGJMU4\REWWay (2)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7150" y="629022"/>
            <a:ext cx="1013242" cy="257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1" descr="C:\Users\p41662\AppData\Local\Microsoft\Windows\Temporary Internet Files\Content.Outlook\VDWGJMU4\RZ-Logo-Logistikum-hoch-cmyk-2000x2000px.jpg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0736" y="583006"/>
            <a:ext cx="576064" cy="576064"/>
          </a:xfrm>
          <a:prstGeom prst="rect">
            <a:avLst/>
          </a:prstGeom>
          <a:noFill/>
          <a:extLst/>
        </p:spPr>
      </p:pic>
      <p:pic>
        <p:nvPicPr>
          <p:cNvPr id="9" name="Picture 2"/>
          <p:cNvPicPr>
            <a:picLocks noChangeAspect="1" noChangeArrowheads="1"/>
          </p:cNvPicPr>
          <p:nvPr userDrawn="1"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2995" t="31961" r="8507" b="17103"/>
          <a:stretch/>
        </p:blipFill>
        <p:spPr bwMode="auto">
          <a:xfrm>
            <a:off x="7032355" y="949275"/>
            <a:ext cx="1080120" cy="288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761899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rgbClr val="189BC4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B9685-EB74-4F15-B0EF-AD3171FBD264}" type="datetime7">
              <a:rPr lang="de-AT" smtClean="0">
                <a:solidFill>
                  <a:prstClr val="black"/>
                </a:solidFill>
              </a:rPr>
              <a:t>Apr-20</a:t>
            </a:fld>
            <a:endParaRPr lang="de-AT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05336" y="6597352"/>
            <a:ext cx="4114800" cy="329184"/>
          </a:xfrm>
          <a:prstGeom prst="rect">
            <a:avLst/>
          </a:prstGeom>
        </p:spPr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>
                <a:solidFill>
                  <a:prstClr val="black"/>
                </a:solidFill>
              </a:rPr>
              <a:pPr/>
              <a:t>‹Nr.›</a:t>
            </a:fld>
            <a:endParaRPr lang="de-AT" dirty="0">
              <a:solidFill>
                <a:prstClr val="black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5948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>
                <a:solidFill>
                  <a:srgbClr val="189BC4"/>
                </a:solidFill>
              </a:defRPr>
            </a:lvl1pPr>
            <a:lvl2pPr>
              <a:defRPr sz="2400">
                <a:solidFill>
                  <a:srgbClr val="189BC4"/>
                </a:solidFill>
              </a:defRPr>
            </a:lvl2pPr>
            <a:lvl3pPr>
              <a:defRPr sz="2000">
                <a:solidFill>
                  <a:srgbClr val="189BC4"/>
                </a:solidFill>
              </a:defRPr>
            </a:lvl3pPr>
            <a:lvl4pPr>
              <a:defRPr sz="1800">
                <a:solidFill>
                  <a:srgbClr val="189BC4"/>
                </a:solidFill>
              </a:defRPr>
            </a:lvl4pPr>
            <a:lvl5pPr>
              <a:defRPr sz="1800">
                <a:solidFill>
                  <a:srgbClr val="189BC4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>
                <a:solidFill>
                  <a:srgbClr val="189BC4"/>
                </a:solidFill>
              </a:defRPr>
            </a:lvl1pPr>
            <a:lvl2pPr>
              <a:defRPr sz="2400">
                <a:solidFill>
                  <a:srgbClr val="189BC4"/>
                </a:solidFill>
              </a:defRPr>
            </a:lvl2pPr>
            <a:lvl3pPr>
              <a:defRPr sz="2000">
                <a:solidFill>
                  <a:srgbClr val="189BC4"/>
                </a:solidFill>
              </a:defRPr>
            </a:lvl3pPr>
            <a:lvl4pPr>
              <a:defRPr sz="1800">
                <a:solidFill>
                  <a:srgbClr val="189BC4"/>
                </a:solidFill>
              </a:defRPr>
            </a:lvl4pPr>
            <a:lvl5pPr>
              <a:defRPr sz="1800">
                <a:solidFill>
                  <a:srgbClr val="189BC4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B857C-1BD9-4D14-B5E7-5A9650CCC6E0}" type="datetime7">
              <a:rPr lang="de-AT" smtClean="0">
                <a:solidFill>
                  <a:prstClr val="white"/>
                </a:solidFill>
              </a:rPr>
              <a:t>Apr-20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05336" y="6597352"/>
            <a:ext cx="4114800" cy="329184"/>
          </a:xfrm>
          <a:prstGeom prst="rect">
            <a:avLst/>
          </a:prstGeom>
        </p:spPr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endParaRPr lang="de-AT" dirty="0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>
                <a:solidFill>
                  <a:prstClr val="white"/>
                </a:solidFill>
              </a:rPr>
              <a:pPr/>
              <a:t>‹Nr.›</a:t>
            </a:fld>
            <a:endParaRPr lang="de-AT" dirty="0">
              <a:solidFill>
                <a:prstClr val="white"/>
              </a:solidFill>
            </a:endParaRPr>
          </a:p>
        </p:txBody>
      </p:sp>
      <p:pic>
        <p:nvPicPr>
          <p:cNvPr id="8" name="Picture 2" descr="C:\Users\p41662\AppData\Local\Microsoft\Windows\Temporary Internet Files\Content.Outlook\VDWGJMU4\REWWay (2)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7150" y="582533"/>
            <a:ext cx="1013242" cy="257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1" descr="C:\Users\p41662\AppData\Local\Microsoft\Windows\Temporary Internet Files\Content.Outlook\VDWGJMU4\RZ-Logo-Logistikum-hoch-cmyk-2000x2000px.jpg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0736" y="536517"/>
            <a:ext cx="576064" cy="576064"/>
          </a:xfrm>
          <a:prstGeom prst="rect">
            <a:avLst/>
          </a:prstGeom>
          <a:noFill/>
          <a:extLst/>
        </p:spPr>
      </p:pic>
      <p:pic>
        <p:nvPicPr>
          <p:cNvPr id="10" name="Picture 2"/>
          <p:cNvPicPr>
            <a:picLocks noChangeAspect="1" noChangeArrowheads="1"/>
          </p:cNvPicPr>
          <p:nvPr userDrawn="1"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2995" t="31961" r="8507" b="17103"/>
          <a:stretch/>
        </p:blipFill>
        <p:spPr bwMode="auto">
          <a:xfrm>
            <a:off x="7032355" y="902786"/>
            <a:ext cx="1080120" cy="288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563305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2"/>
            </a:solidFill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rgbClr val="189BC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>
                <a:solidFill>
                  <a:srgbClr val="189BC4"/>
                </a:solidFill>
              </a:defRPr>
            </a:lvl1pPr>
            <a:lvl2pPr>
              <a:defRPr sz="2000">
                <a:solidFill>
                  <a:srgbClr val="189BC4"/>
                </a:solidFill>
              </a:defRPr>
            </a:lvl2pPr>
            <a:lvl3pPr>
              <a:defRPr sz="1800">
                <a:solidFill>
                  <a:srgbClr val="189BC4"/>
                </a:solidFill>
              </a:defRPr>
            </a:lvl3pPr>
            <a:lvl4pPr>
              <a:defRPr sz="1600">
                <a:solidFill>
                  <a:srgbClr val="189BC4"/>
                </a:solidFill>
              </a:defRPr>
            </a:lvl4pPr>
            <a:lvl5pPr>
              <a:defRPr sz="1600">
                <a:solidFill>
                  <a:srgbClr val="189BC4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2"/>
            </a:solidFill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rgbClr val="189BC4"/>
                </a:solidFill>
                <a:latin typeface="Corbel" panose="020B0503020204020204" pitchFamily="34" charset="0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>
                <a:solidFill>
                  <a:srgbClr val="189BC4"/>
                </a:solidFill>
              </a:defRPr>
            </a:lvl1pPr>
            <a:lvl2pPr>
              <a:defRPr sz="2000">
                <a:solidFill>
                  <a:srgbClr val="189BC4"/>
                </a:solidFill>
              </a:defRPr>
            </a:lvl2pPr>
            <a:lvl3pPr>
              <a:defRPr sz="1800">
                <a:solidFill>
                  <a:srgbClr val="189BC4"/>
                </a:solidFill>
              </a:defRPr>
            </a:lvl3pPr>
            <a:lvl4pPr>
              <a:defRPr sz="1600">
                <a:solidFill>
                  <a:srgbClr val="189BC4"/>
                </a:solidFill>
              </a:defRPr>
            </a:lvl4pPr>
            <a:lvl5pPr>
              <a:defRPr sz="1600">
                <a:solidFill>
                  <a:srgbClr val="189BC4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9222F-D777-47A3-9705-640BEEFF4280}" type="datetime7">
              <a:rPr lang="de-AT" smtClean="0">
                <a:solidFill>
                  <a:prstClr val="white"/>
                </a:solidFill>
              </a:rPr>
              <a:t>Apr-20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405336" y="6597352"/>
            <a:ext cx="4114800" cy="329184"/>
          </a:xfrm>
          <a:prstGeom prst="rect">
            <a:avLst/>
          </a:prstGeom>
        </p:spPr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endParaRPr lang="de-AT" dirty="0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>
                <a:solidFill>
                  <a:prstClr val="white"/>
                </a:solidFill>
              </a:rPr>
              <a:pPr/>
              <a:t>‹Nr.›</a:t>
            </a:fld>
            <a:endParaRPr lang="de-AT" dirty="0">
              <a:solidFill>
                <a:prstClr val="white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3739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696A6-1945-4B41-BEAF-9E54098FB90C}" type="datetime7">
              <a:rPr lang="de-AT" smtClean="0">
                <a:solidFill>
                  <a:prstClr val="white"/>
                </a:solidFill>
              </a:rPr>
              <a:t>Apr-20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405336" y="6597352"/>
            <a:ext cx="4114800" cy="329184"/>
          </a:xfrm>
          <a:prstGeom prst="rect">
            <a:avLst/>
          </a:prstGeom>
        </p:spPr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endParaRPr lang="de-AT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>
                <a:solidFill>
                  <a:prstClr val="white"/>
                </a:solidFill>
              </a:rPr>
              <a:pPr/>
              <a:t>‹Nr.›</a:t>
            </a:fld>
            <a:endParaRPr lang="de-AT" dirty="0">
              <a:solidFill>
                <a:prstClr val="white"/>
              </a:solidFill>
            </a:endParaRPr>
          </a:p>
        </p:txBody>
      </p:sp>
      <p:pic>
        <p:nvPicPr>
          <p:cNvPr id="6" name="Picture 2" descr="C:\Users\p41662\AppData\Local\Microsoft\Windows\Temporary Internet Files\Content.Outlook\VDWGJMU4\REWWay (2)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3486" y="594696"/>
            <a:ext cx="1013242" cy="257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1" descr="C:\Users\p41662\AppData\Local\Microsoft\Windows\Temporary Internet Files\Content.Outlook\VDWGJMU4\RZ-Logo-Logistikum-hoch-cmyk-2000x2000px.jpg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7072" y="548680"/>
            <a:ext cx="576064" cy="576064"/>
          </a:xfrm>
          <a:prstGeom prst="rect">
            <a:avLst/>
          </a:prstGeom>
          <a:noFill/>
          <a:extLst/>
        </p:spPr>
      </p:pic>
      <p:pic>
        <p:nvPicPr>
          <p:cNvPr id="8" name="Picture 2"/>
          <p:cNvPicPr>
            <a:picLocks noChangeAspect="1" noChangeArrowheads="1"/>
          </p:cNvPicPr>
          <p:nvPr userDrawn="1"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2995" t="31961" r="8507" b="17103"/>
          <a:stretch/>
        </p:blipFill>
        <p:spPr bwMode="auto">
          <a:xfrm>
            <a:off x="7008691" y="914949"/>
            <a:ext cx="1080120" cy="288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81076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8D14B-1E48-49FE-BF4B-BA55AA24700E}" type="datetime7">
              <a:rPr lang="de-AT" smtClean="0">
                <a:solidFill>
                  <a:prstClr val="white"/>
                </a:solidFill>
              </a:rPr>
              <a:t>Apr-20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405336" y="6597352"/>
            <a:ext cx="4114800" cy="329184"/>
          </a:xfrm>
          <a:prstGeom prst="rect">
            <a:avLst/>
          </a:prstGeom>
        </p:spPr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endParaRPr lang="de-AT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>
                <a:solidFill>
                  <a:prstClr val="white"/>
                </a:solidFill>
              </a:rPr>
              <a:pPr/>
              <a:t>‹Nr.›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-21441" y="-46549"/>
            <a:ext cx="9141134" cy="6880646"/>
          </a:xfrm>
          <a:prstGeom prst="rect">
            <a:avLst/>
          </a:prstGeom>
          <a:solidFill>
            <a:srgbClr val="CDD5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8" name="Rechteck 7"/>
          <p:cNvSpPr/>
          <p:nvPr userDrawn="1"/>
        </p:nvSpPr>
        <p:spPr>
          <a:xfrm>
            <a:off x="7092280" y="3324"/>
            <a:ext cx="2051720" cy="6880646"/>
          </a:xfrm>
          <a:prstGeom prst="rect">
            <a:avLst/>
          </a:prstGeom>
          <a:solidFill>
            <a:srgbClr val="002E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800" cap="small" baseline="0" dirty="0" smtClean="0"/>
              <a:t>Inland Navigation Million Show</a:t>
            </a:r>
          </a:p>
          <a:p>
            <a:pPr algn="ctr"/>
            <a:endParaRPr lang="de-DE" sz="1600" dirty="0" smtClean="0"/>
          </a:p>
          <a:p>
            <a:pPr algn="ctr"/>
            <a:r>
              <a:rPr lang="de-DE" sz="1800" cap="small" baseline="0" dirty="0" smtClean="0"/>
              <a:t>Joker:</a:t>
            </a:r>
          </a:p>
          <a:p>
            <a:pPr algn="ctr"/>
            <a:r>
              <a:rPr lang="de-DE" sz="1600" dirty="0" smtClean="0"/>
              <a:t>50:50</a:t>
            </a:r>
          </a:p>
          <a:p>
            <a:pPr algn="ctr"/>
            <a:r>
              <a:rPr lang="de-DE" sz="1600" dirty="0" err="1" smtClean="0"/>
              <a:t>Telephone</a:t>
            </a:r>
            <a:r>
              <a:rPr lang="de-DE" sz="1600" dirty="0" smtClean="0"/>
              <a:t> </a:t>
            </a:r>
            <a:r>
              <a:rPr lang="de-DE" sz="1600" dirty="0" err="1" smtClean="0"/>
              <a:t>joker</a:t>
            </a:r>
            <a:endParaRPr lang="de-DE" sz="1600" dirty="0" smtClean="0"/>
          </a:p>
          <a:p>
            <a:pPr algn="ctr"/>
            <a:r>
              <a:rPr lang="de-DE" sz="1600" dirty="0" smtClean="0"/>
              <a:t> </a:t>
            </a:r>
            <a:r>
              <a:rPr lang="de-DE" sz="1600" dirty="0" err="1" smtClean="0"/>
              <a:t>Audience</a:t>
            </a:r>
            <a:r>
              <a:rPr lang="de-DE" sz="1600" dirty="0" smtClean="0"/>
              <a:t> </a:t>
            </a:r>
            <a:r>
              <a:rPr lang="de-DE" sz="1600" dirty="0" err="1" smtClean="0"/>
              <a:t>joker</a:t>
            </a:r>
            <a:endParaRPr lang="de-DE" sz="1600" dirty="0" smtClean="0"/>
          </a:p>
          <a:p>
            <a:pPr algn="ctr"/>
            <a:endParaRPr lang="de-DE" dirty="0" smtClean="0"/>
          </a:p>
          <a:p>
            <a:pPr algn="ctr"/>
            <a:r>
              <a:rPr lang="de-DE" baseline="0" dirty="0" err="1" smtClean="0"/>
              <a:t>Question</a:t>
            </a:r>
            <a:r>
              <a:rPr lang="de-DE" baseline="0" dirty="0" smtClean="0"/>
              <a:t> 15</a:t>
            </a:r>
          </a:p>
          <a:p>
            <a:pPr algn="ctr"/>
            <a:r>
              <a:rPr lang="de-DE" baseline="0" dirty="0" err="1" smtClean="0"/>
              <a:t>Question</a:t>
            </a:r>
            <a:r>
              <a:rPr lang="de-DE" baseline="0" dirty="0" smtClean="0"/>
              <a:t> 14</a:t>
            </a:r>
          </a:p>
          <a:p>
            <a:pPr algn="ctr"/>
            <a:r>
              <a:rPr lang="de-DE" baseline="0" dirty="0" err="1" smtClean="0"/>
              <a:t>Question</a:t>
            </a:r>
            <a:r>
              <a:rPr lang="de-DE" baseline="0" dirty="0" smtClean="0"/>
              <a:t> 13</a:t>
            </a:r>
          </a:p>
          <a:p>
            <a:pPr algn="ctr"/>
            <a:r>
              <a:rPr lang="de-DE" baseline="0" dirty="0" err="1" smtClean="0"/>
              <a:t>Question</a:t>
            </a:r>
            <a:r>
              <a:rPr lang="de-DE" baseline="0" dirty="0" smtClean="0"/>
              <a:t> 12</a:t>
            </a:r>
          </a:p>
          <a:p>
            <a:pPr algn="ctr"/>
            <a:r>
              <a:rPr lang="de-DE" baseline="0" dirty="0" err="1" smtClean="0"/>
              <a:t>Question</a:t>
            </a:r>
            <a:r>
              <a:rPr lang="de-DE" baseline="0" dirty="0" smtClean="0"/>
              <a:t> 11</a:t>
            </a:r>
          </a:p>
          <a:p>
            <a:pPr algn="ctr"/>
            <a:r>
              <a:rPr lang="de-DE" baseline="0" dirty="0" err="1" smtClean="0"/>
              <a:t>Question</a:t>
            </a:r>
            <a:r>
              <a:rPr lang="de-DE" baseline="0" dirty="0" smtClean="0"/>
              <a:t> 10</a:t>
            </a:r>
          </a:p>
          <a:p>
            <a:pPr algn="ctr"/>
            <a:r>
              <a:rPr lang="de-DE" baseline="0" dirty="0" err="1" smtClean="0"/>
              <a:t>Question</a:t>
            </a:r>
            <a:r>
              <a:rPr lang="de-DE" baseline="0" dirty="0" smtClean="0"/>
              <a:t> 9</a:t>
            </a:r>
          </a:p>
          <a:p>
            <a:pPr algn="ctr"/>
            <a:r>
              <a:rPr lang="de-DE" baseline="0" dirty="0" err="1" smtClean="0"/>
              <a:t>Question</a:t>
            </a:r>
            <a:r>
              <a:rPr lang="de-DE" baseline="0" dirty="0" smtClean="0"/>
              <a:t> 8</a:t>
            </a:r>
          </a:p>
          <a:p>
            <a:pPr algn="ctr"/>
            <a:r>
              <a:rPr lang="de-DE" baseline="0" dirty="0" err="1" smtClean="0"/>
              <a:t>Question</a:t>
            </a:r>
            <a:r>
              <a:rPr lang="de-DE" baseline="0" dirty="0" smtClean="0"/>
              <a:t> 7</a:t>
            </a:r>
          </a:p>
          <a:p>
            <a:pPr algn="ctr"/>
            <a:r>
              <a:rPr lang="de-DE" baseline="0" dirty="0" err="1" smtClean="0"/>
              <a:t>Question</a:t>
            </a:r>
            <a:r>
              <a:rPr lang="de-DE" baseline="0" dirty="0" smtClean="0"/>
              <a:t> 6</a:t>
            </a:r>
          </a:p>
          <a:p>
            <a:pPr algn="ctr"/>
            <a:r>
              <a:rPr lang="de-DE" baseline="0" dirty="0" err="1" smtClean="0"/>
              <a:t>Question</a:t>
            </a:r>
            <a:r>
              <a:rPr lang="de-DE" baseline="0" dirty="0" smtClean="0"/>
              <a:t> 5</a:t>
            </a:r>
          </a:p>
          <a:p>
            <a:pPr algn="ctr"/>
            <a:r>
              <a:rPr lang="de-DE" baseline="0" dirty="0" err="1" smtClean="0"/>
              <a:t>Question</a:t>
            </a:r>
            <a:r>
              <a:rPr lang="de-DE" baseline="0" dirty="0" smtClean="0"/>
              <a:t> 4</a:t>
            </a:r>
          </a:p>
          <a:p>
            <a:pPr algn="ctr"/>
            <a:r>
              <a:rPr lang="de-DE" baseline="0" dirty="0" err="1" smtClean="0"/>
              <a:t>Question</a:t>
            </a:r>
            <a:r>
              <a:rPr lang="de-DE" baseline="0" dirty="0" smtClean="0"/>
              <a:t> 3</a:t>
            </a:r>
          </a:p>
          <a:p>
            <a:pPr algn="ctr"/>
            <a:r>
              <a:rPr lang="de-DE" baseline="0" dirty="0" err="1" smtClean="0"/>
              <a:t>Question</a:t>
            </a:r>
            <a:r>
              <a:rPr lang="de-DE" baseline="0" dirty="0" smtClean="0"/>
              <a:t> 2</a:t>
            </a:r>
          </a:p>
          <a:p>
            <a:pPr algn="ctr"/>
            <a:r>
              <a:rPr lang="de-DE" baseline="0" dirty="0" err="1" smtClean="0"/>
              <a:t>Question</a:t>
            </a:r>
            <a:r>
              <a:rPr lang="de-DE" baseline="0" dirty="0" smtClean="0"/>
              <a:t> 1</a:t>
            </a:r>
            <a:endParaRPr lang="de-AT" dirty="0"/>
          </a:p>
        </p:txBody>
      </p:sp>
      <p:grpSp>
        <p:nvGrpSpPr>
          <p:cNvPr id="17" name="Gruppieren 16"/>
          <p:cNvGrpSpPr/>
          <p:nvPr userDrawn="1"/>
        </p:nvGrpSpPr>
        <p:grpSpPr>
          <a:xfrm>
            <a:off x="-45748" y="870776"/>
            <a:ext cx="7138028" cy="4011688"/>
            <a:chOff x="-45748" y="1476578"/>
            <a:chExt cx="7138028" cy="4011688"/>
          </a:xfrm>
        </p:grpSpPr>
        <p:pic>
          <p:nvPicPr>
            <p:cNvPr id="7" name="Grafik 6"/>
            <p:cNvPicPr>
              <a:picLocks noChangeAspect="1"/>
            </p:cNvPicPr>
            <p:nvPr/>
          </p:nvPicPr>
          <p:blipFill>
            <a:blip r:embed="rId2">
              <a:lum bright="70000" contrast="-70000"/>
            </a:blip>
            <a:stretch>
              <a:fillRect/>
            </a:stretch>
          </p:blipFill>
          <p:spPr>
            <a:xfrm>
              <a:off x="-39608" y="1476578"/>
              <a:ext cx="7131888" cy="4011688"/>
            </a:xfrm>
            <a:prstGeom prst="rect">
              <a:avLst/>
            </a:prstGeom>
          </p:spPr>
        </p:pic>
        <p:sp>
          <p:nvSpPr>
            <p:cNvPr id="9" name="Textfeld 8"/>
            <p:cNvSpPr txBox="1"/>
            <p:nvPr userDrawn="1"/>
          </p:nvSpPr>
          <p:spPr>
            <a:xfrm>
              <a:off x="-45748" y="1476578"/>
              <a:ext cx="68961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8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Source: ORF</a:t>
              </a:r>
              <a:endParaRPr lang="de-AT" sz="80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</p:grpSp>
      <p:pic>
        <p:nvPicPr>
          <p:cNvPr id="14" name="Picture 2" descr="C:\Users\p41662\AppData\Local\Microsoft\Windows\Temporary Internet Files\Content.Outlook\VDWGJMU4\REWWay (2)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815" y="5877369"/>
            <a:ext cx="1501638" cy="381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1" descr="C:\Users\p41662\AppData\Local\Microsoft\Windows\Temporary Internet Files\Content.Outlook\VDWGJMU4\RZ-Logo-Logistikum-hoch-cmyk-2000x2000px.jpg"/>
          <p:cNvPicPr/>
          <p:nvPr userDrawn="1"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5661248"/>
            <a:ext cx="792088" cy="696109"/>
          </a:xfrm>
          <a:prstGeom prst="rect">
            <a:avLst/>
          </a:prstGeom>
          <a:noFill/>
          <a:extLst/>
        </p:spPr>
      </p:pic>
      <p:pic>
        <p:nvPicPr>
          <p:cNvPr id="16" name="Picture 2"/>
          <p:cNvPicPr>
            <a:picLocks noChangeAspect="1" noChangeArrowheads="1"/>
          </p:cNvPicPr>
          <p:nvPr userDrawn="1"/>
        </p:nvPicPr>
        <p:blipFill rotWithShape="1">
          <a:blip r:embed="rId5" cstate="screen">
            <a:clrChange>
              <a:clrFrom>
                <a:srgbClr val="FFFCFD"/>
              </a:clrFrom>
              <a:clrTo>
                <a:srgbClr val="FFFC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2995" t="31961" r="8507" b="17103"/>
          <a:stretch/>
        </p:blipFill>
        <p:spPr bwMode="auto">
          <a:xfrm>
            <a:off x="5319383" y="5888666"/>
            <a:ext cx="1256179" cy="334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581967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de-A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de-A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orbel" panose="020B0503020204020204" pitchFamily="34" charset="0"/>
              </a:defRPr>
            </a:lvl1pPr>
          </a:lstStyle>
          <a:p>
            <a:fld id="{A5759BD0-624F-43C8-B800-062DF3ADF3D5}" type="datetime7">
              <a:rPr lang="de-AT" smtClean="0"/>
              <a:pPr/>
              <a:t>Apr-20</a:t>
            </a:fld>
            <a:endParaRPr lang="de-A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orbel" panose="020B0503020204020204" pitchFamily="34" charset="0"/>
              </a:defRPr>
            </a:lvl1pPr>
          </a:lstStyle>
          <a:p>
            <a:endParaRPr lang="de-A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orbel" panose="020B0503020204020204" pitchFamily="34" charset="0"/>
              </a:defRPr>
            </a:lvl1pPr>
          </a:lstStyle>
          <a:p>
            <a:fld id="{CD93F612-187A-48BF-B5EE-AA4BEE289BC1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973639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87" r:id="rId2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5578A2"/>
          </a:solidFill>
          <a:latin typeface="Corbel" panose="020B050302020402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189BC4"/>
          </a:solidFill>
          <a:latin typeface="Corbel" panose="020B050302020402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189BC4"/>
          </a:solidFill>
          <a:latin typeface="Corbel" panose="020B0503020204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189BC4"/>
          </a:solidFill>
          <a:latin typeface="Corbel" panose="020B0503020204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189BC4"/>
          </a:solidFill>
          <a:latin typeface="Corbel" panose="020B0503020204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189BC4"/>
          </a:solidFill>
          <a:latin typeface="Corbel" panose="020B0503020204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-36512" y="6641176"/>
            <a:ext cx="9289032" cy="460232"/>
          </a:xfrm>
          <a:prstGeom prst="rect">
            <a:avLst/>
          </a:prstGeom>
          <a:solidFill>
            <a:srgbClr val="002E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orbel" panose="020B0503020204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orbel" panose="020B0503020204020204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4762872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 </a:t>
            </a:r>
            <a:r>
              <a:rPr lang="en-US" dirty="0" err="1" smtClean="0"/>
              <a:t>nur</a:t>
            </a:r>
            <a:r>
              <a:rPr lang="en-US" dirty="0" smtClean="0"/>
              <a:t> </a:t>
            </a:r>
            <a:r>
              <a:rPr lang="en-US" dirty="0" err="1" smtClean="0"/>
              <a:t>ein</a:t>
            </a:r>
            <a:r>
              <a:rPr lang="en-US" dirty="0" smtClean="0"/>
              <a:t> Test </a:t>
            </a:r>
            <a:r>
              <a:rPr lang="en-US" dirty="0" err="1" smtClean="0"/>
              <a:t>wie</a:t>
            </a:r>
            <a:r>
              <a:rPr lang="en-US" dirty="0" smtClean="0"/>
              <a:t> der </a:t>
            </a:r>
            <a:r>
              <a:rPr lang="en-US" dirty="0" err="1" smtClean="0"/>
              <a:t>zweizeiliger</a:t>
            </a:r>
            <a:r>
              <a:rPr lang="en-US" dirty="0" smtClean="0"/>
              <a:t> Text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00808"/>
            <a:ext cx="8229600" cy="47761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-1" y="1484783"/>
            <a:ext cx="9252521" cy="163635"/>
          </a:xfrm>
          <a:prstGeom prst="rect">
            <a:avLst/>
          </a:prstGeom>
          <a:solidFill>
            <a:srgbClr val="002E60"/>
          </a:solidFill>
          <a:ln>
            <a:solidFill>
              <a:srgbClr val="002E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orbel" panose="020B0503020204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33536" y="6597352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Corbel" panose="020B0503020204020204" pitchFamily="34" charset="0"/>
              </a:defRPr>
            </a:lvl1pPr>
          </a:lstStyle>
          <a:p>
            <a:fld id="{B7322B96-C2BA-4112-8EFC-E13FF6A7CD00}" type="datetime7">
              <a:rPr lang="de-AT" smtClean="0">
                <a:solidFill>
                  <a:prstClr val="white"/>
                </a:solidFill>
              </a:rPr>
              <a:pPr/>
              <a:t>Apr-20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96336" y="6597352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>
                <a:solidFill>
                  <a:schemeClr val="bg1"/>
                </a:solidFill>
                <a:latin typeface="Corbel" panose="020B0503020204020204" pitchFamily="34" charset="0"/>
              </a:defRPr>
            </a:lvl1pPr>
          </a:lstStyle>
          <a:p>
            <a:fld id="{7D34D7BA-8E13-46FE-8871-8877FE7E3568}" type="slidenum">
              <a:rPr lang="de-AT" smtClean="0">
                <a:solidFill>
                  <a:prstClr val="white"/>
                </a:solidFill>
              </a:rPr>
              <a:pPr/>
              <a:t>‹Nr.›</a:t>
            </a:fld>
            <a:endParaRPr lang="de-AT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2554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914400" rtl="0" eaLnBrk="1" latinLnBrk="0" hangingPunct="1">
        <a:spcBef>
          <a:spcPct val="0"/>
        </a:spcBef>
        <a:buNone/>
        <a:defRPr sz="2800" kern="1200" spc="-100" baseline="0">
          <a:solidFill>
            <a:srgbClr val="5578A2"/>
          </a:solidFill>
          <a:latin typeface="Corbel" panose="020B0503020204020204" pitchFamily="34" charset="0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rgbClr val="189BC4"/>
          </a:solidFill>
          <a:latin typeface="Corbel" panose="020B0503020204020204" pitchFamily="34" charset="0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rgbClr val="189BC4"/>
          </a:solidFill>
          <a:latin typeface="Corbel" panose="020B0503020204020204" pitchFamily="34" charset="0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rgbClr val="189BC4"/>
          </a:solidFill>
          <a:latin typeface="Corbel" panose="020B0503020204020204" pitchFamily="34" charset="0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rgbClr val="189BC4"/>
          </a:solidFill>
          <a:latin typeface="Corbel" panose="020B0503020204020204" pitchFamily="34" charset="0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rgbClr val="189BC4"/>
          </a:solidFill>
          <a:latin typeface="Corbel" panose="020B0503020204020204" pitchFamily="34" charset="0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6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7.png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1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www.rewway.at/en/services/" TargetMode="External"/><Relationship Id="rId5" Type="http://schemas.openxmlformats.org/officeDocument/2006/relationships/hyperlink" Target="https://www.rewway.at/en/teaching-materials/bundles/" TargetMode="External"/><Relationship Id="rId4" Type="http://schemas.openxmlformats.org/officeDocument/2006/relationships/hyperlink" Target="mailto:rewway@fh-steyr.at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32040" y="3517918"/>
            <a:ext cx="2516190" cy="1548310"/>
          </a:xfrm>
          <a:prstGeom prst="rect">
            <a:avLst/>
          </a:prstGeom>
          <a:ln>
            <a:noFill/>
          </a:ln>
          <a:effectLst>
            <a:glow rad="266700">
              <a:schemeClr val="accent1"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http://www.via-donau.org/typo3temp/pics/4d8a5a418a.png"/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804226" y="3517918"/>
            <a:ext cx="2257189" cy="1563104"/>
          </a:xfrm>
          <a:prstGeom prst="rect">
            <a:avLst/>
          </a:prstGeom>
          <a:noFill/>
          <a:effectLst>
            <a:glow rad="266700">
              <a:schemeClr val="accent1"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20145" y="5258472"/>
            <a:ext cx="1939980" cy="7972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itle 6"/>
          <p:cNvSpPr>
            <a:spLocks noGrp="1"/>
          </p:cNvSpPr>
          <p:nvPr>
            <p:ph type="ctrTitle"/>
          </p:nvPr>
        </p:nvSpPr>
        <p:spPr>
          <a:xfrm>
            <a:off x="683568" y="1166784"/>
            <a:ext cx="7772400" cy="1470025"/>
          </a:xfrm>
        </p:spPr>
        <p:txBody>
          <a:bodyPr>
            <a:normAutofit/>
          </a:bodyPr>
          <a:lstStyle/>
          <a:p>
            <a:r>
              <a:rPr lang="de-AT" sz="3200" b="1" cap="none" dirty="0">
                <a:solidFill>
                  <a:srgbClr val="376092"/>
                </a:solidFill>
              </a:rPr>
              <a:t>Inland Navigation Million Show</a:t>
            </a:r>
            <a:endParaRPr lang="de-AT" sz="3200" b="1" cap="none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3" name="Picture 11" descr="C:\Users\p41662\AppData\Local\Microsoft\Windows\Temporary Internet Files\Content.Outlook\VDWGJMU4\RZ-Logo-Logistikum-hoch-cmyk-2000x2000px.jp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6230" y="2389776"/>
            <a:ext cx="845810" cy="842034"/>
          </a:xfrm>
          <a:prstGeom prst="rect">
            <a:avLst/>
          </a:prstGeom>
          <a:noFill/>
          <a:extLst/>
        </p:spPr>
      </p:pic>
      <p:pic>
        <p:nvPicPr>
          <p:cNvPr id="14" name="Picture 2" descr="C:\Users\p41662\AppData\Local\Microsoft\Windows\Temporary Internet Files\Content.Outlook\VDWGJMU4\REWWay (2)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4226" y="5373216"/>
            <a:ext cx="2232248" cy="567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8822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/>
          <p:cNvGrpSpPr/>
          <p:nvPr/>
        </p:nvGrpSpPr>
        <p:grpSpPr>
          <a:xfrm>
            <a:off x="521495" y="3284984"/>
            <a:ext cx="2808312" cy="432048"/>
            <a:chOff x="971600" y="3717031"/>
            <a:chExt cx="2592288" cy="360041"/>
          </a:xfrm>
        </p:grpSpPr>
        <p:sp>
          <p:nvSpPr>
            <p:cNvPr id="5" name="Rechteck 4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A: </a:t>
              </a:r>
              <a:r>
                <a:rPr lang="de-DE" dirty="0" smtClean="0"/>
                <a:t>End-</a:t>
              </a:r>
              <a:r>
                <a:rPr lang="de-DE" dirty="0" err="1" smtClean="0"/>
                <a:t>haulage</a:t>
              </a:r>
              <a:endParaRPr lang="de-AT" dirty="0"/>
            </a:p>
          </p:txBody>
        </p:sp>
        <p:sp>
          <p:nvSpPr>
            <p:cNvPr id="6" name="Gleichschenkliges Dreieck 5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" name="Gleichschenkliges Dreieck 6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3941877" y="4365103"/>
            <a:ext cx="2808312" cy="432048"/>
            <a:chOff x="971600" y="3717031"/>
            <a:chExt cx="2592288" cy="360041"/>
          </a:xfrm>
        </p:grpSpPr>
        <p:sp>
          <p:nvSpPr>
            <p:cNvPr id="10" name="Rechteck 9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D: </a:t>
              </a:r>
              <a:r>
                <a:rPr lang="de-DE" dirty="0" err="1" smtClean="0"/>
                <a:t>Transhipment</a:t>
              </a:r>
              <a:endParaRPr lang="de-AT" dirty="0"/>
            </a:p>
          </p:txBody>
        </p:sp>
        <p:sp>
          <p:nvSpPr>
            <p:cNvPr id="11" name="Gleichschenkliges Dreieck 10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" name="Gleichschenkliges Dreieck 11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474796" y="4365103"/>
            <a:ext cx="2808312" cy="432048"/>
            <a:chOff x="971600" y="3717031"/>
            <a:chExt cx="2592288" cy="360041"/>
          </a:xfrm>
        </p:grpSpPr>
        <p:sp>
          <p:nvSpPr>
            <p:cNvPr id="14" name="Rechteck 13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</a:t>
              </a:r>
              <a:r>
                <a:rPr lang="de-DE" dirty="0" err="1" smtClean="0"/>
                <a:t>Pre-haulage</a:t>
              </a:r>
              <a:endParaRPr lang="de-AT" dirty="0"/>
            </a:p>
          </p:txBody>
        </p:sp>
        <p:sp>
          <p:nvSpPr>
            <p:cNvPr id="15" name="Gleichschenkliges Dreieck 14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6" name="Gleichschenkliges Dreieck 15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3941875" y="3292006"/>
            <a:ext cx="2808312" cy="432048"/>
            <a:chOff x="971600" y="3717031"/>
            <a:chExt cx="2592288" cy="360041"/>
          </a:xfrm>
        </p:grpSpPr>
        <p:sp>
          <p:nvSpPr>
            <p:cNvPr id="18" name="Rechteck 1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</a:t>
              </a:r>
              <a:r>
                <a:rPr lang="de-DE" dirty="0" err="1" smtClean="0"/>
                <a:t>main</a:t>
              </a:r>
              <a:r>
                <a:rPr lang="de-DE" dirty="0" smtClean="0"/>
                <a:t> </a:t>
              </a:r>
              <a:r>
                <a:rPr lang="de-DE" dirty="0" err="1" smtClean="0"/>
                <a:t>run</a:t>
              </a:r>
              <a:endParaRPr lang="de-AT" dirty="0"/>
            </a:p>
          </p:txBody>
        </p:sp>
        <p:sp>
          <p:nvSpPr>
            <p:cNvPr id="19" name="Gleichschenkliges Dreieck 1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0" name="Gleichschenkliges Dreieck 1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26" name="Rechteck 25"/>
          <p:cNvSpPr/>
          <p:nvPr/>
        </p:nvSpPr>
        <p:spPr>
          <a:xfrm>
            <a:off x="7551102" y="4349620"/>
            <a:ext cx="1125353" cy="288032"/>
          </a:xfrm>
          <a:prstGeom prst="rect">
            <a:avLst/>
          </a:prstGeom>
          <a:noFill/>
          <a:ln>
            <a:solidFill>
              <a:srgbClr val="CDD5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pSp>
        <p:nvGrpSpPr>
          <p:cNvPr id="27" name="Gruppieren 26"/>
          <p:cNvGrpSpPr/>
          <p:nvPr/>
        </p:nvGrpSpPr>
        <p:grpSpPr>
          <a:xfrm>
            <a:off x="474795" y="1844825"/>
            <a:ext cx="6275393" cy="792086"/>
            <a:chOff x="971600" y="3717031"/>
            <a:chExt cx="2592288" cy="360041"/>
          </a:xfrm>
        </p:grpSpPr>
        <p:sp>
          <p:nvSpPr>
            <p:cNvPr id="28" name="Rechteck 2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en-US" sz="1600" dirty="0"/>
                <a:t>What do you call the first section of a transport chain?</a:t>
              </a:r>
              <a:endParaRPr lang="de-AT" sz="1600" dirty="0"/>
            </a:p>
          </p:txBody>
        </p:sp>
        <p:sp>
          <p:nvSpPr>
            <p:cNvPr id="29" name="Gleichschenkliges Dreieck 2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30" name="Gleichschenkliges Dreieck 2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cxnSp>
        <p:nvCxnSpPr>
          <p:cNvPr id="32" name="Gerader Verbinder 31"/>
          <p:cNvCxnSpPr/>
          <p:nvPr/>
        </p:nvCxnSpPr>
        <p:spPr>
          <a:xfrm flipH="1">
            <a:off x="-771" y="2240867"/>
            <a:ext cx="857140" cy="114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/>
          <p:cNvCxnSpPr>
            <a:stCxn id="5" idx="1"/>
          </p:cNvCxnSpPr>
          <p:nvPr/>
        </p:nvCxnSpPr>
        <p:spPr>
          <a:xfrm flipH="1">
            <a:off x="-108520" y="3501009"/>
            <a:ext cx="1020058" cy="7018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>
            <a:stCxn id="16" idx="3"/>
          </p:cNvCxnSpPr>
          <p:nvPr/>
        </p:nvCxnSpPr>
        <p:spPr>
          <a:xfrm flipH="1">
            <a:off x="-108520" y="4581126"/>
            <a:ext cx="973359" cy="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/>
          <p:cNvCxnSpPr/>
          <p:nvPr/>
        </p:nvCxnSpPr>
        <p:spPr>
          <a:xfrm flipH="1" flipV="1">
            <a:off x="6555167" y="2239727"/>
            <a:ext cx="699078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/>
          <p:cNvCxnSpPr/>
          <p:nvPr/>
        </p:nvCxnSpPr>
        <p:spPr>
          <a:xfrm flipH="1">
            <a:off x="6336617" y="3501006"/>
            <a:ext cx="917629" cy="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/>
          <p:cNvCxnSpPr/>
          <p:nvPr/>
        </p:nvCxnSpPr>
        <p:spPr>
          <a:xfrm flipH="1" flipV="1">
            <a:off x="6606173" y="4581126"/>
            <a:ext cx="698903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/>
          <p:cNvCxnSpPr/>
          <p:nvPr/>
        </p:nvCxnSpPr>
        <p:spPr>
          <a:xfrm flipH="1">
            <a:off x="3316156" y="3501006"/>
            <a:ext cx="992235" cy="7024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/>
          <p:cNvCxnSpPr>
            <a:stCxn id="12" idx="3"/>
          </p:cNvCxnSpPr>
          <p:nvPr/>
        </p:nvCxnSpPr>
        <p:spPr>
          <a:xfrm flipH="1">
            <a:off x="3250737" y="4581126"/>
            <a:ext cx="1081183" cy="351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uppieren 55"/>
          <p:cNvGrpSpPr/>
          <p:nvPr/>
        </p:nvGrpSpPr>
        <p:grpSpPr>
          <a:xfrm>
            <a:off x="475655" y="4322162"/>
            <a:ext cx="2808312" cy="511077"/>
            <a:chOff x="971600" y="3717031"/>
            <a:chExt cx="2592288" cy="360041"/>
          </a:xfrm>
          <a:solidFill>
            <a:srgbClr val="92D050"/>
          </a:solidFill>
        </p:grpSpPr>
        <p:sp>
          <p:nvSpPr>
            <p:cNvPr id="57" name="Rechteck 56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</a:t>
              </a:r>
              <a:r>
                <a:rPr lang="de-DE" dirty="0" err="1" smtClean="0"/>
                <a:t>Pre-haulage</a:t>
              </a:r>
              <a:endParaRPr lang="de-AT" dirty="0"/>
            </a:p>
          </p:txBody>
        </p:sp>
        <p:sp>
          <p:nvSpPr>
            <p:cNvPr id="58" name="Gleichschenkliges Dreieck 57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9" name="Gleichschenkliges Dreieck 58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</p:spTree>
    <p:extLst>
      <p:ext uri="{BB962C8B-B14F-4D97-AF65-F5344CB8AC3E}">
        <p14:creationId xmlns:p14="http://schemas.microsoft.com/office/powerpoint/2010/main" val="1476222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/>
          <p:cNvGrpSpPr/>
          <p:nvPr/>
        </p:nvGrpSpPr>
        <p:grpSpPr>
          <a:xfrm>
            <a:off x="521495" y="3284984"/>
            <a:ext cx="2808312" cy="432048"/>
            <a:chOff x="971600" y="3717031"/>
            <a:chExt cx="2592288" cy="360041"/>
          </a:xfrm>
        </p:grpSpPr>
        <p:sp>
          <p:nvSpPr>
            <p:cNvPr id="5" name="Rechteck 4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A: 5 </a:t>
              </a:r>
              <a:r>
                <a:rPr lang="de-DE" dirty="0" err="1" smtClean="0"/>
                <a:t>years</a:t>
              </a:r>
              <a:r>
                <a:rPr lang="de-DE" dirty="0" smtClean="0"/>
                <a:t> </a:t>
              </a:r>
              <a:endParaRPr lang="de-AT" dirty="0"/>
            </a:p>
          </p:txBody>
        </p:sp>
        <p:sp>
          <p:nvSpPr>
            <p:cNvPr id="6" name="Gleichschenkliges Dreieck 5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" name="Gleichschenkliges Dreieck 6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3941877" y="4365103"/>
            <a:ext cx="2808312" cy="432048"/>
            <a:chOff x="971600" y="3717031"/>
            <a:chExt cx="2592288" cy="360041"/>
          </a:xfrm>
        </p:grpSpPr>
        <p:sp>
          <p:nvSpPr>
            <p:cNvPr id="10" name="Rechteck 9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D: 20 </a:t>
              </a:r>
              <a:r>
                <a:rPr lang="de-DE" dirty="0" err="1" smtClean="0"/>
                <a:t>years</a:t>
              </a:r>
              <a:endParaRPr lang="de-AT" dirty="0"/>
            </a:p>
          </p:txBody>
        </p:sp>
        <p:sp>
          <p:nvSpPr>
            <p:cNvPr id="11" name="Gleichschenkliges Dreieck 10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" name="Gleichschenkliges Dreieck 11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474796" y="4365103"/>
            <a:ext cx="2808312" cy="432048"/>
            <a:chOff x="971600" y="3717031"/>
            <a:chExt cx="2592288" cy="360041"/>
          </a:xfrm>
        </p:grpSpPr>
        <p:sp>
          <p:nvSpPr>
            <p:cNvPr id="14" name="Rechteck 13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15 </a:t>
              </a:r>
              <a:r>
                <a:rPr lang="de-DE" dirty="0" err="1" smtClean="0"/>
                <a:t>years</a:t>
              </a:r>
              <a:endParaRPr lang="de-AT" dirty="0"/>
            </a:p>
          </p:txBody>
        </p:sp>
        <p:sp>
          <p:nvSpPr>
            <p:cNvPr id="15" name="Gleichschenkliges Dreieck 14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6" name="Gleichschenkliges Dreieck 15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3941875" y="3292006"/>
            <a:ext cx="2808312" cy="432048"/>
            <a:chOff x="971600" y="3717031"/>
            <a:chExt cx="2592288" cy="360041"/>
          </a:xfrm>
        </p:grpSpPr>
        <p:sp>
          <p:nvSpPr>
            <p:cNvPr id="18" name="Rechteck 1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10 </a:t>
              </a:r>
              <a:r>
                <a:rPr lang="de-DE" dirty="0" err="1" smtClean="0"/>
                <a:t>years</a:t>
              </a:r>
              <a:endParaRPr lang="de-AT" dirty="0"/>
            </a:p>
          </p:txBody>
        </p:sp>
        <p:sp>
          <p:nvSpPr>
            <p:cNvPr id="19" name="Gleichschenkliges Dreieck 1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0" name="Gleichschenkliges Dreieck 1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26" name="Rechteck 25"/>
          <p:cNvSpPr/>
          <p:nvPr/>
        </p:nvSpPr>
        <p:spPr>
          <a:xfrm>
            <a:off x="7596336" y="4077070"/>
            <a:ext cx="1080120" cy="288032"/>
          </a:xfrm>
          <a:prstGeom prst="rect">
            <a:avLst/>
          </a:prstGeom>
          <a:noFill/>
          <a:ln>
            <a:solidFill>
              <a:srgbClr val="CDD5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pSp>
        <p:nvGrpSpPr>
          <p:cNvPr id="27" name="Gruppieren 26"/>
          <p:cNvGrpSpPr/>
          <p:nvPr/>
        </p:nvGrpSpPr>
        <p:grpSpPr>
          <a:xfrm>
            <a:off x="474795" y="1844825"/>
            <a:ext cx="6275393" cy="792086"/>
            <a:chOff x="971600" y="3717031"/>
            <a:chExt cx="2592288" cy="360041"/>
          </a:xfrm>
        </p:grpSpPr>
        <p:sp>
          <p:nvSpPr>
            <p:cNvPr id="28" name="Rechteck 2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en-US" dirty="0"/>
                <a:t>What is the average age of the pushing units on the Danube (as of 2013)?</a:t>
              </a:r>
              <a:endParaRPr lang="de-AT" dirty="0"/>
            </a:p>
          </p:txBody>
        </p:sp>
        <p:sp>
          <p:nvSpPr>
            <p:cNvPr id="29" name="Gleichschenkliges Dreieck 2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30" name="Gleichschenkliges Dreieck 2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cxnSp>
        <p:nvCxnSpPr>
          <p:cNvPr id="32" name="Gerader Verbinder 31"/>
          <p:cNvCxnSpPr/>
          <p:nvPr/>
        </p:nvCxnSpPr>
        <p:spPr>
          <a:xfrm flipH="1">
            <a:off x="-771" y="2240867"/>
            <a:ext cx="857140" cy="114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/>
          <p:cNvCxnSpPr>
            <a:stCxn id="5" idx="1"/>
          </p:cNvCxnSpPr>
          <p:nvPr/>
        </p:nvCxnSpPr>
        <p:spPr>
          <a:xfrm flipH="1">
            <a:off x="-108520" y="3501009"/>
            <a:ext cx="1020058" cy="7018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>
            <a:stCxn id="16" idx="3"/>
          </p:cNvCxnSpPr>
          <p:nvPr/>
        </p:nvCxnSpPr>
        <p:spPr>
          <a:xfrm flipH="1">
            <a:off x="-108520" y="4581126"/>
            <a:ext cx="973359" cy="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/>
          <p:cNvCxnSpPr/>
          <p:nvPr/>
        </p:nvCxnSpPr>
        <p:spPr>
          <a:xfrm flipH="1" flipV="1">
            <a:off x="6555167" y="2239727"/>
            <a:ext cx="699078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/>
          <p:cNvCxnSpPr/>
          <p:nvPr/>
        </p:nvCxnSpPr>
        <p:spPr>
          <a:xfrm flipH="1">
            <a:off x="6336617" y="3501006"/>
            <a:ext cx="917629" cy="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/>
          <p:cNvCxnSpPr/>
          <p:nvPr/>
        </p:nvCxnSpPr>
        <p:spPr>
          <a:xfrm flipH="1" flipV="1">
            <a:off x="6606173" y="4581126"/>
            <a:ext cx="698903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/>
          <p:cNvCxnSpPr/>
          <p:nvPr/>
        </p:nvCxnSpPr>
        <p:spPr>
          <a:xfrm flipH="1">
            <a:off x="3316156" y="3501006"/>
            <a:ext cx="992235" cy="7024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/>
          <p:cNvCxnSpPr>
            <a:stCxn id="12" idx="3"/>
          </p:cNvCxnSpPr>
          <p:nvPr/>
        </p:nvCxnSpPr>
        <p:spPr>
          <a:xfrm flipH="1">
            <a:off x="3250737" y="4581126"/>
            <a:ext cx="1081183" cy="351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uppieren 55"/>
          <p:cNvGrpSpPr/>
          <p:nvPr/>
        </p:nvGrpSpPr>
        <p:grpSpPr>
          <a:xfrm>
            <a:off x="3941874" y="4332609"/>
            <a:ext cx="2808312" cy="511077"/>
            <a:chOff x="971600" y="3717031"/>
            <a:chExt cx="2592288" cy="360041"/>
          </a:xfrm>
          <a:solidFill>
            <a:srgbClr val="92D050"/>
          </a:solidFill>
        </p:grpSpPr>
        <p:sp>
          <p:nvSpPr>
            <p:cNvPr id="57" name="Rechteck 56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/>
                <a:t>D</a:t>
              </a:r>
              <a:r>
                <a:rPr lang="de-DE" dirty="0" smtClean="0"/>
                <a:t>: 20 </a:t>
              </a:r>
              <a:r>
                <a:rPr lang="de-DE" dirty="0" err="1" smtClean="0"/>
                <a:t>years</a:t>
              </a:r>
              <a:endParaRPr lang="de-AT" dirty="0"/>
            </a:p>
          </p:txBody>
        </p:sp>
        <p:sp>
          <p:nvSpPr>
            <p:cNvPr id="58" name="Gleichschenkliges Dreieck 57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9" name="Gleichschenkliges Dreieck 58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</p:spTree>
    <p:extLst>
      <p:ext uri="{BB962C8B-B14F-4D97-AF65-F5344CB8AC3E}">
        <p14:creationId xmlns:p14="http://schemas.microsoft.com/office/powerpoint/2010/main" val="2043565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/>
          <p:cNvGrpSpPr/>
          <p:nvPr/>
        </p:nvGrpSpPr>
        <p:grpSpPr>
          <a:xfrm>
            <a:off x="629508" y="3285054"/>
            <a:ext cx="2808312" cy="432048"/>
            <a:chOff x="971600" y="3717031"/>
            <a:chExt cx="2592288" cy="360041"/>
          </a:xfrm>
        </p:grpSpPr>
        <p:sp>
          <p:nvSpPr>
            <p:cNvPr id="5" name="Rechteck 4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A: CMNI </a:t>
              </a:r>
              <a:endParaRPr lang="de-AT" dirty="0"/>
            </a:p>
          </p:txBody>
        </p:sp>
        <p:sp>
          <p:nvSpPr>
            <p:cNvPr id="6" name="Gleichschenkliges Dreieck 5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" name="Gleichschenkliges Dreieck 6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3941877" y="4365103"/>
            <a:ext cx="2808312" cy="432048"/>
            <a:chOff x="971600" y="3717031"/>
            <a:chExt cx="2592288" cy="360041"/>
          </a:xfrm>
        </p:grpSpPr>
        <p:sp>
          <p:nvSpPr>
            <p:cNvPr id="10" name="Rechteck 9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D: AXP</a:t>
              </a:r>
              <a:endParaRPr lang="de-AT" dirty="0"/>
            </a:p>
          </p:txBody>
        </p:sp>
        <p:sp>
          <p:nvSpPr>
            <p:cNvPr id="11" name="Gleichschenkliges Dreieck 10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" name="Gleichschenkliges Dreieck 11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474796" y="4365103"/>
            <a:ext cx="2808312" cy="432048"/>
            <a:chOff x="971600" y="3717031"/>
            <a:chExt cx="2592288" cy="360041"/>
          </a:xfrm>
        </p:grpSpPr>
        <p:sp>
          <p:nvSpPr>
            <p:cNvPr id="14" name="Rechteck 13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ABGB</a:t>
              </a:r>
              <a:endParaRPr lang="de-AT" dirty="0"/>
            </a:p>
          </p:txBody>
        </p:sp>
        <p:sp>
          <p:nvSpPr>
            <p:cNvPr id="15" name="Gleichschenkliges Dreieck 14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6" name="Gleichschenkliges Dreieck 15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3941877" y="3292006"/>
            <a:ext cx="2808312" cy="432048"/>
            <a:chOff x="971600" y="3717031"/>
            <a:chExt cx="2592288" cy="360041"/>
          </a:xfrm>
        </p:grpSpPr>
        <p:sp>
          <p:nvSpPr>
            <p:cNvPr id="18" name="Rechteck 1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BMVIT</a:t>
              </a:r>
              <a:endParaRPr lang="de-AT" dirty="0"/>
            </a:p>
          </p:txBody>
        </p:sp>
        <p:sp>
          <p:nvSpPr>
            <p:cNvPr id="19" name="Gleichschenkliges Dreieck 1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0" name="Gleichschenkliges Dreieck 1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26" name="Rechteck 25"/>
          <p:cNvSpPr/>
          <p:nvPr/>
        </p:nvSpPr>
        <p:spPr>
          <a:xfrm>
            <a:off x="7524328" y="3789040"/>
            <a:ext cx="1224136" cy="288032"/>
          </a:xfrm>
          <a:prstGeom prst="rect">
            <a:avLst/>
          </a:prstGeom>
          <a:noFill/>
          <a:ln>
            <a:solidFill>
              <a:srgbClr val="CDD5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pSp>
        <p:nvGrpSpPr>
          <p:cNvPr id="27" name="Gruppieren 26"/>
          <p:cNvGrpSpPr/>
          <p:nvPr/>
        </p:nvGrpSpPr>
        <p:grpSpPr>
          <a:xfrm>
            <a:off x="474795" y="1844825"/>
            <a:ext cx="6275393" cy="792086"/>
            <a:chOff x="971600" y="3717031"/>
            <a:chExt cx="2592288" cy="360041"/>
          </a:xfrm>
        </p:grpSpPr>
        <p:sp>
          <p:nvSpPr>
            <p:cNvPr id="28" name="Rechteck 2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en-US" dirty="0"/>
                <a:t>What is the international set of rules on the contract of carriage?</a:t>
              </a:r>
            </a:p>
          </p:txBody>
        </p:sp>
        <p:sp>
          <p:nvSpPr>
            <p:cNvPr id="29" name="Gleichschenkliges Dreieck 2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30" name="Gleichschenkliges Dreieck 2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cxnSp>
        <p:nvCxnSpPr>
          <p:cNvPr id="32" name="Gerader Verbinder 31"/>
          <p:cNvCxnSpPr/>
          <p:nvPr/>
        </p:nvCxnSpPr>
        <p:spPr>
          <a:xfrm flipH="1">
            <a:off x="-771" y="2240867"/>
            <a:ext cx="857140" cy="114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/>
          <p:cNvCxnSpPr/>
          <p:nvPr/>
        </p:nvCxnSpPr>
        <p:spPr>
          <a:xfrm flipH="1">
            <a:off x="-75542" y="3504518"/>
            <a:ext cx="1020058" cy="7018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>
            <a:stCxn id="16" idx="3"/>
          </p:cNvCxnSpPr>
          <p:nvPr/>
        </p:nvCxnSpPr>
        <p:spPr>
          <a:xfrm flipH="1">
            <a:off x="-108520" y="4581126"/>
            <a:ext cx="973359" cy="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/>
          <p:cNvCxnSpPr/>
          <p:nvPr/>
        </p:nvCxnSpPr>
        <p:spPr>
          <a:xfrm flipH="1" flipV="1">
            <a:off x="6555167" y="2239727"/>
            <a:ext cx="699078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/>
          <p:cNvCxnSpPr/>
          <p:nvPr/>
        </p:nvCxnSpPr>
        <p:spPr>
          <a:xfrm flipH="1">
            <a:off x="6336617" y="3501006"/>
            <a:ext cx="917629" cy="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/>
          <p:cNvCxnSpPr/>
          <p:nvPr/>
        </p:nvCxnSpPr>
        <p:spPr>
          <a:xfrm flipH="1" flipV="1">
            <a:off x="6606173" y="4581126"/>
            <a:ext cx="698903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/>
          <p:cNvCxnSpPr/>
          <p:nvPr/>
        </p:nvCxnSpPr>
        <p:spPr>
          <a:xfrm flipH="1">
            <a:off x="3316156" y="3501006"/>
            <a:ext cx="992235" cy="7024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/>
          <p:cNvCxnSpPr>
            <a:stCxn id="12" idx="3"/>
          </p:cNvCxnSpPr>
          <p:nvPr/>
        </p:nvCxnSpPr>
        <p:spPr>
          <a:xfrm flipH="1">
            <a:off x="3250737" y="4581126"/>
            <a:ext cx="1081183" cy="351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uppieren 55"/>
          <p:cNvGrpSpPr/>
          <p:nvPr/>
        </p:nvGrpSpPr>
        <p:grpSpPr>
          <a:xfrm>
            <a:off x="617516" y="3234937"/>
            <a:ext cx="2808312" cy="511077"/>
            <a:chOff x="971600" y="3717031"/>
            <a:chExt cx="2592288" cy="360041"/>
          </a:xfrm>
          <a:solidFill>
            <a:srgbClr val="92D050"/>
          </a:solidFill>
        </p:grpSpPr>
        <p:sp>
          <p:nvSpPr>
            <p:cNvPr id="57" name="Rechteck 56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A: CMNI</a:t>
              </a:r>
              <a:endParaRPr lang="de-AT" dirty="0"/>
            </a:p>
          </p:txBody>
        </p:sp>
        <p:sp>
          <p:nvSpPr>
            <p:cNvPr id="58" name="Gleichschenkliges Dreieck 57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9" name="Gleichschenkliges Dreieck 58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</p:spTree>
    <p:extLst>
      <p:ext uri="{BB962C8B-B14F-4D97-AF65-F5344CB8AC3E}">
        <p14:creationId xmlns:p14="http://schemas.microsoft.com/office/powerpoint/2010/main" val="2417272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/>
          <p:cNvGrpSpPr/>
          <p:nvPr/>
        </p:nvGrpSpPr>
        <p:grpSpPr>
          <a:xfrm>
            <a:off x="521495" y="3284984"/>
            <a:ext cx="2808312" cy="432048"/>
            <a:chOff x="971600" y="3717031"/>
            <a:chExt cx="2592288" cy="360041"/>
          </a:xfrm>
        </p:grpSpPr>
        <p:sp>
          <p:nvSpPr>
            <p:cNvPr id="5" name="Rechteck 4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A: </a:t>
              </a:r>
              <a:r>
                <a:rPr lang="de-DE" dirty="0" err="1" smtClean="0"/>
                <a:t>new</a:t>
              </a:r>
              <a:r>
                <a:rPr lang="de-DE" dirty="0" smtClean="0"/>
                <a:t> </a:t>
              </a:r>
              <a:r>
                <a:rPr lang="de-DE" dirty="0" err="1" smtClean="0"/>
                <a:t>cars</a:t>
              </a:r>
              <a:r>
                <a:rPr lang="de-DE" dirty="0" smtClean="0"/>
                <a:t> </a:t>
              </a:r>
              <a:endParaRPr lang="de-AT" dirty="0"/>
            </a:p>
          </p:txBody>
        </p:sp>
        <p:sp>
          <p:nvSpPr>
            <p:cNvPr id="6" name="Gleichschenkliges Dreieck 5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" name="Gleichschenkliges Dreieck 6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3941877" y="4365103"/>
            <a:ext cx="2808312" cy="432048"/>
            <a:chOff x="971600" y="3717031"/>
            <a:chExt cx="2592288" cy="360041"/>
          </a:xfrm>
        </p:grpSpPr>
        <p:sp>
          <p:nvSpPr>
            <p:cNvPr id="10" name="Rechteck 9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D: </a:t>
              </a:r>
              <a:r>
                <a:rPr lang="de-DE" dirty="0" err="1" smtClean="0"/>
                <a:t>flowers</a:t>
              </a:r>
              <a:endParaRPr lang="de-AT" dirty="0"/>
            </a:p>
          </p:txBody>
        </p:sp>
        <p:sp>
          <p:nvSpPr>
            <p:cNvPr id="11" name="Gleichschenkliges Dreieck 10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" name="Gleichschenkliges Dreieck 11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474796" y="4365103"/>
            <a:ext cx="2808312" cy="432048"/>
            <a:chOff x="971600" y="3717031"/>
            <a:chExt cx="2592288" cy="360041"/>
          </a:xfrm>
        </p:grpSpPr>
        <p:sp>
          <p:nvSpPr>
            <p:cNvPr id="14" name="Rechteck 13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</a:t>
              </a:r>
              <a:r>
                <a:rPr lang="de-DE" dirty="0" err="1" smtClean="0"/>
                <a:t>ores</a:t>
              </a:r>
              <a:endParaRPr lang="de-AT" dirty="0"/>
            </a:p>
          </p:txBody>
        </p:sp>
        <p:sp>
          <p:nvSpPr>
            <p:cNvPr id="15" name="Gleichschenkliges Dreieck 14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6" name="Gleichschenkliges Dreieck 15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3941875" y="3292006"/>
            <a:ext cx="2808312" cy="432048"/>
            <a:chOff x="971600" y="3717031"/>
            <a:chExt cx="2592288" cy="360041"/>
          </a:xfrm>
        </p:grpSpPr>
        <p:sp>
          <p:nvSpPr>
            <p:cNvPr id="18" name="Rechteck 1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</a:t>
              </a:r>
              <a:r>
                <a:rPr lang="de-DE" dirty="0" err="1" smtClean="0"/>
                <a:t>petroleum</a:t>
              </a:r>
              <a:r>
                <a:rPr lang="de-DE" dirty="0" smtClean="0"/>
                <a:t> </a:t>
              </a:r>
              <a:r>
                <a:rPr lang="de-DE" dirty="0" err="1" smtClean="0"/>
                <a:t>products</a:t>
              </a:r>
              <a:endParaRPr lang="de-AT" dirty="0"/>
            </a:p>
          </p:txBody>
        </p:sp>
        <p:sp>
          <p:nvSpPr>
            <p:cNvPr id="19" name="Gleichschenkliges Dreieck 1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0" name="Gleichschenkliges Dreieck 1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26" name="Rechteck 25"/>
          <p:cNvSpPr/>
          <p:nvPr/>
        </p:nvSpPr>
        <p:spPr>
          <a:xfrm>
            <a:off x="7528729" y="3517871"/>
            <a:ext cx="1191760" cy="288032"/>
          </a:xfrm>
          <a:prstGeom prst="rect">
            <a:avLst/>
          </a:prstGeom>
          <a:noFill/>
          <a:ln>
            <a:solidFill>
              <a:srgbClr val="CDD5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pSp>
        <p:nvGrpSpPr>
          <p:cNvPr id="27" name="Gruppieren 26"/>
          <p:cNvGrpSpPr/>
          <p:nvPr/>
        </p:nvGrpSpPr>
        <p:grpSpPr>
          <a:xfrm>
            <a:off x="474795" y="1844825"/>
            <a:ext cx="6275393" cy="792086"/>
            <a:chOff x="971600" y="3717031"/>
            <a:chExt cx="2592288" cy="360041"/>
          </a:xfrm>
        </p:grpSpPr>
        <p:sp>
          <p:nvSpPr>
            <p:cNvPr id="28" name="Rechteck 2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en-US" dirty="0"/>
                <a:t>Which of the following goods is a hazardous good?</a:t>
              </a:r>
              <a:endParaRPr lang="de-AT" dirty="0"/>
            </a:p>
          </p:txBody>
        </p:sp>
        <p:sp>
          <p:nvSpPr>
            <p:cNvPr id="29" name="Gleichschenkliges Dreieck 2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30" name="Gleichschenkliges Dreieck 2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cxnSp>
        <p:nvCxnSpPr>
          <p:cNvPr id="32" name="Gerader Verbinder 31"/>
          <p:cNvCxnSpPr/>
          <p:nvPr/>
        </p:nvCxnSpPr>
        <p:spPr>
          <a:xfrm flipH="1">
            <a:off x="-771" y="2240867"/>
            <a:ext cx="857140" cy="114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/>
          <p:cNvCxnSpPr>
            <a:stCxn id="5" idx="1"/>
          </p:cNvCxnSpPr>
          <p:nvPr/>
        </p:nvCxnSpPr>
        <p:spPr>
          <a:xfrm flipH="1">
            <a:off x="-108520" y="3501009"/>
            <a:ext cx="1020058" cy="7018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>
            <a:stCxn id="16" idx="3"/>
          </p:cNvCxnSpPr>
          <p:nvPr/>
        </p:nvCxnSpPr>
        <p:spPr>
          <a:xfrm flipH="1">
            <a:off x="-108520" y="4581126"/>
            <a:ext cx="973359" cy="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/>
          <p:cNvCxnSpPr/>
          <p:nvPr/>
        </p:nvCxnSpPr>
        <p:spPr>
          <a:xfrm flipH="1" flipV="1">
            <a:off x="6555167" y="2239727"/>
            <a:ext cx="699078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/>
          <p:cNvCxnSpPr/>
          <p:nvPr/>
        </p:nvCxnSpPr>
        <p:spPr>
          <a:xfrm flipH="1">
            <a:off x="6336617" y="3501006"/>
            <a:ext cx="917629" cy="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/>
          <p:cNvCxnSpPr/>
          <p:nvPr/>
        </p:nvCxnSpPr>
        <p:spPr>
          <a:xfrm flipH="1" flipV="1">
            <a:off x="6606173" y="4581126"/>
            <a:ext cx="698903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/>
          <p:cNvCxnSpPr/>
          <p:nvPr/>
        </p:nvCxnSpPr>
        <p:spPr>
          <a:xfrm flipH="1">
            <a:off x="3316156" y="3501006"/>
            <a:ext cx="992235" cy="7024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/>
          <p:cNvCxnSpPr>
            <a:stCxn id="12" idx="3"/>
          </p:cNvCxnSpPr>
          <p:nvPr/>
        </p:nvCxnSpPr>
        <p:spPr>
          <a:xfrm flipH="1">
            <a:off x="3250737" y="4581126"/>
            <a:ext cx="1081183" cy="351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uppieren 55"/>
          <p:cNvGrpSpPr/>
          <p:nvPr/>
        </p:nvGrpSpPr>
        <p:grpSpPr>
          <a:xfrm>
            <a:off x="3938148" y="3245481"/>
            <a:ext cx="2808312" cy="511077"/>
            <a:chOff x="971600" y="3717031"/>
            <a:chExt cx="2592288" cy="360041"/>
          </a:xfrm>
          <a:solidFill>
            <a:srgbClr val="92D050"/>
          </a:solidFill>
        </p:grpSpPr>
        <p:sp>
          <p:nvSpPr>
            <p:cNvPr id="57" name="Rechteck 56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</a:t>
              </a:r>
              <a:r>
                <a:rPr lang="de-DE" dirty="0" err="1" smtClean="0"/>
                <a:t>petroleum</a:t>
              </a:r>
              <a:r>
                <a:rPr lang="de-DE" dirty="0" smtClean="0"/>
                <a:t> </a:t>
              </a:r>
              <a:r>
                <a:rPr lang="de-DE" dirty="0" err="1" smtClean="0"/>
                <a:t>products</a:t>
              </a:r>
              <a:endParaRPr lang="de-AT" dirty="0"/>
            </a:p>
          </p:txBody>
        </p:sp>
        <p:sp>
          <p:nvSpPr>
            <p:cNvPr id="58" name="Gleichschenkliges Dreieck 57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9" name="Gleichschenkliges Dreieck 58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</p:spTree>
    <p:extLst>
      <p:ext uri="{BB962C8B-B14F-4D97-AF65-F5344CB8AC3E}">
        <p14:creationId xmlns:p14="http://schemas.microsoft.com/office/powerpoint/2010/main" val="2803256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/>
          <p:cNvGrpSpPr/>
          <p:nvPr/>
        </p:nvGrpSpPr>
        <p:grpSpPr>
          <a:xfrm>
            <a:off x="521495" y="3284984"/>
            <a:ext cx="2808312" cy="432048"/>
            <a:chOff x="971600" y="3717031"/>
            <a:chExt cx="2592288" cy="360041"/>
          </a:xfrm>
        </p:grpSpPr>
        <p:sp>
          <p:nvSpPr>
            <p:cNvPr id="5" name="Rechteck 4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A: </a:t>
              </a:r>
              <a:r>
                <a:rPr lang="de-DE" dirty="0" err="1" smtClean="0"/>
                <a:t>acceptance</a:t>
              </a:r>
              <a:r>
                <a:rPr lang="de-DE" dirty="0" smtClean="0"/>
                <a:t> </a:t>
              </a:r>
              <a:r>
                <a:rPr lang="de-DE" dirty="0" err="1" smtClean="0"/>
                <a:t>of</a:t>
              </a:r>
              <a:r>
                <a:rPr lang="de-DE" dirty="0" smtClean="0"/>
                <a:t> </a:t>
              </a:r>
              <a:r>
                <a:rPr lang="de-DE" dirty="0" err="1" smtClean="0"/>
                <a:t>the</a:t>
              </a:r>
              <a:r>
                <a:rPr lang="de-DE" dirty="0" smtClean="0"/>
                <a:t> </a:t>
              </a:r>
              <a:r>
                <a:rPr lang="de-DE" dirty="0" err="1" smtClean="0"/>
                <a:t>goods</a:t>
              </a:r>
              <a:endParaRPr lang="de-AT" dirty="0"/>
            </a:p>
          </p:txBody>
        </p:sp>
        <p:sp>
          <p:nvSpPr>
            <p:cNvPr id="6" name="Gleichschenkliges Dreieck 5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" name="Gleichschenkliges Dreieck 6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3941877" y="4365103"/>
            <a:ext cx="2808312" cy="432048"/>
            <a:chOff x="971600" y="3717031"/>
            <a:chExt cx="2592288" cy="360041"/>
          </a:xfrm>
        </p:grpSpPr>
        <p:sp>
          <p:nvSpPr>
            <p:cNvPr id="10" name="Rechteck 9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D: </a:t>
              </a:r>
              <a:r>
                <a:rPr lang="de-DE" dirty="0" err="1" smtClean="0"/>
                <a:t>organisation</a:t>
              </a:r>
              <a:r>
                <a:rPr lang="de-DE" dirty="0" smtClean="0"/>
                <a:t> </a:t>
              </a:r>
              <a:r>
                <a:rPr lang="de-DE" dirty="0" err="1" smtClean="0"/>
                <a:t>of</a:t>
              </a:r>
              <a:r>
                <a:rPr lang="de-DE" dirty="0" smtClean="0"/>
                <a:t> </a:t>
              </a:r>
              <a:r>
                <a:rPr lang="de-DE" dirty="0" err="1" smtClean="0"/>
                <a:t>the</a:t>
              </a:r>
              <a:r>
                <a:rPr lang="de-DE" dirty="0" smtClean="0"/>
                <a:t> end-</a:t>
              </a:r>
              <a:r>
                <a:rPr lang="de-DE" dirty="0" err="1" smtClean="0"/>
                <a:t>haulage</a:t>
              </a:r>
              <a:endParaRPr lang="de-AT" dirty="0"/>
            </a:p>
          </p:txBody>
        </p:sp>
        <p:sp>
          <p:nvSpPr>
            <p:cNvPr id="11" name="Gleichschenkliges Dreieck 10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" name="Gleichschenkliges Dreieck 11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474796" y="4365103"/>
            <a:ext cx="2808312" cy="432048"/>
            <a:chOff x="971600" y="3717031"/>
            <a:chExt cx="2592288" cy="360041"/>
          </a:xfrm>
        </p:grpSpPr>
        <p:sp>
          <p:nvSpPr>
            <p:cNvPr id="14" name="Rechteck 13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</a:t>
              </a:r>
              <a:r>
                <a:rPr lang="en-US" dirty="0"/>
                <a:t>Allocation of the place of unloading</a:t>
              </a:r>
              <a:endParaRPr lang="de-AT" dirty="0"/>
            </a:p>
          </p:txBody>
        </p:sp>
        <p:sp>
          <p:nvSpPr>
            <p:cNvPr id="15" name="Gleichschenkliges Dreieck 14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6" name="Gleichschenkliges Dreieck 15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3941875" y="3292006"/>
            <a:ext cx="2808312" cy="432048"/>
            <a:chOff x="971600" y="3717031"/>
            <a:chExt cx="2592288" cy="360041"/>
          </a:xfrm>
        </p:grpSpPr>
        <p:sp>
          <p:nvSpPr>
            <p:cNvPr id="18" name="Rechteck 1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</a:t>
              </a:r>
              <a:r>
                <a:rPr lang="de-DE" dirty="0" err="1"/>
                <a:t>Customs</a:t>
              </a:r>
              <a:r>
                <a:rPr lang="de-DE" dirty="0"/>
                <a:t> </a:t>
              </a:r>
              <a:r>
                <a:rPr lang="de-DE" dirty="0" err="1"/>
                <a:t>clearance</a:t>
              </a:r>
              <a:endParaRPr lang="de-AT" dirty="0"/>
            </a:p>
          </p:txBody>
        </p:sp>
        <p:sp>
          <p:nvSpPr>
            <p:cNvPr id="19" name="Gleichschenkliges Dreieck 1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0" name="Gleichschenkliges Dreieck 1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26" name="Rechteck 25"/>
          <p:cNvSpPr/>
          <p:nvPr/>
        </p:nvSpPr>
        <p:spPr>
          <a:xfrm>
            <a:off x="7524460" y="3263042"/>
            <a:ext cx="1242428" cy="288032"/>
          </a:xfrm>
          <a:prstGeom prst="rect">
            <a:avLst/>
          </a:prstGeom>
          <a:noFill/>
          <a:ln>
            <a:solidFill>
              <a:srgbClr val="CDD5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pSp>
        <p:nvGrpSpPr>
          <p:cNvPr id="27" name="Gruppieren 26"/>
          <p:cNvGrpSpPr/>
          <p:nvPr/>
        </p:nvGrpSpPr>
        <p:grpSpPr>
          <a:xfrm>
            <a:off x="474795" y="1844825"/>
            <a:ext cx="6275393" cy="792086"/>
            <a:chOff x="971600" y="3717031"/>
            <a:chExt cx="2592288" cy="360041"/>
          </a:xfrm>
        </p:grpSpPr>
        <p:sp>
          <p:nvSpPr>
            <p:cNvPr id="28" name="Rechteck 2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en-US" dirty="0"/>
                <a:t>Which of the following tasks does a shipping agent perform?</a:t>
              </a:r>
              <a:endParaRPr lang="de-AT" dirty="0"/>
            </a:p>
          </p:txBody>
        </p:sp>
        <p:sp>
          <p:nvSpPr>
            <p:cNvPr id="29" name="Gleichschenkliges Dreieck 2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30" name="Gleichschenkliges Dreieck 2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cxnSp>
        <p:nvCxnSpPr>
          <p:cNvPr id="32" name="Gerader Verbinder 31"/>
          <p:cNvCxnSpPr/>
          <p:nvPr/>
        </p:nvCxnSpPr>
        <p:spPr>
          <a:xfrm flipH="1">
            <a:off x="-771" y="2240867"/>
            <a:ext cx="857140" cy="114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/>
          <p:cNvCxnSpPr>
            <a:stCxn id="5" idx="1"/>
          </p:cNvCxnSpPr>
          <p:nvPr/>
        </p:nvCxnSpPr>
        <p:spPr>
          <a:xfrm flipH="1">
            <a:off x="-108520" y="3501009"/>
            <a:ext cx="1020058" cy="7018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>
            <a:stCxn id="16" idx="3"/>
          </p:cNvCxnSpPr>
          <p:nvPr/>
        </p:nvCxnSpPr>
        <p:spPr>
          <a:xfrm flipH="1">
            <a:off x="-108520" y="4581126"/>
            <a:ext cx="973359" cy="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/>
          <p:cNvCxnSpPr/>
          <p:nvPr/>
        </p:nvCxnSpPr>
        <p:spPr>
          <a:xfrm flipH="1" flipV="1">
            <a:off x="6555167" y="2239727"/>
            <a:ext cx="699078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/>
          <p:cNvCxnSpPr/>
          <p:nvPr/>
        </p:nvCxnSpPr>
        <p:spPr>
          <a:xfrm flipH="1">
            <a:off x="6336617" y="3501006"/>
            <a:ext cx="917629" cy="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/>
          <p:cNvCxnSpPr/>
          <p:nvPr/>
        </p:nvCxnSpPr>
        <p:spPr>
          <a:xfrm flipH="1" flipV="1">
            <a:off x="6606173" y="4581126"/>
            <a:ext cx="698903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/>
          <p:cNvCxnSpPr/>
          <p:nvPr/>
        </p:nvCxnSpPr>
        <p:spPr>
          <a:xfrm flipH="1">
            <a:off x="3316156" y="3501006"/>
            <a:ext cx="992235" cy="7024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/>
          <p:cNvCxnSpPr>
            <a:stCxn id="12" idx="3"/>
          </p:cNvCxnSpPr>
          <p:nvPr/>
        </p:nvCxnSpPr>
        <p:spPr>
          <a:xfrm flipH="1">
            <a:off x="3250737" y="4581126"/>
            <a:ext cx="1081183" cy="351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uppieren 55"/>
          <p:cNvGrpSpPr/>
          <p:nvPr/>
        </p:nvGrpSpPr>
        <p:grpSpPr>
          <a:xfrm>
            <a:off x="3930350" y="3252488"/>
            <a:ext cx="2808312" cy="511077"/>
            <a:chOff x="971600" y="3717031"/>
            <a:chExt cx="2592288" cy="360041"/>
          </a:xfrm>
          <a:solidFill>
            <a:srgbClr val="92D050"/>
          </a:solidFill>
        </p:grpSpPr>
        <p:sp>
          <p:nvSpPr>
            <p:cNvPr id="57" name="Rechteck 56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</a:t>
              </a:r>
              <a:r>
                <a:rPr lang="de-DE" dirty="0" err="1"/>
                <a:t>Customs</a:t>
              </a:r>
              <a:r>
                <a:rPr lang="de-DE" dirty="0"/>
                <a:t> </a:t>
              </a:r>
              <a:r>
                <a:rPr lang="de-DE" dirty="0" err="1"/>
                <a:t>clearance</a:t>
              </a:r>
              <a:endParaRPr lang="de-AT" dirty="0"/>
            </a:p>
          </p:txBody>
        </p:sp>
        <p:sp>
          <p:nvSpPr>
            <p:cNvPr id="58" name="Gleichschenkliges Dreieck 57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9" name="Gleichschenkliges Dreieck 58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</p:spTree>
    <p:extLst>
      <p:ext uri="{BB962C8B-B14F-4D97-AF65-F5344CB8AC3E}">
        <p14:creationId xmlns:p14="http://schemas.microsoft.com/office/powerpoint/2010/main" val="741166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/>
          <p:cNvGrpSpPr/>
          <p:nvPr/>
        </p:nvGrpSpPr>
        <p:grpSpPr>
          <a:xfrm>
            <a:off x="521495" y="3284984"/>
            <a:ext cx="2808312" cy="432048"/>
            <a:chOff x="971600" y="3717031"/>
            <a:chExt cx="2592288" cy="360041"/>
          </a:xfrm>
        </p:grpSpPr>
        <p:sp>
          <p:nvSpPr>
            <p:cNvPr id="5" name="Rechteck 4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</a:t>
              </a:r>
              <a:r>
                <a:rPr lang="de-DE" dirty="0"/>
                <a:t>: </a:t>
              </a:r>
              <a:r>
                <a:rPr lang="de-DE" dirty="0" smtClean="0"/>
                <a:t>Steyr-Inn-</a:t>
              </a:r>
              <a:r>
                <a:rPr lang="de-DE" dirty="0" err="1" smtClean="0"/>
                <a:t>Danube</a:t>
              </a:r>
              <a:r>
                <a:rPr lang="de-DE" dirty="0" smtClean="0"/>
                <a:t> </a:t>
              </a:r>
              <a:r>
                <a:rPr lang="en-GB" dirty="0" smtClean="0"/>
                <a:t>corridor</a:t>
              </a:r>
              <a:endParaRPr lang="en-GB" dirty="0"/>
            </a:p>
          </p:txBody>
        </p:sp>
        <p:sp>
          <p:nvSpPr>
            <p:cNvPr id="6" name="Gleichschenkliges Dreieck 5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" name="Gleichschenkliges Dreieck 6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3941877" y="4365103"/>
            <a:ext cx="2808312" cy="432048"/>
            <a:chOff x="971600" y="3717031"/>
            <a:chExt cx="2592288" cy="360041"/>
          </a:xfrm>
        </p:grpSpPr>
        <p:sp>
          <p:nvSpPr>
            <p:cNvPr id="10" name="Rechteck 9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</a:t>
              </a:r>
              <a:r>
                <a:rPr lang="de-DE" dirty="0"/>
                <a:t>: </a:t>
              </a:r>
              <a:r>
                <a:rPr lang="de-DE" dirty="0" smtClean="0"/>
                <a:t>Enns-Elbe-</a:t>
              </a:r>
              <a:r>
                <a:rPr lang="de-DE" dirty="0" err="1" smtClean="0"/>
                <a:t>Danube</a:t>
              </a:r>
              <a:r>
                <a:rPr lang="de-DE" dirty="0" smtClean="0"/>
                <a:t> </a:t>
              </a:r>
              <a:r>
                <a:rPr lang="de-DE" dirty="0" err="1" smtClean="0"/>
                <a:t>corridor</a:t>
              </a:r>
              <a:endParaRPr lang="de-AT" dirty="0"/>
            </a:p>
          </p:txBody>
        </p:sp>
        <p:sp>
          <p:nvSpPr>
            <p:cNvPr id="11" name="Gleichschenkliges Dreieck 10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" name="Gleichschenkliges Dreieck 11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474796" y="4365103"/>
            <a:ext cx="2808312" cy="432048"/>
            <a:chOff x="971600" y="3717031"/>
            <a:chExt cx="2592288" cy="360041"/>
          </a:xfrm>
        </p:grpSpPr>
        <p:sp>
          <p:nvSpPr>
            <p:cNvPr id="14" name="Rechteck 13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</a:t>
              </a:r>
              <a:r>
                <a:rPr lang="de-DE" dirty="0" smtClean="0"/>
                <a:t>Rhine-Main-</a:t>
              </a:r>
              <a:r>
                <a:rPr lang="de-DE" dirty="0" err="1" smtClean="0"/>
                <a:t>Danube</a:t>
              </a:r>
              <a:r>
                <a:rPr lang="de-DE" dirty="0" smtClean="0"/>
                <a:t> </a:t>
              </a:r>
              <a:r>
                <a:rPr lang="de-DE" dirty="0" err="1" smtClean="0"/>
                <a:t>corridor</a:t>
              </a:r>
              <a:endParaRPr lang="de-AT" dirty="0"/>
            </a:p>
          </p:txBody>
        </p:sp>
        <p:sp>
          <p:nvSpPr>
            <p:cNvPr id="15" name="Gleichschenkliges Dreieck 14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6" name="Gleichschenkliges Dreieck 15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3941875" y="3292006"/>
            <a:ext cx="2808312" cy="432048"/>
            <a:chOff x="971600" y="3717031"/>
            <a:chExt cx="2592288" cy="360041"/>
          </a:xfrm>
        </p:grpSpPr>
        <p:sp>
          <p:nvSpPr>
            <p:cNvPr id="18" name="Rechteck 1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</a:t>
              </a:r>
              <a:r>
                <a:rPr lang="de-DE" dirty="0" smtClean="0"/>
                <a:t>Seine-Rhine-</a:t>
              </a:r>
              <a:r>
                <a:rPr lang="de-DE" dirty="0" err="1" smtClean="0"/>
                <a:t>Danube</a:t>
              </a:r>
              <a:r>
                <a:rPr lang="de-DE" dirty="0" smtClean="0"/>
                <a:t> </a:t>
              </a:r>
              <a:r>
                <a:rPr lang="de-DE" dirty="0" err="1" smtClean="0"/>
                <a:t>corridor</a:t>
              </a:r>
              <a:endParaRPr lang="de-AT" dirty="0"/>
            </a:p>
          </p:txBody>
        </p:sp>
        <p:sp>
          <p:nvSpPr>
            <p:cNvPr id="19" name="Gleichschenkliges Dreieck 1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0" name="Gleichschenkliges Dreieck 1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26" name="Rechteck 25"/>
          <p:cNvSpPr/>
          <p:nvPr/>
        </p:nvSpPr>
        <p:spPr>
          <a:xfrm>
            <a:off x="7524328" y="2974812"/>
            <a:ext cx="1152128" cy="288032"/>
          </a:xfrm>
          <a:prstGeom prst="rect">
            <a:avLst/>
          </a:prstGeom>
          <a:noFill/>
          <a:ln>
            <a:solidFill>
              <a:srgbClr val="CDD5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pSp>
        <p:nvGrpSpPr>
          <p:cNvPr id="27" name="Gruppieren 26"/>
          <p:cNvGrpSpPr/>
          <p:nvPr/>
        </p:nvGrpSpPr>
        <p:grpSpPr>
          <a:xfrm>
            <a:off x="474795" y="1844825"/>
            <a:ext cx="6275393" cy="792086"/>
            <a:chOff x="971600" y="3717031"/>
            <a:chExt cx="2592288" cy="360041"/>
          </a:xfrm>
        </p:grpSpPr>
        <p:sp>
          <p:nvSpPr>
            <p:cNvPr id="28" name="Rechteck 2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en-US" dirty="0"/>
                <a:t>The most important inland navigation axis on the European mainland is ...?</a:t>
              </a:r>
              <a:endParaRPr lang="de-AT" dirty="0"/>
            </a:p>
          </p:txBody>
        </p:sp>
        <p:sp>
          <p:nvSpPr>
            <p:cNvPr id="29" name="Gleichschenkliges Dreieck 2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30" name="Gleichschenkliges Dreieck 2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cxnSp>
        <p:nvCxnSpPr>
          <p:cNvPr id="32" name="Gerader Verbinder 31"/>
          <p:cNvCxnSpPr/>
          <p:nvPr/>
        </p:nvCxnSpPr>
        <p:spPr>
          <a:xfrm flipH="1">
            <a:off x="-771" y="2240867"/>
            <a:ext cx="857140" cy="114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/>
          <p:cNvCxnSpPr>
            <a:stCxn id="5" idx="1"/>
          </p:cNvCxnSpPr>
          <p:nvPr/>
        </p:nvCxnSpPr>
        <p:spPr>
          <a:xfrm flipH="1">
            <a:off x="-108520" y="3501009"/>
            <a:ext cx="1020058" cy="7018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>
            <a:stCxn id="16" idx="3"/>
          </p:cNvCxnSpPr>
          <p:nvPr/>
        </p:nvCxnSpPr>
        <p:spPr>
          <a:xfrm flipH="1">
            <a:off x="-108520" y="4581126"/>
            <a:ext cx="973359" cy="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/>
          <p:cNvCxnSpPr/>
          <p:nvPr/>
        </p:nvCxnSpPr>
        <p:spPr>
          <a:xfrm flipH="1" flipV="1">
            <a:off x="6555167" y="2239727"/>
            <a:ext cx="699078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/>
          <p:cNvCxnSpPr/>
          <p:nvPr/>
        </p:nvCxnSpPr>
        <p:spPr>
          <a:xfrm flipH="1">
            <a:off x="6336617" y="3501006"/>
            <a:ext cx="917629" cy="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/>
          <p:cNvCxnSpPr/>
          <p:nvPr/>
        </p:nvCxnSpPr>
        <p:spPr>
          <a:xfrm flipH="1" flipV="1">
            <a:off x="6606173" y="4581126"/>
            <a:ext cx="698903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/>
          <p:cNvCxnSpPr/>
          <p:nvPr/>
        </p:nvCxnSpPr>
        <p:spPr>
          <a:xfrm flipH="1">
            <a:off x="3316156" y="3501006"/>
            <a:ext cx="992235" cy="7024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/>
          <p:cNvCxnSpPr>
            <a:stCxn id="12" idx="3"/>
          </p:cNvCxnSpPr>
          <p:nvPr/>
        </p:nvCxnSpPr>
        <p:spPr>
          <a:xfrm flipH="1">
            <a:off x="3250737" y="4581126"/>
            <a:ext cx="1081183" cy="351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uppieren 55"/>
          <p:cNvGrpSpPr/>
          <p:nvPr/>
        </p:nvGrpSpPr>
        <p:grpSpPr>
          <a:xfrm>
            <a:off x="484642" y="4325587"/>
            <a:ext cx="2808312" cy="511077"/>
            <a:chOff x="971600" y="3717031"/>
            <a:chExt cx="2592288" cy="360041"/>
          </a:xfrm>
          <a:solidFill>
            <a:srgbClr val="92D050"/>
          </a:solidFill>
        </p:grpSpPr>
        <p:sp>
          <p:nvSpPr>
            <p:cNvPr id="57" name="Rechteck 56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/>
                <a:t>C</a:t>
              </a:r>
              <a:r>
                <a:rPr lang="de-DE" dirty="0" smtClean="0"/>
                <a:t>: </a:t>
              </a:r>
              <a:r>
                <a:rPr lang="de-DE" dirty="0"/>
                <a:t>Rhine-Main-</a:t>
              </a:r>
              <a:r>
                <a:rPr lang="de-DE" dirty="0" err="1"/>
                <a:t>Danube</a:t>
              </a:r>
              <a:r>
                <a:rPr lang="de-DE" dirty="0"/>
                <a:t> </a:t>
              </a:r>
              <a:r>
                <a:rPr lang="de-DE" dirty="0" err="1"/>
                <a:t>corridor</a:t>
              </a:r>
              <a:endParaRPr lang="de-AT" dirty="0"/>
            </a:p>
          </p:txBody>
        </p:sp>
        <p:sp>
          <p:nvSpPr>
            <p:cNvPr id="58" name="Gleichschenkliges Dreieck 57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9" name="Gleichschenkliges Dreieck 58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</p:spTree>
    <p:extLst>
      <p:ext uri="{BB962C8B-B14F-4D97-AF65-F5344CB8AC3E}">
        <p14:creationId xmlns:p14="http://schemas.microsoft.com/office/powerpoint/2010/main" val="4030322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/>
          <p:cNvGrpSpPr/>
          <p:nvPr/>
        </p:nvGrpSpPr>
        <p:grpSpPr>
          <a:xfrm>
            <a:off x="521495" y="3284984"/>
            <a:ext cx="2808312" cy="432048"/>
            <a:chOff x="971600" y="3717031"/>
            <a:chExt cx="2592288" cy="360041"/>
          </a:xfrm>
        </p:grpSpPr>
        <p:sp>
          <p:nvSpPr>
            <p:cNvPr id="5" name="Rechteck 4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</a:t>
              </a:r>
              <a:r>
                <a:rPr lang="de-DE" dirty="0"/>
                <a:t>: </a:t>
              </a:r>
              <a:r>
                <a:rPr lang="de-DE" dirty="0" err="1" smtClean="0"/>
                <a:t>Danube</a:t>
              </a:r>
              <a:endParaRPr lang="de-AT" dirty="0"/>
            </a:p>
          </p:txBody>
        </p:sp>
        <p:sp>
          <p:nvSpPr>
            <p:cNvPr id="6" name="Gleichschenkliges Dreieck 5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" name="Gleichschenkliges Dreieck 6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3941877" y="4365103"/>
            <a:ext cx="2808312" cy="432048"/>
            <a:chOff x="971600" y="3717031"/>
            <a:chExt cx="2592288" cy="360041"/>
          </a:xfrm>
        </p:grpSpPr>
        <p:sp>
          <p:nvSpPr>
            <p:cNvPr id="10" name="Rechteck 9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</a:t>
              </a:r>
              <a:r>
                <a:rPr lang="de-DE" dirty="0"/>
                <a:t>: </a:t>
              </a:r>
              <a:r>
                <a:rPr lang="de-DE" dirty="0" smtClean="0"/>
                <a:t>Amazon</a:t>
              </a:r>
              <a:endParaRPr lang="de-AT" dirty="0"/>
            </a:p>
          </p:txBody>
        </p:sp>
        <p:sp>
          <p:nvSpPr>
            <p:cNvPr id="11" name="Gleichschenkliges Dreieck 10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" name="Gleichschenkliges Dreieck 11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474796" y="4365103"/>
            <a:ext cx="2808312" cy="432048"/>
            <a:chOff x="971600" y="3717031"/>
            <a:chExt cx="2592288" cy="360041"/>
          </a:xfrm>
        </p:grpSpPr>
        <p:sp>
          <p:nvSpPr>
            <p:cNvPr id="14" name="Rechteck 13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</a:t>
              </a:r>
              <a:r>
                <a:rPr lang="de-DE" dirty="0"/>
                <a:t> Paraná</a:t>
              </a:r>
              <a:endParaRPr lang="de-AT" dirty="0"/>
            </a:p>
          </p:txBody>
        </p:sp>
        <p:sp>
          <p:nvSpPr>
            <p:cNvPr id="15" name="Gleichschenkliges Dreieck 14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6" name="Gleichschenkliges Dreieck 15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3941875" y="3292006"/>
            <a:ext cx="2808312" cy="432048"/>
            <a:chOff x="971600" y="3717031"/>
            <a:chExt cx="2592288" cy="360041"/>
          </a:xfrm>
        </p:grpSpPr>
        <p:sp>
          <p:nvSpPr>
            <p:cNvPr id="18" name="Rechteck 1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</a:t>
              </a:r>
              <a:r>
                <a:rPr lang="de-DE" dirty="0" smtClean="0"/>
                <a:t>Rhine</a:t>
              </a:r>
              <a:endParaRPr lang="de-AT" dirty="0"/>
            </a:p>
          </p:txBody>
        </p:sp>
        <p:sp>
          <p:nvSpPr>
            <p:cNvPr id="19" name="Gleichschenkliges Dreieck 1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0" name="Gleichschenkliges Dreieck 1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26" name="Rechteck 25"/>
          <p:cNvSpPr/>
          <p:nvPr/>
        </p:nvSpPr>
        <p:spPr>
          <a:xfrm>
            <a:off x="7524328" y="2708920"/>
            <a:ext cx="1224136" cy="288032"/>
          </a:xfrm>
          <a:prstGeom prst="rect">
            <a:avLst/>
          </a:prstGeom>
          <a:noFill/>
          <a:ln>
            <a:solidFill>
              <a:srgbClr val="CDD5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pSp>
        <p:nvGrpSpPr>
          <p:cNvPr id="27" name="Gruppieren 26"/>
          <p:cNvGrpSpPr/>
          <p:nvPr/>
        </p:nvGrpSpPr>
        <p:grpSpPr>
          <a:xfrm>
            <a:off x="474795" y="1844825"/>
            <a:ext cx="6275393" cy="792086"/>
            <a:chOff x="971600" y="3717031"/>
            <a:chExt cx="2592288" cy="360041"/>
          </a:xfrm>
        </p:grpSpPr>
        <p:sp>
          <p:nvSpPr>
            <p:cNvPr id="28" name="Rechteck 2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en-US" dirty="0"/>
                <a:t>What is the main traffic route in Brazil regarding waterways?</a:t>
              </a:r>
              <a:endParaRPr lang="de-AT" dirty="0"/>
            </a:p>
          </p:txBody>
        </p:sp>
        <p:sp>
          <p:nvSpPr>
            <p:cNvPr id="29" name="Gleichschenkliges Dreieck 2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30" name="Gleichschenkliges Dreieck 2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cxnSp>
        <p:nvCxnSpPr>
          <p:cNvPr id="32" name="Gerader Verbinder 31"/>
          <p:cNvCxnSpPr/>
          <p:nvPr/>
        </p:nvCxnSpPr>
        <p:spPr>
          <a:xfrm flipH="1">
            <a:off x="-771" y="2240867"/>
            <a:ext cx="857140" cy="114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/>
          <p:cNvCxnSpPr>
            <a:stCxn id="5" idx="1"/>
          </p:cNvCxnSpPr>
          <p:nvPr/>
        </p:nvCxnSpPr>
        <p:spPr>
          <a:xfrm flipH="1">
            <a:off x="-108520" y="3501009"/>
            <a:ext cx="1020058" cy="7018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>
            <a:stCxn id="16" idx="3"/>
          </p:cNvCxnSpPr>
          <p:nvPr/>
        </p:nvCxnSpPr>
        <p:spPr>
          <a:xfrm flipH="1">
            <a:off x="-108520" y="4581126"/>
            <a:ext cx="973359" cy="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/>
          <p:cNvCxnSpPr/>
          <p:nvPr/>
        </p:nvCxnSpPr>
        <p:spPr>
          <a:xfrm flipH="1" flipV="1">
            <a:off x="6555167" y="2239727"/>
            <a:ext cx="699078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/>
          <p:cNvCxnSpPr/>
          <p:nvPr/>
        </p:nvCxnSpPr>
        <p:spPr>
          <a:xfrm flipH="1">
            <a:off x="6336617" y="3501006"/>
            <a:ext cx="917629" cy="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/>
          <p:cNvCxnSpPr/>
          <p:nvPr/>
        </p:nvCxnSpPr>
        <p:spPr>
          <a:xfrm flipH="1" flipV="1">
            <a:off x="6606173" y="4581126"/>
            <a:ext cx="698903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/>
          <p:cNvCxnSpPr/>
          <p:nvPr/>
        </p:nvCxnSpPr>
        <p:spPr>
          <a:xfrm flipH="1">
            <a:off x="3316156" y="3501006"/>
            <a:ext cx="992235" cy="7024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/>
          <p:cNvCxnSpPr>
            <a:stCxn id="12" idx="3"/>
          </p:cNvCxnSpPr>
          <p:nvPr/>
        </p:nvCxnSpPr>
        <p:spPr>
          <a:xfrm flipH="1">
            <a:off x="3250737" y="4581126"/>
            <a:ext cx="1081183" cy="351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uppieren 55"/>
          <p:cNvGrpSpPr/>
          <p:nvPr/>
        </p:nvGrpSpPr>
        <p:grpSpPr>
          <a:xfrm>
            <a:off x="3941875" y="4325587"/>
            <a:ext cx="2808312" cy="511077"/>
            <a:chOff x="971600" y="3717031"/>
            <a:chExt cx="2592288" cy="360041"/>
          </a:xfrm>
          <a:solidFill>
            <a:srgbClr val="92D050"/>
          </a:solidFill>
        </p:grpSpPr>
        <p:sp>
          <p:nvSpPr>
            <p:cNvPr id="57" name="Rechteck 56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D: </a:t>
              </a:r>
              <a:r>
                <a:rPr lang="de-DE" dirty="0" smtClean="0"/>
                <a:t>Amazon</a:t>
              </a:r>
              <a:endParaRPr lang="de-AT" dirty="0"/>
            </a:p>
          </p:txBody>
        </p:sp>
        <p:sp>
          <p:nvSpPr>
            <p:cNvPr id="58" name="Gleichschenkliges Dreieck 57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9" name="Gleichschenkliges Dreieck 58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</p:spTree>
    <p:extLst>
      <p:ext uri="{BB962C8B-B14F-4D97-AF65-F5344CB8AC3E}">
        <p14:creationId xmlns:p14="http://schemas.microsoft.com/office/powerpoint/2010/main" val="2448536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/>
          <p:cNvGrpSpPr/>
          <p:nvPr/>
        </p:nvGrpSpPr>
        <p:grpSpPr>
          <a:xfrm>
            <a:off x="521495" y="3284984"/>
            <a:ext cx="2808312" cy="432048"/>
            <a:chOff x="971600" y="3717031"/>
            <a:chExt cx="2592288" cy="360041"/>
          </a:xfrm>
        </p:grpSpPr>
        <p:sp>
          <p:nvSpPr>
            <p:cNvPr id="5" name="Rechteck 4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</a:t>
              </a:r>
              <a:r>
                <a:rPr lang="de-DE" dirty="0"/>
                <a:t>: </a:t>
              </a:r>
              <a:r>
                <a:rPr lang="de-DE" dirty="0" smtClean="0"/>
                <a:t>France</a:t>
              </a:r>
              <a:endParaRPr lang="de-AT" dirty="0"/>
            </a:p>
          </p:txBody>
        </p:sp>
        <p:sp>
          <p:nvSpPr>
            <p:cNvPr id="6" name="Gleichschenkliges Dreieck 5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" name="Gleichschenkliges Dreieck 6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3941877" y="4365103"/>
            <a:ext cx="2808312" cy="432048"/>
            <a:chOff x="971600" y="3717031"/>
            <a:chExt cx="2592288" cy="360041"/>
          </a:xfrm>
        </p:grpSpPr>
        <p:sp>
          <p:nvSpPr>
            <p:cNvPr id="10" name="Rechteck 9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</a:t>
              </a:r>
              <a:r>
                <a:rPr lang="de-DE" dirty="0"/>
                <a:t>: </a:t>
              </a:r>
              <a:r>
                <a:rPr lang="de-DE" dirty="0" smtClean="0"/>
                <a:t>Romania</a:t>
              </a:r>
              <a:endParaRPr lang="de-AT" dirty="0"/>
            </a:p>
          </p:txBody>
        </p:sp>
        <p:sp>
          <p:nvSpPr>
            <p:cNvPr id="11" name="Gleichschenkliges Dreieck 10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" name="Gleichschenkliges Dreieck 11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474796" y="4365103"/>
            <a:ext cx="2808312" cy="432048"/>
            <a:chOff x="971600" y="3717031"/>
            <a:chExt cx="2592288" cy="360041"/>
          </a:xfrm>
        </p:grpSpPr>
        <p:sp>
          <p:nvSpPr>
            <p:cNvPr id="14" name="Rechteck 13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</a:t>
              </a:r>
              <a:r>
                <a:rPr lang="de-DE" dirty="0"/>
                <a:t> </a:t>
              </a:r>
              <a:r>
                <a:rPr lang="de-DE" dirty="0" smtClean="0"/>
                <a:t>Germany</a:t>
              </a:r>
              <a:endParaRPr lang="de-AT" dirty="0"/>
            </a:p>
          </p:txBody>
        </p:sp>
        <p:sp>
          <p:nvSpPr>
            <p:cNvPr id="15" name="Gleichschenkliges Dreieck 14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6" name="Gleichschenkliges Dreieck 15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3941875" y="3292006"/>
            <a:ext cx="2808312" cy="432048"/>
            <a:chOff x="971600" y="3717031"/>
            <a:chExt cx="2592288" cy="360041"/>
          </a:xfrm>
        </p:grpSpPr>
        <p:sp>
          <p:nvSpPr>
            <p:cNvPr id="18" name="Rechteck 1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</a:t>
              </a:r>
              <a:r>
                <a:rPr lang="de-DE" dirty="0" err="1" smtClean="0"/>
                <a:t>the</a:t>
              </a:r>
              <a:r>
                <a:rPr lang="de-DE" dirty="0" smtClean="0"/>
                <a:t> </a:t>
              </a:r>
              <a:r>
                <a:rPr lang="de-DE" dirty="0" err="1" smtClean="0"/>
                <a:t>Netherlands</a:t>
              </a:r>
              <a:endParaRPr lang="de-AT" dirty="0"/>
            </a:p>
          </p:txBody>
        </p:sp>
        <p:sp>
          <p:nvSpPr>
            <p:cNvPr id="19" name="Gleichschenkliges Dreieck 1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0" name="Gleichschenkliges Dreieck 1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26" name="Rechteck 25"/>
          <p:cNvSpPr/>
          <p:nvPr/>
        </p:nvSpPr>
        <p:spPr>
          <a:xfrm>
            <a:off x="7524328" y="2420888"/>
            <a:ext cx="1224136" cy="288032"/>
          </a:xfrm>
          <a:prstGeom prst="rect">
            <a:avLst/>
          </a:prstGeom>
          <a:noFill/>
          <a:ln>
            <a:solidFill>
              <a:srgbClr val="CDD5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pSp>
        <p:nvGrpSpPr>
          <p:cNvPr id="27" name="Gruppieren 26"/>
          <p:cNvGrpSpPr/>
          <p:nvPr/>
        </p:nvGrpSpPr>
        <p:grpSpPr>
          <a:xfrm>
            <a:off x="507146" y="1846284"/>
            <a:ext cx="6275393" cy="792086"/>
            <a:chOff x="971600" y="3717031"/>
            <a:chExt cx="2592288" cy="360041"/>
          </a:xfrm>
        </p:grpSpPr>
        <p:sp>
          <p:nvSpPr>
            <p:cNvPr id="28" name="Rechteck 2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en-US" dirty="0"/>
                <a:t>Which country within Europe has the most available waterways?</a:t>
              </a:r>
              <a:endParaRPr lang="de-AT" dirty="0"/>
            </a:p>
          </p:txBody>
        </p:sp>
        <p:sp>
          <p:nvSpPr>
            <p:cNvPr id="29" name="Gleichschenkliges Dreieck 2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30" name="Gleichschenkliges Dreieck 2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cxnSp>
        <p:nvCxnSpPr>
          <p:cNvPr id="32" name="Gerader Verbinder 31"/>
          <p:cNvCxnSpPr/>
          <p:nvPr/>
        </p:nvCxnSpPr>
        <p:spPr>
          <a:xfrm flipH="1">
            <a:off x="-771" y="2240867"/>
            <a:ext cx="857140" cy="114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/>
          <p:cNvCxnSpPr>
            <a:stCxn id="5" idx="1"/>
          </p:cNvCxnSpPr>
          <p:nvPr/>
        </p:nvCxnSpPr>
        <p:spPr>
          <a:xfrm flipH="1">
            <a:off x="-108520" y="3501009"/>
            <a:ext cx="1020058" cy="7018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>
            <a:stCxn id="16" idx="3"/>
          </p:cNvCxnSpPr>
          <p:nvPr/>
        </p:nvCxnSpPr>
        <p:spPr>
          <a:xfrm flipH="1">
            <a:off x="-108520" y="4581126"/>
            <a:ext cx="973359" cy="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/>
          <p:cNvCxnSpPr/>
          <p:nvPr/>
        </p:nvCxnSpPr>
        <p:spPr>
          <a:xfrm flipH="1" flipV="1">
            <a:off x="6555167" y="2239727"/>
            <a:ext cx="699078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/>
          <p:cNvCxnSpPr/>
          <p:nvPr/>
        </p:nvCxnSpPr>
        <p:spPr>
          <a:xfrm flipH="1">
            <a:off x="6336617" y="3501006"/>
            <a:ext cx="917629" cy="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/>
          <p:cNvCxnSpPr/>
          <p:nvPr/>
        </p:nvCxnSpPr>
        <p:spPr>
          <a:xfrm flipH="1" flipV="1">
            <a:off x="6606173" y="4581126"/>
            <a:ext cx="698903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/>
          <p:cNvCxnSpPr/>
          <p:nvPr/>
        </p:nvCxnSpPr>
        <p:spPr>
          <a:xfrm flipH="1">
            <a:off x="3316156" y="3501006"/>
            <a:ext cx="992235" cy="7024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/>
          <p:cNvCxnSpPr>
            <a:stCxn id="12" idx="3"/>
          </p:cNvCxnSpPr>
          <p:nvPr/>
        </p:nvCxnSpPr>
        <p:spPr>
          <a:xfrm flipH="1">
            <a:off x="3250737" y="4581126"/>
            <a:ext cx="1081183" cy="351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uppieren 55"/>
          <p:cNvGrpSpPr/>
          <p:nvPr/>
        </p:nvGrpSpPr>
        <p:grpSpPr>
          <a:xfrm>
            <a:off x="518290" y="3239902"/>
            <a:ext cx="2808312" cy="511077"/>
            <a:chOff x="971600" y="3717031"/>
            <a:chExt cx="2592288" cy="360041"/>
          </a:xfrm>
          <a:solidFill>
            <a:srgbClr val="92D050"/>
          </a:solidFill>
        </p:grpSpPr>
        <p:sp>
          <p:nvSpPr>
            <p:cNvPr id="57" name="Rechteck 56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A: </a:t>
              </a:r>
              <a:r>
                <a:rPr lang="de-DE" dirty="0" smtClean="0"/>
                <a:t>France</a:t>
              </a:r>
              <a:endParaRPr lang="de-AT" dirty="0"/>
            </a:p>
          </p:txBody>
        </p:sp>
        <p:sp>
          <p:nvSpPr>
            <p:cNvPr id="58" name="Gleichschenkliges Dreieck 57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9" name="Gleichschenkliges Dreieck 58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</p:spTree>
    <p:extLst>
      <p:ext uri="{BB962C8B-B14F-4D97-AF65-F5344CB8AC3E}">
        <p14:creationId xmlns:p14="http://schemas.microsoft.com/office/powerpoint/2010/main" val="216642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8" descr="C:\Users\p41662\AppData\Local\Microsoft\Windows\Temporary Internet Files\Content.Outlook\VDWGJMU4\RZ-Logo-Logistikum-hoch-cmyk-2000x2000px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589240"/>
            <a:ext cx="996274" cy="1008112"/>
          </a:xfrm>
          <a:prstGeom prst="rect">
            <a:avLst/>
          </a:prstGeom>
          <a:noFill/>
          <a:ex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b="1" dirty="0" smtClean="0">
                <a:solidFill>
                  <a:srgbClr val="376092"/>
                </a:solidFill>
              </a:rPr>
              <a:t>Additional </a:t>
            </a:r>
            <a:r>
              <a:rPr lang="de-AT" b="1" dirty="0" err="1" smtClean="0">
                <a:solidFill>
                  <a:srgbClr val="376092"/>
                </a:solidFill>
              </a:rPr>
              <a:t>information</a:t>
            </a:r>
            <a:endParaRPr lang="de-AT" b="1" dirty="0">
              <a:solidFill>
                <a:srgbClr val="37609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chemeClr val="accent1"/>
                </a:solidFill>
              </a:rPr>
              <a:t>We hope our set of slides has met your requirements!</a:t>
            </a:r>
          </a:p>
          <a:p>
            <a:pPr marL="0" indent="0">
              <a:buNone/>
            </a:pPr>
            <a:endParaRPr lang="de-AT" sz="2000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de-AT" sz="2000" b="1" dirty="0">
                <a:solidFill>
                  <a:schemeClr val="accent1"/>
                </a:solidFill>
              </a:rPr>
              <a:t>         - </a:t>
            </a:r>
            <a:r>
              <a:rPr lang="en-US" sz="2000" b="1" dirty="0">
                <a:solidFill>
                  <a:schemeClr val="accent1"/>
                </a:solidFill>
              </a:rPr>
              <a:t>You are welcome to adapt the set of slides according to your wishes and requirements and use it for your lessons/lectures.</a:t>
            </a:r>
          </a:p>
          <a:p>
            <a:pPr marL="0" indent="0">
              <a:buNone/>
            </a:pPr>
            <a:endParaRPr lang="de-AT" sz="2000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chemeClr val="accent1"/>
                </a:solidFill>
              </a:rPr>
              <a:t>For questions and feedback we are available at any time by e-mail at </a:t>
            </a:r>
          </a:p>
          <a:p>
            <a:pPr marL="0" indent="0">
              <a:buNone/>
            </a:pPr>
            <a:r>
              <a:rPr lang="en-US" sz="2000" b="1" dirty="0">
                <a:solidFill>
                  <a:schemeClr val="accent1"/>
                </a:solidFill>
                <a:hlinkClick r:id="rId4"/>
              </a:rPr>
              <a:t>rewway@fh-steyr.at</a:t>
            </a:r>
            <a:r>
              <a:rPr lang="en-US" sz="2000" b="1" dirty="0">
                <a:solidFill>
                  <a:schemeClr val="accent1"/>
                </a:solidFill>
              </a:rPr>
              <a:t> is available.</a:t>
            </a:r>
          </a:p>
          <a:p>
            <a:pPr marL="0" indent="0">
              <a:buNone/>
            </a:pPr>
            <a:endParaRPr lang="de-AT" sz="2000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chemeClr val="accent1"/>
                </a:solidFill>
              </a:rPr>
              <a:t>You will find further sets of slides under:</a:t>
            </a:r>
            <a:endParaRPr lang="de-AT" sz="400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de-AT" sz="2000" dirty="0">
                <a:solidFill>
                  <a:schemeClr val="accent1"/>
                </a:solidFill>
                <a:hlinkClick r:id="rId5"/>
              </a:rPr>
              <a:t>https://www.rewway.at/en/teaching-materials/bundles/</a:t>
            </a:r>
            <a:r>
              <a:rPr lang="de-AT" sz="2000" dirty="0">
                <a:solidFill>
                  <a:schemeClr val="accent1"/>
                </a:solidFill>
              </a:rPr>
              <a:t> </a:t>
            </a:r>
          </a:p>
          <a:p>
            <a:pPr marL="0" indent="0">
              <a:buNone/>
            </a:pPr>
            <a:endParaRPr lang="de-AT" sz="2000" dirty="0"/>
          </a:p>
          <a:p>
            <a:pPr marL="0" indent="0">
              <a:buNone/>
            </a:pPr>
            <a:r>
              <a:rPr lang="en-US" sz="2000" b="1" dirty="0">
                <a:solidFill>
                  <a:schemeClr val="accent1"/>
                </a:solidFill>
              </a:rPr>
              <a:t>Are you perhaps interested in an excursion or a lecture?</a:t>
            </a:r>
          </a:p>
          <a:p>
            <a:pPr marL="0" indent="0">
              <a:buNone/>
            </a:pPr>
            <a:r>
              <a:rPr lang="de-AT" sz="2000" dirty="0">
                <a:solidFill>
                  <a:schemeClr val="accent1"/>
                </a:solidFill>
                <a:hlinkClick r:id="rId6"/>
              </a:rPr>
              <a:t>https://www.rewway.at/en/services/</a:t>
            </a:r>
            <a:r>
              <a:rPr lang="de-AT" sz="20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/>
              <a:t>18</a:t>
            </a:fld>
            <a:endParaRPr lang="de-AT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7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315660"/>
            <a:ext cx="432048" cy="432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5811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/>
        </p:nvSpPr>
        <p:spPr>
          <a:xfrm>
            <a:off x="0" y="-22646"/>
            <a:ext cx="9141134" cy="6880646"/>
          </a:xfrm>
          <a:prstGeom prst="rect">
            <a:avLst/>
          </a:prstGeom>
          <a:solidFill>
            <a:srgbClr val="CDD5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pSp>
        <p:nvGrpSpPr>
          <p:cNvPr id="7" name="Gruppieren 6"/>
          <p:cNvGrpSpPr/>
          <p:nvPr/>
        </p:nvGrpSpPr>
        <p:grpSpPr>
          <a:xfrm>
            <a:off x="-45748" y="583006"/>
            <a:ext cx="9186882" cy="5201924"/>
            <a:chOff x="-45748" y="1476578"/>
            <a:chExt cx="7138028" cy="4011688"/>
          </a:xfrm>
        </p:grpSpPr>
        <p:pic>
          <p:nvPicPr>
            <p:cNvPr id="8" name="Grafik 7"/>
            <p:cNvPicPr>
              <a:picLocks noChangeAspect="1"/>
            </p:cNvPicPr>
            <p:nvPr/>
          </p:nvPicPr>
          <p:blipFill>
            <a:blip r:embed="rId2">
              <a:lum bright="70000" contrast="-70000"/>
            </a:blip>
            <a:stretch>
              <a:fillRect/>
            </a:stretch>
          </p:blipFill>
          <p:spPr>
            <a:xfrm>
              <a:off x="-39608" y="1476578"/>
              <a:ext cx="7131888" cy="4011688"/>
            </a:xfrm>
            <a:prstGeom prst="rect">
              <a:avLst/>
            </a:prstGeom>
          </p:spPr>
        </p:pic>
        <p:sp>
          <p:nvSpPr>
            <p:cNvPr id="9" name="Textfeld 8"/>
            <p:cNvSpPr txBox="1"/>
            <p:nvPr userDrawn="1"/>
          </p:nvSpPr>
          <p:spPr>
            <a:xfrm>
              <a:off x="-45748" y="1476578"/>
              <a:ext cx="535815" cy="1661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8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Source: ORF</a:t>
              </a:r>
              <a:endParaRPr lang="de-AT" sz="80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</p:grpSp>
      <p:pic>
        <p:nvPicPr>
          <p:cNvPr id="10" name="Picture 2" descr="C:\Users\p41662\AppData\Local\Microsoft\Windows\Temporary Internet Files\Content.Outlook\VDWGJMU4\REWWay (2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973" y="6091802"/>
            <a:ext cx="1501638" cy="381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1" descr="C:\Users\p41662\AppData\Local\Microsoft\Windows\Temporary Internet Files\Content.Outlook\VDWGJMU4\RZ-Logo-Logistikum-hoch-cmyk-2000x2000px.jpg"/>
          <p:cNvPicPr/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4957" y="5949037"/>
            <a:ext cx="792088" cy="696109"/>
          </a:xfrm>
          <a:prstGeom prst="rect">
            <a:avLst/>
          </a:prstGeom>
          <a:noFill/>
          <a:extLst/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 rotWithShape="1">
          <a:blip r:embed="rId5" cstate="screen">
            <a:clrChange>
              <a:clrFrom>
                <a:srgbClr val="FFFCFD"/>
              </a:clrFrom>
              <a:clrTo>
                <a:srgbClr val="FFFC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2995" t="31961" r="8507" b="17103"/>
          <a:stretch/>
        </p:blipFill>
        <p:spPr bwMode="auto">
          <a:xfrm>
            <a:off x="7407391" y="6160614"/>
            <a:ext cx="1256179" cy="334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990600"/>
          </a:xfrm>
        </p:spPr>
        <p:txBody>
          <a:bodyPr>
            <a:normAutofit/>
          </a:bodyPr>
          <a:lstStyle/>
          <a:p>
            <a:r>
              <a:rPr lang="de-AT" sz="2800" b="1" dirty="0">
                <a:solidFill>
                  <a:srgbClr val="376092"/>
                </a:solidFill>
              </a:rPr>
              <a:t>Inland Navigation Million Show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395264"/>
            <a:ext cx="8229600" cy="4392488"/>
          </a:xfrm>
        </p:spPr>
        <p:txBody>
          <a:bodyPr>
            <a:normAutofit/>
          </a:bodyPr>
          <a:lstStyle/>
          <a:p>
            <a:pPr algn="just"/>
            <a:r>
              <a:rPr lang="en-US" sz="2400" dirty="0">
                <a:solidFill>
                  <a:srgbClr val="376092"/>
                </a:solidFill>
              </a:rPr>
              <a:t>15 questions with 4 possible answers each, but only one of them is correct. The question is, which one?</a:t>
            </a:r>
          </a:p>
          <a:p>
            <a:pPr algn="just"/>
            <a:r>
              <a:rPr lang="en-US" sz="2400" dirty="0">
                <a:solidFill>
                  <a:srgbClr val="376092"/>
                </a:solidFill>
              </a:rPr>
              <a:t>Each candidate has a telephone joker, an audience joker and a 50:50 joker. Use them wisely, because you will need them.</a:t>
            </a:r>
          </a:p>
          <a:p>
            <a:pPr algn="just"/>
            <a:r>
              <a:rPr lang="en-US" sz="2400" dirty="0">
                <a:solidFill>
                  <a:srgbClr val="376092"/>
                </a:solidFill>
              </a:rPr>
              <a:t>Questions will be asked on the following topics: Comparison of modes of transport, types of ships, logistics - general conditions and costs, International Waterways.</a:t>
            </a:r>
          </a:p>
          <a:p>
            <a:pPr algn="just"/>
            <a:endParaRPr lang="de-AT" sz="2400" dirty="0" smtClean="0">
              <a:solidFill>
                <a:srgbClr val="376092"/>
              </a:solidFill>
            </a:endParaRPr>
          </a:p>
          <a:p>
            <a:pPr marL="0" indent="0" algn="ctr">
              <a:buNone/>
            </a:pPr>
            <a:r>
              <a:rPr lang="de-DE" sz="2400" b="1" dirty="0" err="1" smtClean="0"/>
              <a:t>Have</a:t>
            </a:r>
            <a:r>
              <a:rPr lang="de-DE" sz="2400" b="1" dirty="0" smtClean="0"/>
              <a:t> Fun!</a:t>
            </a:r>
            <a:endParaRPr lang="de-DE" sz="2400" dirty="0">
              <a:solidFill>
                <a:schemeClr val="accent1"/>
              </a:solidFill>
            </a:endParaRPr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791899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/>
          <p:cNvGrpSpPr/>
          <p:nvPr/>
        </p:nvGrpSpPr>
        <p:grpSpPr>
          <a:xfrm>
            <a:off x="521495" y="3284984"/>
            <a:ext cx="2808312" cy="432048"/>
            <a:chOff x="971600" y="3717031"/>
            <a:chExt cx="2592288" cy="360041"/>
          </a:xfrm>
        </p:grpSpPr>
        <p:sp>
          <p:nvSpPr>
            <p:cNvPr id="5" name="Rechteck 4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A: 150</a:t>
              </a:r>
              <a:endParaRPr lang="de-AT" dirty="0"/>
            </a:p>
          </p:txBody>
        </p:sp>
        <p:sp>
          <p:nvSpPr>
            <p:cNvPr id="6" name="Gleichschenkliges Dreieck 5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" name="Gleichschenkliges Dreieck 6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3941877" y="4365103"/>
            <a:ext cx="2808312" cy="432048"/>
            <a:chOff x="971600" y="3717031"/>
            <a:chExt cx="2592288" cy="360041"/>
          </a:xfrm>
        </p:grpSpPr>
        <p:sp>
          <p:nvSpPr>
            <p:cNvPr id="10" name="Rechteck 9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D: 320</a:t>
              </a:r>
              <a:endParaRPr lang="de-AT" dirty="0"/>
            </a:p>
          </p:txBody>
        </p:sp>
        <p:sp>
          <p:nvSpPr>
            <p:cNvPr id="11" name="Gleichschenkliges Dreieck 10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" name="Gleichschenkliges Dreieck 11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474796" y="4365103"/>
            <a:ext cx="2808312" cy="432048"/>
            <a:chOff x="971600" y="3717031"/>
            <a:chExt cx="2592288" cy="360041"/>
          </a:xfrm>
        </p:grpSpPr>
        <p:sp>
          <p:nvSpPr>
            <p:cNvPr id="14" name="Rechteck 13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280</a:t>
              </a:r>
              <a:endParaRPr lang="de-AT" dirty="0"/>
            </a:p>
          </p:txBody>
        </p:sp>
        <p:sp>
          <p:nvSpPr>
            <p:cNvPr id="15" name="Gleichschenkliges Dreieck 14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6" name="Gleichschenkliges Dreieck 15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3941875" y="3292006"/>
            <a:ext cx="2808312" cy="432048"/>
            <a:chOff x="971600" y="3717031"/>
            <a:chExt cx="2592288" cy="360041"/>
          </a:xfrm>
        </p:grpSpPr>
        <p:sp>
          <p:nvSpPr>
            <p:cNvPr id="18" name="Rechteck 1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240</a:t>
              </a:r>
              <a:endParaRPr lang="de-AT" dirty="0"/>
            </a:p>
          </p:txBody>
        </p:sp>
        <p:sp>
          <p:nvSpPr>
            <p:cNvPr id="19" name="Gleichschenkliges Dreieck 1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0" name="Gleichschenkliges Dreieck 1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26" name="Rechteck 25"/>
          <p:cNvSpPr/>
          <p:nvPr/>
        </p:nvSpPr>
        <p:spPr>
          <a:xfrm>
            <a:off x="7596336" y="6309320"/>
            <a:ext cx="1080120" cy="288032"/>
          </a:xfrm>
          <a:prstGeom prst="rect">
            <a:avLst/>
          </a:prstGeom>
          <a:noFill/>
          <a:ln>
            <a:solidFill>
              <a:srgbClr val="CDD5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pSp>
        <p:nvGrpSpPr>
          <p:cNvPr id="27" name="Gruppieren 26"/>
          <p:cNvGrpSpPr/>
          <p:nvPr/>
        </p:nvGrpSpPr>
        <p:grpSpPr>
          <a:xfrm>
            <a:off x="474795" y="1844825"/>
            <a:ext cx="6275393" cy="792086"/>
            <a:chOff x="971600" y="3717031"/>
            <a:chExt cx="2592288" cy="360041"/>
          </a:xfrm>
          <a:solidFill>
            <a:srgbClr val="002E60"/>
          </a:solidFill>
        </p:grpSpPr>
        <p:sp>
          <p:nvSpPr>
            <p:cNvPr id="28" name="Rechteck 2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en-US" sz="1600" dirty="0"/>
                <a:t>How many trucks do you need to have the same transport capacity as a pushing unit with four lighters?</a:t>
              </a:r>
              <a:endParaRPr lang="de-AT" sz="1600" dirty="0"/>
            </a:p>
          </p:txBody>
        </p:sp>
        <p:sp>
          <p:nvSpPr>
            <p:cNvPr id="29" name="Gleichschenkliges Dreieck 2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30" name="Gleichschenkliges Dreieck 2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cxnSp>
        <p:nvCxnSpPr>
          <p:cNvPr id="32" name="Gerader Verbinder 31"/>
          <p:cNvCxnSpPr/>
          <p:nvPr/>
        </p:nvCxnSpPr>
        <p:spPr>
          <a:xfrm flipH="1">
            <a:off x="-771" y="2240867"/>
            <a:ext cx="857140" cy="114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/>
          <p:cNvCxnSpPr>
            <a:stCxn id="5" idx="1"/>
          </p:cNvCxnSpPr>
          <p:nvPr/>
        </p:nvCxnSpPr>
        <p:spPr>
          <a:xfrm flipH="1">
            <a:off x="-108520" y="3501009"/>
            <a:ext cx="1020058" cy="7018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>
            <a:stCxn id="16" idx="3"/>
          </p:cNvCxnSpPr>
          <p:nvPr/>
        </p:nvCxnSpPr>
        <p:spPr>
          <a:xfrm flipH="1">
            <a:off x="-108520" y="4581126"/>
            <a:ext cx="973359" cy="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/>
          <p:cNvCxnSpPr/>
          <p:nvPr/>
        </p:nvCxnSpPr>
        <p:spPr>
          <a:xfrm flipH="1" flipV="1">
            <a:off x="6555167" y="2239727"/>
            <a:ext cx="699078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/>
          <p:cNvCxnSpPr/>
          <p:nvPr/>
        </p:nvCxnSpPr>
        <p:spPr>
          <a:xfrm flipH="1">
            <a:off x="6336617" y="3501006"/>
            <a:ext cx="917629" cy="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/>
          <p:cNvCxnSpPr/>
          <p:nvPr/>
        </p:nvCxnSpPr>
        <p:spPr>
          <a:xfrm flipH="1" flipV="1">
            <a:off x="6606173" y="4581126"/>
            <a:ext cx="698903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/>
          <p:cNvCxnSpPr/>
          <p:nvPr/>
        </p:nvCxnSpPr>
        <p:spPr>
          <a:xfrm flipH="1">
            <a:off x="3316156" y="3501006"/>
            <a:ext cx="992235" cy="7024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/>
          <p:cNvCxnSpPr>
            <a:stCxn id="12" idx="3"/>
          </p:cNvCxnSpPr>
          <p:nvPr/>
        </p:nvCxnSpPr>
        <p:spPr>
          <a:xfrm flipH="1">
            <a:off x="3250737" y="4581126"/>
            <a:ext cx="1081183" cy="351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uppieren 55"/>
          <p:cNvGrpSpPr/>
          <p:nvPr/>
        </p:nvGrpSpPr>
        <p:grpSpPr>
          <a:xfrm>
            <a:off x="465611" y="4325587"/>
            <a:ext cx="2808312" cy="511077"/>
            <a:chOff x="971600" y="3717031"/>
            <a:chExt cx="2592288" cy="360041"/>
          </a:xfrm>
          <a:solidFill>
            <a:srgbClr val="92D050"/>
          </a:solidFill>
        </p:grpSpPr>
        <p:sp>
          <p:nvSpPr>
            <p:cNvPr id="57" name="Rechteck 56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/>
                <a:t>C</a:t>
              </a:r>
              <a:r>
                <a:rPr lang="de-DE" dirty="0" smtClean="0"/>
                <a:t>: 280</a:t>
              </a:r>
              <a:endParaRPr lang="de-AT" dirty="0"/>
            </a:p>
          </p:txBody>
        </p:sp>
        <p:sp>
          <p:nvSpPr>
            <p:cNvPr id="58" name="Gleichschenkliges Dreieck 57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9" name="Gleichschenkliges Dreieck 58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</p:spTree>
    <p:extLst>
      <p:ext uri="{BB962C8B-B14F-4D97-AF65-F5344CB8AC3E}">
        <p14:creationId xmlns:p14="http://schemas.microsoft.com/office/powerpoint/2010/main" val="950890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/>
          <p:cNvGrpSpPr/>
          <p:nvPr/>
        </p:nvGrpSpPr>
        <p:grpSpPr>
          <a:xfrm>
            <a:off x="521495" y="3284984"/>
            <a:ext cx="2808312" cy="432048"/>
            <a:chOff x="971600" y="3717031"/>
            <a:chExt cx="2592288" cy="360041"/>
          </a:xfrm>
        </p:grpSpPr>
        <p:sp>
          <p:nvSpPr>
            <p:cNvPr id="5" name="Rechteck 4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A: </a:t>
              </a:r>
              <a:r>
                <a:rPr lang="de-DE" dirty="0" err="1" smtClean="0"/>
                <a:t>the</a:t>
              </a:r>
              <a:r>
                <a:rPr lang="de-DE" dirty="0" smtClean="0"/>
                <a:t> same </a:t>
              </a:r>
              <a:r>
                <a:rPr lang="de-DE" dirty="0" err="1" smtClean="0"/>
                <a:t>distance</a:t>
              </a:r>
              <a:endParaRPr lang="de-AT" dirty="0"/>
            </a:p>
          </p:txBody>
        </p:sp>
        <p:sp>
          <p:nvSpPr>
            <p:cNvPr id="6" name="Gleichschenkliges Dreieck 5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" name="Gleichschenkliges Dreieck 6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3941877" y="4365103"/>
            <a:ext cx="2808312" cy="432048"/>
            <a:chOff x="971600" y="3717031"/>
            <a:chExt cx="2592288" cy="360041"/>
          </a:xfrm>
        </p:grpSpPr>
        <p:sp>
          <p:nvSpPr>
            <p:cNvPr id="10" name="Rechteck 9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D: </a:t>
              </a:r>
              <a:r>
                <a:rPr lang="de-DE" dirty="0" err="1" smtClean="0"/>
                <a:t>four</a:t>
              </a:r>
              <a:r>
                <a:rPr lang="de-DE" dirty="0" smtClean="0"/>
                <a:t> </a:t>
              </a:r>
              <a:r>
                <a:rPr lang="de-DE" dirty="0" err="1" smtClean="0"/>
                <a:t>times</a:t>
              </a:r>
              <a:r>
                <a:rPr lang="de-DE" dirty="0" smtClean="0"/>
                <a:t> </a:t>
              </a:r>
              <a:r>
                <a:rPr lang="de-DE" dirty="0" err="1" smtClean="0"/>
                <a:t>as</a:t>
              </a:r>
              <a:r>
                <a:rPr lang="de-DE" dirty="0" smtClean="0"/>
                <a:t> </a:t>
              </a:r>
              <a:r>
                <a:rPr lang="de-DE" dirty="0" err="1" smtClean="0"/>
                <a:t>far</a:t>
              </a:r>
              <a:endParaRPr lang="de-AT" dirty="0"/>
            </a:p>
          </p:txBody>
        </p:sp>
        <p:sp>
          <p:nvSpPr>
            <p:cNvPr id="11" name="Gleichschenkliges Dreieck 10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" name="Gleichschenkliges Dreieck 11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474796" y="4365103"/>
            <a:ext cx="2808312" cy="432048"/>
            <a:chOff x="971600" y="3717031"/>
            <a:chExt cx="2592288" cy="360041"/>
          </a:xfrm>
        </p:grpSpPr>
        <p:sp>
          <p:nvSpPr>
            <p:cNvPr id="14" name="Rechteck 13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</a:t>
              </a:r>
              <a:r>
                <a:rPr lang="de-DE" dirty="0" err="1" smtClean="0"/>
                <a:t>thrice</a:t>
              </a:r>
              <a:r>
                <a:rPr lang="de-DE" dirty="0" smtClean="0"/>
                <a:t> </a:t>
              </a:r>
              <a:r>
                <a:rPr lang="de-DE" dirty="0" err="1" smtClean="0"/>
                <a:t>as</a:t>
              </a:r>
              <a:r>
                <a:rPr lang="de-DE" dirty="0" smtClean="0"/>
                <a:t> </a:t>
              </a:r>
              <a:r>
                <a:rPr lang="de-DE" dirty="0" err="1" smtClean="0"/>
                <a:t>far</a:t>
              </a:r>
              <a:endParaRPr lang="de-AT" dirty="0"/>
            </a:p>
          </p:txBody>
        </p:sp>
        <p:sp>
          <p:nvSpPr>
            <p:cNvPr id="15" name="Gleichschenkliges Dreieck 14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6" name="Gleichschenkliges Dreieck 15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3941875" y="3292006"/>
            <a:ext cx="2808312" cy="432048"/>
            <a:chOff x="971600" y="3717031"/>
            <a:chExt cx="2592288" cy="360041"/>
          </a:xfrm>
        </p:grpSpPr>
        <p:sp>
          <p:nvSpPr>
            <p:cNvPr id="18" name="Rechteck 1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</a:t>
              </a:r>
              <a:r>
                <a:rPr lang="de-DE" dirty="0" err="1" smtClean="0"/>
                <a:t>twice</a:t>
              </a:r>
              <a:r>
                <a:rPr lang="de-DE" dirty="0" smtClean="0"/>
                <a:t> </a:t>
              </a:r>
              <a:r>
                <a:rPr lang="de-DE" dirty="0" err="1" smtClean="0"/>
                <a:t>as</a:t>
              </a:r>
              <a:r>
                <a:rPr lang="de-DE" dirty="0" smtClean="0"/>
                <a:t> </a:t>
              </a:r>
              <a:r>
                <a:rPr lang="de-DE" dirty="0" err="1" smtClean="0"/>
                <a:t>far</a:t>
              </a:r>
              <a:endParaRPr lang="de-AT" dirty="0"/>
            </a:p>
          </p:txBody>
        </p:sp>
        <p:sp>
          <p:nvSpPr>
            <p:cNvPr id="19" name="Gleichschenkliges Dreieck 1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0" name="Gleichschenkliges Dreieck 1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26" name="Rechteck 25"/>
          <p:cNvSpPr/>
          <p:nvPr/>
        </p:nvSpPr>
        <p:spPr>
          <a:xfrm>
            <a:off x="7596336" y="6021288"/>
            <a:ext cx="1080120" cy="288032"/>
          </a:xfrm>
          <a:prstGeom prst="rect">
            <a:avLst/>
          </a:prstGeom>
          <a:noFill/>
          <a:ln>
            <a:solidFill>
              <a:srgbClr val="CDD5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pSp>
        <p:nvGrpSpPr>
          <p:cNvPr id="27" name="Gruppieren 26"/>
          <p:cNvGrpSpPr/>
          <p:nvPr/>
        </p:nvGrpSpPr>
        <p:grpSpPr>
          <a:xfrm>
            <a:off x="474795" y="1844825"/>
            <a:ext cx="6275393" cy="792086"/>
            <a:chOff x="971600" y="3717031"/>
            <a:chExt cx="2592288" cy="360041"/>
          </a:xfrm>
        </p:grpSpPr>
        <p:sp>
          <p:nvSpPr>
            <p:cNvPr id="28" name="Rechteck 2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en-US" sz="1600" dirty="0"/>
                <a:t>By how much further than a truck can an inland vessel transport a </a:t>
              </a:r>
              <a:r>
                <a:rPr lang="en-US" sz="1600" dirty="0" err="1"/>
                <a:t>tonne</a:t>
              </a:r>
              <a:r>
                <a:rPr lang="en-US" sz="1600" dirty="0"/>
                <a:t> of cargo with the same energy consumption?</a:t>
              </a:r>
            </a:p>
          </p:txBody>
        </p:sp>
        <p:sp>
          <p:nvSpPr>
            <p:cNvPr id="29" name="Gleichschenkliges Dreieck 2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30" name="Gleichschenkliges Dreieck 2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cxnSp>
        <p:nvCxnSpPr>
          <p:cNvPr id="32" name="Gerader Verbinder 31"/>
          <p:cNvCxnSpPr/>
          <p:nvPr/>
        </p:nvCxnSpPr>
        <p:spPr>
          <a:xfrm flipH="1">
            <a:off x="-771" y="2240867"/>
            <a:ext cx="857140" cy="114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/>
          <p:cNvCxnSpPr>
            <a:stCxn id="5" idx="1"/>
          </p:cNvCxnSpPr>
          <p:nvPr/>
        </p:nvCxnSpPr>
        <p:spPr>
          <a:xfrm flipH="1">
            <a:off x="-108520" y="3501009"/>
            <a:ext cx="1020058" cy="7018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>
            <a:stCxn id="16" idx="3"/>
          </p:cNvCxnSpPr>
          <p:nvPr/>
        </p:nvCxnSpPr>
        <p:spPr>
          <a:xfrm flipH="1">
            <a:off x="-108520" y="4581126"/>
            <a:ext cx="973359" cy="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/>
          <p:cNvCxnSpPr/>
          <p:nvPr/>
        </p:nvCxnSpPr>
        <p:spPr>
          <a:xfrm flipH="1" flipV="1">
            <a:off x="6555167" y="2239727"/>
            <a:ext cx="699078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/>
          <p:cNvCxnSpPr/>
          <p:nvPr/>
        </p:nvCxnSpPr>
        <p:spPr>
          <a:xfrm flipH="1">
            <a:off x="6336617" y="3501006"/>
            <a:ext cx="917629" cy="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/>
          <p:cNvCxnSpPr/>
          <p:nvPr/>
        </p:nvCxnSpPr>
        <p:spPr>
          <a:xfrm flipH="1" flipV="1">
            <a:off x="6606173" y="4581126"/>
            <a:ext cx="698903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/>
          <p:cNvCxnSpPr/>
          <p:nvPr/>
        </p:nvCxnSpPr>
        <p:spPr>
          <a:xfrm flipH="1">
            <a:off x="3316156" y="3501006"/>
            <a:ext cx="992235" cy="7024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/>
          <p:cNvCxnSpPr>
            <a:stCxn id="12" idx="3"/>
          </p:cNvCxnSpPr>
          <p:nvPr/>
        </p:nvCxnSpPr>
        <p:spPr>
          <a:xfrm flipH="1">
            <a:off x="3250737" y="4581126"/>
            <a:ext cx="1081183" cy="351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uppieren 55"/>
          <p:cNvGrpSpPr/>
          <p:nvPr/>
        </p:nvGrpSpPr>
        <p:grpSpPr>
          <a:xfrm>
            <a:off x="3941874" y="4325587"/>
            <a:ext cx="2808312" cy="511077"/>
            <a:chOff x="971600" y="3717031"/>
            <a:chExt cx="2592288" cy="360041"/>
          </a:xfrm>
          <a:solidFill>
            <a:srgbClr val="92D050"/>
          </a:solidFill>
        </p:grpSpPr>
        <p:sp>
          <p:nvSpPr>
            <p:cNvPr id="57" name="Rechteck 56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D: </a:t>
              </a:r>
              <a:r>
                <a:rPr lang="de-DE" dirty="0" err="1" smtClean="0"/>
                <a:t>four</a:t>
              </a:r>
              <a:r>
                <a:rPr lang="de-DE" dirty="0" smtClean="0"/>
                <a:t> </a:t>
              </a:r>
              <a:r>
                <a:rPr lang="de-DE" dirty="0" err="1" smtClean="0"/>
                <a:t>times</a:t>
              </a:r>
              <a:r>
                <a:rPr lang="de-DE" dirty="0" smtClean="0"/>
                <a:t> </a:t>
              </a:r>
              <a:r>
                <a:rPr lang="de-DE" dirty="0" err="1" smtClean="0"/>
                <a:t>as</a:t>
              </a:r>
              <a:r>
                <a:rPr lang="de-DE" dirty="0" smtClean="0"/>
                <a:t> </a:t>
              </a:r>
              <a:r>
                <a:rPr lang="de-DE" dirty="0" err="1" smtClean="0"/>
                <a:t>far</a:t>
              </a:r>
              <a:endParaRPr lang="de-AT" dirty="0"/>
            </a:p>
          </p:txBody>
        </p:sp>
        <p:sp>
          <p:nvSpPr>
            <p:cNvPr id="58" name="Gleichschenkliges Dreieck 57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9" name="Gleichschenkliges Dreieck 58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</p:spTree>
    <p:extLst>
      <p:ext uri="{BB962C8B-B14F-4D97-AF65-F5344CB8AC3E}">
        <p14:creationId xmlns:p14="http://schemas.microsoft.com/office/powerpoint/2010/main" val="2456683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/>
          <p:cNvGrpSpPr/>
          <p:nvPr/>
        </p:nvGrpSpPr>
        <p:grpSpPr>
          <a:xfrm>
            <a:off x="521495" y="3284984"/>
            <a:ext cx="2808312" cy="432048"/>
            <a:chOff x="971600" y="3717031"/>
            <a:chExt cx="2592288" cy="360041"/>
          </a:xfrm>
        </p:grpSpPr>
        <p:sp>
          <p:nvSpPr>
            <p:cNvPr id="5" name="Rechteck 4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A: </a:t>
              </a:r>
              <a:r>
                <a:rPr lang="de-DE" dirty="0" err="1" smtClean="0"/>
                <a:t>inland</a:t>
              </a:r>
              <a:r>
                <a:rPr lang="de-DE" dirty="0" smtClean="0"/>
                <a:t> </a:t>
              </a:r>
              <a:r>
                <a:rPr lang="de-DE" dirty="0" err="1" smtClean="0"/>
                <a:t>vessel</a:t>
              </a:r>
              <a:endParaRPr lang="de-AT" dirty="0"/>
            </a:p>
          </p:txBody>
        </p:sp>
        <p:sp>
          <p:nvSpPr>
            <p:cNvPr id="6" name="Gleichschenkliges Dreieck 5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" name="Gleichschenkliges Dreieck 6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3941877" y="4365103"/>
            <a:ext cx="2808312" cy="432048"/>
            <a:chOff x="971600" y="3717031"/>
            <a:chExt cx="2592288" cy="360041"/>
          </a:xfrm>
        </p:grpSpPr>
        <p:sp>
          <p:nvSpPr>
            <p:cNvPr id="10" name="Rechteck 9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D: </a:t>
              </a:r>
              <a:r>
                <a:rPr lang="de-DE" dirty="0" err="1" smtClean="0"/>
                <a:t>airplane</a:t>
              </a:r>
              <a:endParaRPr lang="de-AT" dirty="0"/>
            </a:p>
          </p:txBody>
        </p:sp>
        <p:sp>
          <p:nvSpPr>
            <p:cNvPr id="11" name="Gleichschenkliges Dreieck 10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" name="Gleichschenkliges Dreieck 11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474796" y="4365103"/>
            <a:ext cx="2808312" cy="432048"/>
            <a:chOff x="971600" y="3717031"/>
            <a:chExt cx="2592288" cy="360041"/>
          </a:xfrm>
        </p:grpSpPr>
        <p:sp>
          <p:nvSpPr>
            <p:cNvPr id="14" name="Rechteck 13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</a:t>
              </a:r>
              <a:r>
                <a:rPr lang="de-DE" dirty="0" err="1" smtClean="0"/>
                <a:t>truck</a:t>
              </a:r>
              <a:endParaRPr lang="de-AT" dirty="0"/>
            </a:p>
          </p:txBody>
        </p:sp>
        <p:sp>
          <p:nvSpPr>
            <p:cNvPr id="15" name="Gleichschenkliges Dreieck 14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6" name="Gleichschenkliges Dreieck 15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3941875" y="3292006"/>
            <a:ext cx="2808312" cy="432048"/>
            <a:chOff x="971600" y="3717031"/>
            <a:chExt cx="2592288" cy="360041"/>
          </a:xfrm>
        </p:grpSpPr>
        <p:sp>
          <p:nvSpPr>
            <p:cNvPr id="18" name="Rechteck 1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</a:t>
              </a:r>
              <a:r>
                <a:rPr lang="de-DE" dirty="0" err="1" smtClean="0"/>
                <a:t>train</a:t>
              </a:r>
              <a:endParaRPr lang="de-AT" dirty="0"/>
            </a:p>
          </p:txBody>
        </p:sp>
        <p:sp>
          <p:nvSpPr>
            <p:cNvPr id="19" name="Gleichschenkliges Dreieck 1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0" name="Gleichschenkliges Dreieck 1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26" name="Rechteck 25"/>
          <p:cNvSpPr/>
          <p:nvPr/>
        </p:nvSpPr>
        <p:spPr>
          <a:xfrm>
            <a:off x="7596336" y="5733256"/>
            <a:ext cx="1080120" cy="288032"/>
          </a:xfrm>
          <a:prstGeom prst="rect">
            <a:avLst/>
          </a:prstGeom>
          <a:noFill/>
          <a:ln>
            <a:solidFill>
              <a:srgbClr val="CDD5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pSp>
        <p:nvGrpSpPr>
          <p:cNvPr id="27" name="Gruppieren 26"/>
          <p:cNvGrpSpPr/>
          <p:nvPr/>
        </p:nvGrpSpPr>
        <p:grpSpPr>
          <a:xfrm>
            <a:off x="474795" y="1844825"/>
            <a:ext cx="6275393" cy="792086"/>
            <a:chOff x="971600" y="3717031"/>
            <a:chExt cx="2592288" cy="360041"/>
          </a:xfrm>
        </p:grpSpPr>
        <p:sp>
          <p:nvSpPr>
            <p:cNvPr id="28" name="Rechteck 2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en-US" dirty="0"/>
                <a:t>Which means of transport causes the lowest accident, noise, pollution and climate costs?</a:t>
              </a:r>
              <a:endParaRPr lang="de-AT" dirty="0"/>
            </a:p>
          </p:txBody>
        </p:sp>
        <p:sp>
          <p:nvSpPr>
            <p:cNvPr id="29" name="Gleichschenkliges Dreieck 2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30" name="Gleichschenkliges Dreieck 2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cxnSp>
        <p:nvCxnSpPr>
          <p:cNvPr id="32" name="Gerader Verbinder 31"/>
          <p:cNvCxnSpPr/>
          <p:nvPr/>
        </p:nvCxnSpPr>
        <p:spPr>
          <a:xfrm flipH="1">
            <a:off x="-771" y="2240867"/>
            <a:ext cx="857140" cy="114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/>
          <p:cNvCxnSpPr>
            <a:stCxn id="5" idx="1"/>
          </p:cNvCxnSpPr>
          <p:nvPr/>
        </p:nvCxnSpPr>
        <p:spPr>
          <a:xfrm flipH="1">
            <a:off x="-108520" y="3501009"/>
            <a:ext cx="1020058" cy="7018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>
            <a:stCxn id="16" idx="3"/>
          </p:cNvCxnSpPr>
          <p:nvPr/>
        </p:nvCxnSpPr>
        <p:spPr>
          <a:xfrm flipH="1">
            <a:off x="-108520" y="4581126"/>
            <a:ext cx="973359" cy="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/>
          <p:cNvCxnSpPr/>
          <p:nvPr/>
        </p:nvCxnSpPr>
        <p:spPr>
          <a:xfrm flipH="1" flipV="1">
            <a:off x="6555167" y="2239727"/>
            <a:ext cx="699078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/>
          <p:cNvCxnSpPr/>
          <p:nvPr/>
        </p:nvCxnSpPr>
        <p:spPr>
          <a:xfrm flipH="1">
            <a:off x="6336617" y="3501006"/>
            <a:ext cx="917629" cy="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/>
          <p:cNvCxnSpPr/>
          <p:nvPr/>
        </p:nvCxnSpPr>
        <p:spPr>
          <a:xfrm flipH="1" flipV="1">
            <a:off x="6606173" y="4581126"/>
            <a:ext cx="698903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/>
          <p:cNvCxnSpPr/>
          <p:nvPr/>
        </p:nvCxnSpPr>
        <p:spPr>
          <a:xfrm flipH="1">
            <a:off x="3316156" y="3501006"/>
            <a:ext cx="992235" cy="7024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/>
          <p:cNvCxnSpPr>
            <a:stCxn id="12" idx="3"/>
          </p:cNvCxnSpPr>
          <p:nvPr/>
        </p:nvCxnSpPr>
        <p:spPr>
          <a:xfrm flipH="1">
            <a:off x="3250737" y="4581126"/>
            <a:ext cx="1081183" cy="351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uppieren 55"/>
          <p:cNvGrpSpPr/>
          <p:nvPr/>
        </p:nvGrpSpPr>
        <p:grpSpPr>
          <a:xfrm>
            <a:off x="509732" y="3238443"/>
            <a:ext cx="2808312" cy="511077"/>
            <a:chOff x="971600" y="3717031"/>
            <a:chExt cx="2592288" cy="360041"/>
          </a:xfrm>
          <a:solidFill>
            <a:srgbClr val="92D050"/>
          </a:solidFill>
        </p:grpSpPr>
        <p:sp>
          <p:nvSpPr>
            <p:cNvPr id="57" name="Rechteck 56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A: </a:t>
              </a:r>
              <a:r>
                <a:rPr lang="de-DE" dirty="0" err="1" smtClean="0"/>
                <a:t>inland</a:t>
              </a:r>
              <a:r>
                <a:rPr lang="de-DE" dirty="0" smtClean="0"/>
                <a:t> </a:t>
              </a:r>
              <a:r>
                <a:rPr lang="de-DE" dirty="0" err="1" smtClean="0"/>
                <a:t>vessel</a:t>
              </a:r>
              <a:endParaRPr lang="de-AT" dirty="0"/>
            </a:p>
          </p:txBody>
        </p:sp>
        <p:sp>
          <p:nvSpPr>
            <p:cNvPr id="58" name="Gleichschenkliges Dreieck 57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9" name="Gleichschenkliges Dreieck 58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</p:spTree>
    <p:extLst>
      <p:ext uri="{BB962C8B-B14F-4D97-AF65-F5344CB8AC3E}">
        <p14:creationId xmlns:p14="http://schemas.microsoft.com/office/powerpoint/2010/main" val="1506649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/>
          <p:cNvGrpSpPr/>
          <p:nvPr/>
        </p:nvGrpSpPr>
        <p:grpSpPr>
          <a:xfrm>
            <a:off x="521495" y="3284984"/>
            <a:ext cx="2808312" cy="432048"/>
            <a:chOff x="971600" y="3717031"/>
            <a:chExt cx="2592288" cy="360041"/>
          </a:xfrm>
        </p:grpSpPr>
        <p:sp>
          <p:nvSpPr>
            <p:cNvPr id="5" name="Rechteck 4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A: 2,8 %</a:t>
              </a:r>
              <a:endParaRPr lang="de-AT" dirty="0"/>
            </a:p>
          </p:txBody>
        </p:sp>
        <p:sp>
          <p:nvSpPr>
            <p:cNvPr id="6" name="Gleichschenkliges Dreieck 5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" name="Gleichschenkliges Dreieck 6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3941877" y="4365103"/>
            <a:ext cx="2808312" cy="432048"/>
            <a:chOff x="971600" y="3717031"/>
            <a:chExt cx="2592288" cy="360041"/>
          </a:xfrm>
        </p:grpSpPr>
        <p:sp>
          <p:nvSpPr>
            <p:cNvPr id="10" name="Rechteck 9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D: 74,9 %</a:t>
              </a:r>
              <a:endParaRPr lang="de-AT" dirty="0"/>
            </a:p>
          </p:txBody>
        </p:sp>
        <p:sp>
          <p:nvSpPr>
            <p:cNvPr id="11" name="Gleichschenkliges Dreieck 10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" name="Gleichschenkliges Dreieck 11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474796" y="4365103"/>
            <a:ext cx="2808312" cy="432048"/>
            <a:chOff x="971600" y="3717031"/>
            <a:chExt cx="2592288" cy="360041"/>
          </a:xfrm>
        </p:grpSpPr>
        <p:sp>
          <p:nvSpPr>
            <p:cNvPr id="14" name="Rechteck 13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18,4 %</a:t>
              </a:r>
              <a:endParaRPr lang="de-AT" dirty="0"/>
            </a:p>
          </p:txBody>
        </p:sp>
        <p:sp>
          <p:nvSpPr>
            <p:cNvPr id="15" name="Gleichschenkliges Dreieck 14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6" name="Gleichschenkliges Dreieck 15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3941875" y="3292006"/>
            <a:ext cx="2808312" cy="432048"/>
            <a:chOff x="971600" y="3717031"/>
            <a:chExt cx="2592288" cy="360041"/>
          </a:xfrm>
        </p:grpSpPr>
        <p:sp>
          <p:nvSpPr>
            <p:cNvPr id="18" name="Rechteck 1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6,7 %</a:t>
              </a:r>
              <a:endParaRPr lang="de-AT" dirty="0"/>
            </a:p>
          </p:txBody>
        </p:sp>
        <p:sp>
          <p:nvSpPr>
            <p:cNvPr id="19" name="Gleichschenkliges Dreieck 1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0" name="Gleichschenkliges Dreieck 1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26" name="Rechteck 25"/>
          <p:cNvSpPr/>
          <p:nvPr/>
        </p:nvSpPr>
        <p:spPr>
          <a:xfrm>
            <a:off x="7596336" y="5445224"/>
            <a:ext cx="1080120" cy="288032"/>
          </a:xfrm>
          <a:prstGeom prst="rect">
            <a:avLst/>
          </a:prstGeom>
          <a:noFill/>
          <a:ln>
            <a:solidFill>
              <a:srgbClr val="CDD5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pSp>
        <p:nvGrpSpPr>
          <p:cNvPr id="27" name="Gruppieren 26"/>
          <p:cNvGrpSpPr/>
          <p:nvPr/>
        </p:nvGrpSpPr>
        <p:grpSpPr>
          <a:xfrm>
            <a:off x="474795" y="1844825"/>
            <a:ext cx="6275393" cy="792086"/>
            <a:chOff x="971600" y="3717031"/>
            <a:chExt cx="2592288" cy="360041"/>
          </a:xfrm>
        </p:grpSpPr>
        <p:sp>
          <p:nvSpPr>
            <p:cNvPr id="28" name="Rechteck 2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en-US" dirty="0"/>
                <a:t>How big was the share of inland navigation in the modal split of the EU-28 (status 2014)?</a:t>
              </a:r>
              <a:endParaRPr lang="de-AT" dirty="0"/>
            </a:p>
          </p:txBody>
        </p:sp>
        <p:sp>
          <p:nvSpPr>
            <p:cNvPr id="29" name="Gleichschenkliges Dreieck 2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30" name="Gleichschenkliges Dreieck 2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cxnSp>
        <p:nvCxnSpPr>
          <p:cNvPr id="32" name="Gerader Verbinder 31"/>
          <p:cNvCxnSpPr/>
          <p:nvPr/>
        </p:nvCxnSpPr>
        <p:spPr>
          <a:xfrm flipH="1">
            <a:off x="-771" y="2240867"/>
            <a:ext cx="857140" cy="114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/>
          <p:cNvCxnSpPr>
            <a:stCxn id="5" idx="1"/>
          </p:cNvCxnSpPr>
          <p:nvPr/>
        </p:nvCxnSpPr>
        <p:spPr>
          <a:xfrm flipH="1">
            <a:off x="-108520" y="3501009"/>
            <a:ext cx="1020058" cy="7018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>
            <a:stCxn id="16" idx="3"/>
          </p:cNvCxnSpPr>
          <p:nvPr/>
        </p:nvCxnSpPr>
        <p:spPr>
          <a:xfrm flipH="1">
            <a:off x="-108520" y="4581126"/>
            <a:ext cx="973359" cy="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/>
          <p:cNvCxnSpPr/>
          <p:nvPr/>
        </p:nvCxnSpPr>
        <p:spPr>
          <a:xfrm flipH="1" flipV="1">
            <a:off x="6555167" y="2239727"/>
            <a:ext cx="699078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/>
          <p:cNvCxnSpPr/>
          <p:nvPr/>
        </p:nvCxnSpPr>
        <p:spPr>
          <a:xfrm flipH="1">
            <a:off x="6336617" y="3501006"/>
            <a:ext cx="917629" cy="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/>
          <p:cNvCxnSpPr/>
          <p:nvPr/>
        </p:nvCxnSpPr>
        <p:spPr>
          <a:xfrm flipH="1" flipV="1">
            <a:off x="6606173" y="4581126"/>
            <a:ext cx="698903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/>
          <p:cNvCxnSpPr/>
          <p:nvPr/>
        </p:nvCxnSpPr>
        <p:spPr>
          <a:xfrm flipH="1">
            <a:off x="3316156" y="3501006"/>
            <a:ext cx="992235" cy="7024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/>
          <p:cNvCxnSpPr>
            <a:stCxn id="12" idx="3"/>
          </p:cNvCxnSpPr>
          <p:nvPr/>
        </p:nvCxnSpPr>
        <p:spPr>
          <a:xfrm flipH="1">
            <a:off x="3250737" y="4581126"/>
            <a:ext cx="1081183" cy="351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uppieren 55"/>
          <p:cNvGrpSpPr/>
          <p:nvPr/>
        </p:nvGrpSpPr>
        <p:grpSpPr>
          <a:xfrm>
            <a:off x="3930112" y="3261360"/>
            <a:ext cx="2808312" cy="511077"/>
            <a:chOff x="971600" y="3717031"/>
            <a:chExt cx="2592288" cy="360041"/>
          </a:xfrm>
          <a:solidFill>
            <a:srgbClr val="92D050"/>
          </a:solidFill>
        </p:grpSpPr>
        <p:sp>
          <p:nvSpPr>
            <p:cNvPr id="57" name="Rechteck 56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/>
                <a:t>B</a:t>
              </a:r>
              <a:r>
                <a:rPr lang="de-DE" dirty="0" smtClean="0"/>
                <a:t>: 6,7 %</a:t>
              </a:r>
              <a:endParaRPr lang="de-AT" dirty="0"/>
            </a:p>
          </p:txBody>
        </p:sp>
        <p:sp>
          <p:nvSpPr>
            <p:cNvPr id="58" name="Gleichschenkliges Dreieck 57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9" name="Gleichschenkliges Dreieck 58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</p:spTree>
    <p:extLst>
      <p:ext uri="{BB962C8B-B14F-4D97-AF65-F5344CB8AC3E}">
        <p14:creationId xmlns:p14="http://schemas.microsoft.com/office/powerpoint/2010/main" val="1692575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/>
          <p:cNvGrpSpPr/>
          <p:nvPr/>
        </p:nvGrpSpPr>
        <p:grpSpPr>
          <a:xfrm>
            <a:off x="521495" y="3284984"/>
            <a:ext cx="2808312" cy="432048"/>
            <a:chOff x="971600" y="3717031"/>
            <a:chExt cx="2592288" cy="360041"/>
          </a:xfrm>
        </p:grpSpPr>
        <p:sp>
          <p:nvSpPr>
            <p:cNvPr id="5" name="Rechteck 4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A: 250 </a:t>
              </a:r>
              <a:r>
                <a:rPr lang="de-DE" dirty="0" err="1" smtClean="0"/>
                <a:t>million</a:t>
              </a:r>
              <a:endParaRPr lang="de-AT" dirty="0"/>
            </a:p>
          </p:txBody>
        </p:sp>
        <p:sp>
          <p:nvSpPr>
            <p:cNvPr id="6" name="Gleichschenkliges Dreieck 5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" name="Gleichschenkliges Dreieck 6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3941877" y="4365103"/>
            <a:ext cx="2808312" cy="432048"/>
            <a:chOff x="971600" y="3717031"/>
            <a:chExt cx="2592288" cy="360041"/>
          </a:xfrm>
        </p:grpSpPr>
        <p:sp>
          <p:nvSpPr>
            <p:cNvPr id="10" name="Rechteck 9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D: 950 </a:t>
              </a:r>
              <a:r>
                <a:rPr lang="de-DE" dirty="0" err="1" smtClean="0"/>
                <a:t>million</a:t>
              </a:r>
              <a:endParaRPr lang="de-AT" dirty="0"/>
            </a:p>
          </p:txBody>
        </p:sp>
        <p:sp>
          <p:nvSpPr>
            <p:cNvPr id="11" name="Gleichschenkliges Dreieck 10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" name="Gleichschenkliges Dreieck 11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474796" y="4365103"/>
            <a:ext cx="2808312" cy="432048"/>
            <a:chOff x="971600" y="3717031"/>
            <a:chExt cx="2592288" cy="360041"/>
          </a:xfrm>
        </p:grpSpPr>
        <p:sp>
          <p:nvSpPr>
            <p:cNvPr id="14" name="Rechteck 13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750 </a:t>
              </a:r>
              <a:r>
                <a:rPr lang="de-DE" dirty="0" err="1" smtClean="0"/>
                <a:t>million</a:t>
              </a:r>
              <a:endParaRPr lang="de-AT" dirty="0"/>
            </a:p>
          </p:txBody>
        </p:sp>
        <p:sp>
          <p:nvSpPr>
            <p:cNvPr id="15" name="Gleichschenkliges Dreieck 14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6" name="Gleichschenkliges Dreieck 15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3941875" y="3292006"/>
            <a:ext cx="2808312" cy="432048"/>
            <a:chOff x="971600" y="3717031"/>
            <a:chExt cx="2592288" cy="360041"/>
          </a:xfrm>
        </p:grpSpPr>
        <p:sp>
          <p:nvSpPr>
            <p:cNvPr id="18" name="Rechteck 1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500 </a:t>
              </a:r>
              <a:r>
                <a:rPr lang="de-DE" dirty="0" err="1" smtClean="0"/>
                <a:t>million</a:t>
              </a:r>
              <a:endParaRPr lang="de-AT" dirty="0"/>
            </a:p>
          </p:txBody>
        </p:sp>
        <p:sp>
          <p:nvSpPr>
            <p:cNvPr id="19" name="Gleichschenkliges Dreieck 1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0" name="Gleichschenkliges Dreieck 1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26" name="Rechteck 25"/>
          <p:cNvSpPr/>
          <p:nvPr/>
        </p:nvSpPr>
        <p:spPr>
          <a:xfrm>
            <a:off x="7596336" y="5157192"/>
            <a:ext cx="1080120" cy="288032"/>
          </a:xfrm>
          <a:prstGeom prst="rect">
            <a:avLst/>
          </a:prstGeom>
          <a:noFill/>
          <a:ln>
            <a:solidFill>
              <a:srgbClr val="CDD5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pSp>
        <p:nvGrpSpPr>
          <p:cNvPr id="27" name="Gruppieren 26"/>
          <p:cNvGrpSpPr/>
          <p:nvPr/>
        </p:nvGrpSpPr>
        <p:grpSpPr>
          <a:xfrm>
            <a:off x="474795" y="1844825"/>
            <a:ext cx="6275393" cy="792086"/>
            <a:chOff x="971600" y="3717031"/>
            <a:chExt cx="2592288" cy="360041"/>
          </a:xfrm>
        </p:grpSpPr>
        <p:sp>
          <p:nvSpPr>
            <p:cNvPr id="28" name="Rechteck 2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en-US" dirty="0"/>
                <a:t>How many </a:t>
              </a:r>
              <a:r>
                <a:rPr lang="en-US" dirty="0" smtClean="0"/>
                <a:t>tons </a:t>
              </a:r>
              <a:r>
                <a:rPr lang="en-US" dirty="0"/>
                <a:t>of goods are transported annually on the EU's inland waterways (as of 2013)?</a:t>
              </a:r>
              <a:endParaRPr lang="de-AT" dirty="0"/>
            </a:p>
          </p:txBody>
        </p:sp>
        <p:sp>
          <p:nvSpPr>
            <p:cNvPr id="29" name="Gleichschenkliges Dreieck 2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30" name="Gleichschenkliges Dreieck 2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cxnSp>
        <p:nvCxnSpPr>
          <p:cNvPr id="32" name="Gerader Verbinder 31"/>
          <p:cNvCxnSpPr/>
          <p:nvPr/>
        </p:nvCxnSpPr>
        <p:spPr>
          <a:xfrm flipH="1">
            <a:off x="-771" y="2240867"/>
            <a:ext cx="857140" cy="114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/>
          <p:cNvCxnSpPr>
            <a:stCxn id="5" idx="1"/>
          </p:cNvCxnSpPr>
          <p:nvPr/>
        </p:nvCxnSpPr>
        <p:spPr>
          <a:xfrm flipH="1">
            <a:off x="-108520" y="3501009"/>
            <a:ext cx="1020058" cy="7018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>
            <a:stCxn id="16" idx="3"/>
          </p:cNvCxnSpPr>
          <p:nvPr/>
        </p:nvCxnSpPr>
        <p:spPr>
          <a:xfrm flipH="1">
            <a:off x="-108520" y="4581126"/>
            <a:ext cx="973359" cy="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/>
          <p:cNvCxnSpPr/>
          <p:nvPr/>
        </p:nvCxnSpPr>
        <p:spPr>
          <a:xfrm flipH="1" flipV="1">
            <a:off x="6555167" y="2239727"/>
            <a:ext cx="699078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/>
          <p:cNvCxnSpPr/>
          <p:nvPr/>
        </p:nvCxnSpPr>
        <p:spPr>
          <a:xfrm flipH="1">
            <a:off x="6336617" y="3501006"/>
            <a:ext cx="917629" cy="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/>
          <p:cNvCxnSpPr/>
          <p:nvPr/>
        </p:nvCxnSpPr>
        <p:spPr>
          <a:xfrm flipH="1" flipV="1">
            <a:off x="6606173" y="4581126"/>
            <a:ext cx="698903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/>
          <p:cNvCxnSpPr/>
          <p:nvPr/>
        </p:nvCxnSpPr>
        <p:spPr>
          <a:xfrm flipH="1">
            <a:off x="3316156" y="3501006"/>
            <a:ext cx="992235" cy="7024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/>
          <p:cNvCxnSpPr>
            <a:stCxn id="12" idx="3"/>
          </p:cNvCxnSpPr>
          <p:nvPr/>
        </p:nvCxnSpPr>
        <p:spPr>
          <a:xfrm flipH="1">
            <a:off x="3250737" y="4581126"/>
            <a:ext cx="1081183" cy="351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uppieren 55"/>
          <p:cNvGrpSpPr/>
          <p:nvPr/>
        </p:nvGrpSpPr>
        <p:grpSpPr>
          <a:xfrm>
            <a:off x="3930112" y="3252488"/>
            <a:ext cx="2808312" cy="511077"/>
            <a:chOff x="971600" y="3717031"/>
            <a:chExt cx="2592288" cy="360041"/>
          </a:xfrm>
          <a:solidFill>
            <a:srgbClr val="92D050"/>
          </a:solidFill>
        </p:grpSpPr>
        <p:sp>
          <p:nvSpPr>
            <p:cNvPr id="57" name="Rechteck 56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/>
                <a:t>B</a:t>
              </a:r>
              <a:r>
                <a:rPr lang="de-DE" dirty="0" smtClean="0"/>
                <a:t>: 500 </a:t>
              </a:r>
              <a:r>
                <a:rPr lang="de-DE" dirty="0" err="1" smtClean="0"/>
                <a:t>million</a:t>
              </a:r>
              <a:endParaRPr lang="de-AT" dirty="0"/>
            </a:p>
          </p:txBody>
        </p:sp>
        <p:sp>
          <p:nvSpPr>
            <p:cNvPr id="58" name="Gleichschenkliges Dreieck 57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9" name="Gleichschenkliges Dreieck 58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</p:spTree>
    <p:extLst>
      <p:ext uri="{BB962C8B-B14F-4D97-AF65-F5344CB8AC3E}">
        <p14:creationId xmlns:p14="http://schemas.microsoft.com/office/powerpoint/2010/main" val="573556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/>
          <p:cNvGrpSpPr/>
          <p:nvPr/>
        </p:nvGrpSpPr>
        <p:grpSpPr>
          <a:xfrm>
            <a:off x="521495" y="3284984"/>
            <a:ext cx="2808312" cy="432048"/>
            <a:chOff x="971600" y="3717031"/>
            <a:chExt cx="2592288" cy="360041"/>
          </a:xfrm>
        </p:grpSpPr>
        <p:sp>
          <p:nvSpPr>
            <p:cNvPr id="5" name="Rechteck 4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A: 2.000 </a:t>
              </a:r>
              <a:r>
                <a:rPr lang="de-DE" dirty="0" err="1" smtClean="0"/>
                <a:t>tons</a:t>
              </a:r>
              <a:endParaRPr lang="de-AT" dirty="0"/>
            </a:p>
          </p:txBody>
        </p:sp>
        <p:sp>
          <p:nvSpPr>
            <p:cNvPr id="6" name="Gleichschenkliges Dreieck 5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" name="Gleichschenkliges Dreieck 6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3941877" y="4365103"/>
            <a:ext cx="2808312" cy="432048"/>
            <a:chOff x="971600" y="3717031"/>
            <a:chExt cx="2592288" cy="360041"/>
          </a:xfrm>
        </p:grpSpPr>
        <p:sp>
          <p:nvSpPr>
            <p:cNvPr id="10" name="Rechteck 9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D: 5.000 </a:t>
              </a:r>
              <a:r>
                <a:rPr lang="de-DE" dirty="0" err="1" smtClean="0"/>
                <a:t>tons</a:t>
              </a:r>
              <a:endParaRPr lang="de-AT" dirty="0"/>
            </a:p>
          </p:txBody>
        </p:sp>
        <p:sp>
          <p:nvSpPr>
            <p:cNvPr id="11" name="Gleichschenkliges Dreieck 10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" name="Gleichschenkliges Dreieck 11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474796" y="4365103"/>
            <a:ext cx="2808312" cy="432048"/>
            <a:chOff x="971600" y="3717031"/>
            <a:chExt cx="2592288" cy="360041"/>
          </a:xfrm>
        </p:grpSpPr>
        <p:sp>
          <p:nvSpPr>
            <p:cNvPr id="14" name="Rechteck 13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4.000 </a:t>
              </a:r>
              <a:r>
                <a:rPr lang="de-DE" dirty="0" err="1" smtClean="0"/>
                <a:t>tons</a:t>
              </a:r>
              <a:endParaRPr lang="de-AT" dirty="0"/>
            </a:p>
          </p:txBody>
        </p:sp>
        <p:sp>
          <p:nvSpPr>
            <p:cNvPr id="15" name="Gleichschenkliges Dreieck 14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6" name="Gleichschenkliges Dreieck 15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3941875" y="3292006"/>
            <a:ext cx="2808312" cy="432048"/>
            <a:chOff x="971600" y="3717031"/>
            <a:chExt cx="2592288" cy="360041"/>
          </a:xfrm>
        </p:grpSpPr>
        <p:sp>
          <p:nvSpPr>
            <p:cNvPr id="18" name="Rechteck 1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3.000 </a:t>
              </a:r>
              <a:r>
                <a:rPr lang="de-DE" dirty="0" err="1" smtClean="0"/>
                <a:t>tons</a:t>
              </a:r>
              <a:endParaRPr lang="de-AT" dirty="0"/>
            </a:p>
          </p:txBody>
        </p:sp>
        <p:sp>
          <p:nvSpPr>
            <p:cNvPr id="19" name="Gleichschenkliges Dreieck 1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0" name="Gleichschenkliges Dreieck 1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26" name="Rechteck 25"/>
          <p:cNvSpPr/>
          <p:nvPr/>
        </p:nvSpPr>
        <p:spPr>
          <a:xfrm>
            <a:off x="7596336" y="4869160"/>
            <a:ext cx="1080120" cy="288032"/>
          </a:xfrm>
          <a:prstGeom prst="rect">
            <a:avLst/>
          </a:prstGeom>
          <a:noFill/>
          <a:ln>
            <a:solidFill>
              <a:srgbClr val="CDD5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pSp>
        <p:nvGrpSpPr>
          <p:cNvPr id="27" name="Gruppieren 26"/>
          <p:cNvGrpSpPr/>
          <p:nvPr/>
        </p:nvGrpSpPr>
        <p:grpSpPr>
          <a:xfrm>
            <a:off x="474795" y="1844825"/>
            <a:ext cx="6275393" cy="792086"/>
            <a:chOff x="971600" y="3717031"/>
            <a:chExt cx="2592288" cy="360041"/>
          </a:xfrm>
        </p:grpSpPr>
        <p:sp>
          <p:nvSpPr>
            <p:cNvPr id="28" name="Rechteck 2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en-US" dirty="0"/>
                <a:t>What is the maximum load capacity of motor cargo vessels?</a:t>
              </a:r>
              <a:endParaRPr lang="de-AT" dirty="0"/>
            </a:p>
          </p:txBody>
        </p:sp>
        <p:sp>
          <p:nvSpPr>
            <p:cNvPr id="29" name="Gleichschenkliges Dreieck 2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30" name="Gleichschenkliges Dreieck 2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cxnSp>
        <p:nvCxnSpPr>
          <p:cNvPr id="32" name="Gerader Verbinder 31"/>
          <p:cNvCxnSpPr/>
          <p:nvPr/>
        </p:nvCxnSpPr>
        <p:spPr>
          <a:xfrm flipH="1">
            <a:off x="-771" y="2240867"/>
            <a:ext cx="857140" cy="114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/>
          <p:cNvCxnSpPr>
            <a:stCxn id="5" idx="1"/>
          </p:cNvCxnSpPr>
          <p:nvPr/>
        </p:nvCxnSpPr>
        <p:spPr>
          <a:xfrm flipH="1">
            <a:off x="-108520" y="3501009"/>
            <a:ext cx="1020058" cy="7018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>
            <a:stCxn id="16" idx="3"/>
          </p:cNvCxnSpPr>
          <p:nvPr/>
        </p:nvCxnSpPr>
        <p:spPr>
          <a:xfrm flipH="1">
            <a:off x="-108520" y="4581126"/>
            <a:ext cx="973359" cy="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/>
          <p:cNvCxnSpPr/>
          <p:nvPr/>
        </p:nvCxnSpPr>
        <p:spPr>
          <a:xfrm flipH="1" flipV="1">
            <a:off x="6555167" y="2239727"/>
            <a:ext cx="699078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/>
          <p:cNvCxnSpPr/>
          <p:nvPr/>
        </p:nvCxnSpPr>
        <p:spPr>
          <a:xfrm flipH="1">
            <a:off x="6336617" y="3501006"/>
            <a:ext cx="917629" cy="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/>
          <p:cNvCxnSpPr/>
          <p:nvPr/>
        </p:nvCxnSpPr>
        <p:spPr>
          <a:xfrm flipH="1" flipV="1">
            <a:off x="6606173" y="4581126"/>
            <a:ext cx="698903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/>
          <p:cNvCxnSpPr/>
          <p:nvPr/>
        </p:nvCxnSpPr>
        <p:spPr>
          <a:xfrm flipH="1">
            <a:off x="3316156" y="3501006"/>
            <a:ext cx="992235" cy="7024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/>
          <p:cNvCxnSpPr>
            <a:stCxn id="12" idx="3"/>
          </p:cNvCxnSpPr>
          <p:nvPr/>
        </p:nvCxnSpPr>
        <p:spPr>
          <a:xfrm flipH="1">
            <a:off x="3250737" y="4581126"/>
            <a:ext cx="1081183" cy="351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uppieren 55"/>
          <p:cNvGrpSpPr/>
          <p:nvPr/>
        </p:nvGrpSpPr>
        <p:grpSpPr>
          <a:xfrm>
            <a:off x="521257" y="3245464"/>
            <a:ext cx="2808312" cy="511077"/>
            <a:chOff x="971600" y="3717031"/>
            <a:chExt cx="2592288" cy="360041"/>
          </a:xfrm>
          <a:solidFill>
            <a:srgbClr val="92D050"/>
          </a:solidFill>
        </p:grpSpPr>
        <p:sp>
          <p:nvSpPr>
            <p:cNvPr id="57" name="Rechteck 56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A: 2.000 </a:t>
              </a:r>
              <a:r>
                <a:rPr lang="de-DE" dirty="0" err="1" smtClean="0"/>
                <a:t>tons</a:t>
              </a:r>
              <a:endParaRPr lang="de-AT" dirty="0"/>
            </a:p>
          </p:txBody>
        </p:sp>
        <p:sp>
          <p:nvSpPr>
            <p:cNvPr id="58" name="Gleichschenkliges Dreieck 57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9" name="Gleichschenkliges Dreieck 58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</p:spTree>
    <p:extLst>
      <p:ext uri="{BB962C8B-B14F-4D97-AF65-F5344CB8AC3E}">
        <p14:creationId xmlns:p14="http://schemas.microsoft.com/office/powerpoint/2010/main" val="1804350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/>
          <p:cNvGrpSpPr/>
          <p:nvPr/>
        </p:nvGrpSpPr>
        <p:grpSpPr>
          <a:xfrm>
            <a:off x="521495" y="3284984"/>
            <a:ext cx="2808312" cy="432048"/>
            <a:chOff x="971600" y="3717031"/>
            <a:chExt cx="2592288" cy="360041"/>
          </a:xfrm>
        </p:grpSpPr>
        <p:sp>
          <p:nvSpPr>
            <p:cNvPr id="5" name="Rechteck 4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A: </a:t>
              </a:r>
              <a:r>
                <a:rPr lang="de-DE" dirty="0" err="1" smtClean="0"/>
                <a:t>pushing</a:t>
              </a:r>
              <a:r>
                <a:rPr lang="de-DE" dirty="0" smtClean="0"/>
                <a:t> </a:t>
              </a:r>
              <a:r>
                <a:rPr lang="de-DE" dirty="0" err="1" smtClean="0"/>
                <a:t>unit</a:t>
              </a:r>
              <a:endParaRPr lang="de-AT" dirty="0"/>
            </a:p>
          </p:txBody>
        </p:sp>
        <p:sp>
          <p:nvSpPr>
            <p:cNvPr id="6" name="Gleichschenkliges Dreieck 5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" name="Gleichschenkliges Dreieck 6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3941877" y="4365103"/>
            <a:ext cx="2808312" cy="432048"/>
            <a:chOff x="971600" y="3717031"/>
            <a:chExt cx="2592288" cy="360041"/>
          </a:xfrm>
        </p:grpSpPr>
        <p:sp>
          <p:nvSpPr>
            <p:cNvPr id="10" name="Rechteck 9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D: </a:t>
              </a:r>
              <a:r>
                <a:rPr lang="de-DE" dirty="0" err="1"/>
                <a:t>self-propelled</a:t>
              </a:r>
              <a:r>
                <a:rPr lang="de-DE" dirty="0"/>
                <a:t> </a:t>
              </a:r>
              <a:r>
                <a:rPr lang="de-DE" dirty="0" err="1"/>
                <a:t>vessels</a:t>
              </a:r>
              <a:endParaRPr lang="de-AT" dirty="0"/>
            </a:p>
          </p:txBody>
        </p:sp>
        <p:sp>
          <p:nvSpPr>
            <p:cNvPr id="11" name="Gleichschenkliges Dreieck 10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" name="Gleichschenkliges Dreieck 11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474796" y="4365103"/>
            <a:ext cx="2808312" cy="432048"/>
            <a:chOff x="971600" y="3717031"/>
            <a:chExt cx="2592288" cy="360041"/>
          </a:xfrm>
        </p:grpSpPr>
        <p:sp>
          <p:nvSpPr>
            <p:cNvPr id="14" name="Rechteck 13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</a:t>
              </a:r>
              <a:r>
                <a:rPr lang="de-DE" dirty="0" err="1" smtClean="0"/>
                <a:t>driveless</a:t>
              </a:r>
              <a:endParaRPr lang="de-AT" dirty="0"/>
            </a:p>
          </p:txBody>
        </p:sp>
        <p:sp>
          <p:nvSpPr>
            <p:cNvPr id="15" name="Gleichschenkliges Dreieck 14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6" name="Gleichschenkliges Dreieck 15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3941875" y="3292006"/>
            <a:ext cx="2808312" cy="432048"/>
            <a:chOff x="971600" y="3717031"/>
            <a:chExt cx="2592288" cy="360041"/>
          </a:xfrm>
        </p:grpSpPr>
        <p:sp>
          <p:nvSpPr>
            <p:cNvPr id="18" name="Rechteck 1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</a:t>
              </a:r>
              <a:r>
                <a:rPr lang="de-DE" dirty="0" err="1" smtClean="0"/>
                <a:t>lighter</a:t>
              </a:r>
              <a:endParaRPr lang="de-AT" dirty="0"/>
            </a:p>
          </p:txBody>
        </p:sp>
        <p:sp>
          <p:nvSpPr>
            <p:cNvPr id="19" name="Gleichschenkliges Dreieck 1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0" name="Gleichschenkliges Dreieck 1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26" name="Rechteck 25"/>
          <p:cNvSpPr/>
          <p:nvPr/>
        </p:nvSpPr>
        <p:spPr>
          <a:xfrm>
            <a:off x="7596336" y="4653134"/>
            <a:ext cx="1080120" cy="288032"/>
          </a:xfrm>
          <a:prstGeom prst="rect">
            <a:avLst/>
          </a:prstGeom>
          <a:noFill/>
          <a:ln>
            <a:solidFill>
              <a:srgbClr val="CDD5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pSp>
        <p:nvGrpSpPr>
          <p:cNvPr id="27" name="Gruppieren 26"/>
          <p:cNvGrpSpPr/>
          <p:nvPr/>
        </p:nvGrpSpPr>
        <p:grpSpPr>
          <a:xfrm>
            <a:off x="474795" y="1844825"/>
            <a:ext cx="6275393" cy="792086"/>
            <a:chOff x="971600" y="3717031"/>
            <a:chExt cx="2592288" cy="360041"/>
          </a:xfrm>
        </p:grpSpPr>
        <p:sp>
          <p:nvSpPr>
            <p:cNvPr id="28" name="Rechteck 2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en-US" dirty="0"/>
                <a:t>What else are motor cargo ships called?</a:t>
              </a:r>
              <a:endParaRPr lang="de-AT" dirty="0"/>
            </a:p>
          </p:txBody>
        </p:sp>
        <p:sp>
          <p:nvSpPr>
            <p:cNvPr id="29" name="Gleichschenkliges Dreieck 2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30" name="Gleichschenkliges Dreieck 2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cxnSp>
        <p:nvCxnSpPr>
          <p:cNvPr id="32" name="Gerader Verbinder 31"/>
          <p:cNvCxnSpPr/>
          <p:nvPr/>
        </p:nvCxnSpPr>
        <p:spPr>
          <a:xfrm flipH="1">
            <a:off x="-771" y="2240867"/>
            <a:ext cx="857140" cy="114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/>
          <p:cNvCxnSpPr>
            <a:stCxn id="5" idx="1"/>
          </p:cNvCxnSpPr>
          <p:nvPr/>
        </p:nvCxnSpPr>
        <p:spPr>
          <a:xfrm flipH="1">
            <a:off x="-108520" y="3501009"/>
            <a:ext cx="1020058" cy="7018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>
            <a:stCxn id="16" idx="3"/>
          </p:cNvCxnSpPr>
          <p:nvPr/>
        </p:nvCxnSpPr>
        <p:spPr>
          <a:xfrm flipH="1">
            <a:off x="-108520" y="4581126"/>
            <a:ext cx="973359" cy="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/>
          <p:cNvCxnSpPr/>
          <p:nvPr/>
        </p:nvCxnSpPr>
        <p:spPr>
          <a:xfrm flipH="1" flipV="1">
            <a:off x="6555167" y="2239727"/>
            <a:ext cx="699078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/>
          <p:cNvCxnSpPr/>
          <p:nvPr/>
        </p:nvCxnSpPr>
        <p:spPr>
          <a:xfrm flipH="1">
            <a:off x="6336617" y="3501006"/>
            <a:ext cx="917629" cy="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/>
          <p:cNvCxnSpPr/>
          <p:nvPr/>
        </p:nvCxnSpPr>
        <p:spPr>
          <a:xfrm flipH="1" flipV="1">
            <a:off x="6606173" y="4581126"/>
            <a:ext cx="698903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/>
          <p:cNvCxnSpPr/>
          <p:nvPr/>
        </p:nvCxnSpPr>
        <p:spPr>
          <a:xfrm flipH="1">
            <a:off x="3316156" y="3501006"/>
            <a:ext cx="992235" cy="7024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/>
          <p:cNvCxnSpPr>
            <a:stCxn id="12" idx="3"/>
          </p:cNvCxnSpPr>
          <p:nvPr/>
        </p:nvCxnSpPr>
        <p:spPr>
          <a:xfrm flipH="1">
            <a:off x="3250737" y="4581126"/>
            <a:ext cx="1081183" cy="351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uppieren 55"/>
          <p:cNvGrpSpPr/>
          <p:nvPr/>
        </p:nvGrpSpPr>
        <p:grpSpPr>
          <a:xfrm>
            <a:off x="3941875" y="4325587"/>
            <a:ext cx="2808312" cy="511077"/>
            <a:chOff x="971600" y="3717031"/>
            <a:chExt cx="2592288" cy="360041"/>
          </a:xfrm>
          <a:solidFill>
            <a:srgbClr val="92D050"/>
          </a:solidFill>
        </p:grpSpPr>
        <p:sp>
          <p:nvSpPr>
            <p:cNvPr id="57" name="Rechteck 56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/>
                <a:t>D</a:t>
              </a:r>
              <a:r>
                <a:rPr lang="de-DE" dirty="0" smtClean="0"/>
                <a:t>: </a:t>
              </a:r>
              <a:r>
                <a:rPr lang="de-DE" dirty="0" err="1"/>
                <a:t>self-propelled</a:t>
              </a:r>
              <a:r>
                <a:rPr lang="de-DE" dirty="0"/>
                <a:t> </a:t>
              </a:r>
              <a:r>
                <a:rPr lang="de-DE" dirty="0" err="1"/>
                <a:t>vessels</a:t>
              </a:r>
              <a:endParaRPr lang="de-AT" dirty="0"/>
            </a:p>
          </p:txBody>
        </p:sp>
        <p:sp>
          <p:nvSpPr>
            <p:cNvPr id="58" name="Gleichschenkliges Dreieck 57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9" name="Gleichschenkliges Dreieck 58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</p:spTree>
    <p:extLst>
      <p:ext uri="{BB962C8B-B14F-4D97-AF65-F5344CB8AC3E}">
        <p14:creationId xmlns:p14="http://schemas.microsoft.com/office/powerpoint/2010/main" val="2687449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larity">
  <a:themeElements>
    <a:clrScheme name="Custom 1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3C628F"/>
      </a:accent1>
      <a:accent2>
        <a:srgbClr val="2D9DD9"/>
      </a:accent2>
      <a:accent3>
        <a:srgbClr val="F7A941"/>
      </a:accent3>
      <a:accent4>
        <a:srgbClr val="3C628F"/>
      </a:accent4>
      <a:accent5>
        <a:srgbClr val="2D9DD9"/>
      </a:accent5>
      <a:accent6>
        <a:srgbClr val="F7A941"/>
      </a:accent6>
      <a:hlink>
        <a:srgbClr val="3C628F"/>
      </a:hlink>
      <a:folHlink>
        <a:srgbClr val="3C628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0</TotalTime>
  <Words>671</Words>
  <Application>Microsoft Office PowerPoint</Application>
  <PresentationFormat>Bildschirmpräsentation (4:3)</PresentationFormat>
  <Paragraphs>114</Paragraphs>
  <Slides>18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18</vt:i4>
      </vt:variant>
    </vt:vector>
  </HeadingPairs>
  <TitlesOfParts>
    <vt:vector size="23" baseType="lpstr">
      <vt:lpstr>Arial</vt:lpstr>
      <vt:lpstr>Calibri</vt:lpstr>
      <vt:lpstr>Corbel</vt:lpstr>
      <vt:lpstr>Custom Design</vt:lpstr>
      <vt:lpstr>1_Clarity</vt:lpstr>
      <vt:lpstr>Inland Navigation Million Show</vt:lpstr>
      <vt:lpstr>Inland Navigation Million Show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Additional 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sabine.jung</dc:creator>
  <cp:lastModifiedBy>Stockhammer Verena</cp:lastModifiedBy>
  <cp:revision>338</cp:revision>
  <cp:lastPrinted>2013-04-09T11:49:52Z</cp:lastPrinted>
  <dcterms:created xsi:type="dcterms:W3CDTF">2012-09-17T08:31:25Z</dcterms:created>
  <dcterms:modified xsi:type="dcterms:W3CDTF">2020-04-27T05:11:04Z</dcterms:modified>
</cp:coreProperties>
</file>