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Lst>
  <p:notesMasterIdLst>
    <p:notesMasterId r:id="rId47"/>
  </p:notesMasterIdLst>
  <p:sldIdLst>
    <p:sldId id="411" r:id="rId3"/>
    <p:sldId id="440" r:id="rId4"/>
    <p:sldId id="408" r:id="rId5"/>
    <p:sldId id="410" r:id="rId6"/>
    <p:sldId id="416" r:id="rId7"/>
    <p:sldId id="412" r:id="rId8"/>
    <p:sldId id="397" r:id="rId9"/>
    <p:sldId id="398" r:id="rId10"/>
    <p:sldId id="432" r:id="rId11"/>
    <p:sldId id="437" r:id="rId12"/>
    <p:sldId id="399" r:id="rId13"/>
    <p:sldId id="433" r:id="rId14"/>
    <p:sldId id="414" r:id="rId15"/>
    <p:sldId id="318" r:id="rId16"/>
    <p:sldId id="401" r:id="rId17"/>
    <p:sldId id="402" r:id="rId18"/>
    <p:sldId id="325" r:id="rId19"/>
    <p:sldId id="407" r:id="rId20"/>
    <p:sldId id="434" r:id="rId21"/>
    <p:sldId id="415" r:id="rId22"/>
    <p:sldId id="413" r:id="rId23"/>
    <p:sldId id="319" r:id="rId24"/>
    <p:sldId id="400" r:id="rId25"/>
    <p:sldId id="441" r:id="rId26"/>
    <p:sldId id="403" r:id="rId27"/>
    <p:sldId id="404" r:id="rId28"/>
    <p:sldId id="435" r:id="rId29"/>
    <p:sldId id="430" r:id="rId30"/>
    <p:sldId id="417" r:id="rId31"/>
    <p:sldId id="418" r:id="rId32"/>
    <p:sldId id="419" r:id="rId33"/>
    <p:sldId id="426" r:id="rId34"/>
    <p:sldId id="425" r:id="rId35"/>
    <p:sldId id="420" r:id="rId36"/>
    <p:sldId id="423" r:id="rId37"/>
    <p:sldId id="424" r:id="rId38"/>
    <p:sldId id="427" r:id="rId39"/>
    <p:sldId id="428" r:id="rId40"/>
    <p:sldId id="405" r:id="rId41"/>
    <p:sldId id="436" r:id="rId42"/>
    <p:sldId id="431" r:id="rId43"/>
    <p:sldId id="429" r:id="rId44"/>
    <p:sldId id="439" r:id="rId45"/>
    <p:sldId id="409" r:id="rId46"/>
  </p:sldIdLst>
  <p:sldSz cx="9144000" cy="6858000" type="screen4x3"/>
  <p:notesSz cx="6805613" cy="99441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p15:clr>
            <a:srgbClr val="A4A3A4"/>
          </p15:clr>
        </p15:guide>
        <p15:guide id="2" pos="214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era Hofbauer" initials="VHO" lastIdx="2" clrIdx="0"/>
  <p:cmAuthor id="1" name="Haller Alexandra" initials="HA" lastIdx="3" clrIdx="1">
    <p:extLst>
      <p:ext uri="{19B8F6BF-5375-455C-9EA6-DF929625EA0E}">
        <p15:presenceInfo xmlns:p15="http://schemas.microsoft.com/office/powerpoint/2012/main" userId="S-1-5-21-2518422877-1314745675-1541441037-407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BC4"/>
    <a:srgbClr val="376092"/>
    <a:srgbClr val="5578A2"/>
    <a:srgbClr val="002E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76355" autoAdjust="0"/>
  </p:normalViewPr>
  <p:slideViewPr>
    <p:cSldViewPr showGuides="1">
      <p:cViewPr varScale="1">
        <p:scale>
          <a:sx n="67" d="100"/>
          <a:sy n="67" d="100"/>
        </p:scale>
        <p:origin x="1915" y="3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p:scale>
          <a:sx n="130" d="100"/>
          <a:sy n="130" d="100"/>
        </p:scale>
        <p:origin x="-2202" y="3096"/>
      </p:cViewPr>
      <p:guideLst>
        <p:guide orient="horz" pos="3132"/>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5" Type="http://schemas.openxmlformats.org/officeDocument/2006/relationships/image" Target="../media/image14.jpeg"/><Relationship Id="rId4" Type="http://schemas.openxmlformats.org/officeDocument/2006/relationships/image" Target="../media/image13.jpeg"/></Relationships>
</file>

<file path=ppt/diagrams/_rels/data2.xml.rels><?xml version="1.0" encoding="UTF-8" standalone="yes"?>
<Relationships xmlns="http://schemas.openxmlformats.org/package/2006/relationships"><Relationship Id="rId1" Type="http://schemas.openxmlformats.org/officeDocument/2006/relationships/image" Target="../media/image16.png"/></Relationships>
</file>

<file path=ppt/diagrams/_rels/data3.xml.rels><?xml version="1.0" encoding="UTF-8" standalone="yes"?>
<Relationships xmlns="http://schemas.openxmlformats.org/package/2006/relationships"><Relationship Id="rId1" Type="http://schemas.openxmlformats.org/officeDocument/2006/relationships/image" Target="../media/image23.png"/></Relationships>
</file>

<file path=ppt/diagrams/_rels/data4.xml.rels><?xml version="1.0" encoding="UTF-8" standalone="yes"?>
<Relationships xmlns="http://schemas.openxmlformats.org/package/2006/relationships"><Relationship Id="rId1" Type="http://schemas.openxmlformats.org/officeDocument/2006/relationships/image" Target="../media/image32.png"/></Relationships>
</file>

<file path=ppt/diagrams/_rels/data5.xml.rels><?xml version="1.0" encoding="UTF-8" standalone="yes"?>
<Relationships xmlns="http://schemas.openxmlformats.org/package/2006/relationships"><Relationship Id="rId1"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image" Target="../media/image10.jpeg"/><Relationship Id="rId5" Type="http://schemas.openxmlformats.org/officeDocument/2006/relationships/image" Target="../media/image11.jpeg"/><Relationship Id="rId4"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5.xml.rels><?xml version="1.0" encoding="UTF-8" standalone="yes"?>
<Relationships xmlns="http://schemas.openxmlformats.org/package/2006/relationships"><Relationship Id="rId1"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053AC2-D9F3-4A43-90AA-4D1FD71FB8D3}" type="doc">
      <dgm:prSet loTypeId="urn:microsoft.com/office/officeart/2008/layout/AscendingPictureAccentProcess" loCatId="process" qsTypeId="urn:microsoft.com/office/officeart/2005/8/quickstyle/simple1" qsCatId="simple" csTypeId="urn:microsoft.com/office/officeart/2005/8/colors/accent2_4" csCatId="accent2" phldr="1"/>
      <dgm:spPr/>
    </dgm:pt>
    <dgm:pt modelId="{E5B884BA-0BC0-4012-A40A-2B02B63691C3}">
      <dgm:prSet phldrT="[Text]"/>
      <dgm:spPr/>
      <dgm:t>
        <a:bodyPr/>
        <a:lstStyle/>
        <a:p>
          <a:r>
            <a:rPr lang="de-AT" dirty="0" smtClean="0">
              <a:latin typeface="Corbel" panose="020B0503020204020204" pitchFamily="34" charset="0"/>
            </a:rPr>
            <a:t>rechtliche und politische Rahmen</a:t>
          </a:r>
          <a:endParaRPr lang="de-DE" dirty="0">
            <a:latin typeface="Corbel" panose="020B0503020204020204" pitchFamily="34" charset="0"/>
          </a:endParaRPr>
        </a:p>
      </dgm:t>
    </dgm:pt>
    <dgm:pt modelId="{E12819A4-038E-422C-B631-0B5D4DE9FE69}" type="parTrans" cxnId="{4E23DE8F-D822-46E0-B508-37279C6EC811}">
      <dgm:prSet/>
      <dgm:spPr/>
      <dgm:t>
        <a:bodyPr/>
        <a:lstStyle/>
        <a:p>
          <a:endParaRPr lang="de-DE"/>
        </a:p>
      </dgm:t>
    </dgm:pt>
    <dgm:pt modelId="{D4178A2B-E653-42F8-80F1-9630A15BFBE9}" type="sibTrans" cxnId="{4E23DE8F-D822-46E0-B508-37279C6EC811}">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de-DE"/>
        </a:p>
      </dgm:t>
    </dgm:pt>
    <dgm:pt modelId="{7A4AB708-0B0E-43DA-BB83-20DF209C21BA}">
      <dgm:prSet phldrT="[Text]"/>
      <dgm:spPr/>
      <dgm:t>
        <a:bodyPr/>
        <a:lstStyle/>
        <a:p>
          <a:r>
            <a:rPr lang="de-AT" dirty="0" smtClean="0">
              <a:latin typeface="Corbel" panose="020B0503020204020204" pitchFamily="34" charset="0"/>
            </a:rPr>
            <a:t>  Die Wasserstraße</a:t>
          </a:r>
          <a:br>
            <a:rPr lang="de-AT" dirty="0" smtClean="0">
              <a:latin typeface="Corbel" panose="020B0503020204020204" pitchFamily="34" charset="0"/>
            </a:rPr>
          </a:br>
          <a:r>
            <a:rPr lang="de-AT" dirty="0" smtClean="0">
              <a:latin typeface="Corbel" panose="020B0503020204020204" pitchFamily="34" charset="0"/>
            </a:rPr>
            <a:t>  Donau</a:t>
          </a:r>
          <a:endParaRPr lang="de-DE" dirty="0">
            <a:latin typeface="Corbel" panose="020B0503020204020204" pitchFamily="34" charset="0"/>
          </a:endParaRPr>
        </a:p>
      </dgm:t>
    </dgm:pt>
    <dgm:pt modelId="{FE27A38F-9314-4330-AC2E-871421AA1185}" type="parTrans" cxnId="{0488AF05-D4E7-428F-9415-32D7B9A02C26}">
      <dgm:prSet/>
      <dgm:spPr/>
      <dgm:t>
        <a:bodyPr/>
        <a:lstStyle/>
        <a:p>
          <a:endParaRPr lang="de-DE"/>
        </a:p>
      </dgm:t>
    </dgm:pt>
    <dgm:pt modelId="{9AA3EF14-A705-4388-89AC-71EDA79C774B}" type="sibTrans" cxnId="{0488AF05-D4E7-428F-9415-32D7B9A02C26}">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de-DE"/>
        </a:p>
      </dgm:t>
    </dgm:pt>
    <dgm:pt modelId="{7D5E9AE5-A0E5-488B-A86E-85FC744F030D}">
      <dgm:prSet phldrT="[Text]"/>
      <dgm:spPr/>
      <dgm:t>
        <a:bodyPr/>
        <a:lstStyle/>
        <a:p>
          <a:r>
            <a:rPr lang="de-AT" dirty="0" smtClean="0">
              <a:latin typeface="Corbel" panose="020B0503020204020204" pitchFamily="34" charset="0"/>
            </a:rPr>
            <a:t>Binnenschiffe</a:t>
          </a:r>
          <a:endParaRPr lang="de-DE" dirty="0">
            <a:latin typeface="Corbel" panose="020B0503020204020204" pitchFamily="34" charset="0"/>
          </a:endParaRPr>
        </a:p>
      </dgm:t>
    </dgm:pt>
    <dgm:pt modelId="{A45293FA-1222-4E10-9A8B-2C55B971EB36}" type="parTrans" cxnId="{F8C04827-712B-43CA-AA83-0D66567B502B}">
      <dgm:prSet/>
      <dgm:spPr/>
      <dgm:t>
        <a:bodyPr/>
        <a:lstStyle/>
        <a:p>
          <a:endParaRPr lang="de-DE"/>
        </a:p>
      </dgm:t>
    </dgm:pt>
    <dgm:pt modelId="{5A027173-CE90-4AB8-A423-9DE986BC70D6}" type="sibTrans" cxnId="{F8C04827-712B-43CA-AA83-0D66567B502B}">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de-DE"/>
        </a:p>
      </dgm:t>
    </dgm:pt>
    <dgm:pt modelId="{2A239557-F75B-44C3-A8B7-E187588BC956}">
      <dgm:prSet phldrT="[Text]"/>
      <dgm:spPr/>
      <dgm:t>
        <a:bodyPr/>
        <a:lstStyle/>
        <a:p>
          <a:r>
            <a:rPr lang="de-AT" dirty="0" smtClean="0">
              <a:latin typeface="Corbel" panose="020B0503020204020204" pitchFamily="34" charset="0"/>
            </a:rPr>
            <a:t>Häfen und Terminals</a:t>
          </a:r>
          <a:endParaRPr lang="de-DE" dirty="0">
            <a:latin typeface="Corbel" panose="020B0503020204020204" pitchFamily="34" charset="0"/>
          </a:endParaRPr>
        </a:p>
      </dgm:t>
    </dgm:pt>
    <dgm:pt modelId="{29FB6B4A-7F39-45FB-B463-AE985302479D}" type="parTrans" cxnId="{F9AA0AE2-1E0C-4199-919A-C4506D0EB3A4}">
      <dgm:prSet/>
      <dgm:spPr/>
      <dgm:t>
        <a:bodyPr/>
        <a:lstStyle/>
        <a:p>
          <a:endParaRPr lang="de-DE"/>
        </a:p>
      </dgm:t>
    </dgm:pt>
    <dgm:pt modelId="{CCD6703B-07F7-4635-BF2E-E0AFE679A3F5}" type="sibTrans" cxnId="{F9AA0AE2-1E0C-4199-919A-C4506D0EB3A4}">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de-DE"/>
        </a:p>
      </dgm:t>
    </dgm:pt>
    <dgm:pt modelId="{08002095-CFA0-4CC8-81F9-DD5E00535639}">
      <dgm:prSet phldrT="[Text]"/>
      <dgm:spPr/>
      <dgm:t>
        <a:bodyPr/>
        <a:lstStyle/>
        <a:p>
          <a:r>
            <a:rPr lang="de-AT" dirty="0" smtClean="0">
              <a:latin typeface="Corbel" panose="020B0503020204020204" pitchFamily="34" charset="0"/>
            </a:rPr>
            <a:t>River Information Services</a:t>
          </a:r>
          <a:endParaRPr lang="de-DE" dirty="0">
            <a:latin typeface="Corbel" panose="020B0503020204020204" pitchFamily="34" charset="0"/>
          </a:endParaRPr>
        </a:p>
      </dgm:t>
    </dgm:pt>
    <dgm:pt modelId="{73B11207-4AAF-4043-831F-90E46D9232C6}" type="parTrans" cxnId="{1E65C5A2-2EB3-4F9A-AD61-30E6455A48D3}">
      <dgm:prSet/>
      <dgm:spPr/>
      <dgm:t>
        <a:bodyPr/>
        <a:lstStyle/>
        <a:p>
          <a:endParaRPr lang="de-DE"/>
        </a:p>
      </dgm:t>
    </dgm:pt>
    <dgm:pt modelId="{E11F6108-9A14-4D1C-BBF1-AE20862D6931}" type="sibTrans" cxnId="{1E65C5A2-2EB3-4F9A-AD61-30E6455A48D3}">
      <dgm:prSet/>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t>
        <a:bodyPr/>
        <a:lstStyle/>
        <a:p>
          <a:endParaRPr lang="de-DE"/>
        </a:p>
      </dgm:t>
    </dgm:pt>
    <dgm:pt modelId="{8E8D7DEA-09CC-4F6F-8A49-733DBEFF68BA}" type="pres">
      <dgm:prSet presAssocID="{C6053AC2-D9F3-4A43-90AA-4D1FD71FB8D3}" presName="Name0" presStyleCnt="0">
        <dgm:presLayoutVars>
          <dgm:chMax val="7"/>
          <dgm:chPref val="7"/>
          <dgm:dir/>
        </dgm:presLayoutVars>
      </dgm:prSet>
      <dgm:spPr/>
    </dgm:pt>
    <dgm:pt modelId="{4D45C0BF-D33F-4F95-ADB2-D9177FE8FFDD}" type="pres">
      <dgm:prSet presAssocID="{C6053AC2-D9F3-4A43-90AA-4D1FD71FB8D3}" presName="dot1" presStyleLbl="alignNode1" presStyleIdx="0" presStyleCnt="15"/>
      <dgm:spPr/>
    </dgm:pt>
    <dgm:pt modelId="{467EC388-7A72-4492-B58E-920995B98D96}" type="pres">
      <dgm:prSet presAssocID="{C6053AC2-D9F3-4A43-90AA-4D1FD71FB8D3}" presName="dot2" presStyleLbl="alignNode1" presStyleIdx="1" presStyleCnt="15"/>
      <dgm:spPr/>
    </dgm:pt>
    <dgm:pt modelId="{7A1D9D18-E3FA-4315-A360-3D2FEDF1D905}" type="pres">
      <dgm:prSet presAssocID="{C6053AC2-D9F3-4A43-90AA-4D1FD71FB8D3}" presName="dot3" presStyleLbl="alignNode1" presStyleIdx="2" presStyleCnt="15"/>
      <dgm:spPr/>
    </dgm:pt>
    <dgm:pt modelId="{AB94B63F-E94C-4B8A-945C-DFF209894165}" type="pres">
      <dgm:prSet presAssocID="{C6053AC2-D9F3-4A43-90AA-4D1FD71FB8D3}" presName="dot4" presStyleLbl="alignNode1" presStyleIdx="3" presStyleCnt="15"/>
      <dgm:spPr/>
    </dgm:pt>
    <dgm:pt modelId="{498F304C-7DFE-4A16-8EFC-718889CF730F}" type="pres">
      <dgm:prSet presAssocID="{C6053AC2-D9F3-4A43-90AA-4D1FD71FB8D3}" presName="dot5" presStyleLbl="alignNode1" presStyleIdx="4" presStyleCnt="15"/>
      <dgm:spPr/>
    </dgm:pt>
    <dgm:pt modelId="{9E7654C4-E646-4506-AEAA-FA97AD459473}" type="pres">
      <dgm:prSet presAssocID="{C6053AC2-D9F3-4A43-90AA-4D1FD71FB8D3}" presName="dot6" presStyleLbl="alignNode1" presStyleIdx="5" presStyleCnt="15"/>
      <dgm:spPr/>
    </dgm:pt>
    <dgm:pt modelId="{5DC0D7F0-E339-47CC-9023-4C1E83A40813}" type="pres">
      <dgm:prSet presAssocID="{C6053AC2-D9F3-4A43-90AA-4D1FD71FB8D3}" presName="dot7" presStyleLbl="alignNode1" presStyleIdx="6" presStyleCnt="15"/>
      <dgm:spPr/>
    </dgm:pt>
    <dgm:pt modelId="{3CDDCF13-B959-4FBE-8C70-E2BCC097E128}" type="pres">
      <dgm:prSet presAssocID="{C6053AC2-D9F3-4A43-90AA-4D1FD71FB8D3}" presName="dot8" presStyleLbl="alignNode1" presStyleIdx="7" presStyleCnt="15"/>
      <dgm:spPr/>
    </dgm:pt>
    <dgm:pt modelId="{056E77DD-424A-41FC-AD53-4EA87F9C2626}" type="pres">
      <dgm:prSet presAssocID="{C6053AC2-D9F3-4A43-90AA-4D1FD71FB8D3}" presName="dotArrow1" presStyleLbl="alignNode1" presStyleIdx="8" presStyleCnt="15"/>
      <dgm:spPr/>
    </dgm:pt>
    <dgm:pt modelId="{35A60326-1A65-4FA2-A0EF-DAEC921BABDC}" type="pres">
      <dgm:prSet presAssocID="{C6053AC2-D9F3-4A43-90AA-4D1FD71FB8D3}" presName="dotArrow2" presStyleLbl="alignNode1" presStyleIdx="9" presStyleCnt="15"/>
      <dgm:spPr/>
    </dgm:pt>
    <dgm:pt modelId="{39CAF5E3-5B70-4A11-B663-840B1C119701}" type="pres">
      <dgm:prSet presAssocID="{C6053AC2-D9F3-4A43-90AA-4D1FD71FB8D3}" presName="dotArrow3" presStyleLbl="alignNode1" presStyleIdx="10" presStyleCnt="15"/>
      <dgm:spPr/>
    </dgm:pt>
    <dgm:pt modelId="{B7802B21-7D84-4DC6-B072-A3E40BB950E9}" type="pres">
      <dgm:prSet presAssocID="{C6053AC2-D9F3-4A43-90AA-4D1FD71FB8D3}" presName="dotArrow4" presStyleLbl="alignNode1" presStyleIdx="11" presStyleCnt="15"/>
      <dgm:spPr/>
    </dgm:pt>
    <dgm:pt modelId="{F44CEF68-EC7D-4C22-A458-23E1E1036436}" type="pres">
      <dgm:prSet presAssocID="{C6053AC2-D9F3-4A43-90AA-4D1FD71FB8D3}" presName="dotArrow5" presStyleLbl="alignNode1" presStyleIdx="12" presStyleCnt="15"/>
      <dgm:spPr/>
    </dgm:pt>
    <dgm:pt modelId="{B6CB4FAD-06BB-4C00-B695-0C6CE76BEC9B}" type="pres">
      <dgm:prSet presAssocID="{C6053AC2-D9F3-4A43-90AA-4D1FD71FB8D3}" presName="dotArrow6" presStyleLbl="alignNode1" presStyleIdx="13" presStyleCnt="15"/>
      <dgm:spPr/>
    </dgm:pt>
    <dgm:pt modelId="{14D181C7-640F-4038-9E6D-602FC9E8DC24}" type="pres">
      <dgm:prSet presAssocID="{C6053AC2-D9F3-4A43-90AA-4D1FD71FB8D3}" presName="dotArrow7" presStyleLbl="alignNode1" presStyleIdx="14" presStyleCnt="15"/>
      <dgm:spPr/>
    </dgm:pt>
    <dgm:pt modelId="{B7129ECE-6C39-48AC-A4B5-3E35943C7F31}" type="pres">
      <dgm:prSet presAssocID="{E5B884BA-0BC0-4012-A40A-2B02B63691C3}" presName="parTx1" presStyleLbl="node1" presStyleIdx="0" presStyleCnt="5"/>
      <dgm:spPr/>
      <dgm:t>
        <a:bodyPr/>
        <a:lstStyle/>
        <a:p>
          <a:endParaRPr lang="de-DE"/>
        </a:p>
      </dgm:t>
    </dgm:pt>
    <dgm:pt modelId="{B1B9DBCD-E767-4ECB-8E8A-5F46604BB006}" type="pres">
      <dgm:prSet presAssocID="{D4178A2B-E653-42F8-80F1-9630A15BFBE9}" presName="picture1" presStyleCnt="0"/>
      <dgm:spPr/>
    </dgm:pt>
    <dgm:pt modelId="{59776129-F9A1-423D-A150-5186ED9EEAE5}" type="pres">
      <dgm:prSet presAssocID="{D4178A2B-E653-42F8-80F1-9630A15BFBE9}" presName="imageRepeatNode" presStyleLbl="fgImgPlace1" presStyleIdx="0" presStyleCnt="5"/>
      <dgm:spPr/>
      <dgm:t>
        <a:bodyPr/>
        <a:lstStyle/>
        <a:p>
          <a:endParaRPr lang="de-DE"/>
        </a:p>
      </dgm:t>
    </dgm:pt>
    <dgm:pt modelId="{386D1F43-FA00-4B5D-8543-EAF07493C402}" type="pres">
      <dgm:prSet presAssocID="{08002095-CFA0-4CC8-81F9-DD5E00535639}" presName="parTx2" presStyleLbl="node1" presStyleIdx="1" presStyleCnt="5"/>
      <dgm:spPr/>
      <dgm:t>
        <a:bodyPr/>
        <a:lstStyle/>
        <a:p>
          <a:endParaRPr lang="de-DE"/>
        </a:p>
      </dgm:t>
    </dgm:pt>
    <dgm:pt modelId="{3339995B-0EAD-44A8-9F6A-D142B09C0092}" type="pres">
      <dgm:prSet presAssocID="{E11F6108-9A14-4D1C-BBF1-AE20862D6931}" presName="picture2" presStyleCnt="0"/>
      <dgm:spPr/>
    </dgm:pt>
    <dgm:pt modelId="{ED9C4611-D723-4F82-BC10-BB07E4502AB4}" type="pres">
      <dgm:prSet presAssocID="{E11F6108-9A14-4D1C-BBF1-AE20862D6931}" presName="imageRepeatNode" presStyleLbl="fgImgPlace1" presStyleIdx="1" presStyleCnt="5"/>
      <dgm:spPr/>
      <dgm:t>
        <a:bodyPr/>
        <a:lstStyle/>
        <a:p>
          <a:endParaRPr lang="de-DE"/>
        </a:p>
      </dgm:t>
    </dgm:pt>
    <dgm:pt modelId="{59E625AA-24F6-4094-8E13-25DD69C819A7}" type="pres">
      <dgm:prSet presAssocID="{2A239557-F75B-44C3-A8B7-E187588BC956}" presName="parTx3" presStyleLbl="node1" presStyleIdx="2" presStyleCnt="5"/>
      <dgm:spPr/>
      <dgm:t>
        <a:bodyPr/>
        <a:lstStyle/>
        <a:p>
          <a:endParaRPr lang="de-DE"/>
        </a:p>
      </dgm:t>
    </dgm:pt>
    <dgm:pt modelId="{3A6F4AB0-ECEB-4C69-884B-45F5469E3A31}" type="pres">
      <dgm:prSet presAssocID="{CCD6703B-07F7-4635-BF2E-E0AFE679A3F5}" presName="picture3" presStyleCnt="0"/>
      <dgm:spPr/>
    </dgm:pt>
    <dgm:pt modelId="{176F5D48-BDCA-4D8D-9D1B-BC7E0687FC47}" type="pres">
      <dgm:prSet presAssocID="{CCD6703B-07F7-4635-BF2E-E0AFE679A3F5}" presName="imageRepeatNode" presStyleLbl="fgImgPlace1" presStyleIdx="2" presStyleCnt="5"/>
      <dgm:spPr/>
      <dgm:t>
        <a:bodyPr/>
        <a:lstStyle/>
        <a:p>
          <a:endParaRPr lang="de-DE"/>
        </a:p>
      </dgm:t>
    </dgm:pt>
    <dgm:pt modelId="{2646E999-FBFE-44E8-8707-54F7E2EBB09C}" type="pres">
      <dgm:prSet presAssocID="{7D5E9AE5-A0E5-488B-A86E-85FC744F030D}" presName="parTx4" presStyleLbl="node1" presStyleIdx="3" presStyleCnt="5"/>
      <dgm:spPr/>
      <dgm:t>
        <a:bodyPr/>
        <a:lstStyle/>
        <a:p>
          <a:endParaRPr lang="de-DE"/>
        </a:p>
      </dgm:t>
    </dgm:pt>
    <dgm:pt modelId="{FABE7D9F-7B08-4B09-BCA0-8E1998BBFC8A}" type="pres">
      <dgm:prSet presAssocID="{5A027173-CE90-4AB8-A423-9DE986BC70D6}" presName="picture4" presStyleCnt="0"/>
      <dgm:spPr/>
    </dgm:pt>
    <dgm:pt modelId="{4D4BAD87-9ECB-4779-82AC-2A6833FCE1A0}" type="pres">
      <dgm:prSet presAssocID="{5A027173-CE90-4AB8-A423-9DE986BC70D6}" presName="imageRepeatNode" presStyleLbl="fgImgPlace1" presStyleIdx="3" presStyleCnt="5"/>
      <dgm:spPr/>
      <dgm:t>
        <a:bodyPr/>
        <a:lstStyle/>
        <a:p>
          <a:endParaRPr lang="de-DE"/>
        </a:p>
      </dgm:t>
    </dgm:pt>
    <dgm:pt modelId="{52A33680-2221-4155-AC9D-38D81F19A01E}" type="pres">
      <dgm:prSet presAssocID="{7A4AB708-0B0E-43DA-BB83-20DF209C21BA}" presName="parTx5" presStyleLbl="node1" presStyleIdx="4" presStyleCnt="5" custLinFactNeighborX="-5092" custLinFactNeighborY="-325"/>
      <dgm:spPr/>
      <dgm:t>
        <a:bodyPr/>
        <a:lstStyle/>
        <a:p>
          <a:endParaRPr lang="de-DE"/>
        </a:p>
      </dgm:t>
    </dgm:pt>
    <dgm:pt modelId="{78647B9F-D0E0-4592-A370-EC5A2EC4B10C}" type="pres">
      <dgm:prSet presAssocID="{9AA3EF14-A705-4388-89AC-71EDA79C774B}" presName="picture5" presStyleCnt="0"/>
      <dgm:spPr/>
    </dgm:pt>
    <dgm:pt modelId="{78AB27AE-7448-4B81-82C7-00DD3513E65B}" type="pres">
      <dgm:prSet presAssocID="{9AA3EF14-A705-4388-89AC-71EDA79C774B}" presName="imageRepeatNode" presStyleLbl="fgImgPlace1" presStyleIdx="4" presStyleCnt="5"/>
      <dgm:spPr/>
      <dgm:t>
        <a:bodyPr/>
        <a:lstStyle/>
        <a:p>
          <a:endParaRPr lang="de-DE"/>
        </a:p>
      </dgm:t>
    </dgm:pt>
  </dgm:ptLst>
  <dgm:cxnLst>
    <dgm:cxn modelId="{EF7F7DBF-30BC-4A76-B55F-039B4823AFDB}" type="presOf" srcId="{7A4AB708-0B0E-43DA-BB83-20DF209C21BA}" destId="{52A33680-2221-4155-AC9D-38D81F19A01E}" srcOrd="0" destOrd="0" presId="urn:microsoft.com/office/officeart/2008/layout/AscendingPictureAccentProcess"/>
    <dgm:cxn modelId="{FB9D70B3-BCAB-44D8-A21B-6857C0D3D24C}" type="presOf" srcId="{E5B884BA-0BC0-4012-A40A-2B02B63691C3}" destId="{B7129ECE-6C39-48AC-A4B5-3E35943C7F31}" srcOrd="0" destOrd="0" presId="urn:microsoft.com/office/officeart/2008/layout/AscendingPictureAccentProcess"/>
    <dgm:cxn modelId="{0488AF05-D4E7-428F-9415-32D7B9A02C26}" srcId="{C6053AC2-D9F3-4A43-90AA-4D1FD71FB8D3}" destId="{7A4AB708-0B0E-43DA-BB83-20DF209C21BA}" srcOrd="4" destOrd="0" parTransId="{FE27A38F-9314-4330-AC2E-871421AA1185}" sibTransId="{9AA3EF14-A705-4388-89AC-71EDA79C774B}"/>
    <dgm:cxn modelId="{E0747255-976C-4701-AE8D-D7D4A04AAFDA}" type="presOf" srcId="{9AA3EF14-A705-4388-89AC-71EDA79C774B}" destId="{78AB27AE-7448-4B81-82C7-00DD3513E65B}" srcOrd="0" destOrd="0" presId="urn:microsoft.com/office/officeart/2008/layout/AscendingPictureAccentProcess"/>
    <dgm:cxn modelId="{46B43013-38A4-4424-B600-356620B5BC77}" type="presOf" srcId="{08002095-CFA0-4CC8-81F9-DD5E00535639}" destId="{386D1F43-FA00-4B5D-8543-EAF07493C402}" srcOrd="0" destOrd="0" presId="urn:microsoft.com/office/officeart/2008/layout/AscendingPictureAccentProcess"/>
    <dgm:cxn modelId="{3E313DC0-11FA-49DB-B309-050E513C66D6}" type="presOf" srcId="{5A027173-CE90-4AB8-A423-9DE986BC70D6}" destId="{4D4BAD87-9ECB-4779-82AC-2A6833FCE1A0}" srcOrd="0" destOrd="0" presId="urn:microsoft.com/office/officeart/2008/layout/AscendingPictureAccentProcess"/>
    <dgm:cxn modelId="{1E65C5A2-2EB3-4F9A-AD61-30E6455A48D3}" srcId="{C6053AC2-D9F3-4A43-90AA-4D1FD71FB8D3}" destId="{08002095-CFA0-4CC8-81F9-DD5E00535639}" srcOrd="1" destOrd="0" parTransId="{73B11207-4AAF-4043-831F-90E46D9232C6}" sibTransId="{E11F6108-9A14-4D1C-BBF1-AE20862D6931}"/>
    <dgm:cxn modelId="{3BA10446-A565-47C3-BCE4-56AA8DEB60D6}" type="presOf" srcId="{2A239557-F75B-44C3-A8B7-E187588BC956}" destId="{59E625AA-24F6-4094-8E13-25DD69C819A7}" srcOrd="0" destOrd="0" presId="urn:microsoft.com/office/officeart/2008/layout/AscendingPictureAccentProcess"/>
    <dgm:cxn modelId="{D8A0B6D6-9E1D-41A0-9CDE-17F1978E1AB0}" type="presOf" srcId="{CCD6703B-07F7-4635-BF2E-E0AFE679A3F5}" destId="{176F5D48-BDCA-4D8D-9D1B-BC7E0687FC47}" srcOrd="0" destOrd="0" presId="urn:microsoft.com/office/officeart/2008/layout/AscendingPictureAccentProcess"/>
    <dgm:cxn modelId="{E820D458-48B5-4F3C-9243-AC1C05B2B716}" type="presOf" srcId="{C6053AC2-D9F3-4A43-90AA-4D1FD71FB8D3}" destId="{8E8D7DEA-09CC-4F6F-8A49-733DBEFF68BA}" srcOrd="0" destOrd="0" presId="urn:microsoft.com/office/officeart/2008/layout/AscendingPictureAccentProcess"/>
    <dgm:cxn modelId="{7470D9B8-1D9F-4425-AFF2-D75DEC2547CD}" type="presOf" srcId="{7D5E9AE5-A0E5-488B-A86E-85FC744F030D}" destId="{2646E999-FBFE-44E8-8707-54F7E2EBB09C}" srcOrd="0" destOrd="0" presId="urn:microsoft.com/office/officeart/2008/layout/AscendingPictureAccentProcess"/>
    <dgm:cxn modelId="{5037D238-0DAD-4B6F-A0AC-395C757E9E1D}" type="presOf" srcId="{E11F6108-9A14-4D1C-BBF1-AE20862D6931}" destId="{ED9C4611-D723-4F82-BC10-BB07E4502AB4}" srcOrd="0" destOrd="0" presId="urn:microsoft.com/office/officeart/2008/layout/AscendingPictureAccentProcess"/>
    <dgm:cxn modelId="{4E23DE8F-D822-46E0-B508-37279C6EC811}" srcId="{C6053AC2-D9F3-4A43-90AA-4D1FD71FB8D3}" destId="{E5B884BA-0BC0-4012-A40A-2B02B63691C3}" srcOrd="0" destOrd="0" parTransId="{E12819A4-038E-422C-B631-0B5D4DE9FE69}" sibTransId="{D4178A2B-E653-42F8-80F1-9630A15BFBE9}"/>
    <dgm:cxn modelId="{668D3DB2-1092-4004-9271-D9A88247D4B2}" type="presOf" srcId="{D4178A2B-E653-42F8-80F1-9630A15BFBE9}" destId="{59776129-F9A1-423D-A150-5186ED9EEAE5}" srcOrd="0" destOrd="0" presId="urn:microsoft.com/office/officeart/2008/layout/AscendingPictureAccentProcess"/>
    <dgm:cxn modelId="{F9AA0AE2-1E0C-4199-919A-C4506D0EB3A4}" srcId="{C6053AC2-D9F3-4A43-90AA-4D1FD71FB8D3}" destId="{2A239557-F75B-44C3-A8B7-E187588BC956}" srcOrd="2" destOrd="0" parTransId="{29FB6B4A-7F39-45FB-B463-AE985302479D}" sibTransId="{CCD6703B-07F7-4635-BF2E-E0AFE679A3F5}"/>
    <dgm:cxn modelId="{F8C04827-712B-43CA-AA83-0D66567B502B}" srcId="{C6053AC2-D9F3-4A43-90AA-4D1FD71FB8D3}" destId="{7D5E9AE5-A0E5-488B-A86E-85FC744F030D}" srcOrd="3" destOrd="0" parTransId="{A45293FA-1222-4E10-9A8B-2C55B971EB36}" sibTransId="{5A027173-CE90-4AB8-A423-9DE986BC70D6}"/>
    <dgm:cxn modelId="{59688DDD-3CF6-407F-A778-E8AEEA609BB2}" type="presParOf" srcId="{8E8D7DEA-09CC-4F6F-8A49-733DBEFF68BA}" destId="{4D45C0BF-D33F-4F95-ADB2-D9177FE8FFDD}" srcOrd="0" destOrd="0" presId="urn:microsoft.com/office/officeart/2008/layout/AscendingPictureAccentProcess"/>
    <dgm:cxn modelId="{8F929AF9-6AC9-41FC-9C0E-EB1D57155CC4}" type="presParOf" srcId="{8E8D7DEA-09CC-4F6F-8A49-733DBEFF68BA}" destId="{467EC388-7A72-4492-B58E-920995B98D96}" srcOrd="1" destOrd="0" presId="urn:microsoft.com/office/officeart/2008/layout/AscendingPictureAccentProcess"/>
    <dgm:cxn modelId="{2C1A980C-1C49-4D71-9E7B-EA09D468760F}" type="presParOf" srcId="{8E8D7DEA-09CC-4F6F-8A49-733DBEFF68BA}" destId="{7A1D9D18-E3FA-4315-A360-3D2FEDF1D905}" srcOrd="2" destOrd="0" presId="urn:microsoft.com/office/officeart/2008/layout/AscendingPictureAccentProcess"/>
    <dgm:cxn modelId="{3705DC54-68FF-4B9A-B9D7-142E0C94D912}" type="presParOf" srcId="{8E8D7DEA-09CC-4F6F-8A49-733DBEFF68BA}" destId="{AB94B63F-E94C-4B8A-945C-DFF209894165}" srcOrd="3" destOrd="0" presId="urn:microsoft.com/office/officeart/2008/layout/AscendingPictureAccentProcess"/>
    <dgm:cxn modelId="{1CC74985-9799-4F55-BFDC-820923891437}" type="presParOf" srcId="{8E8D7DEA-09CC-4F6F-8A49-733DBEFF68BA}" destId="{498F304C-7DFE-4A16-8EFC-718889CF730F}" srcOrd="4" destOrd="0" presId="urn:microsoft.com/office/officeart/2008/layout/AscendingPictureAccentProcess"/>
    <dgm:cxn modelId="{4CCE6E65-7634-474A-9E04-F67FD5588A6F}" type="presParOf" srcId="{8E8D7DEA-09CC-4F6F-8A49-733DBEFF68BA}" destId="{9E7654C4-E646-4506-AEAA-FA97AD459473}" srcOrd="5" destOrd="0" presId="urn:microsoft.com/office/officeart/2008/layout/AscendingPictureAccentProcess"/>
    <dgm:cxn modelId="{D22F0159-0BFC-4EFC-A77A-1D08943BA68F}" type="presParOf" srcId="{8E8D7DEA-09CC-4F6F-8A49-733DBEFF68BA}" destId="{5DC0D7F0-E339-47CC-9023-4C1E83A40813}" srcOrd="6" destOrd="0" presId="urn:microsoft.com/office/officeart/2008/layout/AscendingPictureAccentProcess"/>
    <dgm:cxn modelId="{DA171D40-3FB9-42C5-93EB-864A152F88DE}" type="presParOf" srcId="{8E8D7DEA-09CC-4F6F-8A49-733DBEFF68BA}" destId="{3CDDCF13-B959-4FBE-8C70-E2BCC097E128}" srcOrd="7" destOrd="0" presId="urn:microsoft.com/office/officeart/2008/layout/AscendingPictureAccentProcess"/>
    <dgm:cxn modelId="{1DC6C5DE-D23D-4E32-8852-B8D824F62FF9}" type="presParOf" srcId="{8E8D7DEA-09CC-4F6F-8A49-733DBEFF68BA}" destId="{056E77DD-424A-41FC-AD53-4EA87F9C2626}" srcOrd="8" destOrd="0" presId="urn:microsoft.com/office/officeart/2008/layout/AscendingPictureAccentProcess"/>
    <dgm:cxn modelId="{FC501E77-FB21-4E0A-A657-0EC9321C8D59}" type="presParOf" srcId="{8E8D7DEA-09CC-4F6F-8A49-733DBEFF68BA}" destId="{35A60326-1A65-4FA2-A0EF-DAEC921BABDC}" srcOrd="9" destOrd="0" presId="urn:microsoft.com/office/officeart/2008/layout/AscendingPictureAccentProcess"/>
    <dgm:cxn modelId="{A56C243F-0FCD-450B-A24E-9205FDEE1EE9}" type="presParOf" srcId="{8E8D7DEA-09CC-4F6F-8A49-733DBEFF68BA}" destId="{39CAF5E3-5B70-4A11-B663-840B1C119701}" srcOrd="10" destOrd="0" presId="urn:microsoft.com/office/officeart/2008/layout/AscendingPictureAccentProcess"/>
    <dgm:cxn modelId="{CD75382A-7623-4ED7-B045-7147ADFCF939}" type="presParOf" srcId="{8E8D7DEA-09CC-4F6F-8A49-733DBEFF68BA}" destId="{B7802B21-7D84-4DC6-B072-A3E40BB950E9}" srcOrd="11" destOrd="0" presId="urn:microsoft.com/office/officeart/2008/layout/AscendingPictureAccentProcess"/>
    <dgm:cxn modelId="{E9C0B51E-EA72-47A3-A1BC-29FA19B1A9A8}" type="presParOf" srcId="{8E8D7DEA-09CC-4F6F-8A49-733DBEFF68BA}" destId="{F44CEF68-EC7D-4C22-A458-23E1E1036436}" srcOrd="12" destOrd="0" presId="urn:microsoft.com/office/officeart/2008/layout/AscendingPictureAccentProcess"/>
    <dgm:cxn modelId="{4FA53E7A-F0E7-4DB4-A671-A11D5EE42560}" type="presParOf" srcId="{8E8D7DEA-09CC-4F6F-8A49-733DBEFF68BA}" destId="{B6CB4FAD-06BB-4C00-B695-0C6CE76BEC9B}" srcOrd="13" destOrd="0" presId="urn:microsoft.com/office/officeart/2008/layout/AscendingPictureAccentProcess"/>
    <dgm:cxn modelId="{27AC1000-ACCC-4DC4-927B-BB002AB6C9E9}" type="presParOf" srcId="{8E8D7DEA-09CC-4F6F-8A49-733DBEFF68BA}" destId="{14D181C7-640F-4038-9E6D-602FC9E8DC24}" srcOrd="14" destOrd="0" presId="urn:microsoft.com/office/officeart/2008/layout/AscendingPictureAccentProcess"/>
    <dgm:cxn modelId="{B198D2F3-8310-4A07-942C-04CC888B73AC}" type="presParOf" srcId="{8E8D7DEA-09CC-4F6F-8A49-733DBEFF68BA}" destId="{B7129ECE-6C39-48AC-A4B5-3E35943C7F31}" srcOrd="15" destOrd="0" presId="urn:microsoft.com/office/officeart/2008/layout/AscendingPictureAccentProcess"/>
    <dgm:cxn modelId="{0482C05E-1247-4DC9-9920-F5EAA6F4924C}" type="presParOf" srcId="{8E8D7DEA-09CC-4F6F-8A49-733DBEFF68BA}" destId="{B1B9DBCD-E767-4ECB-8E8A-5F46604BB006}" srcOrd="16" destOrd="0" presId="urn:microsoft.com/office/officeart/2008/layout/AscendingPictureAccentProcess"/>
    <dgm:cxn modelId="{9978B6DA-079B-4C2E-A646-15EC0FF1C4FC}" type="presParOf" srcId="{B1B9DBCD-E767-4ECB-8E8A-5F46604BB006}" destId="{59776129-F9A1-423D-A150-5186ED9EEAE5}" srcOrd="0" destOrd="0" presId="urn:microsoft.com/office/officeart/2008/layout/AscendingPictureAccentProcess"/>
    <dgm:cxn modelId="{F35C7658-05FE-4A78-A176-53D6BD4B6841}" type="presParOf" srcId="{8E8D7DEA-09CC-4F6F-8A49-733DBEFF68BA}" destId="{386D1F43-FA00-4B5D-8543-EAF07493C402}" srcOrd="17" destOrd="0" presId="urn:microsoft.com/office/officeart/2008/layout/AscendingPictureAccentProcess"/>
    <dgm:cxn modelId="{E4C120F3-F714-4A01-AB20-5EFEBD295BCA}" type="presParOf" srcId="{8E8D7DEA-09CC-4F6F-8A49-733DBEFF68BA}" destId="{3339995B-0EAD-44A8-9F6A-D142B09C0092}" srcOrd="18" destOrd="0" presId="urn:microsoft.com/office/officeart/2008/layout/AscendingPictureAccentProcess"/>
    <dgm:cxn modelId="{864C6EDF-CCF4-4215-9034-7AE6EBBE4BF2}" type="presParOf" srcId="{3339995B-0EAD-44A8-9F6A-D142B09C0092}" destId="{ED9C4611-D723-4F82-BC10-BB07E4502AB4}" srcOrd="0" destOrd="0" presId="urn:microsoft.com/office/officeart/2008/layout/AscendingPictureAccentProcess"/>
    <dgm:cxn modelId="{3995B871-C6B4-4FB0-96B4-3A6F32BAB62E}" type="presParOf" srcId="{8E8D7DEA-09CC-4F6F-8A49-733DBEFF68BA}" destId="{59E625AA-24F6-4094-8E13-25DD69C819A7}" srcOrd="19" destOrd="0" presId="urn:microsoft.com/office/officeart/2008/layout/AscendingPictureAccentProcess"/>
    <dgm:cxn modelId="{DD19582E-84CE-4B6F-BF5D-0CE1F9BBD4D9}" type="presParOf" srcId="{8E8D7DEA-09CC-4F6F-8A49-733DBEFF68BA}" destId="{3A6F4AB0-ECEB-4C69-884B-45F5469E3A31}" srcOrd="20" destOrd="0" presId="urn:microsoft.com/office/officeart/2008/layout/AscendingPictureAccentProcess"/>
    <dgm:cxn modelId="{80B22427-E7D3-4D09-B5C8-7A00B3D376A7}" type="presParOf" srcId="{3A6F4AB0-ECEB-4C69-884B-45F5469E3A31}" destId="{176F5D48-BDCA-4D8D-9D1B-BC7E0687FC47}" srcOrd="0" destOrd="0" presId="urn:microsoft.com/office/officeart/2008/layout/AscendingPictureAccentProcess"/>
    <dgm:cxn modelId="{751ED134-FCEA-421C-9891-1CA1844BB88B}" type="presParOf" srcId="{8E8D7DEA-09CC-4F6F-8A49-733DBEFF68BA}" destId="{2646E999-FBFE-44E8-8707-54F7E2EBB09C}" srcOrd="21" destOrd="0" presId="urn:microsoft.com/office/officeart/2008/layout/AscendingPictureAccentProcess"/>
    <dgm:cxn modelId="{51E07E35-E750-4B69-AFF4-F6A170843528}" type="presParOf" srcId="{8E8D7DEA-09CC-4F6F-8A49-733DBEFF68BA}" destId="{FABE7D9F-7B08-4B09-BCA0-8E1998BBFC8A}" srcOrd="22" destOrd="0" presId="urn:microsoft.com/office/officeart/2008/layout/AscendingPictureAccentProcess"/>
    <dgm:cxn modelId="{B80B51C8-C271-44A5-AA8F-AD5C6646CD6A}" type="presParOf" srcId="{FABE7D9F-7B08-4B09-BCA0-8E1998BBFC8A}" destId="{4D4BAD87-9ECB-4779-82AC-2A6833FCE1A0}" srcOrd="0" destOrd="0" presId="urn:microsoft.com/office/officeart/2008/layout/AscendingPictureAccentProcess"/>
    <dgm:cxn modelId="{86A9E698-2588-492B-8DAC-E617860DFF83}" type="presParOf" srcId="{8E8D7DEA-09CC-4F6F-8A49-733DBEFF68BA}" destId="{52A33680-2221-4155-AC9D-38D81F19A01E}" srcOrd="23" destOrd="0" presId="urn:microsoft.com/office/officeart/2008/layout/AscendingPictureAccentProcess"/>
    <dgm:cxn modelId="{CF21EE45-FF2B-475D-AA93-C016D6F33D4A}" type="presParOf" srcId="{8E8D7DEA-09CC-4F6F-8A49-733DBEFF68BA}" destId="{78647B9F-D0E0-4592-A370-EC5A2EC4B10C}" srcOrd="24" destOrd="0" presId="urn:microsoft.com/office/officeart/2008/layout/AscendingPictureAccentProcess"/>
    <dgm:cxn modelId="{09F2F72A-1CC0-4648-836D-B064C7CDB3A4}" type="presParOf" srcId="{78647B9F-D0E0-4592-A370-EC5A2EC4B10C}" destId="{78AB27AE-7448-4B81-82C7-00DD3513E65B}"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Die Häfen der Donau</a:t>
          </a:r>
        </a:p>
      </dgm:t>
    </dgm:pt>
    <dgm:pt modelId="{937F0D99-2D0E-48A6-94B9-C880850880C0}" type="parTrans" cxnId="{108E50BE-3469-439F-8FFF-017FEBDD5C74}">
      <dgm:prSet/>
      <dgm:spPr/>
      <dgm:t>
        <a:bodyPr/>
        <a:lstStyle/>
        <a:p>
          <a:endParaRPr lang="de-DE">
            <a:latin typeface="Corbel" panose="020B0503020204020204" pitchFamily="34" charset="0"/>
          </a:endParaRPr>
        </a:p>
      </dgm:t>
    </dgm:pt>
    <dgm:pt modelId="{624E2F07-CA2B-4ED9-89E9-4ED31FD7F6BD}" type="sibTrans" cxnId="{108E50BE-3469-439F-8FFF-017FEBDD5C74}">
      <dgm:prSet/>
      <dgm:spPr/>
      <dgm:t>
        <a:bodyPr/>
        <a:lstStyle/>
        <a:p>
          <a:endParaRPr lang="de-DE">
            <a:latin typeface="Corbel" panose="020B0503020204020204" pitchFamily="34" charset="0"/>
          </a:endParaRPr>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Schiffstypen</a:t>
          </a:r>
        </a:p>
      </dgm:t>
    </dgm:pt>
    <dgm:pt modelId="{4F3AEDE9-65F0-4988-8076-2CEA40D71496}" type="parTrans" cxnId="{F893935F-CABD-4D82-B93B-70657E02FACA}">
      <dgm:prSet/>
      <dgm:spPr/>
      <dgm:t>
        <a:bodyPr/>
        <a:lstStyle/>
        <a:p>
          <a:endParaRPr lang="de-DE">
            <a:latin typeface="Corbel" panose="020B0503020204020204" pitchFamily="34" charset="0"/>
          </a:endParaRPr>
        </a:p>
      </dgm:t>
    </dgm:pt>
    <dgm:pt modelId="{46AFA8D8-F557-4455-8A38-DF16055635A9}" type="sibTrans" cxnId="{F893935F-CABD-4D82-B93B-70657E02FACA}">
      <dgm:prSet/>
      <dgm:spPr/>
      <dgm:t>
        <a:bodyPr/>
        <a:lstStyle/>
        <a:p>
          <a:endParaRPr lang="de-DE">
            <a:latin typeface="Corbel" panose="020B0503020204020204" pitchFamily="34" charset="0"/>
          </a:endParaRPr>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Umschlag/Umschlagseinrichtungen</a:t>
          </a:r>
          <a:endParaRPr lang="de-DE" sz="2900" dirty="0" smtClean="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latin typeface="Corbel" panose="020B0503020204020204" pitchFamily="34" charset="0"/>
          </a:endParaRPr>
        </a:p>
      </dgm:t>
    </dgm:pt>
    <dgm:pt modelId="{468FF3C9-0BE5-4FF4-BE42-47AA0FABB054}" type="parTrans" cxnId="{0781121C-2DD2-4939-9728-C6477965DA94}">
      <dgm:prSet/>
      <dgm:spPr/>
      <dgm:t>
        <a:bodyPr/>
        <a:lstStyle/>
        <a:p>
          <a:endParaRPr lang="de-DE">
            <a:latin typeface="Corbel" panose="020B0503020204020204" pitchFamily="34" charset="0"/>
          </a:endParaRPr>
        </a:p>
      </dgm:t>
    </dgm:pt>
    <dgm:pt modelId="{693C98F0-4947-49B8-8293-D130C6CEBECD}">
      <dgm:prSet custT="1"/>
      <dgm:spPr>
        <a:solidFill>
          <a:srgbClr val="A8BFDB"/>
        </a:solidFill>
      </dgm:spPr>
      <dgm:t>
        <a:bodyPr/>
        <a:lstStyle/>
        <a:p>
          <a:r>
            <a:rPr lang="de-DE" sz="2400" dirty="0" smtClean="0">
              <a:solidFill>
                <a:schemeClr val="accent1"/>
              </a:solidFill>
              <a:latin typeface="Corbel" panose="020B0503020204020204" pitchFamily="34" charset="0"/>
            </a:rPr>
            <a:t>Die Grundstruktur eines Hafens</a:t>
          </a:r>
          <a:endParaRPr lang="de-DE" sz="2400" dirty="0">
            <a:solidFill>
              <a:schemeClr val="accent1"/>
            </a:solidFill>
            <a:latin typeface="Corbel" panose="020B0503020204020204" pitchFamily="34" charset="0"/>
          </a:endParaRPr>
        </a:p>
      </dgm:t>
    </dgm:pt>
    <dgm:pt modelId="{68C758AC-F921-4096-8688-0A67A52E0878}" type="parTrans" cxnId="{899559CE-7742-4230-AC58-D74A93A704B0}">
      <dgm:prSet/>
      <dgm:spPr/>
      <dgm:t>
        <a:bodyPr/>
        <a:lstStyle/>
        <a:p>
          <a:endParaRPr lang="de-DE"/>
        </a:p>
      </dgm:t>
    </dgm:pt>
    <dgm:pt modelId="{28A2AE5E-9B52-4675-9B03-5BC67D6938AA}" type="sibTrans" cxnId="{899559CE-7742-4230-AC58-D74A93A704B0}">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45C237B3-44F0-4E4E-8317-37D1542DECEB}" type="pres">
      <dgm:prSet presAssocID="{693C98F0-4947-49B8-8293-D130C6CEBECD}" presName="text_1" presStyleLbl="node1" presStyleIdx="0" presStyleCnt="4">
        <dgm:presLayoutVars>
          <dgm:bulletEnabled val="1"/>
        </dgm:presLayoutVars>
      </dgm:prSet>
      <dgm:spPr/>
      <dgm:t>
        <a:bodyPr/>
        <a:lstStyle/>
        <a:p>
          <a:endParaRPr lang="de-DE"/>
        </a:p>
      </dgm:t>
    </dgm:pt>
    <dgm:pt modelId="{4D8B25DE-87EF-4A46-A878-72DF7686AE24}" type="pres">
      <dgm:prSet presAssocID="{693C98F0-4947-49B8-8293-D130C6CEBECD}" presName="accent_1" presStyleCnt="0"/>
      <dgm:spPr/>
    </dgm:pt>
    <dgm:pt modelId="{83A75757-F3FA-4329-A41E-DBBF7D2E96AA}" type="pres">
      <dgm:prSet presAssocID="{693C98F0-4947-49B8-8293-D130C6CEBECD}" presName="accentRepeatNode" presStyleLbl="solidFgAcc1" presStyleIdx="0" presStyleCnt="4"/>
      <dgm:spPr>
        <a:blipFill rotWithShape="0">
          <a:blip xmlns:r="http://schemas.openxmlformats.org/officeDocument/2006/relationships" r:embed="rId1"/>
          <a:stretch>
            <a:fillRect/>
          </a:stretch>
        </a:blipFill>
      </dgm:spPr>
      <dgm:t>
        <a:bodyPr/>
        <a:lstStyle/>
        <a:p>
          <a:endParaRPr lang="de-DE"/>
        </a:p>
      </dgm:t>
    </dgm:pt>
    <dgm:pt modelId="{3E179D2F-11E4-4D27-A49E-5E0EA304FC54}" type="pres">
      <dgm:prSet presAssocID="{F2941672-F5FC-4F5F-8FF3-57791CAF8C56}" presName="text_2" presStyleLbl="node1" presStyleIdx="1" presStyleCnt="4">
        <dgm:presLayoutVars>
          <dgm:bulletEnabled val="1"/>
        </dgm:presLayoutVars>
      </dgm:prSet>
      <dgm:spPr/>
      <dgm:t>
        <a:bodyPr/>
        <a:lstStyle/>
        <a:p>
          <a:endParaRPr lang="de-DE"/>
        </a:p>
      </dgm:t>
    </dgm:pt>
    <dgm:pt modelId="{48325823-3A45-4F3E-974E-BE09EAA7773E}" type="pres">
      <dgm:prSet presAssocID="{F2941672-F5FC-4F5F-8FF3-57791CAF8C56}" presName="accent_2" presStyleCnt="0"/>
      <dgm:spPr/>
    </dgm:pt>
    <dgm:pt modelId="{9AF5ED78-341F-403E-97B4-875F8057A202}" type="pres">
      <dgm:prSet presAssocID="{F2941672-F5FC-4F5F-8FF3-57791CAF8C56}"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DE"/>
        </a:p>
      </dgm:t>
    </dgm:pt>
    <dgm:pt modelId="{366A46DD-ACA0-4863-86D5-A3DD22B782AC}" type="pres">
      <dgm:prSet presAssocID="{F24300EC-4372-4D89-B437-9F81F6228517}" presName="text_3" presStyleLbl="node1" presStyleIdx="2" presStyleCnt="4">
        <dgm:presLayoutVars>
          <dgm:bulletEnabled val="1"/>
        </dgm:presLayoutVars>
      </dgm:prSet>
      <dgm:spPr/>
      <dgm:t>
        <a:bodyPr/>
        <a:lstStyle/>
        <a:p>
          <a:endParaRPr lang="de-DE"/>
        </a:p>
      </dgm:t>
    </dgm:pt>
    <dgm:pt modelId="{0554E374-BEC6-42EE-84B0-CA32D2E5A136}" type="pres">
      <dgm:prSet presAssocID="{F24300EC-4372-4D89-B437-9F81F6228517}" presName="accent_3" presStyleCnt="0"/>
      <dgm:spPr/>
    </dgm:pt>
    <dgm:pt modelId="{EF12B5F5-AB8A-4523-B395-C351AAF3CDFA}" type="pres">
      <dgm:prSet presAssocID="{F24300EC-4372-4D89-B437-9F81F6228517}" presName="accentRepeatNode" presStyleLbl="solidFgAcc1" presStyleIdx="2" presStyleCnt="4"/>
      <dgm:spPr>
        <a:solidFill>
          <a:schemeClr val="accent1">
            <a:lumMod val="40000"/>
            <a:lumOff val="60000"/>
          </a:schemeClr>
        </a:solidFill>
        <a:ln w="28575">
          <a:solidFill>
            <a:schemeClr val="accent1"/>
          </a:solidFill>
        </a:ln>
      </dgm:spPr>
      <dgm:t>
        <a:bodyPr/>
        <a:lstStyle/>
        <a:p>
          <a:endParaRPr lang="de-AT"/>
        </a:p>
      </dgm:t>
    </dgm:pt>
    <dgm:pt modelId="{D17FF070-A72F-46CF-B316-4B6520ED3106}" type="pres">
      <dgm:prSet presAssocID="{173351EC-E710-4201-8F33-1AD5623FE62E}" presName="text_4" presStyleLbl="node1" presStyleIdx="3" presStyleCnt="4">
        <dgm:presLayoutVars>
          <dgm:bulletEnabled val="1"/>
        </dgm:presLayoutVars>
      </dgm:prSet>
      <dgm:spPr/>
      <dgm:t>
        <a:bodyPr/>
        <a:lstStyle/>
        <a:p>
          <a:endParaRPr lang="de-DE"/>
        </a:p>
      </dgm:t>
    </dgm:pt>
    <dgm:pt modelId="{6178786F-F6B1-4B45-B41C-D996DB6F8946}" type="pres">
      <dgm:prSet presAssocID="{173351EC-E710-4201-8F33-1AD5623FE62E}" presName="accent_4" presStyleCnt="0"/>
      <dgm:spPr/>
    </dgm:pt>
    <dgm:pt modelId="{84FECD7B-556D-40CD-80FE-E856FE6C01BC}" type="pres">
      <dgm:prSet presAssocID="{173351EC-E710-4201-8F33-1AD5623FE62E}"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899559CE-7742-4230-AC58-D74A93A704B0}" srcId="{754914D3-2823-4D9D-9B5F-8AAE908A2791}" destId="{693C98F0-4947-49B8-8293-D130C6CEBECD}" srcOrd="0" destOrd="0" parTransId="{68C758AC-F921-4096-8688-0A67A52E0878}" sibTransId="{28A2AE5E-9B52-4675-9B03-5BC67D6938AA}"/>
    <dgm:cxn modelId="{41AEFD75-6299-4ED1-8B04-1839F2223C8F}" type="presOf" srcId="{693C98F0-4947-49B8-8293-D130C6CEBECD}" destId="{45C237B3-44F0-4E4E-8317-37D1542DECEB}" srcOrd="0" destOrd="0" presId="urn:microsoft.com/office/officeart/2008/layout/VerticalCurvedList"/>
    <dgm:cxn modelId="{AEB409D8-5C0F-4498-A629-25A47E6E1C3B}" type="presOf" srcId="{F24300EC-4372-4D89-B437-9F81F6228517}" destId="{366A46DD-ACA0-4863-86D5-A3DD22B782AC}" srcOrd="0" destOrd="0" presId="urn:microsoft.com/office/officeart/2008/layout/VerticalCurvedList"/>
    <dgm:cxn modelId="{F893935F-CABD-4D82-B93B-70657E02FACA}" srcId="{754914D3-2823-4D9D-9B5F-8AAE908A2791}" destId="{173351EC-E710-4201-8F33-1AD5623FE62E}" srcOrd="3" destOrd="0" parTransId="{4F3AEDE9-65F0-4988-8076-2CEA40D71496}" sibTransId="{46AFA8D8-F557-4455-8A38-DF16055635A9}"/>
    <dgm:cxn modelId="{0781121C-2DD2-4939-9728-C6477965DA94}" srcId="{754914D3-2823-4D9D-9B5F-8AAE908A2791}" destId="{F24300EC-4372-4D89-B437-9F81F6228517}" srcOrd="2" destOrd="0" parTransId="{468FF3C9-0BE5-4FF4-BE42-47AA0FABB054}" sibTransId="{BBB9D7DD-2425-4723-8219-8DCB9AF8E441}"/>
    <dgm:cxn modelId="{95042434-4A1B-4CF6-BDD0-1AFD8774D510}" type="presOf" srcId="{754914D3-2823-4D9D-9B5F-8AAE908A2791}" destId="{AE6139D5-D84B-4711-8A6A-A5161E022A99}" srcOrd="0" destOrd="0" presId="urn:microsoft.com/office/officeart/2008/layout/VerticalCurvedList"/>
    <dgm:cxn modelId="{EB20594B-B793-4037-88E3-D3F82487AF81}" type="presOf" srcId="{28A2AE5E-9B52-4675-9B03-5BC67D6938AA}" destId="{93855F07-44CB-45DE-B464-761E63A71CD5}" srcOrd="0" destOrd="0" presId="urn:microsoft.com/office/officeart/2008/layout/VerticalCurvedList"/>
    <dgm:cxn modelId="{108E50BE-3469-439F-8FFF-017FEBDD5C74}" srcId="{754914D3-2823-4D9D-9B5F-8AAE908A2791}" destId="{F2941672-F5FC-4F5F-8FF3-57791CAF8C56}" srcOrd="1" destOrd="0" parTransId="{937F0D99-2D0E-48A6-94B9-C880850880C0}" sibTransId="{624E2F07-CA2B-4ED9-89E9-4ED31FD7F6BD}"/>
    <dgm:cxn modelId="{247175E3-F0C4-467F-83A9-D9C8AF42DD22}" type="presOf" srcId="{F2941672-F5FC-4F5F-8FF3-57791CAF8C56}" destId="{3E179D2F-11E4-4D27-A49E-5E0EA304FC54}" srcOrd="0" destOrd="0" presId="urn:microsoft.com/office/officeart/2008/layout/VerticalCurvedList"/>
    <dgm:cxn modelId="{A69174E5-3B01-4046-ABCC-F7FA9E5EB31D}" type="presOf" srcId="{173351EC-E710-4201-8F33-1AD5623FE62E}" destId="{D17FF070-A72F-46CF-B316-4B6520ED3106}" srcOrd="0" destOrd="0" presId="urn:microsoft.com/office/officeart/2008/layout/VerticalCurvedList"/>
    <dgm:cxn modelId="{7E059E4A-B554-46B7-A1E8-210D401AD3A9}" type="presParOf" srcId="{AE6139D5-D84B-4711-8A6A-A5161E022A99}" destId="{00F42187-34FD-4D8B-A449-F316E9EB9AFA}" srcOrd="0" destOrd="0" presId="urn:microsoft.com/office/officeart/2008/layout/VerticalCurvedList"/>
    <dgm:cxn modelId="{91C22D94-6FBD-4C7E-A6F5-851000EB3198}" type="presParOf" srcId="{00F42187-34FD-4D8B-A449-F316E9EB9AFA}" destId="{C168C53D-163A-4892-8EF0-B5326C3FF8C8}" srcOrd="0" destOrd="0" presId="urn:microsoft.com/office/officeart/2008/layout/VerticalCurvedList"/>
    <dgm:cxn modelId="{A5FFCAD4-97A9-471D-9E0B-A35878E49C1E}" type="presParOf" srcId="{C168C53D-163A-4892-8EF0-B5326C3FF8C8}" destId="{0FAB2C97-DF89-43B9-B7B2-C745E026F562}" srcOrd="0" destOrd="0" presId="urn:microsoft.com/office/officeart/2008/layout/VerticalCurvedList"/>
    <dgm:cxn modelId="{2F22006E-31B2-4C84-8253-4FC672A5CE15}" type="presParOf" srcId="{C168C53D-163A-4892-8EF0-B5326C3FF8C8}" destId="{93855F07-44CB-45DE-B464-761E63A71CD5}" srcOrd="1" destOrd="0" presId="urn:microsoft.com/office/officeart/2008/layout/VerticalCurvedList"/>
    <dgm:cxn modelId="{E74C2067-ED80-42B5-B881-DCBA8903286C}" type="presParOf" srcId="{C168C53D-163A-4892-8EF0-B5326C3FF8C8}" destId="{D258DE45-194F-4470-A0BE-D234AB24927B}" srcOrd="2" destOrd="0" presId="urn:microsoft.com/office/officeart/2008/layout/VerticalCurvedList"/>
    <dgm:cxn modelId="{CA48CA09-9DA7-4AE4-A548-ECEC65DD7CDF}" type="presParOf" srcId="{C168C53D-163A-4892-8EF0-B5326C3FF8C8}" destId="{BF8CDB65-7F63-46ED-AD6F-299BB5E410A3}" srcOrd="3" destOrd="0" presId="urn:microsoft.com/office/officeart/2008/layout/VerticalCurvedList"/>
    <dgm:cxn modelId="{0FA5BA74-CC53-48CE-A68A-81F21FE5664F}" type="presParOf" srcId="{00F42187-34FD-4D8B-A449-F316E9EB9AFA}" destId="{45C237B3-44F0-4E4E-8317-37D1542DECEB}" srcOrd="1" destOrd="0" presId="urn:microsoft.com/office/officeart/2008/layout/VerticalCurvedList"/>
    <dgm:cxn modelId="{3BB07094-B183-4923-8561-C6A0EFFFF51D}" type="presParOf" srcId="{00F42187-34FD-4D8B-A449-F316E9EB9AFA}" destId="{4D8B25DE-87EF-4A46-A878-72DF7686AE24}" srcOrd="2" destOrd="0" presId="urn:microsoft.com/office/officeart/2008/layout/VerticalCurvedList"/>
    <dgm:cxn modelId="{4EB7EFB6-E9FD-4462-94FF-6EEFE9F5F23A}" type="presParOf" srcId="{4D8B25DE-87EF-4A46-A878-72DF7686AE24}" destId="{83A75757-F3FA-4329-A41E-DBBF7D2E96AA}" srcOrd="0" destOrd="0" presId="urn:microsoft.com/office/officeart/2008/layout/VerticalCurvedList"/>
    <dgm:cxn modelId="{65568EDF-9664-47A6-BB96-A4CE53AA0CE2}" type="presParOf" srcId="{00F42187-34FD-4D8B-A449-F316E9EB9AFA}" destId="{3E179D2F-11E4-4D27-A49E-5E0EA304FC54}" srcOrd="3" destOrd="0" presId="urn:microsoft.com/office/officeart/2008/layout/VerticalCurvedList"/>
    <dgm:cxn modelId="{ECC23D74-22C1-4A23-9669-98F45D740DE1}" type="presParOf" srcId="{00F42187-34FD-4D8B-A449-F316E9EB9AFA}" destId="{48325823-3A45-4F3E-974E-BE09EAA7773E}" srcOrd="4" destOrd="0" presId="urn:microsoft.com/office/officeart/2008/layout/VerticalCurvedList"/>
    <dgm:cxn modelId="{958CE8CF-23DB-44EC-BD5F-140A0D7075A6}" type="presParOf" srcId="{48325823-3A45-4F3E-974E-BE09EAA7773E}" destId="{9AF5ED78-341F-403E-97B4-875F8057A202}" srcOrd="0" destOrd="0" presId="urn:microsoft.com/office/officeart/2008/layout/VerticalCurvedList"/>
    <dgm:cxn modelId="{0C970E47-A58B-4EF7-BFC5-116DDD9A7A5F}" type="presParOf" srcId="{00F42187-34FD-4D8B-A449-F316E9EB9AFA}" destId="{366A46DD-ACA0-4863-86D5-A3DD22B782AC}" srcOrd="5" destOrd="0" presId="urn:microsoft.com/office/officeart/2008/layout/VerticalCurvedList"/>
    <dgm:cxn modelId="{4A7CF01C-9FAE-4023-B4B9-C25E93852331}" type="presParOf" srcId="{00F42187-34FD-4D8B-A449-F316E9EB9AFA}" destId="{0554E374-BEC6-42EE-84B0-CA32D2E5A136}" srcOrd="6" destOrd="0" presId="urn:microsoft.com/office/officeart/2008/layout/VerticalCurvedList"/>
    <dgm:cxn modelId="{5BA582BD-C736-4C40-8B8E-45EDA18A6471}" type="presParOf" srcId="{0554E374-BEC6-42EE-84B0-CA32D2E5A136}" destId="{EF12B5F5-AB8A-4523-B395-C351AAF3CDFA}" srcOrd="0" destOrd="0" presId="urn:microsoft.com/office/officeart/2008/layout/VerticalCurvedList"/>
    <dgm:cxn modelId="{B6A84672-1EC5-42B7-A80F-73854DFFEF10}" type="presParOf" srcId="{00F42187-34FD-4D8B-A449-F316E9EB9AFA}" destId="{D17FF070-A72F-46CF-B316-4B6520ED3106}" srcOrd="7" destOrd="0" presId="urn:microsoft.com/office/officeart/2008/layout/VerticalCurvedList"/>
    <dgm:cxn modelId="{426AD6C9-D5F2-4966-B6BA-302BA1DE8A4C}" type="presParOf" srcId="{00F42187-34FD-4D8B-A449-F316E9EB9AFA}" destId="{6178786F-F6B1-4B45-B41C-D996DB6F8946}" srcOrd="8" destOrd="0" presId="urn:microsoft.com/office/officeart/2008/layout/VerticalCurvedList"/>
    <dgm:cxn modelId="{4A2A5D7B-8154-4DCB-9DD5-E7156E5E0979}" type="presParOf" srcId="{6178786F-F6B1-4B45-B41C-D996DB6F8946}"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Die Häfen der Donau</a:t>
          </a:r>
        </a:p>
      </dgm:t>
    </dgm:pt>
    <dgm:pt modelId="{937F0D99-2D0E-48A6-94B9-C880850880C0}" type="parTrans" cxnId="{108E50BE-3469-439F-8FFF-017FEBDD5C74}">
      <dgm:prSet/>
      <dgm:spPr/>
      <dgm:t>
        <a:bodyPr/>
        <a:lstStyle/>
        <a:p>
          <a:endParaRPr lang="de-DE">
            <a:latin typeface="Corbel" panose="020B0503020204020204" pitchFamily="34" charset="0"/>
          </a:endParaRPr>
        </a:p>
      </dgm:t>
    </dgm:pt>
    <dgm:pt modelId="{624E2F07-CA2B-4ED9-89E9-4ED31FD7F6BD}" type="sibTrans" cxnId="{108E50BE-3469-439F-8FFF-017FEBDD5C74}">
      <dgm:prSet/>
      <dgm:spPr/>
      <dgm:t>
        <a:bodyPr/>
        <a:lstStyle/>
        <a:p>
          <a:endParaRPr lang="de-DE">
            <a:latin typeface="Corbel" panose="020B0503020204020204" pitchFamily="34" charset="0"/>
          </a:endParaRPr>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Schiffstypen</a:t>
          </a:r>
        </a:p>
      </dgm:t>
    </dgm:pt>
    <dgm:pt modelId="{4F3AEDE9-65F0-4988-8076-2CEA40D71496}" type="parTrans" cxnId="{F893935F-CABD-4D82-B93B-70657E02FACA}">
      <dgm:prSet/>
      <dgm:spPr/>
      <dgm:t>
        <a:bodyPr/>
        <a:lstStyle/>
        <a:p>
          <a:endParaRPr lang="de-DE">
            <a:latin typeface="Corbel" panose="020B0503020204020204" pitchFamily="34" charset="0"/>
          </a:endParaRPr>
        </a:p>
      </dgm:t>
    </dgm:pt>
    <dgm:pt modelId="{46AFA8D8-F557-4455-8A38-DF16055635A9}" type="sibTrans" cxnId="{F893935F-CABD-4D82-B93B-70657E02FACA}">
      <dgm:prSet/>
      <dgm:spPr/>
      <dgm:t>
        <a:bodyPr/>
        <a:lstStyle/>
        <a:p>
          <a:endParaRPr lang="de-DE">
            <a:latin typeface="Corbel" panose="020B0503020204020204" pitchFamily="34" charset="0"/>
          </a:endParaRPr>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Umschlag/Umschlagseinrichtungen</a:t>
          </a:r>
          <a:endParaRPr lang="de-DE" sz="2900" dirty="0" smtClean="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latin typeface="Corbel" panose="020B0503020204020204" pitchFamily="34" charset="0"/>
          </a:endParaRPr>
        </a:p>
      </dgm:t>
    </dgm:pt>
    <dgm:pt modelId="{468FF3C9-0BE5-4FF4-BE42-47AA0FABB054}" type="parTrans" cxnId="{0781121C-2DD2-4939-9728-C6477965DA94}">
      <dgm:prSet/>
      <dgm:spPr/>
      <dgm:t>
        <a:bodyPr/>
        <a:lstStyle/>
        <a:p>
          <a:endParaRPr lang="de-DE">
            <a:latin typeface="Corbel" panose="020B0503020204020204" pitchFamily="34" charset="0"/>
          </a:endParaRPr>
        </a:p>
      </dgm:t>
    </dgm:pt>
    <dgm:pt modelId="{693C98F0-4947-49B8-8293-D130C6CEBECD}">
      <dgm:prSet custT="1"/>
      <dgm:spPr>
        <a:solidFill>
          <a:srgbClr val="A8BFDB"/>
        </a:solidFill>
      </dgm:spPr>
      <dgm:t>
        <a:bodyPr/>
        <a:lstStyle/>
        <a:p>
          <a:r>
            <a:rPr lang="de-DE" sz="2400" dirty="0" smtClean="0">
              <a:solidFill>
                <a:schemeClr val="accent1"/>
              </a:solidFill>
              <a:latin typeface="Corbel" panose="020B0503020204020204" pitchFamily="34" charset="0"/>
            </a:rPr>
            <a:t>Die Grundstruktur eines Hafens</a:t>
          </a:r>
          <a:endParaRPr lang="de-DE" sz="2400" dirty="0">
            <a:solidFill>
              <a:schemeClr val="accent1"/>
            </a:solidFill>
            <a:latin typeface="Corbel" panose="020B0503020204020204" pitchFamily="34" charset="0"/>
          </a:endParaRPr>
        </a:p>
      </dgm:t>
    </dgm:pt>
    <dgm:pt modelId="{68C758AC-F921-4096-8688-0A67A52E0878}" type="parTrans" cxnId="{899559CE-7742-4230-AC58-D74A93A704B0}">
      <dgm:prSet/>
      <dgm:spPr/>
      <dgm:t>
        <a:bodyPr/>
        <a:lstStyle/>
        <a:p>
          <a:endParaRPr lang="de-DE"/>
        </a:p>
      </dgm:t>
    </dgm:pt>
    <dgm:pt modelId="{28A2AE5E-9B52-4675-9B03-5BC67D6938AA}" type="sibTrans" cxnId="{899559CE-7742-4230-AC58-D74A93A704B0}">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45C237B3-44F0-4E4E-8317-37D1542DECEB}" type="pres">
      <dgm:prSet presAssocID="{693C98F0-4947-49B8-8293-D130C6CEBECD}" presName="text_1" presStyleLbl="node1" presStyleIdx="0" presStyleCnt="4">
        <dgm:presLayoutVars>
          <dgm:bulletEnabled val="1"/>
        </dgm:presLayoutVars>
      </dgm:prSet>
      <dgm:spPr/>
      <dgm:t>
        <a:bodyPr/>
        <a:lstStyle/>
        <a:p>
          <a:endParaRPr lang="de-DE"/>
        </a:p>
      </dgm:t>
    </dgm:pt>
    <dgm:pt modelId="{4D8B25DE-87EF-4A46-A878-72DF7686AE24}" type="pres">
      <dgm:prSet presAssocID="{693C98F0-4947-49B8-8293-D130C6CEBECD}" presName="accent_1" presStyleCnt="0"/>
      <dgm:spPr/>
    </dgm:pt>
    <dgm:pt modelId="{83A75757-F3FA-4329-A41E-DBBF7D2E96AA}" type="pres">
      <dgm:prSet presAssocID="{693C98F0-4947-49B8-8293-D130C6CEBECD}" presName="accentRepeatNode" presStyleLbl="solidFgAcc1" presStyleIdx="0" presStyleCnt="4"/>
      <dgm:spPr>
        <a:solidFill>
          <a:schemeClr val="accent1">
            <a:lumMod val="40000"/>
            <a:lumOff val="60000"/>
          </a:schemeClr>
        </a:solidFill>
      </dgm:spPr>
      <dgm:t>
        <a:bodyPr/>
        <a:lstStyle/>
        <a:p>
          <a:endParaRPr lang="de-DE"/>
        </a:p>
      </dgm:t>
    </dgm:pt>
    <dgm:pt modelId="{3E179D2F-11E4-4D27-A49E-5E0EA304FC54}" type="pres">
      <dgm:prSet presAssocID="{F2941672-F5FC-4F5F-8FF3-57791CAF8C56}" presName="text_2" presStyleLbl="node1" presStyleIdx="1" presStyleCnt="4">
        <dgm:presLayoutVars>
          <dgm:bulletEnabled val="1"/>
        </dgm:presLayoutVars>
      </dgm:prSet>
      <dgm:spPr/>
      <dgm:t>
        <a:bodyPr/>
        <a:lstStyle/>
        <a:p>
          <a:endParaRPr lang="de-DE"/>
        </a:p>
      </dgm:t>
    </dgm:pt>
    <dgm:pt modelId="{48325823-3A45-4F3E-974E-BE09EAA7773E}" type="pres">
      <dgm:prSet presAssocID="{F2941672-F5FC-4F5F-8FF3-57791CAF8C56}" presName="accent_2" presStyleCnt="0"/>
      <dgm:spPr/>
    </dgm:pt>
    <dgm:pt modelId="{9AF5ED78-341F-403E-97B4-875F8057A202}" type="pres">
      <dgm:prSet presAssocID="{F2941672-F5FC-4F5F-8FF3-57791CAF8C56}" presName="accentRepeatNode" presStyleLbl="solidFgAcc1" presStyleIdx="1" presStyleCnt="4"/>
      <dgm:spPr>
        <a:blipFill rotWithShape="0">
          <a:blip xmlns:r="http://schemas.openxmlformats.org/officeDocument/2006/relationships" r:embed="rId1"/>
          <a:stretch>
            <a:fillRect/>
          </a:stretch>
        </a:blipFill>
        <a:ln w="28575">
          <a:solidFill>
            <a:schemeClr val="accent1"/>
          </a:solidFill>
        </a:ln>
      </dgm:spPr>
      <dgm:t>
        <a:bodyPr/>
        <a:lstStyle/>
        <a:p>
          <a:endParaRPr lang="de-DE"/>
        </a:p>
      </dgm:t>
    </dgm:pt>
    <dgm:pt modelId="{366A46DD-ACA0-4863-86D5-A3DD22B782AC}" type="pres">
      <dgm:prSet presAssocID="{F24300EC-4372-4D89-B437-9F81F6228517}" presName="text_3" presStyleLbl="node1" presStyleIdx="2" presStyleCnt="4">
        <dgm:presLayoutVars>
          <dgm:bulletEnabled val="1"/>
        </dgm:presLayoutVars>
      </dgm:prSet>
      <dgm:spPr/>
      <dgm:t>
        <a:bodyPr/>
        <a:lstStyle/>
        <a:p>
          <a:endParaRPr lang="de-DE"/>
        </a:p>
      </dgm:t>
    </dgm:pt>
    <dgm:pt modelId="{0554E374-BEC6-42EE-84B0-CA32D2E5A136}" type="pres">
      <dgm:prSet presAssocID="{F24300EC-4372-4D89-B437-9F81F6228517}" presName="accent_3" presStyleCnt="0"/>
      <dgm:spPr/>
    </dgm:pt>
    <dgm:pt modelId="{EF12B5F5-AB8A-4523-B395-C351AAF3CDFA}" type="pres">
      <dgm:prSet presAssocID="{F24300EC-4372-4D89-B437-9F81F6228517}" presName="accentRepeatNode" presStyleLbl="solidFgAcc1" presStyleIdx="2" presStyleCnt="4"/>
      <dgm:spPr>
        <a:solidFill>
          <a:schemeClr val="accent1">
            <a:lumMod val="40000"/>
            <a:lumOff val="60000"/>
          </a:schemeClr>
        </a:solidFill>
        <a:ln w="28575">
          <a:solidFill>
            <a:schemeClr val="accent1"/>
          </a:solidFill>
        </a:ln>
      </dgm:spPr>
      <dgm:t>
        <a:bodyPr/>
        <a:lstStyle/>
        <a:p>
          <a:endParaRPr lang="de-AT"/>
        </a:p>
      </dgm:t>
    </dgm:pt>
    <dgm:pt modelId="{D17FF070-A72F-46CF-B316-4B6520ED3106}" type="pres">
      <dgm:prSet presAssocID="{173351EC-E710-4201-8F33-1AD5623FE62E}" presName="text_4" presStyleLbl="node1" presStyleIdx="3" presStyleCnt="4">
        <dgm:presLayoutVars>
          <dgm:bulletEnabled val="1"/>
        </dgm:presLayoutVars>
      </dgm:prSet>
      <dgm:spPr/>
      <dgm:t>
        <a:bodyPr/>
        <a:lstStyle/>
        <a:p>
          <a:endParaRPr lang="de-DE"/>
        </a:p>
      </dgm:t>
    </dgm:pt>
    <dgm:pt modelId="{6178786F-F6B1-4B45-B41C-D996DB6F8946}" type="pres">
      <dgm:prSet presAssocID="{173351EC-E710-4201-8F33-1AD5623FE62E}" presName="accent_4" presStyleCnt="0"/>
      <dgm:spPr/>
    </dgm:pt>
    <dgm:pt modelId="{84FECD7B-556D-40CD-80FE-E856FE6C01BC}" type="pres">
      <dgm:prSet presAssocID="{173351EC-E710-4201-8F33-1AD5623FE62E}"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899559CE-7742-4230-AC58-D74A93A704B0}" srcId="{754914D3-2823-4D9D-9B5F-8AAE908A2791}" destId="{693C98F0-4947-49B8-8293-D130C6CEBECD}" srcOrd="0" destOrd="0" parTransId="{68C758AC-F921-4096-8688-0A67A52E0878}" sibTransId="{28A2AE5E-9B52-4675-9B03-5BC67D6938AA}"/>
    <dgm:cxn modelId="{41AEFD75-6299-4ED1-8B04-1839F2223C8F}" type="presOf" srcId="{693C98F0-4947-49B8-8293-D130C6CEBECD}" destId="{45C237B3-44F0-4E4E-8317-37D1542DECEB}" srcOrd="0" destOrd="0" presId="urn:microsoft.com/office/officeart/2008/layout/VerticalCurvedList"/>
    <dgm:cxn modelId="{AEB409D8-5C0F-4498-A629-25A47E6E1C3B}" type="presOf" srcId="{F24300EC-4372-4D89-B437-9F81F6228517}" destId="{366A46DD-ACA0-4863-86D5-A3DD22B782AC}" srcOrd="0" destOrd="0" presId="urn:microsoft.com/office/officeart/2008/layout/VerticalCurvedList"/>
    <dgm:cxn modelId="{F893935F-CABD-4D82-B93B-70657E02FACA}" srcId="{754914D3-2823-4D9D-9B5F-8AAE908A2791}" destId="{173351EC-E710-4201-8F33-1AD5623FE62E}" srcOrd="3" destOrd="0" parTransId="{4F3AEDE9-65F0-4988-8076-2CEA40D71496}" sibTransId="{46AFA8D8-F557-4455-8A38-DF16055635A9}"/>
    <dgm:cxn modelId="{0781121C-2DD2-4939-9728-C6477965DA94}" srcId="{754914D3-2823-4D9D-9B5F-8AAE908A2791}" destId="{F24300EC-4372-4D89-B437-9F81F6228517}" srcOrd="2" destOrd="0" parTransId="{468FF3C9-0BE5-4FF4-BE42-47AA0FABB054}" sibTransId="{BBB9D7DD-2425-4723-8219-8DCB9AF8E441}"/>
    <dgm:cxn modelId="{95042434-4A1B-4CF6-BDD0-1AFD8774D510}" type="presOf" srcId="{754914D3-2823-4D9D-9B5F-8AAE908A2791}" destId="{AE6139D5-D84B-4711-8A6A-A5161E022A99}" srcOrd="0" destOrd="0" presId="urn:microsoft.com/office/officeart/2008/layout/VerticalCurvedList"/>
    <dgm:cxn modelId="{EB20594B-B793-4037-88E3-D3F82487AF81}" type="presOf" srcId="{28A2AE5E-9B52-4675-9B03-5BC67D6938AA}" destId="{93855F07-44CB-45DE-B464-761E63A71CD5}" srcOrd="0" destOrd="0" presId="urn:microsoft.com/office/officeart/2008/layout/VerticalCurvedList"/>
    <dgm:cxn modelId="{108E50BE-3469-439F-8FFF-017FEBDD5C74}" srcId="{754914D3-2823-4D9D-9B5F-8AAE908A2791}" destId="{F2941672-F5FC-4F5F-8FF3-57791CAF8C56}" srcOrd="1" destOrd="0" parTransId="{937F0D99-2D0E-48A6-94B9-C880850880C0}" sibTransId="{624E2F07-CA2B-4ED9-89E9-4ED31FD7F6BD}"/>
    <dgm:cxn modelId="{247175E3-F0C4-467F-83A9-D9C8AF42DD22}" type="presOf" srcId="{F2941672-F5FC-4F5F-8FF3-57791CAF8C56}" destId="{3E179D2F-11E4-4D27-A49E-5E0EA304FC54}" srcOrd="0" destOrd="0" presId="urn:microsoft.com/office/officeart/2008/layout/VerticalCurvedList"/>
    <dgm:cxn modelId="{A69174E5-3B01-4046-ABCC-F7FA9E5EB31D}" type="presOf" srcId="{173351EC-E710-4201-8F33-1AD5623FE62E}" destId="{D17FF070-A72F-46CF-B316-4B6520ED3106}" srcOrd="0" destOrd="0" presId="urn:microsoft.com/office/officeart/2008/layout/VerticalCurvedList"/>
    <dgm:cxn modelId="{7E059E4A-B554-46B7-A1E8-210D401AD3A9}" type="presParOf" srcId="{AE6139D5-D84B-4711-8A6A-A5161E022A99}" destId="{00F42187-34FD-4D8B-A449-F316E9EB9AFA}" srcOrd="0" destOrd="0" presId="urn:microsoft.com/office/officeart/2008/layout/VerticalCurvedList"/>
    <dgm:cxn modelId="{91C22D94-6FBD-4C7E-A6F5-851000EB3198}" type="presParOf" srcId="{00F42187-34FD-4D8B-A449-F316E9EB9AFA}" destId="{C168C53D-163A-4892-8EF0-B5326C3FF8C8}" srcOrd="0" destOrd="0" presId="urn:microsoft.com/office/officeart/2008/layout/VerticalCurvedList"/>
    <dgm:cxn modelId="{A5FFCAD4-97A9-471D-9E0B-A35878E49C1E}" type="presParOf" srcId="{C168C53D-163A-4892-8EF0-B5326C3FF8C8}" destId="{0FAB2C97-DF89-43B9-B7B2-C745E026F562}" srcOrd="0" destOrd="0" presId="urn:microsoft.com/office/officeart/2008/layout/VerticalCurvedList"/>
    <dgm:cxn modelId="{2F22006E-31B2-4C84-8253-4FC672A5CE15}" type="presParOf" srcId="{C168C53D-163A-4892-8EF0-B5326C3FF8C8}" destId="{93855F07-44CB-45DE-B464-761E63A71CD5}" srcOrd="1" destOrd="0" presId="urn:microsoft.com/office/officeart/2008/layout/VerticalCurvedList"/>
    <dgm:cxn modelId="{E74C2067-ED80-42B5-B881-DCBA8903286C}" type="presParOf" srcId="{C168C53D-163A-4892-8EF0-B5326C3FF8C8}" destId="{D258DE45-194F-4470-A0BE-D234AB24927B}" srcOrd="2" destOrd="0" presId="urn:microsoft.com/office/officeart/2008/layout/VerticalCurvedList"/>
    <dgm:cxn modelId="{CA48CA09-9DA7-4AE4-A548-ECEC65DD7CDF}" type="presParOf" srcId="{C168C53D-163A-4892-8EF0-B5326C3FF8C8}" destId="{BF8CDB65-7F63-46ED-AD6F-299BB5E410A3}" srcOrd="3" destOrd="0" presId="urn:microsoft.com/office/officeart/2008/layout/VerticalCurvedList"/>
    <dgm:cxn modelId="{0FA5BA74-CC53-48CE-A68A-81F21FE5664F}" type="presParOf" srcId="{00F42187-34FD-4D8B-A449-F316E9EB9AFA}" destId="{45C237B3-44F0-4E4E-8317-37D1542DECEB}" srcOrd="1" destOrd="0" presId="urn:microsoft.com/office/officeart/2008/layout/VerticalCurvedList"/>
    <dgm:cxn modelId="{3BB07094-B183-4923-8561-C6A0EFFFF51D}" type="presParOf" srcId="{00F42187-34FD-4D8B-A449-F316E9EB9AFA}" destId="{4D8B25DE-87EF-4A46-A878-72DF7686AE24}" srcOrd="2" destOrd="0" presId="urn:microsoft.com/office/officeart/2008/layout/VerticalCurvedList"/>
    <dgm:cxn modelId="{4EB7EFB6-E9FD-4462-94FF-6EEFE9F5F23A}" type="presParOf" srcId="{4D8B25DE-87EF-4A46-A878-72DF7686AE24}" destId="{83A75757-F3FA-4329-A41E-DBBF7D2E96AA}" srcOrd="0" destOrd="0" presId="urn:microsoft.com/office/officeart/2008/layout/VerticalCurvedList"/>
    <dgm:cxn modelId="{65568EDF-9664-47A6-BB96-A4CE53AA0CE2}" type="presParOf" srcId="{00F42187-34FD-4D8B-A449-F316E9EB9AFA}" destId="{3E179D2F-11E4-4D27-A49E-5E0EA304FC54}" srcOrd="3" destOrd="0" presId="urn:microsoft.com/office/officeart/2008/layout/VerticalCurvedList"/>
    <dgm:cxn modelId="{ECC23D74-22C1-4A23-9669-98F45D740DE1}" type="presParOf" srcId="{00F42187-34FD-4D8B-A449-F316E9EB9AFA}" destId="{48325823-3A45-4F3E-974E-BE09EAA7773E}" srcOrd="4" destOrd="0" presId="urn:microsoft.com/office/officeart/2008/layout/VerticalCurvedList"/>
    <dgm:cxn modelId="{958CE8CF-23DB-44EC-BD5F-140A0D7075A6}" type="presParOf" srcId="{48325823-3A45-4F3E-974E-BE09EAA7773E}" destId="{9AF5ED78-341F-403E-97B4-875F8057A202}" srcOrd="0" destOrd="0" presId="urn:microsoft.com/office/officeart/2008/layout/VerticalCurvedList"/>
    <dgm:cxn modelId="{0C970E47-A58B-4EF7-BFC5-116DDD9A7A5F}" type="presParOf" srcId="{00F42187-34FD-4D8B-A449-F316E9EB9AFA}" destId="{366A46DD-ACA0-4863-86D5-A3DD22B782AC}" srcOrd="5" destOrd="0" presId="urn:microsoft.com/office/officeart/2008/layout/VerticalCurvedList"/>
    <dgm:cxn modelId="{4A7CF01C-9FAE-4023-B4B9-C25E93852331}" type="presParOf" srcId="{00F42187-34FD-4D8B-A449-F316E9EB9AFA}" destId="{0554E374-BEC6-42EE-84B0-CA32D2E5A136}" srcOrd="6" destOrd="0" presId="urn:microsoft.com/office/officeart/2008/layout/VerticalCurvedList"/>
    <dgm:cxn modelId="{5BA582BD-C736-4C40-8B8E-45EDA18A6471}" type="presParOf" srcId="{0554E374-BEC6-42EE-84B0-CA32D2E5A136}" destId="{EF12B5F5-AB8A-4523-B395-C351AAF3CDFA}" srcOrd="0" destOrd="0" presId="urn:microsoft.com/office/officeart/2008/layout/VerticalCurvedList"/>
    <dgm:cxn modelId="{B6A84672-1EC5-42B7-A80F-73854DFFEF10}" type="presParOf" srcId="{00F42187-34FD-4D8B-A449-F316E9EB9AFA}" destId="{D17FF070-A72F-46CF-B316-4B6520ED3106}" srcOrd="7" destOrd="0" presId="urn:microsoft.com/office/officeart/2008/layout/VerticalCurvedList"/>
    <dgm:cxn modelId="{426AD6C9-D5F2-4966-B6BA-302BA1DE8A4C}" type="presParOf" srcId="{00F42187-34FD-4D8B-A449-F316E9EB9AFA}" destId="{6178786F-F6B1-4B45-B41C-D996DB6F8946}" srcOrd="8" destOrd="0" presId="urn:microsoft.com/office/officeart/2008/layout/VerticalCurvedList"/>
    <dgm:cxn modelId="{4A2A5D7B-8154-4DCB-9DD5-E7156E5E0979}" type="presParOf" srcId="{6178786F-F6B1-4B45-B41C-D996DB6F8946}"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Die Häfen der Donau</a:t>
          </a:r>
        </a:p>
      </dgm:t>
    </dgm:pt>
    <dgm:pt modelId="{937F0D99-2D0E-48A6-94B9-C880850880C0}" type="parTrans" cxnId="{108E50BE-3469-439F-8FFF-017FEBDD5C74}">
      <dgm:prSet/>
      <dgm:spPr/>
      <dgm:t>
        <a:bodyPr/>
        <a:lstStyle/>
        <a:p>
          <a:endParaRPr lang="de-DE">
            <a:latin typeface="Corbel" panose="020B0503020204020204" pitchFamily="34" charset="0"/>
          </a:endParaRPr>
        </a:p>
      </dgm:t>
    </dgm:pt>
    <dgm:pt modelId="{624E2F07-CA2B-4ED9-89E9-4ED31FD7F6BD}" type="sibTrans" cxnId="{108E50BE-3469-439F-8FFF-017FEBDD5C74}">
      <dgm:prSet/>
      <dgm:spPr/>
      <dgm:t>
        <a:bodyPr/>
        <a:lstStyle/>
        <a:p>
          <a:endParaRPr lang="de-DE">
            <a:latin typeface="Corbel" panose="020B0503020204020204" pitchFamily="34" charset="0"/>
          </a:endParaRPr>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Schiffstypen</a:t>
          </a:r>
        </a:p>
      </dgm:t>
    </dgm:pt>
    <dgm:pt modelId="{4F3AEDE9-65F0-4988-8076-2CEA40D71496}" type="parTrans" cxnId="{F893935F-CABD-4D82-B93B-70657E02FACA}">
      <dgm:prSet/>
      <dgm:spPr/>
      <dgm:t>
        <a:bodyPr/>
        <a:lstStyle/>
        <a:p>
          <a:endParaRPr lang="de-DE">
            <a:latin typeface="Corbel" panose="020B0503020204020204" pitchFamily="34" charset="0"/>
          </a:endParaRPr>
        </a:p>
      </dgm:t>
    </dgm:pt>
    <dgm:pt modelId="{46AFA8D8-F557-4455-8A38-DF16055635A9}" type="sibTrans" cxnId="{F893935F-CABD-4D82-B93B-70657E02FACA}">
      <dgm:prSet/>
      <dgm:spPr/>
      <dgm:t>
        <a:bodyPr/>
        <a:lstStyle/>
        <a:p>
          <a:endParaRPr lang="de-DE">
            <a:latin typeface="Corbel" panose="020B0503020204020204" pitchFamily="34" charset="0"/>
          </a:endParaRPr>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Umschlag/Umschlagseinrichtungen</a:t>
          </a:r>
          <a:endParaRPr lang="de-DE" sz="2900" dirty="0" smtClean="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latin typeface="Corbel" panose="020B0503020204020204" pitchFamily="34" charset="0"/>
          </a:endParaRPr>
        </a:p>
      </dgm:t>
    </dgm:pt>
    <dgm:pt modelId="{468FF3C9-0BE5-4FF4-BE42-47AA0FABB054}" type="parTrans" cxnId="{0781121C-2DD2-4939-9728-C6477965DA94}">
      <dgm:prSet/>
      <dgm:spPr/>
      <dgm:t>
        <a:bodyPr/>
        <a:lstStyle/>
        <a:p>
          <a:endParaRPr lang="de-DE">
            <a:latin typeface="Corbel" panose="020B0503020204020204" pitchFamily="34" charset="0"/>
          </a:endParaRPr>
        </a:p>
      </dgm:t>
    </dgm:pt>
    <dgm:pt modelId="{693C98F0-4947-49B8-8293-D130C6CEBECD}">
      <dgm:prSet custT="1"/>
      <dgm:spPr>
        <a:solidFill>
          <a:srgbClr val="A8BFDB"/>
        </a:solidFill>
      </dgm:spPr>
      <dgm:t>
        <a:bodyPr/>
        <a:lstStyle/>
        <a:p>
          <a:r>
            <a:rPr lang="de-DE" sz="2400" dirty="0" smtClean="0">
              <a:solidFill>
                <a:schemeClr val="accent1"/>
              </a:solidFill>
              <a:latin typeface="Corbel" panose="020B0503020204020204" pitchFamily="34" charset="0"/>
            </a:rPr>
            <a:t>Die Grundstruktur eines Hafens</a:t>
          </a:r>
          <a:endParaRPr lang="de-DE" sz="2400" dirty="0">
            <a:solidFill>
              <a:schemeClr val="accent1"/>
            </a:solidFill>
            <a:latin typeface="Corbel" panose="020B0503020204020204" pitchFamily="34" charset="0"/>
          </a:endParaRPr>
        </a:p>
      </dgm:t>
    </dgm:pt>
    <dgm:pt modelId="{68C758AC-F921-4096-8688-0A67A52E0878}" type="parTrans" cxnId="{899559CE-7742-4230-AC58-D74A93A704B0}">
      <dgm:prSet/>
      <dgm:spPr/>
      <dgm:t>
        <a:bodyPr/>
        <a:lstStyle/>
        <a:p>
          <a:endParaRPr lang="de-DE"/>
        </a:p>
      </dgm:t>
    </dgm:pt>
    <dgm:pt modelId="{28A2AE5E-9B52-4675-9B03-5BC67D6938AA}" type="sibTrans" cxnId="{899559CE-7742-4230-AC58-D74A93A704B0}">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45C237B3-44F0-4E4E-8317-37D1542DECEB}" type="pres">
      <dgm:prSet presAssocID="{693C98F0-4947-49B8-8293-D130C6CEBECD}" presName="text_1" presStyleLbl="node1" presStyleIdx="0" presStyleCnt="4">
        <dgm:presLayoutVars>
          <dgm:bulletEnabled val="1"/>
        </dgm:presLayoutVars>
      </dgm:prSet>
      <dgm:spPr/>
      <dgm:t>
        <a:bodyPr/>
        <a:lstStyle/>
        <a:p>
          <a:endParaRPr lang="de-DE"/>
        </a:p>
      </dgm:t>
    </dgm:pt>
    <dgm:pt modelId="{4D8B25DE-87EF-4A46-A878-72DF7686AE24}" type="pres">
      <dgm:prSet presAssocID="{693C98F0-4947-49B8-8293-D130C6CEBECD}" presName="accent_1" presStyleCnt="0"/>
      <dgm:spPr/>
    </dgm:pt>
    <dgm:pt modelId="{83A75757-F3FA-4329-A41E-DBBF7D2E96AA}" type="pres">
      <dgm:prSet presAssocID="{693C98F0-4947-49B8-8293-D130C6CEBECD}" presName="accentRepeatNode" presStyleLbl="solidFgAcc1" presStyleIdx="0" presStyleCnt="4"/>
      <dgm:spPr>
        <a:solidFill>
          <a:schemeClr val="accent1">
            <a:lumMod val="40000"/>
            <a:lumOff val="60000"/>
          </a:schemeClr>
        </a:solidFill>
      </dgm:spPr>
      <dgm:t>
        <a:bodyPr/>
        <a:lstStyle/>
        <a:p>
          <a:endParaRPr lang="de-DE"/>
        </a:p>
      </dgm:t>
    </dgm:pt>
    <dgm:pt modelId="{3E179D2F-11E4-4D27-A49E-5E0EA304FC54}" type="pres">
      <dgm:prSet presAssocID="{F2941672-F5FC-4F5F-8FF3-57791CAF8C56}" presName="text_2" presStyleLbl="node1" presStyleIdx="1" presStyleCnt="4">
        <dgm:presLayoutVars>
          <dgm:bulletEnabled val="1"/>
        </dgm:presLayoutVars>
      </dgm:prSet>
      <dgm:spPr/>
      <dgm:t>
        <a:bodyPr/>
        <a:lstStyle/>
        <a:p>
          <a:endParaRPr lang="de-DE"/>
        </a:p>
      </dgm:t>
    </dgm:pt>
    <dgm:pt modelId="{48325823-3A45-4F3E-974E-BE09EAA7773E}" type="pres">
      <dgm:prSet presAssocID="{F2941672-F5FC-4F5F-8FF3-57791CAF8C56}" presName="accent_2" presStyleCnt="0"/>
      <dgm:spPr/>
    </dgm:pt>
    <dgm:pt modelId="{9AF5ED78-341F-403E-97B4-875F8057A202}" type="pres">
      <dgm:prSet presAssocID="{F2941672-F5FC-4F5F-8FF3-57791CAF8C56}"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DE"/>
        </a:p>
      </dgm:t>
    </dgm:pt>
    <dgm:pt modelId="{366A46DD-ACA0-4863-86D5-A3DD22B782AC}" type="pres">
      <dgm:prSet presAssocID="{F24300EC-4372-4D89-B437-9F81F6228517}" presName="text_3" presStyleLbl="node1" presStyleIdx="2" presStyleCnt="4">
        <dgm:presLayoutVars>
          <dgm:bulletEnabled val="1"/>
        </dgm:presLayoutVars>
      </dgm:prSet>
      <dgm:spPr/>
      <dgm:t>
        <a:bodyPr/>
        <a:lstStyle/>
        <a:p>
          <a:endParaRPr lang="de-DE"/>
        </a:p>
      </dgm:t>
    </dgm:pt>
    <dgm:pt modelId="{0554E374-BEC6-42EE-84B0-CA32D2E5A136}" type="pres">
      <dgm:prSet presAssocID="{F24300EC-4372-4D89-B437-9F81F6228517}" presName="accent_3" presStyleCnt="0"/>
      <dgm:spPr/>
    </dgm:pt>
    <dgm:pt modelId="{EF12B5F5-AB8A-4523-B395-C351AAF3CDFA}" type="pres">
      <dgm:prSet presAssocID="{F24300EC-4372-4D89-B437-9F81F6228517}" presName="accentRepeatNode" presStyleLbl="solidFgAcc1" presStyleIdx="2" presStyleCnt="4"/>
      <dgm:spPr>
        <a:blipFill rotWithShape="0">
          <a:blip xmlns:r="http://schemas.openxmlformats.org/officeDocument/2006/relationships" r:embed="rId1"/>
          <a:stretch>
            <a:fillRect/>
          </a:stretch>
        </a:blipFill>
        <a:ln w="28575">
          <a:solidFill>
            <a:schemeClr val="accent1"/>
          </a:solidFill>
        </a:ln>
      </dgm:spPr>
      <dgm:t>
        <a:bodyPr/>
        <a:lstStyle/>
        <a:p>
          <a:endParaRPr lang="de-AT"/>
        </a:p>
      </dgm:t>
    </dgm:pt>
    <dgm:pt modelId="{D17FF070-A72F-46CF-B316-4B6520ED3106}" type="pres">
      <dgm:prSet presAssocID="{173351EC-E710-4201-8F33-1AD5623FE62E}" presName="text_4" presStyleLbl="node1" presStyleIdx="3" presStyleCnt="4">
        <dgm:presLayoutVars>
          <dgm:bulletEnabled val="1"/>
        </dgm:presLayoutVars>
      </dgm:prSet>
      <dgm:spPr/>
      <dgm:t>
        <a:bodyPr/>
        <a:lstStyle/>
        <a:p>
          <a:endParaRPr lang="de-DE"/>
        </a:p>
      </dgm:t>
    </dgm:pt>
    <dgm:pt modelId="{6178786F-F6B1-4B45-B41C-D996DB6F8946}" type="pres">
      <dgm:prSet presAssocID="{173351EC-E710-4201-8F33-1AD5623FE62E}" presName="accent_4" presStyleCnt="0"/>
      <dgm:spPr/>
    </dgm:pt>
    <dgm:pt modelId="{84FECD7B-556D-40CD-80FE-E856FE6C01BC}" type="pres">
      <dgm:prSet presAssocID="{173351EC-E710-4201-8F33-1AD5623FE62E}"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899559CE-7742-4230-AC58-D74A93A704B0}" srcId="{754914D3-2823-4D9D-9B5F-8AAE908A2791}" destId="{693C98F0-4947-49B8-8293-D130C6CEBECD}" srcOrd="0" destOrd="0" parTransId="{68C758AC-F921-4096-8688-0A67A52E0878}" sibTransId="{28A2AE5E-9B52-4675-9B03-5BC67D6938AA}"/>
    <dgm:cxn modelId="{41AEFD75-6299-4ED1-8B04-1839F2223C8F}" type="presOf" srcId="{693C98F0-4947-49B8-8293-D130C6CEBECD}" destId="{45C237B3-44F0-4E4E-8317-37D1542DECEB}" srcOrd="0" destOrd="0" presId="urn:microsoft.com/office/officeart/2008/layout/VerticalCurvedList"/>
    <dgm:cxn modelId="{AEB409D8-5C0F-4498-A629-25A47E6E1C3B}" type="presOf" srcId="{F24300EC-4372-4D89-B437-9F81F6228517}" destId="{366A46DD-ACA0-4863-86D5-A3DD22B782AC}" srcOrd="0" destOrd="0" presId="urn:microsoft.com/office/officeart/2008/layout/VerticalCurvedList"/>
    <dgm:cxn modelId="{F893935F-CABD-4D82-B93B-70657E02FACA}" srcId="{754914D3-2823-4D9D-9B5F-8AAE908A2791}" destId="{173351EC-E710-4201-8F33-1AD5623FE62E}" srcOrd="3" destOrd="0" parTransId="{4F3AEDE9-65F0-4988-8076-2CEA40D71496}" sibTransId="{46AFA8D8-F557-4455-8A38-DF16055635A9}"/>
    <dgm:cxn modelId="{0781121C-2DD2-4939-9728-C6477965DA94}" srcId="{754914D3-2823-4D9D-9B5F-8AAE908A2791}" destId="{F24300EC-4372-4D89-B437-9F81F6228517}" srcOrd="2" destOrd="0" parTransId="{468FF3C9-0BE5-4FF4-BE42-47AA0FABB054}" sibTransId="{BBB9D7DD-2425-4723-8219-8DCB9AF8E441}"/>
    <dgm:cxn modelId="{95042434-4A1B-4CF6-BDD0-1AFD8774D510}" type="presOf" srcId="{754914D3-2823-4D9D-9B5F-8AAE908A2791}" destId="{AE6139D5-D84B-4711-8A6A-A5161E022A99}" srcOrd="0" destOrd="0" presId="urn:microsoft.com/office/officeart/2008/layout/VerticalCurvedList"/>
    <dgm:cxn modelId="{EB20594B-B793-4037-88E3-D3F82487AF81}" type="presOf" srcId="{28A2AE5E-9B52-4675-9B03-5BC67D6938AA}" destId="{93855F07-44CB-45DE-B464-761E63A71CD5}" srcOrd="0" destOrd="0" presId="urn:microsoft.com/office/officeart/2008/layout/VerticalCurvedList"/>
    <dgm:cxn modelId="{108E50BE-3469-439F-8FFF-017FEBDD5C74}" srcId="{754914D3-2823-4D9D-9B5F-8AAE908A2791}" destId="{F2941672-F5FC-4F5F-8FF3-57791CAF8C56}" srcOrd="1" destOrd="0" parTransId="{937F0D99-2D0E-48A6-94B9-C880850880C0}" sibTransId="{624E2F07-CA2B-4ED9-89E9-4ED31FD7F6BD}"/>
    <dgm:cxn modelId="{247175E3-F0C4-467F-83A9-D9C8AF42DD22}" type="presOf" srcId="{F2941672-F5FC-4F5F-8FF3-57791CAF8C56}" destId="{3E179D2F-11E4-4D27-A49E-5E0EA304FC54}" srcOrd="0" destOrd="0" presId="urn:microsoft.com/office/officeart/2008/layout/VerticalCurvedList"/>
    <dgm:cxn modelId="{A69174E5-3B01-4046-ABCC-F7FA9E5EB31D}" type="presOf" srcId="{173351EC-E710-4201-8F33-1AD5623FE62E}" destId="{D17FF070-A72F-46CF-B316-4B6520ED3106}" srcOrd="0" destOrd="0" presId="urn:microsoft.com/office/officeart/2008/layout/VerticalCurvedList"/>
    <dgm:cxn modelId="{7E059E4A-B554-46B7-A1E8-210D401AD3A9}" type="presParOf" srcId="{AE6139D5-D84B-4711-8A6A-A5161E022A99}" destId="{00F42187-34FD-4D8B-A449-F316E9EB9AFA}" srcOrd="0" destOrd="0" presId="urn:microsoft.com/office/officeart/2008/layout/VerticalCurvedList"/>
    <dgm:cxn modelId="{91C22D94-6FBD-4C7E-A6F5-851000EB3198}" type="presParOf" srcId="{00F42187-34FD-4D8B-A449-F316E9EB9AFA}" destId="{C168C53D-163A-4892-8EF0-B5326C3FF8C8}" srcOrd="0" destOrd="0" presId="urn:microsoft.com/office/officeart/2008/layout/VerticalCurvedList"/>
    <dgm:cxn modelId="{A5FFCAD4-97A9-471D-9E0B-A35878E49C1E}" type="presParOf" srcId="{C168C53D-163A-4892-8EF0-B5326C3FF8C8}" destId="{0FAB2C97-DF89-43B9-B7B2-C745E026F562}" srcOrd="0" destOrd="0" presId="urn:microsoft.com/office/officeart/2008/layout/VerticalCurvedList"/>
    <dgm:cxn modelId="{2F22006E-31B2-4C84-8253-4FC672A5CE15}" type="presParOf" srcId="{C168C53D-163A-4892-8EF0-B5326C3FF8C8}" destId="{93855F07-44CB-45DE-B464-761E63A71CD5}" srcOrd="1" destOrd="0" presId="urn:microsoft.com/office/officeart/2008/layout/VerticalCurvedList"/>
    <dgm:cxn modelId="{E74C2067-ED80-42B5-B881-DCBA8903286C}" type="presParOf" srcId="{C168C53D-163A-4892-8EF0-B5326C3FF8C8}" destId="{D258DE45-194F-4470-A0BE-D234AB24927B}" srcOrd="2" destOrd="0" presId="urn:microsoft.com/office/officeart/2008/layout/VerticalCurvedList"/>
    <dgm:cxn modelId="{CA48CA09-9DA7-4AE4-A548-ECEC65DD7CDF}" type="presParOf" srcId="{C168C53D-163A-4892-8EF0-B5326C3FF8C8}" destId="{BF8CDB65-7F63-46ED-AD6F-299BB5E410A3}" srcOrd="3" destOrd="0" presId="urn:microsoft.com/office/officeart/2008/layout/VerticalCurvedList"/>
    <dgm:cxn modelId="{0FA5BA74-CC53-48CE-A68A-81F21FE5664F}" type="presParOf" srcId="{00F42187-34FD-4D8B-A449-F316E9EB9AFA}" destId="{45C237B3-44F0-4E4E-8317-37D1542DECEB}" srcOrd="1" destOrd="0" presId="urn:microsoft.com/office/officeart/2008/layout/VerticalCurvedList"/>
    <dgm:cxn modelId="{3BB07094-B183-4923-8561-C6A0EFFFF51D}" type="presParOf" srcId="{00F42187-34FD-4D8B-A449-F316E9EB9AFA}" destId="{4D8B25DE-87EF-4A46-A878-72DF7686AE24}" srcOrd="2" destOrd="0" presId="urn:microsoft.com/office/officeart/2008/layout/VerticalCurvedList"/>
    <dgm:cxn modelId="{4EB7EFB6-E9FD-4462-94FF-6EEFE9F5F23A}" type="presParOf" srcId="{4D8B25DE-87EF-4A46-A878-72DF7686AE24}" destId="{83A75757-F3FA-4329-A41E-DBBF7D2E96AA}" srcOrd="0" destOrd="0" presId="urn:microsoft.com/office/officeart/2008/layout/VerticalCurvedList"/>
    <dgm:cxn modelId="{65568EDF-9664-47A6-BB96-A4CE53AA0CE2}" type="presParOf" srcId="{00F42187-34FD-4D8B-A449-F316E9EB9AFA}" destId="{3E179D2F-11E4-4D27-A49E-5E0EA304FC54}" srcOrd="3" destOrd="0" presId="urn:microsoft.com/office/officeart/2008/layout/VerticalCurvedList"/>
    <dgm:cxn modelId="{ECC23D74-22C1-4A23-9669-98F45D740DE1}" type="presParOf" srcId="{00F42187-34FD-4D8B-A449-F316E9EB9AFA}" destId="{48325823-3A45-4F3E-974E-BE09EAA7773E}" srcOrd="4" destOrd="0" presId="urn:microsoft.com/office/officeart/2008/layout/VerticalCurvedList"/>
    <dgm:cxn modelId="{958CE8CF-23DB-44EC-BD5F-140A0D7075A6}" type="presParOf" srcId="{48325823-3A45-4F3E-974E-BE09EAA7773E}" destId="{9AF5ED78-341F-403E-97B4-875F8057A202}" srcOrd="0" destOrd="0" presId="urn:microsoft.com/office/officeart/2008/layout/VerticalCurvedList"/>
    <dgm:cxn modelId="{0C970E47-A58B-4EF7-BFC5-116DDD9A7A5F}" type="presParOf" srcId="{00F42187-34FD-4D8B-A449-F316E9EB9AFA}" destId="{366A46DD-ACA0-4863-86D5-A3DD22B782AC}" srcOrd="5" destOrd="0" presId="urn:microsoft.com/office/officeart/2008/layout/VerticalCurvedList"/>
    <dgm:cxn modelId="{4A7CF01C-9FAE-4023-B4B9-C25E93852331}" type="presParOf" srcId="{00F42187-34FD-4D8B-A449-F316E9EB9AFA}" destId="{0554E374-BEC6-42EE-84B0-CA32D2E5A136}" srcOrd="6" destOrd="0" presId="urn:microsoft.com/office/officeart/2008/layout/VerticalCurvedList"/>
    <dgm:cxn modelId="{5BA582BD-C736-4C40-8B8E-45EDA18A6471}" type="presParOf" srcId="{0554E374-BEC6-42EE-84B0-CA32D2E5A136}" destId="{EF12B5F5-AB8A-4523-B395-C351AAF3CDFA}" srcOrd="0" destOrd="0" presId="urn:microsoft.com/office/officeart/2008/layout/VerticalCurvedList"/>
    <dgm:cxn modelId="{B6A84672-1EC5-42B7-A80F-73854DFFEF10}" type="presParOf" srcId="{00F42187-34FD-4D8B-A449-F316E9EB9AFA}" destId="{D17FF070-A72F-46CF-B316-4B6520ED3106}" srcOrd="7" destOrd="0" presId="urn:microsoft.com/office/officeart/2008/layout/VerticalCurvedList"/>
    <dgm:cxn modelId="{426AD6C9-D5F2-4966-B6BA-302BA1DE8A4C}" type="presParOf" srcId="{00F42187-34FD-4D8B-A449-F316E9EB9AFA}" destId="{6178786F-F6B1-4B45-B41C-D996DB6F8946}" srcOrd="8" destOrd="0" presId="urn:microsoft.com/office/officeart/2008/layout/VerticalCurvedList"/>
    <dgm:cxn modelId="{4A2A5D7B-8154-4DCB-9DD5-E7156E5E0979}" type="presParOf" srcId="{6178786F-F6B1-4B45-B41C-D996DB6F8946}"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Die Häfen der Donau</a:t>
          </a:r>
        </a:p>
      </dgm:t>
    </dgm:pt>
    <dgm:pt modelId="{937F0D99-2D0E-48A6-94B9-C880850880C0}" type="parTrans" cxnId="{108E50BE-3469-439F-8FFF-017FEBDD5C74}">
      <dgm:prSet/>
      <dgm:spPr/>
      <dgm:t>
        <a:bodyPr/>
        <a:lstStyle/>
        <a:p>
          <a:endParaRPr lang="de-DE">
            <a:latin typeface="Corbel" panose="020B0503020204020204" pitchFamily="34" charset="0"/>
          </a:endParaRPr>
        </a:p>
      </dgm:t>
    </dgm:pt>
    <dgm:pt modelId="{624E2F07-CA2B-4ED9-89E9-4ED31FD7F6BD}" type="sibTrans" cxnId="{108E50BE-3469-439F-8FFF-017FEBDD5C74}">
      <dgm:prSet/>
      <dgm:spPr/>
      <dgm:t>
        <a:bodyPr/>
        <a:lstStyle/>
        <a:p>
          <a:endParaRPr lang="de-DE">
            <a:latin typeface="Corbel" panose="020B0503020204020204" pitchFamily="34" charset="0"/>
          </a:endParaRPr>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Schiffstypen</a:t>
          </a:r>
        </a:p>
      </dgm:t>
    </dgm:pt>
    <dgm:pt modelId="{4F3AEDE9-65F0-4988-8076-2CEA40D71496}" type="parTrans" cxnId="{F893935F-CABD-4D82-B93B-70657E02FACA}">
      <dgm:prSet/>
      <dgm:spPr/>
      <dgm:t>
        <a:bodyPr/>
        <a:lstStyle/>
        <a:p>
          <a:endParaRPr lang="de-DE">
            <a:latin typeface="Corbel" panose="020B0503020204020204" pitchFamily="34" charset="0"/>
          </a:endParaRPr>
        </a:p>
      </dgm:t>
    </dgm:pt>
    <dgm:pt modelId="{46AFA8D8-F557-4455-8A38-DF16055635A9}" type="sibTrans" cxnId="{F893935F-CABD-4D82-B93B-70657E02FACA}">
      <dgm:prSet/>
      <dgm:spPr/>
      <dgm:t>
        <a:bodyPr/>
        <a:lstStyle/>
        <a:p>
          <a:endParaRPr lang="de-DE">
            <a:latin typeface="Corbel" panose="020B0503020204020204" pitchFamily="34" charset="0"/>
          </a:endParaRPr>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Umschlag/Umschlagseinrichtungen</a:t>
          </a:r>
          <a:endParaRPr lang="de-DE" sz="2900" dirty="0" smtClean="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latin typeface="Corbel" panose="020B0503020204020204" pitchFamily="34" charset="0"/>
          </a:endParaRPr>
        </a:p>
      </dgm:t>
    </dgm:pt>
    <dgm:pt modelId="{468FF3C9-0BE5-4FF4-BE42-47AA0FABB054}" type="parTrans" cxnId="{0781121C-2DD2-4939-9728-C6477965DA94}">
      <dgm:prSet/>
      <dgm:spPr/>
      <dgm:t>
        <a:bodyPr/>
        <a:lstStyle/>
        <a:p>
          <a:endParaRPr lang="de-DE">
            <a:latin typeface="Corbel" panose="020B0503020204020204" pitchFamily="34" charset="0"/>
          </a:endParaRPr>
        </a:p>
      </dgm:t>
    </dgm:pt>
    <dgm:pt modelId="{693C98F0-4947-49B8-8293-D130C6CEBECD}">
      <dgm:prSet custT="1"/>
      <dgm:spPr>
        <a:solidFill>
          <a:srgbClr val="A8BFDB"/>
        </a:solidFill>
      </dgm:spPr>
      <dgm:t>
        <a:bodyPr/>
        <a:lstStyle/>
        <a:p>
          <a:r>
            <a:rPr lang="de-DE" sz="2400" dirty="0" smtClean="0">
              <a:solidFill>
                <a:schemeClr val="accent1"/>
              </a:solidFill>
              <a:latin typeface="Corbel" panose="020B0503020204020204" pitchFamily="34" charset="0"/>
            </a:rPr>
            <a:t>Die Grundstruktur eines Hafens</a:t>
          </a:r>
          <a:endParaRPr lang="de-DE" sz="2400" dirty="0">
            <a:solidFill>
              <a:schemeClr val="accent1"/>
            </a:solidFill>
            <a:latin typeface="Corbel" panose="020B0503020204020204" pitchFamily="34" charset="0"/>
          </a:endParaRPr>
        </a:p>
      </dgm:t>
    </dgm:pt>
    <dgm:pt modelId="{68C758AC-F921-4096-8688-0A67A52E0878}" type="parTrans" cxnId="{899559CE-7742-4230-AC58-D74A93A704B0}">
      <dgm:prSet/>
      <dgm:spPr/>
      <dgm:t>
        <a:bodyPr/>
        <a:lstStyle/>
        <a:p>
          <a:endParaRPr lang="de-DE"/>
        </a:p>
      </dgm:t>
    </dgm:pt>
    <dgm:pt modelId="{28A2AE5E-9B52-4675-9B03-5BC67D6938AA}" type="sibTrans" cxnId="{899559CE-7742-4230-AC58-D74A93A704B0}">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45C237B3-44F0-4E4E-8317-37D1542DECEB}" type="pres">
      <dgm:prSet presAssocID="{693C98F0-4947-49B8-8293-D130C6CEBECD}" presName="text_1" presStyleLbl="node1" presStyleIdx="0" presStyleCnt="4">
        <dgm:presLayoutVars>
          <dgm:bulletEnabled val="1"/>
        </dgm:presLayoutVars>
      </dgm:prSet>
      <dgm:spPr/>
      <dgm:t>
        <a:bodyPr/>
        <a:lstStyle/>
        <a:p>
          <a:endParaRPr lang="de-DE"/>
        </a:p>
      </dgm:t>
    </dgm:pt>
    <dgm:pt modelId="{4D8B25DE-87EF-4A46-A878-72DF7686AE24}" type="pres">
      <dgm:prSet presAssocID="{693C98F0-4947-49B8-8293-D130C6CEBECD}" presName="accent_1" presStyleCnt="0"/>
      <dgm:spPr/>
    </dgm:pt>
    <dgm:pt modelId="{83A75757-F3FA-4329-A41E-DBBF7D2E96AA}" type="pres">
      <dgm:prSet presAssocID="{693C98F0-4947-49B8-8293-D130C6CEBECD}" presName="accentRepeatNode" presStyleLbl="solidFgAcc1" presStyleIdx="0" presStyleCnt="4"/>
      <dgm:spPr>
        <a:solidFill>
          <a:schemeClr val="accent1">
            <a:lumMod val="40000"/>
            <a:lumOff val="60000"/>
          </a:schemeClr>
        </a:solidFill>
      </dgm:spPr>
      <dgm:t>
        <a:bodyPr/>
        <a:lstStyle/>
        <a:p>
          <a:endParaRPr lang="de-DE"/>
        </a:p>
      </dgm:t>
    </dgm:pt>
    <dgm:pt modelId="{3E179D2F-11E4-4D27-A49E-5E0EA304FC54}" type="pres">
      <dgm:prSet presAssocID="{F2941672-F5FC-4F5F-8FF3-57791CAF8C56}" presName="text_2" presStyleLbl="node1" presStyleIdx="1" presStyleCnt="4">
        <dgm:presLayoutVars>
          <dgm:bulletEnabled val="1"/>
        </dgm:presLayoutVars>
      </dgm:prSet>
      <dgm:spPr/>
      <dgm:t>
        <a:bodyPr/>
        <a:lstStyle/>
        <a:p>
          <a:endParaRPr lang="de-DE"/>
        </a:p>
      </dgm:t>
    </dgm:pt>
    <dgm:pt modelId="{48325823-3A45-4F3E-974E-BE09EAA7773E}" type="pres">
      <dgm:prSet presAssocID="{F2941672-F5FC-4F5F-8FF3-57791CAF8C56}" presName="accent_2" presStyleCnt="0"/>
      <dgm:spPr/>
    </dgm:pt>
    <dgm:pt modelId="{9AF5ED78-341F-403E-97B4-875F8057A202}" type="pres">
      <dgm:prSet presAssocID="{F2941672-F5FC-4F5F-8FF3-57791CAF8C56}"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DE"/>
        </a:p>
      </dgm:t>
    </dgm:pt>
    <dgm:pt modelId="{366A46DD-ACA0-4863-86D5-A3DD22B782AC}" type="pres">
      <dgm:prSet presAssocID="{F24300EC-4372-4D89-B437-9F81F6228517}" presName="text_3" presStyleLbl="node1" presStyleIdx="2" presStyleCnt="4">
        <dgm:presLayoutVars>
          <dgm:bulletEnabled val="1"/>
        </dgm:presLayoutVars>
      </dgm:prSet>
      <dgm:spPr/>
      <dgm:t>
        <a:bodyPr/>
        <a:lstStyle/>
        <a:p>
          <a:endParaRPr lang="de-DE"/>
        </a:p>
      </dgm:t>
    </dgm:pt>
    <dgm:pt modelId="{0554E374-BEC6-42EE-84B0-CA32D2E5A136}" type="pres">
      <dgm:prSet presAssocID="{F24300EC-4372-4D89-B437-9F81F6228517}" presName="accent_3" presStyleCnt="0"/>
      <dgm:spPr/>
    </dgm:pt>
    <dgm:pt modelId="{EF12B5F5-AB8A-4523-B395-C351AAF3CDFA}" type="pres">
      <dgm:prSet presAssocID="{F24300EC-4372-4D89-B437-9F81F6228517}" presName="accentRepeatNode" presStyleLbl="solidFgAcc1" presStyleIdx="2" presStyleCnt="4"/>
      <dgm:spPr>
        <a:solidFill>
          <a:schemeClr val="accent1">
            <a:lumMod val="40000"/>
            <a:lumOff val="60000"/>
          </a:schemeClr>
        </a:solidFill>
        <a:ln w="28575">
          <a:solidFill>
            <a:schemeClr val="accent1"/>
          </a:solidFill>
        </a:ln>
      </dgm:spPr>
      <dgm:t>
        <a:bodyPr/>
        <a:lstStyle/>
        <a:p>
          <a:endParaRPr lang="de-AT"/>
        </a:p>
      </dgm:t>
    </dgm:pt>
    <dgm:pt modelId="{D17FF070-A72F-46CF-B316-4B6520ED3106}" type="pres">
      <dgm:prSet presAssocID="{173351EC-E710-4201-8F33-1AD5623FE62E}" presName="text_4" presStyleLbl="node1" presStyleIdx="3" presStyleCnt="4">
        <dgm:presLayoutVars>
          <dgm:bulletEnabled val="1"/>
        </dgm:presLayoutVars>
      </dgm:prSet>
      <dgm:spPr/>
      <dgm:t>
        <a:bodyPr/>
        <a:lstStyle/>
        <a:p>
          <a:endParaRPr lang="de-DE"/>
        </a:p>
      </dgm:t>
    </dgm:pt>
    <dgm:pt modelId="{6178786F-F6B1-4B45-B41C-D996DB6F8946}" type="pres">
      <dgm:prSet presAssocID="{173351EC-E710-4201-8F33-1AD5623FE62E}" presName="accent_4" presStyleCnt="0"/>
      <dgm:spPr/>
    </dgm:pt>
    <dgm:pt modelId="{84FECD7B-556D-40CD-80FE-E856FE6C01BC}" type="pres">
      <dgm:prSet presAssocID="{173351EC-E710-4201-8F33-1AD5623FE62E}" presName="accentRepeatNode" presStyleLbl="solidFgAcc1" presStyleIdx="3" presStyleCnt="4"/>
      <dgm:spPr>
        <a:blipFill rotWithShape="0">
          <a:blip xmlns:r="http://schemas.openxmlformats.org/officeDocument/2006/relationships" r:embed="rId1"/>
          <a:stretch>
            <a:fillRect/>
          </a:stretch>
        </a:blipFill>
        <a:ln w="28575">
          <a:solidFill>
            <a:schemeClr val="accent1"/>
          </a:solidFill>
        </a:ln>
      </dgm:spPr>
      <dgm:t>
        <a:bodyPr/>
        <a:lstStyle/>
        <a:p>
          <a:endParaRPr lang="de-AT"/>
        </a:p>
      </dgm:t>
    </dgm:pt>
  </dgm:ptLst>
  <dgm:cxnLst>
    <dgm:cxn modelId="{899559CE-7742-4230-AC58-D74A93A704B0}" srcId="{754914D3-2823-4D9D-9B5F-8AAE908A2791}" destId="{693C98F0-4947-49B8-8293-D130C6CEBECD}" srcOrd="0" destOrd="0" parTransId="{68C758AC-F921-4096-8688-0A67A52E0878}" sibTransId="{28A2AE5E-9B52-4675-9B03-5BC67D6938AA}"/>
    <dgm:cxn modelId="{41AEFD75-6299-4ED1-8B04-1839F2223C8F}" type="presOf" srcId="{693C98F0-4947-49B8-8293-D130C6CEBECD}" destId="{45C237B3-44F0-4E4E-8317-37D1542DECEB}" srcOrd="0" destOrd="0" presId="urn:microsoft.com/office/officeart/2008/layout/VerticalCurvedList"/>
    <dgm:cxn modelId="{AEB409D8-5C0F-4498-A629-25A47E6E1C3B}" type="presOf" srcId="{F24300EC-4372-4D89-B437-9F81F6228517}" destId="{366A46DD-ACA0-4863-86D5-A3DD22B782AC}" srcOrd="0" destOrd="0" presId="urn:microsoft.com/office/officeart/2008/layout/VerticalCurvedList"/>
    <dgm:cxn modelId="{F893935F-CABD-4D82-B93B-70657E02FACA}" srcId="{754914D3-2823-4D9D-9B5F-8AAE908A2791}" destId="{173351EC-E710-4201-8F33-1AD5623FE62E}" srcOrd="3" destOrd="0" parTransId="{4F3AEDE9-65F0-4988-8076-2CEA40D71496}" sibTransId="{46AFA8D8-F557-4455-8A38-DF16055635A9}"/>
    <dgm:cxn modelId="{0781121C-2DD2-4939-9728-C6477965DA94}" srcId="{754914D3-2823-4D9D-9B5F-8AAE908A2791}" destId="{F24300EC-4372-4D89-B437-9F81F6228517}" srcOrd="2" destOrd="0" parTransId="{468FF3C9-0BE5-4FF4-BE42-47AA0FABB054}" sibTransId="{BBB9D7DD-2425-4723-8219-8DCB9AF8E441}"/>
    <dgm:cxn modelId="{95042434-4A1B-4CF6-BDD0-1AFD8774D510}" type="presOf" srcId="{754914D3-2823-4D9D-9B5F-8AAE908A2791}" destId="{AE6139D5-D84B-4711-8A6A-A5161E022A99}" srcOrd="0" destOrd="0" presId="urn:microsoft.com/office/officeart/2008/layout/VerticalCurvedList"/>
    <dgm:cxn modelId="{EB20594B-B793-4037-88E3-D3F82487AF81}" type="presOf" srcId="{28A2AE5E-9B52-4675-9B03-5BC67D6938AA}" destId="{93855F07-44CB-45DE-B464-761E63A71CD5}" srcOrd="0" destOrd="0" presId="urn:microsoft.com/office/officeart/2008/layout/VerticalCurvedList"/>
    <dgm:cxn modelId="{108E50BE-3469-439F-8FFF-017FEBDD5C74}" srcId="{754914D3-2823-4D9D-9B5F-8AAE908A2791}" destId="{F2941672-F5FC-4F5F-8FF3-57791CAF8C56}" srcOrd="1" destOrd="0" parTransId="{937F0D99-2D0E-48A6-94B9-C880850880C0}" sibTransId="{624E2F07-CA2B-4ED9-89E9-4ED31FD7F6BD}"/>
    <dgm:cxn modelId="{247175E3-F0C4-467F-83A9-D9C8AF42DD22}" type="presOf" srcId="{F2941672-F5FC-4F5F-8FF3-57791CAF8C56}" destId="{3E179D2F-11E4-4D27-A49E-5E0EA304FC54}" srcOrd="0" destOrd="0" presId="urn:microsoft.com/office/officeart/2008/layout/VerticalCurvedList"/>
    <dgm:cxn modelId="{A69174E5-3B01-4046-ABCC-F7FA9E5EB31D}" type="presOf" srcId="{173351EC-E710-4201-8F33-1AD5623FE62E}" destId="{D17FF070-A72F-46CF-B316-4B6520ED3106}" srcOrd="0" destOrd="0" presId="urn:microsoft.com/office/officeart/2008/layout/VerticalCurvedList"/>
    <dgm:cxn modelId="{7E059E4A-B554-46B7-A1E8-210D401AD3A9}" type="presParOf" srcId="{AE6139D5-D84B-4711-8A6A-A5161E022A99}" destId="{00F42187-34FD-4D8B-A449-F316E9EB9AFA}" srcOrd="0" destOrd="0" presId="urn:microsoft.com/office/officeart/2008/layout/VerticalCurvedList"/>
    <dgm:cxn modelId="{91C22D94-6FBD-4C7E-A6F5-851000EB3198}" type="presParOf" srcId="{00F42187-34FD-4D8B-A449-F316E9EB9AFA}" destId="{C168C53D-163A-4892-8EF0-B5326C3FF8C8}" srcOrd="0" destOrd="0" presId="urn:microsoft.com/office/officeart/2008/layout/VerticalCurvedList"/>
    <dgm:cxn modelId="{A5FFCAD4-97A9-471D-9E0B-A35878E49C1E}" type="presParOf" srcId="{C168C53D-163A-4892-8EF0-B5326C3FF8C8}" destId="{0FAB2C97-DF89-43B9-B7B2-C745E026F562}" srcOrd="0" destOrd="0" presId="urn:microsoft.com/office/officeart/2008/layout/VerticalCurvedList"/>
    <dgm:cxn modelId="{2F22006E-31B2-4C84-8253-4FC672A5CE15}" type="presParOf" srcId="{C168C53D-163A-4892-8EF0-B5326C3FF8C8}" destId="{93855F07-44CB-45DE-B464-761E63A71CD5}" srcOrd="1" destOrd="0" presId="urn:microsoft.com/office/officeart/2008/layout/VerticalCurvedList"/>
    <dgm:cxn modelId="{E74C2067-ED80-42B5-B881-DCBA8903286C}" type="presParOf" srcId="{C168C53D-163A-4892-8EF0-B5326C3FF8C8}" destId="{D258DE45-194F-4470-A0BE-D234AB24927B}" srcOrd="2" destOrd="0" presId="urn:microsoft.com/office/officeart/2008/layout/VerticalCurvedList"/>
    <dgm:cxn modelId="{CA48CA09-9DA7-4AE4-A548-ECEC65DD7CDF}" type="presParOf" srcId="{C168C53D-163A-4892-8EF0-B5326C3FF8C8}" destId="{BF8CDB65-7F63-46ED-AD6F-299BB5E410A3}" srcOrd="3" destOrd="0" presId="urn:microsoft.com/office/officeart/2008/layout/VerticalCurvedList"/>
    <dgm:cxn modelId="{0FA5BA74-CC53-48CE-A68A-81F21FE5664F}" type="presParOf" srcId="{00F42187-34FD-4D8B-A449-F316E9EB9AFA}" destId="{45C237B3-44F0-4E4E-8317-37D1542DECEB}" srcOrd="1" destOrd="0" presId="urn:microsoft.com/office/officeart/2008/layout/VerticalCurvedList"/>
    <dgm:cxn modelId="{3BB07094-B183-4923-8561-C6A0EFFFF51D}" type="presParOf" srcId="{00F42187-34FD-4D8B-A449-F316E9EB9AFA}" destId="{4D8B25DE-87EF-4A46-A878-72DF7686AE24}" srcOrd="2" destOrd="0" presId="urn:microsoft.com/office/officeart/2008/layout/VerticalCurvedList"/>
    <dgm:cxn modelId="{4EB7EFB6-E9FD-4462-94FF-6EEFE9F5F23A}" type="presParOf" srcId="{4D8B25DE-87EF-4A46-A878-72DF7686AE24}" destId="{83A75757-F3FA-4329-A41E-DBBF7D2E96AA}" srcOrd="0" destOrd="0" presId="urn:microsoft.com/office/officeart/2008/layout/VerticalCurvedList"/>
    <dgm:cxn modelId="{65568EDF-9664-47A6-BB96-A4CE53AA0CE2}" type="presParOf" srcId="{00F42187-34FD-4D8B-A449-F316E9EB9AFA}" destId="{3E179D2F-11E4-4D27-A49E-5E0EA304FC54}" srcOrd="3" destOrd="0" presId="urn:microsoft.com/office/officeart/2008/layout/VerticalCurvedList"/>
    <dgm:cxn modelId="{ECC23D74-22C1-4A23-9669-98F45D740DE1}" type="presParOf" srcId="{00F42187-34FD-4D8B-A449-F316E9EB9AFA}" destId="{48325823-3A45-4F3E-974E-BE09EAA7773E}" srcOrd="4" destOrd="0" presId="urn:microsoft.com/office/officeart/2008/layout/VerticalCurvedList"/>
    <dgm:cxn modelId="{958CE8CF-23DB-44EC-BD5F-140A0D7075A6}" type="presParOf" srcId="{48325823-3A45-4F3E-974E-BE09EAA7773E}" destId="{9AF5ED78-341F-403E-97B4-875F8057A202}" srcOrd="0" destOrd="0" presId="urn:microsoft.com/office/officeart/2008/layout/VerticalCurvedList"/>
    <dgm:cxn modelId="{0C970E47-A58B-4EF7-BFC5-116DDD9A7A5F}" type="presParOf" srcId="{00F42187-34FD-4D8B-A449-F316E9EB9AFA}" destId="{366A46DD-ACA0-4863-86D5-A3DD22B782AC}" srcOrd="5" destOrd="0" presId="urn:microsoft.com/office/officeart/2008/layout/VerticalCurvedList"/>
    <dgm:cxn modelId="{4A7CF01C-9FAE-4023-B4B9-C25E93852331}" type="presParOf" srcId="{00F42187-34FD-4D8B-A449-F316E9EB9AFA}" destId="{0554E374-BEC6-42EE-84B0-CA32D2E5A136}" srcOrd="6" destOrd="0" presId="urn:microsoft.com/office/officeart/2008/layout/VerticalCurvedList"/>
    <dgm:cxn modelId="{5BA582BD-C736-4C40-8B8E-45EDA18A6471}" type="presParOf" srcId="{0554E374-BEC6-42EE-84B0-CA32D2E5A136}" destId="{EF12B5F5-AB8A-4523-B395-C351AAF3CDFA}" srcOrd="0" destOrd="0" presId="urn:microsoft.com/office/officeart/2008/layout/VerticalCurvedList"/>
    <dgm:cxn modelId="{B6A84672-1EC5-42B7-A80F-73854DFFEF10}" type="presParOf" srcId="{00F42187-34FD-4D8B-A449-F316E9EB9AFA}" destId="{D17FF070-A72F-46CF-B316-4B6520ED3106}" srcOrd="7" destOrd="0" presId="urn:microsoft.com/office/officeart/2008/layout/VerticalCurvedList"/>
    <dgm:cxn modelId="{426AD6C9-D5F2-4966-B6BA-302BA1DE8A4C}" type="presParOf" srcId="{00F42187-34FD-4D8B-A449-F316E9EB9AFA}" destId="{6178786F-F6B1-4B45-B41C-D996DB6F8946}" srcOrd="8" destOrd="0" presId="urn:microsoft.com/office/officeart/2008/layout/VerticalCurvedList"/>
    <dgm:cxn modelId="{4A2A5D7B-8154-4DCB-9DD5-E7156E5E0979}" type="presParOf" srcId="{6178786F-F6B1-4B45-B41C-D996DB6F8946}"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5C0BF-D33F-4F95-ADB2-D9177FE8FFDD}">
      <dsp:nvSpPr>
        <dsp:cNvPr id="0" name=""/>
        <dsp:cNvSpPr/>
      </dsp:nvSpPr>
      <dsp:spPr>
        <a:xfrm>
          <a:off x="4065340" y="4177267"/>
          <a:ext cx="78716" cy="78716"/>
        </a:xfrm>
        <a:prstGeom prst="ellipse">
          <a:avLst/>
        </a:prstGeom>
        <a:solidFill>
          <a:schemeClr val="accent2">
            <a:shade val="50000"/>
            <a:hueOff val="0"/>
            <a:satOff val="0"/>
            <a:lumOff val="0"/>
            <a:alphaOff val="0"/>
          </a:schemeClr>
        </a:solidFill>
        <a:ln w="26425"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7EC388-7A72-4492-B58E-920995B98D96}">
      <dsp:nvSpPr>
        <dsp:cNvPr id="0" name=""/>
        <dsp:cNvSpPr/>
      </dsp:nvSpPr>
      <dsp:spPr>
        <a:xfrm>
          <a:off x="3890842" y="4248185"/>
          <a:ext cx="78716" cy="78716"/>
        </a:xfrm>
        <a:prstGeom prst="ellipse">
          <a:avLst/>
        </a:prstGeom>
        <a:solidFill>
          <a:schemeClr val="accent2">
            <a:shade val="50000"/>
            <a:hueOff val="74081"/>
            <a:satOff val="-1586"/>
            <a:lumOff val="6463"/>
            <a:alphaOff val="0"/>
          </a:schemeClr>
        </a:solidFill>
        <a:ln w="26425" cap="flat" cmpd="sng" algn="ctr">
          <a:solidFill>
            <a:schemeClr val="accent2">
              <a:shade val="50000"/>
              <a:hueOff val="74081"/>
              <a:satOff val="-1586"/>
              <a:lumOff val="64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1D9D18-E3FA-4315-A360-3D2FEDF1D905}">
      <dsp:nvSpPr>
        <dsp:cNvPr id="0" name=""/>
        <dsp:cNvSpPr/>
      </dsp:nvSpPr>
      <dsp:spPr>
        <a:xfrm>
          <a:off x="3712491" y="4306811"/>
          <a:ext cx="78716" cy="78716"/>
        </a:xfrm>
        <a:prstGeom prst="ellipse">
          <a:avLst/>
        </a:prstGeom>
        <a:solidFill>
          <a:schemeClr val="accent2">
            <a:shade val="50000"/>
            <a:hueOff val="148162"/>
            <a:satOff val="-3172"/>
            <a:lumOff val="12925"/>
            <a:alphaOff val="0"/>
          </a:schemeClr>
        </a:solidFill>
        <a:ln w="26425" cap="flat" cmpd="sng" algn="ctr">
          <a:solidFill>
            <a:schemeClr val="accent2">
              <a:shade val="50000"/>
              <a:hueOff val="148162"/>
              <a:satOff val="-3172"/>
              <a:lumOff val="129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4B63F-E94C-4B8A-945C-DFF209894165}">
      <dsp:nvSpPr>
        <dsp:cNvPr id="0" name=""/>
        <dsp:cNvSpPr/>
      </dsp:nvSpPr>
      <dsp:spPr>
        <a:xfrm>
          <a:off x="3531388" y="4352198"/>
          <a:ext cx="78716" cy="78716"/>
        </a:xfrm>
        <a:prstGeom prst="ellipse">
          <a:avLst/>
        </a:prstGeom>
        <a:solidFill>
          <a:schemeClr val="accent2">
            <a:shade val="50000"/>
            <a:hueOff val="222243"/>
            <a:satOff val="-4758"/>
            <a:lumOff val="19388"/>
            <a:alphaOff val="0"/>
          </a:schemeClr>
        </a:solidFill>
        <a:ln w="26425" cap="flat" cmpd="sng" algn="ctr">
          <a:solidFill>
            <a:schemeClr val="accent2">
              <a:shade val="50000"/>
              <a:hueOff val="222243"/>
              <a:satOff val="-4758"/>
              <a:lumOff val="193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8F304C-7DFE-4A16-8EFC-718889CF730F}">
      <dsp:nvSpPr>
        <dsp:cNvPr id="0" name=""/>
        <dsp:cNvSpPr/>
      </dsp:nvSpPr>
      <dsp:spPr>
        <a:xfrm>
          <a:off x="5017647" y="3490780"/>
          <a:ext cx="78716" cy="78716"/>
        </a:xfrm>
        <a:prstGeom prst="ellipse">
          <a:avLst/>
        </a:prstGeom>
        <a:solidFill>
          <a:schemeClr val="accent2">
            <a:shade val="50000"/>
            <a:hueOff val="296324"/>
            <a:satOff val="-6343"/>
            <a:lumOff val="25850"/>
            <a:alphaOff val="0"/>
          </a:schemeClr>
        </a:solidFill>
        <a:ln w="26425" cap="flat" cmpd="sng" algn="ctr">
          <a:solidFill>
            <a:schemeClr val="accent2">
              <a:shade val="50000"/>
              <a:hueOff val="296324"/>
              <a:satOff val="-6343"/>
              <a:lumOff val="258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7654C4-E646-4506-AEAA-FA97AD459473}">
      <dsp:nvSpPr>
        <dsp:cNvPr id="0" name=""/>
        <dsp:cNvSpPr/>
      </dsp:nvSpPr>
      <dsp:spPr>
        <a:xfrm>
          <a:off x="4879480" y="3630725"/>
          <a:ext cx="78716" cy="78716"/>
        </a:xfrm>
        <a:prstGeom prst="ellipse">
          <a:avLst/>
        </a:prstGeom>
        <a:solidFill>
          <a:schemeClr val="accent2">
            <a:shade val="50000"/>
            <a:hueOff val="370405"/>
            <a:satOff val="-7929"/>
            <a:lumOff val="32313"/>
            <a:alphaOff val="0"/>
          </a:schemeClr>
        </a:solidFill>
        <a:ln w="26425" cap="flat" cmpd="sng" algn="ctr">
          <a:solidFill>
            <a:schemeClr val="accent2">
              <a:shade val="50000"/>
              <a:hueOff val="370405"/>
              <a:satOff val="-7929"/>
              <a:lumOff val="3231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C0D7F0-E339-47CC-9023-4C1E83A40813}">
      <dsp:nvSpPr>
        <dsp:cNvPr id="0" name=""/>
        <dsp:cNvSpPr/>
      </dsp:nvSpPr>
      <dsp:spPr>
        <a:xfrm>
          <a:off x="5589581" y="2639763"/>
          <a:ext cx="78716" cy="78716"/>
        </a:xfrm>
        <a:prstGeom prst="ellipse">
          <a:avLst/>
        </a:prstGeom>
        <a:solidFill>
          <a:schemeClr val="accent2">
            <a:shade val="50000"/>
            <a:hueOff val="444486"/>
            <a:satOff val="-9515"/>
            <a:lumOff val="38775"/>
            <a:alphaOff val="0"/>
          </a:schemeClr>
        </a:solidFill>
        <a:ln w="26425" cap="flat" cmpd="sng" algn="ctr">
          <a:solidFill>
            <a:schemeClr val="accent2">
              <a:shade val="50000"/>
              <a:hueOff val="444486"/>
              <a:satOff val="-9515"/>
              <a:lumOff val="387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DDCF13-B959-4FBE-8C70-E2BCC097E128}">
      <dsp:nvSpPr>
        <dsp:cNvPr id="0" name=""/>
        <dsp:cNvSpPr/>
      </dsp:nvSpPr>
      <dsp:spPr>
        <a:xfrm>
          <a:off x="5896741" y="1602940"/>
          <a:ext cx="78716" cy="78716"/>
        </a:xfrm>
        <a:prstGeom prst="ellipse">
          <a:avLst/>
        </a:prstGeom>
        <a:solidFill>
          <a:schemeClr val="accent2">
            <a:shade val="50000"/>
            <a:hueOff val="518567"/>
            <a:satOff val="-11101"/>
            <a:lumOff val="45238"/>
            <a:alphaOff val="0"/>
          </a:schemeClr>
        </a:solidFill>
        <a:ln w="26425" cap="flat" cmpd="sng" algn="ctr">
          <a:solidFill>
            <a:schemeClr val="accent2">
              <a:shade val="50000"/>
              <a:hueOff val="518567"/>
              <a:satOff val="-11101"/>
              <a:lumOff val="452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6E77DD-424A-41FC-AD53-4EA87F9C2626}">
      <dsp:nvSpPr>
        <dsp:cNvPr id="0" name=""/>
        <dsp:cNvSpPr/>
      </dsp:nvSpPr>
      <dsp:spPr>
        <a:xfrm>
          <a:off x="5743161" y="376530"/>
          <a:ext cx="78716" cy="78716"/>
        </a:xfrm>
        <a:prstGeom prst="ellipse">
          <a:avLst/>
        </a:prstGeom>
        <a:solidFill>
          <a:schemeClr val="accent2">
            <a:shade val="50000"/>
            <a:hueOff val="518567"/>
            <a:satOff val="-11101"/>
            <a:lumOff val="45238"/>
            <a:alphaOff val="0"/>
          </a:schemeClr>
        </a:solidFill>
        <a:ln w="26425" cap="flat" cmpd="sng" algn="ctr">
          <a:solidFill>
            <a:schemeClr val="accent2">
              <a:shade val="50000"/>
              <a:hueOff val="518567"/>
              <a:satOff val="-11101"/>
              <a:lumOff val="452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A60326-1A65-4FA2-A0EF-DAEC921BABDC}">
      <dsp:nvSpPr>
        <dsp:cNvPr id="0" name=""/>
        <dsp:cNvSpPr/>
      </dsp:nvSpPr>
      <dsp:spPr>
        <a:xfrm>
          <a:off x="5857658" y="288119"/>
          <a:ext cx="78716" cy="78716"/>
        </a:xfrm>
        <a:prstGeom prst="ellipse">
          <a:avLst/>
        </a:prstGeom>
        <a:solidFill>
          <a:schemeClr val="accent2">
            <a:shade val="50000"/>
            <a:hueOff val="444486"/>
            <a:satOff val="-9515"/>
            <a:lumOff val="38775"/>
            <a:alphaOff val="0"/>
          </a:schemeClr>
        </a:solidFill>
        <a:ln w="26425" cap="flat" cmpd="sng" algn="ctr">
          <a:solidFill>
            <a:schemeClr val="accent2">
              <a:shade val="50000"/>
              <a:hueOff val="444486"/>
              <a:satOff val="-9515"/>
              <a:lumOff val="387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CAF5E3-5B70-4A11-B663-840B1C119701}">
      <dsp:nvSpPr>
        <dsp:cNvPr id="0" name=""/>
        <dsp:cNvSpPr/>
      </dsp:nvSpPr>
      <dsp:spPr>
        <a:xfrm>
          <a:off x="5972155" y="199235"/>
          <a:ext cx="78716" cy="78716"/>
        </a:xfrm>
        <a:prstGeom prst="ellipse">
          <a:avLst/>
        </a:prstGeom>
        <a:solidFill>
          <a:schemeClr val="accent2">
            <a:shade val="50000"/>
            <a:hueOff val="370405"/>
            <a:satOff val="-7929"/>
            <a:lumOff val="32313"/>
            <a:alphaOff val="0"/>
          </a:schemeClr>
        </a:solidFill>
        <a:ln w="26425" cap="flat" cmpd="sng" algn="ctr">
          <a:solidFill>
            <a:schemeClr val="accent2">
              <a:shade val="50000"/>
              <a:hueOff val="370405"/>
              <a:satOff val="-7929"/>
              <a:lumOff val="3231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02B21-7D84-4DC6-B072-A3E40BB950E9}">
      <dsp:nvSpPr>
        <dsp:cNvPr id="0" name=""/>
        <dsp:cNvSpPr/>
      </dsp:nvSpPr>
      <dsp:spPr>
        <a:xfrm>
          <a:off x="6087203" y="288119"/>
          <a:ext cx="78716" cy="78716"/>
        </a:xfrm>
        <a:prstGeom prst="ellipse">
          <a:avLst/>
        </a:prstGeom>
        <a:solidFill>
          <a:schemeClr val="accent2">
            <a:shade val="50000"/>
            <a:hueOff val="296324"/>
            <a:satOff val="-6343"/>
            <a:lumOff val="25850"/>
            <a:alphaOff val="0"/>
          </a:schemeClr>
        </a:solidFill>
        <a:ln w="26425" cap="flat" cmpd="sng" algn="ctr">
          <a:solidFill>
            <a:schemeClr val="accent2">
              <a:shade val="50000"/>
              <a:hueOff val="296324"/>
              <a:satOff val="-6343"/>
              <a:lumOff val="258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4CEF68-EC7D-4C22-A458-23E1E1036436}">
      <dsp:nvSpPr>
        <dsp:cNvPr id="0" name=""/>
        <dsp:cNvSpPr/>
      </dsp:nvSpPr>
      <dsp:spPr>
        <a:xfrm>
          <a:off x="6201699" y="376530"/>
          <a:ext cx="78716" cy="78716"/>
        </a:xfrm>
        <a:prstGeom prst="ellipse">
          <a:avLst/>
        </a:prstGeom>
        <a:solidFill>
          <a:schemeClr val="accent2">
            <a:shade val="50000"/>
            <a:hueOff val="222243"/>
            <a:satOff val="-4758"/>
            <a:lumOff val="19388"/>
            <a:alphaOff val="0"/>
          </a:schemeClr>
        </a:solidFill>
        <a:ln w="26425" cap="flat" cmpd="sng" algn="ctr">
          <a:solidFill>
            <a:schemeClr val="accent2">
              <a:shade val="50000"/>
              <a:hueOff val="222243"/>
              <a:satOff val="-4758"/>
              <a:lumOff val="193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CB4FAD-06BB-4C00-B695-0C6CE76BEC9B}">
      <dsp:nvSpPr>
        <dsp:cNvPr id="0" name=""/>
        <dsp:cNvSpPr/>
      </dsp:nvSpPr>
      <dsp:spPr>
        <a:xfrm>
          <a:off x="5972155" y="386459"/>
          <a:ext cx="78716" cy="78716"/>
        </a:xfrm>
        <a:prstGeom prst="ellipse">
          <a:avLst/>
        </a:prstGeom>
        <a:solidFill>
          <a:schemeClr val="accent2">
            <a:shade val="50000"/>
            <a:hueOff val="148162"/>
            <a:satOff val="-3172"/>
            <a:lumOff val="12925"/>
            <a:alphaOff val="0"/>
          </a:schemeClr>
        </a:solidFill>
        <a:ln w="26425" cap="flat" cmpd="sng" algn="ctr">
          <a:solidFill>
            <a:schemeClr val="accent2">
              <a:shade val="50000"/>
              <a:hueOff val="148162"/>
              <a:satOff val="-3172"/>
              <a:lumOff val="129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D181C7-640F-4038-9E6D-602FC9E8DC24}">
      <dsp:nvSpPr>
        <dsp:cNvPr id="0" name=""/>
        <dsp:cNvSpPr/>
      </dsp:nvSpPr>
      <dsp:spPr>
        <a:xfrm>
          <a:off x="5972155" y="573683"/>
          <a:ext cx="78716" cy="78716"/>
        </a:xfrm>
        <a:prstGeom prst="ellipse">
          <a:avLst/>
        </a:prstGeom>
        <a:solidFill>
          <a:schemeClr val="accent2">
            <a:shade val="50000"/>
            <a:hueOff val="74081"/>
            <a:satOff val="-1586"/>
            <a:lumOff val="6463"/>
            <a:alphaOff val="0"/>
          </a:schemeClr>
        </a:solidFill>
        <a:ln w="26425" cap="flat" cmpd="sng" algn="ctr">
          <a:solidFill>
            <a:schemeClr val="accent2">
              <a:shade val="50000"/>
              <a:hueOff val="74081"/>
              <a:satOff val="-1586"/>
              <a:lumOff val="64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129ECE-6C39-48AC-A4B5-3E35943C7F31}">
      <dsp:nvSpPr>
        <dsp:cNvPr id="0" name=""/>
        <dsp:cNvSpPr/>
      </dsp:nvSpPr>
      <dsp:spPr>
        <a:xfrm>
          <a:off x="3094042" y="4503135"/>
          <a:ext cx="1695986" cy="454821"/>
        </a:xfrm>
        <a:prstGeom prst="roundRect">
          <a:avLst/>
        </a:prstGeom>
        <a:solidFill>
          <a:schemeClr val="accent2">
            <a:shade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lvl="0" algn="l" defTabSz="488950">
            <a:lnSpc>
              <a:spcPct val="90000"/>
            </a:lnSpc>
            <a:spcBef>
              <a:spcPct val="0"/>
            </a:spcBef>
            <a:spcAft>
              <a:spcPct val="35000"/>
            </a:spcAft>
          </a:pPr>
          <a:r>
            <a:rPr lang="de-AT" sz="1100" kern="1200" dirty="0" smtClean="0">
              <a:latin typeface="Corbel" panose="020B0503020204020204" pitchFamily="34" charset="0"/>
            </a:rPr>
            <a:t>rechtliche und politische Rahmen</a:t>
          </a:r>
          <a:endParaRPr lang="de-DE" sz="1100" kern="1200" dirty="0">
            <a:latin typeface="Corbel" panose="020B0503020204020204" pitchFamily="34" charset="0"/>
          </a:endParaRPr>
        </a:p>
      </dsp:txBody>
      <dsp:txXfrm>
        <a:off x="3116245" y="4525338"/>
        <a:ext cx="1651580" cy="410415"/>
      </dsp:txXfrm>
    </dsp:sp>
    <dsp:sp modelId="{59776129-F9A1-423D-A150-5186ED9EEAE5}">
      <dsp:nvSpPr>
        <dsp:cNvPr id="0" name=""/>
        <dsp:cNvSpPr/>
      </dsp:nvSpPr>
      <dsp:spPr>
        <a:xfrm>
          <a:off x="2623669" y="4057533"/>
          <a:ext cx="786616" cy="786245"/>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6D1F43-FA00-4B5D-8543-EAF07493C402}">
      <dsp:nvSpPr>
        <dsp:cNvPr id="0" name=""/>
        <dsp:cNvSpPr/>
      </dsp:nvSpPr>
      <dsp:spPr>
        <a:xfrm>
          <a:off x="4584154" y="3965575"/>
          <a:ext cx="1695986" cy="454821"/>
        </a:xfrm>
        <a:prstGeom prst="roundRect">
          <a:avLst/>
        </a:prstGeom>
        <a:solidFill>
          <a:schemeClr val="accent2">
            <a:shade val="50000"/>
            <a:hueOff val="222243"/>
            <a:satOff val="-4758"/>
            <a:lumOff val="1938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lvl="0" algn="l" defTabSz="488950">
            <a:lnSpc>
              <a:spcPct val="90000"/>
            </a:lnSpc>
            <a:spcBef>
              <a:spcPct val="0"/>
            </a:spcBef>
            <a:spcAft>
              <a:spcPct val="35000"/>
            </a:spcAft>
          </a:pPr>
          <a:r>
            <a:rPr lang="de-AT" sz="1100" kern="1200" dirty="0" smtClean="0">
              <a:latin typeface="Corbel" panose="020B0503020204020204" pitchFamily="34" charset="0"/>
            </a:rPr>
            <a:t>River Information Services</a:t>
          </a:r>
          <a:endParaRPr lang="de-DE" sz="1100" kern="1200" dirty="0">
            <a:latin typeface="Corbel" panose="020B0503020204020204" pitchFamily="34" charset="0"/>
          </a:endParaRPr>
        </a:p>
      </dsp:txBody>
      <dsp:txXfrm>
        <a:off x="4606357" y="3987778"/>
        <a:ext cx="1651580" cy="410415"/>
      </dsp:txXfrm>
    </dsp:sp>
    <dsp:sp modelId="{ED9C4611-D723-4F82-BC10-BB07E4502AB4}">
      <dsp:nvSpPr>
        <dsp:cNvPr id="0" name=""/>
        <dsp:cNvSpPr/>
      </dsp:nvSpPr>
      <dsp:spPr>
        <a:xfrm>
          <a:off x="4113781" y="3519973"/>
          <a:ext cx="786616" cy="786245"/>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E625AA-24F6-4094-8E13-25DD69C819A7}">
      <dsp:nvSpPr>
        <dsp:cNvPr id="0" name=""/>
        <dsp:cNvSpPr/>
      </dsp:nvSpPr>
      <dsp:spPr>
        <a:xfrm>
          <a:off x="5392239" y="3188786"/>
          <a:ext cx="1695986" cy="454821"/>
        </a:xfrm>
        <a:prstGeom prst="roundRect">
          <a:avLst/>
        </a:prstGeom>
        <a:solidFill>
          <a:schemeClr val="accent2">
            <a:shade val="50000"/>
            <a:hueOff val="444486"/>
            <a:satOff val="-9515"/>
            <a:lumOff val="3877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lvl="0" algn="l" defTabSz="488950">
            <a:lnSpc>
              <a:spcPct val="90000"/>
            </a:lnSpc>
            <a:spcBef>
              <a:spcPct val="0"/>
            </a:spcBef>
            <a:spcAft>
              <a:spcPct val="35000"/>
            </a:spcAft>
          </a:pPr>
          <a:r>
            <a:rPr lang="de-AT" sz="1100" kern="1200" dirty="0" smtClean="0">
              <a:latin typeface="Corbel" panose="020B0503020204020204" pitchFamily="34" charset="0"/>
            </a:rPr>
            <a:t>Häfen und Terminals</a:t>
          </a:r>
          <a:endParaRPr lang="de-DE" sz="1100" kern="1200" dirty="0">
            <a:latin typeface="Corbel" panose="020B0503020204020204" pitchFamily="34" charset="0"/>
          </a:endParaRPr>
        </a:p>
      </dsp:txBody>
      <dsp:txXfrm>
        <a:off x="5414442" y="3210989"/>
        <a:ext cx="1651580" cy="410415"/>
      </dsp:txXfrm>
    </dsp:sp>
    <dsp:sp modelId="{176F5D48-BDCA-4D8D-9D1B-BC7E0687FC47}">
      <dsp:nvSpPr>
        <dsp:cNvPr id="0" name=""/>
        <dsp:cNvSpPr/>
      </dsp:nvSpPr>
      <dsp:spPr>
        <a:xfrm>
          <a:off x="4921865" y="2743184"/>
          <a:ext cx="786616" cy="786245"/>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46E999-FBFE-44E8-8707-54F7E2EBB09C}">
      <dsp:nvSpPr>
        <dsp:cNvPr id="0" name=""/>
        <dsp:cNvSpPr/>
      </dsp:nvSpPr>
      <dsp:spPr>
        <a:xfrm>
          <a:off x="5814446" y="2190259"/>
          <a:ext cx="1695986" cy="454821"/>
        </a:xfrm>
        <a:prstGeom prst="roundRect">
          <a:avLst/>
        </a:prstGeom>
        <a:solidFill>
          <a:schemeClr val="accent2">
            <a:shade val="50000"/>
            <a:hueOff val="444486"/>
            <a:satOff val="-9515"/>
            <a:lumOff val="3877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lvl="0" algn="l" defTabSz="488950">
            <a:lnSpc>
              <a:spcPct val="90000"/>
            </a:lnSpc>
            <a:spcBef>
              <a:spcPct val="0"/>
            </a:spcBef>
            <a:spcAft>
              <a:spcPct val="35000"/>
            </a:spcAft>
          </a:pPr>
          <a:r>
            <a:rPr lang="de-AT" sz="1100" kern="1200" dirty="0" smtClean="0">
              <a:latin typeface="Corbel" panose="020B0503020204020204" pitchFamily="34" charset="0"/>
            </a:rPr>
            <a:t>Binnenschiffe</a:t>
          </a:r>
          <a:endParaRPr lang="de-DE" sz="1100" kern="1200" dirty="0">
            <a:latin typeface="Corbel" panose="020B0503020204020204" pitchFamily="34" charset="0"/>
          </a:endParaRPr>
        </a:p>
      </dsp:txBody>
      <dsp:txXfrm>
        <a:off x="5836649" y="2212462"/>
        <a:ext cx="1651580" cy="410415"/>
      </dsp:txXfrm>
    </dsp:sp>
    <dsp:sp modelId="{4D4BAD87-9ECB-4779-82AC-2A6833FCE1A0}">
      <dsp:nvSpPr>
        <dsp:cNvPr id="0" name=""/>
        <dsp:cNvSpPr/>
      </dsp:nvSpPr>
      <dsp:spPr>
        <a:xfrm>
          <a:off x="5344073" y="1744657"/>
          <a:ext cx="786616" cy="786245"/>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A33680-2221-4155-AC9D-38D81F19A01E}">
      <dsp:nvSpPr>
        <dsp:cNvPr id="0" name=""/>
        <dsp:cNvSpPr/>
      </dsp:nvSpPr>
      <dsp:spPr>
        <a:xfrm>
          <a:off x="5963136" y="1172288"/>
          <a:ext cx="1695986" cy="454821"/>
        </a:xfrm>
        <a:prstGeom prst="roundRect">
          <a:avLst/>
        </a:prstGeom>
        <a:solidFill>
          <a:schemeClr val="accent2">
            <a:shade val="50000"/>
            <a:hueOff val="222243"/>
            <a:satOff val="-4758"/>
            <a:lumOff val="1938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lvl="0" algn="l" defTabSz="488950">
            <a:lnSpc>
              <a:spcPct val="90000"/>
            </a:lnSpc>
            <a:spcBef>
              <a:spcPct val="0"/>
            </a:spcBef>
            <a:spcAft>
              <a:spcPct val="35000"/>
            </a:spcAft>
          </a:pPr>
          <a:r>
            <a:rPr lang="de-AT" sz="1100" kern="1200" dirty="0" smtClean="0">
              <a:latin typeface="Corbel" panose="020B0503020204020204" pitchFamily="34" charset="0"/>
            </a:rPr>
            <a:t>  Die Wasserstraße</a:t>
          </a:r>
          <a:br>
            <a:rPr lang="de-AT" sz="1100" kern="1200" dirty="0" smtClean="0">
              <a:latin typeface="Corbel" panose="020B0503020204020204" pitchFamily="34" charset="0"/>
            </a:rPr>
          </a:br>
          <a:r>
            <a:rPr lang="de-AT" sz="1100" kern="1200" dirty="0" smtClean="0">
              <a:latin typeface="Corbel" panose="020B0503020204020204" pitchFamily="34" charset="0"/>
            </a:rPr>
            <a:t>  Donau</a:t>
          </a:r>
          <a:endParaRPr lang="de-DE" sz="1100" kern="1200" dirty="0">
            <a:latin typeface="Corbel" panose="020B0503020204020204" pitchFamily="34" charset="0"/>
          </a:endParaRPr>
        </a:p>
      </dsp:txBody>
      <dsp:txXfrm>
        <a:off x="5985339" y="1194491"/>
        <a:ext cx="1651580" cy="410415"/>
      </dsp:txXfrm>
    </dsp:sp>
    <dsp:sp modelId="{78AB27AE-7448-4B81-82C7-00DD3513E65B}">
      <dsp:nvSpPr>
        <dsp:cNvPr id="0" name=""/>
        <dsp:cNvSpPr/>
      </dsp:nvSpPr>
      <dsp:spPr>
        <a:xfrm>
          <a:off x="5579122" y="728165"/>
          <a:ext cx="786616" cy="786245"/>
        </a:xfrm>
        <a:prstGeom prst="ellipse">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699197" y="-872376"/>
          <a:ext cx="6785312" cy="6785312"/>
        </a:xfrm>
        <a:prstGeom prst="blockArc">
          <a:avLst>
            <a:gd name="adj1" fmla="val 18900000"/>
            <a:gd name="adj2" fmla="val 2700000"/>
            <a:gd name="adj3" fmla="val 318"/>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C237B3-44F0-4E4E-8317-37D1542DECEB}">
      <dsp:nvSpPr>
        <dsp:cNvPr id="0" name=""/>
        <dsp:cNvSpPr/>
      </dsp:nvSpPr>
      <dsp:spPr>
        <a:xfrm>
          <a:off x="568532" y="387518"/>
          <a:ext cx="5769568" cy="775439"/>
        </a:xfrm>
        <a:prstGeom prst="rect">
          <a:avLst/>
        </a:prstGeom>
        <a:solidFill>
          <a:srgbClr val="A8BFDB"/>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Grundstruktur eines Hafens</a:t>
          </a:r>
          <a:endParaRPr lang="de-DE" sz="2400" kern="1200" dirty="0">
            <a:solidFill>
              <a:schemeClr val="accent1"/>
            </a:solidFill>
            <a:latin typeface="Corbel" panose="020B0503020204020204" pitchFamily="34" charset="0"/>
          </a:endParaRPr>
        </a:p>
      </dsp:txBody>
      <dsp:txXfrm>
        <a:off x="568532" y="387518"/>
        <a:ext cx="5769568" cy="775439"/>
      </dsp:txXfrm>
    </dsp:sp>
    <dsp:sp modelId="{83A75757-F3FA-4329-A41E-DBBF7D2E96AA}">
      <dsp:nvSpPr>
        <dsp:cNvPr id="0" name=""/>
        <dsp:cNvSpPr/>
      </dsp:nvSpPr>
      <dsp:spPr>
        <a:xfrm>
          <a:off x="83882" y="290588"/>
          <a:ext cx="969299" cy="969299"/>
        </a:xfrm>
        <a:prstGeom prst="ellipse">
          <a:avLst/>
        </a:prstGeom>
        <a:blipFill rotWithShape="0">
          <a:blip xmlns:r="http://schemas.openxmlformats.org/officeDocument/2006/relationships" r:embed="rId1"/>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79D2F-11E4-4D27-A49E-5E0EA304FC54}">
      <dsp:nvSpPr>
        <dsp:cNvPr id="0" name=""/>
        <dsp:cNvSpPr/>
      </dsp:nvSpPr>
      <dsp:spPr>
        <a:xfrm>
          <a:off x="1013110" y="1550879"/>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Häfen der Donau</a:t>
          </a:r>
        </a:p>
      </dsp:txBody>
      <dsp:txXfrm>
        <a:off x="1013110" y="1550879"/>
        <a:ext cx="5324991" cy="775439"/>
      </dsp:txXfrm>
    </dsp:sp>
    <dsp:sp modelId="{9AF5ED78-341F-403E-97B4-875F8057A202}">
      <dsp:nvSpPr>
        <dsp:cNvPr id="0" name=""/>
        <dsp:cNvSpPr/>
      </dsp:nvSpPr>
      <dsp:spPr>
        <a:xfrm>
          <a:off x="528460" y="1453949"/>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66A46DD-ACA0-4863-86D5-A3DD22B782AC}">
      <dsp:nvSpPr>
        <dsp:cNvPr id="0" name=""/>
        <dsp:cNvSpPr/>
      </dsp:nvSpPr>
      <dsp:spPr>
        <a:xfrm>
          <a:off x="1013110" y="2714240"/>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Umschlag/Umschlagseinrichtungen</a:t>
          </a:r>
          <a:endParaRPr lang="de-DE" sz="2900" kern="1200" dirty="0" smtClean="0">
            <a:solidFill>
              <a:schemeClr val="accent1"/>
            </a:solidFill>
            <a:latin typeface="Corbel" panose="020B0503020204020204" pitchFamily="34" charset="0"/>
          </a:endParaRPr>
        </a:p>
      </dsp:txBody>
      <dsp:txXfrm>
        <a:off x="1013110" y="2714240"/>
        <a:ext cx="5324991" cy="775439"/>
      </dsp:txXfrm>
    </dsp:sp>
    <dsp:sp modelId="{EF12B5F5-AB8A-4523-B395-C351AAF3CDFA}">
      <dsp:nvSpPr>
        <dsp:cNvPr id="0" name=""/>
        <dsp:cNvSpPr/>
      </dsp:nvSpPr>
      <dsp:spPr>
        <a:xfrm>
          <a:off x="528460" y="2617310"/>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17FF070-A72F-46CF-B316-4B6520ED3106}">
      <dsp:nvSpPr>
        <dsp:cNvPr id="0" name=""/>
        <dsp:cNvSpPr/>
      </dsp:nvSpPr>
      <dsp:spPr>
        <a:xfrm>
          <a:off x="568532" y="3877601"/>
          <a:ext cx="5769568"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Schiffstypen</a:t>
          </a:r>
        </a:p>
      </dsp:txBody>
      <dsp:txXfrm>
        <a:off x="568532" y="3877601"/>
        <a:ext cx="5769568" cy="775439"/>
      </dsp:txXfrm>
    </dsp:sp>
    <dsp:sp modelId="{84FECD7B-556D-40CD-80FE-E856FE6C01BC}">
      <dsp:nvSpPr>
        <dsp:cNvPr id="0" name=""/>
        <dsp:cNvSpPr/>
      </dsp:nvSpPr>
      <dsp:spPr>
        <a:xfrm>
          <a:off x="83882" y="3780672"/>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699197" y="-872376"/>
          <a:ext cx="6785312" cy="6785312"/>
        </a:xfrm>
        <a:prstGeom prst="blockArc">
          <a:avLst>
            <a:gd name="adj1" fmla="val 18900000"/>
            <a:gd name="adj2" fmla="val 2700000"/>
            <a:gd name="adj3" fmla="val 318"/>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C237B3-44F0-4E4E-8317-37D1542DECEB}">
      <dsp:nvSpPr>
        <dsp:cNvPr id="0" name=""/>
        <dsp:cNvSpPr/>
      </dsp:nvSpPr>
      <dsp:spPr>
        <a:xfrm>
          <a:off x="568532" y="387518"/>
          <a:ext cx="5769568" cy="775439"/>
        </a:xfrm>
        <a:prstGeom prst="rect">
          <a:avLst/>
        </a:prstGeom>
        <a:solidFill>
          <a:srgbClr val="A8BFDB"/>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Grundstruktur eines Hafens</a:t>
          </a:r>
          <a:endParaRPr lang="de-DE" sz="2400" kern="1200" dirty="0">
            <a:solidFill>
              <a:schemeClr val="accent1"/>
            </a:solidFill>
            <a:latin typeface="Corbel" panose="020B0503020204020204" pitchFamily="34" charset="0"/>
          </a:endParaRPr>
        </a:p>
      </dsp:txBody>
      <dsp:txXfrm>
        <a:off x="568532" y="387518"/>
        <a:ext cx="5769568" cy="775439"/>
      </dsp:txXfrm>
    </dsp:sp>
    <dsp:sp modelId="{83A75757-F3FA-4329-A41E-DBBF7D2E96AA}">
      <dsp:nvSpPr>
        <dsp:cNvPr id="0" name=""/>
        <dsp:cNvSpPr/>
      </dsp:nvSpPr>
      <dsp:spPr>
        <a:xfrm>
          <a:off x="83882" y="290588"/>
          <a:ext cx="969299" cy="969299"/>
        </a:xfrm>
        <a:prstGeom prst="ellipse">
          <a:avLst/>
        </a:prstGeom>
        <a:solidFill>
          <a:schemeClr val="accent1">
            <a:lumMod val="40000"/>
            <a:lumOff val="6000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79D2F-11E4-4D27-A49E-5E0EA304FC54}">
      <dsp:nvSpPr>
        <dsp:cNvPr id="0" name=""/>
        <dsp:cNvSpPr/>
      </dsp:nvSpPr>
      <dsp:spPr>
        <a:xfrm>
          <a:off x="1013110" y="1550879"/>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Häfen der Donau</a:t>
          </a:r>
        </a:p>
      </dsp:txBody>
      <dsp:txXfrm>
        <a:off x="1013110" y="1550879"/>
        <a:ext cx="5324991" cy="775439"/>
      </dsp:txXfrm>
    </dsp:sp>
    <dsp:sp modelId="{9AF5ED78-341F-403E-97B4-875F8057A202}">
      <dsp:nvSpPr>
        <dsp:cNvPr id="0" name=""/>
        <dsp:cNvSpPr/>
      </dsp:nvSpPr>
      <dsp:spPr>
        <a:xfrm>
          <a:off x="528460" y="1453949"/>
          <a:ext cx="969299" cy="969299"/>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66A46DD-ACA0-4863-86D5-A3DD22B782AC}">
      <dsp:nvSpPr>
        <dsp:cNvPr id="0" name=""/>
        <dsp:cNvSpPr/>
      </dsp:nvSpPr>
      <dsp:spPr>
        <a:xfrm>
          <a:off x="1013110" y="2714240"/>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Umschlag/Umschlagseinrichtungen</a:t>
          </a:r>
          <a:endParaRPr lang="de-DE" sz="2900" kern="1200" dirty="0" smtClean="0">
            <a:solidFill>
              <a:schemeClr val="accent1"/>
            </a:solidFill>
            <a:latin typeface="Corbel" panose="020B0503020204020204" pitchFamily="34" charset="0"/>
          </a:endParaRPr>
        </a:p>
      </dsp:txBody>
      <dsp:txXfrm>
        <a:off x="1013110" y="2714240"/>
        <a:ext cx="5324991" cy="775439"/>
      </dsp:txXfrm>
    </dsp:sp>
    <dsp:sp modelId="{EF12B5F5-AB8A-4523-B395-C351AAF3CDFA}">
      <dsp:nvSpPr>
        <dsp:cNvPr id="0" name=""/>
        <dsp:cNvSpPr/>
      </dsp:nvSpPr>
      <dsp:spPr>
        <a:xfrm>
          <a:off x="528460" y="2617310"/>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17FF070-A72F-46CF-B316-4B6520ED3106}">
      <dsp:nvSpPr>
        <dsp:cNvPr id="0" name=""/>
        <dsp:cNvSpPr/>
      </dsp:nvSpPr>
      <dsp:spPr>
        <a:xfrm>
          <a:off x="568532" y="3877601"/>
          <a:ext cx="5769568"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Schiffstypen</a:t>
          </a:r>
        </a:p>
      </dsp:txBody>
      <dsp:txXfrm>
        <a:off x="568532" y="3877601"/>
        <a:ext cx="5769568" cy="775439"/>
      </dsp:txXfrm>
    </dsp:sp>
    <dsp:sp modelId="{84FECD7B-556D-40CD-80FE-E856FE6C01BC}">
      <dsp:nvSpPr>
        <dsp:cNvPr id="0" name=""/>
        <dsp:cNvSpPr/>
      </dsp:nvSpPr>
      <dsp:spPr>
        <a:xfrm>
          <a:off x="83882" y="3780672"/>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699197" y="-872376"/>
          <a:ext cx="6785312" cy="6785312"/>
        </a:xfrm>
        <a:prstGeom prst="blockArc">
          <a:avLst>
            <a:gd name="adj1" fmla="val 18900000"/>
            <a:gd name="adj2" fmla="val 2700000"/>
            <a:gd name="adj3" fmla="val 318"/>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C237B3-44F0-4E4E-8317-37D1542DECEB}">
      <dsp:nvSpPr>
        <dsp:cNvPr id="0" name=""/>
        <dsp:cNvSpPr/>
      </dsp:nvSpPr>
      <dsp:spPr>
        <a:xfrm>
          <a:off x="568532" y="387518"/>
          <a:ext cx="5769568" cy="775439"/>
        </a:xfrm>
        <a:prstGeom prst="rect">
          <a:avLst/>
        </a:prstGeom>
        <a:solidFill>
          <a:srgbClr val="A8BFDB"/>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Grundstruktur eines Hafens</a:t>
          </a:r>
          <a:endParaRPr lang="de-DE" sz="2400" kern="1200" dirty="0">
            <a:solidFill>
              <a:schemeClr val="accent1"/>
            </a:solidFill>
            <a:latin typeface="Corbel" panose="020B0503020204020204" pitchFamily="34" charset="0"/>
          </a:endParaRPr>
        </a:p>
      </dsp:txBody>
      <dsp:txXfrm>
        <a:off x="568532" y="387518"/>
        <a:ext cx="5769568" cy="775439"/>
      </dsp:txXfrm>
    </dsp:sp>
    <dsp:sp modelId="{83A75757-F3FA-4329-A41E-DBBF7D2E96AA}">
      <dsp:nvSpPr>
        <dsp:cNvPr id="0" name=""/>
        <dsp:cNvSpPr/>
      </dsp:nvSpPr>
      <dsp:spPr>
        <a:xfrm>
          <a:off x="83882" y="290588"/>
          <a:ext cx="969299" cy="969299"/>
        </a:xfrm>
        <a:prstGeom prst="ellipse">
          <a:avLst/>
        </a:prstGeom>
        <a:solidFill>
          <a:schemeClr val="accent1">
            <a:lumMod val="40000"/>
            <a:lumOff val="6000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79D2F-11E4-4D27-A49E-5E0EA304FC54}">
      <dsp:nvSpPr>
        <dsp:cNvPr id="0" name=""/>
        <dsp:cNvSpPr/>
      </dsp:nvSpPr>
      <dsp:spPr>
        <a:xfrm>
          <a:off x="1013110" y="1550879"/>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Häfen der Donau</a:t>
          </a:r>
        </a:p>
      </dsp:txBody>
      <dsp:txXfrm>
        <a:off x="1013110" y="1550879"/>
        <a:ext cx="5324991" cy="775439"/>
      </dsp:txXfrm>
    </dsp:sp>
    <dsp:sp modelId="{9AF5ED78-341F-403E-97B4-875F8057A202}">
      <dsp:nvSpPr>
        <dsp:cNvPr id="0" name=""/>
        <dsp:cNvSpPr/>
      </dsp:nvSpPr>
      <dsp:spPr>
        <a:xfrm>
          <a:off x="528460" y="1453949"/>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66A46DD-ACA0-4863-86D5-A3DD22B782AC}">
      <dsp:nvSpPr>
        <dsp:cNvPr id="0" name=""/>
        <dsp:cNvSpPr/>
      </dsp:nvSpPr>
      <dsp:spPr>
        <a:xfrm>
          <a:off x="1013110" y="2714240"/>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Umschlag/Umschlagseinrichtungen</a:t>
          </a:r>
          <a:endParaRPr lang="de-DE" sz="2900" kern="1200" dirty="0" smtClean="0">
            <a:solidFill>
              <a:schemeClr val="accent1"/>
            </a:solidFill>
            <a:latin typeface="Corbel" panose="020B0503020204020204" pitchFamily="34" charset="0"/>
          </a:endParaRPr>
        </a:p>
      </dsp:txBody>
      <dsp:txXfrm>
        <a:off x="1013110" y="2714240"/>
        <a:ext cx="5324991" cy="775439"/>
      </dsp:txXfrm>
    </dsp:sp>
    <dsp:sp modelId="{EF12B5F5-AB8A-4523-B395-C351AAF3CDFA}">
      <dsp:nvSpPr>
        <dsp:cNvPr id="0" name=""/>
        <dsp:cNvSpPr/>
      </dsp:nvSpPr>
      <dsp:spPr>
        <a:xfrm>
          <a:off x="528460" y="2617310"/>
          <a:ext cx="969299" cy="969299"/>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17FF070-A72F-46CF-B316-4B6520ED3106}">
      <dsp:nvSpPr>
        <dsp:cNvPr id="0" name=""/>
        <dsp:cNvSpPr/>
      </dsp:nvSpPr>
      <dsp:spPr>
        <a:xfrm>
          <a:off x="568532" y="3877601"/>
          <a:ext cx="5769568"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Schiffstypen</a:t>
          </a:r>
        </a:p>
      </dsp:txBody>
      <dsp:txXfrm>
        <a:off x="568532" y="3877601"/>
        <a:ext cx="5769568" cy="775439"/>
      </dsp:txXfrm>
    </dsp:sp>
    <dsp:sp modelId="{84FECD7B-556D-40CD-80FE-E856FE6C01BC}">
      <dsp:nvSpPr>
        <dsp:cNvPr id="0" name=""/>
        <dsp:cNvSpPr/>
      </dsp:nvSpPr>
      <dsp:spPr>
        <a:xfrm>
          <a:off x="83882" y="3780672"/>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699197" y="-872376"/>
          <a:ext cx="6785312" cy="6785312"/>
        </a:xfrm>
        <a:prstGeom prst="blockArc">
          <a:avLst>
            <a:gd name="adj1" fmla="val 18900000"/>
            <a:gd name="adj2" fmla="val 2700000"/>
            <a:gd name="adj3" fmla="val 318"/>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C237B3-44F0-4E4E-8317-37D1542DECEB}">
      <dsp:nvSpPr>
        <dsp:cNvPr id="0" name=""/>
        <dsp:cNvSpPr/>
      </dsp:nvSpPr>
      <dsp:spPr>
        <a:xfrm>
          <a:off x="568532" y="387518"/>
          <a:ext cx="5769568" cy="775439"/>
        </a:xfrm>
        <a:prstGeom prst="rect">
          <a:avLst/>
        </a:prstGeom>
        <a:solidFill>
          <a:srgbClr val="A8BFDB"/>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Grundstruktur eines Hafens</a:t>
          </a:r>
          <a:endParaRPr lang="de-DE" sz="2400" kern="1200" dirty="0">
            <a:solidFill>
              <a:schemeClr val="accent1"/>
            </a:solidFill>
            <a:latin typeface="Corbel" panose="020B0503020204020204" pitchFamily="34" charset="0"/>
          </a:endParaRPr>
        </a:p>
      </dsp:txBody>
      <dsp:txXfrm>
        <a:off x="568532" y="387518"/>
        <a:ext cx="5769568" cy="775439"/>
      </dsp:txXfrm>
    </dsp:sp>
    <dsp:sp modelId="{83A75757-F3FA-4329-A41E-DBBF7D2E96AA}">
      <dsp:nvSpPr>
        <dsp:cNvPr id="0" name=""/>
        <dsp:cNvSpPr/>
      </dsp:nvSpPr>
      <dsp:spPr>
        <a:xfrm>
          <a:off x="83882" y="290588"/>
          <a:ext cx="969299" cy="969299"/>
        </a:xfrm>
        <a:prstGeom prst="ellipse">
          <a:avLst/>
        </a:prstGeom>
        <a:solidFill>
          <a:schemeClr val="accent1">
            <a:lumMod val="40000"/>
            <a:lumOff val="6000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79D2F-11E4-4D27-A49E-5E0EA304FC54}">
      <dsp:nvSpPr>
        <dsp:cNvPr id="0" name=""/>
        <dsp:cNvSpPr/>
      </dsp:nvSpPr>
      <dsp:spPr>
        <a:xfrm>
          <a:off x="1013110" y="1550879"/>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Häfen der Donau</a:t>
          </a:r>
        </a:p>
      </dsp:txBody>
      <dsp:txXfrm>
        <a:off x="1013110" y="1550879"/>
        <a:ext cx="5324991" cy="775439"/>
      </dsp:txXfrm>
    </dsp:sp>
    <dsp:sp modelId="{9AF5ED78-341F-403E-97B4-875F8057A202}">
      <dsp:nvSpPr>
        <dsp:cNvPr id="0" name=""/>
        <dsp:cNvSpPr/>
      </dsp:nvSpPr>
      <dsp:spPr>
        <a:xfrm>
          <a:off x="528460" y="1453949"/>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66A46DD-ACA0-4863-86D5-A3DD22B782AC}">
      <dsp:nvSpPr>
        <dsp:cNvPr id="0" name=""/>
        <dsp:cNvSpPr/>
      </dsp:nvSpPr>
      <dsp:spPr>
        <a:xfrm>
          <a:off x="1013110" y="2714240"/>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Umschlag/Umschlagseinrichtungen</a:t>
          </a:r>
          <a:endParaRPr lang="de-DE" sz="2900" kern="1200" dirty="0" smtClean="0">
            <a:solidFill>
              <a:schemeClr val="accent1"/>
            </a:solidFill>
            <a:latin typeface="Corbel" panose="020B0503020204020204" pitchFamily="34" charset="0"/>
          </a:endParaRPr>
        </a:p>
      </dsp:txBody>
      <dsp:txXfrm>
        <a:off x="1013110" y="2714240"/>
        <a:ext cx="5324991" cy="775439"/>
      </dsp:txXfrm>
    </dsp:sp>
    <dsp:sp modelId="{EF12B5F5-AB8A-4523-B395-C351AAF3CDFA}">
      <dsp:nvSpPr>
        <dsp:cNvPr id="0" name=""/>
        <dsp:cNvSpPr/>
      </dsp:nvSpPr>
      <dsp:spPr>
        <a:xfrm>
          <a:off x="528460" y="2617310"/>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17FF070-A72F-46CF-B316-4B6520ED3106}">
      <dsp:nvSpPr>
        <dsp:cNvPr id="0" name=""/>
        <dsp:cNvSpPr/>
      </dsp:nvSpPr>
      <dsp:spPr>
        <a:xfrm>
          <a:off x="568532" y="3877601"/>
          <a:ext cx="5769568"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Schiffstypen</a:t>
          </a:r>
        </a:p>
      </dsp:txBody>
      <dsp:txXfrm>
        <a:off x="568532" y="3877601"/>
        <a:ext cx="5769568" cy="775439"/>
      </dsp:txXfrm>
    </dsp:sp>
    <dsp:sp modelId="{84FECD7B-556D-40CD-80FE-E856FE6C01BC}">
      <dsp:nvSpPr>
        <dsp:cNvPr id="0" name=""/>
        <dsp:cNvSpPr/>
      </dsp:nvSpPr>
      <dsp:spPr>
        <a:xfrm>
          <a:off x="83882" y="3780672"/>
          <a:ext cx="969299" cy="969299"/>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6"/>
          </a:xfrm>
          <a:prstGeom prst="rect">
            <a:avLst/>
          </a:prstGeom>
        </p:spPr>
        <p:txBody>
          <a:bodyPr vert="horz" lIns="92263" tIns="46131" rIns="92263" bIns="46131" rtlCol="0"/>
          <a:lstStyle>
            <a:lvl1pPr algn="l">
              <a:defRPr sz="1200">
                <a:latin typeface="Corbel" panose="020B0503020204020204" pitchFamily="34" charset="0"/>
              </a:defRPr>
            </a:lvl1pPr>
          </a:lstStyle>
          <a:p>
            <a:endParaRPr lang="de-AT" dirty="0"/>
          </a:p>
        </p:txBody>
      </p:sp>
      <p:sp>
        <p:nvSpPr>
          <p:cNvPr id="3" name="Date Placeholder 2"/>
          <p:cNvSpPr>
            <a:spLocks noGrp="1"/>
          </p:cNvSpPr>
          <p:nvPr>
            <p:ph type="dt" idx="1"/>
          </p:nvPr>
        </p:nvSpPr>
        <p:spPr>
          <a:xfrm>
            <a:off x="3854940" y="0"/>
            <a:ext cx="2949099" cy="497206"/>
          </a:xfrm>
          <a:prstGeom prst="rect">
            <a:avLst/>
          </a:prstGeom>
        </p:spPr>
        <p:txBody>
          <a:bodyPr vert="horz" lIns="92263" tIns="46131" rIns="92263" bIns="46131" rtlCol="0"/>
          <a:lstStyle>
            <a:lvl1pPr algn="r">
              <a:defRPr sz="1200">
                <a:latin typeface="Corbel" panose="020B0503020204020204" pitchFamily="34" charset="0"/>
              </a:defRPr>
            </a:lvl1pPr>
          </a:lstStyle>
          <a:p>
            <a:fld id="{CCFC2A34-98BB-4C93-A97D-162B0DCA04A7}" type="datetimeFigureOut">
              <a:rPr lang="de-AT" smtClean="0"/>
              <a:pPr/>
              <a:t>27.04.2020</a:t>
            </a:fld>
            <a:endParaRPr lang="de-AT" dirty="0"/>
          </a:p>
        </p:txBody>
      </p:sp>
      <p:sp>
        <p:nvSpPr>
          <p:cNvPr id="4" name="Slide Image Placeholder 3"/>
          <p:cNvSpPr>
            <a:spLocks noGrp="1" noRot="1" noChangeAspect="1"/>
          </p:cNvSpPr>
          <p:nvPr>
            <p:ph type="sldImg" idx="2"/>
          </p:nvPr>
        </p:nvSpPr>
        <p:spPr>
          <a:xfrm>
            <a:off x="915988" y="746125"/>
            <a:ext cx="4973637" cy="3729038"/>
          </a:xfrm>
          <a:prstGeom prst="rect">
            <a:avLst/>
          </a:prstGeom>
          <a:noFill/>
          <a:ln w="12700">
            <a:solidFill>
              <a:prstClr val="black"/>
            </a:solidFill>
          </a:ln>
        </p:spPr>
        <p:txBody>
          <a:bodyPr vert="horz" lIns="92263" tIns="46131" rIns="92263" bIns="46131" rtlCol="0" anchor="ctr"/>
          <a:lstStyle/>
          <a:p>
            <a:endParaRPr lang="de-AT" dirty="0"/>
          </a:p>
        </p:txBody>
      </p:sp>
      <p:sp>
        <p:nvSpPr>
          <p:cNvPr id="5" name="Notes Placeholder 4"/>
          <p:cNvSpPr>
            <a:spLocks noGrp="1"/>
          </p:cNvSpPr>
          <p:nvPr>
            <p:ph type="body" sz="quarter" idx="3"/>
          </p:nvPr>
        </p:nvSpPr>
        <p:spPr>
          <a:xfrm>
            <a:off x="680562" y="4723448"/>
            <a:ext cx="5444490" cy="4474846"/>
          </a:xfrm>
          <a:prstGeom prst="rect">
            <a:avLst/>
          </a:prstGeom>
        </p:spPr>
        <p:txBody>
          <a:bodyPr vert="horz" lIns="92263" tIns="46131" rIns="92263" bIns="4613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a:p>
        </p:txBody>
      </p:sp>
      <p:sp>
        <p:nvSpPr>
          <p:cNvPr id="6" name="Footer Placeholder 5"/>
          <p:cNvSpPr>
            <a:spLocks noGrp="1"/>
          </p:cNvSpPr>
          <p:nvPr>
            <p:ph type="ftr" sz="quarter" idx="4"/>
          </p:nvPr>
        </p:nvSpPr>
        <p:spPr>
          <a:xfrm>
            <a:off x="0" y="9445170"/>
            <a:ext cx="2949099" cy="497206"/>
          </a:xfrm>
          <a:prstGeom prst="rect">
            <a:avLst/>
          </a:prstGeom>
        </p:spPr>
        <p:txBody>
          <a:bodyPr vert="horz" lIns="92263" tIns="46131" rIns="92263" bIns="46131" rtlCol="0" anchor="b"/>
          <a:lstStyle>
            <a:lvl1pPr algn="l">
              <a:defRPr sz="1200">
                <a:latin typeface="Corbel" panose="020B0503020204020204" pitchFamily="34" charset="0"/>
              </a:defRPr>
            </a:lvl1pPr>
          </a:lstStyle>
          <a:p>
            <a:endParaRPr lang="de-AT" dirty="0"/>
          </a:p>
        </p:txBody>
      </p:sp>
      <p:sp>
        <p:nvSpPr>
          <p:cNvPr id="7" name="Slide Number Placeholder 6"/>
          <p:cNvSpPr>
            <a:spLocks noGrp="1"/>
          </p:cNvSpPr>
          <p:nvPr>
            <p:ph type="sldNum" sz="quarter" idx="5"/>
          </p:nvPr>
        </p:nvSpPr>
        <p:spPr>
          <a:xfrm>
            <a:off x="3854940" y="9445170"/>
            <a:ext cx="2949099" cy="497206"/>
          </a:xfrm>
          <a:prstGeom prst="rect">
            <a:avLst/>
          </a:prstGeom>
        </p:spPr>
        <p:txBody>
          <a:bodyPr vert="horz" lIns="92263" tIns="46131" rIns="92263" bIns="46131" rtlCol="0" anchor="b"/>
          <a:lstStyle>
            <a:lvl1pPr algn="r">
              <a:defRPr sz="1200">
                <a:latin typeface="Corbel" panose="020B0503020204020204" pitchFamily="34" charset="0"/>
              </a:defRPr>
            </a:lvl1pPr>
          </a:lstStyle>
          <a:p>
            <a:fld id="{56F06DAA-0A4E-4110-9797-3FB8CA0FEA93}" type="slidenum">
              <a:rPr lang="de-AT" smtClean="0"/>
              <a:pPr/>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orbel" panose="020B0503020204020204" pitchFamily="34" charset="0"/>
        <a:ea typeface="+mn-ea"/>
        <a:cs typeface="+mn-cs"/>
      </a:defRPr>
    </a:lvl1pPr>
    <a:lvl2pPr marL="457200" algn="l" defTabSz="914400" rtl="0" eaLnBrk="1" latinLnBrk="0" hangingPunct="1">
      <a:defRPr sz="1200" kern="1200">
        <a:solidFill>
          <a:schemeClr val="tx1"/>
        </a:solidFill>
        <a:latin typeface="Corbel" panose="020B0503020204020204" pitchFamily="34" charset="0"/>
        <a:ea typeface="+mn-ea"/>
        <a:cs typeface="+mn-cs"/>
      </a:defRPr>
    </a:lvl2pPr>
    <a:lvl3pPr marL="914400" algn="l" defTabSz="914400" rtl="0" eaLnBrk="1" latinLnBrk="0" hangingPunct="1">
      <a:defRPr sz="1200" kern="1200">
        <a:solidFill>
          <a:schemeClr val="tx1"/>
        </a:solidFill>
        <a:latin typeface="Corbel" panose="020B0503020204020204" pitchFamily="34" charset="0"/>
        <a:ea typeface="+mn-ea"/>
        <a:cs typeface="+mn-cs"/>
      </a:defRPr>
    </a:lvl3pPr>
    <a:lvl4pPr marL="1371600" algn="l" defTabSz="914400" rtl="0" eaLnBrk="1" latinLnBrk="0" hangingPunct="1">
      <a:defRPr sz="1200" kern="1200">
        <a:solidFill>
          <a:schemeClr val="tx1"/>
        </a:solidFill>
        <a:latin typeface="Corbel" panose="020B0503020204020204" pitchFamily="34" charset="0"/>
        <a:ea typeface="+mn-ea"/>
        <a:cs typeface="+mn-cs"/>
      </a:defRPr>
    </a:lvl4pPr>
    <a:lvl5pPr marL="1828800" algn="l" defTabSz="914400" rtl="0" eaLnBrk="1" latinLnBrk="0" hangingPunct="1">
      <a:defRPr sz="1200" kern="1200">
        <a:solidFill>
          <a:schemeClr val="tx1"/>
        </a:solidFill>
        <a:latin typeface="Corbel" panose="020B05030202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4152222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Häfen verknüpfen die Verkehrsträger Straße, Schiene und Wasserstraße miteinander und stellen wichtige Dienstleister dar.</a:t>
            </a:r>
          </a:p>
          <a:p>
            <a:endParaRPr lang="de-DE" dirty="0" smtClean="0"/>
          </a:p>
          <a:p>
            <a:r>
              <a:rPr lang="de-DE" dirty="0" smtClean="0"/>
              <a:t>Zu den </a:t>
            </a:r>
            <a:r>
              <a:rPr lang="de-DE" b="1" dirty="0" smtClean="0"/>
              <a:t>Grundfunktionen wie Umschlag und Lagerung</a:t>
            </a:r>
            <a:r>
              <a:rPr lang="de-DE" dirty="0" smtClean="0"/>
              <a:t> zählt eine ganze Reihe </a:t>
            </a:r>
            <a:r>
              <a:rPr lang="de-DE" b="1" dirty="0" smtClean="0"/>
              <a:t>logistischer Mehrwertleistungen </a:t>
            </a:r>
            <a:r>
              <a:rPr lang="de-DE" dirty="0" smtClean="0"/>
              <a:t>für die Kunden wie Verpacken, Container </a:t>
            </a:r>
            <a:r>
              <a:rPr lang="de-DE" dirty="0" err="1" smtClean="0"/>
              <a:t>Stuffing</a:t>
            </a:r>
            <a:r>
              <a:rPr lang="de-DE" dirty="0" smtClean="0"/>
              <a:t> und Stripping, sanitäre Überprüfung,</a:t>
            </a:r>
            <a:r>
              <a:rPr lang="de-DE" baseline="0" dirty="0" smtClean="0"/>
              <a:t> </a:t>
            </a:r>
            <a:r>
              <a:rPr lang="de-DE" dirty="0" smtClean="0"/>
              <a:t>Qualitätskontrolle etc.</a:t>
            </a:r>
          </a:p>
          <a:p>
            <a:endParaRPr lang="de-DE" dirty="0" smtClean="0"/>
          </a:p>
          <a:p>
            <a:r>
              <a:rPr lang="de-DE" dirty="0" smtClean="0"/>
              <a:t>Damit werden Häfen zu Logistikplattformen und Impulsgebern für Betriebsansiedlungen und wirtschaftliche Entwicklung.</a:t>
            </a:r>
          </a:p>
          <a:p>
            <a:r>
              <a:rPr lang="de-DE" dirty="0" smtClean="0"/>
              <a:t>Als intermodale logistische Knoten übernehmen Häfen immer mehr die Drehscheibenfunktion zwischen verschiedenen Verkehrsträgern.</a:t>
            </a:r>
          </a:p>
          <a:p>
            <a:r>
              <a:rPr lang="de-DE" dirty="0" smtClean="0"/>
              <a:t>Als Standorte für Gewerbe und Industrie sowie als Gütersammel-</a:t>
            </a:r>
            <a:r>
              <a:rPr lang="de-DE" baseline="0" dirty="0" smtClean="0"/>
              <a:t> und Güterverteilzentren tragen Häfen wesentlich zur Schaffung von Wertschöpfung und Arbeitsplätzen bei.</a:t>
            </a:r>
            <a:endParaRPr lang="de-DE"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t>
            </a:r>
            <a:r>
              <a:rPr lang="de-AT" dirty="0" smtClean="0"/>
              <a:t>Ausführungen im </a:t>
            </a:r>
            <a:r>
              <a:rPr lang="de-AT" dirty="0" err="1" smtClean="0"/>
              <a:t>viadonau</a:t>
            </a:r>
            <a:r>
              <a:rPr lang="de-AT" dirty="0" smtClean="0">
                <a:solidFill>
                  <a:srgbClr val="1E3A6C"/>
                </a:solidFill>
              </a:rPr>
              <a:t> </a:t>
            </a:r>
            <a:r>
              <a:rPr lang="de-AT" dirty="0" smtClean="0"/>
              <a:t>Handbuch Donauschifffahrt auf Seite 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Bildquelle: </a:t>
            </a:r>
            <a:r>
              <a:rPr lang="de-DE" dirty="0" err="1" smtClean="0"/>
              <a:t>viaodonau</a:t>
            </a:r>
            <a:r>
              <a:rPr lang="de-DE" dirty="0" smtClean="0"/>
              <a:t>,</a:t>
            </a:r>
            <a:r>
              <a:rPr lang="de-DE" baseline="0" dirty="0" smtClean="0"/>
              <a:t> </a:t>
            </a:r>
            <a:r>
              <a:rPr lang="de-DE" dirty="0" smtClean="0"/>
              <a:t>Handbuch</a:t>
            </a:r>
            <a:r>
              <a:rPr lang="de-DE" baseline="0" dirty="0" smtClean="0"/>
              <a:t> der Donauschifffahrt S. 87</a:t>
            </a: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pPr/>
              <a:t>10</a:t>
            </a:fld>
            <a:endParaRPr lang="de-AT" dirty="0"/>
          </a:p>
        </p:txBody>
      </p:sp>
    </p:spTree>
    <p:extLst>
      <p:ext uri="{BB962C8B-B14F-4D97-AF65-F5344CB8AC3E}">
        <p14:creationId xmlns:p14="http://schemas.microsoft.com/office/powerpoint/2010/main" val="735733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Häfen verknüpfen die Verkehrsträger Straße, Schiene und Wasserstraße miteinander und stellen wichtige Dienstleister dar.</a:t>
            </a:r>
          </a:p>
          <a:p>
            <a:endParaRPr lang="de-DE" dirty="0" smtClean="0"/>
          </a:p>
          <a:p>
            <a:r>
              <a:rPr lang="de-DE" dirty="0" smtClean="0"/>
              <a:t>Zu </a:t>
            </a:r>
            <a:r>
              <a:rPr lang="de-DE" dirty="0"/>
              <a:t>den </a:t>
            </a:r>
            <a:r>
              <a:rPr lang="de-DE" b="1" dirty="0"/>
              <a:t>Grundfunktionen wie Umschlag und Lagerung</a:t>
            </a:r>
            <a:r>
              <a:rPr lang="de-DE" dirty="0"/>
              <a:t> zählt eine ganze Reihe </a:t>
            </a:r>
            <a:r>
              <a:rPr lang="de-DE" b="1" dirty="0"/>
              <a:t>logistischer Mehrwertleistungen </a:t>
            </a:r>
            <a:r>
              <a:rPr lang="de-DE" dirty="0"/>
              <a:t>für die Kunden wie Verpacken, Container Stuffing und </a:t>
            </a:r>
            <a:r>
              <a:rPr lang="de-DE" dirty="0" smtClean="0"/>
              <a:t>Stripping, </a:t>
            </a:r>
            <a:r>
              <a:rPr lang="de-DE" dirty="0"/>
              <a:t>sanitäre </a:t>
            </a:r>
            <a:r>
              <a:rPr lang="de-DE" dirty="0" smtClean="0"/>
              <a:t>Überprüfung,</a:t>
            </a:r>
            <a:r>
              <a:rPr lang="de-DE" baseline="0" dirty="0" smtClean="0"/>
              <a:t> </a:t>
            </a:r>
            <a:r>
              <a:rPr lang="de-DE" dirty="0" smtClean="0"/>
              <a:t>Qualitätskontrolle </a:t>
            </a:r>
            <a:r>
              <a:rPr lang="de-DE" dirty="0"/>
              <a:t>etc.</a:t>
            </a:r>
          </a:p>
          <a:p>
            <a:endParaRPr lang="de-DE" dirty="0"/>
          </a:p>
          <a:p>
            <a:r>
              <a:rPr lang="de-DE" dirty="0"/>
              <a:t>Damit werden Häfen zu Logistikplattformen und Impulsgebern für Betriebsansiedlungen und </a:t>
            </a:r>
            <a:r>
              <a:rPr lang="de-DE" dirty="0" smtClean="0"/>
              <a:t>wirtschaftliche </a:t>
            </a:r>
            <a:r>
              <a:rPr lang="de-DE" dirty="0"/>
              <a:t>Entwicklung.</a:t>
            </a:r>
          </a:p>
          <a:p>
            <a:r>
              <a:rPr lang="de-DE" dirty="0"/>
              <a:t>Als intermodale logistische Knoten </a:t>
            </a:r>
            <a:r>
              <a:rPr lang="de-DE" dirty="0" smtClean="0"/>
              <a:t>übernehmen </a:t>
            </a:r>
            <a:r>
              <a:rPr lang="de-DE" dirty="0"/>
              <a:t>Häfen immer mehr die Drehscheibenfunktion zwischen verschiedenen Verkehrsträgern</a:t>
            </a:r>
            <a:r>
              <a:rPr lang="de-DE" dirty="0" smtClean="0"/>
              <a:t>.</a:t>
            </a:r>
          </a:p>
          <a:p>
            <a:r>
              <a:rPr lang="de-DE" dirty="0" smtClean="0"/>
              <a:t>Als Standorte für Gewerbe und Industrie sowie als Gütersammel-</a:t>
            </a:r>
            <a:r>
              <a:rPr lang="de-DE" baseline="0" dirty="0" smtClean="0"/>
              <a:t> und Güterverteilzentren tragen Häfen wesentlich zur Schaffung von Wertschöpfung und Arbeitsplätzen bei.</a:t>
            </a:r>
            <a:endParaRPr lang="de-DE" dirty="0"/>
          </a:p>
          <a:p>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a:t>
            </a:r>
            <a:r>
              <a:rPr lang="de-AT" dirty="0" smtClean="0"/>
              <a:t>Ausführungen im </a:t>
            </a:r>
            <a:r>
              <a:rPr lang="de-AT" dirty="0" err="1" smtClean="0"/>
              <a:t>viadonau</a:t>
            </a:r>
            <a:r>
              <a:rPr lang="de-AT" dirty="0" smtClean="0">
                <a:solidFill>
                  <a:srgbClr val="1E3A6C"/>
                </a:solidFill>
              </a:rPr>
              <a:t> </a:t>
            </a:r>
            <a:r>
              <a:rPr lang="de-AT" dirty="0" smtClean="0"/>
              <a:t>Handbuch Donauschifffahrt auf Seite 15f., 86-87)</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Bildquelle: viadonau,</a:t>
            </a:r>
            <a:r>
              <a:rPr lang="de-AT" baseline="0" dirty="0" smtClean="0"/>
              <a:t> Inland Navigation Europe, </a:t>
            </a:r>
            <a:r>
              <a:rPr lang="de-AT" dirty="0" smtClean="0"/>
              <a:t>Handbuch der Donauschifffahrt S. 44</a:t>
            </a:r>
          </a:p>
        </p:txBody>
      </p:sp>
      <p:sp>
        <p:nvSpPr>
          <p:cNvPr id="4" name="Slide Number Placehold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3061040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Was hat ein Hafen,</a:t>
            </a:r>
            <a:r>
              <a:rPr lang="de-DE" baseline="0" dirty="0" smtClean="0"/>
              <a:t> was eine Lände nicht hat und ihn somit von ihr unterscheidet?</a:t>
            </a:r>
          </a:p>
          <a:p>
            <a:r>
              <a:rPr lang="de-DE" baseline="0" dirty="0" smtClean="0"/>
              <a:t>Hafenbecken</a:t>
            </a:r>
          </a:p>
          <a:p>
            <a:r>
              <a:rPr lang="de-DE" baseline="0" dirty="0" smtClean="0"/>
              <a:t>Bildquelle: via Donau Bilddatendank https://fotos.viadonau.org</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pPr/>
              <a:t>12</a:t>
            </a:fld>
            <a:endParaRPr lang="de-AT" dirty="0"/>
          </a:p>
        </p:txBody>
      </p:sp>
    </p:spTree>
    <p:extLst>
      <p:ext uri="{BB962C8B-B14F-4D97-AF65-F5344CB8AC3E}">
        <p14:creationId xmlns:p14="http://schemas.microsoft.com/office/powerpoint/2010/main" val="3212310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1938800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31670" eaLnBrk="0" hangingPunct="0">
              <a:defRPr sz="4000">
                <a:solidFill>
                  <a:schemeClr val="tx1"/>
                </a:solidFill>
                <a:latin typeface="Arial" charset="0"/>
              </a:defRPr>
            </a:lvl1pPr>
            <a:lvl2pPr marL="744064" indent="-286179" defTabSz="931670" eaLnBrk="0" hangingPunct="0">
              <a:defRPr sz="4000">
                <a:solidFill>
                  <a:schemeClr val="tx1"/>
                </a:solidFill>
                <a:latin typeface="Arial" charset="0"/>
              </a:defRPr>
            </a:lvl2pPr>
            <a:lvl3pPr marL="1144715" indent="-228943" defTabSz="931670" eaLnBrk="0" hangingPunct="0">
              <a:defRPr sz="4000">
                <a:solidFill>
                  <a:schemeClr val="tx1"/>
                </a:solidFill>
                <a:latin typeface="Arial" charset="0"/>
              </a:defRPr>
            </a:lvl3pPr>
            <a:lvl4pPr marL="1602600" indent="-228943" defTabSz="931670" eaLnBrk="0" hangingPunct="0">
              <a:defRPr sz="4000">
                <a:solidFill>
                  <a:schemeClr val="tx1"/>
                </a:solidFill>
                <a:latin typeface="Arial" charset="0"/>
              </a:defRPr>
            </a:lvl4pPr>
            <a:lvl5pPr marL="2060486" indent="-228943" defTabSz="931670" eaLnBrk="0" hangingPunct="0">
              <a:defRPr sz="4000">
                <a:solidFill>
                  <a:schemeClr val="tx1"/>
                </a:solidFill>
                <a:latin typeface="Arial" charset="0"/>
              </a:defRPr>
            </a:lvl5pPr>
            <a:lvl6pPr marL="2518372" indent="-228943" algn="ctr" defTabSz="931670" eaLnBrk="0" fontAlgn="base" hangingPunct="0">
              <a:spcBef>
                <a:spcPct val="0"/>
              </a:spcBef>
              <a:spcAft>
                <a:spcPct val="0"/>
              </a:spcAft>
              <a:defRPr sz="4000">
                <a:solidFill>
                  <a:schemeClr val="tx1"/>
                </a:solidFill>
                <a:latin typeface="Arial" charset="0"/>
              </a:defRPr>
            </a:lvl6pPr>
            <a:lvl7pPr marL="2976258" indent="-228943" algn="ctr" defTabSz="931670" eaLnBrk="0" fontAlgn="base" hangingPunct="0">
              <a:spcBef>
                <a:spcPct val="0"/>
              </a:spcBef>
              <a:spcAft>
                <a:spcPct val="0"/>
              </a:spcAft>
              <a:defRPr sz="4000">
                <a:solidFill>
                  <a:schemeClr val="tx1"/>
                </a:solidFill>
                <a:latin typeface="Arial" charset="0"/>
              </a:defRPr>
            </a:lvl7pPr>
            <a:lvl8pPr marL="3434144" indent="-228943" algn="ctr" defTabSz="931670" eaLnBrk="0" fontAlgn="base" hangingPunct="0">
              <a:spcBef>
                <a:spcPct val="0"/>
              </a:spcBef>
              <a:spcAft>
                <a:spcPct val="0"/>
              </a:spcAft>
              <a:defRPr sz="4000">
                <a:solidFill>
                  <a:schemeClr val="tx1"/>
                </a:solidFill>
                <a:latin typeface="Arial" charset="0"/>
              </a:defRPr>
            </a:lvl8pPr>
            <a:lvl9pPr marL="3892029" indent="-228943" algn="ctr" defTabSz="931670" eaLnBrk="0" fontAlgn="base" hangingPunct="0">
              <a:spcBef>
                <a:spcPct val="0"/>
              </a:spcBef>
              <a:spcAft>
                <a:spcPct val="0"/>
              </a:spcAft>
              <a:defRPr sz="4000">
                <a:solidFill>
                  <a:schemeClr val="tx1"/>
                </a:solidFill>
                <a:latin typeface="Arial" charset="0"/>
              </a:defRPr>
            </a:lvl9pPr>
          </a:lstStyle>
          <a:p>
            <a:pPr eaLnBrk="1" hangingPunct="1"/>
            <a:fld id="{D369230C-4B3A-4467-AE58-E8B3D83D6383}" type="slidenum">
              <a:rPr lang="en-GB" sz="1200">
                <a:latin typeface="Corbel" panose="020B0503020204020204" pitchFamily="34" charset="0"/>
              </a:rPr>
              <a:pPr eaLnBrk="1" hangingPunct="1"/>
              <a:t>14</a:t>
            </a:fld>
            <a:endParaRPr lang="en-GB" sz="1200" dirty="0">
              <a:latin typeface="Corbel" panose="020B0503020204020204" pitchFamily="34" charset="0"/>
            </a:endParaRPr>
          </a:p>
        </p:txBody>
      </p:sp>
      <p:sp>
        <p:nvSpPr>
          <p:cNvPr id="73731" name="Rectangle 2"/>
          <p:cNvSpPr>
            <a:spLocks noGrp="1" noRot="1" noChangeAspect="1" noChangeArrowheads="1" noTextEdit="1"/>
          </p:cNvSpPr>
          <p:nvPr>
            <p:ph type="sldImg"/>
          </p:nvPr>
        </p:nvSpPr>
        <p:spPr>
          <a:xfrm>
            <a:off x="919163" y="746125"/>
            <a:ext cx="4972050" cy="3729038"/>
          </a:xfrm>
          <a:ln/>
        </p:spPr>
      </p:sp>
      <p:sp>
        <p:nvSpPr>
          <p:cNvPr id="73732" name="Rectangle 3"/>
          <p:cNvSpPr>
            <a:spLocks noGrp="1" noChangeArrowheads="1"/>
          </p:cNvSpPr>
          <p:nvPr>
            <p:ph type="body" idx="1"/>
          </p:nvPr>
        </p:nvSpPr>
        <p:spPr>
          <a:noFill/>
        </p:spPr>
        <p:txBody>
          <a:bodyPr/>
          <a:lstStyle/>
          <a:p>
            <a:pPr eaLnBrk="1" hangingPunct="1"/>
            <a:r>
              <a:rPr lang="de-DE" dirty="0" smtClean="0"/>
              <a:t>Die vier </a:t>
            </a:r>
            <a:r>
              <a:rPr lang="de-DE" b="1" dirty="0" smtClean="0"/>
              <a:t>öffentlichen</a:t>
            </a:r>
            <a:r>
              <a:rPr lang="de-DE" dirty="0" smtClean="0"/>
              <a:t> Donauhäfen in Österreich sind:</a:t>
            </a:r>
          </a:p>
          <a:p>
            <a:pPr eaLnBrk="1" hangingPunct="1"/>
            <a:r>
              <a:rPr lang="de-DE" b="1" dirty="0" smtClean="0"/>
              <a:t>Linz</a:t>
            </a:r>
          </a:p>
          <a:p>
            <a:pPr eaLnBrk="1" hangingPunct="1"/>
            <a:r>
              <a:rPr lang="de-DE" b="1" dirty="0" smtClean="0"/>
              <a:t>Enns</a:t>
            </a:r>
          </a:p>
          <a:p>
            <a:pPr eaLnBrk="1" hangingPunct="1"/>
            <a:r>
              <a:rPr lang="de-DE" b="1" dirty="0" smtClean="0"/>
              <a:t>Krems</a:t>
            </a:r>
          </a:p>
          <a:p>
            <a:pPr eaLnBrk="1" hangingPunct="1"/>
            <a:r>
              <a:rPr lang="de-DE" b="1" dirty="0" smtClean="0"/>
              <a:t>Wien</a:t>
            </a:r>
          </a:p>
          <a:p>
            <a:pPr eaLnBrk="1" hangingPunct="1"/>
            <a:endParaRPr lang="de-DE" dirty="0" smtClean="0"/>
          </a:p>
          <a:p>
            <a:pPr eaLnBrk="1" hangingPunct="1"/>
            <a:r>
              <a:rPr lang="de-DE" dirty="0" smtClean="0"/>
              <a:t>Der</a:t>
            </a:r>
            <a:r>
              <a:rPr lang="de-DE" baseline="0" dirty="0" smtClean="0"/>
              <a:t> nach wasserseitig umgeschlagenen Gütern größte österreichische Hafen ist jedoch der </a:t>
            </a:r>
            <a:r>
              <a:rPr lang="de-DE" b="1" baseline="0" dirty="0" smtClean="0"/>
              <a:t>privat</a:t>
            </a:r>
            <a:r>
              <a:rPr lang="de-DE" baseline="0" dirty="0" smtClean="0"/>
              <a:t> geführte </a:t>
            </a:r>
            <a:r>
              <a:rPr lang="de-DE" b="1" baseline="0" dirty="0" smtClean="0"/>
              <a:t>Werkshafen</a:t>
            </a:r>
            <a:r>
              <a:rPr lang="de-DE" baseline="0" dirty="0" smtClean="0"/>
              <a:t> der </a:t>
            </a:r>
            <a:r>
              <a:rPr lang="de-DE" b="1" baseline="0" dirty="0" smtClean="0"/>
              <a:t>voestalpine</a:t>
            </a:r>
            <a:r>
              <a:rPr lang="de-DE" baseline="0" dirty="0" smtClean="0"/>
              <a:t>.</a:t>
            </a:r>
          </a:p>
          <a:p>
            <a:pPr eaLnBrk="1" hangingPunct="1"/>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(Ausführungen im Handbuch der Donauschifffahrt auf Seite 86ff.)</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Bildquelle: viadonau,</a:t>
            </a:r>
            <a:r>
              <a:rPr lang="de-AT" baseline="0" dirty="0" smtClean="0"/>
              <a:t> </a:t>
            </a:r>
            <a:r>
              <a:rPr lang="de-AT" dirty="0" smtClean="0"/>
              <a:t>Handbuch der Donauschifffahrt S. 46</a:t>
            </a:r>
            <a:endParaRPr lang="de-DE" dirty="0" smtClean="0"/>
          </a:p>
        </p:txBody>
      </p:sp>
    </p:spTree>
    <p:extLst>
      <p:ext uri="{BB962C8B-B14F-4D97-AF65-F5344CB8AC3E}">
        <p14:creationId xmlns:p14="http://schemas.microsoft.com/office/powerpoint/2010/main" val="3582418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1" dirty="0" smtClean="0"/>
              <a:t>Linz</a:t>
            </a:r>
            <a:r>
              <a:rPr lang="de-AT" dirty="0" smtClean="0"/>
              <a:t> ist der größte Hafen an der oberen Donau. Rund </a:t>
            </a:r>
            <a:r>
              <a:rPr lang="de-AT" b="1" dirty="0" smtClean="0"/>
              <a:t>3,6 Millionen Tonnen</a:t>
            </a:r>
            <a:r>
              <a:rPr lang="de-AT" dirty="0" smtClean="0"/>
              <a:t> an Gütern wurden 2017 im öffentlichen Hafen Linz und im voestalpine-Werkshafen gesamt</a:t>
            </a:r>
            <a:r>
              <a:rPr lang="de-AT" baseline="0" dirty="0" smtClean="0"/>
              <a:t> umgeschlagen</a:t>
            </a:r>
            <a:r>
              <a:rPr lang="de-AT" dirty="0" smtClean="0"/>
              <a:t>. </a:t>
            </a:r>
          </a:p>
          <a:p>
            <a:r>
              <a:rPr lang="de-AT" dirty="0" smtClean="0"/>
              <a:t>Am Handelshafen</a:t>
            </a:r>
            <a:r>
              <a:rPr lang="de-AT" baseline="0" dirty="0" smtClean="0"/>
              <a:t> werden dabei Massen- und Stückgüter verschiedenster Art umgeschlagen, während am Tankhafen Mineralölprodukte umgeschlagen, gelagert und verteilt werden.</a:t>
            </a:r>
            <a:endParaRPr lang="de-AT" dirty="0" smtClean="0"/>
          </a:p>
          <a:p>
            <a:r>
              <a:rPr lang="de-AT" dirty="0" smtClean="0"/>
              <a:t>Auf dem rund 150 ha großen Areal (davon 45 ha Wasserfläche)</a:t>
            </a:r>
            <a:r>
              <a:rPr lang="de-AT" baseline="0" dirty="0" smtClean="0"/>
              <a:t> </a:t>
            </a:r>
            <a:r>
              <a:rPr lang="de-AT" dirty="0" smtClean="0"/>
              <a:t>bietet der Hafen Linz modernste Einrichtungen zum effizienten Transport und zur sicheren Lagerung von Gütern und Handelswaren. </a:t>
            </a:r>
          </a:p>
          <a:p>
            <a:endParaRPr lang="de-AT" dirty="0" smtClean="0"/>
          </a:p>
          <a:p>
            <a:r>
              <a:rPr lang="de-AT" dirty="0" smtClean="0"/>
              <a:t>Der </a:t>
            </a:r>
            <a:r>
              <a:rPr lang="de-AT" b="1" dirty="0" smtClean="0"/>
              <a:t>Ennshafen</a:t>
            </a:r>
            <a:r>
              <a:rPr lang="de-AT" dirty="0" smtClean="0"/>
              <a:t> an der Landesgrenze zwischen Ober- und Niederösterreich ist mit mehr 350 ha</a:t>
            </a:r>
            <a:r>
              <a:rPr lang="de-AT" baseline="0" dirty="0" smtClean="0"/>
              <a:t> </a:t>
            </a:r>
            <a:r>
              <a:rPr lang="de-AT" dirty="0" smtClean="0"/>
              <a:t>Fläche das größte zusammenhängende Industriebaugebiet an der oberen Donau. Über 50 Betriebe beschäftigen insgesamt rund </a:t>
            </a:r>
            <a:r>
              <a:rPr lang="de-AT" b="1" dirty="0" smtClean="0"/>
              <a:t>2000 Mitarbeiter</a:t>
            </a:r>
            <a:r>
              <a:rPr lang="de-AT" dirty="0" smtClean="0"/>
              <a:t>.</a:t>
            </a:r>
          </a:p>
          <a:p>
            <a:endParaRPr lang="de-AT" dirty="0" smtClean="0"/>
          </a:p>
          <a:p>
            <a:r>
              <a:rPr lang="de-AT" dirty="0" smtClean="0"/>
              <a:t>Der </a:t>
            </a:r>
            <a:r>
              <a:rPr lang="de-AT" b="1" dirty="0" smtClean="0"/>
              <a:t>Hafen Krems</a:t>
            </a:r>
            <a:r>
              <a:rPr lang="de-AT" dirty="0" smtClean="0"/>
              <a:t> liegt in der</a:t>
            </a:r>
            <a:r>
              <a:rPr lang="de-AT" baseline="0" dirty="0" smtClean="0"/>
              <a:t> Mitte </a:t>
            </a:r>
            <a:r>
              <a:rPr lang="de-AT" dirty="0" smtClean="0"/>
              <a:t>der rund 3.500 km langen Wasserstraße Rhein-Main-Donau und</a:t>
            </a:r>
            <a:r>
              <a:rPr lang="de-AT" baseline="0" dirty="0" smtClean="0"/>
              <a:t> verfügt über eine Gesamtkaimauer von 1.560 Meter.</a:t>
            </a:r>
            <a:endParaRPr lang="de-AT" dirty="0" smtClean="0"/>
          </a:p>
          <a:p>
            <a:endParaRPr lang="de-A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(Ausführungen</a:t>
            </a:r>
            <a:r>
              <a:rPr lang="de-AT" baseline="0" dirty="0" smtClean="0"/>
              <a:t> </a:t>
            </a:r>
            <a:r>
              <a:rPr lang="de-AT" dirty="0" smtClean="0"/>
              <a:t>im </a:t>
            </a:r>
            <a:r>
              <a:rPr lang="de-AT" baseline="0" dirty="0" err="1" smtClean="0">
                <a:solidFill>
                  <a:srgbClr val="1E3A6C"/>
                </a:solidFill>
              </a:rPr>
              <a:t>viadonau</a:t>
            </a:r>
            <a:r>
              <a:rPr lang="de-AT" baseline="0" dirty="0" smtClean="0">
                <a:solidFill>
                  <a:srgbClr val="1E3A6C"/>
                </a:solidFill>
              </a:rPr>
              <a:t> </a:t>
            </a:r>
            <a:r>
              <a:rPr lang="de-AT" dirty="0" smtClean="0"/>
              <a:t>Handbuch der Donauschifffahrt auf Seite 105,</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https://www.ennshafen.at/infrastruktur/; </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Bildquelle:</a:t>
            </a:r>
            <a:r>
              <a:rPr lang="de-DE" baseline="0" dirty="0" smtClean="0"/>
              <a:t> Linz AG, </a:t>
            </a:r>
            <a:r>
              <a:rPr lang="de-DE" baseline="0" dirty="0" err="1" smtClean="0"/>
              <a:t>Ennshafen</a:t>
            </a:r>
            <a:r>
              <a:rPr lang="de-DE" baseline="0" dirty="0" smtClean="0"/>
              <a:t>, </a:t>
            </a:r>
            <a:r>
              <a:rPr lang="de-DE" baseline="0" dirty="0" err="1" smtClean="0"/>
              <a:t>Rhenus</a:t>
            </a:r>
            <a:r>
              <a:rPr lang="de-DE" baseline="0" dirty="0" smtClean="0"/>
              <a:t> Donauhafen Krems, Handbuch der Donauschifffahrt 2013 S. 95</a:t>
            </a:r>
            <a:endParaRPr lang="de-DE" dirty="0" smtClean="0"/>
          </a:p>
          <a:p>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1601500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Das Gesamtareal des</a:t>
            </a:r>
            <a:r>
              <a:rPr lang="de-AT" baseline="0" dirty="0" smtClean="0"/>
              <a:t> </a:t>
            </a:r>
            <a:r>
              <a:rPr lang="de-AT" b="1" baseline="0" dirty="0" smtClean="0"/>
              <a:t>Wiener Hafens </a:t>
            </a:r>
            <a:r>
              <a:rPr lang="de-AT" baseline="0" dirty="0" smtClean="0"/>
              <a:t>ist rund 300 ha groß. Hier werden </a:t>
            </a:r>
            <a:r>
              <a:rPr lang="de-AT" b="1" baseline="0" dirty="0" smtClean="0"/>
              <a:t>drei große Güterhäfen</a:t>
            </a:r>
            <a:r>
              <a:rPr lang="de-AT" baseline="0" dirty="0" smtClean="0"/>
              <a:t> betrieben: der Hafen Freudenau, der Hafen Albern und der Ölhafen Lobau.</a:t>
            </a:r>
            <a:endParaRPr lang="de-AT" dirty="0" smtClean="0"/>
          </a:p>
          <a:p>
            <a:r>
              <a:rPr lang="de-AT" dirty="0" smtClean="0"/>
              <a:t>In allen drei Güterhäfen werden pro Jahr rund 1.700 Frachtschiffe abgefertigt. </a:t>
            </a:r>
          </a:p>
          <a:p>
            <a:r>
              <a:rPr lang="de-AT" dirty="0" smtClean="0"/>
              <a:t>Am </a:t>
            </a:r>
            <a:r>
              <a:rPr lang="de-AT" b="1" dirty="0" smtClean="0"/>
              <a:t>Ölhafen Lobau</a:t>
            </a:r>
            <a:r>
              <a:rPr lang="de-AT" b="1" baseline="0" dirty="0" smtClean="0"/>
              <a:t> </a:t>
            </a:r>
            <a:r>
              <a:rPr lang="de-AT" baseline="0" dirty="0" smtClean="0"/>
              <a:t>werden dabei jährlich rund </a:t>
            </a:r>
            <a:r>
              <a:rPr lang="de-AT" b="1" baseline="0" dirty="0" smtClean="0"/>
              <a:t>1.000 Tankschiffe </a:t>
            </a:r>
            <a:r>
              <a:rPr lang="de-AT" baseline="0" dirty="0" smtClean="0"/>
              <a:t>abgefertigt und rund 1 Million Tonnen an Mineralölprodukten umgeschlagen.</a:t>
            </a:r>
          </a:p>
          <a:p>
            <a:r>
              <a:rPr lang="de-AT" baseline="0" dirty="0" smtClean="0"/>
              <a:t>Am </a:t>
            </a:r>
            <a:r>
              <a:rPr lang="de-AT" b="1" baseline="0" dirty="0" smtClean="0"/>
              <a:t>Containerhafen Freudenau </a:t>
            </a:r>
            <a:r>
              <a:rPr lang="de-AT" baseline="0" dirty="0" smtClean="0"/>
              <a:t>werden jährlich wasser- und landseitig gesamt rund </a:t>
            </a:r>
            <a:r>
              <a:rPr lang="de-AT" b="1" baseline="0" dirty="0" smtClean="0"/>
              <a:t>300.000 Containereinheiten </a:t>
            </a:r>
            <a:r>
              <a:rPr lang="de-AT" baseline="0" dirty="0" smtClean="0"/>
              <a:t>sowie um die 70.000 Neuwagen umgeschlagen.</a:t>
            </a:r>
          </a:p>
          <a:p>
            <a:r>
              <a:rPr lang="de-AT" baseline="0" dirty="0" smtClean="0"/>
              <a:t>Der </a:t>
            </a:r>
            <a:r>
              <a:rPr lang="de-AT" b="1" baseline="0" dirty="0" smtClean="0"/>
              <a:t>Hafen Albern </a:t>
            </a:r>
            <a:r>
              <a:rPr lang="de-AT" baseline="0" dirty="0" smtClean="0"/>
              <a:t>ist für den Umschlag sowie die Lagerung von Baustoffen, Stahlerzeugnissen sowie </a:t>
            </a:r>
            <a:r>
              <a:rPr lang="de-AT" b="1" baseline="0" dirty="0" smtClean="0"/>
              <a:t>landwirtschaftlichen Produkten </a:t>
            </a:r>
            <a:r>
              <a:rPr lang="de-AT" baseline="0" dirty="0" smtClean="0"/>
              <a:t>zuständig.</a:t>
            </a:r>
          </a:p>
          <a:p>
            <a:endParaRPr lang="de-DE" baseline="0" dirty="0" smtClean="0"/>
          </a:p>
          <a:p>
            <a:r>
              <a:rPr lang="de-DE" baseline="0" dirty="0" smtClean="0"/>
              <a:t>Quellen:</a:t>
            </a:r>
          </a:p>
          <a:p>
            <a:r>
              <a:rPr lang="de-AT" dirty="0" smtClean="0"/>
              <a:t>http://www.hafen-wien.com/de/home/unternehmen/standorte/31/Hafen-Albern [11.03.2020]</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http://www.hafen-wien.com/de/home/unternehmen/standorte/35/Oelhafen-Lobau [11.03.2020]</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http://www.hafen-wien.com/de/home/unternehmen/zahlen-daten [11.03.2020]</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Bildquelle: Hafen Wien, Handbuch</a:t>
            </a:r>
            <a:r>
              <a:rPr lang="de-AT" baseline="0" dirty="0" smtClean="0"/>
              <a:t> der Donauschifffahrt 2013 S.95</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noProof="0" dirty="0" smtClean="0"/>
              <a:t>https://fotos.viadonau.org</a:t>
            </a:r>
            <a:endParaRPr lang="en-US"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1444768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Entlang der gesamten Donau befinden sich</a:t>
            </a:r>
            <a:r>
              <a:rPr lang="de-AT" baseline="0" dirty="0" smtClean="0"/>
              <a:t> rund </a:t>
            </a:r>
            <a:r>
              <a:rPr lang="de-AT" b="1" baseline="0" dirty="0" smtClean="0"/>
              <a:t>80 Häfen</a:t>
            </a:r>
            <a:r>
              <a:rPr lang="de-AT" baseline="0" dirty="0" smtClean="0"/>
              <a:t>, </a:t>
            </a:r>
            <a:r>
              <a:rPr lang="de-AT" b="1" baseline="0" dirty="0" smtClean="0"/>
              <a:t>40 </a:t>
            </a:r>
            <a:r>
              <a:rPr lang="de-AT" baseline="0" dirty="0" smtClean="0"/>
              <a:t>davon gelten als sogenannte E-Hafen, das sind Binnenhäfen von </a:t>
            </a:r>
            <a:r>
              <a:rPr lang="de-AT" b="1" baseline="0" dirty="0" smtClean="0"/>
              <a:t>internationaler Bedeutung</a:t>
            </a:r>
            <a:r>
              <a:rPr lang="de-AT" baseline="0" dirty="0" smtClean="0"/>
              <a:t>. Die durchschnittliche Entfernung zwischen den Häfen beträgt an der Donau etwa 60 km. Im Vergleich dazu beträgt diese beispielsweise im Rheinstromgebiet nur etwa 20 km.</a:t>
            </a:r>
          </a:p>
          <a:p>
            <a:r>
              <a:rPr lang="de-AT" baseline="0" dirty="0" smtClean="0"/>
              <a:t>Eine Übersicht aller Donauhäfen mit interessanten Daten finden Sie unter der angegebenen Internetadresse.</a:t>
            </a:r>
          </a:p>
          <a:p>
            <a:endParaRPr lang="de-AT" baseline="0" dirty="0" smtClean="0"/>
          </a:p>
          <a:p>
            <a:r>
              <a:rPr lang="de-AT" baseline="0" dirty="0" smtClean="0"/>
              <a:t>Bildquelle: INTERACT, Handbuch der Donauschifffahrt S. 28</a:t>
            </a:r>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(Ausführungen im </a:t>
            </a:r>
            <a:r>
              <a:rPr lang="de-AT" baseline="0" dirty="0" err="1" smtClean="0">
                <a:solidFill>
                  <a:srgbClr val="1E3A6C"/>
                </a:solidFill>
              </a:rPr>
              <a:t>viadonau</a:t>
            </a:r>
            <a:r>
              <a:rPr lang="de-AT" baseline="0" dirty="0" smtClean="0">
                <a:solidFill>
                  <a:srgbClr val="1E3A6C"/>
                </a:solidFill>
              </a:rPr>
              <a:t> </a:t>
            </a:r>
            <a:r>
              <a:rPr lang="de-AT" dirty="0" smtClean="0"/>
              <a:t>Handbuch der Donauschifffahrt auf Seite 105)</a:t>
            </a:r>
            <a:endParaRPr lang="de-DE" dirty="0" smtClean="0"/>
          </a:p>
          <a:p>
            <a:endParaRPr lang="de-DE" baseline="0"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991262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Der Duisburger Hafen </a:t>
            </a:r>
            <a:r>
              <a:rPr lang="de-AT" b="1" dirty="0" smtClean="0"/>
              <a:t>„Duisport“ </a:t>
            </a:r>
            <a:r>
              <a:rPr lang="de-AT" dirty="0" smtClean="0"/>
              <a:t>ist mit einer Umschlagsmenge von rund 127,5 Millionen Tonnen an Gütern im Jahr 2019 der </a:t>
            </a:r>
            <a:r>
              <a:rPr lang="de-AT" b="1" dirty="0" smtClean="0"/>
              <a:t>größte Hafen </a:t>
            </a:r>
            <a:r>
              <a:rPr lang="de-AT" dirty="0" smtClean="0"/>
              <a:t>im gesamten Rhein-Main-Donau-Korridor. Er verfügt über eine Gesamtfläche von 1350 Hektar, 21 Hafenbecken und 37 km Uferlänge.</a:t>
            </a:r>
          </a:p>
          <a:p>
            <a:r>
              <a:rPr lang="de-AT" sz="800" dirty="0" smtClean="0"/>
              <a:t>(Quelle: www.duisport.de; https://www.duisport.de/hafeninformation/)</a:t>
            </a:r>
          </a:p>
          <a:p>
            <a:endParaRPr lang="de-AT" dirty="0"/>
          </a:p>
          <a:p>
            <a:r>
              <a:rPr lang="de-AT" dirty="0" smtClean="0"/>
              <a:t>Im Hinblick auf die wasserseitig umgeschlagene Gütermenge ist der </a:t>
            </a:r>
            <a:r>
              <a:rPr lang="de-AT" b="1" dirty="0" smtClean="0"/>
              <a:t>Hafen Konstanza </a:t>
            </a:r>
            <a:r>
              <a:rPr lang="de-AT" dirty="0" smtClean="0"/>
              <a:t>in Rumänien mit rund 66,6 Millionen Tonnen an Gütern (2019) der </a:t>
            </a:r>
            <a:r>
              <a:rPr lang="de-AT" b="1" dirty="0" smtClean="0"/>
              <a:t>größte Donauhafen</a:t>
            </a:r>
            <a:r>
              <a:rPr lang="de-AT"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de-AT" sz="800" dirty="0" smtClean="0"/>
              <a:t>(Quelle: www.portofconstantza.com ; http://www.portofconstantza.com/apmc/portal/static.do?package_id=st_generale&amp;x=load )</a:t>
            </a:r>
          </a:p>
          <a:p>
            <a:endParaRPr lang="de-AT" dirty="0"/>
          </a:p>
          <a:p>
            <a:r>
              <a:rPr lang="de-AT" dirty="0" smtClean="0"/>
              <a:t>Österreichweit ist der </a:t>
            </a:r>
            <a:r>
              <a:rPr lang="de-AT" b="1" dirty="0" smtClean="0"/>
              <a:t>Werkshafen</a:t>
            </a:r>
            <a:r>
              <a:rPr lang="de-AT" dirty="0" smtClean="0"/>
              <a:t> der </a:t>
            </a:r>
            <a:r>
              <a:rPr lang="de-AT" b="1" dirty="0" smtClean="0"/>
              <a:t>voestalpine</a:t>
            </a:r>
            <a:r>
              <a:rPr lang="de-AT" dirty="0" smtClean="0"/>
              <a:t> mengenmäßig rund mit 3,6 Millionen Tonnen an wasserseitig umgeschlagenen Gütern im Jahr 2017 der größte Donauhafen.</a:t>
            </a:r>
          </a:p>
          <a:p>
            <a:r>
              <a:rPr lang="de-AT" dirty="0" smtClean="0"/>
              <a:t>(Quelle:</a:t>
            </a:r>
            <a:r>
              <a:rPr lang="de-AT" baseline="0" dirty="0" smtClean="0"/>
              <a:t> https://www.wko.at/service/verkehr-betriebsstandort/Donauhaefen.html#heading_stadthafen_linz)</a:t>
            </a:r>
          </a:p>
        </p:txBody>
      </p:sp>
      <p:sp>
        <p:nvSpPr>
          <p:cNvPr id="4" name="Slide Number Placehold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2460564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Welcher Hafen ist der größte Hafen im Rhein-Main-Donau-Korridor?</a:t>
            </a:r>
          </a:p>
          <a:p>
            <a:r>
              <a:rPr lang="de-AT" dirty="0" err="1" smtClean="0"/>
              <a:t>Duisport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pPr/>
              <a:t>19</a:t>
            </a:fld>
            <a:endParaRPr lang="de-AT" dirty="0"/>
          </a:p>
        </p:txBody>
      </p:sp>
    </p:spTree>
    <p:extLst>
      <p:ext uri="{BB962C8B-B14F-4D97-AF65-F5344CB8AC3E}">
        <p14:creationId xmlns:p14="http://schemas.microsoft.com/office/powerpoint/2010/main" val="271727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pPr/>
              <a:t>2</a:t>
            </a:fld>
            <a:endParaRPr lang="de-AT" dirty="0"/>
          </a:p>
        </p:txBody>
      </p:sp>
    </p:spTree>
    <p:extLst>
      <p:ext uri="{BB962C8B-B14F-4D97-AF65-F5344CB8AC3E}">
        <p14:creationId xmlns:p14="http://schemas.microsoft.com/office/powerpoint/2010/main" val="1469712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262271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de-DE" dirty="0" smtClean="0"/>
              <a:t>Unter</a:t>
            </a:r>
            <a:r>
              <a:rPr lang="de-DE" baseline="0" dirty="0" smtClean="0"/>
              <a:t> </a:t>
            </a:r>
            <a:r>
              <a:rPr lang="de-DE" b="1" baseline="0" dirty="0" smtClean="0"/>
              <a:t>Umschlag </a:t>
            </a:r>
            <a:r>
              <a:rPr lang="de-DE" baseline="0" dirty="0" smtClean="0"/>
              <a:t>versteht man den </a:t>
            </a:r>
            <a:r>
              <a:rPr lang="de-DE" b="1" baseline="0" dirty="0" smtClean="0"/>
              <a:t>Wechsel</a:t>
            </a:r>
            <a:r>
              <a:rPr lang="de-DE" baseline="0" dirty="0" smtClean="0"/>
              <a:t> von Transporteinheiten oder </a:t>
            </a:r>
            <a:r>
              <a:rPr lang="de-DE" b="1" baseline="0" dirty="0" smtClean="0"/>
              <a:t>Gütern</a:t>
            </a:r>
            <a:r>
              <a:rPr lang="de-DE" baseline="0" dirty="0" smtClean="0"/>
              <a:t> von einem </a:t>
            </a:r>
            <a:r>
              <a:rPr lang="de-DE" b="1" baseline="0" dirty="0" smtClean="0"/>
              <a:t>Transportmittel</a:t>
            </a:r>
            <a:r>
              <a:rPr lang="de-DE" baseline="0" dirty="0" smtClean="0"/>
              <a:t> auf ein </a:t>
            </a:r>
            <a:r>
              <a:rPr lang="de-DE" b="1" baseline="0" dirty="0" smtClean="0"/>
              <a:t>anderes</a:t>
            </a:r>
            <a:r>
              <a:rPr lang="de-DE" baseline="0" dirty="0" smtClean="0"/>
              <a:t> im Rahmen einer Transportkette beispielsweise vom LKW auf das Binnenschiff oder vom Binnenschiff auf die Bahn. Der Umschlagsprozess findet im Hafenbetrieb meist mittels verschiedenen Hilfsmitteln wie Kränen, Reach Stackern oder sonstigen Arbeitsmitteln statt die später im Foliensatz noch näher erläutert werden.</a:t>
            </a:r>
          </a:p>
          <a:p>
            <a:pPr eaLnBrk="1" hangingPunct="1"/>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(Ausführungen im </a:t>
            </a:r>
            <a:r>
              <a:rPr lang="de-AT" baseline="0" dirty="0" smtClean="0">
                <a:solidFill>
                  <a:srgbClr val="1E3A6C"/>
                </a:solidFill>
              </a:rPr>
              <a:t>via donau </a:t>
            </a:r>
            <a:r>
              <a:rPr lang="de-AT" dirty="0" smtClean="0"/>
              <a:t>Handbuch der Donauschifffahrt auf Seite 86-108)</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https://www.wirtschaftsmuseum.at//media/pdf-archiv/ViaDonau-Folder.pdf</a:t>
            </a:r>
          </a:p>
          <a:p>
            <a:pPr eaLnBrk="1" hangingPunct="1"/>
            <a:r>
              <a:rPr lang="de-DE" dirty="0" smtClean="0"/>
              <a:t>Bildquelle: </a:t>
            </a:r>
            <a:r>
              <a:rPr lang="de-DE" dirty="0" err="1" smtClean="0"/>
              <a:t>Ennshafen</a:t>
            </a:r>
            <a:r>
              <a:rPr lang="de-DE" dirty="0" smtClean="0"/>
              <a:t>, Handbuch der Donauschifffahrt S. 99</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309047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31670" eaLnBrk="0" hangingPunct="0">
              <a:defRPr sz="4000">
                <a:solidFill>
                  <a:schemeClr val="tx1"/>
                </a:solidFill>
                <a:latin typeface="Arial" charset="0"/>
              </a:defRPr>
            </a:lvl1pPr>
            <a:lvl2pPr marL="744064" indent="-286179" defTabSz="931670" eaLnBrk="0" hangingPunct="0">
              <a:defRPr sz="4000">
                <a:solidFill>
                  <a:schemeClr val="tx1"/>
                </a:solidFill>
                <a:latin typeface="Arial" charset="0"/>
              </a:defRPr>
            </a:lvl2pPr>
            <a:lvl3pPr marL="1144715" indent="-228943" defTabSz="931670" eaLnBrk="0" hangingPunct="0">
              <a:defRPr sz="4000">
                <a:solidFill>
                  <a:schemeClr val="tx1"/>
                </a:solidFill>
                <a:latin typeface="Arial" charset="0"/>
              </a:defRPr>
            </a:lvl3pPr>
            <a:lvl4pPr marL="1602600" indent="-228943" defTabSz="931670" eaLnBrk="0" hangingPunct="0">
              <a:defRPr sz="4000">
                <a:solidFill>
                  <a:schemeClr val="tx1"/>
                </a:solidFill>
                <a:latin typeface="Arial" charset="0"/>
              </a:defRPr>
            </a:lvl4pPr>
            <a:lvl5pPr marL="2060486" indent="-228943" defTabSz="931670" eaLnBrk="0" hangingPunct="0">
              <a:defRPr sz="4000">
                <a:solidFill>
                  <a:schemeClr val="tx1"/>
                </a:solidFill>
                <a:latin typeface="Arial" charset="0"/>
              </a:defRPr>
            </a:lvl5pPr>
            <a:lvl6pPr marL="2518372" indent="-228943" algn="ctr" defTabSz="931670" eaLnBrk="0" fontAlgn="base" hangingPunct="0">
              <a:spcBef>
                <a:spcPct val="0"/>
              </a:spcBef>
              <a:spcAft>
                <a:spcPct val="0"/>
              </a:spcAft>
              <a:defRPr sz="4000">
                <a:solidFill>
                  <a:schemeClr val="tx1"/>
                </a:solidFill>
                <a:latin typeface="Arial" charset="0"/>
              </a:defRPr>
            </a:lvl6pPr>
            <a:lvl7pPr marL="2976258" indent="-228943" algn="ctr" defTabSz="931670" eaLnBrk="0" fontAlgn="base" hangingPunct="0">
              <a:spcBef>
                <a:spcPct val="0"/>
              </a:spcBef>
              <a:spcAft>
                <a:spcPct val="0"/>
              </a:spcAft>
              <a:defRPr sz="4000">
                <a:solidFill>
                  <a:schemeClr val="tx1"/>
                </a:solidFill>
                <a:latin typeface="Arial" charset="0"/>
              </a:defRPr>
            </a:lvl7pPr>
            <a:lvl8pPr marL="3434144" indent="-228943" algn="ctr" defTabSz="931670" eaLnBrk="0" fontAlgn="base" hangingPunct="0">
              <a:spcBef>
                <a:spcPct val="0"/>
              </a:spcBef>
              <a:spcAft>
                <a:spcPct val="0"/>
              </a:spcAft>
              <a:defRPr sz="4000">
                <a:solidFill>
                  <a:schemeClr val="tx1"/>
                </a:solidFill>
                <a:latin typeface="Arial" charset="0"/>
              </a:defRPr>
            </a:lvl8pPr>
            <a:lvl9pPr marL="3892029" indent="-228943" algn="ctr" defTabSz="931670" eaLnBrk="0" fontAlgn="base" hangingPunct="0">
              <a:spcBef>
                <a:spcPct val="0"/>
              </a:spcBef>
              <a:spcAft>
                <a:spcPct val="0"/>
              </a:spcAft>
              <a:defRPr sz="4000">
                <a:solidFill>
                  <a:schemeClr val="tx1"/>
                </a:solidFill>
                <a:latin typeface="Arial" charset="0"/>
              </a:defRPr>
            </a:lvl9pPr>
          </a:lstStyle>
          <a:p>
            <a:pPr eaLnBrk="1" hangingPunct="1"/>
            <a:fld id="{A545A65F-E27F-4603-B7AA-B4008FC4D406}" type="slidenum">
              <a:rPr lang="en-GB" sz="1200">
                <a:latin typeface="Corbel" panose="020B0503020204020204" pitchFamily="34" charset="0"/>
              </a:rPr>
              <a:pPr eaLnBrk="1" hangingPunct="1"/>
              <a:t>22</a:t>
            </a:fld>
            <a:endParaRPr lang="en-GB" sz="1200" dirty="0">
              <a:latin typeface="Corbel" panose="020B0503020204020204" pitchFamily="34" charset="0"/>
            </a:endParaRPr>
          </a:p>
        </p:txBody>
      </p:sp>
      <p:sp>
        <p:nvSpPr>
          <p:cNvPr id="74755" name="Rectangle 2"/>
          <p:cNvSpPr>
            <a:spLocks noGrp="1" noRot="1" noChangeAspect="1" noChangeArrowheads="1" noTextEdit="1"/>
          </p:cNvSpPr>
          <p:nvPr>
            <p:ph type="sldImg"/>
          </p:nvPr>
        </p:nvSpPr>
        <p:spPr>
          <a:xfrm>
            <a:off x="917575" y="746125"/>
            <a:ext cx="4972050" cy="3729038"/>
          </a:xfrm>
          <a:ln/>
        </p:spPr>
      </p:sp>
      <p:sp>
        <p:nvSpPr>
          <p:cNvPr id="74756" name="Rectangle 3"/>
          <p:cNvSpPr>
            <a:spLocks noGrp="1" noChangeArrowheads="1"/>
          </p:cNvSpPr>
          <p:nvPr>
            <p:ph type="body" idx="1"/>
          </p:nvPr>
        </p:nvSpPr>
        <p:spPr>
          <a:noFill/>
        </p:spPr>
        <p:txBody>
          <a:bodyPr/>
          <a:lstStyle/>
          <a:p>
            <a:pPr eaLnBrk="1" hangingPunct="1"/>
            <a:r>
              <a:rPr lang="de-AT" sz="1200" b="0" i="0" u="none" strike="noStrike" kern="1200" baseline="0" dirty="0" smtClean="0">
                <a:solidFill>
                  <a:schemeClr val="tx1"/>
                </a:solidFill>
                <a:ea typeface="+mn-ea"/>
                <a:cs typeface="+mn-cs"/>
              </a:rPr>
              <a:t>Im Jahr 2017 schlugen die Donauhäfen und -länden am österreichischen Abschnitt der Donau insgesamt </a:t>
            </a:r>
            <a:r>
              <a:rPr lang="de-AT" sz="1200" b="1" i="0" u="none" strike="noStrike" kern="1200" baseline="0" dirty="0" smtClean="0">
                <a:solidFill>
                  <a:schemeClr val="tx1"/>
                </a:solidFill>
                <a:ea typeface="+mn-ea"/>
                <a:cs typeface="+mn-cs"/>
              </a:rPr>
              <a:t>knapp 6,1 Mio. Tonnen Güter </a:t>
            </a:r>
            <a:r>
              <a:rPr lang="de-AT" sz="1200" b="0" i="0" u="none" strike="noStrike" kern="1200" baseline="0" dirty="0" smtClean="0">
                <a:solidFill>
                  <a:schemeClr val="tx1"/>
                </a:solidFill>
                <a:ea typeface="+mn-ea"/>
                <a:cs typeface="+mn-cs"/>
              </a:rPr>
              <a:t>wasserseitig um. Im Vergleich zum entspricht dies einem Rückgang von 23,5% oder 0,5 Mio. Tonnen.. </a:t>
            </a:r>
          </a:p>
          <a:p>
            <a:pPr eaLnBrk="1" hangingPunct="1"/>
            <a:endParaRPr lang="de-AT" dirty="0"/>
          </a:p>
          <a:p>
            <a:r>
              <a:rPr lang="de-AT" dirty="0" smtClean="0"/>
              <a:t>(</a:t>
            </a:r>
            <a:r>
              <a:rPr lang="de-AT" dirty="0"/>
              <a:t>Ausführungen im </a:t>
            </a:r>
            <a:r>
              <a:rPr lang="de-AT" dirty="0" err="1" smtClean="0"/>
              <a:t>viadonau</a:t>
            </a:r>
            <a:r>
              <a:rPr lang="de-AT" dirty="0" smtClean="0"/>
              <a:t> </a:t>
            </a:r>
            <a:r>
              <a:rPr lang="de-AT" dirty="0" smtClean="0"/>
              <a:t>Jahresbericht, Donauschifffahrt in Österreich 2018 </a:t>
            </a:r>
            <a:r>
              <a:rPr lang="de-AT" dirty="0" smtClean="0"/>
              <a:t>online verfügbar unter:</a:t>
            </a:r>
            <a:r>
              <a:rPr lang="de-AT" baseline="0" dirty="0" smtClean="0"/>
              <a:t> http://www.viadonau.org/fileadmin/content/viadonau/01Newsroom/Dokumente/2019/Broschueren/Jahresbericht_2018_dt.pdf</a:t>
            </a:r>
            <a:r>
              <a:rPr lang="de-DE" dirty="0" smtClean="0"/>
              <a:t>)</a:t>
            </a:r>
            <a:endParaRPr lang="de-DE" dirty="0"/>
          </a:p>
        </p:txBody>
      </p:sp>
    </p:spTree>
    <p:extLst>
      <p:ext uri="{BB962C8B-B14F-4D97-AF65-F5344CB8AC3E}">
        <p14:creationId xmlns:p14="http://schemas.microsoft.com/office/powerpoint/2010/main" val="2761995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Der Einsatz beziehungsweise auch die Anschaffung von Kränen</a:t>
            </a:r>
            <a:r>
              <a:rPr lang="de-AT" baseline="0" dirty="0" smtClean="0"/>
              <a:t> für bestimmte Terminals hängt stark von den zu verladenden Gütern ab.</a:t>
            </a:r>
          </a:p>
          <a:p>
            <a:endParaRPr lang="de-AT" dirty="0" smtClean="0"/>
          </a:p>
          <a:p>
            <a:r>
              <a:rPr lang="de-AT" b="1" dirty="0" smtClean="0"/>
              <a:t>Brücken-</a:t>
            </a:r>
            <a:r>
              <a:rPr lang="de-AT" b="1" baseline="0" dirty="0" smtClean="0"/>
              <a:t> oder Portalkräne </a:t>
            </a:r>
            <a:r>
              <a:rPr lang="de-AT" baseline="0" dirty="0" smtClean="0"/>
              <a:t>dienen vorwiegend dem Umschlag von </a:t>
            </a:r>
            <a:r>
              <a:rPr lang="de-AT" b="1" baseline="0" dirty="0" smtClean="0"/>
              <a:t>Containern</a:t>
            </a:r>
            <a:r>
              <a:rPr lang="de-AT" baseline="0" dirty="0" smtClean="0"/>
              <a:t>, können aber auch für andere Güter wie Bleche und Rohre eingesetzt werden. Die Kapazität liegt bei durchschnittlich 25 Containern pro Stunde.</a:t>
            </a:r>
          </a:p>
          <a:p>
            <a:endParaRPr lang="de-AT" baseline="0" dirty="0" smtClean="0"/>
          </a:p>
          <a:p>
            <a:r>
              <a:rPr lang="de-AT" baseline="0" dirty="0" smtClean="0"/>
              <a:t>Ein </a:t>
            </a:r>
            <a:r>
              <a:rPr lang="de-AT" b="1" baseline="0" dirty="0" smtClean="0"/>
              <a:t>Wippdrehkran</a:t>
            </a:r>
            <a:r>
              <a:rPr lang="de-AT" baseline="0" dirty="0" smtClean="0"/>
              <a:t> ist ein Universalumschlagkran und eignet sich für </a:t>
            </a:r>
            <a:r>
              <a:rPr lang="de-AT" b="1" baseline="0" dirty="0" smtClean="0"/>
              <a:t>Haken- und Greifergut</a:t>
            </a:r>
            <a:r>
              <a:rPr lang="de-AT" baseline="0" dirty="0" smtClean="0"/>
              <a:t>. Die Anschaffungskosten liegen deutlich unter jenen eines Brückenkrans.</a:t>
            </a:r>
          </a:p>
          <a:p>
            <a:endParaRPr lang="de-AT" baseline="0" dirty="0" smtClean="0"/>
          </a:p>
          <a:p>
            <a:r>
              <a:rPr lang="de-AT" baseline="0" dirty="0" smtClean="0"/>
              <a:t>Als Erstausstattung eines Hafens beziehungsweise zur Unterstützung vorhandener Krananlagen können </a:t>
            </a:r>
            <a:r>
              <a:rPr lang="de-AT" b="1" baseline="0" dirty="0" smtClean="0"/>
              <a:t>Mobilkräne</a:t>
            </a:r>
            <a:r>
              <a:rPr lang="de-AT" baseline="0" dirty="0" smtClean="0"/>
              <a:t> eingesetzt werden.</a:t>
            </a:r>
          </a:p>
          <a:p>
            <a:endParaRPr lang="de-AT" baseline="0" dirty="0" smtClean="0"/>
          </a:p>
          <a:p>
            <a:r>
              <a:rPr lang="de-AT" baseline="0" dirty="0" smtClean="0"/>
              <a:t>(Nähere Ausführungen finden Sie im </a:t>
            </a:r>
            <a:r>
              <a:rPr lang="de-AT" baseline="0" dirty="0" err="1" smtClean="0"/>
              <a:t>viadonau</a:t>
            </a:r>
            <a:r>
              <a:rPr lang="de-AT" baseline="0" dirty="0" smtClean="0"/>
              <a:t> Handbuch der Donauschifffahrt S. 90-92.)</a:t>
            </a:r>
          </a:p>
          <a:p>
            <a:r>
              <a:rPr lang="de-AT" baseline="0" dirty="0" smtClean="0"/>
              <a:t>Bildquelle: Linz AG, viadonau, </a:t>
            </a:r>
            <a:r>
              <a:rPr lang="de-AT" baseline="0" dirty="0" err="1" smtClean="0"/>
              <a:t>Ennshafen</a:t>
            </a:r>
            <a:r>
              <a:rPr lang="de-AT" baseline="0" dirty="0" smtClean="0"/>
              <a:t>; </a:t>
            </a:r>
            <a:r>
              <a:rPr lang="de-AT" baseline="0" dirty="0" err="1" smtClean="0"/>
              <a:t>viadonau</a:t>
            </a:r>
            <a:r>
              <a:rPr lang="de-AT" baseline="0" dirty="0" smtClean="0"/>
              <a:t> Handbuch der Donauschifffahrt S. 90-91</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905093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Die </a:t>
            </a:r>
            <a:r>
              <a:rPr lang="de-AT" b="1" dirty="0" smtClean="0"/>
              <a:t>Leistungsfähigkeit</a:t>
            </a:r>
            <a:r>
              <a:rPr lang="de-AT" baseline="0" dirty="0" smtClean="0"/>
              <a:t> von Hafenumschlaganlagen hängt von der maximalen Tragkraft sowie der Stunden- bzw. Tagesleistung der einzelnen Kräne ab. Moderne Kranbrücken oder Mobilkräne können so beispielsweise Vollcontainer auf den Kai laden beziehungsweise direkt auf LKW oder Bahn umschlagen.</a:t>
            </a:r>
          </a:p>
          <a:p>
            <a:r>
              <a:rPr lang="de-AT" baseline="0" dirty="0" smtClean="0"/>
              <a:t>Die oben gezeigte Grafik gibt einen Überblick über die genaue Leistungsfähigkeit einiger Kräne.</a:t>
            </a:r>
          </a:p>
          <a:p>
            <a:endParaRPr lang="de-AT" baseline="0" dirty="0" smtClean="0"/>
          </a:p>
          <a:p>
            <a:r>
              <a:rPr lang="de-AT" baseline="0" dirty="0" err="1" smtClean="0"/>
              <a:t>Spreader</a:t>
            </a:r>
            <a:r>
              <a:rPr lang="de-AT" baseline="0" dirty="0" smtClean="0"/>
              <a:t>=Hebeausstattung von Portalkränen, die Zapfen des </a:t>
            </a:r>
            <a:r>
              <a:rPr lang="de-AT" baseline="0" dirty="0" err="1" smtClean="0"/>
              <a:t>Spreaders</a:t>
            </a:r>
            <a:r>
              <a:rPr lang="de-AT" baseline="0" dirty="0" smtClean="0"/>
              <a:t> fassen die Eckbeschläge der Container und werden verriegelt, danach kann der Container gehoben werden. Glossar, </a:t>
            </a:r>
            <a:r>
              <a:rPr lang="de-AT" baseline="0" dirty="0" err="1" smtClean="0"/>
              <a:t>viadonau</a:t>
            </a:r>
            <a:r>
              <a:rPr lang="de-AT" baseline="0" dirty="0" smtClean="0"/>
              <a:t>, Handbuch der Donauschifffahrt S. 222</a:t>
            </a:r>
          </a:p>
          <a:p>
            <a:endParaRPr lang="de-AT" baseline="0" dirty="0" smtClean="0"/>
          </a:p>
          <a:p>
            <a:pPr eaLnBrk="1" hangingPunct="1"/>
            <a:r>
              <a:rPr lang="de-AT" dirty="0" smtClean="0"/>
              <a:t>Quelle:</a:t>
            </a:r>
            <a:r>
              <a:rPr lang="de-AT" baseline="0" dirty="0" smtClean="0"/>
              <a:t> </a:t>
            </a:r>
            <a:r>
              <a:rPr lang="de-AT" baseline="0" dirty="0" err="1" smtClean="0"/>
              <a:t>viadonau</a:t>
            </a:r>
            <a:r>
              <a:rPr lang="de-AT" baseline="0" dirty="0" smtClean="0"/>
              <a:t>, Handbuch der Donauschifffahrt S. 89)</a:t>
            </a:r>
          </a:p>
        </p:txBody>
      </p:sp>
      <p:sp>
        <p:nvSpPr>
          <p:cNvPr id="4" name="Slide Number Placehold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3551373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Der Umschlag von </a:t>
            </a:r>
            <a:r>
              <a:rPr lang="de-AT" b="1" dirty="0" smtClean="0"/>
              <a:t>rolle</a:t>
            </a:r>
            <a:r>
              <a:rPr lang="de-AT" b="1" baseline="0" dirty="0" smtClean="0"/>
              <a:t>nden</a:t>
            </a:r>
            <a:r>
              <a:rPr lang="de-AT" b="1" dirty="0" smtClean="0"/>
              <a:t> Einheiten </a:t>
            </a:r>
            <a:r>
              <a:rPr lang="de-AT" dirty="0" smtClean="0"/>
              <a:t>wie zum Beispiel Pkws</a:t>
            </a:r>
            <a:r>
              <a:rPr lang="de-AT" baseline="0" dirty="0" smtClean="0"/>
              <a:t> erfordert die Errichtung von sogenannten </a:t>
            </a:r>
            <a:r>
              <a:rPr lang="de-AT" b="1" baseline="0" dirty="0" smtClean="0"/>
              <a:t>Roll-on-Roll-off-Rampen</a:t>
            </a:r>
            <a:r>
              <a:rPr lang="de-AT" baseline="0" dirty="0" smtClean="0"/>
              <a:t>. Zahlreiche Donauhäfen sind mit solchen Rampen ausgestattet.</a:t>
            </a:r>
          </a:p>
          <a:p>
            <a:endParaRPr lang="de-AT" baseline="0" dirty="0" smtClean="0"/>
          </a:p>
          <a:p>
            <a:r>
              <a:rPr lang="de-AT" b="1" baseline="0" dirty="0" smtClean="0"/>
              <a:t>Verladetrichter </a:t>
            </a:r>
            <a:r>
              <a:rPr lang="de-AT" baseline="0" dirty="0" smtClean="0"/>
              <a:t>werden für den Umschlag von </a:t>
            </a:r>
            <a:r>
              <a:rPr lang="de-AT" b="1" baseline="0" dirty="0" smtClean="0"/>
              <a:t>Schüttgütern</a:t>
            </a:r>
            <a:r>
              <a:rPr lang="de-AT" baseline="0" dirty="0" smtClean="0"/>
              <a:t> vom Binnenschiff auf die Bahn oder den LKW verwendet. Da das Binnenschiff weit größere Mengen geladen hat als ein einzelner LKW-Anhänger oder Bahnwaggon fassen kann, benötigt man Verladetrichter, die den Umschlagprozess zeitlich entkoppeln. Der Kran befüllt dabei den Trichter von oben mit Schüttgut, während unabhängig davon LKW oder Bahnwaggons, die sich unter dem Trichter befinden beladen werden. Diese Trichter werden teilweise auch als Zwischenlager verwendet.</a:t>
            </a:r>
          </a:p>
          <a:p>
            <a:endParaRPr lang="de-A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a:t>
            </a:r>
            <a:r>
              <a:rPr lang="de-AT" baseline="0" dirty="0" err="1" smtClean="0"/>
              <a:t>viadonau</a:t>
            </a:r>
            <a:r>
              <a:rPr lang="de-AT" baseline="0" dirty="0" smtClean="0"/>
              <a:t>, Handbuch der Donauschifffahrt S. 92)</a:t>
            </a:r>
            <a:endParaRPr lang="de-AT" dirty="0" smtClean="0"/>
          </a:p>
          <a:p>
            <a:r>
              <a:rPr lang="de-AT" baseline="0" dirty="0" smtClean="0"/>
              <a:t>Bildquelle: </a:t>
            </a:r>
            <a:r>
              <a:rPr lang="de-AT" baseline="0" dirty="0" err="1" smtClean="0"/>
              <a:t>Ennshafen</a:t>
            </a:r>
            <a:r>
              <a:rPr lang="de-AT" baseline="0" dirty="0" smtClean="0"/>
              <a:t>, </a:t>
            </a:r>
            <a:r>
              <a:rPr lang="de-AT" baseline="0" dirty="0" err="1" smtClean="0"/>
              <a:t>Rhenus</a:t>
            </a:r>
            <a:r>
              <a:rPr lang="de-AT" baseline="0" dirty="0" smtClean="0"/>
              <a:t> Donauhafen Krems, </a:t>
            </a:r>
            <a:r>
              <a:rPr lang="de-AT" baseline="0" dirty="0" err="1" smtClean="0"/>
              <a:t>viadonau</a:t>
            </a:r>
            <a:r>
              <a:rPr lang="de-AT" baseline="0" dirty="0" smtClean="0"/>
              <a:t>, Handbuch der Donauschifffahrt S. 92</a:t>
            </a:r>
          </a:p>
          <a:p>
            <a:endParaRPr lang="de-AT" baseline="0"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1064508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Für</a:t>
            </a:r>
            <a:r>
              <a:rPr lang="de-AT" baseline="0" dirty="0" smtClean="0"/>
              <a:t> den Umschlag von </a:t>
            </a:r>
            <a:r>
              <a:rPr lang="de-AT" b="1" baseline="0" dirty="0" smtClean="0"/>
              <a:t>Flüssiggütern</a:t>
            </a:r>
            <a:r>
              <a:rPr lang="de-AT" baseline="0" dirty="0" smtClean="0"/>
              <a:t> werden spezielle </a:t>
            </a:r>
            <a:r>
              <a:rPr lang="de-AT" b="1" baseline="0" dirty="0" smtClean="0"/>
              <a:t>Saug- bzw. Pumpvorrichtungen </a:t>
            </a:r>
            <a:r>
              <a:rPr lang="de-AT" baseline="0" dirty="0" smtClean="0"/>
              <a:t>benötigt. Diese Vorrichtungen, sogenannte Füllständer, werden mittels eines ausschwenkbaren Arms an das Tankschiff angedockt und die Ladung in Lagereinrichtungen oder direkt in bereitstehende LKWs bzw. Waggons gepumpt. Umgekehrt werden Tankschiffe aus dem Lager befüllt. Da der Großteil der umgeschlagenen Flüssiggüter Gefahrengüter darstellen, bestehen für diese Umschlaganlagen hohe Sicherheitsauflagen.</a:t>
            </a:r>
          </a:p>
          <a:p>
            <a:endParaRPr lang="de-AT" baseline="0" dirty="0" smtClean="0"/>
          </a:p>
          <a:p>
            <a:r>
              <a:rPr lang="de-AT" baseline="0" dirty="0" smtClean="0"/>
              <a:t>Ein </a:t>
            </a:r>
            <a:r>
              <a:rPr lang="de-AT" b="1" baseline="0" dirty="0" smtClean="0"/>
              <a:t>Reach Stacker</a:t>
            </a:r>
            <a:r>
              <a:rPr lang="de-AT" baseline="0" dirty="0" smtClean="0"/>
              <a:t> ist ein </a:t>
            </a:r>
            <a:r>
              <a:rPr lang="de-AT" b="1" baseline="0" dirty="0" smtClean="0"/>
              <a:t>Radfahrzeug</a:t>
            </a:r>
            <a:r>
              <a:rPr lang="de-AT" baseline="0" dirty="0" smtClean="0"/>
              <a:t>, mit dem man </a:t>
            </a:r>
            <a:r>
              <a:rPr lang="de-AT" b="1" baseline="0" dirty="0" smtClean="0"/>
              <a:t>Container</a:t>
            </a:r>
            <a:r>
              <a:rPr lang="de-AT" baseline="0" dirty="0" smtClean="0"/>
              <a:t> umschlagen kann. Meist werden solche Fahrzeuge als Ergänzung zu Kränen oder Brückenkränen eingesetzt. Ein Reachstacker unterscheidet sich von einem Stapler dadurch, dass er nicht nur senkrecht nach oben, sondern mittels eines ausfahrbaren Hubarmes auch nach vorne in Richtung der Container bewegen kann. So können Containerstapel mit einer Höhe von 4-6 Containern bedient werden. Die maximale Tragfähigkeit des Reach Stackers beträgt dabei bis zu 45 Tonnen, sie nimmt mit der Höhe der Stapel jedoch naturgemäß ab.</a:t>
            </a:r>
          </a:p>
          <a:p>
            <a:endParaRPr lang="de-A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a:t>
            </a:r>
            <a:r>
              <a:rPr lang="de-AT" baseline="0" dirty="0" err="1" smtClean="0"/>
              <a:t>viadonau</a:t>
            </a:r>
            <a:r>
              <a:rPr lang="de-AT" baseline="0" dirty="0" smtClean="0"/>
              <a:t> Handbuch der Donauschifffahrt S. 93-94.)</a:t>
            </a:r>
            <a:endParaRPr lang="de-AT" dirty="0" smtClean="0"/>
          </a:p>
          <a:p>
            <a:r>
              <a:rPr lang="de-AT" dirty="0" smtClean="0"/>
              <a:t>Bildquelle:</a:t>
            </a:r>
            <a:r>
              <a:rPr lang="de-AT" baseline="0" dirty="0" smtClean="0"/>
              <a:t> viadonau, </a:t>
            </a:r>
            <a:r>
              <a:rPr lang="de-AT" baseline="0" dirty="0" err="1" smtClean="0"/>
              <a:t>WienCont</a:t>
            </a:r>
            <a:r>
              <a:rPr lang="de-AT" baseline="0" dirty="0" smtClean="0"/>
              <a:t> Container Gesellschaft GmbH, </a:t>
            </a:r>
            <a:r>
              <a:rPr lang="de-AT" baseline="0" dirty="0" err="1" smtClean="0"/>
              <a:t>viadonau</a:t>
            </a:r>
            <a:r>
              <a:rPr lang="de-AT" baseline="0" dirty="0" smtClean="0"/>
              <a:t> Handbuch der Donauschifffahrt 2013 S. 85-86</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609600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Was versteht man unter dem Begriff „Umschlag“?</a:t>
            </a:r>
          </a:p>
          <a:p>
            <a:r>
              <a:rPr lang="de-AT" dirty="0" smtClean="0"/>
              <a:t>Wechsel von Gütern von einem Transportmittel auf ein anderes</a:t>
            </a:r>
          </a:p>
          <a:p>
            <a:r>
              <a:rPr lang="de-AT" dirty="0" smtClean="0"/>
              <a:t>Bildquelle: www.pixabay.com</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pPr/>
              <a:t>27</a:t>
            </a:fld>
            <a:endParaRPr lang="de-AT" dirty="0"/>
          </a:p>
        </p:txBody>
      </p:sp>
    </p:spTree>
    <p:extLst>
      <p:ext uri="{BB962C8B-B14F-4D97-AF65-F5344CB8AC3E}">
        <p14:creationId xmlns:p14="http://schemas.microsoft.com/office/powerpoint/2010/main" val="2419699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206828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Auf Binnengewässern, wie Flüssen, werden sogenannte Binnenschiffe zum Transport von Gütern verwendet. Dabei wird zwischen Motorgüterschiffen und Schubverbänden unterschieden.</a:t>
            </a:r>
          </a:p>
          <a:p>
            <a:endParaRPr lang="de-DE" sz="1200" b="1"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Motorgüterschiffe</a:t>
            </a:r>
            <a:r>
              <a:rPr lang="de-DE" sz="1200" kern="1200" baseline="0" dirty="0" smtClean="0">
                <a:solidFill>
                  <a:schemeClr val="tx1"/>
                </a:solidFill>
                <a:effectLst/>
                <a:latin typeface="+mn-lt"/>
                <a:ea typeface="+mn-ea"/>
                <a:cs typeface="+mn-cs"/>
              </a:rPr>
              <a:t> auch „Selbstfahrer“ genannt sind mit einem Motor und einem Laderaum ausgestattet. </a:t>
            </a:r>
          </a:p>
          <a:p>
            <a:endParaRPr lang="de-DE" sz="1200" kern="1200" baseline="0" dirty="0" smtClean="0">
              <a:solidFill>
                <a:schemeClr val="tx1"/>
              </a:solidFill>
              <a:effectLst/>
              <a:latin typeface="+mn-lt"/>
              <a:ea typeface="+mn-ea"/>
              <a:cs typeface="+mn-cs"/>
            </a:endParaRPr>
          </a:p>
          <a:p>
            <a:r>
              <a:rPr lang="de-DE" sz="1200" b="1" kern="1200" baseline="0" dirty="0" smtClean="0">
                <a:solidFill>
                  <a:schemeClr val="tx1"/>
                </a:solidFill>
                <a:effectLst/>
                <a:latin typeface="+mn-lt"/>
                <a:ea typeface="+mn-ea"/>
                <a:cs typeface="+mn-cs"/>
              </a:rPr>
              <a:t>Schubverbände</a:t>
            </a:r>
            <a:r>
              <a:rPr lang="de-DE" sz="1200" kern="1200" baseline="0" dirty="0" smtClean="0">
                <a:solidFill>
                  <a:schemeClr val="tx1"/>
                </a:solidFill>
                <a:effectLst/>
                <a:latin typeface="+mn-lt"/>
                <a:ea typeface="+mn-ea"/>
                <a:cs typeface="+mn-cs"/>
              </a:rPr>
              <a:t> bestehen demgegenüber aus einem Schubschiff, dass ist ein </a:t>
            </a:r>
            <a:r>
              <a:rPr lang="de-DE" sz="1200" b="1" kern="1200" baseline="0" dirty="0" smtClean="0">
                <a:solidFill>
                  <a:schemeClr val="tx1"/>
                </a:solidFill>
                <a:effectLst/>
                <a:latin typeface="+mn-lt"/>
                <a:ea typeface="+mn-ea"/>
                <a:cs typeface="+mn-cs"/>
              </a:rPr>
              <a:t>Motorschiff</a:t>
            </a:r>
            <a:r>
              <a:rPr lang="de-DE" sz="1200" kern="1200" baseline="0" dirty="0" smtClean="0">
                <a:solidFill>
                  <a:schemeClr val="tx1"/>
                </a:solidFill>
                <a:effectLst/>
                <a:latin typeface="+mn-lt"/>
                <a:ea typeface="+mn-ea"/>
                <a:cs typeface="+mn-cs"/>
              </a:rPr>
              <a:t>, das dem Schieben dient, sowie einem oder mehreren </a:t>
            </a:r>
            <a:r>
              <a:rPr lang="de-DE" sz="1200" b="1" kern="1200" baseline="0" dirty="0" smtClean="0">
                <a:solidFill>
                  <a:schemeClr val="tx1"/>
                </a:solidFill>
                <a:effectLst/>
                <a:latin typeface="+mn-lt"/>
                <a:ea typeface="+mn-ea"/>
                <a:cs typeface="+mn-cs"/>
              </a:rPr>
              <a:t>antriebslosen Schubleichtern</a:t>
            </a:r>
            <a:r>
              <a:rPr lang="de-DE" sz="1200" kern="1200" baseline="0" dirty="0" smtClean="0">
                <a:solidFill>
                  <a:schemeClr val="tx1"/>
                </a:solidFill>
                <a:effectLst/>
                <a:latin typeface="+mn-lt"/>
                <a:ea typeface="+mn-ea"/>
                <a:cs typeface="+mn-cs"/>
              </a:rPr>
              <a:t>, die fest mit der schiebenden Schiffseinheit verbunden sind.</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Auf der Donau fahren Güterschiffe Großteils in </a:t>
            </a:r>
            <a:r>
              <a:rPr lang="de-AT" sz="1200" b="1" kern="1200" dirty="0" smtClean="0">
                <a:solidFill>
                  <a:schemeClr val="tx1"/>
                </a:solidFill>
                <a:effectLst/>
                <a:latin typeface="+mn-lt"/>
                <a:ea typeface="+mn-ea"/>
                <a:cs typeface="+mn-cs"/>
              </a:rPr>
              <a:t>Verbandsform</a:t>
            </a:r>
            <a:r>
              <a:rPr lang="de-AT" sz="1200" kern="1200" dirty="0" smtClean="0">
                <a:solidFill>
                  <a:schemeClr val="tx1"/>
                </a:solidFill>
                <a:effectLst/>
                <a:latin typeface="+mn-lt"/>
                <a:ea typeface="+mn-ea"/>
                <a:cs typeface="+mn-cs"/>
              </a:rPr>
              <a:t>. Kommt</a:t>
            </a:r>
            <a:r>
              <a:rPr lang="de-AT" sz="1200" kern="1200" baseline="0" dirty="0" smtClean="0">
                <a:solidFill>
                  <a:schemeClr val="tx1"/>
                </a:solidFill>
                <a:effectLst/>
                <a:latin typeface="+mn-lt"/>
                <a:ea typeface="+mn-ea"/>
                <a:cs typeface="+mn-cs"/>
              </a:rPr>
              <a:t> in einem Schiffsverband statt einem Schubschiff ein </a:t>
            </a:r>
            <a:r>
              <a:rPr lang="de-AT" sz="1200" b="1" kern="1200" baseline="0" dirty="0" smtClean="0">
                <a:solidFill>
                  <a:schemeClr val="tx1"/>
                </a:solidFill>
                <a:effectLst/>
                <a:latin typeface="+mn-lt"/>
                <a:ea typeface="+mn-ea"/>
                <a:cs typeface="+mn-cs"/>
              </a:rPr>
              <a:t>Motorgüterschiff</a:t>
            </a:r>
            <a:r>
              <a:rPr lang="de-AT" sz="1200" kern="1200" baseline="0" dirty="0" smtClean="0">
                <a:solidFill>
                  <a:schemeClr val="tx1"/>
                </a:solidFill>
                <a:effectLst/>
                <a:latin typeface="+mn-lt"/>
                <a:ea typeface="+mn-ea"/>
                <a:cs typeface="+mn-cs"/>
              </a:rPr>
              <a:t> als </a:t>
            </a:r>
            <a:r>
              <a:rPr lang="de-AT" sz="1200" b="1" kern="1200" baseline="0" dirty="0" smtClean="0">
                <a:solidFill>
                  <a:schemeClr val="tx1"/>
                </a:solidFill>
                <a:effectLst/>
                <a:latin typeface="+mn-lt"/>
                <a:ea typeface="+mn-ea"/>
                <a:cs typeface="+mn-cs"/>
              </a:rPr>
              <a:t>Antriebseinheit</a:t>
            </a:r>
            <a:r>
              <a:rPr lang="de-AT" sz="1200" kern="1200" baseline="0" dirty="0" smtClean="0">
                <a:solidFill>
                  <a:schemeClr val="tx1"/>
                </a:solidFill>
                <a:effectLst/>
                <a:latin typeface="+mn-lt"/>
                <a:ea typeface="+mn-ea"/>
                <a:cs typeface="+mn-cs"/>
              </a:rPr>
              <a:t> zum Einsatz spricht man von einem </a:t>
            </a:r>
            <a:r>
              <a:rPr lang="de-AT" sz="1200" b="1" kern="1200" baseline="0" dirty="0" smtClean="0">
                <a:solidFill>
                  <a:schemeClr val="tx1"/>
                </a:solidFill>
                <a:effectLst/>
                <a:latin typeface="+mn-lt"/>
                <a:ea typeface="+mn-ea"/>
                <a:cs typeface="+mn-cs"/>
              </a:rPr>
              <a:t>Koppelverband</a:t>
            </a:r>
            <a:r>
              <a:rPr lang="de-AT" sz="1200" kern="1200" baseline="0" dirty="0" smtClean="0">
                <a:solidFill>
                  <a:schemeClr val="tx1"/>
                </a:solidFill>
                <a:effectLst/>
                <a:latin typeface="+mn-lt"/>
                <a:ea typeface="+mn-ea"/>
                <a:cs typeface="+mn-cs"/>
              </a:rPr>
              <a:t>.</a:t>
            </a:r>
            <a:endParaRPr lang="de-AT" sz="1200" kern="1200" dirty="0" smtClean="0">
              <a:solidFill>
                <a:schemeClr val="tx1"/>
              </a:solidFill>
              <a:effectLst/>
              <a:latin typeface="+mn-lt"/>
              <a:ea typeface="+mn-ea"/>
              <a:cs typeface="+mn-cs"/>
            </a:endParaRPr>
          </a:p>
          <a:p>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a:t>
            </a:r>
            <a:r>
              <a:rPr lang="de-AT" baseline="0" dirty="0" err="1" smtClean="0"/>
              <a:t>viadonau</a:t>
            </a:r>
            <a:r>
              <a:rPr lang="de-AT" baseline="0" dirty="0" smtClean="0"/>
              <a:t> Handbuch der Donauschifffahrt S. 112-118.)</a:t>
            </a:r>
          </a:p>
          <a:p>
            <a:r>
              <a:rPr lang="de-DE" sz="1200" kern="1200" baseline="0" dirty="0" smtClean="0">
                <a:solidFill>
                  <a:schemeClr val="tx1"/>
                </a:solidFill>
                <a:effectLst/>
                <a:latin typeface="Corbel" panose="020B0503020204020204" pitchFamily="34" charset="0"/>
                <a:ea typeface="+mn-ea"/>
                <a:cs typeface="+mn-cs"/>
              </a:rPr>
              <a:t>Bildquelle: viadonau, Handbuch der Donauschifffahrt S. 112, 158</a:t>
            </a:r>
          </a:p>
          <a:p>
            <a:endParaRPr lang="de-DE" sz="1200" b="1" kern="1200" baseline="0" dirty="0" smtClean="0">
              <a:solidFill>
                <a:schemeClr val="tx1"/>
              </a:solidFill>
              <a:effectLst/>
              <a:latin typeface="Corbel" panose="020B0503020204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smtClean="0"/>
          </a:p>
        </p:txBody>
      </p:sp>
      <p:sp>
        <p:nvSpPr>
          <p:cNvPr id="4" name="Foliennummernplatzhalt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1674637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Der Foliensatz „Häfen und Binnenschiffe“ liefert</a:t>
            </a:r>
            <a:r>
              <a:rPr lang="de-AT" baseline="0" dirty="0" smtClean="0"/>
              <a:t> Informationen über die Aufgaben und Funktionen von Häfen sowie die dort verwendeten Anlagen zum Güterumschlag und geht dabei speziell auf die Häfen entlang der Donau ein.</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effectLst/>
                <a:latin typeface="Corbel" panose="020B0503020204020204" pitchFamily="34" charset="0"/>
                <a:ea typeface="+mn-ea"/>
                <a:cs typeface="+mn-cs"/>
              </a:rPr>
              <a:t>Motorgüterschiffe</a:t>
            </a:r>
            <a:r>
              <a:rPr lang="de-DE" sz="1200" kern="1200" baseline="0" dirty="0" smtClean="0">
                <a:solidFill>
                  <a:schemeClr val="tx1"/>
                </a:solidFill>
                <a:effectLst/>
                <a:latin typeface="Corbel" panose="020B0503020204020204" pitchFamily="34" charset="0"/>
                <a:ea typeface="+mn-ea"/>
                <a:cs typeface="+mn-cs"/>
              </a:rPr>
              <a:t> auch „Selbstfahrer“ genannt sind mit einem Motor und einem Laderaum ausgestattet. </a:t>
            </a:r>
          </a:p>
          <a:p>
            <a:pPr marL="0" marR="0" indent="0" algn="l" defTabSz="914400" rtl="0" eaLnBrk="1" fontAlgn="auto" latinLnBrk="0" hangingPunct="1">
              <a:lnSpc>
                <a:spcPct val="100000"/>
              </a:lnSpc>
              <a:spcBef>
                <a:spcPts val="0"/>
              </a:spcBef>
              <a:spcAft>
                <a:spcPts val="0"/>
              </a:spcAft>
              <a:buClrTx/>
              <a:buSzTx/>
              <a:buFontTx/>
              <a:buNone/>
              <a:tabLst/>
              <a:defRPr/>
            </a:pPr>
            <a:endParaRPr lang="de-A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a:t>
            </a:r>
            <a:r>
              <a:rPr lang="de-AT" baseline="0" dirty="0" err="1" smtClean="0"/>
              <a:t>viadonau</a:t>
            </a:r>
            <a:r>
              <a:rPr lang="de-AT" baseline="0" dirty="0" smtClean="0"/>
              <a:t> Handbuch der Donauschifffahrt S. 112.)</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Bildquelle: viadonau, https://fotos.viadonau.org</a:t>
            </a:r>
            <a:endParaRPr lang="de-AT" dirty="0" smtClean="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pPr/>
              <a:t>30</a:t>
            </a:fld>
            <a:endParaRPr lang="de-AT" dirty="0"/>
          </a:p>
        </p:txBody>
      </p:sp>
    </p:spTree>
    <p:extLst>
      <p:ext uri="{BB962C8B-B14F-4D97-AF65-F5344CB8AC3E}">
        <p14:creationId xmlns:p14="http://schemas.microsoft.com/office/powerpoint/2010/main" val="4051213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31670" eaLnBrk="0" hangingPunct="0">
              <a:defRPr sz="4000">
                <a:solidFill>
                  <a:schemeClr val="tx1"/>
                </a:solidFill>
                <a:latin typeface="Arial" charset="0"/>
              </a:defRPr>
            </a:lvl1pPr>
            <a:lvl2pPr marL="744064" indent="-286179" defTabSz="931670" eaLnBrk="0" hangingPunct="0">
              <a:defRPr sz="4000">
                <a:solidFill>
                  <a:schemeClr val="tx1"/>
                </a:solidFill>
                <a:latin typeface="Arial" charset="0"/>
              </a:defRPr>
            </a:lvl2pPr>
            <a:lvl3pPr marL="1144715" indent="-228943" defTabSz="931670" eaLnBrk="0" hangingPunct="0">
              <a:defRPr sz="4000">
                <a:solidFill>
                  <a:schemeClr val="tx1"/>
                </a:solidFill>
                <a:latin typeface="Arial" charset="0"/>
              </a:defRPr>
            </a:lvl3pPr>
            <a:lvl4pPr marL="1602600" indent="-228943" defTabSz="931670" eaLnBrk="0" hangingPunct="0">
              <a:defRPr sz="4000">
                <a:solidFill>
                  <a:schemeClr val="tx1"/>
                </a:solidFill>
                <a:latin typeface="Arial" charset="0"/>
              </a:defRPr>
            </a:lvl4pPr>
            <a:lvl5pPr marL="2060486" indent="-228943" defTabSz="931670" eaLnBrk="0" hangingPunct="0">
              <a:defRPr sz="4000">
                <a:solidFill>
                  <a:schemeClr val="tx1"/>
                </a:solidFill>
                <a:latin typeface="Arial" charset="0"/>
              </a:defRPr>
            </a:lvl5pPr>
            <a:lvl6pPr marL="2518372" indent="-228943" algn="ctr" defTabSz="931670" eaLnBrk="0" fontAlgn="base" hangingPunct="0">
              <a:spcBef>
                <a:spcPct val="0"/>
              </a:spcBef>
              <a:spcAft>
                <a:spcPct val="0"/>
              </a:spcAft>
              <a:defRPr sz="4000">
                <a:solidFill>
                  <a:schemeClr val="tx1"/>
                </a:solidFill>
                <a:latin typeface="Arial" charset="0"/>
              </a:defRPr>
            </a:lvl6pPr>
            <a:lvl7pPr marL="2976258" indent="-228943" algn="ctr" defTabSz="931670" eaLnBrk="0" fontAlgn="base" hangingPunct="0">
              <a:spcBef>
                <a:spcPct val="0"/>
              </a:spcBef>
              <a:spcAft>
                <a:spcPct val="0"/>
              </a:spcAft>
              <a:defRPr sz="4000">
                <a:solidFill>
                  <a:schemeClr val="tx1"/>
                </a:solidFill>
                <a:latin typeface="Arial" charset="0"/>
              </a:defRPr>
            </a:lvl7pPr>
            <a:lvl8pPr marL="3434144" indent="-228943" algn="ctr" defTabSz="931670" eaLnBrk="0" fontAlgn="base" hangingPunct="0">
              <a:spcBef>
                <a:spcPct val="0"/>
              </a:spcBef>
              <a:spcAft>
                <a:spcPct val="0"/>
              </a:spcAft>
              <a:defRPr sz="4000">
                <a:solidFill>
                  <a:schemeClr val="tx1"/>
                </a:solidFill>
                <a:latin typeface="Arial" charset="0"/>
              </a:defRPr>
            </a:lvl8pPr>
            <a:lvl9pPr marL="3892029" indent="-228943" algn="ctr" defTabSz="931670" eaLnBrk="0" fontAlgn="base" hangingPunct="0">
              <a:spcBef>
                <a:spcPct val="0"/>
              </a:spcBef>
              <a:spcAft>
                <a:spcPct val="0"/>
              </a:spcAft>
              <a:defRPr sz="4000">
                <a:solidFill>
                  <a:schemeClr val="tx1"/>
                </a:solidFill>
                <a:latin typeface="Arial" charset="0"/>
              </a:defRPr>
            </a:lvl9pPr>
          </a:lstStyle>
          <a:p>
            <a:pPr eaLnBrk="1" hangingPunct="1"/>
            <a:fld id="{B73E61BF-E201-4E4F-9AFA-42299F1D4DF1}" type="slidenum">
              <a:rPr lang="en-GB" sz="1200"/>
              <a:pPr eaLnBrk="1" hangingPunct="1"/>
              <a:t>31</a:t>
            </a:fld>
            <a:endParaRPr lang="en-GB" sz="1200" dirty="0"/>
          </a:p>
        </p:txBody>
      </p:sp>
      <p:sp>
        <p:nvSpPr>
          <p:cNvPr id="72707" name="Rectangle 2"/>
          <p:cNvSpPr>
            <a:spLocks noGrp="1" noRot="1" noChangeAspect="1" noChangeArrowheads="1" noTextEdit="1"/>
          </p:cNvSpPr>
          <p:nvPr>
            <p:ph type="sldImg"/>
          </p:nvPr>
        </p:nvSpPr>
        <p:spPr>
          <a:xfrm>
            <a:off x="919163" y="746125"/>
            <a:ext cx="4972050" cy="3729038"/>
          </a:xfrm>
          <a:ln/>
        </p:spPr>
      </p:sp>
      <p:sp>
        <p:nvSpPr>
          <p:cNvPr id="72708" name="Rectangle 3"/>
          <p:cNvSpPr>
            <a:spLocks noGrp="1" noChangeArrowheads="1"/>
          </p:cNvSpPr>
          <p:nvPr>
            <p:ph type="body" idx="1"/>
          </p:nvPr>
        </p:nvSpPr>
        <p:spPr>
          <a:xfrm>
            <a:off x="680244" y="4723170"/>
            <a:ext cx="5445126" cy="4475083"/>
          </a:xfrm>
          <a:noFill/>
        </p:spPr>
        <p:txBody>
          <a:bodyPr/>
          <a:lstStyle/>
          <a:p>
            <a:pPr eaLnBrk="1" hangingPunct="1"/>
            <a:r>
              <a:rPr lang="de-DE" dirty="0" smtClean="0"/>
              <a:t>Quelle: </a:t>
            </a:r>
            <a:r>
              <a:rPr lang="de-DE" dirty="0" err="1" smtClean="0"/>
              <a:t>viadonau</a:t>
            </a:r>
            <a:r>
              <a:rPr lang="de-DE" dirty="0" smtClean="0"/>
              <a:t>, Handbuch der Donauschifffahrt</a:t>
            </a:r>
            <a:r>
              <a:rPr lang="de-DE" baseline="0" dirty="0" smtClean="0"/>
              <a:t> S. 115-116</a:t>
            </a:r>
          </a:p>
          <a:p>
            <a:pPr eaLnBrk="1" hangingPunct="1"/>
            <a:r>
              <a:rPr lang="de-DE" baseline="0" dirty="0" smtClean="0"/>
              <a:t>Bildquelle: viadonau, Handbuch der Donauschifffahrt S. 116</a:t>
            </a:r>
            <a:endParaRPr lang="de-AT" dirty="0" smtClean="0"/>
          </a:p>
        </p:txBody>
      </p:sp>
    </p:spTree>
    <p:extLst>
      <p:ext uri="{BB962C8B-B14F-4D97-AF65-F5344CB8AC3E}">
        <p14:creationId xmlns:p14="http://schemas.microsoft.com/office/powerpoint/2010/main" val="122722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1" dirty="0" smtClean="0"/>
              <a:t>Trockengüterschiffe </a:t>
            </a:r>
            <a:r>
              <a:rPr lang="de-AT" dirty="0" smtClean="0"/>
              <a:t>können</a:t>
            </a:r>
            <a:r>
              <a:rPr lang="de-AT" baseline="0" dirty="0" smtClean="0"/>
              <a:t> in der Regel zwischen 1.000 und 2.000 Tonnen an Gütern laden und werden auf der Donau auch häufig in Koppelverbänden eingesetzt.</a:t>
            </a:r>
          </a:p>
          <a:p>
            <a:r>
              <a:rPr lang="de-AT" baseline="0" dirty="0" smtClean="0"/>
              <a:t>Auf der Donau eingesetzte </a:t>
            </a:r>
            <a:r>
              <a:rPr lang="de-AT" b="1" baseline="0" dirty="0" smtClean="0"/>
              <a:t>Tankschiffe</a:t>
            </a:r>
            <a:r>
              <a:rPr lang="de-AT" baseline="0" dirty="0" smtClean="0"/>
              <a:t> haben eine durchschnittliche Ladekapazität von rund 2.000 Tonnen. Der Transport von Flüssiggütern wird ebenfalls vorwiegend mit Schubverbänden durchgeführt.</a:t>
            </a:r>
          </a:p>
          <a:p>
            <a:r>
              <a:rPr lang="de-AT" baseline="0" dirty="0" smtClean="0"/>
              <a:t>Das im Beispiel dargestellte </a:t>
            </a:r>
            <a:r>
              <a:rPr lang="de-AT" b="1" baseline="0" dirty="0" smtClean="0"/>
              <a:t>Containerschiff</a:t>
            </a:r>
            <a:r>
              <a:rPr lang="de-AT" baseline="0" dirty="0" smtClean="0"/>
              <a:t> verfügt über eine maximale Tragfähigkeit von 470 TEU (TEU = Twenty-Foot Equivalent Unit ist eine statische Hilfsgröße die der Größe eines 20-Fuß-ISO-Containers entspricht und zur Beschreibung von Verkehrsströmen- oder kapazitäten dient.)</a:t>
            </a:r>
          </a:p>
          <a:p>
            <a:r>
              <a:rPr lang="de-AT" baseline="0" dirty="0" smtClean="0"/>
              <a:t>Ein </a:t>
            </a:r>
            <a:r>
              <a:rPr lang="de-AT" b="1" baseline="0" dirty="0" err="1" smtClean="0"/>
              <a:t>Ro</a:t>
            </a:r>
            <a:r>
              <a:rPr lang="de-AT" b="1" baseline="0" dirty="0" smtClean="0"/>
              <a:t>-</a:t>
            </a:r>
            <a:r>
              <a:rPr lang="de-AT" b="1" baseline="0" dirty="0" err="1" smtClean="0"/>
              <a:t>Ro</a:t>
            </a:r>
            <a:r>
              <a:rPr lang="de-AT" b="1" baseline="0" dirty="0" smtClean="0"/>
              <a:t>-Schiff </a:t>
            </a:r>
            <a:r>
              <a:rPr lang="de-AT" b="0" baseline="0" dirty="0" smtClean="0"/>
              <a:t>(</a:t>
            </a:r>
            <a:r>
              <a:rPr lang="de-DE" b="0" baseline="0" dirty="0" smtClean="0"/>
              <a:t>Ro-Ro </a:t>
            </a:r>
            <a:r>
              <a:rPr lang="de-DE" baseline="0" dirty="0" smtClean="0"/>
              <a:t>steht für Roll-on-roll-off und bedeutet, dass die transportierten Objekte über Rampen </a:t>
            </a:r>
            <a:r>
              <a:rPr lang="de-DE" b="0" baseline="0" dirty="0" smtClean="0"/>
              <a:t>selbstfahrend</a:t>
            </a:r>
            <a:r>
              <a:rPr lang="de-DE" baseline="0" dirty="0" smtClean="0"/>
              <a:t> ver- und entladen werden) </a:t>
            </a:r>
            <a:r>
              <a:rPr lang="de-AT" baseline="0" dirty="0" smtClean="0"/>
              <a:t>das </a:t>
            </a:r>
            <a:r>
              <a:rPr lang="de-AT" baseline="0" dirty="0" err="1" smtClean="0"/>
              <a:t>Ro</a:t>
            </a:r>
            <a:r>
              <a:rPr lang="de-AT" baseline="0" dirty="0" smtClean="0"/>
              <a:t>-</a:t>
            </a:r>
            <a:r>
              <a:rPr lang="de-AT" baseline="0" dirty="0" err="1" smtClean="0"/>
              <a:t>Ro</a:t>
            </a:r>
            <a:r>
              <a:rPr lang="de-AT" baseline="0" dirty="0" smtClean="0"/>
              <a:t>-Schiff mit den oben dargestellten Maße hat ein Fassungsvermögen von rund 270 PKWs.</a:t>
            </a:r>
          </a:p>
          <a:p>
            <a:endParaRPr lang="de-DE" sz="1800" b="1" baseline="0" dirty="0" smtClean="0">
              <a:solidFill>
                <a:schemeClr val="accent3"/>
              </a:solidFill>
            </a:endParaRPr>
          </a:p>
          <a:p>
            <a:endParaRPr lang="de-DE" sz="1800" baseline="0" dirty="0" smtClean="0"/>
          </a:p>
          <a:p>
            <a:r>
              <a:rPr lang="de-DE" sz="1800" baseline="0" dirty="0" smtClean="0"/>
              <a:t>(Nähere Ausführungen finden Sie im </a:t>
            </a:r>
            <a:r>
              <a:rPr lang="de-DE" sz="1800" baseline="0" dirty="0" err="1" smtClean="0"/>
              <a:t>viadonau</a:t>
            </a:r>
            <a:r>
              <a:rPr lang="de-DE" sz="1800" baseline="0" dirty="0" smtClean="0"/>
              <a:t>, Handbuch der Donauschifffahrt S 115-118.)</a:t>
            </a:r>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3643373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Je nach transportierter</a:t>
            </a:r>
            <a:r>
              <a:rPr lang="de-DE" baseline="0" dirty="0" smtClean="0"/>
              <a:t> Güterart können Binnenschiffe zusätzlich in Trockengüter-, Tank-, Ro-Ro- und Containerschiffe unterteilt werden. Zusätzlich gibt es naturgemäß noch Personenschiffe.</a:t>
            </a:r>
          </a:p>
          <a:p>
            <a:r>
              <a:rPr lang="de-DE" b="1" baseline="0" dirty="0" smtClean="0"/>
              <a:t>Trockengüterschiffe</a:t>
            </a:r>
            <a:r>
              <a:rPr lang="de-DE" baseline="0" dirty="0" smtClean="0"/>
              <a:t> sind universell einsetzbar und werden für die Beförderung verschiedenster Güter wie Rundholz, Getreide und Erze eingesetzt.</a:t>
            </a:r>
          </a:p>
          <a:p>
            <a:endParaRPr lang="de-DE" baseline="0" dirty="0" smtClean="0"/>
          </a:p>
          <a:p>
            <a:r>
              <a:rPr lang="de-DE" b="1" baseline="0" dirty="0" smtClean="0"/>
              <a:t>Tankschiffe</a:t>
            </a:r>
            <a:r>
              <a:rPr lang="de-DE" baseline="0" dirty="0" smtClean="0"/>
              <a:t> transportieren verschiedene Arten von </a:t>
            </a:r>
            <a:r>
              <a:rPr lang="de-DE" b="1" baseline="0" dirty="0" smtClean="0"/>
              <a:t>Flüssiggütern</a:t>
            </a:r>
            <a:r>
              <a:rPr lang="de-DE" baseline="0" dirty="0" smtClean="0"/>
              <a:t> wie Mineralöl, Derivate (wie Benzin, Diesel oder Heizöl), chemische Produkte (Säuren, Basen, Benzol, Methol etc.) oder Flüssiggase. Beim Großteil der erwähnten Güter handelt es sich um Gefahrgut, dass speziellen Sicherungsvorschriften unterliegt.</a:t>
            </a:r>
          </a:p>
          <a:p>
            <a:endParaRPr lang="de-DE" baseline="0" dirty="0" smtClean="0"/>
          </a:p>
          <a:p>
            <a:r>
              <a:rPr lang="de-DE" b="1" baseline="0" dirty="0" smtClean="0"/>
              <a:t>Ro-Ro</a:t>
            </a:r>
            <a:r>
              <a:rPr lang="de-DE" baseline="0" dirty="0" smtClean="0"/>
              <a:t> steht für Roll-on-roll-off und bedeutet, dass die transportierten Objekte über Rampen </a:t>
            </a:r>
            <a:r>
              <a:rPr lang="de-DE" b="1" baseline="0" dirty="0" smtClean="0"/>
              <a:t>selbstfahrend</a:t>
            </a:r>
            <a:r>
              <a:rPr lang="de-DE" baseline="0" dirty="0" smtClean="0"/>
              <a:t> ver- und entladen werden. Zu den wichtigsten so transportierten Gütern zählen Personenkraftwagen, Bau- und landwirtschaftliche Maschinen, Sattelzüge sowie Schwer- und überdimensionale Güter.</a:t>
            </a:r>
          </a:p>
          <a:p>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b="1" dirty="0" smtClean="0">
                <a:solidFill>
                  <a:schemeClr val="accent1"/>
                </a:solidFill>
              </a:rPr>
              <a:t>Containerschiffe</a:t>
            </a:r>
            <a:r>
              <a:rPr lang="de-AT" dirty="0" smtClean="0">
                <a:solidFill>
                  <a:schemeClr val="accent1"/>
                </a:solidFill>
              </a:rPr>
              <a:t> sind eigens für den</a:t>
            </a:r>
            <a:r>
              <a:rPr lang="de-AT" baseline="0" dirty="0" smtClean="0">
                <a:solidFill>
                  <a:schemeClr val="accent1"/>
                </a:solidFill>
              </a:rPr>
              <a:t> Containertransport konstruierte Schiffe, die derzeit vor allem im Rheingebiet zum Einsatz kommen. </a:t>
            </a:r>
            <a:endParaRPr lang="de-AT" dirty="0" smtClean="0">
              <a:solidFill>
                <a:schemeClr val="accent1"/>
              </a:solidFill>
            </a:endParaRPr>
          </a:p>
          <a:p>
            <a:endParaRPr lang="de-DE" baseline="0" dirty="0" smtClean="0"/>
          </a:p>
          <a:p>
            <a:r>
              <a:rPr lang="de-DE" baseline="0" dirty="0" smtClean="0"/>
              <a:t>Auch die </a:t>
            </a:r>
            <a:r>
              <a:rPr lang="de-DE" b="1" baseline="0" dirty="0" smtClean="0"/>
              <a:t>Personenschifffahrt</a:t>
            </a:r>
            <a:r>
              <a:rPr lang="de-DE" baseline="0" dirty="0" smtClean="0"/>
              <a:t> auf der Donau hat in den letzten Jahren an Attraktivität gewonnen. Neue Kreuzfahrt- oder Kabinenschiffe bieten höchsten Komfort und laden zu einer Fahrt auf der Donau ein.</a:t>
            </a:r>
          </a:p>
          <a:p>
            <a:endParaRPr lang="de-DE" baseline="0" dirty="0" smtClean="0"/>
          </a:p>
          <a:p>
            <a:r>
              <a:rPr lang="de-DE" baseline="0" dirty="0" smtClean="0"/>
              <a:t>(Nähere Ausführungen finden Sie im </a:t>
            </a:r>
            <a:r>
              <a:rPr lang="de-DE" baseline="0" dirty="0" err="1" smtClean="0"/>
              <a:t>viadonau</a:t>
            </a:r>
            <a:r>
              <a:rPr lang="de-DE" baseline="0" dirty="0" smtClean="0"/>
              <a:t>, Handbuch der Donauschifffahrt S 115-118.)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Bildquelle: </a:t>
            </a:r>
            <a:r>
              <a:rPr lang="de-AT" sz="1200" dirty="0" smtClean="0">
                <a:solidFill>
                  <a:schemeClr val="bg1">
                    <a:lumMod val="85000"/>
                  </a:schemeClr>
                </a:solidFill>
                <a:latin typeface="Corbel" panose="020B0503020204020204" pitchFamily="34" charset="0"/>
              </a:rPr>
              <a:t>C.N.F.R. NAVAROM S.A. </a:t>
            </a:r>
            <a:r>
              <a:rPr lang="de-AT" sz="1200" dirty="0" err="1" smtClean="0">
                <a:solidFill>
                  <a:schemeClr val="bg1">
                    <a:lumMod val="85000"/>
                  </a:schemeClr>
                </a:solidFill>
                <a:latin typeface="Corbel" panose="020B0503020204020204" pitchFamily="34" charset="0"/>
              </a:rPr>
              <a:t>Galati</a:t>
            </a:r>
            <a:r>
              <a:rPr lang="de-DE" sz="1200" dirty="0" smtClean="0">
                <a:solidFill>
                  <a:schemeClr val="bg1">
                    <a:lumMod val="85000"/>
                  </a:schemeClr>
                </a:solidFill>
                <a:latin typeface="Corbel" panose="020B0503020204020204" pitchFamily="34" charset="0"/>
              </a:rPr>
              <a:t>,</a:t>
            </a:r>
            <a:r>
              <a:rPr lang="de-DE" sz="1200" baseline="0" dirty="0" smtClean="0">
                <a:solidFill>
                  <a:schemeClr val="bg1">
                    <a:lumMod val="85000"/>
                  </a:schemeClr>
                </a:solidFill>
                <a:latin typeface="Corbel" panose="020B0503020204020204" pitchFamily="34" charset="0"/>
              </a:rPr>
              <a:t> </a:t>
            </a:r>
            <a:r>
              <a:rPr lang="de-AT" sz="1200" dirty="0" smtClean="0">
                <a:solidFill>
                  <a:schemeClr val="bg1">
                    <a:lumMod val="85000"/>
                  </a:schemeClr>
                </a:solidFill>
                <a:latin typeface="Corbel" panose="020B0503020204020204" pitchFamily="34" charset="0"/>
              </a:rPr>
              <a:t>helmut1972, www.binnenschifferforum.de, viadonau, </a:t>
            </a:r>
            <a:r>
              <a:rPr lang="de-AT" sz="1200" dirty="0" smtClean="0">
                <a:solidFill>
                  <a:schemeClr val="bg1"/>
                </a:solidFill>
                <a:latin typeface="Corbel" panose="020B0503020204020204" pitchFamily="34" charset="0"/>
              </a:rPr>
              <a:t>viadonau / Andi Bruckner,</a:t>
            </a:r>
            <a:r>
              <a:rPr lang="de-AT" sz="1200" baseline="0" dirty="0" smtClean="0">
                <a:solidFill>
                  <a:schemeClr val="bg1"/>
                </a:solidFill>
                <a:latin typeface="Corbel" panose="020B0503020204020204" pitchFamily="34" charset="0"/>
              </a:rPr>
              <a:t> </a:t>
            </a:r>
            <a:r>
              <a:rPr lang="de-AT" sz="1200" baseline="0" dirty="0" err="1" smtClean="0">
                <a:solidFill>
                  <a:schemeClr val="bg1"/>
                </a:solidFill>
                <a:latin typeface="Corbel" panose="020B0503020204020204" pitchFamily="34" charset="0"/>
              </a:rPr>
              <a:t>viadonau</a:t>
            </a:r>
            <a:r>
              <a:rPr lang="de-DE" baseline="0" dirty="0" smtClean="0"/>
              <a:t>Handbuch der Donauschifffahrt S. 119, 125, 117, 118</a:t>
            </a: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761765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1" kern="1200" baseline="0" dirty="0" smtClean="0">
                <a:solidFill>
                  <a:schemeClr val="tx1"/>
                </a:solidFill>
                <a:effectLst/>
                <a:latin typeface="Corbel" panose="020B0503020204020204" pitchFamily="34" charset="0"/>
                <a:ea typeface="+mn-ea"/>
                <a:cs typeface="+mn-cs"/>
              </a:rPr>
              <a:t>Schubverbände</a:t>
            </a:r>
            <a:r>
              <a:rPr lang="de-DE" sz="1200" kern="1200" baseline="0" dirty="0" smtClean="0">
                <a:solidFill>
                  <a:schemeClr val="tx1"/>
                </a:solidFill>
                <a:effectLst/>
                <a:latin typeface="Corbel" panose="020B0503020204020204" pitchFamily="34" charset="0"/>
                <a:ea typeface="+mn-ea"/>
                <a:cs typeface="+mn-cs"/>
              </a:rPr>
              <a:t> bestehen demgegenüber aus einem Schubschiff, dass ist ein </a:t>
            </a:r>
            <a:r>
              <a:rPr lang="de-DE" sz="1200" b="1" kern="1200" baseline="0" dirty="0" smtClean="0">
                <a:solidFill>
                  <a:schemeClr val="tx1"/>
                </a:solidFill>
                <a:effectLst/>
                <a:latin typeface="Corbel" panose="020B0503020204020204" pitchFamily="34" charset="0"/>
                <a:ea typeface="+mn-ea"/>
                <a:cs typeface="+mn-cs"/>
              </a:rPr>
              <a:t>Motorschiff</a:t>
            </a:r>
            <a:r>
              <a:rPr lang="de-DE" sz="1200" kern="1200" baseline="0" dirty="0" smtClean="0">
                <a:solidFill>
                  <a:schemeClr val="tx1"/>
                </a:solidFill>
                <a:effectLst/>
                <a:latin typeface="Corbel" panose="020B0503020204020204" pitchFamily="34" charset="0"/>
                <a:ea typeface="+mn-ea"/>
                <a:cs typeface="+mn-cs"/>
              </a:rPr>
              <a:t>, das dem Schieben dient, sowie einem oder mehreren </a:t>
            </a:r>
            <a:r>
              <a:rPr lang="de-DE" sz="1200" b="1" kern="1200" baseline="0" dirty="0" smtClean="0">
                <a:solidFill>
                  <a:schemeClr val="tx1"/>
                </a:solidFill>
                <a:effectLst/>
                <a:latin typeface="Corbel" panose="020B0503020204020204" pitchFamily="34" charset="0"/>
                <a:ea typeface="+mn-ea"/>
                <a:cs typeface="+mn-cs"/>
              </a:rPr>
              <a:t>antriebslosen Schubleichtern</a:t>
            </a:r>
            <a:r>
              <a:rPr lang="de-DE" sz="1200" kern="1200" baseline="0" dirty="0" smtClean="0">
                <a:solidFill>
                  <a:schemeClr val="tx1"/>
                </a:solidFill>
                <a:effectLst/>
                <a:latin typeface="Corbel" panose="020B0503020204020204" pitchFamily="34" charset="0"/>
                <a:ea typeface="+mn-ea"/>
                <a:cs typeface="+mn-cs"/>
              </a:rPr>
              <a:t>, die fest mit der schiebenden Schiffseinheit verbunden sind.</a:t>
            </a:r>
            <a:endParaRPr lang="de-AT" sz="1200" kern="1200" dirty="0" smtClean="0">
              <a:solidFill>
                <a:schemeClr val="tx1"/>
              </a:solidFill>
              <a:effectLst/>
              <a:latin typeface="Corbel" panose="020B0503020204020204" pitchFamily="34" charset="0"/>
              <a:ea typeface="+mn-ea"/>
              <a:cs typeface="+mn-cs"/>
            </a:endParaRPr>
          </a:p>
          <a:p>
            <a:r>
              <a:rPr lang="de-AT" sz="1200" kern="1200" dirty="0" smtClean="0">
                <a:solidFill>
                  <a:schemeClr val="tx1"/>
                </a:solidFill>
                <a:effectLst/>
                <a:latin typeface="Corbel" panose="020B0503020204020204" pitchFamily="34" charset="0"/>
                <a:ea typeface="+mn-ea"/>
                <a:cs typeface="+mn-cs"/>
              </a:rPr>
              <a:t>Auf der Donau fahren Güterschiffe Großteils in </a:t>
            </a:r>
            <a:r>
              <a:rPr lang="de-AT" sz="1200" b="1" kern="1200" dirty="0" smtClean="0">
                <a:solidFill>
                  <a:schemeClr val="tx1"/>
                </a:solidFill>
                <a:effectLst/>
                <a:latin typeface="Corbel" panose="020B0503020204020204" pitchFamily="34" charset="0"/>
                <a:ea typeface="+mn-ea"/>
                <a:cs typeface="+mn-cs"/>
              </a:rPr>
              <a:t>Verbandsform</a:t>
            </a:r>
            <a:r>
              <a:rPr lang="de-AT" sz="1200" kern="1200" dirty="0" smtClean="0">
                <a:solidFill>
                  <a:schemeClr val="tx1"/>
                </a:solidFill>
                <a:effectLst/>
                <a:latin typeface="Corbel" panose="020B0503020204020204" pitchFamily="34" charset="0"/>
                <a:ea typeface="+mn-ea"/>
                <a:cs typeface="+mn-cs"/>
              </a:rPr>
              <a:t>. Kommt</a:t>
            </a:r>
            <a:r>
              <a:rPr lang="de-AT" sz="1200" kern="1200" baseline="0" dirty="0" smtClean="0">
                <a:solidFill>
                  <a:schemeClr val="tx1"/>
                </a:solidFill>
                <a:effectLst/>
                <a:latin typeface="Corbel" panose="020B0503020204020204" pitchFamily="34" charset="0"/>
                <a:ea typeface="+mn-ea"/>
                <a:cs typeface="+mn-cs"/>
              </a:rPr>
              <a:t> in einem Schiffsverband statt einem Schubschiff ein </a:t>
            </a:r>
            <a:r>
              <a:rPr lang="de-AT" sz="1200" b="1" kern="1200" baseline="0" dirty="0" smtClean="0">
                <a:solidFill>
                  <a:schemeClr val="tx1"/>
                </a:solidFill>
                <a:effectLst/>
                <a:latin typeface="Corbel" panose="020B0503020204020204" pitchFamily="34" charset="0"/>
                <a:ea typeface="+mn-ea"/>
                <a:cs typeface="+mn-cs"/>
              </a:rPr>
              <a:t>Motorgüterschiff</a:t>
            </a:r>
            <a:r>
              <a:rPr lang="de-AT" sz="1200" kern="1200" baseline="0" dirty="0" smtClean="0">
                <a:solidFill>
                  <a:schemeClr val="tx1"/>
                </a:solidFill>
                <a:effectLst/>
                <a:latin typeface="Corbel" panose="020B0503020204020204" pitchFamily="34" charset="0"/>
                <a:ea typeface="+mn-ea"/>
                <a:cs typeface="+mn-cs"/>
              </a:rPr>
              <a:t> als </a:t>
            </a:r>
            <a:r>
              <a:rPr lang="de-AT" sz="1200" b="1" kern="1200" baseline="0" dirty="0" smtClean="0">
                <a:solidFill>
                  <a:schemeClr val="tx1"/>
                </a:solidFill>
                <a:effectLst/>
                <a:latin typeface="Corbel" panose="020B0503020204020204" pitchFamily="34" charset="0"/>
                <a:ea typeface="+mn-ea"/>
                <a:cs typeface="+mn-cs"/>
              </a:rPr>
              <a:t>Antriebseinheit</a:t>
            </a:r>
            <a:r>
              <a:rPr lang="de-AT" sz="1200" kern="1200" baseline="0" dirty="0" smtClean="0">
                <a:solidFill>
                  <a:schemeClr val="tx1"/>
                </a:solidFill>
                <a:effectLst/>
                <a:latin typeface="Corbel" panose="020B0503020204020204" pitchFamily="34" charset="0"/>
                <a:ea typeface="+mn-ea"/>
                <a:cs typeface="+mn-cs"/>
              </a:rPr>
              <a:t> zum Einsatz spricht man von einem </a:t>
            </a:r>
            <a:r>
              <a:rPr lang="de-AT" sz="1200" b="1" kern="1200" baseline="0" dirty="0" smtClean="0">
                <a:solidFill>
                  <a:schemeClr val="tx1"/>
                </a:solidFill>
                <a:effectLst/>
                <a:latin typeface="Corbel" panose="020B0503020204020204" pitchFamily="34" charset="0"/>
                <a:ea typeface="+mn-ea"/>
                <a:cs typeface="+mn-cs"/>
              </a:rPr>
              <a:t>Koppelverband</a:t>
            </a:r>
            <a:r>
              <a:rPr lang="de-AT" sz="1200" kern="1200" baseline="0" dirty="0" smtClean="0">
                <a:solidFill>
                  <a:schemeClr val="tx1"/>
                </a:solidFill>
                <a:effectLst/>
                <a:latin typeface="Corbel" panose="020B0503020204020204" pitchFamily="34" charset="0"/>
                <a:ea typeface="+mn-ea"/>
                <a:cs typeface="+mn-cs"/>
              </a:rPr>
              <a:t>.</a:t>
            </a:r>
            <a:endParaRPr lang="de-AT" sz="1200" kern="1200" dirty="0" smtClean="0">
              <a:solidFill>
                <a:schemeClr val="tx1"/>
              </a:solidFill>
              <a:effectLst/>
              <a:latin typeface="Corbel" panose="020B0503020204020204" pitchFamily="34" charset="0"/>
              <a:ea typeface="+mn-ea"/>
              <a:cs typeface="+mn-cs"/>
            </a:endParaRPr>
          </a:p>
          <a:p>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a:t>
            </a:r>
            <a:r>
              <a:rPr lang="de-AT" baseline="0" dirty="0" err="1" smtClean="0"/>
              <a:t>viadonau</a:t>
            </a:r>
            <a:r>
              <a:rPr lang="de-AT" baseline="0" dirty="0" smtClean="0"/>
              <a:t>, Handbuch der Donauschifffahrt S. 112)</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Bildquelle: viadonau, https://fotos.viadonau.org, </a:t>
            </a:r>
            <a:r>
              <a:rPr lang="de-AT" baseline="0" dirty="0" err="1" smtClean="0"/>
              <a:t>viadonau</a:t>
            </a:r>
            <a:r>
              <a:rPr lang="de-AT" baseline="0" dirty="0" smtClean="0"/>
              <a:t>, Handbuch der Donauschifffahrt S. 112.</a:t>
            </a:r>
            <a:endParaRPr lang="de-AT"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3658210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Das </a:t>
            </a:r>
            <a:r>
              <a:rPr lang="de-DE" sz="1200" kern="1200" baseline="0" dirty="0" smtClean="0">
                <a:solidFill>
                  <a:schemeClr val="tx1"/>
                </a:solidFill>
                <a:effectLst/>
                <a:latin typeface="+mn-lt"/>
                <a:ea typeface="+mn-ea"/>
                <a:cs typeface="+mn-cs"/>
              </a:rPr>
              <a:t>Binnenschiff bietet verglichen mit den anderen Landverkehrsträgern eine deutlich größere Transportkapazität je Transporteinheit. </a:t>
            </a:r>
            <a:endParaRPr lang="de-D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Zur</a:t>
            </a:r>
            <a:r>
              <a:rPr lang="de-DE" sz="1200" kern="1200" baseline="0" dirty="0" smtClean="0">
                <a:solidFill>
                  <a:schemeClr val="tx1"/>
                </a:solidFill>
                <a:effectLst/>
                <a:latin typeface="+mn-lt"/>
                <a:ea typeface="+mn-ea"/>
                <a:cs typeface="+mn-cs"/>
              </a:rPr>
              <a:t> Veranschaulichung der </a:t>
            </a:r>
            <a:r>
              <a:rPr lang="de-DE" sz="1200" b="1" kern="1200" baseline="0" dirty="0" smtClean="0">
                <a:solidFill>
                  <a:schemeClr val="tx1"/>
                </a:solidFill>
                <a:effectLst/>
                <a:latin typeface="+mn-lt"/>
                <a:ea typeface="+mn-ea"/>
                <a:cs typeface="+mn-cs"/>
              </a:rPr>
              <a:t>Massenleistungsfähigkeit</a:t>
            </a:r>
            <a:r>
              <a:rPr lang="de-DE" sz="1200" kern="1200" baseline="0" dirty="0" smtClean="0">
                <a:solidFill>
                  <a:schemeClr val="tx1"/>
                </a:solidFill>
                <a:effectLst/>
                <a:latin typeface="+mn-lt"/>
                <a:ea typeface="+mn-ea"/>
                <a:cs typeface="+mn-cs"/>
              </a:rPr>
              <a:t> der Binnenschifffahrt:</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Ein </a:t>
            </a:r>
            <a:r>
              <a:rPr lang="de-DE" sz="1200" b="1" kern="1200" dirty="0" smtClean="0">
                <a:solidFill>
                  <a:schemeClr val="tx1"/>
                </a:solidFill>
                <a:effectLst/>
                <a:latin typeface="+mn-lt"/>
                <a:ea typeface="+mn-ea"/>
                <a:cs typeface="+mn-cs"/>
              </a:rPr>
              <a:t>Binnenschiff</a:t>
            </a:r>
            <a:r>
              <a:rPr lang="de-DE" sz="1200" kern="1200" dirty="0" smtClean="0">
                <a:solidFill>
                  <a:schemeClr val="tx1"/>
                </a:solidFill>
                <a:effectLst/>
                <a:latin typeface="+mn-lt"/>
                <a:ea typeface="+mn-ea"/>
                <a:cs typeface="+mn-cs"/>
              </a:rPr>
              <a:t> mit 4 Leichtern (7.000 nettotonnen) kann so viel transportieren wie </a:t>
            </a:r>
            <a:r>
              <a:rPr lang="de-DE" sz="1200" b="1" kern="1200" dirty="0" smtClean="0">
                <a:solidFill>
                  <a:schemeClr val="tx1"/>
                </a:solidFill>
                <a:effectLst/>
                <a:latin typeface="+mn-lt"/>
                <a:ea typeface="+mn-ea"/>
                <a:cs typeface="+mn-cs"/>
              </a:rPr>
              <a:t>175 Eisenbahnwaggons </a:t>
            </a:r>
            <a:r>
              <a:rPr lang="de-DE" sz="1200" kern="1200" dirty="0" smtClean="0">
                <a:solidFill>
                  <a:schemeClr val="tx1"/>
                </a:solidFill>
                <a:effectLst/>
                <a:latin typeface="+mn-lt"/>
                <a:ea typeface="+mn-ea"/>
                <a:cs typeface="+mn-cs"/>
              </a:rPr>
              <a:t>oder </a:t>
            </a:r>
            <a:r>
              <a:rPr lang="de-DE" sz="1200" b="1" kern="1200" dirty="0" smtClean="0">
                <a:solidFill>
                  <a:schemeClr val="tx1"/>
                </a:solidFill>
                <a:effectLst/>
                <a:latin typeface="+mn-lt"/>
                <a:ea typeface="+mn-ea"/>
                <a:cs typeface="+mn-cs"/>
              </a:rPr>
              <a:t>280 LKW</a:t>
            </a:r>
            <a:r>
              <a:rPr lang="de-DE" sz="1200" kern="1200" dirty="0" smtClean="0">
                <a:solidFill>
                  <a:schemeClr val="tx1"/>
                </a:solidFill>
                <a:effectLst/>
                <a:latin typeface="+mn-lt"/>
                <a:ea typeface="+mn-ea"/>
                <a:cs typeface="+mn-cs"/>
              </a:rPr>
              <a:t>. Das entspricht einer </a:t>
            </a:r>
            <a:r>
              <a:rPr lang="de-DE" sz="1200" b="1" kern="1200" dirty="0" smtClean="0">
                <a:solidFill>
                  <a:schemeClr val="tx1"/>
                </a:solidFill>
                <a:effectLst/>
                <a:latin typeface="+mn-lt"/>
                <a:ea typeface="+mn-ea"/>
                <a:cs typeface="+mn-cs"/>
              </a:rPr>
              <a:t>LKW-Kolonne</a:t>
            </a:r>
            <a:r>
              <a:rPr lang="de-DE" sz="1200" kern="1200" dirty="0" smtClean="0">
                <a:solidFill>
                  <a:schemeClr val="tx1"/>
                </a:solidFill>
                <a:effectLst/>
                <a:latin typeface="+mn-lt"/>
                <a:ea typeface="+mn-ea"/>
                <a:cs typeface="+mn-cs"/>
              </a:rPr>
              <a:t> von rund </a:t>
            </a:r>
            <a:r>
              <a:rPr lang="de-DE" sz="1200" b="1" kern="1200" dirty="0" smtClean="0">
                <a:solidFill>
                  <a:schemeClr val="tx1"/>
                </a:solidFill>
                <a:effectLst/>
                <a:latin typeface="+mn-lt"/>
                <a:ea typeface="+mn-ea"/>
                <a:cs typeface="+mn-cs"/>
              </a:rPr>
              <a:t>20 km </a:t>
            </a:r>
            <a:r>
              <a:rPr lang="de-DE" sz="1200" kern="1200" dirty="0" smtClean="0">
                <a:solidFill>
                  <a:schemeClr val="tx1"/>
                </a:solidFill>
                <a:effectLst/>
                <a:latin typeface="+mn-lt"/>
                <a:ea typeface="+mn-ea"/>
                <a:cs typeface="+mn-cs"/>
              </a:rPr>
              <a:t>auf der Autobahn!</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200" kern="1200" dirty="0" smtClean="0">
              <a:solidFill>
                <a:schemeClr val="tx1"/>
              </a:solidFill>
              <a:effectLst/>
              <a:latin typeface="+mn-lt"/>
              <a:ea typeface="+mn-ea"/>
              <a:cs typeface="+mn-cs"/>
            </a:endParaRPr>
          </a:p>
          <a:p>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a:t>
            </a:r>
            <a:r>
              <a:rPr lang="de-AT" baseline="0" dirty="0" err="1" smtClean="0"/>
              <a:t>viadonau</a:t>
            </a:r>
            <a:r>
              <a:rPr lang="de-AT" baseline="0" dirty="0" smtClean="0"/>
              <a:t>, Handbuch der Donauschifffahrt S. 18-20.)</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Bildquelle: viadonau, Handbuch der Donauschifffahrt S. 19</a:t>
            </a:r>
            <a:endParaRPr lang="de-AT"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2682443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Der eben im Beispiel</a:t>
            </a:r>
            <a:r>
              <a:rPr lang="de-AT" baseline="0" dirty="0" smtClean="0"/>
              <a:t> zur Massenleistungsfähigkeit veranschaulichte Schubverband mit </a:t>
            </a:r>
            <a:r>
              <a:rPr lang="de-AT" b="1" baseline="0" dirty="0" smtClean="0"/>
              <a:t>vier Leichtern </a:t>
            </a:r>
            <a:r>
              <a:rPr lang="de-AT" baseline="0" dirty="0" smtClean="0"/>
              <a:t>kann auf der </a:t>
            </a:r>
            <a:r>
              <a:rPr lang="de-AT" b="1" baseline="0" dirty="0" smtClean="0"/>
              <a:t>gesamten Donau</a:t>
            </a:r>
            <a:r>
              <a:rPr lang="de-AT" baseline="0" dirty="0" smtClean="0"/>
              <a:t> zwischen dem Hafen Passau und dem Schwarzen Meer verkehren. </a:t>
            </a:r>
          </a:p>
          <a:p>
            <a:r>
              <a:rPr lang="de-AT" baseline="0" dirty="0" smtClean="0"/>
              <a:t>Noch beeindruckender ist die Transportkapazität eines sogenannten </a:t>
            </a:r>
            <a:r>
              <a:rPr lang="de-AT" b="1" baseline="0" dirty="0" smtClean="0"/>
              <a:t>9er Schubverbandes</a:t>
            </a:r>
            <a:r>
              <a:rPr lang="de-AT" baseline="0" dirty="0" smtClean="0"/>
              <a:t>, der auf der </a:t>
            </a:r>
            <a:r>
              <a:rPr lang="de-AT" b="1" baseline="0" dirty="0" smtClean="0"/>
              <a:t>Mittleren und Unteren Donau </a:t>
            </a:r>
            <a:r>
              <a:rPr lang="de-AT" baseline="0" dirty="0" smtClean="0"/>
              <a:t>zum Einsatz kommt. Dieser Schubverband fasst 15.750 Tonnen an Gütern und kann somit 630 LKWs bzw. 394 Eisenbahnwaggons (dies entspricht rund 20 voll beladenen Ganzzügen!) ersetzen.</a:t>
            </a:r>
          </a:p>
          <a:p>
            <a:r>
              <a:rPr lang="de-AT" baseline="0" dirty="0" smtClean="0"/>
              <a:t>Im Unterlauf der Donau können aufgrund der Breite der Wasserstraße und der fehlenden Beschränkung durch Schleusenanlagen Schubverbände mit bis zu 16 Leichtern zusammengestellt werden. Der Einsatz solch großer Schubverbände vor allem auf der Oberen Donau aber auch auf der Mittleren Donau ist teilweise durch die Breite der Donau aber vor allem bedingt durch das starke Gefälle und der dadurch zahlreichen Wasserkraftwerke sowie wegen der vielen Brücken in diesem Bereich nicht möglich.</a:t>
            </a:r>
          </a:p>
          <a:p>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a:t>
            </a:r>
            <a:r>
              <a:rPr lang="de-AT" baseline="0" dirty="0" err="1" smtClean="0"/>
              <a:t>viadonau</a:t>
            </a:r>
            <a:r>
              <a:rPr lang="de-AT" baseline="0" dirty="0" smtClean="0"/>
              <a:t>, Handbuch der Donauschifffahrt S. 113-114)</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Bildquelle: viadonau, Handbuch der Donauschifffahrt S. 41</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817638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Auf der Donau</a:t>
            </a:r>
            <a:r>
              <a:rPr lang="de-DE" baseline="0" dirty="0" smtClean="0"/>
              <a:t> dominieren nach wie vor </a:t>
            </a:r>
            <a:r>
              <a:rPr lang="de-DE" b="1" baseline="0" dirty="0" smtClean="0"/>
              <a:t>Großreedereien</a:t>
            </a:r>
            <a:r>
              <a:rPr lang="de-DE" baseline="0" dirty="0" smtClean="0"/>
              <a:t>. Dies steht im Gegensatz zum Rhein auf dem überwiegend kleinere „Ein-Schiffs-Unternehmen“ sogenannte Partikuliere operieren.</a:t>
            </a:r>
          </a:p>
          <a:p>
            <a:r>
              <a:rPr lang="de-DE" baseline="0" dirty="0" smtClean="0"/>
              <a:t>Bedingt durch das geringe Gefälle der Mittleren und Unteren Donau werden hier zumeist </a:t>
            </a:r>
            <a:r>
              <a:rPr lang="de-DE" b="1" baseline="0" dirty="0" smtClean="0"/>
              <a:t>größere Schubverbände </a:t>
            </a:r>
            <a:r>
              <a:rPr lang="de-DE" baseline="0" dirty="0" smtClean="0"/>
              <a:t>eingesetzt.</a:t>
            </a:r>
          </a:p>
          <a:p>
            <a:r>
              <a:rPr lang="de-DE" baseline="0" dirty="0" smtClean="0"/>
              <a:t>Daraus resultiert, dass der Anteil an </a:t>
            </a:r>
            <a:r>
              <a:rPr lang="de-DE" b="1" baseline="0" dirty="0" smtClean="0"/>
              <a:t>antriebslosen Einheiten </a:t>
            </a:r>
            <a:r>
              <a:rPr lang="de-DE" baseline="0" dirty="0" smtClean="0"/>
              <a:t>am Schiffsraum der Donau laut Statistik aus dem Jahr 2016 rund </a:t>
            </a:r>
            <a:r>
              <a:rPr lang="de-DE" b="1" baseline="0" dirty="0" smtClean="0"/>
              <a:t>87% </a:t>
            </a:r>
            <a:r>
              <a:rPr lang="de-DE" baseline="0" dirty="0" smtClean="0"/>
              <a:t>betrug. In absoluten Zahlen bewegten sich 2016 somit 1.668 Schubleichter mit einer durchschnittlichen Tragfähigkeit von knapp 1.300 Tonnen auf der Donau.</a:t>
            </a:r>
          </a:p>
          <a:p>
            <a:r>
              <a:rPr lang="de-DE" baseline="0" dirty="0" smtClean="0"/>
              <a:t>Im Gegensatz zum Rhein ist der Anteil der </a:t>
            </a:r>
            <a:r>
              <a:rPr lang="de-DE" b="1" baseline="0" dirty="0" smtClean="0"/>
              <a:t>selbstfahrenden Schiffseinheiten mit Laderaum</a:t>
            </a:r>
            <a:r>
              <a:rPr lang="de-DE" baseline="0" dirty="0" smtClean="0"/>
              <a:t> mit </a:t>
            </a:r>
            <a:r>
              <a:rPr lang="de-DE" b="1" baseline="0" dirty="0" smtClean="0"/>
              <a:t>13% </a:t>
            </a:r>
            <a:r>
              <a:rPr lang="de-DE" baseline="0" dirty="0" smtClean="0"/>
              <a:t>am Gesamtschiffsraum der Donauflotte relativ gering, 2016 wurden von den Donau-Anrainerstaaten 418 im Einsatz befindliche Motorgüterschiffe gemeldet, die über eine durchschnittliche Tragfähigkeit von 950 Tonnen verfügen.</a:t>
            </a:r>
          </a:p>
          <a:p>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solidFill>
                  <a:schemeClr val="accent1"/>
                </a:solidFill>
              </a:rPr>
              <a:t>(Ausführungen</a:t>
            </a:r>
            <a:r>
              <a:rPr lang="de-AT" baseline="0" dirty="0" smtClean="0">
                <a:solidFill>
                  <a:schemeClr val="accent1"/>
                </a:solidFill>
              </a:rPr>
              <a:t> im </a:t>
            </a:r>
            <a:r>
              <a:rPr lang="de-AT" baseline="0" dirty="0" err="1" smtClean="0">
                <a:solidFill>
                  <a:schemeClr val="accent1"/>
                </a:solidFill>
              </a:rPr>
              <a:t>viadonau</a:t>
            </a:r>
            <a:r>
              <a:rPr lang="de-AT" baseline="0" dirty="0" smtClean="0">
                <a:solidFill>
                  <a:schemeClr val="accent1"/>
                </a:solidFill>
              </a:rPr>
              <a:t>, Handbuch der Donauschifffahrt S. 125-126.)</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solidFill>
                  <a:schemeClr val="accent1"/>
                </a:solidFill>
              </a:rPr>
              <a:t>Bildquelle: </a:t>
            </a:r>
            <a:r>
              <a:rPr lang="de-AT" sz="1200" dirty="0" smtClean="0">
                <a:solidFill>
                  <a:schemeClr val="bg1">
                    <a:lumMod val="85000"/>
                  </a:schemeClr>
                </a:solidFill>
                <a:latin typeface="Corbel" panose="020B0503020204020204" pitchFamily="34" charset="0"/>
              </a:rPr>
              <a:t>C.N.F.R. NAVAROM S.A. </a:t>
            </a:r>
            <a:r>
              <a:rPr lang="de-AT" sz="1200" dirty="0" err="1" smtClean="0">
                <a:solidFill>
                  <a:schemeClr val="bg1">
                    <a:lumMod val="85000"/>
                  </a:schemeClr>
                </a:solidFill>
                <a:latin typeface="Corbel" panose="020B0503020204020204" pitchFamily="34" charset="0"/>
              </a:rPr>
              <a:t>Galati</a:t>
            </a:r>
            <a:endParaRPr lang="de-DE" sz="1200" dirty="0" smtClean="0">
              <a:solidFill>
                <a:schemeClr val="bg1">
                  <a:lumMod val="85000"/>
                </a:schemeClr>
              </a:solidFill>
              <a:latin typeface="Corbel" panose="020B0503020204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solidFill>
                  <a:schemeClr val="accent1"/>
                </a:solidFill>
              </a:rPr>
              <a:t>, </a:t>
            </a:r>
            <a:r>
              <a:rPr lang="de-AT" baseline="0" dirty="0" err="1" smtClean="0">
                <a:solidFill>
                  <a:schemeClr val="accent1"/>
                </a:solidFill>
              </a:rPr>
              <a:t>viadonau</a:t>
            </a:r>
            <a:r>
              <a:rPr lang="de-AT" baseline="0" dirty="0" smtClean="0">
                <a:solidFill>
                  <a:schemeClr val="accent1"/>
                </a:solidFill>
              </a:rPr>
              <a:t>, Handbuch der Donauschifffahrt S 125</a:t>
            </a:r>
            <a:endParaRPr lang="de-AT" dirty="0" smtClean="0">
              <a:solidFill>
                <a:schemeClr val="accent1"/>
              </a:solidFill>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3559003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Unter</a:t>
            </a:r>
            <a:r>
              <a:rPr lang="de-AT" baseline="0" dirty="0" smtClean="0"/>
              <a:t> der angegebenen Internetseite finden Sie eine Übersicht über die Schifffahrtsunternehmen und Speditionen entlang der Donau bzw. unter der Seite www.bonapart.de entlang des Rheins. Als Beispiel einer Reederei die sowohl auf der Donau als auch am Rhein verkehrt kann die First-DDSG (vormals: Donau-Dampfschifffahrts-Gesellschaft) genannt werden, die lange Zeit die größte Reederei der west- und mitteleuropäischen Binnenschifffahrt darstellte. Die ehemalige österreichische Staatsreederei mit einem Sitz in Wien ist im Eigentum des Schweizer/Ukrainischen Stahlkonzerns Ferrexpo und verfügt über </a:t>
            </a:r>
            <a:r>
              <a:rPr lang="de-AT" dirty="0" smtClean="0"/>
              <a:t>160 Güterschiffe mit einer Transportkapazität von 230.000 Tonnen, die im Rhein-</a:t>
            </a:r>
            <a:r>
              <a:rPr lang="de-AT" baseline="0" dirty="0" smtClean="0"/>
              <a:t>Main-Donaukorridor </a:t>
            </a:r>
            <a:r>
              <a:rPr lang="de-AT" dirty="0" smtClean="0"/>
              <a:t>auf 3.500 Kilometern Wasserstraße eingesetzt werden und Güter zwischen der Nordsee</a:t>
            </a:r>
            <a:r>
              <a:rPr lang="de-AT" baseline="0" dirty="0" smtClean="0"/>
              <a:t> u</a:t>
            </a:r>
            <a:r>
              <a:rPr lang="de-AT" dirty="0" smtClean="0"/>
              <a:t>nd dem Schwarzen</a:t>
            </a:r>
            <a:r>
              <a:rPr lang="de-AT" baseline="0" dirty="0" smtClean="0"/>
              <a:t> Meer b</a:t>
            </a:r>
            <a:r>
              <a:rPr lang="de-AT" dirty="0" smtClean="0"/>
              <a:t>efördern.</a:t>
            </a:r>
          </a:p>
          <a:p>
            <a:endParaRPr lang="de-DE" dirty="0" smtClean="0"/>
          </a:p>
          <a:p>
            <a:r>
              <a:rPr lang="de-AT" dirty="0" smtClean="0"/>
              <a:t>http://www.danube-logistics.info/the-blue-pages/</a:t>
            </a:r>
          </a:p>
          <a:p>
            <a:r>
              <a:rPr lang="de-AT" dirty="0" smtClean="0"/>
              <a:t>https://www.ddsg-blue-danube.at/</a:t>
            </a:r>
          </a:p>
          <a:p>
            <a:r>
              <a:rPr lang="de-AT" dirty="0" smtClean="0"/>
              <a:t>https://www.bonapart.de/nachrichten.html</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38</a:t>
            </a:fld>
            <a:endParaRPr lang="de-AT" dirty="0"/>
          </a:p>
        </p:txBody>
      </p:sp>
    </p:spTree>
    <p:extLst>
      <p:ext uri="{BB962C8B-B14F-4D97-AF65-F5344CB8AC3E}">
        <p14:creationId xmlns:p14="http://schemas.microsoft.com/office/powerpoint/2010/main" val="2938971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Neben</a:t>
            </a:r>
            <a:r>
              <a:rPr lang="de-AT" baseline="0" dirty="0" smtClean="0"/>
              <a:t> Universalhäfen (=Hafen, der verschiedenartige Güter, wie Stückgut oder Schüttgut umschlägt und nicht spezialisiert ist) gibt es auch </a:t>
            </a:r>
            <a:r>
              <a:rPr lang="de-AT" b="1" baseline="0" dirty="0" smtClean="0"/>
              <a:t>spezialisierte Häfen</a:t>
            </a:r>
            <a:r>
              <a:rPr lang="de-AT" baseline="0" dirty="0" smtClean="0"/>
              <a:t>, die ihr Geschäft auf eine bestimmte Güterart ausrichten. Eine solche Spezialisierung auf Teilbereiche kann zu Wettbewerbsvorteilen führen. Auf Basis von verstärktem Bedarf einer bestimmten Güterart bzw. zunehmendem Güteraufkommen im Hinterland spezialisiert sich ein Hafen auf </a:t>
            </a:r>
            <a:r>
              <a:rPr lang="de-AT" b="1" baseline="0" dirty="0" smtClean="0"/>
              <a:t>bestimmte Güterarten</a:t>
            </a:r>
            <a:r>
              <a:rPr lang="de-AT" baseline="0" dirty="0" smtClean="0"/>
              <a:t>.</a:t>
            </a:r>
          </a:p>
          <a:p>
            <a:endParaRPr lang="de-AT" baseline="0" dirty="0" smtClean="0"/>
          </a:p>
          <a:p>
            <a:r>
              <a:rPr lang="de-AT" b="1" dirty="0" smtClean="0"/>
              <a:t>Green Ports </a:t>
            </a:r>
            <a:r>
              <a:rPr lang="de-AT" dirty="0" smtClean="0"/>
              <a:t>das heißt </a:t>
            </a:r>
            <a:r>
              <a:rPr lang="de-AT" b="1" dirty="0" smtClean="0"/>
              <a:t>nachhaltiges Hafenmanagement</a:t>
            </a:r>
            <a:r>
              <a:rPr lang="de-AT" dirty="0" smtClean="0"/>
              <a:t>, hat sich als Trend über die letzten Jahre zunehmend</a:t>
            </a:r>
            <a:r>
              <a:rPr lang="de-AT" baseline="0" dirty="0" smtClean="0"/>
              <a:t> im Bereich der Hafenentwicklung etabliert. Green Ports sollen dabei ein Gleichgewicht zwischen Umweltbeeinträchtigung  und wirtschaftlichen Interessen darstellen. Neben der Entwicklung der Häfen sollen auch Logistikketten komplett neu gestaltet werden.</a:t>
            </a:r>
          </a:p>
          <a:p>
            <a:endParaRPr lang="de-AT" baseline="0" dirty="0" smtClean="0"/>
          </a:p>
          <a:p>
            <a:r>
              <a:rPr lang="de-AT" baseline="0" dirty="0" smtClean="0"/>
              <a:t>Beispiel:</a:t>
            </a:r>
          </a:p>
          <a:p>
            <a:r>
              <a:rPr lang="de-AT" baseline="0" dirty="0" smtClean="0"/>
              <a:t>Durch </a:t>
            </a:r>
            <a:r>
              <a:rPr lang="de-AT" b="1" baseline="0" dirty="0" smtClean="0"/>
              <a:t>Landstrom-Anlagen</a:t>
            </a:r>
            <a:r>
              <a:rPr lang="de-AT" baseline="0" dirty="0" smtClean="0"/>
              <a:t> in Häfen wird Schiffen ermöglicht, bei abgeschaltetem Motor ihren Strombedarf zu decken. Es wird eine Reduzierung von Schadstoff, Geruchs- und Lärmemissionen und zusätzliche Einsparung von Kraftstoff erzielt. Aus diesem Grund gibt es auf europäischer Ebene die Bestrebung Landstrom-Anlagen auszubauen.</a:t>
            </a:r>
          </a:p>
          <a:p>
            <a:endParaRPr lang="de-AT" baseline="0" dirty="0" smtClean="0"/>
          </a:p>
          <a:p>
            <a:r>
              <a:rPr lang="de-AT" baseline="0" dirty="0" smtClean="0"/>
              <a:t>Um in einem sich rasch ändernden Umfeld bestehen zu können, sind sowohl Wettbewerb als auch </a:t>
            </a:r>
            <a:r>
              <a:rPr lang="de-AT" b="1" baseline="0" dirty="0" smtClean="0"/>
              <a:t>Kooperation</a:t>
            </a:r>
            <a:r>
              <a:rPr lang="de-AT" baseline="0" dirty="0" smtClean="0"/>
              <a:t> erforderlich. So kooperieren oftmals Häfen in der gleichen geographischen Region im Bereich Marketing und Standortentwicklung.</a:t>
            </a:r>
          </a:p>
          <a:p>
            <a:r>
              <a:rPr lang="de-AT" baseline="0" dirty="0" smtClean="0"/>
              <a:t>Die Interessensgemeinschaft Öffentlicher Donauhäfen in Österreich (IGÖD) vertritt die Häfen Linz, Enns, Krems und Wien bei internationalen Vereinigungen mit gleicher Interessenslage.</a:t>
            </a:r>
          </a:p>
          <a:p>
            <a:endParaRPr lang="de-A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solidFill>
                  <a:schemeClr val="accent1"/>
                </a:solidFill>
              </a:rPr>
              <a:t>(Ausführungen</a:t>
            </a:r>
            <a:r>
              <a:rPr lang="de-AT" baseline="0" dirty="0" smtClean="0">
                <a:solidFill>
                  <a:schemeClr val="accent1"/>
                </a:solidFill>
              </a:rPr>
              <a:t> im Handbuch der Donauschifffahrt S. 101-103.)</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solidFill>
                  <a:schemeClr val="accent1"/>
                </a:solidFill>
              </a:rPr>
              <a:t>Bildquelle: </a:t>
            </a:r>
            <a:r>
              <a:rPr lang="de-AT" sz="1200" dirty="0" smtClean="0">
                <a:solidFill>
                  <a:schemeClr val="bg1"/>
                </a:solidFill>
                <a:latin typeface="Corbel" panose="020B0503020204020204" pitchFamily="34" charset="0"/>
              </a:rPr>
              <a:t>Hafen Linz AG, </a:t>
            </a:r>
            <a:r>
              <a:rPr lang="de-AT" sz="1200" dirty="0" err="1" smtClean="0">
                <a:solidFill>
                  <a:schemeClr val="bg1"/>
                </a:solidFill>
                <a:latin typeface="Corbel" panose="020B0503020204020204" pitchFamily="34" charset="0"/>
              </a:rPr>
              <a:t>Ennshafen</a:t>
            </a:r>
            <a:r>
              <a:rPr lang="de-AT" sz="1200" dirty="0" smtClean="0">
                <a:solidFill>
                  <a:schemeClr val="bg1"/>
                </a:solidFill>
                <a:latin typeface="Corbel" panose="020B0503020204020204" pitchFamily="34" charset="0"/>
              </a:rPr>
              <a:t>, Hafen Wien, </a:t>
            </a:r>
            <a:r>
              <a:rPr lang="de-AT" sz="1200" dirty="0" err="1" smtClean="0">
                <a:solidFill>
                  <a:schemeClr val="bg1"/>
                </a:solidFill>
                <a:latin typeface="Corbel" panose="020B0503020204020204" pitchFamily="34" charset="0"/>
              </a:rPr>
              <a:t>Rhenus</a:t>
            </a:r>
            <a:r>
              <a:rPr lang="de-AT" sz="1200" dirty="0" smtClean="0">
                <a:solidFill>
                  <a:schemeClr val="bg1"/>
                </a:solidFill>
                <a:latin typeface="Corbel" panose="020B0503020204020204" pitchFamily="34" charset="0"/>
              </a:rPr>
              <a:t> Donauhafen Krems</a:t>
            </a:r>
            <a:r>
              <a:rPr lang="de-DE" sz="1200" dirty="0" smtClean="0">
                <a:solidFill>
                  <a:schemeClr val="bg1"/>
                </a:solidFill>
                <a:latin typeface="Corbel" panose="020B0503020204020204" pitchFamily="34" charset="0"/>
              </a:rPr>
              <a:t>,</a:t>
            </a:r>
            <a:r>
              <a:rPr lang="de-DE" sz="1200" baseline="0" dirty="0" smtClean="0">
                <a:solidFill>
                  <a:schemeClr val="bg1"/>
                </a:solidFill>
                <a:latin typeface="Corbel" panose="020B0503020204020204" pitchFamily="34" charset="0"/>
              </a:rPr>
              <a:t> </a:t>
            </a:r>
            <a:r>
              <a:rPr lang="de-AT" baseline="0" dirty="0" smtClean="0">
                <a:solidFill>
                  <a:schemeClr val="accent1"/>
                </a:solidFill>
              </a:rPr>
              <a:t>Handbuch der Donauschifffahrt 2013, S. 94, 95</a:t>
            </a:r>
            <a:endParaRPr lang="de-AT" dirty="0" smtClean="0">
              <a:solidFill>
                <a:schemeClr val="accent1"/>
              </a:solidFill>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155856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Die Fragen in der darüberlegenden Folie können als Aufwärmübung zum Thema „Häfen“ verwendet werden. Das Ziel ist es die Fragen mit den Schüler*innen/Studierenden zu diskutieren.</a:t>
            </a:r>
            <a:r>
              <a:rPr lang="de-AT" baseline="0" noProof="0" dirty="0" smtClean="0"/>
              <a:t> Die Fragen werden während der Präsentation beantwortet. Aufgrund dessen können die Fragen am Ende der Präsentation noch einmal diskutiert werden.</a:t>
            </a:r>
          </a:p>
          <a:p>
            <a:endParaRPr lang="de-AT" baseline="0" dirty="0" smtClean="0"/>
          </a:p>
          <a:p>
            <a:endParaRPr lang="de-AT" baseline="0" dirty="0" smtClean="0"/>
          </a:p>
          <a:p>
            <a:pPr defTabSz="921337"/>
            <a:r>
              <a:rPr lang="de-AT" b="1" baseline="0" dirty="0" smtClean="0"/>
              <a:t>Diskussionsfragen (5-10 Minuten Diskussion)</a:t>
            </a:r>
            <a:r>
              <a:rPr lang="de-AT" baseline="0" dirty="0" smtClean="0"/>
              <a:t>: </a:t>
            </a:r>
          </a:p>
          <a:p>
            <a:r>
              <a:rPr lang="de-AT" sz="1200" kern="1200" baseline="0" dirty="0" smtClean="0">
                <a:solidFill>
                  <a:schemeClr val="tx1"/>
                </a:solidFill>
                <a:latin typeface="Corbel" panose="020B0503020204020204" pitchFamily="34" charset="0"/>
                <a:ea typeface="+mn-ea"/>
                <a:cs typeface="+mn-cs"/>
              </a:rPr>
              <a:t>Welche österreichischen Donauhäfen gibt es? Linz, Wien, Enns, Krems (öffentlichen Häfen)</a:t>
            </a:r>
          </a:p>
          <a:p>
            <a:r>
              <a:rPr lang="de-AT" sz="1200" kern="1200" baseline="0" dirty="0" smtClean="0">
                <a:solidFill>
                  <a:schemeClr val="tx1"/>
                </a:solidFill>
                <a:latin typeface="Corbel" panose="020B0503020204020204" pitchFamily="34" charset="0"/>
                <a:ea typeface="+mn-ea"/>
                <a:cs typeface="+mn-cs"/>
              </a:rPr>
              <a:t>Welche Tätigkeiten werden in einem Hafen durchgeführt? Umschlag, Lagerung, Verpacken, Stripping und </a:t>
            </a:r>
            <a:r>
              <a:rPr lang="de-AT" sz="1200" kern="1200" baseline="0" dirty="0" err="1" smtClean="0">
                <a:solidFill>
                  <a:schemeClr val="tx1"/>
                </a:solidFill>
                <a:latin typeface="Corbel" panose="020B0503020204020204" pitchFamily="34" charset="0"/>
                <a:ea typeface="+mn-ea"/>
                <a:cs typeface="+mn-cs"/>
              </a:rPr>
              <a:t>Stuffing</a:t>
            </a:r>
            <a:r>
              <a:rPr lang="de-AT" sz="1200" kern="1200" baseline="0" dirty="0" smtClean="0">
                <a:solidFill>
                  <a:schemeClr val="tx1"/>
                </a:solidFill>
                <a:latin typeface="Corbel" panose="020B0503020204020204" pitchFamily="34" charset="0"/>
                <a:ea typeface="+mn-ea"/>
                <a:cs typeface="+mn-cs"/>
              </a:rPr>
              <a:t>, sanitäre Überprüfung, Qualitätskontrolle</a:t>
            </a:r>
          </a:p>
          <a:p>
            <a:r>
              <a:rPr lang="de-AT" sz="1200" kern="1200" baseline="0" dirty="0" smtClean="0">
                <a:solidFill>
                  <a:schemeClr val="tx1"/>
                </a:solidFill>
                <a:latin typeface="Corbel" panose="020B0503020204020204" pitchFamily="34" charset="0"/>
                <a:ea typeface="+mn-ea"/>
                <a:cs typeface="+mn-cs"/>
              </a:rPr>
              <a:t>Welche Arten von Güterbinnenschiffen gibt es auf der Donau? Motorgüterschiffe, Schubverbände, Schleppschiffe</a:t>
            </a:r>
          </a:p>
          <a:p>
            <a:endParaRPr lang="de-DE" spc="-101" baseline="0" dirty="0" smtClean="0">
              <a:solidFill>
                <a:schemeClr val="tx2"/>
              </a:solidFill>
              <a:latin typeface="Calibri (Body)"/>
            </a:endParaRPr>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(Ausführungen im </a:t>
            </a:r>
            <a:r>
              <a:rPr lang="de-AT" baseline="0" dirty="0" err="1" smtClean="0">
                <a:solidFill>
                  <a:srgbClr val="1E3A6C"/>
                </a:solidFill>
              </a:rPr>
              <a:t>viadonau</a:t>
            </a:r>
            <a:r>
              <a:rPr lang="de-AT" baseline="0" dirty="0" smtClean="0">
                <a:solidFill>
                  <a:srgbClr val="1E3A6C"/>
                </a:solidFill>
              </a:rPr>
              <a:t> </a:t>
            </a:r>
            <a:r>
              <a:rPr lang="de-AT" dirty="0" smtClean="0"/>
              <a:t>Handbuch der Donauschifffahrt auf Seite 86ff.,</a:t>
            </a:r>
            <a:r>
              <a:rPr lang="de-AT" baseline="0" dirty="0" smtClean="0"/>
              <a:t>  112)</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noProof="0" dirty="0" smtClean="0"/>
              <a:t>Bildquelle: viadonau, </a:t>
            </a:r>
            <a:r>
              <a:rPr lang="de-AT" baseline="0" noProof="0" dirty="0" err="1" smtClean="0"/>
              <a:t>Ennshafen</a:t>
            </a:r>
            <a:r>
              <a:rPr lang="de-AT" baseline="0" noProof="0" dirty="0" smtClean="0"/>
              <a:t>, Handbuch der Donauschifffahrt Seite 103</a:t>
            </a:r>
            <a:endParaRPr lang="de-DE" spc="-101" baseline="0" dirty="0" smtClean="0">
              <a:solidFill>
                <a:schemeClr val="tx2"/>
              </a:solidFill>
              <a:latin typeface="Calibri (Body)"/>
            </a:endParaRPr>
          </a:p>
          <a:p>
            <a:endParaRPr lang="de-AT" baseline="0" dirty="0" smtClean="0"/>
          </a:p>
          <a:p>
            <a:r>
              <a:rPr lang="de-AT" b="1" baseline="0" dirty="0" smtClean="0"/>
              <a:t>Input- mögliche Diskussionspunkte:</a:t>
            </a:r>
          </a:p>
          <a:p>
            <a:pPr marL="172751" indent="-172751">
              <a:buFont typeface="Arial" panose="020B0604020202020204" pitchFamily="34" charset="0"/>
              <a:buChar char="•"/>
            </a:pPr>
            <a:r>
              <a:rPr lang="de-AT" baseline="0" dirty="0" smtClean="0"/>
              <a:t>Hafen als Logistikdienstleister</a:t>
            </a:r>
          </a:p>
          <a:p>
            <a:pPr marL="172751" indent="-172751">
              <a:buFont typeface="Arial" panose="020B0604020202020204" pitchFamily="34" charset="0"/>
              <a:buChar char="•"/>
            </a:pPr>
            <a:r>
              <a:rPr lang="de-AT" baseline="0" dirty="0" smtClean="0"/>
              <a:t>Aufbau eines Hafens</a:t>
            </a:r>
            <a:endParaRPr lang="en-US" baseline="0" dirty="0" smtClean="0"/>
          </a:p>
          <a:p>
            <a:pPr marL="172464" indent="-172464">
              <a:buFont typeface="Arial" panose="020B0604020202020204" pitchFamily="34" charset="0"/>
              <a:buChar char="•"/>
            </a:pPr>
            <a:r>
              <a:rPr lang="de-DE" baseline="0" noProof="0" dirty="0" smtClean="0"/>
              <a:t>Massenleistungsfähigkeit</a:t>
            </a:r>
          </a:p>
          <a:p>
            <a:pPr marL="172464" indent="-172464">
              <a:buFont typeface="Arial" panose="020B0604020202020204" pitchFamily="34" charset="0"/>
              <a:buChar char="•"/>
            </a:pPr>
            <a:r>
              <a:rPr lang="de-DE" baseline="0" noProof="0" dirty="0" smtClean="0"/>
              <a:t>Antriebsarten</a:t>
            </a:r>
          </a:p>
          <a:p>
            <a:endParaRPr lang="en-US"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12415538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Wie werden Motorschiffe</a:t>
            </a:r>
            <a:r>
              <a:rPr lang="de-DE" baseline="0" dirty="0" smtClean="0"/>
              <a:t> noch genannt?</a:t>
            </a:r>
          </a:p>
          <a:p>
            <a:r>
              <a:rPr lang="de-DE" baseline="0" dirty="0" smtClean="0"/>
              <a:t>Selbstfahrer</a:t>
            </a:r>
          </a:p>
          <a:p>
            <a:r>
              <a:rPr lang="de-DE" baseline="0" dirty="0" smtClean="0"/>
              <a:t>Bildquelle: viadonau, https://fotos.viadonau.org</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pPr/>
              <a:t>40</a:t>
            </a:fld>
            <a:endParaRPr lang="de-AT" dirty="0"/>
          </a:p>
        </p:txBody>
      </p:sp>
    </p:spTree>
    <p:extLst>
      <p:ext uri="{BB962C8B-B14F-4D97-AF65-F5344CB8AC3E}">
        <p14:creationId xmlns:p14="http://schemas.microsoft.com/office/powerpoint/2010/main" val="3012003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Die Übung eignet sich als Einzel- oder Gruppenübung (bis zu 5 Personen). </a:t>
            </a:r>
          </a:p>
          <a:p>
            <a:r>
              <a:rPr lang="de-AT" dirty="0" smtClean="0"/>
              <a:t>Dauer: 20</a:t>
            </a:r>
            <a:r>
              <a:rPr lang="de-AT" baseline="0" dirty="0" smtClean="0"/>
              <a:t> Minuten</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pPr/>
              <a:t>41</a:t>
            </a:fld>
            <a:endParaRPr lang="de-AT" dirty="0"/>
          </a:p>
        </p:txBody>
      </p:sp>
    </p:spTree>
    <p:extLst>
      <p:ext uri="{BB962C8B-B14F-4D97-AF65-F5344CB8AC3E}">
        <p14:creationId xmlns:p14="http://schemas.microsoft.com/office/powerpoint/2010/main" val="1158669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pPr/>
              <a:t>42</a:t>
            </a:fld>
            <a:endParaRPr lang="de-AT" dirty="0"/>
          </a:p>
        </p:txBody>
      </p:sp>
    </p:spTree>
    <p:extLst>
      <p:ext uri="{BB962C8B-B14F-4D97-AF65-F5344CB8AC3E}">
        <p14:creationId xmlns:p14="http://schemas.microsoft.com/office/powerpoint/2010/main" val="14743416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pPr/>
              <a:t>43</a:t>
            </a:fld>
            <a:endParaRPr lang="de-AT" dirty="0"/>
          </a:p>
        </p:txBody>
      </p:sp>
    </p:spTree>
    <p:extLst>
      <p:ext uri="{BB962C8B-B14F-4D97-AF65-F5344CB8AC3E}">
        <p14:creationId xmlns:p14="http://schemas.microsoft.com/office/powerpoint/2010/main" val="3768019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44</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Hier sehen</a:t>
            </a:r>
            <a:r>
              <a:rPr lang="de-DE" baseline="0" dirty="0" smtClean="0"/>
              <a:t> Sie eine Übersicht der Kernelemente der Binnenschifffahrt:</a:t>
            </a:r>
          </a:p>
          <a:p>
            <a:pPr lvl="0"/>
            <a:r>
              <a:rPr lang="de-DE" sz="1200" kern="1200" dirty="0" smtClean="0">
                <a:solidFill>
                  <a:schemeClr val="tx1"/>
                </a:solidFill>
                <a:effectLst/>
                <a:ea typeface="+mn-ea"/>
                <a:cs typeface="+mn-cs"/>
              </a:rPr>
              <a:t>die </a:t>
            </a:r>
            <a:r>
              <a:rPr lang="de-DE" sz="1200" b="1" kern="1200" dirty="0" smtClean="0">
                <a:solidFill>
                  <a:schemeClr val="tx1"/>
                </a:solidFill>
                <a:effectLst/>
                <a:ea typeface="+mn-ea"/>
                <a:cs typeface="+mn-cs"/>
              </a:rPr>
              <a:t>Wasserstraße </a:t>
            </a:r>
            <a:r>
              <a:rPr lang="de-DE" sz="1200" b="0" kern="1200" dirty="0" smtClean="0">
                <a:solidFill>
                  <a:schemeClr val="tx1"/>
                </a:solidFill>
                <a:effectLst/>
                <a:ea typeface="+mn-ea"/>
                <a:cs typeface="+mn-cs"/>
              </a:rPr>
              <a:t>(Handbuc</a:t>
            </a:r>
            <a:r>
              <a:rPr lang="de-DE" sz="1200" b="0" kern="1200" baseline="0" dirty="0" smtClean="0">
                <a:solidFill>
                  <a:schemeClr val="tx1"/>
                </a:solidFill>
                <a:effectLst/>
                <a:ea typeface="+mn-ea"/>
                <a:cs typeface="+mn-cs"/>
              </a:rPr>
              <a:t>h der Donauschifffahrt S 38-83)</a:t>
            </a:r>
            <a:r>
              <a:rPr lang="de-DE" sz="1200" kern="1200" dirty="0" smtClean="0">
                <a:solidFill>
                  <a:schemeClr val="tx1"/>
                </a:solidFill>
                <a:effectLst/>
                <a:ea typeface="+mn-ea"/>
                <a:cs typeface="+mn-cs"/>
              </a:rPr>
              <a:t> selbst</a:t>
            </a:r>
            <a:r>
              <a:rPr lang="de-DE" sz="1200" kern="1200" baseline="0" dirty="0" smtClean="0">
                <a:solidFill>
                  <a:schemeClr val="tx1"/>
                </a:solidFill>
                <a:effectLst/>
                <a:ea typeface="+mn-ea"/>
                <a:cs typeface="+mn-cs"/>
              </a:rPr>
              <a:t> stellt dabei den Grundstein</a:t>
            </a:r>
            <a:r>
              <a:rPr lang="de-DE" sz="1200" kern="1200" dirty="0" smtClean="0">
                <a:solidFill>
                  <a:schemeClr val="tx1"/>
                </a:solidFill>
                <a:effectLst/>
                <a:ea typeface="+mn-ea"/>
                <a:cs typeface="+mn-cs"/>
              </a:rPr>
              <a:t> für den Transport von Gütern dar.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kern="1200" dirty="0" smtClean="0">
                <a:solidFill>
                  <a:schemeClr val="tx1"/>
                </a:solidFill>
                <a:effectLst/>
                <a:ea typeface="+mn-ea"/>
                <a:cs typeface="+mn-cs"/>
              </a:rPr>
              <a:t>In</a:t>
            </a:r>
            <a:r>
              <a:rPr lang="de-DE" sz="1200" b="0" kern="1200" baseline="0" dirty="0" smtClean="0">
                <a:solidFill>
                  <a:schemeClr val="tx1"/>
                </a:solidFill>
                <a:effectLst/>
                <a:ea typeface="+mn-ea"/>
                <a:cs typeface="+mn-cs"/>
              </a:rPr>
              <a:t> den unterschiedlichen Arten von </a:t>
            </a:r>
            <a:r>
              <a:rPr lang="de-DE" sz="1200" b="1" kern="1200" dirty="0" smtClean="0">
                <a:solidFill>
                  <a:schemeClr val="tx1"/>
                </a:solidFill>
                <a:effectLst/>
                <a:ea typeface="+mn-ea"/>
                <a:cs typeface="+mn-cs"/>
              </a:rPr>
              <a:t>Binnenschiffen </a:t>
            </a:r>
            <a:r>
              <a:rPr lang="de-DE" sz="1200" b="0" kern="1200" dirty="0" smtClean="0">
                <a:solidFill>
                  <a:schemeClr val="tx1"/>
                </a:solidFill>
                <a:effectLst/>
                <a:ea typeface="+mn-ea"/>
                <a:cs typeface="+mn-cs"/>
              </a:rPr>
              <a:t>(Handbuch</a:t>
            </a:r>
            <a:r>
              <a:rPr lang="de-DE" sz="1200" b="0" kern="1200" baseline="0" dirty="0" smtClean="0">
                <a:solidFill>
                  <a:schemeClr val="tx1"/>
                </a:solidFill>
                <a:effectLst/>
                <a:ea typeface="+mn-ea"/>
                <a:cs typeface="+mn-cs"/>
              </a:rPr>
              <a:t> der Donauschifffahrt S 112-143)</a:t>
            </a:r>
            <a:r>
              <a:rPr lang="de-DE" sz="1200" b="1" kern="1200" dirty="0" smtClean="0">
                <a:solidFill>
                  <a:schemeClr val="tx1"/>
                </a:solidFill>
                <a:effectLst/>
                <a:ea typeface="+mn-ea"/>
                <a:cs typeface="+mn-cs"/>
              </a:rPr>
              <a:t> </a:t>
            </a:r>
            <a:r>
              <a:rPr lang="de-DE" sz="1200" b="0" kern="1200" dirty="0" smtClean="0">
                <a:solidFill>
                  <a:schemeClr val="tx1"/>
                </a:solidFill>
                <a:effectLst/>
                <a:ea typeface="+mn-ea"/>
                <a:cs typeface="+mn-cs"/>
              </a:rPr>
              <a:t>wird</a:t>
            </a:r>
            <a:r>
              <a:rPr lang="de-DE" sz="1200" b="0" kern="1200" baseline="0" dirty="0" smtClean="0">
                <a:solidFill>
                  <a:schemeClr val="tx1"/>
                </a:solidFill>
                <a:effectLst/>
                <a:ea typeface="+mn-ea"/>
                <a:cs typeface="+mn-cs"/>
              </a:rPr>
              <a:t> eine Vielzahl an verschiedenen Gütern transportiert.</a:t>
            </a:r>
            <a:endParaRPr lang="de-AT" sz="1200" kern="1200" dirty="0" smtClean="0">
              <a:solidFill>
                <a:schemeClr val="tx1"/>
              </a:solidFill>
              <a:effectLst/>
              <a:ea typeface="+mn-ea"/>
              <a:cs typeface="+mn-cs"/>
            </a:endParaRPr>
          </a:p>
          <a:p>
            <a:pPr lvl="0"/>
            <a:r>
              <a:rPr lang="de-DE" sz="1200" kern="1200" dirty="0" smtClean="0">
                <a:solidFill>
                  <a:schemeClr val="tx1"/>
                </a:solidFill>
                <a:effectLst/>
                <a:ea typeface="+mn-ea"/>
                <a:cs typeface="+mn-cs"/>
              </a:rPr>
              <a:t>Die </a:t>
            </a:r>
            <a:r>
              <a:rPr lang="de-DE" sz="1200" b="1" kern="1200" dirty="0" smtClean="0">
                <a:solidFill>
                  <a:schemeClr val="tx1"/>
                </a:solidFill>
                <a:effectLst/>
                <a:ea typeface="+mn-ea"/>
                <a:cs typeface="+mn-cs"/>
              </a:rPr>
              <a:t>Häfen</a:t>
            </a:r>
            <a:r>
              <a:rPr lang="de-DE" sz="1200" kern="1200" dirty="0" smtClean="0">
                <a:solidFill>
                  <a:schemeClr val="tx1"/>
                </a:solidFill>
                <a:effectLst/>
                <a:ea typeface="+mn-ea"/>
                <a:cs typeface="+mn-cs"/>
              </a:rPr>
              <a:t> (Handbuch der Donauschifffahrt S 86-108) dienen als Umschlagsplatz für Güter, </a:t>
            </a:r>
            <a:endParaRPr lang="de-AT" sz="1200" kern="1200" dirty="0" smtClean="0">
              <a:solidFill>
                <a:schemeClr val="tx1"/>
              </a:solidFill>
              <a:effectLst/>
              <a:ea typeface="+mn-ea"/>
              <a:cs typeface="+mn-cs"/>
            </a:endParaRPr>
          </a:p>
          <a:p>
            <a:pPr lvl="0"/>
            <a:r>
              <a:rPr lang="de-DE" sz="1200" b="1" kern="1200" dirty="0" smtClean="0">
                <a:solidFill>
                  <a:schemeClr val="tx1"/>
                </a:solidFill>
                <a:effectLst/>
                <a:ea typeface="+mn-ea"/>
                <a:cs typeface="+mn-cs"/>
              </a:rPr>
              <a:t>RIS – River Information Service</a:t>
            </a:r>
            <a:r>
              <a:rPr lang="de-DE" sz="1200" kern="1200" dirty="0" smtClean="0">
                <a:solidFill>
                  <a:schemeClr val="tx1"/>
                </a:solidFill>
                <a:effectLst/>
                <a:ea typeface="+mn-ea"/>
                <a:cs typeface="+mn-cs"/>
              </a:rPr>
              <a:t> (Handbuch der Donauschifffahrt</a:t>
            </a:r>
            <a:r>
              <a:rPr lang="de-DE" sz="1200" kern="1200" baseline="0" dirty="0" smtClean="0">
                <a:solidFill>
                  <a:schemeClr val="tx1"/>
                </a:solidFill>
                <a:effectLst/>
                <a:ea typeface="+mn-ea"/>
                <a:cs typeface="+mn-cs"/>
              </a:rPr>
              <a:t> S 204-215) </a:t>
            </a:r>
            <a:r>
              <a:rPr lang="de-DE" sz="1200" kern="1200" dirty="0" smtClean="0">
                <a:solidFill>
                  <a:schemeClr val="tx1"/>
                </a:solidFill>
                <a:effectLst/>
                <a:ea typeface="+mn-ea"/>
                <a:cs typeface="+mn-cs"/>
              </a:rPr>
              <a:t>sind</a:t>
            </a:r>
            <a:r>
              <a:rPr lang="de-DE" sz="1200" kern="1200" baseline="0" dirty="0" smtClean="0">
                <a:solidFill>
                  <a:schemeClr val="tx1"/>
                </a:solidFill>
                <a:effectLst/>
                <a:ea typeface="+mn-ea"/>
                <a:cs typeface="+mn-cs"/>
              </a:rPr>
              <a:t> Systeme die durch die Sammlung und Bereitstellung gezielter Informationen und Daten zur Binnenschifffahrt </a:t>
            </a:r>
            <a:r>
              <a:rPr lang="de-DE" sz="1200" kern="1200" dirty="0" smtClean="0">
                <a:solidFill>
                  <a:schemeClr val="tx1"/>
                </a:solidFill>
                <a:effectLst/>
                <a:ea typeface="+mn-ea"/>
                <a:cs typeface="+mn-cs"/>
              </a:rPr>
              <a:t>die Sicherheit, Planbarkeit und Effizienz der Binnenschifffahrt</a:t>
            </a:r>
            <a:r>
              <a:rPr lang="de-DE" sz="1200" kern="1200" baseline="0" dirty="0" smtClean="0">
                <a:solidFill>
                  <a:schemeClr val="tx1"/>
                </a:solidFill>
                <a:effectLst/>
                <a:ea typeface="+mn-ea"/>
                <a:cs typeface="+mn-cs"/>
              </a:rPr>
              <a:t> erhöhen.</a:t>
            </a:r>
            <a:endParaRPr lang="de-AT" sz="1200" kern="1200" dirty="0" smtClean="0">
              <a:solidFill>
                <a:schemeClr val="tx1"/>
              </a:solidFill>
              <a:effectLst/>
              <a:ea typeface="+mn-ea"/>
              <a:cs typeface="+mn-cs"/>
            </a:endParaRPr>
          </a:p>
          <a:p>
            <a:pPr lvl="0"/>
            <a:r>
              <a:rPr lang="de-DE" sz="1200" kern="1200" dirty="0" smtClean="0">
                <a:solidFill>
                  <a:schemeClr val="tx1"/>
                </a:solidFill>
                <a:effectLst/>
                <a:ea typeface="+mn-ea"/>
                <a:cs typeface="+mn-cs"/>
              </a:rPr>
              <a:t>Die </a:t>
            </a:r>
            <a:r>
              <a:rPr lang="de-DE" sz="1200" b="1" kern="1200" dirty="0" smtClean="0">
                <a:solidFill>
                  <a:schemeClr val="tx1"/>
                </a:solidFill>
                <a:effectLst/>
                <a:ea typeface="+mn-ea"/>
                <a:cs typeface="+mn-cs"/>
              </a:rPr>
              <a:t>Politik </a:t>
            </a:r>
            <a:r>
              <a:rPr lang="de-DE" sz="1200" b="0" kern="1200" dirty="0" smtClean="0">
                <a:solidFill>
                  <a:schemeClr val="tx1"/>
                </a:solidFill>
                <a:effectLst/>
                <a:ea typeface="+mn-ea"/>
                <a:cs typeface="+mn-cs"/>
              </a:rPr>
              <a:t>gibt</a:t>
            </a:r>
            <a:r>
              <a:rPr lang="de-DE" sz="1200" b="0" kern="1200" baseline="0" dirty="0" smtClean="0">
                <a:solidFill>
                  <a:schemeClr val="tx1"/>
                </a:solidFill>
                <a:effectLst/>
                <a:ea typeface="+mn-ea"/>
                <a:cs typeface="+mn-cs"/>
              </a:rPr>
              <a:t> rechtliche Rahmenbedingungen vor und sorgt so</a:t>
            </a:r>
            <a:r>
              <a:rPr lang="de-DE" dirty="0"/>
              <a:t> </a:t>
            </a:r>
            <a:r>
              <a:rPr lang="de-DE" sz="1200" kern="1200" dirty="0" smtClean="0">
                <a:solidFill>
                  <a:schemeClr val="tx1"/>
                </a:solidFill>
                <a:effectLst/>
                <a:ea typeface="+mn-ea"/>
                <a:cs typeface="+mn-cs"/>
              </a:rPr>
              <a:t>für einen reibungslosen nationalen und internationalen Verkehrsstrom.</a:t>
            </a:r>
          </a:p>
          <a:p>
            <a:pPr lvl="0"/>
            <a:endParaRPr lang="de-DE" sz="1200" kern="1200" dirty="0" smtClean="0">
              <a:solidFill>
                <a:schemeClr val="tx1"/>
              </a:solidFill>
              <a:effectLst/>
              <a:ea typeface="+mn-ea"/>
              <a:cs typeface="+mn-cs"/>
            </a:endParaRPr>
          </a:p>
          <a:p>
            <a:pPr lvl="0"/>
            <a:r>
              <a:rPr lang="de-DE" sz="1200" kern="1200" dirty="0" smtClean="0">
                <a:solidFill>
                  <a:schemeClr val="tx1"/>
                </a:solidFill>
                <a:effectLst/>
                <a:ea typeface="+mn-ea"/>
                <a:cs typeface="+mn-cs"/>
              </a:rPr>
              <a:t>(Eine</a:t>
            </a:r>
            <a:r>
              <a:rPr lang="de-DE" sz="1200" kern="1200" baseline="0" dirty="0" smtClean="0">
                <a:solidFill>
                  <a:schemeClr val="tx1"/>
                </a:solidFill>
                <a:effectLst/>
                <a:ea typeface="+mn-ea"/>
                <a:cs typeface="+mn-cs"/>
              </a:rPr>
              <a:t> detaillierte Übersicht der Kernelemente finden Sie im Handbuch der Donauschifffahrt auf den Seiten 14-16)</a:t>
            </a:r>
            <a:endParaRPr lang="de-AT" sz="1200" kern="1200" dirty="0" smtClean="0">
              <a:solidFill>
                <a:schemeClr val="tx1"/>
              </a:solidFill>
              <a:effectLs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5</a:t>
            </a:fld>
            <a:endParaRPr lang="de-AT" dirty="0">
              <a:solidFill>
                <a:prstClr val="black"/>
              </a:solidFill>
            </a:endParaRPr>
          </a:p>
        </p:txBody>
      </p:sp>
    </p:spTree>
    <p:extLst>
      <p:ext uri="{BB962C8B-B14F-4D97-AF65-F5344CB8AC3E}">
        <p14:creationId xmlns:p14="http://schemas.microsoft.com/office/powerpoint/2010/main" val="3116316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883205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de-DE" b="1" dirty="0" smtClean="0"/>
              <a:t>Häfen</a:t>
            </a:r>
            <a:r>
              <a:rPr lang="de-DE" dirty="0" smtClean="0"/>
              <a:t> sind Anlagen für den </a:t>
            </a:r>
            <a:r>
              <a:rPr lang="de-DE" b="1" dirty="0" smtClean="0"/>
              <a:t>Umschlag</a:t>
            </a:r>
            <a:r>
              <a:rPr lang="de-DE" dirty="0" smtClean="0"/>
              <a:t> von </a:t>
            </a:r>
            <a:r>
              <a:rPr lang="de-DE" b="1" dirty="0" smtClean="0"/>
              <a:t>Gütern</a:t>
            </a:r>
            <a:r>
              <a:rPr lang="de-DE" dirty="0" smtClean="0"/>
              <a:t>, die über mindestens ein </a:t>
            </a:r>
            <a:r>
              <a:rPr lang="de-DE" b="1" dirty="0" smtClean="0"/>
              <a:t>Hafenbecken </a:t>
            </a:r>
            <a:r>
              <a:rPr lang="de-DE" dirty="0" smtClean="0"/>
              <a:t>verfügen. Umschlagstellen ohne Hafenbecken werden als Umschlagländen bezeichnet. Bestimmte Güter dürfen nach nationalem Gesetz nur in einem Hafenbecken umgeschlagen werden. Hafenbecken schützen während Hochwasser, Eisbildung und anderen extremen Wetterereignissen, hier können Schiffe währenddessen sicher verweilen.</a:t>
            </a:r>
          </a:p>
          <a:p>
            <a:pPr eaLnBrk="1" hangingPunct="1"/>
            <a:endParaRPr lang="de-DE" dirty="0" smtClean="0"/>
          </a:p>
          <a:p>
            <a:pPr eaLnBrk="1" hangingPunct="1"/>
            <a:r>
              <a:rPr lang="de-DE" dirty="0" smtClean="0"/>
              <a:t>Umschlag = Wechsel von</a:t>
            </a:r>
            <a:r>
              <a:rPr lang="de-DE" baseline="0" dirty="0" smtClean="0"/>
              <a:t> Transporteinheiten oder Gütern von einem Verkehrsmittel auf ein anderes. (Glossar, </a:t>
            </a:r>
            <a:r>
              <a:rPr lang="de-AT" dirty="0" smtClean="0"/>
              <a:t>Handbuch der Donauschifffahrt S.</a:t>
            </a:r>
            <a:r>
              <a:rPr lang="de-AT" baseline="0" dirty="0" smtClean="0"/>
              <a:t> 224)</a:t>
            </a:r>
            <a:endParaRPr lang="de-DE" dirty="0" smtClean="0"/>
          </a:p>
          <a:p>
            <a:pPr eaLnBrk="1" hangingPunct="1"/>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(Ausführungen im </a:t>
            </a:r>
            <a:r>
              <a:rPr lang="de-AT" baseline="0" dirty="0" err="1" smtClean="0">
                <a:solidFill>
                  <a:srgbClr val="1E3A6C"/>
                </a:solidFill>
              </a:rPr>
              <a:t>viadonau</a:t>
            </a:r>
            <a:r>
              <a:rPr lang="de-AT" baseline="0" dirty="0" smtClean="0">
                <a:solidFill>
                  <a:srgbClr val="1E3A6C"/>
                </a:solidFill>
              </a:rPr>
              <a:t> </a:t>
            </a:r>
            <a:r>
              <a:rPr lang="de-AT" dirty="0" smtClean="0"/>
              <a:t>Handbuch der Donauschifffahrt auf Seite 86-108)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Bildquelle: viadonau, Handbuch</a:t>
            </a:r>
            <a:r>
              <a:rPr lang="de-DE" baseline="0" dirty="0" smtClean="0"/>
              <a:t> der Donauschifffahrt S. 86</a:t>
            </a: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pPr eaLnBrk="1" hangingPunct="1"/>
            <a:endParaRPr lang="de-DE"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76642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31670" eaLnBrk="0" hangingPunct="0">
              <a:defRPr sz="4000">
                <a:solidFill>
                  <a:schemeClr val="tx1"/>
                </a:solidFill>
                <a:latin typeface="Arial" charset="0"/>
              </a:defRPr>
            </a:lvl1pPr>
            <a:lvl2pPr marL="744064" indent="-286179" defTabSz="931670" eaLnBrk="0" hangingPunct="0">
              <a:defRPr sz="4000">
                <a:solidFill>
                  <a:schemeClr val="tx1"/>
                </a:solidFill>
                <a:latin typeface="Arial" charset="0"/>
              </a:defRPr>
            </a:lvl2pPr>
            <a:lvl3pPr marL="1144715" indent="-228943" defTabSz="931670" eaLnBrk="0" hangingPunct="0">
              <a:defRPr sz="4000">
                <a:solidFill>
                  <a:schemeClr val="tx1"/>
                </a:solidFill>
                <a:latin typeface="Arial" charset="0"/>
              </a:defRPr>
            </a:lvl3pPr>
            <a:lvl4pPr marL="1602600" indent="-228943" defTabSz="931670" eaLnBrk="0" hangingPunct="0">
              <a:defRPr sz="4000">
                <a:solidFill>
                  <a:schemeClr val="tx1"/>
                </a:solidFill>
                <a:latin typeface="Arial" charset="0"/>
              </a:defRPr>
            </a:lvl4pPr>
            <a:lvl5pPr marL="2060486" indent="-228943" defTabSz="931670" eaLnBrk="0" hangingPunct="0">
              <a:defRPr sz="4000">
                <a:solidFill>
                  <a:schemeClr val="tx1"/>
                </a:solidFill>
                <a:latin typeface="Arial" charset="0"/>
              </a:defRPr>
            </a:lvl5pPr>
            <a:lvl6pPr marL="2518372" indent="-228943" algn="ctr" defTabSz="931670" eaLnBrk="0" fontAlgn="base" hangingPunct="0">
              <a:spcBef>
                <a:spcPct val="0"/>
              </a:spcBef>
              <a:spcAft>
                <a:spcPct val="0"/>
              </a:spcAft>
              <a:defRPr sz="4000">
                <a:solidFill>
                  <a:schemeClr val="tx1"/>
                </a:solidFill>
                <a:latin typeface="Arial" charset="0"/>
              </a:defRPr>
            </a:lvl6pPr>
            <a:lvl7pPr marL="2976258" indent="-228943" algn="ctr" defTabSz="931670" eaLnBrk="0" fontAlgn="base" hangingPunct="0">
              <a:spcBef>
                <a:spcPct val="0"/>
              </a:spcBef>
              <a:spcAft>
                <a:spcPct val="0"/>
              </a:spcAft>
              <a:defRPr sz="4000">
                <a:solidFill>
                  <a:schemeClr val="tx1"/>
                </a:solidFill>
                <a:latin typeface="Arial" charset="0"/>
              </a:defRPr>
            </a:lvl7pPr>
            <a:lvl8pPr marL="3434144" indent="-228943" algn="ctr" defTabSz="931670" eaLnBrk="0" fontAlgn="base" hangingPunct="0">
              <a:spcBef>
                <a:spcPct val="0"/>
              </a:spcBef>
              <a:spcAft>
                <a:spcPct val="0"/>
              </a:spcAft>
              <a:defRPr sz="4000">
                <a:solidFill>
                  <a:schemeClr val="tx1"/>
                </a:solidFill>
                <a:latin typeface="Arial" charset="0"/>
              </a:defRPr>
            </a:lvl8pPr>
            <a:lvl9pPr marL="3892029" indent="-228943" algn="ctr" defTabSz="931670" eaLnBrk="0" fontAlgn="base" hangingPunct="0">
              <a:spcBef>
                <a:spcPct val="0"/>
              </a:spcBef>
              <a:spcAft>
                <a:spcPct val="0"/>
              </a:spcAft>
              <a:defRPr sz="4000">
                <a:solidFill>
                  <a:schemeClr val="tx1"/>
                </a:solidFill>
                <a:latin typeface="Arial" charset="0"/>
              </a:defRPr>
            </a:lvl9pPr>
          </a:lstStyle>
          <a:p>
            <a:pPr eaLnBrk="1" hangingPunct="1"/>
            <a:fld id="{E08B2964-5AE5-4DCF-890E-4B5BCBD1C1BE}" type="slidenum">
              <a:rPr lang="en-GB" sz="1200">
                <a:solidFill>
                  <a:prstClr val="black"/>
                </a:solidFill>
                <a:latin typeface="Corbel" panose="020B0503020204020204" pitchFamily="34" charset="0"/>
              </a:rPr>
              <a:pPr eaLnBrk="1" hangingPunct="1"/>
              <a:t>8</a:t>
            </a:fld>
            <a:endParaRPr lang="en-GB" sz="1200" dirty="0">
              <a:solidFill>
                <a:prstClr val="black"/>
              </a:solidFill>
              <a:latin typeface="Corbel" panose="020B0503020204020204" pitchFamily="34" charset="0"/>
            </a:endParaRPr>
          </a:p>
        </p:txBody>
      </p:sp>
      <p:sp>
        <p:nvSpPr>
          <p:cNvPr id="75779" name="Rectangle 2"/>
          <p:cNvSpPr>
            <a:spLocks noGrp="1" noRot="1" noChangeAspect="1" noChangeArrowheads="1" noTextEdit="1"/>
          </p:cNvSpPr>
          <p:nvPr>
            <p:ph type="sldImg"/>
          </p:nvPr>
        </p:nvSpPr>
        <p:spPr>
          <a:xfrm>
            <a:off x="919163" y="746125"/>
            <a:ext cx="4972050" cy="3729038"/>
          </a:xfrm>
          <a:ln/>
        </p:spPr>
      </p:sp>
      <p:sp>
        <p:nvSpPr>
          <p:cNvPr id="75780" name="Rectangle 3"/>
          <p:cNvSpPr>
            <a:spLocks noGrp="1" noChangeArrowheads="1"/>
          </p:cNvSpPr>
          <p:nvPr>
            <p:ph type="body" idx="1"/>
          </p:nvPr>
        </p:nvSpPr>
        <p:spPr>
          <a:noFill/>
        </p:spPr>
        <p:txBody>
          <a:bodyPr/>
          <a:lstStyle/>
          <a:p>
            <a:pPr eaLnBrk="1" hangingPunct="1"/>
            <a:r>
              <a:rPr lang="de-AT" dirty="0" smtClean="0"/>
              <a:t>Jeder Hafen</a:t>
            </a:r>
            <a:r>
              <a:rPr lang="de-AT" baseline="0" dirty="0" smtClean="0"/>
              <a:t> weist eine </a:t>
            </a:r>
            <a:r>
              <a:rPr lang="de-AT" b="1" baseline="0" dirty="0" smtClean="0"/>
              <a:t>dreiteilige Grundstruktur </a:t>
            </a:r>
            <a:r>
              <a:rPr lang="de-AT" baseline="0" dirty="0" smtClean="0"/>
              <a:t>auf:</a:t>
            </a:r>
          </a:p>
          <a:p>
            <a:pPr eaLnBrk="1" hangingPunct="1"/>
            <a:endParaRPr lang="de-AT" baseline="0" dirty="0" smtClean="0"/>
          </a:p>
          <a:p>
            <a:pPr eaLnBrk="1" hangingPunct="1"/>
            <a:r>
              <a:rPr lang="de-AT" baseline="0" dirty="0" smtClean="0"/>
              <a:t>Als </a:t>
            </a:r>
            <a:r>
              <a:rPr lang="de-AT" b="1" baseline="0" dirty="0" smtClean="0"/>
              <a:t>Wasserseite </a:t>
            </a:r>
            <a:r>
              <a:rPr lang="de-AT" baseline="0" dirty="0" smtClean="0"/>
              <a:t>werden das Hafenbecken und der Kai verstanden</a:t>
            </a:r>
          </a:p>
          <a:p>
            <a:pPr eaLnBrk="1" hangingPunct="1"/>
            <a:r>
              <a:rPr lang="de-AT" baseline="0" dirty="0" smtClean="0"/>
              <a:t>Zum </a:t>
            </a:r>
            <a:r>
              <a:rPr lang="de-AT" b="1" baseline="0" dirty="0" smtClean="0"/>
              <a:t>Hafengebiet </a:t>
            </a:r>
            <a:r>
              <a:rPr lang="de-AT" baseline="0" dirty="0" smtClean="0"/>
              <a:t>zählt die Manipulationsfläche direkt hinter der Kaikante. In diesem Bereich befinden sich Kräne, Kranspuren und Kaigleise. Im Hafengebiet stehen neben Flächen zur Industrieansiedelung auch Flächen für Logistikdienstleistungsunternehmen zur Verfügung. </a:t>
            </a:r>
          </a:p>
          <a:p>
            <a:pPr eaLnBrk="1" hangingPunct="1"/>
            <a:r>
              <a:rPr lang="de-AT" baseline="0" dirty="0" smtClean="0"/>
              <a:t>Das </a:t>
            </a:r>
            <a:r>
              <a:rPr lang="de-AT" b="1" baseline="0" dirty="0" smtClean="0"/>
              <a:t>Hinterland</a:t>
            </a:r>
            <a:r>
              <a:rPr lang="de-AT" baseline="0" dirty="0" smtClean="0"/>
              <a:t> stellt das Einzugsgebiet des Hafens dar. Im Hafen selbst werden Verkehrsströme aus dem Hinterland gebündelt und entflechtet.</a:t>
            </a:r>
          </a:p>
          <a:p>
            <a:pPr eaLnBrk="1" hangingPunct="1"/>
            <a:endParaRPr lang="de-AT" baseline="0" dirty="0" smtClean="0"/>
          </a:p>
          <a:p>
            <a:endParaRPr lang="de-DE" dirty="0" smtClean="0"/>
          </a:p>
          <a:p>
            <a:r>
              <a:rPr lang="de-DE" dirty="0"/>
              <a:t>(</a:t>
            </a:r>
            <a:r>
              <a:rPr lang="de-AT" dirty="0" smtClean="0"/>
              <a:t>Ausführungen </a:t>
            </a:r>
            <a:r>
              <a:rPr lang="de-AT" dirty="0"/>
              <a:t>im </a:t>
            </a:r>
            <a:r>
              <a:rPr lang="de-AT" dirty="0" smtClean="0"/>
              <a:t>viadonau</a:t>
            </a:r>
            <a:r>
              <a:rPr lang="de-AT" dirty="0" smtClean="0">
                <a:solidFill>
                  <a:srgbClr val="1E3A6C"/>
                </a:solidFill>
              </a:rPr>
              <a:t> </a:t>
            </a:r>
            <a:r>
              <a:rPr lang="de-AT" dirty="0"/>
              <a:t>Handbuch Donauschifffahrt auf Seite </a:t>
            </a:r>
            <a:r>
              <a:rPr lang="de-AT" dirty="0" smtClean="0"/>
              <a:t>87-88)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Bildquelle: viadonau, EHG </a:t>
            </a:r>
            <a:r>
              <a:rPr lang="de-DE" dirty="0" err="1" smtClean="0"/>
              <a:t>Ennshafen</a:t>
            </a:r>
            <a:r>
              <a:rPr lang="de-DE" dirty="0" smtClean="0"/>
              <a:t> GmbH, Handbuch</a:t>
            </a:r>
            <a:r>
              <a:rPr lang="de-DE" baseline="0" dirty="0" smtClean="0"/>
              <a:t> der Donauschifffahrt S 88</a:t>
            </a:r>
            <a:endParaRPr lang="de-DE" dirty="0" smtClean="0"/>
          </a:p>
          <a:p>
            <a:endParaRPr lang="de-AT" dirty="0"/>
          </a:p>
          <a:p>
            <a:pPr eaLnBrk="1" hangingPunct="1"/>
            <a:endParaRPr lang="de-AT" dirty="0" smtClean="0"/>
          </a:p>
        </p:txBody>
      </p:sp>
    </p:spTree>
    <p:extLst>
      <p:ext uri="{BB962C8B-B14F-4D97-AF65-F5344CB8AC3E}">
        <p14:creationId xmlns:p14="http://schemas.microsoft.com/office/powerpoint/2010/main" val="1574907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Umschlagstellen ohne Hafenbecken werden als </a:t>
            </a:r>
            <a:r>
              <a:rPr lang="de-DE" b="1" dirty="0" smtClean="0"/>
              <a:t>Umschlagländen</a:t>
            </a:r>
            <a:r>
              <a:rPr lang="de-DE" dirty="0" smtClean="0"/>
              <a:t> (in Österreich) oder als </a:t>
            </a:r>
            <a:r>
              <a:rPr lang="de-DE" b="1" dirty="0" smtClean="0"/>
              <a:t>Stromhäfen</a:t>
            </a:r>
            <a:r>
              <a:rPr lang="de-DE" dirty="0" smtClean="0"/>
              <a:t> (in Deutschland) bezeichnet.</a:t>
            </a:r>
          </a:p>
          <a:p>
            <a:endParaRPr lang="de-DE" dirty="0" smtClean="0"/>
          </a:p>
          <a:p>
            <a:r>
              <a:rPr lang="de-DE" dirty="0" smtClean="0"/>
              <a:t>Ein Hafen hat gegenüber einer Lände mehrere Vorteile: Einerseits ergeben sich längere Kaimauern und dadurch mehr Umschlagmöglichkeiten bzw. Logistikflächen.</a:t>
            </a:r>
          </a:p>
          <a:p>
            <a:r>
              <a:rPr lang="de-DE" dirty="0" smtClean="0"/>
              <a:t>Gewisse Güter dürfen gemäß</a:t>
            </a:r>
            <a:r>
              <a:rPr lang="de-DE" baseline="0" dirty="0" smtClean="0"/>
              <a:t> nationalen Gesetzen nur in einem Hafenbecken umgeschlagen werden.</a:t>
            </a:r>
          </a:p>
          <a:p>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a:t>
            </a:r>
            <a:r>
              <a:rPr lang="de-AT" dirty="0" smtClean="0"/>
              <a:t>Ausführungen im </a:t>
            </a:r>
            <a:r>
              <a:rPr lang="de-AT" dirty="0" err="1" smtClean="0"/>
              <a:t>viadonau</a:t>
            </a:r>
            <a:r>
              <a:rPr lang="de-AT" dirty="0" smtClean="0">
                <a:solidFill>
                  <a:srgbClr val="1E3A6C"/>
                </a:solidFill>
              </a:rPr>
              <a:t> </a:t>
            </a:r>
            <a:r>
              <a:rPr lang="de-AT" dirty="0" smtClean="0"/>
              <a:t>Handbuch Donauschifffahrt auf Seite 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Bildquelle: viadonau, Handbuch</a:t>
            </a:r>
            <a:r>
              <a:rPr lang="de-DE" baseline="0" dirty="0" smtClean="0"/>
              <a:t> der Donauschifffahrt S. 86</a:t>
            </a: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smtClean="0"/>
          </a:p>
        </p:txBody>
      </p:sp>
      <p:sp>
        <p:nvSpPr>
          <p:cNvPr id="4" name="Foliennummernplatzhalter 3"/>
          <p:cNvSpPr>
            <a:spLocks noGrp="1"/>
          </p:cNvSpPr>
          <p:nvPr>
            <p:ph type="sldNum" sz="quarter" idx="10"/>
          </p:nvPr>
        </p:nvSpPr>
        <p:spPr/>
        <p:txBody>
          <a:bodyPr/>
          <a:lstStyle/>
          <a:p>
            <a:fld id="{56F06DAA-0A4E-4110-9797-3FB8CA0FEA93}" type="slidenum">
              <a:rPr lang="de-AT" smtClean="0"/>
              <a:pPr/>
              <a:t>9</a:t>
            </a:fld>
            <a:endParaRPr lang="de-AT" dirty="0"/>
          </a:p>
        </p:txBody>
      </p:sp>
    </p:spTree>
    <p:extLst>
      <p:ext uri="{BB962C8B-B14F-4D97-AF65-F5344CB8AC3E}">
        <p14:creationId xmlns:p14="http://schemas.microsoft.com/office/powerpoint/2010/main" val="84940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rgbClr val="189BC4"/>
                </a:solidFill>
                <a:latin typeface="Corbel" panose="020B0503020204020204" pitchFamily="34" charset="0"/>
                <a:ea typeface="+mj-ea"/>
                <a:cs typeface="+mj-cs"/>
              </a:defRPr>
            </a:lvl1pPr>
          </a:lstStyle>
          <a:p>
            <a:r>
              <a:rPr lang="en-US" dirty="0" smtClean="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Corbel" panose="020B0503020204020204"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AT" dirty="0"/>
          </a:p>
        </p:txBody>
      </p:sp>
      <p:sp>
        <p:nvSpPr>
          <p:cNvPr id="4" name="Date Placeholder 3"/>
          <p:cNvSpPr>
            <a:spLocks noGrp="1"/>
          </p:cNvSpPr>
          <p:nvPr>
            <p:ph type="dt" sz="half" idx="10"/>
          </p:nvPr>
        </p:nvSpPr>
        <p:spPr/>
        <p:txBody>
          <a:bodyPr/>
          <a:lstStyle/>
          <a:p>
            <a:fld id="{3C31676F-7C42-49B1-9215-C5252768BCA5}" type="datetime7">
              <a:rPr lang="de-AT" smtClean="0"/>
              <a:t>Apr-20</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57150">
            <a:solidFill>
              <a:srgbClr val="002E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1A0F70-6875-4134-A78D-4C0CCF16E59D}" type="datetime7">
              <a:rPr lang="de-AT" smtClean="0">
                <a:solidFill>
                  <a:prstClr val="white"/>
                </a:solidFill>
              </a:rPr>
              <a:t>Apr-20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BA4156-34B3-494F-A207-671B24DBAB82}" type="datetime7">
              <a:rPr lang="de-AT" smtClean="0">
                <a:solidFill>
                  <a:prstClr val="white"/>
                </a:solidFill>
              </a:rPr>
              <a:t>Apr-20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CDFD42-AB24-47A9-A3BD-590F8E9C1898}" type="datetime7">
              <a:rPr lang="de-AT" smtClean="0">
                <a:solidFill>
                  <a:prstClr val="white"/>
                </a:solidFill>
              </a:rPr>
              <a:t>Apr-20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2C5CAB9-FD8C-47D2-8389-2AC6704E63A4}" type="datetime7">
              <a:rPr lang="de-AT" smtClean="0">
                <a:solidFill>
                  <a:prstClr val="white"/>
                </a:solidFill>
              </a:rPr>
              <a:t>Apr-20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rgbClr val="002E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89BC4"/>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189BC4"/>
                </a:solidFill>
              </a:defRPr>
            </a:lvl1pPr>
            <a:lvl2pPr>
              <a:defRPr>
                <a:solidFill>
                  <a:srgbClr val="189BC4"/>
                </a:solidFill>
              </a:defRPr>
            </a:lvl2pPr>
            <a:lvl3pPr>
              <a:defRPr>
                <a:solidFill>
                  <a:srgbClr val="189BC4"/>
                </a:solidFill>
              </a:defRPr>
            </a:lvl3pPr>
            <a:lvl4pPr>
              <a:defRPr>
                <a:solidFill>
                  <a:srgbClr val="189BC4"/>
                </a:solidFill>
              </a:defRPr>
            </a:lvl4pPr>
            <a:lvl5pPr>
              <a:defRPr>
                <a:solidFill>
                  <a:srgbClr val="189BC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3D77C34-6C44-4277-B246-65ADA1908AF9}" type="datetime7">
              <a:rPr lang="de-AT" smtClean="0">
                <a:solidFill>
                  <a:prstClr val="white"/>
                </a:solidFill>
              </a:rPr>
              <a:t>Apr-20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pic>
        <p:nvPicPr>
          <p:cNvPr id="7" name="Picture 2" descr="C:\Users\p41662\AppData\Local\Microsoft\Windows\Temporary Internet Files\Content.Outlook\VDWGJMU4\REWWay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C:\Users\p41662\AppData\Local\Microsoft\Windows\Temporary Internet Files\Content.Outlook\VDWGJMU4\RZ-Logo-Logistikum-hoch-cmyk-2000x2000px.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a:extLst/>
        </p:spPr>
      </p:pic>
      <p:pic>
        <p:nvPicPr>
          <p:cNvPr id="9" name="Picture 2"/>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1899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rgbClr val="189BC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746B9685-EB74-4F15-B0EF-AD3171FBD264}" type="datetime7">
              <a:rPr lang="de-AT" smtClean="0">
                <a:solidFill>
                  <a:prstClr val="black"/>
                </a:solidFill>
              </a:rPr>
              <a:t>Apr-20</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rgbClr val="002E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73352"/>
            <a:ext cx="4038600" cy="4718304"/>
          </a:xfrm>
        </p:spPr>
        <p:txBody>
          <a:bodyPr/>
          <a:lstStyle>
            <a:lvl1pPr>
              <a:defRPr sz="2800">
                <a:solidFill>
                  <a:srgbClr val="189BC4"/>
                </a:solidFill>
              </a:defRPr>
            </a:lvl1pPr>
            <a:lvl2pPr>
              <a:defRPr sz="2400">
                <a:solidFill>
                  <a:srgbClr val="189BC4"/>
                </a:solidFill>
              </a:defRPr>
            </a:lvl2pPr>
            <a:lvl3pPr>
              <a:defRPr sz="2000">
                <a:solidFill>
                  <a:srgbClr val="189BC4"/>
                </a:solidFill>
              </a:defRPr>
            </a:lvl3pPr>
            <a:lvl4pPr>
              <a:defRPr sz="1800">
                <a:solidFill>
                  <a:srgbClr val="189BC4"/>
                </a:solidFill>
              </a:defRPr>
            </a:lvl4pPr>
            <a:lvl5pPr>
              <a:defRPr sz="1800">
                <a:solidFill>
                  <a:srgbClr val="189BC4"/>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solidFill>
                  <a:srgbClr val="189BC4"/>
                </a:solidFill>
              </a:defRPr>
            </a:lvl1pPr>
            <a:lvl2pPr>
              <a:defRPr sz="2400">
                <a:solidFill>
                  <a:srgbClr val="189BC4"/>
                </a:solidFill>
              </a:defRPr>
            </a:lvl2pPr>
            <a:lvl3pPr>
              <a:defRPr sz="2000">
                <a:solidFill>
                  <a:srgbClr val="189BC4"/>
                </a:solidFill>
              </a:defRPr>
            </a:lvl3pPr>
            <a:lvl4pPr>
              <a:defRPr sz="1800">
                <a:solidFill>
                  <a:srgbClr val="189BC4"/>
                </a:solidFill>
              </a:defRPr>
            </a:lvl4pPr>
            <a:lvl5pPr>
              <a:defRPr sz="1800">
                <a:solidFill>
                  <a:srgbClr val="189BC4"/>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ABAB857C-1BD9-4D14-B5E7-5A9650CCC6E0}" type="datetime7">
              <a:rPr lang="de-AT" smtClean="0">
                <a:solidFill>
                  <a:prstClr val="white"/>
                </a:solidFill>
              </a:rPr>
              <a:t>Apr-20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pic>
        <p:nvPicPr>
          <p:cNvPr id="8" name="Picture 2" descr="C:\Users\p41662\AppData\Local\Microsoft\Windows\Temporary Internet Files\Content.Outlook\VDWGJMU4\REWWay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87150" y="582533"/>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C:\Users\p41662\AppData\Local\Microsoft\Windows\Temporary Internet Files\Content.Outlook\VDWGJMU4\RZ-Logo-Logistikum-hoch-cmyk-2000x2000px.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0736" y="536517"/>
            <a:ext cx="576064" cy="576064"/>
          </a:xfrm>
          <a:prstGeom prst="rect">
            <a:avLst/>
          </a:prstGeom>
          <a:noFill/>
          <a:extLst/>
        </p:spPr>
      </p:pic>
      <p:pic>
        <p:nvPicPr>
          <p:cNvPr id="10" name="Picture 2"/>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l="12995" t="31961" r="8507" b="17103"/>
          <a:stretch/>
        </p:blipFill>
        <p:spPr bwMode="auto">
          <a:xfrm>
            <a:off x="7032355" y="902786"/>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3305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rgbClr val="189B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solidFill>
                  <a:srgbClr val="189BC4"/>
                </a:solidFill>
              </a:defRPr>
            </a:lvl1pPr>
            <a:lvl2pPr>
              <a:defRPr sz="2000">
                <a:solidFill>
                  <a:srgbClr val="189BC4"/>
                </a:solidFill>
              </a:defRPr>
            </a:lvl2pPr>
            <a:lvl3pPr>
              <a:defRPr sz="1800">
                <a:solidFill>
                  <a:srgbClr val="189BC4"/>
                </a:solidFill>
              </a:defRPr>
            </a:lvl3pPr>
            <a:lvl4pPr>
              <a:defRPr sz="1600">
                <a:solidFill>
                  <a:srgbClr val="189BC4"/>
                </a:solidFill>
              </a:defRPr>
            </a:lvl4pPr>
            <a:lvl5pPr>
              <a:defRPr sz="1600">
                <a:solidFill>
                  <a:srgbClr val="189BC4"/>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rgbClr val="189BC4"/>
                </a:solidFill>
                <a:latin typeface="Corbel" panose="020B0503020204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solidFill>
                  <a:srgbClr val="189BC4"/>
                </a:solidFill>
              </a:defRPr>
            </a:lvl1pPr>
            <a:lvl2pPr>
              <a:defRPr sz="2000">
                <a:solidFill>
                  <a:srgbClr val="189BC4"/>
                </a:solidFill>
              </a:defRPr>
            </a:lvl2pPr>
            <a:lvl3pPr>
              <a:defRPr sz="1800">
                <a:solidFill>
                  <a:srgbClr val="189BC4"/>
                </a:solidFill>
              </a:defRPr>
            </a:lvl3pPr>
            <a:lvl4pPr>
              <a:defRPr sz="1600">
                <a:solidFill>
                  <a:srgbClr val="189BC4"/>
                </a:solidFill>
              </a:defRPr>
            </a:lvl4pPr>
            <a:lvl5pPr>
              <a:defRPr sz="1600">
                <a:solidFill>
                  <a:srgbClr val="189BC4"/>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3C9222F-D777-47A3-9705-640BEEFF4280}" type="datetime7">
              <a:rPr lang="de-AT" smtClean="0">
                <a:solidFill>
                  <a:prstClr val="white"/>
                </a:solidFill>
              </a:rPr>
              <a:t>Apr-20</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376696A6-1945-4B41-BEAF-9E54098FB90C}" type="datetime7">
              <a:rPr lang="de-AT" smtClean="0">
                <a:solidFill>
                  <a:prstClr val="white"/>
                </a:solidFill>
              </a:rPr>
              <a:t>Apr-20</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pic>
        <p:nvPicPr>
          <p:cNvPr id="6" name="Picture 2" descr="C:\Users\p41662\AppData\Local\Microsoft\Windows\Temporary Internet Files\Content.Outlook\VDWGJMU4\REWWay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3486" y="594696"/>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C:\Users\p41662\AppData\Local\Microsoft\Windows\Temporary Internet Files\Content.Outlook\VDWGJMU4\RZ-Logo-Logistikum-hoch-cmyk-2000x2000px.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7072" y="548680"/>
            <a:ext cx="576064" cy="576064"/>
          </a:xfrm>
          <a:prstGeom prst="rect">
            <a:avLst/>
          </a:prstGeom>
          <a:noFill/>
          <a:extLst/>
        </p:spPr>
      </p:pic>
      <p:pic>
        <p:nvPicPr>
          <p:cNvPr id="8" name="Picture 2"/>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l="12995" t="31961" r="8507" b="17103"/>
          <a:stretch/>
        </p:blipFill>
        <p:spPr bwMode="auto">
          <a:xfrm>
            <a:off x="7008691" y="914949"/>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10766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8D14B-1E48-49FE-BF4B-BA55AA24700E}" type="datetime7">
              <a:rPr lang="de-AT" smtClean="0">
                <a:solidFill>
                  <a:prstClr val="white"/>
                </a:solidFill>
              </a:rPr>
              <a:t>Apr-20</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solidFill>
                  <a:srgbClr val="189BC4"/>
                </a:solidFill>
              </a:defRPr>
            </a:lvl1pPr>
            <a:lvl2pPr>
              <a:defRPr sz="2800">
                <a:solidFill>
                  <a:srgbClr val="189BC4"/>
                </a:solidFill>
              </a:defRPr>
            </a:lvl2pPr>
            <a:lvl3pPr>
              <a:defRPr sz="2400">
                <a:solidFill>
                  <a:srgbClr val="189BC4"/>
                </a:solidFill>
              </a:defRPr>
            </a:lvl3pPr>
            <a:lvl4pPr>
              <a:defRPr sz="2000">
                <a:solidFill>
                  <a:srgbClr val="189BC4"/>
                </a:solidFill>
              </a:defRPr>
            </a:lvl4pPr>
            <a:lvl5pPr>
              <a:defRPr sz="2000">
                <a:solidFill>
                  <a:srgbClr val="189BC4"/>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solidFill>
                  <a:srgbClr val="189BC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7B6C726A-A298-4DEA-B7A2-D05DBBD5E415}" type="datetime7">
              <a:rPr lang="de-AT" smtClean="0">
                <a:solidFill>
                  <a:prstClr val="white"/>
                </a:solidFill>
              </a:rPr>
              <a:t>Apr-20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de-A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orbel" panose="020B0503020204020204" pitchFamily="34" charset="0"/>
              </a:defRPr>
            </a:lvl1pPr>
          </a:lstStyle>
          <a:p>
            <a:fld id="{A5759BD0-624F-43C8-B800-062DF3ADF3D5}" type="datetime7">
              <a:rPr lang="de-AT" smtClean="0"/>
              <a:pPr/>
              <a:t>Apr-20</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orbel" panose="020B0503020204020204" pitchFamily="34" charset="0"/>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orbel" panose="020B0503020204020204" pitchFamily="34" charset="0"/>
              </a:defRPr>
            </a:lvl1pPr>
          </a:lstStyle>
          <a:p>
            <a:fld id="{CD93F612-187A-48BF-B5EE-AA4BEE289BC1}" type="slidenum">
              <a:rPr lang="de-AT" smtClean="0"/>
              <a:pPr/>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rgbClr val="5578A2"/>
          </a:solidFill>
          <a:latin typeface="Corbel" panose="020B05030202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89BC4"/>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89BC4"/>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89BC4"/>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89BC4"/>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89BC4"/>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orbel" panose="020B0503020204020204" pitchFamily="34" charset="0"/>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orbel" panose="020B0503020204020204" pitchFamily="34" charset="0"/>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 y="1484783"/>
            <a:ext cx="9252521" cy="163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orbel" panose="020B0503020204020204" pitchFamily="34" charset="0"/>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latin typeface="Corbel" panose="020B0503020204020204" pitchFamily="34" charset="0"/>
              </a:defRPr>
            </a:lvl1pPr>
          </a:lstStyle>
          <a:p>
            <a:fld id="{B7322B96-C2BA-4112-8EFC-E13FF6A7CD00}" type="datetime7">
              <a:rPr lang="de-AT" smtClean="0">
                <a:solidFill>
                  <a:prstClr val="white"/>
                </a:solidFill>
              </a:rPr>
              <a:pPr/>
              <a:t>Apr-20</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latin typeface="Corbel" panose="020B0503020204020204" pitchFamily="34" charset="0"/>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rgbClr val="5578A2"/>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www.danube-logistics.info/danube-ports/search/action/list/pfc/ResultList/?cHash=8b871ebaee916aba4eec6d9aa3c4ea0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6.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www.blaue-seiten.at/"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hyperlink" Target="http://www.bonapart.d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www.viadonau.org/fileadmin/content/viadonau/01Newsroom/Dokumente/2019/Broschueren/Jahresbericht_2018_dt.pdf" TargetMode="External"/><Relationship Id="rId7" Type="http://schemas.openxmlformats.org/officeDocument/2006/relationships/hyperlink" Target="http://www.portofconstantza.com/"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www.duisport.de/" TargetMode="External"/><Relationship Id="rId5" Type="http://schemas.openxmlformats.org/officeDocument/2006/relationships/hyperlink" Target="http://www.hafen-wien.com/" TargetMode="External"/><Relationship Id="rId4" Type="http://schemas.openxmlformats.org/officeDocument/2006/relationships/hyperlink" Target="http://www.ines-danube.info/"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bonapart.de/nachrichten.html"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www.ennshafen.at/"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rewway@fh-steyr.at"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68.jpg"/><Relationship Id="rId5" Type="http://schemas.openxmlformats.org/officeDocument/2006/relationships/hyperlink" Target="http://www.rewway.at/de/services/" TargetMode="External"/><Relationship Id="rId4" Type="http://schemas.openxmlformats.org/officeDocument/2006/relationships/hyperlink" Target="http://www.rewway.at/de/lehrmittel/paket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www.ines-danube.info/goto.php?target=pg_165_168&amp;client_id=viailias4"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dirty="0">
                <a:solidFill>
                  <a:schemeClr val="accent1"/>
                </a:solidFill>
              </a:rPr>
              <a:t>Wie man </a:t>
            </a:r>
            <a:r>
              <a:rPr lang="de-AT" dirty="0" smtClean="0">
                <a:solidFill>
                  <a:schemeClr val="accent1"/>
                </a:solidFill>
              </a:rPr>
              <a:t>am besten mit </a:t>
            </a:r>
            <a:r>
              <a:rPr lang="de-AT" dirty="0">
                <a:solidFill>
                  <a:schemeClr val="accent1"/>
                </a:solidFill>
              </a:rPr>
              <a:t>diesem </a:t>
            </a:r>
            <a:r>
              <a:rPr lang="de-AT" dirty="0" smtClean="0">
                <a:solidFill>
                  <a:schemeClr val="accent1"/>
                </a:solidFill>
              </a:rPr>
              <a:t>Lehrmaterial </a:t>
            </a:r>
            <a:r>
              <a:rPr lang="de-AT" dirty="0">
                <a:solidFill>
                  <a:schemeClr val="accent1"/>
                </a:solidFill>
              </a:rPr>
              <a:t>arbeitet</a:t>
            </a:r>
            <a:endParaRPr lang="en-US" dirty="0">
              <a:solidFill>
                <a:schemeClr val="accent1"/>
              </a:solidFill>
            </a:endParaRPr>
          </a:p>
        </p:txBody>
      </p:sp>
      <p:sp>
        <p:nvSpPr>
          <p:cNvPr id="2" name="Content Placeholder 1"/>
          <p:cNvSpPr>
            <a:spLocks noGrp="1"/>
          </p:cNvSpPr>
          <p:nvPr>
            <p:ph idx="1"/>
          </p:nvPr>
        </p:nvSpPr>
        <p:spPr>
          <a:xfrm>
            <a:off x="457200" y="1821160"/>
            <a:ext cx="8229600" cy="4776192"/>
          </a:xfrm>
        </p:spPr>
        <p:txBody>
          <a:bodyPr>
            <a:normAutofit/>
          </a:bodyPr>
          <a:lstStyle/>
          <a:p>
            <a:pPr algn="just">
              <a:spcBef>
                <a:spcPts val="0"/>
              </a:spcBef>
              <a:buClr>
                <a:srgbClr val="189BC4"/>
              </a:buClr>
            </a:pPr>
            <a:endParaRPr lang="de-DE" sz="1800" b="1" dirty="0" smtClean="0"/>
          </a:p>
          <a:p>
            <a:pPr algn="just">
              <a:spcBef>
                <a:spcPts val="0"/>
              </a:spcBef>
              <a:buClr>
                <a:srgbClr val="189BC4"/>
              </a:buClr>
            </a:pPr>
            <a:r>
              <a:rPr lang="de-DE" sz="1800" b="1" dirty="0" smtClean="0"/>
              <a:t>Power Point</a:t>
            </a:r>
          </a:p>
          <a:p>
            <a:pPr marL="0" indent="0" algn="just">
              <a:spcBef>
                <a:spcPts val="0"/>
              </a:spcBef>
              <a:buClr>
                <a:srgbClr val="189BC4"/>
              </a:buClr>
              <a:buNone/>
            </a:pPr>
            <a:r>
              <a:rPr lang="de-DE" sz="1600" dirty="0" smtClean="0">
                <a:solidFill>
                  <a:schemeClr val="accent1"/>
                </a:solidFill>
              </a:rPr>
              <a:t>In </a:t>
            </a:r>
            <a:r>
              <a:rPr lang="de-DE" sz="1600" dirty="0">
                <a:solidFill>
                  <a:schemeClr val="accent1"/>
                </a:solidFill>
              </a:rPr>
              <a:t>der folgenden PowerPoint wird das Thema </a:t>
            </a:r>
            <a:r>
              <a:rPr lang="de-AT" sz="1600" dirty="0">
                <a:solidFill>
                  <a:schemeClr val="accent1"/>
                </a:solidFill>
              </a:rPr>
              <a:t>Häfen, </a:t>
            </a:r>
            <a:r>
              <a:rPr lang="de-AT" sz="1600" dirty="0" smtClean="0">
                <a:solidFill>
                  <a:schemeClr val="accent1"/>
                </a:solidFill>
              </a:rPr>
              <a:t>Länden </a:t>
            </a:r>
            <a:r>
              <a:rPr lang="de-AT" sz="1600" dirty="0">
                <a:solidFill>
                  <a:schemeClr val="accent1"/>
                </a:solidFill>
              </a:rPr>
              <a:t>und Binnenschiffe </a:t>
            </a:r>
            <a:r>
              <a:rPr lang="de-DE" sz="1600" dirty="0" smtClean="0">
                <a:solidFill>
                  <a:schemeClr val="accent1"/>
                </a:solidFill>
              </a:rPr>
              <a:t>präsentiert</a:t>
            </a:r>
            <a:r>
              <a:rPr lang="de-DE" sz="1600" dirty="0">
                <a:solidFill>
                  <a:schemeClr val="accent1"/>
                </a:solidFill>
              </a:rPr>
              <a:t>. In den zugehörigen Notizen sind die </a:t>
            </a:r>
            <a:r>
              <a:rPr lang="de-DE" sz="1600" dirty="0" err="1">
                <a:solidFill>
                  <a:schemeClr val="accent1"/>
                </a:solidFill>
              </a:rPr>
              <a:t>Slides</a:t>
            </a:r>
            <a:r>
              <a:rPr lang="de-DE" sz="1600" dirty="0">
                <a:solidFill>
                  <a:schemeClr val="accent1"/>
                </a:solidFill>
              </a:rPr>
              <a:t> kurz beschrieben und die verwendeten Quellen für diese angeführt, welche für weiterführende Informationen genutzt werden können</a:t>
            </a:r>
            <a:r>
              <a:rPr lang="de-DE" sz="1600" dirty="0" smtClean="0">
                <a:solidFill>
                  <a:schemeClr val="accent1"/>
                </a:solidFill>
              </a:rPr>
              <a:t>.</a:t>
            </a:r>
          </a:p>
          <a:p>
            <a:pPr marL="0" indent="0" algn="just">
              <a:spcBef>
                <a:spcPts val="0"/>
              </a:spcBef>
              <a:buClr>
                <a:srgbClr val="189BC4"/>
              </a:buClr>
              <a:buNone/>
            </a:pPr>
            <a:endParaRPr lang="de-DE" sz="1600" dirty="0">
              <a:solidFill>
                <a:schemeClr val="accent1"/>
              </a:solidFill>
            </a:endParaRPr>
          </a:p>
          <a:p>
            <a:pPr algn="just">
              <a:spcBef>
                <a:spcPts val="0"/>
              </a:spcBef>
              <a:buClr>
                <a:srgbClr val="189BC4"/>
              </a:buClr>
            </a:pPr>
            <a:r>
              <a:rPr lang="de-DE" sz="1800" b="1" dirty="0" smtClean="0"/>
              <a:t>Reader</a:t>
            </a:r>
          </a:p>
          <a:p>
            <a:pPr marL="0" indent="0" algn="just">
              <a:spcBef>
                <a:spcPts val="0"/>
              </a:spcBef>
              <a:buClr>
                <a:srgbClr val="189BC4"/>
              </a:buClr>
              <a:buNone/>
            </a:pPr>
            <a:r>
              <a:rPr lang="de-DE" sz="1600" dirty="0" smtClean="0">
                <a:solidFill>
                  <a:schemeClr val="accent1"/>
                </a:solidFill>
              </a:rPr>
              <a:t>Zusätzlich </a:t>
            </a:r>
            <a:r>
              <a:rPr lang="de-DE" sz="1600" dirty="0">
                <a:solidFill>
                  <a:schemeClr val="accent1"/>
                </a:solidFill>
              </a:rPr>
              <a:t>zu den PowerPoint Präsentationen ist auch ein Reader bereitgestellt, welcher das Thema detaillierter beschreibt und als Skript verwendet werden kann.  </a:t>
            </a:r>
            <a:endParaRPr lang="de-DE" sz="1600" dirty="0" smtClean="0">
              <a:solidFill>
                <a:schemeClr val="accent1"/>
              </a:solidFill>
            </a:endParaRPr>
          </a:p>
          <a:p>
            <a:pPr marL="0" indent="0" algn="just">
              <a:spcBef>
                <a:spcPts val="0"/>
              </a:spcBef>
              <a:buClr>
                <a:srgbClr val="189BC4"/>
              </a:buClr>
              <a:buNone/>
            </a:pPr>
            <a:endParaRPr lang="de-DE" sz="1600" dirty="0">
              <a:solidFill>
                <a:schemeClr val="accent1"/>
              </a:solidFill>
            </a:endParaRPr>
          </a:p>
          <a:p>
            <a:pPr algn="just">
              <a:spcBef>
                <a:spcPts val="0"/>
              </a:spcBef>
              <a:buClr>
                <a:srgbClr val="189BC4"/>
              </a:buClr>
            </a:pPr>
            <a:r>
              <a:rPr lang="de-DE" sz="1800" b="1" dirty="0"/>
              <a:t>Links </a:t>
            </a:r>
            <a:endParaRPr lang="de-DE" sz="1800" b="1" dirty="0" smtClean="0"/>
          </a:p>
          <a:p>
            <a:pPr marL="0" indent="0" algn="just">
              <a:spcBef>
                <a:spcPts val="0"/>
              </a:spcBef>
              <a:buClr>
                <a:srgbClr val="189BC4"/>
              </a:buClr>
              <a:buNone/>
            </a:pPr>
            <a:r>
              <a:rPr lang="de-DE" sz="1600" dirty="0" smtClean="0">
                <a:solidFill>
                  <a:schemeClr val="accent1"/>
                </a:solidFill>
              </a:rPr>
              <a:t>Die </a:t>
            </a:r>
            <a:r>
              <a:rPr lang="de-DE" sz="1600" dirty="0">
                <a:solidFill>
                  <a:schemeClr val="accent1"/>
                </a:solidFill>
              </a:rPr>
              <a:t>für die Präsentation verwendeten Quellen sind in den Lernpaketen unter einer Linksammlung </a:t>
            </a:r>
            <a:r>
              <a:rPr lang="de-DE" sz="1600" dirty="0" err="1" smtClean="0">
                <a:solidFill>
                  <a:schemeClr val="accent1"/>
                </a:solidFill>
              </a:rPr>
              <a:t>verf</a:t>
            </a:r>
            <a:r>
              <a:rPr lang="de-AT" sz="1600" dirty="0" err="1" smtClean="0">
                <a:solidFill>
                  <a:schemeClr val="accent1"/>
                </a:solidFill>
              </a:rPr>
              <a:t>ügbar</a:t>
            </a:r>
            <a:r>
              <a:rPr lang="de-AT" sz="1600" dirty="0" smtClean="0">
                <a:solidFill>
                  <a:schemeClr val="accent1"/>
                </a:solidFill>
              </a:rPr>
              <a:t>.</a:t>
            </a:r>
            <a:endParaRPr lang="de-DE" sz="1600" dirty="0" smtClean="0">
              <a:solidFill>
                <a:schemeClr val="accent1"/>
              </a:solidFill>
            </a:endParaRPr>
          </a:p>
          <a:p>
            <a:pPr marL="0" indent="0" algn="just">
              <a:spcBef>
                <a:spcPts val="0"/>
              </a:spcBef>
              <a:buClr>
                <a:srgbClr val="189BC4"/>
              </a:buClr>
              <a:buNone/>
            </a:pPr>
            <a:endParaRPr lang="de-DE" sz="1600" dirty="0">
              <a:solidFill>
                <a:schemeClr val="accent1"/>
              </a:solidFill>
            </a:endParaRPr>
          </a:p>
          <a:p>
            <a:pPr algn="just">
              <a:spcBef>
                <a:spcPts val="0"/>
              </a:spcBef>
              <a:buClr>
                <a:srgbClr val="189BC4"/>
              </a:buClr>
            </a:pPr>
            <a:r>
              <a:rPr lang="de-DE" sz="1800" b="1" dirty="0" smtClean="0"/>
              <a:t>Videos und Übungen</a:t>
            </a:r>
          </a:p>
          <a:p>
            <a:pPr marL="0" indent="0" algn="just">
              <a:spcBef>
                <a:spcPts val="0"/>
              </a:spcBef>
              <a:buClr>
                <a:srgbClr val="189BC4"/>
              </a:buClr>
              <a:buNone/>
            </a:pPr>
            <a:r>
              <a:rPr lang="de-DE" sz="1600" dirty="0" smtClean="0">
                <a:solidFill>
                  <a:schemeClr val="accent1"/>
                </a:solidFill>
              </a:rPr>
              <a:t>Zusätzlich werden </a:t>
            </a:r>
            <a:r>
              <a:rPr lang="de-DE" sz="1600" dirty="0">
                <a:solidFill>
                  <a:schemeClr val="accent1"/>
                </a:solidFill>
              </a:rPr>
              <a:t>auch </a:t>
            </a:r>
            <a:r>
              <a:rPr lang="de-DE" sz="1600" dirty="0" smtClean="0">
                <a:solidFill>
                  <a:schemeClr val="accent1"/>
                </a:solidFill>
              </a:rPr>
              <a:t>Videos und Übungen </a:t>
            </a:r>
            <a:r>
              <a:rPr lang="de-DE" sz="1600" dirty="0">
                <a:solidFill>
                  <a:schemeClr val="accent1"/>
                </a:solidFill>
              </a:rPr>
              <a:t>zur Verfügung gestellt, welche genutzt werden können. Diese sind ebenfalls in den betreffenden Lernpaketen zu finden</a:t>
            </a:r>
            <a:r>
              <a:rPr lang="de-DE" dirty="0">
                <a:solidFill>
                  <a:schemeClr val="accent1"/>
                </a:solidFill>
              </a:rPr>
              <a:t>. </a:t>
            </a:r>
            <a:endParaRPr lang="de-DE" dirty="0" smtClean="0">
              <a:solidFill>
                <a:schemeClr val="accent1"/>
              </a:solidFill>
            </a:endParaRPr>
          </a:p>
          <a:p>
            <a:pPr marL="0" indent="0" algn="just">
              <a:spcBef>
                <a:spcPts val="0"/>
              </a:spcBef>
              <a:buClr>
                <a:srgbClr val="189BC4"/>
              </a:buClr>
              <a:buNone/>
            </a:pPr>
            <a:r>
              <a:rPr lang="de-DE" sz="1600" dirty="0">
                <a:solidFill>
                  <a:schemeClr val="accent1"/>
                </a:solidFill>
              </a:rPr>
              <a:t>https://www.rewway.at/de/lehrmittel/pakete/hafen-und-binnenschiffe/</a:t>
            </a:r>
          </a:p>
        </p:txBody>
      </p:sp>
      <p:sp>
        <p:nvSpPr>
          <p:cNvPr id="3" name="Date Placeholder 2"/>
          <p:cNvSpPr>
            <a:spLocks noGrp="1"/>
          </p:cNvSpPr>
          <p:nvPr>
            <p:ph type="dt" sz="half" idx="10"/>
          </p:nvPr>
        </p:nvSpPr>
        <p:spPr/>
        <p:txBody>
          <a:bodyPr/>
          <a:lstStyle/>
          <a:p>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1364648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rgbClr val="3C628F"/>
                </a:solidFill>
              </a:rPr>
              <a:t>Häfen als Logistikdienstleister</a:t>
            </a:r>
            <a:r>
              <a:rPr lang="de-AT" b="1" dirty="0">
                <a:solidFill>
                  <a:srgbClr val="5578A2"/>
                </a:solidFill>
              </a:rPr>
              <a:t/>
            </a:r>
            <a:br>
              <a:rPr lang="de-AT" b="1" dirty="0">
                <a:solidFill>
                  <a:srgbClr val="5578A2"/>
                </a:solidFill>
              </a:rPr>
            </a:br>
            <a:r>
              <a:rPr lang="de-DE" sz="2400" dirty="0">
                <a:solidFill>
                  <a:srgbClr val="3C628F"/>
                </a:solidFill>
              </a:rPr>
              <a:t>Die Grundstruktur eines Hafens</a:t>
            </a: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pic>
        <p:nvPicPr>
          <p:cNvPr id="6" name="Picture 5"/>
          <p:cNvPicPr/>
          <p:nvPr/>
        </p:nvPicPr>
        <p:blipFill rotWithShape="1">
          <a:blip r:embed="rId3" cstate="screen">
            <a:extLst>
              <a:ext uri="{28A0092B-C50C-407E-A947-70E740481C1C}">
                <a14:useLocalDpi xmlns:a14="http://schemas.microsoft.com/office/drawing/2010/main"/>
              </a:ext>
            </a:extLst>
          </a:blip>
          <a:srcRect/>
          <a:stretch/>
        </p:blipFill>
        <p:spPr bwMode="auto">
          <a:xfrm>
            <a:off x="971600" y="1916832"/>
            <a:ext cx="7056784" cy="4464496"/>
          </a:xfrm>
          <a:prstGeom prst="rect">
            <a:avLst/>
          </a:prstGeom>
          <a:ln>
            <a:noFill/>
          </a:ln>
          <a:extLst>
            <a:ext uri="{53640926-AAD7-44D8-BBD7-CCE9431645EC}">
              <a14:shadowObscured xmlns:a14="http://schemas.microsoft.com/office/drawing/2010/main"/>
            </a:ext>
          </a:extLst>
        </p:spPr>
      </p:pic>
      <p:sp>
        <p:nvSpPr>
          <p:cNvPr id="7" name="Text Box 6"/>
          <p:cNvSpPr txBox="1">
            <a:spLocks noChangeArrowheads="1"/>
          </p:cNvSpPr>
          <p:nvPr/>
        </p:nvSpPr>
        <p:spPr bwMode="auto">
          <a:xfrm>
            <a:off x="971600" y="1988840"/>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9561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5798533" y="2636912"/>
            <a:ext cx="3364886" cy="2615962"/>
          </a:xfrm>
          <a:prstGeom prst="rect">
            <a:avLst/>
          </a:prstGeom>
        </p:spPr>
      </p:pic>
      <p:sp>
        <p:nvSpPr>
          <p:cNvPr id="2" name="Title 1"/>
          <p:cNvSpPr>
            <a:spLocks noGrp="1"/>
          </p:cNvSpPr>
          <p:nvPr>
            <p:ph type="title"/>
          </p:nvPr>
        </p:nvSpPr>
        <p:spPr/>
        <p:txBody>
          <a:bodyPr/>
          <a:lstStyle/>
          <a:p>
            <a:r>
              <a:rPr lang="de-AT" b="1" dirty="0" smtClean="0">
                <a:solidFill>
                  <a:schemeClr val="accent1"/>
                </a:solidFill>
              </a:rPr>
              <a:t>Häfen als Logistikdienstleister</a:t>
            </a:r>
            <a:r>
              <a:rPr lang="de-AT" b="1" dirty="0" smtClean="0">
                <a:solidFill>
                  <a:srgbClr val="5578A2"/>
                </a:solidFill>
              </a:rPr>
              <a:t/>
            </a:r>
            <a:br>
              <a:rPr lang="de-AT" b="1" dirty="0" smtClean="0">
                <a:solidFill>
                  <a:srgbClr val="5578A2"/>
                </a:solidFill>
              </a:rPr>
            </a:br>
            <a:r>
              <a:rPr lang="de-DE" sz="2400" dirty="0" smtClean="0">
                <a:solidFill>
                  <a:schemeClr val="accent1"/>
                </a:solidFill>
              </a:rPr>
              <a:t>Die Grundstruktur eines Hafens</a:t>
            </a:r>
            <a:endParaRPr lang="de-AT" b="1" dirty="0">
              <a:solidFill>
                <a:srgbClr val="5578A2"/>
              </a:solidFill>
            </a:endParaRPr>
          </a:p>
        </p:txBody>
      </p:sp>
      <p:sp>
        <p:nvSpPr>
          <p:cNvPr id="3" name="Content Placeholder 2"/>
          <p:cNvSpPr>
            <a:spLocks noGrp="1"/>
          </p:cNvSpPr>
          <p:nvPr>
            <p:ph idx="1"/>
          </p:nvPr>
        </p:nvSpPr>
        <p:spPr>
          <a:xfrm>
            <a:off x="457200" y="1544959"/>
            <a:ext cx="8229600" cy="5092673"/>
          </a:xfrm>
        </p:spPr>
        <p:txBody>
          <a:bodyPr>
            <a:normAutofit/>
          </a:bodyPr>
          <a:lstStyle/>
          <a:p>
            <a:endParaRPr lang="de-AT" sz="400" dirty="0" smtClean="0">
              <a:solidFill>
                <a:schemeClr val="accent1"/>
              </a:solidFill>
            </a:endParaRPr>
          </a:p>
          <a:p>
            <a:pPr>
              <a:spcBef>
                <a:spcPts val="600"/>
              </a:spcBef>
              <a:buClr>
                <a:srgbClr val="189BC4"/>
              </a:buClr>
            </a:pPr>
            <a:r>
              <a:rPr lang="de-AT" sz="1800" dirty="0">
                <a:solidFill>
                  <a:schemeClr val="accent1"/>
                </a:solidFill>
              </a:rPr>
              <a:t>v</a:t>
            </a:r>
            <a:r>
              <a:rPr lang="de-AT" sz="1800" dirty="0" smtClean="0">
                <a:solidFill>
                  <a:schemeClr val="accent1"/>
                </a:solidFill>
              </a:rPr>
              <a:t>erbinden Verkehrsträger (Straße, Schiene, Wasserstraße)</a:t>
            </a: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dirty="0" smtClean="0">
                <a:solidFill>
                  <a:schemeClr val="accent1"/>
                </a:solidFill>
              </a:rPr>
              <a:t>Dienstleister für Umschlag, Lagerung und Logistik</a:t>
            </a: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b="1" dirty="0" smtClean="0"/>
              <a:t>logistische Mehrwertleistungen:</a:t>
            </a:r>
            <a:endParaRPr lang="de-AT" sz="1800" dirty="0" smtClean="0">
              <a:solidFill>
                <a:schemeClr val="accent1"/>
              </a:solidFill>
            </a:endParaRPr>
          </a:p>
          <a:p>
            <a:pPr lvl="1">
              <a:spcBef>
                <a:spcPts val="600"/>
              </a:spcBef>
              <a:buClr>
                <a:srgbClr val="189BC4"/>
              </a:buClr>
              <a:buFont typeface="Symbol" panose="05050102010706020507" pitchFamily="18" charset="2"/>
              <a:buChar char="-"/>
            </a:pPr>
            <a:r>
              <a:rPr lang="de-AT" sz="1600" dirty="0" smtClean="0">
                <a:solidFill>
                  <a:schemeClr val="accent1"/>
                </a:solidFill>
              </a:rPr>
              <a:t>verpacken</a:t>
            </a:r>
          </a:p>
          <a:p>
            <a:pPr lvl="1">
              <a:spcBef>
                <a:spcPts val="600"/>
              </a:spcBef>
              <a:buClr>
                <a:srgbClr val="189BC4"/>
              </a:buClr>
              <a:buFont typeface="Symbol" panose="05050102010706020507" pitchFamily="18" charset="2"/>
              <a:buChar char="-"/>
            </a:pPr>
            <a:r>
              <a:rPr lang="de-AT" sz="1600" dirty="0" err="1" smtClean="0">
                <a:solidFill>
                  <a:schemeClr val="accent1"/>
                </a:solidFill>
              </a:rPr>
              <a:t>Stuffing</a:t>
            </a:r>
            <a:r>
              <a:rPr lang="de-AT" sz="1600" dirty="0" smtClean="0">
                <a:solidFill>
                  <a:schemeClr val="accent1"/>
                </a:solidFill>
              </a:rPr>
              <a:t> und Stripping </a:t>
            </a:r>
            <a:br>
              <a:rPr lang="de-AT" sz="1600" dirty="0" smtClean="0">
                <a:solidFill>
                  <a:schemeClr val="accent1"/>
                </a:solidFill>
              </a:rPr>
            </a:br>
            <a:r>
              <a:rPr lang="de-AT" sz="1600" dirty="0" smtClean="0">
                <a:solidFill>
                  <a:schemeClr val="accent1"/>
                </a:solidFill>
              </a:rPr>
              <a:t>(</a:t>
            </a:r>
            <a:r>
              <a:rPr lang="de-AT" sz="1600" dirty="0" err="1" smtClean="0">
                <a:solidFill>
                  <a:schemeClr val="accent1"/>
                </a:solidFill>
              </a:rPr>
              <a:t>be</a:t>
            </a:r>
            <a:r>
              <a:rPr lang="de-AT" sz="1600" dirty="0" smtClean="0">
                <a:solidFill>
                  <a:schemeClr val="accent1"/>
                </a:solidFill>
              </a:rPr>
              <a:t>- und entladen) von Containern</a:t>
            </a:r>
          </a:p>
          <a:p>
            <a:pPr lvl="1">
              <a:spcBef>
                <a:spcPts val="600"/>
              </a:spcBef>
              <a:buClr>
                <a:srgbClr val="189BC4"/>
              </a:buClr>
              <a:buFont typeface="Symbol" panose="05050102010706020507" pitchFamily="18" charset="2"/>
              <a:buChar char="-"/>
            </a:pPr>
            <a:r>
              <a:rPr lang="de-AT" sz="1600" dirty="0" smtClean="0">
                <a:solidFill>
                  <a:schemeClr val="accent1"/>
                </a:solidFill>
              </a:rPr>
              <a:t>Qualitätskontrolle</a:t>
            </a:r>
          </a:p>
          <a:p>
            <a:pPr lvl="1">
              <a:spcBef>
                <a:spcPts val="600"/>
              </a:spcBef>
              <a:buClr>
                <a:srgbClr val="189BC4"/>
              </a:buClr>
              <a:buFont typeface="Symbol" panose="05050102010706020507" pitchFamily="18" charset="2"/>
              <a:buChar char="-"/>
            </a:pPr>
            <a:r>
              <a:rPr lang="de-AT" sz="1600" dirty="0" smtClean="0">
                <a:solidFill>
                  <a:schemeClr val="accent1"/>
                </a:solidFill>
              </a:rPr>
              <a:t>sanitäre Überprüfung</a:t>
            </a:r>
          </a:p>
          <a:p>
            <a:pPr lvl="1">
              <a:spcBef>
                <a:spcPts val="600"/>
              </a:spcBef>
              <a:buClr>
                <a:srgbClr val="189BC4"/>
              </a:buClr>
              <a:buFont typeface="Symbol" panose="05050102010706020507" pitchFamily="18" charset="2"/>
              <a:buChar char="-"/>
            </a:pPr>
            <a:endParaRPr lang="de-AT" sz="1600" dirty="0" smtClean="0">
              <a:solidFill>
                <a:schemeClr val="accent1"/>
              </a:solidFill>
            </a:endParaRPr>
          </a:p>
          <a:p>
            <a:pPr lvl="0">
              <a:buClr>
                <a:srgbClr val="189BC4"/>
              </a:buClr>
            </a:pPr>
            <a:r>
              <a:rPr lang="de-AT" sz="1800" dirty="0">
                <a:solidFill>
                  <a:srgbClr val="3C628F"/>
                </a:solidFill>
              </a:rPr>
              <a:t>drei </a:t>
            </a:r>
            <a:r>
              <a:rPr lang="de-AT" sz="1800" b="1" dirty="0"/>
              <a:t>umschlagstärksten Hafenstandorte </a:t>
            </a:r>
            <a:r>
              <a:rPr lang="de-AT" sz="1800" dirty="0">
                <a:solidFill>
                  <a:srgbClr val="3C628F"/>
                </a:solidFill>
              </a:rPr>
              <a:t>an der Donau</a:t>
            </a:r>
            <a:r>
              <a:rPr lang="de-AT" sz="1800" dirty="0" smtClean="0">
                <a:solidFill>
                  <a:srgbClr val="3C628F"/>
                </a:solidFill>
              </a:rPr>
              <a:t>:</a:t>
            </a:r>
            <a:endParaRPr lang="de-AT" sz="1800" dirty="0">
              <a:solidFill>
                <a:srgbClr val="3C628F"/>
              </a:solidFill>
            </a:endParaRPr>
          </a:p>
          <a:p>
            <a:pPr lvl="1">
              <a:buClr>
                <a:srgbClr val="189BC4"/>
              </a:buClr>
              <a:buFont typeface="Symbol" panose="05050102010706020507" pitchFamily="18" charset="2"/>
              <a:buChar char="-"/>
            </a:pPr>
            <a:r>
              <a:rPr lang="de-AT" sz="1600" dirty="0" err="1">
                <a:solidFill>
                  <a:srgbClr val="3C628F"/>
                </a:solidFill>
              </a:rPr>
              <a:t>Izmail</a:t>
            </a:r>
            <a:r>
              <a:rPr lang="de-AT" sz="1600" dirty="0">
                <a:solidFill>
                  <a:srgbClr val="3C628F"/>
                </a:solidFill>
              </a:rPr>
              <a:t> (Ukraine)</a:t>
            </a:r>
          </a:p>
          <a:p>
            <a:pPr lvl="1">
              <a:buClr>
                <a:srgbClr val="189BC4"/>
              </a:buClr>
              <a:buFont typeface="Symbol" panose="05050102010706020507" pitchFamily="18" charset="2"/>
              <a:buChar char="-"/>
            </a:pPr>
            <a:r>
              <a:rPr lang="de-AT" sz="1600" dirty="0">
                <a:solidFill>
                  <a:srgbClr val="3C628F"/>
                </a:solidFill>
              </a:rPr>
              <a:t>Linz (Österreich)</a:t>
            </a:r>
          </a:p>
          <a:p>
            <a:pPr lvl="1">
              <a:buClr>
                <a:srgbClr val="189BC4"/>
              </a:buClr>
              <a:buFont typeface="Symbol" panose="05050102010706020507" pitchFamily="18" charset="2"/>
              <a:buChar char="-"/>
            </a:pPr>
            <a:r>
              <a:rPr lang="de-AT" sz="1600" dirty="0" err="1">
                <a:solidFill>
                  <a:srgbClr val="3C628F"/>
                </a:solidFill>
              </a:rPr>
              <a:t>Galati</a:t>
            </a:r>
            <a:r>
              <a:rPr lang="de-AT" sz="1600" dirty="0">
                <a:solidFill>
                  <a:srgbClr val="3C628F"/>
                </a:solidFill>
              </a:rPr>
              <a:t> (Rumänien)</a:t>
            </a:r>
          </a:p>
          <a:p>
            <a:endParaRPr lang="de-AT" dirty="0" smtClean="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sp>
        <p:nvSpPr>
          <p:cNvPr id="8" name="Text Box 6"/>
          <p:cNvSpPr txBox="1">
            <a:spLocks noChangeArrowheads="1"/>
          </p:cNvSpPr>
          <p:nvPr/>
        </p:nvSpPr>
        <p:spPr bwMode="auto">
          <a:xfrm>
            <a:off x="8123076" y="6422189"/>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12" name="Textfeld 1"/>
          <p:cNvSpPr txBox="1">
            <a:spLocks noChangeArrowheads="1"/>
          </p:cNvSpPr>
          <p:nvPr/>
        </p:nvSpPr>
        <p:spPr bwMode="auto">
          <a:xfrm>
            <a:off x="5794587" y="2692412"/>
            <a:ext cx="2892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err="1" smtClean="0">
                <a:solidFill>
                  <a:schemeClr val="accent1"/>
                </a:solidFill>
                <a:latin typeface="Corbel" panose="020B0503020204020204" pitchFamily="34" charset="0"/>
              </a:rPr>
              <a:t>viadonau</a:t>
            </a:r>
            <a:r>
              <a:rPr lang="de-DE" sz="800" dirty="0" smtClean="0">
                <a:solidFill>
                  <a:schemeClr val="accent1"/>
                </a:solidFill>
                <a:latin typeface="Corbel" panose="020B0503020204020204" pitchFamily="34" charset="0"/>
              </a:rPr>
              <a:t>, Inland Navigation Europe</a:t>
            </a:r>
            <a:endParaRPr lang="de-DE" sz="800" dirty="0">
              <a:solidFill>
                <a:schemeClr val="accent1"/>
              </a:solidFill>
              <a:latin typeface="Corbel" panose="020B0503020204020204" pitchFamily="34" charset="0"/>
            </a:endParaRPr>
          </a:p>
        </p:txBody>
      </p:sp>
      <p:sp>
        <p:nvSpPr>
          <p:cNvPr id="14" name="Ellipse 13"/>
          <p:cNvSpPr/>
          <p:nvPr/>
        </p:nvSpPr>
        <p:spPr>
          <a:xfrm>
            <a:off x="6300192" y="3892037"/>
            <a:ext cx="146542" cy="100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Ellipse 14"/>
          <p:cNvSpPr/>
          <p:nvPr/>
        </p:nvSpPr>
        <p:spPr>
          <a:xfrm>
            <a:off x="8506065" y="4509120"/>
            <a:ext cx="146542" cy="100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Ellipse 15"/>
          <p:cNvSpPr/>
          <p:nvPr/>
        </p:nvSpPr>
        <p:spPr>
          <a:xfrm>
            <a:off x="8778567" y="4509119"/>
            <a:ext cx="146542" cy="100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752405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solidFill>
                  <a:schemeClr val="accent1"/>
                </a:solidFill>
              </a:rPr>
              <a:t>Quiz</a:t>
            </a:r>
            <a:br>
              <a:rPr lang="de-DE" b="1" dirty="0" smtClean="0">
                <a:solidFill>
                  <a:schemeClr val="accent1"/>
                </a:solidFill>
              </a:rPr>
            </a:br>
            <a:r>
              <a:rPr lang="de-DE" sz="2400" dirty="0" smtClean="0">
                <a:solidFill>
                  <a:schemeClr val="accent1"/>
                </a:solidFill>
              </a:rPr>
              <a:t>Die Grundstruktur eines Hafens</a:t>
            </a:r>
            <a:endParaRPr lang="de-AT" sz="2400" dirty="0">
              <a:solidFill>
                <a:schemeClr val="accent1"/>
              </a:solidFill>
            </a:endParaRPr>
          </a:p>
        </p:txBody>
      </p:sp>
      <p:sp>
        <p:nvSpPr>
          <p:cNvPr id="3" name="Inhaltsplatzhalter 2"/>
          <p:cNvSpPr>
            <a:spLocks noGrp="1"/>
          </p:cNvSpPr>
          <p:nvPr>
            <p:ph idx="1"/>
          </p:nvPr>
        </p:nvSpPr>
        <p:spPr/>
        <p:txBody>
          <a:bodyPr/>
          <a:lstStyle/>
          <a:p>
            <a:pPr marL="0" indent="0" algn="ctr">
              <a:buNone/>
            </a:pPr>
            <a:r>
              <a:rPr lang="de-DE" sz="2000" dirty="0" smtClean="0">
                <a:solidFill>
                  <a:schemeClr val="accent1"/>
                </a:solidFill>
              </a:rPr>
              <a:t>Was hat ein Hafen, was eine Lände nicht hat </a:t>
            </a:r>
            <a:br>
              <a:rPr lang="de-DE" sz="2000" dirty="0" smtClean="0">
                <a:solidFill>
                  <a:schemeClr val="accent1"/>
                </a:solidFill>
              </a:rPr>
            </a:br>
            <a:r>
              <a:rPr lang="de-DE" sz="2000" dirty="0" smtClean="0">
                <a:solidFill>
                  <a:schemeClr val="accent1"/>
                </a:solidFill>
              </a:rPr>
              <a:t>und ihn somit von ihr unterscheidet?</a:t>
            </a:r>
          </a:p>
          <a:p>
            <a:pPr marL="0" indent="0" algn="ctr">
              <a:buNone/>
            </a:pPr>
            <a:endParaRPr lang="de-DE" sz="2000" dirty="0">
              <a:solidFill>
                <a:schemeClr val="accent1"/>
              </a:solidFill>
            </a:endParaRPr>
          </a:p>
          <a:p>
            <a:pPr marL="1433513" indent="-457200">
              <a:buAutoNum type="alphaLcParenR"/>
            </a:pPr>
            <a:r>
              <a:rPr lang="de-DE" sz="1800" dirty="0">
                <a:solidFill>
                  <a:schemeClr val="accent1"/>
                </a:solidFill>
              </a:rPr>
              <a:t>m</a:t>
            </a:r>
            <a:r>
              <a:rPr lang="de-DE" sz="1800" dirty="0" smtClean="0">
                <a:solidFill>
                  <a:schemeClr val="accent1"/>
                </a:solidFill>
              </a:rPr>
              <a:t>ehrere Terminals</a:t>
            </a:r>
          </a:p>
          <a:p>
            <a:pPr marL="1433513" indent="-457200">
              <a:buAutoNum type="alphaLcParenR"/>
            </a:pPr>
            <a:r>
              <a:rPr lang="de-DE" sz="1800" dirty="0" smtClean="0">
                <a:solidFill>
                  <a:schemeClr val="accent1"/>
                </a:solidFill>
              </a:rPr>
              <a:t>Hafenbecken</a:t>
            </a:r>
          </a:p>
          <a:p>
            <a:pPr marL="1433513" indent="-457200">
              <a:buAutoNum type="alphaLcParenR"/>
            </a:pPr>
            <a:r>
              <a:rPr lang="de-DE" sz="1800" dirty="0">
                <a:solidFill>
                  <a:schemeClr val="accent1"/>
                </a:solidFill>
              </a:rPr>
              <a:t>e</a:t>
            </a:r>
            <a:r>
              <a:rPr lang="de-DE" sz="1800" dirty="0" smtClean="0">
                <a:solidFill>
                  <a:schemeClr val="accent1"/>
                </a:solidFill>
              </a:rPr>
              <a:t>ine kürzere Kaimauer</a:t>
            </a:r>
          </a:p>
          <a:p>
            <a:pPr marL="1433513" indent="-444500">
              <a:buAutoNum type="alphaLcParenR"/>
            </a:pPr>
            <a:r>
              <a:rPr lang="de-DE" sz="1800" dirty="0">
                <a:solidFill>
                  <a:schemeClr val="accent1"/>
                </a:solidFill>
              </a:rPr>
              <a:t>e</a:t>
            </a:r>
            <a:r>
              <a:rPr lang="de-DE" sz="1800" dirty="0" smtClean="0">
                <a:solidFill>
                  <a:schemeClr val="accent1"/>
                </a:solidFill>
              </a:rPr>
              <a:t>ine Zugverbindung</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sp>
        <p:nvSpPr>
          <p:cNvPr id="6" name="Ellipse 5"/>
          <p:cNvSpPr/>
          <p:nvPr/>
        </p:nvSpPr>
        <p:spPr>
          <a:xfrm>
            <a:off x="1093327" y="3068960"/>
            <a:ext cx="3046625"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rotWithShape="1">
          <a:blip r:embed="rId3"/>
          <a:srcRect t="15001" b="14798"/>
          <a:stretch/>
        </p:blipFill>
        <p:spPr>
          <a:xfrm>
            <a:off x="-12211" y="4437112"/>
            <a:ext cx="9344903" cy="2201652"/>
          </a:xfrm>
          <a:prstGeom prst="rect">
            <a:avLst/>
          </a:prstGeom>
        </p:spPr>
      </p:pic>
      <p:sp>
        <p:nvSpPr>
          <p:cNvPr id="7" name="Text Box 6"/>
          <p:cNvSpPr txBox="1">
            <a:spLocks noChangeArrowheads="1"/>
          </p:cNvSpPr>
          <p:nvPr/>
        </p:nvSpPr>
        <p:spPr bwMode="auto">
          <a:xfrm>
            <a:off x="-12211" y="4509120"/>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lumMod val="85000"/>
                  </a:schemeClr>
                </a:solidFill>
                <a:latin typeface="Corbel" panose="020B0503020204020204" pitchFamily="34" charset="0"/>
              </a:rPr>
              <a:t>Quelle: </a:t>
            </a:r>
            <a:r>
              <a:rPr lang="de-AT" sz="800" dirty="0" err="1" smtClean="0">
                <a:solidFill>
                  <a:schemeClr val="bg1">
                    <a:lumMod val="85000"/>
                  </a:schemeClr>
                </a:solidFill>
                <a:latin typeface="Corbel" panose="020B0503020204020204" pitchFamily="34" charset="0"/>
              </a:rPr>
              <a:t>viadonau</a:t>
            </a:r>
            <a:endParaRPr lang="de-DE"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2457686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338936" cy="990600"/>
          </a:xfrm>
        </p:spPr>
        <p:txBody>
          <a:bodyPr/>
          <a:lstStyle/>
          <a:p>
            <a:r>
              <a:rPr lang="de-AT" b="1" dirty="0" smtClean="0">
                <a:solidFill>
                  <a:srgbClr val="376092"/>
                </a:solidFill>
              </a:rPr>
              <a:t>Häfen und </a:t>
            </a:r>
            <a:r>
              <a:rPr lang="de-AT" b="1" dirty="0">
                <a:solidFill>
                  <a:srgbClr val="376092"/>
                </a:solidFill>
              </a:rPr>
              <a:t>Binnenschiffe</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13</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2677601439"/>
              </p:ext>
            </p:extLst>
          </p:nvPr>
        </p:nvGraphicFramePr>
        <p:xfrm>
          <a:off x="1619672" y="1628800"/>
          <a:ext cx="6408712"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7893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257958" y="1672828"/>
            <a:ext cx="6844107" cy="4971066"/>
          </a:xfrm>
          <a:prstGeom prst="rect">
            <a:avLst/>
          </a:prstGeom>
        </p:spPr>
      </p:pic>
      <p:sp>
        <p:nvSpPr>
          <p:cNvPr id="30731" name="Oval 10"/>
          <p:cNvSpPr>
            <a:spLocks noChangeArrowheads="1"/>
          </p:cNvSpPr>
          <p:nvPr/>
        </p:nvSpPr>
        <p:spPr bwMode="auto">
          <a:xfrm>
            <a:off x="2267743" y="3019102"/>
            <a:ext cx="1313751" cy="765223"/>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dirty="0">
              <a:latin typeface="Corbel" panose="020B0503020204020204" pitchFamily="34" charset="0"/>
            </a:endParaRPr>
          </a:p>
        </p:txBody>
      </p:sp>
      <p:sp>
        <p:nvSpPr>
          <p:cNvPr id="12" name="Rectangle 2"/>
          <p:cNvSpPr>
            <a:spLocks noGrp="1" noChangeArrowheads="1"/>
          </p:cNvSpPr>
          <p:nvPr>
            <p:ph type="title" idx="4294967295"/>
          </p:nvPr>
        </p:nvSpPr>
        <p:spPr>
          <a:xfrm>
            <a:off x="323528" y="584125"/>
            <a:ext cx="8712968" cy="647700"/>
          </a:xfrm>
        </p:spPr>
        <p:txBody>
          <a:bodyPr>
            <a:noAutofit/>
          </a:bodyPr>
          <a:lstStyle/>
          <a:p>
            <a:r>
              <a:rPr lang="de-DE" b="1" dirty="0" smtClean="0">
                <a:solidFill>
                  <a:srgbClr val="376092"/>
                </a:solidFill>
              </a:rPr>
              <a:t>Überblick über die</a:t>
            </a:r>
            <a:br>
              <a:rPr lang="de-DE" b="1" dirty="0" smtClean="0">
                <a:solidFill>
                  <a:srgbClr val="376092"/>
                </a:solidFill>
              </a:rPr>
            </a:br>
            <a:r>
              <a:rPr lang="de-DE" b="1" dirty="0" smtClean="0">
                <a:solidFill>
                  <a:srgbClr val="376092"/>
                </a:solidFill>
              </a:rPr>
              <a:t>österreichischen Donauhäfen</a:t>
            </a:r>
            <a:br>
              <a:rPr lang="de-DE" b="1" dirty="0" smtClean="0">
                <a:solidFill>
                  <a:srgbClr val="376092"/>
                </a:solidFill>
              </a:rPr>
            </a:br>
            <a:r>
              <a:rPr lang="de-DE" sz="2400" dirty="0" smtClean="0">
                <a:solidFill>
                  <a:srgbClr val="376092"/>
                </a:solidFill>
              </a:rPr>
              <a:t>Die Häfen der Donau</a:t>
            </a:r>
            <a:endParaRPr lang="de-DE" sz="2400" b="1" dirty="0" smtClean="0">
              <a:solidFill>
                <a:srgbClr val="376092"/>
              </a:solidFill>
            </a:endParaRPr>
          </a:p>
        </p:txBody>
      </p:sp>
      <p:sp>
        <p:nvSpPr>
          <p:cNvPr id="2" name="Date Placeholder 1"/>
          <p:cNvSpPr>
            <a:spLocks noGrp="1"/>
          </p:cNvSpPr>
          <p:nvPr>
            <p:ph type="dt" sz="half" idx="10"/>
          </p:nvPr>
        </p:nvSpPr>
        <p:spPr/>
        <p:txBody>
          <a:bodyPr/>
          <a:lstStyle/>
          <a:p>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sp>
        <p:nvSpPr>
          <p:cNvPr id="13" name="Text Box 6"/>
          <p:cNvSpPr txBox="1">
            <a:spLocks noChangeArrowheads="1"/>
          </p:cNvSpPr>
          <p:nvPr/>
        </p:nvSpPr>
        <p:spPr bwMode="auto">
          <a:xfrm>
            <a:off x="1257958" y="1688671"/>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265573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rgbClr val="376092"/>
                </a:solidFill>
              </a:rPr>
              <a:t>Österreichische Donauhäfen</a:t>
            </a:r>
            <a:br>
              <a:rPr lang="de-AT" b="1" dirty="0" smtClean="0">
                <a:solidFill>
                  <a:srgbClr val="376092"/>
                </a:solidFill>
              </a:rPr>
            </a:br>
            <a:r>
              <a:rPr lang="de-AT" sz="2400" dirty="0" smtClean="0">
                <a:solidFill>
                  <a:srgbClr val="376092"/>
                </a:solidFill>
              </a:rPr>
              <a:t>Die Häfen</a:t>
            </a:r>
            <a:r>
              <a:rPr lang="de-DE" sz="2400" dirty="0" smtClean="0">
                <a:solidFill>
                  <a:srgbClr val="376092"/>
                </a:solidFill>
              </a:rPr>
              <a:t> der Donau</a:t>
            </a:r>
            <a:endParaRPr lang="de-AT" sz="2400" dirty="0">
              <a:solidFill>
                <a:srgbClr val="376092"/>
              </a:solidFill>
            </a:endParaRPr>
          </a:p>
        </p:txBody>
      </p:sp>
      <p:sp>
        <p:nvSpPr>
          <p:cNvPr id="3" name="Content Placeholder 2"/>
          <p:cNvSpPr>
            <a:spLocks noGrp="1"/>
          </p:cNvSpPr>
          <p:nvPr>
            <p:ph idx="1"/>
          </p:nvPr>
        </p:nvSpPr>
        <p:spPr>
          <a:xfrm>
            <a:off x="2915816" y="1799165"/>
            <a:ext cx="4762872" cy="4776192"/>
          </a:xfrm>
        </p:spPr>
        <p:txBody>
          <a:bodyPr>
            <a:normAutofit/>
          </a:bodyPr>
          <a:lstStyle/>
          <a:p>
            <a:endParaRPr lang="de-AT" sz="1800" b="1" dirty="0" smtClean="0">
              <a:solidFill>
                <a:schemeClr val="accent1"/>
              </a:solidFill>
            </a:endParaRPr>
          </a:p>
          <a:p>
            <a:pPr>
              <a:spcBef>
                <a:spcPts val="600"/>
              </a:spcBef>
              <a:buClr>
                <a:srgbClr val="189BC4"/>
              </a:buClr>
            </a:pPr>
            <a:r>
              <a:rPr lang="de-AT" sz="1800" b="1" dirty="0" smtClean="0"/>
              <a:t>Hafen Linz</a:t>
            </a:r>
          </a:p>
          <a:p>
            <a:pPr lvl="1">
              <a:spcBef>
                <a:spcPts val="600"/>
              </a:spcBef>
              <a:buClr>
                <a:srgbClr val="189BC4"/>
              </a:buClr>
              <a:buFont typeface="Symbol" panose="05050102010706020507" pitchFamily="18" charset="2"/>
              <a:buChar char="-"/>
            </a:pPr>
            <a:r>
              <a:rPr lang="de-AT" sz="1600" dirty="0" smtClean="0">
                <a:solidFill>
                  <a:schemeClr val="accent1"/>
                </a:solidFill>
              </a:rPr>
              <a:t>Handels- und Tankhafen &amp; voestalpine </a:t>
            </a:r>
          </a:p>
          <a:p>
            <a:pPr lvl="1">
              <a:spcBef>
                <a:spcPts val="600"/>
              </a:spcBef>
              <a:buClr>
                <a:srgbClr val="189BC4"/>
              </a:buClr>
              <a:buFont typeface="Symbol" panose="05050102010706020507" pitchFamily="18" charset="2"/>
              <a:buChar char="-"/>
            </a:pPr>
            <a:r>
              <a:rPr lang="de-AT" sz="1600" dirty="0" smtClean="0">
                <a:solidFill>
                  <a:schemeClr val="accent1"/>
                </a:solidFill>
              </a:rPr>
              <a:t>Gesamtumschlag von 3,6 Mio</a:t>
            </a:r>
            <a:r>
              <a:rPr lang="de-AT" sz="1600" dirty="0">
                <a:solidFill>
                  <a:schemeClr val="accent1"/>
                </a:solidFill>
              </a:rPr>
              <a:t>.</a:t>
            </a:r>
            <a:r>
              <a:rPr lang="de-AT" sz="1600" dirty="0" smtClean="0">
                <a:solidFill>
                  <a:schemeClr val="accent1"/>
                </a:solidFill>
              </a:rPr>
              <a:t> t an Güter (2017)</a:t>
            </a:r>
            <a:endParaRPr lang="de-AT" sz="1600" dirty="0">
              <a:solidFill>
                <a:schemeClr val="accent1"/>
              </a:solidFill>
            </a:endParaRPr>
          </a:p>
          <a:p>
            <a:pPr>
              <a:spcBef>
                <a:spcPts val="600"/>
              </a:spcBef>
              <a:buClr>
                <a:srgbClr val="189BC4"/>
              </a:buClr>
            </a:pPr>
            <a:endParaRPr lang="de-AT" sz="1800" dirty="0">
              <a:solidFill>
                <a:schemeClr val="accent1"/>
              </a:solidFill>
            </a:endParaRPr>
          </a:p>
          <a:p>
            <a:pPr>
              <a:spcBef>
                <a:spcPts val="600"/>
              </a:spcBef>
              <a:buClr>
                <a:srgbClr val="189BC4"/>
              </a:buClr>
            </a:pPr>
            <a:r>
              <a:rPr lang="de-AT" sz="1800" dirty="0" smtClean="0"/>
              <a:t> </a:t>
            </a:r>
            <a:r>
              <a:rPr lang="de-AT" sz="1800" b="1" dirty="0" smtClean="0"/>
              <a:t>Ennshafen</a:t>
            </a:r>
            <a:r>
              <a:rPr lang="de-AT" sz="1800" dirty="0" smtClean="0"/>
              <a:t> </a:t>
            </a:r>
          </a:p>
          <a:p>
            <a:pPr lvl="1">
              <a:spcBef>
                <a:spcPts val="600"/>
              </a:spcBef>
              <a:buClr>
                <a:srgbClr val="189BC4"/>
              </a:buClr>
              <a:buFont typeface="Symbol" panose="05050102010706020507" pitchFamily="18" charset="2"/>
              <a:buChar char="-"/>
            </a:pPr>
            <a:r>
              <a:rPr lang="de-AT" sz="1600" dirty="0" smtClean="0">
                <a:solidFill>
                  <a:schemeClr val="accent1"/>
                </a:solidFill>
              </a:rPr>
              <a:t>&gt; 350 ha Fläche</a:t>
            </a:r>
          </a:p>
          <a:p>
            <a:pPr lvl="1">
              <a:spcBef>
                <a:spcPts val="600"/>
              </a:spcBef>
              <a:buClr>
                <a:srgbClr val="189BC4"/>
              </a:buClr>
              <a:buFont typeface="Symbol" panose="05050102010706020507" pitchFamily="18" charset="2"/>
              <a:buChar char="-"/>
            </a:pPr>
            <a:r>
              <a:rPr lang="de-AT" sz="1600" dirty="0" smtClean="0">
                <a:solidFill>
                  <a:schemeClr val="accent1"/>
                </a:solidFill>
              </a:rPr>
              <a:t>2300 Mitarbeiter bei allen</a:t>
            </a:r>
            <a:br>
              <a:rPr lang="de-AT" sz="1600" dirty="0" smtClean="0">
                <a:solidFill>
                  <a:schemeClr val="accent1"/>
                </a:solidFill>
              </a:rPr>
            </a:br>
            <a:r>
              <a:rPr lang="de-AT" sz="1600" dirty="0" smtClean="0">
                <a:solidFill>
                  <a:schemeClr val="accent1"/>
                </a:solidFill>
              </a:rPr>
              <a:t>angesiedelten Betrieben </a:t>
            </a:r>
            <a:endParaRPr lang="de-AT" sz="1600" dirty="0">
              <a:solidFill>
                <a:schemeClr val="accent1"/>
              </a:solidFill>
            </a:endParaRPr>
          </a:p>
          <a:p>
            <a:pPr>
              <a:spcBef>
                <a:spcPts val="600"/>
              </a:spcBef>
              <a:buClr>
                <a:srgbClr val="189BC4"/>
              </a:buClr>
            </a:pPr>
            <a:endParaRPr lang="de-AT" sz="1800" b="1" dirty="0" smtClean="0">
              <a:solidFill>
                <a:schemeClr val="accent1"/>
              </a:solidFill>
            </a:endParaRPr>
          </a:p>
          <a:p>
            <a:pPr>
              <a:spcBef>
                <a:spcPts val="600"/>
              </a:spcBef>
              <a:buClr>
                <a:srgbClr val="189BC4"/>
              </a:buClr>
            </a:pPr>
            <a:r>
              <a:rPr lang="de-AT" sz="1800" b="1" dirty="0" smtClean="0"/>
              <a:t>Hafen Krems</a:t>
            </a:r>
          </a:p>
          <a:p>
            <a:pPr lvl="1">
              <a:spcBef>
                <a:spcPts val="600"/>
              </a:spcBef>
              <a:buClr>
                <a:srgbClr val="189BC4"/>
              </a:buClr>
              <a:buFont typeface="Symbol" panose="05050102010706020507" pitchFamily="18" charset="2"/>
              <a:buChar char="-"/>
            </a:pPr>
            <a:r>
              <a:rPr lang="de-AT" sz="1600" dirty="0" smtClean="0">
                <a:solidFill>
                  <a:schemeClr val="accent1"/>
                </a:solidFill>
              </a:rPr>
              <a:t>Gesamtkaimauer 1.560 m</a:t>
            </a:r>
          </a:p>
          <a:p>
            <a:endParaRPr lang="de-AT" dirty="0" smtClean="0"/>
          </a:p>
          <a:p>
            <a:endParaRPr lang="de-AT" sz="1200" dirty="0"/>
          </a:p>
          <a:p>
            <a:pPr lvl="1"/>
            <a:endParaRPr lang="de-AT" dirty="0" smtClean="0"/>
          </a:p>
          <a:p>
            <a:pPr marL="0" indent="0">
              <a:buNone/>
            </a:pPr>
            <a:endParaRPr lang="de-AT" dirty="0" smtClean="0"/>
          </a:p>
          <a:p>
            <a:endParaRPr lang="de-AT" dirty="0"/>
          </a:p>
          <a:p>
            <a:endParaRPr lang="de-AT" dirty="0" smtClean="0"/>
          </a:p>
          <a:p>
            <a:endParaRPr lang="de-AT" dirty="0" smtClean="0"/>
          </a:p>
          <a:p>
            <a:endParaRPr lang="de-AT" dirty="0"/>
          </a:p>
          <a:p>
            <a:endParaRPr lang="de-AT" dirty="0" smtClean="0"/>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pic>
        <p:nvPicPr>
          <p:cNvPr id="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828113"/>
            <a:ext cx="2520000" cy="131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Enn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 y="3358018"/>
            <a:ext cx="2520000" cy="140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4972871"/>
            <a:ext cx="2520000" cy="153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7"/>
          <p:cNvSpPr>
            <a:spLocks noChangeArrowheads="1"/>
          </p:cNvSpPr>
          <p:nvPr/>
        </p:nvSpPr>
        <p:spPr bwMode="auto">
          <a:xfrm>
            <a:off x="1" y="1810948"/>
            <a:ext cx="100997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900" dirty="0" smtClean="0">
                <a:solidFill>
                  <a:schemeClr val="bg1">
                    <a:lumMod val="85000"/>
                  </a:schemeClr>
                </a:solidFill>
                <a:latin typeface="Corbel" panose="020B0503020204020204" pitchFamily="34" charset="0"/>
              </a:rPr>
              <a:t>Quelle: </a:t>
            </a:r>
            <a:r>
              <a:rPr lang="de-DE" sz="900" dirty="0">
                <a:solidFill>
                  <a:schemeClr val="bg1">
                    <a:lumMod val="85000"/>
                  </a:schemeClr>
                </a:solidFill>
                <a:latin typeface="Corbel" panose="020B0503020204020204" pitchFamily="34" charset="0"/>
              </a:rPr>
              <a:t>Linz AG</a:t>
            </a:r>
          </a:p>
        </p:txBody>
      </p:sp>
      <p:sp>
        <p:nvSpPr>
          <p:cNvPr id="14" name="Rectangle 4"/>
          <p:cNvSpPr>
            <a:spLocks noChangeArrowheads="1"/>
          </p:cNvSpPr>
          <p:nvPr/>
        </p:nvSpPr>
        <p:spPr bwMode="auto">
          <a:xfrm>
            <a:off x="1" y="3349082"/>
            <a:ext cx="105670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900" dirty="0" smtClean="0">
                <a:solidFill>
                  <a:schemeClr val="bg1">
                    <a:lumMod val="85000"/>
                  </a:schemeClr>
                </a:solidFill>
                <a:latin typeface="Corbel" panose="020B0503020204020204" pitchFamily="34" charset="0"/>
              </a:rPr>
              <a:t>Quelle: </a:t>
            </a:r>
            <a:r>
              <a:rPr lang="de-DE" sz="900" dirty="0">
                <a:solidFill>
                  <a:schemeClr val="bg1">
                    <a:lumMod val="85000"/>
                  </a:schemeClr>
                </a:solidFill>
                <a:latin typeface="Corbel" panose="020B0503020204020204" pitchFamily="34" charset="0"/>
              </a:rPr>
              <a:t>Ennshafen</a:t>
            </a:r>
          </a:p>
        </p:txBody>
      </p:sp>
      <p:sp>
        <p:nvSpPr>
          <p:cNvPr id="15" name="Rectangle 4"/>
          <p:cNvSpPr>
            <a:spLocks noChangeArrowheads="1"/>
          </p:cNvSpPr>
          <p:nvPr/>
        </p:nvSpPr>
        <p:spPr bwMode="auto">
          <a:xfrm>
            <a:off x="-27289" y="4964488"/>
            <a:ext cx="184698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900" dirty="0" smtClean="0">
                <a:solidFill>
                  <a:schemeClr val="bg1">
                    <a:lumMod val="85000"/>
                  </a:schemeClr>
                </a:solidFill>
                <a:latin typeface="Corbel" panose="020B0503020204020204" pitchFamily="34" charset="0"/>
              </a:rPr>
              <a:t>Quelle: </a:t>
            </a:r>
            <a:r>
              <a:rPr lang="de-DE" sz="900" dirty="0" err="1" smtClean="0">
                <a:solidFill>
                  <a:schemeClr val="bg1">
                    <a:lumMod val="85000"/>
                  </a:schemeClr>
                </a:solidFill>
                <a:latin typeface="Corbel" panose="020B0503020204020204" pitchFamily="34" charset="0"/>
              </a:rPr>
              <a:t>Rhenus</a:t>
            </a:r>
            <a:r>
              <a:rPr lang="de-DE" sz="900" dirty="0" smtClean="0">
                <a:solidFill>
                  <a:schemeClr val="bg1">
                    <a:lumMod val="85000"/>
                  </a:schemeClr>
                </a:solidFill>
                <a:latin typeface="Corbel" panose="020B0503020204020204" pitchFamily="34" charset="0"/>
              </a:rPr>
              <a:t> </a:t>
            </a:r>
            <a:r>
              <a:rPr lang="de-DE" sz="900" dirty="0">
                <a:solidFill>
                  <a:schemeClr val="bg1">
                    <a:lumMod val="85000"/>
                  </a:schemeClr>
                </a:solidFill>
                <a:latin typeface="Corbel" panose="020B0503020204020204" pitchFamily="34" charset="0"/>
              </a:rPr>
              <a:t>Donauhafen Krems</a:t>
            </a:r>
          </a:p>
        </p:txBody>
      </p:sp>
      <p:sp>
        <p:nvSpPr>
          <p:cNvPr id="12" name="Textfeld 11"/>
          <p:cNvSpPr txBox="1"/>
          <p:nvPr/>
        </p:nvSpPr>
        <p:spPr>
          <a:xfrm>
            <a:off x="8174030" y="6421760"/>
            <a:ext cx="1080120" cy="215444"/>
          </a:xfrm>
          <a:prstGeom prst="rect">
            <a:avLst/>
          </a:prstGeom>
          <a:noFill/>
        </p:spPr>
        <p:txBody>
          <a:bodyPr wrap="square" rtlCol="0">
            <a:spAutoFit/>
          </a:bodyPr>
          <a:lstStyle/>
          <a:p>
            <a:r>
              <a:rPr lang="de-DE" sz="800" dirty="0" smtClean="0">
                <a:solidFill>
                  <a:schemeClr val="accent1"/>
                </a:solidFill>
                <a:latin typeface="Corbel" panose="020B0503020204020204" pitchFamily="34" charset="0"/>
              </a:rPr>
              <a:t>Quelle</a:t>
            </a:r>
            <a:r>
              <a:rPr lang="de-DE" sz="800" dirty="0" smtClean="0">
                <a:latin typeface="Corbel" panose="020B0503020204020204" pitchFamily="34" charset="0"/>
              </a:rPr>
              <a:t>: </a:t>
            </a:r>
            <a:r>
              <a:rPr lang="de-DE" sz="800" dirty="0" smtClean="0">
                <a:solidFill>
                  <a:schemeClr val="accent1"/>
                </a:solidFill>
                <a:latin typeface="Corbel" panose="020B0503020204020204" pitchFamily="34" charset="0"/>
              </a:rPr>
              <a:t>via </a:t>
            </a:r>
            <a:r>
              <a:rPr lang="de-DE" sz="800" dirty="0" err="1" smtClean="0">
                <a:solidFill>
                  <a:schemeClr val="accent1"/>
                </a:solidFill>
                <a:latin typeface="Corbel" panose="020B0503020204020204" pitchFamily="34" charset="0"/>
              </a:rPr>
              <a:t>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87162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49" y="4118078"/>
            <a:ext cx="3030412" cy="2272809"/>
          </a:xfrm>
          <a:prstGeom prst="rect">
            <a:avLst/>
          </a:prstGeom>
        </p:spPr>
      </p:pic>
      <p:pic>
        <p:nvPicPr>
          <p:cNvPr id="4" name="Grafik 3"/>
          <p:cNvPicPr>
            <a:picLocks noChangeAspect="1"/>
          </p:cNvPicPr>
          <p:nvPr/>
        </p:nvPicPr>
        <p:blipFill>
          <a:blip r:embed="rId4"/>
          <a:stretch>
            <a:fillRect/>
          </a:stretch>
        </p:blipFill>
        <p:spPr>
          <a:xfrm>
            <a:off x="0" y="1901697"/>
            <a:ext cx="3042813" cy="2112015"/>
          </a:xfrm>
          <a:prstGeom prst="rect">
            <a:avLst/>
          </a:prstGeom>
        </p:spPr>
      </p:pic>
      <p:sp>
        <p:nvSpPr>
          <p:cNvPr id="3" name="Content Placeholder 2"/>
          <p:cNvSpPr>
            <a:spLocks noGrp="1"/>
          </p:cNvSpPr>
          <p:nvPr>
            <p:ph idx="1"/>
          </p:nvPr>
        </p:nvSpPr>
        <p:spPr>
          <a:xfrm>
            <a:off x="3419872" y="1656252"/>
            <a:ext cx="6162101" cy="4923652"/>
          </a:xfrm>
        </p:spPr>
        <p:txBody>
          <a:bodyPr>
            <a:normAutofit/>
          </a:bodyPr>
          <a:lstStyle/>
          <a:p>
            <a:pPr>
              <a:lnSpc>
                <a:spcPct val="110000"/>
              </a:lnSpc>
              <a:spcBef>
                <a:spcPts val="600"/>
              </a:spcBef>
              <a:buClr>
                <a:srgbClr val="189BC4"/>
              </a:buClr>
            </a:pPr>
            <a:r>
              <a:rPr lang="de-AT" sz="1800" b="1" dirty="0" smtClean="0"/>
              <a:t>Hafen Wien</a:t>
            </a:r>
            <a:endParaRPr lang="de-AT" sz="1800" dirty="0"/>
          </a:p>
          <a:p>
            <a:pPr>
              <a:lnSpc>
                <a:spcPct val="110000"/>
              </a:lnSpc>
              <a:spcBef>
                <a:spcPts val="600"/>
              </a:spcBef>
              <a:buClr>
                <a:srgbClr val="189BC4"/>
              </a:buClr>
              <a:buFont typeface="Symbol" panose="05050102010706020507" pitchFamily="18" charset="2"/>
              <a:buChar char="-"/>
            </a:pPr>
            <a:r>
              <a:rPr lang="de-AT" sz="1800" dirty="0">
                <a:solidFill>
                  <a:schemeClr val="accent1"/>
                </a:solidFill>
              </a:rPr>
              <a:t>Ölhafen </a:t>
            </a:r>
            <a:r>
              <a:rPr lang="de-AT" sz="1800" dirty="0" smtClean="0">
                <a:solidFill>
                  <a:schemeClr val="accent1"/>
                </a:solidFill>
              </a:rPr>
              <a:t>Lobau</a:t>
            </a:r>
          </a:p>
          <a:p>
            <a:pPr lvl="2">
              <a:lnSpc>
                <a:spcPct val="110000"/>
              </a:lnSpc>
              <a:spcBef>
                <a:spcPts val="600"/>
              </a:spcBef>
              <a:buClr>
                <a:srgbClr val="189BC4"/>
              </a:buClr>
              <a:buFont typeface="Wingdings" panose="05000000000000000000" pitchFamily="2" charset="2"/>
              <a:buChar char="Ø"/>
            </a:pPr>
            <a:r>
              <a:rPr lang="de-AT" sz="1600" dirty="0" smtClean="0">
                <a:solidFill>
                  <a:schemeClr val="accent1"/>
                </a:solidFill>
              </a:rPr>
              <a:t>1.000 Tankschiffe/ Jahr</a:t>
            </a:r>
          </a:p>
          <a:p>
            <a:pPr lvl="2">
              <a:lnSpc>
                <a:spcPct val="110000"/>
              </a:lnSpc>
              <a:spcBef>
                <a:spcPts val="600"/>
              </a:spcBef>
              <a:buClr>
                <a:srgbClr val="189BC4"/>
              </a:buClr>
              <a:buFont typeface="Wingdings" panose="05000000000000000000" pitchFamily="2" charset="2"/>
              <a:buChar char="Ø"/>
            </a:pPr>
            <a:r>
              <a:rPr lang="de-AT" sz="1600" dirty="0" smtClean="0">
                <a:solidFill>
                  <a:schemeClr val="accent1"/>
                </a:solidFill>
              </a:rPr>
              <a:t>1 Mio. t/Jahr an Mineralölprodukten</a:t>
            </a:r>
          </a:p>
          <a:p>
            <a:pPr lvl="2">
              <a:lnSpc>
                <a:spcPct val="110000"/>
              </a:lnSpc>
              <a:spcBef>
                <a:spcPts val="600"/>
              </a:spcBef>
              <a:buClr>
                <a:srgbClr val="189BC4"/>
              </a:buClr>
              <a:buFont typeface="Wingdings" panose="05000000000000000000" pitchFamily="2" charset="2"/>
              <a:buChar char="Ø"/>
            </a:pPr>
            <a:endParaRPr lang="de-AT" sz="1600" dirty="0" smtClean="0">
              <a:solidFill>
                <a:schemeClr val="accent1"/>
              </a:solidFill>
            </a:endParaRPr>
          </a:p>
          <a:p>
            <a:pPr>
              <a:lnSpc>
                <a:spcPct val="110000"/>
              </a:lnSpc>
              <a:spcBef>
                <a:spcPts val="600"/>
              </a:spcBef>
              <a:buClr>
                <a:srgbClr val="189BC4"/>
              </a:buClr>
              <a:buFont typeface="Symbol" panose="05050102010706020507" pitchFamily="18" charset="2"/>
              <a:buChar char="-"/>
            </a:pPr>
            <a:r>
              <a:rPr lang="de-AT" sz="1800" dirty="0" smtClean="0">
                <a:solidFill>
                  <a:schemeClr val="accent1"/>
                </a:solidFill>
              </a:rPr>
              <a:t>Containerhafen </a:t>
            </a:r>
            <a:r>
              <a:rPr lang="de-AT" sz="1800" dirty="0" err="1" smtClean="0">
                <a:solidFill>
                  <a:schemeClr val="accent1"/>
                </a:solidFill>
              </a:rPr>
              <a:t>Freudenau</a:t>
            </a:r>
            <a:r>
              <a:rPr lang="de-AT" sz="1800" dirty="0" smtClean="0">
                <a:solidFill>
                  <a:schemeClr val="accent1"/>
                </a:solidFill>
              </a:rPr>
              <a:t> </a:t>
            </a:r>
          </a:p>
          <a:p>
            <a:pPr lvl="2">
              <a:lnSpc>
                <a:spcPct val="110000"/>
              </a:lnSpc>
              <a:spcBef>
                <a:spcPts val="600"/>
              </a:spcBef>
              <a:buClr>
                <a:srgbClr val="189BC4"/>
              </a:buClr>
              <a:buFont typeface="Wingdings" panose="05000000000000000000" pitchFamily="2" charset="2"/>
              <a:buChar char="Ø"/>
            </a:pPr>
            <a:r>
              <a:rPr lang="de-AT" sz="1600" dirty="0" smtClean="0">
                <a:solidFill>
                  <a:schemeClr val="accent1"/>
                </a:solidFill>
              </a:rPr>
              <a:t>350.000 TEU/ 2018*	</a:t>
            </a:r>
          </a:p>
          <a:p>
            <a:pPr lvl="2">
              <a:lnSpc>
                <a:spcPct val="110000"/>
              </a:lnSpc>
              <a:spcBef>
                <a:spcPts val="600"/>
              </a:spcBef>
              <a:buClr>
                <a:srgbClr val="189BC4"/>
              </a:buClr>
              <a:buFont typeface="Wingdings" panose="05000000000000000000" pitchFamily="2" charset="2"/>
              <a:buChar char="Ø"/>
            </a:pPr>
            <a:r>
              <a:rPr lang="de-AT" sz="1600" dirty="0" smtClean="0">
                <a:solidFill>
                  <a:schemeClr val="accent1"/>
                </a:solidFill>
              </a:rPr>
              <a:t>60.000 Fahrzeuge/ 2018*</a:t>
            </a:r>
          </a:p>
          <a:p>
            <a:pPr lvl="2">
              <a:lnSpc>
                <a:spcPct val="110000"/>
              </a:lnSpc>
              <a:spcBef>
                <a:spcPts val="600"/>
              </a:spcBef>
              <a:buClr>
                <a:srgbClr val="189BC4"/>
              </a:buClr>
              <a:buFont typeface="Wingdings" panose="05000000000000000000" pitchFamily="2" charset="2"/>
              <a:buChar char="Ø"/>
            </a:pPr>
            <a:endParaRPr lang="de-AT" sz="1600" dirty="0" smtClean="0">
              <a:solidFill>
                <a:schemeClr val="accent1"/>
              </a:solidFill>
            </a:endParaRPr>
          </a:p>
          <a:p>
            <a:pPr>
              <a:lnSpc>
                <a:spcPct val="110000"/>
              </a:lnSpc>
              <a:spcBef>
                <a:spcPts val="600"/>
              </a:spcBef>
              <a:buClr>
                <a:srgbClr val="189BC4"/>
              </a:buClr>
              <a:buFont typeface="Symbol" panose="05050102010706020507" pitchFamily="18" charset="2"/>
              <a:buChar char="-"/>
            </a:pPr>
            <a:r>
              <a:rPr lang="de-AT" sz="1800" dirty="0" smtClean="0">
                <a:solidFill>
                  <a:schemeClr val="accent1"/>
                </a:solidFill>
              </a:rPr>
              <a:t>Hafen </a:t>
            </a:r>
            <a:r>
              <a:rPr lang="de-AT" sz="1800" dirty="0">
                <a:solidFill>
                  <a:schemeClr val="accent1"/>
                </a:solidFill>
              </a:rPr>
              <a:t>Albern </a:t>
            </a:r>
          </a:p>
          <a:p>
            <a:pPr lvl="2">
              <a:lnSpc>
                <a:spcPct val="110000"/>
              </a:lnSpc>
              <a:spcBef>
                <a:spcPts val="600"/>
              </a:spcBef>
              <a:buClr>
                <a:srgbClr val="189BC4"/>
              </a:buClr>
              <a:buFont typeface="Wingdings" panose="05000000000000000000" pitchFamily="2" charset="2"/>
              <a:buChar char="Ø"/>
            </a:pPr>
            <a:r>
              <a:rPr lang="de-AT" sz="1600" dirty="0">
                <a:solidFill>
                  <a:schemeClr val="accent1"/>
                </a:solidFill>
              </a:rPr>
              <a:t>f</a:t>
            </a:r>
            <a:r>
              <a:rPr lang="de-AT" sz="1600" dirty="0" smtClean="0">
                <a:solidFill>
                  <a:schemeClr val="accent1"/>
                </a:solidFill>
              </a:rPr>
              <a:t>ür Baustoffe, Stahlerzeugnisse und </a:t>
            </a:r>
            <a:br>
              <a:rPr lang="de-AT" sz="1600" dirty="0" smtClean="0">
                <a:solidFill>
                  <a:schemeClr val="accent1"/>
                </a:solidFill>
              </a:rPr>
            </a:br>
            <a:r>
              <a:rPr lang="de-AT" sz="1600" dirty="0" smtClean="0">
                <a:solidFill>
                  <a:schemeClr val="accent1"/>
                </a:solidFill>
              </a:rPr>
              <a:t>landwirtschaftliche Produkte</a:t>
            </a:r>
          </a:p>
          <a:p>
            <a:pPr marL="548640" lvl="2" indent="0">
              <a:buNone/>
            </a:pPr>
            <a:endParaRPr lang="de-AT" sz="1000" dirty="0" smtClean="0">
              <a:solidFill>
                <a:schemeClr val="accent1"/>
              </a:solidFill>
            </a:endParaRPr>
          </a:p>
          <a:p>
            <a:pPr marL="548640" lvl="2" indent="0">
              <a:buNone/>
            </a:pPr>
            <a:endParaRPr lang="de-AT" sz="1000" dirty="0">
              <a:solidFill>
                <a:schemeClr val="accent1"/>
              </a:solidFill>
            </a:endParaRPr>
          </a:p>
          <a:p>
            <a:pPr marL="0" indent="0">
              <a:buNone/>
            </a:pPr>
            <a:r>
              <a:rPr lang="de-AT" sz="1200" dirty="0" smtClean="0">
                <a:solidFill>
                  <a:schemeClr val="accent1"/>
                </a:solidFill>
              </a:rPr>
              <a:t>*gesamter wasser- und landseitiger Umschlag</a:t>
            </a:r>
            <a:endParaRPr lang="de-AT" sz="12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9" name="Rectangle 9"/>
          <p:cNvSpPr>
            <a:spLocks noChangeArrowheads="1"/>
          </p:cNvSpPr>
          <p:nvPr/>
        </p:nvSpPr>
        <p:spPr bwMode="auto">
          <a:xfrm>
            <a:off x="-17349" y="1901697"/>
            <a:ext cx="110959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900" dirty="0" smtClean="0">
                <a:solidFill>
                  <a:schemeClr val="bg1">
                    <a:lumMod val="85000"/>
                  </a:schemeClr>
                </a:solidFill>
                <a:latin typeface="Corbel" panose="020B0503020204020204" pitchFamily="34" charset="0"/>
              </a:rPr>
              <a:t>Quelle: Hafen Wien</a:t>
            </a:r>
            <a:endParaRPr lang="de-DE" sz="900" dirty="0">
              <a:solidFill>
                <a:schemeClr val="bg1">
                  <a:lumMod val="85000"/>
                </a:schemeClr>
              </a:solidFill>
              <a:latin typeface="Corbel" panose="020B0503020204020204" pitchFamily="34" charset="0"/>
            </a:endParaRPr>
          </a:p>
        </p:txBody>
      </p:sp>
      <p:sp>
        <p:nvSpPr>
          <p:cNvPr id="10" name="Title 1"/>
          <p:cNvSpPr>
            <a:spLocks noGrp="1"/>
          </p:cNvSpPr>
          <p:nvPr>
            <p:ph type="title"/>
          </p:nvPr>
        </p:nvSpPr>
        <p:spPr>
          <a:xfrm>
            <a:off x="457200" y="404664"/>
            <a:ext cx="4762872" cy="990600"/>
          </a:xfrm>
        </p:spPr>
        <p:txBody>
          <a:bodyPr/>
          <a:lstStyle/>
          <a:p>
            <a:r>
              <a:rPr lang="de-AT" b="1" dirty="0" smtClean="0">
                <a:solidFill>
                  <a:srgbClr val="376092"/>
                </a:solidFill>
              </a:rPr>
              <a:t>Österreichische Donauhäfen</a:t>
            </a:r>
            <a:br>
              <a:rPr lang="de-AT" b="1" dirty="0" smtClean="0">
                <a:solidFill>
                  <a:srgbClr val="376092"/>
                </a:solidFill>
              </a:rPr>
            </a:br>
            <a:r>
              <a:rPr lang="de-AT" sz="2400" dirty="0" smtClean="0">
                <a:solidFill>
                  <a:srgbClr val="376092"/>
                </a:solidFill>
              </a:rPr>
              <a:t>Die Häfen</a:t>
            </a:r>
            <a:r>
              <a:rPr lang="de-DE" sz="2400" dirty="0" smtClean="0">
                <a:solidFill>
                  <a:srgbClr val="376092"/>
                </a:solidFill>
              </a:rPr>
              <a:t> der Donau</a:t>
            </a:r>
            <a:endParaRPr lang="de-AT" sz="2400" dirty="0">
              <a:solidFill>
                <a:srgbClr val="376092"/>
              </a:solidFill>
            </a:endParaRPr>
          </a:p>
        </p:txBody>
      </p:sp>
      <p:sp>
        <p:nvSpPr>
          <p:cNvPr id="13" name="Textfeld 12"/>
          <p:cNvSpPr txBox="1"/>
          <p:nvPr/>
        </p:nvSpPr>
        <p:spPr>
          <a:xfrm>
            <a:off x="8051883" y="6415696"/>
            <a:ext cx="1222506" cy="215444"/>
          </a:xfrm>
          <a:prstGeom prst="rect">
            <a:avLst/>
          </a:prstGeom>
          <a:noFill/>
        </p:spPr>
        <p:txBody>
          <a:bodyPr wrap="square" rtlCol="0">
            <a:spAutoFit/>
          </a:bodyPr>
          <a:lstStyle/>
          <a:p>
            <a:r>
              <a:rPr lang="de-DE" sz="800" dirty="0" smtClean="0">
                <a:solidFill>
                  <a:schemeClr val="accent1"/>
                </a:solidFill>
                <a:latin typeface="Corbel" panose="020B0503020204020204" pitchFamily="34" charset="0"/>
              </a:rPr>
              <a:t>Quelle: Hafen Wien</a:t>
            </a:r>
            <a:endParaRPr lang="de-AT" sz="800" dirty="0">
              <a:solidFill>
                <a:schemeClr val="accent1"/>
              </a:solidFill>
              <a:latin typeface="Corbel" panose="020B0503020204020204" pitchFamily="34" charset="0"/>
            </a:endParaRPr>
          </a:p>
        </p:txBody>
      </p:sp>
      <p:sp>
        <p:nvSpPr>
          <p:cNvPr id="11" name="Rectangle 9"/>
          <p:cNvSpPr>
            <a:spLocks noChangeArrowheads="1"/>
          </p:cNvSpPr>
          <p:nvPr/>
        </p:nvSpPr>
        <p:spPr bwMode="auto">
          <a:xfrm>
            <a:off x="-17350" y="4128763"/>
            <a:ext cx="98777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900" dirty="0" smtClean="0">
                <a:solidFill>
                  <a:schemeClr val="bg1">
                    <a:lumMod val="85000"/>
                  </a:schemeClr>
                </a:solidFill>
                <a:latin typeface="Corbel" panose="020B0503020204020204" pitchFamily="34" charset="0"/>
              </a:rPr>
              <a:t>Quelle: </a:t>
            </a:r>
            <a:r>
              <a:rPr lang="de-DE" sz="900" dirty="0" err="1" smtClean="0">
                <a:solidFill>
                  <a:schemeClr val="bg1">
                    <a:lumMod val="85000"/>
                  </a:schemeClr>
                </a:solidFill>
                <a:latin typeface="Corbel" panose="020B0503020204020204" pitchFamily="34" charset="0"/>
              </a:rPr>
              <a:t>viadonau</a:t>
            </a:r>
            <a:endParaRPr lang="de-DE" sz="9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1483863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4286818" y="1811941"/>
            <a:ext cx="4748289" cy="2993085"/>
          </a:xfrm>
          <a:prstGeom prst="rect">
            <a:avLst/>
          </a:prstGeom>
        </p:spPr>
      </p:pic>
      <p:sp>
        <p:nvSpPr>
          <p:cNvPr id="37891" name="Rectangle 2"/>
          <p:cNvSpPr>
            <a:spLocks noGrp="1" noChangeArrowheads="1"/>
          </p:cNvSpPr>
          <p:nvPr>
            <p:ph type="title"/>
          </p:nvPr>
        </p:nvSpPr>
        <p:spPr/>
        <p:txBody>
          <a:bodyPr/>
          <a:lstStyle/>
          <a:p>
            <a:r>
              <a:rPr lang="de-AT" b="1" dirty="0" smtClean="0">
                <a:solidFill>
                  <a:srgbClr val="376092"/>
                </a:solidFill>
              </a:rPr>
              <a:t>Die Donauhäfen</a:t>
            </a:r>
            <a:br>
              <a:rPr lang="de-AT" b="1" dirty="0" smtClean="0">
                <a:solidFill>
                  <a:srgbClr val="376092"/>
                </a:solidFill>
              </a:rPr>
            </a:br>
            <a:r>
              <a:rPr lang="de-AT" sz="2400" dirty="0" smtClean="0">
                <a:solidFill>
                  <a:srgbClr val="376092"/>
                </a:solidFill>
              </a:rPr>
              <a:t>Die Häfen</a:t>
            </a:r>
            <a:r>
              <a:rPr lang="de-DE" sz="2400" dirty="0" smtClean="0">
                <a:solidFill>
                  <a:srgbClr val="376092"/>
                </a:solidFill>
              </a:rPr>
              <a:t> der Donau</a:t>
            </a:r>
            <a:endParaRPr lang="de-DE" dirty="0" smtClean="0">
              <a:solidFill>
                <a:srgbClr val="376092"/>
              </a:solidFill>
            </a:endParaRPr>
          </a:p>
        </p:txBody>
      </p:sp>
      <p:sp>
        <p:nvSpPr>
          <p:cNvPr id="37892" name="Rectangle 3"/>
          <p:cNvSpPr>
            <a:spLocks noGrp="1" noChangeArrowheads="1"/>
          </p:cNvSpPr>
          <p:nvPr>
            <p:ph idx="1"/>
          </p:nvPr>
        </p:nvSpPr>
        <p:spPr/>
        <p:txBody>
          <a:bodyPr>
            <a:normAutofit/>
          </a:bodyPr>
          <a:lstStyle/>
          <a:p>
            <a:pPr eaLnBrk="1" hangingPunct="1">
              <a:spcBef>
                <a:spcPts val="600"/>
              </a:spcBef>
              <a:buClr>
                <a:srgbClr val="189BC4"/>
              </a:buClr>
            </a:pPr>
            <a:endParaRPr lang="de-DE" sz="1800" dirty="0" smtClean="0">
              <a:solidFill>
                <a:schemeClr val="accent1"/>
              </a:solidFill>
            </a:endParaRPr>
          </a:p>
          <a:p>
            <a:pPr eaLnBrk="1" hangingPunct="1">
              <a:spcBef>
                <a:spcPts val="600"/>
              </a:spcBef>
              <a:buClr>
                <a:srgbClr val="189BC4"/>
              </a:buClr>
            </a:pPr>
            <a:r>
              <a:rPr lang="de-DE" sz="1800" dirty="0" smtClean="0">
                <a:solidFill>
                  <a:schemeClr val="accent1"/>
                </a:solidFill>
              </a:rPr>
              <a:t>rund </a:t>
            </a:r>
            <a:r>
              <a:rPr lang="de-DE" sz="1800" b="1" dirty="0" smtClean="0"/>
              <a:t>80 Häfen </a:t>
            </a:r>
            <a:r>
              <a:rPr lang="de-DE" sz="1800" dirty="0" smtClean="0">
                <a:solidFill>
                  <a:schemeClr val="accent1"/>
                </a:solidFill>
              </a:rPr>
              <a:t>entlang der Donau </a:t>
            </a:r>
          </a:p>
          <a:p>
            <a:pPr eaLnBrk="1" hangingPunct="1">
              <a:spcBef>
                <a:spcPts val="600"/>
              </a:spcBef>
              <a:buClr>
                <a:srgbClr val="189BC4"/>
              </a:buClr>
            </a:pPr>
            <a:endParaRPr lang="de-DE" sz="1800" dirty="0" smtClean="0">
              <a:solidFill>
                <a:schemeClr val="accent1"/>
              </a:solidFill>
            </a:endParaRPr>
          </a:p>
          <a:p>
            <a:pPr eaLnBrk="1" hangingPunct="1">
              <a:spcBef>
                <a:spcPts val="600"/>
              </a:spcBef>
              <a:buClr>
                <a:srgbClr val="189BC4"/>
              </a:buClr>
            </a:pPr>
            <a:endParaRPr lang="de-DE" sz="1800" dirty="0">
              <a:solidFill>
                <a:schemeClr val="accent1"/>
              </a:solidFill>
            </a:endParaRPr>
          </a:p>
          <a:p>
            <a:pPr eaLnBrk="1" hangingPunct="1">
              <a:spcBef>
                <a:spcPts val="600"/>
              </a:spcBef>
              <a:buClr>
                <a:srgbClr val="189BC4"/>
              </a:buClr>
            </a:pPr>
            <a:r>
              <a:rPr lang="de-DE" sz="1800" dirty="0" smtClean="0">
                <a:solidFill>
                  <a:schemeClr val="accent1"/>
                </a:solidFill>
              </a:rPr>
              <a:t>über 40 Häfen von  internationaler </a:t>
            </a:r>
            <a:br>
              <a:rPr lang="de-DE" sz="1800" dirty="0" smtClean="0">
                <a:solidFill>
                  <a:schemeClr val="accent1"/>
                </a:solidFill>
              </a:rPr>
            </a:br>
            <a:r>
              <a:rPr lang="de-DE" sz="1800" dirty="0" smtClean="0">
                <a:solidFill>
                  <a:schemeClr val="accent1"/>
                </a:solidFill>
              </a:rPr>
              <a:t>Bedeutung (= E-Hafen)</a:t>
            </a:r>
            <a:endParaRPr lang="de-AT" sz="1800" dirty="0" smtClean="0">
              <a:solidFill>
                <a:schemeClr val="accent1"/>
              </a:solidFill>
            </a:endParaRPr>
          </a:p>
          <a:p>
            <a:pPr eaLnBrk="1" hangingPunct="1">
              <a:spcBef>
                <a:spcPts val="600"/>
              </a:spcBef>
              <a:buClr>
                <a:srgbClr val="189BC4"/>
              </a:buClr>
            </a:pPr>
            <a:endParaRPr lang="de-DE" sz="1800" dirty="0" smtClean="0">
              <a:solidFill>
                <a:schemeClr val="accent1"/>
              </a:solidFill>
            </a:endParaRPr>
          </a:p>
          <a:p>
            <a:pPr eaLnBrk="1" hangingPunct="1">
              <a:spcBef>
                <a:spcPts val="600"/>
              </a:spcBef>
              <a:buClr>
                <a:srgbClr val="189BC4"/>
              </a:buClr>
            </a:pPr>
            <a:endParaRPr lang="de-DE" sz="1800" dirty="0" smtClean="0">
              <a:solidFill>
                <a:schemeClr val="accent1"/>
              </a:solidFill>
            </a:endParaRPr>
          </a:p>
          <a:p>
            <a:pPr>
              <a:spcBef>
                <a:spcPts val="600"/>
              </a:spcBef>
              <a:buClr>
                <a:srgbClr val="189BC4"/>
              </a:buClr>
            </a:pPr>
            <a:r>
              <a:rPr lang="de-DE" sz="1800" dirty="0" smtClean="0">
                <a:solidFill>
                  <a:schemeClr val="accent1"/>
                </a:solidFill>
              </a:rPr>
              <a:t>Übersicht aller Donauhäfen</a:t>
            </a:r>
            <a:r>
              <a:rPr lang="de-DE" sz="1800" dirty="0">
                <a:solidFill>
                  <a:schemeClr val="accent1"/>
                </a:solidFill>
              </a:rPr>
              <a:t> </a:t>
            </a:r>
            <a:r>
              <a:rPr lang="de-DE" sz="1800" dirty="0" smtClean="0">
                <a:solidFill>
                  <a:schemeClr val="accent1"/>
                </a:solidFill>
              </a:rPr>
              <a:t>unter: </a:t>
            </a:r>
            <a:r>
              <a:rPr lang="de-DE" dirty="0" smtClean="0">
                <a:solidFill>
                  <a:schemeClr val="accent1"/>
                </a:solidFill>
              </a:rPr>
              <a:t/>
            </a:r>
            <a:br>
              <a:rPr lang="de-DE" dirty="0" smtClean="0">
                <a:solidFill>
                  <a:schemeClr val="accent1"/>
                </a:solidFill>
              </a:rPr>
            </a:br>
            <a:r>
              <a:rPr lang="de-DE" sz="1400" dirty="0" smtClean="0">
                <a:solidFill>
                  <a:schemeClr val="accent1"/>
                </a:solidFill>
                <a:hlinkClick r:id="rId4"/>
              </a:rPr>
              <a:t>http</a:t>
            </a:r>
            <a:r>
              <a:rPr lang="de-DE" sz="1400" dirty="0">
                <a:solidFill>
                  <a:schemeClr val="accent1"/>
                </a:solidFill>
                <a:hlinkClick r:id="rId4"/>
              </a:rPr>
              <a:t>://www.danube-logistics.info/danube-ports/search/action/list/pfc/ResultList/?</a:t>
            </a:r>
            <a:r>
              <a:rPr lang="de-DE" sz="1400" dirty="0" smtClean="0">
                <a:solidFill>
                  <a:schemeClr val="accent1"/>
                </a:solidFill>
                <a:hlinkClick r:id="rId4"/>
              </a:rPr>
              <a:t>cHash=8b871ebaee916aba4eec6d9aa3c4ea01</a:t>
            </a:r>
            <a:r>
              <a:rPr lang="de-DE" sz="1400" dirty="0" smtClean="0">
                <a:solidFill>
                  <a:schemeClr val="accent1"/>
                </a:solidFill>
              </a:rPr>
              <a:t> </a:t>
            </a:r>
          </a:p>
        </p:txBody>
      </p:sp>
      <p:sp>
        <p:nvSpPr>
          <p:cNvPr id="7"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6"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latin typeface="Corbel" panose="020B0503020204020204" pitchFamily="34" charset="0"/>
            </a:endParaRPr>
          </a:p>
        </p:txBody>
      </p:sp>
      <p:sp>
        <p:nvSpPr>
          <p:cNvPr id="3" name="Textfeld 2"/>
          <p:cNvSpPr txBox="1"/>
          <p:nvPr/>
        </p:nvSpPr>
        <p:spPr>
          <a:xfrm>
            <a:off x="7956376" y="6389945"/>
            <a:ext cx="1080120" cy="215444"/>
          </a:xfrm>
          <a:prstGeom prst="rect">
            <a:avLst/>
          </a:prstGeom>
          <a:noFill/>
        </p:spPr>
        <p:txBody>
          <a:bodyPr wrap="square" rtlCol="0">
            <a:spAutoFit/>
          </a:bodyPr>
          <a:lstStyle/>
          <a:p>
            <a:r>
              <a:rPr lang="de-DE" sz="800" dirty="0" smtClean="0">
                <a:solidFill>
                  <a:schemeClr val="accent1"/>
                </a:solidFill>
                <a:latin typeface="Corbel" panose="020B0503020204020204" pitchFamily="34" charset="0"/>
              </a:rPr>
              <a:t>Quelle</a:t>
            </a:r>
            <a:r>
              <a:rPr lang="de-DE" sz="800" dirty="0" smtClean="0">
                <a:latin typeface="Corbel" panose="020B0503020204020204" pitchFamily="34" charset="0"/>
              </a:rPr>
              <a:t>: </a:t>
            </a:r>
            <a:r>
              <a:rPr lang="de-DE" sz="800" dirty="0" smtClean="0">
                <a:solidFill>
                  <a:schemeClr val="accent1"/>
                </a:solidFill>
                <a:latin typeface="Corbel" panose="020B0503020204020204" pitchFamily="34" charset="0"/>
              </a:rPr>
              <a:t>via donau</a:t>
            </a:r>
            <a:endParaRPr lang="de-AT" sz="800" dirty="0">
              <a:solidFill>
                <a:schemeClr val="accent1"/>
              </a:solidFill>
              <a:latin typeface="Corbel" panose="020B0503020204020204" pitchFamily="34" charset="0"/>
            </a:endParaRPr>
          </a:p>
        </p:txBody>
      </p:sp>
      <p:sp>
        <p:nvSpPr>
          <p:cNvPr id="9" name="Textfeld 8"/>
          <p:cNvSpPr txBox="1"/>
          <p:nvPr/>
        </p:nvSpPr>
        <p:spPr>
          <a:xfrm>
            <a:off x="4286818" y="1841475"/>
            <a:ext cx="1080120" cy="230832"/>
          </a:xfrm>
          <a:prstGeom prst="rect">
            <a:avLst/>
          </a:prstGeom>
          <a:noFill/>
        </p:spPr>
        <p:txBody>
          <a:bodyPr wrap="square" rtlCol="0">
            <a:spAutoFit/>
          </a:bodyPr>
          <a:lstStyle/>
          <a:p>
            <a:r>
              <a:rPr lang="de-DE" sz="900" dirty="0" smtClean="0">
                <a:solidFill>
                  <a:schemeClr val="accent1"/>
                </a:solidFill>
                <a:latin typeface="Corbel" panose="020B0503020204020204" pitchFamily="34" charset="0"/>
              </a:rPr>
              <a:t>Quelle</a:t>
            </a:r>
            <a:r>
              <a:rPr lang="de-DE" sz="900" dirty="0" smtClean="0">
                <a:latin typeface="Corbel" panose="020B0503020204020204" pitchFamily="34" charset="0"/>
              </a:rPr>
              <a:t>: </a:t>
            </a:r>
            <a:r>
              <a:rPr lang="de-DE" sz="900" dirty="0" smtClean="0">
                <a:solidFill>
                  <a:schemeClr val="accent1"/>
                </a:solidFill>
                <a:latin typeface="Corbel" panose="020B0503020204020204" pitchFamily="34" charset="0"/>
              </a:rPr>
              <a:t>INTERACT</a:t>
            </a:r>
            <a:endParaRPr lang="de-AT" sz="9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595705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6733" y="4811587"/>
            <a:ext cx="3767267" cy="1810112"/>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6732" y="3113471"/>
            <a:ext cx="3767267" cy="1685486"/>
          </a:xfrm>
          <a:prstGeom prst="rect">
            <a:avLst/>
          </a:prstGeom>
        </p:spPr>
      </p:pic>
      <p:sp>
        <p:nvSpPr>
          <p:cNvPr id="2" name="Title 1"/>
          <p:cNvSpPr>
            <a:spLocks noGrp="1"/>
          </p:cNvSpPr>
          <p:nvPr>
            <p:ph type="title"/>
          </p:nvPr>
        </p:nvSpPr>
        <p:spPr>
          <a:xfrm>
            <a:off x="457200" y="404664"/>
            <a:ext cx="6707088" cy="990600"/>
          </a:xfrm>
        </p:spPr>
        <p:txBody>
          <a:bodyPr>
            <a:normAutofit/>
          </a:bodyPr>
          <a:lstStyle/>
          <a:p>
            <a:r>
              <a:rPr lang="de-AT" b="1" dirty="0" smtClean="0">
                <a:solidFill>
                  <a:srgbClr val="376092"/>
                </a:solidFill>
              </a:rPr>
              <a:t>Häfen im Rhein-Main-Donau-Korridor</a:t>
            </a:r>
            <a:r>
              <a:rPr lang="de-AT" sz="3100" b="1" dirty="0" smtClean="0">
                <a:solidFill>
                  <a:srgbClr val="376092"/>
                </a:solidFill>
              </a:rPr>
              <a:t/>
            </a:r>
            <a:br>
              <a:rPr lang="de-AT" sz="3100" b="1" dirty="0" smtClean="0">
                <a:solidFill>
                  <a:srgbClr val="376092"/>
                </a:solidFill>
              </a:rPr>
            </a:br>
            <a:r>
              <a:rPr lang="de-DE" sz="2400" dirty="0" smtClean="0">
                <a:solidFill>
                  <a:srgbClr val="376092"/>
                </a:solidFill>
              </a:rPr>
              <a:t>Die Häfen der Donau</a:t>
            </a:r>
            <a:endParaRPr lang="de-AT" sz="2400" b="1" dirty="0">
              <a:solidFill>
                <a:srgbClr val="376092"/>
              </a:solidFill>
            </a:endParaRPr>
          </a:p>
        </p:txBody>
      </p:sp>
      <p:sp>
        <p:nvSpPr>
          <p:cNvPr id="3" name="Content Placeholder 2"/>
          <p:cNvSpPr>
            <a:spLocks noGrp="1"/>
          </p:cNvSpPr>
          <p:nvPr>
            <p:ph idx="1"/>
          </p:nvPr>
        </p:nvSpPr>
        <p:spPr>
          <a:xfrm>
            <a:off x="-1" y="1700808"/>
            <a:ext cx="5403881" cy="4883914"/>
          </a:xfrm>
        </p:spPr>
        <p:txBody>
          <a:bodyPr>
            <a:normAutofit lnSpcReduction="10000"/>
          </a:bodyPr>
          <a:lstStyle/>
          <a:p>
            <a:endParaRPr lang="de-AT" sz="1000" dirty="0" smtClean="0">
              <a:solidFill>
                <a:schemeClr val="accent1"/>
              </a:solidFill>
            </a:endParaRPr>
          </a:p>
          <a:p>
            <a:pPr>
              <a:lnSpc>
                <a:spcPct val="110000"/>
              </a:lnSpc>
              <a:spcBef>
                <a:spcPts val="600"/>
              </a:spcBef>
              <a:buClr>
                <a:srgbClr val="189BC4"/>
              </a:buClr>
            </a:pPr>
            <a:r>
              <a:rPr lang="de-AT" sz="1800" b="1" dirty="0" smtClean="0"/>
              <a:t>Duisport</a:t>
            </a:r>
            <a:r>
              <a:rPr lang="de-AT" sz="1800" dirty="0" smtClean="0">
                <a:solidFill>
                  <a:schemeClr val="accent1"/>
                </a:solidFill>
              </a:rPr>
              <a:t> größter Hafen* im Rhein-Main-Donau-Korridor</a:t>
            </a:r>
          </a:p>
          <a:p>
            <a:pPr lvl="1">
              <a:lnSpc>
                <a:spcPct val="110000"/>
              </a:lnSpc>
              <a:spcBef>
                <a:spcPts val="600"/>
              </a:spcBef>
              <a:buClr>
                <a:srgbClr val="189BC4"/>
              </a:buClr>
              <a:buFont typeface="Symbol" panose="05050102010706020507" pitchFamily="18" charset="2"/>
              <a:buChar char="-"/>
            </a:pPr>
            <a:r>
              <a:rPr lang="de-AT" sz="1800" dirty="0" smtClean="0">
                <a:solidFill>
                  <a:schemeClr val="accent1"/>
                </a:solidFill>
              </a:rPr>
              <a:t>Umschlag von rund 65,3 Mio. Tonnen an Gütern (2019)</a:t>
            </a:r>
          </a:p>
          <a:p>
            <a:pPr lvl="1">
              <a:lnSpc>
                <a:spcPct val="110000"/>
              </a:lnSpc>
              <a:spcBef>
                <a:spcPts val="600"/>
              </a:spcBef>
              <a:buClr>
                <a:srgbClr val="189BC4"/>
              </a:buClr>
              <a:buFont typeface="Symbol" panose="05050102010706020507" pitchFamily="18" charset="2"/>
              <a:buChar char="-"/>
            </a:pPr>
            <a:r>
              <a:rPr lang="de-AT" sz="1800" dirty="0" smtClean="0">
                <a:solidFill>
                  <a:schemeClr val="accent1"/>
                </a:solidFill>
              </a:rPr>
              <a:t>1550 Hektar, 21 Hafenbecken, 37 km Uferlänge</a:t>
            </a:r>
          </a:p>
          <a:p>
            <a:pPr>
              <a:lnSpc>
                <a:spcPct val="110000"/>
              </a:lnSpc>
              <a:spcBef>
                <a:spcPts val="600"/>
              </a:spcBef>
              <a:buClr>
                <a:srgbClr val="189BC4"/>
              </a:buClr>
            </a:pPr>
            <a:r>
              <a:rPr lang="de-AT" sz="1800" b="1" dirty="0" smtClean="0"/>
              <a:t>Hafen Konstanza </a:t>
            </a:r>
            <a:r>
              <a:rPr lang="de-AT" sz="1800" dirty="0" smtClean="0">
                <a:solidFill>
                  <a:schemeClr val="accent1"/>
                </a:solidFill>
              </a:rPr>
              <a:t>(Rumänien) größter* Donauhafen</a:t>
            </a:r>
          </a:p>
          <a:p>
            <a:pPr lvl="1">
              <a:lnSpc>
                <a:spcPct val="110000"/>
              </a:lnSpc>
              <a:spcBef>
                <a:spcPts val="600"/>
              </a:spcBef>
              <a:buClr>
                <a:srgbClr val="189BC4"/>
              </a:buClr>
              <a:buFont typeface="Symbol" panose="05050102010706020507" pitchFamily="18" charset="2"/>
              <a:buChar char="-"/>
            </a:pPr>
            <a:r>
              <a:rPr lang="de-AT" sz="1800" dirty="0" smtClean="0">
                <a:solidFill>
                  <a:schemeClr val="accent1"/>
                </a:solidFill>
              </a:rPr>
              <a:t>Umschlag von rund 66,6 Mio. Tonnen an Gütern (2019)</a:t>
            </a:r>
          </a:p>
          <a:p>
            <a:pPr>
              <a:lnSpc>
                <a:spcPct val="110000"/>
              </a:lnSpc>
              <a:spcBef>
                <a:spcPts val="600"/>
              </a:spcBef>
              <a:buClr>
                <a:srgbClr val="189BC4"/>
              </a:buClr>
            </a:pPr>
            <a:r>
              <a:rPr lang="de-AT" sz="1800" b="1" dirty="0" smtClean="0"/>
              <a:t>Werkshafen der voestalpine </a:t>
            </a:r>
            <a:r>
              <a:rPr lang="de-AT" sz="1800" dirty="0" smtClean="0">
                <a:solidFill>
                  <a:schemeClr val="accent1"/>
                </a:solidFill>
              </a:rPr>
              <a:t>größter* österreichischer Donauhafen</a:t>
            </a:r>
          </a:p>
          <a:p>
            <a:pPr lvl="1">
              <a:lnSpc>
                <a:spcPct val="110000"/>
              </a:lnSpc>
              <a:spcBef>
                <a:spcPts val="600"/>
              </a:spcBef>
              <a:buClr>
                <a:srgbClr val="189BC4"/>
              </a:buClr>
              <a:buFont typeface="Symbol" panose="05050102010706020507" pitchFamily="18" charset="2"/>
              <a:buChar char="-"/>
            </a:pPr>
            <a:r>
              <a:rPr lang="de-AT" sz="1800" dirty="0" smtClean="0">
                <a:solidFill>
                  <a:schemeClr val="accent1"/>
                </a:solidFill>
              </a:rPr>
              <a:t>Umschlag von rund 3,6 Mio. Tonnen an Gütern (2017)</a:t>
            </a:r>
          </a:p>
          <a:p>
            <a:pPr marL="274320" lvl="1" indent="0">
              <a:buNone/>
            </a:pPr>
            <a:endParaRPr lang="de-AT" sz="1800" dirty="0" smtClean="0">
              <a:solidFill>
                <a:schemeClr val="accent1"/>
              </a:solidFill>
            </a:endParaRPr>
          </a:p>
          <a:p>
            <a:pPr marL="0" indent="0">
              <a:buNone/>
            </a:pPr>
            <a:r>
              <a:rPr lang="de-AT" sz="1200" dirty="0" smtClean="0">
                <a:solidFill>
                  <a:schemeClr val="accent1"/>
                </a:solidFill>
              </a:rPr>
              <a:t>*mengenmäßig an wasserseitig umgeschlagenen Gütern</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sp>
        <p:nvSpPr>
          <p:cNvPr id="6" name="Textfeld 5"/>
          <p:cNvSpPr txBox="1"/>
          <p:nvPr/>
        </p:nvSpPr>
        <p:spPr>
          <a:xfrm>
            <a:off x="5338896" y="6317022"/>
            <a:ext cx="2232248" cy="215444"/>
          </a:xfrm>
          <a:prstGeom prst="rect">
            <a:avLst/>
          </a:prstGeom>
          <a:noFill/>
        </p:spPr>
        <p:txBody>
          <a:bodyPr wrap="square" rtlCol="0">
            <a:spAutoFit/>
          </a:bodyPr>
          <a:lstStyle/>
          <a:p>
            <a:r>
              <a:rPr lang="de-DE" sz="800" dirty="0" smtClean="0">
                <a:solidFill>
                  <a:schemeClr val="bg1"/>
                </a:solidFill>
                <a:latin typeface="Corbel" panose="020B0503020204020204" pitchFamily="34" charset="0"/>
              </a:rPr>
              <a:t>Quelle: </a:t>
            </a:r>
            <a:r>
              <a:rPr lang="de-DE" sz="800" dirty="0" err="1" smtClean="0">
                <a:solidFill>
                  <a:schemeClr val="bg1"/>
                </a:solidFill>
                <a:latin typeface="Corbel" panose="020B0503020204020204" pitchFamily="34" charset="0"/>
              </a:rPr>
              <a:t>LogServ</a:t>
            </a:r>
            <a:r>
              <a:rPr lang="de-DE" sz="800" dirty="0" smtClean="0">
                <a:solidFill>
                  <a:schemeClr val="bg1"/>
                </a:solidFill>
                <a:latin typeface="Corbel" panose="020B0503020204020204" pitchFamily="34" charset="0"/>
              </a:rPr>
              <a:t>, Via donau</a:t>
            </a:r>
            <a:endParaRPr lang="de-AT" sz="800" dirty="0">
              <a:solidFill>
                <a:schemeClr val="bg1"/>
              </a:solidFill>
              <a:latin typeface="Corbel" panose="020B0503020204020204" pitchFamily="34" charset="0"/>
            </a:endParaRPr>
          </a:p>
        </p:txBody>
      </p:sp>
      <p:sp>
        <p:nvSpPr>
          <p:cNvPr id="9" name="Textfeld 8"/>
          <p:cNvSpPr txBox="1"/>
          <p:nvPr/>
        </p:nvSpPr>
        <p:spPr>
          <a:xfrm>
            <a:off x="5425936" y="4506750"/>
            <a:ext cx="2232248" cy="215444"/>
          </a:xfrm>
          <a:prstGeom prst="rect">
            <a:avLst/>
          </a:prstGeom>
          <a:noFill/>
        </p:spPr>
        <p:txBody>
          <a:bodyPr wrap="square" rtlCol="0">
            <a:spAutoFit/>
          </a:bodyPr>
          <a:lstStyle/>
          <a:p>
            <a:r>
              <a:rPr lang="de-DE" sz="800" dirty="0" smtClean="0">
                <a:solidFill>
                  <a:schemeClr val="bg1"/>
                </a:solidFill>
                <a:latin typeface="Corbel" panose="020B0503020204020204" pitchFamily="34" charset="0"/>
              </a:rPr>
              <a:t>Quelle: Port </a:t>
            </a:r>
            <a:r>
              <a:rPr lang="de-DE" sz="800" dirty="0" err="1" smtClean="0">
                <a:solidFill>
                  <a:schemeClr val="bg1"/>
                </a:solidFill>
                <a:latin typeface="Corbel" panose="020B0503020204020204" pitchFamily="34" charset="0"/>
              </a:rPr>
              <a:t>of</a:t>
            </a:r>
            <a:r>
              <a:rPr lang="de-DE" sz="800" dirty="0" smtClean="0">
                <a:solidFill>
                  <a:schemeClr val="bg1"/>
                </a:solidFill>
                <a:latin typeface="Corbel" panose="020B0503020204020204" pitchFamily="34" charset="0"/>
              </a:rPr>
              <a:t> Constanta,  Via donau</a:t>
            </a:r>
            <a:endParaRPr lang="de-AT"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1883975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smtClean="0">
                <a:solidFill>
                  <a:schemeClr val="accent1"/>
                </a:solidFill>
              </a:rPr>
              <a:t>Quiz</a:t>
            </a:r>
            <a:br>
              <a:rPr lang="de-DE" b="1" dirty="0" smtClean="0">
                <a:solidFill>
                  <a:schemeClr val="accent1"/>
                </a:solidFill>
              </a:rPr>
            </a:br>
            <a:r>
              <a:rPr lang="de-DE" sz="2400" dirty="0" smtClean="0">
                <a:solidFill>
                  <a:schemeClr val="accent1"/>
                </a:solidFill>
              </a:rPr>
              <a:t>Die Häfen der Donau</a:t>
            </a:r>
            <a:endParaRPr lang="de-AT" sz="2400" dirty="0">
              <a:solidFill>
                <a:schemeClr val="accent1"/>
              </a:solidFill>
            </a:endParaRPr>
          </a:p>
        </p:txBody>
      </p:sp>
      <p:sp>
        <p:nvSpPr>
          <p:cNvPr id="3" name="Inhaltsplatzhalter 2"/>
          <p:cNvSpPr>
            <a:spLocks noGrp="1"/>
          </p:cNvSpPr>
          <p:nvPr>
            <p:ph idx="1"/>
          </p:nvPr>
        </p:nvSpPr>
        <p:spPr/>
        <p:txBody>
          <a:bodyPr/>
          <a:lstStyle/>
          <a:p>
            <a:pPr marL="0" indent="0" algn="ctr">
              <a:buNone/>
            </a:pPr>
            <a:r>
              <a:rPr lang="de-DE" sz="2000" dirty="0" smtClean="0">
                <a:solidFill>
                  <a:schemeClr val="accent1"/>
                </a:solidFill>
              </a:rPr>
              <a:t>Welcher Hafen ist der größte Binnenhafen im Rhein-Main-Donau-Korridor?</a:t>
            </a:r>
          </a:p>
          <a:p>
            <a:pPr marL="0" indent="0" algn="ctr">
              <a:buNone/>
            </a:pPr>
            <a:endParaRPr lang="de-DE" sz="2000" dirty="0">
              <a:solidFill>
                <a:schemeClr val="accent1"/>
              </a:solidFill>
            </a:endParaRPr>
          </a:p>
          <a:p>
            <a:pPr marL="1433513" indent="-457200">
              <a:buAutoNum type="alphaLcParenR"/>
            </a:pPr>
            <a:r>
              <a:rPr lang="de-DE" sz="2000" dirty="0" smtClean="0">
                <a:solidFill>
                  <a:schemeClr val="accent1"/>
                </a:solidFill>
              </a:rPr>
              <a:t>Hafen </a:t>
            </a:r>
            <a:r>
              <a:rPr lang="de-DE" sz="2000" dirty="0" err="1" smtClean="0">
                <a:solidFill>
                  <a:schemeClr val="accent1"/>
                </a:solidFill>
              </a:rPr>
              <a:t>Konstanza</a:t>
            </a:r>
            <a:endParaRPr lang="de-DE" sz="2000" dirty="0" smtClean="0">
              <a:solidFill>
                <a:schemeClr val="accent1"/>
              </a:solidFill>
            </a:endParaRPr>
          </a:p>
          <a:p>
            <a:pPr marL="1433513" indent="-457200">
              <a:buAutoNum type="alphaLcParenR"/>
            </a:pPr>
            <a:r>
              <a:rPr lang="de-DE" sz="2000" dirty="0" smtClean="0">
                <a:solidFill>
                  <a:schemeClr val="accent1"/>
                </a:solidFill>
              </a:rPr>
              <a:t>Hafen Rotterdam</a:t>
            </a:r>
          </a:p>
          <a:p>
            <a:pPr marL="1433513" indent="-457200">
              <a:buAutoNum type="alphaLcParenR"/>
            </a:pPr>
            <a:r>
              <a:rPr lang="de-DE" sz="2000" dirty="0" err="1" smtClean="0">
                <a:solidFill>
                  <a:schemeClr val="accent1"/>
                </a:solidFill>
              </a:rPr>
              <a:t>Duisport</a:t>
            </a:r>
            <a:endParaRPr lang="de-DE" sz="2000" dirty="0" smtClean="0">
              <a:solidFill>
                <a:schemeClr val="accent1"/>
              </a:solidFill>
            </a:endParaRPr>
          </a:p>
          <a:p>
            <a:pPr marL="1433513" indent="-444500">
              <a:buAutoNum type="alphaLcParenR"/>
            </a:pPr>
            <a:r>
              <a:rPr lang="de-DE" sz="2000" dirty="0" smtClean="0">
                <a:solidFill>
                  <a:schemeClr val="accent1"/>
                </a:solidFill>
              </a:rPr>
              <a:t>Werkshafen der voestalpine</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6" name="Ellipse 5"/>
          <p:cNvSpPr/>
          <p:nvPr/>
        </p:nvSpPr>
        <p:spPr>
          <a:xfrm>
            <a:off x="1331640" y="3166368"/>
            <a:ext cx="2088232" cy="432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745455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Lernziele und Zielgruppe</a:t>
            </a:r>
            <a:endParaRPr lang="de-AT" dirty="0"/>
          </a:p>
        </p:txBody>
      </p:sp>
      <p:sp>
        <p:nvSpPr>
          <p:cNvPr id="3" name="Inhaltsplatzhalter 2"/>
          <p:cNvSpPr>
            <a:spLocks noGrp="1"/>
          </p:cNvSpPr>
          <p:nvPr>
            <p:ph idx="1"/>
          </p:nvPr>
        </p:nvSpPr>
        <p:spPr>
          <a:xfrm>
            <a:off x="457200" y="1700808"/>
            <a:ext cx="7787208" cy="2880320"/>
          </a:xfrm>
        </p:spPr>
        <p:txBody>
          <a:bodyPr>
            <a:normAutofit/>
          </a:bodyPr>
          <a:lstStyle/>
          <a:p>
            <a:pPr marL="0" indent="0">
              <a:buNone/>
            </a:pPr>
            <a:r>
              <a:rPr lang="de-AT" sz="1600" dirty="0">
                <a:solidFill>
                  <a:schemeClr val="accent1"/>
                </a:solidFill>
              </a:rPr>
              <a:t>Nach der Auseinandersetzung mit den Inhalten kennen die Lernenden….</a:t>
            </a:r>
          </a:p>
          <a:p>
            <a:endParaRPr lang="de-AT" sz="1600" dirty="0">
              <a:solidFill>
                <a:schemeClr val="accent1"/>
              </a:solidFill>
            </a:endParaRPr>
          </a:p>
          <a:p>
            <a:r>
              <a:rPr lang="de-AT" sz="1600" dirty="0">
                <a:solidFill>
                  <a:schemeClr val="accent1"/>
                </a:solidFill>
              </a:rPr>
              <a:t>die Grundstruktur eines </a:t>
            </a:r>
            <a:r>
              <a:rPr lang="de-AT" sz="1600" dirty="0" smtClean="0">
                <a:solidFill>
                  <a:schemeClr val="accent1"/>
                </a:solidFill>
              </a:rPr>
              <a:t>Hafens, die Grundfunktionen eines Hafen sowie die logistischen Mehrwertleistungen, die von Häfen angeboten werden.  </a:t>
            </a:r>
            <a:endParaRPr lang="de-AT" sz="1600" dirty="0">
              <a:solidFill>
                <a:schemeClr val="accent1"/>
              </a:solidFill>
            </a:endParaRPr>
          </a:p>
          <a:p>
            <a:r>
              <a:rPr lang="de-AT" sz="1600" dirty="0" smtClean="0">
                <a:solidFill>
                  <a:schemeClr val="accent1"/>
                </a:solidFill>
              </a:rPr>
              <a:t>Daten, Zahlen und Fakten zu österreichischen Häfen und den wichtigsten Häfen am Rhein-Main-Donau-Korridor.</a:t>
            </a:r>
            <a:endParaRPr lang="de-AT" sz="1600" dirty="0">
              <a:solidFill>
                <a:schemeClr val="accent1"/>
              </a:solidFill>
            </a:endParaRPr>
          </a:p>
          <a:p>
            <a:r>
              <a:rPr lang="de-AT" sz="1600" dirty="0">
                <a:solidFill>
                  <a:schemeClr val="accent1"/>
                </a:solidFill>
              </a:rPr>
              <a:t>die verschiedenen Tätigkeiten im </a:t>
            </a:r>
            <a:r>
              <a:rPr lang="de-AT" sz="1600" dirty="0" smtClean="0">
                <a:solidFill>
                  <a:schemeClr val="accent1"/>
                </a:solidFill>
              </a:rPr>
              <a:t>Hafen, Umschlagsarten und Werkzeuge für den Umschlag von Gütern im Hafen und deren Leistungsfähigkeit</a:t>
            </a:r>
            <a:r>
              <a:rPr lang="de-AT" sz="1600" dirty="0">
                <a:solidFill>
                  <a:schemeClr val="accent1"/>
                </a:solidFill>
              </a:rPr>
              <a:t>.</a:t>
            </a:r>
          </a:p>
          <a:p>
            <a:r>
              <a:rPr lang="de-AT" sz="1600" dirty="0">
                <a:solidFill>
                  <a:schemeClr val="accent1"/>
                </a:solidFill>
              </a:rPr>
              <a:t>Arten von Güterschiffen auf der </a:t>
            </a:r>
            <a:r>
              <a:rPr lang="de-AT" sz="1600" dirty="0" smtClean="0">
                <a:solidFill>
                  <a:schemeClr val="accent1"/>
                </a:solidFill>
              </a:rPr>
              <a:t>Donau und deren Einsatzmöglichkeit, sowie die Entwicklungstrends innerhalb der Donauschifffahrt.</a:t>
            </a:r>
            <a:endParaRPr lang="de-AT" sz="1600" dirty="0">
              <a:solidFill>
                <a:schemeClr val="accent1"/>
              </a:solidFill>
            </a:endParaRPr>
          </a:p>
          <a:p>
            <a:endParaRPr lang="de-AT" sz="1600" dirty="0">
              <a:solidFill>
                <a:schemeClr val="accent1"/>
              </a:solidFill>
            </a:endParaRPr>
          </a:p>
        </p:txBody>
      </p:sp>
      <p:sp>
        <p:nvSpPr>
          <p:cNvPr id="4" name="Datumsplatzhalter 3"/>
          <p:cNvSpPr>
            <a:spLocks noGrp="1"/>
          </p:cNvSpPr>
          <p:nvPr>
            <p:ph type="dt" sz="half" idx="10"/>
          </p:nvPr>
        </p:nvSpPr>
        <p:spPr/>
        <p:txBody>
          <a:bodyPr/>
          <a:lstStyle/>
          <a:p>
            <a:fld id="{C3D77C34-6C44-4277-B246-65ADA1908AF9}" type="datetime7">
              <a:rPr lang="de-AT" smtClean="0">
                <a:solidFill>
                  <a:prstClr val="white"/>
                </a:solidFill>
              </a:rPr>
              <a:t>Apr-20</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7" name="Inhaltsplatzhalter 2"/>
          <p:cNvSpPr txBox="1">
            <a:spLocks/>
          </p:cNvSpPr>
          <p:nvPr/>
        </p:nvSpPr>
        <p:spPr>
          <a:xfrm>
            <a:off x="457200" y="4797152"/>
            <a:ext cx="4978896" cy="230425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de-AT" sz="1600" b="1" dirty="0" smtClean="0">
                <a:solidFill>
                  <a:schemeClr val="accent1"/>
                </a:solidFill>
              </a:rPr>
              <a:t>Zielgruppe</a:t>
            </a:r>
          </a:p>
          <a:p>
            <a:r>
              <a:rPr lang="de-AT" sz="1600" dirty="0" smtClean="0">
                <a:solidFill>
                  <a:schemeClr val="accent1"/>
                </a:solidFill>
              </a:rPr>
              <a:t>Schüler*innen der Oberstufen (AHS) bzw. BHS</a:t>
            </a:r>
          </a:p>
          <a:p>
            <a:r>
              <a:rPr lang="de-AT" sz="1600" dirty="0" smtClean="0">
                <a:solidFill>
                  <a:schemeClr val="accent1"/>
                </a:solidFill>
              </a:rPr>
              <a:t>Berufsschüler*innen</a:t>
            </a:r>
          </a:p>
          <a:p>
            <a:r>
              <a:rPr lang="de-AT" sz="1600" dirty="0" smtClean="0">
                <a:solidFill>
                  <a:schemeClr val="accent1"/>
                </a:solidFill>
              </a:rPr>
              <a:t>Studierende als Einführung in die Binnenschifffahrtslogistik.</a:t>
            </a:r>
          </a:p>
          <a:p>
            <a:pPr marL="0" indent="0">
              <a:buNone/>
            </a:pPr>
            <a:endParaRPr lang="de-AT" sz="1600" dirty="0">
              <a:solidFill>
                <a:schemeClr val="accent1"/>
              </a:solidFill>
            </a:endParaRPr>
          </a:p>
        </p:txBody>
      </p:sp>
    </p:spTree>
    <p:extLst>
      <p:ext uri="{BB962C8B-B14F-4D97-AF65-F5344CB8AC3E}">
        <p14:creationId xmlns:p14="http://schemas.microsoft.com/office/powerpoint/2010/main" val="4152100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338936" cy="990600"/>
          </a:xfrm>
        </p:spPr>
        <p:txBody>
          <a:bodyPr/>
          <a:lstStyle/>
          <a:p>
            <a:r>
              <a:rPr lang="de-AT" b="1" dirty="0" smtClean="0">
                <a:solidFill>
                  <a:srgbClr val="376092"/>
                </a:solidFill>
              </a:rPr>
              <a:t>Häfen </a:t>
            </a:r>
            <a:r>
              <a:rPr lang="de-AT" b="1" dirty="0">
                <a:solidFill>
                  <a:srgbClr val="376092"/>
                </a:solidFill>
              </a:rPr>
              <a:t>und Binnenschiffe</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20</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167415059"/>
              </p:ext>
            </p:extLst>
          </p:nvPr>
        </p:nvGraphicFramePr>
        <p:xfrm>
          <a:off x="1619672" y="1628800"/>
          <a:ext cx="6408712"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8187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4319492" y="2730016"/>
            <a:ext cx="4869054" cy="2360868"/>
          </a:xfrm>
          <a:prstGeom prst="rect">
            <a:avLst/>
          </a:prstGeom>
        </p:spPr>
      </p:pic>
      <p:sp>
        <p:nvSpPr>
          <p:cNvPr id="2" name="Title 1"/>
          <p:cNvSpPr>
            <a:spLocks noGrp="1"/>
          </p:cNvSpPr>
          <p:nvPr>
            <p:ph type="title"/>
          </p:nvPr>
        </p:nvSpPr>
        <p:spPr/>
        <p:txBody>
          <a:bodyPr>
            <a:normAutofit fontScale="90000"/>
          </a:bodyPr>
          <a:lstStyle/>
          <a:p>
            <a:r>
              <a:rPr lang="de-AT" sz="3100" b="1" dirty="0" smtClean="0">
                <a:solidFill>
                  <a:srgbClr val="376092"/>
                </a:solidFill>
              </a:rPr>
              <a:t>Definition</a:t>
            </a:r>
            <a:r>
              <a:rPr lang="de-AT" b="1" dirty="0" smtClean="0">
                <a:solidFill>
                  <a:srgbClr val="5578A2"/>
                </a:solidFill>
              </a:rPr>
              <a:t/>
            </a:r>
            <a:br>
              <a:rPr lang="de-AT" b="1" dirty="0" smtClean="0">
                <a:solidFill>
                  <a:srgbClr val="5578A2"/>
                </a:solidFill>
              </a:rPr>
            </a:br>
            <a:r>
              <a:rPr lang="de-DE" sz="2700" dirty="0">
                <a:solidFill>
                  <a:schemeClr val="accent1"/>
                </a:solidFill>
              </a:rPr>
              <a:t>Umschlag/Umschlagseinrichtungen</a:t>
            </a:r>
            <a:endParaRPr lang="de-AT" sz="2700" b="1" dirty="0">
              <a:solidFill>
                <a:srgbClr val="5578A2"/>
              </a:solidFill>
            </a:endParaRPr>
          </a:p>
        </p:txBody>
      </p:sp>
      <p:sp>
        <p:nvSpPr>
          <p:cNvPr id="3" name="Content Placeholder 2"/>
          <p:cNvSpPr>
            <a:spLocks noGrp="1"/>
          </p:cNvSpPr>
          <p:nvPr>
            <p:ph idx="1"/>
          </p:nvPr>
        </p:nvSpPr>
        <p:spPr>
          <a:xfrm>
            <a:off x="467544" y="1844824"/>
            <a:ext cx="4752528" cy="4776192"/>
          </a:xfrm>
        </p:spPr>
        <p:txBody>
          <a:bodyPr>
            <a:normAutofit/>
          </a:bodyPr>
          <a:lstStyle/>
          <a:p>
            <a:pPr marL="0" indent="0">
              <a:buNone/>
            </a:pPr>
            <a:endParaRPr lang="de-AT" dirty="0">
              <a:solidFill>
                <a:schemeClr val="accent1"/>
              </a:solidFill>
            </a:endParaRPr>
          </a:p>
          <a:p>
            <a:pPr marL="0" indent="0">
              <a:spcBef>
                <a:spcPts val="600"/>
              </a:spcBef>
              <a:buNone/>
            </a:pPr>
            <a:r>
              <a:rPr lang="de-AT" sz="2000" b="1" dirty="0" smtClean="0"/>
              <a:t>Umschlag</a:t>
            </a:r>
            <a:endParaRPr lang="de-AT" sz="2000" dirty="0" smtClean="0"/>
          </a:p>
          <a:p>
            <a:pPr lvl="1">
              <a:spcBef>
                <a:spcPts val="600"/>
              </a:spcBef>
              <a:buClr>
                <a:srgbClr val="189BC4"/>
              </a:buClr>
            </a:pPr>
            <a:r>
              <a:rPr lang="de-AT" sz="1800" dirty="0" smtClean="0">
                <a:solidFill>
                  <a:schemeClr val="accent1"/>
                </a:solidFill>
              </a:rPr>
              <a:t>Wechsel von Gütern von einem Transportmittel auf ein anderes</a:t>
            </a:r>
          </a:p>
          <a:p>
            <a:pPr lvl="1">
              <a:spcBef>
                <a:spcPts val="600"/>
              </a:spcBef>
              <a:buClr>
                <a:srgbClr val="189BC4"/>
              </a:buClr>
            </a:pPr>
            <a:endParaRPr lang="de-AT" sz="1800" dirty="0" smtClean="0">
              <a:solidFill>
                <a:schemeClr val="accent1"/>
              </a:solidFill>
            </a:endParaRPr>
          </a:p>
          <a:p>
            <a:pPr lvl="1">
              <a:spcBef>
                <a:spcPts val="600"/>
              </a:spcBef>
              <a:buClr>
                <a:srgbClr val="189BC4"/>
              </a:buClr>
            </a:pPr>
            <a:r>
              <a:rPr lang="de-AT" sz="1800" dirty="0">
                <a:solidFill>
                  <a:schemeClr val="accent1"/>
                </a:solidFill>
              </a:rPr>
              <a:t>i</a:t>
            </a:r>
            <a:r>
              <a:rPr lang="de-AT" sz="1800" dirty="0" smtClean="0">
                <a:solidFill>
                  <a:schemeClr val="accent1"/>
                </a:solidFill>
              </a:rPr>
              <a:t>nnerhalb einer Transportkette</a:t>
            </a:r>
          </a:p>
          <a:p>
            <a:pPr lvl="1">
              <a:spcBef>
                <a:spcPts val="600"/>
              </a:spcBef>
              <a:buClr>
                <a:srgbClr val="189BC4"/>
              </a:buClr>
            </a:pPr>
            <a:endParaRPr lang="de-AT" sz="1800" dirty="0" smtClean="0">
              <a:solidFill>
                <a:schemeClr val="accent1"/>
              </a:solidFill>
            </a:endParaRPr>
          </a:p>
          <a:p>
            <a:pPr lvl="1">
              <a:spcBef>
                <a:spcPts val="600"/>
              </a:spcBef>
              <a:buClr>
                <a:srgbClr val="189BC4"/>
              </a:buClr>
            </a:pPr>
            <a:r>
              <a:rPr lang="de-AT" sz="1800" dirty="0" smtClean="0">
                <a:solidFill>
                  <a:schemeClr val="accent1"/>
                </a:solidFill>
              </a:rPr>
              <a:t>z.B. Verladung vom LKW auf das Binnenschiff</a:t>
            </a:r>
          </a:p>
          <a:p>
            <a:pPr lvl="1">
              <a:buFont typeface="Symbol" panose="05050102010706020507" pitchFamily="18" charset="2"/>
              <a:buChar char="-"/>
            </a:pPr>
            <a:endParaRPr lang="de-AT" sz="1000" dirty="0" smtClean="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sp>
        <p:nvSpPr>
          <p:cNvPr id="8" name="Textfeld 7"/>
          <p:cNvSpPr txBox="1"/>
          <p:nvPr/>
        </p:nvSpPr>
        <p:spPr>
          <a:xfrm>
            <a:off x="8174030" y="6421760"/>
            <a:ext cx="1080120" cy="230832"/>
          </a:xfrm>
          <a:prstGeom prst="rect">
            <a:avLst/>
          </a:prstGeom>
          <a:noFill/>
        </p:spPr>
        <p:txBody>
          <a:bodyPr wrap="square" rtlCol="0">
            <a:spAutoFit/>
          </a:bodyPr>
          <a:lstStyle/>
          <a:p>
            <a:r>
              <a:rPr lang="de-DE" sz="900" dirty="0" smtClean="0">
                <a:solidFill>
                  <a:schemeClr val="accent1"/>
                </a:solidFill>
                <a:latin typeface="Corbel" panose="020B0503020204020204" pitchFamily="34" charset="0"/>
              </a:rPr>
              <a:t>Quelle</a:t>
            </a:r>
            <a:r>
              <a:rPr lang="de-DE" sz="900" dirty="0" smtClean="0">
                <a:latin typeface="Corbel" panose="020B0503020204020204" pitchFamily="34" charset="0"/>
              </a:rPr>
              <a:t>: </a:t>
            </a:r>
            <a:r>
              <a:rPr lang="de-DE" sz="900" dirty="0" smtClean="0">
                <a:solidFill>
                  <a:schemeClr val="accent1"/>
                </a:solidFill>
                <a:latin typeface="Corbel" panose="020B0503020204020204" pitchFamily="34" charset="0"/>
              </a:rPr>
              <a:t>via donau</a:t>
            </a:r>
            <a:endParaRPr lang="de-AT" sz="900" dirty="0">
              <a:solidFill>
                <a:schemeClr val="accent1"/>
              </a:solidFill>
              <a:latin typeface="Corbel" panose="020B0503020204020204" pitchFamily="34" charset="0"/>
            </a:endParaRPr>
          </a:p>
        </p:txBody>
      </p:sp>
      <p:sp>
        <p:nvSpPr>
          <p:cNvPr id="7" name="Text Box 6"/>
          <p:cNvSpPr txBox="1">
            <a:spLocks noChangeArrowheads="1"/>
          </p:cNvSpPr>
          <p:nvPr/>
        </p:nvSpPr>
        <p:spPr bwMode="auto">
          <a:xfrm>
            <a:off x="4283968" y="2751262"/>
            <a:ext cx="187220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900" dirty="0" smtClean="0">
                <a:solidFill>
                  <a:schemeClr val="accent1"/>
                </a:solidFill>
                <a:latin typeface="Corbel" panose="020B0503020204020204" pitchFamily="34" charset="0"/>
              </a:rPr>
              <a:t>Quelle: </a:t>
            </a:r>
            <a:r>
              <a:rPr lang="de-AT" sz="900" dirty="0" err="1" smtClean="0">
                <a:solidFill>
                  <a:schemeClr val="accent1"/>
                </a:solidFill>
                <a:latin typeface="Corbel" panose="020B0503020204020204" pitchFamily="34" charset="0"/>
              </a:rPr>
              <a:t>Ennshafen</a:t>
            </a:r>
            <a:endParaRPr lang="de-DE" sz="9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144564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899592" y="1700807"/>
            <a:ext cx="6912768" cy="4094429"/>
          </a:xfrm>
          <a:prstGeom prst="rect">
            <a:avLst/>
          </a:prstGeom>
        </p:spPr>
      </p:pic>
      <p:sp>
        <p:nvSpPr>
          <p:cNvPr id="31747" name="Rectangle 2"/>
          <p:cNvSpPr>
            <a:spLocks noGrp="1" noChangeArrowheads="1"/>
          </p:cNvSpPr>
          <p:nvPr>
            <p:ph type="title"/>
          </p:nvPr>
        </p:nvSpPr>
        <p:spPr>
          <a:xfrm>
            <a:off x="468924" y="260351"/>
            <a:ext cx="8064012" cy="1152525"/>
          </a:xfrm>
        </p:spPr>
        <p:txBody>
          <a:bodyPr>
            <a:normAutofit/>
          </a:bodyPr>
          <a:lstStyle/>
          <a:p>
            <a:pPr>
              <a:lnSpc>
                <a:spcPct val="80000"/>
              </a:lnSpc>
            </a:pPr>
            <a:r>
              <a:rPr lang="de-DE" b="1" dirty="0" smtClean="0">
                <a:solidFill>
                  <a:srgbClr val="376092"/>
                </a:solidFill>
              </a:rPr>
              <a:t>Wasserseitiger Umschlag</a:t>
            </a:r>
            <a:br>
              <a:rPr lang="de-DE" b="1" dirty="0" smtClean="0">
                <a:solidFill>
                  <a:srgbClr val="376092"/>
                </a:solidFill>
              </a:rPr>
            </a:br>
            <a:r>
              <a:rPr lang="de-DE" b="1" dirty="0" smtClean="0">
                <a:solidFill>
                  <a:srgbClr val="376092"/>
                </a:solidFill>
              </a:rPr>
              <a:t>Österr. Donauhäfen 2018</a:t>
            </a:r>
            <a:r>
              <a:rPr lang="de-DE" sz="2200" b="1" dirty="0" smtClean="0">
                <a:solidFill>
                  <a:srgbClr val="5578A2"/>
                </a:solidFill>
              </a:rPr>
              <a:t/>
            </a:r>
            <a:br>
              <a:rPr lang="de-DE" sz="2200" b="1" dirty="0" smtClean="0">
                <a:solidFill>
                  <a:srgbClr val="5578A2"/>
                </a:solidFill>
              </a:rPr>
            </a:br>
            <a:r>
              <a:rPr lang="de-DE" sz="2400" dirty="0" smtClean="0">
                <a:solidFill>
                  <a:schemeClr val="accent1"/>
                </a:solidFill>
              </a:rPr>
              <a:t>Umschlag/Umschlagseinrichtungen</a:t>
            </a:r>
            <a:endParaRPr lang="de-DE" b="1" dirty="0" smtClean="0">
              <a:solidFill>
                <a:srgbClr val="5578A2"/>
              </a:solidFill>
            </a:endParaRPr>
          </a:p>
        </p:txBody>
      </p:sp>
      <p:sp>
        <p:nvSpPr>
          <p:cNvPr id="11"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22</a:t>
            </a:fld>
            <a:endParaRPr lang="de-AT" dirty="0">
              <a:solidFill>
                <a:prstClr val="white"/>
              </a:solidFill>
            </a:endParaRPr>
          </a:p>
        </p:txBody>
      </p:sp>
      <p:sp>
        <p:nvSpPr>
          <p:cNvPr id="7" name="Textfeld 6"/>
          <p:cNvSpPr txBox="1"/>
          <p:nvPr/>
        </p:nvSpPr>
        <p:spPr>
          <a:xfrm>
            <a:off x="8174030" y="6421760"/>
            <a:ext cx="1080120" cy="230832"/>
          </a:xfrm>
          <a:prstGeom prst="rect">
            <a:avLst/>
          </a:prstGeom>
          <a:noFill/>
        </p:spPr>
        <p:txBody>
          <a:bodyPr wrap="square" rtlCol="0">
            <a:spAutoFit/>
          </a:bodyPr>
          <a:lstStyle/>
          <a:p>
            <a:r>
              <a:rPr lang="de-DE" sz="900" dirty="0" smtClean="0">
                <a:solidFill>
                  <a:schemeClr val="accent1"/>
                </a:solidFill>
                <a:latin typeface="Corbel" panose="020B0503020204020204" pitchFamily="34" charset="0"/>
              </a:rPr>
              <a:t>Quelle</a:t>
            </a:r>
            <a:r>
              <a:rPr lang="de-DE" sz="900" dirty="0" smtClean="0">
                <a:latin typeface="Corbel" panose="020B0503020204020204" pitchFamily="34" charset="0"/>
              </a:rPr>
              <a:t>: </a:t>
            </a:r>
            <a:r>
              <a:rPr lang="de-DE" sz="900" dirty="0" smtClean="0">
                <a:solidFill>
                  <a:schemeClr val="accent1"/>
                </a:solidFill>
                <a:latin typeface="Corbel" panose="020B0503020204020204" pitchFamily="34" charset="0"/>
              </a:rPr>
              <a:t>via donau</a:t>
            </a:r>
            <a:endParaRPr lang="de-AT" sz="900" dirty="0">
              <a:solidFill>
                <a:schemeClr val="accent1"/>
              </a:solidFill>
              <a:latin typeface="Corbel" panose="020B0503020204020204" pitchFamily="34" charset="0"/>
            </a:endParaRPr>
          </a:p>
        </p:txBody>
      </p:sp>
      <p:pic>
        <p:nvPicPr>
          <p:cNvPr id="5" name="Grafik 4"/>
          <p:cNvPicPr>
            <a:picLocks noChangeAspect="1"/>
          </p:cNvPicPr>
          <p:nvPr/>
        </p:nvPicPr>
        <p:blipFill>
          <a:blip r:embed="rId4"/>
          <a:stretch>
            <a:fillRect/>
          </a:stretch>
        </p:blipFill>
        <p:spPr>
          <a:xfrm>
            <a:off x="107504" y="5733256"/>
            <a:ext cx="5844752" cy="891033"/>
          </a:xfrm>
          <a:prstGeom prst="rect">
            <a:avLst/>
          </a:prstGeom>
        </p:spPr>
      </p:pic>
    </p:spTree>
    <p:extLst>
      <p:ext uri="{BB962C8B-B14F-4D97-AF65-F5344CB8AC3E}">
        <p14:creationId xmlns:p14="http://schemas.microsoft.com/office/powerpoint/2010/main" val="377604270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a:blip r:embed="rId3"/>
          <a:stretch>
            <a:fillRect/>
          </a:stretch>
        </p:blipFill>
        <p:spPr>
          <a:xfrm>
            <a:off x="6098432" y="2587072"/>
            <a:ext cx="2564704" cy="1821312"/>
          </a:xfrm>
          <a:prstGeom prst="rect">
            <a:avLst/>
          </a:prstGeom>
        </p:spPr>
      </p:pic>
      <p:pic>
        <p:nvPicPr>
          <p:cNvPr id="15" name="Grafik 14"/>
          <p:cNvPicPr>
            <a:picLocks noChangeAspect="1"/>
          </p:cNvPicPr>
          <p:nvPr/>
        </p:nvPicPr>
        <p:blipFill>
          <a:blip r:embed="rId4"/>
          <a:stretch>
            <a:fillRect/>
          </a:stretch>
        </p:blipFill>
        <p:spPr>
          <a:xfrm>
            <a:off x="3189322" y="2579240"/>
            <a:ext cx="2591134" cy="1806241"/>
          </a:xfrm>
          <a:prstGeom prst="rect">
            <a:avLst/>
          </a:prstGeom>
        </p:spPr>
      </p:pic>
      <p:pic>
        <p:nvPicPr>
          <p:cNvPr id="14" name="Grafik 13"/>
          <p:cNvPicPr>
            <a:picLocks noChangeAspect="1"/>
          </p:cNvPicPr>
          <p:nvPr/>
        </p:nvPicPr>
        <p:blipFill>
          <a:blip r:embed="rId5"/>
          <a:stretch>
            <a:fillRect/>
          </a:stretch>
        </p:blipFill>
        <p:spPr>
          <a:xfrm>
            <a:off x="251520" y="2558099"/>
            <a:ext cx="2619826" cy="1875395"/>
          </a:xfrm>
          <a:prstGeom prst="rect">
            <a:avLst/>
          </a:prstGeom>
        </p:spPr>
      </p:pic>
      <p:sp>
        <p:nvSpPr>
          <p:cNvPr id="2" name="Title 1"/>
          <p:cNvSpPr>
            <a:spLocks noGrp="1"/>
          </p:cNvSpPr>
          <p:nvPr>
            <p:ph type="title"/>
          </p:nvPr>
        </p:nvSpPr>
        <p:spPr/>
        <p:txBody>
          <a:bodyPr>
            <a:normAutofit fontScale="90000"/>
          </a:bodyPr>
          <a:lstStyle/>
          <a:p>
            <a:r>
              <a:rPr lang="de-DE" sz="2700" dirty="0" smtClean="0">
                <a:solidFill>
                  <a:schemeClr val="accent1"/>
                </a:solidFill>
              </a:rPr>
              <a:t>Umschlag/Umschlagseinrichtun</a:t>
            </a:r>
            <a:r>
              <a:rPr lang="de-DE" dirty="0" smtClean="0">
                <a:solidFill>
                  <a:schemeClr val="accent1"/>
                </a:solidFill>
              </a:rPr>
              <a:t>gen</a:t>
            </a:r>
            <a:br>
              <a:rPr lang="de-DE" dirty="0" smtClean="0">
                <a:solidFill>
                  <a:schemeClr val="accent1"/>
                </a:solidFill>
              </a:rPr>
            </a:br>
            <a:r>
              <a:rPr lang="de-AT" b="1" dirty="0">
                <a:solidFill>
                  <a:srgbClr val="376092"/>
                </a:solidFill>
              </a:rPr>
              <a:t>Arten von Kränen</a:t>
            </a:r>
            <a:endParaRPr lang="de-AT" b="1" dirty="0">
              <a:solidFill>
                <a:srgbClr val="5578A2"/>
              </a:solidFill>
            </a:endParaRPr>
          </a:p>
        </p:txBody>
      </p:sp>
      <p:sp>
        <p:nvSpPr>
          <p:cNvPr id="3" name="Content Placeholder 2"/>
          <p:cNvSpPr>
            <a:spLocks noGrp="1"/>
          </p:cNvSpPr>
          <p:nvPr>
            <p:ph idx="1"/>
          </p:nvPr>
        </p:nvSpPr>
        <p:spPr>
          <a:xfrm>
            <a:off x="251520" y="4670287"/>
            <a:ext cx="3131840" cy="1296144"/>
          </a:xfrm>
        </p:spPr>
        <p:txBody>
          <a:bodyPr>
            <a:normAutofit/>
          </a:bodyPr>
          <a:lstStyle/>
          <a:p>
            <a:pPr marL="0" indent="0">
              <a:spcBef>
                <a:spcPts val="600"/>
              </a:spcBef>
              <a:buClr>
                <a:srgbClr val="189BC4"/>
              </a:buClr>
              <a:buNone/>
            </a:pPr>
            <a:r>
              <a:rPr lang="de-AT" sz="1800" b="1" dirty="0" smtClean="0"/>
              <a:t>Brücken- oder Portalkran </a:t>
            </a:r>
          </a:p>
          <a:p>
            <a:pPr marL="182563" lvl="1" indent="-182563">
              <a:spcBef>
                <a:spcPts val="600"/>
              </a:spcBef>
              <a:buClr>
                <a:srgbClr val="189BC4"/>
              </a:buClr>
              <a:buFont typeface="Symbol" panose="05050102010706020507" pitchFamily="18" charset="2"/>
              <a:buChar char="-"/>
            </a:pPr>
            <a:r>
              <a:rPr lang="de-AT" sz="1600" dirty="0" smtClean="0">
                <a:solidFill>
                  <a:schemeClr val="accent1"/>
                </a:solidFill>
              </a:rPr>
              <a:t>Umschlag von Containern</a:t>
            </a:r>
          </a:p>
          <a:p>
            <a:pPr marL="182563" lvl="1" indent="-182563">
              <a:spcBef>
                <a:spcPts val="600"/>
              </a:spcBef>
              <a:buClr>
                <a:srgbClr val="189BC4"/>
              </a:buClr>
              <a:buFont typeface="Symbol" panose="05050102010706020507" pitchFamily="18" charset="2"/>
              <a:buChar char="-"/>
            </a:pPr>
            <a:r>
              <a:rPr lang="de-AT" sz="1600" dirty="0" smtClean="0">
                <a:solidFill>
                  <a:schemeClr val="accent1"/>
                </a:solidFill>
              </a:rPr>
              <a:t>Ø 25 Container/Stunde</a:t>
            </a:r>
          </a:p>
          <a:p>
            <a:pPr lvl="1">
              <a:spcBef>
                <a:spcPts val="600"/>
              </a:spcBef>
              <a:buClr>
                <a:srgbClr val="189BC4"/>
              </a:buClr>
            </a:pPr>
            <a:endParaRPr lang="de-AT" sz="1800" dirty="0">
              <a:solidFill>
                <a:schemeClr val="accent1"/>
              </a:solidFill>
            </a:endParaRPr>
          </a:p>
          <a:p>
            <a:pPr lvl="1"/>
            <a:endParaRPr lang="de-AT" dirty="0" smtClean="0">
              <a:solidFill>
                <a:schemeClr val="accent1"/>
              </a:solidFill>
            </a:endParaRPr>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sp>
        <p:nvSpPr>
          <p:cNvPr id="8" name="Rectangle 5"/>
          <p:cNvSpPr>
            <a:spLocks noChangeArrowheads="1"/>
          </p:cNvSpPr>
          <p:nvPr/>
        </p:nvSpPr>
        <p:spPr bwMode="auto">
          <a:xfrm>
            <a:off x="244379" y="2558099"/>
            <a:ext cx="107111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800" dirty="0" smtClean="0">
                <a:solidFill>
                  <a:schemeClr val="bg1">
                    <a:lumMod val="85000"/>
                  </a:schemeClr>
                </a:solidFill>
                <a:latin typeface="Corbel" panose="020B0503020204020204" pitchFamily="34" charset="0"/>
              </a:rPr>
              <a:t>Quelle: Linz AG</a:t>
            </a:r>
            <a:endParaRPr lang="de-DE" sz="800" dirty="0">
              <a:solidFill>
                <a:schemeClr val="bg1">
                  <a:lumMod val="85000"/>
                </a:schemeClr>
              </a:solidFill>
              <a:latin typeface="Corbel" panose="020B0503020204020204" pitchFamily="34" charset="0"/>
            </a:endParaRPr>
          </a:p>
        </p:txBody>
      </p:sp>
      <p:sp>
        <p:nvSpPr>
          <p:cNvPr id="10" name="Rectangle 5"/>
          <p:cNvSpPr>
            <a:spLocks noChangeArrowheads="1"/>
          </p:cNvSpPr>
          <p:nvPr/>
        </p:nvSpPr>
        <p:spPr bwMode="auto">
          <a:xfrm>
            <a:off x="3267224" y="2587071"/>
            <a:ext cx="89960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de-AT" sz="800" dirty="0" smtClean="0">
                <a:solidFill>
                  <a:schemeClr val="bg1">
                    <a:lumMod val="85000"/>
                  </a:schemeClr>
                </a:solidFill>
                <a:latin typeface="Corbel" panose="020B0503020204020204" pitchFamily="34" charset="0"/>
              </a:rPr>
              <a:t>Quelle: </a:t>
            </a:r>
            <a:r>
              <a:rPr lang="de-AT" sz="800" dirty="0" err="1" smtClean="0">
                <a:solidFill>
                  <a:schemeClr val="bg1">
                    <a:lumMod val="85000"/>
                  </a:schemeClr>
                </a:solidFill>
                <a:latin typeface="Corbel" panose="020B0503020204020204" pitchFamily="34" charset="0"/>
              </a:rPr>
              <a:t>viadonau</a:t>
            </a:r>
            <a:endParaRPr lang="de-AT" sz="800" dirty="0">
              <a:solidFill>
                <a:schemeClr val="bg1">
                  <a:lumMod val="85000"/>
                </a:schemeClr>
              </a:solidFill>
              <a:latin typeface="Corbel" panose="020B0503020204020204" pitchFamily="34" charset="0"/>
            </a:endParaRPr>
          </a:p>
        </p:txBody>
      </p:sp>
      <p:sp>
        <p:nvSpPr>
          <p:cNvPr id="12" name="Rectangle 6"/>
          <p:cNvSpPr>
            <a:spLocks noChangeArrowheads="1"/>
          </p:cNvSpPr>
          <p:nvPr/>
        </p:nvSpPr>
        <p:spPr bwMode="auto">
          <a:xfrm>
            <a:off x="6089211" y="2579240"/>
            <a:ext cx="96051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de-AT" sz="800" dirty="0" smtClean="0">
                <a:solidFill>
                  <a:schemeClr val="bg1">
                    <a:lumMod val="85000"/>
                  </a:schemeClr>
                </a:solidFill>
                <a:latin typeface="Corbel" panose="020B0503020204020204" pitchFamily="34" charset="0"/>
              </a:rPr>
              <a:t>Quelle: </a:t>
            </a:r>
            <a:r>
              <a:rPr lang="de-AT" sz="800" dirty="0" err="1" smtClean="0">
                <a:solidFill>
                  <a:schemeClr val="bg1">
                    <a:lumMod val="85000"/>
                  </a:schemeClr>
                </a:solidFill>
                <a:latin typeface="Corbel" panose="020B0503020204020204" pitchFamily="34" charset="0"/>
              </a:rPr>
              <a:t>Ennshafen</a:t>
            </a:r>
            <a:endParaRPr lang="de-AT" sz="800" dirty="0">
              <a:solidFill>
                <a:schemeClr val="bg1">
                  <a:lumMod val="85000"/>
                </a:schemeClr>
              </a:solidFill>
              <a:latin typeface="Corbel" panose="020B0503020204020204" pitchFamily="34" charset="0"/>
            </a:endParaRPr>
          </a:p>
        </p:txBody>
      </p:sp>
      <p:sp>
        <p:nvSpPr>
          <p:cNvPr id="13" name="Textfeld 12"/>
          <p:cNvSpPr txBox="1"/>
          <p:nvPr/>
        </p:nvSpPr>
        <p:spPr>
          <a:xfrm>
            <a:off x="8205183" y="6459818"/>
            <a:ext cx="1080120" cy="230832"/>
          </a:xfrm>
          <a:prstGeom prst="rect">
            <a:avLst/>
          </a:prstGeom>
          <a:noFill/>
        </p:spPr>
        <p:txBody>
          <a:bodyPr wrap="square" rtlCol="0">
            <a:spAutoFit/>
          </a:bodyPr>
          <a:lstStyle/>
          <a:p>
            <a:r>
              <a:rPr lang="de-DE" sz="900" dirty="0" smtClean="0">
                <a:solidFill>
                  <a:schemeClr val="accent1"/>
                </a:solidFill>
                <a:latin typeface="Corbel" panose="020B0503020204020204" pitchFamily="34" charset="0"/>
              </a:rPr>
              <a:t>Quelle</a:t>
            </a:r>
            <a:r>
              <a:rPr lang="de-DE" sz="900" dirty="0" smtClean="0">
                <a:latin typeface="Corbel" panose="020B0503020204020204" pitchFamily="34" charset="0"/>
              </a:rPr>
              <a:t>: </a:t>
            </a:r>
            <a:r>
              <a:rPr lang="de-DE" sz="900" dirty="0" smtClean="0">
                <a:solidFill>
                  <a:schemeClr val="accent1"/>
                </a:solidFill>
                <a:latin typeface="Corbel" panose="020B0503020204020204" pitchFamily="34" charset="0"/>
              </a:rPr>
              <a:t>via donau</a:t>
            </a:r>
            <a:endParaRPr lang="de-AT" sz="900" dirty="0">
              <a:solidFill>
                <a:schemeClr val="accent1"/>
              </a:solidFill>
              <a:latin typeface="Corbel" panose="020B0503020204020204" pitchFamily="34" charset="0"/>
            </a:endParaRPr>
          </a:p>
        </p:txBody>
      </p:sp>
      <p:sp>
        <p:nvSpPr>
          <p:cNvPr id="4" name="Rechteck 3"/>
          <p:cNvSpPr/>
          <p:nvPr/>
        </p:nvSpPr>
        <p:spPr>
          <a:xfrm>
            <a:off x="6196934" y="4679267"/>
            <a:ext cx="4572000" cy="1261884"/>
          </a:xfrm>
          <a:prstGeom prst="rect">
            <a:avLst/>
          </a:prstGeom>
        </p:spPr>
        <p:txBody>
          <a:bodyPr>
            <a:spAutoFit/>
          </a:bodyPr>
          <a:lstStyle/>
          <a:p>
            <a:pPr lvl="0">
              <a:spcBef>
                <a:spcPts val="600"/>
              </a:spcBef>
              <a:buClr>
                <a:srgbClr val="189BC4"/>
              </a:buClr>
              <a:buSzPct val="85000"/>
            </a:pPr>
            <a:r>
              <a:rPr lang="de-AT" b="1" dirty="0">
                <a:solidFill>
                  <a:srgbClr val="189BC4"/>
                </a:solidFill>
                <a:latin typeface="Corbel" panose="020B0503020204020204" pitchFamily="34" charset="0"/>
              </a:rPr>
              <a:t>Mobilkran</a:t>
            </a:r>
            <a:r>
              <a:rPr lang="de-AT" dirty="0">
                <a:solidFill>
                  <a:srgbClr val="189BC4"/>
                </a:solidFill>
                <a:latin typeface="Corbel" panose="020B0503020204020204" pitchFamily="34" charset="0"/>
              </a:rPr>
              <a:t> </a:t>
            </a:r>
          </a:p>
          <a:p>
            <a:pPr marL="182563" lvl="1" indent="-182563">
              <a:spcBef>
                <a:spcPts val="600"/>
              </a:spcBef>
              <a:buClr>
                <a:srgbClr val="189BC4"/>
              </a:buClr>
              <a:buSzPct val="85000"/>
              <a:buFont typeface="Symbol" panose="05050102010706020507" pitchFamily="18" charset="2"/>
              <a:buChar char="-"/>
            </a:pPr>
            <a:r>
              <a:rPr lang="de-AT" sz="1600" dirty="0">
                <a:solidFill>
                  <a:srgbClr val="3C628F"/>
                </a:solidFill>
                <a:latin typeface="Corbel" panose="020B0503020204020204" pitchFamily="34" charset="0"/>
              </a:rPr>
              <a:t>im Hafengelände bewegbar</a:t>
            </a:r>
          </a:p>
          <a:p>
            <a:pPr marL="182563" lvl="1" indent="-182563">
              <a:spcBef>
                <a:spcPts val="600"/>
              </a:spcBef>
              <a:buClr>
                <a:srgbClr val="189BC4"/>
              </a:buClr>
              <a:buSzPct val="85000"/>
              <a:buFont typeface="Symbol" panose="05050102010706020507" pitchFamily="18" charset="2"/>
              <a:buChar char="-"/>
            </a:pPr>
            <a:r>
              <a:rPr lang="de-AT" sz="1600" dirty="0">
                <a:solidFill>
                  <a:srgbClr val="3C628F"/>
                </a:solidFill>
                <a:latin typeface="Corbel" panose="020B0503020204020204" pitchFamily="34" charset="0"/>
              </a:rPr>
              <a:t>oft langsamer </a:t>
            </a:r>
            <a:r>
              <a:rPr lang="de-AT" sz="1600" dirty="0" smtClean="0">
                <a:solidFill>
                  <a:srgbClr val="3C628F"/>
                </a:solidFill>
                <a:latin typeface="Corbel" panose="020B0503020204020204" pitchFamily="34" charset="0"/>
              </a:rPr>
              <a:t>als</a:t>
            </a:r>
            <a:br>
              <a:rPr lang="de-AT" sz="1600" dirty="0" smtClean="0">
                <a:solidFill>
                  <a:srgbClr val="3C628F"/>
                </a:solidFill>
                <a:latin typeface="Corbel" panose="020B0503020204020204" pitchFamily="34" charset="0"/>
              </a:rPr>
            </a:br>
            <a:r>
              <a:rPr lang="de-AT" sz="1600" dirty="0" smtClean="0">
                <a:solidFill>
                  <a:srgbClr val="3C628F"/>
                </a:solidFill>
                <a:latin typeface="Corbel" panose="020B0503020204020204" pitchFamily="34" charset="0"/>
              </a:rPr>
              <a:t>Spezialkräne</a:t>
            </a:r>
            <a:endParaRPr lang="de-AT" sz="1600" dirty="0">
              <a:solidFill>
                <a:srgbClr val="3C628F"/>
              </a:solidFill>
              <a:latin typeface="Corbel" panose="020B0503020204020204" pitchFamily="34" charset="0"/>
            </a:endParaRPr>
          </a:p>
        </p:txBody>
      </p:sp>
      <p:sp>
        <p:nvSpPr>
          <p:cNvPr id="7" name="Rechteck 6"/>
          <p:cNvSpPr/>
          <p:nvPr/>
        </p:nvSpPr>
        <p:spPr>
          <a:xfrm>
            <a:off x="3240449" y="4698074"/>
            <a:ext cx="2956485" cy="1015663"/>
          </a:xfrm>
          <a:prstGeom prst="rect">
            <a:avLst/>
          </a:prstGeom>
        </p:spPr>
        <p:txBody>
          <a:bodyPr wrap="square">
            <a:spAutoFit/>
          </a:bodyPr>
          <a:lstStyle/>
          <a:p>
            <a:pPr lvl="0">
              <a:spcBef>
                <a:spcPts val="600"/>
              </a:spcBef>
              <a:buClr>
                <a:srgbClr val="189BC4"/>
              </a:buClr>
              <a:buSzPct val="85000"/>
            </a:pPr>
            <a:r>
              <a:rPr lang="de-AT" b="1" dirty="0" err="1">
                <a:solidFill>
                  <a:srgbClr val="189BC4"/>
                </a:solidFill>
                <a:latin typeface="Corbel" panose="020B0503020204020204" pitchFamily="34" charset="0"/>
              </a:rPr>
              <a:t>Wippdrehkran</a:t>
            </a:r>
            <a:r>
              <a:rPr lang="de-AT" dirty="0">
                <a:solidFill>
                  <a:srgbClr val="189BC4"/>
                </a:solidFill>
                <a:latin typeface="Corbel" panose="020B0503020204020204" pitchFamily="34" charset="0"/>
              </a:rPr>
              <a:t> </a:t>
            </a:r>
          </a:p>
          <a:p>
            <a:pPr marL="182563" lvl="1" indent="-182563">
              <a:spcBef>
                <a:spcPts val="600"/>
              </a:spcBef>
              <a:buClr>
                <a:srgbClr val="189BC4"/>
              </a:buClr>
              <a:buSzPct val="85000"/>
              <a:buFont typeface="Symbol" panose="05050102010706020507" pitchFamily="18" charset="2"/>
              <a:buChar char="-"/>
            </a:pPr>
            <a:r>
              <a:rPr lang="de-AT" sz="1600" dirty="0">
                <a:solidFill>
                  <a:srgbClr val="3C628F"/>
                </a:solidFill>
                <a:latin typeface="Corbel" panose="020B0503020204020204" pitchFamily="34" charset="0"/>
              </a:rPr>
              <a:t>Universalumschlagskran</a:t>
            </a:r>
          </a:p>
          <a:p>
            <a:pPr marL="182563" lvl="1" indent="-182563">
              <a:spcBef>
                <a:spcPts val="600"/>
              </a:spcBef>
              <a:buClr>
                <a:srgbClr val="189BC4"/>
              </a:buClr>
              <a:buSzPct val="85000"/>
              <a:buFont typeface="Symbol" panose="05050102010706020507" pitchFamily="18" charset="2"/>
              <a:buChar char="-"/>
            </a:pPr>
            <a:r>
              <a:rPr lang="de-AT" sz="1600" dirty="0">
                <a:solidFill>
                  <a:srgbClr val="3C628F"/>
                </a:solidFill>
                <a:latin typeface="Corbel" panose="020B0503020204020204" pitchFamily="34" charset="0"/>
              </a:rPr>
              <a:t>für Haken- und </a:t>
            </a:r>
            <a:r>
              <a:rPr lang="de-AT" sz="1600" dirty="0" err="1">
                <a:solidFill>
                  <a:srgbClr val="3C628F"/>
                </a:solidFill>
                <a:latin typeface="Corbel" panose="020B0503020204020204" pitchFamily="34" charset="0"/>
              </a:rPr>
              <a:t>Greifgut</a:t>
            </a:r>
            <a:endParaRPr lang="de-AT" sz="16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1733147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AT" sz="3100" b="1" dirty="0" smtClean="0">
                <a:solidFill>
                  <a:srgbClr val="376092"/>
                </a:solidFill>
              </a:rPr>
              <a:t>Leistungsfähigkeit der Kräne</a:t>
            </a:r>
            <a:r>
              <a:rPr lang="de-AT" b="1" dirty="0" smtClean="0">
                <a:solidFill>
                  <a:srgbClr val="5578A2"/>
                </a:solidFill>
              </a:rPr>
              <a:t/>
            </a:r>
            <a:br>
              <a:rPr lang="de-AT" b="1" dirty="0" smtClean="0">
                <a:solidFill>
                  <a:srgbClr val="5578A2"/>
                </a:solidFill>
              </a:rPr>
            </a:br>
            <a:r>
              <a:rPr lang="de-DE" sz="2700" dirty="0">
                <a:solidFill>
                  <a:schemeClr val="accent1"/>
                </a:solidFill>
              </a:rPr>
              <a:t>Umschlag/Umschlagseinrichtungen</a:t>
            </a:r>
            <a:endParaRPr lang="de-AT" sz="2700" b="1" dirty="0">
              <a:solidFill>
                <a:srgbClr val="5578A2"/>
              </a:solidFill>
            </a:endParaRPr>
          </a:p>
        </p:txBody>
      </p:sp>
      <p:sp>
        <p:nvSpPr>
          <p:cNvPr id="7" name="Foliennummernplatzhalter 4"/>
          <p:cNvSpPr>
            <a:spLocks noGrp="1"/>
          </p:cNvSpPr>
          <p:nvPr>
            <p:ph type="sldNum" sz="quarter" idx="12"/>
          </p:nvPr>
        </p:nvSpPr>
        <p:spPr>
          <a:prstGeom prst="rect">
            <a:avLst/>
          </a:prstGeom>
        </p:spPr>
        <p:txBody>
          <a:bodyPr/>
          <a:lstStyle/>
          <a:p>
            <a:fld id="{7D34D7BA-8E13-46FE-8871-8877FE7E3568}" type="slidenum">
              <a:rPr lang="de-AT" smtClean="0">
                <a:solidFill>
                  <a:prstClr val="white"/>
                </a:solidFill>
              </a:rPr>
              <a:pPr/>
              <a:t>24</a:t>
            </a:fld>
            <a:endParaRPr lang="de-AT" dirty="0">
              <a:solidFill>
                <a:prstClr val="white"/>
              </a:solidFill>
            </a:endParaRPr>
          </a:p>
        </p:txBody>
      </p:sp>
      <p:graphicFrame>
        <p:nvGraphicFramePr>
          <p:cNvPr id="1185836" name="Group 44"/>
          <p:cNvGraphicFramePr>
            <a:graphicFrameLocks noGrp="1"/>
          </p:cNvGraphicFramePr>
          <p:nvPr>
            <p:extLst>
              <p:ext uri="{D42A27DB-BD31-4B8C-83A1-F6EECF244321}">
                <p14:modId xmlns:p14="http://schemas.microsoft.com/office/powerpoint/2010/main" val="1576962964"/>
              </p:ext>
            </p:extLst>
          </p:nvPr>
        </p:nvGraphicFramePr>
        <p:xfrm>
          <a:off x="143098" y="3191207"/>
          <a:ext cx="8713787" cy="2189163"/>
        </p:xfrm>
        <a:graphic>
          <a:graphicData uri="http://schemas.openxmlformats.org/drawingml/2006/table">
            <a:tbl>
              <a:tblPr>
                <a:tableStyleId>{5DA37D80-6434-44D0-A028-1B22A696006F}</a:tableStyleId>
              </a:tblPr>
              <a:tblGrid>
                <a:gridCol w="2128837">
                  <a:extLst>
                    <a:ext uri="{9D8B030D-6E8A-4147-A177-3AD203B41FA5}">
                      <a16:colId xmlns:a16="http://schemas.microsoft.com/office/drawing/2014/main" val="20000"/>
                    </a:ext>
                  </a:extLst>
                </a:gridCol>
                <a:gridCol w="2127250">
                  <a:extLst>
                    <a:ext uri="{9D8B030D-6E8A-4147-A177-3AD203B41FA5}">
                      <a16:colId xmlns:a16="http://schemas.microsoft.com/office/drawing/2014/main" val="20001"/>
                    </a:ext>
                  </a:extLst>
                </a:gridCol>
                <a:gridCol w="2128838">
                  <a:extLst>
                    <a:ext uri="{9D8B030D-6E8A-4147-A177-3AD203B41FA5}">
                      <a16:colId xmlns:a16="http://schemas.microsoft.com/office/drawing/2014/main" val="20002"/>
                    </a:ext>
                  </a:extLst>
                </a:gridCol>
                <a:gridCol w="2328862">
                  <a:extLst>
                    <a:ext uri="{9D8B030D-6E8A-4147-A177-3AD203B41FA5}">
                      <a16:colId xmlns:a16="http://schemas.microsoft.com/office/drawing/2014/main" val="20003"/>
                    </a:ext>
                  </a:extLst>
                </a:gridCol>
              </a:tblGrid>
              <a:tr h="741362">
                <a:tc>
                  <a:txBody>
                    <a:bodyPr/>
                    <a:lstStyle/>
                    <a:p>
                      <a:pPr marL="0" marR="0" lvl="0" indent="0" algn="l" defTabSz="914400" rtl="0" eaLnBrk="1" fontAlgn="base" latinLnBrk="0" hangingPunct="1">
                        <a:lnSpc>
                          <a:spcPct val="100000"/>
                        </a:lnSpc>
                        <a:spcBef>
                          <a:spcPct val="20000"/>
                        </a:spcBef>
                        <a:spcAft>
                          <a:spcPct val="0"/>
                        </a:spcAft>
                        <a:buClr>
                          <a:srgbClr val="1E3A7C"/>
                        </a:buClr>
                        <a:buSzTx/>
                        <a:buFontTx/>
                        <a:buNone/>
                        <a:tabLst/>
                      </a:pPr>
                      <a:endParaRPr kumimoji="0" lang="de-AT" sz="2000" b="0" i="0" u="none" strike="noStrike" cap="none" normalizeH="0" baseline="0" dirty="0" smtClean="0">
                        <a:ln>
                          <a:noFill/>
                        </a:ln>
                        <a:solidFill>
                          <a:schemeClr val="accent1"/>
                        </a:solidFill>
                        <a:effectLst/>
                        <a:latin typeface="Corbel" panose="020B0503020204020204"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effectLst/>
                        </a:rPr>
                        <a:t>Wippdrehkran bis 15t</a:t>
                      </a:r>
                      <a:endParaRPr kumimoji="0" lang="de-AT" sz="2000" b="1"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effectLst/>
                        </a:rPr>
                        <a:t>Wippdrehkran bis 30t</a:t>
                      </a:r>
                      <a:endParaRPr kumimoji="0" lang="de-AT" sz="2000" b="1"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effectLst/>
                        </a:rPr>
                        <a:t>Portalkran (Brücke) bis 40t</a:t>
                      </a:r>
                      <a:endParaRPr kumimoji="0" lang="de-AT" sz="2000" b="1"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extLst>
                  <a:ext uri="{0D108BD9-81ED-4DB2-BD59-A6C34878D82A}">
                    <a16:rowId xmlns:a16="http://schemas.microsoft.com/office/drawing/2014/main" val="10000"/>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effectLst/>
                        </a:rPr>
                        <a:t>Greiferbetrieb</a:t>
                      </a:r>
                      <a:r>
                        <a:rPr kumimoji="0" lang="de-AT" sz="2000" u="none" strike="noStrike" cap="none" normalizeH="0" baseline="30000" dirty="0" smtClean="0">
                          <a:ln>
                            <a:noFill/>
                          </a:ln>
                          <a:effectLst/>
                        </a:rPr>
                        <a:t>1)</a:t>
                      </a:r>
                      <a:endParaRPr kumimoji="0" lang="de-AT" sz="2000" b="1"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effectLst/>
                        </a:rPr>
                        <a:t>120t/h</a:t>
                      </a:r>
                      <a:endParaRPr kumimoji="0" lang="de-AT"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effectLst/>
                        </a:rPr>
                        <a:t>160t/h</a:t>
                      </a:r>
                      <a:endParaRPr kumimoji="0" lang="de-AT"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effectLst/>
                        </a:rPr>
                        <a:t>200t/h</a:t>
                      </a:r>
                      <a:endParaRPr kumimoji="0" lang="de-AT"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extLst>
                  <a:ext uri="{0D108BD9-81ED-4DB2-BD59-A6C34878D82A}">
                    <a16:rowId xmlns:a16="http://schemas.microsoft.com/office/drawing/2014/main" val="10001"/>
                  </a:ext>
                </a:extLst>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effectLst/>
                        </a:rPr>
                        <a:t>Hakenbetrieb</a:t>
                      </a:r>
                      <a:endParaRPr kumimoji="0" lang="de-AT" sz="2000" b="1"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effectLst/>
                        </a:rPr>
                        <a:t>  80t/h</a:t>
                      </a:r>
                      <a:endParaRPr kumimoji="0" lang="de-AT"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effectLst/>
                        </a:rPr>
                        <a:t>100t/h</a:t>
                      </a:r>
                      <a:endParaRPr kumimoji="0" lang="de-AT"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smtClean="0">
                          <a:ln>
                            <a:noFill/>
                          </a:ln>
                          <a:effectLst/>
                        </a:rPr>
                        <a:t>120t/h</a:t>
                      </a:r>
                      <a:endParaRPr kumimoji="0" lang="de-AT"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extLst>
                  <a:ext uri="{0D108BD9-81ED-4DB2-BD59-A6C34878D82A}">
                    <a16:rowId xmlns:a16="http://schemas.microsoft.com/office/drawing/2014/main" val="10002"/>
                  </a:ext>
                </a:extLst>
              </a:tr>
              <a:tr h="503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dirty="0" smtClean="0">
                          <a:ln>
                            <a:noFill/>
                          </a:ln>
                          <a:effectLst/>
                        </a:rPr>
                        <a:t>Spreader</a:t>
                      </a:r>
                      <a:endParaRPr kumimoji="0" lang="en-GB" sz="2000" b="1"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1E3A7C"/>
                        </a:buClr>
                        <a:buSzTx/>
                        <a:buFontTx/>
                        <a:buNone/>
                        <a:tabLst/>
                      </a:pPr>
                      <a:endParaRPr kumimoji="0" lang="de-AT" sz="2000" b="0" i="0" u="none" strike="noStrike" cap="none" normalizeH="0" baseline="0" dirty="0" smtClean="0">
                        <a:ln>
                          <a:noFill/>
                        </a:ln>
                        <a:solidFill>
                          <a:schemeClr val="accent1"/>
                        </a:solidFill>
                        <a:effectLst/>
                        <a:latin typeface="Corbel" panose="020B0503020204020204"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dirty="0" smtClean="0">
                          <a:ln>
                            <a:noFill/>
                          </a:ln>
                          <a:effectLst/>
                        </a:rPr>
                        <a:t>15 Container/h</a:t>
                      </a:r>
                      <a:endParaRPr kumimoji="0" lang="en-GB"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dirty="0" smtClean="0">
                          <a:ln>
                            <a:noFill/>
                          </a:ln>
                          <a:effectLst/>
                        </a:rPr>
                        <a:t>25 Container/h</a:t>
                      </a:r>
                      <a:endParaRPr kumimoji="0" lang="en-GB" sz="2000" b="0" i="0" u="none" strike="noStrike" cap="none" normalizeH="0" baseline="0" dirty="0" smtClean="0">
                        <a:ln>
                          <a:noFill/>
                        </a:ln>
                        <a:solidFill>
                          <a:schemeClr val="accent1"/>
                        </a:solidFill>
                        <a:effectLst/>
                        <a:latin typeface="Corbel" panose="020B0503020204020204" pitchFamily="34" charset="0"/>
                        <a:ea typeface="Times New Roman" pitchFamily="18" charset="0"/>
                        <a:cs typeface="Arial" charset="0"/>
                      </a:endParaRPr>
                    </a:p>
                  </a:txBody>
                  <a:tcPr horzOverflow="overflow"/>
                </a:tc>
                <a:extLst>
                  <a:ext uri="{0D108BD9-81ED-4DB2-BD59-A6C34878D82A}">
                    <a16:rowId xmlns:a16="http://schemas.microsoft.com/office/drawing/2014/main" val="10004"/>
                  </a:ext>
                </a:extLst>
              </a:tr>
            </a:tbl>
          </a:graphicData>
        </a:graphic>
      </p:graphicFrame>
      <p:sp>
        <p:nvSpPr>
          <p:cNvPr id="42022" name="Rectangle 38"/>
          <p:cNvSpPr>
            <a:spLocks noChangeArrowheads="1"/>
          </p:cNvSpPr>
          <p:nvPr/>
        </p:nvSpPr>
        <p:spPr bwMode="auto">
          <a:xfrm>
            <a:off x="18336" y="5972384"/>
            <a:ext cx="468230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de-AT" sz="1200" baseline="30000" dirty="0">
                <a:solidFill>
                  <a:schemeClr val="accent1"/>
                </a:solidFill>
                <a:latin typeface="Corbel" panose="020B0503020204020204" pitchFamily="34" charset="0"/>
                <a:cs typeface="Times New Roman" pitchFamily="18" charset="0"/>
              </a:rPr>
              <a:t>1)</a:t>
            </a:r>
            <a:r>
              <a:rPr lang="de-AT" sz="1200" dirty="0">
                <a:solidFill>
                  <a:schemeClr val="accent1"/>
                </a:solidFill>
                <a:latin typeface="Corbel" panose="020B0503020204020204" pitchFamily="34" charset="0"/>
                <a:cs typeface="Times New Roman" pitchFamily="18" charset="0"/>
              </a:rPr>
              <a:t> Bis zu 800 t/h bei </a:t>
            </a:r>
            <a:r>
              <a:rPr lang="de-AT" sz="1200" dirty="0" smtClean="0">
                <a:solidFill>
                  <a:schemeClr val="accent1"/>
                </a:solidFill>
                <a:latin typeface="Corbel" panose="020B0503020204020204" pitchFamily="34" charset="0"/>
                <a:cs typeface="Times New Roman" pitchFamily="18" charset="0"/>
              </a:rPr>
              <a:t>Massengütern für </a:t>
            </a:r>
            <a:r>
              <a:rPr lang="de-AT" sz="1200" dirty="0">
                <a:solidFill>
                  <a:schemeClr val="accent1"/>
                </a:solidFill>
                <a:latin typeface="Corbel" panose="020B0503020204020204" pitchFamily="34" charset="0"/>
                <a:cs typeface="Times New Roman" pitchFamily="18" charset="0"/>
              </a:rPr>
              <a:t>die Stahlindustrie (Kohle, Erz etc.)</a:t>
            </a:r>
            <a:endParaRPr lang="de-AT" sz="1200" dirty="0">
              <a:solidFill>
                <a:schemeClr val="accent1"/>
              </a:solidFill>
              <a:latin typeface="Corbel" panose="020B0503020204020204" pitchFamily="34" charset="0"/>
            </a:endParaRPr>
          </a:p>
        </p:txBody>
      </p:sp>
      <p:sp>
        <p:nvSpPr>
          <p:cNvPr id="6"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latin typeface="Corbel" panose="020B0503020204020204" pitchFamily="34" charset="0"/>
            </a:endParaRPr>
          </a:p>
        </p:txBody>
      </p:sp>
      <p:sp>
        <p:nvSpPr>
          <p:cNvPr id="8" name="Content Placeholder 2"/>
          <p:cNvSpPr txBox="1">
            <a:spLocks/>
          </p:cNvSpPr>
          <p:nvPr/>
        </p:nvSpPr>
        <p:spPr>
          <a:xfrm>
            <a:off x="251520" y="1916928"/>
            <a:ext cx="8496944" cy="864000"/>
          </a:xfrm>
          <a:prstGeom prst="rect">
            <a:avLst/>
          </a:prstGeom>
          <a:ln w="28575">
            <a:solidFill>
              <a:srgbClr val="189BC4"/>
            </a:solidFill>
          </a:ln>
        </p:spPr>
        <p:txBody>
          <a:bodyPr vert="horz" lIns="91440" tIns="45720" rIns="91440" bIns="45720" rtlCol="0" anchor="ctr">
            <a:normAutofit fontScale="40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spcBef>
                <a:spcPts val="600"/>
              </a:spcBef>
              <a:buNone/>
            </a:pPr>
            <a:endParaRPr lang="de-AT" sz="1100" dirty="0" smtClean="0">
              <a:solidFill>
                <a:schemeClr val="accent1"/>
              </a:solidFill>
              <a:latin typeface="Corbel" panose="020B0503020204020204" pitchFamily="34" charset="0"/>
            </a:endParaRPr>
          </a:p>
          <a:p>
            <a:pPr marL="546100" indent="0">
              <a:lnSpc>
                <a:spcPct val="120000"/>
              </a:lnSpc>
              <a:spcBef>
                <a:spcPts val="600"/>
              </a:spcBef>
              <a:buNone/>
            </a:pPr>
            <a:r>
              <a:rPr lang="de-AT" dirty="0" smtClean="0">
                <a:solidFill>
                  <a:schemeClr val="accent1"/>
                </a:solidFill>
                <a:latin typeface="Corbel" panose="020B0503020204020204" pitchFamily="34" charset="0"/>
              </a:rPr>
              <a:t>   </a:t>
            </a:r>
            <a:r>
              <a:rPr lang="de-AT" sz="4500" b="1" dirty="0" smtClean="0">
                <a:solidFill>
                  <a:srgbClr val="189BC4"/>
                </a:solidFill>
                <a:latin typeface="Corbel" panose="020B0503020204020204" pitchFamily="34" charset="0"/>
              </a:rPr>
              <a:t>Leistungsfähigkeit </a:t>
            </a:r>
            <a:r>
              <a:rPr lang="de-AT" sz="4500" b="1" dirty="0">
                <a:solidFill>
                  <a:srgbClr val="189BC4"/>
                </a:solidFill>
                <a:latin typeface="Corbel" panose="020B0503020204020204" pitchFamily="34" charset="0"/>
              </a:rPr>
              <a:t>eines Hafens </a:t>
            </a:r>
            <a:r>
              <a:rPr lang="de-AT" sz="4500" b="1" dirty="0" smtClean="0">
                <a:solidFill>
                  <a:srgbClr val="189BC4"/>
                </a:solidFill>
                <a:latin typeface="Corbel" panose="020B0503020204020204" pitchFamily="34" charset="0"/>
              </a:rPr>
              <a:t>ist von </a:t>
            </a:r>
            <a:r>
              <a:rPr lang="de-AT" sz="4500" b="1" dirty="0">
                <a:solidFill>
                  <a:srgbClr val="189BC4"/>
                </a:solidFill>
                <a:latin typeface="Corbel" panose="020B0503020204020204" pitchFamily="34" charset="0"/>
              </a:rPr>
              <a:t>Kränen abhängig </a:t>
            </a:r>
            <a:endParaRPr lang="de-AT" sz="4500" b="1" dirty="0" smtClean="0">
              <a:solidFill>
                <a:srgbClr val="189BC4"/>
              </a:solidFill>
              <a:latin typeface="Corbel" panose="020B0503020204020204" pitchFamily="34" charset="0"/>
            </a:endParaRPr>
          </a:p>
          <a:p>
            <a:pPr marL="546100" indent="0">
              <a:lnSpc>
                <a:spcPct val="120000"/>
              </a:lnSpc>
              <a:spcBef>
                <a:spcPts val="600"/>
              </a:spcBef>
              <a:buNone/>
            </a:pPr>
            <a:r>
              <a:rPr lang="de-AT" sz="4500" b="1" dirty="0">
                <a:solidFill>
                  <a:srgbClr val="189BC4"/>
                </a:solidFill>
                <a:latin typeface="Corbel" panose="020B0503020204020204" pitchFamily="34" charset="0"/>
              </a:rPr>
              <a:t> </a:t>
            </a:r>
            <a:r>
              <a:rPr lang="de-AT" sz="4500" b="1" dirty="0" smtClean="0">
                <a:solidFill>
                  <a:srgbClr val="189BC4"/>
                </a:solidFill>
                <a:latin typeface="Corbel" panose="020B0503020204020204" pitchFamily="34" charset="0"/>
              </a:rPr>
              <a:t>(</a:t>
            </a:r>
            <a:r>
              <a:rPr lang="de-AT" sz="4500" b="1" dirty="0">
                <a:solidFill>
                  <a:srgbClr val="189BC4"/>
                </a:solidFill>
                <a:latin typeface="Corbel" panose="020B0503020204020204" pitchFamily="34" charset="0"/>
              </a:rPr>
              <a:t>Tragkraft und Tages- oder Stundenleistung</a:t>
            </a:r>
            <a:r>
              <a:rPr lang="de-AT" sz="4500" b="1" dirty="0" smtClean="0">
                <a:solidFill>
                  <a:srgbClr val="189BC4"/>
                </a:solidFill>
                <a:latin typeface="Corbel" panose="020B0503020204020204" pitchFamily="34" charset="0"/>
              </a:rPr>
              <a:t>)</a:t>
            </a:r>
            <a:endParaRPr lang="de-DE" sz="4500" b="1" spc="60" dirty="0">
              <a:solidFill>
                <a:srgbClr val="189BC4"/>
              </a:solidFill>
              <a:latin typeface="Corbel" panose="020B0503020204020204" pitchFamily="34" charset="0"/>
            </a:endParaRPr>
          </a:p>
          <a:p>
            <a:pPr marL="546100" indent="0">
              <a:spcBef>
                <a:spcPts val="600"/>
              </a:spcBef>
              <a:buNone/>
            </a:pPr>
            <a:endParaRPr lang="de-AT" sz="2600" dirty="0">
              <a:solidFill>
                <a:schemeClr val="tx2"/>
              </a:solidFill>
              <a:latin typeface="Corbel" panose="020B0503020204020204" pitchFamily="34" charset="0"/>
            </a:endParaRPr>
          </a:p>
        </p:txBody>
      </p:sp>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188" y="1988840"/>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82558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a:off x="-2081" y="4126196"/>
            <a:ext cx="2498793" cy="1396252"/>
          </a:xfrm>
          <a:prstGeom prst="rect">
            <a:avLst/>
          </a:prstGeom>
        </p:spPr>
      </p:pic>
      <p:pic>
        <p:nvPicPr>
          <p:cNvPr id="4" name="Grafik 3"/>
          <p:cNvPicPr>
            <a:picLocks noChangeAspect="1"/>
          </p:cNvPicPr>
          <p:nvPr/>
        </p:nvPicPr>
        <p:blipFill>
          <a:blip r:embed="rId4"/>
          <a:stretch>
            <a:fillRect/>
          </a:stretch>
        </p:blipFill>
        <p:spPr>
          <a:xfrm>
            <a:off x="5714" y="2132856"/>
            <a:ext cx="2490998" cy="1214402"/>
          </a:xfrm>
          <a:prstGeom prst="rect">
            <a:avLst/>
          </a:prstGeom>
        </p:spPr>
      </p:pic>
      <p:sp>
        <p:nvSpPr>
          <p:cNvPr id="2" name="Title 1"/>
          <p:cNvSpPr>
            <a:spLocks noGrp="1"/>
          </p:cNvSpPr>
          <p:nvPr>
            <p:ph type="title"/>
          </p:nvPr>
        </p:nvSpPr>
        <p:spPr/>
        <p:txBody>
          <a:bodyPr>
            <a:normAutofit fontScale="90000"/>
          </a:bodyPr>
          <a:lstStyle/>
          <a:p>
            <a:r>
              <a:rPr lang="de-AT" sz="3100" b="1" dirty="0" smtClean="0">
                <a:solidFill>
                  <a:srgbClr val="376092"/>
                </a:solidFill>
              </a:rPr>
              <a:t>Sonstige Umschlagsarten</a:t>
            </a:r>
            <a:r>
              <a:rPr lang="de-AT" b="1" dirty="0" smtClean="0">
                <a:solidFill>
                  <a:srgbClr val="5578A2"/>
                </a:solidFill>
              </a:rPr>
              <a:t/>
            </a:r>
            <a:br>
              <a:rPr lang="de-AT" b="1" dirty="0" smtClean="0">
                <a:solidFill>
                  <a:srgbClr val="5578A2"/>
                </a:solidFill>
              </a:rPr>
            </a:br>
            <a:r>
              <a:rPr lang="de-DE" sz="2700" dirty="0">
                <a:solidFill>
                  <a:schemeClr val="accent1"/>
                </a:solidFill>
              </a:rPr>
              <a:t>Umschlag/Umschlagseinrichtungen</a:t>
            </a:r>
            <a:endParaRPr lang="de-AT" sz="2700" b="1" dirty="0">
              <a:solidFill>
                <a:srgbClr val="5578A2"/>
              </a:solidFill>
            </a:endParaRPr>
          </a:p>
        </p:txBody>
      </p:sp>
      <p:sp>
        <p:nvSpPr>
          <p:cNvPr id="3" name="Content Placeholder 2"/>
          <p:cNvSpPr>
            <a:spLocks noGrp="1"/>
          </p:cNvSpPr>
          <p:nvPr>
            <p:ph idx="1"/>
          </p:nvPr>
        </p:nvSpPr>
        <p:spPr>
          <a:xfrm>
            <a:off x="2578215" y="1650774"/>
            <a:ext cx="5626968" cy="4776192"/>
          </a:xfrm>
        </p:spPr>
        <p:txBody>
          <a:bodyPr/>
          <a:lstStyle/>
          <a:p>
            <a:pPr>
              <a:spcBef>
                <a:spcPts val="600"/>
              </a:spcBef>
              <a:buClr>
                <a:srgbClr val="189BC4"/>
              </a:buClr>
            </a:pPr>
            <a:endParaRPr lang="de-AT" sz="1800" b="1" dirty="0" smtClean="0"/>
          </a:p>
          <a:p>
            <a:pPr>
              <a:spcBef>
                <a:spcPts val="600"/>
              </a:spcBef>
              <a:buClr>
                <a:srgbClr val="189BC4"/>
              </a:buClr>
            </a:pPr>
            <a:r>
              <a:rPr lang="de-AT" sz="1800" b="1" dirty="0" err="1" smtClean="0"/>
              <a:t>RoRo</a:t>
            </a:r>
            <a:r>
              <a:rPr lang="de-AT" sz="1800" b="1" dirty="0" smtClean="0"/>
              <a:t>-Rampen (Roll-on-Roll-off)</a:t>
            </a:r>
          </a:p>
          <a:p>
            <a:pPr lvl="1">
              <a:spcBef>
                <a:spcPts val="600"/>
              </a:spcBef>
              <a:buClr>
                <a:srgbClr val="189BC4"/>
              </a:buClr>
              <a:buFont typeface="Symbol" panose="05050102010706020507" pitchFamily="18" charset="2"/>
              <a:buChar char="-"/>
            </a:pPr>
            <a:r>
              <a:rPr lang="de-AT" sz="1600" dirty="0" smtClean="0">
                <a:solidFill>
                  <a:schemeClr val="accent1"/>
                </a:solidFill>
              </a:rPr>
              <a:t>Umschlag von rollenden Einheiten (z.B. PKWs)</a:t>
            </a:r>
          </a:p>
          <a:p>
            <a:pPr lvl="1">
              <a:spcBef>
                <a:spcPts val="600"/>
              </a:spcBef>
              <a:buClr>
                <a:srgbClr val="189BC4"/>
              </a:buClr>
              <a:buFont typeface="Symbol" panose="05050102010706020507" pitchFamily="18" charset="2"/>
              <a:buChar char="-"/>
            </a:pPr>
            <a:r>
              <a:rPr lang="de-AT" sz="1600" dirty="0" smtClean="0">
                <a:solidFill>
                  <a:schemeClr val="accent1"/>
                </a:solidFill>
              </a:rPr>
              <a:t>Die PKWs oder LKWs fahren („rollen“) direkt </a:t>
            </a:r>
            <a:br>
              <a:rPr lang="de-AT" sz="1600" dirty="0" smtClean="0">
                <a:solidFill>
                  <a:schemeClr val="accent1"/>
                </a:solidFill>
              </a:rPr>
            </a:br>
            <a:r>
              <a:rPr lang="de-AT" sz="1600" dirty="0" smtClean="0">
                <a:solidFill>
                  <a:schemeClr val="accent1"/>
                </a:solidFill>
              </a:rPr>
              <a:t>auf das Schiff</a:t>
            </a:r>
            <a:endParaRPr lang="de-AT" sz="1600" dirty="0">
              <a:solidFill>
                <a:schemeClr val="accent1"/>
              </a:solidFill>
            </a:endParaRPr>
          </a:p>
          <a:p>
            <a:pPr>
              <a:spcBef>
                <a:spcPts val="600"/>
              </a:spcBef>
              <a:buClr>
                <a:srgbClr val="189BC4"/>
              </a:buClr>
            </a:pPr>
            <a:endParaRPr lang="de-AT" sz="1800" dirty="0">
              <a:solidFill>
                <a:schemeClr val="accent1"/>
              </a:solidFill>
            </a:endParaRPr>
          </a:p>
          <a:p>
            <a:pPr marL="0" indent="0">
              <a:spcBef>
                <a:spcPts val="600"/>
              </a:spcBef>
              <a:buClr>
                <a:srgbClr val="189BC4"/>
              </a:buClr>
              <a:buNone/>
            </a:pPr>
            <a:endParaRPr lang="de-AT" sz="1800" b="1" dirty="0" smtClean="0"/>
          </a:p>
          <a:p>
            <a:pPr>
              <a:spcBef>
                <a:spcPts val="1200"/>
              </a:spcBef>
              <a:buClr>
                <a:srgbClr val="189BC4"/>
              </a:buClr>
            </a:pPr>
            <a:r>
              <a:rPr lang="de-AT" sz="1800" b="1" dirty="0" smtClean="0"/>
              <a:t>Verladetrichter</a:t>
            </a:r>
          </a:p>
          <a:p>
            <a:pPr lvl="1">
              <a:spcBef>
                <a:spcPts val="600"/>
              </a:spcBef>
              <a:buClr>
                <a:srgbClr val="189BC4"/>
              </a:buClr>
              <a:buFont typeface="Symbol" panose="05050102010706020507" pitchFamily="18" charset="2"/>
              <a:buChar char="-"/>
            </a:pPr>
            <a:r>
              <a:rPr lang="de-AT" sz="1600" dirty="0" smtClean="0">
                <a:solidFill>
                  <a:schemeClr val="accent1"/>
                </a:solidFill>
              </a:rPr>
              <a:t>Umschlag von Schüttgütern</a:t>
            </a:r>
          </a:p>
          <a:p>
            <a:pPr lvl="1">
              <a:spcBef>
                <a:spcPts val="600"/>
              </a:spcBef>
              <a:buClr>
                <a:srgbClr val="189BC4"/>
              </a:buClr>
              <a:buFont typeface="Symbol" panose="05050102010706020507" pitchFamily="18" charset="2"/>
              <a:buChar char="-"/>
            </a:pPr>
            <a:r>
              <a:rPr lang="de-AT" sz="1600" dirty="0" smtClean="0">
                <a:solidFill>
                  <a:schemeClr val="accent1"/>
                </a:solidFill>
              </a:rPr>
              <a:t>Durch den Trichter kann das Schüttgut</a:t>
            </a:r>
            <a:br>
              <a:rPr lang="de-AT" sz="1600" dirty="0" smtClean="0">
                <a:solidFill>
                  <a:schemeClr val="accent1"/>
                </a:solidFill>
              </a:rPr>
            </a:br>
            <a:r>
              <a:rPr lang="de-AT" sz="1600" dirty="0" smtClean="0">
                <a:solidFill>
                  <a:schemeClr val="accent1"/>
                </a:solidFill>
              </a:rPr>
              <a:t>(z.B. Schotter, Dünger) schneller aufs Schiff </a:t>
            </a:r>
            <a:br>
              <a:rPr lang="de-AT" sz="1600" dirty="0" smtClean="0">
                <a:solidFill>
                  <a:schemeClr val="accent1"/>
                </a:solidFill>
              </a:rPr>
            </a:br>
            <a:r>
              <a:rPr lang="de-AT" sz="1600" dirty="0" smtClean="0">
                <a:solidFill>
                  <a:schemeClr val="accent1"/>
                </a:solidFill>
              </a:rPr>
              <a:t>geladen werden. Aufbewahrung im Trichter</a:t>
            </a:r>
            <a:br>
              <a:rPr lang="de-AT" sz="1600" dirty="0" smtClean="0">
                <a:solidFill>
                  <a:schemeClr val="accent1"/>
                </a:solidFill>
              </a:rPr>
            </a:br>
            <a:r>
              <a:rPr lang="de-AT" sz="1600" dirty="0" smtClean="0">
                <a:solidFill>
                  <a:schemeClr val="accent1"/>
                </a:solidFill>
              </a:rPr>
              <a:t>möglich bis das Schiff kommt (Lagerfunktion)</a:t>
            </a:r>
          </a:p>
          <a:p>
            <a:pPr>
              <a:buFont typeface="Symbol" panose="05050102010706020507" pitchFamily="18" charset="2"/>
              <a:buChar char="-"/>
            </a:pPr>
            <a:endParaRPr lang="de-AT" dirty="0" smtClean="0">
              <a:solidFill>
                <a:schemeClr val="accent1"/>
              </a:solidFill>
            </a:endParaRPr>
          </a:p>
          <a:p>
            <a:pPr>
              <a:buFont typeface="Symbol" panose="05050102010706020507" pitchFamily="18" charset="2"/>
              <a:buChar char="-"/>
            </a:pPr>
            <a:endParaRPr lang="de-AT" dirty="0">
              <a:solidFill>
                <a:schemeClr val="accent1"/>
              </a:solidFill>
            </a:endParaRPr>
          </a:p>
          <a:p>
            <a:pPr>
              <a:buFont typeface="Symbol" panose="05050102010706020507" pitchFamily="18" charset="2"/>
              <a:buChar char="-"/>
            </a:pPr>
            <a:endParaRPr lang="de-AT" sz="1200" dirty="0" smtClean="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sp>
        <p:nvSpPr>
          <p:cNvPr id="7" name="Text Box 5"/>
          <p:cNvSpPr txBox="1">
            <a:spLocks noChangeArrowheads="1"/>
          </p:cNvSpPr>
          <p:nvPr/>
        </p:nvSpPr>
        <p:spPr bwMode="auto">
          <a:xfrm>
            <a:off x="-63997" y="3129526"/>
            <a:ext cx="14168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solidFill>
                <a:latin typeface="Corbel" panose="020B0503020204020204" pitchFamily="34" charset="0"/>
              </a:rPr>
              <a:t>Quelle: </a:t>
            </a:r>
            <a:r>
              <a:rPr lang="de-AT" sz="800" dirty="0" err="1" smtClean="0">
                <a:solidFill>
                  <a:schemeClr val="bg1"/>
                </a:solidFill>
                <a:latin typeface="Corbel" panose="020B0503020204020204" pitchFamily="34" charset="0"/>
              </a:rPr>
              <a:t>Ennshafen</a:t>
            </a:r>
            <a:endParaRPr lang="de-DE" sz="800" dirty="0">
              <a:solidFill>
                <a:schemeClr val="bg1"/>
              </a:solidFill>
              <a:latin typeface="Corbel" panose="020B0503020204020204" pitchFamily="34" charset="0"/>
            </a:endParaRPr>
          </a:p>
        </p:txBody>
      </p:sp>
      <p:sp>
        <p:nvSpPr>
          <p:cNvPr id="12" name="Text Box 5"/>
          <p:cNvSpPr txBox="1">
            <a:spLocks noChangeArrowheads="1"/>
          </p:cNvSpPr>
          <p:nvPr/>
        </p:nvSpPr>
        <p:spPr bwMode="auto">
          <a:xfrm>
            <a:off x="-59779" y="4126196"/>
            <a:ext cx="204729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solidFill>
                <a:latin typeface="Corbel" panose="020B0503020204020204" pitchFamily="34" charset="0"/>
              </a:rPr>
              <a:t>Quelle: </a:t>
            </a:r>
            <a:r>
              <a:rPr lang="de-AT" sz="800" dirty="0" err="1" smtClean="0">
                <a:solidFill>
                  <a:schemeClr val="bg1"/>
                </a:solidFill>
                <a:latin typeface="Corbel" panose="020B0503020204020204" pitchFamily="34" charset="0"/>
              </a:rPr>
              <a:t>Rhenus</a:t>
            </a:r>
            <a:r>
              <a:rPr lang="de-AT" sz="800" dirty="0" smtClean="0">
                <a:solidFill>
                  <a:schemeClr val="bg1"/>
                </a:solidFill>
                <a:latin typeface="Corbel" panose="020B0503020204020204" pitchFamily="34" charset="0"/>
              </a:rPr>
              <a:t> Donauhafen Krems</a:t>
            </a:r>
            <a:endParaRPr lang="de-DE" sz="800" dirty="0">
              <a:solidFill>
                <a:schemeClr val="bg1"/>
              </a:solidFill>
              <a:latin typeface="Corbel" panose="020B0503020204020204" pitchFamily="34" charset="0"/>
            </a:endParaRPr>
          </a:p>
        </p:txBody>
      </p:sp>
      <p:sp>
        <p:nvSpPr>
          <p:cNvPr id="10" name="Textfeld 9"/>
          <p:cNvSpPr txBox="1"/>
          <p:nvPr/>
        </p:nvSpPr>
        <p:spPr>
          <a:xfrm>
            <a:off x="8205183" y="6459818"/>
            <a:ext cx="1080120" cy="230832"/>
          </a:xfrm>
          <a:prstGeom prst="rect">
            <a:avLst/>
          </a:prstGeom>
          <a:noFill/>
        </p:spPr>
        <p:txBody>
          <a:bodyPr wrap="square" rtlCol="0">
            <a:spAutoFit/>
          </a:bodyPr>
          <a:lstStyle/>
          <a:p>
            <a:r>
              <a:rPr lang="de-DE" sz="900" dirty="0" smtClean="0">
                <a:solidFill>
                  <a:schemeClr val="accent1"/>
                </a:solidFill>
                <a:latin typeface="Corbel" panose="020B0503020204020204" pitchFamily="34" charset="0"/>
              </a:rPr>
              <a:t>Quelle</a:t>
            </a:r>
            <a:r>
              <a:rPr lang="de-DE" sz="900" dirty="0" smtClean="0">
                <a:latin typeface="Corbel" panose="020B0503020204020204" pitchFamily="34" charset="0"/>
              </a:rPr>
              <a:t>: </a:t>
            </a:r>
            <a:r>
              <a:rPr lang="de-DE" sz="900" dirty="0" smtClean="0">
                <a:solidFill>
                  <a:schemeClr val="accent1"/>
                </a:solidFill>
                <a:latin typeface="Corbel" panose="020B0503020204020204" pitchFamily="34" charset="0"/>
              </a:rPr>
              <a:t>via donau</a:t>
            </a:r>
            <a:endParaRPr lang="de-AT" sz="9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152400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cstate="screen">
            <a:extLst>
              <a:ext uri="{28A0092B-C50C-407E-A947-70E740481C1C}">
                <a14:useLocalDpi xmlns:a14="http://schemas.microsoft.com/office/drawing/2010/main"/>
              </a:ext>
            </a:extLst>
          </a:blip>
          <a:srcRect/>
          <a:stretch/>
        </p:blipFill>
        <p:spPr bwMode="auto">
          <a:xfrm>
            <a:off x="5220072" y="3787923"/>
            <a:ext cx="2592000" cy="1872208"/>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normAutofit fontScale="90000"/>
          </a:bodyPr>
          <a:lstStyle/>
          <a:p>
            <a:r>
              <a:rPr lang="de-AT" sz="3100" b="1" dirty="0" smtClean="0">
                <a:solidFill>
                  <a:srgbClr val="376092"/>
                </a:solidFill>
              </a:rPr>
              <a:t>Sonstige Umschlagsarten</a:t>
            </a:r>
            <a:r>
              <a:rPr lang="de-AT" b="1" dirty="0" smtClean="0">
                <a:solidFill>
                  <a:srgbClr val="376092"/>
                </a:solidFill>
              </a:rPr>
              <a:t/>
            </a:r>
            <a:br>
              <a:rPr lang="de-AT" b="1" dirty="0" smtClean="0">
                <a:solidFill>
                  <a:srgbClr val="376092"/>
                </a:solidFill>
              </a:rPr>
            </a:br>
            <a:r>
              <a:rPr lang="de-DE" sz="2700" dirty="0">
                <a:solidFill>
                  <a:srgbClr val="376092"/>
                </a:solidFill>
              </a:rPr>
              <a:t>Umschlag/Umschlagseinrichtungen</a:t>
            </a:r>
            <a:endParaRPr lang="de-AT" sz="2700" b="1" dirty="0">
              <a:solidFill>
                <a:srgbClr val="376092"/>
              </a:solidFill>
            </a:endParaRPr>
          </a:p>
        </p:txBody>
      </p:sp>
      <p:sp>
        <p:nvSpPr>
          <p:cNvPr id="3" name="Content Placeholder 2"/>
          <p:cNvSpPr>
            <a:spLocks noGrp="1"/>
          </p:cNvSpPr>
          <p:nvPr>
            <p:ph sz="half" idx="1"/>
          </p:nvPr>
        </p:nvSpPr>
        <p:spPr/>
        <p:txBody>
          <a:bodyPr>
            <a:normAutofit/>
          </a:bodyPr>
          <a:lstStyle/>
          <a:p>
            <a:pPr>
              <a:spcBef>
                <a:spcPts val="600"/>
              </a:spcBef>
              <a:buClr>
                <a:srgbClr val="189BC4"/>
              </a:buClr>
            </a:pPr>
            <a:endParaRPr lang="de-AT" sz="1800" b="1" dirty="0" smtClean="0"/>
          </a:p>
          <a:p>
            <a:pPr>
              <a:spcBef>
                <a:spcPts val="600"/>
              </a:spcBef>
              <a:buClr>
                <a:srgbClr val="189BC4"/>
              </a:buClr>
            </a:pPr>
            <a:r>
              <a:rPr lang="de-AT" sz="1800" b="1" dirty="0" smtClean="0"/>
              <a:t>Saug- </a:t>
            </a:r>
            <a:r>
              <a:rPr lang="de-AT" sz="1800" b="1" dirty="0"/>
              <a:t>und Pumpanlagen</a:t>
            </a:r>
          </a:p>
          <a:p>
            <a:pPr lvl="1">
              <a:spcBef>
                <a:spcPts val="600"/>
              </a:spcBef>
              <a:buClr>
                <a:srgbClr val="189BC4"/>
              </a:buClr>
              <a:buFont typeface="Symbol" panose="05050102010706020507" pitchFamily="18" charset="2"/>
              <a:buChar char="-"/>
            </a:pPr>
            <a:r>
              <a:rPr lang="de-AT" sz="1600" dirty="0">
                <a:solidFill>
                  <a:schemeClr val="accent1"/>
                </a:solidFill>
              </a:rPr>
              <a:t>Umschlag von Flüssiggütern</a:t>
            </a:r>
          </a:p>
          <a:p>
            <a:pPr marL="0" indent="0">
              <a:spcBef>
                <a:spcPts val="600"/>
              </a:spcBef>
              <a:buNone/>
            </a:pPr>
            <a:endParaRPr lang="de-DE" dirty="0" smtClean="0"/>
          </a:p>
          <a:p>
            <a:pPr marL="0" indent="0">
              <a:spcBef>
                <a:spcPts val="600"/>
              </a:spcBef>
              <a:buNone/>
            </a:pPr>
            <a:endParaRPr lang="de-DE" dirty="0"/>
          </a:p>
          <a:p>
            <a:pPr marL="0" indent="0">
              <a:spcBef>
                <a:spcPts val="600"/>
              </a:spcBef>
              <a:buNone/>
            </a:pPr>
            <a:endParaRPr lang="de-AT" dirty="0"/>
          </a:p>
          <a:p>
            <a:pPr lvl="1">
              <a:buFont typeface="Symbol" panose="05050102010706020507" pitchFamily="18" charset="2"/>
              <a:buChar char="-"/>
            </a:pPr>
            <a:endParaRPr lang="de-AT" dirty="0">
              <a:solidFill>
                <a:schemeClr val="accent1"/>
              </a:solidFill>
            </a:endParaRPr>
          </a:p>
        </p:txBody>
      </p:sp>
      <p:sp>
        <p:nvSpPr>
          <p:cNvPr id="4" name="Inhaltsplatzhalter 3"/>
          <p:cNvSpPr>
            <a:spLocks noGrp="1"/>
          </p:cNvSpPr>
          <p:nvPr>
            <p:ph sz="half" idx="2"/>
          </p:nvPr>
        </p:nvSpPr>
        <p:spPr/>
        <p:txBody>
          <a:bodyPr>
            <a:normAutofit/>
          </a:bodyPr>
          <a:lstStyle/>
          <a:p>
            <a:pPr lvl="0">
              <a:spcBef>
                <a:spcPts val="600"/>
              </a:spcBef>
              <a:buClr>
                <a:srgbClr val="189BC4"/>
              </a:buClr>
            </a:pPr>
            <a:endParaRPr lang="de-AT" sz="1800" b="1" dirty="0" smtClean="0"/>
          </a:p>
          <a:p>
            <a:pPr lvl="0">
              <a:spcBef>
                <a:spcPts val="600"/>
              </a:spcBef>
              <a:buClr>
                <a:srgbClr val="189BC4"/>
              </a:buClr>
            </a:pPr>
            <a:r>
              <a:rPr lang="de-AT" sz="1800" b="1" dirty="0" err="1" smtClean="0"/>
              <a:t>Reach</a:t>
            </a:r>
            <a:r>
              <a:rPr lang="de-AT" sz="1800" b="1" dirty="0" smtClean="0"/>
              <a:t> </a:t>
            </a:r>
            <a:r>
              <a:rPr lang="de-AT" sz="1800" b="1" dirty="0" err="1"/>
              <a:t>Stacker</a:t>
            </a:r>
            <a:endParaRPr lang="de-AT" sz="1800" b="1" dirty="0"/>
          </a:p>
          <a:p>
            <a:pPr lvl="1">
              <a:spcBef>
                <a:spcPts val="600"/>
              </a:spcBef>
              <a:buClr>
                <a:srgbClr val="189BC4"/>
              </a:buClr>
              <a:buFont typeface="Symbol" panose="05050102010706020507" pitchFamily="18" charset="2"/>
              <a:buChar char="-"/>
            </a:pPr>
            <a:r>
              <a:rPr lang="de-AT" sz="1600" dirty="0">
                <a:solidFill>
                  <a:srgbClr val="3C628F"/>
                </a:solidFill>
              </a:rPr>
              <a:t>Radfahrzeuge, als Ergänzung zu Kränen</a:t>
            </a:r>
          </a:p>
          <a:p>
            <a:pPr lvl="1">
              <a:spcBef>
                <a:spcPts val="600"/>
              </a:spcBef>
              <a:buClr>
                <a:srgbClr val="189BC4"/>
              </a:buClr>
              <a:buFont typeface="Symbol" panose="05050102010706020507" pitchFamily="18" charset="2"/>
              <a:buChar char="-"/>
            </a:pPr>
            <a:r>
              <a:rPr lang="de-AT" sz="1600" dirty="0">
                <a:solidFill>
                  <a:srgbClr val="3C628F"/>
                </a:solidFill>
              </a:rPr>
              <a:t>Maximale Tragfähigkeit bis zu 45 Tonnen</a:t>
            </a:r>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pic>
        <p:nvPicPr>
          <p:cNvPr id="6" name="Picture 2" descr="A69Umladestelel_ETL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1045042" y="3717032"/>
            <a:ext cx="2592000" cy="19430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6"/>
          <p:cNvSpPr txBox="1">
            <a:spLocks noChangeArrowheads="1"/>
          </p:cNvSpPr>
          <p:nvPr/>
        </p:nvSpPr>
        <p:spPr bwMode="auto">
          <a:xfrm>
            <a:off x="1045042" y="3717032"/>
            <a:ext cx="126905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9" name="Rectangle 5"/>
          <p:cNvSpPr>
            <a:spLocks noChangeArrowheads="1"/>
          </p:cNvSpPr>
          <p:nvPr/>
        </p:nvSpPr>
        <p:spPr bwMode="auto">
          <a:xfrm>
            <a:off x="5220072" y="3817060"/>
            <a:ext cx="210987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de-DE" sz="800" dirty="0" smtClean="0">
                <a:solidFill>
                  <a:schemeClr val="accent1"/>
                </a:solidFill>
                <a:latin typeface="Corbel" panose="020B0503020204020204" pitchFamily="34" charset="0"/>
                <a:cs typeface="Arial" panose="020B0604020202020204" pitchFamily="34" charset="0"/>
              </a:rPr>
              <a:t>Quelle: </a:t>
            </a:r>
            <a:r>
              <a:rPr lang="de-DE" sz="800" dirty="0" err="1" smtClean="0">
                <a:solidFill>
                  <a:schemeClr val="accent1"/>
                </a:solidFill>
                <a:latin typeface="Corbel" panose="020B0503020204020204" pitchFamily="34" charset="0"/>
                <a:cs typeface="Arial" panose="020B0604020202020204" pitchFamily="34" charset="0"/>
              </a:rPr>
              <a:t>WienCont</a:t>
            </a:r>
            <a:r>
              <a:rPr lang="de-DE" sz="800" dirty="0" smtClean="0">
                <a:solidFill>
                  <a:schemeClr val="accent1"/>
                </a:solidFill>
                <a:latin typeface="Corbel" panose="020B0503020204020204" pitchFamily="34" charset="0"/>
                <a:cs typeface="Arial" panose="020B0604020202020204" pitchFamily="34" charset="0"/>
              </a:rPr>
              <a:t> Containergesellschaft mbH</a:t>
            </a:r>
            <a:endParaRPr lang="de-DE" sz="800" dirty="0">
              <a:solidFill>
                <a:schemeClr val="accent1"/>
              </a:solidFill>
              <a:latin typeface="Corbel" panose="020B0503020204020204" pitchFamily="34" charset="0"/>
              <a:cs typeface="Arial" panose="020B0604020202020204" pitchFamily="34" charset="0"/>
            </a:endParaRPr>
          </a:p>
        </p:txBody>
      </p:sp>
      <p:sp>
        <p:nvSpPr>
          <p:cNvPr id="11" name="Textfeld 10"/>
          <p:cNvSpPr txBox="1"/>
          <p:nvPr/>
        </p:nvSpPr>
        <p:spPr>
          <a:xfrm>
            <a:off x="8129736" y="6421760"/>
            <a:ext cx="1080120" cy="230832"/>
          </a:xfrm>
          <a:prstGeom prst="rect">
            <a:avLst/>
          </a:prstGeom>
          <a:noFill/>
        </p:spPr>
        <p:txBody>
          <a:bodyPr wrap="square" rtlCol="0">
            <a:spAutoFit/>
          </a:bodyPr>
          <a:lstStyle/>
          <a:p>
            <a:r>
              <a:rPr lang="de-DE" sz="900" dirty="0" smtClean="0">
                <a:solidFill>
                  <a:schemeClr val="accent1"/>
                </a:solidFill>
                <a:latin typeface="Corbel" panose="020B0503020204020204" pitchFamily="34" charset="0"/>
              </a:rPr>
              <a:t>Quelle</a:t>
            </a:r>
            <a:r>
              <a:rPr lang="de-DE" sz="900" dirty="0" smtClean="0">
                <a:latin typeface="Corbel" panose="020B0503020204020204" pitchFamily="34" charset="0"/>
              </a:rPr>
              <a:t>: </a:t>
            </a:r>
            <a:r>
              <a:rPr lang="de-DE" sz="900" dirty="0" smtClean="0">
                <a:solidFill>
                  <a:schemeClr val="accent1"/>
                </a:solidFill>
                <a:latin typeface="Corbel" panose="020B0503020204020204" pitchFamily="34" charset="0"/>
              </a:rPr>
              <a:t>via donau</a:t>
            </a:r>
            <a:endParaRPr lang="de-AT" sz="9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106111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100" b="1" dirty="0" smtClean="0">
                <a:solidFill>
                  <a:schemeClr val="accent1"/>
                </a:solidFill>
              </a:rPr>
              <a:t>Quiz</a:t>
            </a:r>
            <a:r>
              <a:rPr lang="de-DE" b="1" dirty="0" smtClean="0">
                <a:solidFill>
                  <a:schemeClr val="accent1"/>
                </a:solidFill>
              </a:rPr>
              <a:t/>
            </a:r>
            <a:br>
              <a:rPr lang="de-DE" b="1" dirty="0" smtClean="0">
                <a:solidFill>
                  <a:schemeClr val="accent1"/>
                </a:solidFill>
              </a:rPr>
            </a:br>
            <a:r>
              <a:rPr lang="de-DE" sz="2700" dirty="0" smtClean="0">
                <a:solidFill>
                  <a:schemeClr val="accent1"/>
                </a:solidFill>
              </a:rPr>
              <a:t>Umschlag/ Umschlagseinrichtungen</a:t>
            </a:r>
            <a:endParaRPr lang="de-AT" sz="2700" dirty="0">
              <a:solidFill>
                <a:schemeClr val="accent1"/>
              </a:solidFill>
            </a:endParaRPr>
          </a:p>
        </p:txBody>
      </p:sp>
      <p:sp>
        <p:nvSpPr>
          <p:cNvPr id="3" name="Inhaltsplatzhalter 2"/>
          <p:cNvSpPr>
            <a:spLocks noGrp="1"/>
          </p:cNvSpPr>
          <p:nvPr>
            <p:ph idx="1"/>
          </p:nvPr>
        </p:nvSpPr>
        <p:spPr/>
        <p:txBody>
          <a:bodyPr/>
          <a:lstStyle/>
          <a:p>
            <a:pPr marL="0" indent="0" algn="ctr">
              <a:buNone/>
            </a:pPr>
            <a:r>
              <a:rPr lang="de-DE" sz="2000" dirty="0" smtClean="0">
                <a:solidFill>
                  <a:schemeClr val="accent1"/>
                </a:solidFill>
              </a:rPr>
              <a:t>Was versteht man unter dem Begriff „Umschlag“?</a:t>
            </a:r>
          </a:p>
          <a:p>
            <a:pPr marL="0" indent="0" algn="ctr">
              <a:buNone/>
            </a:pPr>
            <a:endParaRPr lang="de-DE" sz="2000" dirty="0">
              <a:solidFill>
                <a:schemeClr val="accent1"/>
              </a:solidFill>
            </a:endParaRPr>
          </a:p>
          <a:p>
            <a:pPr marL="454025" indent="-454025">
              <a:buAutoNum type="alphaLcParenR"/>
            </a:pPr>
            <a:r>
              <a:rPr lang="de-AT" sz="2000" dirty="0">
                <a:solidFill>
                  <a:schemeClr val="accent1"/>
                </a:solidFill>
              </a:rPr>
              <a:t>Infrastruktur für den Einsatz von Verkehrsmitteln</a:t>
            </a:r>
          </a:p>
          <a:p>
            <a:pPr marL="454025" indent="-454025">
              <a:buAutoNum type="alphaLcParenR"/>
            </a:pPr>
            <a:r>
              <a:rPr lang="de-AT" sz="2000" dirty="0" smtClean="0">
                <a:solidFill>
                  <a:schemeClr val="accent1"/>
                </a:solidFill>
              </a:rPr>
              <a:t>Wechsel </a:t>
            </a:r>
            <a:r>
              <a:rPr lang="de-AT" sz="2000" dirty="0">
                <a:solidFill>
                  <a:schemeClr val="accent1"/>
                </a:solidFill>
              </a:rPr>
              <a:t>von Gütern von einem Transportmittel auf ein anderes</a:t>
            </a:r>
          </a:p>
          <a:p>
            <a:pPr marL="454025" indent="-454025">
              <a:buAutoNum type="alphaLcParenR"/>
            </a:pPr>
            <a:r>
              <a:rPr lang="de-DE" sz="2000" dirty="0">
                <a:solidFill>
                  <a:schemeClr val="accent1"/>
                </a:solidFill>
              </a:rPr>
              <a:t>erster Abschnitt einer Transportkette</a:t>
            </a:r>
          </a:p>
          <a:p>
            <a:pPr marL="454025" indent="-454025">
              <a:buAutoNum type="alphaLcParenR"/>
            </a:pPr>
            <a:r>
              <a:rPr lang="de-AT" sz="2000" dirty="0">
                <a:solidFill>
                  <a:schemeClr val="accent1"/>
                </a:solidFill>
              </a:rPr>
              <a:t>Fahrzeug zur Beförderung von Personen und </a:t>
            </a:r>
            <a:r>
              <a:rPr lang="de-AT" sz="2000" dirty="0" smtClean="0">
                <a:solidFill>
                  <a:schemeClr val="accent1"/>
                </a:solidFill>
              </a:rPr>
              <a:t>Gütern</a:t>
            </a:r>
            <a:endParaRPr lang="de-AT" sz="20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sp>
        <p:nvSpPr>
          <p:cNvPr id="6" name="Ellipse 5"/>
          <p:cNvSpPr/>
          <p:nvPr/>
        </p:nvSpPr>
        <p:spPr>
          <a:xfrm>
            <a:off x="271645" y="2762671"/>
            <a:ext cx="7756739" cy="48421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p:cNvSpPr/>
          <p:nvPr/>
        </p:nvSpPr>
        <p:spPr>
          <a:xfrm>
            <a:off x="8028384" y="6183233"/>
            <a:ext cx="1997351" cy="461665"/>
          </a:xfrm>
          <a:prstGeom prst="rect">
            <a:avLst/>
          </a:prstGeom>
        </p:spPr>
        <p:txBody>
          <a:bodyPr wrap="square">
            <a:spAutoFit/>
          </a:bodyPr>
          <a:lstStyle/>
          <a:p>
            <a:r>
              <a:rPr lang="de-AT" sz="800" dirty="0" smtClean="0">
                <a:solidFill>
                  <a:schemeClr val="accent1"/>
                </a:solidFill>
                <a:latin typeface="Corbel" panose="020B0503020204020204" pitchFamily="34" charset="0"/>
              </a:rPr>
              <a:t>QuellePixabay.com</a:t>
            </a:r>
          </a:p>
          <a:p>
            <a:endParaRPr lang="de-AT" sz="800" dirty="0">
              <a:solidFill>
                <a:schemeClr val="accent1"/>
              </a:solidFill>
              <a:latin typeface="Corbel" panose="020B0503020204020204" pitchFamily="34" charset="0"/>
            </a:endParaRPr>
          </a:p>
          <a:p>
            <a:endParaRPr lang="de-AT" sz="800" dirty="0">
              <a:solidFill>
                <a:schemeClr val="accent1"/>
              </a:solidFill>
              <a:latin typeface="Corbel" panose="020B0503020204020204" pitchFamily="34" charset="0"/>
            </a:endParaRPr>
          </a:p>
        </p:txBody>
      </p:sp>
      <p:sp>
        <p:nvSpPr>
          <p:cNvPr id="12" name="Nach unten gekrümmter Pfeil 11"/>
          <p:cNvSpPr/>
          <p:nvPr/>
        </p:nvSpPr>
        <p:spPr>
          <a:xfrm>
            <a:off x="1420652" y="4569867"/>
            <a:ext cx="5904656" cy="750104"/>
          </a:xfrm>
          <a:prstGeom prst="curvedDownArrow">
            <a:avLst>
              <a:gd name="adj1" fmla="val 25000"/>
              <a:gd name="adj2" fmla="val 66510"/>
              <a:gd name="adj3" fmla="val 21082"/>
            </a:avLst>
          </a:prstGeom>
          <a:solidFill>
            <a:srgbClr val="189B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solidFill>
                <a:schemeClr val="tx1"/>
              </a:solidFill>
            </a:endParaRP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5361240"/>
            <a:ext cx="1726145" cy="1175936"/>
          </a:xfrm>
          <a:prstGeom prst="rect">
            <a:avLst/>
          </a:prstGeom>
        </p:spPr>
      </p:pic>
      <p:pic>
        <p:nvPicPr>
          <p:cNvPr id="7" name="Grafik 6"/>
          <p:cNvPicPr>
            <a:picLocks noChangeAspect="1"/>
          </p:cNvPicPr>
          <p:nvPr/>
        </p:nvPicPr>
        <p:blipFill>
          <a:blip r:embed="rId4"/>
          <a:stretch>
            <a:fillRect/>
          </a:stretch>
        </p:blipFill>
        <p:spPr>
          <a:xfrm>
            <a:off x="7212272" y="4999871"/>
            <a:ext cx="1193156" cy="1597481"/>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7446" y="3989104"/>
            <a:ext cx="2031068" cy="1250376"/>
          </a:xfrm>
          <a:prstGeom prst="rect">
            <a:avLst/>
          </a:prstGeom>
        </p:spPr>
      </p:pic>
    </p:spTree>
    <p:extLst>
      <p:ext uri="{BB962C8B-B14F-4D97-AF65-F5344CB8AC3E}">
        <p14:creationId xmlns:p14="http://schemas.microsoft.com/office/powerpoint/2010/main" val="4200088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338936" cy="990600"/>
          </a:xfrm>
        </p:spPr>
        <p:txBody>
          <a:bodyPr/>
          <a:lstStyle/>
          <a:p>
            <a:r>
              <a:rPr lang="de-AT" b="1" dirty="0" smtClean="0">
                <a:solidFill>
                  <a:srgbClr val="376092"/>
                </a:solidFill>
              </a:rPr>
              <a:t>Häfen und </a:t>
            </a:r>
            <a:r>
              <a:rPr lang="de-AT" b="1" dirty="0">
                <a:solidFill>
                  <a:srgbClr val="376092"/>
                </a:solidFill>
              </a:rPr>
              <a:t>Binnenschiffe</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28</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2147477498"/>
              </p:ext>
            </p:extLst>
          </p:nvPr>
        </p:nvGraphicFramePr>
        <p:xfrm>
          <a:off x="1619672" y="1628800"/>
          <a:ext cx="6408712"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6140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266928" cy="990600"/>
          </a:xfrm>
        </p:spPr>
        <p:txBody>
          <a:bodyPr/>
          <a:lstStyle/>
          <a:p>
            <a:r>
              <a:rPr lang="de-AT" b="1" dirty="0" smtClean="0">
                <a:solidFill>
                  <a:schemeClr val="accent1"/>
                </a:solidFill>
              </a:rPr>
              <a:t>Güterbinnenschiffe auf der Donau</a:t>
            </a:r>
            <a:br>
              <a:rPr lang="de-AT" b="1" dirty="0" smtClean="0">
                <a:solidFill>
                  <a:schemeClr val="accent1"/>
                </a:solidFill>
              </a:rPr>
            </a:br>
            <a:r>
              <a:rPr lang="de-AT" sz="2400" dirty="0" smtClean="0">
                <a:solidFill>
                  <a:schemeClr val="accent1"/>
                </a:solidFill>
              </a:rPr>
              <a:t>Schiffstypen</a:t>
            </a:r>
            <a:endParaRPr lang="de-DE" sz="2400" dirty="0">
              <a:solidFill>
                <a:schemeClr val="accent1"/>
              </a:solidFill>
            </a:endParaRPr>
          </a:p>
        </p:txBody>
      </p:sp>
      <p:sp>
        <p:nvSpPr>
          <p:cNvPr id="3" name="Inhaltsplatzhalter 2"/>
          <p:cNvSpPr>
            <a:spLocks noGrp="1"/>
          </p:cNvSpPr>
          <p:nvPr>
            <p:ph idx="1"/>
          </p:nvPr>
        </p:nvSpPr>
        <p:spPr/>
        <p:txBody>
          <a:bodyPr>
            <a:normAutofit/>
          </a:bodyPr>
          <a:lstStyle/>
          <a:p>
            <a:endParaRPr lang="de-DE" dirty="0"/>
          </a:p>
          <a:p>
            <a:pPr marL="0" indent="0">
              <a:buNone/>
            </a:pPr>
            <a:endParaRPr lang="de-AT" dirty="0"/>
          </a:p>
          <a:p>
            <a:pPr marL="0" indent="0">
              <a:buNone/>
            </a:pPr>
            <a:endParaRPr lang="de-DE" dirty="0"/>
          </a:p>
          <a:p>
            <a:endParaRPr lang="de-DE" dirty="0"/>
          </a:p>
          <a:p>
            <a:r>
              <a:rPr lang="de-DE" dirty="0"/>
              <a:t>Motorgüterschiff</a:t>
            </a:r>
          </a:p>
          <a:p>
            <a:endParaRPr lang="de-DE"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552" y="1844824"/>
            <a:ext cx="7893693" cy="2089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1"/>
          <p:cNvSpPr txBox="1">
            <a:spLocks noChangeArrowheads="1"/>
          </p:cNvSpPr>
          <p:nvPr/>
        </p:nvSpPr>
        <p:spPr bwMode="auto">
          <a:xfrm>
            <a:off x="708006" y="6321732"/>
            <a:ext cx="10922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err="1"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pic>
        <p:nvPicPr>
          <p:cNvPr id="6" name="Grafik 5"/>
          <p:cNvPicPr>
            <a:picLocks noChangeAspect="1"/>
          </p:cNvPicPr>
          <p:nvPr/>
        </p:nvPicPr>
        <p:blipFill rotWithShape="1">
          <a:blip r:embed="rId4"/>
          <a:srcRect b="7491"/>
          <a:stretch/>
        </p:blipFill>
        <p:spPr>
          <a:xfrm>
            <a:off x="539552" y="4238625"/>
            <a:ext cx="7686675" cy="2070695"/>
          </a:xfrm>
          <a:prstGeom prst="rect">
            <a:avLst/>
          </a:prstGeom>
        </p:spPr>
      </p:pic>
      <p:sp>
        <p:nvSpPr>
          <p:cNvPr id="8" name="Textfeld 1"/>
          <p:cNvSpPr txBox="1">
            <a:spLocks noChangeArrowheads="1"/>
          </p:cNvSpPr>
          <p:nvPr/>
        </p:nvSpPr>
        <p:spPr bwMode="auto">
          <a:xfrm>
            <a:off x="691952" y="3950296"/>
            <a:ext cx="10922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err="1"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218959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8000"/>
                    </a14:imgEffect>
                  </a14:imgLayer>
                </a14:imgProps>
              </a:ext>
              <a:ext uri="{28A0092B-C50C-407E-A947-70E740481C1C}">
                <a14:useLocalDpi xmlns:a14="http://schemas.microsoft.com/office/drawing/2010/main"/>
              </a:ext>
            </a:extLst>
          </a:blip>
          <a:srcRect/>
          <a:stretch>
            <a:fillRect/>
          </a:stretch>
        </p:blipFill>
        <p:spPr bwMode="auto">
          <a:xfrm>
            <a:off x="4932040" y="3517918"/>
            <a:ext cx="2516190" cy="1548310"/>
          </a:xfrm>
          <a:prstGeom prst="rect">
            <a:avLst/>
          </a:prstGeom>
          <a:ln>
            <a:noFill/>
          </a:ln>
          <a:effectLst>
            <a:glow rad="266700">
              <a:schemeClr val="accent1">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via-donau.org/typo3temp/pics/4d8a5a418a.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04226" y="3517918"/>
            <a:ext cx="2257189" cy="1563104"/>
          </a:xfrm>
          <a:prstGeom prst="rect">
            <a:avLst/>
          </a:prstGeom>
          <a:noFill/>
          <a:effectLst>
            <a:glow rad="2667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20145" y="5258472"/>
            <a:ext cx="1939980" cy="7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6"/>
          <p:cNvSpPr>
            <a:spLocks noGrp="1"/>
          </p:cNvSpPr>
          <p:nvPr>
            <p:ph type="ctrTitle"/>
          </p:nvPr>
        </p:nvSpPr>
        <p:spPr>
          <a:xfrm>
            <a:off x="683568" y="1340768"/>
            <a:ext cx="7772400" cy="1470025"/>
          </a:xfrm>
        </p:spPr>
        <p:txBody>
          <a:bodyPr>
            <a:normAutofit/>
          </a:bodyPr>
          <a:lstStyle/>
          <a:p>
            <a:r>
              <a:rPr lang="de-AT" sz="3200" b="1" cap="none" dirty="0" smtClean="0">
                <a:solidFill>
                  <a:srgbClr val="376092"/>
                </a:solidFill>
              </a:rPr>
              <a:t>HÄFEN</a:t>
            </a:r>
            <a:r>
              <a:rPr lang="de-AT" sz="3200" b="1" cap="none" dirty="0" smtClean="0">
                <a:solidFill>
                  <a:schemeClr val="accent1">
                    <a:lumMod val="75000"/>
                  </a:schemeClr>
                </a:solidFill>
              </a:rPr>
              <a:t> UND BINNENSCHIFFE </a:t>
            </a:r>
            <a:endParaRPr lang="de-AT" sz="3200" b="1" cap="none" dirty="0">
              <a:solidFill>
                <a:schemeClr val="accent1">
                  <a:lumMod val="75000"/>
                </a:schemeClr>
              </a:solidFill>
            </a:endParaRPr>
          </a:p>
        </p:txBody>
      </p:sp>
      <p:pic>
        <p:nvPicPr>
          <p:cNvPr id="13" name="Picture 11" descr="C:\Users\p41662\AppData\Local\Microsoft\Windows\Temporary Internet Files\Content.Outlook\VDWGJMU4\RZ-Logo-Logistikum-hoch-cmyk-2000x2000px.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5084" y="5258472"/>
            <a:ext cx="746956" cy="690808"/>
          </a:xfrm>
          <a:prstGeom prst="rect">
            <a:avLst/>
          </a:prstGeom>
          <a:noFill/>
          <a:extLst/>
        </p:spPr>
      </p:pic>
      <p:pic>
        <p:nvPicPr>
          <p:cNvPr id="14" name="Picture 2" descr="C:\Users\p41662\AppData\Local\Microsoft\Windows\Temporary Internet Files\Content.Outlook\VDWGJMU4\REWWay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4226" y="5373216"/>
            <a:ext cx="2047591" cy="520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822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5320" y="2276872"/>
            <a:ext cx="4678680" cy="3108960"/>
          </a:xfrm>
          <a:prstGeom prst="rect">
            <a:avLst/>
          </a:prstGeom>
        </p:spPr>
      </p:pic>
      <p:sp>
        <p:nvSpPr>
          <p:cNvPr id="20484" name="Rectangle 3"/>
          <p:cNvSpPr>
            <a:spLocks noGrp="1" noChangeArrowheads="1"/>
          </p:cNvSpPr>
          <p:nvPr>
            <p:ph type="title"/>
          </p:nvPr>
        </p:nvSpPr>
        <p:spPr/>
        <p:txBody>
          <a:bodyPr>
            <a:normAutofit fontScale="90000"/>
          </a:bodyPr>
          <a:lstStyle/>
          <a:p>
            <a:r>
              <a:rPr lang="de-DE" b="1" dirty="0" smtClean="0">
                <a:solidFill>
                  <a:schemeClr val="accent1"/>
                </a:solidFill>
              </a:rPr>
              <a:t/>
            </a:r>
            <a:br>
              <a:rPr lang="de-DE" b="1" dirty="0" smtClean="0">
                <a:solidFill>
                  <a:schemeClr val="accent1"/>
                </a:solidFill>
              </a:rPr>
            </a:br>
            <a:r>
              <a:rPr lang="de-DE" sz="3100" b="1" dirty="0" smtClean="0">
                <a:solidFill>
                  <a:schemeClr val="accent1"/>
                </a:solidFill>
              </a:rPr>
              <a:t>Motorgüterschiffe</a:t>
            </a:r>
            <a:br>
              <a:rPr lang="de-DE" sz="3100" b="1" dirty="0" smtClean="0">
                <a:solidFill>
                  <a:schemeClr val="accent1"/>
                </a:solidFill>
              </a:rPr>
            </a:br>
            <a:r>
              <a:rPr lang="de-AT" sz="2700" dirty="0">
                <a:solidFill>
                  <a:schemeClr val="accent1"/>
                </a:solidFill>
              </a:rPr>
              <a:t>Schiffstypen</a:t>
            </a:r>
            <a:r>
              <a:rPr lang="de-DE" sz="3100" dirty="0" smtClean="0">
                <a:solidFill>
                  <a:schemeClr val="accent1"/>
                </a:solidFill>
              </a:rPr>
              <a:t/>
            </a:r>
            <a:br>
              <a:rPr lang="de-DE" sz="3100" dirty="0" smtClean="0">
                <a:solidFill>
                  <a:schemeClr val="accent1"/>
                </a:solidFill>
              </a:rPr>
            </a:br>
            <a:endParaRPr lang="de-DE" sz="3100" b="0" dirty="0" smtClean="0">
              <a:solidFill>
                <a:schemeClr val="accent1"/>
              </a:solidFill>
            </a:endParaRPr>
          </a:p>
        </p:txBody>
      </p:sp>
      <p:sp>
        <p:nvSpPr>
          <p:cNvPr id="2" name="Content Placeholder 1"/>
          <p:cNvSpPr>
            <a:spLocks noGrp="1"/>
          </p:cNvSpPr>
          <p:nvPr>
            <p:ph idx="1"/>
          </p:nvPr>
        </p:nvSpPr>
        <p:spPr/>
        <p:txBody>
          <a:bodyPr/>
          <a:lstStyle/>
          <a:p>
            <a:endParaRPr lang="de-AT" dirty="0" smtClean="0">
              <a:solidFill>
                <a:schemeClr val="accent1"/>
              </a:solidFill>
            </a:endParaRP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dirty="0" smtClean="0">
                <a:solidFill>
                  <a:schemeClr val="accent1"/>
                </a:solidFill>
              </a:rPr>
              <a:t>„Selbstfahrer“</a:t>
            </a:r>
          </a:p>
          <a:p>
            <a:pPr>
              <a:spcBef>
                <a:spcPts val="600"/>
              </a:spcBef>
              <a:buClr>
                <a:srgbClr val="189BC4"/>
              </a:buClr>
            </a:pPr>
            <a:endParaRPr lang="de-AT" sz="1800" dirty="0" smtClean="0">
              <a:solidFill>
                <a:schemeClr val="accent1"/>
              </a:solidFill>
            </a:endParaRP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dirty="0">
                <a:solidFill>
                  <a:schemeClr val="accent1"/>
                </a:solidFill>
              </a:rPr>
              <a:t>m</a:t>
            </a:r>
            <a:r>
              <a:rPr lang="de-AT" sz="1800" dirty="0" smtClean="0">
                <a:solidFill>
                  <a:schemeClr val="accent1"/>
                </a:solidFill>
              </a:rPr>
              <a:t>it eigenem Motor </a:t>
            </a:r>
          </a:p>
          <a:p>
            <a:pPr>
              <a:spcBef>
                <a:spcPts val="600"/>
              </a:spcBef>
              <a:buClr>
                <a:srgbClr val="189BC4"/>
              </a:buClr>
            </a:pPr>
            <a:endParaRPr lang="de-AT" sz="1800" dirty="0" smtClean="0">
              <a:solidFill>
                <a:schemeClr val="accent1"/>
              </a:solidFill>
            </a:endParaRP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dirty="0">
                <a:solidFill>
                  <a:schemeClr val="accent1"/>
                </a:solidFill>
              </a:rPr>
              <a:t>u</a:t>
            </a:r>
            <a:r>
              <a:rPr lang="de-AT" sz="1800" dirty="0" smtClean="0">
                <a:solidFill>
                  <a:schemeClr val="accent1"/>
                </a:solidFill>
              </a:rPr>
              <a:t>nd Laderaum</a:t>
            </a:r>
            <a:endParaRPr lang="de-AT" sz="1800" dirty="0">
              <a:solidFill>
                <a:schemeClr val="accent1"/>
              </a:solidFill>
            </a:endParaRPr>
          </a:p>
        </p:txBody>
      </p:sp>
      <p:sp>
        <p:nvSpPr>
          <p:cNvPr id="8" name="Foliennummernplatzhalter 4"/>
          <p:cNvSpPr>
            <a:spLocks noGrp="1"/>
          </p:cNvSpPr>
          <p:nvPr>
            <p:ph type="sldNum" sz="quarter" idx="4294967295"/>
          </p:nvPr>
        </p:nvSpPr>
        <p:spPr>
          <a:xfrm>
            <a:off x="8077200" y="6597650"/>
            <a:ext cx="1066800" cy="328613"/>
          </a:xfrm>
        </p:spPr>
        <p:txBody>
          <a:bodyPr/>
          <a:lstStyle/>
          <a:p>
            <a:fld id="{7D34D7BA-8E13-46FE-8871-8877FE7E3568}" type="slidenum">
              <a:rPr lang="de-AT" smtClean="0">
                <a:solidFill>
                  <a:prstClr val="white"/>
                </a:solidFill>
              </a:rPr>
              <a:pPr/>
              <a:t>30</a:t>
            </a:fld>
            <a:endParaRPr lang="de-AT" dirty="0">
              <a:solidFill>
                <a:prstClr val="white"/>
              </a:solidFill>
            </a:endParaRPr>
          </a:p>
        </p:txBody>
      </p:sp>
      <p:sp>
        <p:nvSpPr>
          <p:cNvPr id="20486" name="Rectangle 5"/>
          <p:cNvSpPr>
            <a:spLocks noChangeArrowheads="1"/>
          </p:cNvSpPr>
          <p:nvPr/>
        </p:nvSpPr>
        <p:spPr bwMode="auto">
          <a:xfrm>
            <a:off x="4572000" y="2420888"/>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smtClean="0">
                <a:solidFill>
                  <a:schemeClr val="accent1"/>
                </a:solidFill>
                <a:latin typeface="Corbel" panose="020B0503020204020204" pitchFamily="34" charset="0"/>
              </a:rPr>
              <a:t>via 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96320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509115" y="1829248"/>
            <a:ext cx="8124825" cy="3581400"/>
          </a:xfrm>
          <a:prstGeom prst="rect">
            <a:avLst/>
          </a:prstGeom>
        </p:spPr>
      </p:pic>
      <p:sp>
        <p:nvSpPr>
          <p:cNvPr id="22533" name="Rectangle 4"/>
          <p:cNvSpPr>
            <a:spLocks noChangeArrowheads="1"/>
          </p:cNvSpPr>
          <p:nvPr/>
        </p:nvSpPr>
        <p:spPr bwMode="auto">
          <a:xfrm>
            <a:off x="8249203" y="6464320"/>
            <a:ext cx="8322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Jaegers</a:t>
            </a:r>
          </a:p>
        </p:txBody>
      </p:sp>
      <p:sp>
        <p:nvSpPr>
          <p:cNvPr id="3" name="Title 2"/>
          <p:cNvSpPr>
            <a:spLocks noGrp="1"/>
          </p:cNvSpPr>
          <p:nvPr>
            <p:ph type="title"/>
          </p:nvPr>
        </p:nvSpPr>
        <p:spPr/>
        <p:txBody>
          <a:bodyPr/>
          <a:lstStyle/>
          <a:p>
            <a:r>
              <a:rPr lang="de-AT" b="1" dirty="0" smtClean="0">
                <a:solidFill>
                  <a:schemeClr val="accent1"/>
                </a:solidFill>
              </a:rPr>
              <a:t>Beispiel  Motorgüterschiff</a:t>
            </a:r>
            <a:br>
              <a:rPr lang="de-AT" b="1" dirty="0" smtClean="0">
                <a:solidFill>
                  <a:schemeClr val="accent1"/>
                </a:solidFill>
              </a:rPr>
            </a:br>
            <a:r>
              <a:rPr lang="de-AT" sz="2400" dirty="0">
                <a:solidFill>
                  <a:schemeClr val="accent1"/>
                </a:solidFill>
              </a:rPr>
              <a:t>Schiffstypen</a:t>
            </a:r>
            <a:endParaRPr lang="de-AT" sz="2400" b="1" dirty="0">
              <a:solidFill>
                <a:schemeClr val="accent1"/>
              </a:solidFill>
            </a:endParaRPr>
          </a:p>
        </p:txBody>
      </p:sp>
      <p:sp>
        <p:nvSpPr>
          <p:cNvPr id="11" name="Foliennummernplatzhalter 4"/>
          <p:cNvSpPr>
            <a:spLocks noGrp="1"/>
          </p:cNvSpPr>
          <p:nvPr>
            <p:ph type="sldNum" sz="quarter" idx="12"/>
          </p:nvPr>
        </p:nvSpPr>
        <p:spPr>
          <a:prstGeom prst="rect">
            <a:avLst/>
          </a:prstGeom>
        </p:spPr>
        <p:txBody>
          <a:bodyPr/>
          <a:lstStyle/>
          <a:p>
            <a:fld id="{7D34D7BA-8E13-46FE-8871-8877FE7E3568}" type="slidenum">
              <a:rPr lang="de-AT" smtClean="0">
                <a:solidFill>
                  <a:prstClr val="white"/>
                </a:solidFill>
              </a:rPr>
              <a:pPr/>
              <a:t>31</a:t>
            </a:fld>
            <a:endParaRPr lang="de-AT" dirty="0">
              <a:solidFill>
                <a:prstClr val="white"/>
              </a:solidFill>
            </a:endParaRPr>
          </a:p>
        </p:txBody>
      </p:sp>
      <p:sp>
        <p:nvSpPr>
          <p:cNvPr id="7" name="Content Placeholder 2"/>
          <p:cNvSpPr txBox="1">
            <a:spLocks/>
          </p:cNvSpPr>
          <p:nvPr/>
        </p:nvSpPr>
        <p:spPr>
          <a:xfrm>
            <a:off x="323528" y="5490351"/>
            <a:ext cx="8496000" cy="1027298"/>
          </a:xfrm>
          <a:prstGeom prst="rect">
            <a:avLst/>
          </a:prstGeom>
          <a:ln w="28575">
            <a:solidFill>
              <a:srgbClr val="189BC4"/>
            </a:solidFill>
          </a:ln>
        </p:spPr>
        <p:txBody>
          <a:bodyPr vert="horz" lIns="91440" tIns="45720" rIns="91440" bIns="45720" rtlCol="0" anchor="ctr">
            <a:normAutofit fontScale="2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None/>
            </a:pPr>
            <a:endParaRPr lang="de-DE" spc="60" dirty="0">
              <a:solidFill>
                <a:schemeClr val="accent1"/>
              </a:solidFill>
            </a:endParaRPr>
          </a:p>
          <a:p>
            <a:pPr marL="546100" indent="0">
              <a:buNone/>
            </a:pPr>
            <a:endParaRPr lang="de-AT" sz="8000" dirty="0">
              <a:solidFill>
                <a:schemeClr val="accent1"/>
              </a:solidFill>
            </a:endParaRPr>
          </a:p>
          <a:p>
            <a:pPr marL="622300" indent="0">
              <a:buNone/>
            </a:pPr>
            <a:r>
              <a:rPr lang="de-DE" sz="7200" b="1" dirty="0" smtClean="0">
                <a:solidFill>
                  <a:srgbClr val="189BC4"/>
                </a:solidFill>
                <a:latin typeface="Corbel" panose="020B0503020204020204" pitchFamily="34" charset="0"/>
              </a:rPr>
              <a:t>Europaschiff: </a:t>
            </a:r>
          </a:p>
          <a:p>
            <a:pPr marL="622300" indent="0">
              <a:buNone/>
            </a:pPr>
            <a:r>
              <a:rPr lang="de-DE" sz="7200" dirty="0" smtClean="0">
                <a:solidFill>
                  <a:schemeClr val="accent1"/>
                </a:solidFill>
                <a:latin typeface="Corbel" panose="020B0503020204020204" pitchFamily="34" charset="0"/>
              </a:rPr>
              <a:t>Länge 85 </a:t>
            </a:r>
            <a:r>
              <a:rPr lang="de-DE" sz="7200" dirty="0">
                <a:solidFill>
                  <a:schemeClr val="accent1"/>
                </a:solidFill>
                <a:latin typeface="Corbel" panose="020B0503020204020204" pitchFamily="34" charset="0"/>
              </a:rPr>
              <a:t>m - Breite </a:t>
            </a:r>
            <a:r>
              <a:rPr lang="de-DE" sz="7200" dirty="0" smtClean="0">
                <a:solidFill>
                  <a:schemeClr val="accent1"/>
                </a:solidFill>
                <a:latin typeface="Corbel" panose="020B0503020204020204" pitchFamily="34" charset="0"/>
              </a:rPr>
              <a:t>9,5 </a:t>
            </a:r>
            <a:r>
              <a:rPr lang="de-DE" sz="7200" dirty="0">
                <a:solidFill>
                  <a:schemeClr val="accent1"/>
                </a:solidFill>
                <a:latin typeface="Corbel" panose="020B0503020204020204" pitchFamily="34" charset="0"/>
              </a:rPr>
              <a:t>m Max. Tiefgang </a:t>
            </a:r>
            <a:r>
              <a:rPr lang="de-DE" sz="7200" dirty="0" smtClean="0">
                <a:solidFill>
                  <a:schemeClr val="accent1"/>
                </a:solidFill>
                <a:latin typeface="Corbel" panose="020B0503020204020204" pitchFamily="34" charset="0"/>
              </a:rPr>
              <a:t>2,5 </a:t>
            </a:r>
            <a:r>
              <a:rPr lang="de-DE" sz="7200" dirty="0">
                <a:solidFill>
                  <a:schemeClr val="accent1"/>
                </a:solidFill>
                <a:latin typeface="Corbel" panose="020B0503020204020204" pitchFamily="34" charset="0"/>
              </a:rPr>
              <a:t>m - </a:t>
            </a:r>
            <a:r>
              <a:rPr lang="de-DE" sz="7200" b="1" dirty="0">
                <a:solidFill>
                  <a:srgbClr val="189BC4"/>
                </a:solidFill>
                <a:latin typeface="Corbel" panose="020B0503020204020204" pitchFamily="34" charset="0"/>
              </a:rPr>
              <a:t>Tragfähigkeit </a:t>
            </a:r>
            <a:r>
              <a:rPr lang="de-DE" sz="7200" b="1" dirty="0" smtClean="0">
                <a:solidFill>
                  <a:srgbClr val="189BC4"/>
                </a:solidFill>
                <a:latin typeface="Corbel" panose="020B0503020204020204" pitchFamily="34" charset="0"/>
              </a:rPr>
              <a:t>1.350 t</a:t>
            </a:r>
          </a:p>
          <a:p>
            <a:pPr marL="622300" indent="0">
              <a:buNone/>
            </a:pPr>
            <a:r>
              <a:rPr lang="de-DE" sz="7200" dirty="0" smtClean="0">
                <a:solidFill>
                  <a:schemeClr val="accent1"/>
                </a:solidFill>
                <a:latin typeface="Corbel" panose="020B0503020204020204" pitchFamily="34" charset="0"/>
              </a:rPr>
              <a:t>entspricht einer Ladung von </a:t>
            </a:r>
            <a:r>
              <a:rPr lang="de-DE" sz="7200" b="1" dirty="0" smtClean="0">
                <a:solidFill>
                  <a:srgbClr val="189BC4"/>
                </a:solidFill>
                <a:latin typeface="Corbel" panose="020B0503020204020204" pitchFamily="34" charset="0"/>
              </a:rPr>
              <a:t>54 LKW´s</a:t>
            </a:r>
            <a:endParaRPr lang="de-DE" sz="7200" b="1" dirty="0">
              <a:solidFill>
                <a:srgbClr val="189BC4"/>
              </a:solidFill>
              <a:latin typeface="Corbel" panose="020B0503020204020204" pitchFamily="34" charset="0"/>
            </a:endParaRPr>
          </a:p>
          <a:p>
            <a:pPr marL="546100" indent="0">
              <a:buNone/>
            </a:pPr>
            <a:r>
              <a:rPr lang="de-AT" sz="8000" dirty="0" smtClean="0">
                <a:solidFill>
                  <a:schemeClr val="accent1"/>
                </a:solidFill>
              </a:rPr>
              <a:t>	</a:t>
            </a:r>
            <a:endParaRPr lang="de-DE" sz="3600" spc="60" dirty="0">
              <a:solidFill>
                <a:schemeClr val="accent1"/>
              </a:solidFill>
            </a:endParaRPr>
          </a:p>
          <a:p>
            <a:pPr marL="546100" indent="0">
              <a:buNone/>
            </a:pPr>
            <a:endParaRPr lang="de-AT" sz="1800" dirty="0">
              <a:solidFill>
                <a:schemeClr val="tx2"/>
              </a:solidFill>
            </a:endParaRPr>
          </a:p>
        </p:txBody>
      </p:sp>
      <p:pic>
        <p:nvPicPr>
          <p:cNvPr id="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5757414"/>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4"/>
          <p:cNvSpPr>
            <a:spLocks noChangeArrowheads="1"/>
          </p:cNvSpPr>
          <p:nvPr/>
        </p:nvSpPr>
        <p:spPr bwMode="auto">
          <a:xfrm>
            <a:off x="7602923" y="5127334"/>
            <a:ext cx="89960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bg1"/>
                </a:solidFill>
                <a:latin typeface="Corbel" panose="020B0503020204020204" pitchFamily="34" charset="0"/>
              </a:rPr>
              <a:t>Quelle: </a:t>
            </a:r>
            <a:r>
              <a:rPr lang="de-DE" sz="800" dirty="0" err="1" smtClean="0">
                <a:solidFill>
                  <a:schemeClr val="bg1"/>
                </a:solidFill>
                <a:latin typeface="Corbel" panose="020B0503020204020204" pitchFamily="34" charset="0"/>
              </a:rPr>
              <a:t>viadonau</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2939849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Schiffstypen nach Güterart</a:t>
            </a:r>
            <a:br>
              <a:rPr lang="de-AT" b="1" dirty="0" smtClean="0">
                <a:solidFill>
                  <a:schemeClr val="accent1"/>
                </a:solidFill>
              </a:rPr>
            </a:br>
            <a:r>
              <a:rPr lang="de-AT" sz="2400" dirty="0" smtClean="0">
                <a:solidFill>
                  <a:schemeClr val="accent1"/>
                </a:solidFill>
              </a:rPr>
              <a:t>Schiffstypen</a:t>
            </a:r>
            <a:endParaRPr lang="de-AT" sz="2400" dirty="0"/>
          </a:p>
        </p:txBody>
      </p:sp>
      <p:sp>
        <p:nvSpPr>
          <p:cNvPr id="7" name="Content Placeholder 6"/>
          <p:cNvSpPr>
            <a:spLocks noGrp="1"/>
          </p:cNvSpPr>
          <p:nvPr>
            <p:ph sz="half" idx="1"/>
          </p:nvPr>
        </p:nvSpPr>
        <p:spPr/>
        <p:txBody>
          <a:bodyPr/>
          <a:lstStyle/>
          <a:p>
            <a:pPr>
              <a:buClr>
                <a:srgbClr val="189BC4"/>
              </a:buClr>
            </a:pPr>
            <a:r>
              <a:rPr lang="de-AT" sz="2000" dirty="0" smtClean="0">
                <a:solidFill>
                  <a:schemeClr val="accent1"/>
                </a:solidFill>
              </a:rPr>
              <a:t>Trockengüterschiff:</a:t>
            </a:r>
          </a:p>
          <a:p>
            <a:endParaRPr lang="de-AT" sz="2400" dirty="0">
              <a:solidFill>
                <a:schemeClr val="accent1"/>
              </a:solidFill>
            </a:endParaRPr>
          </a:p>
          <a:p>
            <a:endParaRPr lang="de-AT" sz="2400" dirty="0" smtClean="0">
              <a:solidFill>
                <a:schemeClr val="accent1"/>
              </a:solidFill>
            </a:endParaRPr>
          </a:p>
          <a:p>
            <a:endParaRPr lang="de-AT" sz="2400" dirty="0">
              <a:solidFill>
                <a:schemeClr val="accent1"/>
              </a:solidFill>
            </a:endParaRPr>
          </a:p>
          <a:p>
            <a:endParaRPr lang="de-AT" sz="2400" dirty="0" smtClean="0">
              <a:solidFill>
                <a:schemeClr val="accent1"/>
              </a:solidFill>
            </a:endParaRPr>
          </a:p>
          <a:p>
            <a:endParaRPr lang="de-AT" sz="2000" dirty="0" smtClean="0"/>
          </a:p>
          <a:p>
            <a:pPr>
              <a:buClr>
                <a:srgbClr val="189BC4"/>
              </a:buClr>
            </a:pPr>
            <a:r>
              <a:rPr lang="de-AT" sz="2000" dirty="0" smtClean="0">
                <a:solidFill>
                  <a:schemeClr val="accent1"/>
                </a:solidFill>
              </a:rPr>
              <a:t>Tankschiff:</a:t>
            </a:r>
          </a:p>
          <a:p>
            <a:endParaRPr lang="de-AT" sz="2400" dirty="0"/>
          </a:p>
        </p:txBody>
      </p:sp>
      <p:sp>
        <p:nvSpPr>
          <p:cNvPr id="9" name="Content Placeholder 8"/>
          <p:cNvSpPr>
            <a:spLocks noGrp="1"/>
          </p:cNvSpPr>
          <p:nvPr>
            <p:ph sz="half" idx="2"/>
          </p:nvPr>
        </p:nvSpPr>
        <p:spPr/>
        <p:txBody>
          <a:bodyPr/>
          <a:lstStyle/>
          <a:p>
            <a:pPr>
              <a:buClr>
                <a:srgbClr val="189BC4"/>
              </a:buClr>
            </a:pPr>
            <a:r>
              <a:rPr lang="de-AT" sz="2000" dirty="0" smtClean="0">
                <a:solidFill>
                  <a:schemeClr val="accent1"/>
                </a:solidFill>
              </a:rPr>
              <a:t>Containerschiff:</a:t>
            </a:r>
          </a:p>
          <a:p>
            <a:endParaRPr lang="de-AT" dirty="0"/>
          </a:p>
          <a:p>
            <a:endParaRPr lang="de-AT" dirty="0" smtClean="0"/>
          </a:p>
          <a:p>
            <a:endParaRPr lang="de-AT" dirty="0"/>
          </a:p>
          <a:p>
            <a:endParaRPr lang="de-AT" sz="1000" dirty="0" smtClean="0"/>
          </a:p>
          <a:p>
            <a:endParaRPr lang="de-AT" sz="2200" dirty="0" smtClean="0">
              <a:solidFill>
                <a:schemeClr val="accent1"/>
              </a:solidFill>
            </a:endParaRPr>
          </a:p>
          <a:p>
            <a:pPr>
              <a:buClr>
                <a:srgbClr val="189BC4"/>
              </a:buClr>
            </a:pPr>
            <a:r>
              <a:rPr lang="de-AT" sz="2000" dirty="0" smtClean="0">
                <a:solidFill>
                  <a:schemeClr val="accent1"/>
                </a:solidFill>
              </a:rPr>
              <a:t>Ro-Ro Schiff:</a:t>
            </a:r>
          </a:p>
          <a:p>
            <a:endParaRPr lang="de-AT" dirty="0" smtClean="0"/>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pic>
        <p:nvPicPr>
          <p:cNvPr id="8" name="Content Placeholder 5"/>
          <p:cNvPicPr>
            <a:picLocks/>
          </p:cNvPicPr>
          <p:nvPr/>
        </p:nvPicPr>
        <p:blipFill rotWithShape="1">
          <a:blip r:embed="rId3" cstate="screen">
            <a:extLst>
              <a:ext uri="{28A0092B-C50C-407E-A947-70E740481C1C}">
                <a14:useLocalDpi xmlns:a14="http://schemas.microsoft.com/office/drawing/2010/main"/>
              </a:ext>
            </a:extLst>
          </a:blip>
          <a:srcRect/>
          <a:stretch/>
        </p:blipFill>
        <p:spPr bwMode="auto">
          <a:xfrm>
            <a:off x="683568" y="2060848"/>
            <a:ext cx="2952328" cy="1647050"/>
          </a:xfrm>
          <a:prstGeom prst="rect">
            <a:avLst/>
          </a:prstGeom>
          <a:ln>
            <a:noFill/>
          </a:ln>
          <a:extLst>
            <a:ext uri="{53640926-AAD7-44D8-BBD7-CCE9431645EC}">
              <a14:shadowObscured xmlns:a14="http://schemas.microsoft.com/office/drawing/2010/main"/>
            </a:ext>
          </a:extLst>
        </p:spPr>
      </p:pic>
      <p:sp>
        <p:nvSpPr>
          <p:cNvPr id="10" name="Text Box 4"/>
          <p:cNvSpPr txBox="1">
            <a:spLocks noChangeArrowheads="1"/>
          </p:cNvSpPr>
          <p:nvPr/>
        </p:nvSpPr>
        <p:spPr bwMode="auto">
          <a:xfrm>
            <a:off x="435124" y="3656001"/>
            <a:ext cx="2232248" cy="288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de-AT" altLang="de-DE" sz="800" dirty="0">
                <a:solidFill>
                  <a:schemeClr val="accent1"/>
                </a:solidFill>
                <a:latin typeface="Corbel" panose="020B0503020204020204" pitchFamily="34" charset="0"/>
              </a:rPr>
              <a:t> </a:t>
            </a:r>
            <a:r>
              <a:rPr lang="de-AT" altLang="de-DE" sz="800" dirty="0" smtClean="0">
                <a:solidFill>
                  <a:schemeClr val="accent1"/>
                </a:solidFill>
                <a:latin typeface="Corbel" panose="020B0503020204020204" pitchFamily="34" charset="0"/>
              </a:rPr>
              <a:t>       Quelle: Voies navigables de France</a:t>
            </a:r>
            <a:endParaRPr lang="de-AT" altLang="de-DE" sz="800" dirty="0">
              <a:solidFill>
                <a:schemeClr val="accent1"/>
              </a:solidFill>
              <a:latin typeface="Corbel" panose="020B0503020204020204" pitchFamily="34" charset="0"/>
            </a:endParaRPr>
          </a:p>
        </p:txBody>
      </p:sp>
      <p:pic>
        <p:nvPicPr>
          <p:cNvPr id="11" name="Picture 10"/>
          <p:cNvPicPr/>
          <p:nvPr/>
        </p:nvPicPr>
        <p:blipFill rotWithShape="1">
          <a:blip r:embed="rId4" cstate="screen">
            <a:extLst>
              <a:ext uri="{28A0092B-C50C-407E-A947-70E740481C1C}">
                <a14:useLocalDpi xmlns:a14="http://schemas.microsoft.com/office/drawing/2010/main"/>
              </a:ext>
            </a:extLst>
          </a:blip>
          <a:srcRect/>
          <a:stretch/>
        </p:blipFill>
        <p:spPr bwMode="auto">
          <a:xfrm>
            <a:off x="683568" y="4630448"/>
            <a:ext cx="2952328" cy="1872208"/>
          </a:xfrm>
          <a:prstGeom prst="rect">
            <a:avLst/>
          </a:prstGeom>
          <a:ln>
            <a:noFill/>
          </a:ln>
          <a:extLst>
            <a:ext uri="{53640926-AAD7-44D8-BBD7-CCE9431645EC}">
              <a14:shadowObscured xmlns:a14="http://schemas.microsoft.com/office/drawing/2010/main"/>
            </a:ext>
          </a:extLst>
        </p:spPr>
      </p:pic>
      <p:sp>
        <p:nvSpPr>
          <p:cNvPr id="12" name="Text Box 4"/>
          <p:cNvSpPr txBox="1">
            <a:spLocks noChangeArrowheads="1"/>
          </p:cNvSpPr>
          <p:nvPr/>
        </p:nvSpPr>
        <p:spPr bwMode="auto">
          <a:xfrm>
            <a:off x="497028" y="6391656"/>
            <a:ext cx="1296144" cy="288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de-AT" altLang="de-DE" sz="800" dirty="0">
                <a:solidFill>
                  <a:schemeClr val="accent1"/>
                </a:solidFill>
                <a:latin typeface="Corbel" panose="020B0503020204020204" pitchFamily="34" charset="0"/>
              </a:rPr>
              <a:t> </a:t>
            </a:r>
            <a:r>
              <a:rPr lang="de-AT" altLang="de-DE" sz="800" dirty="0" smtClean="0">
                <a:solidFill>
                  <a:schemeClr val="accent1"/>
                </a:solidFill>
                <a:latin typeface="Corbel" panose="020B0503020204020204" pitchFamily="34" charset="0"/>
              </a:rPr>
              <a:t>       Quelle: via donau</a:t>
            </a:r>
            <a:endParaRPr lang="de-AT" altLang="de-DE" sz="800" dirty="0">
              <a:solidFill>
                <a:schemeClr val="accent1"/>
              </a:solidFill>
              <a:latin typeface="Corbel" panose="020B0503020204020204" pitchFamily="34" charset="0"/>
            </a:endParaRPr>
          </a:p>
        </p:txBody>
      </p:sp>
      <p:pic>
        <p:nvPicPr>
          <p:cNvPr id="13" name="Picture 12"/>
          <p:cNvPicPr/>
          <p:nvPr/>
        </p:nvPicPr>
        <p:blipFill rotWithShape="1">
          <a:blip r:embed="rId5" cstate="screen">
            <a:extLst>
              <a:ext uri="{28A0092B-C50C-407E-A947-70E740481C1C}">
                <a14:useLocalDpi xmlns:a14="http://schemas.microsoft.com/office/drawing/2010/main"/>
              </a:ext>
            </a:extLst>
          </a:blip>
          <a:srcRect/>
          <a:stretch/>
        </p:blipFill>
        <p:spPr bwMode="auto">
          <a:xfrm>
            <a:off x="5033125" y="2204864"/>
            <a:ext cx="2860727" cy="1798224"/>
          </a:xfrm>
          <a:prstGeom prst="rect">
            <a:avLst/>
          </a:prstGeom>
          <a:ln>
            <a:noFill/>
          </a:ln>
          <a:extLst>
            <a:ext uri="{53640926-AAD7-44D8-BBD7-CCE9431645EC}">
              <a14:shadowObscured xmlns:a14="http://schemas.microsoft.com/office/drawing/2010/main"/>
            </a:ext>
          </a:extLst>
        </p:spPr>
      </p:pic>
      <p:sp>
        <p:nvSpPr>
          <p:cNvPr id="14" name="Text Box 4"/>
          <p:cNvSpPr txBox="1">
            <a:spLocks noChangeArrowheads="1"/>
          </p:cNvSpPr>
          <p:nvPr/>
        </p:nvSpPr>
        <p:spPr bwMode="auto">
          <a:xfrm>
            <a:off x="4835188" y="3942821"/>
            <a:ext cx="2232248" cy="288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de-AT" altLang="de-DE" sz="800" dirty="0">
                <a:solidFill>
                  <a:schemeClr val="accent1"/>
                </a:solidFill>
                <a:latin typeface="Corbel" panose="020B0503020204020204" pitchFamily="34" charset="0"/>
              </a:rPr>
              <a:t> </a:t>
            </a:r>
            <a:r>
              <a:rPr lang="de-AT" altLang="de-DE" sz="800" dirty="0" smtClean="0">
                <a:solidFill>
                  <a:schemeClr val="accent1"/>
                </a:solidFill>
                <a:latin typeface="Corbel" panose="020B0503020204020204" pitchFamily="34" charset="0"/>
              </a:rPr>
              <a:t>       Quelle: Voies navigables de France</a:t>
            </a:r>
            <a:endParaRPr lang="de-AT" altLang="de-DE" sz="800" dirty="0">
              <a:solidFill>
                <a:schemeClr val="accent1"/>
              </a:solidFill>
              <a:latin typeface="Corbel" panose="020B0503020204020204" pitchFamily="34" charset="0"/>
            </a:endParaRPr>
          </a:p>
        </p:txBody>
      </p:sp>
      <p:pic>
        <p:nvPicPr>
          <p:cNvPr id="15" name="Picture 14"/>
          <p:cNvPicPr/>
          <p:nvPr/>
        </p:nvPicPr>
        <p:blipFill rotWithShape="1">
          <a:blip r:embed="rId6" cstate="screen">
            <a:extLst>
              <a:ext uri="{28A0092B-C50C-407E-A947-70E740481C1C}">
                <a14:useLocalDpi xmlns:a14="http://schemas.microsoft.com/office/drawing/2010/main"/>
              </a:ext>
            </a:extLst>
          </a:blip>
          <a:srcRect/>
          <a:stretch/>
        </p:blipFill>
        <p:spPr bwMode="auto">
          <a:xfrm>
            <a:off x="4987588" y="4736932"/>
            <a:ext cx="3184811" cy="1659240"/>
          </a:xfrm>
          <a:prstGeom prst="rect">
            <a:avLst/>
          </a:prstGeom>
          <a:ln>
            <a:noFill/>
          </a:ln>
          <a:extLst>
            <a:ext uri="{53640926-AAD7-44D8-BBD7-CCE9431645EC}">
              <a14:shadowObscured xmlns:a14="http://schemas.microsoft.com/office/drawing/2010/main"/>
            </a:ext>
          </a:extLst>
        </p:spPr>
      </p:pic>
      <p:sp>
        <p:nvSpPr>
          <p:cNvPr id="16" name="Text Box 4"/>
          <p:cNvSpPr txBox="1">
            <a:spLocks noChangeArrowheads="1"/>
          </p:cNvSpPr>
          <p:nvPr/>
        </p:nvSpPr>
        <p:spPr bwMode="auto">
          <a:xfrm>
            <a:off x="4827176" y="6326381"/>
            <a:ext cx="2232248" cy="288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de-AT" altLang="de-DE" sz="800" dirty="0">
                <a:solidFill>
                  <a:schemeClr val="accent1"/>
                </a:solidFill>
                <a:latin typeface="Corbel" panose="020B0503020204020204" pitchFamily="34" charset="0"/>
              </a:rPr>
              <a:t> </a:t>
            </a:r>
            <a:r>
              <a:rPr lang="de-AT" altLang="de-DE" sz="800" dirty="0" smtClean="0">
                <a:solidFill>
                  <a:schemeClr val="accent1"/>
                </a:solidFill>
                <a:latin typeface="Corbel" panose="020B0503020204020204" pitchFamily="34" charset="0"/>
              </a:rPr>
              <a:t>       Quelle: Voies navigables de France</a:t>
            </a:r>
            <a:endParaRPr lang="de-AT" alt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973471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stretch>
            <a:fillRect/>
          </a:stretch>
        </p:blipFill>
        <p:spPr>
          <a:xfrm>
            <a:off x="8619" y="3328090"/>
            <a:ext cx="1691680" cy="984599"/>
          </a:xfrm>
          <a:prstGeom prst="rect">
            <a:avLst/>
          </a:prstGeom>
        </p:spPr>
      </p:pic>
      <p:pic>
        <p:nvPicPr>
          <p:cNvPr id="4" name="Grafik 3"/>
          <p:cNvPicPr>
            <a:picLocks noChangeAspect="1"/>
          </p:cNvPicPr>
          <p:nvPr/>
        </p:nvPicPr>
        <p:blipFill>
          <a:blip r:embed="rId4"/>
          <a:stretch>
            <a:fillRect/>
          </a:stretch>
        </p:blipFill>
        <p:spPr>
          <a:xfrm rot="10800000" flipV="1">
            <a:off x="0" y="2552988"/>
            <a:ext cx="1689327" cy="813386"/>
          </a:xfrm>
          <a:prstGeom prst="rect">
            <a:avLst/>
          </a:prstGeom>
        </p:spPr>
      </p:pic>
      <p:sp>
        <p:nvSpPr>
          <p:cNvPr id="2" name="Titel 1"/>
          <p:cNvSpPr>
            <a:spLocks noGrp="1"/>
          </p:cNvSpPr>
          <p:nvPr>
            <p:ph type="title"/>
          </p:nvPr>
        </p:nvSpPr>
        <p:spPr/>
        <p:txBody>
          <a:bodyPr/>
          <a:lstStyle/>
          <a:p>
            <a:r>
              <a:rPr lang="de-AT" b="1" dirty="0" smtClean="0">
                <a:solidFill>
                  <a:schemeClr val="accent1"/>
                </a:solidFill>
              </a:rPr>
              <a:t>Schiffstypen nach Güterart</a:t>
            </a:r>
            <a:br>
              <a:rPr lang="de-AT" b="1" dirty="0" smtClean="0">
                <a:solidFill>
                  <a:schemeClr val="accent1"/>
                </a:solidFill>
              </a:rPr>
            </a:br>
            <a:r>
              <a:rPr lang="de-AT" sz="2400" dirty="0" smtClean="0">
                <a:solidFill>
                  <a:schemeClr val="accent1"/>
                </a:solidFill>
              </a:rPr>
              <a:t>Schiffstypen</a:t>
            </a:r>
            <a:endParaRPr lang="de-DE" sz="2000" dirty="0">
              <a:solidFill>
                <a:schemeClr val="accent1"/>
              </a:solidFill>
            </a:endParaRPr>
          </a:p>
        </p:txBody>
      </p:sp>
      <p:sp>
        <p:nvSpPr>
          <p:cNvPr id="3" name="Inhaltsplatzhalter 2"/>
          <p:cNvSpPr>
            <a:spLocks noGrp="1"/>
          </p:cNvSpPr>
          <p:nvPr>
            <p:ph idx="1"/>
          </p:nvPr>
        </p:nvSpPr>
        <p:spPr>
          <a:xfrm>
            <a:off x="1711271" y="1724598"/>
            <a:ext cx="7138801" cy="4896544"/>
          </a:xfrm>
        </p:spPr>
        <p:txBody>
          <a:bodyPr>
            <a:normAutofit/>
          </a:bodyPr>
          <a:lstStyle/>
          <a:p>
            <a:pPr>
              <a:spcBef>
                <a:spcPts val="0"/>
              </a:spcBef>
              <a:buClr>
                <a:srgbClr val="189BC4"/>
              </a:buClr>
            </a:pPr>
            <a:r>
              <a:rPr lang="de-AT" sz="1800" b="1" spc="60" dirty="0" smtClean="0"/>
              <a:t>Trockengüterschiffe</a:t>
            </a:r>
            <a:r>
              <a:rPr lang="de-AT" sz="1800" spc="60" dirty="0" smtClean="0"/>
              <a:t> </a:t>
            </a:r>
            <a:r>
              <a:rPr lang="de-AT" sz="1800" spc="60" dirty="0">
                <a:solidFill>
                  <a:schemeClr val="accent1"/>
                </a:solidFill>
              </a:rPr>
              <a:t/>
            </a:r>
            <a:br>
              <a:rPr lang="de-AT" sz="1800" spc="60" dirty="0">
                <a:solidFill>
                  <a:schemeClr val="accent1"/>
                </a:solidFill>
              </a:rPr>
            </a:br>
            <a:r>
              <a:rPr lang="de-AT" sz="1800" spc="60" dirty="0" smtClean="0">
                <a:solidFill>
                  <a:schemeClr val="accent1"/>
                </a:solidFill>
              </a:rPr>
              <a:t>zur </a:t>
            </a:r>
            <a:r>
              <a:rPr lang="de-AT" sz="1800" spc="60" dirty="0">
                <a:solidFill>
                  <a:schemeClr val="accent1"/>
                </a:solidFill>
              </a:rPr>
              <a:t>Beförderung von Trockengütern </a:t>
            </a:r>
            <a:r>
              <a:rPr lang="de-AT" sz="1800" spc="60" dirty="0" smtClean="0">
                <a:solidFill>
                  <a:schemeClr val="accent1"/>
                </a:solidFill>
              </a:rPr>
              <a:t>wie </a:t>
            </a:r>
            <a:r>
              <a:rPr lang="de-AT" sz="1800" spc="60" dirty="0">
                <a:solidFill>
                  <a:schemeClr val="accent1"/>
                </a:solidFill>
              </a:rPr>
              <a:t>Holz, Getreide oder Erze </a:t>
            </a:r>
          </a:p>
          <a:p>
            <a:pPr>
              <a:spcBef>
                <a:spcPts val="0"/>
              </a:spcBef>
              <a:buClr>
                <a:srgbClr val="189BC4"/>
              </a:buClr>
            </a:pPr>
            <a:endParaRPr lang="de-AT" sz="1800" b="1" spc="60" dirty="0" smtClean="0">
              <a:solidFill>
                <a:schemeClr val="accent1"/>
              </a:solidFill>
            </a:endParaRPr>
          </a:p>
          <a:p>
            <a:pPr>
              <a:spcBef>
                <a:spcPts val="0"/>
              </a:spcBef>
              <a:buClr>
                <a:srgbClr val="189BC4"/>
              </a:buClr>
            </a:pPr>
            <a:r>
              <a:rPr lang="de-AT" sz="1800" b="1" spc="60" dirty="0" smtClean="0"/>
              <a:t>Tankschiffe</a:t>
            </a:r>
            <a:r>
              <a:rPr lang="de-AT" sz="1800" spc="60" dirty="0" smtClean="0"/>
              <a:t> </a:t>
            </a:r>
            <a:r>
              <a:rPr lang="de-AT" sz="1800" spc="60" dirty="0" smtClean="0">
                <a:solidFill>
                  <a:schemeClr val="accent1"/>
                </a:solidFill>
              </a:rPr>
              <a:t/>
            </a:r>
            <a:br>
              <a:rPr lang="de-AT" sz="1800" spc="60" dirty="0" smtClean="0">
                <a:solidFill>
                  <a:schemeClr val="accent1"/>
                </a:solidFill>
              </a:rPr>
            </a:br>
            <a:r>
              <a:rPr lang="de-AT" sz="1800" spc="60" dirty="0" smtClean="0">
                <a:solidFill>
                  <a:schemeClr val="accent1"/>
                </a:solidFill>
              </a:rPr>
              <a:t>für </a:t>
            </a:r>
            <a:r>
              <a:rPr lang="de-AT" sz="1800" spc="60" dirty="0">
                <a:solidFill>
                  <a:schemeClr val="accent1"/>
                </a:solidFill>
              </a:rPr>
              <a:t>Flüssiggüter wie  Mineralöl, Derivate, </a:t>
            </a:r>
            <a:r>
              <a:rPr lang="de-AT" sz="1800" spc="60" dirty="0" smtClean="0">
                <a:solidFill>
                  <a:schemeClr val="accent1"/>
                </a:solidFill>
              </a:rPr>
              <a:t>chemische </a:t>
            </a:r>
            <a:r>
              <a:rPr lang="de-AT" sz="1800" spc="60" dirty="0">
                <a:solidFill>
                  <a:schemeClr val="accent1"/>
                </a:solidFill>
              </a:rPr>
              <a:t>Produkte oder </a:t>
            </a:r>
            <a:r>
              <a:rPr lang="de-AT" sz="1800" spc="60" dirty="0" smtClean="0">
                <a:solidFill>
                  <a:schemeClr val="accent1"/>
                </a:solidFill>
              </a:rPr>
              <a:t>Flüssiggas</a:t>
            </a:r>
            <a:endParaRPr lang="de-AT" sz="1800" spc="60" dirty="0">
              <a:solidFill>
                <a:schemeClr val="accent1"/>
              </a:solidFill>
            </a:endParaRPr>
          </a:p>
          <a:p>
            <a:pPr>
              <a:spcBef>
                <a:spcPts val="0"/>
              </a:spcBef>
              <a:buClr>
                <a:srgbClr val="189BC4"/>
              </a:buClr>
            </a:pPr>
            <a:endParaRPr lang="de-AT" sz="1800" b="1" spc="60" dirty="0" smtClean="0">
              <a:solidFill>
                <a:schemeClr val="accent1"/>
              </a:solidFill>
            </a:endParaRPr>
          </a:p>
          <a:p>
            <a:pPr>
              <a:spcBef>
                <a:spcPts val="0"/>
              </a:spcBef>
              <a:buClr>
                <a:srgbClr val="189BC4"/>
              </a:buClr>
            </a:pPr>
            <a:r>
              <a:rPr lang="de-AT" sz="1800" b="1" spc="60" dirty="0" err="1" smtClean="0"/>
              <a:t>Ro</a:t>
            </a:r>
            <a:r>
              <a:rPr lang="de-AT" sz="1800" b="1" spc="60" dirty="0" smtClean="0"/>
              <a:t>-</a:t>
            </a:r>
            <a:r>
              <a:rPr lang="de-AT" sz="1800" b="1" spc="60" dirty="0" err="1" smtClean="0"/>
              <a:t>Ro</a:t>
            </a:r>
            <a:r>
              <a:rPr lang="de-AT" sz="1800" b="1" spc="60" dirty="0" smtClean="0"/>
              <a:t>-Schiffe</a:t>
            </a:r>
            <a:r>
              <a:rPr lang="de-AT" sz="1800" spc="60" dirty="0" smtClean="0"/>
              <a:t> </a:t>
            </a:r>
            <a:r>
              <a:rPr lang="de-AT" sz="1800" spc="60" dirty="0" smtClean="0">
                <a:solidFill>
                  <a:schemeClr val="accent1"/>
                </a:solidFill>
              </a:rPr>
              <a:t/>
            </a:r>
            <a:br>
              <a:rPr lang="de-AT" sz="1800" spc="60" dirty="0" smtClean="0">
                <a:solidFill>
                  <a:schemeClr val="accent1"/>
                </a:solidFill>
              </a:rPr>
            </a:br>
            <a:r>
              <a:rPr lang="de-AT" sz="1800" spc="60" dirty="0" smtClean="0">
                <a:solidFill>
                  <a:schemeClr val="accent1"/>
                </a:solidFill>
              </a:rPr>
              <a:t>für </a:t>
            </a:r>
            <a:r>
              <a:rPr lang="de-AT" sz="1800" spc="60" dirty="0">
                <a:solidFill>
                  <a:schemeClr val="accent1"/>
                </a:solidFill>
              </a:rPr>
              <a:t>selbstfahrende Objekte wie </a:t>
            </a:r>
            <a:r>
              <a:rPr lang="de-AT" sz="1800" spc="60" dirty="0" smtClean="0">
                <a:solidFill>
                  <a:schemeClr val="accent1"/>
                </a:solidFill>
              </a:rPr>
              <a:t>PKW, Maschinen</a:t>
            </a:r>
            <a:r>
              <a:rPr lang="de-AT" sz="1800" spc="60" dirty="0">
                <a:solidFill>
                  <a:schemeClr val="accent1"/>
                </a:solidFill>
              </a:rPr>
              <a:t>, Sattelzüge und </a:t>
            </a:r>
            <a:r>
              <a:rPr lang="de-AT" sz="1800" spc="60" dirty="0" smtClean="0">
                <a:solidFill>
                  <a:schemeClr val="accent1"/>
                </a:solidFill>
              </a:rPr>
              <a:t>Schwergüter</a:t>
            </a:r>
            <a:endParaRPr lang="de-AT" sz="1800" spc="60" dirty="0">
              <a:solidFill>
                <a:schemeClr val="accent1"/>
              </a:solidFill>
            </a:endParaRPr>
          </a:p>
          <a:p>
            <a:pPr>
              <a:spcBef>
                <a:spcPts val="0"/>
              </a:spcBef>
              <a:buClr>
                <a:srgbClr val="189BC4"/>
              </a:buClr>
            </a:pPr>
            <a:endParaRPr lang="de-AT" sz="1800" b="1" dirty="0" smtClean="0">
              <a:solidFill>
                <a:schemeClr val="accent1"/>
              </a:solidFill>
            </a:endParaRPr>
          </a:p>
          <a:p>
            <a:pPr>
              <a:spcBef>
                <a:spcPts val="0"/>
              </a:spcBef>
              <a:buClr>
                <a:srgbClr val="189BC4"/>
              </a:buClr>
            </a:pPr>
            <a:r>
              <a:rPr lang="de-AT" sz="1800" b="1" dirty="0" smtClean="0"/>
              <a:t>Containerschiffe</a:t>
            </a:r>
            <a:r>
              <a:rPr lang="de-AT" sz="1800" dirty="0" smtClean="0"/>
              <a:t> </a:t>
            </a:r>
            <a:r>
              <a:rPr lang="de-AT" sz="1800" dirty="0">
                <a:solidFill>
                  <a:schemeClr val="accent1"/>
                </a:solidFill>
              </a:rPr>
              <a:t/>
            </a:r>
            <a:br>
              <a:rPr lang="de-AT" sz="1800" dirty="0">
                <a:solidFill>
                  <a:schemeClr val="accent1"/>
                </a:solidFill>
              </a:rPr>
            </a:br>
            <a:r>
              <a:rPr lang="de-AT" sz="1800" dirty="0" smtClean="0">
                <a:solidFill>
                  <a:schemeClr val="accent1"/>
                </a:solidFill>
              </a:rPr>
              <a:t>für </a:t>
            </a:r>
            <a:r>
              <a:rPr lang="de-AT" sz="1800" dirty="0">
                <a:solidFill>
                  <a:schemeClr val="accent1"/>
                </a:solidFill>
              </a:rPr>
              <a:t>den </a:t>
            </a:r>
            <a:r>
              <a:rPr lang="de-AT" sz="1800" dirty="0" smtClean="0">
                <a:solidFill>
                  <a:schemeClr val="accent1"/>
                </a:solidFill>
              </a:rPr>
              <a:t>Containertransport</a:t>
            </a:r>
          </a:p>
          <a:p>
            <a:pPr>
              <a:spcBef>
                <a:spcPts val="0"/>
              </a:spcBef>
              <a:buClr>
                <a:srgbClr val="189BC4"/>
              </a:buClr>
            </a:pPr>
            <a:endParaRPr lang="de-AT" sz="1800" b="1" spc="60" dirty="0" smtClean="0">
              <a:solidFill>
                <a:schemeClr val="accent1"/>
              </a:solidFill>
            </a:endParaRPr>
          </a:p>
          <a:p>
            <a:pPr>
              <a:spcBef>
                <a:spcPts val="0"/>
              </a:spcBef>
              <a:buClr>
                <a:srgbClr val="189BC4"/>
              </a:buClr>
            </a:pPr>
            <a:r>
              <a:rPr lang="de-AT" sz="1800" b="1" spc="60" dirty="0" smtClean="0"/>
              <a:t>Personenschiffe</a:t>
            </a:r>
            <a:r>
              <a:rPr lang="de-DE" sz="1800" spc="60" dirty="0">
                <a:solidFill>
                  <a:schemeClr val="accent1"/>
                </a:solidFill>
              </a:rPr>
              <a:t/>
            </a:r>
            <a:br>
              <a:rPr lang="de-DE" sz="1800" spc="60" dirty="0">
                <a:solidFill>
                  <a:schemeClr val="accent1"/>
                </a:solidFill>
              </a:rPr>
            </a:br>
            <a:r>
              <a:rPr lang="de-DE" sz="1800" spc="60" dirty="0" smtClean="0">
                <a:solidFill>
                  <a:schemeClr val="accent1"/>
                </a:solidFill>
              </a:rPr>
              <a:t>wie </a:t>
            </a:r>
            <a:r>
              <a:rPr lang="de-DE" sz="1800" spc="60" dirty="0">
                <a:solidFill>
                  <a:schemeClr val="accent1"/>
                </a:solidFill>
              </a:rPr>
              <a:t>Kreuzfahrt- oder </a:t>
            </a:r>
            <a:r>
              <a:rPr lang="de-DE" sz="1800" spc="60" dirty="0" smtClean="0">
                <a:solidFill>
                  <a:schemeClr val="accent1"/>
                </a:solidFill>
              </a:rPr>
              <a:t>Kabinenschiffe</a:t>
            </a:r>
          </a:p>
          <a:p>
            <a:pPr marL="0" indent="0">
              <a:buNone/>
            </a:pPr>
            <a:endParaRPr lang="de-AT" sz="500" spc="6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pic>
        <p:nvPicPr>
          <p:cNvPr id="6" name="Picture 2" descr="T:\03-Projekte\Handbücher\G_HB_Donauschifffahrt_3\3_Grafik_Layout\05_Binnenschiffe\02_Bearbeitete Bilder\4_navrom.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657663"/>
            <a:ext cx="1691680" cy="8910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03-Projekte\Handbücher\G_HB_Donauschifffahrt_3\3_Grafik_Layout\05_Binnenschiffe\02_Bearbeitete Bilder\D3X_2143.jpg"/>
          <p:cNvPicPr/>
          <p:nvPr/>
        </p:nvPicPr>
        <p:blipFill rotWithShape="1">
          <a:blip r:embed="rId6" cstate="screen">
            <a:extLst>
              <a:ext uri="{28A0092B-C50C-407E-A947-70E740481C1C}">
                <a14:useLocalDpi xmlns:a14="http://schemas.microsoft.com/office/drawing/2010/main"/>
              </a:ext>
            </a:extLst>
          </a:blip>
          <a:srcRect l="13642" t="54729" r="6126" b="4011"/>
          <a:stretch/>
        </p:blipFill>
        <p:spPr bwMode="auto">
          <a:xfrm>
            <a:off x="-2353" y="5547454"/>
            <a:ext cx="1691680" cy="1079977"/>
          </a:xfrm>
          <a:prstGeom prst="rect">
            <a:avLst/>
          </a:prstGeom>
          <a:noFill/>
          <a:ln>
            <a:noFill/>
          </a:ln>
          <a:extLst>
            <a:ext uri="{53640926-AAD7-44D8-BBD7-CCE9431645EC}">
              <a14:shadowObscured xmlns:a14="http://schemas.microsoft.com/office/drawing/2010/main"/>
            </a:ext>
          </a:extLst>
        </p:spPr>
      </p:pic>
      <p:sp>
        <p:nvSpPr>
          <p:cNvPr id="11" name="Rectangle 10"/>
          <p:cNvSpPr/>
          <p:nvPr/>
        </p:nvSpPr>
        <p:spPr>
          <a:xfrm>
            <a:off x="-59533" y="2359945"/>
            <a:ext cx="1871025" cy="215444"/>
          </a:xfrm>
          <a:prstGeom prst="rect">
            <a:avLst/>
          </a:prstGeom>
        </p:spPr>
        <p:txBody>
          <a:bodyPr wrap="none">
            <a:spAutoFit/>
          </a:bodyPr>
          <a:lstStyle/>
          <a:p>
            <a:r>
              <a:rPr lang="de-AT" sz="800" dirty="0" smtClean="0">
                <a:solidFill>
                  <a:schemeClr val="bg1">
                    <a:lumMod val="85000"/>
                  </a:schemeClr>
                </a:solidFill>
                <a:latin typeface="Corbel" panose="020B0503020204020204" pitchFamily="34" charset="0"/>
              </a:rPr>
              <a:t>Quelle: C.N.F.R. NAVAROM S.A. </a:t>
            </a:r>
            <a:r>
              <a:rPr lang="de-AT" sz="800" dirty="0" err="1" smtClean="0">
                <a:solidFill>
                  <a:schemeClr val="bg1">
                    <a:lumMod val="85000"/>
                  </a:schemeClr>
                </a:solidFill>
                <a:latin typeface="Corbel" panose="020B0503020204020204" pitchFamily="34" charset="0"/>
              </a:rPr>
              <a:t>Galati</a:t>
            </a:r>
            <a:endParaRPr lang="de-DE" sz="800" dirty="0">
              <a:solidFill>
                <a:schemeClr val="bg1">
                  <a:lumMod val="85000"/>
                </a:schemeClr>
              </a:solidFill>
              <a:latin typeface="Corbel" panose="020B0503020204020204" pitchFamily="34" charset="0"/>
            </a:endParaRPr>
          </a:p>
        </p:txBody>
      </p:sp>
      <p:sp>
        <p:nvSpPr>
          <p:cNvPr id="12" name="Rectangle 11"/>
          <p:cNvSpPr/>
          <p:nvPr/>
        </p:nvSpPr>
        <p:spPr>
          <a:xfrm>
            <a:off x="-46835" y="3116301"/>
            <a:ext cx="1909339" cy="338554"/>
          </a:xfrm>
          <a:prstGeom prst="rect">
            <a:avLst/>
          </a:prstGeom>
        </p:spPr>
        <p:txBody>
          <a:bodyPr wrap="square">
            <a:spAutoFit/>
          </a:bodyPr>
          <a:lstStyle/>
          <a:p>
            <a:r>
              <a:rPr lang="de-AT" sz="800" dirty="0" smtClean="0">
                <a:solidFill>
                  <a:schemeClr val="bg1">
                    <a:lumMod val="85000"/>
                  </a:schemeClr>
                </a:solidFill>
                <a:latin typeface="Corbel" panose="020B0503020204020204" pitchFamily="34" charset="0"/>
              </a:rPr>
              <a:t>Quelle: helmut1972, www.binnenschifferforum.de</a:t>
            </a:r>
            <a:endParaRPr lang="de-AT" sz="800" dirty="0">
              <a:solidFill>
                <a:schemeClr val="bg1">
                  <a:lumMod val="85000"/>
                </a:schemeClr>
              </a:solidFill>
              <a:latin typeface="Corbel" panose="020B0503020204020204" pitchFamily="34" charset="0"/>
            </a:endParaRPr>
          </a:p>
        </p:txBody>
      </p:sp>
      <p:sp>
        <p:nvSpPr>
          <p:cNvPr id="13" name="Rectangle 12"/>
          <p:cNvSpPr/>
          <p:nvPr/>
        </p:nvSpPr>
        <p:spPr>
          <a:xfrm>
            <a:off x="-2353" y="3949785"/>
            <a:ext cx="1756667" cy="338554"/>
          </a:xfrm>
          <a:prstGeom prst="rect">
            <a:avLst/>
          </a:prstGeom>
        </p:spPr>
        <p:txBody>
          <a:bodyPr wrap="square">
            <a:spAutoFit/>
          </a:bodyPr>
          <a:lstStyle/>
          <a:p>
            <a:r>
              <a:rPr lang="de-AT" sz="800" dirty="0" smtClean="0">
                <a:solidFill>
                  <a:schemeClr val="bg1">
                    <a:lumMod val="85000"/>
                  </a:schemeClr>
                </a:solidFill>
                <a:latin typeface="Corbel" panose="020B0503020204020204" pitchFamily="34" charset="0"/>
              </a:rPr>
              <a:t>Quelle: </a:t>
            </a:r>
            <a:r>
              <a:rPr lang="de-AT" sz="800" dirty="0">
                <a:solidFill>
                  <a:schemeClr val="bg1">
                    <a:lumMod val="85000"/>
                  </a:schemeClr>
                </a:solidFill>
                <a:latin typeface="Corbel" panose="020B0503020204020204" pitchFamily="34" charset="0"/>
              </a:rPr>
              <a:t>: helmut1972, www.binnenschifferforum.de</a:t>
            </a:r>
          </a:p>
        </p:txBody>
      </p:sp>
      <p:pic>
        <p:nvPicPr>
          <p:cNvPr id="15" name="Picture 14"/>
          <p:cNvPicPr/>
          <p:nvPr/>
        </p:nvPicPr>
        <p:blipFill rotWithShape="1">
          <a:blip r:embed="rId7" cstate="screen">
            <a:extLst>
              <a:ext uri="{28A0092B-C50C-407E-A947-70E740481C1C}">
                <a14:useLocalDpi xmlns:a14="http://schemas.microsoft.com/office/drawing/2010/main"/>
              </a:ext>
            </a:extLst>
          </a:blip>
          <a:srcRect/>
          <a:stretch/>
        </p:blipFill>
        <p:spPr bwMode="auto">
          <a:xfrm>
            <a:off x="-1176" y="4226981"/>
            <a:ext cx="1691680" cy="1313045"/>
          </a:xfrm>
          <a:prstGeom prst="rect">
            <a:avLst/>
          </a:prstGeom>
          <a:ln>
            <a:noFill/>
          </a:ln>
          <a:extLst>
            <a:ext uri="{53640926-AAD7-44D8-BBD7-CCE9431645EC}">
              <a14:shadowObscured xmlns:a14="http://schemas.microsoft.com/office/drawing/2010/main"/>
            </a:ext>
          </a:extLst>
        </p:spPr>
      </p:pic>
      <p:sp>
        <p:nvSpPr>
          <p:cNvPr id="16" name="Rectangle 15"/>
          <p:cNvSpPr/>
          <p:nvPr/>
        </p:nvSpPr>
        <p:spPr>
          <a:xfrm>
            <a:off x="30054" y="5296896"/>
            <a:ext cx="920445" cy="215444"/>
          </a:xfrm>
          <a:prstGeom prst="rect">
            <a:avLst/>
          </a:prstGeom>
        </p:spPr>
        <p:txBody>
          <a:bodyPr wrap="none">
            <a:spAutoFit/>
          </a:bodyPr>
          <a:lstStyle/>
          <a:p>
            <a:r>
              <a:rPr lang="de-AT" sz="800" dirty="0" smtClean="0">
                <a:solidFill>
                  <a:schemeClr val="bg1">
                    <a:lumMod val="85000"/>
                  </a:schemeClr>
                </a:solidFill>
                <a:latin typeface="Corbel" panose="020B0503020204020204" pitchFamily="34" charset="0"/>
              </a:rPr>
              <a:t>Quelle: via donau</a:t>
            </a:r>
            <a:endParaRPr lang="de-AT" sz="800" dirty="0">
              <a:solidFill>
                <a:schemeClr val="bg1">
                  <a:lumMod val="85000"/>
                </a:schemeClr>
              </a:solidFill>
              <a:latin typeface="Corbel" panose="020B0503020204020204" pitchFamily="34" charset="0"/>
            </a:endParaRPr>
          </a:p>
        </p:txBody>
      </p:sp>
      <p:sp>
        <p:nvSpPr>
          <p:cNvPr id="17" name="Rectangle 16"/>
          <p:cNvSpPr/>
          <p:nvPr/>
        </p:nvSpPr>
        <p:spPr>
          <a:xfrm>
            <a:off x="51549" y="6403192"/>
            <a:ext cx="1571264" cy="215444"/>
          </a:xfrm>
          <a:prstGeom prst="rect">
            <a:avLst/>
          </a:prstGeom>
        </p:spPr>
        <p:txBody>
          <a:bodyPr wrap="none">
            <a:spAutoFit/>
          </a:bodyPr>
          <a:lstStyle/>
          <a:p>
            <a:r>
              <a:rPr lang="de-AT" sz="800" dirty="0" smtClean="0">
                <a:solidFill>
                  <a:schemeClr val="bg1"/>
                </a:solidFill>
                <a:latin typeface="Corbel" panose="020B0503020204020204" pitchFamily="34" charset="0"/>
              </a:rPr>
              <a:t>Quelle: </a:t>
            </a:r>
            <a:r>
              <a:rPr lang="de-AT" sz="800" dirty="0" err="1" smtClean="0">
                <a:solidFill>
                  <a:schemeClr val="bg1"/>
                </a:solidFill>
                <a:latin typeface="Corbel" panose="020B0503020204020204" pitchFamily="34" charset="0"/>
              </a:rPr>
              <a:t>viadonau</a:t>
            </a:r>
            <a:r>
              <a:rPr lang="de-AT" sz="800" dirty="0" smtClean="0">
                <a:solidFill>
                  <a:schemeClr val="bg1"/>
                </a:solidFill>
                <a:latin typeface="Corbel" panose="020B0503020204020204" pitchFamily="34" charset="0"/>
              </a:rPr>
              <a:t> / Andi Bruckner</a:t>
            </a:r>
            <a:endParaRPr lang="de-AT" sz="800" dirty="0">
              <a:solidFill>
                <a:schemeClr val="bg1"/>
              </a:solidFill>
              <a:latin typeface="Corbel" panose="020B0503020204020204" pitchFamily="34" charset="0"/>
            </a:endParaRPr>
          </a:p>
        </p:txBody>
      </p:sp>
      <p:sp>
        <p:nvSpPr>
          <p:cNvPr id="18" name="Rectangle 4"/>
          <p:cNvSpPr>
            <a:spLocks noChangeArrowheads="1"/>
          </p:cNvSpPr>
          <p:nvPr/>
        </p:nvSpPr>
        <p:spPr bwMode="auto">
          <a:xfrm>
            <a:off x="8159233" y="6390310"/>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smtClean="0">
                <a:solidFill>
                  <a:schemeClr val="accent1"/>
                </a:solidFill>
                <a:latin typeface="Corbel" panose="020B0503020204020204" pitchFamily="34" charset="0"/>
              </a:rPr>
              <a:t>Quelle: via 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042023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755" y="2282828"/>
            <a:ext cx="2246423" cy="1516328"/>
          </a:xfrm>
          <a:prstGeom prst="rect">
            <a:avLst/>
          </a:prstGeom>
        </p:spPr>
      </p:pic>
      <p:sp>
        <p:nvSpPr>
          <p:cNvPr id="23558" name="Text Box 5"/>
          <p:cNvSpPr txBox="1">
            <a:spLocks noChangeArrowheads="1"/>
          </p:cNvSpPr>
          <p:nvPr/>
        </p:nvSpPr>
        <p:spPr bwMode="auto">
          <a:xfrm>
            <a:off x="2411760" y="1881984"/>
            <a:ext cx="6648633" cy="418576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marL="342900" indent="-342900" algn="l" eaLnBrk="1" hangingPunct="1">
              <a:spcBef>
                <a:spcPts val="600"/>
              </a:spcBef>
              <a:buClr>
                <a:srgbClr val="189BC4"/>
              </a:buClr>
              <a:buFont typeface="Arial" panose="020B0604020202020204" pitchFamily="34" charset="0"/>
              <a:buChar char="•"/>
            </a:pPr>
            <a:endParaRPr lang="de-DE" sz="1800" b="1" dirty="0" smtClean="0">
              <a:solidFill>
                <a:srgbClr val="189BC4"/>
              </a:solidFill>
              <a:latin typeface="Corbel" panose="020B0503020204020204" pitchFamily="34" charset="0"/>
            </a:endParaRPr>
          </a:p>
          <a:p>
            <a:pPr marL="342900" indent="-342900" algn="l" eaLnBrk="1" hangingPunct="1">
              <a:spcBef>
                <a:spcPts val="600"/>
              </a:spcBef>
              <a:buClr>
                <a:srgbClr val="189BC4"/>
              </a:buClr>
              <a:buFont typeface="Arial" panose="020B0604020202020204" pitchFamily="34" charset="0"/>
              <a:buChar char="•"/>
            </a:pPr>
            <a:r>
              <a:rPr lang="de-DE" sz="1800" b="1" dirty="0" smtClean="0">
                <a:solidFill>
                  <a:srgbClr val="189BC4"/>
                </a:solidFill>
                <a:latin typeface="Corbel" panose="020B0503020204020204" pitchFamily="34" charset="0"/>
              </a:rPr>
              <a:t>bestehend aus:</a:t>
            </a:r>
          </a:p>
          <a:p>
            <a:pPr marL="714375" lvl="1" indent="-342900" eaLnBrk="1" hangingPunct="1">
              <a:spcBef>
                <a:spcPts val="600"/>
              </a:spcBef>
              <a:buClr>
                <a:srgbClr val="189BC4"/>
              </a:buClr>
              <a:buFont typeface="Symbol" panose="05050102010706020507" pitchFamily="18" charset="2"/>
              <a:buChar char="-"/>
            </a:pPr>
            <a:r>
              <a:rPr lang="de-DE" sz="1600" dirty="0" smtClean="0">
                <a:solidFill>
                  <a:schemeClr val="accent1"/>
                </a:solidFill>
                <a:latin typeface="Corbel" panose="020B0503020204020204" pitchFamily="34" charset="0"/>
              </a:rPr>
              <a:t>Schubschiff</a:t>
            </a:r>
          </a:p>
          <a:p>
            <a:pPr marL="1085850" lvl="1" indent="-342900" eaLnBrk="1" hangingPunct="1">
              <a:spcBef>
                <a:spcPts val="600"/>
              </a:spcBef>
              <a:buClr>
                <a:srgbClr val="189BC4"/>
              </a:buClr>
              <a:buFont typeface="Wingdings" panose="05000000000000000000" pitchFamily="2" charset="2"/>
              <a:buChar char="Ø"/>
            </a:pPr>
            <a:r>
              <a:rPr lang="de-DE" sz="1600" dirty="0" smtClean="0">
                <a:solidFill>
                  <a:schemeClr val="accent1"/>
                </a:solidFill>
                <a:latin typeface="Corbel" panose="020B0503020204020204" pitchFamily="34" charset="0"/>
              </a:rPr>
              <a:t>Motorschiff, das dem Schieben dient</a:t>
            </a:r>
          </a:p>
          <a:p>
            <a:pPr marL="714375" lvl="1" indent="-342900" eaLnBrk="1" hangingPunct="1">
              <a:spcBef>
                <a:spcPts val="600"/>
              </a:spcBef>
              <a:buClr>
                <a:srgbClr val="189BC4"/>
              </a:buClr>
              <a:buFont typeface="Symbol" panose="05050102010706020507" pitchFamily="18" charset="2"/>
              <a:buChar char="-"/>
            </a:pPr>
            <a:r>
              <a:rPr lang="de-DE" sz="1600" dirty="0" smtClean="0">
                <a:solidFill>
                  <a:schemeClr val="accent1"/>
                </a:solidFill>
                <a:latin typeface="Corbel" panose="020B0503020204020204" pitchFamily="34" charset="0"/>
              </a:rPr>
              <a:t>Schubleichter(n)</a:t>
            </a:r>
          </a:p>
          <a:p>
            <a:pPr marL="1085850" lvl="1" indent="-342900" eaLnBrk="1" hangingPunct="1">
              <a:spcBef>
                <a:spcPts val="600"/>
              </a:spcBef>
              <a:buClr>
                <a:srgbClr val="189BC4"/>
              </a:buClr>
              <a:buFont typeface="Wingdings" panose="05000000000000000000" pitchFamily="2" charset="2"/>
              <a:buChar char="Ø"/>
            </a:pPr>
            <a:r>
              <a:rPr lang="de-DE" sz="1600" dirty="0">
                <a:solidFill>
                  <a:schemeClr val="accent1"/>
                </a:solidFill>
                <a:latin typeface="Corbel" panose="020B0503020204020204" pitchFamily="34" charset="0"/>
              </a:rPr>
              <a:t>a</a:t>
            </a:r>
            <a:r>
              <a:rPr lang="de-DE" sz="1600" dirty="0" smtClean="0">
                <a:solidFill>
                  <a:schemeClr val="accent1"/>
                </a:solidFill>
                <a:latin typeface="Corbel" panose="020B0503020204020204" pitchFamily="34" charset="0"/>
              </a:rPr>
              <a:t>ntriebslos, fest mit Schubschiff verbunden</a:t>
            </a:r>
          </a:p>
          <a:p>
            <a:pPr marL="1085850" lvl="1" indent="-342900" eaLnBrk="1" hangingPunct="1">
              <a:spcBef>
                <a:spcPts val="600"/>
              </a:spcBef>
              <a:buClr>
                <a:srgbClr val="189BC4"/>
              </a:buClr>
              <a:buFont typeface="Arial" panose="020B0604020202020204" pitchFamily="34" charset="0"/>
              <a:buChar char="•"/>
            </a:pPr>
            <a:endParaRPr lang="de-DE" sz="1800" dirty="0" smtClean="0">
              <a:latin typeface="Corbel" panose="020B0503020204020204" pitchFamily="34" charset="0"/>
            </a:endParaRPr>
          </a:p>
          <a:p>
            <a:pPr marL="1085850" lvl="1" indent="-342900" eaLnBrk="1" hangingPunct="1">
              <a:spcBef>
                <a:spcPts val="600"/>
              </a:spcBef>
              <a:buClr>
                <a:srgbClr val="189BC4"/>
              </a:buClr>
              <a:buFont typeface="Arial" panose="020B0604020202020204" pitchFamily="34" charset="0"/>
              <a:buChar char="•"/>
            </a:pPr>
            <a:endParaRPr lang="de-DE" sz="1800" dirty="0" smtClean="0">
              <a:latin typeface="Corbel" panose="020B0503020204020204" pitchFamily="34" charset="0"/>
            </a:endParaRPr>
          </a:p>
          <a:p>
            <a:pPr marL="342900" indent="-342900" algn="l" eaLnBrk="1" hangingPunct="1">
              <a:spcBef>
                <a:spcPts val="600"/>
              </a:spcBef>
              <a:buClr>
                <a:srgbClr val="189BC4"/>
              </a:buClr>
              <a:buFont typeface="Arial" panose="020B0604020202020204" pitchFamily="34" charset="0"/>
              <a:buChar char="•"/>
            </a:pPr>
            <a:r>
              <a:rPr lang="de-DE" sz="1800" b="1" dirty="0" smtClean="0">
                <a:solidFill>
                  <a:srgbClr val="189BC4"/>
                </a:solidFill>
                <a:latin typeface="Corbel" panose="020B0503020204020204" pitchFamily="34" charset="0"/>
              </a:rPr>
              <a:t>Koppelverband:</a:t>
            </a:r>
          </a:p>
          <a:p>
            <a:pPr marL="714375" lvl="1" indent="-342900" eaLnBrk="1" hangingPunct="1">
              <a:spcBef>
                <a:spcPts val="600"/>
              </a:spcBef>
              <a:buClr>
                <a:srgbClr val="189BC4"/>
              </a:buClr>
              <a:buFont typeface="Symbol" panose="05050102010706020507" pitchFamily="18" charset="2"/>
              <a:buChar char="-"/>
            </a:pPr>
            <a:r>
              <a:rPr lang="de-DE" sz="1600" dirty="0" smtClean="0">
                <a:solidFill>
                  <a:schemeClr val="accent1"/>
                </a:solidFill>
                <a:latin typeface="Corbel" panose="020B0503020204020204" pitchFamily="34" charset="0"/>
              </a:rPr>
              <a:t>Motorgüterschiff als Antriebseinheit</a:t>
            </a:r>
          </a:p>
          <a:p>
            <a:pPr marL="714375" lvl="1" indent="-342900" eaLnBrk="1" hangingPunct="1">
              <a:spcBef>
                <a:spcPts val="600"/>
              </a:spcBef>
              <a:buClr>
                <a:srgbClr val="189BC4"/>
              </a:buClr>
              <a:buFont typeface="Symbol" panose="05050102010706020507" pitchFamily="18" charset="2"/>
              <a:buChar char="-"/>
            </a:pPr>
            <a:r>
              <a:rPr lang="de-DE" sz="1600" dirty="0" smtClean="0">
                <a:solidFill>
                  <a:schemeClr val="accent1"/>
                </a:solidFill>
                <a:latin typeface="Corbel" panose="020B0503020204020204" pitchFamily="34" charset="0"/>
              </a:rPr>
              <a:t>Leichter seitlich gekoppelt</a:t>
            </a:r>
          </a:p>
          <a:p>
            <a:pPr algn="l" eaLnBrk="1" hangingPunct="1">
              <a:spcBef>
                <a:spcPct val="50000"/>
              </a:spcBef>
            </a:pPr>
            <a:endParaRPr lang="de-DE" sz="2000" dirty="0"/>
          </a:p>
        </p:txBody>
      </p:sp>
      <p:sp>
        <p:nvSpPr>
          <p:cNvPr id="23555" name="Rectangle 2"/>
          <p:cNvSpPr>
            <a:spLocks noGrp="1" noChangeArrowheads="1"/>
          </p:cNvSpPr>
          <p:nvPr>
            <p:ph type="title"/>
          </p:nvPr>
        </p:nvSpPr>
        <p:spPr/>
        <p:txBody>
          <a:bodyPr/>
          <a:lstStyle/>
          <a:p>
            <a:r>
              <a:rPr lang="de-DE" b="1" dirty="0" smtClean="0">
                <a:solidFill>
                  <a:schemeClr val="accent1"/>
                </a:solidFill>
              </a:rPr>
              <a:t>Schubverbände</a:t>
            </a:r>
            <a:br>
              <a:rPr lang="de-DE" b="1" dirty="0" smtClean="0">
                <a:solidFill>
                  <a:schemeClr val="accent1"/>
                </a:solidFill>
              </a:rPr>
            </a:br>
            <a:r>
              <a:rPr lang="de-AT" sz="2400" dirty="0">
                <a:solidFill>
                  <a:schemeClr val="accent1"/>
                </a:solidFill>
              </a:rPr>
              <a:t>Schiffstypen</a:t>
            </a:r>
            <a:endParaRPr lang="de-DE" sz="2400" b="1" dirty="0" smtClean="0">
              <a:solidFill>
                <a:schemeClr val="accent1"/>
              </a:solidFill>
            </a:endParaRPr>
          </a:p>
        </p:txBody>
      </p:sp>
      <p:sp>
        <p:nvSpPr>
          <p:cNvPr id="9"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sp>
        <p:nvSpPr>
          <p:cNvPr id="23559" name="Rectangle 6"/>
          <p:cNvSpPr>
            <a:spLocks noChangeArrowheads="1"/>
          </p:cNvSpPr>
          <p:nvPr/>
        </p:nvSpPr>
        <p:spPr bwMode="auto">
          <a:xfrm>
            <a:off x="0" y="2204864"/>
            <a:ext cx="92044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smtClean="0">
                <a:solidFill>
                  <a:schemeClr val="bg1"/>
                </a:solidFill>
                <a:latin typeface="Corbel" panose="020B0503020204020204" pitchFamily="34" charset="0"/>
              </a:rPr>
              <a:t>Quelle: </a:t>
            </a:r>
            <a:r>
              <a:rPr lang="de-DE" sz="800" dirty="0">
                <a:solidFill>
                  <a:schemeClr val="bg1"/>
                </a:solidFill>
                <a:latin typeface="Corbel" panose="020B0503020204020204" pitchFamily="34" charset="0"/>
              </a:rPr>
              <a:t>via donau</a:t>
            </a:r>
          </a:p>
        </p:txBody>
      </p:sp>
      <p:sp>
        <p:nvSpPr>
          <p:cNvPr id="7" name="Rectangle 6"/>
          <p:cNvSpPr>
            <a:spLocks noChangeArrowheads="1"/>
          </p:cNvSpPr>
          <p:nvPr/>
        </p:nvSpPr>
        <p:spPr bwMode="auto">
          <a:xfrm>
            <a:off x="8138406" y="6366520"/>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pic>
        <p:nvPicPr>
          <p:cNvPr id="2" name="Grafik 1"/>
          <p:cNvPicPr>
            <a:picLocks noChangeAspect="1"/>
          </p:cNvPicPr>
          <p:nvPr/>
        </p:nvPicPr>
        <p:blipFill>
          <a:blip r:embed="rId4"/>
          <a:stretch>
            <a:fillRect/>
          </a:stretch>
        </p:blipFill>
        <p:spPr>
          <a:xfrm>
            <a:off x="0" y="4509120"/>
            <a:ext cx="2245668" cy="1491264"/>
          </a:xfrm>
          <a:prstGeom prst="rect">
            <a:avLst/>
          </a:prstGeom>
        </p:spPr>
      </p:pic>
      <p:sp>
        <p:nvSpPr>
          <p:cNvPr id="10" name="Rectangle 6"/>
          <p:cNvSpPr>
            <a:spLocks noChangeArrowheads="1"/>
          </p:cNvSpPr>
          <p:nvPr/>
        </p:nvSpPr>
        <p:spPr bwMode="auto">
          <a:xfrm>
            <a:off x="-36512" y="4509120"/>
            <a:ext cx="92044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smtClean="0">
                <a:solidFill>
                  <a:schemeClr val="bg1"/>
                </a:solidFill>
                <a:latin typeface="Corbel" panose="020B0503020204020204" pitchFamily="34" charset="0"/>
              </a:rPr>
              <a:t>Quelle: </a:t>
            </a:r>
            <a:r>
              <a:rPr lang="de-DE" sz="800" dirty="0">
                <a:solidFill>
                  <a:schemeClr val="bg1"/>
                </a:solidFill>
                <a:latin typeface="Corbel" panose="020B0503020204020204" pitchFamily="34" charset="0"/>
              </a:rPr>
              <a:t>via donau</a:t>
            </a:r>
          </a:p>
        </p:txBody>
      </p:sp>
    </p:spTree>
    <p:extLst>
      <p:ext uri="{BB962C8B-B14F-4D97-AF65-F5344CB8AC3E}">
        <p14:creationId xmlns:p14="http://schemas.microsoft.com/office/powerpoint/2010/main" val="1752453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507288" cy="990600"/>
          </a:xfrm>
        </p:spPr>
        <p:txBody>
          <a:bodyPr>
            <a:normAutofit fontScale="90000"/>
          </a:bodyPr>
          <a:lstStyle/>
          <a:p>
            <a:r>
              <a:rPr lang="de-DE" sz="3100" b="1" dirty="0" smtClean="0">
                <a:solidFill>
                  <a:schemeClr val="accent1"/>
                </a:solidFill>
              </a:rPr>
              <a:t>Massenleistungsfähigkeit</a:t>
            </a:r>
            <a:br>
              <a:rPr lang="de-DE" sz="3100" b="1" dirty="0" smtClean="0">
                <a:solidFill>
                  <a:schemeClr val="accent1"/>
                </a:solidFill>
              </a:rPr>
            </a:br>
            <a:r>
              <a:rPr lang="de-DE" sz="3100" b="1" dirty="0" smtClean="0">
                <a:solidFill>
                  <a:schemeClr val="accent1"/>
                </a:solidFill>
              </a:rPr>
              <a:t>(Schubverband mit 4 Leichtern)</a:t>
            </a:r>
            <a:r>
              <a:rPr lang="de-DE" sz="2000" dirty="0" smtClean="0">
                <a:solidFill>
                  <a:schemeClr val="accent1"/>
                </a:solidFill>
              </a:rPr>
              <a:t/>
            </a:r>
            <a:br>
              <a:rPr lang="de-DE" sz="2000" dirty="0" smtClean="0">
                <a:solidFill>
                  <a:schemeClr val="accent1"/>
                </a:solidFill>
              </a:rPr>
            </a:br>
            <a:r>
              <a:rPr lang="de-AT" sz="2700" dirty="0">
                <a:solidFill>
                  <a:schemeClr val="accent1"/>
                </a:solidFill>
              </a:rPr>
              <a:t>Schiffstypen</a:t>
            </a:r>
            <a:endParaRPr lang="de-AT" sz="2700" dirty="0"/>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192" y="1747837"/>
            <a:ext cx="851013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4854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Einsatzmöglichkeit Donau</a:t>
            </a:r>
            <a:br>
              <a:rPr lang="de-AT" b="1" dirty="0" smtClean="0">
                <a:solidFill>
                  <a:schemeClr val="accent1"/>
                </a:solidFill>
              </a:rPr>
            </a:br>
            <a:r>
              <a:rPr lang="de-AT" sz="2400" dirty="0">
                <a:solidFill>
                  <a:schemeClr val="accent1"/>
                </a:solidFill>
              </a:rPr>
              <a:t>Schiffstypen</a:t>
            </a:r>
            <a:endParaRPr lang="de-AT" sz="2400" b="1" dirty="0">
              <a:solidFill>
                <a:schemeClr val="accent1"/>
              </a:solidFill>
            </a:endParaRPr>
          </a:p>
        </p:txBody>
      </p:sp>
      <p:sp>
        <p:nvSpPr>
          <p:cNvPr id="5" name="Content Placeholder 4"/>
          <p:cNvSpPr>
            <a:spLocks noGrp="1"/>
          </p:cNvSpPr>
          <p:nvPr>
            <p:ph idx="1"/>
          </p:nvPr>
        </p:nvSpPr>
        <p:spPr>
          <a:xfrm>
            <a:off x="457200" y="1700808"/>
            <a:ext cx="8507288" cy="4776192"/>
          </a:xfrm>
        </p:spPr>
        <p:txBody>
          <a:bodyPr/>
          <a:lstStyle/>
          <a:p>
            <a:pPr>
              <a:spcBef>
                <a:spcPts val="600"/>
              </a:spcBef>
              <a:buClr>
                <a:srgbClr val="189BC4"/>
              </a:buClr>
            </a:pPr>
            <a:r>
              <a:rPr lang="de-AT" sz="1800" dirty="0">
                <a:solidFill>
                  <a:schemeClr val="accent1"/>
                </a:solidFill>
              </a:rPr>
              <a:t>4er Schubverband vom Hafen Passau bis zum schwarzen Meer </a:t>
            </a:r>
            <a:r>
              <a:rPr lang="de-AT" sz="1800" dirty="0" smtClean="0">
                <a:solidFill>
                  <a:schemeClr val="accent1"/>
                </a:solidFill>
              </a:rPr>
              <a:t>schiffbar</a:t>
            </a:r>
          </a:p>
          <a:p>
            <a:pPr>
              <a:spcBef>
                <a:spcPts val="600"/>
              </a:spcBef>
              <a:buClr>
                <a:srgbClr val="189BC4"/>
              </a:buClr>
            </a:pPr>
            <a:r>
              <a:rPr lang="de-AT" sz="1800" dirty="0" smtClean="0">
                <a:solidFill>
                  <a:schemeClr val="accent1"/>
                </a:solidFill>
              </a:rPr>
              <a:t>Beispiel 9er Schubverband:</a:t>
            </a:r>
          </a:p>
          <a:p>
            <a:pPr lvl="1">
              <a:spcBef>
                <a:spcPts val="600"/>
              </a:spcBef>
              <a:buClr>
                <a:srgbClr val="189BC4"/>
              </a:buClr>
              <a:buFont typeface="Symbol" panose="05050102010706020507" pitchFamily="18" charset="2"/>
              <a:buChar char="-"/>
            </a:pPr>
            <a:r>
              <a:rPr lang="de-AT" sz="1600" dirty="0">
                <a:solidFill>
                  <a:schemeClr val="accent1"/>
                </a:solidFill>
              </a:rPr>
              <a:t>15.750 t Fassungsvermögen = 630 LKW = 394 Eisenbahnwaggons</a:t>
            </a:r>
          </a:p>
          <a:p>
            <a:pPr lvl="1">
              <a:spcBef>
                <a:spcPts val="600"/>
              </a:spcBef>
              <a:buClr>
                <a:srgbClr val="189BC4"/>
              </a:buClr>
              <a:buFont typeface="Symbol" panose="05050102010706020507" pitchFamily="18" charset="2"/>
              <a:buChar char="-"/>
            </a:pPr>
            <a:r>
              <a:rPr lang="de-AT" sz="1600" dirty="0" smtClean="0">
                <a:solidFill>
                  <a:schemeClr val="accent1"/>
                </a:solidFill>
              </a:rPr>
              <a:t>Einsatz: Untere und Mittlere Donau</a:t>
            </a:r>
          </a:p>
          <a:p>
            <a:pPr>
              <a:spcBef>
                <a:spcPts val="600"/>
              </a:spcBef>
              <a:buClr>
                <a:srgbClr val="189BC4"/>
              </a:buClr>
            </a:pPr>
            <a:r>
              <a:rPr lang="de-AT" sz="1800" dirty="0" smtClean="0">
                <a:solidFill>
                  <a:schemeClr val="accent1"/>
                </a:solidFill>
              </a:rPr>
              <a:t>Untere Donau: </a:t>
            </a:r>
          </a:p>
          <a:p>
            <a:pPr lvl="1">
              <a:spcBef>
                <a:spcPts val="600"/>
              </a:spcBef>
              <a:buClr>
                <a:srgbClr val="189BC4"/>
              </a:buClr>
              <a:buFont typeface="Symbol" panose="05050102010706020507" pitchFamily="18" charset="2"/>
              <a:buChar char="-"/>
            </a:pPr>
            <a:r>
              <a:rPr lang="de-AT" sz="1600" dirty="0" smtClean="0">
                <a:solidFill>
                  <a:schemeClr val="accent1"/>
                </a:solidFill>
              </a:rPr>
              <a:t>Schubverbände mit bis zu 16 Leichtern schiffbar</a:t>
            </a:r>
          </a:p>
          <a:p>
            <a:pPr lvl="1">
              <a:buFont typeface="Symbol" panose="05050102010706020507" pitchFamily="18" charset="2"/>
              <a:buChar char="-"/>
            </a:pPr>
            <a:endParaRPr lang="de-AT" dirty="0">
              <a:solidFill>
                <a:schemeClr val="accent1"/>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pic>
        <p:nvPicPr>
          <p:cNvPr id="3" name="Grafik 2"/>
          <p:cNvPicPr>
            <a:picLocks noChangeAspect="1"/>
          </p:cNvPicPr>
          <p:nvPr/>
        </p:nvPicPr>
        <p:blipFill>
          <a:blip r:embed="rId3"/>
          <a:stretch>
            <a:fillRect/>
          </a:stretch>
        </p:blipFill>
        <p:spPr>
          <a:xfrm>
            <a:off x="1449965" y="3803421"/>
            <a:ext cx="6521758" cy="2736304"/>
          </a:xfrm>
          <a:prstGeom prst="rect">
            <a:avLst/>
          </a:prstGeom>
        </p:spPr>
      </p:pic>
      <p:sp>
        <p:nvSpPr>
          <p:cNvPr id="7" name="Rectangle 4"/>
          <p:cNvSpPr>
            <a:spLocks noChangeArrowheads="1"/>
          </p:cNvSpPr>
          <p:nvPr/>
        </p:nvSpPr>
        <p:spPr bwMode="auto">
          <a:xfrm>
            <a:off x="8104642" y="6444755"/>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smtClean="0">
                <a:solidFill>
                  <a:schemeClr val="accent1"/>
                </a:solidFill>
                <a:latin typeface="Corbel" panose="020B0503020204020204" pitchFamily="34" charset="0"/>
              </a:rPr>
              <a:t>Quelle: via donau</a:t>
            </a:r>
            <a:endParaRPr lang="de-DE" sz="800" dirty="0">
              <a:solidFill>
                <a:schemeClr val="accent1"/>
              </a:solidFill>
              <a:latin typeface="Corbel" panose="020B0503020204020204" pitchFamily="34" charset="0"/>
            </a:endParaRPr>
          </a:p>
        </p:txBody>
      </p:sp>
      <p:sp>
        <p:nvSpPr>
          <p:cNvPr id="8" name="Rectangle 4"/>
          <p:cNvSpPr>
            <a:spLocks noChangeArrowheads="1"/>
          </p:cNvSpPr>
          <p:nvPr/>
        </p:nvSpPr>
        <p:spPr bwMode="auto">
          <a:xfrm>
            <a:off x="1449437" y="6345462"/>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smtClean="0">
                <a:solidFill>
                  <a:schemeClr val="accent1"/>
                </a:solidFill>
                <a:latin typeface="Corbel" panose="020B0503020204020204" pitchFamily="34" charset="0"/>
              </a:rPr>
              <a:t>Quelle: via 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648525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Donauflotte</a:t>
            </a:r>
            <a:br>
              <a:rPr lang="de-AT" b="1" dirty="0" smtClean="0">
                <a:solidFill>
                  <a:schemeClr val="accent1"/>
                </a:solidFill>
              </a:rPr>
            </a:br>
            <a:r>
              <a:rPr lang="de-AT" sz="2400" dirty="0">
                <a:solidFill>
                  <a:schemeClr val="accent1"/>
                </a:solidFill>
              </a:rPr>
              <a:t>Schiffstypen</a:t>
            </a:r>
            <a:endParaRPr lang="de-AT" b="1" dirty="0">
              <a:solidFill>
                <a:schemeClr val="accent1"/>
              </a:solidFill>
            </a:endParaRPr>
          </a:p>
        </p:txBody>
      </p:sp>
      <p:sp>
        <p:nvSpPr>
          <p:cNvPr id="3" name="Content Placeholder 2"/>
          <p:cNvSpPr>
            <a:spLocks noGrp="1"/>
          </p:cNvSpPr>
          <p:nvPr>
            <p:ph idx="1"/>
          </p:nvPr>
        </p:nvSpPr>
        <p:spPr>
          <a:xfrm>
            <a:off x="457200" y="1821160"/>
            <a:ext cx="8229600" cy="4776192"/>
          </a:xfrm>
        </p:spPr>
        <p:txBody>
          <a:bodyPr/>
          <a:lstStyle/>
          <a:p>
            <a:pPr>
              <a:spcBef>
                <a:spcPts val="600"/>
              </a:spcBef>
              <a:buClr>
                <a:srgbClr val="189BC4"/>
              </a:buClr>
            </a:pPr>
            <a:r>
              <a:rPr lang="de-AT" sz="1800" dirty="0">
                <a:solidFill>
                  <a:schemeClr val="accent1"/>
                </a:solidFill>
              </a:rPr>
              <a:t>h</a:t>
            </a:r>
            <a:r>
              <a:rPr lang="de-AT" sz="1800" dirty="0" smtClean="0">
                <a:solidFill>
                  <a:schemeClr val="accent1"/>
                </a:solidFill>
              </a:rPr>
              <a:t>auptsächlich Großreedereien</a:t>
            </a:r>
          </a:p>
          <a:p>
            <a:pPr>
              <a:spcBef>
                <a:spcPts val="600"/>
              </a:spcBef>
              <a:buClr>
                <a:srgbClr val="189BC4"/>
              </a:buClr>
            </a:pPr>
            <a:endParaRPr lang="de-AT" sz="1800" dirty="0" smtClean="0">
              <a:solidFill>
                <a:schemeClr val="accent1"/>
              </a:solidFill>
            </a:endParaRP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b="1" dirty="0" smtClean="0"/>
              <a:t>87 % antriebslose </a:t>
            </a:r>
            <a:r>
              <a:rPr lang="de-AT" sz="1800" dirty="0" smtClean="0">
                <a:solidFill>
                  <a:schemeClr val="accent1"/>
                </a:solidFill>
              </a:rPr>
              <a:t>Einheiten</a:t>
            </a:r>
          </a:p>
          <a:p>
            <a:pPr>
              <a:spcBef>
                <a:spcPts val="600"/>
              </a:spcBef>
              <a:buClr>
                <a:srgbClr val="189BC4"/>
              </a:buClr>
            </a:pPr>
            <a:endParaRPr lang="de-AT" sz="1800" dirty="0" smtClean="0">
              <a:solidFill>
                <a:schemeClr val="accent1"/>
              </a:solidFill>
            </a:endParaRP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b="1" dirty="0" smtClean="0"/>
              <a:t>13 </a:t>
            </a:r>
            <a:r>
              <a:rPr lang="de-AT" sz="1800" b="1" dirty="0"/>
              <a:t>% selbstfahrende </a:t>
            </a:r>
            <a:r>
              <a:rPr lang="de-AT" sz="1800" dirty="0" smtClean="0">
                <a:solidFill>
                  <a:schemeClr val="accent1"/>
                </a:solidFill>
              </a:rPr>
              <a:t>Einheiten</a:t>
            </a:r>
          </a:p>
          <a:p>
            <a:pPr>
              <a:spcBef>
                <a:spcPts val="600"/>
              </a:spcBef>
              <a:buClr>
                <a:srgbClr val="189BC4"/>
              </a:buClr>
            </a:pPr>
            <a:endParaRPr lang="de-AT" sz="1800" dirty="0" smtClean="0">
              <a:solidFill>
                <a:schemeClr val="accent1"/>
              </a:solidFill>
            </a:endParaRP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dirty="0" smtClean="0">
                <a:solidFill>
                  <a:schemeClr val="accent1"/>
                </a:solidFill>
              </a:rPr>
              <a:t>Schubverbände auf der Donau </a:t>
            </a:r>
            <a:r>
              <a:rPr lang="de-AT" sz="1800" b="1" dirty="0"/>
              <a:t>Ø 20 Jahre alt</a:t>
            </a:r>
          </a:p>
          <a:p>
            <a:pPr>
              <a:spcBef>
                <a:spcPts val="600"/>
              </a:spcBef>
              <a:buClr>
                <a:srgbClr val="189BC4"/>
              </a:buClr>
            </a:pPr>
            <a:endParaRPr lang="de-AT" sz="1800" dirty="0" smtClean="0">
              <a:solidFill>
                <a:schemeClr val="accent1"/>
              </a:solidFill>
            </a:endParaRPr>
          </a:p>
          <a:p>
            <a:pPr>
              <a:spcBef>
                <a:spcPts val="600"/>
              </a:spcBef>
              <a:buClr>
                <a:srgbClr val="189BC4"/>
              </a:buClr>
            </a:pPr>
            <a:endParaRPr lang="de-AT" sz="1800" dirty="0" smtClean="0">
              <a:solidFill>
                <a:schemeClr val="accent1"/>
              </a:solidFill>
            </a:endParaRPr>
          </a:p>
          <a:p>
            <a:pPr>
              <a:spcBef>
                <a:spcPts val="600"/>
              </a:spcBef>
              <a:buClr>
                <a:srgbClr val="189BC4"/>
              </a:buClr>
            </a:pPr>
            <a:r>
              <a:rPr lang="de-AT" sz="1800" dirty="0" smtClean="0">
                <a:solidFill>
                  <a:schemeClr val="accent1"/>
                </a:solidFill>
              </a:rPr>
              <a:t>Motorgüterschiffe auf der Donau </a:t>
            </a:r>
            <a:r>
              <a:rPr lang="de-AT" sz="1800" b="1" dirty="0"/>
              <a:t>Ø 18 bis 32 Jahre alt</a:t>
            </a:r>
          </a:p>
          <a:p>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pic>
        <p:nvPicPr>
          <p:cNvPr id="7" name="Picture 6"/>
          <p:cNvPicPr/>
          <p:nvPr/>
        </p:nvPicPr>
        <p:blipFill rotWithShape="1">
          <a:blip r:embed="rId3" cstate="screen">
            <a:extLst>
              <a:ext uri="{28A0092B-C50C-407E-A947-70E740481C1C}">
                <a14:useLocalDpi xmlns:a14="http://schemas.microsoft.com/office/drawing/2010/main"/>
              </a:ext>
            </a:extLst>
          </a:blip>
          <a:srcRect/>
          <a:stretch/>
        </p:blipFill>
        <p:spPr bwMode="auto">
          <a:xfrm>
            <a:off x="5436097" y="1821160"/>
            <a:ext cx="3707904" cy="2471936"/>
          </a:xfrm>
          <a:prstGeom prst="rect">
            <a:avLst/>
          </a:prstGeom>
          <a:ln>
            <a:noFill/>
          </a:ln>
          <a:extLst>
            <a:ext uri="{53640926-AAD7-44D8-BBD7-CCE9431645EC}">
              <a14:shadowObscured xmlns:a14="http://schemas.microsoft.com/office/drawing/2010/main"/>
            </a:ext>
          </a:extLst>
        </p:spPr>
      </p:pic>
      <p:sp>
        <p:nvSpPr>
          <p:cNvPr id="10" name="Rectangle 10"/>
          <p:cNvSpPr/>
          <p:nvPr/>
        </p:nvSpPr>
        <p:spPr>
          <a:xfrm>
            <a:off x="5436097" y="4077652"/>
            <a:ext cx="1871025" cy="215444"/>
          </a:xfrm>
          <a:prstGeom prst="rect">
            <a:avLst/>
          </a:prstGeom>
        </p:spPr>
        <p:txBody>
          <a:bodyPr wrap="none">
            <a:spAutoFit/>
          </a:bodyPr>
          <a:lstStyle/>
          <a:p>
            <a:r>
              <a:rPr lang="de-AT" sz="800" dirty="0" smtClean="0">
                <a:solidFill>
                  <a:schemeClr val="bg1">
                    <a:lumMod val="85000"/>
                  </a:schemeClr>
                </a:solidFill>
                <a:latin typeface="Corbel" panose="020B0503020204020204" pitchFamily="34" charset="0"/>
              </a:rPr>
              <a:t>Quelle:: C.N.F.R. NAVAROM S.A. </a:t>
            </a:r>
            <a:r>
              <a:rPr lang="de-AT" sz="800" dirty="0" err="1" smtClean="0">
                <a:solidFill>
                  <a:schemeClr val="bg1">
                    <a:lumMod val="85000"/>
                  </a:schemeClr>
                </a:solidFill>
                <a:latin typeface="Corbel" panose="020B0503020204020204" pitchFamily="34" charset="0"/>
              </a:rPr>
              <a:t>Galati</a:t>
            </a:r>
            <a:endParaRPr lang="de-DE"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1142907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Foliennummernplatzhalter 1"/>
          <p:cNvSpPr txBox="1">
            <a:spLocks noGrp="1"/>
          </p:cNvSpPr>
          <p:nvPr/>
        </p:nvSpPr>
        <p:spPr bwMode="auto">
          <a:xfrm>
            <a:off x="6006612" y="6381750"/>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r>
              <a:rPr lang="de-DE" sz="800" b="1" dirty="0">
                <a:solidFill>
                  <a:schemeClr val="bg1"/>
                </a:solidFill>
                <a:ea typeface="ヒラギノ角ゴ Pro W3" pitchFamily="-108" charset="-128"/>
              </a:rPr>
              <a:t>©</a:t>
            </a:r>
            <a:r>
              <a:rPr lang="de-DE" sz="800" dirty="0">
                <a:solidFill>
                  <a:schemeClr val="bg1"/>
                </a:solidFill>
                <a:ea typeface="ヒラギノ角ゴ Pro W3" pitchFamily="-108" charset="-128"/>
              </a:rPr>
              <a:t> via donau </a:t>
            </a:r>
            <a:r>
              <a:rPr lang="de-DE" sz="800" b="1" dirty="0">
                <a:solidFill>
                  <a:schemeClr val="bg1"/>
                </a:solidFill>
                <a:ea typeface="ヒラギノ角ゴ Pro W3" pitchFamily="-108" charset="-128"/>
              </a:rPr>
              <a:t>I</a:t>
            </a:r>
            <a:r>
              <a:rPr lang="de-DE" sz="800" dirty="0">
                <a:solidFill>
                  <a:schemeClr val="bg1"/>
                </a:solidFill>
                <a:ea typeface="ヒラギノ角ゴ Pro W3" pitchFamily="-108" charset="-128"/>
              </a:rPr>
              <a:t> </a:t>
            </a:r>
            <a:fld id="{6A4E8CA3-B43E-45A3-B725-D5696663E903}" type="slidenum">
              <a:rPr lang="en-GB" sz="800">
                <a:solidFill>
                  <a:schemeClr val="bg1"/>
                </a:solidFill>
                <a:ea typeface="ヒラギノ角ゴ Pro W3" pitchFamily="-108" charset="-128"/>
              </a:rPr>
              <a:pPr algn="r" eaLnBrk="1" hangingPunct="1"/>
              <a:t>38</a:t>
            </a:fld>
            <a:endParaRPr lang="en-GB" sz="800" dirty="0">
              <a:solidFill>
                <a:schemeClr val="bg1"/>
              </a:solidFill>
              <a:ea typeface="ヒラギノ角ゴ Pro W3" pitchFamily="-108" charset="-128"/>
            </a:endParaRPr>
          </a:p>
        </p:txBody>
      </p:sp>
      <p:sp>
        <p:nvSpPr>
          <p:cNvPr id="29700" name="Rectangle 2"/>
          <p:cNvSpPr>
            <a:spLocks noGrp="1" noChangeArrowheads="1"/>
          </p:cNvSpPr>
          <p:nvPr>
            <p:ph type="title" idx="4294967295"/>
          </p:nvPr>
        </p:nvSpPr>
        <p:spPr>
          <a:xfrm>
            <a:off x="457200" y="403200"/>
            <a:ext cx="7916008" cy="647700"/>
          </a:xfrm>
        </p:spPr>
        <p:txBody>
          <a:bodyPr/>
          <a:lstStyle/>
          <a:p>
            <a:r>
              <a:rPr lang="de-AT" b="1" dirty="0" smtClean="0">
                <a:solidFill>
                  <a:srgbClr val="376092"/>
                </a:solidFill>
              </a:rPr>
              <a:t>Exkurs: </a:t>
            </a:r>
            <a:r>
              <a:rPr lang="de-DE" b="1" dirty="0" smtClean="0">
                <a:solidFill>
                  <a:schemeClr val="accent1"/>
                </a:solidFill>
              </a:rPr>
              <a:t>Unternehmen der Donauschifffahrt</a:t>
            </a:r>
          </a:p>
        </p:txBody>
      </p:sp>
      <p:sp>
        <p:nvSpPr>
          <p:cNvPr id="29701" name="Rectangle 3"/>
          <p:cNvSpPr>
            <a:spLocks noGrp="1" noChangeArrowheads="1"/>
          </p:cNvSpPr>
          <p:nvPr>
            <p:ph type="body" idx="4294967295"/>
          </p:nvPr>
        </p:nvSpPr>
        <p:spPr>
          <a:xfrm>
            <a:off x="381000" y="1700808"/>
            <a:ext cx="6279232" cy="4896544"/>
          </a:xfrm>
        </p:spPr>
        <p:txBody>
          <a:bodyPr>
            <a:normAutofit/>
          </a:bodyPr>
          <a:lstStyle/>
          <a:p>
            <a:pPr eaLnBrk="1" hangingPunct="1">
              <a:spcBef>
                <a:spcPts val="600"/>
              </a:spcBef>
              <a:spcAft>
                <a:spcPts val="600"/>
              </a:spcAft>
              <a:buClr>
                <a:srgbClr val="189BC4"/>
              </a:buClr>
            </a:pPr>
            <a:r>
              <a:rPr lang="de-DE" sz="1800" dirty="0" smtClean="0">
                <a:solidFill>
                  <a:schemeClr val="accent1"/>
                </a:solidFill>
              </a:rPr>
              <a:t>Blaue Seiten: Firmenprofile von Schifffahrtsunternehmen und spezialisierten Speditionen entlang der Donau</a:t>
            </a:r>
          </a:p>
          <a:p>
            <a:pPr eaLnBrk="1" hangingPunct="1">
              <a:spcBef>
                <a:spcPts val="600"/>
              </a:spcBef>
              <a:spcAft>
                <a:spcPts val="600"/>
              </a:spcAft>
              <a:buClr>
                <a:srgbClr val="189BC4"/>
              </a:buClr>
            </a:pPr>
            <a:r>
              <a:rPr lang="de-DE" sz="1800" dirty="0" smtClean="0">
                <a:solidFill>
                  <a:schemeClr val="accent1"/>
                </a:solidFill>
              </a:rPr>
              <a:t>Online Portal: </a:t>
            </a:r>
            <a:r>
              <a:rPr lang="de-DE" sz="1800" dirty="0" smtClean="0">
                <a:solidFill>
                  <a:schemeClr val="accent1"/>
                </a:solidFill>
                <a:hlinkClick r:id="rId3"/>
              </a:rPr>
              <a:t>www.blaue-seiten.at</a:t>
            </a:r>
            <a:endParaRPr lang="de-DE" sz="1800" dirty="0" smtClean="0">
              <a:solidFill>
                <a:schemeClr val="accent1"/>
              </a:solidFill>
            </a:endParaRPr>
          </a:p>
          <a:p>
            <a:pPr eaLnBrk="1" hangingPunct="1">
              <a:spcBef>
                <a:spcPts val="600"/>
              </a:spcBef>
              <a:spcAft>
                <a:spcPts val="600"/>
              </a:spcAft>
              <a:buClr>
                <a:srgbClr val="189BC4"/>
              </a:buClr>
            </a:pPr>
            <a:r>
              <a:rPr lang="de-DE" sz="1800" dirty="0" smtClean="0">
                <a:solidFill>
                  <a:schemeClr val="accent1"/>
                </a:solidFill>
              </a:rPr>
              <a:t>Rhein: </a:t>
            </a:r>
            <a:r>
              <a:rPr lang="de-DE" sz="1800" dirty="0" smtClean="0">
                <a:solidFill>
                  <a:schemeClr val="accent1"/>
                </a:solidFill>
                <a:hlinkClick r:id="rId4"/>
              </a:rPr>
              <a:t>www.bonapart.de</a:t>
            </a:r>
            <a:endParaRPr lang="de-DE" sz="1800" dirty="0" smtClean="0">
              <a:solidFill>
                <a:schemeClr val="accent1"/>
              </a:solidFill>
            </a:endParaRPr>
          </a:p>
          <a:p>
            <a:pPr eaLnBrk="1" hangingPunct="1">
              <a:spcBef>
                <a:spcPts val="600"/>
              </a:spcBef>
              <a:spcAft>
                <a:spcPts val="600"/>
              </a:spcAft>
              <a:buClr>
                <a:srgbClr val="189BC4"/>
              </a:buClr>
            </a:pPr>
            <a:r>
              <a:rPr lang="de-DE" sz="1800" dirty="0" smtClean="0">
                <a:solidFill>
                  <a:schemeClr val="accent1"/>
                </a:solidFill>
              </a:rPr>
              <a:t>z.B</a:t>
            </a:r>
            <a:r>
              <a:rPr lang="de-DE" sz="1800" dirty="0">
                <a:solidFill>
                  <a:schemeClr val="accent1"/>
                </a:solidFill>
              </a:rPr>
              <a:t>. </a:t>
            </a:r>
            <a:r>
              <a:rPr lang="de-DE" sz="1800" dirty="0" smtClean="0">
                <a:solidFill>
                  <a:schemeClr val="accent1"/>
                </a:solidFill>
              </a:rPr>
              <a:t>DDSG – Donau-Dampfschifffahrts-Gesellschaft</a:t>
            </a:r>
          </a:p>
          <a:p>
            <a:pPr lvl="1">
              <a:spcBef>
                <a:spcPts val="600"/>
              </a:spcBef>
              <a:spcAft>
                <a:spcPts val="600"/>
              </a:spcAft>
              <a:buClr>
                <a:srgbClr val="189BC4"/>
              </a:buClr>
              <a:buFont typeface="Symbol" panose="05050102010706020507" pitchFamily="18" charset="2"/>
              <a:buChar char="-"/>
            </a:pPr>
            <a:r>
              <a:rPr lang="de-DE" sz="1600" dirty="0">
                <a:solidFill>
                  <a:schemeClr val="accent1"/>
                </a:solidFill>
              </a:rPr>
              <a:t>V</a:t>
            </a:r>
            <a:r>
              <a:rPr lang="de-DE" sz="1600" dirty="0" smtClean="0">
                <a:solidFill>
                  <a:schemeClr val="accent1"/>
                </a:solidFill>
              </a:rPr>
              <a:t>ormals österreichische Staatsreederei war </a:t>
            </a:r>
            <a:r>
              <a:rPr lang="de-DE" sz="1600" dirty="0">
                <a:solidFill>
                  <a:schemeClr val="accent1"/>
                </a:solidFill>
              </a:rPr>
              <a:t>lange größte Reederei </a:t>
            </a:r>
            <a:r>
              <a:rPr lang="de-DE" sz="1600" dirty="0" smtClean="0">
                <a:solidFill>
                  <a:schemeClr val="accent1"/>
                </a:solidFill>
              </a:rPr>
              <a:t>der </a:t>
            </a:r>
            <a:r>
              <a:rPr lang="de-DE" sz="1600" dirty="0">
                <a:solidFill>
                  <a:schemeClr val="accent1"/>
                </a:solidFill>
              </a:rPr>
              <a:t>west- und mitteleuropäischen </a:t>
            </a:r>
            <a:r>
              <a:rPr lang="de-DE" sz="1600" dirty="0" smtClean="0">
                <a:solidFill>
                  <a:schemeClr val="accent1"/>
                </a:solidFill>
              </a:rPr>
              <a:t>Binnenschifffahrt</a:t>
            </a:r>
          </a:p>
          <a:p>
            <a:pPr lvl="1">
              <a:spcBef>
                <a:spcPts val="600"/>
              </a:spcBef>
              <a:spcAft>
                <a:spcPts val="600"/>
              </a:spcAft>
              <a:buClr>
                <a:srgbClr val="189BC4"/>
              </a:buClr>
              <a:buFont typeface="Symbol" panose="05050102010706020507" pitchFamily="18" charset="2"/>
              <a:buChar char="-"/>
            </a:pPr>
            <a:r>
              <a:rPr lang="de-AT" sz="1600" dirty="0" smtClean="0">
                <a:solidFill>
                  <a:schemeClr val="accent1"/>
                </a:solidFill>
              </a:rPr>
              <a:t>1991 privatisiert: aufgeteilt in Personenschifffahrt (heute: DDSG Blue Danube) und Güterschifffahrt (heute First-DDSG in Ukrainisch/Schweizer Eigentum)</a:t>
            </a:r>
            <a:endParaRPr lang="de-DE" sz="1600" dirty="0" smtClean="0"/>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38</a:t>
            </a:fld>
            <a:endParaRPr lang="de-AT" dirty="0">
              <a:solidFill>
                <a:prstClr val="white"/>
              </a:solidFill>
            </a:endParaRPr>
          </a:p>
        </p:txBody>
      </p:sp>
      <p:sp>
        <p:nvSpPr>
          <p:cNvPr id="7" name="Rectangle 4"/>
          <p:cNvSpPr>
            <a:spLocks noChangeArrowheads="1"/>
          </p:cNvSpPr>
          <p:nvPr/>
        </p:nvSpPr>
        <p:spPr bwMode="auto">
          <a:xfrm>
            <a:off x="8104642" y="6444755"/>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smtClean="0">
                <a:solidFill>
                  <a:schemeClr val="accent1"/>
                </a:solidFill>
                <a:latin typeface="Corbel" panose="020B0503020204020204" pitchFamily="34" charset="0"/>
              </a:rPr>
              <a:t>Quelle: via 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100813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rgbClr val="376092"/>
                </a:solidFill>
              </a:rPr>
              <a:t>Exkurs: E</a:t>
            </a:r>
            <a:r>
              <a:rPr lang="de-AT" b="1" dirty="0" smtClean="0">
                <a:solidFill>
                  <a:schemeClr val="accent1"/>
                </a:solidFill>
              </a:rPr>
              <a:t>ntwickl</a:t>
            </a:r>
            <a:r>
              <a:rPr lang="de-AT" b="1" dirty="0" smtClean="0">
                <a:solidFill>
                  <a:srgbClr val="376092"/>
                </a:solidFill>
              </a:rPr>
              <a:t>ungstrends</a:t>
            </a:r>
            <a:endParaRPr lang="de-AT" b="1" dirty="0">
              <a:solidFill>
                <a:srgbClr val="376092"/>
              </a:solidFill>
            </a:endParaRPr>
          </a:p>
        </p:txBody>
      </p:sp>
      <p:sp>
        <p:nvSpPr>
          <p:cNvPr id="3" name="Content Placeholder 2"/>
          <p:cNvSpPr>
            <a:spLocks noGrp="1"/>
          </p:cNvSpPr>
          <p:nvPr>
            <p:ph idx="1"/>
          </p:nvPr>
        </p:nvSpPr>
        <p:spPr>
          <a:xfrm>
            <a:off x="457200" y="1700808"/>
            <a:ext cx="5338936" cy="4740746"/>
          </a:xfrm>
        </p:spPr>
        <p:txBody>
          <a:bodyPr>
            <a:normAutofit/>
          </a:bodyPr>
          <a:lstStyle/>
          <a:p>
            <a:pPr>
              <a:spcBef>
                <a:spcPts val="600"/>
              </a:spcBef>
              <a:buClr>
                <a:srgbClr val="189BC4"/>
              </a:buClr>
            </a:pPr>
            <a:r>
              <a:rPr lang="de-AT" sz="1800" b="1" dirty="0" smtClean="0"/>
              <a:t>Green Ports </a:t>
            </a:r>
            <a:r>
              <a:rPr lang="de-AT" sz="1800" b="1" dirty="0" smtClean="0">
                <a:solidFill>
                  <a:schemeClr val="accent1"/>
                </a:solidFill>
              </a:rPr>
              <a:t>– </a:t>
            </a:r>
            <a:r>
              <a:rPr lang="de-AT" sz="1800" dirty="0" smtClean="0">
                <a:solidFill>
                  <a:schemeClr val="accent1"/>
                </a:solidFill>
              </a:rPr>
              <a:t>nachhaltiges Hafenmanagement</a:t>
            </a:r>
          </a:p>
          <a:p>
            <a:pPr lvl="1">
              <a:spcBef>
                <a:spcPts val="600"/>
              </a:spcBef>
              <a:buClr>
                <a:srgbClr val="189BC4"/>
              </a:buClr>
            </a:pPr>
            <a:r>
              <a:rPr lang="de-AT" sz="1400" dirty="0" smtClean="0">
                <a:solidFill>
                  <a:schemeClr val="accent1"/>
                </a:solidFill>
              </a:rPr>
              <a:t>Gleichgewicht zwischen Umweltbeeinträchtigungen und wirtschaftlichen Interessen</a:t>
            </a:r>
          </a:p>
          <a:p>
            <a:pPr lvl="1">
              <a:spcBef>
                <a:spcPts val="600"/>
              </a:spcBef>
              <a:buClr>
                <a:srgbClr val="189BC4"/>
              </a:buClr>
              <a:buFont typeface="Symbol" panose="05050102010706020507" pitchFamily="18" charset="2"/>
              <a:buChar char="-"/>
            </a:pPr>
            <a:r>
              <a:rPr lang="de-AT" sz="1600" dirty="0" smtClean="0">
                <a:solidFill>
                  <a:schemeClr val="accent1"/>
                </a:solidFill>
              </a:rPr>
              <a:t>Landstrom-Anlagen</a:t>
            </a:r>
          </a:p>
          <a:p>
            <a:pPr lvl="1">
              <a:spcBef>
                <a:spcPts val="600"/>
              </a:spcBef>
              <a:buClr>
                <a:srgbClr val="189BC4"/>
              </a:buClr>
              <a:buFont typeface="Symbol" panose="05050102010706020507" pitchFamily="18" charset="2"/>
              <a:buChar char="-"/>
            </a:pPr>
            <a:endParaRPr lang="de-AT" sz="1800" dirty="0">
              <a:solidFill>
                <a:schemeClr val="accent1"/>
              </a:solidFill>
            </a:endParaRPr>
          </a:p>
          <a:p>
            <a:pPr>
              <a:spcBef>
                <a:spcPts val="600"/>
              </a:spcBef>
              <a:buClr>
                <a:srgbClr val="189BC4"/>
              </a:buClr>
            </a:pPr>
            <a:r>
              <a:rPr lang="de-AT" sz="1800" b="1" dirty="0" smtClean="0"/>
              <a:t>Spezialisierte Häfen </a:t>
            </a:r>
            <a:endParaRPr lang="de-AT" sz="1800" dirty="0" smtClean="0"/>
          </a:p>
          <a:p>
            <a:pPr lvl="1">
              <a:spcBef>
                <a:spcPts val="600"/>
              </a:spcBef>
              <a:buClr>
                <a:srgbClr val="189BC4"/>
              </a:buClr>
              <a:buFont typeface="Symbol" panose="05050102010706020507" pitchFamily="18" charset="2"/>
              <a:buChar char="-"/>
            </a:pPr>
            <a:r>
              <a:rPr lang="de-AT" sz="1600" dirty="0">
                <a:solidFill>
                  <a:schemeClr val="accent1"/>
                </a:solidFill>
              </a:rPr>
              <a:t>f</a:t>
            </a:r>
            <a:r>
              <a:rPr lang="de-AT" sz="1600" dirty="0" smtClean="0">
                <a:solidFill>
                  <a:schemeClr val="accent1"/>
                </a:solidFill>
              </a:rPr>
              <a:t>ür bestimmte Güterarten</a:t>
            </a:r>
          </a:p>
          <a:p>
            <a:pPr lvl="1">
              <a:spcBef>
                <a:spcPts val="600"/>
              </a:spcBef>
              <a:buClr>
                <a:srgbClr val="189BC4"/>
              </a:buClr>
              <a:buFont typeface="Symbol" panose="05050102010706020507" pitchFamily="18" charset="2"/>
              <a:buChar char="-"/>
            </a:pPr>
            <a:r>
              <a:rPr lang="de-AT" sz="1600" dirty="0" smtClean="0">
                <a:solidFill>
                  <a:schemeClr val="accent1"/>
                </a:solidFill>
              </a:rPr>
              <a:t>z.B. Schwerlasthäfen für überdimensionale Güter; Flüssiggüter</a:t>
            </a:r>
          </a:p>
          <a:p>
            <a:pPr marL="274320" lvl="1" indent="0">
              <a:spcBef>
                <a:spcPts val="600"/>
              </a:spcBef>
              <a:buClr>
                <a:srgbClr val="189BC4"/>
              </a:buClr>
              <a:buNone/>
            </a:pPr>
            <a:endParaRPr lang="de-AT" sz="1800" dirty="0">
              <a:solidFill>
                <a:schemeClr val="accent1"/>
              </a:solidFill>
            </a:endParaRPr>
          </a:p>
          <a:p>
            <a:pPr>
              <a:spcBef>
                <a:spcPts val="600"/>
              </a:spcBef>
              <a:buClr>
                <a:srgbClr val="189BC4"/>
              </a:buClr>
            </a:pPr>
            <a:r>
              <a:rPr lang="de-AT" sz="1800" b="1" dirty="0" smtClean="0"/>
              <a:t>Kooperation zwischen den Häfen</a:t>
            </a:r>
            <a:endParaRPr lang="de-AT" sz="1800" dirty="0" smtClean="0"/>
          </a:p>
          <a:p>
            <a:pPr lvl="1">
              <a:spcBef>
                <a:spcPts val="600"/>
              </a:spcBef>
              <a:buClr>
                <a:srgbClr val="189BC4"/>
              </a:buClr>
              <a:buFont typeface="Symbol" panose="05050102010706020507" pitchFamily="18" charset="2"/>
              <a:buChar char="-"/>
            </a:pPr>
            <a:r>
              <a:rPr lang="de-AT" sz="1600" dirty="0" smtClean="0">
                <a:solidFill>
                  <a:schemeClr val="accent1"/>
                </a:solidFill>
              </a:rPr>
              <a:t>z.B. bei Marketing oder Standortentwicklung</a:t>
            </a:r>
          </a:p>
          <a:p>
            <a:pPr lvl="1">
              <a:spcBef>
                <a:spcPts val="600"/>
              </a:spcBef>
              <a:buClr>
                <a:srgbClr val="189BC4"/>
              </a:buClr>
              <a:buFont typeface="Symbol" panose="05050102010706020507" pitchFamily="18" charset="2"/>
              <a:buChar char="-"/>
            </a:pPr>
            <a:r>
              <a:rPr lang="de-AT" sz="1600" dirty="0" smtClean="0">
                <a:solidFill>
                  <a:schemeClr val="accent1"/>
                </a:solidFill>
              </a:rPr>
              <a:t>Interessensgemeinschaft Öffentlicher </a:t>
            </a:r>
            <a:br>
              <a:rPr lang="de-AT" sz="1600" dirty="0" smtClean="0">
                <a:solidFill>
                  <a:schemeClr val="accent1"/>
                </a:solidFill>
              </a:rPr>
            </a:br>
            <a:r>
              <a:rPr lang="de-AT" sz="1600" dirty="0" smtClean="0">
                <a:solidFill>
                  <a:schemeClr val="accent1"/>
                </a:solidFill>
              </a:rPr>
              <a:t>Donauhäfen in Österreich (IGÖD)</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pic>
        <p:nvPicPr>
          <p:cNvPr id="9" name="Picture 8"/>
          <p:cNvPicPr/>
          <p:nvPr/>
        </p:nvPicPr>
        <p:blipFill rotWithShape="1">
          <a:blip r:embed="rId3" cstate="screen">
            <a:extLst>
              <a:ext uri="{28A0092B-C50C-407E-A947-70E740481C1C}">
                <a14:useLocalDpi xmlns:a14="http://schemas.microsoft.com/office/drawing/2010/main"/>
              </a:ext>
            </a:extLst>
          </a:blip>
          <a:srcRect/>
          <a:stretch/>
        </p:blipFill>
        <p:spPr bwMode="auto">
          <a:xfrm>
            <a:off x="5436096" y="2420888"/>
            <a:ext cx="3617610" cy="3246687"/>
          </a:xfrm>
          <a:prstGeom prst="rect">
            <a:avLst/>
          </a:prstGeom>
          <a:ln>
            <a:noFill/>
          </a:ln>
          <a:extLst>
            <a:ext uri="{53640926-AAD7-44D8-BBD7-CCE9431645EC}">
              <a14:shadowObscured xmlns:a14="http://schemas.microsoft.com/office/drawing/2010/main"/>
            </a:ext>
          </a:extLst>
        </p:spPr>
      </p:pic>
      <p:sp>
        <p:nvSpPr>
          <p:cNvPr id="11" name="Text Box 5"/>
          <p:cNvSpPr txBox="1">
            <a:spLocks noChangeArrowheads="1"/>
          </p:cNvSpPr>
          <p:nvPr/>
        </p:nvSpPr>
        <p:spPr bwMode="auto">
          <a:xfrm>
            <a:off x="5436096" y="5452131"/>
            <a:ext cx="36176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solidFill>
                <a:latin typeface="Corbel" panose="020B0503020204020204" pitchFamily="34" charset="0"/>
              </a:rPr>
              <a:t>Quelle: Hafen Linz AG, </a:t>
            </a:r>
            <a:r>
              <a:rPr lang="de-AT" sz="800" dirty="0" err="1" smtClean="0">
                <a:solidFill>
                  <a:schemeClr val="bg1"/>
                </a:solidFill>
                <a:latin typeface="Corbel" panose="020B0503020204020204" pitchFamily="34" charset="0"/>
              </a:rPr>
              <a:t>Ennshafen</a:t>
            </a:r>
            <a:r>
              <a:rPr lang="de-AT" sz="800" dirty="0" smtClean="0">
                <a:solidFill>
                  <a:schemeClr val="bg1"/>
                </a:solidFill>
                <a:latin typeface="Corbel" panose="020B0503020204020204" pitchFamily="34" charset="0"/>
              </a:rPr>
              <a:t>, Hafen Wien, </a:t>
            </a:r>
            <a:r>
              <a:rPr lang="de-AT" sz="800" dirty="0" err="1" smtClean="0">
                <a:solidFill>
                  <a:schemeClr val="bg1"/>
                </a:solidFill>
                <a:latin typeface="Corbel" panose="020B0503020204020204" pitchFamily="34" charset="0"/>
              </a:rPr>
              <a:t>Rhenus</a:t>
            </a:r>
            <a:r>
              <a:rPr lang="de-AT" sz="800" dirty="0" smtClean="0">
                <a:solidFill>
                  <a:schemeClr val="bg1"/>
                </a:solidFill>
                <a:latin typeface="Corbel" panose="020B0503020204020204" pitchFamily="34" charset="0"/>
              </a:rPr>
              <a:t> Donauhafen Krems</a:t>
            </a:r>
            <a:endParaRPr lang="de-DE" sz="800" dirty="0">
              <a:solidFill>
                <a:schemeClr val="bg1"/>
              </a:solidFill>
              <a:latin typeface="Corbel" panose="020B0503020204020204" pitchFamily="34" charset="0"/>
            </a:endParaRPr>
          </a:p>
        </p:txBody>
      </p:sp>
      <p:sp>
        <p:nvSpPr>
          <p:cNvPr id="12" name="Rectangle 4"/>
          <p:cNvSpPr>
            <a:spLocks noChangeArrowheads="1"/>
          </p:cNvSpPr>
          <p:nvPr/>
        </p:nvSpPr>
        <p:spPr bwMode="auto">
          <a:xfrm>
            <a:off x="8171716" y="6441554"/>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smtClean="0">
                <a:solidFill>
                  <a:schemeClr val="accent1"/>
                </a:solidFill>
                <a:latin typeface="Corbel" panose="020B0503020204020204" pitchFamily="34" charset="0"/>
              </a:rPr>
              <a:t>Quelle: via donau</a:t>
            </a:r>
            <a:endParaRPr lang="de-DE" sz="800" dirty="0">
              <a:solidFill>
                <a:schemeClr val="accent1"/>
              </a:solidFill>
              <a:latin typeface="Corbel" panose="020B0503020204020204" pitchFamily="34" charset="0"/>
            </a:endParaRPr>
          </a:p>
        </p:txBody>
      </p:sp>
      <p:sp>
        <p:nvSpPr>
          <p:cNvPr id="13" name="Text Box 5"/>
          <p:cNvSpPr txBox="1">
            <a:spLocks noChangeArrowheads="1"/>
          </p:cNvSpPr>
          <p:nvPr/>
        </p:nvSpPr>
        <p:spPr bwMode="auto">
          <a:xfrm>
            <a:off x="5436096" y="5745468"/>
            <a:ext cx="187220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1050" dirty="0" smtClean="0">
                <a:solidFill>
                  <a:schemeClr val="accent1"/>
                </a:solidFill>
                <a:latin typeface="Corbel" panose="020B0503020204020204" pitchFamily="34" charset="0"/>
              </a:rPr>
              <a:t>IGÖD: Hafen Linz, </a:t>
            </a:r>
            <a:r>
              <a:rPr lang="de-AT" sz="1050" dirty="0" err="1" smtClean="0">
                <a:solidFill>
                  <a:schemeClr val="accent1"/>
                </a:solidFill>
                <a:latin typeface="Corbel" panose="020B0503020204020204" pitchFamily="34" charset="0"/>
              </a:rPr>
              <a:t>Ennshafen</a:t>
            </a:r>
            <a:r>
              <a:rPr lang="de-AT" sz="1050" dirty="0" smtClean="0">
                <a:solidFill>
                  <a:schemeClr val="accent1"/>
                </a:solidFill>
                <a:latin typeface="Corbel" panose="020B0503020204020204" pitchFamily="34" charset="0"/>
              </a:rPr>
              <a:t>,</a:t>
            </a:r>
            <a:br>
              <a:rPr lang="de-AT" sz="1050" dirty="0" smtClean="0">
                <a:solidFill>
                  <a:schemeClr val="accent1"/>
                </a:solidFill>
                <a:latin typeface="Corbel" panose="020B0503020204020204" pitchFamily="34" charset="0"/>
              </a:rPr>
            </a:br>
            <a:r>
              <a:rPr lang="de-AT" sz="1050" dirty="0" smtClean="0">
                <a:solidFill>
                  <a:schemeClr val="accent1"/>
                </a:solidFill>
                <a:latin typeface="Corbel" panose="020B0503020204020204" pitchFamily="34" charset="0"/>
              </a:rPr>
              <a:t>Hafen Krems, Hafen Wien</a:t>
            </a:r>
            <a:endParaRPr lang="de-DE" sz="105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702065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376092"/>
                </a:solidFill>
              </a:rPr>
              <a:t>Warm-Up</a:t>
            </a:r>
            <a:r>
              <a:rPr lang="en-GB" sz="2400" b="1" dirty="0">
                <a:solidFill>
                  <a:srgbClr val="376092"/>
                </a:solidFill>
                <a:latin typeface="+mn-lt"/>
              </a:rPr>
              <a:t/>
            </a:r>
            <a:br>
              <a:rPr lang="en-GB" sz="2400" b="1" dirty="0">
                <a:solidFill>
                  <a:srgbClr val="376092"/>
                </a:solidFill>
                <a:latin typeface="+mn-lt"/>
              </a:rPr>
            </a:br>
            <a:r>
              <a:rPr lang="de-AT" sz="2400" dirty="0" smtClean="0">
                <a:solidFill>
                  <a:srgbClr val="376092"/>
                </a:solidFill>
              </a:rPr>
              <a:t>Häfen und Binnenschiffe</a:t>
            </a:r>
            <a:endParaRPr lang="de-AT" sz="2400" dirty="0">
              <a:solidFill>
                <a:srgbClr val="376092"/>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7" name="Textfeld 6"/>
          <p:cNvSpPr txBox="1"/>
          <p:nvPr/>
        </p:nvSpPr>
        <p:spPr>
          <a:xfrm>
            <a:off x="4427985" y="2652932"/>
            <a:ext cx="4794146" cy="369332"/>
          </a:xfrm>
          <a:prstGeom prst="rect">
            <a:avLst/>
          </a:prstGeom>
          <a:noFill/>
        </p:spPr>
        <p:txBody>
          <a:bodyPr wrap="square" rtlCol="0">
            <a:spAutoFit/>
          </a:bodyPr>
          <a:lstStyle/>
          <a:p>
            <a:r>
              <a:rPr lang="de-AT" spc="-100" dirty="0" smtClean="0">
                <a:solidFill>
                  <a:srgbClr val="376092"/>
                </a:solidFill>
                <a:latin typeface="Corbel" panose="020B0503020204020204" pitchFamily="34" charset="0"/>
                <a:ea typeface="+mj-ea"/>
                <a:cs typeface="+mj-cs"/>
              </a:rPr>
              <a:t>Welche österreichischen Donauhäfen gibt es</a:t>
            </a:r>
            <a:r>
              <a:rPr lang="en-US" spc="-100" dirty="0" smtClean="0">
                <a:solidFill>
                  <a:srgbClr val="376092"/>
                </a:solidFill>
                <a:latin typeface="Corbel" panose="020B0503020204020204" pitchFamily="34" charset="0"/>
                <a:ea typeface="+mj-ea"/>
                <a:cs typeface="+mj-cs"/>
              </a:rPr>
              <a:t>? </a:t>
            </a:r>
            <a:endParaRPr lang="en-US" spc="-100" dirty="0">
              <a:solidFill>
                <a:srgbClr val="376092"/>
              </a:solidFill>
              <a:latin typeface="Corbel" panose="020B0503020204020204" pitchFamily="34" charset="0"/>
              <a:ea typeface="+mj-ea"/>
              <a:cs typeface="+mj-cs"/>
            </a:endParaRPr>
          </a:p>
        </p:txBody>
      </p:sp>
      <p:sp>
        <p:nvSpPr>
          <p:cNvPr id="9" name="Textfeld 8"/>
          <p:cNvSpPr txBox="1"/>
          <p:nvPr/>
        </p:nvSpPr>
        <p:spPr>
          <a:xfrm>
            <a:off x="4427985" y="3409336"/>
            <a:ext cx="4324132" cy="646331"/>
          </a:xfrm>
          <a:prstGeom prst="rect">
            <a:avLst/>
          </a:prstGeom>
          <a:noFill/>
        </p:spPr>
        <p:txBody>
          <a:bodyPr wrap="square" rtlCol="0">
            <a:spAutoFit/>
          </a:bodyPr>
          <a:lstStyle/>
          <a:p>
            <a:r>
              <a:rPr lang="de-AT" spc="-100" dirty="0" smtClean="0">
                <a:solidFill>
                  <a:srgbClr val="376092"/>
                </a:solidFill>
                <a:latin typeface="Corbel" panose="020B0503020204020204" pitchFamily="34" charset="0"/>
                <a:ea typeface="+mj-ea"/>
                <a:cs typeface="+mj-cs"/>
              </a:rPr>
              <a:t>Welche Tätigkeiten werden in einem Hafen durchgeführt?</a:t>
            </a:r>
            <a:endParaRPr lang="en-US" spc="-100" dirty="0">
              <a:solidFill>
                <a:srgbClr val="376092"/>
              </a:solidFill>
              <a:latin typeface="Corbel" panose="020B0503020204020204" pitchFamily="34" charset="0"/>
              <a:ea typeface="+mj-ea"/>
              <a:cs typeface="+mj-cs"/>
            </a:endParaRPr>
          </a:p>
        </p:txBody>
      </p:sp>
      <p:pic>
        <p:nvPicPr>
          <p:cNvPr id="10" name="Picture 3" descr="Enn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3" y="2645426"/>
            <a:ext cx="4248472" cy="260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4429623" y="4480522"/>
            <a:ext cx="4593779" cy="646331"/>
          </a:xfrm>
          <a:prstGeom prst="rect">
            <a:avLst/>
          </a:prstGeom>
        </p:spPr>
        <p:txBody>
          <a:bodyPr wrap="square">
            <a:spAutoFit/>
          </a:bodyPr>
          <a:lstStyle/>
          <a:p>
            <a:r>
              <a:rPr lang="de-DE" spc="-100" dirty="0">
                <a:solidFill>
                  <a:srgbClr val="3C628F"/>
                </a:solidFill>
                <a:latin typeface="Corbel" panose="020B0503020204020204" pitchFamily="34" charset="0"/>
              </a:rPr>
              <a:t>Welche Arten von Güterbinnenschiffen gibt es auf der Donau? </a:t>
            </a:r>
          </a:p>
        </p:txBody>
      </p:sp>
      <p:sp>
        <p:nvSpPr>
          <p:cNvPr id="11" name="Text Box 6"/>
          <p:cNvSpPr txBox="1">
            <a:spLocks noChangeArrowheads="1"/>
          </p:cNvSpPr>
          <p:nvPr/>
        </p:nvSpPr>
        <p:spPr bwMode="auto">
          <a:xfrm>
            <a:off x="8225148" y="6381908"/>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12" name="Text Box 6"/>
          <p:cNvSpPr txBox="1">
            <a:spLocks noChangeArrowheads="1"/>
          </p:cNvSpPr>
          <p:nvPr/>
        </p:nvSpPr>
        <p:spPr bwMode="auto">
          <a:xfrm>
            <a:off x="179512" y="2645426"/>
            <a:ext cx="158417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lumMod val="85000"/>
                  </a:schemeClr>
                </a:solidFill>
                <a:latin typeface="Corbel" panose="020B0503020204020204" pitchFamily="34" charset="0"/>
              </a:rPr>
              <a:t>Quelle: via </a:t>
            </a:r>
            <a:r>
              <a:rPr lang="de-AT" sz="800" dirty="0" err="1" smtClean="0">
                <a:solidFill>
                  <a:schemeClr val="bg1">
                    <a:lumMod val="85000"/>
                  </a:schemeClr>
                </a:solidFill>
                <a:latin typeface="Corbel" panose="020B0503020204020204" pitchFamily="34" charset="0"/>
              </a:rPr>
              <a:t>donau</a:t>
            </a:r>
            <a:r>
              <a:rPr lang="de-AT" sz="800" dirty="0" smtClean="0">
                <a:solidFill>
                  <a:schemeClr val="bg1">
                    <a:lumMod val="85000"/>
                  </a:schemeClr>
                </a:solidFill>
                <a:latin typeface="Corbel" panose="020B0503020204020204" pitchFamily="34" charset="0"/>
              </a:rPr>
              <a:t>, </a:t>
            </a:r>
            <a:r>
              <a:rPr lang="de-AT" sz="800" dirty="0" err="1" smtClean="0">
                <a:solidFill>
                  <a:schemeClr val="bg1">
                    <a:lumMod val="85000"/>
                  </a:schemeClr>
                </a:solidFill>
                <a:latin typeface="Corbel" panose="020B0503020204020204" pitchFamily="34" charset="0"/>
              </a:rPr>
              <a:t>Ennshafen</a:t>
            </a:r>
            <a:endParaRPr lang="de-DE"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1153768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smtClean="0">
                <a:solidFill>
                  <a:schemeClr val="accent1"/>
                </a:solidFill>
              </a:rPr>
              <a:t>Quiz</a:t>
            </a:r>
            <a:br>
              <a:rPr lang="de-DE" b="1" dirty="0" smtClean="0">
                <a:solidFill>
                  <a:schemeClr val="accent1"/>
                </a:solidFill>
              </a:rPr>
            </a:br>
            <a:r>
              <a:rPr lang="de-DE" sz="2400" dirty="0" smtClean="0">
                <a:solidFill>
                  <a:schemeClr val="accent1"/>
                </a:solidFill>
              </a:rPr>
              <a:t>Schiffstypen</a:t>
            </a:r>
            <a:endParaRPr lang="de-AT" sz="2400" dirty="0">
              <a:solidFill>
                <a:schemeClr val="accent1"/>
              </a:solidFill>
            </a:endParaRPr>
          </a:p>
        </p:txBody>
      </p:sp>
      <p:sp>
        <p:nvSpPr>
          <p:cNvPr id="3" name="Inhaltsplatzhalter 2"/>
          <p:cNvSpPr>
            <a:spLocks noGrp="1"/>
          </p:cNvSpPr>
          <p:nvPr>
            <p:ph idx="1"/>
          </p:nvPr>
        </p:nvSpPr>
        <p:spPr>
          <a:xfrm>
            <a:off x="4572000" y="2510218"/>
            <a:ext cx="5050904" cy="3096344"/>
          </a:xfrm>
        </p:spPr>
        <p:txBody>
          <a:bodyPr/>
          <a:lstStyle/>
          <a:p>
            <a:pPr marL="0" indent="0" algn="ctr">
              <a:buNone/>
            </a:pPr>
            <a:r>
              <a:rPr lang="de-DE" sz="2000" dirty="0" smtClean="0">
                <a:solidFill>
                  <a:schemeClr val="accent1"/>
                </a:solidFill>
              </a:rPr>
              <a:t>Wie werden Motorgüterschiffe</a:t>
            </a:r>
            <a:br>
              <a:rPr lang="de-DE" sz="2000" dirty="0" smtClean="0">
                <a:solidFill>
                  <a:schemeClr val="accent1"/>
                </a:solidFill>
              </a:rPr>
            </a:br>
            <a:r>
              <a:rPr lang="de-DE" sz="2000" dirty="0" smtClean="0">
                <a:solidFill>
                  <a:schemeClr val="accent1"/>
                </a:solidFill>
              </a:rPr>
              <a:t>noch genannt?</a:t>
            </a:r>
          </a:p>
          <a:p>
            <a:pPr marL="0" indent="0" algn="ctr">
              <a:buNone/>
            </a:pPr>
            <a:endParaRPr lang="de-DE" sz="2000" dirty="0">
              <a:solidFill>
                <a:schemeClr val="accent1"/>
              </a:solidFill>
            </a:endParaRPr>
          </a:p>
          <a:p>
            <a:pPr marL="1885950" indent="-454025">
              <a:buAutoNum type="alphaLcParenR"/>
            </a:pPr>
            <a:r>
              <a:rPr lang="de-AT" sz="2000" dirty="0" smtClean="0">
                <a:solidFill>
                  <a:schemeClr val="accent1"/>
                </a:solidFill>
              </a:rPr>
              <a:t>Selbstfahrer</a:t>
            </a:r>
            <a:endParaRPr lang="de-AT" sz="2000" dirty="0">
              <a:solidFill>
                <a:schemeClr val="accent1"/>
              </a:solidFill>
            </a:endParaRPr>
          </a:p>
          <a:p>
            <a:pPr marL="1885950" indent="-454025">
              <a:buAutoNum type="alphaLcParenR"/>
            </a:pPr>
            <a:r>
              <a:rPr lang="de-AT" sz="2000" dirty="0" smtClean="0">
                <a:solidFill>
                  <a:schemeClr val="accent1"/>
                </a:solidFill>
              </a:rPr>
              <a:t>Schubverband</a:t>
            </a:r>
            <a:endParaRPr lang="de-AT" sz="2000" dirty="0">
              <a:solidFill>
                <a:schemeClr val="accent1"/>
              </a:solidFill>
            </a:endParaRPr>
          </a:p>
          <a:p>
            <a:pPr marL="1885950" indent="-454025">
              <a:buAutoNum type="alphaLcParenR"/>
            </a:pPr>
            <a:r>
              <a:rPr lang="de-DE" sz="2000" dirty="0" smtClean="0">
                <a:solidFill>
                  <a:schemeClr val="accent1"/>
                </a:solidFill>
              </a:rPr>
              <a:t>Schubleichter</a:t>
            </a:r>
            <a:endParaRPr lang="de-DE" sz="2000" dirty="0">
              <a:solidFill>
                <a:schemeClr val="accent1"/>
              </a:solidFill>
            </a:endParaRPr>
          </a:p>
          <a:p>
            <a:pPr marL="1885950" indent="-454025">
              <a:buAutoNum type="alphaLcParenR"/>
            </a:pPr>
            <a:r>
              <a:rPr lang="de-AT" sz="2000" dirty="0" smtClean="0">
                <a:solidFill>
                  <a:schemeClr val="accent1"/>
                </a:solidFill>
              </a:rPr>
              <a:t>Antriebsloser</a:t>
            </a:r>
            <a:endParaRPr lang="de-AT" sz="20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sp>
        <p:nvSpPr>
          <p:cNvPr id="6" name="Ellipse 5"/>
          <p:cNvSpPr/>
          <p:nvPr/>
        </p:nvSpPr>
        <p:spPr>
          <a:xfrm>
            <a:off x="5873316" y="3535484"/>
            <a:ext cx="2448272" cy="432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a:blip r:embed="rId3"/>
          <a:stretch>
            <a:fillRect/>
          </a:stretch>
        </p:blipFill>
        <p:spPr>
          <a:xfrm>
            <a:off x="5807" y="2491368"/>
            <a:ext cx="4440070" cy="2952328"/>
          </a:xfrm>
          <a:prstGeom prst="rect">
            <a:avLst/>
          </a:prstGeom>
        </p:spPr>
      </p:pic>
      <p:sp>
        <p:nvSpPr>
          <p:cNvPr id="7" name="Rectangle 4"/>
          <p:cNvSpPr>
            <a:spLocks noChangeArrowheads="1"/>
          </p:cNvSpPr>
          <p:nvPr/>
        </p:nvSpPr>
        <p:spPr bwMode="auto">
          <a:xfrm>
            <a:off x="0" y="2510218"/>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smtClean="0">
                <a:solidFill>
                  <a:schemeClr val="bg1"/>
                </a:solidFill>
                <a:latin typeface="Corbel" panose="020B0503020204020204" pitchFamily="34" charset="0"/>
              </a:rPr>
              <a:t>Quelle: via donau</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2349364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b="1" dirty="0" smtClean="0">
                <a:solidFill>
                  <a:schemeClr val="accent1"/>
                </a:solidFill>
              </a:rPr>
              <a:t>Internetrecherche</a:t>
            </a:r>
            <a:br>
              <a:rPr lang="de-AT" b="1" dirty="0" smtClean="0">
                <a:solidFill>
                  <a:schemeClr val="accent1"/>
                </a:solidFill>
              </a:rPr>
            </a:br>
            <a:r>
              <a:rPr lang="de-AT" sz="2400" dirty="0" smtClean="0">
                <a:solidFill>
                  <a:schemeClr val="accent1"/>
                </a:solidFill>
              </a:rPr>
              <a:t>Abschlussübung</a:t>
            </a:r>
            <a:endParaRPr lang="de-AT" sz="2400" dirty="0">
              <a:solidFill>
                <a:schemeClr val="accent1"/>
              </a:solidFill>
            </a:endParaRPr>
          </a:p>
        </p:txBody>
      </p:sp>
      <p:sp>
        <p:nvSpPr>
          <p:cNvPr id="3" name="Inhaltsplatzhalter 2"/>
          <p:cNvSpPr>
            <a:spLocks noGrp="1"/>
          </p:cNvSpPr>
          <p:nvPr>
            <p:ph idx="1"/>
          </p:nvPr>
        </p:nvSpPr>
        <p:spPr/>
        <p:txBody>
          <a:bodyPr>
            <a:normAutofit/>
          </a:bodyPr>
          <a:lstStyle/>
          <a:p>
            <a:pPr>
              <a:lnSpc>
                <a:spcPct val="120000"/>
              </a:lnSpc>
              <a:spcBef>
                <a:spcPts val="600"/>
              </a:spcBef>
              <a:buClr>
                <a:srgbClr val="189BC4"/>
              </a:buClr>
            </a:pPr>
            <a:r>
              <a:rPr lang="de-DE" sz="1800" dirty="0" smtClean="0">
                <a:solidFill>
                  <a:schemeClr val="accent1"/>
                </a:solidFill>
              </a:rPr>
              <a:t>Suche im Internet nach dem größten Binnenhafen der Welt. </a:t>
            </a:r>
          </a:p>
          <a:p>
            <a:pPr lvl="1">
              <a:lnSpc>
                <a:spcPct val="120000"/>
              </a:lnSpc>
              <a:spcBef>
                <a:spcPts val="600"/>
              </a:spcBef>
              <a:buClr>
                <a:srgbClr val="189BC4"/>
              </a:buClr>
              <a:buFont typeface="Symbol" panose="05050102010706020507" pitchFamily="18" charset="2"/>
              <a:buChar char="-"/>
            </a:pPr>
            <a:r>
              <a:rPr lang="de-DE" sz="1700" dirty="0" smtClean="0">
                <a:solidFill>
                  <a:schemeClr val="accent1"/>
                </a:solidFill>
                <a:sym typeface="Wingdings" panose="05000000000000000000" pitchFamily="2" charset="2"/>
              </a:rPr>
              <a:t>Schreibe dir die wesentlichsten Eckdaten zusammen.</a:t>
            </a:r>
          </a:p>
          <a:p>
            <a:pPr lvl="2">
              <a:lnSpc>
                <a:spcPct val="120000"/>
              </a:lnSpc>
              <a:spcBef>
                <a:spcPts val="600"/>
              </a:spcBef>
              <a:buClr>
                <a:srgbClr val="189BC4"/>
              </a:buClr>
              <a:buFont typeface="Wingdings" panose="05000000000000000000" pitchFamily="2" charset="2"/>
              <a:buChar char="Ø"/>
            </a:pPr>
            <a:r>
              <a:rPr lang="de-DE" sz="1700" dirty="0" smtClean="0">
                <a:solidFill>
                  <a:schemeClr val="accent1"/>
                </a:solidFill>
                <a:sym typeface="Wingdings" panose="05000000000000000000" pitchFamily="2" charset="2"/>
              </a:rPr>
              <a:t>Land/Stadt</a:t>
            </a:r>
            <a:endParaRPr lang="de-DE" sz="1700" dirty="0">
              <a:solidFill>
                <a:schemeClr val="accent1"/>
              </a:solidFill>
              <a:sym typeface="Wingdings" panose="05000000000000000000" pitchFamily="2" charset="2"/>
            </a:endParaRPr>
          </a:p>
          <a:p>
            <a:pPr lvl="2">
              <a:lnSpc>
                <a:spcPct val="120000"/>
              </a:lnSpc>
              <a:spcBef>
                <a:spcPts val="600"/>
              </a:spcBef>
              <a:buClr>
                <a:srgbClr val="189BC4"/>
              </a:buClr>
              <a:buFont typeface="Wingdings" panose="05000000000000000000" pitchFamily="2" charset="2"/>
              <a:buChar char="Ø"/>
            </a:pPr>
            <a:r>
              <a:rPr lang="de-DE" sz="1700" dirty="0" smtClean="0">
                <a:solidFill>
                  <a:schemeClr val="accent1"/>
                </a:solidFill>
                <a:sym typeface="Wingdings" panose="05000000000000000000" pitchFamily="2" charset="2"/>
              </a:rPr>
              <a:t>Fläche, Kapazität</a:t>
            </a:r>
          </a:p>
          <a:p>
            <a:pPr lvl="2">
              <a:lnSpc>
                <a:spcPct val="120000"/>
              </a:lnSpc>
              <a:spcBef>
                <a:spcPts val="600"/>
              </a:spcBef>
              <a:buClr>
                <a:srgbClr val="189BC4"/>
              </a:buClr>
              <a:buFont typeface="Wingdings" panose="05000000000000000000" pitchFamily="2" charset="2"/>
              <a:buChar char="Ø"/>
            </a:pPr>
            <a:r>
              <a:rPr lang="de-DE" sz="1700" dirty="0" smtClean="0">
                <a:solidFill>
                  <a:schemeClr val="accent1"/>
                </a:solidFill>
                <a:sym typeface="Wingdings" panose="05000000000000000000" pitchFamily="2" charset="2"/>
              </a:rPr>
              <a:t>Güterarten</a:t>
            </a:r>
          </a:p>
          <a:p>
            <a:pPr lvl="2">
              <a:lnSpc>
                <a:spcPct val="120000"/>
              </a:lnSpc>
              <a:spcBef>
                <a:spcPts val="600"/>
              </a:spcBef>
              <a:buClr>
                <a:srgbClr val="189BC4"/>
              </a:buClr>
              <a:buFont typeface="Wingdings" panose="05000000000000000000" pitchFamily="2" charset="2"/>
              <a:buChar char="Ø"/>
            </a:pPr>
            <a:r>
              <a:rPr lang="de-DE" sz="1700" dirty="0" smtClean="0">
                <a:solidFill>
                  <a:schemeClr val="accent1"/>
                </a:solidFill>
                <a:sym typeface="Wingdings" panose="05000000000000000000" pitchFamily="2" charset="2"/>
              </a:rPr>
              <a:t>Umschlag (in Mio. t)</a:t>
            </a:r>
          </a:p>
          <a:p>
            <a:pPr lvl="2">
              <a:lnSpc>
                <a:spcPct val="120000"/>
              </a:lnSpc>
              <a:spcBef>
                <a:spcPts val="600"/>
              </a:spcBef>
              <a:buClr>
                <a:srgbClr val="189BC4"/>
              </a:buClr>
              <a:buFont typeface="Wingdings" panose="05000000000000000000" pitchFamily="2" charset="2"/>
              <a:buChar char="Ø"/>
            </a:pPr>
            <a:r>
              <a:rPr lang="de-DE" sz="1700" dirty="0" smtClean="0">
                <a:solidFill>
                  <a:schemeClr val="accent1"/>
                </a:solidFill>
                <a:sym typeface="Wingdings" panose="05000000000000000000" pitchFamily="2" charset="2"/>
              </a:rPr>
              <a:t>Etc.</a:t>
            </a:r>
          </a:p>
          <a:p>
            <a:pPr>
              <a:lnSpc>
                <a:spcPct val="120000"/>
              </a:lnSpc>
              <a:spcBef>
                <a:spcPts val="600"/>
              </a:spcBef>
              <a:buClr>
                <a:srgbClr val="189BC4"/>
              </a:buClr>
            </a:pPr>
            <a:r>
              <a:rPr lang="de-DE" sz="1800" dirty="0" smtClean="0">
                <a:solidFill>
                  <a:schemeClr val="accent1"/>
                </a:solidFill>
                <a:sym typeface="Wingdings" panose="05000000000000000000" pitchFamily="2" charset="2"/>
              </a:rPr>
              <a:t>Vergleiche die gesuchten Daten mit den Daten der </a:t>
            </a:r>
            <a:r>
              <a:rPr lang="de-AT" sz="1800" dirty="0" smtClean="0">
                <a:solidFill>
                  <a:schemeClr val="accent1"/>
                </a:solidFill>
                <a:sym typeface="Wingdings" panose="05000000000000000000" pitchFamily="2" charset="2"/>
              </a:rPr>
              <a:t>österreichischen Häfen. Was fällt dir auf? Was sind die wichtigsten </a:t>
            </a:r>
            <a:r>
              <a:rPr lang="de-DE" sz="1800" dirty="0" smtClean="0">
                <a:solidFill>
                  <a:schemeClr val="accent1"/>
                </a:solidFill>
                <a:sym typeface="Wingdings" panose="05000000000000000000" pitchFamily="2" charset="2"/>
              </a:rPr>
              <a:t>.Gemeinsamkeiten bzw. Unterschiede?</a:t>
            </a:r>
          </a:p>
          <a:p>
            <a:pPr marL="84137" lvl="1" indent="0">
              <a:lnSpc>
                <a:spcPct val="120000"/>
              </a:lnSpc>
              <a:spcBef>
                <a:spcPts val="600"/>
              </a:spcBef>
              <a:buNone/>
            </a:pPr>
            <a:r>
              <a:rPr lang="de-DE" sz="1800" dirty="0" smtClean="0">
                <a:solidFill>
                  <a:schemeClr val="accent1"/>
                </a:solidFill>
                <a:sym typeface="Wingdings" panose="05000000000000000000" pitchFamily="2" charset="2"/>
              </a:rPr>
              <a:t>Gestalte eine PowerPoint, ein Flipchart, ein Plakat, ein </a:t>
            </a:r>
            <a:r>
              <a:rPr lang="de-DE" sz="1800" dirty="0" err="1" smtClean="0">
                <a:solidFill>
                  <a:schemeClr val="accent1"/>
                </a:solidFill>
                <a:sym typeface="Wingdings" panose="05000000000000000000" pitchFamily="2" charset="2"/>
              </a:rPr>
              <a:t>Prezi</a:t>
            </a:r>
            <a:r>
              <a:rPr lang="de-DE" sz="1800" dirty="0" smtClean="0">
                <a:solidFill>
                  <a:schemeClr val="accent1"/>
                </a:solidFill>
                <a:sym typeface="Wingdings" panose="05000000000000000000" pitchFamily="2" charset="2"/>
              </a:rPr>
              <a:t>, etc</a:t>
            </a:r>
            <a:r>
              <a:rPr lang="de-DE" sz="2800" dirty="0" smtClean="0">
                <a:solidFill>
                  <a:schemeClr val="accent1"/>
                </a:solidFill>
                <a:sym typeface="Wingdings" panose="05000000000000000000" pitchFamily="2" charset="2"/>
              </a:rPr>
              <a:t>.</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spTree>
    <p:extLst>
      <p:ext uri="{BB962C8B-B14F-4D97-AF65-F5344CB8AC3E}">
        <p14:creationId xmlns:p14="http://schemas.microsoft.com/office/powerpoint/2010/main" val="4135653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Quellenverzeichnis</a:t>
            </a:r>
            <a:endParaRPr lang="de-DE" b="1" dirty="0">
              <a:solidFill>
                <a:schemeClr val="accent1"/>
              </a:solidFill>
            </a:endParaRPr>
          </a:p>
        </p:txBody>
      </p:sp>
      <p:sp>
        <p:nvSpPr>
          <p:cNvPr id="3" name="Inhaltsplatzhalter 2"/>
          <p:cNvSpPr>
            <a:spLocks noGrp="1"/>
          </p:cNvSpPr>
          <p:nvPr>
            <p:ph idx="1"/>
          </p:nvPr>
        </p:nvSpPr>
        <p:spPr/>
        <p:txBody>
          <a:bodyPr>
            <a:noAutofit/>
          </a:bodyPr>
          <a:lstStyle/>
          <a:p>
            <a:pPr>
              <a:buClr>
                <a:srgbClr val="189BC4"/>
              </a:buClr>
            </a:pPr>
            <a:r>
              <a:rPr lang="de-AT" sz="1800" dirty="0" err="1" smtClean="0">
                <a:solidFill>
                  <a:schemeClr val="accent1"/>
                </a:solidFill>
              </a:rPr>
              <a:t>viadonau</a:t>
            </a:r>
            <a:r>
              <a:rPr lang="de-AT" sz="1800" dirty="0" smtClean="0">
                <a:solidFill>
                  <a:schemeClr val="accent1"/>
                </a:solidFill>
              </a:rPr>
              <a:t> (2019): Handbuch der Donauschifffahrt </a:t>
            </a:r>
            <a:r>
              <a:rPr lang="de-DE" sz="1800" dirty="0" smtClean="0">
                <a:solidFill>
                  <a:schemeClr val="accent1"/>
                </a:solidFill>
              </a:rPr>
              <a:t>, Wien. Online unter:</a:t>
            </a:r>
            <a:r>
              <a:rPr lang="de-DE" sz="1800" dirty="0">
                <a:solidFill>
                  <a:schemeClr val="accent1"/>
                </a:solidFill>
              </a:rPr>
              <a:t> http://www.viadonau.org/fileadmin/user_upload/Handbuch_der_Donauschifffahrt.pdf </a:t>
            </a:r>
            <a:endParaRPr lang="de-DE" sz="1800" dirty="0" smtClean="0">
              <a:solidFill>
                <a:schemeClr val="accent1"/>
              </a:solidFill>
            </a:endParaRPr>
          </a:p>
          <a:p>
            <a:pPr>
              <a:buClr>
                <a:srgbClr val="189BC4"/>
              </a:buClr>
            </a:pPr>
            <a:r>
              <a:rPr lang="de-DE" sz="1800" dirty="0" err="1" smtClean="0">
                <a:solidFill>
                  <a:srgbClr val="3C628F"/>
                </a:solidFill>
              </a:rPr>
              <a:t>viadonau</a:t>
            </a:r>
            <a:r>
              <a:rPr lang="de-DE" sz="1800" dirty="0" smtClean="0">
                <a:solidFill>
                  <a:srgbClr val="3C628F"/>
                </a:solidFill>
              </a:rPr>
              <a:t> </a:t>
            </a:r>
            <a:r>
              <a:rPr lang="de-DE" sz="1800" dirty="0">
                <a:solidFill>
                  <a:srgbClr val="3C628F"/>
                </a:solidFill>
              </a:rPr>
              <a:t>(</a:t>
            </a:r>
            <a:r>
              <a:rPr lang="de-DE" sz="1800" dirty="0" smtClean="0">
                <a:solidFill>
                  <a:srgbClr val="3C628F"/>
                </a:solidFill>
              </a:rPr>
              <a:t>2019): Jahresbericht, Donauschifffahrt </a:t>
            </a:r>
            <a:r>
              <a:rPr lang="de-DE" sz="1800" dirty="0">
                <a:solidFill>
                  <a:srgbClr val="3C628F"/>
                </a:solidFill>
              </a:rPr>
              <a:t>in </a:t>
            </a:r>
            <a:r>
              <a:rPr lang="de-DE" sz="1800" dirty="0" smtClean="0">
                <a:solidFill>
                  <a:srgbClr val="3C628F"/>
                </a:solidFill>
              </a:rPr>
              <a:t>Österreich 2018, </a:t>
            </a:r>
            <a:r>
              <a:rPr lang="de-DE" sz="1800" dirty="0">
                <a:solidFill>
                  <a:srgbClr val="3C628F"/>
                </a:solidFill>
              </a:rPr>
              <a:t>Wien</a:t>
            </a:r>
            <a:r>
              <a:rPr lang="de-DE" sz="1800" dirty="0" smtClean="0">
                <a:solidFill>
                  <a:srgbClr val="3C628F"/>
                </a:solidFill>
              </a:rPr>
              <a:t>. Online unter</a:t>
            </a:r>
            <a:r>
              <a:rPr lang="de-DE" sz="1800" dirty="0">
                <a:solidFill>
                  <a:srgbClr val="3C628F"/>
                </a:solidFill>
              </a:rPr>
              <a:t> </a:t>
            </a:r>
            <a:r>
              <a:rPr lang="de-DE" sz="1800" dirty="0">
                <a:solidFill>
                  <a:srgbClr val="3C628F"/>
                </a:solidFill>
                <a:hlinkClick r:id="rId3"/>
              </a:rPr>
              <a:t>http://</a:t>
            </a:r>
            <a:r>
              <a:rPr lang="de-DE" sz="1800" dirty="0" smtClean="0">
                <a:solidFill>
                  <a:srgbClr val="3C628F"/>
                </a:solidFill>
                <a:hlinkClick r:id="rId3"/>
              </a:rPr>
              <a:t>www.viadonau.org/fileadmin/content/viadonau/01Newsroom/Dokumente/2019/Broschueren/Jahresbericht_2018_dt.pdf</a:t>
            </a:r>
            <a:endParaRPr lang="de-DE" sz="1800" dirty="0" smtClean="0">
              <a:solidFill>
                <a:srgbClr val="3C628F"/>
              </a:solidFill>
            </a:endParaRPr>
          </a:p>
          <a:p>
            <a:pPr>
              <a:buClr>
                <a:srgbClr val="189BC4"/>
              </a:buClr>
            </a:pPr>
            <a:r>
              <a:rPr lang="de-AT" sz="1800" dirty="0" err="1" smtClean="0">
                <a:solidFill>
                  <a:schemeClr val="accent1"/>
                </a:solidFill>
              </a:rPr>
              <a:t>INeS</a:t>
            </a:r>
            <a:r>
              <a:rPr lang="de-AT" sz="1800" dirty="0" smtClean="0">
                <a:solidFill>
                  <a:schemeClr val="accent1"/>
                </a:solidFill>
              </a:rPr>
              <a:t> Danube Informationsplattform für den Bereich Intermodale Binnenschifffahrt. Online unter: </a:t>
            </a:r>
            <a:r>
              <a:rPr lang="de-AT" sz="1800" dirty="0" smtClean="0">
                <a:solidFill>
                  <a:schemeClr val="accent1"/>
                </a:solidFill>
                <a:hlinkClick r:id="rId4"/>
              </a:rPr>
              <a:t>www.ines-danube.info</a:t>
            </a:r>
            <a:endParaRPr lang="de-DE" sz="1800" dirty="0" smtClean="0">
              <a:solidFill>
                <a:schemeClr val="accent1"/>
              </a:solidFill>
            </a:endParaRPr>
          </a:p>
          <a:p>
            <a:pPr>
              <a:buClr>
                <a:srgbClr val="189BC4"/>
              </a:buClr>
            </a:pPr>
            <a:r>
              <a:rPr lang="de-AT" sz="1800" dirty="0" smtClean="0">
                <a:solidFill>
                  <a:schemeClr val="accent1"/>
                </a:solidFill>
              </a:rPr>
              <a:t>Wiener </a:t>
            </a:r>
            <a:r>
              <a:rPr lang="de-AT" sz="1800" dirty="0">
                <a:solidFill>
                  <a:schemeClr val="accent1"/>
                </a:solidFill>
              </a:rPr>
              <a:t>Hafen und Lager Ausbau- und Vermögensverwaltung, GmbH &amp; Co </a:t>
            </a:r>
            <a:r>
              <a:rPr lang="de-AT" sz="1800" dirty="0" smtClean="0">
                <a:solidFill>
                  <a:schemeClr val="accent1"/>
                </a:solidFill>
              </a:rPr>
              <a:t>KG. Online unter: </a:t>
            </a:r>
            <a:r>
              <a:rPr lang="de-AT" sz="1800" dirty="0" smtClean="0">
                <a:solidFill>
                  <a:schemeClr val="accent1"/>
                </a:solidFill>
                <a:hlinkClick r:id="rId5"/>
              </a:rPr>
              <a:t>www.hafen-wien.com</a:t>
            </a:r>
            <a:endParaRPr lang="de-AT" sz="1800" dirty="0" smtClean="0">
              <a:solidFill>
                <a:schemeClr val="accent1"/>
              </a:solidFill>
            </a:endParaRPr>
          </a:p>
          <a:p>
            <a:pPr>
              <a:buClr>
                <a:srgbClr val="189BC4"/>
              </a:buClr>
            </a:pPr>
            <a:r>
              <a:rPr lang="de-DE" sz="1800" dirty="0">
                <a:solidFill>
                  <a:schemeClr val="accent1"/>
                </a:solidFill>
              </a:rPr>
              <a:t>Duisburger Hafen </a:t>
            </a:r>
            <a:r>
              <a:rPr lang="de-DE" sz="1800" dirty="0" smtClean="0">
                <a:solidFill>
                  <a:schemeClr val="accent1"/>
                </a:solidFill>
              </a:rPr>
              <a:t>AG. Online unter: </a:t>
            </a:r>
            <a:r>
              <a:rPr lang="de-AT" sz="1800" dirty="0">
                <a:solidFill>
                  <a:schemeClr val="accent1"/>
                </a:solidFill>
                <a:hlinkClick r:id="rId6"/>
              </a:rPr>
              <a:t>www.duisport.de</a:t>
            </a:r>
            <a:endParaRPr lang="de-AT" sz="1800" dirty="0">
              <a:solidFill>
                <a:schemeClr val="accent1"/>
              </a:solidFill>
            </a:endParaRPr>
          </a:p>
          <a:p>
            <a:pPr>
              <a:buClr>
                <a:srgbClr val="189BC4"/>
              </a:buClr>
            </a:pPr>
            <a:r>
              <a:rPr lang="de-AT" sz="1800" dirty="0">
                <a:solidFill>
                  <a:schemeClr val="accent1"/>
                </a:solidFill>
              </a:rPr>
              <a:t>National Company "Maritime Ports Administration" S.A. </a:t>
            </a:r>
            <a:r>
              <a:rPr lang="de-AT" sz="1800" dirty="0" err="1" smtClean="0">
                <a:solidFill>
                  <a:schemeClr val="accent1"/>
                </a:solidFill>
              </a:rPr>
              <a:t>Constantza</a:t>
            </a:r>
            <a:r>
              <a:rPr lang="de-AT" sz="1800" dirty="0" smtClean="0">
                <a:solidFill>
                  <a:schemeClr val="accent1"/>
                </a:solidFill>
              </a:rPr>
              <a:t>. Online unter:</a:t>
            </a:r>
            <a:r>
              <a:rPr lang="de-AT" sz="1800" dirty="0">
                <a:solidFill>
                  <a:schemeClr val="accent1"/>
                </a:solidFill>
              </a:rPr>
              <a:t> </a:t>
            </a:r>
            <a:r>
              <a:rPr lang="de-AT" sz="1800" dirty="0" smtClean="0">
                <a:solidFill>
                  <a:schemeClr val="accent1"/>
                </a:solidFill>
                <a:hlinkClick r:id="rId7"/>
              </a:rPr>
              <a:t>www.portofconstantza.com</a:t>
            </a:r>
            <a:endParaRPr lang="de-AT" sz="1800" dirty="0" smtClean="0">
              <a:solidFill>
                <a:schemeClr val="accent1"/>
              </a:solidFill>
            </a:endParaRPr>
          </a:p>
          <a:p>
            <a:pPr>
              <a:buClr>
                <a:srgbClr val="189BC4"/>
              </a:buClr>
            </a:pPr>
            <a:r>
              <a:rPr lang="de-DE" sz="1800" dirty="0">
                <a:solidFill>
                  <a:schemeClr val="accent1"/>
                </a:solidFill>
              </a:rPr>
              <a:t>Via donau </a:t>
            </a:r>
            <a:r>
              <a:rPr lang="de-DE" sz="1800" dirty="0" err="1">
                <a:solidFill>
                  <a:schemeClr val="accent1"/>
                </a:solidFill>
              </a:rPr>
              <a:t>Danube</a:t>
            </a:r>
            <a:r>
              <a:rPr lang="de-DE" sz="1800" dirty="0">
                <a:solidFill>
                  <a:schemeClr val="accent1"/>
                </a:solidFill>
              </a:rPr>
              <a:t> </a:t>
            </a:r>
            <a:r>
              <a:rPr lang="de-DE" sz="1800" dirty="0" err="1">
                <a:solidFill>
                  <a:schemeClr val="accent1"/>
                </a:solidFill>
              </a:rPr>
              <a:t>Logistics</a:t>
            </a:r>
            <a:r>
              <a:rPr lang="de-DE" sz="1800" dirty="0">
                <a:solidFill>
                  <a:schemeClr val="accent1"/>
                </a:solidFill>
              </a:rPr>
              <a:t> Portal. Online unter: </a:t>
            </a:r>
            <a:r>
              <a:rPr lang="de-AT" sz="1800" dirty="0">
                <a:solidFill>
                  <a:schemeClr val="accent1"/>
                </a:solidFill>
              </a:rPr>
              <a:t>http://www.danube-logistics.info/the-blue-pages/</a:t>
            </a:r>
          </a:p>
          <a:p>
            <a:pPr>
              <a:buClr>
                <a:srgbClr val="189BC4"/>
              </a:buClr>
            </a:pPr>
            <a:endParaRPr lang="de-AT" sz="1800" dirty="0">
              <a:solidFill>
                <a:schemeClr val="accent1"/>
              </a:solidFill>
            </a:endParaRPr>
          </a:p>
          <a:p>
            <a:pPr marL="0" indent="0">
              <a:buClr>
                <a:srgbClr val="189BC4"/>
              </a:buClr>
              <a:buNone/>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spTree>
    <p:extLst>
      <p:ext uri="{BB962C8B-B14F-4D97-AF65-F5344CB8AC3E}">
        <p14:creationId xmlns:p14="http://schemas.microsoft.com/office/powerpoint/2010/main" val="887700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Quellenverzeichnis</a:t>
            </a:r>
            <a:endParaRPr lang="de-DE" b="1" dirty="0">
              <a:solidFill>
                <a:schemeClr val="accent1"/>
              </a:solidFill>
            </a:endParaRPr>
          </a:p>
        </p:txBody>
      </p:sp>
      <p:sp>
        <p:nvSpPr>
          <p:cNvPr id="3" name="Inhaltsplatzhalter 2"/>
          <p:cNvSpPr>
            <a:spLocks noGrp="1"/>
          </p:cNvSpPr>
          <p:nvPr>
            <p:ph idx="1"/>
          </p:nvPr>
        </p:nvSpPr>
        <p:spPr/>
        <p:txBody>
          <a:bodyPr>
            <a:normAutofit/>
          </a:bodyPr>
          <a:lstStyle/>
          <a:p>
            <a:pPr>
              <a:buClr>
                <a:srgbClr val="189BC4"/>
              </a:buClr>
            </a:pPr>
            <a:r>
              <a:rPr lang="de-AT" sz="1800" dirty="0" smtClean="0">
                <a:solidFill>
                  <a:schemeClr val="accent1"/>
                </a:solidFill>
              </a:rPr>
              <a:t>DDSG Blue </a:t>
            </a:r>
            <a:r>
              <a:rPr lang="de-AT" sz="1800" dirty="0" err="1" smtClean="0">
                <a:solidFill>
                  <a:schemeClr val="accent1"/>
                </a:solidFill>
              </a:rPr>
              <a:t>Danube</a:t>
            </a:r>
            <a:r>
              <a:rPr lang="de-AT" sz="1800" dirty="0" smtClean="0">
                <a:solidFill>
                  <a:schemeClr val="accent1"/>
                </a:solidFill>
              </a:rPr>
              <a:t>. Online unter: https</a:t>
            </a:r>
            <a:r>
              <a:rPr lang="de-AT" sz="1800" dirty="0">
                <a:solidFill>
                  <a:schemeClr val="accent1"/>
                </a:solidFill>
              </a:rPr>
              <a:t>://www.ddsg-blue-danube.at/</a:t>
            </a:r>
          </a:p>
          <a:p>
            <a:pPr>
              <a:buClr>
                <a:srgbClr val="189BC4"/>
              </a:buClr>
            </a:pPr>
            <a:r>
              <a:rPr lang="de-AT" sz="1800" dirty="0" err="1" smtClean="0">
                <a:solidFill>
                  <a:schemeClr val="accent1"/>
                </a:solidFill>
              </a:rPr>
              <a:t>Bonapart</a:t>
            </a:r>
            <a:r>
              <a:rPr lang="de-AT" sz="1800" dirty="0" smtClean="0">
                <a:solidFill>
                  <a:schemeClr val="accent1"/>
                </a:solidFill>
              </a:rPr>
              <a:t>. Online unter: </a:t>
            </a:r>
            <a:r>
              <a:rPr lang="de-AT" sz="1800" dirty="0" smtClean="0">
                <a:solidFill>
                  <a:schemeClr val="accent1"/>
                </a:solidFill>
                <a:hlinkClick r:id="rId3"/>
              </a:rPr>
              <a:t>https</a:t>
            </a:r>
            <a:r>
              <a:rPr lang="de-AT" sz="1800" dirty="0">
                <a:solidFill>
                  <a:schemeClr val="accent1"/>
                </a:solidFill>
                <a:hlinkClick r:id="rId3"/>
              </a:rPr>
              <a:t>://</a:t>
            </a:r>
            <a:r>
              <a:rPr lang="de-AT" sz="1800" dirty="0" smtClean="0">
                <a:solidFill>
                  <a:schemeClr val="accent1"/>
                </a:solidFill>
                <a:hlinkClick r:id="rId3"/>
              </a:rPr>
              <a:t>www.bonapart.de/nachrichten.html</a:t>
            </a:r>
            <a:endParaRPr lang="de-AT" sz="1800" dirty="0" smtClean="0">
              <a:solidFill>
                <a:schemeClr val="accent1"/>
              </a:solidFill>
            </a:endParaRPr>
          </a:p>
          <a:p>
            <a:pPr>
              <a:buClr>
                <a:srgbClr val="189BC4"/>
              </a:buClr>
            </a:pPr>
            <a:r>
              <a:rPr lang="de-DE" sz="1800" dirty="0">
                <a:solidFill>
                  <a:schemeClr val="accent1"/>
                </a:solidFill>
              </a:rPr>
              <a:t>Österreichisches Gesellschafts- und Wirtschaftsmuseum (2008): Donau macht Schule. Wien. Online unter: https://www.wirtschaftsmuseum.at//media/pdf-archiv/ViaDonau-Folder.pdf</a:t>
            </a:r>
          </a:p>
          <a:p>
            <a:pPr>
              <a:buClr>
                <a:srgbClr val="189BC4"/>
              </a:buClr>
            </a:pPr>
            <a:r>
              <a:rPr lang="de-DE" sz="1800" dirty="0" smtClean="0">
                <a:solidFill>
                  <a:schemeClr val="accent1"/>
                </a:solidFill>
              </a:rPr>
              <a:t>EHG </a:t>
            </a:r>
            <a:r>
              <a:rPr lang="de-DE" sz="1800" dirty="0" err="1" smtClean="0">
                <a:solidFill>
                  <a:schemeClr val="accent1"/>
                </a:solidFill>
              </a:rPr>
              <a:t>Ennshafen</a:t>
            </a:r>
            <a:r>
              <a:rPr lang="de-DE" sz="1800" dirty="0" smtClean="0">
                <a:solidFill>
                  <a:schemeClr val="accent1"/>
                </a:solidFill>
              </a:rPr>
              <a:t> GmbH: </a:t>
            </a:r>
            <a:r>
              <a:rPr lang="de-DE" sz="1800" dirty="0">
                <a:solidFill>
                  <a:schemeClr val="accent1"/>
                </a:solidFill>
              </a:rPr>
              <a:t>Online unter: </a:t>
            </a:r>
            <a:r>
              <a:rPr lang="de-DE" sz="1800" dirty="0">
                <a:solidFill>
                  <a:schemeClr val="accent1"/>
                </a:solidFill>
                <a:hlinkClick r:id="rId4"/>
              </a:rPr>
              <a:t>http://</a:t>
            </a:r>
            <a:r>
              <a:rPr lang="de-DE" sz="1800" dirty="0" smtClean="0">
                <a:solidFill>
                  <a:schemeClr val="accent1"/>
                </a:solidFill>
                <a:hlinkClick r:id="rId4"/>
              </a:rPr>
              <a:t>www.ennshafen.at</a:t>
            </a:r>
            <a:endParaRPr lang="de-DE" sz="1800" dirty="0" smtClean="0">
              <a:solidFill>
                <a:schemeClr val="accent1"/>
              </a:solidFill>
            </a:endParaRPr>
          </a:p>
          <a:p>
            <a:pPr marL="0" indent="0">
              <a:buClr>
                <a:srgbClr val="189BC4"/>
              </a:buClr>
              <a:buNone/>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43</a:t>
            </a:fld>
            <a:endParaRPr lang="de-AT" dirty="0">
              <a:solidFill>
                <a:prstClr val="white"/>
              </a:solidFill>
            </a:endParaRPr>
          </a:p>
        </p:txBody>
      </p:sp>
    </p:spTree>
    <p:extLst>
      <p:ext uri="{BB962C8B-B14F-4D97-AF65-F5344CB8AC3E}">
        <p14:creationId xmlns:p14="http://schemas.microsoft.com/office/powerpoint/2010/main" val="1798302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rgbClr val="376092"/>
                </a:solidFill>
              </a:rPr>
              <a:t>Zusatzinformation</a:t>
            </a:r>
            <a:endParaRPr lang="de-AT" b="1" dirty="0">
              <a:solidFill>
                <a:srgbClr val="376092"/>
              </a:solidFill>
            </a:endParaRPr>
          </a:p>
        </p:txBody>
      </p:sp>
      <p:sp>
        <p:nvSpPr>
          <p:cNvPr id="3" name="Content Placeholder 2"/>
          <p:cNvSpPr>
            <a:spLocks noGrp="1"/>
          </p:cNvSpPr>
          <p:nvPr>
            <p:ph idx="1"/>
          </p:nvPr>
        </p:nvSpPr>
        <p:spPr/>
        <p:txBody>
          <a:bodyPr>
            <a:normAutofit lnSpcReduction="10000"/>
          </a:bodyPr>
          <a:lstStyle/>
          <a:p>
            <a:pPr marL="0" indent="0">
              <a:buNone/>
            </a:pPr>
            <a:r>
              <a:rPr lang="de-AT" sz="1800" b="1" dirty="0" smtClean="0">
                <a:solidFill>
                  <a:schemeClr val="accent1"/>
                </a:solidFill>
              </a:rPr>
              <a:t>Wir hoffen unser Foliensatz hat Ihren Ansprüchen entsprochen!</a:t>
            </a:r>
          </a:p>
          <a:p>
            <a:pPr marL="0" indent="0">
              <a:buNone/>
            </a:pPr>
            <a:endParaRPr lang="de-AT" sz="1800" b="1" dirty="0" smtClean="0">
              <a:solidFill>
                <a:schemeClr val="accent1"/>
              </a:solidFill>
            </a:endParaRPr>
          </a:p>
          <a:p>
            <a:pPr marL="0" indent="0">
              <a:buNone/>
            </a:pPr>
            <a:r>
              <a:rPr lang="de-AT" sz="1800" b="1" dirty="0">
                <a:solidFill>
                  <a:schemeClr val="accent1"/>
                </a:solidFill>
              </a:rPr>
              <a:t> </a:t>
            </a:r>
            <a:r>
              <a:rPr lang="de-AT" sz="1800" b="1" dirty="0" smtClean="0">
                <a:solidFill>
                  <a:schemeClr val="accent1"/>
                </a:solidFill>
              </a:rPr>
              <a:t>        - Sie können den Foliensatz gerne Ihren Wünschen und Anforderungen entsprechend adaptieren und für Ihren Unterricht/Vorträge verwenden.</a:t>
            </a:r>
          </a:p>
          <a:p>
            <a:pPr marL="0" indent="0">
              <a:buNone/>
            </a:pPr>
            <a:endParaRPr lang="de-AT" sz="1800" b="1" dirty="0">
              <a:solidFill>
                <a:schemeClr val="accent1"/>
              </a:solidFill>
            </a:endParaRPr>
          </a:p>
          <a:p>
            <a:pPr marL="0" indent="0">
              <a:buNone/>
            </a:pPr>
            <a:r>
              <a:rPr lang="de-AT" sz="1800" b="1" dirty="0" smtClean="0">
                <a:solidFill>
                  <a:schemeClr val="accent1"/>
                </a:solidFill>
              </a:rPr>
              <a:t>Für Fragen und Rückmeldungen stehen wir jederzeit gerne per Mail unter </a:t>
            </a:r>
          </a:p>
          <a:p>
            <a:pPr marL="0" indent="0">
              <a:buNone/>
            </a:pPr>
            <a:r>
              <a:rPr lang="de-AT" sz="1800" b="1" dirty="0" smtClean="0">
                <a:solidFill>
                  <a:schemeClr val="accent1"/>
                </a:solidFill>
                <a:hlinkClick r:id="rId3"/>
              </a:rPr>
              <a:t>rewway@fh-steyr.at</a:t>
            </a:r>
            <a:r>
              <a:rPr lang="de-AT" sz="1800" b="1" dirty="0" smtClean="0">
                <a:solidFill>
                  <a:schemeClr val="accent1"/>
                </a:solidFill>
              </a:rPr>
              <a:t> zur Verfügung.</a:t>
            </a:r>
          </a:p>
          <a:p>
            <a:pPr marL="0" indent="0">
              <a:buNone/>
            </a:pPr>
            <a:endParaRPr lang="de-AT" sz="1800" b="1" dirty="0">
              <a:solidFill>
                <a:schemeClr val="accent1"/>
              </a:solidFill>
            </a:endParaRPr>
          </a:p>
          <a:p>
            <a:pPr marL="0" indent="0">
              <a:buNone/>
            </a:pPr>
            <a:r>
              <a:rPr lang="de-AT" sz="1800" b="1" dirty="0" smtClean="0">
                <a:solidFill>
                  <a:schemeClr val="accent1"/>
                </a:solidFill>
              </a:rPr>
              <a:t>Weitere Foliensätze finden Sie unter:</a:t>
            </a:r>
          </a:p>
          <a:p>
            <a:pPr marL="0" indent="0">
              <a:buNone/>
            </a:pPr>
            <a:endParaRPr lang="de-AT" sz="1800" b="1" dirty="0">
              <a:solidFill>
                <a:schemeClr val="accent1"/>
              </a:solidFill>
            </a:endParaRPr>
          </a:p>
          <a:p>
            <a:pPr marL="0" indent="0">
              <a:buNone/>
            </a:pPr>
            <a:r>
              <a:rPr lang="de-AT" sz="1800" dirty="0">
                <a:solidFill>
                  <a:schemeClr val="accent1"/>
                </a:solidFill>
                <a:hlinkClick r:id="rId4"/>
              </a:rPr>
              <a:t>http://www.rewway.at/de/lehrmittel/pakete</a:t>
            </a:r>
            <a:r>
              <a:rPr lang="de-AT" sz="1800" dirty="0" smtClean="0">
                <a:solidFill>
                  <a:schemeClr val="accent1"/>
                </a:solidFill>
                <a:hlinkClick r:id="rId4"/>
              </a:rPr>
              <a:t>/</a:t>
            </a:r>
            <a:r>
              <a:rPr lang="de-AT" sz="1800" dirty="0" smtClean="0">
                <a:solidFill>
                  <a:schemeClr val="accent1"/>
                </a:solidFill>
              </a:rPr>
              <a:t> </a:t>
            </a:r>
            <a:endParaRPr lang="de-AT" sz="1800" dirty="0">
              <a:solidFill>
                <a:schemeClr val="accent1"/>
              </a:solidFill>
            </a:endParaRPr>
          </a:p>
          <a:p>
            <a:pPr marL="0" indent="0">
              <a:buNone/>
            </a:pPr>
            <a:endParaRPr lang="de-AT" sz="1800" dirty="0" smtClean="0"/>
          </a:p>
          <a:p>
            <a:pPr marL="0" indent="0">
              <a:buNone/>
            </a:pPr>
            <a:r>
              <a:rPr lang="de-AT" sz="1800" b="1" dirty="0" smtClean="0">
                <a:solidFill>
                  <a:schemeClr val="accent1"/>
                </a:solidFill>
              </a:rPr>
              <a:t>Haben Sie vielleicht Interesse an einem Transport School Lab, einer Exkursion oder einem Fachvortrag?</a:t>
            </a:r>
          </a:p>
          <a:p>
            <a:pPr marL="0" indent="0">
              <a:buNone/>
            </a:pPr>
            <a:r>
              <a:rPr lang="de-AT" sz="1800" dirty="0">
                <a:solidFill>
                  <a:schemeClr val="accent1"/>
                </a:solidFill>
                <a:hlinkClick r:id="rId5"/>
              </a:rPr>
              <a:t>http://www.rewway.at/de/services</a:t>
            </a:r>
            <a:r>
              <a:rPr lang="de-AT" sz="1800" dirty="0" smtClean="0">
                <a:solidFill>
                  <a:schemeClr val="accent1"/>
                </a:solidFill>
                <a:hlinkClick r:id="rId5"/>
              </a:rPr>
              <a:t>/</a:t>
            </a:r>
            <a:r>
              <a:rPr lang="de-AT" sz="1800" dirty="0" smtClean="0">
                <a:solidFill>
                  <a:schemeClr val="accent1"/>
                </a:solidFill>
              </a:rPr>
              <a:t> </a:t>
            </a:r>
            <a:endParaRPr lang="de-AT" sz="1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t>44</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7200" y="2132856"/>
            <a:ext cx="432048" cy="432048"/>
          </a:xfrm>
          <a:prstGeom prst="rect">
            <a:avLst/>
          </a:prstGeom>
        </p:spPr>
      </p:pic>
    </p:spTree>
    <p:extLst>
      <p:ext uri="{BB962C8B-B14F-4D97-AF65-F5344CB8AC3E}">
        <p14:creationId xmlns:p14="http://schemas.microsoft.com/office/powerpoint/2010/main" val="1015811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m 7"/>
          <p:cNvGraphicFramePr/>
          <p:nvPr>
            <p:extLst>
              <p:ext uri="{D42A27DB-BD31-4B8C-83A1-F6EECF244321}">
                <p14:modId xmlns:p14="http://schemas.microsoft.com/office/powerpoint/2010/main" val="3485000327"/>
              </p:ext>
            </p:extLst>
          </p:nvPr>
        </p:nvGraphicFramePr>
        <p:xfrm>
          <a:off x="-2196752" y="1480925"/>
          <a:ext cx="10369152" cy="5157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p:cNvSpPr>
            <a:spLocks noGrp="1"/>
          </p:cNvSpPr>
          <p:nvPr>
            <p:ph type="title"/>
          </p:nvPr>
        </p:nvSpPr>
        <p:spPr>
          <a:xfrm>
            <a:off x="457200" y="404664"/>
            <a:ext cx="5915000" cy="990600"/>
          </a:xfrm>
        </p:spPr>
        <p:txBody>
          <a:bodyPr>
            <a:noAutofit/>
          </a:bodyPr>
          <a:lstStyle/>
          <a:p>
            <a:r>
              <a:rPr lang="de-AT" sz="2800" b="1" dirty="0" smtClean="0">
                <a:solidFill>
                  <a:srgbClr val="376092"/>
                </a:solidFill>
              </a:rPr>
              <a:t>Die Elemente der Binnenschifffahrt</a:t>
            </a:r>
            <a:endParaRPr lang="de-DE" sz="24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pic>
        <p:nvPicPr>
          <p:cNvPr id="7" name="Inhaltsplatzhalter 6"/>
          <p:cNvPicPr>
            <a:picLocks noGrp="1" noChangeAspect="1"/>
          </p:cNvPicPr>
          <p:nvPr>
            <p:ph idx="4294967295"/>
          </p:nvPr>
        </p:nvPicPr>
        <p:blipFill>
          <a:blip r:embed="rId8" cstate="screen">
            <a:extLst>
              <a:ext uri="{28A0092B-C50C-407E-A947-70E740481C1C}">
                <a14:useLocalDpi xmlns:a14="http://schemas.microsoft.com/office/drawing/2010/main"/>
              </a:ext>
            </a:extLst>
          </a:blip>
          <a:stretch>
            <a:fillRect/>
          </a:stretch>
        </p:blipFill>
        <p:spPr>
          <a:xfrm>
            <a:off x="0" y="2257425"/>
            <a:ext cx="2058988" cy="1519238"/>
          </a:xfrm>
        </p:spPr>
      </p:pic>
      <p:sp>
        <p:nvSpPr>
          <p:cNvPr id="9" name="Rechteck 8"/>
          <p:cNvSpPr/>
          <p:nvPr/>
        </p:nvSpPr>
        <p:spPr>
          <a:xfrm>
            <a:off x="5462368" y="2646370"/>
            <a:ext cx="3806814" cy="461665"/>
          </a:xfrm>
          <a:prstGeom prst="rect">
            <a:avLst/>
          </a:prstGeom>
        </p:spPr>
        <p:txBody>
          <a:bodyPr wrap="square">
            <a:spAutoFit/>
          </a:bodyPr>
          <a:lstStyle/>
          <a:p>
            <a:r>
              <a:rPr lang="de-DE" sz="1200" dirty="0">
                <a:solidFill>
                  <a:schemeClr val="accent1"/>
                </a:solidFill>
                <a:latin typeface="Corbel" panose="020B0503020204020204" pitchFamily="34" charset="0"/>
              </a:rPr>
              <a:t>gewährleistet die Rahmenbedingungen für den </a:t>
            </a:r>
            <a:endParaRPr lang="de-DE" sz="1200" dirty="0" smtClean="0">
              <a:solidFill>
                <a:schemeClr val="accent1"/>
              </a:solidFill>
              <a:latin typeface="Corbel" panose="020B0503020204020204" pitchFamily="34" charset="0"/>
            </a:endParaRPr>
          </a:p>
          <a:p>
            <a:r>
              <a:rPr lang="de-DE" sz="1200" dirty="0" smtClean="0">
                <a:solidFill>
                  <a:schemeClr val="accent1"/>
                </a:solidFill>
                <a:latin typeface="Corbel" panose="020B0503020204020204" pitchFamily="34" charset="0"/>
              </a:rPr>
              <a:t>Transport </a:t>
            </a:r>
            <a:r>
              <a:rPr lang="de-DE" sz="1200" dirty="0">
                <a:solidFill>
                  <a:schemeClr val="accent1"/>
                </a:solidFill>
                <a:latin typeface="Corbel" panose="020B0503020204020204" pitchFamily="34" charset="0"/>
              </a:rPr>
              <a:t>von </a:t>
            </a:r>
            <a:r>
              <a:rPr lang="de-DE" sz="1200" dirty="0" smtClean="0">
                <a:solidFill>
                  <a:schemeClr val="accent1"/>
                </a:solidFill>
                <a:latin typeface="Corbel" panose="020B0503020204020204" pitchFamily="34" charset="0"/>
              </a:rPr>
              <a:t>Gütern</a:t>
            </a:r>
            <a:endParaRPr lang="de-DE" sz="1200" dirty="0">
              <a:solidFill>
                <a:schemeClr val="accent1"/>
              </a:solidFill>
              <a:latin typeface="Corbel" panose="020B0503020204020204" pitchFamily="34" charset="0"/>
            </a:endParaRPr>
          </a:p>
        </p:txBody>
      </p:sp>
      <p:sp>
        <p:nvSpPr>
          <p:cNvPr id="11" name="Rechteck 10"/>
          <p:cNvSpPr/>
          <p:nvPr/>
        </p:nvSpPr>
        <p:spPr>
          <a:xfrm>
            <a:off x="5289564" y="3782522"/>
            <a:ext cx="3806814" cy="276999"/>
          </a:xfrm>
          <a:prstGeom prst="rect">
            <a:avLst/>
          </a:prstGeom>
        </p:spPr>
        <p:txBody>
          <a:bodyPr wrap="square">
            <a:spAutoFit/>
          </a:bodyPr>
          <a:lstStyle/>
          <a:p>
            <a:r>
              <a:rPr lang="de-DE" sz="1200" dirty="0" smtClean="0">
                <a:solidFill>
                  <a:schemeClr val="accent1"/>
                </a:solidFill>
                <a:latin typeface="Corbel" panose="020B0503020204020204" pitchFamily="34" charset="0"/>
              </a:rPr>
              <a:t>als Transportmittel für </a:t>
            </a:r>
            <a:r>
              <a:rPr lang="de-DE" sz="1200" dirty="0">
                <a:solidFill>
                  <a:schemeClr val="accent1"/>
                </a:solidFill>
                <a:latin typeface="Corbel" panose="020B0503020204020204" pitchFamily="34" charset="0"/>
              </a:rPr>
              <a:t>unterschiedlichste </a:t>
            </a:r>
            <a:r>
              <a:rPr lang="de-DE" sz="1200" dirty="0" smtClean="0">
                <a:solidFill>
                  <a:schemeClr val="accent1"/>
                </a:solidFill>
                <a:latin typeface="Corbel" panose="020B0503020204020204" pitchFamily="34" charset="0"/>
              </a:rPr>
              <a:t>Güterarten</a:t>
            </a:r>
            <a:endParaRPr lang="de-DE" sz="1200" dirty="0">
              <a:solidFill>
                <a:schemeClr val="accent1"/>
              </a:solidFill>
              <a:latin typeface="Corbel" panose="020B0503020204020204" pitchFamily="34" charset="0"/>
            </a:endParaRPr>
          </a:p>
        </p:txBody>
      </p:sp>
      <p:sp>
        <p:nvSpPr>
          <p:cNvPr id="12" name="Rechteck 11"/>
          <p:cNvSpPr/>
          <p:nvPr/>
        </p:nvSpPr>
        <p:spPr>
          <a:xfrm>
            <a:off x="4860032" y="4791747"/>
            <a:ext cx="3806814" cy="276999"/>
          </a:xfrm>
          <a:prstGeom prst="rect">
            <a:avLst/>
          </a:prstGeom>
        </p:spPr>
        <p:txBody>
          <a:bodyPr wrap="square">
            <a:spAutoFit/>
          </a:bodyPr>
          <a:lstStyle/>
          <a:p>
            <a:r>
              <a:rPr lang="de-DE" sz="1200" dirty="0">
                <a:solidFill>
                  <a:schemeClr val="accent1"/>
                </a:solidFill>
                <a:latin typeface="Corbel" panose="020B0503020204020204" pitchFamily="34" charset="0"/>
              </a:rPr>
              <a:t>als Umschlagsplatz für </a:t>
            </a:r>
            <a:r>
              <a:rPr lang="de-DE" sz="1200" dirty="0" smtClean="0">
                <a:solidFill>
                  <a:schemeClr val="accent1"/>
                </a:solidFill>
                <a:latin typeface="Corbel" panose="020B0503020204020204" pitchFamily="34" charset="0"/>
              </a:rPr>
              <a:t>Güter </a:t>
            </a:r>
            <a:endParaRPr lang="de-DE" sz="1200" dirty="0">
              <a:solidFill>
                <a:schemeClr val="accent1"/>
              </a:solidFill>
              <a:latin typeface="Corbel" panose="020B0503020204020204" pitchFamily="34" charset="0"/>
            </a:endParaRPr>
          </a:p>
        </p:txBody>
      </p:sp>
      <p:sp>
        <p:nvSpPr>
          <p:cNvPr id="13" name="Rechteck 12"/>
          <p:cNvSpPr/>
          <p:nvPr/>
        </p:nvSpPr>
        <p:spPr>
          <a:xfrm>
            <a:off x="4067944" y="5438777"/>
            <a:ext cx="3806814" cy="461665"/>
          </a:xfrm>
          <a:prstGeom prst="rect">
            <a:avLst/>
          </a:prstGeom>
        </p:spPr>
        <p:txBody>
          <a:bodyPr wrap="square">
            <a:spAutoFit/>
          </a:bodyPr>
          <a:lstStyle/>
          <a:p>
            <a:r>
              <a:rPr lang="de-DE" sz="1200" dirty="0" smtClean="0">
                <a:solidFill>
                  <a:schemeClr val="accent1"/>
                </a:solidFill>
                <a:latin typeface="Corbel" panose="020B0503020204020204" pitchFamily="34" charset="0"/>
              </a:rPr>
              <a:t>sorgen für die Sicherheit, Planbarkeit und Effizienz der Binnenschifffahrt</a:t>
            </a:r>
            <a:endParaRPr lang="de-DE" sz="1200" dirty="0">
              <a:solidFill>
                <a:schemeClr val="accent1"/>
              </a:solidFill>
              <a:latin typeface="Corbel" panose="020B0503020204020204" pitchFamily="34" charset="0"/>
            </a:endParaRPr>
          </a:p>
        </p:txBody>
      </p:sp>
      <p:sp>
        <p:nvSpPr>
          <p:cNvPr id="14" name="Rechteck 13"/>
          <p:cNvSpPr/>
          <p:nvPr/>
        </p:nvSpPr>
        <p:spPr>
          <a:xfrm>
            <a:off x="2627784" y="5975119"/>
            <a:ext cx="3806814" cy="461665"/>
          </a:xfrm>
          <a:prstGeom prst="rect">
            <a:avLst/>
          </a:prstGeom>
        </p:spPr>
        <p:txBody>
          <a:bodyPr wrap="square">
            <a:spAutoFit/>
          </a:bodyPr>
          <a:lstStyle/>
          <a:p>
            <a:r>
              <a:rPr lang="de-DE" sz="1200" dirty="0" smtClean="0">
                <a:solidFill>
                  <a:schemeClr val="accent1"/>
                </a:solidFill>
                <a:latin typeface="Corbel" panose="020B0503020204020204" pitchFamily="34" charset="0"/>
              </a:rPr>
              <a:t>ermöglichen einen reibungslosen </a:t>
            </a:r>
            <a:r>
              <a:rPr lang="de-DE" sz="1200" dirty="0">
                <a:solidFill>
                  <a:schemeClr val="accent1"/>
                </a:solidFill>
                <a:latin typeface="Corbel" panose="020B0503020204020204" pitchFamily="34" charset="0"/>
              </a:rPr>
              <a:t>nationalen und internationalen Verkehrsstrom</a:t>
            </a:r>
          </a:p>
        </p:txBody>
      </p:sp>
      <p:sp>
        <p:nvSpPr>
          <p:cNvPr id="15" name="Rechteck 14"/>
          <p:cNvSpPr/>
          <p:nvPr/>
        </p:nvSpPr>
        <p:spPr>
          <a:xfrm>
            <a:off x="-61421" y="2230785"/>
            <a:ext cx="2181829" cy="215444"/>
          </a:xfrm>
          <a:prstGeom prst="rect">
            <a:avLst/>
          </a:prstGeom>
        </p:spPr>
        <p:txBody>
          <a:bodyPr wrap="square">
            <a:spAutoFit/>
          </a:bodyPr>
          <a:lstStyle/>
          <a:p>
            <a:r>
              <a:rPr lang="de-DE" sz="800" dirty="0" smtClean="0">
                <a:solidFill>
                  <a:schemeClr val="accent1"/>
                </a:solidFill>
                <a:latin typeface="Corbel" panose="020B0503020204020204" pitchFamily="34" charset="0"/>
              </a:rPr>
              <a:t>: Quelle: www.ines-danube.info</a:t>
            </a:r>
            <a:endParaRPr lang="de-DE" sz="800" dirty="0">
              <a:solidFill>
                <a:schemeClr val="accent1"/>
              </a:solidFill>
              <a:latin typeface="Corbel" panose="020B0503020204020204" pitchFamily="34" charset="0"/>
            </a:endParaRPr>
          </a:p>
        </p:txBody>
      </p:sp>
      <p:sp>
        <p:nvSpPr>
          <p:cNvPr id="16" name="Textfeld 15"/>
          <p:cNvSpPr txBox="1"/>
          <p:nvPr/>
        </p:nvSpPr>
        <p:spPr>
          <a:xfrm>
            <a:off x="8087072" y="6375848"/>
            <a:ext cx="1152128" cy="215444"/>
          </a:xfrm>
          <a:prstGeom prst="rect">
            <a:avLst/>
          </a:prstGeom>
          <a:noFill/>
        </p:spPr>
        <p:txBody>
          <a:bodyPr wrap="square" rtlCol="0">
            <a:spAutoFit/>
          </a:bodyPr>
          <a:lstStyle/>
          <a:p>
            <a:r>
              <a:rPr lang="de-DE" sz="800" dirty="0" smtClean="0">
                <a:solidFill>
                  <a:schemeClr val="accent1"/>
                </a:solidFill>
                <a:latin typeface="Corbel" panose="020B0503020204020204" pitchFamily="34" charset="0"/>
              </a:rPr>
              <a:t>Quelle: via 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35717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338936" cy="990600"/>
          </a:xfrm>
        </p:spPr>
        <p:txBody>
          <a:bodyPr/>
          <a:lstStyle/>
          <a:p>
            <a:r>
              <a:rPr lang="de-AT" b="1" dirty="0" smtClean="0">
                <a:solidFill>
                  <a:srgbClr val="376092"/>
                </a:solidFill>
              </a:rPr>
              <a:t>Häfen </a:t>
            </a:r>
            <a:r>
              <a:rPr lang="de-AT" b="1" dirty="0">
                <a:solidFill>
                  <a:srgbClr val="376092"/>
                </a:solidFill>
              </a:rPr>
              <a:t>und Binnenschiffe</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6</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792008334"/>
              </p:ext>
            </p:extLst>
          </p:nvPr>
        </p:nvGraphicFramePr>
        <p:xfrm>
          <a:off x="1619672" y="1628800"/>
          <a:ext cx="6408712"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7423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31532" y="2420888"/>
            <a:ext cx="3412468" cy="2202986"/>
          </a:xfrm>
          <a:prstGeom prst="rect">
            <a:avLst/>
          </a:prstGeom>
        </p:spPr>
      </p:pic>
      <p:sp>
        <p:nvSpPr>
          <p:cNvPr id="2" name="Title 1"/>
          <p:cNvSpPr>
            <a:spLocks noGrp="1"/>
          </p:cNvSpPr>
          <p:nvPr>
            <p:ph type="title"/>
          </p:nvPr>
        </p:nvSpPr>
        <p:spPr/>
        <p:txBody>
          <a:bodyPr>
            <a:normAutofit/>
          </a:bodyPr>
          <a:lstStyle/>
          <a:p>
            <a:r>
              <a:rPr lang="de-AT" b="1" dirty="0" smtClean="0">
                <a:solidFill>
                  <a:srgbClr val="376092"/>
                </a:solidFill>
              </a:rPr>
              <a:t>Definition</a:t>
            </a:r>
            <a:r>
              <a:rPr lang="de-AT" b="1" dirty="0" smtClean="0">
                <a:solidFill>
                  <a:srgbClr val="5578A2"/>
                </a:solidFill>
              </a:rPr>
              <a:t/>
            </a:r>
            <a:br>
              <a:rPr lang="de-AT" b="1" dirty="0" smtClean="0">
                <a:solidFill>
                  <a:srgbClr val="5578A2"/>
                </a:solidFill>
              </a:rPr>
            </a:br>
            <a:r>
              <a:rPr lang="de-AT" sz="2400" dirty="0" smtClean="0">
                <a:solidFill>
                  <a:srgbClr val="5578A2"/>
                </a:solidFill>
              </a:rPr>
              <a:t>Die</a:t>
            </a:r>
            <a:r>
              <a:rPr lang="de-DE" sz="2400" dirty="0" smtClean="0">
                <a:solidFill>
                  <a:schemeClr val="accent1"/>
                </a:solidFill>
              </a:rPr>
              <a:t> Grundstruktur eines Hafens</a:t>
            </a:r>
            <a:endParaRPr lang="de-AT" sz="2400" dirty="0">
              <a:solidFill>
                <a:srgbClr val="5578A2"/>
              </a:solidFill>
            </a:endParaRPr>
          </a:p>
        </p:txBody>
      </p:sp>
      <p:sp>
        <p:nvSpPr>
          <p:cNvPr id="3" name="Content Placeholder 2"/>
          <p:cNvSpPr>
            <a:spLocks noGrp="1"/>
          </p:cNvSpPr>
          <p:nvPr>
            <p:ph idx="1"/>
          </p:nvPr>
        </p:nvSpPr>
        <p:spPr>
          <a:xfrm>
            <a:off x="467544" y="1844824"/>
            <a:ext cx="8229600" cy="4776192"/>
          </a:xfrm>
        </p:spPr>
        <p:txBody>
          <a:bodyPr>
            <a:normAutofit/>
          </a:bodyPr>
          <a:lstStyle/>
          <a:p>
            <a:pPr marL="0" indent="0">
              <a:buNone/>
            </a:pPr>
            <a:endParaRPr lang="de-AT" sz="2800" b="1" dirty="0" smtClean="0">
              <a:solidFill>
                <a:schemeClr val="accent1"/>
              </a:solidFill>
            </a:endParaRPr>
          </a:p>
          <a:p>
            <a:pPr marL="0" indent="0">
              <a:spcBef>
                <a:spcPts val="600"/>
              </a:spcBef>
              <a:buNone/>
            </a:pPr>
            <a:r>
              <a:rPr lang="de-AT" sz="1800" b="1" dirty="0" smtClean="0"/>
              <a:t>Ein Hafen… </a:t>
            </a:r>
          </a:p>
          <a:p>
            <a:pPr marL="0" indent="0">
              <a:spcBef>
                <a:spcPts val="600"/>
              </a:spcBef>
              <a:buNone/>
            </a:pPr>
            <a:endParaRPr lang="de-AT" sz="1800" b="1" dirty="0" smtClean="0"/>
          </a:p>
          <a:p>
            <a:pPr lvl="1">
              <a:spcBef>
                <a:spcPts val="600"/>
              </a:spcBef>
              <a:buClr>
                <a:srgbClr val="189BC4"/>
              </a:buClr>
            </a:pPr>
            <a:r>
              <a:rPr lang="de-AT" sz="1800" dirty="0" smtClean="0">
                <a:solidFill>
                  <a:schemeClr val="accent1"/>
                </a:solidFill>
              </a:rPr>
              <a:t>…ist eine Umschlagstelle </a:t>
            </a:r>
            <a:r>
              <a:rPr lang="de-AT" sz="1800" dirty="0">
                <a:solidFill>
                  <a:schemeClr val="accent1"/>
                </a:solidFill>
              </a:rPr>
              <a:t>für </a:t>
            </a:r>
            <a:r>
              <a:rPr lang="de-AT" sz="1800" dirty="0" smtClean="0">
                <a:solidFill>
                  <a:schemeClr val="accent1"/>
                </a:solidFill>
              </a:rPr>
              <a:t>Güter</a:t>
            </a:r>
          </a:p>
          <a:p>
            <a:pPr lvl="1">
              <a:spcBef>
                <a:spcPts val="600"/>
              </a:spcBef>
              <a:buClr>
                <a:srgbClr val="189BC4"/>
              </a:buClr>
            </a:pPr>
            <a:endParaRPr lang="de-AT" sz="1800" dirty="0">
              <a:solidFill>
                <a:schemeClr val="accent1"/>
              </a:solidFill>
            </a:endParaRPr>
          </a:p>
          <a:p>
            <a:pPr lvl="1">
              <a:spcBef>
                <a:spcPts val="600"/>
              </a:spcBef>
              <a:buClr>
                <a:srgbClr val="189BC4"/>
              </a:buClr>
            </a:pPr>
            <a:r>
              <a:rPr lang="de-AT" sz="1800" dirty="0" smtClean="0">
                <a:solidFill>
                  <a:schemeClr val="accent1"/>
                </a:solidFill>
              </a:rPr>
              <a:t>… verfügt über mindestens ein Hafenbecken </a:t>
            </a:r>
            <a:br>
              <a:rPr lang="de-AT" sz="1800" dirty="0" smtClean="0">
                <a:solidFill>
                  <a:schemeClr val="accent1"/>
                </a:solidFill>
              </a:rPr>
            </a:br>
            <a:r>
              <a:rPr lang="de-AT" sz="1800" dirty="0" smtClean="0">
                <a:solidFill>
                  <a:schemeClr val="accent1"/>
                </a:solidFill>
              </a:rPr>
              <a:t>(ansonsten Umschlaglände)</a:t>
            </a:r>
          </a:p>
          <a:p>
            <a:pPr lvl="1">
              <a:spcBef>
                <a:spcPts val="600"/>
              </a:spcBef>
              <a:buClr>
                <a:srgbClr val="189BC4"/>
              </a:buClr>
            </a:pPr>
            <a:endParaRPr lang="de-AT" sz="1800" dirty="0" smtClean="0">
              <a:solidFill>
                <a:schemeClr val="accent1"/>
              </a:solidFill>
            </a:endParaRPr>
          </a:p>
          <a:p>
            <a:pPr lvl="1">
              <a:spcBef>
                <a:spcPts val="600"/>
              </a:spcBef>
              <a:buClr>
                <a:srgbClr val="189BC4"/>
              </a:buClr>
            </a:pPr>
            <a:r>
              <a:rPr lang="de-AT" sz="1800" dirty="0" smtClean="0">
                <a:solidFill>
                  <a:schemeClr val="accent1"/>
                </a:solidFill>
              </a:rPr>
              <a:t>…verfügt über Verbindung </a:t>
            </a:r>
            <a:r>
              <a:rPr lang="de-AT" sz="1800" dirty="0">
                <a:solidFill>
                  <a:schemeClr val="accent1"/>
                </a:solidFill>
              </a:rPr>
              <a:t>zu anderen </a:t>
            </a:r>
            <a:r>
              <a:rPr lang="de-AT" sz="1800" dirty="0" smtClean="0">
                <a:solidFill>
                  <a:schemeClr val="accent1"/>
                </a:solidFill>
              </a:rPr>
              <a:t>Verkehrsträgern</a:t>
            </a:r>
          </a:p>
          <a:p>
            <a:pPr lvl="1">
              <a:buFont typeface="Symbol" panose="05050102010706020507" pitchFamily="18" charset="2"/>
              <a:buChar char="-"/>
            </a:pPr>
            <a:endParaRPr lang="de-AT" dirty="0">
              <a:solidFill>
                <a:schemeClr val="accent1"/>
              </a:solidFill>
            </a:endParaRPr>
          </a:p>
          <a:p>
            <a:pPr lvl="1">
              <a:buFont typeface="Symbol" panose="05050102010706020507" pitchFamily="18" charset="2"/>
              <a:buChar char="-"/>
            </a:pPr>
            <a:endParaRPr lang="de-AT" sz="1000" dirty="0" smtClean="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
        <p:nvSpPr>
          <p:cNvPr id="7" name="Text Box 6"/>
          <p:cNvSpPr txBox="1">
            <a:spLocks noChangeArrowheads="1"/>
          </p:cNvSpPr>
          <p:nvPr/>
        </p:nvSpPr>
        <p:spPr bwMode="auto">
          <a:xfrm>
            <a:off x="5731532" y="2492896"/>
            <a:ext cx="124297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via donau</a:t>
            </a:r>
            <a:endParaRPr lang="de-DE" sz="800" dirty="0">
              <a:solidFill>
                <a:schemeClr val="accent1"/>
              </a:solidFill>
              <a:latin typeface="Corbel" panose="020B0503020204020204" pitchFamily="34" charset="0"/>
            </a:endParaRPr>
          </a:p>
        </p:txBody>
      </p:sp>
      <p:sp>
        <p:nvSpPr>
          <p:cNvPr id="8" name="Text Box 6"/>
          <p:cNvSpPr txBox="1">
            <a:spLocks noChangeArrowheads="1"/>
          </p:cNvSpPr>
          <p:nvPr/>
        </p:nvSpPr>
        <p:spPr bwMode="auto">
          <a:xfrm>
            <a:off x="8063880" y="6415487"/>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255629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title"/>
          </p:nvPr>
        </p:nvSpPr>
        <p:spPr>
          <a:prstGeom prst="rect">
            <a:avLst/>
          </a:prstGeom>
        </p:spPr>
        <p:txBody>
          <a:bodyPr/>
          <a:lstStyle/>
          <a:p>
            <a:r>
              <a:rPr lang="de-DE" b="1" dirty="0" smtClean="0">
                <a:solidFill>
                  <a:schemeClr val="accent1"/>
                </a:solidFill>
              </a:rPr>
              <a:t>Dreiteilige Grundstruktur</a:t>
            </a:r>
            <a:br>
              <a:rPr lang="de-DE" b="1" dirty="0" smtClean="0">
                <a:solidFill>
                  <a:schemeClr val="accent1"/>
                </a:solidFill>
              </a:rPr>
            </a:br>
            <a:r>
              <a:rPr lang="de-DE" sz="2400" dirty="0" smtClean="0">
                <a:solidFill>
                  <a:schemeClr val="accent1"/>
                </a:solidFill>
              </a:rPr>
              <a:t>Die Grundstruktur eines Hafens</a:t>
            </a:r>
            <a:endParaRPr lang="de-DE" sz="2400" dirty="0" smtClean="0">
              <a:solidFill>
                <a:srgbClr val="5578A2"/>
              </a:solidFill>
            </a:endParaRPr>
          </a:p>
        </p:txBody>
      </p:sp>
      <p:sp>
        <p:nvSpPr>
          <p:cNvPr id="2" name="Content Placeholder 1"/>
          <p:cNvSpPr>
            <a:spLocks noGrp="1"/>
          </p:cNvSpPr>
          <p:nvPr>
            <p:ph idx="1"/>
          </p:nvPr>
        </p:nvSpPr>
        <p:spPr>
          <a:xfrm>
            <a:off x="323528" y="1700808"/>
            <a:ext cx="8700108" cy="4833342"/>
          </a:xfrm>
        </p:spPr>
        <p:txBody>
          <a:bodyPr>
            <a:normAutofit/>
          </a:bodyPr>
          <a:lstStyle/>
          <a:p>
            <a:pPr>
              <a:buFont typeface="Courier New" panose="02070309020205020404" pitchFamily="49" charset="0"/>
              <a:buChar char="o"/>
            </a:pPr>
            <a:endParaRPr lang="de-AT" sz="400" spc="60" dirty="0" smtClean="0">
              <a:solidFill>
                <a:schemeClr val="accent1"/>
              </a:solidFill>
            </a:endParaRPr>
          </a:p>
          <a:p>
            <a:pPr>
              <a:spcBef>
                <a:spcPts val="600"/>
              </a:spcBef>
              <a:buClr>
                <a:srgbClr val="189BC4"/>
              </a:buClr>
            </a:pPr>
            <a:r>
              <a:rPr lang="de-AT" sz="1800" b="1" spc="60" dirty="0" smtClean="0"/>
              <a:t>Wasserseite:</a:t>
            </a:r>
          </a:p>
          <a:p>
            <a:pPr lvl="1">
              <a:spcBef>
                <a:spcPts val="600"/>
              </a:spcBef>
              <a:buClr>
                <a:srgbClr val="189BC4"/>
              </a:buClr>
              <a:buFont typeface="Symbol" panose="05050102010706020507" pitchFamily="18" charset="2"/>
              <a:buChar char="-"/>
            </a:pPr>
            <a:r>
              <a:rPr lang="de-AT" sz="1600" spc="60" dirty="0" smtClean="0">
                <a:solidFill>
                  <a:schemeClr val="accent1"/>
                </a:solidFill>
              </a:rPr>
              <a:t>Hafenbecken</a:t>
            </a:r>
          </a:p>
          <a:p>
            <a:pPr lvl="1">
              <a:spcBef>
                <a:spcPts val="600"/>
              </a:spcBef>
              <a:buClr>
                <a:srgbClr val="189BC4"/>
              </a:buClr>
              <a:buFont typeface="Symbol" panose="05050102010706020507" pitchFamily="18" charset="2"/>
              <a:buChar char="-"/>
            </a:pPr>
            <a:r>
              <a:rPr lang="de-AT" sz="1600" spc="60" dirty="0" smtClean="0">
                <a:solidFill>
                  <a:schemeClr val="accent1"/>
                </a:solidFill>
              </a:rPr>
              <a:t>Kai</a:t>
            </a:r>
          </a:p>
          <a:p>
            <a:pPr>
              <a:spcBef>
                <a:spcPts val="600"/>
              </a:spcBef>
              <a:buClr>
                <a:srgbClr val="189BC4"/>
              </a:buClr>
              <a:buFont typeface="Symbol" panose="05050102010706020507" pitchFamily="18" charset="2"/>
              <a:buChar char="-"/>
            </a:pPr>
            <a:endParaRPr lang="de-AT" sz="1800" spc="60" dirty="0" smtClean="0">
              <a:solidFill>
                <a:schemeClr val="accent1"/>
              </a:solidFill>
            </a:endParaRPr>
          </a:p>
          <a:p>
            <a:pPr>
              <a:spcBef>
                <a:spcPts val="600"/>
              </a:spcBef>
              <a:buClr>
                <a:srgbClr val="189BC4"/>
              </a:buClr>
            </a:pPr>
            <a:r>
              <a:rPr lang="de-AT" sz="1800" b="1" spc="60" dirty="0" smtClean="0"/>
              <a:t>Hafengebiet:</a:t>
            </a:r>
          </a:p>
          <a:p>
            <a:pPr lvl="1">
              <a:spcBef>
                <a:spcPts val="600"/>
              </a:spcBef>
              <a:buClr>
                <a:srgbClr val="189BC4"/>
              </a:buClr>
              <a:buFont typeface="Symbol" panose="05050102010706020507" pitchFamily="18" charset="2"/>
              <a:buChar char="-"/>
            </a:pPr>
            <a:r>
              <a:rPr lang="de-AT" sz="1600" spc="60" dirty="0" smtClean="0">
                <a:solidFill>
                  <a:schemeClr val="accent1"/>
                </a:solidFill>
              </a:rPr>
              <a:t>Kräne</a:t>
            </a:r>
          </a:p>
          <a:p>
            <a:pPr lvl="1">
              <a:spcBef>
                <a:spcPts val="600"/>
              </a:spcBef>
              <a:buClr>
                <a:srgbClr val="189BC4"/>
              </a:buClr>
              <a:buFont typeface="Symbol" panose="05050102010706020507" pitchFamily="18" charset="2"/>
              <a:buChar char="-"/>
            </a:pPr>
            <a:r>
              <a:rPr lang="de-AT" sz="1600" spc="60" dirty="0" smtClean="0">
                <a:solidFill>
                  <a:schemeClr val="accent1"/>
                </a:solidFill>
              </a:rPr>
              <a:t>Umschlagplätze</a:t>
            </a:r>
          </a:p>
          <a:p>
            <a:pPr lvl="1">
              <a:spcBef>
                <a:spcPts val="600"/>
              </a:spcBef>
              <a:buClr>
                <a:srgbClr val="189BC4"/>
              </a:buClr>
              <a:buFont typeface="Symbol" panose="05050102010706020507" pitchFamily="18" charset="2"/>
              <a:buChar char="-"/>
            </a:pPr>
            <a:r>
              <a:rPr lang="de-DE" sz="1600" spc="60" dirty="0">
                <a:solidFill>
                  <a:schemeClr val="accent1"/>
                </a:solidFill>
              </a:rPr>
              <a:t>e</a:t>
            </a:r>
            <a:r>
              <a:rPr lang="de-DE" sz="1600" spc="60" dirty="0" smtClean="0">
                <a:solidFill>
                  <a:schemeClr val="accent1"/>
                </a:solidFill>
              </a:rPr>
              <a:t>tc</a:t>
            </a:r>
            <a:r>
              <a:rPr lang="de-DE" sz="1800" spc="60" dirty="0" smtClean="0">
                <a:solidFill>
                  <a:schemeClr val="accent1"/>
                </a:solidFill>
              </a:rPr>
              <a:t>.</a:t>
            </a:r>
            <a:endParaRPr lang="de-AT" sz="1800" spc="60" dirty="0" smtClean="0">
              <a:solidFill>
                <a:schemeClr val="accent1"/>
              </a:solidFill>
            </a:endParaRPr>
          </a:p>
          <a:p>
            <a:pPr>
              <a:spcBef>
                <a:spcPts val="600"/>
              </a:spcBef>
              <a:buClr>
                <a:srgbClr val="189BC4"/>
              </a:buClr>
              <a:buFont typeface="Symbol" panose="05050102010706020507" pitchFamily="18" charset="2"/>
              <a:buChar char="-"/>
            </a:pPr>
            <a:endParaRPr lang="de-AT" sz="1800" spc="60" dirty="0" smtClean="0">
              <a:solidFill>
                <a:schemeClr val="accent1"/>
              </a:solidFill>
            </a:endParaRPr>
          </a:p>
          <a:p>
            <a:pPr>
              <a:spcBef>
                <a:spcPts val="600"/>
              </a:spcBef>
              <a:buClr>
                <a:srgbClr val="189BC4"/>
              </a:buClr>
            </a:pPr>
            <a:r>
              <a:rPr lang="de-AT" sz="1800" b="1" spc="60" dirty="0" smtClean="0"/>
              <a:t>Hinterland:</a:t>
            </a:r>
          </a:p>
          <a:p>
            <a:pPr lvl="1">
              <a:spcBef>
                <a:spcPts val="600"/>
              </a:spcBef>
              <a:buClr>
                <a:srgbClr val="189BC4"/>
              </a:buClr>
              <a:buFont typeface="Symbol" panose="05050102010706020507" pitchFamily="18" charset="2"/>
              <a:buChar char="-"/>
            </a:pPr>
            <a:r>
              <a:rPr lang="de-AT" sz="1600" spc="60" dirty="0" smtClean="0">
                <a:solidFill>
                  <a:schemeClr val="accent1"/>
                </a:solidFill>
              </a:rPr>
              <a:t>Einzugsbereich</a:t>
            </a:r>
            <a:r>
              <a:rPr lang="de-AT" sz="1800" spc="60" dirty="0" smtClean="0">
                <a:solidFill>
                  <a:schemeClr val="accent1"/>
                </a:solidFill>
              </a:rPr>
              <a:t> </a:t>
            </a:r>
          </a:p>
          <a:p>
            <a:pPr marL="0" indent="0">
              <a:buNone/>
            </a:pPr>
            <a:endParaRPr lang="de-AT" spc="60" dirty="0" smtClean="0">
              <a:solidFill>
                <a:schemeClr val="accent1"/>
              </a:solidFill>
            </a:endParaRPr>
          </a:p>
          <a:p>
            <a:pPr marL="0" indent="0">
              <a:buNone/>
            </a:pPr>
            <a:endParaRPr lang="de-DE" sz="1800" dirty="0" smtClean="0">
              <a:solidFill>
                <a:prstClr val="black"/>
              </a:solidFill>
              <a:hlinkClick r:id="rId3"/>
            </a:endParaRPr>
          </a:p>
          <a:p>
            <a:pPr marL="0" indent="0">
              <a:buNone/>
            </a:pPr>
            <a:endParaRPr lang="de-DE" sz="1800" dirty="0">
              <a:solidFill>
                <a:prstClr val="black"/>
              </a:solidFill>
            </a:endParaRPr>
          </a:p>
          <a:p>
            <a:pPr marL="0" indent="0">
              <a:buNone/>
            </a:pPr>
            <a:endParaRPr lang="de-AT" spc="60" dirty="0" smtClean="0">
              <a:solidFill>
                <a:schemeClr val="accent1"/>
              </a:solidFill>
            </a:endParaRPr>
          </a:p>
        </p:txBody>
      </p:sp>
      <p:sp>
        <p:nvSpPr>
          <p:cNvPr id="8"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sp>
        <p:nvSpPr>
          <p:cNvPr id="7" name="Datumsplatzhalter 3"/>
          <p:cNvSpPr txBox="1">
            <a:spLocks/>
          </p:cNvSpPr>
          <p:nvPr/>
        </p:nvSpPr>
        <p:spPr>
          <a:xfrm>
            <a:off x="585936" y="6585160"/>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latin typeface="Corbel" panose="020B0503020204020204" pitchFamily="34" charset="0"/>
            </a:endParaRPr>
          </a:p>
        </p:txBody>
      </p:sp>
      <p:sp>
        <p:nvSpPr>
          <p:cNvPr id="9" name="Text Box 6"/>
          <p:cNvSpPr txBox="1">
            <a:spLocks noChangeArrowheads="1"/>
          </p:cNvSpPr>
          <p:nvPr/>
        </p:nvSpPr>
        <p:spPr bwMode="auto">
          <a:xfrm>
            <a:off x="8063880" y="6415487"/>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via donau</a:t>
            </a:r>
            <a:endParaRPr lang="de-DE" sz="800" dirty="0">
              <a:solidFill>
                <a:schemeClr val="accent1"/>
              </a:solidFill>
              <a:latin typeface="Corbel" panose="020B0503020204020204" pitchFamily="34" charset="0"/>
            </a:endParaRPr>
          </a:p>
        </p:txBody>
      </p:sp>
      <p:pic>
        <p:nvPicPr>
          <p:cNvPr id="3" name="Picture 2"/>
          <p:cNvPicPr>
            <a:picLocks noChangeAspect="1"/>
          </p:cNvPicPr>
          <p:nvPr/>
        </p:nvPicPr>
        <p:blipFill>
          <a:blip r:embed="rId4"/>
          <a:stretch>
            <a:fillRect/>
          </a:stretch>
        </p:blipFill>
        <p:spPr>
          <a:xfrm>
            <a:off x="4572001" y="2420888"/>
            <a:ext cx="4572000" cy="3048000"/>
          </a:xfrm>
          <a:prstGeom prst="rect">
            <a:avLst/>
          </a:prstGeom>
        </p:spPr>
      </p:pic>
      <p:sp>
        <p:nvSpPr>
          <p:cNvPr id="11" name="Text Box 6"/>
          <p:cNvSpPr txBox="1">
            <a:spLocks noChangeArrowheads="1"/>
          </p:cNvSpPr>
          <p:nvPr/>
        </p:nvSpPr>
        <p:spPr bwMode="auto">
          <a:xfrm>
            <a:off x="4572001" y="2492896"/>
            <a:ext cx="219566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r>
              <a:rPr lang="de-AT" sz="800" dirty="0" smtClean="0">
                <a:solidFill>
                  <a:schemeClr val="accent1"/>
                </a:solidFill>
                <a:latin typeface="Corbel" panose="020B0503020204020204" pitchFamily="34" charset="0"/>
              </a:rPr>
              <a:t>, EHG </a:t>
            </a:r>
            <a:r>
              <a:rPr lang="de-AT" sz="800" dirty="0" err="1" smtClean="0">
                <a:solidFill>
                  <a:schemeClr val="accent1"/>
                </a:solidFill>
                <a:latin typeface="Corbel" panose="020B0503020204020204" pitchFamily="34" charset="0"/>
              </a:rPr>
              <a:t>Ennshafen</a:t>
            </a:r>
            <a:r>
              <a:rPr lang="de-AT" sz="800" dirty="0" smtClean="0">
                <a:solidFill>
                  <a:schemeClr val="accent1"/>
                </a:solidFill>
                <a:latin typeface="Corbel" panose="020B0503020204020204" pitchFamily="34" charset="0"/>
              </a:rPr>
              <a:t> GmbH</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894450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smtClean="0">
                <a:solidFill>
                  <a:schemeClr val="accent1"/>
                </a:solidFill>
              </a:rPr>
              <a:t>Länden</a:t>
            </a:r>
            <a:br>
              <a:rPr lang="de-DE" b="1" dirty="0" smtClean="0">
                <a:solidFill>
                  <a:schemeClr val="accent1"/>
                </a:solidFill>
              </a:rPr>
            </a:br>
            <a:r>
              <a:rPr lang="de-DE" sz="2400" dirty="0" smtClean="0">
                <a:solidFill>
                  <a:schemeClr val="accent1"/>
                </a:solidFill>
              </a:rPr>
              <a:t>Die Grundstruktur eines Hafens</a:t>
            </a:r>
            <a:endParaRPr lang="de-AT" sz="2400" dirty="0">
              <a:solidFill>
                <a:schemeClr val="accent1"/>
              </a:solidFill>
            </a:endParaRPr>
          </a:p>
        </p:txBody>
      </p:sp>
      <p:sp>
        <p:nvSpPr>
          <p:cNvPr id="3" name="Inhaltsplatzhalter 2"/>
          <p:cNvSpPr>
            <a:spLocks noGrp="1"/>
          </p:cNvSpPr>
          <p:nvPr>
            <p:ph idx="1"/>
          </p:nvPr>
        </p:nvSpPr>
        <p:spPr/>
        <p:txBody>
          <a:bodyPr/>
          <a:lstStyle/>
          <a:p>
            <a:pPr>
              <a:spcBef>
                <a:spcPts val="600"/>
              </a:spcBef>
              <a:buClr>
                <a:srgbClr val="189BC4"/>
              </a:buClr>
            </a:pPr>
            <a:endParaRPr lang="de-DE" sz="1800" dirty="0" smtClean="0">
              <a:solidFill>
                <a:schemeClr val="accent1"/>
              </a:solidFill>
            </a:endParaRPr>
          </a:p>
          <a:p>
            <a:pPr marL="0" indent="0">
              <a:spcBef>
                <a:spcPts val="600"/>
              </a:spcBef>
              <a:buClr>
                <a:srgbClr val="189BC4"/>
              </a:buClr>
              <a:buNone/>
            </a:pPr>
            <a:endParaRPr lang="de-DE" sz="1800" dirty="0" smtClean="0">
              <a:solidFill>
                <a:schemeClr val="accent1"/>
              </a:solidFill>
            </a:endParaRPr>
          </a:p>
          <a:p>
            <a:pPr>
              <a:spcBef>
                <a:spcPts val="600"/>
              </a:spcBef>
              <a:buClr>
                <a:srgbClr val="189BC4"/>
              </a:buClr>
            </a:pPr>
            <a:r>
              <a:rPr lang="de-DE" sz="1800" dirty="0" smtClean="0">
                <a:solidFill>
                  <a:schemeClr val="accent1"/>
                </a:solidFill>
              </a:rPr>
              <a:t>Umschlagstelle </a:t>
            </a:r>
            <a:r>
              <a:rPr lang="de-DE" sz="1800" b="1" dirty="0" smtClean="0"/>
              <a:t>ohne Hafenbecken</a:t>
            </a:r>
          </a:p>
          <a:p>
            <a:pPr>
              <a:spcBef>
                <a:spcPts val="600"/>
              </a:spcBef>
              <a:buClr>
                <a:srgbClr val="189BC4"/>
              </a:buClr>
            </a:pPr>
            <a:endParaRPr lang="de-DE" sz="1800" b="1" dirty="0"/>
          </a:p>
          <a:p>
            <a:pPr>
              <a:spcBef>
                <a:spcPts val="600"/>
              </a:spcBef>
              <a:buClr>
                <a:srgbClr val="189BC4"/>
              </a:buClr>
            </a:pPr>
            <a:r>
              <a:rPr lang="de-DE" sz="1800" dirty="0">
                <a:solidFill>
                  <a:schemeClr val="accent1"/>
                </a:solidFill>
              </a:rPr>
              <a:t>k</a:t>
            </a:r>
            <a:r>
              <a:rPr lang="de-DE" sz="1800" dirty="0" smtClean="0">
                <a:solidFill>
                  <a:schemeClr val="accent1"/>
                </a:solidFill>
              </a:rPr>
              <a:t>ürzere Kaimauer als ein Hafen</a:t>
            </a:r>
          </a:p>
          <a:p>
            <a:pPr>
              <a:spcBef>
                <a:spcPts val="600"/>
              </a:spcBef>
              <a:buClr>
                <a:srgbClr val="189BC4"/>
              </a:buClr>
            </a:pPr>
            <a:endParaRPr lang="de-DE" sz="1800" dirty="0" smtClean="0">
              <a:solidFill>
                <a:schemeClr val="accent1"/>
              </a:solidFill>
            </a:endParaRPr>
          </a:p>
          <a:p>
            <a:pPr>
              <a:spcBef>
                <a:spcPts val="600"/>
              </a:spcBef>
              <a:buClr>
                <a:srgbClr val="189BC4"/>
              </a:buClr>
            </a:pPr>
            <a:r>
              <a:rPr lang="de-DE" sz="1800" b="1" dirty="0"/>
              <a:t>n</a:t>
            </a:r>
            <a:r>
              <a:rPr lang="de-DE" sz="1800" b="1" dirty="0" smtClean="0"/>
              <a:t>icht alle Güter </a:t>
            </a:r>
            <a:r>
              <a:rPr lang="de-DE" sz="1800" dirty="0" smtClean="0">
                <a:solidFill>
                  <a:schemeClr val="accent1"/>
                </a:solidFill>
              </a:rPr>
              <a:t>gesetzlich erlaubt</a:t>
            </a:r>
          </a:p>
          <a:p>
            <a:pPr>
              <a:spcBef>
                <a:spcPts val="600"/>
              </a:spcBef>
              <a:buClr>
                <a:srgbClr val="189BC4"/>
              </a:buClr>
            </a:pPr>
            <a:endParaRPr lang="de-DE" sz="1800" dirty="0">
              <a:solidFill>
                <a:schemeClr val="accent1"/>
              </a:solidFill>
            </a:endParaRPr>
          </a:p>
          <a:p>
            <a:pPr>
              <a:spcBef>
                <a:spcPts val="600"/>
              </a:spcBef>
              <a:buClr>
                <a:srgbClr val="189BC4"/>
              </a:buClr>
            </a:pPr>
            <a:r>
              <a:rPr lang="de-DE" sz="1800" dirty="0">
                <a:solidFill>
                  <a:schemeClr val="accent1"/>
                </a:solidFill>
              </a:rPr>
              <a:t>e</a:t>
            </a:r>
            <a:r>
              <a:rPr lang="de-DE" sz="1800" dirty="0" smtClean="0">
                <a:solidFill>
                  <a:schemeClr val="accent1"/>
                </a:solidFill>
              </a:rPr>
              <a:t>in oder mehrere Terminals</a:t>
            </a:r>
          </a:p>
          <a:p>
            <a:endParaRPr lang="de-DE" dirty="0"/>
          </a:p>
          <a:p>
            <a:endParaRPr lang="de-DE" dirty="0" smtClean="0"/>
          </a:p>
          <a:p>
            <a:endParaRPr lang="de-DE" dirty="0"/>
          </a:p>
          <a:p>
            <a:endParaRPr lang="de-DE" dirty="0" smtClean="0"/>
          </a:p>
          <a:p>
            <a:endParaRPr lang="de-DE" dirty="0"/>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9</a:t>
            </a:fld>
            <a:endParaRPr lang="de-AT" dirty="0">
              <a:solidFill>
                <a:prstClr val="white"/>
              </a:solidFill>
            </a:endParaRPr>
          </a:p>
        </p:txBody>
      </p:sp>
      <p:sp>
        <p:nvSpPr>
          <p:cNvPr id="7" name="Text Box 6"/>
          <p:cNvSpPr txBox="1">
            <a:spLocks noChangeArrowheads="1"/>
          </p:cNvSpPr>
          <p:nvPr/>
        </p:nvSpPr>
        <p:spPr bwMode="auto">
          <a:xfrm>
            <a:off x="8063880" y="6415487"/>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via donau</a:t>
            </a:r>
            <a:endParaRPr lang="de-DE" sz="800" dirty="0">
              <a:solidFill>
                <a:schemeClr val="accent1"/>
              </a:solidFill>
              <a:latin typeface="Corbel" panose="020B0503020204020204" pitchFamily="34" charset="0"/>
            </a:endParaRPr>
          </a:p>
        </p:txBody>
      </p:sp>
      <p:pic>
        <p:nvPicPr>
          <p:cNvPr id="8" name="Picture 7"/>
          <p:cNvPicPr>
            <a:picLocks noChangeAspect="1"/>
          </p:cNvPicPr>
          <p:nvPr/>
        </p:nvPicPr>
        <p:blipFill rotWithShape="1">
          <a:blip r:embed="rId3"/>
          <a:srcRect t="4385" b="12568"/>
          <a:stretch/>
        </p:blipFill>
        <p:spPr>
          <a:xfrm>
            <a:off x="6134100" y="2420888"/>
            <a:ext cx="3009900" cy="1924981"/>
          </a:xfrm>
          <a:prstGeom prst="rect">
            <a:avLst/>
          </a:prstGeom>
        </p:spPr>
      </p:pic>
      <p:sp>
        <p:nvSpPr>
          <p:cNvPr id="9" name="Text Box 6"/>
          <p:cNvSpPr txBox="1">
            <a:spLocks noChangeArrowheads="1"/>
          </p:cNvSpPr>
          <p:nvPr/>
        </p:nvSpPr>
        <p:spPr bwMode="auto">
          <a:xfrm>
            <a:off x="6105469" y="2420888"/>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035808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1">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5687</Words>
  <Application>Microsoft Office PowerPoint</Application>
  <PresentationFormat>On-screen Show (4:3)</PresentationFormat>
  <Paragraphs>796</Paragraphs>
  <Slides>44</Slides>
  <Notes>44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44</vt:i4>
      </vt:variant>
    </vt:vector>
  </HeadingPairs>
  <TitlesOfParts>
    <vt:vector size="55" baseType="lpstr">
      <vt:lpstr>Arial</vt:lpstr>
      <vt:lpstr>Calibri</vt:lpstr>
      <vt:lpstr>Calibri (Body)</vt:lpstr>
      <vt:lpstr>Corbel</vt:lpstr>
      <vt:lpstr>Courier New</vt:lpstr>
      <vt:lpstr>Symbol</vt:lpstr>
      <vt:lpstr>Times New Roman</vt:lpstr>
      <vt:lpstr>Wingdings</vt:lpstr>
      <vt:lpstr>ヒラギノ角ゴ Pro W3</vt:lpstr>
      <vt:lpstr>Custom Design</vt:lpstr>
      <vt:lpstr>1_Clarity</vt:lpstr>
      <vt:lpstr>Wie man am besten mit diesem Lehrmaterial arbeitet</vt:lpstr>
      <vt:lpstr>Lernziele und Zielgruppe</vt:lpstr>
      <vt:lpstr>HÄFEN UND BINNENSCHIFFE </vt:lpstr>
      <vt:lpstr>Warm-Up Häfen und Binnenschiffe</vt:lpstr>
      <vt:lpstr>Die Elemente der Binnenschifffahrt</vt:lpstr>
      <vt:lpstr>Häfen und Binnenschiffe</vt:lpstr>
      <vt:lpstr>Definition Die Grundstruktur eines Hafens</vt:lpstr>
      <vt:lpstr>Dreiteilige Grundstruktur Die Grundstruktur eines Hafens</vt:lpstr>
      <vt:lpstr>Länden Die Grundstruktur eines Hafens</vt:lpstr>
      <vt:lpstr>Häfen als Logistikdienstleister Die Grundstruktur eines Hafens</vt:lpstr>
      <vt:lpstr>Häfen als Logistikdienstleister Die Grundstruktur eines Hafens</vt:lpstr>
      <vt:lpstr>Quiz Die Grundstruktur eines Hafens</vt:lpstr>
      <vt:lpstr>Häfen und Binnenschiffe</vt:lpstr>
      <vt:lpstr>Überblick über die österreichischen Donauhäfen Die Häfen der Donau</vt:lpstr>
      <vt:lpstr>Österreichische Donauhäfen Die Häfen der Donau</vt:lpstr>
      <vt:lpstr>Österreichische Donauhäfen Die Häfen der Donau</vt:lpstr>
      <vt:lpstr>Die Donauhäfen Die Häfen der Donau</vt:lpstr>
      <vt:lpstr>Häfen im Rhein-Main-Donau-Korridor Die Häfen der Donau</vt:lpstr>
      <vt:lpstr>Quiz Die Häfen der Donau</vt:lpstr>
      <vt:lpstr>Häfen und Binnenschiffe</vt:lpstr>
      <vt:lpstr>Definition Umschlag/Umschlagseinrichtungen</vt:lpstr>
      <vt:lpstr>Wasserseitiger Umschlag Österr. Donauhäfen 2018 Umschlag/Umschlagseinrichtungen</vt:lpstr>
      <vt:lpstr>Umschlag/Umschlagseinrichtungen Arten von Kränen</vt:lpstr>
      <vt:lpstr>Leistungsfähigkeit der Kräne Umschlag/Umschlagseinrichtungen</vt:lpstr>
      <vt:lpstr>Sonstige Umschlagsarten Umschlag/Umschlagseinrichtungen</vt:lpstr>
      <vt:lpstr>Sonstige Umschlagsarten Umschlag/Umschlagseinrichtungen</vt:lpstr>
      <vt:lpstr>Quiz Umschlag/ Umschlagseinrichtungen</vt:lpstr>
      <vt:lpstr>Häfen und Binnenschiffe</vt:lpstr>
      <vt:lpstr>Güterbinnenschiffe auf der Donau Schiffstypen</vt:lpstr>
      <vt:lpstr> Motorgüterschiffe Schiffstypen </vt:lpstr>
      <vt:lpstr>Beispiel  Motorgüterschiff Schiffstypen</vt:lpstr>
      <vt:lpstr>Schiffstypen nach Güterart Schiffstypen</vt:lpstr>
      <vt:lpstr>Schiffstypen nach Güterart Schiffstypen</vt:lpstr>
      <vt:lpstr>Schubverbände Schiffstypen</vt:lpstr>
      <vt:lpstr>Massenleistungsfähigkeit (Schubverband mit 4 Leichtern) Schiffstypen</vt:lpstr>
      <vt:lpstr>Einsatzmöglichkeit Donau Schiffstypen</vt:lpstr>
      <vt:lpstr>Donauflotte Schiffstypen</vt:lpstr>
      <vt:lpstr>Exkurs: Unternehmen der Donauschifffahrt</vt:lpstr>
      <vt:lpstr>Exkurs: Entwicklungstrends</vt:lpstr>
      <vt:lpstr>Quiz Schiffstypen</vt:lpstr>
      <vt:lpstr>Internetrecherche Abschlussübung</vt:lpstr>
      <vt:lpstr>Quellenverzeichnis</vt:lpstr>
      <vt:lpstr>Quellenverzeichnis</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Haller Alexandra</cp:lastModifiedBy>
  <cp:revision>413</cp:revision>
  <cp:lastPrinted>2013-04-09T11:49:52Z</cp:lastPrinted>
  <dcterms:created xsi:type="dcterms:W3CDTF">2012-09-17T08:31:25Z</dcterms:created>
  <dcterms:modified xsi:type="dcterms:W3CDTF">2020-04-27T09:23:10Z</dcterms:modified>
</cp:coreProperties>
</file>