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712" r:id="rId3"/>
    <p:sldMasterId id="2147483725" r:id="rId4"/>
  </p:sldMasterIdLst>
  <p:notesMasterIdLst>
    <p:notesMasterId r:id="rId57"/>
  </p:notesMasterIdLst>
  <p:handoutMasterIdLst>
    <p:handoutMasterId r:id="rId58"/>
  </p:handoutMasterIdLst>
  <p:sldIdLst>
    <p:sldId id="428" r:id="rId5"/>
    <p:sldId id="490" r:id="rId6"/>
    <p:sldId id="420" r:id="rId7"/>
    <p:sldId id="423" r:id="rId8"/>
    <p:sldId id="479" r:id="rId9"/>
    <p:sldId id="413" r:id="rId10"/>
    <p:sldId id="402" r:id="rId11"/>
    <p:sldId id="398" r:id="rId12"/>
    <p:sldId id="368" r:id="rId13"/>
    <p:sldId id="372" r:id="rId14"/>
    <p:sldId id="396" r:id="rId15"/>
    <p:sldId id="411" r:id="rId16"/>
    <p:sldId id="414" r:id="rId17"/>
    <p:sldId id="485" r:id="rId18"/>
    <p:sldId id="480" r:id="rId19"/>
    <p:sldId id="431" r:id="rId20"/>
    <p:sldId id="432" r:id="rId21"/>
    <p:sldId id="433" r:id="rId22"/>
    <p:sldId id="434" r:id="rId23"/>
    <p:sldId id="435" r:id="rId24"/>
    <p:sldId id="475" r:id="rId25"/>
    <p:sldId id="441" r:id="rId26"/>
    <p:sldId id="442" r:id="rId27"/>
    <p:sldId id="486" r:id="rId28"/>
    <p:sldId id="481" r:id="rId29"/>
    <p:sldId id="451" r:id="rId30"/>
    <p:sldId id="452" r:id="rId31"/>
    <p:sldId id="453" r:id="rId32"/>
    <p:sldId id="454" r:id="rId33"/>
    <p:sldId id="457" r:id="rId34"/>
    <p:sldId id="459" r:id="rId35"/>
    <p:sldId id="461" r:id="rId36"/>
    <p:sldId id="460" r:id="rId37"/>
    <p:sldId id="462" r:id="rId38"/>
    <p:sldId id="463" r:id="rId39"/>
    <p:sldId id="464" r:id="rId40"/>
    <p:sldId id="484" r:id="rId41"/>
    <p:sldId id="466" r:id="rId42"/>
    <p:sldId id="467" r:id="rId43"/>
    <p:sldId id="468" r:id="rId44"/>
    <p:sldId id="491" r:id="rId45"/>
    <p:sldId id="492" r:id="rId46"/>
    <p:sldId id="471" r:id="rId47"/>
    <p:sldId id="487" r:id="rId48"/>
    <p:sldId id="482" r:id="rId49"/>
    <p:sldId id="476" r:id="rId50"/>
    <p:sldId id="477" r:id="rId51"/>
    <p:sldId id="478" r:id="rId52"/>
    <p:sldId id="488" r:id="rId53"/>
    <p:sldId id="489" r:id="rId54"/>
    <p:sldId id="472" r:id="rId55"/>
    <p:sldId id="448" r:id="rId56"/>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ler Alexandra" initials="HA" lastIdx="6" clrIdx="0">
    <p:extLst>
      <p:ext uri="{19B8F6BF-5375-455C-9EA6-DF929625EA0E}">
        <p15:presenceInfo xmlns:p15="http://schemas.microsoft.com/office/powerpoint/2012/main" userId="S-1-5-21-2518422877-1314745675-1541441037-40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879AB2"/>
    <a:srgbClr val="3C6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57" autoAdjust="0"/>
    <p:restoredTop sz="76490" autoAdjust="0"/>
  </p:normalViewPr>
  <p:slideViewPr>
    <p:cSldViewPr showGuides="1">
      <p:cViewPr>
        <p:scale>
          <a:sx n="80" d="100"/>
          <a:sy n="80" d="100"/>
        </p:scale>
        <p:origin x="468" y="408"/>
      </p:cViewPr>
      <p:guideLst>
        <p:guide orient="horz" pos="2160"/>
        <p:guide pos="2880"/>
      </p:guideLst>
    </p:cSldViewPr>
  </p:slideViewPr>
  <p:notesTextViewPr>
    <p:cViewPr>
      <p:scale>
        <a:sx n="125" d="100"/>
        <a:sy n="125" d="100"/>
      </p:scale>
      <p:origin x="0" y="0"/>
    </p:cViewPr>
  </p:notesTextViewPr>
  <p:notesViewPr>
    <p:cSldViewPr>
      <p:cViewPr varScale="1">
        <p:scale>
          <a:sx n="81" d="100"/>
          <a:sy n="81" d="100"/>
        </p:scale>
        <p:origin x="3990" y="90"/>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10.png"/></Relationships>
</file>

<file path=ppt/diagrams/_rels/data2.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err="1">
              <a:solidFill>
                <a:schemeClr val="accent1"/>
              </a:solidFill>
              <a:latin typeface="Corbel" panose="020B0503020204020204" pitchFamily="34" charset="0"/>
            </a:rPr>
            <a:t>Markets</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Danube</a:t>
          </a:r>
          <a:r>
            <a:rPr lang="de-DE" sz="2400" dirty="0">
              <a:solidFill>
                <a:schemeClr val="accent1"/>
              </a:solidFill>
              <a:latin typeface="Corbel" panose="020B0503020204020204" pitchFamily="34" charset="0"/>
            </a:rPr>
            <a:t> Navigation</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en-US" sz="2400" noProof="0" dirty="0">
              <a:solidFill>
                <a:schemeClr val="accent1"/>
              </a:solidFill>
              <a:latin typeface="Corbel" panose="020B0503020204020204" pitchFamily="34" charset="0"/>
            </a:rPr>
            <a:t>Transport Examples</a:t>
          </a:r>
          <a:endParaRPr lang="de-DE" sz="24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en-US" sz="2400" noProof="0" dirty="0">
              <a:solidFill>
                <a:schemeClr val="accent1"/>
              </a:solidFill>
              <a:latin typeface="Corbel" panose="020B0503020204020204" pitchFamily="34" charset="0"/>
            </a:rPr>
            <a:t>The Danube Waterway</a:t>
          </a:r>
          <a:endParaRPr lang="de-DE" sz="240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en-GB" sz="2400" dirty="0">
              <a:solidFill>
                <a:schemeClr val="accent1"/>
              </a:solidFill>
              <a:latin typeface="Corbel" panose="020B0503020204020204" pitchFamily="34" charset="0"/>
            </a:rPr>
            <a:t>Strengths</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Danube</a:t>
          </a:r>
          <a:r>
            <a:rPr lang="de-DE" sz="2400" dirty="0">
              <a:solidFill>
                <a:schemeClr val="accent1"/>
              </a:solidFill>
              <a:latin typeface="Corbel" panose="020B0503020204020204" pitchFamily="34" charset="0"/>
            </a:rPr>
            <a:t> Navigation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pt>
    <dgm:pt modelId="{717AE001-6281-46D7-BE6E-F2C1D30E0C69}" type="pres">
      <dgm:prSet presAssocID="{3F53F76E-1AB6-467C-A013-95057CC05AFB}" presName="text_3" presStyleLbl="node1" presStyleIdx="2" presStyleCnt="4">
        <dgm:presLayoutVars>
          <dgm:bulletEnabled val="1"/>
        </dgm:presLayoutVars>
      </dgm:prSet>
      <dgm:spPr/>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blipFill rotWithShape="0">
          <a:blip xmlns:r="http://schemas.openxmlformats.org/officeDocument/2006/relationships" r:embed="rId1"/>
          <a:stretch>
            <a:fillRect/>
          </a:stretch>
        </a:blipFill>
        <a:ln>
          <a:noFill/>
        </a:ln>
      </dgm:spPr>
    </dgm:pt>
    <dgm:pt modelId="{F5D9FD2E-89D8-4572-BAB4-2C31C942EECC}" type="pres">
      <dgm:prSet presAssocID="{6755B75A-DA2F-4942-9466-602DAA2B76D4}" presName="text_4" presStyleLbl="node1" presStyleIdx="3" presStyleCnt="4">
        <dgm:presLayoutVars>
          <dgm:bulletEnabled val="1"/>
        </dgm:presLayoutVars>
      </dgm:prSet>
      <dgm:spPr/>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D327AB95-0CD2-41F1-8DA5-3C3BA2896D94}" srcId="{754914D3-2823-4D9D-9B5F-8AAE908A2791}" destId="{3F53F76E-1AB6-467C-A013-95057CC05AFB}" srcOrd="2" destOrd="0" parTransId="{0B26CED3-6F00-4FAD-9103-4CD52F00936B}" sibTransId="{E1274B80-6D67-4AE8-986B-5BB1EC77C680}"/>
    <dgm:cxn modelId="{6C12AAA9-A7FE-44EC-8AC9-383942F9847E}" srcId="{754914D3-2823-4D9D-9B5F-8AAE908A2791}" destId="{6755B75A-DA2F-4942-9466-602DAA2B76D4}" srcOrd="3"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err="1">
              <a:solidFill>
                <a:schemeClr val="accent1"/>
              </a:solidFill>
              <a:latin typeface="Corbel" panose="020B0503020204020204" pitchFamily="34" charset="0"/>
            </a:rPr>
            <a:t>Markets</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Danube</a:t>
          </a:r>
          <a:r>
            <a:rPr lang="de-DE" sz="2400" dirty="0">
              <a:solidFill>
                <a:schemeClr val="accent1"/>
              </a:solidFill>
              <a:latin typeface="Corbel" panose="020B0503020204020204" pitchFamily="34" charset="0"/>
            </a:rPr>
            <a:t> Navigation</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en-US" sz="2400" noProof="0" dirty="0">
              <a:solidFill>
                <a:schemeClr val="accent1"/>
              </a:solidFill>
              <a:latin typeface="Corbel" panose="020B0503020204020204" pitchFamily="34" charset="0"/>
            </a:rPr>
            <a:t>Transport Examples</a:t>
          </a:r>
          <a:endParaRPr lang="de-DE" sz="24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en-US" sz="2400" noProof="0" dirty="0">
              <a:solidFill>
                <a:schemeClr val="accent1"/>
              </a:solidFill>
              <a:latin typeface="Corbel" panose="020B0503020204020204" pitchFamily="34" charset="0"/>
            </a:rPr>
            <a:t>The Danube Waterway</a:t>
          </a:r>
          <a:endParaRPr lang="de-DE" sz="240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en-GB" sz="2400" dirty="0" err="1">
              <a:solidFill>
                <a:schemeClr val="accent1"/>
              </a:solidFill>
              <a:latin typeface="Corbel" panose="020B0503020204020204" pitchFamily="34" charset="0"/>
            </a:rPr>
            <a:t>Strengts</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Danube</a:t>
          </a:r>
          <a:r>
            <a:rPr lang="de-DE" sz="2400" dirty="0">
              <a:solidFill>
                <a:schemeClr val="accent1"/>
              </a:solidFill>
              <a:latin typeface="Corbel" panose="020B0503020204020204" pitchFamily="34" charset="0"/>
            </a:rPr>
            <a:t> Navigation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rgbClr val="3C628F"/>
        </a:solidFill>
        <a:ln w="28575">
          <a:solidFill>
            <a:schemeClr val="accent1"/>
          </a:solidFill>
        </a:ln>
      </dgm:spPr>
    </dgm:pt>
    <dgm:pt modelId="{717AE001-6281-46D7-BE6E-F2C1D30E0C69}" type="pres">
      <dgm:prSet presAssocID="{3F53F76E-1AB6-467C-A013-95057CC05AFB}" presName="text_3" presStyleLbl="node1" presStyleIdx="2" presStyleCnt="4">
        <dgm:presLayoutVars>
          <dgm:bulletEnabled val="1"/>
        </dgm:presLayoutVars>
      </dgm:prSet>
      <dgm:spPr/>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blipFill rotWithShape="0">
          <a:blip xmlns:r="http://schemas.openxmlformats.org/officeDocument/2006/relationships" r:embed="rId1"/>
          <a:stretch>
            <a:fillRect/>
          </a:stretch>
        </a:blipFill>
        <a:ln>
          <a:noFill/>
        </a:ln>
      </dgm:spPr>
    </dgm:pt>
    <dgm:pt modelId="{F5D9FD2E-89D8-4572-BAB4-2C31C942EECC}" type="pres">
      <dgm:prSet presAssocID="{6755B75A-DA2F-4942-9466-602DAA2B76D4}" presName="text_4" presStyleLbl="node1" presStyleIdx="3" presStyleCnt="4">
        <dgm:presLayoutVars>
          <dgm:bulletEnabled val="1"/>
        </dgm:presLayoutVars>
      </dgm:prSet>
      <dgm:spPr/>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D327AB95-0CD2-41F1-8DA5-3C3BA2896D94}" srcId="{754914D3-2823-4D9D-9B5F-8AAE908A2791}" destId="{3F53F76E-1AB6-467C-A013-95057CC05AFB}" srcOrd="2" destOrd="0" parTransId="{0B26CED3-6F00-4FAD-9103-4CD52F00936B}" sibTransId="{E1274B80-6D67-4AE8-986B-5BB1EC77C680}"/>
    <dgm:cxn modelId="{6C12AAA9-A7FE-44EC-8AC9-383942F9847E}" srcId="{754914D3-2823-4D9D-9B5F-8AAE908A2791}" destId="{6755B75A-DA2F-4942-9466-602DAA2B76D4}" srcOrd="3"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err="1">
              <a:solidFill>
                <a:schemeClr val="accent1"/>
              </a:solidFill>
              <a:latin typeface="Corbel" panose="020B0503020204020204" pitchFamily="34" charset="0"/>
            </a:rPr>
            <a:t>Markets</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Danube</a:t>
          </a:r>
          <a:r>
            <a:rPr lang="de-DE" sz="2400" dirty="0">
              <a:solidFill>
                <a:schemeClr val="accent1"/>
              </a:solidFill>
              <a:latin typeface="Corbel" panose="020B0503020204020204" pitchFamily="34" charset="0"/>
            </a:rPr>
            <a:t> Navigation</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en-US" sz="2400" noProof="0" dirty="0">
              <a:solidFill>
                <a:schemeClr val="accent1"/>
              </a:solidFill>
              <a:latin typeface="Corbel" panose="020B0503020204020204" pitchFamily="34" charset="0"/>
            </a:rPr>
            <a:t>Transport Examples</a:t>
          </a:r>
          <a:endParaRPr lang="de-DE" sz="24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en-US" sz="2400" noProof="0" dirty="0">
              <a:solidFill>
                <a:schemeClr val="accent1"/>
              </a:solidFill>
              <a:latin typeface="Corbel" panose="020B0503020204020204" pitchFamily="34" charset="0"/>
            </a:rPr>
            <a:t>The Danube Waterway</a:t>
          </a:r>
          <a:endParaRPr lang="de-DE" sz="240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en-GB" sz="2400" dirty="0">
              <a:solidFill>
                <a:schemeClr val="accent1"/>
              </a:solidFill>
              <a:latin typeface="Corbel" panose="020B0503020204020204" pitchFamily="34" charset="0"/>
            </a:rPr>
            <a:t>Strengths</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Danube</a:t>
          </a:r>
          <a:r>
            <a:rPr lang="de-DE" sz="2400" dirty="0">
              <a:solidFill>
                <a:schemeClr val="accent1"/>
              </a:solidFill>
              <a:latin typeface="Corbel" panose="020B0503020204020204" pitchFamily="34" charset="0"/>
            </a:rPr>
            <a:t> Navigation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pt>
    <dgm:pt modelId="{717AE001-6281-46D7-BE6E-F2C1D30E0C69}" type="pres">
      <dgm:prSet presAssocID="{3F53F76E-1AB6-467C-A013-95057CC05AFB}" presName="text_3" presStyleLbl="node1" presStyleIdx="2" presStyleCnt="4">
        <dgm:presLayoutVars>
          <dgm:bulletEnabled val="1"/>
        </dgm:presLayoutVars>
      </dgm:prSet>
      <dgm:spPr/>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solidFill>
          <a:srgbClr val="3C628F"/>
        </a:solidFill>
        <a:ln>
          <a:noFill/>
        </a:ln>
      </dgm:spPr>
    </dgm:pt>
    <dgm:pt modelId="{F5D9FD2E-89D8-4572-BAB4-2C31C942EECC}" type="pres">
      <dgm:prSet presAssocID="{6755B75A-DA2F-4942-9466-602DAA2B76D4}" presName="text_4" presStyleLbl="node1" presStyleIdx="3" presStyleCnt="4">
        <dgm:presLayoutVars>
          <dgm:bulletEnabled val="1"/>
        </dgm:presLayoutVars>
      </dgm:prSet>
      <dgm:spPr/>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D327AB95-0CD2-41F1-8DA5-3C3BA2896D94}" srcId="{754914D3-2823-4D9D-9B5F-8AAE908A2791}" destId="{3F53F76E-1AB6-467C-A013-95057CC05AFB}" srcOrd="2" destOrd="0" parTransId="{0B26CED3-6F00-4FAD-9103-4CD52F00936B}" sibTransId="{E1274B80-6D67-4AE8-986B-5BB1EC77C680}"/>
    <dgm:cxn modelId="{6C12AAA9-A7FE-44EC-8AC9-383942F9847E}" srcId="{754914D3-2823-4D9D-9B5F-8AAE908A2791}" destId="{6755B75A-DA2F-4942-9466-602DAA2B76D4}" srcOrd="3"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err="1">
              <a:solidFill>
                <a:schemeClr val="accent1"/>
              </a:solidFill>
              <a:latin typeface="Corbel" panose="020B0503020204020204" pitchFamily="34" charset="0"/>
            </a:rPr>
            <a:t>Markets</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Danube</a:t>
          </a:r>
          <a:r>
            <a:rPr lang="de-DE" sz="2400" dirty="0">
              <a:solidFill>
                <a:schemeClr val="accent1"/>
              </a:solidFill>
              <a:latin typeface="Corbel" panose="020B0503020204020204" pitchFamily="34" charset="0"/>
            </a:rPr>
            <a:t> Navigation</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en-US" sz="2400" noProof="0" dirty="0">
              <a:solidFill>
                <a:schemeClr val="accent1"/>
              </a:solidFill>
              <a:latin typeface="Corbel" panose="020B0503020204020204" pitchFamily="34" charset="0"/>
            </a:rPr>
            <a:t>Transport Examples</a:t>
          </a:r>
          <a:endParaRPr lang="de-DE" sz="24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en-US" sz="2400" noProof="0" dirty="0">
              <a:solidFill>
                <a:schemeClr val="accent1"/>
              </a:solidFill>
              <a:latin typeface="Corbel" panose="020B0503020204020204" pitchFamily="34" charset="0"/>
            </a:rPr>
            <a:t>The Danube Waterway</a:t>
          </a:r>
          <a:endParaRPr lang="de-DE" sz="240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en-GB" sz="2400" dirty="0">
              <a:solidFill>
                <a:schemeClr val="accent1"/>
              </a:solidFill>
              <a:latin typeface="Corbel" panose="020B0503020204020204" pitchFamily="34" charset="0"/>
            </a:rPr>
            <a:t>Strengths</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Danube</a:t>
          </a:r>
          <a:r>
            <a:rPr lang="de-DE" sz="2400" dirty="0">
              <a:solidFill>
                <a:schemeClr val="accent1"/>
              </a:solidFill>
              <a:latin typeface="Corbel" panose="020B0503020204020204" pitchFamily="34" charset="0"/>
            </a:rPr>
            <a:t> Navigation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pt>
    <dgm:pt modelId="{717AE001-6281-46D7-BE6E-F2C1D30E0C69}" type="pres">
      <dgm:prSet presAssocID="{3F53F76E-1AB6-467C-A013-95057CC05AFB}" presName="text_3" presStyleLbl="node1" presStyleIdx="2" presStyleCnt="4">
        <dgm:presLayoutVars>
          <dgm:bulletEnabled val="1"/>
        </dgm:presLayoutVars>
      </dgm:prSet>
      <dgm:spPr/>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solidFill>
          <a:schemeClr val="accent1">
            <a:lumMod val="40000"/>
            <a:lumOff val="60000"/>
          </a:schemeClr>
        </a:solidFill>
        <a:ln>
          <a:solidFill>
            <a:srgbClr val="3C628F"/>
          </a:solidFill>
        </a:ln>
      </dgm:spPr>
    </dgm:pt>
    <dgm:pt modelId="{F5D9FD2E-89D8-4572-BAB4-2C31C942EECC}" type="pres">
      <dgm:prSet presAssocID="{6755B75A-DA2F-4942-9466-602DAA2B76D4}" presName="text_4" presStyleLbl="node1" presStyleIdx="3" presStyleCnt="4">
        <dgm:presLayoutVars>
          <dgm:bulletEnabled val="1"/>
        </dgm:presLayoutVars>
      </dgm:prSet>
      <dgm:spPr/>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rgbClr val="3C628F"/>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D327AB95-0CD2-41F1-8DA5-3C3BA2896D94}" srcId="{754914D3-2823-4D9D-9B5F-8AAE908A2791}" destId="{3F53F76E-1AB6-467C-A013-95057CC05AFB}" srcOrd="2" destOrd="0" parTransId="{0B26CED3-6F00-4FAD-9103-4CD52F00936B}" sibTransId="{E1274B80-6D67-4AE8-986B-5BB1EC77C680}"/>
    <dgm:cxn modelId="{6C12AAA9-A7FE-44EC-8AC9-383942F9847E}" srcId="{754914D3-2823-4D9D-9B5F-8AAE908A2791}" destId="{6755B75A-DA2F-4942-9466-602DAA2B76D4}" srcOrd="3"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561849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noProof="0" dirty="0">
              <a:solidFill>
                <a:schemeClr val="accent1"/>
              </a:solidFill>
              <a:latin typeface="Corbel" panose="020B0503020204020204" pitchFamily="34" charset="0"/>
            </a:rPr>
            <a:t>The Danube Waterway</a:t>
          </a:r>
          <a:endParaRPr lang="de-DE" sz="2400" kern="1200" dirty="0">
            <a:solidFill>
              <a:schemeClr val="accent1"/>
            </a:solidFill>
            <a:latin typeface="Corbel" panose="020B0503020204020204" pitchFamily="34" charset="0"/>
          </a:endParaRPr>
        </a:p>
      </dsp:txBody>
      <dsp:txXfrm>
        <a:off x="448632" y="304478"/>
        <a:ext cx="5618496" cy="609274"/>
      </dsp:txXfrm>
    </dsp:sp>
    <dsp:sp modelId="{EF12B5F5-AB8A-4523-B395-C351AAF3CDFA}">
      <dsp:nvSpPr>
        <dsp:cNvPr id="0" name=""/>
        <dsp:cNvSpPr/>
      </dsp:nvSpPr>
      <dsp:spPr>
        <a:xfrm>
          <a:off x="67836" y="228319"/>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526918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err="1">
              <a:solidFill>
                <a:schemeClr val="accent1"/>
              </a:solidFill>
              <a:latin typeface="Corbel" panose="020B0503020204020204" pitchFamily="34" charset="0"/>
            </a:rPr>
            <a:t>Markets</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Danube</a:t>
          </a:r>
          <a:r>
            <a:rPr lang="de-DE" sz="2400" kern="1200" dirty="0">
              <a:solidFill>
                <a:schemeClr val="accent1"/>
              </a:solidFill>
              <a:latin typeface="Corbel" panose="020B0503020204020204" pitchFamily="34" charset="0"/>
            </a:rPr>
            <a:t> Navigation</a:t>
          </a:r>
        </a:p>
      </dsp:txBody>
      <dsp:txXfrm>
        <a:off x="797943" y="1218548"/>
        <a:ext cx="526918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526918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accent1"/>
              </a:solidFill>
              <a:latin typeface="Corbel" panose="020B0503020204020204" pitchFamily="34" charset="0"/>
            </a:rPr>
            <a:t>Strengths</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Danube</a:t>
          </a:r>
          <a:r>
            <a:rPr lang="de-DE" sz="2400" kern="1200" dirty="0">
              <a:solidFill>
                <a:schemeClr val="accent1"/>
              </a:solidFill>
              <a:latin typeface="Corbel" panose="020B0503020204020204" pitchFamily="34" charset="0"/>
            </a:rPr>
            <a:t> Navigation</a:t>
          </a:r>
        </a:p>
      </dsp:txBody>
      <dsp:txXfrm>
        <a:off x="797943" y="2132617"/>
        <a:ext cx="5269185" cy="609274"/>
      </dsp:txXfrm>
    </dsp:sp>
    <dsp:sp modelId="{711DE452-96C5-4C52-9CE0-216003A65B07}">
      <dsp:nvSpPr>
        <dsp:cNvPr id="0" name=""/>
        <dsp:cNvSpPr/>
      </dsp:nvSpPr>
      <dsp:spPr>
        <a:xfrm>
          <a:off x="417147" y="2056458"/>
          <a:ext cx="761592" cy="761592"/>
        </a:xfrm>
        <a:prstGeom prst="ellipse">
          <a:avLst/>
        </a:prstGeom>
        <a:blipFill rotWithShape="0">
          <a:blip xmlns:r="http://schemas.openxmlformats.org/officeDocument/2006/relationships" r:embed="rId1"/>
          <a:stretch>
            <a:fillRect/>
          </a:stretch>
        </a:blip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561849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noProof="0" dirty="0">
              <a:solidFill>
                <a:schemeClr val="accent1"/>
              </a:solidFill>
              <a:latin typeface="Corbel" panose="020B0503020204020204" pitchFamily="34" charset="0"/>
            </a:rPr>
            <a:t>Transport Examples</a:t>
          </a:r>
          <a:endParaRPr lang="de-DE" sz="2400" kern="1200" dirty="0">
            <a:solidFill>
              <a:schemeClr val="accent1"/>
            </a:solidFill>
            <a:latin typeface="Corbel" panose="020B0503020204020204" pitchFamily="34" charset="0"/>
          </a:endParaRPr>
        </a:p>
      </dsp:txBody>
      <dsp:txXfrm>
        <a:off x="448632" y="3046687"/>
        <a:ext cx="561849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561849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noProof="0" dirty="0">
              <a:solidFill>
                <a:schemeClr val="accent1"/>
              </a:solidFill>
              <a:latin typeface="Corbel" panose="020B0503020204020204" pitchFamily="34" charset="0"/>
            </a:rPr>
            <a:t>The Danube Waterway</a:t>
          </a:r>
          <a:endParaRPr lang="de-DE" sz="2400" kern="1200" dirty="0">
            <a:solidFill>
              <a:schemeClr val="accent1"/>
            </a:solidFill>
            <a:latin typeface="Corbel" panose="020B0503020204020204" pitchFamily="34" charset="0"/>
          </a:endParaRPr>
        </a:p>
      </dsp:txBody>
      <dsp:txXfrm>
        <a:off x="448632" y="304478"/>
        <a:ext cx="561849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526918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err="1">
              <a:solidFill>
                <a:schemeClr val="accent1"/>
              </a:solidFill>
              <a:latin typeface="Corbel" panose="020B0503020204020204" pitchFamily="34" charset="0"/>
            </a:rPr>
            <a:t>Markets</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Danube</a:t>
          </a:r>
          <a:r>
            <a:rPr lang="de-DE" sz="2400" kern="1200" dirty="0">
              <a:solidFill>
                <a:schemeClr val="accent1"/>
              </a:solidFill>
              <a:latin typeface="Corbel" panose="020B0503020204020204" pitchFamily="34" charset="0"/>
            </a:rPr>
            <a:t> Navigation</a:t>
          </a:r>
        </a:p>
      </dsp:txBody>
      <dsp:txXfrm>
        <a:off x="797943" y="1218548"/>
        <a:ext cx="5269185" cy="609274"/>
      </dsp:txXfrm>
    </dsp:sp>
    <dsp:sp modelId="{84FECD7B-556D-40CD-80FE-E856FE6C01BC}">
      <dsp:nvSpPr>
        <dsp:cNvPr id="0" name=""/>
        <dsp:cNvSpPr/>
      </dsp:nvSpPr>
      <dsp:spPr>
        <a:xfrm>
          <a:off x="417147" y="1142388"/>
          <a:ext cx="761592" cy="761592"/>
        </a:xfrm>
        <a:prstGeom prst="ellipse">
          <a:avLst/>
        </a:prstGeom>
        <a:solidFill>
          <a:srgbClr val="3C628F"/>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526918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err="1">
              <a:solidFill>
                <a:schemeClr val="accent1"/>
              </a:solidFill>
              <a:latin typeface="Corbel" panose="020B0503020204020204" pitchFamily="34" charset="0"/>
            </a:rPr>
            <a:t>Strengts</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Danube</a:t>
          </a:r>
          <a:r>
            <a:rPr lang="de-DE" sz="2400" kern="1200" dirty="0">
              <a:solidFill>
                <a:schemeClr val="accent1"/>
              </a:solidFill>
              <a:latin typeface="Corbel" panose="020B0503020204020204" pitchFamily="34" charset="0"/>
            </a:rPr>
            <a:t> Navigation</a:t>
          </a:r>
        </a:p>
      </dsp:txBody>
      <dsp:txXfrm>
        <a:off x="797943" y="2132617"/>
        <a:ext cx="5269185" cy="609274"/>
      </dsp:txXfrm>
    </dsp:sp>
    <dsp:sp modelId="{711DE452-96C5-4C52-9CE0-216003A65B07}">
      <dsp:nvSpPr>
        <dsp:cNvPr id="0" name=""/>
        <dsp:cNvSpPr/>
      </dsp:nvSpPr>
      <dsp:spPr>
        <a:xfrm>
          <a:off x="417147" y="2056458"/>
          <a:ext cx="761592" cy="761592"/>
        </a:xfrm>
        <a:prstGeom prst="ellipse">
          <a:avLst/>
        </a:prstGeom>
        <a:blipFill rotWithShape="0">
          <a:blip xmlns:r="http://schemas.openxmlformats.org/officeDocument/2006/relationships" r:embed="rId1"/>
          <a:stretch>
            <a:fillRect/>
          </a:stretch>
        </a:blip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561849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noProof="0" dirty="0">
              <a:solidFill>
                <a:schemeClr val="accent1"/>
              </a:solidFill>
              <a:latin typeface="Corbel" panose="020B0503020204020204" pitchFamily="34" charset="0"/>
            </a:rPr>
            <a:t>Transport Examples</a:t>
          </a:r>
          <a:endParaRPr lang="de-DE" sz="2400" kern="1200" dirty="0">
            <a:solidFill>
              <a:schemeClr val="accent1"/>
            </a:solidFill>
            <a:latin typeface="Corbel" panose="020B0503020204020204" pitchFamily="34" charset="0"/>
          </a:endParaRPr>
        </a:p>
      </dsp:txBody>
      <dsp:txXfrm>
        <a:off x="448632" y="3046687"/>
        <a:ext cx="561849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561849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noProof="0" dirty="0">
              <a:solidFill>
                <a:schemeClr val="accent1"/>
              </a:solidFill>
              <a:latin typeface="Corbel" panose="020B0503020204020204" pitchFamily="34" charset="0"/>
            </a:rPr>
            <a:t>The Danube Waterway</a:t>
          </a:r>
          <a:endParaRPr lang="de-DE" sz="2400" kern="1200" dirty="0">
            <a:solidFill>
              <a:schemeClr val="accent1"/>
            </a:solidFill>
            <a:latin typeface="Corbel" panose="020B0503020204020204" pitchFamily="34" charset="0"/>
          </a:endParaRPr>
        </a:p>
      </dsp:txBody>
      <dsp:txXfrm>
        <a:off x="448632" y="304478"/>
        <a:ext cx="561849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526918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err="1">
              <a:solidFill>
                <a:schemeClr val="accent1"/>
              </a:solidFill>
              <a:latin typeface="Corbel" panose="020B0503020204020204" pitchFamily="34" charset="0"/>
            </a:rPr>
            <a:t>Markets</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Danube</a:t>
          </a:r>
          <a:r>
            <a:rPr lang="de-DE" sz="2400" kern="1200" dirty="0">
              <a:solidFill>
                <a:schemeClr val="accent1"/>
              </a:solidFill>
              <a:latin typeface="Corbel" panose="020B0503020204020204" pitchFamily="34" charset="0"/>
            </a:rPr>
            <a:t> Navigation</a:t>
          </a:r>
        </a:p>
      </dsp:txBody>
      <dsp:txXfrm>
        <a:off x="797943" y="1218548"/>
        <a:ext cx="526918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526918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accent1"/>
              </a:solidFill>
              <a:latin typeface="Corbel" panose="020B0503020204020204" pitchFamily="34" charset="0"/>
            </a:rPr>
            <a:t>Strengths</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Danube</a:t>
          </a:r>
          <a:r>
            <a:rPr lang="de-DE" sz="2400" kern="1200" dirty="0">
              <a:solidFill>
                <a:schemeClr val="accent1"/>
              </a:solidFill>
              <a:latin typeface="Corbel" panose="020B0503020204020204" pitchFamily="34" charset="0"/>
            </a:rPr>
            <a:t> Navigation</a:t>
          </a:r>
        </a:p>
      </dsp:txBody>
      <dsp:txXfrm>
        <a:off x="797943" y="2132617"/>
        <a:ext cx="5269185" cy="609274"/>
      </dsp:txXfrm>
    </dsp:sp>
    <dsp:sp modelId="{711DE452-96C5-4C52-9CE0-216003A65B07}">
      <dsp:nvSpPr>
        <dsp:cNvPr id="0" name=""/>
        <dsp:cNvSpPr/>
      </dsp:nvSpPr>
      <dsp:spPr>
        <a:xfrm>
          <a:off x="417147" y="2056458"/>
          <a:ext cx="761592" cy="761592"/>
        </a:xfrm>
        <a:prstGeom prst="ellipse">
          <a:avLst/>
        </a:prstGeom>
        <a:solidFill>
          <a:srgbClr val="3C628F"/>
        </a:solid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561849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noProof="0" dirty="0">
              <a:solidFill>
                <a:schemeClr val="accent1"/>
              </a:solidFill>
              <a:latin typeface="Corbel" panose="020B0503020204020204" pitchFamily="34" charset="0"/>
            </a:rPr>
            <a:t>Transport Examples</a:t>
          </a:r>
          <a:endParaRPr lang="de-DE" sz="2400" kern="1200" dirty="0">
            <a:solidFill>
              <a:schemeClr val="accent1"/>
            </a:solidFill>
            <a:latin typeface="Corbel" panose="020B0503020204020204" pitchFamily="34" charset="0"/>
          </a:endParaRPr>
        </a:p>
      </dsp:txBody>
      <dsp:txXfrm>
        <a:off x="448632" y="3046687"/>
        <a:ext cx="561849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561849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noProof="0" dirty="0">
              <a:solidFill>
                <a:schemeClr val="accent1"/>
              </a:solidFill>
              <a:latin typeface="Corbel" panose="020B0503020204020204" pitchFamily="34" charset="0"/>
            </a:rPr>
            <a:t>The Danube Waterway</a:t>
          </a:r>
          <a:endParaRPr lang="de-DE" sz="2400" kern="1200" dirty="0">
            <a:solidFill>
              <a:schemeClr val="accent1"/>
            </a:solidFill>
            <a:latin typeface="Corbel" panose="020B0503020204020204" pitchFamily="34" charset="0"/>
          </a:endParaRPr>
        </a:p>
      </dsp:txBody>
      <dsp:txXfrm>
        <a:off x="448632" y="304478"/>
        <a:ext cx="561849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526918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err="1">
              <a:solidFill>
                <a:schemeClr val="accent1"/>
              </a:solidFill>
              <a:latin typeface="Corbel" panose="020B0503020204020204" pitchFamily="34" charset="0"/>
            </a:rPr>
            <a:t>Markets</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Danube</a:t>
          </a:r>
          <a:r>
            <a:rPr lang="de-DE" sz="2400" kern="1200" dirty="0">
              <a:solidFill>
                <a:schemeClr val="accent1"/>
              </a:solidFill>
              <a:latin typeface="Corbel" panose="020B0503020204020204" pitchFamily="34" charset="0"/>
            </a:rPr>
            <a:t> Navigation</a:t>
          </a:r>
        </a:p>
      </dsp:txBody>
      <dsp:txXfrm>
        <a:off x="797943" y="1218548"/>
        <a:ext cx="526918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526918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accent1"/>
              </a:solidFill>
              <a:latin typeface="Corbel" panose="020B0503020204020204" pitchFamily="34" charset="0"/>
            </a:rPr>
            <a:t>Strengths</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a:t>
          </a:r>
          <a:r>
            <a:rPr lang="de-DE" sz="2400" kern="1200" dirty="0" err="1">
              <a:solidFill>
                <a:schemeClr val="accent1"/>
              </a:solidFill>
              <a:latin typeface="Corbel" panose="020B0503020204020204" pitchFamily="34" charset="0"/>
            </a:rPr>
            <a:t>Danube</a:t>
          </a:r>
          <a:r>
            <a:rPr lang="de-DE" sz="2400" kern="1200" dirty="0">
              <a:solidFill>
                <a:schemeClr val="accent1"/>
              </a:solidFill>
              <a:latin typeface="Corbel" panose="020B0503020204020204" pitchFamily="34" charset="0"/>
            </a:rPr>
            <a:t> Navigation</a:t>
          </a:r>
        </a:p>
      </dsp:txBody>
      <dsp:txXfrm>
        <a:off x="797943" y="2132617"/>
        <a:ext cx="5269185" cy="609274"/>
      </dsp:txXfrm>
    </dsp:sp>
    <dsp:sp modelId="{711DE452-96C5-4C52-9CE0-216003A65B07}">
      <dsp:nvSpPr>
        <dsp:cNvPr id="0" name=""/>
        <dsp:cNvSpPr/>
      </dsp:nvSpPr>
      <dsp:spPr>
        <a:xfrm>
          <a:off x="417147" y="2056458"/>
          <a:ext cx="761592" cy="761592"/>
        </a:xfrm>
        <a:prstGeom prst="ellipse">
          <a:avLst/>
        </a:prstGeom>
        <a:solidFill>
          <a:schemeClr val="accent1">
            <a:lumMod val="40000"/>
            <a:lumOff val="6000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561849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noProof="0" dirty="0">
              <a:solidFill>
                <a:schemeClr val="accent1"/>
              </a:solidFill>
              <a:latin typeface="Corbel" panose="020B0503020204020204" pitchFamily="34" charset="0"/>
            </a:rPr>
            <a:t>Transport Examples</a:t>
          </a:r>
          <a:endParaRPr lang="de-DE" sz="2400" kern="1200" dirty="0">
            <a:solidFill>
              <a:schemeClr val="accent1"/>
            </a:solidFill>
            <a:latin typeface="Corbel" panose="020B0503020204020204" pitchFamily="34" charset="0"/>
          </a:endParaRPr>
        </a:p>
      </dsp:txBody>
      <dsp:txXfrm>
        <a:off x="448632" y="3046687"/>
        <a:ext cx="5618496" cy="609274"/>
      </dsp:txXfrm>
    </dsp:sp>
    <dsp:sp modelId="{2D85C60B-45A6-47F1-BDC4-779963C33EA5}">
      <dsp:nvSpPr>
        <dsp:cNvPr id="0" name=""/>
        <dsp:cNvSpPr/>
      </dsp:nvSpPr>
      <dsp:spPr>
        <a:xfrm>
          <a:off x="67836" y="2970528"/>
          <a:ext cx="761592" cy="761592"/>
        </a:xfrm>
        <a:prstGeom prst="ellipse">
          <a:avLst/>
        </a:prstGeom>
        <a:solidFill>
          <a:srgbClr val="3C628F"/>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15"/>
          </a:xfrm>
          <a:prstGeom prst="rect">
            <a:avLst/>
          </a:prstGeom>
        </p:spPr>
        <p:txBody>
          <a:bodyPr vert="horz" lIns="90599" tIns="45299" rIns="90599" bIns="45299" rtlCol="0"/>
          <a:lstStyle>
            <a:lvl1pPr algn="l">
              <a:defRPr sz="1200"/>
            </a:lvl1pPr>
          </a:lstStyle>
          <a:p>
            <a:endParaRPr lang="de-AT"/>
          </a:p>
        </p:txBody>
      </p:sp>
      <p:sp>
        <p:nvSpPr>
          <p:cNvPr id="3" name="Date Placeholder 2"/>
          <p:cNvSpPr>
            <a:spLocks noGrp="1"/>
          </p:cNvSpPr>
          <p:nvPr>
            <p:ph type="dt" sz="quarter" idx="1"/>
          </p:nvPr>
        </p:nvSpPr>
        <p:spPr>
          <a:xfrm>
            <a:off x="3777128" y="0"/>
            <a:ext cx="2890405" cy="496015"/>
          </a:xfrm>
          <a:prstGeom prst="rect">
            <a:avLst/>
          </a:prstGeom>
        </p:spPr>
        <p:txBody>
          <a:bodyPr vert="horz" lIns="90599" tIns="45299" rIns="90599" bIns="45299" rtlCol="0"/>
          <a:lstStyle>
            <a:lvl1pPr algn="r">
              <a:defRPr sz="1200"/>
            </a:lvl1pPr>
          </a:lstStyle>
          <a:p>
            <a:fld id="{00A23422-9514-4C53-B23F-FE35D3DB9E61}" type="datetimeFigureOut">
              <a:rPr lang="de-AT" smtClean="0"/>
              <a:t>20.09.2022</a:t>
            </a:fld>
            <a:endParaRPr lang="de-AT"/>
          </a:p>
        </p:txBody>
      </p:sp>
      <p:sp>
        <p:nvSpPr>
          <p:cNvPr id="4" name="Footer Placeholder 3"/>
          <p:cNvSpPr>
            <a:spLocks noGrp="1"/>
          </p:cNvSpPr>
          <p:nvPr>
            <p:ph type="ftr" sz="quarter" idx="2"/>
          </p:nvPr>
        </p:nvSpPr>
        <p:spPr>
          <a:xfrm>
            <a:off x="0" y="9429039"/>
            <a:ext cx="2890405" cy="496015"/>
          </a:xfrm>
          <a:prstGeom prst="rect">
            <a:avLst/>
          </a:prstGeom>
        </p:spPr>
        <p:txBody>
          <a:bodyPr vert="horz" lIns="90599" tIns="45299" rIns="90599" bIns="45299" rtlCol="0" anchor="b"/>
          <a:lstStyle>
            <a:lvl1pPr algn="l">
              <a:defRPr sz="1200"/>
            </a:lvl1pPr>
          </a:lstStyle>
          <a:p>
            <a:endParaRPr lang="de-AT"/>
          </a:p>
        </p:txBody>
      </p:sp>
      <p:sp>
        <p:nvSpPr>
          <p:cNvPr id="5" name="Slide Number Placeholder 4"/>
          <p:cNvSpPr>
            <a:spLocks noGrp="1"/>
          </p:cNvSpPr>
          <p:nvPr>
            <p:ph type="sldNum" sz="quarter" idx="3"/>
          </p:nvPr>
        </p:nvSpPr>
        <p:spPr>
          <a:xfrm>
            <a:off x="3777128" y="9429039"/>
            <a:ext cx="2890405" cy="496015"/>
          </a:xfrm>
          <a:prstGeom prst="rect">
            <a:avLst/>
          </a:prstGeom>
        </p:spPr>
        <p:txBody>
          <a:bodyPr vert="horz" lIns="90599" tIns="45299" rIns="90599" bIns="45299" rtlCol="0" anchor="b"/>
          <a:lstStyle>
            <a:lvl1pPr algn="r">
              <a:defRPr sz="1200"/>
            </a:lvl1pPr>
          </a:lstStyle>
          <a:p>
            <a:fld id="{5FCCCB95-F18A-4D7D-926F-FCBC85DE8F12}" type="slidenum">
              <a:rPr lang="de-AT" smtClean="0"/>
              <a:t>‹#›</a:t>
            </a:fld>
            <a:endParaRPr lang="de-AT"/>
          </a:p>
        </p:txBody>
      </p:sp>
    </p:spTree>
    <p:extLst>
      <p:ext uri="{BB962C8B-B14F-4D97-AF65-F5344CB8AC3E}">
        <p14:creationId xmlns:p14="http://schemas.microsoft.com/office/powerpoint/2010/main" val="2408117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3"/>
          </a:xfrm>
          <a:prstGeom prst="rect">
            <a:avLst/>
          </a:prstGeom>
        </p:spPr>
        <p:txBody>
          <a:bodyPr vert="horz" lIns="91414" tIns="45707" rIns="91414" bIns="45707" rtlCol="0"/>
          <a:lstStyle>
            <a:lvl1pPr algn="l">
              <a:defRPr sz="1200"/>
            </a:lvl1pPr>
          </a:lstStyle>
          <a:p>
            <a:endParaRPr lang="de-AT" dirty="0"/>
          </a:p>
        </p:txBody>
      </p:sp>
      <p:sp>
        <p:nvSpPr>
          <p:cNvPr id="3" name="Date Placeholder 2"/>
          <p:cNvSpPr>
            <a:spLocks noGrp="1"/>
          </p:cNvSpPr>
          <p:nvPr>
            <p:ph type="dt" idx="1"/>
          </p:nvPr>
        </p:nvSpPr>
        <p:spPr>
          <a:xfrm>
            <a:off x="3777608" y="0"/>
            <a:ext cx="2889938" cy="496333"/>
          </a:xfrm>
          <a:prstGeom prst="rect">
            <a:avLst/>
          </a:prstGeom>
        </p:spPr>
        <p:txBody>
          <a:bodyPr vert="horz" lIns="91414" tIns="45707" rIns="91414" bIns="45707" rtlCol="0"/>
          <a:lstStyle>
            <a:lvl1pPr algn="r">
              <a:defRPr sz="1200"/>
            </a:lvl1pPr>
          </a:lstStyle>
          <a:p>
            <a:fld id="{CCFC2A34-98BB-4C93-A97D-162B0DCA04A7}" type="datetimeFigureOut">
              <a:rPr lang="de-AT" smtClean="0"/>
              <a:t>20.09.2022</a:t>
            </a:fld>
            <a:endParaRPr lang="de-AT"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14" tIns="45707" rIns="91414" bIns="45707" rtlCol="0" anchor="ctr"/>
          <a:lstStyle/>
          <a:p>
            <a:endParaRPr lang="de-AT" dirty="0"/>
          </a:p>
        </p:txBody>
      </p:sp>
      <p:sp>
        <p:nvSpPr>
          <p:cNvPr id="5" name="Notes Placeholder 4"/>
          <p:cNvSpPr>
            <a:spLocks noGrp="1"/>
          </p:cNvSpPr>
          <p:nvPr>
            <p:ph type="body" sz="quarter" idx="3"/>
          </p:nvPr>
        </p:nvSpPr>
        <p:spPr>
          <a:xfrm>
            <a:off x="666909" y="4715154"/>
            <a:ext cx="5335270" cy="4466988"/>
          </a:xfrm>
          <a:prstGeom prst="rect">
            <a:avLst/>
          </a:prstGeom>
        </p:spPr>
        <p:txBody>
          <a:bodyPr vert="horz" lIns="91414" tIns="45707" rIns="91414" bIns="4570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6" name="Footer Placeholder 5"/>
          <p:cNvSpPr>
            <a:spLocks noGrp="1"/>
          </p:cNvSpPr>
          <p:nvPr>
            <p:ph type="ftr" sz="quarter" idx="4"/>
          </p:nvPr>
        </p:nvSpPr>
        <p:spPr>
          <a:xfrm>
            <a:off x="1" y="9428584"/>
            <a:ext cx="2889938" cy="496333"/>
          </a:xfrm>
          <a:prstGeom prst="rect">
            <a:avLst/>
          </a:prstGeom>
        </p:spPr>
        <p:txBody>
          <a:bodyPr vert="horz" lIns="91414" tIns="45707" rIns="91414" bIns="45707"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28584"/>
            <a:ext cx="2889938" cy="496333"/>
          </a:xfrm>
          <a:prstGeom prst="rect">
            <a:avLst/>
          </a:prstGeom>
        </p:spPr>
        <p:txBody>
          <a:bodyPr vert="horz" lIns="91414" tIns="45707" rIns="91414" bIns="45707"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37845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picture</a:t>
            </a:r>
            <a:r>
              <a:rPr lang="de-DE" dirty="0"/>
              <a:t> </a:t>
            </a:r>
            <a:r>
              <a:rPr lang="de-DE" dirty="0" err="1"/>
              <a:t>above</a:t>
            </a:r>
            <a:r>
              <a:rPr lang="de-DE" dirty="0"/>
              <a:t> </a:t>
            </a:r>
            <a:r>
              <a:rPr lang="de-DE" dirty="0" err="1"/>
              <a:t>shows</a:t>
            </a:r>
            <a:r>
              <a:rPr lang="de-DE" dirty="0"/>
              <a:t> </a:t>
            </a:r>
            <a:r>
              <a:rPr lang="de-DE" dirty="0" err="1"/>
              <a:t>the</a:t>
            </a:r>
            <a:r>
              <a:rPr lang="de-DE" dirty="0"/>
              <a:t> </a:t>
            </a:r>
            <a:r>
              <a:rPr lang="de-DE" dirty="0" err="1"/>
              <a:t>nine</a:t>
            </a:r>
            <a:r>
              <a:rPr lang="de-DE" dirty="0"/>
              <a:t> </a:t>
            </a:r>
            <a:r>
              <a:rPr lang="de-DE" dirty="0" err="1"/>
              <a:t>water</a:t>
            </a:r>
            <a:r>
              <a:rPr lang="de-DE" dirty="0"/>
              <a:t> power </a:t>
            </a:r>
            <a:r>
              <a:rPr lang="de-DE" dirty="0" err="1"/>
              <a:t>plants</a:t>
            </a:r>
            <a:r>
              <a:rPr lang="de-DE" dirty="0"/>
              <a:t> </a:t>
            </a:r>
            <a:r>
              <a:rPr lang="de-DE" dirty="0" err="1"/>
              <a:t>with</a:t>
            </a:r>
            <a:r>
              <a:rPr lang="de-DE" dirty="0"/>
              <a:t> </a:t>
            </a:r>
            <a:r>
              <a:rPr lang="de-DE" dirty="0" err="1"/>
              <a:t>its</a:t>
            </a:r>
            <a:r>
              <a:rPr lang="de-DE" baseline="0" dirty="0"/>
              <a:t> </a:t>
            </a:r>
            <a:r>
              <a:rPr lang="de-DE" baseline="0" dirty="0" err="1"/>
              <a:t>location</a:t>
            </a:r>
            <a:r>
              <a:rPr lang="de-DE" baseline="0" dirty="0"/>
              <a:t> on </a:t>
            </a:r>
            <a:r>
              <a:rPr lang="de-DE" baseline="0" dirty="0" err="1"/>
              <a:t>the</a:t>
            </a:r>
            <a:r>
              <a:rPr lang="de-DE" baseline="0" dirty="0"/>
              <a:t> Austrian </a:t>
            </a:r>
            <a:r>
              <a:rPr lang="de-DE" baseline="0" dirty="0" err="1"/>
              <a:t>part</a:t>
            </a:r>
            <a:r>
              <a:rPr lang="de-DE" baseline="0" dirty="0"/>
              <a:t> </a:t>
            </a:r>
            <a:r>
              <a:rPr lang="de-DE" baseline="0" dirty="0" err="1"/>
              <a:t>of</a:t>
            </a:r>
            <a:r>
              <a:rPr lang="de-DE" baseline="0" dirty="0"/>
              <a:t> </a:t>
            </a:r>
            <a:r>
              <a:rPr lang="de-DE" baseline="0" dirty="0" err="1"/>
              <a:t>the</a:t>
            </a:r>
            <a:r>
              <a:rPr lang="de-DE" baseline="0" dirty="0"/>
              <a:t> </a:t>
            </a:r>
            <a:r>
              <a:rPr lang="de-DE" baseline="0" dirty="0" err="1"/>
              <a:t>Danube</a:t>
            </a:r>
            <a:r>
              <a:rPr lang="de-DE" baseline="0" dirty="0"/>
              <a:t>.</a:t>
            </a:r>
          </a:p>
          <a:p>
            <a:endParaRPr lang="de-DE" baseline="0" dirty="0"/>
          </a:p>
          <a:p>
            <a:r>
              <a:rPr lang="de-DE" baseline="0" dirty="0"/>
              <a:t>Source: Manual on </a:t>
            </a:r>
            <a:r>
              <a:rPr lang="de-DE" baseline="0" dirty="0" err="1"/>
              <a:t>Danube</a:t>
            </a:r>
            <a:r>
              <a:rPr lang="de-DE" baseline="0" dirty="0"/>
              <a:t> Navigation p 55</a:t>
            </a:r>
          </a:p>
          <a:p>
            <a:r>
              <a:rPr lang="de-DE" baseline="0" dirty="0"/>
              <a:t>Picture: viadonau</a:t>
            </a:r>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264662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2013DD18-87E0-48E1-9287-97F8245E832C}" type="slidenum">
              <a:rPr lang="en-GB" sz="1200"/>
              <a:pPr eaLnBrk="1" hangingPunct="1"/>
              <a:t>11</a:t>
            </a:fld>
            <a:endParaRPr lang="en-GB" sz="1200" dirty="0"/>
          </a:p>
        </p:txBody>
      </p:sp>
      <p:sp>
        <p:nvSpPr>
          <p:cNvPr id="71683" name="Folienbildplatzhalter 1"/>
          <p:cNvSpPr>
            <a:spLocks noGrp="1" noRot="1" noChangeAspect="1" noTextEdit="1"/>
          </p:cNvSpPr>
          <p:nvPr>
            <p:ph type="sldImg"/>
          </p:nvPr>
        </p:nvSpPr>
        <p:spPr>
          <a:xfrm>
            <a:off x="854075" y="744538"/>
            <a:ext cx="4960938" cy="3722687"/>
          </a:xfrm>
          <a:ln/>
        </p:spPr>
      </p:sp>
      <p:sp>
        <p:nvSpPr>
          <p:cNvPr id="71684" name="Notizenplatzhalter 2"/>
          <p:cNvSpPr>
            <a:spLocks noGrp="1"/>
          </p:cNvSpPr>
          <p:nvPr>
            <p:ph type="body" idx="1"/>
          </p:nvPr>
        </p:nvSpPr>
        <p:spPr>
          <a:noFill/>
        </p:spPr>
        <p:txBody>
          <a:bodyPr lIns="90734" tIns="45368" rIns="90734" bIns="45368"/>
          <a:lstStyle/>
          <a:p>
            <a:pPr>
              <a:lnSpc>
                <a:spcPct val="75000"/>
              </a:lnSpc>
              <a:spcBef>
                <a:spcPct val="20000"/>
              </a:spcBef>
              <a:buClr>
                <a:schemeClr val="tx1"/>
              </a:buClr>
            </a:pPr>
            <a:r>
              <a:rPr lang="en-US" baseline="0" dirty="0"/>
              <a:t>Bridges span waterways, a port entrance or a river power plant and hence a lock facility. On free-flowing, i.e. </a:t>
            </a:r>
            <a:r>
              <a:rPr lang="en-US" baseline="0" dirty="0" err="1"/>
              <a:t>unimpounded</a:t>
            </a:r>
            <a:r>
              <a:rPr lang="en-US" baseline="0" dirty="0"/>
              <a:t> river sections, water levels can be subject to considerable fluctuations which influence the potential passage under bridges at high water levels.</a:t>
            </a:r>
          </a:p>
          <a:p>
            <a:pPr>
              <a:lnSpc>
                <a:spcPct val="75000"/>
              </a:lnSpc>
              <a:spcBef>
                <a:spcPct val="20000"/>
              </a:spcBef>
              <a:buClr>
                <a:schemeClr val="tx1"/>
              </a:buClr>
            </a:pPr>
            <a:endParaRPr lang="en-US" baseline="0" dirty="0"/>
          </a:p>
          <a:p>
            <a:pPr>
              <a:lnSpc>
                <a:spcPct val="75000"/>
              </a:lnSpc>
              <a:spcBef>
                <a:spcPct val="20000"/>
              </a:spcBef>
              <a:buClr>
                <a:schemeClr val="tx1"/>
              </a:buClr>
            </a:pPr>
            <a:r>
              <a:rPr lang="en-US" baseline="0" dirty="0"/>
              <a:t>Whether a vessel can pass under a bridge depends on the vertical bridge clearance above the water level and on the air draught of the vessel. The air draught of a vessel is the vertical distance between the waterline and the highest fixed point of a vessel once movable parts such as masts, radar devices or the steering house have been removed or lowered. The air draught of a vessel can be reduced by ballasting the vessel. For this purpose, ballast water is pumped into the ballast tanks or solid ballast is loaded. </a:t>
            </a:r>
          </a:p>
          <a:p>
            <a:pPr>
              <a:lnSpc>
                <a:spcPct val="75000"/>
              </a:lnSpc>
              <a:spcBef>
                <a:spcPct val="20000"/>
              </a:spcBef>
              <a:buClr>
                <a:schemeClr val="tx1"/>
              </a:buClr>
            </a:pPr>
            <a:endParaRPr lang="en-US" baseline="0" dirty="0"/>
          </a:p>
          <a:p>
            <a:pPr>
              <a:lnSpc>
                <a:spcPct val="75000"/>
              </a:lnSpc>
              <a:spcBef>
                <a:spcPct val="20000"/>
              </a:spcBef>
              <a:buClr>
                <a:schemeClr val="tx1"/>
              </a:buClr>
            </a:pPr>
            <a:endParaRPr lang="en-US" baseline="0" dirty="0"/>
          </a:p>
          <a:p>
            <a:pPr>
              <a:lnSpc>
                <a:spcPct val="75000"/>
              </a:lnSpc>
              <a:spcBef>
                <a:spcPct val="20000"/>
              </a:spcBef>
              <a:buClr>
                <a:schemeClr val="tx1"/>
              </a:buClr>
            </a:pPr>
            <a:r>
              <a:rPr lang="en-US" baseline="0" dirty="0"/>
              <a:t>Source: Manual on Danube Navigation p. </a:t>
            </a:r>
            <a:r>
              <a:rPr lang="de-AT" baseline="0" dirty="0">
                <a:solidFill>
                  <a:srgbClr val="1E3A6C"/>
                </a:solidFill>
              </a:rPr>
              <a:t>55-56</a:t>
            </a:r>
          </a:p>
          <a:p>
            <a:pPr>
              <a:lnSpc>
                <a:spcPct val="75000"/>
              </a:lnSpc>
              <a:spcBef>
                <a:spcPct val="20000"/>
              </a:spcBef>
              <a:buClr>
                <a:schemeClr val="tx1"/>
              </a:buClr>
            </a:pPr>
            <a:r>
              <a:rPr lang="de-AT" baseline="0" dirty="0">
                <a:solidFill>
                  <a:srgbClr val="1E3A6C"/>
                </a:solidFill>
              </a:rPr>
              <a:t>Picture: viadonau in Manual on </a:t>
            </a:r>
            <a:r>
              <a:rPr lang="de-AT" baseline="0" dirty="0" err="1">
                <a:solidFill>
                  <a:srgbClr val="1E3A6C"/>
                </a:solidFill>
              </a:rPr>
              <a:t>Danube</a:t>
            </a:r>
            <a:r>
              <a:rPr lang="de-AT" baseline="0" dirty="0">
                <a:solidFill>
                  <a:srgbClr val="1E3A6C"/>
                </a:solidFill>
              </a:rPr>
              <a:t> Navigation p. 56</a:t>
            </a:r>
            <a:endParaRPr lang="de-DE" dirty="0">
              <a:solidFill>
                <a:srgbClr val="1E3A6C"/>
              </a:solidFill>
            </a:endParaRPr>
          </a:p>
          <a:p>
            <a:pPr marL="340255" indent="-340255"/>
            <a:endParaRPr lang="de-DE" dirty="0"/>
          </a:p>
        </p:txBody>
      </p:sp>
      <p:sp>
        <p:nvSpPr>
          <p:cNvPr id="71685" name="Foliennummernplatzhalter 3"/>
          <p:cNvSpPr txBox="1">
            <a:spLocks noGrp="1"/>
          </p:cNvSpPr>
          <p:nvPr/>
        </p:nvSpPr>
        <p:spPr bwMode="auto">
          <a:xfrm>
            <a:off x="3778423" y="9429750"/>
            <a:ext cx="289066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4" tIns="45368" rIns="90734" bIns="45368" anchor="b"/>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fld id="{FD73A5A6-14DC-45BE-B04C-D9A5721BFBC0}" type="slidenum">
              <a:rPr lang="en-GB" sz="1200">
                <a:ea typeface="ヒラギノ角ゴ Pro W3" pitchFamily="-108" charset="-128"/>
              </a:rPr>
              <a:pPr algn="r" eaLnBrk="1" hangingPunct="1"/>
              <a:t>11</a:t>
            </a:fld>
            <a:endParaRPr lang="en-GB" sz="1200" dirty="0">
              <a:ea typeface="ヒラギノ角ゴ Pro W3" pitchFamily="-108" charset="-128"/>
            </a:endParaRPr>
          </a:p>
        </p:txBody>
      </p:sp>
    </p:spTree>
    <p:extLst>
      <p:ext uri="{BB962C8B-B14F-4D97-AF65-F5344CB8AC3E}">
        <p14:creationId xmlns:p14="http://schemas.microsoft.com/office/powerpoint/2010/main" val="188426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Between </a:t>
            </a:r>
            <a:r>
              <a:rPr lang="en-US" baseline="0" dirty="0" err="1"/>
              <a:t>Kelheim</a:t>
            </a:r>
            <a:r>
              <a:rPr lang="en-US" baseline="0" dirty="0"/>
              <a:t> and </a:t>
            </a:r>
            <a:r>
              <a:rPr lang="en-US" baseline="0" dirty="0" err="1"/>
              <a:t>Sulina</a:t>
            </a:r>
            <a:r>
              <a:rPr lang="en-US" baseline="0" dirty="0"/>
              <a:t>, a total of </a:t>
            </a:r>
            <a:r>
              <a:rPr lang="en-US" b="1" baseline="0" dirty="0"/>
              <a:t>129 bridges </a:t>
            </a:r>
            <a:r>
              <a:rPr lang="en-US" baseline="0" dirty="0"/>
              <a:t>span the international Danube waterway. Of these 129 Danube bridges, 21 are bridges over locks and weirs.  By far the greatest frequency of bridges is found on the Upper Danube (89 bridges): </a:t>
            </a:r>
            <a:r>
              <a:rPr lang="en-US" b="1" baseline="0" dirty="0"/>
              <a:t>41 bridges </a:t>
            </a:r>
            <a:r>
              <a:rPr lang="en-US" baseline="0" dirty="0"/>
              <a:t>span the </a:t>
            </a:r>
            <a:r>
              <a:rPr lang="en-US" b="1" baseline="0" dirty="0"/>
              <a:t>Austrian Danube </a:t>
            </a:r>
            <a:r>
              <a:rPr lang="en-US" baseline="0" dirty="0"/>
              <a:t>and seven the Slovakian or Hungarian sections of the Danube. On the Central Danube there are a total of 33 bridges; on the Lower Danube there are only seven.</a:t>
            </a:r>
          </a:p>
          <a:p>
            <a:endParaRPr lang="en-US" baseline="0" dirty="0"/>
          </a:p>
          <a:p>
            <a:r>
              <a:rPr lang="en-US" baseline="0" dirty="0"/>
              <a:t>Container vessels are ships constructed specifically for the transport of containers and are currently used primarily in the Rhine region.  Due to the bridges on the Danube, a containers could be stacked only in 2-3 layers, which is hardly profitable.</a:t>
            </a:r>
          </a:p>
          <a:p>
            <a:endParaRPr lang="en-US" baseline="0" dirty="0"/>
          </a:p>
          <a:p>
            <a:r>
              <a:rPr lang="en-US" baseline="0" dirty="0"/>
              <a:t>Source: Manual on Danube Navigation p. </a:t>
            </a:r>
            <a:r>
              <a:rPr lang="de-AT" baseline="0" dirty="0">
                <a:solidFill>
                  <a:srgbClr val="1E3A6C"/>
                </a:solidFill>
              </a:rPr>
              <a:t>56, 117</a:t>
            </a:r>
          </a:p>
          <a:p>
            <a:r>
              <a:rPr lang="de-AT" baseline="0" dirty="0">
                <a:solidFill>
                  <a:srgbClr val="1E3A6C"/>
                </a:solidFill>
              </a:rPr>
              <a:t>Picture: viadonau; viadonau/</a:t>
            </a:r>
            <a:r>
              <a:rPr lang="de-AT" baseline="0" dirty="0" err="1">
                <a:solidFill>
                  <a:srgbClr val="1E3A6C"/>
                </a:solidFill>
              </a:rPr>
              <a:t>Pilo</a:t>
            </a:r>
            <a:r>
              <a:rPr lang="de-AT" baseline="0" dirty="0">
                <a:solidFill>
                  <a:srgbClr val="1E3A6C"/>
                </a:solidFill>
              </a:rPr>
              <a:t> Pichler in Manual on </a:t>
            </a:r>
            <a:r>
              <a:rPr lang="de-AT" baseline="0" dirty="0" err="1">
                <a:solidFill>
                  <a:srgbClr val="1E3A6C"/>
                </a:solidFill>
              </a:rPr>
              <a:t>Danube</a:t>
            </a:r>
            <a:r>
              <a:rPr lang="de-AT" baseline="0" dirty="0">
                <a:solidFill>
                  <a:srgbClr val="1E3A6C"/>
                </a:solidFill>
              </a:rPr>
              <a:t> Navigation p. 117, 39</a:t>
            </a:r>
            <a:endParaRPr lang="de-DE" dirty="0">
              <a:solidFill>
                <a:srgbClr val="1E3A6C"/>
              </a:solidFill>
            </a:endParaRP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139579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a:ln/>
        </p:spPr>
      </p:sp>
      <p:sp>
        <p:nvSpPr>
          <p:cNvPr id="69635" name="Notizenplatzhalter 2"/>
          <p:cNvSpPr>
            <a:spLocks noGrp="1"/>
          </p:cNvSpPr>
          <p:nvPr>
            <p:ph type="body" idx="1"/>
          </p:nvPr>
        </p:nvSpPr>
        <p:spPr>
          <a:noFill/>
        </p:spPr>
        <p:txBody>
          <a:bodyPr/>
          <a:lstStyle/>
          <a:p>
            <a:pPr algn="l"/>
            <a:r>
              <a:rPr lang="en-US" sz="1800" b="0" i="0" u="none" strike="noStrike" baseline="0" dirty="0">
                <a:solidFill>
                  <a:srgbClr val="1D1D1B"/>
                </a:solidFill>
                <a:latin typeface="AkkuratStd-Light"/>
              </a:rPr>
              <a:t>Over a 15-year annual average from 2007 to 2021, the availability of the Austrian</a:t>
            </a:r>
          </a:p>
          <a:p>
            <a:pPr algn="l"/>
            <a:r>
              <a:rPr lang="en-US" sz="1800" b="0" i="0" u="none" strike="noStrike" baseline="0" dirty="0">
                <a:solidFill>
                  <a:srgbClr val="1D1D1B"/>
                </a:solidFill>
                <a:latin typeface="AkkuratStd-Light"/>
              </a:rPr>
              <a:t>section of the Danube waterway was 98.3%, or approximately 359 days per year.</a:t>
            </a:r>
          </a:p>
          <a:p>
            <a:pPr algn="l"/>
            <a:r>
              <a:rPr lang="en-US" sz="1800" b="0" i="0" u="none" strike="noStrike" baseline="0" dirty="0">
                <a:solidFill>
                  <a:srgbClr val="1D1D1B"/>
                </a:solidFill>
                <a:latin typeface="AkkuratStd-Light"/>
              </a:rPr>
              <a:t>During this period, three closures due to ice were recorded with an average duration</a:t>
            </a:r>
          </a:p>
          <a:p>
            <a:pPr algn="l"/>
            <a:r>
              <a:rPr lang="en-US" sz="1800" b="0" i="0" u="none" strike="noStrike" baseline="0" dirty="0">
                <a:solidFill>
                  <a:srgbClr val="1D1D1B"/>
                </a:solidFill>
                <a:latin typeface="AkkuratStd-Light"/>
              </a:rPr>
              <a:t>of just under 14 days, while the waterway had to be closed in eight of these years</a:t>
            </a:r>
          </a:p>
          <a:p>
            <a:pPr algn="l"/>
            <a:r>
              <a:rPr lang="en-US" sz="1800" b="0" i="0" u="none" strike="noStrike" baseline="0" dirty="0">
                <a:solidFill>
                  <a:srgbClr val="1D1D1B"/>
                </a:solidFill>
                <a:latin typeface="AkkuratStd-Light"/>
              </a:rPr>
              <a:t>due to high water with an average duration of around six days respectively.</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Hydrologically, a high water wave occurred on the Danube in mid-July in 2021 (exceeding</a:t>
            </a:r>
          </a:p>
          <a:p>
            <a:pPr algn="l"/>
            <a:r>
              <a:rPr lang="en-US" sz="1800" b="0" i="0" u="none" strike="noStrike" baseline="0" dirty="0">
                <a:solidFill>
                  <a:srgbClr val="1D1D1B"/>
                </a:solidFill>
                <a:latin typeface="AkkuratStd-Light"/>
              </a:rPr>
              <a:t>the highest navigable water level 2010). For almost two and a half days, the</a:t>
            </a:r>
          </a:p>
          <a:p>
            <a:pPr algn="l"/>
            <a:r>
              <a:rPr lang="en-US" sz="1800" b="0" i="0" u="none" strike="noStrike" baseline="0" dirty="0">
                <a:solidFill>
                  <a:srgbClr val="1D1D1B"/>
                </a:solidFill>
                <a:latin typeface="AkkuratStd-Light"/>
              </a:rPr>
              <a:t>entire Austrian Danube section had to be closed to navigation. By contrast, it was</a:t>
            </a:r>
          </a:p>
          <a:p>
            <a:pPr algn="l"/>
            <a:r>
              <a:rPr lang="en-US" sz="1800" b="0" i="0" u="none" strike="noStrike" baseline="0" dirty="0">
                <a:solidFill>
                  <a:srgbClr val="1D1D1B"/>
                </a:solidFill>
                <a:latin typeface="AkkuratStd-Light"/>
              </a:rPr>
              <a:t>not necessary to officially close the waterway due to ice in 2021. This means that</a:t>
            </a:r>
          </a:p>
          <a:p>
            <a:pPr algn="l"/>
            <a:r>
              <a:rPr lang="en-US" sz="1800" b="0" i="0" u="none" strike="noStrike" baseline="0" dirty="0">
                <a:solidFill>
                  <a:srgbClr val="1D1D1B"/>
                </a:solidFill>
                <a:latin typeface="AkkuratStd-Light"/>
              </a:rPr>
              <a:t>the Danube waterway was available on 363 days or for 99.5% of the year.</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Weather-related closures can be implemented by the relevant authorities on the</a:t>
            </a:r>
          </a:p>
          <a:p>
            <a:pPr algn="l"/>
            <a:r>
              <a:rPr lang="en-US" sz="1800" b="0" i="0" u="none" strike="noStrike" baseline="0" dirty="0">
                <a:solidFill>
                  <a:srgbClr val="1D1D1B"/>
                </a:solidFill>
                <a:latin typeface="AkkuratStd-Light"/>
              </a:rPr>
              <a:t>Austrian section of the Danube waterway in extreme situations, such as high water</a:t>
            </a:r>
          </a:p>
          <a:p>
            <a:pPr algn="l"/>
            <a:r>
              <a:rPr lang="en-US" sz="1800" b="0" i="0" u="none" strike="noStrike" baseline="0" dirty="0">
                <a:solidFill>
                  <a:srgbClr val="1D1D1B"/>
                </a:solidFill>
                <a:latin typeface="AkkuratStd-Light"/>
              </a:rPr>
              <a:t>or ice. While closures due to ice are normally confined to the winter months of January</a:t>
            </a:r>
          </a:p>
          <a:p>
            <a:pPr algn="l"/>
            <a:r>
              <a:rPr lang="en-US" sz="1800" b="0" i="0" u="none" strike="noStrike" baseline="0" dirty="0">
                <a:solidFill>
                  <a:srgbClr val="1D1D1B"/>
                </a:solidFill>
                <a:latin typeface="AkkuratStd-Light"/>
              </a:rPr>
              <a:t>and February, high water tends to occur during the spring or summer months.</a:t>
            </a:r>
          </a:p>
          <a:p>
            <a:pPr algn="l"/>
            <a:endParaRPr lang="en-US" baseline="0" dirty="0"/>
          </a:p>
          <a:p>
            <a:r>
              <a:rPr lang="de-AT" baseline="0" dirty="0"/>
              <a:t>Source: Annual </a:t>
            </a:r>
            <a:r>
              <a:rPr lang="de-AT" baseline="0" dirty="0" err="1"/>
              <a:t>report</a:t>
            </a:r>
            <a:r>
              <a:rPr lang="de-AT" baseline="0" dirty="0"/>
              <a:t> on </a:t>
            </a:r>
            <a:r>
              <a:rPr lang="de-AT" baseline="0" dirty="0" err="1"/>
              <a:t>Danube</a:t>
            </a:r>
            <a:r>
              <a:rPr lang="de-AT" baseline="0" dirty="0"/>
              <a:t> Navigation, viadonau, 2021, p. 25.</a:t>
            </a:r>
            <a:endParaRPr lang="de-DE" dirty="0">
              <a:solidFill>
                <a:srgbClr val="1E3A6C"/>
              </a:solidFill>
            </a:endParaRPr>
          </a:p>
          <a:p>
            <a:endParaRPr lang="de-DE" b="1" dirty="0"/>
          </a:p>
        </p:txBody>
      </p:sp>
      <p:sp>
        <p:nvSpPr>
          <p:cNvPr id="69636" name="Foliennummernplatzhalter 3"/>
          <p:cNvSpPr>
            <a:spLocks noGrp="1"/>
          </p:cNvSpPr>
          <p:nvPr>
            <p:ph type="sldNum" sz="quarter" idx="5"/>
          </p:nvPr>
        </p:nvSpPr>
        <p:spPr>
          <a:noFill/>
        </p:spPr>
        <p:txBody>
          <a:bodyPr/>
          <a:lstStyle>
            <a:lvl1pPr defTabSz="923022" eaLnBrk="0" hangingPunct="0">
              <a:defRPr sz="4000">
                <a:solidFill>
                  <a:schemeClr val="tx1"/>
                </a:solidFill>
                <a:latin typeface="Arial" charset="0"/>
              </a:defRPr>
            </a:lvl1pPr>
            <a:lvl2pPr marL="737157" indent="-283523" defTabSz="923022" eaLnBrk="0" hangingPunct="0">
              <a:defRPr sz="4000">
                <a:solidFill>
                  <a:schemeClr val="tx1"/>
                </a:solidFill>
                <a:latin typeface="Arial" charset="0"/>
              </a:defRPr>
            </a:lvl2pPr>
            <a:lvl3pPr marL="1134089" indent="-226818" defTabSz="923022" eaLnBrk="0" hangingPunct="0">
              <a:defRPr sz="4000">
                <a:solidFill>
                  <a:schemeClr val="tx1"/>
                </a:solidFill>
                <a:latin typeface="Arial" charset="0"/>
              </a:defRPr>
            </a:lvl3pPr>
            <a:lvl4pPr marL="1587724" indent="-226818" defTabSz="923022" eaLnBrk="0" hangingPunct="0">
              <a:defRPr sz="4000">
                <a:solidFill>
                  <a:schemeClr val="tx1"/>
                </a:solidFill>
                <a:latin typeface="Arial" charset="0"/>
              </a:defRPr>
            </a:lvl4pPr>
            <a:lvl5pPr marL="2041361" indent="-226818" defTabSz="923022" eaLnBrk="0" hangingPunct="0">
              <a:defRPr sz="4000">
                <a:solidFill>
                  <a:schemeClr val="tx1"/>
                </a:solidFill>
                <a:latin typeface="Arial" charset="0"/>
              </a:defRPr>
            </a:lvl5pPr>
            <a:lvl6pPr marL="2494997" indent="-226818" algn="ctr" defTabSz="923022" eaLnBrk="0" fontAlgn="base" hangingPunct="0">
              <a:spcBef>
                <a:spcPct val="0"/>
              </a:spcBef>
              <a:spcAft>
                <a:spcPct val="0"/>
              </a:spcAft>
              <a:defRPr sz="4000">
                <a:solidFill>
                  <a:schemeClr val="tx1"/>
                </a:solidFill>
                <a:latin typeface="Arial" charset="0"/>
              </a:defRPr>
            </a:lvl6pPr>
            <a:lvl7pPr marL="2948632" indent="-226818" algn="ctr" defTabSz="923022" eaLnBrk="0" fontAlgn="base" hangingPunct="0">
              <a:spcBef>
                <a:spcPct val="0"/>
              </a:spcBef>
              <a:spcAft>
                <a:spcPct val="0"/>
              </a:spcAft>
              <a:defRPr sz="4000">
                <a:solidFill>
                  <a:schemeClr val="tx1"/>
                </a:solidFill>
                <a:latin typeface="Arial" charset="0"/>
              </a:defRPr>
            </a:lvl7pPr>
            <a:lvl8pPr marL="3402267" indent="-226818" algn="ctr" defTabSz="923022" eaLnBrk="0" fontAlgn="base" hangingPunct="0">
              <a:spcBef>
                <a:spcPct val="0"/>
              </a:spcBef>
              <a:spcAft>
                <a:spcPct val="0"/>
              </a:spcAft>
              <a:defRPr sz="4000">
                <a:solidFill>
                  <a:schemeClr val="tx1"/>
                </a:solidFill>
                <a:latin typeface="Arial" charset="0"/>
              </a:defRPr>
            </a:lvl8pPr>
            <a:lvl9pPr marL="3855903" indent="-226818" algn="ctr" defTabSz="923022" eaLnBrk="0" fontAlgn="base" hangingPunct="0">
              <a:spcBef>
                <a:spcPct val="0"/>
              </a:spcBef>
              <a:spcAft>
                <a:spcPct val="0"/>
              </a:spcAft>
              <a:defRPr sz="4000">
                <a:solidFill>
                  <a:schemeClr val="tx1"/>
                </a:solidFill>
                <a:latin typeface="Arial" charset="0"/>
              </a:defRPr>
            </a:lvl9pPr>
          </a:lstStyle>
          <a:p>
            <a:pPr eaLnBrk="1" hangingPunct="1"/>
            <a:fld id="{CD721369-65C8-4B68-A651-8892D39B852F}" type="slidenum">
              <a:rPr lang="en-GB" sz="1200">
                <a:solidFill>
                  <a:prstClr val="black"/>
                </a:solidFill>
              </a:rPr>
              <a:pPr eaLnBrk="1" hangingPunct="1"/>
              <a:t>13</a:t>
            </a:fld>
            <a:endParaRPr lang="en-GB" sz="1200" dirty="0">
              <a:solidFill>
                <a:prstClr val="black"/>
              </a:solidFill>
            </a:endParaRPr>
          </a:p>
        </p:txBody>
      </p:sp>
    </p:spTree>
    <p:extLst>
      <p:ext uri="{BB962C8B-B14F-4D97-AF65-F5344CB8AC3E}">
        <p14:creationId xmlns:p14="http://schemas.microsoft.com/office/powerpoint/2010/main" val="3033941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How many countries does the Danube flow through? 10</a:t>
            </a:r>
            <a:endParaRPr lang="de-DE" sz="1200" dirty="0">
              <a:solidFill>
                <a:schemeClr val="accent1"/>
              </a:solidFill>
            </a:endParaRPr>
          </a:p>
          <a:p>
            <a:endParaRPr lang="de-AT" dirty="0"/>
          </a:p>
          <a:p>
            <a:r>
              <a:rPr lang="de-AT" dirty="0"/>
              <a:t>Pictures: www.pixabay.com</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7033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1881118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D1D1B"/>
                </a:solidFill>
                <a:latin typeface="AkkuratStd-Light"/>
              </a:rPr>
              <a:t>In 2020, a total of around 34.0 million tons of goods were transported on the entire</a:t>
            </a:r>
          </a:p>
          <a:p>
            <a:pPr algn="l"/>
            <a:r>
              <a:rPr lang="en-US" sz="1800" b="0" i="0" u="none" strike="noStrike" baseline="0" dirty="0">
                <a:solidFill>
                  <a:srgbClr val="1D1D1B"/>
                </a:solidFill>
                <a:latin typeface="AkkuratStd-Light"/>
              </a:rPr>
              <a:t>navigable Danube between Kelheim and the Black Sea, its tributaries and the</a:t>
            </a:r>
          </a:p>
          <a:p>
            <a:pPr algn="l"/>
            <a:r>
              <a:rPr lang="en-US" sz="1800" b="0" i="0" u="none" strike="noStrike" baseline="0" dirty="0">
                <a:solidFill>
                  <a:srgbClr val="1D1D1B"/>
                </a:solidFill>
                <a:latin typeface="AkkuratStd-Light"/>
              </a:rPr>
              <a:t>Danube-Black Sea Canal. This corresponds to a slight decrease of 2.2 million tons</a:t>
            </a:r>
          </a:p>
          <a:p>
            <a:pPr algn="l"/>
            <a:r>
              <a:rPr lang="en-US" sz="1800" b="0" i="0" u="none" strike="noStrike" baseline="0" dirty="0">
                <a:solidFill>
                  <a:srgbClr val="1D1D1B"/>
                </a:solidFill>
                <a:latin typeface="AkkuratStd-Light"/>
              </a:rPr>
              <a:t>or 6.1% compared to 2019.</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In terms of individual countries, the largest transport volumes were achieved by far</a:t>
            </a:r>
          </a:p>
          <a:p>
            <a:pPr algn="l"/>
            <a:r>
              <a:rPr lang="en-US" sz="1800" b="0" i="0" u="none" strike="noStrike" baseline="0" dirty="0">
                <a:solidFill>
                  <a:srgbClr val="1D1D1B"/>
                </a:solidFill>
                <a:latin typeface="AkkuratStd-Light"/>
              </a:rPr>
              <a:t>in Romania with 24.4 million tons, Bulgaria with 22.2 million tons and Serbia with</a:t>
            </a:r>
          </a:p>
          <a:p>
            <a:pPr algn="l"/>
            <a:r>
              <a:rPr lang="en-US" sz="1800" b="0" i="0" u="none" strike="noStrike" baseline="0" dirty="0">
                <a:solidFill>
                  <a:srgbClr val="1D1D1B"/>
                </a:solidFill>
                <a:latin typeface="AkkuratStd-Light"/>
              </a:rPr>
              <a:t>16.0 million tons. Trailing behind were Hungary with 8.5 million tons, Austria with</a:t>
            </a:r>
          </a:p>
          <a:p>
            <a:pPr algn="l"/>
            <a:r>
              <a:rPr lang="en-US" sz="1800" b="0" i="0" u="none" strike="noStrike" baseline="0" dirty="0">
                <a:solidFill>
                  <a:srgbClr val="1D1D1B"/>
                </a:solidFill>
                <a:latin typeface="AkkuratStd-Light"/>
              </a:rPr>
              <a:t>7.6 million tons, Croatia with 7.0 million tons, Slovakia with 6.1 million tons, Germany</a:t>
            </a:r>
          </a:p>
          <a:p>
            <a:pPr algn="l"/>
            <a:r>
              <a:rPr lang="en-US" sz="1800" b="0" i="0" u="none" strike="noStrike" baseline="0" dirty="0">
                <a:solidFill>
                  <a:srgbClr val="1D1D1B"/>
                </a:solidFill>
                <a:latin typeface="AkkuratStd-Light"/>
              </a:rPr>
              <a:t>(local government districts of the Upper Palatinate/Lower Bavaria) with 3.5 million</a:t>
            </a:r>
          </a:p>
          <a:p>
            <a:pPr algn="l"/>
            <a:r>
              <a:rPr lang="en-US" sz="1800" b="0" i="0" u="none" strike="noStrike" baseline="0" dirty="0">
                <a:solidFill>
                  <a:srgbClr val="1D1D1B"/>
                </a:solidFill>
                <a:latin typeface="AkkuratStd-Light"/>
              </a:rPr>
              <a:t>tons, Ukraine with 2.7 million tons*, Moldova with 0.5 million tons and Bosnia-Herzegovina,</a:t>
            </a:r>
          </a:p>
          <a:p>
            <a:pPr algn="l"/>
            <a:r>
              <a:rPr lang="en-US" sz="1800" b="0" i="0" u="none" strike="noStrike" baseline="0" dirty="0">
                <a:solidFill>
                  <a:srgbClr val="1D1D1B"/>
                </a:solidFill>
                <a:latin typeface="AkkuratStd-Light"/>
              </a:rPr>
              <a:t>which is connected indirectly to the Danube via the Sava, with 0.1</a:t>
            </a:r>
          </a:p>
          <a:p>
            <a:pPr algn="l"/>
            <a:r>
              <a:rPr lang="de-AT" sz="1800" b="0" i="0" u="none" strike="noStrike" baseline="0" dirty="0" err="1">
                <a:solidFill>
                  <a:srgbClr val="1D1D1B"/>
                </a:solidFill>
                <a:latin typeface="AkkuratStd-Light"/>
              </a:rPr>
              <a:t>million</a:t>
            </a:r>
            <a:r>
              <a:rPr lang="de-AT" sz="1800" b="0" i="0" u="none" strike="noStrike" baseline="0" dirty="0">
                <a:solidFill>
                  <a:srgbClr val="1D1D1B"/>
                </a:solidFill>
                <a:latin typeface="AkkuratStd-Light"/>
              </a:rPr>
              <a:t> </a:t>
            </a:r>
            <a:r>
              <a:rPr lang="de-AT" sz="1800" b="0" i="0" u="none" strike="noStrike" baseline="0" dirty="0" err="1">
                <a:solidFill>
                  <a:srgbClr val="1D1D1B"/>
                </a:solidFill>
                <a:latin typeface="AkkuratStd-Light"/>
              </a:rPr>
              <a:t>tons</a:t>
            </a:r>
            <a:r>
              <a:rPr lang="de-AT" sz="1800" b="0" i="0" u="none" strike="noStrike" baseline="0" dirty="0">
                <a:solidFill>
                  <a:srgbClr val="1D1D1B"/>
                </a:solidFill>
                <a:latin typeface="AkkuratStd-Light"/>
              </a:rPr>
              <a:t>.</a:t>
            </a:r>
          </a:p>
          <a:p>
            <a:pPr algn="l"/>
            <a:endParaRPr lang="de-AT"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As expected, the negative general conditions, below-average fairway conditions in the first half of the year and a reduced demand for goods due to the economic impairments in connection with the Corona crisis led to a decline in the volume of goods transported on the Austrian Danube. A total of 7.6 million tons of goods were transported in Austria.</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Within the Austrian Danube corridor, a total of 91.5 million tons of goods were transported across borders by road, rail and Danube waterway in 2021. Compared to the previous year, this corresponds to an increase of 6.6 million tons or about 8%. Only road transport was able to benefit from the increase in the total volume transported, increasing its share of the modal split by two percentage points compared to 2020, while the rail and Danube transport modes each decreased their share by one percentage point. Broken down by the different transport sectors and traffic directions, the highest cargo volume was achieved in import transports across the western border with 25.4 million tons. The largest change in terms of volume compared with the previous year was recorded in export traffic across the western border. Here, the transport volume increased by 29% to 17.3 million tons, with only minor changes in the modal split.</a:t>
            </a:r>
          </a:p>
          <a:p>
            <a:pPr algn="l"/>
            <a:endParaRPr lang="de-AT" sz="1200" kern="1200" dirty="0">
              <a:solidFill>
                <a:schemeClr val="tx1"/>
              </a:solidFill>
              <a:latin typeface="Corbel" panose="020B0503020204020204" pitchFamily="34" charset="0"/>
              <a:ea typeface="+mn-ea"/>
              <a:cs typeface="+mn-cs"/>
            </a:endParaRPr>
          </a:p>
          <a:p>
            <a:pPr marL="0" marR="0" lvl="0" indent="0" algn="l" defTabSz="905988" rtl="0" eaLnBrk="1" fontAlgn="auto" latinLnBrk="0" hangingPunct="1">
              <a:lnSpc>
                <a:spcPct val="80000"/>
              </a:lnSpc>
              <a:spcBef>
                <a:spcPts val="0"/>
              </a:spcBef>
              <a:spcAft>
                <a:spcPts val="0"/>
              </a:spcAft>
              <a:buClrTx/>
              <a:buSzTx/>
              <a:buFontTx/>
              <a:buNone/>
              <a:tabLst/>
              <a:defRPr/>
            </a:pPr>
            <a:r>
              <a:rPr lang="de-AT" sz="1200" kern="1200" dirty="0">
                <a:solidFill>
                  <a:schemeClr val="tx1"/>
                </a:solidFill>
                <a:latin typeface="Corbel" panose="020B0503020204020204" pitchFamily="34" charset="0"/>
                <a:ea typeface="+mn-ea"/>
                <a:cs typeface="+mn-cs"/>
              </a:rPr>
              <a:t>Source:</a:t>
            </a:r>
            <a:r>
              <a:rPr lang="de-AT" sz="1200" kern="1200" baseline="0" dirty="0">
                <a:solidFill>
                  <a:schemeClr val="tx1"/>
                </a:solidFill>
                <a:latin typeface="Corbel" panose="020B0503020204020204" pitchFamily="34" charset="0"/>
                <a:ea typeface="+mn-ea"/>
                <a:cs typeface="+mn-cs"/>
              </a:rPr>
              <a:t> Annual Report on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Navigation, viadonau, 2021, p. 17, 45 et </a:t>
            </a:r>
            <a:r>
              <a:rPr lang="de-AT" sz="1200" kern="1200" baseline="0" dirty="0" err="1">
                <a:solidFill>
                  <a:schemeClr val="tx1"/>
                </a:solidFill>
                <a:latin typeface="Corbel" panose="020B0503020204020204" pitchFamily="34" charset="0"/>
                <a:ea typeface="+mn-ea"/>
                <a:cs typeface="+mn-cs"/>
              </a:rPr>
              <a:t>seqq</a:t>
            </a:r>
            <a:endParaRPr lang="de-AT" sz="1200" kern="1200" dirty="0">
              <a:solidFill>
                <a:schemeClr val="tx1"/>
              </a:solidFill>
              <a:latin typeface="Corbel" panose="020B0503020204020204" pitchFamily="34" charset="0"/>
              <a:ea typeface="+mn-ea"/>
              <a:cs typeface="+mn-cs"/>
            </a:endParaRPr>
          </a:p>
          <a:p>
            <a:pPr eaLnBrk="1" hangingPunct="1">
              <a:lnSpc>
                <a:spcPct val="80000"/>
              </a:lnSpc>
            </a:pPr>
            <a:endParaRPr lang="de-DE" dirty="0"/>
          </a:p>
          <a:p>
            <a:pPr eaLnBrk="1" hangingPunct="1">
              <a:lnSpc>
                <a:spcPct val="80000"/>
              </a:lnSpc>
            </a:pPr>
            <a:endParaRPr lang="de-DE" dirty="0"/>
          </a:p>
          <a:p>
            <a:pPr eaLnBrk="1" hangingPunct="1">
              <a:lnSpc>
                <a:spcPct val="80000"/>
              </a:lnSpc>
            </a:pPr>
            <a:endParaRPr lang="de-DE"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3235772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02A8731A-2BF3-46A9-9E61-864EAAB4A611}" type="slidenum">
              <a:rPr lang="en-GB" sz="1200"/>
              <a:pPr eaLnBrk="1" hangingPunct="1"/>
              <a:t>17</a:t>
            </a:fld>
            <a:endParaRPr lang="en-GB" sz="1200" dirty="0"/>
          </a:p>
        </p:txBody>
      </p:sp>
      <p:sp>
        <p:nvSpPr>
          <p:cNvPr id="79875" name="Rectangle 2"/>
          <p:cNvSpPr>
            <a:spLocks noGrp="1" noRot="1" noChangeAspect="1" noChangeArrowheads="1" noTextEdit="1"/>
          </p:cNvSpPr>
          <p:nvPr>
            <p:ph type="sldImg"/>
          </p:nvPr>
        </p:nvSpPr>
        <p:spPr>
          <a:xfrm>
            <a:off x="854075" y="744538"/>
            <a:ext cx="4960938" cy="3722687"/>
          </a:xfrm>
          <a:ln/>
        </p:spPr>
      </p:sp>
      <p:sp>
        <p:nvSpPr>
          <p:cNvPr id="79876" name="Rectangle 3"/>
          <p:cNvSpPr>
            <a:spLocks noGrp="1" noChangeArrowheads="1"/>
          </p:cNvSpPr>
          <p:nvPr>
            <p:ph type="body" idx="1"/>
          </p:nvPr>
        </p:nvSpPr>
        <p:spPr>
          <a:noFill/>
        </p:spPr>
        <p:txBody>
          <a:bodyPr/>
          <a:lstStyle/>
          <a:p>
            <a:pPr algn="l"/>
            <a:r>
              <a:rPr lang="en-US" sz="1800" b="0" i="0" u="none" strike="noStrike" baseline="0" dirty="0">
                <a:solidFill>
                  <a:srgbClr val="1D1D1B"/>
                </a:solidFill>
                <a:latin typeface="AkkuratStd-Light"/>
              </a:rPr>
              <a:t>In 2020, a total of around 34.0 million tons of goods were transported on the entire</a:t>
            </a:r>
          </a:p>
          <a:p>
            <a:pPr algn="l"/>
            <a:r>
              <a:rPr lang="en-US" sz="1800" b="0" i="0" u="none" strike="noStrike" baseline="0" dirty="0">
                <a:solidFill>
                  <a:srgbClr val="1D1D1B"/>
                </a:solidFill>
                <a:latin typeface="AkkuratStd-Light"/>
              </a:rPr>
              <a:t>navigable Danube between Kelheim and the Black Sea, its tributaries and the</a:t>
            </a:r>
          </a:p>
          <a:p>
            <a:pPr algn="l"/>
            <a:r>
              <a:rPr lang="en-US" sz="1800" b="0" i="0" u="none" strike="noStrike" baseline="0" dirty="0">
                <a:solidFill>
                  <a:srgbClr val="1D1D1B"/>
                </a:solidFill>
                <a:latin typeface="AkkuratStd-Light"/>
              </a:rPr>
              <a:t>Danube-Black Sea Canal. This corresponds to a slight decrease of 2.2 million tons</a:t>
            </a:r>
          </a:p>
          <a:p>
            <a:pPr algn="l"/>
            <a:r>
              <a:rPr lang="en-US" sz="1800" b="0" i="0" u="none" strike="noStrike" baseline="0" dirty="0">
                <a:solidFill>
                  <a:srgbClr val="1D1D1B"/>
                </a:solidFill>
                <a:latin typeface="AkkuratStd-Light"/>
              </a:rPr>
              <a:t>or 6.1% compared to 2019.</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In terms of individual countries, the largest transport volumes were achieved by far</a:t>
            </a:r>
          </a:p>
          <a:p>
            <a:pPr algn="l"/>
            <a:r>
              <a:rPr lang="en-US" sz="1800" b="0" i="0" u="none" strike="noStrike" baseline="0" dirty="0">
                <a:solidFill>
                  <a:srgbClr val="1D1D1B"/>
                </a:solidFill>
                <a:latin typeface="AkkuratStd-Light"/>
              </a:rPr>
              <a:t>in Romania with 24.4 million tons, Bulgaria with 22.2 million tons and Serbia with</a:t>
            </a:r>
          </a:p>
          <a:p>
            <a:pPr algn="l"/>
            <a:r>
              <a:rPr lang="en-US" sz="1800" b="0" i="0" u="none" strike="noStrike" baseline="0" dirty="0">
                <a:solidFill>
                  <a:srgbClr val="1D1D1B"/>
                </a:solidFill>
                <a:latin typeface="AkkuratStd-Light"/>
              </a:rPr>
              <a:t>16.0 million tons. Trailing behind were Hungary with 8.5 million tons, Austria with</a:t>
            </a:r>
          </a:p>
          <a:p>
            <a:pPr algn="l"/>
            <a:r>
              <a:rPr lang="en-US" sz="1800" b="0" i="0" u="none" strike="noStrike" baseline="0" dirty="0">
                <a:solidFill>
                  <a:srgbClr val="1D1D1B"/>
                </a:solidFill>
                <a:latin typeface="AkkuratStd-Light"/>
              </a:rPr>
              <a:t>7.6 million tons, Croatia with 7.0 million tons, Slovakia with 6.1 million tons, Germany</a:t>
            </a:r>
          </a:p>
          <a:p>
            <a:pPr algn="l"/>
            <a:r>
              <a:rPr lang="en-US" sz="1800" b="0" i="0" u="none" strike="noStrike" baseline="0" dirty="0">
                <a:solidFill>
                  <a:srgbClr val="1D1D1B"/>
                </a:solidFill>
                <a:latin typeface="AkkuratStd-Light"/>
              </a:rPr>
              <a:t>(local government districts of the Upper Palatinate/Lower Bavaria) with 3.5 million</a:t>
            </a:r>
          </a:p>
          <a:p>
            <a:pPr algn="l"/>
            <a:r>
              <a:rPr lang="en-US" sz="1800" b="0" i="0" u="none" strike="noStrike" baseline="0" dirty="0">
                <a:solidFill>
                  <a:srgbClr val="1D1D1B"/>
                </a:solidFill>
                <a:latin typeface="AkkuratStd-Light"/>
              </a:rPr>
              <a:t>tons, Ukraine with 2.7 million tons*, Moldova with 0.5 million tons and Bosnia-Herzegovina,</a:t>
            </a:r>
          </a:p>
          <a:p>
            <a:pPr algn="l"/>
            <a:r>
              <a:rPr lang="en-US" sz="1800" b="0" i="0" u="none" strike="noStrike" baseline="0" dirty="0">
                <a:solidFill>
                  <a:srgbClr val="1D1D1B"/>
                </a:solidFill>
                <a:latin typeface="AkkuratStd-Light"/>
              </a:rPr>
              <a:t>which is connected indirectly to the Danube via the Sava, with 0.1</a:t>
            </a:r>
          </a:p>
          <a:p>
            <a:pPr algn="l"/>
            <a:r>
              <a:rPr lang="de-AT" sz="1800" b="0" i="0" u="none" strike="noStrike" baseline="0" dirty="0" err="1">
                <a:solidFill>
                  <a:srgbClr val="1D1D1B"/>
                </a:solidFill>
                <a:latin typeface="AkkuratStd-Light"/>
              </a:rPr>
              <a:t>million</a:t>
            </a:r>
            <a:r>
              <a:rPr lang="de-AT" sz="1800" b="0" i="0" u="none" strike="noStrike" baseline="0" dirty="0">
                <a:solidFill>
                  <a:srgbClr val="1D1D1B"/>
                </a:solidFill>
                <a:latin typeface="AkkuratStd-Light"/>
              </a:rPr>
              <a:t> </a:t>
            </a:r>
            <a:r>
              <a:rPr lang="de-AT" sz="1800" b="0" i="0" u="none" strike="noStrike" baseline="0" dirty="0" err="1">
                <a:solidFill>
                  <a:srgbClr val="1D1D1B"/>
                </a:solidFill>
                <a:latin typeface="AkkuratStd-Light"/>
              </a:rPr>
              <a:t>tons</a:t>
            </a:r>
            <a:r>
              <a:rPr lang="de-AT" sz="1800" b="0" i="0" u="none" strike="noStrike" baseline="0" dirty="0">
                <a:solidFill>
                  <a:srgbClr val="1D1D1B"/>
                </a:solidFill>
                <a:latin typeface="AkkuratStd-Light"/>
              </a:rPr>
              <a:t>.</a:t>
            </a:r>
          </a:p>
          <a:p>
            <a:pPr algn="l"/>
            <a:endParaRPr lang="de-AT"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These size ratios show that considerably higher transport volumes are achieved on</a:t>
            </a:r>
          </a:p>
          <a:p>
            <a:pPr algn="l"/>
            <a:r>
              <a:rPr lang="en-US" sz="1800" b="0" i="0" u="none" strike="noStrike" baseline="0" dirty="0">
                <a:solidFill>
                  <a:srgbClr val="1D1D1B"/>
                </a:solidFill>
                <a:latin typeface="AkkuratStd-Light"/>
              </a:rPr>
              <a:t>the lower and middle Danube than on the upper Danube. For comparison: in 2020,</a:t>
            </a:r>
          </a:p>
          <a:p>
            <a:pPr algn="l"/>
            <a:r>
              <a:rPr lang="en-US" sz="1800" b="0" i="0" u="none" strike="noStrike" baseline="0" dirty="0">
                <a:solidFill>
                  <a:srgbClr val="1D1D1B"/>
                </a:solidFill>
                <a:latin typeface="AkkuratStd-Light"/>
              </a:rPr>
              <a:t>more than three times the quantity generated in Austria was shipped in Romania.</a:t>
            </a:r>
          </a:p>
          <a:p>
            <a:pPr algn="l"/>
            <a:endParaRPr lang="de-AT" sz="1200" kern="1200" dirty="0">
              <a:solidFill>
                <a:schemeClr val="tx1"/>
              </a:solidFill>
              <a:latin typeface="Corbel" panose="020B0503020204020204" pitchFamily="34" charset="0"/>
              <a:ea typeface="+mn-ea"/>
              <a:cs typeface="+mn-cs"/>
            </a:endParaRPr>
          </a:p>
          <a:p>
            <a:pPr eaLnBrk="1" hangingPunct="1">
              <a:lnSpc>
                <a:spcPct val="80000"/>
              </a:lnSpc>
            </a:pPr>
            <a:r>
              <a:rPr lang="de-AT" sz="1000" kern="1200" dirty="0">
                <a:solidFill>
                  <a:schemeClr val="tx1"/>
                </a:solidFill>
                <a:latin typeface="Corbel" panose="020B0503020204020204" pitchFamily="34" charset="0"/>
                <a:ea typeface="+mn-ea"/>
                <a:cs typeface="+mn-cs"/>
              </a:rPr>
              <a:t>Quelle:</a:t>
            </a:r>
            <a:r>
              <a:rPr lang="de-AT" sz="1000" kern="1200" baseline="0" dirty="0">
                <a:solidFill>
                  <a:schemeClr val="tx1"/>
                </a:solidFill>
                <a:latin typeface="Corbel" panose="020B0503020204020204" pitchFamily="34" charset="0"/>
                <a:ea typeface="+mn-ea"/>
                <a:cs typeface="+mn-cs"/>
              </a:rPr>
              <a:t>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annual </a:t>
            </a:r>
            <a:r>
              <a:rPr lang="de-AT" sz="1000" kern="1200" dirty="0" err="1">
                <a:solidFill>
                  <a:schemeClr val="tx1"/>
                </a:solidFill>
                <a:latin typeface="Corbel" panose="020B0503020204020204" pitchFamily="34" charset="0"/>
                <a:ea typeface="+mn-ea"/>
                <a:cs typeface="+mn-cs"/>
              </a:rPr>
              <a:t>report</a:t>
            </a:r>
            <a:r>
              <a:rPr lang="de-AT" sz="1000" kern="1200" dirty="0">
                <a:solidFill>
                  <a:schemeClr val="tx1"/>
                </a:solidFill>
                <a:latin typeface="Corbel" panose="020B0503020204020204" pitchFamily="34" charset="0"/>
                <a:ea typeface="+mn-ea"/>
                <a:cs typeface="+mn-cs"/>
              </a:rPr>
              <a:t> </a:t>
            </a:r>
            <a:r>
              <a:rPr lang="de-AT" sz="1000" kern="1200" dirty="0" err="1">
                <a:solidFill>
                  <a:schemeClr val="tx1"/>
                </a:solidFill>
                <a:latin typeface="Corbel" panose="020B0503020204020204" pitchFamily="34" charset="0"/>
                <a:ea typeface="+mn-ea"/>
                <a:cs typeface="+mn-cs"/>
              </a:rPr>
              <a:t>Danube</a:t>
            </a:r>
            <a:r>
              <a:rPr lang="de-AT" sz="1000" kern="1200" dirty="0">
                <a:solidFill>
                  <a:schemeClr val="tx1"/>
                </a:solidFill>
                <a:latin typeface="Corbel" panose="020B0503020204020204" pitchFamily="34" charset="0"/>
                <a:ea typeface="+mn-ea"/>
                <a:cs typeface="+mn-cs"/>
              </a:rPr>
              <a:t> Navigation 2021,</a:t>
            </a:r>
            <a:r>
              <a:rPr lang="de-AT" sz="1000" kern="1200" baseline="0" dirty="0">
                <a:solidFill>
                  <a:schemeClr val="tx1"/>
                </a:solidFill>
                <a:latin typeface="Corbel" panose="020B0503020204020204" pitchFamily="34" charset="0"/>
                <a:ea typeface="+mn-ea"/>
                <a:cs typeface="+mn-cs"/>
              </a:rPr>
              <a:t> p. 41</a:t>
            </a:r>
          </a:p>
          <a:p>
            <a:pPr eaLnBrk="1" hangingPunct="1">
              <a:lnSpc>
                <a:spcPct val="80000"/>
              </a:lnSpc>
            </a:pPr>
            <a:r>
              <a:rPr lang="de-AT" sz="1000" kern="1200" baseline="0" dirty="0">
                <a:solidFill>
                  <a:schemeClr val="tx1"/>
                </a:solidFill>
                <a:latin typeface="Corbel" panose="020B0503020204020204" pitchFamily="34" charset="0"/>
                <a:ea typeface="+mn-ea"/>
                <a:cs typeface="+mn-cs"/>
              </a:rPr>
              <a:t>Picture: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annual </a:t>
            </a:r>
            <a:r>
              <a:rPr lang="de-AT" sz="1000" kern="1200" dirty="0" err="1">
                <a:solidFill>
                  <a:schemeClr val="tx1"/>
                </a:solidFill>
                <a:latin typeface="Corbel" panose="020B0503020204020204" pitchFamily="34" charset="0"/>
                <a:ea typeface="+mn-ea"/>
                <a:cs typeface="+mn-cs"/>
              </a:rPr>
              <a:t>report</a:t>
            </a:r>
            <a:r>
              <a:rPr lang="de-AT" sz="1000" kern="1200" dirty="0">
                <a:solidFill>
                  <a:schemeClr val="tx1"/>
                </a:solidFill>
                <a:latin typeface="Corbel" panose="020B0503020204020204" pitchFamily="34" charset="0"/>
                <a:ea typeface="+mn-ea"/>
                <a:cs typeface="+mn-cs"/>
              </a:rPr>
              <a:t> </a:t>
            </a:r>
            <a:r>
              <a:rPr lang="de-AT" sz="1000" kern="1200" dirty="0" err="1">
                <a:solidFill>
                  <a:schemeClr val="tx1"/>
                </a:solidFill>
                <a:latin typeface="Corbel" panose="020B0503020204020204" pitchFamily="34" charset="0"/>
                <a:ea typeface="+mn-ea"/>
                <a:cs typeface="+mn-cs"/>
              </a:rPr>
              <a:t>Danube</a:t>
            </a:r>
            <a:r>
              <a:rPr lang="de-AT" sz="1000" kern="1200" dirty="0">
                <a:solidFill>
                  <a:schemeClr val="tx1"/>
                </a:solidFill>
                <a:latin typeface="Corbel" panose="020B0503020204020204" pitchFamily="34" charset="0"/>
                <a:ea typeface="+mn-ea"/>
                <a:cs typeface="+mn-cs"/>
              </a:rPr>
              <a:t> Navigation 2021,</a:t>
            </a:r>
            <a:r>
              <a:rPr lang="de-AT" sz="1000" kern="1200" baseline="0" dirty="0">
                <a:solidFill>
                  <a:schemeClr val="tx1"/>
                </a:solidFill>
                <a:latin typeface="Corbel" panose="020B0503020204020204" pitchFamily="34" charset="0"/>
                <a:ea typeface="+mn-ea"/>
                <a:cs typeface="+mn-cs"/>
              </a:rPr>
              <a:t> p. 40</a:t>
            </a:r>
            <a:endParaRPr lang="de-AT" sz="1000" kern="1200" dirty="0">
              <a:solidFill>
                <a:schemeClr val="tx1"/>
              </a:solidFill>
              <a:latin typeface="Corbel" panose="020B0503020204020204" pitchFamily="34" charset="0"/>
              <a:ea typeface="+mn-ea"/>
              <a:cs typeface="+mn-cs"/>
            </a:endParaRPr>
          </a:p>
          <a:p>
            <a:pPr eaLnBrk="1" hangingPunct="1">
              <a:lnSpc>
                <a:spcPct val="80000"/>
              </a:lnSpc>
            </a:pPr>
            <a:endParaRPr lang="de-DE" sz="1000" dirty="0"/>
          </a:p>
        </p:txBody>
      </p:sp>
    </p:spTree>
    <p:extLst>
      <p:ext uri="{BB962C8B-B14F-4D97-AF65-F5344CB8AC3E}">
        <p14:creationId xmlns:p14="http://schemas.microsoft.com/office/powerpoint/2010/main" val="3304023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F0DBD6C5-967E-49FC-9C66-3FD088082BCF}" type="slidenum">
              <a:rPr lang="en-GB" sz="1200"/>
              <a:pPr eaLnBrk="1" hangingPunct="1"/>
              <a:t>18</a:t>
            </a:fld>
            <a:endParaRPr lang="en-GB" sz="1200" dirty="0"/>
          </a:p>
        </p:txBody>
      </p:sp>
      <p:sp>
        <p:nvSpPr>
          <p:cNvPr id="80899" name="Rectangle 2"/>
          <p:cNvSpPr>
            <a:spLocks noGrp="1" noRot="1" noChangeAspect="1" noChangeArrowheads="1" noTextEdit="1"/>
          </p:cNvSpPr>
          <p:nvPr>
            <p:ph type="sldImg"/>
          </p:nvPr>
        </p:nvSpPr>
        <p:spPr>
          <a:xfrm>
            <a:off x="854075" y="744538"/>
            <a:ext cx="4962525" cy="3722687"/>
          </a:xfrm>
          <a:ln/>
        </p:spPr>
      </p:sp>
      <p:sp>
        <p:nvSpPr>
          <p:cNvPr id="80900" name="Rectangle 3"/>
          <p:cNvSpPr>
            <a:spLocks noGrp="1" noChangeArrowheads="1"/>
          </p:cNvSpPr>
          <p:nvPr>
            <p:ph type="body" idx="1"/>
          </p:nvPr>
        </p:nvSpPr>
        <p:spPr>
          <a:noFill/>
        </p:spPr>
        <p:txBody>
          <a:bodyPr/>
          <a:lstStyle/>
          <a:p>
            <a:pPr algn="l"/>
            <a:r>
              <a:rPr lang="en-US" sz="1800" b="0" i="0" u="none" strike="noStrike" baseline="0" dirty="0">
                <a:solidFill>
                  <a:srgbClr val="1D1D1B"/>
                </a:solidFill>
                <a:latin typeface="AkkuratStd-Light"/>
              </a:rPr>
              <a:t>A total of 8.3 million tons of goods were shipped on the Austrian Danube in 2021.</a:t>
            </a:r>
          </a:p>
          <a:p>
            <a:pPr algn="l"/>
            <a:r>
              <a:rPr lang="en-US" sz="1800" b="0" i="0" u="none" strike="noStrike" baseline="0" dirty="0">
                <a:solidFill>
                  <a:srgbClr val="1D1D1B"/>
                </a:solidFill>
                <a:latin typeface="AkkuratStd-Light"/>
              </a:rPr>
              <a:t>Despite the negative framework conditions, such as uncharacteristically low fairway</a:t>
            </a:r>
          </a:p>
          <a:p>
            <a:pPr algn="l"/>
            <a:r>
              <a:rPr lang="en-US" sz="1800" b="0" i="0" u="none" strike="noStrike" baseline="0" dirty="0">
                <a:solidFill>
                  <a:srgbClr val="1D1D1B"/>
                </a:solidFill>
                <a:latin typeface="AkkuratStd-Light"/>
              </a:rPr>
              <a:t>conditions in the months of March and April, there was a slight overall increase of</a:t>
            </a:r>
          </a:p>
          <a:p>
            <a:pPr algn="l"/>
            <a:r>
              <a:rPr lang="en-US" sz="1800" b="0" i="0" u="none" strike="noStrike" baseline="0" dirty="0">
                <a:solidFill>
                  <a:srgbClr val="1D1D1B"/>
                </a:solidFill>
                <a:latin typeface="AkkuratStd-Light"/>
              </a:rPr>
              <a:t>24 088 tons or 0.3% compared to the previous year.</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The imports traffic area experienced only a slight decrease of 1.5% compared to the</a:t>
            </a:r>
          </a:p>
          <a:p>
            <a:pPr algn="l"/>
            <a:r>
              <a:rPr lang="en-US" sz="1800" b="0" i="0" u="none" strike="noStrike" baseline="0" dirty="0">
                <a:solidFill>
                  <a:srgbClr val="1D1D1B"/>
                </a:solidFill>
                <a:latin typeface="AkkuratStd-Light"/>
              </a:rPr>
              <a:t>previous year. At 3.9 million tons, however, imports remain the highest-volume</a:t>
            </a:r>
          </a:p>
          <a:p>
            <a:pPr algn="l"/>
            <a:r>
              <a:rPr lang="en-US" sz="1800" b="0" i="0" u="none" strike="noStrike" baseline="0" dirty="0">
                <a:solidFill>
                  <a:srgbClr val="1D1D1B"/>
                </a:solidFill>
                <a:latin typeface="AkkuratStd-Light"/>
              </a:rPr>
              <a:t>transport sector on the Austrian Danube. However, there were major changes compared to the previous year in the other </a:t>
            </a:r>
            <a:r>
              <a:rPr lang="de-AT" sz="1800" b="0" i="0" u="none" strike="noStrike" baseline="0" dirty="0" err="1">
                <a:solidFill>
                  <a:srgbClr val="1D1D1B"/>
                </a:solidFill>
                <a:latin typeface="AkkuratStd-Light"/>
              </a:rPr>
              <a:t>transport</a:t>
            </a:r>
            <a:r>
              <a:rPr lang="de-AT" sz="1800" b="0" i="0" u="none" strike="noStrike" baseline="0" dirty="0">
                <a:solidFill>
                  <a:srgbClr val="1D1D1B"/>
                </a:solidFill>
                <a:latin typeface="AkkuratStd-Light"/>
              </a:rPr>
              <a:t> </a:t>
            </a:r>
            <a:r>
              <a:rPr lang="de-AT" sz="1800" b="0" i="0" u="none" strike="noStrike" baseline="0" dirty="0" err="1">
                <a:solidFill>
                  <a:srgbClr val="1D1D1B"/>
                </a:solidFill>
                <a:latin typeface="AkkuratStd-Light"/>
              </a:rPr>
              <a:t>areas</a:t>
            </a:r>
            <a:r>
              <a:rPr lang="de-AT" sz="1800" b="0" i="0" u="none" strike="noStrike" baseline="0" dirty="0">
                <a:solidFill>
                  <a:srgbClr val="1D1D1B"/>
                </a:solidFill>
                <a:latin typeface="AkkuratStd-Light"/>
              </a:rPr>
              <a:t>.</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Exports, which continued their long-term rising trend in 2021, increased sharply by</a:t>
            </a:r>
          </a:p>
          <a:p>
            <a:pPr algn="l"/>
            <a:r>
              <a:rPr lang="en-US" sz="1800" b="0" i="0" u="none" strike="noStrike" baseline="0" dirty="0">
                <a:solidFill>
                  <a:srgbClr val="1D1D1B"/>
                </a:solidFill>
                <a:latin typeface="AkkuratStd-Light"/>
              </a:rPr>
              <a:t>17.7% and have been the second most important traffic area since 2017. In turn,</a:t>
            </a:r>
          </a:p>
          <a:p>
            <a:pPr algn="l"/>
            <a:r>
              <a:rPr lang="en-US" sz="1800" b="0" i="0" u="none" strike="noStrike" baseline="0" dirty="0">
                <a:solidFill>
                  <a:srgbClr val="1D1D1B"/>
                </a:solidFill>
                <a:latin typeface="AkkuratStd-Light"/>
              </a:rPr>
              <a:t>transit traffic experienced a further decline in 2021, falling significantly by 27.6% to</a:t>
            </a:r>
          </a:p>
          <a:p>
            <a:pPr algn="l"/>
            <a:r>
              <a:rPr lang="de-AT" sz="1800" b="0" i="0" u="none" strike="noStrike" baseline="0" dirty="0">
                <a:solidFill>
                  <a:srgbClr val="1D1D1B"/>
                </a:solidFill>
                <a:latin typeface="AkkuratStd-Light"/>
              </a:rPr>
              <a:t>1.2 </a:t>
            </a:r>
            <a:r>
              <a:rPr lang="de-AT" sz="1800" b="0" i="0" u="none" strike="noStrike" baseline="0" dirty="0" err="1">
                <a:solidFill>
                  <a:srgbClr val="1D1D1B"/>
                </a:solidFill>
                <a:latin typeface="AkkuratStd-Light"/>
              </a:rPr>
              <a:t>million</a:t>
            </a:r>
            <a:r>
              <a:rPr lang="de-AT" sz="1800" b="0" i="0" u="none" strike="noStrike" baseline="0" dirty="0">
                <a:solidFill>
                  <a:srgbClr val="1D1D1B"/>
                </a:solidFill>
                <a:latin typeface="AkkuratStd-Light"/>
              </a:rPr>
              <a:t> </a:t>
            </a:r>
            <a:r>
              <a:rPr lang="de-AT" sz="1800" b="0" i="0" u="none" strike="noStrike" baseline="0" dirty="0" err="1">
                <a:solidFill>
                  <a:srgbClr val="1D1D1B"/>
                </a:solidFill>
                <a:latin typeface="AkkuratStd-Light"/>
              </a:rPr>
              <a:t>tons</a:t>
            </a:r>
            <a:r>
              <a:rPr lang="de-AT" sz="1800" b="0" i="0" u="none" strike="noStrike" baseline="0" dirty="0">
                <a:solidFill>
                  <a:srgbClr val="1D1D1B"/>
                </a:solidFill>
                <a:latin typeface="AkkuratStd-Light"/>
              </a:rPr>
              <a:t>.</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In 2021, for the second time in a row, the volume transported domestically increased.</a:t>
            </a:r>
            <a:endParaRPr lang="de-AT" sz="1200" kern="1200" dirty="0">
              <a:solidFill>
                <a:schemeClr val="tx1"/>
              </a:solidFill>
              <a:latin typeface="Corbel" panose="020B0503020204020204" pitchFamily="34" charset="0"/>
              <a:ea typeface="+mn-ea"/>
              <a:cs typeface="+mn-cs"/>
            </a:endParaRPr>
          </a:p>
          <a:p>
            <a:endParaRPr lang="de-AT" sz="1200" kern="1200" dirty="0">
              <a:solidFill>
                <a:schemeClr val="tx1"/>
              </a:solidFill>
              <a:latin typeface="Corbel" panose="020B0503020204020204" pitchFamily="34" charset="0"/>
              <a:ea typeface="+mn-ea"/>
              <a:cs typeface="+mn-cs"/>
            </a:endParaRPr>
          </a:p>
          <a:p>
            <a:pPr eaLnBrk="1" hangingPunct="1">
              <a:lnSpc>
                <a:spcPct val="80000"/>
              </a:lnSpc>
            </a:pPr>
            <a:r>
              <a:rPr lang="de-AT" sz="1000" kern="1200" dirty="0">
                <a:solidFill>
                  <a:schemeClr val="tx1"/>
                </a:solidFill>
                <a:latin typeface="Corbel" panose="020B0503020204020204" pitchFamily="34" charset="0"/>
                <a:ea typeface="+mn-ea"/>
                <a:cs typeface="+mn-cs"/>
              </a:rPr>
              <a:t>Source:</a:t>
            </a:r>
            <a:r>
              <a:rPr lang="de-AT" sz="1000" kern="1200" baseline="0" dirty="0">
                <a:solidFill>
                  <a:schemeClr val="tx1"/>
                </a:solidFill>
                <a:latin typeface="Corbel" panose="020B0503020204020204" pitchFamily="34" charset="0"/>
                <a:ea typeface="+mn-ea"/>
                <a:cs typeface="+mn-cs"/>
              </a:rPr>
              <a:t>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annual </a:t>
            </a:r>
            <a:r>
              <a:rPr lang="de-AT" sz="1000" kern="1200" dirty="0" err="1">
                <a:solidFill>
                  <a:schemeClr val="tx1"/>
                </a:solidFill>
                <a:latin typeface="Corbel" panose="020B0503020204020204" pitchFamily="34" charset="0"/>
                <a:ea typeface="+mn-ea"/>
                <a:cs typeface="+mn-cs"/>
              </a:rPr>
              <a:t>report</a:t>
            </a:r>
            <a:r>
              <a:rPr lang="de-AT" sz="1000" kern="1200" dirty="0">
                <a:solidFill>
                  <a:schemeClr val="tx1"/>
                </a:solidFill>
                <a:latin typeface="Corbel" panose="020B0503020204020204" pitchFamily="34" charset="0"/>
                <a:ea typeface="+mn-ea"/>
                <a:cs typeface="+mn-cs"/>
              </a:rPr>
              <a:t> </a:t>
            </a:r>
            <a:r>
              <a:rPr lang="de-AT" sz="1000" kern="1200" dirty="0" err="1">
                <a:solidFill>
                  <a:schemeClr val="tx1"/>
                </a:solidFill>
                <a:latin typeface="Corbel" panose="020B0503020204020204" pitchFamily="34" charset="0"/>
                <a:ea typeface="+mn-ea"/>
                <a:cs typeface="+mn-cs"/>
              </a:rPr>
              <a:t>Danube</a:t>
            </a:r>
            <a:r>
              <a:rPr lang="de-AT" sz="1000" kern="1200" dirty="0">
                <a:solidFill>
                  <a:schemeClr val="tx1"/>
                </a:solidFill>
                <a:latin typeface="Corbel" panose="020B0503020204020204" pitchFamily="34" charset="0"/>
                <a:ea typeface="+mn-ea"/>
                <a:cs typeface="+mn-cs"/>
              </a:rPr>
              <a:t> Navigation 2021,</a:t>
            </a:r>
            <a:r>
              <a:rPr lang="de-AT" sz="1000" kern="1200" baseline="0" dirty="0">
                <a:solidFill>
                  <a:schemeClr val="tx1"/>
                </a:solidFill>
                <a:latin typeface="Corbel" panose="020B0503020204020204" pitchFamily="34" charset="0"/>
                <a:ea typeface="+mn-ea"/>
                <a:cs typeface="+mn-cs"/>
              </a:rPr>
              <a:t> p. 17</a:t>
            </a:r>
          </a:p>
          <a:p>
            <a:pPr eaLnBrk="1" hangingPunct="1">
              <a:lnSpc>
                <a:spcPct val="80000"/>
              </a:lnSpc>
            </a:pPr>
            <a:r>
              <a:rPr lang="de-AT" sz="1000" kern="1200" baseline="0" dirty="0">
                <a:solidFill>
                  <a:schemeClr val="tx1"/>
                </a:solidFill>
                <a:latin typeface="Corbel" panose="020B0503020204020204" pitchFamily="34" charset="0"/>
                <a:ea typeface="+mn-ea"/>
                <a:cs typeface="+mn-cs"/>
              </a:rPr>
              <a:t>Picture: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annual </a:t>
            </a:r>
            <a:r>
              <a:rPr lang="de-AT" sz="1000" kern="1200" dirty="0" err="1">
                <a:solidFill>
                  <a:schemeClr val="tx1"/>
                </a:solidFill>
                <a:latin typeface="Corbel" panose="020B0503020204020204" pitchFamily="34" charset="0"/>
                <a:ea typeface="+mn-ea"/>
                <a:cs typeface="+mn-cs"/>
              </a:rPr>
              <a:t>report</a:t>
            </a:r>
            <a:r>
              <a:rPr lang="de-AT" sz="1000" kern="1200" dirty="0">
                <a:solidFill>
                  <a:schemeClr val="tx1"/>
                </a:solidFill>
                <a:latin typeface="Corbel" panose="020B0503020204020204" pitchFamily="34" charset="0"/>
                <a:ea typeface="+mn-ea"/>
                <a:cs typeface="+mn-cs"/>
              </a:rPr>
              <a:t> </a:t>
            </a:r>
            <a:r>
              <a:rPr lang="de-AT" sz="1000" kern="1200" dirty="0" err="1">
                <a:solidFill>
                  <a:schemeClr val="tx1"/>
                </a:solidFill>
                <a:latin typeface="Corbel" panose="020B0503020204020204" pitchFamily="34" charset="0"/>
                <a:ea typeface="+mn-ea"/>
                <a:cs typeface="+mn-cs"/>
              </a:rPr>
              <a:t>Danube</a:t>
            </a:r>
            <a:r>
              <a:rPr lang="de-AT" sz="1000" kern="1200" dirty="0">
                <a:solidFill>
                  <a:schemeClr val="tx1"/>
                </a:solidFill>
                <a:latin typeface="Corbel" panose="020B0503020204020204" pitchFamily="34" charset="0"/>
                <a:ea typeface="+mn-ea"/>
                <a:cs typeface="+mn-cs"/>
              </a:rPr>
              <a:t> Navigation 2021,</a:t>
            </a:r>
            <a:r>
              <a:rPr lang="de-AT" sz="1000" kern="1200" baseline="0" dirty="0">
                <a:solidFill>
                  <a:schemeClr val="tx1"/>
                </a:solidFill>
                <a:latin typeface="Corbel" panose="020B0503020204020204" pitchFamily="34" charset="0"/>
                <a:ea typeface="+mn-ea"/>
                <a:cs typeface="+mn-cs"/>
              </a:rPr>
              <a:t> p. 16</a:t>
            </a:r>
            <a:endParaRPr lang="de-AT" sz="1000" kern="1200" dirty="0">
              <a:solidFill>
                <a:schemeClr val="tx1"/>
              </a:solidFill>
              <a:latin typeface="Corbel" panose="020B0503020204020204" pitchFamily="34" charset="0"/>
              <a:ea typeface="+mn-ea"/>
              <a:cs typeface="+mn-cs"/>
            </a:endParaRPr>
          </a:p>
          <a:p>
            <a:endParaRPr lang="de-AT" dirty="0">
              <a:latin typeface="+mn-lt"/>
            </a:endParaRPr>
          </a:p>
        </p:txBody>
      </p:sp>
    </p:spTree>
    <p:extLst>
      <p:ext uri="{BB962C8B-B14F-4D97-AF65-F5344CB8AC3E}">
        <p14:creationId xmlns:p14="http://schemas.microsoft.com/office/powerpoint/2010/main" val="1294231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A1CE1E59-7C27-4739-934E-F27F81207950}" type="slidenum">
              <a:rPr lang="en-GB" sz="1200"/>
              <a:pPr eaLnBrk="1" hangingPunct="1"/>
              <a:t>19</a:t>
            </a:fld>
            <a:endParaRPr lang="en-GB" sz="1200" dirty="0"/>
          </a:p>
        </p:txBody>
      </p:sp>
      <p:sp>
        <p:nvSpPr>
          <p:cNvPr id="81923" name="Rectangle 2"/>
          <p:cNvSpPr>
            <a:spLocks noGrp="1" noRot="1" noChangeAspect="1" noChangeArrowheads="1" noTextEdit="1"/>
          </p:cNvSpPr>
          <p:nvPr>
            <p:ph type="sldImg"/>
          </p:nvPr>
        </p:nvSpPr>
        <p:spPr>
          <a:xfrm>
            <a:off x="854075" y="744538"/>
            <a:ext cx="4960938" cy="3722687"/>
          </a:xfrm>
          <a:ln/>
        </p:spPr>
      </p:sp>
      <p:sp>
        <p:nvSpPr>
          <p:cNvPr id="81924" name="Rectangle 3"/>
          <p:cNvSpPr>
            <a:spLocks noGrp="1" noChangeArrowheads="1"/>
          </p:cNvSpPr>
          <p:nvPr>
            <p:ph type="body" idx="1"/>
          </p:nvPr>
        </p:nvSpPr>
        <p:spPr>
          <a:noFill/>
        </p:spPr>
        <p:txBody>
          <a:bodyPr/>
          <a:lstStyle/>
          <a:p>
            <a:pPr algn="l"/>
            <a:r>
              <a:rPr lang="en-US" sz="1800" b="0" i="0" u="none" strike="noStrike" baseline="0" dirty="0">
                <a:solidFill>
                  <a:srgbClr val="1D1D1B"/>
                </a:solidFill>
                <a:latin typeface="AkkuratStd-Light"/>
              </a:rPr>
              <a:t>In 2021, a total of 91.5 million tons of goods were transported across the border</a:t>
            </a:r>
          </a:p>
          <a:p>
            <a:pPr algn="l"/>
            <a:r>
              <a:rPr lang="en-US" sz="1800" b="0" i="0" u="none" strike="noStrike" baseline="0" dirty="0">
                <a:solidFill>
                  <a:srgbClr val="1D1D1B"/>
                </a:solidFill>
                <a:latin typeface="AkkuratStd-Light"/>
              </a:rPr>
              <a:t>within the Austrian Danube corridor by road, rail and the river Danube. This represents</a:t>
            </a:r>
          </a:p>
          <a:p>
            <a:pPr algn="l"/>
            <a:r>
              <a:rPr lang="en-US" sz="1800" b="0" i="0" u="none" strike="noStrike" baseline="0" dirty="0">
                <a:solidFill>
                  <a:srgbClr val="1D1D1B"/>
                </a:solidFill>
                <a:latin typeface="AkkuratStd-Light"/>
              </a:rPr>
              <a:t>an increase of 6.6 million tons or about 8% compared to the previous year.</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In 2021, 66% of the modal split was made up of road, 26% of rail and 8% of inland</a:t>
            </a:r>
          </a:p>
          <a:p>
            <a:pPr algn="l"/>
            <a:r>
              <a:rPr lang="en-US" sz="1800" b="0" i="0" u="none" strike="noStrike" baseline="0" dirty="0">
                <a:solidFill>
                  <a:srgbClr val="1D1D1B"/>
                </a:solidFill>
                <a:latin typeface="AkkuratStd-Light"/>
              </a:rPr>
              <a:t>waterway transport. Only road transport, which increased its share of the modal</a:t>
            </a:r>
          </a:p>
          <a:p>
            <a:pPr algn="l"/>
            <a:r>
              <a:rPr lang="en-US" sz="1800" b="0" i="0" u="none" strike="noStrike" baseline="0" dirty="0">
                <a:solidFill>
                  <a:srgbClr val="1D1D1B"/>
                </a:solidFill>
                <a:latin typeface="AkkuratStd-Light"/>
              </a:rPr>
              <a:t>split by two percentage points compared to 2020, benefited from the increase in the</a:t>
            </a:r>
          </a:p>
          <a:p>
            <a:pPr algn="l"/>
            <a:r>
              <a:rPr lang="en-US" sz="1800" b="0" i="0" u="none" strike="noStrike" baseline="0" dirty="0">
                <a:solidFill>
                  <a:srgbClr val="1D1D1B"/>
                </a:solidFill>
                <a:latin typeface="AkkuratStd-Light"/>
              </a:rPr>
              <a:t>total amount transported, while the rail and Danube modes reduced their share by</a:t>
            </a:r>
          </a:p>
          <a:p>
            <a:pPr algn="l"/>
            <a:r>
              <a:rPr lang="de-AT" sz="1800" b="0" i="0" u="none" strike="noStrike" baseline="0" dirty="0" err="1">
                <a:solidFill>
                  <a:srgbClr val="1D1D1B"/>
                </a:solidFill>
                <a:latin typeface="AkkuratStd-Light"/>
              </a:rPr>
              <a:t>one</a:t>
            </a:r>
            <a:r>
              <a:rPr lang="de-AT" sz="1800" b="0" i="0" u="none" strike="noStrike" baseline="0" dirty="0">
                <a:solidFill>
                  <a:srgbClr val="1D1D1B"/>
                </a:solidFill>
                <a:latin typeface="AkkuratStd-Light"/>
              </a:rPr>
              <a:t> </a:t>
            </a:r>
            <a:r>
              <a:rPr lang="de-AT" sz="1800" b="0" i="0" u="none" strike="noStrike" baseline="0" dirty="0" err="1">
                <a:solidFill>
                  <a:srgbClr val="1D1D1B"/>
                </a:solidFill>
                <a:latin typeface="AkkuratStd-Light"/>
              </a:rPr>
              <a:t>percentage</a:t>
            </a:r>
            <a:r>
              <a:rPr lang="de-AT" sz="1800" b="0" i="0" u="none" strike="noStrike" baseline="0" dirty="0">
                <a:solidFill>
                  <a:srgbClr val="1D1D1B"/>
                </a:solidFill>
                <a:latin typeface="AkkuratStd-Light"/>
              </a:rPr>
              <a:t> </a:t>
            </a:r>
            <a:r>
              <a:rPr lang="de-AT" sz="1800" b="0" i="0" u="none" strike="noStrike" baseline="0" dirty="0" err="1">
                <a:solidFill>
                  <a:srgbClr val="1D1D1B"/>
                </a:solidFill>
                <a:latin typeface="AkkuratStd-Light"/>
              </a:rPr>
              <a:t>point</a:t>
            </a:r>
            <a:r>
              <a:rPr lang="de-AT" sz="1800" b="0" i="0" u="none" strike="noStrike" baseline="0" dirty="0">
                <a:solidFill>
                  <a:srgbClr val="1D1D1B"/>
                </a:solidFill>
                <a:latin typeface="AkkuratStd-Light"/>
              </a:rPr>
              <a:t> </a:t>
            </a:r>
            <a:r>
              <a:rPr lang="de-AT" sz="1800" b="0" i="0" u="none" strike="noStrike" baseline="0" dirty="0" err="1">
                <a:solidFill>
                  <a:srgbClr val="1D1D1B"/>
                </a:solidFill>
                <a:latin typeface="AkkuratStd-Light"/>
              </a:rPr>
              <a:t>each</a:t>
            </a:r>
            <a:r>
              <a:rPr lang="de-AT" sz="1800" b="0" i="0" u="none" strike="noStrike" baseline="0" dirty="0">
                <a:solidFill>
                  <a:srgbClr val="1D1D1B"/>
                </a:solidFill>
                <a:latin typeface="AkkuratStd-Light"/>
              </a:rPr>
              <a:t>.</a:t>
            </a:r>
          </a:p>
          <a:p>
            <a:pPr algn="l"/>
            <a:endParaRPr lang="de-AT"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At 25.4 million tons, the highest volume of goods was reached in imports over the</a:t>
            </a:r>
          </a:p>
          <a:p>
            <a:pPr algn="l"/>
            <a:r>
              <a:rPr lang="en-US" sz="1800" b="0" i="0" u="none" strike="noStrike" baseline="0" dirty="0">
                <a:solidFill>
                  <a:srgbClr val="1D1D1B"/>
                </a:solidFill>
                <a:latin typeface="AkkuratStd-Light"/>
              </a:rPr>
              <a:t>western border, divided between the different traffic areas and traffic directions.</a:t>
            </a:r>
          </a:p>
          <a:p>
            <a:pPr algn="l"/>
            <a:r>
              <a:rPr lang="en-US" sz="1800" b="0" i="0" u="none" strike="noStrike" baseline="0" dirty="0">
                <a:solidFill>
                  <a:srgbClr val="1D1D1B"/>
                </a:solidFill>
                <a:latin typeface="AkkuratStd-Light"/>
              </a:rPr>
              <a:t>Of this, 70% was executed by road, 27% by rail and 3% by inland waterway.</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The biggest change in terms of volume compared to the previous year was recorded</a:t>
            </a:r>
          </a:p>
          <a:p>
            <a:pPr algn="l"/>
            <a:r>
              <a:rPr lang="en-US" sz="1800" b="0" i="0" u="none" strike="noStrike" baseline="0" dirty="0">
                <a:solidFill>
                  <a:srgbClr val="1D1D1B"/>
                </a:solidFill>
                <a:latin typeface="AkkuratStd-Light"/>
              </a:rPr>
              <a:t>in exports over the western border. Here, transport volume increased by 29% to 17.3</a:t>
            </a:r>
          </a:p>
          <a:p>
            <a:pPr algn="l"/>
            <a:r>
              <a:rPr lang="en-US" sz="1800" b="0" i="0" u="none" strike="noStrike" baseline="0" dirty="0">
                <a:solidFill>
                  <a:srgbClr val="1D1D1B"/>
                </a:solidFill>
                <a:latin typeface="AkkuratStd-Light"/>
              </a:rPr>
              <a:t>million tons, with only a slight change in the modal split</a:t>
            </a:r>
            <a:r>
              <a:rPr lang="de-AT" sz="1800" b="0" i="0" u="none" strike="noStrike" baseline="0" dirty="0">
                <a:solidFill>
                  <a:srgbClr val="1D1D1B"/>
                </a:solidFill>
                <a:latin typeface="AkkuratStd-Light"/>
              </a:rPr>
              <a:t>.</a:t>
            </a:r>
          </a:p>
          <a:p>
            <a:pPr algn="l"/>
            <a:endParaRPr lang="de-AT" sz="1200" kern="1200" dirty="0">
              <a:solidFill>
                <a:schemeClr val="tx1"/>
              </a:solidFill>
              <a:latin typeface="Corbel" panose="020B0503020204020204" pitchFamily="34" charset="0"/>
              <a:ea typeface="+mn-ea"/>
              <a:cs typeface="+mn-cs"/>
            </a:endParaRPr>
          </a:p>
          <a:p>
            <a:pPr eaLnBrk="1" hangingPunct="1">
              <a:lnSpc>
                <a:spcPct val="80000"/>
              </a:lnSpc>
            </a:pPr>
            <a:r>
              <a:rPr lang="de-AT" sz="1000" kern="1200" dirty="0">
                <a:solidFill>
                  <a:schemeClr val="tx1"/>
                </a:solidFill>
                <a:latin typeface="Corbel" panose="020B0503020204020204" pitchFamily="34" charset="0"/>
                <a:ea typeface="+mn-ea"/>
                <a:cs typeface="+mn-cs"/>
              </a:rPr>
              <a:t>Source:</a:t>
            </a:r>
            <a:r>
              <a:rPr lang="de-AT" sz="1000" kern="1200" baseline="0" dirty="0">
                <a:solidFill>
                  <a:schemeClr val="tx1"/>
                </a:solidFill>
                <a:latin typeface="Corbel" panose="020B0503020204020204" pitchFamily="34" charset="0"/>
                <a:ea typeface="+mn-ea"/>
                <a:cs typeface="+mn-cs"/>
              </a:rPr>
              <a:t>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annual </a:t>
            </a:r>
            <a:r>
              <a:rPr lang="de-AT" sz="1000" kern="1200" dirty="0" err="1">
                <a:solidFill>
                  <a:schemeClr val="tx1"/>
                </a:solidFill>
                <a:latin typeface="Corbel" panose="020B0503020204020204" pitchFamily="34" charset="0"/>
                <a:ea typeface="+mn-ea"/>
                <a:cs typeface="+mn-cs"/>
              </a:rPr>
              <a:t>report</a:t>
            </a:r>
            <a:r>
              <a:rPr lang="de-AT" sz="1000" kern="1200" dirty="0">
                <a:solidFill>
                  <a:schemeClr val="tx1"/>
                </a:solidFill>
                <a:latin typeface="Corbel" panose="020B0503020204020204" pitchFamily="34" charset="0"/>
                <a:ea typeface="+mn-ea"/>
                <a:cs typeface="+mn-cs"/>
              </a:rPr>
              <a:t> </a:t>
            </a:r>
            <a:r>
              <a:rPr lang="de-AT" sz="1000" kern="1200" dirty="0" err="1">
                <a:solidFill>
                  <a:schemeClr val="tx1"/>
                </a:solidFill>
                <a:latin typeface="Corbel" panose="020B0503020204020204" pitchFamily="34" charset="0"/>
                <a:ea typeface="+mn-ea"/>
                <a:cs typeface="+mn-cs"/>
              </a:rPr>
              <a:t>Danube</a:t>
            </a:r>
            <a:r>
              <a:rPr lang="de-AT" sz="1000" kern="1200" dirty="0">
                <a:solidFill>
                  <a:schemeClr val="tx1"/>
                </a:solidFill>
                <a:latin typeface="Corbel" panose="020B0503020204020204" pitchFamily="34" charset="0"/>
                <a:ea typeface="+mn-ea"/>
                <a:cs typeface="+mn-cs"/>
              </a:rPr>
              <a:t> Navigation 2021,</a:t>
            </a:r>
            <a:r>
              <a:rPr lang="de-AT" sz="1000" kern="1200" baseline="0" dirty="0">
                <a:solidFill>
                  <a:schemeClr val="tx1"/>
                </a:solidFill>
                <a:latin typeface="Corbel" panose="020B0503020204020204" pitchFamily="34" charset="0"/>
                <a:ea typeface="+mn-ea"/>
                <a:cs typeface="+mn-cs"/>
              </a:rPr>
              <a:t> p. 42</a:t>
            </a:r>
          </a:p>
          <a:p>
            <a:pPr eaLnBrk="1" hangingPunct="1">
              <a:lnSpc>
                <a:spcPct val="80000"/>
              </a:lnSpc>
            </a:pPr>
            <a:r>
              <a:rPr lang="de-AT" sz="1000" kern="1200" baseline="0" dirty="0">
                <a:solidFill>
                  <a:schemeClr val="tx1"/>
                </a:solidFill>
                <a:latin typeface="Corbel" panose="020B0503020204020204" pitchFamily="34" charset="0"/>
                <a:ea typeface="+mn-ea"/>
                <a:cs typeface="+mn-cs"/>
              </a:rPr>
              <a:t>Picture: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annual </a:t>
            </a:r>
            <a:r>
              <a:rPr lang="de-AT" sz="1000" kern="1200" dirty="0" err="1">
                <a:solidFill>
                  <a:schemeClr val="tx1"/>
                </a:solidFill>
                <a:latin typeface="Corbel" panose="020B0503020204020204" pitchFamily="34" charset="0"/>
                <a:ea typeface="+mn-ea"/>
                <a:cs typeface="+mn-cs"/>
              </a:rPr>
              <a:t>report</a:t>
            </a:r>
            <a:r>
              <a:rPr lang="de-AT" sz="1000" kern="1200" dirty="0">
                <a:solidFill>
                  <a:schemeClr val="tx1"/>
                </a:solidFill>
                <a:latin typeface="Corbel" panose="020B0503020204020204" pitchFamily="34" charset="0"/>
                <a:ea typeface="+mn-ea"/>
                <a:cs typeface="+mn-cs"/>
              </a:rPr>
              <a:t> </a:t>
            </a:r>
            <a:r>
              <a:rPr lang="de-AT" sz="1000" kern="1200" dirty="0" err="1">
                <a:solidFill>
                  <a:schemeClr val="tx1"/>
                </a:solidFill>
                <a:latin typeface="Corbel" panose="020B0503020204020204" pitchFamily="34" charset="0"/>
                <a:ea typeface="+mn-ea"/>
                <a:cs typeface="+mn-cs"/>
              </a:rPr>
              <a:t>Danube</a:t>
            </a:r>
            <a:r>
              <a:rPr lang="de-AT" sz="1000" kern="1200" dirty="0">
                <a:solidFill>
                  <a:schemeClr val="tx1"/>
                </a:solidFill>
                <a:latin typeface="Corbel" panose="020B0503020204020204" pitchFamily="34" charset="0"/>
                <a:ea typeface="+mn-ea"/>
                <a:cs typeface="+mn-cs"/>
              </a:rPr>
              <a:t> Navigation 2021,</a:t>
            </a:r>
            <a:r>
              <a:rPr lang="de-AT" sz="1000" kern="1200" baseline="0" dirty="0">
                <a:solidFill>
                  <a:schemeClr val="tx1"/>
                </a:solidFill>
                <a:latin typeface="Corbel" panose="020B0503020204020204" pitchFamily="34" charset="0"/>
                <a:ea typeface="+mn-ea"/>
                <a:cs typeface="+mn-cs"/>
              </a:rPr>
              <a:t> p. 43</a:t>
            </a:r>
            <a:endParaRPr lang="de-AT" sz="1000" kern="1200" dirty="0">
              <a:solidFill>
                <a:schemeClr val="tx1"/>
              </a:solidFill>
              <a:latin typeface="Corbel" panose="020B0503020204020204" pitchFamily="34" charset="0"/>
              <a:ea typeface="+mn-ea"/>
              <a:cs typeface="+mn-cs"/>
            </a:endParaRPr>
          </a:p>
          <a:p>
            <a:pPr lvl="0" eaLnBrk="1" hangingPunct="1"/>
            <a:endParaRPr lang="de-DE" dirty="0"/>
          </a:p>
        </p:txBody>
      </p:sp>
    </p:spTree>
    <p:extLst>
      <p:ext uri="{BB962C8B-B14F-4D97-AF65-F5344CB8AC3E}">
        <p14:creationId xmlns:p14="http://schemas.microsoft.com/office/powerpoint/2010/main" val="89493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5"/>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4005664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solidFill>
                  <a:srgbClr val="1D1D1B"/>
                </a:solidFill>
                <a:latin typeface="AkkuratStd-Light"/>
              </a:rPr>
              <a:t>Just under 8.3 million tons were transported on the Austrian Danube in 2021, similar</a:t>
            </a:r>
          </a:p>
          <a:p>
            <a:pPr algn="l"/>
            <a:r>
              <a:rPr lang="en-US" sz="1800" b="0" i="0" u="none" strike="noStrike" baseline="0" dirty="0">
                <a:solidFill>
                  <a:srgbClr val="1D1D1B"/>
                </a:solidFill>
                <a:latin typeface="AkkuratStd-Light"/>
              </a:rPr>
              <a:t>to the previous year. This corresponds to a slight increase of 0.3% in transport</a:t>
            </a:r>
          </a:p>
          <a:p>
            <a:pPr algn="l"/>
            <a:r>
              <a:rPr lang="en-US" sz="1800" b="0" i="0" u="none" strike="noStrike" baseline="0" dirty="0">
                <a:solidFill>
                  <a:srgbClr val="1D1D1B"/>
                </a:solidFill>
                <a:latin typeface="AkkuratStd-Light"/>
              </a:rPr>
              <a:t>volume. Compared to the previous year, the commodity group ranking also remained unchanged in terms of total transport volume.</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At 2,070,052 tons</a:t>
            </a:r>
            <a:r>
              <a:rPr lang="en-US" sz="1800" b="1" i="0" u="none" strike="noStrike" baseline="0" dirty="0">
                <a:solidFill>
                  <a:srgbClr val="1D1D1B"/>
                </a:solidFill>
                <a:latin typeface="AkkuratStd-Light"/>
              </a:rPr>
              <a:t>, ore and metal waste </a:t>
            </a:r>
            <a:r>
              <a:rPr lang="en-US" sz="1800" b="0" i="0" u="none" strike="noStrike" baseline="0" dirty="0">
                <a:solidFill>
                  <a:srgbClr val="1D1D1B"/>
                </a:solidFill>
                <a:latin typeface="AkkuratStd-Light"/>
              </a:rPr>
              <a:t>is still the highest-yielding commodity group, which is usually due to heavy import traffic. It represents 25.0% of the total volume transported on the Austrian Danube, which corresponds to a slight decrease of 0.5% compared to the previous year.</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In second place in the ranking, with 1,452,400 tons, are once again </a:t>
            </a:r>
            <a:r>
              <a:rPr lang="en-US" sz="1800" b="1" i="0" u="none" strike="noStrike" baseline="0" dirty="0">
                <a:solidFill>
                  <a:srgbClr val="1D1D1B"/>
                </a:solidFill>
                <a:latin typeface="AkkuratStd-Light"/>
              </a:rPr>
              <a:t>agricultural and</a:t>
            </a:r>
          </a:p>
          <a:p>
            <a:pPr algn="l"/>
            <a:r>
              <a:rPr lang="en-US" sz="1800" b="1" i="0" u="none" strike="noStrike" baseline="0" dirty="0">
                <a:solidFill>
                  <a:srgbClr val="1D1D1B"/>
                </a:solidFill>
                <a:latin typeface="AkkuratStd-Light"/>
              </a:rPr>
              <a:t>forestry products</a:t>
            </a:r>
            <a:r>
              <a:rPr lang="en-US" sz="1800" b="0" i="0" u="none" strike="noStrike" baseline="0" dirty="0">
                <a:solidFill>
                  <a:srgbClr val="1D1D1B"/>
                </a:solidFill>
                <a:latin typeface="AkkuratStd-Light"/>
              </a:rPr>
              <a:t>. However, compared to the previous year, the commodity group</a:t>
            </a:r>
          </a:p>
          <a:p>
            <a:pPr algn="l"/>
            <a:r>
              <a:rPr lang="en-US" sz="1800" b="0" i="0" u="none" strike="noStrike" baseline="0" dirty="0">
                <a:solidFill>
                  <a:srgbClr val="1D1D1B"/>
                </a:solidFill>
                <a:latin typeface="AkkuratStd-Light"/>
              </a:rPr>
              <a:t>recorded a decrease of 21.5% or 398,768 tons in transport volume.</a:t>
            </a:r>
          </a:p>
          <a:p>
            <a:pPr algn="l"/>
            <a:endParaRPr lang="en-US" sz="1800" b="0" i="0" u="none" strike="noStrike" baseline="0" dirty="0">
              <a:solidFill>
                <a:srgbClr val="1D1D1B"/>
              </a:solidFill>
              <a:latin typeface="AkkuratStd-Light"/>
            </a:endParaRPr>
          </a:p>
          <a:p>
            <a:pPr algn="l"/>
            <a:r>
              <a:rPr lang="en-US" sz="1800" b="1" i="0" u="none" strike="noStrike" baseline="0" dirty="0">
                <a:solidFill>
                  <a:srgbClr val="1D1D1B"/>
                </a:solidFill>
                <a:latin typeface="AkkuratStd-Light"/>
              </a:rPr>
              <a:t>Petroleum products </a:t>
            </a:r>
            <a:r>
              <a:rPr lang="en-US" sz="1800" b="0" i="0" u="none" strike="noStrike" baseline="0" dirty="0">
                <a:solidFill>
                  <a:srgbClr val="1D1D1B"/>
                </a:solidFill>
                <a:latin typeface="AkkuratStd-Light"/>
              </a:rPr>
              <a:t>account for 1,202,223 tons (–2.2% compared to 2020) of the</a:t>
            </a:r>
          </a:p>
          <a:p>
            <a:pPr algn="l"/>
            <a:r>
              <a:rPr lang="en-US" sz="1800" b="0" i="0" u="none" strike="noStrike" baseline="0" dirty="0">
                <a:solidFill>
                  <a:srgbClr val="1D1D1B"/>
                </a:solidFill>
                <a:latin typeface="AkkuratStd-Light"/>
              </a:rPr>
              <a:t>transport volume on the Austrian Danube and remain in third place in the commodity </a:t>
            </a:r>
            <a:r>
              <a:rPr lang="de-AT" sz="1800" b="0" i="0" u="none" strike="noStrike" baseline="0" dirty="0" err="1">
                <a:solidFill>
                  <a:srgbClr val="1D1D1B"/>
                </a:solidFill>
                <a:latin typeface="AkkuratStd-Light"/>
              </a:rPr>
              <a:t>group</a:t>
            </a:r>
            <a:r>
              <a:rPr lang="de-AT" sz="1800" b="0" i="0" u="none" strike="noStrike" baseline="0" dirty="0">
                <a:solidFill>
                  <a:srgbClr val="1D1D1B"/>
                </a:solidFill>
                <a:latin typeface="AkkuratStd-Light"/>
              </a:rPr>
              <a:t> </a:t>
            </a:r>
            <a:r>
              <a:rPr lang="de-AT" sz="1800" b="0" i="0" u="none" strike="noStrike" baseline="0" dirty="0" err="1">
                <a:solidFill>
                  <a:srgbClr val="1D1D1B"/>
                </a:solidFill>
                <a:latin typeface="AkkuratStd-Light"/>
              </a:rPr>
              <a:t>ranking</a:t>
            </a:r>
            <a:r>
              <a:rPr lang="de-AT" sz="1800" b="0" i="0" u="none" strike="noStrike" baseline="0" dirty="0">
                <a:solidFill>
                  <a:srgbClr val="1D1D1B"/>
                </a:solidFill>
                <a:latin typeface="AkkuratStd-Light"/>
              </a:rPr>
              <a:t>.</a:t>
            </a:r>
          </a:p>
          <a:p>
            <a:pPr algn="l"/>
            <a:endParaRPr lang="de-AT" dirty="0">
              <a:latin typeface="+mn-lt"/>
            </a:endParaRPr>
          </a:p>
          <a:p>
            <a:pPr eaLnBrk="1" hangingPunct="1">
              <a:lnSpc>
                <a:spcPct val="80000"/>
              </a:lnSpc>
            </a:pPr>
            <a:r>
              <a:rPr lang="de-AT" sz="1000" kern="1200" dirty="0">
                <a:solidFill>
                  <a:schemeClr val="tx1"/>
                </a:solidFill>
                <a:latin typeface="Corbel" panose="020B0503020204020204" pitchFamily="34" charset="0"/>
                <a:ea typeface="+mn-ea"/>
                <a:cs typeface="+mn-cs"/>
              </a:rPr>
              <a:t>Source:</a:t>
            </a:r>
            <a:r>
              <a:rPr lang="de-AT" sz="1000" kern="1200" baseline="0" dirty="0">
                <a:solidFill>
                  <a:schemeClr val="tx1"/>
                </a:solidFill>
                <a:latin typeface="Corbel" panose="020B0503020204020204" pitchFamily="34" charset="0"/>
                <a:ea typeface="+mn-ea"/>
                <a:cs typeface="+mn-cs"/>
              </a:rPr>
              <a:t>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annual </a:t>
            </a:r>
            <a:r>
              <a:rPr lang="de-AT" sz="1000" kern="1200" dirty="0" err="1">
                <a:solidFill>
                  <a:schemeClr val="tx1"/>
                </a:solidFill>
                <a:latin typeface="Corbel" panose="020B0503020204020204" pitchFamily="34" charset="0"/>
                <a:ea typeface="+mn-ea"/>
                <a:cs typeface="+mn-cs"/>
              </a:rPr>
              <a:t>report</a:t>
            </a:r>
            <a:r>
              <a:rPr lang="de-AT" sz="1000" kern="1200" dirty="0">
                <a:solidFill>
                  <a:schemeClr val="tx1"/>
                </a:solidFill>
                <a:latin typeface="Corbel" panose="020B0503020204020204" pitchFamily="34" charset="0"/>
                <a:ea typeface="+mn-ea"/>
                <a:cs typeface="+mn-cs"/>
              </a:rPr>
              <a:t> </a:t>
            </a:r>
            <a:r>
              <a:rPr lang="de-AT" sz="1000" kern="1200" dirty="0" err="1">
                <a:solidFill>
                  <a:schemeClr val="tx1"/>
                </a:solidFill>
                <a:latin typeface="Corbel" panose="020B0503020204020204" pitchFamily="34" charset="0"/>
                <a:ea typeface="+mn-ea"/>
                <a:cs typeface="+mn-cs"/>
              </a:rPr>
              <a:t>Danube</a:t>
            </a:r>
            <a:r>
              <a:rPr lang="de-AT" sz="1000" kern="1200" dirty="0">
                <a:solidFill>
                  <a:schemeClr val="tx1"/>
                </a:solidFill>
                <a:latin typeface="Corbel" panose="020B0503020204020204" pitchFamily="34" charset="0"/>
                <a:ea typeface="+mn-ea"/>
                <a:cs typeface="+mn-cs"/>
              </a:rPr>
              <a:t> Navigation 2021,</a:t>
            </a:r>
            <a:r>
              <a:rPr lang="de-AT" sz="1000" kern="1200" baseline="0" dirty="0">
                <a:solidFill>
                  <a:schemeClr val="tx1"/>
                </a:solidFill>
                <a:latin typeface="Corbel" panose="020B0503020204020204" pitchFamily="34" charset="0"/>
                <a:ea typeface="+mn-ea"/>
                <a:cs typeface="+mn-cs"/>
              </a:rPr>
              <a:t> p. 21</a:t>
            </a:r>
          </a:p>
          <a:p>
            <a:pPr marL="0" marR="0" lvl="0" indent="0" algn="l" defTabSz="914400" rtl="0" eaLnBrk="1" fontAlgn="auto" latinLnBrk="0" hangingPunct="1">
              <a:lnSpc>
                <a:spcPct val="80000"/>
              </a:lnSpc>
              <a:spcBef>
                <a:spcPts val="0"/>
              </a:spcBef>
              <a:spcAft>
                <a:spcPts val="0"/>
              </a:spcAft>
              <a:buClrTx/>
              <a:buSzTx/>
              <a:buFontTx/>
              <a:buNone/>
              <a:tabLst/>
              <a:defRPr/>
            </a:pPr>
            <a:r>
              <a:rPr lang="de-AT" sz="1000" kern="1200" baseline="0" dirty="0">
                <a:solidFill>
                  <a:schemeClr val="tx1"/>
                </a:solidFill>
                <a:latin typeface="Corbel" panose="020B0503020204020204" pitchFamily="34" charset="0"/>
                <a:ea typeface="+mn-ea"/>
                <a:cs typeface="+mn-cs"/>
              </a:rPr>
              <a:t>Picture: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annual </a:t>
            </a:r>
            <a:r>
              <a:rPr lang="de-AT" sz="1000" kern="1200" dirty="0" err="1">
                <a:solidFill>
                  <a:schemeClr val="tx1"/>
                </a:solidFill>
                <a:latin typeface="Corbel" panose="020B0503020204020204" pitchFamily="34" charset="0"/>
                <a:ea typeface="+mn-ea"/>
                <a:cs typeface="+mn-cs"/>
              </a:rPr>
              <a:t>report</a:t>
            </a:r>
            <a:r>
              <a:rPr lang="de-AT" sz="1000" kern="1200" dirty="0">
                <a:solidFill>
                  <a:schemeClr val="tx1"/>
                </a:solidFill>
                <a:latin typeface="Corbel" panose="020B0503020204020204" pitchFamily="34" charset="0"/>
                <a:ea typeface="+mn-ea"/>
                <a:cs typeface="+mn-cs"/>
              </a:rPr>
              <a:t> </a:t>
            </a:r>
            <a:r>
              <a:rPr lang="de-AT" sz="1000" kern="1200" dirty="0" err="1">
                <a:solidFill>
                  <a:schemeClr val="tx1"/>
                </a:solidFill>
                <a:latin typeface="Corbel" panose="020B0503020204020204" pitchFamily="34" charset="0"/>
                <a:ea typeface="+mn-ea"/>
                <a:cs typeface="+mn-cs"/>
              </a:rPr>
              <a:t>Danube</a:t>
            </a:r>
            <a:r>
              <a:rPr lang="de-AT" sz="1000" kern="1200" dirty="0">
                <a:solidFill>
                  <a:schemeClr val="tx1"/>
                </a:solidFill>
                <a:latin typeface="Corbel" panose="020B0503020204020204" pitchFamily="34" charset="0"/>
                <a:ea typeface="+mn-ea"/>
                <a:cs typeface="+mn-cs"/>
              </a:rPr>
              <a:t> Navigation 2021,</a:t>
            </a:r>
            <a:r>
              <a:rPr lang="de-AT" sz="1000" kern="1200" baseline="0" dirty="0">
                <a:solidFill>
                  <a:schemeClr val="tx1"/>
                </a:solidFill>
                <a:latin typeface="Corbel" panose="020B0503020204020204" pitchFamily="34" charset="0"/>
                <a:ea typeface="+mn-ea"/>
                <a:cs typeface="+mn-cs"/>
              </a:rPr>
              <a:t> p. 20</a:t>
            </a:r>
          </a:p>
          <a:p>
            <a:pPr eaLnBrk="1" hangingPunct="1">
              <a:lnSpc>
                <a:spcPct val="80000"/>
              </a:lnSpc>
            </a:pPr>
            <a:endParaRPr lang="de-AT" sz="1000" kern="1200" dirty="0">
              <a:solidFill>
                <a:schemeClr val="tx1"/>
              </a:solidFill>
              <a:latin typeface="Corbel" panose="020B0503020204020204" pitchFamily="34" charset="0"/>
              <a:ea typeface="+mn-ea"/>
              <a:cs typeface="+mn-cs"/>
            </a:endParaRPr>
          </a:p>
          <a:p>
            <a:endParaRPr lang="de-AT" dirty="0">
              <a:latin typeface="+mn-lt"/>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532024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en-US" sz="1200" kern="1200" dirty="0">
                <a:solidFill>
                  <a:schemeClr val="tx1"/>
                </a:solidFill>
                <a:latin typeface="Corbel" panose="020B0503020204020204" pitchFamily="34" charset="0"/>
                <a:ea typeface="+mn-ea"/>
                <a:cs typeface="+mn-cs"/>
              </a:rPr>
              <a:t>Inland navigation vessels are ideally suited to the transport of bulk cargo, due to the large volume of goods that can be transported on a vessel unit.</a:t>
            </a:r>
            <a:r>
              <a:rPr lang="en-US" sz="1200" kern="1200" baseline="0" dirty="0">
                <a:solidFill>
                  <a:schemeClr val="tx1"/>
                </a:solidFill>
                <a:latin typeface="Corbel" panose="020B0503020204020204" pitchFamily="34" charset="0"/>
                <a:ea typeface="+mn-ea"/>
                <a:cs typeface="+mn-cs"/>
              </a:rPr>
              <a:t> </a:t>
            </a:r>
            <a:r>
              <a:rPr lang="en-US" sz="1200" kern="1200" dirty="0">
                <a:solidFill>
                  <a:schemeClr val="tx1"/>
                </a:solidFill>
                <a:latin typeface="Corbel" panose="020B0503020204020204" pitchFamily="34" charset="0"/>
                <a:ea typeface="+mn-ea"/>
                <a:cs typeface="+mn-cs"/>
              </a:rPr>
              <a:t>If planned and carried out correctly, transport costs can be reduced in comparison to road and rail and this in turn compensates for longer transport times. The inland vessel is especially suitable for the transport of large quantities of cargo over long distances.</a:t>
            </a:r>
          </a:p>
          <a:p>
            <a:pPr defTabSz="905988">
              <a:defRPr/>
            </a:pPr>
            <a:r>
              <a:rPr lang="en-US" sz="1200" kern="1200" dirty="0">
                <a:solidFill>
                  <a:schemeClr val="tx1"/>
                </a:solidFill>
                <a:latin typeface="Corbel" panose="020B0503020204020204" pitchFamily="34" charset="0"/>
                <a:ea typeface="+mn-ea"/>
                <a:cs typeface="+mn-cs"/>
              </a:rPr>
              <a:t>For the </a:t>
            </a:r>
            <a:r>
              <a:rPr lang="en-US" sz="1200" b="1" kern="1200" dirty="0">
                <a:solidFill>
                  <a:schemeClr val="tx1"/>
                </a:solidFill>
                <a:latin typeface="Corbel" panose="020B0503020204020204" pitchFamily="34" charset="0"/>
                <a:ea typeface="+mn-ea"/>
                <a:cs typeface="+mn-cs"/>
              </a:rPr>
              <a:t>steel industry</a:t>
            </a:r>
            <a:r>
              <a:rPr lang="en-US" sz="1200" kern="1200" dirty="0">
                <a:solidFill>
                  <a:schemeClr val="tx1"/>
                </a:solidFill>
                <a:latin typeface="Corbel" panose="020B0503020204020204" pitchFamily="34" charset="0"/>
                <a:ea typeface="+mn-ea"/>
                <a:cs typeface="+mn-cs"/>
              </a:rPr>
              <a:t> inland navigation is a vital transport mode. Iron ore accounts for example for 25-30% of the total transport volume shipped on the Austrian stretch of the Danube. Due to their heavy weight, finished and semi-finished goods such as steel coils can also be transported economically using inland navigation.</a:t>
            </a:r>
          </a:p>
          <a:p>
            <a:pPr defTabSz="905988">
              <a:defRPr/>
            </a:pPr>
            <a:r>
              <a:rPr lang="en-US" sz="1200" b="1" kern="1200" dirty="0">
                <a:solidFill>
                  <a:schemeClr val="tx1"/>
                </a:solidFill>
                <a:latin typeface="Corbel" panose="020B0503020204020204" pitchFamily="34" charset="0"/>
                <a:ea typeface="+mn-ea"/>
                <a:cs typeface="+mn-cs"/>
              </a:rPr>
              <a:t>Agricultural and forestry products </a:t>
            </a:r>
            <a:r>
              <a:rPr lang="en-US" sz="1200" kern="1200" dirty="0">
                <a:solidFill>
                  <a:schemeClr val="tx1"/>
                </a:solidFill>
                <a:latin typeface="Corbel" panose="020B0503020204020204" pitchFamily="34" charset="0"/>
                <a:ea typeface="+mn-ea"/>
                <a:cs typeface="+mn-cs"/>
              </a:rPr>
              <a:t>together account for around 20% of the total volume of goods transported annually on the Austrian stretch of the Danube. Many Austrian companies trading in agricultural products or involved in the processing of such goods (i.e. starch, foodstuffs and animal fodder, biogenic fuel) have settled directly on the waterway. </a:t>
            </a:r>
          </a:p>
          <a:p>
            <a:pPr defTabSz="905988">
              <a:defRPr/>
            </a:pPr>
            <a:r>
              <a:rPr lang="en-US" sz="1200" b="1" kern="1200" dirty="0">
                <a:solidFill>
                  <a:schemeClr val="tx1"/>
                </a:solidFill>
                <a:latin typeface="Corbel" panose="020B0503020204020204" pitchFamily="34" charset="0"/>
                <a:ea typeface="+mn-ea"/>
                <a:cs typeface="+mn-cs"/>
              </a:rPr>
              <a:t>Petroleum products </a:t>
            </a:r>
            <a:r>
              <a:rPr lang="en-US" sz="1200" kern="1200" dirty="0">
                <a:solidFill>
                  <a:schemeClr val="tx1"/>
                </a:solidFill>
                <a:latin typeface="Corbel" panose="020B0503020204020204" pitchFamily="34" charset="0"/>
                <a:ea typeface="+mn-ea"/>
                <a:cs typeface="+mn-cs"/>
              </a:rPr>
              <a:t>from the mineral oil industry account for a large share of total transport volumes on the Austrian stretch of the Danube and therefore constitute a key market. In the Danube region there are many refineries located either on or near the waterway.</a:t>
            </a:r>
          </a:p>
          <a:p>
            <a:pPr defTabSz="905988">
              <a:defRPr/>
            </a:pPr>
            <a:endParaRPr lang="en-US" sz="1200" kern="1200" dirty="0">
              <a:solidFill>
                <a:schemeClr val="tx1"/>
              </a:solidFill>
              <a:latin typeface="Corbel" panose="020B0503020204020204" pitchFamily="34" charset="0"/>
              <a:ea typeface="+mn-ea"/>
              <a:cs typeface="+mn-cs"/>
            </a:endParaRPr>
          </a:p>
          <a:p>
            <a:pPr defTabSz="905988">
              <a:defRPr/>
            </a:pPr>
            <a:r>
              <a:rPr lang="de-AT" sz="1200" kern="1200" dirty="0">
                <a:solidFill>
                  <a:schemeClr val="tx1"/>
                </a:solidFill>
                <a:latin typeface="Corbel" panose="020B0503020204020204" pitchFamily="34" charset="0"/>
                <a:ea typeface="+mn-ea"/>
                <a:cs typeface="+mn-cs"/>
              </a:rPr>
              <a:t>Source: Manual on </a:t>
            </a:r>
            <a:r>
              <a:rPr lang="en-US" sz="1200" kern="1200" dirty="0">
                <a:solidFill>
                  <a:schemeClr val="tx1"/>
                </a:solidFill>
                <a:latin typeface="Corbel" panose="020B0503020204020204" pitchFamily="34" charset="0"/>
                <a:ea typeface="+mn-ea"/>
                <a:cs typeface="+mn-cs"/>
              </a:rPr>
              <a:t>Danube Navigation p</a:t>
            </a:r>
            <a:r>
              <a:rPr lang="de-AT" baseline="0" dirty="0"/>
              <a:t>. 166-161</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Picture: </a:t>
            </a:r>
            <a:r>
              <a:rPr lang="de-AT" baseline="0" dirty="0"/>
              <a:t>viadonau; </a:t>
            </a:r>
            <a:r>
              <a:rPr lang="de-AT" baseline="0" dirty="0" err="1"/>
              <a:t>Voies</a:t>
            </a:r>
            <a:r>
              <a:rPr lang="de-AT" baseline="0" dirty="0"/>
              <a:t> </a:t>
            </a:r>
            <a:r>
              <a:rPr lang="de-AT" baseline="0" dirty="0" err="1"/>
              <a:t>navigables</a:t>
            </a:r>
            <a:r>
              <a:rPr lang="de-AT" baseline="0" dirty="0"/>
              <a:t> de France; viadonau in </a:t>
            </a:r>
            <a:r>
              <a:rPr lang="de-AT" sz="1200" kern="1200" dirty="0">
                <a:solidFill>
                  <a:schemeClr val="tx1"/>
                </a:solidFill>
                <a:latin typeface="Corbel" panose="020B0503020204020204" pitchFamily="34" charset="0"/>
                <a:ea typeface="+mn-ea"/>
                <a:cs typeface="+mn-cs"/>
              </a:rPr>
              <a:t>Manual on </a:t>
            </a:r>
            <a:r>
              <a:rPr lang="en-US" sz="1200" kern="1200" dirty="0">
                <a:solidFill>
                  <a:schemeClr val="tx1"/>
                </a:solidFill>
                <a:latin typeface="Corbel" panose="020B0503020204020204" pitchFamily="34" charset="0"/>
                <a:ea typeface="+mn-ea"/>
                <a:cs typeface="+mn-cs"/>
              </a:rPr>
              <a:t>Danube Navigation p</a:t>
            </a:r>
            <a:r>
              <a:rPr lang="de-AT" baseline="0" dirty="0"/>
              <a:t>. 161, 162, 163</a:t>
            </a:r>
            <a:endParaRPr lang="de-AT" dirty="0"/>
          </a:p>
          <a:p>
            <a:pPr eaLnBrk="1" hangingPunct="1"/>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959394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solidFill>
                  <a:srgbClr val="1D1D1B"/>
                </a:solidFill>
                <a:latin typeface="AkkuratStd-Light"/>
              </a:rPr>
              <a:t>In 2021, passenger transport was again influenced by the pandemic and the strict</a:t>
            </a:r>
          </a:p>
          <a:p>
            <a:pPr algn="l"/>
            <a:r>
              <a:rPr lang="en-US" sz="1800" b="0" i="0" u="none" strike="noStrike" baseline="0" dirty="0">
                <a:solidFill>
                  <a:srgbClr val="1D1D1B"/>
                </a:solidFill>
                <a:latin typeface="AkkuratStd-Light"/>
              </a:rPr>
              <a:t>conditions attached to it. Around 290,000 passengers were carried on the Austrian</a:t>
            </a:r>
          </a:p>
          <a:p>
            <a:pPr algn="l"/>
            <a:r>
              <a:rPr lang="en-US" sz="1800" b="0" i="0" u="none" strike="noStrike" baseline="0" dirty="0">
                <a:solidFill>
                  <a:srgbClr val="1D1D1B"/>
                </a:solidFill>
                <a:latin typeface="AkkuratStd-Light"/>
              </a:rPr>
              <a:t>stretches of the Danube, which is equivalent to an increase of 75.8% in comparison</a:t>
            </a:r>
          </a:p>
          <a:p>
            <a:pPr algn="l"/>
            <a:r>
              <a:rPr lang="en-US" sz="1800" b="0" i="0" u="none" strike="noStrike" baseline="0" dirty="0">
                <a:solidFill>
                  <a:srgbClr val="1D1D1B"/>
                </a:solidFill>
                <a:latin typeface="AkkuratStd-Light"/>
              </a:rPr>
              <a:t>to 2020. However, this figure is still 79.0% below the 2019 figures.</a:t>
            </a:r>
            <a:endParaRPr lang="de-AT" sz="1200" kern="1200" dirty="0">
              <a:solidFill>
                <a:schemeClr val="tx1"/>
              </a:solidFill>
              <a:latin typeface="Corbel" panose="020B0503020204020204" pitchFamily="34" charset="0"/>
              <a:ea typeface="+mn-ea"/>
              <a:cs typeface="+mn-cs"/>
            </a:endParaRPr>
          </a:p>
          <a:p>
            <a:pPr eaLnBrk="1" hangingPunct="1">
              <a:lnSpc>
                <a:spcPct val="80000"/>
              </a:lnSpc>
            </a:pPr>
            <a:endParaRPr lang="de-AT" sz="1200" kern="1200" dirty="0">
              <a:solidFill>
                <a:schemeClr val="tx1"/>
              </a:solidFill>
              <a:latin typeface="Corbel" panose="020B0503020204020204" pitchFamily="34" charset="0"/>
              <a:ea typeface="+mn-ea"/>
              <a:cs typeface="+mn-cs"/>
            </a:endParaRPr>
          </a:p>
          <a:p>
            <a:pPr eaLnBrk="1" hangingPunct="1">
              <a:lnSpc>
                <a:spcPct val="80000"/>
              </a:lnSpc>
            </a:pPr>
            <a:r>
              <a:rPr lang="de-AT" sz="1200" kern="1200" dirty="0">
                <a:solidFill>
                  <a:schemeClr val="tx1"/>
                </a:solidFill>
                <a:latin typeface="Corbel" panose="020B0503020204020204" pitchFamily="34" charset="0"/>
                <a:ea typeface="+mn-ea"/>
                <a:cs typeface="+mn-cs"/>
              </a:rPr>
              <a:t>Source:</a:t>
            </a:r>
            <a:r>
              <a:rPr lang="de-AT" sz="1200" kern="1200" baseline="0" dirty="0">
                <a:solidFill>
                  <a:schemeClr val="tx1"/>
                </a:solidFill>
                <a:latin typeface="Corbel" panose="020B0503020204020204" pitchFamily="34" charset="0"/>
                <a:ea typeface="+mn-ea"/>
                <a:cs typeface="+mn-cs"/>
              </a:rPr>
              <a:t> </a:t>
            </a:r>
            <a:r>
              <a:rPr lang="de-AT" sz="1200" kern="1200" dirty="0">
                <a:solidFill>
                  <a:schemeClr val="tx1"/>
                </a:solidFill>
                <a:latin typeface="Corbel" panose="020B0503020204020204" pitchFamily="34" charset="0"/>
                <a:ea typeface="+mn-ea"/>
                <a:cs typeface="+mn-cs"/>
              </a:rPr>
              <a:t>via </a:t>
            </a:r>
            <a:r>
              <a:rPr lang="de-AT" sz="1200" kern="1200" dirty="0" err="1">
                <a:solidFill>
                  <a:schemeClr val="tx1"/>
                </a:solidFill>
                <a:latin typeface="Corbel" panose="020B0503020204020204" pitchFamily="34" charset="0"/>
                <a:ea typeface="+mn-ea"/>
                <a:cs typeface="+mn-cs"/>
              </a:rPr>
              <a:t>donau</a:t>
            </a:r>
            <a:r>
              <a:rPr lang="de-AT" sz="1200" kern="1200" dirty="0">
                <a:solidFill>
                  <a:schemeClr val="tx1"/>
                </a:solidFill>
                <a:latin typeface="Corbel" panose="020B0503020204020204" pitchFamily="34" charset="0"/>
                <a:ea typeface="+mn-ea"/>
                <a:cs typeface="+mn-cs"/>
              </a:rPr>
              <a:t> annual </a:t>
            </a:r>
            <a:r>
              <a:rPr lang="de-AT" sz="1200" kern="1200" dirty="0" err="1">
                <a:solidFill>
                  <a:schemeClr val="tx1"/>
                </a:solidFill>
                <a:latin typeface="Corbel" panose="020B0503020204020204" pitchFamily="34" charset="0"/>
                <a:ea typeface="+mn-ea"/>
                <a:cs typeface="+mn-cs"/>
              </a:rPr>
              <a:t>report</a:t>
            </a:r>
            <a:r>
              <a:rPr lang="de-AT" sz="1200" kern="1200" dirty="0">
                <a:solidFill>
                  <a:schemeClr val="tx1"/>
                </a:solidFill>
                <a:latin typeface="Corbel" panose="020B0503020204020204" pitchFamily="34" charset="0"/>
                <a:ea typeface="+mn-ea"/>
                <a:cs typeface="+mn-cs"/>
              </a:rPr>
              <a:t> </a:t>
            </a:r>
            <a:r>
              <a:rPr lang="de-AT" sz="1200" kern="1200" dirty="0" err="1">
                <a:solidFill>
                  <a:schemeClr val="tx1"/>
                </a:solidFill>
                <a:latin typeface="Corbel" panose="020B0503020204020204" pitchFamily="34" charset="0"/>
                <a:ea typeface="+mn-ea"/>
                <a:cs typeface="+mn-cs"/>
              </a:rPr>
              <a:t>Danube</a:t>
            </a:r>
            <a:r>
              <a:rPr lang="de-AT" sz="1200" kern="1200" dirty="0">
                <a:solidFill>
                  <a:schemeClr val="tx1"/>
                </a:solidFill>
                <a:latin typeface="Corbel" panose="020B0503020204020204" pitchFamily="34" charset="0"/>
                <a:ea typeface="+mn-ea"/>
                <a:cs typeface="+mn-cs"/>
              </a:rPr>
              <a:t> Navigation 2021,</a:t>
            </a:r>
            <a:r>
              <a:rPr lang="de-AT" sz="1200" kern="1200" baseline="0" dirty="0">
                <a:solidFill>
                  <a:schemeClr val="tx1"/>
                </a:solidFill>
                <a:latin typeface="Corbel" panose="020B0503020204020204" pitchFamily="34" charset="0"/>
                <a:ea typeface="+mn-ea"/>
                <a:cs typeface="+mn-cs"/>
              </a:rPr>
              <a:t> p. 22</a:t>
            </a:r>
          </a:p>
          <a:p>
            <a:pPr eaLnBrk="1" hangingPunct="1">
              <a:lnSpc>
                <a:spcPct val="80000"/>
              </a:lnSpc>
            </a:pPr>
            <a:r>
              <a:rPr lang="de-AT" sz="1200" kern="1200" baseline="0" dirty="0">
                <a:solidFill>
                  <a:schemeClr val="tx1"/>
                </a:solidFill>
                <a:latin typeface="Corbel" panose="020B0503020204020204" pitchFamily="34" charset="0"/>
                <a:ea typeface="+mn-ea"/>
                <a:cs typeface="+mn-cs"/>
              </a:rPr>
              <a:t>Picture: viadonau/Andi Bruckner in Manual on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Navigation p. 119</a:t>
            </a:r>
            <a:endParaRPr lang="de-AT" sz="1200" kern="1200" dirty="0">
              <a:solidFill>
                <a:schemeClr val="tx1"/>
              </a:solidFill>
              <a:latin typeface="Corbel" panose="020B0503020204020204"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22</a:t>
            </a:fld>
            <a:endParaRPr lang="de-AT" dirty="0">
              <a:solidFill>
                <a:prstClr val="black"/>
              </a:solidFill>
            </a:endParaRPr>
          </a:p>
        </p:txBody>
      </p:sp>
    </p:spTree>
    <p:extLst>
      <p:ext uri="{BB962C8B-B14F-4D97-AF65-F5344CB8AC3E}">
        <p14:creationId xmlns:p14="http://schemas.microsoft.com/office/powerpoint/2010/main" val="3159374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solidFill>
                  <a:srgbClr val="1D1D1B"/>
                </a:solidFill>
                <a:latin typeface="AkkuratStd-Light"/>
              </a:rPr>
              <a:t>In 2021, passenger transport was again influenced by the pandemic and the strict</a:t>
            </a:r>
          </a:p>
          <a:p>
            <a:pPr algn="l"/>
            <a:r>
              <a:rPr lang="en-US" sz="1800" b="0" i="0" u="none" strike="noStrike" baseline="0" dirty="0">
                <a:solidFill>
                  <a:srgbClr val="1D1D1B"/>
                </a:solidFill>
                <a:latin typeface="AkkuratStd-Light"/>
              </a:rPr>
              <a:t>conditions attached to it. Around 290,000 passengers were carried on the Austrian</a:t>
            </a:r>
          </a:p>
          <a:p>
            <a:pPr algn="l"/>
            <a:r>
              <a:rPr lang="en-US" sz="1800" b="0" i="0" u="none" strike="noStrike" baseline="0" dirty="0">
                <a:solidFill>
                  <a:srgbClr val="1D1D1B"/>
                </a:solidFill>
                <a:latin typeface="AkkuratStd-Light"/>
              </a:rPr>
              <a:t>stretches of the Danube, which is equivalent to an increase of 75.8% in comparison</a:t>
            </a:r>
          </a:p>
          <a:p>
            <a:pPr algn="l"/>
            <a:r>
              <a:rPr lang="en-US" sz="1800" b="0" i="0" u="none" strike="noStrike" baseline="0" dirty="0">
                <a:solidFill>
                  <a:srgbClr val="1D1D1B"/>
                </a:solidFill>
                <a:latin typeface="AkkuratStd-Light"/>
              </a:rPr>
              <a:t>to 2020. However, this figure is still 79.0% below the 2019 figures.</a:t>
            </a:r>
          </a:p>
          <a:p>
            <a:pPr algn="l"/>
            <a:endParaRPr lang="en-US" sz="1800" b="0" i="0" u="none" strike="noStrike" baseline="0" dirty="0">
              <a:solidFill>
                <a:srgbClr val="1D1D1B"/>
              </a:solidFill>
              <a:latin typeface="AkkuratStd-Light"/>
            </a:endParaRPr>
          </a:p>
          <a:p>
            <a:pPr algn="l"/>
            <a:r>
              <a:rPr lang="en-US" sz="1800" b="0" i="0" u="none" strike="noStrike" baseline="0" dirty="0">
                <a:solidFill>
                  <a:srgbClr val="1D1D1B"/>
                </a:solidFill>
                <a:latin typeface="AkkuratStd-Light"/>
              </a:rPr>
              <a:t>River cruises recorded around 90,000 passengers carried in 2021 (+80.0% compared</a:t>
            </a:r>
          </a:p>
          <a:p>
            <a:pPr algn="l"/>
            <a:r>
              <a:rPr lang="en-US" sz="1800" b="0" i="0" u="none" strike="noStrike" baseline="0" dirty="0">
                <a:solidFill>
                  <a:srgbClr val="1D1D1B"/>
                </a:solidFill>
                <a:latin typeface="AkkuratStd-Light"/>
              </a:rPr>
              <a:t>to 2020), but are still 83.2% below the 2019 figures. The number of cabin</a:t>
            </a:r>
          </a:p>
          <a:p>
            <a:pPr algn="l"/>
            <a:r>
              <a:rPr lang="en-US" sz="1800" b="0" i="0" u="none" strike="noStrike" baseline="0" dirty="0">
                <a:solidFill>
                  <a:srgbClr val="1D1D1B"/>
                </a:solidFill>
                <a:latin typeface="AkkuratStd-Light"/>
              </a:rPr>
              <a:t>vessels operating on the Austrian section increased again to 113 ships (+91.5%) in</a:t>
            </a:r>
          </a:p>
          <a:p>
            <a:pPr algn="l"/>
            <a:r>
              <a:rPr lang="en-US" sz="1800" b="0" i="0" u="none" strike="noStrike" baseline="0" dirty="0">
                <a:solidFill>
                  <a:srgbClr val="1D1D1B"/>
                </a:solidFill>
                <a:latin typeface="AkkuratStd-Light"/>
              </a:rPr>
              <a:t>2021, of which two were new vessels. In total, 1,826 journeys (+81.3%) were completed.</a:t>
            </a:r>
            <a:endParaRPr lang="de-AT" sz="1800" kern="1200" dirty="0">
              <a:solidFill>
                <a:schemeClr val="tx1"/>
              </a:solidFill>
              <a:latin typeface="Corbel" panose="020B0503020204020204" pitchFamily="34" charset="0"/>
              <a:ea typeface="+mn-ea"/>
              <a:cs typeface="+mn-cs"/>
            </a:endParaRPr>
          </a:p>
          <a:p>
            <a:endParaRPr lang="de-AT" sz="1800" kern="1200" dirty="0">
              <a:solidFill>
                <a:schemeClr val="tx1"/>
              </a:solidFill>
              <a:latin typeface="Corbel" panose="020B0503020204020204" pitchFamily="34" charset="0"/>
              <a:ea typeface="+mn-ea"/>
              <a:cs typeface="+mn-cs"/>
            </a:endParaRPr>
          </a:p>
          <a:p>
            <a:pPr eaLnBrk="1" hangingPunct="1">
              <a:lnSpc>
                <a:spcPct val="80000"/>
              </a:lnSpc>
            </a:pPr>
            <a:r>
              <a:rPr lang="de-AT" sz="1200" kern="1200" dirty="0">
                <a:solidFill>
                  <a:schemeClr val="tx1"/>
                </a:solidFill>
                <a:latin typeface="Corbel" panose="020B0503020204020204" pitchFamily="34" charset="0"/>
                <a:ea typeface="+mn-ea"/>
                <a:cs typeface="+mn-cs"/>
              </a:rPr>
              <a:t>Source:</a:t>
            </a:r>
            <a:r>
              <a:rPr lang="de-AT" sz="1200" kern="1200" baseline="0" dirty="0">
                <a:solidFill>
                  <a:schemeClr val="tx1"/>
                </a:solidFill>
                <a:latin typeface="Corbel" panose="020B0503020204020204" pitchFamily="34" charset="0"/>
                <a:ea typeface="+mn-ea"/>
                <a:cs typeface="+mn-cs"/>
              </a:rPr>
              <a:t> </a:t>
            </a:r>
            <a:r>
              <a:rPr lang="de-AT" sz="1200" kern="1200" dirty="0">
                <a:solidFill>
                  <a:schemeClr val="tx1"/>
                </a:solidFill>
                <a:latin typeface="Corbel" panose="020B0503020204020204" pitchFamily="34" charset="0"/>
                <a:ea typeface="+mn-ea"/>
                <a:cs typeface="+mn-cs"/>
              </a:rPr>
              <a:t>via </a:t>
            </a:r>
            <a:r>
              <a:rPr lang="de-AT" sz="1200" kern="1200" dirty="0" err="1">
                <a:solidFill>
                  <a:schemeClr val="tx1"/>
                </a:solidFill>
                <a:latin typeface="Corbel" panose="020B0503020204020204" pitchFamily="34" charset="0"/>
                <a:ea typeface="+mn-ea"/>
                <a:cs typeface="+mn-cs"/>
              </a:rPr>
              <a:t>donau</a:t>
            </a:r>
            <a:r>
              <a:rPr lang="de-AT" sz="1200" kern="1200" dirty="0">
                <a:solidFill>
                  <a:schemeClr val="tx1"/>
                </a:solidFill>
                <a:latin typeface="Corbel" panose="020B0503020204020204" pitchFamily="34" charset="0"/>
                <a:ea typeface="+mn-ea"/>
                <a:cs typeface="+mn-cs"/>
              </a:rPr>
              <a:t> annual </a:t>
            </a:r>
            <a:r>
              <a:rPr lang="de-AT" sz="1200" kern="1200" dirty="0" err="1">
                <a:solidFill>
                  <a:schemeClr val="tx1"/>
                </a:solidFill>
                <a:latin typeface="Corbel" panose="020B0503020204020204" pitchFamily="34" charset="0"/>
                <a:ea typeface="+mn-ea"/>
                <a:cs typeface="+mn-cs"/>
              </a:rPr>
              <a:t>report</a:t>
            </a:r>
            <a:r>
              <a:rPr lang="de-AT" sz="1200" kern="1200" dirty="0">
                <a:solidFill>
                  <a:schemeClr val="tx1"/>
                </a:solidFill>
                <a:latin typeface="Corbel" panose="020B0503020204020204" pitchFamily="34" charset="0"/>
                <a:ea typeface="+mn-ea"/>
                <a:cs typeface="+mn-cs"/>
              </a:rPr>
              <a:t> </a:t>
            </a:r>
            <a:r>
              <a:rPr lang="de-AT" sz="1200" kern="1200" dirty="0" err="1">
                <a:solidFill>
                  <a:schemeClr val="tx1"/>
                </a:solidFill>
                <a:latin typeface="Corbel" panose="020B0503020204020204" pitchFamily="34" charset="0"/>
                <a:ea typeface="+mn-ea"/>
                <a:cs typeface="+mn-cs"/>
              </a:rPr>
              <a:t>Danube</a:t>
            </a:r>
            <a:r>
              <a:rPr lang="de-AT" sz="1200" kern="1200" dirty="0">
                <a:solidFill>
                  <a:schemeClr val="tx1"/>
                </a:solidFill>
                <a:latin typeface="Corbel" panose="020B0503020204020204" pitchFamily="34" charset="0"/>
                <a:ea typeface="+mn-ea"/>
                <a:cs typeface="+mn-cs"/>
              </a:rPr>
              <a:t> Navigation 2021,</a:t>
            </a:r>
            <a:r>
              <a:rPr lang="de-AT" sz="1200" kern="1200" baseline="0" dirty="0">
                <a:solidFill>
                  <a:schemeClr val="tx1"/>
                </a:solidFill>
                <a:latin typeface="Corbel" panose="020B0503020204020204" pitchFamily="34" charset="0"/>
                <a:ea typeface="+mn-ea"/>
                <a:cs typeface="+mn-cs"/>
              </a:rPr>
              <a:t> p. 22</a:t>
            </a:r>
          </a:p>
          <a:p>
            <a:pPr marL="0" marR="0" lvl="0" indent="0" algn="l" defTabSz="914400" rtl="0" eaLnBrk="1" fontAlgn="auto" latinLnBrk="0" hangingPunct="1">
              <a:lnSpc>
                <a:spcPct val="80000"/>
              </a:lnSpc>
              <a:spcBef>
                <a:spcPts val="0"/>
              </a:spcBef>
              <a:spcAft>
                <a:spcPts val="0"/>
              </a:spcAft>
              <a:buClrTx/>
              <a:buSzTx/>
              <a:buFontTx/>
              <a:buNone/>
              <a:tabLst/>
              <a:defRPr/>
            </a:pPr>
            <a:r>
              <a:rPr lang="de-AT" sz="1200" kern="1200" baseline="0" dirty="0">
                <a:solidFill>
                  <a:schemeClr val="tx1"/>
                </a:solidFill>
                <a:latin typeface="Corbel" panose="020B0503020204020204" pitchFamily="34" charset="0"/>
                <a:ea typeface="+mn-ea"/>
                <a:cs typeface="+mn-cs"/>
              </a:rPr>
              <a:t>Picture: </a:t>
            </a:r>
            <a:r>
              <a:rPr lang="de-AT" sz="1200" kern="1200" dirty="0">
                <a:solidFill>
                  <a:schemeClr val="tx1"/>
                </a:solidFill>
                <a:latin typeface="Corbel" panose="020B0503020204020204" pitchFamily="34" charset="0"/>
                <a:ea typeface="+mn-ea"/>
                <a:cs typeface="+mn-cs"/>
              </a:rPr>
              <a:t>via </a:t>
            </a:r>
            <a:r>
              <a:rPr lang="de-AT" sz="1200" kern="1200" dirty="0" err="1">
                <a:solidFill>
                  <a:schemeClr val="tx1"/>
                </a:solidFill>
                <a:latin typeface="Corbel" panose="020B0503020204020204" pitchFamily="34" charset="0"/>
                <a:ea typeface="+mn-ea"/>
                <a:cs typeface="+mn-cs"/>
              </a:rPr>
              <a:t>donau</a:t>
            </a:r>
            <a:r>
              <a:rPr lang="de-AT" sz="1200" kern="1200" dirty="0">
                <a:solidFill>
                  <a:schemeClr val="tx1"/>
                </a:solidFill>
                <a:latin typeface="Corbel" panose="020B0503020204020204" pitchFamily="34" charset="0"/>
                <a:ea typeface="+mn-ea"/>
                <a:cs typeface="+mn-cs"/>
              </a:rPr>
              <a:t> annual </a:t>
            </a:r>
            <a:r>
              <a:rPr lang="de-AT" sz="1200" kern="1200" dirty="0" err="1">
                <a:solidFill>
                  <a:schemeClr val="tx1"/>
                </a:solidFill>
                <a:latin typeface="Corbel" panose="020B0503020204020204" pitchFamily="34" charset="0"/>
                <a:ea typeface="+mn-ea"/>
                <a:cs typeface="+mn-cs"/>
              </a:rPr>
              <a:t>report</a:t>
            </a:r>
            <a:r>
              <a:rPr lang="de-AT" sz="1200" kern="1200" dirty="0">
                <a:solidFill>
                  <a:schemeClr val="tx1"/>
                </a:solidFill>
                <a:latin typeface="Corbel" panose="020B0503020204020204" pitchFamily="34" charset="0"/>
                <a:ea typeface="+mn-ea"/>
                <a:cs typeface="+mn-cs"/>
              </a:rPr>
              <a:t> </a:t>
            </a:r>
            <a:r>
              <a:rPr lang="de-AT" sz="1200" kern="1200" dirty="0" err="1">
                <a:solidFill>
                  <a:schemeClr val="tx1"/>
                </a:solidFill>
                <a:latin typeface="Corbel" panose="020B0503020204020204" pitchFamily="34" charset="0"/>
                <a:ea typeface="+mn-ea"/>
                <a:cs typeface="+mn-cs"/>
              </a:rPr>
              <a:t>Danube</a:t>
            </a:r>
            <a:r>
              <a:rPr lang="de-AT" sz="1200" kern="1200" dirty="0">
                <a:solidFill>
                  <a:schemeClr val="tx1"/>
                </a:solidFill>
                <a:latin typeface="Corbel" panose="020B0503020204020204" pitchFamily="34" charset="0"/>
                <a:ea typeface="+mn-ea"/>
                <a:cs typeface="+mn-cs"/>
              </a:rPr>
              <a:t> Navigation 2021,</a:t>
            </a:r>
            <a:r>
              <a:rPr lang="de-AT" sz="1200" kern="1200" baseline="0" dirty="0">
                <a:solidFill>
                  <a:schemeClr val="tx1"/>
                </a:solidFill>
                <a:latin typeface="Corbel" panose="020B0503020204020204" pitchFamily="34" charset="0"/>
                <a:ea typeface="+mn-ea"/>
                <a:cs typeface="+mn-cs"/>
              </a:rPr>
              <a:t> p. 23</a:t>
            </a:r>
            <a:endParaRPr lang="de-AT" sz="1200" kern="1200" dirty="0">
              <a:solidFill>
                <a:schemeClr val="tx1"/>
              </a:solidFill>
              <a:latin typeface="Corbel" panose="020B0503020204020204" pitchFamily="34" charset="0"/>
              <a:ea typeface="+mn-ea"/>
              <a:cs typeface="+mn-cs"/>
            </a:endParaRPr>
          </a:p>
          <a:p>
            <a:pPr eaLnBrk="1" hangingPunct="1">
              <a:lnSpc>
                <a:spcPct val="80000"/>
              </a:lnSpc>
            </a:pPr>
            <a:endParaRPr lang="de-AT" sz="1200" kern="1200" dirty="0">
              <a:solidFill>
                <a:schemeClr val="tx1"/>
              </a:solidFill>
              <a:latin typeface="Corbel" panose="020B0503020204020204" pitchFamily="34" charset="0"/>
              <a:ea typeface="+mn-ea"/>
              <a:cs typeface="+mn-cs"/>
            </a:endParaRPr>
          </a:p>
          <a:p>
            <a:endParaRPr lang="de-AT" dirty="0">
              <a:latin typeface="+mn-lt"/>
            </a:endParaRPr>
          </a:p>
          <a:p>
            <a:endParaRPr lang="de-AT" dirty="0">
              <a:latin typeface="+mn-lt"/>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1873664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How many passengers were on the Danube in 2017? 1.3</a:t>
            </a:r>
            <a:r>
              <a:rPr lang="en-US" sz="1200" baseline="0" dirty="0">
                <a:solidFill>
                  <a:schemeClr val="accent1"/>
                </a:solidFill>
              </a:rPr>
              <a:t> Mio</a:t>
            </a:r>
            <a:endParaRPr lang="de-DE" sz="1200" dirty="0">
              <a:solidFill>
                <a:schemeClr val="accent1"/>
              </a:solidFill>
            </a:endParaRPr>
          </a:p>
          <a:p>
            <a:endParaRPr lang="de-AT" dirty="0"/>
          </a:p>
          <a:p>
            <a:r>
              <a:rPr lang="de-AT" dirty="0"/>
              <a:t>Picture: www.pixabay.com</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129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338314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orbel" panose="020B0503020204020204" pitchFamily="34" charset="0"/>
                <a:ea typeface="+mn-ea"/>
                <a:cs typeface="+mn-cs"/>
              </a:rPr>
              <a:t>The principal strengths of Danube navigation are the ability to transport large quantities of goods per vessel unit, its low transport costs and its environmental friendliness. Furthermore, it is available around the clock, with no prohibition on driving at weekends or during the night and can provide a high degree of safety and low infrastructure costs.</a:t>
            </a:r>
          </a:p>
          <a:p>
            <a:endParaRPr lang="en-US"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Source: Manual on Danube Navigation p. 17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latin typeface="Corbel" panose="020B0503020204020204" pitchFamily="34" charset="0"/>
                <a:ea typeface="+mn-ea"/>
                <a:cs typeface="+mn-cs"/>
              </a:rPr>
              <a:t>Picture: </a:t>
            </a:r>
            <a:r>
              <a:rPr lang="de-DE" sz="1200" dirty="0">
                <a:solidFill>
                  <a:schemeClr val="bg1"/>
                </a:solidFill>
                <a:latin typeface="Corbel" panose="020B0503020204020204" pitchFamily="34" charset="0"/>
              </a:rPr>
              <a:t>C.N.F.R. NAVROM S.A. Galaţi, viadonau in Manual on</a:t>
            </a:r>
            <a:r>
              <a:rPr lang="de-DE" sz="1200" baseline="0" dirty="0">
                <a:solidFill>
                  <a:schemeClr val="bg1"/>
                </a:solidFill>
                <a:latin typeface="Corbel" panose="020B0503020204020204" pitchFamily="34" charset="0"/>
              </a:rPr>
              <a:t> </a:t>
            </a:r>
            <a:r>
              <a:rPr lang="de-DE" sz="1200" baseline="0" dirty="0" err="1">
                <a:solidFill>
                  <a:schemeClr val="bg1"/>
                </a:solidFill>
                <a:latin typeface="Corbel" panose="020B0503020204020204" pitchFamily="34" charset="0"/>
              </a:rPr>
              <a:t>Danube</a:t>
            </a:r>
            <a:r>
              <a:rPr lang="de-DE" sz="1200" baseline="0" dirty="0">
                <a:solidFill>
                  <a:schemeClr val="bg1"/>
                </a:solidFill>
                <a:latin typeface="Corbel" panose="020B0503020204020204" pitchFamily="34" charset="0"/>
              </a:rPr>
              <a:t> Navigation S. 112, 125</a:t>
            </a:r>
            <a:endParaRPr lang="de-DE" sz="1200" dirty="0">
              <a:solidFill>
                <a:schemeClr val="bg1"/>
              </a:solidFill>
              <a:latin typeface="Corbel" panose="020B0503020204020204" pitchFamily="34" charset="0"/>
            </a:endParaRP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1058173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23022" eaLnBrk="0" hangingPunct="0">
              <a:defRPr sz="4000">
                <a:solidFill>
                  <a:schemeClr val="tx1"/>
                </a:solidFill>
                <a:latin typeface="Arial" charset="0"/>
              </a:defRPr>
            </a:lvl1pPr>
            <a:lvl2pPr marL="737157" indent="-283523" defTabSz="923022" eaLnBrk="0" hangingPunct="0">
              <a:defRPr sz="4000">
                <a:solidFill>
                  <a:schemeClr val="tx1"/>
                </a:solidFill>
                <a:latin typeface="Arial" charset="0"/>
              </a:defRPr>
            </a:lvl2pPr>
            <a:lvl3pPr marL="1134089" indent="-226818" defTabSz="923022" eaLnBrk="0" hangingPunct="0">
              <a:defRPr sz="4000">
                <a:solidFill>
                  <a:schemeClr val="tx1"/>
                </a:solidFill>
                <a:latin typeface="Arial" charset="0"/>
              </a:defRPr>
            </a:lvl3pPr>
            <a:lvl4pPr marL="1587724" indent="-226818" defTabSz="923022" eaLnBrk="0" hangingPunct="0">
              <a:defRPr sz="4000">
                <a:solidFill>
                  <a:schemeClr val="tx1"/>
                </a:solidFill>
                <a:latin typeface="Arial" charset="0"/>
              </a:defRPr>
            </a:lvl4pPr>
            <a:lvl5pPr marL="2041361" indent="-226818" defTabSz="923022" eaLnBrk="0" hangingPunct="0">
              <a:defRPr sz="4000">
                <a:solidFill>
                  <a:schemeClr val="tx1"/>
                </a:solidFill>
                <a:latin typeface="Arial" charset="0"/>
              </a:defRPr>
            </a:lvl5pPr>
            <a:lvl6pPr marL="2494997" indent="-226818" algn="ctr" defTabSz="923022" eaLnBrk="0" fontAlgn="base" hangingPunct="0">
              <a:spcBef>
                <a:spcPct val="0"/>
              </a:spcBef>
              <a:spcAft>
                <a:spcPct val="0"/>
              </a:spcAft>
              <a:defRPr sz="4000">
                <a:solidFill>
                  <a:schemeClr val="tx1"/>
                </a:solidFill>
                <a:latin typeface="Arial" charset="0"/>
              </a:defRPr>
            </a:lvl6pPr>
            <a:lvl7pPr marL="2948632" indent="-226818" algn="ctr" defTabSz="923022" eaLnBrk="0" fontAlgn="base" hangingPunct="0">
              <a:spcBef>
                <a:spcPct val="0"/>
              </a:spcBef>
              <a:spcAft>
                <a:spcPct val="0"/>
              </a:spcAft>
              <a:defRPr sz="4000">
                <a:solidFill>
                  <a:schemeClr val="tx1"/>
                </a:solidFill>
                <a:latin typeface="Arial" charset="0"/>
              </a:defRPr>
            </a:lvl7pPr>
            <a:lvl8pPr marL="3402267" indent="-226818" algn="ctr" defTabSz="923022" eaLnBrk="0" fontAlgn="base" hangingPunct="0">
              <a:spcBef>
                <a:spcPct val="0"/>
              </a:spcBef>
              <a:spcAft>
                <a:spcPct val="0"/>
              </a:spcAft>
              <a:defRPr sz="4000">
                <a:solidFill>
                  <a:schemeClr val="tx1"/>
                </a:solidFill>
                <a:latin typeface="Arial" charset="0"/>
              </a:defRPr>
            </a:lvl8pPr>
            <a:lvl9pPr marL="3855903" indent="-226818" algn="ctr" defTabSz="923022" eaLnBrk="0" fontAlgn="base" hangingPunct="0">
              <a:spcBef>
                <a:spcPct val="0"/>
              </a:spcBef>
              <a:spcAft>
                <a:spcPct val="0"/>
              </a:spcAft>
              <a:defRPr sz="4000">
                <a:solidFill>
                  <a:schemeClr val="tx1"/>
                </a:solidFill>
                <a:latin typeface="Arial" charset="0"/>
              </a:defRPr>
            </a:lvl9pPr>
          </a:lstStyle>
          <a:p>
            <a:pPr eaLnBrk="1" hangingPunct="1"/>
            <a:fld id="{D273FCF5-4C6A-419C-B052-6EF528384C46}" type="slidenum">
              <a:rPr lang="en-GB" sz="1200">
                <a:solidFill>
                  <a:prstClr val="black"/>
                </a:solidFill>
              </a:rPr>
              <a:pPr eaLnBrk="1" hangingPunct="1"/>
              <a:t>27</a:t>
            </a:fld>
            <a:endParaRPr lang="en-GB" sz="1200" dirty="0">
              <a:solidFill>
                <a:prstClr val="black"/>
              </a:solidFill>
            </a:endParaRPr>
          </a:p>
        </p:txBody>
      </p:sp>
      <p:sp>
        <p:nvSpPr>
          <p:cNvPr id="67587" name="Rectangle 2"/>
          <p:cNvSpPr>
            <a:spLocks noGrp="1" noRot="1" noChangeAspect="1" noChangeArrowheads="1" noTextEdit="1"/>
          </p:cNvSpPr>
          <p:nvPr>
            <p:ph type="sldImg"/>
          </p:nvPr>
        </p:nvSpPr>
        <p:spPr>
          <a:xfrm>
            <a:off x="852488" y="744538"/>
            <a:ext cx="4964112" cy="3724275"/>
          </a:xfrm>
          <a:ln/>
        </p:spPr>
      </p:sp>
      <p:sp>
        <p:nvSpPr>
          <p:cNvPr id="67588" name="Rectangle 3"/>
          <p:cNvSpPr>
            <a:spLocks noGrp="1" noChangeArrowheads="1"/>
          </p:cNvSpPr>
          <p:nvPr>
            <p:ph type="body" idx="1"/>
          </p:nvPr>
        </p:nvSpPr>
        <p:spPr>
          <a:noFill/>
        </p:spPr>
        <p:txBody>
          <a:bodyPr/>
          <a:lstStyle/>
          <a:p>
            <a:pPr eaLnBrk="1" hangingPunct="1"/>
            <a:r>
              <a:rPr lang="de-AT" altLang="de-DE" sz="2400" dirty="0">
                <a:solidFill>
                  <a:schemeClr val="accent1"/>
                </a:solidFill>
              </a:rPr>
              <a:t>Inland</a:t>
            </a:r>
            <a:r>
              <a:rPr lang="de-AT" altLang="de-DE" sz="2400" baseline="0" dirty="0">
                <a:solidFill>
                  <a:schemeClr val="accent1"/>
                </a:solidFill>
              </a:rPr>
              <a:t> </a:t>
            </a:r>
            <a:r>
              <a:rPr lang="de-AT" altLang="de-DE" sz="2400" baseline="0" dirty="0" err="1">
                <a:solidFill>
                  <a:schemeClr val="accent1"/>
                </a:solidFill>
              </a:rPr>
              <a:t>vessels</a:t>
            </a:r>
            <a:r>
              <a:rPr lang="de-AT" altLang="de-DE" sz="2400" baseline="0" dirty="0">
                <a:solidFill>
                  <a:schemeClr val="accent1"/>
                </a:solidFill>
              </a:rPr>
              <a:t> </a:t>
            </a:r>
            <a:r>
              <a:rPr lang="de-AT" altLang="de-DE" sz="2400" baseline="0" dirty="0" err="1">
                <a:solidFill>
                  <a:schemeClr val="accent1"/>
                </a:solidFill>
              </a:rPr>
              <a:t>show</a:t>
            </a:r>
            <a:r>
              <a:rPr lang="de-AT" altLang="de-DE" sz="2400" baseline="0" dirty="0">
                <a:solidFill>
                  <a:schemeClr val="accent1"/>
                </a:solidFill>
              </a:rPr>
              <a:t> a </a:t>
            </a:r>
            <a:r>
              <a:rPr lang="de-AT" altLang="de-DE" sz="2400" baseline="0" dirty="0" err="1">
                <a:solidFill>
                  <a:schemeClr val="accent1"/>
                </a:solidFill>
              </a:rPr>
              <a:t>lot</a:t>
            </a:r>
            <a:r>
              <a:rPr lang="de-AT" altLang="de-DE" sz="2400" baseline="0" dirty="0">
                <a:solidFill>
                  <a:schemeClr val="accent1"/>
                </a:solidFill>
              </a:rPr>
              <a:t> </a:t>
            </a:r>
            <a:r>
              <a:rPr lang="de-AT" altLang="de-DE" sz="2400" baseline="0" dirty="0" err="1">
                <a:solidFill>
                  <a:schemeClr val="accent1"/>
                </a:solidFill>
              </a:rPr>
              <a:t>of</a:t>
            </a:r>
            <a:r>
              <a:rPr lang="de-AT" altLang="de-DE" sz="2400" baseline="0" dirty="0">
                <a:solidFill>
                  <a:schemeClr val="accent1"/>
                </a:solidFill>
              </a:rPr>
              <a:t> </a:t>
            </a:r>
            <a:r>
              <a:rPr lang="de-AT" altLang="de-DE" sz="2400" baseline="0" dirty="0" err="1">
                <a:solidFill>
                  <a:schemeClr val="accent1"/>
                </a:solidFill>
              </a:rPr>
              <a:t>advantages</a:t>
            </a:r>
            <a:r>
              <a:rPr lang="de-AT" altLang="de-DE" sz="2400" baseline="0" dirty="0">
                <a:solidFill>
                  <a:schemeClr val="accent1"/>
                </a:solidFill>
              </a:rPr>
              <a:t> in </a:t>
            </a:r>
            <a:r>
              <a:rPr lang="de-AT" altLang="de-DE" sz="2400" baseline="0" dirty="0" err="1">
                <a:solidFill>
                  <a:schemeClr val="accent1"/>
                </a:solidFill>
              </a:rPr>
              <a:t>comparison</a:t>
            </a:r>
            <a:r>
              <a:rPr lang="de-AT" altLang="de-DE" sz="2400" baseline="0" dirty="0">
                <a:solidFill>
                  <a:schemeClr val="accent1"/>
                </a:solidFill>
              </a:rPr>
              <a:t> </a:t>
            </a:r>
            <a:r>
              <a:rPr lang="de-AT" altLang="de-DE" sz="2400" baseline="0" dirty="0" err="1">
                <a:solidFill>
                  <a:schemeClr val="accent1"/>
                </a:solidFill>
              </a:rPr>
              <a:t>to</a:t>
            </a:r>
            <a:r>
              <a:rPr lang="de-AT" altLang="de-DE" sz="2400" baseline="0" dirty="0">
                <a:solidFill>
                  <a:schemeClr val="accent1"/>
                </a:solidFill>
              </a:rPr>
              <a:t> </a:t>
            </a:r>
            <a:r>
              <a:rPr lang="de-AT" altLang="de-DE" sz="2400" baseline="0" dirty="0" err="1">
                <a:solidFill>
                  <a:schemeClr val="accent1"/>
                </a:solidFill>
              </a:rPr>
              <a:t>other</a:t>
            </a:r>
            <a:r>
              <a:rPr lang="de-AT" altLang="de-DE" sz="2400" baseline="0" dirty="0">
                <a:solidFill>
                  <a:schemeClr val="accent1"/>
                </a:solidFill>
              </a:rPr>
              <a:t> </a:t>
            </a:r>
            <a:r>
              <a:rPr lang="de-AT" altLang="de-DE" sz="2400" baseline="0" dirty="0" err="1">
                <a:solidFill>
                  <a:schemeClr val="accent1"/>
                </a:solidFill>
              </a:rPr>
              <a:t>transport</a:t>
            </a:r>
            <a:r>
              <a:rPr lang="de-AT" altLang="de-DE" sz="2400" baseline="0" dirty="0">
                <a:solidFill>
                  <a:schemeClr val="accent1"/>
                </a:solidFill>
              </a:rPr>
              <a:t> </a:t>
            </a:r>
            <a:r>
              <a:rPr lang="de-AT" altLang="de-DE" sz="2400" baseline="0" dirty="0" err="1">
                <a:solidFill>
                  <a:schemeClr val="accent1"/>
                </a:solidFill>
              </a:rPr>
              <a:t>means</a:t>
            </a:r>
            <a:r>
              <a:rPr lang="de-AT" altLang="de-DE" sz="2400" baseline="0" dirty="0">
                <a:solidFill>
                  <a:schemeClr val="accent1"/>
                </a:solidFill>
              </a:rPr>
              <a:t>. </a:t>
            </a:r>
            <a:endParaRPr lang="en-US" altLang="de-DE" sz="2400" dirty="0">
              <a:solidFill>
                <a:schemeClr val="accent1"/>
              </a:solidFill>
            </a:endParaRPr>
          </a:p>
          <a:p>
            <a:pPr eaLnBrk="1" hangingPunct="1"/>
            <a:r>
              <a:rPr lang="en-US" altLang="de-DE" sz="2400" dirty="0">
                <a:solidFill>
                  <a:schemeClr val="accent1"/>
                </a:solidFill>
              </a:rPr>
              <a:t>In regard to </a:t>
            </a:r>
            <a:r>
              <a:rPr lang="en-US" altLang="de-DE" sz="2400" b="1" dirty="0">
                <a:solidFill>
                  <a:schemeClr val="accent1"/>
                </a:solidFill>
              </a:rPr>
              <a:t>specific energy consumption</a:t>
            </a:r>
            <a:r>
              <a:rPr lang="en-US" altLang="de-DE" sz="2400" dirty="0">
                <a:solidFill>
                  <a:schemeClr val="accent1"/>
                </a:solidFill>
              </a:rPr>
              <a:t>, inland navigation can be described as the most efficient and hence environmentally friendly transport mode. Inland vessels can transport one ton of cargo almost four times as far as a truck with the same energy consumption.</a:t>
            </a:r>
          </a:p>
          <a:p>
            <a:pPr eaLnBrk="1" hangingPunct="1"/>
            <a:endParaRPr lang="de-DE" altLang="de-DE" sz="2400" dirty="0">
              <a:solidFill>
                <a:schemeClr val="accent1"/>
              </a:solidFill>
            </a:endParaRPr>
          </a:p>
          <a:p>
            <a:pPr eaLnBrk="1" hangingPunct="1"/>
            <a:r>
              <a:rPr lang="en-US" altLang="de-DE" sz="2400" dirty="0">
                <a:solidFill>
                  <a:schemeClr val="accent1"/>
                </a:solidFill>
              </a:rPr>
              <a:t>In comparison</a:t>
            </a:r>
            <a:r>
              <a:rPr lang="en-US" altLang="de-DE" sz="2400" baseline="0" dirty="0">
                <a:solidFill>
                  <a:schemeClr val="accent1"/>
                </a:solidFill>
              </a:rPr>
              <a:t> to other means of transport i</a:t>
            </a:r>
            <a:r>
              <a:rPr lang="en-US" altLang="de-DE" sz="2400" dirty="0">
                <a:solidFill>
                  <a:schemeClr val="accent1"/>
                </a:solidFill>
              </a:rPr>
              <a:t>nland navigation also accounts for the </a:t>
            </a:r>
            <a:r>
              <a:rPr lang="en-US" altLang="de-DE" sz="2400" b="1" dirty="0">
                <a:solidFill>
                  <a:schemeClr val="accent1"/>
                </a:solidFill>
              </a:rPr>
              <a:t>lowest external costs</a:t>
            </a:r>
            <a:r>
              <a:rPr lang="en-US" altLang="de-DE" sz="2400" dirty="0">
                <a:solidFill>
                  <a:schemeClr val="accent1"/>
                </a:solidFill>
              </a:rPr>
              <a:t>, so those costs associated with climate gases, air pollutants, accidents and noise. CO2 emissions are comparatively low in particular, which means that inland navigation can contribute to achieving the European Union climate targets.</a:t>
            </a:r>
            <a:endParaRPr lang="de-DE" altLang="de-DE" sz="2400" dirty="0">
              <a:solidFill>
                <a:schemeClr val="accent1"/>
              </a:solidFill>
            </a:endParaRPr>
          </a:p>
          <a:p>
            <a:pPr eaLnBrk="1" hangingPunct="1"/>
            <a:endParaRPr lang="de-DE" altLang="de-DE" sz="2400" dirty="0">
              <a:solidFill>
                <a:schemeClr val="accent1"/>
              </a:solidFill>
            </a:endParaRPr>
          </a:p>
          <a:p>
            <a:pPr eaLnBrk="1" hangingPunct="1"/>
            <a:r>
              <a:rPr lang="de-DE" altLang="de-DE" sz="2400" dirty="0">
                <a:solidFill>
                  <a:schemeClr val="accent1"/>
                </a:solidFill>
              </a:rPr>
              <a:t>Source: Manual on </a:t>
            </a:r>
            <a:r>
              <a:rPr lang="de-DE" altLang="de-DE" sz="2400" dirty="0" err="1">
                <a:solidFill>
                  <a:schemeClr val="accent1"/>
                </a:solidFill>
              </a:rPr>
              <a:t>Danube</a:t>
            </a:r>
            <a:r>
              <a:rPr lang="de-DE" altLang="de-DE" sz="2400" dirty="0">
                <a:solidFill>
                  <a:schemeClr val="accent1"/>
                </a:solidFill>
              </a:rPr>
              <a:t> Navigation p 18, 19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2400" dirty="0">
                <a:solidFill>
                  <a:schemeClr val="accent1"/>
                </a:solidFill>
              </a:rPr>
              <a:t>Pictures: </a:t>
            </a:r>
            <a:r>
              <a:rPr lang="de-DE" altLang="de-DE" sz="2400" baseline="0" dirty="0">
                <a:solidFill>
                  <a:schemeClr val="accent1"/>
                </a:solidFill>
              </a:rPr>
              <a:t>viadonau; PLANCO Consulting für Gewässerkunde 2007 in </a:t>
            </a:r>
            <a:r>
              <a:rPr lang="de-DE" altLang="de-DE" sz="2400" dirty="0">
                <a:solidFill>
                  <a:schemeClr val="accent1"/>
                </a:solidFill>
              </a:rPr>
              <a:t>Manual on </a:t>
            </a:r>
            <a:r>
              <a:rPr lang="de-DE" altLang="de-DE" sz="2400" dirty="0" err="1">
                <a:solidFill>
                  <a:schemeClr val="accent1"/>
                </a:solidFill>
              </a:rPr>
              <a:t>Danube</a:t>
            </a:r>
            <a:r>
              <a:rPr lang="de-DE" altLang="de-DE" sz="2400" dirty="0">
                <a:solidFill>
                  <a:schemeClr val="accent1"/>
                </a:solidFill>
              </a:rPr>
              <a:t> Navigation p 18, 19</a:t>
            </a:r>
          </a:p>
          <a:p>
            <a:pPr eaLnBrk="1" hangingPunct="1"/>
            <a:endParaRPr lang="de-DE" altLang="de-DE" sz="2400" dirty="0">
              <a:solidFill>
                <a:schemeClr val="accent1"/>
              </a:solidFill>
            </a:endParaRPr>
          </a:p>
        </p:txBody>
      </p:sp>
    </p:spTree>
    <p:extLst>
      <p:ext uri="{BB962C8B-B14F-4D97-AF65-F5344CB8AC3E}">
        <p14:creationId xmlns:p14="http://schemas.microsoft.com/office/powerpoint/2010/main" val="1456628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comparison</a:t>
            </a:r>
            <a:r>
              <a:rPr lang="en-US" baseline="0" dirty="0"/>
              <a:t> to </a:t>
            </a:r>
            <a:r>
              <a:rPr lang="en-US" dirty="0"/>
              <a:t>other land transport modes, Danube navigation offers a significantly higher </a:t>
            </a:r>
            <a:r>
              <a:rPr lang="en-US" b="1" dirty="0"/>
              <a:t>transport capacity per transport unit</a:t>
            </a:r>
            <a:r>
              <a:rPr lang="en-US" dirty="0"/>
              <a:t>. For instance, a single convoy with four pushed lighters can transport around 7,000 tons of goods – equivalent to the cargo carried by 175 railcars (with 40 net tons each) or 280 trucks (with 25 net tons each). Hence, increasing cargo transport on the Danube means a significant reduction in congestion, noise emissions, environmental pollutions, road accidents and the burden on the rail system.</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Corbel" panose="020B0503020204020204" pitchFamily="34" charset="0"/>
                <a:ea typeface="+mn-ea"/>
                <a:cs typeface="+mn-cs"/>
              </a:rPr>
              <a:t>Source:</a:t>
            </a:r>
            <a:r>
              <a:rPr lang="en-US" sz="1200" kern="1200" baseline="0" dirty="0">
                <a:solidFill>
                  <a:schemeClr val="tx1"/>
                </a:solidFill>
                <a:latin typeface="Corbel" panose="020B0503020204020204" pitchFamily="34" charset="0"/>
                <a:ea typeface="+mn-ea"/>
                <a:cs typeface="+mn-cs"/>
              </a:rPr>
              <a:t> Manual on </a:t>
            </a:r>
            <a:r>
              <a:rPr lang="en-US" sz="1200" kern="1200" dirty="0">
                <a:solidFill>
                  <a:schemeClr val="tx1"/>
                </a:solidFill>
                <a:latin typeface="Corbel" panose="020B0503020204020204" pitchFamily="34" charset="0"/>
                <a:ea typeface="+mn-ea"/>
                <a:cs typeface="+mn-cs"/>
              </a:rPr>
              <a:t>Danube Navigation p. </a:t>
            </a:r>
            <a:r>
              <a:rPr lang="de-AT" baseline="0" dirty="0"/>
              <a:t>18</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Picture: viadonau in </a:t>
            </a:r>
            <a:r>
              <a:rPr lang="en-US" sz="1200" kern="1200" baseline="0" dirty="0">
                <a:solidFill>
                  <a:schemeClr val="tx1"/>
                </a:solidFill>
                <a:latin typeface="Corbel" panose="020B0503020204020204" pitchFamily="34" charset="0"/>
                <a:ea typeface="+mn-ea"/>
                <a:cs typeface="+mn-cs"/>
              </a:rPr>
              <a:t>Manual on </a:t>
            </a:r>
            <a:r>
              <a:rPr lang="en-US" sz="1200" kern="1200" dirty="0">
                <a:solidFill>
                  <a:schemeClr val="tx1"/>
                </a:solidFill>
                <a:latin typeface="Corbel" panose="020B0503020204020204" pitchFamily="34" charset="0"/>
                <a:ea typeface="+mn-ea"/>
                <a:cs typeface="+mn-cs"/>
              </a:rPr>
              <a:t>Danube Navigation p. </a:t>
            </a:r>
            <a:r>
              <a:rPr lang="de-AT" baseline="0" dirty="0"/>
              <a:t>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28</a:t>
            </a:fld>
            <a:endParaRPr lang="de-AT" dirty="0">
              <a:solidFill>
                <a:prstClr val="black"/>
              </a:solidFill>
            </a:endParaRPr>
          </a:p>
        </p:txBody>
      </p:sp>
    </p:spTree>
    <p:extLst>
      <p:ext uri="{BB962C8B-B14F-4D97-AF65-F5344CB8AC3E}">
        <p14:creationId xmlns:p14="http://schemas.microsoft.com/office/powerpoint/2010/main" val="1293035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orbel" panose="020B0503020204020204" pitchFamily="34" charset="0"/>
                <a:ea typeface="+mn-ea"/>
                <a:cs typeface="+mn-cs"/>
              </a:rPr>
              <a:t>The inland vessel is by far the safest means of transport. In 2018, a total of 12 traffic accidents occurred on the Austrian Danube without any personal injuries.</a:t>
            </a:r>
          </a:p>
          <a:p>
            <a:endParaRPr lang="de-AT"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In addition, inland vessels can be used around the clock, there are no restrictions such as weekend and night driving bans.</a:t>
            </a:r>
          </a:p>
          <a:p>
            <a:endParaRPr lang="de-AT"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Due to the mostly natural infrastructure of the waterway, lower path and maintenance costs are required. To illustrate: to improve the infrastructure of the entire Danube, it is estimated that around 1.2 billion euros would be needed, which corresponds to the construction costs of around 50 kilometers of road! The graph on the right shows a comparison of infrastructure costs based on the example of the German land transport modes, which are by far the lowest for inland navigation vessels at 12.60 euros per 1000 ton- kilometers.</a:t>
            </a:r>
          </a:p>
          <a:p>
            <a:endParaRPr lang="en-US"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Source: Manual on Danube Navigation p. </a:t>
            </a:r>
            <a:r>
              <a:rPr lang="de-AT" baseline="0" dirty="0"/>
              <a:t>17, 20, Annual Report on </a:t>
            </a:r>
            <a:r>
              <a:rPr lang="de-AT" baseline="0" dirty="0" err="1"/>
              <a:t>Danube</a:t>
            </a:r>
            <a:r>
              <a:rPr lang="de-AT" baseline="0" dirty="0"/>
              <a:t> Inland Navigation 2018, p.2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Picture: </a:t>
            </a:r>
            <a:r>
              <a:rPr lang="de-DE" altLang="de-DE" sz="1200" baseline="0" dirty="0">
                <a:solidFill>
                  <a:schemeClr val="accent1"/>
                </a:solidFill>
              </a:rPr>
              <a:t>PLANCO Consulting für Gewässerkunde 2007 in </a:t>
            </a:r>
            <a:r>
              <a:rPr lang="de-DE" altLang="de-DE" sz="1200" dirty="0">
                <a:solidFill>
                  <a:schemeClr val="accent1"/>
                </a:solidFill>
              </a:rPr>
              <a:t>Manual on </a:t>
            </a:r>
            <a:r>
              <a:rPr lang="de-DE" altLang="de-DE" sz="1200" dirty="0" err="1">
                <a:solidFill>
                  <a:schemeClr val="accent1"/>
                </a:solidFill>
              </a:rPr>
              <a:t>Danube</a:t>
            </a:r>
            <a:r>
              <a:rPr lang="de-DE" altLang="de-DE" sz="1200" dirty="0">
                <a:solidFill>
                  <a:schemeClr val="accent1"/>
                </a:solidFill>
              </a:rPr>
              <a:t> Navigation p.</a:t>
            </a:r>
            <a:r>
              <a:rPr lang="de-DE" altLang="de-DE" sz="1200" baseline="0" dirty="0">
                <a:solidFill>
                  <a:schemeClr val="accent1"/>
                </a:solidFill>
              </a:rPr>
              <a:t> </a:t>
            </a:r>
            <a:r>
              <a:rPr lang="de-DE" altLang="de-DE" sz="1200" dirty="0">
                <a:solidFill>
                  <a:schemeClr val="accent1"/>
                </a:solidFill>
              </a:rPr>
              <a:t>19</a:t>
            </a:r>
          </a:p>
          <a:p>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3167907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Following</a:t>
            </a:r>
            <a:r>
              <a:rPr lang="en-US" baseline="0" noProof="0" dirty="0"/>
              <a:t> slides consist of geographical information about the Danube waterway, as well as about the whole Danube-Corridor. Furthermore a comparison between the Danube and the Rhine is included.</a:t>
            </a:r>
          </a:p>
          <a:p>
            <a:endParaRPr lang="en-US"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Pictures: </a:t>
            </a:r>
            <a:r>
              <a:rPr lang="de-AT" baseline="0" dirty="0"/>
              <a:t>viadonau, https://fotos.viadonau.org; www.pixabay.com</a:t>
            </a:r>
            <a:endParaRPr lang="de-AT" dirty="0"/>
          </a:p>
          <a:p>
            <a:endParaRPr lang="en-US" noProof="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US" sz="1200" kern="1200" dirty="0">
                <a:solidFill>
                  <a:schemeClr val="tx1"/>
                </a:solidFill>
                <a:latin typeface="Corbel" panose="020B0503020204020204" pitchFamily="34" charset="0"/>
                <a:ea typeface="+mn-ea"/>
                <a:cs typeface="+mn-cs"/>
              </a:rPr>
              <a:t>The weaknesses lie in its dependence on fluctuating fairway conditions and the consequent, varying degree of the vessel load factor, the low transport speed and network density, which often necessitate pre- and end-haulage by road or rail.</a:t>
            </a:r>
          </a:p>
          <a:p>
            <a:pPr defTabSz="905988">
              <a:defRPr/>
            </a:pPr>
            <a:endParaRPr lang="de-AT" sz="1200" kern="1200" dirty="0">
              <a:solidFill>
                <a:schemeClr val="tx1"/>
              </a:solidFill>
              <a:latin typeface="Corbel" panose="020B0503020204020204" pitchFamily="34" charset="0"/>
              <a:ea typeface="+mn-ea"/>
              <a:cs typeface="+mn-cs"/>
            </a:endParaRPr>
          </a:p>
          <a:p>
            <a:pPr defTabSz="905988">
              <a:defRPr/>
            </a:pPr>
            <a:r>
              <a:rPr lang="en-US" sz="1200" kern="1200" dirty="0">
                <a:solidFill>
                  <a:schemeClr val="tx1"/>
                </a:solidFill>
                <a:latin typeface="Corbel" panose="020B0503020204020204" pitchFamily="34" charset="0"/>
                <a:ea typeface="+mn-ea"/>
                <a:cs typeface="+mn-cs"/>
              </a:rPr>
              <a:t>The threats of Danube navigation are found in the different political and hence budgetary importance assigned to this transport mode in the individual Danube states, as well as in the need to </a:t>
            </a:r>
            <a:r>
              <a:rPr lang="en-US" sz="1200" kern="1200" dirty="0" err="1">
                <a:solidFill>
                  <a:schemeClr val="tx1"/>
                </a:solidFill>
                <a:latin typeface="Corbel" panose="020B0503020204020204" pitchFamily="34" charset="0"/>
                <a:ea typeface="+mn-ea"/>
                <a:cs typeface="+mn-cs"/>
              </a:rPr>
              <a:t>modernise</a:t>
            </a:r>
            <a:r>
              <a:rPr lang="en-US" sz="1200" kern="1200" dirty="0">
                <a:solidFill>
                  <a:schemeClr val="tx1"/>
                </a:solidFill>
                <a:latin typeface="Corbel" panose="020B0503020204020204" pitchFamily="34" charset="0"/>
                <a:ea typeface="+mn-ea"/>
                <a:cs typeface="+mn-cs"/>
              </a:rPr>
              <a:t> many Danube ports and parts of the Danube fleet.</a:t>
            </a:r>
          </a:p>
          <a:p>
            <a:pPr defTabSz="905988">
              <a:defRPr/>
            </a:pPr>
            <a:endParaRPr lang="en-US" sz="1200" kern="1200" dirty="0">
              <a:solidFill>
                <a:schemeClr val="tx1"/>
              </a:solidFill>
              <a:latin typeface="Corbel" panose="020B0503020204020204" pitchFamily="34" charset="0"/>
              <a:ea typeface="+mn-ea"/>
              <a:cs typeface="+mn-cs"/>
            </a:endParaRPr>
          </a:p>
          <a:p>
            <a:pPr defTabSz="905988">
              <a:defRPr/>
            </a:pPr>
            <a:endParaRPr lang="en-US" sz="1200" kern="1200" dirty="0">
              <a:solidFill>
                <a:schemeClr val="tx1"/>
              </a:solidFill>
              <a:latin typeface="Corbel" panose="020B0503020204020204" pitchFamily="34" charset="0"/>
              <a:ea typeface="+mn-ea"/>
              <a:cs typeface="+mn-cs"/>
            </a:endParaRPr>
          </a:p>
          <a:p>
            <a:pPr defTabSz="905988">
              <a:defRPr/>
            </a:pPr>
            <a:r>
              <a:rPr lang="en-US" sz="1200" kern="1200" dirty="0">
                <a:solidFill>
                  <a:schemeClr val="tx1"/>
                </a:solidFill>
                <a:latin typeface="Corbel" panose="020B0503020204020204" pitchFamily="34" charset="0"/>
                <a:ea typeface="+mn-ea"/>
                <a:cs typeface="+mn-cs"/>
              </a:rPr>
              <a:t>Source: Manual on Danube Navigation p. 17</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3890116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orbel" panose="020B0503020204020204" pitchFamily="34" charset="0"/>
                <a:ea typeface="+mn-ea"/>
                <a:cs typeface="+mn-cs"/>
              </a:rPr>
              <a:t>In order to strengthen Danube navigation in the long term and to be able to implement the approaches described in more detail below, the best possible specification of a uniform direction of development  by national and international transport policy is unavoidable and a basic requirement. This requires, among other things, the definition of basic objectives and strategies and the introduction and implementation of additional infrastructure projects. Cooperation between the Danube riparian states is important and unavoidable.</a:t>
            </a:r>
          </a:p>
          <a:p>
            <a:endParaRPr lang="en-US"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Source: Manual on Danube Navigation p.</a:t>
            </a:r>
            <a:r>
              <a:rPr lang="en-US" sz="1200" kern="1200" baseline="0" dirty="0">
                <a:solidFill>
                  <a:schemeClr val="tx1"/>
                </a:solidFill>
                <a:latin typeface="Corbel" panose="020B0503020204020204" pitchFamily="34" charset="0"/>
                <a:ea typeface="+mn-ea"/>
                <a:cs typeface="+mn-cs"/>
              </a:rPr>
              <a:t> 24</a:t>
            </a:r>
          </a:p>
          <a:p>
            <a:r>
              <a:rPr lang="de-AT" sz="1200" kern="1200" baseline="0" dirty="0">
                <a:solidFill>
                  <a:schemeClr val="tx1"/>
                </a:solidFill>
                <a:latin typeface="Corbel" panose="020B0503020204020204" pitchFamily="34" charset="0"/>
                <a:ea typeface="+mn-ea"/>
                <a:cs typeface="+mn-cs"/>
              </a:rPr>
              <a:t>Picture: viadonau in Manual on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Navigation p 24/23</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2684052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Corbel" panose="020B0503020204020204" pitchFamily="34" charset="0"/>
                <a:ea typeface="+mn-ea"/>
                <a:cs typeface="+mn-cs"/>
              </a:rPr>
              <a:t>NAIADES II </a:t>
            </a:r>
            <a:r>
              <a:rPr lang="en-US" sz="1200" kern="1200" dirty="0">
                <a:solidFill>
                  <a:schemeClr val="tx1"/>
                </a:solidFill>
                <a:latin typeface="Corbel" panose="020B0503020204020204" pitchFamily="34" charset="0"/>
                <a:ea typeface="+mn-ea"/>
                <a:cs typeface="+mn-cs"/>
              </a:rPr>
              <a:t>is designed to augment the capacity </a:t>
            </a:r>
            <a:r>
              <a:rPr lang="en-US" sz="1200" kern="1200" dirty="0" err="1">
                <a:solidFill>
                  <a:schemeClr val="tx1"/>
                </a:solidFill>
                <a:latin typeface="Corbel" panose="020B0503020204020204" pitchFamily="34" charset="0"/>
                <a:ea typeface="+mn-ea"/>
                <a:cs typeface="+mn-cs"/>
              </a:rPr>
              <a:t>utilisation</a:t>
            </a:r>
            <a:r>
              <a:rPr lang="en-US" sz="1200" kern="1200" dirty="0">
                <a:solidFill>
                  <a:schemeClr val="tx1"/>
                </a:solidFill>
                <a:latin typeface="Corbel" panose="020B0503020204020204" pitchFamily="34" charset="0"/>
                <a:ea typeface="+mn-ea"/>
                <a:cs typeface="+mn-cs"/>
              </a:rPr>
              <a:t> of inland waterways along with the sustainability of inland navigation in Europe. The European Commission published the NAIADES II Mid-term Progress Report in 2018, setting out the progress in the five areas until 2017.</a:t>
            </a:r>
            <a:r>
              <a:rPr lang="en-US" sz="1200" kern="1200" baseline="0" dirty="0">
                <a:solidFill>
                  <a:schemeClr val="tx1"/>
                </a:solidFill>
                <a:latin typeface="Corbel" panose="020B0503020204020204" pitchFamily="34" charset="0"/>
                <a:ea typeface="+mn-ea"/>
                <a:cs typeface="+mn-cs"/>
              </a:rPr>
              <a:t> </a:t>
            </a:r>
            <a:r>
              <a:rPr lang="en-US" sz="1200" kern="1200" dirty="0">
                <a:solidFill>
                  <a:schemeClr val="tx1"/>
                </a:solidFill>
                <a:latin typeface="Corbel" panose="020B0503020204020204" pitchFamily="34" charset="0"/>
                <a:ea typeface="+mn-ea"/>
                <a:cs typeface="+mn-cs"/>
              </a:rPr>
              <a:t>It provides a positive assessment and describes the next necessary steps.</a:t>
            </a:r>
          </a:p>
          <a:p>
            <a:r>
              <a:rPr lang="en-US" sz="1200" b="1" kern="1200" dirty="0">
                <a:solidFill>
                  <a:schemeClr val="tx1"/>
                </a:solidFill>
                <a:latin typeface="Corbel" panose="020B0503020204020204" pitchFamily="34" charset="0"/>
                <a:ea typeface="+mn-ea"/>
                <a:cs typeface="+mn-cs"/>
              </a:rPr>
              <a:t>PLATINA II </a:t>
            </a:r>
            <a:r>
              <a:rPr lang="en-US" sz="1200" kern="1200" dirty="0">
                <a:solidFill>
                  <a:schemeClr val="tx1"/>
                </a:solidFill>
                <a:latin typeface="Corbel" panose="020B0503020204020204" pitchFamily="34" charset="0"/>
                <a:ea typeface="+mn-ea"/>
                <a:cs typeface="+mn-cs"/>
              </a:rPr>
              <a:t>(Platform for the Implementation of NAIADES II) was installed as a platform for the coordinated implementation of the strategies and measures of the NAIADES II Action </a:t>
            </a:r>
            <a:r>
              <a:rPr lang="en-US" sz="1200" kern="1200" dirty="0" err="1">
                <a:solidFill>
                  <a:schemeClr val="tx1"/>
                </a:solidFill>
                <a:latin typeface="Corbel" panose="020B0503020204020204" pitchFamily="34" charset="0"/>
                <a:ea typeface="+mn-ea"/>
                <a:cs typeface="+mn-cs"/>
              </a:rPr>
              <a:t>Programme</a:t>
            </a:r>
            <a:r>
              <a:rPr lang="en-US" sz="1200" kern="1200" dirty="0">
                <a:solidFill>
                  <a:schemeClr val="tx1"/>
                </a:solidFill>
                <a:latin typeface="Corbel" panose="020B0503020204020204" pitchFamily="34" charset="0"/>
                <a:ea typeface="+mn-ea"/>
                <a:cs typeface="+mn-cs"/>
              </a:rPr>
              <a:t> in 2013-2016. The initiative was implemented by  numerous organizations from several European countries and by the European.</a:t>
            </a:r>
          </a:p>
          <a:p>
            <a:endParaRPr lang="de-AT" sz="1200" kern="1200" dirty="0">
              <a:solidFill>
                <a:schemeClr val="tx1"/>
              </a:solidFill>
              <a:latin typeface="Corbel" panose="020B0503020204020204" pitchFamily="34" charset="0"/>
              <a:ea typeface="+mn-ea"/>
              <a:cs typeface="+mn-cs"/>
            </a:endParaRPr>
          </a:p>
          <a:p>
            <a:r>
              <a:rPr lang="en-US" sz="1200" b="1" kern="1200" dirty="0">
                <a:solidFill>
                  <a:schemeClr val="tx1"/>
                </a:solidFill>
                <a:latin typeface="Corbel" panose="020B0503020204020204" pitchFamily="34" charset="0"/>
                <a:ea typeface="+mn-ea"/>
                <a:cs typeface="+mn-cs"/>
              </a:rPr>
              <a:t>The Strategy of the European Union for the Danube Region </a:t>
            </a:r>
            <a:r>
              <a:rPr lang="en-US" sz="1200" kern="1200" dirty="0">
                <a:solidFill>
                  <a:schemeClr val="tx1"/>
                </a:solidFill>
                <a:latin typeface="Corbel" panose="020B0503020204020204" pitchFamily="34" charset="0"/>
                <a:ea typeface="+mn-ea"/>
                <a:cs typeface="+mn-cs"/>
              </a:rPr>
              <a:t>(EUSDR) has been in force since 2011 (  European Commission, 2010b). It is a macro-regional strategy comprising the 14 Danube countries, among them EU Member States, accession candidates and third countries. Additionally, a large number of stakeholders are involved in the process of the strategy’s implementation.</a:t>
            </a:r>
            <a:r>
              <a:rPr lang="en-US" sz="1200" kern="1200" baseline="0" dirty="0">
                <a:solidFill>
                  <a:schemeClr val="tx1"/>
                </a:solidFill>
                <a:latin typeface="Corbel" panose="020B0503020204020204" pitchFamily="34" charset="0"/>
                <a:ea typeface="+mn-ea"/>
                <a:cs typeface="+mn-cs"/>
              </a:rPr>
              <a:t> </a:t>
            </a:r>
            <a:r>
              <a:rPr lang="en-US" sz="1200" kern="1200" dirty="0">
                <a:solidFill>
                  <a:schemeClr val="tx1"/>
                </a:solidFill>
                <a:latin typeface="Corbel" panose="020B0503020204020204" pitchFamily="34" charset="0"/>
                <a:ea typeface="+mn-ea"/>
                <a:cs typeface="+mn-cs"/>
              </a:rPr>
              <a:t>The strategy is intended to be implemented until 2020 on the basis of an action plan which rests on four pillars: Connecting the Danube Region, Protecting the Environment in the Danube Region, Building Prosperity in the Danube Region and Strengthening the Danube Region. For each pillar, distinct objectives and actions have been specified by the EU and the Danube countries. The four</a:t>
            </a:r>
            <a:r>
              <a:rPr lang="en-US" sz="1200" kern="1200" baseline="0" dirty="0">
                <a:solidFill>
                  <a:schemeClr val="tx1"/>
                </a:solidFill>
                <a:latin typeface="Corbel" panose="020B0503020204020204" pitchFamily="34" charset="0"/>
                <a:ea typeface="+mn-ea"/>
                <a:cs typeface="+mn-cs"/>
              </a:rPr>
              <a:t> pillars focus on 12 priority area, which consists of a total of 85 actions. The EUSDR was revised in 2020, changes for example technological ones were considerate and new actions decided.</a:t>
            </a:r>
            <a:endParaRPr lang="en-US" sz="1200" kern="1200" dirty="0">
              <a:solidFill>
                <a:schemeClr val="tx1"/>
              </a:solidFill>
              <a:latin typeface="Corbel" panose="020B0503020204020204" pitchFamily="34" charset="0"/>
              <a:ea typeface="+mn-ea"/>
              <a:cs typeface="+mn-cs"/>
            </a:endParaRPr>
          </a:p>
          <a:p>
            <a:endParaRPr lang="en-US"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Source: Manual on Danube Navigation p. 28, 29 and at </a:t>
            </a:r>
            <a:r>
              <a:rPr lang="de-AT" baseline="0" dirty="0"/>
              <a:t>https://ec.europa.eu/transport/modes/inland/promotion/naiades2_en) [06.04.2020].</a:t>
            </a:r>
          </a:p>
          <a:p>
            <a:r>
              <a:rPr lang="de-AT" dirty="0"/>
              <a:t>https://danube-region.eu/wp-content/uploads/2020/04/EUSDR-ACTION-PLAN-SWD202059-final.pdf [12.05.2020]</a:t>
            </a:r>
          </a:p>
          <a:p>
            <a:r>
              <a:rPr lang="de-AT" dirty="0"/>
              <a:t>http://www.viadonau.org/unternehmen/europaeische-strategien/europaeische-schifffahrtspolitik</a:t>
            </a:r>
          </a:p>
          <a:p>
            <a:endParaRPr lang="de-AT" baseline="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186024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The process will be steered on the basis of five policy objectives, which will enable  the measurement of its implementation. The fields of climate change and energy  together with research and development are of particular relevance to inland navigation. In the field of climate change and energy, objectives have been set to cut greenhouse gas emissions in the range of 20 to 30% in comparison to 1990, to raise the share of renewable energy to 20% and to boost energy efficiency by 20%. For research and development in Europe, 3% of the gross domestic product of the EU will be made available. The European Commission publishes ongoing monitoring reports on the indicators, which are accessible online.</a:t>
            </a:r>
          </a:p>
          <a:p>
            <a:endParaRPr lang="de-AT"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The European Commission’s 2011 White Paper on Transport titled ‘Roadmap to a Single European Transport Area – Towards a competitive and resource efficient transport system’ sets ambitious objectives for  reducing oil dependency and CO2 emissions. The latter should be reduced by 60%  by 2050 in comparison to 1990.</a:t>
            </a:r>
          </a:p>
          <a:p>
            <a:endParaRPr lang="en-US" sz="1200" kern="1200" dirty="0">
              <a:solidFill>
                <a:schemeClr val="tx1"/>
              </a:solidFill>
              <a:latin typeface="Corbel" panose="020B0503020204020204" pitchFamily="34" charset="0"/>
              <a:ea typeface="+mn-ea"/>
              <a:cs typeface="+mn-cs"/>
            </a:endParaRPr>
          </a:p>
          <a:p>
            <a:endParaRPr lang="de-AT"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Source: Manual on Danube Navigation p. </a:t>
            </a:r>
            <a:r>
              <a:rPr lang="de-AT" sz="1200" kern="1200" dirty="0">
                <a:solidFill>
                  <a:schemeClr val="tx1"/>
                </a:solidFill>
                <a:latin typeface="Corbel" panose="020B0503020204020204" pitchFamily="34" charset="0"/>
                <a:ea typeface="+mn-ea"/>
                <a:cs typeface="+mn-cs"/>
              </a:rPr>
              <a:t>26,</a:t>
            </a:r>
            <a:r>
              <a:rPr lang="de-AT" sz="1200" kern="1200" baseline="0" dirty="0">
                <a:solidFill>
                  <a:schemeClr val="tx1"/>
                </a:solidFill>
                <a:latin typeface="Corbel" panose="020B0503020204020204" pitchFamily="34" charset="0"/>
                <a:ea typeface="+mn-ea"/>
                <a:cs typeface="+mn-cs"/>
              </a:rPr>
              <a:t> 27</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520660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orbel" panose="020B0503020204020204" pitchFamily="34" charset="0"/>
                <a:ea typeface="+mn-ea"/>
                <a:cs typeface="+mn-cs"/>
              </a:rPr>
              <a:t>The ‘Overall Transport Plan for Austria’ sets out the objectives and policies of Austrian transport planning until 2025 for all transport modes. </a:t>
            </a:r>
          </a:p>
          <a:p>
            <a:endParaRPr lang="en-US"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The detailed basis for the Austrian navigation policy is defined until 2022 in the Action Program Danube (APD), whose objectives, for the first time, apply equally to ecology and flood protection in addition to navigation itself. By proceeding in this way, the program reflects the multifunctional character of the Danube and uses synergies between these three fields of action. The program is being implemented by viadonau – </a:t>
            </a:r>
            <a:r>
              <a:rPr lang="en-US" sz="1200" kern="1200" dirty="0" err="1">
                <a:solidFill>
                  <a:schemeClr val="tx1"/>
                </a:solidFill>
                <a:latin typeface="Corbel" panose="020B0503020204020204" pitchFamily="34" charset="0"/>
                <a:ea typeface="+mn-ea"/>
                <a:cs typeface="+mn-cs"/>
              </a:rPr>
              <a:t>Österreichische</a:t>
            </a:r>
            <a:r>
              <a:rPr lang="en-US" sz="1200" kern="1200" dirty="0">
                <a:solidFill>
                  <a:schemeClr val="tx1"/>
                </a:solidFill>
                <a:latin typeface="Corbel" panose="020B0503020204020204" pitchFamily="34" charset="0"/>
                <a:ea typeface="+mn-ea"/>
                <a:cs typeface="+mn-cs"/>
              </a:rPr>
              <a:t> </a:t>
            </a:r>
            <a:r>
              <a:rPr lang="en-US" sz="1200" kern="1200" dirty="0" err="1">
                <a:solidFill>
                  <a:schemeClr val="tx1"/>
                </a:solidFill>
                <a:latin typeface="Corbel" panose="020B0503020204020204" pitchFamily="34" charset="0"/>
                <a:ea typeface="+mn-ea"/>
                <a:cs typeface="+mn-cs"/>
              </a:rPr>
              <a:t>Wasserstraßen-Gesellschaft</a:t>
            </a:r>
            <a:r>
              <a:rPr lang="en-US" sz="1200" kern="1200" dirty="0">
                <a:solidFill>
                  <a:schemeClr val="tx1"/>
                </a:solidFill>
                <a:latin typeface="Corbel" panose="020B0503020204020204" pitchFamily="34" charset="0"/>
                <a:ea typeface="+mn-ea"/>
                <a:cs typeface="+mn-cs"/>
              </a:rPr>
              <a:t> </a:t>
            </a:r>
            <a:r>
              <a:rPr lang="en-US" sz="1200" kern="1200" dirty="0" err="1">
                <a:solidFill>
                  <a:schemeClr val="tx1"/>
                </a:solidFill>
                <a:latin typeface="Corbel" panose="020B0503020204020204" pitchFamily="34" charset="0"/>
                <a:ea typeface="+mn-ea"/>
                <a:cs typeface="+mn-cs"/>
              </a:rPr>
              <a:t>mbH</a:t>
            </a:r>
            <a:r>
              <a:rPr lang="en-US" sz="1200" kern="1200" dirty="0">
                <a:solidFill>
                  <a:schemeClr val="tx1"/>
                </a:solidFill>
                <a:latin typeface="Corbel" panose="020B0503020204020204" pitchFamily="34" charset="0"/>
                <a:ea typeface="+mn-ea"/>
                <a:cs typeface="+mn-cs"/>
              </a:rPr>
              <a:t>, together with Federal ministry for climate protection, environment, energy, mobility, innovation and technology as well as in close cooperation with the relevant stakeholders.</a:t>
            </a:r>
          </a:p>
          <a:p>
            <a:r>
              <a:rPr lang="en-US" sz="1200" kern="1200" dirty="0">
                <a:solidFill>
                  <a:schemeClr val="tx1"/>
                </a:solidFill>
                <a:latin typeface="Corbel" panose="020B0503020204020204" pitchFamily="34" charset="0"/>
                <a:ea typeface="+mn-ea"/>
                <a:cs typeface="+mn-cs"/>
              </a:rPr>
              <a:t>The action program's six impact objectives (as shown in the diagram below) will be implemented in 23 measures, each of which contributes to one, two or all three fields of action. Underlying the efforts is the intention to continue strengthening inland navigation within the overall system of Austrian transport – also based on the European guidelines. The measures included in the action field of inland navigation refer to the areas of waterway infrastructure, lock operations, provision of user information (River Information Services), transport development, fleet modernization and knowledge management. </a:t>
            </a:r>
          </a:p>
          <a:p>
            <a:endParaRPr lang="en-US"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Source: Manual on Danube Navigation p.</a:t>
            </a:r>
            <a:r>
              <a:rPr lang="en-US" sz="1200" kern="1200" baseline="0" dirty="0">
                <a:solidFill>
                  <a:schemeClr val="tx1"/>
                </a:solidFill>
                <a:latin typeface="Corbel" panose="020B0503020204020204" pitchFamily="34" charset="0"/>
                <a:ea typeface="+mn-ea"/>
                <a:cs typeface="+mn-cs"/>
              </a:rPr>
              <a:t> 31</a:t>
            </a:r>
          </a:p>
          <a:p>
            <a:r>
              <a:rPr lang="de-AT" sz="1200" kern="1200" baseline="0" dirty="0">
                <a:solidFill>
                  <a:schemeClr val="tx1"/>
                </a:solidFill>
                <a:latin typeface="Corbel" panose="020B0503020204020204" pitchFamily="34" charset="0"/>
                <a:ea typeface="+mn-ea"/>
                <a:cs typeface="+mn-cs"/>
              </a:rPr>
              <a:t>Picture: viadonau in Manual on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Navigation p. 31</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2713974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orbel" panose="020B0503020204020204" pitchFamily="34" charset="0"/>
                <a:ea typeface="+mn-ea"/>
                <a:cs typeface="+mn-cs"/>
              </a:rPr>
              <a:t>The depth of the fairway determines how far an</a:t>
            </a:r>
            <a:r>
              <a:rPr lang="en-US" sz="1200" kern="1200" baseline="0" dirty="0">
                <a:solidFill>
                  <a:schemeClr val="tx1"/>
                </a:solidFill>
                <a:latin typeface="Corbel" panose="020B0503020204020204" pitchFamily="34" charset="0"/>
                <a:ea typeface="+mn-ea"/>
                <a:cs typeface="+mn-cs"/>
              </a:rPr>
              <a:t> inland vessel </a:t>
            </a:r>
            <a:r>
              <a:rPr lang="en-US" sz="1200" kern="1200" dirty="0">
                <a:solidFill>
                  <a:schemeClr val="tx1"/>
                </a:solidFill>
                <a:latin typeface="Corbel" panose="020B0503020204020204" pitchFamily="34" charset="0"/>
                <a:ea typeface="+mn-ea"/>
                <a:cs typeface="+mn-cs"/>
              </a:rPr>
              <a:t>can be "unloaded"; the more goods a ship has loaded, the greater its unloading depth, i.e. the draught of the ship at rest corresponding to a certain loading condition. The depths of unloading that can be used by shipping have a decisive influence on the profitability of inland waterway transport. In the case of seasonal low water, i.e. water levels of less than 2.5, inland</a:t>
            </a:r>
            <a:r>
              <a:rPr lang="en-US" sz="1200" kern="1200" baseline="0" dirty="0">
                <a:solidFill>
                  <a:schemeClr val="tx1"/>
                </a:solidFill>
                <a:latin typeface="Corbel" panose="020B0503020204020204" pitchFamily="34" charset="0"/>
                <a:ea typeface="+mn-ea"/>
                <a:cs typeface="+mn-cs"/>
              </a:rPr>
              <a:t> vessels</a:t>
            </a:r>
            <a:r>
              <a:rPr lang="en-US" sz="1200" kern="1200" dirty="0">
                <a:solidFill>
                  <a:schemeClr val="tx1"/>
                </a:solidFill>
                <a:latin typeface="Corbel" panose="020B0503020204020204" pitchFamily="34" charset="0"/>
                <a:ea typeface="+mn-ea"/>
                <a:cs typeface="+mn-cs"/>
              </a:rPr>
              <a:t> cannot be fully loaded and their economic efficiency is reduced. This problem can be counteracted by the waterway maintenance activities described below, river engineering measures and the provision of up-to-date and timely information on the respective water levels.</a:t>
            </a:r>
          </a:p>
          <a:p>
            <a:endParaRPr lang="en-US"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Source: Manual on Danube Navigation p. </a:t>
            </a:r>
            <a:r>
              <a:rPr lang="de-AT" baseline="0" dirty="0"/>
              <a:t>59, 50</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1181228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endParaRPr lang="en-US" sz="1200" kern="1200" dirty="0">
              <a:solidFill>
                <a:schemeClr val="tx1"/>
              </a:solidFill>
              <a:latin typeface="Corbel" panose="020B0503020204020204" pitchFamily="34" charset="0"/>
              <a:ea typeface="+mn-ea"/>
              <a:cs typeface="+mn-cs"/>
            </a:endParaRPr>
          </a:p>
          <a:p>
            <a:pPr defTabSz="905988">
              <a:defRPr/>
            </a:pPr>
            <a:r>
              <a:rPr lang="en-US" sz="1200" kern="1200" dirty="0">
                <a:solidFill>
                  <a:schemeClr val="tx1"/>
                </a:solidFill>
                <a:latin typeface="Corbel" panose="020B0503020204020204" pitchFamily="34" charset="0"/>
                <a:ea typeface="+mn-ea"/>
                <a:cs typeface="+mn-cs"/>
              </a:rPr>
              <a:t>This problem can be prevented or improved on the one hand by adequate maintenance of the waterway by the responsible authorities. In Austria this is the responsibility of viadonau. Through maintenance work such as dredging, the removal of sediments such as gravel and sand or the continuous development and extension of the waterway, the depth of the fairway should be kept constant at a certain minimum height if possible. Translated with www.DeepL.com/Translator (free version)</a:t>
            </a:r>
          </a:p>
          <a:p>
            <a:pPr defTabSz="905988">
              <a:defRPr/>
            </a:pPr>
            <a:endParaRPr lang="en-US" sz="1200" kern="1200" dirty="0">
              <a:solidFill>
                <a:schemeClr val="tx1"/>
              </a:solidFill>
              <a:latin typeface="Corbel" panose="020B0503020204020204" pitchFamily="34" charset="0"/>
              <a:ea typeface="+mn-ea"/>
              <a:cs typeface="+mn-cs"/>
            </a:endParaRPr>
          </a:p>
          <a:p>
            <a:pPr defTabSz="905988">
              <a:defRPr/>
            </a:pPr>
            <a:r>
              <a:rPr lang="en-US" sz="1200" kern="1200" dirty="0">
                <a:solidFill>
                  <a:schemeClr val="tx1"/>
                </a:solidFill>
                <a:latin typeface="Corbel" panose="020B0503020204020204" pitchFamily="34" charset="0"/>
                <a:ea typeface="+mn-ea"/>
                <a:cs typeface="+mn-cs"/>
              </a:rPr>
              <a:t>Source: Manual</a:t>
            </a:r>
            <a:r>
              <a:rPr lang="en-US" sz="1200" kern="1200" baseline="0" dirty="0">
                <a:solidFill>
                  <a:schemeClr val="tx1"/>
                </a:solidFill>
                <a:latin typeface="Corbel" panose="020B0503020204020204" pitchFamily="34" charset="0"/>
                <a:ea typeface="+mn-ea"/>
                <a:cs typeface="+mn-cs"/>
              </a:rPr>
              <a:t> on </a:t>
            </a:r>
            <a:r>
              <a:rPr lang="en-US" sz="1200" kern="1200" dirty="0">
                <a:solidFill>
                  <a:schemeClr val="tx1"/>
                </a:solidFill>
                <a:latin typeface="Corbel" panose="020B0503020204020204" pitchFamily="34" charset="0"/>
                <a:ea typeface="+mn-ea"/>
                <a:cs typeface="+mn-cs"/>
              </a:rPr>
              <a:t>Danube Navigation p. </a:t>
            </a:r>
            <a:r>
              <a:rPr lang="de-AT" sz="1200" kern="1200" baseline="0" dirty="0">
                <a:solidFill>
                  <a:schemeClr val="tx1"/>
                </a:solidFill>
                <a:latin typeface="Corbel" panose="020B0503020204020204" pitchFamily="34" charset="0"/>
                <a:ea typeface="+mn-ea"/>
                <a:cs typeface="+mn-cs"/>
              </a:rPr>
              <a:t>58 et </a:t>
            </a:r>
            <a:r>
              <a:rPr lang="de-AT" sz="1200" kern="1200" baseline="0" dirty="0" err="1">
                <a:solidFill>
                  <a:schemeClr val="tx1"/>
                </a:solidFill>
                <a:latin typeface="Corbel" panose="020B0503020204020204" pitchFamily="34" charset="0"/>
                <a:ea typeface="+mn-ea"/>
                <a:cs typeface="+mn-cs"/>
              </a:rPr>
              <a:t>seqq</a:t>
            </a:r>
            <a:endParaRPr lang="de-AT" sz="1200" kern="1200" baseline="0" dirty="0">
              <a:solidFill>
                <a:schemeClr val="tx1"/>
              </a:solidFill>
              <a:latin typeface="Corbel" panose="020B0503020204020204" pitchFamily="34" charset="0"/>
              <a:ea typeface="+mn-ea"/>
              <a:cs typeface="+mn-cs"/>
            </a:endParaRPr>
          </a:p>
          <a:p>
            <a:pPr defTabSz="905988">
              <a:defRPr/>
            </a:pPr>
            <a:r>
              <a:rPr lang="de-AT" sz="1200" kern="1200" baseline="0" dirty="0">
                <a:solidFill>
                  <a:schemeClr val="tx1"/>
                </a:solidFill>
                <a:latin typeface="Corbel" panose="020B0503020204020204" pitchFamily="34" charset="0"/>
                <a:ea typeface="+mn-ea"/>
                <a:cs typeface="+mn-cs"/>
              </a:rPr>
              <a:t>Picture: viadonau in Manual </a:t>
            </a:r>
            <a:r>
              <a:rPr lang="de-AT" sz="1200" kern="1200" baseline="0" dirty="0" err="1">
                <a:solidFill>
                  <a:schemeClr val="tx1"/>
                </a:solidFill>
                <a:latin typeface="Corbel" panose="020B0503020204020204" pitchFamily="34" charset="0"/>
                <a:ea typeface="+mn-ea"/>
                <a:cs typeface="+mn-cs"/>
              </a:rPr>
              <a:t>of</a:t>
            </a:r>
            <a:r>
              <a:rPr lang="de-AT" sz="1200" kern="1200" baseline="0" dirty="0">
                <a:solidFill>
                  <a:schemeClr val="tx1"/>
                </a:solidFill>
                <a:latin typeface="Corbel" panose="020B0503020204020204" pitchFamily="34" charset="0"/>
                <a:ea typeface="+mn-ea"/>
                <a:cs typeface="+mn-cs"/>
              </a:rPr>
              <a:t>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Navigation p. 59</a:t>
            </a:r>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832421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US" dirty="0"/>
              <a:t>The aim of this measures is</a:t>
            </a:r>
            <a:r>
              <a:rPr lang="en-US" baseline="0" dirty="0"/>
              <a:t> </a:t>
            </a:r>
            <a:r>
              <a:rPr lang="en-US" dirty="0"/>
              <a:t>an integrative approach to stabilize the water level on the free-flowing section of the Danube east of Vienna, to preserve the unique habitat in the Danube-</a:t>
            </a:r>
            <a:r>
              <a:rPr lang="en-US" dirty="0" err="1"/>
              <a:t>Auen</a:t>
            </a:r>
            <a:r>
              <a:rPr lang="en-US" dirty="0"/>
              <a:t> National Park and to structure the waterway infrastructure in line with the requirements of safe and efficient Danube navigation.</a:t>
            </a:r>
          </a:p>
          <a:p>
            <a:pPr defTabSz="905988">
              <a:defRPr/>
            </a:pPr>
            <a:endParaRPr lang="de-AT" dirty="0"/>
          </a:p>
          <a:p>
            <a:pPr defTabSz="905988">
              <a:defRPr/>
            </a:pPr>
            <a:r>
              <a:rPr lang="de-AT" dirty="0"/>
              <a:t>The </a:t>
            </a:r>
            <a:r>
              <a:rPr lang="de-AT" dirty="0" err="1"/>
              <a:t>measures</a:t>
            </a:r>
            <a:r>
              <a:rPr lang="de-AT" dirty="0"/>
              <a:t> </a:t>
            </a:r>
            <a:r>
              <a:rPr lang="de-AT" dirty="0" err="1"/>
              <a:t>are</a:t>
            </a:r>
            <a:r>
              <a:rPr lang="de-AT" dirty="0"/>
              <a:t> </a:t>
            </a:r>
            <a:r>
              <a:rPr lang="de-AT" dirty="0" err="1"/>
              <a:t>following</a:t>
            </a:r>
            <a:r>
              <a:rPr lang="de-AT" dirty="0"/>
              <a:t>:</a:t>
            </a:r>
          </a:p>
          <a:p>
            <a:pPr defTabSz="905988">
              <a:defRPr/>
            </a:pPr>
            <a:r>
              <a:rPr lang="en-US" b="1" dirty="0"/>
              <a:t>Integrative </a:t>
            </a:r>
            <a:r>
              <a:rPr lang="en-US" b="1" dirty="0" err="1"/>
              <a:t>bedload</a:t>
            </a:r>
            <a:r>
              <a:rPr lang="en-US" b="1" dirty="0"/>
              <a:t> management:</a:t>
            </a:r>
            <a:r>
              <a:rPr lang="en-US" dirty="0"/>
              <a:t> In order to maintain safe and cost-effective navigable fairway conditions, gravel is excavated every year at the critical shallow sections. Gravel is also obtained from </a:t>
            </a:r>
            <a:r>
              <a:rPr lang="en-US" dirty="0" err="1"/>
              <a:t>bedload</a:t>
            </a:r>
            <a:r>
              <a:rPr lang="en-US" dirty="0"/>
              <a:t> traps specially set up for the purpose. This material is taken as far upstream as possible and dumped there in areas where the riverbed is deep. </a:t>
            </a:r>
          </a:p>
          <a:p>
            <a:pPr defTabSz="905988">
              <a:defRPr/>
            </a:pPr>
            <a:r>
              <a:rPr lang="en-US" b="1" dirty="0"/>
              <a:t>Riverbank restoration: </a:t>
            </a:r>
            <a:r>
              <a:rPr lang="en-US" dirty="0"/>
              <a:t>Natural riverbank structures are forming due to the local dismantling of the stone </a:t>
            </a:r>
            <a:r>
              <a:rPr lang="en-US" dirty="0" err="1"/>
              <a:t>armour</a:t>
            </a:r>
            <a:r>
              <a:rPr lang="en-US" dirty="0"/>
              <a:t> on the banks of the Danube. New habitats are being created for birds that breed on gravel banks and for typical riverine plant species.</a:t>
            </a:r>
          </a:p>
          <a:p>
            <a:pPr defTabSz="905988">
              <a:defRPr/>
            </a:pPr>
            <a:r>
              <a:rPr lang="en-US" b="1" dirty="0"/>
              <a:t>Sidearm reconnection: </a:t>
            </a:r>
            <a:r>
              <a:rPr lang="en-US" dirty="0"/>
              <a:t>Branches bring life to the wetland forest and have become a rare type of habitat. They shape the landscape through erosion and sedimentation. Connections between the largest branch systems in the Danube-</a:t>
            </a:r>
            <a:r>
              <a:rPr lang="en-US" dirty="0" err="1"/>
              <a:t>Auen</a:t>
            </a:r>
            <a:r>
              <a:rPr lang="en-US" dirty="0"/>
              <a:t> National Park and the Danube will therefore be strengthened once again.</a:t>
            </a:r>
          </a:p>
          <a:p>
            <a:pPr defTabSz="905988">
              <a:defRPr/>
            </a:pPr>
            <a:r>
              <a:rPr lang="en-US" b="1" dirty="0" err="1"/>
              <a:t>Optimisation</a:t>
            </a:r>
            <a:r>
              <a:rPr lang="en-US" b="1" dirty="0"/>
              <a:t> of the regulating structures: </a:t>
            </a:r>
            <a:r>
              <a:rPr lang="en-US" dirty="0"/>
              <a:t>In order to ensure navigability also during low water periods and to reduce the operating costs of waterway infrastructure, low water regulation structures (</a:t>
            </a:r>
            <a:r>
              <a:rPr lang="en-US" dirty="0" err="1"/>
              <a:t>groynes</a:t>
            </a:r>
            <a:r>
              <a:rPr lang="en-US" dirty="0"/>
              <a:t>, training walls) are improved in critical ford areas (shallow sections).</a:t>
            </a:r>
          </a:p>
          <a:p>
            <a:pPr defTabSz="905988">
              <a:defRPr/>
            </a:pPr>
            <a:r>
              <a:rPr lang="en-US" b="1" dirty="0"/>
              <a:t>Stakeholder participation: </a:t>
            </a:r>
            <a:r>
              <a:rPr lang="en-US" dirty="0"/>
              <a:t>The involvement of the most diverse stakeholders and civil society is an important prerequisite for the development and implementation of socially and environmentally compatible solutions.</a:t>
            </a:r>
          </a:p>
          <a:p>
            <a:pPr defTabSz="905988">
              <a:defRPr/>
            </a:pPr>
            <a:r>
              <a:rPr lang="en-US" b="1" dirty="0"/>
              <a:t>A learning system: </a:t>
            </a:r>
            <a:r>
              <a:rPr lang="en-US" dirty="0"/>
              <a:t>The Catalogue of Measures affords the flexibility required for new findings and current developments to be incorporated into the implementation.</a:t>
            </a:r>
          </a:p>
          <a:p>
            <a:pPr defTabSz="905988">
              <a:defRPr/>
            </a:pPr>
            <a:endParaRPr lang="de-AT" dirty="0"/>
          </a:p>
          <a:p>
            <a:pPr defTabSz="905988">
              <a:defRPr/>
            </a:pPr>
            <a:r>
              <a:rPr lang="de-AT" dirty="0"/>
              <a:t>Source:</a:t>
            </a:r>
            <a:r>
              <a:rPr lang="de-AT" baseline="0" dirty="0"/>
              <a:t> Manual on </a:t>
            </a:r>
            <a:r>
              <a:rPr lang="de-AT" baseline="0" dirty="0" err="1"/>
              <a:t>Danube</a:t>
            </a:r>
            <a:r>
              <a:rPr lang="de-AT" baseline="0" dirty="0"/>
              <a:t> Navigation p. 78,79</a:t>
            </a:r>
          </a:p>
          <a:p>
            <a:pPr defTabSz="905988">
              <a:defRPr/>
            </a:pPr>
            <a:r>
              <a:rPr lang="de-AT" baseline="0" dirty="0"/>
              <a:t>Pictures: viadonau in Manual on </a:t>
            </a:r>
            <a:r>
              <a:rPr lang="de-AT" baseline="0" dirty="0" err="1"/>
              <a:t>Danube</a:t>
            </a:r>
            <a:r>
              <a:rPr lang="de-AT" baseline="0" dirty="0"/>
              <a:t> Navigation p. 79</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257622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latin typeface="Corbel" panose="020B0503020204020204" pitchFamily="34" charset="0"/>
                <a:ea typeface="+mn-ea"/>
                <a:cs typeface="+mn-cs"/>
              </a:rPr>
              <a:t>RIS technologies such as Inland AIS, Inland ECDIS (Electronic Chart Display and Information System), </a:t>
            </a:r>
            <a:r>
              <a:rPr lang="en-US" sz="1200" kern="1200" dirty="0" err="1">
                <a:solidFill>
                  <a:schemeClr val="tx1"/>
                </a:solidFill>
                <a:latin typeface="Corbel" panose="020B0503020204020204" pitchFamily="34" charset="0"/>
                <a:ea typeface="+mn-ea"/>
                <a:cs typeface="+mn-cs"/>
              </a:rPr>
              <a:t>NtS</a:t>
            </a:r>
            <a:r>
              <a:rPr lang="en-US" sz="1200" kern="1200" dirty="0">
                <a:solidFill>
                  <a:schemeClr val="tx1"/>
                </a:solidFill>
                <a:latin typeface="Corbel" panose="020B0503020204020204" pitchFamily="34" charset="0"/>
                <a:ea typeface="+mn-ea"/>
                <a:cs typeface="+mn-cs"/>
              </a:rPr>
              <a:t> and ERI are specified in the RIS Directive. These technologies are the basis for a variety of services, including fairway information services, traffic information, traffic management, information for transport logistics, port and terminal management, voyage planning and statistics. In Austria</a:t>
            </a:r>
            <a:r>
              <a:rPr lang="en-US" sz="1200" kern="1200" baseline="0" dirty="0">
                <a:solidFill>
                  <a:schemeClr val="tx1"/>
                </a:solidFill>
                <a:latin typeface="Corbel" panose="020B0503020204020204" pitchFamily="34" charset="0"/>
                <a:ea typeface="+mn-ea"/>
                <a:cs typeface="+mn-cs"/>
              </a:rPr>
              <a:t> the </a:t>
            </a:r>
            <a:r>
              <a:rPr lang="en-US" sz="1200" kern="1200" baseline="0" dirty="0" err="1">
                <a:solidFill>
                  <a:schemeClr val="tx1"/>
                </a:solidFill>
                <a:latin typeface="Corbel" panose="020B0503020204020204" pitchFamily="34" charset="0"/>
                <a:ea typeface="+mn-ea"/>
                <a:cs typeface="+mn-cs"/>
              </a:rPr>
              <a:t>DoRis</a:t>
            </a:r>
            <a:r>
              <a:rPr lang="en-US" sz="1200" kern="1200" baseline="0" dirty="0">
                <a:solidFill>
                  <a:schemeClr val="tx1"/>
                </a:solidFill>
                <a:latin typeface="Corbel" panose="020B0503020204020204" pitchFamily="34" charset="0"/>
                <a:ea typeface="+mn-ea"/>
                <a:cs typeface="+mn-cs"/>
              </a:rPr>
              <a:t> (</a:t>
            </a:r>
            <a:r>
              <a:rPr lang="en-US" sz="1200" kern="1200" baseline="0" dirty="0" err="1">
                <a:solidFill>
                  <a:schemeClr val="tx1"/>
                </a:solidFill>
                <a:latin typeface="Corbel" panose="020B0503020204020204" pitchFamily="34" charset="0"/>
                <a:ea typeface="+mn-ea"/>
                <a:cs typeface="+mn-cs"/>
              </a:rPr>
              <a:t>Donau</a:t>
            </a:r>
            <a:r>
              <a:rPr lang="en-US" sz="1200" kern="1200" baseline="0" dirty="0">
                <a:solidFill>
                  <a:schemeClr val="tx1"/>
                </a:solidFill>
                <a:latin typeface="Corbel" panose="020B0503020204020204" pitchFamily="34" charset="0"/>
                <a:ea typeface="+mn-ea"/>
                <a:cs typeface="+mn-cs"/>
              </a:rPr>
              <a:t> River Information system) is operating.</a:t>
            </a:r>
            <a:endParaRPr lang="en-US" sz="1200" kern="1200" dirty="0">
              <a:solidFill>
                <a:schemeClr val="tx1"/>
              </a:solidFill>
              <a:latin typeface="Corbel" panose="020B0503020204020204" pitchFamily="34" charset="0"/>
              <a:ea typeface="+mn-ea"/>
              <a:cs typeface="+mn-cs"/>
            </a:endParaRPr>
          </a:p>
          <a:p>
            <a:endParaRPr lang="en-US" sz="1200" kern="1200" dirty="0">
              <a:solidFill>
                <a:schemeClr val="tx1"/>
              </a:solidFill>
              <a:latin typeface="Corbel" panose="020B0503020204020204" pitchFamily="34" charset="0"/>
              <a:ea typeface="+mn-ea"/>
              <a:cs typeface="+mn-cs"/>
            </a:endParaRPr>
          </a:p>
          <a:p>
            <a:endParaRPr lang="en-US" sz="1200" kern="1200" dirty="0">
              <a:solidFill>
                <a:schemeClr val="tx1"/>
              </a:solidFill>
              <a:latin typeface="Corbel" panose="020B0503020204020204" pitchFamily="34" charset="0"/>
              <a:ea typeface="+mn-ea"/>
              <a:cs typeface="+mn-cs"/>
            </a:endParaRPr>
          </a:p>
          <a:p>
            <a:r>
              <a:rPr lang="de-AT" sz="1200" kern="1200" dirty="0">
                <a:solidFill>
                  <a:schemeClr val="tx1"/>
                </a:solidFill>
                <a:latin typeface="Corbel" panose="020B0503020204020204" pitchFamily="34" charset="0"/>
                <a:ea typeface="+mn-ea"/>
                <a:cs typeface="+mn-cs"/>
              </a:rPr>
              <a:t>Source: Manual</a:t>
            </a:r>
            <a:r>
              <a:rPr lang="de-AT" sz="1200" kern="1200" baseline="0" dirty="0">
                <a:solidFill>
                  <a:schemeClr val="tx1"/>
                </a:solidFill>
                <a:latin typeface="Corbel" panose="020B0503020204020204" pitchFamily="34" charset="0"/>
                <a:ea typeface="+mn-ea"/>
                <a:cs typeface="+mn-cs"/>
              </a:rPr>
              <a:t> on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Navigation, p 204 et </a:t>
            </a:r>
            <a:r>
              <a:rPr lang="de-AT" sz="1200" kern="1200" baseline="0" dirty="0" err="1">
                <a:solidFill>
                  <a:schemeClr val="tx1"/>
                </a:solidFill>
                <a:latin typeface="Corbel" panose="020B0503020204020204" pitchFamily="34" charset="0"/>
                <a:ea typeface="+mn-ea"/>
                <a:cs typeface="+mn-cs"/>
              </a:rPr>
              <a:t>seqq</a:t>
            </a:r>
            <a:endParaRPr lang="de-AT" sz="1200" kern="1200" baseline="0" dirty="0">
              <a:solidFill>
                <a:schemeClr val="tx1"/>
              </a:solidFill>
              <a:latin typeface="Corbel" panose="020B0503020204020204" pitchFamily="34" charset="0"/>
              <a:ea typeface="+mn-ea"/>
              <a:cs typeface="+mn-cs"/>
            </a:endParaRPr>
          </a:p>
          <a:p>
            <a:r>
              <a:rPr lang="de-AT" sz="1200" kern="1200" baseline="0" dirty="0">
                <a:solidFill>
                  <a:schemeClr val="tx1"/>
                </a:solidFill>
                <a:latin typeface="Corbel" panose="020B0503020204020204" pitchFamily="34" charset="0"/>
                <a:ea typeface="+mn-ea"/>
                <a:cs typeface="+mn-cs"/>
              </a:rPr>
              <a:t>Picture: viadonau in Manual on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Navigation p 138</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38</a:t>
            </a:fld>
            <a:endParaRPr lang="de-AT" dirty="0">
              <a:solidFill>
                <a:prstClr val="black"/>
              </a:solidFill>
            </a:endParaRPr>
          </a:p>
        </p:txBody>
      </p:sp>
    </p:spTree>
    <p:extLst>
      <p:ext uri="{BB962C8B-B14F-4D97-AF65-F5344CB8AC3E}">
        <p14:creationId xmlns:p14="http://schemas.microsoft.com/office/powerpoint/2010/main" val="2457149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orbel" panose="020B0503020204020204" pitchFamily="34" charset="0"/>
                <a:ea typeface="+mn-ea"/>
                <a:cs typeface="+mn-cs"/>
              </a:rPr>
              <a:t>In the field of inland navigation, a balance must always be struck between the factors of time and cost. Naturally, not all goods are suitable for transport by ship. However, if the transport of goods is flexible in terms of time, there is considerable potential for savings in the area of inland waterway transport, if well planned. Optimal planning of the transport chain can additionally reduce transport times and reduce the pre- and end-haulage. With up-to-date information and perfect lock management, RIS tour and loading can be optimally planned and additional time can be saved.</a:t>
            </a:r>
          </a:p>
          <a:p>
            <a:endParaRPr lang="de-AT" sz="1200" kern="1200" dirty="0">
              <a:solidFill>
                <a:schemeClr val="tx1"/>
              </a:solidFill>
              <a:latin typeface="Corbel" panose="020B0503020204020204" pitchFamily="34" charset="0"/>
              <a:ea typeface="+mn-ea"/>
              <a:cs typeface="+mn-cs"/>
            </a:endParaRPr>
          </a:p>
          <a:p>
            <a:r>
              <a:rPr lang="de-AT" sz="1200" kern="1200" dirty="0" err="1">
                <a:solidFill>
                  <a:schemeClr val="tx1"/>
                </a:solidFill>
                <a:latin typeface="Corbel" panose="020B0503020204020204" pitchFamily="34" charset="0"/>
                <a:ea typeface="+mn-ea"/>
                <a:cs typeface="+mn-cs"/>
              </a:rPr>
              <a:t>Sources</a:t>
            </a:r>
            <a:r>
              <a:rPr lang="de-AT" sz="1200" kern="1200" dirty="0">
                <a:solidFill>
                  <a:schemeClr val="tx1"/>
                </a:solidFill>
                <a:latin typeface="Corbel" panose="020B0503020204020204" pitchFamily="34" charset="0"/>
                <a:ea typeface="+mn-ea"/>
                <a:cs typeface="+mn-cs"/>
              </a:rPr>
              <a:t>:</a:t>
            </a:r>
            <a:r>
              <a:rPr lang="de-AT" sz="1200" kern="1200" baseline="0" dirty="0">
                <a:solidFill>
                  <a:schemeClr val="tx1"/>
                </a:solidFill>
                <a:latin typeface="Corbel" panose="020B0503020204020204" pitchFamily="34" charset="0"/>
                <a:ea typeface="+mn-ea"/>
                <a:cs typeface="+mn-cs"/>
              </a:rPr>
              <a:t> Manual on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Navigation p. 17, 204</a:t>
            </a:r>
          </a:p>
          <a:p>
            <a:r>
              <a:rPr lang="de-AT" sz="1200" kern="1200" baseline="0" dirty="0">
                <a:solidFill>
                  <a:schemeClr val="tx1"/>
                </a:solidFill>
                <a:latin typeface="Corbel" panose="020B0503020204020204" pitchFamily="34" charset="0"/>
                <a:ea typeface="+mn-ea"/>
                <a:cs typeface="+mn-cs"/>
              </a:rPr>
              <a:t>Picture: viadonau in Manual on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Navigation p. 204</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4155568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US" baseline="0" noProof="0" dirty="0"/>
              <a:t>The questions mentioned in the slide above can be used as a warm up exercise for the topic “DANUBE NAVIGATION – Markets and Strengthening of the waterway”. The aim is to discuss the questions in plenum with students. Answers to the questions will be provided during </a:t>
            </a:r>
            <a:r>
              <a:rPr lang="en-US" baseline="0" dirty="0"/>
              <a:t>the presentation</a:t>
            </a:r>
            <a:r>
              <a:rPr lang="en-US" baseline="0" noProof="0" dirty="0"/>
              <a:t>. Therefore, the questions can be discussed again at the end of the presentation.</a:t>
            </a:r>
          </a:p>
          <a:p>
            <a:endParaRPr lang="de-AT" baseline="0" dirty="0"/>
          </a:p>
          <a:p>
            <a:pPr defTabSz="911180"/>
            <a:r>
              <a:rPr lang="en-US" b="1" baseline="0" noProof="0" dirty="0"/>
              <a:t>Discussion questions (5-10 Minute Discussion)</a:t>
            </a:r>
            <a:r>
              <a:rPr lang="en-US" baseline="0" noProof="0" dirty="0"/>
              <a:t>: </a:t>
            </a:r>
          </a:p>
          <a:p>
            <a:pPr marL="171450" indent="-171450" defTabSz="911180">
              <a:buFont typeface="Arial" panose="020B0604020202020204" pitchFamily="34" charset="0"/>
              <a:buChar char="•"/>
            </a:pPr>
            <a:r>
              <a:rPr lang="en-US" baseline="0" noProof="0" dirty="0"/>
              <a:t>The Danube flows through which countries</a:t>
            </a:r>
            <a:r>
              <a:rPr lang="de-AT" baseline="0" dirty="0"/>
              <a:t>?</a:t>
            </a:r>
          </a:p>
          <a:p>
            <a:pPr marL="0" indent="0" defTabSz="911180">
              <a:buFont typeface="Arial" panose="020B0604020202020204" pitchFamily="34" charset="0"/>
              <a:buNone/>
            </a:pPr>
            <a:r>
              <a:rPr lang="de-AT" baseline="0" dirty="0"/>
              <a:t>Germany, Austria, </a:t>
            </a:r>
            <a:r>
              <a:rPr lang="de-AT" baseline="0" dirty="0" err="1"/>
              <a:t>Slovakia</a:t>
            </a:r>
            <a:r>
              <a:rPr lang="de-AT" baseline="0" dirty="0"/>
              <a:t>, </a:t>
            </a:r>
            <a:r>
              <a:rPr lang="de-AT" baseline="0" dirty="0" err="1"/>
              <a:t>Hungary</a:t>
            </a:r>
            <a:r>
              <a:rPr lang="de-AT" baseline="0" dirty="0"/>
              <a:t>, </a:t>
            </a:r>
            <a:r>
              <a:rPr lang="de-AT" baseline="0" dirty="0" err="1"/>
              <a:t>Croatia</a:t>
            </a:r>
            <a:r>
              <a:rPr lang="de-AT" baseline="0" dirty="0"/>
              <a:t>, </a:t>
            </a:r>
            <a:r>
              <a:rPr lang="de-AT" baseline="0" dirty="0" err="1"/>
              <a:t>Serbia</a:t>
            </a:r>
            <a:r>
              <a:rPr lang="de-AT" baseline="0" dirty="0"/>
              <a:t>, </a:t>
            </a:r>
            <a:r>
              <a:rPr lang="de-AT" baseline="0" dirty="0" err="1"/>
              <a:t>Rumania</a:t>
            </a:r>
            <a:r>
              <a:rPr lang="de-AT" baseline="0" dirty="0"/>
              <a:t>, </a:t>
            </a:r>
            <a:r>
              <a:rPr lang="de-AT" baseline="0" dirty="0" err="1"/>
              <a:t>Bulgaria</a:t>
            </a:r>
            <a:r>
              <a:rPr lang="de-AT" baseline="0" dirty="0"/>
              <a:t>, </a:t>
            </a:r>
            <a:r>
              <a:rPr lang="de-AT" baseline="0" dirty="0" err="1"/>
              <a:t>Moldavia</a:t>
            </a:r>
            <a:r>
              <a:rPr lang="de-AT" baseline="0" dirty="0"/>
              <a:t>, Ukraine</a:t>
            </a:r>
          </a:p>
          <a:p>
            <a:pPr marL="0" indent="0" defTabSz="911180">
              <a:buFont typeface="Arial" panose="020B0604020202020204" pitchFamily="34" charset="0"/>
              <a:buNone/>
            </a:pPr>
            <a:endParaRPr lang="de-AT" baseline="0" dirty="0"/>
          </a:p>
          <a:p>
            <a:pPr marL="171450" indent="-171450" defTabSz="911180">
              <a:buFont typeface="Arial" panose="020B0604020202020204" pitchFamily="34" charset="0"/>
              <a:buChar char="•"/>
            </a:pPr>
            <a:r>
              <a:rPr lang="en-US" baseline="0" noProof="0" dirty="0"/>
              <a:t>Is the Danube important for the Austrian economy?</a:t>
            </a:r>
          </a:p>
          <a:p>
            <a:pPr marL="0" indent="0" defTabSz="911180">
              <a:buFont typeface="Arial" panose="020B0604020202020204" pitchFamily="34" charset="0"/>
              <a:buNone/>
            </a:pPr>
            <a:r>
              <a:rPr lang="en-US" baseline="0" noProof="0" dirty="0"/>
              <a:t>Slides 16-23</a:t>
            </a:r>
          </a:p>
          <a:p>
            <a:pPr marL="0" indent="0" defTabSz="919641">
              <a:buFont typeface="Arial" panose="020B0604020202020204" pitchFamily="34" charset="0"/>
              <a:buNone/>
            </a:pPr>
            <a:endParaRPr lang="de-AT" baseline="0" dirty="0"/>
          </a:p>
          <a:p>
            <a:pPr marL="171450" indent="-171450" defTabSz="919641">
              <a:buFont typeface="Arial" panose="020B0604020202020204" pitchFamily="34" charset="0"/>
              <a:buChar char="•"/>
            </a:pPr>
            <a:endParaRPr lang="de-AT" baseline="0" dirty="0"/>
          </a:p>
          <a:p>
            <a:pPr marL="171450" indent="-171450" defTabSz="919641">
              <a:buFont typeface="Arial" panose="020B0604020202020204" pitchFamily="34" charset="0"/>
              <a:buChar char="•"/>
            </a:pPr>
            <a:r>
              <a:rPr lang="en-US" baseline="0" noProof="0" dirty="0"/>
              <a:t>Which countries transport the most goods on the Danube?</a:t>
            </a:r>
          </a:p>
          <a:p>
            <a:pPr marL="0" indent="0" defTabSz="919641">
              <a:buFont typeface="Arial" panose="020B0604020202020204" pitchFamily="34" charset="0"/>
              <a:buNone/>
            </a:pPr>
            <a:r>
              <a:rPr lang="en-US" baseline="0" noProof="0" dirty="0"/>
              <a:t>Rumania, Serbia, Austria (Slide 17)</a:t>
            </a:r>
          </a:p>
          <a:p>
            <a:pPr marL="171450" indent="-171450" defTabSz="919641">
              <a:buFont typeface="Arial" panose="020B0604020202020204" pitchFamily="34" charset="0"/>
              <a:buChar char="•"/>
            </a:pPr>
            <a:endParaRPr lang="en-US" baseline="0" noProof="0" dirty="0"/>
          </a:p>
          <a:p>
            <a:pPr marL="171450" indent="-171450" defTabSz="919641">
              <a:buFont typeface="Arial" panose="020B0604020202020204" pitchFamily="34" charset="0"/>
              <a:buChar char="•"/>
            </a:pPr>
            <a:r>
              <a:rPr lang="en-US" baseline="0" noProof="0" dirty="0"/>
              <a:t>What goods have the highest transport volume on the Danube?</a:t>
            </a:r>
          </a:p>
          <a:p>
            <a:pPr marL="0" indent="0" defTabSz="919641">
              <a:buFont typeface="Arial" panose="020B0604020202020204" pitchFamily="34" charset="0"/>
              <a:buNone/>
            </a:pPr>
            <a:r>
              <a:rPr lang="en-US" baseline="0" noProof="0" dirty="0"/>
              <a:t>Mainly ores and metal waste, agricultural and forestry products and petroleum products (Slide 20)</a:t>
            </a:r>
          </a:p>
          <a:p>
            <a:pPr marL="171450" indent="-171450" defTabSz="919641">
              <a:buFont typeface="Arial" panose="020B0604020202020204" pitchFamily="34" charset="0"/>
              <a:buChar char="•"/>
            </a:pPr>
            <a:endParaRPr lang="en-US" baseline="0" noProof="0" dirty="0"/>
          </a:p>
          <a:p>
            <a:pPr marL="171450" indent="-171450" defTabSz="919641">
              <a:buFont typeface="Arial" panose="020B0604020202020204" pitchFamily="34" charset="0"/>
              <a:buChar char="•"/>
            </a:pPr>
            <a:r>
              <a:rPr lang="en-US" baseline="0" noProof="0" dirty="0"/>
              <a:t>What are the strengths of Danube navigation? </a:t>
            </a:r>
          </a:p>
          <a:p>
            <a:pPr marL="0" indent="0" defTabSz="919641">
              <a:buFont typeface="Arial" panose="020B0604020202020204" pitchFamily="34" charset="0"/>
              <a:buNone/>
            </a:pPr>
            <a:r>
              <a:rPr lang="en-US" baseline="0" noProof="0" dirty="0"/>
              <a:t>Low transport costs, Environmentally friendly, High performance, Safe, Ready for use around the clock, Low infrastructure/way costs, High free capacities (use of capacity at 10-15%) (Slide 26-29)</a:t>
            </a:r>
          </a:p>
          <a:p>
            <a:pPr marL="171450" indent="-171450" defTabSz="911180">
              <a:buFont typeface="Arial" panose="020B0604020202020204" pitchFamily="34" charset="0"/>
              <a:buChar char="•"/>
            </a:pPr>
            <a:endParaRPr lang="en-US" baseline="0" noProof="0" dirty="0"/>
          </a:p>
          <a:p>
            <a:pPr marL="171450" indent="-171450" defTabSz="911180">
              <a:buFont typeface="Arial" panose="020B0604020202020204" pitchFamily="34" charset="0"/>
              <a:buChar char="•"/>
            </a:pPr>
            <a:r>
              <a:rPr lang="en-US" baseline="0" noProof="0" dirty="0"/>
              <a:t>What are the problems of  Danube navigations and how could they be solved?</a:t>
            </a:r>
          </a:p>
          <a:p>
            <a:pPr defTabSz="911180"/>
            <a:r>
              <a:rPr lang="en-US" baseline="0" noProof="0" dirty="0"/>
              <a:t>Dependence on navigable water conditions, bridges, low transport speed, low network density (pre-/post-carriage necessary), partly no adequate maintenance, high need for </a:t>
            </a:r>
            <a:r>
              <a:rPr lang="en-US" baseline="0" noProof="0" dirty="0" err="1"/>
              <a:t>modernisation</a:t>
            </a:r>
            <a:r>
              <a:rPr lang="en-US" baseline="0" noProof="0" dirty="0"/>
              <a:t> of ports and fleets, personnel problems (lack of trained personnel) (Slide 30)</a:t>
            </a:r>
          </a:p>
          <a:p>
            <a:pPr defTabSz="911180"/>
            <a:endParaRPr lang="en-US" baseline="0" noProof="0" dirty="0"/>
          </a:p>
          <a:p>
            <a:endParaRPr lang="de-AT" baseline="0" dirty="0"/>
          </a:p>
          <a:p>
            <a:r>
              <a:rPr lang="en-US" b="1" baseline="0" dirty="0"/>
              <a:t>Input- possible topics of discussion:</a:t>
            </a:r>
          </a:p>
          <a:p>
            <a:pPr marL="170846" indent="-170846">
              <a:buFont typeface="Arial" panose="020B0604020202020204" pitchFamily="34" charset="0"/>
              <a:buChar char="•"/>
            </a:pPr>
            <a:r>
              <a:rPr lang="en-US" baseline="0" noProof="0" dirty="0"/>
              <a:t>Sustainability</a:t>
            </a:r>
          </a:p>
          <a:p>
            <a:pPr marL="170846" indent="-170846">
              <a:buFont typeface="Arial" panose="020B0604020202020204" pitchFamily="34" charset="0"/>
              <a:buChar char="•"/>
            </a:pPr>
            <a:r>
              <a:rPr lang="en-US" baseline="0" noProof="0" dirty="0"/>
              <a:t>Modal Split</a:t>
            </a:r>
          </a:p>
          <a:p>
            <a:pPr marL="170846" indent="-170846">
              <a:buFont typeface="Arial" panose="020B0604020202020204" pitchFamily="34" charset="0"/>
              <a:buChar char="•"/>
            </a:pPr>
            <a:r>
              <a:rPr lang="en-US" baseline="0" noProof="0" dirty="0"/>
              <a:t>Bridges</a:t>
            </a:r>
          </a:p>
          <a:p>
            <a:pPr marL="170846" indent="-170846">
              <a:buFont typeface="Arial" panose="020B0604020202020204" pitchFamily="34" charset="0"/>
              <a:buChar char="•"/>
            </a:pPr>
            <a:r>
              <a:rPr lang="en-US" baseline="0" noProof="0" dirty="0"/>
              <a:t>Watergates</a:t>
            </a:r>
          </a:p>
          <a:p>
            <a:pPr marL="170846" indent="-170846">
              <a:buFont typeface="Arial" panose="020B0604020202020204" pitchFamily="34" charset="0"/>
              <a:buChar char="•"/>
            </a:pPr>
            <a:r>
              <a:rPr lang="en-US" baseline="0" noProof="0" dirty="0"/>
              <a:t>Availability of the Danube</a:t>
            </a:r>
          </a:p>
          <a:p>
            <a:pPr marL="170846" marR="0" lvl="0" indent="-1708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a:t>Daube Tourism</a:t>
            </a:r>
          </a:p>
          <a:p>
            <a:pPr marL="171450" indent="-171450">
              <a:lnSpc>
                <a:spcPct val="90000"/>
              </a:lnSpc>
              <a:buFont typeface="Arial" panose="020B0604020202020204" pitchFamily="34" charset="0"/>
              <a:buChar char="•"/>
            </a:pPr>
            <a:r>
              <a:rPr lang="en-US" b="0" noProof="0" dirty="0">
                <a:solidFill>
                  <a:schemeClr val="accent1"/>
                </a:solidFill>
              </a:rPr>
              <a:t>Shipping</a:t>
            </a:r>
            <a:r>
              <a:rPr lang="en-US" b="0" baseline="0" noProof="0" dirty="0">
                <a:solidFill>
                  <a:schemeClr val="accent1"/>
                </a:solidFill>
              </a:rPr>
              <a:t> Telematics: R</a:t>
            </a:r>
            <a:r>
              <a:rPr lang="en-US" b="0" noProof="0" dirty="0">
                <a:solidFill>
                  <a:schemeClr val="accent1"/>
                </a:solidFill>
              </a:rPr>
              <a:t>iver Information Services </a:t>
            </a:r>
            <a:r>
              <a:rPr lang="de-AT" b="0" dirty="0">
                <a:solidFill>
                  <a:schemeClr val="accent1"/>
                </a:solidFill>
              </a:rPr>
              <a:t>(RIS)</a:t>
            </a:r>
          </a:p>
          <a:p>
            <a:pPr marL="171166" indent="-171166">
              <a:buFont typeface="Arial" panose="020B0604020202020204" pitchFamily="34" charset="0"/>
              <a:buChar char="•"/>
            </a:pPr>
            <a:r>
              <a:rPr lang="de-DE" baseline="0" noProof="0" dirty="0"/>
              <a:t>Education</a:t>
            </a:r>
            <a:endParaRPr lang="en-US" baseline="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noProof="0" dirty="0"/>
          </a:p>
          <a:p>
            <a:pPr marL="0" indent="0">
              <a:buFont typeface="Arial" panose="020B0604020202020204" pitchFamily="34" charset="0"/>
              <a:buNone/>
            </a:pPr>
            <a:r>
              <a:rPr lang="en-US" baseline="0" dirty="0"/>
              <a:t>Picture: INTERACT in Manual on Danube Navigation p 29.</a:t>
            </a:r>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orbel" panose="020B0503020204020204" pitchFamily="34" charset="0"/>
                <a:ea typeface="+mn-ea"/>
                <a:cs typeface="+mn-cs"/>
              </a:rPr>
              <a:t>Target group oriented information on inland navigation can additionally help to create awareness of the advantages of inland navigation and thus increase the capacity </a:t>
            </a:r>
            <a:r>
              <a:rPr lang="en-US" sz="1200" kern="1200" dirty="0" err="1">
                <a:solidFill>
                  <a:schemeClr val="tx1"/>
                </a:solidFill>
                <a:latin typeface="Corbel" panose="020B0503020204020204" pitchFamily="34" charset="0"/>
                <a:ea typeface="+mn-ea"/>
                <a:cs typeface="+mn-cs"/>
              </a:rPr>
              <a:t>utilisation</a:t>
            </a:r>
            <a:r>
              <a:rPr lang="en-US" sz="1200" kern="1200" dirty="0">
                <a:solidFill>
                  <a:schemeClr val="tx1"/>
                </a:solidFill>
                <a:latin typeface="Corbel" panose="020B0503020204020204" pitchFamily="34" charset="0"/>
                <a:ea typeface="+mn-ea"/>
                <a:cs typeface="+mn-cs"/>
              </a:rPr>
              <a:t> of Danube navigation.</a:t>
            </a:r>
          </a:p>
          <a:p>
            <a:r>
              <a:rPr lang="en-US" sz="1200" kern="1200" dirty="0">
                <a:solidFill>
                  <a:schemeClr val="tx1"/>
                </a:solidFill>
                <a:latin typeface="Corbel" panose="020B0503020204020204" pitchFamily="34" charset="0"/>
                <a:ea typeface="+mn-ea"/>
                <a:cs typeface="+mn-cs"/>
              </a:rPr>
              <a:t>Examples are the Annual Report of Danube Navigation, the Danube Navigation Manual, numerous online portals, waterway charts and the multilingual eLearning platform </a:t>
            </a:r>
            <a:r>
              <a:rPr lang="en-US" sz="1200" kern="1200" dirty="0" err="1">
                <a:solidFill>
                  <a:schemeClr val="tx1"/>
                </a:solidFill>
                <a:latin typeface="Corbel" panose="020B0503020204020204" pitchFamily="34" charset="0"/>
                <a:ea typeface="+mn-ea"/>
                <a:cs typeface="+mn-cs"/>
              </a:rPr>
              <a:t>INeS</a:t>
            </a:r>
            <a:r>
              <a:rPr lang="en-US" sz="1200" kern="1200" dirty="0">
                <a:solidFill>
                  <a:schemeClr val="tx1"/>
                </a:solidFill>
                <a:latin typeface="Corbel" panose="020B0503020204020204" pitchFamily="34" charset="0"/>
                <a:ea typeface="+mn-ea"/>
                <a:cs typeface="+mn-cs"/>
              </a:rPr>
              <a:t> Danube.</a:t>
            </a:r>
          </a:p>
          <a:p>
            <a:endParaRPr lang="de-AT" sz="1200" kern="1200" dirty="0">
              <a:solidFill>
                <a:schemeClr val="tx1"/>
              </a:solidFill>
              <a:latin typeface="Corbel" panose="020B0503020204020204" pitchFamily="34" charset="0"/>
              <a:ea typeface="+mn-ea"/>
              <a:cs typeface="+mn-cs"/>
            </a:endParaRPr>
          </a:p>
          <a:p>
            <a:r>
              <a:rPr lang="de-AT" sz="1200" kern="1200" dirty="0" err="1">
                <a:solidFill>
                  <a:schemeClr val="tx1"/>
                </a:solidFill>
                <a:latin typeface="Corbel" panose="020B0503020204020204" pitchFamily="34" charset="0"/>
                <a:ea typeface="+mn-ea"/>
                <a:cs typeface="+mn-cs"/>
              </a:rPr>
              <a:t>Sources</a:t>
            </a:r>
            <a:r>
              <a:rPr lang="de-AT" sz="1200" kern="1200" baseline="0" dirty="0">
                <a:solidFill>
                  <a:schemeClr val="tx1"/>
                </a:solidFill>
                <a:latin typeface="Corbel" panose="020B0503020204020204" pitchFamily="34" charset="0"/>
                <a:ea typeface="+mn-ea"/>
                <a:cs typeface="+mn-cs"/>
              </a:rPr>
              <a:t> (</a:t>
            </a:r>
            <a:r>
              <a:rPr lang="de-AT" sz="1200" kern="1200" baseline="0" dirty="0" err="1">
                <a:solidFill>
                  <a:schemeClr val="tx1"/>
                </a:solidFill>
                <a:latin typeface="Corbel" panose="020B0503020204020204" pitchFamily="34" charset="0"/>
                <a:ea typeface="+mn-ea"/>
                <a:cs typeface="+mn-cs"/>
              </a:rPr>
              <a:t>for</a:t>
            </a:r>
            <a:r>
              <a:rPr lang="de-AT" sz="1200" kern="1200" baseline="0" dirty="0">
                <a:solidFill>
                  <a:schemeClr val="tx1"/>
                </a:solidFill>
                <a:latin typeface="Corbel" panose="020B0503020204020204" pitchFamily="34" charset="0"/>
                <a:ea typeface="+mn-ea"/>
                <a:cs typeface="+mn-cs"/>
              </a:rPr>
              <a:t> </a:t>
            </a:r>
            <a:r>
              <a:rPr lang="de-AT" sz="1200" kern="1200" baseline="0" dirty="0" err="1">
                <a:solidFill>
                  <a:schemeClr val="tx1"/>
                </a:solidFill>
                <a:latin typeface="Corbel" panose="020B0503020204020204" pitchFamily="34" charset="0"/>
                <a:ea typeface="+mn-ea"/>
                <a:cs typeface="+mn-cs"/>
              </a:rPr>
              <a:t>download</a:t>
            </a:r>
            <a:r>
              <a:rPr lang="de-AT" sz="1200" kern="1200" baseline="0" dirty="0">
                <a:solidFill>
                  <a:schemeClr val="tx1"/>
                </a:solidFill>
                <a:latin typeface="Corbel" panose="020B0503020204020204" pitchFamily="34" charset="0"/>
                <a:ea typeface="+mn-ea"/>
                <a:cs typeface="+mn-cs"/>
              </a:rPr>
              <a:t>): Annual Report on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a:t>
            </a:r>
            <a:r>
              <a:rPr lang="de-AT" sz="1200" kern="1200" baseline="0" dirty="0" err="1">
                <a:solidFill>
                  <a:schemeClr val="tx1"/>
                </a:solidFill>
                <a:latin typeface="Corbel" panose="020B0503020204020204" pitchFamily="34" charset="0"/>
                <a:ea typeface="+mn-ea"/>
                <a:cs typeface="+mn-cs"/>
              </a:rPr>
              <a:t>Naviagtion</a:t>
            </a:r>
            <a:r>
              <a:rPr lang="de-AT" sz="1200" kern="1200" baseline="0" dirty="0">
                <a:solidFill>
                  <a:schemeClr val="tx1"/>
                </a:solidFill>
                <a:latin typeface="Corbel" panose="020B0503020204020204" pitchFamily="34" charset="0"/>
                <a:ea typeface="+mn-ea"/>
                <a:cs typeface="+mn-cs"/>
              </a:rPr>
              <a:t> </a:t>
            </a:r>
            <a:r>
              <a:rPr lang="de-AT" sz="1200" kern="1200" baseline="0" dirty="0" err="1">
                <a:solidFill>
                  <a:schemeClr val="tx1"/>
                </a:solidFill>
                <a:latin typeface="Corbel" panose="020B0503020204020204" pitchFamily="34" charset="0"/>
                <a:ea typeface="+mn-ea"/>
                <a:cs typeface="+mn-cs"/>
              </a:rPr>
              <a:t>and</a:t>
            </a:r>
            <a:r>
              <a:rPr lang="de-AT" sz="1200" kern="1200" baseline="0" dirty="0">
                <a:solidFill>
                  <a:schemeClr val="tx1"/>
                </a:solidFill>
                <a:latin typeface="Corbel" panose="020B0503020204020204" pitchFamily="34" charset="0"/>
                <a:ea typeface="+mn-ea"/>
                <a:cs typeface="+mn-cs"/>
              </a:rPr>
              <a:t> Manual on </a:t>
            </a:r>
            <a:r>
              <a:rPr lang="de-AT" sz="1200" kern="1200" baseline="0" dirty="0" err="1">
                <a:solidFill>
                  <a:schemeClr val="tx1"/>
                </a:solidFill>
                <a:latin typeface="Corbel" panose="020B0503020204020204" pitchFamily="34" charset="0"/>
                <a:ea typeface="+mn-ea"/>
                <a:cs typeface="+mn-cs"/>
              </a:rPr>
              <a:t>Danube</a:t>
            </a:r>
            <a:r>
              <a:rPr lang="de-AT" sz="1200" kern="1200" baseline="0" dirty="0">
                <a:solidFill>
                  <a:schemeClr val="tx1"/>
                </a:solidFill>
                <a:latin typeface="Corbel" panose="020B0503020204020204" pitchFamily="34" charset="0"/>
                <a:ea typeface="+mn-ea"/>
                <a:cs typeface="+mn-cs"/>
              </a:rPr>
              <a:t> Navigation: http://www.viadonau.org/en/newsroom/publications/folders</a:t>
            </a:r>
          </a:p>
          <a:p>
            <a:r>
              <a:rPr lang="de-AT" sz="1200" kern="1200" baseline="0" dirty="0">
                <a:solidFill>
                  <a:schemeClr val="tx1"/>
                </a:solidFill>
                <a:latin typeface="Corbel" panose="020B0503020204020204" pitchFamily="34" charset="0"/>
                <a:ea typeface="+mn-ea"/>
                <a:cs typeface="+mn-cs"/>
              </a:rPr>
              <a:t>https://www.ines-danube.info</a:t>
            </a:r>
          </a:p>
          <a:p>
            <a:r>
              <a:rPr lang="de-AT" dirty="0"/>
              <a:t>https://www.rewway.at/en/teaching-materials/bundles/</a:t>
            </a:r>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637329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Education and further training differs greatly between the individual Danube countries, as well as in Europe as a whole. The approaches vary from very practical concepts with no obligation to attend a training institute, through to the award of academic qualifications. Some countries have several courses of education running parallel to each other.</a:t>
            </a:r>
          </a:p>
          <a:p>
            <a:endParaRPr lang="en-US" baseline="0" dirty="0"/>
          </a:p>
          <a:p>
            <a:r>
              <a:rPr lang="en-US" baseline="0" dirty="0"/>
              <a:t>Introduced in January 2018, Directive (EU) 2017/2397 creates a common framework to guarantee minimum professional qualifications in the area of inland navigation. This Directive defines the requirements and procedures for the award of certificates of qualification and their mutual recognition in the Member States. The qualifications apply to persons involved in the operation of a vehicle on the inland waterways of the European Union.</a:t>
            </a:r>
          </a:p>
          <a:p>
            <a:endParaRPr lang="en-US" baseline="0" dirty="0"/>
          </a:p>
          <a:p>
            <a:r>
              <a:rPr lang="en-US" baseline="0" dirty="0"/>
              <a:t>EDINNA, the association of inland waterway navigation schools and training institutes in Europe, provides an overview of the training opportunities in Europe on its website. EDINNA supports the European Commission in its efforts to </a:t>
            </a:r>
            <a:r>
              <a:rPr lang="en-US" baseline="0" dirty="0" err="1"/>
              <a:t>harmonise</a:t>
            </a:r>
            <a:r>
              <a:rPr lang="en-US" baseline="0" dirty="0"/>
              <a:t> education and its certification in inland navigation.</a:t>
            </a:r>
          </a:p>
          <a:p>
            <a:endParaRPr lang="de-AT" baseline="0" dirty="0"/>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Corbel" panose="020B0503020204020204" pitchFamily="34" charset="0"/>
                <a:ea typeface="+mn-ea"/>
                <a:cs typeface="+mn-cs"/>
              </a:rPr>
              <a:t>Sources: Manual on Danube Navigation p. </a:t>
            </a:r>
            <a:r>
              <a:rPr lang="de-AT" baseline="0" dirty="0"/>
              <a:t>142 </a:t>
            </a:r>
            <a:r>
              <a:rPr lang="de-AT" baseline="0" dirty="0" err="1"/>
              <a:t>and</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https://www.bag.bund.de/SharedDocs/Downloads/DE/Marktbeobachtung/Sonderberichte/Sonderber_Personalsituation_in_der_deutschen_Binnenschifffahrt.pdf?__blob=publicationFile, S.2f. [03.04.2020]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Picture:</a:t>
            </a:r>
            <a:r>
              <a:rPr lang="de-AT" baseline="0" dirty="0"/>
              <a:t> viadonau in Manual on </a:t>
            </a:r>
            <a:r>
              <a:rPr lang="de-AT" baseline="0" dirty="0" err="1"/>
              <a:t>Danube</a:t>
            </a:r>
            <a:r>
              <a:rPr lang="de-AT" baseline="0" dirty="0"/>
              <a:t> Navigation p. 138</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2768583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orbel" panose="020B0503020204020204" pitchFamily="34" charset="0"/>
                <a:ea typeface="+mn-ea"/>
                <a:cs typeface="+mn-cs"/>
              </a:rPr>
              <a:t>Within Europe and throughout the EU, training standards vary greatly depending on the country. The length of the training, the duration of the practical training, the general structure and the contents vary considerably from country to country, and there is no EU-wide harmonization or at least no specification of minimum standards.</a:t>
            </a:r>
          </a:p>
          <a:p>
            <a:r>
              <a:rPr lang="en-US" sz="1200" kern="1200" dirty="0">
                <a:solidFill>
                  <a:schemeClr val="tx1"/>
                </a:solidFill>
                <a:latin typeface="Corbel" panose="020B0503020204020204" pitchFamily="34" charset="0"/>
                <a:ea typeface="+mn-ea"/>
                <a:cs typeface="+mn-cs"/>
              </a:rPr>
              <a:t>The existence of numerous different diplomas and certificates makes it difficult to assess the respective qualification standards and makes the transnational deployment of personnel more difficult.</a:t>
            </a:r>
          </a:p>
          <a:p>
            <a:endParaRPr lang="en-US"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Source: Manual on Danube Navigation p. </a:t>
            </a:r>
            <a:r>
              <a:rPr lang="de-AT" baseline="0" dirty="0"/>
              <a:t>142</a:t>
            </a:r>
            <a:endParaRPr lang="de-DE" baseline="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2182590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orbel" panose="020B0503020204020204" pitchFamily="34" charset="0"/>
                <a:ea typeface="+mn-ea"/>
                <a:cs typeface="+mn-cs"/>
              </a:rPr>
              <a:t>Education and further training differs greatly between the individual Danube countries, as well as in Europe as a whole. The approaches vary from very practical concepts with no obligation to attend a training institute, through to the award of academic qualifications. Some countries have several courses of education running parallel to each other.</a:t>
            </a:r>
          </a:p>
          <a:p>
            <a:endParaRPr lang="en-US"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Introduced in January 2018, Directive (EU) 2017/2397 creates a common framework to guarantee minimum professional qualifications in the area of inland navigation. This Directive defines the requirements and procedures for the award of certificates of qualification and their mutual recognition in the Member States. The qualifications apply to persons involved in the operation of a vehicle on the inland waterways of the European Union.</a:t>
            </a:r>
          </a:p>
          <a:p>
            <a:r>
              <a:rPr lang="en-US" sz="1200" kern="1200" dirty="0">
                <a:solidFill>
                  <a:schemeClr val="tx1"/>
                </a:solidFill>
                <a:latin typeface="Corbel" panose="020B0503020204020204" pitchFamily="34" charset="0"/>
                <a:ea typeface="+mn-ea"/>
                <a:cs typeface="+mn-cs"/>
              </a:rPr>
              <a:t>EDINNA, the association of inland waterway navigation schools and training institutes in Europe, provides an overview of the training opportunities in Europe on its website. EDINNA supports the European Commission in its efforts to harmonize education and its certification in inland navigation.</a:t>
            </a:r>
          </a:p>
          <a:p>
            <a:endParaRPr lang="de-AT" sz="1200" kern="1200" dirty="0">
              <a:solidFill>
                <a:schemeClr val="tx1"/>
              </a:solidFill>
              <a:latin typeface="Corbel" panose="020B0503020204020204" pitchFamily="34" charset="0"/>
              <a:ea typeface="+mn-ea"/>
              <a:cs typeface="+mn-cs"/>
            </a:endParaRPr>
          </a:p>
          <a:p>
            <a:r>
              <a:rPr lang="en-US" sz="1200" kern="1200" dirty="0">
                <a:solidFill>
                  <a:schemeClr val="tx1"/>
                </a:solidFill>
                <a:latin typeface="Corbel" panose="020B0503020204020204" pitchFamily="34" charset="0"/>
                <a:ea typeface="+mn-ea"/>
                <a:cs typeface="+mn-cs"/>
              </a:rPr>
              <a:t>Source:</a:t>
            </a:r>
            <a:r>
              <a:rPr lang="en-US" sz="1200" kern="1200" baseline="0" dirty="0">
                <a:solidFill>
                  <a:schemeClr val="tx1"/>
                </a:solidFill>
                <a:latin typeface="Corbel" panose="020B0503020204020204" pitchFamily="34" charset="0"/>
                <a:ea typeface="+mn-ea"/>
                <a:cs typeface="+mn-cs"/>
              </a:rPr>
              <a:t> Manual on </a:t>
            </a:r>
            <a:r>
              <a:rPr lang="en-US" sz="1200" kern="1200" dirty="0">
                <a:solidFill>
                  <a:schemeClr val="tx1"/>
                </a:solidFill>
                <a:latin typeface="Corbel" panose="020B0503020204020204" pitchFamily="34" charset="0"/>
                <a:ea typeface="+mn-ea"/>
                <a:cs typeface="+mn-cs"/>
              </a:rPr>
              <a:t>Danube Navigation p.  142</a:t>
            </a:r>
          </a:p>
          <a:p>
            <a:r>
              <a:rPr lang="en-US" sz="1200" kern="1200" dirty="0">
                <a:solidFill>
                  <a:schemeClr val="tx1"/>
                </a:solidFill>
                <a:latin typeface="Corbel" panose="020B0503020204020204" pitchFamily="34" charset="0"/>
                <a:ea typeface="+mn-ea"/>
                <a:cs typeface="+mn-cs"/>
              </a:rPr>
              <a:t> and </a:t>
            </a:r>
            <a:r>
              <a:rPr lang="de-AT" sz="1200" kern="1200" dirty="0">
                <a:solidFill>
                  <a:schemeClr val="tx1"/>
                </a:solidFill>
                <a:latin typeface="Corbel" panose="020B0503020204020204" pitchFamily="34" charset="0"/>
                <a:ea typeface="+mn-ea"/>
                <a:cs typeface="+mn-cs"/>
              </a:rPr>
              <a:t>at</a:t>
            </a:r>
            <a:r>
              <a:rPr lang="de-AT" baseline="0" dirty="0"/>
              <a:t> </a:t>
            </a:r>
            <a:r>
              <a:rPr lang="de-AT" dirty="0"/>
              <a:t>https://www.edinna.eu/</a:t>
            </a:r>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824431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How is the Austrian telematics system for shipping called? Doris</a:t>
            </a:r>
          </a:p>
          <a:p>
            <a:r>
              <a:rPr lang="de-DE" dirty="0"/>
              <a:t>Donau</a:t>
            </a:r>
            <a:r>
              <a:rPr lang="de-DE" baseline="0" dirty="0"/>
              <a:t> River Information Services.</a:t>
            </a:r>
          </a:p>
          <a:p>
            <a:endParaRPr lang="de-DE" baseline="0" dirty="0"/>
          </a:p>
          <a:p>
            <a:r>
              <a:rPr lang="de-DE" baseline="0" dirty="0"/>
              <a:t>Picture: viadonau/Andi Bruckner in Manual on </a:t>
            </a:r>
            <a:r>
              <a:rPr lang="de-DE" baseline="0" dirty="0" err="1"/>
              <a:t>Danube</a:t>
            </a:r>
            <a:r>
              <a:rPr lang="de-DE" baseline="0" dirty="0"/>
              <a:t> Navigation p. 206, 207</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8389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45</a:t>
            </a:fld>
            <a:endParaRPr lang="de-AT" dirty="0"/>
          </a:p>
        </p:txBody>
      </p:sp>
    </p:spTree>
    <p:extLst>
      <p:ext uri="{BB962C8B-B14F-4D97-AF65-F5344CB8AC3E}">
        <p14:creationId xmlns:p14="http://schemas.microsoft.com/office/powerpoint/2010/main" val="3098938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5988">
              <a:defRPr/>
            </a:pPr>
            <a:r>
              <a:rPr lang="en-US" sz="2400" kern="1200" dirty="0">
                <a:solidFill>
                  <a:schemeClr val="tx1"/>
                </a:solidFill>
                <a:latin typeface="Corbel" panose="020B0503020204020204" pitchFamily="34" charset="0"/>
                <a:ea typeface="+mn-ea"/>
                <a:cs typeface="+mn-cs"/>
              </a:rPr>
              <a:t>Three heavy load terminals with direct connection to waterways</a:t>
            </a:r>
            <a:r>
              <a:rPr lang="en-US" sz="2400" kern="1200" baseline="0" dirty="0">
                <a:solidFill>
                  <a:schemeClr val="tx1"/>
                </a:solidFill>
                <a:latin typeface="Corbel" panose="020B0503020204020204" pitchFamily="34" charset="0"/>
                <a:ea typeface="+mn-ea"/>
                <a:cs typeface="+mn-cs"/>
              </a:rPr>
              <a:t> are operating along the Danube.</a:t>
            </a:r>
            <a:r>
              <a:rPr lang="en-US" sz="2400" kern="1200" dirty="0">
                <a:solidFill>
                  <a:schemeClr val="tx1"/>
                </a:solidFill>
                <a:latin typeface="Corbel" panose="020B0503020204020204" pitchFamily="34" charset="0"/>
                <a:ea typeface="+mn-ea"/>
                <a:cs typeface="+mn-cs"/>
              </a:rPr>
              <a:t> The establishment of facilities along the waterways gives the heavy cargo specialist a strategic advantage over its competitors. Besides its proprietary heavy load port at the Linz location, terminals for high &amp; heavy </a:t>
            </a:r>
            <a:r>
              <a:rPr lang="en-US" sz="2400" kern="1200" dirty="0" err="1">
                <a:solidFill>
                  <a:schemeClr val="tx1"/>
                </a:solidFill>
                <a:latin typeface="Corbel" panose="020B0503020204020204" pitchFamily="34" charset="0"/>
                <a:ea typeface="+mn-ea"/>
                <a:cs typeface="+mn-cs"/>
              </a:rPr>
              <a:t>transhipment</a:t>
            </a:r>
            <a:r>
              <a:rPr lang="en-US" sz="2400" kern="1200" dirty="0">
                <a:solidFill>
                  <a:schemeClr val="tx1"/>
                </a:solidFill>
                <a:latin typeface="Corbel" panose="020B0503020204020204" pitchFamily="34" charset="0"/>
                <a:ea typeface="+mn-ea"/>
                <a:cs typeface="+mn-cs"/>
              </a:rPr>
              <a:t> are also operated at the ports in Vienna </a:t>
            </a:r>
            <a:r>
              <a:rPr lang="en-US" sz="2400" kern="1200" dirty="0" err="1">
                <a:solidFill>
                  <a:schemeClr val="tx1"/>
                </a:solidFill>
                <a:latin typeface="Corbel" panose="020B0503020204020204" pitchFamily="34" charset="0"/>
                <a:ea typeface="+mn-ea"/>
                <a:cs typeface="+mn-cs"/>
              </a:rPr>
              <a:t>Albern</a:t>
            </a:r>
            <a:r>
              <a:rPr lang="en-US" sz="2400" kern="1200" dirty="0">
                <a:solidFill>
                  <a:schemeClr val="tx1"/>
                </a:solidFill>
                <a:latin typeface="Corbel" panose="020B0503020204020204" pitchFamily="34" charset="0"/>
                <a:ea typeface="+mn-ea"/>
                <a:cs typeface="+mn-cs"/>
              </a:rPr>
              <a:t> and in Krefeld (Germany) with a lifting capacity of 450, i.e. 500 tons, respectively.</a:t>
            </a:r>
          </a:p>
          <a:p>
            <a:pPr marL="0" lvl="1" defTabSz="905988">
              <a:defRPr/>
            </a:pPr>
            <a:r>
              <a:rPr lang="en-US" sz="2400" kern="1200" dirty="0">
                <a:solidFill>
                  <a:schemeClr val="tx1"/>
                </a:solidFill>
                <a:latin typeface="Corbel" panose="020B0503020204020204" pitchFamily="34" charset="0"/>
                <a:ea typeface="+mn-ea"/>
                <a:cs typeface="+mn-cs"/>
              </a:rPr>
              <a:t>A 27.5 hectare complex, the heavy load port in Linz was purchased in 1996.  Extending more than 100 meters and with a width of 17 meters, the basin can accommodate the standard inland vessels travelling the Danube. Two port cranes with an aggregate lifting capacity of up to 600 tons are available at the port. Moreover, over 220,000 m² of open area and roughly 55,000 m² heavy load warehouse capacity is available at the Linz complex. These warehouses are rented to a variety of customers to preassemble extremely large parts.</a:t>
            </a:r>
            <a:r>
              <a:rPr lang="en-US" sz="2400" kern="1200" baseline="0" dirty="0">
                <a:solidFill>
                  <a:schemeClr val="tx1"/>
                </a:solidFill>
                <a:latin typeface="Corbel" panose="020B0503020204020204" pitchFamily="34" charset="0"/>
                <a:ea typeface="+mn-ea"/>
                <a:cs typeface="+mn-cs"/>
              </a:rPr>
              <a:t> These parts </a:t>
            </a:r>
            <a:r>
              <a:rPr lang="en-US" sz="2400" kern="1200" dirty="0">
                <a:solidFill>
                  <a:schemeClr val="tx1"/>
                </a:solidFill>
                <a:latin typeface="Corbel" panose="020B0503020204020204" pitchFamily="34" charset="0"/>
                <a:ea typeface="+mn-ea"/>
                <a:cs typeface="+mn-cs"/>
              </a:rPr>
              <a:t>then be shifted directly to the waterways without pre-haulage on road or rail.</a:t>
            </a:r>
          </a:p>
          <a:p>
            <a:pPr marL="0" lvl="1" defTabSz="905988">
              <a:defRPr/>
            </a:pPr>
            <a:endParaRPr lang="en-US" sz="2400" kern="1200" dirty="0">
              <a:solidFill>
                <a:schemeClr val="tx1"/>
              </a:solidFill>
              <a:latin typeface="Corbel" panose="020B0503020204020204" pitchFamily="34" charset="0"/>
              <a:ea typeface="+mn-ea"/>
              <a:cs typeface="+mn-cs"/>
            </a:endParaRPr>
          </a:p>
          <a:p>
            <a:pPr marL="0" lvl="1" defTabSz="905988">
              <a:defRPr/>
            </a:pPr>
            <a:r>
              <a:rPr lang="de-AT" sz="2400" kern="1200" dirty="0">
                <a:solidFill>
                  <a:schemeClr val="tx1"/>
                </a:solidFill>
                <a:latin typeface="Corbel" panose="020B0503020204020204" pitchFamily="34" charset="0"/>
                <a:ea typeface="+mn-ea"/>
                <a:cs typeface="+mn-cs"/>
              </a:rPr>
              <a:t>Source: Manual</a:t>
            </a:r>
            <a:r>
              <a:rPr lang="de-AT" sz="2400" kern="1200" baseline="0" dirty="0">
                <a:solidFill>
                  <a:schemeClr val="tx1"/>
                </a:solidFill>
                <a:latin typeface="Corbel" panose="020B0503020204020204" pitchFamily="34" charset="0"/>
                <a:ea typeface="+mn-ea"/>
                <a:cs typeface="+mn-cs"/>
              </a:rPr>
              <a:t> on </a:t>
            </a:r>
            <a:r>
              <a:rPr lang="en-US" sz="2400" kern="1200" dirty="0">
                <a:solidFill>
                  <a:schemeClr val="tx1"/>
                </a:solidFill>
                <a:latin typeface="Corbel" panose="020B0503020204020204" pitchFamily="34" charset="0"/>
                <a:ea typeface="+mn-ea"/>
                <a:cs typeface="+mn-cs"/>
              </a:rPr>
              <a:t>Danube Navigation p. </a:t>
            </a:r>
            <a:r>
              <a:rPr lang="de-AT" sz="2400" dirty="0">
                <a:solidFill>
                  <a:schemeClr val="accent1"/>
                </a:solidFill>
              </a:rPr>
              <a:t>175</a:t>
            </a:r>
          </a:p>
          <a:p>
            <a:pPr marL="0" lvl="1" defTabSz="905988">
              <a:defRPr/>
            </a:pPr>
            <a:r>
              <a:rPr lang="de-AT" sz="2400" dirty="0">
                <a:solidFill>
                  <a:schemeClr val="accent1"/>
                </a:solidFill>
              </a:rPr>
              <a:t>Picture: </a:t>
            </a:r>
            <a:r>
              <a:rPr lang="de-AT" sz="2400" dirty="0" err="1">
                <a:solidFill>
                  <a:schemeClr val="accent1"/>
                </a:solidFill>
              </a:rPr>
              <a:t>Felbermayer</a:t>
            </a:r>
            <a:r>
              <a:rPr lang="de-AT" sz="2400" dirty="0">
                <a:solidFill>
                  <a:schemeClr val="accent1"/>
                </a:solidFill>
              </a:rPr>
              <a:t> in Manual</a:t>
            </a:r>
            <a:r>
              <a:rPr lang="de-AT" sz="2400" baseline="0" dirty="0">
                <a:solidFill>
                  <a:schemeClr val="accent1"/>
                </a:solidFill>
              </a:rPr>
              <a:t> on </a:t>
            </a:r>
            <a:r>
              <a:rPr lang="de-AT" sz="2400" baseline="0" dirty="0" err="1">
                <a:solidFill>
                  <a:schemeClr val="accent1"/>
                </a:solidFill>
              </a:rPr>
              <a:t>Danube</a:t>
            </a:r>
            <a:r>
              <a:rPr lang="de-AT" sz="2400" baseline="0" dirty="0">
                <a:solidFill>
                  <a:schemeClr val="accent1"/>
                </a:solidFill>
              </a:rPr>
              <a:t> Navigation p. 175</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46</a:t>
            </a:fld>
            <a:endParaRPr lang="de-AT" dirty="0"/>
          </a:p>
        </p:txBody>
      </p:sp>
    </p:spTree>
    <p:extLst>
      <p:ext uri="{BB962C8B-B14F-4D97-AF65-F5344CB8AC3E}">
        <p14:creationId xmlns:p14="http://schemas.microsoft.com/office/powerpoint/2010/main" val="1669857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sz="2800" spc="59" dirty="0">
                <a:solidFill>
                  <a:schemeClr val="accent1"/>
                </a:solidFill>
              </a:rPr>
              <a:t>Three</a:t>
            </a:r>
            <a:r>
              <a:rPr lang="en-US" sz="2800" spc="59" baseline="0" dirty="0">
                <a:solidFill>
                  <a:schemeClr val="accent1"/>
                </a:solidFill>
              </a:rPr>
              <a:t> </a:t>
            </a:r>
            <a:r>
              <a:rPr lang="en-US" sz="2800" spc="59" baseline="0" dirty="0" err="1">
                <a:solidFill>
                  <a:schemeClr val="accent1"/>
                </a:solidFill>
              </a:rPr>
              <a:t>transhipment</a:t>
            </a:r>
            <a:r>
              <a:rPr lang="en-US" sz="2800" spc="59" baseline="0" dirty="0">
                <a:solidFill>
                  <a:schemeClr val="accent1"/>
                </a:solidFill>
              </a:rPr>
              <a:t> facilities are operated along the Danube (two in Hungary, </a:t>
            </a:r>
            <a:r>
              <a:rPr lang="de-AT" sz="2800" spc="59" dirty="0" err="1">
                <a:solidFill>
                  <a:schemeClr val="accent1"/>
                </a:solidFill>
              </a:rPr>
              <a:t>Százhalombatta</a:t>
            </a:r>
            <a:r>
              <a:rPr lang="de-AT" sz="2800" spc="59" dirty="0">
                <a:solidFill>
                  <a:schemeClr val="accent1"/>
                </a:solidFill>
              </a:rPr>
              <a:t> </a:t>
            </a:r>
            <a:r>
              <a:rPr lang="de-AT" sz="2800" spc="59" dirty="0" err="1">
                <a:solidFill>
                  <a:schemeClr val="accent1"/>
                </a:solidFill>
              </a:rPr>
              <a:t>and</a:t>
            </a:r>
            <a:r>
              <a:rPr lang="de-AT" sz="2800" spc="59" dirty="0">
                <a:solidFill>
                  <a:schemeClr val="accent1"/>
                </a:solidFill>
              </a:rPr>
              <a:t> </a:t>
            </a:r>
            <a:r>
              <a:rPr lang="de-AT" sz="2800" spc="59" dirty="0" err="1">
                <a:solidFill>
                  <a:schemeClr val="accent1"/>
                </a:solidFill>
              </a:rPr>
              <a:t>Komárom</a:t>
            </a:r>
            <a:r>
              <a:rPr lang="de-AT" sz="2800" spc="59" dirty="0">
                <a:solidFill>
                  <a:schemeClr val="accent1"/>
                </a:solidFill>
              </a:rPr>
              <a:t>, </a:t>
            </a:r>
            <a:r>
              <a:rPr lang="de-AT" sz="2800" spc="59" dirty="0" err="1">
                <a:solidFill>
                  <a:schemeClr val="accent1"/>
                </a:solidFill>
              </a:rPr>
              <a:t>one</a:t>
            </a:r>
            <a:r>
              <a:rPr lang="de-AT" sz="2800" spc="59" dirty="0">
                <a:solidFill>
                  <a:schemeClr val="accent1"/>
                </a:solidFill>
              </a:rPr>
              <a:t> in </a:t>
            </a:r>
            <a:r>
              <a:rPr lang="de-AT" sz="2800" spc="59" dirty="0" err="1">
                <a:solidFill>
                  <a:schemeClr val="accent1"/>
                </a:solidFill>
              </a:rPr>
              <a:t>Slovacia</a:t>
            </a:r>
            <a:r>
              <a:rPr lang="de-AT" sz="2800" spc="59" baseline="0" dirty="0">
                <a:solidFill>
                  <a:schemeClr val="accent1"/>
                </a:solidFill>
              </a:rPr>
              <a:t>, Bratislava). </a:t>
            </a:r>
            <a:r>
              <a:rPr lang="en-US" sz="2800" spc="59" dirty="0">
                <a:solidFill>
                  <a:schemeClr val="accent1"/>
                </a:solidFill>
              </a:rPr>
              <a:t>These locations along the Danube are used to supply customers in the West (Austria and eastern Germany) and in the East (Serbia and Romania). </a:t>
            </a:r>
          </a:p>
          <a:p>
            <a:pPr>
              <a:buFont typeface="Courier New" panose="02070309020205020404" pitchFamily="49" charset="0"/>
              <a:buNone/>
            </a:pPr>
            <a:r>
              <a:rPr lang="en-US" sz="2800" spc="59" dirty="0">
                <a:solidFill>
                  <a:schemeClr val="accent1"/>
                </a:solidFill>
              </a:rPr>
              <a:t>Moreover, a tank storage complex with </a:t>
            </a:r>
            <a:r>
              <a:rPr lang="en-US" sz="2800" spc="59" dirty="0" err="1">
                <a:solidFill>
                  <a:schemeClr val="accent1"/>
                </a:solidFill>
              </a:rPr>
              <a:t>transhipment</a:t>
            </a:r>
            <a:r>
              <a:rPr lang="en-US" sz="2800" spc="59" dirty="0">
                <a:solidFill>
                  <a:schemeClr val="accent1"/>
                </a:solidFill>
              </a:rPr>
              <a:t> facility in </a:t>
            </a:r>
            <a:r>
              <a:rPr lang="en-US" sz="2800" spc="59" dirty="0" err="1">
                <a:solidFill>
                  <a:schemeClr val="accent1"/>
                </a:solidFill>
              </a:rPr>
              <a:t>Korneuburg</a:t>
            </a:r>
            <a:r>
              <a:rPr lang="en-US" sz="2800" spc="59" dirty="0">
                <a:solidFill>
                  <a:schemeClr val="accent1"/>
                </a:solidFill>
              </a:rPr>
              <a:t> (river-km 1,942 – Austria) and Giurgiu (Romania) is</a:t>
            </a:r>
            <a:r>
              <a:rPr lang="en-US" sz="2800" spc="59" baseline="0" dirty="0">
                <a:solidFill>
                  <a:schemeClr val="accent1"/>
                </a:solidFill>
              </a:rPr>
              <a:t> operated</a:t>
            </a:r>
            <a:r>
              <a:rPr lang="en-US" sz="2800" spc="59" dirty="0">
                <a:solidFill>
                  <a:schemeClr val="accent1"/>
                </a:solidFill>
              </a:rPr>
              <a:t>. Large quantities of liquid cargo need to be shipped and the tonnage costs are comparatively inexpensive. Each tanker vessel can transport up to 2,000 tons, provided the water level is ideal.</a:t>
            </a:r>
          </a:p>
          <a:p>
            <a:pPr>
              <a:buFont typeface="Courier New" panose="02070309020205020404" pitchFamily="49" charset="0"/>
              <a:buNone/>
            </a:pPr>
            <a:r>
              <a:rPr lang="en-US" sz="2800" spc="59" dirty="0">
                <a:solidFill>
                  <a:schemeClr val="accent1"/>
                </a:solidFill>
              </a:rPr>
              <a:t>The tank storage facility in </a:t>
            </a:r>
            <a:r>
              <a:rPr lang="en-US" sz="2800" spc="59" dirty="0" err="1">
                <a:solidFill>
                  <a:schemeClr val="accent1"/>
                </a:solidFill>
              </a:rPr>
              <a:t>Korneuburg</a:t>
            </a:r>
            <a:r>
              <a:rPr lang="en-US" sz="2800" spc="59" dirty="0">
                <a:solidFill>
                  <a:schemeClr val="accent1"/>
                </a:solidFill>
              </a:rPr>
              <a:t> is used to store and distribute liquid, combustible mineral oil products (Super 95 and 98, Diesel B7, bunker fuel and Heating Oil Extra Light). The products are usually delivered by inland vessel. There are now seven above-ground fixed-roof tanks and two horizontal tanks available at the </a:t>
            </a:r>
            <a:r>
              <a:rPr lang="en-US" sz="2800" spc="59" dirty="0" err="1">
                <a:solidFill>
                  <a:schemeClr val="accent1"/>
                </a:solidFill>
              </a:rPr>
              <a:t>Korneuburg</a:t>
            </a:r>
            <a:r>
              <a:rPr lang="en-US" sz="2800" spc="59" dirty="0">
                <a:solidFill>
                  <a:schemeClr val="accent1"/>
                </a:solidFill>
              </a:rPr>
              <a:t> site for the storage of products. Approx. 6,200 m³ for petrol and 10,000 m³ for diesel and other gas oil</a:t>
            </a:r>
            <a:r>
              <a:rPr lang="en-US" sz="2800" spc="59" baseline="0" dirty="0">
                <a:solidFill>
                  <a:schemeClr val="accent1"/>
                </a:solidFill>
              </a:rPr>
              <a:t> is the total storage capacity.</a:t>
            </a:r>
          </a:p>
          <a:p>
            <a:pPr>
              <a:buFont typeface="Courier New" panose="02070309020205020404" pitchFamily="49" charset="0"/>
              <a:buNone/>
            </a:pPr>
            <a:endParaRPr lang="de-AT" sz="2800" spc="59" dirty="0">
              <a:solidFill>
                <a:schemeClr val="accent1"/>
              </a:solidFill>
            </a:endParaRPr>
          </a:p>
          <a:p>
            <a:pPr marL="0" lvl="1" defTabSz="905988">
              <a:defRPr/>
            </a:pPr>
            <a:r>
              <a:rPr lang="en-US" sz="2400" kern="1200" dirty="0">
                <a:solidFill>
                  <a:schemeClr val="tx1"/>
                </a:solidFill>
                <a:latin typeface="Corbel" panose="020B0503020204020204" pitchFamily="34" charset="0"/>
                <a:ea typeface="+mn-ea"/>
                <a:cs typeface="+mn-cs"/>
              </a:rPr>
              <a:t>Source: Manual on Danube Navigation p.  180</a:t>
            </a:r>
          </a:p>
          <a:p>
            <a:pPr marL="0" lvl="1" defTabSz="905988">
              <a:defRPr/>
            </a:pPr>
            <a:r>
              <a:rPr lang="de-AT" sz="2400" kern="1200" spc="59" dirty="0">
                <a:solidFill>
                  <a:schemeClr val="tx1"/>
                </a:solidFill>
                <a:latin typeface="Corbel" panose="020B0503020204020204" pitchFamily="34" charset="0"/>
                <a:ea typeface="+mn-ea"/>
                <a:cs typeface="+mn-cs"/>
              </a:rPr>
              <a:t>Picture:</a:t>
            </a:r>
            <a:r>
              <a:rPr lang="de-AT" sz="2400" kern="1200" spc="59" baseline="0" dirty="0">
                <a:solidFill>
                  <a:schemeClr val="tx1"/>
                </a:solidFill>
                <a:latin typeface="Corbel" panose="020B0503020204020204" pitchFamily="34" charset="0"/>
                <a:ea typeface="+mn-ea"/>
                <a:cs typeface="+mn-cs"/>
              </a:rPr>
              <a:t> MOL-Group in Manual on </a:t>
            </a:r>
            <a:r>
              <a:rPr lang="de-AT" sz="2400" kern="1200" spc="59" baseline="0" dirty="0" err="1">
                <a:solidFill>
                  <a:schemeClr val="tx1"/>
                </a:solidFill>
                <a:latin typeface="Corbel" panose="020B0503020204020204" pitchFamily="34" charset="0"/>
                <a:ea typeface="+mn-ea"/>
                <a:cs typeface="+mn-cs"/>
              </a:rPr>
              <a:t>Danube</a:t>
            </a:r>
            <a:r>
              <a:rPr lang="de-AT" sz="2400" kern="1200" spc="59" baseline="0" dirty="0">
                <a:solidFill>
                  <a:schemeClr val="tx1"/>
                </a:solidFill>
                <a:latin typeface="Corbel" panose="020B0503020204020204" pitchFamily="34" charset="0"/>
                <a:ea typeface="+mn-ea"/>
                <a:cs typeface="+mn-cs"/>
              </a:rPr>
              <a:t> Navigation p. 180</a:t>
            </a:r>
            <a:endParaRPr lang="de-AT" sz="2800" spc="59" dirty="0">
              <a:solidFill>
                <a:schemeClr val="accent1"/>
              </a:solidFill>
            </a:endParaRPr>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Char char="o"/>
            </a:pPr>
            <a:endParaRPr lang="de-AT" sz="500" spc="59" dirty="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47</a:t>
            </a:fld>
            <a:endParaRPr lang="de-AT" dirty="0"/>
          </a:p>
        </p:txBody>
      </p:sp>
    </p:spTree>
    <p:extLst>
      <p:ext uri="{BB962C8B-B14F-4D97-AF65-F5344CB8AC3E}">
        <p14:creationId xmlns:p14="http://schemas.microsoft.com/office/powerpoint/2010/main" val="258089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5988">
              <a:defRPr/>
            </a:pPr>
            <a:r>
              <a:rPr lang="en-US" sz="2400" kern="1200" dirty="0">
                <a:solidFill>
                  <a:schemeClr val="tx1"/>
                </a:solidFill>
                <a:latin typeface="Corbel" panose="020B0503020204020204" pitchFamily="34" charset="0"/>
                <a:ea typeface="+mn-ea"/>
                <a:cs typeface="+mn-cs"/>
              </a:rPr>
              <a:t>The company produces prefab concrete parts for underground, special and building engineering with an weight of up to 50 tons per element. Customers throughout Austria and Europe are supplied with prefab parts for rail, bridge, canal, road, tunnel and industrial construction, as well as for special projects.</a:t>
            </a:r>
          </a:p>
          <a:p>
            <a:pPr marL="0" lvl="1" defTabSz="905988">
              <a:defRPr/>
            </a:pPr>
            <a:r>
              <a:rPr lang="en-US" sz="2400" kern="1200" dirty="0">
                <a:solidFill>
                  <a:schemeClr val="tx1"/>
                </a:solidFill>
                <a:latin typeface="Corbel" panose="020B0503020204020204" pitchFamily="34" charset="0"/>
                <a:ea typeface="+mn-ea"/>
                <a:cs typeface="+mn-cs"/>
              </a:rPr>
              <a:t>Seeking to introduce innovative solutions for its customers.</a:t>
            </a:r>
            <a:r>
              <a:rPr lang="en-US" sz="2400" kern="1200" baseline="0" dirty="0">
                <a:solidFill>
                  <a:schemeClr val="tx1"/>
                </a:solidFill>
                <a:latin typeface="Corbel" panose="020B0503020204020204" pitchFamily="34" charset="0"/>
                <a:ea typeface="+mn-ea"/>
                <a:cs typeface="+mn-cs"/>
              </a:rPr>
              <a:t> </a:t>
            </a:r>
            <a:r>
              <a:rPr lang="en-US" sz="2400" kern="1200" dirty="0">
                <a:solidFill>
                  <a:schemeClr val="tx1"/>
                </a:solidFill>
                <a:latin typeface="Corbel" panose="020B0503020204020204" pitchFamily="34" charset="0"/>
                <a:ea typeface="+mn-ea"/>
                <a:cs typeface="+mn-cs"/>
              </a:rPr>
              <a:t>The company recommissioned the Danube quay located directly adjacent to its complex at the end of 2017 and has since shipped prefab concrete parts to a customer by inland vessel. The short pre-haulage gives ideal conditions for use of the Danube waterway.</a:t>
            </a:r>
          </a:p>
          <a:p>
            <a:pPr marL="0" lvl="1" defTabSz="905988">
              <a:defRPr/>
            </a:pPr>
            <a:r>
              <a:rPr lang="en-US" sz="2400" kern="1200" dirty="0">
                <a:solidFill>
                  <a:schemeClr val="tx1"/>
                </a:solidFill>
                <a:latin typeface="Corbel" panose="020B0503020204020204" pitchFamily="34" charset="0"/>
                <a:ea typeface="+mn-ea"/>
                <a:cs typeface="+mn-cs"/>
              </a:rPr>
              <a:t>In addition, the company has important sales markets located in the Danube region. Transport of heavy cargo and oversized goods by inland vessel has proven extremely cost-efficient and has provided a key sustainability benefit compared to other transport modes, as this means of transport is ideal to accommodate the high unit weights and large-format dimensions of the products.</a:t>
            </a:r>
          </a:p>
          <a:p>
            <a:pPr marL="0" lvl="1" defTabSz="905988">
              <a:defRPr/>
            </a:pPr>
            <a:endParaRPr lang="en-US" sz="2400" kern="1200" dirty="0">
              <a:solidFill>
                <a:schemeClr val="tx1"/>
              </a:solidFill>
              <a:latin typeface="Corbel" panose="020B0503020204020204" pitchFamily="34" charset="0"/>
              <a:ea typeface="+mn-ea"/>
              <a:cs typeface="+mn-cs"/>
            </a:endParaRPr>
          </a:p>
          <a:p>
            <a:pPr marL="0" lvl="1" defTabSz="905988">
              <a:defRPr/>
            </a:pPr>
            <a:r>
              <a:rPr lang="en-US" sz="2400" kern="1200" dirty="0">
                <a:solidFill>
                  <a:schemeClr val="tx1"/>
                </a:solidFill>
                <a:latin typeface="Corbel" panose="020B0503020204020204" pitchFamily="34" charset="0"/>
                <a:ea typeface="+mn-ea"/>
                <a:cs typeface="+mn-cs"/>
              </a:rPr>
              <a:t>Source</a:t>
            </a:r>
            <a:r>
              <a:rPr lang="de-AT" sz="2400" kern="1200" dirty="0">
                <a:solidFill>
                  <a:schemeClr val="tx1"/>
                </a:solidFill>
                <a:latin typeface="Corbel" panose="020B0503020204020204" pitchFamily="34" charset="0"/>
                <a:ea typeface="+mn-ea"/>
                <a:cs typeface="+mn-cs"/>
              </a:rPr>
              <a:t>:</a:t>
            </a:r>
            <a:r>
              <a:rPr lang="de-AT" sz="2400" kern="1200" baseline="0" dirty="0">
                <a:solidFill>
                  <a:schemeClr val="tx1"/>
                </a:solidFill>
                <a:latin typeface="Corbel" panose="020B0503020204020204" pitchFamily="34" charset="0"/>
                <a:ea typeface="+mn-ea"/>
                <a:cs typeface="+mn-cs"/>
              </a:rPr>
              <a:t> Manual on </a:t>
            </a:r>
            <a:r>
              <a:rPr lang="en-US" sz="2400" kern="1200" dirty="0">
                <a:solidFill>
                  <a:schemeClr val="tx1"/>
                </a:solidFill>
                <a:latin typeface="Corbel" panose="020B0503020204020204" pitchFamily="34" charset="0"/>
                <a:ea typeface="+mn-ea"/>
                <a:cs typeface="+mn-cs"/>
              </a:rPr>
              <a:t>Danube Navigation p. 179</a:t>
            </a:r>
          </a:p>
          <a:p>
            <a:pPr marL="0" marR="0" lvl="1" indent="0" algn="l" defTabSz="905988" rtl="0" eaLnBrk="1" fontAlgn="auto" latinLnBrk="0" hangingPunct="1">
              <a:lnSpc>
                <a:spcPct val="100000"/>
              </a:lnSpc>
              <a:spcBef>
                <a:spcPts val="0"/>
              </a:spcBef>
              <a:spcAft>
                <a:spcPts val="0"/>
              </a:spcAft>
              <a:buClrTx/>
              <a:buSzTx/>
              <a:buFontTx/>
              <a:buNone/>
              <a:tabLst/>
              <a:defRPr/>
            </a:pPr>
            <a:r>
              <a:rPr lang="de-AT" sz="2400" kern="1200" dirty="0">
                <a:solidFill>
                  <a:schemeClr val="tx1"/>
                </a:solidFill>
                <a:latin typeface="Corbel" panose="020B0503020204020204" pitchFamily="34" charset="0"/>
                <a:ea typeface="+mn-ea"/>
                <a:cs typeface="+mn-cs"/>
              </a:rPr>
              <a:t>Picture:</a:t>
            </a:r>
            <a:r>
              <a:rPr lang="de-AT" sz="2400" kern="1200" baseline="0" dirty="0">
                <a:solidFill>
                  <a:schemeClr val="tx1"/>
                </a:solidFill>
                <a:latin typeface="Corbel" panose="020B0503020204020204" pitchFamily="34" charset="0"/>
                <a:ea typeface="+mn-ea"/>
                <a:cs typeface="+mn-cs"/>
              </a:rPr>
              <a:t> GEROCRET in </a:t>
            </a:r>
            <a:r>
              <a:rPr lang="de-AT" sz="1200" kern="1200" baseline="0" dirty="0">
                <a:solidFill>
                  <a:schemeClr val="tx1"/>
                </a:solidFill>
                <a:latin typeface="Corbel" panose="020B0503020204020204" pitchFamily="34" charset="0"/>
                <a:ea typeface="+mn-ea"/>
                <a:cs typeface="+mn-cs"/>
              </a:rPr>
              <a:t>Manual on </a:t>
            </a:r>
            <a:r>
              <a:rPr lang="en-US" sz="1200" kern="1200" dirty="0">
                <a:solidFill>
                  <a:schemeClr val="tx1"/>
                </a:solidFill>
                <a:latin typeface="Corbel" panose="020B0503020204020204" pitchFamily="34" charset="0"/>
                <a:ea typeface="+mn-ea"/>
                <a:cs typeface="+mn-cs"/>
              </a:rPr>
              <a:t>Danube Navigation p. 179</a:t>
            </a:r>
          </a:p>
          <a:p>
            <a:pPr marL="0" lvl="1" defTabSz="905988">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48</a:t>
            </a:fld>
            <a:endParaRPr lang="de-AT" dirty="0"/>
          </a:p>
        </p:txBody>
      </p:sp>
    </p:spTree>
    <p:extLst>
      <p:ext uri="{BB962C8B-B14F-4D97-AF65-F5344CB8AC3E}">
        <p14:creationId xmlns:p14="http://schemas.microsoft.com/office/powerpoint/2010/main" val="1859641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How many tons of liquid goods can a tanker transport on the Danube at optimal water level? 2,000 tons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accent1"/>
                </a:solidFill>
              </a:rPr>
              <a:t>Picture: helmut1972, www.binnenschifffahrtsforum.de in Manual on </a:t>
            </a:r>
            <a:r>
              <a:rPr lang="de-DE" sz="1200" dirty="0" err="1">
                <a:solidFill>
                  <a:schemeClr val="accent1"/>
                </a:solidFill>
              </a:rPr>
              <a:t>Danube</a:t>
            </a:r>
            <a:r>
              <a:rPr lang="de-DE" sz="1200" dirty="0">
                <a:solidFill>
                  <a:schemeClr val="accent1"/>
                </a:solidFill>
              </a:rPr>
              <a:t> Navigation</a:t>
            </a:r>
            <a:r>
              <a:rPr lang="de-DE" sz="1200" baseline="0" dirty="0">
                <a:solidFill>
                  <a:schemeClr val="accent1"/>
                </a:solidFill>
              </a:rPr>
              <a:t> S. 117</a:t>
            </a:r>
            <a:endParaRPr lang="de-DE"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178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10698194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exercise</a:t>
            </a:r>
            <a:r>
              <a:rPr lang="en-US" baseline="0" dirty="0"/>
              <a:t> could be an individual exercise or to be solved in small groups of max. 2</a:t>
            </a:r>
            <a:r>
              <a:rPr lang="de-AT" baseline="0" dirty="0"/>
              <a:t>-3</a:t>
            </a:r>
            <a:r>
              <a:rPr lang="en-US" baseline="0" dirty="0"/>
              <a:t> people.</a:t>
            </a:r>
          </a:p>
          <a:p>
            <a:endParaRPr lang="en-US" baseline="0" dirty="0"/>
          </a:p>
          <a:p>
            <a:r>
              <a:rPr lang="en-US" baseline="0" dirty="0"/>
              <a:t>Duration: 20 minutes</a:t>
            </a:r>
            <a:endParaRPr lang="en-US" dirty="0"/>
          </a:p>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50</a:t>
            </a:fld>
            <a:endParaRPr lang="de-AT" dirty="0"/>
          </a:p>
        </p:txBody>
      </p:sp>
    </p:spTree>
    <p:extLst>
      <p:ext uri="{BB962C8B-B14F-4D97-AF65-F5344CB8AC3E}">
        <p14:creationId xmlns:p14="http://schemas.microsoft.com/office/powerpoint/2010/main" val="3821819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56F06DAA-0A4E-4110-9797-3FB8CA0FEA93}" type="slidenum">
              <a:rPr lang="de-AT" smtClean="0"/>
              <a:t>51</a:t>
            </a:fld>
            <a:endParaRPr lang="de-AT" dirty="0"/>
          </a:p>
        </p:txBody>
      </p:sp>
    </p:spTree>
    <p:extLst>
      <p:ext uri="{BB962C8B-B14F-4D97-AF65-F5344CB8AC3E}">
        <p14:creationId xmlns:p14="http://schemas.microsoft.com/office/powerpoint/2010/main" val="3331300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52</a:t>
            </a:fld>
            <a:endParaRPr lang="de-AT" dirty="0"/>
          </a:p>
        </p:txBody>
      </p:sp>
    </p:spTree>
    <p:extLst>
      <p:ext uri="{BB962C8B-B14F-4D97-AF65-F5344CB8AC3E}">
        <p14:creationId xmlns:p14="http://schemas.microsoft.com/office/powerpoint/2010/main" val="294569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 approximately </a:t>
            </a:r>
            <a:r>
              <a:rPr lang="en-US" b="1" baseline="0" dirty="0"/>
              <a:t>90 million inhabitants, </a:t>
            </a:r>
            <a:r>
              <a:rPr lang="en-US" baseline="0" dirty="0"/>
              <a:t>the Danube region is of great economic interest. Many </a:t>
            </a:r>
            <a:r>
              <a:rPr lang="en-US" b="1" baseline="0" dirty="0"/>
              <a:t>production facilities </a:t>
            </a:r>
            <a:r>
              <a:rPr lang="en-US" baseline="0" dirty="0"/>
              <a:t>for the steel, paper, petroleum and chemical industries along with the mechanical engineering and automotive industry are to be found within the catchment area of the Danube.</a:t>
            </a:r>
            <a:r>
              <a:rPr lang="de-AT" baseline="0" dirty="0"/>
              <a:t> </a:t>
            </a:r>
            <a:r>
              <a:rPr lang="en-US" baseline="0" dirty="0"/>
              <a:t>The Danube is of importance as a transport mode for the industrial sites that are located along the Danube corridor. </a:t>
            </a:r>
            <a:r>
              <a:rPr lang="en-US" b="1" baseline="0" dirty="0"/>
              <a:t>Bulk freight capacity</a:t>
            </a:r>
            <a:r>
              <a:rPr lang="en-US" baseline="0" dirty="0"/>
              <a:t>, the proximity to raw material markets, large free transport capacities and </a:t>
            </a:r>
            <a:r>
              <a:rPr lang="en-US" b="1" baseline="0" dirty="0"/>
              <a:t>low transport costs </a:t>
            </a:r>
            <a:r>
              <a:rPr lang="en-US" baseline="0" dirty="0"/>
              <a:t>all add up to make inland navigation the logical partner for resource-intensive industries.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Manual on Danube Navigation p. 146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Picture: viadonau in Manual on Danube Navigation p. 147</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6</a:t>
            </a:fld>
            <a:endParaRPr lang="de-AT" dirty="0">
              <a:solidFill>
                <a:prstClr val="black"/>
              </a:solidFill>
            </a:endParaRPr>
          </a:p>
        </p:txBody>
      </p:sp>
    </p:spTree>
    <p:extLst>
      <p:ext uri="{BB962C8B-B14F-4D97-AF65-F5344CB8AC3E}">
        <p14:creationId xmlns:p14="http://schemas.microsoft.com/office/powerpoint/2010/main" val="415362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Danube passes through </a:t>
            </a:r>
            <a:r>
              <a:rPr lang="en-US" b="1" dirty="0">
                <a:latin typeface="+mn-lt"/>
              </a:rPr>
              <a:t>10 riparian states</a:t>
            </a:r>
            <a:r>
              <a:rPr lang="en-US" dirty="0">
                <a:latin typeface="+mn-lt"/>
              </a:rPr>
              <a:t>, thus it is the most international river in the world</a:t>
            </a:r>
            <a:r>
              <a:rPr lang="en-US" baseline="0" dirty="0">
                <a:latin typeface="+mn-lt"/>
              </a:rPr>
              <a:t> and a very important transport route for freight transport by inland vessels.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With a total length of 1,075 kilometers, Romania has the largest share of the Danube.</a:t>
            </a:r>
            <a:r>
              <a:rPr lang="en-US" baseline="0" dirty="0">
                <a:latin typeface="+mn-lt"/>
              </a:rPr>
              <a:t> </a:t>
            </a:r>
            <a:r>
              <a:rPr lang="en-US" dirty="0">
                <a:latin typeface="+mn-lt"/>
              </a:rPr>
              <a:t>Thereof, some 470 kilometers make up the common state border with Bulgaria. Moldova has the smallest share of the Danube with just 550 meters. Four countries, i.e. Croatia, Bulgaria, Moldova and Ukraine, are situated on only one bank of the river. </a:t>
            </a:r>
            <a:r>
              <a:rPr lang="en-US" sz="1200" kern="1200" dirty="0">
                <a:solidFill>
                  <a:schemeClr val="tx1"/>
                </a:solidFill>
                <a:latin typeface="Corbel" panose="020B0503020204020204" pitchFamily="34" charset="0"/>
                <a:ea typeface="+mn-ea"/>
                <a:cs typeface="+mn-cs"/>
              </a:rPr>
              <a:t>The </a:t>
            </a:r>
            <a:r>
              <a:rPr lang="en-US" sz="1200" b="1" kern="1200" dirty="0">
                <a:solidFill>
                  <a:schemeClr val="tx1"/>
                </a:solidFill>
                <a:latin typeface="Corbel" panose="020B0503020204020204" pitchFamily="34" charset="0"/>
                <a:ea typeface="+mn-ea"/>
                <a:cs typeface="+mn-cs"/>
              </a:rPr>
              <a:t>river basin </a:t>
            </a:r>
            <a:r>
              <a:rPr lang="en-US" sz="1200" kern="1200" dirty="0">
                <a:solidFill>
                  <a:schemeClr val="tx1"/>
                </a:solidFill>
                <a:latin typeface="Corbel" panose="020B0503020204020204" pitchFamily="34" charset="0"/>
                <a:ea typeface="+mn-ea"/>
                <a:cs typeface="+mn-cs"/>
              </a:rPr>
              <a:t>of the Danube covers </a:t>
            </a:r>
            <a:r>
              <a:rPr lang="en-US" sz="1200" b="1" kern="1200" dirty="0">
                <a:solidFill>
                  <a:schemeClr val="tx1"/>
                </a:solidFill>
                <a:latin typeface="Corbel" panose="020B0503020204020204" pitchFamily="34" charset="0"/>
                <a:ea typeface="+mn-ea"/>
                <a:cs typeface="+mn-cs"/>
              </a:rPr>
              <a:t>801,463 km²</a:t>
            </a:r>
            <a:r>
              <a:rPr lang="en-US" sz="1200" kern="1200" dirty="0">
                <a:solidFill>
                  <a:schemeClr val="tx1"/>
                </a:solidFill>
                <a:latin typeface="Corbel" panose="020B0503020204020204" pitchFamily="34" charset="0"/>
                <a:ea typeface="+mn-ea"/>
                <a:cs typeface="+mn-cs"/>
              </a:rPr>
              <a:t>. It lies to the west of the Black Sea in Central and South-Eastern Europe.</a:t>
            </a:r>
          </a:p>
          <a:p>
            <a:r>
              <a:rPr lang="en-US" dirty="0">
                <a:latin typeface="+mn-lt"/>
              </a:rPr>
              <a:t>The river basin district is the catchment area where all water from land surfaces, streams and ground water sources drains into the respective river. </a:t>
            </a:r>
          </a:p>
          <a:p>
            <a:endParaRPr lang="en-US" dirty="0">
              <a:latin typeface="+mn-lt"/>
            </a:endParaRPr>
          </a:p>
          <a:p>
            <a:r>
              <a:rPr lang="en-US" dirty="0">
                <a:latin typeface="+mn-lt"/>
              </a:rPr>
              <a:t>Source: Manual</a:t>
            </a:r>
            <a:r>
              <a:rPr lang="en-US" baseline="0" dirty="0">
                <a:latin typeface="+mn-lt"/>
              </a:rPr>
              <a:t> </a:t>
            </a:r>
            <a:r>
              <a:rPr lang="en-US" dirty="0">
                <a:latin typeface="+mn-lt"/>
              </a:rPr>
              <a:t>on Danube Navigation p. </a:t>
            </a:r>
            <a:r>
              <a:rPr lang="de-AT" baseline="0" dirty="0"/>
              <a:t>38 et. </a:t>
            </a:r>
            <a:r>
              <a:rPr lang="de-AT" baseline="0" dirty="0" err="1"/>
              <a:t>Seqq</a:t>
            </a:r>
            <a:endParaRPr lang="de-AT" baseline="0" dirty="0"/>
          </a:p>
          <a:p>
            <a:r>
              <a:rPr lang="de-AT" baseline="0" dirty="0"/>
              <a:t>Picture: viadonau in Manual on </a:t>
            </a:r>
            <a:r>
              <a:rPr lang="de-AT" baseline="0" dirty="0" err="1"/>
              <a:t>Danube</a:t>
            </a:r>
            <a:r>
              <a:rPr lang="de-AT" baseline="0" dirty="0"/>
              <a:t> Navigation p. 38</a:t>
            </a:r>
          </a:p>
          <a:p>
            <a:pPr defTabSz="905988">
              <a:defRPr/>
            </a:pPr>
            <a:endParaRPr lang="de-AT" dirty="0"/>
          </a:p>
          <a:p>
            <a:endParaRPr lang="de-AT" dirty="0"/>
          </a:p>
          <a:p>
            <a:endParaRPr lang="de-DE"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590085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en-US" noProof="0" dirty="0"/>
              <a:t>According</a:t>
            </a:r>
            <a:r>
              <a:rPr lang="en-US" baseline="0" noProof="0" dirty="0"/>
              <a:t> to the Danube Commission the navigable part of the Danube can be structured in 3 main sections: </a:t>
            </a:r>
          </a:p>
          <a:p>
            <a:pPr defTabSz="905988">
              <a:defRPr/>
            </a:pPr>
            <a:endParaRPr lang="en-US" baseline="0" noProof="0" dirty="0"/>
          </a:p>
          <a:p>
            <a:pPr marL="171450" indent="-171450" defTabSz="905988">
              <a:buFont typeface="Arial" panose="020B0604020202020204" pitchFamily="34" charset="0"/>
              <a:buChar char="•"/>
              <a:defRPr/>
            </a:pPr>
            <a:r>
              <a:rPr lang="en-US" noProof="0" dirty="0"/>
              <a:t>The </a:t>
            </a:r>
            <a:r>
              <a:rPr lang="en-US" b="1" noProof="0" dirty="0"/>
              <a:t>Upper Danube </a:t>
            </a:r>
            <a:r>
              <a:rPr lang="en-US" b="0" noProof="0" dirty="0"/>
              <a:t>from</a:t>
            </a:r>
            <a:r>
              <a:rPr lang="en-US" b="0" baseline="0" noProof="0" dirty="0"/>
              <a:t> </a:t>
            </a:r>
            <a:r>
              <a:rPr lang="en-US" b="0" baseline="0" noProof="0" dirty="0" err="1"/>
              <a:t>Kelheim</a:t>
            </a:r>
            <a:r>
              <a:rPr lang="en-US" b="0" baseline="0" noProof="0" dirty="0"/>
              <a:t> </a:t>
            </a:r>
            <a:r>
              <a:rPr lang="en-US" baseline="0" noProof="0" dirty="0"/>
              <a:t>(Germany) to </a:t>
            </a:r>
            <a:r>
              <a:rPr lang="en-US" noProof="0" dirty="0" err="1">
                <a:solidFill>
                  <a:schemeClr val="accent1"/>
                </a:solidFill>
              </a:rPr>
              <a:t>Gönyű</a:t>
            </a:r>
            <a:r>
              <a:rPr lang="en-US" noProof="0" dirty="0">
                <a:solidFill>
                  <a:schemeClr val="accent1"/>
                </a:solidFill>
              </a:rPr>
              <a:t> (Hungary) (623 km long), </a:t>
            </a:r>
          </a:p>
          <a:p>
            <a:pPr marL="171450" indent="-171450" defTabSz="905988">
              <a:buFont typeface="Arial" panose="020B0604020202020204" pitchFamily="34" charset="0"/>
              <a:buChar char="•"/>
              <a:defRPr/>
            </a:pPr>
            <a:r>
              <a:rPr lang="en-US" noProof="0" dirty="0">
                <a:solidFill>
                  <a:schemeClr val="accent1"/>
                </a:solidFill>
              </a:rPr>
              <a:t>The</a:t>
            </a:r>
            <a:r>
              <a:rPr lang="en-US" baseline="0" noProof="0" dirty="0">
                <a:solidFill>
                  <a:schemeClr val="accent1"/>
                </a:solidFill>
              </a:rPr>
              <a:t> </a:t>
            </a:r>
            <a:r>
              <a:rPr lang="en-US" b="1" baseline="0" noProof="0" dirty="0">
                <a:solidFill>
                  <a:schemeClr val="accent1"/>
                </a:solidFill>
              </a:rPr>
              <a:t>Central Danube </a:t>
            </a:r>
            <a:r>
              <a:rPr lang="en-US" baseline="0" noProof="0" dirty="0">
                <a:solidFill>
                  <a:schemeClr val="accent1"/>
                </a:solidFill>
              </a:rPr>
              <a:t>from</a:t>
            </a:r>
            <a:r>
              <a:rPr lang="en-US" noProof="0" dirty="0">
                <a:solidFill>
                  <a:schemeClr val="accent1"/>
                </a:solidFill>
              </a:rPr>
              <a:t> </a:t>
            </a:r>
            <a:r>
              <a:rPr lang="en-US" noProof="0" dirty="0" err="1">
                <a:solidFill>
                  <a:schemeClr val="accent1"/>
                </a:solidFill>
              </a:rPr>
              <a:t>Gönyű</a:t>
            </a:r>
            <a:r>
              <a:rPr lang="en-US" noProof="0" dirty="0">
                <a:solidFill>
                  <a:schemeClr val="accent1"/>
                </a:solidFill>
              </a:rPr>
              <a:t> (Hungary</a:t>
            </a:r>
            <a:r>
              <a:rPr lang="en-US" baseline="0" noProof="0" dirty="0">
                <a:solidFill>
                  <a:schemeClr val="accent1"/>
                </a:solidFill>
              </a:rPr>
              <a:t>)</a:t>
            </a:r>
            <a:r>
              <a:rPr lang="en-US" noProof="0" dirty="0">
                <a:solidFill>
                  <a:schemeClr val="accent1"/>
                </a:solidFill>
              </a:rPr>
              <a:t>to </a:t>
            </a:r>
            <a:r>
              <a:rPr lang="en-US" noProof="0" dirty="0" err="1">
                <a:solidFill>
                  <a:schemeClr val="accent1"/>
                </a:solidFill>
              </a:rPr>
              <a:t>Drobeta</a:t>
            </a:r>
            <a:r>
              <a:rPr lang="en-US" noProof="0" dirty="0">
                <a:solidFill>
                  <a:schemeClr val="accent1"/>
                </a:solidFill>
              </a:rPr>
              <a:t> </a:t>
            </a:r>
            <a:r>
              <a:rPr lang="en-US" noProof="0" dirty="0" err="1">
                <a:solidFill>
                  <a:schemeClr val="accent1"/>
                </a:solidFill>
              </a:rPr>
              <a:t>Turnu-Severin</a:t>
            </a:r>
            <a:r>
              <a:rPr lang="en-US" noProof="0" dirty="0">
                <a:solidFill>
                  <a:schemeClr val="accent1"/>
                </a:solidFill>
              </a:rPr>
              <a:t> (Romania) (860 km long) und </a:t>
            </a:r>
          </a:p>
          <a:p>
            <a:pPr marL="171450" indent="-171450" defTabSz="905988">
              <a:buFont typeface="Arial" panose="020B0604020202020204" pitchFamily="34" charset="0"/>
              <a:buChar char="•"/>
              <a:defRPr/>
            </a:pPr>
            <a:r>
              <a:rPr lang="en-US" noProof="0" dirty="0">
                <a:solidFill>
                  <a:schemeClr val="accent1"/>
                </a:solidFill>
              </a:rPr>
              <a:t>the </a:t>
            </a:r>
            <a:r>
              <a:rPr lang="en-US" b="1" noProof="0" dirty="0">
                <a:solidFill>
                  <a:schemeClr val="accent1"/>
                </a:solidFill>
              </a:rPr>
              <a:t>Lower Danube  </a:t>
            </a:r>
            <a:r>
              <a:rPr lang="en-US" b="0" noProof="0" dirty="0">
                <a:solidFill>
                  <a:schemeClr val="accent1"/>
                </a:solidFill>
              </a:rPr>
              <a:t>from </a:t>
            </a:r>
            <a:r>
              <a:rPr lang="en-US" b="0" noProof="0" dirty="0" err="1">
                <a:solidFill>
                  <a:schemeClr val="accent1"/>
                </a:solidFill>
              </a:rPr>
              <a:t>Drobeta</a:t>
            </a:r>
            <a:r>
              <a:rPr lang="en-US" b="0" noProof="0" dirty="0">
                <a:solidFill>
                  <a:schemeClr val="accent1"/>
                </a:solidFill>
              </a:rPr>
              <a:t> </a:t>
            </a:r>
            <a:r>
              <a:rPr lang="en-US" noProof="0" dirty="0" err="1">
                <a:solidFill>
                  <a:schemeClr val="accent1"/>
                </a:solidFill>
              </a:rPr>
              <a:t>Turnu-Severin</a:t>
            </a:r>
            <a:r>
              <a:rPr lang="en-US" noProof="0" dirty="0">
                <a:solidFill>
                  <a:schemeClr val="accent1"/>
                </a:solidFill>
              </a:rPr>
              <a:t> to </a:t>
            </a:r>
            <a:r>
              <a:rPr lang="en-US" noProof="0" dirty="0" err="1">
                <a:solidFill>
                  <a:schemeClr val="accent1"/>
                </a:solidFill>
              </a:rPr>
              <a:t>Sulina</a:t>
            </a:r>
            <a:r>
              <a:rPr lang="en-US" noProof="0" dirty="0">
                <a:solidFill>
                  <a:schemeClr val="accent1"/>
                </a:solidFill>
              </a:rPr>
              <a:t> (Romania) (931 km long)</a:t>
            </a:r>
          </a:p>
          <a:p>
            <a:pPr defTabSz="905988">
              <a:defRPr/>
            </a:pPr>
            <a:endParaRPr lang="en-US" dirty="0"/>
          </a:p>
          <a:p>
            <a:pPr defTabSz="905988">
              <a:defRPr/>
            </a:pPr>
            <a:r>
              <a:rPr lang="en-US" dirty="0"/>
              <a:t>Due to the high gradient in the first third of its course (over a length of 1,055 kilometers), the upper part of the Danube has the characteristics of a mountain river. For this reason, nearly all river power plants, taking advantage of the gradient of a watercourse, are located on this part of the Danube. Only after the change of gradient at </a:t>
            </a:r>
            <a:r>
              <a:rPr lang="en-US" dirty="0" err="1"/>
              <a:t>Gönyű</a:t>
            </a:r>
            <a:r>
              <a:rPr lang="en-US" dirty="0"/>
              <a:t> in the north of Hungary (river-km 1,791) does the river gradually change into a lowland river. While the Upper Danube has an average height difference of slightly more than 0.5 meters per kilometer, the average height difference on the Lower Danube is only slightly more than 4 centimeters per kilometer. </a:t>
            </a:r>
          </a:p>
          <a:p>
            <a:pPr defTabSz="905988">
              <a:defRPr/>
            </a:pPr>
            <a:endParaRPr lang="en-US" dirty="0"/>
          </a:p>
          <a:p>
            <a:pPr defTabSz="905988">
              <a:defRPr/>
            </a:pPr>
            <a:r>
              <a:rPr lang="en-US" dirty="0"/>
              <a:t>Source: Manual on Danube Navigation p.</a:t>
            </a:r>
            <a:r>
              <a:rPr lang="de-AT" baseline="0" dirty="0"/>
              <a:t> 41</a:t>
            </a:r>
          </a:p>
          <a:p>
            <a:pPr defTabSz="905988">
              <a:defRPr/>
            </a:pPr>
            <a:r>
              <a:rPr lang="de-AT" baseline="0" dirty="0"/>
              <a:t>Picture: viadonau in </a:t>
            </a:r>
            <a:r>
              <a:rPr lang="en-US" dirty="0"/>
              <a:t>Manual on Danube Navigation p.</a:t>
            </a:r>
            <a:r>
              <a:rPr lang="de-AT" baseline="0" dirty="0"/>
              <a:t> 41</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171443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en-US" b="1" baseline="0" dirty="0"/>
              <a:t>Barrages</a:t>
            </a:r>
            <a:r>
              <a:rPr lang="en-US" baseline="0" dirty="0"/>
              <a:t>, i.e. facilities which impound a river with the aim of regulating its water levels, are often created in the form of river power plants, which convert the power of the flowing water into electrical energy. In this process they make use of the incline created by impounding the water between the water upstream and downstream of the power plant (headwater and </a:t>
            </a:r>
            <a:r>
              <a:rPr lang="en-US" baseline="0" dirty="0" err="1"/>
              <a:t>tailwater</a:t>
            </a:r>
            <a:r>
              <a:rPr lang="en-US" baseline="0" dirty="0"/>
              <a:t>).</a:t>
            </a:r>
          </a:p>
          <a:p>
            <a:pPr defTabSz="905988">
              <a:defRPr/>
            </a:pPr>
            <a:endParaRPr lang="en-US" baseline="0" dirty="0"/>
          </a:p>
          <a:p>
            <a:pPr defTabSz="905988">
              <a:defRPr/>
            </a:pPr>
            <a:r>
              <a:rPr lang="en-US" b="1" baseline="0" dirty="0"/>
              <a:t>Locks</a:t>
            </a:r>
            <a:r>
              <a:rPr lang="en-US" baseline="0" dirty="0"/>
              <a:t> enable inland vessels to negotiate the differences in height between the impounded river upstream of a power plant and the flowing river downstream of a power plant. A locking operation takes approximately 40 minutes, about half of which is required to navigate the vessel into and out of a lock chamber.</a:t>
            </a:r>
          </a:p>
          <a:p>
            <a:pPr defTabSz="905988">
              <a:defRPr/>
            </a:pPr>
            <a:endParaRPr lang="en-US" baseline="0" dirty="0"/>
          </a:p>
          <a:p>
            <a:pPr defTabSz="905988">
              <a:defRPr/>
            </a:pPr>
            <a:endParaRPr lang="en-US" baseline="0" dirty="0"/>
          </a:p>
          <a:p>
            <a:pPr defTabSz="905988">
              <a:defRPr/>
            </a:pPr>
            <a:endParaRPr lang="en-US" baseline="0" dirty="0"/>
          </a:p>
          <a:p>
            <a:pPr defTabSz="905988">
              <a:defRPr/>
            </a:pPr>
            <a:r>
              <a:rPr lang="en-US" baseline="0" dirty="0"/>
              <a:t>Source: Manual on Danube Navigation p. </a:t>
            </a:r>
            <a:r>
              <a:rPr lang="de-DE" baseline="0" dirty="0"/>
              <a:t>53-54</a:t>
            </a:r>
          </a:p>
          <a:p>
            <a:pPr defTabSz="905988">
              <a:defRPr/>
            </a:pPr>
            <a:r>
              <a:rPr lang="de-DE" baseline="0" dirty="0"/>
              <a:t>Picture: viadonau in Manual on </a:t>
            </a:r>
            <a:r>
              <a:rPr lang="de-DE" baseline="0" dirty="0" err="1"/>
              <a:t>Danube</a:t>
            </a:r>
            <a:r>
              <a:rPr lang="de-DE" baseline="0" dirty="0"/>
              <a:t> Navigation p. 54 </a:t>
            </a:r>
            <a:r>
              <a:rPr lang="de-DE" baseline="0" dirty="0" err="1"/>
              <a:t>and</a:t>
            </a:r>
            <a:r>
              <a:rPr lang="de-DE" baseline="0" dirty="0"/>
              <a:t> https://fotos.viadonau.org</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43662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Corbel" panose="020B0503020204020204" pitchFamily="34" charset="0"/>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65000"/>
                    <a:lumOff val="35000"/>
                  </a:schemeClr>
                </a:solidFill>
                <a:latin typeface="Corbel" panose="020B0503020204020204"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73B980B6-7C10-47E9-ABC7-A6C2AB25D840}" type="datetime7">
              <a:rPr lang="de-DE" smtClean="0"/>
              <a:t>Sep-22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E1A80F-93F6-4988-96EC-CD9B78411A67}"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512DA8-0BE3-4F17-AC30-8A7508CF7358}"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5B0DE2-017A-477F-B7FF-35EBCEEED3F5}"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0808" y="930275"/>
            <a:ext cx="7916008" cy="647700"/>
          </a:xfrm>
        </p:spPr>
        <p:txBody>
          <a:bodyPr/>
          <a:lstStyle/>
          <a:p>
            <a:r>
              <a:rPr lang="de-DE"/>
              <a:t>Titelmasterformat durch Klicken bearbeiten</a:t>
            </a:r>
            <a:endParaRPr lang="de-AT"/>
          </a:p>
        </p:txBody>
      </p:sp>
      <p:sp>
        <p:nvSpPr>
          <p:cNvPr id="3" name="Textplatzhalter 2"/>
          <p:cNvSpPr>
            <a:spLocks noGrp="1"/>
          </p:cNvSpPr>
          <p:nvPr>
            <p:ph type="body" sz="half" idx="1"/>
          </p:nvPr>
        </p:nvSpPr>
        <p:spPr>
          <a:xfrm>
            <a:off x="600808" y="1916114"/>
            <a:ext cx="3887666" cy="39592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29151" y="1916114"/>
            <a:ext cx="3887665" cy="39592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15"/>
          <p:cNvSpPr>
            <a:spLocks noGrp="1" noChangeArrowheads="1"/>
          </p:cNvSpPr>
          <p:nvPr>
            <p:ph type="sldNum" sz="quarter" idx="10"/>
          </p:nvPr>
        </p:nvSpPr>
        <p:spPr>
          <a:ln/>
        </p:spPr>
        <p:txBody>
          <a:bodyPr/>
          <a:lstStyle>
            <a:lvl1pPr>
              <a:defRPr/>
            </a:lvl1pPr>
          </a:lstStyle>
          <a:p>
            <a:pPr>
              <a:defRPr/>
            </a:pPr>
            <a:r>
              <a:rPr lang="de-DE" dirty="0"/>
              <a:t>©</a:t>
            </a:r>
            <a:r>
              <a:rPr lang="de-DE" b="0" dirty="0"/>
              <a:t> via donau </a:t>
            </a:r>
            <a:r>
              <a:rPr lang="de-DE" dirty="0"/>
              <a:t>I</a:t>
            </a:r>
            <a:r>
              <a:rPr lang="de-DE" b="0" dirty="0"/>
              <a:t> </a:t>
            </a:r>
            <a:fld id="{153DC4F8-28B6-43F3-9111-95138F9D637F}" type="slidenum">
              <a:rPr lang="en-GB" b="0"/>
              <a:pPr>
                <a:defRPr/>
              </a:pPr>
              <a:t>‹#›</a:t>
            </a:fld>
            <a:endParaRPr lang="en-GB" b="0" dirty="0"/>
          </a:p>
        </p:txBody>
      </p:sp>
    </p:spTree>
    <p:extLst>
      <p:ext uri="{BB962C8B-B14F-4D97-AF65-F5344CB8AC3E}">
        <p14:creationId xmlns:p14="http://schemas.microsoft.com/office/powerpoint/2010/main" val="1270049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F7AF892-4BF4-4DC5-A258-7F2B1D438E57}"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469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40953-C9D2-4CEF-BE78-6714A3401A4C}"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92931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ECCA6E-9E11-439A-A149-6A985B4E3C6A}" type="datetime7">
              <a:rPr lang="de-AT" smtClean="0">
                <a:solidFill>
                  <a:prstClr val="black"/>
                </a:solidFill>
              </a:rPr>
              <a:p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93338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323BCD-351F-44D5-9F2F-80C41092BC16}"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93832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09DBB1-E5CE-4280-ACEC-7C6BF0DABD90}" type="datetime7">
              <a:rPr lang="de-AT" smtClean="0">
                <a:solidFill>
                  <a:prstClr val="white"/>
                </a:solidFill>
              </a:rPr>
              <a:p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785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2A78FEC-3A87-4E1B-A293-D426C4672CAA}" type="datetime7">
              <a:rPr lang="de-AT" smtClean="0">
                <a:solidFill>
                  <a:prstClr val="white"/>
                </a:solidFill>
              </a:rPr>
              <a:p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90913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EC355F1-5585-4EC2-B6D0-82424796FF24}"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9972-8032-4767-8938-683EEE2869EC}" type="datetime7">
              <a:rPr lang="de-AT" smtClean="0">
                <a:solidFill>
                  <a:prstClr val="white"/>
                </a:solidFill>
              </a:rPr>
              <a:p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49653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9CC927-1714-4E80-8DD0-7A4D1FB44EDD}"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551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3E353-5F40-4238-8D19-F759AC88230A}"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173068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747E92-FE83-4C90-A7FE-3FEFB2CE140E}"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92213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1784F-471E-4482-A5FE-D6AE280D5E82}"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47251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0808" y="930275"/>
            <a:ext cx="7916008" cy="647700"/>
          </a:xfrm>
        </p:spPr>
        <p:txBody>
          <a:bodyPr/>
          <a:lstStyle/>
          <a:p>
            <a:r>
              <a:rPr lang="de-DE"/>
              <a:t>Titelmasterformat durch Klicken bearbeiten</a:t>
            </a:r>
            <a:endParaRPr lang="de-AT"/>
          </a:p>
        </p:txBody>
      </p:sp>
      <p:sp>
        <p:nvSpPr>
          <p:cNvPr id="3" name="Textplatzhalter 2"/>
          <p:cNvSpPr>
            <a:spLocks noGrp="1"/>
          </p:cNvSpPr>
          <p:nvPr>
            <p:ph type="body" sz="half" idx="1"/>
          </p:nvPr>
        </p:nvSpPr>
        <p:spPr>
          <a:xfrm>
            <a:off x="600808" y="1916114"/>
            <a:ext cx="3887666" cy="39592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29151" y="1916114"/>
            <a:ext cx="3887665" cy="39592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15"/>
          <p:cNvSpPr>
            <a:spLocks noGrp="1" noChangeArrowheads="1"/>
          </p:cNvSpPr>
          <p:nvPr>
            <p:ph type="sldNum" sz="quarter" idx="10"/>
          </p:nvPr>
        </p:nvSpPr>
        <p:spPr>
          <a:ln/>
        </p:spPr>
        <p:txBody>
          <a:bodyPr/>
          <a:lstStyle>
            <a:lvl1pPr>
              <a:defRPr/>
            </a:lvl1pPr>
          </a:lstStyle>
          <a:p>
            <a:pPr>
              <a:defRPr/>
            </a:pPr>
            <a:r>
              <a:rPr lang="de-DE" dirty="0">
                <a:solidFill>
                  <a:prstClr val="white"/>
                </a:solidFill>
              </a:rPr>
              <a:t>© via donau I </a:t>
            </a:r>
            <a:fld id="{153DC4F8-28B6-43F3-9111-95138F9D637F}" type="slidenum">
              <a:rPr lang="en-GB">
                <a:solidFill>
                  <a:prstClr val="white"/>
                </a:solidFill>
              </a:rPr>
              <a:pPr>
                <a:defRPr/>
              </a:pPr>
              <a:t>‹#›</a:t>
            </a:fld>
            <a:endParaRPr lang="en-GB" dirty="0">
              <a:solidFill>
                <a:prstClr val="white"/>
              </a:solidFill>
            </a:endParaRPr>
          </a:p>
        </p:txBody>
      </p:sp>
    </p:spTree>
    <p:extLst>
      <p:ext uri="{BB962C8B-B14F-4D97-AF65-F5344CB8AC3E}">
        <p14:creationId xmlns:p14="http://schemas.microsoft.com/office/powerpoint/2010/main" val="239700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F324718-1B92-44DE-A5F5-1EBFE56A0E33}"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585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58557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D620B4-B7F8-46B2-8819-B388FE75E9EC}" type="datetime7">
              <a:rPr lang="de-AT" smtClean="0">
                <a:solidFill>
                  <a:prstClr val="black"/>
                </a:solidFill>
              </a:rPr>
              <a:p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793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F5B17-3334-494D-8E78-1A6371C4111A}"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957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BEFB2F-DEA7-4805-93A4-225BAD8D9B06}"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990F09-ECF8-4F75-833D-9E26A1BB27A8}" type="datetime7">
              <a:rPr lang="de-AT" smtClean="0">
                <a:solidFill>
                  <a:prstClr val="white"/>
                </a:solidFill>
              </a:rPr>
              <a:p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134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24F08788-D6D3-4C0B-BC18-2D0799E1928B}" type="datetime7">
              <a:rPr lang="de-AT" smtClean="0">
                <a:solidFill>
                  <a:prstClr val="white"/>
                </a:solidFill>
              </a:rPr>
              <a:p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940166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99788-7256-4AE5-9CCE-B73E8481848F}" type="datetime7">
              <a:rPr lang="de-AT" smtClean="0">
                <a:solidFill>
                  <a:prstClr val="white"/>
                </a:solidFill>
              </a:rPr>
              <a:p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872900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E53566-8761-46B8-BC77-8D8AF7415804}"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337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A2E2FC-3895-40A3-BB0B-EE82D7BFBF56}"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401765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9A00A4-37D0-4E38-9303-472A89868FDD}"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6078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B30677-E68B-4006-B840-00FC7D93DB1E}"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2047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B278A3-ECA5-4880-865D-8CE62F170B16}" type="datetime7">
              <a:rPr lang="de-DE" smtClean="0">
                <a:solidFill>
                  <a:prstClr val="black"/>
                </a:solidFill>
              </a:r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527178-CEC3-4872-B0A7-BD71DDF07A05}"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91CA2E-FD7B-46AC-A531-903220C55A88}" type="datetime7">
              <a:rPr lang="de-DE" smtClean="0">
                <a:solidFill>
                  <a:prstClr val="white"/>
                </a:solidFill>
              </a:r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6D8A391-8AA1-477A-AAC9-7C869C4199C9}" type="datetime7">
              <a:rPr lang="de-DE" smtClean="0">
                <a:solidFill>
                  <a:prstClr val="white"/>
                </a:solidFill>
              </a:r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32E94-E14F-4B6C-9D87-E3ABDC57573D}" type="datetime7">
              <a:rPr lang="de-DE" smtClean="0">
                <a:solidFill>
                  <a:prstClr val="white"/>
                </a:solidFill>
              </a:r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39A3B6-64F1-43CE-907B-41374A488240}"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40D57-3392-411C-BDA2-FD3329093BD4}" type="datetime7">
              <a:rPr lang="de-DE" smtClean="0"/>
              <a:t>Sep-22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l" defTabSz="914400" rtl="0" eaLnBrk="1" latinLnBrk="0" hangingPunct="1">
        <a:spcBef>
          <a:spcPct val="0"/>
        </a:spcBef>
        <a:buNone/>
        <a:defRPr sz="4400" kern="1200">
          <a:solidFill>
            <a:srgbClr val="3C628F"/>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E9248398-E94D-4761-A16B-D47FAE2EFEAD}" type="datetime7">
              <a:rPr lang="de-DE" smtClean="0">
                <a:solidFill>
                  <a:prstClr val="white"/>
                </a:solidFill>
              </a:r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37" r:id="rId12"/>
  </p:sldLayoutIdLst>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112C2391-5808-430D-A82B-9790F9764CBA}" type="datetime7">
              <a:rPr lang="de-AT" smtClean="0">
                <a:solidFill>
                  <a:prstClr val="white"/>
                </a:solidFill>
              </a:rPr>
              <a:p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8379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7BB12FB-28DA-44C7-AC82-669A23DF8115}" type="datetime7">
              <a:rPr lang="de-AT" smtClean="0">
                <a:solidFill>
                  <a:prstClr val="white"/>
                </a:solidFill>
              </a:rPr>
              <a:p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
        <p:nvSpPr>
          <p:cNvPr id="12" name="Rectangle 9"/>
          <p:cNvSpPr/>
          <p:nvPr userDrawn="1"/>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14" name="Rectangle 6"/>
          <p:cNvSpPr/>
          <p:nvPr userDrawn="1"/>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7595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9.wmf"/><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hyperlink" Target="http://www.doris.bmvit.gv.at/"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hyperlink" Target="http://www.ines-danube.info/"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bmvit.gv.at/"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61.jpg"/><Relationship Id="rId5" Type="http://schemas.openxmlformats.org/officeDocument/2006/relationships/hyperlink" Target="http://www.rewway.at/en/services/" TargetMode="External"/><Relationship Id="rId4" Type="http://schemas.openxmlformats.org/officeDocument/2006/relationships/hyperlink" Target="http://www.rewway.at/en/teaching-materials/bundl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664"/>
            <a:ext cx="6203032" cy="990600"/>
          </a:xfrm>
        </p:spPr>
        <p:txBody>
          <a:bodyPr/>
          <a:lstStyle/>
          <a:p>
            <a:r>
              <a:rPr lang="en-US" b="1" dirty="0">
                <a:solidFill>
                  <a:srgbClr val="376092"/>
                </a:solidFill>
              </a:rPr>
              <a:t>How to work best with this </a:t>
            </a:r>
            <a:br>
              <a:rPr lang="en-US" b="1" dirty="0">
                <a:solidFill>
                  <a:srgbClr val="376092"/>
                </a:solidFill>
              </a:rPr>
            </a:br>
            <a:r>
              <a:rPr lang="en-US" b="1" dirty="0">
                <a:solidFill>
                  <a:srgbClr val="376092"/>
                </a:solidFill>
              </a:rPr>
              <a:t>learning material</a:t>
            </a:r>
            <a:endParaRPr lang="en-US" dirty="0">
              <a:solidFill>
                <a:schemeClr val="accent1"/>
              </a:solidFill>
            </a:endParaRPr>
          </a:p>
        </p:txBody>
      </p:sp>
      <p:sp>
        <p:nvSpPr>
          <p:cNvPr id="2" name="Content Placeholder 1"/>
          <p:cNvSpPr>
            <a:spLocks noGrp="1"/>
          </p:cNvSpPr>
          <p:nvPr>
            <p:ph idx="1"/>
          </p:nvPr>
        </p:nvSpPr>
        <p:spPr>
          <a:xfrm>
            <a:off x="457200" y="1821160"/>
            <a:ext cx="8229600" cy="4776192"/>
          </a:xfrm>
        </p:spPr>
        <p:txBody>
          <a:bodyPr>
            <a:normAutofit fontScale="92500" lnSpcReduction="10000"/>
          </a:bodyPr>
          <a:lstStyle/>
          <a:p>
            <a:pPr>
              <a:buClr>
                <a:srgbClr val="189BC4"/>
              </a:buClr>
            </a:pPr>
            <a:r>
              <a:rPr lang="de-DE" sz="1800" b="1" dirty="0">
                <a:solidFill>
                  <a:srgbClr val="189BC4"/>
                </a:solidFill>
              </a:rPr>
              <a:t>Power Point</a:t>
            </a:r>
          </a:p>
          <a:p>
            <a:pPr marL="0" indent="0">
              <a:buClr>
                <a:srgbClr val="189BC4"/>
              </a:buClr>
              <a:buNone/>
            </a:pPr>
            <a:r>
              <a:rPr lang="en-US" sz="1600" dirty="0">
                <a:solidFill>
                  <a:srgbClr val="376092"/>
                </a:solidFill>
              </a:rPr>
              <a:t>The following power point presents DANUBE NAVIGATION – </a:t>
            </a:r>
            <a:br>
              <a:rPr lang="en-US" sz="1600" dirty="0">
                <a:solidFill>
                  <a:srgbClr val="376092"/>
                </a:solidFill>
              </a:rPr>
            </a:br>
            <a:r>
              <a:rPr lang="en-US" sz="1600" cap="all" dirty="0">
                <a:solidFill>
                  <a:srgbClr val="376092"/>
                </a:solidFill>
              </a:rPr>
              <a:t>Markets and Strengthening of the waterway</a:t>
            </a:r>
            <a:r>
              <a:rPr lang="en-US" sz="1600" dirty="0">
                <a:solidFill>
                  <a:srgbClr val="376092"/>
                </a:solidFill>
              </a:rPr>
              <a:t>. The slides are shortly described in the notes below, they also provide the link to the source if you need further information.</a:t>
            </a:r>
          </a:p>
          <a:p>
            <a:pPr marL="0" lvl="1" indent="0" algn="just">
              <a:buClr>
                <a:srgbClr val="189BC4"/>
              </a:buClr>
              <a:buNone/>
            </a:pPr>
            <a:endParaRPr lang="de-DE" sz="1600" dirty="0">
              <a:solidFill>
                <a:schemeClr val="accent1"/>
              </a:solidFill>
            </a:endParaRPr>
          </a:p>
          <a:p>
            <a:pPr>
              <a:buClr>
                <a:srgbClr val="189BC4"/>
              </a:buClr>
            </a:pPr>
            <a:r>
              <a:rPr lang="de-DE" sz="1800" b="1" dirty="0">
                <a:solidFill>
                  <a:srgbClr val="189BC4"/>
                </a:solidFill>
              </a:rPr>
              <a:t>Reader</a:t>
            </a:r>
          </a:p>
          <a:p>
            <a:pPr marL="0" lvl="1" indent="0" algn="just">
              <a:buClr>
                <a:srgbClr val="189BC4"/>
              </a:buClr>
              <a:buNone/>
            </a:pPr>
            <a:r>
              <a:rPr lang="en-US" sz="1600" dirty="0">
                <a:solidFill>
                  <a:srgbClr val="376092"/>
                </a:solidFill>
              </a:rPr>
              <a:t>In addition to the power point presentation, you can also use the reader provided on our platform. It’s more detailed and can be used as a script for your lessons.</a:t>
            </a:r>
          </a:p>
          <a:p>
            <a:pPr marL="0" lvl="1" indent="0" algn="just">
              <a:buClr>
                <a:srgbClr val="189BC4"/>
              </a:buClr>
              <a:buNone/>
            </a:pPr>
            <a:endParaRPr lang="de-DE" sz="1600" dirty="0">
              <a:solidFill>
                <a:schemeClr val="accent1"/>
              </a:solidFill>
            </a:endParaRPr>
          </a:p>
          <a:p>
            <a:pPr>
              <a:buClr>
                <a:srgbClr val="189BC4"/>
              </a:buClr>
            </a:pPr>
            <a:r>
              <a:rPr lang="de-DE" sz="1800" b="1" dirty="0">
                <a:solidFill>
                  <a:srgbClr val="189BC4"/>
                </a:solidFill>
              </a:rPr>
              <a:t>Links </a:t>
            </a:r>
          </a:p>
          <a:p>
            <a:pPr marL="0" indent="0">
              <a:buClr>
                <a:srgbClr val="189BC4"/>
              </a:buClr>
              <a:buNone/>
            </a:pPr>
            <a:r>
              <a:rPr lang="en-US" sz="1600" dirty="0">
                <a:solidFill>
                  <a:srgbClr val="376092"/>
                </a:solidFill>
              </a:rPr>
              <a:t>You can find the sources of our presentation and reader in the link section of the relevant bundled teaching material.</a:t>
            </a:r>
          </a:p>
          <a:p>
            <a:pPr marL="0" lvl="1" indent="0" algn="just">
              <a:buClr>
                <a:srgbClr val="189BC4"/>
              </a:buClr>
              <a:buNone/>
              <a:tabLst>
                <a:tab pos="174625" algn="l"/>
              </a:tabLst>
            </a:pPr>
            <a:endParaRPr lang="de-DE" sz="1600" dirty="0">
              <a:solidFill>
                <a:schemeClr val="accent1"/>
              </a:solidFill>
            </a:endParaRPr>
          </a:p>
          <a:p>
            <a:pPr>
              <a:buClr>
                <a:srgbClr val="189BC4"/>
              </a:buClr>
            </a:pPr>
            <a:r>
              <a:rPr lang="de-DE" sz="1800" b="1" dirty="0">
                <a:solidFill>
                  <a:srgbClr val="189BC4"/>
                </a:solidFill>
              </a:rPr>
              <a:t>Videos </a:t>
            </a:r>
            <a:r>
              <a:rPr lang="de-DE" sz="1800" b="1" dirty="0" err="1">
                <a:solidFill>
                  <a:srgbClr val="189BC4"/>
                </a:solidFill>
              </a:rPr>
              <a:t>and</a:t>
            </a:r>
            <a:r>
              <a:rPr lang="de-DE" sz="1800" b="1" dirty="0">
                <a:solidFill>
                  <a:srgbClr val="189BC4"/>
                </a:solidFill>
              </a:rPr>
              <a:t> </a:t>
            </a:r>
            <a:r>
              <a:rPr lang="de-DE" sz="1800" b="1" dirty="0" err="1">
                <a:solidFill>
                  <a:srgbClr val="189BC4"/>
                </a:solidFill>
              </a:rPr>
              <a:t>exercises</a:t>
            </a:r>
            <a:endParaRPr lang="de-DE" sz="1800" b="1" dirty="0">
              <a:solidFill>
                <a:srgbClr val="189BC4"/>
              </a:solidFill>
            </a:endParaRPr>
          </a:p>
          <a:p>
            <a:pPr marL="0" indent="0">
              <a:buClr>
                <a:srgbClr val="189BC4"/>
              </a:buClr>
              <a:buNone/>
            </a:pPr>
            <a:r>
              <a:rPr lang="en-US" sz="1600" dirty="0">
                <a:solidFill>
                  <a:srgbClr val="376092"/>
                </a:solidFill>
              </a:rPr>
              <a:t>There are different videos and exercises used as sources in this presentation. You can find these videos and a variety of exercises separately in the corresponding section of the relevant bundled teaching material.</a:t>
            </a:r>
          </a:p>
          <a:p>
            <a:pPr marL="0" indent="0">
              <a:buClr>
                <a:srgbClr val="189BC4"/>
              </a:buClr>
              <a:buNone/>
            </a:pPr>
            <a:r>
              <a:rPr lang="en-US" sz="1600" dirty="0">
                <a:solidFill>
                  <a:srgbClr val="376092"/>
                </a:solidFill>
              </a:rPr>
              <a:t>https://www.rewway.at/en/teaching-materials/bundles/danube-navigation-markets-and-strenghts/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57403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71" y="5846177"/>
            <a:ext cx="401624" cy="46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angle 2"/>
          <p:cNvSpPr>
            <a:spLocks noGrp="1" noChangeArrowheads="1"/>
          </p:cNvSpPr>
          <p:nvPr>
            <p:ph type="title"/>
          </p:nvPr>
        </p:nvSpPr>
        <p:spPr/>
        <p:txBody>
          <a:bodyPr/>
          <a:lstStyle/>
          <a:p>
            <a:r>
              <a:rPr lang="en-GB" b="1" dirty="0">
                <a:solidFill>
                  <a:schemeClr val="accent1"/>
                </a:solidFill>
              </a:rPr>
              <a:t>Austrian Locks</a:t>
            </a:r>
            <a:br>
              <a:rPr lang="en-GB" b="1" dirty="0">
                <a:solidFill>
                  <a:schemeClr val="accent1"/>
                </a:solidFill>
              </a:rPr>
            </a:br>
            <a:r>
              <a:rPr lang="en-US" sz="2400" dirty="0">
                <a:solidFill>
                  <a:schemeClr val="accent1"/>
                </a:solidFill>
              </a:rPr>
              <a:t>The Danube Waterway</a:t>
            </a:r>
            <a:endParaRPr lang="de-AT" sz="2400" b="1" dirty="0">
              <a:solidFill>
                <a:schemeClr val="accent1"/>
              </a:solidFill>
            </a:endParaRPr>
          </a:p>
        </p:txBody>
      </p:sp>
      <p:sp>
        <p:nvSpPr>
          <p:cNvPr id="2" name="Content Placeholder 1"/>
          <p:cNvSpPr>
            <a:spLocks noGrp="1"/>
          </p:cNvSpPr>
          <p:nvPr>
            <p:ph idx="1"/>
          </p:nvPr>
        </p:nvSpPr>
        <p:spPr/>
        <p:txBody>
          <a:bodyPr>
            <a:normAutofit/>
          </a:bodyPr>
          <a:lstStyle/>
          <a:p>
            <a:endParaRPr lang="de-AT" dirty="0"/>
          </a:p>
          <a:p>
            <a:endParaRPr lang="de-AT" dirty="0"/>
          </a:p>
          <a:p>
            <a:endParaRPr lang="de-AT" dirty="0"/>
          </a:p>
          <a:p>
            <a:endParaRPr lang="de-AT" dirty="0"/>
          </a:p>
          <a:p>
            <a:endParaRPr lang="de-AT" dirty="0"/>
          </a:p>
          <a:p>
            <a:endParaRPr lang="de-AT" dirty="0"/>
          </a:p>
          <a:p>
            <a:endParaRPr lang="de-AT" dirty="0"/>
          </a:p>
          <a:p>
            <a:endParaRPr lang="de-AT" dirty="0"/>
          </a:p>
          <a:p>
            <a:endParaRPr lang="de-AT" dirty="0"/>
          </a:p>
          <a:p>
            <a:endParaRPr lang="de-AT" dirty="0"/>
          </a:p>
        </p:txBody>
      </p:sp>
      <p:sp>
        <p:nvSpPr>
          <p:cNvPr id="6"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graphicFrame>
        <p:nvGraphicFramePr>
          <p:cNvPr id="29700" name="Object 3"/>
          <p:cNvGraphicFramePr>
            <a:graphicFrameLocks noChangeAspect="1"/>
          </p:cNvGraphicFramePr>
          <p:nvPr>
            <p:extLst>
              <p:ext uri="{D42A27DB-BD31-4B8C-83A1-F6EECF244321}">
                <p14:modId xmlns:p14="http://schemas.microsoft.com/office/powerpoint/2010/main" val="300660750"/>
              </p:ext>
            </p:extLst>
          </p:nvPr>
        </p:nvGraphicFramePr>
        <p:xfrm>
          <a:off x="1187624" y="1700808"/>
          <a:ext cx="6576590" cy="3852990"/>
        </p:xfrm>
        <a:graphic>
          <a:graphicData uri="http://schemas.openxmlformats.org/presentationml/2006/ole">
            <mc:AlternateContent xmlns:mc="http://schemas.openxmlformats.org/markup-compatibility/2006">
              <mc:Choice xmlns:v="urn:schemas-microsoft-com:vml" Requires="v">
                <p:oleObj name="Photo Editor-Foto" r:id="rId4" imgW="7676190" imgH="4580952" progId="MSPhotoEd.3">
                  <p:embed/>
                </p:oleObj>
              </mc:Choice>
              <mc:Fallback>
                <p:oleObj name="Photo Editor-Foto" r:id="rId4" imgW="7676190" imgH="458095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700808"/>
                        <a:ext cx="6576590" cy="3852990"/>
                      </a:xfrm>
                      <a:prstGeom prst="rect">
                        <a:avLst/>
                      </a:prstGeom>
                      <a:noFill/>
                      <a:ln>
                        <a:noFill/>
                      </a:ln>
                      <a:effectLst/>
                    </p:spPr>
                  </p:pic>
                </p:oleObj>
              </mc:Fallback>
            </mc:AlternateContent>
          </a:graphicData>
        </a:graphic>
      </p:graphicFrame>
      <p:sp>
        <p:nvSpPr>
          <p:cNvPr id="5"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8" name="Textfeld 14"/>
          <p:cNvSpPr txBox="1"/>
          <p:nvPr/>
        </p:nvSpPr>
        <p:spPr>
          <a:xfrm>
            <a:off x="227919" y="5808612"/>
            <a:ext cx="8496000" cy="540000"/>
          </a:xfrm>
          <a:prstGeom prst="rect">
            <a:avLst/>
          </a:prstGeom>
          <a:noFill/>
          <a:ln w="28575">
            <a:solidFill>
              <a:srgbClr val="189BC4"/>
            </a:solidFill>
          </a:ln>
        </p:spPr>
        <p:txBody>
          <a:bodyPr wrap="square" rtlCol="0" anchor="ctr">
            <a:spAutoFit/>
          </a:bodyPr>
          <a:lstStyle/>
          <a:p>
            <a:pPr>
              <a:lnSpc>
                <a:spcPct val="150000"/>
              </a:lnSpc>
            </a:pPr>
            <a:r>
              <a:rPr lang="de-AT" dirty="0">
                <a:solidFill>
                  <a:schemeClr val="accent1"/>
                </a:solidFill>
                <a:latin typeface="Corbel" panose="020B0503020204020204" pitchFamily="34" charset="0"/>
              </a:rPr>
              <a:t>	</a:t>
            </a:r>
            <a:r>
              <a:rPr lang="en-GB" dirty="0">
                <a:solidFill>
                  <a:schemeClr val="accent1"/>
                </a:solidFill>
                <a:latin typeface="Corbel" panose="020B0503020204020204" pitchFamily="34" charset="0"/>
              </a:rPr>
              <a:t> 9 locks/river power plants on the Austrian Danube</a:t>
            </a:r>
            <a:endParaRPr lang="de-AT" dirty="0">
              <a:solidFill>
                <a:schemeClr val="accent1"/>
              </a:solidFill>
              <a:latin typeface="Corbel" panose="020B0503020204020204" pitchFamily="34" charset="0"/>
            </a:endParaRPr>
          </a:p>
        </p:txBody>
      </p:sp>
      <p:sp>
        <p:nvSpPr>
          <p:cNvPr id="11"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3" name="Textfeld 1"/>
          <p:cNvSpPr txBox="1">
            <a:spLocks noChangeArrowheads="1"/>
          </p:cNvSpPr>
          <p:nvPr/>
        </p:nvSpPr>
        <p:spPr bwMode="auto">
          <a:xfrm>
            <a:off x="1179941" y="1844824"/>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404357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3BE23C94-B874-4D02-8951-DB0E53B6EA3C}" type="slidenum">
              <a:rPr lang="en-GB" sz="800">
                <a:solidFill>
                  <a:schemeClr val="bg1"/>
                </a:solidFill>
                <a:ea typeface="ヒラギノ角ゴ Pro W3" pitchFamily="-108" charset="-128"/>
              </a:rPr>
              <a:pPr algn="r" eaLnBrk="1" hangingPunct="1"/>
              <a:t>11</a:t>
            </a:fld>
            <a:endParaRPr lang="en-GB" sz="800" dirty="0">
              <a:solidFill>
                <a:schemeClr val="bg1"/>
              </a:solidFill>
              <a:ea typeface="ヒラギノ角ゴ Pro W3" pitchFamily="-108" charset="-128"/>
            </a:endParaRPr>
          </a:p>
        </p:txBody>
      </p:sp>
      <p:sp>
        <p:nvSpPr>
          <p:cNvPr id="17412" name="Rectangle 2"/>
          <p:cNvSpPr>
            <a:spLocks noGrp="1" noChangeArrowheads="1"/>
          </p:cNvSpPr>
          <p:nvPr>
            <p:ph type="title" idx="4294967295"/>
          </p:nvPr>
        </p:nvSpPr>
        <p:spPr>
          <a:xfrm>
            <a:off x="600808" y="549275"/>
            <a:ext cx="7916008" cy="647700"/>
          </a:xfrm>
        </p:spPr>
        <p:txBody>
          <a:bodyPr>
            <a:normAutofit fontScale="90000"/>
          </a:bodyPr>
          <a:lstStyle/>
          <a:p>
            <a:r>
              <a:rPr lang="de-DE" sz="3100" b="1" dirty="0">
                <a:solidFill>
                  <a:schemeClr val="accent1"/>
                </a:solidFill>
              </a:rPr>
              <a:t>Bridges – </a:t>
            </a:r>
            <a:r>
              <a:rPr lang="de-DE" sz="3100" b="1" dirty="0" err="1">
                <a:solidFill>
                  <a:schemeClr val="accent1"/>
                </a:solidFill>
              </a:rPr>
              <a:t>Navigability</a:t>
            </a:r>
            <a:br>
              <a:rPr lang="de-DE" sz="2700" dirty="0">
                <a:solidFill>
                  <a:schemeClr val="accent1"/>
                </a:solidFill>
              </a:rPr>
            </a:br>
            <a:r>
              <a:rPr lang="en-US" sz="2700" dirty="0">
                <a:solidFill>
                  <a:schemeClr val="accent1"/>
                </a:solidFill>
              </a:rPr>
              <a:t>The Danube Waterway</a:t>
            </a:r>
            <a:endParaRPr lang="de-DE" sz="2700" b="1" dirty="0">
              <a:solidFill>
                <a:schemeClr val="accent1"/>
              </a:solidFill>
            </a:endParaRPr>
          </a:p>
        </p:txBody>
      </p:sp>
      <p:sp>
        <p:nvSpPr>
          <p:cNvPr id="17413" name="Rectangle 7"/>
          <p:cNvSpPr>
            <a:spLocks noGrp="1" noChangeArrowheads="1"/>
          </p:cNvSpPr>
          <p:nvPr>
            <p:ph type="body" sz="half" idx="4294967295"/>
          </p:nvPr>
        </p:nvSpPr>
        <p:spPr>
          <a:xfrm>
            <a:off x="469304" y="2150268"/>
            <a:ext cx="4246240" cy="3802558"/>
          </a:xfrm>
        </p:spPr>
        <p:txBody>
          <a:bodyPr/>
          <a:lstStyle/>
          <a:p>
            <a:pPr eaLnBrk="1" hangingPunct="1"/>
            <a:endParaRPr lang="de-DE" sz="400" b="1" dirty="0">
              <a:solidFill>
                <a:schemeClr val="accent1"/>
              </a:solidFill>
            </a:endParaRPr>
          </a:p>
          <a:p>
            <a:pPr>
              <a:spcAft>
                <a:spcPts val="1200"/>
              </a:spcAft>
              <a:buClr>
                <a:srgbClr val="189BC4"/>
              </a:buClr>
            </a:pPr>
            <a:r>
              <a:rPr lang="en-US" sz="1800" b="1" dirty="0">
                <a:solidFill>
                  <a:srgbClr val="189BC4"/>
                </a:solidFill>
              </a:rPr>
              <a:t>bridge clearance: </a:t>
            </a:r>
            <a:r>
              <a:rPr lang="en-US" sz="1800" dirty="0">
                <a:solidFill>
                  <a:schemeClr val="accent1"/>
                </a:solidFill>
              </a:rPr>
              <a:t>important for container transports and cabin vessels (possibility </a:t>
            </a:r>
            <a:r>
              <a:rPr lang="en-US" sz="1800" dirty="0">
                <a:solidFill>
                  <a:schemeClr val="accent1"/>
                </a:solidFill>
                <a:sym typeface="Wingdings" panose="05000000000000000000" pitchFamily="2" charset="2"/>
              </a:rPr>
              <a:t></a:t>
            </a:r>
            <a:r>
              <a:rPr lang="en-US" sz="1800" dirty="0">
                <a:solidFill>
                  <a:schemeClr val="accent1"/>
                </a:solidFill>
              </a:rPr>
              <a:t> </a:t>
            </a:r>
            <a:r>
              <a:rPr lang="en-US" sz="1800" b="1" dirty="0">
                <a:solidFill>
                  <a:srgbClr val="189BC4"/>
                </a:solidFill>
              </a:rPr>
              <a:t>ballast water</a:t>
            </a:r>
            <a:r>
              <a:rPr lang="en-US" sz="1800" dirty="0">
                <a:solidFill>
                  <a:schemeClr val="accent1"/>
                </a:solidFill>
              </a:rPr>
              <a:t>)</a:t>
            </a:r>
          </a:p>
          <a:p>
            <a:pPr>
              <a:spcAft>
                <a:spcPts val="1200"/>
              </a:spcAft>
              <a:buClr>
                <a:srgbClr val="189BC4"/>
              </a:buClr>
            </a:pPr>
            <a:r>
              <a:rPr lang="en-US" sz="1800" dirty="0">
                <a:solidFill>
                  <a:schemeClr val="accent1"/>
                </a:solidFill>
              </a:rPr>
              <a:t>from the Austrian Danube to the east </a:t>
            </a:r>
            <a:r>
              <a:rPr lang="en-US" sz="1800" b="1" dirty="0">
                <a:solidFill>
                  <a:srgbClr val="189BC4"/>
                </a:solidFill>
              </a:rPr>
              <a:t>≥ 7m </a:t>
            </a:r>
            <a:r>
              <a:rPr lang="en-US" sz="1800" dirty="0">
                <a:solidFill>
                  <a:schemeClr val="accent1"/>
                </a:solidFill>
              </a:rPr>
              <a:t>at times of highest navigable water level </a:t>
            </a:r>
            <a:r>
              <a:rPr lang="en-US" sz="1800" dirty="0">
                <a:solidFill>
                  <a:schemeClr val="accent1"/>
                </a:solidFill>
                <a:sym typeface="Wingdings" panose="05000000000000000000" pitchFamily="2" charset="2"/>
              </a:rPr>
              <a:t></a:t>
            </a:r>
            <a:r>
              <a:rPr lang="en-US" sz="1800" dirty="0">
                <a:solidFill>
                  <a:schemeClr val="accent1"/>
                </a:solidFill>
              </a:rPr>
              <a:t> 3 layered container transport possible</a:t>
            </a:r>
          </a:p>
          <a:p>
            <a:pPr eaLnBrk="1" hangingPunct="1"/>
            <a:endParaRPr lang="de-DE" sz="2200" dirty="0"/>
          </a:p>
        </p:txBody>
      </p:sp>
      <p:sp>
        <p:nvSpPr>
          <p:cNvPr id="9"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10"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12" name="Content Placeholder 2"/>
          <p:cNvSpPr txBox="1">
            <a:spLocks/>
          </p:cNvSpPr>
          <p:nvPr/>
        </p:nvSpPr>
        <p:spPr>
          <a:xfrm>
            <a:off x="467544" y="5520827"/>
            <a:ext cx="8496000" cy="864000"/>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723900" indent="0">
              <a:buClr>
                <a:srgbClr val="3C628F"/>
              </a:buClr>
              <a:buNone/>
            </a:pPr>
            <a:r>
              <a:rPr lang="en-US" sz="1800" dirty="0">
                <a:solidFill>
                  <a:schemeClr val="accent1"/>
                </a:solidFill>
                <a:latin typeface="Corbel" panose="020B0503020204020204" pitchFamily="34" charset="0"/>
              </a:rPr>
              <a:t>Highest fixed point of the vessel is an important parameter to calculate the bridge’s clearance</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87" y="5686131"/>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2" name="Grafik 1"/>
          <p:cNvPicPr>
            <a:picLocks noChangeAspect="1"/>
          </p:cNvPicPr>
          <p:nvPr/>
        </p:nvPicPr>
        <p:blipFill>
          <a:blip r:embed="rId4"/>
          <a:stretch>
            <a:fillRect/>
          </a:stretch>
        </p:blipFill>
        <p:spPr>
          <a:xfrm>
            <a:off x="4761601" y="2154460"/>
            <a:ext cx="4155886" cy="2510650"/>
          </a:xfrm>
          <a:prstGeom prst="rect">
            <a:avLst/>
          </a:prstGeom>
        </p:spPr>
      </p:pic>
      <p:sp>
        <p:nvSpPr>
          <p:cNvPr id="14" name="Textfeld 1"/>
          <p:cNvSpPr txBox="1">
            <a:spLocks noChangeArrowheads="1"/>
          </p:cNvSpPr>
          <p:nvPr/>
        </p:nvSpPr>
        <p:spPr bwMode="auto">
          <a:xfrm>
            <a:off x="4932040" y="487752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Source: via donau</a:t>
            </a:r>
          </a:p>
        </p:txBody>
      </p:sp>
    </p:spTree>
    <p:extLst>
      <p:ext uri="{BB962C8B-B14F-4D97-AF65-F5344CB8AC3E}">
        <p14:creationId xmlns:p14="http://schemas.microsoft.com/office/powerpoint/2010/main" val="2302092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b="1" dirty="0">
                <a:solidFill>
                  <a:schemeClr val="accent1"/>
                </a:solidFill>
              </a:rPr>
              <a:t>Bridges along the Danube</a:t>
            </a:r>
            <a:br>
              <a:rPr lang="en-GB" b="1" dirty="0">
                <a:solidFill>
                  <a:schemeClr val="accent1"/>
                </a:solidFill>
              </a:rPr>
            </a:br>
            <a:r>
              <a:rPr lang="en-US" sz="2400" dirty="0">
                <a:solidFill>
                  <a:schemeClr val="accent1"/>
                </a:solidFill>
              </a:rPr>
              <a:t>The Danube Waterway</a:t>
            </a:r>
            <a:endParaRPr lang="de-AT" sz="1800" dirty="0"/>
          </a:p>
        </p:txBody>
      </p:sp>
      <p:sp>
        <p:nvSpPr>
          <p:cNvPr id="6" name="Content Placeholder 5"/>
          <p:cNvSpPr>
            <a:spLocks noGrp="1"/>
          </p:cNvSpPr>
          <p:nvPr>
            <p:ph idx="1"/>
          </p:nvPr>
        </p:nvSpPr>
        <p:spPr>
          <a:xfrm>
            <a:off x="3563888" y="1759398"/>
            <a:ext cx="5427580" cy="4776192"/>
          </a:xfrm>
        </p:spPr>
        <p:txBody>
          <a:bodyPr>
            <a:normAutofit/>
          </a:bodyPr>
          <a:lstStyle/>
          <a:p>
            <a:pPr>
              <a:spcBef>
                <a:spcPts val="2400"/>
              </a:spcBef>
              <a:spcAft>
                <a:spcPts val="2400"/>
              </a:spcAft>
              <a:buClr>
                <a:srgbClr val="189BC4"/>
              </a:buClr>
            </a:pPr>
            <a:r>
              <a:rPr lang="en-US" sz="1800" dirty="0">
                <a:solidFill>
                  <a:schemeClr val="accent1"/>
                </a:solidFill>
              </a:rPr>
              <a:t>129 bridges along the Danube</a:t>
            </a:r>
          </a:p>
          <a:p>
            <a:pPr>
              <a:spcBef>
                <a:spcPts val="2400"/>
              </a:spcBef>
              <a:spcAft>
                <a:spcPts val="2400"/>
              </a:spcAft>
              <a:buClr>
                <a:srgbClr val="189BC4"/>
              </a:buClr>
            </a:pPr>
            <a:r>
              <a:rPr lang="en-US" sz="1800" dirty="0">
                <a:solidFill>
                  <a:schemeClr val="accent1"/>
                </a:solidFill>
              </a:rPr>
              <a:t>42 bridges on the Austrian Danube </a:t>
            </a:r>
          </a:p>
          <a:p>
            <a:pPr>
              <a:spcBef>
                <a:spcPts val="2400"/>
              </a:spcBef>
              <a:spcAft>
                <a:spcPts val="2400"/>
              </a:spcAft>
              <a:buClr>
                <a:srgbClr val="189BC4"/>
              </a:buClr>
            </a:pPr>
            <a:r>
              <a:rPr lang="en-US" sz="1800" dirty="0">
                <a:solidFill>
                  <a:schemeClr val="accent1"/>
                </a:solidFill>
              </a:rPr>
              <a:t>maximum 2-3 layered container transport </a:t>
            </a:r>
            <a:br>
              <a:rPr lang="en-US" sz="1800" dirty="0">
                <a:solidFill>
                  <a:schemeClr val="accent1"/>
                </a:solidFill>
              </a:rPr>
            </a:br>
            <a:r>
              <a:rPr lang="en-US" sz="1800" dirty="0">
                <a:solidFill>
                  <a:schemeClr val="accent1"/>
                </a:solidFill>
              </a:rPr>
              <a:t>possible on the Danube  </a:t>
            </a:r>
          </a:p>
          <a:p>
            <a:pPr>
              <a:spcBef>
                <a:spcPts val="2400"/>
              </a:spcBef>
              <a:spcAft>
                <a:spcPts val="2400"/>
              </a:spcAft>
              <a:buClr>
                <a:srgbClr val="189BC4"/>
              </a:buClr>
            </a:pPr>
            <a:r>
              <a:rPr lang="en-US" sz="1800" dirty="0">
                <a:solidFill>
                  <a:schemeClr val="accent1"/>
                </a:solidFill>
              </a:rPr>
              <a:t>almost no container transport on the Upper Danube </a:t>
            </a:r>
            <a:br>
              <a:rPr lang="en-US" sz="1800" dirty="0">
                <a:solidFill>
                  <a:schemeClr val="accent1"/>
                </a:solidFill>
              </a:rPr>
            </a:br>
            <a:r>
              <a:rPr lang="en-US" sz="1800" dirty="0">
                <a:solidFill>
                  <a:schemeClr val="accent1"/>
                </a:solidFill>
              </a:rPr>
              <a:t>(not profitable)</a:t>
            </a:r>
          </a:p>
          <a:p>
            <a:pPr>
              <a:spcBef>
                <a:spcPts val="2400"/>
              </a:spcBef>
              <a:spcAft>
                <a:spcPts val="2400"/>
              </a:spcAft>
              <a:buClr>
                <a:srgbClr val="189BC4"/>
              </a:buClr>
            </a:pPr>
            <a:r>
              <a:rPr lang="en-US" sz="1800" dirty="0">
                <a:solidFill>
                  <a:schemeClr val="accent1"/>
                </a:solidFill>
              </a:rPr>
              <a:t>container transport mainly on the Rhine</a:t>
            </a:r>
          </a:p>
          <a:p>
            <a:pPr>
              <a:spcBef>
                <a:spcPts val="1800"/>
              </a:spcBef>
              <a:spcAft>
                <a:spcPts val="1800"/>
              </a:spcAft>
              <a:buClr>
                <a:srgbClr val="189BC4"/>
              </a:buClr>
            </a:pPr>
            <a:endParaRPr lang="en-US" sz="1800" dirty="0">
              <a:solidFill>
                <a:schemeClr val="accent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12"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16" name="Grafik 15"/>
          <p:cNvPicPr>
            <a:picLocks noChangeAspect="1"/>
          </p:cNvPicPr>
          <p:nvPr/>
        </p:nvPicPr>
        <p:blipFill>
          <a:blip r:embed="rId3"/>
          <a:stretch>
            <a:fillRect/>
          </a:stretch>
        </p:blipFill>
        <p:spPr>
          <a:xfrm>
            <a:off x="0" y="4293097"/>
            <a:ext cx="3499511" cy="2304256"/>
          </a:xfrm>
          <a:prstGeom prst="rect">
            <a:avLst/>
          </a:prstGeom>
        </p:spPr>
      </p:pic>
      <p:pic>
        <p:nvPicPr>
          <p:cNvPr id="17" name="Picture 6"/>
          <p:cNvPicPr/>
          <p:nvPr/>
        </p:nvPicPr>
        <p:blipFill rotWithShape="1">
          <a:blip r:embed="rId4"/>
          <a:srcRect l="62360" t="41961" r="20346" b="26283"/>
          <a:stretch/>
        </p:blipFill>
        <p:spPr bwMode="auto">
          <a:xfrm>
            <a:off x="-1" y="1637879"/>
            <a:ext cx="3499512" cy="2655218"/>
          </a:xfrm>
          <a:prstGeom prst="rect">
            <a:avLst/>
          </a:prstGeom>
          <a:ln>
            <a:noFill/>
          </a:ln>
          <a:extLst>
            <a:ext uri="{53640926-AAD7-44D8-BBD7-CCE9431645EC}">
              <a14:shadowObscured xmlns:a14="http://schemas.microsoft.com/office/drawing/2010/main"/>
            </a:ext>
          </a:extLst>
        </p:spPr>
      </p:pic>
      <p:sp>
        <p:nvSpPr>
          <p:cNvPr id="18" name="Textfeld 1"/>
          <p:cNvSpPr txBox="1">
            <a:spLocks noChangeArrowheads="1"/>
          </p:cNvSpPr>
          <p:nvPr/>
        </p:nvSpPr>
        <p:spPr bwMode="auto">
          <a:xfrm>
            <a:off x="-64377" y="1654892"/>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Source: via donau</a:t>
            </a:r>
          </a:p>
        </p:txBody>
      </p:sp>
      <p:sp>
        <p:nvSpPr>
          <p:cNvPr id="19" name="Textfeld 1"/>
          <p:cNvSpPr txBox="1">
            <a:spLocks noChangeArrowheads="1"/>
          </p:cNvSpPr>
          <p:nvPr/>
        </p:nvSpPr>
        <p:spPr bwMode="auto">
          <a:xfrm>
            <a:off x="-64377" y="4402273"/>
            <a:ext cx="162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Source: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a:t>
            </a:r>
            <a:r>
              <a:rPr lang="de-DE" sz="800" dirty="0" err="1">
                <a:solidFill>
                  <a:schemeClr val="accent1"/>
                </a:solidFill>
                <a:latin typeface="Corbel" panose="020B0503020204020204" pitchFamily="34" charset="0"/>
              </a:rPr>
              <a:t>Pilo</a:t>
            </a:r>
            <a:r>
              <a:rPr lang="de-DE" sz="800" dirty="0">
                <a:solidFill>
                  <a:schemeClr val="accent1"/>
                </a:solidFill>
                <a:latin typeface="Corbel" panose="020B0503020204020204" pitchFamily="34" charset="0"/>
              </a:rPr>
              <a:t> Pichler</a:t>
            </a:r>
          </a:p>
        </p:txBody>
      </p:sp>
    </p:spTree>
    <p:extLst>
      <p:ext uri="{BB962C8B-B14F-4D97-AF65-F5344CB8AC3E}">
        <p14:creationId xmlns:p14="http://schemas.microsoft.com/office/powerpoint/2010/main" val="1076999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AT" b="1" dirty="0" err="1">
                <a:solidFill>
                  <a:schemeClr val="accent1"/>
                </a:solidFill>
              </a:rPr>
              <a:t>Availability</a:t>
            </a:r>
            <a:r>
              <a:rPr lang="de-AT" b="1" dirty="0">
                <a:solidFill>
                  <a:schemeClr val="accent1"/>
                </a:solidFill>
              </a:rPr>
              <a:t> </a:t>
            </a:r>
            <a:r>
              <a:rPr lang="de-AT" b="1" dirty="0" err="1">
                <a:solidFill>
                  <a:schemeClr val="accent1"/>
                </a:solidFill>
              </a:rPr>
              <a:t>of</a:t>
            </a:r>
            <a:r>
              <a:rPr lang="de-AT" b="1" dirty="0">
                <a:solidFill>
                  <a:schemeClr val="accent1"/>
                </a:solidFill>
              </a:rPr>
              <a:t> </a:t>
            </a:r>
            <a:r>
              <a:rPr lang="de-AT" b="1" dirty="0" err="1">
                <a:solidFill>
                  <a:schemeClr val="accent1"/>
                </a:solidFill>
              </a:rPr>
              <a:t>the</a:t>
            </a:r>
            <a:r>
              <a:rPr lang="de-AT" b="1" dirty="0">
                <a:solidFill>
                  <a:schemeClr val="accent1"/>
                </a:solidFill>
              </a:rPr>
              <a:t> </a:t>
            </a:r>
            <a:r>
              <a:rPr lang="de-AT" b="1" dirty="0" err="1">
                <a:solidFill>
                  <a:schemeClr val="accent1"/>
                </a:solidFill>
              </a:rPr>
              <a:t>Danube</a:t>
            </a:r>
            <a:br>
              <a:rPr lang="de-AT" b="1" dirty="0">
                <a:solidFill>
                  <a:schemeClr val="accent1"/>
                </a:solidFill>
              </a:rPr>
            </a:br>
            <a:r>
              <a:rPr lang="en-US" sz="2400" dirty="0">
                <a:solidFill>
                  <a:schemeClr val="accent1"/>
                </a:solidFill>
              </a:rPr>
              <a:t>The Danube Waterway</a:t>
            </a:r>
            <a:endParaRPr lang="de-DE" sz="2400" dirty="0">
              <a:solidFill>
                <a:schemeClr val="accent1"/>
              </a:solidFill>
            </a:endParaRPr>
          </a:p>
        </p:txBody>
      </p:sp>
      <p:sp>
        <p:nvSpPr>
          <p:cNvPr id="14339" name="Inhaltsplatzhalter 2"/>
          <p:cNvSpPr>
            <a:spLocks noGrp="1"/>
          </p:cNvSpPr>
          <p:nvPr>
            <p:ph idx="1"/>
          </p:nvPr>
        </p:nvSpPr>
        <p:spPr>
          <a:xfrm>
            <a:off x="457200" y="1757840"/>
            <a:ext cx="8229600" cy="5157192"/>
          </a:xfrm>
        </p:spPr>
        <p:txBody>
          <a:bodyPr>
            <a:noAutofit/>
          </a:bodyPr>
          <a:lstStyle/>
          <a:p>
            <a:pPr>
              <a:spcAft>
                <a:spcPts val="1200"/>
              </a:spcAft>
              <a:buClr>
                <a:srgbClr val="189BC4"/>
              </a:buClr>
            </a:pPr>
            <a:r>
              <a:rPr lang="en-US" sz="1800" dirty="0">
                <a:solidFill>
                  <a:schemeClr val="accent1"/>
                </a:solidFill>
              </a:rPr>
              <a:t>navigability of </a:t>
            </a:r>
            <a:r>
              <a:rPr lang="de-DE" sz="1800" b="1" dirty="0">
                <a:solidFill>
                  <a:srgbClr val="189BC4"/>
                </a:solidFill>
              </a:rPr>
              <a:t>98,3 %</a:t>
            </a:r>
            <a:r>
              <a:rPr lang="en-US" sz="1800" dirty="0">
                <a:solidFill>
                  <a:schemeClr val="accent1"/>
                </a:solidFill>
              </a:rPr>
              <a:t>*  or </a:t>
            </a:r>
            <a:r>
              <a:rPr lang="de-DE" sz="1800" b="1" dirty="0">
                <a:solidFill>
                  <a:srgbClr val="189BC4"/>
                </a:solidFill>
              </a:rPr>
              <a:t>359</a:t>
            </a:r>
            <a:r>
              <a:rPr lang="en-US" sz="1800" dirty="0">
                <a:solidFill>
                  <a:schemeClr val="accent1"/>
                </a:solidFill>
              </a:rPr>
              <a:t> </a:t>
            </a:r>
            <a:r>
              <a:rPr lang="en-US" sz="1800" b="1" dirty="0">
                <a:solidFill>
                  <a:srgbClr val="189BC4"/>
                </a:solidFill>
              </a:rPr>
              <a:t>days per year</a:t>
            </a:r>
          </a:p>
          <a:p>
            <a:pPr marL="0" indent="0">
              <a:spcAft>
                <a:spcPts val="1200"/>
              </a:spcAft>
              <a:buClr>
                <a:srgbClr val="189BC4"/>
              </a:buClr>
              <a:buNone/>
            </a:pPr>
            <a:endParaRPr lang="en-US" sz="1800" dirty="0">
              <a:solidFill>
                <a:schemeClr val="accent1"/>
              </a:solidFill>
            </a:endParaRPr>
          </a:p>
          <a:p>
            <a:pPr>
              <a:spcAft>
                <a:spcPts val="1200"/>
              </a:spcAft>
              <a:buClr>
                <a:srgbClr val="189BC4"/>
              </a:buClr>
            </a:pPr>
            <a:r>
              <a:rPr lang="en-US" sz="1800" dirty="0">
                <a:solidFill>
                  <a:schemeClr val="accent1"/>
                </a:solidFill>
              </a:rPr>
              <a:t>weather-related closures caused by high water or ice formation possible</a:t>
            </a:r>
          </a:p>
          <a:p>
            <a:pPr marL="0" indent="0">
              <a:spcAft>
                <a:spcPts val="1200"/>
              </a:spcAft>
              <a:buClr>
                <a:srgbClr val="189BC4"/>
              </a:buClr>
              <a:buNone/>
            </a:pPr>
            <a:endParaRPr lang="en-US" sz="1800" dirty="0">
              <a:solidFill>
                <a:schemeClr val="accent1"/>
              </a:solidFill>
            </a:endParaRPr>
          </a:p>
          <a:p>
            <a:pPr>
              <a:spcAft>
                <a:spcPts val="1200"/>
              </a:spcAft>
              <a:buClr>
                <a:srgbClr val="189BC4"/>
              </a:buClr>
            </a:pPr>
            <a:r>
              <a:rPr lang="en-US" sz="1800" dirty="0">
                <a:solidFill>
                  <a:schemeClr val="accent1"/>
                </a:solidFill>
              </a:rPr>
              <a:t>low water periods (water level &lt; 2,5 )</a:t>
            </a:r>
            <a:br>
              <a:rPr lang="en-US" sz="1800" dirty="0">
                <a:solidFill>
                  <a:schemeClr val="accent1"/>
                </a:solidFill>
              </a:rPr>
            </a:br>
            <a:r>
              <a:rPr lang="en-US" sz="1800" dirty="0">
                <a:solidFill>
                  <a:schemeClr val="accent1"/>
                </a:solidFill>
                <a:sym typeface="Wingdings" panose="05000000000000000000" pitchFamily="2" charset="2"/>
              </a:rPr>
              <a:t></a:t>
            </a:r>
            <a:r>
              <a:rPr lang="en-US" sz="1800" dirty="0">
                <a:solidFill>
                  <a:schemeClr val="accent1"/>
                </a:solidFill>
              </a:rPr>
              <a:t> vessels can not be fully loaded </a:t>
            </a:r>
            <a:br>
              <a:rPr lang="en-US" sz="1800" dirty="0">
                <a:solidFill>
                  <a:schemeClr val="accent1"/>
                </a:solidFill>
              </a:rPr>
            </a:br>
            <a:r>
              <a:rPr lang="en-US" sz="1800" dirty="0">
                <a:solidFill>
                  <a:schemeClr val="accent1"/>
                </a:solidFill>
                <a:sym typeface="Wingdings" panose="05000000000000000000" pitchFamily="2" charset="2"/>
              </a:rPr>
              <a:t></a:t>
            </a:r>
            <a:r>
              <a:rPr lang="en-US" sz="1800" dirty="0">
                <a:solidFill>
                  <a:schemeClr val="accent1"/>
                </a:solidFill>
              </a:rPr>
              <a:t> economic efficiency declines</a:t>
            </a:r>
          </a:p>
          <a:p>
            <a:pPr marL="0" indent="0">
              <a:spcAft>
                <a:spcPts val="1200"/>
              </a:spcAft>
              <a:buClr>
                <a:srgbClr val="189BC4"/>
              </a:buClr>
              <a:buNone/>
            </a:pPr>
            <a:endParaRPr lang="en-US" sz="900" dirty="0">
              <a:solidFill>
                <a:schemeClr val="accent1"/>
              </a:solidFill>
            </a:endParaRPr>
          </a:p>
          <a:p>
            <a:pPr>
              <a:spcAft>
                <a:spcPts val="1200"/>
              </a:spcAft>
              <a:buClr>
                <a:srgbClr val="189BC4"/>
              </a:buClr>
            </a:pPr>
            <a:endParaRPr lang="en-US" sz="1800" dirty="0">
              <a:solidFill>
                <a:schemeClr val="accent1"/>
              </a:solidFill>
            </a:endParaRPr>
          </a:p>
          <a:p>
            <a:pPr>
              <a:spcAft>
                <a:spcPts val="1200"/>
              </a:spcAft>
              <a:buClr>
                <a:srgbClr val="189BC4"/>
              </a:buClr>
            </a:pPr>
            <a:endParaRPr lang="en-US" sz="1800" dirty="0">
              <a:solidFill>
                <a:schemeClr val="accent1"/>
              </a:solidFill>
            </a:endParaRPr>
          </a:p>
          <a:p>
            <a:pPr marL="0" indent="0">
              <a:spcAft>
                <a:spcPts val="1200"/>
              </a:spcAft>
              <a:buClr>
                <a:srgbClr val="189BC4"/>
              </a:buClr>
              <a:buNone/>
            </a:pPr>
            <a:r>
              <a:rPr lang="en-US" sz="1800" dirty="0">
                <a:solidFill>
                  <a:schemeClr val="accent1"/>
                </a:solidFill>
              </a:rPr>
              <a:t>* observation period: 2007-2021</a:t>
            </a:r>
          </a:p>
        </p:txBody>
      </p:sp>
      <p:sp>
        <p:nvSpPr>
          <p:cNvPr id="7"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8" name="Content Placeholder 2"/>
          <p:cNvSpPr txBox="1">
            <a:spLocks/>
          </p:cNvSpPr>
          <p:nvPr/>
        </p:nvSpPr>
        <p:spPr>
          <a:xfrm>
            <a:off x="396480" y="5051950"/>
            <a:ext cx="8496000" cy="864000"/>
          </a:xfrm>
          <a:prstGeom prst="rect">
            <a:avLst/>
          </a:prstGeom>
          <a:ln w="28575">
            <a:solidFill>
              <a:srgbClr val="189BC4"/>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z="1800" spc="60" dirty="0">
              <a:solidFill>
                <a:schemeClr val="accent1"/>
              </a:solidFill>
              <a:latin typeface="Corbel" panose="020B0503020204020204" pitchFamily="34" charset="0"/>
            </a:endParaRPr>
          </a:p>
          <a:p>
            <a:pPr marL="546100" indent="0">
              <a:buNone/>
            </a:pPr>
            <a:r>
              <a:rPr lang="en-US" sz="1800" dirty="0">
                <a:solidFill>
                  <a:schemeClr val="accent1"/>
                </a:solidFill>
                <a:latin typeface="Corbel" panose="020B0503020204020204" pitchFamily="34" charset="0"/>
              </a:rPr>
              <a:t>Maintaining the waterway (e.g. riverbed surveying) and information on fairway depth (RIS) improve the usability of the Danube</a:t>
            </a:r>
          </a:p>
          <a:p>
            <a:pPr marL="546100" indent="0">
              <a:buNone/>
            </a:pPr>
            <a:endParaRPr lang="de-AT" sz="1800" dirty="0">
              <a:solidFill>
                <a:schemeClr val="tx2"/>
              </a:solidFill>
              <a:latin typeface="Corbel" panose="020B0503020204020204" pitchFamily="34" charset="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217254"/>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8522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482952" cy="990600"/>
          </a:xfrm>
        </p:spPr>
        <p:txBody>
          <a:bodyPr>
            <a:normAutofit/>
          </a:bodyPr>
          <a:lstStyle/>
          <a:p>
            <a:r>
              <a:rPr lang="de-DE" sz="3100" b="1" dirty="0">
                <a:solidFill>
                  <a:schemeClr val="accent1"/>
                </a:solidFill>
              </a:rPr>
              <a:t>Quiz</a:t>
            </a:r>
            <a:br>
              <a:rPr lang="de-DE" b="1" dirty="0">
                <a:solidFill>
                  <a:schemeClr val="accent1"/>
                </a:solidFill>
              </a:rPr>
            </a:br>
            <a:r>
              <a:rPr lang="de-AT" sz="2700" dirty="0">
                <a:solidFill>
                  <a:schemeClr val="accent1"/>
                </a:solidFill>
              </a:rPr>
              <a:t>The </a:t>
            </a:r>
            <a:r>
              <a:rPr lang="de-AT" sz="2700" dirty="0" err="1">
                <a:solidFill>
                  <a:schemeClr val="accent1"/>
                </a:solidFill>
              </a:rPr>
              <a:t>Danube</a:t>
            </a:r>
            <a:r>
              <a:rPr lang="de-AT" sz="2700" dirty="0">
                <a:solidFill>
                  <a:schemeClr val="accent1"/>
                </a:solidFill>
              </a:rPr>
              <a:t> </a:t>
            </a:r>
            <a:r>
              <a:rPr lang="de-AT" sz="2700" dirty="0" err="1">
                <a:solidFill>
                  <a:schemeClr val="accent1"/>
                </a:solidFill>
              </a:rPr>
              <a:t>Waterway</a:t>
            </a:r>
            <a:endParaRPr lang="de-AT" sz="1600" dirty="0">
              <a:solidFill>
                <a:schemeClr val="accent1"/>
              </a:solidFill>
            </a:endParaRPr>
          </a:p>
        </p:txBody>
      </p:sp>
      <p:sp>
        <p:nvSpPr>
          <p:cNvPr id="3" name="Inhaltsplatzhalter 2"/>
          <p:cNvSpPr>
            <a:spLocks noGrp="1"/>
          </p:cNvSpPr>
          <p:nvPr>
            <p:ph idx="1"/>
          </p:nvPr>
        </p:nvSpPr>
        <p:spPr>
          <a:xfrm>
            <a:off x="1485900" y="2240868"/>
            <a:ext cx="6380466" cy="3474132"/>
          </a:xfrm>
        </p:spPr>
        <p:txBody>
          <a:bodyPr>
            <a:normAutofit/>
          </a:bodyPr>
          <a:lstStyle/>
          <a:p>
            <a:pPr marL="0" indent="0">
              <a:buNone/>
            </a:pPr>
            <a:endParaRPr lang="de-DE" sz="1800" dirty="0">
              <a:solidFill>
                <a:schemeClr val="accent1"/>
              </a:solidFill>
            </a:endParaRPr>
          </a:p>
          <a:p>
            <a:pPr marL="0" indent="0">
              <a:buNone/>
            </a:pPr>
            <a:r>
              <a:rPr lang="en-US" sz="1800" dirty="0">
                <a:solidFill>
                  <a:schemeClr val="accent1"/>
                </a:solidFill>
              </a:rPr>
              <a:t>How many countries does the Danube flow through?</a:t>
            </a:r>
            <a:endParaRPr lang="de-DE" sz="1800" dirty="0">
              <a:solidFill>
                <a:schemeClr val="accent1"/>
              </a:solidFill>
            </a:endParaRPr>
          </a:p>
          <a:p>
            <a:pPr marL="606029" indent="-402431">
              <a:buAutoNum type="alphaLcParenR"/>
            </a:pPr>
            <a:r>
              <a:rPr lang="de-DE" sz="1800" dirty="0">
                <a:solidFill>
                  <a:schemeClr val="accent1"/>
                </a:solidFill>
              </a:rPr>
              <a:t>7</a:t>
            </a:r>
          </a:p>
          <a:p>
            <a:pPr marL="606029" indent="-402431">
              <a:buAutoNum type="alphaLcParenR"/>
            </a:pPr>
            <a:r>
              <a:rPr lang="de-DE" sz="1800" dirty="0">
                <a:solidFill>
                  <a:schemeClr val="accent1"/>
                </a:solidFill>
              </a:rPr>
              <a:t>5</a:t>
            </a:r>
          </a:p>
          <a:p>
            <a:pPr marL="606029" indent="-402431">
              <a:buAutoNum type="alphaLcParenR"/>
            </a:pPr>
            <a:r>
              <a:rPr lang="de-DE" sz="1800" dirty="0">
                <a:solidFill>
                  <a:schemeClr val="accent1"/>
                </a:solidFill>
              </a:rPr>
              <a:t>10</a:t>
            </a:r>
          </a:p>
          <a:p>
            <a:pPr marL="606029" indent="-402431">
              <a:buAutoNum type="alphaLcParenR"/>
            </a:pPr>
            <a:r>
              <a:rPr lang="de-DE" sz="1800" dirty="0">
                <a:solidFill>
                  <a:schemeClr val="accent1"/>
                </a:solidFill>
              </a:rPr>
              <a:t>12</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14</a:t>
            </a:fld>
            <a:endParaRPr lang="de-AT" dirty="0">
              <a:solidFill>
                <a:prstClr val="white"/>
              </a:solidFill>
              <a:latin typeface="Calibri"/>
            </a:endParaRPr>
          </a:p>
        </p:txBody>
      </p:sp>
      <p:grpSp>
        <p:nvGrpSpPr>
          <p:cNvPr id="8" name="Group 7"/>
          <p:cNvGrpSpPr/>
          <p:nvPr/>
        </p:nvGrpSpPr>
        <p:grpSpPr>
          <a:xfrm>
            <a:off x="-7133" y="5199709"/>
            <a:ext cx="10407519" cy="1906109"/>
            <a:chOff x="-7133" y="5199709"/>
            <a:chExt cx="10407519" cy="1906109"/>
          </a:xfrm>
        </p:grpSpPr>
        <p:pic>
          <p:nvPicPr>
            <p:cNvPr id="10" name="Picture 4" descr="Wachau, Ãsterreich, Natur, Donau, Kirche, Landschaft"/>
            <p:cNvPicPr>
              <a:picLocks noChangeAspect="1" noChangeArrowheads="1"/>
            </p:cNvPicPr>
            <p:nvPr/>
          </p:nvPicPr>
          <p:blipFill rotWithShape="1">
            <a:blip r:embed="rId3">
              <a:extLst>
                <a:ext uri="{28A0092B-C50C-407E-A947-70E740481C1C}">
                  <a14:useLocalDpi xmlns:a14="http://schemas.microsoft.com/office/drawing/2010/main" val="0"/>
                </a:ext>
              </a:extLst>
            </a:blip>
            <a:srcRect l="5859" t="29737" r="9109" b="18571"/>
            <a:stretch/>
          </p:blipFill>
          <p:spPr bwMode="auto">
            <a:xfrm>
              <a:off x="-7133" y="5200768"/>
              <a:ext cx="4104456" cy="18713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ratislava, Schloss, Die Wolken, Slowakei, Donau, Fluss"/>
            <p:cNvPicPr>
              <a:picLocks noChangeAspect="1" noChangeArrowheads="1"/>
            </p:cNvPicPr>
            <p:nvPr/>
          </p:nvPicPr>
          <p:blipFill rotWithShape="1">
            <a:blip r:embed="rId4">
              <a:extLst>
                <a:ext uri="{28A0092B-C50C-407E-A947-70E740481C1C}">
                  <a14:useLocalDpi xmlns:a14="http://schemas.microsoft.com/office/drawing/2010/main" val="0"/>
                </a:ext>
              </a:extLst>
            </a:blip>
            <a:srcRect l="8513" t="52" r="6351" b="-52"/>
            <a:stretch/>
          </p:blipFill>
          <p:spPr bwMode="auto">
            <a:xfrm>
              <a:off x="3007400" y="5199709"/>
              <a:ext cx="360040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onau, Bayern, Stadt, FluÃ, Wasser, Fluss, Natur"/>
            <p:cNvPicPr>
              <a:picLocks noChangeAspect="1" noChangeArrowheads="1"/>
            </p:cNvPicPr>
            <p:nvPr/>
          </p:nvPicPr>
          <p:blipFill rotWithShape="1">
            <a:blip r:embed="rId5">
              <a:extLst>
                <a:ext uri="{28A0092B-C50C-407E-A947-70E740481C1C}">
                  <a14:useLocalDpi xmlns:a14="http://schemas.microsoft.com/office/drawing/2010/main" val="0"/>
                </a:ext>
              </a:extLst>
            </a:blip>
            <a:srcRect t="16975"/>
            <a:stretch/>
          </p:blipFill>
          <p:spPr bwMode="auto">
            <a:xfrm>
              <a:off x="6320883" y="5200628"/>
              <a:ext cx="4079503" cy="190519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Ellipse 5"/>
          <p:cNvSpPr/>
          <p:nvPr/>
        </p:nvSpPr>
        <p:spPr>
          <a:xfrm>
            <a:off x="1225202" y="3615474"/>
            <a:ext cx="1782198" cy="3240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9" name="Textfeld 1"/>
          <p:cNvSpPr txBox="1">
            <a:spLocks noChangeArrowheads="1"/>
          </p:cNvSpPr>
          <p:nvPr/>
        </p:nvSpPr>
        <p:spPr bwMode="auto">
          <a:xfrm>
            <a:off x="-56110" y="5199709"/>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bg1"/>
                </a:solidFill>
                <a:latin typeface="Corbel" panose="020B0503020204020204" pitchFamily="34" charset="0"/>
              </a:rPr>
              <a:t>source</a:t>
            </a:r>
            <a:r>
              <a:rPr lang="de-DE" sz="800" dirty="0">
                <a:solidFill>
                  <a:schemeClr val="bg1"/>
                </a:solidFill>
                <a:latin typeface="Corbel" panose="020B0503020204020204" pitchFamily="34" charset="0"/>
              </a:rPr>
              <a:t>: </a:t>
            </a:r>
            <a:r>
              <a:rPr lang="de-DE" sz="800" dirty="0" err="1">
                <a:solidFill>
                  <a:schemeClr val="bg1"/>
                </a:solidFill>
                <a:latin typeface="Corbel" panose="020B0503020204020204" pitchFamily="34" charset="0"/>
              </a:rPr>
              <a:t>pixabay</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0819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6203032" cy="990600"/>
          </a:xfrm>
        </p:spPr>
        <p:txBody>
          <a:bodyPr>
            <a:normAutofit/>
          </a:bodyPr>
          <a:lstStyle/>
          <a:p>
            <a:r>
              <a:rPr lang="en-US" sz="2700" b="1" dirty="0">
                <a:solidFill>
                  <a:srgbClr val="376092"/>
                </a:solidFill>
              </a:rPr>
              <a:t>DANUBE NAVIGATION – Markets and Strengthening of the Waterway</a:t>
            </a:r>
            <a:endParaRPr lang="de-AT" sz="2700"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15</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851666580"/>
              </p:ext>
            </p:extLst>
          </p:nvPr>
        </p:nvGraphicFramePr>
        <p:xfrm>
          <a:off x="1907704" y="2132856"/>
          <a:ext cx="612068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258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a:solidFill>
                  <a:schemeClr val="accent1"/>
                </a:solidFill>
              </a:rPr>
              <a:t>Freight transport on the Danube</a:t>
            </a:r>
            <a:br>
              <a:rPr lang="en-US" b="1" dirty="0">
                <a:solidFill>
                  <a:schemeClr val="accent1"/>
                </a:solidFill>
              </a:rPr>
            </a:br>
            <a:r>
              <a:rPr lang="en-US" sz="2400" dirty="0">
                <a:solidFill>
                  <a:schemeClr val="accent1"/>
                </a:solidFill>
              </a:rPr>
              <a:t>Markets of the Danube Navigation</a:t>
            </a:r>
          </a:p>
        </p:txBody>
      </p:sp>
      <p:sp>
        <p:nvSpPr>
          <p:cNvPr id="3" name="Content Placeholder 2"/>
          <p:cNvSpPr>
            <a:spLocks noGrp="1"/>
          </p:cNvSpPr>
          <p:nvPr>
            <p:ph idx="1"/>
          </p:nvPr>
        </p:nvSpPr>
        <p:spPr>
          <a:xfrm>
            <a:off x="457200" y="1700808"/>
            <a:ext cx="8507288" cy="4776192"/>
          </a:xfrm>
        </p:spPr>
        <p:txBody>
          <a:bodyPr/>
          <a:lstStyle/>
          <a:p>
            <a:pPr>
              <a:spcAft>
                <a:spcPts val="1200"/>
              </a:spcAft>
              <a:buClr>
                <a:srgbClr val="189BC4"/>
              </a:buClr>
            </a:pPr>
            <a:r>
              <a:rPr lang="en-US" sz="1800" dirty="0">
                <a:solidFill>
                  <a:schemeClr val="accent1"/>
                </a:solidFill>
              </a:rPr>
              <a:t>total freight traffic 2020:</a:t>
            </a:r>
          </a:p>
          <a:p>
            <a:pPr lvl="1">
              <a:spcAft>
                <a:spcPts val="1200"/>
              </a:spcAft>
              <a:buClr>
                <a:srgbClr val="189BC4"/>
              </a:buClr>
              <a:buFont typeface="Symbol" panose="05050102010706020507" pitchFamily="18" charset="2"/>
              <a:buChar char="-"/>
            </a:pPr>
            <a:r>
              <a:rPr lang="en-US" sz="1600" dirty="0">
                <a:solidFill>
                  <a:schemeClr val="accent1"/>
                </a:solidFill>
              </a:rPr>
              <a:t>about </a:t>
            </a:r>
            <a:r>
              <a:rPr lang="de-AT" sz="1600" dirty="0">
                <a:solidFill>
                  <a:srgbClr val="3C628F"/>
                </a:solidFill>
              </a:rPr>
              <a:t>34,0</a:t>
            </a:r>
            <a:r>
              <a:rPr lang="en-US" sz="1600" dirty="0">
                <a:solidFill>
                  <a:schemeClr val="accent1"/>
                </a:solidFill>
              </a:rPr>
              <a:t> million tons of goods transported on the Danube and its tributaries</a:t>
            </a:r>
          </a:p>
          <a:p>
            <a:pPr lvl="1">
              <a:spcAft>
                <a:spcPts val="1200"/>
              </a:spcAft>
              <a:buClr>
                <a:srgbClr val="189BC4"/>
              </a:buClr>
              <a:buFont typeface="Symbol" panose="05050102010706020507" pitchFamily="18" charset="2"/>
              <a:buChar char="-"/>
            </a:pPr>
            <a:r>
              <a:rPr lang="en-US" sz="1600" dirty="0">
                <a:solidFill>
                  <a:schemeClr val="accent1"/>
                </a:solidFill>
              </a:rPr>
              <a:t>Romania with </a:t>
            </a:r>
            <a:r>
              <a:rPr lang="de-AT" sz="1600" dirty="0">
                <a:solidFill>
                  <a:schemeClr val="accent1"/>
                </a:solidFill>
              </a:rPr>
              <a:t>24,4 </a:t>
            </a:r>
            <a:r>
              <a:rPr lang="en-US" sz="1600" dirty="0">
                <a:solidFill>
                  <a:schemeClr val="accent1"/>
                </a:solidFill>
              </a:rPr>
              <a:t>million tons of goods has the largest transport volume</a:t>
            </a:r>
          </a:p>
          <a:p>
            <a:pPr lvl="1">
              <a:spcAft>
                <a:spcPts val="1200"/>
              </a:spcAft>
              <a:buClr>
                <a:srgbClr val="189BC4"/>
              </a:buClr>
              <a:buFont typeface="Symbol" panose="05050102010706020507" pitchFamily="18" charset="2"/>
              <a:buChar char="-"/>
            </a:pPr>
            <a:endParaRPr lang="en-US" sz="1800" dirty="0">
              <a:solidFill>
                <a:schemeClr val="accent1"/>
              </a:solidFill>
            </a:endParaRPr>
          </a:p>
          <a:p>
            <a:pPr>
              <a:spcAft>
                <a:spcPts val="1200"/>
              </a:spcAft>
              <a:buClr>
                <a:srgbClr val="189BC4"/>
              </a:buClr>
            </a:pPr>
            <a:r>
              <a:rPr lang="en-US" sz="1800" dirty="0">
                <a:solidFill>
                  <a:schemeClr val="accent1"/>
                </a:solidFill>
              </a:rPr>
              <a:t>Austrian Danube 2020: </a:t>
            </a:r>
          </a:p>
          <a:p>
            <a:pPr lvl="1">
              <a:spcAft>
                <a:spcPts val="1200"/>
              </a:spcAft>
              <a:buClr>
                <a:srgbClr val="189BC4"/>
              </a:buClr>
              <a:buFont typeface="Symbol" panose="05050102010706020507" pitchFamily="18" charset="2"/>
              <a:buChar char="-"/>
            </a:pPr>
            <a:r>
              <a:rPr lang="en-US" sz="1600" dirty="0">
                <a:solidFill>
                  <a:schemeClr val="accent1"/>
                </a:solidFill>
              </a:rPr>
              <a:t>Transport of 7,6 million. tons of goods (</a:t>
            </a:r>
            <a:r>
              <a:rPr lang="en-US" sz="1600" dirty="0">
                <a:solidFill>
                  <a:schemeClr val="accent1"/>
                </a:solidFill>
                <a:sym typeface="Wingdings" panose="05000000000000000000" pitchFamily="2" charset="2"/>
              </a:rPr>
              <a:t> decline due to low water levels and Ukraine crises)</a:t>
            </a:r>
            <a:endParaRPr lang="en-US" sz="1600" dirty="0">
              <a:solidFill>
                <a:schemeClr val="accent1"/>
              </a:solidFill>
            </a:endParaRPr>
          </a:p>
          <a:p>
            <a:pPr>
              <a:spcAft>
                <a:spcPts val="1200"/>
              </a:spcAft>
              <a:buClr>
                <a:srgbClr val="189BC4"/>
              </a:buClr>
            </a:pPr>
            <a:endParaRPr lang="en-US" sz="1800" dirty="0">
              <a:solidFill>
                <a:schemeClr val="accent1"/>
              </a:solidFill>
            </a:endParaRPr>
          </a:p>
          <a:p>
            <a:pPr>
              <a:spcAft>
                <a:spcPts val="1200"/>
              </a:spcAft>
              <a:buClr>
                <a:srgbClr val="189BC4"/>
              </a:buClr>
            </a:pPr>
            <a:r>
              <a:rPr lang="en-US" sz="1800" dirty="0">
                <a:solidFill>
                  <a:schemeClr val="accent1"/>
                </a:solidFill>
              </a:rPr>
              <a:t>transnational freight transport on the Austrian Danube corridor 2020:</a:t>
            </a:r>
          </a:p>
          <a:p>
            <a:pPr lvl="1">
              <a:spcAft>
                <a:spcPts val="1200"/>
              </a:spcAft>
              <a:buClr>
                <a:srgbClr val="189BC4"/>
              </a:buClr>
              <a:buFont typeface="Symbol" panose="05050102010706020507" pitchFamily="18" charset="2"/>
              <a:buChar char="-"/>
            </a:pPr>
            <a:r>
              <a:rPr lang="en-US" sz="1600" dirty="0">
                <a:solidFill>
                  <a:schemeClr val="accent1"/>
                </a:solidFill>
              </a:rPr>
              <a:t>Share of the Danube in the total modal split 8%.</a:t>
            </a:r>
          </a:p>
          <a:p>
            <a:pPr lvl="1">
              <a:spcAft>
                <a:spcPts val="1200"/>
              </a:spcAft>
              <a:buClr>
                <a:srgbClr val="189BC4"/>
              </a:buClr>
              <a:buFont typeface="Symbol" panose="05050102010706020507" pitchFamily="18" charset="2"/>
              <a:buChar char="-"/>
            </a:pPr>
            <a:r>
              <a:rPr lang="en-US" sz="1600" dirty="0">
                <a:solidFill>
                  <a:schemeClr val="accent1"/>
                </a:solidFill>
              </a:rPr>
              <a:t>Highest share of the Danube in transports across the eastern border</a:t>
            </a:r>
            <a:endParaRPr lang="de-AT" dirty="0">
              <a:solidFill>
                <a:schemeClr val="accent1"/>
              </a:solidFill>
            </a:endParaRPr>
          </a:p>
          <a:p>
            <a:pPr lvl="1">
              <a:spcAft>
                <a:spcPts val="1200"/>
              </a:spcAft>
              <a:buFont typeface="Symbol" panose="05050102010706020507" pitchFamily="18" charset="2"/>
              <a:buChar char="-"/>
            </a:pP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7" name="Textfeld 1"/>
          <p:cNvSpPr txBox="1">
            <a:spLocks noChangeArrowheads="1"/>
          </p:cNvSpPr>
          <p:nvPr/>
        </p:nvSpPr>
        <p:spPr bwMode="auto">
          <a:xfrm>
            <a:off x="7974178"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WKO</a:t>
            </a:r>
          </a:p>
        </p:txBody>
      </p:sp>
    </p:spTree>
    <p:extLst>
      <p:ext uri="{BB962C8B-B14F-4D97-AF65-F5344CB8AC3E}">
        <p14:creationId xmlns:p14="http://schemas.microsoft.com/office/powerpoint/2010/main" val="3459589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33599"/>
          <a:stretch/>
        </p:blipFill>
        <p:spPr>
          <a:xfrm>
            <a:off x="1259632" y="6353687"/>
            <a:ext cx="3438525" cy="284609"/>
          </a:xfrm>
          <a:prstGeom prst="rect">
            <a:avLst/>
          </a:prstGeom>
        </p:spPr>
      </p:pic>
      <p:sp>
        <p:nvSpPr>
          <p:cNvPr id="49155" name="Rectangle 2"/>
          <p:cNvSpPr>
            <a:spLocks noGrp="1" noChangeArrowheads="1"/>
          </p:cNvSpPr>
          <p:nvPr>
            <p:ph type="title"/>
          </p:nvPr>
        </p:nvSpPr>
        <p:spPr>
          <a:xfrm>
            <a:off x="457200" y="403200"/>
            <a:ext cx="7917473" cy="770855"/>
          </a:xfrm>
        </p:spPr>
        <p:txBody>
          <a:bodyPr>
            <a:noAutofit/>
          </a:bodyPr>
          <a:lstStyle/>
          <a:p>
            <a:r>
              <a:rPr lang="de-AT" b="1" dirty="0">
                <a:solidFill>
                  <a:schemeClr val="accent1"/>
                </a:solidFill>
              </a:rPr>
              <a:t>Freight Transport on </a:t>
            </a:r>
            <a:r>
              <a:rPr lang="de-AT" b="1" dirty="0" err="1">
                <a:solidFill>
                  <a:schemeClr val="accent1"/>
                </a:solidFill>
              </a:rPr>
              <a:t>the</a:t>
            </a:r>
            <a:r>
              <a:rPr lang="de-AT" b="1" dirty="0">
                <a:solidFill>
                  <a:schemeClr val="accent1"/>
                </a:solidFill>
              </a:rPr>
              <a:t> </a:t>
            </a:r>
            <a:r>
              <a:rPr lang="de-AT" b="1" dirty="0" err="1">
                <a:solidFill>
                  <a:schemeClr val="accent1"/>
                </a:solidFill>
              </a:rPr>
              <a:t>entire</a:t>
            </a:r>
            <a:r>
              <a:rPr lang="de-AT" b="1" dirty="0">
                <a:solidFill>
                  <a:schemeClr val="accent1"/>
                </a:solidFill>
              </a:rPr>
              <a:t> </a:t>
            </a:r>
            <a:r>
              <a:rPr lang="de-AT" b="1" dirty="0" err="1">
                <a:solidFill>
                  <a:schemeClr val="accent1"/>
                </a:solidFill>
              </a:rPr>
              <a:t>Danube</a:t>
            </a:r>
            <a:r>
              <a:rPr lang="de-AT" b="1" dirty="0">
                <a:solidFill>
                  <a:schemeClr val="accent1"/>
                </a:solidFill>
              </a:rPr>
              <a:t> –</a:t>
            </a:r>
            <a:br>
              <a:rPr lang="de-AT" b="1" dirty="0">
                <a:solidFill>
                  <a:schemeClr val="accent1"/>
                </a:solidFill>
              </a:rPr>
            </a:br>
            <a:r>
              <a:rPr lang="de-AT" b="1" dirty="0">
                <a:solidFill>
                  <a:schemeClr val="accent1"/>
                </a:solidFill>
              </a:rPr>
              <a:t>in </a:t>
            </a:r>
            <a:r>
              <a:rPr lang="de-AT" b="1" dirty="0" err="1">
                <a:solidFill>
                  <a:schemeClr val="accent1"/>
                </a:solidFill>
              </a:rPr>
              <a:t>million</a:t>
            </a:r>
            <a:r>
              <a:rPr lang="de-AT" b="1" dirty="0">
                <a:solidFill>
                  <a:schemeClr val="accent1"/>
                </a:solidFill>
              </a:rPr>
              <a:t> </a:t>
            </a:r>
            <a:r>
              <a:rPr lang="de-AT" b="1" dirty="0" err="1">
                <a:solidFill>
                  <a:schemeClr val="accent1"/>
                </a:solidFill>
              </a:rPr>
              <a:t>tons</a:t>
            </a:r>
            <a:r>
              <a:rPr lang="de-AT" b="1" dirty="0">
                <a:solidFill>
                  <a:schemeClr val="accent1"/>
                </a:solidFill>
              </a:rPr>
              <a:t>/</a:t>
            </a:r>
            <a:r>
              <a:rPr lang="de-AT" b="1" dirty="0" err="1">
                <a:solidFill>
                  <a:schemeClr val="accent1"/>
                </a:solidFill>
              </a:rPr>
              <a:t>year</a:t>
            </a:r>
            <a:r>
              <a:rPr lang="de-AT" b="1" dirty="0">
                <a:solidFill>
                  <a:schemeClr val="accent1"/>
                </a:solidFill>
              </a:rPr>
              <a:t> (2020)</a:t>
            </a:r>
            <a:br>
              <a:rPr lang="de-AT" sz="2000" b="1" dirty="0">
                <a:solidFill>
                  <a:schemeClr val="accent1"/>
                </a:solidFill>
              </a:rPr>
            </a:br>
            <a:r>
              <a:rPr lang="de-DE" sz="2400" dirty="0" err="1">
                <a:solidFill>
                  <a:schemeClr val="accent1"/>
                </a:solidFill>
              </a:rPr>
              <a:t>Markets</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2400" b="1" dirty="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2" name="TextBox 1"/>
          <p:cNvSpPr txBox="1"/>
          <p:nvPr/>
        </p:nvSpPr>
        <p:spPr>
          <a:xfrm>
            <a:off x="7596337" y="1916832"/>
            <a:ext cx="1368152" cy="864096"/>
          </a:xfrm>
          <a:prstGeom prst="rect">
            <a:avLst/>
          </a:prstGeom>
          <a:noFill/>
        </p:spPr>
        <p:txBody>
          <a:bodyPr wrap="square" rtlCol="0">
            <a:spAutoFit/>
          </a:bodyPr>
          <a:lstStyle/>
          <a:p>
            <a:endParaRPr lang="de-AT" dirty="0"/>
          </a:p>
        </p:txBody>
      </p:sp>
      <p:sp>
        <p:nvSpPr>
          <p:cNvPr id="10"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1" name="Textfeld 1"/>
          <p:cNvSpPr txBox="1">
            <a:spLocks noChangeArrowheads="1"/>
          </p:cNvSpPr>
          <p:nvPr/>
        </p:nvSpPr>
        <p:spPr bwMode="auto">
          <a:xfrm>
            <a:off x="1475656" y="1656882"/>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6" name="Picture 5">
            <a:extLst>
              <a:ext uri="{FF2B5EF4-FFF2-40B4-BE49-F238E27FC236}">
                <a16:creationId xmlns:a16="http://schemas.microsoft.com/office/drawing/2014/main" id="{E51DBD78-5B73-94E9-B3D0-E2BF27252F8D}"/>
              </a:ext>
            </a:extLst>
          </p:cNvPr>
          <p:cNvPicPr>
            <a:picLocks noChangeAspect="1"/>
          </p:cNvPicPr>
          <p:nvPr/>
        </p:nvPicPr>
        <p:blipFill>
          <a:blip r:embed="rId4"/>
          <a:stretch>
            <a:fillRect/>
          </a:stretch>
        </p:blipFill>
        <p:spPr>
          <a:xfrm>
            <a:off x="971600" y="1701126"/>
            <a:ext cx="6071964" cy="4896226"/>
          </a:xfrm>
          <a:prstGeom prst="rect">
            <a:avLst/>
          </a:prstGeom>
        </p:spPr>
      </p:pic>
    </p:spTree>
    <p:extLst>
      <p:ext uri="{BB962C8B-B14F-4D97-AF65-F5344CB8AC3E}">
        <p14:creationId xmlns:p14="http://schemas.microsoft.com/office/powerpoint/2010/main" val="3997599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467544" y="198506"/>
            <a:ext cx="8435280" cy="1079500"/>
          </a:xfrm>
          <a:noFill/>
        </p:spPr>
        <p:txBody>
          <a:bodyPr anchor="t">
            <a:normAutofit fontScale="90000"/>
          </a:bodyPr>
          <a:lstStyle/>
          <a:p>
            <a:r>
              <a:rPr lang="de-DE" sz="3100" b="1" dirty="0">
                <a:solidFill>
                  <a:schemeClr val="accent1"/>
                </a:solidFill>
              </a:rPr>
              <a:t>Freight Transport on </a:t>
            </a:r>
            <a:r>
              <a:rPr lang="de-DE" sz="3100" b="1" dirty="0" err="1">
                <a:solidFill>
                  <a:schemeClr val="accent1"/>
                </a:solidFill>
              </a:rPr>
              <a:t>the</a:t>
            </a:r>
            <a:r>
              <a:rPr lang="de-DE" sz="3100" b="1" dirty="0">
                <a:solidFill>
                  <a:schemeClr val="accent1"/>
                </a:solidFill>
              </a:rPr>
              <a:t> Austrian</a:t>
            </a:r>
            <a:br>
              <a:rPr lang="de-DE" sz="3100" b="1" dirty="0">
                <a:solidFill>
                  <a:schemeClr val="accent1"/>
                </a:solidFill>
              </a:rPr>
            </a:br>
            <a:r>
              <a:rPr lang="de-DE" sz="3100" b="1" dirty="0" err="1">
                <a:solidFill>
                  <a:schemeClr val="accent1"/>
                </a:solidFill>
              </a:rPr>
              <a:t>Danube</a:t>
            </a:r>
            <a:r>
              <a:rPr lang="de-DE" sz="3100" b="1" dirty="0">
                <a:solidFill>
                  <a:schemeClr val="accent1"/>
                </a:solidFill>
              </a:rPr>
              <a:t> 2006-2021</a:t>
            </a:r>
            <a:br>
              <a:rPr lang="de-DE" sz="3200" b="1" dirty="0">
                <a:solidFill>
                  <a:schemeClr val="accent1"/>
                </a:solidFill>
              </a:rPr>
            </a:br>
            <a:r>
              <a:rPr lang="de-DE" sz="2700" dirty="0" err="1">
                <a:solidFill>
                  <a:schemeClr val="accent1"/>
                </a:solidFill>
              </a:rPr>
              <a:t>Markets</a:t>
            </a:r>
            <a:r>
              <a:rPr lang="de-DE" sz="2700" dirty="0">
                <a:solidFill>
                  <a:schemeClr val="accent1"/>
                </a:solidFill>
              </a:rPr>
              <a:t> </a:t>
            </a:r>
            <a:r>
              <a:rPr lang="de-DE" sz="2700" dirty="0" err="1">
                <a:solidFill>
                  <a:schemeClr val="accent1"/>
                </a:solidFill>
              </a:rPr>
              <a:t>of</a:t>
            </a:r>
            <a:r>
              <a:rPr lang="de-DE" sz="2700" dirty="0">
                <a:solidFill>
                  <a:schemeClr val="accent1"/>
                </a:solidFill>
              </a:rPr>
              <a:t> </a:t>
            </a:r>
            <a:r>
              <a:rPr lang="de-DE" sz="2700" dirty="0" err="1">
                <a:solidFill>
                  <a:schemeClr val="accent1"/>
                </a:solidFill>
              </a:rPr>
              <a:t>Danube</a:t>
            </a:r>
            <a:r>
              <a:rPr lang="de-DE" sz="2700" dirty="0">
                <a:solidFill>
                  <a:schemeClr val="accent1"/>
                </a:solidFill>
              </a:rPr>
              <a:t> Navigation</a:t>
            </a:r>
            <a:endParaRPr lang="de-AT" sz="2400" b="1" dirty="0">
              <a:solidFill>
                <a:schemeClr val="accent1"/>
              </a:solidFill>
            </a:endParaRPr>
          </a:p>
        </p:txBody>
      </p:sp>
      <p:sp>
        <p:nvSpPr>
          <p:cNvPr id="50181" name="Text Box 4"/>
          <p:cNvSpPr txBox="1">
            <a:spLocks noChangeArrowheads="1"/>
          </p:cNvSpPr>
          <p:nvPr/>
        </p:nvSpPr>
        <p:spPr bwMode="auto">
          <a:xfrm>
            <a:off x="7069015" y="3168650"/>
            <a:ext cx="111955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endParaRPr lang="de-AT" sz="1400" dirty="0"/>
          </a:p>
        </p:txBody>
      </p:sp>
      <p:sp>
        <p:nvSpPr>
          <p:cNvPr id="10" name="Foliennummernplatzhalter 4"/>
          <p:cNvSpPr>
            <a:spLocks noGrp="1"/>
          </p:cNvSpPr>
          <p:nvPr>
            <p:ph type="sldNum" sz="quarter" idx="4294967295"/>
          </p:nvPr>
        </p:nvSpPr>
        <p:spPr>
          <a:xfrm>
            <a:off x="7596336" y="6597352"/>
            <a:ext cx="1066800" cy="329184"/>
          </a:xfrm>
          <a:prstGeom prst="rect">
            <a:avLst/>
          </a:prstGeom>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11"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3" name="Picture 2"/>
          <p:cNvPicPr>
            <a:picLocks noChangeAspect="1"/>
          </p:cNvPicPr>
          <p:nvPr/>
        </p:nvPicPr>
        <p:blipFill rotWithShape="1">
          <a:blip r:embed="rId3"/>
          <a:srcRect b="16311"/>
          <a:stretch/>
        </p:blipFill>
        <p:spPr>
          <a:xfrm>
            <a:off x="1024461" y="6175238"/>
            <a:ext cx="6766570" cy="432280"/>
          </a:xfrm>
          <a:prstGeom prst="rect">
            <a:avLst/>
          </a:prstGeom>
        </p:spPr>
      </p:pic>
      <p:sp>
        <p:nvSpPr>
          <p:cNvPr id="12" name="Textfeld 1"/>
          <p:cNvSpPr txBox="1">
            <a:spLocks noChangeArrowheads="1"/>
          </p:cNvSpPr>
          <p:nvPr/>
        </p:nvSpPr>
        <p:spPr bwMode="auto">
          <a:xfrm>
            <a:off x="1152711" y="1772816"/>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5" name="Picture 4">
            <a:extLst>
              <a:ext uri="{FF2B5EF4-FFF2-40B4-BE49-F238E27FC236}">
                <a16:creationId xmlns:a16="http://schemas.microsoft.com/office/drawing/2014/main" id="{E13E9D66-EF7F-3918-C320-6B1AE78AEC08}"/>
              </a:ext>
            </a:extLst>
          </p:cNvPr>
          <p:cNvPicPr>
            <a:picLocks noChangeAspect="1"/>
          </p:cNvPicPr>
          <p:nvPr/>
        </p:nvPicPr>
        <p:blipFill>
          <a:blip r:embed="rId4"/>
          <a:stretch>
            <a:fillRect/>
          </a:stretch>
        </p:blipFill>
        <p:spPr>
          <a:xfrm>
            <a:off x="1041360" y="1725612"/>
            <a:ext cx="6749671" cy="4866659"/>
          </a:xfrm>
          <a:prstGeom prst="rect">
            <a:avLst/>
          </a:prstGeom>
        </p:spPr>
      </p:pic>
    </p:spTree>
    <p:extLst>
      <p:ext uri="{BB962C8B-B14F-4D97-AF65-F5344CB8AC3E}">
        <p14:creationId xmlns:p14="http://schemas.microsoft.com/office/powerpoint/2010/main" val="11447878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457200" y="403200"/>
            <a:ext cx="8435280" cy="647700"/>
          </a:xfrm>
        </p:spPr>
        <p:txBody>
          <a:bodyPr>
            <a:noAutofit/>
          </a:bodyPr>
          <a:lstStyle/>
          <a:p>
            <a:r>
              <a:rPr lang="de-AT" b="1" dirty="0">
                <a:solidFill>
                  <a:schemeClr val="accent1"/>
                </a:solidFill>
              </a:rPr>
              <a:t>Cross-Border Freight Transport</a:t>
            </a:r>
            <a:r>
              <a:rPr lang="de-AT" sz="2600" b="1" dirty="0">
                <a:solidFill>
                  <a:schemeClr val="accent1"/>
                </a:solidFill>
              </a:rPr>
              <a:t> </a:t>
            </a:r>
            <a:br>
              <a:rPr lang="de-AT" sz="2600" b="1" dirty="0">
                <a:solidFill>
                  <a:schemeClr val="accent1"/>
                </a:solidFill>
              </a:rPr>
            </a:br>
            <a:r>
              <a:rPr lang="de-AT" b="1" dirty="0">
                <a:solidFill>
                  <a:schemeClr val="accent1"/>
                </a:solidFill>
              </a:rPr>
              <a:t>at </a:t>
            </a:r>
            <a:r>
              <a:rPr lang="de-AT" b="1" dirty="0" err="1">
                <a:solidFill>
                  <a:schemeClr val="accent1"/>
                </a:solidFill>
              </a:rPr>
              <a:t>the</a:t>
            </a:r>
            <a:r>
              <a:rPr lang="de-AT" b="1" dirty="0">
                <a:solidFill>
                  <a:schemeClr val="accent1"/>
                </a:solidFill>
              </a:rPr>
              <a:t> Austrian </a:t>
            </a:r>
            <a:r>
              <a:rPr lang="de-AT" b="1" dirty="0" err="1">
                <a:solidFill>
                  <a:schemeClr val="accent1"/>
                </a:solidFill>
              </a:rPr>
              <a:t>Danube</a:t>
            </a:r>
            <a:r>
              <a:rPr lang="de-AT" b="1" dirty="0">
                <a:solidFill>
                  <a:schemeClr val="accent1"/>
                </a:solidFill>
              </a:rPr>
              <a:t> 2021</a:t>
            </a:r>
            <a:br>
              <a:rPr lang="de-AT" sz="2200" b="1" dirty="0">
                <a:solidFill>
                  <a:schemeClr val="accent1"/>
                </a:solidFill>
              </a:rPr>
            </a:br>
            <a:r>
              <a:rPr lang="de-DE" sz="2400" dirty="0" err="1">
                <a:solidFill>
                  <a:schemeClr val="accent1"/>
                </a:solidFill>
              </a:rPr>
              <a:t>Markets</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DE" b="1" dirty="0">
              <a:solidFill>
                <a:schemeClr val="accent1"/>
              </a:solidFill>
            </a:endParaRPr>
          </a:p>
        </p:txBody>
      </p:sp>
      <p:sp>
        <p:nvSpPr>
          <p:cNvPr id="9"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8"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0" name="Textfeld 1"/>
          <p:cNvSpPr txBox="1">
            <a:spLocks noChangeArrowheads="1"/>
          </p:cNvSpPr>
          <p:nvPr/>
        </p:nvSpPr>
        <p:spPr bwMode="auto">
          <a:xfrm>
            <a:off x="1431775" y="164874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4" name="Picture 3">
            <a:extLst>
              <a:ext uri="{FF2B5EF4-FFF2-40B4-BE49-F238E27FC236}">
                <a16:creationId xmlns:a16="http://schemas.microsoft.com/office/drawing/2014/main" id="{84A83AE1-FB3E-5357-7F3B-3FC575DC18A5}"/>
              </a:ext>
            </a:extLst>
          </p:cNvPr>
          <p:cNvPicPr>
            <a:picLocks noChangeAspect="1"/>
          </p:cNvPicPr>
          <p:nvPr/>
        </p:nvPicPr>
        <p:blipFill>
          <a:blip r:embed="rId3"/>
          <a:stretch>
            <a:fillRect/>
          </a:stretch>
        </p:blipFill>
        <p:spPr>
          <a:xfrm>
            <a:off x="611559" y="1723361"/>
            <a:ext cx="5760641" cy="4793121"/>
          </a:xfrm>
          <a:prstGeom prst="rect">
            <a:avLst/>
          </a:prstGeom>
        </p:spPr>
      </p:pic>
    </p:spTree>
    <p:extLst>
      <p:ext uri="{BB962C8B-B14F-4D97-AF65-F5344CB8AC3E}">
        <p14:creationId xmlns:p14="http://schemas.microsoft.com/office/powerpoint/2010/main" val="4054644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Learning objectives and target groups</a:t>
            </a:r>
          </a:p>
        </p:txBody>
      </p:sp>
      <p:sp>
        <p:nvSpPr>
          <p:cNvPr id="3" name="Inhaltsplatzhalter 2"/>
          <p:cNvSpPr>
            <a:spLocks noGrp="1"/>
          </p:cNvSpPr>
          <p:nvPr>
            <p:ph idx="1"/>
          </p:nvPr>
        </p:nvSpPr>
        <p:spPr>
          <a:xfrm>
            <a:off x="457200" y="1700808"/>
            <a:ext cx="8229600" cy="2808312"/>
          </a:xfrm>
        </p:spPr>
        <p:txBody>
          <a:bodyPr>
            <a:normAutofit/>
          </a:bodyPr>
          <a:lstStyle/>
          <a:p>
            <a:pPr marL="0" indent="0">
              <a:buNone/>
            </a:pPr>
            <a:r>
              <a:rPr lang="en-US" sz="1600" dirty="0">
                <a:solidFill>
                  <a:schemeClr val="accent1"/>
                </a:solidFill>
              </a:rPr>
              <a:t>After having dealt with the contents, the learners know:</a:t>
            </a:r>
          </a:p>
          <a:p>
            <a:pPr marL="0" indent="0">
              <a:buNone/>
            </a:pPr>
            <a:endParaRPr lang="en-US" sz="1600" dirty="0">
              <a:solidFill>
                <a:schemeClr val="accent1"/>
              </a:solidFill>
            </a:endParaRPr>
          </a:p>
          <a:p>
            <a:r>
              <a:rPr lang="en-US" sz="1600" dirty="0">
                <a:solidFill>
                  <a:schemeClr val="accent1"/>
                </a:solidFill>
              </a:rPr>
              <a:t>Numbers, data and facts about the Danube waterway; locks, bridges and the availability of the Danube</a:t>
            </a:r>
          </a:p>
          <a:p>
            <a:r>
              <a:rPr lang="en-US" sz="1600" dirty="0">
                <a:solidFill>
                  <a:schemeClr val="accent1"/>
                </a:solidFill>
              </a:rPr>
              <a:t>Danube navigation markets: from freight transport to tourism and passenger transport in Austria and the entire Danube corridor</a:t>
            </a:r>
          </a:p>
          <a:p>
            <a:r>
              <a:rPr lang="en-US" sz="1600" dirty="0">
                <a:solidFill>
                  <a:schemeClr val="accent1"/>
                </a:solidFill>
              </a:rPr>
              <a:t>Strengths of Danube inland navigation, weaknesses and possibilities to minimize the weaknesses: from training to maintenance measures to transport speed and network density. In addition, the transport policy framework of Danube inland navigation.</a:t>
            </a:r>
          </a:p>
        </p:txBody>
      </p:sp>
      <p:sp>
        <p:nvSpPr>
          <p:cNvPr id="4" name="Datumsplatzhalter 3"/>
          <p:cNvSpPr>
            <a:spLocks noGrp="1"/>
          </p:cNvSpPr>
          <p:nvPr>
            <p:ph type="dt" sz="half" idx="10"/>
          </p:nvPr>
        </p:nvSpPr>
        <p:spPr/>
        <p:txBody>
          <a:bodyPr/>
          <a:lstStyle/>
          <a:p>
            <a:fld id="{BFE3E439-2117-40D2-8620-57AA3B7B4DC6}" type="datetime7">
              <a:rPr lang="de-AT" smtClean="0">
                <a:solidFill>
                  <a:prstClr val="white"/>
                </a:solidFill>
              </a:rPr>
              <a:pPr/>
              <a:t>Sep-22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Inhaltsplatzhalter 2"/>
          <p:cNvSpPr txBox="1">
            <a:spLocks/>
          </p:cNvSpPr>
          <p:nvPr/>
        </p:nvSpPr>
        <p:spPr>
          <a:xfrm>
            <a:off x="457200" y="4797152"/>
            <a:ext cx="5410944"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AT" sz="1600" b="1" dirty="0">
                <a:solidFill>
                  <a:schemeClr val="accent1"/>
                </a:solidFill>
              </a:rPr>
              <a:t>Target </a:t>
            </a:r>
            <a:r>
              <a:rPr lang="de-AT" sz="1600" b="1" dirty="0" err="1">
                <a:solidFill>
                  <a:schemeClr val="accent1"/>
                </a:solidFill>
              </a:rPr>
              <a:t>group</a:t>
            </a:r>
            <a:endParaRPr lang="de-AT" sz="1600" b="1" dirty="0">
              <a:solidFill>
                <a:schemeClr val="accent1"/>
              </a:solidFill>
            </a:endParaRPr>
          </a:p>
          <a:p>
            <a:r>
              <a:rPr lang="de-AT" sz="1600" dirty="0">
                <a:solidFill>
                  <a:schemeClr val="accent1"/>
                </a:solidFill>
              </a:rPr>
              <a:t>University </a:t>
            </a:r>
            <a:r>
              <a:rPr lang="de-AT" sz="1600" dirty="0" err="1">
                <a:solidFill>
                  <a:schemeClr val="accent1"/>
                </a:solidFill>
              </a:rPr>
              <a:t>students</a:t>
            </a:r>
            <a:endParaRPr lang="de-AT" sz="1600" dirty="0">
              <a:solidFill>
                <a:schemeClr val="accent1"/>
              </a:solidFill>
            </a:endParaRPr>
          </a:p>
          <a:p>
            <a:r>
              <a:rPr lang="de-DE" sz="1600" dirty="0" err="1">
                <a:solidFill>
                  <a:schemeClr val="accent1"/>
                </a:solidFill>
              </a:rPr>
              <a:t>Vocational</a:t>
            </a:r>
            <a:r>
              <a:rPr lang="de-DE" sz="1600" dirty="0">
                <a:solidFill>
                  <a:schemeClr val="accent1"/>
                </a:solidFill>
              </a:rPr>
              <a:t> </a:t>
            </a:r>
            <a:r>
              <a:rPr lang="de-DE" sz="1600" dirty="0" err="1">
                <a:solidFill>
                  <a:schemeClr val="accent1"/>
                </a:solidFill>
              </a:rPr>
              <a:t>students</a:t>
            </a:r>
            <a:endParaRPr lang="de-DE" sz="1600" dirty="0">
              <a:solidFill>
                <a:schemeClr val="accent1"/>
              </a:solidFill>
            </a:endParaRPr>
          </a:p>
          <a:p>
            <a:r>
              <a:rPr lang="de-DE" sz="1600" dirty="0">
                <a:solidFill>
                  <a:schemeClr val="accent1"/>
                </a:solidFill>
              </a:rPr>
              <a:t>High School </a:t>
            </a:r>
            <a:r>
              <a:rPr lang="de-DE" sz="1600" dirty="0" err="1">
                <a:solidFill>
                  <a:schemeClr val="accent1"/>
                </a:solidFill>
              </a:rPr>
              <a:t>students</a:t>
            </a:r>
            <a:endParaRPr lang="de-AT" sz="1600" dirty="0">
              <a:solidFill>
                <a:schemeClr val="accent1"/>
              </a:solidFill>
            </a:endParaRPr>
          </a:p>
        </p:txBody>
      </p:sp>
    </p:spTree>
    <p:extLst>
      <p:ext uri="{BB962C8B-B14F-4D97-AF65-F5344CB8AC3E}">
        <p14:creationId xmlns:p14="http://schemas.microsoft.com/office/powerpoint/2010/main" val="2544869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3200"/>
            <a:ext cx="8568952" cy="990600"/>
          </a:xfrm>
        </p:spPr>
        <p:txBody>
          <a:bodyPr>
            <a:noAutofit/>
          </a:bodyPr>
          <a:lstStyle/>
          <a:p>
            <a:r>
              <a:rPr lang="de-AT" b="1" dirty="0">
                <a:solidFill>
                  <a:schemeClr val="accent1"/>
                </a:solidFill>
              </a:rPr>
              <a:t>Transport Volume on </a:t>
            </a:r>
            <a:r>
              <a:rPr lang="de-AT" b="1" dirty="0" err="1">
                <a:solidFill>
                  <a:schemeClr val="accent1"/>
                </a:solidFill>
              </a:rPr>
              <a:t>the</a:t>
            </a:r>
            <a:r>
              <a:rPr lang="de-AT" b="1" dirty="0">
                <a:solidFill>
                  <a:schemeClr val="accent1"/>
                </a:solidFill>
              </a:rPr>
              <a:t> Austrian </a:t>
            </a:r>
            <a:r>
              <a:rPr lang="de-AT" b="1" dirty="0" err="1">
                <a:solidFill>
                  <a:schemeClr val="accent1"/>
                </a:solidFill>
              </a:rPr>
              <a:t>Danube</a:t>
            </a:r>
            <a:br>
              <a:rPr lang="de-AT" b="1" dirty="0">
                <a:solidFill>
                  <a:schemeClr val="accent1"/>
                </a:solidFill>
              </a:rPr>
            </a:br>
            <a:r>
              <a:rPr lang="de-AT" b="1" dirty="0" err="1">
                <a:solidFill>
                  <a:schemeClr val="accent1"/>
                </a:solidFill>
              </a:rPr>
              <a:t>by</a:t>
            </a:r>
            <a:r>
              <a:rPr lang="de-AT" b="1" dirty="0">
                <a:solidFill>
                  <a:schemeClr val="accent1"/>
                </a:solidFill>
              </a:rPr>
              <a:t> </a:t>
            </a:r>
            <a:r>
              <a:rPr lang="de-AT" b="1" dirty="0" err="1">
                <a:solidFill>
                  <a:schemeClr val="accent1"/>
                </a:solidFill>
              </a:rPr>
              <a:t>Commodity</a:t>
            </a:r>
            <a:r>
              <a:rPr lang="de-AT" b="1" dirty="0">
                <a:solidFill>
                  <a:schemeClr val="accent1"/>
                </a:solidFill>
              </a:rPr>
              <a:t> Groups 2021</a:t>
            </a:r>
            <a:br>
              <a:rPr lang="de-AT" sz="2000" dirty="0">
                <a:solidFill>
                  <a:schemeClr val="accent1"/>
                </a:solidFill>
              </a:rPr>
            </a:br>
            <a:r>
              <a:rPr lang="de-DE" sz="2400" dirty="0" err="1">
                <a:solidFill>
                  <a:schemeClr val="accent1"/>
                </a:solidFill>
              </a:rPr>
              <a:t>Markets</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DE" sz="2400" b="1"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8"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9" name="Textfeld 1"/>
          <p:cNvSpPr txBox="1">
            <a:spLocks noChangeArrowheads="1"/>
          </p:cNvSpPr>
          <p:nvPr/>
        </p:nvSpPr>
        <p:spPr bwMode="auto">
          <a:xfrm>
            <a:off x="1269139" y="1664240"/>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6" name="Picture 5">
            <a:extLst>
              <a:ext uri="{FF2B5EF4-FFF2-40B4-BE49-F238E27FC236}">
                <a16:creationId xmlns:a16="http://schemas.microsoft.com/office/drawing/2014/main" id="{71C12DB0-48CE-CD30-6870-E739B096533C}"/>
              </a:ext>
            </a:extLst>
          </p:cNvPr>
          <p:cNvPicPr>
            <a:picLocks noChangeAspect="1"/>
          </p:cNvPicPr>
          <p:nvPr/>
        </p:nvPicPr>
        <p:blipFill rotWithShape="1">
          <a:blip r:embed="rId3"/>
          <a:srcRect t="2139"/>
          <a:stretch/>
        </p:blipFill>
        <p:spPr>
          <a:xfrm>
            <a:off x="547775" y="1747295"/>
            <a:ext cx="4975517" cy="4850057"/>
          </a:xfrm>
          <a:prstGeom prst="rect">
            <a:avLst/>
          </a:prstGeom>
        </p:spPr>
      </p:pic>
    </p:spTree>
    <p:extLst>
      <p:ext uri="{BB962C8B-B14F-4D97-AF65-F5344CB8AC3E}">
        <p14:creationId xmlns:p14="http://schemas.microsoft.com/office/powerpoint/2010/main" val="2275287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solidFill>
                  <a:schemeClr val="accent1"/>
                </a:solidFill>
              </a:rPr>
              <a:t>Transported</a:t>
            </a:r>
            <a:r>
              <a:rPr lang="de-DE" b="1" dirty="0">
                <a:solidFill>
                  <a:schemeClr val="accent1"/>
                </a:solidFill>
              </a:rPr>
              <a:t> </a:t>
            </a:r>
            <a:r>
              <a:rPr lang="de-DE" b="1" dirty="0" err="1">
                <a:solidFill>
                  <a:schemeClr val="accent1"/>
                </a:solidFill>
              </a:rPr>
              <a:t>Goods</a:t>
            </a:r>
            <a:br>
              <a:rPr lang="de-AT" b="1" dirty="0">
                <a:solidFill>
                  <a:schemeClr val="accent1"/>
                </a:solidFill>
              </a:rPr>
            </a:br>
            <a:r>
              <a:rPr lang="de-DE" sz="2400" dirty="0" err="1">
                <a:solidFill>
                  <a:schemeClr val="accent1"/>
                </a:solidFill>
              </a:rPr>
              <a:t>Markets</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2400" dirty="0"/>
          </a:p>
        </p:txBody>
      </p:sp>
      <p:sp>
        <p:nvSpPr>
          <p:cNvPr id="3" name="Inhaltsplatzhalter 2"/>
          <p:cNvSpPr>
            <a:spLocks noGrp="1"/>
          </p:cNvSpPr>
          <p:nvPr>
            <p:ph idx="1"/>
          </p:nvPr>
        </p:nvSpPr>
        <p:spPr>
          <a:xfrm>
            <a:off x="3131840" y="1758126"/>
            <a:ext cx="5842992" cy="4776192"/>
          </a:xfrm>
        </p:spPr>
        <p:txBody>
          <a:bodyPr>
            <a:normAutofit/>
          </a:bodyPr>
          <a:lstStyle/>
          <a:p>
            <a:pPr>
              <a:buClr>
                <a:srgbClr val="189BC4"/>
              </a:buClr>
            </a:pPr>
            <a:r>
              <a:rPr lang="en-US" sz="1800" b="1" dirty="0">
                <a:solidFill>
                  <a:srgbClr val="189BC4"/>
                </a:solidFill>
              </a:rPr>
              <a:t>dry cargo</a:t>
            </a:r>
            <a:endParaRPr lang="en-US" sz="1800" dirty="0">
              <a:solidFill>
                <a:srgbClr val="3C628F"/>
              </a:solidFill>
            </a:endParaRPr>
          </a:p>
          <a:p>
            <a:pPr lvl="1">
              <a:buClr>
                <a:srgbClr val="189BC4"/>
              </a:buClr>
              <a:buFont typeface="Symbol" panose="05050102010706020507" pitchFamily="18" charset="2"/>
              <a:buChar char="-"/>
            </a:pPr>
            <a:r>
              <a:rPr lang="en-US" sz="1600" dirty="0">
                <a:solidFill>
                  <a:srgbClr val="3C628F"/>
                </a:solidFill>
              </a:rPr>
              <a:t>ore, raw material, oil</a:t>
            </a:r>
          </a:p>
          <a:p>
            <a:pPr lvl="1">
              <a:buClr>
                <a:srgbClr val="189BC4"/>
              </a:buClr>
              <a:buFont typeface="Symbol" panose="05050102010706020507" pitchFamily="18" charset="2"/>
              <a:buChar char="-"/>
            </a:pPr>
            <a:r>
              <a:rPr lang="en-US" sz="1600" dirty="0">
                <a:solidFill>
                  <a:srgbClr val="3C628F"/>
                </a:solidFill>
              </a:rPr>
              <a:t>agricultural and forestry products</a:t>
            </a:r>
          </a:p>
          <a:p>
            <a:pPr>
              <a:buClr>
                <a:srgbClr val="189BC4"/>
              </a:buClr>
            </a:pPr>
            <a:endParaRPr lang="en-US" sz="1800" b="1" dirty="0">
              <a:solidFill>
                <a:srgbClr val="189BC4"/>
              </a:solidFill>
            </a:endParaRPr>
          </a:p>
          <a:p>
            <a:pPr>
              <a:buClr>
                <a:srgbClr val="189BC4"/>
              </a:buClr>
            </a:pPr>
            <a:r>
              <a:rPr lang="en-US" sz="1800" b="1" dirty="0">
                <a:solidFill>
                  <a:srgbClr val="189BC4"/>
                </a:solidFill>
              </a:rPr>
              <a:t>liquid goods </a:t>
            </a:r>
            <a:endParaRPr lang="en-US" sz="1800" dirty="0">
              <a:solidFill>
                <a:srgbClr val="3C628F"/>
              </a:solidFill>
            </a:endParaRPr>
          </a:p>
          <a:p>
            <a:pPr lvl="1">
              <a:buClr>
                <a:srgbClr val="189BC4"/>
              </a:buClr>
              <a:buFont typeface="Symbol" panose="05050102010706020507" pitchFamily="18" charset="2"/>
              <a:buChar char="-"/>
            </a:pPr>
            <a:r>
              <a:rPr lang="en-US" sz="1600" dirty="0">
                <a:solidFill>
                  <a:srgbClr val="3C628F"/>
                </a:solidFill>
              </a:rPr>
              <a:t>petroleum products</a:t>
            </a:r>
          </a:p>
          <a:p>
            <a:pPr>
              <a:buClr>
                <a:srgbClr val="189BC4"/>
              </a:buClr>
            </a:pPr>
            <a:endParaRPr lang="en-US" sz="1800" b="1" dirty="0">
              <a:solidFill>
                <a:srgbClr val="189BC4"/>
              </a:solidFill>
            </a:endParaRPr>
          </a:p>
          <a:p>
            <a:pPr>
              <a:buClr>
                <a:srgbClr val="189BC4"/>
              </a:buClr>
            </a:pPr>
            <a:r>
              <a:rPr lang="en-US" sz="1800" b="1" dirty="0">
                <a:solidFill>
                  <a:srgbClr val="189BC4"/>
                </a:solidFill>
              </a:rPr>
              <a:t>other cargo</a:t>
            </a:r>
          </a:p>
          <a:p>
            <a:pPr lvl="1">
              <a:buClr>
                <a:srgbClr val="189BC4"/>
              </a:buClr>
              <a:buFont typeface="Symbol" panose="05050102010706020507" pitchFamily="18" charset="2"/>
              <a:buChar char="-"/>
            </a:pPr>
            <a:r>
              <a:rPr lang="en-US" sz="1600" dirty="0">
                <a:solidFill>
                  <a:srgbClr val="3C628F"/>
                </a:solidFill>
              </a:rPr>
              <a:t>construction material</a:t>
            </a:r>
          </a:p>
          <a:p>
            <a:pPr lvl="1">
              <a:buClr>
                <a:srgbClr val="189BC4"/>
              </a:buClr>
              <a:buFont typeface="Symbol" panose="05050102010706020507" pitchFamily="18" charset="2"/>
              <a:buChar char="-"/>
            </a:pPr>
            <a:r>
              <a:rPr lang="en-US" sz="1600" dirty="0">
                <a:solidFill>
                  <a:srgbClr val="3C628F"/>
                </a:solidFill>
              </a:rPr>
              <a:t>used materials and waste</a:t>
            </a:r>
          </a:p>
          <a:p>
            <a:pPr lvl="1">
              <a:buClr>
                <a:srgbClr val="189BC4"/>
              </a:buClr>
              <a:buFont typeface="Symbol" panose="05050102010706020507" pitchFamily="18" charset="2"/>
              <a:buChar char="-"/>
            </a:pPr>
            <a:r>
              <a:rPr lang="en-US" sz="1600" dirty="0">
                <a:solidFill>
                  <a:srgbClr val="3C628F"/>
                </a:solidFill>
              </a:rPr>
              <a:t>new cars</a:t>
            </a:r>
          </a:p>
          <a:p>
            <a:pPr lvl="1">
              <a:buClr>
                <a:srgbClr val="189BC4"/>
              </a:buClr>
              <a:buFont typeface="Symbol" panose="05050102010706020507" pitchFamily="18" charset="2"/>
              <a:buChar char="-"/>
            </a:pPr>
            <a:r>
              <a:rPr lang="en-US" sz="1600" dirty="0">
                <a:solidFill>
                  <a:srgbClr val="3C628F"/>
                </a:solidFill>
              </a:rPr>
              <a:t>biogenic raw materials</a:t>
            </a:r>
          </a:p>
          <a:p>
            <a:pPr lvl="1">
              <a:buClr>
                <a:srgbClr val="189BC4"/>
              </a:buClr>
              <a:buFont typeface="Symbol" panose="05050102010706020507" pitchFamily="18" charset="2"/>
              <a:buChar char="-"/>
            </a:pPr>
            <a:r>
              <a:rPr lang="en-US" sz="1600" dirty="0">
                <a:solidFill>
                  <a:srgbClr val="3C628F"/>
                </a:solidFill>
              </a:rPr>
              <a:t>heavy/oversized goods</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17"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14" name="Grafik 13"/>
          <p:cNvPicPr>
            <a:picLocks noChangeAspect="1"/>
          </p:cNvPicPr>
          <p:nvPr/>
        </p:nvPicPr>
        <p:blipFill>
          <a:blip r:embed="rId3"/>
          <a:stretch>
            <a:fillRect/>
          </a:stretch>
        </p:blipFill>
        <p:spPr>
          <a:xfrm>
            <a:off x="0" y="4812060"/>
            <a:ext cx="2891059" cy="1829979"/>
          </a:xfrm>
          <a:prstGeom prst="rect">
            <a:avLst/>
          </a:prstGeom>
        </p:spPr>
      </p:pic>
      <p:pic>
        <p:nvPicPr>
          <p:cNvPr id="15" name="Grafik 14"/>
          <p:cNvPicPr>
            <a:picLocks noChangeAspect="1"/>
          </p:cNvPicPr>
          <p:nvPr/>
        </p:nvPicPr>
        <p:blipFill>
          <a:blip r:embed="rId4"/>
          <a:stretch>
            <a:fillRect/>
          </a:stretch>
        </p:blipFill>
        <p:spPr>
          <a:xfrm>
            <a:off x="0" y="3404387"/>
            <a:ext cx="2891059" cy="1609748"/>
          </a:xfrm>
          <a:prstGeom prst="rect">
            <a:avLst/>
          </a:prstGeom>
        </p:spPr>
      </p:pic>
      <p:pic>
        <p:nvPicPr>
          <p:cNvPr id="16" name="Grafik 15"/>
          <p:cNvPicPr>
            <a:picLocks noChangeAspect="1"/>
          </p:cNvPicPr>
          <p:nvPr/>
        </p:nvPicPr>
        <p:blipFill>
          <a:blip r:embed="rId5"/>
          <a:stretch>
            <a:fillRect/>
          </a:stretch>
        </p:blipFill>
        <p:spPr>
          <a:xfrm>
            <a:off x="0" y="1661664"/>
            <a:ext cx="2891059" cy="1742722"/>
          </a:xfrm>
          <a:prstGeom prst="rect">
            <a:avLst/>
          </a:prstGeom>
        </p:spPr>
      </p:pic>
      <p:sp>
        <p:nvSpPr>
          <p:cNvPr id="22" name="Textfeld 1"/>
          <p:cNvSpPr txBox="1">
            <a:spLocks noChangeArrowheads="1"/>
          </p:cNvSpPr>
          <p:nvPr/>
        </p:nvSpPr>
        <p:spPr bwMode="auto">
          <a:xfrm>
            <a:off x="-40758" y="5014135"/>
            <a:ext cx="19484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tx2">
                    <a:lumMod val="50000"/>
                  </a:schemeClr>
                </a:solidFill>
                <a:latin typeface="Corbel" panose="020B0503020204020204" pitchFamily="34" charset="0"/>
              </a:rPr>
              <a:t>Source: </a:t>
            </a:r>
            <a:r>
              <a:rPr lang="de-DE" sz="800" dirty="0" err="1">
                <a:solidFill>
                  <a:schemeClr val="tx2">
                    <a:lumMod val="50000"/>
                  </a:schemeClr>
                </a:solidFill>
                <a:latin typeface="Corbel" panose="020B0503020204020204" pitchFamily="34" charset="0"/>
              </a:rPr>
              <a:t>Voies</a:t>
            </a:r>
            <a:r>
              <a:rPr lang="de-DE" sz="800" dirty="0">
                <a:solidFill>
                  <a:schemeClr val="tx2">
                    <a:lumMod val="50000"/>
                  </a:schemeClr>
                </a:solidFill>
                <a:latin typeface="Corbel" panose="020B0503020204020204" pitchFamily="34" charset="0"/>
              </a:rPr>
              <a:t> </a:t>
            </a:r>
            <a:r>
              <a:rPr lang="de-DE" sz="800" dirty="0" err="1">
                <a:solidFill>
                  <a:schemeClr val="tx2">
                    <a:lumMod val="50000"/>
                  </a:schemeClr>
                </a:solidFill>
                <a:latin typeface="Corbel" panose="020B0503020204020204" pitchFamily="34" charset="0"/>
              </a:rPr>
              <a:t>Navigables</a:t>
            </a:r>
            <a:r>
              <a:rPr lang="de-DE" sz="800" dirty="0">
                <a:solidFill>
                  <a:schemeClr val="tx2">
                    <a:lumMod val="50000"/>
                  </a:schemeClr>
                </a:solidFill>
                <a:latin typeface="Corbel" panose="020B0503020204020204" pitchFamily="34" charset="0"/>
              </a:rPr>
              <a:t> de France</a:t>
            </a:r>
          </a:p>
        </p:txBody>
      </p:sp>
      <p:sp>
        <p:nvSpPr>
          <p:cNvPr id="23" name="Textfeld 1"/>
          <p:cNvSpPr txBox="1">
            <a:spLocks noChangeArrowheads="1"/>
          </p:cNvSpPr>
          <p:nvPr/>
        </p:nvSpPr>
        <p:spPr bwMode="auto">
          <a:xfrm>
            <a:off x="-40758" y="1597846"/>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Source: via donau</a:t>
            </a:r>
          </a:p>
        </p:txBody>
      </p:sp>
      <p:sp>
        <p:nvSpPr>
          <p:cNvPr id="24" name="Textfeld 1"/>
          <p:cNvSpPr txBox="1">
            <a:spLocks noChangeArrowheads="1"/>
          </p:cNvSpPr>
          <p:nvPr/>
        </p:nvSpPr>
        <p:spPr bwMode="auto">
          <a:xfrm>
            <a:off x="-40758" y="339026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Source: via donau</a:t>
            </a:r>
          </a:p>
        </p:txBody>
      </p:sp>
    </p:spTree>
    <p:extLst>
      <p:ext uri="{BB962C8B-B14F-4D97-AF65-F5344CB8AC3E}">
        <p14:creationId xmlns:p14="http://schemas.microsoft.com/office/powerpoint/2010/main" val="3495054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err="1">
                <a:solidFill>
                  <a:schemeClr val="accent1"/>
                </a:solidFill>
              </a:rPr>
              <a:t>Tourism</a:t>
            </a:r>
            <a:r>
              <a:rPr lang="de-AT" b="1" dirty="0">
                <a:solidFill>
                  <a:schemeClr val="accent1"/>
                </a:solidFill>
              </a:rPr>
              <a:t> at </a:t>
            </a:r>
            <a:r>
              <a:rPr lang="de-AT" b="1" dirty="0" err="1">
                <a:solidFill>
                  <a:schemeClr val="accent1"/>
                </a:solidFill>
              </a:rPr>
              <a:t>the</a:t>
            </a:r>
            <a:r>
              <a:rPr lang="de-AT" b="1" dirty="0">
                <a:solidFill>
                  <a:schemeClr val="accent1"/>
                </a:solidFill>
              </a:rPr>
              <a:t> Austrian </a:t>
            </a:r>
            <a:r>
              <a:rPr lang="de-AT" b="1" dirty="0" err="1">
                <a:solidFill>
                  <a:schemeClr val="accent1"/>
                </a:solidFill>
              </a:rPr>
              <a:t>Danube</a:t>
            </a:r>
            <a:br>
              <a:rPr lang="de-AT" b="1" dirty="0">
                <a:solidFill>
                  <a:schemeClr val="accent1"/>
                </a:solidFill>
              </a:rPr>
            </a:br>
            <a:r>
              <a:rPr lang="de-DE" sz="2400" dirty="0" err="1">
                <a:solidFill>
                  <a:schemeClr val="accent1"/>
                </a:solidFill>
              </a:rPr>
              <a:t>Markets</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DE" sz="2400" b="1" dirty="0">
              <a:solidFill>
                <a:schemeClr val="accent1"/>
              </a:solidFill>
            </a:endParaRPr>
          </a:p>
        </p:txBody>
      </p:sp>
      <p:sp>
        <p:nvSpPr>
          <p:cNvPr id="3" name="Inhaltsplatzhalter 2"/>
          <p:cNvSpPr>
            <a:spLocks noGrp="1"/>
          </p:cNvSpPr>
          <p:nvPr>
            <p:ph idx="1"/>
          </p:nvPr>
        </p:nvSpPr>
        <p:spPr>
          <a:xfrm>
            <a:off x="457200" y="4941168"/>
            <a:ext cx="8229600" cy="1535831"/>
          </a:xfrm>
        </p:spPr>
        <p:txBody>
          <a:bodyPr>
            <a:normAutofit/>
          </a:bodyPr>
          <a:lstStyle/>
          <a:p>
            <a:pPr>
              <a:buClr>
                <a:srgbClr val="189BC4"/>
              </a:buClr>
            </a:pPr>
            <a:r>
              <a:rPr lang="en-US" sz="1800" dirty="0">
                <a:solidFill>
                  <a:schemeClr val="accent1"/>
                </a:solidFill>
              </a:rPr>
              <a:t>2021 about </a:t>
            </a:r>
            <a:r>
              <a:rPr lang="en-US" sz="1800" b="1" dirty="0">
                <a:solidFill>
                  <a:srgbClr val="189BC4"/>
                </a:solidFill>
              </a:rPr>
              <a:t>290,000 guests </a:t>
            </a:r>
            <a:r>
              <a:rPr lang="en-US" sz="1800" dirty="0">
                <a:solidFill>
                  <a:schemeClr val="accent1"/>
                </a:solidFill>
              </a:rPr>
              <a:t>on passenger vessels in Austria </a:t>
            </a:r>
            <a:r>
              <a:rPr lang="en-US" sz="1800" dirty="0">
                <a:solidFill>
                  <a:schemeClr val="accent1"/>
                </a:solidFill>
                <a:sym typeface="Wingdings" panose="05000000000000000000" pitchFamily="2" charset="2"/>
              </a:rPr>
              <a:t> d</a:t>
            </a:r>
            <a:r>
              <a:rPr lang="en-US" sz="1800" dirty="0">
                <a:solidFill>
                  <a:schemeClr val="accent1"/>
                </a:solidFill>
              </a:rPr>
              <a:t>ecrease of 79.0% in passenger numbers since 2019 (corona-related slump)</a:t>
            </a:r>
          </a:p>
          <a:p>
            <a:pPr>
              <a:buClr>
                <a:srgbClr val="189BC4"/>
              </a:buClr>
            </a:pPr>
            <a:endParaRPr lang="en-US" sz="1800" dirty="0">
              <a:solidFill>
                <a:schemeClr val="accent1"/>
              </a:solidFill>
            </a:endParaRPr>
          </a:p>
          <a:p>
            <a:pPr>
              <a:buClr>
                <a:srgbClr val="189BC4"/>
              </a:buClr>
            </a:pPr>
            <a:r>
              <a:rPr lang="en-US" sz="1800" b="1" dirty="0">
                <a:solidFill>
                  <a:srgbClr val="189BC4"/>
                </a:solidFill>
              </a:rPr>
              <a:t>cruises</a:t>
            </a:r>
            <a:r>
              <a:rPr lang="en-US" sz="1800" dirty="0">
                <a:solidFill>
                  <a:schemeClr val="accent1"/>
                </a:solidFill>
              </a:rPr>
              <a:t> to the black sea </a:t>
            </a:r>
            <a:r>
              <a:rPr lang="en-US" sz="1800" b="1" dirty="0">
                <a:solidFill>
                  <a:srgbClr val="189BC4"/>
                </a:solidFill>
              </a:rPr>
              <a:t>become more popular</a:t>
            </a:r>
          </a:p>
          <a:p>
            <a:pPr>
              <a:buClr>
                <a:srgbClr val="189BC4"/>
              </a:buClr>
            </a:pPr>
            <a:endParaRPr lang="en-US"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pic>
        <p:nvPicPr>
          <p:cNvPr id="8" name="Picture 7"/>
          <p:cNvPicPr/>
          <p:nvPr/>
        </p:nvPicPr>
        <p:blipFill rotWithShape="1">
          <a:blip r:embed="rId3" cstate="screen">
            <a:extLst>
              <a:ext uri="{28A0092B-C50C-407E-A947-70E740481C1C}">
                <a14:useLocalDpi xmlns:a14="http://schemas.microsoft.com/office/drawing/2010/main"/>
              </a:ext>
            </a:extLst>
          </a:blip>
          <a:srcRect b="6061"/>
          <a:stretch/>
        </p:blipFill>
        <p:spPr bwMode="auto">
          <a:xfrm>
            <a:off x="4860129" y="1866556"/>
            <a:ext cx="3978424" cy="2232245"/>
          </a:xfrm>
          <a:prstGeom prst="rect">
            <a:avLst/>
          </a:prstGeom>
          <a:ln>
            <a:noFill/>
          </a:ln>
          <a:extLst>
            <a:ext uri="{53640926-AAD7-44D8-BBD7-CCE9431645EC}">
              <a14:shadowObscured xmlns:a14="http://schemas.microsoft.com/office/drawing/2010/main"/>
            </a:ext>
          </a:extLst>
        </p:spPr>
      </p:pic>
      <p:sp>
        <p:nvSpPr>
          <p:cNvPr id="9" name="Content Placeholder 2"/>
          <p:cNvSpPr txBox="1">
            <a:spLocks/>
          </p:cNvSpPr>
          <p:nvPr/>
        </p:nvSpPr>
        <p:spPr>
          <a:xfrm>
            <a:off x="467447" y="1866555"/>
            <a:ext cx="4104553" cy="2232246"/>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895350" indent="0">
              <a:buNone/>
              <a:tabLst>
                <a:tab pos="895350" algn="l"/>
              </a:tabLst>
            </a:pPr>
            <a:r>
              <a:rPr lang="en-US" sz="1800" dirty="0">
                <a:solidFill>
                  <a:schemeClr val="accent1"/>
                </a:solidFill>
                <a:latin typeface="Corbel" panose="020B0503020204020204" pitchFamily="34" charset="0"/>
              </a:rPr>
              <a:t>Besides its importance as a mode of transport the Danube is also a popular leisure destination</a:t>
            </a: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200" y="2553964"/>
            <a:ext cx="740771" cy="85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6"/>
          <p:cNvSpPr txBox="1"/>
          <p:nvPr/>
        </p:nvSpPr>
        <p:spPr>
          <a:xfrm>
            <a:off x="4840256" y="1864687"/>
            <a:ext cx="2178773" cy="215444"/>
          </a:xfrm>
          <a:prstGeom prst="rect">
            <a:avLst/>
          </a:prstGeom>
          <a:noFill/>
        </p:spPr>
        <p:txBody>
          <a:bodyPr wrap="square" rtlCol="0">
            <a:spAutoFit/>
          </a:bodyPr>
          <a:lstStyle/>
          <a:p>
            <a:r>
              <a:rPr lang="de-AT" sz="800" dirty="0">
                <a:solidFill>
                  <a:schemeClr val="bg1"/>
                </a:solidFill>
                <a:latin typeface="Corbel" panose="020B0503020204020204" pitchFamily="34" charset="0"/>
              </a:rPr>
              <a:t> Quelle: via </a:t>
            </a:r>
            <a:r>
              <a:rPr lang="de-AT" sz="800" dirty="0" err="1">
                <a:solidFill>
                  <a:schemeClr val="bg1"/>
                </a:solidFill>
                <a:latin typeface="Corbel" panose="020B0503020204020204" pitchFamily="34" charset="0"/>
              </a:rPr>
              <a:t>donau</a:t>
            </a:r>
            <a:r>
              <a:rPr lang="de-AT" sz="800" dirty="0">
                <a:solidFill>
                  <a:schemeClr val="bg1"/>
                </a:solidFill>
                <a:latin typeface="Corbel" panose="020B0503020204020204" pitchFamily="34" charset="0"/>
              </a:rPr>
              <a:t>/Andi Bruckner</a:t>
            </a:r>
            <a:endParaRPr lang="de-DE" sz="800" dirty="0">
              <a:solidFill>
                <a:schemeClr val="bg1"/>
              </a:solidFill>
              <a:latin typeface="Corbel" panose="020B0503020204020204" pitchFamily="34" charset="0"/>
            </a:endParaRPr>
          </a:p>
        </p:txBody>
      </p:sp>
      <p:sp>
        <p:nvSpPr>
          <p:cNvPr id="13"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336184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8DA390-808C-4E7D-7ACA-94CDE88D7209}"/>
              </a:ext>
            </a:extLst>
          </p:cNvPr>
          <p:cNvPicPr>
            <a:picLocks noChangeAspect="1"/>
          </p:cNvPicPr>
          <p:nvPr/>
        </p:nvPicPr>
        <p:blipFill>
          <a:blip r:embed="rId3"/>
          <a:stretch>
            <a:fillRect/>
          </a:stretch>
        </p:blipFill>
        <p:spPr>
          <a:xfrm>
            <a:off x="450428" y="1767461"/>
            <a:ext cx="8208353" cy="4719441"/>
          </a:xfrm>
          <a:prstGeom prst="rect">
            <a:avLst/>
          </a:prstGeom>
        </p:spPr>
      </p:pic>
      <p:sp>
        <p:nvSpPr>
          <p:cNvPr id="52227" name="Rectangle 2"/>
          <p:cNvSpPr>
            <a:spLocks noGrp="1" noChangeArrowheads="1"/>
          </p:cNvSpPr>
          <p:nvPr>
            <p:ph type="title"/>
          </p:nvPr>
        </p:nvSpPr>
        <p:spPr>
          <a:xfrm>
            <a:off x="457200" y="403200"/>
            <a:ext cx="7916008" cy="647700"/>
          </a:xfrm>
        </p:spPr>
        <p:txBody>
          <a:bodyPr>
            <a:noAutofit/>
          </a:bodyPr>
          <a:lstStyle/>
          <a:p>
            <a:r>
              <a:rPr lang="de-AT" b="1" dirty="0">
                <a:solidFill>
                  <a:schemeClr val="accent1"/>
                </a:solidFill>
              </a:rPr>
              <a:t>Tourismus at </a:t>
            </a:r>
            <a:r>
              <a:rPr lang="de-AT" b="1" dirty="0" err="1">
                <a:solidFill>
                  <a:schemeClr val="accent1"/>
                </a:solidFill>
              </a:rPr>
              <a:t>the</a:t>
            </a:r>
            <a:r>
              <a:rPr lang="de-AT" b="1" dirty="0">
                <a:solidFill>
                  <a:schemeClr val="accent1"/>
                </a:solidFill>
              </a:rPr>
              <a:t> Austrian </a:t>
            </a:r>
            <a:r>
              <a:rPr lang="de-AT" b="1" dirty="0" err="1">
                <a:solidFill>
                  <a:schemeClr val="accent1"/>
                </a:solidFill>
              </a:rPr>
              <a:t>Danube</a:t>
            </a:r>
            <a:r>
              <a:rPr lang="de-AT" b="1" dirty="0">
                <a:solidFill>
                  <a:schemeClr val="accent1"/>
                </a:solidFill>
              </a:rPr>
              <a:t> 2021</a:t>
            </a:r>
            <a:br>
              <a:rPr lang="de-AT" b="1" dirty="0">
                <a:solidFill>
                  <a:schemeClr val="accent1"/>
                </a:solidFill>
              </a:rPr>
            </a:br>
            <a:r>
              <a:rPr lang="de-DE" sz="2400" dirty="0" err="1">
                <a:solidFill>
                  <a:schemeClr val="accent1"/>
                </a:solidFill>
              </a:rPr>
              <a:t>Markets</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b="1" dirty="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5" name="Rounded Rectangle 4"/>
          <p:cNvSpPr/>
          <p:nvPr/>
        </p:nvSpPr>
        <p:spPr>
          <a:xfrm>
            <a:off x="5508104" y="3667542"/>
            <a:ext cx="3384376" cy="864096"/>
          </a:xfrm>
          <a:prstGeom prst="roundRect">
            <a:avLst/>
          </a:prstGeom>
          <a:solidFill>
            <a:srgbClr val="189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latin typeface="Corbel" panose="020B0503020204020204" pitchFamily="34" charset="0"/>
              </a:rPr>
              <a:t>Almost</a:t>
            </a:r>
            <a:r>
              <a:rPr lang="de-DE" dirty="0">
                <a:solidFill>
                  <a:schemeClr val="bg1"/>
                </a:solidFill>
                <a:latin typeface="Corbel" panose="020B0503020204020204" pitchFamily="34" charset="0"/>
              </a:rPr>
              <a:t> 290 000 </a:t>
            </a:r>
            <a:r>
              <a:rPr lang="de-DE" dirty="0" err="1">
                <a:solidFill>
                  <a:schemeClr val="bg1"/>
                </a:solidFill>
                <a:latin typeface="Corbel" panose="020B0503020204020204" pitchFamily="34" charset="0"/>
              </a:rPr>
              <a:t>passengers</a:t>
            </a:r>
            <a:r>
              <a:rPr lang="de-DE" dirty="0">
                <a:solidFill>
                  <a:schemeClr val="bg1"/>
                </a:solidFill>
                <a:latin typeface="Corbel" panose="020B0503020204020204" pitchFamily="34" charset="0"/>
              </a:rPr>
              <a:t> </a:t>
            </a:r>
            <a:br>
              <a:rPr lang="de-DE" dirty="0">
                <a:solidFill>
                  <a:schemeClr val="bg1"/>
                </a:solidFill>
                <a:latin typeface="Corbel" panose="020B0503020204020204" pitchFamily="34" charset="0"/>
              </a:rPr>
            </a:br>
            <a:r>
              <a:rPr lang="de-DE" dirty="0">
                <a:solidFill>
                  <a:schemeClr val="bg1"/>
                </a:solidFill>
                <a:latin typeface="Corbel" panose="020B0503020204020204" pitchFamily="34" charset="0"/>
              </a:rPr>
              <a:t>in 2021</a:t>
            </a:r>
          </a:p>
        </p:txBody>
      </p:sp>
      <p:sp>
        <p:nvSpPr>
          <p:cNvPr id="11"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91742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8800"/>
            <a:ext cx="9144000" cy="4968552"/>
          </a:xfrm>
          <a:prstGeom prst="rect">
            <a:avLst/>
          </a:prstGeom>
        </p:spPr>
      </p:pic>
      <p:sp>
        <p:nvSpPr>
          <p:cNvPr id="3" name="Inhaltsplatzhalter 2"/>
          <p:cNvSpPr>
            <a:spLocks noGrp="1"/>
          </p:cNvSpPr>
          <p:nvPr>
            <p:ph idx="1"/>
          </p:nvPr>
        </p:nvSpPr>
        <p:spPr>
          <a:xfrm>
            <a:off x="1907704" y="1808174"/>
            <a:ext cx="6380466" cy="3474132"/>
          </a:xfrm>
        </p:spPr>
        <p:txBody>
          <a:bodyPr>
            <a:normAutofit/>
          </a:bodyPr>
          <a:lstStyle/>
          <a:p>
            <a:pPr marL="0" indent="0">
              <a:buNone/>
            </a:pPr>
            <a:r>
              <a:rPr lang="en-US" sz="1800" dirty="0">
                <a:solidFill>
                  <a:schemeClr val="accent1"/>
                </a:solidFill>
              </a:rPr>
              <a:t>How many passengers were on the Danube in 2017? </a:t>
            </a:r>
            <a:endParaRPr lang="de-DE" sz="1800" dirty="0">
              <a:solidFill>
                <a:schemeClr val="accent1"/>
              </a:solidFill>
            </a:endParaRPr>
          </a:p>
          <a:p>
            <a:pPr marL="606029" indent="-402431">
              <a:buAutoNum type="alphaLcParenR"/>
              <a:tabLst>
                <a:tab pos="3673475" algn="l"/>
                <a:tab pos="4122738" algn="l"/>
              </a:tabLst>
            </a:pPr>
            <a:r>
              <a:rPr lang="de-DE" sz="1800" dirty="0">
                <a:solidFill>
                  <a:schemeClr val="accent1"/>
                </a:solidFill>
              </a:rPr>
              <a:t>700.000	c)	2.1 </a:t>
            </a:r>
            <a:r>
              <a:rPr lang="de-DE" sz="1800" dirty="0" err="1">
                <a:solidFill>
                  <a:schemeClr val="accent1"/>
                </a:solidFill>
              </a:rPr>
              <a:t>Mio</a:t>
            </a:r>
            <a:endParaRPr lang="de-DE" sz="1800" dirty="0">
              <a:solidFill>
                <a:schemeClr val="accent1"/>
              </a:solidFill>
            </a:endParaRPr>
          </a:p>
          <a:p>
            <a:pPr marL="606029" indent="-402431">
              <a:buAutoNum type="alphaLcParenR"/>
              <a:tabLst>
                <a:tab pos="3673475" algn="l"/>
                <a:tab pos="4122738" algn="l"/>
              </a:tabLst>
            </a:pPr>
            <a:r>
              <a:rPr lang="de-DE" sz="1800" dirty="0">
                <a:solidFill>
                  <a:schemeClr val="accent1"/>
                </a:solidFill>
              </a:rPr>
              <a:t>1.2 Mio.	d)	1.7 </a:t>
            </a:r>
            <a:r>
              <a:rPr lang="de-DE" sz="1800" dirty="0" err="1">
                <a:solidFill>
                  <a:schemeClr val="accent1"/>
                </a:solidFill>
              </a:rPr>
              <a:t>Mio</a:t>
            </a:r>
            <a:endParaRPr lang="de-DE" sz="1800" dirty="0">
              <a:solidFill>
                <a:schemeClr val="accent1"/>
              </a:solidFill>
            </a:endParaRP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24</a:t>
            </a:fld>
            <a:endParaRPr lang="de-AT" dirty="0">
              <a:solidFill>
                <a:prstClr val="white"/>
              </a:solidFill>
              <a:latin typeface="Calibri"/>
            </a:endParaRPr>
          </a:p>
        </p:txBody>
      </p:sp>
      <p:sp>
        <p:nvSpPr>
          <p:cNvPr id="6" name="Ellipse 5"/>
          <p:cNvSpPr/>
          <p:nvPr/>
        </p:nvSpPr>
        <p:spPr>
          <a:xfrm>
            <a:off x="1869480" y="2489622"/>
            <a:ext cx="1800200" cy="32730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7" name="Rectangle 4"/>
          <p:cNvSpPr>
            <a:spLocks noChangeArrowheads="1"/>
          </p:cNvSpPr>
          <p:nvPr/>
        </p:nvSpPr>
        <p:spPr bwMode="auto">
          <a:xfrm>
            <a:off x="0" y="1661183"/>
            <a:ext cx="13003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err="1">
                <a:solidFill>
                  <a:schemeClr val="bg1"/>
                </a:solidFill>
                <a:latin typeface="Corbel" panose="020B0503020204020204" pitchFamily="34" charset="0"/>
              </a:rPr>
              <a:t>source</a:t>
            </a:r>
            <a:r>
              <a:rPr lang="de-DE" sz="800" dirty="0">
                <a:solidFill>
                  <a:schemeClr val="bg1"/>
                </a:solidFill>
                <a:latin typeface="Corbel" panose="020B0503020204020204" pitchFamily="34" charset="0"/>
              </a:rPr>
              <a:t>: www.pixabay.com</a:t>
            </a:r>
          </a:p>
        </p:txBody>
      </p:sp>
      <p:sp>
        <p:nvSpPr>
          <p:cNvPr id="11" name="Titel 1"/>
          <p:cNvSpPr>
            <a:spLocks noGrp="1"/>
          </p:cNvSpPr>
          <p:nvPr>
            <p:ph type="title"/>
          </p:nvPr>
        </p:nvSpPr>
        <p:spPr>
          <a:xfrm>
            <a:off x="457200" y="404664"/>
            <a:ext cx="5482952" cy="990600"/>
          </a:xfrm>
        </p:spPr>
        <p:txBody>
          <a:bodyPr>
            <a:normAutofit/>
          </a:bodyPr>
          <a:lstStyle/>
          <a:p>
            <a:r>
              <a:rPr lang="de-DE" b="1" dirty="0">
                <a:solidFill>
                  <a:schemeClr val="accent1"/>
                </a:solidFill>
              </a:rPr>
              <a:t>Quiz</a:t>
            </a:r>
            <a:br>
              <a:rPr lang="de-DE" b="1" dirty="0">
                <a:solidFill>
                  <a:schemeClr val="accent1"/>
                </a:solidFill>
              </a:rPr>
            </a:br>
            <a:r>
              <a:rPr lang="de-AT" sz="2400" dirty="0" err="1">
                <a:solidFill>
                  <a:schemeClr val="accent1"/>
                </a:solidFill>
              </a:rPr>
              <a:t>Markets</a:t>
            </a:r>
            <a:r>
              <a:rPr lang="de-AT" sz="2400" dirty="0">
                <a:solidFill>
                  <a:schemeClr val="accent1"/>
                </a:solidFill>
              </a:rPr>
              <a:t> </a:t>
            </a:r>
            <a:r>
              <a:rPr lang="de-AT" sz="2400" dirty="0" err="1">
                <a:solidFill>
                  <a:schemeClr val="accent1"/>
                </a:solidFill>
              </a:rPr>
              <a:t>of</a:t>
            </a:r>
            <a:r>
              <a:rPr lang="de-AT" sz="2400" dirty="0">
                <a:solidFill>
                  <a:schemeClr val="accent1"/>
                </a:solidFill>
              </a:rPr>
              <a:t> </a:t>
            </a:r>
            <a:r>
              <a:rPr lang="de-AT" sz="2400" dirty="0" err="1">
                <a:solidFill>
                  <a:schemeClr val="accent1"/>
                </a:solidFill>
              </a:rPr>
              <a:t>Danube</a:t>
            </a:r>
            <a:r>
              <a:rPr lang="de-AT" sz="2400" dirty="0">
                <a:solidFill>
                  <a:schemeClr val="accent1"/>
                </a:solidFill>
              </a:rPr>
              <a:t> Navigation</a:t>
            </a:r>
            <a:endParaRPr lang="de-AT" sz="1800" dirty="0">
              <a:solidFill>
                <a:schemeClr val="accent1"/>
              </a:solidFill>
            </a:endParaRPr>
          </a:p>
        </p:txBody>
      </p:sp>
    </p:spTree>
    <p:extLst>
      <p:ext uri="{BB962C8B-B14F-4D97-AF65-F5344CB8AC3E}">
        <p14:creationId xmlns:p14="http://schemas.microsoft.com/office/powerpoint/2010/main" val="120825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698976" cy="990600"/>
          </a:xfrm>
        </p:spPr>
        <p:txBody>
          <a:bodyPr>
            <a:normAutofit/>
          </a:bodyPr>
          <a:lstStyle/>
          <a:p>
            <a:r>
              <a:rPr lang="en-US" sz="2700" b="1" dirty="0">
                <a:solidFill>
                  <a:srgbClr val="376092"/>
                </a:solidFill>
              </a:rPr>
              <a:t>DANUBE NAVIGATION – Markets and Strengthening of the Waterway</a:t>
            </a:r>
            <a:endParaRPr lang="de-AT" sz="2700"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25</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1900700210"/>
              </p:ext>
            </p:extLst>
          </p:nvPr>
        </p:nvGraphicFramePr>
        <p:xfrm>
          <a:off x="1907704" y="2132856"/>
          <a:ext cx="612068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6495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04664"/>
            <a:ext cx="5698976" cy="990600"/>
          </a:xfrm>
        </p:spPr>
        <p:txBody>
          <a:bodyPr/>
          <a:lstStyle/>
          <a:p>
            <a:r>
              <a:rPr lang="en-GB" b="1" dirty="0">
                <a:solidFill>
                  <a:schemeClr val="accent1"/>
                </a:solidFill>
              </a:rPr>
              <a:t>Strengths of Danube Navigation</a:t>
            </a:r>
            <a:endParaRPr lang="de-AT" sz="2400" dirty="0">
              <a:solidFill>
                <a:schemeClr val="accent1"/>
              </a:solidFill>
            </a:endParaRPr>
          </a:p>
        </p:txBody>
      </p:sp>
      <p:sp>
        <p:nvSpPr>
          <p:cNvPr id="7" name="Content Placeholder 6"/>
          <p:cNvSpPr>
            <a:spLocks noGrp="1"/>
          </p:cNvSpPr>
          <p:nvPr>
            <p:ph idx="1"/>
          </p:nvPr>
        </p:nvSpPr>
        <p:spPr/>
        <p:txBody>
          <a:bodyPr>
            <a:normAutofit/>
          </a:bodyPr>
          <a:lstStyle/>
          <a:p>
            <a:pPr marL="628650" indent="0">
              <a:spcBef>
                <a:spcPts val="1800"/>
              </a:spcBef>
              <a:spcAft>
                <a:spcPts val="1200"/>
              </a:spcAft>
              <a:buNone/>
            </a:pPr>
            <a:r>
              <a:rPr lang="en-US" sz="1800" dirty="0">
                <a:solidFill>
                  <a:schemeClr val="accent1"/>
                </a:solidFill>
              </a:rPr>
              <a:t>low transport costs</a:t>
            </a:r>
          </a:p>
          <a:p>
            <a:pPr marL="628650" indent="0">
              <a:spcBef>
                <a:spcPts val="1800"/>
              </a:spcBef>
              <a:spcAft>
                <a:spcPts val="1200"/>
              </a:spcAft>
              <a:buNone/>
            </a:pPr>
            <a:r>
              <a:rPr lang="en-US" sz="1800" dirty="0">
                <a:solidFill>
                  <a:schemeClr val="accent1"/>
                </a:solidFill>
              </a:rPr>
              <a:t>eco-friendly</a:t>
            </a:r>
          </a:p>
          <a:p>
            <a:pPr marL="628650" indent="0">
              <a:spcBef>
                <a:spcPts val="1800"/>
              </a:spcBef>
              <a:spcAft>
                <a:spcPts val="1200"/>
              </a:spcAft>
              <a:buNone/>
            </a:pPr>
            <a:r>
              <a:rPr lang="en-US" sz="1800" dirty="0">
                <a:solidFill>
                  <a:schemeClr val="accent1"/>
                </a:solidFill>
              </a:rPr>
              <a:t>high transport capacity per unit</a:t>
            </a:r>
          </a:p>
          <a:p>
            <a:pPr marL="628650" indent="0">
              <a:spcBef>
                <a:spcPts val="1800"/>
              </a:spcBef>
              <a:spcAft>
                <a:spcPts val="1200"/>
              </a:spcAft>
              <a:buNone/>
            </a:pPr>
            <a:r>
              <a:rPr lang="en-US" sz="1800" dirty="0">
                <a:solidFill>
                  <a:schemeClr val="accent1"/>
                </a:solidFill>
              </a:rPr>
              <a:t>safe</a:t>
            </a:r>
          </a:p>
          <a:p>
            <a:pPr marL="628650" indent="0">
              <a:spcBef>
                <a:spcPts val="1800"/>
              </a:spcBef>
              <a:spcAft>
                <a:spcPts val="1200"/>
              </a:spcAft>
              <a:buNone/>
            </a:pPr>
            <a:r>
              <a:rPr lang="en-US" sz="1800" dirty="0">
                <a:solidFill>
                  <a:schemeClr val="accent1"/>
                </a:solidFill>
              </a:rPr>
              <a:t>24/7 availability</a:t>
            </a:r>
          </a:p>
          <a:p>
            <a:pPr marL="628650" indent="0">
              <a:spcBef>
                <a:spcPts val="1800"/>
              </a:spcBef>
              <a:spcAft>
                <a:spcPts val="1200"/>
              </a:spcAft>
              <a:buNone/>
            </a:pPr>
            <a:r>
              <a:rPr lang="en-US" sz="1800" dirty="0">
                <a:solidFill>
                  <a:schemeClr val="accent1"/>
                </a:solidFill>
              </a:rPr>
              <a:t>low infrastructure expenses</a:t>
            </a:r>
          </a:p>
          <a:p>
            <a:pPr marL="628650" indent="0">
              <a:spcBef>
                <a:spcPts val="1800"/>
              </a:spcBef>
              <a:spcAft>
                <a:spcPts val="1200"/>
              </a:spcAft>
              <a:buNone/>
            </a:pPr>
            <a:r>
              <a:rPr lang="en-US" sz="1800" dirty="0">
                <a:solidFill>
                  <a:schemeClr val="accent1"/>
                </a:solidFill>
              </a:rPr>
              <a:t>free capacity </a:t>
            </a:r>
            <a:r>
              <a:rPr lang="en-US" sz="1800" b="1" dirty="0">
                <a:solidFill>
                  <a:srgbClr val="189BC4"/>
                </a:solidFill>
              </a:rPr>
              <a:t>(use of capacity at  10-15 % !</a:t>
            </a:r>
            <a:r>
              <a:rPr lang="en-US" sz="1800" dirty="0">
                <a:solidFill>
                  <a:srgbClr val="189BC4"/>
                </a:solidFill>
              </a:rPr>
              <a:t>)</a:t>
            </a:r>
          </a:p>
        </p:txBody>
      </p:sp>
      <p:pic>
        <p:nvPicPr>
          <p:cNvPr id="22" name="Picture 21"/>
          <p:cNvPicPr/>
          <p:nvPr/>
        </p:nvPicPr>
        <p:blipFill rotWithShape="1">
          <a:blip r:embed="rId3" cstate="screen">
            <a:extLst>
              <a:ext uri="{28A0092B-C50C-407E-A947-70E740481C1C}">
                <a14:useLocalDpi xmlns:a14="http://schemas.microsoft.com/office/drawing/2010/main"/>
              </a:ext>
            </a:extLst>
          </a:blip>
          <a:srcRect b="9919"/>
          <a:stretch/>
        </p:blipFill>
        <p:spPr bwMode="auto">
          <a:xfrm>
            <a:off x="6351791" y="1705944"/>
            <a:ext cx="2792210" cy="1723056"/>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4" cstate="screen">
            <a:extLst>
              <a:ext uri="{28A0092B-C50C-407E-A947-70E740481C1C}">
                <a14:useLocalDpi xmlns:a14="http://schemas.microsoft.com/office/drawing/2010/main"/>
              </a:ext>
            </a:extLst>
          </a:blip>
          <a:srcRect b="9795"/>
          <a:stretch/>
        </p:blipFill>
        <p:spPr bwMode="auto">
          <a:xfrm>
            <a:off x="6352825" y="4149080"/>
            <a:ext cx="2791176" cy="1796711"/>
          </a:xfrm>
          <a:prstGeom prst="rect">
            <a:avLst/>
          </a:prstGeom>
          <a:ln>
            <a:noFill/>
          </a:ln>
          <a:extLst>
            <a:ext uri="{53640926-AAD7-44D8-BBD7-CCE9431645EC}">
              <a14:shadowObscured xmlns:a14="http://schemas.microsoft.com/office/drawing/2010/main"/>
            </a:ext>
          </a:extLst>
        </p:spPr>
      </p:pic>
      <p:sp>
        <p:nvSpPr>
          <p:cNvPr id="25" name="Textfeld 1"/>
          <p:cNvSpPr txBox="1">
            <a:spLocks noChangeArrowheads="1"/>
          </p:cNvSpPr>
          <p:nvPr/>
        </p:nvSpPr>
        <p:spPr bwMode="auto">
          <a:xfrm>
            <a:off x="6351791" y="4149080"/>
            <a:ext cx="1983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err="1">
                <a:solidFill>
                  <a:schemeClr val="bg1"/>
                </a:solidFill>
                <a:latin typeface="Corbel" panose="020B0503020204020204" pitchFamily="34" charset="0"/>
              </a:rPr>
              <a:t>source</a:t>
            </a:r>
            <a:r>
              <a:rPr lang="de-DE" sz="800" dirty="0">
                <a:solidFill>
                  <a:schemeClr val="bg1"/>
                </a:solidFill>
                <a:latin typeface="Corbel" panose="020B0503020204020204" pitchFamily="34" charset="0"/>
              </a:rPr>
              <a:t>: C.N.F.R. NAVROM S.A. Galaţi</a:t>
            </a:r>
          </a:p>
        </p:txBody>
      </p:sp>
      <p:sp>
        <p:nvSpPr>
          <p:cNvPr id="28" name="Slide Number Placeholder 27"/>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17" name="Picture 16"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1745039"/>
            <a:ext cx="316504" cy="247846"/>
          </a:xfrm>
          <a:prstGeom prst="rect">
            <a:avLst/>
          </a:prstGeom>
          <a:noFill/>
          <a:ln>
            <a:noFill/>
          </a:ln>
        </p:spPr>
      </p:pic>
      <p:pic>
        <p:nvPicPr>
          <p:cNvPr id="19" name="Picture 18"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2420888"/>
            <a:ext cx="316504" cy="247846"/>
          </a:xfrm>
          <a:prstGeom prst="rect">
            <a:avLst/>
          </a:prstGeom>
          <a:noFill/>
          <a:ln>
            <a:noFill/>
          </a:ln>
        </p:spPr>
      </p:pic>
      <p:pic>
        <p:nvPicPr>
          <p:cNvPr id="20" name="Picture 19"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4348267"/>
            <a:ext cx="316504" cy="247846"/>
          </a:xfrm>
          <a:prstGeom prst="rect">
            <a:avLst/>
          </a:prstGeom>
          <a:noFill/>
          <a:ln>
            <a:noFill/>
          </a:ln>
        </p:spPr>
      </p:pic>
      <p:pic>
        <p:nvPicPr>
          <p:cNvPr id="21" name="Picture 20"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5021180"/>
            <a:ext cx="316504" cy="247846"/>
          </a:xfrm>
          <a:prstGeom prst="rect">
            <a:avLst/>
          </a:prstGeom>
          <a:noFill/>
          <a:ln>
            <a:noFill/>
          </a:ln>
        </p:spPr>
      </p:pic>
      <p:pic>
        <p:nvPicPr>
          <p:cNvPr id="26" name="Picture 25"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3060923"/>
            <a:ext cx="316504" cy="247846"/>
          </a:xfrm>
          <a:prstGeom prst="rect">
            <a:avLst/>
          </a:prstGeom>
          <a:noFill/>
          <a:ln>
            <a:noFill/>
          </a:ln>
        </p:spPr>
      </p:pic>
      <p:pic>
        <p:nvPicPr>
          <p:cNvPr id="27" name="Picture 26"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3736772"/>
            <a:ext cx="316504" cy="247846"/>
          </a:xfrm>
          <a:prstGeom prst="rect">
            <a:avLst/>
          </a:prstGeom>
          <a:noFill/>
          <a:ln>
            <a:noFill/>
          </a:ln>
        </p:spPr>
      </p:pic>
      <p:pic>
        <p:nvPicPr>
          <p:cNvPr id="35" name="Picture 34"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5697029"/>
            <a:ext cx="316504" cy="247846"/>
          </a:xfrm>
          <a:prstGeom prst="rect">
            <a:avLst/>
          </a:prstGeom>
          <a:noFill/>
          <a:ln>
            <a:noFill/>
          </a:ln>
        </p:spPr>
      </p:pic>
      <p:sp>
        <p:nvSpPr>
          <p:cNvPr id="18" name="Textfeld 1"/>
          <p:cNvSpPr txBox="1">
            <a:spLocks noChangeArrowheads="1"/>
          </p:cNvSpPr>
          <p:nvPr/>
        </p:nvSpPr>
        <p:spPr bwMode="auto">
          <a:xfrm>
            <a:off x="6351791" y="170080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29" name="Textfeld 1"/>
          <p:cNvSpPr txBox="1">
            <a:spLocks noChangeArrowheads="1"/>
          </p:cNvSpPr>
          <p:nvPr/>
        </p:nvSpPr>
        <p:spPr bwMode="auto">
          <a:xfrm>
            <a:off x="8244408" y="641325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070180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404664"/>
            <a:ext cx="5698976" cy="990600"/>
          </a:xfrm>
        </p:spPr>
        <p:txBody>
          <a:bodyPr>
            <a:normAutofit/>
          </a:bodyPr>
          <a:lstStyle/>
          <a:p>
            <a:r>
              <a:rPr lang="en-GB" b="1" dirty="0">
                <a:solidFill>
                  <a:schemeClr val="accent1"/>
                </a:solidFill>
              </a:rPr>
              <a:t>Strengths of Danube Navigation</a:t>
            </a:r>
            <a:endParaRPr lang="de-DE" dirty="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27</a:t>
            </a:fld>
            <a:endParaRPr lang="de-AT" dirty="0">
              <a:solidFill>
                <a:prstClr val="white"/>
              </a:solidFill>
            </a:endParaRPr>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587" b="11678"/>
          <a:stretch/>
        </p:blipFill>
        <p:spPr bwMode="auto">
          <a:xfrm>
            <a:off x="500606" y="2548139"/>
            <a:ext cx="3063282" cy="203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
          <p:cNvSpPr txBox="1">
            <a:spLocks noChangeArrowheads="1"/>
          </p:cNvSpPr>
          <p:nvPr/>
        </p:nvSpPr>
        <p:spPr bwMode="auto">
          <a:xfrm>
            <a:off x="514174" y="1700808"/>
            <a:ext cx="8349230" cy="72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30000"/>
              </a:spcBef>
            </a:pPr>
            <a:r>
              <a:rPr lang="de-AT" sz="1800" b="1" dirty="0">
                <a:solidFill>
                  <a:srgbClr val="189BC4"/>
                </a:solidFill>
                <a:latin typeface="Corbel" panose="020B0503020204020204" pitchFamily="34" charset="0"/>
              </a:rPr>
              <a:t>Eco-</a:t>
            </a:r>
            <a:r>
              <a:rPr lang="de-AT" sz="1800" b="1" dirty="0" err="1">
                <a:solidFill>
                  <a:srgbClr val="189BC4"/>
                </a:solidFill>
                <a:latin typeface="Corbel" panose="020B0503020204020204" pitchFamily="34" charset="0"/>
              </a:rPr>
              <a:t>friendly</a:t>
            </a:r>
            <a:r>
              <a:rPr lang="de-AT" sz="1800" b="1" dirty="0">
                <a:solidFill>
                  <a:srgbClr val="189BC4"/>
                </a:solidFill>
                <a:latin typeface="Corbel" panose="020B0503020204020204" pitchFamily="34" charset="0"/>
              </a:rPr>
              <a:t> </a:t>
            </a:r>
            <a:r>
              <a:rPr lang="de-AT" sz="1800" b="1" dirty="0" err="1">
                <a:solidFill>
                  <a:srgbClr val="189BC4"/>
                </a:solidFill>
                <a:latin typeface="Corbel" panose="020B0503020204020204" pitchFamily="34" charset="0"/>
              </a:rPr>
              <a:t>and</a:t>
            </a:r>
            <a:r>
              <a:rPr lang="de-AT" sz="1800" b="1" dirty="0">
                <a:solidFill>
                  <a:srgbClr val="189BC4"/>
                </a:solidFill>
                <a:latin typeface="Corbel" panose="020B0503020204020204" pitchFamily="34" charset="0"/>
              </a:rPr>
              <a:t> </a:t>
            </a:r>
            <a:r>
              <a:rPr lang="de-AT" sz="1800" b="1" dirty="0" err="1">
                <a:solidFill>
                  <a:srgbClr val="189BC4"/>
                </a:solidFill>
                <a:latin typeface="Corbel" panose="020B0503020204020204" pitchFamily="34" charset="0"/>
              </a:rPr>
              <a:t>economic</a:t>
            </a:r>
            <a:endParaRPr lang="de-AT" sz="1800" b="1" dirty="0">
              <a:solidFill>
                <a:srgbClr val="189BC4"/>
              </a:solidFill>
              <a:latin typeface="Corbel" panose="020B0503020204020204" pitchFamily="34" charset="0"/>
            </a:endParaRPr>
          </a:p>
          <a:p>
            <a:pPr eaLnBrk="1" hangingPunct="1">
              <a:spcBef>
                <a:spcPct val="30000"/>
              </a:spcBef>
              <a:tabLst>
                <a:tab pos="4216400" algn="l"/>
              </a:tabLst>
            </a:pPr>
            <a:r>
              <a:rPr lang="de-AT" sz="1800" dirty="0" err="1">
                <a:solidFill>
                  <a:srgbClr val="3C628F"/>
                </a:solidFill>
                <a:latin typeface="Corbel" panose="020B0503020204020204" pitchFamily="34" charset="0"/>
              </a:rPr>
              <a:t>specific</a:t>
            </a:r>
            <a:r>
              <a:rPr lang="de-AT" sz="1800" dirty="0">
                <a:solidFill>
                  <a:srgbClr val="3C628F"/>
                </a:solidFill>
                <a:latin typeface="Corbel" panose="020B0503020204020204" pitchFamily="34" charset="0"/>
              </a:rPr>
              <a:t> </a:t>
            </a:r>
            <a:r>
              <a:rPr lang="de-AT" sz="1800" dirty="0" err="1">
                <a:solidFill>
                  <a:srgbClr val="3C628F"/>
                </a:solidFill>
                <a:latin typeface="Corbel" panose="020B0503020204020204" pitchFamily="34" charset="0"/>
              </a:rPr>
              <a:t>energy</a:t>
            </a:r>
            <a:r>
              <a:rPr lang="de-AT" sz="1800" dirty="0">
                <a:solidFill>
                  <a:srgbClr val="3C628F"/>
                </a:solidFill>
                <a:latin typeface="Corbel" panose="020B0503020204020204" pitchFamily="34" charset="0"/>
              </a:rPr>
              <a:t> </a:t>
            </a:r>
            <a:r>
              <a:rPr lang="de-AT" sz="1800" dirty="0" err="1">
                <a:solidFill>
                  <a:srgbClr val="3C628F"/>
                </a:solidFill>
                <a:latin typeface="Corbel" panose="020B0503020204020204" pitchFamily="34" charset="0"/>
              </a:rPr>
              <a:t>consumption</a:t>
            </a:r>
            <a:r>
              <a:rPr lang="de-AT" sz="1800" dirty="0">
                <a:solidFill>
                  <a:srgbClr val="3C628F"/>
                </a:solidFill>
                <a:latin typeface="Corbel" panose="020B0503020204020204" pitchFamily="34" charset="0"/>
              </a:rPr>
              <a:t>:                   	 </a:t>
            </a:r>
            <a:r>
              <a:rPr lang="de-AT" sz="1800" dirty="0" err="1">
                <a:solidFill>
                  <a:srgbClr val="3C628F"/>
                </a:solidFill>
                <a:latin typeface="Corbel" panose="020B0503020204020204" pitchFamily="34" charset="0"/>
              </a:rPr>
              <a:t>low</a:t>
            </a:r>
            <a:r>
              <a:rPr lang="de-AT" sz="1800" dirty="0">
                <a:solidFill>
                  <a:srgbClr val="3C628F"/>
                </a:solidFill>
                <a:latin typeface="Corbel" panose="020B0503020204020204" pitchFamily="34" charset="0"/>
              </a:rPr>
              <a:t> </a:t>
            </a:r>
            <a:r>
              <a:rPr lang="de-AT" sz="1800" dirty="0" err="1">
                <a:solidFill>
                  <a:srgbClr val="3C628F"/>
                </a:solidFill>
                <a:latin typeface="Corbel" panose="020B0503020204020204" pitchFamily="34" charset="0"/>
              </a:rPr>
              <a:t>external</a:t>
            </a:r>
            <a:r>
              <a:rPr lang="de-AT" sz="1800" dirty="0">
                <a:solidFill>
                  <a:srgbClr val="3C628F"/>
                </a:solidFill>
                <a:latin typeface="Corbel" panose="020B0503020204020204" pitchFamily="34" charset="0"/>
              </a:rPr>
              <a:t> </a:t>
            </a:r>
            <a:r>
              <a:rPr lang="de-AT" sz="1800" dirty="0" err="1">
                <a:solidFill>
                  <a:srgbClr val="3C628F"/>
                </a:solidFill>
                <a:latin typeface="Corbel" panose="020B0503020204020204" pitchFamily="34" charset="0"/>
              </a:rPr>
              <a:t>costs</a:t>
            </a:r>
            <a:r>
              <a:rPr lang="de-AT" sz="1800" dirty="0">
                <a:solidFill>
                  <a:srgbClr val="3C628F"/>
                </a:solidFill>
                <a:latin typeface="Corbel" panose="020B0503020204020204" pitchFamily="34" charset="0"/>
              </a:rPr>
              <a:t>:</a:t>
            </a:r>
            <a:endParaRPr lang="de-DE" sz="400" dirty="0">
              <a:solidFill>
                <a:srgbClr val="3C628F"/>
              </a:solidFill>
              <a:latin typeface="Calibri"/>
            </a:endParaRPr>
          </a:p>
        </p:txBody>
      </p:sp>
      <p:sp>
        <p:nvSpPr>
          <p:cNvPr id="9" name="Content Placeholder 2"/>
          <p:cNvSpPr txBox="1">
            <a:spLocks/>
          </p:cNvSpPr>
          <p:nvPr/>
        </p:nvSpPr>
        <p:spPr>
          <a:xfrm>
            <a:off x="457200" y="4999831"/>
            <a:ext cx="3744416" cy="1366389"/>
          </a:xfrm>
          <a:prstGeom prst="rect">
            <a:avLst/>
          </a:prstGeom>
          <a:ln w="28575">
            <a:solidFill>
              <a:srgbClr val="189BC4"/>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r>
              <a:rPr lang="en-US" sz="1800" spc="60" dirty="0">
                <a:solidFill>
                  <a:schemeClr val="accent1"/>
                </a:solidFill>
                <a:latin typeface="Corbel" panose="020B0503020204020204" pitchFamily="34" charset="0"/>
              </a:rPr>
              <a:t>An inland vessel can transport one ton of cargo almost </a:t>
            </a:r>
            <a:r>
              <a:rPr lang="en-US" sz="1800" b="1" spc="60" dirty="0">
                <a:solidFill>
                  <a:srgbClr val="189BC4"/>
                </a:solidFill>
                <a:latin typeface="Corbel" panose="020B0503020204020204" pitchFamily="34" charset="0"/>
              </a:rPr>
              <a:t>four times as far </a:t>
            </a:r>
            <a:r>
              <a:rPr lang="en-US" sz="1800" spc="60" dirty="0">
                <a:solidFill>
                  <a:schemeClr val="accent1"/>
                </a:solidFill>
                <a:latin typeface="Corbel" panose="020B0503020204020204" pitchFamily="34" charset="0"/>
              </a:rPr>
              <a:t>as a truck with the same energy consumption</a:t>
            </a:r>
            <a:endParaRPr lang="en-GB" sz="1800" spc="60" dirty="0">
              <a:solidFill>
                <a:schemeClr val="accent1"/>
              </a:solidFill>
              <a:latin typeface="Corbel" panose="020B0503020204020204" pitchFamily="34" charset="0"/>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745" y="5512865"/>
            <a:ext cx="396000" cy="4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8423"/>
          <a:stretch/>
        </p:blipFill>
        <p:spPr bwMode="auto">
          <a:xfrm>
            <a:off x="4403785" y="2377928"/>
            <a:ext cx="4235152" cy="23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4716016" y="4999831"/>
            <a:ext cx="3744416" cy="1366389"/>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None/>
            </a:pPr>
            <a:r>
              <a:rPr lang="en-US" sz="1800" dirty="0">
                <a:solidFill>
                  <a:srgbClr val="3C628F"/>
                </a:solidFill>
                <a:latin typeface="Corbel" panose="020B0503020204020204" pitchFamily="34" charset="0"/>
              </a:rPr>
              <a:t>Inland vessels cause the lowest accident, noise, pollution and climate costs</a:t>
            </a:r>
            <a:endParaRPr lang="de-AT" sz="1800" dirty="0">
              <a:solidFill>
                <a:srgbClr val="3C628F"/>
              </a:solidFill>
              <a:latin typeface="Corbel" panose="020B0503020204020204" pitchFamily="34" charset="0"/>
            </a:endParaRPr>
          </a:p>
        </p:txBody>
      </p:sp>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8907" y="5482380"/>
            <a:ext cx="396000" cy="4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2" name="TextBox 1"/>
          <p:cNvSpPr txBox="1"/>
          <p:nvPr/>
        </p:nvSpPr>
        <p:spPr>
          <a:xfrm>
            <a:off x="7467178" y="2556396"/>
            <a:ext cx="970012" cy="854080"/>
          </a:xfrm>
          <a:prstGeom prst="rect">
            <a:avLst/>
          </a:prstGeom>
          <a:solidFill>
            <a:schemeClr val="bg1"/>
          </a:solidFill>
        </p:spPr>
        <p:txBody>
          <a:bodyPr wrap="square" rtlCol="0">
            <a:spAutoFit/>
          </a:bodyPr>
          <a:lstStyle/>
          <a:p>
            <a:pPr>
              <a:spcAft>
                <a:spcPts val="700"/>
              </a:spcAft>
            </a:pPr>
            <a:r>
              <a:rPr lang="de-DE" sz="800" dirty="0" err="1">
                <a:latin typeface="Corbel" panose="020B0503020204020204" pitchFamily="34" charset="0"/>
              </a:rPr>
              <a:t>Greenhouse</a:t>
            </a:r>
            <a:r>
              <a:rPr lang="de-DE" sz="800" dirty="0">
                <a:latin typeface="Corbel" panose="020B0503020204020204" pitchFamily="34" charset="0"/>
              </a:rPr>
              <a:t> gas</a:t>
            </a:r>
          </a:p>
          <a:p>
            <a:pPr>
              <a:spcAft>
                <a:spcPts val="700"/>
              </a:spcAft>
            </a:pPr>
            <a:r>
              <a:rPr lang="de-DE" sz="800" dirty="0">
                <a:latin typeface="Corbel" panose="020B0503020204020204" pitchFamily="34" charset="0"/>
              </a:rPr>
              <a:t>Air </a:t>
            </a:r>
            <a:r>
              <a:rPr lang="de-DE" sz="800" dirty="0" err="1">
                <a:latin typeface="Corbel" panose="020B0503020204020204" pitchFamily="34" charset="0"/>
              </a:rPr>
              <a:t>pollutant</a:t>
            </a:r>
            <a:endParaRPr lang="de-DE" sz="800" dirty="0">
              <a:latin typeface="Corbel" panose="020B0503020204020204" pitchFamily="34" charset="0"/>
            </a:endParaRPr>
          </a:p>
          <a:p>
            <a:pPr>
              <a:spcAft>
                <a:spcPts val="700"/>
              </a:spcAft>
            </a:pPr>
            <a:r>
              <a:rPr lang="de-DE" sz="800" dirty="0">
                <a:latin typeface="Corbel" panose="020B0503020204020204" pitchFamily="34" charset="0"/>
              </a:rPr>
              <a:t>Noise</a:t>
            </a:r>
          </a:p>
          <a:p>
            <a:pPr>
              <a:spcAft>
                <a:spcPts val="700"/>
              </a:spcAft>
            </a:pPr>
            <a:r>
              <a:rPr lang="de-DE" sz="800" dirty="0" err="1">
                <a:latin typeface="Corbel" panose="020B0503020204020204" pitchFamily="34" charset="0"/>
              </a:rPr>
              <a:t>Accidents</a:t>
            </a:r>
            <a:endParaRPr lang="de-AT" sz="800" dirty="0">
              <a:latin typeface="Corbel" panose="020B0503020204020204" pitchFamily="34" charset="0"/>
            </a:endParaRPr>
          </a:p>
        </p:txBody>
      </p:sp>
      <p:sp>
        <p:nvSpPr>
          <p:cNvPr id="3" name="TextBox 2"/>
          <p:cNvSpPr txBox="1"/>
          <p:nvPr/>
        </p:nvSpPr>
        <p:spPr>
          <a:xfrm>
            <a:off x="4336231" y="2857537"/>
            <a:ext cx="307777" cy="1105877"/>
          </a:xfrm>
          <a:prstGeom prst="rect">
            <a:avLst/>
          </a:prstGeom>
          <a:solidFill>
            <a:schemeClr val="bg1"/>
          </a:solidFill>
        </p:spPr>
        <p:txBody>
          <a:bodyPr vert="vert270" wrap="square" rtlCol="0">
            <a:spAutoFit/>
          </a:bodyPr>
          <a:lstStyle/>
          <a:p>
            <a:r>
              <a:rPr lang="de-DE" sz="800" dirty="0">
                <a:latin typeface="Corbel" panose="020B0503020204020204" pitchFamily="34" charset="0"/>
              </a:rPr>
              <a:t>Cent per ton </a:t>
            </a:r>
            <a:r>
              <a:rPr lang="de-DE" sz="800" dirty="0" err="1">
                <a:latin typeface="Corbel" panose="020B0503020204020204" pitchFamily="34" charset="0"/>
              </a:rPr>
              <a:t>kilometers</a:t>
            </a:r>
            <a:endParaRPr lang="de-AT" sz="800" dirty="0">
              <a:latin typeface="Corbel" panose="020B0503020204020204" pitchFamily="34" charset="0"/>
            </a:endParaRPr>
          </a:p>
        </p:txBody>
      </p:sp>
      <p:sp>
        <p:nvSpPr>
          <p:cNvPr id="14" name="TextBox 13"/>
          <p:cNvSpPr txBox="1"/>
          <p:nvPr/>
        </p:nvSpPr>
        <p:spPr>
          <a:xfrm>
            <a:off x="8370748" y="2422430"/>
            <a:ext cx="292388" cy="2294177"/>
          </a:xfrm>
          <a:prstGeom prst="rect">
            <a:avLst/>
          </a:prstGeom>
          <a:solidFill>
            <a:schemeClr val="bg1"/>
          </a:solidFill>
        </p:spPr>
        <p:txBody>
          <a:bodyPr vert="vert270" wrap="square" rtlCol="0">
            <a:spAutoFit/>
          </a:bodyPr>
          <a:lstStyle/>
          <a:p>
            <a:r>
              <a:rPr lang="de-DE" sz="700" dirty="0">
                <a:latin typeface="Corbel" panose="020B0503020204020204" pitchFamily="34" charset="0"/>
              </a:rPr>
              <a:t>Source: </a:t>
            </a:r>
            <a:r>
              <a:rPr lang="de-DE" sz="700" dirty="0" err="1">
                <a:latin typeface="Corbel" panose="020B0503020204020204" pitchFamily="34" charset="0"/>
              </a:rPr>
              <a:t>Planco</a:t>
            </a:r>
            <a:r>
              <a:rPr lang="de-DE" sz="700" dirty="0">
                <a:latin typeface="Corbel" panose="020B0503020204020204" pitchFamily="34" charset="0"/>
              </a:rPr>
              <a:t> Consulting GmbH 2007</a:t>
            </a:r>
            <a:endParaRPr lang="de-AT" sz="700" dirty="0">
              <a:latin typeface="Corbel" panose="020B0503020204020204" pitchFamily="34" charset="0"/>
            </a:endParaRPr>
          </a:p>
        </p:txBody>
      </p:sp>
      <p:sp>
        <p:nvSpPr>
          <p:cNvPr id="16" name="Textfeld 1"/>
          <p:cNvSpPr txBox="1">
            <a:spLocks noChangeArrowheads="1"/>
          </p:cNvSpPr>
          <p:nvPr/>
        </p:nvSpPr>
        <p:spPr bwMode="auto">
          <a:xfrm>
            <a:off x="449048" y="237792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68513848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404664"/>
            <a:ext cx="6347048" cy="990600"/>
          </a:xfrm>
        </p:spPr>
        <p:txBody>
          <a:bodyPr>
            <a:normAutofit/>
          </a:bodyPr>
          <a:lstStyle/>
          <a:p>
            <a:r>
              <a:rPr lang="en-GB" b="1" dirty="0">
                <a:solidFill>
                  <a:schemeClr val="accent1"/>
                </a:solidFill>
              </a:rPr>
              <a:t>Strengths of Danube Navigation</a:t>
            </a:r>
            <a:endParaRPr lang="de-DE" dirty="0">
              <a:solidFill>
                <a:schemeClr val="accent1"/>
              </a:solidFill>
            </a:endParaRPr>
          </a:p>
        </p:txBody>
      </p:sp>
      <p:sp>
        <p:nvSpPr>
          <p:cNvPr id="2" name="Content Placeholder 1"/>
          <p:cNvSpPr>
            <a:spLocks noGrp="1"/>
          </p:cNvSpPr>
          <p:nvPr>
            <p:ph idx="1"/>
          </p:nvPr>
        </p:nvSpPr>
        <p:spPr/>
        <p:txBody>
          <a:bodyPr>
            <a:normAutofit/>
          </a:bodyPr>
          <a:lstStyle/>
          <a:p>
            <a:pPr marL="0" indent="0">
              <a:buNone/>
            </a:pPr>
            <a:r>
              <a:rPr lang="en-US" sz="1800" b="1" dirty="0">
                <a:solidFill>
                  <a:srgbClr val="189BC4"/>
                </a:solidFill>
              </a:rPr>
              <a:t>high transport capacity per unit</a:t>
            </a:r>
          </a:p>
        </p:txBody>
      </p:sp>
      <p:sp>
        <p:nvSpPr>
          <p:cNvPr id="8"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sp>
        <p:nvSpPr>
          <p:cNvPr id="7"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9" name="Text Box 4"/>
          <p:cNvSpPr txBox="1">
            <a:spLocks noChangeArrowheads="1"/>
          </p:cNvSpPr>
          <p:nvPr/>
        </p:nvSpPr>
        <p:spPr bwMode="auto">
          <a:xfrm>
            <a:off x="327192" y="5695840"/>
            <a:ext cx="8496000" cy="646331"/>
          </a:xfrm>
          <a:prstGeom prst="rect">
            <a:avLst/>
          </a:prstGeom>
          <a:noFill/>
          <a:ln w="28575">
            <a:solidFill>
              <a:srgbClr val="189BC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marL="812800" eaLnBrk="1" hangingPunct="1">
              <a:spcBef>
                <a:spcPct val="30000"/>
              </a:spcBef>
            </a:pPr>
            <a:r>
              <a:rPr lang="de-DE" sz="1600" b="1" dirty="0">
                <a:solidFill>
                  <a:srgbClr val="1E3A6C"/>
                </a:solidFill>
                <a:latin typeface="Corbel" panose="020B0503020204020204" pitchFamily="34" charset="0"/>
              </a:rPr>
              <a:t> </a:t>
            </a:r>
            <a:r>
              <a:rPr lang="de-DE" sz="1800" b="1" dirty="0" err="1">
                <a:solidFill>
                  <a:srgbClr val="189BC4"/>
                </a:solidFill>
                <a:latin typeface="Corbel" panose="020B0503020204020204" pitchFamily="34" charset="0"/>
              </a:rPr>
              <a:t>largest</a:t>
            </a:r>
            <a:r>
              <a:rPr lang="de-DE" sz="1600" b="1" dirty="0">
                <a:solidFill>
                  <a:srgbClr val="1E3A6C"/>
                </a:solidFill>
                <a:latin typeface="Corbel" panose="020B0503020204020204" pitchFamily="34" charset="0"/>
              </a:rPr>
              <a:t> </a:t>
            </a:r>
            <a:r>
              <a:rPr lang="de-DE" sz="1800" b="1" dirty="0" err="1">
                <a:solidFill>
                  <a:srgbClr val="189BC4"/>
                </a:solidFill>
                <a:latin typeface="Corbel" panose="020B0503020204020204" pitchFamily="34" charset="0"/>
              </a:rPr>
              <a:t>transport</a:t>
            </a:r>
            <a:r>
              <a:rPr lang="de-DE" sz="1800" b="1" dirty="0">
                <a:solidFill>
                  <a:srgbClr val="189BC4"/>
                </a:solidFill>
                <a:latin typeface="Corbel" panose="020B0503020204020204" pitchFamily="34" charset="0"/>
              </a:rPr>
              <a:t> </a:t>
            </a:r>
            <a:r>
              <a:rPr lang="de-DE" sz="1800" b="1" dirty="0" err="1">
                <a:solidFill>
                  <a:srgbClr val="189BC4"/>
                </a:solidFill>
                <a:latin typeface="Corbel" panose="020B0503020204020204" pitchFamily="34" charset="0"/>
              </a:rPr>
              <a:t>capacity</a:t>
            </a:r>
            <a:r>
              <a:rPr lang="de-DE" sz="1800" b="1" dirty="0">
                <a:solidFill>
                  <a:srgbClr val="189BC4"/>
                </a:solidFill>
                <a:latin typeface="Corbel" panose="020B0503020204020204" pitchFamily="34" charset="0"/>
              </a:rPr>
              <a:t>:</a:t>
            </a:r>
            <a:r>
              <a:rPr lang="de-DE" sz="1800" dirty="0">
                <a:solidFill>
                  <a:srgbClr val="189BC4"/>
                </a:solidFill>
                <a:latin typeface="Corbel" panose="020B0503020204020204" pitchFamily="34" charset="0"/>
              </a:rPr>
              <a:t> </a:t>
            </a:r>
            <a:r>
              <a:rPr lang="de-DE" sz="1800" b="1" dirty="0">
                <a:solidFill>
                  <a:srgbClr val="189BC4"/>
                </a:solidFill>
                <a:latin typeface="Corbel" panose="020B0503020204020204" pitchFamily="34" charset="0"/>
              </a:rPr>
              <a:t>1</a:t>
            </a:r>
            <a:r>
              <a:rPr lang="de-DE" sz="1800" dirty="0">
                <a:solidFill>
                  <a:srgbClr val="189BC4"/>
                </a:solidFill>
                <a:latin typeface="Corbel" panose="020B0503020204020204" pitchFamily="34" charset="0"/>
              </a:rPr>
              <a:t> </a:t>
            </a:r>
            <a:r>
              <a:rPr lang="de-DE" sz="1800" dirty="0" err="1">
                <a:solidFill>
                  <a:schemeClr val="accent1"/>
                </a:solidFill>
                <a:latin typeface="Corbel" panose="020B0503020204020204" pitchFamily="34" charset="0"/>
              </a:rPr>
              <a:t>pushed</a:t>
            </a:r>
            <a:r>
              <a:rPr lang="de-DE" sz="1800" dirty="0">
                <a:solidFill>
                  <a:schemeClr val="accent1"/>
                </a:solidFill>
                <a:latin typeface="Corbel" panose="020B0503020204020204" pitchFamily="34" charset="0"/>
              </a:rPr>
              <a:t> </a:t>
            </a:r>
            <a:r>
              <a:rPr lang="de-DE" sz="1800" dirty="0" err="1">
                <a:solidFill>
                  <a:schemeClr val="accent1"/>
                </a:solidFill>
                <a:latin typeface="Corbel" panose="020B0503020204020204" pitchFamily="34" charset="0"/>
              </a:rPr>
              <a:t>convoy</a:t>
            </a:r>
            <a:r>
              <a:rPr lang="de-DE" sz="1800" dirty="0">
                <a:solidFill>
                  <a:schemeClr val="accent1"/>
                </a:solidFill>
                <a:latin typeface="Corbel" panose="020B0503020204020204" pitchFamily="34" charset="0"/>
              </a:rPr>
              <a:t> </a:t>
            </a:r>
            <a:r>
              <a:rPr lang="de-DE" sz="1800" dirty="0" err="1">
                <a:solidFill>
                  <a:schemeClr val="accent1"/>
                </a:solidFill>
                <a:latin typeface="Corbel" panose="020B0503020204020204" pitchFamily="34" charset="0"/>
              </a:rPr>
              <a:t>with</a:t>
            </a:r>
            <a:r>
              <a:rPr lang="de-DE" sz="1800" dirty="0">
                <a:solidFill>
                  <a:schemeClr val="accent1"/>
                </a:solidFill>
                <a:latin typeface="Corbel" panose="020B0503020204020204" pitchFamily="34" charset="0"/>
              </a:rPr>
              <a:t> 4 push </a:t>
            </a:r>
            <a:r>
              <a:rPr lang="de-DE" sz="1800" dirty="0" err="1">
                <a:solidFill>
                  <a:schemeClr val="accent1"/>
                </a:solidFill>
                <a:latin typeface="Corbel" panose="020B0503020204020204" pitchFamily="34" charset="0"/>
              </a:rPr>
              <a:t>barges</a:t>
            </a:r>
            <a:r>
              <a:rPr lang="de-DE" sz="1800" dirty="0">
                <a:solidFill>
                  <a:schemeClr val="accent1"/>
                </a:solidFill>
                <a:latin typeface="Corbel" panose="020B0503020204020204" pitchFamily="34" charset="0"/>
              </a:rPr>
              <a:t> = </a:t>
            </a:r>
            <a:br>
              <a:rPr lang="de-DE" sz="1800" dirty="0">
                <a:solidFill>
                  <a:schemeClr val="accent1"/>
                </a:solidFill>
                <a:latin typeface="Corbel" panose="020B0503020204020204" pitchFamily="34" charset="0"/>
              </a:rPr>
            </a:br>
            <a:r>
              <a:rPr lang="de-DE" sz="1800" dirty="0">
                <a:solidFill>
                  <a:schemeClr val="accent1"/>
                </a:solidFill>
                <a:latin typeface="Corbel" panose="020B0503020204020204" pitchFamily="34" charset="0"/>
              </a:rPr>
              <a:t> </a:t>
            </a:r>
            <a:r>
              <a:rPr lang="de-DE" sz="1800" b="1" dirty="0">
                <a:solidFill>
                  <a:srgbClr val="189BC4"/>
                </a:solidFill>
                <a:latin typeface="Corbel" panose="020B0503020204020204" pitchFamily="34" charset="0"/>
              </a:rPr>
              <a:t>175</a:t>
            </a:r>
            <a:r>
              <a:rPr lang="de-DE" sz="1800" dirty="0">
                <a:solidFill>
                  <a:schemeClr val="accent1"/>
                </a:solidFill>
                <a:latin typeface="Corbel" panose="020B0503020204020204" pitchFamily="34" charset="0"/>
              </a:rPr>
              <a:t> </a:t>
            </a:r>
            <a:r>
              <a:rPr lang="de-DE" sz="1800" dirty="0" err="1">
                <a:solidFill>
                  <a:schemeClr val="accent1"/>
                </a:solidFill>
                <a:latin typeface="Corbel" panose="020B0503020204020204" pitchFamily="34" charset="0"/>
              </a:rPr>
              <a:t>railway</a:t>
            </a:r>
            <a:r>
              <a:rPr lang="de-DE" sz="1800" dirty="0">
                <a:solidFill>
                  <a:schemeClr val="accent1"/>
                </a:solidFill>
                <a:latin typeface="Corbel" panose="020B0503020204020204" pitchFamily="34" charset="0"/>
              </a:rPr>
              <a:t> </a:t>
            </a:r>
            <a:r>
              <a:rPr lang="de-DE" sz="1800" dirty="0" err="1">
                <a:solidFill>
                  <a:schemeClr val="accent1"/>
                </a:solidFill>
                <a:latin typeface="Corbel" panose="020B0503020204020204" pitchFamily="34" charset="0"/>
              </a:rPr>
              <a:t>wagons</a:t>
            </a:r>
            <a:r>
              <a:rPr lang="de-DE" sz="1800" dirty="0">
                <a:solidFill>
                  <a:schemeClr val="accent1"/>
                </a:solidFill>
                <a:latin typeface="Corbel" panose="020B0503020204020204" pitchFamily="34" charset="0"/>
              </a:rPr>
              <a:t> = </a:t>
            </a:r>
            <a:r>
              <a:rPr lang="de-DE" sz="1800" b="1" dirty="0">
                <a:solidFill>
                  <a:srgbClr val="189BC4"/>
                </a:solidFill>
                <a:latin typeface="Corbel" panose="020B0503020204020204" pitchFamily="34" charset="0"/>
              </a:rPr>
              <a:t>280</a:t>
            </a:r>
            <a:r>
              <a:rPr lang="de-DE" sz="1800" dirty="0">
                <a:solidFill>
                  <a:schemeClr val="accent1"/>
                </a:solidFill>
                <a:latin typeface="Corbel" panose="020B0503020204020204" pitchFamily="34" charset="0"/>
              </a:rPr>
              <a:t> </a:t>
            </a:r>
            <a:r>
              <a:rPr lang="de-DE" sz="1800" dirty="0" err="1">
                <a:solidFill>
                  <a:schemeClr val="accent1"/>
                </a:solidFill>
                <a:latin typeface="Corbel" panose="020B0503020204020204" pitchFamily="34" charset="0"/>
              </a:rPr>
              <a:t>trucks</a:t>
            </a:r>
            <a:r>
              <a:rPr lang="de-DE" sz="1800" dirty="0">
                <a:solidFill>
                  <a:schemeClr val="accent1"/>
                </a:solidFill>
                <a:latin typeface="Corbel" panose="020B0503020204020204" pitchFamily="34" charset="0"/>
              </a:rPr>
              <a:t> = </a:t>
            </a:r>
            <a:r>
              <a:rPr lang="de-DE" sz="1800" b="1" dirty="0">
                <a:solidFill>
                  <a:srgbClr val="189BC4"/>
                </a:solidFill>
                <a:latin typeface="Corbel" panose="020B0503020204020204" pitchFamily="34" charset="0"/>
              </a:rPr>
              <a:t>20 km </a:t>
            </a:r>
            <a:r>
              <a:rPr lang="de-DE" sz="1800" b="1" dirty="0" err="1">
                <a:solidFill>
                  <a:srgbClr val="189BC4"/>
                </a:solidFill>
                <a:latin typeface="Corbel" panose="020B0503020204020204" pitchFamily="34" charset="0"/>
              </a:rPr>
              <a:t>convoy</a:t>
            </a:r>
            <a:r>
              <a:rPr lang="de-DE" sz="1800" b="1" dirty="0">
                <a:solidFill>
                  <a:srgbClr val="189BC4"/>
                </a:solidFill>
                <a:latin typeface="Corbel" panose="020B0503020204020204" pitchFamily="34" charset="0"/>
              </a:rPr>
              <a:t> </a:t>
            </a:r>
            <a:r>
              <a:rPr lang="de-DE" sz="1800" dirty="0" err="1">
                <a:solidFill>
                  <a:schemeClr val="accent1"/>
                </a:solidFill>
                <a:latin typeface="Corbel" panose="020B0503020204020204" pitchFamily="34" charset="0"/>
              </a:rPr>
              <a:t>of</a:t>
            </a:r>
            <a:r>
              <a:rPr lang="de-DE" sz="1800" dirty="0">
                <a:solidFill>
                  <a:schemeClr val="accent1"/>
                </a:solidFill>
                <a:latin typeface="Corbel" panose="020B0503020204020204" pitchFamily="34" charset="0"/>
              </a:rPr>
              <a:t> </a:t>
            </a:r>
            <a:r>
              <a:rPr lang="de-DE" sz="1800" dirty="0" err="1">
                <a:solidFill>
                  <a:schemeClr val="accent1"/>
                </a:solidFill>
                <a:latin typeface="Corbel" panose="020B0503020204020204" pitchFamily="34" charset="0"/>
              </a:rPr>
              <a:t>trucks</a:t>
            </a:r>
            <a:endParaRPr lang="de-DE" sz="1800" dirty="0">
              <a:solidFill>
                <a:srgbClr val="3C628F"/>
              </a:solidFill>
              <a:latin typeface="Corbel" panose="020B0503020204020204" pitchFamily="34" charset="0"/>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691" y="5752309"/>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rotWithShape="1">
          <a:blip r:embed="rId4"/>
          <a:srcRect l="56789" t="15900" r="5329" b="15104"/>
          <a:stretch/>
        </p:blipFill>
        <p:spPr bwMode="auto">
          <a:xfrm>
            <a:off x="477691" y="2112246"/>
            <a:ext cx="7272808" cy="3463242"/>
          </a:xfrm>
          <a:prstGeom prst="rect">
            <a:avLst/>
          </a:prstGeom>
          <a:ln>
            <a:noFill/>
          </a:ln>
          <a:extLst>
            <a:ext uri="{53640926-AAD7-44D8-BBD7-CCE9431645EC}">
              <a14:shadowObscured xmlns:a14="http://schemas.microsoft.com/office/drawing/2010/main"/>
            </a:ext>
          </a:extLst>
        </p:spPr>
      </p:pic>
      <p:sp>
        <p:nvSpPr>
          <p:cNvPr id="12"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16710609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Clr>
                <a:srgbClr val="189BC4"/>
              </a:buClr>
            </a:pPr>
            <a:endParaRPr lang="en-GB" sz="1800" b="1" dirty="0">
              <a:solidFill>
                <a:schemeClr val="accent1"/>
              </a:solidFill>
            </a:endParaRPr>
          </a:p>
          <a:p>
            <a:pPr>
              <a:buClr>
                <a:srgbClr val="189BC4"/>
              </a:buClr>
            </a:pPr>
            <a:r>
              <a:rPr lang="en-GB" sz="1800" b="1" dirty="0">
                <a:solidFill>
                  <a:srgbClr val="189BC4"/>
                </a:solidFill>
              </a:rPr>
              <a:t>inland vessels as safest transport mode:</a:t>
            </a:r>
          </a:p>
          <a:p>
            <a:pPr lvl="1">
              <a:buClr>
                <a:srgbClr val="189BC4"/>
              </a:buClr>
              <a:buFont typeface="Symbol" panose="05050102010706020507" pitchFamily="18" charset="2"/>
              <a:buChar char="-"/>
            </a:pPr>
            <a:r>
              <a:rPr lang="en-GB" sz="1800" dirty="0">
                <a:solidFill>
                  <a:schemeClr val="accent1"/>
                </a:solidFill>
              </a:rPr>
              <a:t>only </a:t>
            </a:r>
            <a:r>
              <a:rPr lang="en-GB" sz="1800" b="1" dirty="0">
                <a:solidFill>
                  <a:srgbClr val="189BC4"/>
                </a:solidFill>
              </a:rPr>
              <a:t>12</a:t>
            </a:r>
            <a:r>
              <a:rPr lang="en-GB" sz="1800" dirty="0">
                <a:solidFill>
                  <a:schemeClr val="accent1"/>
                </a:solidFill>
              </a:rPr>
              <a:t> traffic accidents on the Austrian-Danube in 2018 (no cases of death)</a:t>
            </a:r>
          </a:p>
          <a:p>
            <a:pPr lvl="1">
              <a:buClr>
                <a:srgbClr val="189BC4"/>
              </a:buClr>
              <a:buFont typeface="Symbol" panose="05050102010706020507" pitchFamily="18" charset="2"/>
              <a:buChar char="-"/>
            </a:pPr>
            <a:r>
              <a:rPr lang="en-GB" sz="1800" dirty="0">
                <a:solidFill>
                  <a:schemeClr val="accent1"/>
                </a:solidFill>
              </a:rPr>
              <a:t>in comparison: </a:t>
            </a:r>
            <a:r>
              <a:rPr lang="en-GB" sz="1800" b="1" dirty="0">
                <a:solidFill>
                  <a:srgbClr val="189BC4"/>
                </a:solidFill>
              </a:rPr>
              <a:t>1379</a:t>
            </a:r>
            <a:r>
              <a:rPr lang="en-GB" sz="1800" dirty="0">
                <a:solidFill>
                  <a:schemeClr val="accent1"/>
                </a:solidFill>
              </a:rPr>
              <a:t> accidents with trucks (&gt;3,5 tons) in Austria in 2014</a:t>
            </a:r>
          </a:p>
          <a:p>
            <a:pPr lvl="1">
              <a:buClr>
                <a:srgbClr val="189BC4"/>
              </a:buClr>
            </a:pPr>
            <a:endParaRPr lang="en-GB" sz="1800" dirty="0">
              <a:solidFill>
                <a:schemeClr val="accent1"/>
              </a:solidFill>
            </a:endParaRPr>
          </a:p>
          <a:p>
            <a:pPr>
              <a:buClr>
                <a:srgbClr val="189BC4"/>
              </a:buClr>
            </a:pPr>
            <a:r>
              <a:rPr lang="en-GB" sz="1800" b="1" dirty="0">
                <a:solidFill>
                  <a:srgbClr val="189BC4"/>
                </a:solidFill>
              </a:rPr>
              <a:t>availability around the clock:</a:t>
            </a:r>
            <a:r>
              <a:rPr lang="en-GB" sz="1800" dirty="0">
                <a:solidFill>
                  <a:srgbClr val="189BC4"/>
                </a:solidFill>
              </a:rPr>
              <a:t> </a:t>
            </a:r>
            <a:r>
              <a:rPr lang="en-GB" sz="1800" dirty="0">
                <a:solidFill>
                  <a:schemeClr val="accent1"/>
                </a:solidFill>
              </a:rPr>
              <a:t>no bans on weekend- and night driving  </a:t>
            </a:r>
          </a:p>
          <a:p>
            <a:pPr>
              <a:buClr>
                <a:srgbClr val="189BC4"/>
              </a:buClr>
            </a:pPr>
            <a:endParaRPr lang="en-GB" sz="1800" dirty="0">
              <a:solidFill>
                <a:schemeClr val="accent1"/>
              </a:solidFill>
            </a:endParaRPr>
          </a:p>
          <a:p>
            <a:pPr>
              <a:buClr>
                <a:srgbClr val="189BC4"/>
              </a:buClr>
            </a:pPr>
            <a:r>
              <a:rPr lang="en-GB" sz="1800" b="1" dirty="0">
                <a:solidFill>
                  <a:srgbClr val="189BC4"/>
                </a:solidFill>
              </a:rPr>
              <a:t>low infrastructure costs:</a:t>
            </a:r>
            <a:r>
              <a:rPr lang="en-GB" sz="1800" dirty="0">
                <a:solidFill>
                  <a:srgbClr val="189BC4"/>
                </a:solidFill>
              </a:rPr>
              <a:t> </a:t>
            </a:r>
            <a:r>
              <a:rPr lang="en-GB" sz="1800" dirty="0">
                <a:solidFill>
                  <a:schemeClr val="accent1"/>
                </a:solidFill>
              </a:rPr>
              <a:t>natural infrastructure is usually available </a:t>
            </a:r>
            <a:r>
              <a:rPr lang="en-GB" sz="1800" dirty="0">
                <a:solidFill>
                  <a:schemeClr val="accent1"/>
                </a:solidFill>
                <a:sym typeface="Wingdings" panose="05000000000000000000" pitchFamily="2" charset="2"/>
              </a:rPr>
              <a:t></a:t>
            </a:r>
            <a:r>
              <a:rPr lang="en-GB" sz="1800" dirty="0">
                <a:solidFill>
                  <a:schemeClr val="accent1"/>
                </a:solidFill>
              </a:rPr>
              <a:t> low costs</a:t>
            </a:r>
          </a:p>
          <a:p>
            <a:pPr>
              <a:buClr>
                <a:srgbClr val="189BC4"/>
              </a:buClr>
            </a:pPr>
            <a:endParaRPr lang="de-AT" sz="1800" dirty="0">
              <a:solidFill>
                <a:schemeClr val="accent1"/>
              </a:solidFill>
            </a:endParaRPr>
          </a:p>
          <a:p>
            <a:pPr>
              <a:buClr>
                <a:srgbClr val="189BC4"/>
              </a:buClr>
            </a:pPr>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6" name="Picture 5"/>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b="9243"/>
          <a:stretch/>
        </p:blipFill>
        <p:spPr bwMode="auto">
          <a:xfrm>
            <a:off x="4855792" y="4653136"/>
            <a:ext cx="4115119" cy="1734549"/>
          </a:xfrm>
          <a:prstGeom prst="rect">
            <a:avLst/>
          </a:prstGeom>
          <a:ln>
            <a:noFill/>
          </a:ln>
          <a:extLst>
            <a:ext uri="{53640926-AAD7-44D8-BBD7-CCE9431645EC}">
              <a14:shadowObscured xmlns:a14="http://schemas.microsoft.com/office/drawing/2010/main"/>
            </a:ext>
          </a:extLst>
        </p:spPr>
      </p:pic>
      <p:sp>
        <p:nvSpPr>
          <p:cNvPr id="7" name="Content Placeholder 2"/>
          <p:cNvSpPr txBox="1">
            <a:spLocks/>
          </p:cNvSpPr>
          <p:nvPr/>
        </p:nvSpPr>
        <p:spPr>
          <a:xfrm>
            <a:off x="467544" y="4502763"/>
            <a:ext cx="4320480" cy="2022581"/>
          </a:xfrm>
          <a:prstGeom prst="rect">
            <a:avLst/>
          </a:prstGeom>
          <a:ln w="28575">
            <a:solidFill>
              <a:srgbClr val="189BC4"/>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None/>
            </a:pPr>
            <a:r>
              <a:rPr lang="en-GB" sz="1800" dirty="0">
                <a:solidFill>
                  <a:srgbClr val="3C628F"/>
                </a:solidFill>
                <a:latin typeface="Corbel" panose="020B0503020204020204" pitchFamily="34" charset="0"/>
              </a:rPr>
              <a:t>Improving the complete infrastructure of the Danube waterway would require an investment of € 1.2 billion. This corresponds roughly with the cost of constructing 50 km of road or rail infrastructure.</a:t>
            </a:r>
            <a:endParaRPr lang="en-GB" sz="1800" b="1" dirty="0">
              <a:solidFill>
                <a:srgbClr val="3C628F"/>
              </a:solidFill>
              <a:latin typeface="Corbel" panose="020B0503020204020204" pitchFamily="34" charset="0"/>
            </a:endParaRPr>
          </a:p>
        </p:txBody>
      </p:sp>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312" y="5206222"/>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467544" y="404664"/>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spc="-100" baseline="0">
                <a:solidFill>
                  <a:schemeClr val="tx2"/>
                </a:solidFill>
                <a:latin typeface="+mj-lt"/>
                <a:ea typeface="+mj-ea"/>
                <a:cs typeface="+mj-cs"/>
              </a:defRPr>
            </a:lvl1pPr>
          </a:lstStyle>
          <a:p>
            <a:r>
              <a:rPr lang="de-AT" b="1" dirty="0" err="1">
                <a:solidFill>
                  <a:schemeClr val="accent1"/>
                </a:solidFill>
                <a:latin typeface="Corbel" panose="020B0503020204020204" pitchFamily="34" charset="0"/>
              </a:rPr>
              <a:t>Strengths</a:t>
            </a:r>
            <a:r>
              <a:rPr lang="de-AT" b="1" dirty="0">
                <a:solidFill>
                  <a:schemeClr val="accent1"/>
                </a:solidFill>
                <a:latin typeface="Corbel" panose="020B0503020204020204" pitchFamily="34" charset="0"/>
              </a:rPr>
              <a:t> </a:t>
            </a:r>
            <a:r>
              <a:rPr lang="de-AT" b="1" dirty="0" err="1">
                <a:solidFill>
                  <a:schemeClr val="accent1"/>
                </a:solidFill>
                <a:latin typeface="Corbel" panose="020B0503020204020204" pitchFamily="34" charset="0"/>
              </a:rPr>
              <a:t>of</a:t>
            </a:r>
            <a:r>
              <a:rPr lang="de-AT" b="1" dirty="0">
                <a:solidFill>
                  <a:schemeClr val="accent1"/>
                </a:solidFill>
                <a:latin typeface="Corbel" panose="020B0503020204020204" pitchFamily="34" charset="0"/>
              </a:rPr>
              <a:t> </a:t>
            </a:r>
            <a:r>
              <a:rPr lang="de-AT" b="1" dirty="0" err="1">
                <a:solidFill>
                  <a:schemeClr val="accent1"/>
                </a:solidFill>
                <a:latin typeface="Corbel" panose="020B0503020204020204" pitchFamily="34" charset="0"/>
              </a:rPr>
              <a:t>Danube</a:t>
            </a:r>
            <a:r>
              <a:rPr lang="de-AT" b="1" dirty="0">
                <a:solidFill>
                  <a:schemeClr val="accent1"/>
                </a:solidFill>
                <a:latin typeface="Corbel" panose="020B0503020204020204" pitchFamily="34" charset="0"/>
              </a:rPr>
              <a:t> Navigation</a:t>
            </a:r>
            <a:endParaRPr lang="de-AT" dirty="0">
              <a:latin typeface="Corbel" panose="020B0503020204020204" pitchFamily="34" charset="0"/>
            </a:endParaRPr>
          </a:p>
        </p:txBody>
      </p:sp>
      <p:sp>
        <p:nvSpPr>
          <p:cNvPr id="11"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9" name="TextBox 8"/>
          <p:cNvSpPr txBox="1"/>
          <p:nvPr/>
        </p:nvSpPr>
        <p:spPr>
          <a:xfrm>
            <a:off x="5004048" y="4921768"/>
            <a:ext cx="292388" cy="1465917"/>
          </a:xfrm>
          <a:prstGeom prst="rect">
            <a:avLst/>
          </a:prstGeom>
          <a:solidFill>
            <a:schemeClr val="bg1"/>
          </a:solidFill>
        </p:spPr>
        <p:txBody>
          <a:bodyPr vert="vert270" wrap="square" rtlCol="0">
            <a:spAutoFit/>
          </a:bodyPr>
          <a:lstStyle/>
          <a:p>
            <a:r>
              <a:rPr lang="de-DE" sz="700" dirty="0">
                <a:solidFill>
                  <a:srgbClr val="879AB2"/>
                </a:solidFill>
                <a:latin typeface="Corbel" panose="020B0503020204020204" pitchFamily="34" charset="0"/>
              </a:rPr>
              <a:t>Euro per 1.000 ton </a:t>
            </a:r>
            <a:r>
              <a:rPr lang="de-DE" sz="700" dirty="0" err="1">
                <a:solidFill>
                  <a:srgbClr val="879AB2"/>
                </a:solidFill>
                <a:latin typeface="Corbel" panose="020B0503020204020204" pitchFamily="34" charset="0"/>
              </a:rPr>
              <a:t>kilometers</a:t>
            </a:r>
            <a:endParaRPr lang="de-AT" sz="700" dirty="0">
              <a:solidFill>
                <a:srgbClr val="879AB2"/>
              </a:solidFill>
              <a:latin typeface="Corbel" panose="020B0503020204020204" pitchFamily="34" charset="0"/>
            </a:endParaRPr>
          </a:p>
        </p:txBody>
      </p:sp>
      <p:sp>
        <p:nvSpPr>
          <p:cNvPr id="12" name="TextBox 11"/>
          <p:cNvSpPr txBox="1"/>
          <p:nvPr/>
        </p:nvSpPr>
        <p:spPr>
          <a:xfrm>
            <a:off x="8608374" y="4085347"/>
            <a:ext cx="292388" cy="2294177"/>
          </a:xfrm>
          <a:prstGeom prst="rect">
            <a:avLst/>
          </a:prstGeom>
          <a:solidFill>
            <a:schemeClr val="bg1"/>
          </a:solidFill>
        </p:spPr>
        <p:txBody>
          <a:bodyPr vert="vert270" wrap="square" rtlCol="0">
            <a:spAutoFit/>
          </a:bodyPr>
          <a:lstStyle/>
          <a:p>
            <a:r>
              <a:rPr lang="de-DE" sz="700" dirty="0">
                <a:solidFill>
                  <a:srgbClr val="879AB2"/>
                </a:solidFill>
                <a:latin typeface="Corbel" panose="020B0503020204020204" pitchFamily="34" charset="0"/>
              </a:rPr>
              <a:t>Source: </a:t>
            </a:r>
            <a:r>
              <a:rPr lang="de-DE" sz="700" dirty="0" err="1">
                <a:solidFill>
                  <a:srgbClr val="879AB2"/>
                </a:solidFill>
                <a:latin typeface="Corbel" panose="020B0503020204020204" pitchFamily="34" charset="0"/>
              </a:rPr>
              <a:t>Planco</a:t>
            </a:r>
            <a:r>
              <a:rPr lang="de-DE" sz="700" dirty="0">
                <a:solidFill>
                  <a:srgbClr val="879AB2"/>
                </a:solidFill>
                <a:latin typeface="Corbel" panose="020B0503020204020204" pitchFamily="34" charset="0"/>
              </a:rPr>
              <a:t> Consulting GmbH 2007</a:t>
            </a:r>
            <a:endParaRPr lang="de-AT" sz="700" dirty="0">
              <a:solidFill>
                <a:srgbClr val="879AB2"/>
              </a:solidFill>
              <a:latin typeface="Corbel" panose="020B0503020204020204" pitchFamily="34" charset="0"/>
            </a:endParaRPr>
          </a:p>
        </p:txBody>
      </p:sp>
    </p:spTree>
    <p:extLst>
      <p:ext uri="{BB962C8B-B14F-4D97-AF65-F5344CB8AC3E}">
        <p14:creationId xmlns:p14="http://schemas.microsoft.com/office/powerpoint/2010/main" val="2701269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700808"/>
            <a:ext cx="7772400" cy="1673094"/>
          </a:xfrm>
        </p:spPr>
        <p:txBody>
          <a:bodyPr>
            <a:normAutofit/>
          </a:bodyPr>
          <a:lstStyle/>
          <a:p>
            <a:pPr algn="ctr"/>
            <a:r>
              <a:rPr lang="de-AT" sz="3200" b="1" cap="none" dirty="0">
                <a:solidFill>
                  <a:schemeClr val="accent1">
                    <a:lumMod val="75000"/>
                  </a:schemeClr>
                </a:solidFill>
              </a:rPr>
              <a:t>DANUBE NAVIGATION – </a:t>
            </a:r>
            <a:r>
              <a:rPr lang="en-US" sz="3200" b="1" cap="none" dirty="0">
                <a:solidFill>
                  <a:schemeClr val="accent1">
                    <a:lumMod val="75000"/>
                  </a:schemeClr>
                </a:solidFill>
              </a:rPr>
              <a:t>Markets and Strengthening of the Waterway</a:t>
            </a:r>
          </a:p>
        </p:txBody>
      </p:sp>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7530" y="5230045"/>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2637" y="5152675"/>
            <a:ext cx="860382" cy="874614"/>
          </a:xfrm>
          <a:prstGeom prst="rect">
            <a:avLst/>
          </a:prstGeom>
          <a:noFill/>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3827" y="5339789"/>
            <a:ext cx="2271559" cy="57775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637281" y="3600443"/>
            <a:ext cx="2278105" cy="1512804"/>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5265834" y="3564937"/>
            <a:ext cx="2323372" cy="1548310"/>
          </a:xfrm>
          <a:prstGeom prst="rect">
            <a:avLst/>
          </a:prstGeom>
          <a:effectLst>
            <a:glow rad="228600">
              <a:schemeClr val="accent1">
                <a:alpha val="40000"/>
              </a:schemeClr>
            </a:glow>
          </a:effectLst>
        </p:spPr>
      </p:pic>
      <p:sp>
        <p:nvSpPr>
          <p:cNvPr id="11" name="Textfeld 10"/>
          <p:cNvSpPr txBox="1"/>
          <p:nvPr/>
        </p:nvSpPr>
        <p:spPr>
          <a:xfrm>
            <a:off x="1643827" y="3594103"/>
            <a:ext cx="920445" cy="215444"/>
          </a:xfrm>
          <a:prstGeom prst="rect">
            <a:avLst/>
          </a:prstGeom>
          <a:noFill/>
        </p:spPr>
        <p:txBody>
          <a:bodyPr wrap="none" rtlCol="0">
            <a:spAutoFit/>
          </a:bodyPr>
          <a:lstStyle/>
          <a:p>
            <a:r>
              <a:rPr lang="de-AT" sz="800" dirty="0">
                <a:solidFill>
                  <a:schemeClr val="accent1"/>
                </a:solidFill>
                <a:latin typeface="Corbel" panose="020B0503020204020204" pitchFamily="34" charset="0"/>
              </a:rPr>
              <a:t>Quelle: via </a:t>
            </a:r>
            <a:r>
              <a:rPr lang="de-AT" sz="800" dirty="0" err="1">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5265834" y="3594103"/>
            <a:ext cx="840295" cy="215444"/>
          </a:xfrm>
          <a:prstGeom prst="rect">
            <a:avLst/>
          </a:prstGeom>
          <a:noFill/>
        </p:spPr>
        <p:txBody>
          <a:bodyPr wrap="none" rtlCol="0">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230238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131024" cy="990600"/>
          </a:xfrm>
        </p:spPr>
        <p:txBody>
          <a:bodyPr>
            <a:normAutofit/>
          </a:bodyPr>
          <a:lstStyle/>
          <a:p>
            <a:r>
              <a:rPr lang="de-AT" b="1" dirty="0">
                <a:solidFill>
                  <a:schemeClr val="accent1"/>
                </a:solidFill>
              </a:rPr>
              <a:t>Problems </a:t>
            </a:r>
            <a:r>
              <a:rPr lang="de-AT" b="1" dirty="0" err="1">
                <a:solidFill>
                  <a:schemeClr val="accent1"/>
                </a:solidFill>
              </a:rPr>
              <a:t>of</a:t>
            </a:r>
            <a:r>
              <a:rPr lang="de-AT" b="1" dirty="0">
                <a:solidFill>
                  <a:schemeClr val="accent1"/>
                </a:solidFill>
              </a:rPr>
              <a:t> </a:t>
            </a:r>
            <a:r>
              <a:rPr lang="de-AT" b="1" dirty="0" err="1">
                <a:solidFill>
                  <a:schemeClr val="accent1"/>
                </a:solidFill>
              </a:rPr>
              <a:t>Danube</a:t>
            </a:r>
            <a:r>
              <a:rPr lang="de-AT" b="1" dirty="0">
                <a:solidFill>
                  <a:schemeClr val="accent1"/>
                </a:solidFill>
              </a:rPr>
              <a:t> Navigation</a:t>
            </a:r>
            <a:br>
              <a:rPr lang="de-AT" sz="3200" b="1" dirty="0">
                <a:solidFill>
                  <a:schemeClr val="accent1"/>
                </a:solidFill>
              </a:rPr>
            </a:br>
            <a:r>
              <a:rPr lang="en-GB" sz="2400" dirty="0">
                <a:solidFill>
                  <a:schemeClr val="accent1"/>
                </a:solidFill>
              </a:rPr>
              <a:t>Strengthening</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2400" b="1" dirty="0">
              <a:solidFill>
                <a:schemeClr val="accent1"/>
              </a:solidFill>
            </a:endParaRPr>
          </a:p>
        </p:txBody>
      </p:sp>
      <p:sp>
        <p:nvSpPr>
          <p:cNvPr id="3" name="Content Placeholder 2"/>
          <p:cNvSpPr>
            <a:spLocks noGrp="1"/>
          </p:cNvSpPr>
          <p:nvPr>
            <p:ph idx="1"/>
          </p:nvPr>
        </p:nvSpPr>
        <p:spPr/>
        <p:txBody>
          <a:bodyPr/>
          <a:lstStyle/>
          <a:p>
            <a:pPr marL="0" indent="533400">
              <a:spcBef>
                <a:spcPts val="1800"/>
              </a:spcBef>
              <a:spcAft>
                <a:spcPts val="1200"/>
              </a:spcAft>
              <a:buNone/>
            </a:pPr>
            <a:r>
              <a:rPr lang="en-US" sz="1800" dirty="0">
                <a:solidFill>
                  <a:schemeClr val="accent1"/>
                </a:solidFill>
              </a:rPr>
              <a:t>dependence on fairway conditions </a:t>
            </a:r>
          </a:p>
          <a:p>
            <a:pPr marL="0" indent="533400">
              <a:spcBef>
                <a:spcPts val="1800"/>
              </a:spcBef>
              <a:spcAft>
                <a:spcPts val="1200"/>
              </a:spcAft>
              <a:buNone/>
            </a:pPr>
            <a:r>
              <a:rPr lang="en-US" sz="1800" dirty="0">
                <a:solidFill>
                  <a:schemeClr val="accent1"/>
                </a:solidFill>
              </a:rPr>
              <a:t>bridges</a:t>
            </a:r>
          </a:p>
          <a:p>
            <a:pPr marL="0" indent="533400">
              <a:spcBef>
                <a:spcPts val="1800"/>
              </a:spcBef>
              <a:spcAft>
                <a:spcPts val="1200"/>
              </a:spcAft>
              <a:buNone/>
            </a:pPr>
            <a:r>
              <a:rPr lang="en-US" sz="1800" dirty="0">
                <a:solidFill>
                  <a:schemeClr val="accent1"/>
                </a:solidFill>
              </a:rPr>
              <a:t>low transport speed</a:t>
            </a:r>
          </a:p>
          <a:p>
            <a:pPr marL="0" indent="533400">
              <a:spcBef>
                <a:spcPts val="1800"/>
              </a:spcBef>
              <a:spcAft>
                <a:spcPts val="1200"/>
              </a:spcAft>
              <a:buNone/>
            </a:pPr>
            <a:r>
              <a:rPr lang="en-US" sz="1800" dirty="0">
                <a:solidFill>
                  <a:schemeClr val="accent1"/>
                </a:solidFill>
              </a:rPr>
              <a:t>low network density (pre/post-carriage necessary)</a:t>
            </a:r>
          </a:p>
          <a:p>
            <a:pPr marL="0" indent="533400">
              <a:spcBef>
                <a:spcPts val="1800"/>
              </a:spcBef>
              <a:spcAft>
                <a:spcPts val="1200"/>
              </a:spcAft>
              <a:buNone/>
            </a:pPr>
            <a:r>
              <a:rPr lang="en-US" sz="1800" dirty="0">
                <a:solidFill>
                  <a:schemeClr val="accent1"/>
                </a:solidFill>
              </a:rPr>
              <a:t>partly no adequate maintenance</a:t>
            </a:r>
          </a:p>
          <a:p>
            <a:pPr marL="0" indent="533400">
              <a:spcBef>
                <a:spcPts val="1800"/>
              </a:spcBef>
              <a:spcAft>
                <a:spcPts val="1200"/>
              </a:spcAft>
              <a:buNone/>
            </a:pPr>
            <a:r>
              <a:rPr lang="en-US" sz="1800" dirty="0">
                <a:solidFill>
                  <a:schemeClr val="accent1"/>
                </a:solidFill>
              </a:rPr>
              <a:t>high need for modernization of ports and fleets</a:t>
            </a:r>
          </a:p>
          <a:p>
            <a:pPr marL="0" indent="533400">
              <a:spcBef>
                <a:spcPts val="1800"/>
              </a:spcBef>
              <a:spcAft>
                <a:spcPts val="1200"/>
              </a:spcAft>
              <a:buNone/>
            </a:pPr>
            <a:r>
              <a:rPr lang="en-US" sz="1800" dirty="0">
                <a:solidFill>
                  <a:schemeClr val="accent1"/>
                </a:solidFill>
              </a:rPr>
              <a:t>shortage of qualified personnel</a:t>
            </a:r>
          </a:p>
          <a:p>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pic>
        <p:nvPicPr>
          <p:cNvPr id="8" name="Picture 7"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1755304"/>
            <a:ext cx="288032" cy="288032"/>
          </a:xfrm>
          <a:prstGeom prst="rect">
            <a:avLst/>
          </a:prstGeom>
          <a:noFill/>
          <a:ln>
            <a:noFill/>
          </a:ln>
        </p:spPr>
      </p:pic>
      <p:pic>
        <p:nvPicPr>
          <p:cNvPr id="9" name="Picture 8"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71180" y="4989512"/>
            <a:ext cx="288032" cy="288032"/>
          </a:xfrm>
          <a:prstGeom prst="rect">
            <a:avLst/>
          </a:prstGeom>
          <a:noFill/>
          <a:ln>
            <a:noFill/>
          </a:ln>
        </p:spPr>
      </p:pic>
      <p:pic>
        <p:nvPicPr>
          <p:cNvPr id="10" name="Picture 9"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2443587"/>
            <a:ext cx="288032" cy="288032"/>
          </a:xfrm>
          <a:prstGeom prst="rect">
            <a:avLst/>
          </a:prstGeom>
          <a:noFill/>
          <a:ln>
            <a:noFill/>
          </a:ln>
        </p:spPr>
      </p:pic>
      <p:pic>
        <p:nvPicPr>
          <p:cNvPr id="11" name="Picture 10"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3057128"/>
            <a:ext cx="288032" cy="288032"/>
          </a:xfrm>
          <a:prstGeom prst="rect">
            <a:avLst/>
          </a:prstGeom>
          <a:noFill/>
          <a:ln>
            <a:noFill/>
          </a:ln>
        </p:spPr>
      </p:pic>
      <p:pic>
        <p:nvPicPr>
          <p:cNvPr id="12" name="Picture 11"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3741712"/>
            <a:ext cx="288032" cy="288032"/>
          </a:xfrm>
          <a:prstGeom prst="rect">
            <a:avLst/>
          </a:prstGeom>
          <a:noFill/>
          <a:ln>
            <a:noFill/>
          </a:ln>
        </p:spPr>
      </p:pic>
      <p:pic>
        <p:nvPicPr>
          <p:cNvPr id="13" name="Picture 12"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4365612"/>
            <a:ext cx="288032" cy="288032"/>
          </a:xfrm>
          <a:prstGeom prst="rect">
            <a:avLst/>
          </a:prstGeom>
          <a:noFill/>
          <a:ln>
            <a:noFill/>
          </a:ln>
        </p:spPr>
      </p:pic>
      <p:pic>
        <p:nvPicPr>
          <p:cNvPr id="14" name="Picture 13"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5661248"/>
            <a:ext cx="288032" cy="288032"/>
          </a:xfrm>
          <a:prstGeom prst="rect">
            <a:avLst/>
          </a:prstGeom>
          <a:noFill/>
          <a:ln>
            <a:noFill/>
          </a:ln>
        </p:spPr>
      </p:pic>
      <p:sp>
        <p:nvSpPr>
          <p:cNvPr id="16"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35312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482952" cy="990600"/>
          </a:xfrm>
        </p:spPr>
        <p:txBody>
          <a:bodyPr>
            <a:normAutofit/>
          </a:bodyPr>
          <a:lstStyle/>
          <a:p>
            <a:r>
              <a:rPr lang="en-GB" b="1" dirty="0">
                <a:solidFill>
                  <a:schemeClr val="accent1"/>
                </a:solidFill>
              </a:rPr>
              <a:t>General Requirements</a:t>
            </a:r>
            <a:br>
              <a:rPr lang="en-GB" b="1" dirty="0">
                <a:solidFill>
                  <a:schemeClr val="accent1"/>
                </a:solidFill>
              </a:rPr>
            </a:br>
            <a:r>
              <a:rPr lang="en-GB" sz="2400" dirty="0">
                <a:solidFill>
                  <a:schemeClr val="accent1"/>
                </a:solidFill>
              </a:rPr>
              <a:t>Strengthening</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2000"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en-GB" sz="1800" dirty="0">
                <a:solidFill>
                  <a:schemeClr val="accent1"/>
                </a:solidFill>
              </a:rPr>
              <a:t>National and international </a:t>
            </a:r>
            <a:br>
              <a:rPr lang="en-GB" sz="1800" dirty="0">
                <a:solidFill>
                  <a:schemeClr val="accent1"/>
                </a:solidFill>
              </a:rPr>
            </a:br>
            <a:r>
              <a:rPr lang="en-GB" sz="1800" b="1" dirty="0">
                <a:solidFill>
                  <a:srgbClr val="189BC4"/>
                </a:solidFill>
              </a:rPr>
              <a:t>transport policy </a:t>
            </a:r>
            <a:r>
              <a:rPr lang="en-GB" sz="1800" dirty="0">
                <a:solidFill>
                  <a:schemeClr val="accent1"/>
                </a:solidFill>
              </a:rPr>
              <a:t>sets direction </a:t>
            </a:r>
            <a:br>
              <a:rPr lang="en-GB" sz="1800" dirty="0">
                <a:solidFill>
                  <a:schemeClr val="accent1"/>
                </a:solidFill>
              </a:rPr>
            </a:br>
            <a:r>
              <a:rPr lang="en-GB" sz="1800" dirty="0">
                <a:solidFill>
                  <a:schemeClr val="accent1"/>
                </a:solidFill>
              </a:rPr>
              <a:t>for</a:t>
            </a:r>
            <a:r>
              <a:rPr lang="en-GB" sz="1800" b="1" dirty="0">
                <a:solidFill>
                  <a:schemeClr val="accent1"/>
                </a:solidFill>
              </a:rPr>
              <a:t> </a:t>
            </a:r>
            <a:r>
              <a:rPr lang="en-GB" sz="1800" b="1" dirty="0">
                <a:solidFill>
                  <a:srgbClr val="189BC4"/>
                </a:solidFill>
              </a:rPr>
              <a:t>further development </a:t>
            </a:r>
            <a:r>
              <a:rPr lang="en-GB" sz="1800" dirty="0">
                <a:solidFill>
                  <a:schemeClr val="accent1"/>
                </a:solidFill>
              </a:rPr>
              <a:t>by:</a:t>
            </a:r>
          </a:p>
          <a:p>
            <a:endParaRPr lang="en-GB" sz="1800" dirty="0">
              <a:solidFill>
                <a:schemeClr val="accent1"/>
              </a:solidFill>
            </a:endParaRPr>
          </a:p>
          <a:p>
            <a:r>
              <a:rPr lang="en-GB" sz="1800" dirty="0">
                <a:solidFill>
                  <a:schemeClr val="accent1"/>
                </a:solidFill>
              </a:rPr>
              <a:t>defining basic targets and strategies</a:t>
            </a:r>
          </a:p>
          <a:p>
            <a:pPr marL="0" indent="0">
              <a:buNone/>
            </a:pPr>
            <a:endParaRPr lang="en-GB" sz="1800" dirty="0">
              <a:solidFill>
                <a:schemeClr val="accent1"/>
              </a:solidFill>
            </a:endParaRPr>
          </a:p>
          <a:p>
            <a:r>
              <a:rPr lang="en-GB" sz="1800" dirty="0">
                <a:solidFill>
                  <a:schemeClr val="accent1"/>
                </a:solidFill>
              </a:rPr>
              <a:t>establishing infrastructural projects</a:t>
            </a:r>
          </a:p>
          <a:p>
            <a:endParaRPr lang="de-AT" sz="1800" dirty="0">
              <a:solidFill>
                <a:schemeClr val="accent1"/>
              </a:solidFill>
            </a:endParaRPr>
          </a:p>
          <a:p>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5817251" y="1718783"/>
            <a:ext cx="3095400" cy="2448272"/>
          </a:xfrm>
          <a:prstGeom prst="rect">
            <a:avLst/>
          </a:prstGeom>
          <a:ln>
            <a:noFill/>
          </a:ln>
          <a:extLst>
            <a:ext uri="{53640926-AAD7-44D8-BBD7-CCE9431645EC}">
              <a14:shadowObscured xmlns:a14="http://schemas.microsoft.com/office/drawing/2010/main"/>
            </a:ext>
          </a:extLst>
        </p:spPr>
      </p:pic>
      <p:sp>
        <p:nvSpPr>
          <p:cNvPr id="9" name="Content Placeholder 2"/>
          <p:cNvSpPr txBox="1">
            <a:spLocks/>
          </p:cNvSpPr>
          <p:nvPr/>
        </p:nvSpPr>
        <p:spPr>
          <a:xfrm>
            <a:off x="416651" y="5032203"/>
            <a:ext cx="8496000" cy="864000"/>
          </a:xfrm>
          <a:prstGeom prst="rect">
            <a:avLst/>
          </a:prstGeom>
          <a:ln w="28575">
            <a:solidFill>
              <a:srgbClr val="189BC4"/>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endParaRPr lang="de-AT" b="1" dirty="0">
              <a:solidFill>
                <a:schemeClr val="accent1"/>
              </a:solidFill>
            </a:endParaRPr>
          </a:p>
          <a:p>
            <a:pPr marL="274320" lvl="1" indent="0">
              <a:buNone/>
            </a:pPr>
            <a:endParaRPr lang="de-AT" b="1" dirty="0">
              <a:solidFill>
                <a:schemeClr val="accent1"/>
              </a:solidFill>
            </a:endParaRPr>
          </a:p>
          <a:p>
            <a:pPr marL="274320" lvl="1" indent="0">
              <a:buNone/>
            </a:pPr>
            <a:r>
              <a:rPr lang="de-AT" sz="5500" b="1" dirty="0">
                <a:solidFill>
                  <a:schemeClr val="accent1"/>
                </a:solidFill>
                <a:latin typeface="Corbel" panose="020B0503020204020204" pitchFamily="34" charset="0"/>
              </a:rPr>
              <a:t>       </a:t>
            </a:r>
            <a:r>
              <a:rPr lang="en-US" sz="4500" b="1" dirty="0">
                <a:solidFill>
                  <a:srgbClr val="189BC4"/>
                </a:solidFill>
                <a:latin typeface="Corbel" panose="020B0503020204020204" pitchFamily="34" charset="0"/>
              </a:rPr>
              <a:t>Important: </a:t>
            </a:r>
            <a:r>
              <a:rPr lang="en-US" sz="4500" dirty="0">
                <a:solidFill>
                  <a:schemeClr val="accent1"/>
                </a:solidFill>
                <a:latin typeface="Corbel" panose="020B0503020204020204" pitchFamily="34" charset="0"/>
              </a:rPr>
              <a:t>cooperation between riparian states of the Danube</a:t>
            </a:r>
            <a:endParaRPr lang="en-US" sz="5500" dirty="0">
              <a:solidFill>
                <a:schemeClr val="accent1"/>
              </a:solidFill>
              <a:latin typeface="Corbel" panose="020B0503020204020204" pitchFamily="34" charset="0"/>
            </a:endParaRPr>
          </a:p>
          <a:p>
            <a:pPr marL="546100" indent="0">
              <a:buNone/>
            </a:pPr>
            <a:r>
              <a:rPr lang="en-US" spc="60" dirty="0">
                <a:solidFill>
                  <a:schemeClr val="accent1"/>
                </a:solidFill>
              </a:rPr>
              <a:t> </a:t>
            </a:r>
          </a:p>
          <a:p>
            <a:pPr marL="546100" indent="0">
              <a:buNone/>
            </a:pPr>
            <a:endParaRPr lang="de-AT" sz="1800" dirty="0">
              <a:solidFill>
                <a:schemeClr val="tx2"/>
              </a:solidFill>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558" y="5214158"/>
            <a:ext cx="432050"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feld 1"/>
          <p:cNvSpPr txBox="1">
            <a:spLocks noChangeArrowheads="1"/>
          </p:cNvSpPr>
          <p:nvPr/>
        </p:nvSpPr>
        <p:spPr bwMode="auto">
          <a:xfrm>
            <a:off x="5829326" y="1718783"/>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496856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8435280" cy="4896544"/>
          </a:xfrm>
        </p:spPr>
        <p:txBody>
          <a:bodyPr>
            <a:normAutofit/>
          </a:bodyPr>
          <a:lstStyle/>
          <a:p>
            <a:pPr marL="0" indent="0">
              <a:buClr>
                <a:srgbClr val="189BC4"/>
              </a:buClr>
              <a:buNone/>
            </a:pPr>
            <a:r>
              <a:rPr lang="en-GB" sz="1800" b="1" dirty="0">
                <a:solidFill>
                  <a:srgbClr val="189BC4"/>
                </a:solidFill>
              </a:rPr>
              <a:t>NAIADES</a:t>
            </a:r>
            <a:r>
              <a:rPr lang="en-GB" sz="1800" b="1" dirty="0">
                <a:solidFill>
                  <a:schemeClr val="accent1"/>
                </a:solidFill>
              </a:rPr>
              <a:t> </a:t>
            </a:r>
            <a:r>
              <a:rPr lang="en-GB" sz="1800" dirty="0">
                <a:solidFill>
                  <a:schemeClr val="accent1"/>
                </a:solidFill>
              </a:rPr>
              <a:t>(European Commission, 2006) </a:t>
            </a:r>
            <a:r>
              <a:rPr lang="en-GB" sz="1800" dirty="0">
                <a:solidFill>
                  <a:srgbClr val="189BC4"/>
                </a:solidFill>
              </a:rPr>
              <a:t>and </a:t>
            </a:r>
            <a:r>
              <a:rPr lang="en-GB" sz="1800" b="1" dirty="0">
                <a:solidFill>
                  <a:srgbClr val="189BC4"/>
                </a:solidFill>
              </a:rPr>
              <a:t>NAIADES II – </a:t>
            </a:r>
            <a:br>
              <a:rPr lang="en-GB" sz="1800" b="1" dirty="0">
                <a:solidFill>
                  <a:schemeClr val="accent1"/>
                </a:solidFill>
              </a:rPr>
            </a:br>
            <a:r>
              <a:rPr lang="en-GB" sz="1800" dirty="0">
                <a:solidFill>
                  <a:schemeClr val="accent1"/>
                </a:solidFill>
              </a:rPr>
              <a:t>Action Programme for the promotion of inland </a:t>
            </a:r>
            <a:br>
              <a:rPr lang="en-GB" sz="1800" dirty="0">
                <a:solidFill>
                  <a:schemeClr val="accent1"/>
                </a:solidFill>
              </a:rPr>
            </a:br>
            <a:r>
              <a:rPr lang="en-GB" sz="1800" dirty="0">
                <a:solidFill>
                  <a:schemeClr val="accent1"/>
                </a:solidFill>
              </a:rPr>
              <a:t>waterway transport:</a:t>
            </a:r>
          </a:p>
          <a:p>
            <a:pPr>
              <a:buClr>
                <a:srgbClr val="189BC4"/>
              </a:buClr>
            </a:pPr>
            <a:r>
              <a:rPr lang="en-GB" sz="1800" dirty="0">
                <a:solidFill>
                  <a:schemeClr val="accent1"/>
                </a:solidFill>
              </a:rPr>
              <a:t>guidelines for a joint approach</a:t>
            </a:r>
          </a:p>
          <a:p>
            <a:pPr>
              <a:buClr>
                <a:srgbClr val="189BC4"/>
              </a:buClr>
            </a:pPr>
            <a:r>
              <a:rPr lang="en-GB" sz="1800" dirty="0">
                <a:solidFill>
                  <a:schemeClr val="accent1"/>
                </a:solidFill>
              </a:rPr>
              <a:t>areas: infrastructure, markets, fleet, jobs/skills and RIS</a:t>
            </a:r>
          </a:p>
          <a:p>
            <a:pPr>
              <a:buClr>
                <a:srgbClr val="189BC4"/>
              </a:buClr>
            </a:pPr>
            <a:r>
              <a:rPr lang="en-GB" sz="1800" dirty="0">
                <a:solidFill>
                  <a:schemeClr val="accent1"/>
                </a:solidFill>
              </a:rPr>
              <a:t>goal: improve capacity and sustainability</a:t>
            </a:r>
          </a:p>
          <a:p>
            <a:pPr>
              <a:buClr>
                <a:srgbClr val="189BC4"/>
              </a:buClr>
            </a:pPr>
            <a:r>
              <a:rPr lang="en-US" sz="1800" dirty="0">
                <a:solidFill>
                  <a:schemeClr val="accent1"/>
                </a:solidFill>
              </a:rPr>
              <a:t>Since 2014, the </a:t>
            </a:r>
            <a:r>
              <a:rPr lang="en-US" sz="1800" dirty="0" err="1">
                <a:solidFill>
                  <a:schemeClr val="accent1"/>
                </a:solidFill>
              </a:rPr>
              <a:t>programme</a:t>
            </a:r>
            <a:r>
              <a:rPr lang="en-US" sz="1800" dirty="0">
                <a:solidFill>
                  <a:schemeClr val="accent1"/>
                </a:solidFill>
              </a:rPr>
              <a:t> of measures to further improve the quality of inland navigation has been continued.</a:t>
            </a:r>
            <a:endParaRPr lang="en-GB" sz="1800" dirty="0">
              <a:solidFill>
                <a:schemeClr val="accent1"/>
              </a:solidFill>
            </a:endParaRPr>
          </a:p>
          <a:p>
            <a:pPr>
              <a:buClr>
                <a:srgbClr val="189BC4"/>
              </a:buClr>
            </a:pPr>
            <a:r>
              <a:rPr lang="en-GB" sz="1800" b="1" dirty="0">
                <a:solidFill>
                  <a:srgbClr val="189BC4"/>
                </a:solidFill>
              </a:rPr>
              <a:t>PLATINA II</a:t>
            </a:r>
            <a:r>
              <a:rPr lang="en-GB" sz="1800" dirty="0">
                <a:solidFill>
                  <a:schemeClr val="accent1"/>
                </a:solidFill>
              </a:rPr>
              <a:t>: Platform for the Implementation of NAIADES</a:t>
            </a:r>
          </a:p>
          <a:p>
            <a:pPr>
              <a:buClr>
                <a:srgbClr val="189BC4"/>
              </a:buClr>
            </a:pPr>
            <a:endParaRPr lang="en-GB" sz="1800" dirty="0">
              <a:solidFill>
                <a:schemeClr val="accent1"/>
              </a:solidFill>
            </a:endParaRPr>
          </a:p>
          <a:p>
            <a:pPr marL="0" indent="0">
              <a:buClr>
                <a:srgbClr val="189BC4"/>
              </a:buClr>
              <a:buNone/>
            </a:pPr>
            <a:r>
              <a:rPr lang="en-GB" sz="1800" b="1" dirty="0">
                <a:solidFill>
                  <a:srgbClr val="189BC4"/>
                </a:solidFill>
              </a:rPr>
              <a:t>EU Strategy for the Danube Region </a:t>
            </a:r>
            <a:r>
              <a:rPr lang="en-GB" sz="1800" dirty="0">
                <a:solidFill>
                  <a:schemeClr val="accent1"/>
                </a:solidFill>
              </a:rPr>
              <a:t>– EUSDR (European Commission, 2010)</a:t>
            </a:r>
          </a:p>
          <a:p>
            <a:pPr>
              <a:buClr>
                <a:srgbClr val="189BC4"/>
              </a:buClr>
            </a:pPr>
            <a:r>
              <a:rPr lang="en-GB" sz="1800" dirty="0">
                <a:solidFill>
                  <a:schemeClr val="accent1"/>
                </a:solidFill>
              </a:rPr>
              <a:t>Danube countries and stakeholders</a:t>
            </a:r>
          </a:p>
          <a:p>
            <a:pPr>
              <a:buClr>
                <a:srgbClr val="189BC4"/>
              </a:buClr>
            </a:pPr>
            <a:r>
              <a:rPr lang="en-GB" sz="1800" dirty="0">
                <a:solidFill>
                  <a:schemeClr val="accent1"/>
                </a:solidFill>
              </a:rPr>
              <a:t>action plan with targets until 2020</a:t>
            </a:r>
          </a:p>
          <a:p>
            <a:pPr>
              <a:buClr>
                <a:srgbClr val="189BC4"/>
              </a:buClr>
            </a:pPr>
            <a:r>
              <a:rPr lang="en-GB" sz="1800" dirty="0">
                <a:solidFill>
                  <a:schemeClr val="accent1"/>
                </a:solidFill>
              </a:rPr>
              <a:t>i.e. Pillar 1: Connecting the region, Priority area:  Water mobility, Action 1: </a:t>
            </a:r>
            <a:r>
              <a:rPr lang="en-US" sz="1800" dirty="0">
                <a:solidFill>
                  <a:schemeClr val="accent1"/>
                </a:solidFill>
              </a:rPr>
              <a:t>Contribute to improve waterway and port infrastructure &amp; management</a:t>
            </a:r>
            <a:endParaRPr lang="en-GB"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
        <p:nvSpPr>
          <p:cNvPr id="6" name="Title 1"/>
          <p:cNvSpPr>
            <a:spLocks noGrp="1"/>
          </p:cNvSpPr>
          <p:nvPr>
            <p:ph type="title"/>
          </p:nvPr>
        </p:nvSpPr>
        <p:spPr>
          <a:xfrm>
            <a:off x="457200" y="404664"/>
            <a:ext cx="8435280" cy="990600"/>
          </a:xfrm>
        </p:spPr>
        <p:txBody>
          <a:bodyPr>
            <a:normAutofit fontScale="90000"/>
          </a:bodyPr>
          <a:lstStyle/>
          <a:p>
            <a:r>
              <a:rPr lang="en-GB" sz="3100" b="1" dirty="0">
                <a:solidFill>
                  <a:schemeClr val="accent1"/>
                </a:solidFill>
              </a:rPr>
              <a:t>Framework of Transport Policy – </a:t>
            </a:r>
            <a:br>
              <a:rPr lang="en-GB" sz="3100" b="1" dirty="0">
                <a:solidFill>
                  <a:schemeClr val="accent1"/>
                </a:solidFill>
              </a:rPr>
            </a:br>
            <a:r>
              <a:rPr lang="en-GB" sz="3100" b="1" dirty="0">
                <a:solidFill>
                  <a:srgbClr val="376092"/>
                </a:solidFill>
              </a:rPr>
              <a:t>at pan-European level</a:t>
            </a:r>
            <a:br>
              <a:rPr lang="en-GB" sz="3200" b="1" dirty="0">
                <a:solidFill>
                  <a:srgbClr val="376092"/>
                </a:solidFill>
              </a:rPr>
            </a:br>
            <a:r>
              <a:rPr lang="en-GB" sz="2700" dirty="0">
                <a:solidFill>
                  <a:schemeClr val="accent1"/>
                </a:solidFill>
              </a:rPr>
              <a:t>Strengthening</a:t>
            </a:r>
            <a:r>
              <a:rPr lang="de-DE" sz="2700" dirty="0">
                <a:solidFill>
                  <a:schemeClr val="accent1"/>
                </a:solidFill>
              </a:rPr>
              <a:t> </a:t>
            </a:r>
            <a:r>
              <a:rPr lang="de-DE" sz="2700" dirty="0" err="1">
                <a:solidFill>
                  <a:schemeClr val="accent1"/>
                </a:solidFill>
              </a:rPr>
              <a:t>of</a:t>
            </a:r>
            <a:r>
              <a:rPr lang="de-DE" sz="2700" dirty="0">
                <a:solidFill>
                  <a:schemeClr val="accent1"/>
                </a:solidFill>
              </a:rPr>
              <a:t> </a:t>
            </a:r>
            <a:r>
              <a:rPr lang="de-DE" sz="2700" dirty="0" err="1">
                <a:solidFill>
                  <a:schemeClr val="accent1"/>
                </a:solidFill>
              </a:rPr>
              <a:t>Danube</a:t>
            </a:r>
            <a:r>
              <a:rPr lang="de-DE" sz="2700" dirty="0">
                <a:solidFill>
                  <a:schemeClr val="accent1"/>
                </a:solidFill>
              </a:rPr>
              <a:t> Navigation</a:t>
            </a:r>
            <a:endParaRPr lang="de-AT" sz="2200" dirty="0">
              <a:solidFill>
                <a:schemeClr val="accent1"/>
              </a:solidFill>
            </a:endParaRPr>
          </a:p>
        </p:txBody>
      </p:sp>
      <p:sp>
        <p:nvSpPr>
          <p:cNvPr id="7" name="Textfeld 1"/>
          <p:cNvSpPr txBox="1">
            <a:spLocks noChangeArrowheads="1"/>
          </p:cNvSpPr>
          <p:nvPr/>
        </p:nvSpPr>
        <p:spPr bwMode="auto">
          <a:xfrm>
            <a:off x="6732240" y="6429454"/>
            <a:ext cx="24192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danube-region.eu, ec.europa.eu</a:t>
            </a:r>
          </a:p>
        </p:txBody>
      </p:sp>
    </p:spTree>
    <p:extLst>
      <p:ext uri="{BB962C8B-B14F-4D97-AF65-F5344CB8AC3E}">
        <p14:creationId xmlns:p14="http://schemas.microsoft.com/office/powerpoint/2010/main" val="1051338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507288" cy="990600"/>
          </a:xfrm>
        </p:spPr>
        <p:txBody>
          <a:bodyPr>
            <a:normAutofit fontScale="90000"/>
          </a:bodyPr>
          <a:lstStyle/>
          <a:p>
            <a:r>
              <a:rPr lang="en-GB" sz="3100" b="1" dirty="0">
                <a:solidFill>
                  <a:schemeClr val="accent1"/>
                </a:solidFill>
              </a:rPr>
              <a:t>Framework of Transport Policy –  </a:t>
            </a:r>
            <a:br>
              <a:rPr lang="en-GB" sz="3100" b="1" dirty="0">
                <a:solidFill>
                  <a:schemeClr val="accent1"/>
                </a:solidFill>
              </a:rPr>
            </a:br>
            <a:r>
              <a:rPr lang="en-GB" sz="3100" b="1" dirty="0">
                <a:solidFill>
                  <a:srgbClr val="376092"/>
                </a:solidFill>
              </a:rPr>
              <a:t>at pan-European level</a:t>
            </a:r>
            <a:br>
              <a:rPr lang="en-GB" sz="3200" b="1" dirty="0">
                <a:solidFill>
                  <a:srgbClr val="376092"/>
                </a:solidFill>
              </a:rPr>
            </a:br>
            <a:r>
              <a:rPr lang="en-GB" sz="2700" dirty="0">
                <a:solidFill>
                  <a:schemeClr val="accent1"/>
                </a:solidFill>
              </a:rPr>
              <a:t>Strengthening</a:t>
            </a:r>
            <a:r>
              <a:rPr lang="de-DE" sz="2700" dirty="0">
                <a:solidFill>
                  <a:schemeClr val="accent1"/>
                </a:solidFill>
              </a:rPr>
              <a:t> </a:t>
            </a:r>
            <a:r>
              <a:rPr lang="de-DE" sz="2700" dirty="0" err="1">
                <a:solidFill>
                  <a:schemeClr val="accent1"/>
                </a:solidFill>
              </a:rPr>
              <a:t>of</a:t>
            </a:r>
            <a:r>
              <a:rPr lang="de-DE" sz="2700" dirty="0">
                <a:solidFill>
                  <a:schemeClr val="accent1"/>
                </a:solidFill>
              </a:rPr>
              <a:t> </a:t>
            </a:r>
            <a:r>
              <a:rPr lang="de-DE" sz="2700" dirty="0" err="1">
                <a:solidFill>
                  <a:schemeClr val="accent1"/>
                </a:solidFill>
              </a:rPr>
              <a:t>Danube</a:t>
            </a:r>
            <a:r>
              <a:rPr lang="de-DE" sz="2700" dirty="0">
                <a:solidFill>
                  <a:schemeClr val="accent1"/>
                </a:solidFill>
              </a:rPr>
              <a:t> Navigation</a:t>
            </a:r>
            <a:endParaRPr lang="de-AT" sz="2000" dirty="0">
              <a:solidFill>
                <a:schemeClr val="accent1"/>
              </a:solidFill>
            </a:endParaRPr>
          </a:p>
        </p:txBody>
      </p:sp>
      <p:sp>
        <p:nvSpPr>
          <p:cNvPr id="3" name="Content Placeholder 2"/>
          <p:cNvSpPr>
            <a:spLocks noGrp="1"/>
          </p:cNvSpPr>
          <p:nvPr>
            <p:ph idx="1"/>
          </p:nvPr>
        </p:nvSpPr>
        <p:spPr>
          <a:xfrm>
            <a:off x="457200" y="1700808"/>
            <a:ext cx="8435280" cy="4776192"/>
          </a:xfrm>
        </p:spPr>
        <p:txBody>
          <a:bodyPr>
            <a:noAutofit/>
          </a:bodyPr>
          <a:lstStyle/>
          <a:p>
            <a:pPr marL="0" indent="0">
              <a:buClr>
                <a:srgbClr val="189BC4"/>
              </a:buClr>
              <a:buNone/>
            </a:pPr>
            <a:endParaRPr lang="en-GB" sz="1700" dirty="0">
              <a:solidFill>
                <a:schemeClr val="accent1"/>
              </a:solidFill>
            </a:endParaRPr>
          </a:p>
          <a:p>
            <a:pPr marL="0" indent="0">
              <a:buClr>
                <a:srgbClr val="189BC4"/>
              </a:buClr>
              <a:buNone/>
            </a:pPr>
            <a:r>
              <a:rPr lang="en-GB" sz="1700" b="1" dirty="0">
                <a:solidFill>
                  <a:srgbClr val="189BC4"/>
                </a:solidFill>
              </a:rPr>
              <a:t>White paper on Transport </a:t>
            </a:r>
            <a:r>
              <a:rPr lang="en-GB" sz="1700" dirty="0">
                <a:solidFill>
                  <a:schemeClr val="accent1"/>
                </a:solidFill>
              </a:rPr>
              <a:t>(European Commission, 2011)</a:t>
            </a:r>
          </a:p>
          <a:p>
            <a:pPr>
              <a:buClr>
                <a:srgbClr val="189BC4"/>
              </a:buClr>
            </a:pPr>
            <a:r>
              <a:rPr lang="en-GB" sz="1700" dirty="0">
                <a:solidFill>
                  <a:schemeClr val="accent1"/>
                </a:solidFill>
              </a:rPr>
              <a:t>target settings for reducing CO2 emissions and oil dependency:</a:t>
            </a:r>
          </a:p>
          <a:p>
            <a:pPr lvl="1">
              <a:buClr>
                <a:srgbClr val="189BC4"/>
              </a:buClr>
              <a:buFont typeface="Symbol" panose="05050102010706020507" pitchFamily="18" charset="2"/>
              <a:buChar char="-"/>
            </a:pPr>
            <a:r>
              <a:rPr lang="en-GB" sz="1700" dirty="0">
                <a:solidFill>
                  <a:schemeClr val="accent1"/>
                </a:solidFill>
              </a:rPr>
              <a:t>shifting 30% of the road transport &gt;300 km until 2030</a:t>
            </a:r>
          </a:p>
          <a:p>
            <a:pPr lvl="1">
              <a:buClr>
                <a:srgbClr val="189BC4"/>
              </a:buClr>
              <a:buFont typeface="Symbol" panose="05050102010706020507" pitchFamily="18" charset="2"/>
              <a:buChar char="-"/>
            </a:pPr>
            <a:r>
              <a:rPr lang="en-GB" sz="1700" dirty="0">
                <a:solidFill>
                  <a:schemeClr val="accent1"/>
                </a:solidFill>
              </a:rPr>
              <a:t>establishing a fully operational trans-European core network until 2030 (EU Guideline, 2010)</a:t>
            </a:r>
          </a:p>
          <a:p>
            <a:pPr lvl="1">
              <a:buClr>
                <a:srgbClr val="189BC4"/>
              </a:buClr>
              <a:buFont typeface="Symbol" panose="05050102010706020507" pitchFamily="18" charset="2"/>
              <a:buChar char="-"/>
            </a:pPr>
            <a:r>
              <a:rPr lang="en-GB" sz="1700" dirty="0">
                <a:solidFill>
                  <a:schemeClr val="accent1"/>
                </a:solidFill>
              </a:rPr>
              <a:t>establishing River Information Services (RIS)</a:t>
            </a:r>
          </a:p>
          <a:p>
            <a:pPr>
              <a:buClr>
                <a:srgbClr val="189BC4"/>
              </a:buClr>
            </a:pPr>
            <a:endParaRPr lang="en-GB" sz="1700" dirty="0">
              <a:solidFill>
                <a:schemeClr val="accent1"/>
              </a:solidFill>
            </a:endParaRPr>
          </a:p>
          <a:p>
            <a:pPr>
              <a:buClr>
                <a:srgbClr val="189BC4"/>
              </a:buClr>
            </a:pPr>
            <a:r>
              <a:rPr lang="en-GB" sz="1700" dirty="0">
                <a:solidFill>
                  <a:schemeClr val="accent1"/>
                </a:solidFill>
              </a:rPr>
              <a:t>inland navigation recognized as energy-efficient transport mode</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
        <p:nvSpPr>
          <p:cNvPr id="6" name="Textfeld 1"/>
          <p:cNvSpPr txBox="1">
            <a:spLocks noChangeArrowheads="1"/>
          </p:cNvSpPr>
          <p:nvPr/>
        </p:nvSpPr>
        <p:spPr bwMode="auto">
          <a:xfrm>
            <a:off x="7575071" y="6429454"/>
            <a:ext cx="15763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ec.europa.eu</a:t>
            </a:r>
          </a:p>
        </p:txBody>
      </p:sp>
    </p:spTree>
    <p:extLst>
      <p:ext uri="{BB962C8B-B14F-4D97-AF65-F5344CB8AC3E}">
        <p14:creationId xmlns:p14="http://schemas.microsoft.com/office/powerpoint/2010/main" val="1438084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Clr>
                <a:srgbClr val="189BC4"/>
              </a:buClr>
            </a:pPr>
            <a:endParaRPr lang="en-GB" sz="1800" b="1" dirty="0">
              <a:solidFill>
                <a:srgbClr val="189BC4"/>
              </a:solidFill>
            </a:endParaRPr>
          </a:p>
          <a:p>
            <a:pPr>
              <a:buClr>
                <a:srgbClr val="189BC4"/>
              </a:buClr>
            </a:pPr>
            <a:r>
              <a:rPr lang="en-GB" sz="1800" b="1" dirty="0">
                <a:solidFill>
                  <a:srgbClr val="189BC4"/>
                </a:solidFill>
              </a:rPr>
              <a:t>Overall Transport Plan for Austria</a:t>
            </a:r>
          </a:p>
          <a:p>
            <a:pPr lvl="1">
              <a:buClr>
                <a:srgbClr val="189BC4"/>
              </a:buClr>
            </a:pPr>
            <a:r>
              <a:rPr lang="en-GB" sz="1400" dirty="0">
                <a:solidFill>
                  <a:schemeClr val="accent1"/>
                </a:solidFill>
              </a:rPr>
              <a:t>Sets out objectives and policies of Austrian transport planning until 2025.</a:t>
            </a:r>
          </a:p>
          <a:p>
            <a:pPr marL="274320" lvl="1" indent="0">
              <a:buClr>
                <a:srgbClr val="189BC4"/>
              </a:buClr>
              <a:buNone/>
            </a:pPr>
            <a:endParaRPr lang="en-GB" sz="1800" dirty="0">
              <a:solidFill>
                <a:schemeClr val="accent1"/>
              </a:solidFill>
            </a:endParaRPr>
          </a:p>
          <a:p>
            <a:pPr>
              <a:buClr>
                <a:srgbClr val="189BC4"/>
              </a:buClr>
            </a:pPr>
            <a:r>
              <a:rPr lang="en-GB" sz="1800" b="1" dirty="0">
                <a:solidFill>
                  <a:srgbClr val="189BC4"/>
                </a:solidFill>
              </a:rPr>
              <a:t>Action Program Danube</a:t>
            </a:r>
            <a:endParaRPr lang="en-GB" sz="1800" dirty="0">
              <a:solidFill>
                <a:schemeClr val="accent1"/>
              </a:solidFill>
            </a:endParaRPr>
          </a:p>
          <a:p>
            <a:pPr lvl="1">
              <a:buClr>
                <a:srgbClr val="189BC4"/>
              </a:buClr>
              <a:buFont typeface="Symbol" panose="05050102010706020507" pitchFamily="18" charset="2"/>
              <a:buChar char="-"/>
            </a:pPr>
            <a:r>
              <a:rPr lang="en-GB" sz="1600" dirty="0">
                <a:solidFill>
                  <a:schemeClr val="accent1"/>
                </a:solidFill>
              </a:rPr>
              <a:t>Until 2022</a:t>
            </a:r>
          </a:p>
          <a:p>
            <a:pPr lvl="1">
              <a:buClr>
                <a:srgbClr val="189BC4"/>
              </a:buClr>
              <a:buFont typeface="Symbol" panose="05050102010706020507" pitchFamily="18" charset="2"/>
              <a:buChar char="-"/>
            </a:pPr>
            <a:r>
              <a:rPr lang="en-GB" sz="1600" dirty="0">
                <a:solidFill>
                  <a:schemeClr val="accent1"/>
                </a:solidFill>
              </a:rPr>
              <a:t>Objectives apply equally to ecology, flood protection and navigation</a:t>
            </a:r>
          </a:p>
          <a:p>
            <a:pPr lvl="1">
              <a:buClr>
                <a:srgbClr val="189BC4"/>
              </a:buClr>
              <a:buFont typeface="Symbol" panose="05050102010706020507" pitchFamily="18" charset="2"/>
              <a:buChar char="-"/>
            </a:pPr>
            <a:r>
              <a:rPr lang="en-GB" sz="1600" dirty="0">
                <a:solidFill>
                  <a:schemeClr val="accent1"/>
                </a:solidFill>
              </a:rPr>
              <a:t>Implemented by viadonau.</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8" name="Title 1"/>
          <p:cNvSpPr>
            <a:spLocks noGrp="1"/>
          </p:cNvSpPr>
          <p:nvPr>
            <p:ph type="title"/>
          </p:nvPr>
        </p:nvSpPr>
        <p:spPr>
          <a:xfrm>
            <a:off x="457200" y="332656"/>
            <a:ext cx="8435280" cy="990600"/>
          </a:xfrm>
        </p:spPr>
        <p:txBody>
          <a:bodyPr>
            <a:normAutofit/>
          </a:bodyPr>
          <a:lstStyle/>
          <a:p>
            <a:r>
              <a:rPr lang="en-GB" b="1" dirty="0">
                <a:solidFill>
                  <a:schemeClr val="accent1"/>
                </a:solidFill>
              </a:rPr>
              <a:t>Transport Policy – in Austria</a:t>
            </a:r>
            <a:br>
              <a:rPr lang="en-GB" dirty="0">
                <a:solidFill>
                  <a:schemeClr val="accent1"/>
                </a:solidFill>
              </a:rPr>
            </a:br>
            <a:r>
              <a:rPr lang="en-GB" sz="2400" dirty="0">
                <a:solidFill>
                  <a:schemeClr val="accent1"/>
                </a:solidFill>
              </a:rPr>
              <a:t>Strengthening</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2200" dirty="0">
              <a:solidFill>
                <a:schemeClr val="accent1"/>
              </a:solidFill>
            </a:endParaRPr>
          </a:p>
        </p:txBody>
      </p:sp>
      <p:sp>
        <p:nvSpPr>
          <p:cNvPr id="9" name="Textfeld 1"/>
          <p:cNvSpPr txBox="1">
            <a:spLocks noChangeArrowheads="1"/>
          </p:cNvSpPr>
          <p:nvPr/>
        </p:nvSpPr>
        <p:spPr bwMode="auto">
          <a:xfrm>
            <a:off x="7942446"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err="1">
                <a:solidFill>
                  <a:srgbClr val="3C628F"/>
                </a:solidFill>
                <a:latin typeface="Corbel" panose="020B0503020204020204" pitchFamily="34" charset="0"/>
              </a:rPr>
              <a:t>source</a:t>
            </a:r>
            <a:r>
              <a:rPr lang="de-DE" sz="800" dirty="0">
                <a:solidFill>
                  <a:srgbClr val="3C628F"/>
                </a:solidFill>
                <a:latin typeface="Corbel" panose="020B0503020204020204" pitchFamily="34" charset="0"/>
              </a:rPr>
              <a:t>: via </a:t>
            </a:r>
            <a:r>
              <a:rPr lang="de-DE" sz="800" dirty="0" err="1">
                <a:solidFill>
                  <a:srgbClr val="3C628F"/>
                </a:solidFill>
                <a:latin typeface="Corbel" panose="020B0503020204020204" pitchFamily="34" charset="0"/>
              </a:rPr>
              <a:t>donau</a:t>
            </a:r>
            <a:r>
              <a:rPr lang="de-DE" sz="800" dirty="0">
                <a:solidFill>
                  <a:srgbClr val="3C628F"/>
                </a:solidFill>
                <a:latin typeface="Corbel" panose="020B0503020204020204" pitchFamily="34" charset="0"/>
              </a:rPr>
              <a:t>, </a:t>
            </a:r>
            <a:r>
              <a:rPr lang="de-DE" sz="800" dirty="0" err="1">
                <a:solidFill>
                  <a:srgbClr val="3C628F"/>
                </a:solidFill>
                <a:latin typeface="Corbel" panose="020B0503020204020204" pitchFamily="34" charset="0"/>
              </a:rPr>
              <a:t>bmvit</a:t>
            </a:r>
            <a:endParaRPr lang="de-DE" sz="800" dirty="0">
              <a:solidFill>
                <a:srgbClr val="3C628F"/>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810" y="4437112"/>
            <a:ext cx="9165771" cy="2194588"/>
          </a:xfrm>
          <a:prstGeom prst="rect">
            <a:avLst/>
          </a:prstGeom>
        </p:spPr>
      </p:pic>
      <p:sp>
        <p:nvSpPr>
          <p:cNvPr id="11" name="Textfeld 1"/>
          <p:cNvSpPr txBox="1">
            <a:spLocks noChangeArrowheads="1"/>
          </p:cNvSpPr>
          <p:nvPr/>
        </p:nvSpPr>
        <p:spPr bwMode="auto">
          <a:xfrm>
            <a:off x="7956376" y="4600437"/>
            <a:ext cx="10081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rgbClr val="3C628F"/>
                </a:solidFill>
                <a:latin typeface="Calibri"/>
              </a:rPr>
              <a:t>Source: viadonau</a:t>
            </a:r>
          </a:p>
        </p:txBody>
      </p:sp>
    </p:spTree>
    <p:extLst>
      <p:ext uri="{BB962C8B-B14F-4D97-AF65-F5344CB8AC3E}">
        <p14:creationId xmlns:p14="http://schemas.microsoft.com/office/powerpoint/2010/main" val="2696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338936" cy="990600"/>
          </a:xfrm>
        </p:spPr>
        <p:txBody>
          <a:bodyPr>
            <a:normAutofit/>
          </a:bodyPr>
          <a:lstStyle/>
          <a:p>
            <a:r>
              <a:rPr lang="en-GB" b="1" dirty="0">
                <a:solidFill>
                  <a:schemeClr val="accent1"/>
                </a:solidFill>
              </a:rPr>
              <a:t>Problem solving &amp; improvement </a:t>
            </a:r>
            <a:br>
              <a:rPr lang="en-GB" sz="2400" b="1" dirty="0">
                <a:solidFill>
                  <a:schemeClr val="accent1"/>
                </a:solidFill>
              </a:rPr>
            </a:br>
            <a:r>
              <a:rPr lang="en-GB" sz="2400" dirty="0">
                <a:solidFill>
                  <a:schemeClr val="accent1"/>
                </a:solidFill>
              </a:rPr>
              <a:t>Strengthening</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2000" dirty="0">
              <a:solidFill>
                <a:schemeClr val="accent1"/>
              </a:solidFill>
            </a:endParaRPr>
          </a:p>
        </p:txBody>
      </p:sp>
      <p:sp>
        <p:nvSpPr>
          <p:cNvPr id="3" name="Content Placeholder 2"/>
          <p:cNvSpPr>
            <a:spLocks noGrp="1"/>
          </p:cNvSpPr>
          <p:nvPr>
            <p:ph idx="1"/>
          </p:nvPr>
        </p:nvSpPr>
        <p:spPr/>
        <p:txBody>
          <a:bodyPr>
            <a:normAutofit lnSpcReduction="10000"/>
          </a:bodyPr>
          <a:lstStyle/>
          <a:p>
            <a:pPr marL="0" indent="0">
              <a:spcAft>
                <a:spcPts val="1200"/>
              </a:spcAft>
              <a:buClr>
                <a:srgbClr val="189BC4"/>
              </a:buClr>
              <a:buNone/>
            </a:pPr>
            <a:r>
              <a:rPr lang="en-US" sz="1800" b="1" dirty="0">
                <a:solidFill>
                  <a:srgbClr val="189BC4"/>
                </a:solidFill>
              </a:rPr>
              <a:t>dependence on fairway conditions</a:t>
            </a:r>
          </a:p>
          <a:p>
            <a:pPr>
              <a:spcAft>
                <a:spcPts val="1200"/>
              </a:spcAft>
              <a:buClr>
                <a:srgbClr val="189BC4"/>
              </a:buClr>
            </a:pPr>
            <a:r>
              <a:rPr lang="en-US" sz="1800" dirty="0">
                <a:solidFill>
                  <a:srgbClr val="3C628F"/>
                </a:solidFill>
              </a:rPr>
              <a:t>seasonal low water (water levels &lt; 2.5 m )-&gt; ships cannot be fully loaded -&gt; economy decreases</a:t>
            </a:r>
          </a:p>
          <a:p>
            <a:pPr>
              <a:spcAft>
                <a:spcPts val="1200"/>
              </a:spcAft>
              <a:buClr>
                <a:srgbClr val="189BC4"/>
              </a:buClr>
            </a:pPr>
            <a:endParaRPr lang="en-US" sz="1800" b="1" dirty="0">
              <a:solidFill>
                <a:srgbClr val="189BC4"/>
              </a:solidFill>
            </a:endParaRPr>
          </a:p>
          <a:p>
            <a:pPr>
              <a:spcAft>
                <a:spcPts val="1200"/>
              </a:spcAft>
              <a:buClr>
                <a:srgbClr val="189BC4"/>
              </a:buClr>
            </a:pPr>
            <a:r>
              <a:rPr lang="en-US" sz="1800" b="1" dirty="0">
                <a:solidFill>
                  <a:srgbClr val="189BC4"/>
                </a:solidFill>
              </a:rPr>
              <a:t>solution &amp; improvement approach:</a:t>
            </a:r>
          </a:p>
          <a:p>
            <a:pPr lvl="1">
              <a:spcAft>
                <a:spcPts val="1200"/>
              </a:spcAft>
              <a:buClr>
                <a:srgbClr val="189BC4"/>
              </a:buClr>
              <a:buFont typeface="Symbol" panose="05050102010706020507" pitchFamily="18" charset="2"/>
              <a:buChar char="-"/>
            </a:pPr>
            <a:r>
              <a:rPr lang="en-US" sz="1600" dirty="0">
                <a:solidFill>
                  <a:srgbClr val="3C628F"/>
                </a:solidFill>
              </a:rPr>
              <a:t>waterway maintenance, river engineering measures</a:t>
            </a:r>
          </a:p>
          <a:p>
            <a:pPr lvl="1">
              <a:spcAft>
                <a:spcPts val="1200"/>
              </a:spcAft>
              <a:buClr>
                <a:srgbClr val="189BC4"/>
              </a:buClr>
              <a:buFont typeface="Symbol" panose="05050102010706020507" pitchFamily="18" charset="2"/>
              <a:buChar char="-"/>
            </a:pPr>
            <a:r>
              <a:rPr lang="en-US" sz="1600" dirty="0">
                <a:solidFill>
                  <a:srgbClr val="3C628F"/>
                </a:solidFill>
              </a:rPr>
              <a:t>Information on water levels through River Information Services (RIS)</a:t>
            </a:r>
          </a:p>
          <a:p>
            <a:pPr>
              <a:spcAft>
                <a:spcPts val="1200"/>
              </a:spcAft>
              <a:buClr>
                <a:srgbClr val="189BC4"/>
              </a:buClr>
            </a:pPr>
            <a:endParaRPr lang="en-US" sz="1800" b="1" dirty="0">
              <a:solidFill>
                <a:srgbClr val="189BC4"/>
              </a:solidFill>
            </a:endParaRPr>
          </a:p>
          <a:p>
            <a:pPr>
              <a:spcAft>
                <a:spcPts val="1200"/>
              </a:spcAft>
              <a:buClr>
                <a:srgbClr val="189BC4"/>
              </a:buClr>
            </a:pPr>
            <a:r>
              <a:rPr lang="en-US" sz="1800" b="1" dirty="0" err="1">
                <a:solidFill>
                  <a:srgbClr val="189BC4"/>
                </a:solidFill>
              </a:rPr>
              <a:t>viadonau</a:t>
            </a:r>
            <a:r>
              <a:rPr lang="en-US" sz="1800" b="1" dirty="0">
                <a:solidFill>
                  <a:srgbClr val="189BC4"/>
                </a:solidFill>
              </a:rPr>
              <a:t>:</a:t>
            </a:r>
          </a:p>
          <a:p>
            <a:pPr lvl="1">
              <a:spcAft>
                <a:spcPts val="1200"/>
              </a:spcAft>
              <a:buClr>
                <a:srgbClr val="189BC4"/>
              </a:buClr>
              <a:buFont typeface="Symbol" panose="05050102010706020507" pitchFamily="18" charset="2"/>
              <a:buChar char="-"/>
            </a:pPr>
            <a:r>
              <a:rPr lang="en-US" sz="1600" dirty="0">
                <a:solidFill>
                  <a:srgbClr val="3C628F"/>
                </a:solidFill>
              </a:rPr>
              <a:t>responsible for the maintenance/improvement of the waterway</a:t>
            </a:r>
          </a:p>
          <a:p>
            <a:pPr lvl="1">
              <a:spcAft>
                <a:spcPts val="1200"/>
              </a:spcAft>
              <a:buClr>
                <a:srgbClr val="189BC4"/>
              </a:buClr>
              <a:buFont typeface="Symbol" panose="05050102010706020507" pitchFamily="18" charset="2"/>
              <a:buChar char="-"/>
            </a:pPr>
            <a:r>
              <a:rPr lang="en-US" sz="1600" dirty="0">
                <a:solidFill>
                  <a:srgbClr val="3C628F"/>
                </a:solidFill>
              </a:rPr>
              <a:t>operates </a:t>
            </a:r>
            <a:r>
              <a:rPr lang="en-US" sz="1600" dirty="0" err="1">
                <a:solidFill>
                  <a:srgbClr val="3C628F"/>
                </a:solidFill>
              </a:rPr>
              <a:t>DoRIS</a:t>
            </a:r>
            <a:r>
              <a:rPr lang="en-US" sz="1600" dirty="0">
                <a:solidFill>
                  <a:srgbClr val="3C628F"/>
                </a:solidFill>
              </a:rPr>
              <a:t> - the Austrian RIS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sp>
        <p:nvSpPr>
          <p:cNvPr id="7"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201650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700808"/>
            <a:ext cx="8229600" cy="5040560"/>
          </a:xfrm>
        </p:spPr>
        <p:txBody>
          <a:bodyPr>
            <a:normAutofit/>
          </a:bodyPr>
          <a:lstStyle/>
          <a:p>
            <a:pPr marL="0" indent="0">
              <a:spcAft>
                <a:spcPts val="1200"/>
              </a:spcAft>
              <a:buClr>
                <a:srgbClr val="189BC4"/>
              </a:buClr>
              <a:buNone/>
            </a:pPr>
            <a:r>
              <a:rPr lang="en-GB" sz="1800" b="1" dirty="0">
                <a:solidFill>
                  <a:srgbClr val="189BC4"/>
                </a:solidFill>
              </a:rPr>
              <a:t>Maintenance work:</a:t>
            </a:r>
            <a:endParaRPr lang="en-GB" sz="1800" dirty="0">
              <a:solidFill>
                <a:srgbClr val="189BC4"/>
              </a:solidFill>
            </a:endParaRPr>
          </a:p>
          <a:p>
            <a:pPr>
              <a:spcAft>
                <a:spcPts val="1200"/>
              </a:spcAft>
              <a:buClr>
                <a:srgbClr val="189BC4"/>
              </a:buClr>
            </a:pPr>
            <a:r>
              <a:rPr lang="en-GB" sz="1800" dirty="0">
                <a:solidFill>
                  <a:schemeClr val="accent1"/>
                </a:solidFill>
              </a:rPr>
              <a:t>transport of sediments (gravel, sand)</a:t>
            </a:r>
          </a:p>
          <a:p>
            <a:pPr>
              <a:spcAft>
                <a:spcPts val="1200"/>
              </a:spcAft>
              <a:buClr>
                <a:srgbClr val="189BC4"/>
              </a:buClr>
            </a:pPr>
            <a:r>
              <a:rPr lang="en-GB" sz="1800" dirty="0">
                <a:solidFill>
                  <a:schemeClr val="accent1"/>
                </a:solidFill>
              </a:rPr>
              <a:t>dredging shallow areas</a:t>
            </a:r>
          </a:p>
          <a:p>
            <a:pPr>
              <a:spcAft>
                <a:spcPts val="1200"/>
              </a:spcAft>
              <a:buClr>
                <a:srgbClr val="189BC4"/>
              </a:buClr>
            </a:pPr>
            <a:r>
              <a:rPr lang="en-GB" sz="1800" dirty="0">
                <a:solidFill>
                  <a:schemeClr val="accent1"/>
                </a:solidFill>
              </a:rPr>
              <a:t>riverbed surveying</a:t>
            </a:r>
          </a:p>
          <a:p>
            <a:pPr>
              <a:spcAft>
                <a:spcPts val="1200"/>
              </a:spcAft>
              <a:buClr>
                <a:srgbClr val="189BC4"/>
              </a:buClr>
            </a:pPr>
            <a:r>
              <a:rPr lang="en-GB" sz="1800" dirty="0">
                <a:solidFill>
                  <a:schemeClr val="accent1"/>
                </a:solidFill>
              </a:rPr>
              <a:t>provision of continuous and target group </a:t>
            </a:r>
            <a:br>
              <a:rPr lang="en-GB" sz="1800" dirty="0">
                <a:solidFill>
                  <a:schemeClr val="accent1"/>
                </a:solidFill>
              </a:rPr>
            </a:br>
            <a:r>
              <a:rPr lang="en-GB" sz="1800" dirty="0">
                <a:solidFill>
                  <a:schemeClr val="accent1"/>
                </a:solidFill>
              </a:rPr>
              <a:t>specific information on the current state </a:t>
            </a:r>
            <a:br>
              <a:rPr lang="en-GB" sz="1800" dirty="0">
                <a:solidFill>
                  <a:schemeClr val="accent1"/>
                </a:solidFill>
              </a:rPr>
            </a:br>
            <a:r>
              <a:rPr lang="en-GB" sz="1800" dirty="0">
                <a:solidFill>
                  <a:schemeClr val="accent1"/>
                </a:solidFill>
              </a:rPr>
              <a:t>of the fairway to the users of </a:t>
            </a:r>
            <a:br>
              <a:rPr lang="en-GB" sz="1800" dirty="0">
                <a:solidFill>
                  <a:schemeClr val="accent1"/>
                </a:solidFill>
              </a:rPr>
            </a:br>
            <a:r>
              <a:rPr lang="en-GB" sz="1800" dirty="0">
                <a:solidFill>
                  <a:schemeClr val="accent1"/>
                </a:solidFill>
              </a:rPr>
              <a:t>the waterway</a:t>
            </a:r>
          </a:p>
          <a:p>
            <a:pPr>
              <a:spcAft>
                <a:spcPts val="1200"/>
              </a:spcAft>
              <a:buClr>
                <a:srgbClr val="189BC4"/>
              </a:buClr>
            </a:pPr>
            <a:r>
              <a:rPr lang="en-GB" sz="1800" dirty="0">
                <a:solidFill>
                  <a:schemeClr val="accent1"/>
                </a:solidFill>
              </a:rPr>
              <a:t>improvement and extension of waterways</a:t>
            </a:r>
          </a:p>
          <a:p>
            <a:pPr lvl="1">
              <a:spcAft>
                <a:spcPts val="1200"/>
              </a:spcAft>
              <a:buClr>
                <a:srgbClr val="189BC4"/>
              </a:buClr>
            </a:pPr>
            <a:endParaRPr lang="en-GB" sz="1800" dirty="0">
              <a:solidFill>
                <a:schemeClr val="accent1"/>
              </a:solidFill>
            </a:endParaRPr>
          </a:p>
          <a:p>
            <a:pPr marL="0" indent="0">
              <a:spcAft>
                <a:spcPts val="1200"/>
              </a:spcAft>
              <a:buClr>
                <a:srgbClr val="189BC4"/>
              </a:buClr>
              <a:buNone/>
            </a:pPr>
            <a:r>
              <a:rPr lang="en-GB" sz="1800" dirty="0">
                <a:solidFill>
                  <a:schemeClr val="accent1"/>
                </a:solidFill>
              </a:rPr>
              <a:t>In Austria </a:t>
            </a:r>
            <a:r>
              <a:rPr lang="en-GB" sz="1800" b="1" dirty="0" err="1">
                <a:solidFill>
                  <a:srgbClr val="189BC4"/>
                </a:solidFill>
              </a:rPr>
              <a:t>viadonau</a:t>
            </a:r>
            <a:r>
              <a:rPr lang="en-GB" sz="1800" b="1" dirty="0">
                <a:solidFill>
                  <a:schemeClr val="accent1"/>
                </a:solidFill>
              </a:rPr>
              <a:t> </a:t>
            </a:r>
            <a:r>
              <a:rPr lang="en-GB" sz="1800" dirty="0">
                <a:solidFill>
                  <a:schemeClr val="accent1"/>
                </a:solidFill>
              </a:rPr>
              <a:t>is</a:t>
            </a:r>
            <a:r>
              <a:rPr lang="en-GB" sz="1800" b="1" dirty="0">
                <a:solidFill>
                  <a:schemeClr val="accent1"/>
                </a:solidFill>
              </a:rPr>
              <a:t> </a:t>
            </a:r>
            <a:r>
              <a:rPr lang="en-GB" sz="1800" dirty="0">
                <a:solidFill>
                  <a:schemeClr val="accent1"/>
                </a:solidFill>
              </a:rPr>
              <a:t>responsible for maintaining the Austrian section of the Danube waterway </a:t>
            </a:r>
          </a:p>
          <a:p>
            <a:pPr>
              <a:spcAft>
                <a:spcPts val="1200"/>
              </a:spcAft>
              <a:buFont typeface="Symbol" panose="05050102010706020507" pitchFamily="18" charset="2"/>
              <a:buChar char="-"/>
            </a:pPr>
            <a:endParaRPr lang="de-AT" sz="1800" dirty="0">
              <a:solidFill>
                <a:schemeClr val="accent1"/>
              </a:solidFill>
            </a:endParaRPr>
          </a:p>
          <a:p>
            <a:pPr marL="0" indent="0">
              <a:buNone/>
            </a:pPr>
            <a:endParaRPr lang="de-AT" sz="1800" dirty="0"/>
          </a:p>
          <a:p>
            <a:pPr lvl="1"/>
            <a:endParaRPr lang="de-DE" sz="18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8" name="Picture 7"/>
          <p:cNvPicPr/>
          <p:nvPr/>
        </p:nvPicPr>
        <p:blipFill rotWithShape="1">
          <a:blip r:embed="rId3">
            <a:duotone>
              <a:schemeClr val="accent1">
                <a:shade val="45000"/>
                <a:satMod val="135000"/>
              </a:schemeClr>
              <a:prstClr val="white"/>
            </a:duotone>
          </a:blip>
          <a:srcRect l="64918" t="21688" r="15953" b="22307"/>
          <a:stretch/>
        </p:blipFill>
        <p:spPr bwMode="auto">
          <a:xfrm>
            <a:off x="4724122" y="1687729"/>
            <a:ext cx="4197180" cy="3973519"/>
          </a:xfrm>
          <a:prstGeom prst="rect">
            <a:avLst/>
          </a:prstGeom>
          <a:ln>
            <a:noFill/>
          </a:ln>
          <a:extLst>
            <a:ext uri="{53640926-AAD7-44D8-BBD7-CCE9431645EC}">
              <a14:shadowObscured xmlns:a14="http://schemas.microsoft.com/office/drawing/2010/main"/>
            </a:ext>
          </a:extLst>
        </p:spPr>
      </p:pic>
      <p:sp>
        <p:nvSpPr>
          <p:cNvPr id="12" name="Title 1"/>
          <p:cNvSpPr>
            <a:spLocks noGrp="1"/>
          </p:cNvSpPr>
          <p:nvPr>
            <p:ph type="title"/>
          </p:nvPr>
        </p:nvSpPr>
        <p:spPr>
          <a:xfrm>
            <a:off x="457200" y="404664"/>
            <a:ext cx="5338936" cy="990600"/>
          </a:xfrm>
        </p:spPr>
        <p:txBody>
          <a:bodyPr>
            <a:normAutofit/>
          </a:bodyPr>
          <a:lstStyle/>
          <a:p>
            <a:r>
              <a:rPr lang="en-GB" b="1" dirty="0">
                <a:solidFill>
                  <a:schemeClr val="accent1"/>
                </a:solidFill>
              </a:rPr>
              <a:t>Problem solving &amp; improvement </a:t>
            </a:r>
            <a:br>
              <a:rPr lang="en-GB" sz="2400" b="1" dirty="0">
                <a:solidFill>
                  <a:schemeClr val="accent1"/>
                </a:solidFill>
              </a:rPr>
            </a:br>
            <a:r>
              <a:rPr lang="en-GB" sz="2400" dirty="0">
                <a:solidFill>
                  <a:schemeClr val="accent1"/>
                </a:solidFill>
              </a:rPr>
              <a:t>Strengthening</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2000" dirty="0">
              <a:solidFill>
                <a:schemeClr val="accent1"/>
              </a:solidFill>
            </a:endParaRPr>
          </a:p>
        </p:txBody>
      </p:sp>
      <p:sp>
        <p:nvSpPr>
          <p:cNvPr id="13"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4" name="Textfeld 1"/>
          <p:cNvSpPr txBox="1">
            <a:spLocks noChangeArrowheads="1"/>
          </p:cNvSpPr>
          <p:nvPr/>
        </p:nvSpPr>
        <p:spPr bwMode="auto">
          <a:xfrm>
            <a:off x="4724122" y="172050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286984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
        <p:nvSpPr>
          <p:cNvPr id="6" name="Rectangle 30"/>
          <p:cNvSpPr>
            <a:spLocks noGrp="1" noChangeArrowheads="1"/>
          </p:cNvSpPr>
          <p:nvPr>
            <p:ph type="title"/>
          </p:nvPr>
        </p:nvSpPr>
        <p:spPr bwMode="auto">
          <a:xfrm>
            <a:off x="457199" y="453687"/>
            <a:ext cx="673186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en-GB" sz="2800" b="1" dirty="0">
                <a:solidFill>
                  <a:schemeClr val="accent1"/>
                </a:solidFill>
                <a:latin typeface="Corbel" panose="020B0503020204020204" pitchFamily="34" charset="0"/>
              </a:rPr>
              <a:t>Problem solving &amp; improvement</a:t>
            </a:r>
            <a:br>
              <a:rPr lang="en-GB" altLang="de-DE" sz="2800" dirty="0">
                <a:solidFill>
                  <a:srgbClr val="189BC4"/>
                </a:solidFill>
                <a:latin typeface="Corbel" panose="020B0503020204020204" pitchFamily="34" charset="0"/>
              </a:rPr>
            </a:br>
            <a:r>
              <a:rPr lang="en-GB" altLang="de-DE" sz="2400" dirty="0">
                <a:solidFill>
                  <a:schemeClr val="accent1"/>
                </a:solidFill>
                <a:latin typeface="Corbel" panose="020B0503020204020204" pitchFamily="34" charset="0"/>
              </a:rPr>
              <a:t>example: The Danube east of Vienna</a:t>
            </a:r>
          </a:p>
        </p:txBody>
      </p:sp>
      <p:sp>
        <p:nvSpPr>
          <p:cNvPr id="44" name="Textfeld 1"/>
          <p:cNvSpPr txBox="1">
            <a:spLocks noChangeArrowheads="1"/>
          </p:cNvSpPr>
          <p:nvPr/>
        </p:nvSpPr>
        <p:spPr bwMode="auto">
          <a:xfrm>
            <a:off x="8244408" y="6428520"/>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37" name="Grafik 36"/>
          <p:cNvPicPr>
            <a:picLocks noChangeAspect="1"/>
          </p:cNvPicPr>
          <p:nvPr/>
        </p:nvPicPr>
        <p:blipFill>
          <a:blip r:embed="rId3"/>
          <a:stretch>
            <a:fillRect/>
          </a:stretch>
        </p:blipFill>
        <p:spPr>
          <a:xfrm>
            <a:off x="2872605" y="4201264"/>
            <a:ext cx="3300177" cy="2342273"/>
          </a:xfrm>
          <a:prstGeom prst="rect">
            <a:avLst/>
          </a:prstGeom>
        </p:spPr>
      </p:pic>
      <p:pic>
        <p:nvPicPr>
          <p:cNvPr id="38" name="Grafik 37"/>
          <p:cNvPicPr>
            <a:picLocks noChangeAspect="1"/>
          </p:cNvPicPr>
          <p:nvPr/>
        </p:nvPicPr>
        <p:blipFill>
          <a:blip r:embed="rId4"/>
          <a:stretch>
            <a:fillRect/>
          </a:stretch>
        </p:blipFill>
        <p:spPr>
          <a:xfrm>
            <a:off x="2877318" y="1700808"/>
            <a:ext cx="3317354" cy="2355321"/>
          </a:xfrm>
          <a:prstGeom prst="rect">
            <a:avLst/>
          </a:prstGeom>
        </p:spPr>
      </p:pic>
      <p:sp>
        <p:nvSpPr>
          <p:cNvPr id="43" name="AutoShape 233"/>
          <p:cNvSpPr>
            <a:spLocks noChangeArrowheads="1"/>
          </p:cNvSpPr>
          <p:nvPr/>
        </p:nvSpPr>
        <p:spPr bwMode="auto">
          <a:xfrm>
            <a:off x="107504" y="5223348"/>
            <a:ext cx="2304255" cy="1167110"/>
          </a:xfrm>
          <a:prstGeom prst="roundRect">
            <a:avLst>
              <a:gd name="adj" fmla="val 10736"/>
            </a:avLst>
          </a:prstGeom>
          <a:solidFill>
            <a:schemeClr val="bg1">
              <a:lumMod val="85000"/>
            </a:schemeClr>
          </a:solidFill>
          <a:ln w="47625" algn="ctr">
            <a:noFill/>
            <a:round/>
            <a:headEnd/>
            <a:tailEnd/>
          </a:ln>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ctr" eaLnBrk="1" hangingPunct="1">
              <a:spcBef>
                <a:spcPct val="50000"/>
              </a:spcBef>
            </a:pPr>
            <a:r>
              <a:rPr lang="en-US" altLang="de-DE" sz="1800" b="1" dirty="0">
                <a:solidFill>
                  <a:schemeClr val="accent1"/>
                </a:solidFill>
                <a:latin typeface="Corbel" panose="020B0503020204020204" pitchFamily="34" charset="0"/>
              </a:rPr>
              <a:t>Sidearm reconnection</a:t>
            </a:r>
            <a:endParaRPr lang="en-US" altLang="de-DE" sz="1600" b="1" dirty="0">
              <a:solidFill>
                <a:schemeClr val="accent1"/>
              </a:solidFill>
              <a:latin typeface="Corbel" panose="020B0503020204020204" pitchFamily="34" charset="0"/>
            </a:endParaRPr>
          </a:p>
        </p:txBody>
      </p:sp>
      <p:sp>
        <p:nvSpPr>
          <p:cNvPr id="69" name="AutoShape 228"/>
          <p:cNvSpPr>
            <a:spLocks noChangeArrowheads="1"/>
          </p:cNvSpPr>
          <p:nvPr/>
        </p:nvSpPr>
        <p:spPr bwMode="auto">
          <a:xfrm>
            <a:off x="107504" y="3691548"/>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en-US" altLang="de-DE" b="1" dirty="0">
                <a:solidFill>
                  <a:schemeClr val="accent1"/>
                </a:solidFill>
                <a:latin typeface="Corbel" panose="020B0503020204020204" pitchFamily="34" charset="0"/>
              </a:rPr>
              <a:t>Riverbank restoration</a:t>
            </a:r>
          </a:p>
        </p:txBody>
      </p:sp>
      <p:sp>
        <p:nvSpPr>
          <p:cNvPr id="70" name="AutoShape 230"/>
          <p:cNvSpPr>
            <a:spLocks noChangeArrowheads="1"/>
          </p:cNvSpPr>
          <p:nvPr/>
        </p:nvSpPr>
        <p:spPr bwMode="auto">
          <a:xfrm>
            <a:off x="107504" y="2164843"/>
            <a:ext cx="2304255" cy="972758"/>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en-US" altLang="de-DE" b="1" dirty="0">
                <a:solidFill>
                  <a:schemeClr val="accent1"/>
                </a:solidFill>
                <a:latin typeface="Corbel" panose="020B0503020204020204" pitchFamily="34" charset="0"/>
              </a:rPr>
              <a:t>Integrative </a:t>
            </a:r>
            <a:r>
              <a:rPr lang="en-US" altLang="de-DE" b="1" dirty="0" err="1">
                <a:solidFill>
                  <a:schemeClr val="accent1"/>
                </a:solidFill>
                <a:latin typeface="Corbel" panose="020B0503020204020204" pitchFamily="34" charset="0"/>
              </a:rPr>
              <a:t>bedload</a:t>
            </a:r>
            <a:br>
              <a:rPr lang="en-US" altLang="de-DE" b="1" dirty="0">
                <a:solidFill>
                  <a:schemeClr val="accent1"/>
                </a:solidFill>
                <a:latin typeface="Corbel" panose="020B0503020204020204" pitchFamily="34" charset="0"/>
              </a:rPr>
            </a:br>
            <a:r>
              <a:rPr lang="en-US" altLang="de-DE" b="1" dirty="0">
                <a:solidFill>
                  <a:schemeClr val="accent1"/>
                </a:solidFill>
                <a:latin typeface="Corbel" panose="020B0503020204020204" pitchFamily="34" charset="0"/>
              </a:rPr>
              <a:t>management</a:t>
            </a:r>
          </a:p>
        </p:txBody>
      </p:sp>
      <p:sp>
        <p:nvSpPr>
          <p:cNvPr id="71" name="AutoShape 228"/>
          <p:cNvSpPr>
            <a:spLocks noChangeArrowheads="1"/>
          </p:cNvSpPr>
          <p:nvPr/>
        </p:nvSpPr>
        <p:spPr bwMode="auto">
          <a:xfrm>
            <a:off x="6660232" y="3695450"/>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en-US" altLang="de-DE" b="1" dirty="0">
                <a:solidFill>
                  <a:schemeClr val="accent1"/>
                </a:solidFill>
                <a:latin typeface="Corbel" panose="020B0503020204020204" pitchFamily="34" charset="0"/>
              </a:rPr>
              <a:t>Stakeholder</a:t>
            </a:r>
            <a:br>
              <a:rPr lang="en-US" altLang="de-DE" b="1" dirty="0">
                <a:solidFill>
                  <a:schemeClr val="accent1"/>
                </a:solidFill>
                <a:latin typeface="Corbel" panose="020B0503020204020204" pitchFamily="34" charset="0"/>
              </a:rPr>
            </a:br>
            <a:r>
              <a:rPr lang="en-US" altLang="de-DE" b="1" dirty="0">
                <a:solidFill>
                  <a:schemeClr val="accent1"/>
                </a:solidFill>
                <a:latin typeface="Corbel" panose="020B0503020204020204" pitchFamily="34" charset="0"/>
              </a:rPr>
              <a:t> participation</a:t>
            </a:r>
          </a:p>
        </p:txBody>
      </p:sp>
      <p:sp>
        <p:nvSpPr>
          <p:cNvPr id="72" name="AutoShape 228"/>
          <p:cNvSpPr>
            <a:spLocks noChangeArrowheads="1"/>
          </p:cNvSpPr>
          <p:nvPr/>
        </p:nvSpPr>
        <p:spPr bwMode="auto">
          <a:xfrm>
            <a:off x="6660232" y="2154255"/>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en-US" altLang="de-DE" b="1" dirty="0">
                <a:solidFill>
                  <a:schemeClr val="accent1"/>
                </a:solidFill>
                <a:latin typeface="Corbel" panose="020B0503020204020204" pitchFamily="34" charset="0"/>
              </a:rPr>
              <a:t>Optimization of </a:t>
            </a:r>
            <a:br>
              <a:rPr lang="en-US" altLang="de-DE" b="1" dirty="0">
                <a:solidFill>
                  <a:schemeClr val="accent1"/>
                </a:solidFill>
                <a:latin typeface="Corbel" panose="020B0503020204020204" pitchFamily="34" charset="0"/>
              </a:rPr>
            </a:br>
            <a:r>
              <a:rPr lang="en-US" altLang="de-DE" b="1" dirty="0">
                <a:solidFill>
                  <a:schemeClr val="accent1"/>
                </a:solidFill>
                <a:latin typeface="Corbel" panose="020B0503020204020204" pitchFamily="34" charset="0"/>
              </a:rPr>
              <a:t>regulating structures</a:t>
            </a:r>
          </a:p>
        </p:txBody>
      </p:sp>
      <p:sp>
        <p:nvSpPr>
          <p:cNvPr id="73" name="AutoShape 228"/>
          <p:cNvSpPr>
            <a:spLocks noChangeArrowheads="1"/>
          </p:cNvSpPr>
          <p:nvPr/>
        </p:nvSpPr>
        <p:spPr bwMode="auto">
          <a:xfrm>
            <a:off x="6686836" y="5396525"/>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en-US" altLang="de-DE" b="1" dirty="0">
                <a:solidFill>
                  <a:schemeClr val="accent1"/>
                </a:solidFill>
                <a:latin typeface="Corbel" panose="020B0503020204020204" pitchFamily="34" charset="0"/>
              </a:rPr>
              <a:t>A learning system</a:t>
            </a:r>
          </a:p>
        </p:txBody>
      </p:sp>
      <p:sp>
        <p:nvSpPr>
          <p:cNvPr id="74" name="Textfeld 1"/>
          <p:cNvSpPr txBox="1">
            <a:spLocks noChangeArrowheads="1"/>
          </p:cNvSpPr>
          <p:nvPr/>
        </p:nvSpPr>
        <p:spPr bwMode="auto">
          <a:xfrm>
            <a:off x="2933599" y="369154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Source: via </a:t>
            </a:r>
            <a:r>
              <a:rPr lang="de-DE" sz="800" dirty="0" err="1">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
        <p:nvSpPr>
          <p:cNvPr id="75" name="Textfeld 1"/>
          <p:cNvSpPr txBox="1">
            <a:spLocks noChangeArrowheads="1"/>
          </p:cNvSpPr>
          <p:nvPr/>
        </p:nvSpPr>
        <p:spPr bwMode="auto">
          <a:xfrm>
            <a:off x="2909621" y="6282736"/>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Source: via </a:t>
            </a:r>
            <a:r>
              <a:rPr lang="de-DE" sz="800" dirty="0" err="1">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943211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prstClr val="white"/>
                </a:solidFill>
                <a:ea typeface="ヒラギノ角ゴ Pro W3" pitchFamily="-108" charset="-128"/>
              </a:rPr>
              <a:t>©</a:t>
            </a:r>
            <a:r>
              <a:rPr lang="de-DE" sz="800" dirty="0">
                <a:solidFill>
                  <a:prstClr val="white"/>
                </a:solidFill>
                <a:ea typeface="ヒラギノ角ゴ Pro W3" pitchFamily="-108" charset="-128"/>
              </a:rPr>
              <a:t> via donau </a:t>
            </a:r>
            <a:r>
              <a:rPr lang="de-DE" sz="800" b="1" dirty="0">
                <a:solidFill>
                  <a:prstClr val="white"/>
                </a:solidFill>
                <a:ea typeface="ヒラギノ角ゴ Pro W3" pitchFamily="-108" charset="-128"/>
              </a:rPr>
              <a:t>I</a:t>
            </a:r>
            <a:r>
              <a:rPr lang="de-DE" sz="800" dirty="0">
                <a:solidFill>
                  <a:prstClr val="white"/>
                </a:solidFill>
                <a:ea typeface="ヒラギノ角ゴ Pro W3" pitchFamily="-108" charset="-128"/>
              </a:rPr>
              <a:t> </a:t>
            </a:r>
            <a:fld id="{877EBB07-10ED-466E-8D95-57E18019D6CC}" type="slidenum">
              <a:rPr lang="en-GB" sz="800">
                <a:solidFill>
                  <a:prstClr val="white"/>
                </a:solidFill>
                <a:ea typeface="ヒラギノ角ゴ Pro W3" pitchFamily="-108" charset="-128"/>
              </a:rPr>
              <a:pPr algn="r" eaLnBrk="1" hangingPunct="1"/>
              <a:t>38</a:t>
            </a:fld>
            <a:endParaRPr lang="en-GB" sz="800" dirty="0">
              <a:solidFill>
                <a:prstClr val="white"/>
              </a:solidFill>
              <a:ea typeface="ヒラギノ角ゴ Pro W3" pitchFamily="-108" charset="-128"/>
            </a:endParaRPr>
          </a:p>
        </p:txBody>
      </p:sp>
      <p:sp>
        <p:nvSpPr>
          <p:cNvPr id="19461" name="Rectangle 3"/>
          <p:cNvSpPr>
            <a:spLocks noGrp="1" noChangeArrowheads="1"/>
          </p:cNvSpPr>
          <p:nvPr>
            <p:ph type="body" idx="4294967295"/>
          </p:nvPr>
        </p:nvSpPr>
        <p:spPr>
          <a:xfrm>
            <a:off x="323528" y="1846337"/>
            <a:ext cx="8193288" cy="4687813"/>
          </a:xfrm>
        </p:spPr>
        <p:txBody>
          <a:bodyPr>
            <a:normAutofit/>
          </a:bodyPr>
          <a:lstStyle/>
          <a:p>
            <a:pPr>
              <a:lnSpc>
                <a:spcPct val="90000"/>
              </a:lnSpc>
              <a:buClr>
                <a:srgbClr val="189BC4"/>
              </a:buClr>
            </a:pPr>
            <a:endParaRPr lang="de-AT" sz="1800" dirty="0">
              <a:solidFill>
                <a:schemeClr val="accent1"/>
              </a:solidFill>
            </a:endParaRPr>
          </a:p>
          <a:p>
            <a:pPr>
              <a:lnSpc>
                <a:spcPct val="90000"/>
              </a:lnSpc>
              <a:buClr>
                <a:srgbClr val="189BC4"/>
              </a:buClr>
            </a:pPr>
            <a:r>
              <a:rPr lang="en-GB" sz="1800" b="1" dirty="0">
                <a:solidFill>
                  <a:srgbClr val="189BC4"/>
                </a:solidFill>
              </a:rPr>
              <a:t>Telematics for inland vessels: </a:t>
            </a:r>
            <a:br>
              <a:rPr lang="en-GB" sz="1800" b="1" dirty="0">
                <a:solidFill>
                  <a:srgbClr val="189BC4"/>
                </a:solidFill>
              </a:rPr>
            </a:br>
            <a:r>
              <a:rPr lang="en-GB" sz="1800" b="1" dirty="0">
                <a:solidFill>
                  <a:srgbClr val="189BC4"/>
                </a:solidFill>
              </a:rPr>
              <a:t>River Information Services (RIS)</a:t>
            </a:r>
          </a:p>
          <a:p>
            <a:pPr>
              <a:lnSpc>
                <a:spcPct val="90000"/>
              </a:lnSpc>
              <a:buClr>
                <a:srgbClr val="189BC4"/>
              </a:buClr>
            </a:pPr>
            <a:endParaRPr lang="en-GB" sz="1800" b="1" dirty="0">
              <a:solidFill>
                <a:schemeClr val="accent1"/>
              </a:solidFill>
            </a:endParaRPr>
          </a:p>
          <a:p>
            <a:pPr>
              <a:lnSpc>
                <a:spcPct val="90000"/>
              </a:lnSpc>
              <a:buClr>
                <a:srgbClr val="189BC4"/>
              </a:buClr>
            </a:pPr>
            <a:r>
              <a:rPr lang="en-GB" sz="1800" dirty="0">
                <a:solidFill>
                  <a:schemeClr val="accent1"/>
                </a:solidFill>
              </a:rPr>
              <a:t>fairway information on water level and forecasts </a:t>
            </a:r>
            <a:br>
              <a:rPr lang="en-GB" sz="1800" dirty="0">
                <a:solidFill>
                  <a:schemeClr val="accent1"/>
                </a:solidFill>
              </a:rPr>
            </a:br>
            <a:r>
              <a:rPr lang="en-GB" sz="1800" dirty="0">
                <a:solidFill>
                  <a:schemeClr val="accent1"/>
                </a:solidFill>
              </a:rPr>
              <a:t>shallow areas and notices to skippers</a:t>
            </a:r>
          </a:p>
          <a:p>
            <a:pPr>
              <a:lnSpc>
                <a:spcPct val="90000"/>
              </a:lnSpc>
              <a:buClr>
                <a:srgbClr val="189BC4"/>
              </a:buClr>
            </a:pPr>
            <a:endParaRPr lang="en-GB" sz="1800" dirty="0">
              <a:solidFill>
                <a:schemeClr val="accent1"/>
              </a:solidFill>
            </a:endParaRPr>
          </a:p>
          <a:p>
            <a:pPr>
              <a:lnSpc>
                <a:spcPct val="90000"/>
              </a:lnSpc>
              <a:buClr>
                <a:srgbClr val="189BC4"/>
              </a:buClr>
            </a:pPr>
            <a:r>
              <a:rPr lang="en-GB" sz="1800" dirty="0">
                <a:solidFill>
                  <a:schemeClr val="accent1"/>
                </a:solidFill>
              </a:rPr>
              <a:t>representation – so called tracking and </a:t>
            </a:r>
            <a:br>
              <a:rPr lang="en-GB" sz="1800" dirty="0">
                <a:solidFill>
                  <a:schemeClr val="accent1"/>
                </a:solidFill>
              </a:rPr>
            </a:br>
            <a:r>
              <a:rPr lang="en-GB" sz="1800" dirty="0">
                <a:solidFill>
                  <a:schemeClr val="accent1"/>
                </a:solidFill>
              </a:rPr>
              <a:t>tracing of vessels on an electronic chart </a:t>
            </a:r>
          </a:p>
          <a:p>
            <a:pPr marL="0" indent="0">
              <a:lnSpc>
                <a:spcPct val="90000"/>
              </a:lnSpc>
              <a:buClr>
                <a:srgbClr val="189BC4"/>
              </a:buClr>
              <a:buNone/>
            </a:pPr>
            <a:endParaRPr lang="en-GB" sz="1800" dirty="0">
              <a:solidFill>
                <a:schemeClr val="accent1"/>
              </a:solidFill>
            </a:endParaRPr>
          </a:p>
          <a:p>
            <a:pPr>
              <a:lnSpc>
                <a:spcPct val="90000"/>
              </a:lnSpc>
              <a:buClr>
                <a:srgbClr val="189BC4"/>
              </a:buClr>
            </a:pPr>
            <a:r>
              <a:rPr lang="en-GB" sz="1800" dirty="0" err="1">
                <a:solidFill>
                  <a:schemeClr val="accent1"/>
                </a:solidFill>
              </a:rPr>
              <a:t>DoRIS</a:t>
            </a:r>
            <a:r>
              <a:rPr lang="en-GB" sz="1800" dirty="0">
                <a:solidFill>
                  <a:schemeClr val="accent1"/>
                </a:solidFill>
              </a:rPr>
              <a:t>: </a:t>
            </a:r>
            <a:r>
              <a:rPr lang="en-GB" sz="1800" dirty="0">
                <a:solidFill>
                  <a:schemeClr val="accent1"/>
                </a:solidFill>
                <a:hlinkClick r:id="rId3"/>
              </a:rPr>
              <a:t>www.doris.bmvit.gv.at</a:t>
            </a:r>
            <a:endParaRPr lang="en-GB" sz="1800" dirty="0">
              <a:solidFill>
                <a:schemeClr val="accent1"/>
              </a:solidFill>
            </a:endParaRPr>
          </a:p>
          <a:p>
            <a:pPr>
              <a:lnSpc>
                <a:spcPct val="90000"/>
              </a:lnSpc>
              <a:buClr>
                <a:srgbClr val="189BC4"/>
              </a:buClr>
            </a:pPr>
            <a:endParaRPr lang="de-DE" sz="1800" dirty="0"/>
          </a:p>
        </p:txBody>
      </p:sp>
      <p:sp>
        <p:nvSpPr>
          <p:cNvPr id="11"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12"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38</a:t>
            </a:fld>
            <a:endParaRPr lang="de-AT" dirty="0">
              <a:solidFill>
                <a:prstClr val="white"/>
              </a:solidFill>
            </a:endParaRPr>
          </a:p>
        </p:txBody>
      </p:sp>
      <p:pic>
        <p:nvPicPr>
          <p:cNvPr id="14" name="Picture 8" descr="T:\03-Projekte\Handbücher\G_HB_Donauschifffahrt_3\3_Grafik_Layout\06_River Information Services\02_Bearbeitete Bilder\4-Binnenschiffe-Navigationsunterstuetzung.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3652"/>
          <a:stretch/>
        </p:blipFill>
        <p:spPr bwMode="auto">
          <a:xfrm>
            <a:off x="5525852" y="2740375"/>
            <a:ext cx="3618148" cy="237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txBox="1">
            <a:spLocks/>
          </p:cNvSpPr>
          <p:nvPr/>
        </p:nvSpPr>
        <p:spPr>
          <a:xfrm>
            <a:off x="457200" y="404664"/>
            <a:ext cx="5338936" cy="990600"/>
          </a:xfrm>
          <a:prstGeom prst="rect">
            <a:avLst/>
          </a:prstGeom>
        </p:spPr>
        <p:txBody>
          <a:bodyPr>
            <a:normAutofit/>
          </a:bodyPr>
          <a:lst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a:lstStyle>
          <a:p>
            <a:r>
              <a:rPr lang="en-GB" b="1">
                <a:solidFill>
                  <a:schemeClr val="accent1"/>
                </a:solidFill>
              </a:rPr>
              <a:t>Problem solving &amp; improvement </a:t>
            </a:r>
            <a:br>
              <a:rPr lang="en-GB" sz="2400" b="1">
                <a:solidFill>
                  <a:schemeClr val="accent1"/>
                </a:solidFill>
              </a:rPr>
            </a:br>
            <a:r>
              <a:rPr lang="en-GB" sz="2400">
                <a:solidFill>
                  <a:schemeClr val="accent1"/>
                </a:solidFill>
              </a:rPr>
              <a:t>Strengthening</a:t>
            </a:r>
            <a:r>
              <a:rPr lang="de-DE" sz="2400">
                <a:solidFill>
                  <a:schemeClr val="accent1"/>
                </a:solidFill>
              </a:rPr>
              <a:t> of Danube Navigation</a:t>
            </a:r>
            <a:endParaRPr lang="de-AT" sz="2000" dirty="0">
              <a:solidFill>
                <a:schemeClr val="accent1"/>
              </a:solidFill>
            </a:endParaRPr>
          </a:p>
        </p:txBody>
      </p:sp>
      <p:sp>
        <p:nvSpPr>
          <p:cNvPr id="19"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21" name="Textfeld 1"/>
          <p:cNvSpPr txBox="1">
            <a:spLocks noChangeArrowheads="1"/>
          </p:cNvSpPr>
          <p:nvPr/>
        </p:nvSpPr>
        <p:spPr bwMode="auto">
          <a:xfrm>
            <a:off x="5525852" y="2763682"/>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bg1"/>
                </a:solidFill>
                <a:latin typeface="Corbel" panose="020B0503020204020204" pitchFamily="34" charset="0"/>
              </a:rPr>
              <a:t>source</a:t>
            </a:r>
            <a:r>
              <a:rPr lang="de-DE" sz="800" dirty="0">
                <a:solidFill>
                  <a:schemeClr val="bg1"/>
                </a:solidFill>
                <a:latin typeface="Corbel" panose="020B0503020204020204" pitchFamily="34" charset="0"/>
              </a:rPr>
              <a:t>: via </a:t>
            </a:r>
            <a:r>
              <a:rPr lang="de-DE" sz="800" dirty="0" err="1">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274478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4932040" y="2127954"/>
            <a:ext cx="4211960" cy="3941674"/>
          </a:xfrm>
          <a:prstGeom prst="rect">
            <a:avLst/>
          </a:prstGeom>
        </p:spPr>
      </p:pic>
      <p:sp>
        <p:nvSpPr>
          <p:cNvPr id="5" name="Content Placeholder 4"/>
          <p:cNvSpPr>
            <a:spLocks noGrp="1"/>
          </p:cNvSpPr>
          <p:nvPr>
            <p:ph idx="1"/>
          </p:nvPr>
        </p:nvSpPr>
        <p:spPr>
          <a:xfrm>
            <a:off x="457200" y="1700808"/>
            <a:ext cx="3538736" cy="4776192"/>
          </a:xfrm>
        </p:spPr>
        <p:txBody>
          <a:bodyPr>
            <a:normAutofit/>
          </a:bodyPr>
          <a:lstStyle/>
          <a:p>
            <a:pPr marL="0" indent="0">
              <a:spcAft>
                <a:spcPts val="1200"/>
              </a:spcAft>
              <a:buClr>
                <a:srgbClr val="189BC4"/>
              </a:buClr>
              <a:buNone/>
            </a:pPr>
            <a:r>
              <a:rPr lang="en-GB" sz="1800" b="1" dirty="0">
                <a:solidFill>
                  <a:srgbClr val="189BC4"/>
                </a:solidFill>
              </a:rPr>
              <a:t>speed and network density</a:t>
            </a:r>
          </a:p>
          <a:p>
            <a:pPr>
              <a:spcAft>
                <a:spcPts val="1200"/>
              </a:spcAft>
              <a:buClr>
                <a:srgbClr val="189BC4"/>
              </a:buClr>
            </a:pPr>
            <a:r>
              <a:rPr lang="en-US" sz="1800" dirty="0">
                <a:solidFill>
                  <a:schemeClr val="accent1"/>
                </a:solidFill>
              </a:rPr>
              <a:t> the weaknesses of inland navigation are the low transport speed and the low network density, which usually requires a pre- and </a:t>
            </a:r>
            <a:r>
              <a:rPr lang="de-AT" sz="1800" dirty="0">
                <a:solidFill>
                  <a:schemeClr val="accent1"/>
                </a:solidFill>
              </a:rPr>
              <a:t>end-</a:t>
            </a:r>
            <a:r>
              <a:rPr lang="de-AT" sz="1800" dirty="0" err="1">
                <a:solidFill>
                  <a:schemeClr val="accent1"/>
                </a:solidFill>
              </a:rPr>
              <a:t>haulage</a:t>
            </a:r>
            <a:r>
              <a:rPr lang="de-AT" sz="1800" dirty="0">
                <a:solidFill>
                  <a:schemeClr val="accent1"/>
                </a:solidFill>
              </a:rPr>
              <a:t>.</a:t>
            </a:r>
            <a:endParaRPr lang="en-GB" sz="1800" dirty="0">
              <a:solidFill>
                <a:schemeClr val="accent1"/>
              </a:solidFill>
            </a:endParaRPr>
          </a:p>
          <a:p>
            <a:pPr>
              <a:spcAft>
                <a:spcPts val="1200"/>
              </a:spcAft>
              <a:buClr>
                <a:srgbClr val="189BC4"/>
              </a:buClr>
            </a:pPr>
            <a:r>
              <a:rPr lang="en-US" sz="1800" dirty="0">
                <a:solidFill>
                  <a:schemeClr val="accent1"/>
                </a:solidFill>
              </a:rPr>
              <a:t>River Information Services provide up-to-date and timely information to improve the profitability, reliability and planning of transport and reduce weaknesses.</a:t>
            </a:r>
            <a:endParaRPr lang="de-AT" sz="1800" dirty="0">
              <a:solidFill>
                <a:schemeClr val="accent1"/>
              </a:solidFill>
            </a:endParaRPr>
          </a:p>
          <a:p>
            <a:pPr>
              <a:spcAft>
                <a:spcPts val="1200"/>
              </a:spcAft>
              <a:buClr>
                <a:srgbClr val="189BC4"/>
              </a:buClr>
            </a:pPr>
            <a:endParaRPr lang="de-AT" sz="1800" dirty="0">
              <a:solidFill>
                <a:schemeClr val="accent1"/>
              </a:solidFill>
            </a:endParaRPr>
          </a:p>
          <a:p>
            <a:pPr>
              <a:spcAft>
                <a:spcPts val="1200"/>
              </a:spcAft>
              <a:buClr>
                <a:srgbClr val="189BC4"/>
              </a:buClr>
            </a:pPr>
            <a:endParaRPr lang="de-AT" sz="1800" dirty="0">
              <a:solidFill>
                <a:schemeClr val="accent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9" name="Title 1"/>
          <p:cNvSpPr>
            <a:spLocks noGrp="1"/>
          </p:cNvSpPr>
          <p:nvPr>
            <p:ph type="title"/>
          </p:nvPr>
        </p:nvSpPr>
        <p:spPr>
          <a:xfrm>
            <a:off x="457200" y="404664"/>
            <a:ext cx="5338936" cy="990600"/>
          </a:xfrm>
        </p:spPr>
        <p:txBody>
          <a:bodyPr>
            <a:normAutofit/>
          </a:bodyPr>
          <a:lstStyle/>
          <a:p>
            <a:r>
              <a:rPr lang="en-GB" b="1" dirty="0">
                <a:solidFill>
                  <a:schemeClr val="accent1"/>
                </a:solidFill>
              </a:rPr>
              <a:t>Problem solving &amp; improvement </a:t>
            </a:r>
            <a:br>
              <a:rPr lang="en-GB" sz="2400" b="1" dirty="0">
                <a:solidFill>
                  <a:schemeClr val="accent1"/>
                </a:solidFill>
              </a:rPr>
            </a:br>
            <a:r>
              <a:rPr lang="en-GB" sz="2400" dirty="0">
                <a:solidFill>
                  <a:schemeClr val="accent1"/>
                </a:solidFill>
              </a:rPr>
              <a:t>Strengthening</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2000" dirty="0">
              <a:solidFill>
                <a:schemeClr val="accent1"/>
              </a:solidFill>
            </a:endParaRPr>
          </a:p>
        </p:txBody>
      </p:sp>
      <p:sp>
        <p:nvSpPr>
          <p:cNvPr id="10"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1" name="Textfeld 1"/>
          <p:cNvSpPr txBox="1">
            <a:spLocks noChangeArrowheads="1"/>
          </p:cNvSpPr>
          <p:nvPr/>
        </p:nvSpPr>
        <p:spPr bwMode="auto">
          <a:xfrm>
            <a:off x="4932040" y="2127954"/>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4245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902177" y="172811"/>
            <a:ext cx="2232248"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title"/>
          </p:nvPr>
        </p:nvSpPr>
        <p:spPr/>
        <p:txBody>
          <a:bodyPr>
            <a:normAutofit/>
          </a:bodyPr>
          <a:lstStyle/>
          <a:p>
            <a:r>
              <a:rPr lang="en-GB" b="1" dirty="0">
                <a:solidFill>
                  <a:schemeClr val="accent1"/>
                </a:solidFill>
              </a:rPr>
              <a:t>Warm-Up: </a:t>
            </a:r>
            <a:br>
              <a:rPr lang="en-GB" b="1" dirty="0">
                <a:solidFill>
                  <a:schemeClr val="accent1"/>
                </a:solidFill>
              </a:rPr>
            </a:br>
            <a:r>
              <a:rPr lang="en-US" sz="2400" dirty="0">
                <a:solidFill>
                  <a:srgbClr val="376092"/>
                </a:solidFill>
              </a:rPr>
              <a:t>DANUBE NAVIGATION – Markets and Strengthening of the Waterway</a:t>
            </a: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6593841" y="4849431"/>
            <a:ext cx="2156271" cy="923330"/>
          </a:xfrm>
          <a:prstGeom prst="rect">
            <a:avLst/>
          </a:prstGeom>
          <a:noFill/>
        </p:spPr>
        <p:txBody>
          <a:bodyPr wrap="square" rtlCol="0">
            <a:spAutoFit/>
          </a:bodyPr>
          <a:lstStyle/>
          <a:p>
            <a:r>
              <a:rPr lang="de-AT" spc="-100" dirty="0" err="1">
                <a:solidFill>
                  <a:srgbClr val="3C628F"/>
                </a:solidFill>
                <a:latin typeface="Corbel" panose="020B0503020204020204" pitchFamily="34" charset="0"/>
                <a:ea typeface="+mj-ea"/>
                <a:cs typeface="+mj-cs"/>
              </a:rPr>
              <a:t>Which</a:t>
            </a:r>
            <a:r>
              <a:rPr lang="de-AT" spc="-100" dirty="0">
                <a:solidFill>
                  <a:srgbClr val="3C628F"/>
                </a:solidFill>
                <a:latin typeface="Corbel" panose="020B0503020204020204" pitchFamily="34" charset="0"/>
                <a:ea typeface="+mj-ea"/>
                <a:cs typeface="+mj-cs"/>
              </a:rPr>
              <a:t> countries </a:t>
            </a:r>
            <a:r>
              <a:rPr lang="de-AT" spc="-100" dirty="0" err="1">
                <a:solidFill>
                  <a:srgbClr val="3C628F"/>
                </a:solidFill>
                <a:latin typeface="Corbel" panose="020B0503020204020204" pitchFamily="34" charset="0"/>
                <a:ea typeface="+mj-ea"/>
                <a:cs typeface="+mj-cs"/>
              </a:rPr>
              <a:t>transport</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the</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most</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goods</a:t>
            </a:r>
            <a:r>
              <a:rPr lang="de-AT" spc="-100" dirty="0">
                <a:solidFill>
                  <a:srgbClr val="3C628F"/>
                </a:solidFill>
                <a:latin typeface="Corbel" panose="020B0503020204020204" pitchFamily="34" charset="0"/>
                <a:ea typeface="+mj-ea"/>
                <a:cs typeface="+mj-cs"/>
              </a:rPr>
              <a:t> on </a:t>
            </a:r>
            <a:r>
              <a:rPr lang="de-AT" spc="-100" dirty="0" err="1">
                <a:solidFill>
                  <a:srgbClr val="3C628F"/>
                </a:solidFill>
                <a:latin typeface="Corbel" panose="020B0503020204020204" pitchFamily="34" charset="0"/>
                <a:ea typeface="+mj-ea"/>
                <a:cs typeface="+mj-cs"/>
              </a:rPr>
              <a:t>the</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Danube</a:t>
            </a:r>
            <a:r>
              <a:rPr lang="de-AT" spc="-100" dirty="0">
                <a:solidFill>
                  <a:srgbClr val="3C628F"/>
                </a:solidFill>
                <a:latin typeface="Corbel" panose="020B0503020204020204" pitchFamily="34" charset="0"/>
                <a:ea typeface="+mj-ea"/>
                <a:cs typeface="+mj-cs"/>
              </a:rPr>
              <a:t>?</a:t>
            </a:r>
            <a:endParaRPr lang="en-US" spc="-100" dirty="0">
              <a:solidFill>
                <a:srgbClr val="3C628F"/>
              </a:solidFill>
              <a:latin typeface="Corbel" panose="020B0503020204020204" pitchFamily="34" charset="0"/>
              <a:ea typeface="+mj-ea"/>
              <a:cs typeface="+mj-cs"/>
            </a:endParaRPr>
          </a:p>
        </p:txBody>
      </p:sp>
      <p:sp>
        <p:nvSpPr>
          <p:cNvPr id="8" name="Textfeld 7"/>
          <p:cNvSpPr txBox="1"/>
          <p:nvPr/>
        </p:nvSpPr>
        <p:spPr>
          <a:xfrm>
            <a:off x="3589336" y="5939802"/>
            <a:ext cx="3312368" cy="646331"/>
          </a:xfrm>
          <a:prstGeom prst="rect">
            <a:avLst/>
          </a:prstGeom>
          <a:noFill/>
        </p:spPr>
        <p:txBody>
          <a:bodyPr wrap="square" rtlCol="0">
            <a:spAutoFit/>
          </a:bodyPr>
          <a:lstStyle/>
          <a:p>
            <a:r>
              <a:rPr lang="en-US" spc="-100" dirty="0">
                <a:solidFill>
                  <a:srgbClr val="3C628F"/>
                </a:solidFill>
                <a:latin typeface="Corbel" panose="020B0503020204020204" pitchFamily="34" charset="0"/>
                <a:ea typeface="+mj-ea"/>
                <a:cs typeface="+mj-cs"/>
              </a:rPr>
              <a:t>Which countries does the Danube flow through? </a:t>
            </a:r>
          </a:p>
        </p:txBody>
      </p:sp>
      <p:sp>
        <p:nvSpPr>
          <p:cNvPr id="9" name="Textfeld 8"/>
          <p:cNvSpPr txBox="1"/>
          <p:nvPr/>
        </p:nvSpPr>
        <p:spPr>
          <a:xfrm>
            <a:off x="6594698" y="1867273"/>
            <a:ext cx="2351956" cy="923330"/>
          </a:xfrm>
          <a:prstGeom prst="rect">
            <a:avLst/>
          </a:prstGeom>
          <a:noFill/>
        </p:spPr>
        <p:txBody>
          <a:bodyPr wrap="square" rtlCol="0">
            <a:spAutoFit/>
          </a:bodyPr>
          <a:lstStyle/>
          <a:p>
            <a:r>
              <a:rPr lang="de-AT" spc="-100" dirty="0" err="1">
                <a:solidFill>
                  <a:srgbClr val="3C628F"/>
                </a:solidFill>
                <a:latin typeface="Corbel" panose="020B0503020204020204" pitchFamily="34" charset="0"/>
                <a:ea typeface="+mj-ea"/>
                <a:cs typeface="+mj-cs"/>
              </a:rPr>
              <a:t>What</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are</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the</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problems</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of</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Danube</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navigatino</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and</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how</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can</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they</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be</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solved</a:t>
            </a:r>
            <a:r>
              <a:rPr lang="de-AT" spc="-100" dirty="0">
                <a:solidFill>
                  <a:srgbClr val="3C628F"/>
                </a:solidFill>
                <a:latin typeface="Corbel" panose="020B0503020204020204" pitchFamily="34" charset="0"/>
                <a:ea typeface="+mj-ea"/>
                <a:cs typeface="+mj-cs"/>
              </a:rPr>
              <a:t>?</a:t>
            </a:r>
          </a:p>
        </p:txBody>
      </p:sp>
      <p:sp>
        <p:nvSpPr>
          <p:cNvPr id="10" name="Textfeld 6"/>
          <p:cNvSpPr txBox="1"/>
          <p:nvPr/>
        </p:nvSpPr>
        <p:spPr>
          <a:xfrm>
            <a:off x="457200" y="5933333"/>
            <a:ext cx="2592288" cy="646331"/>
          </a:xfrm>
          <a:prstGeom prst="rect">
            <a:avLst/>
          </a:prstGeom>
          <a:noFill/>
        </p:spPr>
        <p:txBody>
          <a:bodyPr wrap="square" rtlCol="0">
            <a:spAutoFit/>
          </a:bodyPr>
          <a:lstStyle/>
          <a:p>
            <a:r>
              <a:rPr lang="de-AT" spc="-100" dirty="0" err="1">
                <a:solidFill>
                  <a:srgbClr val="3C628F"/>
                </a:solidFill>
                <a:latin typeface="Corbel" panose="020B0503020204020204" pitchFamily="34" charset="0"/>
                <a:ea typeface="+mj-ea"/>
                <a:cs typeface="+mj-cs"/>
              </a:rPr>
              <a:t>What</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is</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being</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transported</a:t>
            </a:r>
            <a:r>
              <a:rPr lang="de-AT" spc="-100" dirty="0">
                <a:solidFill>
                  <a:srgbClr val="3C628F"/>
                </a:solidFill>
                <a:latin typeface="Corbel" panose="020B0503020204020204" pitchFamily="34" charset="0"/>
                <a:ea typeface="+mj-ea"/>
                <a:cs typeface="+mj-cs"/>
              </a:rPr>
              <a:t> on </a:t>
            </a:r>
            <a:r>
              <a:rPr lang="de-AT" spc="-100" dirty="0" err="1">
                <a:solidFill>
                  <a:srgbClr val="3C628F"/>
                </a:solidFill>
                <a:latin typeface="Corbel" panose="020B0503020204020204" pitchFamily="34" charset="0"/>
                <a:ea typeface="+mj-ea"/>
                <a:cs typeface="+mj-cs"/>
              </a:rPr>
              <a:t>the</a:t>
            </a:r>
            <a:r>
              <a:rPr lang="de-AT" spc="-100" dirty="0">
                <a:solidFill>
                  <a:srgbClr val="3C628F"/>
                </a:solidFill>
                <a:latin typeface="Corbel" panose="020B0503020204020204" pitchFamily="34" charset="0"/>
                <a:ea typeface="+mj-ea"/>
                <a:cs typeface="+mj-cs"/>
              </a:rPr>
              <a:t> </a:t>
            </a:r>
            <a:r>
              <a:rPr lang="de-AT" spc="-100" dirty="0" err="1">
                <a:solidFill>
                  <a:srgbClr val="3C628F"/>
                </a:solidFill>
                <a:latin typeface="Corbel" panose="020B0503020204020204" pitchFamily="34" charset="0"/>
                <a:ea typeface="+mj-ea"/>
                <a:cs typeface="+mj-cs"/>
              </a:rPr>
              <a:t>Danube</a:t>
            </a:r>
            <a:r>
              <a:rPr lang="de-AT" spc="-100" dirty="0">
                <a:solidFill>
                  <a:srgbClr val="3C628F"/>
                </a:solidFill>
                <a:latin typeface="Corbel" panose="020B0503020204020204" pitchFamily="34" charset="0"/>
                <a:ea typeface="+mj-ea"/>
                <a:cs typeface="+mj-cs"/>
              </a:rPr>
              <a:t>?</a:t>
            </a:r>
            <a:endParaRPr lang="en-US" spc="-100" dirty="0">
              <a:solidFill>
                <a:srgbClr val="3C628F"/>
              </a:solidFill>
              <a:latin typeface="Corbel" panose="020B0503020204020204" pitchFamily="34" charset="0"/>
              <a:ea typeface="+mj-ea"/>
              <a:cs typeface="+mj-cs"/>
            </a:endParaRPr>
          </a:p>
        </p:txBody>
      </p:sp>
      <p:sp>
        <p:nvSpPr>
          <p:cNvPr id="11" name="Textfeld 6"/>
          <p:cNvSpPr txBox="1"/>
          <p:nvPr/>
        </p:nvSpPr>
        <p:spPr>
          <a:xfrm>
            <a:off x="6594698" y="3009771"/>
            <a:ext cx="2928398" cy="646331"/>
          </a:xfrm>
          <a:prstGeom prst="rect">
            <a:avLst/>
          </a:prstGeom>
          <a:noFill/>
        </p:spPr>
        <p:txBody>
          <a:bodyPr wrap="square" rtlCol="0">
            <a:spAutoFit/>
          </a:bodyPr>
          <a:lstStyle/>
          <a:p>
            <a:r>
              <a:rPr lang="de-DE" spc="-100" dirty="0" err="1">
                <a:solidFill>
                  <a:srgbClr val="3C628F"/>
                </a:solidFill>
                <a:latin typeface="Corbel" panose="020B0503020204020204" pitchFamily="34" charset="0"/>
                <a:ea typeface="+mj-ea"/>
                <a:cs typeface="+mj-cs"/>
              </a:rPr>
              <a:t>What</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are</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the</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strengths</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of</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Danube</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navigation</a:t>
            </a:r>
            <a:r>
              <a:rPr lang="de-DE" spc="-100" dirty="0">
                <a:solidFill>
                  <a:srgbClr val="3C628F"/>
                </a:solidFill>
                <a:latin typeface="Corbel" panose="020B0503020204020204" pitchFamily="34" charset="0"/>
                <a:ea typeface="+mj-ea"/>
                <a:cs typeface="+mj-cs"/>
              </a:rPr>
              <a:t>?</a:t>
            </a:r>
          </a:p>
        </p:txBody>
      </p:sp>
      <p:sp>
        <p:nvSpPr>
          <p:cNvPr id="12" name="TextBox 2"/>
          <p:cNvSpPr txBox="1"/>
          <p:nvPr/>
        </p:nvSpPr>
        <p:spPr>
          <a:xfrm>
            <a:off x="6593503" y="4024840"/>
            <a:ext cx="2746648" cy="646331"/>
          </a:xfrm>
          <a:prstGeom prst="rect">
            <a:avLst/>
          </a:prstGeom>
          <a:noFill/>
        </p:spPr>
        <p:txBody>
          <a:bodyPr wrap="square" rtlCol="0">
            <a:spAutoFit/>
          </a:bodyPr>
          <a:lstStyle/>
          <a:p>
            <a:r>
              <a:rPr lang="de-DE" spc="-100" dirty="0" err="1">
                <a:solidFill>
                  <a:srgbClr val="3C628F"/>
                </a:solidFill>
                <a:latin typeface="Corbel" panose="020B0503020204020204" pitchFamily="34" charset="0"/>
                <a:ea typeface="+mj-ea"/>
                <a:cs typeface="+mj-cs"/>
              </a:rPr>
              <a:t>Is</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the</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Danube</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important</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for</a:t>
            </a:r>
            <a:r>
              <a:rPr lang="de-DE" spc="-100" dirty="0">
                <a:solidFill>
                  <a:srgbClr val="3C628F"/>
                </a:solidFill>
                <a:latin typeface="Corbel" panose="020B0503020204020204" pitchFamily="34" charset="0"/>
                <a:ea typeface="+mj-ea"/>
                <a:cs typeface="+mj-cs"/>
              </a:rPr>
              <a:t> </a:t>
            </a:r>
            <a:r>
              <a:rPr lang="de-DE" spc="-100" dirty="0" err="1">
                <a:solidFill>
                  <a:srgbClr val="3C628F"/>
                </a:solidFill>
                <a:latin typeface="Corbel" panose="020B0503020204020204" pitchFamily="34" charset="0"/>
                <a:ea typeface="+mj-ea"/>
                <a:cs typeface="+mj-cs"/>
              </a:rPr>
              <a:t>the</a:t>
            </a:r>
            <a:r>
              <a:rPr lang="de-DE" spc="-100" dirty="0">
                <a:solidFill>
                  <a:srgbClr val="3C628F"/>
                </a:solidFill>
                <a:latin typeface="Corbel" panose="020B0503020204020204" pitchFamily="34" charset="0"/>
                <a:ea typeface="+mj-ea"/>
                <a:cs typeface="+mj-cs"/>
              </a:rPr>
              <a:t> Austrian </a:t>
            </a:r>
            <a:r>
              <a:rPr lang="de-DE" spc="-100" dirty="0" err="1">
                <a:solidFill>
                  <a:srgbClr val="3C628F"/>
                </a:solidFill>
                <a:latin typeface="Corbel" panose="020B0503020204020204" pitchFamily="34" charset="0"/>
                <a:ea typeface="+mj-ea"/>
                <a:cs typeface="+mj-cs"/>
              </a:rPr>
              <a:t>economy</a:t>
            </a:r>
            <a:r>
              <a:rPr lang="de-DE" spc="-100" dirty="0">
                <a:solidFill>
                  <a:srgbClr val="3C628F"/>
                </a:solidFill>
                <a:latin typeface="Corbel" panose="020B0503020204020204" pitchFamily="34" charset="0"/>
                <a:ea typeface="+mj-ea"/>
                <a:cs typeface="+mj-cs"/>
              </a:rPr>
              <a:t>?</a:t>
            </a:r>
            <a:endParaRPr lang="en-US" spc="-100" dirty="0">
              <a:solidFill>
                <a:srgbClr val="3C628F"/>
              </a:solidFill>
              <a:latin typeface="Corbel" panose="020B0503020204020204" pitchFamily="34" charset="0"/>
              <a:ea typeface="+mj-ea"/>
              <a:cs typeface="+mj-cs"/>
            </a:endParaRPr>
          </a:p>
        </p:txBody>
      </p:sp>
      <p:pic>
        <p:nvPicPr>
          <p:cNvPr id="16" name="Grafik 15"/>
          <p:cNvPicPr>
            <a:picLocks noChangeAspect="1"/>
          </p:cNvPicPr>
          <p:nvPr/>
        </p:nvPicPr>
        <p:blipFill>
          <a:blip r:embed="rId3"/>
          <a:stretch>
            <a:fillRect/>
          </a:stretch>
        </p:blipFill>
        <p:spPr>
          <a:xfrm>
            <a:off x="0" y="1627117"/>
            <a:ext cx="6554102" cy="4209508"/>
          </a:xfrm>
          <a:prstGeom prst="rect">
            <a:avLst/>
          </a:prstGeom>
        </p:spPr>
      </p:pic>
      <p:sp>
        <p:nvSpPr>
          <p:cNvPr id="17" name="Textfeld 1"/>
          <p:cNvSpPr txBox="1">
            <a:spLocks noChangeArrowheads="1"/>
          </p:cNvSpPr>
          <p:nvPr/>
        </p:nvSpPr>
        <p:spPr bwMode="auto">
          <a:xfrm>
            <a:off x="-39739" y="1681240"/>
            <a:ext cx="12293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Source: INTERACT</a:t>
            </a:r>
          </a:p>
        </p:txBody>
      </p:sp>
    </p:spTree>
    <p:extLst>
      <p:ext uri="{BB962C8B-B14F-4D97-AF65-F5344CB8AC3E}">
        <p14:creationId xmlns:p14="http://schemas.microsoft.com/office/powerpoint/2010/main" val="2359203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liennummernplatzhalter 4"/>
          <p:cNvSpPr txBox="1">
            <a:spLocks noGrp="1"/>
          </p:cNvSpPr>
          <p:nvPr/>
        </p:nvSpPr>
        <p:spPr bwMode="auto">
          <a:xfrm>
            <a:off x="6006612" y="6156724"/>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itchFamily="34" charset="0"/>
              </a:defRPr>
            </a:lvl1pPr>
            <a:lvl2pPr marL="742950" indent="-285750" eaLnBrk="0" hangingPunct="0">
              <a:defRPr sz="4000">
                <a:solidFill>
                  <a:schemeClr val="tx1"/>
                </a:solidFill>
                <a:latin typeface="Arial" pitchFamily="34" charset="0"/>
              </a:defRPr>
            </a:lvl2pPr>
            <a:lvl3pPr marL="1143000" indent="-228600" eaLnBrk="0" hangingPunct="0">
              <a:defRPr sz="4000">
                <a:solidFill>
                  <a:schemeClr val="tx1"/>
                </a:solidFill>
                <a:latin typeface="Arial" pitchFamily="34" charset="0"/>
              </a:defRPr>
            </a:lvl3pPr>
            <a:lvl4pPr marL="1600200" indent="-228600" eaLnBrk="0" hangingPunct="0">
              <a:defRPr sz="4000">
                <a:solidFill>
                  <a:schemeClr val="tx1"/>
                </a:solidFill>
                <a:latin typeface="Arial" pitchFamily="34" charset="0"/>
              </a:defRPr>
            </a:lvl4pPr>
            <a:lvl5pPr marL="2057400" indent="-228600" eaLnBrk="0" hangingPunct="0">
              <a:defRPr sz="4000">
                <a:solidFill>
                  <a:schemeClr val="tx1"/>
                </a:solidFill>
                <a:latin typeface="Arial" pitchFamily="34" charset="0"/>
              </a:defRPr>
            </a:lvl5pPr>
            <a:lvl6pPr marL="2514600" indent="-228600" algn="ctr" eaLnBrk="0" fontAlgn="base" hangingPunct="0">
              <a:spcBef>
                <a:spcPct val="0"/>
              </a:spcBef>
              <a:spcAft>
                <a:spcPct val="0"/>
              </a:spcAft>
              <a:defRPr sz="4000">
                <a:solidFill>
                  <a:schemeClr val="tx1"/>
                </a:solidFill>
                <a:latin typeface="Arial" pitchFamily="34" charset="0"/>
              </a:defRPr>
            </a:lvl6pPr>
            <a:lvl7pPr marL="2971800" indent="-228600" algn="ctr" eaLnBrk="0" fontAlgn="base" hangingPunct="0">
              <a:spcBef>
                <a:spcPct val="0"/>
              </a:spcBef>
              <a:spcAft>
                <a:spcPct val="0"/>
              </a:spcAft>
              <a:defRPr sz="4000">
                <a:solidFill>
                  <a:schemeClr val="tx1"/>
                </a:solidFill>
                <a:latin typeface="Arial" pitchFamily="34" charset="0"/>
              </a:defRPr>
            </a:lvl7pPr>
            <a:lvl8pPr marL="3429000" indent="-228600" algn="ctr" eaLnBrk="0" fontAlgn="base" hangingPunct="0">
              <a:spcBef>
                <a:spcPct val="0"/>
              </a:spcBef>
              <a:spcAft>
                <a:spcPct val="0"/>
              </a:spcAft>
              <a:defRPr sz="4000">
                <a:solidFill>
                  <a:schemeClr val="tx1"/>
                </a:solidFill>
                <a:latin typeface="Arial" pitchFamily="34" charset="0"/>
              </a:defRPr>
            </a:lvl8pPr>
            <a:lvl9pPr marL="3886200" indent="-228600" algn="ctr" eaLnBrk="0" fontAlgn="base" hangingPunct="0">
              <a:spcBef>
                <a:spcPct val="0"/>
              </a:spcBef>
              <a:spcAft>
                <a:spcPct val="0"/>
              </a:spcAft>
              <a:defRPr sz="4000">
                <a:solidFill>
                  <a:schemeClr val="tx1"/>
                </a:solidFill>
                <a:latin typeface="Arial" pitchFamily="34" charset="0"/>
              </a:defRPr>
            </a:lvl9pPr>
          </a:lstStyle>
          <a:p>
            <a:pPr algn="r" eaLnBrk="1" hangingPunct="1"/>
            <a:r>
              <a:rPr lang="de-DE" sz="800" b="1" dirty="0">
                <a:solidFill>
                  <a:schemeClr val="bg1"/>
                </a:solidFill>
              </a:rPr>
              <a:t>©</a:t>
            </a:r>
            <a:r>
              <a:rPr lang="de-DE" sz="800" dirty="0">
                <a:solidFill>
                  <a:schemeClr val="bg1"/>
                </a:solidFill>
              </a:rPr>
              <a:t> via donau </a:t>
            </a:r>
            <a:r>
              <a:rPr lang="de-DE" sz="800" b="1" dirty="0">
                <a:solidFill>
                  <a:schemeClr val="bg1"/>
                </a:solidFill>
              </a:rPr>
              <a:t>I</a:t>
            </a:r>
            <a:r>
              <a:rPr lang="de-DE" sz="800" dirty="0">
                <a:solidFill>
                  <a:schemeClr val="bg1"/>
                </a:solidFill>
              </a:rPr>
              <a:t> </a:t>
            </a:r>
            <a:fld id="{BB3C7A4B-18FD-4ED7-983E-0B2E9C37F3D6}" type="slidenum">
              <a:rPr lang="en-GB" sz="800">
                <a:solidFill>
                  <a:schemeClr val="bg1"/>
                </a:solidFill>
              </a:rPr>
              <a:pPr algn="r" eaLnBrk="1" hangingPunct="1"/>
              <a:t>40</a:t>
            </a:fld>
            <a:endParaRPr lang="en-GB" sz="800" dirty="0">
              <a:solidFill>
                <a:schemeClr val="bg1"/>
              </a:solidFill>
            </a:endParaRPr>
          </a:p>
        </p:txBody>
      </p:sp>
      <p:sp>
        <p:nvSpPr>
          <p:cNvPr id="7173" name="Rectangle 3"/>
          <p:cNvSpPr>
            <a:spLocks noChangeArrowheads="1"/>
          </p:cNvSpPr>
          <p:nvPr/>
        </p:nvSpPr>
        <p:spPr bwMode="auto">
          <a:xfrm>
            <a:off x="457200" y="1892260"/>
            <a:ext cx="7702549" cy="476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spcAft>
                <a:spcPts val="1200"/>
              </a:spcAft>
              <a:buClr>
                <a:srgbClr val="1E3A7C"/>
              </a:buClr>
            </a:pPr>
            <a:r>
              <a:rPr lang="en-US" b="1" dirty="0">
                <a:solidFill>
                  <a:srgbClr val="189BC4"/>
                </a:solidFill>
                <a:latin typeface="Corbel" panose="020B0503020204020204" pitchFamily="34" charset="0"/>
              </a:rPr>
              <a:t>Public awareness and education - trough target group oriented information</a:t>
            </a:r>
            <a:endParaRPr lang="en-US" b="1" dirty="0">
              <a:solidFill>
                <a:schemeClr val="accent1"/>
              </a:solidFill>
              <a:latin typeface="Corbel" panose="020B0503020204020204" pitchFamily="34" charset="0"/>
            </a:endParaRPr>
          </a:p>
          <a:p>
            <a:pPr marL="342900" indent="-342900">
              <a:lnSpc>
                <a:spcPct val="90000"/>
              </a:lnSpc>
              <a:spcBef>
                <a:spcPct val="20000"/>
              </a:spcBef>
              <a:spcAft>
                <a:spcPts val="1200"/>
              </a:spcAft>
              <a:buClr>
                <a:srgbClr val="189BC4"/>
              </a:buClr>
              <a:buFontTx/>
              <a:buChar char="•"/>
            </a:pPr>
            <a:r>
              <a:rPr lang="en-US" b="1" dirty="0">
                <a:solidFill>
                  <a:srgbClr val="189BC4"/>
                </a:solidFill>
                <a:latin typeface="Corbel" panose="020B0503020204020204" pitchFamily="34" charset="0"/>
              </a:rPr>
              <a:t>Annual report Danube navigation </a:t>
            </a:r>
            <a:r>
              <a:rPr lang="en-US" dirty="0">
                <a:solidFill>
                  <a:schemeClr val="accent1"/>
                </a:solidFill>
                <a:latin typeface="Corbel" panose="020B0503020204020204" pitchFamily="34" charset="0"/>
              </a:rPr>
              <a:t>– data &amp; facts, current projects, developments</a:t>
            </a:r>
            <a:endParaRPr lang="en-US" b="1" dirty="0">
              <a:solidFill>
                <a:schemeClr val="accent1"/>
              </a:solidFill>
              <a:latin typeface="Corbel" panose="020B0503020204020204" pitchFamily="34" charset="0"/>
            </a:endParaRPr>
          </a:p>
          <a:p>
            <a:pPr marL="342900" indent="-342900">
              <a:lnSpc>
                <a:spcPct val="90000"/>
              </a:lnSpc>
              <a:spcBef>
                <a:spcPct val="20000"/>
              </a:spcBef>
              <a:spcAft>
                <a:spcPts val="1200"/>
              </a:spcAft>
              <a:buClr>
                <a:srgbClr val="189BC4"/>
              </a:buClr>
              <a:buFontTx/>
              <a:buChar char="•"/>
            </a:pPr>
            <a:r>
              <a:rPr lang="en-US" b="1" dirty="0">
                <a:solidFill>
                  <a:srgbClr val="189BC4"/>
                </a:solidFill>
                <a:latin typeface="Corbel" panose="020B0503020204020204" pitchFamily="34" charset="0"/>
              </a:rPr>
              <a:t>Manual on Danube Navigation </a:t>
            </a:r>
            <a:r>
              <a:rPr lang="en-US" dirty="0">
                <a:solidFill>
                  <a:schemeClr val="accent1"/>
                </a:solidFill>
                <a:latin typeface="Corbel" panose="020B0503020204020204" pitchFamily="34" charset="0"/>
              </a:rPr>
              <a:t>– basic knowledge Danube Navigation, 4</a:t>
            </a:r>
            <a:r>
              <a:rPr lang="en-US" baseline="30000" dirty="0">
                <a:solidFill>
                  <a:schemeClr val="accent1"/>
                </a:solidFill>
                <a:latin typeface="Corbel" panose="020B0503020204020204" pitchFamily="34" charset="0"/>
              </a:rPr>
              <a:t>th</a:t>
            </a:r>
            <a:r>
              <a:rPr lang="en-US" dirty="0">
                <a:solidFill>
                  <a:schemeClr val="accent1"/>
                </a:solidFill>
                <a:latin typeface="Corbel" panose="020B0503020204020204" pitchFamily="34" charset="0"/>
              </a:rPr>
              <a:t> edition</a:t>
            </a:r>
          </a:p>
          <a:p>
            <a:pPr marL="342900" indent="-342900">
              <a:lnSpc>
                <a:spcPct val="90000"/>
              </a:lnSpc>
              <a:spcBef>
                <a:spcPct val="20000"/>
              </a:spcBef>
              <a:spcAft>
                <a:spcPts val="1200"/>
              </a:spcAft>
              <a:buClr>
                <a:srgbClr val="189BC4"/>
              </a:buClr>
              <a:buFontTx/>
              <a:buChar char="•"/>
            </a:pPr>
            <a:r>
              <a:rPr lang="en-US" b="1" dirty="0">
                <a:solidFill>
                  <a:srgbClr val="189BC4"/>
                </a:solidFill>
                <a:latin typeface="Corbel" panose="020B0503020204020204" pitchFamily="34" charset="0"/>
              </a:rPr>
              <a:t>Online Portals:  </a:t>
            </a:r>
            <a:r>
              <a:rPr lang="en-US" dirty="0">
                <a:solidFill>
                  <a:schemeClr val="accent1"/>
                </a:solidFill>
                <a:latin typeface="Corbel" panose="020B0503020204020204" pitchFamily="34" charset="0"/>
              </a:rPr>
              <a:t>www.donauschifffahrt.info,  www.danubeports.info, www.blaue-seiten.at</a:t>
            </a:r>
          </a:p>
          <a:p>
            <a:pPr marL="342900" indent="-342900">
              <a:spcBef>
                <a:spcPct val="20000"/>
              </a:spcBef>
              <a:spcAft>
                <a:spcPts val="1200"/>
              </a:spcAft>
              <a:buClr>
                <a:srgbClr val="189BC4"/>
              </a:buClr>
              <a:buFontTx/>
              <a:buChar char="•"/>
            </a:pPr>
            <a:r>
              <a:rPr lang="en-US" b="1" dirty="0">
                <a:solidFill>
                  <a:srgbClr val="189BC4"/>
                </a:solidFill>
                <a:latin typeface="Corbel" panose="020B0503020204020204" pitchFamily="34" charset="0"/>
              </a:rPr>
              <a:t>Waterway map: </a:t>
            </a:r>
            <a:r>
              <a:rPr lang="en-US" dirty="0">
                <a:solidFill>
                  <a:schemeClr val="accent1"/>
                </a:solidFill>
                <a:latin typeface="Corbel" panose="020B0503020204020204" pitchFamily="34" charset="0"/>
              </a:rPr>
              <a:t>Europe, Danube, Danube for  children</a:t>
            </a:r>
          </a:p>
          <a:p>
            <a:pPr marL="342900" indent="-342900">
              <a:spcBef>
                <a:spcPct val="20000"/>
              </a:spcBef>
              <a:spcAft>
                <a:spcPts val="1200"/>
              </a:spcAft>
              <a:buClr>
                <a:srgbClr val="189BC4"/>
              </a:buClr>
              <a:buFontTx/>
              <a:buChar char="•"/>
            </a:pPr>
            <a:r>
              <a:rPr lang="en-US" b="1" dirty="0" err="1">
                <a:solidFill>
                  <a:srgbClr val="189BC4"/>
                </a:solidFill>
                <a:latin typeface="Corbel" panose="020B0503020204020204" pitchFamily="34" charset="0"/>
              </a:rPr>
              <a:t>INeS</a:t>
            </a:r>
            <a:r>
              <a:rPr lang="en-US" b="1" dirty="0">
                <a:solidFill>
                  <a:srgbClr val="189BC4"/>
                </a:solidFill>
                <a:latin typeface="Corbel" panose="020B0503020204020204" pitchFamily="34" charset="0"/>
              </a:rPr>
              <a:t> Danube: </a:t>
            </a:r>
            <a:r>
              <a:rPr lang="en-US" dirty="0">
                <a:solidFill>
                  <a:schemeClr val="accent1"/>
                </a:solidFill>
                <a:latin typeface="Corbel" panose="020B0503020204020204" pitchFamily="34" charset="0"/>
              </a:rPr>
              <a:t>multilingual </a:t>
            </a:r>
            <a:r>
              <a:rPr lang="en-US" b="1" dirty="0">
                <a:solidFill>
                  <a:srgbClr val="189BC4"/>
                </a:solidFill>
                <a:latin typeface="Corbel" panose="020B0503020204020204" pitchFamily="34" charset="0"/>
              </a:rPr>
              <a:t>eLearning</a:t>
            </a:r>
            <a:r>
              <a:rPr lang="en-US" dirty="0">
                <a:solidFill>
                  <a:schemeClr val="accent1"/>
                </a:solidFill>
                <a:latin typeface="Corbel" panose="020B0503020204020204" pitchFamily="34" charset="0"/>
              </a:rPr>
              <a:t> Platform for logistics with inland vessels  </a:t>
            </a:r>
            <a:br>
              <a:rPr lang="en-US" dirty="0">
                <a:solidFill>
                  <a:schemeClr val="accent1"/>
                </a:solidFill>
                <a:latin typeface="Corbel" panose="020B0503020204020204" pitchFamily="34" charset="0"/>
              </a:rPr>
            </a:br>
            <a:r>
              <a:rPr lang="en-US" dirty="0">
                <a:solidFill>
                  <a:schemeClr val="accent1"/>
                </a:solidFill>
                <a:latin typeface="Corbel" panose="020B0503020204020204" pitchFamily="34" charset="0"/>
                <a:hlinkClick r:id="rId3"/>
              </a:rPr>
              <a:t>www.ines-danube.info</a:t>
            </a:r>
            <a:r>
              <a:rPr lang="en-US" dirty="0">
                <a:solidFill>
                  <a:schemeClr val="accent1"/>
                </a:solidFill>
                <a:latin typeface="Corbel" panose="020B0503020204020204" pitchFamily="34" charset="0"/>
              </a:rPr>
              <a:t> </a:t>
            </a:r>
          </a:p>
          <a:p>
            <a:pPr marL="342900" indent="-342900">
              <a:spcBef>
                <a:spcPct val="20000"/>
              </a:spcBef>
              <a:spcAft>
                <a:spcPts val="1200"/>
              </a:spcAft>
              <a:buClr>
                <a:srgbClr val="189BC4"/>
              </a:buClr>
              <a:buFontTx/>
              <a:buChar char="•"/>
            </a:pPr>
            <a:r>
              <a:rPr lang="en-US" b="1" dirty="0" err="1">
                <a:solidFill>
                  <a:srgbClr val="189BC4"/>
                </a:solidFill>
                <a:latin typeface="Corbel" panose="020B0503020204020204" pitchFamily="34" charset="0"/>
              </a:rPr>
              <a:t>REWWay</a:t>
            </a:r>
            <a:r>
              <a:rPr lang="en-US" dirty="0">
                <a:solidFill>
                  <a:schemeClr val="accent1"/>
                </a:solidFill>
                <a:latin typeface="Corbel" panose="020B0503020204020204" pitchFamily="34" charset="0"/>
              </a:rPr>
              <a:t> (Research and Education on Waterway Logistics): Teaching materials about inland navigation</a:t>
            </a:r>
            <a:endParaRPr lang="en-US" sz="1600" dirty="0">
              <a:solidFill>
                <a:srgbClr val="1E3A6C"/>
              </a:solidFill>
              <a:latin typeface="Corbel" panose="020B0503020204020204" pitchFamily="34" charset="0"/>
            </a:endParaRPr>
          </a:p>
        </p:txBody>
      </p:sp>
      <p:sp>
        <p:nvSpPr>
          <p:cNvPr id="14" name="Slide Number Placeholder 2"/>
          <p:cNvSpPr txBox="1">
            <a:spLocks/>
          </p:cNvSpPr>
          <p:nvPr/>
        </p:nvSpPr>
        <p:spPr>
          <a:xfrm>
            <a:off x="7596336" y="6597352"/>
            <a:ext cx="1066800" cy="329184"/>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dirty="0">
                <a:solidFill>
                  <a:prstClr val="white"/>
                </a:solidFill>
              </a:rPr>
              <a:t>39</a:t>
            </a:r>
          </a:p>
        </p:txBody>
      </p:sp>
      <p:sp>
        <p:nvSpPr>
          <p:cNvPr id="17" name="Title 1"/>
          <p:cNvSpPr>
            <a:spLocks noGrp="1"/>
          </p:cNvSpPr>
          <p:nvPr>
            <p:ph type="title"/>
          </p:nvPr>
        </p:nvSpPr>
        <p:spPr>
          <a:xfrm>
            <a:off x="457200" y="404664"/>
            <a:ext cx="5338936" cy="990600"/>
          </a:xfrm>
        </p:spPr>
        <p:txBody>
          <a:bodyPr>
            <a:normAutofit/>
          </a:bodyPr>
          <a:lstStyle/>
          <a:p>
            <a:r>
              <a:rPr lang="en-GB" b="1" dirty="0">
                <a:solidFill>
                  <a:schemeClr val="accent1"/>
                </a:solidFill>
              </a:rPr>
              <a:t>Problem solving &amp; improvement </a:t>
            </a:r>
            <a:br>
              <a:rPr lang="en-GB" sz="2400" b="1" dirty="0">
                <a:solidFill>
                  <a:schemeClr val="accent1"/>
                </a:solidFill>
              </a:rPr>
            </a:br>
            <a:r>
              <a:rPr lang="en-GB" sz="2400" dirty="0">
                <a:solidFill>
                  <a:schemeClr val="accent1"/>
                </a:solidFill>
              </a:rPr>
              <a:t>Strengthening</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2000" dirty="0">
              <a:solidFill>
                <a:schemeClr val="accent1"/>
              </a:solidFill>
            </a:endParaRPr>
          </a:p>
        </p:txBody>
      </p:sp>
      <p:sp>
        <p:nvSpPr>
          <p:cNvPr id="18"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695762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626968" cy="990600"/>
          </a:xfrm>
        </p:spPr>
        <p:txBody>
          <a:bodyPr>
            <a:normAutofit/>
          </a:bodyPr>
          <a:lstStyle/>
          <a:p>
            <a:r>
              <a:rPr lang="en-GB" b="1" dirty="0">
                <a:solidFill>
                  <a:schemeClr val="accent1"/>
                </a:solidFill>
              </a:rPr>
              <a:t>Lack of Qualified Staff</a:t>
            </a:r>
            <a:br>
              <a:rPr lang="en-GB" b="1" dirty="0">
                <a:solidFill>
                  <a:schemeClr val="accent1"/>
                </a:solidFill>
              </a:rPr>
            </a:br>
            <a:r>
              <a:rPr lang="en-GB" sz="2400" dirty="0">
                <a:solidFill>
                  <a:schemeClr val="accent1"/>
                </a:solidFill>
              </a:rPr>
              <a:t>Strengths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2200" dirty="0"/>
          </a:p>
        </p:txBody>
      </p:sp>
      <p:sp>
        <p:nvSpPr>
          <p:cNvPr id="3" name="Content Placeholder 2"/>
          <p:cNvSpPr>
            <a:spLocks noGrp="1"/>
          </p:cNvSpPr>
          <p:nvPr>
            <p:ph idx="1"/>
          </p:nvPr>
        </p:nvSpPr>
        <p:spPr>
          <a:xfrm>
            <a:off x="4211960" y="1856616"/>
            <a:ext cx="4680520" cy="4776192"/>
          </a:xfrm>
        </p:spPr>
        <p:txBody>
          <a:bodyPr>
            <a:normAutofit/>
          </a:bodyPr>
          <a:lstStyle/>
          <a:p>
            <a:pPr>
              <a:spcBef>
                <a:spcPts val="2400"/>
              </a:spcBef>
              <a:spcAft>
                <a:spcPts val="2400"/>
              </a:spcAft>
              <a:buClr>
                <a:srgbClr val="189BC4"/>
              </a:buClr>
            </a:pPr>
            <a:r>
              <a:rPr lang="en-GB" sz="1800" dirty="0">
                <a:solidFill>
                  <a:schemeClr val="accent1"/>
                </a:solidFill>
              </a:rPr>
              <a:t>increasing shortage of qualified staff</a:t>
            </a:r>
          </a:p>
          <a:p>
            <a:pPr>
              <a:spcBef>
                <a:spcPts val="2400"/>
              </a:spcBef>
              <a:spcAft>
                <a:spcPts val="2400"/>
              </a:spcAft>
              <a:buClr>
                <a:srgbClr val="189BC4"/>
              </a:buClr>
            </a:pPr>
            <a:r>
              <a:rPr lang="en-GB" sz="1800" dirty="0">
                <a:solidFill>
                  <a:schemeClr val="accent1"/>
                </a:solidFill>
              </a:rPr>
              <a:t>over aging of personnel   </a:t>
            </a:r>
          </a:p>
          <a:p>
            <a:pPr>
              <a:spcBef>
                <a:spcPts val="2400"/>
              </a:spcBef>
              <a:spcAft>
                <a:spcPts val="2400"/>
              </a:spcAft>
              <a:buClr>
                <a:srgbClr val="189BC4"/>
              </a:buClr>
            </a:pPr>
            <a:r>
              <a:rPr lang="en-US" sz="1800" dirty="0">
                <a:solidFill>
                  <a:schemeClr val="accent1"/>
                </a:solidFill>
              </a:rPr>
              <a:t>job opportunities in Danube navigation little known to young people</a:t>
            </a:r>
          </a:p>
          <a:p>
            <a:pPr>
              <a:spcBef>
                <a:spcPts val="2400"/>
              </a:spcBef>
              <a:spcAft>
                <a:spcPts val="2400"/>
              </a:spcAft>
              <a:buClr>
                <a:srgbClr val="189BC4"/>
              </a:buClr>
            </a:pPr>
            <a:r>
              <a:rPr lang="en-US" sz="1800" dirty="0">
                <a:solidFill>
                  <a:schemeClr val="accent1"/>
                </a:solidFill>
              </a:rPr>
              <a:t>family-related changes to jobs ashore</a:t>
            </a:r>
          </a:p>
          <a:p>
            <a:pPr>
              <a:spcBef>
                <a:spcPts val="2400"/>
              </a:spcBef>
              <a:spcAft>
                <a:spcPts val="2400"/>
              </a:spcAft>
              <a:buClr>
                <a:srgbClr val="189BC4"/>
              </a:buClr>
            </a:pPr>
            <a:r>
              <a:rPr lang="en-US" sz="1800" dirty="0">
                <a:solidFill>
                  <a:schemeClr val="accent1"/>
                </a:solidFill>
              </a:rPr>
              <a:t>few internationally uniform qualification standards</a:t>
            </a:r>
            <a:endParaRPr lang="en-GB"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
        <p:nvSpPr>
          <p:cNvPr id="8" name="Textfeld 1"/>
          <p:cNvSpPr txBox="1">
            <a:spLocks noChangeArrowheads="1"/>
          </p:cNvSpPr>
          <p:nvPr/>
        </p:nvSpPr>
        <p:spPr bwMode="auto">
          <a:xfrm>
            <a:off x="7254098" y="638190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edinna.eu, bag.bund.de</a:t>
            </a:r>
          </a:p>
        </p:txBody>
      </p:sp>
      <p:pic>
        <p:nvPicPr>
          <p:cNvPr id="10" name="Grafik 9"/>
          <p:cNvPicPr>
            <a:picLocks noChangeAspect="1"/>
          </p:cNvPicPr>
          <p:nvPr/>
        </p:nvPicPr>
        <p:blipFill>
          <a:blip r:embed="rId3"/>
          <a:stretch>
            <a:fillRect/>
          </a:stretch>
        </p:blipFill>
        <p:spPr>
          <a:xfrm>
            <a:off x="0" y="2924944"/>
            <a:ext cx="4180878" cy="1915751"/>
          </a:xfrm>
          <a:prstGeom prst="rect">
            <a:avLst/>
          </a:prstGeom>
        </p:spPr>
      </p:pic>
      <p:sp>
        <p:nvSpPr>
          <p:cNvPr id="11" name="Textfeld 1"/>
          <p:cNvSpPr txBox="1">
            <a:spLocks noChangeArrowheads="1"/>
          </p:cNvSpPr>
          <p:nvPr/>
        </p:nvSpPr>
        <p:spPr bwMode="auto">
          <a:xfrm>
            <a:off x="-40143" y="2938399"/>
            <a:ext cx="13681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err="1">
                <a:solidFill>
                  <a:schemeClr val="bg1"/>
                </a:solidFill>
                <a:latin typeface="Corbel" panose="020B0503020204020204" pitchFamily="34" charset="0"/>
              </a:rPr>
              <a:t>Sources</a:t>
            </a:r>
            <a:r>
              <a:rPr lang="de-DE" sz="800" dirty="0">
                <a:solidFill>
                  <a:schemeClr val="bg1"/>
                </a:solidFill>
                <a:latin typeface="Corbel" panose="020B0503020204020204" pitchFamily="34" charset="0"/>
              </a:rPr>
              <a:t>: viadonau</a:t>
            </a:r>
          </a:p>
        </p:txBody>
      </p:sp>
    </p:spTree>
    <p:extLst>
      <p:ext uri="{BB962C8B-B14F-4D97-AF65-F5344CB8AC3E}">
        <p14:creationId xmlns:p14="http://schemas.microsoft.com/office/powerpoint/2010/main" val="6348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059016" cy="990600"/>
          </a:xfrm>
        </p:spPr>
        <p:txBody>
          <a:bodyPr>
            <a:normAutofit/>
          </a:bodyPr>
          <a:lstStyle/>
          <a:p>
            <a:r>
              <a:rPr lang="en-GB" b="1" dirty="0">
                <a:solidFill>
                  <a:schemeClr val="accent1"/>
                </a:solidFill>
              </a:rPr>
              <a:t>Education and Training Standards</a:t>
            </a:r>
            <a:br>
              <a:rPr lang="en-GB" b="1" dirty="0">
                <a:solidFill>
                  <a:schemeClr val="accent1"/>
                </a:solidFill>
              </a:rPr>
            </a:br>
            <a:r>
              <a:rPr lang="en-GB" sz="2400" dirty="0">
                <a:solidFill>
                  <a:schemeClr val="accent1"/>
                </a:solidFill>
              </a:rPr>
              <a:t>Strengths</a:t>
            </a:r>
            <a:r>
              <a:rPr lang="de-DE" sz="2400" dirty="0">
                <a:solidFill>
                  <a:schemeClr val="accent1"/>
                </a:solidFill>
              </a:rPr>
              <a:t> </a:t>
            </a:r>
            <a:r>
              <a:rPr lang="de-DE" sz="2400" dirty="0" err="1">
                <a:solidFill>
                  <a:schemeClr val="accent1"/>
                </a:solidFill>
              </a:rPr>
              <a:t>of</a:t>
            </a:r>
            <a:r>
              <a:rPr lang="de-DE" sz="2400" dirty="0">
                <a:solidFill>
                  <a:schemeClr val="accent1"/>
                </a:solidFill>
              </a:rPr>
              <a:t> </a:t>
            </a:r>
            <a:r>
              <a:rPr lang="de-DE" sz="2400" dirty="0" err="1">
                <a:solidFill>
                  <a:schemeClr val="accent1"/>
                </a:solidFill>
              </a:rPr>
              <a:t>Danube</a:t>
            </a:r>
            <a:r>
              <a:rPr lang="de-DE" sz="2400" dirty="0">
                <a:solidFill>
                  <a:schemeClr val="accent1"/>
                </a:solidFill>
              </a:rPr>
              <a:t> Navigation</a:t>
            </a:r>
            <a:endParaRPr lang="de-AT" sz="1600" dirty="0">
              <a:solidFill>
                <a:schemeClr val="accent1"/>
              </a:solidFill>
            </a:endParaRPr>
          </a:p>
        </p:txBody>
      </p:sp>
      <p:sp>
        <p:nvSpPr>
          <p:cNvPr id="3" name="Content Placeholder 2"/>
          <p:cNvSpPr>
            <a:spLocks noGrp="1"/>
          </p:cNvSpPr>
          <p:nvPr>
            <p:ph idx="1"/>
          </p:nvPr>
        </p:nvSpPr>
        <p:spPr>
          <a:xfrm>
            <a:off x="457200" y="2420888"/>
            <a:ext cx="8291264" cy="4056112"/>
          </a:xfrm>
        </p:spPr>
        <p:txBody>
          <a:bodyPr/>
          <a:lstStyle/>
          <a:p>
            <a:pPr>
              <a:buClr>
                <a:srgbClr val="189BC4"/>
              </a:buClr>
            </a:pPr>
            <a:endParaRPr lang="en-GB" sz="1800" dirty="0">
              <a:solidFill>
                <a:schemeClr val="accent1"/>
              </a:solidFill>
            </a:endParaRPr>
          </a:p>
          <a:p>
            <a:pPr>
              <a:buClr>
                <a:srgbClr val="189BC4"/>
              </a:buClr>
            </a:pPr>
            <a:r>
              <a:rPr lang="en-GB" sz="1800" dirty="0">
                <a:solidFill>
                  <a:schemeClr val="accent1"/>
                </a:solidFill>
              </a:rPr>
              <a:t>training times and contents strongly differ among countries</a:t>
            </a:r>
          </a:p>
          <a:p>
            <a:pPr>
              <a:buClr>
                <a:srgbClr val="189BC4"/>
              </a:buClr>
            </a:pPr>
            <a:endParaRPr lang="en-GB" sz="1800" dirty="0">
              <a:solidFill>
                <a:schemeClr val="accent1"/>
              </a:solidFill>
            </a:endParaRPr>
          </a:p>
          <a:p>
            <a:pPr>
              <a:buClr>
                <a:srgbClr val="189BC4"/>
              </a:buClr>
            </a:pPr>
            <a:r>
              <a:rPr lang="en-GB" sz="1800" dirty="0">
                <a:solidFill>
                  <a:schemeClr val="accent1"/>
                </a:solidFill>
              </a:rPr>
              <a:t>no harmonization and minimum standards on a European level</a:t>
            </a:r>
          </a:p>
          <a:p>
            <a:pPr>
              <a:buClr>
                <a:srgbClr val="189BC4"/>
              </a:buClr>
            </a:pPr>
            <a:endParaRPr lang="en-GB" sz="1800" dirty="0">
              <a:solidFill>
                <a:schemeClr val="accent1"/>
              </a:solidFill>
            </a:endParaRPr>
          </a:p>
          <a:p>
            <a:pPr>
              <a:buClr>
                <a:srgbClr val="189BC4"/>
              </a:buClr>
            </a:pPr>
            <a:r>
              <a:rPr lang="en-GB" sz="1800" dirty="0">
                <a:solidFill>
                  <a:schemeClr val="accent1"/>
                </a:solidFill>
              </a:rPr>
              <a:t>variety of different diplomas and certificates</a:t>
            </a:r>
          </a:p>
          <a:p>
            <a:pPr>
              <a:buClr>
                <a:srgbClr val="189BC4"/>
              </a:buClr>
            </a:pPr>
            <a:endParaRPr lang="en-GB" sz="1800" dirty="0">
              <a:solidFill>
                <a:schemeClr val="accent1"/>
              </a:solidFill>
            </a:endParaRPr>
          </a:p>
          <a:p>
            <a:pPr>
              <a:buClr>
                <a:srgbClr val="189BC4"/>
              </a:buClr>
            </a:pPr>
            <a:r>
              <a:rPr lang="en-US" sz="1800" dirty="0">
                <a:solidFill>
                  <a:schemeClr val="accent1"/>
                </a:solidFill>
              </a:rPr>
              <a:t>harmonization of training standards is sought</a:t>
            </a:r>
            <a:endParaRPr lang="en-GB" sz="1800" dirty="0">
              <a:solidFill>
                <a:schemeClr val="accent1"/>
              </a:solidFill>
            </a:endParaRPr>
          </a:p>
          <a:p>
            <a:pPr marL="0" indent="0">
              <a:buNone/>
            </a:pPr>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
        <p:nvSpPr>
          <p:cNvPr id="7" name="Textfeld 1"/>
          <p:cNvSpPr txBox="1">
            <a:spLocks noChangeArrowheads="1"/>
          </p:cNvSpPr>
          <p:nvPr/>
        </p:nvSpPr>
        <p:spPr bwMode="auto">
          <a:xfrm>
            <a:off x="6948264" y="6429454"/>
            <a:ext cx="26377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binnenschiff.de, bmvit.gv.at</a:t>
            </a:r>
          </a:p>
        </p:txBody>
      </p:sp>
    </p:spTree>
    <p:extLst>
      <p:ext uri="{BB962C8B-B14F-4D97-AF65-F5344CB8AC3E}">
        <p14:creationId xmlns:p14="http://schemas.microsoft.com/office/powerpoint/2010/main" val="2888245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859216" cy="990600"/>
          </a:xfrm>
        </p:spPr>
        <p:txBody>
          <a:bodyPr/>
          <a:lstStyle/>
          <a:p>
            <a:r>
              <a:rPr lang="de-AT" b="1" dirty="0">
                <a:solidFill>
                  <a:schemeClr val="accent1"/>
                </a:solidFill>
              </a:rPr>
              <a:t>Training </a:t>
            </a:r>
            <a:r>
              <a:rPr lang="de-AT" b="1" dirty="0" err="1">
                <a:solidFill>
                  <a:schemeClr val="accent1"/>
                </a:solidFill>
              </a:rPr>
              <a:t>standards</a:t>
            </a:r>
            <a:r>
              <a:rPr lang="de-AT" b="1" dirty="0">
                <a:solidFill>
                  <a:schemeClr val="accent1"/>
                </a:solidFill>
              </a:rPr>
              <a:t>  – </a:t>
            </a:r>
            <a:r>
              <a:rPr lang="de-AT" b="1" dirty="0" err="1">
                <a:solidFill>
                  <a:schemeClr val="accent1"/>
                </a:solidFill>
              </a:rPr>
              <a:t>solution</a:t>
            </a:r>
            <a:r>
              <a:rPr lang="de-AT" b="1" dirty="0">
                <a:solidFill>
                  <a:schemeClr val="accent1"/>
                </a:solidFill>
              </a:rPr>
              <a:t> </a:t>
            </a:r>
            <a:r>
              <a:rPr lang="de-AT" b="1" dirty="0" err="1">
                <a:solidFill>
                  <a:schemeClr val="accent1"/>
                </a:solidFill>
              </a:rPr>
              <a:t>approach</a:t>
            </a:r>
            <a:br>
              <a:rPr lang="de-AT" sz="2000" b="1" dirty="0">
                <a:solidFill>
                  <a:schemeClr val="accent1"/>
                </a:solidFill>
              </a:rPr>
            </a:br>
            <a:r>
              <a:rPr lang="en-US" sz="2400" dirty="0">
                <a:solidFill>
                  <a:schemeClr val="accent1"/>
                </a:solidFill>
              </a:rPr>
              <a:t>Strengthening of Danube navigation</a:t>
            </a:r>
            <a:endParaRPr lang="de-AT" sz="3200" dirty="0"/>
          </a:p>
        </p:txBody>
      </p:sp>
      <p:sp>
        <p:nvSpPr>
          <p:cNvPr id="3" name="Content Placeholder 2"/>
          <p:cNvSpPr>
            <a:spLocks noGrp="1"/>
          </p:cNvSpPr>
          <p:nvPr>
            <p:ph idx="1"/>
          </p:nvPr>
        </p:nvSpPr>
        <p:spPr>
          <a:xfrm>
            <a:off x="457200" y="2420888"/>
            <a:ext cx="8229600" cy="4056112"/>
          </a:xfrm>
        </p:spPr>
        <p:txBody>
          <a:bodyPr>
            <a:normAutofit/>
          </a:bodyPr>
          <a:lstStyle/>
          <a:p>
            <a:pPr>
              <a:spcBef>
                <a:spcPts val="2400"/>
              </a:spcBef>
              <a:spcAft>
                <a:spcPts val="1800"/>
              </a:spcAft>
              <a:buClr>
                <a:srgbClr val="189BC4"/>
              </a:buClr>
            </a:pPr>
            <a:r>
              <a:rPr lang="en-US" sz="1800" dirty="0">
                <a:solidFill>
                  <a:schemeClr val="accent1"/>
                </a:solidFill>
              </a:rPr>
              <a:t>improvement of harmonization of training standards</a:t>
            </a:r>
          </a:p>
          <a:p>
            <a:pPr>
              <a:spcBef>
                <a:spcPts val="2400"/>
              </a:spcBef>
              <a:spcAft>
                <a:spcPts val="1800"/>
              </a:spcAft>
              <a:buClr>
                <a:srgbClr val="189BC4"/>
              </a:buClr>
            </a:pPr>
            <a:r>
              <a:rPr lang="en-US" sz="1800" dirty="0">
                <a:solidFill>
                  <a:schemeClr val="accent1"/>
                </a:solidFill>
              </a:rPr>
              <a:t>EU Directive 2017/2397 creates a common framework to guarantee minimum professional qualifications.</a:t>
            </a:r>
          </a:p>
          <a:p>
            <a:pPr>
              <a:spcBef>
                <a:spcPts val="2400"/>
              </a:spcBef>
              <a:spcAft>
                <a:spcPts val="1800"/>
              </a:spcAft>
              <a:buClr>
                <a:srgbClr val="189BC4"/>
              </a:buClr>
            </a:pPr>
            <a:r>
              <a:rPr lang="en-US" sz="1800" dirty="0">
                <a:solidFill>
                  <a:schemeClr val="accent1"/>
                </a:solidFill>
              </a:rPr>
              <a:t>the requirements and procedures for the award of certificates of qualification and their mutual recognition in the Member States.</a:t>
            </a:r>
            <a:endParaRPr lang="en-US" sz="1700" dirty="0">
              <a:solidFill>
                <a:schemeClr val="accent1"/>
              </a:solidFill>
            </a:endParaRPr>
          </a:p>
          <a:p>
            <a:pPr>
              <a:buClr>
                <a:srgbClr val="189BC4"/>
              </a:buClr>
            </a:pPr>
            <a:r>
              <a:rPr lang="de-AT" sz="1800" dirty="0">
                <a:solidFill>
                  <a:schemeClr val="accent1"/>
                </a:solidFill>
              </a:rPr>
              <a:t>EDINNA, </a:t>
            </a:r>
            <a:r>
              <a:rPr lang="en-US" sz="1800" dirty="0">
                <a:solidFill>
                  <a:schemeClr val="accent1"/>
                </a:solidFill>
              </a:rPr>
              <a:t>the association of inland waterway navigation schools and training institutes in Europe, supports the European Commission in its efforts to harmonize education and its certification</a:t>
            </a:r>
            <a:endParaRPr lang="de-AT" sz="1800" dirty="0">
              <a:solidFill>
                <a:schemeClr val="accent1"/>
              </a:solidFill>
            </a:endParaRPr>
          </a:p>
          <a:p>
            <a:pPr>
              <a:buClr>
                <a:srgbClr val="189BC4"/>
              </a:buClr>
            </a:pPr>
            <a:endParaRPr lang="de-AT" dirty="0">
              <a:solidFill>
                <a:schemeClr val="accent1"/>
              </a:solidFill>
            </a:endParaRPr>
          </a:p>
          <a:p>
            <a:pPr>
              <a:buClr>
                <a:srgbClr val="189BC4"/>
              </a:buClr>
            </a:pPr>
            <a:endParaRPr lang="de-AT" dirty="0">
              <a:solidFill>
                <a:schemeClr val="accent1"/>
              </a:solidFill>
            </a:endParaRPr>
          </a:p>
          <a:p>
            <a:pPr>
              <a:buClr>
                <a:srgbClr val="189BC4"/>
              </a:buClr>
            </a:pPr>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sp>
        <p:nvSpPr>
          <p:cNvPr id="8" name="Textfeld 1"/>
          <p:cNvSpPr txBox="1">
            <a:spLocks noChangeArrowheads="1"/>
          </p:cNvSpPr>
          <p:nvPr/>
        </p:nvSpPr>
        <p:spPr bwMode="auto">
          <a:xfrm>
            <a:off x="7687589" y="6388909"/>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edinna.eu</a:t>
            </a:r>
          </a:p>
        </p:txBody>
      </p:sp>
    </p:spTree>
    <p:extLst>
      <p:ext uri="{BB962C8B-B14F-4D97-AF65-F5344CB8AC3E}">
        <p14:creationId xmlns:p14="http://schemas.microsoft.com/office/powerpoint/2010/main" val="254122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979258" y="2606893"/>
            <a:ext cx="3158108" cy="3474132"/>
          </a:xfrm>
        </p:spPr>
        <p:txBody>
          <a:bodyPr>
            <a:normAutofit/>
          </a:bodyPr>
          <a:lstStyle/>
          <a:p>
            <a:pPr marL="0" indent="0">
              <a:buNone/>
            </a:pPr>
            <a:endParaRPr lang="de-DE" sz="1800" dirty="0">
              <a:solidFill>
                <a:schemeClr val="accent1"/>
              </a:solidFill>
            </a:endParaRPr>
          </a:p>
          <a:p>
            <a:pPr marL="0" indent="0">
              <a:buNone/>
            </a:pPr>
            <a:r>
              <a:rPr lang="en-US" sz="1800" dirty="0">
                <a:solidFill>
                  <a:schemeClr val="accent1"/>
                </a:solidFill>
              </a:rPr>
              <a:t>How is the Austrian telematics system for shipping called? </a:t>
            </a:r>
          </a:p>
          <a:p>
            <a:pPr marL="0" indent="0">
              <a:buNone/>
            </a:pPr>
            <a:endParaRPr lang="de-DE" sz="1800" dirty="0">
              <a:solidFill>
                <a:schemeClr val="accent1"/>
              </a:solidFill>
            </a:endParaRPr>
          </a:p>
          <a:p>
            <a:pPr marL="606029" indent="-402431">
              <a:buAutoNum type="alphaLcParenR"/>
            </a:pPr>
            <a:r>
              <a:rPr lang="de-DE" sz="1800" dirty="0">
                <a:solidFill>
                  <a:schemeClr val="accent1"/>
                </a:solidFill>
              </a:rPr>
              <a:t>Doris</a:t>
            </a:r>
          </a:p>
          <a:p>
            <a:pPr marL="606029" indent="-402431">
              <a:buAutoNum type="alphaLcParenR"/>
            </a:pPr>
            <a:r>
              <a:rPr lang="de-DE" sz="1800" dirty="0">
                <a:solidFill>
                  <a:schemeClr val="accent1"/>
                </a:solidFill>
              </a:rPr>
              <a:t>Oliver</a:t>
            </a:r>
          </a:p>
          <a:p>
            <a:pPr marL="606029" indent="-402431">
              <a:buAutoNum type="alphaLcParenR"/>
            </a:pPr>
            <a:r>
              <a:rPr lang="de-DE" sz="1800" dirty="0">
                <a:solidFill>
                  <a:schemeClr val="accent1"/>
                </a:solidFill>
              </a:rPr>
              <a:t>Lisa</a:t>
            </a:r>
          </a:p>
          <a:p>
            <a:pPr marL="606029" indent="-402431">
              <a:buAutoNum type="alphaLcParenR"/>
            </a:pPr>
            <a:r>
              <a:rPr lang="de-DE" sz="1800" dirty="0">
                <a:solidFill>
                  <a:schemeClr val="accent1"/>
                </a:solidFill>
              </a:rPr>
              <a:t>Thomas</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44</a:t>
            </a:fld>
            <a:endParaRPr lang="de-AT" dirty="0">
              <a:solidFill>
                <a:prstClr val="white"/>
              </a:solidFill>
              <a:latin typeface="Calibri"/>
            </a:endParaRPr>
          </a:p>
        </p:txBody>
      </p:sp>
      <p:sp>
        <p:nvSpPr>
          <p:cNvPr id="6" name="Ellipse 5"/>
          <p:cNvSpPr/>
          <p:nvPr/>
        </p:nvSpPr>
        <p:spPr>
          <a:xfrm>
            <a:off x="899592" y="3861048"/>
            <a:ext cx="1848575" cy="33610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11" name="Titel 1"/>
          <p:cNvSpPr>
            <a:spLocks noGrp="1"/>
          </p:cNvSpPr>
          <p:nvPr>
            <p:ph type="title"/>
          </p:nvPr>
        </p:nvSpPr>
        <p:spPr>
          <a:xfrm>
            <a:off x="457200" y="404664"/>
            <a:ext cx="5482952" cy="990600"/>
          </a:xfrm>
        </p:spPr>
        <p:txBody>
          <a:bodyPr>
            <a:normAutofit/>
          </a:bodyPr>
          <a:lstStyle/>
          <a:p>
            <a:r>
              <a:rPr lang="de-DE" b="1" dirty="0">
                <a:solidFill>
                  <a:schemeClr val="accent1"/>
                </a:solidFill>
              </a:rPr>
              <a:t>Quiz</a:t>
            </a:r>
            <a:br>
              <a:rPr lang="de-DE" b="1" dirty="0">
                <a:solidFill>
                  <a:schemeClr val="accent1"/>
                </a:solidFill>
              </a:rPr>
            </a:br>
            <a:r>
              <a:rPr lang="de-AT" sz="2400" dirty="0" err="1">
                <a:solidFill>
                  <a:schemeClr val="accent1"/>
                </a:solidFill>
              </a:rPr>
              <a:t>Strengthening</a:t>
            </a:r>
            <a:r>
              <a:rPr lang="de-AT" sz="2400" dirty="0">
                <a:solidFill>
                  <a:schemeClr val="accent1"/>
                </a:solidFill>
              </a:rPr>
              <a:t> </a:t>
            </a:r>
            <a:r>
              <a:rPr lang="de-AT" sz="2400" dirty="0" err="1">
                <a:solidFill>
                  <a:schemeClr val="accent1"/>
                </a:solidFill>
              </a:rPr>
              <a:t>of</a:t>
            </a:r>
            <a:r>
              <a:rPr lang="de-AT" sz="2400" dirty="0">
                <a:solidFill>
                  <a:schemeClr val="accent1"/>
                </a:solidFill>
              </a:rPr>
              <a:t> </a:t>
            </a:r>
            <a:r>
              <a:rPr lang="de-AT" sz="2400" dirty="0" err="1">
                <a:solidFill>
                  <a:schemeClr val="accent1"/>
                </a:solidFill>
              </a:rPr>
              <a:t>Danube</a:t>
            </a:r>
            <a:r>
              <a:rPr lang="de-AT" sz="2400" dirty="0">
                <a:solidFill>
                  <a:schemeClr val="accent1"/>
                </a:solidFill>
              </a:rPr>
              <a:t> Navigation</a:t>
            </a:r>
            <a:endParaRPr lang="de-AT" sz="1600" dirty="0">
              <a:solidFill>
                <a:schemeClr val="accent1"/>
              </a:solidFill>
            </a:endParaRPr>
          </a:p>
        </p:txBody>
      </p:sp>
      <p:pic>
        <p:nvPicPr>
          <p:cNvPr id="8" name="Grafik 7"/>
          <p:cNvPicPr>
            <a:picLocks noChangeAspect="1"/>
          </p:cNvPicPr>
          <p:nvPr/>
        </p:nvPicPr>
        <p:blipFill>
          <a:blip r:embed="rId3"/>
          <a:stretch>
            <a:fillRect/>
          </a:stretch>
        </p:blipFill>
        <p:spPr>
          <a:xfrm>
            <a:off x="5076056" y="4422512"/>
            <a:ext cx="4067944" cy="2222764"/>
          </a:xfrm>
          <a:prstGeom prst="rect">
            <a:avLst/>
          </a:prstGeom>
        </p:spPr>
      </p:pic>
      <p:pic>
        <p:nvPicPr>
          <p:cNvPr id="9" name="Grafik 8"/>
          <p:cNvPicPr>
            <a:picLocks noChangeAspect="1"/>
          </p:cNvPicPr>
          <p:nvPr/>
        </p:nvPicPr>
        <p:blipFill>
          <a:blip r:embed="rId4"/>
          <a:stretch>
            <a:fillRect/>
          </a:stretch>
        </p:blipFill>
        <p:spPr>
          <a:xfrm>
            <a:off x="5076056" y="1987060"/>
            <a:ext cx="4080070" cy="2356899"/>
          </a:xfrm>
          <a:prstGeom prst="rect">
            <a:avLst/>
          </a:prstGeom>
        </p:spPr>
      </p:pic>
      <p:sp>
        <p:nvSpPr>
          <p:cNvPr id="10" name="Rectangle 4"/>
          <p:cNvSpPr>
            <a:spLocks noChangeArrowheads="1"/>
          </p:cNvSpPr>
          <p:nvPr/>
        </p:nvSpPr>
        <p:spPr bwMode="auto">
          <a:xfrm>
            <a:off x="5076056" y="4422512"/>
            <a:ext cx="18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a:solidFill>
                  <a:schemeClr val="bg1"/>
                </a:solidFill>
                <a:latin typeface="Corbel" panose="020B0503020204020204" pitchFamily="34" charset="0"/>
              </a:rPr>
              <a:t>Source: viadonau/ Andi Bruckner</a:t>
            </a:r>
          </a:p>
        </p:txBody>
      </p:sp>
      <p:sp>
        <p:nvSpPr>
          <p:cNvPr id="12" name="Textfeld 1"/>
          <p:cNvSpPr txBox="1">
            <a:spLocks noChangeArrowheads="1"/>
          </p:cNvSpPr>
          <p:nvPr/>
        </p:nvSpPr>
        <p:spPr bwMode="auto">
          <a:xfrm>
            <a:off x="5060018" y="2048868"/>
            <a:ext cx="17602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Corbel" panose="020B0503020204020204" pitchFamily="34" charset="0"/>
              </a:rPr>
              <a:t>Source: viadonau / Andi Bruckner.</a:t>
            </a:r>
          </a:p>
        </p:txBody>
      </p:sp>
    </p:spTree>
    <p:extLst>
      <p:ext uri="{BB962C8B-B14F-4D97-AF65-F5344CB8AC3E}">
        <p14:creationId xmlns:p14="http://schemas.microsoft.com/office/powerpoint/2010/main" val="12752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987008" cy="990600"/>
          </a:xfrm>
        </p:spPr>
        <p:txBody>
          <a:bodyPr>
            <a:normAutofit/>
          </a:bodyPr>
          <a:lstStyle/>
          <a:p>
            <a:r>
              <a:rPr lang="en-US" b="1" dirty="0">
                <a:solidFill>
                  <a:srgbClr val="376092"/>
                </a:solidFill>
              </a:rPr>
              <a:t>DANUBE NAVIGATION – Markets and Strengths of the Waterway</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45</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3069454658"/>
              </p:ext>
            </p:extLst>
          </p:nvPr>
        </p:nvGraphicFramePr>
        <p:xfrm>
          <a:off x="1907704" y="2132856"/>
          <a:ext cx="612068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7549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475656" y="3836055"/>
            <a:ext cx="5490410" cy="2745205"/>
          </a:xfrm>
          <a:prstGeom prst="rect">
            <a:avLst/>
          </a:prstGeom>
        </p:spPr>
      </p:pic>
      <p:sp>
        <p:nvSpPr>
          <p:cNvPr id="2" name="Titel 1"/>
          <p:cNvSpPr>
            <a:spLocks noGrp="1"/>
          </p:cNvSpPr>
          <p:nvPr>
            <p:ph type="title"/>
          </p:nvPr>
        </p:nvSpPr>
        <p:spPr>
          <a:xfrm>
            <a:off x="457200" y="404664"/>
            <a:ext cx="5050904" cy="990600"/>
          </a:xfrm>
        </p:spPr>
        <p:txBody>
          <a:bodyPr>
            <a:normAutofit fontScale="90000"/>
          </a:bodyPr>
          <a:lstStyle/>
          <a:p>
            <a:r>
              <a:rPr lang="en-US" b="1" dirty="0">
                <a:solidFill>
                  <a:schemeClr val="accent1"/>
                </a:solidFill>
              </a:rPr>
              <a:t>High &amp; Heavy – </a:t>
            </a:r>
            <a:br>
              <a:rPr lang="en-US" b="1" dirty="0">
                <a:solidFill>
                  <a:schemeClr val="accent1"/>
                </a:solidFill>
              </a:rPr>
            </a:br>
            <a:r>
              <a:rPr lang="en-US" b="1" dirty="0">
                <a:solidFill>
                  <a:schemeClr val="accent1"/>
                </a:solidFill>
              </a:rPr>
              <a:t>heavy load transports on the Danube</a:t>
            </a:r>
            <a:br>
              <a:rPr lang="en-US" b="1" dirty="0">
                <a:solidFill>
                  <a:schemeClr val="accent1"/>
                </a:solidFill>
              </a:rPr>
            </a:br>
            <a:r>
              <a:rPr lang="en-US" sz="2400" dirty="0">
                <a:solidFill>
                  <a:schemeClr val="accent1"/>
                </a:solidFill>
              </a:rPr>
              <a:t>Transport examples</a:t>
            </a:r>
            <a:endParaRPr lang="en-US" dirty="0">
              <a:solidFill>
                <a:schemeClr val="accent1"/>
              </a:solidFill>
            </a:endParaRPr>
          </a:p>
        </p:txBody>
      </p:sp>
      <p:sp>
        <p:nvSpPr>
          <p:cNvPr id="3" name="Inhaltsplatzhalter 2"/>
          <p:cNvSpPr>
            <a:spLocks noGrp="1"/>
          </p:cNvSpPr>
          <p:nvPr>
            <p:ph idx="1"/>
          </p:nvPr>
        </p:nvSpPr>
        <p:spPr>
          <a:xfrm>
            <a:off x="395536" y="1700808"/>
            <a:ext cx="8568952" cy="5445224"/>
          </a:xfrm>
        </p:spPr>
        <p:txBody>
          <a:bodyPr>
            <a:normAutofit/>
          </a:bodyPr>
          <a:lstStyle/>
          <a:p>
            <a:pPr>
              <a:spcAft>
                <a:spcPts val="1200"/>
              </a:spcAft>
              <a:buClr>
                <a:srgbClr val="189BC4"/>
              </a:buClr>
            </a:pPr>
            <a:r>
              <a:rPr lang="en-US" sz="1800" dirty="0">
                <a:solidFill>
                  <a:schemeClr val="accent1"/>
                </a:solidFill>
              </a:rPr>
              <a:t>3 heavy load terminals are operated along the Austria and German Danube</a:t>
            </a:r>
          </a:p>
          <a:p>
            <a:pPr>
              <a:spcAft>
                <a:spcPts val="1200"/>
              </a:spcAft>
              <a:buClr>
                <a:srgbClr val="189BC4"/>
              </a:buClr>
            </a:pPr>
            <a:r>
              <a:rPr lang="en-US" sz="1800" dirty="0">
                <a:solidFill>
                  <a:schemeClr val="accent1"/>
                </a:solidFill>
              </a:rPr>
              <a:t>Lifting capacity in the terminal up to 500 tons.</a:t>
            </a:r>
          </a:p>
          <a:p>
            <a:pPr>
              <a:spcAft>
                <a:spcPts val="1200"/>
              </a:spcAft>
              <a:buClr>
                <a:srgbClr val="189BC4"/>
              </a:buClr>
            </a:pPr>
            <a:r>
              <a:rPr lang="en-US" sz="1800" dirty="0" err="1">
                <a:solidFill>
                  <a:schemeClr val="accent1"/>
                </a:solidFill>
              </a:rPr>
              <a:t>Transhipment</a:t>
            </a:r>
            <a:r>
              <a:rPr lang="en-US" sz="1800" dirty="0">
                <a:solidFill>
                  <a:schemeClr val="accent1"/>
                </a:solidFill>
              </a:rPr>
              <a:t> via port cranes</a:t>
            </a:r>
          </a:p>
          <a:p>
            <a:pPr>
              <a:spcAft>
                <a:spcPts val="1200"/>
              </a:spcAft>
              <a:buClr>
                <a:srgbClr val="189BC4"/>
              </a:buClr>
            </a:pPr>
            <a:r>
              <a:rPr lang="en-US" sz="1800" dirty="0">
                <a:solidFill>
                  <a:schemeClr val="accent1"/>
                </a:solidFill>
              </a:rPr>
              <a:t>The heavy load terminal in Linz consists of 220,000 m² open area and roughly 55,000 m² heavy load warehouse capacity</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46</a:t>
            </a:fld>
            <a:endParaRPr lang="de-AT" dirty="0">
              <a:solidFill>
                <a:prstClr val="white"/>
              </a:solidFill>
            </a:endParaRPr>
          </a:p>
        </p:txBody>
      </p:sp>
      <p:sp>
        <p:nvSpPr>
          <p:cNvPr id="12"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1" name="Textfeld 1"/>
          <p:cNvSpPr txBox="1">
            <a:spLocks noChangeArrowheads="1"/>
          </p:cNvSpPr>
          <p:nvPr/>
        </p:nvSpPr>
        <p:spPr bwMode="auto">
          <a:xfrm>
            <a:off x="1516609" y="4005064"/>
            <a:ext cx="12793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Source: </a:t>
            </a:r>
            <a:r>
              <a:rPr lang="de-DE" sz="800" dirty="0" err="1">
                <a:solidFill>
                  <a:schemeClr val="accent1"/>
                </a:solidFill>
                <a:latin typeface="Corbel" panose="020B0503020204020204" pitchFamily="34" charset="0"/>
              </a:rPr>
              <a:t>Ferlbermayer</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34520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0" y="3517465"/>
            <a:ext cx="9144000" cy="3125847"/>
          </a:xfrm>
          <a:prstGeom prst="rect">
            <a:avLst/>
          </a:prstGeom>
        </p:spPr>
      </p:pic>
      <p:sp>
        <p:nvSpPr>
          <p:cNvPr id="2" name="Titel 1"/>
          <p:cNvSpPr>
            <a:spLocks noGrp="1"/>
          </p:cNvSpPr>
          <p:nvPr>
            <p:ph type="title"/>
          </p:nvPr>
        </p:nvSpPr>
        <p:spPr/>
        <p:txBody>
          <a:bodyPr/>
          <a:lstStyle/>
          <a:p>
            <a:r>
              <a:rPr lang="en-US" b="1" dirty="0">
                <a:solidFill>
                  <a:schemeClr val="accent1"/>
                </a:solidFill>
              </a:rPr>
              <a:t>Mineral oil products</a:t>
            </a:r>
            <a:br>
              <a:rPr lang="en-US" b="1" dirty="0">
                <a:solidFill>
                  <a:schemeClr val="accent1"/>
                </a:solidFill>
              </a:rPr>
            </a:br>
            <a:r>
              <a:rPr lang="en-US" sz="2400" dirty="0">
                <a:solidFill>
                  <a:schemeClr val="accent1"/>
                </a:solidFill>
              </a:rPr>
              <a:t>Transport examples</a:t>
            </a:r>
          </a:p>
        </p:txBody>
      </p:sp>
      <p:sp>
        <p:nvSpPr>
          <p:cNvPr id="3" name="Inhaltsplatzhalter 2"/>
          <p:cNvSpPr>
            <a:spLocks noGrp="1"/>
          </p:cNvSpPr>
          <p:nvPr>
            <p:ph idx="1"/>
          </p:nvPr>
        </p:nvSpPr>
        <p:spPr>
          <a:xfrm>
            <a:off x="323528" y="1700808"/>
            <a:ext cx="8640960" cy="5040560"/>
          </a:xfrm>
        </p:spPr>
        <p:txBody>
          <a:bodyPr>
            <a:normAutofit/>
          </a:bodyPr>
          <a:lstStyle/>
          <a:p>
            <a:pPr>
              <a:spcAft>
                <a:spcPts val="1200"/>
              </a:spcAft>
              <a:buClr>
                <a:srgbClr val="189BC4"/>
              </a:buClr>
            </a:pPr>
            <a:r>
              <a:rPr lang="en-US" sz="1800" spc="60" dirty="0">
                <a:solidFill>
                  <a:schemeClr val="accent1"/>
                </a:solidFill>
              </a:rPr>
              <a:t>3 </a:t>
            </a:r>
            <a:r>
              <a:rPr lang="en-US" sz="1800" spc="60" dirty="0" err="1">
                <a:solidFill>
                  <a:schemeClr val="accent1"/>
                </a:solidFill>
              </a:rPr>
              <a:t>transhipment</a:t>
            </a:r>
            <a:r>
              <a:rPr lang="en-US" sz="1800" spc="60" dirty="0">
                <a:solidFill>
                  <a:schemeClr val="accent1"/>
                </a:solidFill>
              </a:rPr>
              <a:t> facilities (2x in HU, 1x in SK) serve customers in western Europe (AT and DE) and in Eastern Europe (Serbia and RO)</a:t>
            </a:r>
          </a:p>
          <a:p>
            <a:pPr>
              <a:spcAft>
                <a:spcPts val="1200"/>
              </a:spcAft>
              <a:buClr>
                <a:srgbClr val="189BC4"/>
              </a:buClr>
            </a:pPr>
            <a:r>
              <a:rPr lang="en-US" sz="1800" spc="60" dirty="0">
                <a:solidFill>
                  <a:schemeClr val="accent1"/>
                </a:solidFill>
              </a:rPr>
              <a:t>Tonnage costs are comparatively low</a:t>
            </a:r>
          </a:p>
          <a:p>
            <a:pPr>
              <a:spcAft>
                <a:spcPts val="1200"/>
              </a:spcAft>
              <a:buClr>
                <a:srgbClr val="189BC4"/>
              </a:buClr>
            </a:pPr>
            <a:r>
              <a:rPr lang="en-US" sz="1800" spc="60" dirty="0">
                <a:solidFill>
                  <a:schemeClr val="accent1"/>
                </a:solidFill>
              </a:rPr>
              <a:t>A tanker vessel can carry up to 2,000 tons of mineral oil, if the water level is ideal</a:t>
            </a:r>
          </a:p>
          <a:p>
            <a:pPr marL="274320" lvl="1" indent="0">
              <a:spcAft>
                <a:spcPts val="1200"/>
              </a:spcAft>
              <a:buClr>
                <a:srgbClr val="189BC4"/>
              </a:buClr>
              <a:buNone/>
            </a:pPr>
            <a:endParaRPr lang="de-AT" sz="1800" spc="60" dirty="0">
              <a:solidFill>
                <a:schemeClr val="accent1"/>
              </a:solidFill>
            </a:endParaRPr>
          </a:p>
          <a:p>
            <a:pPr lvl="1">
              <a:spcAft>
                <a:spcPts val="1200"/>
              </a:spcAft>
              <a:buClr>
                <a:srgbClr val="189BC4"/>
              </a:buClr>
            </a:pPr>
            <a:endParaRPr lang="de-DE" sz="18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47</a:t>
            </a:fld>
            <a:endParaRPr lang="de-AT" dirty="0">
              <a:solidFill>
                <a:prstClr val="white"/>
              </a:solidFill>
            </a:endParaRPr>
          </a:p>
        </p:txBody>
      </p:sp>
      <p:sp>
        <p:nvSpPr>
          <p:cNvPr id="11" name="Textfeld 1"/>
          <p:cNvSpPr txBox="1">
            <a:spLocks noChangeArrowheads="1"/>
          </p:cNvSpPr>
          <p:nvPr/>
        </p:nvSpPr>
        <p:spPr bwMode="auto">
          <a:xfrm>
            <a:off x="8129736" y="3517465"/>
            <a:ext cx="12793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bg1"/>
                </a:solidFill>
                <a:latin typeface="Corbel" panose="020B0503020204020204" pitchFamily="34" charset="0"/>
              </a:rPr>
              <a:t>source</a:t>
            </a:r>
            <a:r>
              <a:rPr lang="de-DE" sz="800" dirty="0">
                <a:solidFill>
                  <a:schemeClr val="bg1"/>
                </a:solidFill>
                <a:latin typeface="Corbel" panose="020B0503020204020204" pitchFamily="34" charset="0"/>
              </a:rPr>
              <a:t>: MOL-Group</a:t>
            </a:r>
          </a:p>
        </p:txBody>
      </p:sp>
      <p:sp>
        <p:nvSpPr>
          <p:cNvPr id="13"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4290317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a:solidFill>
                  <a:schemeClr val="accent1"/>
                </a:solidFill>
              </a:rPr>
              <a:t>Construction materials</a:t>
            </a:r>
            <a:br>
              <a:rPr lang="en-US" b="1" dirty="0">
                <a:solidFill>
                  <a:schemeClr val="accent1"/>
                </a:solidFill>
              </a:rPr>
            </a:br>
            <a:r>
              <a:rPr lang="en-US" sz="2400" dirty="0">
                <a:solidFill>
                  <a:schemeClr val="accent1"/>
                </a:solidFill>
              </a:rPr>
              <a:t>Transport examples</a:t>
            </a:r>
          </a:p>
        </p:txBody>
      </p:sp>
      <p:sp>
        <p:nvSpPr>
          <p:cNvPr id="3" name="Inhaltsplatzhalter 2"/>
          <p:cNvSpPr>
            <a:spLocks noGrp="1"/>
          </p:cNvSpPr>
          <p:nvPr>
            <p:ph idx="1"/>
          </p:nvPr>
        </p:nvSpPr>
        <p:spPr>
          <a:xfrm>
            <a:off x="467544" y="1817440"/>
            <a:ext cx="8435280" cy="2187624"/>
          </a:xfrm>
        </p:spPr>
        <p:txBody>
          <a:bodyPr>
            <a:normAutofit lnSpcReduction="10000"/>
          </a:bodyPr>
          <a:lstStyle/>
          <a:p>
            <a:pPr>
              <a:spcAft>
                <a:spcPts val="1200"/>
              </a:spcAft>
              <a:buClr>
                <a:srgbClr val="189BC4"/>
              </a:buClr>
            </a:pPr>
            <a:r>
              <a:rPr lang="en-US" sz="1800" dirty="0">
                <a:solidFill>
                  <a:schemeClr val="accent1"/>
                </a:solidFill>
              </a:rPr>
              <a:t>Transport of prefab concrete parts for underground, special and building engineering </a:t>
            </a:r>
          </a:p>
          <a:p>
            <a:pPr>
              <a:spcAft>
                <a:spcPts val="1200"/>
              </a:spcAft>
              <a:buClr>
                <a:srgbClr val="189BC4"/>
              </a:buClr>
            </a:pPr>
            <a:r>
              <a:rPr lang="en-US" sz="1800" dirty="0">
                <a:solidFill>
                  <a:schemeClr val="accent1"/>
                </a:solidFill>
              </a:rPr>
              <a:t>Weight up to 50 tons per part</a:t>
            </a:r>
          </a:p>
          <a:p>
            <a:pPr>
              <a:spcAft>
                <a:spcPts val="1200"/>
              </a:spcAft>
              <a:buClr>
                <a:srgbClr val="189BC4"/>
              </a:buClr>
            </a:pPr>
            <a:r>
              <a:rPr lang="en-US" sz="1800" dirty="0">
                <a:solidFill>
                  <a:schemeClr val="accent1"/>
                </a:solidFill>
              </a:rPr>
              <a:t>Transshipment on a Danube quay located next to the concrete plant </a:t>
            </a:r>
            <a:br>
              <a:rPr lang="en-US" sz="1800" dirty="0">
                <a:solidFill>
                  <a:schemeClr val="accent1"/>
                </a:solidFill>
              </a:rPr>
            </a:br>
            <a:r>
              <a:rPr lang="en-US" sz="1800" dirty="0">
                <a:solidFill>
                  <a:schemeClr val="accent1"/>
                </a:solidFill>
                <a:sym typeface="Wingdings" panose="05000000000000000000" pitchFamily="2" charset="2"/>
              </a:rPr>
              <a:t> short pre-haulage</a:t>
            </a:r>
          </a:p>
          <a:p>
            <a:pPr>
              <a:spcAft>
                <a:spcPts val="1200"/>
              </a:spcAft>
              <a:buClr>
                <a:srgbClr val="189BC4"/>
              </a:buClr>
            </a:pPr>
            <a:r>
              <a:rPr lang="en-US" sz="1800" dirty="0">
                <a:solidFill>
                  <a:schemeClr val="accent1"/>
                </a:solidFill>
                <a:sym typeface="Wingdings" panose="05000000000000000000" pitchFamily="2" charset="2"/>
              </a:rPr>
              <a:t>Important sales markets situated in the Danube Region</a:t>
            </a:r>
          </a:p>
          <a:p>
            <a:pPr>
              <a:spcAft>
                <a:spcPts val="1200"/>
              </a:spcAft>
              <a:buClr>
                <a:srgbClr val="189BC4"/>
              </a:buClr>
            </a:pPr>
            <a:endParaRPr lang="en-US"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48</a:t>
            </a:fld>
            <a:endParaRPr lang="de-AT" dirty="0">
              <a:solidFill>
                <a:prstClr val="white"/>
              </a:solidFill>
            </a:endParaRPr>
          </a:p>
        </p:txBody>
      </p:sp>
      <p:sp>
        <p:nvSpPr>
          <p:cNvPr id="11"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10" name="Grafik 9"/>
          <p:cNvPicPr>
            <a:picLocks noChangeAspect="1"/>
          </p:cNvPicPr>
          <p:nvPr/>
        </p:nvPicPr>
        <p:blipFill>
          <a:blip r:embed="rId3"/>
          <a:stretch>
            <a:fillRect/>
          </a:stretch>
        </p:blipFill>
        <p:spPr>
          <a:xfrm>
            <a:off x="1691680" y="3786326"/>
            <a:ext cx="5569738" cy="2703304"/>
          </a:xfrm>
          <a:prstGeom prst="rect">
            <a:avLst/>
          </a:prstGeom>
        </p:spPr>
      </p:pic>
      <p:sp>
        <p:nvSpPr>
          <p:cNvPr id="13" name="Textfeld 1"/>
          <p:cNvSpPr txBox="1">
            <a:spLocks noChangeArrowheads="1"/>
          </p:cNvSpPr>
          <p:nvPr/>
        </p:nvSpPr>
        <p:spPr bwMode="auto">
          <a:xfrm>
            <a:off x="6300192" y="6278197"/>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Corbel" panose="020B0503020204020204" pitchFamily="34" charset="0"/>
              </a:rPr>
              <a:t>s</a:t>
            </a:r>
            <a:r>
              <a:rPr lang="de-DE" sz="800">
                <a:solidFill>
                  <a:schemeClr val="bg1"/>
                </a:solidFill>
                <a:latin typeface="Corbel" panose="020B0503020204020204" pitchFamily="34" charset="0"/>
              </a:rPr>
              <a:t>ource</a:t>
            </a:r>
            <a:r>
              <a:rPr lang="de-DE" sz="800" dirty="0">
                <a:solidFill>
                  <a:schemeClr val="bg1"/>
                </a:solidFill>
                <a:latin typeface="Corbel" panose="020B0503020204020204" pitchFamily="34" charset="0"/>
              </a:rPr>
              <a:t>: GEROCRET</a:t>
            </a:r>
          </a:p>
        </p:txBody>
      </p:sp>
    </p:spTree>
    <p:extLst>
      <p:ext uri="{BB962C8B-B14F-4D97-AF65-F5344CB8AC3E}">
        <p14:creationId xmlns:p14="http://schemas.microsoft.com/office/powerpoint/2010/main" val="2486746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2276872"/>
            <a:ext cx="3816424" cy="3474132"/>
          </a:xfrm>
        </p:spPr>
        <p:txBody>
          <a:bodyPr>
            <a:normAutofit/>
          </a:bodyPr>
          <a:lstStyle/>
          <a:p>
            <a:pPr marL="0" indent="0">
              <a:buNone/>
            </a:pPr>
            <a:endParaRPr lang="en-US" sz="1800" dirty="0">
              <a:solidFill>
                <a:schemeClr val="accent1"/>
              </a:solidFill>
            </a:endParaRPr>
          </a:p>
          <a:p>
            <a:pPr marL="0" indent="0">
              <a:buNone/>
            </a:pPr>
            <a:r>
              <a:rPr lang="en-US" sz="1800" dirty="0">
                <a:solidFill>
                  <a:schemeClr val="accent1"/>
                </a:solidFill>
              </a:rPr>
              <a:t>How many tons of liquid goods can a tanker transport on the Danube at optimal water level?</a:t>
            </a:r>
          </a:p>
          <a:p>
            <a:pPr marL="0" indent="0">
              <a:buNone/>
            </a:pPr>
            <a:endParaRPr lang="de-DE" sz="1800" dirty="0">
              <a:solidFill>
                <a:schemeClr val="accent1"/>
              </a:solidFill>
            </a:endParaRPr>
          </a:p>
          <a:p>
            <a:pPr marL="606029" indent="-402431">
              <a:buAutoNum type="alphaLcParenR"/>
            </a:pPr>
            <a:r>
              <a:rPr lang="de-DE" sz="1800" dirty="0">
                <a:solidFill>
                  <a:schemeClr val="accent1"/>
                </a:solidFill>
              </a:rPr>
              <a:t>4,200 </a:t>
            </a:r>
            <a:r>
              <a:rPr lang="de-DE" sz="1800" dirty="0" err="1">
                <a:solidFill>
                  <a:schemeClr val="accent1"/>
                </a:solidFill>
              </a:rPr>
              <a:t>tons</a:t>
            </a:r>
            <a:endParaRPr lang="de-DE" sz="1800" dirty="0">
              <a:solidFill>
                <a:schemeClr val="accent1"/>
              </a:solidFill>
            </a:endParaRPr>
          </a:p>
          <a:p>
            <a:pPr marL="606029" indent="-402431">
              <a:buAutoNum type="alphaLcParenR"/>
            </a:pPr>
            <a:r>
              <a:rPr lang="de-DE" sz="1800" dirty="0">
                <a:solidFill>
                  <a:schemeClr val="accent1"/>
                </a:solidFill>
              </a:rPr>
              <a:t>2,500 </a:t>
            </a:r>
            <a:r>
              <a:rPr lang="de-DE" sz="1800" dirty="0" err="1">
                <a:solidFill>
                  <a:schemeClr val="accent1"/>
                </a:solidFill>
              </a:rPr>
              <a:t>tons</a:t>
            </a:r>
            <a:endParaRPr lang="de-DE" sz="1800" dirty="0">
              <a:solidFill>
                <a:schemeClr val="accent1"/>
              </a:solidFill>
            </a:endParaRPr>
          </a:p>
          <a:p>
            <a:pPr marL="606029" indent="-402431">
              <a:buAutoNum type="alphaLcParenR"/>
            </a:pPr>
            <a:r>
              <a:rPr lang="de-DE" sz="1800" dirty="0">
                <a:solidFill>
                  <a:schemeClr val="accent1"/>
                </a:solidFill>
              </a:rPr>
              <a:t>600 </a:t>
            </a:r>
            <a:r>
              <a:rPr lang="de-DE" sz="1800" dirty="0" err="1">
                <a:solidFill>
                  <a:schemeClr val="accent1"/>
                </a:solidFill>
              </a:rPr>
              <a:t>tons</a:t>
            </a:r>
            <a:endParaRPr lang="de-DE" sz="1800" dirty="0">
              <a:solidFill>
                <a:schemeClr val="accent1"/>
              </a:solidFill>
            </a:endParaRPr>
          </a:p>
          <a:p>
            <a:pPr marL="606029" indent="-402431">
              <a:buAutoNum type="alphaLcParenR"/>
            </a:pPr>
            <a:r>
              <a:rPr lang="de-DE" sz="1800" dirty="0">
                <a:solidFill>
                  <a:schemeClr val="accent1"/>
                </a:solidFill>
              </a:rPr>
              <a:t>2,000 </a:t>
            </a:r>
            <a:r>
              <a:rPr lang="de-DE" sz="1800" dirty="0" err="1">
                <a:solidFill>
                  <a:schemeClr val="accent1"/>
                </a:solidFill>
              </a:rPr>
              <a:t>tons</a:t>
            </a:r>
            <a:r>
              <a:rPr lang="de-DE" sz="1800" dirty="0">
                <a:solidFill>
                  <a:schemeClr val="accent1"/>
                </a:solidFill>
              </a:rPr>
              <a:t> </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49</a:t>
            </a:fld>
            <a:endParaRPr lang="de-AT" dirty="0">
              <a:solidFill>
                <a:prstClr val="white"/>
              </a:solidFill>
              <a:latin typeface="Calibri"/>
            </a:endParaRPr>
          </a:p>
        </p:txBody>
      </p:sp>
      <p:sp>
        <p:nvSpPr>
          <p:cNvPr id="6" name="Ellipse 5"/>
          <p:cNvSpPr/>
          <p:nvPr/>
        </p:nvSpPr>
        <p:spPr>
          <a:xfrm>
            <a:off x="488274" y="4869160"/>
            <a:ext cx="2064394" cy="37534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9" name="Titel 1"/>
          <p:cNvSpPr>
            <a:spLocks noGrp="1"/>
          </p:cNvSpPr>
          <p:nvPr>
            <p:ph type="title"/>
          </p:nvPr>
        </p:nvSpPr>
        <p:spPr>
          <a:xfrm>
            <a:off x="457200" y="404664"/>
            <a:ext cx="5482952" cy="990600"/>
          </a:xfrm>
        </p:spPr>
        <p:txBody>
          <a:bodyPr>
            <a:normAutofit/>
          </a:bodyPr>
          <a:lstStyle/>
          <a:p>
            <a:r>
              <a:rPr lang="de-DE" b="1" dirty="0">
                <a:solidFill>
                  <a:schemeClr val="accent1"/>
                </a:solidFill>
              </a:rPr>
              <a:t>Quiz</a:t>
            </a:r>
            <a:br>
              <a:rPr lang="de-DE" b="1" dirty="0">
                <a:solidFill>
                  <a:schemeClr val="accent1"/>
                </a:solidFill>
              </a:rPr>
            </a:br>
            <a:r>
              <a:rPr lang="de-AT" sz="2400" dirty="0">
                <a:solidFill>
                  <a:schemeClr val="accent1"/>
                </a:solidFill>
              </a:rPr>
              <a:t>Transport </a:t>
            </a:r>
            <a:r>
              <a:rPr lang="de-AT" sz="2400" dirty="0" err="1">
                <a:solidFill>
                  <a:schemeClr val="accent1"/>
                </a:solidFill>
              </a:rPr>
              <a:t>Examples</a:t>
            </a:r>
            <a:endParaRPr lang="de-AT" sz="1800" dirty="0">
              <a:solidFill>
                <a:schemeClr val="accent1"/>
              </a:solidFill>
            </a:endParaRPr>
          </a:p>
        </p:txBody>
      </p:sp>
      <p:pic>
        <p:nvPicPr>
          <p:cNvPr id="10" name="Grafik 9"/>
          <p:cNvPicPr>
            <a:picLocks noChangeAspect="1"/>
          </p:cNvPicPr>
          <p:nvPr/>
        </p:nvPicPr>
        <p:blipFill>
          <a:blip r:embed="rId3"/>
          <a:stretch>
            <a:fillRect/>
          </a:stretch>
        </p:blipFill>
        <p:spPr>
          <a:xfrm>
            <a:off x="4004899" y="3429000"/>
            <a:ext cx="5139101" cy="2253992"/>
          </a:xfrm>
          <a:prstGeom prst="rect">
            <a:avLst/>
          </a:prstGeom>
        </p:spPr>
      </p:pic>
      <p:sp>
        <p:nvSpPr>
          <p:cNvPr id="12" name="Textfeld 1"/>
          <p:cNvSpPr txBox="1">
            <a:spLocks noChangeArrowheads="1"/>
          </p:cNvSpPr>
          <p:nvPr/>
        </p:nvSpPr>
        <p:spPr bwMode="auto">
          <a:xfrm>
            <a:off x="4004899" y="5461844"/>
            <a:ext cx="24911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Corbel" panose="020B0503020204020204" pitchFamily="34" charset="0"/>
              </a:rPr>
              <a:t>Source: helmut1972, www.binnenschifffartsforum.de</a:t>
            </a:r>
          </a:p>
        </p:txBody>
      </p:sp>
    </p:spTree>
    <p:extLst>
      <p:ext uri="{BB962C8B-B14F-4D97-AF65-F5344CB8AC3E}">
        <p14:creationId xmlns:p14="http://schemas.microsoft.com/office/powerpoint/2010/main" val="353330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5</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496359894"/>
              </p:ext>
            </p:extLst>
          </p:nvPr>
        </p:nvGraphicFramePr>
        <p:xfrm>
          <a:off x="1907704" y="2132856"/>
          <a:ext cx="612068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3"/>
          <p:cNvSpPr>
            <a:spLocks noGrp="1"/>
          </p:cNvSpPr>
          <p:nvPr>
            <p:ph type="title"/>
          </p:nvPr>
        </p:nvSpPr>
        <p:spPr>
          <a:xfrm>
            <a:off x="457200" y="404813"/>
            <a:ext cx="6562725" cy="990600"/>
          </a:xfrm>
        </p:spPr>
        <p:txBody>
          <a:bodyPr>
            <a:normAutofit/>
          </a:bodyPr>
          <a:lstStyle/>
          <a:p>
            <a:r>
              <a:rPr lang="en-US" sz="2700" b="1" dirty="0">
                <a:solidFill>
                  <a:srgbClr val="376092"/>
                </a:solidFill>
                <a:latin typeface="Corbel" panose="020B0503020204020204" pitchFamily="34" charset="0"/>
              </a:rPr>
              <a:t>DANUBE NAVIGATION – Markets and Strengthening of the Waterway</a:t>
            </a:r>
            <a:endParaRPr lang="en-US" sz="3100" b="1"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028656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ABC-list</a:t>
            </a:r>
            <a:br>
              <a:rPr lang="de-AT" dirty="0">
                <a:solidFill>
                  <a:schemeClr val="accent1"/>
                </a:solidFill>
                <a:latin typeface="Corbel" panose="020B0503020204020204" pitchFamily="34" charset="0"/>
              </a:rPr>
            </a:br>
            <a:r>
              <a:rPr lang="de-AT" dirty="0">
                <a:solidFill>
                  <a:schemeClr val="accent1"/>
                </a:solidFill>
                <a:latin typeface="Corbel" panose="020B0503020204020204" pitchFamily="34" charset="0"/>
              </a:rPr>
              <a:t>final </a:t>
            </a:r>
            <a:r>
              <a:rPr lang="de-AT" dirty="0" err="1">
                <a:solidFill>
                  <a:schemeClr val="accent1"/>
                </a:solidFill>
                <a:latin typeface="Corbel" panose="020B0503020204020204" pitchFamily="34" charset="0"/>
              </a:rPr>
              <a:t>exercise</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en-US" sz="2000" dirty="0">
                <a:solidFill>
                  <a:schemeClr val="accent1"/>
                </a:solidFill>
                <a:latin typeface="Corbel" panose="020B0503020204020204" pitchFamily="34" charset="0"/>
              </a:rPr>
              <a:t>Create an </a:t>
            </a:r>
            <a:r>
              <a:rPr lang="en-US" sz="2000" b="1" dirty="0">
                <a:solidFill>
                  <a:srgbClr val="189BC4"/>
                </a:solidFill>
                <a:latin typeface="Corbel" panose="020B0503020204020204" pitchFamily="34" charset="0"/>
              </a:rPr>
              <a:t>ABC-list</a:t>
            </a:r>
            <a:r>
              <a:rPr lang="en-US" sz="2000" dirty="0">
                <a:solidFill>
                  <a:schemeClr val="accent1"/>
                </a:solidFill>
                <a:latin typeface="Corbel" panose="020B0503020204020204" pitchFamily="34" charset="0"/>
              </a:rPr>
              <a:t> of the most important terms of the topic “Danube navigation – markets and strengthening of the waterway”</a:t>
            </a:r>
          </a:p>
          <a:p>
            <a:pPr>
              <a:buClr>
                <a:srgbClr val="189BC4"/>
              </a:buClr>
            </a:pPr>
            <a:endParaRPr lang="en-US" sz="2000" dirty="0">
              <a:solidFill>
                <a:schemeClr val="accent1"/>
              </a:solidFill>
              <a:latin typeface="Corbel" panose="020B0503020204020204" pitchFamily="34" charset="0"/>
            </a:endParaRPr>
          </a:p>
          <a:p>
            <a:pPr>
              <a:buClr>
                <a:srgbClr val="189BC4"/>
              </a:buClr>
            </a:pPr>
            <a:r>
              <a:rPr lang="en-US" sz="2000" dirty="0">
                <a:solidFill>
                  <a:schemeClr val="accent1"/>
                </a:solidFill>
                <a:latin typeface="Corbel" panose="020B0503020204020204" pitchFamily="34" charset="0"/>
              </a:rPr>
              <a:t>Take a piece of paper, write down the ABC on the longer side of the paper.</a:t>
            </a:r>
          </a:p>
          <a:p>
            <a:pPr>
              <a:buClr>
                <a:srgbClr val="189BC4"/>
              </a:buClr>
            </a:pPr>
            <a:endParaRPr lang="en-US" sz="2000" dirty="0">
              <a:solidFill>
                <a:schemeClr val="accent1"/>
              </a:solidFill>
              <a:latin typeface="Corbel" panose="020B0503020204020204" pitchFamily="34" charset="0"/>
            </a:endParaRPr>
          </a:p>
          <a:p>
            <a:pPr>
              <a:buClr>
                <a:srgbClr val="189BC4"/>
              </a:buClr>
            </a:pPr>
            <a:r>
              <a:rPr lang="en-US" sz="2000" dirty="0">
                <a:solidFill>
                  <a:schemeClr val="accent1"/>
                </a:solidFill>
                <a:latin typeface="Corbel" panose="020B0503020204020204" pitchFamily="34" charset="0"/>
              </a:rPr>
              <a:t>Afterwards, you write down </a:t>
            </a:r>
            <a:r>
              <a:rPr lang="en-US" sz="2000" b="1" dirty="0">
                <a:solidFill>
                  <a:srgbClr val="189BC4"/>
                </a:solidFill>
                <a:latin typeface="Corbel" panose="020B0503020204020204" pitchFamily="34" charset="0"/>
              </a:rPr>
              <a:t>important terms </a:t>
            </a:r>
            <a:r>
              <a:rPr lang="en-US" sz="2000" dirty="0">
                <a:solidFill>
                  <a:schemeClr val="accent1"/>
                </a:solidFill>
                <a:latin typeface="Corbel" panose="020B0503020204020204" pitchFamily="34" charset="0"/>
              </a:rPr>
              <a:t>of the topic “</a:t>
            </a:r>
            <a:r>
              <a:rPr lang="en-GB" sz="2000" b="1" dirty="0">
                <a:solidFill>
                  <a:srgbClr val="189BC4"/>
                </a:solidFill>
              </a:rPr>
              <a:t>DANUBE NAVIGATION – Markets and Strengthening of the Waterway</a:t>
            </a:r>
            <a:r>
              <a:rPr lang="en-US" sz="2000" dirty="0">
                <a:solidFill>
                  <a:schemeClr val="accent1"/>
                </a:solidFill>
                <a:latin typeface="Corbel" panose="020B0503020204020204" pitchFamily="34" charset="0"/>
              </a:rPr>
              <a:t>” for every letter. In each line you write down terms, which start with the letter of that line for example S … shipping charges.</a:t>
            </a:r>
          </a:p>
          <a:p>
            <a:pPr>
              <a:buClr>
                <a:srgbClr val="189BC4"/>
              </a:buClr>
            </a:pPr>
            <a:endParaRPr lang="en-US" sz="2000" dirty="0">
              <a:solidFill>
                <a:schemeClr val="accent1"/>
              </a:solidFill>
              <a:latin typeface="Corbel" panose="020B0503020204020204" pitchFamily="34" charset="0"/>
            </a:endParaRPr>
          </a:p>
          <a:p>
            <a:pPr>
              <a:buClr>
                <a:srgbClr val="189BC4"/>
              </a:buClr>
            </a:pPr>
            <a:r>
              <a:rPr lang="en-US" sz="2000" dirty="0">
                <a:solidFill>
                  <a:schemeClr val="accent1"/>
                </a:solidFill>
                <a:latin typeface="Corbel" panose="020B0503020204020204" pitchFamily="34" charset="0"/>
              </a:rPr>
              <a:t>At the end you will have a collection of all the important terms regarding the topic </a:t>
            </a:r>
            <a:r>
              <a:rPr lang="en-US" sz="2000" dirty="0">
                <a:solidFill>
                  <a:schemeClr val="accent1"/>
                </a:solidFill>
              </a:rPr>
              <a:t>“Danube navigation – markets and strengthening of the waterway”</a:t>
            </a:r>
            <a:endParaRPr lang="de-AT" sz="20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50</a:t>
            </a:fld>
            <a:endParaRPr lang="de-AT" dirty="0">
              <a:solidFill>
                <a:prstClr val="white"/>
              </a:solidFill>
            </a:endParaRPr>
          </a:p>
        </p:txBody>
      </p:sp>
    </p:spTree>
    <p:extLst>
      <p:ext uri="{BB962C8B-B14F-4D97-AF65-F5344CB8AC3E}">
        <p14:creationId xmlns:p14="http://schemas.microsoft.com/office/powerpoint/2010/main" val="140010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err="1">
                <a:solidFill>
                  <a:schemeClr val="accent1"/>
                </a:solidFill>
              </a:rPr>
              <a:t>Sources</a:t>
            </a:r>
            <a:endParaRPr lang="de-DE" b="1" dirty="0">
              <a:solidFill>
                <a:schemeClr val="accent1"/>
              </a:solidFill>
            </a:endParaRPr>
          </a:p>
        </p:txBody>
      </p:sp>
      <p:sp>
        <p:nvSpPr>
          <p:cNvPr id="3" name="Inhaltsplatzhalter 2"/>
          <p:cNvSpPr>
            <a:spLocks noGrp="1"/>
          </p:cNvSpPr>
          <p:nvPr>
            <p:ph idx="1"/>
          </p:nvPr>
        </p:nvSpPr>
        <p:spPr>
          <a:xfrm>
            <a:off x="457200" y="1700808"/>
            <a:ext cx="8229600" cy="5400600"/>
          </a:xfrm>
        </p:spPr>
        <p:txBody>
          <a:bodyPr>
            <a:normAutofit/>
          </a:bodyPr>
          <a:lstStyle/>
          <a:p>
            <a:pPr>
              <a:lnSpc>
                <a:spcPct val="120000"/>
              </a:lnSpc>
              <a:spcBef>
                <a:spcPts val="0"/>
              </a:spcBef>
              <a:buClr>
                <a:srgbClr val="189BC4"/>
              </a:buClr>
            </a:pPr>
            <a:endParaRPr lang="de-DE" sz="1000" dirty="0">
              <a:solidFill>
                <a:srgbClr val="3C628F"/>
              </a:solidFill>
            </a:endParaRPr>
          </a:p>
          <a:p>
            <a:pPr>
              <a:lnSpc>
                <a:spcPct val="120000"/>
              </a:lnSpc>
              <a:spcBef>
                <a:spcPts val="0"/>
              </a:spcBef>
              <a:buClr>
                <a:srgbClr val="189BC4"/>
              </a:buClr>
            </a:pPr>
            <a:r>
              <a:rPr lang="de-DE" sz="1600" dirty="0">
                <a:solidFill>
                  <a:srgbClr val="3C628F"/>
                </a:solidFill>
              </a:rPr>
              <a:t>Manual on </a:t>
            </a:r>
            <a:r>
              <a:rPr lang="de-DE" sz="1600" dirty="0" err="1">
                <a:solidFill>
                  <a:srgbClr val="3C628F"/>
                </a:solidFill>
              </a:rPr>
              <a:t>Danube</a:t>
            </a:r>
            <a:r>
              <a:rPr lang="de-DE" sz="1600" dirty="0">
                <a:solidFill>
                  <a:srgbClr val="3C628F"/>
                </a:solidFill>
              </a:rPr>
              <a:t> Navigation, viadonau, Vienna, 2019 – </a:t>
            </a:r>
          </a:p>
          <a:p>
            <a:pPr marL="0" indent="0">
              <a:lnSpc>
                <a:spcPct val="120000"/>
              </a:lnSpc>
              <a:spcBef>
                <a:spcPts val="0"/>
              </a:spcBef>
              <a:buClr>
                <a:srgbClr val="189BC4"/>
              </a:buClr>
              <a:buNone/>
            </a:pPr>
            <a:r>
              <a:rPr lang="de-AT" sz="1600" dirty="0">
                <a:solidFill>
                  <a:srgbClr val="3C628F"/>
                </a:solidFill>
              </a:rPr>
              <a:t>Download: </a:t>
            </a:r>
            <a:r>
              <a:rPr lang="de-DE" sz="1600" dirty="0">
                <a:solidFill>
                  <a:srgbClr val="3C628F"/>
                </a:solidFill>
              </a:rPr>
              <a:t>http://www.viadonau.org/de/newsroom/publikationen/broschueren</a:t>
            </a:r>
            <a:endParaRPr lang="de-AT" sz="1600" dirty="0">
              <a:solidFill>
                <a:schemeClr val="accent1"/>
              </a:solidFill>
            </a:endParaRPr>
          </a:p>
          <a:p>
            <a:pPr>
              <a:lnSpc>
                <a:spcPct val="120000"/>
              </a:lnSpc>
              <a:spcBef>
                <a:spcPts val="0"/>
              </a:spcBef>
              <a:buClr>
                <a:srgbClr val="189BC4"/>
              </a:buClr>
            </a:pPr>
            <a:r>
              <a:rPr lang="de-DE" sz="1600" dirty="0">
                <a:solidFill>
                  <a:srgbClr val="3C628F"/>
                </a:solidFill>
              </a:rPr>
              <a:t>viadonau (2021): </a:t>
            </a:r>
            <a:r>
              <a:rPr lang="de-DE" sz="1600" dirty="0" err="1">
                <a:solidFill>
                  <a:srgbClr val="3C628F"/>
                </a:solidFill>
              </a:rPr>
              <a:t>Danube</a:t>
            </a:r>
            <a:r>
              <a:rPr lang="de-DE" sz="1600" dirty="0">
                <a:solidFill>
                  <a:srgbClr val="3C628F"/>
                </a:solidFill>
              </a:rPr>
              <a:t> Navigation – annual </a:t>
            </a:r>
            <a:r>
              <a:rPr lang="de-DE" sz="1600" dirty="0" err="1">
                <a:solidFill>
                  <a:srgbClr val="3C628F"/>
                </a:solidFill>
              </a:rPr>
              <a:t>report</a:t>
            </a:r>
            <a:r>
              <a:rPr lang="de-DE" sz="1600" dirty="0">
                <a:solidFill>
                  <a:srgbClr val="3C628F"/>
                </a:solidFill>
              </a:rPr>
              <a:t> 2021, Wien</a:t>
            </a:r>
          </a:p>
          <a:p>
            <a:pPr marL="0" indent="0">
              <a:lnSpc>
                <a:spcPct val="120000"/>
              </a:lnSpc>
              <a:spcBef>
                <a:spcPts val="0"/>
              </a:spcBef>
              <a:buClr>
                <a:srgbClr val="189BC4"/>
              </a:buClr>
              <a:buNone/>
            </a:pPr>
            <a:r>
              <a:rPr lang="de-AT" sz="1600" dirty="0">
                <a:solidFill>
                  <a:srgbClr val="3C628F"/>
                </a:solidFill>
              </a:rPr>
              <a:t>Download: </a:t>
            </a:r>
            <a:r>
              <a:rPr lang="de-DE" sz="1600" dirty="0">
                <a:solidFill>
                  <a:srgbClr val="3C628F"/>
                </a:solidFill>
              </a:rPr>
              <a:t>http://www.viadonau.org/de/newsroom/publikationen/broschueren</a:t>
            </a:r>
            <a:endParaRPr lang="de-AT" sz="1600" dirty="0">
              <a:solidFill>
                <a:schemeClr val="accent1"/>
              </a:solidFill>
            </a:endParaRPr>
          </a:p>
          <a:p>
            <a:pPr>
              <a:lnSpc>
                <a:spcPct val="120000"/>
              </a:lnSpc>
              <a:spcBef>
                <a:spcPts val="0"/>
              </a:spcBef>
              <a:buClr>
                <a:srgbClr val="189BC4"/>
              </a:buClr>
            </a:pPr>
            <a:r>
              <a:rPr lang="de-AT" sz="1600" dirty="0" err="1">
                <a:solidFill>
                  <a:schemeClr val="accent1"/>
                </a:solidFill>
              </a:rPr>
              <a:t>INeS</a:t>
            </a:r>
            <a:r>
              <a:rPr lang="de-AT" sz="1600" dirty="0">
                <a:solidFill>
                  <a:schemeClr val="accent1"/>
                </a:solidFill>
              </a:rPr>
              <a:t> Danube Information </a:t>
            </a:r>
            <a:r>
              <a:rPr lang="de-AT" sz="1600" dirty="0" err="1">
                <a:solidFill>
                  <a:schemeClr val="accent1"/>
                </a:solidFill>
              </a:rPr>
              <a:t>platform</a:t>
            </a:r>
            <a:r>
              <a:rPr lang="de-AT" sz="1600" dirty="0">
                <a:solidFill>
                  <a:schemeClr val="accent1"/>
                </a:solidFill>
              </a:rPr>
              <a:t> </a:t>
            </a:r>
            <a:r>
              <a:rPr lang="de-AT" sz="1600" dirty="0" err="1">
                <a:solidFill>
                  <a:schemeClr val="accent1"/>
                </a:solidFill>
              </a:rPr>
              <a:t>for</a:t>
            </a:r>
            <a:r>
              <a:rPr lang="de-AT" sz="1600" dirty="0">
                <a:solidFill>
                  <a:schemeClr val="accent1"/>
                </a:solidFill>
              </a:rPr>
              <a:t> intermodal </a:t>
            </a:r>
            <a:r>
              <a:rPr lang="de-AT" sz="1600" dirty="0" err="1">
                <a:solidFill>
                  <a:schemeClr val="accent1"/>
                </a:solidFill>
              </a:rPr>
              <a:t>inland</a:t>
            </a:r>
            <a:r>
              <a:rPr lang="de-AT" sz="1600" dirty="0">
                <a:solidFill>
                  <a:schemeClr val="accent1"/>
                </a:solidFill>
              </a:rPr>
              <a:t> </a:t>
            </a:r>
            <a:r>
              <a:rPr lang="de-AT" sz="1600" dirty="0" err="1">
                <a:solidFill>
                  <a:schemeClr val="accent1"/>
                </a:solidFill>
              </a:rPr>
              <a:t>navigation</a:t>
            </a:r>
            <a:endParaRPr lang="de-AT" sz="1600" dirty="0">
              <a:solidFill>
                <a:schemeClr val="accent1"/>
              </a:solidFill>
            </a:endParaRPr>
          </a:p>
          <a:p>
            <a:pPr marL="0" indent="0">
              <a:lnSpc>
                <a:spcPct val="120000"/>
              </a:lnSpc>
              <a:spcBef>
                <a:spcPts val="0"/>
              </a:spcBef>
              <a:buClr>
                <a:srgbClr val="189BC4"/>
              </a:buClr>
              <a:buNone/>
            </a:pPr>
            <a:r>
              <a:rPr lang="de-AT" sz="1600" dirty="0" err="1">
                <a:solidFill>
                  <a:schemeClr val="accent1"/>
                </a:solidFill>
              </a:rPr>
              <a:t>Excess</a:t>
            </a:r>
            <a:r>
              <a:rPr lang="de-AT" sz="1600" dirty="0">
                <a:solidFill>
                  <a:schemeClr val="accent1"/>
                </a:solidFill>
              </a:rPr>
              <a:t>: www.ines-danube.info</a:t>
            </a:r>
            <a:endParaRPr lang="de-DE" sz="1600" dirty="0">
              <a:solidFill>
                <a:schemeClr val="accent1"/>
              </a:solidFill>
            </a:endParaRPr>
          </a:p>
          <a:p>
            <a:pPr>
              <a:lnSpc>
                <a:spcPct val="120000"/>
              </a:lnSpc>
              <a:spcBef>
                <a:spcPts val="0"/>
              </a:spcBef>
              <a:buClr>
                <a:srgbClr val="189BC4"/>
              </a:buClr>
            </a:pPr>
            <a:r>
              <a:rPr lang="de-DE" sz="1600" dirty="0">
                <a:solidFill>
                  <a:srgbClr val="3C628F"/>
                </a:solidFill>
              </a:rPr>
              <a:t>Federal </a:t>
            </a:r>
            <a:r>
              <a:rPr lang="de-DE" sz="1600" dirty="0" err="1">
                <a:solidFill>
                  <a:srgbClr val="3C628F"/>
                </a:solidFill>
              </a:rPr>
              <a:t>association</a:t>
            </a:r>
            <a:r>
              <a:rPr lang="de-DE" sz="1600" dirty="0">
                <a:solidFill>
                  <a:srgbClr val="3C628F"/>
                </a:solidFill>
              </a:rPr>
              <a:t> </a:t>
            </a:r>
            <a:r>
              <a:rPr lang="de-DE" sz="1600" dirty="0" err="1">
                <a:solidFill>
                  <a:srgbClr val="3C628F"/>
                </a:solidFill>
              </a:rPr>
              <a:t>inland</a:t>
            </a:r>
            <a:r>
              <a:rPr lang="de-DE" sz="1600" dirty="0">
                <a:solidFill>
                  <a:srgbClr val="3C628F"/>
                </a:solidFill>
              </a:rPr>
              <a:t> </a:t>
            </a:r>
            <a:r>
              <a:rPr lang="de-DE" sz="1600" dirty="0" err="1">
                <a:solidFill>
                  <a:srgbClr val="3C628F"/>
                </a:solidFill>
              </a:rPr>
              <a:t>waterway</a:t>
            </a:r>
            <a:r>
              <a:rPr lang="de-DE" sz="1600" dirty="0">
                <a:solidFill>
                  <a:srgbClr val="3C628F"/>
                </a:solidFill>
              </a:rPr>
              <a:t> </a:t>
            </a:r>
            <a:r>
              <a:rPr lang="de-DE" sz="1600" dirty="0" err="1">
                <a:solidFill>
                  <a:srgbClr val="3C628F"/>
                </a:solidFill>
              </a:rPr>
              <a:t>transport</a:t>
            </a:r>
            <a:r>
              <a:rPr lang="de-DE" sz="1600" dirty="0">
                <a:solidFill>
                  <a:srgbClr val="3C628F"/>
                </a:solidFill>
              </a:rPr>
              <a:t> e.V. (BDB): online: https://www.binnenschiff.de/</a:t>
            </a:r>
          </a:p>
          <a:p>
            <a:pPr>
              <a:lnSpc>
                <a:spcPct val="120000"/>
              </a:lnSpc>
              <a:spcBef>
                <a:spcPts val="0"/>
              </a:spcBef>
              <a:buClr>
                <a:srgbClr val="189BC4"/>
              </a:buClr>
            </a:pPr>
            <a:r>
              <a:rPr lang="de-DE" sz="1600" dirty="0">
                <a:solidFill>
                  <a:srgbClr val="3C628F"/>
                </a:solidFill>
              </a:rPr>
              <a:t>EDINNA – Education in Inland Navigation: online: https://www.edinna.eu/ </a:t>
            </a:r>
          </a:p>
          <a:p>
            <a:pPr>
              <a:lnSpc>
                <a:spcPct val="120000"/>
              </a:lnSpc>
              <a:spcBef>
                <a:spcPts val="0"/>
              </a:spcBef>
              <a:buClr>
                <a:srgbClr val="189BC4"/>
              </a:buClr>
            </a:pPr>
            <a:r>
              <a:rPr lang="de-DE" sz="1600" dirty="0">
                <a:solidFill>
                  <a:srgbClr val="3C628F"/>
                </a:solidFill>
              </a:rPr>
              <a:t>Europäische Kommission: EU </a:t>
            </a:r>
            <a:r>
              <a:rPr lang="de-DE" sz="1600" dirty="0" err="1">
                <a:solidFill>
                  <a:srgbClr val="3C628F"/>
                </a:solidFill>
              </a:rPr>
              <a:t>Strategy</a:t>
            </a:r>
            <a:r>
              <a:rPr lang="de-DE" sz="1600" dirty="0">
                <a:solidFill>
                  <a:srgbClr val="3C628F"/>
                </a:solidFill>
              </a:rPr>
              <a:t> </a:t>
            </a:r>
            <a:r>
              <a:rPr lang="de-DE" sz="1600" dirty="0" err="1">
                <a:solidFill>
                  <a:srgbClr val="3C628F"/>
                </a:solidFill>
              </a:rPr>
              <a:t>for</a:t>
            </a:r>
            <a:r>
              <a:rPr lang="de-DE" sz="1600" dirty="0">
                <a:solidFill>
                  <a:srgbClr val="3C628F"/>
                </a:solidFill>
              </a:rPr>
              <a:t> </a:t>
            </a:r>
            <a:r>
              <a:rPr lang="de-DE" sz="1600" dirty="0" err="1">
                <a:solidFill>
                  <a:srgbClr val="3C628F"/>
                </a:solidFill>
              </a:rPr>
              <a:t>the</a:t>
            </a:r>
            <a:r>
              <a:rPr lang="de-DE" sz="1600" dirty="0">
                <a:solidFill>
                  <a:srgbClr val="3C628F"/>
                </a:solidFill>
              </a:rPr>
              <a:t> </a:t>
            </a:r>
            <a:r>
              <a:rPr lang="de-DE" sz="1600" dirty="0" err="1">
                <a:solidFill>
                  <a:srgbClr val="3C628F"/>
                </a:solidFill>
              </a:rPr>
              <a:t>Danube</a:t>
            </a:r>
            <a:r>
              <a:rPr lang="de-DE" sz="1600" dirty="0">
                <a:solidFill>
                  <a:srgbClr val="3C628F"/>
                </a:solidFill>
              </a:rPr>
              <a:t> Region (COMMISSION STAFF WORKING DOCUMENT), Brüssel, 2020.</a:t>
            </a:r>
          </a:p>
          <a:p>
            <a:pPr>
              <a:lnSpc>
                <a:spcPct val="120000"/>
              </a:lnSpc>
              <a:spcBef>
                <a:spcPts val="0"/>
              </a:spcBef>
              <a:buClr>
                <a:srgbClr val="189BC4"/>
              </a:buClr>
            </a:pPr>
            <a:r>
              <a:rPr lang="de-DE" sz="1600" dirty="0">
                <a:solidFill>
                  <a:srgbClr val="3C628F"/>
                </a:solidFill>
              </a:rPr>
              <a:t>Federal </a:t>
            </a:r>
            <a:r>
              <a:rPr lang="de-DE" sz="1600" dirty="0" err="1">
                <a:solidFill>
                  <a:srgbClr val="3C628F"/>
                </a:solidFill>
              </a:rPr>
              <a:t>Ministry</a:t>
            </a:r>
            <a:r>
              <a:rPr lang="de-DE" sz="1600" dirty="0">
                <a:solidFill>
                  <a:srgbClr val="3C628F"/>
                </a:solidFill>
              </a:rPr>
              <a:t> </a:t>
            </a:r>
            <a:r>
              <a:rPr lang="de-DE" sz="1600" dirty="0" err="1">
                <a:solidFill>
                  <a:srgbClr val="3C628F"/>
                </a:solidFill>
              </a:rPr>
              <a:t>of</a:t>
            </a:r>
            <a:r>
              <a:rPr lang="de-DE" sz="1600" dirty="0">
                <a:solidFill>
                  <a:srgbClr val="3C628F"/>
                </a:solidFill>
              </a:rPr>
              <a:t> Transport, Innovation </a:t>
            </a:r>
            <a:r>
              <a:rPr lang="de-DE" sz="1600" dirty="0" err="1">
                <a:solidFill>
                  <a:srgbClr val="3C628F"/>
                </a:solidFill>
              </a:rPr>
              <a:t>and</a:t>
            </a:r>
            <a:r>
              <a:rPr lang="de-DE" sz="1600" dirty="0">
                <a:solidFill>
                  <a:srgbClr val="3C628F"/>
                </a:solidFill>
              </a:rPr>
              <a:t> Technology: online: </a:t>
            </a:r>
            <a:r>
              <a:rPr lang="de-DE" sz="1600" dirty="0">
                <a:solidFill>
                  <a:srgbClr val="3C628F"/>
                </a:solidFill>
                <a:hlinkClick r:id="rId3"/>
              </a:rPr>
              <a:t>www.bmvit.gv.at</a:t>
            </a:r>
            <a:endParaRPr lang="de-DE" sz="1600" dirty="0">
              <a:solidFill>
                <a:srgbClr val="3C628F"/>
              </a:solidFill>
            </a:endParaRPr>
          </a:p>
          <a:p>
            <a:pPr>
              <a:lnSpc>
                <a:spcPct val="120000"/>
              </a:lnSpc>
              <a:spcBef>
                <a:spcPts val="0"/>
              </a:spcBef>
              <a:buClr>
                <a:srgbClr val="189BC4"/>
              </a:buClr>
            </a:pPr>
            <a:r>
              <a:rPr lang="de-DE" sz="1600" dirty="0">
                <a:solidFill>
                  <a:srgbClr val="3C628F"/>
                </a:solidFill>
              </a:rPr>
              <a:t>European Union: </a:t>
            </a:r>
            <a:r>
              <a:rPr lang="de-AT" sz="1600" dirty="0">
                <a:solidFill>
                  <a:srgbClr val="3C628F"/>
                </a:solidFill>
              </a:rPr>
              <a:t>https://ec.europa.eu/transport/modes/inland/promotion/naiades2_en) [08.04.2020]</a:t>
            </a:r>
          </a:p>
          <a:p>
            <a:pPr>
              <a:lnSpc>
                <a:spcPct val="120000"/>
              </a:lnSpc>
              <a:spcBef>
                <a:spcPts val="0"/>
              </a:spcBef>
              <a:buClr>
                <a:srgbClr val="189BC4"/>
              </a:buClr>
            </a:pPr>
            <a:endParaRPr lang="de-AT" sz="1600" dirty="0">
              <a:solidFill>
                <a:srgbClr val="3C628F"/>
              </a:solidFill>
            </a:endParaRPr>
          </a:p>
          <a:p>
            <a:pPr>
              <a:lnSpc>
                <a:spcPct val="120000"/>
              </a:lnSpc>
              <a:spcBef>
                <a:spcPts val="0"/>
              </a:spcBef>
              <a:buClr>
                <a:srgbClr val="189BC4"/>
              </a:buClr>
            </a:pPr>
            <a:endParaRPr lang="de-AT" sz="1000" dirty="0">
              <a:solidFill>
                <a:srgbClr val="3C628F"/>
              </a:solidFill>
            </a:endParaRPr>
          </a:p>
          <a:p>
            <a:pPr marL="0" indent="0">
              <a:lnSpc>
                <a:spcPct val="120000"/>
              </a:lnSpc>
              <a:spcBef>
                <a:spcPts val="0"/>
              </a:spcBef>
              <a:buClr>
                <a:srgbClr val="189BC4"/>
              </a:buClr>
              <a:buNone/>
            </a:pPr>
            <a:endParaRPr lang="de-AT" sz="1000" dirty="0">
              <a:solidFill>
                <a:schemeClr val="accent1"/>
              </a:solidFill>
            </a:endParaRPr>
          </a:p>
          <a:p>
            <a:pPr marL="0" indent="0">
              <a:lnSpc>
                <a:spcPct val="120000"/>
              </a:lnSpc>
              <a:spcBef>
                <a:spcPts val="0"/>
              </a:spcBef>
              <a:buClr>
                <a:srgbClr val="189BC4"/>
              </a:buClr>
              <a:buNone/>
            </a:pPr>
            <a:endParaRPr lang="de-AT" sz="1000" dirty="0">
              <a:solidFill>
                <a:schemeClr val="accent1"/>
              </a:solidFill>
            </a:endParaRPr>
          </a:p>
          <a:p>
            <a:pPr>
              <a:lnSpc>
                <a:spcPct val="120000"/>
              </a:lnSpc>
              <a:spcBef>
                <a:spcPts val="0"/>
              </a:spcBef>
              <a:buClr>
                <a:srgbClr val="189BC4"/>
              </a:buClr>
            </a:pPr>
            <a:endParaRPr lang="de-AT" sz="1000" dirty="0">
              <a:solidFill>
                <a:schemeClr val="accent1"/>
              </a:solidFill>
            </a:endParaRPr>
          </a:p>
          <a:p>
            <a:pPr marL="0" indent="0">
              <a:lnSpc>
                <a:spcPct val="120000"/>
              </a:lnSpc>
              <a:spcBef>
                <a:spcPts val="0"/>
              </a:spcBef>
              <a:buClr>
                <a:srgbClr val="189BC4"/>
              </a:buClr>
              <a:buNone/>
            </a:pPr>
            <a:endParaRPr lang="de-DE" sz="1000" dirty="0">
              <a:solidFill>
                <a:srgbClr val="3C628F"/>
              </a:solidFill>
            </a:endParaRPr>
          </a:p>
          <a:p>
            <a:pPr>
              <a:lnSpc>
                <a:spcPct val="120000"/>
              </a:lnSpc>
              <a:spcBef>
                <a:spcPts val="0"/>
              </a:spcBef>
              <a:buClr>
                <a:srgbClr val="189BC4"/>
              </a:buClr>
            </a:pPr>
            <a:endParaRPr lang="de-DE" sz="1000" dirty="0">
              <a:solidFill>
                <a:schemeClr val="accent1"/>
              </a:solidFill>
            </a:endParaRPr>
          </a:p>
          <a:p>
            <a:pPr marL="0" indent="0">
              <a:lnSpc>
                <a:spcPct val="120000"/>
              </a:lnSpc>
              <a:spcBef>
                <a:spcPts val="0"/>
              </a:spcBef>
              <a:buClr>
                <a:srgbClr val="189BC4"/>
              </a:buClr>
              <a:buNone/>
            </a:pPr>
            <a:endParaRPr lang="de-AT" sz="10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51</a:t>
            </a:fld>
            <a:endParaRPr lang="de-AT" dirty="0">
              <a:solidFill>
                <a:prstClr val="white"/>
              </a:solidFill>
            </a:endParaRPr>
          </a:p>
        </p:txBody>
      </p:sp>
    </p:spTree>
    <p:extLst>
      <p:ext uri="{BB962C8B-B14F-4D97-AF65-F5344CB8AC3E}">
        <p14:creationId xmlns:p14="http://schemas.microsoft.com/office/powerpoint/2010/main" val="875496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Further Information</a:t>
            </a:r>
          </a:p>
        </p:txBody>
      </p:sp>
      <p:sp>
        <p:nvSpPr>
          <p:cNvPr id="3" name="Content Placeholder 2"/>
          <p:cNvSpPr>
            <a:spLocks noGrp="1"/>
          </p:cNvSpPr>
          <p:nvPr>
            <p:ph idx="1"/>
          </p:nvPr>
        </p:nvSpPr>
        <p:spPr/>
        <p:txBody>
          <a:bodyPr>
            <a:normAutofit/>
          </a:bodyPr>
          <a:lstStyle/>
          <a:p>
            <a:pPr marL="0" indent="0">
              <a:buNone/>
            </a:pPr>
            <a:r>
              <a:rPr lang="en-GB" sz="1800" b="1" dirty="0">
                <a:solidFill>
                  <a:schemeClr val="accent1"/>
                </a:solidFill>
              </a:rPr>
              <a:t>We hope our set of slides has met your expectations!</a:t>
            </a:r>
          </a:p>
          <a:p>
            <a:pPr marL="0" indent="0">
              <a:buNone/>
            </a:pPr>
            <a:endParaRPr lang="en-GB" sz="1800" b="1" dirty="0">
              <a:solidFill>
                <a:schemeClr val="accent1"/>
              </a:solidFill>
            </a:endParaRPr>
          </a:p>
          <a:p>
            <a:pPr marL="0" indent="0">
              <a:buNone/>
            </a:pPr>
            <a:r>
              <a:rPr lang="en-GB" sz="1800" b="1" dirty="0">
                <a:solidFill>
                  <a:schemeClr val="accent1"/>
                </a:solidFill>
              </a:rPr>
              <a:t>         - you are free to adapt the set of slides to your wishes and requirements and use it for your lectures.</a:t>
            </a:r>
          </a:p>
          <a:p>
            <a:pPr marL="0" indent="0">
              <a:buNone/>
            </a:pPr>
            <a:endParaRPr lang="en-GB" sz="1800" b="1" dirty="0">
              <a:solidFill>
                <a:schemeClr val="accent1"/>
              </a:solidFill>
            </a:endParaRPr>
          </a:p>
          <a:p>
            <a:pPr marL="0" indent="0">
              <a:buNone/>
            </a:pPr>
            <a:r>
              <a:rPr lang="en-GB" sz="1800" b="1" dirty="0">
                <a:solidFill>
                  <a:schemeClr val="accent1"/>
                </a:solidFill>
              </a:rPr>
              <a:t>For questions and feedback please do not hesitate to contact us:</a:t>
            </a:r>
          </a:p>
          <a:p>
            <a:pPr marL="0" indent="0">
              <a:buNone/>
            </a:pPr>
            <a:r>
              <a:rPr lang="en-GB" sz="1800" b="1" dirty="0">
                <a:solidFill>
                  <a:schemeClr val="accent1"/>
                </a:solidFill>
                <a:hlinkClick r:id="rId3"/>
              </a:rPr>
              <a:t>rewway@fh-steyr.at</a:t>
            </a:r>
            <a:endParaRPr lang="en-GB" sz="1800" b="1" dirty="0">
              <a:solidFill>
                <a:schemeClr val="accent1"/>
              </a:solidFill>
            </a:endParaRPr>
          </a:p>
          <a:p>
            <a:pPr marL="0" indent="0">
              <a:buNone/>
            </a:pPr>
            <a:endParaRPr lang="en-GB" sz="1800" b="1" dirty="0">
              <a:solidFill>
                <a:schemeClr val="accent1"/>
              </a:solidFill>
            </a:endParaRPr>
          </a:p>
          <a:p>
            <a:pPr marL="0" indent="0">
              <a:buNone/>
            </a:pPr>
            <a:r>
              <a:rPr lang="en-GB" sz="1800" b="1" dirty="0">
                <a:solidFill>
                  <a:schemeClr val="accent1"/>
                </a:solidFill>
              </a:rPr>
              <a:t>Further set of slides are available at:</a:t>
            </a:r>
          </a:p>
          <a:p>
            <a:pPr marL="0" indent="0">
              <a:buNone/>
            </a:pPr>
            <a:endParaRPr lang="en-GB" sz="300" b="1" dirty="0">
              <a:solidFill>
                <a:schemeClr val="accent1"/>
              </a:solidFill>
            </a:endParaRPr>
          </a:p>
          <a:p>
            <a:pPr marL="0" indent="0">
              <a:buNone/>
            </a:pPr>
            <a:r>
              <a:rPr lang="en-GB" sz="1800" dirty="0">
                <a:solidFill>
                  <a:schemeClr val="accent1"/>
                </a:solidFill>
                <a:hlinkClick r:id="rId4"/>
              </a:rPr>
              <a:t>http://www.rewway.at/en/teaching-materials/bundles/</a:t>
            </a:r>
            <a:r>
              <a:rPr lang="en-GB" sz="1800" dirty="0">
                <a:solidFill>
                  <a:schemeClr val="accent1"/>
                </a:solidFill>
              </a:rPr>
              <a:t> </a:t>
            </a:r>
          </a:p>
          <a:p>
            <a:pPr marL="0" indent="0">
              <a:buNone/>
            </a:pPr>
            <a:endParaRPr lang="en-GB" sz="1800" dirty="0"/>
          </a:p>
          <a:p>
            <a:pPr marL="0" indent="0">
              <a:buNone/>
            </a:pPr>
            <a:r>
              <a:rPr lang="en-GB" sz="1800" b="1" dirty="0">
                <a:solidFill>
                  <a:schemeClr val="accent1"/>
                </a:solidFill>
              </a:rPr>
              <a:t>Maybe you are interested to book a Transport School Lab, a guest lecture or an excursion?</a:t>
            </a:r>
          </a:p>
          <a:p>
            <a:pPr marL="0" indent="0">
              <a:buNone/>
            </a:pPr>
            <a:r>
              <a:rPr lang="en-GB" sz="1800" dirty="0">
                <a:solidFill>
                  <a:schemeClr val="accent1"/>
                </a:solidFill>
                <a:hlinkClick r:id="rId5"/>
              </a:rPr>
              <a:t>http://www.rewway.at/en/services/</a:t>
            </a:r>
            <a:r>
              <a:rPr lang="en-GB" sz="1800" dirty="0">
                <a:solidFill>
                  <a:schemeClr val="accent1"/>
                </a:solidFill>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52</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48880"/>
            <a:ext cx="360040" cy="360040"/>
          </a:xfrm>
          <a:prstGeom prst="rect">
            <a:avLst/>
          </a:prstGeom>
        </p:spPr>
      </p:pic>
    </p:spTree>
    <p:extLst>
      <p:ext uri="{BB962C8B-B14F-4D97-AF65-F5344CB8AC3E}">
        <p14:creationId xmlns:p14="http://schemas.microsoft.com/office/powerpoint/2010/main" val="499203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3"/>
          <a:stretch>
            <a:fillRect/>
          </a:stretch>
        </p:blipFill>
        <p:spPr>
          <a:xfrm rot="5400000">
            <a:off x="4859086" y="1576702"/>
            <a:ext cx="3636232" cy="4853868"/>
          </a:xfrm>
          <a:prstGeom prst="rect">
            <a:avLst/>
          </a:prstGeom>
        </p:spPr>
      </p:pic>
      <p:sp>
        <p:nvSpPr>
          <p:cNvPr id="2" name="Title 1"/>
          <p:cNvSpPr>
            <a:spLocks noGrp="1"/>
          </p:cNvSpPr>
          <p:nvPr>
            <p:ph type="title"/>
          </p:nvPr>
        </p:nvSpPr>
        <p:spPr/>
        <p:txBody>
          <a:bodyPr>
            <a:normAutofit/>
          </a:bodyPr>
          <a:lstStyle/>
          <a:p>
            <a:r>
              <a:rPr lang="de-AT" b="1" dirty="0" err="1">
                <a:solidFill>
                  <a:schemeClr val="accent1"/>
                </a:solidFill>
              </a:rPr>
              <a:t>Danube</a:t>
            </a:r>
            <a:r>
              <a:rPr lang="de-AT" b="1" dirty="0">
                <a:solidFill>
                  <a:schemeClr val="accent1"/>
                </a:solidFill>
              </a:rPr>
              <a:t> Region</a:t>
            </a:r>
            <a:br>
              <a:rPr lang="de-AT" b="1" dirty="0">
                <a:solidFill>
                  <a:schemeClr val="accent1"/>
                </a:solidFill>
              </a:rPr>
            </a:br>
            <a:r>
              <a:rPr lang="en-US" sz="2400" dirty="0">
                <a:solidFill>
                  <a:schemeClr val="accent1"/>
                </a:solidFill>
              </a:rPr>
              <a:t>The Danube Waterway</a:t>
            </a:r>
            <a:endParaRPr lang="de-AT" sz="2400" b="1" dirty="0">
              <a:solidFill>
                <a:schemeClr val="accent1"/>
              </a:solidFill>
            </a:endParaRPr>
          </a:p>
        </p:txBody>
      </p:sp>
      <p:sp>
        <p:nvSpPr>
          <p:cNvPr id="7" name="Content Placeholder 6"/>
          <p:cNvSpPr>
            <a:spLocks noGrp="1"/>
          </p:cNvSpPr>
          <p:nvPr>
            <p:ph idx="1"/>
          </p:nvPr>
        </p:nvSpPr>
        <p:spPr>
          <a:xfrm>
            <a:off x="172888" y="1529408"/>
            <a:ext cx="4063221" cy="5328592"/>
          </a:xfrm>
        </p:spPr>
        <p:txBody>
          <a:bodyPr>
            <a:normAutofit lnSpcReduction="10000"/>
          </a:bodyPr>
          <a:lstStyle/>
          <a:p>
            <a:endParaRPr lang="de-AT" sz="400" dirty="0">
              <a:solidFill>
                <a:schemeClr val="accent1"/>
              </a:solidFill>
            </a:endParaRPr>
          </a:p>
          <a:p>
            <a:pPr>
              <a:spcBef>
                <a:spcPts val="2400"/>
              </a:spcBef>
              <a:spcAft>
                <a:spcPts val="2400"/>
              </a:spcAft>
              <a:buClr>
                <a:srgbClr val="189BC4"/>
              </a:buClr>
            </a:pPr>
            <a:r>
              <a:rPr lang="de-AT" sz="1800" dirty="0">
                <a:solidFill>
                  <a:schemeClr val="accent1"/>
                </a:solidFill>
              </a:rPr>
              <a:t>90 </a:t>
            </a:r>
            <a:r>
              <a:rPr lang="en-US" sz="1800" dirty="0">
                <a:solidFill>
                  <a:schemeClr val="accent1"/>
                </a:solidFill>
              </a:rPr>
              <a:t>Mio. inhabitants</a:t>
            </a:r>
          </a:p>
          <a:p>
            <a:pPr>
              <a:spcBef>
                <a:spcPts val="2400"/>
              </a:spcBef>
              <a:spcAft>
                <a:spcPts val="2400"/>
              </a:spcAft>
              <a:buClr>
                <a:srgbClr val="189BC4"/>
              </a:buClr>
            </a:pPr>
            <a:r>
              <a:rPr lang="en-US" sz="1800" dirty="0">
                <a:solidFill>
                  <a:schemeClr val="accent1"/>
                </a:solidFill>
              </a:rPr>
              <a:t>transport mode for industrial sites </a:t>
            </a:r>
            <a:br>
              <a:rPr lang="en-US" sz="1800" dirty="0">
                <a:solidFill>
                  <a:schemeClr val="accent1"/>
                </a:solidFill>
              </a:rPr>
            </a:br>
            <a:r>
              <a:rPr lang="en-US" sz="1800" dirty="0">
                <a:solidFill>
                  <a:schemeClr val="accent1"/>
                </a:solidFill>
              </a:rPr>
              <a:t>along the Danube</a:t>
            </a:r>
          </a:p>
          <a:p>
            <a:pPr>
              <a:spcBef>
                <a:spcPts val="2400"/>
              </a:spcBef>
              <a:spcAft>
                <a:spcPts val="2400"/>
              </a:spcAft>
              <a:buClr>
                <a:srgbClr val="189BC4"/>
              </a:buClr>
            </a:pPr>
            <a:r>
              <a:rPr lang="en-US" sz="1800" b="1" dirty="0">
                <a:solidFill>
                  <a:srgbClr val="189BC4"/>
                </a:solidFill>
              </a:rPr>
              <a:t>steel, paper, petroleum </a:t>
            </a:r>
            <a:r>
              <a:rPr lang="en-US" sz="1800" dirty="0">
                <a:solidFill>
                  <a:schemeClr val="accent1"/>
                </a:solidFill>
              </a:rPr>
              <a:t>and</a:t>
            </a:r>
            <a:r>
              <a:rPr lang="en-US" sz="1800" b="1" dirty="0">
                <a:solidFill>
                  <a:srgbClr val="189BC4"/>
                </a:solidFill>
              </a:rPr>
              <a:t> chemical </a:t>
            </a:r>
            <a:br>
              <a:rPr lang="en-US" sz="1800" b="1" dirty="0">
                <a:solidFill>
                  <a:srgbClr val="189BC4"/>
                </a:solidFill>
              </a:rPr>
            </a:br>
            <a:r>
              <a:rPr lang="en-US" sz="1800" dirty="0">
                <a:solidFill>
                  <a:schemeClr val="accent1"/>
                </a:solidFill>
              </a:rPr>
              <a:t>industries along with the </a:t>
            </a:r>
            <a:r>
              <a:rPr lang="en-US" sz="1800" b="1" dirty="0">
                <a:solidFill>
                  <a:srgbClr val="189BC4"/>
                </a:solidFill>
              </a:rPr>
              <a:t>mechanical </a:t>
            </a:r>
            <a:br>
              <a:rPr lang="en-US" sz="1800" b="1" dirty="0">
                <a:solidFill>
                  <a:srgbClr val="189BC4"/>
                </a:solidFill>
              </a:rPr>
            </a:br>
            <a:r>
              <a:rPr lang="en-US" sz="1800" b="1" dirty="0">
                <a:solidFill>
                  <a:srgbClr val="189BC4"/>
                </a:solidFill>
              </a:rPr>
              <a:t>engineering </a:t>
            </a:r>
            <a:r>
              <a:rPr lang="en-US" sz="1800" dirty="0">
                <a:solidFill>
                  <a:schemeClr val="accent1"/>
                </a:solidFill>
              </a:rPr>
              <a:t>and</a:t>
            </a:r>
            <a:r>
              <a:rPr lang="en-US" sz="1800" b="1" dirty="0">
                <a:solidFill>
                  <a:srgbClr val="189BC4"/>
                </a:solidFill>
              </a:rPr>
              <a:t> automotive industry </a:t>
            </a:r>
            <a:br>
              <a:rPr lang="en-US" sz="1800" b="1" dirty="0">
                <a:solidFill>
                  <a:srgbClr val="189BC4"/>
                </a:solidFill>
              </a:rPr>
            </a:br>
            <a:r>
              <a:rPr lang="en-US" sz="1800" dirty="0">
                <a:solidFill>
                  <a:schemeClr val="accent1"/>
                </a:solidFill>
              </a:rPr>
              <a:t>are to be found within the catchment </a:t>
            </a:r>
            <a:br>
              <a:rPr lang="en-US" sz="1800" dirty="0">
                <a:solidFill>
                  <a:schemeClr val="accent1"/>
                </a:solidFill>
              </a:rPr>
            </a:br>
            <a:r>
              <a:rPr lang="en-US" sz="1800" dirty="0">
                <a:solidFill>
                  <a:schemeClr val="accent1"/>
                </a:solidFill>
              </a:rPr>
              <a:t>area of the Danube</a:t>
            </a:r>
          </a:p>
          <a:p>
            <a:pPr>
              <a:spcBef>
                <a:spcPts val="2400"/>
              </a:spcBef>
              <a:spcAft>
                <a:spcPts val="2400"/>
              </a:spcAft>
              <a:buClr>
                <a:srgbClr val="189BC4"/>
              </a:buClr>
            </a:pPr>
            <a:r>
              <a:rPr lang="en-US" sz="1800" dirty="0">
                <a:solidFill>
                  <a:schemeClr val="accent1"/>
                </a:solidFill>
              </a:rPr>
              <a:t>fertile soil</a:t>
            </a:r>
            <a:r>
              <a:rPr lang="en-US" sz="1800" dirty="0">
                <a:solidFill>
                  <a:schemeClr val="accent1"/>
                </a:solidFill>
                <a:sym typeface="Wingdings" panose="05000000000000000000" pitchFamily="2" charset="2"/>
              </a:rPr>
              <a:t></a:t>
            </a:r>
            <a:r>
              <a:rPr lang="en-US" sz="1800" dirty="0">
                <a:solidFill>
                  <a:schemeClr val="accent1"/>
                </a:solidFill>
              </a:rPr>
              <a:t> </a:t>
            </a:r>
            <a:r>
              <a:rPr lang="en-US" sz="1800" b="1" dirty="0">
                <a:solidFill>
                  <a:srgbClr val="189BC4"/>
                </a:solidFill>
              </a:rPr>
              <a:t>agricultural raw materials</a:t>
            </a: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8" name="Textfeld 1"/>
          <p:cNvSpPr txBox="1">
            <a:spLocks noChangeArrowheads="1"/>
          </p:cNvSpPr>
          <p:nvPr/>
        </p:nvSpPr>
        <p:spPr bwMode="auto">
          <a:xfrm>
            <a:off x="4250268" y="2185520"/>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9" name="Textfeld 1"/>
          <p:cNvSpPr txBox="1">
            <a:spLocks noChangeArrowheads="1"/>
          </p:cNvSpPr>
          <p:nvPr/>
        </p:nvSpPr>
        <p:spPr bwMode="auto">
          <a:xfrm>
            <a:off x="5002485" y="5789153"/>
            <a:ext cx="33494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200" dirty="0" err="1">
                <a:solidFill>
                  <a:schemeClr val="accent1"/>
                </a:solidFill>
                <a:latin typeface="Corbel" panose="020B0503020204020204" pitchFamily="34" charset="0"/>
              </a:rPr>
              <a:t>Overview</a:t>
            </a:r>
            <a:r>
              <a:rPr lang="de-DE" sz="1200" dirty="0">
                <a:solidFill>
                  <a:schemeClr val="accent1"/>
                </a:solidFill>
                <a:latin typeface="Corbel" panose="020B0503020204020204" pitchFamily="34" charset="0"/>
              </a:rPr>
              <a:t> </a:t>
            </a:r>
            <a:r>
              <a:rPr lang="de-DE" sz="1200" dirty="0" err="1">
                <a:solidFill>
                  <a:schemeClr val="accent1"/>
                </a:solidFill>
                <a:latin typeface="Corbel" panose="020B0503020204020204" pitchFamily="34" charset="0"/>
              </a:rPr>
              <a:t>of</a:t>
            </a:r>
            <a:r>
              <a:rPr lang="de-DE" sz="1200" dirty="0">
                <a:solidFill>
                  <a:schemeClr val="accent1"/>
                </a:solidFill>
                <a:latin typeface="Corbel" panose="020B0503020204020204" pitchFamily="34" charset="0"/>
              </a:rPr>
              <a:t> </a:t>
            </a:r>
            <a:r>
              <a:rPr lang="de-DE" sz="1200" dirty="0" err="1">
                <a:solidFill>
                  <a:schemeClr val="accent1"/>
                </a:solidFill>
                <a:latin typeface="Corbel" panose="020B0503020204020204" pitchFamily="34" charset="0"/>
              </a:rPr>
              <a:t>the</a:t>
            </a:r>
            <a:r>
              <a:rPr lang="de-DE" sz="1200" dirty="0">
                <a:solidFill>
                  <a:schemeClr val="accent1"/>
                </a:solidFill>
                <a:latin typeface="Corbel" panose="020B0503020204020204" pitchFamily="34" charset="0"/>
              </a:rPr>
              <a:t> </a:t>
            </a:r>
            <a:r>
              <a:rPr lang="de-DE" sz="1200" dirty="0" err="1">
                <a:solidFill>
                  <a:schemeClr val="accent1"/>
                </a:solidFill>
                <a:latin typeface="Corbel" panose="020B0503020204020204" pitchFamily="34" charset="0"/>
              </a:rPr>
              <a:t>waterways</a:t>
            </a:r>
            <a:r>
              <a:rPr lang="de-DE" sz="1200" dirty="0">
                <a:solidFill>
                  <a:schemeClr val="accent1"/>
                </a:solidFill>
                <a:latin typeface="Corbel" panose="020B0503020204020204" pitchFamily="34" charset="0"/>
              </a:rPr>
              <a:t> in </a:t>
            </a:r>
            <a:r>
              <a:rPr lang="de-DE" sz="1200" dirty="0" err="1">
                <a:solidFill>
                  <a:schemeClr val="accent1"/>
                </a:solidFill>
                <a:latin typeface="Corbel" panose="020B0503020204020204" pitchFamily="34" charset="0"/>
              </a:rPr>
              <a:t>the</a:t>
            </a:r>
            <a:r>
              <a:rPr lang="de-DE" sz="1200" dirty="0">
                <a:solidFill>
                  <a:schemeClr val="accent1"/>
                </a:solidFill>
                <a:latin typeface="Corbel" panose="020B0503020204020204" pitchFamily="34" charset="0"/>
              </a:rPr>
              <a:t> </a:t>
            </a:r>
            <a:r>
              <a:rPr lang="de-DE" sz="1200" dirty="0" err="1">
                <a:solidFill>
                  <a:schemeClr val="accent1"/>
                </a:solidFill>
                <a:latin typeface="Corbel" panose="020B0503020204020204" pitchFamily="34" charset="0"/>
              </a:rPr>
              <a:t>Danube</a:t>
            </a:r>
            <a:r>
              <a:rPr lang="de-DE" sz="1200" dirty="0">
                <a:solidFill>
                  <a:schemeClr val="accent1"/>
                </a:solidFill>
                <a:latin typeface="Corbel" panose="020B0503020204020204" pitchFamily="34" charset="0"/>
              </a:rPr>
              <a:t> </a:t>
            </a:r>
            <a:r>
              <a:rPr lang="de-DE" sz="1200" dirty="0" err="1">
                <a:solidFill>
                  <a:schemeClr val="accent1"/>
                </a:solidFill>
                <a:latin typeface="Corbel" panose="020B0503020204020204" pitchFamily="34" charset="0"/>
              </a:rPr>
              <a:t>region</a:t>
            </a:r>
            <a:endParaRPr lang="de-DE" sz="12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212576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Danube – Data and Facts</a:t>
            </a:r>
            <a:br>
              <a:rPr lang="en-GB" sz="2400" dirty="0">
                <a:solidFill>
                  <a:schemeClr val="accent1"/>
                </a:solidFill>
              </a:rPr>
            </a:br>
            <a:r>
              <a:rPr lang="en-US" sz="2400" dirty="0">
                <a:solidFill>
                  <a:schemeClr val="accent1"/>
                </a:solidFill>
              </a:rPr>
              <a:t>The Danube Waterway</a:t>
            </a:r>
            <a:endParaRPr lang="de-AT" b="1" dirty="0">
              <a:solidFill>
                <a:schemeClr val="accent1"/>
              </a:solidFill>
            </a:endParaRPr>
          </a:p>
        </p:txBody>
      </p:sp>
      <p:sp>
        <p:nvSpPr>
          <p:cNvPr id="3" name="Content Placeholder 2"/>
          <p:cNvSpPr>
            <a:spLocks noGrp="1"/>
          </p:cNvSpPr>
          <p:nvPr>
            <p:ph idx="1"/>
          </p:nvPr>
        </p:nvSpPr>
        <p:spPr>
          <a:xfrm>
            <a:off x="251520" y="1772816"/>
            <a:ext cx="3384376" cy="5085184"/>
          </a:xfrm>
        </p:spPr>
        <p:txBody>
          <a:bodyPr>
            <a:normAutofit/>
          </a:bodyPr>
          <a:lstStyle/>
          <a:p>
            <a:pPr>
              <a:spcAft>
                <a:spcPts val="1200"/>
              </a:spcAft>
              <a:buClr>
                <a:srgbClr val="189BC4"/>
              </a:buClr>
            </a:pPr>
            <a:r>
              <a:rPr lang="en-US" sz="1800" dirty="0">
                <a:solidFill>
                  <a:schemeClr val="accent1"/>
                </a:solidFill>
              </a:rPr>
              <a:t>second largest river in </a:t>
            </a:r>
            <a:br>
              <a:rPr lang="en-US" sz="1800" dirty="0">
                <a:solidFill>
                  <a:schemeClr val="accent1"/>
                </a:solidFill>
              </a:rPr>
            </a:br>
            <a:r>
              <a:rPr lang="en-US" sz="1800" dirty="0">
                <a:solidFill>
                  <a:schemeClr val="accent1"/>
                </a:solidFill>
              </a:rPr>
              <a:t>Europe</a:t>
            </a:r>
          </a:p>
          <a:p>
            <a:pPr>
              <a:spcAft>
                <a:spcPts val="1200"/>
              </a:spcAft>
              <a:buClr>
                <a:srgbClr val="189BC4"/>
              </a:buClr>
            </a:pPr>
            <a:r>
              <a:rPr lang="en-US" sz="1800" dirty="0">
                <a:solidFill>
                  <a:schemeClr val="accent1"/>
                </a:solidFill>
              </a:rPr>
              <a:t>2.845 km long</a:t>
            </a:r>
          </a:p>
          <a:p>
            <a:pPr>
              <a:spcAft>
                <a:spcPts val="1200"/>
              </a:spcAft>
              <a:buClr>
                <a:srgbClr val="189BC4"/>
              </a:buClr>
            </a:pPr>
            <a:r>
              <a:rPr lang="en-US" sz="1800" dirty="0">
                <a:solidFill>
                  <a:schemeClr val="accent1"/>
                </a:solidFill>
              </a:rPr>
              <a:t>from the Black Forest to the Black Sea</a:t>
            </a:r>
          </a:p>
          <a:p>
            <a:pPr>
              <a:spcAft>
                <a:spcPts val="1200"/>
              </a:spcAft>
              <a:buClr>
                <a:srgbClr val="189BC4"/>
              </a:buClr>
            </a:pPr>
            <a:r>
              <a:rPr lang="en-US" sz="1800" dirty="0">
                <a:solidFill>
                  <a:schemeClr val="accent1"/>
                </a:solidFill>
              </a:rPr>
              <a:t>flows from West to East (the only big European river which flows into this direction)</a:t>
            </a:r>
          </a:p>
          <a:p>
            <a:pPr>
              <a:spcAft>
                <a:spcPts val="1200"/>
              </a:spcAft>
              <a:buClr>
                <a:srgbClr val="189BC4"/>
              </a:buClr>
            </a:pPr>
            <a:r>
              <a:rPr lang="en-US" sz="1800" dirty="0">
                <a:solidFill>
                  <a:schemeClr val="accent1"/>
                </a:solidFill>
              </a:rPr>
              <a:t>Danube passes through 10 bordering states</a:t>
            </a:r>
          </a:p>
          <a:p>
            <a:pPr>
              <a:spcAft>
                <a:spcPts val="1200"/>
              </a:spcAft>
              <a:buClr>
                <a:srgbClr val="189BC4"/>
              </a:buClr>
            </a:pPr>
            <a:r>
              <a:rPr lang="en-US" sz="1800" dirty="0">
                <a:solidFill>
                  <a:schemeClr val="accent1"/>
                </a:solidFill>
              </a:rPr>
              <a:t>Austrian segment: 351 km</a:t>
            </a:r>
          </a:p>
          <a:p>
            <a:pPr>
              <a:spcAft>
                <a:spcPts val="1200"/>
              </a:spcAft>
              <a:buClr>
                <a:srgbClr val="189BC4"/>
              </a:buClr>
            </a:pPr>
            <a:r>
              <a:rPr lang="en-US" sz="1800" dirty="0">
                <a:solidFill>
                  <a:schemeClr val="accent1"/>
                </a:solidFill>
              </a:rPr>
              <a:t>Romanian segment of 1.075 km largest share</a:t>
            </a:r>
          </a:p>
          <a:p>
            <a:endParaRPr lang="de-AT" sz="2200"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10" name="Content Placeholder 2"/>
          <p:cNvSpPr txBox="1">
            <a:spLocks/>
          </p:cNvSpPr>
          <p:nvPr/>
        </p:nvSpPr>
        <p:spPr>
          <a:xfrm>
            <a:off x="3236979" y="1749270"/>
            <a:ext cx="3096344" cy="477619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1200"/>
              </a:spcAft>
              <a:buClr>
                <a:srgbClr val="189BC4"/>
              </a:buClr>
            </a:pPr>
            <a:r>
              <a:rPr lang="en-US" sz="1800" dirty="0">
                <a:solidFill>
                  <a:schemeClr val="accent1"/>
                </a:solidFill>
              </a:rPr>
              <a:t>river basin covers  801.463 km² </a:t>
            </a:r>
          </a:p>
          <a:p>
            <a:pPr lvl="1">
              <a:spcAft>
                <a:spcPts val="1200"/>
              </a:spcAft>
              <a:buClr>
                <a:srgbClr val="189BC4"/>
              </a:buClr>
              <a:buFont typeface="Symbol" panose="05050102010706020507" pitchFamily="18" charset="2"/>
              <a:buChar char="-"/>
            </a:pPr>
            <a:r>
              <a:rPr lang="en-US" sz="1600" dirty="0">
                <a:solidFill>
                  <a:schemeClr val="accent1"/>
                </a:solidFill>
              </a:rPr>
              <a:t>important </a:t>
            </a:r>
            <a:r>
              <a:rPr lang="en-US" sz="1600" b="1" dirty="0">
                <a:solidFill>
                  <a:srgbClr val="189BC4"/>
                </a:solidFill>
              </a:rPr>
              <a:t>transport mode</a:t>
            </a:r>
          </a:p>
          <a:p>
            <a:pPr lvl="1">
              <a:spcAft>
                <a:spcPts val="1200"/>
              </a:spcAft>
              <a:buClr>
                <a:srgbClr val="189BC4"/>
              </a:buClr>
              <a:buFont typeface="Symbol" panose="05050102010706020507" pitchFamily="18" charset="2"/>
              <a:buChar char="-"/>
            </a:pPr>
            <a:r>
              <a:rPr lang="en-US" sz="1600" dirty="0">
                <a:solidFill>
                  <a:schemeClr val="accent1"/>
                </a:solidFill>
              </a:rPr>
              <a:t>important source of energy and drinking water</a:t>
            </a:r>
          </a:p>
          <a:p>
            <a:pPr lvl="1">
              <a:spcAft>
                <a:spcPts val="1200"/>
              </a:spcAft>
              <a:buClr>
                <a:srgbClr val="189BC4"/>
              </a:buClr>
              <a:buFont typeface="Symbol" panose="05050102010706020507" pitchFamily="18" charset="2"/>
              <a:buChar char="-"/>
            </a:pPr>
            <a:r>
              <a:rPr lang="en-US" sz="1600" dirty="0">
                <a:solidFill>
                  <a:schemeClr val="accent1"/>
                </a:solidFill>
              </a:rPr>
              <a:t>valuable recreational and living environment</a:t>
            </a:r>
          </a:p>
        </p:txBody>
      </p:sp>
      <p:sp>
        <p:nvSpPr>
          <p:cNvPr id="13" name="Textfeld 1"/>
          <p:cNvSpPr txBox="1">
            <a:spLocks noChangeArrowheads="1"/>
          </p:cNvSpPr>
          <p:nvPr/>
        </p:nvSpPr>
        <p:spPr bwMode="auto">
          <a:xfrm>
            <a:off x="6620745" y="1610771"/>
            <a:ext cx="2304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en-GB" sz="1200" dirty="0">
                <a:solidFill>
                  <a:schemeClr val="accent1"/>
                </a:solidFill>
                <a:latin typeface="Corbel" panose="020B0503020204020204" pitchFamily="34" charset="0"/>
              </a:rPr>
              <a:t>Danube Bordering States</a:t>
            </a:r>
          </a:p>
        </p:txBody>
      </p:sp>
      <p:sp>
        <p:nvSpPr>
          <p:cNvPr id="12" name="Textfeld 1"/>
          <p:cNvSpPr txBox="1">
            <a:spLocks noChangeArrowheads="1"/>
          </p:cNvSpPr>
          <p:nvPr/>
        </p:nvSpPr>
        <p:spPr bwMode="auto">
          <a:xfrm>
            <a:off x="6629951" y="1808839"/>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bg1"/>
                </a:solidFill>
                <a:latin typeface="Corbel" panose="020B0503020204020204" pitchFamily="34" charset="0"/>
              </a:rPr>
              <a:t>source</a:t>
            </a:r>
            <a:r>
              <a:rPr lang="de-DE" sz="800" dirty="0">
                <a:solidFill>
                  <a:schemeClr val="bg1"/>
                </a:solidFill>
                <a:latin typeface="Corbel" panose="020B0503020204020204" pitchFamily="34" charset="0"/>
              </a:rPr>
              <a:t>: via </a:t>
            </a:r>
            <a:r>
              <a:rPr lang="de-DE" sz="800" dirty="0" err="1">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6333323" y="1887770"/>
            <a:ext cx="2802970" cy="4411631"/>
          </a:xfrm>
          <a:prstGeom prst="rect">
            <a:avLst/>
          </a:prstGeom>
        </p:spPr>
      </p:pic>
    </p:spTree>
    <p:extLst>
      <p:ext uri="{BB962C8B-B14F-4D97-AF65-F5344CB8AC3E}">
        <p14:creationId xmlns:p14="http://schemas.microsoft.com/office/powerpoint/2010/main" val="1096840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4325841" y="2792760"/>
            <a:ext cx="4817821" cy="2592288"/>
          </a:xfrm>
          <a:prstGeom prst="rect">
            <a:avLst/>
          </a:prstGeom>
        </p:spPr>
      </p:pic>
      <p:sp>
        <p:nvSpPr>
          <p:cNvPr id="2" name="Titel 1"/>
          <p:cNvSpPr>
            <a:spLocks noGrp="1"/>
          </p:cNvSpPr>
          <p:nvPr>
            <p:ph type="title"/>
          </p:nvPr>
        </p:nvSpPr>
        <p:spPr/>
        <p:txBody>
          <a:bodyPr/>
          <a:lstStyle/>
          <a:p>
            <a:r>
              <a:rPr lang="en-GB" b="1" dirty="0">
                <a:solidFill>
                  <a:schemeClr val="accent1"/>
                </a:solidFill>
              </a:rPr>
              <a:t>Subdivision of the Danube</a:t>
            </a:r>
            <a:br>
              <a:rPr lang="en-GB" b="1" dirty="0">
                <a:solidFill>
                  <a:schemeClr val="accent1"/>
                </a:solidFill>
              </a:rPr>
            </a:br>
            <a:r>
              <a:rPr lang="en-US" sz="2400" dirty="0">
                <a:solidFill>
                  <a:schemeClr val="accent1"/>
                </a:solidFill>
              </a:rPr>
              <a:t>The Danube Waterway</a:t>
            </a:r>
            <a:endParaRPr lang="de-DE" b="1" dirty="0">
              <a:solidFill>
                <a:schemeClr val="accent1"/>
              </a:solidFill>
            </a:endParaRPr>
          </a:p>
        </p:txBody>
      </p:sp>
      <p:sp>
        <p:nvSpPr>
          <p:cNvPr id="3" name="Inhaltsplatzhalter 2"/>
          <p:cNvSpPr>
            <a:spLocks noGrp="1"/>
          </p:cNvSpPr>
          <p:nvPr>
            <p:ph idx="1"/>
          </p:nvPr>
        </p:nvSpPr>
        <p:spPr>
          <a:xfrm>
            <a:off x="457200" y="1700808"/>
            <a:ext cx="3970784" cy="4776192"/>
          </a:xfrm>
        </p:spPr>
        <p:txBody>
          <a:bodyPr>
            <a:normAutofit lnSpcReduction="10000"/>
          </a:bodyPr>
          <a:lstStyle/>
          <a:p>
            <a:pPr marL="0" indent="0">
              <a:buNone/>
            </a:pPr>
            <a:endParaRPr lang="en-GB" sz="1800" b="1" dirty="0">
              <a:solidFill>
                <a:schemeClr val="accent1"/>
              </a:solidFill>
            </a:endParaRPr>
          </a:p>
          <a:p>
            <a:pPr marL="0" indent="0">
              <a:buNone/>
            </a:pPr>
            <a:r>
              <a:rPr lang="en-GB" sz="1800" dirty="0">
                <a:solidFill>
                  <a:schemeClr val="accent1"/>
                </a:solidFill>
              </a:rPr>
              <a:t>Subdivision of the navigable part of the Danube into </a:t>
            </a:r>
            <a:r>
              <a:rPr lang="en-GB" sz="1800" b="1" dirty="0">
                <a:solidFill>
                  <a:srgbClr val="189BC4"/>
                </a:solidFill>
              </a:rPr>
              <a:t>3 main sections:</a:t>
            </a:r>
          </a:p>
          <a:p>
            <a:endParaRPr lang="en-GB" sz="1800" dirty="0">
              <a:solidFill>
                <a:schemeClr val="accent1"/>
              </a:solidFill>
            </a:endParaRPr>
          </a:p>
          <a:p>
            <a:pPr>
              <a:buClr>
                <a:srgbClr val="189BC4"/>
              </a:buClr>
            </a:pPr>
            <a:r>
              <a:rPr lang="en-GB" sz="1800" b="1" dirty="0">
                <a:solidFill>
                  <a:srgbClr val="189BC4"/>
                </a:solidFill>
              </a:rPr>
              <a:t>Upper Danube </a:t>
            </a:r>
          </a:p>
          <a:p>
            <a:pPr marL="0" indent="0">
              <a:buClr>
                <a:srgbClr val="189BC4"/>
              </a:buClr>
              <a:buNone/>
            </a:pPr>
            <a:r>
              <a:rPr lang="en-GB" sz="1800" dirty="0" err="1">
                <a:solidFill>
                  <a:schemeClr val="accent1"/>
                </a:solidFill>
              </a:rPr>
              <a:t>Kelheim</a:t>
            </a:r>
            <a:r>
              <a:rPr lang="en-GB" sz="1800" dirty="0">
                <a:solidFill>
                  <a:schemeClr val="accent1"/>
                </a:solidFill>
              </a:rPr>
              <a:t>–</a:t>
            </a:r>
            <a:r>
              <a:rPr lang="en-GB" sz="1800" dirty="0" err="1">
                <a:solidFill>
                  <a:schemeClr val="accent1"/>
                </a:solidFill>
              </a:rPr>
              <a:t>Gönyű</a:t>
            </a:r>
            <a:r>
              <a:rPr lang="en-GB" sz="1800" dirty="0">
                <a:solidFill>
                  <a:schemeClr val="accent1"/>
                </a:solidFill>
              </a:rPr>
              <a:t>, 623 km length, </a:t>
            </a:r>
            <a:br>
              <a:rPr lang="en-GB" sz="1800" dirty="0">
                <a:solidFill>
                  <a:schemeClr val="accent1"/>
                </a:solidFill>
              </a:rPr>
            </a:br>
            <a:r>
              <a:rPr lang="en-GB" sz="1800" dirty="0">
                <a:solidFill>
                  <a:schemeClr val="accent1"/>
                </a:solidFill>
              </a:rPr>
              <a:t>due to the high gradient, this part has </a:t>
            </a:r>
            <a:br>
              <a:rPr lang="en-GB" sz="1800" dirty="0">
                <a:solidFill>
                  <a:schemeClr val="accent1"/>
                </a:solidFill>
              </a:rPr>
            </a:br>
            <a:r>
              <a:rPr lang="en-GB" sz="1800" dirty="0">
                <a:solidFill>
                  <a:schemeClr val="accent1"/>
                </a:solidFill>
              </a:rPr>
              <a:t>the characteristics of a mountain river</a:t>
            </a:r>
          </a:p>
          <a:p>
            <a:pPr>
              <a:buClr>
                <a:srgbClr val="189BC4"/>
              </a:buClr>
            </a:pPr>
            <a:endParaRPr lang="en-GB" sz="1800" dirty="0">
              <a:solidFill>
                <a:schemeClr val="accent1"/>
              </a:solidFill>
            </a:endParaRPr>
          </a:p>
          <a:p>
            <a:pPr>
              <a:buClr>
                <a:srgbClr val="189BC4"/>
              </a:buClr>
            </a:pPr>
            <a:r>
              <a:rPr lang="en-GB" sz="1800" b="1" dirty="0">
                <a:solidFill>
                  <a:srgbClr val="189BC4"/>
                </a:solidFill>
              </a:rPr>
              <a:t>Central Danube</a:t>
            </a:r>
          </a:p>
          <a:p>
            <a:pPr marL="0" indent="0">
              <a:buClr>
                <a:srgbClr val="189BC4"/>
              </a:buClr>
              <a:buNone/>
            </a:pPr>
            <a:r>
              <a:rPr lang="en-GB" sz="1800" dirty="0" err="1">
                <a:solidFill>
                  <a:schemeClr val="accent1"/>
                </a:solidFill>
              </a:rPr>
              <a:t>Gönyű</a:t>
            </a:r>
            <a:r>
              <a:rPr lang="en-GB" sz="1800" dirty="0">
                <a:solidFill>
                  <a:schemeClr val="accent1"/>
                </a:solidFill>
              </a:rPr>
              <a:t>–</a:t>
            </a:r>
            <a:r>
              <a:rPr lang="en-GB" sz="1800" dirty="0" err="1">
                <a:solidFill>
                  <a:schemeClr val="accent1"/>
                </a:solidFill>
              </a:rPr>
              <a:t>Turnu-Severin</a:t>
            </a:r>
            <a:r>
              <a:rPr lang="en-GB" sz="1800" dirty="0">
                <a:solidFill>
                  <a:schemeClr val="accent1"/>
                </a:solidFill>
              </a:rPr>
              <a:t>, </a:t>
            </a:r>
            <a:br>
              <a:rPr lang="en-GB" sz="1800" dirty="0">
                <a:solidFill>
                  <a:schemeClr val="accent1"/>
                </a:solidFill>
              </a:rPr>
            </a:br>
            <a:r>
              <a:rPr lang="en-GB" sz="1800" dirty="0">
                <a:solidFill>
                  <a:schemeClr val="accent1"/>
                </a:solidFill>
              </a:rPr>
              <a:t>860 km length</a:t>
            </a:r>
          </a:p>
          <a:p>
            <a:pPr>
              <a:buClr>
                <a:srgbClr val="189BC4"/>
              </a:buClr>
            </a:pPr>
            <a:endParaRPr lang="en-GB" sz="1800" dirty="0">
              <a:solidFill>
                <a:schemeClr val="accent1"/>
              </a:solidFill>
            </a:endParaRPr>
          </a:p>
          <a:p>
            <a:pPr>
              <a:buClr>
                <a:srgbClr val="189BC4"/>
              </a:buClr>
            </a:pPr>
            <a:r>
              <a:rPr lang="en-GB" sz="1800" b="1" dirty="0">
                <a:solidFill>
                  <a:srgbClr val="189BC4"/>
                </a:solidFill>
              </a:rPr>
              <a:t>Lower Danube</a:t>
            </a:r>
            <a:endParaRPr lang="en-GB" sz="1800" dirty="0">
              <a:solidFill>
                <a:srgbClr val="189BC4"/>
              </a:solidFill>
            </a:endParaRPr>
          </a:p>
          <a:p>
            <a:pPr marL="0" indent="0">
              <a:buClr>
                <a:srgbClr val="189BC4"/>
              </a:buClr>
              <a:buNone/>
            </a:pPr>
            <a:r>
              <a:rPr lang="en-GB" sz="1800" dirty="0" err="1">
                <a:solidFill>
                  <a:schemeClr val="accent1"/>
                </a:solidFill>
              </a:rPr>
              <a:t>Turnu-Severin</a:t>
            </a:r>
            <a:r>
              <a:rPr lang="en-GB" sz="1800" dirty="0">
                <a:solidFill>
                  <a:schemeClr val="accent1"/>
                </a:solidFill>
              </a:rPr>
              <a:t>–</a:t>
            </a:r>
            <a:r>
              <a:rPr lang="en-GB" sz="1800" dirty="0" err="1">
                <a:solidFill>
                  <a:schemeClr val="accent1"/>
                </a:solidFill>
              </a:rPr>
              <a:t>Sulina</a:t>
            </a:r>
            <a:r>
              <a:rPr lang="en-GB" sz="1800" dirty="0">
                <a:solidFill>
                  <a:schemeClr val="accent1"/>
                </a:solidFill>
              </a:rPr>
              <a:t>, </a:t>
            </a:r>
            <a:br>
              <a:rPr lang="en-GB" sz="1800" dirty="0">
                <a:solidFill>
                  <a:schemeClr val="accent1"/>
                </a:solidFill>
              </a:rPr>
            </a:br>
            <a:r>
              <a:rPr lang="en-GB" sz="1800" dirty="0">
                <a:solidFill>
                  <a:schemeClr val="accent1"/>
                </a:solidFill>
              </a:rPr>
              <a:t>931 km length</a:t>
            </a:r>
            <a:endParaRPr lang="en-GB" sz="1800" dirty="0"/>
          </a:p>
          <a:p>
            <a:endParaRPr lang="de-DE" sz="9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
        <p:nvSpPr>
          <p:cNvPr id="7" name="Textfeld 1"/>
          <p:cNvSpPr txBox="1">
            <a:spLocks noChangeArrowheads="1"/>
          </p:cNvSpPr>
          <p:nvPr/>
        </p:nvSpPr>
        <p:spPr bwMode="auto">
          <a:xfrm>
            <a:off x="8182823" y="2974498"/>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Source: via donau</a:t>
            </a:r>
          </a:p>
        </p:txBody>
      </p:sp>
      <p:sp>
        <p:nvSpPr>
          <p:cNvPr id="12"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4021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07CEEC9B-4AFD-4023-A313-5EBA3FCC7D28}" type="slidenum">
              <a:rPr lang="en-GB" sz="800">
                <a:solidFill>
                  <a:schemeClr val="bg1"/>
                </a:solidFill>
                <a:ea typeface="ヒラギノ角ゴ Pro W3" pitchFamily="-108" charset="-128"/>
              </a:rPr>
              <a:pPr algn="r" eaLnBrk="1" hangingPunct="1"/>
              <a:t>9</a:t>
            </a:fld>
            <a:endParaRPr lang="en-GB" sz="800" dirty="0">
              <a:solidFill>
                <a:schemeClr val="bg1"/>
              </a:solidFill>
              <a:ea typeface="ヒラギノ角ゴ Pro W3" pitchFamily="-108" charset="-128"/>
            </a:endParaRPr>
          </a:p>
        </p:txBody>
      </p:sp>
      <p:sp>
        <p:nvSpPr>
          <p:cNvPr id="18436" name="Rectangle 2"/>
          <p:cNvSpPr>
            <a:spLocks noGrp="1" noChangeArrowheads="1"/>
          </p:cNvSpPr>
          <p:nvPr>
            <p:ph type="title" idx="4294967295"/>
          </p:nvPr>
        </p:nvSpPr>
        <p:spPr>
          <a:xfrm>
            <a:off x="600808" y="333374"/>
            <a:ext cx="7916008" cy="935385"/>
          </a:xfrm>
        </p:spPr>
        <p:txBody>
          <a:bodyPr>
            <a:normAutofit fontScale="90000"/>
          </a:bodyPr>
          <a:lstStyle/>
          <a:p>
            <a:r>
              <a:rPr lang="de-DE" b="1" dirty="0">
                <a:solidFill>
                  <a:schemeClr val="accent1"/>
                </a:solidFill>
              </a:rPr>
              <a:t>Lock </a:t>
            </a:r>
            <a:r>
              <a:rPr lang="de-DE" sz="3100" b="1" dirty="0" err="1">
                <a:solidFill>
                  <a:schemeClr val="accent1"/>
                </a:solidFill>
              </a:rPr>
              <a:t>Facilities</a:t>
            </a:r>
            <a:br>
              <a:rPr lang="de-DE" b="1" dirty="0">
                <a:solidFill>
                  <a:schemeClr val="accent1"/>
                </a:solidFill>
              </a:rPr>
            </a:br>
            <a:r>
              <a:rPr lang="en-US" dirty="0">
                <a:solidFill>
                  <a:schemeClr val="accent1"/>
                </a:solidFill>
              </a:rPr>
              <a:t>The </a:t>
            </a:r>
            <a:r>
              <a:rPr lang="en-US" sz="2700" dirty="0">
                <a:solidFill>
                  <a:schemeClr val="accent1"/>
                </a:solidFill>
              </a:rPr>
              <a:t>Danube</a:t>
            </a:r>
            <a:r>
              <a:rPr lang="en-US" dirty="0">
                <a:solidFill>
                  <a:schemeClr val="accent1"/>
                </a:solidFill>
              </a:rPr>
              <a:t> Waterway</a:t>
            </a:r>
            <a:endParaRPr lang="de-DE" b="1" dirty="0">
              <a:solidFill>
                <a:schemeClr val="accent1"/>
              </a:solidFill>
            </a:endParaRPr>
          </a:p>
        </p:txBody>
      </p:sp>
      <p:sp>
        <p:nvSpPr>
          <p:cNvPr id="18437" name="Rectangle 3"/>
          <p:cNvSpPr>
            <a:spLocks noGrp="1" noChangeArrowheads="1"/>
          </p:cNvSpPr>
          <p:nvPr>
            <p:ph type="body" idx="4294967295"/>
          </p:nvPr>
        </p:nvSpPr>
        <p:spPr>
          <a:xfrm>
            <a:off x="600807" y="1846337"/>
            <a:ext cx="5607283" cy="4687813"/>
          </a:xfrm>
        </p:spPr>
        <p:txBody>
          <a:bodyPr>
            <a:normAutofit/>
          </a:bodyPr>
          <a:lstStyle/>
          <a:p>
            <a:pPr>
              <a:spcBef>
                <a:spcPts val="2400"/>
              </a:spcBef>
              <a:spcAft>
                <a:spcPts val="1800"/>
              </a:spcAft>
              <a:buClr>
                <a:srgbClr val="189BC4"/>
              </a:buClr>
            </a:pPr>
            <a:r>
              <a:rPr lang="en-US" sz="1800" dirty="0">
                <a:solidFill>
                  <a:schemeClr val="accent1"/>
                </a:solidFill>
              </a:rPr>
              <a:t>allow to overcome differences in height along a waterway (river power plants)</a:t>
            </a:r>
          </a:p>
          <a:p>
            <a:pPr>
              <a:spcBef>
                <a:spcPts val="2400"/>
              </a:spcBef>
              <a:spcAft>
                <a:spcPts val="1800"/>
              </a:spcAft>
              <a:buClr>
                <a:srgbClr val="189BC4"/>
              </a:buClr>
            </a:pPr>
            <a:r>
              <a:rPr lang="en-US" sz="1800" dirty="0">
                <a:solidFill>
                  <a:schemeClr val="accent1"/>
                </a:solidFill>
              </a:rPr>
              <a:t>18 locks along the Danube</a:t>
            </a:r>
          </a:p>
          <a:p>
            <a:pPr>
              <a:spcBef>
                <a:spcPts val="2400"/>
              </a:spcBef>
              <a:spcAft>
                <a:spcPts val="1800"/>
              </a:spcAft>
              <a:buClr>
                <a:srgbClr val="189BC4"/>
              </a:buClr>
            </a:pPr>
            <a:r>
              <a:rPr lang="en-US" sz="1800" dirty="0">
                <a:solidFill>
                  <a:schemeClr val="accent1"/>
                </a:solidFill>
              </a:rPr>
              <a:t>9 locks at the Austrian Danube </a:t>
            </a:r>
          </a:p>
          <a:p>
            <a:pPr>
              <a:spcBef>
                <a:spcPts val="2400"/>
              </a:spcBef>
              <a:spcAft>
                <a:spcPts val="1800"/>
              </a:spcAft>
              <a:buClr>
                <a:srgbClr val="189BC4"/>
              </a:buClr>
            </a:pPr>
            <a:r>
              <a:rPr lang="en-US" sz="1800" dirty="0">
                <a:solidFill>
                  <a:schemeClr val="accent1"/>
                </a:solidFill>
              </a:rPr>
              <a:t>lock operation: about 40 minutes </a:t>
            </a:r>
            <a:br>
              <a:rPr lang="en-US" sz="1800" dirty="0">
                <a:solidFill>
                  <a:schemeClr val="accent1"/>
                </a:solidFill>
              </a:rPr>
            </a:br>
            <a:r>
              <a:rPr lang="en-US" sz="1800" dirty="0">
                <a:solidFill>
                  <a:schemeClr val="accent1"/>
                </a:solidFill>
              </a:rPr>
              <a:t>(50 % of the time are required to navigate the vessel </a:t>
            </a:r>
            <a:br>
              <a:rPr lang="en-US" sz="1800" dirty="0">
                <a:solidFill>
                  <a:schemeClr val="accent1"/>
                </a:solidFill>
              </a:rPr>
            </a:br>
            <a:r>
              <a:rPr lang="en-US" sz="1800" dirty="0">
                <a:solidFill>
                  <a:schemeClr val="accent1"/>
                </a:solidFill>
              </a:rPr>
              <a:t>in and out of the lock chamber)</a:t>
            </a:r>
            <a:endParaRPr lang="de-DE" sz="2500" dirty="0"/>
          </a:p>
        </p:txBody>
      </p:sp>
      <p:sp>
        <p:nvSpPr>
          <p:cNvPr id="7"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9</a:t>
            </a:fld>
            <a:endParaRPr lang="de-AT" dirty="0">
              <a:solidFill>
                <a:prstClr val="white"/>
              </a:solidFill>
            </a:endParaRPr>
          </a:p>
        </p:txBody>
      </p:sp>
      <p:pic>
        <p:nvPicPr>
          <p:cNvPr id="12" name="Picture 11"/>
          <p:cNvPicPr/>
          <p:nvPr/>
        </p:nvPicPr>
        <p:blipFill rotWithShape="1">
          <a:blip r:embed="rId3"/>
          <a:srcRect l="57122" t="29491" r="18400" b="26665"/>
          <a:stretch/>
        </p:blipFill>
        <p:spPr bwMode="auto">
          <a:xfrm>
            <a:off x="6519612" y="1797394"/>
            <a:ext cx="2624388" cy="1844812"/>
          </a:xfrm>
          <a:prstGeom prst="rect">
            <a:avLst/>
          </a:prstGeom>
          <a:ln>
            <a:noFill/>
          </a:ln>
          <a:extLst>
            <a:ext uri="{53640926-AAD7-44D8-BBD7-CCE9431645EC}">
              <a14:shadowObscured xmlns:a14="http://schemas.microsoft.com/office/drawing/2010/main"/>
            </a:ext>
          </a:extLst>
        </p:spPr>
      </p:pic>
      <p:pic>
        <p:nvPicPr>
          <p:cNvPr id="2" name="Grafik 1"/>
          <p:cNvPicPr>
            <a:picLocks noChangeAspect="1"/>
          </p:cNvPicPr>
          <p:nvPr/>
        </p:nvPicPr>
        <p:blipFill>
          <a:blip r:embed="rId4"/>
          <a:stretch>
            <a:fillRect/>
          </a:stretch>
        </p:blipFill>
        <p:spPr>
          <a:xfrm>
            <a:off x="6519600" y="4073409"/>
            <a:ext cx="2624400" cy="1968300"/>
          </a:xfrm>
          <a:prstGeom prst="rect">
            <a:avLst/>
          </a:prstGeom>
        </p:spPr>
      </p:pic>
      <p:sp>
        <p:nvSpPr>
          <p:cNvPr id="16" name="Textfeld 1"/>
          <p:cNvSpPr txBox="1"/>
          <p:nvPr/>
        </p:nvSpPr>
        <p:spPr>
          <a:xfrm>
            <a:off x="6426549" y="3652782"/>
            <a:ext cx="1386233" cy="276999"/>
          </a:xfrm>
          <a:prstGeom prst="rect">
            <a:avLst/>
          </a:prstGeom>
          <a:noFill/>
        </p:spPr>
        <p:txBody>
          <a:bodyPr wrap="square" rtlCol="0">
            <a:spAutoFit/>
          </a:bodyPr>
          <a:lstStyle/>
          <a:p>
            <a:r>
              <a:rPr lang="de-AT" sz="1200" dirty="0">
                <a:solidFill>
                  <a:schemeClr val="accent1"/>
                </a:solidFill>
                <a:latin typeface="Corbel" panose="020B0503020204020204" pitchFamily="34" charset="0"/>
              </a:rPr>
              <a:t>Lock in Freudenau</a:t>
            </a:r>
            <a:endParaRPr lang="de-DE" sz="1200" dirty="0">
              <a:solidFill>
                <a:schemeClr val="accent1"/>
              </a:solidFill>
              <a:latin typeface="Corbel" panose="020B0503020204020204" pitchFamily="34" charset="0"/>
            </a:endParaRPr>
          </a:p>
        </p:txBody>
      </p:sp>
      <p:sp>
        <p:nvSpPr>
          <p:cNvPr id="17" name="Textfeld 1"/>
          <p:cNvSpPr txBox="1"/>
          <p:nvPr/>
        </p:nvSpPr>
        <p:spPr>
          <a:xfrm>
            <a:off x="6445567" y="6059656"/>
            <a:ext cx="1386233" cy="276999"/>
          </a:xfrm>
          <a:prstGeom prst="rect">
            <a:avLst/>
          </a:prstGeom>
          <a:noFill/>
        </p:spPr>
        <p:txBody>
          <a:bodyPr wrap="square" rtlCol="0">
            <a:spAutoFit/>
          </a:bodyPr>
          <a:lstStyle/>
          <a:p>
            <a:r>
              <a:rPr lang="de-AT" sz="1200" dirty="0">
                <a:solidFill>
                  <a:schemeClr val="accent1"/>
                </a:solidFill>
                <a:latin typeface="Corbel" panose="020B0503020204020204" pitchFamily="34" charset="0"/>
              </a:rPr>
              <a:t>Lock in Freudenau</a:t>
            </a:r>
            <a:endParaRPr lang="de-DE" sz="1200" dirty="0">
              <a:solidFill>
                <a:schemeClr val="accent1"/>
              </a:solidFill>
              <a:latin typeface="Corbel" panose="020B0503020204020204" pitchFamily="34" charset="0"/>
            </a:endParaRPr>
          </a:p>
        </p:txBody>
      </p:sp>
      <p:sp>
        <p:nvSpPr>
          <p:cNvPr id="18" name="Textfeld 14"/>
          <p:cNvSpPr txBox="1"/>
          <p:nvPr/>
        </p:nvSpPr>
        <p:spPr>
          <a:xfrm>
            <a:off x="315645" y="5736490"/>
            <a:ext cx="6048200" cy="646331"/>
          </a:xfrm>
          <a:prstGeom prst="rect">
            <a:avLst/>
          </a:prstGeom>
          <a:noFill/>
          <a:ln w="28575">
            <a:solidFill>
              <a:srgbClr val="189BC4"/>
            </a:solidFill>
          </a:ln>
        </p:spPr>
        <p:txBody>
          <a:bodyPr wrap="square" rtlCol="0" anchor="ctr">
            <a:spAutoFit/>
          </a:bodyPr>
          <a:lstStyle/>
          <a:p>
            <a:pPr marL="720725"/>
            <a:r>
              <a:rPr lang="de-DE" dirty="0">
                <a:solidFill>
                  <a:schemeClr val="accent1"/>
                </a:solidFill>
                <a:latin typeface="Corbel" panose="020B0503020204020204" pitchFamily="34" charset="0"/>
              </a:rPr>
              <a:t>Lock </a:t>
            </a:r>
            <a:r>
              <a:rPr lang="de-DE" dirty="0" err="1">
                <a:solidFill>
                  <a:schemeClr val="accent1"/>
                </a:solidFill>
                <a:latin typeface="Corbel" panose="020B0503020204020204" pitchFamily="34" charset="0"/>
              </a:rPr>
              <a:t>operations</a:t>
            </a:r>
            <a:r>
              <a:rPr lang="de-DE" dirty="0">
                <a:solidFill>
                  <a:schemeClr val="accent1"/>
                </a:solidFill>
                <a:latin typeface="Corbel" panose="020B0503020204020204" pitchFamily="34" charset="0"/>
              </a:rPr>
              <a:t> </a:t>
            </a:r>
            <a:r>
              <a:rPr lang="de-DE" dirty="0" err="1">
                <a:solidFill>
                  <a:schemeClr val="accent1"/>
                </a:solidFill>
                <a:latin typeface="Corbel" panose="020B0503020204020204" pitchFamily="34" charset="0"/>
              </a:rPr>
              <a:t>are</a:t>
            </a:r>
            <a:r>
              <a:rPr lang="de-DE" dirty="0">
                <a:solidFill>
                  <a:schemeClr val="accent1"/>
                </a:solidFill>
                <a:latin typeface="Corbel" panose="020B0503020204020204" pitchFamily="34" charset="0"/>
              </a:rPr>
              <a:t> </a:t>
            </a:r>
            <a:r>
              <a:rPr lang="de-DE" dirty="0" err="1">
                <a:solidFill>
                  <a:schemeClr val="accent1"/>
                </a:solidFill>
                <a:latin typeface="Corbel" panose="020B0503020204020204" pitchFamily="34" charset="0"/>
              </a:rPr>
              <a:t>carried</a:t>
            </a:r>
            <a:r>
              <a:rPr lang="de-DE" dirty="0">
                <a:solidFill>
                  <a:schemeClr val="accent1"/>
                </a:solidFill>
                <a:latin typeface="Corbel" panose="020B0503020204020204" pitchFamily="34" charset="0"/>
              </a:rPr>
              <a:t> out </a:t>
            </a:r>
            <a:r>
              <a:rPr lang="de-DE" dirty="0" err="1">
                <a:solidFill>
                  <a:schemeClr val="accent1"/>
                </a:solidFill>
                <a:latin typeface="Corbel" panose="020B0503020204020204" pitchFamily="34" charset="0"/>
              </a:rPr>
              <a:t>free</a:t>
            </a:r>
            <a:r>
              <a:rPr lang="de-DE" dirty="0">
                <a:solidFill>
                  <a:schemeClr val="accent1"/>
                </a:solidFill>
                <a:latin typeface="Corbel" panose="020B0503020204020204" pitchFamily="34" charset="0"/>
              </a:rPr>
              <a:t> </a:t>
            </a:r>
            <a:r>
              <a:rPr lang="de-DE" dirty="0" err="1">
                <a:solidFill>
                  <a:schemeClr val="accent1"/>
                </a:solidFill>
                <a:latin typeface="Corbel" panose="020B0503020204020204" pitchFamily="34" charset="0"/>
              </a:rPr>
              <a:t>of</a:t>
            </a:r>
            <a:r>
              <a:rPr lang="de-DE" dirty="0">
                <a:solidFill>
                  <a:schemeClr val="accent1"/>
                </a:solidFill>
                <a:latin typeface="Corbel" panose="020B0503020204020204" pitchFamily="34" charset="0"/>
              </a:rPr>
              <a:t> </a:t>
            </a:r>
            <a:r>
              <a:rPr lang="de-DE" dirty="0" err="1">
                <a:solidFill>
                  <a:schemeClr val="accent1"/>
                </a:solidFill>
                <a:latin typeface="Corbel" panose="020B0503020204020204" pitchFamily="34" charset="0"/>
              </a:rPr>
              <a:t>charge</a:t>
            </a:r>
            <a:r>
              <a:rPr lang="de-DE" dirty="0">
                <a:solidFill>
                  <a:schemeClr val="accent1"/>
                </a:solidFill>
                <a:latin typeface="Corbel" panose="020B0503020204020204" pitchFamily="34" charset="0"/>
              </a:rPr>
              <a:t> </a:t>
            </a:r>
            <a:br>
              <a:rPr lang="de-DE" dirty="0">
                <a:solidFill>
                  <a:schemeClr val="accent1"/>
                </a:solidFill>
                <a:latin typeface="Corbel" panose="020B0503020204020204" pitchFamily="34" charset="0"/>
              </a:rPr>
            </a:br>
            <a:r>
              <a:rPr lang="de-DE" dirty="0">
                <a:solidFill>
                  <a:schemeClr val="accent1"/>
                </a:solidFill>
                <a:latin typeface="Corbel" panose="020B0503020204020204" pitchFamily="34" charset="0"/>
              </a:rPr>
              <a:t>24 </a:t>
            </a:r>
            <a:r>
              <a:rPr lang="de-DE" dirty="0" err="1">
                <a:solidFill>
                  <a:schemeClr val="accent1"/>
                </a:solidFill>
                <a:latin typeface="Corbel" panose="020B0503020204020204" pitchFamily="34" charset="0"/>
              </a:rPr>
              <a:t>hours</a:t>
            </a:r>
            <a:r>
              <a:rPr lang="de-DE" dirty="0">
                <a:solidFill>
                  <a:schemeClr val="accent1"/>
                </a:solidFill>
                <a:latin typeface="Corbel" panose="020B0503020204020204" pitchFamily="34" charset="0"/>
              </a:rPr>
              <a:t>/7 </a:t>
            </a:r>
            <a:r>
              <a:rPr lang="de-DE" dirty="0" err="1">
                <a:solidFill>
                  <a:schemeClr val="accent1"/>
                </a:solidFill>
                <a:latin typeface="Corbel" panose="020B0503020204020204" pitchFamily="34" charset="0"/>
              </a:rPr>
              <a:t>days</a:t>
            </a:r>
            <a:r>
              <a:rPr lang="de-DE" dirty="0">
                <a:solidFill>
                  <a:schemeClr val="accent1"/>
                </a:solidFill>
                <a:latin typeface="Corbel" panose="020B0503020204020204" pitchFamily="34" charset="0"/>
              </a:rPr>
              <a:t> a </a:t>
            </a:r>
            <a:r>
              <a:rPr lang="de-DE" dirty="0" err="1">
                <a:solidFill>
                  <a:schemeClr val="accent1"/>
                </a:solidFill>
                <a:latin typeface="Corbel" panose="020B0503020204020204" pitchFamily="34" charset="0"/>
              </a:rPr>
              <a:t>week</a:t>
            </a:r>
            <a:endParaRPr lang="de-AT" dirty="0">
              <a:solidFill>
                <a:schemeClr val="tx2"/>
              </a:solidFill>
              <a:latin typeface="Corbel" panose="020B0503020204020204" pitchFamily="34" charset="0"/>
            </a:endParaRPr>
          </a:p>
        </p:txBody>
      </p:sp>
      <p:pic>
        <p:nvPicPr>
          <p:cNvPr id="1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7544" y="5793109"/>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feld 1"/>
          <p:cNvSpPr txBox="1">
            <a:spLocks noChangeArrowheads="1"/>
          </p:cNvSpPr>
          <p:nvPr/>
        </p:nvSpPr>
        <p:spPr bwMode="auto">
          <a:xfrm>
            <a:off x="8235684" y="642786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21" name="Textfeld 1"/>
          <p:cNvSpPr txBox="1">
            <a:spLocks noChangeArrowheads="1"/>
          </p:cNvSpPr>
          <p:nvPr/>
        </p:nvSpPr>
        <p:spPr bwMode="auto">
          <a:xfrm>
            <a:off x="6493252" y="4100496"/>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22" name="Textfeld 1"/>
          <p:cNvSpPr txBox="1">
            <a:spLocks noChangeArrowheads="1"/>
          </p:cNvSpPr>
          <p:nvPr/>
        </p:nvSpPr>
        <p:spPr bwMode="auto">
          <a:xfrm>
            <a:off x="6493252" y="1817451"/>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err="1">
                <a:solidFill>
                  <a:schemeClr val="bg1"/>
                </a:solidFill>
                <a:latin typeface="Corbel" panose="020B0503020204020204" pitchFamily="34" charset="0"/>
              </a:rPr>
              <a:t>source</a:t>
            </a:r>
            <a:r>
              <a:rPr lang="de-DE" sz="800" dirty="0">
                <a:solidFill>
                  <a:schemeClr val="bg1"/>
                </a:solidFill>
                <a:latin typeface="Corbel" panose="020B0503020204020204" pitchFamily="34" charset="0"/>
              </a:rPr>
              <a:t>: via </a:t>
            </a:r>
            <a:r>
              <a:rPr lang="de-DE" sz="800" dirty="0" err="1">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97306420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8">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4_Clarity">
  <a:themeElements>
    <a:clrScheme name="Custom 3">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10620</Words>
  <Application>Microsoft Office PowerPoint</Application>
  <PresentationFormat>On-screen Show (4:3)</PresentationFormat>
  <Paragraphs>946</Paragraphs>
  <Slides>52</Slides>
  <Notes>52</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52</vt:i4>
      </vt:variant>
    </vt:vector>
  </HeadingPairs>
  <TitlesOfParts>
    <vt:vector size="63" baseType="lpstr">
      <vt:lpstr>AkkuratStd-Light</vt:lpstr>
      <vt:lpstr>Arial</vt:lpstr>
      <vt:lpstr>Calibri</vt:lpstr>
      <vt:lpstr>Corbel</vt:lpstr>
      <vt:lpstr>Courier New</vt:lpstr>
      <vt:lpstr>Symbol</vt:lpstr>
      <vt:lpstr>Custom Design</vt:lpstr>
      <vt:lpstr>1_Clarity</vt:lpstr>
      <vt:lpstr>4_Clarity</vt:lpstr>
      <vt:lpstr>2_Clarity</vt:lpstr>
      <vt:lpstr>Photo Editor-Foto</vt:lpstr>
      <vt:lpstr>How to work best with this  learning material</vt:lpstr>
      <vt:lpstr>Learning objectives and target groups</vt:lpstr>
      <vt:lpstr>DANUBE NAVIGATION – Markets and Strengthening of the Waterway</vt:lpstr>
      <vt:lpstr>Warm-Up:  DANUBE NAVIGATION – Markets and Strengthening of the Waterway</vt:lpstr>
      <vt:lpstr>DANUBE NAVIGATION – Markets and Strengthening of the Waterway</vt:lpstr>
      <vt:lpstr>Danube Region The Danube Waterway</vt:lpstr>
      <vt:lpstr>Danube – Data and Facts The Danube Waterway</vt:lpstr>
      <vt:lpstr>Subdivision of the Danube The Danube Waterway</vt:lpstr>
      <vt:lpstr>Lock Facilities The Danube Waterway</vt:lpstr>
      <vt:lpstr>Austrian Locks The Danube Waterway</vt:lpstr>
      <vt:lpstr>Bridges – Navigability The Danube Waterway</vt:lpstr>
      <vt:lpstr>Bridges along the Danube The Danube Waterway</vt:lpstr>
      <vt:lpstr>Availability of the Danube The Danube Waterway</vt:lpstr>
      <vt:lpstr>Quiz The Danube Waterway</vt:lpstr>
      <vt:lpstr>DANUBE NAVIGATION – Markets and Strengthening of the Waterway</vt:lpstr>
      <vt:lpstr>Freight transport on the Danube Markets of the Danube Navigation</vt:lpstr>
      <vt:lpstr>Freight Transport on the entire Danube – in million tons/year (2020) Markets of Danube Navigation</vt:lpstr>
      <vt:lpstr>Freight Transport on the Austrian Danube 2006-2021 Markets of Danube Navigation</vt:lpstr>
      <vt:lpstr>Cross-Border Freight Transport  at the Austrian Danube 2021 Markets of Danube Navigation</vt:lpstr>
      <vt:lpstr>Transport Volume on the Austrian Danube by Commodity Groups 2021 Markets of Danube Navigation</vt:lpstr>
      <vt:lpstr>Transported Goods Markets of Danube Navigation</vt:lpstr>
      <vt:lpstr>Tourism at the Austrian Danube Markets of Danube Navigation</vt:lpstr>
      <vt:lpstr>Tourismus at the Austrian Danube 2021 Markets of Danube Navigation</vt:lpstr>
      <vt:lpstr>Quiz Markets of Danube Navigation</vt:lpstr>
      <vt:lpstr>DANUBE NAVIGATION – Markets and Strengthening of the Waterway</vt:lpstr>
      <vt:lpstr>Strengths of Danube Navigation</vt:lpstr>
      <vt:lpstr>Strengths of Danube Navigation</vt:lpstr>
      <vt:lpstr>Strengths of Danube Navigation</vt:lpstr>
      <vt:lpstr>PowerPoint Presentation</vt:lpstr>
      <vt:lpstr>Problems of Danube Navigation Strengthening of Danube Navigation</vt:lpstr>
      <vt:lpstr>General Requirements Strengthening of Danube Navigation</vt:lpstr>
      <vt:lpstr>Framework of Transport Policy –  at pan-European level Strengthening of Danube Navigation</vt:lpstr>
      <vt:lpstr>Framework of Transport Policy –   at pan-European level Strengthening of Danube Navigation</vt:lpstr>
      <vt:lpstr>Transport Policy – in Austria Strengthening of Danube Navigation</vt:lpstr>
      <vt:lpstr>Problem solving &amp; improvement  Strengthening of Danube Navigation</vt:lpstr>
      <vt:lpstr>Problem solving &amp; improvement  Strengthening of Danube Navigation</vt:lpstr>
      <vt:lpstr>Problem solving &amp; improvement example: The Danube east of Vienna</vt:lpstr>
      <vt:lpstr>PowerPoint Presentation</vt:lpstr>
      <vt:lpstr>Problem solving &amp; improvement  Strengthening of Danube Navigation</vt:lpstr>
      <vt:lpstr>Problem solving &amp; improvement  Strengthening of Danube Navigation</vt:lpstr>
      <vt:lpstr>Lack of Qualified Staff Strengths of Danube Navigation</vt:lpstr>
      <vt:lpstr>Education and Training Standards Strengths of Danube Navigation</vt:lpstr>
      <vt:lpstr>Training standards  – solution approach Strengthening of Danube navigation</vt:lpstr>
      <vt:lpstr>Quiz Strengthening of Danube Navigation</vt:lpstr>
      <vt:lpstr>DANUBE NAVIGATION – Markets and Strengths of the Waterway</vt:lpstr>
      <vt:lpstr>High &amp; Heavy –  heavy load transports on the Danube Transport examples</vt:lpstr>
      <vt:lpstr>Mineral oil products Transport examples</vt:lpstr>
      <vt:lpstr>Construction materials Transport examples</vt:lpstr>
      <vt:lpstr>Quiz Transport Examples</vt:lpstr>
      <vt:lpstr>ABC-list final exercise</vt:lpstr>
      <vt:lpstr>Sources</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Kompp Ricarda</cp:lastModifiedBy>
  <cp:revision>494</cp:revision>
  <cp:lastPrinted>2018-03-05T10:00:34Z</cp:lastPrinted>
  <dcterms:created xsi:type="dcterms:W3CDTF">2012-09-17T08:31:25Z</dcterms:created>
  <dcterms:modified xsi:type="dcterms:W3CDTF">2022-09-20T09:35:25Z</dcterms:modified>
</cp:coreProperties>
</file>