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91" r:id="rId3"/>
  </p:sldMasterIdLst>
  <p:notesMasterIdLst>
    <p:notesMasterId r:id="rId41"/>
  </p:notesMasterIdLst>
  <p:handoutMasterIdLst>
    <p:handoutMasterId r:id="rId42"/>
  </p:handoutMasterIdLst>
  <p:sldIdLst>
    <p:sldId id="501" r:id="rId4"/>
    <p:sldId id="512" r:id="rId5"/>
    <p:sldId id="256" r:id="rId6"/>
    <p:sldId id="500" r:id="rId7"/>
    <p:sldId id="394" r:id="rId8"/>
    <p:sldId id="486" r:id="rId9"/>
    <p:sldId id="473" r:id="rId10"/>
    <p:sldId id="487" r:id="rId11"/>
    <p:sldId id="488" r:id="rId12"/>
    <p:sldId id="498" r:id="rId13"/>
    <p:sldId id="502" r:id="rId14"/>
    <p:sldId id="489" r:id="rId15"/>
    <p:sldId id="513" r:id="rId16"/>
    <p:sldId id="514" r:id="rId17"/>
    <p:sldId id="515" r:id="rId18"/>
    <p:sldId id="516" r:id="rId19"/>
    <p:sldId id="517" r:id="rId20"/>
    <p:sldId id="518" r:id="rId21"/>
    <p:sldId id="519" r:id="rId22"/>
    <p:sldId id="520" r:id="rId23"/>
    <p:sldId id="522" r:id="rId24"/>
    <p:sldId id="523" r:id="rId25"/>
    <p:sldId id="524" r:id="rId26"/>
    <p:sldId id="525" r:id="rId27"/>
    <p:sldId id="526" r:id="rId28"/>
    <p:sldId id="527" r:id="rId29"/>
    <p:sldId id="528" r:id="rId30"/>
    <p:sldId id="496" r:id="rId31"/>
    <p:sldId id="529" r:id="rId32"/>
    <p:sldId id="530" r:id="rId33"/>
    <p:sldId id="531" r:id="rId34"/>
    <p:sldId id="532" r:id="rId35"/>
    <p:sldId id="533" r:id="rId36"/>
    <p:sldId id="534" r:id="rId37"/>
    <p:sldId id="506" r:id="rId38"/>
    <p:sldId id="417" r:id="rId39"/>
    <p:sldId id="499" r:id="rId40"/>
  </p:sldIdLst>
  <p:sldSz cx="9144000" cy="6858000" type="screen4x3"/>
  <p:notesSz cx="6669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3" clrIdx="0"/>
  <p:cmAuthor id="1" name="Haller Alexandra" initials="HA" lastIdx="1" clrIdx="1"/>
  <p:cmAuthor id="2" name="Borca Bianca" initials="BB" lastIdx="1" clrIdx="2">
    <p:extLst>
      <p:ext uri="{19B8F6BF-5375-455C-9EA6-DF929625EA0E}">
        <p15:presenceInfo xmlns:p15="http://schemas.microsoft.com/office/powerpoint/2012/main" userId="S-1-5-21-2518422877-1314745675-1541441037-63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FFF7EF"/>
    <a:srgbClr val="3C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14" autoAdjust="0"/>
    <p:restoredTop sz="55153" autoAdjust="0"/>
  </p:normalViewPr>
  <p:slideViewPr>
    <p:cSldViewPr showGuides="1">
      <p:cViewPr varScale="1">
        <p:scale>
          <a:sx n="72" d="100"/>
          <a:sy n="72" d="100"/>
        </p:scale>
        <p:origin x="2346" y="54"/>
      </p:cViewPr>
      <p:guideLst>
        <p:guide orient="horz" pos="2160"/>
        <p:guide pos="2880"/>
      </p:guideLst>
    </p:cSldViewPr>
  </p:slideViewPr>
  <p:notesTextViewPr>
    <p:cViewPr>
      <p:scale>
        <a:sx n="1" d="1"/>
        <a:sy n="1" d="1"/>
      </p:scale>
      <p:origin x="0" y="0"/>
    </p:cViewPr>
  </p:notesTextViewPr>
  <p:sorterViewPr>
    <p:cViewPr>
      <p:scale>
        <a:sx n="100" d="100"/>
        <a:sy n="100" d="100"/>
      </p:scale>
      <p:origin x="0" y="192"/>
    </p:cViewPr>
  </p:sorterViewPr>
  <p:notesViewPr>
    <p:cSldViewPr>
      <p:cViewPr varScale="1">
        <p:scale>
          <a:sx n="78" d="100"/>
          <a:sy n="78" d="100"/>
        </p:scale>
        <p:origin x="-3354" y="-108"/>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Geeignete Güter</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Multimodale Transportketten</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Preisbildung &amp; Transportvarianten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AB399548-C0EB-4691-9CE6-7284291054B6}" type="pres">
      <dgm:prSet presAssocID="{F2941672-F5FC-4F5F-8FF3-57791CAF8C56}" presName="text_1" presStyleLbl="node1" presStyleIdx="0" presStyleCnt="3">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3"/>
      <dgm:spPr>
        <a:solidFill>
          <a:schemeClr val="accent1"/>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3">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3"/>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3">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3"/>
      <dgm:spPr>
        <a:solidFill>
          <a:schemeClr val="accent1">
            <a:lumMod val="40000"/>
            <a:lumOff val="60000"/>
          </a:schemeClr>
        </a:solidFill>
        <a:ln w="28575">
          <a:solidFill>
            <a:schemeClr val="accent1"/>
          </a:solidFill>
        </a:ln>
      </dgm:spPr>
      <dgm:t>
        <a:bodyPr/>
        <a:lstStyle/>
        <a:p>
          <a:endParaRPr lang="de-AT"/>
        </a:p>
      </dgm:t>
    </dgm:pt>
  </dgm:ptLst>
  <dgm:cxnLst>
    <dgm:cxn modelId="{84C9246D-BFB7-463A-8E01-4254F5A4DB14}" type="presOf" srcId="{173351EC-E710-4201-8F33-1AD5623FE62E}" destId="{6B0ECE05-8828-4C0A-A479-6C928C989F2D}" srcOrd="0" destOrd="0" presId="urn:microsoft.com/office/officeart/2008/layout/VerticalCurvedList"/>
    <dgm:cxn modelId="{95042434-4A1B-4CF6-BDD0-1AFD8774D510}" type="presOf" srcId="{754914D3-2823-4D9D-9B5F-8AAE908A2791}" destId="{AE6139D5-D84B-4711-8A6A-A5161E022A99}" srcOrd="0" destOrd="0" presId="urn:microsoft.com/office/officeart/2008/layout/VerticalCurvedList"/>
    <dgm:cxn modelId="{4DC2B380-4CC9-4ADE-AFA3-1028FA985A8D}" type="presOf" srcId="{624E2F07-CA2B-4ED9-89E9-4ED31FD7F6BD}" destId="{93855F07-44CB-45DE-B464-761E63A71CD5}"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242D02B7-DC80-4ADF-8EB3-9A2D3D4B3FED}" type="presOf" srcId="{F2941672-F5FC-4F5F-8FF3-57791CAF8C56}" destId="{AB399548-C0EB-4691-9CE6-7284291054B6}" srcOrd="0" destOrd="0" presId="urn:microsoft.com/office/officeart/2008/layout/VerticalCurvedList"/>
    <dgm:cxn modelId="{74315371-4107-41A8-8DCD-7649364C0B7A}" type="presOf" srcId="{F24300EC-4372-4D89-B437-9F81F6228517}" destId="{77ECFE10-46D2-48B0-947A-2C85B551FC94}"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108E50BE-3469-439F-8FFF-017FEBDD5C74}" srcId="{754914D3-2823-4D9D-9B5F-8AAE908A2791}" destId="{F2941672-F5FC-4F5F-8FF3-57791CAF8C56}" srcOrd="0" destOrd="0" parTransId="{937F0D99-2D0E-48A6-94B9-C880850880C0}" sibTransId="{624E2F07-CA2B-4ED9-89E9-4ED31FD7F6BD}"/>
    <dgm:cxn modelId="{7E059E4A-B554-46B7-A1E8-210D401AD3A9}" type="presParOf" srcId="{AE6139D5-D84B-4711-8A6A-A5161E022A99}" destId="{00F42187-34FD-4D8B-A449-F316E9EB9AFA}" srcOrd="0" destOrd="0" presId="urn:microsoft.com/office/officeart/2008/layout/VerticalCurvedList"/>
    <dgm:cxn modelId="{91C22D94-6FBD-4C7E-A6F5-851000EB3198}" type="presParOf" srcId="{00F42187-34FD-4D8B-A449-F316E9EB9AFA}" destId="{C168C53D-163A-4892-8EF0-B5326C3FF8C8}" srcOrd="0" destOrd="0" presId="urn:microsoft.com/office/officeart/2008/layout/VerticalCurvedList"/>
    <dgm:cxn modelId="{A5FFCAD4-97A9-471D-9E0B-A35878E49C1E}" type="presParOf" srcId="{C168C53D-163A-4892-8EF0-B5326C3FF8C8}" destId="{0FAB2C97-DF89-43B9-B7B2-C745E026F562}" srcOrd="0" destOrd="0" presId="urn:microsoft.com/office/officeart/2008/layout/VerticalCurvedList"/>
    <dgm:cxn modelId="{2F22006E-31B2-4C84-8253-4FC672A5CE15}" type="presParOf" srcId="{C168C53D-163A-4892-8EF0-B5326C3FF8C8}" destId="{93855F07-44CB-45DE-B464-761E63A71CD5}" srcOrd="1" destOrd="0" presId="urn:microsoft.com/office/officeart/2008/layout/VerticalCurvedList"/>
    <dgm:cxn modelId="{E74C2067-ED80-42B5-B881-DCBA8903286C}" type="presParOf" srcId="{C168C53D-163A-4892-8EF0-B5326C3FF8C8}" destId="{D258DE45-194F-4470-A0BE-D234AB24927B}" srcOrd="2" destOrd="0" presId="urn:microsoft.com/office/officeart/2008/layout/VerticalCurvedList"/>
    <dgm:cxn modelId="{CA48CA09-9DA7-4AE4-A548-ECEC65DD7CDF}" type="presParOf" srcId="{C168C53D-163A-4892-8EF0-B5326C3FF8C8}" destId="{BF8CDB65-7F63-46ED-AD6F-299BB5E410A3}" srcOrd="3" destOrd="0" presId="urn:microsoft.com/office/officeart/2008/layout/VerticalCurvedList"/>
    <dgm:cxn modelId="{2C2C07D0-74A8-456A-95C3-BF46367EBAD4}" type="presParOf" srcId="{00F42187-34FD-4D8B-A449-F316E9EB9AFA}" destId="{AB399548-C0EB-4691-9CE6-7284291054B6}" srcOrd="1" destOrd="0" presId="urn:microsoft.com/office/officeart/2008/layout/VerticalCurvedList"/>
    <dgm:cxn modelId="{63604153-2139-4D8E-9557-CEC516342BD1}" type="presParOf" srcId="{00F42187-34FD-4D8B-A449-F316E9EB9AFA}" destId="{0B7AF41F-095F-4954-9948-F3B9C7302B4D}" srcOrd="2" destOrd="0" presId="urn:microsoft.com/office/officeart/2008/layout/VerticalCurvedList"/>
    <dgm:cxn modelId="{7B6AE10B-93D6-4DAC-9CE2-16DEE959736C}" type="presParOf" srcId="{0B7AF41F-095F-4954-9948-F3B9C7302B4D}" destId="{9AF5ED78-341F-403E-97B4-875F8057A202}" srcOrd="0" destOrd="0" presId="urn:microsoft.com/office/officeart/2008/layout/VerticalCurvedList"/>
    <dgm:cxn modelId="{25502D97-D5C9-4D70-8435-4C357A002E86}" type="presParOf" srcId="{00F42187-34FD-4D8B-A449-F316E9EB9AFA}" destId="{77ECFE10-46D2-48B0-947A-2C85B551FC94}" srcOrd="3" destOrd="0" presId="urn:microsoft.com/office/officeart/2008/layout/VerticalCurvedList"/>
    <dgm:cxn modelId="{61704517-124B-49B2-AEE9-FC785A766E49}" type="presParOf" srcId="{00F42187-34FD-4D8B-A449-F316E9EB9AFA}" destId="{FEECF01B-4C91-4B01-BFA5-F1DFA7020B0A}" srcOrd="4" destOrd="0" presId="urn:microsoft.com/office/officeart/2008/layout/VerticalCurvedList"/>
    <dgm:cxn modelId="{58E444C5-DFFC-4BCB-9D5C-AAB2E50B8222}" type="presParOf" srcId="{FEECF01B-4C91-4B01-BFA5-F1DFA7020B0A}" destId="{EF12B5F5-AB8A-4523-B395-C351AAF3CDFA}" srcOrd="0" destOrd="0" presId="urn:microsoft.com/office/officeart/2008/layout/VerticalCurvedList"/>
    <dgm:cxn modelId="{DE609E21-4894-43CD-8C80-6600FB0D10C9}" type="presParOf" srcId="{00F42187-34FD-4D8B-A449-F316E9EB9AFA}" destId="{6B0ECE05-8828-4C0A-A479-6C928C989F2D}" srcOrd="5" destOrd="0" presId="urn:microsoft.com/office/officeart/2008/layout/VerticalCurvedList"/>
    <dgm:cxn modelId="{F57110C1-1853-4D17-A567-BAD39CE6CFD9}" type="presParOf" srcId="{00F42187-34FD-4D8B-A449-F316E9EB9AFA}" destId="{1A41940D-DA6D-4168-B61B-2046AB904AF1}" srcOrd="6" destOrd="0" presId="urn:microsoft.com/office/officeart/2008/layout/VerticalCurvedList"/>
    <dgm:cxn modelId="{B9EEFA47-F8E9-42E9-8FD6-5643F4CACFCB}" type="presParOf" srcId="{1A41940D-DA6D-4168-B61B-2046AB904AF1}"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3CA475-B9D7-471B-821D-6DBD74E72A99}" type="doc">
      <dgm:prSet loTypeId="urn:microsoft.com/office/officeart/2009/3/layout/PlusandMinus" loCatId="relationship" qsTypeId="urn:microsoft.com/office/officeart/2005/8/quickstyle/simple1" qsCatId="simple" csTypeId="urn:microsoft.com/office/officeart/2005/8/colors/colorful5" csCatId="colorful" phldr="1"/>
      <dgm:spPr/>
      <dgm:t>
        <a:bodyPr/>
        <a:lstStyle/>
        <a:p>
          <a:endParaRPr lang="de-DE"/>
        </a:p>
      </dgm:t>
    </dgm:pt>
    <dgm:pt modelId="{FF0A9006-AFDC-4D90-A269-56CA3EA373D0}">
      <dgm:prSet phldrT="[Text]" custT="1"/>
      <dgm:spPr/>
      <dgm:t>
        <a:bodyPr/>
        <a:lstStyle/>
        <a:p>
          <a:pPr>
            <a:lnSpc>
              <a:spcPct val="90000"/>
            </a:lnSpc>
            <a:spcBef>
              <a:spcPts val="0"/>
            </a:spcBef>
            <a:spcAft>
              <a:spcPts val="1200"/>
            </a:spcAft>
          </a:pPr>
          <a:r>
            <a:rPr lang="de-AT" sz="1800" baseline="0" dirty="0" smtClean="0">
              <a:solidFill>
                <a:schemeClr val="accent1"/>
              </a:solidFill>
              <a:latin typeface="Corbel" panose="020B0503020204020204" pitchFamily="34" charset="0"/>
            </a:rPr>
            <a:t>niedrige Transportkosten</a:t>
          </a:r>
        </a:p>
        <a:p>
          <a:pPr>
            <a:lnSpc>
              <a:spcPct val="90000"/>
            </a:lnSpc>
            <a:spcBef>
              <a:spcPts val="0"/>
            </a:spcBef>
            <a:spcAft>
              <a:spcPts val="1200"/>
            </a:spcAft>
          </a:pPr>
          <a:r>
            <a:rPr lang="de-AT" sz="1800" baseline="0" dirty="0" smtClean="0">
              <a:solidFill>
                <a:schemeClr val="accent1"/>
              </a:solidFill>
              <a:latin typeface="Corbel" panose="020B0503020204020204" pitchFamily="34" charset="0"/>
            </a:rPr>
            <a:t>Massenleistungsfähigkeit</a:t>
          </a:r>
        </a:p>
        <a:p>
          <a:pPr>
            <a:lnSpc>
              <a:spcPct val="90000"/>
            </a:lnSpc>
            <a:spcBef>
              <a:spcPts val="0"/>
            </a:spcBef>
            <a:spcAft>
              <a:spcPts val="1200"/>
            </a:spcAft>
          </a:pPr>
          <a:r>
            <a:rPr lang="de-AT" sz="1800" baseline="0" dirty="0" smtClean="0">
              <a:solidFill>
                <a:schemeClr val="accent1"/>
              </a:solidFill>
              <a:latin typeface="Corbel" panose="020B0503020204020204" pitchFamily="34" charset="0"/>
            </a:rPr>
            <a:t>Umweltfreundlichkeit</a:t>
          </a:r>
        </a:p>
        <a:p>
          <a:pPr>
            <a:lnSpc>
              <a:spcPct val="90000"/>
            </a:lnSpc>
            <a:spcBef>
              <a:spcPts val="0"/>
            </a:spcBef>
            <a:spcAft>
              <a:spcPts val="1200"/>
            </a:spcAft>
          </a:pPr>
          <a:r>
            <a:rPr lang="de-AT" sz="1800" baseline="0" dirty="0" smtClean="0">
              <a:solidFill>
                <a:schemeClr val="accent1"/>
              </a:solidFill>
              <a:latin typeface="Corbel" panose="020B0503020204020204" pitchFamily="34" charset="0"/>
            </a:rPr>
            <a:t>Sicherheit</a:t>
          </a:r>
        </a:p>
        <a:p>
          <a:pPr>
            <a:lnSpc>
              <a:spcPct val="90000"/>
            </a:lnSpc>
            <a:spcBef>
              <a:spcPts val="0"/>
            </a:spcBef>
            <a:spcAft>
              <a:spcPts val="1200"/>
            </a:spcAft>
          </a:pPr>
          <a:r>
            <a:rPr lang="de-AT" sz="1800" baseline="0" dirty="0" smtClean="0">
              <a:solidFill>
                <a:schemeClr val="accent1"/>
              </a:solidFill>
              <a:latin typeface="Corbel" panose="020B0503020204020204" pitchFamily="34" charset="0"/>
            </a:rPr>
            <a:t>Einsatzbereitschaft</a:t>
          </a:r>
        </a:p>
        <a:p>
          <a:pPr>
            <a:lnSpc>
              <a:spcPct val="90000"/>
            </a:lnSpc>
            <a:spcBef>
              <a:spcPts val="0"/>
            </a:spcBef>
            <a:spcAft>
              <a:spcPts val="1200"/>
            </a:spcAft>
          </a:pPr>
          <a:r>
            <a:rPr lang="de-AT" sz="1800" baseline="0" dirty="0" smtClean="0">
              <a:solidFill>
                <a:schemeClr val="accent1"/>
              </a:solidFill>
              <a:latin typeface="Corbel" panose="020B0503020204020204" pitchFamily="34" charset="0"/>
            </a:rPr>
            <a:t>niedrige Infrastrukturkosten</a:t>
          </a:r>
          <a:endParaRPr lang="de-DE" sz="1800" baseline="0" dirty="0">
            <a:solidFill>
              <a:schemeClr val="accent1"/>
            </a:solidFill>
            <a:latin typeface="Corbel" panose="020B0503020204020204" pitchFamily="34" charset="0"/>
          </a:endParaRPr>
        </a:p>
      </dgm:t>
    </dgm:pt>
    <dgm:pt modelId="{511E03A1-D505-47AA-9375-EEE78D1C2BE6}" type="parTrans" cxnId="{D47945B8-1D11-4F20-A2A6-5685581481D4}">
      <dgm:prSet/>
      <dgm:spPr/>
      <dgm:t>
        <a:bodyPr/>
        <a:lstStyle/>
        <a:p>
          <a:endParaRPr lang="de-DE"/>
        </a:p>
      </dgm:t>
    </dgm:pt>
    <dgm:pt modelId="{7C330AA4-FBAA-4E19-A8B8-FE23F7BCD9FA}" type="sibTrans" cxnId="{D47945B8-1D11-4F20-A2A6-5685581481D4}">
      <dgm:prSet/>
      <dgm:spPr/>
      <dgm:t>
        <a:bodyPr/>
        <a:lstStyle/>
        <a:p>
          <a:endParaRPr lang="de-DE"/>
        </a:p>
      </dgm:t>
    </dgm:pt>
    <dgm:pt modelId="{2DD1E456-6F2E-4DB3-A2E4-DE038DFF2BFE}">
      <dgm:prSet phldrT="[Text]" custT="1"/>
      <dgm:spPr/>
      <dgm:t>
        <a:bodyPr/>
        <a:lstStyle/>
        <a:p>
          <a:pPr>
            <a:lnSpc>
              <a:spcPct val="90000"/>
            </a:lnSpc>
            <a:spcAft>
              <a:spcPts val="1200"/>
            </a:spcAft>
          </a:pPr>
          <a:r>
            <a:rPr lang="de-AT" sz="1800" dirty="0" smtClean="0">
              <a:solidFill>
                <a:schemeClr val="accent1"/>
              </a:solidFill>
              <a:latin typeface="Corbel" panose="020B0503020204020204" pitchFamily="34" charset="0"/>
            </a:rPr>
            <a:t>Abhängigkeit von schwankenden </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Fahrwasserverhältnissen</a:t>
          </a:r>
        </a:p>
        <a:p>
          <a:pPr>
            <a:lnSpc>
              <a:spcPct val="90000"/>
            </a:lnSpc>
            <a:spcAft>
              <a:spcPts val="1200"/>
            </a:spcAft>
          </a:pPr>
          <a:r>
            <a:rPr lang="de-AT" sz="1800" dirty="0" smtClean="0">
              <a:solidFill>
                <a:schemeClr val="accent1"/>
              </a:solidFill>
              <a:latin typeface="Corbel" panose="020B0503020204020204" pitchFamily="34" charset="0"/>
            </a:rPr>
            <a:t>niedrige Transportgeschwindigkeit</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Geringe Netzdichte, daher meist Vor- und Nachläufe notwendig</a:t>
          </a:r>
        </a:p>
        <a:p>
          <a:pPr>
            <a:lnSpc>
              <a:spcPct val="90000"/>
            </a:lnSpc>
            <a:spcAft>
              <a:spcPts val="1200"/>
            </a:spcAft>
          </a:pPr>
          <a:r>
            <a:rPr lang="de-AT" sz="1800" dirty="0" smtClean="0">
              <a:solidFill>
                <a:schemeClr val="accent1"/>
              </a:solidFill>
              <a:latin typeface="Corbel" panose="020B0503020204020204" pitchFamily="34" charset="0"/>
            </a:rPr>
            <a:t>mehr Wissen erforderlich, um Schifftransporte durchzuführen als beim LKW</a:t>
          </a:r>
        </a:p>
      </dgm:t>
    </dgm:pt>
    <dgm:pt modelId="{FB57F731-4B57-4B34-A4AB-1BEFA0A6F9C3}" type="parTrans" cxnId="{B27B4089-C98C-43CD-8A6E-F2B247B48F86}">
      <dgm:prSet/>
      <dgm:spPr/>
      <dgm:t>
        <a:bodyPr/>
        <a:lstStyle/>
        <a:p>
          <a:endParaRPr lang="de-DE"/>
        </a:p>
      </dgm:t>
    </dgm:pt>
    <dgm:pt modelId="{F39BEDE1-ADE1-4FC3-940E-B289889CFCA2}" type="sibTrans" cxnId="{B27B4089-C98C-43CD-8A6E-F2B247B48F86}">
      <dgm:prSet/>
      <dgm:spPr/>
      <dgm:t>
        <a:bodyPr/>
        <a:lstStyle/>
        <a:p>
          <a:endParaRPr lang="de-DE"/>
        </a:p>
      </dgm:t>
    </dgm:pt>
    <dgm:pt modelId="{3EE8909D-89B8-45B9-9404-CA2380868C16}" type="pres">
      <dgm:prSet presAssocID="{C73CA475-B9D7-471B-821D-6DBD74E72A99}" presName="Name0" presStyleCnt="0">
        <dgm:presLayoutVars>
          <dgm:chMax val="2"/>
          <dgm:chPref val="2"/>
          <dgm:dir/>
          <dgm:animOne/>
          <dgm:resizeHandles val="exact"/>
        </dgm:presLayoutVars>
      </dgm:prSet>
      <dgm:spPr/>
      <dgm:t>
        <a:bodyPr/>
        <a:lstStyle/>
        <a:p>
          <a:endParaRPr lang="de-DE"/>
        </a:p>
      </dgm:t>
    </dgm:pt>
    <dgm:pt modelId="{5BEDE16B-8658-457A-A1CB-5AD6056389C6}" type="pres">
      <dgm:prSet presAssocID="{C73CA475-B9D7-471B-821D-6DBD74E72A99}" presName="Background" presStyleLbl="bgImgPlace1" presStyleIdx="0" presStyleCnt="1" custScaleY="102704" custLinFactNeighborX="-920" custLinFactNeighborY="-2702"/>
      <dgm:spPr/>
      <dgm:t>
        <a:bodyPr/>
        <a:lstStyle/>
        <a:p>
          <a:endParaRPr lang="de-AT"/>
        </a:p>
      </dgm:t>
    </dgm:pt>
    <dgm:pt modelId="{4D703CDB-2442-4D66-96CF-02384AE8FB86}" type="pres">
      <dgm:prSet presAssocID="{C73CA475-B9D7-471B-821D-6DBD74E72A99}" presName="ParentText1" presStyleLbl="revTx" presStyleIdx="0" presStyleCnt="2" custLinFactNeighborX="-1982" custLinFactNeighborY="-3158">
        <dgm:presLayoutVars>
          <dgm:chMax val="0"/>
          <dgm:chPref val="0"/>
          <dgm:bulletEnabled val="1"/>
        </dgm:presLayoutVars>
      </dgm:prSet>
      <dgm:spPr/>
      <dgm:t>
        <a:bodyPr/>
        <a:lstStyle/>
        <a:p>
          <a:endParaRPr lang="de-DE"/>
        </a:p>
      </dgm:t>
    </dgm:pt>
    <dgm:pt modelId="{A84565D3-4DDD-4E54-A1FE-3725E10AB0A8}" type="pres">
      <dgm:prSet presAssocID="{C73CA475-B9D7-471B-821D-6DBD74E72A99}" presName="ParentText2" presStyleLbl="revTx" presStyleIdx="1" presStyleCnt="2" custScaleX="106556" custLinFactNeighborX="615" custLinFactNeighborY="-4566">
        <dgm:presLayoutVars>
          <dgm:chMax val="0"/>
          <dgm:chPref val="0"/>
          <dgm:bulletEnabled val="1"/>
        </dgm:presLayoutVars>
      </dgm:prSet>
      <dgm:spPr/>
      <dgm:t>
        <a:bodyPr/>
        <a:lstStyle/>
        <a:p>
          <a:endParaRPr lang="de-DE"/>
        </a:p>
      </dgm:t>
    </dgm:pt>
    <dgm:pt modelId="{4A1177B9-8F5A-4B1E-A98A-5AEE279BC6A6}" type="pres">
      <dgm:prSet presAssocID="{C73CA475-B9D7-471B-821D-6DBD74E72A99}" presName="Plus" presStyleLbl="alignNode1" presStyleIdx="0" presStyleCnt="2" custScaleX="67639" custScaleY="68477" custLinFactNeighborX="162" custLinFactNeighborY="-8748"/>
      <dgm:spPr/>
      <dgm:t>
        <a:bodyPr/>
        <a:lstStyle/>
        <a:p>
          <a:endParaRPr lang="de-DE"/>
        </a:p>
      </dgm:t>
    </dgm:pt>
    <dgm:pt modelId="{EA3B2338-6B14-4D24-8AA3-1B8D3ACACCCC}" type="pres">
      <dgm:prSet presAssocID="{C73CA475-B9D7-471B-821D-6DBD74E72A99}" presName="Minus" presStyleLbl="alignNode1" presStyleIdx="1" presStyleCnt="2" custScaleX="86322" custScaleY="67329" custLinFactNeighborX="7011" custLinFactNeighborY="-32497"/>
      <dgm:spPr/>
      <dgm:t>
        <a:bodyPr/>
        <a:lstStyle/>
        <a:p>
          <a:endParaRPr lang="de-DE"/>
        </a:p>
      </dgm:t>
    </dgm:pt>
    <dgm:pt modelId="{64E11081-AECF-4F69-A4BC-CD08B991EF4F}" type="pres">
      <dgm:prSet presAssocID="{C73CA475-B9D7-471B-821D-6DBD74E72A99}" presName="Divider" presStyleLbl="parChTrans1D1" presStyleIdx="0" presStyleCnt="1" custScaleX="2000000" custScaleY="119054" custLinFactX="-11875517" custLinFactNeighborX="-11900000" custLinFactNeighborY="-8128"/>
      <dgm:spPr/>
      <dgm:t>
        <a:bodyPr/>
        <a:lstStyle/>
        <a:p>
          <a:endParaRPr lang="de-DE"/>
        </a:p>
      </dgm:t>
    </dgm:pt>
  </dgm:ptLst>
  <dgm:cxnLst>
    <dgm:cxn modelId="{79909E56-0705-4F7F-96AE-5F220E595AB5}" type="presOf" srcId="{FF0A9006-AFDC-4D90-A269-56CA3EA373D0}" destId="{4D703CDB-2442-4D66-96CF-02384AE8FB86}" srcOrd="0" destOrd="0" presId="urn:microsoft.com/office/officeart/2009/3/layout/PlusandMinus"/>
    <dgm:cxn modelId="{8BEB05E5-99F6-477D-AEE3-8130BBED36A3}" type="presOf" srcId="{C73CA475-B9D7-471B-821D-6DBD74E72A99}" destId="{3EE8909D-89B8-45B9-9404-CA2380868C16}" srcOrd="0" destOrd="0" presId="urn:microsoft.com/office/officeart/2009/3/layout/PlusandMinus"/>
    <dgm:cxn modelId="{5701BCB9-DB67-4189-B753-C74EEB11DF02}" type="presOf" srcId="{2DD1E456-6F2E-4DB3-A2E4-DE038DFF2BFE}" destId="{A84565D3-4DDD-4E54-A1FE-3725E10AB0A8}" srcOrd="0" destOrd="0" presId="urn:microsoft.com/office/officeart/2009/3/layout/PlusandMinus"/>
    <dgm:cxn modelId="{D47945B8-1D11-4F20-A2A6-5685581481D4}" srcId="{C73CA475-B9D7-471B-821D-6DBD74E72A99}" destId="{FF0A9006-AFDC-4D90-A269-56CA3EA373D0}" srcOrd="0" destOrd="0" parTransId="{511E03A1-D505-47AA-9375-EEE78D1C2BE6}" sibTransId="{7C330AA4-FBAA-4E19-A8B8-FE23F7BCD9FA}"/>
    <dgm:cxn modelId="{B27B4089-C98C-43CD-8A6E-F2B247B48F86}" srcId="{C73CA475-B9D7-471B-821D-6DBD74E72A99}" destId="{2DD1E456-6F2E-4DB3-A2E4-DE038DFF2BFE}" srcOrd="1" destOrd="0" parTransId="{FB57F731-4B57-4B34-A4AB-1BEFA0A6F9C3}" sibTransId="{F39BEDE1-ADE1-4FC3-940E-B289889CFCA2}"/>
    <dgm:cxn modelId="{90CEFB5F-9951-4D43-AEAB-B55BF4FABC7A}" type="presParOf" srcId="{3EE8909D-89B8-45B9-9404-CA2380868C16}" destId="{5BEDE16B-8658-457A-A1CB-5AD6056389C6}" srcOrd="0" destOrd="0" presId="urn:microsoft.com/office/officeart/2009/3/layout/PlusandMinus"/>
    <dgm:cxn modelId="{AA537D68-F99B-41E6-8FFF-C6E4FCC52297}" type="presParOf" srcId="{3EE8909D-89B8-45B9-9404-CA2380868C16}" destId="{4D703CDB-2442-4D66-96CF-02384AE8FB86}" srcOrd="1" destOrd="0" presId="urn:microsoft.com/office/officeart/2009/3/layout/PlusandMinus"/>
    <dgm:cxn modelId="{009CC142-7A64-4CAB-890F-C9E70BF17ACB}" type="presParOf" srcId="{3EE8909D-89B8-45B9-9404-CA2380868C16}" destId="{A84565D3-4DDD-4E54-A1FE-3725E10AB0A8}" srcOrd="2" destOrd="0" presId="urn:microsoft.com/office/officeart/2009/3/layout/PlusandMinus"/>
    <dgm:cxn modelId="{A981CACC-40E8-43B0-A809-CAF834C87CAA}" type="presParOf" srcId="{3EE8909D-89B8-45B9-9404-CA2380868C16}" destId="{4A1177B9-8F5A-4B1E-A98A-5AEE279BC6A6}" srcOrd="3" destOrd="0" presId="urn:microsoft.com/office/officeart/2009/3/layout/PlusandMinus"/>
    <dgm:cxn modelId="{11E551DE-401A-4957-992F-9EA481CDBB02}" type="presParOf" srcId="{3EE8909D-89B8-45B9-9404-CA2380868C16}" destId="{EA3B2338-6B14-4D24-8AA3-1B8D3ACACCCC}" srcOrd="4" destOrd="0" presId="urn:microsoft.com/office/officeart/2009/3/layout/PlusandMinus"/>
    <dgm:cxn modelId="{086274B6-1D0B-4B00-96C7-CB714DB31D86}" type="presParOf" srcId="{3EE8909D-89B8-45B9-9404-CA2380868C16}" destId="{64E11081-AECF-4F69-A4BC-CD08B991EF4F}"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Geeignete Güter</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Multimodale Transporte</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Preisbildung &amp; Transportvarianten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AB399548-C0EB-4691-9CE6-7284291054B6}" type="pres">
      <dgm:prSet presAssocID="{F2941672-F5FC-4F5F-8FF3-57791CAF8C56}" presName="text_1" presStyleLbl="node1" presStyleIdx="0" presStyleCnt="3">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3"/>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3">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3"/>
      <dgm:spPr>
        <a:solidFill>
          <a:schemeClr val="accent1"/>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3">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3"/>
      <dgm:spPr>
        <a:solidFill>
          <a:schemeClr val="accent1">
            <a:lumMod val="40000"/>
            <a:lumOff val="60000"/>
          </a:schemeClr>
        </a:solidFill>
        <a:ln w="28575">
          <a:solidFill>
            <a:schemeClr val="accent1"/>
          </a:solidFill>
        </a:ln>
      </dgm:spPr>
      <dgm:t>
        <a:bodyPr/>
        <a:lstStyle/>
        <a:p>
          <a:endParaRPr lang="de-AT"/>
        </a:p>
      </dgm:t>
    </dgm:pt>
  </dgm:ptLst>
  <dgm:cxnLst>
    <dgm:cxn modelId="{1E5FD0CC-957F-4292-B6B0-501F03707D5A}" type="presOf" srcId="{F2941672-F5FC-4F5F-8FF3-57791CAF8C56}" destId="{AB399548-C0EB-4691-9CE6-7284291054B6}" srcOrd="0" destOrd="0" presId="urn:microsoft.com/office/officeart/2008/layout/VerticalCurvedList"/>
    <dgm:cxn modelId="{5556E699-0D67-4121-AF98-EFC816667BA0}" type="presOf" srcId="{754914D3-2823-4D9D-9B5F-8AAE908A2791}" destId="{AE6139D5-D84B-4711-8A6A-A5161E022A99}"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0781121C-2DD2-4939-9728-C6477965DA94}" srcId="{754914D3-2823-4D9D-9B5F-8AAE908A2791}" destId="{F24300EC-4372-4D89-B437-9F81F6228517}" srcOrd="1" destOrd="0" parTransId="{468FF3C9-0BE5-4FF4-BE42-47AA0FABB054}" sibTransId="{BBB9D7DD-2425-4723-8219-8DCB9AF8E441}"/>
    <dgm:cxn modelId="{A1641EA6-1C9D-4D9B-AD3D-9C4C01298D6B}" type="presOf" srcId="{F24300EC-4372-4D89-B437-9F81F6228517}" destId="{77ECFE10-46D2-48B0-947A-2C85B551FC94}" srcOrd="0" destOrd="0" presId="urn:microsoft.com/office/officeart/2008/layout/VerticalCurvedList"/>
    <dgm:cxn modelId="{0CE5018B-93A5-444B-AB3E-47CE17DA6179}" type="presOf" srcId="{173351EC-E710-4201-8F33-1AD5623FE62E}" destId="{6B0ECE05-8828-4C0A-A479-6C928C989F2D}"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0B644D51-8554-4A31-AE8E-7F79A8F8A8DF}" type="presOf" srcId="{624E2F07-CA2B-4ED9-89E9-4ED31FD7F6BD}" destId="{93855F07-44CB-45DE-B464-761E63A71CD5}" srcOrd="0" destOrd="0" presId="urn:microsoft.com/office/officeart/2008/layout/VerticalCurvedList"/>
    <dgm:cxn modelId="{C9E1A67E-29CC-482A-B081-6274FB8E639D}" type="presParOf" srcId="{AE6139D5-D84B-4711-8A6A-A5161E022A99}" destId="{00F42187-34FD-4D8B-A449-F316E9EB9AFA}" srcOrd="0" destOrd="0" presId="urn:microsoft.com/office/officeart/2008/layout/VerticalCurvedList"/>
    <dgm:cxn modelId="{65D325A3-AC6F-4A97-9801-BBA6A9C296BE}" type="presParOf" srcId="{00F42187-34FD-4D8B-A449-F316E9EB9AFA}" destId="{C168C53D-163A-4892-8EF0-B5326C3FF8C8}" srcOrd="0" destOrd="0" presId="urn:microsoft.com/office/officeart/2008/layout/VerticalCurvedList"/>
    <dgm:cxn modelId="{8E99EF3F-C89E-4411-B4F8-D1F02B1667DE}" type="presParOf" srcId="{C168C53D-163A-4892-8EF0-B5326C3FF8C8}" destId="{0FAB2C97-DF89-43B9-B7B2-C745E026F562}" srcOrd="0" destOrd="0" presId="urn:microsoft.com/office/officeart/2008/layout/VerticalCurvedList"/>
    <dgm:cxn modelId="{042D920F-6B8D-40D2-B124-28AF1FD6ABDC}" type="presParOf" srcId="{C168C53D-163A-4892-8EF0-B5326C3FF8C8}" destId="{93855F07-44CB-45DE-B464-761E63A71CD5}" srcOrd="1" destOrd="0" presId="urn:microsoft.com/office/officeart/2008/layout/VerticalCurvedList"/>
    <dgm:cxn modelId="{A8698AA9-C7AA-4E6A-B4E6-F521ACA80344}" type="presParOf" srcId="{C168C53D-163A-4892-8EF0-B5326C3FF8C8}" destId="{D258DE45-194F-4470-A0BE-D234AB24927B}" srcOrd="2" destOrd="0" presId="urn:microsoft.com/office/officeart/2008/layout/VerticalCurvedList"/>
    <dgm:cxn modelId="{5DAFA52C-75C8-4BC7-A04A-BB33517CB959}" type="presParOf" srcId="{C168C53D-163A-4892-8EF0-B5326C3FF8C8}" destId="{BF8CDB65-7F63-46ED-AD6F-299BB5E410A3}" srcOrd="3" destOrd="0" presId="urn:microsoft.com/office/officeart/2008/layout/VerticalCurvedList"/>
    <dgm:cxn modelId="{024E5D55-CCCC-48FE-97DD-93C3263F9A5F}" type="presParOf" srcId="{00F42187-34FD-4D8B-A449-F316E9EB9AFA}" destId="{AB399548-C0EB-4691-9CE6-7284291054B6}" srcOrd="1" destOrd="0" presId="urn:microsoft.com/office/officeart/2008/layout/VerticalCurvedList"/>
    <dgm:cxn modelId="{AA715BC3-6DC5-4EDA-8D57-E93482197519}" type="presParOf" srcId="{00F42187-34FD-4D8B-A449-F316E9EB9AFA}" destId="{0B7AF41F-095F-4954-9948-F3B9C7302B4D}" srcOrd="2" destOrd="0" presId="urn:microsoft.com/office/officeart/2008/layout/VerticalCurvedList"/>
    <dgm:cxn modelId="{5AF18CE0-69EB-42C5-9FA7-853A73D3583C}" type="presParOf" srcId="{0B7AF41F-095F-4954-9948-F3B9C7302B4D}" destId="{9AF5ED78-341F-403E-97B4-875F8057A202}" srcOrd="0" destOrd="0" presId="urn:microsoft.com/office/officeart/2008/layout/VerticalCurvedList"/>
    <dgm:cxn modelId="{678F5623-C817-450C-842F-9653CFA21DA0}" type="presParOf" srcId="{00F42187-34FD-4D8B-A449-F316E9EB9AFA}" destId="{77ECFE10-46D2-48B0-947A-2C85B551FC94}" srcOrd="3" destOrd="0" presId="urn:microsoft.com/office/officeart/2008/layout/VerticalCurvedList"/>
    <dgm:cxn modelId="{0A10673C-8837-49D4-AA12-436EDE868DD7}" type="presParOf" srcId="{00F42187-34FD-4D8B-A449-F316E9EB9AFA}" destId="{FEECF01B-4C91-4B01-BFA5-F1DFA7020B0A}" srcOrd="4" destOrd="0" presId="urn:microsoft.com/office/officeart/2008/layout/VerticalCurvedList"/>
    <dgm:cxn modelId="{6DB1C447-1185-4971-A2DE-4031102E4773}" type="presParOf" srcId="{FEECF01B-4C91-4B01-BFA5-F1DFA7020B0A}" destId="{EF12B5F5-AB8A-4523-B395-C351AAF3CDFA}" srcOrd="0" destOrd="0" presId="urn:microsoft.com/office/officeart/2008/layout/VerticalCurvedList"/>
    <dgm:cxn modelId="{9CF42921-16B6-4DDA-863E-65B9DC68B42C}" type="presParOf" srcId="{00F42187-34FD-4D8B-A449-F316E9EB9AFA}" destId="{6B0ECE05-8828-4C0A-A479-6C928C989F2D}" srcOrd="5" destOrd="0" presId="urn:microsoft.com/office/officeart/2008/layout/VerticalCurvedList"/>
    <dgm:cxn modelId="{11DA61F7-ECFA-4B98-93F5-E65F65EC1920}" type="presParOf" srcId="{00F42187-34FD-4D8B-A449-F316E9EB9AFA}" destId="{1A41940D-DA6D-4168-B61B-2046AB904AF1}" srcOrd="6" destOrd="0" presId="urn:microsoft.com/office/officeart/2008/layout/VerticalCurvedList"/>
    <dgm:cxn modelId="{D9FABA4D-DEE9-4CDF-98CC-2955543A203A}" type="presParOf" srcId="{1A41940D-DA6D-4168-B61B-2046AB904AF1}"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29CC55-C4E5-4437-9425-6DFCE4F0339F}" type="doc">
      <dgm:prSet loTypeId="urn:microsoft.com/office/officeart/2005/8/layout/cycle6" loCatId="relationship" qsTypeId="urn:microsoft.com/office/officeart/2005/8/quickstyle/simple1" qsCatId="simple" csTypeId="urn:microsoft.com/office/officeart/2005/8/colors/accent2_3" csCatId="accent2" phldr="1"/>
      <dgm:spPr/>
      <dgm:t>
        <a:bodyPr/>
        <a:lstStyle/>
        <a:p>
          <a:endParaRPr lang="de-DE"/>
        </a:p>
      </dgm:t>
    </dgm:pt>
    <dgm:pt modelId="{5D79EA33-D3EA-4D3A-979F-3C06D3B10AEF}">
      <dgm:prSet phldrT="[Text]" custT="1"/>
      <dgm:spPr>
        <a:solidFill>
          <a:schemeClr val="accent4"/>
        </a:solidFill>
      </dgm:spPr>
      <dgm:t>
        <a:bodyPr/>
        <a:lstStyle/>
        <a:p>
          <a:r>
            <a:rPr lang="de-AT" sz="1400" dirty="0" smtClean="0">
              <a:latin typeface="Corbel" panose="020B0503020204020204" pitchFamily="34" charset="0"/>
            </a:rPr>
            <a:t>Größe, Kapazität, Tiefgang und Abladetiefe des Schiffes</a:t>
          </a:r>
          <a:endParaRPr lang="de-DE" sz="1400" dirty="0"/>
        </a:p>
      </dgm:t>
    </dgm:pt>
    <dgm:pt modelId="{FC2496DD-B139-41F2-A5D4-225BC465FF5A}" type="parTrans" cxnId="{51542DDB-7E76-4467-A3F9-D1DE025F22B4}">
      <dgm:prSet/>
      <dgm:spPr/>
      <dgm:t>
        <a:bodyPr/>
        <a:lstStyle/>
        <a:p>
          <a:endParaRPr lang="de-DE">
            <a:solidFill>
              <a:schemeClr val="bg1">
                <a:lumMod val="85000"/>
              </a:schemeClr>
            </a:solidFill>
          </a:endParaRPr>
        </a:p>
      </dgm:t>
    </dgm:pt>
    <dgm:pt modelId="{36F69A64-B25A-473A-92F7-F887360BAC93}" type="sibTrans" cxnId="{51542DDB-7E76-4467-A3F9-D1DE025F22B4}">
      <dgm:prSet/>
      <dgm:spPr/>
      <dgm:t>
        <a:bodyPr/>
        <a:lstStyle/>
        <a:p>
          <a:endParaRPr lang="de-DE">
            <a:solidFill>
              <a:schemeClr val="bg1">
                <a:lumMod val="85000"/>
              </a:schemeClr>
            </a:solidFill>
          </a:endParaRPr>
        </a:p>
      </dgm:t>
    </dgm:pt>
    <dgm:pt modelId="{C9AAEE27-A095-480C-9EA6-88A9D068F2B4}">
      <dgm:prSet custT="1"/>
      <dgm:spPr>
        <a:solidFill>
          <a:schemeClr val="accent5"/>
        </a:solidFill>
      </dgm:spPr>
      <dgm:t>
        <a:bodyPr/>
        <a:lstStyle/>
        <a:p>
          <a:r>
            <a:rPr lang="de-AT" sz="1400" dirty="0" smtClean="0">
              <a:latin typeface="Corbel" panose="020B0503020204020204" pitchFamily="34" charset="0"/>
            </a:rPr>
            <a:t>Alter und Zustand des Schiffes</a:t>
          </a:r>
        </a:p>
      </dgm:t>
    </dgm:pt>
    <dgm:pt modelId="{D6FEE132-6713-4C9C-8DFB-045CDF959800}" type="parTrans" cxnId="{69EA172E-C19E-42B2-8280-FEA46BC41B68}">
      <dgm:prSet/>
      <dgm:spPr/>
      <dgm:t>
        <a:bodyPr/>
        <a:lstStyle/>
        <a:p>
          <a:endParaRPr lang="de-DE">
            <a:solidFill>
              <a:schemeClr val="bg1">
                <a:lumMod val="85000"/>
              </a:schemeClr>
            </a:solidFill>
          </a:endParaRPr>
        </a:p>
      </dgm:t>
    </dgm:pt>
    <dgm:pt modelId="{446C193C-2B67-45F3-B564-A932B2C90204}" type="sibTrans" cxnId="{69EA172E-C19E-42B2-8280-FEA46BC41B68}">
      <dgm:prSet/>
      <dgm:spPr/>
      <dgm:t>
        <a:bodyPr/>
        <a:lstStyle/>
        <a:p>
          <a:endParaRPr lang="de-DE">
            <a:solidFill>
              <a:schemeClr val="bg1">
                <a:lumMod val="85000"/>
              </a:schemeClr>
            </a:solidFill>
          </a:endParaRPr>
        </a:p>
      </dgm:t>
    </dgm:pt>
    <dgm:pt modelId="{2CEBC40C-8130-4BBD-B71A-2CC46FBF612F}">
      <dgm:prSet custT="1"/>
      <dgm:spPr>
        <a:solidFill>
          <a:schemeClr val="accent1">
            <a:lumMod val="60000"/>
            <a:lumOff val="40000"/>
          </a:schemeClr>
        </a:solidFill>
      </dgm:spPr>
      <dgm:t>
        <a:bodyPr/>
        <a:lstStyle/>
        <a:p>
          <a:r>
            <a:rPr lang="de-AT" sz="1400" dirty="0" smtClean="0">
              <a:latin typeface="Corbel" panose="020B0503020204020204" pitchFamily="34" charset="0"/>
            </a:rPr>
            <a:t>Auslastung des Schiffes</a:t>
          </a:r>
        </a:p>
      </dgm:t>
    </dgm:pt>
    <dgm:pt modelId="{B473B183-3401-4739-A40F-DD1E1F9D1BD2}" type="parTrans" cxnId="{CDB423DF-9265-4D8A-AB84-DBE6D4907FA5}">
      <dgm:prSet/>
      <dgm:spPr/>
      <dgm:t>
        <a:bodyPr/>
        <a:lstStyle/>
        <a:p>
          <a:endParaRPr lang="de-DE">
            <a:solidFill>
              <a:schemeClr val="bg1">
                <a:lumMod val="85000"/>
              </a:schemeClr>
            </a:solidFill>
          </a:endParaRPr>
        </a:p>
      </dgm:t>
    </dgm:pt>
    <dgm:pt modelId="{23418DFD-D2A8-4A20-AF0B-4C5275981E02}" type="sibTrans" cxnId="{CDB423DF-9265-4D8A-AB84-DBE6D4907FA5}">
      <dgm:prSet/>
      <dgm:spPr/>
      <dgm:t>
        <a:bodyPr/>
        <a:lstStyle/>
        <a:p>
          <a:endParaRPr lang="de-DE">
            <a:solidFill>
              <a:schemeClr val="bg1">
                <a:lumMod val="85000"/>
              </a:schemeClr>
            </a:solidFill>
          </a:endParaRPr>
        </a:p>
      </dgm:t>
    </dgm:pt>
    <dgm:pt modelId="{58623855-5CFB-4929-AC52-2D8116EDA709}">
      <dgm:prSet custT="1"/>
      <dgm:spPr/>
      <dgm:t>
        <a:bodyPr/>
        <a:lstStyle/>
        <a:p>
          <a:r>
            <a:rPr lang="de-AT" sz="1400" dirty="0" smtClean="0">
              <a:latin typeface="Corbel" panose="020B0503020204020204" pitchFamily="34" charset="0"/>
            </a:rPr>
            <a:t>Betreiberstruktur (Reederei, Partikulier)</a:t>
          </a:r>
        </a:p>
      </dgm:t>
    </dgm:pt>
    <dgm:pt modelId="{FFD4A50C-C112-4CFA-B52C-A6BE2104311C}" type="parTrans" cxnId="{8A3F9071-E0EA-4D72-9308-DC17F7222695}">
      <dgm:prSet/>
      <dgm:spPr/>
      <dgm:t>
        <a:bodyPr/>
        <a:lstStyle/>
        <a:p>
          <a:endParaRPr lang="de-DE">
            <a:solidFill>
              <a:schemeClr val="bg1">
                <a:lumMod val="85000"/>
              </a:schemeClr>
            </a:solidFill>
          </a:endParaRPr>
        </a:p>
      </dgm:t>
    </dgm:pt>
    <dgm:pt modelId="{4ABF5657-4B22-4481-A2F9-8B9B68A29587}" type="sibTrans" cxnId="{8A3F9071-E0EA-4D72-9308-DC17F7222695}">
      <dgm:prSet/>
      <dgm:spPr/>
      <dgm:t>
        <a:bodyPr/>
        <a:lstStyle/>
        <a:p>
          <a:endParaRPr lang="de-DE">
            <a:solidFill>
              <a:schemeClr val="bg1">
                <a:lumMod val="85000"/>
              </a:schemeClr>
            </a:solidFill>
          </a:endParaRPr>
        </a:p>
      </dgm:t>
    </dgm:pt>
    <dgm:pt modelId="{2C54F8D8-062C-452F-A947-F9D7E8DD8765}">
      <dgm:prSet custT="1"/>
      <dgm:spPr>
        <a:solidFill>
          <a:schemeClr val="accent5">
            <a:lumMod val="75000"/>
          </a:schemeClr>
        </a:solidFill>
      </dgm:spPr>
      <dgm:t>
        <a:bodyPr/>
        <a:lstStyle/>
        <a:p>
          <a:r>
            <a:rPr lang="de-AT" sz="1400" dirty="0" err="1" smtClean="0">
              <a:latin typeface="Corbel" panose="020B0503020204020204" pitchFamily="34" charset="0"/>
            </a:rPr>
            <a:t>Paarigkeit</a:t>
          </a:r>
          <a:r>
            <a:rPr lang="de-AT" sz="1400" dirty="0" smtClean="0">
              <a:latin typeface="Corbel" panose="020B0503020204020204" pitchFamily="34" charset="0"/>
            </a:rPr>
            <a:t> der Verkehre</a:t>
          </a:r>
        </a:p>
      </dgm:t>
    </dgm:pt>
    <dgm:pt modelId="{4C49868D-A211-4D6D-A69E-DEBC8252BB0C}" type="parTrans" cxnId="{51C36472-332C-486C-84B0-C93E28192CE4}">
      <dgm:prSet/>
      <dgm:spPr/>
      <dgm:t>
        <a:bodyPr/>
        <a:lstStyle/>
        <a:p>
          <a:endParaRPr lang="de-DE">
            <a:solidFill>
              <a:schemeClr val="bg1">
                <a:lumMod val="85000"/>
              </a:schemeClr>
            </a:solidFill>
          </a:endParaRPr>
        </a:p>
      </dgm:t>
    </dgm:pt>
    <dgm:pt modelId="{8C6D7513-81AA-40BC-91D0-CF9FE79F17F5}" type="sibTrans" cxnId="{51C36472-332C-486C-84B0-C93E28192CE4}">
      <dgm:prSet/>
      <dgm:spPr/>
      <dgm:t>
        <a:bodyPr/>
        <a:lstStyle/>
        <a:p>
          <a:endParaRPr lang="de-DE">
            <a:solidFill>
              <a:schemeClr val="bg1">
                <a:lumMod val="85000"/>
              </a:schemeClr>
            </a:solidFill>
          </a:endParaRPr>
        </a:p>
      </dgm:t>
    </dgm:pt>
    <dgm:pt modelId="{6A40C618-A1F3-44D4-86CD-38C42880458F}">
      <dgm:prSet custT="1"/>
      <dgm:spPr>
        <a:solidFill>
          <a:schemeClr val="accent5">
            <a:lumMod val="60000"/>
            <a:lumOff val="40000"/>
          </a:schemeClr>
        </a:solidFill>
      </dgm:spPr>
      <dgm:t>
        <a:bodyPr/>
        <a:lstStyle/>
        <a:p>
          <a:r>
            <a:rPr lang="de-AT" sz="1400" dirty="0" smtClean="0">
              <a:latin typeface="Corbel" panose="020B0503020204020204" pitchFamily="34" charset="0"/>
            </a:rPr>
            <a:t>Betriebsart (Betriebsdauer von 14, 18 oder 24 Stunden/Tag)</a:t>
          </a:r>
        </a:p>
      </dgm:t>
    </dgm:pt>
    <dgm:pt modelId="{8FA20FFE-A9CC-4B01-A814-669E2D8552F6}" type="parTrans" cxnId="{3649C72C-6B1E-4450-98C4-6B4857817DE4}">
      <dgm:prSet/>
      <dgm:spPr/>
      <dgm:t>
        <a:bodyPr/>
        <a:lstStyle/>
        <a:p>
          <a:endParaRPr lang="de-DE">
            <a:solidFill>
              <a:schemeClr val="bg1">
                <a:lumMod val="85000"/>
              </a:schemeClr>
            </a:solidFill>
          </a:endParaRPr>
        </a:p>
      </dgm:t>
    </dgm:pt>
    <dgm:pt modelId="{C5351B8C-0212-41BF-A5FA-D71FCFC2D8AF}" type="sibTrans" cxnId="{3649C72C-6B1E-4450-98C4-6B4857817DE4}">
      <dgm:prSet/>
      <dgm:spPr/>
      <dgm:t>
        <a:bodyPr/>
        <a:lstStyle/>
        <a:p>
          <a:endParaRPr lang="de-DE">
            <a:solidFill>
              <a:schemeClr val="bg1">
                <a:lumMod val="85000"/>
              </a:schemeClr>
            </a:solidFill>
          </a:endParaRPr>
        </a:p>
      </dgm:t>
    </dgm:pt>
    <dgm:pt modelId="{BAE3B23A-6353-4551-9329-BB7154C8C86F}">
      <dgm:prSet custT="1"/>
      <dgm:spPr>
        <a:solidFill>
          <a:schemeClr val="accent5">
            <a:lumMod val="40000"/>
            <a:lumOff val="60000"/>
          </a:schemeClr>
        </a:solidFill>
      </dgm:spPr>
      <dgm:t>
        <a:bodyPr/>
        <a:lstStyle/>
        <a:p>
          <a:r>
            <a:rPr lang="de-AT" sz="1400" dirty="0" smtClean="0">
              <a:latin typeface="Corbel" panose="020B0503020204020204" pitchFamily="34" charset="0"/>
            </a:rPr>
            <a:t>Besatzung (Anzahl, Qualifikationen, Vertragsformen)</a:t>
          </a:r>
        </a:p>
      </dgm:t>
    </dgm:pt>
    <dgm:pt modelId="{602E027D-058E-4C01-8C1C-98DF1CD97B81}" type="parTrans" cxnId="{063A1231-B118-43C2-AFCF-78EA5C5D9335}">
      <dgm:prSet/>
      <dgm:spPr/>
      <dgm:t>
        <a:bodyPr/>
        <a:lstStyle/>
        <a:p>
          <a:endParaRPr lang="de-DE">
            <a:solidFill>
              <a:schemeClr val="bg1">
                <a:lumMod val="85000"/>
              </a:schemeClr>
            </a:solidFill>
          </a:endParaRPr>
        </a:p>
      </dgm:t>
    </dgm:pt>
    <dgm:pt modelId="{7ED8FDFB-0A5E-4EB1-952F-F91372E21787}" type="sibTrans" cxnId="{063A1231-B118-43C2-AFCF-78EA5C5D9335}">
      <dgm:prSet/>
      <dgm:spPr/>
      <dgm:t>
        <a:bodyPr/>
        <a:lstStyle/>
        <a:p>
          <a:endParaRPr lang="de-DE">
            <a:solidFill>
              <a:schemeClr val="bg1">
                <a:lumMod val="85000"/>
              </a:schemeClr>
            </a:solidFill>
          </a:endParaRPr>
        </a:p>
      </dgm:t>
    </dgm:pt>
    <dgm:pt modelId="{A3F123BA-315F-4489-A9B0-F46DD2DE07D5}" type="pres">
      <dgm:prSet presAssocID="{B229CC55-C4E5-4437-9425-6DFCE4F0339F}" presName="cycle" presStyleCnt="0">
        <dgm:presLayoutVars>
          <dgm:dir/>
          <dgm:resizeHandles val="exact"/>
        </dgm:presLayoutVars>
      </dgm:prSet>
      <dgm:spPr/>
      <dgm:t>
        <a:bodyPr/>
        <a:lstStyle/>
        <a:p>
          <a:endParaRPr lang="de-DE"/>
        </a:p>
      </dgm:t>
    </dgm:pt>
    <dgm:pt modelId="{678B0B5C-E52C-41F6-8172-951E5E5759B4}" type="pres">
      <dgm:prSet presAssocID="{5D79EA33-D3EA-4D3A-979F-3C06D3B10AEF}" presName="node" presStyleLbl="node1" presStyleIdx="0" presStyleCnt="7" custScaleX="137408" custScaleY="126697" custRadScaleRad="97755" custRadScaleInc="12950">
        <dgm:presLayoutVars>
          <dgm:bulletEnabled val="1"/>
        </dgm:presLayoutVars>
      </dgm:prSet>
      <dgm:spPr/>
      <dgm:t>
        <a:bodyPr/>
        <a:lstStyle/>
        <a:p>
          <a:endParaRPr lang="de-DE"/>
        </a:p>
      </dgm:t>
    </dgm:pt>
    <dgm:pt modelId="{C05B672E-CBF9-4D0B-B244-AB0AA5EEEB85}" type="pres">
      <dgm:prSet presAssocID="{5D79EA33-D3EA-4D3A-979F-3C06D3B10AEF}" presName="spNode" presStyleCnt="0"/>
      <dgm:spPr/>
    </dgm:pt>
    <dgm:pt modelId="{0C6A1FCF-2DD6-410C-B8CE-2BB8581D881D}" type="pres">
      <dgm:prSet presAssocID="{36F69A64-B25A-473A-92F7-F887360BAC93}" presName="sibTrans" presStyleLbl="sibTrans1D1" presStyleIdx="0" presStyleCnt="7"/>
      <dgm:spPr/>
      <dgm:t>
        <a:bodyPr/>
        <a:lstStyle/>
        <a:p>
          <a:endParaRPr lang="de-DE"/>
        </a:p>
      </dgm:t>
    </dgm:pt>
    <dgm:pt modelId="{27591997-0DC0-4149-99A7-20DE22B0AE5F}" type="pres">
      <dgm:prSet presAssocID="{C9AAEE27-A095-480C-9EA6-88A9D068F2B4}" presName="node" presStyleLbl="node1" presStyleIdx="1" presStyleCnt="7" custScaleX="128504" custScaleY="109539">
        <dgm:presLayoutVars>
          <dgm:bulletEnabled val="1"/>
        </dgm:presLayoutVars>
      </dgm:prSet>
      <dgm:spPr/>
      <dgm:t>
        <a:bodyPr/>
        <a:lstStyle/>
        <a:p>
          <a:endParaRPr lang="de-DE"/>
        </a:p>
      </dgm:t>
    </dgm:pt>
    <dgm:pt modelId="{CEA0B694-EE4F-4197-BBA6-C355117810A0}" type="pres">
      <dgm:prSet presAssocID="{C9AAEE27-A095-480C-9EA6-88A9D068F2B4}" presName="spNode" presStyleCnt="0"/>
      <dgm:spPr/>
    </dgm:pt>
    <dgm:pt modelId="{E0EFFDEB-088D-47EF-89AE-CC1227819080}" type="pres">
      <dgm:prSet presAssocID="{446C193C-2B67-45F3-B564-A932B2C90204}" presName="sibTrans" presStyleLbl="sibTrans1D1" presStyleIdx="1" presStyleCnt="7"/>
      <dgm:spPr/>
      <dgm:t>
        <a:bodyPr/>
        <a:lstStyle/>
        <a:p>
          <a:endParaRPr lang="de-DE"/>
        </a:p>
      </dgm:t>
    </dgm:pt>
    <dgm:pt modelId="{F692243D-5F70-4C2D-B0E7-C2A8AA4FD250}" type="pres">
      <dgm:prSet presAssocID="{2CEBC40C-8130-4BBD-B71A-2CC46FBF612F}" presName="node" presStyleLbl="node1" presStyleIdx="2" presStyleCnt="7" custScaleX="142663" custScaleY="118334">
        <dgm:presLayoutVars>
          <dgm:bulletEnabled val="1"/>
        </dgm:presLayoutVars>
      </dgm:prSet>
      <dgm:spPr/>
      <dgm:t>
        <a:bodyPr/>
        <a:lstStyle/>
        <a:p>
          <a:endParaRPr lang="de-DE"/>
        </a:p>
      </dgm:t>
    </dgm:pt>
    <dgm:pt modelId="{71C9C669-0062-47B6-92B0-B204D2DA03BC}" type="pres">
      <dgm:prSet presAssocID="{2CEBC40C-8130-4BBD-B71A-2CC46FBF612F}" presName="spNode" presStyleCnt="0"/>
      <dgm:spPr/>
    </dgm:pt>
    <dgm:pt modelId="{73439448-A6F4-4363-A7B5-2B9CA22C8494}" type="pres">
      <dgm:prSet presAssocID="{23418DFD-D2A8-4A20-AF0B-4C5275981E02}" presName="sibTrans" presStyleLbl="sibTrans1D1" presStyleIdx="2" presStyleCnt="7"/>
      <dgm:spPr/>
      <dgm:t>
        <a:bodyPr/>
        <a:lstStyle/>
        <a:p>
          <a:endParaRPr lang="de-DE"/>
        </a:p>
      </dgm:t>
    </dgm:pt>
    <dgm:pt modelId="{084E1564-09CB-41A6-A0D6-02B4DE943424}" type="pres">
      <dgm:prSet presAssocID="{58623855-5CFB-4929-AC52-2D8116EDA709}" presName="node" presStyleLbl="node1" presStyleIdx="3" presStyleCnt="7" custScaleX="135615" custScaleY="106186" custRadScaleRad="94672" custRadScaleInc="-7420">
        <dgm:presLayoutVars>
          <dgm:bulletEnabled val="1"/>
        </dgm:presLayoutVars>
      </dgm:prSet>
      <dgm:spPr/>
      <dgm:t>
        <a:bodyPr/>
        <a:lstStyle/>
        <a:p>
          <a:endParaRPr lang="de-DE"/>
        </a:p>
      </dgm:t>
    </dgm:pt>
    <dgm:pt modelId="{AE7A6387-9007-42BC-AFC9-94EC23C4D9AD}" type="pres">
      <dgm:prSet presAssocID="{58623855-5CFB-4929-AC52-2D8116EDA709}" presName="spNode" presStyleCnt="0"/>
      <dgm:spPr/>
    </dgm:pt>
    <dgm:pt modelId="{3141F665-C33C-44D8-9AB1-12A5AC9297FC}" type="pres">
      <dgm:prSet presAssocID="{4ABF5657-4B22-4481-A2F9-8B9B68A29587}" presName="sibTrans" presStyleLbl="sibTrans1D1" presStyleIdx="3" presStyleCnt="7"/>
      <dgm:spPr/>
      <dgm:t>
        <a:bodyPr/>
        <a:lstStyle/>
        <a:p>
          <a:endParaRPr lang="de-DE"/>
        </a:p>
      </dgm:t>
    </dgm:pt>
    <dgm:pt modelId="{48AF7B7D-FF69-442C-9D65-99BF82A48610}" type="pres">
      <dgm:prSet presAssocID="{2C54F8D8-062C-452F-A947-F9D7E8DD8765}" presName="node" presStyleLbl="node1" presStyleIdx="4" presStyleCnt="7" custScaleX="122320" custScaleY="106187" custRadScaleRad="95064" custRadScaleInc="10104">
        <dgm:presLayoutVars>
          <dgm:bulletEnabled val="1"/>
        </dgm:presLayoutVars>
      </dgm:prSet>
      <dgm:spPr/>
      <dgm:t>
        <a:bodyPr/>
        <a:lstStyle/>
        <a:p>
          <a:endParaRPr lang="de-DE"/>
        </a:p>
      </dgm:t>
    </dgm:pt>
    <dgm:pt modelId="{EAB248DF-E3C3-4B9F-ACD4-078D5BEC0A49}" type="pres">
      <dgm:prSet presAssocID="{2C54F8D8-062C-452F-A947-F9D7E8DD8765}" presName="spNode" presStyleCnt="0"/>
      <dgm:spPr/>
    </dgm:pt>
    <dgm:pt modelId="{52EE3541-0919-482B-98C0-2D99DF2C5FB2}" type="pres">
      <dgm:prSet presAssocID="{8C6D7513-81AA-40BC-91D0-CF9FE79F17F5}" presName="sibTrans" presStyleLbl="sibTrans1D1" presStyleIdx="4" presStyleCnt="7"/>
      <dgm:spPr/>
      <dgm:t>
        <a:bodyPr/>
        <a:lstStyle/>
        <a:p>
          <a:endParaRPr lang="de-DE"/>
        </a:p>
      </dgm:t>
    </dgm:pt>
    <dgm:pt modelId="{3DA2A04D-7BC2-4EEB-8214-DA833147DFFE}" type="pres">
      <dgm:prSet presAssocID="{6A40C618-A1F3-44D4-86CD-38C42880458F}" presName="node" presStyleLbl="node1" presStyleIdx="5" presStyleCnt="7" custScaleX="142663" custScaleY="130991">
        <dgm:presLayoutVars>
          <dgm:bulletEnabled val="1"/>
        </dgm:presLayoutVars>
      </dgm:prSet>
      <dgm:spPr/>
      <dgm:t>
        <a:bodyPr/>
        <a:lstStyle/>
        <a:p>
          <a:endParaRPr lang="de-DE"/>
        </a:p>
      </dgm:t>
    </dgm:pt>
    <dgm:pt modelId="{339F3E9B-C6A7-4271-9233-F143F55EC7FA}" type="pres">
      <dgm:prSet presAssocID="{6A40C618-A1F3-44D4-86CD-38C42880458F}" presName="spNode" presStyleCnt="0"/>
      <dgm:spPr/>
    </dgm:pt>
    <dgm:pt modelId="{DCF9C8E4-84FE-4F75-A394-9B93806EB8F4}" type="pres">
      <dgm:prSet presAssocID="{C5351B8C-0212-41BF-A5FA-D71FCFC2D8AF}" presName="sibTrans" presStyleLbl="sibTrans1D1" presStyleIdx="5" presStyleCnt="7"/>
      <dgm:spPr/>
      <dgm:t>
        <a:bodyPr/>
        <a:lstStyle/>
        <a:p>
          <a:endParaRPr lang="de-DE"/>
        </a:p>
      </dgm:t>
    </dgm:pt>
    <dgm:pt modelId="{4E09E5A1-7AE2-42FE-A7DC-8F54C40B502D}" type="pres">
      <dgm:prSet presAssocID="{BAE3B23A-6353-4551-9329-BB7154C8C86F}" presName="node" presStyleLbl="node1" presStyleIdx="6" presStyleCnt="7" custScaleX="128504" custScaleY="138735">
        <dgm:presLayoutVars>
          <dgm:bulletEnabled val="1"/>
        </dgm:presLayoutVars>
      </dgm:prSet>
      <dgm:spPr/>
      <dgm:t>
        <a:bodyPr/>
        <a:lstStyle/>
        <a:p>
          <a:endParaRPr lang="de-DE"/>
        </a:p>
      </dgm:t>
    </dgm:pt>
    <dgm:pt modelId="{EC299FE6-543C-44E3-9378-4759FA1818D8}" type="pres">
      <dgm:prSet presAssocID="{BAE3B23A-6353-4551-9329-BB7154C8C86F}" presName="spNode" presStyleCnt="0"/>
      <dgm:spPr/>
    </dgm:pt>
    <dgm:pt modelId="{9D8418C0-6A45-48FB-B026-6780A55BA456}" type="pres">
      <dgm:prSet presAssocID="{7ED8FDFB-0A5E-4EB1-952F-F91372E21787}" presName="sibTrans" presStyleLbl="sibTrans1D1" presStyleIdx="6" presStyleCnt="7"/>
      <dgm:spPr/>
      <dgm:t>
        <a:bodyPr/>
        <a:lstStyle/>
        <a:p>
          <a:endParaRPr lang="de-DE"/>
        </a:p>
      </dgm:t>
    </dgm:pt>
  </dgm:ptLst>
  <dgm:cxnLst>
    <dgm:cxn modelId="{51C36472-332C-486C-84B0-C93E28192CE4}" srcId="{B229CC55-C4E5-4437-9425-6DFCE4F0339F}" destId="{2C54F8D8-062C-452F-A947-F9D7E8DD8765}" srcOrd="4" destOrd="0" parTransId="{4C49868D-A211-4D6D-A69E-DEBC8252BB0C}" sibTransId="{8C6D7513-81AA-40BC-91D0-CF9FE79F17F5}"/>
    <dgm:cxn modelId="{AFD1AC09-B105-48B6-8862-7413822B7DE7}" type="presOf" srcId="{5D79EA33-D3EA-4D3A-979F-3C06D3B10AEF}" destId="{678B0B5C-E52C-41F6-8172-951E5E5759B4}" srcOrd="0" destOrd="0" presId="urn:microsoft.com/office/officeart/2005/8/layout/cycle6"/>
    <dgm:cxn modelId="{4FBEE5F9-7C78-44B7-9075-0A4755FBBB68}" type="presOf" srcId="{2CEBC40C-8130-4BBD-B71A-2CC46FBF612F}" destId="{F692243D-5F70-4C2D-B0E7-C2A8AA4FD250}" srcOrd="0" destOrd="0" presId="urn:microsoft.com/office/officeart/2005/8/layout/cycle6"/>
    <dgm:cxn modelId="{8A3F9071-E0EA-4D72-9308-DC17F7222695}" srcId="{B229CC55-C4E5-4437-9425-6DFCE4F0339F}" destId="{58623855-5CFB-4929-AC52-2D8116EDA709}" srcOrd="3" destOrd="0" parTransId="{FFD4A50C-C112-4CFA-B52C-A6BE2104311C}" sibTransId="{4ABF5657-4B22-4481-A2F9-8B9B68A29587}"/>
    <dgm:cxn modelId="{C436C31C-3AFE-4DC1-AB6F-C333E6946FB2}" type="presOf" srcId="{446C193C-2B67-45F3-B564-A932B2C90204}" destId="{E0EFFDEB-088D-47EF-89AE-CC1227819080}" srcOrd="0" destOrd="0" presId="urn:microsoft.com/office/officeart/2005/8/layout/cycle6"/>
    <dgm:cxn modelId="{CDB423DF-9265-4D8A-AB84-DBE6D4907FA5}" srcId="{B229CC55-C4E5-4437-9425-6DFCE4F0339F}" destId="{2CEBC40C-8130-4BBD-B71A-2CC46FBF612F}" srcOrd="2" destOrd="0" parTransId="{B473B183-3401-4739-A40F-DD1E1F9D1BD2}" sibTransId="{23418DFD-D2A8-4A20-AF0B-4C5275981E02}"/>
    <dgm:cxn modelId="{D2367720-E6DA-430C-A5D6-17A51AF2E7E2}" type="presOf" srcId="{C9AAEE27-A095-480C-9EA6-88A9D068F2B4}" destId="{27591997-0DC0-4149-99A7-20DE22B0AE5F}" srcOrd="0" destOrd="0" presId="urn:microsoft.com/office/officeart/2005/8/layout/cycle6"/>
    <dgm:cxn modelId="{69EA172E-C19E-42B2-8280-FEA46BC41B68}" srcId="{B229CC55-C4E5-4437-9425-6DFCE4F0339F}" destId="{C9AAEE27-A095-480C-9EA6-88A9D068F2B4}" srcOrd="1" destOrd="0" parTransId="{D6FEE132-6713-4C9C-8DFB-045CDF959800}" sibTransId="{446C193C-2B67-45F3-B564-A932B2C90204}"/>
    <dgm:cxn modelId="{9BF13F48-054F-40D3-91A5-9FFC45964BAE}" type="presOf" srcId="{B229CC55-C4E5-4437-9425-6DFCE4F0339F}" destId="{A3F123BA-315F-4489-A9B0-F46DD2DE07D5}" srcOrd="0" destOrd="0" presId="urn:microsoft.com/office/officeart/2005/8/layout/cycle6"/>
    <dgm:cxn modelId="{94E4421F-41A8-44CA-ADA4-87135DC1BDB5}" type="presOf" srcId="{4ABF5657-4B22-4481-A2F9-8B9B68A29587}" destId="{3141F665-C33C-44D8-9AB1-12A5AC9297FC}" srcOrd="0" destOrd="0" presId="urn:microsoft.com/office/officeart/2005/8/layout/cycle6"/>
    <dgm:cxn modelId="{5754139C-9C9F-458B-9F7C-2B6D0B471141}" type="presOf" srcId="{36F69A64-B25A-473A-92F7-F887360BAC93}" destId="{0C6A1FCF-2DD6-410C-B8CE-2BB8581D881D}" srcOrd="0" destOrd="0" presId="urn:microsoft.com/office/officeart/2005/8/layout/cycle6"/>
    <dgm:cxn modelId="{16BC6A80-73CA-4E4A-9886-52F90BAF7376}" type="presOf" srcId="{8C6D7513-81AA-40BC-91D0-CF9FE79F17F5}" destId="{52EE3541-0919-482B-98C0-2D99DF2C5FB2}" srcOrd="0" destOrd="0" presId="urn:microsoft.com/office/officeart/2005/8/layout/cycle6"/>
    <dgm:cxn modelId="{3649C72C-6B1E-4450-98C4-6B4857817DE4}" srcId="{B229CC55-C4E5-4437-9425-6DFCE4F0339F}" destId="{6A40C618-A1F3-44D4-86CD-38C42880458F}" srcOrd="5" destOrd="0" parTransId="{8FA20FFE-A9CC-4B01-A814-669E2D8552F6}" sibTransId="{C5351B8C-0212-41BF-A5FA-D71FCFC2D8AF}"/>
    <dgm:cxn modelId="{4CD3412F-CDFE-4706-A29A-D485A2E4EA41}" type="presOf" srcId="{7ED8FDFB-0A5E-4EB1-952F-F91372E21787}" destId="{9D8418C0-6A45-48FB-B026-6780A55BA456}" srcOrd="0" destOrd="0" presId="urn:microsoft.com/office/officeart/2005/8/layout/cycle6"/>
    <dgm:cxn modelId="{063A1231-B118-43C2-AFCF-78EA5C5D9335}" srcId="{B229CC55-C4E5-4437-9425-6DFCE4F0339F}" destId="{BAE3B23A-6353-4551-9329-BB7154C8C86F}" srcOrd="6" destOrd="0" parTransId="{602E027D-058E-4C01-8C1C-98DF1CD97B81}" sibTransId="{7ED8FDFB-0A5E-4EB1-952F-F91372E21787}"/>
    <dgm:cxn modelId="{5C22B85B-EDC6-4998-8561-61C45834B9C2}" type="presOf" srcId="{23418DFD-D2A8-4A20-AF0B-4C5275981E02}" destId="{73439448-A6F4-4363-A7B5-2B9CA22C8494}" srcOrd="0" destOrd="0" presId="urn:microsoft.com/office/officeart/2005/8/layout/cycle6"/>
    <dgm:cxn modelId="{4D0C6872-EB3E-4617-B526-55693ED8DD81}" type="presOf" srcId="{58623855-5CFB-4929-AC52-2D8116EDA709}" destId="{084E1564-09CB-41A6-A0D6-02B4DE943424}" srcOrd="0" destOrd="0" presId="urn:microsoft.com/office/officeart/2005/8/layout/cycle6"/>
    <dgm:cxn modelId="{69B73CA8-4586-4662-AE0B-9C18B985DB81}" type="presOf" srcId="{C5351B8C-0212-41BF-A5FA-D71FCFC2D8AF}" destId="{DCF9C8E4-84FE-4F75-A394-9B93806EB8F4}" srcOrd="0" destOrd="0" presId="urn:microsoft.com/office/officeart/2005/8/layout/cycle6"/>
    <dgm:cxn modelId="{D599B86F-F571-4126-8376-190F62073C74}" type="presOf" srcId="{2C54F8D8-062C-452F-A947-F9D7E8DD8765}" destId="{48AF7B7D-FF69-442C-9D65-99BF82A48610}" srcOrd="0" destOrd="0" presId="urn:microsoft.com/office/officeart/2005/8/layout/cycle6"/>
    <dgm:cxn modelId="{A1D153D9-A3DB-4A79-8E4B-5ACD54EA3E95}" type="presOf" srcId="{BAE3B23A-6353-4551-9329-BB7154C8C86F}" destId="{4E09E5A1-7AE2-42FE-A7DC-8F54C40B502D}" srcOrd="0" destOrd="0" presId="urn:microsoft.com/office/officeart/2005/8/layout/cycle6"/>
    <dgm:cxn modelId="{51542DDB-7E76-4467-A3F9-D1DE025F22B4}" srcId="{B229CC55-C4E5-4437-9425-6DFCE4F0339F}" destId="{5D79EA33-D3EA-4D3A-979F-3C06D3B10AEF}" srcOrd="0" destOrd="0" parTransId="{FC2496DD-B139-41F2-A5D4-225BC465FF5A}" sibTransId="{36F69A64-B25A-473A-92F7-F887360BAC93}"/>
    <dgm:cxn modelId="{5A5A95DA-7983-4A04-AFBE-2384768E2906}" type="presOf" srcId="{6A40C618-A1F3-44D4-86CD-38C42880458F}" destId="{3DA2A04D-7BC2-4EEB-8214-DA833147DFFE}" srcOrd="0" destOrd="0" presId="urn:microsoft.com/office/officeart/2005/8/layout/cycle6"/>
    <dgm:cxn modelId="{6DE3E5D8-4FE1-42DA-87EB-2959779FB02B}" type="presParOf" srcId="{A3F123BA-315F-4489-A9B0-F46DD2DE07D5}" destId="{678B0B5C-E52C-41F6-8172-951E5E5759B4}" srcOrd="0" destOrd="0" presId="urn:microsoft.com/office/officeart/2005/8/layout/cycle6"/>
    <dgm:cxn modelId="{DE69F9A7-B3F1-499C-90EE-C996B92E8826}" type="presParOf" srcId="{A3F123BA-315F-4489-A9B0-F46DD2DE07D5}" destId="{C05B672E-CBF9-4D0B-B244-AB0AA5EEEB85}" srcOrd="1" destOrd="0" presId="urn:microsoft.com/office/officeart/2005/8/layout/cycle6"/>
    <dgm:cxn modelId="{326F5498-2195-492A-9EB1-2800153618F3}" type="presParOf" srcId="{A3F123BA-315F-4489-A9B0-F46DD2DE07D5}" destId="{0C6A1FCF-2DD6-410C-B8CE-2BB8581D881D}" srcOrd="2" destOrd="0" presId="urn:microsoft.com/office/officeart/2005/8/layout/cycle6"/>
    <dgm:cxn modelId="{CA090E71-0A10-47D1-ACC5-78D6F407EA45}" type="presParOf" srcId="{A3F123BA-315F-4489-A9B0-F46DD2DE07D5}" destId="{27591997-0DC0-4149-99A7-20DE22B0AE5F}" srcOrd="3" destOrd="0" presId="urn:microsoft.com/office/officeart/2005/8/layout/cycle6"/>
    <dgm:cxn modelId="{96CE999E-A1F6-429A-996D-E8DB025A4FE8}" type="presParOf" srcId="{A3F123BA-315F-4489-A9B0-F46DD2DE07D5}" destId="{CEA0B694-EE4F-4197-BBA6-C355117810A0}" srcOrd="4" destOrd="0" presId="urn:microsoft.com/office/officeart/2005/8/layout/cycle6"/>
    <dgm:cxn modelId="{5602AEF6-970A-4C0E-8828-1987F4AFFB38}" type="presParOf" srcId="{A3F123BA-315F-4489-A9B0-F46DD2DE07D5}" destId="{E0EFFDEB-088D-47EF-89AE-CC1227819080}" srcOrd="5" destOrd="0" presId="urn:microsoft.com/office/officeart/2005/8/layout/cycle6"/>
    <dgm:cxn modelId="{6DE468C1-9DDD-487C-889B-2620A94CB6E6}" type="presParOf" srcId="{A3F123BA-315F-4489-A9B0-F46DD2DE07D5}" destId="{F692243D-5F70-4C2D-B0E7-C2A8AA4FD250}" srcOrd="6" destOrd="0" presId="urn:microsoft.com/office/officeart/2005/8/layout/cycle6"/>
    <dgm:cxn modelId="{7001AA09-2CEC-4C2E-B686-3DBCEE9390FD}" type="presParOf" srcId="{A3F123BA-315F-4489-A9B0-F46DD2DE07D5}" destId="{71C9C669-0062-47B6-92B0-B204D2DA03BC}" srcOrd="7" destOrd="0" presId="urn:microsoft.com/office/officeart/2005/8/layout/cycle6"/>
    <dgm:cxn modelId="{D3DE06F7-EB1D-4FDD-BEF5-495E559F0DB1}" type="presParOf" srcId="{A3F123BA-315F-4489-A9B0-F46DD2DE07D5}" destId="{73439448-A6F4-4363-A7B5-2B9CA22C8494}" srcOrd="8" destOrd="0" presId="urn:microsoft.com/office/officeart/2005/8/layout/cycle6"/>
    <dgm:cxn modelId="{8CF22F49-EA4B-49BB-9635-CABEF2B976BF}" type="presParOf" srcId="{A3F123BA-315F-4489-A9B0-F46DD2DE07D5}" destId="{084E1564-09CB-41A6-A0D6-02B4DE943424}" srcOrd="9" destOrd="0" presId="urn:microsoft.com/office/officeart/2005/8/layout/cycle6"/>
    <dgm:cxn modelId="{9086573A-07A4-4480-8F31-9BB8E6805C78}" type="presParOf" srcId="{A3F123BA-315F-4489-A9B0-F46DD2DE07D5}" destId="{AE7A6387-9007-42BC-AFC9-94EC23C4D9AD}" srcOrd="10" destOrd="0" presId="urn:microsoft.com/office/officeart/2005/8/layout/cycle6"/>
    <dgm:cxn modelId="{6EA56A9D-5163-4199-B7D7-CE355C6684D1}" type="presParOf" srcId="{A3F123BA-315F-4489-A9B0-F46DD2DE07D5}" destId="{3141F665-C33C-44D8-9AB1-12A5AC9297FC}" srcOrd="11" destOrd="0" presId="urn:microsoft.com/office/officeart/2005/8/layout/cycle6"/>
    <dgm:cxn modelId="{C749016A-47BB-4FE4-9573-2BC52EF2ED53}" type="presParOf" srcId="{A3F123BA-315F-4489-A9B0-F46DD2DE07D5}" destId="{48AF7B7D-FF69-442C-9D65-99BF82A48610}" srcOrd="12" destOrd="0" presId="urn:microsoft.com/office/officeart/2005/8/layout/cycle6"/>
    <dgm:cxn modelId="{9F35FCFD-F40D-4BB6-B097-695C998618A6}" type="presParOf" srcId="{A3F123BA-315F-4489-A9B0-F46DD2DE07D5}" destId="{EAB248DF-E3C3-4B9F-ACD4-078D5BEC0A49}" srcOrd="13" destOrd="0" presId="urn:microsoft.com/office/officeart/2005/8/layout/cycle6"/>
    <dgm:cxn modelId="{171E7EE3-360B-41FF-9F1E-EAE509344591}" type="presParOf" srcId="{A3F123BA-315F-4489-A9B0-F46DD2DE07D5}" destId="{52EE3541-0919-482B-98C0-2D99DF2C5FB2}" srcOrd="14" destOrd="0" presId="urn:microsoft.com/office/officeart/2005/8/layout/cycle6"/>
    <dgm:cxn modelId="{C7F405E2-6A65-4E07-9B58-93C0DC221911}" type="presParOf" srcId="{A3F123BA-315F-4489-A9B0-F46DD2DE07D5}" destId="{3DA2A04D-7BC2-4EEB-8214-DA833147DFFE}" srcOrd="15" destOrd="0" presId="urn:microsoft.com/office/officeart/2005/8/layout/cycle6"/>
    <dgm:cxn modelId="{3E277D82-5BD5-42EA-922D-EEB04D96FB17}" type="presParOf" srcId="{A3F123BA-315F-4489-A9B0-F46DD2DE07D5}" destId="{339F3E9B-C6A7-4271-9233-F143F55EC7FA}" srcOrd="16" destOrd="0" presId="urn:microsoft.com/office/officeart/2005/8/layout/cycle6"/>
    <dgm:cxn modelId="{11598600-53B7-4742-A502-469509E9B722}" type="presParOf" srcId="{A3F123BA-315F-4489-A9B0-F46DD2DE07D5}" destId="{DCF9C8E4-84FE-4F75-A394-9B93806EB8F4}" srcOrd="17" destOrd="0" presId="urn:microsoft.com/office/officeart/2005/8/layout/cycle6"/>
    <dgm:cxn modelId="{9FD416DA-8F99-4D16-A312-6C1BE88D8EB6}" type="presParOf" srcId="{A3F123BA-315F-4489-A9B0-F46DD2DE07D5}" destId="{4E09E5A1-7AE2-42FE-A7DC-8F54C40B502D}" srcOrd="18" destOrd="0" presId="urn:microsoft.com/office/officeart/2005/8/layout/cycle6"/>
    <dgm:cxn modelId="{7A0C5DE4-1510-4A1B-8130-186CD7F7AD54}" type="presParOf" srcId="{A3F123BA-315F-4489-A9B0-F46DD2DE07D5}" destId="{EC299FE6-543C-44E3-9378-4759FA1818D8}" srcOrd="19" destOrd="0" presId="urn:microsoft.com/office/officeart/2005/8/layout/cycle6"/>
    <dgm:cxn modelId="{6CEA5051-181E-4382-AC5E-CF94F4F79297}" type="presParOf" srcId="{A3F123BA-315F-4489-A9B0-F46DD2DE07D5}" destId="{9D8418C0-6A45-48FB-B026-6780A55BA456}"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Geeignete Güter</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Multimodale Transporte</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Preisbildung &amp; Transportvarianten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3"/>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3"/>
      <dgm:spPr/>
      <dgm:t>
        <a:bodyPr/>
        <a:lstStyle/>
        <a:p>
          <a:endParaRPr lang="de-AT"/>
        </a:p>
      </dgm:t>
    </dgm:pt>
    <dgm:pt modelId="{BF8CDB65-7F63-46ED-AD6F-299BB5E410A3}" type="pres">
      <dgm:prSet presAssocID="{754914D3-2823-4D9D-9B5F-8AAE908A2791}" presName="dstNode" presStyleLbl="node1" presStyleIdx="0" presStyleCnt="3"/>
      <dgm:spPr/>
      <dgm:t>
        <a:bodyPr/>
        <a:lstStyle/>
        <a:p>
          <a:endParaRPr lang="de-AT"/>
        </a:p>
      </dgm:t>
    </dgm:pt>
    <dgm:pt modelId="{AB399548-C0EB-4691-9CE6-7284291054B6}" type="pres">
      <dgm:prSet presAssocID="{F2941672-F5FC-4F5F-8FF3-57791CAF8C56}" presName="text_1" presStyleLbl="node1" presStyleIdx="0" presStyleCnt="3">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3"/>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3">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3"/>
      <dgm:spPr>
        <a:solidFill>
          <a:schemeClr val="accent1">
            <a:lumMod val="40000"/>
            <a:lumOff val="60000"/>
          </a:schemeClr>
        </a:solidFill>
        <a:ln w="28575">
          <a:solidFill>
            <a:schemeClr val="accent1"/>
          </a:solidFill>
        </a:ln>
      </dgm:spPr>
      <dgm:t>
        <a:bodyPr/>
        <a:lstStyle/>
        <a:p>
          <a:endParaRPr lang="de-AT"/>
        </a:p>
      </dgm:t>
    </dgm:pt>
    <dgm:pt modelId="{6B0ECE05-8828-4C0A-A479-6C928C989F2D}" type="pres">
      <dgm:prSet presAssocID="{173351EC-E710-4201-8F33-1AD5623FE62E}" presName="text_3" presStyleLbl="node1" presStyleIdx="2" presStyleCnt="3">
        <dgm:presLayoutVars>
          <dgm:bulletEnabled val="1"/>
        </dgm:presLayoutVars>
      </dgm:prSet>
      <dgm:spPr/>
      <dgm:t>
        <a:bodyPr/>
        <a:lstStyle/>
        <a:p>
          <a:endParaRPr lang="de-DE"/>
        </a:p>
      </dgm:t>
    </dgm:pt>
    <dgm:pt modelId="{1A41940D-DA6D-4168-B61B-2046AB904AF1}" type="pres">
      <dgm:prSet presAssocID="{173351EC-E710-4201-8F33-1AD5623FE62E}" presName="accent_3" presStyleCnt="0"/>
      <dgm:spPr/>
      <dgm:t>
        <a:bodyPr/>
        <a:lstStyle/>
        <a:p>
          <a:endParaRPr lang="de-AT"/>
        </a:p>
      </dgm:t>
    </dgm:pt>
    <dgm:pt modelId="{84FECD7B-556D-40CD-80FE-E856FE6C01BC}" type="pres">
      <dgm:prSet presAssocID="{173351EC-E710-4201-8F33-1AD5623FE62E}" presName="accentRepeatNode" presStyleLbl="solidFgAcc1" presStyleIdx="2" presStyleCnt="3"/>
      <dgm:spPr>
        <a:solidFill>
          <a:schemeClr val="accent1"/>
        </a:solidFill>
        <a:ln w="28575">
          <a:solidFill>
            <a:schemeClr val="accent1"/>
          </a:solidFill>
        </a:ln>
      </dgm:spPr>
      <dgm:t>
        <a:bodyPr/>
        <a:lstStyle/>
        <a:p>
          <a:endParaRPr lang="de-AT"/>
        </a:p>
      </dgm:t>
    </dgm:pt>
  </dgm:ptLst>
  <dgm:cxnLst>
    <dgm:cxn modelId="{D359AEB0-5881-4F68-BC7B-3C34E3E21669}" type="presOf" srcId="{624E2F07-CA2B-4ED9-89E9-4ED31FD7F6BD}" destId="{93855F07-44CB-45DE-B464-761E63A71CD5}" srcOrd="0" destOrd="0" presId="urn:microsoft.com/office/officeart/2008/layout/VerticalCurvedList"/>
    <dgm:cxn modelId="{EF1FC2A5-4451-450D-829B-CC8F3516E4DD}" type="presOf" srcId="{173351EC-E710-4201-8F33-1AD5623FE62E}" destId="{6B0ECE05-8828-4C0A-A479-6C928C989F2D}"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F4F80E48-1E02-4575-B049-B4C049C3C9F1}" type="presOf" srcId="{F24300EC-4372-4D89-B437-9F81F6228517}" destId="{77ECFE10-46D2-48B0-947A-2C85B551FC94}" srcOrd="0" destOrd="0" presId="urn:microsoft.com/office/officeart/2008/layout/VerticalCurvedList"/>
    <dgm:cxn modelId="{C11DDE62-523F-4E1A-BA4A-A2A84863210B}" type="presOf" srcId="{F2941672-F5FC-4F5F-8FF3-57791CAF8C56}" destId="{AB399548-C0EB-4691-9CE6-7284291054B6}" srcOrd="0" destOrd="0" presId="urn:microsoft.com/office/officeart/2008/layout/VerticalCurvedList"/>
    <dgm:cxn modelId="{F893935F-CABD-4D82-B93B-70657E02FACA}" srcId="{754914D3-2823-4D9D-9B5F-8AAE908A2791}" destId="{173351EC-E710-4201-8F33-1AD5623FE62E}" srcOrd="2" destOrd="0" parTransId="{4F3AEDE9-65F0-4988-8076-2CEA40D71496}" sibTransId="{46AFA8D8-F557-4455-8A38-DF16055635A9}"/>
    <dgm:cxn modelId="{108E50BE-3469-439F-8FFF-017FEBDD5C74}" srcId="{754914D3-2823-4D9D-9B5F-8AAE908A2791}" destId="{F2941672-F5FC-4F5F-8FF3-57791CAF8C56}" srcOrd="0" destOrd="0" parTransId="{937F0D99-2D0E-48A6-94B9-C880850880C0}" sibTransId="{624E2F07-CA2B-4ED9-89E9-4ED31FD7F6BD}"/>
    <dgm:cxn modelId="{B49E3C18-7015-443F-952B-D826BAA50581}" type="presOf" srcId="{754914D3-2823-4D9D-9B5F-8AAE908A2791}" destId="{AE6139D5-D84B-4711-8A6A-A5161E022A99}" srcOrd="0" destOrd="0" presId="urn:microsoft.com/office/officeart/2008/layout/VerticalCurvedList"/>
    <dgm:cxn modelId="{C27C90A0-36A3-4D34-AB7B-228C9DFC1C43}" type="presParOf" srcId="{AE6139D5-D84B-4711-8A6A-A5161E022A99}" destId="{00F42187-34FD-4D8B-A449-F316E9EB9AFA}" srcOrd="0" destOrd="0" presId="urn:microsoft.com/office/officeart/2008/layout/VerticalCurvedList"/>
    <dgm:cxn modelId="{9D9E49EE-9366-46E9-A9F8-83E1DA65EEC2}" type="presParOf" srcId="{00F42187-34FD-4D8B-A449-F316E9EB9AFA}" destId="{C168C53D-163A-4892-8EF0-B5326C3FF8C8}" srcOrd="0" destOrd="0" presId="urn:microsoft.com/office/officeart/2008/layout/VerticalCurvedList"/>
    <dgm:cxn modelId="{2D0D8061-2D58-4F84-9640-5DBC88B50A1E}" type="presParOf" srcId="{C168C53D-163A-4892-8EF0-B5326C3FF8C8}" destId="{0FAB2C97-DF89-43B9-B7B2-C745E026F562}" srcOrd="0" destOrd="0" presId="urn:microsoft.com/office/officeart/2008/layout/VerticalCurvedList"/>
    <dgm:cxn modelId="{42BE40B3-4EE0-48CA-9559-F16A03BA49DF}" type="presParOf" srcId="{C168C53D-163A-4892-8EF0-B5326C3FF8C8}" destId="{93855F07-44CB-45DE-B464-761E63A71CD5}" srcOrd="1" destOrd="0" presId="urn:microsoft.com/office/officeart/2008/layout/VerticalCurvedList"/>
    <dgm:cxn modelId="{FFBBA676-46CF-4270-BB1E-684CB495E439}" type="presParOf" srcId="{C168C53D-163A-4892-8EF0-B5326C3FF8C8}" destId="{D258DE45-194F-4470-A0BE-D234AB24927B}" srcOrd="2" destOrd="0" presId="urn:microsoft.com/office/officeart/2008/layout/VerticalCurvedList"/>
    <dgm:cxn modelId="{9795F4A1-3A0C-4352-95AE-A775CC1BE285}" type="presParOf" srcId="{C168C53D-163A-4892-8EF0-B5326C3FF8C8}" destId="{BF8CDB65-7F63-46ED-AD6F-299BB5E410A3}" srcOrd="3" destOrd="0" presId="urn:microsoft.com/office/officeart/2008/layout/VerticalCurvedList"/>
    <dgm:cxn modelId="{158C225B-DB97-4689-BCD7-511473118793}" type="presParOf" srcId="{00F42187-34FD-4D8B-A449-F316E9EB9AFA}" destId="{AB399548-C0EB-4691-9CE6-7284291054B6}" srcOrd="1" destOrd="0" presId="urn:microsoft.com/office/officeart/2008/layout/VerticalCurvedList"/>
    <dgm:cxn modelId="{A8EE2DA9-E6A1-47A7-A023-3E5C37B48C8F}" type="presParOf" srcId="{00F42187-34FD-4D8B-A449-F316E9EB9AFA}" destId="{0B7AF41F-095F-4954-9948-F3B9C7302B4D}" srcOrd="2" destOrd="0" presId="urn:microsoft.com/office/officeart/2008/layout/VerticalCurvedList"/>
    <dgm:cxn modelId="{30D4824A-E4B5-431F-8CAD-DEAE3D8718E7}" type="presParOf" srcId="{0B7AF41F-095F-4954-9948-F3B9C7302B4D}" destId="{9AF5ED78-341F-403E-97B4-875F8057A202}" srcOrd="0" destOrd="0" presId="urn:microsoft.com/office/officeart/2008/layout/VerticalCurvedList"/>
    <dgm:cxn modelId="{9F45D653-131C-43D4-B743-C753096957CC}" type="presParOf" srcId="{00F42187-34FD-4D8B-A449-F316E9EB9AFA}" destId="{77ECFE10-46D2-48B0-947A-2C85B551FC94}" srcOrd="3" destOrd="0" presId="urn:microsoft.com/office/officeart/2008/layout/VerticalCurvedList"/>
    <dgm:cxn modelId="{E47D1E6B-9CF2-4D68-A992-1D768D81F506}" type="presParOf" srcId="{00F42187-34FD-4D8B-A449-F316E9EB9AFA}" destId="{FEECF01B-4C91-4B01-BFA5-F1DFA7020B0A}" srcOrd="4" destOrd="0" presId="urn:microsoft.com/office/officeart/2008/layout/VerticalCurvedList"/>
    <dgm:cxn modelId="{8482076B-7588-4274-9707-14F1F9BB5C3F}" type="presParOf" srcId="{FEECF01B-4C91-4B01-BFA5-F1DFA7020B0A}" destId="{EF12B5F5-AB8A-4523-B395-C351AAF3CDFA}" srcOrd="0" destOrd="0" presId="urn:microsoft.com/office/officeart/2008/layout/VerticalCurvedList"/>
    <dgm:cxn modelId="{ED188429-A3F9-4814-A31A-4205CB71081E}" type="presParOf" srcId="{00F42187-34FD-4D8B-A449-F316E9EB9AFA}" destId="{6B0ECE05-8828-4C0A-A479-6C928C989F2D}" srcOrd="5" destOrd="0" presId="urn:microsoft.com/office/officeart/2008/layout/VerticalCurvedList"/>
    <dgm:cxn modelId="{E74F9A9D-EEB2-4128-9547-0DADA14D045F}" type="presParOf" srcId="{00F42187-34FD-4D8B-A449-F316E9EB9AFA}" destId="{1A41940D-DA6D-4168-B61B-2046AB904AF1}" srcOrd="6" destOrd="0" presId="urn:microsoft.com/office/officeart/2008/layout/VerticalCurvedList"/>
    <dgm:cxn modelId="{8F569839-7A0E-43D0-A7FC-05F010EF0BC4}" type="presParOf" srcId="{1A41940D-DA6D-4168-B61B-2046AB904AF1}" destId="{84FECD7B-556D-40CD-80FE-E856FE6C01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CCE957-759A-4128-B4B6-598D6735B8E2}"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de-DE"/>
        </a:p>
      </dgm:t>
    </dgm:pt>
    <dgm:pt modelId="{DE1CDB2F-57A2-4294-BB03-63F4E3484E1C}">
      <dgm:prSet phldrT="[Text]"/>
      <dgm:spPr/>
      <dgm:t>
        <a:bodyPr/>
        <a:lstStyle/>
        <a:p>
          <a:r>
            <a:rPr lang="de-DE" smtClean="0">
              <a:latin typeface="Corbel" panose="020B0503020204020204" pitchFamily="34" charset="0"/>
            </a:rPr>
            <a:t>Intermodale </a:t>
          </a:r>
          <a:r>
            <a:rPr lang="de-DE" dirty="0" smtClean="0">
              <a:latin typeface="Corbel" panose="020B0503020204020204" pitchFamily="34" charset="0"/>
            </a:rPr>
            <a:t>Ladeeinheiten</a:t>
          </a:r>
          <a:endParaRPr lang="de-DE" dirty="0">
            <a:latin typeface="Corbel" panose="020B0503020204020204" pitchFamily="34" charset="0"/>
          </a:endParaRPr>
        </a:p>
      </dgm:t>
    </dgm:pt>
    <dgm:pt modelId="{177A7350-D7E7-431C-A82E-7DA25611D8A7}" type="parTrans" cxnId="{7451628C-1231-4021-96B6-60179867A75C}">
      <dgm:prSet/>
      <dgm:spPr/>
      <dgm:t>
        <a:bodyPr/>
        <a:lstStyle/>
        <a:p>
          <a:endParaRPr lang="de-DE">
            <a:latin typeface="Corbel" panose="020B0503020204020204" pitchFamily="34" charset="0"/>
          </a:endParaRPr>
        </a:p>
      </dgm:t>
    </dgm:pt>
    <dgm:pt modelId="{1D029F74-FA1A-4306-B107-42285BDE57AE}" type="sibTrans" cxnId="{7451628C-1231-4021-96B6-60179867A75C}">
      <dgm:prSet/>
      <dgm:spPr/>
      <dgm:t>
        <a:bodyPr/>
        <a:lstStyle/>
        <a:p>
          <a:endParaRPr lang="de-DE">
            <a:latin typeface="Corbel" panose="020B0503020204020204" pitchFamily="34" charset="0"/>
          </a:endParaRPr>
        </a:p>
      </dgm:t>
    </dgm:pt>
    <dgm:pt modelId="{BE6866E8-27C8-4454-B985-02B27A60656C}">
      <dgm:prSet phldrT="[Text]"/>
      <dgm:spPr/>
      <dgm:t>
        <a:bodyPr/>
        <a:lstStyle/>
        <a:p>
          <a:r>
            <a:rPr lang="de-DE" dirty="0" smtClean="0">
              <a:latin typeface="Corbel" panose="020B0503020204020204" pitchFamily="34" charset="0"/>
            </a:rPr>
            <a:t>Container</a:t>
          </a:r>
          <a:endParaRPr lang="de-DE" dirty="0">
            <a:latin typeface="Corbel" panose="020B0503020204020204" pitchFamily="34" charset="0"/>
          </a:endParaRPr>
        </a:p>
      </dgm:t>
    </dgm:pt>
    <dgm:pt modelId="{2A9EAF84-AA79-40C5-A413-251E990FBBE5}" type="parTrans" cxnId="{2B9DB893-F718-461B-9474-C5D84056A194}">
      <dgm:prSet/>
      <dgm:spPr/>
      <dgm:t>
        <a:bodyPr/>
        <a:lstStyle/>
        <a:p>
          <a:endParaRPr lang="de-DE">
            <a:latin typeface="Corbel" panose="020B0503020204020204" pitchFamily="34" charset="0"/>
          </a:endParaRPr>
        </a:p>
      </dgm:t>
    </dgm:pt>
    <dgm:pt modelId="{AAE35636-6B94-4E18-B9A2-441BF128742B}" type="sibTrans" cxnId="{2B9DB893-F718-461B-9474-C5D84056A194}">
      <dgm:prSet/>
      <dgm:spPr/>
      <dgm:t>
        <a:bodyPr/>
        <a:lstStyle/>
        <a:p>
          <a:endParaRPr lang="de-DE">
            <a:latin typeface="Corbel" panose="020B0503020204020204" pitchFamily="34" charset="0"/>
          </a:endParaRPr>
        </a:p>
      </dgm:t>
    </dgm:pt>
    <dgm:pt modelId="{BCF93882-C885-464D-AED1-E3A03B0D7909}">
      <dgm:prSet phldrT="[Text]"/>
      <dgm:spPr/>
      <dgm:t>
        <a:bodyPr/>
        <a:lstStyle/>
        <a:p>
          <a:r>
            <a:rPr lang="de-DE" dirty="0" smtClean="0">
              <a:latin typeface="Corbel" panose="020B0503020204020204" pitchFamily="34" charset="0"/>
            </a:rPr>
            <a:t>Wechselaufbauten</a:t>
          </a:r>
          <a:endParaRPr lang="de-DE" dirty="0">
            <a:latin typeface="Corbel" panose="020B0503020204020204" pitchFamily="34" charset="0"/>
          </a:endParaRPr>
        </a:p>
      </dgm:t>
    </dgm:pt>
    <dgm:pt modelId="{14D220AE-2220-495B-A261-DE581814B6B5}" type="parTrans" cxnId="{8AD83488-14BB-4C1C-9147-6413069F6152}">
      <dgm:prSet/>
      <dgm:spPr/>
      <dgm:t>
        <a:bodyPr/>
        <a:lstStyle/>
        <a:p>
          <a:endParaRPr lang="de-DE">
            <a:latin typeface="Corbel" panose="020B0503020204020204" pitchFamily="34" charset="0"/>
          </a:endParaRPr>
        </a:p>
      </dgm:t>
    </dgm:pt>
    <dgm:pt modelId="{1F7E097F-2F7D-4116-B8D5-05B2870955EF}" type="sibTrans" cxnId="{8AD83488-14BB-4C1C-9147-6413069F6152}">
      <dgm:prSet/>
      <dgm:spPr/>
      <dgm:t>
        <a:bodyPr/>
        <a:lstStyle/>
        <a:p>
          <a:endParaRPr lang="de-DE">
            <a:latin typeface="Corbel" panose="020B0503020204020204" pitchFamily="34" charset="0"/>
          </a:endParaRPr>
        </a:p>
      </dgm:t>
    </dgm:pt>
    <dgm:pt modelId="{D130C68D-F3E9-4BF2-9D00-C6CD9EB2CFB8}">
      <dgm:prSet phldrT="[Text]"/>
      <dgm:spPr/>
      <dgm:t>
        <a:bodyPr/>
        <a:lstStyle/>
        <a:p>
          <a:r>
            <a:rPr lang="de-DE" dirty="0" smtClean="0">
              <a:latin typeface="Corbel" panose="020B0503020204020204" pitchFamily="34" charset="0"/>
            </a:rPr>
            <a:t>Sattelanhänger</a:t>
          </a:r>
          <a:endParaRPr lang="de-DE" dirty="0">
            <a:latin typeface="Corbel" panose="020B0503020204020204" pitchFamily="34" charset="0"/>
          </a:endParaRPr>
        </a:p>
      </dgm:t>
    </dgm:pt>
    <dgm:pt modelId="{3335E1CD-CD79-4DAA-A585-FC08695B56BA}" type="parTrans" cxnId="{007E9413-60C9-458A-8894-27926B0472A8}">
      <dgm:prSet/>
      <dgm:spPr/>
      <dgm:t>
        <a:bodyPr/>
        <a:lstStyle/>
        <a:p>
          <a:endParaRPr lang="de-DE">
            <a:latin typeface="Corbel" panose="020B0503020204020204" pitchFamily="34" charset="0"/>
          </a:endParaRPr>
        </a:p>
      </dgm:t>
    </dgm:pt>
    <dgm:pt modelId="{978818BB-0BB8-4B60-BC9B-3585254F10B5}" type="sibTrans" cxnId="{007E9413-60C9-458A-8894-27926B0472A8}">
      <dgm:prSet/>
      <dgm:spPr/>
      <dgm:t>
        <a:bodyPr/>
        <a:lstStyle/>
        <a:p>
          <a:endParaRPr lang="de-DE">
            <a:latin typeface="Corbel" panose="020B0503020204020204" pitchFamily="34" charset="0"/>
          </a:endParaRPr>
        </a:p>
      </dgm:t>
    </dgm:pt>
    <dgm:pt modelId="{623B5EE4-D9DB-4109-BA35-1618DABE9C3A}" type="pres">
      <dgm:prSet presAssocID="{EFCCE957-759A-4128-B4B6-598D6735B8E2}" presName="hierChild1" presStyleCnt="0">
        <dgm:presLayoutVars>
          <dgm:orgChart val="1"/>
          <dgm:chPref val="1"/>
          <dgm:dir/>
          <dgm:animOne val="branch"/>
          <dgm:animLvl val="lvl"/>
          <dgm:resizeHandles/>
        </dgm:presLayoutVars>
      </dgm:prSet>
      <dgm:spPr/>
      <dgm:t>
        <a:bodyPr/>
        <a:lstStyle/>
        <a:p>
          <a:endParaRPr lang="de-DE"/>
        </a:p>
      </dgm:t>
    </dgm:pt>
    <dgm:pt modelId="{9C079F11-5A16-41F1-AC48-F7C0324F2265}" type="pres">
      <dgm:prSet presAssocID="{DE1CDB2F-57A2-4294-BB03-63F4E3484E1C}" presName="hierRoot1" presStyleCnt="0">
        <dgm:presLayoutVars>
          <dgm:hierBranch val="init"/>
        </dgm:presLayoutVars>
      </dgm:prSet>
      <dgm:spPr/>
    </dgm:pt>
    <dgm:pt modelId="{AC025BD0-53E5-4C8F-9B76-73EA393D4D5E}" type="pres">
      <dgm:prSet presAssocID="{DE1CDB2F-57A2-4294-BB03-63F4E3484E1C}" presName="rootComposite1" presStyleCnt="0"/>
      <dgm:spPr/>
    </dgm:pt>
    <dgm:pt modelId="{EF3017A7-8227-4C3C-9CA2-BE5907D2A974}" type="pres">
      <dgm:prSet presAssocID="{DE1CDB2F-57A2-4294-BB03-63F4E3484E1C}" presName="rootText1" presStyleLbl="node0" presStyleIdx="0" presStyleCnt="1" custScaleY="73319">
        <dgm:presLayoutVars>
          <dgm:chPref val="3"/>
        </dgm:presLayoutVars>
      </dgm:prSet>
      <dgm:spPr/>
      <dgm:t>
        <a:bodyPr/>
        <a:lstStyle/>
        <a:p>
          <a:endParaRPr lang="de-DE"/>
        </a:p>
      </dgm:t>
    </dgm:pt>
    <dgm:pt modelId="{495204C6-B528-4494-8ADD-E59F4FBCE1F5}" type="pres">
      <dgm:prSet presAssocID="{DE1CDB2F-57A2-4294-BB03-63F4E3484E1C}" presName="rootConnector1" presStyleLbl="node1" presStyleIdx="0" presStyleCnt="0"/>
      <dgm:spPr/>
      <dgm:t>
        <a:bodyPr/>
        <a:lstStyle/>
        <a:p>
          <a:endParaRPr lang="de-DE"/>
        </a:p>
      </dgm:t>
    </dgm:pt>
    <dgm:pt modelId="{E40260B8-0EDC-420B-A077-FDCE430FD016}" type="pres">
      <dgm:prSet presAssocID="{DE1CDB2F-57A2-4294-BB03-63F4E3484E1C}" presName="hierChild2" presStyleCnt="0"/>
      <dgm:spPr/>
    </dgm:pt>
    <dgm:pt modelId="{E519ED2F-3AEE-4C7D-AB9F-B6FF7FFEB6A1}" type="pres">
      <dgm:prSet presAssocID="{2A9EAF84-AA79-40C5-A413-251E990FBBE5}" presName="Name37" presStyleLbl="parChTrans1D2" presStyleIdx="0" presStyleCnt="3"/>
      <dgm:spPr/>
      <dgm:t>
        <a:bodyPr/>
        <a:lstStyle/>
        <a:p>
          <a:endParaRPr lang="de-DE"/>
        </a:p>
      </dgm:t>
    </dgm:pt>
    <dgm:pt modelId="{C1EA3136-738B-45B9-BED1-339611D1B4D5}" type="pres">
      <dgm:prSet presAssocID="{BE6866E8-27C8-4454-B985-02B27A60656C}" presName="hierRoot2" presStyleCnt="0">
        <dgm:presLayoutVars>
          <dgm:hierBranch val="init"/>
        </dgm:presLayoutVars>
      </dgm:prSet>
      <dgm:spPr/>
    </dgm:pt>
    <dgm:pt modelId="{E66EFB0B-C384-44A5-84AE-D64375AEDF8E}" type="pres">
      <dgm:prSet presAssocID="{BE6866E8-27C8-4454-B985-02B27A60656C}" presName="rootComposite" presStyleCnt="0"/>
      <dgm:spPr/>
    </dgm:pt>
    <dgm:pt modelId="{AE765E4A-C6B6-452B-A0EF-8469F5F4595F}" type="pres">
      <dgm:prSet presAssocID="{BE6866E8-27C8-4454-B985-02B27A60656C}" presName="rootText" presStyleLbl="node2" presStyleIdx="0" presStyleCnt="3" custScaleY="55894">
        <dgm:presLayoutVars>
          <dgm:chPref val="3"/>
        </dgm:presLayoutVars>
      </dgm:prSet>
      <dgm:spPr/>
      <dgm:t>
        <a:bodyPr/>
        <a:lstStyle/>
        <a:p>
          <a:endParaRPr lang="de-DE"/>
        </a:p>
      </dgm:t>
    </dgm:pt>
    <dgm:pt modelId="{1177D147-14D4-432B-948C-01C263E52090}" type="pres">
      <dgm:prSet presAssocID="{BE6866E8-27C8-4454-B985-02B27A60656C}" presName="rootConnector" presStyleLbl="node2" presStyleIdx="0" presStyleCnt="3"/>
      <dgm:spPr/>
      <dgm:t>
        <a:bodyPr/>
        <a:lstStyle/>
        <a:p>
          <a:endParaRPr lang="de-DE"/>
        </a:p>
      </dgm:t>
    </dgm:pt>
    <dgm:pt modelId="{F5F00C8D-B056-445F-B76F-62353A5CC900}" type="pres">
      <dgm:prSet presAssocID="{BE6866E8-27C8-4454-B985-02B27A60656C}" presName="hierChild4" presStyleCnt="0"/>
      <dgm:spPr/>
    </dgm:pt>
    <dgm:pt modelId="{2CB9D8A4-A1F1-4AE6-BCA2-04FF16C703B4}" type="pres">
      <dgm:prSet presAssocID="{BE6866E8-27C8-4454-B985-02B27A60656C}" presName="hierChild5" presStyleCnt="0"/>
      <dgm:spPr/>
    </dgm:pt>
    <dgm:pt modelId="{7E0D4B7B-6928-464C-B395-61EDCC8A21D2}" type="pres">
      <dgm:prSet presAssocID="{14D220AE-2220-495B-A261-DE581814B6B5}" presName="Name37" presStyleLbl="parChTrans1D2" presStyleIdx="1" presStyleCnt="3"/>
      <dgm:spPr/>
      <dgm:t>
        <a:bodyPr/>
        <a:lstStyle/>
        <a:p>
          <a:endParaRPr lang="de-DE"/>
        </a:p>
      </dgm:t>
    </dgm:pt>
    <dgm:pt modelId="{590E42AE-4DCC-42A9-BB7E-0DB53AECF8A8}" type="pres">
      <dgm:prSet presAssocID="{BCF93882-C885-464D-AED1-E3A03B0D7909}" presName="hierRoot2" presStyleCnt="0">
        <dgm:presLayoutVars>
          <dgm:hierBranch val="init"/>
        </dgm:presLayoutVars>
      </dgm:prSet>
      <dgm:spPr/>
    </dgm:pt>
    <dgm:pt modelId="{C95707A8-24BA-4313-B2BB-2651F2D64868}" type="pres">
      <dgm:prSet presAssocID="{BCF93882-C885-464D-AED1-E3A03B0D7909}" presName="rootComposite" presStyleCnt="0"/>
      <dgm:spPr/>
    </dgm:pt>
    <dgm:pt modelId="{FA738434-3591-4877-8416-783D3991E4C5}" type="pres">
      <dgm:prSet presAssocID="{BCF93882-C885-464D-AED1-E3A03B0D7909}" presName="rootText" presStyleLbl="node2" presStyleIdx="1" presStyleCnt="3" custScaleY="55894">
        <dgm:presLayoutVars>
          <dgm:chPref val="3"/>
        </dgm:presLayoutVars>
      </dgm:prSet>
      <dgm:spPr/>
      <dgm:t>
        <a:bodyPr/>
        <a:lstStyle/>
        <a:p>
          <a:endParaRPr lang="de-DE"/>
        </a:p>
      </dgm:t>
    </dgm:pt>
    <dgm:pt modelId="{4C53E205-3761-40B5-93E7-3EB76D5827FE}" type="pres">
      <dgm:prSet presAssocID="{BCF93882-C885-464D-AED1-E3A03B0D7909}" presName="rootConnector" presStyleLbl="node2" presStyleIdx="1" presStyleCnt="3"/>
      <dgm:spPr/>
      <dgm:t>
        <a:bodyPr/>
        <a:lstStyle/>
        <a:p>
          <a:endParaRPr lang="de-DE"/>
        </a:p>
      </dgm:t>
    </dgm:pt>
    <dgm:pt modelId="{985AD607-5743-4637-A0D2-D2E4989A3AE8}" type="pres">
      <dgm:prSet presAssocID="{BCF93882-C885-464D-AED1-E3A03B0D7909}" presName="hierChild4" presStyleCnt="0"/>
      <dgm:spPr/>
    </dgm:pt>
    <dgm:pt modelId="{9596DDD4-9DB3-416A-843F-922520D1C911}" type="pres">
      <dgm:prSet presAssocID="{BCF93882-C885-464D-AED1-E3A03B0D7909}" presName="hierChild5" presStyleCnt="0"/>
      <dgm:spPr/>
    </dgm:pt>
    <dgm:pt modelId="{2C005880-1FC5-45A6-8FFD-9D58658EDACA}" type="pres">
      <dgm:prSet presAssocID="{3335E1CD-CD79-4DAA-A585-FC08695B56BA}" presName="Name37" presStyleLbl="parChTrans1D2" presStyleIdx="2" presStyleCnt="3"/>
      <dgm:spPr/>
      <dgm:t>
        <a:bodyPr/>
        <a:lstStyle/>
        <a:p>
          <a:endParaRPr lang="de-DE"/>
        </a:p>
      </dgm:t>
    </dgm:pt>
    <dgm:pt modelId="{19A16AE6-F6E9-4D9F-A304-25DEF3610B5B}" type="pres">
      <dgm:prSet presAssocID="{D130C68D-F3E9-4BF2-9D00-C6CD9EB2CFB8}" presName="hierRoot2" presStyleCnt="0">
        <dgm:presLayoutVars>
          <dgm:hierBranch val="init"/>
        </dgm:presLayoutVars>
      </dgm:prSet>
      <dgm:spPr/>
    </dgm:pt>
    <dgm:pt modelId="{106D441C-98EC-43B1-98B4-2530F29EE8D9}" type="pres">
      <dgm:prSet presAssocID="{D130C68D-F3E9-4BF2-9D00-C6CD9EB2CFB8}" presName="rootComposite" presStyleCnt="0"/>
      <dgm:spPr/>
    </dgm:pt>
    <dgm:pt modelId="{5FD118B5-3924-40D5-9AB9-0E779B65B41E}" type="pres">
      <dgm:prSet presAssocID="{D130C68D-F3E9-4BF2-9D00-C6CD9EB2CFB8}" presName="rootText" presStyleLbl="node2" presStyleIdx="2" presStyleCnt="3" custScaleY="55894">
        <dgm:presLayoutVars>
          <dgm:chPref val="3"/>
        </dgm:presLayoutVars>
      </dgm:prSet>
      <dgm:spPr/>
      <dgm:t>
        <a:bodyPr/>
        <a:lstStyle/>
        <a:p>
          <a:endParaRPr lang="de-DE"/>
        </a:p>
      </dgm:t>
    </dgm:pt>
    <dgm:pt modelId="{09FDAD4C-46DF-4EF8-B897-306356C2257B}" type="pres">
      <dgm:prSet presAssocID="{D130C68D-F3E9-4BF2-9D00-C6CD9EB2CFB8}" presName="rootConnector" presStyleLbl="node2" presStyleIdx="2" presStyleCnt="3"/>
      <dgm:spPr/>
      <dgm:t>
        <a:bodyPr/>
        <a:lstStyle/>
        <a:p>
          <a:endParaRPr lang="de-DE"/>
        </a:p>
      </dgm:t>
    </dgm:pt>
    <dgm:pt modelId="{3DCA0208-395C-48B2-9DEB-070019317B77}" type="pres">
      <dgm:prSet presAssocID="{D130C68D-F3E9-4BF2-9D00-C6CD9EB2CFB8}" presName="hierChild4" presStyleCnt="0"/>
      <dgm:spPr/>
    </dgm:pt>
    <dgm:pt modelId="{5BF5F75D-2AE9-4F6D-9686-886DA20C6B08}" type="pres">
      <dgm:prSet presAssocID="{D130C68D-F3E9-4BF2-9D00-C6CD9EB2CFB8}" presName="hierChild5" presStyleCnt="0"/>
      <dgm:spPr/>
    </dgm:pt>
    <dgm:pt modelId="{2BC33414-8E04-4365-917E-D7F7EE654F1E}" type="pres">
      <dgm:prSet presAssocID="{DE1CDB2F-57A2-4294-BB03-63F4E3484E1C}" presName="hierChild3" presStyleCnt="0"/>
      <dgm:spPr/>
    </dgm:pt>
  </dgm:ptLst>
  <dgm:cxnLst>
    <dgm:cxn modelId="{1210F86A-F15B-437E-BF2E-5E79998371D5}" type="presOf" srcId="{BCF93882-C885-464D-AED1-E3A03B0D7909}" destId="{4C53E205-3761-40B5-93E7-3EB76D5827FE}" srcOrd="1" destOrd="0" presId="urn:microsoft.com/office/officeart/2005/8/layout/orgChart1"/>
    <dgm:cxn modelId="{489CE26B-469F-4D92-8AED-213CE6C1897D}" type="presOf" srcId="{2A9EAF84-AA79-40C5-A413-251E990FBBE5}" destId="{E519ED2F-3AEE-4C7D-AB9F-B6FF7FFEB6A1}" srcOrd="0" destOrd="0" presId="urn:microsoft.com/office/officeart/2005/8/layout/orgChart1"/>
    <dgm:cxn modelId="{8AD83488-14BB-4C1C-9147-6413069F6152}" srcId="{DE1CDB2F-57A2-4294-BB03-63F4E3484E1C}" destId="{BCF93882-C885-464D-AED1-E3A03B0D7909}" srcOrd="1" destOrd="0" parTransId="{14D220AE-2220-495B-A261-DE581814B6B5}" sibTransId="{1F7E097F-2F7D-4116-B8D5-05B2870955EF}"/>
    <dgm:cxn modelId="{007E9413-60C9-458A-8894-27926B0472A8}" srcId="{DE1CDB2F-57A2-4294-BB03-63F4E3484E1C}" destId="{D130C68D-F3E9-4BF2-9D00-C6CD9EB2CFB8}" srcOrd="2" destOrd="0" parTransId="{3335E1CD-CD79-4DAA-A585-FC08695B56BA}" sibTransId="{978818BB-0BB8-4B60-BC9B-3585254F10B5}"/>
    <dgm:cxn modelId="{507184FA-CADA-4B1E-B603-CC43E8A88230}" type="presOf" srcId="{D130C68D-F3E9-4BF2-9D00-C6CD9EB2CFB8}" destId="{5FD118B5-3924-40D5-9AB9-0E779B65B41E}" srcOrd="0" destOrd="0" presId="urn:microsoft.com/office/officeart/2005/8/layout/orgChart1"/>
    <dgm:cxn modelId="{4CE3B1C8-9689-45B5-99A4-65749D58113A}" type="presOf" srcId="{DE1CDB2F-57A2-4294-BB03-63F4E3484E1C}" destId="{495204C6-B528-4494-8ADD-E59F4FBCE1F5}" srcOrd="1" destOrd="0" presId="urn:microsoft.com/office/officeart/2005/8/layout/orgChart1"/>
    <dgm:cxn modelId="{FC093A8A-D881-4805-92D0-1111B4E137C4}" type="presOf" srcId="{3335E1CD-CD79-4DAA-A585-FC08695B56BA}" destId="{2C005880-1FC5-45A6-8FFD-9D58658EDACA}" srcOrd="0" destOrd="0" presId="urn:microsoft.com/office/officeart/2005/8/layout/orgChart1"/>
    <dgm:cxn modelId="{AB850760-B511-4EDC-B7A5-2F5E7ED7E9F0}" type="presOf" srcId="{EFCCE957-759A-4128-B4B6-598D6735B8E2}" destId="{623B5EE4-D9DB-4109-BA35-1618DABE9C3A}" srcOrd="0" destOrd="0" presId="urn:microsoft.com/office/officeart/2005/8/layout/orgChart1"/>
    <dgm:cxn modelId="{2B9DB893-F718-461B-9474-C5D84056A194}" srcId="{DE1CDB2F-57A2-4294-BB03-63F4E3484E1C}" destId="{BE6866E8-27C8-4454-B985-02B27A60656C}" srcOrd="0" destOrd="0" parTransId="{2A9EAF84-AA79-40C5-A413-251E990FBBE5}" sibTransId="{AAE35636-6B94-4E18-B9A2-441BF128742B}"/>
    <dgm:cxn modelId="{EE36D97A-157C-4734-A21B-5095B7CF2CD4}" type="presOf" srcId="{14D220AE-2220-495B-A261-DE581814B6B5}" destId="{7E0D4B7B-6928-464C-B395-61EDCC8A21D2}" srcOrd="0" destOrd="0" presId="urn:microsoft.com/office/officeart/2005/8/layout/orgChart1"/>
    <dgm:cxn modelId="{2CD6210E-054C-4AF4-A58E-F3D8E55F1844}" type="presOf" srcId="{DE1CDB2F-57A2-4294-BB03-63F4E3484E1C}" destId="{EF3017A7-8227-4C3C-9CA2-BE5907D2A974}" srcOrd="0" destOrd="0" presId="urn:microsoft.com/office/officeart/2005/8/layout/orgChart1"/>
    <dgm:cxn modelId="{B3C91B6A-7768-4AAE-8A20-106FF2505CFB}" type="presOf" srcId="{BCF93882-C885-464D-AED1-E3A03B0D7909}" destId="{FA738434-3591-4877-8416-783D3991E4C5}" srcOrd="0" destOrd="0" presId="urn:microsoft.com/office/officeart/2005/8/layout/orgChart1"/>
    <dgm:cxn modelId="{E07A1804-AA2A-411E-8146-43D42E73FDC4}" type="presOf" srcId="{D130C68D-F3E9-4BF2-9D00-C6CD9EB2CFB8}" destId="{09FDAD4C-46DF-4EF8-B897-306356C2257B}" srcOrd="1" destOrd="0" presId="urn:microsoft.com/office/officeart/2005/8/layout/orgChart1"/>
    <dgm:cxn modelId="{7451628C-1231-4021-96B6-60179867A75C}" srcId="{EFCCE957-759A-4128-B4B6-598D6735B8E2}" destId="{DE1CDB2F-57A2-4294-BB03-63F4E3484E1C}" srcOrd="0" destOrd="0" parTransId="{177A7350-D7E7-431C-A82E-7DA25611D8A7}" sibTransId="{1D029F74-FA1A-4306-B107-42285BDE57AE}"/>
    <dgm:cxn modelId="{C0AEDEC9-9B99-4EE1-B70B-22E856916C11}" type="presOf" srcId="{BE6866E8-27C8-4454-B985-02B27A60656C}" destId="{AE765E4A-C6B6-452B-A0EF-8469F5F4595F}" srcOrd="0" destOrd="0" presId="urn:microsoft.com/office/officeart/2005/8/layout/orgChart1"/>
    <dgm:cxn modelId="{163D5811-605D-41F1-B11F-A981F4ED159D}" type="presOf" srcId="{BE6866E8-27C8-4454-B985-02B27A60656C}" destId="{1177D147-14D4-432B-948C-01C263E52090}" srcOrd="1" destOrd="0" presId="urn:microsoft.com/office/officeart/2005/8/layout/orgChart1"/>
    <dgm:cxn modelId="{FD14774D-C262-41DB-AC69-860616F064C6}" type="presParOf" srcId="{623B5EE4-D9DB-4109-BA35-1618DABE9C3A}" destId="{9C079F11-5A16-41F1-AC48-F7C0324F2265}" srcOrd="0" destOrd="0" presId="urn:microsoft.com/office/officeart/2005/8/layout/orgChart1"/>
    <dgm:cxn modelId="{280C7AC5-5DCE-486C-BAB1-1266B3272BF7}" type="presParOf" srcId="{9C079F11-5A16-41F1-AC48-F7C0324F2265}" destId="{AC025BD0-53E5-4C8F-9B76-73EA393D4D5E}" srcOrd="0" destOrd="0" presId="urn:microsoft.com/office/officeart/2005/8/layout/orgChart1"/>
    <dgm:cxn modelId="{D529F501-BB2D-4D1B-AB65-7FB5A8102A70}" type="presParOf" srcId="{AC025BD0-53E5-4C8F-9B76-73EA393D4D5E}" destId="{EF3017A7-8227-4C3C-9CA2-BE5907D2A974}" srcOrd="0" destOrd="0" presId="urn:microsoft.com/office/officeart/2005/8/layout/orgChart1"/>
    <dgm:cxn modelId="{55E81AD4-E82F-43CB-A5A4-FC78934AF3BA}" type="presParOf" srcId="{AC025BD0-53E5-4C8F-9B76-73EA393D4D5E}" destId="{495204C6-B528-4494-8ADD-E59F4FBCE1F5}" srcOrd="1" destOrd="0" presId="urn:microsoft.com/office/officeart/2005/8/layout/orgChart1"/>
    <dgm:cxn modelId="{701BE27B-C4F9-46B0-B9B5-64C3301163C5}" type="presParOf" srcId="{9C079F11-5A16-41F1-AC48-F7C0324F2265}" destId="{E40260B8-0EDC-420B-A077-FDCE430FD016}" srcOrd="1" destOrd="0" presId="urn:microsoft.com/office/officeart/2005/8/layout/orgChart1"/>
    <dgm:cxn modelId="{A7CA0330-FD02-4BE4-901A-F6F1562D8E26}" type="presParOf" srcId="{E40260B8-0EDC-420B-A077-FDCE430FD016}" destId="{E519ED2F-3AEE-4C7D-AB9F-B6FF7FFEB6A1}" srcOrd="0" destOrd="0" presId="urn:microsoft.com/office/officeart/2005/8/layout/orgChart1"/>
    <dgm:cxn modelId="{A04A9499-D7DC-4939-8866-F2E4E611FAC8}" type="presParOf" srcId="{E40260B8-0EDC-420B-A077-FDCE430FD016}" destId="{C1EA3136-738B-45B9-BED1-339611D1B4D5}" srcOrd="1" destOrd="0" presId="urn:microsoft.com/office/officeart/2005/8/layout/orgChart1"/>
    <dgm:cxn modelId="{AC9DE04B-8DE8-44DD-AA7D-52EB040DFF06}" type="presParOf" srcId="{C1EA3136-738B-45B9-BED1-339611D1B4D5}" destId="{E66EFB0B-C384-44A5-84AE-D64375AEDF8E}" srcOrd="0" destOrd="0" presId="urn:microsoft.com/office/officeart/2005/8/layout/orgChart1"/>
    <dgm:cxn modelId="{2F617CC0-A4B4-48F7-A62E-C27626C48590}" type="presParOf" srcId="{E66EFB0B-C384-44A5-84AE-D64375AEDF8E}" destId="{AE765E4A-C6B6-452B-A0EF-8469F5F4595F}" srcOrd="0" destOrd="0" presId="urn:microsoft.com/office/officeart/2005/8/layout/orgChart1"/>
    <dgm:cxn modelId="{1436527B-A371-4388-96DA-570CDE05F5F4}" type="presParOf" srcId="{E66EFB0B-C384-44A5-84AE-D64375AEDF8E}" destId="{1177D147-14D4-432B-948C-01C263E52090}" srcOrd="1" destOrd="0" presId="urn:microsoft.com/office/officeart/2005/8/layout/orgChart1"/>
    <dgm:cxn modelId="{3ED3909B-258C-428F-9327-4EA9645B4203}" type="presParOf" srcId="{C1EA3136-738B-45B9-BED1-339611D1B4D5}" destId="{F5F00C8D-B056-445F-B76F-62353A5CC900}" srcOrd="1" destOrd="0" presId="urn:microsoft.com/office/officeart/2005/8/layout/orgChart1"/>
    <dgm:cxn modelId="{795A17B2-9681-469B-8BF5-AD84E5236E47}" type="presParOf" srcId="{C1EA3136-738B-45B9-BED1-339611D1B4D5}" destId="{2CB9D8A4-A1F1-4AE6-BCA2-04FF16C703B4}" srcOrd="2" destOrd="0" presId="urn:microsoft.com/office/officeart/2005/8/layout/orgChart1"/>
    <dgm:cxn modelId="{73E557E4-FDEA-462A-80D6-3D8655996BAE}" type="presParOf" srcId="{E40260B8-0EDC-420B-A077-FDCE430FD016}" destId="{7E0D4B7B-6928-464C-B395-61EDCC8A21D2}" srcOrd="2" destOrd="0" presId="urn:microsoft.com/office/officeart/2005/8/layout/orgChart1"/>
    <dgm:cxn modelId="{9A007943-DCFE-4AD0-AF62-A63A41608914}" type="presParOf" srcId="{E40260B8-0EDC-420B-A077-FDCE430FD016}" destId="{590E42AE-4DCC-42A9-BB7E-0DB53AECF8A8}" srcOrd="3" destOrd="0" presId="urn:microsoft.com/office/officeart/2005/8/layout/orgChart1"/>
    <dgm:cxn modelId="{A9091F7D-1289-474A-824B-9D3315F86832}" type="presParOf" srcId="{590E42AE-4DCC-42A9-BB7E-0DB53AECF8A8}" destId="{C95707A8-24BA-4313-B2BB-2651F2D64868}" srcOrd="0" destOrd="0" presId="urn:microsoft.com/office/officeart/2005/8/layout/orgChart1"/>
    <dgm:cxn modelId="{E1DE117E-7692-4894-A81A-FC4EEFBA350E}" type="presParOf" srcId="{C95707A8-24BA-4313-B2BB-2651F2D64868}" destId="{FA738434-3591-4877-8416-783D3991E4C5}" srcOrd="0" destOrd="0" presId="urn:microsoft.com/office/officeart/2005/8/layout/orgChart1"/>
    <dgm:cxn modelId="{BD40F19D-4D6D-4C17-B012-E779F2E8FF73}" type="presParOf" srcId="{C95707A8-24BA-4313-B2BB-2651F2D64868}" destId="{4C53E205-3761-40B5-93E7-3EB76D5827FE}" srcOrd="1" destOrd="0" presId="urn:microsoft.com/office/officeart/2005/8/layout/orgChart1"/>
    <dgm:cxn modelId="{4E7699DC-4C32-48F0-81F2-B47B9B7A6DC2}" type="presParOf" srcId="{590E42AE-4DCC-42A9-BB7E-0DB53AECF8A8}" destId="{985AD607-5743-4637-A0D2-D2E4989A3AE8}" srcOrd="1" destOrd="0" presId="urn:microsoft.com/office/officeart/2005/8/layout/orgChart1"/>
    <dgm:cxn modelId="{8C338931-4E3F-480E-807D-550A5D53B570}" type="presParOf" srcId="{590E42AE-4DCC-42A9-BB7E-0DB53AECF8A8}" destId="{9596DDD4-9DB3-416A-843F-922520D1C911}" srcOrd="2" destOrd="0" presId="urn:microsoft.com/office/officeart/2005/8/layout/orgChart1"/>
    <dgm:cxn modelId="{3ABE11D1-2238-4E99-8771-371A0544C016}" type="presParOf" srcId="{E40260B8-0EDC-420B-A077-FDCE430FD016}" destId="{2C005880-1FC5-45A6-8FFD-9D58658EDACA}" srcOrd="4" destOrd="0" presId="urn:microsoft.com/office/officeart/2005/8/layout/orgChart1"/>
    <dgm:cxn modelId="{6543D25F-596E-4D7B-94DF-080E09F98F84}" type="presParOf" srcId="{E40260B8-0EDC-420B-A077-FDCE430FD016}" destId="{19A16AE6-F6E9-4D9F-A304-25DEF3610B5B}" srcOrd="5" destOrd="0" presId="urn:microsoft.com/office/officeart/2005/8/layout/orgChart1"/>
    <dgm:cxn modelId="{4F15375D-14C5-4B95-87F3-C3394AB7327A}" type="presParOf" srcId="{19A16AE6-F6E9-4D9F-A304-25DEF3610B5B}" destId="{106D441C-98EC-43B1-98B4-2530F29EE8D9}" srcOrd="0" destOrd="0" presId="urn:microsoft.com/office/officeart/2005/8/layout/orgChart1"/>
    <dgm:cxn modelId="{630E20A0-AAF9-40E4-9DC2-90B74851902C}" type="presParOf" srcId="{106D441C-98EC-43B1-98B4-2530F29EE8D9}" destId="{5FD118B5-3924-40D5-9AB9-0E779B65B41E}" srcOrd="0" destOrd="0" presId="urn:microsoft.com/office/officeart/2005/8/layout/orgChart1"/>
    <dgm:cxn modelId="{42C5C492-C38B-45F5-AF06-7A357725D870}" type="presParOf" srcId="{106D441C-98EC-43B1-98B4-2530F29EE8D9}" destId="{09FDAD4C-46DF-4EF8-B897-306356C2257B}" srcOrd="1" destOrd="0" presId="urn:microsoft.com/office/officeart/2005/8/layout/orgChart1"/>
    <dgm:cxn modelId="{BB6C577C-C6D9-43C7-BC06-E5383B38C362}" type="presParOf" srcId="{19A16AE6-F6E9-4D9F-A304-25DEF3610B5B}" destId="{3DCA0208-395C-48B2-9DEB-070019317B77}" srcOrd="1" destOrd="0" presId="urn:microsoft.com/office/officeart/2005/8/layout/orgChart1"/>
    <dgm:cxn modelId="{B8832036-D62D-4605-B3BD-14F19B93634E}" type="presParOf" srcId="{19A16AE6-F6E9-4D9F-A304-25DEF3610B5B}" destId="{5BF5F75D-2AE9-4F6D-9686-886DA20C6B08}" srcOrd="2" destOrd="0" presId="urn:microsoft.com/office/officeart/2005/8/layout/orgChart1"/>
    <dgm:cxn modelId="{808D2882-8001-4C52-9218-C72767903FF9}" type="presParOf" srcId="{9C079F11-5A16-41F1-AC48-F7C0324F2265}" destId="{2BC33414-8E04-4365-917E-D7F7EE654F1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570514" y="410445"/>
          <a:ext cx="5350324"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Geeignete Güter</a:t>
          </a:r>
        </a:p>
      </dsp:txBody>
      <dsp:txXfrm>
        <a:off x="570514" y="410445"/>
        <a:ext cx="5350324" cy="820891"/>
      </dsp:txXfrm>
    </dsp:sp>
    <dsp:sp modelId="{9AF5ED78-341F-403E-97B4-875F8057A202}">
      <dsp:nvSpPr>
        <dsp:cNvPr id="0" name=""/>
        <dsp:cNvSpPr/>
      </dsp:nvSpPr>
      <dsp:spPr>
        <a:xfrm>
          <a:off x="57457" y="307834"/>
          <a:ext cx="1026114" cy="1026114"/>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68908" y="1641782"/>
          <a:ext cx="5051930"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Preisbildung &amp; Transportvarianten</a:t>
          </a:r>
        </a:p>
      </dsp:txBody>
      <dsp:txXfrm>
        <a:off x="868908" y="1641782"/>
        <a:ext cx="5051930" cy="820891"/>
      </dsp:txXfrm>
    </dsp:sp>
    <dsp:sp modelId="{EF12B5F5-AB8A-4523-B395-C351AAF3CDFA}">
      <dsp:nvSpPr>
        <dsp:cNvPr id="0" name=""/>
        <dsp:cNvSpPr/>
      </dsp:nvSpPr>
      <dsp:spPr>
        <a:xfrm>
          <a:off x="355851" y="1539171"/>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570514" y="2873119"/>
          <a:ext cx="5350324"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Multimodale Transportketten</a:t>
          </a:r>
        </a:p>
      </dsp:txBody>
      <dsp:txXfrm>
        <a:off x="570514" y="2873119"/>
        <a:ext cx="5350324" cy="820891"/>
      </dsp:txXfrm>
    </dsp:sp>
    <dsp:sp modelId="{84FECD7B-556D-40CD-80FE-E856FE6C01BC}">
      <dsp:nvSpPr>
        <dsp:cNvPr id="0" name=""/>
        <dsp:cNvSpPr/>
      </dsp:nvSpPr>
      <dsp:spPr>
        <a:xfrm>
          <a:off x="57457" y="2770507"/>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DE16B-8658-457A-A1CB-5AD6056389C6}">
      <dsp:nvSpPr>
        <dsp:cNvPr id="0" name=""/>
        <dsp:cNvSpPr/>
      </dsp:nvSpPr>
      <dsp:spPr>
        <a:xfrm>
          <a:off x="606634" y="622976"/>
          <a:ext cx="7159752" cy="3800167"/>
        </a:xfrm>
        <a:prstGeom prst="rect">
          <a:avLst/>
        </a:prstGeom>
        <a:solidFill>
          <a:schemeClr val="accent5">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03CDB-2442-4D66-96CF-02384AE8FB86}">
      <dsp:nvSpPr>
        <dsp:cNvPr id="0" name=""/>
        <dsp:cNvSpPr/>
      </dsp:nvSpPr>
      <dsp:spPr>
        <a:xfrm>
          <a:off x="820577" y="1105749"/>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800100">
            <a:lnSpc>
              <a:spcPct val="90000"/>
            </a:lnSpc>
            <a:spcBef>
              <a:spcPct val="0"/>
            </a:spcBef>
            <a:spcAft>
              <a:spcPts val="1200"/>
            </a:spcAft>
          </a:pPr>
          <a:r>
            <a:rPr lang="de-AT" sz="1800" kern="1200" baseline="0" dirty="0" smtClean="0">
              <a:solidFill>
                <a:schemeClr val="accent1"/>
              </a:solidFill>
              <a:latin typeface="Corbel" panose="020B0503020204020204" pitchFamily="34" charset="0"/>
            </a:rPr>
            <a:t>niedrige Transportkosten</a:t>
          </a:r>
        </a:p>
        <a:p>
          <a:pPr lvl="0" algn="l" defTabSz="800100">
            <a:lnSpc>
              <a:spcPct val="90000"/>
            </a:lnSpc>
            <a:spcBef>
              <a:spcPct val="0"/>
            </a:spcBef>
            <a:spcAft>
              <a:spcPts val="1200"/>
            </a:spcAft>
          </a:pPr>
          <a:r>
            <a:rPr lang="de-AT" sz="1800" kern="1200" baseline="0" dirty="0" smtClean="0">
              <a:solidFill>
                <a:schemeClr val="accent1"/>
              </a:solidFill>
              <a:latin typeface="Corbel" panose="020B0503020204020204" pitchFamily="34" charset="0"/>
            </a:rPr>
            <a:t>Massenleistungsfähigkeit</a:t>
          </a:r>
        </a:p>
        <a:p>
          <a:pPr lvl="0" algn="l" defTabSz="800100">
            <a:lnSpc>
              <a:spcPct val="90000"/>
            </a:lnSpc>
            <a:spcBef>
              <a:spcPct val="0"/>
            </a:spcBef>
            <a:spcAft>
              <a:spcPts val="1200"/>
            </a:spcAft>
          </a:pPr>
          <a:r>
            <a:rPr lang="de-AT" sz="1800" kern="1200" baseline="0" dirty="0" smtClean="0">
              <a:solidFill>
                <a:schemeClr val="accent1"/>
              </a:solidFill>
              <a:latin typeface="Corbel" panose="020B0503020204020204" pitchFamily="34" charset="0"/>
            </a:rPr>
            <a:t>Umweltfreundlichkeit</a:t>
          </a:r>
        </a:p>
        <a:p>
          <a:pPr lvl="0" algn="l" defTabSz="800100">
            <a:lnSpc>
              <a:spcPct val="90000"/>
            </a:lnSpc>
            <a:spcBef>
              <a:spcPct val="0"/>
            </a:spcBef>
            <a:spcAft>
              <a:spcPts val="1200"/>
            </a:spcAft>
          </a:pPr>
          <a:r>
            <a:rPr lang="de-AT" sz="1800" kern="1200" baseline="0" dirty="0" smtClean="0">
              <a:solidFill>
                <a:schemeClr val="accent1"/>
              </a:solidFill>
              <a:latin typeface="Corbel" panose="020B0503020204020204" pitchFamily="34" charset="0"/>
            </a:rPr>
            <a:t>Sicherheit</a:t>
          </a:r>
        </a:p>
        <a:p>
          <a:pPr lvl="0" algn="l" defTabSz="800100">
            <a:lnSpc>
              <a:spcPct val="90000"/>
            </a:lnSpc>
            <a:spcBef>
              <a:spcPct val="0"/>
            </a:spcBef>
            <a:spcAft>
              <a:spcPts val="1200"/>
            </a:spcAft>
          </a:pPr>
          <a:r>
            <a:rPr lang="de-AT" sz="1800" kern="1200" baseline="0" dirty="0" smtClean="0">
              <a:solidFill>
                <a:schemeClr val="accent1"/>
              </a:solidFill>
              <a:latin typeface="Corbel" panose="020B0503020204020204" pitchFamily="34" charset="0"/>
            </a:rPr>
            <a:t>Einsatzbereitschaft</a:t>
          </a:r>
        </a:p>
        <a:p>
          <a:pPr lvl="0" algn="l" defTabSz="800100">
            <a:lnSpc>
              <a:spcPct val="90000"/>
            </a:lnSpc>
            <a:spcBef>
              <a:spcPct val="0"/>
            </a:spcBef>
            <a:spcAft>
              <a:spcPts val="1200"/>
            </a:spcAft>
          </a:pPr>
          <a:r>
            <a:rPr lang="de-AT" sz="1800" kern="1200" baseline="0" dirty="0" smtClean="0">
              <a:solidFill>
                <a:schemeClr val="accent1"/>
              </a:solidFill>
              <a:latin typeface="Corbel" panose="020B0503020204020204" pitchFamily="34" charset="0"/>
            </a:rPr>
            <a:t>niedrige Infrastrukturkosten</a:t>
          </a:r>
          <a:endParaRPr lang="de-DE" sz="1800" kern="1200" baseline="0" dirty="0">
            <a:solidFill>
              <a:schemeClr val="accent1"/>
            </a:solidFill>
            <a:latin typeface="Corbel" panose="020B0503020204020204" pitchFamily="34" charset="0"/>
          </a:endParaRPr>
        </a:p>
      </dsp:txBody>
      <dsp:txXfrm>
        <a:off x="820577" y="1105749"/>
        <a:ext cx="3324758" cy="3165404"/>
      </dsp:txXfrm>
    </dsp:sp>
    <dsp:sp modelId="{A84565D3-4DDD-4E54-A1FE-3725E10AB0A8}">
      <dsp:nvSpPr>
        <dsp:cNvPr id="0" name=""/>
        <dsp:cNvSpPr/>
      </dsp:nvSpPr>
      <dsp:spPr>
        <a:xfrm>
          <a:off x="4196760" y="1061180"/>
          <a:ext cx="3542729"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800100">
            <a:lnSpc>
              <a:spcPct val="90000"/>
            </a:lnSpc>
            <a:spcBef>
              <a:spcPct val="0"/>
            </a:spcBef>
            <a:spcAft>
              <a:spcPts val="1200"/>
            </a:spcAft>
          </a:pPr>
          <a:r>
            <a:rPr lang="de-AT" sz="1800" kern="1200" dirty="0" smtClean="0">
              <a:solidFill>
                <a:schemeClr val="accent1"/>
              </a:solidFill>
              <a:latin typeface="Corbel" panose="020B0503020204020204" pitchFamily="34" charset="0"/>
            </a:rPr>
            <a:t>Abhängigkeit von schwankenden </a:t>
          </a:r>
          <a:br>
            <a:rPr lang="de-AT" sz="1800" kern="1200" dirty="0" smtClean="0">
              <a:solidFill>
                <a:schemeClr val="accent1"/>
              </a:solidFill>
              <a:latin typeface="Corbel" panose="020B0503020204020204" pitchFamily="34" charset="0"/>
            </a:rPr>
          </a:br>
          <a:r>
            <a:rPr lang="de-AT" sz="1800" kern="1200" dirty="0" smtClean="0">
              <a:solidFill>
                <a:schemeClr val="accent1"/>
              </a:solidFill>
              <a:latin typeface="Corbel" panose="020B0503020204020204" pitchFamily="34" charset="0"/>
            </a:rPr>
            <a:t>Fahrwasserverhältnissen</a:t>
          </a:r>
        </a:p>
        <a:p>
          <a:pPr lvl="0" algn="l" defTabSz="800100">
            <a:lnSpc>
              <a:spcPct val="90000"/>
            </a:lnSpc>
            <a:spcBef>
              <a:spcPct val="0"/>
            </a:spcBef>
            <a:spcAft>
              <a:spcPts val="1200"/>
            </a:spcAft>
          </a:pPr>
          <a:r>
            <a:rPr lang="de-AT" sz="1800" kern="1200" dirty="0" smtClean="0">
              <a:solidFill>
                <a:schemeClr val="accent1"/>
              </a:solidFill>
              <a:latin typeface="Corbel" panose="020B0503020204020204" pitchFamily="34" charset="0"/>
            </a:rPr>
            <a:t>niedrige Transportgeschwindigkeit</a:t>
          </a:r>
          <a:br>
            <a:rPr lang="de-AT" sz="1800" kern="1200" dirty="0" smtClean="0">
              <a:solidFill>
                <a:schemeClr val="accent1"/>
              </a:solidFill>
              <a:latin typeface="Corbel" panose="020B0503020204020204" pitchFamily="34" charset="0"/>
            </a:rPr>
          </a:br>
          <a:r>
            <a:rPr lang="de-AT" sz="1800" kern="1200" dirty="0" smtClean="0">
              <a:solidFill>
                <a:schemeClr val="accent1"/>
              </a:solidFill>
              <a:latin typeface="Corbel" panose="020B0503020204020204" pitchFamily="34" charset="0"/>
            </a:rPr>
            <a:t>Geringe Netzdichte, daher meist Vor- und Nachläufe notwendig</a:t>
          </a:r>
        </a:p>
        <a:p>
          <a:pPr lvl="0" algn="l" defTabSz="800100">
            <a:lnSpc>
              <a:spcPct val="90000"/>
            </a:lnSpc>
            <a:spcBef>
              <a:spcPct val="0"/>
            </a:spcBef>
            <a:spcAft>
              <a:spcPts val="1200"/>
            </a:spcAft>
          </a:pPr>
          <a:r>
            <a:rPr lang="de-AT" sz="1800" kern="1200" dirty="0" smtClean="0">
              <a:solidFill>
                <a:schemeClr val="accent1"/>
              </a:solidFill>
              <a:latin typeface="Corbel" panose="020B0503020204020204" pitchFamily="34" charset="0"/>
            </a:rPr>
            <a:t>mehr Wissen erforderlich, um Schifftransporte durchzuführen als beim LKW</a:t>
          </a:r>
        </a:p>
      </dsp:txBody>
      <dsp:txXfrm>
        <a:off x="4196760" y="1061180"/>
        <a:ext cx="3542729" cy="3165404"/>
      </dsp:txXfrm>
    </dsp:sp>
    <dsp:sp modelId="{4A1177B9-8F5A-4B1E-A98A-5AEE279BC6A6}">
      <dsp:nvSpPr>
        <dsp:cNvPr id="0" name=""/>
        <dsp:cNvSpPr/>
      </dsp:nvSpPr>
      <dsp:spPr>
        <a:xfrm>
          <a:off x="160477" y="130626"/>
          <a:ext cx="946291" cy="958015"/>
        </a:xfrm>
        <a:prstGeom prst="plus">
          <a:avLst>
            <a:gd name="adj" fmla="val 32810"/>
          </a:avLst>
        </a:prstGeom>
        <a:solidFill>
          <a:schemeClr val="accent5">
            <a:hueOff val="0"/>
            <a:satOff val="0"/>
            <a:lumOff val="0"/>
            <a:alphaOff val="0"/>
          </a:schemeClr>
        </a:solidFill>
        <a:ln w="2642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B2338-6B14-4D24-8AA3-1B8D3ACACCCC}">
      <dsp:nvSpPr>
        <dsp:cNvPr id="0" name=""/>
        <dsp:cNvSpPr/>
      </dsp:nvSpPr>
      <dsp:spPr>
        <a:xfrm>
          <a:off x="7027072" y="462704"/>
          <a:ext cx="1136632" cy="303811"/>
        </a:xfrm>
        <a:prstGeom prst="rect">
          <a:avLst/>
        </a:prstGeom>
        <a:solidFill>
          <a:schemeClr val="accent5">
            <a:hueOff val="-9998653"/>
            <a:satOff val="22564"/>
            <a:lumOff val="9804"/>
            <a:alphaOff val="0"/>
          </a:schemeClr>
        </a:solidFill>
        <a:ln w="26425" cap="flat" cmpd="sng" algn="ctr">
          <a:solidFill>
            <a:schemeClr val="accent5">
              <a:hueOff val="-9998653"/>
              <a:satOff val="22564"/>
              <a:lumOff val="98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11081-AECF-4F69-A4BC-CD08B991EF4F}">
      <dsp:nvSpPr>
        <dsp:cNvPr id="0" name=""/>
        <dsp:cNvSpPr/>
      </dsp:nvSpPr>
      <dsp:spPr>
        <a:xfrm>
          <a:off x="4048899" y="678723"/>
          <a:ext cx="16459" cy="3599318"/>
        </a:xfrm>
        <a:prstGeom prst="line">
          <a:avLst/>
        </a:pr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570514" y="410445"/>
          <a:ext cx="5350324"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Geeignete Güter</a:t>
          </a:r>
        </a:p>
      </dsp:txBody>
      <dsp:txXfrm>
        <a:off x="570514" y="410445"/>
        <a:ext cx="5350324" cy="820891"/>
      </dsp:txXfrm>
    </dsp:sp>
    <dsp:sp modelId="{9AF5ED78-341F-403E-97B4-875F8057A202}">
      <dsp:nvSpPr>
        <dsp:cNvPr id="0" name=""/>
        <dsp:cNvSpPr/>
      </dsp:nvSpPr>
      <dsp:spPr>
        <a:xfrm>
          <a:off x="57457" y="307834"/>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68908" y="1641782"/>
          <a:ext cx="5051930"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Preisbildung &amp; Transportvarianten</a:t>
          </a:r>
        </a:p>
      </dsp:txBody>
      <dsp:txXfrm>
        <a:off x="868908" y="1641782"/>
        <a:ext cx="5051930" cy="820891"/>
      </dsp:txXfrm>
    </dsp:sp>
    <dsp:sp modelId="{EF12B5F5-AB8A-4523-B395-C351AAF3CDFA}">
      <dsp:nvSpPr>
        <dsp:cNvPr id="0" name=""/>
        <dsp:cNvSpPr/>
      </dsp:nvSpPr>
      <dsp:spPr>
        <a:xfrm>
          <a:off x="355851" y="1539171"/>
          <a:ext cx="1026114" cy="1026114"/>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570514" y="2873119"/>
          <a:ext cx="5350324"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Multimodale Transporte</a:t>
          </a:r>
        </a:p>
      </dsp:txBody>
      <dsp:txXfrm>
        <a:off x="570514" y="2873119"/>
        <a:ext cx="5350324" cy="820891"/>
      </dsp:txXfrm>
    </dsp:sp>
    <dsp:sp modelId="{84FECD7B-556D-40CD-80FE-E856FE6C01BC}">
      <dsp:nvSpPr>
        <dsp:cNvPr id="0" name=""/>
        <dsp:cNvSpPr/>
      </dsp:nvSpPr>
      <dsp:spPr>
        <a:xfrm>
          <a:off x="57457" y="2770507"/>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B0B5C-E52C-41F6-8172-951E5E5759B4}">
      <dsp:nvSpPr>
        <dsp:cNvPr id="0" name=""/>
        <dsp:cNvSpPr/>
      </dsp:nvSpPr>
      <dsp:spPr>
        <a:xfrm>
          <a:off x="3731543" y="-9858"/>
          <a:ext cx="1607342" cy="963332"/>
        </a:xfrm>
        <a:prstGeom prst="roundRect">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Größe, Kapazität, Tiefgang und Abladetiefe des Schiffes</a:t>
          </a:r>
          <a:endParaRPr lang="de-DE" sz="1400" kern="1200" dirty="0"/>
        </a:p>
      </dsp:txBody>
      <dsp:txXfrm>
        <a:off x="3778569" y="37168"/>
        <a:ext cx="1513290" cy="869280"/>
      </dsp:txXfrm>
    </dsp:sp>
    <dsp:sp modelId="{0C6A1FCF-2DD6-410C-B8CE-2BB8581D881D}">
      <dsp:nvSpPr>
        <dsp:cNvPr id="0" name=""/>
        <dsp:cNvSpPr/>
      </dsp:nvSpPr>
      <dsp:spPr>
        <a:xfrm>
          <a:off x="2501279" y="559792"/>
          <a:ext cx="4346920" cy="4346920"/>
        </a:xfrm>
        <a:custGeom>
          <a:avLst/>
          <a:gdLst/>
          <a:ahLst/>
          <a:cxnLst/>
          <a:rect l="0" t="0" r="0" b="0"/>
          <a:pathLst>
            <a:path>
              <a:moveTo>
                <a:pt x="2841469" y="105201"/>
              </a:moveTo>
              <a:arcTo wR="2173460" hR="2173460" stAng="17273971" swAng="630052"/>
            </a:path>
          </a:pathLst>
        </a:custGeom>
        <a:noFill/>
        <a:ln w="9525" cap="flat" cmpd="sng" algn="ctr">
          <a:solidFill>
            <a:schemeClr val="accent2">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591997-0DC0-4149-99A7-20DE22B0AE5F}">
      <dsp:nvSpPr>
        <dsp:cNvPr id="0" name=""/>
        <dsp:cNvSpPr/>
      </dsp:nvSpPr>
      <dsp:spPr>
        <a:xfrm>
          <a:off x="5400598" y="823312"/>
          <a:ext cx="1503187" cy="832872"/>
        </a:xfrm>
        <a:prstGeom prst="roundRect">
          <a:avLst/>
        </a:prstGeom>
        <a:solidFill>
          <a:schemeClr val="accent5"/>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Alter und Zustand des Schiffes</a:t>
          </a:r>
        </a:p>
      </dsp:txBody>
      <dsp:txXfrm>
        <a:off x="5441255" y="863969"/>
        <a:ext cx="1421873" cy="751558"/>
      </dsp:txXfrm>
    </dsp:sp>
    <dsp:sp modelId="{E0EFFDEB-088D-47EF-89AE-CC1227819080}">
      <dsp:nvSpPr>
        <dsp:cNvPr id="0" name=""/>
        <dsp:cNvSpPr/>
      </dsp:nvSpPr>
      <dsp:spPr>
        <a:xfrm>
          <a:off x="2279452" y="421418"/>
          <a:ext cx="4346920" cy="4346920"/>
        </a:xfrm>
        <a:custGeom>
          <a:avLst/>
          <a:gdLst/>
          <a:ahLst/>
          <a:cxnLst/>
          <a:rect l="0" t="0" r="0" b="0"/>
          <a:pathLst>
            <a:path>
              <a:moveTo>
                <a:pt x="4138040" y="1243754"/>
              </a:moveTo>
              <a:arcTo wR="2173460" hR="2173460" stAng="20080495" swAng="1557172"/>
            </a:path>
          </a:pathLst>
        </a:custGeom>
        <a:noFill/>
        <a:ln w="9525" cap="flat" cmpd="sng" algn="ctr">
          <a:solidFill>
            <a:schemeClr val="accent2">
              <a:shade val="90000"/>
              <a:hueOff val="72446"/>
              <a:satOff val="-1038"/>
              <a:lumOff val="4337"/>
              <a:alphaOff val="0"/>
            </a:schemeClr>
          </a:solidFill>
          <a:prstDash val="solid"/>
        </a:ln>
        <a:effectLst/>
      </dsp:spPr>
      <dsp:style>
        <a:lnRef idx="1">
          <a:scrgbClr r="0" g="0" b="0"/>
        </a:lnRef>
        <a:fillRef idx="0">
          <a:scrgbClr r="0" g="0" b="0"/>
        </a:fillRef>
        <a:effectRef idx="0">
          <a:scrgbClr r="0" g="0" b="0"/>
        </a:effectRef>
        <a:fontRef idx="minor"/>
      </dsp:style>
    </dsp:sp>
    <dsp:sp modelId="{F692243D-5F70-4C2D-B0E7-C2A8AA4FD250}">
      <dsp:nvSpPr>
        <dsp:cNvPr id="0" name=""/>
        <dsp:cNvSpPr/>
      </dsp:nvSpPr>
      <dsp:spPr>
        <a:xfrm>
          <a:off x="5737472" y="2628646"/>
          <a:ext cx="1668813" cy="899744"/>
        </a:xfrm>
        <a:prstGeom prst="roundRect">
          <a:avLst/>
        </a:prstGeom>
        <a:solidFill>
          <a:schemeClr val="accent1">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Auslastung des Schiffes</a:t>
          </a:r>
        </a:p>
      </dsp:txBody>
      <dsp:txXfrm>
        <a:off x="5781394" y="2672568"/>
        <a:ext cx="1580969" cy="811900"/>
      </dsp:txXfrm>
    </dsp:sp>
    <dsp:sp modelId="{73439448-A6F4-4363-A7B5-2B9CA22C8494}">
      <dsp:nvSpPr>
        <dsp:cNvPr id="0" name=""/>
        <dsp:cNvSpPr/>
      </dsp:nvSpPr>
      <dsp:spPr>
        <a:xfrm>
          <a:off x="2463030" y="106577"/>
          <a:ext cx="4346920" cy="4346920"/>
        </a:xfrm>
        <a:custGeom>
          <a:avLst/>
          <a:gdLst/>
          <a:ahLst/>
          <a:cxnLst/>
          <a:rect l="0" t="0" r="0" b="0"/>
          <a:pathLst>
            <a:path>
              <a:moveTo>
                <a:pt x="3948668" y="3427478"/>
              </a:moveTo>
              <a:arcTo wR="2173460" hR="2173460" stAng="2114257" swAng="1078444"/>
            </a:path>
          </a:pathLst>
        </a:custGeom>
        <a:noFill/>
        <a:ln w="9525" cap="flat" cmpd="sng" algn="ctr">
          <a:solidFill>
            <a:schemeClr val="accent2">
              <a:shade val="90000"/>
              <a:hueOff val="144892"/>
              <a:satOff val="-2076"/>
              <a:lumOff val="8673"/>
              <a:alphaOff val="0"/>
            </a:schemeClr>
          </a:solidFill>
          <a:prstDash val="solid"/>
        </a:ln>
        <a:effectLst/>
      </dsp:spPr>
      <dsp:style>
        <a:lnRef idx="1">
          <a:scrgbClr r="0" g="0" b="0"/>
        </a:lnRef>
        <a:fillRef idx="0">
          <a:scrgbClr r="0" g="0" b="0"/>
        </a:fillRef>
        <a:effectRef idx="0">
          <a:scrgbClr r="0" g="0" b="0"/>
        </a:effectRef>
        <a:fontRef idx="minor"/>
      </dsp:style>
    </dsp:sp>
    <dsp:sp modelId="{084E1564-09CB-41A6-A0D6-02B4DE943424}">
      <dsp:nvSpPr>
        <dsp:cNvPr id="0" name=""/>
        <dsp:cNvSpPr/>
      </dsp:nvSpPr>
      <dsp:spPr>
        <a:xfrm>
          <a:off x="4593446" y="4024799"/>
          <a:ext cx="1586368" cy="807378"/>
        </a:xfrm>
        <a:prstGeom prst="roundRect">
          <a:avLst/>
        </a:prstGeom>
        <a:solidFill>
          <a:schemeClr val="accent2">
            <a:shade val="80000"/>
            <a:hueOff val="217369"/>
            <a:satOff val="-3303"/>
            <a:lumOff val="1431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Betreiberstruktur (Reederei, Partikulier)</a:t>
          </a:r>
        </a:p>
      </dsp:txBody>
      <dsp:txXfrm>
        <a:off x="4632859" y="4064212"/>
        <a:ext cx="1507542" cy="728552"/>
      </dsp:txXfrm>
    </dsp:sp>
    <dsp:sp modelId="{3141F665-C33C-44D8-9AB1-12A5AC9297FC}">
      <dsp:nvSpPr>
        <dsp:cNvPr id="0" name=""/>
        <dsp:cNvSpPr/>
      </dsp:nvSpPr>
      <dsp:spPr>
        <a:xfrm>
          <a:off x="2233000" y="308870"/>
          <a:ext cx="4346920" cy="4346920"/>
        </a:xfrm>
        <a:custGeom>
          <a:avLst/>
          <a:gdLst/>
          <a:ahLst/>
          <a:cxnLst/>
          <a:rect l="0" t="0" r="0" b="0"/>
          <a:pathLst>
            <a:path>
              <a:moveTo>
                <a:pt x="2356685" y="4339183"/>
              </a:moveTo>
              <a:arcTo wR="2173460" hR="2173460" stAng="5109849" swAng="585821"/>
            </a:path>
          </a:pathLst>
        </a:custGeom>
        <a:noFill/>
        <a:ln w="9525" cap="flat" cmpd="sng" algn="ctr">
          <a:solidFill>
            <a:schemeClr val="accent2">
              <a:shade val="90000"/>
              <a:hueOff val="217337"/>
              <a:satOff val="-3113"/>
              <a:lumOff val="13010"/>
              <a:alphaOff val="0"/>
            </a:schemeClr>
          </a:solidFill>
          <a:prstDash val="solid"/>
        </a:ln>
        <a:effectLst/>
      </dsp:spPr>
      <dsp:style>
        <a:lnRef idx="1">
          <a:scrgbClr r="0" g="0" b="0"/>
        </a:lnRef>
        <a:fillRef idx="0">
          <a:scrgbClr r="0" g="0" b="0"/>
        </a:fillRef>
        <a:effectRef idx="0">
          <a:scrgbClr r="0" g="0" b="0"/>
        </a:effectRef>
        <a:fontRef idx="minor"/>
      </dsp:style>
    </dsp:sp>
    <dsp:sp modelId="{48AF7B7D-FF69-442C-9D65-99BF82A48610}">
      <dsp:nvSpPr>
        <dsp:cNvPr id="0" name=""/>
        <dsp:cNvSpPr/>
      </dsp:nvSpPr>
      <dsp:spPr>
        <a:xfrm>
          <a:off x="2785147" y="4024799"/>
          <a:ext cx="1430849" cy="807385"/>
        </a:xfrm>
        <a:prstGeom prst="roundRect">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err="1" smtClean="0">
              <a:latin typeface="Corbel" panose="020B0503020204020204" pitchFamily="34" charset="0"/>
            </a:rPr>
            <a:t>Paarigkeit</a:t>
          </a:r>
          <a:r>
            <a:rPr lang="de-AT" sz="1400" kern="1200" dirty="0" smtClean="0">
              <a:latin typeface="Corbel" panose="020B0503020204020204" pitchFamily="34" charset="0"/>
            </a:rPr>
            <a:t> der Verkehre</a:t>
          </a:r>
        </a:p>
      </dsp:txBody>
      <dsp:txXfrm>
        <a:off x="2824560" y="4064212"/>
        <a:ext cx="1352023" cy="728559"/>
      </dsp:txXfrm>
    </dsp:sp>
    <dsp:sp modelId="{52EE3541-0919-482B-98C0-2D99DF2C5FB2}">
      <dsp:nvSpPr>
        <dsp:cNvPr id="0" name=""/>
        <dsp:cNvSpPr/>
      </dsp:nvSpPr>
      <dsp:spPr>
        <a:xfrm>
          <a:off x="2085592" y="107724"/>
          <a:ext cx="4346920" cy="4346920"/>
        </a:xfrm>
        <a:custGeom>
          <a:avLst/>
          <a:gdLst/>
          <a:ahLst/>
          <a:cxnLst/>
          <a:rect l="0" t="0" r="0" b="0"/>
          <a:pathLst>
            <a:path>
              <a:moveTo>
                <a:pt x="870794" y="3913285"/>
              </a:moveTo>
              <a:arcTo wR="2173460" hR="2173460" stAng="7609406" swAng="985648"/>
            </a:path>
          </a:pathLst>
        </a:custGeom>
        <a:noFill/>
        <a:ln w="9525" cap="flat" cmpd="sng" algn="ctr">
          <a:solidFill>
            <a:schemeClr val="accent2">
              <a:shade val="90000"/>
              <a:hueOff val="289783"/>
              <a:satOff val="-4151"/>
              <a:lumOff val="17346"/>
              <a:alphaOff val="0"/>
            </a:schemeClr>
          </a:solidFill>
          <a:prstDash val="solid"/>
        </a:ln>
        <a:effectLst/>
      </dsp:spPr>
      <dsp:style>
        <a:lnRef idx="1">
          <a:scrgbClr r="0" g="0" b="0"/>
        </a:lnRef>
        <a:fillRef idx="0">
          <a:scrgbClr r="0" g="0" b="0"/>
        </a:fillRef>
        <a:effectRef idx="0">
          <a:scrgbClr r="0" g="0" b="0"/>
        </a:effectRef>
        <a:fontRef idx="minor"/>
      </dsp:style>
    </dsp:sp>
    <dsp:sp modelId="{3DA2A04D-7BC2-4EEB-8214-DA833147DFFE}">
      <dsp:nvSpPr>
        <dsp:cNvPr id="0" name=""/>
        <dsp:cNvSpPr/>
      </dsp:nvSpPr>
      <dsp:spPr>
        <a:xfrm>
          <a:off x="1499538" y="2580528"/>
          <a:ext cx="1668813" cy="995981"/>
        </a:xfrm>
        <a:prstGeom prst="roundRect">
          <a:avLst/>
        </a:prstGeom>
        <a:solidFill>
          <a:schemeClr val="accent5">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Betriebsart (Betriebsdauer von 14, 18 oder 24 Stunden/Tag)</a:t>
          </a:r>
        </a:p>
      </dsp:txBody>
      <dsp:txXfrm>
        <a:off x="1548158" y="2629148"/>
        <a:ext cx="1571573" cy="898741"/>
      </dsp:txXfrm>
    </dsp:sp>
    <dsp:sp modelId="{DCF9C8E4-84FE-4F75-A394-9B93806EB8F4}">
      <dsp:nvSpPr>
        <dsp:cNvPr id="0" name=""/>
        <dsp:cNvSpPr/>
      </dsp:nvSpPr>
      <dsp:spPr>
        <a:xfrm>
          <a:off x="2279452" y="421418"/>
          <a:ext cx="4346920" cy="4346920"/>
        </a:xfrm>
        <a:custGeom>
          <a:avLst/>
          <a:gdLst/>
          <a:ahLst/>
          <a:cxnLst/>
          <a:rect l="0" t="0" r="0" b="0"/>
          <a:pathLst>
            <a:path>
              <a:moveTo>
                <a:pt x="117" y="2150813"/>
              </a:moveTo>
              <a:arcTo wR="2173460" hR="2173460" stAng="10835821" swAng="1294129"/>
            </a:path>
          </a:pathLst>
        </a:custGeom>
        <a:noFill/>
        <a:ln w="9525" cap="flat" cmpd="sng" algn="ctr">
          <a:solidFill>
            <a:schemeClr val="accent2">
              <a:shade val="90000"/>
              <a:hueOff val="362229"/>
              <a:satOff val="-5189"/>
              <a:lumOff val="21683"/>
              <a:alphaOff val="0"/>
            </a:schemeClr>
          </a:solidFill>
          <a:prstDash val="solid"/>
        </a:ln>
        <a:effectLst/>
      </dsp:spPr>
      <dsp:style>
        <a:lnRef idx="1">
          <a:scrgbClr r="0" g="0" b="0"/>
        </a:lnRef>
        <a:fillRef idx="0">
          <a:scrgbClr r="0" g="0" b="0"/>
        </a:fillRef>
        <a:effectRef idx="0">
          <a:scrgbClr r="0" g="0" b="0"/>
        </a:effectRef>
        <a:fontRef idx="minor"/>
      </dsp:style>
    </dsp:sp>
    <dsp:sp modelId="{4E09E5A1-7AE2-42FE-A7DC-8F54C40B502D}">
      <dsp:nvSpPr>
        <dsp:cNvPr id="0" name=""/>
        <dsp:cNvSpPr/>
      </dsp:nvSpPr>
      <dsp:spPr>
        <a:xfrm>
          <a:off x="2002039" y="712317"/>
          <a:ext cx="1503187" cy="1054862"/>
        </a:xfrm>
        <a:prstGeom prst="roundRect">
          <a:avLst/>
        </a:prstGeom>
        <a:solidFill>
          <a:schemeClr val="accent5">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AT" sz="1400" kern="1200" dirty="0" smtClean="0">
              <a:latin typeface="Corbel" panose="020B0503020204020204" pitchFamily="34" charset="0"/>
            </a:rPr>
            <a:t>Besatzung (Anzahl, Qualifikationen, Vertragsformen)</a:t>
          </a:r>
        </a:p>
      </dsp:txBody>
      <dsp:txXfrm>
        <a:off x="2053533" y="763811"/>
        <a:ext cx="1400199" cy="951874"/>
      </dsp:txXfrm>
    </dsp:sp>
    <dsp:sp modelId="{9D8418C0-6A45-48FB-B026-6780A55BA456}">
      <dsp:nvSpPr>
        <dsp:cNvPr id="0" name=""/>
        <dsp:cNvSpPr/>
      </dsp:nvSpPr>
      <dsp:spPr>
        <a:xfrm>
          <a:off x="2031090" y="544327"/>
          <a:ext cx="4346920" cy="4346920"/>
        </a:xfrm>
        <a:custGeom>
          <a:avLst/>
          <a:gdLst/>
          <a:ahLst/>
          <a:cxnLst/>
          <a:rect l="0" t="0" r="0" b="0"/>
          <a:pathLst>
            <a:path>
              <a:moveTo>
                <a:pt x="1339128" y="166517"/>
              </a:moveTo>
              <a:arcTo wR="2173460" hR="2173460" stAng="14845574" swAng="594185"/>
            </a:path>
          </a:pathLst>
        </a:custGeom>
        <a:noFill/>
        <a:ln w="9525" cap="flat" cmpd="sng" algn="ctr">
          <a:solidFill>
            <a:schemeClr val="accent2">
              <a:shade val="90000"/>
              <a:hueOff val="434675"/>
              <a:satOff val="-6227"/>
              <a:lumOff val="2601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570514" y="410445"/>
          <a:ext cx="5350324"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Geeignete Güter</a:t>
          </a:r>
        </a:p>
      </dsp:txBody>
      <dsp:txXfrm>
        <a:off x="570514" y="410445"/>
        <a:ext cx="5350324" cy="820891"/>
      </dsp:txXfrm>
    </dsp:sp>
    <dsp:sp modelId="{9AF5ED78-341F-403E-97B4-875F8057A202}">
      <dsp:nvSpPr>
        <dsp:cNvPr id="0" name=""/>
        <dsp:cNvSpPr/>
      </dsp:nvSpPr>
      <dsp:spPr>
        <a:xfrm>
          <a:off x="57457" y="307834"/>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68908" y="1641782"/>
          <a:ext cx="5051930"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Preisbildung &amp; Transportvarianten</a:t>
          </a:r>
        </a:p>
      </dsp:txBody>
      <dsp:txXfrm>
        <a:off x="868908" y="1641782"/>
        <a:ext cx="5051930" cy="820891"/>
      </dsp:txXfrm>
    </dsp:sp>
    <dsp:sp modelId="{EF12B5F5-AB8A-4523-B395-C351AAF3CDFA}">
      <dsp:nvSpPr>
        <dsp:cNvPr id="0" name=""/>
        <dsp:cNvSpPr/>
      </dsp:nvSpPr>
      <dsp:spPr>
        <a:xfrm>
          <a:off x="355851" y="1539171"/>
          <a:ext cx="1026114" cy="1026114"/>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570514" y="2873119"/>
          <a:ext cx="5350324" cy="82089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Multimodale Transporte</a:t>
          </a:r>
        </a:p>
      </dsp:txBody>
      <dsp:txXfrm>
        <a:off x="570514" y="2873119"/>
        <a:ext cx="5350324" cy="820891"/>
      </dsp:txXfrm>
    </dsp:sp>
    <dsp:sp modelId="{84FECD7B-556D-40CD-80FE-E856FE6C01BC}">
      <dsp:nvSpPr>
        <dsp:cNvPr id="0" name=""/>
        <dsp:cNvSpPr/>
      </dsp:nvSpPr>
      <dsp:spPr>
        <a:xfrm>
          <a:off x="57457" y="2770507"/>
          <a:ext cx="1026114" cy="1026114"/>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05880-1FC5-45A6-8FFD-9D58658EDACA}">
      <dsp:nvSpPr>
        <dsp:cNvPr id="0" name=""/>
        <dsp:cNvSpPr/>
      </dsp:nvSpPr>
      <dsp:spPr>
        <a:xfrm>
          <a:off x="3048000" y="1922505"/>
          <a:ext cx="2156482" cy="374265"/>
        </a:xfrm>
        <a:custGeom>
          <a:avLst/>
          <a:gdLst/>
          <a:ahLst/>
          <a:cxnLst/>
          <a:rect l="0" t="0" r="0" b="0"/>
          <a:pathLst>
            <a:path>
              <a:moveTo>
                <a:pt x="0" y="0"/>
              </a:moveTo>
              <a:lnTo>
                <a:pt x="0" y="187132"/>
              </a:lnTo>
              <a:lnTo>
                <a:pt x="2156482" y="187132"/>
              </a:lnTo>
              <a:lnTo>
                <a:pt x="2156482" y="3742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0D4B7B-6928-464C-B395-61EDCC8A21D2}">
      <dsp:nvSpPr>
        <dsp:cNvPr id="0" name=""/>
        <dsp:cNvSpPr/>
      </dsp:nvSpPr>
      <dsp:spPr>
        <a:xfrm>
          <a:off x="3002280" y="1922505"/>
          <a:ext cx="91440" cy="374265"/>
        </a:xfrm>
        <a:custGeom>
          <a:avLst/>
          <a:gdLst/>
          <a:ahLst/>
          <a:cxnLst/>
          <a:rect l="0" t="0" r="0" b="0"/>
          <a:pathLst>
            <a:path>
              <a:moveTo>
                <a:pt x="45720" y="0"/>
              </a:moveTo>
              <a:lnTo>
                <a:pt x="45720" y="3742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19ED2F-3AEE-4C7D-AB9F-B6FF7FFEB6A1}">
      <dsp:nvSpPr>
        <dsp:cNvPr id="0" name=""/>
        <dsp:cNvSpPr/>
      </dsp:nvSpPr>
      <dsp:spPr>
        <a:xfrm>
          <a:off x="891517" y="1922505"/>
          <a:ext cx="2156482" cy="374265"/>
        </a:xfrm>
        <a:custGeom>
          <a:avLst/>
          <a:gdLst/>
          <a:ahLst/>
          <a:cxnLst/>
          <a:rect l="0" t="0" r="0" b="0"/>
          <a:pathLst>
            <a:path>
              <a:moveTo>
                <a:pt x="2156482" y="0"/>
              </a:moveTo>
              <a:lnTo>
                <a:pt x="2156482" y="187132"/>
              </a:lnTo>
              <a:lnTo>
                <a:pt x="0" y="187132"/>
              </a:lnTo>
              <a:lnTo>
                <a:pt x="0" y="374265"/>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3017A7-8227-4C3C-9CA2-BE5907D2A974}">
      <dsp:nvSpPr>
        <dsp:cNvPr id="0" name=""/>
        <dsp:cNvSpPr/>
      </dsp:nvSpPr>
      <dsp:spPr>
        <a:xfrm>
          <a:off x="2156891" y="1269153"/>
          <a:ext cx="1782216" cy="653351"/>
        </a:xfrm>
        <a:prstGeom prst="rect">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kern="1200" smtClean="0">
              <a:latin typeface="Corbel" panose="020B0503020204020204" pitchFamily="34" charset="0"/>
            </a:rPr>
            <a:t>Intermodale </a:t>
          </a:r>
          <a:r>
            <a:rPr lang="de-DE" sz="1800" kern="1200" dirty="0" smtClean="0">
              <a:latin typeface="Corbel" panose="020B0503020204020204" pitchFamily="34" charset="0"/>
            </a:rPr>
            <a:t>Ladeeinheiten</a:t>
          </a:r>
          <a:endParaRPr lang="de-DE" sz="1800" kern="1200" dirty="0">
            <a:latin typeface="Corbel" panose="020B0503020204020204" pitchFamily="34" charset="0"/>
          </a:endParaRPr>
        </a:p>
      </dsp:txBody>
      <dsp:txXfrm>
        <a:off x="2156891" y="1269153"/>
        <a:ext cx="1782216" cy="653351"/>
      </dsp:txXfrm>
    </dsp:sp>
    <dsp:sp modelId="{AE765E4A-C6B6-452B-A0EF-8469F5F4595F}">
      <dsp:nvSpPr>
        <dsp:cNvPr id="0" name=""/>
        <dsp:cNvSpPr/>
      </dsp:nvSpPr>
      <dsp:spPr>
        <a:xfrm>
          <a:off x="409" y="2296770"/>
          <a:ext cx="1782216" cy="498076"/>
        </a:xfrm>
        <a:prstGeom prst="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kern="1200" dirty="0" smtClean="0">
              <a:latin typeface="Corbel" panose="020B0503020204020204" pitchFamily="34" charset="0"/>
            </a:rPr>
            <a:t>Container</a:t>
          </a:r>
          <a:endParaRPr lang="de-DE" sz="1800" kern="1200" dirty="0">
            <a:latin typeface="Corbel" panose="020B0503020204020204" pitchFamily="34" charset="0"/>
          </a:endParaRPr>
        </a:p>
      </dsp:txBody>
      <dsp:txXfrm>
        <a:off x="409" y="2296770"/>
        <a:ext cx="1782216" cy="498076"/>
      </dsp:txXfrm>
    </dsp:sp>
    <dsp:sp modelId="{FA738434-3591-4877-8416-783D3991E4C5}">
      <dsp:nvSpPr>
        <dsp:cNvPr id="0" name=""/>
        <dsp:cNvSpPr/>
      </dsp:nvSpPr>
      <dsp:spPr>
        <a:xfrm>
          <a:off x="2156891" y="2296770"/>
          <a:ext cx="1782216" cy="498076"/>
        </a:xfrm>
        <a:prstGeom prst="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kern="1200" dirty="0" smtClean="0">
              <a:latin typeface="Corbel" panose="020B0503020204020204" pitchFamily="34" charset="0"/>
            </a:rPr>
            <a:t>Wechselaufbauten</a:t>
          </a:r>
          <a:endParaRPr lang="de-DE" sz="1800" kern="1200" dirty="0">
            <a:latin typeface="Corbel" panose="020B0503020204020204" pitchFamily="34" charset="0"/>
          </a:endParaRPr>
        </a:p>
      </dsp:txBody>
      <dsp:txXfrm>
        <a:off x="2156891" y="2296770"/>
        <a:ext cx="1782216" cy="498076"/>
      </dsp:txXfrm>
    </dsp:sp>
    <dsp:sp modelId="{5FD118B5-3924-40D5-9AB9-0E779B65B41E}">
      <dsp:nvSpPr>
        <dsp:cNvPr id="0" name=""/>
        <dsp:cNvSpPr/>
      </dsp:nvSpPr>
      <dsp:spPr>
        <a:xfrm>
          <a:off x="4313373" y="2296770"/>
          <a:ext cx="1782216" cy="498076"/>
        </a:xfrm>
        <a:prstGeom prst="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kern="1200" dirty="0" smtClean="0">
              <a:latin typeface="Corbel" panose="020B0503020204020204" pitchFamily="34" charset="0"/>
            </a:rPr>
            <a:t>Sattelanhänger</a:t>
          </a:r>
          <a:endParaRPr lang="de-DE" sz="1800" kern="1200" dirty="0">
            <a:latin typeface="Corbel" panose="020B0503020204020204" pitchFamily="34" charset="0"/>
          </a:endParaRPr>
        </a:p>
      </dsp:txBody>
      <dsp:txXfrm>
        <a:off x="4313373" y="2296770"/>
        <a:ext cx="1782216" cy="49807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95"/>
          </a:xfrm>
          <a:prstGeom prst="rect">
            <a:avLst/>
          </a:prstGeom>
        </p:spPr>
        <p:txBody>
          <a:bodyPr vert="horz" lIns="90608" tIns="45304" rIns="90608" bIns="45304" rtlCol="0"/>
          <a:lstStyle>
            <a:lvl1pPr algn="l">
              <a:defRPr sz="1200"/>
            </a:lvl1pPr>
          </a:lstStyle>
          <a:p>
            <a:endParaRPr lang="de-AT" dirty="0"/>
          </a:p>
        </p:txBody>
      </p:sp>
      <p:sp>
        <p:nvSpPr>
          <p:cNvPr id="3" name="Date Placeholder 2"/>
          <p:cNvSpPr>
            <a:spLocks noGrp="1"/>
          </p:cNvSpPr>
          <p:nvPr>
            <p:ph type="dt" sz="quarter" idx="1"/>
          </p:nvPr>
        </p:nvSpPr>
        <p:spPr>
          <a:xfrm>
            <a:off x="3777128" y="0"/>
            <a:ext cx="2890405" cy="496095"/>
          </a:xfrm>
          <a:prstGeom prst="rect">
            <a:avLst/>
          </a:prstGeom>
        </p:spPr>
        <p:txBody>
          <a:bodyPr vert="horz" lIns="90608" tIns="45304" rIns="90608" bIns="45304" rtlCol="0"/>
          <a:lstStyle>
            <a:lvl1pPr algn="r">
              <a:defRPr sz="1200"/>
            </a:lvl1pPr>
          </a:lstStyle>
          <a:p>
            <a:fld id="{29440D30-D8CF-48D9-8C08-8F5A188DD82E}" type="datetimeFigureOut">
              <a:rPr lang="de-AT" smtClean="0"/>
              <a:t>14.07.2020</a:t>
            </a:fld>
            <a:endParaRPr lang="de-AT" dirty="0"/>
          </a:p>
        </p:txBody>
      </p:sp>
      <p:sp>
        <p:nvSpPr>
          <p:cNvPr id="4" name="Footer Placeholder 3"/>
          <p:cNvSpPr>
            <a:spLocks noGrp="1"/>
          </p:cNvSpPr>
          <p:nvPr>
            <p:ph type="ftr" sz="quarter" idx="2"/>
          </p:nvPr>
        </p:nvSpPr>
        <p:spPr>
          <a:xfrm>
            <a:off x="0" y="9430546"/>
            <a:ext cx="2890405" cy="496095"/>
          </a:xfrm>
          <a:prstGeom prst="rect">
            <a:avLst/>
          </a:prstGeom>
        </p:spPr>
        <p:txBody>
          <a:bodyPr vert="horz" lIns="90608" tIns="45304" rIns="90608" bIns="45304" rtlCol="0" anchor="b"/>
          <a:lstStyle>
            <a:lvl1pPr algn="l">
              <a:defRPr sz="1200"/>
            </a:lvl1pPr>
          </a:lstStyle>
          <a:p>
            <a:endParaRPr lang="de-AT" dirty="0"/>
          </a:p>
        </p:txBody>
      </p:sp>
      <p:sp>
        <p:nvSpPr>
          <p:cNvPr id="5" name="Slide Number Placeholder 4"/>
          <p:cNvSpPr>
            <a:spLocks noGrp="1"/>
          </p:cNvSpPr>
          <p:nvPr>
            <p:ph type="sldNum" sz="quarter" idx="3"/>
          </p:nvPr>
        </p:nvSpPr>
        <p:spPr>
          <a:xfrm>
            <a:off x="3777128" y="9430546"/>
            <a:ext cx="2890405" cy="496095"/>
          </a:xfrm>
          <a:prstGeom prst="rect">
            <a:avLst/>
          </a:prstGeom>
        </p:spPr>
        <p:txBody>
          <a:bodyPr vert="horz" lIns="90608" tIns="45304" rIns="90608" bIns="45304" rtlCol="0" anchor="b"/>
          <a:lstStyle>
            <a:lvl1pPr algn="r">
              <a:defRPr sz="1200"/>
            </a:lvl1pPr>
          </a:lstStyle>
          <a:p>
            <a:fld id="{FC156E28-7D79-4ED5-9C24-3C8BC3C1DC1C}" type="slidenum">
              <a:rPr lang="de-AT" smtClean="0"/>
              <a:t>‹#›</a:t>
            </a:fld>
            <a:endParaRPr lang="de-AT" dirty="0"/>
          </a:p>
        </p:txBody>
      </p:sp>
    </p:spTree>
    <p:extLst>
      <p:ext uri="{BB962C8B-B14F-4D97-AF65-F5344CB8AC3E}">
        <p14:creationId xmlns:p14="http://schemas.microsoft.com/office/powerpoint/2010/main" val="56095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412"/>
          </a:xfrm>
          <a:prstGeom prst="rect">
            <a:avLst/>
          </a:prstGeom>
        </p:spPr>
        <p:txBody>
          <a:bodyPr vert="horz" lIns="91423" tIns="45711" rIns="91423" bIns="45711" rtlCol="0"/>
          <a:lstStyle>
            <a:lvl1pPr algn="l">
              <a:defRPr sz="1200"/>
            </a:lvl1pPr>
          </a:lstStyle>
          <a:p>
            <a:endParaRPr lang="de-AT" dirty="0"/>
          </a:p>
        </p:txBody>
      </p:sp>
      <p:sp>
        <p:nvSpPr>
          <p:cNvPr id="3" name="Date Placeholder 2"/>
          <p:cNvSpPr>
            <a:spLocks noGrp="1"/>
          </p:cNvSpPr>
          <p:nvPr>
            <p:ph type="dt" idx="1"/>
          </p:nvPr>
        </p:nvSpPr>
        <p:spPr>
          <a:xfrm>
            <a:off x="3777608" y="0"/>
            <a:ext cx="2889938" cy="496412"/>
          </a:xfrm>
          <a:prstGeom prst="rect">
            <a:avLst/>
          </a:prstGeom>
        </p:spPr>
        <p:txBody>
          <a:bodyPr vert="horz" lIns="91423" tIns="45711" rIns="91423" bIns="45711" rtlCol="0"/>
          <a:lstStyle>
            <a:lvl1pPr algn="r">
              <a:defRPr sz="1200"/>
            </a:lvl1pPr>
          </a:lstStyle>
          <a:p>
            <a:fld id="{CCFC2A34-98BB-4C93-A97D-162B0DCA04A7}" type="datetimeFigureOut">
              <a:rPr lang="de-AT" smtClean="0"/>
              <a:t>14.07.2020</a:t>
            </a:fld>
            <a:endParaRPr lang="de-AT" dirty="0"/>
          </a:p>
        </p:txBody>
      </p:sp>
      <p:sp>
        <p:nvSpPr>
          <p:cNvPr id="4" name="Slide Image Placeholder 3"/>
          <p:cNvSpPr>
            <a:spLocks noGrp="1" noRot="1" noChangeAspect="1"/>
          </p:cNvSpPr>
          <p:nvPr>
            <p:ph type="sldImg" idx="2"/>
          </p:nvPr>
        </p:nvSpPr>
        <p:spPr>
          <a:xfrm>
            <a:off x="852488" y="744538"/>
            <a:ext cx="4964112" cy="3724275"/>
          </a:xfrm>
          <a:prstGeom prst="rect">
            <a:avLst/>
          </a:prstGeom>
          <a:noFill/>
          <a:ln w="12700">
            <a:solidFill>
              <a:prstClr val="black"/>
            </a:solidFill>
          </a:ln>
        </p:spPr>
        <p:txBody>
          <a:bodyPr vert="horz" lIns="91423" tIns="45711" rIns="91423" bIns="45711" rtlCol="0" anchor="ctr"/>
          <a:lstStyle/>
          <a:p>
            <a:endParaRPr lang="de-AT" dirty="0"/>
          </a:p>
        </p:txBody>
      </p:sp>
      <p:sp>
        <p:nvSpPr>
          <p:cNvPr id="5" name="Notes Placeholder 4"/>
          <p:cNvSpPr>
            <a:spLocks noGrp="1"/>
          </p:cNvSpPr>
          <p:nvPr>
            <p:ph type="body" sz="quarter" idx="3"/>
          </p:nvPr>
        </p:nvSpPr>
        <p:spPr>
          <a:xfrm>
            <a:off x="666909" y="4715907"/>
            <a:ext cx="5335270" cy="4467702"/>
          </a:xfrm>
          <a:prstGeom prst="rect">
            <a:avLst/>
          </a:prstGeom>
        </p:spPr>
        <p:txBody>
          <a:bodyPr vert="horz" lIns="91423" tIns="45711" rIns="91423" bIns="4571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30092"/>
            <a:ext cx="2889938" cy="496412"/>
          </a:xfrm>
          <a:prstGeom prst="rect">
            <a:avLst/>
          </a:prstGeom>
        </p:spPr>
        <p:txBody>
          <a:bodyPr vert="horz" lIns="91423" tIns="45711" rIns="91423" bIns="4571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30092"/>
            <a:ext cx="2889938" cy="496412"/>
          </a:xfrm>
          <a:prstGeom prst="rect">
            <a:avLst/>
          </a:prstGeom>
        </p:spPr>
        <p:txBody>
          <a:bodyPr vert="horz" lIns="91423" tIns="45711" rIns="91423" bIns="45711"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353594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b="0" i="0" u="none" strike="noStrike" kern="1200" dirty="0" smtClean="0">
                <a:solidFill>
                  <a:schemeClr val="tx1"/>
                </a:solidFill>
                <a:effectLst/>
                <a:latin typeface="+mn-lt"/>
                <a:ea typeface="+mn-ea"/>
                <a:cs typeface="+mn-cs"/>
              </a:rPr>
              <a:t>Bestimmte Stoffe oder Gegenstände werden als gefährliche Güter bezeichnet, weil sie wegen ihrer Eigenschaften beim Transport eine Gefahr für das Leben oder die Gesundheit von Menschen, für Tiere, Sachen oder die Umwelt darstellen. </a:t>
            </a:r>
          </a:p>
          <a:p>
            <a:endParaRPr lang="de-AT"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smtClean="0">
                <a:solidFill>
                  <a:schemeClr val="tx1"/>
                </a:solidFill>
                <a:effectLst/>
                <a:latin typeface="+mn-lt"/>
                <a:ea typeface="+mn-ea"/>
                <a:cs typeface="+mn-cs"/>
              </a:rPr>
              <a:t>Quelle: </a:t>
            </a:r>
            <a:r>
              <a:rPr lang="de-AT" dirty="0" smtClean="0"/>
              <a:t>https://www.bmk.gv.at/themen/transport/gefahrgut/befoerdungen/bewilligungen.html [17.04.2020]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r>
              <a:rPr lang="de-AT" baseline="0" dirty="0" smtClean="0"/>
              <a:t>Die Transporte von Gefahrgütern per Binnenschiff sind im Europäischen Übereinkommen über die internationale Beförderung von gefährlichen Gütern auf Binnenwasserstraßen (ADN) geregelt. Das Übereinkommen erfasst alle gefährlichen Güter und legt fest, ob sie mit dem Binnenschiff transportiert werden dürfen. Für die genehmigten Gefahrgüter gelten besondere Vorschriften, die folgende Bereiche regeln: </a:t>
            </a:r>
          </a:p>
          <a:p>
            <a:r>
              <a:rPr lang="de-AT" baseline="0" dirty="0" smtClean="0"/>
              <a:t>• Klassifizierung der Güter inklusive Zuordnungskriterien und Prüfverfahren </a:t>
            </a:r>
          </a:p>
          <a:p>
            <a:r>
              <a:rPr lang="de-AT" baseline="0" dirty="0" smtClean="0"/>
              <a:t>• Verwendung von Verpackungen, Tanks und Massengutbehältern </a:t>
            </a:r>
          </a:p>
          <a:p>
            <a:r>
              <a:rPr lang="de-AT" baseline="0" dirty="0" smtClean="0"/>
              <a:t>• Verfahren beim Güterversand (zum Beispiel Kennzeichnung und Beschriftung) </a:t>
            </a:r>
          </a:p>
          <a:p>
            <a:r>
              <a:rPr lang="de-AT" baseline="0" dirty="0" smtClean="0"/>
              <a:t>• Bestimmungen bezüglich Beladung, Transport, Entladung und sonstige Behandlung von Gütern </a:t>
            </a:r>
          </a:p>
          <a:p>
            <a:r>
              <a:rPr lang="de-AT" baseline="0" dirty="0" smtClean="0"/>
              <a:t>• Vorschriften bezüglich Schiffsmannschaften, Ausrüstung, Betrieb und Dokumentation </a:t>
            </a:r>
          </a:p>
          <a:p>
            <a:r>
              <a:rPr lang="de-AT" baseline="0" dirty="0" smtClean="0"/>
              <a:t>• Vorschriften für den Schiffsbau</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Handbuch der Donauschifffahrt S. 174</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Bildquelle: www.pixabay.com</a:t>
            </a:r>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1490916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Bildquelle: www.pixabay.com</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115589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Generell kann man zwischen</a:t>
            </a:r>
            <a:r>
              <a:rPr lang="de-AT" baseline="0" dirty="0" smtClean="0"/>
              <a:t> zwei Kostenarten für einen Binnenschifftransport unterscheiden, je nachdem ob die Kosten fix oder variabel sind: Bereithaltungskosten und Fortbewegungskosten. Beide Kostenarten sind stark von Einzelfaktoren und Rahmenbedingungen abhängig, wie z.B. der maximalen Abladetiefe, und müssen daher möglichst aktuell eingerechnet werden. Zusätzlich spielen auch die Beschaffenheit der Schiffsflotte und die dahinter stehende Organisation eine große Rolle.</a:t>
            </a:r>
          </a:p>
          <a:p>
            <a:r>
              <a:rPr lang="de-AT" baseline="0" dirty="0" smtClean="0"/>
              <a:t>Das dargestellte Schema verdeutlicht die Zusammensetzung der Kosten eines Transportes mit dem Binnenschiff zwischen Be- und Entladestelle ohne Umschlag-, Vor- und Nachlaufkosten.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168, 169</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im Handbuch der Donauschifffahrt S. 169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275234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Unter</a:t>
            </a:r>
            <a:r>
              <a:rPr lang="de-AT" baseline="0" dirty="0" smtClean="0"/>
              <a:t> Bereithaltungskosten versteht man Kosten die für die einsatzbereite Vorhaltung des Schiffes, ohne Berücksichtigung der Fortbewegungskosten, also auch bei Stillstand anfallen. Hierbei handelt es sich beispielsweise um die Löhne für die fixe Besatzung, Wartung und Reparaturkosten, die Abschreibung des Schiffes sowie um Zinsen und Versicherungskosten. </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www.pixabay.com</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1956282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Zusätzlich zu den Bereithaltungskosten müssen</a:t>
            </a:r>
            <a:r>
              <a:rPr lang="de-AT" baseline="0" dirty="0" smtClean="0"/>
              <a:t> für konkrete Strecken und Schiffstypen zur Angebotslegung Fortbewegungskosten je Fahrstunde berechnet werden. Dabei handelt es sich somit um variable Kosten, die einzelnen Aufträgen direkt zugerechnet werden können. Variable Kosten sind abhängig vom konkreten Transport und setzen sich zusammen aus eventuell zusätzlich benötigten Besatzungsmitgliedern, den zurückgelegten Kilometern und den Fahrstunden (Geschwindigkeit), den Treibstoff- und Schmierstoffkosten, der Dauer der Leerfahrten, Lade- und Löschzeiten, der Kommission für Auftragsvermittlung und Abgaben wie Schifffahrtsabgaben oder Hafengebühren.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171-172</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768280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Erhebliche</a:t>
            </a:r>
            <a:r>
              <a:rPr lang="de-AT" baseline="0" dirty="0" smtClean="0"/>
              <a:t> Kostenfaktoren bei Binnenschifftransporten sind neben der Größe, Kapazität und Abladetiefe des Schiffes, dessen Alter und Zustand und vor allem auch der Auslastungsgrad des Schiffes. Zusätzlich muss überlegt werden wie das Schiff betrieben wird, ob 14,18 oder 24 Stunden pro Tag, je nachdem ist eine unterschiedliche Mindestanzahl an Besatzung vorgeschrieben. Darüber hinaus sollte auf die Paarigkeit der Verkehre geachtet werden, also darauf, dass die Leerfahrten so gut wie möglich reduziert werden. Die Kosten sind zusätzlich auch von der Betreiberstruktur abhängig, handelt es sich also um einen kleinen Partikulier oder eine große Reederei.</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168-172</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191761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Nun zu einem</a:t>
            </a:r>
            <a:r>
              <a:rPr lang="de-AT" baseline="0" dirty="0" smtClean="0"/>
              <a:t> weiteren wichtigen Faktor bei Binnenschifftransporten: den Transportzeiten. Die effektive Transportzeit wird durch die Geschwindigkeit des Schiffes, die Fließgeschwindigkeit des Gewässers und durch die Anzahl und Dauer der Schleusungen bestimmt. Generell benötigen Schleusungen ab Wien nach Westen (flussaufwärts) ca. 40 Minuten bzw. stromabwärts von Wien nach Osten 1,5 Stunden. In der abgebildeten Fahrzeittabelle, die den österreichischen Donauhafen Linz als Ausgangs- bzw. Endpunkt hat, sind für typische Schiffskategorien bzw. –verbände die Fahrzeiten für die wichtigsten Relationen im Donaukorridor kalkuliert. Diese beinhalten Schleusungszeiten, jedoch keine Zwischenaufenthalte in Häfen, Verzögerungen aufgrund nautischer Behinderungen oder Grenzaufenthalte. Als Betriebsform wurde für alle Schiffstypen die ununterbrochene Fahrt an 24h/Tag angenommen, mit Ausnahme des kleinen Motorgüterschiffes mit 1.350 Tonnen, das üblicherweise im 14h/Tag-Betrieb fährt.</a:t>
            </a:r>
          </a:p>
          <a:p>
            <a:endParaRPr lang="de-AT" baseline="0" dirty="0" smtClean="0"/>
          </a:p>
          <a:p>
            <a:r>
              <a:rPr lang="de-AT" baseline="0" dirty="0" smtClean="0"/>
              <a:t>Tipp: mit dem Fahrzeugkalkulator den Sie durch betätigen des Hyperlinks finden, können Sie sich selbständig die Fahrzeit zwischen den einzelnen Donauhäfen errechnen.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169-170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im Handbuch der Binnenschifffahrt S. 170</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2651111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Leerfahrten entstehen primär durch unpaarige Verkehre, also Transporte, die nur in eine</a:t>
            </a:r>
            <a:r>
              <a:rPr lang="de-AT" baseline="0" dirty="0" smtClean="0"/>
              <a:t> Richtung – zu Berg oder zu Tal – beladen erfolgen. Sie können aber auch durch unterschiedliche Transportströme zwischen zwei Regionen entstehen. Ein weiterer wesentlicher Grund für Leerfahrten ist darin zu sehen, dass Entlade- und Ladehäfen der aufeinanderfolgenden Transporte häufig weit auseinander liegen. Leerfahrten können je nach Streckenabschnitt variieren und werden mittels Zuschlagssatz in die Transportzeiten eingerechnet.</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Sonstige unproduktive Zeiten entstehen durch unvorhergesehenes Warten infolge von Leichterungen (d.h. aufgrund unzureichender Fahrwassertiefen muss die Ladung eines Schiffes auf mehrere Ladungsträger verteilt werden) oder aufgrund von Schifffahrtssperren im Fall von Eis- oder Hochwasser.</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Lade- und Entladezeiten sind von Fall zu Fall</a:t>
            </a:r>
            <a:r>
              <a:rPr lang="de-AT" baseline="0" dirty="0" smtClean="0"/>
              <a:t> sehr unterschiedlich. Sie hängen von den Umschlagseinrichtungen in den jeweiligen Häfen sowie deren momentaner Verfügbarkeit ab.</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r>
              <a:rPr lang="de-AT" dirty="0" smtClean="0"/>
              <a:t>Quelle: Handbuch der Donauschifffahrt S. 169, 171</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771596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 die Donau von Kelheim bis </a:t>
            </a:r>
            <a:r>
              <a:rPr lang="de-AT" dirty="0" err="1" smtClean="0"/>
              <a:t>Sulina</a:t>
            </a:r>
            <a:r>
              <a:rPr lang="de-AT" dirty="0" smtClean="0"/>
              <a:t> gemäß „Übereinkommen über die Regelung der Schifffahrt auf der Donau“ vom 18. August 1948 (Belgrader Konvention) als internationale Wasserstraße definiert ist, die von der Schifffahrt frei genutzt werden kann, werden für ihre Befahrung keine Schifffahrtsabgaben eingehoben. Eine Ausnahme bildet allerdings der 63 km lange und fast ausschließlich von Fluss-See- und Seeschiffen befahrene </a:t>
            </a:r>
            <a:r>
              <a:rPr lang="de-AT" dirty="0" err="1" smtClean="0"/>
              <a:t>Sulina</a:t>
            </a:r>
            <a:r>
              <a:rPr lang="de-AT" dirty="0" smtClean="0"/>
              <a:t>-Kanal, für dessen Instandhaltung von der rumänischen Flussverwaltung für die Untere Donau Gebühren pro Tonne Tragfähigkeit eines Schiffes berechnet werden. Auf nationalen Wasserstraßen, die nicht unter die Belgrader Konvention fallen, werden von den Verwaltungen Gebühren für die Instandhaltung der Infrastruktur eingehoben. Dies gilt für den ukrainischen </a:t>
            </a:r>
            <a:r>
              <a:rPr lang="de-AT" dirty="0" err="1" smtClean="0"/>
              <a:t>Bystroe</a:t>
            </a:r>
            <a:r>
              <a:rPr lang="de-AT" dirty="0" smtClean="0"/>
              <a:t>-Arm (maritime Donaustrecke) ebenso wie für den rumänischen Donau-Schwarzmeer-Kanal (verbindet die Donau bei </a:t>
            </a:r>
            <a:r>
              <a:rPr lang="de-AT" dirty="0" err="1" smtClean="0"/>
              <a:t>Cernavodă</a:t>
            </a:r>
            <a:r>
              <a:rPr lang="de-AT" dirty="0" smtClean="0"/>
              <a:t> mit dem Schwarzen Meer und dem Seehafen Constanza). </a:t>
            </a:r>
          </a:p>
          <a:p>
            <a:endParaRPr lang="de-AT" baseline="0" dirty="0" smtClean="0"/>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Handbuch der Donauschifffahrt S.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Bildquelle: viadonau</a:t>
            </a:r>
            <a:r>
              <a:rPr lang="de-AT" baseline="0" dirty="0" smtClean="0"/>
              <a:t> auf URL: http://fotos.viadonau.org/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275513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pPr/>
              <a:t>2</a:t>
            </a:fld>
            <a:endParaRPr lang="de-AT" dirty="0"/>
          </a:p>
        </p:txBody>
      </p:sp>
    </p:spTree>
    <p:extLst>
      <p:ext uri="{BB962C8B-B14F-4D97-AF65-F5344CB8AC3E}">
        <p14:creationId xmlns:p14="http://schemas.microsoft.com/office/powerpoint/2010/main" val="1778666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b="0" kern="1200" dirty="0" smtClean="0">
                <a:solidFill>
                  <a:schemeClr val="tx1"/>
                </a:solidFill>
                <a:effectLst/>
                <a:latin typeface="+mn-lt"/>
                <a:ea typeface="+mn-ea"/>
                <a:cs typeface="+mn-cs"/>
              </a:rPr>
              <a:t>Binnenschiffe werden in der Regel von Verbrennungsmotoren angetrieben und verwenden Gasöl als Treibstoff. Der durchschnittliche Treibstoffverbrauch hängt von drei Faktoren ab: der Auslastung der Schiffe (aufgrund von Ladungsbeschränkungen), der </a:t>
            </a:r>
            <a:r>
              <a:rPr lang="de-AT" sz="1200" b="0" kern="1200" dirty="0" err="1" smtClean="0">
                <a:solidFill>
                  <a:schemeClr val="tx1"/>
                </a:solidFill>
                <a:effectLst/>
                <a:latin typeface="+mn-lt"/>
                <a:ea typeface="+mn-ea"/>
                <a:cs typeface="+mn-cs"/>
              </a:rPr>
              <a:t>Paarigkeit</a:t>
            </a:r>
            <a:r>
              <a:rPr lang="de-AT" sz="1200" b="0" kern="1200" dirty="0" smtClean="0">
                <a:solidFill>
                  <a:schemeClr val="tx1"/>
                </a:solidFill>
                <a:effectLst/>
                <a:latin typeface="+mn-lt"/>
                <a:ea typeface="+mn-ea"/>
                <a:cs typeface="+mn-cs"/>
              </a:rPr>
              <a:t> der Verkehre (Leerfahrten) und der verfügbaren Fahrwassertiefe (Flachwasserwiderstand). Bezogen auf den einzelnen Transportfall beeinflussen die nautischen Bedingungen (Stauhaltungen, frei fließende Abschnitte, charakteristische Strömungsgeschwindigkeiten) den Treibstoffverbrauch. Die Treibstoffpreise sind an den Ölpreis gebunden und können somit stark schwanken. </a:t>
            </a:r>
          </a:p>
          <a:p>
            <a:endParaRPr lang="de-AT" sz="1200" b="0" kern="1200" dirty="0" smtClean="0">
              <a:solidFill>
                <a:schemeClr val="tx1"/>
              </a:solidFill>
              <a:effectLst/>
              <a:latin typeface="+mn-lt"/>
              <a:ea typeface="+mn-ea"/>
              <a:cs typeface="+mn-cs"/>
            </a:endParaRPr>
          </a:p>
          <a:p>
            <a:endParaRPr lang="de-AT" sz="1200" b="0" kern="1200" dirty="0" smtClean="0">
              <a:solidFill>
                <a:schemeClr val="tx1"/>
              </a:solidFill>
              <a:effectLst/>
              <a:latin typeface="+mn-lt"/>
              <a:ea typeface="+mn-ea"/>
              <a:cs typeface="+mn-cs"/>
            </a:endParaRPr>
          </a:p>
          <a:p>
            <a:r>
              <a:rPr lang="de-AT" sz="1200" b="0" kern="1200" dirty="0" smtClean="0">
                <a:solidFill>
                  <a:schemeClr val="tx1"/>
                </a:solidFill>
                <a:effectLst/>
                <a:latin typeface="+mn-lt"/>
                <a:ea typeface="+mn-ea"/>
                <a:cs typeface="+mn-cs"/>
              </a:rPr>
              <a:t>Quelle:</a:t>
            </a:r>
            <a:r>
              <a:rPr lang="de-AT" sz="1200" b="0" kern="1200" baseline="0" dirty="0" smtClean="0">
                <a:solidFill>
                  <a:schemeClr val="tx1"/>
                </a:solidFill>
                <a:effectLst/>
                <a:latin typeface="+mn-lt"/>
                <a:ea typeface="+mn-ea"/>
                <a:cs typeface="+mn-cs"/>
              </a:rPr>
              <a:t> </a:t>
            </a:r>
            <a:r>
              <a:rPr lang="de-AT" dirty="0" smtClean="0"/>
              <a:t>Handbuch der Donauschifffahrt S.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Bildquelle:</a:t>
            </a:r>
            <a:r>
              <a:rPr lang="de-AT" baseline="0" dirty="0" smtClean="0"/>
              <a:t> www.pixabay.com</a:t>
            </a:r>
            <a:endParaRPr lang="de-AT" dirty="0" smtClean="0"/>
          </a:p>
          <a:p>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1126229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smtClean="0">
                <a:solidFill>
                  <a:schemeClr val="accent1"/>
                </a:solidFill>
              </a:rPr>
              <a:t>Die</a:t>
            </a:r>
            <a:r>
              <a:rPr lang="de-AT" sz="1200" baseline="0" dirty="0" smtClean="0">
                <a:solidFill>
                  <a:schemeClr val="accent1"/>
                </a:solidFill>
              </a:rPr>
              <a:t> an den jeweiligen Hafen zu entrichtenden Kosten für den Umschlag der Güter im Hafen werden Ufergeld genannt. Die Höhe der jeweiligen Kosten finden Sie meist in der Hafenordnung des jeweiligen Hafens. Hier beträgt das Ufergeld 40 Cent pro umgeschlagener Tonne. In unserem Beispielfall von 6.000 Tonnen an Gütern würde das Ufergeld somit 2.400 € betragen. In den Hafenordnungen sind zusätzlich Zeiten vorgeschrieben, wie lange der Umschlag maximal in Anspruch nehmen darf. Werden diese Zeiten überschritten, erhält der Frachtführer 2 Cent pro Tonne Tragfähigkeit des Schiffes für jede angefangene Stunde der Überschreitung.</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baseline="0" dirty="0" smtClean="0">
                <a:solidFill>
                  <a:schemeClr val="accent1"/>
                </a:solidFill>
              </a:rPr>
              <a:t>Zusätzlich erhebt der Hafen nach Gütermenge bemessen Entgelt für die Abfallentsorgung, den Stromanschluss sowie Trinkwasserkosten.</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dirty="0" smtClean="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r>
              <a:rPr lang="de-AT" baseline="0" dirty="0" smtClean="0"/>
              <a:t> </a:t>
            </a:r>
            <a:r>
              <a:rPr lang="de-AT" dirty="0" err="1" smtClean="0"/>
              <a:t>Hafenentgeldordnung</a:t>
            </a:r>
            <a:r>
              <a:rPr lang="de-AT" dirty="0" smtClean="0"/>
              <a:t> </a:t>
            </a:r>
            <a:r>
              <a:rPr lang="de-AT" dirty="0" err="1" smtClean="0"/>
              <a:t>Ennshafen</a:t>
            </a:r>
            <a:r>
              <a:rPr lang="de-AT" dirty="0" smtClean="0"/>
              <a:t>, 2017, S.3-4</a:t>
            </a:r>
            <a:endParaRPr lang="de-AT" sz="1200" dirty="0" smtClean="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747740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Besonders wichtig</a:t>
            </a:r>
            <a:r>
              <a:rPr lang="de-AT" baseline="0" dirty="0" smtClean="0"/>
              <a:t> für die Organisation eines Binnenschiffstransportes ist, im Vorfeld abzuklären, welches Schiff auf welchem Binnengewässer schiffbar ist. Hier muss vor allem auf die Länge und Breite des Schiffes und dessen Tiefgang bedacht genommen werden. Hier können insbesondere die Abmessungen der Fahrrinne, Schleusen, und Brückendurchfahrtshöhen ein Problem darstellen. Um diese Informationen gesammelt liefern zu können und um möglichst einheitliche Bedingungen für den Ausbau, die Instandhaltung und die wirtschaftliche Nutzung von Binnenwasserstraßen zu schaffen, verabschiedete der Binnenverkehrsausschuss der Wirtschaftskommission für Europa der Vereinten Nationen (UNECE), im Jahr 1996, das Europäische Übereinkommen über die Hauptbinnenwasserstraßen von internationaler Bedeutung (AGN). Die Wasserstraßen erhalten dabei eine sogenannte E-Nummer (die Wasserstraße Donau hat beispielsweise die Nummer E 80) und werden in unterschiedliche Wasserstraßenklassen (mit römischen Ziffern) unterteilt. Wirtschaftliche Bedeutung für den internationalen Güterverkehr haben dabei Wasserstraßen der Klasse IV und höher. Die angeführte Tabelle zeigt welche Schiffe in welcher Wasserstraßenklasse schiffbar sind. </a:t>
            </a:r>
          </a:p>
          <a:p>
            <a:r>
              <a:rPr lang="de-AT" baseline="0" dirty="0" smtClean="0"/>
              <a:t>Im Schiffszeugnis wird bescheinigt, welche Wasserstraßen vom jeweiligen Schiff befahren werden können.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42-43</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United </a:t>
            </a:r>
            <a:r>
              <a:rPr lang="de-AT" baseline="0" dirty="0" err="1" smtClean="0"/>
              <a:t>Nations</a:t>
            </a:r>
            <a:r>
              <a:rPr lang="de-AT" baseline="0" dirty="0" smtClean="0"/>
              <a:t> </a:t>
            </a:r>
            <a:r>
              <a:rPr lang="de-AT" baseline="0" dirty="0" err="1" smtClean="0"/>
              <a:t>Economic</a:t>
            </a:r>
            <a:r>
              <a:rPr lang="de-AT" baseline="0" dirty="0" smtClean="0"/>
              <a:t> </a:t>
            </a:r>
            <a:r>
              <a:rPr lang="de-AT" baseline="0" dirty="0" err="1" smtClean="0"/>
              <a:t>Commission</a:t>
            </a:r>
            <a:r>
              <a:rPr lang="de-AT" baseline="0" dirty="0" smtClean="0"/>
              <a:t> </a:t>
            </a:r>
            <a:r>
              <a:rPr lang="de-AT" baseline="0" dirty="0" err="1" smtClean="0"/>
              <a:t>for</a:t>
            </a:r>
            <a:r>
              <a:rPr lang="de-AT" baseline="0" dirty="0" smtClean="0"/>
              <a:t> Europe, 2010 im Handbuch der Donauschifffahrt S. 43</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3278930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Welche der folgenden Kosten sind Fortbewegungskosten?</a:t>
            </a:r>
          </a:p>
          <a:p>
            <a:r>
              <a:rPr lang="de-AT" dirty="0" smtClean="0"/>
              <a:t>Treibstoff- und Schmierstoffkosten</a:t>
            </a:r>
          </a:p>
          <a:p>
            <a:r>
              <a:rPr lang="de-AT" dirty="0" smtClean="0"/>
              <a:t>(alle anderen sind Bereithaltungskosten)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1030227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Der</a:t>
            </a:r>
            <a:r>
              <a:rPr lang="de-AT" baseline="0" dirty="0" smtClean="0"/>
              <a:t> Binnenschiffstransport wird von verschiedenen Schifffahrtsunternehmen durchgeführt. Hierbei unterscheidet man je nach Unternehmensstruktur zwischen Partikulieren und Reedereien.</a:t>
            </a:r>
          </a:p>
          <a:p>
            <a:r>
              <a:rPr lang="de-AT" baseline="0" dirty="0" smtClean="0"/>
              <a:t>Ein Partikulier oder „Ein-Schiffs-Unternehmer“ ist ein selbstständiger Kleinunternehmer der höchstens drei Schiffe besitzt. Im Normalfall steuert der Partikulier sein Schiff selbst und wohnt auch darauf. </a:t>
            </a:r>
          </a:p>
          <a:p>
            <a:r>
              <a:rPr lang="de-AT" baseline="0" dirty="0" smtClean="0"/>
              <a:t>Demgegenüber ist eine Reederei ein Unternehmen mit kaufmännischer Landorganisation, verschiedene Niederlassungen sorgen dabei meist für eine optimale Auslastung der Schiffe.</a:t>
            </a:r>
          </a:p>
          <a:p>
            <a:r>
              <a:rPr lang="de-AT" baseline="0" dirty="0" smtClean="0"/>
              <a:t>Während auf der Donau hauptsächlich Großreedereien, die größtenteils Schubverbände einsetzen, vorherrschen, operieren auf dem Rhein überwiegend Partikuliere mit Motorgüterschiffen.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r>
              <a:rPr lang="de-AT" baseline="0" dirty="0" smtClean="0"/>
              <a:t> </a:t>
            </a:r>
            <a:r>
              <a:rPr lang="de-AT" dirty="0" smtClean="0"/>
              <a:t>Handbuch der Donauschifffahrt S.</a:t>
            </a:r>
            <a:r>
              <a:rPr lang="de-AT" baseline="0" dirty="0" smtClean="0"/>
              <a:t> 158</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im Handbuch der Donauschifffahrt S. 158</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www.pixabay.com</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3097140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Transportunternehmen</a:t>
            </a:r>
            <a:r>
              <a:rPr lang="de-AT" baseline="0" dirty="0" smtClean="0"/>
              <a:t> bieten Schiffsraum entweder in seiner Gesamtheit (Komplettladung) oder als Teil des verfügbaren Laderaums (Teilladung) an.</a:t>
            </a:r>
          </a:p>
          <a:p>
            <a:r>
              <a:rPr lang="de-AT" baseline="0" dirty="0" smtClean="0"/>
              <a:t>Der Frachtvertrag kann jedoch auf den Transport einzelner Stücke bezogen sein (internationaler Begriff: Kollo, Plural: Kolli). Hier spricht man von Stückgutverfrachtung. Der Transport von Schwer- und Übermaßgütern (Projektladungen) unterscheidet sich von der traditionellen Stückgutverfrachtung vor allem aufgrund des Bedarfs nach speziellem Schiffs- bzw. Umschlagequipment und nach einer langfristigen Transportplanung.</a:t>
            </a:r>
          </a:p>
          <a:p>
            <a:endParaRPr lang="de-AT" baseline="0" dirty="0" smtClean="0"/>
          </a:p>
          <a:p>
            <a:r>
              <a:rPr lang="de-AT" baseline="0" dirty="0" smtClean="0"/>
              <a:t>Konventionelle Massenguttransporte erfolgen auf der Donau meist in Form der Kontraktfahrten, das heißt in mehreren Fahrten auf Basis eines Vertrages für einen bestimmten Zeitraum. Oft werden Kontraktfahrten langfristig in Form von Jahresverträgen vereinbart.</a:t>
            </a:r>
          </a:p>
          <a:p>
            <a:endParaRPr lang="de-AT" baseline="0" dirty="0" smtClean="0"/>
          </a:p>
          <a:p>
            <a:r>
              <a:rPr lang="de-AT" baseline="0" dirty="0" smtClean="0"/>
              <a:t>Neben den Kontraktfahrten werden Schiffstransporte auch auf dem Spotmarkt abgewickelt (Tagesgeschäfte), das heißt auf Basis eines Frachtvertrages, der für einzelne Fahrten bzw. Schiffsladungen nach den aktuellen Preisen abgeschlossen wird.</a:t>
            </a:r>
          </a:p>
          <a:p>
            <a:endParaRPr lang="de-AT" baseline="0" dirty="0" smtClean="0"/>
          </a:p>
          <a:p>
            <a:r>
              <a:rPr lang="de-AT" baseline="0" dirty="0" smtClean="0"/>
              <a:t>Bei sinkenden Sendungsgrößen und einer steigenden Anzahl von liefernden und abnehmenden Unternehmen bzw. Standorten werden sehr hohe Pünktlichkeit und Zuverlässigkeit der Abfahrts- und Ankunftszeiten erwartet. Eine Lösung bieten hierbei multimodale Liniendienste. Die Güterschiffe eines Liniendienstes laufen, ähnlich den Fahrgastschiffen oder Linienbussen, nach einem fixen Fahrplan bestimmte Häfen an, in denen die Ladung in der Regel auf LKW oder Bahn für den Weitertransport umgeladen wird. Die in der Schubschifffahrt gegebene Flexibilität hinsichtlich der Schiffsformation ermöglicht einen gleichzeitigen Transport verschiedener Güterarten und damit einen Ausgleich von </a:t>
            </a:r>
            <a:r>
              <a:rPr lang="de-AT" baseline="0" dirty="0" err="1" smtClean="0"/>
              <a:t>Unpaarigkeiten</a:t>
            </a:r>
            <a:r>
              <a:rPr lang="de-AT" baseline="0" dirty="0" smtClean="0"/>
              <a:t>.</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Handbuch der Donauschifffahrt S. 166-167</a:t>
            </a:r>
          </a:p>
          <a:p>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618441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a:t>
            </a:r>
            <a:r>
              <a:rPr lang="de-AT" baseline="0" dirty="0" smtClean="0"/>
              <a:t> Person, welche die Beförderung der Güter übernimmt, dabei kann es sich um einen Partikulier, eine Reederei oder einen Verfrachter handeln, wird Frachtführer genannt.</a:t>
            </a:r>
          </a:p>
          <a:p>
            <a:r>
              <a:rPr lang="de-AT" baseline="0" dirty="0" smtClean="0"/>
              <a:t>Details über den Binnenschiffstransport zwischen dem Auftraggeber und dem Frachtführer, wie die vereinbarten Kosten, Transportdauer etc. werden im Frachtvertrag festgelegt. </a:t>
            </a:r>
          </a:p>
          <a:p>
            <a:r>
              <a:rPr lang="de-AT" baseline="0" dirty="0" smtClean="0"/>
              <a:t>Grundsätzlich kann der Inhalt des Frachtvertrages frei vereinbart werden, jedoch sind einige rechtliche Vorgaben zu beachten. Grenzüberschreitend findet grundsätzlich das Recht des Erfüllungsortes Anwendung, wird aber größtenteils durch das „Budapester Übereinkommens über den Vertrag über die Güterbeförderung in der Binnenschifffahrt (CMNI)“ als internationales Regelwerk verdrängt.</a:t>
            </a:r>
          </a:p>
          <a:p>
            <a:endParaRPr lang="de-AT" baseline="0" dirty="0" smtClean="0"/>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Handbuch der Donauschifffahrt S. 172-173</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1564330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Wie viele Schiffe</a:t>
            </a:r>
            <a:r>
              <a:rPr lang="de-AT" baseline="0" dirty="0" smtClean="0"/>
              <a:t> haben Partikuliere maximal?</a:t>
            </a:r>
          </a:p>
          <a:p>
            <a:r>
              <a:rPr lang="de-AT" baseline="0" dirty="0" smtClean="0"/>
              <a:t>3</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1834019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Es gibt verschiedene Arten von Verkehrsträgern und Verkehrsmitteln. Ein Verkehrsträger bietet jene Infrastruktur, die für den Einsatz eines bestimmten Verkehrsmittels vorhanden sein muss. Ohne diese Infrastruktur kann kein Transport erfolgen. Die Verkehrsträger verlaufen an Land, auf Wasser und in der Luft. Zu den landverkehren gehören der Straßen-, Schienen- und Rohrleitungsverkehr. In den Bereich der Wasserverkehre fallen die Binnen-, Hochsee- und Küstenschifffahrt. Die Luft umfasst den Verkehrsträger Flugverkehr.</a:t>
            </a:r>
          </a:p>
          <a:p>
            <a:endParaRPr lang="de-AT" baseline="0" dirty="0" smtClean="0"/>
          </a:p>
          <a:p>
            <a:r>
              <a:rPr lang="de-AT" baseline="0" dirty="0" smtClean="0"/>
              <a:t>Unter Verkehrsmittel versteht man die technischen Einrichtungen und Geräte, die der Beförderung von Personen und Gütern dienen. Verkehrsmittel im Güterverkehr sind z. B. das Binnenschiff, der Lkw oder das Flugzeug. </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185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auf Basis </a:t>
            </a:r>
            <a:r>
              <a:rPr lang="de-AT" baseline="0" dirty="0" err="1" smtClean="0"/>
              <a:t>Gronalt</a:t>
            </a:r>
            <a:r>
              <a:rPr lang="de-AT" baseline="0" dirty="0" smtClean="0"/>
              <a:t> et. al. 2010 im Handbuch der Donauschifffahrt S. 185</a:t>
            </a:r>
            <a:endParaRPr lang="de-AT"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3035136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err="1" smtClean="0"/>
              <a:t>Bildquellen</a:t>
            </a:r>
            <a:r>
              <a:rPr lang="de-AT" baseline="0" noProof="0" dirty="0" smtClean="0"/>
              <a:t>: https://fotos.viadonau.org; www.pixabay.com</a:t>
            </a:r>
            <a:endParaRPr lang="en-GB" noProof="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einfachste Variante</a:t>
            </a:r>
            <a:r>
              <a:rPr lang="de-AT" baseline="0" dirty="0" smtClean="0"/>
              <a:t> des Binnenschiffstransportes ist naturgemäß der Direktverkehr, im Rahmen dessen Versender und Entlader direkt an der Wasserstraße liegen und kein Umschlag der Güter auf andere Verkehrsmittel stattfindet. Hier können die Vorteile der Binnenschifffahrt (seine Massenleistungsfähigkeit etc.) bestmöglich genützt und effektiv Zeit und Kosten eingespart werden, da gerade der Umschlag oft viel Zeit und Geld kostet. Die Planung solcher Transporte ist relativ unkompliziert. Solche Direkttransporte kommen vor allem im Massenschüttguttransport beispielsweise in der Stahlindustrie (Werkshafen der Voestalpine) vor.</a:t>
            </a:r>
          </a:p>
          <a:p>
            <a:endParaRPr lang="de-AT" baseline="0" dirty="0" smtClean="0"/>
          </a:p>
          <a:p>
            <a:r>
              <a:rPr lang="de-AT" baseline="0" dirty="0" smtClean="0"/>
              <a:t>Im Normalfall setzt sich der Transport per Binnenschiff jedoch aus Vor-, Haupt-, und Nachlauf zusammen, die Güter müssen demnach 2 mal umgeschlagen werden. Hier ist das Geschick der Spediteure gefragt, ein Informationsaustausch zwischen den beteiligten Akteuren ist besonders wichtig. Durch aufeinander abgestimmte Organisation kann ein erhebliches Maß an Kosten und Zeit gespart werden und die Güter werden möglichst schonend transportiert. Oft können auch durch den Einsatz des Binnenschiffs </a:t>
            </a:r>
            <a:r>
              <a:rPr lang="de-AT" dirty="0" smtClean="0"/>
              <a:t>als eine Art „schwimmendes Lager“ zusätzlich teure</a:t>
            </a:r>
            <a:r>
              <a:rPr lang="de-AT" baseline="0" dirty="0" smtClean="0"/>
              <a:t> Lagerkosten eingespart werden.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186-187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a:t>
            </a:r>
            <a:r>
              <a:rPr lang="de-AT" baseline="0" dirty="0" err="1" smtClean="0"/>
              <a:t>Günthner</a:t>
            </a:r>
            <a:r>
              <a:rPr lang="de-AT" baseline="0" dirty="0" smtClean="0"/>
              <a:t> 2001 im Handbuch der Donauschifffahrt S. 186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2808149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Jeder Umschlag ist mit Zeit und Kosten verbunden. Daher wird versucht, mittels standardisierter Ladeeinheiten den Umladungsprozess </a:t>
            </a:r>
            <a:r>
              <a:rPr lang="de-AT" baseline="0" smtClean="0"/>
              <a:t>im multimodalen </a:t>
            </a:r>
            <a:r>
              <a:rPr lang="de-AT" baseline="0" dirty="0" smtClean="0"/>
              <a:t>Verkehr zu beschleunigen. Durch die Standardisierung der Größe und des notwendigen Equipments kommt es zu einem einfacheren Handling, einer besseren Planbarkeit und einer besseren Nutzung des vorhandenen Raums.</a:t>
            </a:r>
          </a:p>
          <a:p>
            <a:endParaRPr lang="de-AT" baseline="0" dirty="0" smtClean="0"/>
          </a:p>
          <a:p>
            <a:r>
              <a:rPr lang="de-AT" baseline="0" dirty="0" smtClean="0"/>
              <a:t>Der Container ist ein genormter Behälter aus Metall und in verschiedenen Größen und Formen erhältlich. Die Vorteile des Containers liegen insbesondere in seiner Robustheit, die eine hohe Stapelbarkeit und damit optimale Raumausnutzung mit sich bringt. Darüber hinaus ist die Ladung vor Beschädigung und teilweise auch vor Diebstahl geschützt.</a:t>
            </a:r>
          </a:p>
          <a:p>
            <a:endParaRPr lang="de-AT" baseline="0" dirty="0" smtClean="0"/>
          </a:p>
          <a:p>
            <a:r>
              <a:rPr lang="de-AT" baseline="0" dirty="0" smtClean="0"/>
              <a:t>Wechselaufbauten (WAB) sind Lkw-Behälter ohne Fahrgestell und voll einsatzfähig für die Verladung von Europaletten. Die Größen sind prinzipiell genormt, jedoch gibt es viele unterschiedliche, unternehmensspezifische Längen.</a:t>
            </a:r>
          </a:p>
          <a:p>
            <a:endParaRPr lang="de-AT" baseline="0" dirty="0" smtClean="0"/>
          </a:p>
          <a:p>
            <a:r>
              <a:rPr lang="de-AT" baseline="0" dirty="0" smtClean="0"/>
              <a:t>Sattelanhänger sind antriebslose Fahrzeuge für den Güterverkehr, die an Sattelkraftfahrzeuge angekoppelt werden. Grundsätzlich werden Sattelanhänger in kranbare und nicht kranbare unterschieden.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190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adaptiert nach viadonau im Handbuch der Donauschifffahrt S. 190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1602688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 bei einem Großteil</a:t>
            </a:r>
            <a:r>
              <a:rPr lang="de-AT" baseline="0" dirty="0" smtClean="0"/>
              <a:t> der Binnenschifftransporte ein Vor- und/oder Nachlauf benötigt wird, stellt der Umschlag den wichtigsten Prozess bei der Organisation des Binnenschifftransportes im Aufgabenfeld eines Spediteurs dar. </a:t>
            </a:r>
            <a:r>
              <a:rPr lang="de-AT" baseline="0" dirty="0" smtClean="0">
                <a:solidFill>
                  <a:srgbClr val="FF0000"/>
                </a:solidFill>
              </a:rPr>
              <a:t>Je nach Beschaffenheit müssen die Güter dabei unterschiedlich umgeschlagen, also das Schiff </a:t>
            </a:r>
            <a:r>
              <a:rPr lang="de-AT" baseline="0" dirty="0" err="1" smtClean="0">
                <a:solidFill>
                  <a:srgbClr val="FF0000"/>
                </a:solidFill>
              </a:rPr>
              <a:t>be</a:t>
            </a:r>
            <a:r>
              <a:rPr lang="de-AT" baseline="0" dirty="0" smtClean="0">
                <a:solidFill>
                  <a:srgbClr val="FF0000"/>
                </a:solidFill>
              </a:rPr>
              <a:t>- und entladen werden</a:t>
            </a:r>
            <a:r>
              <a:rPr lang="de-AT" baseline="0" dirty="0" smtClean="0"/>
              <a:t>. Dazu werden verschiedene Umschlagsanlagen benützt. Zum Einsatz kommen hier beispielsweise verschiedene Kräne (Brücken- oder Portalkräne, Wippdrehkräne, Mobilkräne etc.), Rampen für den Ro-Ro-Transport von rollenden Einheiten wie Personenkraftwagen, Verladetrichter für den Umschlag von Schüttgütern oder Saug- und Pumpanlagen für den Umschlag von Flüssiggütern.</a:t>
            </a:r>
          </a:p>
          <a:p>
            <a:r>
              <a:rPr lang="de-AT" baseline="0" dirty="0" smtClean="0"/>
              <a:t>Wenn Güter nicht sofort weitertransportiert werden können oder sollen, muss eine Zwischenlagerung in Silos oder sonstigen Lägern organisiert werden.</a:t>
            </a:r>
          </a:p>
          <a:p>
            <a:r>
              <a:rPr lang="de-AT" baseline="0" dirty="0" smtClean="0"/>
              <a:t>Für den Umschlag von Gütern wird in den Häfen für die Hafennutzung ein sogenanntes Ufergeld pro umgeschlagener Tonne an Gütern verlangt. Die Höhe des Ufergeldes ist in der jeweiligen Hafenordnung geregelt. </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107, 89-95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viadonau im Handbuch der Donauschifffahrt S 94, 97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smtClean="0"/>
              <a:t>Rhenus</a:t>
            </a:r>
            <a:r>
              <a:rPr lang="de-AT" baseline="0" dirty="0" smtClean="0"/>
              <a:t> Donauhafen Krems im Handbuch der Donauschifffahrt S 92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Linz AG im Handbuch der Donauschifffahrt S 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035609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de-AT" baseline="0" dirty="0" err="1" smtClean="0"/>
              <a:t>Borealis</a:t>
            </a:r>
            <a:r>
              <a:rPr lang="de-AT" baseline="0" dirty="0" smtClean="0"/>
              <a:t> L.A.T produziert an mehreren Standorten in Europa Stickstoffdünger und technische Stickstoffprodukte.</a:t>
            </a:r>
          </a:p>
          <a:p>
            <a:pPr defTabSz="905988">
              <a:defRPr/>
            </a:pPr>
            <a:endParaRPr lang="de-AT" baseline="0" dirty="0" smtClean="0"/>
          </a:p>
          <a:p>
            <a:pPr defTabSz="905988">
              <a:defRPr/>
            </a:pPr>
            <a:r>
              <a:rPr lang="de-AT" baseline="0" dirty="0" smtClean="0"/>
              <a:t>Am werkseigenen Kai in Rouen können Schiffe mit einer Größe von bis zu 15.000 t Tragfähigkeit beladen werden. Ein Teil der Produktion von Ammoniumnitrat wird per Seeschiff nach </a:t>
            </a:r>
            <a:r>
              <a:rPr lang="de-AT" baseline="0" dirty="0" err="1" smtClean="0"/>
              <a:t>Konstanza</a:t>
            </a:r>
            <a:r>
              <a:rPr lang="de-AT" baseline="0" dirty="0" smtClean="0"/>
              <a:t> gebracht und mit Schwimmkränen direkt in Binnenschiffe umgeladen.</a:t>
            </a:r>
          </a:p>
          <a:p>
            <a:pPr defTabSz="905988">
              <a:defRPr/>
            </a:pPr>
            <a:endParaRPr lang="de-AT" baseline="0" dirty="0" smtClean="0"/>
          </a:p>
          <a:p>
            <a:pPr defTabSz="905988">
              <a:defRPr/>
            </a:pPr>
            <a:r>
              <a:rPr lang="de-AT" baseline="0" dirty="0" smtClean="0"/>
              <a:t>Diese Binnenschiffe beliefern dann die Distributionslager in Rumänien, Bulgarien, Serbien und Ungarn.</a:t>
            </a:r>
          </a:p>
          <a:p>
            <a:pPr defTabSz="905988">
              <a:defRPr/>
            </a:pPr>
            <a:endParaRPr lang="de-AT" baseline="0" dirty="0" smtClean="0"/>
          </a:p>
          <a:p>
            <a:pPr defTabSz="905988">
              <a:defRPr/>
            </a:pPr>
            <a:r>
              <a:rPr lang="de-AT" baseline="0" dirty="0" smtClean="0"/>
              <a:t>Der Transport per Binnenschiff quer durch Westeuropa ist schwierig, da es sich bei Ammoniumnitrat um Gefahrengut der Klasse 5.1 handelt und im Falle von Niederwasser der Transport mittels Leichtern nicht überall möglich ist.</a:t>
            </a:r>
          </a:p>
          <a:p>
            <a:pPr defTabSz="905988">
              <a:defRPr/>
            </a:pPr>
            <a:endParaRPr lang="de-AT" baseline="0" dirty="0" smtClean="0"/>
          </a:p>
          <a:p>
            <a:pPr defTabSz="905988">
              <a:defRPr/>
            </a:pPr>
            <a:r>
              <a:rPr lang="de-AT" baseline="0" dirty="0" smtClean="0"/>
              <a:t>Quelle: Handbuch der Donauschifffahrt S. 194</a:t>
            </a:r>
          </a:p>
          <a:p>
            <a:pPr marL="0" marR="0" lvl="0" indent="0" algn="l" defTabSz="905988" rtl="0" eaLnBrk="1" fontAlgn="auto" latinLnBrk="0" hangingPunct="1">
              <a:lnSpc>
                <a:spcPct val="100000"/>
              </a:lnSpc>
              <a:spcBef>
                <a:spcPts val="0"/>
              </a:spcBef>
              <a:spcAft>
                <a:spcPts val="0"/>
              </a:spcAft>
              <a:buClrTx/>
              <a:buSzTx/>
              <a:buFontTx/>
              <a:buNone/>
              <a:tabLst/>
              <a:defRPr/>
            </a:pPr>
            <a:r>
              <a:rPr lang="de-AT" baseline="0" dirty="0" smtClean="0"/>
              <a:t>Bildquelle: LITHOS Industrial Minerals GmbH (Handbuch der Donauschifffahrt S. 194</a:t>
            </a:r>
          </a:p>
          <a:p>
            <a:pPr defTabSz="905988">
              <a:defRPr/>
            </a:pP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866642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Informationsaustausch, bestmögliche Organisation und Abstimmung der Akteure führen zu …</a:t>
            </a:r>
          </a:p>
          <a:p>
            <a:r>
              <a:rPr lang="de-AT" dirty="0" smtClean="0"/>
              <a:t>Möglichst schonendem</a:t>
            </a:r>
            <a:r>
              <a:rPr lang="de-AT" baseline="0" dirty="0" smtClean="0"/>
              <a:t> Gütertransport</a:t>
            </a:r>
          </a:p>
          <a:p>
            <a:r>
              <a:rPr lang="de-AT" baseline="0" dirty="0" smtClean="0"/>
              <a:t>(außerdem zu Kosten- und Zeiteinsparungen)</a:t>
            </a:r>
          </a:p>
          <a:p>
            <a:endParaRPr lang="de-AT" baseline="0" dirty="0" smtClean="0"/>
          </a:p>
          <a:p>
            <a:r>
              <a:rPr lang="de-AT" baseline="0" dirty="0" smtClean="0"/>
              <a:t>Bildquelle: viadonau im Handbuch der Binnenschifffahrt S 117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2448615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Diese Übung eignet sich als Einzelübung oder</a:t>
            </a:r>
            <a:r>
              <a:rPr lang="de-AT" baseline="0" dirty="0" smtClean="0"/>
              <a:t> zur Bearbeitung in kleinen Gruppen zu max. 2-3 Personen.</a:t>
            </a:r>
          </a:p>
          <a:p>
            <a:endParaRPr lang="de-AT" baseline="0" dirty="0" smtClean="0"/>
          </a:p>
          <a:p>
            <a:r>
              <a:rPr lang="de-AT" baseline="0" dirty="0" smtClean="0"/>
              <a:t>Dauer: 20 Minuten</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3938679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Die Fragen in der darüberlegenden Folie können als Aufwärmübung zum Thema „Logistik im Kontext der Binnenschifffahrt“ verwendet werden. Das Ziel ist es die Fragen mit den Teilnehmer*innen zu diskutieren.</a:t>
            </a:r>
            <a:r>
              <a:rPr lang="de-AT" baseline="0" noProof="0" dirty="0" smtClean="0"/>
              <a:t> Die Fragen werden während der Präsentation beantwortet. Aufgrund dessen können die Fragen am Ende der Präsentation noch einmal diskutiert werden.</a:t>
            </a:r>
            <a:endParaRPr lang="de-AT" baseline="0" dirty="0" smtClean="0"/>
          </a:p>
          <a:p>
            <a:endParaRPr lang="de-AT" baseline="0" dirty="0" smtClean="0"/>
          </a:p>
          <a:p>
            <a:pPr defTabSz="921337"/>
            <a:r>
              <a:rPr lang="de-AT" b="1" baseline="0" dirty="0" smtClean="0"/>
              <a:t>Diskussionsfragen (5-10 Minuten Diskussion)</a:t>
            </a:r>
            <a:r>
              <a:rPr lang="de-AT" baseline="0" dirty="0" smtClean="0"/>
              <a:t>: </a:t>
            </a:r>
          </a:p>
          <a:p>
            <a:pPr marL="0" marR="0" indent="0" algn="l" defTabSz="921337" rtl="0" eaLnBrk="1" fontAlgn="auto" latinLnBrk="0" hangingPunct="1">
              <a:lnSpc>
                <a:spcPct val="100000"/>
              </a:lnSpc>
              <a:spcBef>
                <a:spcPts val="0"/>
              </a:spcBef>
              <a:spcAft>
                <a:spcPts val="0"/>
              </a:spcAft>
              <a:buClrTx/>
              <a:buSzTx/>
              <a:buFontTx/>
              <a:buNone/>
              <a:tabLst/>
              <a:defRPr/>
            </a:pPr>
            <a:r>
              <a:rPr lang="de-AT" baseline="0" dirty="0" smtClean="0"/>
              <a:t>Welche Produkte eignen sich für den Transport mit dem Binnenschiff und wieso?</a:t>
            </a:r>
          </a:p>
          <a:p>
            <a:pPr marL="0" marR="0" indent="0" algn="l" defTabSz="921337" rtl="0" eaLnBrk="1" fontAlgn="auto" latinLnBrk="0" hangingPunct="1">
              <a:lnSpc>
                <a:spcPct val="100000"/>
              </a:lnSpc>
              <a:spcBef>
                <a:spcPts val="0"/>
              </a:spcBef>
              <a:spcAft>
                <a:spcPts val="0"/>
              </a:spcAft>
              <a:buClrTx/>
              <a:buSzTx/>
              <a:buFontTx/>
              <a:buNone/>
              <a:tabLst/>
              <a:defRPr/>
            </a:pPr>
            <a:r>
              <a:rPr lang="de-AT" baseline="0" dirty="0" smtClean="0"/>
              <a:t>Geeignete Güter: Erze, mineralische Rohstoffe, Land- und forstwirtschaftliche Produkte, Nahrungsmittel, Erdölerzeugnisse, Baustoffe, Altstoffe und Abfälle, biogene Rohstoffe, Neuwagen, Schwer- und Übermaßgüter</a:t>
            </a:r>
          </a:p>
          <a:p>
            <a:pPr marL="0" marR="0" indent="0" algn="l" defTabSz="921337" rtl="0" eaLnBrk="1" fontAlgn="auto" latinLnBrk="0" hangingPunct="1">
              <a:lnSpc>
                <a:spcPct val="100000"/>
              </a:lnSpc>
              <a:spcBef>
                <a:spcPts val="0"/>
              </a:spcBef>
              <a:spcAft>
                <a:spcPts val="0"/>
              </a:spcAft>
              <a:buClrTx/>
              <a:buSzTx/>
              <a:buFontTx/>
              <a:buNone/>
              <a:tabLst/>
              <a:defRPr/>
            </a:pPr>
            <a:r>
              <a:rPr lang="de-AT" baseline="0" dirty="0" smtClean="0"/>
              <a:t>Weil: Transport gut planbar ist, Massengüter, große Ladeeinheiten mit geringem Wert</a:t>
            </a:r>
          </a:p>
          <a:p>
            <a:pPr marL="0" marR="0" indent="0" algn="l" defTabSz="921337" rtl="0" eaLnBrk="1" fontAlgn="auto" latinLnBrk="0" hangingPunct="1">
              <a:lnSpc>
                <a:spcPct val="100000"/>
              </a:lnSpc>
              <a:spcBef>
                <a:spcPts val="0"/>
              </a:spcBef>
              <a:spcAft>
                <a:spcPts val="0"/>
              </a:spcAft>
              <a:buClrTx/>
              <a:buSzTx/>
              <a:buFontTx/>
              <a:buNone/>
              <a:tabLst/>
              <a:defRPr/>
            </a:pPr>
            <a:r>
              <a:rPr lang="de-AT" baseline="0" dirty="0" smtClean="0"/>
              <a:t>Wie setzten sich die Kosten der Binnenschifffahrt zusammen?</a:t>
            </a:r>
          </a:p>
          <a:p>
            <a:pPr marL="0" marR="0" indent="0" algn="l" defTabSz="921337" rtl="0" eaLnBrk="1" fontAlgn="auto" latinLnBrk="0" hangingPunct="1">
              <a:lnSpc>
                <a:spcPct val="100000"/>
              </a:lnSpc>
              <a:spcBef>
                <a:spcPts val="0"/>
              </a:spcBef>
              <a:spcAft>
                <a:spcPts val="0"/>
              </a:spcAft>
              <a:buClrTx/>
              <a:buSzTx/>
              <a:buFontTx/>
              <a:buNone/>
              <a:tabLst/>
              <a:defRPr/>
            </a:pPr>
            <a:r>
              <a:rPr lang="de-AT" baseline="0" dirty="0" smtClean="0"/>
              <a:t>Bereithaltungskosten zum Beispiel Löhne für die Besatzung, Wartung und Reparaturen, Abschreibung des Schiffes, Zinsen und Versicherungen</a:t>
            </a:r>
          </a:p>
          <a:p>
            <a:pPr marL="0" marR="0" indent="0" algn="l" defTabSz="921337" rtl="0" eaLnBrk="1" fontAlgn="auto" latinLnBrk="0" hangingPunct="1">
              <a:lnSpc>
                <a:spcPct val="100000"/>
              </a:lnSpc>
              <a:spcBef>
                <a:spcPts val="0"/>
              </a:spcBef>
              <a:spcAft>
                <a:spcPts val="0"/>
              </a:spcAft>
              <a:buClrTx/>
              <a:buSzTx/>
              <a:buFontTx/>
              <a:buNone/>
              <a:tabLst/>
              <a:defRPr/>
            </a:pPr>
            <a:r>
              <a:rPr lang="de-AT" baseline="0" dirty="0" smtClean="0"/>
              <a:t>Fortbewegungskosten zum Beispiel Dauer der Leerfahrt, Fahrzeit im beladenen Zustand, Lade- und Löschzeiten, Treibstoff- und Schmierstoffkosten</a:t>
            </a:r>
          </a:p>
          <a:p>
            <a:pPr marL="0" marR="0" indent="0" algn="l" defTabSz="921337" rtl="0" eaLnBrk="1" fontAlgn="auto" latinLnBrk="0" hangingPunct="1">
              <a:lnSpc>
                <a:spcPct val="100000"/>
              </a:lnSpc>
              <a:spcBef>
                <a:spcPts val="0"/>
              </a:spcBef>
              <a:spcAft>
                <a:spcPts val="0"/>
              </a:spcAft>
              <a:buClrTx/>
              <a:buSzTx/>
              <a:buFontTx/>
              <a:buNone/>
              <a:tabLst/>
              <a:defRPr/>
            </a:pPr>
            <a:endParaRPr lang="de-AT" baseline="0" dirty="0" smtClean="0"/>
          </a:p>
          <a:p>
            <a:endParaRPr lang="de-AT" baseline="0" dirty="0" smtClean="0"/>
          </a:p>
          <a:p>
            <a:r>
              <a:rPr lang="de-AT" b="1" baseline="0" dirty="0" smtClean="0"/>
              <a:t>Input- mögliche Diskussionspunkte:</a:t>
            </a:r>
          </a:p>
          <a:p>
            <a:pPr marL="172751" indent="-172751">
              <a:buFont typeface="Arial" panose="020B0604020202020204" pitchFamily="34" charset="0"/>
              <a:buChar char="•"/>
            </a:pPr>
            <a:r>
              <a:rPr lang="de-AT" baseline="0" dirty="0" smtClean="0"/>
              <a:t>Stärken und Schwächen der Binnenschifffahrt</a:t>
            </a:r>
          </a:p>
          <a:p>
            <a:pPr marL="172751" indent="-172751">
              <a:buFont typeface="Arial" panose="020B0604020202020204" pitchFamily="34" charset="0"/>
              <a:buChar char="•"/>
            </a:pPr>
            <a:r>
              <a:rPr lang="de-AT" baseline="0" dirty="0" smtClean="0"/>
              <a:t>Aufbau eines Hafens</a:t>
            </a:r>
            <a:endParaRPr lang="en-US" baseline="0" dirty="0" smtClean="0"/>
          </a:p>
          <a:p>
            <a:endParaRPr lang="de-AT" baseline="0" dirty="0" smtClean="0"/>
          </a:p>
          <a:p>
            <a:r>
              <a:rPr lang="de-AT" baseline="0" dirty="0" smtClean="0"/>
              <a:t>Bildquelle: www.pixabay.com</a:t>
            </a:r>
            <a:endParaRPr lang="en-US"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322257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latin typeface="Corbel" panose="020B0503020204020204" pitchFamily="34" charset="0"/>
              </a:rPr>
              <a:t>Multimodale Transportketten</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2046240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Um festzustellen, ob das Verkehrsmittel Binnenschiff bei der Planung des konkret zu organisierenden Transportes generell geeignet ist und ins Auge gefasst werden sollte, gilt es zunächst die Stärken und Schwächen der Binnenschifffahrt aufzuzeigen.</a:t>
            </a:r>
          </a:p>
          <a:p>
            <a:endParaRPr lang="de-AT" dirty="0" smtClean="0"/>
          </a:p>
          <a:p>
            <a:r>
              <a:rPr lang="de-AT" dirty="0" smtClean="0"/>
              <a:t>Die </a:t>
            </a:r>
            <a:r>
              <a:rPr lang="de-AT" b="1" dirty="0" smtClean="0"/>
              <a:t>Stärken</a:t>
            </a:r>
            <a:r>
              <a:rPr lang="de-AT" baseline="0" dirty="0" smtClean="0"/>
              <a:t> der Donauschifffahrt liegen vor allem in der Fähigkeit, große Mengen pro Schiffseinheit zu transportieren, in den günstigen Transportkosten und in ihrer Umweltfreundlichkeit. Zudem ist sie rund um die Uhr nutzbar (z.B. keine Wochenend- und Nachtfahrverbote) und kann eine hohe Sicherheit sowie niedrige Infrastrukturkosten vorweisen.</a:t>
            </a:r>
          </a:p>
          <a:p>
            <a:endParaRPr lang="de-AT" baseline="0" dirty="0" smtClean="0"/>
          </a:p>
          <a:p>
            <a:r>
              <a:rPr lang="de-AT" baseline="0" dirty="0" smtClean="0"/>
              <a:t>Die </a:t>
            </a:r>
            <a:r>
              <a:rPr lang="de-AT" b="1" baseline="0" dirty="0" smtClean="0"/>
              <a:t>Schwächen</a:t>
            </a:r>
            <a:r>
              <a:rPr lang="de-AT" baseline="0" dirty="0" smtClean="0"/>
              <a:t> liegen in der Abhängigkeit von schwankenden Fahrwasserverhältnissen und dem damit verbundenen, unterschiedlichen Auslastungsgrad der Schiffe, der niedrigen Transportgeschwindigkeit und der geringen Netzdichte, die oft einen Vor- und Nachlauf auf Straße oder Schiene notwendig machen.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17</a:t>
            </a:r>
            <a:endParaRPr lang="de-AT" dirty="0" smtClean="0"/>
          </a:p>
          <a:p>
            <a:endParaRPr lang="de-AT"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2814528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Im</a:t>
            </a:r>
            <a:r>
              <a:rPr lang="de-AT" baseline="0" dirty="0" smtClean="0"/>
              <a:t> Bereich der Binnenschifffahrt muss stets eine Abwägung zwischen den Faktoren Zeit und Kosten getroffen werden. Naturgemäß eignen sich nicht alle Güter für den Transport per Schiff. Bei zeitlich flexiblen Gütertransporten steckt im Bereich der Binnenschifffahrt bei </a:t>
            </a:r>
            <a:r>
              <a:rPr lang="de-AT" b="1" baseline="0" dirty="0" smtClean="0"/>
              <a:t>guter Planung </a:t>
            </a:r>
            <a:r>
              <a:rPr lang="de-AT" baseline="0" dirty="0" smtClean="0"/>
              <a:t>jedoch erhebliches Einsparungspotenzial.</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smtClean="0">
                <a:solidFill>
                  <a:schemeClr val="tx1"/>
                </a:solidFill>
                <a:latin typeface="+mn-lt"/>
                <a:ea typeface="+mn-ea"/>
                <a:cs typeface="+mn-cs"/>
              </a:rPr>
              <a:t>Aufgrund der Fähigkeit, große Transportmengen in einer Schiffseinheit zu transportieren, ist das Binnenschiff besonders für </a:t>
            </a:r>
            <a:r>
              <a:rPr lang="de-AT" sz="1200" b="1" i="0" u="none" strike="noStrike" kern="1200" baseline="0" dirty="0" smtClean="0">
                <a:solidFill>
                  <a:schemeClr val="tx1"/>
                </a:solidFill>
                <a:latin typeface="+mn-lt"/>
                <a:ea typeface="+mn-ea"/>
                <a:cs typeface="+mn-cs"/>
              </a:rPr>
              <a:t>Massengüter</a:t>
            </a:r>
            <a:r>
              <a:rPr lang="de-AT" sz="1200" b="0" i="0" u="none" strike="noStrike" kern="1200" baseline="0" dirty="0" smtClean="0">
                <a:solidFill>
                  <a:schemeClr val="tx1"/>
                </a:solidFill>
                <a:latin typeface="+mn-lt"/>
                <a:ea typeface="+mn-ea"/>
                <a:cs typeface="+mn-cs"/>
              </a:rPr>
              <a:t> geeignet. Richtig geplant können Transportkosten gespart werden, wodurch sich längere Transportzeiten kompensieren lassen. Vor allem für den Transport </a:t>
            </a:r>
            <a:r>
              <a:rPr lang="de-AT" sz="1200" b="1" i="0" u="none" strike="noStrike" kern="1200" baseline="0" dirty="0" smtClean="0">
                <a:solidFill>
                  <a:schemeClr val="tx1"/>
                </a:solidFill>
                <a:latin typeface="+mn-lt"/>
                <a:ea typeface="+mn-ea"/>
                <a:cs typeface="+mn-cs"/>
              </a:rPr>
              <a:t>großer Ladungseinheiten </a:t>
            </a:r>
            <a:r>
              <a:rPr lang="de-AT" sz="1200" b="0" i="0" u="none" strike="noStrike" kern="1200" baseline="0" dirty="0" smtClean="0">
                <a:solidFill>
                  <a:schemeClr val="tx1"/>
                </a:solidFill>
                <a:latin typeface="+mn-lt"/>
                <a:ea typeface="+mn-ea"/>
                <a:cs typeface="+mn-cs"/>
              </a:rPr>
              <a:t>von Waren mit </a:t>
            </a:r>
            <a:r>
              <a:rPr lang="de-AT" sz="1200" b="1" i="0" u="none" strike="noStrike" kern="1200" baseline="0" dirty="0" smtClean="0">
                <a:solidFill>
                  <a:schemeClr val="tx1"/>
                </a:solidFill>
                <a:latin typeface="+mn-lt"/>
                <a:ea typeface="+mn-ea"/>
                <a:cs typeface="+mn-cs"/>
              </a:rPr>
              <a:t>geringem Wert</a:t>
            </a:r>
            <a:r>
              <a:rPr lang="de-AT" sz="1200" b="0" i="0" u="none" strike="noStrike" kern="1200" baseline="0" dirty="0" smtClean="0">
                <a:solidFill>
                  <a:schemeClr val="tx1"/>
                </a:solidFill>
                <a:latin typeface="+mn-lt"/>
                <a:ea typeface="+mn-ea"/>
                <a:cs typeface="+mn-cs"/>
              </a:rPr>
              <a:t> ist das Binnenschiff demnach ideal.</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smtClean="0">
                <a:solidFill>
                  <a:schemeClr val="tx1"/>
                </a:solidFill>
                <a:latin typeface="+mn-lt"/>
                <a:ea typeface="+mn-ea"/>
                <a:cs typeface="+mn-cs"/>
              </a:rPr>
              <a:t>Für die </a:t>
            </a:r>
            <a:r>
              <a:rPr lang="de-AT" sz="1200" b="1" i="0" u="none" strike="noStrike" kern="1200" baseline="0" dirty="0" smtClean="0">
                <a:solidFill>
                  <a:schemeClr val="tx1"/>
                </a:solidFill>
                <a:latin typeface="+mn-lt"/>
                <a:ea typeface="+mn-ea"/>
                <a:cs typeface="+mn-cs"/>
              </a:rPr>
              <a:t>Stahlindustrie</a:t>
            </a:r>
            <a:r>
              <a:rPr lang="de-AT" sz="1200" b="0" i="0" u="none" strike="noStrike" kern="1200" baseline="0" dirty="0" smtClean="0">
                <a:solidFill>
                  <a:schemeClr val="tx1"/>
                </a:solidFill>
                <a:latin typeface="+mn-lt"/>
                <a:ea typeface="+mn-ea"/>
                <a:cs typeface="+mn-cs"/>
              </a:rPr>
              <a:t> ist das Binnenschiff ein wichtiger Verkehrsträger, </a:t>
            </a:r>
            <a:r>
              <a:rPr lang="de-AT" sz="1200" b="1" i="0" u="none" strike="noStrike" kern="1200" baseline="0" dirty="0" smtClean="0">
                <a:solidFill>
                  <a:schemeClr val="tx1"/>
                </a:solidFill>
                <a:latin typeface="+mn-lt"/>
                <a:ea typeface="+mn-ea"/>
                <a:cs typeface="+mn-cs"/>
              </a:rPr>
              <a:t>Erze</a:t>
            </a:r>
            <a:r>
              <a:rPr lang="de-AT" sz="1200" b="0" i="0" u="none" strike="noStrike" kern="1200" baseline="0" dirty="0" smtClean="0">
                <a:solidFill>
                  <a:schemeClr val="tx1"/>
                </a:solidFill>
                <a:latin typeface="+mn-lt"/>
                <a:ea typeface="+mn-ea"/>
                <a:cs typeface="+mn-cs"/>
              </a:rPr>
              <a:t> machen auf der österreichischen Donau 25-30 % des gesamten Transportvolumens aus. Das wichtigste Unternehmen der Stahlbranche in Österreich ist dabei die voestalpine.</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b="1" i="0" u="none" strike="noStrike" kern="1200" baseline="0" dirty="0" smtClean="0">
                <a:solidFill>
                  <a:schemeClr val="tx1"/>
                </a:solidFill>
                <a:latin typeface="+mn-lt"/>
                <a:ea typeface="+mn-ea"/>
                <a:cs typeface="+mn-cs"/>
              </a:rPr>
              <a:t>Land- und forstwirtschaftliche Produkte </a:t>
            </a:r>
            <a:r>
              <a:rPr lang="de-AT" sz="1200" b="0" i="0" u="none" strike="noStrike" kern="1200" baseline="0" dirty="0" smtClean="0">
                <a:solidFill>
                  <a:schemeClr val="tx1"/>
                </a:solidFill>
                <a:latin typeface="+mn-lt"/>
                <a:ea typeface="+mn-ea"/>
                <a:cs typeface="+mn-cs"/>
              </a:rPr>
              <a:t>machen in Summe rund 20 % des jährlich auf der österreichischen Donau transportierten Gütervolumens aus.</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Durch eine optimale Planung der Transportkette können Transportzeiten zusätzlich verringert und der Vor- und Nachlauf reduziert werden. </a:t>
            </a:r>
            <a:endParaRPr lang="de-DE" dirty="0" smtClean="0"/>
          </a:p>
          <a:p>
            <a:pPr eaLnBrk="1" hangingPunct="1"/>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Quelle: Handbuch der Donauschifffahrt S. 162-166</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Bildquelle: www.pixabay.com</a:t>
            </a:r>
            <a:endParaRPr lang="de-AT"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184169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23192" eaLnBrk="0" hangingPunct="0">
              <a:defRPr sz="4000">
                <a:solidFill>
                  <a:schemeClr val="tx1"/>
                </a:solidFill>
                <a:latin typeface="Arial" charset="0"/>
              </a:defRPr>
            </a:lvl1pPr>
            <a:lvl2pPr marL="737293" indent="-283575" defTabSz="923192" eaLnBrk="0" hangingPunct="0">
              <a:defRPr sz="4000">
                <a:solidFill>
                  <a:schemeClr val="tx1"/>
                </a:solidFill>
                <a:latin typeface="Arial" charset="0"/>
              </a:defRPr>
            </a:lvl2pPr>
            <a:lvl3pPr marL="1134298" indent="-226860" defTabSz="923192" eaLnBrk="0" hangingPunct="0">
              <a:defRPr sz="4000">
                <a:solidFill>
                  <a:schemeClr val="tx1"/>
                </a:solidFill>
                <a:latin typeface="Arial" charset="0"/>
              </a:defRPr>
            </a:lvl3pPr>
            <a:lvl4pPr marL="1588016" indent="-226860" defTabSz="923192" eaLnBrk="0" hangingPunct="0">
              <a:defRPr sz="4000">
                <a:solidFill>
                  <a:schemeClr val="tx1"/>
                </a:solidFill>
                <a:latin typeface="Arial" charset="0"/>
              </a:defRPr>
            </a:lvl4pPr>
            <a:lvl5pPr marL="2041736" indent="-226860" defTabSz="923192" eaLnBrk="0" hangingPunct="0">
              <a:defRPr sz="4000">
                <a:solidFill>
                  <a:schemeClr val="tx1"/>
                </a:solidFill>
                <a:latin typeface="Arial" charset="0"/>
              </a:defRPr>
            </a:lvl5pPr>
            <a:lvl6pPr marL="2495455" indent="-226860" algn="ctr" defTabSz="923192" eaLnBrk="0" fontAlgn="base" hangingPunct="0">
              <a:spcBef>
                <a:spcPct val="0"/>
              </a:spcBef>
              <a:spcAft>
                <a:spcPct val="0"/>
              </a:spcAft>
              <a:defRPr sz="4000">
                <a:solidFill>
                  <a:schemeClr val="tx1"/>
                </a:solidFill>
                <a:latin typeface="Arial" charset="0"/>
              </a:defRPr>
            </a:lvl6pPr>
            <a:lvl7pPr marL="2949174" indent="-226860" algn="ctr" defTabSz="923192" eaLnBrk="0" fontAlgn="base" hangingPunct="0">
              <a:spcBef>
                <a:spcPct val="0"/>
              </a:spcBef>
              <a:spcAft>
                <a:spcPct val="0"/>
              </a:spcAft>
              <a:defRPr sz="4000">
                <a:solidFill>
                  <a:schemeClr val="tx1"/>
                </a:solidFill>
                <a:latin typeface="Arial" charset="0"/>
              </a:defRPr>
            </a:lvl7pPr>
            <a:lvl8pPr marL="3402893" indent="-226860" algn="ctr" defTabSz="923192" eaLnBrk="0" fontAlgn="base" hangingPunct="0">
              <a:spcBef>
                <a:spcPct val="0"/>
              </a:spcBef>
              <a:spcAft>
                <a:spcPct val="0"/>
              </a:spcAft>
              <a:defRPr sz="4000">
                <a:solidFill>
                  <a:schemeClr val="tx1"/>
                </a:solidFill>
                <a:latin typeface="Arial" charset="0"/>
              </a:defRPr>
            </a:lvl8pPr>
            <a:lvl9pPr marL="3856612" indent="-226860" algn="ctr" defTabSz="923192" eaLnBrk="0" fontAlgn="base" hangingPunct="0">
              <a:spcBef>
                <a:spcPct val="0"/>
              </a:spcBef>
              <a:spcAft>
                <a:spcPct val="0"/>
              </a:spcAft>
              <a:defRPr sz="4000">
                <a:solidFill>
                  <a:schemeClr val="tx1"/>
                </a:solidFill>
                <a:latin typeface="Arial" charset="0"/>
              </a:defRPr>
            </a:lvl9pPr>
          </a:lstStyle>
          <a:p>
            <a:pPr eaLnBrk="1" hangingPunct="1"/>
            <a:fld id="{CC93182F-9114-40EC-B71C-AD2A33336B1C}" type="slidenum">
              <a:rPr lang="en-GB" sz="1200"/>
              <a:pPr eaLnBrk="1" hangingPunct="1"/>
              <a:t>8</a:t>
            </a:fld>
            <a:endParaRPr lang="en-GB" sz="1200" dirty="0"/>
          </a:p>
        </p:txBody>
      </p:sp>
      <p:sp>
        <p:nvSpPr>
          <p:cNvPr id="76804" name="Rectangle 3"/>
          <p:cNvSpPr>
            <a:spLocks noGrp="1" noChangeArrowheads="1"/>
          </p:cNvSpPr>
          <p:nvPr>
            <p:ph type="body"/>
          </p:nvPr>
        </p:nvSpPr>
        <p:spPr>
          <a:xfrm>
            <a:off x="889317" y="4714042"/>
            <a:ext cx="4892014" cy="4469526"/>
          </a:xfrm>
          <a:noFill/>
          <a:extLst>
            <a:ext uri="{91240B29-F687-4F45-9708-019B960494DF}">
              <a14:hiddenLine xmlns:a14="http://schemas.microsoft.com/office/drawing/2010/main" w="9525">
                <a:solidFill>
                  <a:schemeClr val="tx1"/>
                </a:solidFill>
                <a:round/>
                <a:headEnd/>
                <a:tailEnd/>
              </a14:hiddenLine>
            </a:ext>
          </a:extLst>
        </p:spPr>
        <p:txBody>
          <a:bodyPr wrap="none" lIns="90746" tIns="45373" rIns="90746" bIns="45373" anchor="ctr"/>
          <a:lstStyle/>
          <a:p>
            <a:r>
              <a:rPr lang="de-DE" baseline="0" dirty="0" smtClean="0"/>
              <a:t>Insgesamt macht der Transport von </a:t>
            </a:r>
            <a:r>
              <a:rPr lang="de-DE" b="1" baseline="0" dirty="0" smtClean="0"/>
              <a:t>Erzen</a:t>
            </a:r>
            <a:r>
              <a:rPr lang="de-DE" baseline="0" dirty="0" smtClean="0"/>
              <a:t> und </a:t>
            </a:r>
            <a:r>
              <a:rPr lang="de-DE" b="1" baseline="0" dirty="0" smtClean="0"/>
              <a:t>mineralischen Rohstoffen</a:t>
            </a:r>
            <a:r>
              <a:rPr lang="de-DE" baseline="0" dirty="0" smtClean="0"/>
              <a:t>, </a:t>
            </a:r>
            <a:r>
              <a:rPr lang="de-DE" b="1" baseline="0" dirty="0" smtClean="0"/>
              <a:t>Land- und forstwirtschaftlichen Produkten </a:t>
            </a:r>
            <a:r>
              <a:rPr lang="de-DE" baseline="0" dirty="0" smtClean="0"/>
              <a:t>und </a:t>
            </a:r>
            <a:r>
              <a:rPr lang="de-DE" b="1" baseline="0" dirty="0" smtClean="0"/>
              <a:t>Nahrungsmitteln</a:t>
            </a:r>
            <a:r>
              <a:rPr lang="de-DE" baseline="0" dirty="0" smtClean="0"/>
              <a:t> sowie </a:t>
            </a:r>
            <a:r>
              <a:rPr lang="de-DE" b="1" baseline="0" dirty="0" smtClean="0"/>
              <a:t>Erdölerzeugnissen</a:t>
            </a:r>
            <a:r>
              <a:rPr lang="de-DE" baseline="0" dirty="0" smtClean="0"/>
              <a:t> </a:t>
            </a:r>
            <a:r>
              <a:rPr lang="de-DE" b="1" baseline="0" dirty="0" smtClean="0"/>
              <a:t>60 % des Gesamttransportaufkommens </a:t>
            </a:r>
            <a:r>
              <a:rPr lang="de-DE" baseline="0" dirty="0" smtClean="0"/>
              <a:t>auf der österreichischen Donau aus.</a:t>
            </a:r>
          </a:p>
          <a:p>
            <a:endParaRPr lang="de-DE" baseline="0" dirty="0" smtClean="0"/>
          </a:p>
          <a:p>
            <a:r>
              <a:rPr lang="de-DE" baseline="0" dirty="0" smtClean="0"/>
              <a:t>Quelle: Handbuch der Donauschifffahrt S. 161-163</a:t>
            </a:r>
          </a:p>
          <a:p>
            <a:r>
              <a:rPr lang="de-DE" baseline="0" dirty="0" smtClean="0"/>
              <a:t>Bildquelle: C.N.F.R. NAVROM S.A </a:t>
            </a:r>
            <a:r>
              <a:rPr lang="de-DE" baseline="0" dirty="0" err="1" smtClean="0"/>
              <a:t>Galati</a:t>
            </a:r>
            <a:r>
              <a:rPr lang="de-DE" baseline="0" dirty="0" smtClean="0"/>
              <a:t> im Handbuch der Donauschifffahrt S. 125.</a:t>
            </a:r>
          </a:p>
          <a:p>
            <a:r>
              <a:rPr lang="de-DE" baseline="0" dirty="0" err="1" smtClean="0"/>
              <a:t>Voies</a:t>
            </a:r>
            <a:r>
              <a:rPr lang="de-DE" baseline="0" dirty="0" smtClean="0"/>
              <a:t> </a:t>
            </a:r>
            <a:r>
              <a:rPr lang="de-DE" baseline="0" dirty="0" err="1" smtClean="0"/>
              <a:t>Navigables</a:t>
            </a:r>
            <a:r>
              <a:rPr lang="de-DE" baseline="0" dirty="0" smtClean="0"/>
              <a:t> de France im Handbuch der Donauschifffahrt S. 162.</a:t>
            </a:r>
          </a:p>
          <a:p>
            <a:r>
              <a:rPr lang="de-DE" baseline="0" dirty="0" smtClean="0"/>
              <a:t>www.pixabay.com</a:t>
            </a:r>
          </a:p>
          <a:p>
            <a:endParaRPr lang="de-DE" dirty="0" smtClean="0"/>
          </a:p>
        </p:txBody>
      </p:sp>
    </p:spTree>
    <p:extLst>
      <p:ext uri="{BB962C8B-B14F-4D97-AF65-F5344CB8AC3E}">
        <p14:creationId xmlns:p14="http://schemas.microsoft.com/office/powerpoint/2010/main" val="389062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371" eaLnBrk="0" hangingPunct="0">
              <a:spcBef>
                <a:spcPct val="30000"/>
              </a:spcBef>
              <a:defRPr sz="1200">
                <a:solidFill>
                  <a:schemeClr val="tx1"/>
                </a:solidFill>
                <a:latin typeface="Arial" charset="0"/>
                <a:ea typeface="ヒラギノ角ゴ Pro W3" charset="-128"/>
              </a:defRPr>
            </a:lvl1pPr>
            <a:lvl2pPr marL="36316121" indent="-35878394" defTabSz="907371" eaLnBrk="0" hangingPunct="0">
              <a:spcBef>
                <a:spcPct val="30000"/>
              </a:spcBef>
              <a:defRPr sz="1200">
                <a:solidFill>
                  <a:schemeClr val="tx1"/>
                </a:solidFill>
                <a:latin typeface="Arial" charset="0"/>
                <a:ea typeface="ヒラギノ角ゴ Pro W3" charset="-128"/>
              </a:defRPr>
            </a:lvl2pPr>
            <a:lvl3pPr marL="1094317" indent="-218863" defTabSz="907371" eaLnBrk="0" hangingPunct="0">
              <a:spcBef>
                <a:spcPct val="30000"/>
              </a:spcBef>
              <a:defRPr sz="1200">
                <a:solidFill>
                  <a:schemeClr val="tx1"/>
                </a:solidFill>
                <a:latin typeface="Arial" charset="0"/>
                <a:ea typeface="ヒラギノ角ゴ Pro W3" charset="-128"/>
              </a:defRPr>
            </a:lvl3pPr>
            <a:lvl4pPr marL="1532043" indent="-218863" defTabSz="907371" eaLnBrk="0" hangingPunct="0">
              <a:spcBef>
                <a:spcPct val="30000"/>
              </a:spcBef>
              <a:defRPr sz="1200">
                <a:solidFill>
                  <a:schemeClr val="tx1"/>
                </a:solidFill>
                <a:latin typeface="Arial" charset="0"/>
                <a:ea typeface="ヒラギノ角ゴ Pro W3" charset="-128"/>
              </a:defRPr>
            </a:lvl4pPr>
            <a:lvl5pPr marL="1969770" indent="-218863" defTabSz="907371" eaLnBrk="0" hangingPunct="0">
              <a:spcBef>
                <a:spcPct val="30000"/>
              </a:spcBef>
              <a:defRPr sz="1200">
                <a:solidFill>
                  <a:schemeClr val="tx1"/>
                </a:solidFill>
                <a:latin typeface="Arial" charset="0"/>
                <a:ea typeface="ヒラギノ角ゴ Pro W3" charset="-128"/>
              </a:defRPr>
            </a:lvl5pPr>
            <a:lvl6pPr marL="2407498" indent="-218863" defTabSz="907371" eaLnBrk="0" fontAlgn="base" hangingPunct="0">
              <a:spcBef>
                <a:spcPct val="30000"/>
              </a:spcBef>
              <a:spcAft>
                <a:spcPct val="0"/>
              </a:spcAft>
              <a:defRPr sz="1200">
                <a:solidFill>
                  <a:schemeClr val="tx1"/>
                </a:solidFill>
                <a:latin typeface="Arial" charset="0"/>
                <a:ea typeface="ヒラギノ角ゴ Pro W3" charset="-128"/>
              </a:defRPr>
            </a:lvl6pPr>
            <a:lvl7pPr marL="2845224" indent="-218863" defTabSz="907371" eaLnBrk="0" fontAlgn="base" hangingPunct="0">
              <a:spcBef>
                <a:spcPct val="30000"/>
              </a:spcBef>
              <a:spcAft>
                <a:spcPct val="0"/>
              </a:spcAft>
              <a:defRPr sz="1200">
                <a:solidFill>
                  <a:schemeClr val="tx1"/>
                </a:solidFill>
                <a:latin typeface="Arial" charset="0"/>
                <a:ea typeface="ヒラギノ角ゴ Pro W3" charset="-128"/>
              </a:defRPr>
            </a:lvl7pPr>
            <a:lvl8pPr marL="3282951" indent="-218863" defTabSz="907371" eaLnBrk="0" fontAlgn="base" hangingPunct="0">
              <a:spcBef>
                <a:spcPct val="30000"/>
              </a:spcBef>
              <a:spcAft>
                <a:spcPct val="0"/>
              </a:spcAft>
              <a:defRPr sz="1200">
                <a:solidFill>
                  <a:schemeClr val="tx1"/>
                </a:solidFill>
                <a:latin typeface="Arial" charset="0"/>
                <a:ea typeface="ヒラギノ角ゴ Pro W3" charset="-128"/>
              </a:defRPr>
            </a:lvl8pPr>
            <a:lvl9pPr marL="3720677" indent="-218863" defTabSz="907371" eaLnBrk="0" fontAlgn="base" hangingPunct="0">
              <a:spcBef>
                <a:spcPct val="30000"/>
              </a:spcBef>
              <a:spcAft>
                <a:spcPct val="0"/>
              </a:spcAft>
              <a:defRPr sz="1200">
                <a:solidFill>
                  <a:schemeClr val="tx1"/>
                </a:solidFill>
                <a:latin typeface="Arial" charset="0"/>
                <a:ea typeface="ヒラギノ角ゴ Pro W3" charset="-128"/>
              </a:defRPr>
            </a:lvl9pPr>
          </a:lstStyle>
          <a:p>
            <a:pPr eaLnBrk="1" hangingPunct="1">
              <a:spcBef>
                <a:spcPct val="0"/>
              </a:spcBef>
            </a:pPr>
            <a:fld id="{E0347291-6872-45B6-B7AB-E227A3140F7A}" type="slidenum">
              <a:rPr lang="en-GB" altLang="de-DE"/>
              <a:pPr eaLnBrk="1" hangingPunct="1">
                <a:spcBef>
                  <a:spcPct val="0"/>
                </a:spcBef>
              </a:pPr>
              <a:t>9</a:t>
            </a:fld>
            <a:endParaRPr lang="en-GB" altLang="de-DE" dirty="0"/>
          </a:p>
        </p:txBody>
      </p:sp>
      <p:sp>
        <p:nvSpPr>
          <p:cNvPr id="78851" name="Rectangle 2"/>
          <p:cNvSpPr>
            <a:spLocks noGrp="1" noRot="1" noChangeAspect="1" noChangeArrowheads="1" noTextEdit="1"/>
          </p:cNvSpPr>
          <p:nvPr>
            <p:ph type="sldImg"/>
          </p:nvPr>
        </p:nvSpPr>
        <p:spPr>
          <a:xfrm>
            <a:off x="852488" y="744538"/>
            <a:ext cx="4965700" cy="3724275"/>
          </a:xfrm>
          <a:ln/>
        </p:spPr>
      </p:sp>
      <p:sp>
        <p:nvSpPr>
          <p:cNvPr id="78852" name="Rectangle 3"/>
          <p:cNvSpPr>
            <a:spLocks noGrp="1" noChangeArrowheads="1"/>
          </p:cNvSpPr>
          <p:nvPr>
            <p:ph type="body" idx="1"/>
          </p:nvPr>
        </p:nvSpPr>
        <p:spPr>
          <a:xfrm>
            <a:off x="888814" y="4715406"/>
            <a:ext cx="4891460" cy="44674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AT" altLang="de-DE" dirty="0" smtClean="0"/>
              <a:t>Neben den traditionellen Märkten bieten</a:t>
            </a:r>
            <a:r>
              <a:rPr lang="de-AT" altLang="de-DE" baseline="0" dirty="0" smtClean="0"/>
              <a:t> einige weitere Branchen großes Potenzial für die Binnenschifffahrt.</a:t>
            </a:r>
          </a:p>
          <a:p>
            <a:pPr eaLnBrk="1" hangingPunct="1"/>
            <a:r>
              <a:rPr lang="de-AT" altLang="de-DE" baseline="0" dirty="0" smtClean="0"/>
              <a:t>Für den Transport von </a:t>
            </a:r>
            <a:r>
              <a:rPr lang="de-AT" altLang="de-DE" b="1" baseline="0" dirty="0" smtClean="0"/>
              <a:t>Schwer- und Übermaßgütern </a:t>
            </a:r>
            <a:r>
              <a:rPr lang="de-AT" altLang="de-DE" baseline="0" dirty="0" smtClean="0"/>
              <a:t>ist die Wasserstraße aufgrund ihrer Abmessungen und der verfügbaren Infrastruktur (keine Anpassung der Verkehrswege, keine Straßensperren usw. notwendig) bestens geeignet.</a:t>
            </a:r>
          </a:p>
          <a:p>
            <a:pPr eaLnBrk="1" hangingPunct="1"/>
            <a:r>
              <a:rPr lang="de-AT" altLang="de-DE" baseline="0" dirty="0" smtClean="0"/>
              <a:t>Durch die geringen Transportkosten und die Umweltfreundlichkeit eignet sich das Binnenschiff auch optimal für den Transport von </a:t>
            </a:r>
            <a:r>
              <a:rPr lang="de-AT" altLang="de-DE" b="1" baseline="0" dirty="0" smtClean="0"/>
              <a:t>biogenen Rohstoffen</a:t>
            </a:r>
            <a:r>
              <a:rPr lang="de-AT" altLang="de-DE" baseline="0" dirty="0" smtClean="0"/>
              <a:t>, für </a:t>
            </a:r>
            <a:r>
              <a:rPr lang="de-AT" altLang="de-DE" b="1" baseline="0" dirty="0" smtClean="0"/>
              <a:t>Altstoffe</a:t>
            </a:r>
            <a:r>
              <a:rPr lang="de-AT" altLang="de-DE" baseline="0" dirty="0" smtClean="0"/>
              <a:t> und </a:t>
            </a:r>
            <a:r>
              <a:rPr lang="de-AT" altLang="de-DE" b="1" baseline="0" dirty="0" smtClean="0"/>
              <a:t>Abfälle</a:t>
            </a:r>
            <a:r>
              <a:rPr lang="de-AT" altLang="de-DE" baseline="0" dirty="0" smtClean="0"/>
              <a:t> sowie </a:t>
            </a:r>
            <a:r>
              <a:rPr lang="de-AT" altLang="de-DE" b="1" baseline="0" dirty="0" smtClean="0"/>
              <a:t>Baustoffe</a:t>
            </a:r>
            <a:r>
              <a:rPr lang="de-AT" altLang="de-DE" baseline="0" dirty="0" smtClean="0"/>
              <a:t>. Diese Vorteile können durch optimierte Logistikketten auch zunehmend in der </a:t>
            </a:r>
            <a:r>
              <a:rPr lang="de-AT" altLang="de-DE" b="1" baseline="0" dirty="0" smtClean="0"/>
              <a:t>Automobilindustrie</a:t>
            </a:r>
            <a:r>
              <a:rPr lang="de-AT" altLang="de-DE" baseline="0" dirty="0" smtClean="0"/>
              <a:t> auf </a:t>
            </a:r>
            <a:r>
              <a:rPr lang="de-AT" altLang="de-DE" baseline="0" dirty="0" err="1" smtClean="0"/>
              <a:t>Ro</a:t>
            </a:r>
            <a:r>
              <a:rPr lang="de-AT" altLang="de-DE" baseline="0" dirty="0" smtClean="0"/>
              <a:t>-</a:t>
            </a:r>
            <a:r>
              <a:rPr lang="de-AT" altLang="de-DE" baseline="0" dirty="0" err="1" smtClean="0"/>
              <a:t>Ro</a:t>
            </a:r>
            <a:r>
              <a:rPr lang="de-AT" altLang="de-DE" baseline="0" dirty="0" smtClean="0"/>
              <a:t>-Schiffen genutzt werden.</a:t>
            </a:r>
          </a:p>
          <a:p>
            <a:pPr eaLnBrk="1" hangingPunct="1"/>
            <a:endParaRPr lang="de-AT" altLang="de-DE" baseline="0" dirty="0" smtClean="0"/>
          </a:p>
          <a:p>
            <a:pPr eaLnBrk="1" hangingPunct="1"/>
            <a:r>
              <a:rPr lang="de-AT" altLang="de-DE" baseline="0" dirty="0" smtClean="0"/>
              <a:t>Quelle: Handbuch der Donauschifffahrt S  163-166</a:t>
            </a:r>
          </a:p>
          <a:p>
            <a:pPr eaLnBrk="1" hangingPunct="1"/>
            <a:r>
              <a:rPr lang="de-AT" altLang="de-DE" baseline="0" dirty="0" smtClean="0"/>
              <a:t>Bildquelle: viadonau im Handbuch der Donauschifffahrt 163, 164, 165</a:t>
            </a:r>
          </a:p>
          <a:p>
            <a:pPr eaLnBrk="1" hangingPunct="1"/>
            <a:r>
              <a:rPr lang="de-AT" altLang="de-DE" baseline="0" dirty="0" smtClean="0"/>
              <a:t>Helmut1972, www.binnenschifferforum.de im Handbuch der </a:t>
            </a:r>
            <a:r>
              <a:rPr lang="de-AT" altLang="de-DE" baseline="0" dirty="0" err="1" smtClean="0"/>
              <a:t>Donauschiffffahrt</a:t>
            </a:r>
            <a:r>
              <a:rPr lang="de-AT" altLang="de-DE" baseline="0" dirty="0" smtClean="0"/>
              <a:t> S. 118</a:t>
            </a:r>
            <a:endParaRPr lang="de-AT" altLang="de-DE" dirty="0" smtClean="0"/>
          </a:p>
        </p:txBody>
      </p:sp>
    </p:spTree>
    <p:extLst>
      <p:ext uri="{BB962C8B-B14F-4D97-AF65-F5344CB8AC3E}">
        <p14:creationId xmlns:p14="http://schemas.microsoft.com/office/powerpoint/2010/main" val="1567373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2D6290CB-EFFA-4992-A8C1-D369EFADA0EB}" type="datetime7">
              <a:rPr lang="de-AT" smtClean="0"/>
              <a:t>Jul-20</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72A2E2FC-3895-40A3-BB0B-EE82D7BFBF56}" type="datetime7">
              <a:rPr lang="de-AT" smtClean="0">
                <a:solidFill>
                  <a:prstClr val="white"/>
                </a:solidFill>
              </a:rPr>
              <a:t>Jul-20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029A00A4-37D0-4E38-9303-472A89868FDD}" type="datetime7">
              <a:rPr lang="de-AT" smtClean="0">
                <a:solidFill>
                  <a:prstClr val="white"/>
                </a:solidFill>
              </a:rPr>
              <a:t>Jul-20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40B30677-E68B-4006-B840-00FC7D93DB1E}" type="datetime7">
              <a:rPr lang="de-AT" smtClean="0">
                <a:solidFill>
                  <a:prstClr val="white"/>
                </a:solidFill>
              </a:rPr>
              <a:t>Jul-20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B01BC673-F8CD-48C0-A4C0-47274C42D79C}" type="datetime7">
              <a:rPr lang="de-AT" smtClean="0">
                <a:solidFill>
                  <a:prstClr val="white"/>
                </a:solidFill>
              </a:rPr>
              <a:t>Jul-20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335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8B608A34-F6FD-43C6-9C7B-B1D8AF1F5FF4}" type="datetime7">
              <a:rPr lang="de-AT" smtClean="0">
                <a:solidFill>
                  <a:prstClr val="white"/>
                </a:solidFill>
              </a:rPr>
              <a:t>Jul-20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355966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82D6D28F-D0D1-4D32-8946-AC4E6A42462F}" type="datetime7">
              <a:rPr lang="de-AT" smtClean="0">
                <a:solidFill>
                  <a:prstClr val="black"/>
                </a:solidFill>
              </a:rPr>
              <a:t>Jul-20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125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87DCE7BA-0197-4392-A457-2DEDB159A5F6}" type="datetime7">
              <a:rPr lang="de-AT" smtClean="0">
                <a:solidFill>
                  <a:prstClr val="white"/>
                </a:solidFill>
              </a:rPr>
              <a:t>Jul-20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798238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33536" y="6597352"/>
            <a:ext cx="2895600" cy="329184"/>
          </a:xfrm>
          <a:prstGeom prst="rect">
            <a:avLst/>
          </a:prstGeom>
        </p:spPr>
        <p:txBody>
          <a:bodyPr/>
          <a:lstStyle/>
          <a:p>
            <a:fld id="{D0A711A4-5448-4D30-A38D-B07392F4894F}" type="datetime7">
              <a:rPr lang="de-AT" smtClean="0">
                <a:solidFill>
                  <a:prstClr val="white"/>
                </a:solidFill>
              </a:rPr>
              <a:t>Jul-20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933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33536" y="6597352"/>
            <a:ext cx="2895600" cy="329184"/>
          </a:xfrm>
          <a:prstGeom prst="rect">
            <a:avLst/>
          </a:prstGeom>
        </p:spPr>
        <p:txBody>
          <a:bodyPr/>
          <a:lstStyle/>
          <a:p>
            <a:fld id="{9D32433B-029E-4289-B15E-B6ADBAA861A3}" type="datetime7">
              <a:rPr lang="de-AT" smtClean="0">
                <a:solidFill>
                  <a:prstClr val="white"/>
                </a:solidFill>
              </a:rPr>
              <a:t>Jul-20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08151611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536" y="6597352"/>
            <a:ext cx="2895600" cy="329184"/>
          </a:xfrm>
          <a:prstGeom prst="rect">
            <a:avLst/>
          </a:prstGeom>
        </p:spPr>
        <p:txBody>
          <a:bodyPr/>
          <a:lstStyle/>
          <a:p>
            <a:fld id="{A8EDEC72-F154-4EFC-AF6A-41342B7C66F5}" type="datetime7">
              <a:rPr lang="de-AT" smtClean="0">
                <a:solidFill>
                  <a:prstClr val="white"/>
                </a:solidFill>
              </a:rPr>
              <a:t>Jul-20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5491463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EF324718-1B92-44DE-A5F5-1EBFE56A0E33}" type="datetime7">
              <a:rPr lang="de-AT" smtClean="0">
                <a:solidFill>
                  <a:prstClr val="white"/>
                </a:solidFill>
              </a:rPr>
              <a:t>Jul-20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B81B4AEC-D6F9-4F67-8504-02900CE79BB0}" type="datetime7">
              <a:rPr lang="de-AT" smtClean="0">
                <a:solidFill>
                  <a:prstClr val="white"/>
                </a:solidFill>
              </a:rPr>
              <a:t>Jul-20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64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FBB5E8AD-358D-4962-BC29-C163D73861D6}" type="datetime7">
              <a:rPr lang="de-AT" smtClean="0">
                <a:solidFill>
                  <a:prstClr val="white"/>
                </a:solidFill>
              </a:rPr>
              <a:t>Jul-20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4415512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A2DA9B51-14D8-4578-AD53-630177F10258}" type="datetime7">
              <a:rPr lang="de-AT" smtClean="0">
                <a:solidFill>
                  <a:prstClr val="white"/>
                </a:solidFill>
              </a:rPr>
              <a:t>Jul-20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184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DE00D776-2731-47DE-B8BA-ED74D43D6CE6}" type="datetime7">
              <a:rPr lang="de-AT" smtClean="0">
                <a:solidFill>
                  <a:prstClr val="white"/>
                </a:solidFill>
              </a:rPr>
              <a:t>Jul-20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770711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BFE3E439-2117-40D2-8620-57AA3B7B4DC6}" type="datetime7">
              <a:rPr lang="de-AT" smtClean="0">
                <a:solidFill>
                  <a:prstClr val="white"/>
                </a:solidFill>
              </a:rPr>
              <a:t>Jul-20</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5AD620B4-B7F8-46B2-8819-B388FE75E9EC}" type="datetime7">
              <a:rPr lang="de-AT" smtClean="0">
                <a:solidFill>
                  <a:prstClr val="black"/>
                </a:solidFill>
              </a:rPr>
              <a:t>Jul-20</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AFDF5B17-3334-494D-8E78-1A6371C4111A}" type="datetime7">
              <a:rPr lang="de-AT" smtClean="0">
                <a:solidFill>
                  <a:prstClr val="white"/>
                </a:solidFill>
              </a:rPr>
              <a:t>Jul-20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33536" y="6597352"/>
            <a:ext cx="2895600" cy="329184"/>
          </a:xfrm>
          <a:prstGeom prst="rect">
            <a:avLst/>
          </a:prstGeom>
        </p:spPr>
        <p:txBody>
          <a:bodyPr/>
          <a:lstStyle/>
          <a:p>
            <a:fld id="{16990F09-ECF8-4F75-833D-9E26A1BB27A8}" type="datetime7">
              <a:rPr lang="de-AT" smtClean="0">
                <a:solidFill>
                  <a:prstClr val="white"/>
                </a:solidFill>
              </a:rPr>
              <a:t>Jul-20</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33536" y="6597352"/>
            <a:ext cx="2895600" cy="329184"/>
          </a:xfrm>
          <a:prstGeom prst="rect">
            <a:avLst/>
          </a:prstGeom>
        </p:spPr>
        <p:txBody>
          <a:bodyPr/>
          <a:lstStyle/>
          <a:p>
            <a:fld id="{24F08788-D6D3-4C0B-BC18-2D0799E1928B}" type="datetime7">
              <a:rPr lang="de-AT" smtClean="0">
                <a:solidFill>
                  <a:prstClr val="white"/>
                </a:solidFill>
              </a:rPr>
              <a:t>Jul-20</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536" y="6597352"/>
            <a:ext cx="2895600" cy="329184"/>
          </a:xfrm>
          <a:prstGeom prst="rect">
            <a:avLst/>
          </a:prstGeom>
        </p:spPr>
        <p:txBody>
          <a:bodyPr/>
          <a:lstStyle/>
          <a:p>
            <a:fld id="{41F99788-7256-4AE5-9CCE-B73E8481848F}" type="datetime7">
              <a:rPr lang="de-AT" smtClean="0">
                <a:solidFill>
                  <a:prstClr val="white"/>
                </a:solidFill>
              </a:rPr>
              <a:t>Jul-20</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FCE53566-8761-46B8-BC77-8D8AF7415804}" type="datetime7">
              <a:rPr lang="de-AT" smtClean="0">
                <a:solidFill>
                  <a:prstClr val="white"/>
                </a:solidFill>
              </a:rPr>
              <a:t>Jul-20</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24A1E-4A20-47A0-A08E-F216C7B3F30D}" type="datetime7">
              <a:rPr lang="de-AT" smtClean="0"/>
              <a:t>Jul-20</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14"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7871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danube-logistics.info/travel-time-calculator"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ennshafen.at/hafenordnun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viadonau.org/newsroom/publikationen/handbuch-der-donauschifffahrt/"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www.bmk.gv.at/themen/transport/gefahrgut/befoerdungen/" TargetMode="External"/><Relationship Id="rId4" Type="http://schemas.openxmlformats.org/officeDocument/2006/relationships/hyperlink" Target="http://www.ines-danube.info/?lang=e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43.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latin typeface="Corbel" panose="020B0503020204020204" pitchFamily="34" charset="0"/>
              </a:rPr>
              <a:t>Wie man </a:t>
            </a:r>
            <a:r>
              <a:rPr lang="de-AT" dirty="0" smtClean="0">
                <a:solidFill>
                  <a:schemeClr val="accent1"/>
                </a:solidFill>
                <a:latin typeface="Corbel" panose="020B0503020204020204" pitchFamily="34" charset="0"/>
              </a:rPr>
              <a:t>am besten mit</a:t>
            </a:r>
            <a:br>
              <a:rPr lang="de-AT" dirty="0" smtClean="0">
                <a:solidFill>
                  <a:schemeClr val="accent1"/>
                </a:solidFill>
                <a:latin typeface="Corbel" panose="020B0503020204020204" pitchFamily="34" charset="0"/>
              </a:rPr>
            </a:br>
            <a:r>
              <a:rPr lang="de-AT" dirty="0" smtClean="0">
                <a:solidFill>
                  <a:schemeClr val="accent1"/>
                </a:solidFill>
                <a:latin typeface="Corbel" panose="020B0503020204020204" pitchFamily="34" charset="0"/>
              </a:rPr>
              <a:t>diesem Lehrmaterial </a:t>
            </a:r>
            <a:r>
              <a:rPr lang="de-AT" dirty="0">
                <a:solidFill>
                  <a:schemeClr val="accent1"/>
                </a:solidFill>
                <a:latin typeface="Corbel" panose="020B0503020204020204" pitchFamily="34" charset="0"/>
              </a:rPr>
              <a:t>arbeitet</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a:xfrm>
            <a:off x="457200" y="1700808"/>
            <a:ext cx="8229600" cy="4896544"/>
          </a:xfrm>
        </p:spPr>
        <p:txBody>
          <a:bodyPr>
            <a:normAutofit lnSpcReduction="10000"/>
          </a:bodyPr>
          <a:lstStyle/>
          <a:p>
            <a:pPr algn="just">
              <a:buClr>
                <a:srgbClr val="189BC4"/>
              </a:buClr>
            </a:pPr>
            <a:r>
              <a:rPr lang="de-DE" sz="1800" b="1" dirty="0">
                <a:solidFill>
                  <a:srgbClr val="189BC4"/>
                </a:solidFill>
                <a:latin typeface="Corbel" panose="020B0503020204020204" pitchFamily="34" charset="0"/>
              </a:rPr>
              <a:t>Power </a:t>
            </a:r>
            <a:r>
              <a:rPr lang="de-DE" sz="1800" b="1" dirty="0" smtClean="0">
                <a:solidFill>
                  <a:srgbClr val="189BC4"/>
                </a:solidFill>
                <a:latin typeface="Corbel" panose="020B0503020204020204" pitchFamily="34" charset="0"/>
              </a:rPr>
              <a:t>Point</a:t>
            </a:r>
          </a:p>
          <a:p>
            <a:pPr marL="0" indent="0" algn="just">
              <a:buClr>
                <a:srgbClr val="189BC4"/>
              </a:buClr>
              <a:buNone/>
            </a:pPr>
            <a:r>
              <a:rPr lang="de-DE" sz="1600" dirty="0" smtClean="0">
                <a:solidFill>
                  <a:schemeClr val="accent1"/>
                </a:solidFill>
                <a:latin typeface="Corbel" panose="020B0503020204020204" pitchFamily="34" charset="0"/>
              </a:rPr>
              <a:t>In </a:t>
            </a:r>
            <a:r>
              <a:rPr lang="de-DE" sz="1600" dirty="0">
                <a:solidFill>
                  <a:schemeClr val="accent1"/>
                </a:solidFill>
                <a:latin typeface="Corbel" panose="020B0503020204020204" pitchFamily="34" charset="0"/>
              </a:rPr>
              <a:t>der folgenden PowerPoint wird das Thema </a:t>
            </a:r>
            <a:r>
              <a:rPr lang="de-AT" sz="1600" dirty="0">
                <a:solidFill>
                  <a:schemeClr val="accent1"/>
                </a:solidFill>
                <a:latin typeface="Corbel" panose="020B0503020204020204" pitchFamily="34" charset="0"/>
              </a:rPr>
              <a:t>LOGISTIK: Rahmenbedingungen und </a:t>
            </a:r>
            <a:r>
              <a:rPr lang="de-AT" sz="1600" dirty="0" smtClean="0">
                <a:solidFill>
                  <a:schemeClr val="accent1"/>
                </a:solidFill>
                <a:latin typeface="Corbel" panose="020B0503020204020204" pitchFamily="34" charset="0"/>
              </a:rPr>
              <a:t>Kosten </a:t>
            </a:r>
            <a:r>
              <a:rPr lang="de-DE" sz="1600" dirty="0" smtClean="0">
                <a:solidFill>
                  <a:schemeClr val="accent1"/>
                </a:solidFill>
                <a:latin typeface="Corbel" panose="020B0503020204020204" pitchFamily="34" charset="0"/>
              </a:rPr>
              <a:t>präsentiert</a:t>
            </a:r>
            <a:r>
              <a:rPr lang="de-DE" sz="1600" dirty="0">
                <a:solidFill>
                  <a:schemeClr val="accent1"/>
                </a:solidFill>
                <a:latin typeface="Corbel" panose="020B0503020204020204" pitchFamily="34" charset="0"/>
              </a:rPr>
              <a:t>. In den zugehörigen Notizen sind die </a:t>
            </a:r>
            <a:r>
              <a:rPr lang="de-DE" sz="1600" dirty="0" err="1">
                <a:solidFill>
                  <a:schemeClr val="accent1"/>
                </a:solidFill>
                <a:latin typeface="Corbel" panose="020B0503020204020204" pitchFamily="34" charset="0"/>
              </a:rPr>
              <a:t>Slides</a:t>
            </a:r>
            <a:r>
              <a:rPr lang="de-DE" sz="1600" dirty="0">
                <a:solidFill>
                  <a:schemeClr val="accent1"/>
                </a:solidFill>
                <a:latin typeface="Corbel" panose="020B0503020204020204" pitchFamily="34" charset="0"/>
              </a:rPr>
              <a:t> kurz beschrieben und die verwendeten Quellen für diese angeführt, welche für weiterführende Informationen genutzt werden können</a:t>
            </a:r>
            <a:r>
              <a:rPr lang="de-DE" sz="1600" dirty="0" smtClean="0">
                <a:solidFill>
                  <a:schemeClr val="accent1"/>
                </a:solidFill>
                <a:latin typeface="Corbel" panose="020B0503020204020204" pitchFamily="34" charset="0"/>
              </a:rPr>
              <a:t>.</a:t>
            </a: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smtClean="0">
                <a:solidFill>
                  <a:srgbClr val="189BC4"/>
                </a:solidFill>
                <a:latin typeface="Corbel" panose="020B0503020204020204" pitchFamily="34" charset="0"/>
              </a:rPr>
              <a:t>Reader</a:t>
            </a:r>
          </a:p>
          <a:p>
            <a:pPr marL="0" indent="0" algn="just">
              <a:buClr>
                <a:srgbClr val="189BC4"/>
              </a:buClr>
              <a:buNone/>
            </a:pPr>
            <a:r>
              <a:rPr lang="de-DE" sz="1600" dirty="0" smtClean="0">
                <a:solidFill>
                  <a:schemeClr val="accent1"/>
                </a:solidFill>
                <a:latin typeface="Corbel" panose="020B0503020204020204" pitchFamily="34" charset="0"/>
              </a:rPr>
              <a:t>Zusätzlich </a:t>
            </a:r>
            <a:r>
              <a:rPr lang="de-DE" sz="1600" dirty="0">
                <a:solidFill>
                  <a:schemeClr val="accent1"/>
                </a:solidFill>
                <a:latin typeface="Corbel" panose="020B0503020204020204" pitchFamily="34" charset="0"/>
              </a:rPr>
              <a:t>zu den PowerPoint Präsentationen ist auch ein Reader bereitgestellt, welcher das Thema detaillierter beschreibt und als Skript verwendet werden kann.  </a:t>
            </a:r>
            <a:endParaRPr lang="de-DE" sz="1600" dirty="0" smtClean="0">
              <a:solidFill>
                <a:schemeClr val="accent1"/>
              </a:solidFill>
              <a:latin typeface="Corbel" panose="020B0503020204020204" pitchFamily="34" charset="0"/>
            </a:endParaRP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a:solidFill>
                  <a:srgbClr val="189BC4"/>
                </a:solidFill>
                <a:latin typeface="Corbel" panose="020B0503020204020204" pitchFamily="34" charset="0"/>
              </a:rPr>
              <a:t>Links </a:t>
            </a:r>
            <a:endParaRPr lang="de-DE" sz="1800" b="1" dirty="0" smtClean="0">
              <a:solidFill>
                <a:srgbClr val="189BC4"/>
              </a:solidFill>
              <a:latin typeface="Corbel" panose="020B0503020204020204" pitchFamily="34" charset="0"/>
            </a:endParaRPr>
          </a:p>
          <a:p>
            <a:pPr marL="0" indent="0" algn="just">
              <a:buClr>
                <a:srgbClr val="189BC4"/>
              </a:buClr>
              <a:buNone/>
            </a:pPr>
            <a:r>
              <a:rPr lang="de-DE" sz="1600" dirty="0" smtClean="0">
                <a:solidFill>
                  <a:schemeClr val="accent1"/>
                </a:solidFill>
                <a:latin typeface="Corbel" panose="020B0503020204020204" pitchFamily="34" charset="0"/>
              </a:rPr>
              <a:t>Die </a:t>
            </a:r>
            <a:r>
              <a:rPr lang="de-DE" sz="1600" dirty="0">
                <a:solidFill>
                  <a:schemeClr val="accent1"/>
                </a:solidFill>
                <a:latin typeface="Corbel" panose="020B0503020204020204" pitchFamily="34" charset="0"/>
              </a:rPr>
              <a:t>für die Präsentation verwendeten Quellen sind in den </a:t>
            </a:r>
            <a:r>
              <a:rPr lang="de-DE" sz="1600" dirty="0" smtClean="0">
                <a:solidFill>
                  <a:schemeClr val="accent1"/>
                </a:solidFill>
                <a:latin typeface="Corbel" panose="020B0503020204020204" pitchFamily="34" charset="0"/>
              </a:rPr>
              <a:t>Lehrmittelpaketen </a:t>
            </a:r>
            <a:r>
              <a:rPr lang="de-DE" sz="1600" dirty="0">
                <a:solidFill>
                  <a:schemeClr val="accent1"/>
                </a:solidFill>
                <a:latin typeface="Corbel" panose="020B0503020204020204" pitchFamily="34" charset="0"/>
              </a:rPr>
              <a:t>unter einer Linksammlung </a:t>
            </a:r>
            <a:r>
              <a:rPr lang="de-DE" sz="1600" dirty="0" smtClean="0">
                <a:solidFill>
                  <a:schemeClr val="accent1"/>
                </a:solidFill>
                <a:latin typeface="Corbel" panose="020B0503020204020204" pitchFamily="34" charset="0"/>
              </a:rPr>
              <a:t>verfügbar.</a:t>
            </a: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smtClean="0">
                <a:solidFill>
                  <a:srgbClr val="189BC4"/>
                </a:solidFill>
                <a:latin typeface="Corbel" panose="020B0503020204020204" pitchFamily="34" charset="0"/>
              </a:rPr>
              <a:t>Videos und Übungen</a:t>
            </a:r>
          </a:p>
          <a:p>
            <a:pPr marL="0" indent="0" algn="just">
              <a:buClr>
                <a:srgbClr val="189BC4"/>
              </a:buClr>
              <a:buNone/>
            </a:pPr>
            <a:r>
              <a:rPr lang="de-DE" sz="1600" dirty="0" smtClean="0">
                <a:solidFill>
                  <a:schemeClr val="accent1"/>
                </a:solidFill>
                <a:latin typeface="Corbel" panose="020B0503020204020204" pitchFamily="34" charset="0"/>
              </a:rPr>
              <a:t>Zusätzlich </a:t>
            </a:r>
            <a:r>
              <a:rPr lang="de-DE" sz="1600" dirty="0">
                <a:solidFill>
                  <a:schemeClr val="accent1"/>
                </a:solidFill>
                <a:latin typeface="Corbel" panose="020B0503020204020204" pitchFamily="34" charset="0"/>
              </a:rPr>
              <a:t>sind auch </a:t>
            </a:r>
            <a:r>
              <a:rPr lang="de-DE" sz="1600" dirty="0" smtClean="0">
                <a:solidFill>
                  <a:schemeClr val="accent1"/>
                </a:solidFill>
                <a:latin typeface="Corbel" panose="020B0503020204020204" pitchFamily="34" charset="0"/>
              </a:rPr>
              <a:t>Videos und Übungen </a:t>
            </a:r>
            <a:r>
              <a:rPr lang="de-DE" sz="1600" dirty="0">
                <a:solidFill>
                  <a:schemeClr val="accent1"/>
                </a:solidFill>
                <a:latin typeface="Corbel" panose="020B0503020204020204" pitchFamily="34" charset="0"/>
              </a:rPr>
              <a:t>zur Verfügung gestellt, welche genutzt werden können. Diese sind ebenfalls in den betreffenden </a:t>
            </a:r>
            <a:r>
              <a:rPr lang="de-DE" sz="1600" dirty="0" smtClean="0">
                <a:solidFill>
                  <a:schemeClr val="accent1"/>
                </a:solidFill>
                <a:latin typeface="Corbel" panose="020B0503020204020204" pitchFamily="34" charset="0"/>
              </a:rPr>
              <a:t>Lehrmittelpaketen </a:t>
            </a:r>
            <a:r>
              <a:rPr lang="de-DE" sz="1600" dirty="0">
                <a:solidFill>
                  <a:schemeClr val="accent1"/>
                </a:solidFill>
                <a:latin typeface="Corbel" panose="020B0503020204020204" pitchFamily="34" charset="0"/>
              </a:rPr>
              <a:t>zu finden. </a:t>
            </a:r>
            <a:endParaRPr lang="de-DE" sz="1600" dirty="0" smtClean="0">
              <a:solidFill>
                <a:schemeClr val="accent1"/>
              </a:solidFill>
              <a:latin typeface="Corbel" panose="020B0503020204020204" pitchFamily="34" charset="0"/>
            </a:endParaRPr>
          </a:p>
          <a:p>
            <a:pPr marL="0" indent="0" algn="just">
              <a:buClr>
                <a:srgbClr val="189BC4"/>
              </a:buClr>
              <a:buNone/>
            </a:pPr>
            <a:r>
              <a:rPr lang="de-DE" sz="1600" dirty="0">
                <a:solidFill>
                  <a:schemeClr val="accent1"/>
                </a:solidFill>
                <a:latin typeface="Corbel" panose="020B0503020204020204" pitchFamily="34" charset="0"/>
              </a:rPr>
              <a:t>https://www.rewway.at/de/lehrmittel/pakete/logistik-rahmenbedingungen-und-kosten/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331811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36" y="362859"/>
            <a:ext cx="8229600" cy="990600"/>
          </a:xfrm>
        </p:spPr>
        <p:txBody>
          <a:bodyPr/>
          <a:lstStyle/>
          <a:p>
            <a:r>
              <a:rPr lang="de-AT" b="1" dirty="0" smtClean="0">
                <a:solidFill>
                  <a:schemeClr val="accent1"/>
                </a:solidFill>
                <a:latin typeface="Corbel" panose="020B0503020204020204" pitchFamily="34" charset="0"/>
              </a:rPr>
              <a:t>Exkurs: Gefahrguttransport</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507288" cy="4776192"/>
          </a:xfrm>
        </p:spPr>
        <p:txBody>
          <a:bodyPr>
            <a:normAutofit/>
          </a:bodyPr>
          <a:lstStyle/>
          <a:p>
            <a:pPr lvl="0">
              <a:spcBef>
                <a:spcPts val="600"/>
              </a:spcBef>
              <a:spcAft>
                <a:spcPts val="1200"/>
              </a:spcAft>
              <a:buClr>
                <a:srgbClr val="189BC4"/>
              </a:buClr>
            </a:pPr>
            <a:r>
              <a:rPr lang="de-AT" sz="1800" b="1" dirty="0" smtClean="0">
                <a:solidFill>
                  <a:srgbClr val="189BC4"/>
                </a:solidFill>
                <a:latin typeface="Corbel" panose="020B0503020204020204" pitchFamily="34" charset="0"/>
              </a:rPr>
              <a:t>Gefahrenpotenzial</a:t>
            </a:r>
            <a:r>
              <a:rPr lang="de-AT" sz="1800" dirty="0" smtClean="0">
                <a:solidFill>
                  <a:srgbClr val="3C628F"/>
                </a:solidFill>
                <a:latin typeface="Corbel" panose="020B0503020204020204" pitchFamily="34" charset="0"/>
              </a:rPr>
              <a:t> </a:t>
            </a:r>
            <a:r>
              <a:rPr lang="de-AT" sz="1800" dirty="0">
                <a:solidFill>
                  <a:srgbClr val="3C628F"/>
                </a:solidFill>
                <a:latin typeface="Corbel" panose="020B0503020204020204" pitchFamily="34" charset="0"/>
              </a:rPr>
              <a:t>gewisser Güter </a:t>
            </a:r>
            <a:r>
              <a:rPr lang="de-AT" sz="1800" dirty="0">
                <a:solidFill>
                  <a:srgbClr val="04617B"/>
                </a:solidFill>
                <a:latin typeface="Corbel" panose="020B0503020204020204" pitchFamily="34" charset="0"/>
              </a:rPr>
              <a:t>beim Transport </a:t>
            </a:r>
            <a:br>
              <a:rPr lang="de-AT" sz="1800" dirty="0">
                <a:solidFill>
                  <a:srgbClr val="04617B"/>
                </a:solidFill>
                <a:latin typeface="Corbel" panose="020B0503020204020204" pitchFamily="34" charset="0"/>
              </a:rPr>
            </a:br>
            <a:r>
              <a:rPr lang="de-AT" sz="1800" dirty="0">
                <a:solidFill>
                  <a:srgbClr val="3C628F"/>
                </a:solidFill>
                <a:latin typeface="Corbel" panose="020B0503020204020204" pitchFamily="34" charset="0"/>
              </a:rPr>
              <a:t>(für Mensch, Tier, Sachen oder die Umwelt)</a:t>
            </a:r>
          </a:p>
          <a:p>
            <a:pPr lvl="0">
              <a:spcBef>
                <a:spcPts val="600"/>
              </a:spcBef>
              <a:spcAft>
                <a:spcPts val="1200"/>
              </a:spcAft>
              <a:buClr>
                <a:srgbClr val="189BC4"/>
              </a:buClr>
            </a:pPr>
            <a:r>
              <a:rPr lang="de-AT" sz="1800" dirty="0">
                <a:solidFill>
                  <a:srgbClr val="3C628F"/>
                </a:solidFill>
                <a:latin typeface="Corbel" panose="020B0503020204020204" pitchFamily="34" charset="0"/>
              </a:rPr>
              <a:t>nat. + int. Vorschriften zur Einstufung, </a:t>
            </a:r>
            <a:r>
              <a:rPr lang="de-AT" sz="1800" dirty="0" smtClean="0">
                <a:solidFill>
                  <a:srgbClr val="3C628F"/>
                </a:solidFill>
                <a:latin typeface="Corbel" panose="020B0503020204020204" pitchFamily="34" charset="0"/>
              </a:rPr>
              <a:t>Verpackung,</a:t>
            </a:r>
            <a:br>
              <a:rPr lang="de-AT" sz="1800" dirty="0" smtClean="0">
                <a:solidFill>
                  <a:srgbClr val="3C628F"/>
                </a:solidFill>
                <a:latin typeface="Corbel" panose="020B0503020204020204" pitchFamily="34" charset="0"/>
              </a:rPr>
            </a:br>
            <a:r>
              <a:rPr lang="de-AT" sz="1800" dirty="0" smtClean="0">
                <a:solidFill>
                  <a:srgbClr val="3C628F"/>
                </a:solidFill>
                <a:latin typeface="Corbel" panose="020B0503020204020204" pitchFamily="34" charset="0"/>
              </a:rPr>
              <a:t>Kennzeichnung</a:t>
            </a:r>
            <a:r>
              <a:rPr lang="de-AT" sz="1800" dirty="0">
                <a:solidFill>
                  <a:srgbClr val="3C628F"/>
                </a:solidFill>
                <a:latin typeface="Corbel" panose="020B0503020204020204" pitchFamily="34" charset="0"/>
              </a:rPr>
              <a:t>, Beförderung etc.</a:t>
            </a:r>
          </a:p>
          <a:p>
            <a:pPr lvl="0">
              <a:spcBef>
                <a:spcPts val="600"/>
              </a:spcBef>
              <a:buClr>
                <a:srgbClr val="189BC4"/>
              </a:buClr>
            </a:pPr>
            <a:r>
              <a:rPr lang="de-AT" sz="1800" dirty="0">
                <a:solidFill>
                  <a:srgbClr val="3C628F"/>
                </a:solidFill>
                <a:latin typeface="Corbel" panose="020B0503020204020204" pitchFamily="34" charset="0"/>
              </a:rPr>
              <a:t>international in </a:t>
            </a:r>
            <a:r>
              <a:rPr lang="de-AT" sz="1800" b="1" dirty="0">
                <a:solidFill>
                  <a:srgbClr val="189BC4"/>
                </a:solidFill>
                <a:latin typeface="Corbel" panose="020B0503020204020204" pitchFamily="34" charset="0"/>
              </a:rPr>
              <a:t>ADN</a:t>
            </a:r>
            <a:r>
              <a:rPr lang="de-AT" sz="1800" dirty="0">
                <a:solidFill>
                  <a:srgbClr val="3C628F"/>
                </a:solidFill>
                <a:latin typeface="Corbel" panose="020B0503020204020204" pitchFamily="34" charset="0"/>
              </a:rPr>
              <a:t> geregelt (</a:t>
            </a:r>
            <a:r>
              <a:rPr lang="de-AT" sz="1800" dirty="0" err="1">
                <a:solidFill>
                  <a:srgbClr val="3C628F"/>
                </a:solidFill>
                <a:latin typeface="Corbel" panose="020B0503020204020204" pitchFamily="34" charset="0"/>
              </a:rPr>
              <a:t>Europ</a:t>
            </a:r>
            <a:r>
              <a:rPr lang="de-AT" sz="1800" dirty="0">
                <a:solidFill>
                  <a:srgbClr val="3C628F"/>
                </a:solidFill>
                <a:latin typeface="Corbel" panose="020B0503020204020204" pitchFamily="34" charset="0"/>
              </a:rPr>
              <a:t>. Übereinkommen über die internationale Beförderung gefährlicher Güter auf Binnenwasserstraßen)</a:t>
            </a:r>
          </a:p>
          <a:p>
            <a:pPr lvl="1">
              <a:spcBef>
                <a:spcPts val="600"/>
              </a:spcBef>
              <a:buClr>
                <a:srgbClr val="189BC4"/>
              </a:buClr>
              <a:buFont typeface="Symbol" panose="05050102010706020507" pitchFamily="18" charset="2"/>
              <a:buChar char="-"/>
            </a:pPr>
            <a:r>
              <a:rPr lang="de-AT" sz="1600" dirty="0">
                <a:solidFill>
                  <a:srgbClr val="3C628F"/>
                </a:solidFill>
                <a:latin typeface="Corbel" panose="020B0503020204020204" pitchFamily="34" charset="0"/>
              </a:rPr>
              <a:t>Erfasst alle gefährlichen Güter</a:t>
            </a:r>
          </a:p>
          <a:p>
            <a:pPr lvl="1">
              <a:spcBef>
                <a:spcPts val="600"/>
              </a:spcBef>
              <a:spcAft>
                <a:spcPts val="1200"/>
              </a:spcAft>
              <a:buClr>
                <a:srgbClr val="189BC4"/>
              </a:buClr>
              <a:buFont typeface="Symbol" panose="05050102010706020507" pitchFamily="18" charset="2"/>
              <a:buChar char="-"/>
            </a:pPr>
            <a:r>
              <a:rPr lang="de-AT" sz="1600" dirty="0">
                <a:solidFill>
                  <a:srgbClr val="3C628F"/>
                </a:solidFill>
                <a:latin typeface="Corbel" panose="020B0503020204020204" pitchFamily="34" charset="0"/>
              </a:rPr>
              <a:t>Legt fest, ob Transport mit dem Binnenschiff </a:t>
            </a:r>
            <a:r>
              <a:rPr lang="de-AT" sz="1600" dirty="0" smtClean="0">
                <a:solidFill>
                  <a:srgbClr val="3C628F"/>
                </a:solidFill>
                <a:latin typeface="Corbel" panose="020B0503020204020204" pitchFamily="34" charset="0"/>
              </a:rPr>
              <a:t>gestattet ist</a:t>
            </a:r>
            <a:endParaRPr lang="de-AT" sz="1600" dirty="0">
              <a:solidFill>
                <a:srgbClr val="3C628F"/>
              </a:solidFill>
              <a:latin typeface="Corbel" panose="020B0503020204020204" pitchFamily="34" charset="0"/>
            </a:endParaRPr>
          </a:p>
          <a:p>
            <a:pPr lvl="0">
              <a:spcBef>
                <a:spcPts val="600"/>
              </a:spcBef>
              <a:spcAft>
                <a:spcPts val="1200"/>
              </a:spcAft>
              <a:buClr>
                <a:srgbClr val="189BC4"/>
              </a:buClr>
            </a:pPr>
            <a:r>
              <a:rPr lang="de-AT" sz="1800" dirty="0">
                <a:solidFill>
                  <a:srgbClr val="3C628F"/>
                </a:solidFill>
                <a:latin typeface="Corbel" panose="020B0503020204020204" pitchFamily="34" charset="0"/>
              </a:rPr>
              <a:t>Einstufung in Klassen – z.B. Klasse 3 „entzündbare flüssige Stoffe“</a:t>
            </a:r>
            <a:br>
              <a:rPr lang="de-AT" sz="1800" dirty="0">
                <a:solidFill>
                  <a:srgbClr val="3C628F"/>
                </a:solidFill>
                <a:latin typeface="Corbel" panose="020B0503020204020204" pitchFamily="34" charset="0"/>
              </a:rPr>
            </a:br>
            <a:r>
              <a:rPr lang="de-AT" sz="1800" dirty="0">
                <a:solidFill>
                  <a:srgbClr val="3C628F"/>
                </a:solidFill>
                <a:latin typeface="Corbel" panose="020B0503020204020204" pitchFamily="34" charset="0"/>
              </a:rPr>
              <a:t>– Erdölerzeugnisse fallen darunter</a:t>
            </a:r>
          </a:p>
          <a:p>
            <a:pPr lvl="0">
              <a:spcBef>
                <a:spcPts val="600"/>
              </a:spcBef>
              <a:spcAft>
                <a:spcPts val="1200"/>
              </a:spcAft>
              <a:buClr>
                <a:srgbClr val="189BC4"/>
              </a:buClr>
            </a:pPr>
            <a:r>
              <a:rPr lang="de-AT" sz="1800" dirty="0">
                <a:solidFill>
                  <a:srgbClr val="3C628F"/>
                </a:solidFill>
                <a:latin typeface="Corbel" panose="020B0503020204020204" pitchFamily="34" charset="0"/>
              </a:rPr>
              <a:t>national im Gefahrgutbeförderungsgesetz (GGBG)</a:t>
            </a:r>
          </a:p>
          <a:p>
            <a:pPr>
              <a:spcBef>
                <a:spcPts val="0"/>
              </a:spcBef>
              <a:buClr>
                <a:srgbClr val="189BC4"/>
              </a:buClr>
            </a:pP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pic>
        <p:nvPicPr>
          <p:cNvPr id="4" name="Grafik 3"/>
          <p:cNvPicPr>
            <a:picLocks noChangeAspect="1"/>
          </p:cNvPicPr>
          <p:nvPr/>
        </p:nvPicPr>
        <p:blipFill>
          <a:blip r:embed="rId3">
            <a:clrChange>
              <a:clrFrom>
                <a:srgbClr val="FFFFFF"/>
              </a:clrFrom>
              <a:clrTo>
                <a:srgbClr val="FFFFFF">
                  <a:alpha val="0"/>
                </a:srgbClr>
              </a:clrTo>
            </a:clrChange>
          </a:blip>
          <a:stretch>
            <a:fillRect/>
          </a:stretch>
        </p:blipFill>
        <p:spPr>
          <a:xfrm>
            <a:off x="7020273" y="1686831"/>
            <a:ext cx="1944216" cy="1384127"/>
          </a:xfrm>
          <a:prstGeom prst="rect">
            <a:avLst/>
          </a:prstGeom>
        </p:spPr>
      </p:pic>
      <p:sp>
        <p:nvSpPr>
          <p:cNvPr id="9" name="Rechteck 8"/>
          <p:cNvSpPr/>
          <p:nvPr/>
        </p:nvSpPr>
        <p:spPr>
          <a:xfrm>
            <a:off x="8059459" y="2963236"/>
            <a:ext cx="1101584" cy="215444"/>
          </a:xfrm>
          <a:prstGeom prst="rect">
            <a:avLst/>
          </a:prstGeom>
        </p:spPr>
        <p:txBody>
          <a:bodyPr wrap="none">
            <a:spAutoFit/>
          </a:bodyPr>
          <a:lstStyle/>
          <a:p>
            <a:r>
              <a:rPr lang="de-AT" sz="800" dirty="0" smtClean="0">
                <a:solidFill>
                  <a:schemeClr val="accent1"/>
                </a:solidFill>
                <a:latin typeface="Corbel" panose="020B0503020204020204" pitchFamily="34" charset="0"/>
              </a:rPr>
              <a:t>Quelle: jabarkarier.gq</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9911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solidFill>
                <a:latin typeface="Corbel" panose="020B0503020204020204" pitchFamily="34" charset="0"/>
              </a:rPr>
              <a:t>Quiz</a:t>
            </a:r>
            <a:br>
              <a:rPr lang="de-DE" b="1" dirty="0" smtClean="0">
                <a:solidFill>
                  <a:schemeClr val="accent1"/>
                </a:solidFill>
                <a:latin typeface="Corbel" panose="020B0503020204020204" pitchFamily="34" charset="0"/>
              </a:rPr>
            </a:br>
            <a:r>
              <a:rPr lang="de-DE" sz="2400" dirty="0" smtClean="0">
                <a:solidFill>
                  <a:schemeClr val="accent1"/>
                </a:solidFill>
                <a:latin typeface="Corbel" panose="020B0503020204020204" pitchFamily="34" charset="0"/>
              </a:rPr>
              <a:t>Geeignete Güter</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spcBef>
                <a:spcPts val="0"/>
              </a:spcBef>
              <a:buNone/>
            </a:pPr>
            <a:r>
              <a:rPr lang="de-DE" sz="2000" dirty="0" smtClean="0">
                <a:solidFill>
                  <a:schemeClr val="accent1"/>
                </a:solidFill>
                <a:latin typeface="Corbel" panose="020B0503020204020204" pitchFamily="34" charset="0"/>
              </a:rPr>
              <a:t>Welches der folgenden Güter ist ein Gefahrgut?</a:t>
            </a:r>
            <a:endParaRPr lang="de-DE" sz="2000" dirty="0">
              <a:solidFill>
                <a:schemeClr val="accent1"/>
              </a:solidFill>
              <a:latin typeface="Corbel" panose="020B0503020204020204" pitchFamily="34" charset="0"/>
            </a:endParaRPr>
          </a:p>
          <a:p>
            <a:pPr marL="3230563" indent="-539750">
              <a:spcBef>
                <a:spcPts val="0"/>
              </a:spcBef>
              <a:buAutoNum type="alphaLcParenR"/>
            </a:pPr>
            <a:r>
              <a:rPr lang="de-DE" sz="2000" dirty="0" smtClean="0">
                <a:solidFill>
                  <a:schemeClr val="accent1"/>
                </a:solidFill>
                <a:latin typeface="Corbel" panose="020B0503020204020204" pitchFamily="34" charset="0"/>
              </a:rPr>
              <a:t>Erze</a:t>
            </a:r>
          </a:p>
          <a:p>
            <a:pPr marL="3230563" indent="-539750">
              <a:spcBef>
                <a:spcPts val="0"/>
              </a:spcBef>
              <a:buAutoNum type="alphaLcParenR"/>
            </a:pPr>
            <a:r>
              <a:rPr lang="de-DE" sz="2000" dirty="0" smtClean="0">
                <a:solidFill>
                  <a:schemeClr val="accent1"/>
                </a:solidFill>
                <a:latin typeface="Corbel" panose="020B0503020204020204" pitchFamily="34" charset="0"/>
              </a:rPr>
              <a:t>biogene Rohstoffe</a:t>
            </a:r>
          </a:p>
          <a:p>
            <a:pPr marL="3230563" indent="-539750">
              <a:spcBef>
                <a:spcPts val="0"/>
              </a:spcBef>
              <a:buAutoNum type="alphaLcParenR"/>
            </a:pPr>
            <a:r>
              <a:rPr lang="de-DE" sz="2000" dirty="0" smtClean="0">
                <a:solidFill>
                  <a:schemeClr val="accent1"/>
                </a:solidFill>
                <a:latin typeface="Corbel" panose="020B0503020204020204" pitchFamily="34" charset="0"/>
              </a:rPr>
              <a:t>Erdölerzeugnisse</a:t>
            </a:r>
          </a:p>
          <a:p>
            <a:pPr marL="3230563" indent="-539750">
              <a:spcBef>
                <a:spcPts val="0"/>
              </a:spcBef>
              <a:buAutoNum type="alphaLcParenR"/>
            </a:pPr>
            <a:r>
              <a:rPr lang="de-DE" sz="2000" dirty="0" smtClean="0">
                <a:solidFill>
                  <a:schemeClr val="accent1"/>
                </a:solidFill>
                <a:latin typeface="Corbel" panose="020B0503020204020204" pitchFamily="34" charset="0"/>
              </a:rPr>
              <a:t>Neuwagen</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6" name="Ellipse 5"/>
          <p:cNvSpPr/>
          <p:nvPr/>
        </p:nvSpPr>
        <p:spPr>
          <a:xfrm>
            <a:off x="2915816" y="2636912"/>
            <a:ext cx="3024336"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9944"/>
            <a:ext cx="9144000" cy="4572000"/>
          </a:xfrm>
          <a:prstGeom prst="rect">
            <a:avLst/>
          </a:prstGeom>
        </p:spPr>
      </p:pic>
      <p:sp>
        <p:nvSpPr>
          <p:cNvPr id="7" name="Textfeld 6"/>
          <p:cNvSpPr txBox="1"/>
          <p:nvPr/>
        </p:nvSpPr>
        <p:spPr>
          <a:xfrm>
            <a:off x="8223555" y="6388562"/>
            <a:ext cx="840295" cy="215444"/>
          </a:xfrm>
          <a:prstGeom prst="rect">
            <a:avLst/>
          </a:prstGeom>
          <a:noFill/>
        </p:spPr>
        <p:txBody>
          <a:bodyPr wrap="none" rtlCol="0">
            <a:spAutoFit/>
          </a:bodyPr>
          <a:lstStyle/>
          <a:p>
            <a:r>
              <a:rPr lang="de-AT" sz="800" dirty="0" smtClean="0">
                <a:solidFill>
                  <a:schemeClr val="bg1">
                    <a:lumMod val="85000"/>
                  </a:schemeClr>
                </a:solidFill>
                <a:latin typeface="Corbel" panose="020B0503020204020204" pitchFamily="34" charset="0"/>
              </a:rPr>
              <a:t>Quelle: </a:t>
            </a:r>
            <a:r>
              <a:rPr lang="de-AT" sz="800" dirty="0" err="1" smtClean="0">
                <a:solidFill>
                  <a:schemeClr val="bg1">
                    <a:lumMod val="85000"/>
                  </a:schemeClr>
                </a:solidFill>
                <a:latin typeface="Corbel" panose="020B0503020204020204" pitchFamily="34" charset="0"/>
              </a:rPr>
              <a:t>pixabay</a:t>
            </a:r>
            <a:endParaRPr lang="de-AT"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373547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smtClean="0">
                <a:solidFill>
                  <a:schemeClr val="accent1"/>
                </a:solidFill>
                <a:latin typeface="Corbel" panose="020B0503020204020204" pitchFamily="34" charset="0"/>
              </a:rPr>
              <a:t>Logistik im Kontext der Binnenschifffahrt – Rahmenbedingungen und Kosten</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12</a:t>
            </a:fld>
            <a:endParaRPr lang="de-DE" dirty="0">
              <a:solidFill>
                <a:prstClr val="white"/>
              </a:solidFill>
            </a:endParaRPr>
          </a:p>
        </p:txBody>
      </p:sp>
      <p:graphicFrame>
        <p:nvGraphicFramePr>
          <p:cNvPr id="10" name="Inhaltsplatzhalter 4"/>
          <p:cNvGraphicFramePr>
            <a:graphicFrameLocks/>
          </p:cNvGraphicFramePr>
          <p:nvPr>
            <p:extLst>
              <p:ext uri="{D42A27DB-BD31-4B8C-83A1-F6EECF244321}">
                <p14:modId xmlns:p14="http://schemas.microsoft.com/office/powerpoint/2010/main" val="3665478694"/>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91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Elemente der Transportkostenkalkulation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t>
            </a:r>
            <a:r>
              <a:rPr lang="de-DE" sz="2400" dirty="0" smtClean="0">
                <a:solidFill>
                  <a:schemeClr val="accent1"/>
                </a:solidFill>
                <a:latin typeface="Corbel" panose="020B0503020204020204" pitchFamily="34" charset="0"/>
              </a:rPr>
              <a:t>&amp; Transportvarianten</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buClr>
                <a:srgbClr val="189BC4"/>
              </a:buClr>
            </a:pPr>
            <a:r>
              <a:rPr lang="de-AT" sz="1800" b="1" dirty="0" smtClean="0">
                <a:solidFill>
                  <a:srgbClr val="189BC4"/>
                </a:solidFill>
                <a:latin typeface="Corbel" panose="020B0503020204020204" pitchFamily="34" charset="0"/>
              </a:rPr>
              <a:t>Bereithaltungskosten</a:t>
            </a:r>
            <a:r>
              <a:rPr lang="de-AT" sz="1800" dirty="0" smtClean="0">
                <a:solidFill>
                  <a:schemeClr val="accent1"/>
                </a:solidFill>
                <a:latin typeface="Corbel" panose="020B0503020204020204" pitchFamily="34" charset="0"/>
              </a:rPr>
              <a:t> und </a:t>
            </a:r>
            <a:r>
              <a:rPr lang="de-AT" sz="1800" b="1" dirty="0" smtClean="0">
                <a:solidFill>
                  <a:srgbClr val="189BC4"/>
                </a:solidFill>
                <a:latin typeface="Corbel" panose="020B0503020204020204" pitchFamily="34" charset="0"/>
              </a:rPr>
              <a:t>Fortbewegungskosten</a:t>
            </a:r>
          </a:p>
          <a:p>
            <a:pPr>
              <a:buClr>
                <a:srgbClr val="189BC4"/>
              </a:buClr>
            </a:pPr>
            <a:r>
              <a:rPr lang="de-AT" sz="1800" dirty="0">
                <a:solidFill>
                  <a:schemeClr val="accent1"/>
                </a:solidFill>
                <a:latin typeface="Corbel" panose="020B0503020204020204" pitchFamily="34" charset="0"/>
              </a:rPr>
              <a:t>s</a:t>
            </a:r>
            <a:r>
              <a:rPr lang="de-AT" sz="1800" dirty="0" smtClean="0">
                <a:solidFill>
                  <a:schemeClr val="accent1"/>
                </a:solidFill>
                <a:latin typeface="Corbel" panose="020B0503020204020204" pitchFamily="34" charset="0"/>
              </a:rPr>
              <a:t>tark abhängig von Einzelfaktoren und Rahmenbedingungen</a:t>
            </a:r>
          </a:p>
          <a:p>
            <a:pPr>
              <a:buClr>
                <a:srgbClr val="189BC4"/>
              </a:buClr>
            </a:pPr>
            <a:r>
              <a:rPr lang="de-AT" sz="1800" dirty="0" smtClean="0">
                <a:solidFill>
                  <a:schemeClr val="accent1"/>
                </a:solidFill>
                <a:latin typeface="Corbel" panose="020B0503020204020204" pitchFamily="34" charset="0"/>
              </a:rPr>
              <a:t>Transportkosten zwischen Be- und Entladestelle (ohne Vor- und Nachlauf sowie Umschlagkosten): </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7" name="Textfeld 6"/>
          <p:cNvSpPr txBox="1"/>
          <p:nvPr/>
        </p:nvSpPr>
        <p:spPr>
          <a:xfrm>
            <a:off x="8230351" y="6369278"/>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1028700" y="3212976"/>
            <a:ext cx="7086600" cy="2933700"/>
          </a:xfrm>
          <a:prstGeom prst="rect">
            <a:avLst/>
          </a:prstGeom>
        </p:spPr>
      </p:pic>
    </p:spTree>
    <p:extLst>
      <p:ext uri="{BB962C8B-B14F-4D97-AF65-F5344CB8AC3E}">
        <p14:creationId xmlns:p14="http://schemas.microsoft.com/office/powerpoint/2010/main" val="227248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Transportkostenkalkulation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sz="18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spcBef>
                <a:spcPts val="600"/>
              </a:spcBef>
              <a:spcAft>
                <a:spcPts val="600"/>
              </a:spcAft>
              <a:buNone/>
            </a:pPr>
            <a:r>
              <a:rPr lang="de-AT" sz="1800" b="1" dirty="0" smtClean="0">
                <a:solidFill>
                  <a:srgbClr val="189BC4"/>
                </a:solidFill>
                <a:latin typeface="Corbel" panose="020B0503020204020204" pitchFamily="34" charset="0"/>
              </a:rPr>
              <a:t>Bereithaltungskosten</a:t>
            </a:r>
            <a:endParaRPr lang="de-AT" sz="1800" b="1" dirty="0">
              <a:solidFill>
                <a:srgbClr val="189BC4"/>
              </a:solidFill>
              <a:latin typeface="Corbel" panose="020B0503020204020204" pitchFamily="34" charset="0"/>
            </a:endParaRPr>
          </a:p>
          <a:p>
            <a:pPr>
              <a:spcBef>
                <a:spcPts val="0"/>
              </a:spcBef>
              <a:buClr>
                <a:srgbClr val="189BC4"/>
              </a:buClr>
            </a:pPr>
            <a:endParaRPr lang="de-AT" sz="1800" dirty="0" smtClean="0">
              <a:solidFill>
                <a:schemeClr val="accent1"/>
              </a:solidFill>
              <a:latin typeface="Corbel" panose="020B0503020204020204" pitchFamily="34" charset="0"/>
            </a:endParaRPr>
          </a:p>
          <a:p>
            <a:pPr>
              <a:spcBef>
                <a:spcPts val="0"/>
              </a:spcBef>
              <a:buClr>
                <a:srgbClr val="189BC4"/>
              </a:buClr>
            </a:pPr>
            <a:r>
              <a:rPr lang="de-AT" sz="1800" dirty="0" smtClean="0">
                <a:solidFill>
                  <a:schemeClr val="accent1"/>
                </a:solidFill>
                <a:latin typeface="Corbel" panose="020B0503020204020204" pitchFamily="34" charset="0"/>
              </a:rPr>
              <a:t>für einsatzbereite Vorhaltung (fallen auch im Stillstand an)</a:t>
            </a:r>
          </a:p>
          <a:p>
            <a:pPr>
              <a:spcBef>
                <a:spcPts val="0"/>
              </a:spcBef>
              <a:buClr>
                <a:srgbClr val="189BC4"/>
              </a:buClr>
            </a:pPr>
            <a:endParaRPr lang="de-AT" sz="1800" dirty="0" smtClean="0">
              <a:solidFill>
                <a:schemeClr val="accent1"/>
              </a:solidFill>
              <a:latin typeface="Corbel" panose="020B0503020204020204" pitchFamily="34" charset="0"/>
            </a:endParaRPr>
          </a:p>
          <a:p>
            <a:pPr>
              <a:spcBef>
                <a:spcPts val="0"/>
              </a:spcBef>
              <a:buClr>
                <a:srgbClr val="189BC4"/>
              </a:buClr>
            </a:pPr>
            <a:r>
              <a:rPr lang="de-AT" sz="1800" dirty="0" smtClean="0">
                <a:solidFill>
                  <a:schemeClr val="accent1"/>
                </a:solidFill>
                <a:latin typeface="Corbel" panose="020B0503020204020204" pitchFamily="34" charset="0"/>
              </a:rPr>
              <a:t>Löhne für Besatzung</a:t>
            </a:r>
          </a:p>
          <a:p>
            <a:pPr>
              <a:spcBef>
                <a:spcPts val="0"/>
              </a:spcBef>
              <a:buClr>
                <a:srgbClr val="189BC4"/>
              </a:buClr>
            </a:pPr>
            <a:endParaRPr lang="de-AT" sz="1800" dirty="0" smtClean="0">
              <a:solidFill>
                <a:schemeClr val="accent1"/>
              </a:solidFill>
              <a:latin typeface="Corbel" panose="020B0503020204020204" pitchFamily="34" charset="0"/>
            </a:endParaRPr>
          </a:p>
          <a:p>
            <a:pPr>
              <a:spcBef>
                <a:spcPts val="0"/>
              </a:spcBef>
              <a:buClr>
                <a:srgbClr val="189BC4"/>
              </a:buClr>
            </a:pPr>
            <a:r>
              <a:rPr lang="de-AT" sz="1800" dirty="0" smtClean="0">
                <a:solidFill>
                  <a:schemeClr val="accent1"/>
                </a:solidFill>
                <a:latin typeface="Corbel" panose="020B0503020204020204" pitchFamily="34" charset="0"/>
              </a:rPr>
              <a:t>Wartung und Reparaturen</a:t>
            </a:r>
          </a:p>
          <a:p>
            <a:pPr>
              <a:spcBef>
                <a:spcPts val="0"/>
              </a:spcBef>
              <a:buClr>
                <a:srgbClr val="189BC4"/>
              </a:buClr>
            </a:pPr>
            <a:endParaRPr lang="de-AT" sz="1800" dirty="0" smtClean="0">
              <a:solidFill>
                <a:schemeClr val="accent1"/>
              </a:solidFill>
              <a:latin typeface="Corbel" panose="020B0503020204020204" pitchFamily="34" charset="0"/>
            </a:endParaRPr>
          </a:p>
          <a:p>
            <a:pPr>
              <a:spcBef>
                <a:spcPts val="0"/>
              </a:spcBef>
              <a:buClr>
                <a:srgbClr val="189BC4"/>
              </a:buClr>
            </a:pPr>
            <a:r>
              <a:rPr lang="de-AT" sz="1800" dirty="0" smtClean="0">
                <a:solidFill>
                  <a:schemeClr val="accent1"/>
                </a:solidFill>
                <a:latin typeface="Corbel" panose="020B0503020204020204" pitchFamily="34" charset="0"/>
              </a:rPr>
              <a:t>Abschreibung des Schiffes</a:t>
            </a:r>
          </a:p>
          <a:p>
            <a:pPr>
              <a:spcBef>
                <a:spcPts val="0"/>
              </a:spcBef>
              <a:buClr>
                <a:srgbClr val="189BC4"/>
              </a:buClr>
            </a:pPr>
            <a:endParaRPr lang="de-AT" sz="1800" dirty="0" smtClean="0">
              <a:solidFill>
                <a:schemeClr val="accent1"/>
              </a:solidFill>
              <a:latin typeface="Corbel" panose="020B0503020204020204" pitchFamily="34" charset="0"/>
            </a:endParaRPr>
          </a:p>
          <a:p>
            <a:pPr>
              <a:spcBef>
                <a:spcPts val="0"/>
              </a:spcBef>
              <a:buClr>
                <a:srgbClr val="189BC4"/>
              </a:buClr>
            </a:pPr>
            <a:r>
              <a:rPr lang="de-AT" sz="1800" dirty="0" smtClean="0">
                <a:solidFill>
                  <a:schemeClr val="accent1"/>
                </a:solidFill>
                <a:latin typeface="Corbel" panose="020B0503020204020204" pitchFamily="34" charset="0"/>
              </a:rPr>
              <a:t>Zinsen und Versicherungen </a:t>
            </a:r>
          </a:p>
          <a:p>
            <a:pPr>
              <a:spcBef>
                <a:spcPts val="0"/>
              </a:spcBef>
              <a:buClr>
                <a:srgbClr val="189BC4"/>
              </a:buClr>
            </a:pPr>
            <a:endParaRPr lang="de-AT" sz="1800" dirty="0" smtClean="0">
              <a:solidFill>
                <a:schemeClr val="accent1"/>
              </a:solidFill>
              <a:latin typeface="Corbel" panose="020B0503020204020204" pitchFamily="34" charset="0"/>
            </a:endParaRPr>
          </a:p>
          <a:p>
            <a:pPr marL="0" indent="0">
              <a:spcBef>
                <a:spcPts val="0"/>
              </a:spcBef>
              <a:buClr>
                <a:srgbClr val="189BC4"/>
              </a:buClr>
              <a:buNone/>
            </a:pPr>
            <a:endParaRPr lang="de-AT" sz="1800" dirty="0">
              <a:solidFill>
                <a:schemeClr val="accent1"/>
              </a:solidFill>
              <a:latin typeface="Corbel" panose="020B0503020204020204" pitchFamily="34" charset="0"/>
            </a:endParaRPr>
          </a:p>
          <a:p>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6" name="Textfeld 5"/>
          <p:cNvSpPr txBox="1"/>
          <p:nvPr/>
        </p:nvSpPr>
        <p:spPr>
          <a:xfrm>
            <a:off x="8255389" y="6466879"/>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4355976" y="3232029"/>
            <a:ext cx="4575341" cy="3049036"/>
          </a:xfrm>
          <a:prstGeom prst="rect">
            <a:avLst/>
          </a:prstGeom>
        </p:spPr>
      </p:pic>
      <p:sp>
        <p:nvSpPr>
          <p:cNvPr id="7" name="Textfeld 6"/>
          <p:cNvSpPr txBox="1"/>
          <p:nvPr/>
        </p:nvSpPr>
        <p:spPr>
          <a:xfrm>
            <a:off x="4360912" y="3232029"/>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5253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Transportkostenkalkulation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buNone/>
            </a:pPr>
            <a:r>
              <a:rPr lang="de-AT" sz="1800" b="1" dirty="0" smtClean="0">
                <a:solidFill>
                  <a:srgbClr val="189BC4"/>
                </a:solidFill>
                <a:latin typeface="Corbel" panose="020B0503020204020204" pitchFamily="34" charset="0"/>
              </a:rPr>
              <a:t>Fortbewegungskosten</a:t>
            </a:r>
            <a:endParaRPr lang="de-AT" sz="1800" b="1" dirty="0">
              <a:solidFill>
                <a:srgbClr val="189BC4"/>
              </a:solidFill>
              <a:latin typeface="Corbel" panose="020B0503020204020204" pitchFamily="34" charset="0"/>
            </a:endParaRPr>
          </a:p>
          <a:p>
            <a:pPr marL="0" indent="0">
              <a:spcBef>
                <a:spcPts val="0"/>
              </a:spcBef>
              <a:buNone/>
            </a:pPr>
            <a:r>
              <a:rPr lang="de-AT" sz="1800" dirty="0" smtClean="0">
                <a:solidFill>
                  <a:schemeClr val="accent1"/>
                </a:solidFill>
                <a:latin typeface="Corbel" panose="020B0503020204020204" pitchFamily="34" charset="0"/>
              </a:rPr>
              <a:t>= Kosten, die mit Betrieb des Schiffes entstehen</a:t>
            </a:r>
          </a:p>
          <a:p>
            <a:pPr lvl="1">
              <a:spcBef>
                <a:spcPts val="0"/>
              </a:spcBef>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Kosten für nicht fixe Besatzungsmitglieder</a:t>
            </a:r>
          </a:p>
          <a:p>
            <a:pPr lvl="1">
              <a:spcBef>
                <a:spcPts val="0"/>
              </a:spcBef>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Z</a:t>
            </a:r>
            <a:r>
              <a:rPr lang="de-AT" sz="1600" dirty="0" smtClean="0">
                <a:solidFill>
                  <a:schemeClr val="accent1"/>
                </a:solidFill>
                <a:latin typeface="Corbel" panose="020B0503020204020204" pitchFamily="34" charset="0"/>
              </a:rPr>
              <a:t>urückgelegte Kilometer und Fahrstunden</a:t>
            </a:r>
          </a:p>
          <a:p>
            <a:pPr lvl="1">
              <a:spcBef>
                <a:spcPts val="0"/>
              </a:spcBef>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Treibstoff- und Schmierstoffkosten</a:t>
            </a:r>
          </a:p>
          <a:p>
            <a:pPr lvl="1">
              <a:spcBef>
                <a:spcPts val="0"/>
              </a:spcBef>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Dauer </a:t>
            </a:r>
            <a:r>
              <a:rPr lang="de-AT" sz="1600" dirty="0">
                <a:solidFill>
                  <a:schemeClr val="accent1"/>
                </a:solidFill>
                <a:latin typeface="Corbel" panose="020B0503020204020204" pitchFamily="34" charset="0"/>
              </a:rPr>
              <a:t>der </a:t>
            </a:r>
            <a:r>
              <a:rPr lang="de-AT" sz="1600" dirty="0" smtClean="0">
                <a:solidFill>
                  <a:schemeClr val="accent1"/>
                </a:solidFill>
                <a:latin typeface="Corbel" panose="020B0503020204020204" pitchFamily="34" charset="0"/>
              </a:rPr>
              <a:t>Leerfahrt</a:t>
            </a:r>
          </a:p>
          <a:p>
            <a:pPr lvl="1">
              <a:spcBef>
                <a:spcPts val="0"/>
              </a:spcBef>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Fahrzeit </a:t>
            </a:r>
            <a:r>
              <a:rPr lang="de-AT" sz="1600" dirty="0">
                <a:solidFill>
                  <a:schemeClr val="accent1"/>
                </a:solidFill>
                <a:latin typeface="Corbel" panose="020B0503020204020204" pitchFamily="34" charset="0"/>
              </a:rPr>
              <a:t>im beladenen </a:t>
            </a:r>
            <a:r>
              <a:rPr lang="de-AT" sz="1600" dirty="0" smtClean="0">
                <a:solidFill>
                  <a:schemeClr val="accent1"/>
                </a:solidFill>
                <a:latin typeface="Corbel" panose="020B0503020204020204" pitchFamily="34" charset="0"/>
              </a:rPr>
              <a:t>Zustand</a:t>
            </a:r>
          </a:p>
          <a:p>
            <a:pPr lvl="1">
              <a:spcBef>
                <a:spcPts val="0"/>
              </a:spcBef>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Lade- </a:t>
            </a:r>
            <a:r>
              <a:rPr lang="de-AT" sz="1600" dirty="0">
                <a:solidFill>
                  <a:schemeClr val="accent1"/>
                </a:solidFill>
                <a:latin typeface="Corbel" panose="020B0503020204020204" pitchFamily="34" charset="0"/>
              </a:rPr>
              <a:t>und Löschzeiten</a:t>
            </a: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Kommission für Auftragsvermittlung</a:t>
            </a:r>
          </a:p>
          <a:p>
            <a:pPr lvl="1">
              <a:spcBef>
                <a:spcPts val="0"/>
              </a:spcBef>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Abgaben wie Schifffahrstabgaben oder Hafengebühren</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6" name="Textfeld 5"/>
          <p:cNvSpPr txBox="1"/>
          <p:nvPr/>
        </p:nvSpPr>
        <p:spPr>
          <a:xfrm>
            <a:off x="8202913" y="6391776"/>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819661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Kostenfaktoren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endParaRPr lang="de-AT" sz="1000" dirty="0">
              <a:solidFill>
                <a:schemeClr val="accent1"/>
              </a:solidFill>
              <a:latin typeface="Corbel" panose="020B0503020204020204" pitchFamily="34" charset="0"/>
            </a:endParaRPr>
          </a:p>
          <a:p>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6" name="Textfeld 5"/>
          <p:cNvSpPr txBox="1"/>
          <p:nvPr/>
        </p:nvSpPr>
        <p:spPr>
          <a:xfrm>
            <a:off x="8202913" y="6391776"/>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graphicFrame>
        <p:nvGraphicFramePr>
          <p:cNvPr id="4" name="Diagramm 3"/>
          <p:cNvGraphicFramePr/>
          <p:nvPr>
            <p:extLst/>
          </p:nvPr>
        </p:nvGraphicFramePr>
        <p:xfrm>
          <a:off x="-23639" y="1710676"/>
          <a:ext cx="8905825"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542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Berechnung der Transportzeiten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056138" y="1812801"/>
            <a:ext cx="4906888" cy="4776192"/>
          </a:xfrm>
        </p:spPr>
        <p:txBody>
          <a:bodyPr>
            <a:normAutofit/>
          </a:bodyPr>
          <a:lstStyle/>
          <a:p>
            <a:pPr>
              <a:spcBef>
                <a:spcPts val="600"/>
              </a:spcBef>
              <a:buClr>
                <a:srgbClr val="189BC4"/>
              </a:buClr>
            </a:pPr>
            <a:r>
              <a:rPr lang="de-AT" sz="1800" b="1" dirty="0">
                <a:solidFill>
                  <a:srgbClr val="189BC4"/>
                </a:solidFill>
                <a:latin typeface="Corbel" panose="020B0503020204020204" pitchFamily="34" charset="0"/>
              </a:rPr>
              <a:t>E</a:t>
            </a:r>
            <a:r>
              <a:rPr lang="de-AT" sz="1800" b="1" dirty="0" smtClean="0">
                <a:solidFill>
                  <a:srgbClr val="189BC4"/>
                </a:solidFill>
                <a:latin typeface="Corbel" panose="020B0503020204020204" pitchFamily="34" charset="0"/>
              </a:rPr>
              <a:t>ffektive Transportzeit </a:t>
            </a:r>
            <a:r>
              <a:rPr lang="de-AT" sz="1800" dirty="0" smtClean="0">
                <a:solidFill>
                  <a:schemeClr val="accent1"/>
                </a:solidFill>
                <a:latin typeface="Corbel" panose="020B0503020204020204" pitchFamily="34" charset="0"/>
              </a:rPr>
              <a:t>abhängig von:</a:t>
            </a:r>
          </a:p>
          <a:p>
            <a:pPr lvl="1">
              <a:spcBef>
                <a:spcPts val="60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Geschwindigkeit des Schiffes</a:t>
            </a:r>
          </a:p>
          <a:p>
            <a:pPr lvl="1">
              <a:spcBef>
                <a:spcPts val="60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Fließgeschwindigkeit des Gewässers</a:t>
            </a:r>
          </a:p>
          <a:p>
            <a:pPr lvl="1">
              <a:spcBef>
                <a:spcPts val="60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Anzahl + Dauer der Schleusungen</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Ø-Geschwindigkeit</a:t>
            </a:r>
            <a:r>
              <a:rPr lang="de-AT" sz="1800" dirty="0">
                <a:solidFill>
                  <a:schemeClr val="accent1"/>
                </a:solidFill>
                <a:latin typeface="Corbel" panose="020B0503020204020204" pitchFamily="34" charset="0"/>
              </a:rPr>
              <a:t>: </a:t>
            </a:r>
            <a:r>
              <a:rPr lang="de-AT" sz="1800" dirty="0" smtClean="0">
                <a:solidFill>
                  <a:schemeClr val="accent1"/>
                </a:solidFill>
                <a:latin typeface="Corbel" panose="020B0503020204020204" pitchFamily="34" charset="0"/>
              </a:rPr>
              <a:t>15 km/h</a:t>
            </a: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Fahrzeittabelle</a:t>
            </a:r>
            <a:r>
              <a:rPr lang="de-AT" sz="1800" dirty="0" smtClean="0">
                <a:solidFill>
                  <a:schemeClr val="accent1"/>
                </a:solidFill>
                <a:latin typeface="Corbel" panose="020B0503020204020204" pitchFamily="34" charset="0"/>
              </a:rPr>
              <a:t>: Kalkulation der Fahrzeiten</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mit Ausgangspunkt Hafen Linz</a:t>
            </a: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b="1" dirty="0" smtClean="0">
                <a:solidFill>
                  <a:srgbClr val="189BC4"/>
                </a:solidFill>
                <a:latin typeface="Corbel" panose="020B0503020204020204" pitchFamily="34" charset="0"/>
                <a:hlinkClick r:id="rId3"/>
              </a:rPr>
              <a:t>Fahrzeitkalkulator</a:t>
            </a:r>
            <a:endParaRPr lang="de-AT" sz="1800" b="1" dirty="0" smtClean="0">
              <a:solidFill>
                <a:srgbClr val="189BC4"/>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Zeit pro Schleusung rund 40 Minuten</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6" name="Textfeld 5"/>
          <p:cNvSpPr txBox="1"/>
          <p:nvPr/>
        </p:nvSpPr>
        <p:spPr>
          <a:xfrm>
            <a:off x="8226577" y="6417000"/>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4"/>
          <a:stretch>
            <a:fillRect/>
          </a:stretch>
        </p:blipFill>
        <p:spPr>
          <a:xfrm>
            <a:off x="202640" y="1717629"/>
            <a:ext cx="3691932" cy="4885730"/>
          </a:xfrm>
          <a:prstGeom prst="rect">
            <a:avLst/>
          </a:prstGeom>
        </p:spPr>
      </p:pic>
    </p:spTree>
    <p:extLst>
      <p:ext uri="{BB962C8B-B14F-4D97-AF65-F5344CB8AC3E}">
        <p14:creationId xmlns:p14="http://schemas.microsoft.com/office/powerpoint/2010/main" val="147883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b="1" dirty="0" smtClean="0">
                <a:solidFill>
                  <a:schemeClr val="accent1"/>
                </a:solidFill>
                <a:latin typeface="Corbel" panose="020B0503020204020204" pitchFamily="34" charset="0"/>
              </a:rPr>
              <a:t>Leerfahrten, unproduktive Zeiten</a:t>
            </a:r>
            <a:br>
              <a:rPr lang="de-AT" b="1" dirty="0" smtClean="0">
                <a:solidFill>
                  <a:schemeClr val="accent1"/>
                </a:solidFill>
                <a:latin typeface="Corbel" panose="020B0503020204020204" pitchFamily="34" charset="0"/>
              </a:rPr>
            </a:br>
            <a:r>
              <a:rPr lang="de-AT" b="1" dirty="0" smtClean="0">
                <a:solidFill>
                  <a:schemeClr val="accent1"/>
                </a:solidFill>
                <a:latin typeface="Corbel" panose="020B0503020204020204" pitchFamily="34" charset="0"/>
              </a:rPr>
              <a:t>Lade- und Entladezeiten</a:t>
            </a:r>
            <a:r>
              <a:rPr lang="de-AT" sz="3200" dirty="0" smtClean="0">
                <a:solidFill>
                  <a:schemeClr val="accent1"/>
                </a:solidFill>
                <a:latin typeface="Corbel" panose="020B0503020204020204" pitchFamily="34" charset="0"/>
              </a:rPr>
              <a:t/>
            </a:r>
            <a:br>
              <a:rPr lang="de-AT" sz="3200"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33536" y="1748530"/>
            <a:ext cx="8229600" cy="4776192"/>
          </a:xfrm>
        </p:spPr>
        <p:txBody>
          <a:bodyPr>
            <a:normAutofit/>
          </a:bodyPr>
          <a:lstStyle/>
          <a:p>
            <a:pPr marL="0" indent="0">
              <a:spcBef>
                <a:spcPts val="600"/>
              </a:spcBef>
              <a:buClr>
                <a:srgbClr val="189BC4"/>
              </a:buClr>
              <a:buNone/>
            </a:pPr>
            <a:r>
              <a:rPr lang="de-AT" sz="1800" b="1" dirty="0">
                <a:solidFill>
                  <a:srgbClr val="189BC4"/>
                </a:solidFill>
                <a:latin typeface="Corbel" panose="020B0503020204020204" pitchFamily="34" charset="0"/>
              </a:rPr>
              <a:t>Leerfahrten &amp; unproduktive </a:t>
            </a:r>
            <a:r>
              <a:rPr lang="de-AT" sz="1800" b="1" dirty="0" smtClean="0">
                <a:solidFill>
                  <a:srgbClr val="189BC4"/>
                </a:solidFill>
                <a:latin typeface="Corbel" panose="020B0503020204020204" pitchFamily="34" charset="0"/>
              </a:rPr>
              <a:t>Zeiten</a:t>
            </a:r>
            <a:endParaRPr lang="de-AT" sz="1800" dirty="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primär wenn Verkehr nur in eine Richtung (= unpaarige Verkehre)</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Bsp. Bergfahrt 10x höher als Talfahrt (von Ö nach Osteuropa)</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u</a:t>
            </a:r>
            <a:r>
              <a:rPr lang="de-AT" sz="1800" dirty="0" smtClean="0">
                <a:solidFill>
                  <a:schemeClr val="accent1"/>
                </a:solidFill>
                <a:latin typeface="Corbel" panose="020B0503020204020204" pitchFamily="34" charset="0"/>
              </a:rPr>
              <a:t>nproduktive Zeiten z.B. durch Leichterungen oder Eis- und Hochwasser </a:t>
            </a: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Ø Leerkostenzuschlag mittels Zuschlagsatz in Transportzeit miteingerechnet</a:t>
            </a:r>
          </a:p>
          <a:p>
            <a:pPr>
              <a:spcBef>
                <a:spcPts val="600"/>
              </a:spcBef>
              <a:buClr>
                <a:srgbClr val="189BC4"/>
              </a:buClr>
            </a:pPr>
            <a:endParaRPr lang="de-AT" sz="1800" dirty="0">
              <a:solidFill>
                <a:schemeClr val="accent1"/>
              </a:solidFill>
              <a:latin typeface="Corbel" panose="020B0503020204020204" pitchFamily="34" charset="0"/>
            </a:endParaRPr>
          </a:p>
          <a:p>
            <a:pPr marL="0" indent="0">
              <a:spcBef>
                <a:spcPts val="600"/>
              </a:spcBef>
              <a:buClr>
                <a:srgbClr val="189BC4"/>
              </a:buClr>
              <a:buNone/>
            </a:pPr>
            <a:r>
              <a:rPr lang="de-AT" sz="1800" b="1" dirty="0">
                <a:solidFill>
                  <a:srgbClr val="189BC4"/>
                </a:solidFill>
                <a:latin typeface="Corbel" panose="020B0503020204020204" pitchFamily="34" charset="0"/>
              </a:rPr>
              <a:t>Lade- und Entladezeiten</a:t>
            </a:r>
          </a:p>
          <a:p>
            <a:pPr>
              <a:buClr>
                <a:srgbClr val="189BC4"/>
              </a:buClr>
            </a:pPr>
            <a:r>
              <a:rPr lang="de-AT" sz="1800" dirty="0">
                <a:solidFill>
                  <a:schemeClr val="accent1"/>
                </a:solidFill>
                <a:latin typeface="Corbel" panose="020B0503020204020204" pitchFamily="34" charset="0"/>
              </a:rPr>
              <a:t>sehr unterschiedlich</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abhängig von Umschlagseinrichtungen und momentaner Verfügbarkeit</a:t>
            </a:r>
          </a:p>
          <a:p>
            <a:pPr>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6" name="Textfeld 5"/>
          <p:cNvSpPr txBox="1"/>
          <p:nvPr/>
        </p:nvSpPr>
        <p:spPr>
          <a:xfrm>
            <a:off x="8226577" y="6417000"/>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78588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8" y="1628800"/>
            <a:ext cx="3549540" cy="1970912"/>
          </a:xfrm>
          <a:prstGeom prst="rect">
            <a:avLst/>
          </a:prstGeom>
        </p:spPr>
      </p:pic>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Schifffahrtsabgaben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835432" y="1819085"/>
            <a:ext cx="8229600" cy="4776192"/>
          </a:xfrm>
        </p:spPr>
        <p:txBody>
          <a:bodyPr>
            <a:normAutofit/>
          </a:bodyPr>
          <a:lstStyle/>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marL="3138488" indent="-182563">
              <a:buClr>
                <a:srgbClr val="189BC4"/>
              </a:buClr>
            </a:pPr>
            <a:r>
              <a:rPr lang="de-AT" sz="1800" dirty="0" smtClean="0">
                <a:solidFill>
                  <a:schemeClr val="accent1"/>
                </a:solidFill>
                <a:latin typeface="Corbel" panose="020B0503020204020204" pitchFamily="34" charset="0"/>
              </a:rPr>
              <a:t>z.B. Kanal- </a:t>
            </a:r>
            <a:r>
              <a:rPr lang="de-AT" sz="1800" dirty="0">
                <a:solidFill>
                  <a:schemeClr val="accent1"/>
                </a:solidFill>
                <a:latin typeface="Corbel" panose="020B0503020204020204" pitchFamily="34" charset="0"/>
              </a:rPr>
              <a:t>und </a:t>
            </a:r>
            <a:r>
              <a:rPr lang="de-AT" sz="1800" dirty="0" smtClean="0">
                <a:solidFill>
                  <a:schemeClr val="accent1"/>
                </a:solidFill>
                <a:latin typeface="Corbel" panose="020B0503020204020204" pitchFamily="34" charset="0"/>
              </a:rPr>
              <a:t>Schleusengebühren</a:t>
            </a:r>
          </a:p>
          <a:p>
            <a:pPr marL="0" indent="0">
              <a:buClr>
                <a:srgbClr val="189BC4"/>
              </a:buClr>
              <a:buNone/>
            </a:pPr>
            <a:endParaRPr lang="de-AT" sz="1800" dirty="0" smtClean="0">
              <a:solidFill>
                <a:schemeClr val="accent1"/>
              </a:solidFill>
              <a:latin typeface="Corbel" panose="020B0503020204020204" pitchFamily="34" charset="0"/>
            </a:endParaRPr>
          </a:p>
          <a:p>
            <a:pPr marL="0" indent="0">
              <a:buClr>
                <a:srgbClr val="189BC4"/>
              </a:buClr>
              <a:buNone/>
            </a:pPr>
            <a:endParaRPr lang="de-AT" sz="1800" dirty="0" smtClean="0">
              <a:solidFill>
                <a:schemeClr val="accent1"/>
              </a:solidFill>
              <a:latin typeface="Corbel" panose="020B0503020204020204" pitchFamily="34" charset="0"/>
            </a:endParaRPr>
          </a:p>
          <a:p>
            <a:pPr marL="0" indent="0">
              <a:buClr>
                <a:srgbClr val="189BC4"/>
              </a:buClr>
              <a:buNone/>
            </a:pPr>
            <a:endParaRPr lang="de-AT" sz="1800" dirty="0" smtClean="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a</a:t>
            </a:r>
            <a:r>
              <a:rPr lang="de-AT" sz="1800" dirty="0" smtClean="0">
                <a:solidFill>
                  <a:schemeClr val="accent1"/>
                </a:solidFill>
                <a:latin typeface="Corbel" panose="020B0503020204020204" pitchFamily="34" charset="0"/>
              </a:rPr>
              <a:t>uf </a:t>
            </a:r>
            <a:r>
              <a:rPr lang="de-AT" sz="1800" dirty="0">
                <a:solidFill>
                  <a:schemeClr val="accent1"/>
                </a:solidFill>
                <a:latin typeface="Corbel" panose="020B0503020204020204" pitchFamily="34" charset="0"/>
              </a:rPr>
              <a:t>Donau und Rhein (als int. Wasserstraßen</a:t>
            </a:r>
            <a:r>
              <a:rPr lang="de-AT" sz="1800" dirty="0" smtClean="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werden </a:t>
            </a:r>
            <a:r>
              <a:rPr lang="de-AT" sz="1800" b="1" dirty="0">
                <a:solidFill>
                  <a:srgbClr val="189BC4"/>
                </a:solidFill>
                <a:latin typeface="Corbel" panose="020B0503020204020204" pitchFamily="34" charset="0"/>
              </a:rPr>
              <a:t>keine </a:t>
            </a:r>
            <a:r>
              <a:rPr lang="de-AT" sz="1800" b="1" dirty="0" smtClean="0">
                <a:solidFill>
                  <a:srgbClr val="189BC4"/>
                </a:solidFill>
                <a:latin typeface="Corbel" panose="020B0503020204020204" pitchFamily="34" charset="0"/>
              </a:rPr>
              <a:t>Schifffahrtsabgaben</a:t>
            </a:r>
            <a:r>
              <a:rPr lang="de-AT" sz="1800" dirty="0" smtClean="0">
                <a:solidFill>
                  <a:srgbClr val="189BC4"/>
                </a:solidFill>
                <a:latin typeface="Corbel" panose="020B0503020204020204" pitchFamily="34" charset="0"/>
              </a:rPr>
              <a:t> </a:t>
            </a:r>
            <a:r>
              <a:rPr lang="de-AT" sz="1800" dirty="0" smtClean="0">
                <a:solidFill>
                  <a:schemeClr val="accent1"/>
                </a:solidFill>
                <a:latin typeface="Corbel" panose="020B0503020204020204" pitchFamily="34" charset="0"/>
              </a:rPr>
              <a:t>eingehoben </a:t>
            </a:r>
          </a:p>
          <a:p>
            <a:pPr lvl="1">
              <a:buClr>
                <a:srgbClr val="189BC4"/>
              </a:buClr>
              <a:buFont typeface="Symbol" panose="05050102010706020507" pitchFamily="18" charset="2"/>
              <a:buChar char="-"/>
            </a:pPr>
            <a:r>
              <a:rPr lang="de-DE" sz="1800" dirty="0" smtClean="0">
                <a:solidFill>
                  <a:schemeClr val="accent1"/>
                </a:solidFill>
                <a:latin typeface="Corbel" panose="020B0503020204020204" pitchFamily="34" charset="0"/>
              </a:rPr>
              <a:t>Schleusungen </a:t>
            </a:r>
            <a:r>
              <a:rPr lang="de-DE" sz="1800" dirty="0">
                <a:solidFill>
                  <a:schemeClr val="accent1"/>
                </a:solidFill>
                <a:latin typeface="Corbel" panose="020B0503020204020204" pitchFamily="34" charset="0"/>
              </a:rPr>
              <a:t>werden </a:t>
            </a:r>
            <a:r>
              <a:rPr lang="de-DE" sz="1800" dirty="0" smtClean="0">
                <a:solidFill>
                  <a:schemeClr val="accent1"/>
                </a:solidFill>
                <a:latin typeface="Corbel" panose="020B0503020204020204" pitchFamily="34" charset="0"/>
              </a:rPr>
              <a:t>kostenlos durchgeführt</a:t>
            </a:r>
            <a:endParaRPr lang="de-AT" sz="1800" dirty="0" smtClean="0">
              <a:solidFill>
                <a:schemeClr val="accent1"/>
              </a:solidFill>
              <a:latin typeface="Corbel" panose="020B0503020204020204" pitchFamily="34" charset="0"/>
            </a:endParaRPr>
          </a:p>
          <a:p>
            <a:pPr lvl="1">
              <a:buClr>
                <a:srgbClr val="189BC4"/>
              </a:buClr>
            </a:pPr>
            <a:endParaRPr lang="de-AT" sz="1800" dirty="0" smtClean="0">
              <a:solidFill>
                <a:schemeClr val="accent1"/>
              </a:solidFill>
              <a:latin typeface="Corbel" panose="020B0503020204020204" pitchFamily="34" charset="0"/>
            </a:endParaRPr>
          </a:p>
          <a:p>
            <a:pPr lvl="1">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f</a:t>
            </a:r>
            <a:r>
              <a:rPr lang="de-AT" sz="1800" dirty="0" smtClean="0">
                <a:solidFill>
                  <a:schemeClr val="accent1"/>
                </a:solidFill>
                <a:latin typeface="Corbel" panose="020B0503020204020204" pitchFamily="34" charset="0"/>
              </a:rPr>
              <a:t>ür </a:t>
            </a:r>
            <a:r>
              <a:rPr lang="de-AT" sz="1800" dirty="0">
                <a:solidFill>
                  <a:schemeClr val="accent1"/>
                </a:solidFill>
                <a:latin typeface="Corbel" panose="020B0503020204020204" pitchFamily="34" charset="0"/>
              </a:rPr>
              <a:t>das Befahren des </a:t>
            </a:r>
            <a:r>
              <a:rPr lang="de-AT" sz="1800" b="1" dirty="0">
                <a:solidFill>
                  <a:srgbClr val="189BC4"/>
                </a:solidFill>
                <a:latin typeface="Corbel" panose="020B0503020204020204" pitchFamily="34" charset="0"/>
              </a:rPr>
              <a:t>Main-Donau-Kanals </a:t>
            </a:r>
            <a:r>
              <a:rPr lang="de-AT" sz="1800" dirty="0">
                <a:solidFill>
                  <a:schemeClr val="accent1"/>
                </a:solidFill>
                <a:latin typeface="Corbel" panose="020B0503020204020204" pitchFamily="34" charset="0"/>
              </a:rPr>
              <a:t>und des </a:t>
            </a:r>
            <a:r>
              <a:rPr lang="de-AT" sz="1800" b="1" dirty="0">
                <a:solidFill>
                  <a:srgbClr val="189BC4"/>
                </a:solidFill>
                <a:latin typeface="Corbel" panose="020B0503020204020204" pitchFamily="34" charset="0"/>
              </a:rPr>
              <a:t>Donau-Schwarzmeerkanals</a:t>
            </a:r>
            <a:r>
              <a:rPr lang="de-AT" sz="1800" dirty="0">
                <a:solidFill>
                  <a:schemeClr val="accent1"/>
                </a:solidFill>
                <a:latin typeface="Corbel" panose="020B0503020204020204" pitchFamily="34" charset="0"/>
              </a:rPr>
              <a:t> (Rumänien) sind Abgaben zu entrichten (nat. Wasserstraßen</a:t>
            </a:r>
            <a:r>
              <a:rPr lang="de-AT" sz="1800" dirty="0" smtClean="0">
                <a:solidFill>
                  <a:schemeClr val="accent1"/>
                </a:solidFill>
                <a:latin typeface="Corbel" panose="020B0503020204020204" pitchFamily="34" charset="0"/>
              </a:rPr>
              <a:t>) – fallen nicht </a:t>
            </a:r>
            <a:r>
              <a:rPr lang="de-AT" sz="1800" dirty="0">
                <a:solidFill>
                  <a:schemeClr val="accent1"/>
                </a:solidFill>
                <a:latin typeface="Corbel" panose="020B0503020204020204" pitchFamily="34" charset="0"/>
              </a:rPr>
              <a:t>unter Belgrader </a:t>
            </a:r>
            <a:r>
              <a:rPr lang="de-AT" sz="1800" dirty="0" smtClean="0">
                <a:solidFill>
                  <a:schemeClr val="accent1"/>
                </a:solidFill>
                <a:latin typeface="Corbel" panose="020B0503020204020204" pitchFamily="34" charset="0"/>
              </a:rPr>
              <a:t>Konvention</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Textfeld 5"/>
          <p:cNvSpPr txBox="1"/>
          <p:nvPr/>
        </p:nvSpPr>
        <p:spPr>
          <a:xfrm>
            <a:off x="8226577" y="6417000"/>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
        <p:nvSpPr>
          <p:cNvPr id="7" name="Textfeld 6"/>
          <p:cNvSpPr txBox="1"/>
          <p:nvPr/>
        </p:nvSpPr>
        <p:spPr>
          <a:xfrm>
            <a:off x="133945" y="1629145"/>
            <a:ext cx="920445" cy="215444"/>
          </a:xfrm>
          <a:prstGeom prst="rect">
            <a:avLst/>
          </a:prstGeom>
          <a:noFill/>
        </p:spPr>
        <p:txBody>
          <a:bodyPr wrap="none" rtlCol="0">
            <a:spAutoFit/>
          </a:bodyPr>
          <a:lstStyle/>
          <a:p>
            <a:r>
              <a:rPr lang="de-AT" sz="800" dirty="0" smtClean="0">
                <a:solidFill>
                  <a:schemeClr val="bg1"/>
                </a:solidFill>
                <a:latin typeface="Corbel" panose="020B0503020204020204" pitchFamily="34" charset="0"/>
              </a:rPr>
              <a:t>Quelle: </a:t>
            </a:r>
            <a:r>
              <a:rPr lang="de-AT" sz="800" dirty="0" err="1" smtClean="0">
                <a:solidFill>
                  <a:schemeClr val="bg1"/>
                </a:solidFill>
                <a:latin typeface="Corbel" panose="020B0503020204020204" pitchFamily="34" charset="0"/>
              </a:rPr>
              <a:t>viadonau</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403901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Lernziele und Zielgruppe</a:t>
            </a:r>
            <a:endParaRPr lang="de-AT" dirty="0"/>
          </a:p>
        </p:txBody>
      </p:sp>
      <p:sp>
        <p:nvSpPr>
          <p:cNvPr id="3" name="Inhaltsplatzhalter 2"/>
          <p:cNvSpPr>
            <a:spLocks noGrp="1"/>
          </p:cNvSpPr>
          <p:nvPr>
            <p:ph idx="1"/>
          </p:nvPr>
        </p:nvSpPr>
        <p:spPr>
          <a:xfrm>
            <a:off x="457200" y="1700808"/>
            <a:ext cx="7787208" cy="2880320"/>
          </a:xfrm>
        </p:spPr>
        <p:txBody>
          <a:bodyPr>
            <a:normAutofit lnSpcReduction="10000"/>
          </a:bodyPr>
          <a:lstStyle/>
          <a:p>
            <a:pPr marL="0" indent="0">
              <a:buNone/>
            </a:pPr>
            <a:r>
              <a:rPr lang="de-AT" sz="1600" dirty="0">
                <a:solidFill>
                  <a:schemeClr val="accent1"/>
                </a:solidFill>
                <a:latin typeface="Corbel" panose="020B0503020204020204" pitchFamily="34" charset="0"/>
              </a:rPr>
              <a:t>Nach der Auseinandersetzung mit den Inhalten kennen die Lernenden….</a:t>
            </a:r>
          </a:p>
          <a:p>
            <a:endParaRPr lang="de-AT" sz="1600" dirty="0">
              <a:solidFill>
                <a:schemeClr val="accent1"/>
              </a:solidFill>
              <a:latin typeface="Corbel" panose="020B0503020204020204" pitchFamily="34" charset="0"/>
            </a:endParaRPr>
          </a:p>
          <a:p>
            <a:r>
              <a:rPr lang="de-AT" sz="1600" dirty="0" smtClean="0">
                <a:solidFill>
                  <a:schemeClr val="accent1"/>
                </a:solidFill>
                <a:latin typeface="Corbel" panose="020B0503020204020204" pitchFamily="34" charset="0"/>
              </a:rPr>
              <a:t>Die Stärken und Schwächen der Binnenschifffahrt, sowie geeignete Güter für den Transport auf der Binnenwasserstraße. Zudem traditionelle Märkte auf der Donau und Informationen zu Gefahrgut.</a:t>
            </a:r>
          </a:p>
          <a:p>
            <a:r>
              <a:rPr lang="de-AT" sz="1600" dirty="0" smtClean="0">
                <a:solidFill>
                  <a:schemeClr val="accent1"/>
                </a:solidFill>
                <a:latin typeface="Corbel" panose="020B0503020204020204" pitchFamily="34" charset="0"/>
              </a:rPr>
              <a:t>Die Transportkostenkalkulation mit den verschiedenen Kostenfaktoren der Binnenschifffahrt, sowie die Berechnung der Transportzeiten. Außerdem die Transportvarianten in der Binnenschifffahrt und Informationen über Frachtverträge.</a:t>
            </a:r>
          </a:p>
          <a:p>
            <a:r>
              <a:rPr lang="de-AT" sz="1600" dirty="0" smtClean="0">
                <a:solidFill>
                  <a:schemeClr val="accent1"/>
                </a:solidFill>
                <a:latin typeface="Corbel" panose="020B0503020204020204" pitchFamily="34" charset="0"/>
              </a:rPr>
              <a:t>Die Akteure in multimodalen Verkehr, sowie multimodale Ladungsträger und die Arten des multimodalen Transports. Darüber hinaus ein Praxisbeispiel zum Binnenschiff als Teil der (multimodalen) Transportkette</a:t>
            </a:r>
          </a:p>
          <a:p>
            <a:endParaRPr lang="de-AT" sz="1600" dirty="0">
              <a:solidFill>
                <a:schemeClr val="accent1"/>
              </a:solidFill>
            </a:endParaRPr>
          </a:p>
          <a:p>
            <a:endParaRPr lang="de-AT" sz="1600" dirty="0">
              <a:solidFill>
                <a:schemeClr val="accent1"/>
              </a:solidFill>
            </a:endParaRPr>
          </a:p>
        </p:txBody>
      </p:sp>
      <p:sp>
        <p:nvSpPr>
          <p:cNvPr id="4" name="Datumsplatzhalter 3"/>
          <p:cNvSpPr>
            <a:spLocks noGrp="1"/>
          </p:cNvSpPr>
          <p:nvPr>
            <p:ph type="dt" sz="half" idx="10"/>
          </p:nvPr>
        </p:nvSpPr>
        <p:spPr/>
        <p:txBody>
          <a:bodyPr/>
          <a:lstStyle/>
          <a:p>
            <a:fld id="{C3D77C34-6C44-4277-B246-65ADA1908AF9}" type="datetime7">
              <a:rPr lang="de-AT" smtClean="0">
                <a:solidFill>
                  <a:prstClr val="white"/>
                </a:solidFill>
              </a:rPr>
              <a:t>Jul-20</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7" name="Inhaltsplatzhalter 2"/>
          <p:cNvSpPr txBox="1">
            <a:spLocks/>
          </p:cNvSpPr>
          <p:nvPr/>
        </p:nvSpPr>
        <p:spPr>
          <a:xfrm>
            <a:off x="457200" y="4797152"/>
            <a:ext cx="4978896"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smtClean="0">
                <a:solidFill>
                  <a:schemeClr val="accent1"/>
                </a:solidFill>
              </a:rPr>
              <a:t>Zielgruppen</a:t>
            </a:r>
          </a:p>
          <a:p>
            <a:r>
              <a:rPr lang="de-AT" sz="1600" dirty="0" smtClean="0">
                <a:solidFill>
                  <a:schemeClr val="accent1"/>
                </a:solidFill>
              </a:rPr>
              <a:t>Schüler*innen der Oberstufen (AHS) bzw. BHS</a:t>
            </a:r>
          </a:p>
          <a:p>
            <a:r>
              <a:rPr lang="de-AT" sz="1600" dirty="0" smtClean="0">
                <a:solidFill>
                  <a:schemeClr val="accent1"/>
                </a:solidFill>
              </a:rPr>
              <a:t>Berufsschüler*innen</a:t>
            </a:r>
          </a:p>
          <a:p>
            <a:r>
              <a:rPr lang="de-AT" sz="1600" dirty="0" smtClean="0">
                <a:solidFill>
                  <a:schemeClr val="accent1"/>
                </a:solidFill>
              </a:rPr>
              <a:t>Studierende als Einführung in die Binnenschifffahrtslogistik</a:t>
            </a:r>
          </a:p>
          <a:p>
            <a:pPr marL="0" indent="0">
              <a:buNone/>
            </a:pPr>
            <a:endParaRPr lang="de-AT" sz="1600" dirty="0">
              <a:solidFill>
                <a:schemeClr val="accent1"/>
              </a:solidFill>
            </a:endParaRPr>
          </a:p>
        </p:txBody>
      </p:sp>
    </p:spTree>
    <p:extLst>
      <p:ext uri="{BB962C8B-B14F-4D97-AF65-F5344CB8AC3E}">
        <p14:creationId xmlns:p14="http://schemas.microsoft.com/office/powerpoint/2010/main" val="71145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Treibstoffverbrauch/-kosten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lnSpcReduction="10000"/>
          </a:bodyPr>
          <a:lstStyle/>
          <a:p>
            <a:pPr>
              <a:spcBef>
                <a:spcPts val="600"/>
              </a:spcBef>
              <a:spcAft>
                <a:spcPts val="1200"/>
              </a:spcAft>
              <a:buClr>
                <a:srgbClr val="189BC4"/>
              </a:buClr>
            </a:pPr>
            <a:r>
              <a:rPr lang="de-AT" sz="1800" dirty="0" smtClean="0">
                <a:solidFill>
                  <a:schemeClr val="accent1"/>
                </a:solidFill>
                <a:latin typeface="Corbel" panose="020B0503020204020204" pitchFamily="34" charset="0"/>
              </a:rPr>
              <a:t>Schiffe i.d.R. mit </a:t>
            </a:r>
            <a:r>
              <a:rPr lang="de-AT" sz="1800" b="1" dirty="0" smtClean="0">
                <a:solidFill>
                  <a:srgbClr val="189BC4"/>
                </a:solidFill>
                <a:latin typeface="Corbel" panose="020B0503020204020204" pitchFamily="34" charset="0"/>
              </a:rPr>
              <a:t>Verbrennungsmotoren </a:t>
            </a:r>
            <a:r>
              <a:rPr lang="de-AT" sz="1800" dirty="0" smtClean="0">
                <a:solidFill>
                  <a:schemeClr val="accent1"/>
                </a:solidFill>
                <a:latin typeface="Corbel" panose="020B0503020204020204" pitchFamily="34" charset="0"/>
              </a:rPr>
              <a:t>betrieben</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und verwenden </a:t>
            </a:r>
            <a:r>
              <a:rPr lang="de-AT" sz="1800" b="1" dirty="0">
                <a:solidFill>
                  <a:srgbClr val="189BC4"/>
                </a:solidFill>
                <a:latin typeface="Corbel" panose="020B0503020204020204" pitchFamily="34" charset="0"/>
              </a:rPr>
              <a:t>Gasöl</a:t>
            </a:r>
          </a:p>
          <a:p>
            <a:pPr>
              <a:spcBef>
                <a:spcPts val="600"/>
              </a:spcBef>
              <a:spcAft>
                <a:spcPts val="1200"/>
              </a:spcAft>
              <a:buClr>
                <a:srgbClr val="189BC4"/>
              </a:buClr>
            </a:pPr>
            <a:endParaRPr lang="de-AT" sz="1800" dirty="0" smtClean="0">
              <a:solidFill>
                <a:schemeClr val="accent1"/>
              </a:solidFill>
              <a:latin typeface="Corbel" panose="020B0503020204020204" pitchFamily="34" charset="0"/>
            </a:endParaRPr>
          </a:p>
          <a:p>
            <a:pPr>
              <a:spcBef>
                <a:spcPts val="600"/>
              </a:spcBef>
              <a:spcAft>
                <a:spcPts val="1200"/>
              </a:spcAft>
              <a:buClr>
                <a:srgbClr val="189BC4"/>
              </a:buClr>
            </a:pPr>
            <a:r>
              <a:rPr lang="de-AT" sz="1800" b="1" dirty="0">
                <a:solidFill>
                  <a:srgbClr val="189BC4"/>
                </a:solidFill>
                <a:latin typeface="Corbel" panose="020B0503020204020204" pitchFamily="34" charset="0"/>
              </a:rPr>
              <a:t>Ø Treibstoffverbrauch </a:t>
            </a:r>
            <a:r>
              <a:rPr lang="de-AT" sz="1800" dirty="0" smtClean="0">
                <a:solidFill>
                  <a:schemeClr val="accent1"/>
                </a:solidFill>
                <a:latin typeface="Corbel" panose="020B0503020204020204" pitchFamily="34" charset="0"/>
              </a:rPr>
              <a:t>abhängig von:</a:t>
            </a:r>
          </a:p>
          <a:p>
            <a:pPr lvl="1">
              <a:spcBef>
                <a:spcPts val="600"/>
              </a:spcBef>
              <a:spcAft>
                <a:spcPts val="1200"/>
              </a:spcAft>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Auslastung des Schiffes</a:t>
            </a:r>
          </a:p>
          <a:p>
            <a:pPr lvl="1">
              <a:spcBef>
                <a:spcPts val="600"/>
              </a:spcBef>
              <a:spcAft>
                <a:spcPts val="1200"/>
              </a:spcAft>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Paarigkeit der Verkehre (Leerfahrten)</a:t>
            </a:r>
          </a:p>
          <a:p>
            <a:pPr lvl="1">
              <a:spcBef>
                <a:spcPts val="600"/>
              </a:spcBef>
              <a:spcAft>
                <a:spcPts val="1200"/>
              </a:spcAft>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a:t>
            </a:r>
            <a:r>
              <a:rPr lang="de-AT" sz="1600" dirty="0" smtClean="0">
                <a:solidFill>
                  <a:schemeClr val="accent1"/>
                </a:solidFill>
                <a:latin typeface="Corbel" panose="020B0503020204020204" pitchFamily="34" charset="0"/>
              </a:rPr>
              <a:t>erfügbare Fahrwassertiefe (Flachwasserwiderstand)</a:t>
            </a:r>
          </a:p>
          <a:p>
            <a:pPr lvl="1">
              <a:spcBef>
                <a:spcPts val="600"/>
              </a:spcBef>
              <a:spcAft>
                <a:spcPts val="1200"/>
              </a:spcAft>
              <a:buClr>
                <a:srgbClr val="189BC4"/>
              </a:buClr>
              <a:buFont typeface="Symbol" panose="05050102010706020507" pitchFamily="18" charset="2"/>
              <a:buChar char="-"/>
            </a:pPr>
            <a:r>
              <a:rPr lang="de-AT" sz="1600" dirty="0">
                <a:solidFill>
                  <a:schemeClr val="accent1"/>
                </a:solidFill>
                <a:latin typeface="Corbel" panose="020B0503020204020204" pitchFamily="34" charset="0"/>
              </a:rPr>
              <a:t>n</a:t>
            </a:r>
            <a:r>
              <a:rPr lang="de-AT" sz="1600" dirty="0" smtClean="0">
                <a:solidFill>
                  <a:schemeClr val="accent1"/>
                </a:solidFill>
                <a:latin typeface="Corbel" panose="020B0503020204020204" pitchFamily="34" charset="0"/>
              </a:rPr>
              <a:t>autische Bedingungen (Stauhaltungen, frei fließende Abschnitte, Strömungsgeschwindigkeiten)</a:t>
            </a:r>
          </a:p>
          <a:p>
            <a:pPr>
              <a:spcBef>
                <a:spcPts val="600"/>
              </a:spcBef>
              <a:spcAft>
                <a:spcPts val="1200"/>
              </a:spcAft>
              <a:buClr>
                <a:srgbClr val="189BC4"/>
              </a:buClr>
            </a:pPr>
            <a:endParaRPr lang="de-AT" sz="1800" dirty="0" smtClean="0">
              <a:solidFill>
                <a:schemeClr val="accent1"/>
              </a:solidFill>
              <a:latin typeface="Corbel" panose="020B0503020204020204" pitchFamily="34" charset="0"/>
            </a:endParaRPr>
          </a:p>
          <a:p>
            <a:pPr>
              <a:spcBef>
                <a:spcPts val="600"/>
              </a:spcBef>
              <a:spcAft>
                <a:spcPts val="1200"/>
              </a:spcAft>
              <a:buClr>
                <a:srgbClr val="189BC4"/>
              </a:buClr>
            </a:pPr>
            <a:r>
              <a:rPr lang="de-AT" sz="1800" dirty="0" smtClean="0">
                <a:solidFill>
                  <a:schemeClr val="accent1"/>
                </a:solidFill>
                <a:latin typeface="Corbel" panose="020B0503020204020204" pitchFamily="34" charset="0"/>
              </a:rPr>
              <a:t>Treibstoffpreise an </a:t>
            </a:r>
            <a:r>
              <a:rPr lang="de-AT" sz="1800" b="1" dirty="0">
                <a:solidFill>
                  <a:srgbClr val="189BC4"/>
                </a:solidFill>
                <a:latin typeface="Corbel" panose="020B0503020204020204" pitchFamily="34" charset="0"/>
              </a:rPr>
              <a:t>Ölpreis</a:t>
            </a:r>
            <a:r>
              <a:rPr lang="de-AT" sz="1800" dirty="0" smtClean="0">
                <a:solidFill>
                  <a:schemeClr val="accent1"/>
                </a:solidFill>
                <a:latin typeface="Corbel" panose="020B0503020204020204" pitchFamily="34" charset="0"/>
              </a:rPr>
              <a:t> gebunden </a:t>
            </a:r>
            <a:r>
              <a:rPr lang="de-AT" sz="1800" dirty="0" smtClean="0">
                <a:solidFill>
                  <a:schemeClr val="accent1"/>
                </a:solidFill>
                <a:latin typeface="Corbel" panose="020B0503020204020204" pitchFamily="34" charset="0"/>
                <a:sym typeface="Wingdings" panose="05000000000000000000" pitchFamily="2" charset="2"/>
              </a:rPr>
              <a:t></a:t>
            </a:r>
            <a:r>
              <a:rPr lang="de-AT" sz="1800" dirty="0" smtClean="0">
                <a:solidFill>
                  <a:schemeClr val="accent1"/>
                </a:solidFill>
                <a:latin typeface="Corbel" panose="020B0503020204020204" pitchFamily="34" charset="0"/>
              </a:rPr>
              <a:t> variieren stark</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6" name="Textfeld 5"/>
          <p:cNvSpPr txBox="1"/>
          <p:nvPr/>
        </p:nvSpPr>
        <p:spPr>
          <a:xfrm>
            <a:off x="8226577" y="6417000"/>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5868144" y="1700808"/>
            <a:ext cx="3275856" cy="2175373"/>
          </a:xfrm>
          <a:prstGeom prst="rect">
            <a:avLst/>
          </a:prstGeom>
        </p:spPr>
      </p:pic>
      <p:sp>
        <p:nvSpPr>
          <p:cNvPr id="7" name="Textfeld 6"/>
          <p:cNvSpPr txBox="1"/>
          <p:nvPr/>
        </p:nvSpPr>
        <p:spPr>
          <a:xfrm>
            <a:off x="5848807" y="3613191"/>
            <a:ext cx="840295" cy="215444"/>
          </a:xfrm>
          <a:prstGeom prst="rect">
            <a:avLst/>
          </a:prstGeom>
          <a:noFill/>
        </p:spPr>
        <p:txBody>
          <a:bodyPr wrap="none" rtlCol="0">
            <a:spAutoFit/>
          </a:bodyPr>
          <a:lstStyle/>
          <a:p>
            <a:r>
              <a:rPr lang="de-AT" sz="800" dirty="0" smtClean="0">
                <a:solidFill>
                  <a:schemeClr val="bg1"/>
                </a:solidFill>
                <a:latin typeface="Corbel" panose="020B0503020204020204" pitchFamily="34" charset="0"/>
              </a:rPr>
              <a:t>Quelle: </a:t>
            </a:r>
            <a:r>
              <a:rPr lang="de-AT" sz="800" dirty="0" err="1" smtClean="0">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25817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Hafenkostenbeispiel – </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Ennshafen zum Hafen  Wien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lnSpc>
                <a:spcPct val="70000"/>
              </a:lnSpc>
              <a:buClr>
                <a:srgbClr val="189BC4"/>
              </a:buClr>
              <a:buNone/>
            </a:pPr>
            <a:endParaRPr lang="de-AT" sz="1800" b="1" dirty="0" smtClean="0">
              <a:solidFill>
                <a:srgbClr val="189BC4"/>
              </a:solidFill>
              <a:latin typeface="Corbel" panose="020B0503020204020204" pitchFamily="34" charset="0"/>
            </a:endParaRPr>
          </a:p>
          <a:p>
            <a:pPr marL="0" indent="0">
              <a:lnSpc>
                <a:spcPct val="70000"/>
              </a:lnSpc>
              <a:buClr>
                <a:srgbClr val="189BC4"/>
              </a:buClr>
              <a:buNone/>
            </a:pPr>
            <a:r>
              <a:rPr lang="de-AT" sz="1800" b="1" dirty="0" smtClean="0">
                <a:solidFill>
                  <a:srgbClr val="189BC4"/>
                </a:solidFill>
                <a:latin typeface="Corbel" panose="020B0503020204020204" pitchFamily="34" charset="0"/>
              </a:rPr>
              <a:t>Beispiel Ennshafen </a:t>
            </a:r>
            <a:r>
              <a:rPr lang="de-AT" sz="1800" b="1" dirty="0" smtClean="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hlinkClick r:id="rId3"/>
              </a:rPr>
              <a:t>Hafenordnung </a:t>
            </a:r>
            <a:r>
              <a:rPr lang="de-AT" sz="1800" dirty="0" err="1" smtClean="0">
                <a:solidFill>
                  <a:schemeClr val="accent1"/>
                </a:solidFill>
                <a:latin typeface="Corbel" panose="020B0503020204020204" pitchFamily="34" charset="0"/>
                <a:hlinkClick r:id="rId3"/>
              </a:rPr>
              <a:t>Ennshafen</a:t>
            </a:r>
            <a:endParaRPr lang="de-AT" sz="1800" dirty="0" smtClean="0">
              <a:solidFill>
                <a:schemeClr val="accent1"/>
              </a:solidFill>
              <a:latin typeface="Corbel" panose="020B0503020204020204" pitchFamily="34" charset="0"/>
            </a:endParaRPr>
          </a:p>
          <a:p>
            <a:pPr marL="0" indent="0">
              <a:lnSpc>
                <a:spcPct val="70000"/>
              </a:lnSpc>
              <a:buClr>
                <a:srgbClr val="189BC4"/>
              </a:buClr>
              <a:buNone/>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Ufergeld</a:t>
            </a:r>
            <a:r>
              <a:rPr lang="de-AT" sz="1800" dirty="0" smtClean="0">
                <a:solidFill>
                  <a:srgbClr val="189BC4"/>
                </a:solidFill>
                <a:latin typeface="Corbel" panose="020B0503020204020204" pitchFamily="34" charset="0"/>
              </a:rPr>
              <a:t>:</a:t>
            </a:r>
            <a:r>
              <a:rPr lang="de-AT" sz="1800" dirty="0" smtClean="0">
                <a:solidFill>
                  <a:schemeClr val="accent1"/>
                </a:solidFill>
                <a:latin typeface="Corbel" panose="020B0503020204020204" pitchFamily="34" charset="0"/>
              </a:rPr>
              <a:t> (für den Umschlag zu bezahlen)</a:t>
            </a: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40 </a:t>
            </a:r>
            <a:r>
              <a:rPr lang="de-AT" sz="1800" dirty="0">
                <a:solidFill>
                  <a:schemeClr val="accent1"/>
                </a:solidFill>
                <a:latin typeface="Corbel" panose="020B0503020204020204" pitchFamily="34" charset="0"/>
              </a:rPr>
              <a:t>Cent pro umgeschlagener </a:t>
            </a:r>
            <a:r>
              <a:rPr lang="de-AT" sz="1800" dirty="0" smtClean="0">
                <a:solidFill>
                  <a:schemeClr val="accent1"/>
                </a:solidFill>
                <a:latin typeface="Corbel" panose="020B0503020204020204" pitchFamily="34" charset="0"/>
              </a:rPr>
              <a:t>Tonne</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0,4 x 6.000 Tonnen = </a:t>
            </a:r>
            <a:r>
              <a:rPr lang="de-AT" sz="1800" b="1" dirty="0" smtClean="0">
                <a:solidFill>
                  <a:srgbClr val="189BC4"/>
                </a:solidFill>
                <a:latin typeface="Corbel" panose="020B0503020204020204" pitchFamily="34" charset="0"/>
              </a:rPr>
              <a:t>2.400 € Ufergeld</a:t>
            </a:r>
            <a:endParaRPr lang="de-AT" sz="1800" dirty="0" smtClean="0">
              <a:solidFill>
                <a:srgbClr val="189BC4"/>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Liegegeld:</a:t>
            </a:r>
            <a:r>
              <a:rPr lang="de-AT" sz="1800" dirty="0" smtClean="0">
                <a:solidFill>
                  <a:srgbClr val="189BC4"/>
                </a:solidFill>
                <a:latin typeface="Corbel" panose="020B0503020204020204" pitchFamily="34" charset="0"/>
              </a:rPr>
              <a:t> </a:t>
            </a:r>
            <a:r>
              <a:rPr lang="de-AT" sz="1800" dirty="0" smtClean="0">
                <a:solidFill>
                  <a:schemeClr val="accent1"/>
                </a:solidFill>
                <a:latin typeface="Corbel" panose="020B0503020204020204" pitchFamily="34" charset="0"/>
              </a:rPr>
              <a:t>bei Überschreitung: Frachtführer erhält 2 Cent/Tonne Tragfähigkeit je angefangener Stunde</a:t>
            </a: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Abfallentsorgung, Stromanschluss, Trinkwasserkosten (nach Gütermenge bemessen)</a:t>
            </a:r>
          </a:p>
          <a:p>
            <a:endParaRPr lang="de-AT" sz="2000" dirty="0" smtClean="0">
              <a:solidFill>
                <a:schemeClr val="accent1"/>
              </a:solidFill>
              <a:latin typeface="Corbel" panose="020B0503020204020204" pitchFamily="34" charset="0"/>
            </a:endParaRPr>
          </a:p>
          <a:p>
            <a:pPr>
              <a:lnSpc>
                <a:spcPct val="70000"/>
              </a:lnSpc>
            </a:pPr>
            <a:endParaRPr lang="de-AT" dirty="0" smtClean="0">
              <a:solidFill>
                <a:schemeClr val="accent1"/>
              </a:solidFill>
              <a:latin typeface="Corbel" panose="020B0503020204020204" pitchFamily="34" charset="0"/>
            </a:endParaRPr>
          </a:p>
          <a:p>
            <a:pPr>
              <a:lnSpc>
                <a:spcPct val="70000"/>
              </a:lnSpc>
            </a:pPr>
            <a:endParaRPr lang="de-AT" dirty="0">
              <a:solidFill>
                <a:schemeClr val="accent1"/>
              </a:solidFill>
              <a:latin typeface="Corbel" panose="020B0503020204020204" pitchFamily="34" charset="0"/>
            </a:endParaRPr>
          </a:p>
          <a:p>
            <a:pPr>
              <a:lnSpc>
                <a:spcPct val="70000"/>
              </a:lnSpc>
            </a:pPr>
            <a:endParaRPr lang="de-DE" dirty="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6" name="Textfeld 5"/>
          <p:cNvSpPr txBox="1"/>
          <p:nvPr/>
        </p:nvSpPr>
        <p:spPr>
          <a:xfrm>
            <a:off x="8223555" y="6409548"/>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4"/>
          <a:stretch>
            <a:fillRect/>
          </a:stretch>
        </p:blipFill>
        <p:spPr>
          <a:xfrm>
            <a:off x="5436096" y="1886568"/>
            <a:ext cx="3711302" cy="2171111"/>
          </a:xfrm>
          <a:prstGeom prst="rect">
            <a:avLst/>
          </a:prstGeom>
        </p:spPr>
      </p:pic>
      <p:sp>
        <p:nvSpPr>
          <p:cNvPr id="7" name="Rechteck 6"/>
          <p:cNvSpPr/>
          <p:nvPr/>
        </p:nvSpPr>
        <p:spPr>
          <a:xfrm>
            <a:off x="5406752" y="1922386"/>
            <a:ext cx="2934072" cy="215444"/>
          </a:xfrm>
          <a:prstGeom prst="rect">
            <a:avLst/>
          </a:prstGeom>
        </p:spPr>
        <p:txBody>
          <a:bodyPr wrap="square">
            <a:spAutoFit/>
          </a:bodyPr>
          <a:lstStyle/>
          <a:p>
            <a:r>
              <a:rPr lang="de-AT" sz="800" dirty="0" smtClean="0">
                <a:solidFill>
                  <a:schemeClr val="bg1">
                    <a:lumMod val="85000"/>
                  </a:schemeClr>
                </a:solidFill>
                <a:latin typeface="Corbel" panose="020B0503020204020204" pitchFamily="34" charset="0"/>
              </a:rPr>
              <a:t>Quelle: http</a:t>
            </a:r>
            <a:r>
              <a:rPr lang="de-AT" sz="800" dirty="0">
                <a:solidFill>
                  <a:schemeClr val="bg1">
                    <a:lumMod val="85000"/>
                  </a:schemeClr>
                </a:solidFill>
                <a:latin typeface="Corbel" panose="020B0503020204020204" pitchFamily="34" charset="0"/>
              </a:rPr>
              <a:t>://www.linzwiki.at/wiki/Datei:Ennshafen_Luftbild.jpg/</a:t>
            </a:r>
          </a:p>
        </p:txBody>
      </p:sp>
    </p:spTree>
    <p:extLst>
      <p:ext uri="{BB962C8B-B14F-4D97-AF65-F5344CB8AC3E}">
        <p14:creationId xmlns:p14="http://schemas.microsoft.com/office/powerpoint/2010/main" val="344800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451"/>
            <a:ext cx="8229600" cy="990600"/>
          </a:xfrm>
        </p:spPr>
        <p:txBody>
          <a:bodyPr>
            <a:normAutofit fontScale="90000"/>
          </a:bodyPr>
          <a:lstStyle/>
          <a:p>
            <a:r>
              <a:rPr lang="de-AT" sz="3100" b="1" dirty="0" smtClean="0">
                <a:solidFill>
                  <a:srgbClr val="3C628F"/>
                </a:solidFill>
                <a:latin typeface="Corbel" panose="020B0503020204020204" pitchFamily="34" charset="0"/>
              </a:rPr>
              <a:t>Exkurs: Klassifizierung </a:t>
            </a:r>
            <a:r>
              <a:rPr lang="de-AT" sz="3100" b="1" dirty="0" smtClean="0">
                <a:solidFill>
                  <a:schemeClr val="accent1"/>
                </a:solidFill>
                <a:latin typeface="Corbel" panose="020B0503020204020204" pitchFamily="34" charset="0"/>
              </a:rPr>
              <a:t>von</a:t>
            </a:r>
            <a:br>
              <a:rPr lang="de-AT" sz="3100" b="1" dirty="0" smtClean="0">
                <a:solidFill>
                  <a:schemeClr val="accent1"/>
                </a:solidFill>
                <a:latin typeface="Corbel" panose="020B0503020204020204" pitchFamily="34" charset="0"/>
              </a:rPr>
            </a:br>
            <a:r>
              <a:rPr lang="de-AT" sz="3100" b="1" dirty="0" smtClean="0">
                <a:solidFill>
                  <a:schemeClr val="accent1"/>
                </a:solidFill>
                <a:latin typeface="Corbel" panose="020B0503020204020204" pitchFamily="34" charset="0"/>
              </a:rPr>
              <a:t>Binnenwasserstraßen</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2060848"/>
            <a:ext cx="8229600" cy="4349294"/>
          </a:xfrm>
        </p:spPr>
        <p:txBody>
          <a:bodyPr/>
          <a:lstStyle/>
          <a:p>
            <a:pPr>
              <a:buClr>
                <a:srgbClr val="189BC4"/>
              </a:buClr>
            </a:pPr>
            <a:r>
              <a:rPr lang="de-AT" sz="1800" dirty="0" smtClean="0">
                <a:solidFill>
                  <a:schemeClr val="accent1"/>
                </a:solidFill>
                <a:latin typeface="Corbel" panose="020B0503020204020204" pitchFamily="34" charset="0"/>
              </a:rPr>
              <a:t>wichtig für Transportorganisation: welches Schiff kann wo fahren?</a:t>
            </a:r>
          </a:p>
          <a:p>
            <a:pPr>
              <a:buClr>
                <a:srgbClr val="189BC4"/>
              </a:buClr>
            </a:pPr>
            <a:r>
              <a:rPr lang="de-AT" sz="1800" dirty="0">
                <a:solidFill>
                  <a:schemeClr val="accent1"/>
                </a:solidFill>
                <a:latin typeface="Corbel" panose="020B0503020204020204" pitchFamily="34" charset="0"/>
              </a:rPr>
              <a:t>m</a:t>
            </a:r>
            <a:r>
              <a:rPr lang="de-AT" sz="1800" dirty="0" smtClean="0">
                <a:solidFill>
                  <a:schemeClr val="accent1"/>
                </a:solidFill>
                <a:latin typeface="Corbel" panose="020B0503020204020204" pitchFamily="34" charset="0"/>
              </a:rPr>
              <a:t>aximaler Tiefgang der Schiffe, Brückendurchfahrtshöhen etc.</a:t>
            </a:r>
          </a:p>
          <a:p>
            <a:pPr>
              <a:buClr>
                <a:srgbClr val="189BC4"/>
              </a:buClr>
            </a:pPr>
            <a:r>
              <a:rPr lang="de-AT" sz="1800" dirty="0" smtClean="0">
                <a:solidFill>
                  <a:schemeClr val="accent1"/>
                </a:solidFill>
                <a:latin typeface="Corbel" panose="020B0503020204020204" pitchFamily="34" charset="0"/>
              </a:rPr>
              <a:t>Wasserstraßenklassen</a:t>
            </a:r>
          </a:p>
          <a:p>
            <a:pPr>
              <a:buClr>
                <a:srgbClr val="189BC4"/>
              </a:buClr>
            </a:pPr>
            <a:r>
              <a:rPr lang="de-AT" sz="1800" dirty="0" smtClean="0">
                <a:solidFill>
                  <a:schemeClr val="accent1"/>
                </a:solidFill>
                <a:latin typeface="Corbel" panose="020B0503020204020204" pitchFamily="34" charset="0"/>
              </a:rPr>
              <a:t>Schiffszeugnis bescheinigt, welche Wasserstraßen befahren werden können</a:t>
            </a:r>
          </a:p>
          <a:p>
            <a:pPr>
              <a:buClr>
                <a:srgbClr val="189BC4"/>
              </a:buClr>
            </a:pPr>
            <a:r>
              <a:rPr lang="de-AT" sz="1800" dirty="0" smtClean="0">
                <a:solidFill>
                  <a:schemeClr val="accent1"/>
                </a:solidFill>
                <a:latin typeface="Corbel" panose="020B0503020204020204" pitchFamily="34" charset="0"/>
              </a:rPr>
              <a:t>Unterteilung der Wasserstraßen in Klassen durch </a:t>
            </a:r>
            <a:r>
              <a:rPr lang="de-AT" sz="1800" b="1" dirty="0" smtClean="0">
                <a:solidFill>
                  <a:srgbClr val="189BC4"/>
                </a:solidFill>
                <a:latin typeface="Corbel" panose="020B0503020204020204" pitchFamily="34" charset="0"/>
              </a:rPr>
              <a:t>AGN</a:t>
            </a:r>
            <a:r>
              <a:rPr lang="de-AT" sz="1800" dirty="0" smtClean="0">
                <a:solidFill>
                  <a:schemeClr val="accent1"/>
                </a:solidFill>
                <a:latin typeface="Corbel" panose="020B0503020204020204" pitchFamily="34" charset="0"/>
              </a:rPr>
              <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(=Europ. Übereinkommen über die Hauptbinnenwasserstraßen von internationaler Bedeutung)</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Welche Schiffe können wo fahren? (Klassen ≥ IV von internationaler Bedeutung)</a:t>
            </a:r>
          </a:p>
          <a:p>
            <a:pPr lvl="1">
              <a:buFont typeface="Symbol" panose="05050102010706020507" pitchFamily="18" charset="2"/>
              <a:buChar char="-"/>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8" name="Textfeld 1"/>
          <p:cNvSpPr txBox="1">
            <a:spLocks noChangeArrowheads="1"/>
          </p:cNvSpPr>
          <p:nvPr/>
        </p:nvSpPr>
        <p:spPr bwMode="auto">
          <a:xfrm rot="16200000">
            <a:off x="7661986" y="5365805"/>
            <a:ext cx="1750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United </a:t>
            </a:r>
            <a:r>
              <a:rPr lang="de-DE" sz="800" dirty="0" err="1" smtClean="0">
                <a:solidFill>
                  <a:schemeClr val="accent1"/>
                </a:solidFill>
                <a:latin typeface="Corbel" panose="020B0503020204020204" pitchFamily="34" charset="0"/>
              </a:rPr>
              <a:t>Nations</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Economic</a:t>
            </a:r>
            <a:r>
              <a:rPr lang="de-DE" sz="800" dirty="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Commission</a:t>
            </a:r>
            <a:r>
              <a:rPr lang="de-DE" sz="800" dirty="0" smtClean="0">
                <a:solidFill>
                  <a:schemeClr val="accent1"/>
                </a:solidFill>
                <a:latin typeface="Corbel" panose="020B0503020204020204" pitchFamily="34" charset="0"/>
              </a:rPr>
              <a:t> for Europe 2010</a:t>
            </a:r>
            <a:endParaRPr lang="de-DE" sz="800" dirty="0">
              <a:solidFill>
                <a:schemeClr val="accent1"/>
              </a:solidFill>
              <a:latin typeface="Corbel" panose="020B0503020204020204" pitchFamily="34" charset="0"/>
            </a:endParaRPr>
          </a:p>
        </p:txBody>
      </p:sp>
      <p:sp>
        <p:nvSpPr>
          <p:cNvPr id="9" name="Textfeld 8"/>
          <p:cNvSpPr txBox="1"/>
          <p:nvPr/>
        </p:nvSpPr>
        <p:spPr>
          <a:xfrm>
            <a:off x="8246100" y="6431468"/>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35496" y="4809529"/>
            <a:ext cx="4536504" cy="1837383"/>
          </a:xfrm>
          <a:prstGeom prst="rect">
            <a:avLst/>
          </a:prstGeom>
        </p:spPr>
      </p:pic>
      <p:pic>
        <p:nvPicPr>
          <p:cNvPr id="10" name="Grafik 9"/>
          <p:cNvPicPr>
            <a:picLocks noChangeAspect="1"/>
          </p:cNvPicPr>
          <p:nvPr/>
        </p:nvPicPr>
        <p:blipFill>
          <a:blip r:embed="rId4"/>
          <a:stretch>
            <a:fillRect/>
          </a:stretch>
        </p:blipFill>
        <p:spPr>
          <a:xfrm>
            <a:off x="4981374" y="4829065"/>
            <a:ext cx="4127130" cy="1739868"/>
          </a:xfrm>
          <a:prstGeom prst="rect">
            <a:avLst/>
          </a:prstGeom>
        </p:spPr>
      </p:pic>
    </p:spTree>
    <p:extLst>
      <p:ext uri="{BB962C8B-B14F-4D97-AF65-F5344CB8AC3E}">
        <p14:creationId xmlns:p14="http://schemas.microsoft.com/office/powerpoint/2010/main" val="1060151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latin typeface="Corbel" panose="020B0503020204020204" pitchFamily="34" charset="0"/>
              </a:rPr>
              <a:t>Quiz</a:t>
            </a:r>
            <a:br>
              <a:rPr lang="de-DE"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sz="20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buNone/>
            </a:pPr>
            <a:endParaRPr lang="de-DE" sz="2000" dirty="0" smtClean="0">
              <a:solidFill>
                <a:schemeClr val="accent1"/>
              </a:solidFill>
              <a:latin typeface="Corbel" panose="020B0503020204020204" pitchFamily="34" charset="0"/>
            </a:endParaRPr>
          </a:p>
          <a:p>
            <a:pPr marL="0" indent="0" algn="ctr">
              <a:buNone/>
            </a:pPr>
            <a:endParaRPr lang="de-DE" sz="2000" dirty="0" smtClean="0">
              <a:solidFill>
                <a:schemeClr val="accent1"/>
              </a:solidFill>
              <a:latin typeface="Corbel" panose="020B0503020204020204" pitchFamily="34" charset="0"/>
            </a:endParaRPr>
          </a:p>
          <a:p>
            <a:pPr marL="0" indent="0" algn="ctr">
              <a:buNone/>
            </a:pPr>
            <a:endParaRPr lang="de-DE" sz="2000" dirty="0">
              <a:solidFill>
                <a:schemeClr val="accent1"/>
              </a:solidFill>
              <a:latin typeface="Corbel" panose="020B0503020204020204" pitchFamily="34" charset="0"/>
            </a:endParaRPr>
          </a:p>
          <a:p>
            <a:pPr marL="0" indent="0" algn="ctr">
              <a:buNone/>
            </a:pPr>
            <a:endParaRPr lang="de-DE" sz="2000" dirty="0" smtClean="0">
              <a:solidFill>
                <a:schemeClr val="accent1"/>
              </a:solidFill>
              <a:latin typeface="Corbel" panose="020B0503020204020204" pitchFamily="34" charset="0"/>
            </a:endParaRPr>
          </a:p>
          <a:p>
            <a:pPr marL="0" indent="0" algn="ctr">
              <a:spcBef>
                <a:spcPts val="1200"/>
              </a:spcBef>
              <a:buNone/>
            </a:pPr>
            <a:r>
              <a:rPr lang="de-DE" sz="1800" dirty="0" smtClean="0">
                <a:solidFill>
                  <a:schemeClr val="accent1"/>
                </a:solidFill>
                <a:latin typeface="Corbel" panose="020B0503020204020204" pitchFamily="34" charset="0"/>
              </a:rPr>
              <a:t>Welche der folgenden Kosten sind Fortbewegungskosten?</a:t>
            </a:r>
          </a:p>
          <a:p>
            <a:pPr marL="0" indent="0" algn="ctr">
              <a:buNone/>
            </a:pPr>
            <a:endParaRPr lang="de-DE" sz="1800" dirty="0">
              <a:solidFill>
                <a:schemeClr val="accent1"/>
              </a:solidFill>
              <a:latin typeface="Corbel" panose="020B0503020204020204" pitchFamily="34" charset="0"/>
            </a:endParaRPr>
          </a:p>
          <a:p>
            <a:pPr marL="895350" indent="-266700">
              <a:buSzPct val="100000"/>
              <a:buAutoNum type="alphaLcParenR"/>
              <a:tabLst>
                <a:tab pos="4933950" algn="l"/>
                <a:tab pos="5295900" algn="l"/>
              </a:tabLst>
            </a:pPr>
            <a:r>
              <a:rPr lang="de-DE" sz="1800" dirty="0" smtClean="0">
                <a:solidFill>
                  <a:schemeClr val="accent1"/>
                </a:solidFill>
                <a:latin typeface="Corbel" panose="020B0503020204020204" pitchFamily="34" charset="0"/>
              </a:rPr>
              <a:t>Löhne für die Besatzung	c)	Abschreibung des Schiffes</a:t>
            </a:r>
          </a:p>
          <a:p>
            <a:pPr marL="895350" indent="-266700">
              <a:buSzPct val="100000"/>
              <a:buAutoNum type="alphaLcParenR"/>
              <a:tabLst>
                <a:tab pos="4933950" algn="l"/>
                <a:tab pos="5295900" algn="l"/>
              </a:tabLst>
            </a:pPr>
            <a:r>
              <a:rPr lang="de-DE" sz="1800" dirty="0" smtClean="0">
                <a:solidFill>
                  <a:schemeClr val="accent1"/>
                </a:solidFill>
                <a:latin typeface="Corbel" panose="020B0503020204020204" pitchFamily="34" charset="0"/>
              </a:rPr>
              <a:t>Treibstoff- und Schmierstoffkosten	d)	Versicherungen</a:t>
            </a:r>
          </a:p>
          <a:p>
            <a:pPr marL="2194560" lvl="8"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6" name="Ellipse 5"/>
          <p:cNvSpPr/>
          <p:nvPr/>
        </p:nvSpPr>
        <p:spPr>
          <a:xfrm>
            <a:off x="899592" y="4221088"/>
            <a:ext cx="4176464" cy="43496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95616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187114" y="1894205"/>
            <a:ext cx="2669858" cy="2105224"/>
          </a:xfrm>
          <a:prstGeom prst="rect">
            <a:avLst/>
          </a:prstGeom>
        </p:spPr>
      </p:pic>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Schifffahrtsunternehmen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03848" y="1894205"/>
            <a:ext cx="5940152" cy="4515343"/>
          </a:xfrm>
        </p:spPr>
        <p:txBody>
          <a:bodyPr>
            <a:normAutofit/>
          </a:bodyPr>
          <a:lstStyle/>
          <a:p>
            <a:pPr>
              <a:buClr>
                <a:srgbClr val="189BC4"/>
              </a:buClr>
            </a:pPr>
            <a:endParaRPr lang="de-AT" sz="1800" b="1" dirty="0" smtClean="0">
              <a:solidFill>
                <a:srgbClr val="189BC4"/>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Partikuliere</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s</a:t>
            </a:r>
            <a:r>
              <a:rPr lang="de-AT" sz="1800" dirty="0" smtClean="0">
                <a:solidFill>
                  <a:schemeClr val="accent1"/>
                </a:solidFill>
                <a:latin typeface="Corbel" panose="020B0503020204020204" pitchFamily="34" charset="0"/>
              </a:rPr>
              <a:t>elbstständiger Schiffseigner mit max. 3 Schiffen</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Partikulier fährt und wohnt i. d. R. auf Schiff</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ü</a:t>
            </a:r>
            <a:r>
              <a:rPr lang="de-AT" sz="1800" dirty="0" smtClean="0">
                <a:solidFill>
                  <a:schemeClr val="accent1"/>
                </a:solidFill>
                <a:latin typeface="Corbel" panose="020B0503020204020204" pitchFamily="34" charset="0"/>
              </a:rPr>
              <a:t>berwiegend auf Rhein</a:t>
            </a:r>
          </a:p>
          <a:p>
            <a:pPr lvl="1">
              <a:buClr>
                <a:srgbClr val="189BC4"/>
              </a:buClr>
            </a:pPr>
            <a:endParaRPr lang="de-AT" sz="1800" dirty="0" smtClean="0">
              <a:solidFill>
                <a:schemeClr val="accent1"/>
              </a:solidFill>
              <a:latin typeface="Corbel" panose="020B0503020204020204" pitchFamily="34" charset="0"/>
            </a:endParaRPr>
          </a:p>
          <a:p>
            <a:pPr lvl="1">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Reedereien</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Unternehmen mit Landorganisation zur</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Abfertigung der Ladung</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Vertreter*innen sorgen für optimale Auslastung</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i</a:t>
            </a:r>
            <a:r>
              <a:rPr lang="de-AT" sz="1800" dirty="0" smtClean="0">
                <a:solidFill>
                  <a:schemeClr val="accent1"/>
                </a:solidFill>
                <a:latin typeface="Corbel" panose="020B0503020204020204" pitchFamily="34" charset="0"/>
              </a:rPr>
              <a:t>n Österreich dominieren Großreedereien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6" name="Textfeld 5"/>
          <p:cNvSpPr txBox="1"/>
          <p:nvPr/>
        </p:nvSpPr>
        <p:spPr>
          <a:xfrm>
            <a:off x="8223555" y="6409548"/>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7" name="Grafik 6"/>
          <p:cNvPicPr>
            <a:picLocks noChangeAspect="1"/>
          </p:cNvPicPr>
          <p:nvPr/>
        </p:nvPicPr>
        <p:blipFill rotWithShape="1">
          <a:blip r:embed="rId4"/>
          <a:srcRect t="14918" b="22337"/>
          <a:stretch/>
        </p:blipFill>
        <p:spPr>
          <a:xfrm>
            <a:off x="-1" y="4166592"/>
            <a:ext cx="3072341" cy="1927744"/>
          </a:xfrm>
          <a:prstGeom prst="rect">
            <a:avLst/>
          </a:prstGeom>
        </p:spPr>
      </p:pic>
      <p:sp>
        <p:nvSpPr>
          <p:cNvPr id="8" name="Rechteck 7"/>
          <p:cNvSpPr/>
          <p:nvPr/>
        </p:nvSpPr>
        <p:spPr>
          <a:xfrm>
            <a:off x="187114" y="1894205"/>
            <a:ext cx="3100594" cy="215444"/>
          </a:xfrm>
          <a:prstGeom prst="rect">
            <a:avLst/>
          </a:prstGeom>
        </p:spPr>
        <p:txBody>
          <a:bodyPr wrap="square">
            <a:spAutoFit/>
          </a:bodyPr>
          <a:lstStyle/>
          <a:p>
            <a:r>
              <a:rPr lang="de-AT" sz="800" dirty="0" smtClean="0">
                <a:solidFill>
                  <a:schemeClr val="bg1"/>
                </a:solidFill>
                <a:latin typeface="Corbel" panose="020B0503020204020204" pitchFamily="34" charset="0"/>
              </a:rPr>
              <a:t>Quelle:: viadonau</a:t>
            </a:r>
            <a:endParaRPr lang="de-AT" sz="800" dirty="0">
              <a:solidFill>
                <a:schemeClr val="bg1"/>
              </a:solidFill>
              <a:latin typeface="Corbel" panose="020B0503020204020204" pitchFamily="34" charset="0"/>
            </a:endParaRPr>
          </a:p>
        </p:txBody>
      </p:sp>
      <p:sp>
        <p:nvSpPr>
          <p:cNvPr id="9" name="Textfeld 8"/>
          <p:cNvSpPr txBox="1"/>
          <p:nvPr/>
        </p:nvSpPr>
        <p:spPr>
          <a:xfrm>
            <a:off x="0" y="4174579"/>
            <a:ext cx="819455" cy="215444"/>
          </a:xfrm>
          <a:prstGeom prst="rect">
            <a:avLst/>
          </a:prstGeom>
          <a:noFill/>
        </p:spPr>
        <p:txBody>
          <a:bodyPr wrap="none" rtlCol="0">
            <a:spAutoFit/>
          </a:bodyPr>
          <a:lstStyle/>
          <a:p>
            <a:r>
              <a:rPr lang="de-AT" sz="800" dirty="0" err="1" smtClean="0">
                <a:solidFill>
                  <a:schemeClr val="accent1"/>
                </a:solidFill>
                <a:latin typeface="Corbel" panose="020B0503020204020204" pitchFamily="34" charset="0"/>
              </a:rPr>
              <a:t>Quelle:pixabay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2838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Transportvarianten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de-AT" sz="1800" dirty="0">
                <a:solidFill>
                  <a:schemeClr val="accent1"/>
                </a:solidFill>
                <a:latin typeface="Corbel" panose="020B0503020204020204" pitchFamily="34" charset="0"/>
              </a:rPr>
              <a:t>g</a:t>
            </a:r>
            <a:r>
              <a:rPr lang="de-AT" sz="1800" dirty="0" smtClean="0">
                <a:solidFill>
                  <a:schemeClr val="accent1"/>
                </a:solidFill>
                <a:latin typeface="Corbel" panose="020B0503020204020204" pitchFamily="34" charset="0"/>
              </a:rPr>
              <a:t>esamtes Schiff (Komplettladung)</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Teil des Laderaums (Teilladung), Stückgutverfrachtung</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Kontraktfahrten: </a:t>
            </a: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mehrere Fahrten über bestimmten Zeitraum</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o</a:t>
            </a:r>
            <a:r>
              <a:rPr lang="de-AT" sz="1800" dirty="0" smtClean="0">
                <a:solidFill>
                  <a:schemeClr val="accent1"/>
                </a:solidFill>
                <a:latin typeface="Corbel" panose="020B0503020204020204" pitchFamily="34" charset="0"/>
              </a:rPr>
              <a:t>ft Jahresverträge </a:t>
            </a:r>
          </a:p>
          <a:p>
            <a:pPr lvl="1">
              <a:buClr>
                <a:srgbClr val="189BC4"/>
              </a:buClr>
              <a:buFont typeface="Symbol" panose="05050102010706020507" pitchFamily="18" charset="2"/>
              <a:buChar char="-"/>
            </a:pPr>
            <a:endParaRPr lang="de-AT" sz="1800" dirty="0" smtClean="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Spotmarkt:</a:t>
            </a:r>
            <a:r>
              <a:rPr lang="de-AT" sz="1800" dirty="0" smtClean="0">
                <a:solidFill>
                  <a:schemeClr val="accent1"/>
                </a:solidFill>
                <a:latin typeface="Corbel" panose="020B0503020204020204" pitchFamily="34" charset="0"/>
              </a:rPr>
              <a:t> </a:t>
            </a: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smtClean="0">
                <a:solidFill>
                  <a:schemeClr val="accent1"/>
                </a:solidFill>
                <a:latin typeface="Corbel" panose="020B0503020204020204" pitchFamily="34" charset="0"/>
              </a:rPr>
              <a:t>Tagesgeschäfte, einzelne Fahrten nach aktuellem Tagespreis abgegolten,</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i. d. R. kurzfristig</a:t>
            </a:r>
          </a:p>
          <a:p>
            <a:pPr lvl="1">
              <a:buClr>
                <a:srgbClr val="189BC4"/>
              </a:buClr>
              <a:buFont typeface="Symbol" panose="05050102010706020507" pitchFamily="18" charset="2"/>
              <a:buChar char="-"/>
            </a:pPr>
            <a:endParaRPr lang="de-AT" sz="1800" dirty="0" smtClean="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Multimodale Liniendienste: </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b</a:t>
            </a:r>
            <a:r>
              <a:rPr lang="de-AT" sz="1800" dirty="0" smtClean="0">
                <a:solidFill>
                  <a:schemeClr val="accent1"/>
                </a:solidFill>
                <a:latin typeface="Corbel" panose="020B0503020204020204" pitchFamily="34" charset="0"/>
              </a:rPr>
              <a:t>estimmte Häfen nach fixem Fahrplan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6" name="Textfeld 5"/>
          <p:cNvSpPr txBox="1"/>
          <p:nvPr/>
        </p:nvSpPr>
        <p:spPr>
          <a:xfrm>
            <a:off x="8223555" y="6409548"/>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64644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Frachtvertrag</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buClr>
                <a:srgbClr val="189BC4"/>
              </a:buClr>
            </a:pPr>
            <a:endParaRPr lang="de-AT" sz="1800" b="1" dirty="0" smtClean="0">
              <a:solidFill>
                <a:srgbClr val="189BC4"/>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Frachtführer</a:t>
            </a:r>
            <a:r>
              <a:rPr lang="de-AT" sz="1800" dirty="0" smtClean="0">
                <a:solidFill>
                  <a:schemeClr val="accent1"/>
                </a:solidFill>
                <a:latin typeface="Corbel" panose="020B0503020204020204" pitchFamily="34" charset="0"/>
              </a:rPr>
              <a:t> = Beförderer der Güter (z.B. Reederei oder Verfrachter)</a:t>
            </a: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Transportvereinbarungen im Frachtvertrag geregelt</a:t>
            </a: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grenzüberschreitend:</a:t>
            </a:r>
            <a:r>
              <a:rPr lang="de-AT" sz="1800" dirty="0" smtClean="0">
                <a:solidFill>
                  <a:schemeClr val="accent1"/>
                </a:solidFill>
                <a:latin typeface="Corbel" panose="020B0503020204020204" pitchFamily="34" charset="0"/>
              </a:rPr>
              <a:t> grundsätzlich ist das Recht des Erfüllungsortes gültig </a:t>
            </a:r>
            <a:r>
              <a:rPr lang="de-AT" sz="1800" b="1" dirty="0" smtClean="0">
                <a:solidFill>
                  <a:srgbClr val="189BC4"/>
                </a:solidFill>
                <a:latin typeface="Corbel" panose="020B0503020204020204" pitchFamily="34" charset="0"/>
              </a:rPr>
              <a:t>ABER:</a:t>
            </a:r>
          </a:p>
          <a:p>
            <a:pPr>
              <a:buClr>
                <a:srgbClr val="189BC4"/>
              </a:buClr>
            </a:pPr>
            <a:endParaRPr lang="de-AT" sz="1800" dirty="0" smtClean="0">
              <a:solidFill>
                <a:schemeClr val="accent1"/>
              </a:solidFill>
              <a:latin typeface="Corbel" panose="020B0503020204020204" pitchFamily="34" charset="0"/>
            </a:endParaRP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CMNI</a:t>
            </a:r>
            <a:r>
              <a:rPr lang="de-AT" sz="1800" dirty="0" smtClean="0">
                <a:solidFill>
                  <a:schemeClr val="accent1"/>
                </a:solidFill>
                <a:latin typeface="Corbel" panose="020B0503020204020204" pitchFamily="34" charset="0"/>
              </a:rPr>
              <a:t> als internationales Regelwerk zum Frachtvertrag</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Der Frachtvertrag regelt beispielsweise die </a:t>
            </a:r>
            <a:r>
              <a:rPr lang="de-AT" sz="1800" b="1" dirty="0">
                <a:solidFill>
                  <a:srgbClr val="189BC4"/>
                </a:solidFill>
                <a:latin typeface="Corbel" panose="020B0503020204020204" pitchFamily="34" charset="0"/>
              </a:rPr>
              <a:t>Haftung</a:t>
            </a:r>
            <a:r>
              <a:rPr lang="de-AT" sz="1800" dirty="0" smtClean="0">
                <a:solidFill>
                  <a:schemeClr val="accent1"/>
                </a:solidFill>
                <a:latin typeface="Corbel" panose="020B0503020204020204" pitchFamily="34" charset="0"/>
              </a:rPr>
              <a:t> der Vertragsparteien</a:t>
            </a:r>
          </a:p>
          <a:p>
            <a:pPr marL="0" indent="0">
              <a:buNone/>
            </a:pPr>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6" name="Textfeld 5"/>
          <p:cNvSpPr txBox="1"/>
          <p:nvPr/>
        </p:nvSpPr>
        <p:spPr>
          <a:xfrm>
            <a:off x="8223555" y="6409548"/>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062405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chemeClr val="accent1"/>
                </a:solidFill>
                <a:latin typeface="Corbel" panose="020B0503020204020204" pitchFamily="34" charset="0"/>
              </a:rPr>
              <a:t>Quiz</a:t>
            </a:r>
            <a:br>
              <a:rPr lang="de-DE"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Preisbildung &amp; Transportvarianten</a:t>
            </a:r>
            <a:endParaRPr lang="de-AT" sz="20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buNone/>
            </a:pPr>
            <a:endParaRPr lang="de-DE" dirty="0" smtClean="0">
              <a:solidFill>
                <a:schemeClr val="accent1"/>
              </a:solidFill>
            </a:endParaRPr>
          </a:p>
          <a:p>
            <a:pPr marL="0" indent="0" algn="ctr">
              <a:buNone/>
            </a:pPr>
            <a:endParaRPr lang="de-DE" dirty="0" smtClean="0">
              <a:solidFill>
                <a:schemeClr val="accent1"/>
              </a:solidFill>
            </a:endParaRPr>
          </a:p>
          <a:p>
            <a:pPr marL="0" indent="0" algn="ctr">
              <a:buNone/>
            </a:pPr>
            <a:r>
              <a:rPr lang="de-DE" sz="2000" dirty="0" smtClean="0">
                <a:solidFill>
                  <a:schemeClr val="accent1"/>
                </a:solidFill>
                <a:latin typeface="Corbel" panose="020B0503020204020204" pitchFamily="34" charset="0"/>
              </a:rPr>
              <a:t>Wie viele Schiffe haben Partikuliere maximal?</a:t>
            </a:r>
          </a:p>
          <a:p>
            <a:pPr marL="0" indent="0" algn="ctr">
              <a:buNone/>
            </a:pPr>
            <a:endParaRPr lang="de-DE" sz="2000" dirty="0" smtClean="0">
              <a:solidFill>
                <a:schemeClr val="accent1"/>
              </a:solidFill>
              <a:latin typeface="Corbel" panose="020B0503020204020204" pitchFamily="34" charset="0"/>
            </a:endParaRPr>
          </a:p>
          <a:p>
            <a:pPr marL="0" indent="0" algn="ctr">
              <a:buNone/>
            </a:pPr>
            <a:endParaRPr lang="de-DE" sz="2000" dirty="0">
              <a:solidFill>
                <a:schemeClr val="accent1"/>
              </a:solidFill>
              <a:latin typeface="Corbel" panose="020B0503020204020204" pitchFamily="34" charset="0"/>
            </a:endParaRPr>
          </a:p>
          <a:p>
            <a:pPr marL="714375" indent="-365125">
              <a:buSzPct val="100000"/>
              <a:buAutoNum type="alphaLcParenR"/>
              <a:tabLst>
                <a:tab pos="2419350" algn="l"/>
                <a:tab pos="2695575" algn="l"/>
                <a:tab pos="4124325" algn="l"/>
                <a:tab pos="4391025" algn="l"/>
                <a:tab pos="5381625" algn="l"/>
                <a:tab pos="5743575" algn="l"/>
              </a:tabLst>
            </a:pPr>
            <a:r>
              <a:rPr lang="de-DE" sz="2000" dirty="0" smtClean="0">
                <a:solidFill>
                  <a:schemeClr val="accent1"/>
                </a:solidFill>
                <a:latin typeface="Corbel" panose="020B0503020204020204" pitchFamily="34" charset="0"/>
              </a:rPr>
              <a:t>3	b)	5	c)	7	d)	so viele wie sie wollen</a:t>
            </a:r>
          </a:p>
          <a:p>
            <a:pPr marL="2960688" indent="-365125">
              <a:buAutoNum type="alphaLcParenR"/>
              <a:tabLst>
                <a:tab pos="1343025" algn="l"/>
                <a:tab pos="1619250" algn="l"/>
                <a:tab pos="2695575" algn="l"/>
                <a:tab pos="2867025" algn="l"/>
                <a:tab pos="4038600" algn="l"/>
                <a:tab pos="4391025" algn="l"/>
              </a:tabLst>
            </a:pPr>
            <a:endParaRPr lang="de-DE" sz="2000" dirty="0" smtClean="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6" name="Ellipse 5"/>
          <p:cNvSpPr/>
          <p:nvPr/>
        </p:nvSpPr>
        <p:spPr>
          <a:xfrm>
            <a:off x="683568" y="3728863"/>
            <a:ext cx="936104"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69668" y="744116"/>
            <a:ext cx="1572344" cy="8261920"/>
          </a:xfrm>
          <a:prstGeom prst="rect">
            <a:avLst/>
          </a:prstGeom>
        </p:spPr>
      </p:pic>
    </p:spTree>
    <p:extLst>
      <p:ext uri="{BB962C8B-B14F-4D97-AF65-F5344CB8AC3E}">
        <p14:creationId xmlns:p14="http://schemas.microsoft.com/office/powerpoint/2010/main" val="1083758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smtClean="0">
                <a:solidFill>
                  <a:schemeClr val="accent1"/>
                </a:solidFill>
                <a:latin typeface="Corbel" panose="020B0503020204020204" pitchFamily="34" charset="0"/>
              </a:rPr>
              <a:t>Logistik im Kontext der Binnenschifffahrt – Rahmenbedingungen und Kosten</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28</a:t>
            </a:fld>
            <a:endParaRPr lang="de-DE" dirty="0">
              <a:solidFill>
                <a:prstClr val="white"/>
              </a:solidFill>
            </a:endParaRPr>
          </a:p>
        </p:txBody>
      </p:sp>
      <p:graphicFrame>
        <p:nvGraphicFramePr>
          <p:cNvPr id="8" name="Inhaltsplatzhalter 4"/>
          <p:cNvGraphicFramePr>
            <a:graphicFrameLocks/>
          </p:cNvGraphicFramePr>
          <p:nvPr>
            <p:extLst>
              <p:ext uri="{D42A27DB-BD31-4B8C-83A1-F6EECF244321}">
                <p14:modId xmlns:p14="http://schemas.microsoft.com/office/powerpoint/2010/main" val="3743193326"/>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870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Verkehrsträger und Verkehrsmittel</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M</a:t>
            </a:r>
            <a:r>
              <a:rPr lang="de-DE" sz="2400" dirty="0" smtClean="0">
                <a:solidFill>
                  <a:schemeClr val="accent1"/>
                </a:solidFill>
                <a:latin typeface="Corbel" panose="020B0503020204020204" pitchFamily="34" charset="0"/>
              </a:rPr>
              <a:t>ultimodale Transportketten</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539552" y="1652431"/>
            <a:ext cx="8426549" cy="4896544"/>
          </a:xfrm>
        </p:spPr>
        <p:txBody>
          <a:bodyPr>
            <a:normAutofit/>
          </a:bodyPr>
          <a:lstStyle/>
          <a:p>
            <a:pPr>
              <a:spcBef>
                <a:spcPts val="600"/>
              </a:spcBef>
              <a:buClr>
                <a:srgbClr val="189BC4"/>
              </a:buClr>
            </a:pPr>
            <a:r>
              <a:rPr lang="de-AT" sz="1800" b="1" dirty="0" smtClean="0">
                <a:solidFill>
                  <a:srgbClr val="189BC4"/>
                </a:solidFill>
                <a:latin typeface="Corbel" panose="020B0503020204020204" pitchFamily="34" charset="0"/>
              </a:rPr>
              <a:t>Verkehrsträger</a:t>
            </a:r>
            <a:r>
              <a:rPr lang="de-AT" sz="1800" dirty="0" smtClean="0">
                <a:solidFill>
                  <a:schemeClr val="accent1"/>
                </a:solidFill>
                <a:latin typeface="Corbel" panose="020B0503020204020204" pitchFamily="34" charset="0"/>
              </a:rPr>
              <a:t> = Infrastruktur, die für den Einsatz eines bestimmten Verkehrsmittels vorhanden sein muss</a:t>
            </a:r>
          </a:p>
          <a:p>
            <a:pPr>
              <a:spcBef>
                <a:spcPts val="600"/>
              </a:spcBef>
              <a:buClr>
                <a:srgbClr val="189BC4"/>
              </a:buClr>
            </a:pPr>
            <a:r>
              <a:rPr lang="de-AT" sz="1800" b="1" dirty="0" smtClean="0">
                <a:solidFill>
                  <a:srgbClr val="189BC4"/>
                </a:solidFill>
                <a:latin typeface="Corbel" panose="020B0503020204020204" pitchFamily="34" charset="0"/>
              </a:rPr>
              <a:t>Verkehrsmittel</a:t>
            </a:r>
            <a:r>
              <a:rPr lang="de-AT" sz="1800" dirty="0" smtClean="0">
                <a:solidFill>
                  <a:schemeClr val="accent1"/>
                </a:solidFill>
                <a:latin typeface="Corbel" panose="020B0503020204020204" pitchFamily="34" charset="0"/>
              </a:rPr>
              <a:t> = technischen Einrichtungen und Geräte, die der Beförderung von Personen und Gütern dienen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8" name="Textfeld 7"/>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grpSp>
        <p:nvGrpSpPr>
          <p:cNvPr id="9" name="Gruppieren 8"/>
          <p:cNvGrpSpPr>
            <a:grpSpLocks/>
          </p:cNvGrpSpPr>
          <p:nvPr/>
        </p:nvGrpSpPr>
        <p:grpSpPr bwMode="auto">
          <a:xfrm>
            <a:off x="793064" y="3111962"/>
            <a:ext cx="7395971" cy="3276600"/>
            <a:chOff x="1988" y="166"/>
            <a:chExt cx="8414" cy="5160"/>
          </a:xfrm>
        </p:grpSpPr>
        <p:cxnSp>
          <p:nvCxnSpPr>
            <p:cNvPr id="11" name="Line 102"/>
            <p:cNvCxnSpPr>
              <a:cxnSpLocks noChangeShapeType="1"/>
            </p:cNvCxnSpPr>
            <p:nvPr/>
          </p:nvCxnSpPr>
          <p:spPr bwMode="auto">
            <a:xfrm>
              <a:off x="5416" y="4095"/>
              <a:ext cx="704" cy="797"/>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12" name="Line 103"/>
            <p:cNvCxnSpPr>
              <a:cxnSpLocks noChangeShapeType="1"/>
            </p:cNvCxnSpPr>
            <p:nvPr/>
          </p:nvCxnSpPr>
          <p:spPr bwMode="auto">
            <a:xfrm>
              <a:off x="5414" y="3026"/>
              <a:ext cx="709"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13" name="Line 104"/>
            <p:cNvCxnSpPr>
              <a:cxnSpLocks noChangeShapeType="1"/>
            </p:cNvCxnSpPr>
            <p:nvPr/>
          </p:nvCxnSpPr>
          <p:spPr bwMode="auto">
            <a:xfrm>
              <a:off x="5411" y="3030"/>
              <a:ext cx="709" cy="638"/>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14" name="Line 105"/>
            <p:cNvCxnSpPr>
              <a:cxnSpLocks noChangeShapeType="1"/>
            </p:cNvCxnSpPr>
            <p:nvPr/>
          </p:nvCxnSpPr>
          <p:spPr bwMode="auto">
            <a:xfrm>
              <a:off x="6128" y="4294"/>
              <a:ext cx="0"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15" name="Line 106"/>
            <p:cNvCxnSpPr>
              <a:cxnSpLocks noChangeShapeType="1"/>
            </p:cNvCxnSpPr>
            <p:nvPr/>
          </p:nvCxnSpPr>
          <p:spPr bwMode="auto">
            <a:xfrm>
              <a:off x="3422" y="3036"/>
              <a:ext cx="556"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16" name="Line 107"/>
            <p:cNvCxnSpPr>
              <a:cxnSpLocks noChangeShapeType="1"/>
            </p:cNvCxnSpPr>
            <p:nvPr/>
          </p:nvCxnSpPr>
          <p:spPr bwMode="auto">
            <a:xfrm>
              <a:off x="3422" y="3036"/>
              <a:ext cx="587"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17" name="Line 108"/>
            <p:cNvCxnSpPr>
              <a:cxnSpLocks noChangeShapeType="1"/>
            </p:cNvCxnSpPr>
            <p:nvPr/>
          </p:nvCxnSpPr>
          <p:spPr bwMode="auto">
            <a:xfrm>
              <a:off x="3422" y="3036"/>
              <a:ext cx="592" cy="1059"/>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sp>
          <p:nvSpPr>
            <p:cNvPr id="18" name="Rectangle 109"/>
            <p:cNvSpPr>
              <a:spLocks noChangeArrowheads="1"/>
            </p:cNvSpPr>
            <p:nvPr/>
          </p:nvSpPr>
          <p:spPr bwMode="auto">
            <a:xfrm>
              <a:off x="3977" y="2817"/>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19" name="Rectangle 110"/>
            <p:cNvSpPr>
              <a:spLocks noChangeArrowheads="1"/>
            </p:cNvSpPr>
            <p:nvPr/>
          </p:nvSpPr>
          <p:spPr bwMode="auto">
            <a:xfrm>
              <a:off x="3977" y="2817"/>
              <a:ext cx="1437"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20" name="Rectangle 111"/>
            <p:cNvSpPr>
              <a:spLocks noChangeArrowheads="1"/>
            </p:cNvSpPr>
            <p:nvPr/>
          </p:nvSpPr>
          <p:spPr bwMode="auto">
            <a:xfrm>
              <a:off x="1988" y="2822"/>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21" name="Rectangle 112"/>
            <p:cNvSpPr>
              <a:spLocks noChangeArrowheads="1"/>
            </p:cNvSpPr>
            <p:nvPr/>
          </p:nvSpPr>
          <p:spPr bwMode="auto">
            <a:xfrm>
              <a:off x="1988" y="2822"/>
              <a:ext cx="1437"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cxnSp>
          <p:nvCxnSpPr>
            <p:cNvPr id="22" name="Line 113"/>
            <p:cNvCxnSpPr>
              <a:cxnSpLocks noChangeShapeType="1"/>
            </p:cNvCxnSpPr>
            <p:nvPr/>
          </p:nvCxnSpPr>
          <p:spPr bwMode="auto">
            <a:xfrm>
              <a:off x="5411" y="1940"/>
              <a:ext cx="714"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23" name="Line 114"/>
            <p:cNvCxnSpPr>
              <a:cxnSpLocks noChangeShapeType="1"/>
            </p:cNvCxnSpPr>
            <p:nvPr/>
          </p:nvCxnSpPr>
          <p:spPr bwMode="auto">
            <a:xfrm>
              <a:off x="5404" y="1940"/>
              <a:ext cx="716"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24" name="Line 115"/>
            <p:cNvCxnSpPr>
              <a:cxnSpLocks noChangeShapeType="1"/>
            </p:cNvCxnSpPr>
            <p:nvPr/>
          </p:nvCxnSpPr>
          <p:spPr bwMode="auto">
            <a:xfrm>
              <a:off x="6122" y="2416"/>
              <a:ext cx="0"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sp>
          <p:nvSpPr>
            <p:cNvPr id="25" name="Rectangle 116"/>
            <p:cNvSpPr>
              <a:spLocks noChangeArrowheads="1"/>
            </p:cNvSpPr>
            <p:nvPr/>
          </p:nvSpPr>
          <p:spPr bwMode="auto">
            <a:xfrm>
              <a:off x="6521" y="166"/>
              <a:ext cx="1645" cy="5160"/>
            </a:xfrm>
            <a:prstGeom prst="rect">
              <a:avLst/>
            </a:prstGeom>
            <a:solidFill>
              <a:srgbClr val="F0F1F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cxnSp>
          <p:nvCxnSpPr>
            <p:cNvPr id="26" name="Line 117"/>
            <p:cNvCxnSpPr>
              <a:cxnSpLocks noChangeShapeType="1"/>
            </p:cNvCxnSpPr>
            <p:nvPr/>
          </p:nvCxnSpPr>
          <p:spPr bwMode="auto">
            <a:xfrm>
              <a:off x="7958" y="1170"/>
              <a:ext cx="808"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27" name="Line 118"/>
            <p:cNvCxnSpPr>
              <a:cxnSpLocks noChangeShapeType="1"/>
            </p:cNvCxnSpPr>
            <p:nvPr/>
          </p:nvCxnSpPr>
          <p:spPr bwMode="auto">
            <a:xfrm>
              <a:off x="7958" y="1790"/>
              <a:ext cx="808"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28" name="Line 119"/>
            <p:cNvCxnSpPr>
              <a:cxnSpLocks noChangeShapeType="1"/>
            </p:cNvCxnSpPr>
            <p:nvPr/>
          </p:nvCxnSpPr>
          <p:spPr bwMode="auto">
            <a:xfrm>
              <a:off x="7958" y="2416"/>
              <a:ext cx="808"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29" name="Line 120"/>
            <p:cNvCxnSpPr>
              <a:cxnSpLocks noChangeShapeType="1"/>
            </p:cNvCxnSpPr>
            <p:nvPr/>
          </p:nvCxnSpPr>
          <p:spPr bwMode="auto">
            <a:xfrm>
              <a:off x="7958" y="3024"/>
              <a:ext cx="808"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30" name="Line 121"/>
            <p:cNvCxnSpPr>
              <a:cxnSpLocks noChangeShapeType="1"/>
            </p:cNvCxnSpPr>
            <p:nvPr/>
          </p:nvCxnSpPr>
          <p:spPr bwMode="auto">
            <a:xfrm>
              <a:off x="7958" y="3645"/>
              <a:ext cx="808"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31" name="Line 122"/>
            <p:cNvCxnSpPr>
              <a:cxnSpLocks noChangeShapeType="1"/>
            </p:cNvCxnSpPr>
            <p:nvPr/>
          </p:nvCxnSpPr>
          <p:spPr bwMode="auto">
            <a:xfrm>
              <a:off x="7958" y="4276"/>
              <a:ext cx="808"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cxnSp>
          <p:nvCxnSpPr>
            <p:cNvPr id="32" name="Line 123"/>
            <p:cNvCxnSpPr>
              <a:cxnSpLocks noChangeShapeType="1"/>
            </p:cNvCxnSpPr>
            <p:nvPr/>
          </p:nvCxnSpPr>
          <p:spPr bwMode="auto">
            <a:xfrm>
              <a:off x="7958" y="4887"/>
              <a:ext cx="808" cy="0"/>
            </a:xfrm>
            <a:prstGeom prst="line">
              <a:avLst/>
            </a:prstGeom>
            <a:noFill/>
            <a:ln w="3175">
              <a:solidFill>
                <a:srgbClr val="58585A"/>
              </a:solidFill>
              <a:prstDash val="solid"/>
              <a:round/>
              <a:headEnd/>
              <a:tailEnd/>
            </a:ln>
            <a:extLst>
              <a:ext uri="{909E8E84-426E-40DD-AFC4-6F175D3DCCD1}">
                <a14:hiddenFill xmlns:a14="http://schemas.microsoft.com/office/drawing/2010/main">
                  <a:noFill/>
                </a14:hiddenFill>
              </a:ext>
            </a:extLst>
          </p:spPr>
        </p:cxnSp>
        <p:sp>
          <p:nvSpPr>
            <p:cNvPr id="33" name="Rectangle 124"/>
            <p:cNvSpPr>
              <a:spLocks noChangeArrowheads="1"/>
            </p:cNvSpPr>
            <p:nvPr/>
          </p:nvSpPr>
          <p:spPr bwMode="auto">
            <a:xfrm>
              <a:off x="8859" y="166"/>
              <a:ext cx="1543" cy="5160"/>
            </a:xfrm>
            <a:prstGeom prst="rect">
              <a:avLst/>
            </a:prstGeom>
            <a:solidFill>
              <a:srgbClr val="F0F1F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34" name="Rectangle 125"/>
            <p:cNvSpPr>
              <a:spLocks noChangeArrowheads="1"/>
            </p:cNvSpPr>
            <p:nvPr/>
          </p:nvSpPr>
          <p:spPr bwMode="auto">
            <a:xfrm>
              <a:off x="8763" y="956"/>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35" name="Rectangle 126"/>
            <p:cNvSpPr>
              <a:spLocks noChangeArrowheads="1"/>
            </p:cNvSpPr>
            <p:nvPr/>
          </p:nvSpPr>
          <p:spPr bwMode="auto">
            <a:xfrm>
              <a:off x="8763" y="1577"/>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36" name="Rectangle 127"/>
            <p:cNvSpPr>
              <a:spLocks noChangeArrowheads="1"/>
            </p:cNvSpPr>
            <p:nvPr/>
          </p:nvSpPr>
          <p:spPr bwMode="auto">
            <a:xfrm>
              <a:off x="8763" y="2202"/>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37" name="Rectangle 128"/>
            <p:cNvSpPr>
              <a:spLocks noChangeArrowheads="1"/>
            </p:cNvSpPr>
            <p:nvPr/>
          </p:nvSpPr>
          <p:spPr bwMode="auto">
            <a:xfrm>
              <a:off x="8763" y="2824"/>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38" name="Rectangle 129"/>
            <p:cNvSpPr>
              <a:spLocks noChangeArrowheads="1"/>
            </p:cNvSpPr>
            <p:nvPr/>
          </p:nvSpPr>
          <p:spPr bwMode="auto">
            <a:xfrm>
              <a:off x="8763" y="3440"/>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39" name="Rectangle 130"/>
            <p:cNvSpPr>
              <a:spLocks noChangeArrowheads="1"/>
            </p:cNvSpPr>
            <p:nvPr/>
          </p:nvSpPr>
          <p:spPr bwMode="auto">
            <a:xfrm>
              <a:off x="8763" y="4066"/>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0" name="Rectangle 131"/>
            <p:cNvSpPr>
              <a:spLocks noChangeArrowheads="1"/>
            </p:cNvSpPr>
            <p:nvPr/>
          </p:nvSpPr>
          <p:spPr bwMode="auto">
            <a:xfrm>
              <a:off x="6122" y="956"/>
              <a:ext cx="1838"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1" name="Rectangle 132"/>
            <p:cNvSpPr>
              <a:spLocks noChangeArrowheads="1"/>
            </p:cNvSpPr>
            <p:nvPr/>
          </p:nvSpPr>
          <p:spPr bwMode="auto">
            <a:xfrm>
              <a:off x="6122" y="1577"/>
              <a:ext cx="1838"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2" name="Rectangle 133"/>
            <p:cNvSpPr>
              <a:spLocks noChangeArrowheads="1"/>
            </p:cNvSpPr>
            <p:nvPr/>
          </p:nvSpPr>
          <p:spPr bwMode="auto">
            <a:xfrm>
              <a:off x="6122" y="2202"/>
              <a:ext cx="1838"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3" name="Rectangle 134"/>
            <p:cNvSpPr>
              <a:spLocks noChangeArrowheads="1"/>
            </p:cNvSpPr>
            <p:nvPr/>
          </p:nvSpPr>
          <p:spPr bwMode="auto">
            <a:xfrm>
              <a:off x="6122" y="2824"/>
              <a:ext cx="1838"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4" name="Rectangle 135"/>
            <p:cNvSpPr>
              <a:spLocks noChangeArrowheads="1"/>
            </p:cNvSpPr>
            <p:nvPr/>
          </p:nvSpPr>
          <p:spPr bwMode="auto">
            <a:xfrm>
              <a:off x="6122" y="3440"/>
              <a:ext cx="1838"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5" name="Rectangle 136"/>
            <p:cNvSpPr>
              <a:spLocks noChangeArrowheads="1"/>
            </p:cNvSpPr>
            <p:nvPr/>
          </p:nvSpPr>
          <p:spPr bwMode="auto">
            <a:xfrm>
              <a:off x="6122" y="4066"/>
              <a:ext cx="1838"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6" name="Rectangle 137"/>
            <p:cNvSpPr>
              <a:spLocks noChangeArrowheads="1"/>
            </p:cNvSpPr>
            <p:nvPr/>
          </p:nvSpPr>
          <p:spPr bwMode="auto">
            <a:xfrm>
              <a:off x="6122" y="4678"/>
              <a:ext cx="1838"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7" name="Rectangle 138"/>
            <p:cNvSpPr>
              <a:spLocks noChangeArrowheads="1"/>
            </p:cNvSpPr>
            <p:nvPr/>
          </p:nvSpPr>
          <p:spPr bwMode="auto">
            <a:xfrm>
              <a:off x="8763" y="4678"/>
              <a:ext cx="1437" cy="427"/>
            </a:xfrm>
            <a:prstGeom prst="rect">
              <a:avLst/>
            </a:prstGeom>
            <a:solidFill>
              <a:srgbClr val="D4DA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spcBef>
                  <a:spcPts val="300"/>
                </a:spcBef>
              </a:pPr>
              <a:endParaRPr lang="de-AT">
                <a:latin typeface="Corbel" panose="020B0503020204020204" pitchFamily="34" charset="0"/>
              </a:endParaRPr>
            </a:p>
          </p:txBody>
        </p:sp>
        <p:sp>
          <p:nvSpPr>
            <p:cNvPr id="48" name="Text Box 139"/>
            <p:cNvSpPr txBox="1">
              <a:spLocks noChangeArrowheads="1"/>
            </p:cNvSpPr>
            <p:nvPr/>
          </p:nvSpPr>
          <p:spPr bwMode="auto">
            <a:xfrm>
              <a:off x="8859" y="166"/>
              <a:ext cx="1543" cy="790"/>
            </a:xfrm>
            <a:prstGeom prst="rect">
              <a:avLst/>
            </a:prstGeom>
            <a:solidFill>
              <a:srgbClr val="F0F1F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ctr" anchorCtr="0" upright="1">
              <a:noAutofit/>
            </a:bodyPr>
            <a:lstStyle/>
            <a:p>
              <a:pPr marL="153035">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Verkehrsmittel</a:t>
              </a:r>
              <a:endParaRPr lang="de-AT" sz="1100">
                <a:effectLst/>
                <a:latin typeface="Corbel" panose="020B0503020204020204" pitchFamily="34" charset="0"/>
                <a:ea typeface="Arial" panose="020B0604020202020204" pitchFamily="34" charset="0"/>
              </a:endParaRPr>
            </a:p>
          </p:txBody>
        </p:sp>
        <p:sp>
          <p:nvSpPr>
            <p:cNvPr id="49" name="Text Box 140"/>
            <p:cNvSpPr txBox="1">
              <a:spLocks noChangeArrowheads="1"/>
            </p:cNvSpPr>
            <p:nvPr/>
          </p:nvSpPr>
          <p:spPr bwMode="auto">
            <a:xfrm>
              <a:off x="6521" y="166"/>
              <a:ext cx="1645" cy="790"/>
            </a:xfrm>
            <a:prstGeom prst="rect">
              <a:avLst/>
            </a:prstGeom>
            <a:solidFill>
              <a:srgbClr val="F0F1F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ctr" anchorCtr="0" upright="1">
              <a:noAutofit/>
            </a:bodyPr>
            <a:lstStyle/>
            <a:p>
              <a:pPr marL="122555">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Verkehrsträger</a:t>
              </a:r>
              <a:endParaRPr lang="de-AT" sz="1100">
                <a:effectLst/>
                <a:latin typeface="Corbel" panose="020B0503020204020204" pitchFamily="34" charset="0"/>
                <a:ea typeface="Arial" panose="020B0604020202020204" pitchFamily="34" charset="0"/>
              </a:endParaRPr>
            </a:p>
          </p:txBody>
        </p:sp>
        <p:sp>
          <p:nvSpPr>
            <p:cNvPr id="50" name="Text Box 141"/>
            <p:cNvSpPr txBox="1">
              <a:spLocks noChangeArrowheads="1"/>
            </p:cNvSpPr>
            <p:nvPr/>
          </p:nvSpPr>
          <p:spPr bwMode="auto">
            <a:xfrm>
              <a:off x="8763" y="4678"/>
              <a:ext cx="1437"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229870">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Flugzeug</a:t>
              </a:r>
              <a:endParaRPr lang="de-AT" sz="1100">
                <a:effectLst/>
                <a:latin typeface="Corbel" panose="020B0503020204020204" pitchFamily="34" charset="0"/>
                <a:ea typeface="Arial" panose="020B0604020202020204" pitchFamily="34" charset="0"/>
              </a:endParaRPr>
            </a:p>
          </p:txBody>
        </p:sp>
        <p:sp>
          <p:nvSpPr>
            <p:cNvPr id="51" name="Text Box 142"/>
            <p:cNvSpPr txBox="1">
              <a:spLocks noChangeArrowheads="1"/>
            </p:cNvSpPr>
            <p:nvPr/>
          </p:nvSpPr>
          <p:spPr bwMode="auto">
            <a:xfrm>
              <a:off x="6122" y="4678"/>
              <a:ext cx="1838"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293370">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Flugverkehr</a:t>
              </a:r>
              <a:endParaRPr lang="de-AT" sz="1100">
                <a:effectLst/>
                <a:latin typeface="Corbel" panose="020B0503020204020204" pitchFamily="34" charset="0"/>
                <a:ea typeface="Arial" panose="020B0604020202020204" pitchFamily="34" charset="0"/>
              </a:endParaRPr>
            </a:p>
          </p:txBody>
        </p:sp>
        <p:sp>
          <p:nvSpPr>
            <p:cNvPr id="52" name="Text Box 143"/>
            <p:cNvSpPr txBox="1">
              <a:spLocks noChangeArrowheads="1"/>
            </p:cNvSpPr>
            <p:nvPr/>
          </p:nvSpPr>
          <p:spPr bwMode="auto">
            <a:xfrm>
              <a:off x="8763" y="4066"/>
              <a:ext cx="1437"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56845">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Küstenschiff</a:t>
              </a:r>
              <a:endParaRPr lang="de-AT" sz="1100">
                <a:effectLst/>
                <a:latin typeface="Corbel" panose="020B0503020204020204" pitchFamily="34" charset="0"/>
                <a:ea typeface="Arial" panose="020B0604020202020204" pitchFamily="34" charset="0"/>
              </a:endParaRPr>
            </a:p>
          </p:txBody>
        </p:sp>
        <p:sp>
          <p:nvSpPr>
            <p:cNvPr id="53" name="Text Box 144"/>
            <p:cNvSpPr txBox="1">
              <a:spLocks noChangeArrowheads="1"/>
            </p:cNvSpPr>
            <p:nvPr/>
          </p:nvSpPr>
          <p:spPr bwMode="auto">
            <a:xfrm>
              <a:off x="6122" y="4066"/>
              <a:ext cx="1838"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75260">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Küstenschifffahrt</a:t>
              </a:r>
              <a:endParaRPr lang="de-AT" sz="1100">
                <a:effectLst/>
                <a:latin typeface="Corbel" panose="020B0503020204020204" pitchFamily="34" charset="0"/>
                <a:ea typeface="Arial" panose="020B0604020202020204" pitchFamily="34" charset="0"/>
              </a:endParaRPr>
            </a:p>
          </p:txBody>
        </p:sp>
        <p:sp>
          <p:nvSpPr>
            <p:cNvPr id="54" name="Text Box 145"/>
            <p:cNvSpPr txBox="1">
              <a:spLocks noChangeArrowheads="1"/>
            </p:cNvSpPr>
            <p:nvPr/>
          </p:nvSpPr>
          <p:spPr bwMode="auto">
            <a:xfrm>
              <a:off x="8763" y="3440"/>
              <a:ext cx="1437"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11125">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Hochseeschiff</a:t>
              </a:r>
              <a:endParaRPr lang="de-AT" sz="1100">
                <a:effectLst/>
                <a:latin typeface="Corbel" panose="020B0503020204020204" pitchFamily="34" charset="0"/>
                <a:ea typeface="Arial" panose="020B0604020202020204" pitchFamily="34" charset="0"/>
              </a:endParaRPr>
            </a:p>
          </p:txBody>
        </p:sp>
        <p:sp>
          <p:nvSpPr>
            <p:cNvPr id="55" name="Text Box 146"/>
            <p:cNvSpPr txBox="1">
              <a:spLocks noChangeArrowheads="1"/>
            </p:cNvSpPr>
            <p:nvPr/>
          </p:nvSpPr>
          <p:spPr bwMode="auto">
            <a:xfrm>
              <a:off x="6122" y="3440"/>
              <a:ext cx="1838"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29540">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Hochseeschifffahrt</a:t>
              </a:r>
              <a:endParaRPr lang="de-AT" sz="1100">
                <a:effectLst/>
                <a:latin typeface="Corbel" panose="020B0503020204020204" pitchFamily="34" charset="0"/>
                <a:ea typeface="Arial" panose="020B0604020202020204" pitchFamily="34" charset="0"/>
              </a:endParaRPr>
            </a:p>
          </p:txBody>
        </p:sp>
        <p:sp>
          <p:nvSpPr>
            <p:cNvPr id="56" name="Text Box 147"/>
            <p:cNvSpPr txBox="1">
              <a:spLocks noChangeArrowheads="1"/>
            </p:cNvSpPr>
            <p:nvPr/>
          </p:nvSpPr>
          <p:spPr bwMode="auto">
            <a:xfrm>
              <a:off x="8763" y="2820"/>
              <a:ext cx="1437" cy="430"/>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56845">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Binnenschiff</a:t>
              </a:r>
              <a:endParaRPr lang="de-AT" sz="1100">
                <a:effectLst/>
                <a:latin typeface="Corbel" panose="020B0503020204020204" pitchFamily="34" charset="0"/>
                <a:ea typeface="Arial" panose="020B0604020202020204" pitchFamily="34" charset="0"/>
              </a:endParaRPr>
            </a:p>
          </p:txBody>
        </p:sp>
        <p:sp>
          <p:nvSpPr>
            <p:cNvPr id="57" name="Text Box 148"/>
            <p:cNvSpPr txBox="1">
              <a:spLocks noChangeArrowheads="1"/>
            </p:cNvSpPr>
            <p:nvPr/>
          </p:nvSpPr>
          <p:spPr bwMode="auto">
            <a:xfrm>
              <a:off x="6122" y="2820"/>
              <a:ext cx="1838" cy="430"/>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75260">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Binnenschifffahrt</a:t>
              </a:r>
              <a:endParaRPr lang="de-AT" sz="1100">
                <a:effectLst/>
                <a:latin typeface="Corbel" panose="020B0503020204020204" pitchFamily="34" charset="0"/>
                <a:ea typeface="Arial" panose="020B0604020202020204" pitchFamily="34" charset="0"/>
              </a:endParaRPr>
            </a:p>
          </p:txBody>
        </p:sp>
        <p:sp>
          <p:nvSpPr>
            <p:cNvPr id="58" name="Text Box 149"/>
            <p:cNvSpPr txBox="1">
              <a:spLocks noChangeArrowheads="1"/>
            </p:cNvSpPr>
            <p:nvPr/>
          </p:nvSpPr>
          <p:spPr bwMode="auto">
            <a:xfrm>
              <a:off x="8763" y="2202"/>
              <a:ext cx="1437"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75260">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Rohrleitung</a:t>
              </a:r>
              <a:endParaRPr lang="de-AT" sz="1100">
                <a:effectLst/>
                <a:latin typeface="Corbel" panose="020B0503020204020204" pitchFamily="34" charset="0"/>
                <a:ea typeface="Arial" panose="020B0604020202020204" pitchFamily="34" charset="0"/>
              </a:endParaRPr>
            </a:p>
          </p:txBody>
        </p:sp>
        <p:sp>
          <p:nvSpPr>
            <p:cNvPr id="59" name="Text Box 150"/>
            <p:cNvSpPr txBox="1">
              <a:spLocks noChangeArrowheads="1"/>
            </p:cNvSpPr>
            <p:nvPr/>
          </p:nvSpPr>
          <p:spPr bwMode="auto">
            <a:xfrm>
              <a:off x="6122" y="2202"/>
              <a:ext cx="1838"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93345">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Rohrleitungsverkehr</a:t>
              </a:r>
              <a:endParaRPr lang="de-AT" sz="1100">
                <a:effectLst/>
                <a:latin typeface="Corbel" panose="020B0503020204020204" pitchFamily="34" charset="0"/>
                <a:ea typeface="Arial" panose="020B0604020202020204" pitchFamily="34" charset="0"/>
              </a:endParaRPr>
            </a:p>
          </p:txBody>
        </p:sp>
        <p:sp>
          <p:nvSpPr>
            <p:cNvPr id="60" name="Text Box 151"/>
            <p:cNvSpPr txBox="1">
              <a:spLocks noChangeArrowheads="1"/>
            </p:cNvSpPr>
            <p:nvPr/>
          </p:nvSpPr>
          <p:spPr bwMode="auto">
            <a:xfrm>
              <a:off x="8763" y="1577"/>
              <a:ext cx="1437"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3970">
                <a:spcBef>
                  <a:spcPts val="300"/>
                </a:spcBef>
                <a:spcAft>
                  <a:spcPts val="0"/>
                </a:spcAft>
              </a:pPr>
              <a:r>
                <a:rPr lang="en-US" sz="1200" dirty="0" err="1">
                  <a:solidFill>
                    <a:srgbClr val="1A171C"/>
                  </a:solidFill>
                  <a:effectLst/>
                  <a:latin typeface="Corbel" panose="020B0503020204020204" pitchFamily="34" charset="0"/>
                  <a:ea typeface="Arial" panose="020B0604020202020204" pitchFamily="34" charset="0"/>
                </a:rPr>
                <a:t>Schienenfahrzeug</a:t>
              </a:r>
              <a:endParaRPr lang="de-AT" sz="1100" dirty="0">
                <a:effectLst/>
                <a:latin typeface="Corbel" panose="020B0503020204020204" pitchFamily="34" charset="0"/>
                <a:ea typeface="Arial" panose="020B0604020202020204" pitchFamily="34" charset="0"/>
              </a:endParaRPr>
            </a:p>
          </p:txBody>
        </p:sp>
        <p:sp>
          <p:nvSpPr>
            <p:cNvPr id="61" name="Text Box 152"/>
            <p:cNvSpPr txBox="1">
              <a:spLocks noChangeArrowheads="1"/>
            </p:cNvSpPr>
            <p:nvPr/>
          </p:nvSpPr>
          <p:spPr bwMode="auto">
            <a:xfrm>
              <a:off x="6122" y="1577"/>
              <a:ext cx="1838"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172085">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Schienenverkehr</a:t>
              </a:r>
              <a:endParaRPr lang="de-AT" sz="1100">
                <a:effectLst/>
                <a:latin typeface="Corbel" panose="020B0503020204020204" pitchFamily="34" charset="0"/>
                <a:ea typeface="Arial" panose="020B0604020202020204" pitchFamily="34" charset="0"/>
              </a:endParaRPr>
            </a:p>
          </p:txBody>
        </p:sp>
        <p:sp>
          <p:nvSpPr>
            <p:cNvPr id="62" name="Text Box 153"/>
            <p:cNvSpPr txBox="1">
              <a:spLocks noChangeArrowheads="1"/>
            </p:cNvSpPr>
            <p:nvPr/>
          </p:nvSpPr>
          <p:spPr bwMode="auto">
            <a:xfrm>
              <a:off x="8763" y="956"/>
              <a:ext cx="1437"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307340" marR="307340" algn="ctr">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Lkw</a:t>
              </a:r>
              <a:endParaRPr lang="de-AT" sz="1100">
                <a:effectLst/>
                <a:latin typeface="Corbel" panose="020B0503020204020204" pitchFamily="34" charset="0"/>
                <a:ea typeface="Arial" panose="020B0604020202020204" pitchFamily="34" charset="0"/>
              </a:endParaRPr>
            </a:p>
          </p:txBody>
        </p:sp>
        <p:sp>
          <p:nvSpPr>
            <p:cNvPr id="63" name="Text Box 154"/>
            <p:cNvSpPr txBox="1">
              <a:spLocks noChangeArrowheads="1"/>
            </p:cNvSpPr>
            <p:nvPr/>
          </p:nvSpPr>
          <p:spPr bwMode="auto">
            <a:xfrm>
              <a:off x="6122" y="956"/>
              <a:ext cx="1838" cy="427"/>
            </a:xfrm>
            <a:prstGeom prst="rect">
              <a:avLst/>
            </a:prstGeom>
            <a:noFill/>
            <a:ln w="3175">
              <a:solidFill>
                <a:srgbClr val="0163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p>
              <a:pPr marL="205740">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Straßenverkehr</a:t>
              </a:r>
              <a:endParaRPr lang="de-AT" sz="1100">
                <a:effectLst/>
                <a:latin typeface="Corbel" panose="020B0503020204020204" pitchFamily="34" charset="0"/>
                <a:ea typeface="Arial" panose="020B0604020202020204" pitchFamily="34" charset="0"/>
              </a:endParaRPr>
            </a:p>
          </p:txBody>
        </p:sp>
        <p:sp>
          <p:nvSpPr>
            <p:cNvPr id="64" name="Text Box 155"/>
            <p:cNvSpPr txBox="1">
              <a:spLocks noChangeArrowheads="1"/>
            </p:cNvSpPr>
            <p:nvPr/>
          </p:nvSpPr>
          <p:spPr bwMode="auto">
            <a:xfrm>
              <a:off x="3987" y="3881"/>
              <a:ext cx="1437" cy="427"/>
            </a:xfrm>
            <a:prstGeom prst="rect">
              <a:avLst/>
            </a:prstGeom>
            <a:solidFill>
              <a:srgbClr val="D4DAD9"/>
            </a:solidFill>
            <a:ln w="3175">
              <a:solidFill>
                <a:srgbClr val="016362"/>
              </a:solidFill>
              <a:prstDash val="solid"/>
              <a:miter lim="800000"/>
              <a:headEnd/>
              <a:tailEnd/>
            </a:ln>
          </p:spPr>
          <p:txBody>
            <a:bodyPr rot="0" vert="horz" wrap="square" lIns="0" tIns="0" rIns="0" bIns="0" anchor="ctr" anchorCtr="0" upright="1">
              <a:noAutofit/>
            </a:bodyPr>
            <a:lstStyle/>
            <a:p>
              <a:pPr marL="307340" marR="307340" algn="ctr">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Luft</a:t>
              </a:r>
              <a:endParaRPr lang="de-AT" sz="1100">
                <a:effectLst/>
                <a:latin typeface="Corbel" panose="020B0503020204020204" pitchFamily="34" charset="0"/>
                <a:ea typeface="Arial" panose="020B0604020202020204" pitchFamily="34" charset="0"/>
              </a:endParaRPr>
            </a:p>
          </p:txBody>
        </p:sp>
        <p:sp>
          <p:nvSpPr>
            <p:cNvPr id="65" name="Text Box 156"/>
            <p:cNvSpPr txBox="1">
              <a:spLocks noChangeArrowheads="1"/>
            </p:cNvSpPr>
            <p:nvPr/>
          </p:nvSpPr>
          <p:spPr bwMode="auto">
            <a:xfrm>
              <a:off x="3977" y="2817"/>
              <a:ext cx="1437"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ctr" anchorCtr="0" upright="1">
              <a:noAutofit/>
            </a:bodyPr>
            <a:lstStyle/>
            <a:p>
              <a:pPr marL="270510">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Wasser</a:t>
              </a:r>
              <a:endParaRPr lang="de-AT" sz="1100">
                <a:effectLst/>
                <a:latin typeface="Corbel" panose="020B0503020204020204" pitchFamily="34" charset="0"/>
                <a:ea typeface="Arial" panose="020B0604020202020204" pitchFamily="34" charset="0"/>
              </a:endParaRPr>
            </a:p>
          </p:txBody>
        </p:sp>
        <p:sp>
          <p:nvSpPr>
            <p:cNvPr id="66" name="Text Box 157"/>
            <p:cNvSpPr txBox="1">
              <a:spLocks noChangeArrowheads="1"/>
            </p:cNvSpPr>
            <p:nvPr/>
          </p:nvSpPr>
          <p:spPr bwMode="auto">
            <a:xfrm>
              <a:off x="1988" y="2822"/>
              <a:ext cx="1437"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ctr" anchorCtr="0" upright="1">
              <a:noAutofit/>
            </a:bodyPr>
            <a:lstStyle/>
            <a:p>
              <a:pPr marL="264795">
                <a:spcBef>
                  <a:spcPts val="300"/>
                </a:spcBef>
                <a:spcAft>
                  <a:spcPts val="0"/>
                </a:spcAft>
              </a:pPr>
              <a:r>
                <a:rPr lang="en-US" sz="1200" dirty="0" err="1">
                  <a:solidFill>
                    <a:srgbClr val="1A171C"/>
                  </a:solidFill>
                  <a:effectLst/>
                  <a:latin typeface="Corbel" panose="020B0503020204020204" pitchFamily="34" charset="0"/>
                  <a:ea typeface="Arial" panose="020B0604020202020204" pitchFamily="34" charset="0"/>
                </a:rPr>
                <a:t>Verkehr</a:t>
              </a:r>
              <a:endParaRPr lang="de-AT" sz="1100" dirty="0">
                <a:effectLst/>
                <a:latin typeface="Corbel" panose="020B0503020204020204" pitchFamily="34" charset="0"/>
                <a:ea typeface="Arial" panose="020B0604020202020204" pitchFamily="34" charset="0"/>
              </a:endParaRPr>
            </a:p>
          </p:txBody>
        </p:sp>
        <p:sp>
          <p:nvSpPr>
            <p:cNvPr id="67" name="Text Box 158"/>
            <p:cNvSpPr txBox="1">
              <a:spLocks noChangeArrowheads="1"/>
            </p:cNvSpPr>
            <p:nvPr/>
          </p:nvSpPr>
          <p:spPr bwMode="auto">
            <a:xfrm>
              <a:off x="3982" y="1726"/>
              <a:ext cx="1437" cy="427"/>
            </a:xfrm>
            <a:prstGeom prst="rect">
              <a:avLst/>
            </a:prstGeom>
            <a:solidFill>
              <a:srgbClr val="D4DAD9"/>
            </a:solidFill>
            <a:ln w="3175">
              <a:solidFill>
                <a:srgbClr val="016362"/>
              </a:solidFill>
              <a:prstDash val="solid"/>
              <a:miter lim="800000"/>
              <a:headEnd/>
              <a:tailEnd/>
            </a:ln>
          </p:spPr>
          <p:txBody>
            <a:bodyPr rot="0" vert="horz" wrap="square" lIns="0" tIns="0" rIns="0" bIns="0" anchor="ctr" anchorCtr="0" upright="1">
              <a:noAutofit/>
            </a:bodyPr>
            <a:lstStyle/>
            <a:p>
              <a:pPr marL="307340" marR="307340" algn="ctr">
                <a:spcBef>
                  <a:spcPts val="300"/>
                </a:spcBef>
                <a:spcAft>
                  <a:spcPts val="0"/>
                </a:spcAft>
              </a:pPr>
              <a:r>
                <a:rPr lang="en-US" sz="1200">
                  <a:solidFill>
                    <a:srgbClr val="1A171C"/>
                  </a:solidFill>
                  <a:effectLst/>
                  <a:latin typeface="Corbel" panose="020B0503020204020204" pitchFamily="34" charset="0"/>
                  <a:ea typeface="Arial" panose="020B0604020202020204" pitchFamily="34" charset="0"/>
                </a:rPr>
                <a:t>Land</a:t>
              </a:r>
              <a:endParaRPr lang="de-AT" sz="1100">
                <a:effectLst/>
                <a:latin typeface="Corbel" panose="020B0503020204020204" pitchFamily="34" charset="0"/>
                <a:ea typeface="Arial" panose="020B0604020202020204" pitchFamily="34" charset="0"/>
              </a:endParaRPr>
            </a:p>
          </p:txBody>
        </p:sp>
      </p:grpSp>
      <p:sp>
        <p:nvSpPr>
          <p:cNvPr id="10" name="Textfeld 662"/>
          <p:cNvSpPr txBox="1">
            <a:spLocks noChangeArrowheads="1"/>
          </p:cNvSpPr>
          <p:nvPr/>
        </p:nvSpPr>
        <p:spPr bwMode="auto">
          <a:xfrm>
            <a:off x="8442547" y="4288071"/>
            <a:ext cx="167640" cy="190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0" tIns="0" rIns="0" bIns="0" anchor="t" anchorCtr="0" upright="1">
            <a:noAutofit/>
          </a:bodyPr>
          <a:lstStyle/>
          <a:p>
            <a:pPr marL="12700">
              <a:lnSpc>
                <a:spcPts val="1055"/>
              </a:lnSpc>
              <a:spcAft>
                <a:spcPts val="0"/>
              </a:spcAft>
            </a:pPr>
            <a:r>
              <a:rPr lang="de-AT" sz="800" dirty="0">
                <a:solidFill>
                  <a:srgbClr val="58585A"/>
                </a:solidFill>
                <a:effectLst/>
                <a:latin typeface="Corbel" panose="020B0503020204020204" pitchFamily="34" charset="0"/>
                <a:ea typeface="Arial" panose="020B0604020202020204" pitchFamily="34" charset="0"/>
              </a:rPr>
              <a:t>Quelle:</a:t>
            </a:r>
            <a:r>
              <a:rPr lang="de-AT" sz="800" spc="-95" dirty="0">
                <a:solidFill>
                  <a:srgbClr val="58585A"/>
                </a:solidFill>
                <a:effectLst/>
                <a:latin typeface="Corbel" panose="020B0503020204020204" pitchFamily="34" charset="0"/>
                <a:ea typeface="Arial" panose="020B0604020202020204" pitchFamily="34" charset="0"/>
              </a:rPr>
              <a:t> </a:t>
            </a:r>
            <a:r>
              <a:rPr lang="de-AT" sz="800" dirty="0">
                <a:solidFill>
                  <a:srgbClr val="58585A"/>
                </a:solidFill>
                <a:effectLst/>
                <a:latin typeface="Corbel" panose="020B0503020204020204" pitchFamily="34" charset="0"/>
                <a:ea typeface="Arial" panose="020B0604020202020204" pitchFamily="34" charset="0"/>
              </a:rPr>
              <a:t>via</a:t>
            </a:r>
            <a:r>
              <a:rPr lang="de-AT" sz="800" spc="-95" dirty="0">
                <a:solidFill>
                  <a:srgbClr val="58585A"/>
                </a:solidFill>
                <a:effectLst/>
                <a:latin typeface="Corbel" panose="020B0503020204020204" pitchFamily="34" charset="0"/>
                <a:ea typeface="Arial" panose="020B0604020202020204" pitchFamily="34" charset="0"/>
              </a:rPr>
              <a:t> </a:t>
            </a:r>
            <a:r>
              <a:rPr lang="de-AT" sz="800" dirty="0" err="1">
                <a:solidFill>
                  <a:srgbClr val="58585A"/>
                </a:solidFill>
                <a:effectLst/>
                <a:latin typeface="Corbel" panose="020B0503020204020204" pitchFamily="34" charset="0"/>
                <a:ea typeface="Arial" panose="020B0604020202020204" pitchFamily="34" charset="0"/>
              </a:rPr>
              <a:t>donau</a:t>
            </a:r>
            <a:r>
              <a:rPr lang="de-AT" sz="800" spc="-95" dirty="0">
                <a:solidFill>
                  <a:srgbClr val="58585A"/>
                </a:solidFill>
                <a:effectLst/>
                <a:latin typeface="Corbel" panose="020B0503020204020204" pitchFamily="34" charset="0"/>
                <a:ea typeface="Arial" panose="020B0604020202020204" pitchFamily="34" charset="0"/>
              </a:rPr>
              <a:t> </a:t>
            </a:r>
            <a:r>
              <a:rPr lang="de-AT" sz="800" dirty="0">
                <a:solidFill>
                  <a:srgbClr val="58585A"/>
                </a:solidFill>
                <a:effectLst/>
                <a:latin typeface="Corbel" panose="020B0503020204020204" pitchFamily="34" charset="0"/>
                <a:ea typeface="Arial" panose="020B0604020202020204" pitchFamily="34" charset="0"/>
              </a:rPr>
              <a:t>auf</a:t>
            </a:r>
            <a:r>
              <a:rPr lang="de-AT" sz="800" spc="-95" dirty="0">
                <a:solidFill>
                  <a:srgbClr val="58585A"/>
                </a:solidFill>
                <a:effectLst/>
                <a:latin typeface="Corbel" panose="020B0503020204020204" pitchFamily="34" charset="0"/>
                <a:ea typeface="Arial" panose="020B0604020202020204" pitchFamily="34" charset="0"/>
              </a:rPr>
              <a:t> </a:t>
            </a:r>
            <a:r>
              <a:rPr lang="de-AT" sz="800" dirty="0">
                <a:solidFill>
                  <a:srgbClr val="58585A"/>
                </a:solidFill>
                <a:effectLst/>
                <a:latin typeface="Corbel" panose="020B0503020204020204" pitchFamily="34" charset="0"/>
                <a:ea typeface="Arial" panose="020B0604020202020204" pitchFamily="34" charset="0"/>
              </a:rPr>
              <a:t>Basis</a:t>
            </a:r>
            <a:r>
              <a:rPr lang="de-AT" sz="800" spc="-95" dirty="0">
                <a:solidFill>
                  <a:srgbClr val="58585A"/>
                </a:solidFill>
                <a:effectLst/>
                <a:latin typeface="Corbel" panose="020B0503020204020204" pitchFamily="34" charset="0"/>
                <a:ea typeface="Arial" panose="020B0604020202020204" pitchFamily="34" charset="0"/>
              </a:rPr>
              <a:t> </a:t>
            </a:r>
            <a:r>
              <a:rPr lang="de-AT" sz="800" dirty="0" err="1">
                <a:solidFill>
                  <a:srgbClr val="58585A"/>
                </a:solidFill>
                <a:effectLst/>
                <a:latin typeface="Corbel" panose="020B0503020204020204" pitchFamily="34" charset="0"/>
                <a:ea typeface="Arial" panose="020B0604020202020204" pitchFamily="34" charset="0"/>
              </a:rPr>
              <a:t>Gronalt</a:t>
            </a:r>
            <a:r>
              <a:rPr lang="de-AT" sz="800" spc="-95" dirty="0">
                <a:solidFill>
                  <a:srgbClr val="58585A"/>
                </a:solidFill>
                <a:effectLst/>
                <a:latin typeface="Corbel" panose="020B0503020204020204" pitchFamily="34" charset="0"/>
                <a:ea typeface="Arial" panose="020B0604020202020204" pitchFamily="34" charset="0"/>
              </a:rPr>
              <a:t> </a:t>
            </a:r>
            <a:r>
              <a:rPr lang="de-AT" sz="800" dirty="0">
                <a:solidFill>
                  <a:srgbClr val="58585A"/>
                </a:solidFill>
                <a:effectLst/>
                <a:latin typeface="Corbel" panose="020B0503020204020204" pitchFamily="34" charset="0"/>
                <a:ea typeface="Arial" panose="020B0604020202020204" pitchFamily="34" charset="0"/>
              </a:rPr>
              <a:t>et</a:t>
            </a:r>
            <a:r>
              <a:rPr lang="de-AT" sz="800" spc="-95" dirty="0">
                <a:solidFill>
                  <a:srgbClr val="58585A"/>
                </a:solidFill>
                <a:effectLst/>
                <a:latin typeface="Corbel" panose="020B0503020204020204" pitchFamily="34" charset="0"/>
                <a:ea typeface="Arial" panose="020B0604020202020204" pitchFamily="34" charset="0"/>
              </a:rPr>
              <a:t> </a:t>
            </a:r>
            <a:r>
              <a:rPr lang="de-AT" sz="800" dirty="0">
                <a:solidFill>
                  <a:srgbClr val="58585A"/>
                </a:solidFill>
                <a:effectLst/>
                <a:latin typeface="Corbel" panose="020B0503020204020204" pitchFamily="34" charset="0"/>
                <a:ea typeface="Arial" panose="020B0604020202020204" pitchFamily="34" charset="0"/>
              </a:rPr>
              <a:t>al.</a:t>
            </a:r>
            <a:r>
              <a:rPr lang="de-AT" sz="800" spc="-95" dirty="0">
                <a:solidFill>
                  <a:srgbClr val="58585A"/>
                </a:solidFill>
                <a:effectLst/>
                <a:latin typeface="Corbel" panose="020B0503020204020204" pitchFamily="34" charset="0"/>
                <a:ea typeface="Arial" panose="020B0604020202020204" pitchFamily="34" charset="0"/>
              </a:rPr>
              <a:t> </a:t>
            </a:r>
            <a:r>
              <a:rPr lang="de-AT" sz="800" dirty="0">
                <a:solidFill>
                  <a:srgbClr val="58585A"/>
                </a:solidFill>
                <a:effectLst/>
                <a:latin typeface="Corbel" panose="020B0503020204020204" pitchFamily="34" charset="0"/>
                <a:ea typeface="Arial" panose="020B0604020202020204" pitchFamily="34" charset="0"/>
              </a:rPr>
              <a:t>2010</a:t>
            </a:r>
            <a:endParaRPr lang="de-AT" sz="800" dirty="0">
              <a:effectLst/>
              <a:latin typeface="Corbel" panose="020B0503020204020204" pitchFamily="34" charset="0"/>
              <a:ea typeface="Arial" panose="020B0604020202020204" pitchFamily="34" charset="0"/>
            </a:endParaRPr>
          </a:p>
        </p:txBody>
      </p:sp>
      <p:cxnSp>
        <p:nvCxnSpPr>
          <p:cNvPr id="68" name="Gerader Verbinder 67"/>
          <p:cNvCxnSpPr>
            <a:stCxn id="21" idx="3"/>
            <a:endCxn id="67" idx="1"/>
          </p:cNvCxnSpPr>
          <p:nvPr/>
        </p:nvCxnSpPr>
        <p:spPr>
          <a:xfrm flipV="1">
            <a:off x="2056198" y="4238135"/>
            <a:ext cx="489607" cy="695960"/>
          </a:xfrm>
          <a:prstGeom prst="line">
            <a:avLst/>
          </a:prstGeom>
        </p:spPr>
        <p:style>
          <a:lnRef idx="1">
            <a:schemeClr val="dk1"/>
          </a:lnRef>
          <a:fillRef idx="0">
            <a:schemeClr val="dk1"/>
          </a:fillRef>
          <a:effectRef idx="0">
            <a:schemeClr val="dk1"/>
          </a:effectRef>
          <a:fontRef idx="minor">
            <a:schemeClr val="tx1"/>
          </a:fontRef>
        </p:style>
      </p:cxnSp>
      <p:cxnSp>
        <p:nvCxnSpPr>
          <p:cNvPr id="70" name="Gerader Verbinder 69"/>
          <p:cNvCxnSpPr>
            <a:stCxn id="67" idx="3"/>
            <a:endCxn id="63" idx="1"/>
          </p:cNvCxnSpPr>
          <p:nvPr/>
        </p:nvCxnSpPr>
        <p:spPr>
          <a:xfrm flipV="1">
            <a:off x="3808939" y="3749185"/>
            <a:ext cx="617943" cy="488950"/>
          </a:xfrm>
          <a:prstGeom prst="line">
            <a:avLst/>
          </a:prstGeom>
        </p:spPr>
        <p:style>
          <a:lnRef idx="1">
            <a:schemeClr val="dk1"/>
          </a:lnRef>
          <a:fillRef idx="0">
            <a:schemeClr val="dk1"/>
          </a:fillRef>
          <a:effectRef idx="0">
            <a:schemeClr val="dk1"/>
          </a:effectRef>
          <a:fontRef idx="minor">
            <a:schemeClr val="tx1"/>
          </a:fontRef>
        </p:style>
      </p:cxnSp>
      <p:cxnSp>
        <p:nvCxnSpPr>
          <p:cNvPr id="72" name="Gerader Verbinder 71"/>
          <p:cNvCxnSpPr>
            <a:stCxn id="67" idx="3"/>
            <a:endCxn id="59" idx="1"/>
          </p:cNvCxnSpPr>
          <p:nvPr/>
        </p:nvCxnSpPr>
        <p:spPr>
          <a:xfrm>
            <a:off x="3808939" y="4238135"/>
            <a:ext cx="617943" cy="302260"/>
          </a:xfrm>
          <a:prstGeom prst="line">
            <a:avLst/>
          </a:prstGeom>
        </p:spPr>
        <p:style>
          <a:lnRef idx="1">
            <a:schemeClr val="dk1"/>
          </a:lnRef>
          <a:fillRef idx="0">
            <a:schemeClr val="dk1"/>
          </a:fillRef>
          <a:effectRef idx="0">
            <a:schemeClr val="dk1"/>
          </a:effectRef>
          <a:fontRef idx="minor">
            <a:schemeClr val="tx1"/>
          </a:fontRef>
        </p:style>
      </p:cxnSp>
      <p:cxnSp>
        <p:nvCxnSpPr>
          <p:cNvPr id="74" name="Gerader Verbinder 73"/>
          <p:cNvCxnSpPr>
            <a:stCxn id="19" idx="3"/>
            <a:endCxn id="53" idx="1"/>
          </p:cNvCxnSpPr>
          <p:nvPr/>
        </p:nvCxnSpPr>
        <p:spPr>
          <a:xfrm>
            <a:off x="3804544" y="4930920"/>
            <a:ext cx="622338" cy="79311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1490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96415" y="1044667"/>
            <a:ext cx="7772400" cy="1470025"/>
          </a:xfrm>
        </p:spPr>
        <p:txBody>
          <a:bodyPr>
            <a:normAutofit/>
          </a:bodyPr>
          <a:lstStyle/>
          <a:p>
            <a:r>
              <a:rPr lang="de-AT" sz="3200" b="1" cap="none" dirty="0" smtClean="0">
                <a:solidFill>
                  <a:schemeClr val="accent1">
                    <a:lumMod val="75000"/>
                  </a:schemeClr>
                </a:solidFill>
                <a:latin typeface="Corbel" panose="020B0503020204020204" pitchFamily="34" charset="0"/>
              </a:rPr>
              <a:t>Logistik im Kontext der Binnenschifffahrt: Rahmenbedingungen und Kosten</a:t>
            </a:r>
            <a:endParaRPr lang="de-AT" sz="2800" b="1" cap="none" dirty="0">
              <a:solidFill>
                <a:schemeClr val="accent1">
                  <a:lumMod val="75000"/>
                </a:schemeClr>
              </a:solidFill>
              <a:latin typeface="Corbel" panose="020B0503020204020204" pitchFamily="34" charset="0"/>
            </a:endParaRP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1920" y="5270411"/>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0257" y="5285100"/>
            <a:ext cx="705563" cy="664179"/>
          </a:xfrm>
          <a:prstGeom prst="rect">
            <a:avLst/>
          </a:prstGeom>
          <a:noFill/>
          <a:extLst/>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1278" y="5414426"/>
            <a:ext cx="2102879" cy="534853"/>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2144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58286" t="54545" r="9454" b="18961"/>
          <a:stretch/>
        </p:blipFill>
        <p:spPr bwMode="auto">
          <a:xfrm>
            <a:off x="651248" y="2100179"/>
            <a:ext cx="3779912" cy="122413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Binnenschiff als Teil der Transportkette</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M</a:t>
            </a:r>
            <a:r>
              <a:rPr lang="de-DE" sz="2400" dirty="0" smtClean="0">
                <a:solidFill>
                  <a:schemeClr val="accent1"/>
                </a:solidFill>
                <a:latin typeface="Corbel" panose="020B0503020204020204" pitchFamily="34" charset="0"/>
              </a:rPr>
              <a:t>ultimodale Transportketten</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426549" cy="4896544"/>
          </a:xfrm>
        </p:spPr>
        <p:txBody>
          <a:bodyPr>
            <a:normAutofit lnSpcReduction="10000"/>
          </a:bodyPr>
          <a:lstStyle/>
          <a:p>
            <a:pPr>
              <a:spcBef>
                <a:spcPts val="600"/>
              </a:spcBef>
              <a:buClr>
                <a:srgbClr val="189BC4"/>
              </a:buClr>
            </a:pPr>
            <a:r>
              <a:rPr lang="de-AT" sz="1800" b="1" dirty="0" smtClean="0">
                <a:solidFill>
                  <a:srgbClr val="189BC4"/>
                </a:solidFill>
                <a:latin typeface="Corbel" panose="020B0503020204020204" pitchFamily="34" charset="0"/>
              </a:rPr>
              <a:t>Direktverkehr </a:t>
            </a:r>
            <a:r>
              <a:rPr lang="de-AT" sz="1800" dirty="0" smtClean="0">
                <a:solidFill>
                  <a:schemeClr val="accent1"/>
                </a:solidFill>
                <a:latin typeface="Corbel" panose="020B0503020204020204" pitchFamily="34" charset="0"/>
              </a:rPr>
              <a:t>(Versender und Empfänger direkt an der Wasserstraße) eher selten</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meist </a:t>
            </a:r>
            <a:r>
              <a:rPr lang="de-AT" sz="1800" b="1" dirty="0" smtClean="0">
                <a:solidFill>
                  <a:srgbClr val="189BC4"/>
                </a:solidFill>
                <a:latin typeface="Corbel" panose="020B0503020204020204" pitchFamily="34" charset="0"/>
              </a:rPr>
              <a:t>Vor-, Haupt- </a:t>
            </a:r>
            <a:r>
              <a:rPr lang="de-AT" sz="1800" dirty="0" smtClean="0">
                <a:solidFill>
                  <a:schemeClr val="accent1"/>
                </a:solidFill>
                <a:latin typeface="Corbel" panose="020B0503020204020204" pitchFamily="34" charset="0"/>
              </a:rPr>
              <a:t>und </a:t>
            </a:r>
            <a:r>
              <a:rPr lang="de-AT" sz="1800" b="1" dirty="0" smtClean="0">
                <a:solidFill>
                  <a:srgbClr val="189BC4"/>
                </a:solidFill>
                <a:latin typeface="Corbel" panose="020B0503020204020204" pitchFamily="34" charset="0"/>
              </a:rPr>
              <a:t>Nachlauf</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Informationsaustausch, bestmögliche Organisation und Abstimmung der Akteure um:</a:t>
            </a:r>
          </a:p>
          <a:p>
            <a:pPr lvl="1">
              <a:spcBef>
                <a:spcPts val="60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Kosten zu sparen</a:t>
            </a:r>
          </a:p>
          <a:p>
            <a:pPr lvl="1">
              <a:spcBef>
                <a:spcPts val="60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Zeit zu sparen </a:t>
            </a:r>
          </a:p>
          <a:p>
            <a:pPr lvl="1">
              <a:spcBef>
                <a:spcPts val="600"/>
              </a:spcBef>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Güter möglichst schonend zu transportieren</a:t>
            </a: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Binnenschiff als „schwimmendes Lager“</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6" name="Picture 5"/>
          <p:cNvPicPr/>
          <p:nvPr/>
        </p:nvPicPr>
        <p:blipFill rotWithShape="1">
          <a:blip r:embed="rId4"/>
          <a:srcRect l="58702" t="42508" r="9325" b="31250"/>
          <a:stretch/>
        </p:blipFill>
        <p:spPr bwMode="auto">
          <a:xfrm>
            <a:off x="651248" y="3717032"/>
            <a:ext cx="5684957" cy="1032284"/>
          </a:xfrm>
          <a:prstGeom prst="rect">
            <a:avLst/>
          </a:prstGeom>
          <a:ln>
            <a:noFill/>
          </a:ln>
          <a:extLst>
            <a:ext uri="{53640926-AAD7-44D8-BBD7-CCE9431645EC}">
              <a14:shadowObscured xmlns:a14="http://schemas.microsoft.com/office/drawing/2010/main"/>
            </a:ext>
          </a:extLst>
        </p:spPr>
      </p:pic>
      <p:sp>
        <p:nvSpPr>
          <p:cNvPr id="8" name="Textfeld 7"/>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645623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Multimodale Ladeeinheiten</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M</a:t>
            </a:r>
            <a:r>
              <a:rPr lang="de-DE" sz="2400" dirty="0" smtClean="0">
                <a:solidFill>
                  <a:schemeClr val="accent1"/>
                </a:solidFill>
                <a:latin typeface="Corbel" panose="020B0503020204020204" pitchFamily="34" charset="0"/>
              </a:rPr>
              <a:t>ultimodale Transportketten</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87134" y="1681890"/>
            <a:ext cx="8426549" cy="4896544"/>
          </a:xfrm>
        </p:spPr>
        <p:txBody>
          <a:bodyPr>
            <a:normAutofit lnSpcReduction="10000"/>
          </a:bodyPr>
          <a:lstStyle/>
          <a:p>
            <a:pPr>
              <a:spcBef>
                <a:spcPts val="600"/>
              </a:spcBef>
              <a:buClr>
                <a:srgbClr val="189BC4"/>
              </a:buClr>
            </a:pPr>
            <a:r>
              <a:rPr lang="de-AT" sz="1800" b="1" dirty="0" smtClean="0">
                <a:solidFill>
                  <a:srgbClr val="189BC4"/>
                </a:solidFill>
                <a:latin typeface="Corbel" panose="020B0503020204020204" pitchFamily="34" charset="0"/>
              </a:rPr>
              <a:t>standardisierte Ladeeinheiten</a:t>
            </a:r>
          </a:p>
          <a:p>
            <a:pPr lvl="1">
              <a:spcBef>
                <a:spcPts val="600"/>
              </a:spcBef>
              <a:buClr>
                <a:srgbClr val="189BC4"/>
              </a:buClr>
              <a:buFont typeface="Symbol" panose="05050102010706020507" pitchFamily="18" charset="2"/>
              <a:buChar char="-"/>
            </a:pPr>
            <a:r>
              <a:rPr lang="de-AT" sz="1400" dirty="0" smtClean="0">
                <a:solidFill>
                  <a:schemeClr val="accent1"/>
                </a:solidFill>
                <a:latin typeface="Corbel" panose="020B0503020204020204" pitchFamily="34" charset="0"/>
              </a:rPr>
              <a:t>einfacheres </a:t>
            </a:r>
            <a:r>
              <a:rPr lang="de-AT" sz="1400" dirty="0">
                <a:solidFill>
                  <a:schemeClr val="accent1"/>
                </a:solidFill>
                <a:latin typeface="Corbel" panose="020B0503020204020204" pitchFamily="34" charset="0"/>
              </a:rPr>
              <a:t>H</a:t>
            </a:r>
            <a:r>
              <a:rPr lang="de-AT" sz="1400" dirty="0" smtClean="0">
                <a:solidFill>
                  <a:schemeClr val="accent1"/>
                </a:solidFill>
                <a:latin typeface="Corbel" panose="020B0503020204020204" pitchFamily="34" charset="0"/>
              </a:rPr>
              <a:t>andling</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b</a:t>
            </a:r>
            <a:r>
              <a:rPr lang="de-AT" sz="1400" dirty="0" smtClean="0">
                <a:solidFill>
                  <a:schemeClr val="accent1"/>
                </a:solidFill>
                <a:latin typeface="Corbel" panose="020B0503020204020204" pitchFamily="34" charset="0"/>
              </a:rPr>
              <a:t>essere Planbarkeit</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b</a:t>
            </a:r>
            <a:r>
              <a:rPr lang="de-AT" sz="1400" dirty="0" smtClean="0">
                <a:solidFill>
                  <a:schemeClr val="accent1"/>
                </a:solidFill>
                <a:latin typeface="Corbel" panose="020B0503020204020204" pitchFamily="34" charset="0"/>
              </a:rPr>
              <a:t>essere Nutzung vorhandenen Raumes</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b="1" dirty="0" smtClean="0">
                <a:solidFill>
                  <a:srgbClr val="189BC4"/>
                </a:solidFill>
                <a:latin typeface="Corbel" panose="020B0503020204020204" pitchFamily="34" charset="0"/>
              </a:rPr>
              <a:t>Container</a:t>
            </a:r>
            <a:r>
              <a:rPr lang="de-AT" sz="1800" dirty="0" smtClean="0">
                <a:solidFill>
                  <a:schemeClr val="accent1"/>
                </a:solidFill>
                <a:latin typeface="Corbel" panose="020B0503020204020204" pitchFamily="34" charset="0"/>
              </a:rPr>
              <a:t> = genormter Behälter aus Metall in verschiedenen Größen und Formen</a:t>
            </a:r>
          </a:p>
          <a:p>
            <a:pPr lvl="1">
              <a:spcBef>
                <a:spcPts val="600"/>
              </a:spcBef>
              <a:buClr>
                <a:srgbClr val="189BC4"/>
              </a:buClr>
              <a:buFont typeface="Symbol" panose="05050102010706020507" pitchFamily="18" charset="2"/>
              <a:buChar char="-"/>
            </a:pPr>
            <a:r>
              <a:rPr lang="de-AT" sz="1400" dirty="0" smtClean="0">
                <a:solidFill>
                  <a:schemeClr val="accent1"/>
                </a:solidFill>
                <a:latin typeface="Corbel" panose="020B0503020204020204" pitchFamily="34" charset="0"/>
              </a:rPr>
              <a:t>Vorteile: Robustheit, hohe </a:t>
            </a:r>
            <a:r>
              <a:rPr lang="de-AT" sz="1400" dirty="0">
                <a:solidFill>
                  <a:schemeClr val="accent1"/>
                </a:solidFill>
                <a:latin typeface="Corbel" panose="020B0503020204020204" pitchFamily="34" charset="0"/>
              </a:rPr>
              <a:t>S</a:t>
            </a:r>
            <a:r>
              <a:rPr lang="de-AT" sz="1400" dirty="0" smtClean="0">
                <a:solidFill>
                  <a:schemeClr val="accent1"/>
                </a:solidFill>
                <a:latin typeface="Corbel" panose="020B0503020204020204" pitchFamily="34" charset="0"/>
              </a:rPr>
              <a:t>tapelbarkeit, Schutz vor Beschädigung und Diebstahl</a:t>
            </a:r>
          </a:p>
          <a:p>
            <a:pPr>
              <a:spcBef>
                <a:spcPts val="600"/>
              </a:spcBef>
              <a:buClr>
                <a:srgbClr val="189BC4"/>
              </a:buClr>
            </a:pPr>
            <a:r>
              <a:rPr lang="de-AT" sz="1800" b="1" dirty="0" smtClean="0">
                <a:solidFill>
                  <a:srgbClr val="189BC4"/>
                </a:solidFill>
                <a:latin typeface="Corbel" panose="020B0503020204020204" pitchFamily="34" charset="0"/>
              </a:rPr>
              <a:t>Wechselaufbauten</a:t>
            </a:r>
            <a:r>
              <a:rPr lang="de-AT" sz="1800" dirty="0" smtClean="0">
                <a:solidFill>
                  <a:schemeClr val="accent1"/>
                </a:solidFill>
                <a:latin typeface="Corbel" panose="020B0503020204020204" pitchFamily="34" charset="0"/>
              </a:rPr>
              <a:t> (WAB) = Lkw-Behälter ohne Fahrgestell</a:t>
            </a:r>
          </a:p>
          <a:p>
            <a:pPr lvl="1">
              <a:spcBef>
                <a:spcPts val="600"/>
              </a:spcBef>
              <a:buClr>
                <a:srgbClr val="189BC4"/>
              </a:buClr>
              <a:buFont typeface="Symbol" panose="05050102010706020507" pitchFamily="18" charset="2"/>
              <a:buChar char="-"/>
            </a:pPr>
            <a:r>
              <a:rPr lang="de-AT" sz="1400" dirty="0">
                <a:solidFill>
                  <a:schemeClr val="accent1"/>
                </a:solidFill>
                <a:latin typeface="Corbel" panose="020B0503020204020204" pitchFamily="34" charset="0"/>
              </a:rPr>
              <a:t>v</a:t>
            </a:r>
            <a:r>
              <a:rPr lang="de-AT" sz="1400" dirty="0" smtClean="0">
                <a:solidFill>
                  <a:schemeClr val="accent1"/>
                </a:solidFill>
                <a:latin typeface="Corbel" panose="020B0503020204020204" pitchFamily="34" charset="0"/>
              </a:rPr>
              <a:t>oll einsatzfähig für Euro-Paletten</a:t>
            </a:r>
          </a:p>
          <a:p>
            <a:pPr>
              <a:spcBef>
                <a:spcPts val="600"/>
              </a:spcBef>
              <a:buClr>
                <a:srgbClr val="189BC4"/>
              </a:buClr>
            </a:pPr>
            <a:r>
              <a:rPr lang="de-AT" sz="1800" b="1" dirty="0" smtClean="0">
                <a:solidFill>
                  <a:srgbClr val="189BC4"/>
                </a:solidFill>
                <a:latin typeface="Corbel" panose="020B0503020204020204" pitchFamily="34" charset="0"/>
              </a:rPr>
              <a:t>Sattelanhänger</a:t>
            </a:r>
            <a:r>
              <a:rPr lang="de-AT" sz="1800" dirty="0" smtClean="0">
                <a:solidFill>
                  <a:schemeClr val="accent1"/>
                </a:solidFill>
                <a:latin typeface="Corbel" panose="020B0503020204020204" pitchFamily="34" charset="0"/>
              </a:rPr>
              <a:t> = antriebslose Fahrzeuge</a:t>
            </a:r>
          </a:p>
          <a:p>
            <a:pPr lvl="1">
              <a:spcBef>
                <a:spcPts val="600"/>
              </a:spcBef>
              <a:buClr>
                <a:srgbClr val="189BC4"/>
              </a:buClr>
              <a:buFont typeface="Symbol" panose="05050102010706020507" pitchFamily="18" charset="2"/>
              <a:buChar char="-"/>
            </a:pPr>
            <a:r>
              <a:rPr lang="de-AT" sz="1400" dirty="0" smtClean="0">
                <a:solidFill>
                  <a:schemeClr val="accent1"/>
                </a:solidFill>
                <a:latin typeface="Corbel" panose="020B0503020204020204" pitchFamily="34" charset="0"/>
              </a:rPr>
              <a:t>werden an Sattelkraftfahrzeuge angekoppelt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8" name="Textfeld 7"/>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graphicFrame>
        <p:nvGraphicFramePr>
          <p:cNvPr id="4" name="Diagramm 3"/>
          <p:cNvGraphicFramePr/>
          <p:nvPr>
            <p:extLst/>
          </p:nvPr>
        </p:nvGraphicFramePr>
        <p:xfrm>
          <a:off x="1528836" y="177281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39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l="60252" t="34796" r="19348" b="29745"/>
          <a:stretch/>
        </p:blipFill>
        <p:spPr bwMode="auto">
          <a:xfrm>
            <a:off x="-1" y="5534451"/>
            <a:ext cx="1849243" cy="1098935"/>
          </a:xfrm>
          <a:prstGeom prst="rect">
            <a:avLst/>
          </a:prstGeom>
          <a:ln>
            <a:noFill/>
          </a:ln>
          <a:extLst>
            <a:ext uri="{53640926-AAD7-44D8-BBD7-CCE9431645EC}">
              <a14:shadowObscured xmlns:a14="http://schemas.microsoft.com/office/drawing/2010/main"/>
            </a:ext>
          </a:extLst>
        </p:spPr>
      </p:pic>
      <p:pic>
        <p:nvPicPr>
          <p:cNvPr id="14" name="Grafik 13"/>
          <p:cNvPicPr>
            <a:picLocks noChangeAspect="1"/>
          </p:cNvPicPr>
          <p:nvPr/>
        </p:nvPicPr>
        <p:blipFill>
          <a:blip r:embed="rId4"/>
          <a:stretch>
            <a:fillRect/>
          </a:stretch>
        </p:blipFill>
        <p:spPr>
          <a:xfrm>
            <a:off x="-12536" y="1634034"/>
            <a:ext cx="1861779" cy="1308453"/>
          </a:xfrm>
          <a:prstGeom prst="rect">
            <a:avLst/>
          </a:prstGeom>
        </p:spPr>
      </p:pic>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Binnenschiff als Teil der Transportkette</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M</a:t>
            </a:r>
            <a:r>
              <a:rPr lang="de-DE" sz="2400" dirty="0" smtClean="0">
                <a:solidFill>
                  <a:schemeClr val="accent1"/>
                </a:solidFill>
                <a:latin typeface="Corbel" panose="020B0503020204020204" pitchFamily="34" charset="0"/>
              </a:rPr>
              <a:t>ultimodale </a:t>
            </a:r>
            <a:r>
              <a:rPr lang="de-DE" sz="2400" dirty="0">
                <a:solidFill>
                  <a:schemeClr val="accent1"/>
                </a:solidFill>
                <a:latin typeface="Corbel" panose="020B0503020204020204" pitchFamily="34" charset="0"/>
              </a:rPr>
              <a:t>Transportketten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321797" y="1985752"/>
            <a:ext cx="6795117" cy="4776192"/>
          </a:xfrm>
        </p:spPr>
        <p:txBody>
          <a:bodyPr>
            <a:normAutofit/>
          </a:bodyPr>
          <a:lstStyle/>
          <a:p>
            <a:pPr marL="0" indent="0">
              <a:buNone/>
            </a:pPr>
            <a:endParaRPr lang="de-AT" sz="1800" b="1" dirty="0" smtClean="0">
              <a:solidFill>
                <a:srgbClr val="189BC4"/>
              </a:solidFill>
              <a:latin typeface="Corbel" panose="020B0503020204020204" pitchFamily="34" charset="0"/>
            </a:endParaRPr>
          </a:p>
          <a:p>
            <a:pPr marL="0" indent="0">
              <a:buNone/>
            </a:pPr>
            <a:r>
              <a:rPr lang="de-AT" sz="1800" b="1" dirty="0" smtClean="0">
                <a:solidFill>
                  <a:srgbClr val="189BC4"/>
                </a:solidFill>
                <a:latin typeface="Corbel" panose="020B0503020204020204" pitchFamily="34" charset="0"/>
              </a:rPr>
              <a:t>Güterumschlag</a:t>
            </a:r>
            <a:endParaRPr lang="de-AT" sz="1800" dirty="0" smtClean="0">
              <a:solidFill>
                <a:schemeClr val="accent1"/>
              </a:solidFill>
              <a:latin typeface="Corbel" panose="020B0503020204020204" pitchFamily="34" charset="0"/>
            </a:endParaRPr>
          </a:p>
          <a:p>
            <a:pPr>
              <a:buClr>
                <a:srgbClr val="189BC4"/>
              </a:buClr>
            </a:pPr>
            <a:r>
              <a:rPr lang="de-AT" sz="1800" dirty="0" smtClean="0">
                <a:solidFill>
                  <a:schemeClr val="accent1"/>
                </a:solidFill>
                <a:latin typeface="Corbel" panose="020B0503020204020204" pitchFamily="34" charset="0"/>
              </a:rPr>
              <a:t>Umschlag vom und auf das Binnenschiff mit verschiedenen </a:t>
            </a:r>
            <a:r>
              <a:rPr lang="de-AT" sz="1800" b="1" dirty="0" smtClean="0">
                <a:solidFill>
                  <a:srgbClr val="189BC4"/>
                </a:solidFill>
                <a:latin typeface="Corbel" panose="020B0503020204020204" pitchFamily="34" charset="0"/>
              </a:rPr>
              <a:t>Umschlagsanlagen:</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Kräne</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Rampen</a:t>
            </a:r>
          </a:p>
          <a:p>
            <a:pPr lvl="1">
              <a:buClr>
                <a:srgbClr val="189BC4"/>
              </a:buClr>
              <a:buFont typeface="Symbol" panose="05050102010706020507" pitchFamily="18" charset="2"/>
              <a:buChar char="-"/>
            </a:pPr>
            <a:r>
              <a:rPr lang="de-AT" sz="1600" dirty="0" smtClean="0">
                <a:solidFill>
                  <a:schemeClr val="accent1"/>
                </a:solidFill>
                <a:latin typeface="Corbel" panose="020B0503020204020204" pitchFamily="34" charset="0"/>
              </a:rPr>
              <a:t>Verladetrichter,…</a:t>
            </a:r>
          </a:p>
          <a:p>
            <a:pPr lvl="1">
              <a:buClr>
                <a:srgbClr val="189BC4"/>
              </a:buClr>
              <a:buFont typeface="Symbol" panose="05050102010706020507" pitchFamily="18" charset="2"/>
              <a:buChar char="-"/>
            </a:pPr>
            <a:endParaRPr lang="de-AT" sz="1600" dirty="0" smtClean="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e</a:t>
            </a:r>
            <a:r>
              <a:rPr lang="de-AT" sz="1800" dirty="0" smtClean="0">
                <a:solidFill>
                  <a:schemeClr val="accent1"/>
                </a:solidFill>
                <a:latin typeface="Corbel" panose="020B0503020204020204" pitchFamily="34" charset="0"/>
              </a:rPr>
              <a:t>ventuelle Zwischenlagerung in Silos oder Lägern</a:t>
            </a:r>
          </a:p>
          <a:p>
            <a:pPr>
              <a:buClr>
                <a:srgbClr val="189BC4"/>
              </a:buClr>
            </a:pPr>
            <a:endParaRPr lang="de-AT" sz="1800" dirty="0" smtClean="0">
              <a:solidFill>
                <a:schemeClr val="accent1"/>
              </a:solidFill>
              <a:latin typeface="Corbel" panose="020B0503020204020204" pitchFamily="34" charset="0"/>
            </a:endParaRPr>
          </a:p>
          <a:p>
            <a:pPr>
              <a:buClr>
                <a:srgbClr val="189BC4"/>
              </a:buClr>
            </a:pPr>
            <a:r>
              <a:rPr lang="de-AT" sz="1800" b="1" dirty="0" smtClean="0">
                <a:solidFill>
                  <a:srgbClr val="189BC4"/>
                </a:solidFill>
                <a:latin typeface="Corbel" panose="020B0503020204020204" pitchFamily="34" charset="0"/>
              </a:rPr>
              <a:t>Hafenentgelte</a:t>
            </a:r>
            <a:r>
              <a:rPr lang="de-AT" sz="1800" b="1" dirty="0">
                <a:solidFill>
                  <a:srgbClr val="189BC4"/>
                </a:solidFill>
                <a:latin typeface="Corbel" panose="020B0503020204020204" pitchFamily="34" charset="0"/>
              </a:rPr>
              <a:t>:</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Ufergeld während der Hafennutzung zum Umschlag</a:t>
            </a:r>
          </a:p>
          <a:p>
            <a:pPr lvl="1">
              <a:buClr>
                <a:srgbClr val="189BC4"/>
              </a:buClr>
              <a:buFont typeface="Symbol" panose="05050102010706020507" pitchFamily="18" charset="2"/>
              <a:buChar char="-"/>
            </a:pPr>
            <a:r>
              <a:rPr lang="de-AT" sz="1600" dirty="0" err="1" smtClean="0">
                <a:solidFill>
                  <a:schemeClr val="accent1"/>
                </a:solidFill>
                <a:latin typeface="Corbel" panose="020B0503020204020204" pitchFamily="34" charset="0"/>
              </a:rPr>
              <a:t>Bsp</a:t>
            </a:r>
            <a:r>
              <a:rPr lang="de-AT" sz="1600" dirty="0" smtClean="0">
                <a:solidFill>
                  <a:schemeClr val="accent1"/>
                </a:solidFill>
                <a:latin typeface="Corbel" panose="020B0503020204020204" pitchFamily="34" charset="0"/>
              </a:rPr>
              <a:t>: </a:t>
            </a:r>
            <a:r>
              <a:rPr lang="de-AT" sz="1600" dirty="0" err="1" smtClean="0">
                <a:solidFill>
                  <a:schemeClr val="accent1"/>
                </a:solidFill>
                <a:latin typeface="Corbel" panose="020B0503020204020204" pitchFamily="34" charset="0"/>
              </a:rPr>
              <a:t>Ennshafen</a:t>
            </a:r>
            <a:r>
              <a:rPr lang="de-AT" sz="1600" dirty="0" smtClean="0">
                <a:solidFill>
                  <a:schemeClr val="accent1"/>
                </a:solidFill>
                <a:latin typeface="Corbel" panose="020B0503020204020204" pitchFamily="34" charset="0"/>
              </a:rPr>
              <a:t> rund </a:t>
            </a:r>
            <a:r>
              <a:rPr lang="de-AT" sz="1600" dirty="0">
                <a:solidFill>
                  <a:schemeClr val="accent1"/>
                </a:solidFill>
                <a:latin typeface="Corbel" panose="020B0503020204020204" pitchFamily="34" charset="0"/>
              </a:rPr>
              <a:t>40 Cent pro umgeschlagener </a:t>
            </a:r>
            <a:r>
              <a:rPr lang="de-AT" sz="1600" dirty="0" smtClean="0">
                <a:solidFill>
                  <a:schemeClr val="accent1"/>
                </a:solidFill>
                <a:latin typeface="Corbel" panose="020B0503020204020204" pitchFamily="34" charset="0"/>
              </a:rPr>
              <a:t>Tonne</a:t>
            </a:r>
            <a:endParaRPr lang="de-AT" sz="1600" dirty="0">
              <a:solidFill>
                <a:schemeClr val="accent1"/>
              </a:solidFill>
              <a:latin typeface="Corbel" panose="020B0503020204020204" pitchFamily="34" charset="0"/>
            </a:endParaRPr>
          </a:p>
          <a:p>
            <a:pPr marL="0" indent="0">
              <a:buNone/>
            </a:pPr>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6" name="Picture 5" descr="Umschlag"/>
          <p:cNvPicPr/>
          <p:nvPr/>
        </p:nvPicPr>
        <p:blipFill>
          <a:blip r:embed="rId5">
            <a:extLst>
              <a:ext uri="{28A0092B-C50C-407E-A947-70E740481C1C}">
                <a14:useLocalDpi xmlns:a14="http://schemas.microsoft.com/office/drawing/2010/main"/>
              </a:ext>
            </a:extLst>
          </a:blip>
          <a:srcRect/>
          <a:stretch>
            <a:fillRect/>
          </a:stretch>
        </p:blipFill>
        <p:spPr bwMode="auto">
          <a:xfrm>
            <a:off x="0" y="4096178"/>
            <a:ext cx="1849243" cy="1458310"/>
          </a:xfrm>
          <a:prstGeom prst="rect">
            <a:avLst/>
          </a:prstGeom>
          <a:noFill/>
          <a:ln>
            <a:noFill/>
          </a:ln>
        </p:spPr>
      </p:pic>
      <p:sp>
        <p:nvSpPr>
          <p:cNvPr id="7" name="Text Box 5"/>
          <p:cNvSpPr txBox="1">
            <a:spLocks noChangeArrowheads="1"/>
          </p:cNvSpPr>
          <p:nvPr/>
        </p:nvSpPr>
        <p:spPr bwMode="auto">
          <a:xfrm>
            <a:off x="-33670" y="4164639"/>
            <a:ext cx="15841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Quelle: Mierka Donauhafen Krems</a:t>
            </a:r>
            <a:endParaRPr lang="de-DE" sz="800" dirty="0">
              <a:solidFill>
                <a:schemeClr val="bg1"/>
              </a:solidFill>
              <a:latin typeface="Corbel" panose="020B0503020204020204" pitchFamily="34" charset="0"/>
            </a:endParaRPr>
          </a:p>
        </p:txBody>
      </p:sp>
      <p:sp>
        <p:nvSpPr>
          <p:cNvPr id="9" name="Rectangle 5"/>
          <p:cNvSpPr>
            <a:spLocks noChangeArrowheads="1"/>
          </p:cNvSpPr>
          <p:nvPr/>
        </p:nvSpPr>
        <p:spPr bwMode="auto">
          <a:xfrm>
            <a:off x="-12536" y="1626945"/>
            <a:ext cx="87312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Linz AG</a:t>
            </a:r>
          </a:p>
        </p:txBody>
      </p:sp>
      <p:sp>
        <p:nvSpPr>
          <p:cNvPr id="11" name="Text Box 5"/>
          <p:cNvSpPr txBox="1">
            <a:spLocks noChangeArrowheads="1"/>
          </p:cNvSpPr>
          <p:nvPr/>
        </p:nvSpPr>
        <p:spPr bwMode="auto">
          <a:xfrm>
            <a:off x="-21161" y="2897900"/>
            <a:ext cx="135430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Corbel" panose="020B0503020204020204" pitchFamily="34" charset="0"/>
              </a:rPr>
              <a:t>Quelle: </a:t>
            </a:r>
            <a:r>
              <a:rPr lang="de-AT" sz="800" dirty="0">
                <a:solidFill>
                  <a:schemeClr val="bg1"/>
                </a:solidFill>
                <a:latin typeface="Corbel" panose="020B0503020204020204" pitchFamily="34" charset="0"/>
              </a:rPr>
              <a:t>Hafen Freudenau</a:t>
            </a:r>
            <a:endParaRPr lang="de-DE" sz="800" dirty="0">
              <a:solidFill>
                <a:schemeClr val="bg1"/>
              </a:solidFill>
              <a:latin typeface="Corbel" panose="020B0503020204020204" pitchFamily="34" charset="0"/>
            </a:endParaRPr>
          </a:p>
        </p:txBody>
      </p:sp>
      <p:sp>
        <p:nvSpPr>
          <p:cNvPr id="13" name="Text Box 5"/>
          <p:cNvSpPr txBox="1">
            <a:spLocks noChangeArrowheads="1"/>
          </p:cNvSpPr>
          <p:nvPr/>
        </p:nvSpPr>
        <p:spPr bwMode="auto">
          <a:xfrm>
            <a:off x="-33670" y="5555604"/>
            <a:ext cx="11874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AT" sz="800" dirty="0" smtClean="0">
                <a:solidFill>
                  <a:schemeClr val="bg1"/>
                </a:solidFill>
                <a:latin typeface="+mn-lt"/>
              </a:rPr>
              <a:t>Quelle: via donau</a:t>
            </a:r>
            <a:endParaRPr lang="de-DE" sz="800" dirty="0">
              <a:solidFill>
                <a:schemeClr val="bg1"/>
              </a:solidFill>
              <a:latin typeface="+mn-lt"/>
            </a:endParaRPr>
          </a:p>
        </p:txBody>
      </p:sp>
      <p:sp>
        <p:nvSpPr>
          <p:cNvPr id="15" name="Textfeld 14"/>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16" name="Grafik 15"/>
          <p:cNvPicPr>
            <a:picLocks noChangeAspect="1"/>
          </p:cNvPicPr>
          <p:nvPr/>
        </p:nvPicPr>
        <p:blipFill>
          <a:blip r:embed="rId6"/>
          <a:stretch>
            <a:fillRect/>
          </a:stretch>
        </p:blipFill>
        <p:spPr>
          <a:xfrm>
            <a:off x="-12536" y="2904311"/>
            <a:ext cx="1861779" cy="1215517"/>
          </a:xfrm>
          <a:prstGeom prst="rect">
            <a:avLst/>
          </a:prstGeom>
        </p:spPr>
      </p:pic>
    </p:spTree>
    <p:extLst>
      <p:ext uri="{BB962C8B-B14F-4D97-AF65-F5344CB8AC3E}">
        <p14:creationId xmlns:p14="http://schemas.microsoft.com/office/powerpoint/2010/main" val="325063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4489119" y="2636912"/>
            <a:ext cx="4608512" cy="2191685"/>
          </a:xfrm>
          <a:prstGeom prst="rect">
            <a:avLst/>
          </a:prstGeom>
        </p:spPr>
      </p:pic>
      <p:sp>
        <p:nvSpPr>
          <p:cNvPr id="31" name="Title 30"/>
          <p:cNvSpPr>
            <a:spLocks noGrp="1"/>
          </p:cNvSpPr>
          <p:nvPr>
            <p:ph type="title"/>
          </p:nvPr>
        </p:nvSpPr>
        <p:spPr>
          <a:xfrm>
            <a:off x="457199" y="404664"/>
            <a:ext cx="5942703" cy="990600"/>
          </a:xfrm>
        </p:spPr>
        <p:txBody>
          <a:bodyPr>
            <a:normAutofit fontScale="90000"/>
          </a:bodyPr>
          <a:lstStyle/>
          <a:p>
            <a:r>
              <a:rPr lang="de-AT" b="1" dirty="0">
                <a:solidFill>
                  <a:srgbClr val="3C628F"/>
                </a:solidFill>
                <a:latin typeface="Corbel" panose="020B0503020204020204" pitchFamily="34" charset="0"/>
              </a:rPr>
              <a:t>Beispiel einer multimodalen Transportkette</a:t>
            </a:r>
            <a:r>
              <a:rPr lang="de-AT" dirty="0">
                <a:solidFill>
                  <a:srgbClr val="3C628F"/>
                </a:solidFill>
                <a:latin typeface="Corbel" panose="020B0503020204020204" pitchFamily="34" charset="0"/>
              </a:rPr>
              <a:t/>
            </a:r>
            <a:br>
              <a:rPr lang="de-AT" dirty="0">
                <a:solidFill>
                  <a:srgbClr val="3C628F"/>
                </a:solidFill>
                <a:latin typeface="Corbel" panose="020B0503020204020204" pitchFamily="34" charset="0"/>
              </a:rPr>
            </a:br>
            <a:r>
              <a:rPr lang="de-AT" dirty="0"/>
              <a:t>Multimodale Transporte</a:t>
            </a:r>
            <a:endParaRPr lang="de-AT" b="1" dirty="0">
              <a:solidFill>
                <a:schemeClr val="accent1"/>
              </a:solidFill>
            </a:endParaRPr>
          </a:p>
        </p:txBody>
      </p:sp>
      <p:sp>
        <p:nvSpPr>
          <p:cNvPr id="32" name="Content Placeholder 31"/>
          <p:cNvSpPr>
            <a:spLocks noGrp="1"/>
          </p:cNvSpPr>
          <p:nvPr>
            <p:ph idx="1"/>
          </p:nvPr>
        </p:nvSpPr>
        <p:spPr>
          <a:xfrm>
            <a:off x="179512" y="1556792"/>
            <a:ext cx="4330825" cy="4825116"/>
          </a:xfrm>
        </p:spPr>
        <p:txBody>
          <a:bodyPr>
            <a:normAutofit fontScale="92500"/>
          </a:bodyPr>
          <a:lstStyle/>
          <a:p>
            <a:pPr marL="0" indent="0">
              <a:buNone/>
            </a:pPr>
            <a:endParaRPr lang="de-AT" sz="400" dirty="0" smtClean="0">
              <a:solidFill>
                <a:schemeClr val="accent1"/>
              </a:solidFill>
            </a:endParaRPr>
          </a:p>
          <a:p>
            <a:r>
              <a:rPr lang="de-AT" sz="2200" dirty="0" smtClean="0">
                <a:solidFill>
                  <a:schemeClr val="accent1"/>
                </a:solidFill>
              </a:rPr>
              <a:t>Pflanzennährstoffe: Transport in Big Bags (siehe Abbildung)</a:t>
            </a:r>
          </a:p>
          <a:p>
            <a:endParaRPr lang="de-AT" sz="1000" dirty="0">
              <a:solidFill>
                <a:schemeClr val="accent1"/>
              </a:solidFill>
            </a:endParaRPr>
          </a:p>
          <a:p>
            <a:r>
              <a:rPr lang="de-AT" sz="2200" dirty="0" smtClean="0">
                <a:solidFill>
                  <a:schemeClr val="accent1"/>
                </a:solidFill>
              </a:rPr>
              <a:t>Art des Transports: multimodaler  Verkehr</a:t>
            </a:r>
            <a:endParaRPr lang="de-AT" sz="2200" dirty="0">
              <a:solidFill>
                <a:schemeClr val="accent1"/>
              </a:solidFill>
            </a:endParaRPr>
          </a:p>
          <a:p>
            <a:pPr>
              <a:buFont typeface="Courier New" panose="02070309020205020404" pitchFamily="49" charset="0"/>
              <a:buChar char="o"/>
            </a:pPr>
            <a:endParaRPr lang="de-AT" sz="1000" dirty="0" smtClean="0">
              <a:solidFill>
                <a:schemeClr val="accent1"/>
              </a:solidFill>
            </a:endParaRPr>
          </a:p>
          <a:p>
            <a:r>
              <a:rPr lang="de-AT" sz="2200" dirty="0" smtClean="0">
                <a:solidFill>
                  <a:schemeClr val="accent1"/>
                </a:solidFill>
              </a:rPr>
              <a:t>Hochseeschiff: Rouen (FR) – </a:t>
            </a:r>
            <a:r>
              <a:rPr lang="de-AT" sz="2200" dirty="0" err="1" smtClean="0">
                <a:solidFill>
                  <a:schemeClr val="accent1"/>
                </a:solidFill>
              </a:rPr>
              <a:t>Konstanza</a:t>
            </a:r>
            <a:r>
              <a:rPr lang="de-AT" sz="2200" dirty="0" smtClean="0">
                <a:solidFill>
                  <a:schemeClr val="accent1"/>
                </a:solidFill>
              </a:rPr>
              <a:t> (RO)</a:t>
            </a:r>
          </a:p>
          <a:p>
            <a:pPr>
              <a:buFont typeface="Courier New" panose="02070309020205020404" pitchFamily="49" charset="0"/>
              <a:buChar char="o"/>
            </a:pPr>
            <a:endParaRPr lang="de-AT" sz="1000" dirty="0" smtClean="0">
              <a:solidFill>
                <a:schemeClr val="accent1"/>
              </a:solidFill>
            </a:endParaRPr>
          </a:p>
          <a:p>
            <a:r>
              <a:rPr lang="de-AT" sz="2200" dirty="0" smtClean="0">
                <a:solidFill>
                  <a:schemeClr val="accent1"/>
                </a:solidFill>
              </a:rPr>
              <a:t>Binnenschiff: </a:t>
            </a:r>
            <a:r>
              <a:rPr lang="de-AT" sz="2200" dirty="0" err="1" smtClean="0">
                <a:solidFill>
                  <a:schemeClr val="accent1"/>
                </a:solidFill>
              </a:rPr>
              <a:t>Konstanza</a:t>
            </a:r>
            <a:r>
              <a:rPr lang="de-AT" sz="2200" dirty="0" smtClean="0">
                <a:solidFill>
                  <a:schemeClr val="accent1"/>
                </a:solidFill>
              </a:rPr>
              <a:t> – Bulgarien/Serbien/Ungarn/Rumänien</a:t>
            </a:r>
          </a:p>
          <a:p>
            <a:endParaRPr lang="de-AT" sz="2200" dirty="0">
              <a:solidFill>
                <a:schemeClr val="accent1"/>
              </a:solidFill>
            </a:endParaRPr>
          </a:p>
          <a:p>
            <a:r>
              <a:rPr lang="de-AT" sz="2200" dirty="0" smtClean="0">
                <a:solidFill>
                  <a:schemeClr val="accent1"/>
                </a:solidFill>
              </a:rPr>
              <a:t>Umschlag von Hochsee- auf Binnenschiff mittels Schwimmkränen</a:t>
            </a:r>
          </a:p>
          <a:p>
            <a:pPr marL="0" indent="0">
              <a:buNone/>
            </a:pPr>
            <a:endParaRPr lang="de-AT" sz="1000" dirty="0" smtClean="0">
              <a:solidFill>
                <a:schemeClr val="accent1"/>
              </a:solidFill>
            </a:endParaRPr>
          </a:p>
          <a:p>
            <a:pPr marL="0" indent="0">
              <a:buNone/>
            </a:pPr>
            <a:endParaRPr lang="de-AT"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22" name="Textfeld 7"/>
          <p:cNvSpPr txBox="1"/>
          <p:nvPr/>
        </p:nvSpPr>
        <p:spPr>
          <a:xfrm>
            <a:off x="4195013" y="4613153"/>
            <a:ext cx="2231169" cy="215444"/>
          </a:xfrm>
          <a:prstGeom prst="rect">
            <a:avLst/>
          </a:prstGeom>
          <a:noFill/>
        </p:spPr>
        <p:txBody>
          <a:bodyPr wrap="square" rtlCol="0">
            <a:spAutoFit/>
          </a:bodyPr>
          <a:lstStyle/>
          <a:p>
            <a:pPr algn="r"/>
            <a:r>
              <a:rPr lang="de-AT" sz="800" dirty="0" smtClean="0"/>
              <a:t>Quelle: LITHOS Industrial Minerals GmbH</a:t>
            </a:r>
            <a:endParaRPr lang="de-DE" sz="800" dirty="0">
              <a:solidFill>
                <a:schemeClr val="accent1"/>
              </a:solidFill>
            </a:endParaRPr>
          </a:p>
        </p:txBody>
      </p:sp>
    </p:spTree>
    <p:extLst>
      <p:ext uri="{BB962C8B-B14F-4D97-AF65-F5344CB8AC3E}">
        <p14:creationId xmlns:p14="http://schemas.microsoft.com/office/powerpoint/2010/main" val="173826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1763688" y="4237682"/>
            <a:ext cx="5688632" cy="2359670"/>
          </a:xfrm>
          <a:prstGeom prst="rect">
            <a:avLst/>
          </a:prstGeom>
        </p:spPr>
      </p:pic>
      <p:sp>
        <p:nvSpPr>
          <p:cNvPr id="2" name="Titel 1"/>
          <p:cNvSpPr>
            <a:spLocks noGrp="1"/>
          </p:cNvSpPr>
          <p:nvPr>
            <p:ph type="title"/>
          </p:nvPr>
        </p:nvSpPr>
        <p:spPr/>
        <p:txBody>
          <a:bodyPr/>
          <a:lstStyle/>
          <a:p>
            <a:r>
              <a:rPr lang="de-DE" b="1" dirty="0" smtClean="0">
                <a:solidFill>
                  <a:schemeClr val="accent1"/>
                </a:solidFill>
                <a:latin typeface="Corbel" panose="020B0503020204020204" pitchFamily="34" charset="0"/>
              </a:rPr>
              <a:t>Quiz</a:t>
            </a:r>
            <a:br>
              <a:rPr lang="de-DE" b="1" dirty="0" smtClean="0">
                <a:solidFill>
                  <a:schemeClr val="accent1"/>
                </a:solidFill>
                <a:latin typeface="Corbel" panose="020B0503020204020204" pitchFamily="34" charset="0"/>
              </a:rPr>
            </a:br>
            <a:r>
              <a:rPr lang="de-DE" sz="2400" dirty="0" smtClean="0">
                <a:solidFill>
                  <a:schemeClr val="accent1"/>
                </a:solidFill>
                <a:latin typeface="Corbel" panose="020B0503020204020204" pitchFamily="34" charset="0"/>
              </a:rPr>
              <a:t>Multimodale Transportketten</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buNone/>
            </a:pPr>
            <a:r>
              <a:rPr lang="de-AT" sz="2000" dirty="0" smtClean="0">
                <a:solidFill>
                  <a:schemeClr val="accent1"/>
                </a:solidFill>
                <a:latin typeface="Corbel" panose="020B0503020204020204" pitchFamily="34" charset="0"/>
              </a:rPr>
              <a:t>Informationsaustausch</a:t>
            </a:r>
            <a:r>
              <a:rPr lang="de-AT" sz="2000" dirty="0">
                <a:solidFill>
                  <a:schemeClr val="accent1"/>
                </a:solidFill>
                <a:latin typeface="Corbel" panose="020B0503020204020204" pitchFamily="34" charset="0"/>
              </a:rPr>
              <a:t>, bestmögliche Organisation und Abstimmung der Akteure </a:t>
            </a:r>
            <a:r>
              <a:rPr lang="de-AT" sz="2000" dirty="0" smtClean="0">
                <a:solidFill>
                  <a:schemeClr val="accent1"/>
                </a:solidFill>
                <a:latin typeface="Corbel" panose="020B0503020204020204" pitchFamily="34" charset="0"/>
              </a:rPr>
              <a:t> führen zu …</a:t>
            </a:r>
            <a:endParaRPr lang="de-DE" sz="2000" dirty="0" smtClean="0">
              <a:solidFill>
                <a:schemeClr val="accent1"/>
              </a:solidFill>
              <a:latin typeface="Corbel" panose="020B0503020204020204" pitchFamily="34" charset="0"/>
            </a:endParaRPr>
          </a:p>
          <a:p>
            <a:pPr marL="0" indent="0" algn="ctr">
              <a:buNone/>
            </a:pPr>
            <a:endParaRPr lang="de-DE" sz="2000" dirty="0">
              <a:solidFill>
                <a:schemeClr val="accent1"/>
              </a:solidFill>
              <a:latin typeface="Corbel" panose="020B0503020204020204" pitchFamily="34" charset="0"/>
            </a:endParaRPr>
          </a:p>
          <a:p>
            <a:pPr marL="2238375" indent="-539750">
              <a:buAutoNum type="alphaLcParenR"/>
            </a:pPr>
            <a:r>
              <a:rPr lang="de-DE" sz="2000" dirty="0">
                <a:solidFill>
                  <a:schemeClr val="accent1"/>
                </a:solidFill>
                <a:latin typeface="Corbel" panose="020B0503020204020204" pitchFamily="34" charset="0"/>
              </a:rPr>
              <a:t>m</a:t>
            </a:r>
            <a:r>
              <a:rPr lang="de-DE" sz="2000" dirty="0" smtClean="0">
                <a:solidFill>
                  <a:schemeClr val="accent1"/>
                </a:solidFill>
                <a:latin typeface="Corbel" panose="020B0503020204020204" pitchFamily="34" charset="0"/>
              </a:rPr>
              <a:t>öglichst schonendem Gütertransport</a:t>
            </a:r>
          </a:p>
          <a:p>
            <a:pPr marL="2238375" indent="-539750">
              <a:buAutoNum type="alphaLcParenR"/>
            </a:pPr>
            <a:r>
              <a:rPr lang="de-DE" sz="2000" dirty="0">
                <a:solidFill>
                  <a:schemeClr val="accent1"/>
                </a:solidFill>
                <a:latin typeface="Corbel" panose="020B0503020204020204" pitchFamily="34" charset="0"/>
              </a:rPr>
              <a:t>e</a:t>
            </a:r>
            <a:r>
              <a:rPr lang="de-DE" sz="2000" dirty="0" smtClean="0">
                <a:solidFill>
                  <a:schemeClr val="accent1"/>
                </a:solidFill>
                <a:latin typeface="Corbel" panose="020B0503020204020204" pitchFamily="34" charset="0"/>
              </a:rPr>
              <a:t>inem Anstieg der Kosten</a:t>
            </a:r>
          </a:p>
          <a:p>
            <a:pPr marL="2238375" indent="-539750">
              <a:buAutoNum type="alphaLcParenR"/>
            </a:pPr>
            <a:r>
              <a:rPr lang="de-DE" sz="2000" dirty="0">
                <a:solidFill>
                  <a:schemeClr val="accent1"/>
                </a:solidFill>
                <a:latin typeface="Corbel" panose="020B0503020204020204" pitchFamily="34" charset="0"/>
              </a:rPr>
              <a:t>e</a:t>
            </a:r>
            <a:r>
              <a:rPr lang="de-DE" sz="2000" dirty="0" smtClean="0">
                <a:solidFill>
                  <a:schemeClr val="accent1"/>
                </a:solidFill>
                <a:latin typeface="Corbel" panose="020B0503020204020204" pitchFamily="34" charset="0"/>
              </a:rPr>
              <a:t>inem Anstieg des Zeitaufwands</a:t>
            </a:r>
          </a:p>
          <a:p>
            <a:pPr marL="2238375" indent="-539750">
              <a:buAutoNum type="alphaLcParenR"/>
            </a:pPr>
            <a:r>
              <a:rPr lang="de-DE" sz="2000" dirty="0" smtClean="0">
                <a:solidFill>
                  <a:schemeClr val="accent1"/>
                </a:solidFill>
                <a:latin typeface="Corbel" panose="020B0503020204020204" pitchFamily="34" charset="0"/>
              </a:rPr>
              <a:t>Nichts</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6" name="Ellipse 5"/>
          <p:cNvSpPr/>
          <p:nvPr/>
        </p:nvSpPr>
        <p:spPr>
          <a:xfrm>
            <a:off x="1907704" y="2744137"/>
            <a:ext cx="5400600" cy="39683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p:cNvSpPr txBox="1"/>
          <p:nvPr/>
        </p:nvSpPr>
        <p:spPr>
          <a:xfrm>
            <a:off x="1763688" y="4256290"/>
            <a:ext cx="899605" cy="215444"/>
          </a:xfrm>
          <a:prstGeom prst="rect">
            <a:avLst/>
          </a:prstGeom>
          <a:noFill/>
        </p:spPr>
        <p:txBody>
          <a:bodyPr wrap="none" rtlCol="0">
            <a:spAutoFit/>
          </a:bodyPr>
          <a:lstStyle/>
          <a:p>
            <a:r>
              <a:rPr lang="de-AT" sz="800" dirty="0" smtClean="0">
                <a:solidFill>
                  <a:schemeClr val="bg1"/>
                </a:solidFill>
                <a:latin typeface="Corbel" panose="020B0503020204020204" pitchFamily="34" charset="0"/>
              </a:rPr>
              <a:t>Quelle: viadonau</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69279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ABC-Liste</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Abschlussübung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solidFill>
                  <a:schemeClr val="accent1"/>
                </a:solidFill>
                <a:latin typeface="Corbel" panose="020B0503020204020204" pitchFamily="34" charset="0"/>
              </a:rPr>
              <a:t>Gestaltet für euch selbst eine </a:t>
            </a:r>
            <a:r>
              <a:rPr lang="de-AT" sz="2000" b="1" dirty="0">
                <a:solidFill>
                  <a:srgbClr val="189BC4"/>
                </a:solidFill>
                <a:latin typeface="Corbel" panose="020B0503020204020204" pitchFamily="34" charset="0"/>
              </a:rPr>
              <a:t>ABC-Liste</a:t>
            </a:r>
            <a:r>
              <a:rPr lang="de-AT" sz="2000" dirty="0">
                <a:solidFill>
                  <a:schemeClr val="accent1"/>
                </a:solidFill>
                <a:latin typeface="Corbel" panose="020B0503020204020204" pitchFamily="34" charset="0"/>
              </a:rPr>
              <a:t> mit den wichtigsten Begriffen zum Thema „Logistik – Rahmenbedingungen und Kosten</a:t>
            </a:r>
            <a:r>
              <a:rPr lang="de-AT" sz="2000" dirty="0" smtClean="0">
                <a:solidFill>
                  <a:schemeClr val="accent1"/>
                </a:solidFill>
                <a:latin typeface="Corbel" panose="020B0503020204020204" pitchFamily="34" charset="0"/>
              </a:rPr>
              <a:t>“.</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Nehmt hierzu ein Blatt Papier, schreibt an der Längsseite untereinander alle Buchstaben des Alphabets </a:t>
            </a:r>
            <a:r>
              <a:rPr lang="de-AT" sz="2000" dirty="0" smtClean="0">
                <a:solidFill>
                  <a:schemeClr val="accent1"/>
                </a:solidFill>
                <a:latin typeface="Corbel" panose="020B0503020204020204" pitchFamily="34" charset="0"/>
              </a:rPr>
              <a:t>auf.</a:t>
            </a:r>
          </a:p>
          <a:p>
            <a:pPr>
              <a:buClr>
                <a:srgbClr val="189BC4"/>
              </a:buClr>
            </a:pPr>
            <a:endParaRPr lang="de-AT" sz="2000" dirty="0" smtClean="0">
              <a:solidFill>
                <a:schemeClr val="accent1"/>
              </a:solidFill>
              <a:latin typeface="Corbel" panose="020B0503020204020204" pitchFamily="34" charset="0"/>
            </a:endParaRPr>
          </a:p>
          <a:p>
            <a:pPr>
              <a:buClr>
                <a:srgbClr val="189BC4"/>
              </a:buClr>
            </a:pPr>
            <a:r>
              <a:rPr lang="de-AT" sz="2000" dirty="0" smtClean="0">
                <a:solidFill>
                  <a:schemeClr val="accent1"/>
                </a:solidFill>
                <a:latin typeface="Corbel" panose="020B0503020204020204" pitchFamily="34" charset="0"/>
              </a:rPr>
              <a:t>Im </a:t>
            </a:r>
            <a:r>
              <a:rPr lang="de-AT" sz="2000" dirty="0">
                <a:solidFill>
                  <a:schemeClr val="accent1"/>
                </a:solidFill>
                <a:latin typeface="Corbel" panose="020B0503020204020204" pitchFamily="34" charset="0"/>
              </a:rPr>
              <a:t>Anschluss dazu schreibt zu jedem Buchstaben </a:t>
            </a:r>
            <a:r>
              <a:rPr lang="de-AT" sz="2000" b="1" dirty="0">
                <a:solidFill>
                  <a:srgbClr val="189BC4"/>
                </a:solidFill>
                <a:latin typeface="Corbel" panose="020B0503020204020204" pitchFamily="34" charset="0"/>
              </a:rPr>
              <a:t>wichtige Begriffe </a:t>
            </a:r>
            <a:r>
              <a:rPr lang="de-AT" sz="2000" dirty="0">
                <a:solidFill>
                  <a:schemeClr val="accent1"/>
                </a:solidFill>
                <a:latin typeface="Corbel" panose="020B0503020204020204" pitchFamily="34" charset="0"/>
              </a:rPr>
              <a:t>zum Thema „</a:t>
            </a:r>
            <a:r>
              <a:rPr lang="de-AT" sz="2000" b="1" dirty="0">
                <a:solidFill>
                  <a:srgbClr val="189BC4"/>
                </a:solidFill>
                <a:latin typeface="Corbel" panose="020B0503020204020204" pitchFamily="34" charset="0"/>
              </a:rPr>
              <a:t>Logistik – Rahmenbedingungen und Kosten</a:t>
            </a:r>
            <a:r>
              <a:rPr lang="de-AT" sz="2000" dirty="0">
                <a:solidFill>
                  <a:schemeClr val="accent1"/>
                </a:solidFill>
                <a:latin typeface="Corbel" panose="020B0503020204020204" pitchFamily="34" charset="0"/>
              </a:rPr>
              <a:t>“, die mit dem jeweiligen Buchstaben beginnen zum Beispiel T … Transportkostenkalkulation</a:t>
            </a:r>
            <a:r>
              <a:rPr lang="de-AT" sz="2000" dirty="0" smtClean="0">
                <a:solidFill>
                  <a:schemeClr val="accent1"/>
                </a:solidFill>
                <a:latin typeface="Corbel" panose="020B0503020204020204" pitchFamily="34" charset="0"/>
              </a:rPr>
              <a:t>.</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Am Ende habt ihr eine tolle Liste voll mit den wichtigsten Schlagworten zum Thema Rahmenbedingungen und Kosten in der Logistik.</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Tree>
    <p:extLst>
      <p:ext uri="{BB962C8B-B14F-4D97-AF65-F5344CB8AC3E}">
        <p14:creationId xmlns:p14="http://schemas.microsoft.com/office/powerpoint/2010/main" val="368944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Quellenverzeichnis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Autofit/>
          </a:bodyPr>
          <a:lstStyle/>
          <a:p>
            <a:pPr>
              <a:buClr>
                <a:srgbClr val="189BC4"/>
              </a:buClr>
            </a:pPr>
            <a:r>
              <a:rPr lang="de-AT" sz="1600" spc="60" dirty="0" smtClean="0">
                <a:solidFill>
                  <a:schemeClr val="accent1"/>
                </a:solidFill>
                <a:latin typeface="Corbel" panose="020B0503020204020204" pitchFamily="34" charset="0"/>
              </a:rPr>
              <a:t>viadonau (2019): Handbuch der Donauschifffahrt </a:t>
            </a:r>
            <a:r>
              <a:rPr lang="de-DE" sz="1600" spc="60" dirty="0" smtClean="0">
                <a:solidFill>
                  <a:schemeClr val="accent1"/>
                </a:solidFill>
                <a:latin typeface="Corbel" panose="020B0503020204020204" pitchFamily="34" charset="0"/>
              </a:rPr>
              <a:t>, Wien.</a:t>
            </a:r>
          </a:p>
          <a:p>
            <a:pPr marL="182563" indent="0">
              <a:buClr>
                <a:srgbClr val="189BC4"/>
              </a:buClr>
              <a:buNone/>
            </a:pPr>
            <a:r>
              <a:rPr lang="de-DE" sz="1600" spc="60" dirty="0" smtClean="0">
                <a:solidFill>
                  <a:schemeClr val="accent1"/>
                </a:solidFill>
                <a:latin typeface="Corbel" panose="020B0503020204020204" pitchFamily="34" charset="0"/>
              </a:rPr>
              <a:t>Download unter :  </a:t>
            </a:r>
            <a:r>
              <a:rPr lang="de-DE" sz="1600" spc="60" dirty="0">
                <a:solidFill>
                  <a:schemeClr val="accent1"/>
                </a:solidFill>
                <a:latin typeface="Corbel" panose="020B0503020204020204" pitchFamily="34" charset="0"/>
                <a:hlinkClick r:id="rId3"/>
              </a:rPr>
              <a:t>http://</a:t>
            </a:r>
            <a:r>
              <a:rPr lang="de-DE" sz="1600" spc="60" dirty="0" smtClean="0">
                <a:solidFill>
                  <a:schemeClr val="accent1"/>
                </a:solidFill>
                <a:latin typeface="Corbel" panose="020B0503020204020204" pitchFamily="34" charset="0"/>
                <a:hlinkClick r:id="rId3"/>
              </a:rPr>
              <a:t>www.viadonau.org/newsroom/publikationen/handbuch-der-donauschifffahrt/</a:t>
            </a:r>
            <a:r>
              <a:rPr lang="de-DE" sz="1600" spc="60" dirty="0">
                <a:solidFill>
                  <a:schemeClr val="accent1"/>
                </a:solidFill>
                <a:latin typeface="Corbel" panose="020B0503020204020204" pitchFamily="34" charset="0"/>
              </a:rPr>
              <a:t>	</a:t>
            </a:r>
            <a:endParaRPr lang="de-DE" sz="1600" spc="60" dirty="0" smtClean="0">
              <a:solidFill>
                <a:schemeClr val="accent1"/>
              </a:solidFill>
              <a:latin typeface="Corbel" panose="020B0503020204020204" pitchFamily="34" charset="0"/>
            </a:endParaRPr>
          </a:p>
          <a:p>
            <a:pPr lvl="0">
              <a:buClr>
                <a:srgbClr val="189BC4"/>
              </a:buClr>
            </a:pPr>
            <a:r>
              <a:rPr lang="de-AT" sz="1600" spc="60" dirty="0" err="1">
                <a:solidFill>
                  <a:srgbClr val="3C628F"/>
                </a:solidFill>
                <a:latin typeface="Corbel" panose="020B0503020204020204" pitchFamily="34" charset="0"/>
              </a:rPr>
              <a:t>INeS</a:t>
            </a:r>
            <a:r>
              <a:rPr lang="de-AT" sz="1600" spc="60" dirty="0">
                <a:solidFill>
                  <a:srgbClr val="3C628F"/>
                </a:solidFill>
                <a:latin typeface="Corbel" panose="020B0503020204020204" pitchFamily="34" charset="0"/>
              </a:rPr>
              <a:t> </a:t>
            </a:r>
            <a:r>
              <a:rPr lang="de-AT" sz="1600" spc="60" dirty="0" err="1">
                <a:solidFill>
                  <a:srgbClr val="3C628F"/>
                </a:solidFill>
                <a:latin typeface="Corbel" panose="020B0503020204020204" pitchFamily="34" charset="0"/>
              </a:rPr>
              <a:t>Danube</a:t>
            </a:r>
            <a:r>
              <a:rPr lang="de-AT" sz="1600" spc="60" dirty="0">
                <a:solidFill>
                  <a:srgbClr val="3C628F"/>
                </a:solidFill>
                <a:latin typeface="Corbel" panose="020B0503020204020204" pitchFamily="34" charset="0"/>
              </a:rPr>
              <a:t> </a:t>
            </a:r>
            <a:r>
              <a:rPr lang="de-AT" sz="1600" spc="60" dirty="0" err="1">
                <a:solidFill>
                  <a:srgbClr val="3C628F"/>
                </a:solidFill>
                <a:latin typeface="Corbel" panose="020B0503020204020204" pitchFamily="34" charset="0"/>
              </a:rPr>
              <a:t>information</a:t>
            </a:r>
            <a:r>
              <a:rPr lang="de-AT" sz="1600" spc="60" dirty="0">
                <a:solidFill>
                  <a:srgbClr val="3C628F"/>
                </a:solidFill>
                <a:latin typeface="Corbel" panose="020B0503020204020204" pitchFamily="34" charset="0"/>
              </a:rPr>
              <a:t> </a:t>
            </a:r>
            <a:r>
              <a:rPr lang="de-AT" sz="1600" spc="60" dirty="0" err="1">
                <a:solidFill>
                  <a:srgbClr val="3C628F"/>
                </a:solidFill>
                <a:latin typeface="Corbel" panose="020B0503020204020204" pitchFamily="34" charset="0"/>
              </a:rPr>
              <a:t>platform</a:t>
            </a:r>
            <a:r>
              <a:rPr lang="de-AT" sz="1600" spc="60" dirty="0">
                <a:solidFill>
                  <a:srgbClr val="3C628F"/>
                </a:solidFill>
                <a:latin typeface="Corbel" panose="020B0503020204020204" pitchFamily="34" charset="0"/>
              </a:rPr>
              <a:t> on intermodal </a:t>
            </a:r>
            <a:r>
              <a:rPr lang="de-AT" sz="1600" spc="60" dirty="0" err="1">
                <a:solidFill>
                  <a:srgbClr val="3C628F"/>
                </a:solidFill>
                <a:latin typeface="Corbel" panose="020B0503020204020204" pitchFamily="34" charset="0"/>
              </a:rPr>
              <a:t>inland</a:t>
            </a:r>
            <a:r>
              <a:rPr lang="de-AT" sz="1600" spc="60" dirty="0">
                <a:solidFill>
                  <a:srgbClr val="3C628F"/>
                </a:solidFill>
                <a:latin typeface="Corbel" panose="020B0503020204020204" pitchFamily="34" charset="0"/>
              </a:rPr>
              <a:t> </a:t>
            </a:r>
            <a:r>
              <a:rPr lang="de-AT" sz="1600" spc="60" dirty="0" err="1">
                <a:solidFill>
                  <a:srgbClr val="3C628F"/>
                </a:solidFill>
                <a:latin typeface="Corbel" panose="020B0503020204020204" pitchFamily="34" charset="0"/>
              </a:rPr>
              <a:t>navigation</a:t>
            </a:r>
            <a:r>
              <a:rPr lang="de-AT" sz="1600" spc="60" dirty="0">
                <a:solidFill>
                  <a:srgbClr val="3C628F"/>
                </a:solidFill>
                <a:latin typeface="Corbel" panose="020B0503020204020204" pitchFamily="34" charset="0"/>
              </a:rPr>
              <a:t> </a:t>
            </a:r>
            <a:br>
              <a:rPr lang="de-AT" sz="1600" spc="60" dirty="0">
                <a:solidFill>
                  <a:srgbClr val="3C628F"/>
                </a:solidFill>
                <a:latin typeface="Corbel" panose="020B0503020204020204" pitchFamily="34" charset="0"/>
              </a:rPr>
            </a:br>
            <a:r>
              <a:rPr lang="de-AT" sz="1600" spc="60" dirty="0">
                <a:solidFill>
                  <a:srgbClr val="3C628F"/>
                </a:solidFill>
                <a:latin typeface="Corbel" panose="020B0503020204020204" pitchFamily="34" charset="0"/>
              </a:rPr>
              <a:t>Homepage: </a:t>
            </a:r>
            <a:r>
              <a:rPr lang="de-AT" sz="1600" spc="60" dirty="0">
                <a:solidFill>
                  <a:srgbClr val="3C628F"/>
                </a:solidFill>
                <a:latin typeface="Corbel" panose="020B0503020204020204" pitchFamily="34" charset="0"/>
                <a:hlinkClick r:id="rId4"/>
              </a:rPr>
              <a:t>http://www.ines-danube.info/?lang=en</a:t>
            </a:r>
            <a:r>
              <a:rPr lang="de-AT" sz="1600" spc="60" dirty="0">
                <a:solidFill>
                  <a:srgbClr val="3C628F"/>
                </a:solidFill>
                <a:latin typeface="Corbel" panose="020B0503020204020204" pitchFamily="34" charset="0"/>
              </a:rPr>
              <a:t> </a:t>
            </a:r>
            <a:endParaRPr lang="de-AT" sz="1600" spc="60" dirty="0">
              <a:solidFill>
                <a:schemeClr val="accent1"/>
              </a:solidFill>
              <a:latin typeface="Corbel" panose="020B0503020204020204" pitchFamily="34" charset="0"/>
            </a:endParaRPr>
          </a:p>
          <a:p>
            <a:pPr>
              <a:buClr>
                <a:srgbClr val="189BC4"/>
              </a:buClr>
            </a:pPr>
            <a:r>
              <a:rPr lang="de-AT" sz="1600" dirty="0">
                <a:solidFill>
                  <a:schemeClr val="accent1"/>
                </a:solidFill>
              </a:rPr>
              <a:t>BMK (2018): Gefahrgut. Zugang: </a:t>
            </a:r>
            <a:r>
              <a:rPr lang="de-AT" sz="1600" dirty="0">
                <a:solidFill>
                  <a:schemeClr val="accent1"/>
                </a:solidFill>
                <a:hlinkClick r:id="rId5"/>
              </a:rPr>
              <a:t>https://www.bmk.gv.at/themen/transport/gefahrgut/befoerdungen/</a:t>
            </a:r>
            <a:r>
              <a:rPr lang="de-AT" sz="1600" dirty="0">
                <a:solidFill>
                  <a:schemeClr val="accent1"/>
                </a:solidFill>
              </a:rPr>
              <a:t> bewilligungen.html [17.04.2020]</a:t>
            </a:r>
          </a:p>
          <a:p>
            <a:pPr>
              <a:buClr>
                <a:srgbClr val="189BC4"/>
              </a:buClr>
            </a:pPr>
            <a:r>
              <a:rPr lang="de-AT" sz="1600" spc="60" dirty="0" err="1">
                <a:solidFill>
                  <a:schemeClr val="accent1"/>
                </a:solidFill>
                <a:latin typeface="Corbel" panose="020B0503020204020204" pitchFamily="34" charset="0"/>
              </a:rPr>
              <a:t>Ennshafen</a:t>
            </a:r>
            <a:r>
              <a:rPr lang="de-AT" sz="1600" spc="60" dirty="0">
                <a:solidFill>
                  <a:schemeClr val="accent1"/>
                </a:solidFill>
                <a:latin typeface="Corbel" panose="020B0503020204020204" pitchFamily="34" charset="0"/>
              </a:rPr>
              <a:t>: Hafenentgeltordnung. Zugang: </a:t>
            </a:r>
            <a:r>
              <a:rPr lang="de-AT" sz="1600" spc="60" dirty="0">
                <a:solidFill>
                  <a:schemeClr val="accent1"/>
                </a:solidFill>
                <a:latin typeface="Corbel" panose="020B0503020204020204" pitchFamily="34" charset="0"/>
              </a:rPr>
              <a:t>https://www.ennshafen.at/hafenordnung/ </a:t>
            </a:r>
            <a:r>
              <a:rPr lang="de-AT" sz="1600" spc="60" smtClean="0">
                <a:solidFill>
                  <a:schemeClr val="accent1"/>
                </a:solidFill>
                <a:latin typeface="Corbel" panose="020B0503020204020204" pitchFamily="34" charset="0"/>
              </a:rPr>
              <a:t>[</a:t>
            </a:r>
            <a:r>
              <a:rPr lang="de-AT" sz="1600" spc="60" smtClean="0">
                <a:solidFill>
                  <a:schemeClr val="accent1"/>
                </a:solidFill>
                <a:latin typeface="Corbel" panose="020B0503020204020204" pitchFamily="34" charset="0"/>
              </a:rPr>
              <a:t>14.07.2020</a:t>
            </a:r>
            <a:r>
              <a:rPr lang="de-AT" sz="1600" spc="60" dirty="0">
                <a:solidFill>
                  <a:schemeClr val="accent1"/>
                </a:solidFill>
                <a:latin typeface="Corbel" panose="020B0503020204020204" pitchFamily="34" charset="0"/>
              </a:rPr>
              <a:t>]</a:t>
            </a:r>
            <a:endParaRPr lang="de-AT" sz="1600" dirty="0">
              <a:solidFill>
                <a:schemeClr val="accent1"/>
              </a:solidFill>
            </a:endParaRPr>
          </a:p>
          <a:p>
            <a:pPr marL="182563" indent="0">
              <a:buClr>
                <a:srgbClr val="189BC4"/>
              </a:buClr>
              <a:buNone/>
            </a:pPr>
            <a:endParaRPr lang="de-DE" sz="1200" spc="60" dirty="0" smtClean="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Tree>
    <p:extLst>
      <p:ext uri="{BB962C8B-B14F-4D97-AF65-F5344CB8AC3E}">
        <p14:creationId xmlns:p14="http://schemas.microsoft.com/office/powerpoint/2010/main" val="1127652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Zusatzinformation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lnSpcReduction="10000"/>
          </a:bodyPr>
          <a:lstStyle/>
          <a:p>
            <a:pPr marL="0" indent="0">
              <a:buNone/>
            </a:pPr>
            <a:r>
              <a:rPr lang="de-AT" sz="1800" b="1" dirty="0" smtClean="0">
                <a:solidFill>
                  <a:schemeClr val="accent1"/>
                </a:solidFill>
                <a:latin typeface="Corbel" panose="020B0503020204020204" pitchFamily="34" charset="0"/>
              </a:rPr>
              <a:t>Wir hoffen unser Foliensatz hat Ihren Ansprüchen entsprochen!</a:t>
            </a:r>
          </a:p>
          <a:p>
            <a:pPr marL="0" indent="0">
              <a:buNone/>
            </a:pPr>
            <a:endParaRPr lang="de-AT" sz="1800" b="1" dirty="0" smtClean="0">
              <a:solidFill>
                <a:schemeClr val="accent1"/>
              </a:solidFill>
              <a:latin typeface="Corbel" panose="020B0503020204020204" pitchFamily="34" charset="0"/>
            </a:endParaRPr>
          </a:p>
          <a:p>
            <a:pPr marL="0" indent="0">
              <a:buNone/>
            </a:pPr>
            <a:r>
              <a:rPr lang="de-AT" sz="1800" b="1" dirty="0">
                <a:solidFill>
                  <a:schemeClr val="accent1"/>
                </a:solidFill>
                <a:latin typeface="Corbel" panose="020B0503020204020204" pitchFamily="34" charset="0"/>
              </a:rPr>
              <a:t> </a:t>
            </a:r>
            <a:r>
              <a:rPr lang="de-AT" sz="1800" b="1" dirty="0" smtClean="0">
                <a:solidFill>
                  <a:schemeClr val="accent1"/>
                </a:solidFill>
                <a:latin typeface="Corbel" panose="020B0503020204020204" pitchFamily="34" charset="0"/>
              </a:rPr>
              <a:t>        - Sie können den Foliensatz gerne Ihren Wünschen und Anforderungen entsprechend adaptieren und für Ihren Unterricht/Vorträge verwenden.</a:t>
            </a:r>
          </a:p>
          <a:p>
            <a:pPr marL="0" indent="0">
              <a:buNone/>
            </a:pPr>
            <a:endParaRPr lang="de-AT" sz="1800" b="1" dirty="0">
              <a:solidFill>
                <a:schemeClr val="accent1"/>
              </a:solidFill>
              <a:latin typeface="Corbel" panose="020B0503020204020204" pitchFamily="34" charset="0"/>
            </a:endParaRPr>
          </a:p>
          <a:p>
            <a:pPr marL="0" indent="0">
              <a:buNone/>
            </a:pPr>
            <a:r>
              <a:rPr lang="de-AT" sz="1800" b="1" dirty="0" smtClean="0">
                <a:solidFill>
                  <a:schemeClr val="accent1"/>
                </a:solidFill>
                <a:latin typeface="Corbel" panose="020B0503020204020204" pitchFamily="34" charset="0"/>
              </a:rPr>
              <a:t>Für Fragen und Rückmeldungen stehen wir jederzeit gerne per Mail unter </a:t>
            </a:r>
          </a:p>
          <a:p>
            <a:pPr marL="0" indent="0">
              <a:buNone/>
            </a:pPr>
            <a:r>
              <a:rPr lang="de-AT" sz="1800" b="1" dirty="0" smtClean="0">
                <a:solidFill>
                  <a:schemeClr val="accent1"/>
                </a:solidFill>
                <a:latin typeface="Corbel" panose="020B0503020204020204" pitchFamily="34" charset="0"/>
                <a:hlinkClick r:id="rId3"/>
              </a:rPr>
              <a:t>rewway@fh-steyr.at</a:t>
            </a:r>
            <a:r>
              <a:rPr lang="de-AT" sz="1800" b="1" dirty="0" smtClean="0">
                <a:solidFill>
                  <a:schemeClr val="accent1"/>
                </a:solidFill>
                <a:latin typeface="Corbel" panose="020B0503020204020204" pitchFamily="34" charset="0"/>
              </a:rPr>
              <a:t> zur Verfügung.</a:t>
            </a:r>
          </a:p>
          <a:p>
            <a:pPr marL="0" indent="0">
              <a:buNone/>
            </a:pPr>
            <a:endParaRPr lang="de-AT" sz="1800" b="1" dirty="0">
              <a:solidFill>
                <a:schemeClr val="accent1"/>
              </a:solidFill>
              <a:latin typeface="Corbel" panose="020B0503020204020204" pitchFamily="34" charset="0"/>
            </a:endParaRPr>
          </a:p>
          <a:p>
            <a:pPr marL="0" indent="0">
              <a:buNone/>
            </a:pPr>
            <a:r>
              <a:rPr lang="de-AT" sz="1800" b="1" dirty="0" smtClean="0">
                <a:solidFill>
                  <a:schemeClr val="accent1"/>
                </a:solidFill>
                <a:latin typeface="Corbel" panose="020B0503020204020204" pitchFamily="34" charset="0"/>
              </a:rPr>
              <a:t>Weitere Foliensätze finden Sie unter:</a:t>
            </a:r>
          </a:p>
          <a:p>
            <a:pPr marL="0" indent="0">
              <a:buNone/>
            </a:pPr>
            <a:endParaRPr lang="de-AT" sz="1800" b="1" dirty="0">
              <a:solidFill>
                <a:schemeClr val="accent1"/>
              </a:solidFill>
              <a:latin typeface="Corbel" panose="020B0503020204020204" pitchFamily="34" charset="0"/>
            </a:endParaRPr>
          </a:p>
          <a:p>
            <a:pPr marL="0" indent="0">
              <a:buNone/>
            </a:pPr>
            <a:r>
              <a:rPr lang="de-AT" sz="1800" dirty="0">
                <a:solidFill>
                  <a:schemeClr val="accent1"/>
                </a:solidFill>
                <a:latin typeface="Corbel" panose="020B0503020204020204" pitchFamily="34" charset="0"/>
                <a:hlinkClick r:id="rId4"/>
              </a:rPr>
              <a:t>http://www.rewway.at/de/lehrmittel/pakete</a:t>
            </a:r>
            <a:r>
              <a:rPr lang="de-AT" sz="1800" dirty="0" smtClean="0">
                <a:solidFill>
                  <a:schemeClr val="accent1"/>
                </a:solidFill>
                <a:latin typeface="Corbel" panose="020B0503020204020204" pitchFamily="34" charset="0"/>
                <a:hlinkClick r:id="rId4"/>
              </a:rPr>
              <a:t>/</a:t>
            </a:r>
            <a:r>
              <a:rPr lang="de-AT" sz="1800" dirty="0" smtClean="0">
                <a:solidFill>
                  <a:schemeClr val="accent1"/>
                </a:solidFill>
                <a:latin typeface="Corbel" panose="020B0503020204020204" pitchFamily="34" charset="0"/>
              </a:rPr>
              <a:t> </a:t>
            </a:r>
            <a:endParaRPr lang="de-AT" sz="1800" dirty="0">
              <a:solidFill>
                <a:schemeClr val="accent1"/>
              </a:solidFill>
              <a:latin typeface="Corbel" panose="020B0503020204020204" pitchFamily="34" charset="0"/>
            </a:endParaRPr>
          </a:p>
          <a:p>
            <a:pPr marL="0" indent="0">
              <a:buNone/>
            </a:pPr>
            <a:endParaRPr lang="de-AT" sz="1800" dirty="0" smtClean="0">
              <a:latin typeface="Corbel" panose="020B0503020204020204" pitchFamily="34" charset="0"/>
            </a:endParaRPr>
          </a:p>
          <a:p>
            <a:pPr marL="0" indent="0">
              <a:buNone/>
            </a:pPr>
            <a:r>
              <a:rPr lang="de-AT" sz="1800" b="1" dirty="0" smtClean="0">
                <a:solidFill>
                  <a:schemeClr val="accent1"/>
                </a:solidFill>
                <a:latin typeface="Corbel" panose="020B0503020204020204" pitchFamily="34" charset="0"/>
              </a:rPr>
              <a:t>Haben Sie vielleicht Interesse an einem Transport School Lab, einer Exkursion oder einem Fachvortrag?</a:t>
            </a:r>
          </a:p>
          <a:p>
            <a:pPr marL="0" indent="0">
              <a:buNone/>
            </a:pPr>
            <a:r>
              <a:rPr lang="de-AT" sz="1800" dirty="0">
                <a:solidFill>
                  <a:schemeClr val="accent1"/>
                </a:solidFill>
                <a:latin typeface="Corbel" panose="020B0503020204020204" pitchFamily="34" charset="0"/>
                <a:hlinkClick r:id="rId5"/>
              </a:rPr>
              <a:t>http://www.rewway.at/de/services</a:t>
            </a:r>
            <a:r>
              <a:rPr lang="de-AT" sz="1800" dirty="0" smtClean="0">
                <a:solidFill>
                  <a:schemeClr val="accent1"/>
                </a:solidFill>
                <a:latin typeface="Corbel" panose="020B0503020204020204" pitchFamily="34" charset="0"/>
                <a:hlinkClick r:id="rId5"/>
              </a:rPr>
              <a:t>/</a:t>
            </a:r>
            <a:r>
              <a:rPr lang="de-AT" sz="1800" dirty="0" smtClean="0">
                <a:solidFill>
                  <a:schemeClr val="accent1"/>
                </a:solidFill>
                <a:latin typeface="Corbel" panose="020B0503020204020204" pitchFamily="34" charset="0"/>
              </a:rPr>
              <a:t> </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37</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7200" y="2204864"/>
            <a:ext cx="432048" cy="432048"/>
          </a:xfrm>
          <a:prstGeom prst="rect">
            <a:avLst/>
          </a:prstGeom>
        </p:spPr>
      </p:pic>
    </p:spTree>
    <p:extLst>
      <p:ext uri="{BB962C8B-B14F-4D97-AF65-F5344CB8AC3E}">
        <p14:creationId xmlns:p14="http://schemas.microsoft.com/office/powerpoint/2010/main" val="1015811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C628F"/>
                </a:solidFill>
                <a:latin typeface="Corbel" panose="020B0503020204020204" pitchFamily="34" charset="0"/>
              </a:rPr>
              <a:t>Warm-Up-</a:t>
            </a:r>
            <a:r>
              <a:rPr lang="en-GB" b="1" dirty="0" err="1" smtClean="0">
                <a:solidFill>
                  <a:srgbClr val="3C628F"/>
                </a:solidFill>
                <a:latin typeface="Corbel" panose="020B0503020204020204" pitchFamily="34" charset="0"/>
              </a:rPr>
              <a:t>Diskussion</a:t>
            </a:r>
            <a:r>
              <a:rPr lang="en-GB" dirty="0" smtClean="0">
                <a:solidFill>
                  <a:srgbClr val="3C628F"/>
                </a:solidFill>
                <a:latin typeface="Corbel" panose="020B0503020204020204" pitchFamily="34" charset="0"/>
              </a:rPr>
              <a:t/>
            </a:r>
            <a:br>
              <a:rPr lang="en-GB" dirty="0" smtClean="0">
                <a:solidFill>
                  <a:srgbClr val="3C628F"/>
                </a:solidFill>
                <a:latin typeface="Corbel" panose="020B0503020204020204" pitchFamily="34" charset="0"/>
              </a:rPr>
            </a:br>
            <a:r>
              <a:rPr lang="de-AT" sz="2400" dirty="0" smtClean="0">
                <a:solidFill>
                  <a:srgbClr val="3C628F"/>
                </a:solidFill>
                <a:latin typeface="Corbel" panose="020B0503020204020204" pitchFamily="34" charset="0"/>
              </a:rPr>
              <a:t>Logistik im Kontext der Binnenschifffahrt</a:t>
            </a:r>
            <a:endParaRPr lang="de-AT" sz="2000" dirty="0">
              <a:solidFill>
                <a:srgbClr val="3C628F"/>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4721360" y="4349333"/>
            <a:ext cx="3888432" cy="646331"/>
          </a:xfrm>
          <a:prstGeom prst="rect">
            <a:avLst/>
          </a:prstGeom>
          <a:noFill/>
        </p:spPr>
        <p:txBody>
          <a:bodyPr wrap="square" rtlCol="0">
            <a:spAutoFit/>
          </a:bodyPr>
          <a:lstStyle/>
          <a:p>
            <a:r>
              <a:rPr lang="de-AT" spc="-100" dirty="0" smtClean="0">
                <a:solidFill>
                  <a:srgbClr val="3C628F"/>
                </a:solidFill>
                <a:latin typeface="Corbel" panose="020B0503020204020204" pitchFamily="34" charset="0"/>
                <a:ea typeface="+mj-ea"/>
                <a:cs typeface="+mj-cs"/>
              </a:rPr>
              <a:t>Wie setzten sich die Kosten der Binnenschifffahrt zusammen</a:t>
            </a:r>
            <a:r>
              <a:rPr lang="en-US" spc="-100" dirty="0" smtClean="0">
                <a:solidFill>
                  <a:srgbClr val="3C628F"/>
                </a:solidFill>
                <a:latin typeface="Corbel" panose="020B0503020204020204" pitchFamily="34" charset="0"/>
                <a:ea typeface="+mj-ea"/>
                <a:cs typeface="+mj-cs"/>
              </a:rPr>
              <a:t>? </a:t>
            </a:r>
            <a:endParaRPr lang="en-US" spc="-100" dirty="0">
              <a:solidFill>
                <a:srgbClr val="3C628F"/>
              </a:solidFill>
              <a:latin typeface="Corbel" panose="020B0503020204020204" pitchFamily="34" charset="0"/>
              <a:ea typeface="+mj-ea"/>
              <a:cs typeface="+mj-cs"/>
            </a:endParaRPr>
          </a:p>
        </p:txBody>
      </p:sp>
      <p:sp>
        <p:nvSpPr>
          <p:cNvPr id="8" name="Textfeld 6"/>
          <p:cNvSpPr txBox="1"/>
          <p:nvPr/>
        </p:nvSpPr>
        <p:spPr>
          <a:xfrm>
            <a:off x="4716016" y="2996952"/>
            <a:ext cx="3803104" cy="646331"/>
          </a:xfrm>
          <a:prstGeom prst="rect">
            <a:avLst/>
          </a:prstGeom>
          <a:noFill/>
        </p:spPr>
        <p:txBody>
          <a:bodyPr wrap="square" rtlCol="0">
            <a:spAutoFit/>
          </a:bodyPr>
          <a:lstStyle/>
          <a:p>
            <a:r>
              <a:rPr lang="de-DE" spc="-100" dirty="0" smtClean="0">
                <a:solidFill>
                  <a:srgbClr val="3C628F"/>
                </a:solidFill>
                <a:latin typeface="Corbel" panose="020B0503020204020204" pitchFamily="34" charset="0"/>
                <a:ea typeface="+mj-ea"/>
                <a:cs typeface="+mj-cs"/>
              </a:rPr>
              <a:t>Welche Produkte eigenen sich  für den Transport mit dem Binnenschiff und wieso</a:t>
            </a:r>
            <a:r>
              <a:rPr lang="en-US" spc="-100" dirty="0" smtClean="0">
                <a:solidFill>
                  <a:srgbClr val="3C628F"/>
                </a:solidFill>
                <a:latin typeface="Corbel" panose="020B0503020204020204" pitchFamily="34" charset="0"/>
                <a:ea typeface="+mj-ea"/>
                <a:cs typeface="+mj-cs"/>
              </a:rPr>
              <a:t>? </a:t>
            </a:r>
            <a:endParaRPr lang="en-US" spc="-100" dirty="0">
              <a:solidFill>
                <a:srgbClr val="3C628F"/>
              </a:solidFill>
              <a:latin typeface="Corbel" panose="020B0503020204020204" pitchFamily="34" charset="0"/>
              <a:ea typeface="+mj-ea"/>
              <a:cs typeface="+mj-cs"/>
            </a:endParaRPr>
          </a:p>
        </p:txBody>
      </p:sp>
      <p:pic>
        <p:nvPicPr>
          <p:cNvPr id="1026" name="Picture 2" descr="Almeria, Amsterdam Rhine Canal, Ship, Vessel, Water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0888"/>
            <a:ext cx="4320480"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419874"/>
            <a:ext cx="3723828"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710480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smtClean="0">
                <a:solidFill>
                  <a:schemeClr val="accent1"/>
                </a:solidFill>
                <a:latin typeface="Corbel" panose="020B0503020204020204" pitchFamily="34" charset="0"/>
              </a:rPr>
              <a:t>Logistik im Kontext der </a:t>
            </a:r>
            <a:r>
              <a:rPr lang="de-AT" b="1" dirty="0" err="1" smtClean="0">
                <a:solidFill>
                  <a:schemeClr val="accent1"/>
                </a:solidFill>
                <a:latin typeface="Corbel" panose="020B0503020204020204" pitchFamily="34" charset="0"/>
              </a:rPr>
              <a:t>Binnenschiffahrt</a:t>
            </a:r>
            <a:r>
              <a:rPr lang="de-AT" b="1" dirty="0" smtClean="0">
                <a:solidFill>
                  <a:schemeClr val="accent1"/>
                </a:solidFill>
                <a:latin typeface="Corbel" panose="020B0503020204020204" pitchFamily="34" charset="0"/>
              </a:rPr>
              <a:t> – Rahmenbedingungen und Kosten</a:t>
            </a:r>
            <a:endParaRPr lang="de-AT" b="1" dirty="0">
              <a:solidFill>
                <a:schemeClr val="accent1"/>
              </a:solidFill>
              <a:latin typeface="Corbel" panose="020B0503020204020204" pitchFamily="34" charset="0"/>
            </a:endParaRP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673672829"/>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160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Stärken/Schwächen der Binnenschifffahrt</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G</a:t>
            </a:r>
            <a:r>
              <a:rPr lang="de-DE" sz="2400" dirty="0" smtClean="0">
                <a:solidFill>
                  <a:schemeClr val="accent1"/>
                </a:solidFill>
                <a:latin typeface="Corbel" panose="020B0503020204020204" pitchFamily="34" charset="0"/>
              </a:rPr>
              <a:t>eeignete Güter</a:t>
            </a:r>
            <a:endParaRPr lang="de-DE" sz="2400" b="1" dirty="0">
              <a:solidFill>
                <a:schemeClr val="accent1"/>
              </a:solidFill>
              <a:latin typeface="Corbel" panose="020B0503020204020204" pitchFamily="34" charset="0"/>
            </a:endParaRP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4160524380"/>
              </p:ext>
            </p:extLst>
          </p:nvPr>
        </p:nvGraphicFramePr>
        <p:xfrm>
          <a:off x="457200" y="1700213"/>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3" name="Textfeld 2"/>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62705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latin typeface="Corbel" panose="020B0503020204020204" pitchFamily="34" charset="0"/>
              </a:rPr>
              <a:t>Güter</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G</a:t>
            </a:r>
            <a:r>
              <a:rPr lang="de-DE" sz="2400" dirty="0" smtClean="0">
                <a:solidFill>
                  <a:schemeClr val="accent1"/>
                </a:solidFill>
                <a:latin typeface="Corbel" panose="020B0503020204020204" pitchFamily="34" charset="0"/>
              </a:rPr>
              <a:t>eeignete Güter</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123728" y="1841687"/>
            <a:ext cx="6696744" cy="4546875"/>
          </a:xfrm>
        </p:spPr>
        <p:txBody>
          <a:bodyPr/>
          <a:lstStyle/>
          <a:p>
            <a:pPr>
              <a:spcBef>
                <a:spcPts val="600"/>
              </a:spcBef>
              <a:buClr>
                <a:srgbClr val="189BC4"/>
              </a:buClr>
            </a:pPr>
            <a:r>
              <a:rPr lang="de-AT" sz="1800" dirty="0">
                <a:solidFill>
                  <a:schemeClr val="accent1"/>
                </a:solidFill>
                <a:latin typeface="Corbel" panose="020B0503020204020204" pitchFamily="34" charset="0"/>
              </a:rPr>
              <a:t>Binnenschifffahrt </a:t>
            </a:r>
            <a:r>
              <a:rPr lang="de-AT" sz="1800" b="1" dirty="0">
                <a:solidFill>
                  <a:srgbClr val="189BC4"/>
                </a:solidFill>
                <a:latin typeface="Corbel" panose="020B0503020204020204" pitchFamily="34" charset="0"/>
              </a:rPr>
              <a:t>nicht</a:t>
            </a:r>
            <a:r>
              <a:rPr lang="de-AT" sz="1800" dirty="0">
                <a:solidFill>
                  <a:schemeClr val="accent1"/>
                </a:solidFill>
                <a:latin typeface="Corbel" panose="020B0503020204020204" pitchFamily="34" charset="0"/>
              </a:rPr>
              <a:t> für </a:t>
            </a:r>
            <a:r>
              <a:rPr lang="de-AT" sz="1800" b="1" dirty="0" smtClean="0">
                <a:solidFill>
                  <a:srgbClr val="189BC4"/>
                </a:solidFill>
                <a:latin typeface="Corbel" panose="020B0503020204020204" pitchFamily="34" charset="0"/>
              </a:rPr>
              <a:t>alle </a:t>
            </a:r>
            <a:r>
              <a:rPr lang="de-AT" sz="1800" b="1" dirty="0">
                <a:solidFill>
                  <a:srgbClr val="189BC4"/>
                </a:solidFill>
                <a:latin typeface="Corbel" panose="020B0503020204020204" pitchFamily="34" charset="0"/>
              </a:rPr>
              <a:t>Güter </a:t>
            </a:r>
            <a:r>
              <a:rPr lang="de-AT" sz="1800" dirty="0" smtClean="0">
                <a:solidFill>
                  <a:schemeClr val="accent1"/>
                </a:solidFill>
                <a:latin typeface="Corbel" panose="020B0503020204020204" pitchFamily="34" charset="0"/>
              </a:rPr>
              <a:t>geeignet (Lebensmittel</a:t>
            </a:r>
            <a:r>
              <a:rPr lang="de-AT" sz="1800" dirty="0">
                <a:solidFill>
                  <a:schemeClr val="accent1"/>
                </a:solidFill>
                <a:latin typeface="Corbel" panose="020B0503020204020204" pitchFamily="34" charset="0"/>
              </a:rPr>
              <a:t>, etc</a:t>
            </a:r>
            <a:r>
              <a:rPr lang="de-AT" sz="1800" dirty="0" smtClean="0">
                <a:solidFill>
                  <a:schemeClr val="accent1"/>
                </a:solidFill>
                <a:latin typeface="Corbel" panose="020B0503020204020204" pitchFamily="34" charset="0"/>
              </a:rPr>
              <a:t>.)</a:t>
            </a:r>
            <a:endParaRPr lang="de-AT" sz="1800" dirty="0">
              <a:solidFill>
                <a:schemeClr val="accent1"/>
              </a:solidFill>
              <a:latin typeface="Corbel" panose="020B0503020204020204" pitchFamily="34" charset="0"/>
            </a:endParaRPr>
          </a:p>
          <a:p>
            <a:pPr>
              <a:spcBef>
                <a:spcPts val="600"/>
              </a:spcBef>
              <a:buClr>
                <a:srgbClr val="189BC4"/>
              </a:buClr>
            </a:pPr>
            <a:endParaRPr lang="de-AT" sz="1800" b="1" dirty="0" smtClean="0">
              <a:solidFill>
                <a:srgbClr val="189BC4"/>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a</a:t>
            </a:r>
            <a:r>
              <a:rPr lang="de-AT" sz="1800" b="1" dirty="0" smtClean="0">
                <a:solidFill>
                  <a:srgbClr val="189BC4"/>
                </a:solidFill>
                <a:latin typeface="Corbel" panose="020B0503020204020204" pitchFamily="34" charset="0"/>
              </a:rPr>
              <a:t>ber</a:t>
            </a:r>
            <a:r>
              <a:rPr lang="de-AT" sz="1800" b="1" dirty="0">
                <a:solidFill>
                  <a:srgbClr val="189BC4"/>
                </a:solidFill>
                <a:latin typeface="Corbel" panose="020B0503020204020204" pitchFamily="34" charset="0"/>
              </a:rPr>
              <a:t>:</a:t>
            </a:r>
            <a:r>
              <a:rPr lang="de-AT" sz="1800" dirty="0" smtClean="0">
                <a:solidFill>
                  <a:schemeClr val="accent1"/>
                </a:solidFill>
                <a:latin typeface="Corbel" panose="020B0503020204020204" pitchFamily="34" charset="0"/>
              </a:rPr>
              <a:t> viele Gütertransporte zeitlich </a:t>
            </a:r>
            <a:r>
              <a:rPr lang="de-AT" sz="1800" dirty="0">
                <a:solidFill>
                  <a:schemeClr val="accent1"/>
                </a:solidFill>
                <a:latin typeface="Corbel" panose="020B0503020204020204" pitchFamily="34" charset="0"/>
              </a:rPr>
              <a:t>flexibel </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smtClean="0">
                <a:solidFill>
                  <a:schemeClr val="accent1"/>
                </a:solidFill>
                <a:latin typeface="Corbel" panose="020B0503020204020204" pitchFamily="34" charset="0"/>
              </a:rPr>
              <a:t>Eignung besonders für </a:t>
            </a:r>
            <a:r>
              <a:rPr lang="de-AT" sz="1800" b="1" dirty="0">
                <a:solidFill>
                  <a:srgbClr val="189BC4"/>
                </a:solidFill>
                <a:latin typeface="Corbel" panose="020B0503020204020204" pitchFamily="34" charset="0"/>
              </a:rPr>
              <a:t>Massengüter</a:t>
            </a:r>
          </a:p>
          <a:p>
            <a:pPr>
              <a:spcBef>
                <a:spcPts val="600"/>
              </a:spcBef>
              <a:buClr>
                <a:srgbClr val="189BC4"/>
              </a:buClr>
            </a:pPr>
            <a:endParaRPr lang="de-AT" sz="1800" b="1" dirty="0" smtClean="0">
              <a:solidFill>
                <a:srgbClr val="189BC4"/>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g</a:t>
            </a:r>
            <a:r>
              <a:rPr lang="de-AT" sz="1800" b="1" dirty="0" smtClean="0">
                <a:solidFill>
                  <a:srgbClr val="189BC4"/>
                </a:solidFill>
                <a:latin typeface="Corbel" panose="020B0503020204020204" pitchFamily="34" charset="0"/>
              </a:rPr>
              <a:t>roße </a:t>
            </a:r>
            <a:r>
              <a:rPr lang="de-AT" sz="1800" b="1" dirty="0">
                <a:solidFill>
                  <a:srgbClr val="189BC4"/>
                </a:solidFill>
                <a:latin typeface="Corbel" panose="020B0503020204020204" pitchFamily="34" charset="0"/>
              </a:rPr>
              <a:t>Ladungseinheiten </a:t>
            </a:r>
            <a:r>
              <a:rPr lang="de-AT" sz="1800" dirty="0" smtClean="0">
                <a:solidFill>
                  <a:schemeClr val="accent1"/>
                </a:solidFill>
                <a:latin typeface="Corbel" panose="020B0503020204020204" pitchFamily="34" charset="0"/>
              </a:rPr>
              <a:t>mit </a:t>
            </a:r>
            <a:r>
              <a:rPr lang="de-AT" sz="1800" b="1" dirty="0">
                <a:solidFill>
                  <a:srgbClr val="189BC4"/>
                </a:solidFill>
                <a:latin typeface="Corbel" panose="020B0503020204020204" pitchFamily="34" charset="0"/>
              </a:rPr>
              <a:t>geringem Wert</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w</a:t>
            </a:r>
            <a:r>
              <a:rPr lang="de-AT" sz="1800" dirty="0" smtClean="0">
                <a:solidFill>
                  <a:schemeClr val="accent1"/>
                </a:solidFill>
                <a:latin typeface="Corbel" panose="020B0503020204020204" pitchFamily="34" charset="0"/>
              </a:rPr>
              <a:t>egen Abmessungen auch für </a:t>
            </a:r>
            <a:r>
              <a:rPr lang="de-AT" sz="1800" b="1" dirty="0">
                <a:solidFill>
                  <a:srgbClr val="189BC4"/>
                </a:solidFill>
                <a:latin typeface="Corbel" panose="020B0503020204020204" pitchFamily="34" charset="0"/>
              </a:rPr>
              <a:t>Schwer-</a:t>
            </a:r>
            <a:r>
              <a:rPr lang="de-AT" sz="1800" dirty="0" smtClean="0">
                <a:solidFill>
                  <a:schemeClr val="accent1"/>
                </a:solidFill>
                <a:latin typeface="Corbel" panose="020B0503020204020204" pitchFamily="34" charset="0"/>
              </a:rPr>
              <a:t> und </a:t>
            </a:r>
            <a:r>
              <a:rPr lang="de-AT" sz="1800" b="1" dirty="0">
                <a:solidFill>
                  <a:srgbClr val="189BC4"/>
                </a:solidFill>
                <a:latin typeface="Corbel" panose="020B0503020204020204" pitchFamily="34" charset="0"/>
              </a:rPr>
              <a:t>Übermaßgüter</a:t>
            </a:r>
          </a:p>
          <a:p>
            <a:pPr>
              <a:spcBef>
                <a:spcPts val="600"/>
              </a:spcBef>
              <a:buClr>
                <a:srgbClr val="189BC4"/>
              </a:buClr>
            </a:pPr>
            <a:endParaRPr lang="de-AT" sz="1800" dirty="0" smtClean="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o</a:t>
            </a:r>
            <a:r>
              <a:rPr lang="de-AT" sz="1800" dirty="0" smtClean="0">
                <a:solidFill>
                  <a:schemeClr val="accent1"/>
                </a:solidFill>
                <a:latin typeface="Corbel" panose="020B0503020204020204" pitchFamily="34" charset="0"/>
              </a:rPr>
              <a:t>ptimale </a:t>
            </a:r>
            <a:r>
              <a:rPr lang="de-AT" sz="1800" dirty="0">
                <a:solidFill>
                  <a:schemeClr val="accent1"/>
                </a:solidFill>
                <a:latin typeface="Corbel" panose="020B0503020204020204" pitchFamily="34" charset="0"/>
              </a:rPr>
              <a:t>Planung bringt </a:t>
            </a:r>
            <a:r>
              <a:rPr lang="de-AT" sz="1800" b="1" dirty="0">
                <a:solidFill>
                  <a:srgbClr val="189BC4"/>
                </a:solidFill>
                <a:latin typeface="Corbel" panose="020B0503020204020204" pitchFamily="34" charset="0"/>
              </a:rPr>
              <a:t>Zeit- </a:t>
            </a:r>
            <a:r>
              <a:rPr lang="de-AT" sz="1800" dirty="0">
                <a:solidFill>
                  <a:schemeClr val="accent1"/>
                </a:solidFill>
                <a:latin typeface="Corbel" panose="020B0503020204020204" pitchFamily="34" charset="0"/>
              </a:rPr>
              <a:t>und </a:t>
            </a:r>
            <a:r>
              <a:rPr lang="de-AT" sz="1800" b="1" dirty="0" smtClean="0">
                <a:solidFill>
                  <a:srgbClr val="189BC4"/>
                </a:solidFill>
                <a:latin typeface="Corbel" panose="020B0503020204020204" pitchFamily="34" charset="0"/>
              </a:rPr>
              <a:t>Geldersparnis</a:t>
            </a:r>
            <a:r>
              <a:rPr lang="de-AT" sz="1800" dirty="0" smtClean="0">
                <a:solidFill>
                  <a:schemeClr val="accent1"/>
                </a:solidFill>
                <a:latin typeface="Corbel" panose="020B0503020204020204" pitchFamily="34" charset="0"/>
              </a:rPr>
              <a:t>,</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kann </a:t>
            </a:r>
            <a:r>
              <a:rPr lang="de-AT" sz="1800" dirty="0">
                <a:solidFill>
                  <a:schemeClr val="accent1"/>
                </a:solidFill>
                <a:latin typeface="Corbel" panose="020B0503020204020204" pitchFamily="34" charset="0"/>
              </a:rPr>
              <a:t>Vor- und Nachlauf </a:t>
            </a:r>
            <a:r>
              <a:rPr lang="de-AT" sz="1800" dirty="0" smtClean="0">
                <a:solidFill>
                  <a:schemeClr val="accent1"/>
                </a:solidFill>
                <a:latin typeface="Corbel" panose="020B0503020204020204" pitchFamily="34" charset="0"/>
              </a:rPr>
              <a:t>reduzieren</a:t>
            </a:r>
          </a:p>
          <a:p>
            <a:pPr marL="0" indent="0">
              <a:buNone/>
            </a:pPr>
            <a:endParaRPr lang="de-AT"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a:p>
            <a:endParaRPr lang="de-AT" dirty="0" smtClean="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6" name="Textfeld 5"/>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viadonau</a:t>
            </a:r>
            <a:endParaRPr lang="de-AT"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1" y="1628801"/>
            <a:ext cx="1979711" cy="1319292"/>
          </a:xfrm>
          <a:prstGeom prst="rect">
            <a:avLst/>
          </a:prstGeom>
        </p:spPr>
      </p:pic>
      <p:pic>
        <p:nvPicPr>
          <p:cNvPr id="7" name="Grafik 6"/>
          <p:cNvPicPr>
            <a:picLocks noChangeAspect="1"/>
          </p:cNvPicPr>
          <p:nvPr/>
        </p:nvPicPr>
        <p:blipFill>
          <a:blip r:embed="rId4"/>
          <a:stretch>
            <a:fillRect/>
          </a:stretch>
        </p:blipFill>
        <p:spPr>
          <a:xfrm>
            <a:off x="1" y="2948093"/>
            <a:ext cx="1979711" cy="1314652"/>
          </a:xfrm>
          <a:prstGeom prst="rect">
            <a:avLst/>
          </a:prstGeom>
        </p:spPr>
      </p:pic>
      <p:pic>
        <p:nvPicPr>
          <p:cNvPr id="8" name="Grafik 7"/>
          <p:cNvPicPr>
            <a:picLocks noChangeAspect="1"/>
          </p:cNvPicPr>
          <p:nvPr/>
        </p:nvPicPr>
        <p:blipFill rotWithShape="1">
          <a:blip r:embed="rId5"/>
          <a:srcRect l="7486" r="8926"/>
          <a:stretch/>
        </p:blipFill>
        <p:spPr>
          <a:xfrm>
            <a:off x="1" y="4262745"/>
            <a:ext cx="1979712" cy="1093539"/>
          </a:xfrm>
          <a:prstGeom prst="rect">
            <a:avLst/>
          </a:prstGeom>
        </p:spPr>
      </p:pic>
      <p:pic>
        <p:nvPicPr>
          <p:cNvPr id="9" name="Grafik 8"/>
          <p:cNvPicPr>
            <a:picLocks noChangeAspect="1"/>
          </p:cNvPicPr>
          <p:nvPr/>
        </p:nvPicPr>
        <p:blipFill>
          <a:blip r:embed="rId6"/>
          <a:stretch>
            <a:fillRect/>
          </a:stretch>
        </p:blipFill>
        <p:spPr>
          <a:xfrm>
            <a:off x="0" y="5254336"/>
            <a:ext cx="1979712" cy="1387345"/>
          </a:xfrm>
          <a:prstGeom prst="rect">
            <a:avLst/>
          </a:prstGeom>
        </p:spPr>
      </p:pic>
      <p:sp>
        <p:nvSpPr>
          <p:cNvPr id="10" name="Textfeld 9"/>
          <p:cNvSpPr txBox="1"/>
          <p:nvPr/>
        </p:nvSpPr>
        <p:spPr>
          <a:xfrm>
            <a:off x="-36512" y="1622350"/>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
        <p:nvSpPr>
          <p:cNvPr id="11" name="Textfeld 10"/>
          <p:cNvSpPr txBox="1"/>
          <p:nvPr/>
        </p:nvSpPr>
        <p:spPr>
          <a:xfrm>
            <a:off x="-36513" y="2888091"/>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
        <p:nvSpPr>
          <p:cNvPr id="12" name="Textfeld 11"/>
          <p:cNvSpPr txBox="1"/>
          <p:nvPr/>
        </p:nvSpPr>
        <p:spPr>
          <a:xfrm>
            <a:off x="-47537" y="4253046"/>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
        <p:nvSpPr>
          <p:cNvPr id="13" name="Textfeld 12"/>
          <p:cNvSpPr txBox="1"/>
          <p:nvPr/>
        </p:nvSpPr>
        <p:spPr>
          <a:xfrm>
            <a:off x="-47537" y="5265322"/>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81096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3539219" y="3147026"/>
            <a:ext cx="2474483" cy="1839668"/>
          </a:xfrm>
          <a:prstGeom prst="rect">
            <a:avLst/>
          </a:prstGeom>
        </p:spPr>
      </p:pic>
      <p:pic>
        <p:nvPicPr>
          <p:cNvPr id="3" name="Grafik 2"/>
          <p:cNvPicPr>
            <a:picLocks noChangeAspect="1"/>
          </p:cNvPicPr>
          <p:nvPr/>
        </p:nvPicPr>
        <p:blipFill>
          <a:blip r:embed="rId4"/>
          <a:stretch>
            <a:fillRect/>
          </a:stretch>
        </p:blipFill>
        <p:spPr>
          <a:xfrm>
            <a:off x="244322" y="3181290"/>
            <a:ext cx="3044042" cy="1784988"/>
          </a:xfrm>
          <a:prstGeom prst="rect">
            <a:avLst/>
          </a:prstGeom>
        </p:spPr>
      </p:pic>
      <p:sp>
        <p:nvSpPr>
          <p:cNvPr id="38915" name="Rectangle 2"/>
          <p:cNvSpPr>
            <a:spLocks noGrp="1" noChangeArrowheads="1"/>
          </p:cNvSpPr>
          <p:nvPr>
            <p:ph type="title"/>
          </p:nvPr>
        </p:nvSpPr>
        <p:spPr>
          <a:xfrm>
            <a:off x="323850" y="404813"/>
            <a:ext cx="8820150" cy="1008062"/>
          </a:xfrm>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AT" b="1" dirty="0" smtClean="0">
                <a:solidFill>
                  <a:schemeClr val="accent1"/>
                </a:solidFill>
                <a:latin typeface="Corbel" panose="020B0503020204020204" pitchFamily="34" charset="0"/>
              </a:rPr>
              <a:t>Klassische Märkte</a:t>
            </a:r>
            <a:br>
              <a:rPr lang="de-AT" b="1" dirty="0" smtClean="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G</a:t>
            </a:r>
            <a:r>
              <a:rPr lang="de-DE" sz="2400" dirty="0" smtClean="0">
                <a:solidFill>
                  <a:schemeClr val="accent1"/>
                </a:solidFill>
                <a:latin typeface="Corbel" panose="020B0503020204020204" pitchFamily="34" charset="0"/>
              </a:rPr>
              <a:t>eeignete Güter</a:t>
            </a:r>
            <a:r>
              <a:rPr lang="de-AT" sz="2400" b="1" dirty="0" smtClean="0">
                <a:solidFill>
                  <a:schemeClr val="accent1"/>
                </a:solidFill>
                <a:latin typeface="Corbel" panose="020B0503020204020204" pitchFamily="34" charset="0"/>
              </a:rPr>
              <a:t> </a:t>
            </a:r>
            <a:endParaRPr lang="de-AT" b="1" dirty="0">
              <a:solidFill>
                <a:schemeClr val="accent1"/>
              </a:solidFill>
              <a:latin typeface="Corbel" panose="020B0503020204020204" pitchFamily="34" charset="0"/>
            </a:endParaRPr>
          </a:p>
        </p:txBody>
      </p:sp>
      <p:sp>
        <p:nvSpPr>
          <p:cNvPr id="38918" name="Text Box 5"/>
          <p:cNvSpPr txBox="1">
            <a:spLocks noChangeArrowheads="1"/>
          </p:cNvSpPr>
          <p:nvPr/>
        </p:nvSpPr>
        <p:spPr bwMode="auto">
          <a:xfrm>
            <a:off x="218075" y="2205711"/>
            <a:ext cx="2592266"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9pPr>
          </a:lstStyle>
          <a:p>
            <a:pPr algn="ctr" eaLnBrk="1" hangingPunct="1">
              <a:buClr>
                <a:srgbClr val="000000"/>
              </a:buClr>
              <a:buSzPct val="100000"/>
            </a:pPr>
            <a:r>
              <a:rPr lang="de-DE" sz="1800" dirty="0" smtClean="0">
                <a:solidFill>
                  <a:schemeClr val="accent1"/>
                </a:solidFill>
                <a:latin typeface="Corbel" panose="020B0503020204020204" pitchFamily="34" charset="0"/>
              </a:rPr>
              <a:t>Erze, mineralische Rohstoffe</a:t>
            </a:r>
            <a:r>
              <a:rPr lang="de-DE" sz="1800" b="1" dirty="0" smtClean="0">
                <a:solidFill>
                  <a:schemeClr val="accent1"/>
                </a:solidFill>
                <a:latin typeface="Corbel" panose="020B0503020204020204" pitchFamily="34" charset="0"/>
              </a:rPr>
              <a:t> </a:t>
            </a:r>
            <a:endParaRPr lang="de-DE" sz="1800" b="1" dirty="0">
              <a:solidFill>
                <a:schemeClr val="accent1"/>
              </a:solidFill>
              <a:latin typeface="Corbel" panose="020B0503020204020204" pitchFamily="34" charset="0"/>
            </a:endParaRPr>
          </a:p>
        </p:txBody>
      </p:sp>
      <p:sp>
        <p:nvSpPr>
          <p:cNvPr id="38919" name="Text Box 6"/>
          <p:cNvSpPr txBox="1">
            <a:spLocks noChangeArrowheads="1"/>
          </p:cNvSpPr>
          <p:nvPr/>
        </p:nvSpPr>
        <p:spPr bwMode="auto">
          <a:xfrm>
            <a:off x="2987920" y="2319794"/>
            <a:ext cx="2447192" cy="1025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9pPr>
          </a:lstStyle>
          <a:p>
            <a:pPr algn="l" eaLnBrk="1" hangingPunct="1">
              <a:spcBef>
                <a:spcPts val="600"/>
              </a:spcBef>
              <a:buClr>
                <a:srgbClr val="000000"/>
              </a:buClr>
              <a:buSzPct val="100000"/>
              <a:buFont typeface="Times New Roman" pitchFamily="18" charset="0"/>
              <a:buNone/>
            </a:pPr>
            <a:endParaRPr lang="de-DE" sz="2400" dirty="0">
              <a:solidFill>
                <a:srgbClr val="1E3A6C"/>
              </a:solidFill>
            </a:endParaRPr>
          </a:p>
          <a:p>
            <a:pPr algn="l" eaLnBrk="1" hangingPunct="1">
              <a:spcBef>
                <a:spcPts val="1500"/>
              </a:spcBef>
              <a:buClr>
                <a:srgbClr val="000000"/>
              </a:buClr>
              <a:buSzPct val="100000"/>
              <a:buFont typeface="Times New Roman" pitchFamily="18" charset="0"/>
              <a:buNone/>
            </a:pPr>
            <a:endParaRPr lang="de-DE" sz="2400" dirty="0">
              <a:solidFill>
                <a:srgbClr val="1E3A6C"/>
              </a:solidFill>
            </a:endParaRPr>
          </a:p>
        </p:txBody>
      </p:sp>
      <p:sp>
        <p:nvSpPr>
          <p:cNvPr id="38920" name="Text Box 7"/>
          <p:cNvSpPr txBox="1">
            <a:spLocks noChangeArrowheads="1"/>
          </p:cNvSpPr>
          <p:nvPr/>
        </p:nvSpPr>
        <p:spPr bwMode="auto">
          <a:xfrm>
            <a:off x="3114213" y="2196764"/>
            <a:ext cx="2857187"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9pPr>
          </a:lstStyle>
          <a:p>
            <a:pPr algn="ctr" eaLnBrk="1" hangingPunct="1">
              <a:buClr>
                <a:srgbClr val="000000"/>
              </a:buClr>
              <a:buSzPct val="100000"/>
              <a:buFont typeface="Times New Roman" pitchFamily="18" charset="0"/>
              <a:buNone/>
            </a:pPr>
            <a:r>
              <a:rPr lang="de-DE" sz="1800" dirty="0">
                <a:solidFill>
                  <a:schemeClr val="accent1"/>
                </a:solidFill>
                <a:latin typeface="Corbel" panose="020B0503020204020204" pitchFamily="34" charset="0"/>
              </a:rPr>
              <a:t>l</a:t>
            </a:r>
            <a:r>
              <a:rPr lang="de-DE" sz="1800" dirty="0" smtClean="0">
                <a:solidFill>
                  <a:schemeClr val="accent1"/>
                </a:solidFill>
                <a:latin typeface="Corbel" panose="020B0503020204020204" pitchFamily="34" charset="0"/>
              </a:rPr>
              <a:t>and- </a:t>
            </a:r>
            <a:r>
              <a:rPr lang="de-DE" sz="1800" dirty="0">
                <a:solidFill>
                  <a:schemeClr val="accent1"/>
                </a:solidFill>
                <a:latin typeface="Corbel" panose="020B0503020204020204" pitchFamily="34" charset="0"/>
              </a:rPr>
              <a:t>und </a:t>
            </a:r>
            <a:r>
              <a:rPr lang="de-DE" sz="1800" dirty="0" err="1" smtClean="0">
                <a:solidFill>
                  <a:schemeClr val="accent1"/>
                </a:solidFill>
                <a:latin typeface="Corbel" panose="020B0503020204020204" pitchFamily="34" charset="0"/>
              </a:rPr>
              <a:t>forstw</a:t>
            </a:r>
            <a:r>
              <a:rPr lang="de-DE" sz="1800" dirty="0" smtClean="0">
                <a:solidFill>
                  <a:schemeClr val="accent1"/>
                </a:solidFill>
                <a:latin typeface="Corbel" panose="020B0503020204020204" pitchFamily="34" charset="0"/>
              </a:rPr>
              <a:t>. Produkte, Nahrungsmittel</a:t>
            </a:r>
            <a:endParaRPr lang="de-DE" sz="1800" dirty="0">
              <a:solidFill>
                <a:schemeClr val="accent1"/>
              </a:solidFill>
              <a:latin typeface="Corbel" panose="020B0503020204020204" pitchFamily="34" charset="0"/>
            </a:endParaRPr>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13" name="Text Box 7"/>
          <p:cNvSpPr txBox="1">
            <a:spLocks noChangeArrowheads="1"/>
          </p:cNvSpPr>
          <p:nvPr/>
        </p:nvSpPr>
        <p:spPr bwMode="auto">
          <a:xfrm>
            <a:off x="6428427" y="2290624"/>
            <a:ext cx="2376264"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5pPr>
            <a:lvl6pPr marL="25146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6pPr>
            <a:lvl7pPr marL="29718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7pPr>
            <a:lvl8pPr marL="34290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8pPr>
            <a:lvl9pPr marL="3886200" indent="-228600" algn="ct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a:solidFill>
                  <a:schemeClr val="tx1"/>
                </a:solidFill>
                <a:latin typeface="Arial" charset="0"/>
              </a:defRPr>
            </a:lvl9pPr>
          </a:lstStyle>
          <a:p>
            <a:pPr algn="ctr" eaLnBrk="1" hangingPunct="1">
              <a:buClr>
                <a:srgbClr val="000000"/>
              </a:buClr>
              <a:buSzPct val="100000"/>
              <a:buFont typeface="Times New Roman" pitchFamily="18" charset="0"/>
              <a:buNone/>
            </a:pPr>
            <a:r>
              <a:rPr lang="de-DE" sz="1800" dirty="0" smtClean="0">
                <a:solidFill>
                  <a:schemeClr val="accent1"/>
                </a:solidFill>
                <a:latin typeface="Corbel" panose="020B0503020204020204" pitchFamily="34" charset="0"/>
              </a:rPr>
              <a:t>Erdölerzeugnisse</a:t>
            </a:r>
            <a:endParaRPr lang="de-DE" sz="1800" dirty="0">
              <a:solidFill>
                <a:schemeClr val="accent1"/>
              </a:solidFill>
              <a:latin typeface="Corbel" panose="020B0503020204020204" pitchFamily="34" charset="0"/>
            </a:endParaRPr>
          </a:p>
        </p:txBody>
      </p:sp>
      <p:sp>
        <p:nvSpPr>
          <p:cNvPr id="14" name="Content Placeholder 2"/>
          <p:cNvSpPr txBox="1">
            <a:spLocks/>
          </p:cNvSpPr>
          <p:nvPr/>
        </p:nvSpPr>
        <p:spPr>
          <a:xfrm>
            <a:off x="323528" y="5517232"/>
            <a:ext cx="8496000" cy="864000"/>
          </a:xfrm>
          <a:prstGeom prst="rect">
            <a:avLst/>
          </a:prstGeom>
          <a:ln w="28575">
            <a:solidFill>
              <a:schemeClr val="accent1"/>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z="2000" spc="60" dirty="0">
              <a:solidFill>
                <a:schemeClr val="accent1"/>
              </a:solidFill>
            </a:endParaRPr>
          </a:p>
          <a:p>
            <a:pPr marL="546100" indent="0">
              <a:buNone/>
            </a:pPr>
            <a:endParaRPr lang="de-AT" sz="2000" dirty="0" smtClean="0">
              <a:solidFill>
                <a:schemeClr val="accent1"/>
              </a:solidFill>
            </a:endParaRPr>
          </a:p>
          <a:p>
            <a:pPr marL="546100" indent="0">
              <a:buNone/>
            </a:pPr>
            <a:r>
              <a:rPr lang="de-AT" sz="2000" dirty="0" smtClean="0">
                <a:solidFill>
                  <a:schemeClr val="accent1"/>
                </a:solidFill>
                <a:latin typeface="Corbel" panose="020B0503020204020204" pitchFamily="34" charset="0"/>
              </a:rPr>
              <a:t>ergeben </a:t>
            </a:r>
            <a:r>
              <a:rPr lang="de-AT" sz="2000" dirty="0">
                <a:solidFill>
                  <a:schemeClr val="accent1"/>
                </a:solidFill>
                <a:latin typeface="Corbel" panose="020B0503020204020204" pitchFamily="34" charset="0"/>
              </a:rPr>
              <a:t>auf der österreichischen Donau zusammen etwa </a:t>
            </a:r>
            <a:endParaRPr lang="de-AT" sz="2000" dirty="0" smtClean="0">
              <a:solidFill>
                <a:schemeClr val="accent1"/>
              </a:solidFill>
              <a:latin typeface="Corbel" panose="020B0503020204020204" pitchFamily="34" charset="0"/>
            </a:endParaRPr>
          </a:p>
          <a:p>
            <a:pPr marL="546100" indent="0">
              <a:buNone/>
            </a:pPr>
            <a:r>
              <a:rPr lang="de-AT" sz="2000" dirty="0" smtClean="0">
                <a:solidFill>
                  <a:schemeClr val="accent1"/>
                </a:solidFill>
                <a:latin typeface="Corbel" panose="020B0503020204020204" pitchFamily="34" charset="0"/>
              </a:rPr>
              <a:t>60 </a:t>
            </a:r>
            <a:r>
              <a:rPr lang="de-AT" sz="2000" dirty="0">
                <a:solidFill>
                  <a:schemeClr val="accent1"/>
                </a:solidFill>
                <a:latin typeface="Corbel" panose="020B0503020204020204" pitchFamily="34" charset="0"/>
              </a:rPr>
              <a:t>% des Gesamttransportaufkommens</a:t>
            </a:r>
          </a:p>
          <a:p>
            <a:pPr marL="546100" indent="0">
              <a:buNone/>
            </a:pPr>
            <a:endParaRPr lang="de-DE" sz="2000" spc="60" dirty="0">
              <a:solidFill>
                <a:schemeClr val="accent1"/>
              </a:solidFill>
            </a:endParaRPr>
          </a:p>
          <a:p>
            <a:pPr marL="546100" indent="0">
              <a:buNone/>
            </a:pPr>
            <a:endParaRPr lang="de-AT" sz="2000" dirty="0">
              <a:solidFill>
                <a:schemeClr val="tx2"/>
              </a:solidFill>
            </a:endParaRP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8364" y="5682535"/>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
          <p:cNvSpPr txBox="1">
            <a:spLocks noChangeArrowheads="1"/>
          </p:cNvSpPr>
          <p:nvPr/>
        </p:nvSpPr>
        <p:spPr bwMode="auto">
          <a:xfrm>
            <a:off x="198018" y="3190237"/>
            <a:ext cx="24647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C.N.F.R. NAVROM S.A. </a:t>
            </a:r>
            <a:r>
              <a:rPr lang="de-DE" sz="800" dirty="0" err="1" smtClean="0">
                <a:solidFill>
                  <a:schemeClr val="bg1"/>
                </a:solidFill>
                <a:latin typeface="Corbel" panose="020B0503020204020204" pitchFamily="34" charset="0"/>
              </a:rPr>
              <a:t>Galati</a:t>
            </a:r>
            <a:r>
              <a:rPr lang="de-DE" sz="800" dirty="0" smtClean="0">
                <a:solidFill>
                  <a:schemeClr val="accent1"/>
                </a:solidFill>
                <a:latin typeface="Corbel" panose="020B0503020204020204" pitchFamily="34" charset="0"/>
              </a:rPr>
              <a:t>)</a:t>
            </a:r>
            <a:endParaRPr lang="de-DE" sz="800" dirty="0">
              <a:solidFill>
                <a:schemeClr val="accent1"/>
              </a:solidFill>
              <a:latin typeface="Corbel" panose="020B0503020204020204" pitchFamily="34" charset="0"/>
            </a:endParaRPr>
          </a:p>
        </p:txBody>
      </p:sp>
      <p:sp>
        <p:nvSpPr>
          <p:cNvPr id="20" name="Textfeld 1"/>
          <p:cNvSpPr txBox="1">
            <a:spLocks noChangeArrowheads="1"/>
          </p:cNvSpPr>
          <p:nvPr/>
        </p:nvSpPr>
        <p:spPr bwMode="auto">
          <a:xfrm>
            <a:off x="3539219" y="3120055"/>
            <a:ext cx="18671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Voies</a:t>
            </a:r>
            <a:r>
              <a:rPr lang="de-DE" sz="800" dirty="0" smtClean="0">
                <a:solidFill>
                  <a:schemeClr val="accent1"/>
                </a:solidFill>
                <a:latin typeface="Corbel" panose="020B0503020204020204" pitchFamily="34" charset="0"/>
              </a:rPr>
              <a:t> </a:t>
            </a:r>
            <a:r>
              <a:rPr lang="de-DE" sz="800" dirty="0" err="1" smtClean="0">
                <a:solidFill>
                  <a:schemeClr val="accent1"/>
                </a:solidFill>
                <a:latin typeface="Corbel" panose="020B0503020204020204" pitchFamily="34" charset="0"/>
              </a:rPr>
              <a:t>navigables</a:t>
            </a:r>
            <a:r>
              <a:rPr lang="de-DE" sz="800" dirty="0" smtClean="0">
                <a:solidFill>
                  <a:schemeClr val="accent1"/>
                </a:solidFill>
                <a:latin typeface="Corbel" panose="020B0503020204020204" pitchFamily="34" charset="0"/>
              </a:rPr>
              <a:t> de France</a:t>
            </a:r>
            <a:endParaRPr lang="de-DE" sz="800" dirty="0">
              <a:solidFill>
                <a:schemeClr val="accent1"/>
              </a:solidFill>
              <a:latin typeface="Corbel" panose="020B0503020204020204" pitchFamily="34" charset="0"/>
            </a:endParaRPr>
          </a:p>
        </p:txBody>
      </p:sp>
      <p:sp>
        <p:nvSpPr>
          <p:cNvPr id="19" name="Textfeld 18"/>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pic>
        <p:nvPicPr>
          <p:cNvPr id="2" name="Grafik 1"/>
          <p:cNvPicPr>
            <a:picLocks noChangeAspect="1"/>
          </p:cNvPicPr>
          <p:nvPr/>
        </p:nvPicPr>
        <p:blipFill rotWithShape="1">
          <a:blip r:embed="rId6"/>
          <a:srcRect l="36836"/>
          <a:stretch/>
        </p:blipFill>
        <p:spPr>
          <a:xfrm>
            <a:off x="6428427" y="3181435"/>
            <a:ext cx="2264531" cy="1806791"/>
          </a:xfrm>
          <a:prstGeom prst="rect">
            <a:avLst/>
          </a:prstGeom>
        </p:spPr>
      </p:pic>
      <p:sp>
        <p:nvSpPr>
          <p:cNvPr id="22" name="Textfeld 21"/>
          <p:cNvSpPr txBox="1"/>
          <p:nvPr/>
        </p:nvSpPr>
        <p:spPr>
          <a:xfrm>
            <a:off x="6639249" y="3147025"/>
            <a:ext cx="840295" cy="215444"/>
          </a:xfrm>
          <a:prstGeom prst="rect">
            <a:avLst/>
          </a:prstGeom>
          <a:noFill/>
        </p:spPr>
        <p:txBody>
          <a:bodyPr wrap="none" rtlCol="0">
            <a:spAutoFit/>
          </a:bodyPr>
          <a:lstStyle/>
          <a:p>
            <a:r>
              <a:rPr lang="de-AT" sz="800" dirty="0" smtClean="0">
                <a:solidFill>
                  <a:schemeClr val="bg1">
                    <a:lumMod val="85000"/>
                  </a:schemeClr>
                </a:solidFill>
                <a:latin typeface="Corbel" panose="020B0503020204020204" pitchFamily="34" charset="0"/>
              </a:rPr>
              <a:t>Quelle: </a:t>
            </a:r>
            <a:r>
              <a:rPr lang="de-AT" sz="800" dirty="0" err="1" smtClean="0">
                <a:solidFill>
                  <a:schemeClr val="bg1">
                    <a:lumMod val="85000"/>
                  </a:schemeClr>
                </a:solidFill>
                <a:latin typeface="Corbel" panose="020B0503020204020204" pitchFamily="34" charset="0"/>
              </a:rPr>
              <a:t>pixabay</a:t>
            </a:r>
            <a:endParaRPr lang="de-AT"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70556321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4567324" y="1968883"/>
            <a:ext cx="3686853" cy="2041730"/>
          </a:xfrm>
          <a:prstGeom prst="rect">
            <a:avLst/>
          </a:prstGeom>
        </p:spPr>
      </p:pic>
      <p:pic>
        <p:nvPicPr>
          <p:cNvPr id="8" name="Grafik 7"/>
          <p:cNvPicPr>
            <a:picLocks noChangeAspect="1"/>
          </p:cNvPicPr>
          <p:nvPr/>
        </p:nvPicPr>
        <p:blipFill>
          <a:blip r:embed="rId4"/>
          <a:stretch>
            <a:fillRect/>
          </a:stretch>
        </p:blipFill>
        <p:spPr>
          <a:xfrm>
            <a:off x="438762" y="1989126"/>
            <a:ext cx="3485165" cy="2050097"/>
          </a:xfrm>
          <a:prstGeom prst="rect">
            <a:avLst/>
          </a:prstGeom>
        </p:spPr>
      </p:pic>
      <p:sp>
        <p:nvSpPr>
          <p:cNvPr id="2" name="Title 1"/>
          <p:cNvSpPr>
            <a:spLocks noGrp="1"/>
          </p:cNvSpPr>
          <p:nvPr>
            <p:ph type="title"/>
          </p:nvPr>
        </p:nvSpPr>
        <p:spPr/>
        <p:txBody>
          <a:bodyPr>
            <a:normAutofit/>
          </a:bodyPr>
          <a:lstStyle/>
          <a:p>
            <a:r>
              <a:rPr lang="de-DE" altLang="de-DE" b="1" dirty="0" smtClean="0">
                <a:solidFill>
                  <a:schemeClr val="accent1"/>
                </a:solidFill>
                <a:latin typeface="Corbel" panose="020B0503020204020204" pitchFamily="34" charset="0"/>
              </a:rPr>
              <a:t>Weitere Güter</a:t>
            </a:r>
            <a:br>
              <a:rPr lang="de-DE" altLang="de-DE" b="1" dirty="0" smtClean="0">
                <a:solidFill>
                  <a:schemeClr val="accent1"/>
                </a:solidFill>
                <a:latin typeface="Corbel" panose="020B0503020204020204" pitchFamily="34" charset="0"/>
              </a:rPr>
            </a:br>
            <a:r>
              <a:rPr lang="de-DE" altLang="de-DE" sz="2400" dirty="0">
                <a:solidFill>
                  <a:schemeClr val="accent1"/>
                </a:solidFill>
                <a:latin typeface="Corbel" panose="020B0503020204020204" pitchFamily="34" charset="0"/>
              </a:rPr>
              <a:t>G</a:t>
            </a:r>
            <a:r>
              <a:rPr lang="de-DE" sz="2400" dirty="0" smtClean="0">
                <a:solidFill>
                  <a:schemeClr val="accent1"/>
                </a:solidFill>
                <a:latin typeface="Corbel" panose="020B0503020204020204" pitchFamily="34" charset="0"/>
              </a:rPr>
              <a:t>eeignete Güter</a:t>
            </a:r>
            <a:endParaRPr lang="de-AT" dirty="0">
              <a:solidFill>
                <a:schemeClr val="accent1"/>
              </a:solidFill>
              <a:latin typeface="Corbel" panose="020B0503020204020204" pitchFamily="34" charset="0"/>
            </a:endParaRPr>
          </a:p>
        </p:txBody>
      </p:sp>
      <p:sp>
        <p:nvSpPr>
          <p:cNvPr id="3" name="Content Placeholder 2"/>
          <p:cNvSpPr>
            <a:spLocks noGrp="1"/>
          </p:cNvSpPr>
          <p:nvPr>
            <p:ph sz="half" idx="1"/>
          </p:nvPr>
        </p:nvSpPr>
        <p:spPr>
          <a:xfrm>
            <a:off x="849324" y="4010613"/>
            <a:ext cx="2049181" cy="428927"/>
          </a:xfrm>
        </p:spPr>
        <p:txBody>
          <a:bodyPr>
            <a:normAutofit fontScale="92500"/>
          </a:bodyPr>
          <a:lstStyle/>
          <a:p>
            <a:pPr marL="0" indent="0" algn="ctr">
              <a:buNone/>
            </a:pPr>
            <a:r>
              <a:rPr lang="de-AT" sz="1800" spc="60" dirty="0" smtClean="0">
                <a:solidFill>
                  <a:schemeClr val="accent1"/>
                </a:solidFill>
                <a:latin typeface="Corbel" panose="020B0503020204020204" pitchFamily="34" charset="0"/>
              </a:rPr>
              <a:t>Baustoffe</a:t>
            </a:r>
          </a:p>
          <a:p>
            <a:pPr algn="ctr">
              <a:buFont typeface="Courier New" panose="02070309020205020404" pitchFamily="49" charset="0"/>
              <a:buChar char="o"/>
            </a:pPr>
            <a:endParaRPr lang="de-AT" sz="2400" spc="60" dirty="0">
              <a:solidFill>
                <a:schemeClr val="accent1"/>
              </a:solidFill>
            </a:endParaRPr>
          </a:p>
          <a:p>
            <a:pPr algn="ctr">
              <a:buFont typeface="Courier New" panose="02070309020205020404" pitchFamily="49" charset="0"/>
              <a:buChar char="o"/>
            </a:pPr>
            <a:endParaRPr lang="de-AT" sz="2400" spc="60" dirty="0" smtClean="0">
              <a:solidFill>
                <a:schemeClr val="accent1"/>
              </a:solidFill>
            </a:endParaRPr>
          </a:p>
          <a:p>
            <a:pPr algn="ctr">
              <a:buFont typeface="Courier New" panose="02070309020205020404" pitchFamily="49" charset="0"/>
              <a:buChar char="o"/>
            </a:pPr>
            <a:endParaRPr lang="de-AT" sz="2400" spc="60" dirty="0" smtClean="0">
              <a:solidFill>
                <a:schemeClr val="accent1"/>
              </a:solidFill>
            </a:endParaRPr>
          </a:p>
          <a:p>
            <a:pPr marL="0" indent="0" algn="ctr">
              <a:buNone/>
            </a:pPr>
            <a:endParaRPr lang="de-AT" sz="2400" spc="60" dirty="0">
              <a:solidFill>
                <a:schemeClr val="accent1"/>
              </a:solidFill>
            </a:endParaRPr>
          </a:p>
        </p:txBody>
      </p:sp>
      <p:sp>
        <p:nvSpPr>
          <p:cNvPr id="4" name="Content Placeholder 3"/>
          <p:cNvSpPr>
            <a:spLocks noGrp="1"/>
          </p:cNvSpPr>
          <p:nvPr>
            <p:ph sz="half" idx="2"/>
          </p:nvPr>
        </p:nvSpPr>
        <p:spPr>
          <a:xfrm>
            <a:off x="5334396" y="1641429"/>
            <a:ext cx="1990414" cy="486534"/>
          </a:xfrm>
        </p:spPr>
        <p:txBody>
          <a:bodyPr>
            <a:normAutofit fontScale="92500"/>
          </a:bodyPr>
          <a:lstStyle/>
          <a:p>
            <a:pPr marL="0" indent="0">
              <a:buNone/>
            </a:pPr>
            <a:r>
              <a:rPr lang="de-AT" sz="1800" spc="60" dirty="0">
                <a:solidFill>
                  <a:schemeClr val="accent1"/>
                </a:solidFill>
                <a:latin typeface="Corbel" panose="020B0503020204020204" pitchFamily="34" charset="0"/>
              </a:rPr>
              <a:t>b</a:t>
            </a:r>
            <a:r>
              <a:rPr lang="de-AT" sz="1800" spc="60" dirty="0" smtClean="0">
                <a:solidFill>
                  <a:schemeClr val="accent1"/>
                </a:solidFill>
                <a:latin typeface="Corbel" panose="020B0503020204020204" pitchFamily="34" charset="0"/>
              </a:rPr>
              <a:t>iogene Rohstoffe</a:t>
            </a:r>
          </a:p>
          <a:p>
            <a:endParaRPr lang="de-AT" sz="2400" dirty="0">
              <a:solidFill>
                <a:schemeClr val="accent1"/>
              </a:solidFill>
            </a:endParaRPr>
          </a:p>
          <a:p>
            <a:endParaRPr lang="de-AT" sz="2400" dirty="0" smtClean="0">
              <a:solidFill>
                <a:schemeClr val="accent1"/>
              </a:solidFill>
            </a:endParaRPr>
          </a:p>
          <a:p>
            <a:pPr marL="0" indent="0">
              <a:buNone/>
            </a:pPr>
            <a:endParaRPr lang="de-AT" sz="2400" dirty="0" smtClean="0">
              <a:solidFill>
                <a:schemeClr val="accent1"/>
              </a:solidFill>
            </a:endParaRPr>
          </a:p>
          <a:p>
            <a:pPr marL="0" indent="0">
              <a:buNone/>
            </a:pPr>
            <a:endParaRPr lang="de-AT" sz="2000" dirty="0">
              <a:solidFill>
                <a:schemeClr val="accent1"/>
              </a:solidFill>
            </a:endParaRPr>
          </a:p>
          <a:p>
            <a:endParaRPr lang="de-AT" sz="2400" dirty="0">
              <a:solidFill>
                <a:schemeClr val="accent1"/>
              </a:solidFill>
            </a:endParaRPr>
          </a:p>
        </p:txBody>
      </p:sp>
      <p:sp>
        <p:nvSpPr>
          <p:cNvPr id="5" name="TextBox 4"/>
          <p:cNvSpPr txBox="1"/>
          <p:nvPr/>
        </p:nvSpPr>
        <p:spPr>
          <a:xfrm>
            <a:off x="1109716" y="1618422"/>
            <a:ext cx="2012158" cy="369332"/>
          </a:xfrm>
          <a:prstGeom prst="rect">
            <a:avLst/>
          </a:prstGeom>
          <a:noFill/>
        </p:spPr>
        <p:txBody>
          <a:bodyPr wrap="square" rtlCol="0">
            <a:spAutoFit/>
          </a:bodyPr>
          <a:lstStyle/>
          <a:p>
            <a:pPr algn="ctr"/>
            <a:r>
              <a:rPr lang="de-AT" spc="60" dirty="0" smtClean="0">
                <a:solidFill>
                  <a:schemeClr val="accent1"/>
                </a:solidFill>
                <a:latin typeface="Corbel" panose="020B0503020204020204" pitchFamily="34" charset="0"/>
              </a:rPr>
              <a:t>Neuwagen</a:t>
            </a:r>
            <a:endParaRPr lang="de-AT" spc="60" dirty="0">
              <a:solidFill>
                <a:schemeClr val="accent1"/>
              </a:solidFill>
              <a:latin typeface="Corbel" panose="020B0503020204020204" pitchFamily="34" charset="0"/>
            </a:endParaRPr>
          </a:p>
        </p:txBody>
      </p:sp>
      <p:sp>
        <p:nvSpPr>
          <p:cNvPr id="13" name="Foliennummernplatzhalter 4"/>
          <p:cNvSpPr txBox="1">
            <a:spLocks/>
          </p:cNvSpPr>
          <p:nvPr/>
        </p:nvSpPr>
        <p:spPr>
          <a:xfrm>
            <a:off x="7596336" y="6597352"/>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34D7BA-8E13-46FE-8871-8877FE7E3568}" type="slidenum">
              <a:rPr lang="de-AT" smtClean="0">
                <a:solidFill>
                  <a:prstClr val="white"/>
                </a:solidFill>
              </a:rPr>
              <a:pPr/>
              <a:t>9</a:t>
            </a:fld>
            <a:endParaRPr lang="de-AT" dirty="0">
              <a:solidFill>
                <a:prstClr val="white"/>
              </a:solidFill>
            </a:endParaRPr>
          </a:p>
        </p:txBody>
      </p:sp>
      <p:pic>
        <p:nvPicPr>
          <p:cNvPr id="14" name="Picture 13"/>
          <p:cNvPicPr/>
          <p:nvPr/>
        </p:nvPicPr>
        <p:blipFill rotWithShape="1">
          <a:blip r:embed="rId5" cstate="screen">
            <a:extLst>
              <a:ext uri="{28A0092B-C50C-407E-A947-70E740481C1C}">
                <a14:useLocalDpi xmlns:a14="http://schemas.microsoft.com/office/drawing/2010/main"/>
              </a:ext>
            </a:extLst>
          </a:blip>
          <a:srcRect/>
          <a:stretch/>
        </p:blipFill>
        <p:spPr bwMode="auto">
          <a:xfrm>
            <a:off x="4644008" y="4393426"/>
            <a:ext cx="3584523" cy="1995136"/>
          </a:xfrm>
          <a:prstGeom prst="rect">
            <a:avLst/>
          </a:prstGeom>
          <a:ln>
            <a:noFill/>
          </a:ln>
          <a:extLst>
            <a:ext uri="{53640926-AAD7-44D8-BBD7-CCE9431645EC}">
              <a14:shadowObscured xmlns:a14="http://schemas.microsoft.com/office/drawing/2010/main"/>
            </a:ext>
          </a:extLst>
        </p:spPr>
      </p:pic>
      <p:sp>
        <p:nvSpPr>
          <p:cNvPr id="15" name="Textfeld 1"/>
          <p:cNvSpPr txBox="1">
            <a:spLocks noChangeArrowheads="1"/>
          </p:cNvSpPr>
          <p:nvPr/>
        </p:nvSpPr>
        <p:spPr bwMode="auto">
          <a:xfrm>
            <a:off x="5359697" y="4479835"/>
            <a:ext cx="11478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lumMod val="85000"/>
                  </a:schemeClr>
                </a:solidFill>
                <a:latin typeface="Corbel" panose="020B0503020204020204" pitchFamily="34" charset="0"/>
              </a:rPr>
              <a:t>Quelle: via </a:t>
            </a:r>
            <a:r>
              <a:rPr lang="de-DE" sz="800" dirty="0">
                <a:solidFill>
                  <a:schemeClr val="bg1">
                    <a:lumMod val="85000"/>
                  </a:schemeClr>
                </a:solidFill>
                <a:latin typeface="Corbel" panose="020B0503020204020204" pitchFamily="34" charset="0"/>
              </a:rPr>
              <a:t>donau</a:t>
            </a:r>
          </a:p>
        </p:txBody>
      </p:sp>
      <p:sp>
        <p:nvSpPr>
          <p:cNvPr id="21" name="Textfeld 1"/>
          <p:cNvSpPr txBox="1">
            <a:spLocks noChangeArrowheads="1"/>
          </p:cNvSpPr>
          <p:nvPr/>
        </p:nvSpPr>
        <p:spPr bwMode="auto">
          <a:xfrm>
            <a:off x="466491" y="2003427"/>
            <a:ext cx="31872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a:t>
            </a:r>
            <a:r>
              <a:rPr lang="de-AT" altLang="de-DE" sz="800" dirty="0">
                <a:solidFill>
                  <a:schemeClr val="bg1"/>
                </a:solidFill>
              </a:rPr>
              <a:t>Helmut1972, www.binnenschifferforum.de</a:t>
            </a:r>
            <a:endParaRPr lang="de-DE" sz="800" dirty="0">
              <a:solidFill>
                <a:schemeClr val="bg1"/>
              </a:solidFill>
              <a:latin typeface="Corbel" panose="020B0503020204020204" pitchFamily="34" charset="0"/>
            </a:endParaRPr>
          </a:p>
        </p:txBody>
      </p:sp>
      <p:pic>
        <p:nvPicPr>
          <p:cNvPr id="22" name="Picture 21"/>
          <p:cNvPicPr/>
          <p:nvPr/>
        </p:nvPicPr>
        <p:blipFill rotWithShape="1">
          <a:blip r:embed="rId6" cstate="screen">
            <a:extLst>
              <a:ext uri="{28A0092B-C50C-407E-A947-70E740481C1C}">
                <a14:useLocalDpi xmlns:a14="http://schemas.microsoft.com/office/drawing/2010/main"/>
              </a:ext>
            </a:extLst>
          </a:blip>
          <a:srcRect/>
          <a:stretch/>
        </p:blipFill>
        <p:spPr bwMode="auto">
          <a:xfrm>
            <a:off x="438763" y="4393426"/>
            <a:ext cx="3485164" cy="1995136"/>
          </a:xfrm>
          <a:prstGeom prst="rect">
            <a:avLst/>
          </a:prstGeom>
          <a:ln>
            <a:noFill/>
          </a:ln>
          <a:extLst>
            <a:ext uri="{53640926-AAD7-44D8-BBD7-CCE9431645EC}">
              <a14:shadowObscured xmlns:a14="http://schemas.microsoft.com/office/drawing/2010/main"/>
            </a:ext>
          </a:extLst>
        </p:spPr>
      </p:pic>
      <p:sp>
        <p:nvSpPr>
          <p:cNvPr id="23" name="Textfeld 1"/>
          <p:cNvSpPr txBox="1">
            <a:spLocks noChangeArrowheads="1"/>
          </p:cNvSpPr>
          <p:nvPr/>
        </p:nvSpPr>
        <p:spPr bwMode="auto">
          <a:xfrm>
            <a:off x="457200" y="4393426"/>
            <a:ext cx="9699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via </a:t>
            </a:r>
            <a:r>
              <a:rPr lang="de-DE" sz="800" dirty="0">
                <a:solidFill>
                  <a:schemeClr val="accent1"/>
                </a:solidFill>
                <a:latin typeface="Corbel" panose="020B0503020204020204" pitchFamily="34" charset="0"/>
              </a:rPr>
              <a:t>donau</a:t>
            </a:r>
          </a:p>
        </p:txBody>
      </p:sp>
      <p:sp>
        <p:nvSpPr>
          <p:cNvPr id="25" name="Textfeld 1"/>
          <p:cNvSpPr txBox="1">
            <a:spLocks noChangeArrowheads="1"/>
          </p:cNvSpPr>
          <p:nvPr/>
        </p:nvSpPr>
        <p:spPr bwMode="auto">
          <a:xfrm>
            <a:off x="4649307" y="2090528"/>
            <a:ext cx="2133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tx2"/>
                </a:solidFill>
                <a:latin typeface="Corbel" panose="020B0503020204020204" pitchFamily="34" charset="0"/>
              </a:rPr>
              <a:t>Quelle:  viadonau</a:t>
            </a:r>
            <a:endParaRPr lang="de-DE" sz="800" dirty="0">
              <a:solidFill>
                <a:schemeClr val="tx2"/>
              </a:solidFill>
              <a:latin typeface="Corbel" panose="020B0503020204020204" pitchFamily="34" charset="0"/>
            </a:endParaRPr>
          </a:p>
        </p:txBody>
      </p:sp>
      <p:sp>
        <p:nvSpPr>
          <p:cNvPr id="19" name="Textfeld 18"/>
          <p:cNvSpPr txBox="1"/>
          <p:nvPr/>
        </p:nvSpPr>
        <p:spPr>
          <a:xfrm>
            <a:off x="8223555" y="6388562"/>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7" name="Rechteck 6"/>
          <p:cNvSpPr/>
          <p:nvPr/>
        </p:nvSpPr>
        <p:spPr>
          <a:xfrm>
            <a:off x="4567325" y="4034737"/>
            <a:ext cx="3686852" cy="369332"/>
          </a:xfrm>
          <a:prstGeom prst="rect">
            <a:avLst/>
          </a:prstGeom>
        </p:spPr>
        <p:txBody>
          <a:bodyPr wrap="square">
            <a:spAutoFit/>
          </a:bodyPr>
          <a:lstStyle/>
          <a:p>
            <a:pPr lvl="0" algn="ctr">
              <a:spcBef>
                <a:spcPct val="20000"/>
              </a:spcBef>
              <a:buClr>
                <a:srgbClr val="3C628F"/>
              </a:buClr>
              <a:buSzPct val="85000"/>
            </a:pPr>
            <a:r>
              <a:rPr lang="de-AT" spc="60" dirty="0">
                <a:solidFill>
                  <a:srgbClr val="3C628F"/>
                </a:solidFill>
                <a:latin typeface="Corbel" panose="020B0503020204020204" pitchFamily="34" charset="0"/>
              </a:rPr>
              <a:t>Schwer- </a:t>
            </a:r>
            <a:r>
              <a:rPr lang="de-AT" spc="60" dirty="0" smtClean="0">
                <a:solidFill>
                  <a:srgbClr val="3C628F"/>
                </a:solidFill>
                <a:latin typeface="Corbel" panose="020B0503020204020204" pitchFamily="34" charset="0"/>
              </a:rPr>
              <a:t>und Übermaßgüter</a:t>
            </a:r>
            <a:endParaRPr lang="de-AT" spc="60" dirty="0">
              <a:solidFill>
                <a:srgbClr val="3C628F"/>
              </a:solidFill>
              <a:latin typeface="Corbel" panose="020B0503020204020204" pitchFamily="34" charset="0"/>
            </a:endParaRPr>
          </a:p>
        </p:txBody>
      </p:sp>
    </p:spTree>
    <p:extLst>
      <p:ext uri="{BB962C8B-B14F-4D97-AF65-F5344CB8AC3E}">
        <p14:creationId xmlns:p14="http://schemas.microsoft.com/office/powerpoint/2010/main" val="70364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ustom 2">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5594</Words>
  <Application>Microsoft Office PowerPoint</Application>
  <PresentationFormat>On-screen Show (4:3)</PresentationFormat>
  <Paragraphs>700</Paragraphs>
  <Slides>37</Slides>
  <Notes>37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Arial</vt:lpstr>
      <vt:lpstr>Calibri</vt:lpstr>
      <vt:lpstr>Corbel</vt:lpstr>
      <vt:lpstr>Courier New</vt:lpstr>
      <vt:lpstr>Symbol</vt:lpstr>
      <vt:lpstr>Times New Roman</vt:lpstr>
      <vt:lpstr>Wingdings</vt:lpstr>
      <vt:lpstr>ヒラギノ角ゴ Pro W3</vt:lpstr>
      <vt:lpstr>Custom Design</vt:lpstr>
      <vt:lpstr>1_Clarity</vt:lpstr>
      <vt:lpstr>2_Clarity</vt:lpstr>
      <vt:lpstr>Wie man am besten mit diesem Lehrmaterial arbeitet</vt:lpstr>
      <vt:lpstr>Lernziele und Zielgruppe</vt:lpstr>
      <vt:lpstr>Logistik im Kontext der Binnenschifffahrt: Rahmenbedingungen und Kosten</vt:lpstr>
      <vt:lpstr>Warm-Up-Diskussion Logistik im Kontext der Binnenschifffahrt</vt:lpstr>
      <vt:lpstr>Logistik im Kontext der Binnenschiffahrt – Rahmenbedingungen und Kosten</vt:lpstr>
      <vt:lpstr>Stärken/Schwächen der Binnenschifffahrt Geeignete Güter</vt:lpstr>
      <vt:lpstr>Güter Geeignete Güter</vt:lpstr>
      <vt:lpstr>Klassische Märkte Geeignete Güter </vt:lpstr>
      <vt:lpstr>Weitere Güter Geeignete Güter</vt:lpstr>
      <vt:lpstr>Exkurs: Gefahrguttransport</vt:lpstr>
      <vt:lpstr>Quiz Geeignete Güter</vt:lpstr>
      <vt:lpstr>Logistik im Kontext der Binnenschifffahrt – Rahmenbedingungen und Kosten</vt:lpstr>
      <vt:lpstr>Elemente der Transportkostenkalkulation Preisbildung &amp; Transportvarianten</vt:lpstr>
      <vt:lpstr>Transportkostenkalkulation Preisbildung &amp; Transportvarianten</vt:lpstr>
      <vt:lpstr>Transportkostenkalkulation Preisbildung &amp; Transportvarianten</vt:lpstr>
      <vt:lpstr>Kostenfaktoren Preisbildung &amp; Transportvarianten</vt:lpstr>
      <vt:lpstr>Berechnung der Transportzeiten Preisbildung &amp; Transportvarianten</vt:lpstr>
      <vt:lpstr>Leerfahrten, unproduktive Zeiten Lade- und Entladezeiten Preisbildung &amp; Transportvarianten</vt:lpstr>
      <vt:lpstr>Schifffahrtsabgaben Preisbildung &amp; Transportvarianten</vt:lpstr>
      <vt:lpstr>Treibstoffverbrauch/-kosten Preisbildung &amp; Transportvarianten</vt:lpstr>
      <vt:lpstr>Hafenkostenbeispiel –  Ennshafen zum Hafen  Wien</vt:lpstr>
      <vt:lpstr>Exkurs: Klassifizierung von Binnenwasserstraßen</vt:lpstr>
      <vt:lpstr>Quiz Preisbildung &amp; Transportvarianten</vt:lpstr>
      <vt:lpstr>Schifffahrtsunternehmen Preisbildung &amp; Transportvarianten</vt:lpstr>
      <vt:lpstr>Transportvarianten Preisbildung &amp; Transportvarianten</vt:lpstr>
      <vt:lpstr>Frachtvertrag Preisbildung &amp; Transportvarianten</vt:lpstr>
      <vt:lpstr>Quiz Preisbildung &amp; Transportvarianten</vt:lpstr>
      <vt:lpstr>Logistik im Kontext der Binnenschifffahrt – Rahmenbedingungen und Kosten</vt:lpstr>
      <vt:lpstr>Verkehrsträger und Verkehrsmittel Multimodale Transportketten</vt:lpstr>
      <vt:lpstr>Binnenschiff als Teil der Transportkette Multimodale Transportketten</vt:lpstr>
      <vt:lpstr>Multimodale Ladeeinheiten Multimodale Transportketten</vt:lpstr>
      <vt:lpstr>Binnenschiff als Teil der Transportkette Multimodale Transportketten</vt:lpstr>
      <vt:lpstr>Beispiel einer multimodalen Transportkette Multimodale Transporte</vt:lpstr>
      <vt:lpstr>Quiz Multimodale Transportketten</vt:lpstr>
      <vt:lpstr>ABC-Liste Abschlussübung</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635</cp:revision>
  <cp:lastPrinted>2013-12-10T06:53:20Z</cp:lastPrinted>
  <dcterms:created xsi:type="dcterms:W3CDTF">2012-09-17T08:31:25Z</dcterms:created>
  <dcterms:modified xsi:type="dcterms:W3CDTF">2020-07-14T08:51:53Z</dcterms:modified>
</cp:coreProperties>
</file>