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59"/>
  </p:notesMasterIdLst>
  <p:handoutMasterIdLst>
    <p:handoutMasterId r:id="rId60"/>
  </p:handoutMasterIdLst>
  <p:sldIdLst>
    <p:sldId id="420" r:id="rId5"/>
    <p:sldId id="423" r:id="rId6"/>
    <p:sldId id="428" r:id="rId7"/>
    <p:sldId id="479" r:id="rId8"/>
    <p:sldId id="413" r:id="rId9"/>
    <p:sldId id="402" r:id="rId10"/>
    <p:sldId id="398" r:id="rId11"/>
    <p:sldId id="368" r:id="rId12"/>
    <p:sldId id="372" r:id="rId13"/>
    <p:sldId id="396" r:id="rId14"/>
    <p:sldId id="411" r:id="rId15"/>
    <p:sldId id="414" r:id="rId16"/>
    <p:sldId id="486" r:id="rId17"/>
    <p:sldId id="480" r:id="rId18"/>
    <p:sldId id="431" r:id="rId19"/>
    <p:sldId id="432" r:id="rId20"/>
    <p:sldId id="433" r:id="rId21"/>
    <p:sldId id="434" r:id="rId22"/>
    <p:sldId id="435" r:id="rId23"/>
    <p:sldId id="475" r:id="rId24"/>
    <p:sldId id="441" r:id="rId25"/>
    <p:sldId id="442" r:id="rId26"/>
    <p:sldId id="487" r:id="rId27"/>
    <p:sldId id="481" r:id="rId28"/>
    <p:sldId id="451" r:id="rId29"/>
    <p:sldId id="452" r:id="rId30"/>
    <p:sldId id="453" r:id="rId31"/>
    <p:sldId id="454" r:id="rId32"/>
    <p:sldId id="455" r:id="rId33"/>
    <p:sldId id="456" r:id="rId34"/>
    <p:sldId id="457" r:id="rId35"/>
    <p:sldId id="459" r:id="rId36"/>
    <p:sldId id="460" r:id="rId37"/>
    <p:sldId id="461" r:id="rId38"/>
    <p:sldId id="462" r:id="rId39"/>
    <p:sldId id="463" r:id="rId40"/>
    <p:sldId id="464" r:id="rId41"/>
    <p:sldId id="484" r:id="rId42"/>
    <p:sldId id="466" r:id="rId43"/>
    <p:sldId id="467" r:id="rId44"/>
    <p:sldId id="468" r:id="rId45"/>
    <p:sldId id="469" r:id="rId46"/>
    <p:sldId id="470" r:id="rId47"/>
    <p:sldId id="471" r:id="rId48"/>
    <p:sldId id="488" r:id="rId49"/>
    <p:sldId id="482" r:id="rId50"/>
    <p:sldId id="476" r:id="rId51"/>
    <p:sldId id="477" r:id="rId52"/>
    <p:sldId id="478" r:id="rId53"/>
    <p:sldId id="489" r:id="rId54"/>
    <p:sldId id="490" r:id="rId55"/>
    <p:sldId id="472" r:id="rId56"/>
    <p:sldId id="483" r:id="rId57"/>
    <p:sldId id="448" r:id="rId58"/>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2464" autoAdjust="0"/>
  </p:normalViewPr>
  <p:slideViewPr>
    <p:cSldViewPr showGuides="1">
      <p:cViewPr varScale="1">
        <p:scale>
          <a:sx n="118" d="100"/>
          <a:sy n="118" d="100"/>
        </p:scale>
        <p:origin x="1284" y="84"/>
      </p:cViewPr>
      <p:guideLst>
        <p:guide orient="horz" pos="2160"/>
        <p:guide pos="2880"/>
      </p:guideLst>
    </p:cSldViewPr>
  </p:slideViewPr>
  <p:notesTextViewPr>
    <p:cViewPr>
      <p:scale>
        <a:sx n="100" d="100"/>
        <a:sy n="100" d="100"/>
      </p:scale>
      <p:origin x="0" y="0"/>
    </p:cViewPr>
  </p:notesText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Stärkung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Stärkung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Stärkung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solidFill>
        <a:ln>
          <a:no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smtClean="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smtClean="0">
              <a:solidFill>
                <a:schemeClr val="accent1"/>
              </a:solidFill>
              <a:latin typeface="Corbel" panose="020B0503020204020204" pitchFamily="34" charset="0"/>
            </a:rPr>
            <a:t>Stärkung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18D4A3FC-121A-44DA-BC98-3AA1F7AF75F7}" type="pres">
      <dgm:prSet presAssocID="{F24300EC-4372-4D89-B437-9F81F6228517}" presName="text_1" presStyleLbl="node1" presStyleIdx="0" presStyleCnt="4">
        <dgm:presLayoutVars>
          <dgm:bulletEnabled val="1"/>
        </dgm:presLayoutVars>
      </dgm:prSet>
      <dgm:spPr/>
      <dgm:t>
        <a:bodyPr/>
        <a:lstStyle/>
        <a:p>
          <a:endParaRPr lang="de-AT"/>
        </a:p>
      </dgm:t>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AT"/>
        </a:p>
      </dgm:t>
    </dgm:pt>
    <dgm:pt modelId="{5C62AF15-EA7C-4052-A05A-70AF0952DE4C}" type="pres">
      <dgm:prSet presAssocID="{173351EC-E710-4201-8F33-1AD5623FE62E}" presName="text_2" presStyleLbl="node1" presStyleIdx="1" presStyleCnt="4">
        <dgm:presLayoutVars>
          <dgm:bulletEnabled val="1"/>
        </dgm:presLayoutVars>
      </dgm:prSet>
      <dgm:spPr/>
      <dgm:t>
        <a:bodyPr/>
        <a:lstStyle/>
        <a:p>
          <a:endParaRPr lang="de-AT"/>
        </a:p>
      </dgm:t>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717AE001-6281-46D7-BE6E-F2C1D30E0C69}" type="pres">
      <dgm:prSet presAssocID="{3F53F76E-1AB6-467C-A013-95057CC05AFB}" presName="text_3" presStyleLbl="node1" presStyleIdx="2" presStyleCnt="4">
        <dgm:presLayoutVars>
          <dgm:bulletEnabled val="1"/>
        </dgm:presLayoutVars>
      </dgm:prSet>
      <dgm:spPr/>
      <dgm:t>
        <a:bodyPr/>
        <a:lstStyle/>
        <a:p>
          <a:endParaRPr lang="de-DE"/>
        </a:p>
      </dgm:t>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lumMod val="40000"/>
            <a:lumOff val="60000"/>
          </a:schemeClr>
        </a:solidFill>
        <a:ln>
          <a:solidFill>
            <a:schemeClr val="accent1"/>
          </a:solidFill>
        </a:ln>
      </dgm:spPr>
      <dgm:t>
        <a:bodyPr/>
        <a:lstStyle/>
        <a:p>
          <a:endParaRPr lang="de-DE"/>
        </a:p>
      </dgm:t>
    </dgm:pt>
    <dgm:pt modelId="{F5D9FD2E-89D8-4572-BAB4-2C31C942EECC}" type="pres">
      <dgm:prSet presAssocID="{6755B75A-DA2F-4942-9466-602DAA2B76D4}" presName="text_4" presStyleLbl="node1" presStyleIdx="3" presStyleCnt="4">
        <dgm:presLayoutVars>
          <dgm:bulletEnabled val="1"/>
        </dgm:presLayoutVars>
      </dgm:prSet>
      <dgm:spPr/>
      <dgm:t>
        <a:bodyPr/>
        <a:lstStyle/>
        <a:p>
          <a:endParaRPr lang="de-DE"/>
        </a:p>
      </dgm:t>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t>
        <a:bodyPr/>
        <a:lstStyle/>
        <a:p>
          <a:endParaRPr lang="de-AT"/>
        </a:p>
      </dgm:t>
    </dgm:pt>
  </dgm:ptLst>
  <dgm:cxnLst>
    <dgm:cxn modelId="{D327AB95-0CD2-41F1-8DA5-3C3BA2896D94}" srcId="{754914D3-2823-4D9D-9B5F-8AAE908A2791}" destId="{3F53F76E-1AB6-467C-A013-95057CC05AFB}" srcOrd="2" destOrd="0" parTransId="{0B26CED3-6F00-4FAD-9103-4CD52F00936B}" sibTransId="{E1274B80-6D67-4AE8-986B-5BB1EC77C680}"/>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F893935F-CABD-4D82-B93B-70657E02FACA}" srcId="{754914D3-2823-4D9D-9B5F-8AAE908A2791}" destId="{173351EC-E710-4201-8F33-1AD5623FE62E}" srcOrd="1" destOrd="0" parTransId="{4F3AEDE9-65F0-4988-8076-2CEA40D71496}" sibTransId="{46AFA8D8-F557-4455-8A38-DF16055635A9}"/>
    <dgm:cxn modelId="{0781121C-2DD2-4939-9728-C6477965DA94}" srcId="{754914D3-2823-4D9D-9B5F-8AAE908A2791}" destId="{F24300EC-4372-4D89-B437-9F81F6228517}" srcOrd="0" destOrd="0" parTransId="{468FF3C9-0BE5-4FF4-BE42-47AA0FABB054}" sibTransId="{BBB9D7DD-2425-4723-8219-8DCB9AF8E441}"/>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3500" rIns="63500" bIns="63500" numCol="1" spcCol="1270" anchor="ctr" anchorCtr="0">
          <a:noAutofit/>
        </a:bodyPr>
        <a:lstStyle/>
        <a:p>
          <a:pPr lvl="0" algn="l" defTabSz="1111250">
            <a:lnSpc>
              <a:spcPct val="90000"/>
            </a:lnSpc>
            <a:spcBef>
              <a:spcPct val="0"/>
            </a:spcBef>
            <a:spcAft>
              <a:spcPct val="35000"/>
            </a:spcAft>
          </a:pPr>
          <a:r>
            <a:rPr lang="de-DE" sz="2500" kern="1200" dirty="0" smtClean="0">
              <a:solidFill>
                <a:schemeClr val="accent1"/>
              </a:solidFill>
              <a:latin typeface="Corbel" panose="020B0503020204020204" pitchFamily="34" charset="0"/>
            </a:rPr>
            <a:t>Stärkung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3500" rIns="63500" bIns="63500" numCol="1" spcCol="1270" anchor="ctr" anchorCtr="0">
          <a:noAutofit/>
        </a:bodyPr>
        <a:lstStyle/>
        <a:p>
          <a:pPr lvl="0" algn="l" defTabSz="1111250">
            <a:lnSpc>
              <a:spcPct val="90000"/>
            </a:lnSpc>
            <a:spcBef>
              <a:spcPct val="0"/>
            </a:spcBef>
            <a:spcAft>
              <a:spcPct val="35000"/>
            </a:spcAft>
          </a:pPr>
          <a:r>
            <a:rPr lang="de-DE" sz="2500" kern="1200" dirty="0" smtClean="0">
              <a:solidFill>
                <a:schemeClr val="accent1"/>
              </a:solidFill>
              <a:latin typeface="Corbel" panose="020B0503020204020204" pitchFamily="34" charset="0"/>
            </a:rPr>
            <a:t>Stärkung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3500" rIns="63500" bIns="63500" numCol="1" spcCol="1270" anchor="ctr" anchorCtr="0">
          <a:noAutofit/>
        </a:bodyPr>
        <a:lstStyle/>
        <a:p>
          <a:pPr lvl="0" algn="l" defTabSz="1111250">
            <a:lnSpc>
              <a:spcPct val="90000"/>
            </a:lnSpc>
            <a:spcBef>
              <a:spcPct val="0"/>
            </a:spcBef>
            <a:spcAft>
              <a:spcPct val="35000"/>
            </a:spcAft>
          </a:pPr>
          <a:r>
            <a:rPr lang="de-DE" sz="2500" kern="1200" dirty="0" smtClean="0">
              <a:solidFill>
                <a:schemeClr val="accent1"/>
              </a:solidFill>
              <a:latin typeface="Corbel" panose="020B0503020204020204" pitchFamily="34" charset="0"/>
            </a:rPr>
            <a:t>Stärkung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solid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3500" rIns="63500" bIns="63500" numCol="1" spcCol="1270" anchor="ctr" anchorCtr="0">
          <a:noAutofit/>
        </a:bodyPr>
        <a:lstStyle/>
        <a:p>
          <a:pPr lvl="0" algn="l" defTabSz="1111250">
            <a:lnSpc>
              <a:spcPct val="90000"/>
            </a:lnSpc>
            <a:spcBef>
              <a:spcPct val="0"/>
            </a:spcBef>
            <a:spcAft>
              <a:spcPct val="35000"/>
            </a:spcAft>
          </a:pPr>
          <a:r>
            <a:rPr lang="de-DE" sz="2500" kern="1200" dirty="0" smtClean="0">
              <a:solidFill>
                <a:schemeClr val="accent1"/>
              </a:solidFill>
              <a:latin typeface="Corbel" panose="020B0503020204020204" pitchFamily="34" charset="0"/>
            </a:rPr>
            <a:t>Stärkung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lumMod val="40000"/>
            <a:lumOff val="6000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lvl="0" algn="l" defTabSz="1066800">
            <a:lnSpc>
              <a:spcPct val="90000"/>
            </a:lnSpc>
            <a:spcBef>
              <a:spcPct val="0"/>
            </a:spcBef>
            <a:spcAft>
              <a:spcPct val="35000"/>
            </a:spcAft>
          </a:pPr>
          <a:r>
            <a:rPr lang="de-DE" sz="2400" kern="1200" dirty="0" smtClean="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20.12.2018</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‹Nr.›</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20.12.2018</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Dieser Foliensatz enthält</a:t>
            </a:r>
            <a:r>
              <a:rPr lang="de-AT" baseline="0" dirty="0" smtClean="0"/>
              <a:t> geographische und wirtschaftsgeographische Informationen zur Wasserstraße Donau sowie zum gesamten Donaukorridor und vergleicht zusätzlich die Donau mit dem Rhein.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2013DD18-87E0-48E1-9287-97F8245E832C}" type="slidenum">
              <a:rPr lang="en-GB" sz="1200"/>
              <a:pPr eaLnBrk="1" hangingPunct="1"/>
              <a:t>10</a:t>
            </a:fld>
            <a:endParaRPr lang="en-GB" sz="1200" dirty="0"/>
          </a:p>
        </p:txBody>
      </p:sp>
      <p:sp>
        <p:nvSpPr>
          <p:cNvPr id="71683" name="Folienbildplatzhalter 1"/>
          <p:cNvSpPr>
            <a:spLocks noGrp="1" noRot="1" noChangeAspect="1" noTextEdit="1"/>
          </p:cNvSpPr>
          <p:nvPr>
            <p:ph type="sldImg"/>
          </p:nvPr>
        </p:nvSpPr>
        <p:spPr>
          <a:xfrm>
            <a:off x="854075" y="744538"/>
            <a:ext cx="4960938" cy="3722687"/>
          </a:xfrm>
          <a:ln/>
        </p:spPr>
      </p:sp>
      <p:sp>
        <p:nvSpPr>
          <p:cNvPr id="71684" name="Notizenplatzhalter 2"/>
          <p:cNvSpPr>
            <a:spLocks noGrp="1"/>
          </p:cNvSpPr>
          <p:nvPr>
            <p:ph type="body" idx="1"/>
          </p:nvPr>
        </p:nvSpPr>
        <p:spPr>
          <a:noFill/>
        </p:spPr>
        <p:txBody>
          <a:bodyPr lIns="90734" tIns="45368" rIns="90734" bIns="45368"/>
          <a:lstStyle/>
          <a:p>
            <a:pPr>
              <a:lnSpc>
                <a:spcPct val="75000"/>
              </a:lnSpc>
              <a:spcBef>
                <a:spcPct val="20000"/>
              </a:spcBef>
              <a:buClr>
                <a:schemeClr val="tx1"/>
              </a:buClr>
            </a:pPr>
            <a:r>
              <a:rPr lang="de-AT" b="1" dirty="0" smtClean="0">
                <a:solidFill>
                  <a:srgbClr val="1E3A6C"/>
                </a:solidFill>
              </a:rPr>
              <a:t>Brücken</a:t>
            </a:r>
            <a:r>
              <a:rPr lang="de-AT" dirty="0" smtClean="0">
                <a:solidFill>
                  <a:srgbClr val="1E3A6C"/>
                </a:solidFill>
              </a:rPr>
              <a:t> überspannen</a:t>
            </a:r>
            <a:r>
              <a:rPr lang="de-AT" baseline="0" dirty="0" smtClean="0">
                <a:solidFill>
                  <a:srgbClr val="1E3A6C"/>
                </a:solidFill>
              </a:rPr>
              <a:t> Wasserstraßen. Auf frei fließenden, das heißt ungestauten Flussabschnitten können die Wasserstände stark schwanken, was bei hohen Wasserständen die Durchfahrtsmöglichkeiten unter Brücken beeinflusst. Die Möglichkeit der Durchfahrt unter einer Brücke hängt dabei vor allem von der Fixpunkthöhe des Schiffes ab. Die Fixpunkthöhe bezeichnet den senkrechten Abstand zwischen der Wasserlinie und dem höchsten unbeweglichen Punkt eines Schiffes, nachdem bewegliche Teile wie beispielsweise Masten, Radar oder Steuerhaus umgeklappt oder abgesenkt wurden. Die Fixpunkthöhe eines Schiffes kann durch Ballastierung des Schiffes verringert werden. Dies ist durch Laden von Ballastwasser in Ballasttanks oder durch Laden von festem Ballast möglich. Vor allem bei </a:t>
            </a:r>
            <a:r>
              <a:rPr lang="de-AT" b="1" baseline="0" dirty="0" smtClean="0">
                <a:solidFill>
                  <a:srgbClr val="1E3A6C"/>
                </a:solidFill>
              </a:rPr>
              <a:t>Kabinenschiffen</a:t>
            </a:r>
            <a:r>
              <a:rPr lang="de-AT" baseline="0" dirty="0" smtClean="0">
                <a:solidFill>
                  <a:srgbClr val="1E3A6C"/>
                </a:solidFill>
              </a:rPr>
              <a:t> und </a:t>
            </a:r>
            <a:r>
              <a:rPr lang="de-AT" b="1" baseline="0" dirty="0" smtClean="0">
                <a:solidFill>
                  <a:srgbClr val="1E3A6C"/>
                </a:solidFill>
              </a:rPr>
              <a:t>Containertransporten</a:t>
            </a:r>
            <a:r>
              <a:rPr lang="de-AT" baseline="0" dirty="0" smtClean="0">
                <a:solidFill>
                  <a:srgbClr val="1E3A6C"/>
                </a:solidFill>
              </a:rPr>
              <a:t> ist die Durchfahrthöhe von Brücken von erheblicher Bedeutung.</a:t>
            </a:r>
          </a:p>
          <a:p>
            <a:pPr>
              <a:lnSpc>
                <a:spcPct val="75000"/>
              </a:lnSpc>
              <a:spcBef>
                <a:spcPct val="20000"/>
              </a:spcBef>
              <a:buClr>
                <a:schemeClr val="tx1"/>
              </a:buClr>
            </a:pPr>
            <a:r>
              <a:rPr lang="de-AT" baseline="0" dirty="0" smtClean="0">
                <a:solidFill>
                  <a:srgbClr val="1E3A6C"/>
                </a:solidFill>
              </a:rPr>
              <a:t>Auf der österreichischen Donau und ostwärts ist bei höchstem schiffbaren Wasserstand theoretisch ein dreilagiger Containerverkehr möglich. </a:t>
            </a:r>
            <a:r>
              <a:rPr lang="de-DE" dirty="0" smtClean="0">
                <a:solidFill>
                  <a:srgbClr val="1E3A6C"/>
                </a:solidFill>
              </a:rPr>
              <a:t>An der bayrischen Donau sowie am Main und am Main-Donau-Kanal ist die Höhe derzeit auf maximal zwei Containerlagen eingeschränkt.</a:t>
            </a:r>
            <a:endParaRPr lang="de-AT" dirty="0" smtClean="0">
              <a:solidFill>
                <a:srgbClr val="1E3A6C"/>
              </a:solidFill>
            </a:endParaRPr>
          </a:p>
          <a:p>
            <a:pPr>
              <a:lnSpc>
                <a:spcPct val="75000"/>
              </a:lnSpc>
              <a:spcBef>
                <a:spcPct val="20000"/>
              </a:spcBef>
              <a:buClr>
                <a:schemeClr val="tx1"/>
              </a:buClr>
            </a:pPr>
            <a:endParaRPr lang="de-AT" dirty="0" smtClean="0">
              <a:solidFill>
                <a:srgbClr val="1E3A6C"/>
              </a:solidFill>
            </a:endParaRPr>
          </a:p>
          <a:p>
            <a:pPr>
              <a:lnSpc>
                <a:spcPct val="75000"/>
              </a:lnSpc>
              <a:spcBef>
                <a:spcPct val="20000"/>
              </a:spcBef>
              <a:buClr>
                <a:schemeClr val="tx1"/>
              </a:buClr>
            </a:pPr>
            <a:r>
              <a:rPr lang="de-AT" dirty="0" smtClean="0">
                <a:solidFill>
                  <a:srgbClr val="1E3A6C"/>
                </a:solidFill>
              </a:rPr>
              <a:t>(Ausführungen</a:t>
            </a:r>
            <a:r>
              <a:rPr lang="de-AT" baseline="0" dirty="0" smtClean="0">
                <a:solidFill>
                  <a:srgbClr val="1E3A6C"/>
                </a:solidFill>
              </a:rPr>
              <a:t> im via donau Handbuch der Donauschifffahrt auf Seite 56-58)</a:t>
            </a:r>
            <a:endParaRPr lang="de-DE" dirty="0" smtClean="0">
              <a:solidFill>
                <a:srgbClr val="1E3A6C"/>
              </a:solidFill>
            </a:endParaRPr>
          </a:p>
          <a:p>
            <a:pPr marL="340255" indent="-340255"/>
            <a:endParaRPr lang="de-DE" dirty="0" smtClean="0"/>
          </a:p>
        </p:txBody>
      </p:sp>
      <p:sp>
        <p:nvSpPr>
          <p:cNvPr id="71685" name="Foliennummernplatzhalter 3"/>
          <p:cNvSpPr txBox="1">
            <a:spLocks noGrp="1"/>
          </p:cNvSpPr>
          <p:nvPr/>
        </p:nvSpPr>
        <p:spPr bwMode="auto">
          <a:xfrm>
            <a:off x="3778423" y="9429750"/>
            <a:ext cx="289066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4" tIns="45368" rIns="90734" bIns="45368" anchor="b"/>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fld id="{FD73A5A6-14DC-45BE-B04C-D9A5721BFBC0}" type="slidenum">
              <a:rPr lang="en-GB" sz="1200">
                <a:ea typeface="ヒラギノ角ゴ Pro W3" pitchFamily="-108" charset="-128"/>
              </a:rPr>
              <a:pPr algn="r" eaLnBrk="1" hangingPunct="1"/>
              <a:t>10</a:t>
            </a:fld>
            <a:endParaRPr lang="en-GB" sz="1200" dirty="0">
              <a:ea typeface="ヒラギノ角ゴ Pro W3" pitchFamily="-108" charset="-128"/>
            </a:endParaRPr>
          </a:p>
        </p:txBody>
      </p:sp>
    </p:spTree>
    <p:extLst>
      <p:ext uri="{BB962C8B-B14F-4D97-AF65-F5344CB8AC3E}">
        <p14:creationId xmlns:p14="http://schemas.microsoft.com/office/powerpoint/2010/main" val="188426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Von Kelheim bis Sulina überspannen</a:t>
            </a:r>
            <a:r>
              <a:rPr lang="de-AT" baseline="0" dirty="0" smtClean="0"/>
              <a:t> in Summe </a:t>
            </a:r>
            <a:r>
              <a:rPr lang="de-AT" b="1" baseline="0" dirty="0" smtClean="0"/>
              <a:t>130 Brücken </a:t>
            </a:r>
            <a:r>
              <a:rPr lang="de-AT" baseline="0" dirty="0" smtClean="0"/>
              <a:t>die Donau. Unter den 130 Donaubrücken befinden sich 21 Schleusen- und Wehrbrücken. Mit 89 Donaubrücken gibt es die weitaus größte Brückendichte an der Oberen Donau, alleine </a:t>
            </a:r>
            <a:r>
              <a:rPr lang="de-AT" b="1" baseline="0" dirty="0" smtClean="0"/>
              <a:t>42 Brücken </a:t>
            </a:r>
            <a:r>
              <a:rPr lang="de-AT" baseline="0" dirty="0" smtClean="0"/>
              <a:t>überspannen die </a:t>
            </a:r>
            <a:r>
              <a:rPr lang="de-AT" b="1" baseline="0" dirty="0" smtClean="0"/>
              <a:t>österreichische Donau</a:t>
            </a:r>
            <a:r>
              <a:rPr lang="de-AT" baseline="0" dirty="0" smtClean="0"/>
              <a:t>. Auf der Mittleren Donau gibt es in Summe 34 Brücken auf der Unteren Donau nur 7.</a:t>
            </a:r>
          </a:p>
          <a:p>
            <a:r>
              <a:rPr lang="de-AT" baseline="0" dirty="0" smtClean="0"/>
              <a:t>Da bedingt durch die Brücken ein maximal 2-3 lagiger Containerverkehr auf der Donau möglich ist, der sich wenig wirtschaftlich gestalten würde, gibt es </a:t>
            </a:r>
            <a:r>
              <a:rPr lang="de-AT" b="1" baseline="0" dirty="0" smtClean="0"/>
              <a:t>praktisch kaum Containerverkehr </a:t>
            </a:r>
            <a:r>
              <a:rPr lang="de-AT" baseline="0" dirty="0" smtClean="0"/>
              <a:t>auf der Donau. Containerverkehr wird überwiegend im Rheingebiet betrieben.</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solidFill>
                  <a:srgbClr val="1E3A6C"/>
                </a:solidFill>
              </a:rPr>
              <a:t>(Ausführungen</a:t>
            </a:r>
            <a:r>
              <a:rPr lang="de-AT" baseline="0" dirty="0" smtClean="0">
                <a:solidFill>
                  <a:srgbClr val="1E3A6C"/>
                </a:solidFill>
              </a:rPr>
              <a:t> im via </a:t>
            </a:r>
            <a:r>
              <a:rPr lang="de-AT" baseline="0" dirty="0" err="1" smtClean="0">
                <a:solidFill>
                  <a:srgbClr val="1E3A6C"/>
                </a:solidFill>
              </a:rPr>
              <a:t>donau</a:t>
            </a:r>
            <a:r>
              <a:rPr lang="de-AT" baseline="0" dirty="0" smtClean="0">
                <a:solidFill>
                  <a:srgbClr val="1E3A6C"/>
                </a:solidFill>
              </a:rPr>
              <a:t> Handbuch der Donauschifffahrt auf Seite 57, 107)</a:t>
            </a:r>
            <a:endParaRPr lang="de-DE" dirty="0" smtClean="0">
              <a:solidFill>
                <a:srgbClr val="1E3A6C"/>
              </a:solidFill>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13957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p:spPr>
        <p:txBody>
          <a:bodyPr/>
          <a:lstStyle/>
          <a:p>
            <a:r>
              <a:rPr lang="de-AT" dirty="0"/>
              <a:t>Bei wetterbedingten Extremsituationen wie </a:t>
            </a:r>
            <a:r>
              <a:rPr lang="de-AT" b="1" dirty="0"/>
              <a:t>Hochwasser </a:t>
            </a:r>
            <a:r>
              <a:rPr lang="de-AT" dirty="0"/>
              <a:t>oder erheblicher </a:t>
            </a:r>
            <a:r>
              <a:rPr lang="de-AT" b="1" dirty="0"/>
              <a:t>Eisbildung </a:t>
            </a:r>
            <a:r>
              <a:rPr lang="de-AT" dirty="0"/>
              <a:t>kann die Donau behördlich gesperrt werden. Hochwassersituationen ereignen sich meist zu Beginn des Frühjahres als Folge einer raschen Schneeschmelze oder im Hochsommer aufgrund sehr starker Regenfälle. Zu erheblicher Eisbildung kann es aufgrund lang anhaltender, weit unter dem Gefrierpunkt liegender Temperaturen kommen. Behinderungen aufgrund von Eisbildung treten in der Regel in den Monaten Januar und/oder Februar auf.</a:t>
            </a:r>
          </a:p>
          <a:p>
            <a:r>
              <a:rPr lang="de-AT" dirty="0"/>
              <a:t>Während </a:t>
            </a:r>
            <a:r>
              <a:rPr lang="de-AT" b="1" dirty="0"/>
              <a:t>wetterbedingter behördlicher Sperren </a:t>
            </a:r>
            <a:r>
              <a:rPr lang="de-AT" dirty="0"/>
              <a:t>ist kein Schiffsverkehr im betroffenen Abschnitt der Wasserstraße Donau möglich. In </a:t>
            </a:r>
            <a:r>
              <a:rPr lang="de-AT" b="1" dirty="0"/>
              <a:t>Niederwassersituationen </a:t>
            </a:r>
            <a:r>
              <a:rPr lang="de-AT" dirty="0"/>
              <a:t>erfolgt keine Sperre der Donau, allerdings kann bei niedrigen Pegelständen die Wasserstraße von der Güterschifffahrt teilweise nur </a:t>
            </a:r>
            <a:r>
              <a:rPr lang="de-AT" dirty="0" smtClean="0"/>
              <a:t>eingeschränkt </a:t>
            </a:r>
            <a:r>
              <a:rPr lang="de-AT" dirty="0"/>
              <a:t>genutzt werden. </a:t>
            </a:r>
          </a:p>
          <a:p>
            <a:r>
              <a:rPr lang="de-AT" dirty="0"/>
              <a:t>Im </a:t>
            </a:r>
            <a:r>
              <a:rPr lang="de-AT" b="1" dirty="0"/>
              <a:t>Jahresdurchschnitt </a:t>
            </a:r>
            <a:r>
              <a:rPr lang="de-AT" dirty="0"/>
              <a:t>von 1997 bis </a:t>
            </a:r>
            <a:r>
              <a:rPr lang="de-AT" dirty="0" smtClean="0"/>
              <a:t>2013 </a:t>
            </a:r>
            <a:r>
              <a:rPr lang="de-AT" dirty="0"/>
              <a:t>war der österreichische Abschnitt der Wasserstraße Donau an </a:t>
            </a:r>
            <a:r>
              <a:rPr lang="de-AT" b="1" dirty="0" smtClean="0"/>
              <a:t>97,8 </a:t>
            </a:r>
            <a:r>
              <a:rPr lang="de-AT" b="1" dirty="0"/>
              <a:t>% der Tage </a:t>
            </a:r>
            <a:r>
              <a:rPr lang="de-AT" dirty="0"/>
              <a:t>oder an </a:t>
            </a:r>
            <a:r>
              <a:rPr lang="de-AT" b="1" dirty="0"/>
              <a:t>357 Tagen pro Jahr </a:t>
            </a:r>
            <a:r>
              <a:rPr lang="de-AT" dirty="0"/>
              <a:t>für die </a:t>
            </a:r>
            <a:r>
              <a:rPr lang="de-AT" dirty="0" smtClean="0"/>
              <a:t>Schifffahrt befahrbar. </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solidFill>
                  <a:srgbClr val="1E3A6C"/>
                </a:solidFill>
              </a:rPr>
              <a:t>(Ausführungen</a:t>
            </a:r>
            <a:r>
              <a:rPr lang="de-AT" baseline="0" dirty="0" smtClean="0">
                <a:solidFill>
                  <a:srgbClr val="1E3A6C"/>
                </a:solidFill>
              </a:rPr>
              <a:t> im via </a:t>
            </a:r>
            <a:r>
              <a:rPr lang="de-AT" baseline="0" dirty="0" err="1" smtClean="0">
                <a:solidFill>
                  <a:srgbClr val="1E3A6C"/>
                </a:solidFill>
              </a:rPr>
              <a:t>donau</a:t>
            </a:r>
            <a:r>
              <a:rPr lang="de-AT" baseline="0" dirty="0" smtClean="0">
                <a:solidFill>
                  <a:srgbClr val="1E3A6C"/>
                </a:solidFill>
              </a:rPr>
              <a:t> Handbuch der Donauschifffahrt auf Seite 57, 107)</a:t>
            </a:r>
            <a:endParaRPr lang="de-DE" dirty="0" smtClean="0">
              <a:solidFill>
                <a:srgbClr val="1E3A6C"/>
              </a:solidFill>
            </a:endParaRPr>
          </a:p>
          <a:p>
            <a:endParaRPr lang="de-DE" b="1" dirty="0" smtClean="0"/>
          </a:p>
        </p:txBody>
      </p:sp>
      <p:sp>
        <p:nvSpPr>
          <p:cNvPr id="69636" name="Foliennummernplatzhalter 3"/>
          <p:cNvSpPr>
            <a:spLocks noGrp="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CD721369-65C8-4B68-A651-8892D39B852F}" type="slidenum">
              <a:rPr lang="en-GB" sz="1200">
                <a:solidFill>
                  <a:prstClr val="black"/>
                </a:solidFill>
              </a:rPr>
              <a:pPr eaLnBrk="1" hangingPunct="1"/>
              <a:t>12</a:t>
            </a:fld>
            <a:endParaRPr lang="en-GB" sz="1200" dirty="0">
              <a:solidFill>
                <a:prstClr val="black"/>
              </a:solidFill>
            </a:endParaRPr>
          </a:p>
        </p:txBody>
      </p:sp>
    </p:spTree>
    <p:extLst>
      <p:ext uri="{BB962C8B-B14F-4D97-AF65-F5344CB8AC3E}">
        <p14:creationId xmlns:p14="http://schemas.microsoft.com/office/powerpoint/2010/main" val="303394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viele Staaten durchfließt die Donau? 10</a:t>
            </a: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4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88111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de-DE" dirty="0"/>
              <a:t>Im </a:t>
            </a:r>
            <a:r>
              <a:rPr lang="de-DE" b="1" dirty="0"/>
              <a:t>Jahr </a:t>
            </a:r>
            <a:r>
              <a:rPr lang="de-DE" b="1" dirty="0" smtClean="0"/>
              <a:t>2014 </a:t>
            </a:r>
            <a:r>
              <a:rPr lang="de-DE" dirty="0"/>
              <a:t>wurden in Summe rund </a:t>
            </a:r>
            <a:r>
              <a:rPr lang="de-DE" b="1" dirty="0" smtClean="0"/>
              <a:t>40.1 </a:t>
            </a:r>
            <a:r>
              <a:rPr lang="de-DE" b="1" dirty="0"/>
              <a:t>Mio. Tonnen </a:t>
            </a:r>
            <a:r>
              <a:rPr lang="de-DE" dirty="0"/>
              <a:t>im Güterverkehr auf der gesamten Donau und ihren Nebenflüssen transportiert, dies bedeutet gegenüber 2013 ein Plus von 6.3 % oder rund 2.4 Mio. Tonnen.</a:t>
            </a:r>
          </a:p>
          <a:p>
            <a:pPr eaLnBrk="1" hangingPunct="1">
              <a:lnSpc>
                <a:spcPct val="80000"/>
              </a:lnSpc>
            </a:pPr>
            <a:r>
              <a:rPr lang="de-DE" dirty="0"/>
              <a:t>Die mit Abstand größte Transportmenge für 2014 konnte erneut </a:t>
            </a:r>
            <a:r>
              <a:rPr lang="de-DE" b="1" dirty="0"/>
              <a:t>Rumänien </a:t>
            </a:r>
            <a:r>
              <a:rPr lang="de-DE" dirty="0"/>
              <a:t>mit </a:t>
            </a:r>
            <a:r>
              <a:rPr lang="de-DE" b="1" dirty="0"/>
              <a:t>17,9. Tonnen </a:t>
            </a:r>
            <a:r>
              <a:rPr lang="de-DE" dirty="0"/>
              <a:t>verzeichnen, gefolgt von Serbien mit 12,4 Mio. Tonnen und Österreich mit 10,3 Mio. Tonnen.</a:t>
            </a:r>
          </a:p>
          <a:p>
            <a:pPr eaLnBrk="1" hangingPunct="1">
              <a:lnSpc>
                <a:spcPct val="80000"/>
              </a:lnSpc>
            </a:pPr>
            <a:endParaRPr lang="de-DE" dirty="0"/>
          </a:p>
          <a:p>
            <a:pPr eaLnBrk="1" hangingPunct="1">
              <a:lnSpc>
                <a:spcPct val="80000"/>
              </a:lnSpc>
            </a:pPr>
            <a:r>
              <a:rPr lang="de-DE" dirty="0"/>
              <a:t>Auf der </a:t>
            </a:r>
            <a:r>
              <a:rPr lang="de-DE" b="1" dirty="0"/>
              <a:t>österreichischen Donau</a:t>
            </a:r>
            <a:r>
              <a:rPr lang="de-DE" dirty="0"/>
              <a:t> wurden </a:t>
            </a:r>
            <a:r>
              <a:rPr lang="de-DE" dirty="0" smtClean="0"/>
              <a:t>2017 </a:t>
            </a:r>
            <a:r>
              <a:rPr lang="de-DE" dirty="0"/>
              <a:t>rund </a:t>
            </a:r>
            <a:r>
              <a:rPr lang="de-DE" b="1" dirty="0" smtClean="0"/>
              <a:t>9,6 </a:t>
            </a:r>
            <a:r>
              <a:rPr lang="de-DE" b="1" dirty="0"/>
              <a:t>Millionen Tonnen </a:t>
            </a:r>
            <a:r>
              <a:rPr lang="de-DE" dirty="0"/>
              <a:t>an Gütern befördert</a:t>
            </a:r>
            <a:r>
              <a:rPr lang="de-DE" dirty="0" smtClean="0"/>
              <a:t>. (+6 % zu</a:t>
            </a:r>
            <a:r>
              <a:rPr lang="de-DE" baseline="0" dirty="0" smtClean="0"/>
              <a:t> 2016)</a:t>
            </a:r>
            <a:endParaRPr lang="de-DE" dirty="0" smtClean="0"/>
          </a:p>
          <a:p>
            <a:pPr eaLnBrk="1" hangingPunct="1">
              <a:lnSpc>
                <a:spcPct val="80000"/>
              </a:lnSpc>
            </a:pPr>
            <a:endParaRPr lang="de-DE" dirty="0"/>
          </a:p>
          <a:p>
            <a:pPr defTabSz="905988">
              <a:lnSpc>
                <a:spcPct val="80000"/>
              </a:lnSpc>
              <a:defRPr/>
            </a:pPr>
            <a:r>
              <a:rPr lang="de-DE" baseline="0" dirty="0" smtClean="0"/>
              <a:t>Den größten Anteil am Verkehrsaufkommen hatte die Donau 2017 mit rund 29% im Import an der Ostgrenze und rund 14% im Transit zu Berg. </a:t>
            </a:r>
          </a:p>
          <a:p>
            <a:pPr defTabSz="905988">
              <a:lnSpc>
                <a:spcPct val="80000"/>
              </a:lnSpc>
              <a:defRPr/>
            </a:pPr>
            <a:r>
              <a:rPr lang="de-DE" baseline="0" dirty="0" smtClean="0"/>
              <a:t>Gemessen am Gesamtgüterverkehrsaufkommen von rund </a:t>
            </a:r>
            <a:r>
              <a:rPr lang="de-DE" b="1" baseline="0" dirty="0" smtClean="0"/>
              <a:t>52 Mio. Tonnen </a:t>
            </a:r>
            <a:r>
              <a:rPr lang="de-DE" baseline="0" dirty="0" smtClean="0"/>
              <a:t>in Österreich, hat die Donauschifffahrt einen Anteil von rund </a:t>
            </a:r>
            <a:r>
              <a:rPr lang="de-DE" b="1" baseline="0" dirty="0" smtClean="0"/>
              <a:t>5 %.</a:t>
            </a:r>
            <a:endParaRPr lang="de-DE" baseline="0" dirty="0" smtClean="0"/>
          </a:p>
          <a:p>
            <a:pPr defTabSz="905988">
              <a:lnSpc>
                <a:spcPct val="80000"/>
              </a:lnSpc>
              <a:defRPr/>
            </a:pPr>
            <a:endParaRPr lang="de-DE" baseline="0" dirty="0" smtClean="0"/>
          </a:p>
          <a:p>
            <a:pPr defTabSz="905988">
              <a:lnSpc>
                <a:spcPct val="80000"/>
              </a:lnSpc>
              <a:defRPr/>
            </a:pPr>
            <a:r>
              <a:rPr lang="de-AT" dirty="0"/>
              <a:t>(Ausführungen im </a:t>
            </a:r>
            <a:r>
              <a:rPr lang="de-AT" dirty="0">
                <a:solidFill>
                  <a:srgbClr val="1E3A6C"/>
                </a:solidFill>
              </a:rPr>
              <a:t>via donau </a:t>
            </a:r>
            <a:r>
              <a:rPr lang="de-AT" dirty="0"/>
              <a:t>Jahresbericht </a:t>
            </a:r>
            <a:r>
              <a:rPr lang="de-AT" dirty="0" smtClean="0"/>
              <a:t>2017 und Bericht der WKO:</a:t>
            </a:r>
            <a:r>
              <a:rPr lang="de-AT" baseline="0" dirty="0" smtClean="0"/>
              <a:t> Die österreichische Verkehrswirtschaft in Zahlen – Ausgabe 2018</a:t>
            </a:r>
            <a:r>
              <a:rPr lang="de-AT" dirty="0" smtClean="0"/>
              <a:t> )</a:t>
            </a:r>
            <a:endParaRPr lang="de-DE" baseline="0" dirty="0" smtClean="0"/>
          </a:p>
          <a:p>
            <a:pPr eaLnBrk="1" hangingPunct="1">
              <a:lnSpc>
                <a:spcPct val="80000"/>
              </a:lnSpc>
            </a:pPr>
            <a:endParaRPr lang="de-DE" dirty="0"/>
          </a:p>
          <a:p>
            <a:pPr eaLnBrk="1" hangingPunct="1">
              <a:lnSpc>
                <a:spcPct val="80000"/>
              </a:lnSpc>
            </a:pPr>
            <a:endParaRPr lang="de-DE" dirty="0"/>
          </a:p>
          <a:p>
            <a:pPr eaLnBrk="1" hangingPunct="1">
              <a:lnSpc>
                <a:spcPct val="80000"/>
              </a:lnSpc>
            </a:pP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23577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02A8731A-2BF3-46A9-9E61-864EAAB4A611}" type="slidenum">
              <a:rPr lang="en-GB" sz="1200"/>
              <a:pPr eaLnBrk="1" hangingPunct="1"/>
              <a:t>16</a:t>
            </a:fld>
            <a:endParaRPr lang="en-GB" sz="1200" dirty="0"/>
          </a:p>
        </p:txBody>
      </p:sp>
      <p:sp>
        <p:nvSpPr>
          <p:cNvPr id="79875" name="Rectangle 2"/>
          <p:cNvSpPr>
            <a:spLocks noGrp="1" noRot="1" noChangeAspect="1" noChangeArrowheads="1" noTextEdit="1"/>
          </p:cNvSpPr>
          <p:nvPr>
            <p:ph type="sldImg"/>
          </p:nvPr>
        </p:nvSpPr>
        <p:spPr>
          <a:xfrm>
            <a:off x="854075" y="744538"/>
            <a:ext cx="4960938" cy="3722687"/>
          </a:xfrm>
          <a:ln/>
        </p:spPr>
      </p:sp>
      <p:sp>
        <p:nvSpPr>
          <p:cNvPr id="79876" name="Rectangle 3"/>
          <p:cNvSpPr>
            <a:spLocks noGrp="1" noChangeArrowheads="1"/>
          </p:cNvSpPr>
          <p:nvPr>
            <p:ph type="body" idx="1"/>
          </p:nvPr>
        </p:nvSpPr>
        <p:spPr>
          <a:noFill/>
        </p:spPr>
        <p:txBody>
          <a:bodyPr/>
          <a:lstStyle/>
          <a:p>
            <a:pPr eaLnBrk="1" hangingPunct="1">
              <a:lnSpc>
                <a:spcPct val="80000"/>
              </a:lnSpc>
            </a:pPr>
            <a:r>
              <a:rPr lang="de-DE" sz="1000" dirty="0"/>
              <a:t>Die aktuellsten verfügbaren Zahlen zum Aufkommen im Güterverkehr auf Binnenwasserstraßen im Donauraum stammen aus dem Jahr </a:t>
            </a:r>
            <a:r>
              <a:rPr lang="de-DE" sz="1000" dirty="0" smtClean="0"/>
              <a:t>2016. 2016 </a:t>
            </a:r>
            <a:r>
              <a:rPr lang="de-DE" sz="1000" dirty="0"/>
              <a:t>wurden </a:t>
            </a:r>
            <a:r>
              <a:rPr lang="de-DE" sz="1000" dirty="0" smtClean="0"/>
              <a:t>39,6 </a:t>
            </a:r>
            <a:r>
              <a:rPr lang="de-DE" sz="1000" dirty="0"/>
              <a:t>Mio. Tonnen an Gütern auf der Wasserstraße Donau und ihren Nebenflüssen transportiert – was </a:t>
            </a:r>
            <a:r>
              <a:rPr lang="de-DE" sz="1000" dirty="0" smtClean="0"/>
              <a:t>einem Plus von 3,2 % </a:t>
            </a:r>
            <a:r>
              <a:rPr lang="de-DE" sz="1000" dirty="0"/>
              <a:t>oder rund </a:t>
            </a:r>
            <a:r>
              <a:rPr lang="de-DE" sz="1000" dirty="0" smtClean="0"/>
              <a:t>1,2 </a:t>
            </a:r>
            <a:r>
              <a:rPr lang="de-DE" sz="1000" dirty="0"/>
              <a:t>Millionen Tonnen gegenüber </a:t>
            </a:r>
            <a:r>
              <a:rPr lang="de-DE" sz="1000" dirty="0" smtClean="0"/>
              <a:t>2015 </a:t>
            </a:r>
            <a:r>
              <a:rPr lang="de-DE" sz="1000" dirty="0"/>
              <a:t>entspricht.</a:t>
            </a:r>
          </a:p>
          <a:p>
            <a:pPr eaLnBrk="1" hangingPunct="1">
              <a:lnSpc>
                <a:spcPct val="80000"/>
              </a:lnSpc>
            </a:pPr>
            <a:r>
              <a:rPr lang="de-DE" sz="1000" dirty="0"/>
              <a:t>Im Jahr </a:t>
            </a:r>
            <a:r>
              <a:rPr lang="de-DE" sz="1000" dirty="0" smtClean="0"/>
              <a:t>2016 </a:t>
            </a:r>
            <a:r>
              <a:rPr lang="de-DE" sz="1000" dirty="0"/>
              <a:t>konnte erneut Rumänien mit </a:t>
            </a:r>
            <a:r>
              <a:rPr lang="de-DE" sz="1000" dirty="0" smtClean="0"/>
              <a:t>21 Mio. Tonnen </a:t>
            </a:r>
            <a:r>
              <a:rPr lang="de-DE" sz="1000" dirty="0"/>
              <a:t>die mit Abstand größte Transportmenge verzeichnen, gefolgt von Serbien mit </a:t>
            </a:r>
            <a:r>
              <a:rPr lang="de-DE" sz="1000" dirty="0" smtClean="0"/>
              <a:t>14 Mio</a:t>
            </a:r>
            <a:r>
              <a:rPr lang="de-DE" sz="1000" dirty="0"/>
              <a:t>. Tonnen und Österreich mit </a:t>
            </a:r>
            <a:r>
              <a:rPr lang="de-DE" sz="1000" dirty="0" smtClean="0"/>
              <a:t>ca.</a:t>
            </a:r>
            <a:r>
              <a:rPr lang="de-DE" sz="1000" baseline="0" dirty="0" smtClean="0"/>
              <a:t> 9</a:t>
            </a:r>
            <a:r>
              <a:rPr lang="de-DE" sz="1000" dirty="0" smtClean="0"/>
              <a:t> </a:t>
            </a:r>
            <a:r>
              <a:rPr lang="de-DE" sz="1000" dirty="0"/>
              <a:t>Mio. Tonnen. </a:t>
            </a:r>
          </a:p>
          <a:p>
            <a:pPr eaLnBrk="1" hangingPunct="1">
              <a:lnSpc>
                <a:spcPct val="80000"/>
              </a:lnSpc>
            </a:pPr>
            <a:endParaRPr lang="de-DE" sz="1000" dirty="0"/>
          </a:p>
          <a:p>
            <a:pPr eaLnBrk="1" hangingPunct="1">
              <a:lnSpc>
                <a:spcPct val="80000"/>
              </a:lnSpc>
            </a:pPr>
            <a:r>
              <a:rPr lang="de-AT" sz="1000" dirty="0">
                <a:latin typeface="+mn-lt"/>
              </a:rPr>
              <a:t>(via donau Jahresbericht Donauschifffahrt </a:t>
            </a:r>
            <a:r>
              <a:rPr lang="de-AT" sz="1000" dirty="0" smtClean="0">
                <a:latin typeface="+mn-lt"/>
              </a:rPr>
              <a:t>2017)</a:t>
            </a:r>
          </a:p>
          <a:p>
            <a:pPr eaLnBrk="1" hangingPunct="1">
              <a:lnSpc>
                <a:spcPct val="80000"/>
              </a:lnSpc>
            </a:pPr>
            <a:endParaRPr lang="de-DE" sz="1000" dirty="0"/>
          </a:p>
        </p:txBody>
      </p:sp>
    </p:spTree>
    <p:extLst>
      <p:ext uri="{BB962C8B-B14F-4D97-AF65-F5344CB8AC3E}">
        <p14:creationId xmlns:p14="http://schemas.microsoft.com/office/powerpoint/2010/main" val="3304023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F0DBD6C5-967E-49FC-9C66-3FD088082BCF}" type="slidenum">
              <a:rPr lang="en-GB" sz="1200"/>
              <a:pPr eaLnBrk="1" hangingPunct="1"/>
              <a:t>17</a:t>
            </a:fld>
            <a:endParaRPr lang="en-GB" sz="1200" dirty="0"/>
          </a:p>
        </p:txBody>
      </p:sp>
      <p:sp>
        <p:nvSpPr>
          <p:cNvPr id="80899" name="Rectangle 2"/>
          <p:cNvSpPr>
            <a:spLocks noGrp="1" noRot="1" noChangeAspect="1" noChangeArrowheads="1" noTextEdit="1"/>
          </p:cNvSpPr>
          <p:nvPr>
            <p:ph type="sldImg"/>
          </p:nvPr>
        </p:nvSpPr>
        <p:spPr>
          <a:xfrm>
            <a:off x="854075" y="744538"/>
            <a:ext cx="4962525" cy="3722687"/>
          </a:xfrm>
          <a:ln/>
        </p:spPr>
      </p:sp>
      <p:sp>
        <p:nvSpPr>
          <p:cNvPr id="80900" name="Rectangle 3"/>
          <p:cNvSpPr>
            <a:spLocks noGrp="1" noChangeArrowheads="1"/>
          </p:cNvSpPr>
          <p:nvPr>
            <p:ph type="body" idx="1"/>
          </p:nvPr>
        </p:nvSpPr>
        <p:spPr>
          <a:noFill/>
        </p:spPr>
        <p:txBody>
          <a:bodyPr/>
          <a:lstStyle/>
          <a:p>
            <a:r>
              <a:rPr lang="de-AT" dirty="0" smtClean="0">
                <a:latin typeface="+mn-lt"/>
              </a:rPr>
              <a:t>Trotz einer längeren Eissperre</a:t>
            </a:r>
            <a:r>
              <a:rPr lang="de-AT" baseline="0" dirty="0" smtClean="0">
                <a:latin typeface="+mn-lt"/>
              </a:rPr>
              <a:t> zu Jahresbeginn 2017 führten gute Fahrwasserbedingungen im restlichen Jahr zu einer Zunahme von 6 % oder 0,5 Mio. Tonnen im Vergleich zum Vorjahr.</a:t>
            </a:r>
            <a:endParaRPr lang="de-AT" dirty="0" smtClean="0">
              <a:latin typeface="+mn-lt"/>
            </a:endParaRPr>
          </a:p>
          <a:p>
            <a:endParaRPr lang="de-AT" dirty="0" smtClean="0">
              <a:latin typeface="+mn-lt"/>
            </a:endParaRPr>
          </a:p>
          <a:p>
            <a:r>
              <a:rPr lang="de-DE" dirty="0" smtClean="0">
                <a:latin typeface="+mn-lt"/>
              </a:rPr>
              <a:t>Die</a:t>
            </a:r>
            <a:r>
              <a:rPr lang="de-DE" baseline="0" dirty="0" smtClean="0">
                <a:latin typeface="+mn-lt"/>
              </a:rPr>
              <a:t> gesamte Transportleistung (Produkt aus Transportvolumen und Wegstrecke) innerhalb des österreichischen Bundesgebietes erhöhte sich um 3,1 % auf über 2 Mrd. Tonnenkilometer. </a:t>
            </a:r>
          </a:p>
          <a:p>
            <a:r>
              <a:rPr lang="de-DE" baseline="0" dirty="0" smtClean="0">
                <a:latin typeface="+mn-lt"/>
              </a:rPr>
              <a:t>Die Zahl der Fahrten auf dem österreichischen Donauabschnitt erhöhte sich ebenfalls um 5,7 % (von 8488 auf 8932)</a:t>
            </a:r>
          </a:p>
          <a:p>
            <a:r>
              <a:rPr lang="de-AT" dirty="0" smtClean="0">
                <a:latin typeface="+mn-lt"/>
              </a:rPr>
              <a:t>Im </a:t>
            </a:r>
            <a:r>
              <a:rPr lang="de-AT" dirty="0">
                <a:latin typeface="+mn-lt"/>
              </a:rPr>
              <a:t>Grenzüberschreitenden Güterverkehr (die Summe von Export, Import und Transit) wurde ein </a:t>
            </a:r>
            <a:r>
              <a:rPr lang="de-AT" dirty="0" smtClean="0">
                <a:latin typeface="+mn-lt"/>
              </a:rPr>
              <a:t>Anstieg von 9,1 % </a:t>
            </a:r>
            <a:r>
              <a:rPr lang="de-AT" dirty="0">
                <a:latin typeface="+mn-lt"/>
              </a:rPr>
              <a:t>oder </a:t>
            </a:r>
            <a:r>
              <a:rPr lang="de-AT" dirty="0" smtClean="0">
                <a:latin typeface="+mn-lt"/>
              </a:rPr>
              <a:t>knapp 0,8 Millionen </a:t>
            </a:r>
            <a:r>
              <a:rPr lang="de-AT" dirty="0">
                <a:latin typeface="+mn-lt"/>
              </a:rPr>
              <a:t>Tonnen gegenüber </a:t>
            </a:r>
            <a:r>
              <a:rPr lang="de-AT" dirty="0" smtClean="0">
                <a:latin typeface="+mn-lt"/>
              </a:rPr>
              <a:t>2016 </a:t>
            </a:r>
            <a:r>
              <a:rPr lang="de-AT" dirty="0">
                <a:latin typeface="+mn-lt"/>
              </a:rPr>
              <a:t>verzeichnet.</a:t>
            </a:r>
          </a:p>
          <a:p>
            <a:endParaRPr lang="de-DE" dirty="0" smtClean="0">
              <a:latin typeface="+mn-lt"/>
            </a:endParaRPr>
          </a:p>
          <a:p>
            <a:r>
              <a:rPr lang="de-AT" dirty="0" smtClean="0"/>
              <a:t>Das Transportaufkommen im Inlandsverkehr und im Transit ging hingegen zurück: Der Inlandsverkehr auf der Wasserstraße Donau, der 2017 mit 4,0 % den geringsten Anteil am gesamten Transportvolumen hatte, verringerte sich deutlich, um 36,1 % (219 700 Tonnen) auf 389 148 Tonnen. </a:t>
            </a:r>
          </a:p>
          <a:p>
            <a:endParaRPr lang="de-AT" sz="1000" kern="1200" dirty="0" smtClean="0">
              <a:solidFill>
                <a:schemeClr val="tx1"/>
              </a:solidFill>
              <a:latin typeface="Corbel" panose="020B0503020204020204" pitchFamily="34" charset="0"/>
              <a:ea typeface="+mn-ea"/>
              <a:cs typeface="+mn-cs"/>
            </a:endParaRPr>
          </a:p>
          <a:p>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2017)</a:t>
            </a:r>
          </a:p>
          <a:p>
            <a:endParaRPr lang="de-AT" dirty="0">
              <a:latin typeface="+mn-lt"/>
            </a:endParaRPr>
          </a:p>
        </p:txBody>
      </p:sp>
    </p:spTree>
    <p:extLst>
      <p:ext uri="{BB962C8B-B14F-4D97-AF65-F5344CB8AC3E}">
        <p14:creationId xmlns:p14="http://schemas.microsoft.com/office/powerpoint/2010/main" val="129423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A1CE1E59-7C27-4739-934E-F27F81207950}" type="slidenum">
              <a:rPr lang="en-GB" sz="1200"/>
              <a:pPr eaLnBrk="1" hangingPunct="1"/>
              <a:t>18</a:t>
            </a:fld>
            <a:endParaRPr lang="en-GB" sz="1200" dirty="0"/>
          </a:p>
        </p:txBody>
      </p:sp>
      <p:sp>
        <p:nvSpPr>
          <p:cNvPr id="81923" name="Rectangle 2"/>
          <p:cNvSpPr>
            <a:spLocks noGrp="1" noRot="1" noChangeAspect="1" noChangeArrowheads="1" noTextEdit="1"/>
          </p:cNvSpPr>
          <p:nvPr>
            <p:ph type="sldImg"/>
          </p:nvPr>
        </p:nvSpPr>
        <p:spPr>
          <a:xfrm>
            <a:off x="854075" y="744538"/>
            <a:ext cx="4960938" cy="3722687"/>
          </a:xfrm>
          <a:ln/>
        </p:spPr>
      </p:sp>
      <p:sp>
        <p:nvSpPr>
          <p:cNvPr id="81924" name="Rectangle 3"/>
          <p:cNvSpPr>
            <a:spLocks noGrp="1" noChangeArrowheads="1"/>
          </p:cNvSpPr>
          <p:nvPr>
            <p:ph type="body" idx="1"/>
          </p:nvPr>
        </p:nvSpPr>
        <p:spPr>
          <a:noFill/>
        </p:spPr>
        <p:txBody>
          <a:bodyPr/>
          <a:lstStyle/>
          <a:p>
            <a:pPr lvl="0" eaLnBrk="1" hangingPunct="1"/>
            <a:r>
              <a:rPr lang="de-AT" dirty="0" smtClean="0">
                <a:latin typeface="+mn-lt"/>
              </a:rPr>
              <a:t>Der Grenzüberschreitende Güterverkehr im </a:t>
            </a:r>
            <a:r>
              <a:rPr lang="de-AT" b="1" dirty="0">
                <a:latin typeface="+mn-lt"/>
              </a:rPr>
              <a:t>österreichischen Donaukorridor </a:t>
            </a:r>
            <a:r>
              <a:rPr lang="de-AT" dirty="0">
                <a:latin typeface="+mn-lt"/>
              </a:rPr>
              <a:t>hat seit Mitte der 1990er-Jahre rasant zugenommen. Im Jahr </a:t>
            </a:r>
            <a:r>
              <a:rPr lang="de-AT" dirty="0" smtClean="0">
                <a:latin typeface="+mn-lt"/>
              </a:rPr>
              <a:t>201 </a:t>
            </a:r>
            <a:r>
              <a:rPr lang="de-AT" dirty="0">
                <a:latin typeface="+mn-lt"/>
              </a:rPr>
              <a:t>lag es bei </a:t>
            </a:r>
            <a:r>
              <a:rPr lang="de-AT" dirty="0" smtClean="0">
                <a:latin typeface="+mn-lt"/>
              </a:rPr>
              <a:t>88,4 </a:t>
            </a:r>
            <a:r>
              <a:rPr lang="de-AT" dirty="0">
                <a:latin typeface="+mn-lt"/>
              </a:rPr>
              <a:t>Mio. </a:t>
            </a:r>
            <a:r>
              <a:rPr lang="de-AT" dirty="0" smtClean="0">
                <a:latin typeface="+mn-lt"/>
              </a:rPr>
              <a:t>Tonnen.</a:t>
            </a:r>
          </a:p>
          <a:p>
            <a:pPr lvl="0" eaLnBrk="1" hangingPunct="1"/>
            <a:endParaRPr lang="de-AT" dirty="0">
              <a:latin typeface="+mn-lt"/>
            </a:endParaRPr>
          </a:p>
          <a:p>
            <a:r>
              <a:rPr lang="de-AT" dirty="0">
                <a:latin typeface="+mn-lt"/>
              </a:rPr>
              <a:t>Die </a:t>
            </a:r>
            <a:r>
              <a:rPr lang="de-AT" b="1" dirty="0">
                <a:latin typeface="+mn-lt"/>
              </a:rPr>
              <a:t>Donauschifffahrt </a:t>
            </a:r>
            <a:r>
              <a:rPr lang="de-AT" dirty="0">
                <a:latin typeface="+mn-lt"/>
              </a:rPr>
              <a:t>als Verkehrsträger spielt trotz der Dominanz des Straßentransports im Korridor eine wichtige Rolle. </a:t>
            </a:r>
          </a:p>
          <a:p>
            <a:endParaRPr lang="de-AT" dirty="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2017)</a:t>
            </a:r>
          </a:p>
          <a:p>
            <a:pPr lvl="0" eaLnBrk="1" hangingPunct="1"/>
            <a:endParaRPr lang="de-DE" dirty="0" smtClean="0"/>
          </a:p>
        </p:txBody>
      </p:sp>
    </p:spTree>
    <p:extLst>
      <p:ext uri="{BB962C8B-B14F-4D97-AF65-F5344CB8AC3E}">
        <p14:creationId xmlns:p14="http://schemas.microsoft.com/office/powerpoint/2010/main" val="89493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latin typeface="+mn-lt"/>
              </a:rPr>
              <a:t>Den</a:t>
            </a:r>
            <a:r>
              <a:rPr lang="de-AT" baseline="0" dirty="0" smtClean="0">
                <a:latin typeface="+mn-lt"/>
              </a:rPr>
              <a:t> größten Anteil </a:t>
            </a:r>
            <a:r>
              <a:rPr lang="de-AT" dirty="0" smtClean="0">
                <a:latin typeface="+mn-lt"/>
              </a:rPr>
              <a:t>mit 26,8 % und einem Plus von 6,6 % zum</a:t>
            </a:r>
            <a:r>
              <a:rPr lang="de-AT" baseline="0" dirty="0" smtClean="0">
                <a:latin typeface="+mn-lt"/>
              </a:rPr>
              <a:t> Vorjahr </a:t>
            </a:r>
            <a:r>
              <a:rPr lang="de-AT" dirty="0" smtClean="0">
                <a:latin typeface="+mn-lt"/>
              </a:rPr>
              <a:t>wurde </a:t>
            </a:r>
            <a:r>
              <a:rPr lang="de-AT" dirty="0">
                <a:latin typeface="+mn-lt"/>
              </a:rPr>
              <a:t>auch </a:t>
            </a:r>
            <a:r>
              <a:rPr lang="de-AT" dirty="0" smtClean="0">
                <a:latin typeface="+mn-lt"/>
              </a:rPr>
              <a:t>2017 </a:t>
            </a:r>
            <a:r>
              <a:rPr lang="de-AT" dirty="0">
                <a:latin typeface="+mn-lt"/>
              </a:rPr>
              <a:t>in der Gruppe der </a:t>
            </a:r>
            <a:r>
              <a:rPr lang="de-AT" b="1" dirty="0">
                <a:latin typeface="+mn-lt"/>
              </a:rPr>
              <a:t>Erze und Metallabfälle mit </a:t>
            </a:r>
            <a:r>
              <a:rPr lang="de-AT" b="1" dirty="0" smtClean="0">
                <a:latin typeface="+mn-lt"/>
              </a:rPr>
              <a:t>einem Volumen</a:t>
            </a:r>
            <a:r>
              <a:rPr lang="de-AT" b="1" baseline="0" dirty="0" smtClean="0">
                <a:latin typeface="+mn-lt"/>
              </a:rPr>
              <a:t> von </a:t>
            </a:r>
            <a:r>
              <a:rPr lang="de-AT" b="1" dirty="0" smtClean="0">
                <a:latin typeface="+mn-lt"/>
              </a:rPr>
              <a:t>2,6 Mio. </a:t>
            </a:r>
            <a:r>
              <a:rPr lang="de-AT" b="1" dirty="0">
                <a:latin typeface="+mn-lt"/>
              </a:rPr>
              <a:t>Tonnen </a:t>
            </a:r>
            <a:r>
              <a:rPr lang="de-AT" dirty="0" smtClean="0">
                <a:latin typeface="+mn-lt"/>
              </a:rPr>
              <a:t>erreicht. </a:t>
            </a:r>
            <a:endParaRPr lang="de-AT" dirty="0">
              <a:latin typeface="+mn-lt"/>
            </a:endParaRPr>
          </a:p>
          <a:p>
            <a:endParaRPr lang="de-AT" dirty="0">
              <a:latin typeface="+mn-lt"/>
            </a:endParaRPr>
          </a:p>
          <a:p>
            <a:r>
              <a:rPr lang="de-AT" dirty="0">
                <a:latin typeface="+mn-lt"/>
              </a:rPr>
              <a:t>Die Binnenschiffstransporte von </a:t>
            </a:r>
            <a:r>
              <a:rPr lang="de-AT" b="1" dirty="0">
                <a:latin typeface="+mn-lt"/>
              </a:rPr>
              <a:t>land- und forstwirtschaftlichen Erzeugnissen </a:t>
            </a:r>
            <a:r>
              <a:rPr lang="de-AT" dirty="0">
                <a:latin typeface="+mn-lt"/>
              </a:rPr>
              <a:t>erreichen ein Volumen von rund </a:t>
            </a:r>
            <a:r>
              <a:rPr lang="de-AT" dirty="0" smtClean="0">
                <a:latin typeface="+mn-lt"/>
              </a:rPr>
              <a:t>1,7 </a:t>
            </a:r>
            <a:r>
              <a:rPr lang="de-AT" dirty="0">
                <a:latin typeface="+mn-lt"/>
              </a:rPr>
              <a:t>Millionen </a:t>
            </a:r>
            <a:r>
              <a:rPr lang="de-AT" dirty="0" smtClean="0">
                <a:latin typeface="+mn-lt"/>
              </a:rPr>
              <a:t>Tonnen (17,3 %) </a:t>
            </a:r>
            <a:r>
              <a:rPr lang="de-AT" dirty="0">
                <a:latin typeface="+mn-lt"/>
              </a:rPr>
              <a:t>und </a:t>
            </a:r>
            <a:r>
              <a:rPr lang="de-AT" dirty="0" smtClean="0">
                <a:latin typeface="+mn-lt"/>
              </a:rPr>
              <a:t>standen trotz eines</a:t>
            </a:r>
            <a:r>
              <a:rPr lang="de-AT" baseline="0" dirty="0" smtClean="0">
                <a:latin typeface="+mn-lt"/>
              </a:rPr>
              <a:t> Rückgangs von 3,4 % im Vergleich zum Vorjahr </a:t>
            </a:r>
            <a:r>
              <a:rPr lang="de-AT" dirty="0" smtClean="0">
                <a:latin typeface="+mn-lt"/>
              </a:rPr>
              <a:t>an </a:t>
            </a:r>
            <a:r>
              <a:rPr lang="de-AT" dirty="0">
                <a:latin typeface="+mn-lt"/>
              </a:rPr>
              <a:t>zweiter Stelle. </a:t>
            </a:r>
          </a:p>
          <a:p>
            <a:r>
              <a:rPr lang="de-AT" dirty="0">
                <a:latin typeface="+mn-lt"/>
              </a:rPr>
              <a:t>Binnenschifftransporte von </a:t>
            </a:r>
            <a:r>
              <a:rPr lang="de-AT" b="1" dirty="0">
                <a:latin typeface="+mn-lt"/>
              </a:rPr>
              <a:t>Erdölerzeugnissen</a:t>
            </a:r>
            <a:r>
              <a:rPr lang="de-AT" dirty="0">
                <a:latin typeface="+mn-lt"/>
              </a:rPr>
              <a:t> kamen auf dem österreichischen Donauabschnitt mit einem </a:t>
            </a:r>
            <a:r>
              <a:rPr lang="de-AT" dirty="0" smtClean="0">
                <a:latin typeface="+mn-lt"/>
              </a:rPr>
              <a:t>Plus </a:t>
            </a:r>
            <a:r>
              <a:rPr lang="de-AT" dirty="0">
                <a:latin typeface="+mn-lt"/>
              </a:rPr>
              <a:t>von </a:t>
            </a:r>
            <a:r>
              <a:rPr lang="de-AT" dirty="0" smtClean="0">
                <a:latin typeface="+mn-lt"/>
              </a:rPr>
              <a:t>3,3 % </a:t>
            </a:r>
            <a:r>
              <a:rPr lang="de-AT" dirty="0">
                <a:latin typeface="+mn-lt"/>
              </a:rPr>
              <a:t>und einem Anteil von über </a:t>
            </a:r>
            <a:r>
              <a:rPr lang="de-AT" dirty="0" smtClean="0">
                <a:latin typeface="+mn-lt"/>
              </a:rPr>
              <a:t>14,2 % </a:t>
            </a:r>
            <a:r>
              <a:rPr lang="de-AT" dirty="0">
                <a:latin typeface="+mn-lt"/>
              </a:rPr>
              <a:t>am Gesamtvolumen auf den dritten Platz.</a:t>
            </a:r>
          </a:p>
          <a:p>
            <a:endParaRPr lang="de-AT" dirty="0">
              <a:latin typeface="+mn-lt"/>
            </a:endParaRPr>
          </a:p>
          <a:p>
            <a:r>
              <a:rPr lang="de-DE" dirty="0" smtClean="0">
                <a:latin typeface="+mn-lt"/>
              </a:rPr>
              <a:t>Die </a:t>
            </a:r>
            <a:r>
              <a:rPr lang="de-AT" b="1" dirty="0">
                <a:latin typeface="+mn-lt"/>
              </a:rPr>
              <a:t>Düngemitteltransporte</a:t>
            </a:r>
            <a:r>
              <a:rPr lang="de-AT" dirty="0">
                <a:latin typeface="+mn-lt"/>
              </a:rPr>
              <a:t> </a:t>
            </a:r>
            <a:r>
              <a:rPr lang="de-AT" dirty="0" smtClean="0">
                <a:latin typeface="+mn-lt"/>
              </a:rPr>
              <a:t>erreichten 2017 nach</a:t>
            </a:r>
            <a:r>
              <a:rPr lang="de-AT" baseline="0" dirty="0" smtClean="0">
                <a:latin typeface="+mn-lt"/>
              </a:rPr>
              <a:t> einem Rückgang von 7,8 % ein Transportvolumen von knapp 0,9 Mio. Tonnen.</a:t>
            </a:r>
          </a:p>
          <a:p>
            <a:endParaRPr lang="de-AT" dirty="0" smtClean="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2017)</a:t>
            </a: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25320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Fragen in der darüberlegenden Folie können als Aufwärmungsübung zum Thema „DONAUSCHIFFFAHRT – Märkte und Stärkung der Wasserstraße “ verwendet werden. Das Ziel ist es die Fragen mit dem Studenten zu diskutieren.</a:t>
            </a:r>
            <a:r>
              <a:rPr lang="de-AT" baseline="0" noProof="0" dirty="0" smtClean="0"/>
              <a:t> Die Fragen werden während der Präsentation beantwortet. Aufgrund dessen können die Fragen am Ende der Präsentation noch einmal diskutiert werden.</a:t>
            </a:r>
            <a:endParaRPr lang="de-AT" baseline="0" dirty="0" smtClean="0"/>
          </a:p>
          <a:p>
            <a:endParaRPr lang="de-AT" baseline="0" dirty="0" smtClean="0"/>
          </a:p>
          <a:p>
            <a:pPr defTabSz="904628"/>
            <a:r>
              <a:rPr lang="de-AT" b="1" baseline="0" dirty="0" smtClean="0"/>
              <a:t>Diskussionsfragen (5-10 Minuten Diskussion)</a:t>
            </a:r>
            <a:r>
              <a:rPr lang="de-AT" baseline="0" dirty="0" smtClean="0"/>
              <a:t>: </a:t>
            </a:r>
          </a:p>
          <a:p>
            <a:pPr marL="171450" indent="-171450">
              <a:buFont typeface="Arial" panose="020B0604020202020204" pitchFamily="34" charset="0"/>
              <a:buChar char="•"/>
            </a:pPr>
            <a:r>
              <a:rPr lang="de-AT" spc="-99" dirty="0">
                <a:solidFill>
                  <a:schemeClr val="tx2"/>
                </a:solidFill>
                <a:latin typeface="Calibri (Body)"/>
              </a:rPr>
              <a:t>Durch welche Länder fließt die Donau</a:t>
            </a:r>
            <a:r>
              <a:rPr lang="en-US" spc="-99" dirty="0">
                <a:solidFill>
                  <a:schemeClr val="tx2"/>
                </a:solidFill>
                <a:latin typeface="Calibri (Body)"/>
              </a:rPr>
              <a:t>? </a:t>
            </a:r>
            <a:endParaRPr lang="en-US" spc="-99" dirty="0" smtClean="0">
              <a:solidFill>
                <a:schemeClr val="tx2"/>
              </a:solidFill>
              <a:latin typeface="Calibri (Body)"/>
            </a:endParaRPr>
          </a:p>
          <a:p>
            <a:pPr marL="0" indent="0">
              <a:buFont typeface="Arial" panose="020B0604020202020204" pitchFamily="34" charset="0"/>
              <a:buNone/>
            </a:pPr>
            <a:r>
              <a:rPr lang="en-US" spc="-99" dirty="0" smtClean="0">
                <a:solidFill>
                  <a:schemeClr val="tx2"/>
                </a:solidFill>
                <a:latin typeface="Calibri (Body)"/>
              </a:rPr>
              <a:t>Deutschland, </a:t>
            </a:r>
            <a:r>
              <a:rPr lang="en-US" spc="-99" dirty="0" err="1" smtClean="0">
                <a:solidFill>
                  <a:schemeClr val="tx2"/>
                </a:solidFill>
                <a:latin typeface="Calibri (Body)"/>
              </a:rPr>
              <a:t>Österreich</a:t>
            </a:r>
            <a:r>
              <a:rPr lang="en-US" spc="-99" dirty="0" smtClean="0">
                <a:solidFill>
                  <a:schemeClr val="tx2"/>
                </a:solidFill>
                <a:latin typeface="Calibri (Body)"/>
              </a:rPr>
              <a:t>,</a:t>
            </a:r>
            <a:r>
              <a:rPr lang="en-US" spc="-99" baseline="0" dirty="0" smtClean="0">
                <a:solidFill>
                  <a:schemeClr val="tx2"/>
                </a:solidFill>
                <a:latin typeface="Calibri (Body)"/>
              </a:rPr>
              <a:t> </a:t>
            </a:r>
            <a:r>
              <a:rPr lang="en-US" spc="-99" baseline="0" dirty="0" err="1" smtClean="0">
                <a:solidFill>
                  <a:schemeClr val="tx2"/>
                </a:solidFill>
                <a:latin typeface="Calibri (Body)"/>
              </a:rPr>
              <a:t>Slowakei</a:t>
            </a:r>
            <a:r>
              <a:rPr lang="en-US" spc="-99" baseline="0" dirty="0" smtClean="0">
                <a:solidFill>
                  <a:schemeClr val="tx2"/>
                </a:solidFill>
                <a:latin typeface="Calibri (Body)"/>
              </a:rPr>
              <a:t>, </a:t>
            </a:r>
            <a:r>
              <a:rPr lang="en-US" spc="-99" baseline="0" dirty="0" err="1" smtClean="0">
                <a:solidFill>
                  <a:schemeClr val="tx2"/>
                </a:solidFill>
                <a:latin typeface="Calibri (Body)"/>
              </a:rPr>
              <a:t>Ungarn</a:t>
            </a:r>
            <a:r>
              <a:rPr lang="en-US" spc="-99" baseline="0" dirty="0" smtClean="0">
                <a:solidFill>
                  <a:schemeClr val="tx2"/>
                </a:solidFill>
                <a:latin typeface="Calibri (Body)"/>
              </a:rPr>
              <a:t>, </a:t>
            </a:r>
            <a:r>
              <a:rPr lang="en-US" spc="-99" baseline="0" dirty="0" err="1" smtClean="0">
                <a:solidFill>
                  <a:schemeClr val="tx2"/>
                </a:solidFill>
                <a:latin typeface="Calibri (Body)"/>
              </a:rPr>
              <a:t>Kroatien</a:t>
            </a:r>
            <a:r>
              <a:rPr lang="en-US" spc="-99" baseline="0" dirty="0" smtClean="0">
                <a:solidFill>
                  <a:schemeClr val="tx2"/>
                </a:solidFill>
                <a:latin typeface="Calibri (Body)"/>
              </a:rPr>
              <a:t>, </a:t>
            </a:r>
            <a:r>
              <a:rPr lang="en-US" spc="-99" baseline="0" dirty="0" err="1" smtClean="0">
                <a:solidFill>
                  <a:schemeClr val="tx2"/>
                </a:solidFill>
                <a:latin typeface="Calibri (Body)"/>
              </a:rPr>
              <a:t>Serbien</a:t>
            </a:r>
            <a:r>
              <a:rPr lang="en-US" spc="-99" baseline="0" dirty="0" smtClean="0">
                <a:solidFill>
                  <a:schemeClr val="tx2"/>
                </a:solidFill>
                <a:latin typeface="Calibri (Body)"/>
              </a:rPr>
              <a:t>, </a:t>
            </a:r>
            <a:r>
              <a:rPr lang="en-US" spc="-99" baseline="0" dirty="0" err="1" smtClean="0">
                <a:solidFill>
                  <a:schemeClr val="tx2"/>
                </a:solidFill>
                <a:latin typeface="Calibri (Body)"/>
              </a:rPr>
              <a:t>Bulgarien</a:t>
            </a:r>
            <a:r>
              <a:rPr lang="en-US" spc="-99" baseline="0" dirty="0" smtClean="0">
                <a:solidFill>
                  <a:schemeClr val="tx2"/>
                </a:solidFill>
                <a:latin typeface="Calibri (Body)"/>
              </a:rPr>
              <a:t>, </a:t>
            </a:r>
            <a:r>
              <a:rPr lang="en-US" spc="-99" baseline="0" dirty="0" err="1" smtClean="0">
                <a:solidFill>
                  <a:schemeClr val="tx2"/>
                </a:solidFill>
                <a:latin typeface="Calibri (Body)"/>
              </a:rPr>
              <a:t>Rumänien</a:t>
            </a:r>
            <a:r>
              <a:rPr lang="en-US" spc="-99" baseline="0" dirty="0" smtClean="0">
                <a:solidFill>
                  <a:schemeClr val="tx2"/>
                </a:solidFill>
                <a:latin typeface="Calibri (Body)"/>
              </a:rPr>
              <a:t>, </a:t>
            </a:r>
            <a:r>
              <a:rPr lang="en-US" spc="-99" baseline="0" dirty="0" err="1" smtClean="0">
                <a:solidFill>
                  <a:schemeClr val="tx2"/>
                </a:solidFill>
                <a:latin typeface="Calibri (Body)"/>
              </a:rPr>
              <a:t>Republik</a:t>
            </a:r>
            <a:r>
              <a:rPr lang="en-US" spc="-99" baseline="0" dirty="0" smtClean="0">
                <a:solidFill>
                  <a:schemeClr val="tx2"/>
                </a:solidFill>
                <a:latin typeface="Calibri (Body)"/>
              </a:rPr>
              <a:t> </a:t>
            </a:r>
            <a:r>
              <a:rPr lang="en-US" spc="-99" baseline="0" dirty="0" err="1" smtClean="0">
                <a:solidFill>
                  <a:schemeClr val="tx2"/>
                </a:solidFill>
                <a:latin typeface="Calibri (Body)"/>
              </a:rPr>
              <a:t>Moldau</a:t>
            </a:r>
            <a:r>
              <a:rPr lang="en-US" spc="-99" baseline="0" dirty="0" smtClean="0">
                <a:solidFill>
                  <a:schemeClr val="tx2"/>
                </a:solidFill>
                <a:latin typeface="Calibri (Body)"/>
              </a:rPr>
              <a:t>, Ukraine</a:t>
            </a:r>
          </a:p>
          <a:p>
            <a:pPr marL="0" indent="0">
              <a:buFont typeface="Arial" panose="020B0604020202020204" pitchFamily="34" charset="0"/>
              <a:buNone/>
            </a:pPr>
            <a:endParaRPr lang="en-US" spc="-99" dirty="0">
              <a:solidFill>
                <a:schemeClr val="tx2"/>
              </a:solidFill>
              <a:latin typeface="Calibri (Body)"/>
            </a:endParaRPr>
          </a:p>
          <a:p>
            <a:pPr marL="171450" indent="-171450">
              <a:buFont typeface="Arial" panose="020B0604020202020204" pitchFamily="34" charset="0"/>
              <a:buChar char="•"/>
            </a:pPr>
            <a:r>
              <a:rPr lang="de-AT" spc="-99" dirty="0">
                <a:solidFill>
                  <a:schemeClr val="tx2"/>
                </a:solidFill>
                <a:latin typeface="Calibri (Body)"/>
              </a:rPr>
              <a:t>Ist die Donau wichtig für die österreichische Wirtschaft</a:t>
            </a:r>
            <a:r>
              <a:rPr lang="en-US" spc="-99" dirty="0">
                <a:solidFill>
                  <a:schemeClr val="tx2"/>
                </a:solidFill>
                <a:latin typeface="Calibri (Body)"/>
              </a:rPr>
              <a:t>? </a:t>
            </a:r>
            <a:endParaRPr lang="en-US" spc="-99" dirty="0" smtClean="0">
              <a:solidFill>
                <a:schemeClr val="tx2"/>
              </a:solidFill>
              <a:latin typeface="Calibri (Body)"/>
            </a:endParaRPr>
          </a:p>
          <a:p>
            <a:pPr marL="0" indent="0">
              <a:buFont typeface="Arial" panose="020B0604020202020204" pitchFamily="34" charset="0"/>
              <a:buNone/>
            </a:pPr>
            <a:r>
              <a:rPr lang="en-US" spc="-99" dirty="0" err="1" smtClean="0">
                <a:solidFill>
                  <a:schemeClr val="tx2"/>
                </a:solidFill>
                <a:latin typeface="Calibri (Body)"/>
              </a:rPr>
              <a:t>Folien</a:t>
            </a:r>
            <a:r>
              <a:rPr lang="en-US" spc="-99" dirty="0" smtClean="0">
                <a:solidFill>
                  <a:schemeClr val="tx2"/>
                </a:solidFill>
                <a:latin typeface="Calibri (Body)"/>
              </a:rPr>
              <a:t> 14-29</a:t>
            </a:r>
          </a:p>
          <a:p>
            <a:pPr marL="0" indent="0">
              <a:buFont typeface="Arial" panose="020B0604020202020204" pitchFamily="34" charset="0"/>
              <a:buNone/>
            </a:pPr>
            <a:endParaRPr lang="en-US" spc="-99" dirty="0" smtClean="0">
              <a:solidFill>
                <a:schemeClr val="tx2"/>
              </a:solidFill>
              <a:latin typeface="Calibri (Body)"/>
            </a:endParaRPr>
          </a:p>
          <a:p>
            <a:pPr marL="171450" indent="-171450" defTabSz="904486">
              <a:buFont typeface="Arial" panose="020B0604020202020204" pitchFamily="34" charset="0"/>
              <a:buChar char="•"/>
            </a:pPr>
            <a:r>
              <a:rPr lang="de-AT" baseline="0" dirty="0" smtClean="0"/>
              <a:t>Welche Länder transportieren die meisten Güter auf der Donau?</a:t>
            </a:r>
          </a:p>
          <a:p>
            <a:pPr marL="0" indent="0" defTabSz="904486">
              <a:buFont typeface="Arial" panose="020B0604020202020204" pitchFamily="34" charset="0"/>
              <a:buNone/>
            </a:pPr>
            <a:r>
              <a:rPr lang="de-DE" baseline="0" dirty="0" smtClean="0"/>
              <a:t>Rumänien, Serbien, Österreich (Folie 15)</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wird alles auf der Donau transportiert?</a:t>
            </a:r>
          </a:p>
          <a:p>
            <a:pPr marL="0" indent="0" defTabSz="904486">
              <a:buFont typeface="Arial" panose="020B0604020202020204" pitchFamily="34" charset="0"/>
              <a:buNone/>
            </a:pPr>
            <a:r>
              <a:rPr lang="de-DE" baseline="0" dirty="0" smtClean="0"/>
              <a:t>Überwiegend </a:t>
            </a:r>
            <a:r>
              <a:rPr lang="de-AT" baseline="0" dirty="0" smtClean="0"/>
              <a:t>Erze und Metallabfälle, land- und forstwirtschaftlichen Erzeugnissen und Erdölerzeugnissen (Folie 18)</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sind die Stärken der Donauschifffahrt?</a:t>
            </a:r>
          </a:p>
          <a:p>
            <a:pPr marL="0" indent="0" defTabSz="904486">
              <a:buFont typeface="Arial" panose="020B0604020202020204" pitchFamily="34" charset="0"/>
              <a:buNone/>
            </a:pPr>
            <a:r>
              <a:rPr lang="de-AT" sz="1200" dirty="0" smtClean="0">
                <a:solidFill>
                  <a:schemeClr val="accent1"/>
                </a:solidFill>
              </a:rPr>
              <a:t>Niedrige Transportkoste,</a:t>
            </a:r>
            <a:r>
              <a:rPr lang="de-AT" sz="1200" baseline="0" dirty="0" smtClean="0">
                <a:solidFill>
                  <a:schemeClr val="accent1"/>
                </a:solidFill>
              </a:rPr>
              <a:t> </a:t>
            </a:r>
            <a:r>
              <a:rPr lang="de-AT" sz="1200" dirty="0" smtClean="0">
                <a:solidFill>
                  <a:schemeClr val="accent1"/>
                </a:solidFill>
              </a:rPr>
              <a:t>Umweltfreundlich,</a:t>
            </a:r>
            <a:r>
              <a:rPr lang="de-AT" sz="1200" baseline="0" dirty="0" smtClean="0">
                <a:solidFill>
                  <a:schemeClr val="accent1"/>
                </a:solidFill>
              </a:rPr>
              <a:t> </a:t>
            </a:r>
            <a:r>
              <a:rPr lang="de-AT" sz="1200" dirty="0" smtClean="0">
                <a:solidFill>
                  <a:schemeClr val="accent1"/>
                </a:solidFill>
              </a:rPr>
              <a:t>Massenleistungsfähig,</a:t>
            </a:r>
            <a:r>
              <a:rPr lang="de-AT" sz="1200" baseline="0" dirty="0" smtClean="0">
                <a:solidFill>
                  <a:schemeClr val="accent1"/>
                </a:solidFill>
              </a:rPr>
              <a:t> </a:t>
            </a:r>
            <a:r>
              <a:rPr lang="de-AT" sz="1200" dirty="0" smtClean="0">
                <a:solidFill>
                  <a:schemeClr val="accent1"/>
                </a:solidFill>
              </a:rPr>
              <a:t>Sicher,</a:t>
            </a:r>
            <a:r>
              <a:rPr lang="de-AT" sz="1200" baseline="0" dirty="0" smtClean="0">
                <a:solidFill>
                  <a:schemeClr val="accent1"/>
                </a:solidFill>
              </a:rPr>
              <a:t> </a:t>
            </a:r>
            <a:r>
              <a:rPr lang="de-AT" sz="1200" dirty="0" smtClean="0">
                <a:solidFill>
                  <a:schemeClr val="accent1"/>
                </a:solidFill>
              </a:rPr>
              <a:t>Rund um die Uhr einsatzbereit,</a:t>
            </a:r>
            <a:r>
              <a:rPr lang="de-AT" sz="1200" baseline="0" dirty="0" smtClean="0">
                <a:solidFill>
                  <a:schemeClr val="accent1"/>
                </a:solidFill>
              </a:rPr>
              <a:t> </a:t>
            </a:r>
            <a:r>
              <a:rPr lang="de-AT" sz="1200" dirty="0" smtClean="0">
                <a:solidFill>
                  <a:schemeClr val="accent1"/>
                </a:solidFill>
              </a:rPr>
              <a:t>Niedrige Infrastruktur-/Wegekosten,</a:t>
            </a:r>
            <a:r>
              <a:rPr lang="de-AT" sz="1200" baseline="0" dirty="0" smtClean="0">
                <a:solidFill>
                  <a:schemeClr val="accent1"/>
                </a:solidFill>
              </a:rPr>
              <a:t> </a:t>
            </a:r>
            <a:r>
              <a:rPr lang="de-AT" sz="1200" dirty="0" smtClean="0">
                <a:solidFill>
                  <a:schemeClr val="accent1"/>
                </a:solidFill>
              </a:rPr>
              <a:t>Hohe freie Kapazitäten </a:t>
            </a:r>
            <a:r>
              <a:rPr lang="de-AT" sz="1200" b="1" dirty="0" smtClean="0">
                <a:solidFill>
                  <a:srgbClr val="189BC4"/>
                </a:solidFill>
              </a:rPr>
              <a:t>(Auslastung bei 10-15 % !</a:t>
            </a:r>
            <a:r>
              <a:rPr lang="de-AT" sz="1200" dirty="0" smtClean="0">
                <a:solidFill>
                  <a:srgbClr val="189BC4"/>
                </a:solidFill>
              </a:rPr>
              <a:t>) (Folie</a:t>
            </a:r>
            <a:r>
              <a:rPr lang="de-AT" sz="1200" baseline="0" dirty="0" smtClean="0">
                <a:solidFill>
                  <a:srgbClr val="189BC4"/>
                </a:solidFill>
              </a:rPr>
              <a:t> 23)</a:t>
            </a:r>
          </a:p>
          <a:p>
            <a:pPr marL="0" indent="0" defTabSz="904486">
              <a:buFont typeface="Arial" panose="020B0604020202020204" pitchFamily="34" charset="0"/>
              <a:buNone/>
            </a:pPr>
            <a:endParaRPr lang="de-AT" baseline="0" dirty="0" smtClean="0"/>
          </a:p>
          <a:p>
            <a:pPr marL="171450" indent="-171450" defTabSz="904486">
              <a:buFont typeface="Arial" panose="020B0604020202020204" pitchFamily="34" charset="0"/>
              <a:buChar char="•"/>
            </a:pPr>
            <a:r>
              <a:rPr lang="de-AT" baseline="0" dirty="0" smtClean="0"/>
              <a:t>Was sind die Probleme der Donauschifffahrt und wie können diese gelöst werden?</a:t>
            </a:r>
          </a:p>
          <a:p>
            <a:pPr marL="0" indent="0" defTabSz="904486">
              <a:buFont typeface="Arial" panose="020B0604020202020204" pitchFamily="34" charset="0"/>
              <a:buNone/>
            </a:pPr>
            <a:r>
              <a:rPr lang="de-AT" sz="1200" dirty="0" smtClean="0">
                <a:solidFill>
                  <a:schemeClr val="accent1"/>
                </a:solidFill>
              </a:rPr>
              <a:t>Abhängigkeit von Fahrwasserverhältnissen ,</a:t>
            </a:r>
            <a:r>
              <a:rPr lang="de-AT" sz="1200" baseline="0" dirty="0" smtClean="0">
                <a:solidFill>
                  <a:schemeClr val="accent1"/>
                </a:solidFill>
              </a:rPr>
              <a:t> </a:t>
            </a:r>
            <a:r>
              <a:rPr lang="de-AT" sz="1200" dirty="0" smtClean="0">
                <a:solidFill>
                  <a:schemeClr val="accent1"/>
                </a:solidFill>
              </a:rPr>
              <a:t>Brücken,</a:t>
            </a:r>
            <a:r>
              <a:rPr lang="de-AT" sz="1200" baseline="0" dirty="0" smtClean="0">
                <a:solidFill>
                  <a:schemeClr val="accent1"/>
                </a:solidFill>
              </a:rPr>
              <a:t> </a:t>
            </a:r>
            <a:r>
              <a:rPr lang="de-AT" sz="1200" dirty="0" smtClean="0">
                <a:solidFill>
                  <a:schemeClr val="accent1"/>
                </a:solidFill>
              </a:rPr>
              <a:t>Niedrige Transportgeschwindigkeit,</a:t>
            </a:r>
            <a:r>
              <a:rPr lang="de-AT" sz="1200" baseline="0" dirty="0" smtClean="0">
                <a:solidFill>
                  <a:schemeClr val="accent1"/>
                </a:solidFill>
              </a:rPr>
              <a:t> </a:t>
            </a:r>
            <a:r>
              <a:rPr lang="de-AT" sz="1200" dirty="0" smtClean="0">
                <a:solidFill>
                  <a:schemeClr val="accent1"/>
                </a:solidFill>
              </a:rPr>
              <a:t>Geringe Netzdichte (Vor-/Nachläufe notwendig),</a:t>
            </a:r>
            <a:r>
              <a:rPr lang="de-AT" sz="1200" baseline="0" dirty="0" smtClean="0">
                <a:solidFill>
                  <a:schemeClr val="accent1"/>
                </a:solidFill>
              </a:rPr>
              <a:t> </a:t>
            </a:r>
            <a:r>
              <a:rPr lang="de-AT" sz="1200" dirty="0" smtClean="0">
                <a:solidFill>
                  <a:schemeClr val="accent1"/>
                </a:solidFill>
              </a:rPr>
              <a:t>Teilweise keine adäquate Instandhaltung,</a:t>
            </a:r>
            <a:r>
              <a:rPr lang="de-AT" sz="1200" baseline="0" dirty="0" smtClean="0">
                <a:solidFill>
                  <a:schemeClr val="accent1"/>
                </a:solidFill>
              </a:rPr>
              <a:t> </a:t>
            </a:r>
            <a:r>
              <a:rPr lang="de-AT" sz="1200" dirty="0" smtClean="0">
                <a:solidFill>
                  <a:schemeClr val="accent1"/>
                </a:solidFill>
              </a:rPr>
              <a:t>Hoher Modernisierungsbedarf der Häfen und Flotten,</a:t>
            </a:r>
            <a:r>
              <a:rPr lang="de-AT" sz="1200" baseline="0" dirty="0" smtClean="0">
                <a:solidFill>
                  <a:schemeClr val="accent1"/>
                </a:solidFill>
              </a:rPr>
              <a:t> </a:t>
            </a:r>
            <a:r>
              <a:rPr lang="de-AT" sz="1200" dirty="0" smtClean="0">
                <a:solidFill>
                  <a:schemeClr val="accent1"/>
                </a:solidFill>
              </a:rPr>
              <a:t>Personalproblematik (fehlendes ausgebildetes Personal)</a:t>
            </a:r>
            <a:r>
              <a:rPr lang="de-AT" sz="1200" baseline="0" dirty="0" smtClean="0">
                <a:solidFill>
                  <a:schemeClr val="accent1"/>
                </a:solidFill>
              </a:rPr>
              <a:t> (Folie 29)</a:t>
            </a:r>
            <a:endParaRPr lang="de-AT" sz="1200" dirty="0" smtClean="0">
              <a:solidFill>
                <a:schemeClr val="accent1"/>
              </a:solidFill>
            </a:endParaRPr>
          </a:p>
          <a:p>
            <a:endParaRPr lang="de-DE" baseline="0" dirty="0" smtClean="0"/>
          </a:p>
          <a:p>
            <a:endParaRPr lang="de-AT" baseline="0" dirty="0" smtClean="0"/>
          </a:p>
          <a:p>
            <a:r>
              <a:rPr lang="de-AT" b="1" baseline="0" dirty="0" smtClean="0"/>
              <a:t>Input- mögliche Diskussionspunkte:</a:t>
            </a:r>
          </a:p>
          <a:p>
            <a:pPr marL="169618" indent="-169618">
              <a:buFont typeface="Arial" panose="020B0604020202020204" pitchFamily="34" charset="0"/>
              <a:buChar char="•"/>
            </a:pPr>
            <a:r>
              <a:rPr lang="de-AT" baseline="0" dirty="0" smtClean="0"/>
              <a:t>Nachhaltigkeit</a:t>
            </a:r>
          </a:p>
          <a:p>
            <a:pPr marL="169618" indent="-169618">
              <a:buFont typeface="Arial" panose="020B0604020202020204" pitchFamily="34" charset="0"/>
              <a:buChar char="•"/>
            </a:pPr>
            <a:r>
              <a:rPr lang="de-AT" baseline="0" dirty="0" smtClean="0"/>
              <a:t>Modal Split</a:t>
            </a:r>
          </a:p>
          <a:p>
            <a:pPr marL="169618" indent="-169618">
              <a:buFont typeface="Arial" panose="020B0604020202020204" pitchFamily="34" charset="0"/>
              <a:buChar char="•"/>
            </a:pPr>
            <a:r>
              <a:rPr lang="de-AT" baseline="0" dirty="0" smtClean="0"/>
              <a:t>Brücken</a:t>
            </a:r>
          </a:p>
          <a:p>
            <a:pPr marL="169618" indent="-169618">
              <a:buFont typeface="Arial" panose="020B0604020202020204" pitchFamily="34" charset="0"/>
              <a:buChar char="•"/>
            </a:pPr>
            <a:r>
              <a:rPr lang="de-AT" baseline="0" dirty="0" smtClean="0"/>
              <a:t>Schleusen</a:t>
            </a:r>
          </a:p>
          <a:p>
            <a:pPr marL="169618" indent="-169618">
              <a:buFont typeface="Arial" panose="020B0604020202020204" pitchFamily="34" charset="0"/>
              <a:buChar char="•"/>
            </a:pPr>
            <a:r>
              <a:rPr lang="de-AT" baseline="0" dirty="0" smtClean="0"/>
              <a:t>Verfügbarkeit der Donau</a:t>
            </a:r>
          </a:p>
          <a:p>
            <a:pPr marL="169618" marR="0" lvl="0" indent="-1696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noProof="0" dirty="0" smtClean="0"/>
              <a:t>Tourismus auf der Donau</a:t>
            </a:r>
          </a:p>
          <a:p>
            <a:pPr marL="169873" indent="-169873">
              <a:lnSpc>
                <a:spcPct val="90000"/>
              </a:lnSpc>
              <a:buFont typeface="Arial" panose="020B0604020202020204" pitchFamily="34" charset="0"/>
              <a:buChar char="•"/>
            </a:pPr>
            <a:r>
              <a:rPr lang="de-AT" b="0" dirty="0" smtClean="0">
                <a:solidFill>
                  <a:schemeClr val="accent1"/>
                </a:solidFill>
              </a:rPr>
              <a:t>Telematik für die Schifffahrt: River Information Services (RIS)</a:t>
            </a:r>
          </a:p>
          <a:p>
            <a:pPr marL="169591" indent="-169591">
              <a:buFont typeface="Arial" panose="020B0604020202020204" pitchFamily="34" charset="0"/>
              <a:buChar char="•"/>
            </a:pPr>
            <a:r>
              <a:rPr lang="de-DE" baseline="0" noProof="0" dirty="0" smtClean="0"/>
              <a:t>Ausbildung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noProof="0" dirty="0" smtClean="0"/>
          </a:p>
          <a:p>
            <a:pPr marL="169618" indent="-169618">
              <a:buFont typeface="Arial" panose="020B0604020202020204" pitchFamily="34" charset="0"/>
              <a:buChar char="•"/>
            </a:pPr>
            <a:endParaRPr lang="de-AT" baseline="0" dirty="0" smtClean="0"/>
          </a:p>
          <a:p>
            <a:pPr marL="169618" indent="-16961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sz="1200" kern="1200" dirty="0" smtClean="0">
                <a:solidFill>
                  <a:schemeClr val="tx1"/>
                </a:solidFill>
                <a:latin typeface="Corbel" panose="020B0503020204020204" pitchFamily="34" charset="0"/>
                <a:ea typeface="+mn-ea"/>
                <a:cs typeface="+mn-cs"/>
              </a:rPr>
              <a:t>Aufgrund der Fähigkeit , große Transportmengen in einer Schiffseinheit zu transportieren, ist das Binnenschiff besonders für </a:t>
            </a:r>
            <a:r>
              <a:rPr lang="de-AT" sz="1200" b="1" kern="1200" dirty="0" smtClean="0">
                <a:solidFill>
                  <a:schemeClr val="tx1"/>
                </a:solidFill>
                <a:latin typeface="Corbel" panose="020B0503020204020204" pitchFamily="34" charset="0"/>
                <a:ea typeface="+mn-ea"/>
                <a:cs typeface="+mn-cs"/>
              </a:rPr>
              <a:t>Massengüter</a:t>
            </a:r>
            <a:r>
              <a:rPr lang="de-AT" sz="1200" kern="1200" dirty="0" smtClean="0">
                <a:solidFill>
                  <a:schemeClr val="tx1"/>
                </a:solidFill>
                <a:latin typeface="Corbel" panose="020B0503020204020204" pitchFamily="34" charset="0"/>
                <a:ea typeface="+mn-ea"/>
                <a:cs typeface="+mn-cs"/>
              </a:rPr>
              <a:t> geeignet. Richtig geplant können Transportkosten gespart werden, wodurch sich längere Transportzeiten kompensieren lassen. Vor allem für den Transport </a:t>
            </a:r>
            <a:r>
              <a:rPr lang="de-AT" sz="1200" b="1" kern="1200" dirty="0" smtClean="0">
                <a:solidFill>
                  <a:schemeClr val="tx1"/>
                </a:solidFill>
                <a:latin typeface="Corbel" panose="020B0503020204020204" pitchFamily="34" charset="0"/>
                <a:ea typeface="+mn-ea"/>
                <a:cs typeface="+mn-cs"/>
              </a:rPr>
              <a:t>großer Ladungseinheiten </a:t>
            </a:r>
            <a:r>
              <a:rPr lang="de-AT" sz="1200" kern="1200" dirty="0" smtClean="0">
                <a:solidFill>
                  <a:schemeClr val="tx1"/>
                </a:solidFill>
                <a:latin typeface="Corbel" panose="020B0503020204020204" pitchFamily="34" charset="0"/>
                <a:ea typeface="+mn-ea"/>
                <a:cs typeface="+mn-cs"/>
              </a:rPr>
              <a:t>von Waren mit </a:t>
            </a:r>
            <a:r>
              <a:rPr lang="de-AT" sz="1200" b="1" kern="1200" dirty="0" smtClean="0">
                <a:solidFill>
                  <a:schemeClr val="tx1"/>
                </a:solidFill>
                <a:latin typeface="Corbel" panose="020B0503020204020204" pitchFamily="34" charset="0"/>
                <a:ea typeface="+mn-ea"/>
                <a:cs typeface="+mn-cs"/>
              </a:rPr>
              <a:t>geringem Wert</a:t>
            </a:r>
            <a:r>
              <a:rPr lang="de-AT" sz="1200" kern="1200" dirty="0" smtClean="0">
                <a:solidFill>
                  <a:schemeClr val="tx1"/>
                </a:solidFill>
                <a:latin typeface="Corbel" panose="020B0503020204020204" pitchFamily="34" charset="0"/>
                <a:ea typeface="+mn-ea"/>
                <a:cs typeface="+mn-cs"/>
              </a:rPr>
              <a:t> ist das Binnenschiff demnach ideal.</a:t>
            </a:r>
          </a:p>
          <a:p>
            <a:pPr defTabSz="905988">
              <a:defRPr/>
            </a:pPr>
            <a:r>
              <a:rPr lang="de-AT" sz="1200" kern="1200" dirty="0" smtClean="0">
                <a:solidFill>
                  <a:schemeClr val="tx1"/>
                </a:solidFill>
                <a:latin typeface="Corbel" panose="020B0503020204020204" pitchFamily="34" charset="0"/>
                <a:ea typeface="+mn-ea"/>
                <a:cs typeface="+mn-cs"/>
              </a:rPr>
              <a:t>Für die </a:t>
            </a:r>
            <a:r>
              <a:rPr lang="de-AT" sz="1200" b="1" kern="1200" dirty="0" smtClean="0">
                <a:solidFill>
                  <a:schemeClr val="tx1"/>
                </a:solidFill>
                <a:latin typeface="Corbel" panose="020B0503020204020204" pitchFamily="34" charset="0"/>
                <a:ea typeface="+mn-ea"/>
                <a:cs typeface="+mn-cs"/>
              </a:rPr>
              <a:t>Stahlindustrie</a:t>
            </a:r>
            <a:r>
              <a:rPr lang="de-AT" sz="1200" kern="1200" dirty="0" smtClean="0">
                <a:solidFill>
                  <a:schemeClr val="tx1"/>
                </a:solidFill>
                <a:latin typeface="Corbel" panose="020B0503020204020204" pitchFamily="34" charset="0"/>
                <a:ea typeface="+mn-ea"/>
                <a:cs typeface="+mn-cs"/>
              </a:rPr>
              <a:t> ist das Binnenschiff ein wichtiger Verkehrsträger, </a:t>
            </a:r>
            <a:r>
              <a:rPr lang="de-AT" sz="1200" b="1" kern="1200" dirty="0" smtClean="0">
                <a:solidFill>
                  <a:schemeClr val="tx1"/>
                </a:solidFill>
                <a:latin typeface="Corbel" panose="020B0503020204020204" pitchFamily="34" charset="0"/>
                <a:ea typeface="+mn-ea"/>
                <a:cs typeface="+mn-cs"/>
              </a:rPr>
              <a:t>Erze</a:t>
            </a:r>
            <a:r>
              <a:rPr lang="de-AT" sz="1200" kern="1200" dirty="0" smtClean="0">
                <a:solidFill>
                  <a:schemeClr val="tx1"/>
                </a:solidFill>
                <a:latin typeface="Corbel" panose="020B0503020204020204" pitchFamily="34" charset="0"/>
                <a:ea typeface="+mn-ea"/>
                <a:cs typeface="+mn-cs"/>
              </a:rPr>
              <a:t> machen auf der österreichischen Donau 25-30 % des gesamten Transportvolumens aus. Das wichtigste Unternehmen der Stahlbranche in Österreich ist dabei die voestalpine.</a:t>
            </a:r>
          </a:p>
          <a:p>
            <a:pPr defTabSz="905988">
              <a:defRPr/>
            </a:pPr>
            <a:r>
              <a:rPr lang="de-AT" sz="1200" b="1" kern="1200" dirty="0" smtClean="0">
                <a:solidFill>
                  <a:schemeClr val="tx1"/>
                </a:solidFill>
                <a:latin typeface="Corbel" panose="020B0503020204020204" pitchFamily="34" charset="0"/>
                <a:ea typeface="+mn-ea"/>
                <a:cs typeface="+mn-cs"/>
              </a:rPr>
              <a:t>Land- und forstwirtschaftliche Produkte </a:t>
            </a:r>
            <a:r>
              <a:rPr lang="de-AT" sz="1200" kern="1200" dirty="0" smtClean="0">
                <a:solidFill>
                  <a:schemeClr val="tx1"/>
                </a:solidFill>
                <a:latin typeface="Corbel" panose="020B0503020204020204" pitchFamily="34" charset="0"/>
                <a:ea typeface="+mn-ea"/>
                <a:cs typeface="+mn-cs"/>
              </a:rPr>
              <a:t>machen in Summe rund 18</a:t>
            </a:r>
            <a:r>
              <a:rPr lang="de-AT" sz="1200" kern="1200" baseline="0" dirty="0" smtClean="0">
                <a:solidFill>
                  <a:schemeClr val="tx1"/>
                </a:solidFill>
                <a:latin typeface="Corbel" panose="020B0503020204020204" pitchFamily="34" charset="0"/>
                <a:ea typeface="+mn-ea"/>
                <a:cs typeface="+mn-cs"/>
              </a:rPr>
              <a:t> </a:t>
            </a:r>
            <a:r>
              <a:rPr lang="de-AT" sz="1200" kern="1200" dirty="0" smtClean="0">
                <a:solidFill>
                  <a:schemeClr val="tx1"/>
                </a:solidFill>
                <a:latin typeface="Corbel" panose="020B0503020204020204" pitchFamily="34" charset="0"/>
                <a:ea typeface="+mn-ea"/>
                <a:cs typeface="+mn-cs"/>
              </a:rPr>
              <a:t>% des jährlich auf der österreichischen Donau transportierten Gütervolumens aus, was in Summe einen Anteil der eben genannten Sektoren von knapp 50 % ergibt.</a:t>
            </a: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smtClean="0"/>
              <a:t>Erdölerzeugnisse</a:t>
            </a:r>
            <a:r>
              <a:rPr lang="de-AT" dirty="0" smtClean="0"/>
              <a:t> der Mineralölindustrie machen auf der österreichischen</a:t>
            </a:r>
            <a:r>
              <a:rPr lang="de-AT" baseline="0" dirty="0" smtClean="0"/>
              <a:t> Donau weitere 14,5% des gesamten Transportaufkommens aus und stellen daher einen sehr wichtigen Markt dar. Im Donauraum befinden sich zahlreiche Raffinerien an oder in der Nähe der Donau. Neben Pipelines ist das Binnenschiff aufgrund seiner Massenleistungsfähigkeit, der geringen Transportkosten und der hohen Sicherheitsstandards für den Transport von Mineralölprodukten prädestiniert. Mit einer einzigen Ladung eines Tankschiffes können rund 20.000 PKW betankt werden.</a:t>
            </a:r>
          </a:p>
          <a:p>
            <a:pPr eaLnBrk="1" hangingPunct="1"/>
            <a:r>
              <a:rPr lang="de-AT" altLang="de-DE" dirty="0" smtClean="0"/>
              <a:t>Neben den traditionellen Märkten bieten</a:t>
            </a:r>
            <a:r>
              <a:rPr lang="de-AT" altLang="de-DE" baseline="0" dirty="0" smtClean="0"/>
              <a:t> einige weitere Branchen großes Potenzial für die Binnenschifffahrt.</a:t>
            </a:r>
          </a:p>
          <a:p>
            <a:pPr eaLnBrk="1" hangingPunct="1"/>
            <a:r>
              <a:rPr lang="de-AT" altLang="de-DE" baseline="0" dirty="0" smtClean="0"/>
              <a:t>Für den Transport von </a:t>
            </a:r>
            <a:r>
              <a:rPr lang="de-AT" altLang="de-DE" b="1" baseline="0" dirty="0" smtClean="0"/>
              <a:t>Schwer- und Übermaßgüter </a:t>
            </a:r>
            <a:r>
              <a:rPr lang="de-AT" altLang="de-DE" baseline="0" dirty="0" smtClean="0"/>
              <a:t>ist die Wasserstraße aufgrund ihrer Abmessungen und der verfügbaren Infrastruktur (keine Anpassung der Verkehrswege, keine Straßensperren usw. notwendig) bestens geeignet.</a:t>
            </a:r>
          </a:p>
          <a:p>
            <a:pPr eaLnBrk="1" hangingPunct="1"/>
            <a:r>
              <a:rPr lang="de-AT" altLang="de-DE" baseline="0" dirty="0" smtClean="0"/>
              <a:t>Durch die geringen Transportkosten und die Umweltfreundlichkeit eignet sich das Binnenschiff auch optimal für den Transport von </a:t>
            </a:r>
            <a:r>
              <a:rPr lang="de-AT" altLang="de-DE" b="1" baseline="0" dirty="0" smtClean="0"/>
              <a:t>biogenen Rohstoffen</a:t>
            </a:r>
            <a:r>
              <a:rPr lang="de-AT" altLang="de-DE" baseline="0" dirty="0" smtClean="0"/>
              <a:t>, für </a:t>
            </a:r>
            <a:r>
              <a:rPr lang="de-AT" altLang="de-DE" b="1" baseline="0" dirty="0" smtClean="0"/>
              <a:t>Altstoffe</a:t>
            </a:r>
            <a:r>
              <a:rPr lang="de-AT" altLang="de-DE" baseline="0" dirty="0" smtClean="0"/>
              <a:t> und </a:t>
            </a:r>
            <a:r>
              <a:rPr lang="de-AT" altLang="de-DE" b="1" baseline="0" dirty="0" smtClean="0"/>
              <a:t>Abfälle</a:t>
            </a:r>
            <a:r>
              <a:rPr lang="de-AT" altLang="de-DE" baseline="0" dirty="0" smtClean="0"/>
              <a:t> sowie </a:t>
            </a:r>
            <a:r>
              <a:rPr lang="de-AT" altLang="de-DE" b="1" baseline="0" dirty="0" smtClean="0"/>
              <a:t>Baustoffe</a:t>
            </a:r>
            <a:r>
              <a:rPr lang="de-AT" altLang="de-DE" baseline="0" dirty="0" smtClean="0"/>
              <a:t>. Diese Vorteile können durch optimierte Logistikketten auch zunehmend in der </a:t>
            </a:r>
            <a:r>
              <a:rPr lang="de-AT" altLang="de-DE" b="1" baseline="0" dirty="0" smtClean="0"/>
              <a:t>Automobilindustrie</a:t>
            </a:r>
            <a:r>
              <a:rPr lang="de-AT" altLang="de-DE" baseline="0" dirty="0" smtClean="0"/>
              <a:t> auf </a:t>
            </a:r>
            <a:r>
              <a:rPr lang="de-AT" altLang="de-DE" baseline="0" dirty="0" err="1" smtClean="0"/>
              <a:t>Ro</a:t>
            </a:r>
            <a:r>
              <a:rPr lang="de-AT" altLang="de-DE" baseline="0" dirty="0" smtClean="0"/>
              <a:t>-</a:t>
            </a:r>
            <a:r>
              <a:rPr lang="de-AT" altLang="de-DE" baseline="0" dirty="0" err="1" smtClean="0"/>
              <a:t>Ro</a:t>
            </a:r>
            <a:r>
              <a:rPr lang="de-AT" altLang="de-DE" baseline="0" dirty="0" smtClean="0"/>
              <a:t>-Schiffen genutzt werden.</a:t>
            </a:r>
          </a:p>
          <a:p>
            <a:pPr eaLnBrk="1" hangingPunct="1"/>
            <a:endParaRPr lang="de-AT" dirty="0" smtClean="0"/>
          </a:p>
          <a:p>
            <a:pPr defTabSz="905988">
              <a:defRPr/>
            </a:pPr>
            <a:r>
              <a:rPr lang="de-AT" baseline="0" dirty="0" smtClean="0"/>
              <a:t>(Nähere Ausführungen finden Sie im Handbuch der Donauschifffahrt S. 152-159.)</a:t>
            </a:r>
            <a:endParaRPr lang="de-AT" dirty="0" smtClean="0"/>
          </a:p>
          <a:p>
            <a:pPr eaLnBrk="1" hangingPunct="1"/>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95939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DE" dirty="0" smtClean="0"/>
              <a:t>In den</a:t>
            </a:r>
            <a:r>
              <a:rPr lang="de-DE" baseline="0" dirty="0" smtClean="0"/>
              <a:t> letzten Jahren hat die Attraktivität der Donau auch für längere </a:t>
            </a:r>
            <a:r>
              <a:rPr lang="de-DE" b="1" baseline="0" dirty="0" smtClean="0"/>
              <a:t>Flusskreuzfahrten</a:t>
            </a:r>
            <a:r>
              <a:rPr lang="de-DE" baseline="0" dirty="0" smtClean="0"/>
              <a:t> auf ihrem gesamten Lauf zwischen dem Main-Donau-Kanal und ihrer Mündung ins </a:t>
            </a:r>
            <a:r>
              <a:rPr lang="de-DE" b="1" baseline="0" dirty="0" smtClean="0"/>
              <a:t>Schwarze Meer </a:t>
            </a:r>
            <a:r>
              <a:rPr lang="de-DE" baseline="0" dirty="0" smtClean="0"/>
              <a:t>deutlich zugenommen. Neben den auf Langstrecken genützten </a:t>
            </a:r>
            <a:r>
              <a:rPr lang="de-DE" b="1" baseline="0" dirty="0" smtClean="0"/>
              <a:t>Kabinenschiffen</a:t>
            </a:r>
            <a:r>
              <a:rPr lang="de-DE" baseline="0" dirty="0" smtClean="0"/>
              <a:t> kommen auch </a:t>
            </a:r>
            <a:r>
              <a:rPr lang="de-DE" b="1" baseline="0" dirty="0" smtClean="0"/>
              <a:t>Ausflugsschiffe</a:t>
            </a:r>
            <a:r>
              <a:rPr lang="de-DE" baseline="0" dirty="0" smtClean="0"/>
              <a:t> für Tagesausflüge, Rund- und Charterfahrten zum Einsatz. Auf diese Weise verzeichnet die Donauschifffahrt in Österreich jährlich rund </a:t>
            </a:r>
            <a:r>
              <a:rPr lang="de-DE" b="1" baseline="0" dirty="0" smtClean="0"/>
              <a:t>1,3 </a:t>
            </a:r>
            <a:r>
              <a:rPr lang="de-DE" b="1" baseline="0" dirty="0" err="1" smtClean="0"/>
              <a:t>Mio</a:t>
            </a:r>
            <a:r>
              <a:rPr lang="de-DE" b="1" baseline="0" dirty="0" smtClean="0"/>
              <a:t> Passagiere</a:t>
            </a:r>
            <a:r>
              <a:rPr lang="de-DE" baseline="0" dirty="0" smtClean="0"/>
              <a:t>.</a:t>
            </a:r>
            <a:endParaRPr lang="de-DE" dirty="0" smtClean="0"/>
          </a:p>
          <a:p>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latin typeface="Corbel" panose="020B0503020204020204" pitchFamily="34" charset="0"/>
                <a:ea typeface="+mn-ea"/>
                <a:cs typeface="+mn-cs"/>
              </a:rPr>
              <a:t>(via </a:t>
            </a:r>
            <a:r>
              <a:rPr lang="de-AT" sz="1200" kern="1200" dirty="0" err="1" smtClean="0">
                <a:solidFill>
                  <a:schemeClr val="tx1"/>
                </a:solidFill>
                <a:latin typeface="Corbel" panose="020B0503020204020204" pitchFamily="34" charset="0"/>
                <a:ea typeface="+mn-ea"/>
                <a:cs typeface="+mn-cs"/>
              </a:rPr>
              <a:t>donau</a:t>
            </a:r>
            <a:r>
              <a:rPr lang="de-AT" sz="1200" kern="1200" dirty="0" smtClean="0">
                <a:solidFill>
                  <a:schemeClr val="tx1"/>
                </a:solidFill>
                <a:latin typeface="Corbel" panose="020B0503020204020204" pitchFamily="34" charset="0"/>
                <a:ea typeface="+mn-ea"/>
                <a:cs typeface="+mn-cs"/>
              </a:rPr>
              <a:t> Jahresbericht Donauschifffahrt 2017)</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21</a:t>
            </a:fld>
            <a:endParaRPr lang="de-AT" dirty="0">
              <a:solidFill>
                <a:prstClr val="black"/>
              </a:solidFill>
            </a:endParaRPr>
          </a:p>
        </p:txBody>
      </p:sp>
    </p:spTree>
    <p:extLst>
      <p:ext uri="{BB962C8B-B14F-4D97-AF65-F5344CB8AC3E}">
        <p14:creationId xmlns:p14="http://schemas.microsoft.com/office/powerpoint/2010/main" val="315937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latin typeface="+mn-lt"/>
              </a:rPr>
              <a:t>In der Personenschifffahrt waren im Jahr </a:t>
            </a:r>
            <a:r>
              <a:rPr lang="de-AT" dirty="0" smtClean="0">
                <a:latin typeface="+mn-lt"/>
              </a:rPr>
              <a:t>201 </a:t>
            </a:r>
            <a:r>
              <a:rPr lang="de-AT" dirty="0">
                <a:latin typeface="+mn-lt"/>
              </a:rPr>
              <a:t>auf der österreichischen Donau in Summe </a:t>
            </a:r>
            <a:r>
              <a:rPr lang="de-AT" b="1" dirty="0" smtClean="0">
                <a:latin typeface="+mn-lt"/>
              </a:rPr>
              <a:t>1 265 000 Passagiere (+2,8 %) </a:t>
            </a:r>
            <a:r>
              <a:rPr lang="de-AT" dirty="0">
                <a:latin typeface="+mn-lt"/>
              </a:rPr>
              <a:t>unterwegs.</a:t>
            </a:r>
          </a:p>
          <a:p>
            <a:endParaRPr lang="de-AT" dirty="0">
              <a:latin typeface="+mn-lt"/>
            </a:endParaRPr>
          </a:p>
          <a:p>
            <a:r>
              <a:rPr lang="de-AT" dirty="0" smtClean="0">
                <a:latin typeface="+mn-lt"/>
              </a:rPr>
              <a:t>Die Zahl der Flusskreuzfahrten</a:t>
            </a:r>
            <a:r>
              <a:rPr lang="de-AT" baseline="0" dirty="0" smtClean="0">
                <a:latin typeface="+mn-lt"/>
              </a:rPr>
              <a:t> hat </a:t>
            </a:r>
            <a:r>
              <a:rPr lang="de-AT" dirty="0" smtClean="0"/>
              <a:t>im Jahr 2017 weiter zugenommen und mit rund 450 000 beförderten Passagierinnen und Passagieren (+8,4 %) den letztjährigen Rekord gebrochen. Insgesamt kamen sechs Neubauten auf dem österreichischen Abschnitt zum Einsatz, womit sich die Zahl der verkehrenden Kabinenschiffe auf 174 erhöhte (+3,6 %). Diese absolvierten in Summe 4 977 Fahrten (+7,8 %). </a:t>
            </a:r>
            <a:endParaRPr lang="de-AT" dirty="0">
              <a:latin typeface="+mn-lt"/>
            </a:endParaRPr>
          </a:p>
          <a:p>
            <a:endParaRPr lang="de-AT" dirty="0">
              <a:latin typeface="+mn-lt"/>
            </a:endParaRPr>
          </a:p>
          <a:p>
            <a:r>
              <a:rPr lang="de-AT" dirty="0">
                <a:latin typeface="+mn-lt"/>
              </a:rPr>
              <a:t>Im </a:t>
            </a:r>
            <a:r>
              <a:rPr lang="de-AT" b="1" dirty="0">
                <a:latin typeface="+mn-lt"/>
              </a:rPr>
              <a:t>Linienverkehr </a:t>
            </a:r>
            <a:r>
              <a:rPr lang="de-AT" dirty="0">
                <a:latin typeface="+mn-lt"/>
              </a:rPr>
              <a:t>wurden im Jahr </a:t>
            </a:r>
            <a:r>
              <a:rPr lang="de-AT" dirty="0" smtClean="0">
                <a:latin typeface="+mn-lt"/>
              </a:rPr>
              <a:t>2017 </a:t>
            </a:r>
            <a:r>
              <a:rPr lang="de-AT" dirty="0">
                <a:latin typeface="+mn-lt"/>
              </a:rPr>
              <a:t>insgesamt </a:t>
            </a:r>
            <a:r>
              <a:rPr lang="de-AT" b="1" dirty="0" smtClean="0">
                <a:latin typeface="+mn-lt"/>
              </a:rPr>
              <a:t>705.000 </a:t>
            </a:r>
            <a:r>
              <a:rPr lang="de-AT" b="1" dirty="0">
                <a:latin typeface="+mn-lt"/>
              </a:rPr>
              <a:t>Personen </a:t>
            </a:r>
            <a:r>
              <a:rPr lang="de-AT" dirty="0" smtClean="0">
                <a:latin typeface="+mn-lt"/>
              </a:rPr>
              <a:t>(+/- 0 %) auf </a:t>
            </a:r>
            <a:r>
              <a:rPr lang="de-AT" dirty="0">
                <a:latin typeface="+mn-lt"/>
              </a:rPr>
              <a:t>der österreichischen Donau befördert. </a:t>
            </a:r>
            <a:endParaRPr lang="de-AT" dirty="0" smtClean="0">
              <a:latin typeface="+mn-lt"/>
            </a:endParaRPr>
          </a:p>
          <a:p>
            <a:endParaRPr lang="de-AT" dirty="0" smtClean="0">
              <a:latin typeface="+mn-lt"/>
            </a:endParaRPr>
          </a:p>
          <a:p>
            <a:pPr eaLnBrk="1" hangingPunct="1">
              <a:lnSpc>
                <a:spcPct val="80000"/>
              </a:lnSpc>
            </a:pPr>
            <a:r>
              <a:rPr lang="de-AT" sz="1000" kern="1200" dirty="0" smtClean="0">
                <a:solidFill>
                  <a:schemeClr val="tx1"/>
                </a:solidFill>
                <a:latin typeface="Corbel" panose="020B0503020204020204" pitchFamily="34" charset="0"/>
                <a:ea typeface="+mn-ea"/>
                <a:cs typeface="+mn-cs"/>
              </a:rPr>
              <a:t>(via </a:t>
            </a:r>
            <a:r>
              <a:rPr lang="de-AT" sz="1000" kern="1200" dirty="0" err="1" smtClean="0">
                <a:solidFill>
                  <a:schemeClr val="tx1"/>
                </a:solidFill>
                <a:latin typeface="Corbel" panose="020B0503020204020204" pitchFamily="34" charset="0"/>
                <a:ea typeface="+mn-ea"/>
                <a:cs typeface="+mn-cs"/>
              </a:rPr>
              <a:t>donau</a:t>
            </a:r>
            <a:r>
              <a:rPr lang="de-AT" sz="1000" kern="1200" dirty="0" smtClean="0">
                <a:solidFill>
                  <a:schemeClr val="tx1"/>
                </a:solidFill>
                <a:latin typeface="Corbel" panose="020B0503020204020204" pitchFamily="34" charset="0"/>
                <a:ea typeface="+mn-ea"/>
                <a:cs typeface="+mn-cs"/>
              </a:rPr>
              <a:t> Jahresbericht Donauschifffahrt 2017)</a:t>
            </a:r>
          </a:p>
          <a:p>
            <a:endParaRPr lang="de-AT" dirty="0">
              <a:latin typeface="+mn-lt"/>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187366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viele Passagiere waren 2017 auf der Donau unterwegs? 1,3 Mio.</a:t>
            </a: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58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133831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Donauschifffahrt</a:t>
            </a:r>
            <a:r>
              <a:rPr lang="de-AT" baseline="0" dirty="0" smtClean="0"/>
              <a:t> verfügt über eine Vielzahl an guten Argumenten die ihren Ausbau beziehungsweise ihre Stärkung rechtfertigen. Neben ihrer Massenleistungsfähigkeit, den niedrigen Transportkosten, ihrer Sicherheit und Umweltfreundlichkeit ist sie rund um die Uhr einsatzbereit, verursacht niedrige Infrastruktur und Wegekosten und verfügt über hohe, freie Kapazitäten, was sie in vielen Bereichen zu einer guten Alternative zu Schiene und Straße macht.</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S.17 und unter https://www.zobodat.at/pdf/Oesterreichs-Fischerei_60_0274-0286.pdf</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05817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D273FCF5-4C6A-419C-B052-6EF528384C46}" type="slidenum">
              <a:rPr lang="en-GB" sz="1200">
                <a:solidFill>
                  <a:prstClr val="black"/>
                </a:solidFill>
              </a:rPr>
              <a:pPr eaLnBrk="1" hangingPunct="1"/>
              <a:t>26</a:t>
            </a:fld>
            <a:endParaRPr lang="en-GB" sz="1200" dirty="0">
              <a:solidFill>
                <a:prstClr val="black"/>
              </a:solidFill>
            </a:endParaRPr>
          </a:p>
        </p:txBody>
      </p:sp>
      <p:sp>
        <p:nvSpPr>
          <p:cNvPr id="67587" name="Rectangle 2"/>
          <p:cNvSpPr>
            <a:spLocks noGrp="1" noRot="1" noChangeAspect="1" noChangeArrowheads="1" noTextEdit="1"/>
          </p:cNvSpPr>
          <p:nvPr>
            <p:ph type="sldImg"/>
          </p:nvPr>
        </p:nvSpPr>
        <p:spPr>
          <a:xfrm>
            <a:off x="852488" y="744538"/>
            <a:ext cx="4964112" cy="3724275"/>
          </a:xfrm>
          <a:ln/>
        </p:spPr>
      </p:sp>
      <p:sp>
        <p:nvSpPr>
          <p:cNvPr id="67588" name="Rectangle 3"/>
          <p:cNvSpPr>
            <a:spLocks noGrp="1" noChangeArrowheads="1"/>
          </p:cNvSpPr>
          <p:nvPr>
            <p:ph type="body" idx="1"/>
          </p:nvPr>
        </p:nvSpPr>
        <p:spPr>
          <a:noFill/>
        </p:spPr>
        <p:txBody>
          <a:bodyPr/>
          <a:lstStyle/>
          <a:p>
            <a:pPr marL="0" lvl="1" defTabSz="905988">
              <a:defRPr/>
            </a:pPr>
            <a:r>
              <a:rPr lang="de-DE" altLang="de-DE" sz="2400" dirty="0">
                <a:solidFill>
                  <a:schemeClr val="accent1"/>
                </a:solidFill>
              </a:rPr>
              <a:t>Das Binnenschiff weist zahlreiche Vorteile gegenüber anderen Transportmitteln auf. </a:t>
            </a:r>
          </a:p>
          <a:p>
            <a:pPr marL="0" lvl="1" defTabSz="905988">
              <a:defRPr/>
            </a:pPr>
            <a:r>
              <a:rPr lang="de-DE" altLang="de-DE" sz="2400" dirty="0">
                <a:solidFill>
                  <a:schemeClr val="accent1"/>
                </a:solidFill>
              </a:rPr>
              <a:t>Im Bezug auf den </a:t>
            </a:r>
            <a:r>
              <a:rPr lang="de-DE" altLang="de-DE" sz="2400" b="1" dirty="0">
                <a:solidFill>
                  <a:schemeClr val="accent1"/>
                </a:solidFill>
              </a:rPr>
              <a:t>spezifischen Energieverbrauch </a:t>
            </a:r>
            <a:r>
              <a:rPr lang="de-DE" altLang="de-DE" sz="2400" dirty="0">
                <a:solidFill>
                  <a:schemeClr val="accent1"/>
                </a:solidFill>
              </a:rPr>
              <a:t>kann die Binnenschifffahrt als der effektivste und somit umweltfreundlichste Verkehrsträger bezeichnet werden. Das Binnenschiff kann eine Tonne Ladung bei gleichem Energieverbrauch beinahe </a:t>
            </a:r>
            <a:r>
              <a:rPr lang="de-DE" altLang="de-DE" sz="2400" b="1" dirty="0">
                <a:solidFill>
                  <a:schemeClr val="accent1"/>
                </a:solidFill>
              </a:rPr>
              <a:t>viermal so weit </a:t>
            </a:r>
            <a:r>
              <a:rPr lang="de-DE" altLang="de-DE" sz="2400" dirty="0">
                <a:solidFill>
                  <a:schemeClr val="accent1"/>
                </a:solidFill>
              </a:rPr>
              <a:t>transportieren wie der LKW</a:t>
            </a:r>
            <a:r>
              <a:rPr lang="de-DE" altLang="de-DE" sz="2400" dirty="0" smtClean="0">
                <a:solidFill>
                  <a:schemeClr val="accent1"/>
                </a:solidFill>
              </a:rPr>
              <a:t>. Dadurch</a:t>
            </a:r>
            <a:r>
              <a:rPr lang="de-DE" altLang="de-DE" sz="2400" baseline="0" dirty="0" smtClean="0">
                <a:solidFill>
                  <a:schemeClr val="accent1"/>
                </a:solidFill>
              </a:rPr>
              <a:t> können rund 70 % weniger Treibstoff verbraucht.</a:t>
            </a:r>
            <a:endParaRPr lang="de-DE" altLang="de-DE" sz="2400" b="1" dirty="0">
              <a:solidFill>
                <a:schemeClr val="accent1"/>
              </a:solidFill>
            </a:endParaRPr>
          </a:p>
          <a:p>
            <a:pPr marL="0" lvl="1" defTabSz="905988">
              <a:defRPr/>
            </a:pPr>
            <a:endParaRPr lang="de-DE" altLang="de-DE" sz="2400" dirty="0">
              <a:solidFill>
                <a:schemeClr val="accent1"/>
              </a:solidFill>
            </a:endParaRPr>
          </a:p>
          <a:p>
            <a:pPr marL="0" lvl="1" defTabSz="905988">
              <a:defRPr/>
            </a:pPr>
            <a:r>
              <a:rPr lang="de-DE" altLang="de-DE" sz="2400" dirty="0">
                <a:solidFill>
                  <a:schemeClr val="accent1"/>
                </a:solidFill>
              </a:rPr>
              <a:t>Es verursacht im Vergleich mit LKW und Bahn die mit Abstand </a:t>
            </a:r>
            <a:r>
              <a:rPr lang="de-DE" altLang="de-DE" sz="2400" b="1" dirty="0">
                <a:solidFill>
                  <a:schemeClr val="accent1"/>
                </a:solidFill>
              </a:rPr>
              <a:t>geringsten externen Kosten</a:t>
            </a:r>
            <a:r>
              <a:rPr lang="de-DE" altLang="de-DE" sz="2400" dirty="0">
                <a:solidFill>
                  <a:schemeClr val="accent1"/>
                </a:solidFill>
              </a:rPr>
              <a:t>. Externe Kosten sind Kosten die aus Klimagasen, Luftschadstoffen, Unfällen und Lärm resultieren. Insbesondere der CO2-Ausstoß ist vergleichsweise niedrig, wodurch die Binnenschifffahrt einen Beitrag zur Erreichung der Klimaziele der europäischen Union leisten kann.</a:t>
            </a:r>
          </a:p>
          <a:p>
            <a:pPr eaLnBrk="1" hangingPunct="1"/>
            <a:endParaRPr lang="de-DE" altLang="de-DE" sz="2400" dirty="0" smtClean="0">
              <a:solidFill>
                <a:schemeClr val="accent1"/>
              </a:solidFill>
            </a:endParaRPr>
          </a:p>
          <a:p>
            <a:pPr eaLnBrk="1" hangingPunct="1"/>
            <a:r>
              <a:rPr lang="de-DE" altLang="de-DE" sz="2400" dirty="0" smtClean="0">
                <a:solidFill>
                  <a:schemeClr val="accent1"/>
                </a:solidFill>
              </a:rPr>
              <a:t>www.viadona.org</a:t>
            </a:r>
            <a:endParaRPr lang="de-DE" altLang="de-DE" sz="2400" dirty="0">
              <a:solidFill>
                <a:schemeClr val="accent1"/>
              </a:solidFill>
            </a:endParaRPr>
          </a:p>
        </p:txBody>
      </p:sp>
    </p:spTree>
    <p:extLst>
      <p:ext uri="{BB962C8B-B14F-4D97-AF65-F5344CB8AC3E}">
        <p14:creationId xmlns:p14="http://schemas.microsoft.com/office/powerpoint/2010/main" val="145662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DE" dirty="0">
                <a:latin typeface="+mn-lt"/>
              </a:rPr>
              <a:t>Zusätzlich bietet das Binnenschiff verglichen mit den anderen Landverkehrsträgern eine deutlich größere Transportkapazität je Transporteinheit und kann beziehungsweise könnte so einen wichtigen Beitrag zur Entlastung von Straße und Schiene leisten. </a:t>
            </a:r>
          </a:p>
          <a:p>
            <a:pPr defTabSz="905988">
              <a:defRPr/>
            </a:pPr>
            <a:r>
              <a:rPr lang="de-DE" dirty="0">
                <a:latin typeface="+mn-lt"/>
              </a:rPr>
              <a:t>Zur Veranschaulichung der </a:t>
            </a:r>
            <a:r>
              <a:rPr lang="de-DE" b="1" dirty="0">
                <a:latin typeface="+mn-lt"/>
              </a:rPr>
              <a:t>Massenleistungsfähigkeit</a:t>
            </a:r>
            <a:r>
              <a:rPr lang="de-DE" dirty="0">
                <a:latin typeface="+mn-lt"/>
              </a:rPr>
              <a:t> der Binnenschifffahrt:</a:t>
            </a:r>
          </a:p>
          <a:p>
            <a:pPr defTabSz="905988">
              <a:defRPr/>
            </a:pPr>
            <a:r>
              <a:rPr lang="de-DE" dirty="0">
                <a:latin typeface="+mn-lt"/>
              </a:rPr>
              <a:t>Ein </a:t>
            </a:r>
            <a:r>
              <a:rPr lang="de-DE" b="1" dirty="0">
                <a:latin typeface="+mn-lt"/>
              </a:rPr>
              <a:t>Binnenschiff</a:t>
            </a:r>
            <a:r>
              <a:rPr lang="de-DE" dirty="0">
                <a:latin typeface="+mn-lt"/>
              </a:rPr>
              <a:t> mit 4 Leichtern (7.000 Nettotonnen) kann so viel transportieren wie </a:t>
            </a:r>
            <a:r>
              <a:rPr lang="de-DE" b="1" dirty="0">
                <a:latin typeface="+mn-lt"/>
              </a:rPr>
              <a:t>175 Eisenbahnwaggons </a:t>
            </a:r>
            <a:r>
              <a:rPr lang="de-DE" dirty="0">
                <a:latin typeface="+mn-lt"/>
              </a:rPr>
              <a:t>oder </a:t>
            </a:r>
            <a:r>
              <a:rPr lang="de-DE" b="1" dirty="0">
                <a:latin typeface="+mn-lt"/>
              </a:rPr>
              <a:t>280 LKW</a:t>
            </a:r>
            <a:r>
              <a:rPr lang="de-DE" dirty="0">
                <a:latin typeface="+mn-lt"/>
              </a:rPr>
              <a:t>. Das entspricht einer </a:t>
            </a:r>
            <a:r>
              <a:rPr lang="de-DE" b="1" dirty="0">
                <a:latin typeface="+mn-lt"/>
              </a:rPr>
              <a:t>LKW-Kolonne</a:t>
            </a:r>
            <a:r>
              <a:rPr lang="de-DE" dirty="0">
                <a:latin typeface="+mn-lt"/>
              </a:rPr>
              <a:t> von rund </a:t>
            </a:r>
            <a:r>
              <a:rPr lang="de-DE" b="1" dirty="0">
                <a:latin typeface="+mn-lt"/>
              </a:rPr>
              <a:t>20 km </a:t>
            </a:r>
            <a:r>
              <a:rPr lang="de-DE" dirty="0">
                <a:latin typeface="+mn-lt"/>
              </a:rPr>
              <a:t>auf der Autobahn!</a:t>
            </a:r>
            <a:endParaRPr lang="de-AT" dirty="0">
              <a:latin typeface="+mn-lt"/>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19)</a:t>
            </a:r>
            <a:endParaRPr lang="de-AT" dirty="0" smtClean="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27</a:t>
            </a:fld>
            <a:endParaRPr lang="de-AT" dirty="0">
              <a:solidFill>
                <a:prstClr val="black"/>
              </a:solidFill>
            </a:endParaRPr>
          </a:p>
        </p:txBody>
      </p:sp>
    </p:spTree>
    <p:extLst>
      <p:ext uri="{BB962C8B-B14F-4D97-AF65-F5344CB8AC3E}">
        <p14:creationId xmlns:p14="http://schemas.microsoft.com/office/powerpoint/2010/main" val="129303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Binnenschiff</a:t>
            </a:r>
            <a:r>
              <a:rPr lang="de-AT" baseline="0" dirty="0" smtClean="0"/>
              <a:t> stellt das mit Abstand </a:t>
            </a:r>
            <a:r>
              <a:rPr lang="de-AT" b="1" baseline="0" dirty="0" smtClean="0"/>
              <a:t>sicherste Verkehrsmittel </a:t>
            </a:r>
            <a:r>
              <a:rPr lang="de-AT" baseline="0" dirty="0" smtClean="0"/>
              <a:t>dar. Im Jahr 2017 kam es auf der österreichischen Donau insgesamt zu 21 Verkehrsunfällen.</a:t>
            </a:r>
          </a:p>
          <a:p>
            <a:r>
              <a:rPr lang="de-AT" baseline="0" dirty="0" smtClean="0"/>
              <a:t>Im selben Vergleichszeitraum kam es österreichweit zu 1 379 Unfällen mit LKWs über 3,5 Tonnen (Quelle: Statistik Austria).</a:t>
            </a:r>
          </a:p>
          <a:p>
            <a:endParaRPr lang="de-AT" baseline="0" dirty="0" smtClean="0"/>
          </a:p>
          <a:p>
            <a:r>
              <a:rPr lang="de-AT" baseline="0" dirty="0" smtClean="0"/>
              <a:t>Zudem ist das Binnenschiff </a:t>
            </a:r>
            <a:r>
              <a:rPr lang="de-AT" b="1" baseline="0" dirty="0" smtClean="0"/>
              <a:t>rund um die Uhr einsetzbar</a:t>
            </a:r>
            <a:r>
              <a:rPr lang="de-AT" baseline="0" dirty="0" smtClean="0"/>
              <a:t>, Beschränkungen wie Wochenend- und Nachtfahrverbote gibt es keine.</a:t>
            </a:r>
          </a:p>
          <a:p>
            <a:endParaRPr lang="de-AT" baseline="0" dirty="0" smtClean="0"/>
          </a:p>
          <a:p>
            <a:r>
              <a:rPr lang="de-AT" baseline="0" dirty="0" smtClean="0"/>
              <a:t>Durch die meist natürliche Infrastruktur der Wasserstraße, werden </a:t>
            </a:r>
            <a:r>
              <a:rPr lang="de-AT" b="1" baseline="0" dirty="0" smtClean="0"/>
              <a:t>geringere Wege- und Instandhaltungskosten </a:t>
            </a:r>
            <a:r>
              <a:rPr lang="de-AT" baseline="0" dirty="0" smtClean="0"/>
              <a:t>benötigt. </a:t>
            </a:r>
          </a:p>
          <a:p>
            <a:r>
              <a:rPr lang="de-AT" baseline="0" dirty="0" smtClean="0"/>
              <a:t>Zur Veranschaulichung: zur Verbesserung der Infrastruktur der gesamten Donau würden nach Schätzungen rund 1,2 Milliarden Euro benötigt werden, dies entspricht den Errichtungskosten von rund 50 Straßenkilometern!</a:t>
            </a:r>
          </a:p>
          <a:p>
            <a:endParaRPr lang="de-AT" baseline="0" dirty="0" smtClean="0"/>
          </a:p>
          <a:p>
            <a:r>
              <a:rPr lang="de-AT" baseline="0" dirty="0" smtClean="0"/>
              <a:t>Die rechte Grafik zeigt einen Wegekostenvergleich am Beispiel der deutschen Landverkehrsträger, die beim Binnenschiff mit 12,60 Euro je 1000 Tonnenkilometern mit Abstand am niedrigsten ausfallen.</a:t>
            </a:r>
          </a:p>
          <a:p>
            <a:endParaRPr lang="de-AT"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19ff)</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316790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Die Akteure</a:t>
            </a:r>
            <a:r>
              <a:rPr lang="de-AT" baseline="0" dirty="0" smtClean="0"/>
              <a:t> melden, nicht zuletzt auch aufgrund fehlender international-einheitlicher Qualifikationsstandards, einen zunehmenden </a:t>
            </a:r>
            <a:r>
              <a:rPr lang="de-AT" b="1" baseline="0" dirty="0" smtClean="0"/>
              <a:t>Rückgang an qualifiziertem Personal</a:t>
            </a:r>
            <a:r>
              <a:rPr lang="de-AT" baseline="0" dirty="0" smtClean="0"/>
              <a:t>. Zudem hat ein hoher Anteil der Schiffsführer ein relativ hohes Alter und wird in den kommenden Jahren altersbedingt aus dem Berufsleben austeigen. Außerdem beenden viele Kapitäne und Matrosen familienbedingt oft frühzeitig ihre Karriere und wechseln zu einem Beruf mit Binnenschifffahrtsbezug an Land um öfter bei ihren Familien sein zu können. </a:t>
            </a:r>
          </a:p>
          <a:p>
            <a:endParaRPr lang="de-DE" dirty="0" smtClean="0"/>
          </a:p>
          <a:p>
            <a:r>
              <a:rPr lang="de-DE" dirty="0" smtClean="0"/>
              <a:t>Die Aus-</a:t>
            </a:r>
            <a:r>
              <a:rPr lang="de-DE" baseline="0" dirty="0" smtClean="0"/>
              <a:t> und Weiterbildung ist in den einzelnen Donauländern und auch gesamteuropäisch gesehen sehr unterschiedlich ausgeprägt. Die Ansätze reichen von praxisorientierten Modellen ohne verpflichtenden Besuch einer Ausbildungsinstitution bis hin zur akademischen Ausbildung. In manchen Ländern bestehen mehrere Berufswege parallel. </a:t>
            </a:r>
            <a:endParaRPr lang="de-AT" dirty="0" smtClean="0"/>
          </a:p>
          <a:p>
            <a:endParaRPr lang="de-AT" baseline="0" dirty="0" smtClean="0"/>
          </a:p>
          <a:p>
            <a:r>
              <a:rPr lang="de-AT" baseline="0" dirty="0" smtClean="0"/>
              <a:t>Nähere Ausführungen finden Sie im Handbuch der Donauschifffahrt S. 124</a:t>
            </a:r>
          </a:p>
          <a:p>
            <a:r>
              <a:rPr lang="de-AT" dirty="0" smtClean="0"/>
              <a:t>Und</a:t>
            </a:r>
            <a:r>
              <a:rPr lang="de-AT" baseline="0" dirty="0" smtClean="0"/>
              <a:t> unter </a:t>
            </a:r>
            <a:r>
              <a:rPr lang="de-AT" dirty="0" smtClean="0"/>
              <a:t>https://www.edinna.eu/; http://www.bag.bund.de</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265300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Innerhalb Europas</a:t>
            </a:r>
            <a:r>
              <a:rPr lang="de-AT" baseline="0" dirty="0" smtClean="0"/>
              <a:t> und auch EU-weit </a:t>
            </a:r>
            <a:r>
              <a:rPr lang="de-AT" b="1" baseline="0" dirty="0" smtClean="0"/>
              <a:t>variieren</a:t>
            </a:r>
            <a:r>
              <a:rPr lang="de-AT" baseline="0" dirty="0" smtClean="0"/>
              <a:t> die </a:t>
            </a:r>
            <a:r>
              <a:rPr lang="de-AT" b="1" baseline="0" dirty="0" smtClean="0"/>
              <a:t>Ausbildungsstandards</a:t>
            </a:r>
            <a:r>
              <a:rPr lang="de-AT" baseline="0" dirty="0" smtClean="0"/>
              <a:t> länderabhängig stark. Ausbildungslänge, die Dauer der praktischen Ausbildung, der generelle Aufbau sowie die Inhalte weichen von Land zu Land teilweise erheblich voneinander ab, eine EU-weite Harmonisierung oder zumindest eine Vorgabe von Mindeststandards gibt es nicht.</a:t>
            </a:r>
          </a:p>
          <a:p>
            <a:r>
              <a:rPr lang="de-AT" baseline="0" dirty="0" smtClean="0"/>
              <a:t>Das Vorliegen zahlreicher verschiedener Diplome und Zertifikate macht eine Einschätzung der jeweiligen Qualifikationsstandards schwierig und erschwert den länderübergreifenden Einsatz von Personal.</a:t>
            </a:r>
          </a:p>
          <a:p>
            <a:endParaRPr lang="de-AT" baseline="0" dirty="0" smtClean="0"/>
          </a:p>
          <a:p>
            <a:r>
              <a:rPr lang="de-AT" baseline="0" dirty="0" smtClean="0"/>
              <a:t>Die Standards für die jeweiligen Zertifikate und Diplome werden überwiegend von sogenannten Flusskommissionen wie der Rheinkommission oder der Donaukommission beziehungsweise von nationaler Seite vorgegeben.</a:t>
            </a:r>
          </a:p>
          <a:p>
            <a:endParaRPr lang="de-AT" baseline="0" dirty="0" smtClean="0"/>
          </a:p>
          <a:p>
            <a:r>
              <a:rPr lang="de-AT" baseline="0" dirty="0" smtClean="0"/>
              <a:t>Ein zusätzliches Problem liegt darin, dass ein geplanter Wechsel von der Seeschifffahrt zur Binnenschifffahrt schwierig ist.</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Nähere Ausführungen finden Sie im Handbuch der Donauschifffahrt S. 124</a:t>
            </a:r>
          </a:p>
          <a:p>
            <a:r>
              <a:rPr lang="de-AT" baseline="0" dirty="0" smtClean="0"/>
              <a:t>https://www.binnenschiff.de</a:t>
            </a:r>
          </a:p>
          <a:p>
            <a:r>
              <a:rPr lang="de-AT" baseline="0" dirty="0" smtClean="0"/>
              <a:t>www.bmvit.gv.at</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44974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baseline="0" dirty="0" smtClean="0"/>
              <a:t>Die </a:t>
            </a:r>
            <a:r>
              <a:rPr lang="de-AT" b="1" baseline="0" dirty="0" smtClean="0"/>
              <a:t>Probleme</a:t>
            </a:r>
            <a:r>
              <a:rPr lang="de-AT" baseline="0" dirty="0" smtClean="0"/>
              <a:t> der Donauschifffahrt, die es anzupacken gilt, liegen in der </a:t>
            </a:r>
            <a:r>
              <a:rPr lang="de-AT" b="1" baseline="0" dirty="0" smtClean="0"/>
              <a:t>Abhängigkeit von schwankenden Fahrwasserverhältnissen </a:t>
            </a:r>
            <a:r>
              <a:rPr lang="de-AT" baseline="0" dirty="0" smtClean="0"/>
              <a:t>und dem damit verbundenen unterschiedlichen Auslastungsgrad der Schiffe, der </a:t>
            </a:r>
            <a:r>
              <a:rPr lang="de-AT" b="1" baseline="0" dirty="0" smtClean="0"/>
              <a:t>niedrigen Transportgeschwindigkeit </a:t>
            </a:r>
            <a:r>
              <a:rPr lang="de-AT" baseline="0" dirty="0" smtClean="0"/>
              <a:t>und der </a:t>
            </a:r>
            <a:r>
              <a:rPr lang="de-AT" b="1" baseline="0" dirty="0" smtClean="0"/>
              <a:t>geringen Netzdichte</a:t>
            </a:r>
            <a:r>
              <a:rPr lang="de-AT" baseline="0" dirty="0" smtClean="0"/>
              <a:t>, die oft einen Vor- und Nachlauf auf Straße oder Schiene notwendig machen sowie den zahlreichen </a:t>
            </a:r>
            <a:r>
              <a:rPr lang="de-AT" b="1" baseline="0" dirty="0" smtClean="0"/>
              <a:t>Brücken</a:t>
            </a:r>
            <a:r>
              <a:rPr lang="de-AT" baseline="0" dirty="0" smtClean="0"/>
              <a:t>, die eine Durchfahrt oft zusätzlich erschweren.</a:t>
            </a:r>
          </a:p>
          <a:p>
            <a:pPr defTabSz="905988">
              <a:defRPr/>
            </a:pPr>
            <a:endParaRPr lang="de-AT" baseline="0" dirty="0" smtClean="0"/>
          </a:p>
          <a:p>
            <a:pPr defTabSz="905988">
              <a:defRPr/>
            </a:pPr>
            <a:r>
              <a:rPr lang="de-AT" baseline="0" dirty="0" smtClean="0"/>
              <a:t>Die unterschiedlichen politischen und somit auch budgetären Gewichtungen der Binnenschifffahrt in den einzelnen Donaustaaten, die oft eine </a:t>
            </a:r>
            <a:r>
              <a:rPr lang="de-AT" b="1" baseline="0" dirty="0" smtClean="0"/>
              <a:t>nicht adäquate Instandhaltung</a:t>
            </a:r>
            <a:r>
              <a:rPr lang="de-AT" baseline="0" dirty="0" smtClean="0"/>
              <a:t> der Wasserstraße zur Folge hat sowie der </a:t>
            </a:r>
            <a:r>
              <a:rPr lang="de-AT" b="1" baseline="0" dirty="0" smtClean="0"/>
              <a:t>hohe Modernisierungsbedarf </a:t>
            </a:r>
            <a:r>
              <a:rPr lang="de-AT" baseline="0" dirty="0" smtClean="0"/>
              <a:t>vieler Donauhäfen und auch von Teilen der Donauflotte erschweren die Donauschifffahrt neben dem </a:t>
            </a:r>
            <a:r>
              <a:rPr lang="de-AT" b="1" baseline="0" dirty="0" smtClean="0"/>
              <a:t>Mangel an qualifiziertem Personal </a:t>
            </a:r>
            <a:r>
              <a:rPr lang="de-AT" baseline="0" dirty="0" smtClean="0"/>
              <a:t>zusätzlich.</a:t>
            </a:r>
            <a:endParaRPr lang="de-AT" dirty="0" smtClean="0"/>
          </a:p>
          <a:p>
            <a:endParaRPr lang="de-AT" dirty="0" smtClean="0"/>
          </a:p>
          <a:p>
            <a:r>
              <a:rPr lang="de-AT" baseline="0" dirty="0" smtClean="0"/>
              <a:t>Nähere Ausführungen finden Sie im Handbuch der Donauschifffahrt S.17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3890116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Um</a:t>
            </a:r>
            <a:r>
              <a:rPr lang="de-AT" baseline="0" dirty="0" smtClean="0"/>
              <a:t> die Donauschifffahrt langfristig zu stärken und die nachfolgend näher erläuternden Lösungsansätze umsetzen zu können ist eine bestmögliche Vorgabe einer </a:t>
            </a:r>
            <a:r>
              <a:rPr lang="de-AT" b="1" baseline="0" dirty="0" smtClean="0"/>
              <a:t>einheitlichen Entwicklungsrichtung </a:t>
            </a:r>
            <a:r>
              <a:rPr lang="de-AT" baseline="0" dirty="0" smtClean="0"/>
              <a:t>durch die nationale und internationale </a:t>
            </a:r>
            <a:r>
              <a:rPr lang="de-AT" b="1" baseline="0" dirty="0" smtClean="0"/>
              <a:t>Verkehrspolitik</a:t>
            </a:r>
            <a:r>
              <a:rPr lang="de-AT" baseline="0" dirty="0" smtClean="0"/>
              <a:t> unumgänglich und Grundvoraussetzung.</a:t>
            </a:r>
          </a:p>
          <a:p>
            <a:r>
              <a:rPr lang="de-AT" baseline="0" dirty="0" smtClean="0"/>
              <a:t>Dazu müssen unter anderem grundlegende </a:t>
            </a:r>
            <a:r>
              <a:rPr lang="de-AT" b="1" baseline="0" dirty="0" smtClean="0"/>
              <a:t>Ziele definiert </a:t>
            </a:r>
            <a:r>
              <a:rPr lang="de-AT" baseline="0" dirty="0" smtClean="0"/>
              <a:t>und </a:t>
            </a:r>
            <a:r>
              <a:rPr lang="de-AT" b="1" baseline="0" dirty="0" smtClean="0"/>
              <a:t>Strategien vorgegeben </a:t>
            </a:r>
            <a:r>
              <a:rPr lang="de-AT" baseline="0" dirty="0" smtClean="0"/>
              <a:t>werden sowie zusätzlich Infrastrukturprojekte eingeführt und umgesetzt werden.</a:t>
            </a:r>
          </a:p>
          <a:p>
            <a:endParaRPr lang="de-AT" baseline="0" dirty="0" smtClean="0"/>
          </a:p>
          <a:p>
            <a:r>
              <a:rPr lang="de-AT" baseline="0" dirty="0" smtClean="0"/>
              <a:t>Wichtig und unumgänglich dabei ist die Zusammenarbeit der Donauanrainerstaaten.</a:t>
            </a:r>
          </a:p>
          <a:p>
            <a:endParaRPr lang="de-AT" dirty="0" smtClean="0"/>
          </a:p>
          <a:p>
            <a:r>
              <a:rPr lang="de-AT" baseline="0" dirty="0" smtClean="0"/>
              <a:t>Nähere Ausführungen finden Sie im Handbuch der Donauschifffahrt S.24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684052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a:t>
            </a:r>
            <a:r>
              <a:rPr lang="de-AT" baseline="0" dirty="0" smtClean="0"/>
              <a:t> gesamteuropäischer Ebene gibt es derzeit nachfolgende verkehrspolitische Rahmenvorgaben:</a:t>
            </a:r>
          </a:p>
          <a:p>
            <a:endParaRPr lang="de-AT" baseline="0" dirty="0" smtClean="0"/>
          </a:p>
          <a:p>
            <a:r>
              <a:rPr lang="de-AT" baseline="0" dirty="0" smtClean="0"/>
              <a:t>Die </a:t>
            </a:r>
            <a:r>
              <a:rPr lang="de-AT" b="1" baseline="0" dirty="0" smtClean="0"/>
              <a:t>EU-Strategie Europa 2020</a:t>
            </a:r>
            <a:r>
              <a:rPr lang="de-AT" b="0" baseline="0" dirty="0" smtClean="0"/>
              <a:t> </a:t>
            </a:r>
            <a:r>
              <a:rPr lang="de-AT" baseline="0" dirty="0" smtClean="0"/>
              <a:t>legt die zentralen übergeordneten </a:t>
            </a:r>
            <a:r>
              <a:rPr lang="de-AT" b="1" baseline="0" dirty="0" smtClean="0"/>
              <a:t>(verkehrs-)politischen Ziele</a:t>
            </a:r>
            <a:r>
              <a:rPr lang="de-AT" baseline="0" dirty="0" smtClean="0"/>
              <a:t> und Strategien der </a:t>
            </a:r>
            <a:r>
              <a:rPr lang="de-AT" b="1" baseline="0" dirty="0" smtClean="0"/>
              <a:t>Europäischen Union</a:t>
            </a:r>
            <a:r>
              <a:rPr lang="de-AT" baseline="0" dirty="0" smtClean="0"/>
              <a:t> für 2020 fest und gibt in weiterer Folge auch den Entwicklungsrahmen für die Binnenschifffahrtspolitik vor. Fünf politische Ziele sollen dabei dessen Umsetzung messbar machen. Dabei sind vor allem die Bereiche Klimawandel und Energie sowie Forschung und Entwicklung für die Binnenschifffahrt relevant. </a:t>
            </a:r>
          </a:p>
          <a:p>
            <a:r>
              <a:rPr lang="de-AT" baseline="0" dirty="0" smtClean="0"/>
              <a:t>Im Klima- und Energiebereich sollen die Treibhausgasemissionen um 20-30% gegenüber 1990 vermindert, der Anteil erneuerbarer Energien auf 20% erhöht und die Energieeffizienz um 20% gesteigert werden. Für die Forschung und Entwicklung in Europa sollen 3% des Bruttoinlandsprodukts der EU zur Verfügung stehen.</a:t>
            </a:r>
          </a:p>
          <a:p>
            <a:endParaRPr lang="de-AT" baseline="0" dirty="0" smtClean="0"/>
          </a:p>
          <a:p>
            <a:r>
              <a:rPr lang="de-AT" baseline="0" dirty="0" smtClean="0"/>
              <a:t>Das </a:t>
            </a:r>
            <a:r>
              <a:rPr lang="de-AT" b="1" baseline="0" dirty="0" smtClean="0"/>
              <a:t>Weißbuch Verkehr </a:t>
            </a:r>
            <a:r>
              <a:rPr lang="de-AT" baseline="0" dirty="0" smtClean="0"/>
              <a:t>der Europäischen Kommission mit dem Titel „Fahrplan zu einem einheitlichen europäischen Verkehrsraum – Hin zu einem wettbewerbsorientierten und ressourcenschonenden Verkehrssystem“ aus dem Jahr 2011 legt ambitionierte Ziele im Bereich </a:t>
            </a:r>
            <a:r>
              <a:rPr lang="de-AT" b="1" baseline="0" dirty="0" smtClean="0"/>
              <a:t>Reduktion der Erdölabhängigkeit </a:t>
            </a:r>
            <a:r>
              <a:rPr lang="de-AT" baseline="0" dirty="0" smtClean="0"/>
              <a:t>und </a:t>
            </a:r>
            <a:r>
              <a:rPr lang="de-AT" b="1" baseline="0" dirty="0" smtClean="0"/>
              <a:t>Co</a:t>
            </a:r>
            <a:r>
              <a:rPr lang="de-AT" b="1" baseline="-25000" dirty="0" smtClean="0"/>
              <a:t>2</a:t>
            </a:r>
            <a:r>
              <a:rPr lang="de-AT" b="1" baseline="0" dirty="0" smtClean="0"/>
              <a:t>-Emissionen</a:t>
            </a:r>
            <a:r>
              <a:rPr lang="de-AT" baseline="0" dirty="0" smtClean="0"/>
              <a:t> fest. Letztere sollen bis 2050 im Vergleich zu 1990 um 60% verringert werden.</a:t>
            </a:r>
          </a:p>
          <a:p>
            <a:r>
              <a:rPr lang="de-AT" baseline="0" dirty="0" smtClean="0"/>
              <a:t>Die </a:t>
            </a:r>
            <a:r>
              <a:rPr lang="de-AT" b="1" baseline="0" dirty="0" smtClean="0"/>
              <a:t>Binnenschifffahrt</a:t>
            </a:r>
            <a:r>
              <a:rPr lang="de-AT" baseline="0" dirty="0" smtClean="0"/>
              <a:t> wird im Weißbuch als </a:t>
            </a:r>
            <a:r>
              <a:rPr lang="de-AT" b="1" baseline="0" dirty="0" smtClean="0"/>
              <a:t>energieeffizienter Verkehrsträger </a:t>
            </a:r>
            <a:r>
              <a:rPr lang="de-AT" baseline="0" dirty="0" smtClean="0"/>
              <a:t>anerkannt und es wird angeregt, ihren Anteil am Modal Split zu steigern.</a:t>
            </a:r>
          </a:p>
          <a:p>
            <a:r>
              <a:rPr lang="de-AT" baseline="0" dirty="0" smtClean="0"/>
              <a:t>Konkrete Zielvorgaben des Weißbuches Verkehr sind unter anderem die Verlagerung von 30% des Straßengüterverkehrs über 300 km bis 2030 auf andere Verkehrsträger wie z.B. das Schiff, und um mehr als 50% bis 2050.</a:t>
            </a:r>
          </a:p>
          <a:p>
            <a:r>
              <a:rPr lang="de-AT" baseline="0" dirty="0" smtClean="0"/>
              <a:t>Bis 2030 soll ein voll funktionsfähiges EU-weites multimodales transeuropäisches Verkehrsnetz (TEN-V-Kernnetz) entstehen; bis 2050 soll dieses mit einem erweiterten Gesamtnetzt von hoher Qualität und Kapazität und einer entsprechenden Reihe von Informationsdiensten ergänzt werden.</a:t>
            </a:r>
          </a:p>
          <a:p>
            <a:endParaRPr lang="de-AT" baseline="0" dirty="0" smtClean="0"/>
          </a:p>
          <a:p>
            <a:r>
              <a:rPr lang="de-AT" dirty="0" smtClean="0"/>
              <a:t>(Ausführungen</a:t>
            </a:r>
            <a:r>
              <a:rPr lang="de-AT" baseline="0" dirty="0" smtClean="0"/>
              <a:t> im Handbuch der Donauschifffahrt S. 25-26 und unter ec.europa.eu)</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520660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Das Aktionsprogramm zur Förderung der Binnenschifffahrt </a:t>
            </a:r>
            <a:r>
              <a:rPr lang="de-AT" b="1" dirty="0" smtClean="0"/>
              <a:t>„NAIADES“</a:t>
            </a:r>
            <a:r>
              <a:rPr lang="de-AT" dirty="0" smtClean="0"/>
              <a:t> und </a:t>
            </a:r>
            <a:r>
              <a:rPr lang="de-AT" b="1" dirty="0" smtClean="0"/>
              <a:t>„NAIADES</a:t>
            </a:r>
            <a:r>
              <a:rPr lang="de-AT" b="1" baseline="0" dirty="0" smtClean="0"/>
              <a:t> II“ </a:t>
            </a:r>
            <a:r>
              <a:rPr lang="de-AT" baseline="0" dirty="0" smtClean="0"/>
              <a:t>der Europäischen Kommission legt die </a:t>
            </a:r>
            <a:r>
              <a:rPr lang="de-AT" b="1" baseline="0" dirty="0" smtClean="0"/>
              <a:t>Schifffahrtspolitik der Europäischen Union </a:t>
            </a:r>
            <a:r>
              <a:rPr lang="de-AT" baseline="0" dirty="0" smtClean="0"/>
              <a:t>fest. Es wurde 2006 zum ersten Mal veröffentlicht und liefert den Mitgliedsländern und der EU selbst Leitlinien für ein gemeinsames Vorgehen zur </a:t>
            </a:r>
            <a:r>
              <a:rPr lang="de-AT" b="1" baseline="0" dirty="0" smtClean="0"/>
              <a:t>Stärkung der Binnenschifffahrt</a:t>
            </a:r>
            <a:r>
              <a:rPr lang="de-AT" baseline="0" dirty="0" smtClean="0"/>
              <a:t>. Das Aktionsprogramm NAIADES II wird vorerst bis 2020 die strategische Entwicklung in den Bereichen Infrastruktur, Märkte, Flotte, Arbeitsplätze und Fachkenntnisse sowie River Information Services vorantreiben. Ziel dabei ist es die Auslastung der Wasserstraßen sowie die Nachhaltigkeit der Binnenschifffahrt zu steigern.</a:t>
            </a:r>
          </a:p>
          <a:p>
            <a:endParaRPr lang="de-AT" baseline="0" dirty="0" smtClean="0"/>
          </a:p>
          <a:p>
            <a:r>
              <a:rPr lang="de-AT" baseline="0" dirty="0" smtClean="0"/>
              <a:t>Als Plattform zur koordinierten Umsetzung der Strategien und Maßnahmen von NAIADES wurde </a:t>
            </a:r>
            <a:r>
              <a:rPr lang="de-AT" b="1" baseline="0" dirty="0" smtClean="0"/>
              <a:t>PLATINA</a:t>
            </a:r>
            <a:r>
              <a:rPr lang="de-AT" baseline="0" dirty="0" smtClean="0"/>
              <a:t> (Platform for the Implementation of NAIADES) installiert. Es hat bisher wesentlich zur besseren Umsetzung beigetragen und ermöglicht beispielsweise einen besseren Zugang zur Finanzierung von Innovationen, der Entwicklung von Ausbildungsstandards, der Definition von strategischem Forschungsbedarf sowie Leitlinien zur nachhaltigen Planung von Wasserstraßen- Entwicklungsprojekten. </a:t>
            </a:r>
          </a:p>
          <a:p>
            <a:r>
              <a:rPr lang="de-AT" baseline="0" dirty="0" smtClean="0"/>
              <a:t>NAIADES und PLATINA konnten bereits wesentliche Voraussetzungen zur Stärkung der Binnenschifffahrt schaffen, welche als wichtige Grundlage für die Arbeiten in den kommenden Jahren dienen.</a:t>
            </a:r>
          </a:p>
          <a:p>
            <a:endParaRPr lang="de-AT" baseline="0" dirty="0" smtClean="0"/>
          </a:p>
          <a:p>
            <a:r>
              <a:rPr lang="de-AT" baseline="0" dirty="0" smtClean="0"/>
              <a:t>Die </a:t>
            </a:r>
            <a:r>
              <a:rPr lang="de-AT" b="1" baseline="0" dirty="0" smtClean="0"/>
              <a:t>Donauraumstrategie der Europäischen Union (EUSDR)</a:t>
            </a:r>
            <a:r>
              <a:rPr lang="de-AT" baseline="0" dirty="0" smtClean="0"/>
              <a:t> ist seit 2011 in Kraft. Es handelt sich dabei um eine </a:t>
            </a:r>
            <a:r>
              <a:rPr lang="de-AT" b="1" baseline="0" dirty="0" smtClean="0"/>
              <a:t>makroregionale Strategie</a:t>
            </a:r>
            <a:r>
              <a:rPr lang="de-AT" baseline="0" dirty="0" smtClean="0"/>
              <a:t>, an der die Donaustaaten, darunter EU-Mitgliedsstaaten, Beitrittskandidaten und Drittländer sowie eine breite Anzahl an Interessensvertretungen beteiligt sind.</a:t>
            </a:r>
          </a:p>
          <a:p>
            <a:r>
              <a:rPr lang="de-AT" baseline="0" dirty="0" smtClean="0"/>
              <a:t>Die Strategie soll auf Basis eines </a:t>
            </a:r>
            <a:r>
              <a:rPr lang="de-AT" b="1" baseline="0" dirty="0" smtClean="0"/>
              <a:t>Aktionsplans bis 2020 </a:t>
            </a:r>
            <a:r>
              <a:rPr lang="de-AT" baseline="0" dirty="0" smtClean="0"/>
              <a:t>umgesetzt werden. Der Aktionsplan ist dabei in die vier Säulen Anbindung des Donauraums, Umweltschutz im Donauraum, Aufbau und Wohlstand im Donauraum sowie Stärkung des Donauraums geteilt. Für jede Säule wurden dabei detaillierte Ziele und Maßnahmen definiert.</a:t>
            </a:r>
          </a:p>
          <a:p>
            <a:r>
              <a:rPr lang="de-AT" baseline="0" dirty="0" smtClean="0"/>
              <a:t>Ein darin festgelegtes Ziel besteht dabei beispielsweise darin den Güterverkehr auf der Donau bis 2020 im Vergleich zum Jahr 2010 um 20% zu erhöhen. </a:t>
            </a:r>
          </a:p>
          <a:p>
            <a:endParaRPr lang="de-AT" baseline="0" dirty="0" smtClean="0"/>
          </a:p>
          <a:p>
            <a:pPr defTabSz="905988">
              <a:defRPr/>
            </a:pPr>
            <a:r>
              <a:rPr lang="de-AT" dirty="0" smtClean="0"/>
              <a:t>(Ausführungen</a:t>
            </a:r>
            <a:r>
              <a:rPr lang="de-AT" baseline="0" dirty="0" smtClean="0"/>
              <a:t> im Handbuch der Donauschifffahrt S. 27-29 und unter </a:t>
            </a:r>
          </a:p>
          <a:p>
            <a:pPr defTabSz="905988">
              <a:defRPr/>
            </a:pPr>
            <a:r>
              <a:rPr lang="de-AT" baseline="0" dirty="0" smtClean="0"/>
              <a:t>http://www.danube-region.eu/</a:t>
            </a:r>
          </a:p>
          <a:p>
            <a:pPr defTabSz="905988">
              <a:defRPr/>
            </a:pPr>
            <a:r>
              <a:rPr lang="de-AT" baseline="0" dirty="0" smtClean="0"/>
              <a:t>https://ec.europa.eu/transport/modes/inland/promotion/naiades2_en)</a:t>
            </a:r>
            <a:endParaRPr lang="de-AT"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186024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Auf österreichischer</a:t>
            </a:r>
            <a:r>
              <a:rPr lang="de-AT" baseline="0" dirty="0" smtClean="0"/>
              <a:t> Ebene regelt der </a:t>
            </a:r>
            <a:r>
              <a:rPr lang="de-AT" b="1" baseline="0" dirty="0" smtClean="0"/>
              <a:t>Gesamtverkehrsplan</a:t>
            </a:r>
            <a:r>
              <a:rPr lang="de-AT" baseline="0" dirty="0" smtClean="0"/>
              <a:t> die gesamte österreichische Verkehrsinfrastruktur für die Jahre 2011-2016.</a:t>
            </a:r>
          </a:p>
          <a:p>
            <a:endParaRPr lang="de-AT" baseline="0" dirty="0" smtClean="0"/>
          </a:p>
          <a:p>
            <a:r>
              <a:rPr lang="de-AT" baseline="0" dirty="0" smtClean="0"/>
              <a:t>Die detaillierte Basis für die österreichische Schifffahrtspolitik stellt der </a:t>
            </a:r>
            <a:r>
              <a:rPr lang="de-AT" b="1" baseline="0" dirty="0" smtClean="0"/>
              <a:t>Nationale Aktionsplan Donauschifffahrt </a:t>
            </a:r>
            <a:r>
              <a:rPr lang="de-AT" baseline="0" dirty="0" smtClean="0"/>
              <a:t>(NAP) dar. Er ist seit 2007 im österreichischen Regierungsprogramm verankert und wird durch die via donau gemeinsam mit dem Bundesministerium für Verkehr, Innovation und Technologie umgesetzt. Anhand verschiedenster Maßnahmen wird das Ziel verfolgt, die Binnenschifffahrt in Österreich, in Anlehnung an die europäischen Leitlinien, weiter zu stärken. Die Maßnahmen beziehen sich auf die auf der Grafik dargestellten Bereiche.</a:t>
            </a:r>
          </a:p>
          <a:p>
            <a:endParaRPr lang="de-AT" baseline="0" dirty="0" smtClean="0"/>
          </a:p>
          <a:p>
            <a:pPr defTabSz="905988">
              <a:defRPr/>
            </a:pPr>
            <a:r>
              <a:rPr lang="de-AT" dirty="0" smtClean="0"/>
              <a:t>(Ausführungen</a:t>
            </a:r>
            <a:r>
              <a:rPr lang="de-AT" baseline="0" dirty="0" smtClean="0"/>
              <a:t> im Handbuch der Donauschifffahrt S. 31 und unter www.bmvit.gv.at/verkehr/schifffahrt/publikationen/nap.html)</a:t>
            </a:r>
            <a:endParaRPr lang="de-AT" dirty="0" smtClean="0"/>
          </a:p>
          <a:p>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2713974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Die in der Fahrrinne vorhandene </a:t>
            </a:r>
            <a:r>
              <a:rPr lang="de-AT" b="1" baseline="0" dirty="0" smtClean="0"/>
              <a:t>Fahrwassertiefe</a:t>
            </a:r>
            <a:r>
              <a:rPr lang="de-AT" baseline="0" dirty="0" smtClean="0"/>
              <a:t> bestimmt, wie weit ein Güterschiff „abgeladen“ werden kann; je mehr Güter ein Schiff geladen hat, desto größer ist seine </a:t>
            </a:r>
            <a:r>
              <a:rPr lang="de-AT" b="1" baseline="0" dirty="0" smtClean="0"/>
              <a:t>Abladetiefe</a:t>
            </a:r>
            <a:r>
              <a:rPr lang="de-AT" baseline="0" dirty="0" smtClean="0"/>
              <a:t>, das heißt der einem bestimmten Beladungszustand entsprechende </a:t>
            </a:r>
            <a:r>
              <a:rPr lang="de-AT" b="1" baseline="0" dirty="0" smtClean="0"/>
              <a:t>Tiefgang</a:t>
            </a:r>
            <a:r>
              <a:rPr lang="de-AT" baseline="0" dirty="0" smtClean="0"/>
              <a:t> des Schiffes in Ruhelage. Die von der Schifffahrt nutzbaren Abladetiefen haben einen entscheidenden Einfluss auf die Wirtschaftlichkeit von Binnenschifffahrtstransporten.</a:t>
            </a:r>
          </a:p>
          <a:p>
            <a:pPr defTabSz="905988">
              <a:defRPr/>
            </a:pPr>
            <a:r>
              <a:rPr lang="de-AT" dirty="0" smtClean="0"/>
              <a:t>Bei </a:t>
            </a:r>
            <a:r>
              <a:rPr lang="de-AT" b="1" dirty="0" smtClean="0"/>
              <a:t>saisonalem</a:t>
            </a:r>
            <a:r>
              <a:rPr lang="de-AT" b="1" baseline="0" dirty="0" smtClean="0"/>
              <a:t> Niederwasser</a:t>
            </a:r>
            <a:r>
              <a:rPr lang="de-AT" baseline="0" dirty="0" smtClean="0"/>
              <a:t>, darunter versteht man Wasserstände von weniger als 2,5 können Schiffe nicht voll beladen werden und die Wirtschaftlichkeit sinkt.</a:t>
            </a:r>
          </a:p>
          <a:p>
            <a:r>
              <a:rPr lang="de-AT" b="0" baseline="0" dirty="0" smtClean="0"/>
              <a:t>Dieser Problematik können die nachfolgend erläuterten Tätigkeiten der </a:t>
            </a:r>
            <a:r>
              <a:rPr lang="de-AT" b="1" baseline="0" dirty="0" smtClean="0"/>
              <a:t>Wasserstraßeninstandhaltung</a:t>
            </a:r>
            <a:r>
              <a:rPr lang="de-AT" b="0" baseline="0" dirty="0" smtClean="0"/>
              <a:t>, </a:t>
            </a:r>
            <a:r>
              <a:rPr lang="de-AT" b="1" baseline="0" dirty="0" smtClean="0"/>
              <a:t>flussbauliche Maßnahmen</a:t>
            </a:r>
            <a:r>
              <a:rPr lang="de-AT" b="0" baseline="0" dirty="0" smtClean="0"/>
              <a:t> sowie aktuelle und rechtzeitige </a:t>
            </a:r>
            <a:r>
              <a:rPr lang="de-AT" b="1" baseline="0" dirty="0" smtClean="0"/>
              <a:t>Informationsvermittlung</a:t>
            </a:r>
            <a:r>
              <a:rPr lang="de-AT" b="0" baseline="0" dirty="0" smtClean="0"/>
              <a:t> zu den jeweiligen Wasserständen entgegenwirken.</a:t>
            </a:r>
          </a:p>
          <a:p>
            <a:endParaRPr lang="de-AT" baseline="0" dirty="0" smtClean="0"/>
          </a:p>
          <a:p>
            <a:r>
              <a:rPr lang="de-AT" dirty="0" smtClean="0"/>
              <a:t>(Ausführungen im Handbuch</a:t>
            </a:r>
            <a:r>
              <a:rPr lang="de-AT" baseline="0" dirty="0" smtClean="0"/>
              <a:t> der Donauschifffahrt S. 50-52.)</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181228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baseline="0" dirty="0" smtClean="0"/>
              <a:t>Vorgebeugt beziehungsweise verbessert werden kann diese Problematik zum einen durch eine adäquate </a:t>
            </a:r>
            <a:r>
              <a:rPr lang="de-AT" b="1" baseline="0" dirty="0" smtClean="0"/>
              <a:t>Erhaltung der Wasserstraße </a:t>
            </a:r>
            <a:r>
              <a:rPr lang="de-AT" baseline="0" dirty="0" smtClean="0"/>
              <a:t>durch die zuständigen Stellen. In Österreich ist dafür die </a:t>
            </a:r>
            <a:r>
              <a:rPr lang="de-AT" b="1" baseline="0" dirty="0" smtClean="0"/>
              <a:t>viadonau </a:t>
            </a:r>
            <a:r>
              <a:rPr lang="de-AT" baseline="0" dirty="0" smtClean="0"/>
              <a:t>zuständig. Durch </a:t>
            </a:r>
            <a:r>
              <a:rPr lang="de-AT" b="1" baseline="0" dirty="0" smtClean="0"/>
              <a:t>Instandhaltungsarbeiten</a:t>
            </a:r>
            <a:r>
              <a:rPr lang="de-AT" baseline="0" dirty="0" smtClean="0"/>
              <a:t> wie beispielsweise Baggerungen, den Abtransport von Sedimenten wie Kies und Sand oder den ständigen Ausbau und Erweiterung der Wasserstraße soll die Fahrrinnentiefe nach Möglichkeit auf einer bestimmten Mindesthöhe konstant gehalten werden. </a:t>
            </a:r>
            <a:endParaRPr lang="de-AT" dirty="0" smtClean="0"/>
          </a:p>
          <a:p>
            <a:endParaRPr lang="de-AT" dirty="0" smtClean="0"/>
          </a:p>
          <a:p>
            <a:r>
              <a:rPr lang="de-AT" dirty="0" smtClean="0"/>
              <a:t>(Ausführungen siehe</a:t>
            </a:r>
            <a:r>
              <a:rPr lang="de-AT" baseline="0" dirty="0" smtClean="0"/>
              <a:t> Handbuch der Donauschifffahrt von via donau auf Seite 60-69)</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1832421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b="1" baseline="0" dirty="0" smtClean="0"/>
              <a:t>Flussbauliche Maßnahmen:</a:t>
            </a:r>
          </a:p>
          <a:p>
            <a:pPr defTabSz="905988">
              <a:defRPr/>
            </a:pPr>
            <a:r>
              <a:rPr lang="de-AT" baseline="0" dirty="0" smtClean="0"/>
              <a:t>Dazu, dass auch bei niedrigen Wasserständen ausreichende Fahrwassertiefen in der Fahrrinne vorhanden sind und eine wirtschaftliche Befahrung auch bei ungünstigen Wasserständen möglich ist können auch flussbauliche Maßnahmen gesetzt werden. Hierbei handelt es sich in der Regel um den Einbau von Buhnen, die bei Niederwasserständen die Wasserfracht (=Abfluss) in der Schifffahrtsrinne halten. Buhnen sind Bauwerke, die in der Regel aus groben Steinen bestehen, die vom Ufer ausgehend quer in einen bestimmten Bereich des Flussbetts geschüttet werden.</a:t>
            </a:r>
          </a:p>
          <a:p>
            <a:pPr eaLnBrk="1" hangingPunct="1"/>
            <a:endParaRPr lang="de-AT" altLang="de-DE" dirty="0" smtClean="0"/>
          </a:p>
          <a:p>
            <a:pPr eaLnBrk="1" hangingPunct="1"/>
            <a:r>
              <a:rPr lang="de-AT" altLang="de-DE" b="1" dirty="0" smtClean="0"/>
              <a:t>Flussbauliches Gesamtprojekt östlich von Wien:</a:t>
            </a:r>
          </a:p>
          <a:p>
            <a:r>
              <a:rPr lang="de-AT" sz="1200" kern="1200" dirty="0" smtClean="0">
                <a:solidFill>
                  <a:schemeClr val="tx1"/>
                </a:solidFill>
                <a:latin typeface="Corbel" panose="020B0503020204020204" pitchFamily="34" charset="0"/>
                <a:ea typeface="+mn-ea"/>
                <a:cs typeface="+mn-cs"/>
              </a:rPr>
              <a:t>Beim flussbaulichen Gesamtprojekt östlich von Wien handelt es sich um ein verkehrspolitisch unter anderem im Rahmen des Nationalen Aktionsplans der Donauschifffahrt gefördertes Programm:</a:t>
            </a:r>
          </a:p>
          <a:p>
            <a:r>
              <a:rPr lang="de-AT" sz="1200" kern="1200" dirty="0" smtClean="0">
                <a:solidFill>
                  <a:schemeClr val="tx1"/>
                </a:solidFill>
                <a:latin typeface="Corbel" panose="020B0503020204020204" pitchFamily="34" charset="0"/>
                <a:ea typeface="+mn-ea"/>
                <a:cs typeface="+mn-cs"/>
              </a:rPr>
              <a:t>Die frei fließende Donaustrecke zwischen Wien (Kraftwerk </a:t>
            </a:r>
            <a:r>
              <a:rPr lang="de-AT" sz="1200" kern="1200" dirty="0" err="1" smtClean="0">
                <a:solidFill>
                  <a:schemeClr val="tx1"/>
                </a:solidFill>
                <a:latin typeface="Corbel" panose="020B0503020204020204" pitchFamily="34" charset="0"/>
                <a:ea typeface="+mn-ea"/>
                <a:cs typeface="+mn-cs"/>
              </a:rPr>
              <a:t>Freudenau</a:t>
            </a:r>
            <a:r>
              <a:rPr lang="de-AT" sz="1200" kern="1200" dirty="0" smtClean="0">
                <a:solidFill>
                  <a:schemeClr val="tx1"/>
                </a:solidFill>
                <a:latin typeface="Corbel" panose="020B0503020204020204" pitchFamily="34" charset="0"/>
                <a:ea typeface="+mn-ea"/>
                <a:cs typeface="+mn-cs"/>
              </a:rPr>
              <a:t>) und der österreichisch-slowakischen Staatsgrenze ist von unzureichenden und zeitlich stark schwankenden Fahrwasserverhältnissen im Jahresverlauf gekennzeichnet, die die Zuverlässigkeit und Wettbewerbsfähigkeit in diesem Bereich stark einschränken.</a:t>
            </a:r>
          </a:p>
          <a:p>
            <a:endParaRPr lang="de-AT" dirty="0" smtClean="0">
              <a:solidFill>
                <a:schemeClr val="accent1"/>
              </a:solidFill>
              <a:sym typeface="Wingdings" panose="05000000000000000000" pitchFamily="2" charset="2"/>
            </a:endParaRPr>
          </a:p>
          <a:p>
            <a:pPr eaLnBrk="1" hangingPunct="1"/>
            <a:r>
              <a:rPr lang="de-AT" altLang="de-DE" dirty="0" smtClean="0"/>
              <a:t>Konkret</a:t>
            </a:r>
            <a:r>
              <a:rPr lang="de-AT" altLang="de-DE" baseline="0" dirty="0" smtClean="0"/>
              <a:t>e Ziele des Projekts sind: </a:t>
            </a:r>
          </a:p>
          <a:p>
            <a:pPr eaLnBrk="1" hangingPunct="1"/>
            <a:endParaRPr lang="de-AT" altLang="de-DE" baseline="0" dirty="0" smtClean="0"/>
          </a:p>
          <a:p>
            <a:r>
              <a:rPr lang="de-AT" sz="1200" kern="1200" dirty="0" smtClean="0">
                <a:solidFill>
                  <a:schemeClr val="tx1"/>
                </a:solidFill>
                <a:latin typeface="Corbel" panose="020B0503020204020204" pitchFamily="34" charset="0"/>
                <a:ea typeface="+mn-ea"/>
                <a:cs typeface="+mn-cs"/>
              </a:rPr>
              <a:t>1) Verhinderung der fortschreitenden </a:t>
            </a:r>
            <a:r>
              <a:rPr lang="de-AT" sz="1200" kern="1200" dirty="0" err="1" smtClean="0">
                <a:solidFill>
                  <a:schemeClr val="tx1"/>
                </a:solidFill>
                <a:latin typeface="Corbel" panose="020B0503020204020204" pitchFamily="34" charset="0"/>
                <a:ea typeface="+mn-ea"/>
                <a:cs typeface="+mn-cs"/>
              </a:rPr>
              <a:t>Eintiefung</a:t>
            </a:r>
            <a:r>
              <a:rPr lang="de-AT" sz="1200" kern="1200" dirty="0" smtClean="0">
                <a:solidFill>
                  <a:schemeClr val="tx1"/>
                </a:solidFill>
                <a:latin typeface="Corbel" panose="020B0503020204020204" pitchFamily="34" charset="0"/>
                <a:ea typeface="+mn-ea"/>
                <a:cs typeface="+mn-cs"/>
              </a:rPr>
              <a:t> der Donausohle und damit Stabilisierung der sinkenden Oberflächen- und Grundwasserspiegel</a:t>
            </a:r>
          </a:p>
          <a:p>
            <a:r>
              <a:rPr lang="de-AT" sz="1200" b="1" kern="1200" dirty="0" smtClean="0">
                <a:solidFill>
                  <a:schemeClr val="tx1"/>
                </a:solidFill>
                <a:latin typeface="Corbel" panose="020B0503020204020204" pitchFamily="34" charset="0"/>
                <a:ea typeface="+mn-ea"/>
                <a:cs typeface="+mn-cs"/>
              </a:rPr>
              <a:t>Maßnahme:</a:t>
            </a:r>
            <a:r>
              <a:rPr lang="de-AT" sz="1200" kern="1200" dirty="0" smtClean="0">
                <a:solidFill>
                  <a:schemeClr val="tx1"/>
                </a:solidFill>
                <a:latin typeface="Corbel" panose="020B0503020204020204" pitchFamily="34" charset="0"/>
                <a:ea typeface="+mn-ea"/>
                <a:cs typeface="+mn-cs"/>
              </a:rPr>
              <a:t> Der starken Sohlerosion der letzten Jahrzehnte soll durch die „</a:t>
            </a:r>
            <a:r>
              <a:rPr lang="de-AT" sz="1200" kern="1200" dirty="0" err="1" smtClean="0">
                <a:solidFill>
                  <a:schemeClr val="tx1"/>
                </a:solidFill>
                <a:latin typeface="Corbel" panose="020B0503020204020204" pitchFamily="34" charset="0"/>
                <a:ea typeface="+mn-ea"/>
                <a:cs typeface="+mn-cs"/>
              </a:rPr>
              <a:t>Granulometrische</a:t>
            </a:r>
            <a:r>
              <a:rPr lang="de-AT" sz="1200" kern="1200" dirty="0" smtClean="0">
                <a:solidFill>
                  <a:schemeClr val="tx1"/>
                </a:solidFill>
                <a:latin typeface="Corbel" panose="020B0503020204020204" pitchFamily="34" charset="0"/>
                <a:ea typeface="+mn-ea"/>
                <a:cs typeface="+mn-cs"/>
              </a:rPr>
              <a:t> Sohlverbesserung“ (GSV) nachhaltig entgegengewirkt werden. Geplant ist die gezielte Zugabe von </a:t>
            </a:r>
            <a:r>
              <a:rPr lang="de-AT" sz="1200" kern="1200" dirty="0" err="1" smtClean="0">
                <a:solidFill>
                  <a:schemeClr val="tx1"/>
                </a:solidFill>
                <a:latin typeface="Corbel" panose="020B0503020204020204" pitchFamily="34" charset="0"/>
                <a:ea typeface="+mn-ea"/>
                <a:cs typeface="+mn-cs"/>
              </a:rPr>
              <a:t>Grobkies</a:t>
            </a:r>
            <a:r>
              <a:rPr lang="de-AT" sz="1200" kern="1200" dirty="0" smtClean="0">
                <a:solidFill>
                  <a:schemeClr val="tx1"/>
                </a:solidFill>
                <a:latin typeface="Corbel" panose="020B0503020204020204" pitchFamily="34" charset="0"/>
                <a:ea typeface="+mn-ea"/>
                <a:cs typeface="+mn-cs"/>
              </a:rPr>
              <a:t> in strömungsexponierten Bereichen der Stromsohle zur Reduktion des laufenden Geschiebeaustrages und damit der </a:t>
            </a:r>
            <a:r>
              <a:rPr lang="de-AT" sz="1200" kern="1200" dirty="0" err="1" smtClean="0">
                <a:solidFill>
                  <a:schemeClr val="tx1"/>
                </a:solidFill>
                <a:latin typeface="Corbel" panose="020B0503020204020204" pitchFamily="34" charset="0"/>
                <a:ea typeface="+mn-ea"/>
                <a:cs typeface="+mn-cs"/>
              </a:rPr>
              <a:t>Eintiefungsraten</a:t>
            </a:r>
            <a:r>
              <a:rPr lang="de-AT" sz="1200" kern="1200" dirty="0" smtClean="0">
                <a:solidFill>
                  <a:schemeClr val="tx1"/>
                </a:solidFill>
                <a:latin typeface="Corbel" panose="020B0503020204020204" pitchFamily="34" charset="0"/>
                <a:ea typeface="+mn-ea"/>
                <a:cs typeface="+mn-cs"/>
              </a:rPr>
              <a:t> der Donausohle. </a:t>
            </a:r>
          </a:p>
          <a:p>
            <a:endParaRPr lang="de-AT" sz="1200" kern="1200" dirty="0" smtClean="0">
              <a:solidFill>
                <a:schemeClr val="tx1"/>
              </a:solidFill>
              <a:latin typeface="Corbel" panose="020B0503020204020204" pitchFamily="34" charset="0"/>
              <a:ea typeface="+mn-ea"/>
              <a:cs typeface="+mn-cs"/>
            </a:endParaRPr>
          </a:p>
          <a:p>
            <a:r>
              <a:rPr lang="de-AT" sz="1200" kern="1200" dirty="0" smtClean="0">
                <a:solidFill>
                  <a:schemeClr val="tx1"/>
                </a:solidFill>
                <a:latin typeface="Corbel" panose="020B0503020204020204" pitchFamily="34" charset="0"/>
                <a:ea typeface="+mn-ea"/>
                <a:cs typeface="+mn-cs"/>
              </a:rPr>
              <a:t>2) Aufrechterhaltung bzw. nachhaltige Verbesserung der ökologischen Verhältnisse im Nationalpark Donau-Auen</a:t>
            </a:r>
          </a:p>
          <a:p>
            <a:r>
              <a:rPr lang="de-AT" sz="1200" b="1" kern="1200" dirty="0" smtClean="0">
                <a:solidFill>
                  <a:schemeClr val="tx1"/>
                </a:solidFill>
                <a:latin typeface="Corbel" panose="020B0503020204020204" pitchFamily="34" charset="0"/>
                <a:ea typeface="+mn-ea"/>
                <a:cs typeface="+mn-cs"/>
              </a:rPr>
              <a:t>Maßnahmen:</a:t>
            </a:r>
            <a:r>
              <a:rPr lang="de-AT" sz="1200" kern="1200" dirty="0" smtClean="0">
                <a:solidFill>
                  <a:schemeClr val="tx1"/>
                </a:solidFill>
                <a:latin typeface="Corbel" panose="020B0503020204020204" pitchFamily="34" charset="0"/>
                <a:ea typeface="+mn-ea"/>
                <a:cs typeface="+mn-cs"/>
              </a:rPr>
              <a:t> Die nachhaltige Sicherung der für den Nationalpark Donau-Auen typischen Fauna und Flora kann durch Maßnahmen zur Renaturierung erreicht werden. </a:t>
            </a:r>
          </a:p>
          <a:p>
            <a:endParaRPr lang="de-AT" sz="1200" kern="1200" dirty="0" smtClean="0">
              <a:solidFill>
                <a:schemeClr val="tx1"/>
              </a:solidFill>
              <a:latin typeface="Corbel" panose="020B0503020204020204" pitchFamily="34" charset="0"/>
              <a:ea typeface="+mn-ea"/>
              <a:cs typeface="+mn-cs"/>
            </a:endParaRPr>
          </a:p>
          <a:p>
            <a:r>
              <a:rPr lang="de-AT" sz="1200" kern="1200" dirty="0" smtClean="0">
                <a:solidFill>
                  <a:schemeClr val="tx1"/>
                </a:solidFill>
                <a:latin typeface="Corbel" panose="020B0503020204020204" pitchFamily="34" charset="0"/>
                <a:ea typeface="+mn-ea"/>
                <a:cs typeface="+mn-cs"/>
              </a:rPr>
              <a:t>3) Nachhaltige Verbesserung der Fahrwasserbedingungen für die Schifffahrt speziell unter Niederwasserbedingungen</a:t>
            </a:r>
          </a:p>
          <a:p>
            <a:r>
              <a:rPr lang="de-AT" sz="1200" b="1" kern="1200" dirty="0" smtClean="0">
                <a:solidFill>
                  <a:schemeClr val="tx1"/>
                </a:solidFill>
                <a:latin typeface="Corbel" panose="020B0503020204020204" pitchFamily="34" charset="0"/>
                <a:ea typeface="+mn-ea"/>
                <a:cs typeface="+mn-cs"/>
              </a:rPr>
              <a:t>Maßnahme: </a:t>
            </a:r>
            <a:r>
              <a:rPr lang="de-AT" sz="1200" kern="1200" dirty="0" smtClean="0">
                <a:solidFill>
                  <a:schemeClr val="tx1"/>
                </a:solidFill>
                <a:latin typeface="Corbel" panose="020B0503020204020204" pitchFamily="34" charset="0"/>
                <a:ea typeface="+mn-ea"/>
                <a:cs typeface="+mn-cs"/>
              </a:rPr>
              <a:t>Dies wird vor allem durch die Neugestaltung der Niederwasserregulierung, d.h. durch Stromsohlenanpassungen und die Adaptierung der Regulierungsbauwerke (Buhnen und Leitwerke) erreicht. Durch die aufeinander abgestimmte Neuanordnung der Buhnen können im Stromabschnitt etwa ein Drittel der Buhnenlängen entfernt werden, wodurch der Verbauungsgrad deutlich abnimmt.</a:t>
            </a:r>
          </a:p>
          <a:p>
            <a:r>
              <a:rPr lang="de-AT" sz="1200" kern="1200" dirty="0" smtClean="0">
                <a:solidFill>
                  <a:schemeClr val="tx1"/>
                </a:solidFill>
                <a:latin typeface="Corbel" panose="020B0503020204020204" pitchFamily="34" charset="0"/>
                <a:ea typeface="+mn-ea"/>
                <a:cs typeface="+mn-cs"/>
              </a:rPr>
              <a:t>Sowohl durch die </a:t>
            </a:r>
            <a:r>
              <a:rPr lang="de-AT" sz="1200" kern="1200" dirty="0" err="1" smtClean="0">
                <a:solidFill>
                  <a:schemeClr val="tx1"/>
                </a:solidFill>
                <a:latin typeface="Corbel" panose="020B0503020204020204" pitchFamily="34" charset="0"/>
                <a:ea typeface="+mn-ea"/>
                <a:cs typeface="+mn-cs"/>
              </a:rPr>
              <a:t>Granulometrische</a:t>
            </a:r>
            <a:r>
              <a:rPr lang="de-AT" sz="1200" kern="1200" dirty="0" smtClean="0">
                <a:solidFill>
                  <a:schemeClr val="tx1"/>
                </a:solidFill>
                <a:latin typeface="Corbel" panose="020B0503020204020204" pitchFamily="34" charset="0"/>
                <a:ea typeface="+mn-ea"/>
                <a:cs typeface="+mn-cs"/>
              </a:rPr>
              <a:t> Sohlverbesserung als auch durch die Niederwasserregulierung wird der Niederwasserspiegel der Donau angehoben und so der Entkoppelung zwischen Fluss und Au entgegengewirkt, bzw. wird dadurch die </a:t>
            </a:r>
            <a:r>
              <a:rPr lang="de-AT" sz="1200" kern="1200" dirty="0" err="1" smtClean="0">
                <a:solidFill>
                  <a:schemeClr val="tx1"/>
                </a:solidFill>
                <a:latin typeface="Corbel" panose="020B0503020204020204" pitchFamily="34" charset="0"/>
                <a:ea typeface="+mn-ea"/>
                <a:cs typeface="+mn-cs"/>
              </a:rPr>
              <a:t>Sohleintiefung</a:t>
            </a:r>
            <a:r>
              <a:rPr lang="de-AT" sz="1200" kern="1200" dirty="0" smtClean="0">
                <a:solidFill>
                  <a:schemeClr val="tx1"/>
                </a:solidFill>
                <a:latin typeface="Corbel" panose="020B0503020204020204" pitchFamily="34" charset="0"/>
                <a:ea typeface="+mn-ea"/>
                <a:cs typeface="+mn-cs"/>
              </a:rPr>
              <a:t> der letzten Jahre kompensiert.</a:t>
            </a:r>
          </a:p>
          <a:p>
            <a:endParaRPr lang="de-DE" sz="1200" kern="1200" dirty="0" smtClean="0">
              <a:solidFill>
                <a:schemeClr val="tx1"/>
              </a:solidFill>
              <a:latin typeface="Corbel" panose="020B0503020204020204" pitchFamily="34" charset="0"/>
              <a:ea typeface="+mn-ea"/>
              <a:cs typeface="+mn-cs"/>
            </a:endParaRPr>
          </a:p>
          <a:p>
            <a:r>
              <a:rPr lang="de-DE" sz="1200" kern="1200" dirty="0" smtClean="0">
                <a:solidFill>
                  <a:schemeClr val="tx1"/>
                </a:solidFill>
                <a:latin typeface="Corbel" panose="020B0503020204020204" pitchFamily="34" charset="0"/>
                <a:ea typeface="+mn-ea"/>
                <a:cs typeface="+mn-cs"/>
              </a:rPr>
              <a:t>(Nähere</a:t>
            </a:r>
            <a:r>
              <a:rPr lang="de-DE" sz="1200" kern="1200" baseline="0" dirty="0" smtClean="0">
                <a:solidFill>
                  <a:schemeClr val="tx1"/>
                </a:solidFill>
                <a:latin typeface="Corbel" panose="020B0503020204020204" pitchFamily="34" charset="0"/>
                <a:ea typeface="+mn-ea"/>
                <a:cs typeface="+mn-cs"/>
              </a:rPr>
              <a:t> Informationen unter http://www.viadonau.org/unternehmen/projektdatenbank/top-aktuell/httpwwwviadonauorgfgp/)</a:t>
            </a:r>
            <a:endParaRPr lang="de-AT" sz="1200" kern="1200" dirty="0" smtClean="0">
              <a:solidFill>
                <a:schemeClr val="tx1"/>
              </a:solidFill>
              <a:latin typeface="Corbel" panose="020B0503020204020204" pitchFamily="34" charset="0"/>
              <a:ea typeface="+mn-ea"/>
              <a:cs typeface="+mn-cs"/>
            </a:endParaRPr>
          </a:p>
          <a:p>
            <a:pPr eaLnBrk="1" hangingPunct="1"/>
            <a:endParaRPr lang="de-AT" alt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2576222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Rechtzeitige</a:t>
            </a:r>
            <a:r>
              <a:rPr lang="de-DE" baseline="0" dirty="0" smtClean="0"/>
              <a:t> flächendeckende </a:t>
            </a:r>
            <a:r>
              <a:rPr lang="de-DE" b="1" baseline="0" dirty="0" smtClean="0"/>
              <a:t>Information</a:t>
            </a:r>
            <a:r>
              <a:rPr lang="de-DE" baseline="0" dirty="0" smtClean="0"/>
              <a:t> zu </a:t>
            </a:r>
            <a:r>
              <a:rPr lang="de-DE" b="1" baseline="0" dirty="0" smtClean="0"/>
              <a:t>aktuellen Wasserständen </a:t>
            </a:r>
            <a:r>
              <a:rPr lang="de-DE" baseline="0" dirty="0" smtClean="0"/>
              <a:t>und der Schiffbarkeit mittels </a:t>
            </a:r>
            <a:r>
              <a:rPr lang="de-DE" b="1" baseline="0" dirty="0" smtClean="0"/>
              <a:t>Fahrwasserinformationsdiensten</a:t>
            </a:r>
            <a:r>
              <a:rPr lang="de-DE" baseline="0" dirty="0" smtClean="0"/>
              <a:t> kann helfen die Problematik rechtzeitig zu erfahren und so gezielte Lösungen und Überlegungen anzustellen. In Österreich läuft dieser Informationsaustausch über </a:t>
            </a:r>
            <a:r>
              <a:rPr lang="de-DE" baseline="0" dirty="0" err="1" smtClean="0"/>
              <a:t>DoRIS</a:t>
            </a:r>
            <a:r>
              <a:rPr lang="de-DE" baseline="0" dirty="0" smtClean="0"/>
              <a:t>.</a:t>
            </a:r>
          </a:p>
          <a:p>
            <a:endParaRPr lang="de-DE" baseline="0" dirty="0" smtClean="0"/>
          </a:p>
          <a:p>
            <a:r>
              <a:rPr lang="de-DE" baseline="0" dirty="0" smtClean="0"/>
              <a:t>(Nähere Informationen unter http://www.viadonau.org/sicherheit/doris/)</a:t>
            </a:r>
            <a:endParaRPr lang="de-AT"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39</a:t>
            </a:fld>
            <a:endParaRPr lang="de-AT" dirty="0">
              <a:solidFill>
                <a:prstClr val="black"/>
              </a:solidFill>
            </a:endParaRPr>
          </a:p>
        </p:txBody>
      </p:sp>
    </p:spTree>
    <p:extLst>
      <p:ext uri="{BB962C8B-B14F-4D97-AF65-F5344CB8AC3E}">
        <p14:creationId xmlns:p14="http://schemas.microsoft.com/office/powerpoint/2010/main" val="245714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069819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Im</a:t>
            </a:r>
            <a:r>
              <a:rPr lang="de-AT" baseline="0" dirty="0" smtClean="0"/>
              <a:t> Bereich der Binnenschifffahrt muss stets eine Abwägung zwischen den Faktoren Zeit und Kosten getroffen werden. Naturgemäß eignen sich nicht alle Güter für den Transport per Schiff. Bei zeitlich flexiblen Gütertransporten steckt im Bereich der Binnenschifffahrt bei </a:t>
            </a:r>
            <a:r>
              <a:rPr lang="de-AT" b="1" baseline="0" dirty="0" smtClean="0"/>
              <a:t>guter Planung </a:t>
            </a:r>
            <a:r>
              <a:rPr lang="de-AT" baseline="0" dirty="0" smtClean="0"/>
              <a:t>jedoch erhebliches Einsparungspotenzial.</a:t>
            </a:r>
          </a:p>
          <a:p>
            <a:r>
              <a:rPr lang="de-AT" baseline="0" dirty="0" smtClean="0"/>
              <a:t>Durch eine optimale Planung der Transportkette können Transportzeiten zusätzlich verringert und der Vor- und Nachlauf reduziert werden. Durch aktuelle Informationen und perfektes </a:t>
            </a:r>
            <a:r>
              <a:rPr lang="de-AT" b="1" baseline="0" dirty="0" smtClean="0"/>
              <a:t>Schleusenmanagement</a:t>
            </a:r>
            <a:r>
              <a:rPr lang="de-AT" baseline="0" dirty="0" smtClean="0"/>
              <a:t> kann mit Hilfe von </a:t>
            </a:r>
            <a:r>
              <a:rPr lang="de-AT" b="1" baseline="0" dirty="0" smtClean="0"/>
              <a:t>RIS</a:t>
            </a:r>
            <a:r>
              <a:rPr lang="de-AT" baseline="0" dirty="0" smtClean="0"/>
              <a:t> Tour und Beladung optimal geplant und zusätzlich Zeit eingespart werden.</a:t>
            </a:r>
          </a:p>
          <a:p>
            <a:endParaRPr lang="de-AT" baseline="0" dirty="0" smtClean="0"/>
          </a:p>
          <a:p>
            <a:r>
              <a:rPr lang="de-AT" baseline="0" dirty="0" smtClean="0"/>
              <a:t>Nähere Ausführungen finden Sie im Handbuch der Donauschifffahrt S. 119, 126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4155568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smtClean="0"/>
              <a:t>Zielgruppenorientierte Informationen</a:t>
            </a:r>
            <a:r>
              <a:rPr lang="de-AT" b="1" baseline="0" dirty="0" smtClean="0"/>
              <a:t> </a:t>
            </a:r>
            <a:r>
              <a:rPr lang="de-AT" baseline="0" dirty="0" smtClean="0"/>
              <a:t>zur Binnenschifffahrt können zusätzlich helfen Bewusstsein über die Vorteile der Binnenschifffahrt zu schaffen und so die Auslastung der Donauschifffahrt zu steigern.</a:t>
            </a:r>
          </a:p>
          <a:p>
            <a:r>
              <a:rPr lang="de-AT" baseline="0" dirty="0" smtClean="0"/>
              <a:t>Beispiele dafür sind der Jahresbericht der Donauschifffahrt, das Handbuch der Donauschifffahrt, zahlreiche Online Portale, Wasserstraßenkarten sowie die mehrsprachige eLearning Plattform </a:t>
            </a:r>
            <a:r>
              <a:rPr lang="de-AT" baseline="0" dirty="0" err="1" smtClean="0"/>
              <a:t>INeS</a:t>
            </a:r>
            <a:r>
              <a:rPr lang="de-AT" baseline="0" dirty="0" smtClean="0"/>
              <a:t> </a:t>
            </a:r>
            <a:r>
              <a:rPr lang="de-AT" baseline="0" dirty="0" err="1" smtClean="0"/>
              <a:t>Danube</a:t>
            </a:r>
            <a:r>
              <a:rPr lang="de-AT" baseline="0" dirty="0" smtClean="0"/>
              <a:t>.</a:t>
            </a:r>
          </a:p>
          <a:p>
            <a:endParaRPr lang="de-DE" baseline="0" dirty="0" smtClean="0"/>
          </a:p>
          <a:p>
            <a:r>
              <a:rPr lang="de-DE" baseline="0" dirty="0" smtClean="0"/>
              <a:t>Nähere Informationen unter www.ines-danube.info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637329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Für eine </a:t>
            </a:r>
            <a:r>
              <a:rPr lang="de-AT" b="1" dirty="0" smtClean="0"/>
              <a:t>Verbesserung </a:t>
            </a:r>
            <a:r>
              <a:rPr lang="de-AT" b="0" dirty="0" smtClean="0"/>
              <a:t>der</a:t>
            </a:r>
            <a:r>
              <a:rPr lang="de-AT" b="1" dirty="0" smtClean="0"/>
              <a:t> Infrastruktur </a:t>
            </a:r>
            <a:r>
              <a:rPr lang="de-AT" dirty="0" smtClean="0"/>
              <a:t>und die </a:t>
            </a:r>
            <a:r>
              <a:rPr lang="de-AT" b="1" dirty="0" smtClean="0"/>
              <a:t>Modernisierung</a:t>
            </a:r>
            <a:r>
              <a:rPr lang="de-AT" dirty="0" smtClean="0"/>
              <a:t> der Donauhäfen</a:t>
            </a:r>
            <a:r>
              <a:rPr lang="de-AT" baseline="0" dirty="0" smtClean="0"/>
              <a:t> sowie der Donauflotte ist es wichtig, dass eine </a:t>
            </a:r>
            <a:r>
              <a:rPr lang="de-AT" b="1" baseline="0" dirty="0" smtClean="0"/>
              <a:t>Zusammenarbeit</a:t>
            </a:r>
            <a:r>
              <a:rPr lang="de-AT" baseline="0" dirty="0" smtClean="0"/>
              <a:t> aller Donaustaaten stattfindet. Dazu sind die dargelegten gesamteuropäischen Ziele und Vorgaben, die insbesondere auch den Einsatz und die Ausarbeitung neuer Technologien vorsehen, essentiell. Zur Umsetzung dieser Ansätze und Ziele ist es notwendig die Binnenschifffahrt, wie auch in den verkehrspolitischen Rahmenbedingungen vorgesehen, gezielt zu </a:t>
            </a:r>
            <a:r>
              <a:rPr lang="de-AT" b="1" baseline="0" dirty="0" smtClean="0"/>
              <a:t>fördern</a:t>
            </a:r>
            <a:r>
              <a:rPr lang="de-AT" baseline="0" dirty="0" smtClean="0"/>
              <a:t>.</a:t>
            </a:r>
          </a:p>
          <a:p>
            <a:endParaRPr lang="de-AT" baseline="0" dirty="0" smtClean="0"/>
          </a:p>
          <a:p>
            <a:r>
              <a:rPr lang="de-AT" baseline="0" dirty="0" smtClean="0"/>
              <a:t>Nähere Ausführungen finden Sie im Handbuch der Donauschifffahrt S. 126ff</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486556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smtClean="0"/>
              <a:t>Durch gezielte </a:t>
            </a:r>
            <a:r>
              <a:rPr lang="de-AT" b="1" baseline="0" dirty="0" smtClean="0"/>
              <a:t>Werbekampagnen</a:t>
            </a:r>
            <a:r>
              <a:rPr lang="de-AT" baseline="0" dirty="0" smtClean="0"/>
              <a:t> können Vorteile hervorgehoben, die Bekanntheit der Binnenschifffahrt gesteigert und so zunehmend interessierte Personengruppen angesprochen werden. Hierzu wären europaweite Kampagnen am effektivsten.</a:t>
            </a:r>
          </a:p>
          <a:p>
            <a:r>
              <a:rPr lang="de-AT" baseline="0" dirty="0" smtClean="0"/>
              <a:t>Zusätzliche Anreize wie beispielsweise verbesserte Arbeitszeitmodelle könnten unter anderem auch den langfristigen Verbleib im Beruf sichern und Berufswechsel reduzieren.</a:t>
            </a:r>
          </a:p>
          <a:p>
            <a:endParaRPr lang="de-AT" baseline="0" dirty="0" smtClean="0"/>
          </a:p>
          <a:p>
            <a:r>
              <a:rPr lang="de-AT" baseline="0" dirty="0" smtClean="0"/>
              <a:t>Um den tatsächlich benötigten Personalbedarf sowie das vorhandene Personal besser abschätzen zu können, wäre eine einheitliche </a:t>
            </a:r>
            <a:r>
              <a:rPr lang="de-AT" b="1" baseline="0" dirty="0" smtClean="0"/>
              <a:t>Sammlung von Daten und Zahlen </a:t>
            </a:r>
            <a:r>
              <a:rPr lang="de-AT" baseline="0" dirty="0" smtClean="0"/>
              <a:t>dazu essenziell, da vorliegende Einschätzung rein auf der Rückmeldung der betroffenen Akteure basiert und einheitliche Zahlen im Binnenschifffahrtsbereich europaweit nicht vorliegen.</a:t>
            </a:r>
          </a:p>
          <a:p>
            <a:endParaRPr lang="de-DE" baseline="0" dirty="0" smtClean="0"/>
          </a:p>
          <a:p>
            <a:r>
              <a:rPr lang="de-AT" dirty="0" smtClean="0"/>
              <a:t>http://www.viadonau.org</a:t>
            </a:r>
          </a:p>
          <a:p>
            <a:r>
              <a:rPr lang="de-AT" dirty="0" smtClean="0"/>
              <a:t>https://www.binnenschiff.de/</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1573100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Ein zentraler</a:t>
            </a:r>
            <a:r>
              <a:rPr lang="de-AT" baseline="0" dirty="0" smtClean="0"/>
              <a:t> Punkt um der Personalproblematik im Binnenschifffahrtsbereich entgegenzuwirken besteht demnach darin die </a:t>
            </a:r>
            <a:r>
              <a:rPr lang="de-AT" b="1" baseline="0" dirty="0" smtClean="0"/>
              <a:t>Ausbildungsstandards</a:t>
            </a:r>
            <a:r>
              <a:rPr lang="de-AT" baseline="0" dirty="0" smtClean="0"/>
              <a:t> in diesem Bereich zu verbessern und zu </a:t>
            </a:r>
            <a:r>
              <a:rPr lang="de-AT" b="1" baseline="0" dirty="0" smtClean="0"/>
              <a:t>harmonisieren</a:t>
            </a:r>
            <a:r>
              <a:rPr lang="de-AT" baseline="0" dirty="0" smtClean="0"/>
              <a:t> und </a:t>
            </a:r>
            <a:r>
              <a:rPr lang="de-AT" b="1" baseline="0" dirty="0" smtClean="0"/>
              <a:t>EU-weite Mindeststandards </a:t>
            </a:r>
            <a:r>
              <a:rPr lang="de-AT" baseline="0" dirty="0" smtClean="0"/>
              <a:t>im Ausbildungsbereich zu schaffen. </a:t>
            </a:r>
          </a:p>
          <a:p>
            <a:r>
              <a:rPr lang="de-AT" baseline="0" dirty="0" smtClean="0"/>
              <a:t>Ziel dabei muss es sein </a:t>
            </a:r>
            <a:r>
              <a:rPr lang="de-AT" b="1" baseline="0" dirty="0" smtClean="0"/>
              <a:t>international einheitliche</a:t>
            </a:r>
            <a:r>
              <a:rPr lang="de-AT" baseline="0" dirty="0" smtClean="0"/>
              <a:t> Besatzungsstandards und </a:t>
            </a:r>
            <a:r>
              <a:rPr lang="de-AT" b="1" baseline="0" dirty="0" smtClean="0"/>
              <a:t>Zertifikate</a:t>
            </a:r>
            <a:r>
              <a:rPr lang="de-AT" baseline="0" dirty="0" smtClean="0"/>
              <a:t> aufzubauen und eine EU-weite gegenseitige </a:t>
            </a:r>
            <a:r>
              <a:rPr lang="de-AT" b="1" baseline="0" dirty="0" smtClean="0"/>
              <a:t>Anerkennung</a:t>
            </a:r>
            <a:r>
              <a:rPr lang="de-AT" baseline="0" dirty="0" smtClean="0"/>
              <a:t> der Ausbildungen sicherzustellen. Langfristiges Ziel sollte es sein, ein EU-weit anerkanntes Kapitänspatent zu schaffen.</a:t>
            </a:r>
          </a:p>
          <a:p>
            <a:endParaRPr lang="de-AT" baseline="0" dirty="0" smtClean="0"/>
          </a:p>
          <a:p>
            <a:endParaRPr lang="de-AT" baseline="0" dirty="0" smtClean="0"/>
          </a:p>
          <a:p>
            <a:r>
              <a:rPr lang="de-AT" baseline="0" dirty="0" smtClean="0"/>
              <a:t>Nähere Ausführungen finden Sie im Handbuch der Donauschifffahrt S. 124</a:t>
            </a:r>
          </a:p>
          <a:p>
            <a:r>
              <a:rPr lang="de-AT" dirty="0" smtClean="0"/>
              <a:t>Und</a:t>
            </a:r>
            <a:r>
              <a:rPr lang="de-AT" baseline="0" dirty="0" smtClean="0"/>
              <a:t> unter </a:t>
            </a:r>
            <a:r>
              <a:rPr lang="de-AT" dirty="0" smtClean="0"/>
              <a:t>https://www.edinna.eu/</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824431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wird das österreichische Telematik System für die Schifffahrt genannt? Doris</a:t>
            </a:r>
          </a:p>
          <a:p>
            <a:r>
              <a:rPr lang="de-DE" dirty="0" smtClean="0"/>
              <a:t>Donau</a:t>
            </a:r>
            <a:r>
              <a:rPr lang="de-DE" baseline="0" dirty="0" smtClean="0"/>
              <a:t> River Information Services</a:t>
            </a: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6075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3098938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sz="2400" dirty="0">
                <a:solidFill>
                  <a:schemeClr val="accent1"/>
                </a:solidFill>
              </a:rPr>
              <a:t>Seit 2010 gibt es ein </a:t>
            </a:r>
            <a:r>
              <a:rPr lang="de-AT" sz="2400" b="1" dirty="0">
                <a:solidFill>
                  <a:schemeClr val="accent1"/>
                </a:solidFill>
              </a:rPr>
              <a:t>Förderband</a:t>
            </a:r>
            <a:r>
              <a:rPr lang="de-AT" sz="2400" dirty="0">
                <a:solidFill>
                  <a:schemeClr val="accent1"/>
                </a:solidFill>
              </a:rPr>
              <a:t> zwischen der </a:t>
            </a:r>
            <a:r>
              <a:rPr lang="de-AT" sz="2400" b="1" dirty="0">
                <a:solidFill>
                  <a:schemeClr val="accent1"/>
                </a:solidFill>
              </a:rPr>
              <a:t>Lände Pichelsdorf </a:t>
            </a:r>
            <a:r>
              <a:rPr lang="de-AT" sz="2400" dirty="0">
                <a:solidFill>
                  <a:schemeClr val="accent1"/>
                </a:solidFill>
              </a:rPr>
              <a:t>und dem </a:t>
            </a:r>
            <a:r>
              <a:rPr lang="de-AT" sz="2400" b="1" dirty="0">
                <a:solidFill>
                  <a:schemeClr val="accent1"/>
                </a:solidFill>
              </a:rPr>
              <a:t>Kraftwerk Dürnrohr</a:t>
            </a:r>
            <a:r>
              <a:rPr lang="de-AT" sz="2400" dirty="0">
                <a:solidFill>
                  <a:schemeClr val="accent1"/>
                </a:solidFill>
              </a:rPr>
              <a:t>. Auf diese Weise kann das Kraftwerk umweltfreundlich mit </a:t>
            </a:r>
            <a:r>
              <a:rPr lang="de-AT" sz="2400" b="1" dirty="0">
                <a:solidFill>
                  <a:schemeClr val="accent1"/>
                </a:solidFill>
              </a:rPr>
              <a:t>Kohle</a:t>
            </a:r>
            <a:r>
              <a:rPr lang="de-AT" sz="2400" dirty="0">
                <a:solidFill>
                  <a:schemeClr val="accent1"/>
                </a:solidFill>
              </a:rPr>
              <a:t> versorgt werden. An die Lände wird die Kohle per Binnenschiff angeliefert, mit dem Kran über einen Verladetrichter verladen und danach auf ein Aufgabeband geleitet, wo die Kohle rund 3,2 km per Förderband ins Kraftwerk transportiert wird. So können jährlich bis zu 2 Millionen Tonnen an Kohle transportiert werden. Langfristig ist geplant etwa die Hälfte der benötigten Kohle für das Kraftwerkt Dürnrohr mit dem Binnenschiff anzuliefern. Der Nachlauf von der Lände zum Lagerplatz beim Kraftwerk erfolgt somit beinahe CO</a:t>
            </a:r>
            <a:r>
              <a:rPr lang="de-AT" baseline="-25000" dirty="0">
                <a:solidFill>
                  <a:schemeClr val="accent1"/>
                </a:solidFill>
              </a:rPr>
              <a:t>2</a:t>
            </a:r>
            <a:r>
              <a:rPr lang="de-AT" sz="2400" dirty="0">
                <a:solidFill>
                  <a:schemeClr val="accent1"/>
                </a:solidFill>
              </a:rPr>
              <a:t> und </a:t>
            </a:r>
            <a:r>
              <a:rPr lang="de-AT" sz="2400" dirty="0" err="1" smtClean="0">
                <a:solidFill>
                  <a:schemeClr val="accent1"/>
                </a:solidFill>
              </a:rPr>
              <a:t>NO</a:t>
            </a:r>
            <a:r>
              <a:rPr lang="de-AT" sz="2400" baseline="-25000" dirty="0" err="1" smtClean="0">
                <a:solidFill>
                  <a:schemeClr val="accent1"/>
                </a:solidFill>
              </a:rPr>
              <a:t>x</a:t>
            </a:r>
            <a:r>
              <a:rPr lang="de-AT" sz="2400" dirty="0" smtClean="0">
                <a:solidFill>
                  <a:schemeClr val="accent1"/>
                </a:solidFill>
              </a:rPr>
              <a:t>-neutral</a:t>
            </a:r>
            <a:r>
              <a:rPr lang="de-AT" sz="2400" dirty="0">
                <a:solidFill>
                  <a:schemeClr val="accent1"/>
                </a:solidFill>
              </a:rPr>
              <a:t>.</a:t>
            </a:r>
          </a:p>
          <a:p>
            <a:pPr marL="0" lvl="1" defTabSz="905988">
              <a:defRPr/>
            </a:pPr>
            <a:endParaRPr lang="de-AT" sz="2400" dirty="0">
              <a:solidFill>
                <a:schemeClr val="accent1"/>
              </a:solidFill>
            </a:endParaRPr>
          </a:p>
          <a:p>
            <a:pPr marL="0" lvl="1" defTabSz="905988">
              <a:defRPr/>
            </a:pPr>
            <a:r>
              <a:rPr lang="de-AT" sz="2400" dirty="0">
                <a:solidFill>
                  <a:schemeClr val="accent1"/>
                </a:solidFill>
              </a:rPr>
              <a:t>(Ausführungen im Handbuch der Donauschifffahrt S 170.)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47</a:t>
            </a:fld>
            <a:endParaRPr lang="de-AT" dirty="0"/>
          </a:p>
        </p:txBody>
      </p:sp>
    </p:spTree>
    <p:extLst>
      <p:ext uri="{BB962C8B-B14F-4D97-AF65-F5344CB8AC3E}">
        <p14:creationId xmlns:p14="http://schemas.microsoft.com/office/powerpoint/2010/main" val="1669857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de-AT" sz="2800" spc="59" dirty="0">
                <a:solidFill>
                  <a:schemeClr val="accent1"/>
                </a:solidFill>
              </a:rPr>
              <a:t>Seit 1997 werden </a:t>
            </a:r>
            <a:r>
              <a:rPr lang="de-AT" sz="2800" b="1" spc="59" dirty="0">
                <a:solidFill>
                  <a:schemeClr val="accent1"/>
                </a:solidFill>
              </a:rPr>
              <a:t>Neufahrzeuge/Pkws</a:t>
            </a:r>
            <a:r>
              <a:rPr lang="de-AT" sz="2800" spc="59" dirty="0">
                <a:solidFill>
                  <a:schemeClr val="accent1"/>
                </a:solidFill>
              </a:rPr>
              <a:t> auf der </a:t>
            </a:r>
            <a:r>
              <a:rPr lang="de-AT" sz="2800" b="1" spc="59" dirty="0">
                <a:solidFill>
                  <a:schemeClr val="accent1"/>
                </a:solidFill>
              </a:rPr>
              <a:t>Donau</a:t>
            </a:r>
            <a:r>
              <a:rPr lang="de-AT" sz="2800" spc="59" dirty="0">
                <a:solidFill>
                  <a:schemeClr val="accent1"/>
                </a:solidFill>
              </a:rPr>
              <a:t> durch die BLG LOGISTICS transportiert. </a:t>
            </a:r>
          </a:p>
          <a:p>
            <a:pPr>
              <a:buFont typeface="Courier New" panose="02070309020205020404" pitchFamily="49" charset="0"/>
              <a:buNone/>
            </a:pPr>
            <a:r>
              <a:rPr lang="de-AT" sz="2800" spc="59" dirty="0">
                <a:solidFill>
                  <a:schemeClr val="accent1"/>
                </a:solidFill>
              </a:rPr>
              <a:t>Zwei Motorgüterschiffen bringen Neuwagen der Marke Mitsubishi, Ford und Renault von </a:t>
            </a:r>
            <a:r>
              <a:rPr lang="de-AT" sz="2800" b="1" spc="59" dirty="0">
                <a:solidFill>
                  <a:schemeClr val="accent1"/>
                </a:solidFill>
              </a:rPr>
              <a:t>Kehlheim</a:t>
            </a:r>
            <a:r>
              <a:rPr lang="de-AT" sz="2800" spc="59" dirty="0">
                <a:solidFill>
                  <a:schemeClr val="accent1"/>
                </a:solidFill>
              </a:rPr>
              <a:t> nach </a:t>
            </a:r>
            <a:r>
              <a:rPr lang="de-AT" sz="2800" b="1" spc="59" dirty="0">
                <a:solidFill>
                  <a:schemeClr val="accent1"/>
                </a:solidFill>
              </a:rPr>
              <a:t>Budapest</a:t>
            </a:r>
            <a:r>
              <a:rPr lang="de-AT" sz="2800" spc="59" dirty="0">
                <a:solidFill>
                  <a:schemeClr val="accent1"/>
                </a:solidFill>
              </a:rPr>
              <a:t>. Auf dem Rückweg werden PKWs der Marke Suzuki von Budapest nach Kelheim gebracht, Leerfahrten werden somit vermieden und die Kosteneffizienz der Schiffstransporte gesteigert. Es besteht ein regelmäßiger Fahrplan mit zwei Abfahrten wöchentlich. Kurzfristig können Fahrten gestrichen oder ergänzt werden, um die branchenspezifische Nachfrage flexibel auszugleichen. Die eingesetzten Motorgüterschiffe verfügen über drei Decks und können je nach Fahrzeugtyp 200-260 PKWs laden. Bis Anfang 2012 wurden so bereits rund 250.000 Neufahrzeuge auf der Donau transportiert.</a:t>
            </a:r>
          </a:p>
          <a:p>
            <a:pPr>
              <a:buFont typeface="Courier New" panose="02070309020205020404" pitchFamily="49" charset="0"/>
              <a:buNone/>
            </a:pPr>
            <a:endParaRPr lang="de-AT" sz="2800" spc="59" dirty="0">
              <a:solidFill>
                <a:schemeClr val="accent1"/>
              </a:solidFill>
            </a:endParaRPr>
          </a:p>
          <a:p>
            <a:pPr marL="0" lvl="1" defTabSz="905988">
              <a:defRPr/>
            </a:pPr>
            <a:r>
              <a:rPr lang="de-AT" sz="2400" dirty="0">
                <a:solidFill>
                  <a:schemeClr val="accent1"/>
                </a:solidFill>
              </a:rPr>
              <a:t>(Ausführungen im Handbuch der Donauschifffahrt S 171.)</a:t>
            </a:r>
            <a:endParaRPr lang="de-AT" dirty="0" smtClean="0"/>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Char char="o"/>
            </a:pPr>
            <a:endParaRPr lang="de-AT" sz="500" spc="59"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258089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sz="2400" dirty="0">
                <a:solidFill>
                  <a:schemeClr val="accent1"/>
                </a:solidFill>
              </a:rPr>
              <a:t>Ein 2011 ins Leben gerufenes Projekt an der </a:t>
            </a:r>
            <a:r>
              <a:rPr lang="de-AT" sz="2400" b="1" dirty="0">
                <a:solidFill>
                  <a:schemeClr val="accent1"/>
                </a:solidFill>
              </a:rPr>
              <a:t>Lände Bad Deutsch-Altenburg </a:t>
            </a:r>
            <a:r>
              <a:rPr lang="de-AT" sz="2400" dirty="0">
                <a:solidFill>
                  <a:schemeClr val="accent1"/>
                </a:solidFill>
              </a:rPr>
              <a:t>sichert die Versorgung von in der Nähe gelegenen </a:t>
            </a:r>
            <a:r>
              <a:rPr lang="de-AT" sz="2400" b="1" dirty="0">
                <a:solidFill>
                  <a:schemeClr val="accent1"/>
                </a:solidFill>
              </a:rPr>
              <a:t>Windparks</a:t>
            </a:r>
            <a:r>
              <a:rPr lang="de-AT" sz="2400" dirty="0">
                <a:solidFill>
                  <a:schemeClr val="accent1"/>
                </a:solidFill>
              </a:rPr>
              <a:t> mit </a:t>
            </a:r>
            <a:r>
              <a:rPr lang="de-AT" sz="2400" b="1" dirty="0">
                <a:solidFill>
                  <a:schemeClr val="accent1"/>
                </a:solidFill>
              </a:rPr>
              <a:t>Bauteilen</a:t>
            </a:r>
            <a:r>
              <a:rPr lang="de-AT" sz="2400" dirty="0">
                <a:solidFill>
                  <a:schemeClr val="accent1"/>
                </a:solidFill>
              </a:rPr>
              <a:t> und </a:t>
            </a:r>
            <a:r>
              <a:rPr lang="de-AT" sz="2400" b="1" dirty="0">
                <a:solidFill>
                  <a:schemeClr val="accent1"/>
                </a:solidFill>
              </a:rPr>
              <a:t>Komponenten</a:t>
            </a:r>
            <a:r>
              <a:rPr lang="de-AT" sz="2400" dirty="0">
                <a:solidFill>
                  <a:schemeClr val="accent1"/>
                </a:solidFill>
              </a:rPr>
              <a:t>. An der rund 100 m langen Umschlagstelle werden Betonsegmente für die Türme der Windkraftanlagen entladen. Wöchentlich treffen ein bis zwei Binnenschiffe ein. Pro Binnenschiff kann im Optimalfall ein kompletter 135 m hoher Turm bestehend aus rund 50 Betonsegmenten mit einem Gesamtgewicht von 1.600 Tonnen transportiert werden.</a:t>
            </a:r>
          </a:p>
          <a:p>
            <a:pPr marL="0" lvl="1" defTabSz="905988">
              <a:defRPr/>
            </a:pPr>
            <a:r>
              <a:rPr lang="de-AT" sz="2400" dirty="0">
                <a:solidFill>
                  <a:schemeClr val="accent1"/>
                </a:solidFill>
              </a:rPr>
              <a:t>Der Umschlag erfolgt durch einen mobilen 400 Tonnen Raupenkran. Die Teile haben Stückgewichte von 20-52 Tonnen.</a:t>
            </a:r>
          </a:p>
          <a:p>
            <a:pPr marL="0" lvl="1" defTabSz="905988">
              <a:defRPr/>
            </a:pPr>
            <a:endParaRPr lang="de-AT" sz="2400" dirty="0">
              <a:solidFill>
                <a:schemeClr val="accent1"/>
              </a:solidFill>
            </a:endParaRPr>
          </a:p>
          <a:p>
            <a:pPr marL="0" lvl="1" defTabSz="905988">
              <a:defRPr/>
            </a:pPr>
            <a:r>
              <a:rPr lang="de-AT" sz="2400" dirty="0">
                <a:solidFill>
                  <a:schemeClr val="accent1"/>
                </a:solidFill>
              </a:rPr>
              <a:t>(Ausführungen im Handbuch der Donauschifffahrt S 168.)</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185964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Mit rund </a:t>
            </a:r>
            <a:r>
              <a:rPr lang="de-AT" b="1" dirty="0" smtClean="0"/>
              <a:t>90</a:t>
            </a:r>
            <a:r>
              <a:rPr lang="de-AT" b="1" baseline="0" dirty="0" smtClean="0"/>
              <a:t> Millionen Einwohnern </a:t>
            </a:r>
            <a:r>
              <a:rPr lang="de-AT" baseline="0" dirty="0" smtClean="0"/>
              <a:t>ist der Donauraum schon allein durch seine Größe von besonderem wirtschaftlichen Interesse. Zahlreiche </a:t>
            </a:r>
            <a:r>
              <a:rPr lang="de-AT" b="1" baseline="0" dirty="0" smtClean="0"/>
              <a:t>Produktionsstätten</a:t>
            </a:r>
            <a:r>
              <a:rPr lang="de-AT" baseline="0" dirty="0" smtClean="0"/>
              <a:t> der Stahl-, Papier-, Mineralöl- und chemischen Industrie sowie auch der Maschinenbau- und Automobilindustrie befinden sich im </a:t>
            </a:r>
            <a:r>
              <a:rPr lang="de-AT" b="1" baseline="0" dirty="0" smtClean="0"/>
              <a:t>Einzugsbereich der Donau</a:t>
            </a:r>
            <a:r>
              <a:rPr lang="de-AT" baseline="0" dirty="0" smtClean="0"/>
              <a:t>.</a:t>
            </a:r>
          </a:p>
          <a:p>
            <a:endParaRPr lang="de-AT" dirty="0"/>
          </a:p>
          <a:p>
            <a:r>
              <a:rPr lang="de-AT" baseline="0" dirty="0" smtClean="0"/>
              <a:t>Durch ihre Massenleistungsfähigkeit, die Nähe zu Rohstoffmärkten, große freie Transportkapazitäten sowie durch niedrige Transportkosten ist die Donau vor allem für die </a:t>
            </a:r>
            <a:r>
              <a:rPr lang="de-AT" b="1" baseline="0" dirty="0" smtClean="0"/>
              <a:t>rohstoffintensive Industrie </a:t>
            </a:r>
            <a:r>
              <a:rPr lang="de-AT" baseline="0" dirty="0" smtClean="0"/>
              <a:t>ein wichtiger Verkehrsträger. Zusätzlich ist der Donauraum durch seine </a:t>
            </a:r>
            <a:r>
              <a:rPr lang="de-AT" b="1" baseline="0" dirty="0" smtClean="0"/>
              <a:t>fruchtbaren Böden </a:t>
            </a:r>
            <a:r>
              <a:rPr lang="de-AT" baseline="0" dirty="0" smtClean="0"/>
              <a:t>eine wichtige Region für den Anbau von landwirtschaftlichen Rohstoffen. Ein nicht unerheblicher Anteil der dort angebauten Produkte wird dabei über die Rhein-Main-Donauachse über die entsprechenden Seehäfen (Nordsee, Schwarzes Meer) nach Übersee exportiert.</a:t>
            </a:r>
          </a:p>
          <a:p>
            <a:endParaRPr lang="de-AT" baseline="0" dirty="0" smtClean="0"/>
          </a:p>
          <a:p>
            <a:pPr defTabSz="905988">
              <a:defRPr/>
            </a:pPr>
            <a:r>
              <a:rPr lang="de-AT" baseline="0" dirty="0" smtClean="0"/>
              <a:t>(Nähere Ausführungen finden Sie im Handbuch der Donauschifffahrt S. 136.)</a:t>
            </a:r>
            <a:endParaRPr lang="de-AT"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5</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accent1"/>
                </a:solidFill>
              </a:rPr>
              <a:t>Wie viele Neufahrzeuge wurden alleine </a:t>
            </a:r>
            <a:br>
              <a:rPr lang="de-DE" sz="1200" dirty="0" smtClean="0">
                <a:solidFill>
                  <a:schemeClr val="accent1"/>
                </a:solidFill>
              </a:rPr>
            </a:br>
            <a:r>
              <a:rPr lang="de-DE" sz="1200" dirty="0" smtClean="0">
                <a:solidFill>
                  <a:schemeClr val="accent1"/>
                </a:solidFill>
              </a:rPr>
              <a:t>bis 2012 per Schiff transportiert? </a:t>
            </a:r>
            <a:r>
              <a:rPr lang="de-DE" sz="1200" smtClean="0">
                <a:solidFill>
                  <a:schemeClr val="accent1"/>
                </a:solidFill>
              </a:rPr>
              <a:t>250.000</a:t>
            </a:r>
            <a:r>
              <a:rPr lang="de-DE" sz="1200" baseline="0" smtClean="0">
                <a:solidFill>
                  <a:schemeClr val="accent1"/>
                </a:solidFill>
              </a:rPr>
              <a:t> Autos</a:t>
            </a:r>
            <a:endParaRPr lang="de-DE" sz="1200" smtClean="0">
              <a:solidFill>
                <a:schemeClr val="accent1"/>
              </a:solidFill>
            </a:endParaRP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16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3331300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2402295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54</a:t>
            </a:fld>
            <a:endParaRPr lang="de-AT" dirty="0"/>
          </a:p>
        </p:txBody>
      </p:sp>
    </p:spTree>
    <p:extLst>
      <p:ext uri="{BB962C8B-B14F-4D97-AF65-F5344CB8AC3E}">
        <p14:creationId xmlns:p14="http://schemas.microsoft.com/office/powerpoint/2010/main" val="294569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latin typeface="+mn-lt"/>
              </a:rPr>
              <a:t>Die Donau ist </a:t>
            </a:r>
            <a:r>
              <a:rPr lang="de-AT" b="1" dirty="0">
                <a:latin typeface="+mn-lt"/>
              </a:rPr>
              <a:t>2845 km </a:t>
            </a:r>
            <a:r>
              <a:rPr lang="de-AT" dirty="0">
                <a:latin typeface="+mn-lt"/>
              </a:rPr>
              <a:t>lang und somit nach der Wolga der </a:t>
            </a:r>
            <a:r>
              <a:rPr lang="de-AT" b="1" dirty="0">
                <a:latin typeface="+mn-lt"/>
              </a:rPr>
              <a:t>zweitlängste Fluss Europas</a:t>
            </a:r>
            <a:r>
              <a:rPr lang="de-AT" dirty="0">
                <a:latin typeface="+mn-lt"/>
              </a:rPr>
              <a:t>. Sie entspringt im Schwarzwald in Donaueschingen in Deutschland und fließt bis ins Schwarze Meer in Rumänien. Die von der internationalen Güterschifffahrt nutzbare Länge der schiffbaren Donau beträgt rund 2.415 km. Die Donau ist der einzige größere Fluss in Europa der von Westen nach Osten fließt</a:t>
            </a:r>
            <a:r>
              <a:rPr lang="de-AT" dirty="0" smtClean="0">
                <a:latin typeface="+mn-lt"/>
              </a:rPr>
              <a:t>.</a:t>
            </a:r>
          </a:p>
          <a:p>
            <a:endParaRPr lang="de-AT" dirty="0" smtClean="0">
              <a:latin typeface="+mn-lt"/>
            </a:endParaRPr>
          </a:p>
          <a:p>
            <a:pPr defTabSz="905988">
              <a:defRPr/>
            </a:pPr>
            <a:r>
              <a:rPr lang="de-AT" sz="1200" kern="1200" dirty="0" smtClean="0">
                <a:solidFill>
                  <a:schemeClr val="tx1"/>
                </a:solidFill>
                <a:latin typeface="Corbel" panose="020B0503020204020204" pitchFamily="34" charset="0"/>
                <a:ea typeface="+mn-ea"/>
                <a:cs typeface="+mn-cs"/>
              </a:rPr>
              <a:t>Die Donau verbindet insgesamt </a:t>
            </a:r>
            <a:r>
              <a:rPr lang="de-AT" sz="1200" b="1" kern="1200" dirty="0" smtClean="0">
                <a:solidFill>
                  <a:schemeClr val="tx1"/>
                </a:solidFill>
                <a:latin typeface="Corbel" panose="020B0503020204020204" pitchFamily="34" charset="0"/>
                <a:ea typeface="+mn-ea"/>
                <a:cs typeface="+mn-cs"/>
              </a:rPr>
              <a:t>zehn Länder </a:t>
            </a:r>
            <a:r>
              <a:rPr lang="de-AT" sz="1200" kern="1200" dirty="0" smtClean="0">
                <a:solidFill>
                  <a:schemeClr val="tx1"/>
                </a:solidFill>
                <a:latin typeface="Corbel" panose="020B0503020204020204" pitchFamily="34" charset="0"/>
                <a:ea typeface="+mn-ea"/>
                <a:cs typeface="+mn-cs"/>
              </a:rPr>
              <a:t>und dient als wichtige Wasserstraße für den Warenverkehr auf Binnenschiffen. </a:t>
            </a:r>
          </a:p>
          <a:p>
            <a:pPr defTabSz="905988">
              <a:defRPr/>
            </a:pPr>
            <a:r>
              <a:rPr lang="de-AT" sz="1200" kern="1200" dirty="0" smtClean="0">
                <a:solidFill>
                  <a:schemeClr val="tx1"/>
                </a:solidFill>
                <a:latin typeface="Corbel" panose="020B0503020204020204" pitchFamily="34" charset="0"/>
                <a:ea typeface="+mn-ea"/>
                <a:cs typeface="+mn-cs"/>
              </a:rPr>
              <a:t>Der österreichische Donauabschnitt beträgt ca. </a:t>
            </a:r>
            <a:r>
              <a:rPr lang="de-AT" sz="1200" b="1" kern="1200" dirty="0" smtClean="0">
                <a:solidFill>
                  <a:schemeClr val="tx1"/>
                </a:solidFill>
                <a:latin typeface="Corbel" panose="020B0503020204020204" pitchFamily="34" charset="0"/>
                <a:ea typeface="+mn-ea"/>
                <a:cs typeface="+mn-cs"/>
              </a:rPr>
              <a:t>351 km</a:t>
            </a:r>
            <a:r>
              <a:rPr lang="de-AT" sz="1200" kern="1200" dirty="0" smtClean="0">
                <a:solidFill>
                  <a:schemeClr val="tx1"/>
                </a:solidFill>
                <a:latin typeface="Corbel" panose="020B0503020204020204" pitchFamily="34" charset="0"/>
                <a:ea typeface="+mn-ea"/>
                <a:cs typeface="+mn-cs"/>
              </a:rPr>
              <a:t>. 20% des Stromverbrauches in Österreich wird durch die neun Donaukraftwerke abgedeckt. </a:t>
            </a:r>
          </a:p>
          <a:p>
            <a:pPr defTabSz="905988">
              <a:defRPr/>
            </a:pPr>
            <a:r>
              <a:rPr lang="de-AT" sz="1200" kern="1200" dirty="0" smtClean="0">
                <a:solidFill>
                  <a:schemeClr val="tx1"/>
                </a:solidFill>
                <a:latin typeface="Corbel" panose="020B0503020204020204" pitchFamily="34" charset="0"/>
                <a:ea typeface="+mn-ea"/>
                <a:cs typeface="+mn-cs"/>
              </a:rPr>
              <a:t>Den größten Anteil an der Donau besitzt </a:t>
            </a:r>
            <a:r>
              <a:rPr lang="de-AT" sz="1200" b="1" kern="1200" dirty="0" smtClean="0">
                <a:solidFill>
                  <a:schemeClr val="tx1"/>
                </a:solidFill>
                <a:latin typeface="Corbel" panose="020B0503020204020204" pitchFamily="34" charset="0"/>
                <a:ea typeface="+mn-ea"/>
                <a:cs typeface="+mn-cs"/>
              </a:rPr>
              <a:t>Rumänien</a:t>
            </a:r>
            <a:r>
              <a:rPr lang="de-AT" sz="1200" kern="1200" dirty="0" smtClean="0">
                <a:solidFill>
                  <a:schemeClr val="tx1"/>
                </a:solidFill>
                <a:latin typeface="Corbel" panose="020B0503020204020204" pitchFamily="34" charset="0"/>
                <a:ea typeface="+mn-ea"/>
                <a:cs typeface="+mn-cs"/>
              </a:rPr>
              <a:t> mit </a:t>
            </a:r>
            <a:r>
              <a:rPr lang="de-AT" sz="1200" b="1" kern="1200" dirty="0" smtClean="0">
                <a:solidFill>
                  <a:schemeClr val="tx1"/>
                </a:solidFill>
                <a:latin typeface="Corbel" panose="020B0503020204020204" pitchFamily="34" charset="0"/>
                <a:ea typeface="+mn-ea"/>
                <a:cs typeface="+mn-cs"/>
              </a:rPr>
              <a:t>1.075 km</a:t>
            </a:r>
            <a:r>
              <a:rPr lang="de-AT" sz="1200" kern="1200" dirty="0" smtClean="0">
                <a:solidFill>
                  <a:schemeClr val="tx1"/>
                </a:solidFill>
                <a:latin typeface="Corbel" panose="020B0503020204020204" pitchFamily="34" charset="0"/>
                <a:ea typeface="+mn-ea"/>
                <a:cs typeface="+mn-cs"/>
              </a:rPr>
              <a:t>. Hiervon bilden rund 470 km die gemeinsame Staatsgrenze mit Bulgarien. Den kleinsten Donau-Anteil mit nur 550m hat Moldau.</a:t>
            </a:r>
          </a:p>
          <a:p>
            <a:pPr defTabSz="905988">
              <a:defRPr/>
            </a:pPr>
            <a:endParaRPr lang="de-AT" sz="1200" kern="1200" dirty="0" smtClean="0">
              <a:solidFill>
                <a:schemeClr val="tx1"/>
              </a:solidFill>
              <a:latin typeface="Corbel" panose="020B0503020204020204" pitchFamily="34" charset="0"/>
              <a:ea typeface="+mn-ea"/>
              <a:cs typeface="+mn-cs"/>
            </a:endParaRPr>
          </a:p>
          <a:p>
            <a:pPr defTabSz="905988">
              <a:defRPr/>
            </a:pPr>
            <a:r>
              <a:rPr lang="de-AT" sz="1200" kern="1200" dirty="0" smtClean="0">
                <a:solidFill>
                  <a:schemeClr val="tx1"/>
                </a:solidFill>
                <a:latin typeface="Corbel" panose="020B0503020204020204" pitchFamily="34" charset="0"/>
                <a:ea typeface="+mn-ea"/>
                <a:cs typeface="+mn-cs"/>
              </a:rPr>
              <a:t>Die Donau hat ein </a:t>
            </a:r>
            <a:r>
              <a:rPr lang="de-AT" sz="1200" b="1" kern="1200" dirty="0" smtClean="0">
                <a:solidFill>
                  <a:schemeClr val="tx1"/>
                </a:solidFill>
                <a:latin typeface="Corbel" panose="020B0503020204020204" pitchFamily="34" charset="0"/>
                <a:ea typeface="+mn-ea"/>
                <a:cs typeface="+mn-cs"/>
              </a:rPr>
              <a:t>Einzugsgebiet</a:t>
            </a:r>
            <a:r>
              <a:rPr lang="de-AT" sz="1200" kern="1200" dirty="0" smtClean="0">
                <a:solidFill>
                  <a:schemeClr val="tx1"/>
                </a:solidFill>
                <a:latin typeface="Corbel" panose="020B0503020204020204" pitchFamily="34" charset="0"/>
                <a:ea typeface="+mn-ea"/>
                <a:cs typeface="+mn-cs"/>
              </a:rPr>
              <a:t> von </a:t>
            </a:r>
            <a:r>
              <a:rPr lang="de-AT" sz="1200" b="1" kern="1200" dirty="0" smtClean="0">
                <a:solidFill>
                  <a:schemeClr val="tx1"/>
                </a:solidFill>
                <a:latin typeface="Corbel" panose="020B0503020204020204" pitchFamily="34" charset="0"/>
                <a:ea typeface="+mn-ea"/>
                <a:cs typeface="+mn-cs"/>
              </a:rPr>
              <a:t>801.463 km</a:t>
            </a:r>
            <a:r>
              <a:rPr lang="de-AT" sz="1200" b="1" kern="1200" baseline="30000" dirty="0" smtClean="0">
                <a:solidFill>
                  <a:schemeClr val="tx1"/>
                </a:solidFill>
                <a:latin typeface="Corbel" panose="020B0503020204020204" pitchFamily="34" charset="0"/>
                <a:ea typeface="+mn-ea"/>
                <a:cs typeface="+mn-cs"/>
              </a:rPr>
              <a:t>2</a:t>
            </a:r>
            <a:r>
              <a:rPr lang="de-AT" sz="1200" kern="1200" dirty="0" smtClean="0">
                <a:solidFill>
                  <a:schemeClr val="tx1"/>
                </a:solidFill>
                <a:latin typeface="Corbel" panose="020B0503020204020204" pitchFamily="34" charset="0"/>
                <a:ea typeface="+mn-ea"/>
                <a:cs typeface="+mn-cs"/>
              </a:rPr>
              <a:t>, welches westlich vom Schwarzen Meer in Zentral- und Südosteuropa liegt. Als Einzugsgebiet eines Stromes oder Flusses wird jenes Gebiet bezeichnet, aus dem das gesamte Wasser über die Bodenoberfläche, die Bäche und das Grundwasser in den Strom des Flusses fließt.</a:t>
            </a:r>
          </a:p>
          <a:p>
            <a:pPr defTabSz="905988">
              <a:defRPr/>
            </a:pPr>
            <a:r>
              <a:rPr lang="de-AT" sz="1200" kern="1200" dirty="0" smtClean="0">
                <a:solidFill>
                  <a:schemeClr val="tx1"/>
                </a:solidFill>
                <a:latin typeface="Corbel" panose="020B0503020204020204" pitchFamily="34" charset="0"/>
                <a:ea typeface="+mn-ea"/>
                <a:cs typeface="+mn-cs"/>
              </a:rPr>
              <a:t>Die Donau stellt in dessen Einzugsgebiet einen bedeutenden Verkehrsträger dar, dient als wichtige Quelle für Energie und Trinkwasser und ist wichtiger Erholungs- und Lebensraum.</a:t>
            </a:r>
          </a:p>
          <a:p>
            <a:pPr marL="0" marR="0" lvl="0" indent="0" algn="l" defTabSz="905988" rtl="0" eaLnBrk="1" fontAlgn="auto" latinLnBrk="0" hangingPunct="1">
              <a:lnSpc>
                <a:spcPct val="100000"/>
              </a:lnSpc>
              <a:spcBef>
                <a:spcPts val="0"/>
              </a:spcBef>
              <a:spcAft>
                <a:spcPts val="0"/>
              </a:spcAft>
              <a:buClrTx/>
              <a:buSzTx/>
              <a:buFontTx/>
              <a:buNone/>
              <a:tabLst/>
              <a:defRPr/>
            </a:pPr>
            <a:r>
              <a:rPr lang="de-AT" dirty="0" smtClean="0"/>
              <a:t>(Ausführungen im Handbuch der Donauschifffahrt via</a:t>
            </a:r>
            <a:r>
              <a:rPr lang="de-AT" baseline="0" dirty="0" smtClean="0"/>
              <a:t> </a:t>
            </a:r>
            <a:r>
              <a:rPr lang="de-AT" baseline="0" dirty="0" err="1" smtClean="0"/>
              <a:t>donau</a:t>
            </a:r>
            <a:r>
              <a:rPr lang="de-AT" baseline="0" dirty="0" smtClean="0"/>
              <a:t> auf Seite 38f)</a:t>
            </a:r>
          </a:p>
          <a:p>
            <a:pPr defTabSz="905988">
              <a:defRPr/>
            </a:pPr>
            <a:endParaRPr lang="de-AT" dirty="0" smtClean="0"/>
          </a:p>
          <a:p>
            <a:endParaRPr lang="de-AT" dirty="0" smtClean="0"/>
          </a:p>
          <a:p>
            <a:endParaRPr lang="de-DE"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hu-HU" dirty="0" smtClean="0"/>
              <a:t>Gemäß Donaukommission lässt sich die schiffbare Donau (Kelheim–Sulina: Strom-km 2.414,72 bis Strom-km 0) in </a:t>
            </a:r>
            <a:r>
              <a:rPr lang="hu-HU" b="1" dirty="0" smtClean="0"/>
              <a:t>drei Hauptabschnitte </a:t>
            </a:r>
            <a:r>
              <a:rPr lang="hu-HU" dirty="0" smtClean="0"/>
              <a:t>gliedern</a:t>
            </a:r>
            <a:r>
              <a:rPr lang="de-AT" dirty="0" smtClean="0"/>
              <a:t>: </a:t>
            </a:r>
          </a:p>
          <a:p>
            <a:pPr marL="171450" indent="-171450" defTabSz="905988">
              <a:buFont typeface="Arial" panose="020B0604020202020204" pitchFamily="34" charset="0"/>
              <a:buChar char="•"/>
              <a:defRPr/>
            </a:pPr>
            <a:r>
              <a:rPr lang="de-AT" dirty="0" smtClean="0"/>
              <a:t>Die </a:t>
            </a:r>
            <a:r>
              <a:rPr lang="de-AT" b="1" dirty="0" smtClean="0"/>
              <a:t>Obere</a:t>
            </a:r>
            <a:r>
              <a:rPr lang="de-AT" b="1" baseline="0" dirty="0" smtClean="0"/>
              <a:t> Donau </a:t>
            </a:r>
            <a:r>
              <a:rPr lang="de-AT" baseline="0" dirty="0" smtClean="0"/>
              <a:t>von Kelheim (Deutschland) bis </a:t>
            </a:r>
            <a:r>
              <a:rPr lang="hu-HU" dirty="0">
                <a:solidFill>
                  <a:schemeClr val="accent1"/>
                </a:solidFill>
              </a:rPr>
              <a:t>Gönyű</a:t>
            </a:r>
            <a:r>
              <a:rPr lang="de-AT" dirty="0">
                <a:solidFill>
                  <a:schemeClr val="accent1"/>
                </a:solidFill>
              </a:rPr>
              <a:t> (Ungarn) (623 km lang), </a:t>
            </a:r>
            <a:endParaRPr lang="de-AT" dirty="0" smtClean="0">
              <a:solidFill>
                <a:schemeClr val="accent1"/>
              </a:solidFill>
            </a:endParaRPr>
          </a:p>
          <a:p>
            <a:pPr marL="171450" indent="-171450" defTabSz="905988">
              <a:buFont typeface="Arial" panose="020B0604020202020204" pitchFamily="34" charset="0"/>
              <a:buChar char="•"/>
              <a:defRPr/>
            </a:pPr>
            <a:r>
              <a:rPr lang="de-AT" dirty="0" smtClean="0">
                <a:solidFill>
                  <a:schemeClr val="accent1"/>
                </a:solidFill>
              </a:rPr>
              <a:t>die </a:t>
            </a:r>
            <a:r>
              <a:rPr lang="de-AT" b="1" dirty="0">
                <a:solidFill>
                  <a:schemeClr val="accent1"/>
                </a:solidFill>
              </a:rPr>
              <a:t>Mittlere Donau</a:t>
            </a:r>
            <a:r>
              <a:rPr lang="de-AT" dirty="0">
                <a:solidFill>
                  <a:schemeClr val="accent1"/>
                </a:solidFill>
              </a:rPr>
              <a:t> von </a:t>
            </a:r>
            <a:r>
              <a:rPr lang="hu-HU" dirty="0">
                <a:solidFill>
                  <a:schemeClr val="accent1"/>
                </a:solidFill>
              </a:rPr>
              <a:t>Gönyű</a:t>
            </a:r>
            <a:r>
              <a:rPr lang="de-AT" dirty="0">
                <a:solidFill>
                  <a:schemeClr val="accent1"/>
                </a:solidFill>
              </a:rPr>
              <a:t> bis Turnu-Severin (Rumänien) (860 km lang) und </a:t>
            </a:r>
            <a:endParaRPr lang="de-AT" dirty="0" smtClean="0">
              <a:solidFill>
                <a:schemeClr val="accent1"/>
              </a:solidFill>
            </a:endParaRPr>
          </a:p>
          <a:p>
            <a:pPr marL="171450" indent="-171450" defTabSz="905988">
              <a:buFont typeface="Arial" panose="020B0604020202020204" pitchFamily="34" charset="0"/>
              <a:buChar char="•"/>
              <a:defRPr/>
            </a:pPr>
            <a:r>
              <a:rPr lang="de-AT" dirty="0" smtClean="0">
                <a:solidFill>
                  <a:schemeClr val="accent1"/>
                </a:solidFill>
              </a:rPr>
              <a:t>die </a:t>
            </a:r>
            <a:r>
              <a:rPr lang="de-AT" b="1" dirty="0">
                <a:solidFill>
                  <a:schemeClr val="accent1"/>
                </a:solidFill>
              </a:rPr>
              <a:t>Untere Donau </a:t>
            </a:r>
            <a:r>
              <a:rPr lang="de-AT" dirty="0">
                <a:solidFill>
                  <a:schemeClr val="accent1"/>
                </a:solidFill>
              </a:rPr>
              <a:t>von Turnu-Severin bis Sulina (Rumänien) (931 km lang</a:t>
            </a:r>
            <a:r>
              <a:rPr lang="de-AT" dirty="0" smtClean="0">
                <a:solidFill>
                  <a:schemeClr val="accent1"/>
                </a:solidFill>
              </a:rPr>
              <a:t>)</a:t>
            </a:r>
          </a:p>
          <a:p>
            <a:pPr defTabSz="905988">
              <a:defRPr/>
            </a:pPr>
            <a:endParaRPr lang="de-AT" dirty="0" smtClean="0"/>
          </a:p>
          <a:p>
            <a:pPr defTabSz="905988">
              <a:defRPr/>
            </a:pPr>
            <a:r>
              <a:rPr lang="de-AT" dirty="0" smtClean="0"/>
              <a:t>Im</a:t>
            </a:r>
            <a:r>
              <a:rPr lang="de-AT" baseline="0" dirty="0" smtClean="0"/>
              <a:t> ersten Drittel ihres Laufes, auf einer Länge von 1.055 km, hat die Donau aufgrund ihres hohen Gefälles den Charakter eines </a:t>
            </a:r>
            <a:r>
              <a:rPr lang="de-AT" b="1" baseline="0" dirty="0" smtClean="0"/>
              <a:t>Gebirgsflusses</a:t>
            </a:r>
            <a:r>
              <a:rPr lang="de-AT" baseline="0" dirty="0" smtClean="0"/>
              <a:t>. Daher finden sich auf diesem Abschnitt auch fast alle Flusskraftwerke. Insgesamt gibt es </a:t>
            </a:r>
            <a:r>
              <a:rPr lang="de-AT" b="1" baseline="0" dirty="0" smtClean="0"/>
              <a:t>18 Flusskraftwerke</a:t>
            </a:r>
            <a:r>
              <a:rPr lang="de-AT" baseline="0" dirty="0" smtClean="0"/>
              <a:t>, wobei sich 16 dieser Kraftwerke zwischen Kelheim und Göny</a:t>
            </a:r>
            <a:r>
              <a:rPr lang="hu-HU" dirty="0">
                <a:solidFill>
                  <a:schemeClr val="accent1"/>
                </a:solidFill>
              </a:rPr>
              <a:t>ű</a:t>
            </a:r>
            <a:r>
              <a:rPr lang="de-AT" baseline="0" dirty="0" smtClean="0"/>
              <a:t> an der Oberen Donau befinden. Erst ab dem „Gefällebruch“ bei </a:t>
            </a:r>
            <a:r>
              <a:rPr lang="hu-HU" dirty="0">
                <a:solidFill>
                  <a:schemeClr val="accent1"/>
                </a:solidFill>
              </a:rPr>
              <a:t>Gönyű</a:t>
            </a:r>
            <a:r>
              <a:rPr lang="de-AT" dirty="0">
                <a:solidFill>
                  <a:schemeClr val="accent1"/>
                </a:solidFill>
              </a:rPr>
              <a:t> im Norden Ungarns wird der Strom langsam zu einem Tieflandfluss. Im Durchschnitt überwindet die Obere Donau pro Kilometer Fließstrecke einen Höhenunterschied von etwas mehr als einem halben Meter, während es bei der Unteren Donau durchschnittlich nur noch knapp über vier Zentimeter pro Kilometer sind. </a:t>
            </a:r>
            <a:endParaRPr lang="de-AT" dirty="0" smtClean="0"/>
          </a:p>
          <a:p>
            <a:pPr defTabSz="905988">
              <a:defRPr/>
            </a:pPr>
            <a:r>
              <a:rPr lang="de-AT" dirty="0" smtClean="0"/>
              <a:t>(Ausführungen im Handbuch der Donauschifffahrt via</a:t>
            </a:r>
            <a:r>
              <a:rPr lang="de-AT" baseline="0" dirty="0" smtClean="0"/>
              <a:t> donau auf Seite 41)</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7144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DE" baseline="0" dirty="0" smtClean="0"/>
              <a:t>Auf der Donau gibt es </a:t>
            </a:r>
            <a:r>
              <a:rPr lang="de-DE" b="1" baseline="0" dirty="0" smtClean="0"/>
              <a:t>18 Flusskraftwerke</a:t>
            </a:r>
            <a:r>
              <a:rPr lang="de-DE" baseline="0" dirty="0" smtClean="0"/>
              <a:t>, wobei sich 16 dieser Kraftwerke aufgrund des eben erläuterten hohen Gefälles des Stroms zwischen Kelheim und </a:t>
            </a:r>
            <a:r>
              <a:rPr lang="de-AT" baseline="0" dirty="0" smtClean="0"/>
              <a:t>Göny</a:t>
            </a:r>
            <a:r>
              <a:rPr lang="hu-HU" dirty="0">
                <a:solidFill>
                  <a:schemeClr val="accent1"/>
                </a:solidFill>
              </a:rPr>
              <a:t>ű</a:t>
            </a:r>
            <a:r>
              <a:rPr lang="de-AT" baseline="0" dirty="0" smtClean="0"/>
              <a:t> </a:t>
            </a:r>
            <a:r>
              <a:rPr lang="de-DE" baseline="0" dirty="0" smtClean="0"/>
              <a:t> an der oberen Donau befinden. Allein 9 dieser Kraftwerke befinden sich auf dem österreichischen Donauabschnitt.</a:t>
            </a:r>
          </a:p>
          <a:p>
            <a:endParaRPr lang="de-DE" dirty="0" smtClean="0"/>
          </a:p>
          <a:p>
            <a:r>
              <a:rPr lang="de-DE" dirty="0" smtClean="0"/>
              <a:t>Staustufen</a:t>
            </a:r>
            <a:r>
              <a:rPr lang="de-DE" baseline="0" dirty="0" smtClean="0"/>
              <a:t> das heißt Anlagen zum Aufstauen eines Flusses zur Regelung seines Wasserstandes entstehen häufig aufgrund von Flusskraftwerken, die die Kraft des fließenden Wassers in Energie umwandeln. Sie nutzen dabei das durch den Stau entstehende Gefälle zwischen dem Wasser oberhalb und unterhalb des Kraftwerks (Oberwasser- bzw. Unterwasser).</a:t>
            </a:r>
          </a:p>
          <a:p>
            <a:r>
              <a:rPr lang="de-DE" b="1" baseline="0" dirty="0" smtClean="0"/>
              <a:t>Schleusen</a:t>
            </a:r>
            <a:r>
              <a:rPr lang="de-DE" baseline="0" dirty="0" smtClean="0"/>
              <a:t> ermöglichen es den Binnenschiffen, den Höhenunterschied des oberhalb des Kraftwerkes angestauten und des unterhalb des Kraftwerks weiterfließenden Flusses zu überwinden. Ein Schleusengang dauert in etwa 40 Minuten, wobei rund die Hälfte der Zeit dazu aufgewendet wird das Schiff in die Schleusenkammer hinein- und wieder hinaus zu navigieren.</a:t>
            </a:r>
          </a:p>
          <a:p>
            <a:endParaRPr lang="de-DE" baseline="0" dirty="0" smtClean="0"/>
          </a:p>
          <a:p>
            <a:r>
              <a:rPr lang="de-DE" baseline="0" dirty="0" smtClean="0"/>
              <a:t>(Nähere Ausführungen finden Sie im Handbuch der Donauschifffahrt S. 53-56.)</a:t>
            </a:r>
          </a:p>
          <a:p>
            <a:endParaRPr lang="de-DE" dirty="0" smtClean="0"/>
          </a:p>
        </p:txBody>
      </p:sp>
      <p:sp>
        <p:nvSpPr>
          <p:cNvPr id="4" name="Foliennummernplatzhalt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43662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oben angeführte Grafik</a:t>
            </a:r>
            <a:r>
              <a:rPr lang="de-DE" baseline="0" dirty="0" smtClean="0"/>
              <a:t> zeigt die </a:t>
            </a:r>
            <a:r>
              <a:rPr lang="de-DE" b="1" baseline="0" dirty="0" smtClean="0"/>
              <a:t>9 Wasserkraftwerke </a:t>
            </a:r>
            <a:r>
              <a:rPr lang="de-DE" baseline="0" dirty="0" smtClean="0"/>
              <a:t>mit ihren dazugehörigen Schleusen entlang der </a:t>
            </a:r>
            <a:r>
              <a:rPr lang="de-DE" b="1" baseline="0" dirty="0" smtClean="0"/>
              <a:t>österreichischen Donau</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6466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Dez-18</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smtClean="0"/>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t>©</a:t>
            </a:r>
            <a:r>
              <a:rPr lang="de-DE" b="0" dirty="0"/>
              <a:t> via donau </a:t>
            </a:r>
            <a:r>
              <a:rPr lang="de-DE" dirty="0"/>
              <a:t>I</a:t>
            </a:r>
            <a:r>
              <a:rPr lang="de-DE" b="0" dirty="0"/>
              <a:t> </a:t>
            </a:r>
            <a:fld id="{153DC4F8-28B6-43F3-9111-95138F9D637F}" type="slidenum">
              <a:rPr lang="en-GB" b="0"/>
              <a:pPr>
                <a:defRPr/>
              </a:pPr>
              <a:t>‹Nr.›</a:t>
            </a:fld>
            <a:endParaRPr lang="en-GB" b="0" dirty="0"/>
          </a:p>
        </p:txBody>
      </p:sp>
    </p:spTree>
    <p:extLst>
      <p:ext uri="{BB962C8B-B14F-4D97-AF65-F5344CB8AC3E}">
        <p14:creationId xmlns:p14="http://schemas.microsoft.com/office/powerpoint/2010/main" val="1270049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Dez-18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Dez-18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Dez-18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Dez-18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smtClean="0"/>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‹Nr.›</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Dez-18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Dez-18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Dez-18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Dez-18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Dez-18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Dez-18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Dez-18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Dez-18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Dez-18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Dez-18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Dez-18</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Dez-18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37" r:id="rId12"/>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Dez-18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Dez-18</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2.wmf"/><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hyperlink" Target="http://www.doris.bmvit.gv.at/"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viadonau.org/de/newsroom/publikationen/broschueren"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hyperlink" Target="http://www.ines-danube.info/"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binnenschiff.de/"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www.bag.bund.d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700808"/>
            <a:ext cx="7772400" cy="1673094"/>
          </a:xfrm>
        </p:spPr>
        <p:txBody>
          <a:bodyPr>
            <a:normAutofit/>
          </a:bodyPr>
          <a:lstStyle/>
          <a:p>
            <a:pPr algn="ctr"/>
            <a:r>
              <a:rPr lang="de-AT" sz="3200" b="1" cap="none" dirty="0" smtClean="0">
                <a:solidFill>
                  <a:schemeClr val="accent1">
                    <a:lumMod val="75000"/>
                  </a:schemeClr>
                </a:solidFill>
              </a:rPr>
              <a:t>DONAUSCHIFFFAHRT – Märkte und Stärkung der Wasserstraße</a:t>
            </a:r>
            <a:endParaRPr lang="de-AT" sz="3200" b="1" cap="none" dirty="0">
              <a:solidFill>
                <a:schemeClr val="accent1">
                  <a:lumMod val="75000"/>
                </a:schemeClr>
              </a:solidFill>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230045"/>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2637" y="5152675"/>
            <a:ext cx="860382" cy="874614"/>
          </a:xfrm>
          <a:prstGeom prst="rect">
            <a:avLst/>
          </a:prstGeom>
          <a:noFill/>
          <a:extLst/>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827" y="5339789"/>
            <a:ext cx="2271559" cy="5777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via </a:t>
            </a:r>
            <a:r>
              <a:rPr lang="de-AT" sz="800" dirty="0" err="1" smtClean="0">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smtClean="0">
                <a:solidFill>
                  <a:schemeClr val="accent1"/>
                </a:solidFill>
                <a:latin typeface="Corbel" panose="020B0503020204020204" pitchFamily="34" charset="0"/>
              </a:rPr>
              <a:t>Quelle: </a:t>
            </a:r>
            <a:r>
              <a:rPr lang="de-AT" sz="800" dirty="0" err="1" smtClean="0">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duotone>
              <a:schemeClr val="accent1">
                <a:shade val="45000"/>
                <a:satMod val="135000"/>
              </a:schemeClr>
              <a:prstClr val="white"/>
            </a:duotone>
          </a:blip>
          <a:srcRect l="62027" t="28051" r="20180" b="36929"/>
          <a:stretch/>
        </p:blipFill>
        <p:spPr bwMode="auto">
          <a:xfrm>
            <a:off x="5148064" y="3284984"/>
            <a:ext cx="2984820" cy="2088232"/>
          </a:xfrm>
          <a:prstGeom prst="rect">
            <a:avLst/>
          </a:prstGeom>
          <a:ln>
            <a:noFill/>
          </a:ln>
          <a:extLst>
            <a:ext uri="{53640926-AAD7-44D8-BBD7-CCE9431645EC}">
              <a14:shadowObscured xmlns:a14="http://schemas.microsoft.com/office/drawing/2010/main"/>
            </a:ext>
          </a:extLst>
        </p:spPr>
      </p:pic>
      <p:sp>
        <p:nvSpPr>
          <p:cNvPr id="17411"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3BE23C94-B874-4D02-8951-DB0E53B6EA3C}" type="slidenum">
              <a:rPr lang="en-GB" sz="800">
                <a:solidFill>
                  <a:schemeClr val="bg1"/>
                </a:solidFill>
                <a:ea typeface="ヒラギノ角ゴ Pro W3" pitchFamily="-108" charset="-128"/>
              </a:rPr>
              <a:pPr algn="r" eaLnBrk="1" hangingPunct="1"/>
              <a:t>10</a:t>
            </a:fld>
            <a:endParaRPr lang="en-GB" sz="800" dirty="0">
              <a:solidFill>
                <a:schemeClr val="bg1"/>
              </a:solidFill>
              <a:ea typeface="ヒラギノ角ゴ Pro W3" pitchFamily="-108" charset="-128"/>
            </a:endParaRPr>
          </a:p>
        </p:txBody>
      </p:sp>
      <p:sp>
        <p:nvSpPr>
          <p:cNvPr id="17412" name="Rectangle 2"/>
          <p:cNvSpPr>
            <a:spLocks noGrp="1" noChangeArrowheads="1"/>
          </p:cNvSpPr>
          <p:nvPr>
            <p:ph type="title" idx="4294967295"/>
          </p:nvPr>
        </p:nvSpPr>
        <p:spPr>
          <a:xfrm>
            <a:off x="600808" y="549275"/>
            <a:ext cx="7916008" cy="647700"/>
          </a:xfrm>
        </p:spPr>
        <p:txBody>
          <a:bodyPr>
            <a:normAutofit fontScale="90000"/>
          </a:bodyPr>
          <a:lstStyle/>
          <a:p>
            <a:r>
              <a:rPr lang="de-DE" sz="3100" b="1" dirty="0" smtClean="0">
                <a:solidFill>
                  <a:schemeClr val="accent1"/>
                </a:solidFill>
              </a:rPr>
              <a:t>Brücken – Durchfahrtsmöglichkeit</a:t>
            </a:r>
            <a:r>
              <a:rPr lang="de-DE" sz="2200" b="1" dirty="0" smtClean="0">
                <a:solidFill>
                  <a:schemeClr val="accent1"/>
                </a:solidFill>
              </a:rPr>
              <a:t/>
            </a:r>
            <a:br>
              <a:rPr lang="de-DE" sz="2200" b="1" dirty="0" smtClean="0">
                <a:solidFill>
                  <a:schemeClr val="accent1"/>
                </a:solidFill>
              </a:rPr>
            </a:br>
            <a:r>
              <a:rPr lang="de-DE" sz="2700" dirty="0">
                <a:solidFill>
                  <a:schemeClr val="accent1"/>
                </a:solidFill>
              </a:rPr>
              <a:t>Die Wasserstraße Donau</a:t>
            </a:r>
            <a:endParaRPr lang="de-DE" sz="2700" b="1" dirty="0" smtClean="0">
              <a:solidFill>
                <a:schemeClr val="accent1"/>
              </a:solidFill>
            </a:endParaRPr>
          </a:p>
        </p:txBody>
      </p:sp>
      <p:sp>
        <p:nvSpPr>
          <p:cNvPr id="17413" name="Rectangle 7"/>
          <p:cNvSpPr>
            <a:spLocks noGrp="1" noChangeArrowheads="1"/>
          </p:cNvSpPr>
          <p:nvPr>
            <p:ph type="body" sz="half" idx="4294967295"/>
          </p:nvPr>
        </p:nvSpPr>
        <p:spPr>
          <a:xfrm>
            <a:off x="685800" y="1600349"/>
            <a:ext cx="7916008" cy="1916113"/>
          </a:xfrm>
        </p:spPr>
        <p:txBody>
          <a:bodyPr/>
          <a:lstStyle/>
          <a:p>
            <a:pPr eaLnBrk="1" hangingPunct="1"/>
            <a:endParaRPr lang="de-DE" sz="400" b="1" dirty="0" smtClean="0">
              <a:solidFill>
                <a:schemeClr val="accent1"/>
              </a:solidFill>
            </a:endParaRPr>
          </a:p>
          <a:p>
            <a:pPr eaLnBrk="1" hangingPunct="1">
              <a:spcAft>
                <a:spcPts val="1200"/>
              </a:spcAft>
              <a:buClr>
                <a:srgbClr val="189BC4"/>
              </a:buClr>
            </a:pPr>
            <a:r>
              <a:rPr lang="de-DE" sz="1800" b="1" dirty="0" smtClean="0">
                <a:solidFill>
                  <a:srgbClr val="189BC4"/>
                </a:solidFill>
              </a:rPr>
              <a:t>Durchfahrtshöhe:</a:t>
            </a:r>
            <a:r>
              <a:rPr lang="de-DE" sz="1800" dirty="0" smtClean="0">
                <a:solidFill>
                  <a:srgbClr val="189BC4"/>
                </a:solidFill>
              </a:rPr>
              <a:t> </a:t>
            </a:r>
            <a:r>
              <a:rPr lang="de-DE" sz="1800" dirty="0" smtClean="0">
                <a:solidFill>
                  <a:schemeClr val="accent1"/>
                </a:solidFill>
              </a:rPr>
              <a:t>insb. für Kabinenschiffe und Containertransporte wichtig (Möglichkeit: </a:t>
            </a:r>
            <a:r>
              <a:rPr lang="de-DE" sz="1800" b="1" dirty="0" smtClean="0">
                <a:solidFill>
                  <a:srgbClr val="189BC4"/>
                </a:solidFill>
              </a:rPr>
              <a:t>Ballastwasser</a:t>
            </a:r>
            <a:r>
              <a:rPr lang="de-DE" sz="1800" dirty="0" smtClean="0">
                <a:solidFill>
                  <a:schemeClr val="accent1"/>
                </a:solidFill>
              </a:rPr>
              <a:t>)</a:t>
            </a:r>
          </a:p>
          <a:p>
            <a:pPr eaLnBrk="1" hangingPunct="1">
              <a:spcAft>
                <a:spcPts val="1200"/>
              </a:spcAft>
              <a:buClr>
                <a:srgbClr val="189BC4"/>
              </a:buClr>
            </a:pPr>
            <a:r>
              <a:rPr lang="de-DE" sz="1800" dirty="0" smtClean="0">
                <a:solidFill>
                  <a:schemeClr val="accent1"/>
                </a:solidFill>
              </a:rPr>
              <a:t>Donau Österreich und ostwärts: </a:t>
            </a:r>
            <a:r>
              <a:rPr lang="de-AT" sz="1800" b="1" dirty="0" smtClean="0">
                <a:solidFill>
                  <a:srgbClr val="189BC4"/>
                </a:solidFill>
                <a:cs typeface="Arial" charset="0"/>
              </a:rPr>
              <a:t>≥ 7m </a:t>
            </a:r>
            <a:r>
              <a:rPr lang="de-AT" sz="1800" dirty="0" smtClean="0">
                <a:solidFill>
                  <a:schemeClr val="accent1"/>
                </a:solidFill>
                <a:cs typeface="Arial" charset="0"/>
              </a:rPr>
              <a:t>bei höchstem schiffbaren Wasserstand </a:t>
            </a:r>
            <a:r>
              <a:rPr lang="de-AT" sz="1800" dirty="0" smtClean="0">
                <a:solidFill>
                  <a:schemeClr val="accent1"/>
                </a:solidFill>
                <a:cs typeface="Arial" charset="0"/>
                <a:sym typeface="Wingdings" panose="05000000000000000000" pitchFamily="2" charset="2"/>
              </a:rPr>
              <a:t></a:t>
            </a:r>
            <a:r>
              <a:rPr lang="de-AT" sz="1800" dirty="0" smtClean="0">
                <a:solidFill>
                  <a:schemeClr val="accent1"/>
                </a:solidFill>
                <a:cs typeface="Arial" charset="0"/>
              </a:rPr>
              <a:t> dreilagiger Containerverkehr möglich</a:t>
            </a:r>
          </a:p>
          <a:p>
            <a:pPr eaLnBrk="1" hangingPunct="1"/>
            <a:endParaRPr lang="de-DE" sz="2200" dirty="0" smtClean="0"/>
          </a:p>
        </p:txBody>
      </p:sp>
      <p:pic>
        <p:nvPicPr>
          <p:cNvPr id="17414" name="Picture 9"/>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981" y="3284984"/>
            <a:ext cx="3244139"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
          <p:cNvSpPr txBox="1">
            <a:spLocks noChangeArrowheads="1"/>
          </p:cNvSpPr>
          <p:nvPr/>
        </p:nvSpPr>
        <p:spPr bwMode="auto">
          <a:xfrm>
            <a:off x="749651" y="327921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9"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0"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12" name="Content Placeholder 2"/>
          <p:cNvSpPr txBox="1">
            <a:spLocks/>
          </p:cNvSpPr>
          <p:nvPr/>
        </p:nvSpPr>
        <p:spPr>
          <a:xfrm>
            <a:off x="467544" y="5520827"/>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723900" indent="0">
              <a:spcBef>
                <a:spcPts val="0"/>
              </a:spcBef>
              <a:buClr>
                <a:srgbClr val="3C628F"/>
              </a:buClr>
              <a:buFont typeface="Arial" pitchFamily="34" charset="0"/>
              <a:buNone/>
            </a:pPr>
            <a:r>
              <a:rPr lang="de-AT" sz="1800" dirty="0" smtClean="0">
                <a:solidFill>
                  <a:schemeClr val="accent1"/>
                </a:solidFill>
                <a:latin typeface="Corbel" panose="020B0503020204020204" pitchFamily="34" charset="0"/>
              </a:rPr>
              <a:t>Fixpunkthöhe des Schiffes und Brückendurchfahrtshöhe als bestimmende Parameter für </a:t>
            </a:r>
            <a:r>
              <a:rPr lang="de-AT" sz="1800" dirty="0" err="1" smtClean="0">
                <a:solidFill>
                  <a:schemeClr val="accent1"/>
                </a:solidFill>
                <a:latin typeface="Corbel" panose="020B0503020204020204" pitchFamily="34" charset="0"/>
              </a:rPr>
              <a:t>Brückendurchfahrten</a:t>
            </a:r>
            <a:r>
              <a:rPr lang="de-AT" sz="1800" dirty="0" smtClean="0">
                <a:solidFill>
                  <a:schemeClr val="accent1"/>
                </a:solidFill>
                <a:latin typeface="Corbel" panose="020B0503020204020204" pitchFamily="34" charset="0"/>
              </a:rPr>
              <a:t>.</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69100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5220072" y="319171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2302092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de-DE" b="1" dirty="0" smtClean="0">
                <a:solidFill>
                  <a:schemeClr val="accent1"/>
                </a:solidFill>
              </a:rPr>
              <a:t>Brücken </a:t>
            </a:r>
            <a:r>
              <a:rPr lang="de-DE" b="1" dirty="0">
                <a:solidFill>
                  <a:schemeClr val="accent1"/>
                </a:solidFill>
              </a:rPr>
              <a:t>– </a:t>
            </a:r>
            <a:r>
              <a:rPr lang="de-DE" b="1" dirty="0" smtClean="0">
                <a:solidFill>
                  <a:schemeClr val="accent1"/>
                </a:solidFill>
              </a:rPr>
              <a:t>entlang der Donau</a:t>
            </a:r>
            <a:r>
              <a:rPr lang="de-DE" sz="2000" b="1" dirty="0" smtClean="0">
                <a:solidFill>
                  <a:schemeClr val="accent1"/>
                </a:solidFill>
              </a:rPr>
              <a:t/>
            </a:r>
            <a:br>
              <a:rPr lang="de-DE" sz="2000" b="1" dirty="0" smtClean="0">
                <a:solidFill>
                  <a:schemeClr val="accent1"/>
                </a:solidFill>
              </a:rPr>
            </a:br>
            <a:r>
              <a:rPr lang="de-DE" sz="2400" dirty="0">
                <a:solidFill>
                  <a:schemeClr val="accent1"/>
                </a:solidFill>
              </a:rPr>
              <a:t>Die Wasserstraße Donau</a:t>
            </a:r>
            <a:endParaRPr lang="de-AT" sz="2000" dirty="0"/>
          </a:p>
        </p:txBody>
      </p:sp>
      <p:sp>
        <p:nvSpPr>
          <p:cNvPr id="6" name="Content Placeholder 5"/>
          <p:cNvSpPr>
            <a:spLocks noGrp="1"/>
          </p:cNvSpPr>
          <p:nvPr>
            <p:ph idx="1"/>
          </p:nvPr>
        </p:nvSpPr>
        <p:spPr>
          <a:xfrm>
            <a:off x="2843808" y="1762614"/>
            <a:ext cx="5427580" cy="4776192"/>
          </a:xfrm>
        </p:spPr>
        <p:txBody>
          <a:bodyPr/>
          <a:lstStyle/>
          <a:p>
            <a:pPr>
              <a:spcBef>
                <a:spcPts val="1800"/>
              </a:spcBef>
              <a:spcAft>
                <a:spcPts val="1800"/>
              </a:spcAft>
              <a:buClr>
                <a:srgbClr val="189BC4"/>
              </a:buClr>
            </a:pPr>
            <a:r>
              <a:rPr lang="de-AT" sz="1800" dirty="0" smtClean="0">
                <a:solidFill>
                  <a:schemeClr val="accent1"/>
                </a:solidFill>
              </a:rPr>
              <a:t>130 Brücken auf der gesamten Donau</a:t>
            </a:r>
          </a:p>
          <a:p>
            <a:pPr>
              <a:spcBef>
                <a:spcPts val="1800"/>
              </a:spcBef>
              <a:spcAft>
                <a:spcPts val="1800"/>
              </a:spcAft>
              <a:buClr>
                <a:srgbClr val="189BC4"/>
              </a:buClr>
            </a:pPr>
            <a:r>
              <a:rPr lang="de-AT" sz="1800" dirty="0" smtClean="0">
                <a:solidFill>
                  <a:schemeClr val="accent1"/>
                </a:solidFill>
              </a:rPr>
              <a:t>42 Brücken auf der österreichischen Donau</a:t>
            </a:r>
          </a:p>
          <a:p>
            <a:pPr>
              <a:spcBef>
                <a:spcPts val="1800"/>
              </a:spcBef>
              <a:spcAft>
                <a:spcPts val="1800"/>
              </a:spcAft>
              <a:buClr>
                <a:srgbClr val="189BC4"/>
              </a:buClr>
            </a:pPr>
            <a:r>
              <a:rPr lang="de-AT" sz="1800" dirty="0">
                <a:solidFill>
                  <a:schemeClr val="accent1"/>
                </a:solidFill>
              </a:rPr>
              <a:t>m</a:t>
            </a:r>
            <a:r>
              <a:rPr lang="de-AT" sz="1800" dirty="0" smtClean="0">
                <a:solidFill>
                  <a:schemeClr val="accent1"/>
                </a:solidFill>
              </a:rPr>
              <a:t>aximal 2-3 lagiger Containerverkehr </a:t>
            </a:r>
            <a:br>
              <a:rPr lang="de-AT" sz="1800" dirty="0" smtClean="0">
                <a:solidFill>
                  <a:schemeClr val="accent1"/>
                </a:solidFill>
              </a:rPr>
            </a:br>
            <a:r>
              <a:rPr lang="de-AT" sz="1800" dirty="0" smtClean="0">
                <a:solidFill>
                  <a:schemeClr val="accent1"/>
                </a:solidFill>
              </a:rPr>
              <a:t>auf der Donau möglich</a:t>
            </a:r>
          </a:p>
          <a:p>
            <a:pPr>
              <a:spcBef>
                <a:spcPts val="1800"/>
              </a:spcBef>
              <a:spcAft>
                <a:spcPts val="1800"/>
              </a:spcAft>
              <a:buClr>
                <a:srgbClr val="189BC4"/>
              </a:buClr>
            </a:pPr>
            <a:r>
              <a:rPr lang="de-AT" sz="1800" dirty="0">
                <a:solidFill>
                  <a:schemeClr val="accent1"/>
                </a:solidFill>
              </a:rPr>
              <a:t>w</a:t>
            </a:r>
            <a:r>
              <a:rPr lang="de-AT" sz="1800" dirty="0" smtClean="0">
                <a:solidFill>
                  <a:schemeClr val="accent1"/>
                </a:solidFill>
              </a:rPr>
              <a:t>enig wirtschaftlich </a:t>
            </a:r>
          </a:p>
          <a:p>
            <a:pPr>
              <a:spcBef>
                <a:spcPts val="1800"/>
              </a:spcBef>
              <a:spcAft>
                <a:spcPts val="1800"/>
              </a:spcAft>
              <a:buClr>
                <a:srgbClr val="189BC4"/>
              </a:buClr>
            </a:pPr>
            <a:r>
              <a:rPr lang="de-AT" sz="1800" dirty="0">
                <a:solidFill>
                  <a:schemeClr val="accent1"/>
                </a:solidFill>
              </a:rPr>
              <a:t>p</a:t>
            </a:r>
            <a:r>
              <a:rPr lang="de-AT" sz="1800" dirty="0" smtClean="0">
                <a:solidFill>
                  <a:schemeClr val="accent1"/>
                </a:solidFill>
              </a:rPr>
              <a:t>raktisch kaum Containerverkehr auf der Donau</a:t>
            </a:r>
          </a:p>
          <a:p>
            <a:pPr>
              <a:spcBef>
                <a:spcPts val="1800"/>
              </a:spcBef>
              <a:spcAft>
                <a:spcPts val="1800"/>
              </a:spcAft>
              <a:buClr>
                <a:srgbClr val="189BC4"/>
              </a:buClr>
            </a:pPr>
            <a:r>
              <a:rPr lang="de-AT" sz="1800" dirty="0" smtClean="0">
                <a:solidFill>
                  <a:schemeClr val="accent1"/>
                </a:solidFill>
              </a:rPr>
              <a:t>Containerverkehr überwiegend im Rheingebiet</a:t>
            </a:r>
            <a:endParaRPr lang="de-AT" sz="1800"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7" name="Picture 6"/>
          <p:cNvPicPr/>
          <p:nvPr/>
        </p:nvPicPr>
        <p:blipFill rotWithShape="1">
          <a:blip r:embed="rId3"/>
          <a:srcRect l="62360" t="41961" r="20346" b="26283"/>
          <a:stretch/>
        </p:blipFill>
        <p:spPr bwMode="auto">
          <a:xfrm>
            <a:off x="1" y="1714910"/>
            <a:ext cx="2627784" cy="1728192"/>
          </a:xfrm>
          <a:prstGeom prst="rect">
            <a:avLst/>
          </a:prstGeom>
          <a:ln>
            <a:noFill/>
          </a:ln>
          <a:extLst>
            <a:ext uri="{53640926-AAD7-44D8-BBD7-CCE9431645EC}">
              <a14:shadowObscured xmlns:a14="http://schemas.microsoft.com/office/drawing/2010/main"/>
            </a:ext>
          </a:extLst>
        </p:spPr>
      </p:pic>
      <p:sp>
        <p:nvSpPr>
          <p:cNvPr id="9" name="Textfeld 1"/>
          <p:cNvSpPr txBox="1">
            <a:spLocks noChangeArrowheads="1"/>
          </p:cNvSpPr>
          <p:nvPr/>
        </p:nvSpPr>
        <p:spPr bwMode="auto">
          <a:xfrm>
            <a:off x="-61534" y="172842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8"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0" y="3508059"/>
            <a:ext cx="2628000" cy="1409859"/>
          </a:xfrm>
          <a:prstGeom prst="rect">
            <a:avLst/>
          </a:prstGeom>
        </p:spPr>
      </p:pic>
      <p:pic>
        <p:nvPicPr>
          <p:cNvPr id="4" name="Grafik 3"/>
          <p:cNvPicPr>
            <a:picLocks noChangeAspect="1"/>
          </p:cNvPicPr>
          <p:nvPr/>
        </p:nvPicPr>
        <p:blipFill>
          <a:blip r:embed="rId5"/>
          <a:stretch>
            <a:fillRect/>
          </a:stretch>
        </p:blipFill>
        <p:spPr>
          <a:xfrm>
            <a:off x="1" y="4982875"/>
            <a:ext cx="2627784" cy="1604433"/>
          </a:xfrm>
          <a:prstGeom prst="rect">
            <a:avLst/>
          </a:prstGeom>
        </p:spPr>
      </p:pic>
      <p:sp>
        <p:nvSpPr>
          <p:cNvPr id="10" name="Textfeld 1"/>
          <p:cNvSpPr txBox="1">
            <a:spLocks noChangeArrowheads="1"/>
          </p:cNvSpPr>
          <p:nvPr/>
        </p:nvSpPr>
        <p:spPr bwMode="auto">
          <a:xfrm>
            <a:off x="-52926" y="496699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1" name="Textfeld 1"/>
          <p:cNvSpPr txBox="1">
            <a:spLocks noChangeArrowheads="1"/>
          </p:cNvSpPr>
          <p:nvPr/>
        </p:nvSpPr>
        <p:spPr bwMode="auto">
          <a:xfrm>
            <a:off x="-78967" y="348778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076999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AT" b="1" dirty="0" smtClean="0">
                <a:solidFill>
                  <a:schemeClr val="accent1"/>
                </a:solidFill>
              </a:rPr>
              <a:t>Verfügbarkeit der Donau</a:t>
            </a:r>
            <a:br>
              <a:rPr lang="de-AT" b="1" dirty="0" smtClean="0">
                <a:solidFill>
                  <a:schemeClr val="accent1"/>
                </a:solidFill>
              </a:rPr>
            </a:br>
            <a:r>
              <a:rPr lang="de-DE" sz="2400" dirty="0">
                <a:solidFill>
                  <a:schemeClr val="accent1"/>
                </a:solidFill>
              </a:rPr>
              <a:t>Die Wasserstraße Donau</a:t>
            </a:r>
            <a:endParaRPr lang="de-DE" sz="2400" dirty="0" smtClean="0">
              <a:solidFill>
                <a:schemeClr val="accent1"/>
              </a:solidFill>
            </a:endParaRPr>
          </a:p>
        </p:txBody>
      </p:sp>
      <p:sp>
        <p:nvSpPr>
          <p:cNvPr id="14339" name="Inhaltsplatzhalter 2"/>
          <p:cNvSpPr>
            <a:spLocks noGrp="1"/>
          </p:cNvSpPr>
          <p:nvPr>
            <p:ph idx="1"/>
          </p:nvPr>
        </p:nvSpPr>
        <p:spPr>
          <a:xfrm>
            <a:off x="457200" y="1757840"/>
            <a:ext cx="8229600" cy="5157192"/>
          </a:xfrm>
        </p:spPr>
        <p:txBody>
          <a:bodyPr>
            <a:noAutofit/>
          </a:bodyPr>
          <a:lstStyle/>
          <a:p>
            <a:pPr>
              <a:spcAft>
                <a:spcPts val="1200"/>
              </a:spcAft>
              <a:buClr>
                <a:srgbClr val="189BC4"/>
              </a:buClr>
            </a:pPr>
            <a:r>
              <a:rPr lang="de-DE" sz="1800" dirty="0" smtClean="0">
                <a:solidFill>
                  <a:schemeClr val="accent1"/>
                </a:solidFill>
              </a:rPr>
              <a:t>Donau ist zu </a:t>
            </a:r>
            <a:r>
              <a:rPr lang="de-DE" sz="1800" b="1" dirty="0" smtClean="0">
                <a:solidFill>
                  <a:srgbClr val="189BC4"/>
                </a:solidFill>
              </a:rPr>
              <a:t>97,8 %</a:t>
            </a:r>
            <a:r>
              <a:rPr lang="de-DE" sz="1800" dirty="0" smtClean="0">
                <a:solidFill>
                  <a:schemeClr val="accent1"/>
                </a:solidFill>
              </a:rPr>
              <a:t>* </a:t>
            </a:r>
            <a:r>
              <a:rPr lang="de-DE" sz="1800" dirty="0">
                <a:solidFill>
                  <a:schemeClr val="accent1"/>
                </a:solidFill>
              </a:rPr>
              <a:t>bzw. an </a:t>
            </a:r>
            <a:r>
              <a:rPr lang="de-DE" sz="1800" dirty="0" smtClean="0">
                <a:solidFill>
                  <a:schemeClr val="accent1"/>
                </a:solidFill>
              </a:rPr>
              <a:t/>
            </a:r>
            <a:br>
              <a:rPr lang="de-DE" sz="1800" dirty="0" smtClean="0">
                <a:solidFill>
                  <a:schemeClr val="accent1"/>
                </a:solidFill>
              </a:rPr>
            </a:br>
            <a:r>
              <a:rPr lang="de-DE" sz="1800" b="1" dirty="0" smtClean="0">
                <a:solidFill>
                  <a:srgbClr val="189BC4"/>
                </a:solidFill>
              </a:rPr>
              <a:t>357 </a:t>
            </a:r>
            <a:r>
              <a:rPr lang="de-DE" sz="1800" b="1" dirty="0">
                <a:solidFill>
                  <a:srgbClr val="189BC4"/>
                </a:solidFill>
              </a:rPr>
              <a:t>Tagen pro Jahr </a:t>
            </a:r>
            <a:r>
              <a:rPr lang="de-DE" sz="1800" b="1" dirty="0" smtClean="0">
                <a:solidFill>
                  <a:srgbClr val="189BC4"/>
                </a:solidFill>
              </a:rPr>
              <a:t>schiffbar</a:t>
            </a:r>
          </a:p>
          <a:p>
            <a:pPr>
              <a:spcAft>
                <a:spcPts val="1200"/>
              </a:spcAft>
              <a:buClr>
                <a:srgbClr val="189BC4"/>
              </a:buClr>
            </a:pPr>
            <a:endParaRPr lang="de-AT" sz="1800" dirty="0">
              <a:solidFill>
                <a:srgbClr val="189BC4"/>
              </a:solidFill>
            </a:endParaRPr>
          </a:p>
          <a:p>
            <a:pPr>
              <a:spcAft>
                <a:spcPts val="1200"/>
              </a:spcAft>
              <a:buClr>
                <a:srgbClr val="189BC4"/>
              </a:buClr>
            </a:pPr>
            <a:r>
              <a:rPr lang="de-AT" sz="1800" dirty="0" smtClean="0">
                <a:solidFill>
                  <a:schemeClr val="accent1"/>
                </a:solidFill>
              </a:rPr>
              <a:t>wetterbedingte Sperren durch </a:t>
            </a:r>
            <a:br>
              <a:rPr lang="de-AT" sz="1800" dirty="0" smtClean="0">
                <a:solidFill>
                  <a:schemeClr val="accent1"/>
                </a:solidFill>
              </a:rPr>
            </a:br>
            <a:r>
              <a:rPr lang="de-AT" sz="1800" b="1" dirty="0" smtClean="0">
                <a:solidFill>
                  <a:srgbClr val="189BC4"/>
                </a:solidFill>
              </a:rPr>
              <a:t>Hochwasser</a:t>
            </a:r>
            <a:r>
              <a:rPr lang="de-AT" sz="1800" dirty="0" smtClean="0">
                <a:solidFill>
                  <a:schemeClr val="accent1"/>
                </a:solidFill>
              </a:rPr>
              <a:t> oder </a:t>
            </a:r>
            <a:r>
              <a:rPr lang="de-AT" sz="1800" b="1" dirty="0" smtClean="0">
                <a:solidFill>
                  <a:schemeClr val="accent1"/>
                </a:solidFill>
              </a:rPr>
              <a:t> </a:t>
            </a:r>
            <a:r>
              <a:rPr lang="de-AT" sz="1800" b="1" dirty="0" smtClean="0">
                <a:solidFill>
                  <a:srgbClr val="189BC4"/>
                </a:solidFill>
              </a:rPr>
              <a:t>Eisbildung</a:t>
            </a:r>
            <a:r>
              <a:rPr lang="de-AT" sz="1800" dirty="0" smtClean="0">
                <a:solidFill>
                  <a:schemeClr val="accent1"/>
                </a:solidFill>
              </a:rPr>
              <a:t> möglich</a:t>
            </a:r>
          </a:p>
          <a:p>
            <a:pPr>
              <a:spcAft>
                <a:spcPts val="1200"/>
              </a:spcAft>
              <a:buClr>
                <a:srgbClr val="189BC4"/>
              </a:buClr>
            </a:pPr>
            <a:endParaRPr lang="de-AT" sz="1800" dirty="0" smtClean="0"/>
          </a:p>
          <a:p>
            <a:pPr>
              <a:spcAft>
                <a:spcPts val="1200"/>
              </a:spcAft>
              <a:buClr>
                <a:srgbClr val="189BC4"/>
              </a:buClr>
            </a:pPr>
            <a:r>
              <a:rPr lang="de-AT" sz="1800" dirty="0">
                <a:solidFill>
                  <a:schemeClr val="accent1"/>
                </a:solidFill>
              </a:rPr>
              <a:t>s</a:t>
            </a:r>
            <a:r>
              <a:rPr lang="de-AT" sz="1800" dirty="0" smtClean="0">
                <a:solidFill>
                  <a:schemeClr val="accent1"/>
                </a:solidFill>
              </a:rPr>
              <a:t>aisonales Niederwasser (Fahrwassertiefe &lt; 2,5 m ) </a:t>
            </a:r>
            <a:r>
              <a:rPr lang="de-AT" sz="1800" dirty="0" smtClean="0">
                <a:solidFill>
                  <a:schemeClr val="accent1"/>
                </a:solidFill>
                <a:sym typeface="Wingdings" panose="05000000000000000000" pitchFamily="2" charset="2"/>
              </a:rPr>
              <a:t></a:t>
            </a:r>
            <a:r>
              <a:rPr lang="de-AT" sz="1800" dirty="0" smtClean="0">
                <a:solidFill>
                  <a:schemeClr val="accent1"/>
                </a:solidFill>
              </a:rPr>
              <a:t> Schiffe können nicht voll beladen werden </a:t>
            </a:r>
            <a:r>
              <a:rPr lang="de-AT" sz="1800" dirty="0" smtClean="0">
                <a:solidFill>
                  <a:schemeClr val="accent1"/>
                </a:solidFill>
                <a:sym typeface="Wingdings" panose="05000000000000000000" pitchFamily="2" charset="2"/>
              </a:rPr>
              <a:t></a:t>
            </a:r>
            <a:r>
              <a:rPr lang="de-AT" sz="1800" dirty="0" smtClean="0">
                <a:solidFill>
                  <a:schemeClr val="accent1"/>
                </a:solidFill>
              </a:rPr>
              <a:t> Wirtschaftlichkeit sinkt</a:t>
            </a:r>
          </a:p>
          <a:p>
            <a:pPr>
              <a:spcAft>
                <a:spcPts val="1200"/>
              </a:spcAft>
              <a:buClr>
                <a:srgbClr val="189BC4"/>
              </a:buClr>
            </a:pPr>
            <a:endParaRPr lang="de-DE" sz="1800" dirty="0">
              <a:solidFill>
                <a:schemeClr val="accent1"/>
              </a:solidFill>
            </a:endParaRPr>
          </a:p>
          <a:p>
            <a:pPr>
              <a:spcAft>
                <a:spcPts val="1200"/>
              </a:spcAft>
              <a:buClr>
                <a:srgbClr val="189BC4"/>
              </a:buClr>
            </a:pPr>
            <a:endParaRPr lang="de-DE" sz="1800" dirty="0" smtClean="0">
              <a:solidFill>
                <a:schemeClr val="accent1"/>
              </a:solidFill>
            </a:endParaRPr>
          </a:p>
          <a:p>
            <a:pPr>
              <a:spcAft>
                <a:spcPts val="1200"/>
              </a:spcAft>
              <a:buClr>
                <a:srgbClr val="189BC4"/>
              </a:buClr>
            </a:pPr>
            <a:endParaRPr lang="de-DE" sz="1800" dirty="0">
              <a:solidFill>
                <a:schemeClr val="accent1"/>
              </a:solidFill>
            </a:endParaRPr>
          </a:p>
          <a:p>
            <a:pPr>
              <a:spcAft>
                <a:spcPts val="1200"/>
              </a:spcAft>
              <a:buClr>
                <a:srgbClr val="189BC4"/>
              </a:buClr>
            </a:pPr>
            <a:endParaRPr lang="de-AT" sz="1000" dirty="0" smtClean="0">
              <a:solidFill>
                <a:schemeClr val="accent1"/>
              </a:solidFill>
            </a:endParaRPr>
          </a:p>
          <a:p>
            <a:pPr marL="0" indent="0">
              <a:spcAft>
                <a:spcPts val="1200"/>
              </a:spcAft>
              <a:buClr>
                <a:srgbClr val="189BC4"/>
              </a:buClr>
              <a:buNone/>
            </a:pPr>
            <a:r>
              <a:rPr lang="de-AT" sz="1800" dirty="0" smtClean="0">
                <a:solidFill>
                  <a:schemeClr val="accent1"/>
                </a:solidFill>
              </a:rPr>
              <a:t>* Beobachtungszeitraum: </a:t>
            </a:r>
            <a:r>
              <a:rPr lang="de-DE" sz="1800" dirty="0" smtClean="0">
                <a:solidFill>
                  <a:schemeClr val="accent1"/>
                </a:solidFill>
              </a:rPr>
              <a:t>1997–2013 </a:t>
            </a:r>
            <a:endParaRPr lang="de-AT" sz="1800" dirty="0" smtClean="0">
              <a:solidFill>
                <a:schemeClr val="accent1"/>
              </a:solidFill>
            </a:endParaRPr>
          </a:p>
        </p:txBody>
      </p:sp>
      <p:pic>
        <p:nvPicPr>
          <p:cNvPr id="14341" name="Picture 4" descr="Eiszeit_Schleuse-Aschach_1101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637" y="1772816"/>
            <a:ext cx="3167843"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8" name="Content Placeholder 2"/>
          <p:cNvSpPr txBox="1">
            <a:spLocks/>
          </p:cNvSpPr>
          <p:nvPr/>
        </p:nvSpPr>
        <p:spPr>
          <a:xfrm>
            <a:off x="396480" y="5218218"/>
            <a:ext cx="8496000" cy="864000"/>
          </a:xfrm>
          <a:prstGeom prst="rect">
            <a:avLst/>
          </a:prstGeom>
          <a:ln w="28575">
            <a:solidFill>
              <a:srgbClr val="189BC4"/>
            </a:solidFill>
          </a:ln>
        </p:spPr>
        <p:txBody>
          <a:bodyPr vert="horz" lIns="91440" tIns="45720" rIns="91440" bIns="45720" rtlCol="0" anchor="ctr">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1800" spc="60" dirty="0" smtClean="0">
              <a:solidFill>
                <a:schemeClr val="accent1"/>
              </a:solidFill>
            </a:endParaRPr>
          </a:p>
          <a:p>
            <a:pPr marL="546100" indent="0">
              <a:buNone/>
            </a:pPr>
            <a:r>
              <a:rPr lang="de-AT" sz="1900" dirty="0" smtClean="0">
                <a:solidFill>
                  <a:schemeClr val="accent1"/>
                </a:solidFill>
                <a:latin typeface="Corbel" panose="020B0503020204020204" pitchFamily="34" charset="0"/>
              </a:rPr>
              <a:t>Wasserstraßeninstandhaltung </a:t>
            </a:r>
            <a:r>
              <a:rPr lang="de-AT" sz="1900" dirty="0">
                <a:solidFill>
                  <a:schemeClr val="accent1"/>
                </a:solidFill>
                <a:latin typeface="Corbel" panose="020B0503020204020204" pitchFamily="34" charset="0"/>
              </a:rPr>
              <a:t>(z.B. Baggerungen) </a:t>
            </a:r>
            <a:r>
              <a:rPr lang="de-AT" sz="1900" dirty="0" smtClean="0">
                <a:solidFill>
                  <a:schemeClr val="accent1"/>
                </a:solidFill>
                <a:latin typeface="Corbel" panose="020B0503020204020204" pitchFamily="34" charset="0"/>
              </a:rPr>
              <a:t>und Informationen </a:t>
            </a:r>
            <a:r>
              <a:rPr lang="de-AT" sz="1900" dirty="0">
                <a:solidFill>
                  <a:schemeClr val="accent1"/>
                </a:solidFill>
                <a:latin typeface="Corbel" panose="020B0503020204020204" pitchFamily="34" charset="0"/>
              </a:rPr>
              <a:t>zu Wasserständen (RIS) </a:t>
            </a:r>
            <a:r>
              <a:rPr lang="de-AT" sz="1900" dirty="0" smtClean="0">
                <a:solidFill>
                  <a:schemeClr val="accent1"/>
                </a:solidFill>
                <a:latin typeface="Corbel" panose="020B0503020204020204" pitchFamily="34" charset="0"/>
              </a:rPr>
              <a:t>erhöhen die Nutzbarkeit der Wasserstraße</a:t>
            </a:r>
            <a:endParaRPr lang="de-DE" sz="1900" spc="60" dirty="0">
              <a:solidFill>
                <a:schemeClr val="accent1"/>
              </a:solidFill>
              <a:latin typeface="Corbel" panose="020B0503020204020204" pitchFamily="34" charset="0"/>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538352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auto">
          <a:xfrm>
            <a:off x="5652120" y="1757840"/>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via </a:t>
            </a:r>
            <a:r>
              <a:rPr lang="de-DE" sz="800" dirty="0">
                <a:solidFill>
                  <a:schemeClr val="accent1"/>
                </a:solidFill>
                <a:latin typeface="Corbel" panose="020B0503020204020204" pitchFamily="34" charset="0"/>
              </a:rPr>
              <a:t>donau</a:t>
            </a:r>
          </a:p>
        </p:txBody>
      </p:sp>
      <p:sp>
        <p:nvSpPr>
          <p:cNvPr id="11"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522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Die Wasserstraße Donau</a:t>
            </a:r>
            <a:endParaRPr lang="de-AT" sz="1800" dirty="0">
              <a:solidFill>
                <a:schemeClr val="accent1"/>
              </a:solidFill>
            </a:endParaRPr>
          </a:p>
        </p:txBody>
      </p:sp>
      <p:sp>
        <p:nvSpPr>
          <p:cNvPr id="3" name="Inhaltsplatzhalter 2"/>
          <p:cNvSpPr>
            <a:spLocks noGrp="1"/>
          </p:cNvSpPr>
          <p:nvPr>
            <p:ph idx="1"/>
          </p:nvPr>
        </p:nvSpPr>
        <p:spPr>
          <a:xfrm>
            <a:off x="1485900" y="2238487"/>
            <a:ext cx="6380466" cy="3474132"/>
          </a:xfrm>
        </p:spPr>
        <p:txBody>
          <a:bodyPr>
            <a:normAutofit/>
          </a:bodyPr>
          <a:lstStyle/>
          <a:p>
            <a:pPr marL="0" indent="0">
              <a:buNone/>
            </a:pPr>
            <a:endParaRPr lang="de-DE" sz="1800" dirty="0" smtClean="0">
              <a:solidFill>
                <a:schemeClr val="accent1"/>
              </a:solidFill>
            </a:endParaRPr>
          </a:p>
          <a:p>
            <a:pPr marL="0" indent="0">
              <a:buNone/>
            </a:pPr>
            <a:r>
              <a:rPr lang="de-DE" dirty="0" smtClean="0">
                <a:solidFill>
                  <a:schemeClr val="accent1"/>
                </a:solidFill>
              </a:rPr>
              <a:t>Wie viele Staaten durchfließt die Donau?</a:t>
            </a:r>
            <a:endParaRPr lang="de-DE" dirty="0">
              <a:solidFill>
                <a:schemeClr val="accent1"/>
              </a:solidFill>
            </a:endParaRPr>
          </a:p>
          <a:p>
            <a:pPr marL="606029" indent="-402431">
              <a:buAutoNum type="alphaLcParenR"/>
              <a:tabLst>
                <a:tab pos="3586163" algn="l"/>
                <a:tab pos="3943350" algn="l"/>
              </a:tabLst>
            </a:pPr>
            <a:r>
              <a:rPr lang="de-DE" dirty="0" smtClean="0">
                <a:solidFill>
                  <a:schemeClr val="accent1"/>
                </a:solidFill>
              </a:rPr>
              <a:t>7	c)	10</a:t>
            </a:r>
          </a:p>
          <a:p>
            <a:pPr marL="606029" indent="-402431">
              <a:buAutoNum type="alphaLcParenR"/>
              <a:tabLst>
                <a:tab pos="3586163" algn="l"/>
                <a:tab pos="3943350" algn="l"/>
              </a:tabLst>
            </a:pPr>
            <a:r>
              <a:rPr lang="de-DE" dirty="0" smtClean="0">
                <a:solidFill>
                  <a:schemeClr val="accent1"/>
                </a:solidFill>
              </a:rPr>
              <a:t>5	d)	12</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13</a:t>
            </a:fld>
            <a:endParaRPr lang="de-AT" dirty="0">
              <a:solidFill>
                <a:prstClr val="white"/>
              </a:solidFill>
              <a:latin typeface="Calibri"/>
            </a:endParaRPr>
          </a:p>
        </p:txBody>
      </p:sp>
      <p:sp>
        <p:nvSpPr>
          <p:cNvPr id="6" name="Ellipse 5"/>
          <p:cNvSpPr/>
          <p:nvPr/>
        </p:nvSpPr>
        <p:spPr>
          <a:xfrm>
            <a:off x="4932039" y="3135468"/>
            <a:ext cx="1152129" cy="3240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grpSp>
        <p:nvGrpSpPr>
          <p:cNvPr id="8" name="Group 7"/>
          <p:cNvGrpSpPr/>
          <p:nvPr/>
        </p:nvGrpSpPr>
        <p:grpSpPr>
          <a:xfrm>
            <a:off x="-7133" y="5199709"/>
            <a:ext cx="10407519" cy="1906109"/>
            <a:chOff x="-7133" y="5199709"/>
            <a:chExt cx="10407519" cy="1906109"/>
          </a:xfrm>
        </p:grpSpPr>
        <p:pic>
          <p:nvPicPr>
            <p:cNvPr id="4100" name="Picture 4" descr="Wachau, Ãsterreich, Natur, Donau, Kirche, Landschaft"/>
            <p:cNvPicPr>
              <a:picLocks noChangeAspect="1" noChangeArrowheads="1"/>
            </p:cNvPicPr>
            <p:nvPr/>
          </p:nvPicPr>
          <p:blipFill rotWithShape="1">
            <a:blip r:embed="rId3">
              <a:extLst>
                <a:ext uri="{28A0092B-C50C-407E-A947-70E740481C1C}">
                  <a14:useLocalDpi xmlns:a14="http://schemas.microsoft.com/office/drawing/2010/main" val="0"/>
                </a:ext>
              </a:extLst>
            </a:blip>
            <a:srcRect l="5859" t="29737" r="9109" b="18571"/>
            <a:stretch/>
          </p:blipFill>
          <p:spPr bwMode="auto">
            <a:xfrm>
              <a:off x="-7133" y="5200768"/>
              <a:ext cx="4104456" cy="18713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atislava, Schloss, Die Wolken, Slowakei, Donau, Fluss"/>
            <p:cNvPicPr>
              <a:picLocks noChangeAspect="1" noChangeArrowheads="1"/>
            </p:cNvPicPr>
            <p:nvPr/>
          </p:nvPicPr>
          <p:blipFill rotWithShape="1">
            <a:blip r:embed="rId4">
              <a:extLst>
                <a:ext uri="{28A0092B-C50C-407E-A947-70E740481C1C}">
                  <a14:useLocalDpi xmlns:a14="http://schemas.microsoft.com/office/drawing/2010/main" val="0"/>
                </a:ext>
              </a:extLst>
            </a:blip>
            <a:srcRect l="8513" t="52" r="6351" b="-52"/>
            <a:stretch/>
          </p:blipFill>
          <p:spPr bwMode="auto">
            <a:xfrm>
              <a:off x="3007400" y="5199709"/>
              <a:ext cx="36004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nau, Bayern, Stadt, FluÃ, Wasser, Fluss, Natur"/>
            <p:cNvPicPr>
              <a:picLocks noChangeAspect="1" noChangeArrowheads="1"/>
            </p:cNvPicPr>
            <p:nvPr/>
          </p:nvPicPr>
          <p:blipFill rotWithShape="1">
            <a:blip r:embed="rId5">
              <a:extLst>
                <a:ext uri="{28A0092B-C50C-407E-A947-70E740481C1C}">
                  <a14:useLocalDpi xmlns:a14="http://schemas.microsoft.com/office/drawing/2010/main" val="0"/>
                </a:ext>
              </a:extLst>
            </a:blip>
            <a:srcRect t="16975"/>
            <a:stretch/>
          </p:blipFill>
          <p:spPr bwMode="auto">
            <a:xfrm>
              <a:off x="6320883" y="5200628"/>
              <a:ext cx="4079503" cy="190519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1"/>
          <p:cNvSpPr txBox="1">
            <a:spLocks noChangeArrowheads="1"/>
          </p:cNvSpPr>
          <p:nvPr/>
        </p:nvSpPr>
        <p:spPr bwMode="auto">
          <a:xfrm>
            <a:off x="-61965" y="5199709"/>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62235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203032" cy="990600"/>
          </a:xfrm>
        </p:spPr>
        <p:txBody>
          <a:bodyPr>
            <a:normAutofit/>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14</a:t>
            </a:fld>
            <a:endParaRPr lang="de-DE" dirty="0">
              <a:solidFill>
                <a:prstClr val="white"/>
              </a:solidFill>
            </a:endParaRPr>
          </a:p>
        </p:txBody>
      </p:sp>
      <p:sp>
        <p:nvSpPr>
          <p:cNvPr id="2" name="Content Placeholder 1"/>
          <p:cNvSpPr>
            <a:spLocks noGrp="1"/>
          </p:cNvSpPr>
          <p:nvPr>
            <p:ph idx="1"/>
          </p:nvPr>
        </p:nvSpPr>
        <p:spPr/>
        <p:txBody>
          <a:bodyPr/>
          <a:lstStyle/>
          <a:p>
            <a:endParaRPr lang="de-AT"/>
          </a:p>
        </p:txBody>
      </p:sp>
      <p:graphicFrame>
        <p:nvGraphicFramePr>
          <p:cNvPr id="6" name="Inhaltsplatzhalter 4"/>
          <p:cNvGraphicFramePr>
            <a:graphicFrameLocks/>
          </p:cNvGraphicFramePr>
          <p:nvPr>
            <p:extLst>
              <p:ext uri="{D42A27DB-BD31-4B8C-83A1-F6EECF244321}">
                <p14:modId xmlns:p14="http://schemas.microsoft.com/office/powerpoint/2010/main" val="1234879548"/>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258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de-AT" b="1" dirty="0" smtClean="0">
                <a:solidFill>
                  <a:schemeClr val="accent1"/>
                </a:solidFill>
              </a:rPr>
              <a:t>Güterverkehr auf der Donau</a:t>
            </a:r>
            <a:br>
              <a:rPr lang="de-AT" b="1" dirty="0" smtClean="0">
                <a:solidFill>
                  <a:schemeClr val="accent1"/>
                </a:solidFill>
              </a:rPr>
            </a:br>
            <a:r>
              <a:rPr lang="de-DE" sz="2400" dirty="0">
                <a:solidFill>
                  <a:schemeClr val="accent1"/>
                </a:solidFill>
              </a:rPr>
              <a:t>Markt der Donauschifffahrt</a:t>
            </a:r>
          </a:p>
        </p:txBody>
      </p:sp>
      <p:sp>
        <p:nvSpPr>
          <p:cNvPr id="3" name="Content Placeholder 2"/>
          <p:cNvSpPr>
            <a:spLocks noGrp="1"/>
          </p:cNvSpPr>
          <p:nvPr>
            <p:ph idx="1"/>
          </p:nvPr>
        </p:nvSpPr>
        <p:spPr>
          <a:xfrm>
            <a:off x="457200" y="1700808"/>
            <a:ext cx="8507288" cy="4776192"/>
          </a:xfrm>
        </p:spPr>
        <p:txBody>
          <a:bodyPr/>
          <a:lstStyle/>
          <a:p>
            <a:pPr>
              <a:spcAft>
                <a:spcPts val="1200"/>
              </a:spcAft>
              <a:buClr>
                <a:srgbClr val="189BC4"/>
              </a:buClr>
            </a:pPr>
            <a:r>
              <a:rPr lang="de-AT" sz="1800" dirty="0" smtClean="0">
                <a:solidFill>
                  <a:schemeClr val="accent1"/>
                </a:solidFill>
              </a:rPr>
              <a:t>Güterverkehr gesamt 2016: </a:t>
            </a:r>
          </a:p>
          <a:p>
            <a:pPr lvl="1">
              <a:spcAft>
                <a:spcPts val="1200"/>
              </a:spcAft>
              <a:buClr>
                <a:srgbClr val="189BC4"/>
              </a:buClr>
              <a:buFont typeface="Symbol" panose="05050102010706020507" pitchFamily="18" charset="2"/>
              <a:buChar char="-"/>
            </a:pPr>
            <a:r>
              <a:rPr lang="de-AT" sz="1600" dirty="0">
                <a:solidFill>
                  <a:schemeClr val="accent1"/>
                </a:solidFill>
              </a:rPr>
              <a:t>r</a:t>
            </a:r>
            <a:r>
              <a:rPr lang="de-AT" sz="1600" dirty="0" smtClean="0">
                <a:solidFill>
                  <a:schemeClr val="accent1"/>
                </a:solidFill>
              </a:rPr>
              <a:t>und 39,6 Mio. Tonnen Güter auf Donau + Nebenflüssen transportiert </a:t>
            </a:r>
          </a:p>
          <a:p>
            <a:pPr lvl="1">
              <a:spcAft>
                <a:spcPts val="1200"/>
              </a:spcAft>
              <a:buClr>
                <a:srgbClr val="189BC4"/>
              </a:buClr>
              <a:buFont typeface="Symbol" panose="05050102010706020507" pitchFamily="18" charset="2"/>
              <a:buChar char="-"/>
            </a:pPr>
            <a:r>
              <a:rPr lang="de-AT" sz="1600" dirty="0" smtClean="0">
                <a:solidFill>
                  <a:schemeClr val="accent1"/>
                </a:solidFill>
              </a:rPr>
              <a:t>Rumänien mit 21 Mio. Tonnen Gütern  größte Transportmenge</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Österreichische Donau 2017: </a:t>
            </a:r>
          </a:p>
          <a:p>
            <a:pPr lvl="1">
              <a:spcAft>
                <a:spcPts val="1200"/>
              </a:spcAft>
              <a:buClr>
                <a:srgbClr val="189BC4"/>
              </a:buClr>
              <a:buFont typeface="Symbol" panose="05050102010706020507" pitchFamily="18" charset="2"/>
              <a:buChar char="-"/>
            </a:pPr>
            <a:r>
              <a:rPr lang="de-AT" sz="1600" dirty="0" smtClean="0">
                <a:solidFill>
                  <a:schemeClr val="accent1"/>
                </a:solidFill>
              </a:rPr>
              <a:t>Transport von 9,6 Mio. Tonnen Gütern </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grenzüberschreitender Güterverkehr im österreichischen Donaukorridor 2017:</a:t>
            </a:r>
          </a:p>
          <a:p>
            <a:pPr lvl="1">
              <a:spcAft>
                <a:spcPts val="1200"/>
              </a:spcAft>
              <a:buClr>
                <a:srgbClr val="189BC4"/>
              </a:buClr>
              <a:buFont typeface="Symbol" panose="05050102010706020507" pitchFamily="18" charset="2"/>
              <a:buChar char="-"/>
            </a:pPr>
            <a:r>
              <a:rPr lang="de-AT" sz="1600" dirty="0" smtClean="0">
                <a:solidFill>
                  <a:schemeClr val="accent1"/>
                </a:solidFill>
              </a:rPr>
              <a:t>Modal Split-Anteil der Donau 2017 im Import an der Ostgrenze mit 29 % am höchsten gefolgt von 14% im Transit zu Berg</a:t>
            </a:r>
          </a:p>
          <a:p>
            <a:pPr lvl="1">
              <a:spcAft>
                <a:spcPts val="1200"/>
              </a:spcAft>
              <a:buFont typeface="Symbol" panose="05050102010706020507" pitchFamily="18" charset="2"/>
              <a:buChar char="-"/>
            </a:pPr>
            <a:endParaRPr lang="de-AT" dirty="0" smtClean="0">
              <a:solidFill>
                <a:schemeClr val="accent1"/>
              </a:solidFill>
            </a:endParaRPr>
          </a:p>
          <a:p>
            <a:pPr lvl="1">
              <a:spcAft>
                <a:spcPts val="1200"/>
              </a:spcAft>
              <a:buFont typeface="Symbol" panose="05050102010706020507" pitchFamily="18" charset="2"/>
              <a:buChar char="-"/>
            </a:pPr>
            <a:endParaRPr lang="de-AT" dirty="0" smtClean="0">
              <a:solidFill>
                <a:schemeClr val="accent1"/>
              </a:solidFill>
            </a:endParaRPr>
          </a:p>
          <a:p>
            <a:pPr lvl="1">
              <a:spcAft>
                <a:spcPts val="1200"/>
              </a:spcAft>
              <a:buFont typeface="Symbol" panose="05050102010706020507" pitchFamily="18" charset="2"/>
              <a:buChar char="-"/>
            </a:pP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6" name="Textfeld 1"/>
          <p:cNvSpPr txBox="1">
            <a:spLocks noChangeArrowheads="1"/>
          </p:cNvSpPr>
          <p:nvPr/>
        </p:nvSpPr>
        <p:spPr bwMode="auto">
          <a:xfrm>
            <a:off x="7956376" y="6431084"/>
            <a:ext cx="1252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err="1" smtClean="0">
                <a:solidFill>
                  <a:schemeClr val="accent1"/>
                </a:solidFill>
                <a:latin typeface="Corbel" panose="020B0503020204020204" pitchFamily="34" charset="0"/>
              </a:rPr>
              <a:t>viadonau</a:t>
            </a:r>
            <a:r>
              <a:rPr lang="de-DE" sz="800" dirty="0" smtClean="0">
                <a:solidFill>
                  <a:schemeClr val="accent1"/>
                </a:solidFill>
                <a:latin typeface="Corbel" panose="020B0503020204020204" pitchFamily="34" charset="0"/>
              </a:rPr>
              <a:t>, WKO</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4595899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403200"/>
            <a:ext cx="7917473" cy="770855"/>
          </a:xfrm>
        </p:spPr>
        <p:txBody>
          <a:bodyPr>
            <a:noAutofit/>
          </a:bodyPr>
          <a:lstStyle/>
          <a:p>
            <a:r>
              <a:rPr lang="de-AT" b="1" dirty="0">
                <a:solidFill>
                  <a:schemeClr val="accent1"/>
                </a:solidFill>
              </a:rPr>
              <a:t>Güterverkehr </a:t>
            </a:r>
            <a:r>
              <a:rPr lang="de-AT" b="1" dirty="0" smtClean="0">
                <a:solidFill>
                  <a:schemeClr val="accent1"/>
                </a:solidFill>
              </a:rPr>
              <a:t>der </a:t>
            </a:r>
            <a:r>
              <a:rPr lang="de-AT" b="1" dirty="0">
                <a:solidFill>
                  <a:schemeClr val="accent1"/>
                </a:solidFill>
              </a:rPr>
              <a:t>g</a:t>
            </a:r>
            <a:r>
              <a:rPr lang="de-AT" b="1" dirty="0" smtClean="0">
                <a:solidFill>
                  <a:schemeClr val="accent1"/>
                </a:solidFill>
              </a:rPr>
              <a:t>esamten Donau </a:t>
            </a:r>
            <a:br>
              <a:rPr lang="de-AT" b="1" dirty="0" smtClean="0">
                <a:solidFill>
                  <a:schemeClr val="accent1"/>
                </a:solidFill>
              </a:rPr>
            </a:br>
            <a:r>
              <a:rPr lang="de-AT" b="1" dirty="0" smtClean="0">
                <a:solidFill>
                  <a:schemeClr val="accent1"/>
                </a:solidFill>
              </a:rPr>
              <a:t>in Mio. Tonnen/Jahr  (2017)</a:t>
            </a:r>
            <a:br>
              <a:rPr lang="de-AT" b="1" dirty="0" smtClean="0">
                <a:solidFill>
                  <a:schemeClr val="accent1"/>
                </a:solidFill>
              </a:rPr>
            </a:br>
            <a:r>
              <a:rPr lang="de-DE" sz="2400" dirty="0">
                <a:solidFill>
                  <a:schemeClr val="accent1"/>
                </a:solidFill>
              </a:rPr>
              <a:t>Markt der Donauschifffahrt</a:t>
            </a:r>
            <a:endParaRPr lang="de-AT" sz="2400"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2" name="TextBox 1"/>
          <p:cNvSpPr txBox="1"/>
          <p:nvPr/>
        </p:nvSpPr>
        <p:spPr>
          <a:xfrm>
            <a:off x="7596337" y="1916832"/>
            <a:ext cx="1368152" cy="864096"/>
          </a:xfrm>
          <a:prstGeom prst="rect">
            <a:avLst/>
          </a:prstGeom>
          <a:noFill/>
        </p:spPr>
        <p:txBody>
          <a:bodyPr wrap="square" rtlCol="0">
            <a:spAutoFit/>
          </a:bodyPr>
          <a:lstStyle/>
          <a:p>
            <a:endParaRPr lang="de-AT" dirty="0"/>
          </a:p>
        </p:txBody>
      </p:sp>
      <p:pic>
        <p:nvPicPr>
          <p:cNvPr id="4" name="Picture 3"/>
          <p:cNvPicPr>
            <a:picLocks noChangeAspect="1"/>
          </p:cNvPicPr>
          <p:nvPr/>
        </p:nvPicPr>
        <p:blipFill>
          <a:blip r:embed="rId3"/>
          <a:stretch>
            <a:fillRect/>
          </a:stretch>
        </p:blipFill>
        <p:spPr>
          <a:xfrm>
            <a:off x="1763688" y="1710560"/>
            <a:ext cx="5309022" cy="4886792"/>
          </a:xfrm>
          <a:prstGeom prst="rect">
            <a:avLst/>
          </a:prstGeom>
        </p:spPr>
      </p:pic>
      <p:sp>
        <p:nvSpPr>
          <p:cNvPr id="7" name="Textfeld 1"/>
          <p:cNvSpPr txBox="1">
            <a:spLocks noChangeArrowheads="1"/>
          </p:cNvSpPr>
          <p:nvPr/>
        </p:nvSpPr>
        <p:spPr bwMode="auto">
          <a:xfrm>
            <a:off x="1979712" y="171056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997599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55898" y="1663702"/>
            <a:ext cx="6396998" cy="4696418"/>
          </a:xfrm>
          <a:prstGeom prst="rect">
            <a:avLst/>
          </a:prstGeom>
        </p:spPr>
      </p:pic>
      <p:sp>
        <p:nvSpPr>
          <p:cNvPr id="50179" name="Rectangle 2"/>
          <p:cNvSpPr>
            <a:spLocks noGrp="1" noChangeArrowheads="1"/>
          </p:cNvSpPr>
          <p:nvPr>
            <p:ph type="title"/>
          </p:nvPr>
        </p:nvSpPr>
        <p:spPr>
          <a:xfrm>
            <a:off x="467544" y="120222"/>
            <a:ext cx="8435280" cy="1079500"/>
          </a:xfrm>
          <a:noFill/>
        </p:spPr>
        <p:txBody>
          <a:bodyPr anchor="t">
            <a:normAutofit fontScale="90000"/>
          </a:bodyPr>
          <a:lstStyle/>
          <a:p>
            <a:r>
              <a:rPr lang="de-DE" sz="3100" b="1" dirty="0">
                <a:solidFill>
                  <a:schemeClr val="accent1"/>
                </a:solidFill>
              </a:rPr>
              <a:t>Güterverkehr auf der </a:t>
            </a:r>
            <a:r>
              <a:rPr lang="de-DE" sz="3100" b="1" dirty="0" smtClean="0">
                <a:solidFill>
                  <a:schemeClr val="accent1"/>
                </a:solidFill>
              </a:rPr>
              <a:t>Österreichischen</a:t>
            </a:r>
            <a:br>
              <a:rPr lang="de-DE" sz="3100" b="1" dirty="0" smtClean="0">
                <a:solidFill>
                  <a:schemeClr val="accent1"/>
                </a:solidFill>
              </a:rPr>
            </a:br>
            <a:r>
              <a:rPr lang="de-DE" sz="3100" b="1" dirty="0" smtClean="0">
                <a:solidFill>
                  <a:schemeClr val="accent1"/>
                </a:solidFill>
              </a:rPr>
              <a:t>Donau 2002-2017</a:t>
            </a:r>
            <a:r>
              <a:rPr lang="de-DE" b="1" dirty="0" smtClean="0">
                <a:solidFill>
                  <a:schemeClr val="accent1"/>
                </a:solidFill>
              </a:rPr>
              <a:t/>
            </a:r>
            <a:br>
              <a:rPr lang="de-DE" b="1" dirty="0" smtClean="0">
                <a:solidFill>
                  <a:schemeClr val="accent1"/>
                </a:solidFill>
              </a:rPr>
            </a:br>
            <a:r>
              <a:rPr lang="de-DE" sz="2700" dirty="0">
                <a:solidFill>
                  <a:schemeClr val="accent1"/>
                </a:solidFill>
              </a:rPr>
              <a:t>Markt der Donauschifffahrt</a:t>
            </a:r>
            <a:endParaRPr lang="de-AT" sz="2700" b="1" dirty="0">
              <a:solidFill>
                <a:schemeClr val="accent1"/>
              </a:solidFill>
            </a:endParaRPr>
          </a:p>
        </p:txBody>
      </p:sp>
      <p:sp>
        <p:nvSpPr>
          <p:cNvPr id="50181" name="Text Box 4"/>
          <p:cNvSpPr txBox="1">
            <a:spLocks noChangeArrowheads="1"/>
          </p:cNvSpPr>
          <p:nvPr/>
        </p:nvSpPr>
        <p:spPr bwMode="auto">
          <a:xfrm>
            <a:off x="7069015" y="3168650"/>
            <a:ext cx="111955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endParaRPr lang="de-AT" sz="1400" dirty="0"/>
          </a:p>
        </p:txBody>
      </p:sp>
      <p:sp>
        <p:nvSpPr>
          <p:cNvPr id="10" name="Foliennummernplatzhalter 4"/>
          <p:cNvSpPr>
            <a:spLocks noGrp="1"/>
          </p:cNvSpPr>
          <p:nvPr>
            <p:ph type="sldNum" sz="quarter" idx="4294967295"/>
          </p:nvPr>
        </p:nvSpPr>
        <p:spPr>
          <a:xfrm>
            <a:off x="7596336" y="6597352"/>
            <a:ext cx="1066800" cy="329184"/>
          </a:xfrm>
          <a:prstGeom prst="rect">
            <a:avLst/>
          </a:prstGeom>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9" name="Rectangle 4"/>
          <p:cNvSpPr>
            <a:spLocks noChangeArrowheads="1"/>
          </p:cNvSpPr>
          <p:nvPr/>
        </p:nvSpPr>
        <p:spPr bwMode="auto">
          <a:xfrm>
            <a:off x="1155898" y="173999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via </a:t>
            </a:r>
            <a:r>
              <a:rPr lang="de-DE" sz="800" dirty="0">
                <a:solidFill>
                  <a:schemeClr val="accent1"/>
                </a:solidFill>
                <a:latin typeface="Corbel" panose="020B0503020204020204" pitchFamily="34" charset="0"/>
              </a:rPr>
              <a:t>donau</a:t>
            </a:r>
          </a:p>
        </p:txBody>
      </p:sp>
      <p:pic>
        <p:nvPicPr>
          <p:cNvPr id="6" name="Picture 5"/>
          <p:cNvPicPr>
            <a:picLocks noChangeAspect="1"/>
          </p:cNvPicPr>
          <p:nvPr/>
        </p:nvPicPr>
        <p:blipFill>
          <a:blip r:embed="rId4"/>
          <a:stretch>
            <a:fillRect/>
          </a:stretch>
        </p:blipFill>
        <p:spPr>
          <a:xfrm>
            <a:off x="1155898" y="6360120"/>
            <a:ext cx="6315075" cy="266700"/>
          </a:xfrm>
          <a:prstGeom prst="rect">
            <a:avLst/>
          </a:prstGeom>
        </p:spPr>
      </p:pic>
      <p:sp>
        <p:nvSpPr>
          <p:cNvPr id="8" name="Textfeld 1"/>
          <p:cNvSpPr txBox="1">
            <a:spLocks noChangeArrowheads="1"/>
          </p:cNvSpPr>
          <p:nvPr/>
        </p:nvSpPr>
        <p:spPr bwMode="auto">
          <a:xfrm>
            <a:off x="8280926" y="638132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4478783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57200" y="403200"/>
            <a:ext cx="8435280" cy="647700"/>
          </a:xfrm>
        </p:spPr>
        <p:txBody>
          <a:bodyPr>
            <a:noAutofit/>
          </a:bodyPr>
          <a:lstStyle/>
          <a:p>
            <a:r>
              <a:rPr lang="de-AT" b="1" dirty="0" smtClean="0">
                <a:solidFill>
                  <a:schemeClr val="accent1"/>
                </a:solidFill>
              </a:rPr>
              <a:t>Grenzüberschreitender Güterverkehr</a:t>
            </a:r>
            <a:r>
              <a:rPr lang="de-AT" sz="2600" b="1" dirty="0">
                <a:solidFill>
                  <a:schemeClr val="accent1"/>
                </a:solidFill>
              </a:rPr>
              <a:t> </a:t>
            </a:r>
            <a:r>
              <a:rPr lang="de-AT" b="1" dirty="0" smtClean="0">
                <a:solidFill>
                  <a:schemeClr val="accent1"/>
                </a:solidFill>
              </a:rPr>
              <a:t>im </a:t>
            </a:r>
            <a:br>
              <a:rPr lang="de-AT" b="1" dirty="0" smtClean="0">
                <a:solidFill>
                  <a:schemeClr val="accent1"/>
                </a:solidFill>
              </a:rPr>
            </a:br>
            <a:r>
              <a:rPr lang="de-AT" b="1" dirty="0" smtClean="0">
                <a:solidFill>
                  <a:schemeClr val="accent1"/>
                </a:solidFill>
              </a:rPr>
              <a:t>Österreichischen-Donaukorridor 2017</a:t>
            </a:r>
            <a:r>
              <a:rPr lang="de-AT" sz="2200" b="1" dirty="0" smtClean="0">
                <a:solidFill>
                  <a:schemeClr val="accent1"/>
                </a:solidFill>
              </a:rPr>
              <a:t/>
            </a:r>
            <a:br>
              <a:rPr lang="de-AT" sz="2200" b="1" dirty="0" smtClean="0">
                <a:solidFill>
                  <a:schemeClr val="accent1"/>
                </a:solidFill>
              </a:rPr>
            </a:br>
            <a:r>
              <a:rPr lang="de-DE" sz="2400" dirty="0">
                <a:solidFill>
                  <a:schemeClr val="accent1"/>
                </a:solidFill>
              </a:rPr>
              <a:t>Markt der Donauschifffahrt</a:t>
            </a:r>
            <a:endParaRPr lang="de-DE" b="1" dirty="0" smtClean="0">
              <a:solidFill>
                <a:schemeClr val="accent1"/>
              </a:solidFill>
            </a:endParaRPr>
          </a:p>
        </p:txBody>
      </p:sp>
      <p:sp>
        <p:nvSpPr>
          <p:cNvPr id="9"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3" name="Picture 2"/>
          <p:cNvPicPr>
            <a:picLocks noChangeAspect="1"/>
          </p:cNvPicPr>
          <p:nvPr/>
        </p:nvPicPr>
        <p:blipFill>
          <a:blip r:embed="rId3"/>
          <a:stretch>
            <a:fillRect/>
          </a:stretch>
        </p:blipFill>
        <p:spPr>
          <a:xfrm>
            <a:off x="1979712" y="1661988"/>
            <a:ext cx="5039501" cy="4940548"/>
          </a:xfrm>
          <a:prstGeom prst="rect">
            <a:avLst/>
          </a:prstGeom>
        </p:spPr>
      </p:pic>
      <p:sp>
        <p:nvSpPr>
          <p:cNvPr id="6" name="Textfeld 1"/>
          <p:cNvSpPr txBox="1">
            <a:spLocks noChangeArrowheads="1"/>
          </p:cNvSpPr>
          <p:nvPr/>
        </p:nvSpPr>
        <p:spPr bwMode="auto">
          <a:xfrm>
            <a:off x="1979712" y="1661988"/>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054644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200"/>
            <a:ext cx="8568952" cy="990600"/>
          </a:xfrm>
        </p:spPr>
        <p:txBody>
          <a:bodyPr>
            <a:noAutofit/>
          </a:bodyPr>
          <a:lstStyle/>
          <a:p>
            <a:r>
              <a:rPr lang="de-AT" b="1" dirty="0" smtClean="0">
                <a:solidFill>
                  <a:schemeClr val="accent1"/>
                </a:solidFill>
              </a:rPr>
              <a:t>Güterverkehr der Österreichischen Donau nach Gütergruppen 2017</a:t>
            </a:r>
            <a:r>
              <a:rPr lang="de-AT" sz="2000" b="1" dirty="0" smtClean="0">
                <a:solidFill>
                  <a:schemeClr val="accent1"/>
                </a:solidFill>
              </a:rPr>
              <a:t/>
            </a:r>
            <a:br>
              <a:rPr lang="de-AT" sz="2000" b="1" dirty="0" smtClean="0">
                <a:solidFill>
                  <a:schemeClr val="accent1"/>
                </a:solidFill>
              </a:rPr>
            </a:br>
            <a:r>
              <a:rPr lang="de-DE" sz="2400" dirty="0" smtClean="0">
                <a:solidFill>
                  <a:schemeClr val="accent1"/>
                </a:solidFill>
              </a:rPr>
              <a:t>Markt </a:t>
            </a:r>
            <a:r>
              <a:rPr lang="de-DE" sz="2400" dirty="0">
                <a:solidFill>
                  <a:schemeClr val="accent1"/>
                </a:solidFill>
              </a:rPr>
              <a:t>der Donauschifffahrt</a:t>
            </a:r>
            <a:endParaRPr lang="de-DE" sz="2400"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pic>
        <p:nvPicPr>
          <p:cNvPr id="4" name="Picture 3"/>
          <p:cNvPicPr>
            <a:picLocks noChangeAspect="1"/>
          </p:cNvPicPr>
          <p:nvPr/>
        </p:nvPicPr>
        <p:blipFill>
          <a:blip r:embed="rId3"/>
          <a:stretch>
            <a:fillRect/>
          </a:stretch>
        </p:blipFill>
        <p:spPr>
          <a:xfrm>
            <a:off x="1691680" y="1649812"/>
            <a:ext cx="5139747" cy="4947540"/>
          </a:xfrm>
          <a:prstGeom prst="rect">
            <a:avLst/>
          </a:prstGeom>
        </p:spPr>
      </p:pic>
      <p:sp>
        <p:nvSpPr>
          <p:cNvPr id="6" name="Textfeld 1"/>
          <p:cNvSpPr txBox="1">
            <a:spLocks noChangeArrowheads="1"/>
          </p:cNvSpPr>
          <p:nvPr/>
        </p:nvSpPr>
        <p:spPr bwMode="auto">
          <a:xfrm>
            <a:off x="1628428" y="164981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75287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2177" y="172811"/>
            <a:ext cx="223224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1"/>
          <p:cNvSpPr>
            <a:spLocks noGrp="1"/>
          </p:cNvSpPr>
          <p:nvPr>
            <p:ph type="title"/>
          </p:nvPr>
        </p:nvSpPr>
        <p:spPr/>
        <p:txBody>
          <a:bodyPr>
            <a:normAutofit/>
          </a:bodyPr>
          <a:lstStyle/>
          <a:p>
            <a:r>
              <a:rPr lang="en-GB" b="1" dirty="0" smtClean="0">
                <a:solidFill>
                  <a:schemeClr val="accent1"/>
                </a:solidFill>
              </a:rPr>
              <a:t>Warm-Up: </a:t>
            </a:r>
            <a:r>
              <a:rPr lang="en-GB" b="1" dirty="0">
                <a:solidFill>
                  <a:schemeClr val="accent1"/>
                </a:solidFill>
              </a:rPr>
              <a:t/>
            </a:r>
            <a:br>
              <a:rPr lang="en-GB" b="1" dirty="0">
                <a:solidFill>
                  <a:schemeClr val="accent1"/>
                </a:solidFill>
              </a:rPr>
            </a:br>
            <a:r>
              <a:rPr lang="de-AT" sz="2400" dirty="0">
                <a:solidFill>
                  <a:schemeClr val="accent1"/>
                </a:solidFill>
              </a:rPr>
              <a:t>DONAUSCHIFFFAHRT – Märkte und Stärkung </a:t>
            </a:r>
            <a:r>
              <a:rPr lang="de-AT" sz="2400" dirty="0" smtClean="0">
                <a:solidFill>
                  <a:schemeClr val="accent1"/>
                </a:solidFill>
              </a:rPr>
              <a:t>der </a:t>
            </a:r>
            <a:r>
              <a:rPr lang="de-AT" sz="2400" dirty="0">
                <a:solidFill>
                  <a:schemeClr val="accent1"/>
                </a:solidFill>
              </a:rPr>
              <a:t>Wasserstraße</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Textfeld 6"/>
          <p:cNvSpPr txBox="1"/>
          <p:nvPr/>
        </p:nvSpPr>
        <p:spPr>
          <a:xfrm>
            <a:off x="100805" y="5618239"/>
            <a:ext cx="2156271"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Durch welche Länder fließt die Donau</a:t>
            </a:r>
            <a:r>
              <a:rPr lang="en-US" spc="-100" dirty="0">
                <a:solidFill>
                  <a:srgbClr val="3C628F"/>
                </a:solidFill>
                <a:latin typeface="Corbel" panose="020B0503020204020204" pitchFamily="34" charset="0"/>
                <a:ea typeface="+mj-ea"/>
                <a:cs typeface="+mj-cs"/>
              </a:rPr>
              <a:t>? </a:t>
            </a:r>
          </a:p>
        </p:txBody>
      </p:sp>
      <p:sp>
        <p:nvSpPr>
          <p:cNvPr id="8" name="Textfeld 7"/>
          <p:cNvSpPr txBox="1"/>
          <p:nvPr/>
        </p:nvSpPr>
        <p:spPr>
          <a:xfrm>
            <a:off x="3164178" y="1880966"/>
            <a:ext cx="3312368"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Ist die Donau wichtig für die österreichische Wirtschaft</a:t>
            </a:r>
            <a:r>
              <a:rPr lang="en-US" spc="-100" dirty="0">
                <a:solidFill>
                  <a:srgbClr val="3C628F"/>
                </a:solidFill>
                <a:latin typeface="Corbel" panose="020B0503020204020204" pitchFamily="34" charset="0"/>
                <a:ea typeface="+mj-ea"/>
                <a:cs typeface="+mj-cs"/>
              </a:rPr>
              <a:t>? </a:t>
            </a:r>
          </a:p>
        </p:txBody>
      </p:sp>
      <p:sp>
        <p:nvSpPr>
          <p:cNvPr id="9" name="Textfeld 8"/>
          <p:cNvSpPr txBox="1"/>
          <p:nvPr/>
        </p:nvSpPr>
        <p:spPr>
          <a:xfrm>
            <a:off x="6594698" y="1867273"/>
            <a:ext cx="2351956" cy="646331"/>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Was wird alles auf der Donau transportiert?</a:t>
            </a:r>
          </a:p>
        </p:txBody>
      </p:sp>
      <p:sp>
        <p:nvSpPr>
          <p:cNvPr id="10" name="Textfeld 6"/>
          <p:cNvSpPr txBox="1"/>
          <p:nvPr/>
        </p:nvSpPr>
        <p:spPr>
          <a:xfrm>
            <a:off x="2915816" y="5614430"/>
            <a:ext cx="3312368" cy="646331"/>
          </a:xfrm>
          <a:prstGeom prst="rect">
            <a:avLst/>
          </a:prstGeom>
          <a:noFill/>
        </p:spPr>
        <p:txBody>
          <a:bodyPr wrap="square" rtlCol="0">
            <a:spAutoFit/>
          </a:bodyPr>
          <a:lstStyle/>
          <a:p>
            <a:r>
              <a:rPr lang="de-AT" spc="-100" dirty="0" smtClean="0">
                <a:solidFill>
                  <a:srgbClr val="3C628F"/>
                </a:solidFill>
                <a:latin typeface="Corbel" panose="020B0503020204020204" pitchFamily="34" charset="0"/>
                <a:ea typeface="+mj-ea"/>
                <a:cs typeface="+mj-cs"/>
              </a:rPr>
              <a:t>Welche Länder transportieren die meisten Güter auf der Donau</a:t>
            </a:r>
            <a:r>
              <a:rPr lang="en-US" spc="-100" dirty="0" smtClean="0">
                <a:solidFill>
                  <a:srgbClr val="3C628F"/>
                </a:solidFill>
                <a:latin typeface="Corbel" panose="020B0503020204020204" pitchFamily="34" charset="0"/>
                <a:ea typeface="+mj-ea"/>
                <a:cs typeface="+mj-cs"/>
              </a:rPr>
              <a:t>? </a:t>
            </a:r>
            <a:endParaRPr lang="en-US" spc="-100" dirty="0">
              <a:solidFill>
                <a:srgbClr val="3C628F"/>
              </a:solidFill>
              <a:latin typeface="Corbel" panose="020B0503020204020204" pitchFamily="34" charset="0"/>
              <a:ea typeface="+mj-ea"/>
              <a:cs typeface="+mj-cs"/>
            </a:endParaRPr>
          </a:p>
        </p:txBody>
      </p:sp>
      <p:sp>
        <p:nvSpPr>
          <p:cNvPr id="11" name="Textfeld 6"/>
          <p:cNvSpPr txBox="1"/>
          <p:nvPr/>
        </p:nvSpPr>
        <p:spPr>
          <a:xfrm>
            <a:off x="234416" y="1873450"/>
            <a:ext cx="2928398" cy="646331"/>
          </a:xfrm>
          <a:prstGeom prst="rect">
            <a:avLst/>
          </a:prstGeom>
          <a:noFill/>
        </p:spPr>
        <p:txBody>
          <a:bodyPr wrap="square" rtlCol="0">
            <a:spAutoFit/>
          </a:bodyPr>
          <a:lstStyle/>
          <a:p>
            <a:r>
              <a:rPr lang="de-DE" spc="-100" dirty="0" smtClean="0">
                <a:solidFill>
                  <a:srgbClr val="3C628F"/>
                </a:solidFill>
                <a:latin typeface="Corbel" panose="020B0503020204020204" pitchFamily="34" charset="0"/>
                <a:ea typeface="+mj-ea"/>
                <a:cs typeface="+mj-cs"/>
              </a:rPr>
              <a:t>Was sind die Stärken der Donauschifffahrt? </a:t>
            </a:r>
            <a:endParaRPr lang="de-DE" spc="-100" dirty="0">
              <a:solidFill>
                <a:srgbClr val="3C628F"/>
              </a:solidFill>
              <a:latin typeface="Corbel" panose="020B0503020204020204" pitchFamily="34" charset="0"/>
              <a:ea typeface="+mj-ea"/>
              <a:cs typeface="+mj-cs"/>
            </a:endParaRPr>
          </a:p>
        </p:txBody>
      </p:sp>
      <p:sp>
        <p:nvSpPr>
          <p:cNvPr id="12" name="TextBox 2"/>
          <p:cNvSpPr txBox="1"/>
          <p:nvPr/>
        </p:nvSpPr>
        <p:spPr>
          <a:xfrm>
            <a:off x="6397352" y="5614102"/>
            <a:ext cx="2746648" cy="923330"/>
          </a:xfrm>
          <a:prstGeom prst="rect">
            <a:avLst/>
          </a:prstGeom>
          <a:noFill/>
        </p:spPr>
        <p:txBody>
          <a:bodyPr wrap="square" rtlCol="0">
            <a:spAutoFit/>
          </a:bodyPr>
          <a:lstStyle/>
          <a:p>
            <a:r>
              <a:rPr lang="de-DE" spc="-100" dirty="0" smtClean="0">
                <a:solidFill>
                  <a:srgbClr val="3C628F"/>
                </a:solidFill>
                <a:latin typeface="Corbel" panose="020B0503020204020204" pitchFamily="34" charset="0"/>
                <a:ea typeface="+mj-ea"/>
                <a:cs typeface="+mj-cs"/>
              </a:rPr>
              <a:t>Was sind die Probleme der Donauschifffahrt und wie können diese gelöst werden?</a:t>
            </a:r>
            <a:endParaRPr lang="en-US" spc="-100" dirty="0">
              <a:solidFill>
                <a:srgbClr val="3C628F"/>
              </a:solidFill>
              <a:latin typeface="Corbel" panose="020B0503020204020204" pitchFamily="34" charset="0"/>
              <a:ea typeface="+mj-ea"/>
              <a:cs typeface="+mj-cs"/>
            </a:endParaRPr>
          </a:p>
        </p:txBody>
      </p:sp>
      <p:pic>
        <p:nvPicPr>
          <p:cNvPr id="3" name="Picture 2"/>
          <p:cNvPicPr>
            <a:picLocks noChangeAspect="1"/>
          </p:cNvPicPr>
          <p:nvPr/>
        </p:nvPicPr>
        <p:blipFill>
          <a:blip r:embed="rId3"/>
          <a:stretch>
            <a:fillRect/>
          </a:stretch>
        </p:blipFill>
        <p:spPr>
          <a:xfrm>
            <a:off x="1339080" y="2745457"/>
            <a:ext cx="6286500" cy="2771775"/>
          </a:xfrm>
          <a:prstGeom prst="rect">
            <a:avLst/>
          </a:prstGeom>
        </p:spPr>
      </p:pic>
      <p:sp>
        <p:nvSpPr>
          <p:cNvPr id="14" name="Textfeld 1"/>
          <p:cNvSpPr txBox="1">
            <a:spLocks noChangeArrowheads="1"/>
          </p:cNvSpPr>
          <p:nvPr/>
        </p:nvSpPr>
        <p:spPr bwMode="auto">
          <a:xfrm>
            <a:off x="1204152" y="2644450"/>
            <a:ext cx="12293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Daniel Ullrich</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359203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Güter der Binnenschifffahrt</a:t>
            </a:r>
            <a:r>
              <a:rPr lang="de-AT" b="1" dirty="0">
                <a:solidFill>
                  <a:schemeClr val="accent1"/>
                </a:solidFill>
              </a:rPr>
              <a:t/>
            </a:r>
            <a:br>
              <a:rPr lang="de-AT" b="1" dirty="0">
                <a:solidFill>
                  <a:schemeClr val="accent1"/>
                </a:solidFill>
              </a:rPr>
            </a:br>
            <a:r>
              <a:rPr lang="de-DE" sz="2400" dirty="0">
                <a:solidFill>
                  <a:schemeClr val="accent1"/>
                </a:solidFill>
              </a:rPr>
              <a:t>Markt der Donauschifffahrt</a:t>
            </a:r>
            <a:endParaRPr lang="de-AT" dirty="0"/>
          </a:p>
        </p:txBody>
      </p:sp>
      <p:sp>
        <p:nvSpPr>
          <p:cNvPr id="3" name="Inhaltsplatzhalter 2"/>
          <p:cNvSpPr>
            <a:spLocks noGrp="1"/>
          </p:cNvSpPr>
          <p:nvPr>
            <p:ph idx="1"/>
          </p:nvPr>
        </p:nvSpPr>
        <p:spPr>
          <a:xfrm>
            <a:off x="1907704" y="1758126"/>
            <a:ext cx="7067128" cy="4776192"/>
          </a:xfrm>
        </p:spPr>
        <p:txBody>
          <a:bodyPr>
            <a:normAutofit/>
          </a:bodyPr>
          <a:lstStyle/>
          <a:p>
            <a:pPr>
              <a:buClr>
                <a:srgbClr val="189BC4"/>
              </a:buClr>
            </a:pPr>
            <a:r>
              <a:rPr lang="de-AT" sz="1800" b="1" dirty="0" smtClean="0">
                <a:solidFill>
                  <a:srgbClr val="189BC4"/>
                </a:solidFill>
              </a:rPr>
              <a:t>Trockengutschifffahrt</a:t>
            </a:r>
            <a:r>
              <a:rPr lang="de-AT" sz="1800" dirty="0" smtClean="0">
                <a:solidFill>
                  <a:srgbClr val="3C628F"/>
                </a:solidFill>
              </a:rPr>
              <a:t> (</a:t>
            </a:r>
            <a:r>
              <a:rPr lang="de-AT" sz="1800" dirty="0">
                <a:solidFill>
                  <a:schemeClr val="accent1"/>
                </a:solidFill>
              </a:rPr>
              <a:t>45 % des </a:t>
            </a:r>
            <a:r>
              <a:rPr lang="de-AT" sz="1800" dirty="0" smtClean="0">
                <a:solidFill>
                  <a:schemeClr val="accent1"/>
                </a:solidFill>
              </a:rPr>
              <a:t>Gesamttransport-aufkommens </a:t>
            </a:r>
            <a:r>
              <a:rPr lang="de-AT" sz="1800" dirty="0">
                <a:solidFill>
                  <a:schemeClr val="accent1"/>
                </a:solidFill>
              </a:rPr>
              <a:t>auf der österreichischen </a:t>
            </a:r>
            <a:r>
              <a:rPr lang="de-AT" sz="1800" dirty="0" smtClean="0">
                <a:solidFill>
                  <a:schemeClr val="accent1"/>
                </a:solidFill>
              </a:rPr>
              <a:t>Donau)</a:t>
            </a:r>
            <a:endParaRPr lang="de-AT" sz="1800" dirty="0" smtClean="0">
              <a:solidFill>
                <a:srgbClr val="3C628F"/>
              </a:solidFill>
            </a:endParaRPr>
          </a:p>
          <a:p>
            <a:pPr lvl="1">
              <a:buClr>
                <a:srgbClr val="189BC4"/>
              </a:buClr>
              <a:buFont typeface="Symbol" panose="05050102010706020507" pitchFamily="18" charset="2"/>
              <a:buChar char="-"/>
            </a:pPr>
            <a:r>
              <a:rPr lang="de-AT" sz="1600" dirty="0">
                <a:solidFill>
                  <a:srgbClr val="3C628F"/>
                </a:solidFill>
              </a:rPr>
              <a:t>Erze, mineralische Rohstoffe </a:t>
            </a:r>
          </a:p>
          <a:p>
            <a:pPr lvl="1">
              <a:buClr>
                <a:srgbClr val="189BC4"/>
              </a:buClr>
              <a:buFont typeface="Symbol" panose="05050102010706020507" pitchFamily="18" charset="2"/>
              <a:buChar char="-"/>
            </a:pPr>
            <a:r>
              <a:rPr lang="de-AT" sz="1600" dirty="0" smtClean="0">
                <a:solidFill>
                  <a:srgbClr val="3C628F"/>
                </a:solidFill>
              </a:rPr>
              <a:t>land- </a:t>
            </a:r>
            <a:r>
              <a:rPr lang="de-AT" sz="1600" dirty="0">
                <a:solidFill>
                  <a:srgbClr val="3C628F"/>
                </a:solidFill>
              </a:rPr>
              <a:t>und </a:t>
            </a:r>
            <a:r>
              <a:rPr lang="de-AT" sz="1600" dirty="0" smtClean="0">
                <a:solidFill>
                  <a:srgbClr val="3C628F"/>
                </a:solidFill>
              </a:rPr>
              <a:t>forstwirtschaftliche </a:t>
            </a:r>
            <a:r>
              <a:rPr lang="de-AT" sz="1600" dirty="0">
                <a:solidFill>
                  <a:srgbClr val="3C628F"/>
                </a:solidFill>
              </a:rPr>
              <a:t>Produkte, Nahrungs- und </a:t>
            </a:r>
            <a:r>
              <a:rPr lang="de-AT" sz="1600" dirty="0" smtClean="0">
                <a:solidFill>
                  <a:srgbClr val="3C628F"/>
                </a:solidFill>
              </a:rPr>
              <a:t>Futtermittel</a:t>
            </a:r>
          </a:p>
          <a:p>
            <a:pPr>
              <a:buClr>
                <a:srgbClr val="189BC4"/>
              </a:buClr>
            </a:pPr>
            <a:endParaRPr lang="de-AT" sz="1800" b="1" dirty="0" smtClean="0">
              <a:solidFill>
                <a:srgbClr val="189BC4"/>
              </a:solidFill>
            </a:endParaRPr>
          </a:p>
          <a:p>
            <a:pPr>
              <a:buClr>
                <a:srgbClr val="189BC4"/>
              </a:buClr>
            </a:pPr>
            <a:r>
              <a:rPr lang="de-AT" sz="1800" b="1" dirty="0" smtClean="0">
                <a:solidFill>
                  <a:srgbClr val="189BC4"/>
                </a:solidFill>
              </a:rPr>
              <a:t>Flüssigguttransporte</a:t>
            </a:r>
            <a:r>
              <a:rPr lang="de-AT" sz="1800" dirty="0" smtClean="0">
                <a:solidFill>
                  <a:srgbClr val="3C628F"/>
                </a:solidFill>
              </a:rPr>
              <a:t> (</a:t>
            </a:r>
            <a:r>
              <a:rPr lang="de-AT" sz="1800" dirty="0">
                <a:solidFill>
                  <a:schemeClr val="accent1"/>
                </a:solidFill>
              </a:rPr>
              <a:t>ca. 14,5 % des Gesamttransportaufkommens auf der österreichischen </a:t>
            </a:r>
            <a:r>
              <a:rPr lang="de-AT" sz="1800" dirty="0" smtClean="0">
                <a:solidFill>
                  <a:schemeClr val="accent1"/>
                </a:solidFill>
              </a:rPr>
              <a:t>Donau)</a:t>
            </a:r>
          </a:p>
          <a:p>
            <a:pPr lvl="1">
              <a:buClr>
                <a:srgbClr val="189BC4"/>
              </a:buClr>
              <a:buFont typeface="Symbol" panose="05050102010706020507" pitchFamily="18" charset="2"/>
              <a:buChar char="-"/>
            </a:pPr>
            <a:r>
              <a:rPr lang="de-AT" sz="1600" dirty="0">
                <a:solidFill>
                  <a:srgbClr val="3C628F"/>
                </a:solidFill>
              </a:rPr>
              <a:t>Erdölerzeugnisse (NST/R 3</a:t>
            </a:r>
            <a:r>
              <a:rPr lang="de-AT" sz="1600" dirty="0" smtClean="0">
                <a:solidFill>
                  <a:srgbClr val="3C628F"/>
                </a:solidFill>
              </a:rPr>
              <a:t>)</a:t>
            </a:r>
          </a:p>
          <a:p>
            <a:pPr>
              <a:buClr>
                <a:srgbClr val="189BC4"/>
              </a:buClr>
            </a:pPr>
            <a:endParaRPr lang="de-AT" sz="1800" b="1" dirty="0" smtClean="0">
              <a:solidFill>
                <a:srgbClr val="189BC4"/>
              </a:solidFill>
            </a:endParaRPr>
          </a:p>
          <a:p>
            <a:pPr>
              <a:buClr>
                <a:srgbClr val="189BC4"/>
              </a:buClr>
            </a:pPr>
            <a:r>
              <a:rPr lang="de-AT" sz="1800" b="1" dirty="0" smtClean="0">
                <a:solidFill>
                  <a:srgbClr val="189BC4"/>
                </a:solidFill>
              </a:rPr>
              <a:t>weitere Güter</a:t>
            </a:r>
          </a:p>
          <a:p>
            <a:pPr lvl="1">
              <a:buClr>
                <a:srgbClr val="189BC4"/>
              </a:buClr>
              <a:buFont typeface="Symbol" panose="05050102010706020507" pitchFamily="18" charset="2"/>
              <a:buChar char="-"/>
            </a:pPr>
            <a:r>
              <a:rPr lang="de-AT" sz="1600" spc="60" dirty="0">
                <a:solidFill>
                  <a:schemeClr val="accent1"/>
                </a:solidFill>
              </a:rPr>
              <a:t>Baustoffe</a:t>
            </a:r>
          </a:p>
          <a:p>
            <a:pPr lvl="1">
              <a:buClr>
                <a:srgbClr val="189BC4"/>
              </a:buClr>
              <a:buFont typeface="Symbol" panose="05050102010706020507" pitchFamily="18" charset="2"/>
              <a:buChar char="-"/>
            </a:pPr>
            <a:r>
              <a:rPr lang="de-AT" sz="1600" spc="60" dirty="0">
                <a:solidFill>
                  <a:schemeClr val="accent1"/>
                </a:solidFill>
              </a:rPr>
              <a:t>Altstoffe </a:t>
            </a:r>
            <a:r>
              <a:rPr lang="de-AT" sz="1600" spc="60" dirty="0" smtClean="0">
                <a:solidFill>
                  <a:schemeClr val="accent1"/>
                </a:solidFill>
              </a:rPr>
              <a:t>und Abfälle</a:t>
            </a:r>
            <a:endParaRPr lang="de-AT" sz="1600" spc="60" dirty="0">
              <a:solidFill>
                <a:schemeClr val="accent1"/>
              </a:solidFill>
            </a:endParaRPr>
          </a:p>
          <a:p>
            <a:pPr lvl="1">
              <a:buClr>
                <a:srgbClr val="189BC4"/>
              </a:buClr>
              <a:buFont typeface="Symbol" panose="05050102010706020507" pitchFamily="18" charset="2"/>
              <a:buChar char="-"/>
            </a:pPr>
            <a:r>
              <a:rPr lang="de-AT" sz="1600" spc="60" dirty="0">
                <a:solidFill>
                  <a:schemeClr val="accent1"/>
                </a:solidFill>
              </a:rPr>
              <a:t>Neuwagen</a:t>
            </a:r>
          </a:p>
          <a:p>
            <a:pPr lvl="1">
              <a:buClr>
                <a:srgbClr val="189BC4"/>
              </a:buClr>
              <a:buFont typeface="Symbol" panose="05050102010706020507" pitchFamily="18" charset="2"/>
              <a:buChar char="-"/>
            </a:pPr>
            <a:r>
              <a:rPr lang="de-AT" sz="1600" spc="60" dirty="0">
                <a:solidFill>
                  <a:schemeClr val="accent1"/>
                </a:solidFill>
              </a:rPr>
              <a:t>biogene Rohstoffe</a:t>
            </a:r>
          </a:p>
          <a:p>
            <a:pPr lvl="1">
              <a:buClr>
                <a:srgbClr val="189BC4"/>
              </a:buClr>
              <a:buFont typeface="Symbol" panose="05050102010706020507" pitchFamily="18" charset="2"/>
              <a:buChar char="-"/>
            </a:pPr>
            <a:r>
              <a:rPr lang="de-AT" sz="1600" spc="60" dirty="0">
                <a:solidFill>
                  <a:schemeClr val="accent1"/>
                </a:solidFill>
              </a:rPr>
              <a:t>Schwer- </a:t>
            </a:r>
            <a:r>
              <a:rPr lang="de-AT" sz="1600" spc="60" dirty="0" smtClean="0">
                <a:solidFill>
                  <a:schemeClr val="accent1"/>
                </a:solidFill>
              </a:rPr>
              <a:t>und Übermaßgüter</a:t>
            </a:r>
            <a:endParaRPr lang="de-AT" sz="16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6" name="Picture 13"/>
          <p:cNvPicPr/>
          <p:nvPr/>
        </p:nvPicPr>
        <p:blipFill rotWithShape="1">
          <a:blip r:embed="rId3" cstate="screen">
            <a:extLst>
              <a:ext uri="{28A0092B-C50C-407E-A947-70E740481C1C}">
                <a14:useLocalDpi xmlns:a14="http://schemas.microsoft.com/office/drawing/2010/main"/>
              </a:ext>
            </a:extLst>
          </a:blip>
          <a:srcRect/>
          <a:stretch/>
        </p:blipFill>
        <p:spPr bwMode="auto">
          <a:xfrm>
            <a:off x="-8135" y="1655434"/>
            <a:ext cx="1616461" cy="1607085"/>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61860" y="1661663"/>
            <a:ext cx="15121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Hafen Linz (Linz AG)</a:t>
            </a:r>
            <a:endParaRPr lang="de-DE" sz="800" dirty="0">
              <a:solidFill>
                <a:schemeClr val="accent1"/>
              </a:solidFill>
              <a:latin typeface="Corbel" panose="020B0503020204020204" pitchFamily="34" charset="0"/>
            </a:endParaRPr>
          </a:p>
        </p:txBody>
      </p:sp>
      <p:pic>
        <p:nvPicPr>
          <p:cNvPr id="8" name="Picture 11"/>
          <p:cNvPicPr/>
          <p:nvPr/>
        </p:nvPicPr>
        <p:blipFill rotWithShape="1">
          <a:blip r:embed="rId4" cstate="screen">
            <a:extLst>
              <a:ext uri="{28A0092B-C50C-407E-A947-70E740481C1C}">
                <a14:useLocalDpi xmlns:a14="http://schemas.microsoft.com/office/drawing/2010/main"/>
              </a:ext>
            </a:extLst>
          </a:blip>
          <a:srcRect b="4762"/>
          <a:stretch/>
        </p:blipFill>
        <p:spPr bwMode="auto">
          <a:xfrm>
            <a:off x="-14035" y="2834364"/>
            <a:ext cx="1625329" cy="1601762"/>
          </a:xfrm>
          <a:prstGeom prst="rect">
            <a:avLst/>
          </a:prstGeom>
          <a:ln>
            <a:noFill/>
          </a:ln>
          <a:extLst>
            <a:ext uri="{53640926-AAD7-44D8-BBD7-CCE9431645EC}">
              <a14:shadowObscured xmlns:a14="http://schemas.microsoft.com/office/drawing/2010/main"/>
            </a:ext>
          </a:extLst>
        </p:spPr>
      </p:pic>
      <p:pic>
        <p:nvPicPr>
          <p:cNvPr id="10" name="Picture 19"/>
          <p:cNvPicPr/>
          <p:nvPr/>
        </p:nvPicPr>
        <p:blipFill rotWithShape="1">
          <a:blip r:embed="rId5" cstate="screen">
            <a:extLst>
              <a:ext uri="{28A0092B-C50C-407E-A947-70E740481C1C}">
                <a14:useLocalDpi xmlns:a14="http://schemas.microsoft.com/office/drawing/2010/main"/>
              </a:ext>
            </a:extLst>
          </a:blip>
          <a:srcRect r="4446"/>
          <a:stretch/>
        </p:blipFill>
        <p:spPr bwMode="auto">
          <a:xfrm>
            <a:off x="-11064" y="4210580"/>
            <a:ext cx="1619391" cy="1251415"/>
          </a:xfrm>
          <a:prstGeom prst="rect">
            <a:avLst/>
          </a:prstGeom>
          <a:ln>
            <a:noFill/>
          </a:ln>
          <a:extLst>
            <a:ext uri="{53640926-AAD7-44D8-BBD7-CCE9431645EC}">
              <a14:shadowObscured xmlns:a14="http://schemas.microsoft.com/office/drawing/2010/main"/>
            </a:ext>
          </a:extLst>
        </p:spPr>
      </p:pic>
      <p:sp>
        <p:nvSpPr>
          <p:cNvPr id="11" name="Textfeld 1"/>
          <p:cNvSpPr txBox="1">
            <a:spLocks noChangeArrowheads="1"/>
          </p:cNvSpPr>
          <p:nvPr/>
        </p:nvSpPr>
        <p:spPr bwMode="auto">
          <a:xfrm>
            <a:off x="-5164" y="4240438"/>
            <a:ext cx="1074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via </a:t>
            </a:r>
            <a:r>
              <a:rPr lang="de-DE" sz="800" dirty="0">
                <a:solidFill>
                  <a:schemeClr val="accent1"/>
                </a:solidFill>
                <a:latin typeface="Corbel" panose="020B0503020204020204" pitchFamily="34" charset="0"/>
              </a:rPr>
              <a:t>donau</a:t>
            </a:r>
          </a:p>
        </p:txBody>
      </p:sp>
      <p:pic>
        <p:nvPicPr>
          <p:cNvPr id="12" name="Picture 13"/>
          <p:cNvPicPr/>
          <p:nvPr/>
        </p:nvPicPr>
        <p:blipFill rotWithShape="1">
          <a:blip r:embed="rId6" cstate="screen">
            <a:extLst>
              <a:ext uri="{28A0092B-C50C-407E-A947-70E740481C1C}">
                <a14:useLocalDpi xmlns:a14="http://schemas.microsoft.com/office/drawing/2010/main"/>
              </a:ext>
            </a:extLst>
          </a:blip>
          <a:srcRect/>
          <a:stretch/>
        </p:blipFill>
        <p:spPr bwMode="auto">
          <a:xfrm>
            <a:off x="-11065" y="5253951"/>
            <a:ext cx="1619391" cy="1387174"/>
          </a:xfrm>
          <a:prstGeom prst="rect">
            <a:avLst/>
          </a:prstGeom>
          <a:ln>
            <a:noFill/>
          </a:ln>
          <a:extLst>
            <a:ext uri="{53640926-AAD7-44D8-BBD7-CCE9431645EC}">
              <a14:shadowObscured xmlns:a14="http://schemas.microsoft.com/office/drawing/2010/main"/>
            </a:ext>
          </a:extLst>
        </p:spPr>
      </p:pic>
      <p:sp>
        <p:nvSpPr>
          <p:cNvPr id="13" name="Textfeld 1"/>
          <p:cNvSpPr txBox="1">
            <a:spLocks noChangeArrowheads="1"/>
          </p:cNvSpPr>
          <p:nvPr/>
        </p:nvSpPr>
        <p:spPr bwMode="auto">
          <a:xfrm>
            <a:off x="-78493" y="5201333"/>
            <a:ext cx="11478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via </a:t>
            </a:r>
            <a:r>
              <a:rPr lang="de-DE" sz="800" dirty="0">
                <a:solidFill>
                  <a:schemeClr val="bg1"/>
                </a:solidFill>
                <a:latin typeface="Corbel" panose="020B0503020204020204" pitchFamily="34" charset="0"/>
              </a:rPr>
              <a:t>donau</a:t>
            </a:r>
          </a:p>
        </p:txBody>
      </p:sp>
      <p:sp>
        <p:nvSpPr>
          <p:cNvPr id="14" name="Textfeld 1"/>
          <p:cNvSpPr txBox="1">
            <a:spLocks noChangeArrowheads="1"/>
          </p:cNvSpPr>
          <p:nvPr/>
        </p:nvSpPr>
        <p:spPr bwMode="auto">
          <a:xfrm>
            <a:off x="-61860" y="284059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5"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3495054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solidFill>
                  <a:schemeClr val="accent1"/>
                </a:solidFill>
              </a:rPr>
              <a:t>Tourismus auf der Donau</a:t>
            </a:r>
            <a:br>
              <a:rPr lang="de-AT" b="1" dirty="0" smtClean="0">
                <a:solidFill>
                  <a:schemeClr val="accent1"/>
                </a:solidFill>
              </a:rPr>
            </a:br>
            <a:r>
              <a:rPr lang="de-DE" sz="2400" dirty="0">
                <a:solidFill>
                  <a:schemeClr val="accent1"/>
                </a:solidFill>
              </a:rPr>
              <a:t>Markt der Donauschifffahrt</a:t>
            </a:r>
            <a:endParaRPr lang="de-DE" sz="2400" b="1" dirty="0">
              <a:solidFill>
                <a:schemeClr val="accent1"/>
              </a:solidFill>
            </a:endParaRPr>
          </a:p>
        </p:txBody>
      </p:sp>
      <p:sp>
        <p:nvSpPr>
          <p:cNvPr id="3" name="Inhaltsplatzhalter 2"/>
          <p:cNvSpPr>
            <a:spLocks noGrp="1"/>
          </p:cNvSpPr>
          <p:nvPr>
            <p:ph idx="1"/>
          </p:nvPr>
        </p:nvSpPr>
        <p:spPr/>
        <p:txBody>
          <a:bodyPr/>
          <a:lstStyle/>
          <a:p>
            <a:pPr marL="0" indent="0">
              <a:buNone/>
            </a:pPr>
            <a:endParaRPr lang="de-AT" sz="400" dirty="0" smtClean="0">
              <a:solidFill>
                <a:schemeClr val="accent1"/>
              </a:solidFill>
            </a:endParaRPr>
          </a:p>
          <a:p>
            <a:pPr marL="0" indent="0">
              <a:buNone/>
            </a:pPr>
            <a:endParaRPr lang="de-AT" sz="1000" dirty="0" smtClean="0">
              <a:solidFill>
                <a:schemeClr val="accent1"/>
              </a:solidFill>
            </a:endParaRPr>
          </a:p>
          <a:p>
            <a:pPr marL="0" indent="0">
              <a:buNone/>
            </a:pPr>
            <a:endParaRPr lang="de-AT" sz="1000" dirty="0">
              <a:solidFill>
                <a:schemeClr val="accent1"/>
              </a:solidFill>
            </a:endParaRPr>
          </a:p>
          <a:p>
            <a:pPr marL="0" indent="0">
              <a:buNone/>
            </a:pPr>
            <a:endParaRPr lang="de-AT" sz="1000" dirty="0" smtClean="0">
              <a:solidFill>
                <a:schemeClr val="accent1"/>
              </a:solidFill>
            </a:endParaRPr>
          </a:p>
          <a:p>
            <a:pPr marL="0" indent="0">
              <a:buNone/>
            </a:pPr>
            <a:endParaRPr lang="de-AT" sz="1000" dirty="0">
              <a:solidFill>
                <a:schemeClr val="accent1"/>
              </a:solidFill>
            </a:endParaRPr>
          </a:p>
          <a:p>
            <a:pPr marL="0" indent="0">
              <a:buNone/>
            </a:pPr>
            <a:endParaRPr lang="de-AT" sz="1000" dirty="0" smtClean="0">
              <a:solidFill>
                <a:schemeClr val="accent1"/>
              </a:solidFill>
            </a:endParaRPr>
          </a:p>
          <a:p>
            <a:pPr marL="0" indent="0">
              <a:buNone/>
            </a:pPr>
            <a:endParaRPr lang="de-AT" sz="1000" dirty="0" smtClean="0">
              <a:solidFill>
                <a:schemeClr val="accent1"/>
              </a:solidFill>
            </a:endParaRPr>
          </a:p>
          <a:p>
            <a:endParaRPr lang="de-AT" sz="2000" spc="60" dirty="0" smtClean="0">
              <a:solidFill>
                <a:schemeClr val="accent1"/>
              </a:solidFill>
            </a:endParaRPr>
          </a:p>
          <a:p>
            <a:endParaRPr lang="de-AT" sz="2000" spc="60" dirty="0">
              <a:solidFill>
                <a:schemeClr val="accent1"/>
              </a:solidFill>
            </a:endParaRPr>
          </a:p>
          <a:p>
            <a:endParaRPr lang="de-AT" sz="2000" spc="60" dirty="0" smtClean="0">
              <a:solidFill>
                <a:schemeClr val="accent1"/>
              </a:solidFill>
            </a:endParaRPr>
          </a:p>
          <a:p>
            <a:endParaRPr lang="de-AT" sz="2000" spc="60" dirty="0" smtClean="0">
              <a:solidFill>
                <a:schemeClr val="accent1"/>
              </a:solidFill>
            </a:endParaRPr>
          </a:p>
          <a:p>
            <a:endParaRPr lang="de-AT" sz="2000" spc="60" dirty="0">
              <a:solidFill>
                <a:schemeClr val="accent1"/>
              </a:solidFill>
            </a:endParaRPr>
          </a:p>
          <a:p>
            <a:pPr>
              <a:spcAft>
                <a:spcPts val="1200"/>
              </a:spcAft>
              <a:buClr>
                <a:srgbClr val="189BC4"/>
              </a:buClr>
            </a:pPr>
            <a:r>
              <a:rPr lang="de-AT" sz="1800" spc="60" dirty="0">
                <a:solidFill>
                  <a:schemeClr val="accent1"/>
                </a:solidFill>
              </a:rPr>
              <a:t>j</a:t>
            </a:r>
            <a:r>
              <a:rPr lang="de-AT" sz="1800" spc="60" dirty="0" smtClean="0">
                <a:solidFill>
                  <a:schemeClr val="accent1"/>
                </a:solidFill>
              </a:rPr>
              <a:t>ährlich </a:t>
            </a:r>
            <a:r>
              <a:rPr lang="de-AT" sz="1800" spc="60" dirty="0">
                <a:solidFill>
                  <a:schemeClr val="accent1"/>
                </a:solidFill>
              </a:rPr>
              <a:t>rund </a:t>
            </a:r>
            <a:r>
              <a:rPr lang="de-AT" sz="1800" b="1" spc="60" dirty="0">
                <a:solidFill>
                  <a:srgbClr val="189BC4"/>
                </a:solidFill>
              </a:rPr>
              <a:t>eine Million Passagiere </a:t>
            </a:r>
            <a:r>
              <a:rPr lang="de-AT" sz="1800" spc="60" dirty="0">
                <a:solidFill>
                  <a:schemeClr val="accent1"/>
                </a:solidFill>
              </a:rPr>
              <a:t>auf Personenschiffen </a:t>
            </a:r>
            <a:r>
              <a:rPr lang="de-AT" sz="1800" spc="60" dirty="0" smtClean="0">
                <a:solidFill>
                  <a:schemeClr val="accent1"/>
                </a:solidFill>
              </a:rPr>
              <a:t>in Österreich</a:t>
            </a:r>
            <a:endParaRPr lang="de-AT" sz="1800" spc="60" dirty="0">
              <a:solidFill>
                <a:schemeClr val="accent1"/>
              </a:solidFill>
            </a:endParaRPr>
          </a:p>
          <a:p>
            <a:pPr>
              <a:spcAft>
                <a:spcPts val="1200"/>
              </a:spcAft>
              <a:buClr>
                <a:srgbClr val="189BC4"/>
              </a:buClr>
            </a:pPr>
            <a:r>
              <a:rPr lang="de-AT" sz="1800" spc="60" dirty="0">
                <a:solidFill>
                  <a:schemeClr val="accent1"/>
                </a:solidFill>
              </a:rPr>
              <a:t>Kreuzfahrten bis zum Schwarzen Meer </a:t>
            </a:r>
            <a:r>
              <a:rPr lang="de-AT" sz="1800" spc="60" dirty="0" smtClean="0">
                <a:solidFill>
                  <a:schemeClr val="accent1"/>
                </a:solidFill>
              </a:rPr>
              <a:t>werden immer </a:t>
            </a:r>
            <a:r>
              <a:rPr lang="de-AT" sz="1800" spc="60" dirty="0">
                <a:solidFill>
                  <a:schemeClr val="accent1"/>
                </a:solidFill>
              </a:rPr>
              <a:t>beliebter</a:t>
            </a:r>
          </a:p>
          <a:p>
            <a:pPr marL="0" indent="0">
              <a:buNone/>
            </a:pPr>
            <a:endParaRPr lang="de-DE"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8" name="Picture 7"/>
          <p:cNvPicPr/>
          <p:nvPr/>
        </p:nvPicPr>
        <p:blipFill rotWithShape="1">
          <a:blip r:embed="rId3" cstate="screen">
            <a:extLst>
              <a:ext uri="{28A0092B-C50C-407E-A947-70E740481C1C}">
                <a14:useLocalDpi xmlns:a14="http://schemas.microsoft.com/office/drawing/2010/main"/>
              </a:ext>
            </a:extLst>
          </a:blip>
          <a:srcRect b="6061"/>
          <a:stretch/>
        </p:blipFill>
        <p:spPr bwMode="auto">
          <a:xfrm>
            <a:off x="4860129" y="1866556"/>
            <a:ext cx="3978424" cy="2232245"/>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467447" y="1866555"/>
            <a:ext cx="4104553" cy="2232246"/>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895350" indent="0">
              <a:buNone/>
              <a:tabLst>
                <a:tab pos="895350" algn="l"/>
              </a:tabLst>
            </a:pPr>
            <a:r>
              <a:rPr lang="de-AT" sz="1800" dirty="0" smtClean="0">
                <a:solidFill>
                  <a:schemeClr val="accent1"/>
                </a:solidFill>
                <a:latin typeface="Corbel" panose="020B0503020204020204" pitchFamily="34" charset="0"/>
              </a:rPr>
              <a:t>Neben </a:t>
            </a:r>
            <a:r>
              <a:rPr lang="de-AT" sz="1800" dirty="0">
                <a:solidFill>
                  <a:schemeClr val="accent1"/>
                </a:solidFill>
                <a:latin typeface="Corbel" panose="020B0503020204020204" pitchFamily="34" charset="0"/>
              </a:rPr>
              <a:t>ihrer Bedeutung </a:t>
            </a:r>
            <a:r>
              <a:rPr lang="de-AT" sz="1800" dirty="0" smtClean="0">
                <a:solidFill>
                  <a:schemeClr val="accent1"/>
                </a:solidFill>
                <a:latin typeface="Corbel" panose="020B0503020204020204" pitchFamily="34" charset="0"/>
              </a:rPr>
              <a:t>als Verkehrsträger ist die Donau </a:t>
            </a:r>
            <a:br>
              <a:rPr lang="de-AT"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auch beliebtes Ausflugsziel </a:t>
            </a:r>
            <a:r>
              <a:rPr lang="de-AT" sz="1800" dirty="0">
                <a:solidFill>
                  <a:schemeClr val="accent1"/>
                </a:solidFill>
                <a:latin typeface="Corbel" panose="020B0503020204020204" pitchFamily="34" charset="0"/>
              </a:rPr>
              <a:t>für Freizeitaktivitäten</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200" y="2553964"/>
            <a:ext cx="740771" cy="8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6"/>
          <p:cNvSpPr txBox="1"/>
          <p:nvPr/>
        </p:nvSpPr>
        <p:spPr>
          <a:xfrm>
            <a:off x="4840256" y="1864687"/>
            <a:ext cx="2178773" cy="215444"/>
          </a:xfrm>
          <a:prstGeom prst="rect">
            <a:avLst/>
          </a:prstGeom>
          <a:noFill/>
        </p:spPr>
        <p:txBody>
          <a:bodyPr wrap="square" rtlCol="0">
            <a:spAutoFit/>
          </a:bodyPr>
          <a:lstStyle/>
          <a:p>
            <a:r>
              <a:rPr lang="de-AT" sz="800" dirty="0" smtClean="0">
                <a:solidFill>
                  <a:schemeClr val="bg1"/>
                </a:solidFill>
                <a:latin typeface="Corbel" panose="020B0503020204020204" pitchFamily="34" charset="0"/>
              </a:rPr>
              <a:t> Quelle: via </a:t>
            </a:r>
            <a:r>
              <a:rPr lang="de-AT" sz="800" dirty="0" err="1" smtClean="0">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
        <p:nvSpPr>
          <p:cNvPr id="12"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3336184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a:xfrm>
            <a:off x="457200" y="403200"/>
            <a:ext cx="7916008" cy="647700"/>
          </a:xfrm>
        </p:spPr>
        <p:txBody>
          <a:bodyPr>
            <a:noAutofit/>
          </a:bodyPr>
          <a:lstStyle/>
          <a:p>
            <a:r>
              <a:rPr lang="de-AT" b="1" dirty="0" smtClean="0">
                <a:solidFill>
                  <a:schemeClr val="accent1"/>
                </a:solidFill>
              </a:rPr>
              <a:t>Passagiere auf </a:t>
            </a:r>
            <a:r>
              <a:rPr lang="de-AT" b="1" smtClean="0">
                <a:solidFill>
                  <a:schemeClr val="accent1"/>
                </a:solidFill>
              </a:rPr>
              <a:t>der </a:t>
            </a:r>
            <a:br>
              <a:rPr lang="de-AT" b="1" smtClean="0">
                <a:solidFill>
                  <a:schemeClr val="accent1"/>
                </a:solidFill>
              </a:rPr>
            </a:br>
            <a:r>
              <a:rPr lang="de-AT" b="1" smtClean="0">
                <a:solidFill>
                  <a:schemeClr val="accent1"/>
                </a:solidFill>
              </a:rPr>
              <a:t>Österreichischen Donau 2017</a:t>
            </a:r>
            <a:r>
              <a:rPr lang="de-AT" b="1" dirty="0" smtClean="0">
                <a:solidFill>
                  <a:schemeClr val="accent1"/>
                </a:solidFill>
              </a:rPr>
              <a:t/>
            </a:r>
            <a:br>
              <a:rPr lang="de-AT" b="1" dirty="0" smtClean="0">
                <a:solidFill>
                  <a:schemeClr val="accent1"/>
                </a:solidFill>
              </a:rPr>
            </a:br>
            <a:r>
              <a:rPr lang="de-DE" sz="2400" dirty="0">
                <a:solidFill>
                  <a:schemeClr val="accent1"/>
                </a:solidFill>
              </a:rPr>
              <a:t>Markt der Donauschifffahrt</a:t>
            </a:r>
            <a:endParaRPr lang="de-AT" b="1" dirty="0" smtClean="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3" name="Picture 2"/>
          <p:cNvPicPr>
            <a:picLocks noChangeAspect="1"/>
          </p:cNvPicPr>
          <p:nvPr/>
        </p:nvPicPr>
        <p:blipFill rotWithShape="1">
          <a:blip r:embed="rId3"/>
          <a:srcRect b="27134"/>
          <a:stretch/>
        </p:blipFill>
        <p:spPr>
          <a:xfrm>
            <a:off x="957082" y="1725075"/>
            <a:ext cx="6916243" cy="3884935"/>
          </a:xfrm>
          <a:prstGeom prst="rect">
            <a:avLst/>
          </a:prstGeom>
        </p:spPr>
      </p:pic>
      <p:pic>
        <p:nvPicPr>
          <p:cNvPr id="4" name="Picture 3"/>
          <p:cNvPicPr>
            <a:picLocks noChangeAspect="1"/>
          </p:cNvPicPr>
          <p:nvPr/>
        </p:nvPicPr>
        <p:blipFill>
          <a:blip r:embed="rId4"/>
          <a:stretch>
            <a:fillRect/>
          </a:stretch>
        </p:blipFill>
        <p:spPr>
          <a:xfrm>
            <a:off x="1746346" y="5751243"/>
            <a:ext cx="4599974" cy="846109"/>
          </a:xfrm>
          <a:prstGeom prst="rect">
            <a:avLst/>
          </a:prstGeom>
        </p:spPr>
      </p:pic>
      <p:sp>
        <p:nvSpPr>
          <p:cNvPr id="5" name="Rounded Rectangle 4"/>
          <p:cNvSpPr/>
          <p:nvPr/>
        </p:nvSpPr>
        <p:spPr>
          <a:xfrm>
            <a:off x="5508104" y="3667542"/>
            <a:ext cx="3384376" cy="864096"/>
          </a:xfrm>
          <a:prstGeom prst="roundRect">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Corbel" panose="020B0503020204020204" pitchFamily="34" charset="0"/>
              </a:rPr>
              <a:t>k</a:t>
            </a:r>
            <a:r>
              <a:rPr lang="de-DE" dirty="0" smtClean="0">
                <a:solidFill>
                  <a:schemeClr val="bg1"/>
                </a:solidFill>
                <a:latin typeface="Corbel" panose="020B0503020204020204" pitchFamily="34" charset="0"/>
              </a:rPr>
              <a:t>napp </a:t>
            </a:r>
            <a:r>
              <a:rPr lang="de-DE" dirty="0">
                <a:solidFill>
                  <a:schemeClr val="bg1"/>
                </a:solidFill>
                <a:latin typeface="Corbel" panose="020B0503020204020204" pitchFamily="34" charset="0"/>
              </a:rPr>
              <a:t>1,3 Mio. Passagiere im Jahr 2017</a:t>
            </a:r>
          </a:p>
        </p:txBody>
      </p:sp>
      <p:sp>
        <p:nvSpPr>
          <p:cNvPr id="9" name="Textfeld 1"/>
          <p:cNvSpPr txBox="1">
            <a:spLocks noChangeArrowheads="1"/>
          </p:cNvSpPr>
          <p:nvPr/>
        </p:nvSpPr>
        <p:spPr bwMode="auto">
          <a:xfrm>
            <a:off x="827584" y="175454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0"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091742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49270" y="1461202"/>
            <a:ext cx="6380466" cy="3474132"/>
          </a:xfrm>
        </p:spPr>
        <p:txBody>
          <a:bodyPr>
            <a:normAutofit/>
          </a:bodyPr>
          <a:lstStyle/>
          <a:p>
            <a:pPr marL="0" indent="0">
              <a:buNone/>
            </a:pPr>
            <a:endParaRPr lang="de-DE" sz="1800" dirty="0" smtClean="0">
              <a:solidFill>
                <a:schemeClr val="accent1"/>
              </a:solidFill>
            </a:endParaRPr>
          </a:p>
          <a:p>
            <a:pPr marL="0" indent="0">
              <a:buNone/>
            </a:pPr>
            <a:r>
              <a:rPr lang="de-DE" sz="1800" dirty="0" smtClean="0">
                <a:solidFill>
                  <a:schemeClr val="accent1"/>
                </a:solidFill>
              </a:rPr>
              <a:t>Wie viele Passagiere waren 2017 auf der Donau unterwegs? </a:t>
            </a:r>
            <a:endParaRPr lang="de-DE" sz="1800" dirty="0">
              <a:solidFill>
                <a:schemeClr val="accent1"/>
              </a:solidFill>
            </a:endParaRPr>
          </a:p>
          <a:p>
            <a:pPr marL="606029" indent="-402431">
              <a:buSzPct val="90000"/>
              <a:buAutoNum type="alphaLcParenR"/>
              <a:tabLst>
                <a:tab pos="3943350" algn="l"/>
                <a:tab pos="4302125" algn="l"/>
              </a:tabLst>
            </a:pPr>
            <a:r>
              <a:rPr lang="de-DE" sz="1800" dirty="0" smtClean="0">
                <a:solidFill>
                  <a:schemeClr val="accent1"/>
                </a:solidFill>
              </a:rPr>
              <a:t>700.000	c)	2,1 Mio.</a:t>
            </a:r>
          </a:p>
          <a:p>
            <a:pPr marL="606029" indent="-402431">
              <a:buSzPct val="90000"/>
              <a:buAutoNum type="alphaLcParenR"/>
              <a:tabLst>
                <a:tab pos="3943350" algn="l"/>
                <a:tab pos="4302125" algn="l"/>
              </a:tabLst>
            </a:pPr>
            <a:r>
              <a:rPr lang="de-DE" sz="1800" dirty="0" smtClean="0">
                <a:solidFill>
                  <a:schemeClr val="accent1"/>
                </a:solidFill>
              </a:rPr>
              <a:t>1,3 Mio.	d)	1,7 Mio.</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23</a:t>
            </a:fld>
            <a:endParaRPr lang="de-AT" dirty="0">
              <a:solidFill>
                <a:prstClr val="white"/>
              </a:solidFill>
              <a:latin typeface="Calibri"/>
            </a:endParaRPr>
          </a:p>
        </p:txBody>
      </p:sp>
      <p:sp>
        <p:nvSpPr>
          <p:cNvPr id="6" name="Ellipse 5"/>
          <p:cNvSpPr/>
          <p:nvPr/>
        </p:nvSpPr>
        <p:spPr>
          <a:xfrm>
            <a:off x="1696746" y="2492896"/>
            <a:ext cx="1944216" cy="3534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pic>
        <p:nvPicPr>
          <p:cNvPr id="5122" name="Picture 2" descr="https://www.kreuzfahrtinfos.at/forum/index.php/Attachment/6339-Crystal-Mozart-bei-Budapest-jpg/?thumbnail=1"/>
          <p:cNvPicPr>
            <a:picLocks noChangeAspect="1" noChangeArrowheads="1"/>
          </p:cNvPicPr>
          <p:nvPr/>
        </p:nvPicPr>
        <p:blipFill rotWithShape="1">
          <a:blip r:embed="rId3">
            <a:extLst>
              <a:ext uri="{28A0092B-C50C-407E-A947-70E740481C1C}">
                <a14:useLocalDpi xmlns:a14="http://schemas.microsoft.com/office/drawing/2010/main" val="0"/>
              </a:ext>
            </a:extLst>
          </a:blip>
          <a:srcRect t="22414" b="11754"/>
          <a:stretch/>
        </p:blipFill>
        <p:spPr bwMode="auto">
          <a:xfrm>
            <a:off x="0" y="3501008"/>
            <a:ext cx="9144000"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2759" y="3501008"/>
            <a:ext cx="114646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kreuzfahrtinfos</a:t>
            </a:r>
            <a:endParaRPr lang="de-DE" sz="800" dirty="0">
              <a:solidFill>
                <a:schemeClr val="bg1"/>
              </a:solidFill>
              <a:latin typeface="Corbel" panose="020B0503020204020204" pitchFamily="34" charset="0"/>
            </a:endParaRPr>
          </a:p>
        </p:txBody>
      </p:sp>
      <p:sp>
        <p:nvSpPr>
          <p:cNvPr id="11"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Markt der Donauschifffahrt</a:t>
            </a:r>
            <a:endParaRPr lang="de-AT" sz="1800" dirty="0">
              <a:solidFill>
                <a:schemeClr val="accent1"/>
              </a:solidFill>
            </a:endParaRPr>
          </a:p>
        </p:txBody>
      </p:sp>
    </p:spTree>
    <p:extLst>
      <p:ext uri="{BB962C8B-B14F-4D97-AF65-F5344CB8AC3E}">
        <p14:creationId xmlns:p14="http://schemas.microsoft.com/office/powerpoint/2010/main" val="17207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698976" cy="990600"/>
          </a:xfrm>
        </p:spPr>
        <p:txBody>
          <a:bodyPr>
            <a:normAutofit fontScale="90000"/>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24</a:t>
            </a:fld>
            <a:endParaRPr lang="de-DE" dirty="0">
              <a:solidFill>
                <a:prstClr val="white"/>
              </a:solidFill>
            </a:endParaRPr>
          </a:p>
        </p:txBody>
      </p:sp>
      <p:sp>
        <p:nvSpPr>
          <p:cNvPr id="2" name="Content Placeholder 1"/>
          <p:cNvSpPr>
            <a:spLocks noGrp="1"/>
          </p:cNvSpPr>
          <p:nvPr>
            <p:ph idx="1"/>
          </p:nvPr>
        </p:nvSpPr>
        <p:spPr/>
        <p:txBody>
          <a:bodyPr/>
          <a:lstStyle/>
          <a:p>
            <a:endParaRPr lang="de-AT"/>
          </a:p>
        </p:txBody>
      </p:sp>
      <p:graphicFrame>
        <p:nvGraphicFramePr>
          <p:cNvPr id="6" name="Inhaltsplatzhalter 4"/>
          <p:cNvGraphicFramePr>
            <a:graphicFrameLocks/>
          </p:cNvGraphicFramePr>
          <p:nvPr>
            <p:extLst>
              <p:ext uri="{D42A27DB-BD31-4B8C-83A1-F6EECF244321}">
                <p14:modId xmlns:p14="http://schemas.microsoft.com/office/powerpoint/2010/main" val="3197169428"/>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495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b="1" dirty="0" smtClean="0">
                <a:solidFill>
                  <a:schemeClr val="accent1"/>
                </a:solidFill>
              </a:rPr>
              <a:t>Stärkung der Donauschifffahrt </a:t>
            </a:r>
            <a:endParaRPr lang="de-AT" sz="2400" dirty="0">
              <a:solidFill>
                <a:schemeClr val="accent1"/>
              </a:solidFill>
            </a:endParaRPr>
          </a:p>
        </p:txBody>
      </p:sp>
      <p:sp>
        <p:nvSpPr>
          <p:cNvPr id="7" name="Content Placeholder 6"/>
          <p:cNvSpPr>
            <a:spLocks noGrp="1"/>
          </p:cNvSpPr>
          <p:nvPr>
            <p:ph idx="1"/>
          </p:nvPr>
        </p:nvSpPr>
        <p:spPr/>
        <p:txBody>
          <a:bodyPr>
            <a:normAutofit/>
          </a:bodyPr>
          <a:lstStyle/>
          <a:p>
            <a:pPr marL="628650" indent="0">
              <a:spcBef>
                <a:spcPts val="1800"/>
              </a:spcBef>
              <a:spcAft>
                <a:spcPts val="1200"/>
              </a:spcAft>
              <a:buNone/>
            </a:pPr>
            <a:r>
              <a:rPr lang="de-AT" sz="1800" dirty="0" smtClean="0">
                <a:solidFill>
                  <a:schemeClr val="accent1"/>
                </a:solidFill>
              </a:rPr>
              <a:t>niedrige Transportkoste</a:t>
            </a:r>
          </a:p>
          <a:p>
            <a:pPr marL="628650" indent="0">
              <a:spcBef>
                <a:spcPts val="1800"/>
              </a:spcBef>
              <a:spcAft>
                <a:spcPts val="1200"/>
              </a:spcAft>
              <a:buNone/>
            </a:pPr>
            <a:r>
              <a:rPr lang="de-AT" sz="1800" dirty="0">
                <a:solidFill>
                  <a:schemeClr val="accent1"/>
                </a:solidFill>
              </a:rPr>
              <a:t>u</a:t>
            </a:r>
            <a:r>
              <a:rPr lang="de-AT" sz="1800" dirty="0" smtClean="0">
                <a:solidFill>
                  <a:schemeClr val="accent1"/>
                </a:solidFill>
              </a:rPr>
              <a:t>mweltfreundlich</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m</a:t>
            </a:r>
            <a:r>
              <a:rPr lang="de-AT" sz="1800" dirty="0" smtClean="0">
                <a:solidFill>
                  <a:schemeClr val="accent1"/>
                </a:solidFill>
              </a:rPr>
              <a:t>assenleistungsfähig</a:t>
            </a:r>
            <a:endParaRPr lang="de-AT" sz="1800" dirty="0">
              <a:solidFill>
                <a:schemeClr val="accent1"/>
              </a:solidFill>
            </a:endParaRPr>
          </a:p>
          <a:p>
            <a:pPr marL="628650" indent="0">
              <a:spcBef>
                <a:spcPts val="1800"/>
              </a:spcBef>
              <a:spcAft>
                <a:spcPts val="1200"/>
              </a:spcAft>
              <a:buNone/>
            </a:pPr>
            <a:r>
              <a:rPr lang="de-AT" sz="1800" dirty="0" smtClean="0">
                <a:solidFill>
                  <a:schemeClr val="accent1"/>
                </a:solidFill>
              </a:rPr>
              <a:t>sicher</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r</a:t>
            </a:r>
            <a:r>
              <a:rPr lang="de-AT" sz="1800" dirty="0" smtClean="0">
                <a:solidFill>
                  <a:schemeClr val="accent1"/>
                </a:solidFill>
              </a:rPr>
              <a:t>und um die Uhr einsatzbereit</a:t>
            </a:r>
            <a:endParaRPr lang="de-AT" sz="1800" dirty="0">
              <a:solidFill>
                <a:schemeClr val="accent1"/>
              </a:solidFill>
            </a:endParaRPr>
          </a:p>
          <a:p>
            <a:pPr marL="628650" indent="0">
              <a:spcBef>
                <a:spcPts val="1800"/>
              </a:spcBef>
              <a:spcAft>
                <a:spcPts val="1200"/>
              </a:spcAft>
              <a:buNone/>
            </a:pPr>
            <a:r>
              <a:rPr lang="de-AT" sz="1800" dirty="0" smtClean="0">
                <a:solidFill>
                  <a:schemeClr val="accent1"/>
                </a:solidFill>
              </a:rPr>
              <a:t>niedrige Infrastruktur-/Wegekosten</a:t>
            </a:r>
            <a:endParaRPr lang="de-AT" sz="1800" dirty="0">
              <a:solidFill>
                <a:schemeClr val="accent1"/>
              </a:solidFill>
            </a:endParaRPr>
          </a:p>
          <a:p>
            <a:pPr marL="628650" indent="0">
              <a:spcBef>
                <a:spcPts val="1800"/>
              </a:spcBef>
              <a:spcAft>
                <a:spcPts val="1200"/>
              </a:spcAft>
              <a:buNone/>
            </a:pPr>
            <a:r>
              <a:rPr lang="de-AT" sz="1800" dirty="0">
                <a:solidFill>
                  <a:schemeClr val="accent1"/>
                </a:solidFill>
              </a:rPr>
              <a:t>h</a:t>
            </a:r>
            <a:r>
              <a:rPr lang="de-AT" sz="1800" dirty="0" smtClean="0">
                <a:solidFill>
                  <a:schemeClr val="accent1"/>
                </a:solidFill>
              </a:rPr>
              <a:t>ohe freie Kapazitäten </a:t>
            </a:r>
            <a:r>
              <a:rPr lang="de-AT" sz="1800" b="1" dirty="0" smtClean="0">
                <a:solidFill>
                  <a:srgbClr val="189BC4"/>
                </a:solidFill>
              </a:rPr>
              <a:t>(Auslastung bei 10-15 % !</a:t>
            </a:r>
            <a:r>
              <a:rPr lang="de-AT" sz="1800" dirty="0" smtClean="0">
                <a:solidFill>
                  <a:srgbClr val="189BC4"/>
                </a:solidFill>
              </a:rPr>
              <a:t>)</a:t>
            </a:r>
            <a:endParaRPr lang="de-AT" sz="1800" dirty="0">
              <a:solidFill>
                <a:srgbClr val="189BC4"/>
              </a:solidFill>
            </a:endParaRPr>
          </a:p>
        </p:txBody>
      </p:sp>
      <p:pic>
        <p:nvPicPr>
          <p:cNvPr id="22" name="Picture 21"/>
          <p:cNvPicPr/>
          <p:nvPr/>
        </p:nvPicPr>
        <p:blipFill rotWithShape="1">
          <a:blip r:embed="rId3" cstate="screen">
            <a:extLst>
              <a:ext uri="{28A0092B-C50C-407E-A947-70E740481C1C}">
                <a14:useLocalDpi xmlns:a14="http://schemas.microsoft.com/office/drawing/2010/main"/>
              </a:ext>
            </a:extLst>
          </a:blip>
          <a:srcRect b="9919"/>
          <a:stretch/>
        </p:blipFill>
        <p:spPr bwMode="auto">
          <a:xfrm>
            <a:off x="6351791" y="1705944"/>
            <a:ext cx="2792210" cy="1723056"/>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4" cstate="screen">
            <a:extLst>
              <a:ext uri="{28A0092B-C50C-407E-A947-70E740481C1C}">
                <a14:useLocalDpi xmlns:a14="http://schemas.microsoft.com/office/drawing/2010/main"/>
              </a:ext>
            </a:extLst>
          </a:blip>
          <a:srcRect b="9795"/>
          <a:stretch/>
        </p:blipFill>
        <p:spPr bwMode="auto">
          <a:xfrm>
            <a:off x="6352825" y="4149080"/>
            <a:ext cx="2791176" cy="1796711"/>
          </a:xfrm>
          <a:prstGeom prst="rect">
            <a:avLst/>
          </a:prstGeom>
          <a:ln>
            <a:noFill/>
          </a:ln>
          <a:extLst>
            <a:ext uri="{53640926-AAD7-44D8-BBD7-CCE9431645EC}">
              <a14:shadowObscured xmlns:a14="http://schemas.microsoft.com/office/drawing/2010/main"/>
            </a:ext>
          </a:extLst>
        </p:spPr>
      </p:pic>
      <p:sp>
        <p:nvSpPr>
          <p:cNvPr id="24" name="Textfeld 1"/>
          <p:cNvSpPr txBox="1">
            <a:spLocks noChangeArrowheads="1"/>
          </p:cNvSpPr>
          <p:nvPr/>
        </p:nvSpPr>
        <p:spPr bwMode="auto">
          <a:xfrm>
            <a:off x="6352824" y="17191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5" name="Textfeld 1"/>
          <p:cNvSpPr txBox="1">
            <a:spLocks noChangeArrowheads="1"/>
          </p:cNvSpPr>
          <p:nvPr/>
        </p:nvSpPr>
        <p:spPr bwMode="auto">
          <a:xfrm>
            <a:off x="6351791" y="4149080"/>
            <a:ext cx="1983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C.N.F.R. NAVROM S.A. Galaţi</a:t>
            </a:r>
            <a:endParaRPr lang="de-DE" sz="800" dirty="0">
              <a:solidFill>
                <a:schemeClr val="bg1"/>
              </a:solidFill>
              <a:latin typeface="Corbel" panose="020B0503020204020204" pitchFamily="34" charset="0"/>
            </a:endParaRPr>
          </a:p>
        </p:txBody>
      </p:sp>
      <p:sp>
        <p:nvSpPr>
          <p:cNvPr id="28" name="Slide Number Placeholder 27"/>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17" name="Picture 1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45039"/>
            <a:ext cx="316504" cy="247846"/>
          </a:xfrm>
          <a:prstGeom prst="rect">
            <a:avLst/>
          </a:prstGeom>
          <a:noFill/>
          <a:ln>
            <a:noFill/>
          </a:ln>
        </p:spPr>
      </p:pic>
      <p:pic>
        <p:nvPicPr>
          <p:cNvPr id="19" name="Picture 18"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2420888"/>
            <a:ext cx="316504" cy="247846"/>
          </a:xfrm>
          <a:prstGeom prst="rect">
            <a:avLst/>
          </a:prstGeom>
          <a:noFill/>
          <a:ln>
            <a:noFill/>
          </a:ln>
        </p:spPr>
      </p:pic>
      <p:pic>
        <p:nvPicPr>
          <p:cNvPr id="20" name="Picture 19"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4348267"/>
            <a:ext cx="316504" cy="247846"/>
          </a:xfrm>
          <a:prstGeom prst="rect">
            <a:avLst/>
          </a:prstGeom>
          <a:noFill/>
          <a:ln>
            <a:noFill/>
          </a:ln>
        </p:spPr>
      </p:pic>
      <p:pic>
        <p:nvPicPr>
          <p:cNvPr id="21" name="Picture 20"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021180"/>
            <a:ext cx="316504" cy="247846"/>
          </a:xfrm>
          <a:prstGeom prst="rect">
            <a:avLst/>
          </a:prstGeom>
          <a:noFill/>
          <a:ln>
            <a:noFill/>
          </a:ln>
        </p:spPr>
      </p:pic>
      <p:pic>
        <p:nvPicPr>
          <p:cNvPr id="26" name="Picture 25"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060923"/>
            <a:ext cx="316504" cy="247846"/>
          </a:xfrm>
          <a:prstGeom prst="rect">
            <a:avLst/>
          </a:prstGeom>
          <a:noFill/>
          <a:ln>
            <a:noFill/>
          </a:ln>
        </p:spPr>
      </p:pic>
      <p:pic>
        <p:nvPicPr>
          <p:cNvPr id="27" name="Picture 2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736772"/>
            <a:ext cx="316504" cy="247846"/>
          </a:xfrm>
          <a:prstGeom prst="rect">
            <a:avLst/>
          </a:prstGeom>
          <a:noFill/>
          <a:ln>
            <a:noFill/>
          </a:ln>
        </p:spPr>
      </p:pic>
      <p:pic>
        <p:nvPicPr>
          <p:cNvPr id="35" name="Picture 34"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697029"/>
            <a:ext cx="316504" cy="247846"/>
          </a:xfrm>
          <a:prstGeom prst="rect">
            <a:avLst/>
          </a:prstGeom>
          <a:noFill/>
          <a:ln>
            <a:noFill/>
          </a:ln>
        </p:spPr>
      </p:pic>
      <p:sp>
        <p:nvSpPr>
          <p:cNvPr id="16" name="Textfeld 1"/>
          <p:cNvSpPr txBox="1">
            <a:spLocks noChangeArrowheads="1"/>
          </p:cNvSpPr>
          <p:nvPr/>
        </p:nvSpPr>
        <p:spPr bwMode="auto">
          <a:xfrm>
            <a:off x="7668344" y="6388622"/>
            <a:ext cx="15504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zobodat.at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070180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r>
              <a:rPr lang="de-AT" b="1" dirty="0">
                <a:solidFill>
                  <a:schemeClr val="accent1"/>
                </a:solidFill>
              </a:rPr>
              <a:t>Stärkung der Donauschifffahrt </a:t>
            </a:r>
            <a:endParaRPr lang="de-DE" dirty="0" smtClean="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1678"/>
          <a:stretch/>
        </p:blipFill>
        <p:spPr bwMode="auto">
          <a:xfrm>
            <a:off x="500606" y="2548139"/>
            <a:ext cx="3279306" cy="203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514174" y="1700808"/>
            <a:ext cx="8349230" cy="80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30000"/>
              </a:spcBef>
            </a:pPr>
            <a:r>
              <a:rPr lang="de-AT" sz="1800" b="1" dirty="0" smtClean="0">
                <a:solidFill>
                  <a:srgbClr val="189BC4"/>
                </a:solidFill>
                <a:latin typeface="Corbel" panose="020B0503020204020204" pitchFamily="34" charset="0"/>
              </a:rPr>
              <a:t>Umweltfreundlich und kostengünstig</a:t>
            </a:r>
          </a:p>
          <a:p>
            <a:pPr eaLnBrk="1" hangingPunct="1">
              <a:spcBef>
                <a:spcPct val="30000"/>
              </a:spcBef>
            </a:pPr>
            <a:r>
              <a:rPr lang="de-AT" sz="1800" dirty="0" smtClean="0">
                <a:solidFill>
                  <a:srgbClr val="3C628F"/>
                </a:solidFill>
                <a:latin typeface="Corbel" panose="020B0503020204020204" pitchFamily="34" charset="0"/>
              </a:rPr>
              <a:t>Spezifischer </a:t>
            </a:r>
            <a:r>
              <a:rPr lang="de-AT" sz="1800" dirty="0">
                <a:solidFill>
                  <a:srgbClr val="3C628F"/>
                </a:solidFill>
                <a:latin typeface="Corbel" panose="020B0503020204020204" pitchFamily="34" charset="0"/>
              </a:rPr>
              <a:t>Energieverbrauch</a:t>
            </a:r>
            <a:r>
              <a:rPr lang="de-AT" sz="1800" dirty="0" smtClean="0">
                <a:solidFill>
                  <a:srgbClr val="3C628F"/>
                </a:solidFill>
                <a:latin typeface="Corbel" panose="020B0503020204020204" pitchFamily="34" charset="0"/>
              </a:rPr>
              <a:t>:                    Geringe externe Kosten: </a:t>
            </a:r>
            <a:endParaRPr lang="de-DE" sz="1800" dirty="0">
              <a:solidFill>
                <a:srgbClr val="3C628F"/>
              </a:solidFill>
              <a:latin typeface="Corbel" panose="020B0503020204020204" pitchFamily="34" charset="0"/>
            </a:endParaRPr>
          </a:p>
          <a:p>
            <a:pPr eaLnBrk="1" hangingPunct="1">
              <a:spcBef>
                <a:spcPct val="30000"/>
              </a:spcBef>
            </a:pPr>
            <a:endParaRPr lang="de-DE" sz="400" dirty="0">
              <a:solidFill>
                <a:srgbClr val="3C628F"/>
              </a:solidFill>
              <a:latin typeface="Calibri"/>
            </a:endParaRPr>
          </a:p>
        </p:txBody>
      </p:sp>
      <p:sp>
        <p:nvSpPr>
          <p:cNvPr id="9" name="Content Placeholder 2"/>
          <p:cNvSpPr txBox="1">
            <a:spLocks/>
          </p:cNvSpPr>
          <p:nvPr/>
        </p:nvSpPr>
        <p:spPr>
          <a:xfrm>
            <a:off x="457200" y="4999831"/>
            <a:ext cx="3744416" cy="1366389"/>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DE" sz="1800" spc="60" dirty="0" smtClean="0">
                <a:solidFill>
                  <a:srgbClr val="3C628F"/>
                </a:solidFill>
                <a:latin typeface="Corbel" panose="020B0503020204020204" pitchFamily="34" charset="0"/>
              </a:rPr>
              <a:t>Ein </a:t>
            </a:r>
            <a:r>
              <a:rPr lang="de-DE" sz="1800" spc="60" dirty="0">
                <a:solidFill>
                  <a:srgbClr val="3C628F"/>
                </a:solidFill>
                <a:latin typeface="Corbel" panose="020B0503020204020204" pitchFamily="34" charset="0"/>
              </a:rPr>
              <a:t>Binnenschiff kann eine Tonne Ladung bei </a:t>
            </a:r>
            <a:r>
              <a:rPr lang="de-DE" sz="1800" spc="60" dirty="0" smtClean="0">
                <a:solidFill>
                  <a:srgbClr val="3C628F"/>
                </a:solidFill>
                <a:latin typeface="Corbel" panose="020B0503020204020204" pitchFamily="34" charset="0"/>
              </a:rPr>
              <a:t>gleichem Energieverbrauch </a:t>
            </a:r>
            <a:r>
              <a:rPr lang="de-DE" sz="1800" spc="60" dirty="0">
                <a:solidFill>
                  <a:srgbClr val="3C628F"/>
                </a:solidFill>
                <a:latin typeface="Corbel" panose="020B0503020204020204" pitchFamily="34" charset="0"/>
              </a:rPr>
              <a:t>beinahe </a:t>
            </a:r>
            <a:r>
              <a:rPr lang="de-DE" sz="1800" b="1" spc="60" dirty="0">
                <a:solidFill>
                  <a:srgbClr val="189BC4"/>
                </a:solidFill>
                <a:latin typeface="Corbel" panose="020B0503020204020204" pitchFamily="34" charset="0"/>
              </a:rPr>
              <a:t>viermal so weit</a:t>
            </a:r>
            <a:r>
              <a:rPr lang="de-DE" sz="1800" spc="60" dirty="0">
                <a:solidFill>
                  <a:srgbClr val="189BC4"/>
                </a:solidFill>
                <a:latin typeface="Corbel" panose="020B0503020204020204" pitchFamily="34" charset="0"/>
              </a:rPr>
              <a:t> </a:t>
            </a:r>
            <a:r>
              <a:rPr lang="de-DE" sz="1800" spc="60" dirty="0">
                <a:solidFill>
                  <a:srgbClr val="3C628F"/>
                </a:solidFill>
                <a:latin typeface="Corbel" panose="020B0503020204020204" pitchFamily="34" charset="0"/>
              </a:rPr>
              <a:t>transportieren wie </a:t>
            </a:r>
            <a:r>
              <a:rPr lang="de-DE" sz="1800" spc="60" dirty="0" smtClean="0">
                <a:solidFill>
                  <a:srgbClr val="3C628F"/>
                </a:solidFill>
                <a:latin typeface="Corbel" panose="020B0503020204020204" pitchFamily="34" charset="0"/>
              </a:rPr>
              <a:t>ein LKW</a:t>
            </a:r>
            <a:endParaRPr lang="de-DE" sz="1800" spc="60"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745" y="5512865"/>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423"/>
          <a:stretch/>
        </p:blipFill>
        <p:spPr bwMode="auto">
          <a:xfrm>
            <a:off x="4403785" y="2377928"/>
            <a:ext cx="4235152" cy="23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4716016" y="4999831"/>
            <a:ext cx="3744416" cy="1366389"/>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endParaRPr lang="de-DE" sz="1500" spc="60" dirty="0" smtClean="0">
              <a:solidFill>
                <a:srgbClr val="3C628F"/>
              </a:solidFill>
            </a:endParaRPr>
          </a:p>
          <a:p>
            <a:pPr marL="546100" indent="0">
              <a:buNone/>
            </a:pPr>
            <a:r>
              <a:rPr lang="de-DE" sz="1800" spc="60" dirty="0">
                <a:solidFill>
                  <a:schemeClr val="accent1"/>
                </a:solidFill>
                <a:latin typeface="Corbel" panose="020B0503020204020204" pitchFamily="34" charset="0"/>
              </a:rPr>
              <a:t>Binnenschiffe verursachen die geringsten Unfall-, </a:t>
            </a:r>
            <a:r>
              <a:rPr lang="de-DE" sz="1800" spc="60" dirty="0" smtClean="0">
                <a:solidFill>
                  <a:schemeClr val="accent1"/>
                </a:solidFill>
                <a:latin typeface="Corbel" panose="020B0503020204020204" pitchFamily="34" charset="0"/>
              </a:rPr>
              <a:t>Lärm-</a:t>
            </a:r>
            <a:r>
              <a:rPr lang="de-DE" sz="1800" spc="60" dirty="0">
                <a:solidFill>
                  <a:schemeClr val="accent1"/>
                </a:solidFill>
                <a:latin typeface="Corbel" panose="020B0503020204020204" pitchFamily="34" charset="0"/>
              </a:rPr>
              <a:t>, Schadstoff- und Klimakosten</a:t>
            </a:r>
          </a:p>
          <a:p>
            <a:pPr marL="546100" indent="0">
              <a:buClr>
                <a:srgbClr val="3C628F"/>
              </a:buClr>
              <a:buFont typeface="Arial" pitchFamily="34" charset="0"/>
              <a:buNone/>
            </a:pPr>
            <a:endParaRPr lang="de-AT" sz="1800" dirty="0">
              <a:solidFill>
                <a:srgbClr val="04617B"/>
              </a:solidFill>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8907" y="5482380"/>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Tree>
    <p:extLst>
      <p:ext uri="{BB962C8B-B14F-4D97-AF65-F5344CB8AC3E}">
        <p14:creationId xmlns:p14="http://schemas.microsoft.com/office/powerpoint/2010/main" val="168513848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r>
              <a:rPr lang="de-AT" b="1" dirty="0">
                <a:solidFill>
                  <a:schemeClr val="accent1"/>
                </a:solidFill>
              </a:rPr>
              <a:t>Stärkung der Donauschifffahrt </a:t>
            </a:r>
            <a:endParaRPr lang="de-DE" dirty="0" smtClean="0">
              <a:solidFill>
                <a:schemeClr val="accent1"/>
              </a:solidFill>
            </a:endParaRPr>
          </a:p>
        </p:txBody>
      </p:sp>
      <p:sp>
        <p:nvSpPr>
          <p:cNvPr id="2" name="Content Placeholder 1"/>
          <p:cNvSpPr>
            <a:spLocks noGrp="1"/>
          </p:cNvSpPr>
          <p:nvPr>
            <p:ph idx="1"/>
          </p:nvPr>
        </p:nvSpPr>
        <p:spPr/>
        <p:txBody>
          <a:bodyPr>
            <a:normAutofit/>
          </a:bodyPr>
          <a:lstStyle/>
          <a:p>
            <a:pPr marL="0" indent="0">
              <a:buNone/>
            </a:pPr>
            <a:r>
              <a:rPr lang="de-AT" sz="1800" b="1" dirty="0" smtClean="0">
                <a:solidFill>
                  <a:srgbClr val="189BC4"/>
                </a:solidFill>
              </a:rPr>
              <a:t>Massenleistungsfähig</a:t>
            </a:r>
            <a:endParaRPr lang="de-AT" sz="1800" b="1" dirty="0">
              <a:solidFill>
                <a:srgbClr val="189BC4"/>
              </a:solidFill>
            </a:endParaRP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91" y="2079763"/>
            <a:ext cx="6470573" cy="344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327192" y="5695840"/>
            <a:ext cx="8496000" cy="646331"/>
          </a:xfrm>
          <a:prstGeom prst="rect">
            <a:avLst/>
          </a:prstGeom>
          <a:noFill/>
          <a:ln w="28575">
            <a:solidFill>
              <a:srgbClr val="189BC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812800" eaLnBrk="1" hangingPunct="1">
              <a:spcBef>
                <a:spcPct val="30000"/>
              </a:spcBef>
            </a:pPr>
            <a:r>
              <a:rPr lang="de-DE" sz="1800" b="1" dirty="0" smtClean="0">
                <a:solidFill>
                  <a:srgbClr val="189BC4"/>
                </a:solidFill>
                <a:latin typeface="Corbel" panose="020B0503020204020204" pitchFamily="34" charset="0"/>
              </a:rPr>
              <a:t>größte Transportkapazität:</a:t>
            </a:r>
            <a:r>
              <a:rPr lang="de-DE" sz="1800" dirty="0">
                <a:solidFill>
                  <a:srgbClr val="189BC4"/>
                </a:solidFill>
                <a:latin typeface="Corbel" panose="020B0503020204020204" pitchFamily="34" charset="0"/>
              </a:rPr>
              <a:t> </a:t>
            </a:r>
            <a:r>
              <a:rPr lang="de-DE" sz="1800" dirty="0" smtClean="0">
                <a:solidFill>
                  <a:srgbClr val="3C628F"/>
                </a:solidFill>
                <a:latin typeface="Corbel" panose="020B0503020204020204" pitchFamily="34" charset="0"/>
              </a:rPr>
              <a:t>Ein </a:t>
            </a:r>
            <a:r>
              <a:rPr lang="de-DE" sz="1800" dirty="0">
                <a:solidFill>
                  <a:srgbClr val="3C628F"/>
                </a:solidFill>
                <a:latin typeface="Corbel" panose="020B0503020204020204" pitchFamily="34" charset="0"/>
              </a:rPr>
              <a:t>Schubverband </a:t>
            </a:r>
            <a:r>
              <a:rPr lang="de-DE" sz="1800" dirty="0" smtClean="0">
                <a:solidFill>
                  <a:srgbClr val="3C628F"/>
                </a:solidFill>
                <a:latin typeface="Corbel" panose="020B0503020204020204" pitchFamily="34" charset="0"/>
              </a:rPr>
              <a:t>mit  4 Schubleichtern = 175 Zugwaggons = 280 LKWs= 20 km LKW-Kolonne</a:t>
            </a:r>
            <a:endParaRPr lang="de-DE" sz="1800"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691" y="575230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10609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de-AT" sz="1000" b="1" dirty="0" smtClean="0">
              <a:solidFill>
                <a:schemeClr val="accent1"/>
              </a:solidFill>
            </a:endParaRPr>
          </a:p>
          <a:p>
            <a:pPr>
              <a:buClr>
                <a:srgbClr val="189BC4"/>
              </a:buClr>
            </a:pPr>
            <a:r>
              <a:rPr lang="de-AT" sz="1800" b="1" dirty="0">
                <a:solidFill>
                  <a:srgbClr val="189BC4"/>
                </a:solidFill>
              </a:rPr>
              <a:t>d</a:t>
            </a:r>
            <a:r>
              <a:rPr lang="de-AT" sz="1800" b="1" dirty="0" smtClean="0">
                <a:solidFill>
                  <a:srgbClr val="189BC4"/>
                </a:solidFill>
              </a:rPr>
              <a:t>as Binnenschiff als sicherstes Verkehrsmittel:</a:t>
            </a:r>
          </a:p>
          <a:p>
            <a:pPr lvl="1">
              <a:buClr>
                <a:srgbClr val="189BC4"/>
              </a:buClr>
              <a:buFont typeface="Symbol" panose="05050102010706020507" pitchFamily="18" charset="2"/>
              <a:buChar char="-"/>
            </a:pPr>
            <a:r>
              <a:rPr lang="de-AT" sz="1600" dirty="0" smtClean="0">
                <a:solidFill>
                  <a:schemeClr val="accent1"/>
                </a:solidFill>
              </a:rPr>
              <a:t>2017 auf österreichischer Donau nur </a:t>
            </a:r>
            <a:r>
              <a:rPr lang="de-AT" sz="1600" b="1" dirty="0" smtClean="0">
                <a:solidFill>
                  <a:srgbClr val="189BC4"/>
                </a:solidFill>
              </a:rPr>
              <a:t>21</a:t>
            </a:r>
            <a:r>
              <a:rPr lang="de-AT" sz="1600" dirty="0" smtClean="0">
                <a:solidFill>
                  <a:schemeClr val="accent1"/>
                </a:solidFill>
              </a:rPr>
              <a:t> Verkehrsunfälle </a:t>
            </a:r>
            <a:endParaRPr lang="de-AT" sz="1600" dirty="0">
              <a:solidFill>
                <a:schemeClr val="accent1"/>
              </a:solidFill>
            </a:endParaRPr>
          </a:p>
          <a:p>
            <a:pPr lvl="1">
              <a:buClr>
                <a:srgbClr val="189BC4"/>
              </a:buClr>
              <a:buFont typeface="Symbol" panose="05050102010706020507" pitchFamily="18" charset="2"/>
              <a:buChar char="-"/>
            </a:pPr>
            <a:r>
              <a:rPr lang="de-AT" sz="1600" dirty="0" smtClean="0">
                <a:solidFill>
                  <a:schemeClr val="accent1"/>
                </a:solidFill>
              </a:rPr>
              <a:t>im Vergleich: 2017 österreichweit </a:t>
            </a:r>
            <a:r>
              <a:rPr lang="de-AT" sz="1600" b="1" dirty="0" smtClean="0">
                <a:solidFill>
                  <a:srgbClr val="189BC4"/>
                </a:solidFill>
              </a:rPr>
              <a:t>1 379</a:t>
            </a:r>
            <a:r>
              <a:rPr lang="de-AT" sz="1600" dirty="0" smtClean="0">
                <a:solidFill>
                  <a:schemeClr val="accent1"/>
                </a:solidFill>
              </a:rPr>
              <a:t> Unfälle mit LKWs </a:t>
            </a:r>
            <a:r>
              <a:rPr lang="de-AT" sz="1600" dirty="0">
                <a:solidFill>
                  <a:schemeClr val="accent1"/>
                </a:solidFill>
              </a:rPr>
              <a:t>(&gt;3,5 Tonnen</a:t>
            </a:r>
            <a:r>
              <a:rPr lang="de-AT" sz="1600" dirty="0" smtClean="0">
                <a:solidFill>
                  <a:schemeClr val="accent1"/>
                </a:solidFill>
              </a:rPr>
              <a:t>)</a:t>
            </a:r>
          </a:p>
          <a:p>
            <a:pPr lvl="1">
              <a:buClr>
                <a:srgbClr val="189BC4"/>
              </a:buClr>
            </a:pPr>
            <a:endParaRPr lang="de-AT" sz="1800" dirty="0" smtClean="0">
              <a:solidFill>
                <a:schemeClr val="accent1"/>
              </a:solidFill>
            </a:endParaRPr>
          </a:p>
          <a:p>
            <a:pPr>
              <a:buClr>
                <a:srgbClr val="189BC4"/>
              </a:buClr>
            </a:pPr>
            <a:r>
              <a:rPr lang="de-AT" sz="1800" b="1" dirty="0" smtClean="0">
                <a:solidFill>
                  <a:srgbClr val="189BC4"/>
                </a:solidFill>
              </a:rPr>
              <a:t>rund um die Uhr einsetzbar:</a:t>
            </a:r>
            <a:r>
              <a:rPr lang="de-AT" sz="1800" dirty="0">
                <a:solidFill>
                  <a:srgbClr val="189BC4"/>
                </a:solidFill>
              </a:rPr>
              <a:t> </a:t>
            </a:r>
            <a:r>
              <a:rPr lang="de-AT" sz="1800" dirty="0" smtClean="0">
                <a:solidFill>
                  <a:schemeClr val="accent1"/>
                </a:solidFill>
              </a:rPr>
              <a:t>keine Wochenend- und Nachtfahrverbote </a:t>
            </a:r>
            <a:endParaRPr lang="de-AT" sz="1800" dirty="0">
              <a:solidFill>
                <a:schemeClr val="accent1"/>
              </a:solidFill>
            </a:endParaRPr>
          </a:p>
          <a:p>
            <a:pPr>
              <a:buClr>
                <a:srgbClr val="189BC4"/>
              </a:buClr>
            </a:pPr>
            <a:r>
              <a:rPr lang="de-AT" sz="1800" b="1" dirty="0" smtClean="0">
                <a:solidFill>
                  <a:srgbClr val="189BC4"/>
                </a:solidFill>
              </a:rPr>
              <a:t>Wegekosten:</a:t>
            </a:r>
            <a:r>
              <a:rPr lang="de-AT" sz="1800" dirty="0" smtClean="0">
                <a:solidFill>
                  <a:schemeClr val="accent1"/>
                </a:solidFill>
              </a:rPr>
              <a:t> meist natürliche Infrastruktur </a:t>
            </a:r>
            <a:r>
              <a:rPr lang="de-AT" sz="1800" dirty="0" smtClean="0">
                <a:solidFill>
                  <a:schemeClr val="accent1"/>
                </a:solidFill>
                <a:sym typeface="Wingdings" panose="05000000000000000000" pitchFamily="2" charset="2"/>
              </a:rPr>
              <a:t></a:t>
            </a:r>
            <a:r>
              <a:rPr lang="de-AT" sz="1800" dirty="0" smtClean="0">
                <a:solidFill>
                  <a:schemeClr val="accent1"/>
                </a:solidFill>
              </a:rPr>
              <a:t> daher geringere Kosten</a:t>
            </a:r>
          </a:p>
          <a:p>
            <a:endParaRPr lang="de-AT" sz="2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b="9243"/>
          <a:stretch/>
        </p:blipFill>
        <p:spPr bwMode="auto">
          <a:xfrm>
            <a:off x="4855792" y="4653136"/>
            <a:ext cx="4115119" cy="1734549"/>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467544" y="4587485"/>
            <a:ext cx="4320480" cy="18002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AT" sz="1800" dirty="0" smtClean="0">
                <a:solidFill>
                  <a:schemeClr val="accent1"/>
                </a:solidFill>
                <a:latin typeface="Corbel" panose="020B0503020204020204" pitchFamily="34" charset="0"/>
              </a:rPr>
              <a:t>Die Verbesserung der Infrastruktur der </a:t>
            </a:r>
            <a:r>
              <a:rPr lang="de-AT" sz="1800" b="1" dirty="0" smtClean="0">
                <a:solidFill>
                  <a:srgbClr val="189BC4"/>
                </a:solidFill>
                <a:latin typeface="Corbel" panose="020B0503020204020204" pitchFamily="34" charset="0"/>
              </a:rPr>
              <a:t>gesamten Donau </a:t>
            </a:r>
            <a:r>
              <a:rPr lang="de-AT" sz="1800" dirty="0" smtClean="0">
                <a:solidFill>
                  <a:schemeClr val="accent1"/>
                </a:solidFill>
                <a:latin typeface="Corbel" panose="020B0503020204020204" pitchFamily="34" charset="0"/>
              </a:rPr>
              <a:t>würde                      rund </a:t>
            </a:r>
            <a:r>
              <a:rPr lang="de-AT" sz="1800" b="1" dirty="0" smtClean="0">
                <a:solidFill>
                  <a:srgbClr val="189BC4"/>
                </a:solidFill>
                <a:latin typeface="Corbel" panose="020B0503020204020204" pitchFamily="34" charset="0"/>
              </a:rPr>
              <a:t>1,2 Mrd. EUR </a:t>
            </a:r>
            <a:r>
              <a:rPr lang="de-AT" sz="1800" dirty="0" smtClean="0">
                <a:solidFill>
                  <a:schemeClr val="accent1"/>
                </a:solidFill>
                <a:latin typeface="Corbel" panose="020B0503020204020204" pitchFamily="34" charset="0"/>
              </a:rPr>
              <a:t>kosten </a:t>
            </a:r>
            <a:r>
              <a:rPr lang="de-AT" sz="1800" dirty="0" smtClean="0">
                <a:solidFill>
                  <a:schemeClr val="accent1"/>
                </a:solidFill>
                <a:latin typeface="Corbel" panose="020B0503020204020204" pitchFamily="34" charset="0"/>
                <a:sym typeface="Wingdings" panose="05000000000000000000" pitchFamily="2" charset="2"/>
              </a:rPr>
              <a:t></a:t>
            </a:r>
            <a:endParaRPr lang="de-AT" sz="1800" dirty="0" smtClean="0">
              <a:solidFill>
                <a:schemeClr val="accent1"/>
              </a:solidFill>
              <a:latin typeface="Corbel" panose="020B0503020204020204" pitchFamily="34" charset="0"/>
            </a:endParaRPr>
          </a:p>
          <a:p>
            <a:pPr marL="546100" indent="0">
              <a:buClr>
                <a:srgbClr val="3C628F"/>
              </a:buClr>
              <a:buFont typeface="Arial" pitchFamily="34" charset="0"/>
              <a:buNone/>
            </a:pPr>
            <a:r>
              <a:rPr lang="de-AT" sz="1800" dirty="0">
                <a:solidFill>
                  <a:schemeClr val="accent1"/>
                </a:solidFill>
                <a:latin typeface="Corbel" panose="020B0503020204020204" pitchFamily="34" charset="0"/>
              </a:rPr>
              <a:t>D</a:t>
            </a:r>
            <a:r>
              <a:rPr lang="de-AT" sz="1800" dirty="0" smtClean="0">
                <a:solidFill>
                  <a:schemeClr val="accent1"/>
                </a:solidFill>
                <a:latin typeface="Corbel" panose="020B0503020204020204" pitchFamily="34" charset="0"/>
              </a:rPr>
              <a:t>ies entspricht den Errichtungskosten von NUR rund  </a:t>
            </a:r>
            <a:r>
              <a:rPr lang="de-AT" sz="1800" b="1" dirty="0" smtClean="0">
                <a:solidFill>
                  <a:srgbClr val="189BC4"/>
                </a:solidFill>
                <a:latin typeface="Corbel" panose="020B0503020204020204" pitchFamily="34" charset="0"/>
              </a:rPr>
              <a:t>50 Straßenkilometern</a:t>
            </a:r>
            <a:endParaRPr lang="de-AT" sz="1800" b="1" dirty="0">
              <a:solidFill>
                <a:srgbClr val="189BC4"/>
              </a:solidFill>
              <a:latin typeface="Corbel" panose="020B0503020204020204" pitchFamily="34" charset="0"/>
            </a:endParaRP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312" y="5206222"/>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67544" y="404664"/>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2"/>
                </a:solidFill>
                <a:latin typeface="+mj-lt"/>
                <a:ea typeface="+mj-ea"/>
                <a:cs typeface="+mj-cs"/>
              </a:defRPr>
            </a:lvl1pPr>
          </a:lstStyle>
          <a:p>
            <a:r>
              <a:rPr lang="de-AT" b="1" dirty="0" smtClean="0">
                <a:solidFill>
                  <a:schemeClr val="accent1"/>
                </a:solidFill>
                <a:latin typeface="Corbel" panose="020B0503020204020204" pitchFamily="34" charset="0"/>
              </a:rPr>
              <a:t>Stärkung der Donauschifffahrt </a:t>
            </a:r>
            <a:endParaRPr lang="de-AT" dirty="0">
              <a:latin typeface="Corbel" panose="020B0503020204020204" pitchFamily="34" charset="0"/>
            </a:endParaRP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01269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Personalproblematik</a:t>
            </a:r>
            <a:br>
              <a:rPr lang="de-AT" b="1" dirty="0" smtClean="0">
                <a:solidFill>
                  <a:schemeClr val="accent1"/>
                </a:solidFill>
              </a:rPr>
            </a:br>
            <a:r>
              <a:rPr lang="de-AT" sz="2400" dirty="0">
                <a:solidFill>
                  <a:schemeClr val="accent1"/>
                </a:solidFill>
              </a:rPr>
              <a:t>Stärkung der Donauschifffahrt</a:t>
            </a:r>
            <a:endParaRPr lang="de-AT" sz="2400" dirty="0"/>
          </a:p>
        </p:txBody>
      </p:sp>
      <p:sp>
        <p:nvSpPr>
          <p:cNvPr id="3" name="Content Placeholder 2"/>
          <p:cNvSpPr>
            <a:spLocks noGrp="1"/>
          </p:cNvSpPr>
          <p:nvPr>
            <p:ph idx="1"/>
          </p:nvPr>
        </p:nvSpPr>
        <p:spPr>
          <a:xfrm>
            <a:off x="3203848" y="1748821"/>
            <a:ext cx="5688632" cy="4776192"/>
          </a:xfrm>
        </p:spPr>
        <p:txBody>
          <a:bodyPr>
            <a:normAutofit/>
          </a:bodyPr>
          <a:lstStyle/>
          <a:p>
            <a:pPr>
              <a:spcBef>
                <a:spcPts val="2400"/>
              </a:spcBef>
              <a:spcAft>
                <a:spcPts val="3000"/>
              </a:spcAft>
              <a:buClr>
                <a:srgbClr val="189BC4"/>
              </a:buClr>
            </a:pPr>
            <a:r>
              <a:rPr lang="de-AT" sz="1800" dirty="0" smtClean="0">
                <a:solidFill>
                  <a:schemeClr val="accent1"/>
                </a:solidFill>
              </a:rPr>
              <a:t>steigender Mangel an qualifiziertem Personal    </a:t>
            </a:r>
          </a:p>
          <a:p>
            <a:pPr>
              <a:spcBef>
                <a:spcPts val="2400"/>
              </a:spcBef>
              <a:spcAft>
                <a:spcPts val="3000"/>
              </a:spcAft>
              <a:buClr>
                <a:srgbClr val="189BC4"/>
              </a:buClr>
            </a:pPr>
            <a:r>
              <a:rPr lang="de-DE" sz="1800" dirty="0" smtClean="0">
                <a:solidFill>
                  <a:schemeClr val="accent1"/>
                </a:solidFill>
              </a:rPr>
              <a:t>Überalterung des Personals</a:t>
            </a:r>
            <a:endParaRPr lang="de-AT" sz="1800" dirty="0" smtClean="0">
              <a:solidFill>
                <a:schemeClr val="accent1"/>
              </a:solidFill>
            </a:endParaRPr>
          </a:p>
          <a:p>
            <a:pPr>
              <a:spcBef>
                <a:spcPts val="2400"/>
              </a:spcBef>
              <a:spcAft>
                <a:spcPts val="3000"/>
              </a:spcAft>
              <a:buClr>
                <a:srgbClr val="189BC4"/>
              </a:buClr>
            </a:pPr>
            <a:r>
              <a:rPr lang="de-AT" sz="1800" dirty="0" smtClean="0">
                <a:solidFill>
                  <a:schemeClr val="accent1"/>
                </a:solidFill>
              </a:rPr>
              <a:t>Berufsmöglichkeiten in der Donauschifffahrt </a:t>
            </a:r>
            <a:br>
              <a:rPr lang="de-AT" sz="1800" dirty="0" smtClean="0">
                <a:solidFill>
                  <a:schemeClr val="accent1"/>
                </a:solidFill>
              </a:rPr>
            </a:br>
            <a:r>
              <a:rPr lang="de-AT" sz="1800" dirty="0" smtClean="0">
                <a:solidFill>
                  <a:schemeClr val="accent1"/>
                </a:solidFill>
              </a:rPr>
              <a:t>wenig bekannt bei jungen Menschen</a:t>
            </a:r>
          </a:p>
          <a:p>
            <a:pPr>
              <a:spcBef>
                <a:spcPts val="2400"/>
              </a:spcBef>
              <a:spcAft>
                <a:spcPts val="3000"/>
              </a:spcAft>
              <a:buClr>
                <a:srgbClr val="189BC4"/>
              </a:buClr>
            </a:pPr>
            <a:r>
              <a:rPr lang="de-AT" sz="1800" dirty="0">
                <a:solidFill>
                  <a:schemeClr val="accent1"/>
                </a:solidFill>
              </a:rPr>
              <a:t>f</a:t>
            </a:r>
            <a:r>
              <a:rPr lang="de-AT" sz="1800" dirty="0" smtClean="0">
                <a:solidFill>
                  <a:schemeClr val="accent1"/>
                </a:solidFill>
              </a:rPr>
              <a:t>amiliär bedingte Wechsel zu Berufen an Land</a:t>
            </a:r>
          </a:p>
          <a:p>
            <a:pPr>
              <a:spcBef>
                <a:spcPts val="2400"/>
              </a:spcBef>
              <a:spcAft>
                <a:spcPts val="3000"/>
              </a:spcAft>
              <a:buClr>
                <a:srgbClr val="189BC4"/>
              </a:buClr>
            </a:pPr>
            <a:r>
              <a:rPr lang="de-AT" sz="1800" dirty="0" smtClean="0">
                <a:solidFill>
                  <a:schemeClr val="accent1"/>
                </a:solidFill>
              </a:rPr>
              <a:t>wenig international einheitliche Qualifikationsstandards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1026" name="Picture 2" descr="T:\03-Projekte\PLATINA\05_Execution\01_WPs\WP3\SWP3.3\D3.11\Picture_database\platina-a-20110812-00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61624"/>
            <a:ext cx="2987824" cy="4482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1"/>
          <p:cNvSpPr txBox="1">
            <a:spLocks noChangeArrowheads="1"/>
          </p:cNvSpPr>
          <p:nvPr/>
        </p:nvSpPr>
        <p:spPr bwMode="auto">
          <a:xfrm>
            <a:off x="-11723" y="187733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BDB e.V.</a:t>
            </a:r>
            <a:endParaRPr lang="de-DE" sz="800" dirty="0">
              <a:solidFill>
                <a:schemeClr val="accent1"/>
              </a:solidFill>
              <a:latin typeface="Corbel" panose="020B0503020204020204" pitchFamily="34" charset="0"/>
            </a:endParaRPr>
          </a:p>
        </p:txBody>
      </p:sp>
      <p:sp>
        <p:nvSpPr>
          <p:cNvPr id="7" name="Textfeld 1"/>
          <p:cNvSpPr txBox="1">
            <a:spLocks noChangeArrowheads="1"/>
          </p:cNvSpPr>
          <p:nvPr/>
        </p:nvSpPr>
        <p:spPr bwMode="auto">
          <a:xfrm>
            <a:off x="7236296" y="6388622"/>
            <a:ext cx="1982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edinna.eu, bag.bund.de</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995424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6203032" cy="990600"/>
          </a:xfrm>
        </p:spPr>
        <p:txBody>
          <a:bodyPr/>
          <a:lstStyle/>
          <a:p>
            <a:r>
              <a:rPr lang="de-AT" dirty="0">
                <a:solidFill>
                  <a:schemeClr val="accent1"/>
                </a:solidFill>
              </a:rPr>
              <a:t>Wie man </a:t>
            </a:r>
            <a:r>
              <a:rPr lang="de-AT" dirty="0" smtClean="0">
                <a:solidFill>
                  <a:schemeClr val="accent1"/>
                </a:solidFill>
              </a:rPr>
              <a:t>am besten mit </a:t>
            </a:r>
            <a:r>
              <a:rPr lang="de-AT" dirty="0">
                <a:solidFill>
                  <a:schemeClr val="accent1"/>
                </a:solidFill>
              </a:rPr>
              <a:t>diesem </a:t>
            </a:r>
            <a:r>
              <a:rPr lang="de-AT" dirty="0" smtClean="0">
                <a:solidFill>
                  <a:schemeClr val="accent1"/>
                </a:solidFill>
              </a:rPr>
              <a:t>Lehrmaterial </a:t>
            </a:r>
            <a:r>
              <a:rPr lang="de-AT" dirty="0">
                <a:solidFill>
                  <a:schemeClr val="accent1"/>
                </a:solidFill>
              </a:rPr>
              <a:t>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lnSpcReduction="10000"/>
          </a:bodyPr>
          <a:lstStyle/>
          <a:p>
            <a:pPr>
              <a:buClr>
                <a:srgbClr val="189BC4"/>
              </a:buClr>
            </a:pPr>
            <a:r>
              <a:rPr lang="de-DE" sz="1800" b="1" dirty="0">
                <a:solidFill>
                  <a:srgbClr val="189BC4"/>
                </a:solidFill>
              </a:rPr>
              <a:t>Power </a:t>
            </a:r>
            <a:r>
              <a:rPr lang="de-DE" sz="1800" b="1" dirty="0" smtClean="0">
                <a:solidFill>
                  <a:srgbClr val="189BC4"/>
                </a:solidFill>
              </a:rPr>
              <a:t>Point</a:t>
            </a:r>
          </a:p>
          <a:p>
            <a:pPr marL="0" lvl="1" indent="0" algn="just">
              <a:buClr>
                <a:srgbClr val="189BC4"/>
              </a:buClr>
              <a:buNone/>
            </a:pPr>
            <a:r>
              <a:rPr lang="de-DE" sz="1600" dirty="0" smtClean="0">
                <a:solidFill>
                  <a:schemeClr val="accent1"/>
                </a:solidFill>
              </a:rPr>
              <a:t>In der folgenden PowerPoint wird das Thema </a:t>
            </a:r>
            <a:r>
              <a:rPr lang="de-AT" sz="1600" dirty="0" smtClean="0">
                <a:solidFill>
                  <a:schemeClr val="accent1"/>
                </a:solidFill>
              </a:rPr>
              <a:t>DONAUSCHIFFFAHRT – Märkte und Stärkung der Wasserstraße</a:t>
            </a:r>
            <a:r>
              <a:rPr lang="de-DE" sz="1600" dirty="0" smtClean="0">
                <a:solidFill>
                  <a:schemeClr val="accent1"/>
                </a:solidFill>
              </a:rPr>
              <a:t> präsentiert. In den zugehörigen Notizen sind die </a:t>
            </a:r>
            <a:r>
              <a:rPr lang="de-DE" sz="1600" dirty="0" err="1" smtClean="0">
                <a:solidFill>
                  <a:schemeClr val="accent1"/>
                </a:solidFill>
              </a:rPr>
              <a:t>Slides</a:t>
            </a:r>
            <a:r>
              <a:rPr lang="de-DE" sz="1600" dirty="0" smtClean="0">
                <a:solidFill>
                  <a:schemeClr val="accent1"/>
                </a:solidFill>
              </a:rPr>
              <a:t> kurz beschrieben und die verwendeten Quellen für diese angeführt, welche für weiterführende Informationen genutzt werden können.</a:t>
            </a:r>
          </a:p>
          <a:p>
            <a:pPr marL="0" lvl="1" indent="0" algn="just">
              <a:buClr>
                <a:srgbClr val="189BC4"/>
              </a:buClr>
              <a:buNone/>
            </a:pPr>
            <a:endParaRPr lang="de-DE" sz="1600" dirty="0" smtClean="0">
              <a:solidFill>
                <a:schemeClr val="accent1"/>
              </a:solidFill>
            </a:endParaRPr>
          </a:p>
          <a:p>
            <a:pPr>
              <a:buClr>
                <a:srgbClr val="189BC4"/>
              </a:buClr>
            </a:pPr>
            <a:r>
              <a:rPr lang="de-DE" sz="1800" b="1" dirty="0" smtClean="0">
                <a:solidFill>
                  <a:srgbClr val="189BC4"/>
                </a:solidFill>
              </a:rPr>
              <a:t>Reader</a:t>
            </a:r>
            <a:endParaRPr lang="de-DE" sz="1800" b="1" dirty="0">
              <a:solidFill>
                <a:srgbClr val="189BC4"/>
              </a:solidFill>
            </a:endParaRPr>
          </a:p>
          <a:p>
            <a:pPr marL="0" lvl="1" indent="0" algn="just">
              <a:buClr>
                <a:srgbClr val="189BC4"/>
              </a:buClr>
              <a:buNone/>
            </a:pPr>
            <a:r>
              <a:rPr lang="de-DE" sz="1600" dirty="0">
                <a:solidFill>
                  <a:schemeClr val="accent1"/>
                </a:solidFill>
              </a:rPr>
              <a:t>Zusätzlich zu den PowerPoint Präsentationen ist auch ein Reader bereitgestellt, welcher das Thema detaillierter beschreibt und als Skript verwendet werden kann.  </a:t>
            </a:r>
            <a:endParaRPr lang="de-DE" sz="1600" dirty="0" smtClean="0">
              <a:solidFill>
                <a:schemeClr val="accent1"/>
              </a:solidFill>
            </a:endParaRP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Links </a:t>
            </a:r>
          </a:p>
          <a:p>
            <a:pPr marL="0" lvl="1" indent="0" algn="just">
              <a:buClr>
                <a:srgbClr val="189BC4"/>
              </a:buClr>
              <a:buNone/>
              <a:tabLst>
                <a:tab pos="174625" algn="l"/>
              </a:tabLst>
            </a:pPr>
            <a:r>
              <a:rPr lang="de-DE" sz="1600" dirty="0">
                <a:solidFill>
                  <a:schemeClr val="accent1"/>
                </a:solidFill>
              </a:rPr>
              <a:t>Die für die Präsentation verwendeten Quellen sind in den Lernpaketen unter einer Linksammlung zur Verfügung gestellt</a:t>
            </a:r>
            <a:r>
              <a:rPr lang="de-DE" sz="1600" dirty="0" smtClean="0">
                <a:solidFill>
                  <a:schemeClr val="accent1"/>
                </a:solidFill>
              </a:rPr>
              <a:t>.</a:t>
            </a:r>
          </a:p>
          <a:p>
            <a:pPr marL="0" lvl="1" indent="0" algn="just">
              <a:buClr>
                <a:srgbClr val="189BC4"/>
              </a:buClr>
              <a:buNone/>
              <a:tabLst>
                <a:tab pos="174625" algn="l"/>
              </a:tabLst>
            </a:pPr>
            <a:endParaRPr lang="de-DE" sz="1600" dirty="0">
              <a:solidFill>
                <a:schemeClr val="accent1"/>
              </a:solidFill>
            </a:endParaRPr>
          </a:p>
          <a:p>
            <a:pPr>
              <a:buClr>
                <a:srgbClr val="189BC4"/>
              </a:buClr>
            </a:pPr>
            <a:r>
              <a:rPr lang="de-DE" sz="1800" b="1" dirty="0">
                <a:solidFill>
                  <a:srgbClr val="189BC4"/>
                </a:solidFill>
              </a:rPr>
              <a:t>Videos</a:t>
            </a:r>
          </a:p>
          <a:p>
            <a:pPr marL="0" lvl="2" indent="0" algn="just">
              <a:buClr>
                <a:srgbClr val="189BC4"/>
              </a:buClr>
              <a:buNone/>
            </a:pPr>
            <a:r>
              <a:rPr lang="de-DE" sz="1600" dirty="0">
                <a:solidFill>
                  <a:schemeClr val="accent1"/>
                </a:solidFill>
              </a:rPr>
              <a:t>Zusätzlich </a:t>
            </a:r>
            <a:r>
              <a:rPr lang="de-DE" sz="1600" dirty="0" smtClean="0">
                <a:solidFill>
                  <a:schemeClr val="accent1"/>
                </a:solidFill>
              </a:rPr>
              <a:t>werden auch Videos zur Verfügung gestellt. </a:t>
            </a:r>
            <a:r>
              <a:rPr lang="de-DE" sz="1600" dirty="0">
                <a:solidFill>
                  <a:schemeClr val="accent1"/>
                </a:solidFill>
              </a:rPr>
              <a:t>Diese sind ebenfalls in den betreffenden </a:t>
            </a:r>
            <a:r>
              <a:rPr lang="de-DE" sz="1600" dirty="0" smtClean="0">
                <a:solidFill>
                  <a:schemeClr val="accent1"/>
                </a:solidFill>
              </a:rPr>
              <a:t>Lernpaketen </a:t>
            </a:r>
            <a:r>
              <a:rPr lang="de-DE" sz="1600" dirty="0">
                <a:solidFill>
                  <a:schemeClr val="accent1"/>
                </a:solidFill>
              </a:rPr>
              <a:t>zu finden.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Tree>
    <p:extLst>
      <p:ext uri="{BB962C8B-B14F-4D97-AF65-F5344CB8AC3E}">
        <p14:creationId xmlns:p14="http://schemas.microsoft.com/office/powerpoint/2010/main" val="15740365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Ausbildungsstandards</a:t>
            </a:r>
            <a:br>
              <a:rPr lang="de-AT" b="1" dirty="0" smtClean="0">
                <a:solidFill>
                  <a:schemeClr val="accent1"/>
                </a:solidFill>
              </a:rPr>
            </a:br>
            <a:r>
              <a:rPr lang="de-AT" sz="2400" dirty="0">
                <a:solidFill>
                  <a:schemeClr val="accent1"/>
                </a:solidFill>
              </a:rPr>
              <a:t>Stärkung der Donauschifffahrt</a:t>
            </a:r>
            <a:endParaRPr lang="de-AT" sz="1800" dirty="0">
              <a:solidFill>
                <a:schemeClr val="accent1"/>
              </a:solidFill>
            </a:endParaRPr>
          </a:p>
        </p:txBody>
      </p:sp>
      <p:sp>
        <p:nvSpPr>
          <p:cNvPr id="3" name="Content Placeholder 2"/>
          <p:cNvSpPr>
            <a:spLocks noGrp="1"/>
          </p:cNvSpPr>
          <p:nvPr>
            <p:ph idx="1"/>
          </p:nvPr>
        </p:nvSpPr>
        <p:spPr>
          <a:xfrm>
            <a:off x="457200" y="1700808"/>
            <a:ext cx="8291264" cy="4776192"/>
          </a:xfrm>
        </p:spPr>
        <p:txBody>
          <a:bodyPr/>
          <a:lstStyle/>
          <a:p>
            <a:pPr>
              <a:spcBef>
                <a:spcPts val="2400"/>
              </a:spcBef>
              <a:spcAft>
                <a:spcPts val="2400"/>
              </a:spcAft>
              <a:buClr>
                <a:srgbClr val="189BC4"/>
              </a:buClr>
            </a:pPr>
            <a:r>
              <a:rPr lang="de-AT" sz="1800" dirty="0" smtClean="0">
                <a:solidFill>
                  <a:schemeClr val="accent1"/>
                </a:solidFill>
              </a:rPr>
              <a:t>Ausbildungslänge, Aufbau und Inhalte variieren stark länderabhängig</a:t>
            </a:r>
          </a:p>
          <a:p>
            <a:pPr>
              <a:spcBef>
                <a:spcPts val="2400"/>
              </a:spcBef>
              <a:spcAft>
                <a:spcPts val="2400"/>
              </a:spcAft>
              <a:buClr>
                <a:srgbClr val="189BC4"/>
              </a:buClr>
            </a:pPr>
            <a:r>
              <a:rPr lang="de-AT" sz="1800" dirty="0">
                <a:solidFill>
                  <a:schemeClr val="accent1"/>
                </a:solidFill>
              </a:rPr>
              <a:t>k</a:t>
            </a:r>
            <a:r>
              <a:rPr lang="de-AT" sz="1800" dirty="0" smtClean="0">
                <a:solidFill>
                  <a:schemeClr val="accent1"/>
                </a:solidFill>
              </a:rPr>
              <a:t>eine </a:t>
            </a:r>
            <a:r>
              <a:rPr lang="de-AT" sz="1800" dirty="0">
                <a:solidFill>
                  <a:schemeClr val="accent1"/>
                </a:solidFill>
              </a:rPr>
              <a:t>EU-weite Harmonisierung und </a:t>
            </a:r>
            <a:r>
              <a:rPr lang="de-AT" sz="1800" dirty="0" smtClean="0">
                <a:solidFill>
                  <a:schemeClr val="accent1"/>
                </a:solidFill>
              </a:rPr>
              <a:t>Mindeststandard</a:t>
            </a:r>
          </a:p>
          <a:p>
            <a:pPr>
              <a:spcBef>
                <a:spcPts val="2400"/>
              </a:spcBef>
              <a:spcAft>
                <a:spcPts val="2400"/>
              </a:spcAft>
              <a:buClr>
                <a:srgbClr val="189BC4"/>
              </a:buClr>
            </a:pPr>
            <a:r>
              <a:rPr lang="de-AT" sz="1800" dirty="0">
                <a:solidFill>
                  <a:schemeClr val="accent1"/>
                </a:solidFill>
              </a:rPr>
              <a:t>v</a:t>
            </a:r>
            <a:r>
              <a:rPr lang="de-AT" sz="1800" dirty="0" smtClean="0">
                <a:solidFill>
                  <a:schemeClr val="accent1"/>
                </a:solidFill>
              </a:rPr>
              <a:t>iele unterschiedliche Diplome und Zertifikate</a:t>
            </a:r>
          </a:p>
          <a:p>
            <a:pPr>
              <a:spcBef>
                <a:spcPts val="2400"/>
              </a:spcBef>
              <a:spcAft>
                <a:spcPts val="2400"/>
              </a:spcAft>
              <a:buClr>
                <a:srgbClr val="189BC4"/>
              </a:buClr>
            </a:pPr>
            <a:r>
              <a:rPr lang="de-AT" sz="1800" dirty="0" smtClean="0">
                <a:solidFill>
                  <a:schemeClr val="accent1"/>
                </a:solidFill>
              </a:rPr>
              <a:t>Flusskommissionen (Rheinkommission, Donaukommission) und nationale Vorgaben bestimmen Ausbildungsstandards</a:t>
            </a:r>
          </a:p>
          <a:p>
            <a:pPr>
              <a:spcBef>
                <a:spcPts val="2400"/>
              </a:spcBef>
              <a:spcAft>
                <a:spcPts val="2400"/>
              </a:spcAft>
              <a:buClr>
                <a:srgbClr val="189BC4"/>
              </a:buClr>
            </a:pPr>
            <a:r>
              <a:rPr lang="de-AT" sz="1800" dirty="0" smtClean="0">
                <a:solidFill>
                  <a:schemeClr val="accent1"/>
                </a:solidFill>
              </a:rPr>
              <a:t>Wechsel von Seeschifffahrt zur Binnenschifffahrt schwierig</a:t>
            </a:r>
          </a:p>
          <a:p>
            <a:pPr>
              <a:spcAft>
                <a:spcPts val="1200"/>
              </a:spcAft>
              <a:buClr>
                <a:srgbClr val="189BC4"/>
              </a:buClr>
            </a:pPr>
            <a:endParaRPr lang="de-AT" dirty="0" smtClean="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6" name="Textfeld 1"/>
          <p:cNvSpPr txBox="1">
            <a:spLocks noChangeArrowheads="1"/>
          </p:cNvSpPr>
          <p:nvPr/>
        </p:nvSpPr>
        <p:spPr bwMode="auto">
          <a:xfrm>
            <a:off x="6982012" y="6388622"/>
            <a:ext cx="25585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binnenschiff.de, bmvit.gv.at</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56307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Probleme der Donauschifffahrt</a:t>
            </a:r>
            <a:br>
              <a:rPr lang="de-AT" b="1" dirty="0" smtClean="0">
                <a:solidFill>
                  <a:schemeClr val="accent1"/>
                </a:solidFill>
              </a:rPr>
            </a:br>
            <a:r>
              <a:rPr lang="de-AT" sz="2400" dirty="0">
                <a:solidFill>
                  <a:schemeClr val="accent1"/>
                </a:solidFill>
              </a:rPr>
              <a:t>Stärkung der Donauschifffahrt</a:t>
            </a:r>
            <a:endParaRPr lang="de-AT" sz="2400" b="1" dirty="0">
              <a:solidFill>
                <a:schemeClr val="accent1"/>
              </a:solidFill>
            </a:endParaRPr>
          </a:p>
        </p:txBody>
      </p:sp>
      <p:sp>
        <p:nvSpPr>
          <p:cNvPr id="3" name="Content Placeholder 2"/>
          <p:cNvSpPr>
            <a:spLocks noGrp="1"/>
          </p:cNvSpPr>
          <p:nvPr>
            <p:ph idx="1"/>
          </p:nvPr>
        </p:nvSpPr>
        <p:spPr/>
        <p:txBody>
          <a:bodyPr/>
          <a:lstStyle/>
          <a:p>
            <a:pPr marL="0" indent="533400">
              <a:spcBef>
                <a:spcPts val="1800"/>
              </a:spcBef>
              <a:spcAft>
                <a:spcPts val="1200"/>
              </a:spcAft>
              <a:buNone/>
            </a:pPr>
            <a:r>
              <a:rPr lang="de-AT" sz="1800" dirty="0" smtClean="0">
                <a:solidFill>
                  <a:schemeClr val="accent1"/>
                </a:solidFill>
              </a:rPr>
              <a:t>Abhängigkeit von Fahrwasserverhältnissen </a:t>
            </a:r>
          </a:p>
          <a:p>
            <a:pPr marL="0" indent="533400">
              <a:spcBef>
                <a:spcPts val="1800"/>
              </a:spcBef>
              <a:spcAft>
                <a:spcPts val="1200"/>
              </a:spcAft>
              <a:buNone/>
            </a:pPr>
            <a:r>
              <a:rPr lang="de-AT" sz="1800" dirty="0" smtClean="0">
                <a:solidFill>
                  <a:schemeClr val="accent1"/>
                </a:solidFill>
              </a:rPr>
              <a:t>Brücken</a:t>
            </a:r>
          </a:p>
          <a:p>
            <a:pPr marL="0" indent="533400">
              <a:spcBef>
                <a:spcPts val="1800"/>
              </a:spcBef>
              <a:spcAft>
                <a:spcPts val="1200"/>
              </a:spcAft>
              <a:buNone/>
            </a:pPr>
            <a:r>
              <a:rPr lang="de-AT" sz="1800" dirty="0" smtClean="0">
                <a:solidFill>
                  <a:schemeClr val="accent1"/>
                </a:solidFill>
              </a:rPr>
              <a:t>niedrige Transportgeschwindigkeit</a:t>
            </a:r>
          </a:p>
          <a:p>
            <a:pPr marL="0" indent="533400">
              <a:spcBef>
                <a:spcPts val="1800"/>
              </a:spcBef>
              <a:spcAft>
                <a:spcPts val="1200"/>
              </a:spcAft>
              <a:buNone/>
            </a:pPr>
            <a:r>
              <a:rPr lang="de-AT" sz="1800" dirty="0" smtClean="0">
                <a:solidFill>
                  <a:schemeClr val="accent1"/>
                </a:solidFill>
              </a:rPr>
              <a:t>geringe Netzdichte (Vor-/Nachläufe notwendig)</a:t>
            </a:r>
          </a:p>
          <a:p>
            <a:pPr marL="0" indent="533400">
              <a:spcBef>
                <a:spcPts val="1800"/>
              </a:spcBef>
              <a:spcAft>
                <a:spcPts val="1200"/>
              </a:spcAft>
              <a:buNone/>
            </a:pPr>
            <a:r>
              <a:rPr lang="de-AT" sz="1800" dirty="0" smtClean="0">
                <a:solidFill>
                  <a:schemeClr val="accent1"/>
                </a:solidFill>
              </a:rPr>
              <a:t>teilweise keine adäquate Instandhaltung</a:t>
            </a:r>
          </a:p>
          <a:p>
            <a:pPr marL="0" indent="533400">
              <a:spcBef>
                <a:spcPts val="1800"/>
              </a:spcBef>
              <a:spcAft>
                <a:spcPts val="1200"/>
              </a:spcAft>
              <a:buNone/>
            </a:pPr>
            <a:r>
              <a:rPr lang="de-AT" sz="1800" dirty="0" smtClean="0">
                <a:solidFill>
                  <a:schemeClr val="accent1"/>
                </a:solidFill>
              </a:rPr>
              <a:t>hoher Modernisierungsbedarf der Häfen und Flotten</a:t>
            </a:r>
          </a:p>
          <a:p>
            <a:pPr marL="0" indent="533400">
              <a:spcBef>
                <a:spcPts val="1800"/>
              </a:spcBef>
              <a:spcAft>
                <a:spcPts val="1200"/>
              </a:spcAft>
              <a:buNone/>
            </a:pPr>
            <a:r>
              <a:rPr lang="de-AT" sz="1800" dirty="0" smtClean="0">
                <a:solidFill>
                  <a:schemeClr val="accent1"/>
                </a:solidFill>
              </a:rPr>
              <a:t>Personalproblematik (fehlendes ausgebildetes Personal)</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8" name="Picture 7"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55304"/>
            <a:ext cx="288032" cy="288032"/>
          </a:xfrm>
          <a:prstGeom prst="rect">
            <a:avLst/>
          </a:prstGeom>
          <a:noFill/>
          <a:ln>
            <a:noFill/>
          </a:ln>
        </p:spPr>
      </p:pic>
      <p:pic>
        <p:nvPicPr>
          <p:cNvPr id="9" name="Picture 8"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1180" y="4989512"/>
            <a:ext cx="288032" cy="288032"/>
          </a:xfrm>
          <a:prstGeom prst="rect">
            <a:avLst/>
          </a:prstGeom>
          <a:noFill/>
          <a:ln>
            <a:noFill/>
          </a:ln>
        </p:spPr>
      </p:pic>
      <p:pic>
        <p:nvPicPr>
          <p:cNvPr id="10" name="Picture 9"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2443587"/>
            <a:ext cx="288032" cy="288032"/>
          </a:xfrm>
          <a:prstGeom prst="rect">
            <a:avLst/>
          </a:prstGeom>
          <a:noFill/>
          <a:ln>
            <a:noFill/>
          </a:ln>
        </p:spPr>
      </p:pic>
      <p:pic>
        <p:nvPicPr>
          <p:cNvPr id="11" name="Picture 10"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057128"/>
            <a:ext cx="288032" cy="288032"/>
          </a:xfrm>
          <a:prstGeom prst="rect">
            <a:avLst/>
          </a:prstGeom>
          <a:noFill/>
          <a:ln>
            <a:noFill/>
          </a:ln>
        </p:spPr>
      </p:pic>
      <p:pic>
        <p:nvPicPr>
          <p:cNvPr id="12" name="Picture 11"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741712"/>
            <a:ext cx="288032" cy="288032"/>
          </a:xfrm>
          <a:prstGeom prst="rect">
            <a:avLst/>
          </a:prstGeom>
          <a:noFill/>
          <a:ln>
            <a:noFill/>
          </a:ln>
        </p:spPr>
      </p:pic>
      <p:pic>
        <p:nvPicPr>
          <p:cNvPr id="13" name="Picture 12"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4365612"/>
            <a:ext cx="288032" cy="288032"/>
          </a:xfrm>
          <a:prstGeom prst="rect">
            <a:avLst/>
          </a:prstGeom>
          <a:noFill/>
          <a:ln>
            <a:noFill/>
          </a:ln>
        </p:spPr>
      </p:pic>
      <p:pic>
        <p:nvPicPr>
          <p:cNvPr id="14" name="Picture 13"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5661248"/>
            <a:ext cx="288032" cy="288032"/>
          </a:xfrm>
          <a:prstGeom prst="rect">
            <a:avLst/>
          </a:prstGeom>
          <a:noFill/>
          <a:ln>
            <a:noFill/>
          </a:ln>
        </p:spPr>
      </p:pic>
      <p:sp>
        <p:nvSpPr>
          <p:cNvPr id="15"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35312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Generelle Voraussetzungen</a:t>
            </a:r>
            <a:br>
              <a:rPr lang="de-AT" b="1" dirty="0" smtClean="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lstStyle/>
          <a:p>
            <a:pPr marL="0" indent="0">
              <a:spcAft>
                <a:spcPts val="1200"/>
              </a:spcAft>
              <a:buNone/>
            </a:pPr>
            <a:endParaRPr lang="de-AT" sz="400" dirty="0" smtClean="0">
              <a:solidFill>
                <a:schemeClr val="accent1"/>
              </a:solidFill>
            </a:endParaRPr>
          </a:p>
          <a:p>
            <a:pPr marL="0" indent="0">
              <a:spcAft>
                <a:spcPts val="1200"/>
              </a:spcAft>
              <a:buNone/>
            </a:pPr>
            <a:r>
              <a:rPr lang="de-AT" sz="1800" dirty="0">
                <a:solidFill>
                  <a:schemeClr val="accent1"/>
                </a:solidFill>
              </a:rPr>
              <a:t>N</a:t>
            </a:r>
            <a:r>
              <a:rPr lang="de-AT" sz="1800" dirty="0" smtClean="0">
                <a:solidFill>
                  <a:schemeClr val="accent1"/>
                </a:solidFill>
              </a:rPr>
              <a:t>ationale und internationale </a:t>
            </a:r>
            <a:r>
              <a:rPr lang="de-AT" sz="1800" b="1" dirty="0" smtClean="0">
                <a:solidFill>
                  <a:srgbClr val="189BC4"/>
                </a:solidFill>
              </a:rPr>
              <a:t>Verkehrspolitik</a:t>
            </a:r>
            <a:r>
              <a:rPr lang="de-AT" sz="1800" b="1" dirty="0" smtClean="0">
                <a:solidFill>
                  <a:schemeClr val="accent1"/>
                </a:solidFill>
              </a:rPr>
              <a:t> </a:t>
            </a:r>
            <a:r>
              <a:rPr lang="de-AT" sz="1800" b="1" dirty="0">
                <a:solidFill>
                  <a:schemeClr val="accent1"/>
                </a:solidFill>
              </a:rPr>
              <a:t/>
            </a:r>
            <a:br>
              <a:rPr lang="de-AT" sz="1800" b="1" dirty="0">
                <a:solidFill>
                  <a:schemeClr val="accent1"/>
                </a:solidFill>
              </a:rPr>
            </a:br>
            <a:r>
              <a:rPr lang="de-AT" sz="1800" dirty="0" smtClean="0">
                <a:solidFill>
                  <a:schemeClr val="accent1"/>
                </a:solidFill>
              </a:rPr>
              <a:t>gibt </a:t>
            </a:r>
            <a:r>
              <a:rPr lang="de-AT" sz="1800" b="1" dirty="0" smtClean="0">
                <a:solidFill>
                  <a:srgbClr val="189BC4"/>
                </a:solidFill>
              </a:rPr>
              <a:t>Entwicklungsrichtung</a:t>
            </a:r>
            <a:r>
              <a:rPr lang="de-AT" sz="1800" dirty="0" smtClean="0">
                <a:solidFill>
                  <a:schemeClr val="accent1"/>
                </a:solidFill>
              </a:rPr>
              <a:t> vor durch:</a:t>
            </a:r>
          </a:p>
          <a:p>
            <a:pPr>
              <a:spcAft>
                <a:spcPts val="1200"/>
              </a:spcAft>
            </a:pPr>
            <a:endParaRPr lang="de-AT" sz="1000" dirty="0">
              <a:solidFill>
                <a:schemeClr val="accent1"/>
              </a:solidFill>
            </a:endParaRPr>
          </a:p>
          <a:p>
            <a:pPr lvl="1">
              <a:spcAft>
                <a:spcPts val="1200"/>
              </a:spcAft>
              <a:buClr>
                <a:srgbClr val="189BC4"/>
              </a:buClr>
            </a:pPr>
            <a:r>
              <a:rPr lang="de-AT" sz="1800" dirty="0">
                <a:solidFill>
                  <a:schemeClr val="accent1"/>
                </a:solidFill>
              </a:rPr>
              <a:t>Definition </a:t>
            </a:r>
            <a:r>
              <a:rPr lang="de-AT" sz="1800" dirty="0" smtClean="0">
                <a:solidFill>
                  <a:schemeClr val="accent1"/>
                </a:solidFill>
              </a:rPr>
              <a:t>grundlegender Ziele</a:t>
            </a:r>
            <a:br>
              <a:rPr lang="de-AT" sz="1800" dirty="0" smtClean="0">
                <a:solidFill>
                  <a:schemeClr val="accent1"/>
                </a:solidFill>
              </a:rPr>
            </a:br>
            <a:r>
              <a:rPr lang="de-AT" sz="1800" dirty="0" smtClean="0">
                <a:solidFill>
                  <a:schemeClr val="accent1"/>
                </a:solidFill>
              </a:rPr>
              <a:t>und Strategien</a:t>
            </a:r>
          </a:p>
          <a:p>
            <a:pPr lvl="1">
              <a:spcAft>
                <a:spcPts val="1200"/>
              </a:spcAft>
              <a:buClr>
                <a:srgbClr val="189BC4"/>
              </a:buClr>
            </a:pPr>
            <a:r>
              <a:rPr lang="de-AT" sz="1800" dirty="0" smtClean="0">
                <a:solidFill>
                  <a:schemeClr val="accent1"/>
                </a:solidFill>
              </a:rPr>
              <a:t>Einführung &amp; Umsetzung  von </a:t>
            </a:r>
            <a:br>
              <a:rPr lang="de-AT" sz="1800" dirty="0" smtClean="0">
                <a:solidFill>
                  <a:schemeClr val="accent1"/>
                </a:solidFill>
              </a:rPr>
            </a:br>
            <a:r>
              <a:rPr lang="de-AT" sz="1800" dirty="0" smtClean="0">
                <a:solidFill>
                  <a:schemeClr val="accent1"/>
                </a:solidFill>
              </a:rPr>
              <a:t>Infrastrukturprojekten</a:t>
            </a:r>
          </a:p>
          <a:p>
            <a:endParaRPr lang="de-AT" sz="1000" dirty="0" smtClean="0">
              <a:solidFill>
                <a:schemeClr val="accent1"/>
              </a:solidFill>
            </a:endParaRP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817251" y="1988840"/>
            <a:ext cx="3095400" cy="2448272"/>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a:off x="5787402" y="1997100"/>
            <a:ext cx="1577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
        <p:nvSpPr>
          <p:cNvPr id="9" name="Content Placeholder 2"/>
          <p:cNvSpPr txBox="1">
            <a:spLocks/>
          </p:cNvSpPr>
          <p:nvPr/>
        </p:nvSpPr>
        <p:spPr>
          <a:xfrm>
            <a:off x="416651" y="5032203"/>
            <a:ext cx="8496000"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smtClean="0">
              <a:solidFill>
                <a:schemeClr val="accent1"/>
              </a:solidFill>
            </a:endParaRPr>
          </a:p>
          <a:p>
            <a:pPr marL="274320" lvl="1" indent="0">
              <a:buNone/>
            </a:pPr>
            <a:endParaRPr lang="de-AT" b="1" dirty="0">
              <a:solidFill>
                <a:schemeClr val="accent1"/>
              </a:solidFill>
            </a:endParaRPr>
          </a:p>
          <a:p>
            <a:pPr marL="274320" lvl="1" indent="0">
              <a:buNone/>
            </a:pPr>
            <a:r>
              <a:rPr lang="de-AT" sz="5500" b="1" dirty="0" smtClean="0">
                <a:solidFill>
                  <a:schemeClr val="accent1"/>
                </a:solidFill>
                <a:latin typeface="Corbel" panose="020B0503020204020204" pitchFamily="34" charset="0"/>
              </a:rPr>
              <a:t>       </a:t>
            </a:r>
            <a:r>
              <a:rPr lang="de-AT" sz="4500" b="1" dirty="0" smtClean="0">
                <a:solidFill>
                  <a:srgbClr val="189BC4"/>
                </a:solidFill>
                <a:latin typeface="Corbel" panose="020B0503020204020204" pitchFamily="34" charset="0"/>
              </a:rPr>
              <a:t>Wichtig dabei: </a:t>
            </a:r>
            <a:r>
              <a:rPr lang="de-AT" sz="4500" dirty="0" smtClean="0">
                <a:solidFill>
                  <a:schemeClr val="accent1"/>
                </a:solidFill>
                <a:latin typeface="Corbel" panose="020B0503020204020204" pitchFamily="34" charset="0"/>
              </a:rPr>
              <a:t>Zusammenarbeit der Donauanrainerstaaten</a:t>
            </a:r>
            <a:endParaRPr lang="de-AT" sz="5500" dirty="0">
              <a:solidFill>
                <a:schemeClr val="accent1"/>
              </a:solidFill>
              <a:latin typeface="Corbel" panose="020B0503020204020204" pitchFamily="34" charset="0"/>
            </a:endParaRPr>
          </a:p>
          <a:p>
            <a:pPr marL="546100" indent="0">
              <a:buNone/>
            </a:pPr>
            <a:r>
              <a:rPr lang="de-DE" spc="60" dirty="0" smtClean="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558" y="5214158"/>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496856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de-AT" sz="3100" b="1" dirty="0" smtClean="0">
                <a:solidFill>
                  <a:schemeClr val="accent1"/>
                </a:solidFill>
              </a:rPr>
              <a:t>Verkehrspolitischer Rahmen –  </a:t>
            </a:r>
            <a:br>
              <a:rPr lang="de-AT" sz="3100" b="1" dirty="0" smtClean="0">
                <a:solidFill>
                  <a:schemeClr val="accent1"/>
                </a:solidFill>
              </a:rPr>
            </a:br>
            <a:r>
              <a:rPr lang="de-AT" sz="3100" b="1" dirty="0" smtClean="0">
                <a:solidFill>
                  <a:schemeClr val="accent1"/>
                </a:solidFill>
              </a:rPr>
              <a:t>auf gesamteuropäischer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3" name="Content Placeholder 2"/>
          <p:cNvSpPr>
            <a:spLocks noGrp="1"/>
          </p:cNvSpPr>
          <p:nvPr>
            <p:ph idx="1"/>
          </p:nvPr>
        </p:nvSpPr>
        <p:spPr/>
        <p:txBody>
          <a:bodyPr>
            <a:normAutofit fontScale="92500" lnSpcReduction="10000"/>
          </a:bodyPr>
          <a:lstStyle/>
          <a:p>
            <a:pPr marL="0" indent="0">
              <a:spcAft>
                <a:spcPts val="1200"/>
              </a:spcAft>
              <a:buClr>
                <a:srgbClr val="189BC4"/>
              </a:buClr>
              <a:buNone/>
            </a:pPr>
            <a:r>
              <a:rPr lang="de-DE" sz="1900" b="1" dirty="0" smtClean="0">
                <a:solidFill>
                  <a:srgbClr val="189BC4"/>
                </a:solidFill>
              </a:rPr>
              <a:t>EU-Strategie </a:t>
            </a:r>
            <a:r>
              <a:rPr lang="de-DE" sz="1900" b="1" dirty="0">
                <a:solidFill>
                  <a:srgbClr val="189BC4"/>
                </a:solidFill>
              </a:rPr>
              <a:t>Europa 2020 </a:t>
            </a:r>
            <a:r>
              <a:rPr lang="de-AT" sz="1900" dirty="0">
                <a:solidFill>
                  <a:schemeClr val="accent1"/>
                </a:solidFill>
              </a:rPr>
              <a:t>(Europäische Kommission, 2010a</a:t>
            </a:r>
            <a:r>
              <a:rPr lang="de-AT" sz="1900" dirty="0" smtClean="0">
                <a:solidFill>
                  <a:schemeClr val="accent1"/>
                </a:solidFill>
              </a:rPr>
              <a:t>)</a:t>
            </a:r>
          </a:p>
          <a:p>
            <a:pPr>
              <a:spcAft>
                <a:spcPts val="1200"/>
              </a:spcAft>
              <a:buClr>
                <a:srgbClr val="189BC4"/>
              </a:buClr>
            </a:pPr>
            <a:r>
              <a:rPr lang="de-DE" sz="1900" dirty="0">
                <a:solidFill>
                  <a:schemeClr val="accent1"/>
                </a:solidFill>
              </a:rPr>
              <a:t>l</a:t>
            </a:r>
            <a:r>
              <a:rPr lang="de-DE" sz="1900" dirty="0" smtClean="0">
                <a:solidFill>
                  <a:schemeClr val="accent1"/>
                </a:solidFill>
              </a:rPr>
              <a:t>egt übergeordnete (verkehrs-)politische Ziele fest</a:t>
            </a:r>
          </a:p>
          <a:p>
            <a:pPr>
              <a:spcAft>
                <a:spcPts val="1200"/>
              </a:spcAft>
              <a:buClr>
                <a:srgbClr val="189BC4"/>
              </a:buClr>
            </a:pPr>
            <a:r>
              <a:rPr lang="de-DE" sz="1900" dirty="0" smtClean="0">
                <a:solidFill>
                  <a:schemeClr val="accent1"/>
                </a:solidFill>
              </a:rPr>
              <a:t>z.B. Reduktion der Treibhausgasemissionen</a:t>
            </a:r>
          </a:p>
          <a:p>
            <a:pPr>
              <a:spcAft>
                <a:spcPts val="1200"/>
              </a:spcAft>
              <a:buClr>
                <a:srgbClr val="189BC4"/>
              </a:buClr>
            </a:pPr>
            <a:r>
              <a:rPr lang="de-DE" sz="1900" dirty="0">
                <a:solidFill>
                  <a:schemeClr val="accent1"/>
                </a:solidFill>
              </a:rPr>
              <a:t>g</a:t>
            </a:r>
            <a:r>
              <a:rPr lang="de-DE" sz="1900" dirty="0" smtClean="0">
                <a:solidFill>
                  <a:schemeClr val="accent1"/>
                </a:solidFill>
              </a:rPr>
              <a:t>ibt Entwicklungsrahmen für Binnenschifffahrt vor</a:t>
            </a:r>
            <a:endParaRPr lang="de-DE" sz="1900" dirty="0">
              <a:solidFill>
                <a:schemeClr val="accent1"/>
              </a:solidFill>
            </a:endParaRPr>
          </a:p>
          <a:p>
            <a:pPr marL="0" indent="0">
              <a:spcAft>
                <a:spcPts val="1200"/>
              </a:spcAft>
              <a:buClr>
                <a:srgbClr val="189BC4"/>
              </a:buClr>
              <a:buNone/>
            </a:pPr>
            <a:r>
              <a:rPr lang="de-DE" sz="1900" b="1" dirty="0">
                <a:solidFill>
                  <a:srgbClr val="189BC4"/>
                </a:solidFill>
              </a:rPr>
              <a:t>Weißbuch Verkehr </a:t>
            </a:r>
            <a:r>
              <a:rPr lang="de-AT" sz="1900" dirty="0">
                <a:solidFill>
                  <a:schemeClr val="accent1"/>
                </a:solidFill>
              </a:rPr>
              <a:t>(Europäische Kommission, 2011</a:t>
            </a:r>
            <a:r>
              <a:rPr lang="de-AT" sz="1900" dirty="0" smtClean="0">
                <a:solidFill>
                  <a:schemeClr val="accent1"/>
                </a:solidFill>
              </a:rPr>
              <a:t>)</a:t>
            </a:r>
          </a:p>
          <a:p>
            <a:pPr>
              <a:spcAft>
                <a:spcPts val="1200"/>
              </a:spcAft>
              <a:buClr>
                <a:srgbClr val="189BC4"/>
              </a:buClr>
            </a:pPr>
            <a:r>
              <a:rPr lang="de-DE" sz="1900" dirty="0" smtClean="0">
                <a:solidFill>
                  <a:schemeClr val="accent1"/>
                </a:solidFill>
              </a:rPr>
              <a:t>Zielvorgaben zur Reduktion der </a:t>
            </a:r>
            <a:r>
              <a:rPr lang="de-DE" sz="1900" dirty="0">
                <a:solidFill>
                  <a:schemeClr val="accent1"/>
                </a:solidFill>
              </a:rPr>
              <a:t>CO2</a:t>
            </a:r>
            <a:r>
              <a:rPr lang="de-DE" sz="1900" dirty="0" smtClean="0">
                <a:solidFill>
                  <a:schemeClr val="accent1"/>
                </a:solidFill>
              </a:rPr>
              <a:t> Emissionen und Erdölabhängigkeit:</a:t>
            </a:r>
          </a:p>
          <a:p>
            <a:pPr lvl="1">
              <a:spcAft>
                <a:spcPts val="1200"/>
              </a:spcAft>
              <a:buClr>
                <a:srgbClr val="189BC4"/>
              </a:buClr>
              <a:buFont typeface="Symbol" panose="05050102010706020507" pitchFamily="18" charset="2"/>
              <a:buChar char="-"/>
            </a:pPr>
            <a:r>
              <a:rPr lang="de-DE" sz="1700" dirty="0" smtClean="0">
                <a:solidFill>
                  <a:schemeClr val="accent1"/>
                </a:solidFill>
              </a:rPr>
              <a:t>Verlagerung </a:t>
            </a:r>
            <a:r>
              <a:rPr lang="de-DE" sz="1700" dirty="0">
                <a:solidFill>
                  <a:schemeClr val="accent1"/>
                </a:solidFill>
              </a:rPr>
              <a:t>von 30% des Straßengüterverkehrs &gt;300 km bis </a:t>
            </a:r>
            <a:r>
              <a:rPr lang="de-DE" sz="1700" dirty="0" smtClean="0">
                <a:solidFill>
                  <a:schemeClr val="accent1"/>
                </a:solidFill>
              </a:rPr>
              <a:t>2030 auf Bahn und Schiff</a:t>
            </a:r>
          </a:p>
          <a:p>
            <a:pPr lvl="1">
              <a:spcAft>
                <a:spcPts val="1200"/>
              </a:spcAft>
              <a:buClr>
                <a:srgbClr val="189BC4"/>
              </a:buClr>
              <a:buFont typeface="Symbol" panose="05050102010706020507" pitchFamily="18" charset="2"/>
              <a:buChar char="-"/>
            </a:pPr>
            <a:r>
              <a:rPr lang="de-AT" sz="1700" dirty="0" smtClean="0">
                <a:solidFill>
                  <a:schemeClr val="accent1"/>
                </a:solidFill>
              </a:rPr>
              <a:t>Einrichtung eines voll funktionsfähigen EU-weiten transeuropäischen Kernnetzes </a:t>
            </a:r>
            <a:r>
              <a:rPr lang="de-AT" sz="1700" dirty="0">
                <a:solidFill>
                  <a:schemeClr val="accent1"/>
                </a:solidFill>
              </a:rPr>
              <a:t>bis </a:t>
            </a:r>
            <a:r>
              <a:rPr lang="de-AT" sz="1700" dirty="0" smtClean="0">
                <a:solidFill>
                  <a:schemeClr val="accent1"/>
                </a:solidFill>
              </a:rPr>
              <a:t>2030 </a:t>
            </a:r>
            <a:r>
              <a:rPr lang="de-AT" sz="1700" dirty="0">
                <a:solidFill>
                  <a:schemeClr val="accent1"/>
                </a:solidFill>
              </a:rPr>
              <a:t>(EU Leitlinie, 2010</a:t>
            </a:r>
            <a:r>
              <a:rPr lang="de-AT" sz="1700" dirty="0" smtClean="0">
                <a:solidFill>
                  <a:schemeClr val="accent1"/>
                </a:solidFill>
              </a:rPr>
              <a:t>)</a:t>
            </a:r>
          </a:p>
          <a:p>
            <a:pPr lvl="1">
              <a:spcAft>
                <a:spcPts val="1200"/>
              </a:spcAft>
              <a:buClr>
                <a:srgbClr val="189BC4"/>
              </a:buClr>
              <a:buFont typeface="Symbol" panose="05050102010706020507" pitchFamily="18" charset="2"/>
              <a:buChar char="-"/>
            </a:pPr>
            <a:r>
              <a:rPr lang="de-AT" sz="1700" dirty="0">
                <a:solidFill>
                  <a:schemeClr val="accent1"/>
                </a:solidFill>
              </a:rPr>
              <a:t>Einführung äquivalenter River Information Services (RIS</a:t>
            </a:r>
            <a:r>
              <a:rPr lang="de-AT" sz="1700" dirty="0" smtClean="0">
                <a:solidFill>
                  <a:schemeClr val="accent1"/>
                </a:solidFill>
              </a:rPr>
              <a:t>)</a:t>
            </a:r>
            <a:endParaRPr lang="de-DE" sz="1900" dirty="0" smtClean="0">
              <a:solidFill>
                <a:schemeClr val="accent1"/>
              </a:solidFill>
            </a:endParaRPr>
          </a:p>
          <a:p>
            <a:pPr>
              <a:spcAft>
                <a:spcPts val="1200"/>
              </a:spcAft>
              <a:buClr>
                <a:srgbClr val="189BC4"/>
              </a:buClr>
            </a:pPr>
            <a:r>
              <a:rPr lang="de-DE" sz="1900" dirty="0" smtClean="0">
                <a:solidFill>
                  <a:schemeClr val="accent1"/>
                </a:solidFill>
              </a:rPr>
              <a:t>Binnenschifffahrt als energieeffizienter Verkehrsträger anerkannt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6" name="Textfeld 1"/>
          <p:cNvSpPr txBox="1">
            <a:spLocks noChangeArrowheads="1"/>
          </p:cNvSpPr>
          <p:nvPr/>
        </p:nvSpPr>
        <p:spPr bwMode="auto">
          <a:xfrm>
            <a:off x="7575071" y="6429454"/>
            <a:ext cx="15763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ec.europa.eu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38084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435280" cy="4896544"/>
          </a:xfrm>
        </p:spPr>
        <p:txBody>
          <a:bodyPr>
            <a:normAutofit/>
          </a:bodyPr>
          <a:lstStyle/>
          <a:p>
            <a:pPr marL="0" indent="0">
              <a:spcAft>
                <a:spcPts val="1200"/>
              </a:spcAft>
              <a:buClr>
                <a:srgbClr val="189BC4"/>
              </a:buClr>
              <a:buNone/>
            </a:pPr>
            <a:r>
              <a:rPr lang="de-DE" sz="1800" b="1" dirty="0" smtClean="0">
                <a:solidFill>
                  <a:srgbClr val="189BC4"/>
                </a:solidFill>
              </a:rPr>
              <a:t>NAIADES</a:t>
            </a:r>
            <a:r>
              <a:rPr lang="de-DE" sz="1800" b="1" dirty="0" smtClean="0">
                <a:solidFill>
                  <a:schemeClr val="accent1"/>
                </a:solidFill>
              </a:rPr>
              <a:t> </a:t>
            </a:r>
            <a:r>
              <a:rPr lang="de-AT" sz="1800" dirty="0" smtClean="0">
                <a:solidFill>
                  <a:schemeClr val="accent1"/>
                </a:solidFill>
              </a:rPr>
              <a:t>(</a:t>
            </a:r>
            <a:r>
              <a:rPr lang="de-AT" sz="1800" dirty="0">
                <a:solidFill>
                  <a:schemeClr val="accent1"/>
                </a:solidFill>
              </a:rPr>
              <a:t>Europäische Kommission, 2006)</a:t>
            </a:r>
            <a:r>
              <a:rPr lang="de-DE" sz="1800" dirty="0">
                <a:solidFill>
                  <a:schemeClr val="accent1"/>
                </a:solidFill>
              </a:rPr>
              <a:t> und </a:t>
            </a:r>
            <a:r>
              <a:rPr lang="de-DE" sz="1800" b="1" dirty="0" smtClean="0">
                <a:solidFill>
                  <a:srgbClr val="189BC4"/>
                </a:solidFill>
              </a:rPr>
              <a:t>NAIADES II </a:t>
            </a:r>
            <a:r>
              <a:rPr lang="de-DE" sz="1800" b="1" dirty="0" smtClean="0">
                <a:solidFill>
                  <a:schemeClr val="accent1"/>
                </a:solidFill>
              </a:rPr>
              <a:t>- </a:t>
            </a:r>
            <a:r>
              <a:rPr lang="de-DE" sz="1800" dirty="0" smtClean="0">
                <a:solidFill>
                  <a:schemeClr val="accent1"/>
                </a:solidFill>
              </a:rPr>
              <a:t>Aktionsprogramm </a:t>
            </a:r>
            <a:r>
              <a:rPr lang="de-DE" sz="1800" dirty="0">
                <a:solidFill>
                  <a:schemeClr val="accent1"/>
                </a:solidFill>
              </a:rPr>
              <a:t>zur Förderung der </a:t>
            </a:r>
            <a:r>
              <a:rPr lang="de-DE" sz="1800" dirty="0" smtClean="0">
                <a:solidFill>
                  <a:schemeClr val="accent1"/>
                </a:solidFill>
              </a:rPr>
              <a:t>Binnenschifffahrt:</a:t>
            </a:r>
          </a:p>
          <a:p>
            <a:pPr>
              <a:spcAft>
                <a:spcPts val="1200"/>
              </a:spcAft>
              <a:buClr>
                <a:srgbClr val="189BC4"/>
              </a:buClr>
            </a:pPr>
            <a:r>
              <a:rPr lang="de-DE" sz="1800" dirty="0" smtClean="0">
                <a:solidFill>
                  <a:schemeClr val="accent1"/>
                </a:solidFill>
              </a:rPr>
              <a:t>Leitlinien zur Stärkung der Binnenschifffahrt</a:t>
            </a:r>
          </a:p>
          <a:p>
            <a:pPr>
              <a:spcAft>
                <a:spcPts val="1200"/>
              </a:spcAft>
              <a:buClr>
                <a:srgbClr val="189BC4"/>
              </a:buClr>
            </a:pPr>
            <a:r>
              <a:rPr lang="de-DE" sz="1800" dirty="0" smtClean="0">
                <a:solidFill>
                  <a:schemeClr val="accent1"/>
                </a:solidFill>
              </a:rPr>
              <a:t>Bereiche: Infrastruktur, Märkte, Flotte, Arbeitsplätze/Kenntnisse und RIS</a:t>
            </a:r>
          </a:p>
          <a:p>
            <a:pPr>
              <a:spcAft>
                <a:spcPts val="1200"/>
              </a:spcAft>
              <a:buClr>
                <a:srgbClr val="189BC4"/>
              </a:buClr>
            </a:pPr>
            <a:r>
              <a:rPr lang="de-DE" sz="1800" dirty="0" smtClean="0">
                <a:solidFill>
                  <a:schemeClr val="accent1"/>
                </a:solidFill>
              </a:rPr>
              <a:t>Ziel: Steigerung der Auslastung und Nachhaltigkeit</a:t>
            </a:r>
          </a:p>
          <a:p>
            <a:pPr>
              <a:spcAft>
                <a:spcPts val="1200"/>
              </a:spcAft>
              <a:buClr>
                <a:srgbClr val="189BC4"/>
              </a:buClr>
            </a:pPr>
            <a:r>
              <a:rPr lang="de-DE" sz="1800" b="1" dirty="0" smtClean="0">
                <a:solidFill>
                  <a:srgbClr val="189BC4"/>
                </a:solidFill>
              </a:rPr>
              <a:t>PLATINA</a:t>
            </a:r>
            <a:r>
              <a:rPr lang="de-DE" sz="1800" dirty="0" smtClean="0">
                <a:solidFill>
                  <a:srgbClr val="189BC4"/>
                </a:solidFill>
              </a:rPr>
              <a:t>: </a:t>
            </a:r>
            <a:r>
              <a:rPr lang="de-DE" sz="1800" dirty="0" smtClean="0">
                <a:solidFill>
                  <a:schemeClr val="accent1"/>
                </a:solidFill>
              </a:rPr>
              <a:t>Plattform zur koordinierten Umsetzung von NAIADES</a:t>
            </a:r>
          </a:p>
          <a:p>
            <a:pPr marL="0" indent="0">
              <a:spcAft>
                <a:spcPts val="1200"/>
              </a:spcAft>
              <a:buClr>
                <a:srgbClr val="189BC4"/>
              </a:buClr>
              <a:buNone/>
            </a:pPr>
            <a:r>
              <a:rPr lang="de-DE" sz="1800" b="1" dirty="0" smtClean="0">
                <a:solidFill>
                  <a:srgbClr val="189BC4"/>
                </a:solidFill>
              </a:rPr>
              <a:t>EU Donauraumstrategie </a:t>
            </a:r>
            <a:r>
              <a:rPr lang="de-DE" sz="1800" dirty="0" smtClean="0">
                <a:solidFill>
                  <a:schemeClr val="accent1"/>
                </a:solidFill>
              </a:rPr>
              <a:t>– EUSDR </a:t>
            </a:r>
            <a:r>
              <a:rPr lang="de-AT" sz="1800" dirty="0" smtClean="0">
                <a:solidFill>
                  <a:schemeClr val="accent1"/>
                </a:solidFill>
              </a:rPr>
              <a:t>(Europäische Kommission, 2010)</a:t>
            </a:r>
          </a:p>
          <a:p>
            <a:pPr>
              <a:spcAft>
                <a:spcPts val="1200"/>
              </a:spcAft>
              <a:buClr>
                <a:srgbClr val="189BC4"/>
              </a:buClr>
            </a:pPr>
            <a:r>
              <a:rPr lang="de-AT" sz="1800" dirty="0" smtClean="0">
                <a:solidFill>
                  <a:schemeClr val="accent1"/>
                </a:solidFill>
              </a:rPr>
              <a:t>Donaustaaten + Interessensvertretungen </a:t>
            </a:r>
          </a:p>
          <a:p>
            <a:pPr>
              <a:spcAft>
                <a:spcPts val="1200"/>
              </a:spcAft>
              <a:buClr>
                <a:srgbClr val="189BC4"/>
              </a:buClr>
            </a:pPr>
            <a:r>
              <a:rPr lang="de-AT" sz="1800" dirty="0" smtClean="0">
                <a:solidFill>
                  <a:schemeClr val="accent1"/>
                </a:solidFill>
              </a:rPr>
              <a:t>Aktionsplan mit Zielen bis 2020</a:t>
            </a:r>
          </a:p>
          <a:p>
            <a:pPr>
              <a:spcAft>
                <a:spcPts val="1200"/>
              </a:spcAft>
              <a:buClr>
                <a:srgbClr val="189BC4"/>
              </a:buClr>
            </a:pPr>
            <a:r>
              <a:rPr lang="de-AT" sz="1800" dirty="0">
                <a:solidFill>
                  <a:schemeClr val="accent1"/>
                </a:solidFill>
              </a:rPr>
              <a:t>z</a:t>
            </a:r>
            <a:r>
              <a:rPr lang="de-AT" sz="1800" dirty="0" smtClean="0">
                <a:solidFill>
                  <a:schemeClr val="accent1"/>
                </a:solidFill>
              </a:rPr>
              <a:t>.B. Erhöhung des Güterverkehrs auf der Donau um 20% (im Vergleich zu 2010)</a:t>
            </a: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6" name="Title 1"/>
          <p:cNvSpPr>
            <a:spLocks noGrp="1"/>
          </p:cNvSpPr>
          <p:nvPr>
            <p:ph type="title"/>
          </p:nvPr>
        </p:nvSpPr>
        <p:spPr>
          <a:xfrm>
            <a:off x="457200" y="404664"/>
            <a:ext cx="8435280" cy="990600"/>
          </a:xfrm>
        </p:spPr>
        <p:txBody>
          <a:bodyPr>
            <a:normAutofit fontScale="90000"/>
          </a:bodyPr>
          <a:lstStyle/>
          <a:p>
            <a:r>
              <a:rPr lang="de-AT" sz="3100" b="1" dirty="0" smtClean="0">
                <a:solidFill>
                  <a:schemeClr val="accent1"/>
                </a:solidFill>
              </a:rPr>
              <a:t>Verkehrspolitischer Rahmen – </a:t>
            </a:r>
            <a:br>
              <a:rPr lang="de-AT" sz="3100" b="1" dirty="0" smtClean="0">
                <a:solidFill>
                  <a:schemeClr val="accent1"/>
                </a:solidFill>
              </a:rPr>
            </a:br>
            <a:r>
              <a:rPr lang="de-AT" sz="3100" b="1" dirty="0" smtClean="0">
                <a:solidFill>
                  <a:schemeClr val="accent1"/>
                </a:solidFill>
              </a:rPr>
              <a:t>auf gesamteuropäischer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7" name="Textfeld 1"/>
          <p:cNvSpPr txBox="1">
            <a:spLocks noChangeArrowheads="1"/>
          </p:cNvSpPr>
          <p:nvPr/>
        </p:nvSpPr>
        <p:spPr bwMode="auto">
          <a:xfrm>
            <a:off x="6732240" y="6429454"/>
            <a:ext cx="2419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danube-region.eu, ec.europa.eu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51338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1200"/>
              </a:spcAft>
              <a:buClr>
                <a:srgbClr val="189BC4"/>
              </a:buClr>
            </a:pPr>
            <a:r>
              <a:rPr lang="de-AT" sz="1800" b="1" dirty="0">
                <a:solidFill>
                  <a:srgbClr val="189BC4"/>
                </a:solidFill>
              </a:rPr>
              <a:t>Gesamtverkehrsplan</a:t>
            </a:r>
            <a:r>
              <a:rPr lang="de-AT" sz="1800" dirty="0">
                <a:solidFill>
                  <a:schemeClr val="accent1"/>
                </a:solidFill>
              </a:rPr>
              <a:t> (bmvit, 2012</a:t>
            </a:r>
            <a:r>
              <a:rPr lang="de-AT" sz="1800" dirty="0" smtClean="0">
                <a:solidFill>
                  <a:schemeClr val="accent1"/>
                </a:solidFill>
              </a:rPr>
              <a:t>)</a:t>
            </a:r>
          </a:p>
          <a:p>
            <a:pPr lvl="1">
              <a:spcAft>
                <a:spcPts val="1200"/>
              </a:spcAft>
              <a:buClr>
                <a:srgbClr val="189BC4"/>
              </a:buClr>
              <a:buFont typeface="Symbol" panose="05050102010706020507" pitchFamily="18" charset="2"/>
              <a:buChar char="-"/>
            </a:pPr>
            <a:r>
              <a:rPr lang="de-AT" sz="1600" dirty="0">
                <a:solidFill>
                  <a:schemeClr val="accent1"/>
                </a:solidFill>
              </a:rPr>
              <a:t>r</a:t>
            </a:r>
            <a:r>
              <a:rPr lang="de-AT" sz="1600" dirty="0" smtClean="0">
                <a:solidFill>
                  <a:schemeClr val="accent1"/>
                </a:solidFill>
              </a:rPr>
              <a:t>egelt gesamte Verkehrsinfrastruktur von 2011-2016</a:t>
            </a:r>
            <a:endParaRPr lang="de-DE" sz="1600" dirty="0">
              <a:solidFill>
                <a:schemeClr val="accent1"/>
              </a:solidFill>
            </a:endParaRPr>
          </a:p>
          <a:p>
            <a:pPr>
              <a:spcAft>
                <a:spcPts val="1200"/>
              </a:spcAft>
              <a:buClr>
                <a:srgbClr val="189BC4"/>
              </a:buClr>
            </a:pPr>
            <a:endParaRPr lang="de-AT" sz="1800" b="1" dirty="0" smtClean="0">
              <a:solidFill>
                <a:srgbClr val="189BC4"/>
              </a:solidFill>
            </a:endParaRPr>
          </a:p>
          <a:p>
            <a:pPr>
              <a:spcAft>
                <a:spcPts val="1200"/>
              </a:spcAft>
              <a:buClr>
                <a:srgbClr val="189BC4"/>
              </a:buClr>
            </a:pPr>
            <a:r>
              <a:rPr lang="de-AT" sz="1800" b="1" dirty="0" smtClean="0">
                <a:solidFill>
                  <a:srgbClr val="189BC4"/>
                </a:solidFill>
              </a:rPr>
              <a:t>Nationaler </a:t>
            </a:r>
            <a:r>
              <a:rPr lang="de-AT" sz="1800" b="1" dirty="0">
                <a:solidFill>
                  <a:srgbClr val="189BC4"/>
                </a:solidFill>
              </a:rPr>
              <a:t>Aktionsplan </a:t>
            </a:r>
            <a:r>
              <a:rPr lang="de-AT" sz="1800" b="1" dirty="0" smtClean="0">
                <a:solidFill>
                  <a:srgbClr val="189BC4"/>
                </a:solidFill>
              </a:rPr>
              <a:t>Donauschifffahrt – NAP</a:t>
            </a:r>
            <a:r>
              <a:rPr lang="de-AT" sz="1800" dirty="0" smtClean="0">
                <a:solidFill>
                  <a:srgbClr val="189BC4"/>
                </a:solidFill>
              </a:rPr>
              <a:t> </a:t>
            </a:r>
            <a:r>
              <a:rPr lang="de-AT" sz="1800" dirty="0">
                <a:solidFill>
                  <a:schemeClr val="accent1"/>
                </a:solidFill>
              </a:rPr>
              <a:t>(bmvit, via donau, 2006</a:t>
            </a:r>
            <a:r>
              <a:rPr lang="de-AT" sz="1800" dirty="0" smtClean="0">
                <a:solidFill>
                  <a:schemeClr val="accent1"/>
                </a:solidFill>
              </a:rPr>
              <a:t>)</a:t>
            </a:r>
            <a:endParaRPr lang="de-DE" sz="1800" dirty="0">
              <a:solidFill>
                <a:schemeClr val="accent1"/>
              </a:solidFill>
            </a:endParaRPr>
          </a:p>
          <a:p>
            <a:pPr lvl="1">
              <a:spcAft>
                <a:spcPts val="1200"/>
              </a:spcAft>
              <a:buClr>
                <a:srgbClr val="189BC4"/>
              </a:buClr>
              <a:buFont typeface="Symbol" panose="05050102010706020507" pitchFamily="18" charset="2"/>
              <a:buChar char="-"/>
            </a:pPr>
            <a:r>
              <a:rPr lang="de-AT" sz="1600" dirty="0" smtClean="0">
                <a:solidFill>
                  <a:schemeClr val="accent1"/>
                </a:solidFill>
              </a:rPr>
              <a:t>Maßnahmen zur Stärkung der Binnenschifffahrt</a:t>
            </a:r>
          </a:p>
          <a:p>
            <a:pPr lvl="1">
              <a:spcAft>
                <a:spcPts val="1200"/>
              </a:spcAft>
              <a:buClr>
                <a:srgbClr val="189BC4"/>
              </a:buClr>
              <a:buFont typeface="Symbol" panose="05050102010706020507" pitchFamily="18" charset="2"/>
              <a:buChar char="-"/>
            </a:pPr>
            <a:r>
              <a:rPr lang="de-AT" sz="1600" dirty="0">
                <a:solidFill>
                  <a:schemeClr val="accent1"/>
                </a:solidFill>
              </a:rPr>
              <a:t>i</a:t>
            </a:r>
            <a:r>
              <a:rPr lang="de-AT" sz="1600" dirty="0" smtClean="0">
                <a:solidFill>
                  <a:schemeClr val="accent1"/>
                </a:solidFill>
              </a:rPr>
              <a:t>m Einklang mit EU-weiter Donauraumstrategie</a:t>
            </a:r>
          </a:p>
          <a:p>
            <a:pPr lvl="1">
              <a:spcAft>
                <a:spcPts val="1200"/>
              </a:spcAft>
              <a:buClr>
                <a:srgbClr val="189BC4"/>
              </a:buClr>
              <a:buFont typeface="Symbol" panose="05050102010706020507" pitchFamily="18" charset="2"/>
              <a:buChar char="-"/>
            </a:pPr>
            <a:r>
              <a:rPr lang="de-AT" sz="1600" dirty="0" smtClean="0">
                <a:solidFill>
                  <a:schemeClr val="accent1"/>
                </a:solidFill>
              </a:rPr>
              <a:t>seit 2007 im österreichischen </a:t>
            </a:r>
            <a:br>
              <a:rPr lang="de-AT" sz="1600" dirty="0" smtClean="0">
                <a:solidFill>
                  <a:schemeClr val="accent1"/>
                </a:solidFill>
              </a:rPr>
            </a:br>
            <a:r>
              <a:rPr lang="de-AT" sz="1600" dirty="0" smtClean="0">
                <a:solidFill>
                  <a:schemeClr val="accent1"/>
                </a:solidFill>
              </a:rPr>
              <a:t>Regierungsprogramm verankert</a:t>
            </a:r>
          </a:p>
          <a:p>
            <a:pPr lvl="1">
              <a:spcAft>
                <a:spcPts val="1200"/>
              </a:spcAft>
              <a:buClr>
                <a:srgbClr val="189BC4"/>
              </a:buClr>
              <a:buFont typeface="Symbol" panose="05050102010706020507" pitchFamily="18" charset="2"/>
              <a:buChar char="-"/>
            </a:pPr>
            <a:r>
              <a:rPr lang="de-AT" sz="1600" dirty="0">
                <a:solidFill>
                  <a:schemeClr val="accent1"/>
                </a:solidFill>
              </a:rPr>
              <a:t>v</a:t>
            </a:r>
            <a:r>
              <a:rPr lang="de-AT" sz="1600" dirty="0" smtClean="0">
                <a:solidFill>
                  <a:schemeClr val="accent1"/>
                </a:solidFill>
              </a:rPr>
              <a:t>on bmvit und via donau umgesetzt</a:t>
            </a:r>
            <a:endParaRPr lang="de-AT" sz="16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Picture 5"/>
          <p:cNvPicPr/>
          <p:nvPr/>
        </p:nvPicPr>
        <p:blipFill rotWithShape="1">
          <a:blip r:embed="rId3" cstate="screen">
            <a:extLst>
              <a:ext uri="{28A0092B-C50C-407E-A947-70E740481C1C}">
                <a14:useLocalDpi xmlns:a14="http://schemas.microsoft.com/office/drawing/2010/main"/>
              </a:ext>
            </a:extLst>
          </a:blip>
          <a:srcRect b="7732"/>
          <a:stretch/>
        </p:blipFill>
        <p:spPr bwMode="auto">
          <a:xfrm>
            <a:off x="5314662" y="3501008"/>
            <a:ext cx="3851920" cy="2302993"/>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5291780" y="5553073"/>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alibri"/>
              </a:rPr>
              <a:t>Quelle: via donau</a:t>
            </a:r>
            <a:endParaRPr lang="de-DE" sz="800" dirty="0">
              <a:solidFill>
                <a:srgbClr val="3C628F"/>
              </a:solidFill>
              <a:latin typeface="Calibri"/>
            </a:endParaRPr>
          </a:p>
        </p:txBody>
      </p:sp>
      <p:sp>
        <p:nvSpPr>
          <p:cNvPr id="8" name="Title 1"/>
          <p:cNvSpPr>
            <a:spLocks noGrp="1"/>
          </p:cNvSpPr>
          <p:nvPr>
            <p:ph type="title"/>
          </p:nvPr>
        </p:nvSpPr>
        <p:spPr>
          <a:xfrm>
            <a:off x="457200" y="332656"/>
            <a:ext cx="8435280" cy="990600"/>
          </a:xfrm>
        </p:spPr>
        <p:txBody>
          <a:bodyPr>
            <a:normAutofit fontScale="90000"/>
          </a:bodyPr>
          <a:lstStyle/>
          <a:p>
            <a:r>
              <a:rPr lang="de-AT" sz="3100" b="1" dirty="0" smtClean="0">
                <a:solidFill>
                  <a:schemeClr val="accent1"/>
                </a:solidFill>
              </a:rPr>
              <a:t>Verkehrspolitischer Rahmen –</a:t>
            </a:r>
            <a:br>
              <a:rPr lang="de-AT" sz="3100" b="1" dirty="0" smtClean="0">
                <a:solidFill>
                  <a:schemeClr val="accent1"/>
                </a:solidFill>
              </a:rPr>
            </a:br>
            <a:r>
              <a:rPr lang="de-AT" sz="3100" b="1" dirty="0" smtClean="0">
                <a:solidFill>
                  <a:schemeClr val="accent1"/>
                </a:solidFill>
              </a:rPr>
              <a:t>auf österreichischer Ebene</a:t>
            </a:r>
            <a:r>
              <a:rPr lang="de-AT" dirty="0" smtClean="0">
                <a:solidFill>
                  <a:schemeClr val="accent1"/>
                </a:solidFill>
              </a:rPr>
              <a:t/>
            </a:r>
            <a:br>
              <a:rPr lang="de-AT" dirty="0" smtClean="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9" name="Textfeld 1"/>
          <p:cNvSpPr txBox="1">
            <a:spLocks noChangeArrowheads="1"/>
          </p:cNvSpPr>
          <p:nvPr/>
        </p:nvSpPr>
        <p:spPr bwMode="auto">
          <a:xfrm>
            <a:off x="7942446"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r>
              <a:rPr lang="de-DE" sz="800" dirty="0" smtClean="0">
                <a:solidFill>
                  <a:srgbClr val="3C628F"/>
                </a:solidFill>
                <a:latin typeface="Corbel" panose="020B0503020204020204" pitchFamily="34" charset="0"/>
              </a:rPr>
              <a:t>, </a:t>
            </a:r>
            <a:r>
              <a:rPr lang="de-DE" sz="800" dirty="0" err="1" smtClean="0">
                <a:solidFill>
                  <a:srgbClr val="3C628F"/>
                </a:solidFill>
                <a:latin typeface="Corbel" panose="020B0503020204020204" pitchFamily="34" charset="0"/>
              </a:rPr>
              <a:t>bmvit</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696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Problemlösung &amp; </a:t>
            </a:r>
            <a:r>
              <a:rPr lang="de-AT" b="1" dirty="0">
                <a:solidFill>
                  <a:schemeClr val="accent1"/>
                </a:solidFill>
              </a:rPr>
              <a:t>V</a:t>
            </a:r>
            <a:r>
              <a:rPr lang="de-AT" b="1" dirty="0" smtClean="0">
                <a:solidFill>
                  <a:schemeClr val="accent1"/>
                </a:solidFill>
              </a:rPr>
              <a:t>erbesserung</a:t>
            </a:r>
            <a:r>
              <a:rPr lang="de-AT" sz="2000" b="1" dirty="0" smtClean="0">
                <a:solidFill>
                  <a:schemeClr val="accent1"/>
                </a:solidFill>
              </a:rPr>
              <a:t/>
            </a:r>
            <a:br>
              <a:rPr lang="de-AT" sz="2000" b="1" dirty="0" smtClean="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normAutofit lnSpcReduction="10000"/>
          </a:bodyPr>
          <a:lstStyle/>
          <a:p>
            <a:pPr marL="0" indent="0">
              <a:spcAft>
                <a:spcPts val="1200"/>
              </a:spcAft>
              <a:buClr>
                <a:srgbClr val="189BC4"/>
              </a:buClr>
              <a:buNone/>
            </a:pPr>
            <a:r>
              <a:rPr lang="de-AT" sz="1800" b="1" dirty="0">
                <a:solidFill>
                  <a:srgbClr val="189BC4"/>
                </a:solidFill>
              </a:rPr>
              <a:t>Abhängigkeit von Fahrwasserverhältnissen</a:t>
            </a:r>
            <a:endParaRPr lang="de-AT" sz="1800" b="1" dirty="0" smtClean="0">
              <a:solidFill>
                <a:srgbClr val="189BC4"/>
              </a:solidFill>
            </a:endParaRPr>
          </a:p>
          <a:p>
            <a:pPr>
              <a:spcAft>
                <a:spcPts val="1200"/>
              </a:spcAft>
              <a:buClr>
                <a:srgbClr val="189BC4"/>
              </a:buClr>
            </a:pPr>
            <a:r>
              <a:rPr lang="de-AT" sz="1800" dirty="0">
                <a:solidFill>
                  <a:schemeClr val="accent1"/>
                </a:solidFill>
              </a:rPr>
              <a:t>s</a:t>
            </a:r>
            <a:r>
              <a:rPr lang="de-AT" sz="1800" dirty="0" smtClean="0">
                <a:solidFill>
                  <a:schemeClr val="accent1"/>
                </a:solidFill>
              </a:rPr>
              <a:t>aisonales </a:t>
            </a:r>
            <a:r>
              <a:rPr lang="de-AT" sz="1800" dirty="0">
                <a:solidFill>
                  <a:schemeClr val="accent1"/>
                </a:solidFill>
              </a:rPr>
              <a:t>Niederwasser (Wasserstände &lt; </a:t>
            </a:r>
            <a:r>
              <a:rPr lang="de-AT" sz="1800" dirty="0" smtClean="0">
                <a:solidFill>
                  <a:schemeClr val="accent1"/>
                </a:solidFill>
              </a:rPr>
              <a:t>2,5 m </a:t>
            </a:r>
            <a:r>
              <a:rPr lang="de-AT" sz="1800" dirty="0">
                <a:solidFill>
                  <a:schemeClr val="accent1"/>
                </a:solidFill>
              </a:rPr>
              <a:t>)-&gt; Schiffe können nicht voll beladen werden -&gt; Wirtschaftlichkeit </a:t>
            </a:r>
            <a:r>
              <a:rPr lang="de-AT" sz="1800" dirty="0" smtClean="0">
                <a:solidFill>
                  <a:schemeClr val="accent1"/>
                </a:solidFill>
              </a:rPr>
              <a:t>sinkt</a:t>
            </a:r>
          </a:p>
          <a:p>
            <a:pPr>
              <a:spcAft>
                <a:spcPts val="1200"/>
              </a:spcAft>
              <a:buClr>
                <a:srgbClr val="189BC4"/>
              </a:buClr>
            </a:pPr>
            <a:endParaRPr lang="de-AT" sz="1800" b="1" dirty="0" smtClean="0">
              <a:solidFill>
                <a:srgbClr val="189BC4"/>
              </a:solidFill>
            </a:endParaRPr>
          </a:p>
          <a:p>
            <a:pPr>
              <a:spcAft>
                <a:spcPts val="1200"/>
              </a:spcAft>
              <a:buClr>
                <a:srgbClr val="189BC4"/>
              </a:buClr>
            </a:pPr>
            <a:r>
              <a:rPr lang="de-AT" sz="1800" b="1" dirty="0" smtClean="0">
                <a:solidFill>
                  <a:srgbClr val="189BC4"/>
                </a:solidFill>
              </a:rPr>
              <a:t>Lösungs-/Verbesserungsansatz:</a:t>
            </a:r>
          </a:p>
          <a:p>
            <a:pPr lvl="1">
              <a:spcAft>
                <a:spcPts val="1200"/>
              </a:spcAft>
              <a:buClr>
                <a:srgbClr val="189BC4"/>
              </a:buClr>
              <a:buFont typeface="Symbol" panose="05050102010706020507" pitchFamily="18" charset="2"/>
              <a:buChar char="-"/>
            </a:pPr>
            <a:r>
              <a:rPr lang="de-AT" sz="1600" dirty="0" smtClean="0">
                <a:solidFill>
                  <a:schemeClr val="accent1"/>
                </a:solidFill>
              </a:rPr>
              <a:t>Wasserstraßeninstandhaltung, flussbauliche Maßnahmen</a:t>
            </a:r>
          </a:p>
          <a:p>
            <a:pPr lvl="1">
              <a:spcAft>
                <a:spcPts val="1200"/>
              </a:spcAft>
              <a:buClr>
                <a:srgbClr val="189BC4"/>
              </a:buClr>
              <a:buFont typeface="Symbol" panose="05050102010706020507" pitchFamily="18" charset="2"/>
              <a:buChar char="-"/>
            </a:pPr>
            <a:r>
              <a:rPr lang="de-AT" sz="1600" dirty="0" smtClean="0">
                <a:solidFill>
                  <a:schemeClr val="accent1"/>
                </a:solidFill>
              </a:rPr>
              <a:t>Informationen zu Wasserständen durch River Information Services (RIS)</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err="1" smtClean="0">
                <a:solidFill>
                  <a:schemeClr val="accent1"/>
                </a:solidFill>
              </a:rPr>
              <a:t>viadonau</a:t>
            </a:r>
            <a:r>
              <a:rPr lang="de-AT" sz="1800" dirty="0" smtClean="0">
                <a:solidFill>
                  <a:schemeClr val="accent1"/>
                </a:solidFill>
              </a:rPr>
              <a:t>:</a:t>
            </a:r>
          </a:p>
          <a:p>
            <a:pPr lvl="1">
              <a:spcAft>
                <a:spcPts val="1200"/>
              </a:spcAft>
              <a:buClr>
                <a:srgbClr val="189BC4"/>
              </a:buClr>
              <a:buFont typeface="Symbol" panose="05050102010706020507" pitchFamily="18" charset="2"/>
              <a:buChar char="-"/>
            </a:pPr>
            <a:r>
              <a:rPr lang="de-AT" sz="1600" dirty="0" smtClean="0">
                <a:solidFill>
                  <a:schemeClr val="accent1"/>
                </a:solidFill>
              </a:rPr>
              <a:t>zuständig für die Instandhaltung/Verbesserung der Wasserstraße</a:t>
            </a:r>
          </a:p>
          <a:p>
            <a:pPr lvl="1">
              <a:spcAft>
                <a:spcPts val="1200"/>
              </a:spcAft>
              <a:buClr>
                <a:srgbClr val="189BC4"/>
              </a:buClr>
              <a:buFont typeface="Symbol" panose="05050102010706020507" pitchFamily="18" charset="2"/>
              <a:buChar char="-"/>
            </a:pPr>
            <a:r>
              <a:rPr lang="de-AT" sz="1600" dirty="0">
                <a:solidFill>
                  <a:schemeClr val="accent1"/>
                </a:solidFill>
              </a:rPr>
              <a:t>b</a:t>
            </a:r>
            <a:r>
              <a:rPr lang="de-AT" sz="1600" dirty="0" smtClean="0">
                <a:solidFill>
                  <a:schemeClr val="accent1"/>
                </a:solidFill>
              </a:rPr>
              <a:t>etreibt DoRIS - das österreichische RIS</a:t>
            </a:r>
          </a:p>
          <a:p>
            <a:pPr lvl="1">
              <a:spcAft>
                <a:spcPts val="1200"/>
              </a:spcAft>
            </a:pPr>
            <a:endParaRPr lang="de-AT" sz="1800" dirty="0" smtClean="0">
              <a:solidFill>
                <a:schemeClr val="accent1"/>
              </a:solidFill>
            </a:endParaRPr>
          </a:p>
          <a:p>
            <a:pPr lvl="1">
              <a:spcAft>
                <a:spcPts val="1200"/>
              </a:spcAft>
            </a:pPr>
            <a:endParaRPr lang="de-AT" sz="1800" dirty="0">
              <a:solidFill>
                <a:schemeClr val="accent1"/>
              </a:solidFill>
            </a:endParaRPr>
          </a:p>
          <a:p>
            <a:pPr lvl="1">
              <a:spcAft>
                <a:spcPts val="1200"/>
              </a:spcAft>
            </a:pPr>
            <a:endParaRPr lang="de-AT" sz="1800" dirty="0" smtClean="0">
              <a:solidFill>
                <a:schemeClr val="accent1"/>
              </a:solidFill>
            </a:endParaRPr>
          </a:p>
          <a:p>
            <a:pPr>
              <a:spcAft>
                <a:spcPts val="1200"/>
              </a:spcAft>
            </a:pP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
        <p:nvSpPr>
          <p:cNvPr id="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01650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Problemlösung &amp; </a:t>
            </a:r>
            <a:r>
              <a:rPr lang="de-AT" b="1" dirty="0">
                <a:solidFill>
                  <a:schemeClr val="accent1"/>
                </a:solidFill>
              </a:rPr>
              <a:t>V</a:t>
            </a:r>
            <a:r>
              <a:rPr lang="de-AT" b="1" dirty="0" smtClean="0">
                <a:solidFill>
                  <a:schemeClr val="accent1"/>
                </a:solidFill>
              </a:rPr>
              <a:t>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DE" sz="2400" dirty="0">
              <a:solidFill>
                <a:schemeClr val="accent1"/>
              </a:solidFill>
            </a:endParaRPr>
          </a:p>
        </p:txBody>
      </p:sp>
      <p:sp>
        <p:nvSpPr>
          <p:cNvPr id="3" name="Inhaltsplatzhalter 2"/>
          <p:cNvSpPr>
            <a:spLocks noGrp="1"/>
          </p:cNvSpPr>
          <p:nvPr>
            <p:ph idx="1"/>
          </p:nvPr>
        </p:nvSpPr>
        <p:spPr>
          <a:xfrm>
            <a:off x="457200" y="1700808"/>
            <a:ext cx="8229600" cy="5040560"/>
          </a:xfrm>
        </p:spPr>
        <p:txBody>
          <a:bodyPr>
            <a:normAutofit/>
          </a:bodyPr>
          <a:lstStyle/>
          <a:p>
            <a:pPr marL="0" indent="0">
              <a:buNone/>
            </a:pPr>
            <a:r>
              <a:rPr lang="de-AT" sz="1800" b="1" dirty="0" smtClean="0">
                <a:solidFill>
                  <a:srgbClr val="189BC4"/>
                </a:solidFill>
              </a:rPr>
              <a:t>Instandhaltungsarbeiten:</a:t>
            </a:r>
            <a:endParaRPr lang="de-AT" sz="1800" dirty="0" smtClean="0">
              <a:solidFill>
                <a:srgbClr val="189BC4"/>
              </a:solidFill>
            </a:endParaRPr>
          </a:p>
          <a:p>
            <a:pPr>
              <a:spcBef>
                <a:spcPts val="600"/>
              </a:spcBef>
              <a:spcAft>
                <a:spcPts val="600"/>
              </a:spcAft>
              <a:buClr>
                <a:srgbClr val="189BC4"/>
              </a:buClr>
            </a:pPr>
            <a:r>
              <a:rPr lang="de-AT" sz="1800" dirty="0" smtClean="0">
                <a:solidFill>
                  <a:schemeClr val="accent1"/>
                </a:solidFill>
              </a:rPr>
              <a:t>Transport von Sedimenten </a:t>
            </a:r>
            <a:br>
              <a:rPr lang="de-AT" sz="1800" dirty="0" smtClean="0">
                <a:solidFill>
                  <a:schemeClr val="accent1"/>
                </a:solidFill>
              </a:rPr>
            </a:br>
            <a:r>
              <a:rPr lang="de-AT" sz="1800" dirty="0" smtClean="0">
                <a:solidFill>
                  <a:schemeClr val="accent1"/>
                </a:solidFill>
              </a:rPr>
              <a:t>(Kies, Sand)</a:t>
            </a:r>
          </a:p>
          <a:p>
            <a:pPr>
              <a:spcBef>
                <a:spcPts val="600"/>
              </a:spcBef>
              <a:spcAft>
                <a:spcPts val="600"/>
              </a:spcAft>
              <a:buClr>
                <a:srgbClr val="189BC4"/>
              </a:buClr>
            </a:pPr>
            <a:r>
              <a:rPr lang="de-AT" sz="1800" dirty="0" smtClean="0">
                <a:solidFill>
                  <a:schemeClr val="accent1"/>
                </a:solidFill>
              </a:rPr>
              <a:t>Baggerungen an </a:t>
            </a:r>
            <a:r>
              <a:rPr lang="de-AT" sz="1800" dirty="0" err="1" smtClean="0">
                <a:solidFill>
                  <a:schemeClr val="accent1"/>
                </a:solidFill>
              </a:rPr>
              <a:t>Seichtstellen</a:t>
            </a:r>
            <a:endParaRPr lang="de-AT" sz="1800" dirty="0" smtClean="0">
              <a:solidFill>
                <a:schemeClr val="accent1"/>
              </a:solidFill>
            </a:endParaRPr>
          </a:p>
          <a:p>
            <a:pPr>
              <a:spcBef>
                <a:spcPts val="600"/>
              </a:spcBef>
              <a:spcAft>
                <a:spcPts val="600"/>
              </a:spcAft>
              <a:buClr>
                <a:srgbClr val="189BC4"/>
              </a:buClr>
            </a:pPr>
            <a:r>
              <a:rPr lang="de-AT" sz="1800" dirty="0">
                <a:solidFill>
                  <a:schemeClr val="accent1"/>
                </a:solidFill>
              </a:rPr>
              <a:t>r</a:t>
            </a:r>
            <a:r>
              <a:rPr lang="de-AT" sz="1800" dirty="0" smtClean="0">
                <a:solidFill>
                  <a:schemeClr val="accent1"/>
                </a:solidFill>
              </a:rPr>
              <a:t>egelmäßige Sohlgrund-</a:t>
            </a:r>
            <a:br>
              <a:rPr lang="de-AT" sz="1800" dirty="0" smtClean="0">
                <a:solidFill>
                  <a:schemeClr val="accent1"/>
                </a:solidFill>
              </a:rPr>
            </a:br>
            <a:r>
              <a:rPr lang="de-AT" sz="1800" dirty="0" err="1" smtClean="0">
                <a:solidFill>
                  <a:schemeClr val="accent1"/>
                </a:solidFill>
              </a:rPr>
              <a:t>veränderungen</a:t>
            </a:r>
            <a:endParaRPr lang="de-AT" sz="1800" dirty="0" smtClean="0">
              <a:solidFill>
                <a:schemeClr val="accent1"/>
              </a:solidFill>
            </a:endParaRPr>
          </a:p>
          <a:p>
            <a:pPr>
              <a:spcBef>
                <a:spcPts val="600"/>
              </a:spcBef>
              <a:spcAft>
                <a:spcPts val="600"/>
              </a:spcAft>
              <a:buClr>
                <a:srgbClr val="189BC4"/>
              </a:buClr>
            </a:pPr>
            <a:r>
              <a:rPr lang="de-AT" sz="1800" dirty="0">
                <a:solidFill>
                  <a:schemeClr val="accent1"/>
                </a:solidFill>
              </a:rPr>
              <a:t>l</a:t>
            </a:r>
            <a:r>
              <a:rPr lang="de-AT" sz="1800" dirty="0" smtClean="0">
                <a:solidFill>
                  <a:schemeClr val="accent1"/>
                </a:solidFill>
              </a:rPr>
              <a:t>aufende Info- und Berichterstattung </a:t>
            </a:r>
            <a:r>
              <a:rPr lang="de-AT" sz="1800" dirty="0">
                <a:solidFill>
                  <a:schemeClr val="accent1"/>
                </a:solidFill>
              </a:rPr>
              <a:t/>
            </a:r>
            <a:br>
              <a:rPr lang="de-AT" sz="1800" dirty="0">
                <a:solidFill>
                  <a:schemeClr val="accent1"/>
                </a:solidFill>
              </a:rPr>
            </a:br>
            <a:r>
              <a:rPr lang="de-AT" sz="1800" dirty="0" smtClean="0">
                <a:solidFill>
                  <a:schemeClr val="accent1"/>
                </a:solidFill>
              </a:rPr>
              <a:t>über aktuellen Zustand der Donau</a:t>
            </a:r>
          </a:p>
          <a:p>
            <a:pPr>
              <a:spcBef>
                <a:spcPts val="600"/>
              </a:spcBef>
              <a:spcAft>
                <a:spcPts val="600"/>
              </a:spcAft>
              <a:buClr>
                <a:srgbClr val="189BC4"/>
              </a:buClr>
            </a:pPr>
            <a:r>
              <a:rPr lang="de-AT" sz="1800" dirty="0" smtClean="0">
                <a:solidFill>
                  <a:schemeClr val="accent1"/>
                </a:solidFill>
              </a:rPr>
              <a:t>Ausbau und Erweiterungen der </a:t>
            </a:r>
            <a:br>
              <a:rPr lang="de-AT" sz="1800" dirty="0" smtClean="0">
                <a:solidFill>
                  <a:schemeClr val="accent1"/>
                </a:solidFill>
              </a:rPr>
            </a:br>
            <a:r>
              <a:rPr lang="de-AT" sz="1800" dirty="0" smtClean="0">
                <a:solidFill>
                  <a:schemeClr val="accent1"/>
                </a:solidFill>
              </a:rPr>
              <a:t>Wasserstraßen</a:t>
            </a:r>
          </a:p>
          <a:p>
            <a:pPr marL="0" indent="0">
              <a:spcAft>
                <a:spcPts val="1200"/>
              </a:spcAft>
              <a:buClr>
                <a:srgbClr val="189BC4"/>
              </a:buClr>
              <a:buNone/>
            </a:pPr>
            <a:endParaRPr lang="de-AT" sz="1200" dirty="0" smtClean="0">
              <a:solidFill>
                <a:schemeClr val="accent1"/>
              </a:solidFill>
            </a:endParaRPr>
          </a:p>
          <a:p>
            <a:pPr marL="0" indent="0">
              <a:buNone/>
            </a:pPr>
            <a:r>
              <a:rPr lang="de-AT" sz="1800" dirty="0" smtClean="0">
                <a:solidFill>
                  <a:schemeClr val="accent1"/>
                </a:solidFill>
              </a:rPr>
              <a:t>In Österreich ist die </a:t>
            </a:r>
            <a:r>
              <a:rPr lang="de-DE" sz="1800" b="1" dirty="0" smtClean="0">
                <a:solidFill>
                  <a:srgbClr val="189BC4"/>
                </a:solidFill>
              </a:rPr>
              <a:t>viadonau</a:t>
            </a:r>
            <a:r>
              <a:rPr lang="de-DE" sz="1800" b="1" dirty="0" smtClean="0">
                <a:solidFill>
                  <a:schemeClr val="accent1"/>
                </a:solidFill>
              </a:rPr>
              <a:t> </a:t>
            </a:r>
            <a:r>
              <a:rPr lang="de-DE" sz="1800" dirty="0">
                <a:solidFill>
                  <a:schemeClr val="accent1"/>
                </a:solidFill>
              </a:rPr>
              <a:t>– Österreichische Wasserstraßen-Gesellschaft </a:t>
            </a:r>
            <a:r>
              <a:rPr lang="de-DE" sz="1800" dirty="0" smtClean="0">
                <a:solidFill>
                  <a:schemeClr val="accent1"/>
                </a:solidFill>
              </a:rPr>
              <a:t>mbH – für die Erhaltung und Entwicklung der Donau zuständig</a:t>
            </a:r>
            <a:endParaRPr lang="de-DE" sz="1800" dirty="0">
              <a:solidFill>
                <a:schemeClr val="accent1"/>
              </a:solidFill>
            </a:endParaRPr>
          </a:p>
          <a:p>
            <a:pPr>
              <a:buFont typeface="Symbol" panose="05050102010706020507" pitchFamily="18" charset="2"/>
              <a:buChar char="-"/>
            </a:pPr>
            <a:endParaRPr lang="de-AT" dirty="0" smtClean="0">
              <a:solidFill>
                <a:schemeClr val="accent1"/>
              </a:solidFill>
            </a:endParaRPr>
          </a:p>
          <a:p>
            <a:pPr marL="0" indent="0">
              <a:buNone/>
            </a:pPr>
            <a:endParaRPr lang="de-AT" dirty="0" smtClean="0"/>
          </a:p>
          <a:p>
            <a:pPr lvl="1"/>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26908" y="1658201"/>
            <a:ext cx="4617092" cy="3812770"/>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4505948" y="17896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mn-lt"/>
              </a:rPr>
              <a:t>Quelle: via </a:t>
            </a:r>
            <a:r>
              <a:rPr lang="de-DE" sz="800" dirty="0" err="1" smtClean="0">
                <a:solidFill>
                  <a:schemeClr val="accent1"/>
                </a:solidFill>
                <a:latin typeface="+mn-lt"/>
              </a:rPr>
              <a:t>donau</a:t>
            </a:r>
            <a:endParaRPr lang="de-DE" sz="800" dirty="0">
              <a:solidFill>
                <a:schemeClr val="accent1"/>
              </a:solidFill>
              <a:latin typeface="+mn-lt"/>
            </a:endParaRPr>
          </a:p>
        </p:txBody>
      </p:sp>
      <p:sp>
        <p:nvSpPr>
          <p:cNvPr id="9"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86984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6" name="Rectangle 30"/>
          <p:cNvSpPr>
            <a:spLocks noGrp="1" noChangeArrowheads="1"/>
          </p:cNvSpPr>
          <p:nvPr>
            <p:ph type="title"/>
          </p:nvPr>
        </p:nvSpPr>
        <p:spPr bwMode="auto">
          <a:xfrm>
            <a:off x="457200" y="453688"/>
            <a:ext cx="47628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AT" sz="2800" b="1" dirty="0">
                <a:solidFill>
                  <a:schemeClr val="accent1"/>
                </a:solidFill>
                <a:latin typeface="Corbel" panose="020B0503020204020204" pitchFamily="34" charset="0"/>
              </a:rPr>
              <a:t>Problemlösung &amp; Verbesserung</a:t>
            </a:r>
            <a:r>
              <a:rPr lang="de-DE" sz="2800" dirty="0">
                <a:solidFill>
                  <a:schemeClr val="accent1"/>
                </a:solidFill>
                <a:latin typeface="+mn-lt"/>
              </a:rPr>
              <a:t/>
            </a:r>
            <a:br>
              <a:rPr lang="de-DE" sz="2800" dirty="0">
                <a:solidFill>
                  <a:schemeClr val="accent1"/>
                </a:solidFill>
                <a:latin typeface="+mn-lt"/>
              </a:rPr>
            </a:br>
            <a:r>
              <a:rPr lang="de-DE" altLang="de-DE" sz="2400" dirty="0" smtClean="0">
                <a:solidFill>
                  <a:schemeClr val="accent1"/>
                </a:solidFill>
                <a:latin typeface="+mn-lt"/>
              </a:rPr>
              <a:t>Beispiel flussbauliches Gesamtprojekt</a:t>
            </a:r>
            <a:endParaRPr lang="de-AT" altLang="de-DE" sz="2400" dirty="0">
              <a:solidFill>
                <a:schemeClr val="accent1"/>
              </a:solidFill>
              <a:latin typeface="+mn-lt"/>
            </a:endParaRPr>
          </a:p>
        </p:txBody>
      </p:sp>
      <p:sp>
        <p:nvSpPr>
          <p:cNvPr id="8" name="AutoShape 233"/>
          <p:cNvSpPr>
            <a:spLocks noChangeArrowheads="1"/>
          </p:cNvSpPr>
          <p:nvPr/>
        </p:nvSpPr>
        <p:spPr bwMode="auto">
          <a:xfrm>
            <a:off x="107504" y="5223348"/>
            <a:ext cx="2304255" cy="719138"/>
          </a:xfrm>
          <a:prstGeom prst="roundRect">
            <a:avLst>
              <a:gd name="adj" fmla="val 10736"/>
            </a:avLst>
          </a:prstGeom>
          <a:solidFill>
            <a:schemeClr val="bg1">
              <a:lumMod val="85000"/>
            </a:schemeClr>
          </a:solidFill>
          <a:ln w="47625" algn="ctr">
            <a:noFill/>
            <a:round/>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de-AT" altLang="de-DE" sz="1800" b="1" dirty="0">
                <a:solidFill>
                  <a:schemeClr val="accent1"/>
                </a:solidFill>
                <a:latin typeface="Corbel" panose="020B0503020204020204" pitchFamily="34" charset="0"/>
              </a:rPr>
              <a:t>Sohlstabilität</a:t>
            </a:r>
            <a:endParaRPr lang="de-AT" altLang="de-DE" sz="1600" b="1" dirty="0">
              <a:solidFill>
                <a:schemeClr val="accent1"/>
              </a:solidFill>
              <a:latin typeface="Corbel" panose="020B0503020204020204" pitchFamily="34" charset="0"/>
            </a:endParaRPr>
          </a:p>
        </p:txBody>
      </p:sp>
      <p:sp>
        <p:nvSpPr>
          <p:cNvPr id="9" name="AutoShape 228"/>
          <p:cNvSpPr>
            <a:spLocks noChangeArrowheads="1"/>
          </p:cNvSpPr>
          <p:nvPr/>
        </p:nvSpPr>
        <p:spPr bwMode="auto">
          <a:xfrm>
            <a:off x="107504" y="3691548"/>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Verbesserung </a:t>
            </a:r>
            <a:r>
              <a:rPr lang="de-AT" altLang="de-DE" b="1" dirty="0" smtClean="0">
                <a:solidFill>
                  <a:schemeClr val="accent1"/>
                </a:solidFill>
                <a:latin typeface="Corbel" panose="020B0503020204020204" pitchFamily="34" charset="0"/>
              </a:rPr>
              <a:t>der</a:t>
            </a:r>
            <a:br>
              <a:rPr lang="de-AT" altLang="de-DE" b="1" dirty="0" smtClean="0">
                <a:solidFill>
                  <a:schemeClr val="accent1"/>
                </a:solidFill>
                <a:latin typeface="Corbel" panose="020B0503020204020204" pitchFamily="34" charset="0"/>
              </a:rPr>
            </a:br>
            <a:r>
              <a:rPr lang="de-AT" altLang="de-DE" b="1" dirty="0" smtClean="0">
                <a:solidFill>
                  <a:schemeClr val="accent1"/>
                </a:solidFill>
                <a:latin typeface="Corbel" panose="020B0503020204020204" pitchFamily="34" charset="0"/>
              </a:rPr>
              <a:t>Verhältnisse </a:t>
            </a:r>
            <a:r>
              <a:rPr lang="de-AT" altLang="de-DE" b="1" dirty="0">
                <a:solidFill>
                  <a:schemeClr val="accent1"/>
                </a:solidFill>
                <a:latin typeface="Corbel" panose="020B0503020204020204" pitchFamily="34" charset="0"/>
              </a:rPr>
              <a:t/>
            </a:r>
            <a:br>
              <a:rPr lang="de-AT" altLang="de-DE" b="1" dirty="0">
                <a:solidFill>
                  <a:schemeClr val="accent1"/>
                </a:solidFill>
                <a:latin typeface="Corbel" panose="020B0503020204020204" pitchFamily="34" charset="0"/>
              </a:rPr>
            </a:br>
            <a:r>
              <a:rPr lang="de-AT" altLang="de-DE" b="1" dirty="0">
                <a:solidFill>
                  <a:schemeClr val="accent1"/>
                </a:solidFill>
                <a:latin typeface="Corbel" panose="020B0503020204020204" pitchFamily="34" charset="0"/>
              </a:rPr>
              <a:t>für die Schifffahrt</a:t>
            </a:r>
          </a:p>
        </p:txBody>
      </p:sp>
      <p:grpSp>
        <p:nvGrpSpPr>
          <p:cNvPr id="14" name="Group 13"/>
          <p:cNvGrpSpPr>
            <a:grpSpLocks/>
          </p:cNvGrpSpPr>
          <p:nvPr/>
        </p:nvGrpSpPr>
        <p:grpSpPr bwMode="auto">
          <a:xfrm>
            <a:off x="5111434" y="2705123"/>
            <a:ext cx="2393709" cy="1520053"/>
            <a:chOff x="267" y="390"/>
            <a:chExt cx="1696" cy="1095"/>
          </a:xfrm>
        </p:grpSpPr>
        <p:pic>
          <p:nvPicPr>
            <p:cNvPr id="15" name="Picture 14" descr="FR_GeschiebezugabeUW"/>
            <p:cNvPicPr>
              <a:picLocks noChangeAspect="1" noChangeArrowheads="1"/>
            </p:cNvPicPr>
            <p:nvPr/>
          </p:nvPicPr>
          <p:blipFill rotWithShape="1">
            <a:blip r:embed="rId3" cstate="screen">
              <a:lum bright="10000"/>
              <a:extLst>
                <a:ext uri="{28A0092B-C50C-407E-A947-70E740481C1C}">
                  <a14:useLocalDpi xmlns:a14="http://schemas.microsoft.com/office/drawing/2010/main"/>
                </a:ext>
              </a:extLst>
            </a:blip>
            <a:srcRect l="9883" t="9709" r="1686" b="14901"/>
            <a:stretch/>
          </p:blipFill>
          <p:spPr bwMode="auto">
            <a:xfrm>
              <a:off x="279" y="395"/>
              <a:ext cx="168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267" y="1319"/>
              <a:ext cx="1156" cy="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DE" altLang="de-DE" sz="800" dirty="0" smtClean="0">
                  <a:solidFill>
                    <a:schemeClr val="bg1"/>
                  </a:solidFill>
                  <a:latin typeface="Corbel" panose="020B0503020204020204" pitchFamily="34" charset="0"/>
                  <a:sym typeface="Symbol" charset="2"/>
                </a:rPr>
                <a:t>Quelle: </a:t>
              </a:r>
              <a:r>
                <a:rPr lang="de-AT" altLang="de-DE" sz="800" dirty="0" smtClean="0">
                  <a:solidFill>
                    <a:schemeClr val="bg1"/>
                  </a:solidFill>
                  <a:latin typeface="Corbel" panose="020B0503020204020204" pitchFamily="34" charset="0"/>
                </a:rPr>
                <a:t>Verbund </a:t>
              </a:r>
              <a:r>
                <a:rPr lang="de-AT" altLang="de-DE" sz="800" dirty="0">
                  <a:solidFill>
                    <a:schemeClr val="bg1"/>
                  </a:solidFill>
                  <a:latin typeface="Corbel" panose="020B0503020204020204" pitchFamily="34" charset="0"/>
                </a:rPr>
                <a:t>Hydro Power</a:t>
              </a:r>
            </a:p>
          </p:txBody>
        </p:sp>
        <p:sp>
          <p:nvSpPr>
            <p:cNvPr id="17" name="Text Box 87"/>
            <p:cNvSpPr txBox="1">
              <a:spLocks noChangeAspect="1" noChangeArrowheads="1"/>
            </p:cNvSpPr>
            <p:nvPr/>
          </p:nvSpPr>
          <p:spPr bwMode="auto">
            <a:xfrm>
              <a:off x="270" y="390"/>
              <a:ext cx="1146" cy="388"/>
            </a:xfrm>
            <a:prstGeom prst="rect">
              <a:avLst/>
            </a:prstGeom>
            <a:solidFill>
              <a:schemeClr val="accent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DE" altLang="de-DE" sz="1400" b="1" dirty="0">
                  <a:solidFill>
                    <a:schemeClr val="bg1"/>
                  </a:solidFill>
                  <a:latin typeface="Corbel" panose="020B0503020204020204" pitchFamily="34" charset="0"/>
                </a:rPr>
                <a:t>Granulometrische Sohlverbesserung</a:t>
              </a:r>
            </a:p>
          </p:txBody>
        </p:sp>
      </p:grpSp>
      <p:grpSp>
        <p:nvGrpSpPr>
          <p:cNvPr id="3" name="Gruppieren 2"/>
          <p:cNvGrpSpPr/>
          <p:nvPr/>
        </p:nvGrpSpPr>
        <p:grpSpPr>
          <a:xfrm>
            <a:off x="2575518" y="1774372"/>
            <a:ext cx="2325400" cy="1533399"/>
            <a:chOff x="2575518" y="1774372"/>
            <a:chExt cx="2325400" cy="1533399"/>
          </a:xfrm>
        </p:grpSpPr>
        <p:grpSp>
          <p:nvGrpSpPr>
            <p:cNvPr id="19" name="Group 18"/>
            <p:cNvGrpSpPr/>
            <p:nvPr/>
          </p:nvGrpSpPr>
          <p:grpSpPr>
            <a:xfrm>
              <a:off x="2633844" y="1774372"/>
              <a:ext cx="2267074" cy="1515606"/>
              <a:chOff x="6904366" y="1180979"/>
              <a:chExt cx="2267074" cy="1515606"/>
            </a:xfrm>
          </p:grpSpPr>
          <p:pic>
            <p:nvPicPr>
              <p:cNvPr id="21" name="Picture 2" descr="Bildergebnis fÃ¼r hinterri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365" y="1189946"/>
                <a:ext cx="2264075" cy="15066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40"/>
              <p:cNvSpPr>
                <a:spLocks noChangeArrowheads="1"/>
              </p:cNvSpPr>
              <p:nvPr/>
            </p:nvSpPr>
            <p:spPr bwMode="auto">
              <a:xfrm>
                <a:off x="6904366" y="1180979"/>
                <a:ext cx="1178658" cy="307634"/>
              </a:xfrm>
              <a:prstGeom prst="rect">
                <a:avLst/>
              </a:prstGeom>
              <a:solidFill>
                <a:schemeClr val="accent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altLang="de-DE" sz="1400" dirty="0" err="1" smtClean="0">
                    <a:solidFill>
                      <a:schemeClr val="bg1"/>
                    </a:solidFill>
                    <a:latin typeface="Corbel" panose="020B0503020204020204" pitchFamily="34" charset="0"/>
                  </a:rPr>
                  <a:t>Hinterrinner</a:t>
                </a:r>
                <a:endParaRPr lang="de-AT" altLang="de-DE" sz="1400" dirty="0">
                  <a:solidFill>
                    <a:schemeClr val="bg1"/>
                  </a:solidFill>
                  <a:latin typeface="Corbel" panose="020B0503020204020204" pitchFamily="34" charset="0"/>
                </a:endParaRPr>
              </a:p>
            </p:txBody>
          </p:sp>
        </p:grpSp>
        <p:sp>
          <p:nvSpPr>
            <p:cNvPr id="20" name="Text Box 15"/>
            <p:cNvSpPr txBox="1">
              <a:spLocks noChangeArrowheads="1"/>
            </p:cNvSpPr>
            <p:nvPr/>
          </p:nvSpPr>
          <p:spPr bwMode="auto">
            <a:xfrm>
              <a:off x="2575518" y="3092121"/>
              <a:ext cx="1552821" cy="2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accent1"/>
                  </a:solidFill>
                  <a:latin typeface="Corbel" panose="020B0503020204020204" pitchFamily="34" charset="0"/>
                  <a:sym typeface="Symbol" charset="2"/>
                </a:rPr>
                <a:t>Quelle: via </a:t>
              </a:r>
              <a:r>
                <a:rPr lang="de-AT" altLang="de-DE" sz="800" dirty="0" err="1" smtClean="0">
                  <a:solidFill>
                    <a:schemeClr val="accent1"/>
                  </a:solidFill>
                  <a:latin typeface="Corbel" panose="020B0503020204020204" pitchFamily="34" charset="0"/>
                  <a:sym typeface="Symbol" charset="2"/>
                </a:rPr>
                <a:t>donau</a:t>
              </a:r>
              <a:endParaRPr lang="de-AT" altLang="de-DE" sz="800" dirty="0">
                <a:solidFill>
                  <a:schemeClr val="accent1"/>
                </a:solidFill>
                <a:latin typeface="Corbel" panose="020B0503020204020204" pitchFamily="34" charset="0"/>
              </a:endParaRPr>
            </a:p>
          </p:txBody>
        </p:sp>
      </p:grpSp>
      <p:sp>
        <p:nvSpPr>
          <p:cNvPr id="40" name="Text Box 15"/>
          <p:cNvSpPr txBox="1">
            <a:spLocks noChangeArrowheads="1"/>
          </p:cNvSpPr>
          <p:nvPr/>
        </p:nvSpPr>
        <p:spPr bwMode="auto">
          <a:xfrm>
            <a:off x="8172400" y="6390458"/>
            <a:ext cx="9787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accent1"/>
                </a:solidFill>
                <a:latin typeface="Corbel" panose="020B0503020204020204" pitchFamily="34" charset="0"/>
                <a:sym typeface="Symbol" charset="2"/>
              </a:rPr>
              <a:t>Quelle: via </a:t>
            </a:r>
            <a:r>
              <a:rPr lang="de-AT" altLang="de-DE" sz="800" dirty="0" err="1" smtClean="0">
                <a:solidFill>
                  <a:schemeClr val="accent1"/>
                </a:solidFill>
                <a:latin typeface="Corbel" panose="020B0503020204020204" pitchFamily="34" charset="0"/>
                <a:sym typeface="Symbol" charset="2"/>
              </a:rPr>
              <a:t>donau</a:t>
            </a:r>
            <a:endParaRPr lang="de-AT" altLang="de-DE" sz="800" dirty="0">
              <a:solidFill>
                <a:schemeClr val="accent1"/>
              </a:solidFill>
              <a:latin typeface="Corbel" panose="020B0503020204020204" pitchFamily="34" charset="0"/>
            </a:endParaRPr>
          </a:p>
        </p:txBody>
      </p:sp>
      <p:grpSp>
        <p:nvGrpSpPr>
          <p:cNvPr id="2" name="Gruppieren 1"/>
          <p:cNvGrpSpPr/>
          <p:nvPr/>
        </p:nvGrpSpPr>
        <p:grpSpPr>
          <a:xfrm>
            <a:off x="7596336" y="2995373"/>
            <a:ext cx="1554833" cy="2385556"/>
            <a:chOff x="7123031" y="3347701"/>
            <a:chExt cx="1554833" cy="2385556"/>
          </a:xfrm>
        </p:grpSpPr>
        <p:pic>
          <p:nvPicPr>
            <p:cNvPr id="24" name="Grafik 49" descr="974_Altarmsystem_Kovacs.jpg"/>
            <p:cNvPicPr>
              <a:picLocks noChangeAspect="1"/>
            </p:cNvPicPr>
            <p:nvPr/>
          </p:nvPicPr>
          <p:blipFill rotWithShape="1">
            <a:blip r:embed="rId5" cstate="screen">
              <a:extLst>
                <a:ext uri="{28A0092B-C50C-407E-A947-70E740481C1C}">
                  <a14:useLocalDpi xmlns:a14="http://schemas.microsoft.com/office/drawing/2010/main"/>
                </a:ext>
              </a:extLst>
            </a:blip>
            <a:srcRect l="15283" r="4709" b="22154"/>
            <a:stretch/>
          </p:blipFill>
          <p:spPr bwMode="auto">
            <a:xfrm>
              <a:off x="7165696" y="3347701"/>
              <a:ext cx="1512168" cy="238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95"/>
            <p:cNvSpPr txBox="1">
              <a:spLocks noChangeAspect="1" noChangeArrowheads="1"/>
            </p:cNvSpPr>
            <p:nvPr/>
          </p:nvSpPr>
          <p:spPr bwMode="auto">
            <a:xfrm>
              <a:off x="7123031" y="3347701"/>
              <a:ext cx="902179" cy="21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DE" altLang="de-DE" sz="800" dirty="0" smtClean="0">
                  <a:solidFill>
                    <a:schemeClr val="bg1"/>
                  </a:solidFill>
                  <a:sym typeface="Symbol" charset="2"/>
                </a:rPr>
                <a:t>Quelle: </a:t>
              </a:r>
              <a:r>
                <a:rPr lang="de-DE" altLang="de-DE" sz="800" dirty="0" smtClean="0">
                  <a:solidFill>
                    <a:schemeClr val="bg1"/>
                  </a:solidFill>
                </a:rPr>
                <a:t>Kovacs</a:t>
              </a:r>
              <a:endParaRPr lang="de-DE" altLang="de-DE" sz="800" dirty="0">
                <a:solidFill>
                  <a:schemeClr val="bg1"/>
                </a:solidFill>
              </a:endParaRPr>
            </a:p>
          </p:txBody>
        </p:sp>
        <p:sp>
          <p:nvSpPr>
            <p:cNvPr id="26" name="Text Box 95"/>
            <p:cNvSpPr txBox="1">
              <a:spLocks noChangeAspect="1" noChangeArrowheads="1"/>
            </p:cNvSpPr>
            <p:nvPr/>
          </p:nvSpPr>
          <p:spPr bwMode="auto">
            <a:xfrm>
              <a:off x="7636144" y="5209723"/>
              <a:ext cx="1041720" cy="523534"/>
            </a:xfrm>
            <a:prstGeom prst="rect">
              <a:avLst/>
            </a:prstGeom>
            <a:solidFill>
              <a:schemeClr val="accent1">
                <a:alpha val="38823"/>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altLang="de-DE" sz="1400" dirty="0">
                  <a:solidFill>
                    <a:schemeClr val="bg1"/>
                  </a:solidFill>
                  <a:latin typeface="Corbel" panose="020B0503020204020204" pitchFamily="34" charset="0"/>
                </a:rPr>
                <a:t>Gewässer-vernetzung</a:t>
              </a:r>
            </a:p>
          </p:txBody>
        </p:sp>
      </p:grpSp>
      <p:grpSp>
        <p:nvGrpSpPr>
          <p:cNvPr id="39" name="Group 38"/>
          <p:cNvGrpSpPr/>
          <p:nvPr/>
        </p:nvGrpSpPr>
        <p:grpSpPr>
          <a:xfrm>
            <a:off x="2575518" y="5168327"/>
            <a:ext cx="2394583" cy="1364482"/>
            <a:chOff x="7494868" y="3651215"/>
            <a:chExt cx="2394583" cy="1364482"/>
          </a:xfrm>
        </p:grpSpPr>
        <p:grpSp>
          <p:nvGrpSpPr>
            <p:cNvPr id="28" name="Group 10"/>
            <p:cNvGrpSpPr>
              <a:grpSpLocks/>
            </p:cNvGrpSpPr>
            <p:nvPr/>
          </p:nvGrpSpPr>
          <p:grpSpPr bwMode="auto">
            <a:xfrm>
              <a:off x="7527542" y="3651215"/>
              <a:ext cx="2361909" cy="1364482"/>
              <a:chOff x="418" y="2582"/>
              <a:chExt cx="1693" cy="1027"/>
            </a:xfrm>
          </p:grpSpPr>
          <p:pic>
            <p:nvPicPr>
              <p:cNvPr id="30" name="Picture 39" descr="O:\2000\22300_FGP_UVE\WORK\Uferrueckbau_Witzelsdorf\Bauaufsicht_Fotodokumentation\_Fotomappe\081211_buhnenwurzel_nachhe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8" y="2582"/>
                <a:ext cx="1693"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82"/>
              <p:cNvSpPr txBox="1">
                <a:spLocks noChangeAspect="1" noChangeArrowheads="1"/>
              </p:cNvSpPr>
              <p:nvPr/>
            </p:nvSpPr>
            <p:spPr bwMode="auto">
              <a:xfrm>
                <a:off x="418" y="2589"/>
                <a:ext cx="913" cy="556"/>
              </a:xfrm>
              <a:prstGeom prst="rect">
                <a:avLst/>
              </a:prstGeom>
              <a:solidFill>
                <a:schemeClr val="accent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DE" altLang="de-DE" sz="1400" dirty="0">
                    <a:solidFill>
                      <a:schemeClr val="bg1"/>
                    </a:solidFill>
                    <a:latin typeface="Corbel" panose="020B0503020204020204" pitchFamily="34" charset="0"/>
                  </a:rPr>
                  <a:t>Optimierung Niederwasser-regulierung</a:t>
                </a:r>
              </a:p>
            </p:txBody>
          </p:sp>
        </p:grpSp>
        <p:sp>
          <p:nvSpPr>
            <p:cNvPr id="29" name="Text Box 15"/>
            <p:cNvSpPr txBox="1">
              <a:spLocks noChangeArrowheads="1"/>
            </p:cNvSpPr>
            <p:nvPr/>
          </p:nvSpPr>
          <p:spPr bwMode="auto">
            <a:xfrm>
              <a:off x="7494868" y="4765521"/>
              <a:ext cx="1552821" cy="2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bg1"/>
                  </a:solidFill>
                  <a:latin typeface="Corbel" panose="020B0503020204020204" pitchFamily="34" charset="0"/>
                  <a:sym typeface="Symbol" charset="2"/>
                </a:rPr>
                <a:t>Quelle: via </a:t>
              </a:r>
              <a:r>
                <a:rPr lang="de-AT" altLang="de-DE" sz="800" dirty="0" err="1" smtClean="0">
                  <a:solidFill>
                    <a:schemeClr val="bg1"/>
                  </a:solidFill>
                  <a:latin typeface="Corbel" panose="020B0503020204020204" pitchFamily="34" charset="0"/>
                  <a:sym typeface="Symbol" charset="2"/>
                </a:rPr>
                <a:t>donau</a:t>
              </a:r>
              <a:endParaRPr lang="de-AT" altLang="de-DE" sz="800" dirty="0">
                <a:solidFill>
                  <a:schemeClr val="bg1"/>
                </a:solidFill>
                <a:latin typeface="Corbel" panose="020B0503020204020204" pitchFamily="34" charset="0"/>
              </a:endParaRPr>
            </a:p>
          </p:txBody>
        </p:sp>
      </p:grpSp>
      <p:grpSp>
        <p:nvGrpSpPr>
          <p:cNvPr id="38" name="Group 37"/>
          <p:cNvGrpSpPr/>
          <p:nvPr/>
        </p:nvGrpSpPr>
        <p:grpSpPr>
          <a:xfrm>
            <a:off x="2594654" y="3420246"/>
            <a:ext cx="2343579" cy="1529438"/>
            <a:chOff x="7029686" y="5046506"/>
            <a:chExt cx="2343579" cy="1529438"/>
          </a:xfrm>
        </p:grpSpPr>
        <p:grpSp>
          <p:nvGrpSpPr>
            <p:cNvPr id="11" name="Group 7"/>
            <p:cNvGrpSpPr>
              <a:grpSpLocks/>
            </p:cNvGrpSpPr>
            <p:nvPr/>
          </p:nvGrpSpPr>
          <p:grpSpPr bwMode="auto">
            <a:xfrm>
              <a:off x="7029686" y="5046506"/>
              <a:ext cx="2343579" cy="1529438"/>
              <a:chOff x="2078" y="51"/>
              <a:chExt cx="1959" cy="1200"/>
            </a:xfrm>
          </p:grpSpPr>
          <p:pic>
            <p:nvPicPr>
              <p:cNvPr id="12" name="Picture 237" descr="R:\projekte\-2000\21652_Ufer_EP\nach Fertigstellung\20060924\IMG_046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6" y="56"/>
                <a:ext cx="1951"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8"/>
              <p:cNvSpPr>
                <a:spLocks noChangeArrowheads="1"/>
              </p:cNvSpPr>
              <p:nvPr/>
            </p:nvSpPr>
            <p:spPr bwMode="auto">
              <a:xfrm>
                <a:off x="2078" y="51"/>
                <a:ext cx="1018" cy="241"/>
              </a:xfrm>
              <a:prstGeom prst="rect">
                <a:avLst/>
              </a:prstGeom>
              <a:solidFill>
                <a:schemeClr val="accent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altLang="de-DE" sz="1400" dirty="0">
                    <a:solidFill>
                      <a:schemeClr val="bg1"/>
                    </a:solidFill>
                    <a:latin typeface="Corbel" panose="020B0503020204020204" pitchFamily="34" charset="0"/>
                  </a:rPr>
                  <a:t>Uferrückbau</a:t>
                </a:r>
                <a:endParaRPr lang="de-AT" altLang="de-DE" sz="1400" dirty="0">
                  <a:solidFill>
                    <a:schemeClr val="bg1"/>
                  </a:solidFill>
                  <a:latin typeface="Corbel" panose="020B0503020204020204" pitchFamily="34" charset="0"/>
                </a:endParaRPr>
              </a:p>
            </p:txBody>
          </p:sp>
        </p:grpSp>
        <p:sp>
          <p:nvSpPr>
            <p:cNvPr id="37" name="Text Box 15"/>
            <p:cNvSpPr txBox="1">
              <a:spLocks noChangeArrowheads="1"/>
            </p:cNvSpPr>
            <p:nvPr/>
          </p:nvSpPr>
          <p:spPr bwMode="auto">
            <a:xfrm>
              <a:off x="7033730" y="6305674"/>
              <a:ext cx="1552821" cy="2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bg1"/>
                  </a:solidFill>
                  <a:latin typeface="Corbel" panose="020B0503020204020204" pitchFamily="34" charset="0"/>
                  <a:sym typeface="Symbol" charset="2"/>
                </a:rPr>
                <a:t>Quelle: via </a:t>
              </a:r>
              <a:r>
                <a:rPr lang="de-AT" altLang="de-DE" sz="800" dirty="0" err="1" smtClean="0">
                  <a:solidFill>
                    <a:schemeClr val="bg1"/>
                  </a:solidFill>
                  <a:latin typeface="Corbel" panose="020B0503020204020204" pitchFamily="34" charset="0"/>
                  <a:sym typeface="Symbol" charset="2"/>
                </a:rPr>
                <a:t>donau</a:t>
              </a:r>
              <a:endParaRPr lang="de-AT" altLang="de-DE" sz="800" dirty="0">
                <a:solidFill>
                  <a:schemeClr val="bg1"/>
                </a:solidFill>
                <a:latin typeface="Corbel" panose="020B0503020204020204" pitchFamily="34" charset="0"/>
              </a:endParaRPr>
            </a:p>
          </p:txBody>
        </p:sp>
      </p:grpSp>
      <p:grpSp>
        <p:nvGrpSpPr>
          <p:cNvPr id="32" name="Group 31"/>
          <p:cNvGrpSpPr/>
          <p:nvPr/>
        </p:nvGrpSpPr>
        <p:grpSpPr>
          <a:xfrm>
            <a:off x="5085149" y="4445477"/>
            <a:ext cx="2439179" cy="1555742"/>
            <a:chOff x="3561319" y="5206914"/>
            <a:chExt cx="2226431" cy="1440155"/>
          </a:xfrm>
        </p:grpSpPr>
        <p:grpSp>
          <p:nvGrpSpPr>
            <p:cNvPr id="33" name="Group 32"/>
            <p:cNvGrpSpPr/>
            <p:nvPr/>
          </p:nvGrpSpPr>
          <p:grpSpPr>
            <a:xfrm>
              <a:off x="3590407" y="5231797"/>
              <a:ext cx="2197343" cy="1415272"/>
              <a:chOff x="3891741" y="4851959"/>
              <a:chExt cx="2197343" cy="1415272"/>
            </a:xfrm>
          </p:grpSpPr>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l="4814" r="6088"/>
              <a:stretch/>
            </p:blipFill>
            <p:spPr>
              <a:xfrm>
                <a:off x="3891741" y="4851959"/>
                <a:ext cx="2197343" cy="1415272"/>
              </a:xfrm>
              <a:prstGeom prst="rect">
                <a:avLst/>
              </a:prstGeom>
            </p:spPr>
          </p:pic>
          <p:sp>
            <p:nvSpPr>
              <p:cNvPr id="36" name="Text Box 84"/>
              <p:cNvSpPr txBox="1">
                <a:spLocks noChangeAspect="1" noChangeArrowheads="1"/>
              </p:cNvSpPr>
              <p:nvPr/>
            </p:nvSpPr>
            <p:spPr bwMode="auto">
              <a:xfrm>
                <a:off x="3891741" y="5950218"/>
                <a:ext cx="1840368" cy="284910"/>
              </a:xfrm>
              <a:prstGeom prst="rect">
                <a:avLst/>
              </a:prstGeom>
              <a:solidFill>
                <a:schemeClr val="accent1">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altLang="de-DE" sz="1400" dirty="0">
                    <a:solidFill>
                      <a:schemeClr val="bg1"/>
                    </a:solidFill>
                    <a:latin typeface="Corbel" panose="020B0503020204020204" pitchFamily="34" charset="0"/>
                  </a:rPr>
                  <a:t>Furt-, Randbaggerungen </a:t>
                </a:r>
              </a:p>
            </p:txBody>
          </p:sp>
        </p:grpSp>
        <p:sp>
          <p:nvSpPr>
            <p:cNvPr id="34" name="Text Box 15"/>
            <p:cNvSpPr txBox="1">
              <a:spLocks noChangeArrowheads="1"/>
            </p:cNvSpPr>
            <p:nvPr/>
          </p:nvSpPr>
          <p:spPr bwMode="auto">
            <a:xfrm>
              <a:off x="3561319" y="5206914"/>
              <a:ext cx="1552821" cy="21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smtClean="0">
                  <a:solidFill>
                    <a:schemeClr val="bg1"/>
                  </a:solidFill>
                  <a:latin typeface="Corbel" panose="020B0503020204020204" pitchFamily="34" charset="0"/>
                  <a:sym typeface="Symbol" charset="2"/>
                </a:rPr>
                <a:t>Quelle: via </a:t>
              </a:r>
              <a:r>
                <a:rPr lang="de-AT" altLang="de-DE" sz="800" dirty="0" err="1" smtClean="0">
                  <a:solidFill>
                    <a:schemeClr val="bg1"/>
                  </a:solidFill>
                  <a:latin typeface="Corbel" panose="020B0503020204020204" pitchFamily="34" charset="0"/>
                  <a:sym typeface="Symbol" charset="2"/>
                </a:rPr>
                <a:t>donau</a:t>
              </a:r>
              <a:endParaRPr lang="de-AT" altLang="de-DE" sz="800" dirty="0">
                <a:solidFill>
                  <a:schemeClr val="bg1"/>
                </a:solidFill>
                <a:latin typeface="Corbel" panose="020B0503020204020204" pitchFamily="34" charset="0"/>
              </a:endParaRPr>
            </a:p>
          </p:txBody>
        </p:sp>
      </p:grpSp>
      <p:sp>
        <p:nvSpPr>
          <p:cNvPr id="10" name="AutoShape 230"/>
          <p:cNvSpPr>
            <a:spLocks noChangeArrowheads="1"/>
          </p:cNvSpPr>
          <p:nvPr/>
        </p:nvSpPr>
        <p:spPr bwMode="auto">
          <a:xfrm>
            <a:off x="107504" y="2164843"/>
            <a:ext cx="2304255" cy="972758"/>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Verbesserung der </a:t>
            </a:r>
            <a:br>
              <a:rPr lang="de-AT" altLang="de-DE" b="1" dirty="0">
                <a:solidFill>
                  <a:schemeClr val="accent1"/>
                </a:solidFill>
                <a:latin typeface="Corbel" panose="020B0503020204020204" pitchFamily="34" charset="0"/>
              </a:rPr>
            </a:br>
            <a:r>
              <a:rPr lang="de-AT" altLang="de-DE" b="1" dirty="0" smtClean="0">
                <a:solidFill>
                  <a:schemeClr val="accent1"/>
                </a:solidFill>
                <a:latin typeface="Corbel" panose="020B0503020204020204" pitchFamily="34" charset="0"/>
              </a:rPr>
              <a:t>ökologischen</a:t>
            </a:r>
            <a:br>
              <a:rPr lang="de-AT" altLang="de-DE" b="1" dirty="0" smtClean="0">
                <a:solidFill>
                  <a:schemeClr val="accent1"/>
                </a:solidFill>
                <a:latin typeface="Corbel" panose="020B0503020204020204" pitchFamily="34" charset="0"/>
              </a:rPr>
            </a:br>
            <a:r>
              <a:rPr lang="de-AT" altLang="de-DE" b="1" dirty="0" smtClean="0">
                <a:solidFill>
                  <a:schemeClr val="accent1"/>
                </a:solidFill>
                <a:latin typeface="Corbel" panose="020B0503020204020204" pitchFamily="34" charset="0"/>
              </a:rPr>
              <a:t>Verhältnisse</a:t>
            </a:r>
            <a:endParaRPr lang="de-AT" altLang="de-DE" b="1"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9432112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prstClr val="white"/>
                </a:solidFill>
                <a:ea typeface="ヒラギノ角ゴ Pro W3" pitchFamily="-108" charset="-128"/>
              </a:rPr>
              <a:t>©</a:t>
            </a:r>
            <a:r>
              <a:rPr lang="de-DE" sz="800" dirty="0">
                <a:solidFill>
                  <a:prstClr val="white"/>
                </a:solidFill>
                <a:ea typeface="ヒラギノ角ゴ Pro W3" pitchFamily="-108" charset="-128"/>
              </a:rPr>
              <a:t> via donau </a:t>
            </a:r>
            <a:r>
              <a:rPr lang="de-DE" sz="800" b="1" dirty="0">
                <a:solidFill>
                  <a:prstClr val="white"/>
                </a:solidFill>
                <a:ea typeface="ヒラギノ角ゴ Pro W3" pitchFamily="-108" charset="-128"/>
              </a:rPr>
              <a:t>I</a:t>
            </a:r>
            <a:r>
              <a:rPr lang="de-DE" sz="800" dirty="0">
                <a:solidFill>
                  <a:prstClr val="white"/>
                </a:solidFill>
                <a:ea typeface="ヒラギノ角ゴ Pro W3" pitchFamily="-108" charset="-128"/>
              </a:rPr>
              <a:t> </a:t>
            </a:r>
            <a:fld id="{877EBB07-10ED-466E-8D95-57E18019D6CC}" type="slidenum">
              <a:rPr lang="en-GB" sz="800">
                <a:solidFill>
                  <a:prstClr val="white"/>
                </a:solidFill>
                <a:ea typeface="ヒラギノ角ゴ Pro W3" pitchFamily="-108" charset="-128"/>
              </a:rPr>
              <a:pPr algn="r" eaLnBrk="1" hangingPunct="1"/>
              <a:t>39</a:t>
            </a:fld>
            <a:endParaRPr lang="en-GB" sz="800" dirty="0">
              <a:solidFill>
                <a:prstClr val="white"/>
              </a:solidFill>
              <a:ea typeface="ヒラギノ角ゴ Pro W3" pitchFamily="-108" charset="-128"/>
            </a:endParaRPr>
          </a:p>
        </p:txBody>
      </p:sp>
      <p:sp>
        <p:nvSpPr>
          <p:cNvPr id="19460" name="Rectangle 2"/>
          <p:cNvSpPr>
            <a:spLocks noGrp="1" noChangeArrowheads="1"/>
          </p:cNvSpPr>
          <p:nvPr>
            <p:ph type="title" idx="4294967295"/>
          </p:nvPr>
        </p:nvSpPr>
        <p:spPr>
          <a:xfrm>
            <a:off x="350541" y="543731"/>
            <a:ext cx="8248185" cy="647700"/>
          </a:xfrm>
        </p:spPr>
        <p:txBody>
          <a:bodyPr>
            <a:noAutofit/>
          </a:bodyPr>
          <a:lstStyle/>
          <a:p>
            <a:r>
              <a:rPr lang="de-AT" b="1" dirty="0" smtClean="0">
                <a:solidFill>
                  <a:schemeClr val="accent1"/>
                </a:solidFill>
              </a:rPr>
              <a:t>Problemlösung &amp; Verbesserung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DE" sz="2400" dirty="0" smtClean="0">
              <a:solidFill>
                <a:schemeClr val="accent1"/>
              </a:solidFill>
            </a:endParaRPr>
          </a:p>
        </p:txBody>
      </p:sp>
      <p:sp>
        <p:nvSpPr>
          <p:cNvPr id="19461" name="Rectangle 3"/>
          <p:cNvSpPr>
            <a:spLocks noGrp="1" noChangeArrowheads="1"/>
          </p:cNvSpPr>
          <p:nvPr>
            <p:ph type="body" idx="4294967295"/>
          </p:nvPr>
        </p:nvSpPr>
        <p:spPr>
          <a:xfrm>
            <a:off x="323528" y="1846337"/>
            <a:ext cx="8193288" cy="4687813"/>
          </a:xfrm>
        </p:spPr>
        <p:txBody>
          <a:bodyPr>
            <a:normAutofit/>
          </a:bodyPr>
          <a:lstStyle/>
          <a:p>
            <a:pPr marL="0" indent="0">
              <a:lnSpc>
                <a:spcPct val="90000"/>
              </a:lnSpc>
              <a:spcAft>
                <a:spcPts val="1200"/>
              </a:spcAft>
              <a:buNone/>
            </a:pPr>
            <a:r>
              <a:rPr lang="de-AT" sz="1800" b="1" dirty="0" smtClean="0">
                <a:solidFill>
                  <a:srgbClr val="189BC4"/>
                </a:solidFill>
              </a:rPr>
              <a:t>Telematik für die Schifffahrt: </a:t>
            </a:r>
            <a:br>
              <a:rPr lang="de-AT" sz="1800" b="1" dirty="0" smtClean="0">
                <a:solidFill>
                  <a:srgbClr val="189BC4"/>
                </a:solidFill>
              </a:rPr>
            </a:br>
            <a:r>
              <a:rPr lang="de-AT" sz="1800" b="1" dirty="0" smtClean="0">
                <a:solidFill>
                  <a:srgbClr val="189BC4"/>
                </a:solidFill>
              </a:rPr>
              <a:t>River Information Services (RIS)</a:t>
            </a:r>
            <a:endParaRPr lang="de-AT" sz="1800" b="1" dirty="0" smtClean="0">
              <a:solidFill>
                <a:schemeClr val="accent1"/>
              </a:solidFill>
            </a:endParaRPr>
          </a:p>
          <a:p>
            <a:pPr>
              <a:lnSpc>
                <a:spcPct val="90000"/>
              </a:lnSpc>
              <a:spcAft>
                <a:spcPts val="1200"/>
              </a:spcAft>
              <a:buClr>
                <a:srgbClr val="189BC4"/>
              </a:buClr>
            </a:pPr>
            <a:endParaRPr lang="de-AT" sz="1800" dirty="0" smtClean="0">
              <a:solidFill>
                <a:schemeClr val="accent1"/>
              </a:solidFill>
            </a:endParaRPr>
          </a:p>
          <a:p>
            <a:pPr>
              <a:lnSpc>
                <a:spcPct val="90000"/>
              </a:lnSpc>
              <a:spcAft>
                <a:spcPts val="1200"/>
              </a:spcAft>
              <a:buClr>
                <a:srgbClr val="189BC4"/>
              </a:buClr>
            </a:pPr>
            <a:r>
              <a:rPr lang="de-AT" sz="1800" dirty="0" smtClean="0">
                <a:solidFill>
                  <a:schemeClr val="accent1"/>
                </a:solidFill>
              </a:rPr>
              <a:t>bieten aktuelle Informationen zur </a:t>
            </a:r>
            <a:br>
              <a:rPr lang="de-AT" sz="1800" dirty="0" smtClean="0">
                <a:solidFill>
                  <a:schemeClr val="accent1"/>
                </a:solidFill>
              </a:rPr>
            </a:br>
            <a:r>
              <a:rPr lang="de-AT" sz="1800" dirty="0" smtClean="0">
                <a:solidFill>
                  <a:schemeClr val="accent1"/>
                </a:solidFill>
              </a:rPr>
              <a:t>Schiffbarkeit von Wasserstraßen </a:t>
            </a:r>
          </a:p>
          <a:p>
            <a:pPr>
              <a:lnSpc>
                <a:spcPct val="90000"/>
              </a:lnSpc>
              <a:spcAft>
                <a:spcPts val="1200"/>
              </a:spcAft>
              <a:buClr>
                <a:srgbClr val="189BC4"/>
              </a:buClr>
            </a:pPr>
            <a:endParaRPr lang="de-DE" sz="1800" dirty="0" smtClean="0">
              <a:solidFill>
                <a:schemeClr val="accent1"/>
              </a:solidFill>
            </a:endParaRPr>
          </a:p>
          <a:p>
            <a:pPr>
              <a:lnSpc>
                <a:spcPct val="90000"/>
              </a:lnSpc>
              <a:spcAft>
                <a:spcPts val="1200"/>
              </a:spcAft>
              <a:buClr>
                <a:srgbClr val="189BC4"/>
              </a:buClr>
            </a:pPr>
            <a:r>
              <a:rPr lang="de-DE" sz="1800" dirty="0" smtClean="0">
                <a:solidFill>
                  <a:schemeClr val="accent1"/>
                </a:solidFill>
              </a:rPr>
              <a:t>Schiffsidentifikation und Lokalisierung </a:t>
            </a:r>
            <a:br>
              <a:rPr lang="de-DE" sz="1800" dirty="0" smtClean="0">
                <a:solidFill>
                  <a:schemeClr val="accent1"/>
                </a:solidFill>
              </a:rPr>
            </a:br>
            <a:r>
              <a:rPr lang="de-DE" sz="1800" dirty="0" smtClean="0">
                <a:solidFill>
                  <a:schemeClr val="accent1"/>
                </a:solidFill>
              </a:rPr>
              <a:t>- auf österreichischer Donau verpflichtend</a:t>
            </a:r>
            <a:r>
              <a:rPr lang="de-DE" sz="1800" u="sng" dirty="0" smtClean="0">
                <a:solidFill>
                  <a:schemeClr val="accent1"/>
                </a:solidFill>
              </a:rPr>
              <a:t> </a:t>
            </a:r>
            <a:endParaRPr lang="de-DE" sz="1800" dirty="0">
              <a:solidFill>
                <a:schemeClr val="accent1"/>
              </a:solidFill>
            </a:endParaRPr>
          </a:p>
          <a:p>
            <a:pPr>
              <a:lnSpc>
                <a:spcPct val="90000"/>
              </a:lnSpc>
              <a:spcAft>
                <a:spcPts val="1200"/>
              </a:spcAft>
              <a:buClr>
                <a:srgbClr val="189BC4"/>
              </a:buClr>
            </a:pPr>
            <a:endParaRPr lang="de-DE" sz="1800" dirty="0" smtClean="0">
              <a:solidFill>
                <a:schemeClr val="accent1"/>
              </a:solidFill>
            </a:endParaRPr>
          </a:p>
          <a:p>
            <a:pPr>
              <a:lnSpc>
                <a:spcPct val="90000"/>
              </a:lnSpc>
              <a:spcAft>
                <a:spcPts val="1200"/>
              </a:spcAft>
              <a:buClr>
                <a:srgbClr val="189BC4"/>
              </a:buClr>
            </a:pPr>
            <a:r>
              <a:rPr lang="de-DE" sz="1800" dirty="0" err="1" smtClean="0">
                <a:solidFill>
                  <a:schemeClr val="accent1"/>
                </a:solidFill>
              </a:rPr>
              <a:t>DoRIS</a:t>
            </a:r>
            <a:r>
              <a:rPr lang="de-DE" sz="1800" dirty="0" smtClean="0">
                <a:solidFill>
                  <a:schemeClr val="accent1"/>
                </a:solidFill>
              </a:rPr>
              <a:t>: </a:t>
            </a:r>
            <a:r>
              <a:rPr lang="de-AT" sz="1800" dirty="0" smtClean="0">
                <a:solidFill>
                  <a:schemeClr val="accent1"/>
                </a:solidFill>
                <a:hlinkClick r:id="rId3"/>
              </a:rPr>
              <a:t>www.doris.bmvit.gv.at</a:t>
            </a:r>
            <a:endParaRPr lang="de-AT" sz="1800" dirty="0" smtClean="0">
              <a:solidFill>
                <a:schemeClr val="accent1"/>
              </a:solidFill>
            </a:endParaRPr>
          </a:p>
          <a:p>
            <a:pPr marL="0" indent="0" eaLnBrk="1" hangingPunct="1">
              <a:lnSpc>
                <a:spcPct val="90000"/>
              </a:lnSpc>
              <a:spcAft>
                <a:spcPts val="1200"/>
              </a:spcAft>
              <a:buNone/>
            </a:pPr>
            <a:endParaRPr lang="de-DE" sz="2200" dirty="0" smtClean="0"/>
          </a:p>
        </p:txBody>
      </p:sp>
      <p:pic>
        <p:nvPicPr>
          <p:cNvPr id="19462"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25852" y="4391030"/>
            <a:ext cx="3618148" cy="137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14" name="Picture 8" descr="T:\03-Projekte\Handbücher\G_HB_Donauschifffahrt_3\3_Grafik_Layout\06_River Information Services\02_Bearbeitete Bilder\4-Binnenschiffe-Navigationsunterstuetzung.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3652"/>
          <a:stretch/>
        </p:blipFill>
        <p:spPr bwMode="auto">
          <a:xfrm>
            <a:off x="5525852" y="1777991"/>
            <a:ext cx="3618148" cy="237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a:spLocks noChangeArrowheads="1"/>
          </p:cNvSpPr>
          <p:nvPr/>
        </p:nvSpPr>
        <p:spPr bwMode="auto">
          <a:xfrm>
            <a:off x="5502092" y="180802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15" name="Textfeld 1"/>
          <p:cNvSpPr txBox="1">
            <a:spLocks noChangeArrowheads="1"/>
          </p:cNvSpPr>
          <p:nvPr/>
        </p:nvSpPr>
        <p:spPr bwMode="auto">
          <a:xfrm>
            <a:off x="5470445" y="439103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274478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563072" cy="990600"/>
          </a:xfrm>
        </p:spPr>
        <p:txBody>
          <a:bodyPr/>
          <a:lstStyle/>
          <a:p>
            <a:r>
              <a:rPr lang="de-AT" b="1" dirty="0">
                <a:solidFill>
                  <a:schemeClr val="accent1"/>
                </a:solidFill>
              </a:rPr>
              <a:t>DONAUSCHIFFFAHRT – </a:t>
            </a:r>
            <a:r>
              <a:rPr lang="de-AT" b="1" dirty="0" smtClean="0">
                <a:solidFill>
                  <a:schemeClr val="accent1"/>
                </a:solidFill>
              </a:rPr>
              <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4</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31653907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656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1" dirty="0" smtClean="0">
                <a:solidFill>
                  <a:schemeClr val="accent1"/>
                </a:solidFill>
              </a:rPr>
              <a:t>Problemlösung &amp; Verbesserung</a:t>
            </a:r>
            <a:br>
              <a:rPr lang="de-AT" b="1" dirty="0" smtClean="0">
                <a:solidFill>
                  <a:schemeClr val="accent1"/>
                </a:solidFill>
              </a:rPr>
            </a:br>
            <a:r>
              <a:rPr lang="de-AT" sz="2400" dirty="0">
                <a:solidFill>
                  <a:schemeClr val="accent1"/>
                </a:solidFill>
              </a:rPr>
              <a:t>Stärkung der Donauschifffahrt</a:t>
            </a:r>
            <a:endParaRPr lang="de-AT" sz="2400" dirty="0"/>
          </a:p>
        </p:txBody>
      </p:sp>
      <p:sp>
        <p:nvSpPr>
          <p:cNvPr id="5" name="Content Placeholder 4"/>
          <p:cNvSpPr>
            <a:spLocks noGrp="1"/>
          </p:cNvSpPr>
          <p:nvPr>
            <p:ph idx="1"/>
          </p:nvPr>
        </p:nvSpPr>
        <p:spPr/>
        <p:txBody>
          <a:bodyPr/>
          <a:lstStyle/>
          <a:p>
            <a:pPr marL="0" indent="0">
              <a:spcAft>
                <a:spcPts val="1200"/>
              </a:spcAft>
              <a:buNone/>
            </a:pPr>
            <a:r>
              <a:rPr lang="de-AT" sz="1800" b="1" dirty="0" smtClean="0">
                <a:solidFill>
                  <a:srgbClr val="189BC4"/>
                </a:solidFill>
              </a:rPr>
              <a:t>Geschwindigkeit und Netzwerkdichte</a:t>
            </a:r>
            <a:endParaRPr lang="de-AT" sz="1800" b="1" dirty="0">
              <a:solidFill>
                <a:srgbClr val="189BC4"/>
              </a:solidFill>
            </a:endParaRPr>
          </a:p>
          <a:p>
            <a:pPr>
              <a:spcAft>
                <a:spcPts val="1200"/>
              </a:spcAft>
              <a:buClr>
                <a:srgbClr val="189BC4"/>
              </a:buClr>
            </a:pPr>
            <a:r>
              <a:rPr lang="de-AT" sz="1800" dirty="0" smtClean="0">
                <a:solidFill>
                  <a:schemeClr val="accent1"/>
                </a:solidFill>
              </a:rPr>
              <a:t>Binnenschifffahrt nicht für </a:t>
            </a:r>
            <a:br>
              <a:rPr lang="de-AT" sz="1800" dirty="0" smtClean="0">
                <a:solidFill>
                  <a:schemeClr val="accent1"/>
                </a:solidFill>
              </a:rPr>
            </a:br>
            <a:r>
              <a:rPr lang="de-AT" sz="1800" dirty="0" smtClean="0">
                <a:solidFill>
                  <a:schemeClr val="accent1"/>
                </a:solidFill>
              </a:rPr>
              <a:t>alle Güter geeignet (Lebensmittel, etc.)</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viele Gütertransporte zeitlich flexibel </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optimale Planung bringt Zeit- und Geldersparnis, kann Vor- und Nachlauf reduzieren</a:t>
            </a: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River Information Services unterstützen durch aktuelle und rechtzeitige Informationen</a:t>
            </a:r>
          </a:p>
          <a:p>
            <a:pPr>
              <a:spcAft>
                <a:spcPts val="1200"/>
              </a:spcAft>
            </a:pPr>
            <a:endParaRPr lang="de-AT" dirty="0" smtClean="0">
              <a:solidFill>
                <a:schemeClr val="accent1"/>
              </a:solidFill>
            </a:endParaRPr>
          </a:p>
          <a:p>
            <a:pPr>
              <a:spcAft>
                <a:spcPts val="1200"/>
              </a:spcAft>
            </a:pPr>
            <a:endParaRPr lang="de-AT" dirty="0" smtClean="0">
              <a:solidFill>
                <a:schemeClr val="accent1"/>
              </a:solidFill>
            </a:endParaRPr>
          </a:p>
          <a:p>
            <a:pPr>
              <a:spcAft>
                <a:spcPts val="1200"/>
              </a:spcAft>
            </a:pPr>
            <a:endParaRPr lang="de-AT"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pic>
        <p:nvPicPr>
          <p:cNvPr id="6" name="Bild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28184" y="1705685"/>
            <a:ext cx="2915816" cy="218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
          <p:cNvSpPr txBox="1">
            <a:spLocks noChangeArrowheads="1"/>
          </p:cNvSpPr>
          <p:nvPr/>
        </p:nvSpPr>
        <p:spPr bwMode="auto">
          <a:xfrm>
            <a:off x="6240647" y="170378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42455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Problemlösung &amp; Verbesserung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AT" sz="1800" dirty="0"/>
          </a:p>
        </p:txBody>
      </p:sp>
      <p:sp>
        <p:nvSpPr>
          <p:cNvPr id="7171" name="Foliennummernplatzhalter 4"/>
          <p:cNvSpPr txBox="1">
            <a:spLocks noGrp="1"/>
          </p:cNvSpPr>
          <p:nvPr/>
        </p:nvSpPr>
        <p:spPr bwMode="auto">
          <a:xfrm>
            <a:off x="6006612" y="6156724"/>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algn="ctr" eaLnBrk="0" fontAlgn="base" hangingPunct="0">
              <a:spcBef>
                <a:spcPct val="0"/>
              </a:spcBef>
              <a:spcAft>
                <a:spcPct val="0"/>
              </a:spcAft>
              <a:defRPr sz="4000">
                <a:solidFill>
                  <a:schemeClr val="tx1"/>
                </a:solidFill>
                <a:latin typeface="Arial" pitchFamily="34" charset="0"/>
              </a:defRPr>
            </a:lvl6pPr>
            <a:lvl7pPr marL="2971800" indent="-228600" algn="ctr" eaLnBrk="0" fontAlgn="base" hangingPunct="0">
              <a:spcBef>
                <a:spcPct val="0"/>
              </a:spcBef>
              <a:spcAft>
                <a:spcPct val="0"/>
              </a:spcAft>
              <a:defRPr sz="4000">
                <a:solidFill>
                  <a:schemeClr val="tx1"/>
                </a:solidFill>
                <a:latin typeface="Arial" pitchFamily="34" charset="0"/>
              </a:defRPr>
            </a:lvl7pPr>
            <a:lvl8pPr marL="3429000" indent="-228600" algn="ctr" eaLnBrk="0" fontAlgn="base" hangingPunct="0">
              <a:spcBef>
                <a:spcPct val="0"/>
              </a:spcBef>
              <a:spcAft>
                <a:spcPct val="0"/>
              </a:spcAft>
              <a:defRPr sz="4000">
                <a:solidFill>
                  <a:schemeClr val="tx1"/>
                </a:solidFill>
                <a:latin typeface="Arial" pitchFamily="34" charset="0"/>
              </a:defRPr>
            </a:lvl8pPr>
            <a:lvl9pPr marL="3886200" indent="-228600" algn="ctr" eaLnBrk="0" fontAlgn="base" hangingPunct="0">
              <a:spcBef>
                <a:spcPct val="0"/>
              </a:spcBef>
              <a:spcAft>
                <a:spcPct val="0"/>
              </a:spcAft>
              <a:defRPr sz="4000">
                <a:solidFill>
                  <a:schemeClr val="tx1"/>
                </a:solidFill>
                <a:latin typeface="Arial" pitchFamily="34" charset="0"/>
              </a:defRPr>
            </a:lvl9pPr>
          </a:lstStyle>
          <a:p>
            <a:pPr algn="r" eaLnBrk="1" hangingPunct="1"/>
            <a:r>
              <a:rPr lang="de-DE" sz="800" b="1" dirty="0">
                <a:solidFill>
                  <a:schemeClr val="bg1"/>
                </a:solidFill>
              </a:rPr>
              <a:t>©</a:t>
            </a:r>
            <a:r>
              <a:rPr lang="de-DE" sz="800" dirty="0">
                <a:solidFill>
                  <a:schemeClr val="bg1"/>
                </a:solidFill>
              </a:rPr>
              <a:t> via donau </a:t>
            </a:r>
            <a:r>
              <a:rPr lang="de-DE" sz="800" b="1" dirty="0">
                <a:solidFill>
                  <a:schemeClr val="bg1"/>
                </a:solidFill>
              </a:rPr>
              <a:t>I</a:t>
            </a:r>
            <a:r>
              <a:rPr lang="de-DE" sz="800" dirty="0">
                <a:solidFill>
                  <a:schemeClr val="bg1"/>
                </a:solidFill>
              </a:rPr>
              <a:t> </a:t>
            </a:r>
            <a:fld id="{BB3C7A4B-18FD-4ED7-983E-0B2E9C37F3D6}" type="slidenum">
              <a:rPr lang="en-GB" sz="800">
                <a:solidFill>
                  <a:schemeClr val="bg1"/>
                </a:solidFill>
              </a:rPr>
              <a:pPr algn="r" eaLnBrk="1" hangingPunct="1"/>
              <a:t>41</a:t>
            </a:fld>
            <a:endParaRPr lang="en-GB" sz="800" dirty="0">
              <a:solidFill>
                <a:schemeClr val="bg1"/>
              </a:solidFill>
            </a:endParaRPr>
          </a:p>
        </p:txBody>
      </p:sp>
      <p:sp>
        <p:nvSpPr>
          <p:cNvPr id="7173" name="Rectangle 3"/>
          <p:cNvSpPr>
            <a:spLocks noChangeArrowheads="1"/>
          </p:cNvSpPr>
          <p:nvPr/>
        </p:nvSpPr>
        <p:spPr bwMode="auto">
          <a:xfrm>
            <a:off x="2555776" y="1753559"/>
            <a:ext cx="5864769" cy="476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spcAft>
                <a:spcPts val="1200"/>
              </a:spcAft>
              <a:buClr>
                <a:srgbClr val="1E3A7C"/>
              </a:buClr>
            </a:pPr>
            <a:r>
              <a:rPr lang="de-AT" b="1" dirty="0" smtClean="0">
                <a:solidFill>
                  <a:srgbClr val="189BC4"/>
                </a:solidFill>
                <a:latin typeface="Corbel" panose="020B0503020204020204" pitchFamily="34" charset="0"/>
              </a:rPr>
              <a:t>Information </a:t>
            </a:r>
            <a:r>
              <a:rPr lang="de-AT" b="1" dirty="0">
                <a:solidFill>
                  <a:srgbClr val="189BC4"/>
                </a:solidFill>
                <a:latin typeface="Corbel" panose="020B0503020204020204" pitchFamily="34" charset="0"/>
              </a:rPr>
              <a:t>und </a:t>
            </a:r>
            <a:r>
              <a:rPr lang="de-AT" b="1" dirty="0" smtClean="0">
                <a:solidFill>
                  <a:srgbClr val="189BC4"/>
                </a:solidFill>
                <a:latin typeface="Corbel" panose="020B0503020204020204" pitchFamily="34" charset="0"/>
              </a:rPr>
              <a:t>Ausbildung – </a:t>
            </a:r>
            <a:r>
              <a:rPr lang="de-DE" b="1" dirty="0" smtClean="0">
                <a:solidFill>
                  <a:srgbClr val="189BC4"/>
                </a:solidFill>
                <a:latin typeface="Corbel" panose="020B0503020204020204" pitchFamily="34" charset="0"/>
              </a:rPr>
              <a:t>durch</a:t>
            </a:r>
            <a:r>
              <a:rPr lang="de-AT" b="1" dirty="0">
                <a:solidFill>
                  <a:srgbClr val="189BC4"/>
                </a:solidFill>
                <a:latin typeface="Corbel" panose="020B0503020204020204" pitchFamily="34" charset="0"/>
              </a:rPr>
              <a:t> </a:t>
            </a:r>
            <a:r>
              <a:rPr lang="de-DE" b="1" dirty="0" smtClean="0">
                <a:solidFill>
                  <a:srgbClr val="189BC4"/>
                </a:solidFill>
                <a:latin typeface="Corbel" panose="020B0503020204020204" pitchFamily="34" charset="0"/>
              </a:rPr>
              <a:t>zielgruppenorientierte Information</a:t>
            </a:r>
            <a:endParaRPr lang="de-DE" b="1" dirty="0">
              <a:solidFill>
                <a:srgbClr val="189BC4"/>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smtClean="0">
                <a:solidFill>
                  <a:srgbClr val="189BC4"/>
                </a:solidFill>
                <a:latin typeface="Corbel" panose="020B0503020204020204" pitchFamily="34" charset="0"/>
              </a:rPr>
              <a:t>Jahresberichte </a:t>
            </a:r>
            <a:r>
              <a:rPr lang="de-DE" b="1" dirty="0">
                <a:solidFill>
                  <a:srgbClr val="189BC4"/>
                </a:solidFill>
                <a:latin typeface="Corbel" panose="020B0503020204020204" pitchFamily="34" charset="0"/>
              </a:rPr>
              <a:t>Donauschifffahrt </a:t>
            </a:r>
            <a:r>
              <a:rPr lang="de-DE" dirty="0">
                <a:solidFill>
                  <a:schemeClr val="accent1"/>
                </a:solidFill>
                <a:latin typeface="Corbel" panose="020B0503020204020204" pitchFamily="34" charset="0"/>
              </a:rPr>
              <a:t>– Daten &amp; </a:t>
            </a:r>
            <a:r>
              <a:rPr lang="de-DE" dirty="0" smtClean="0">
                <a:solidFill>
                  <a:schemeClr val="accent1"/>
                </a:solidFill>
                <a:latin typeface="Corbel" panose="020B0503020204020204" pitchFamily="34" charset="0"/>
              </a:rPr>
              <a:t>Fakten, aktuelle Projekte, Entwicklungen</a:t>
            </a:r>
            <a:endParaRPr lang="de-DE" dirty="0">
              <a:solidFill>
                <a:schemeClr val="accent1"/>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Handbuch Donauschifffahrt </a:t>
            </a:r>
            <a:r>
              <a:rPr lang="de-DE" dirty="0">
                <a:solidFill>
                  <a:schemeClr val="accent1"/>
                </a:solidFill>
                <a:latin typeface="Corbel" panose="020B0503020204020204" pitchFamily="34" charset="0"/>
              </a:rPr>
              <a:t>– Basiswissen zur Donauschifffahrt, 3. </a:t>
            </a:r>
            <a:r>
              <a:rPr lang="de-DE" dirty="0" smtClean="0">
                <a:solidFill>
                  <a:schemeClr val="accent1"/>
                </a:solidFill>
                <a:latin typeface="Corbel" panose="020B0503020204020204" pitchFamily="34" charset="0"/>
              </a:rPr>
              <a:t>Auflage</a:t>
            </a:r>
            <a:endParaRPr lang="de-DE" dirty="0">
              <a:solidFill>
                <a:schemeClr val="accent1"/>
              </a:solidFill>
              <a:latin typeface="Corbel" panose="020B0503020204020204" pitchFamily="34" charset="0"/>
            </a:endParaRP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Online </a:t>
            </a:r>
            <a:r>
              <a:rPr lang="de-DE" b="1" dirty="0" smtClean="0">
                <a:solidFill>
                  <a:srgbClr val="189BC4"/>
                </a:solidFill>
                <a:latin typeface="Corbel" panose="020B0503020204020204" pitchFamily="34" charset="0"/>
              </a:rPr>
              <a:t>Portale: </a:t>
            </a:r>
            <a:r>
              <a:rPr lang="de-DE" dirty="0" smtClean="0">
                <a:solidFill>
                  <a:schemeClr val="accent1"/>
                </a:solidFill>
                <a:latin typeface="Corbel" panose="020B0503020204020204" pitchFamily="34" charset="0"/>
              </a:rPr>
              <a:t>www.donauschifffahrt.info</a:t>
            </a:r>
            <a:r>
              <a:rPr lang="de-DE" dirty="0">
                <a:solidFill>
                  <a:schemeClr val="accent1"/>
                </a:solidFill>
                <a:latin typeface="Corbel" panose="020B0503020204020204" pitchFamily="34" charset="0"/>
              </a:rPr>
              <a:t>,  www.danubeports.info, </a:t>
            </a:r>
            <a:r>
              <a:rPr lang="de-DE" dirty="0" smtClean="0">
                <a:solidFill>
                  <a:schemeClr val="accent1"/>
                </a:solidFill>
                <a:latin typeface="Corbel" panose="020B0503020204020204" pitchFamily="34" charset="0"/>
              </a:rPr>
              <a:t>www.blaue-seiten.at</a:t>
            </a:r>
            <a:endParaRPr lang="de-DE" dirty="0">
              <a:solidFill>
                <a:schemeClr val="accent1"/>
              </a:solidFill>
              <a:latin typeface="Corbel" panose="020B0503020204020204" pitchFamily="34" charset="0"/>
            </a:endParaRPr>
          </a:p>
          <a:p>
            <a:pPr marL="342900" indent="-342900" algn="l">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Wasserstraßenkarten:</a:t>
            </a:r>
            <a:r>
              <a:rPr lang="de-DE" b="1" dirty="0">
                <a:solidFill>
                  <a:schemeClr val="accent1"/>
                </a:solidFill>
                <a:latin typeface="Corbel" panose="020B0503020204020204" pitchFamily="34" charset="0"/>
              </a:rPr>
              <a:t> </a:t>
            </a:r>
            <a:r>
              <a:rPr lang="de-DE" dirty="0">
                <a:solidFill>
                  <a:schemeClr val="accent1"/>
                </a:solidFill>
                <a:latin typeface="Corbel" panose="020B0503020204020204" pitchFamily="34" charset="0"/>
              </a:rPr>
              <a:t>Europa, Donau, </a:t>
            </a:r>
            <a:r>
              <a:rPr lang="de-DE" dirty="0" smtClean="0">
                <a:solidFill>
                  <a:schemeClr val="accent1"/>
                </a:solidFill>
                <a:latin typeface="Corbel" panose="020B0503020204020204" pitchFamily="34" charset="0"/>
              </a:rPr>
              <a:t/>
            </a:r>
            <a:br>
              <a:rPr lang="de-DE" dirty="0" smtClean="0">
                <a:solidFill>
                  <a:schemeClr val="accent1"/>
                </a:solidFill>
                <a:latin typeface="Corbel" panose="020B0503020204020204" pitchFamily="34" charset="0"/>
              </a:rPr>
            </a:br>
            <a:r>
              <a:rPr lang="de-DE" dirty="0" smtClean="0">
                <a:solidFill>
                  <a:schemeClr val="accent1"/>
                </a:solidFill>
                <a:latin typeface="Corbel" panose="020B0503020204020204" pitchFamily="34" charset="0"/>
              </a:rPr>
              <a:t>Donau </a:t>
            </a:r>
            <a:r>
              <a:rPr lang="de-DE" dirty="0">
                <a:solidFill>
                  <a:schemeClr val="accent1"/>
                </a:solidFill>
                <a:latin typeface="Corbel" panose="020B0503020204020204" pitchFamily="34" charset="0"/>
              </a:rPr>
              <a:t>für </a:t>
            </a:r>
            <a:r>
              <a:rPr lang="de-DE" dirty="0" smtClean="0">
                <a:solidFill>
                  <a:schemeClr val="accent1"/>
                </a:solidFill>
                <a:latin typeface="Corbel" panose="020B0503020204020204" pitchFamily="34" charset="0"/>
              </a:rPr>
              <a:t>Kinder</a:t>
            </a:r>
            <a:endParaRPr lang="de-DE" dirty="0">
              <a:solidFill>
                <a:schemeClr val="accent1"/>
              </a:solidFill>
              <a:latin typeface="Corbel" panose="020B0503020204020204" pitchFamily="34" charset="0"/>
            </a:endParaRPr>
          </a:p>
          <a:p>
            <a:pPr marL="342900" indent="-342900" algn="l">
              <a:spcBef>
                <a:spcPts val="600"/>
              </a:spcBef>
              <a:spcAft>
                <a:spcPts val="1200"/>
              </a:spcAft>
              <a:buClr>
                <a:srgbClr val="189BC4"/>
              </a:buClr>
              <a:buSzPct val="85000"/>
              <a:buFontTx/>
              <a:buChar char="•"/>
            </a:pPr>
            <a:r>
              <a:rPr lang="de-AT" b="1" dirty="0">
                <a:solidFill>
                  <a:srgbClr val="189BC4"/>
                </a:solidFill>
                <a:latin typeface="Corbel" panose="020B0503020204020204" pitchFamily="34" charset="0"/>
              </a:rPr>
              <a:t>INeS Danube: </a:t>
            </a:r>
            <a:r>
              <a:rPr lang="de-AT" dirty="0">
                <a:solidFill>
                  <a:schemeClr val="accent1"/>
                </a:solidFill>
                <a:latin typeface="Corbel" panose="020B0503020204020204" pitchFamily="34" charset="0"/>
              </a:rPr>
              <a:t>mehrsprachige </a:t>
            </a:r>
            <a:r>
              <a:rPr lang="de-AT" b="1" dirty="0">
                <a:solidFill>
                  <a:srgbClr val="189BC4"/>
                </a:solidFill>
                <a:latin typeface="Corbel" panose="020B0503020204020204" pitchFamily="34" charset="0"/>
              </a:rPr>
              <a:t>eLearning</a:t>
            </a:r>
            <a:r>
              <a:rPr lang="de-AT" dirty="0">
                <a:solidFill>
                  <a:schemeClr val="accent1"/>
                </a:solidFill>
                <a:latin typeface="Corbel" panose="020B0503020204020204" pitchFamily="34" charset="0"/>
              </a:rPr>
              <a:t> Plattform zu Logistik mit dem Binnenschiff </a:t>
            </a:r>
            <a:br>
              <a:rPr lang="de-AT" dirty="0">
                <a:solidFill>
                  <a:schemeClr val="accent1"/>
                </a:solidFill>
                <a:latin typeface="Corbel" panose="020B0503020204020204" pitchFamily="34" charset="0"/>
              </a:rPr>
            </a:br>
            <a:endParaRPr lang="de-AT" dirty="0">
              <a:solidFill>
                <a:srgbClr val="1E3A6C"/>
              </a:solidFill>
              <a:latin typeface="Corbel" panose="020B0503020204020204" pitchFamily="34" charset="0"/>
            </a:endParaRPr>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272" y="3797904"/>
            <a:ext cx="1284072" cy="9407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9272" y="2692150"/>
            <a:ext cx="1284073" cy="11521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79"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852" y="4673845"/>
            <a:ext cx="1293698" cy="10164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5" descr="ÜbersichtBasiskur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760" y="5706373"/>
            <a:ext cx="1473096" cy="9007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Grafik 12"/>
          <p:cNvPicPr/>
          <p:nvPr/>
        </p:nvPicPr>
        <p:blipFill rotWithShape="1">
          <a:blip r:embed="rId7">
            <a:extLst>
              <a:ext uri="{28A0092B-C50C-407E-A947-70E740481C1C}">
                <a14:useLocalDpi xmlns:a14="http://schemas.microsoft.com/office/drawing/2010/main"/>
              </a:ext>
            </a:extLst>
          </a:blip>
          <a:srcRect b="4846"/>
          <a:stretch/>
        </p:blipFill>
        <p:spPr bwMode="auto">
          <a:xfrm>
            <a:off x="639808" y="1695172"/>
            <a:ext cx="1143000" cy="996978"/>
          </a:xfrm>
          <a:prstGeom prst="rect">
            <a:avLst/>
          </a:prstGeom>
          <a:noFill/>
          <a:ln w="0">
            <a:noFill/>
          </a:ln>
        </p:spPr>
      </p:pic>
      <p:sp>
        <p:nvSpPr>
          <p:cNvPr id="14" name="Slide Number Placeholder 2"/>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smtClean="0">
                <a:solidFill>
                  <a:prstClr val="white"/>
                </a:solidFill>
              </a:rPr>
              <a:t>39</a:t>
            </a:r>
            <a:endParaRPr lang="de-AT" dirty="0">
              <a:solidFill>
                <a:prstClr val="white"/>
              </a:solidFill>
            </a:endParaRPr>
          </a:p>
        </p:txBody>
      </p:sp>
      <p:sp>
        <p:nvSpPr>
          <p:cNvPr id="15" name="Textfeld 1"/>
          <p:cNvSpPr txBox="1">
            <a:spLocks noChangeArrowheads="1"/>
          </p:cNvSpPr>
          <p:nvPr/>
        </p:nvSpPr>
        <p:spPr bwMode="auto">
          <a:xfrm>
            <a:off x="588582" y="1597301"/>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6"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95762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Problemlösung &amp; Verbesserung</a:t>
            </a:r>
            <a:r>
              <a:rPr lang="de-AT" b="1" dirty="0">
                <a:solidFill>
                  <a:schemeClr val="accent1"/>
                </a:solidFill>
              </a:rPr>
              <a:t/>
            </a:r>
            <a:br>
              <a:rPr lang="de-AT" b="1" dirty="0">
                <a:solidFill>
                  <a:schemeClr val="accent1"/>
                </a:solidFill>
              </a:rPr>
            </a:br>
            <a:r>
              <a:rPr lang="de-AT" sz="2400" dirty="0">
                <a:solidFill>
                  <a:schemeClr val="accent1"/>
                </a:solidFill>
              </a:rPr>
              <a:t>Stärkung der Donauschifffahrt</a:t>
            </a:r>
            <a:endParaRPr lang="de-AT" sz="1800" dirty="0"/>
          </a:p>
        </p:txBody>
      </p:sp>
      <p:sp>
        <p:nvSpPr>
          <p:cNvPr id="5" name="Content Placeholder 4"/>
          <p:cNvSpPr>
            <a:spLocks noGrp="1"/>
          </p:cNvSpPr>
          <p:nvPr>
            <p:ph idx="1"/>
          </p:nvPr>
        </p:nvSpPr>
        <p:spPr/>
        <p:txBody>
          <a:bodyPr>
            <a:normAutofit/>
          </a:bodyPr>
          <a:lstStyle/>
          <a:p>
            <a:pPr marL="0" indent="0">
              <a:spcAft>
                <a:spcPts val="1200"/>
              </a:spcAft>
              <a:buNone/>
            </a:pPr>
            <a:r>
              <a:rPr lang="de-AT" sz="1800" b="1" dirty="0">
                <a:solidFill>
                  <a:srgbClr val="189BC4"/>
                </a:solidFill>
              </a:rPr>
              <a:t>Infrastruktur, </a:t>
            </a:r>
            <a:r>
              <a:rPr lang="de-AT" sz="1800" b="1" dirty="0" smtClean="0">
                <a:solidFill>
                  <a:srgbClr val="189BC4"/>
                </a:solidFill>
              </a:rPr>
              <a:t>Modernisierung durch…</a:t>
            </a:r>
          </a:p>
          <a:p>
            <a:pPr>
              <a:spcAft>
                <a:spcPts val="1200"/>
              </a:spcAft>
              <a:buClr>
                <a:srgbClr val="189BC4"/>
              </a:buClr>
            </a:pPr>
            <a:r>
              <a:rPr lang="de-AT" sz="1800" dirty="0" smtClean="0">
                <a:solidFill>
                  <a:schemeClr val="accent1"/>
                </a:solidFill>
              </a:rPr>
              <a:t>Zusammenarbeit der Donaustaaten</a:t>
            </a:r>
            <a:endParaRPr lang="de-AT" sz="1800" dirty="0">
              <a:solidFill>
                <a:schemeClr val="accent1"/>
              </a:solidFill>
            </a:endParaRP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gesamteuropäische Ziele und Vorgaben</a:t>
            </a:r>
            <a:endParaRPr lang="de-AT" sz="1800" dirty="0">
              <a:solidFill>
                <a:schemeClr val="accent1"/>
              </a:solidFill>
            </a:endParaRP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gezielte Förderung der Binnenschifffahrt </a:t>
            </a:r>
            <a:br>
              <a:rPr lang="de-AT" sz="1800" dirty="0" smtClean="0">
                <a:solidFill>
                  <a:schemeClr val="accent1"/>
                </a:solidFill>
              </a:rPr>
            </a:br>
            <a:r>
              <a:rPr lang="de-AT" sz="1800" dirty="0" smtClean="0">
                <a:solidFill>
                  <a:schemeClr val="accent1"/>
                </a:solidFill>
              </a:rPr>
              <a:t>z.B. durch EU-Projekte</a:t>
            </a:r>
            <a:endParaRPr lang="de-AT" sz="1800" dirty="0">
              <a:solidFill>
                <a:schemeClr val="accent1"/>
              </a:solidFill>
            </a:endParaRPr>
          </a:p>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Ausarbeitung und Einsatz neuer Technologien</a:t>
            </a:r>
          </a:p>
          <a:p>
            <a:endParaRPr lang="de-AT" dirty="0">
              <a:solidFill>
                <a:schemeClr val="accent1"/>
              </a:solidFill>
            </a:endParaRPr>
          </a:p>
          <a:p>
            <a:pPr marL="0" indent="0">
              <a:buNone/>
            </a:pPr>
            <a:endParaRPr lang="de-AT" dirty="0">
              <a:solidFill>
                <a:schemeClr val="accent1"/>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r="5202" b="9812"/>
          <a:stretch/>
        </p:blipFill>
        <p:spPr bwMode="auto">
          <a:xfrm>
            <a:off x="5873214" y="1916832"/>
            <a:ext cx="3270786" cy="1818397"/>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a:off x="5831632" y="1916832"/>
            <a:ext cx="160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a:t>
            </a:r>
            <a:r>
              <a:rPr lang="de-DE" sz="800" dirty="0" err="1" smtClean="0">
                <a:solidFill>
                  <a:schemeClr val="bg1"/>
                </a:solidFill>
                <a:latin typeface="Corbel" panose="020B0503020204020204" pitchFamily="34" charset="0"/>
              </a:rPr>
              <a:t>donau</a:t>
            </a:r>
            <a:r>
              <a:rPr lang="de-DE" sz="800" dirty="0" smtClean="0">
                <a:solidFill>
                  <a:schemeClr val="bg1"/>
                </a:solidFill>
                <a:latin typeface="Corbel" panose="020B0503020204020204" pitchFamily="34" charset="0"/>
              </a:rPr>
              <a:t>/</a:t>
            </a:r>
            <a:endParaRPr lang="de-DE" sz="800" dirty="0">
              <a:solidFill>
                <a:schemeClr val="bg1"/>
              </a:solidFill>
              <a:latin typeface="Corbel" panose="020B0503020204020204" pitchFamily="34" charset="0"/>
            </a:endParaRP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325921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79096" cy="990600"/>
          </a:xfrm>
        </p:spPr>
        <p:txBody>
          <a:bodyPr>
            <a:normAutofit/>
          </a:bodyPr>
          <a:lstStyle/>
          <a:p>
            <a:r>
              <a:rPr lang="de-AT" b="1" dirty="0">
                <a:solidFill>
                  <a:schemeClr val="accent1"/>
                </a:solidFill>
              </a:rPr>
              <a:t>Mangel an </a:t>
            </a:r>
            <a:r>
              <a:rPr lang="de-AT" b="1" dirty="0" smtClean="0">
                <a:solidFill>
                  <a:schemeClr val="accent1"/>
                </a:solidFill>
              </a:rPr>
              <a:t>Personal – Lösungsansatz</a:t>
            </a:r>
            <a:br>
              <a:rPr lang="de-AT" b="1" dirty="0" smtClean="0">
                <a:solidFill>
                  <a:schemeClr val="accent1"/>
                </a:solidFill>
              </a:rPr>
            </a:br>
            <a:r>
              <a:rPr lang="de-AT" sz="2400" dirty="0">
                <a:solidFill>
                  <a:schemeClr val="accent1"/>
                </a:solidFill>
              </a:rPr>
              <a:t>Stärkung der Donauschifffahrt</a:t>
            </a:r>
            <a:endParaRPr lang="de-AT" sz="2400" dirty="0"/>
          </a:p>
        </p:txBody>
      </p:sp>
      <p:sp>
        <p:nvSpPr>
          <p:cNvPr id="3" name="Content Placeholder 2"/>
          <p:cNvSpPr>
            <a:spLocks noGrp="1"/>
          </p:cNvSpPr>
          <p:nvPr>
            <p:ph idx="1"/>
          </p:nvPr>
        </p:nvSpPr>
        <p:spPr/>
        <p:txBody>
          <a:bodyPr>
            <a:normAutofit/>
          </a:bodyPr>
          <a:lstStyle/>
          <a:p>
            <a:pPr>
              <a:spcBef>
                <a:spcPts val="1800"/>
              </a:spcBef>
              <a:spcAft>
                <a:spcPts val="2400"/>
              </a:spcAft>
              <a:buClr>
                <a:srgbClr val="189BC4"/>
              </a:buClr>
            </a:pPr>
            <a:r>
              <a:rPr lang="de-AT" sz="1800" dirty="0" smtClean="0">
                <a:solidFill>
                  <a:schemeClr val="accent1"/>
                </a:solidFill>
              </a:rPr>
              <a:t>einheitliche </a:t>
            </a:r>
            <a:r>
              <a:rPr lang="de-AT" sz="1800" dirty="0">
                <a:solidFill>
                  <a:schemeClr val="accent1"/>
                </a:solidFill>
              </a:rPr>
              <a:t>Sammlung von </a:t>
            </a:r>
            <a:r>
              <a:rPr lang="de-AT" sz="1800" dirty="0" smtClean="0">
                <a:solidFill>
                  <a:schemeClr val="accent1"/>
                </a:solidFill>
              </a:rPr>
              <a:t>Daten </a:t>
            </a:r>
            <a:r>
              <a:rPr lang="de-AT" sz="1800" dirty="0">
                <a:solidFill>
                  <a:schemeClr val="accent1"/>
                </a:solidFill>
              </a:rPr>
              <a:t>zum </a:t>
            </a:r>
            <a:r>
              <a:rPr lang="de-AT" sz="1800" dirty="0" smtClean="0">
                <a:solidFill>
                  <a:schemeClr val="accent1"/>
                </a:solidFill>
              </a:rPr>
              <a:t>tatsächlich benötigten/vorhandenen </a:t>
            </a:r>
            <a:r>
              <a:rPr lang="de-AT" sz="1800" dirty="0">
                <a:solidFill>
                  <a:schemeClr val="accent1"/>
                </a:solidFill>
              </a:rPr>
              <a:t>Binnenschifffahrtspersonal </a:t>
            </a:r>
            <a:r>
              <a:rPr lang="de-AT" sz="1800" dirty="0" smtClean="0">
                <a:solidFill>
                  <a:schemeClr val="accent1"/>
                </a:solidFill>
              </a:rPr>
              <a:t>sinnvoll</a:t>
            </a:r>
            <a:endParaRPr lang="de-AT" sz="1800" dirty="0">
              <a:solidFill>
                <a:schemeClr val="accent1"/>
              </a:solidFill>
            </a:endParaRPr>
          </a:p>
          <a:p>
            <a:pPr>
              <a:spcBef>
                <a:spcPts val="1800"/>
              </a:spcBef>
              <a:spcAft>
                <a:spcPts val="2400"/>
              </a:spcAft>
              <a:buClr>
                <a:srgbClr val="189BC4"/>
              </a:buClr>
            </a:pPr>
            <a:r>
              <a:rPr lang="de-AT" sz="1800" dirty="0">
                <a:solidFill>
                  <a:schemeClr val="accent1"/>
                </a:solidFill>
              </a:rPr>
              <a:t>Berufssektor Binnenschifffahrt stärken, Anreize schaffen </a:t>
            </a:r>
            <a:endParaRPr lang="de-AT" sz="1800" dirty="0" smtClean="0">
              <a:solidFill>
                <a:schemeClr val="accent1"/>
              </a:solidFill>
            </a:endParaRPr>
          </a:p>
          <a:p>
            <a:pPr>
              <a:spcBef>
                <a:spcPts val="1800"/>
              </a:spcBef>
              <a:spcAft>
                <a:spcPts val="2400"/>
              </a:spcAft>
              <a:buClr>
                <a:srgbClr val="189BC4"/>
              </a:buClr>
            </a:pPr>
            <a:r>
              <a:rPr lang="de-AT" sz="1800" dirty="0">
                <a:solidFill>
                  <a:schemeClr val="accent1"/>
                </a:solidFill>
              </a:rPr>
              <a:t>a</a:t>
            </a:r>
            <a:r>
              <a:rPr lang="de-AT" sz="1800" dirty="0" smtClean="0">
                <a:solidFill>
                  <a:schemeClr val="accent1"/>
                </a:solidFill>
              </a:rPr>
              <a:t>usreichende Information/Werbung </a:t>
            </a:r>
            <a:r>
              <a:rPr lang="de-AT" sz="1800" dirty="0" smtClean="0">
                <a:solidFill>
                  <a:schemeClr val="accent1"/>
                </a:solidFill>
                <a:sym typeface="Wingdings" panose="05000000000000000000" pitchFamily="2" charset="2"/>
              </a:rPr>
              <a:t></a:t>
            </a:r>
            <a:r>
              <a:rPr lang="de-AT" sz="1800" dirty="0" smtClean="0">
                <a:solidFill>
                  <a:schemeClr val="accent1"/>
                </a:solidFill>
              </a:rPr>
              <a:t> </a:t>
            </a:r>
            <a:br>
              <a:rPr lang="de-AT" sz="1800" dirty="0" smtClean="0">
                <a:solidFill>
                  <a:schemeClr val="accent1"/>
                </a:solidFill>
              </a:rPr>
            </a:br>
            <a:r>
              <a:rPr lang="de-AT" sz="1800" dirty="0" smtClean="0">
                <a:solidFill>
                  <a:schemeClr val="accent1"/>
                </a:solidFill>
              </a:rPr>
              <a:t>Vorteile hervorheben, Bekanntheit steigern</a:t>
            </a:r>
          </a:p>
          <a:p>
            <a:pPr>
              <a:spcBef>
                <a:spcPts val="1800"/>
              </a:spcBef>
              <a:spcAft>
                <a:spcPts val="2400"/>
              </a:spcAft>
              <a:buClr>
                <a:srgbClr val="189BC4"/>
              </a:buClr>
            </a:pPr>
            <a:r>
              <a:rPr lang="de-AT" sz="1800" dirty="0" smtClean="0">
                <a:solidFill>
                  <a:schemeClr val="accent1"/>
                </a:solidFill>
              </a:rPr>
              <a:t>EU-weite Werbekampagnen</a:t>
            </a:r>
            <a:endParaRPr lang="de-AT" sz="1800" dirty="0">
              <a:solidFill>
                <a:schemeClr val="accent1"/>
              </a:solidFill>
            </a:endParaRPr>
          </a:p>
          <a:p>
            <a:pPr>
              <a:spcBef>
                <a:spcPts val="1800"/>
              </a:spcBef>
              <a:spcAft>
                <a:spcPts val="2400"/>
              </a:spcAft>
              <a:buClr>
                <a:srgbClr val="189BC4"/>
              </a:buClr>
            </a:pPr>
            <a:r>
              <a:rPr lang="de-AT" sz="1800" dirty="0" smtClean="0">
                <a:solidFill>
                  <a:schemeClr val="accent1"/>
                </a:solidFill>
              </a:rPr>
              <a:t>Berufswechsel reduzieren (eventuell durch verbesserte Arbeitszeitmodelle)</a:t>
            </a:r>
            <a:endParaRPr lang="de-AT" sz="1800" dirty="0">
              <a:solidFill>
                <a:schemeClr val="accent1"/>
              </a:solidFill>
            </a:endParaRPr>
          </a:p>
          <a:p>
            <a:pPr>
              <a:buClr>
                <a:srgbClr val="189BC4"/>
              </a:buClr>
            </a:pP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5673" y="3068960"/>
            <a:ext cx="2421325" cy="135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1"/>
          <p:cNvSpPr txBox="1">
            <a:spLocks noChangeArrowheads="1"/>
          </p:cNvSpPr>
          <p:nvPr/>
        </p:nvSpPr>
        <p:spPr bwMode="auto">
          <a:xfrm>
            <a:off x="7452320" y="6388622"/>
            <a:ext cx="17664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binnenschiff.de</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409622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lstStyle/>
          <a:p>
            <a:r>
              <a:rPr lang="de-AT" b="1" dirty="0" smtClean="0">
                <a:solidFill>
                  <a:schemeClr val="accent1"/>
                </a:solidFill>
              </a:rPr>
              <a:t>Ausbildungsstandards – Lösungsansatz</a:t>
            </a:r>
            <a:r>
              <a:rPr lang="de-AT" sz="2000" b="1" dirty="0" smtClean="0">
                <a:solidFill>
                  <a:schemeClr val="accent1"/>
                </a:solidFill>
              </a:rPr>
              <a:t/>
            </a:r>
            <a:br>
              <a:rPr lang="de-AT" sz="2000" b="1" dirty="0" smtClean="0">
                <a:solidFill>
                  <a:schemeClr val="accent1"/>
                </a:solidFill>
              </a:rPr>
            </a:br>
            <a:r>
              <a:rPr lang="de-AT" sz="2400" dirty="0">
                <a:solidFill>
                  <a:schemeClr val="accent1"/>
                </a:solidFill>
              </a:rPr>
              <a:t>Stärkung der Donauschifffahrt</a:t>
            </a:r>
            <a:endParaRPr lang="de-AT" sz="3200" dirty="0"/>
          </a:p>
        </p:txBody>
      </p:sp>
      <p:sp>
        <p:nvSpPr>
          <p:cNvPr id="3" name="Content Placeholder 2"/>
          <p:cNvSpPr>
            <a:spLocks noGrp="1"/>
          </p:cNvSpPr>
          <p:nvPr>
            <p:ph idx="1"/>
          </p:nvPr>
        </p:nvSpPr>
        <p:spPr/>
        <p:txBody>
          <a:bodyPr>
            <a:normAutofit/>
          </a:bodyPr>
          <a:lstStyle/>
          <a:p>
            <a:pPr>
              <a:spcBef>
                <a:spcPts val="2400"/>
              </a:spcBef>
              <a:spcAft>
                <a:spcPts val="1800"/>
              </a:spcAft>
              <a:buClr>
                <a:srgbClr val="189BC4"/>
              </a:buClr>
            </a:pPr>
            <a:r>
              <a:rPr lang="de-AT" sz="1800" dirty="0" smtClean="0">
                <a:solidFill>
                  <a:schemeClr val="accent1"/>
                </a:solidFill>
              </a:rPr>
              <a:t>Ausbildungsstandards verbessern und harmonisieren</a:t>
            </a:r>
          </a:p>
          <a:p>
            <a:pPr>
              <a:spcBef>
                <a:spcPts val="2400"/>
              </a:spcBef>
              <a:spcAft>
                <a:spcPts val="1800"/>
              </a:spcAft>
              <a:buClr>
                <a:srgbClr val="189BC4"/>
              </a:buClr>
            </a:pPr>
            <a:r>
              <a:rPr lang="de-AT" sz="1800" dirty="0" smtClean="0">
                <a:solidFill>
                  <a:schemeClr val="accent1"/>
                </a:solidFill>
              </a:rPr>
              <a:t>Mindestanforderungen an die Ausbildung schaffen</a:t>
            </a:r>
          </a:p>
          <a:p>
            <a:pPr>
              <a:spcBef>
                <a:spcPts val="2400"/>
              </a:spcBef>
              <a:spcAft>
                <a:spcPts val="1800"/>
              </a:spcAft>
              <a:buClr>
                <a:srgbClr val="189BC4"/>
              </a:buClr>
            </a:pPr>
            <a:r>
              <a:rPr lang="de-AT" sz="1800" dirty="0">
                <a:solidFill>
                  <a:schemeClr val="accent1"/>
                </a:solidFill>
              </a:rPr>
              <a:t>i</a:t>
            </a:r>
            <a:r>
              <a:rPr lang="de-AT" sz="1800" dirty="0" smtClean="0">
                <a:solidFill>
                  <a:schemeClr val="accent1"/>
                </a:solidFill>
              </a:rPr>
              <a:t>nternational </a:t>
            </a:r>
            <a:r>
              <a:rPr lang="de-AT" sz="1800" dirty="0">
                <a:solidFill>
                  <a:schemeClr val="accent1"/>
                </a:solidFill>
              </a:rPr>
              <a:t>einheitliche Besatzungsstandards und </a:t>
            </a:r>
            <a:r>
              <a:rPr lang="de-AT" sz="1800" dirty="0" smtClean="0">
                <a:solidFill>
                  <a:schemeClr val="accent1"/>
                </a:solidFill>
              </a:rPr>
              <a:t>Zertifikate </a:t>
            </a:r>
            <a:endParaRPr lang="de-AT" sz="1800" dirty="0">
              <a:solidFill>
                <a:schemeClr val="accent1"/>
              </a:solidFill>
            </a:endParaRPr>
          </a:p>
          <a:p>
            <a:pPr>
              <a:spcBef>
                <a:spcPts val="2400"/>
              </a:spcBef>
              <a:spcAft>
                <a:spcPts val="1800"/>
              </a:spcAft>
              <a:buClr>
                <a:srgbClr val="189BC4"/>
              </a:buClr>
            </a:pPr>
            <a:r>
              <a:rPr lang="de-AT" sz="1800" dirty="0" smtClean="0">
                <a:solidFill>
                  <a:schemeClr val="accent1"/>
                </a:solidFill>
              </a:rPr>
              <a:t>EU-weite gegenseitige Anerkennung </a:t>
            </a:r>
            <a:br>
              <a:rPr lang="de-AT" sz="1800" dirty="0" smtClean="0">
                <a:solidFill>
                  <a:schemeClr val="accent1"/>
                </a:solidFill>
              </a:rPr>
            </a:br>
            <a:r>
              <a:rPr lang="de-AT" sz="1800" dirty="0" smtClean="0">
                <a:solidFill>
                  <a:schemeClr val="accent1"/>
                </a:solidFill>
              </a:rPr>
              <a:t>der Ausbildungen </a:t>
            </a:r>
            <a:endParaRPr lang="de-AT" sz="1800" dirty="0">
              <a:solidFill>
                <a:schemeClr val="accent1"/>
              </a:solidFill>
            </a:endParaRPr>
          </a:p>
          <a:p>
            <a:pPr>
              <a:spcBef>
                <a:spcPts val="2400"/>
              </a:spcBef>
              <a:spcAft>
                <a:spcPts val="1800"/>
              </a:spcAft>
              <a:buClr>
                <a:srgbClr val="189BC4"/>
              </a:buClr>
            </a:pPr>
            <a:r>
              <a:rPr lang="de-AT" sz="1800" dirty="0" smtClean="0">
                <a:solidFill>
                  <a:schemeClr val="accent1"/>
                </a:solidFill>
              </a:rPr>
              <a:t>EU-weit einheitliches Kapitänspatent </a:t>
            </a:r>
            <a:br>
              <a:rPr lang="de-AT" sz="1800" dirty="0" smtClean="0">
                <a:solidFill>
                  <a:schemeClr val="accent1"/>
                </a:solidFill>
              </a:rPr>
            </a:br>
            <a:r>
              <a:rPr lang="de-AT" sz="1800" dirty="0" smtClean="0">
                <a:solidFill>
                  <a:schemeClr val="accent1"/>
                </a:solidFill>
              </a:rPr>
              <a:t>als langfristiges Ziel</a:t>
            </a: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pic>
        <p:nvPicPr>
          <p:cNvPr id="2050" name="Picture 2" descr="T:\03-Projekte\PLATINA\05_Execution\01_WPs\WP3\SWP3.3\D3.11\Picture_database\platina-a-20110720-00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4225" y="3752283"/>
            <a:ext cx="3599775" cy="239956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1"/>
          <p:cNvSpPr txBox="1">
            <a:spLocks noChangeArrowheads="1"/>
          </p:cNvSpPr>
          <p:nvPr/>
        </p:nvSpPr>
        <p:spPr bwMode="auto">
          <a:xfrm>
            <a:off x="5548036" y="3697701"/>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accent1"/>
                </a:solidFill>
                <a:latin typeface="Corbel" panose="020B0503020204020204" pitchFamily="34" charset="0"/>
              </a:rPr>
              <a:t>Quelle: BDB e.V.</a:t>
            </a:r>
            <a:endParaRPr lang="de-DE" sz="800" dirty="0">
              <a:solidFill>
                <a:schemeClr val="accent1"/>
              </a:solidFill>
              <a:latin typeface="Corbel" panose="020B0503020204020204" pitchFamily="34" charset="0"/>
            </a:endParaRPr>
          </a:p>
        </p:txBody>
      </p:sp>
      <p:sp>
        <p:nvSpPr>
          <p:cNvPr id="7" name="Textfeld 1"/>
          <p:cNvSpPr txBox="1">
            <a:spLocks noChangeArrowheads="1"/>
          </p:cNvSpPr>
          <p:nvPr/>
        </p:nvSpPr>
        <p:spPr bwMode="auto">
          <a:xfrm>
            <a:off x="7452320" y="6477000"/>
            <a:ext cx="17664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r>
              <a:rPr lang="de-DE" sz="800" dirty="0" smtClean="0">
                <a:solidFill>
                  <a:schemeClr val="accent1"/>
                </a:solidFill>
                <a:latin typeface="Corbel" panose="020B0503020204020204" pitchFamily="34" charset="0"/>
              </a:rPr>
              <a:t>, edinna.eu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541220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485900" y="2240868"/>
            <a:ext cx="6380466" cy="3474132"/>
          </a:xfrm>
        </p:spPr>
        <p:txBody>
          <a:bodyPr>
            <a:noAutofit/>
          </a:bodyPr>
          <a:lstStyle/>
          <a:p>
            <a:pPr marL="0" indent="0">
              <a:buNone/>
            </a:pPr>
            <a:endParaRPr lang="de-DE" sz="1800" dirty="0" smtClean="0">
              <a:solidFill>
                <a:schemeClr val="accent1"/>
              </a:solidFill>
            </a:endParaRPr>
          </a:p>
          <a:p>
            <a:pPr marL="0" indent="0">
              <a:buNone/>
            </a:pPr>
            <a:r>
              <a:rPr lang="de-DE" sz="1800" dirty="0" smtClean="0">
                <a:solidFill>
                  <a:schemeClr val="accent1"/>
                </a:solidFill>
              </a:rPr>
              <a:t>Wie wird das österreichische Telematik System für die Schifffahrt genannt? </a:t>
            </a:r>
          </a:p>
          <a:p>
            <a:pPr marL="0" indent="0">
              <a:buNone/>
            </a:pPr>
            <a:endParaRPr lang="de-DE" sz="1800" dirty="0">
              <a:solidFill>
                <a:schemeClr val="accent1"/>
              </a:solidFill>
            </a:endParaRPr>
          </a:p>
          <a:p>
            <a:pPr marL="606029" indent="-402431">
              <a:buAutoNum type="alphaLcParenR"/>
            </a:pPr>
            <a:r>
              <a:rPr lang="de-DE" sz="1800" dirty="0" smtClean="0">
                <a:solidFill>
                  <a:schemeClr val="accent1"/>
                </a:solidFill>
              </a:rPr>
              <a:t>Doris</a:t>
            </a:r>
          </a:p>
          <a:p>
            <a:pPr marL="606029" indent="-402431">
              <a:buAutoNum type="alphaLcParenR"/>
            </a:pPr>
            <a:r>
              <a:rPr lang="de-DE" sz="1800" dirty="0" smtClean="0">
                <a:solidFill>
                  <a:schemeClr val="accent1"/>
                </a:solidFill>
              </a:rPr>
              <a:t>Oliver</a:t>
            </a:r>
          </a:p>
          <a:p>
            <a:pPr marL="606029" indent="-402431">
              <a:buAutoNum type="alphaLcParenR"/>
            </a:pPr>
            <a:r>
              <a:rPr lang="de-DE" sz="1800" dirty="0" smtClean="0">
                <a:solidFill>
                  <a:schemeClr val="accent1"/>
                </a:solidFill>
              </a:rPr>
              <a:t>Lisa</a:t>
            </a:r>
          </a:p>
          <a:p>
            <a:pPr marL="606029" indent="-402431">
              <a:buAutoNum type="alphaLcParenR"/>
            </a:pPr>
            <a:r>
              <a:rPr lang="de-DE" sz="1800" dirty="0" smtClean="0">
                <a:solidFill>
                  <a:schemeClr val="accent1"/>
                </a:solidFill>
              </a:rPr>
              <a:t>Thomas</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45</a:t>
            </a:fld>
            <a:endParaRPr lang="de-AT" dirty="0">
              <a:solidFill>
                <a:prstClr val="white"/>
              </a:solidFill>
              <a:latin typeface="Calibri"/>
            </a:endParaRPr>
          </a:p>
        </p:txBody>
      </p:sp>
      <p:sp>
        <p:nvSpPr>
          <p:cNvPr id="6" name="Ellipse 5"/>
          <p:cNvSpPr/>
          <p:nvPr/>
        </p:nvSpPr>
        <p:spPr>
          <a:xfrm>
            <a:off x="1470178" y="3535545"/>
            <a:ext cx="1704559" cy="3099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pic>
        <p:nvPicPr>
          <p:cNvPr id="6146" name="Picture 2" descr="http://elcome.in/wp-content/uploads/2015/09/Elcome-Integrated-Systems-River-Information-Services-RIS-Display-System-8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75" y="3281526"/>
            <a:ext cx="4294804" cy="24158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4863575" y="3323977"/>
            <a:ext cx="9472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smtClean="0">
                <a:solidFill>
                  <a:srgbClr val="3C628F"/>
                </a:solidFill>
                <a:latin typeface="Corbel" panose="020B0503020204020204" pitchFamily="34" charset="0"/>
              </a:rPr>
              <a:t>Quelle: </a:t>
            </a:r>
            <a:r>
              <a:rPr lang="de-DE" sz="800" dirty="0" err="1" smtClean="0">
                <a:solidFill>
                  <a:srgbClr val="3C628F"/>
                </a:solidFill>
                <a:latin typeface="Corbel" panose="020B0503020204020204" pitchFamily="34" charset="0"/>
              </a:rPr>
              <a:t>elcome</a:t>
            </a:r>
            <a:endParaRPr lang="de-DE" sz="800" dirty="0">
              <a:solidFill>
                <a:srgbClr val="3C628F"/>
              </a:solidFill>
              <a:latin typeface="Corbel" panose="020B0503020204020204" pitchFamily="34" charset="0"/>
            </a:endParaRPr>
          </a:p>
        </p:txBody>
      </p:sp>
      <p:sp>
        <p:nvSpPr>
          <p:cNvPr id="11"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Stärkung der Donauschifffahrt</a:t>
            </a:r>
            <a:endParaRPr lang="de-AT" sz="1800" dirty="0">
              <a:solidFill>
                <a:schemeClr val="accent1"/>
              </a:solidFill>
            </a:endParaRPr>
          </a:p>
        </p:txBody>
      </p:sp>
    </p:spTree>
    <p:extLst>
      <p:ext uri="{BB962C8B-B14F-4D97-AF65-F5344CB8AC3E}">
        <p14:creationId xmlns:p14="http://schemas.microsoft.com/office/powerpoint/2010/main" val="40800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normAutofit/>
          </a:bodyPr>
          <a:lstStyle/>
          <a:p>
            <a:r>
              <a:rPr lang="de-AT" b="1" dirty="0">
                <a:solidFill>
                  <a:schemeClr val="accent1"/>
                </a:solidFill>
              </a:rPr>
              <a:t>DONAUSCHIFFFAHRT </a:t>
            </a:r>
            <a:r>
              <a:rPr lang="de-AT" b="1" dirty="0" smtClean="0">
                <a:solidFill>
                  <a:schemeClr val="accent1"/>
                </a:solidFill>
              </a:rPr>
              <a:t>–</a:t>
            </a:r>
            <a:br>
              <a:rPr lang="de-AT" b="1" dirty="0" smtClean="0">
                <a:solidFill>
                  <a:schemeClr val="accent1"/>
                </a:solidFill>
              </a:rPr>
            </a:br>
            <a:r>
              <a:rPr lang="de-AT" b="1" dirty="0" smtClean="0">
                <a:solidFill>
                  <a:schemeClr val="accent1"/>
                </a:solidFill>
              </a:rPr>
              <a:t>Märkte </a:t>
            </a:r>
            <a:r>
              <a:rPr lang="de-AT" b="1" dirty="0">
                <a:solidFill>
                  <a:schemeClr val="accent1"/>
                </a:solidFill>
              </a:rPr>
              <a:t>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46</a:t>
            </a:fld>
            <a:endParaRPr lang="de-DE" dirty="0">
              <a:solidFill>
                <a:prstClr val="white"/>
              </a:solidFill>
            </a:endParaRPr>
          </a:p>
        </p:txBody>
      </p:sp>
      <p:sp>
        <p:nvSpPr>
          <p:cNvPr id="2" name="Content Placeholder 1"/>
          <p:cNvSpPr>
            <a:spLocks noGrp="1"/>
          </p:cNvSpPr>
          <p:nvPr>
            <p:ph idx="1"/>
          </p:nvPr>
        </p:nvSpPr>
        <p:spPr/>
        <p:txBody>
          <a:bodyPr/>
          <a:lstStyle/>
          <a:p>
            <a:endParaRPr lang="de-AT"/>
          </a:p>
        </p:txBody>
      </p:sp>
      <p:graphicFrame>
        <p:nvGraphicFramePr>
          <p:cNvPr id="6" name="Inhaltsplatzhalter 4"/>
          <p:cNvGraphicFramePr>
            <a:graphicFrameLocks/>
          </p:cNvGraphicFramePr>
          <p:nvPr>
            <p:extLst>
              <p:ext uri="{D42A27DB-BD31-4B8C-83A1-F6EECF244321}">
                <p14:modId xmlns:p14="http://schemas.microsoft.com/office/powerpoint/2010/main" val="322378102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7549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Kohletransport</a:t>
            </a:r>
            <a:br>
              <a:rPr lang="de-AT" b="1" dirty="0" smtClean="0">
                <a:solidFill>
                  <a:schemeClr val="accent1"/>
                </a:solidFill>
              </a:rPr>
            </a:br>
            <a:r>
              <a:rPr lang="de-AT" sz="2400" dirty="0" smtClean="0">
                <a:solidFill>
                  <a:schemeClr val="accent1"/>
                </a:solidFill>
              </a:rPr>
              <a:t>Transportbeispiele</a:t>
            </a:r>
            <a:endParaRPr lang="de-DE" dirty="0">
              <a:solidFill>
                <a:schemeClr val="accent1"/>
              </a:solidFill>
            </a:endParaRPr>
          </a:p>
        </p:txBody>
      </p:sp>
      <p:sp>
        <p:nvSpPr>
          <p:cNvPr id="3" name="Inhaltsplatzhalter 2"/>
          <p:cNvSpPr>
            <a:spLocks noGrp="1"/>
          </p:cNvSpPr>
          <p:nvPr>
            <p:ph idx="1"/>
          </p:nvPr>
        </p:nvSpPr>
        <p:spPr>
          <a:xfrm>
            <a:off x="395536" y="1700808"/>
            <a:ext cx="8568952" cy="5445224"/>
          </a:xfrm>
        </p:spPr>
        <p:txBody>
          <a:bodyPr>
            <a:normAutofit/>
          </a:bodyPr>
          <a:lstStyle/>
          <a:p>
            <a:pPr>
              <a:spcAft>
                <a:spcPts val="1200"/>
              </a:spcAft>
              <a:buClr>
                <a:srgbClr val="189BC4"/>
              </a:buClr>
            </a:pPr>
            <a:endParaRPr lang="de-AT" sz="400" dirty="0" smtClean="0">
              <a:solidFill>
                <a:schemeClr val="accent1"/>
              </a:solidFill>
            </a:endParaRPr>
          </a:p>
          <a:p>
            <a:pPr>
              <a:spcAft>
                <a:spcPts val="1200"/>
              </a:spcAft>
              <a:buClr>
                <a:srgbClr val="189BC4"/>
              </a:buClr>
            </a:pPr>
            <a:r>
              <a:rPr lang="de-AT" sz="1800" dirty="0" smtClean="0">
                <a:solidFill>
                  <a:schemeClr val="accent1"/>
                </a:solidFill>
              </a:rPr>
              <a:t>2 Mio. Tonnen Kohle jährlich</a:t>
            </a:r>
          </a:p>
          <a:p>
            <a:pPr>
              <a:spcAft>
                <a:spcPts val="1200"/>
              </a:spcAft>
              <a:buClr>
                <a:srgbClr val="189BC4"/>
              </a:buClr>
            </a:pPr>
            <a:r>
              <a:rPr lang="de-AT" sz="1800" dirty="0">
                <a:solidFill>
                  <a:schemeClr val="accent1"/>
                </a:solidFill>
              </a:rPr>
              <a:t>p</a:t>
            </a:r>
            <a:r>
              <a:rPr lang="de-AT" sz="1800" dirty="0" smtClean="0">
                <a:solidFill>
                  <a:schemeClr val="accent1"/>
                </a:solidFill>
              </a:rPr>
              <a:t>er Binnenschiff zur Lände </a:t>
            </a:r>
            <a:r>
              <a:rPr lang="de-AT" sz="1800" dirty="0" err="1" smtClean="0">
                <a:solidFill>
                  <a:schemeClr val="accent1"/>
                </a:solidFill>
              </a:rPr>
              <a:t>Pichelsdorf</a:t>
            </a:r>
            <a:endParaRPr lang="de-AT" sz="1800" dirty="0" smtClean="0">
              <a:solidFill>
                <a:schemeClr val="accent1"/>
              </a:solidFill>
            </a:endParaRPr>
          </a:p>
          <a:p>
            <a:pPr>
              <a:spcAft>
                <a:spcPts val="1200"/>
              </a:spcAft>
              <a:buClr>
                <a:srgbClr val="189BC4"/>
              </a:buClr>
            </a:pPr>
            <a:r>
              <a:rPr lang="de-AT" sz="1800" spc="60" dirty="0" smtClean="0">
                <a:solidFill>
                  <a:schemeClr val="accent1"/>
                </a:solidFill>
              </a:rPr>
              <a:t>Verladung mittels </a:t>
            </a:r>
            <a:br>
              <a:rPr lang="de-AT" sz="1800" spc="60" dirty="0" smtClean="0">
                <a:solidFill>
                  <a:schemeClr val="accent1"/>
                </a:solidFill>
              </a:rPr>
            </a:br>
            <a:r>
              <a:rPr lang="de-AT" sz="1800" spc="60" dirty="0" smtClean="0">
                <a:solidFill>
                  <a:schemeClr val="accent1"/>
                </a:solidFill>
              </a:rPr>
              <a:t>Übergabetrichter und Aufgabeband</a:t>
            </a:r>
            <a:endParaRPr lang="de-AT" sz="1800" spc="60" dirty="0">
              <a:solidFill>
                <a:schemeClr val="accent1"/>
              </a:solidFill>
            </a:endParaRPr>
          </a:p>
          <a:p>
            <a:pPr>
              <a:spcAft>
                <a:spcPts val="1200"/>
              </a:spcAft>
              <a:buClr>
                <a:srgbClr val="189BC4"/>
              </a:buClr>
            </a:pPr>
            <a:r>
              <a:rPr lang="de-AT" sz="1800" spc="60" dirty="0" smtClean="0">
                <a:solidFill>
                  <a:schemeClr val="accent1"/>
                </a:solidFill>
              </a:rPr>
              <a:t>3,2 km Förderband bis zum Kraftwerk </a:t>
            </a:r>
            <a:r>
              <a:rPr lang="de-AT" sz="1800" spc="60" dirty="0" err="1" smtClean="0">
                <a:solidFill>
                  <a:schemeClr val="accent1"/>
                </a:solidFill>
              </a:rPr>
              <a:t>Dürnrohr</a:t>
            </a:r>
            <a:endParaRPr lang="de-AT" sz="1800" spc="60" dirty="0" smtClean="0">
              <a:solidFill>
                <a:schemeClr val="accent1"/>
              </a:solidFill>
            </a:endParaRPr>
          </a:p>
          <a:p>
            <a:pPr marL="177800" lvl="1" indent="-177800">
              <a:spcAft>
                <a:spcPts val="1200"/>
              </a:spcAft>
              <a:buClr>
                <a:srgbClr val="189BC4"/>
              </a:buClr>
            </a:pPr>
            <a:r>
              <a:rPr lang="de-AT" sz="1800" dirty="0">
                <a:solidFill>
                  <a:schemeClr val="accent1"/>
                </a:solidFill>
              </a:rPr>
              <a:t>Nachlauf </a:t>
            </a:r>
            <a:r>
              <a:rPr lang="de-AT" sz="1800" dirty="0" smtClean="0">
                <a:solidFill>
                  <a:schemeClr val="accent1"/>
                </a:solidFill>
              </a:rPr>
              <a:t>zum </a:t>
            </a:r>
            <a:r>
              <a:rPr lang="de-AT" sz="1800" dirty="0">
                <a:solidFill>
                  <a:schemeClr val="accent1"/>
                </a:solidFill>
              </a:rPr>
              <a:t>Kraftwerk </a:t>
            </a:r>
            <a:r>
              <a:rPr lang="de-AT" sz="1800" dirty="0" smtClean="0">
                <a:solidFill>
                  <a:schemeClr val="accent1"/>
                </a:solidFill>
              </a:rPr>
              <a:t>beinahe CO</a:t>
            </a:r>
            <a:r>
              <a:rPr lang="de-AT" sz="1800" baseline="-25000" dirty="0" smtClean="0">
                <a:solidFill>
                  <a:schemeClr val="accent1"/>
                </a:solidFill>
              </a:rPr>
              <a:t>2</a:t>
            </a:r>
            <a:r>
              <a:rPr lang="de-AT" sz="1800" dirty="0" smtClean="0">
                <a:solidFill>
                  <a:schemeClr val="accent1"/>
                </a:solidFill>
              </a:rPr>
              <a:t> </a:t>
            </a:r>
            <a:r>
              <a:rPr lang="de-AT" sz="1800" dirty="0">
                <a:solidFill>
                  <a:schemeClr val="accent1"/>
                </a:solidFill>
              </a:rPr>
              <a:t>und </a:t>
            </a:r>
            <a:r>
              <a:rPr lang="de-AT" sz="1800" dirty="0" err="1" smtClean="0">
                <a:solidFill>
                  <a:schemeClr val="accent1"/>
                </a:solidFill>
              </a:rPr>
              <a:t>NO</a:t>
            </a:r>
            <a:r>
              <a:rPr lang="de-AT" sz="1800" baseline="-25000" dirty="0" err="1" smtClean="0">
                <a:solidFill>
                  <a:schemeClr val="accent1"/>
                </a:solidFill>
              </a:rPr>
              <a:t>x</a:t>
            </a:r>
            <a:r>
              <a:rPr lang="de-AT" sz="1800" dirty="0" smtClean="0">
                <a:solidFill>
                  <a:schemeClr val="accent1"/>
                </a:solidFill>
              </a:rPr>
              <a:t> neutral</a:t>
            </a:r>
          </a:p>
          <a:p>
            <a:pPr>
              <a:spcAft>
                <a:spcPts val="1200"/>
              </a:spcAft>
              <a:buClr>
                <a:srgbClr val="189BC4"/>
              </a:buClr>
            </a:pPr>
            <a:endParaRPr lang="de-AT" sz="1800" dirty="0">
              <a:solidFill>
                <a:schemeClr val="accent1"/>
              </a:solidFill>
            </a:endParaRPr>
          </a:p>
          <a:p>
            <a:pPr lvl="1">
              <a:spcAft>
                <a:spcPts val="1200"/>
              </a:spcAft>
              <a:buClr>
                <a:srgbClr val="189BC4"/>
              </a:buClr>
            </a:pPr>
            <a:endParaRPr lang="de-AT" spc="60" dirty="0" smtClean="0">
              <a:solidFill>
                <a:schemeClr val="accent1"/>
              </a:solidFill>
            </a:endParaRPr>
          </a:p>
          <a:p>
            <a:pPr>
              <a:spcAft>
                <a:spcPts val="1200"/>
              </a:spcAft>
              <a:buClr>
                <a:srgbClr val="189BC4"/>
              </a:buClr>
            </a:pPr>
            <a:endParaRPr lang="de-AT" sz="800" dirty="0" smtClean="0">
              <a:solidFill>
                <a:schemeClr val="accent1"/>
              </a:solidFill>
            </a:endParaRPr>
          </a:p>
          <a:p>
            <a:pPr lvl="1">
              <a:spcAft>
                <a:spcPts val="1200"/>
              </a:spcAft>
              <a:buClr>
                <a:srgbClr val="189BC4"/>
              </a:buClr>
            </a:pPr>
            <a:endParaRPr lang="de-AT" sz="800" dirty="0" smtClean="0">
              <a:solidFill>
                <a:schemeClr val="accent1"/>
              </a:solidFill>
            </a:endParaRPr>
          </a:p>
          <a:p>
            <a:pPr lvl="1">
              <a:spcAft>
                <a:spcPts val="1200"/>
              </a:spcAft>
              <a:buClr>
                <a:srgbClr val="189BC4"/>
              </a:buClr>
            </a:pPr>
            <a:endParaRPr lang="de-AT" sz="800" dirty="0" smtClean="0">
              <a:solidFill>
                <a:schemeClr val="accent1"/>
              </a:solidFill>
            </a:endParaRPr>
          </a:p>
          <a:p>
            <a:pPr lvl="1">
              <a:spcAft>
                <a:spcPts val="1200"/>
              </a:spcAft>
              <a:buClr>
                <a:srgbClr val="189BC4"/>
              </a:buClr>
            </a:pPr>
            <a:endParaRPr lang="de-AT" sz="80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pic>
        <p:nvPicPr>
          <p:cNvPr id="7"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9543" y="2060282"/>
            <a:ext cx="3044945" cy="2283709"/>
          </a:xfrm>
          <a:prstGeom prst="rect">
            <a:avLst/>
          </a:prstGeom>
        </p:spPr>
      </p:pic>
      <p:sp>
        <p:nvSpPr>
          <p:cNvPr id="8" name="Textfeld 6"/>
          <p:cNvSpPr txBox="1"/>
          <p:nvPr/>
        </p:nvSpPr>
        <p:spPr>
          <a:xfrm>
            <a:off x="5883026" y="2060282"/>
            <a:ext cx="1059513" cy="215444"/>
          </a:xfrm>
          <a:prstGeom prst="rect">
            <a:avLst/>
          </a:prstGeom>
          <a:noFill/>
        </p:spPr>
        <p:txBody>
          <a:bodyPr wrap="square" rtlCol="0">
            <a:spAutoFit/>
          </a:bodyPr>
          <a:lstStyle/>
          <a:p>
            <a:r>
              <a:rPr lang="de-AT" sz="800" dirty="0" smtClean="0">
                <a:solidFill>
                  <a:schemeClr val="bg1"/>
                </a:solidFill>
                <a:latin typeface="Corbel" panose="020B0503020204020204" pitchFamily="34" charset="0"/>
              </a:rPr>
              <a:t> </a:t>
            </a:r>
            <a:r>
              <a:rPr lang="de-AT" sz="800" dirty="0">
                <a:solidFill>
                  <a:schemeClr val="bg1"/>
                </a:solidFill>
                <a:latin typeface="Corbel" panose="020B0503020204020204" pitchFamily="34" charset="0"/>
              </a:rPr>
              <a:t>Q</a:t>
            </a:r>
            <a:r>
              <a:rPr lang="de-AT" sz="800" dirty="0" smtClean="0">
                <a:solidFill>
                  <a:schemeClr val="bg1"/>
                </a:solidFill>
                <a:latin typeface="Corbel" panose="020B0503020204020204" pitchFamily="34" charset="0"/>
              </a:rPr>
              <a:t>uelle:  viadonau</a:t>
            </a:r>
            <a:endParaRPr lang="de-DE" sz="800" dirty="0">
              <a:solidFill>
                <a:schemeClr val="bg1"/>
              </a:solidFill>
              <a:latin typeface="Corbel" panose="020B0503020204020204" pitchFamily="34" charset="0"/>
            </a:endParaRPr>
          </a:p>
        </p:txBody>
      </p:sp>
      <p:sp>
        <p:nvSpPr>
          <p:cNvPr id="9" name="Content Placeholder 2"/>
          <p:cNvSpPr txBox="1">
            <a:spLocks/>
          </p:cNvSpPr>
          <p:nvPr/>
        </p:nvSpPr>
        <p:spPr>
          <a:xfrm>
            <a:off x="395536" y="4933136"/>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723900" indent="0">
              <a:buNone/>
            </a:pPr>
            <a:r>
              <a:rPr lang="de-AT" sz="1800" b="1" dirty="0" smtClean="0">
                <a:solidFill>
                  <a:srgbClr val="189BC4"/>
                </a:solidFill>
                <a:latin typeface="Corbel" panose="020B0503020204020204" pitchFamily="34" charset="0"/>
              </a:rPr>
              <a:t>Langfristiges </a:t>
            </a:r>
            <a:r>
              <a:rPr lang="de-AT" sz="1800" b="1" dirty="0">
                <a:solidFill>
                  <a:srgbClr val="189BC4"/>
                </a:solidFill>
                <a:latin typeface="Corbel" panose="020B0503020204020204" pitchFamily="34" charset="0"/>
              </a:rPr>
              <a:t>Ziel</a:t>
            </a:r>
            <a:r>
              <a:rPr lang="de-AT" sz="1800" dirty="0">
                <a:solidFill>
                  <a:srgbClr val="189BC4"/>
                </a:solidFill>
                <a:latin typeface="Corbel" panose="020B0503020204020204" pitchFamily="34" charset="0"/>
              </a:rPr>
              <a:t>: </a:t>
            </a:r>
            <a:r>
              <a:rPr lang="de-AT" sz="1800" dirty="0" smtClean="0">
                <a:solidFill>
                  <a:schemeClr val="accent1"/>
                </a:solidFill>
                <a:latin typeface="Corbel" panose="020B0503020204020204" pitchFamily="34" charset="0"/>
              </a:rPr>
              <a:t>Lieferung </a:t>
            </a:r>
            <a:r>
              <a:rPr lang="de-AT" sz="1800" dirty="0">
                <a:solidFill>
                  <a:schemeClr val="accent1"/>
                </a:solidFill>
                <a:latin typeface="Corbel" panose="020B0503020204020204" pitchFamily="34" charset="0"/>
              </a:rPr>
              <a:t>von 50 </a:t>
            </a:r>
            <a:r>
              <a:rPr lang="de-AT" sz="1800" dirty="0" smtClean="0">
                <a:solidFill>
                  <a:schemeClr val="accent1"/>
                </a:solidFill>
                <a:latin typeface="Corbel" panose="020B0503020204020204" pitchFamily="34" charset="0"/>
              </a:rPr>
              <a:t>% der Kohle zum </a:t>
            </a:r>
            <a:r>
              <a:rPr lang="de-AT" sz="1800" dirty="0">
                <a:solidFill>
                  <a:schemeClr val="accent1"/>
                </a:solidFill>
                <a:latin typeface="Corbel" panose="020B0503020204020204" pitchFamily="34" charset="0"/>
              </a:rPr>
              <a:t>Kraftwerk per </a:t>
            </a:r>
            <a:r>
              <a:rPr lang="de-AT" sz="1800" dirty="0" smtClean="0">
                <a:solidFill>
                  <a:schemeClr val="accent1"/>
                </a:solidFill>
                <a:latin typeface="Corbel" panose="020B0503020204020204" pitchFamily="34" charset="0"/>
              </a:rPr>
              <a:t>Schiff</a:t>
            </a:r>
            <a:endParaRPr lang="de-AT" sz="1800" dirty="0">
              <a:solidFill>
                <a:schemeClr val="accent1"/>
              </a:solidFill>
              <a:latin typeface="Corbel" panose="020B0503020204020204" pitchFamily="34" charset="0"/>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949" y="509843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345204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Autologistik per Schiff</a:t>
            </a:r>
            <a:br>
              <a:rPr lang="de-AT" b="1" dirty="0" smtClean="0">
                <a:solidFill>
                  <a:schemeClr val="accent1"/>
                </a:solidFill>
              </a:rPr>
            </a:br>
            <a:r>
              <a:rPr lang="de-AT" sz="2400" dirty="0" smtClean="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395536" y="1700808"/>
            <a:ext cx="8568952" cy="5040560"/>
          </a:xfrm>
        </p:spPr>
        <p:txBody>
          <a:bodyPr>
            <a:normAutofit/>
          </a:bodyPr>
          <a:lstStyle/>
          <a:p>
            <a:pPr>
              <a:spcAft>
                <a:spcPts val="1200"/>
              </a:spcAft>
              <a:buClr>
                <a:srgbClr val="189BC4"/>
              </a:buClr>
            </a:pPr>
            <a:endParaRPr lang="de-AT" sz="1800" spc="60" dirty="0" smtClean="0">
              <a:solidFill>
                <a:schemeClr val="accent1"/>
              </a:solidFill>
            </a:endParaRPr>
          </a:p>
          <a:p>
            <a:pPr>
              <a:spcAft>
                <a:spcPts val="1200"/>
              </a:spcAft>
              <a:buClr>
                <a:srgbClr val="189BC4"/>
              </a:buClr>
            </a:pPr>
            <a:r>
              <a:rPr lang="de-AT" sz="1800" spc="60" dirty="0" smtClean="0">
                <a:solidFill>
                  <a:schemeClr val="accent1"/>
                </a:solidFill>
              </a:rPr>
              <a:t>Fahrzeugtransport durch die BLG LOGISTICS</a:t>
            </a:r>
            <a:endParaRPr lang="de-AT" sz="1800" spc="60" dirty="0">
              <a:solidFill>
                <a:schemeClr val="accent1"/>
              </a:solidFill>
            </a:endParaRPr>
          </a:p>
          <a:p>
            <a:pPr>
              <a:spcAft>
                <a:spcPts val="1200"/>
              </a:spcAft>
              <a:buClr>
                <a:srgbClr val="189BC4"/>
              </a:buClr>
            </a:pPr>
            <a:r>
              <a:rPr lang="de-AT" sz="1800" spc="60" dirty="0">
                <a:solidFill>
                  <a:schemeClr val="accent1"/>
                </a:solidFill>
              </a:rPr>
              <a:t>v</a:t>
            </a:r>
            <a:r>
              <a:rPr lang="de-AT" sz="1800" spc="60" dirty="0" smtClean="0">
                <a:solidFill>
                  <a:schemeClr val="accent1"/>
                </a:solidFill>
              </a:rPr>
              <a:t>on Kelheim nach Budapest</a:t>
            </a:r>
          </a:p>
          <a:p>
            <a:pPr>
              <a:spcAft>
                <a:spcPts val="1200"/>
              </a:spcAft>
              <a:buClr>
                <a:srgbClr val="189BC4"/>
              </a:buClr>
            </a:pPr>
            <a:r>
              <a:rPr lang="de-AT" sz="1800" spc="60" dirty="0" smtClean="0">
                <a:solidFill>
                  <a:schemeClr val="accent1"/>
                </a:solidFill>
              </a:rPr>
              <a:t>Motorgüterschiff </a:t>
            </a:r>
            <a:r>
              <a:rPr lang="de-AT" sz="1800" spc="60" dirty="0">
                <a:solidFill>
                  <a:schemeClr val="accent1"/>
                </a:solidFill>
              </a:rPr>
              <a:t>für 200 bis 260 Pkws </a:t>
            </a:r>
            <a:endParaRPr lang="de-AT" sz="1800" spc="60" dirty="0" smtClean="0">
              <a:solidFill>
                <a:schemeClr val="accent1"/>
              </a:solidFill>
            </a:endParaRPr>
          </a:p>
          <a:p>
            <a:pPr>
              <a:spcAft>
                <a:spcPts val="1200"/>
              </a:spcAft>
              <a:buClr>
                <a:srgbClr val="189BC4"/>
              </a:buClr>
            </a:pPr>
            <a:r>
              <a:rPr lang="de-AT" sz="1800" spc="60" dirty="0">
                <a:solidFill>
                  <a:schemeClr val="accent1"/>
                </a:solidFill>
              </a:rPr>
              <a:t>r</a:t>
            </a:r>
            <a:r>
              <a:rPr lang="de-AT" sz="1800" spc="60" dirty="0" smtClean="0">
                <a:solidFill>
                  <a:schemeClr val="accent1"/>
                </a:solidFill>
              </a:rPr>
              <a:t>egelmäßiger Fahrplan: zwei Abfahrten/Woche</a:t>
            </a:r>
          </a:p>
          <a:p>
            <a:pPr>
              <a:spcAft>
                <a:spcPts val="1200"/>
              </a:spcAft>
              <a:buClr>
                <a:srgbClr val="189BC4"/>
              </a:buClr>
            </a:pPr>
            <a:r>
              <a:rPr lang="de-AT" sz="1800" spc="60" dirty="0" smtClean="0">
                <a:solidFill>
                  <a:schemeClr val="accent1"/>
                </a:solidFill>
              </a:rPr>
              <a:t>Umschlag über eine Ro-Ro Rampe</a:t>
            </a:r>
          </a:p>
          <a:p>
            <a:pPr lvl="1">
              <a:spcAft>
                <a:spcPts val="1200"/>
              </a:spcAft>
              <a:buClr>
                <a:srgbClr val="189BC4"/>
              </a:buClr>
            </a:pPr>
            <a:endParaRPr lang="de-AT" sz="1800" spc="60" dirty="0" smtClean="0">
              <a:solidFill>
                <a:schemeClr val="accent1"/>
              </a:solidFill>
            </a:endParaRPr>
          </a:p>
          <a:p>
            <a:pPr lvl="1">
              <a:spcAft>
                <a:spcPts val="1200"/>
              </a:spcAft>
              <a:buClr>
                <a:srgbClr val="189BC4"/>
              </a:buClr>
            </a:pPr>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pic>
        <p:nvPicPr>
          <p:cNvPr id="7"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6746" y="2195246"/>
            <a:ext cx="2893142" cy="2169857"/>
          </a:xfrm>
          <a:prstGeom prst="rect">
            <a:avLst/>
          </a:prstGeom>
        </p:spPr>
      </p:pic>
      <p:sp>
        <p:nvSpPr>
          <p:cNvPr id="9" name="Content Placeholder 2"/>
          <p:cNvSpPr txBox="1">
            <a:spLocks/>
          </p:cNvSpPr>
          <p:nvPr/>
        </p:nvSpPr>
        <p:spPr>
          <a:xfrm>
            <a:off x="428878" y="5157192"/>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de-AT" spc="60" dirty="0" smtClean="0">
                <a:solidFill>
                  <a:schemeClr val="accent1"/>
                </a:solidFill>
              </a:rPr>
              <a:t>     	</a:t>
            </a:r>
          </a:p>
          <a:p>
            <a:pPr marL="0" indent="0">
              <a:buNone/>
            </a:pPr>
            <a:r>
              <a:rPr lang="de-AT" sz="1800" spc="60" dirty="0">
                <a:solidFill>
                  <a:schemeClr val="accent1"/>
                </a:solidFill>
                <a:latin typeface="Corbel" panose="020B0503020204020204" pitchFamily="34" charset="0"/>
              </a:rPr>
              <a:t>	</a:t>
            </a:r>
            <a:r>
              <a:rPr lang="de-AT" sz="1800" spc="60" dirty="0" smtClean="0">
                <a:solidFill>
                  <a:schemeClr val="accent1"/>
                </a:solidFill>
                <a:latin typeface="Corbel" panose="020B0503020204020204" pitchFamily="34" charset="0"/>
              </a:rPr>
              <a:t>Transport von rund 250.000 Neufahrzeugen bis 2012 </a:t>
            </a:r>
          </a:p>
          <a:p>
            <a:pPr lvl="1">
              <a:buFont typeface="Symbol" panose="05050102010706020507" pitchFamily="18" charset="2"/>
              <a:buChar char="-"/>
            </a:pPr>
            <a:endParaRPr lang="de-AT" sz="2600" spc="60" dirty="0">
              <a:solidFill>
                <a:schemeClr val="accent1"/>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324" y="5358548"/>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
          <p:cNvSpPr txBox="1">
            <a:spLocks noChangeArrowheads="1"/>
          </p:cNvSpPr>
          <p:nvPr/>
        </p:nvSpPr>
        <p:spPr bwMode="auto">
          <a:xfrm>
            <a:off x="6026746" y="2223808"/>
            <a:ext cx="1279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2"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4290317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Windkraftanlagen per Schiff</a:t>
            </a:r>
            <a:br>
              <a:rPr lang="de-AT" b="1" dirty="0" smtClean="0">
                <a:solidFill>
                  <a:schemeClr val="accent1"/>
                </a:solidFill>
              </a:rPr>
            </a:br>
            <a:r>
              <a:rPr lang="de-AT" sz="2400" dirty="0" smtClean="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467544" y="1817440"/>
            <a:ext cx="8435280" cy="5040560"/>
          </a:xfrm>
        </p:spPr>
        <p:txBody>
          <a:bodyPr>
            <a:normAutofit/>
          </a:bodyPr>
          <a:lstStyle/>
          <a:p>
            <a:pPr>
              <a:spcAft>
                <a:spcPts val="1200"/>
              </a:spcAft>
              <a:buClr>
                <a:srgbClr val="189BC4"/>
              </a:buClr>
            </a:pPr>
            <a:endParaRPr lang="de-AT" sz="1800" dirty="0" smtClean="0">
              <a:solidFill>
                <a:schemeClr val="accent1"/>
              </a:solidFill>
            </a:endParaRPr>
          </a:p>
          <a:p>
            <a:pPr>
              <a:spcAft>
                <a:spcPts val="1200"/>
              </a:spcAft>
              <a:buClr>
                <a:srgbClr val="189BC4"/>
              </a:buClr>
            </a:pPr>
            <a:r>
              <a:rPr lang="de-AT" sz="1800" dirty="0" smtClean="0">
                <a:solidFill>
                  <a:schemeClr val="accent1"/>
                </a:solidFill>
              </a:rPr>
              <a:t>Lände Bad Deutsch-Altenburg (nahe Wien)</a:t>
            </a:r>
          </a:p>
          <a:p>
            <a:pPr>
              <a:spcAft>
                <a:spcPts val="1200"/>
              </a:spcAft>
              <a:buClr>
                <a:srgbClr val="189BC4"/>
              </a:buClr>
            </a:pPr>
            <a:r>
              <a:rPr lang="de-AT" sz="1800" dirty="0" smtClean="0">
                <a:solidFill>
                  <a:schemeClr val="accent1"/>
                </a:solidFill>
              </a:rPr>
              <a:t>Windparks mit Bauteilen/Komponenten versorgt</a:t>
            </a:r>
          </a:p>
          <a:p>
            <a:pPr>
              <a:spcAft>
                <a:spcPts val="1200"/>
              </a:spcAft>
              <a:buClr>
                <a:srgbClr val="189BC4"/>
              </a:buClr>
            </a:pPr>
            <a:r>
              <a:rPr lang="de-AT" sz="1800" spc="60" dirty="0" smtClean="0">
                <a:solidFill>
                  <a:schemeClr val="accent1"/>
                </a:solidFill>
              </a:rPr>
              <a:t>1-2 Binnenschiffe/Woche</a:t>
            </a:r>
          </a:p>
          <a:p>
            <a:pPr>
              <a:spcAft>
                <a:spcPts val="1200"/>
              </a:spcAft>
              <a:buClr>
                <a:srgbClr val="189BC4"/>
              </a:buClr>
            </a:pPr>
            <a:r>
              <a:rPr lang="de-AT" sz="1800" spc="60" dirty="0" smtClean="0">
                <a:solidFill>
                  <a:schemeClr val="accent1"/>
                </a:solidFill>
              </a:rPr>
              <a:t>Kapazität/Schiff: kompletter Turm (135 m/1.600 </a:t>
            </a:r>
            <a:r>
              <a:rPr lang="de-AT" sz="1800" spc="60" dirty="0">
                <a:solidFill>
                  <a:schemeClr val="accent1"/>
                </a:solidFill>
              </a:rPr>
              <a:t>t</a:t>
            </a:r>
            <a:r>
              <a:rPr lang="de-AT" sz="1800" spc="60" dirty="0" smtClean="0">
                <a:solidFill>
                  <a:schemeClr val="accent1"/>
                </a:solidFill>
              </a:rPr>
              <a: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
        <p:nvSpPr>
          <p:cNvPr id="6" name="Content Placeholder 2"/>
          <p:cNvSpPr txBox="1">
            <a:spLocks/>
          </p:cNvSpPr>
          <p:nvPr/>
        </p:nvSpPr>
        <p:spPr>
          <a:xfrm>
            <a:off x="457199" y="4937472"/>
            <a:ext cx="8308773" cy="864000"/>
          </a:xfrm>
          <a:prstGeom prst="rect">
            <a:avLst/>
          </a:prstGeom>
          <a:ln w="28575">
            <a:solidFill>
              <a:srgbClr val="189BC4"/>
            </a:solidFill>
          </a:ln>
        </p:spPr>
        <p:txBody>
          <a:bodyPr vert="horz" lIns="91440" tIns="45720" rIns="91440" bIns="45720" rtlCol="0" anchor="ctr">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pc="60" dirty="0">
              <a:solidFill>
                <a:schemeClr val="accent1"/>
              </a:solidFill>
            </a:endParaRPr>
          </a:p>
          <a:p>
            <a:pPr marL="546100" indent="0">
              <a:buNone/>
            </a:pPr>
            <a:endParaRPr lang="de-AT" sz="3600" dirty="0" smtClean="0">
              <a:solidFill>
                <a:schemeClr val="accent1"/>
              </a:solidFill>
            </a:endParaRPr>
          </a:p>
          <a:p>
            <a:pPr marL="901700" indent="0">
              <a:buNone/>
            </a:pPr>
            <a:r>
              <a:rPr lang="de-AT" sz="7200" dirty="0" smtClean="0">
                <a:solidFill>
                  <a:schemeClr val="accent1"/>
                </a:solidFill>
                <a:latin typeface="Corbel" panose="020B0503020204020204" pitchFamily="34" charset="0"/>
                <a:sym typeface="Wingdings" panose="05000000000000000000" pitchFamily="2" charset="2"/>
              </a:rPr>
              <a:t>Durch die Nutzung </a:t>
            </a:r>
            <a:r>
              <a:rPr lang="de-AT" sz="7200" dirty="0">
                <a:solidFill>
                  <a:schemeClr val="accent1"/>
                </a:solidFill>
                <a:latin typeface="Corbel" panose="020B0503020204020204" pitchFamily="34" charset="0"/>
                <a:sym typeface="Wingdings" panose="05000000000000000000" pitchFamily="2" charset="2"/>
              </a:rPr>
              <a:t>der </a:t>
            </a:r>
            <a:r>
              <a:rPr lang="de-AT" sz="7200" dirty="0" smtClean="0">
                <a:solidFill>
                  <a:schemeClr val="accent1"/>
                </a:solidFill>
                <a:latin typeface="Corbel" panose="020B0503020204020204" pitchFamily="34" charset="0"/>
                <a:sym typeface="Wingdings" panose="05000000000000000000" pitchFamily="2" charset="2"/>
              </a:rPr>
              <a:t>Lände: </a:t>
            </a:r>
            <a:r>
              <a:rPr lang="de-AT" sz="7200" dirty="0">
                <a:solidFill>
                  <a:schemeClr val="accent1"/>
                </a:solidFill>
                <a:latin typeface="Corbel" panose="020B0503020204020204" pitchFamily="34" charset="0"/>
                <a:sym typeface="Wingdings" panose="05000000000000000000" pitchFamily="2" charset="2"/>
              </a:rPr>
              <a:t>Straßenkilometer zum </a:t>
            </a:r>
            <a:r>
              <a:rPr lang="de-AT" sz="7200" dirty="0" smtClean="0">
                <a:solidFill>
                  <a:schemeClr val="accent1"/>
                </a:solidFill>
                <a:latin typeface="Corbel" panose="020B0503020204020204" pitchFamily="34" charset="0"/>
                <a:sym typeface="Wingdings" panose="05000000000000000000" pitchFamily="2" charset="2"/>
              </a:rPr>
              <a:t>Bestimmungsort auf ein Minimum </a:t>
            </a:r>
            <a:r>
              <a:rPr lang="de-AT" sz="7200" dirty="0">
                <a:solidFill>
                  <a:schemeClr val="accent1"/>
                </a:solidFill>
                <a:latin typeface="Corbel" panose="020B0503020204020204" pitchFamily="34" charset="0"/>
                <a:sym typeface="Wingdings" panose="05000000000000000000" pitchFamily="2" charset="2"/>
              </a:rPr>
              <a:t>reduziert</a:t>
            </a:r>
            <a:r>
              <a:rPr lang="de-AT" sz="7200" dirty="0" smtClean="0">
                <a:solidFill>
                  <a:schemeClr val="accent1"/>
                </a:solidFill>
                <a:latin typeface="Corbel" panose="020B0503020204020204" pitchFamily="34" charset="0"/>
                <a:sym typeface="Wingdings" panose="05000000000000000000" pitchFamily="2" charset="2"/>
              </a:rPr>
              <a:t>!</a:t>
            </a:r>
            <a:endParaRPr lang="de-DE" sz="7200" spc="60" dirty="0">
              <a:solidFill>
                <a:schemeClr val="accent1"/>
              </a:solidFill>
              <a:latin typeface="Corbel" panose="020B0503020204020204" pitchFamily="34" charset="0"/>
            </a:endParaRPr>
          </a:p>
          <a:p>
            <a:pPr marL="546100" indent="0">
              <a:buNone/>
            </a:pPr>
            <a:endParaRPr lang="de-AT" sz="6000" dirty="0">
              <a:solidFill>
                <a:schemeClr val="tx2"/>
              </a:solidFill>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5102776"/>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1328" y="2150671"/>
            <a:ext cx="2684645" cy="2016224"/>
          </a:xfrm>
          <a:prstGeom prst="rect">
            <a:avLst/>
          </a:prstGeom>
        </p:spPr>
      </p:pic>
      <p:sp>
        <p:nvSpPr>
          <p:cNvPr id="9" name="Textfeld 1"/>
          <p:cNvSpPr txBox="1">
            <a:spLocks noChangeArrowheads="1"/>
          </p:cNvSpPr>
          <p:nvPr/>
        </p:nvSpPr>
        <p:spPr bwMode="auto">
          <a:xfrm>
            <a:off x="6081328" y="2150671"/>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10"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rgbClr val="3C628F"/>
                </a:solidFill>
                <a:latin typeface="Corbel" panose="020B0503020204020204" pitchFamily="34" charset="0"/>
              </a:rPr>
              <a:t>Quelle: via </a:t>
            </a:r>
            <a:r>
              <a:rPr lang="de-DE" sz="800" dirty="0" err="1" smtClean="0">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486746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smtClean="0">
                <a:solidFill>
                  <a:schemeClr val="accent1"/>
                </a:solidFill>
              </a:rPr>
              <a:t>Donaukorridor</a:t>
            </a:r>
            <a:br>
              <a:rPr lang="de-AT" b="1" dirty="0" smtClean="0">
                <a:solidFill>
                  <a:schemeClr val="accent1"/>
                </a:solidFill>
              </a:rPr>
            </a:br>
            <a:r>
              <a:rPr lang="de-DE" sz="2400" dirty="0">
                <a:solidFill>
                  <a:schemeClr val="accent1"/>
                </a:solidFill>
              </a:rPr>
              <a:t>Die Wasserstraße </a:t>
            </a:r>
            <a:r>
              <a:rPr lang="de-DE" sz="2400" dirty="0" smtClean="0">
                <a:solidFill>
                  <a:schemeClr val="accent1"/>
                </a:solidFill>
              </a:rPr>
              <a:t>Donau</a:t>
            </a:r>
            <a:endParaRPr lang="de-AT" b="1" dirty="0">
              <a:solidFill>
                <a:schemeClr val="accent1"/>
              </a:solidFill>
            </a:endParaRPr>
          </a:p>
        </p:txBody>
      </p:sp>
      <p:sp>
        <p:nvSpPr>
          <p:cNvPr id="7" name="Content Placeholder 6"/>
          <p:cNvSpPr>
            <a:spLocks noGrp="1"/>
          </p:cNvSpPr>
          <p:nvPr>
            <p:ph idx="1"/>
          </p:nvPr>
        </p:nvSpPr>
        <p:spPr/>
        <p:txBody>
          <a:bodyPr/>
          <a:lstStyle/>
          <a:p>
            <a:endParaRPr lang="de-AT" sz="400" dirty="0" smtClean="0">
              <a:solidFill>
                <a:schemeClr val="accent1"/>
              </a:solidFill>
            </a:endParaRPr>
          </a:p>
          <a:p>
            <a:pPr>
              <a:spcBef>
                <a:spcPts val="2400"/>
              </a:spcBef>
              <a:spcAft>
                <a:spcPts val="2400"/>
              </a:spcAft>
              <a:buClr>
                <a:srgbClr val="189BC4"/>
              </a:buClr>
            </a:pPr>
            <a:r>
              <a:rPr lang="de-AT" sz="1800" dirty="0" smtClean="0">
                <a:solidFill>
                  <a:schemeClr val="accent1"/>
                </a:solidFill>
              </a:rPr>
              <a:t>90 Mio. </a:t>
            </a:r>
            <a:r>
              <a:rPr lang="de-AT" sz="1800" dirty="0" err="1" smtClean="0">
                <a:solidFill>
                  <a:schemeClr val="accent1"/>
                </a:solidFill>
              </a:rPr>
              <a:t>EinwohnerInnen</a:t>
            </a:r>
            <a:endParaRPr lang="de-AT" sz="1800" dirty="0" smtClean="0">
              <a:solidFill>
                <a:schemeClr val="accent1"/>
              </a:solidFill>
            </a:endParaRPr>
          </a:p>
          <a:p>
            <a:pPr>
              <a:spcBef>
                <a:spcPts val="2400"/>
              </a:spcBef>
              <a:spcAft>
                <a:spcPts val="2400"/>
              </a:spcAft>
              <a:buClr>
                <a:srgbClr val="189BC4"/>
              </a:buClr>
            </a:pPr>
            <a:r>
              <a:rPr lang="de-AT" sz="1800" dirty="0" smtClean="0">
                <a:solidFill>
                  <a:schemeClr val="accent1"/>
                </a:solidFill>
              </a:rPr>
              <a:t>Industriestandort</a:t>
            </a:r>
            <a:endParaRPr lang="de-AT" sz="1800" dirty="0">
              <a:solidFill>
                <a:schemeClr val="accent1"/>
              </a:solidFill>
            </a:endParaRPr>
          </a:p>
          <a:p>
            <a:pPr>
              <a:spcBef>
                <a:spcPts val="2400"/>
              </a:spcBef>
              <a:spcAft>
                <a:spcPts val="2400"/>
              </a:spcAft>
              <a:buClr>
                <a:srgbClr val="189BC4"/>
              </a:buClr>
            </a:pPr>
            <a:r>
              <a:rPr lang="de-AT" sz="1800" b="1" dirty="0" smtClean="0">
                <a:solidFill>
                  <a:srgbClr val="189BC4"/>
                </a:solidFill>
              </a:rPr>
              <a:t>Stahl</a:t>
            </a:r>
            <a:r>
              <a:rPr lang="de-AT" sz="1800" dirty="0" smtClean="0">
                <a:solidFill>
                  <a:srgbClr val="189BC4"/>
                </a:solidFill>
              </a:rPr>
              <a:t>-</a:t>
            </a:r>
            <a:r>
              <a:rPr lang="de-AT" sz="1800" b="1" dirty="0">
                <a:solidFill>
                  <a:srgbClr val="189BC4"/>
                </a:solidFill>
              </a:rPr>
              <a:t>, Papier-</a:t>
            </a:r>
            <a:r>
              <a:rPr lang="de-AT" sz="1800" dirty="0">
                <a:solidFill>
                  <a:srgbClr val="189BC4"/>
                </a:solidFill>
              </a:rPr>
              <a:t>, </a:t>
            </a:r>
            <a:r>
              <a:rPr lang="de-AT" sz="1800" b="1" dirty="0">
                <a:solidFill>
                  <a:srgbClr val="189BC4"/>
                </a:solidFill>
              </a:rPr>
              <a:t>Mineralöl</a:t>
            </a:r>
            <a:r>
              <a:rPr lang="de-AT" sz="1800" dirty="0">
                <a:solidFill>
                  <a:srgbClr val="189BC4"/>
                </a:solidFill>
              </a:rPr>
              <a:t>- </a:t>
            </a:r>
            <a:r>
              <a:rPr lang="de-AT" sz="1800" dirty="0">
                <a:solidFill>
                  <a:schemeClr val="accent1"/>
                </a:solidFill>
              </a:rPr>
              <a:t>und </a:t>
            </a:r>
            <a:br>
              <a:rPr lang="de-AT" sz="1800" dirty="0">
                <a:solidFill>
                  <a:schemeClr val="accent1"/>
                </a:solidFill>
              </a:rPr>
            </a:br>
            <a:r>
              <a:rPr lang="de-AT" sz="1800" b="1" dirty="0" smtClean="0">
                <a:solidFill>
                  <a:srgbClr val="189BC4"/>
                </a:solidFill>
              </a:rPr>
              <a:t>chemische</a:t>
            </a:r>
            <a:r>
              <a:rPr lang="de-AT" sz="1800" dirty="0" smtClean="0">
                <a:solidFill>
                  <a:schemeClr val="accent1"/>
                </a:solidFill>
              </a:rPr>
              <a:t> </a:t>
            </a:r>
            <a:r>
              <a:rPr lang="de-AT" sz="1800" dirty="0">
                <a:solidFill>
                  <a:schemeClr val="accent1"/>
                </a:solidFill>
              </a:rPr>
              <a:t>Industrie </a:t>
            </a:r>
            <a:r>
              <a:rPr lang="de-AT" sz="1800" dirty="0" smtClean="0">
                <a:solidFill>
                  <a:schemeClr val="accent1"/>
                </a:solidFill>
              </a:rPr>
              <a:t>sowie </a:t>
            </a:r>
            <a:br>
              <a:rPr lang="de-AT" sz="1800" dirty="0" smtClean="0">
                <a:solidFill>
                  <a:schemeClr val="accent1"/>
                </a:solidFill>
              </a:rPr>
            </a:br>
            <a:r>
              <a:rPr lang="de-AT" sz="1800" b="1" dirty="0" smtClean="0">
                <a:solidFill>
                  <a:srgbClr val="189BC4"/>
                </a:solidFill>
              </a:rPr>
              <a:t>Maschinenbau</a:t>
            </a:r>
            <a:r>
              <a:rPr lang="de-AT" sz="1800" dirty="0" smtClean="0">
                <a:solidFill>
                  <a:schemeClr val="accent1"/>
                </a:solidFill>
              </a:rPr>
              <a:t> </a:t>
            </a:r>
            <a:r>
              <a:rPr lang="de-AT" sz="1800" dirty="0">
                <a:solidFill>
                  <a:schemeClr val="accent1"/>
                </a:solidFill>
              </a:rPr>
              <a:t>und </a:t>
            </a:r>
            <a:br>
              <a:rPr lang="de-AT" sz="1800" dirty="0">
                <a:solidFill>
                  <a:schemeClr val="accent1"/>
                </a:solidFill>
              </a:rPr>
            </a:br>
            <a:r>
              <a:rPr lang="de-AT" sz="1800" b="1" dirty="0" smtClean="0">
                <a:solidFill>
                  <a:srgbClr val="189BC4"/>
                </a:solidFill>
              </a:rPr>
              <a:t>Automobilindustrie</a:t>
            </a:r>
            <a:r>
              <a:rPr lang="de-AT" sz="1800" dirty="0" smtClean="0">
                <a:solidFill>
                  <a:schemeClr val="accent1"/>
                </a:solidFill>
              </a:rPr>
              <a:t> angesiedelt</a:t>
            </a:r>
          </a:p>
          <a:p>
            <a:pPr>
              <a:spcBef>
                <a:spcPts val="2400"/>
              </a:spcBef>
              <a:spcAft>
                <a:spcPts val="2400"/>
              </a:spcAft>
              <a:buClr>
                <a:srgbClr val="189BC4"/>
              </a:buClr>
            </a:pPr>
            <a:r>
              <a:rPr lang="de-AT" sz="1800" dirty="0">
                <a:solidFill>
                  <a:schemeClr val="accent1"/>
                </a:solidFill>
              </a:rPr>
              <a:t>f</a:t>
            </a:r>
            <a:r>
              <a:rPr lang="de-AT" sz="1800" dirty="0" smtClean="0">
                <a:solidFill>
                  <a:schemeClr val="accent1"/>
                </a:solidFill>
              </a:rPr>
              <a:t>ruchtbare Böden </a:t>
            </a:r>
            <a:r>
              <a:rPr lang="de-AT" sz="1800" dirty="0" smtClean="0">
                <a:solidFill>
                  <a:schemeClr val="accent1"/>
                </a:solidFill>
                <a:sym typeface="Wingdings" panose="05000000000000000000" pitchFamily="2" charset="2"/>
              </a:rPr>
              <a:t></a:t>
            </a:r>
            <a:r>
              <a:rPr lang="de-AT" sz="1800" dirty="0" smtClean="0">
                <a:solidFill>
                  <a:schemeClr val="accent1"/>
                </a:solidFill>
              </a:rPr>
              <a:t> </a:t>
            </a:r>
            <a:r>
              <a:rPr lang="de-AT" sz="1800" b="1" dirty="0" smtClean="0">
                <a:solidFill>
                  <a:srgbClr val="189BC4"/>
                </a:solidFill>
              </a:rPr>
              <a:t>Landwirtschaft</a:t>
            </a:r>
            <a:endParaRPr lang="de-AT" sz="1800" b="1" dirty="0">
              <a:solidFill>
                <a:srgbClr val="189BC4"/>
              </a:solidFill>
            </a:endParaRP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7" y="2204864"/>
            <a:ext cx="4067943" cy="32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1"/>
          <p:cNvSpPr txBox="1">
            <a:spLocks noChangeArrowheads="1"/>
          </p:cNvSpPr>
          <p:nvPr/>
        </p:nvSpPr>
        <p:spPr bwMode="auto">
          <a:xfrm>
            <a:off x="5067205" y="2185520"/>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5002486" y="5377429"/>
            <a:ext cx="3349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smtClean="0">
                <a:solidFill>
                  <a:schemeClr val="accent1"/>
                </a:solidFill>
                <a:latin typeface="Corbel" panose="020B0503020204020204" pitchFamily="34" charset="0"/>
              </a:rPr>
              <a:t>Übersicht der Wasserstraße Donau</a:t>
            </a:r>
            <a:endParaRPr lang="de-DE" sz="1200" dirty="0">
              <a:solidFill>
                <a:schemeClr val="accent1"/>
              </a:solidFill>
              <a:latin typeface="Corbel" panose="020B0503020204020204" pitchFamily="34" charset="0"/>
            </a:endParaRPr>
          </a:p>
        </p:txBody>
      </p:sp>
      <p:sp>
        <p:nvSpPr>
          <p:cNvPr id="10"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125762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73900" y="2240868"/>
            <a:ext cx="6380466" cy="3474132"/>
          </a:xfrm>
        </p:spPr>
        <p:txBody>
          <a:bodyPr>
            <a:normAutofit/>
          </a:bodyPr>
          <a:lstStyle/>
          <a:p>
            <a:pPr marL="0" indent="0">
              <a:buNone/>
            </a:pPr>
            <a:endParaRPr lang="de-DE" sz="1800" dirty="0" smtClean="0">
              <a:solidFill>
                <a:schemeClr val="accent1"/>
              </a:solidFill>
            </a:endParaRPr>
          </a:p>
          <a:p>
            <a:pPr marL="0" indent="0">
              <a:buNone/>
            </a:pPr>
            <a:r>
              <a:rPr lang="de-DE" sz="2000" dirty="0" smtClean="0">
                <a:solidFill>
                  <a:schemeClr val="accent1"/>
                </a:solidFill>
              </a:rPr>
              <a:t>Wie viele Neufahrzeuge wurden alleine </a:t>
            </a:r>
            <a:br>
              <a:rPr lang="de-DE" sz="2000" dirty="0" smtClean="0">
                <a:solidFill>
                  <a:schemeClr val="accent1"/>
                </a:solidFill>
              </a:rPr>
            </a:br>
            <a:r>
              <a:rPr lang="de-DE" sz="2000" dirty="0" smtClean="0">
                <a:solidFill>
                  <a:schemeClr val="accent1"/>
                </a:solidFill>
              </a:rPr>
              <a:t>bis 2012 per Schiff transportiert? </a:t>
            </a:r>
          </a:p>
          <a:p>
            <a:pPr marL="0" indent="0">
              <a:buNone/>
            </a:pPr>
            <a:endParaRPr lang="de-DE" sz="2000" dirty="0">
              <a:solidFill>
                <a:schemeClr val="accent1"/>
              </a:solidFill>
            </a:endParaRPr>
          </a:p>
          <a:p>
            <a:pPr marL="606029" indent="-402431">
              <a:buAutoNum type="alphaLcParenR"/>
            </a:pPr>
            <a:r>
              <a:rPr lang="de-DE" sz="2000" dirty="0" smtClean="0">
                <a:solidFill>
                  <a:schemeClr val="accent1"/>
                </a:solidFill>
              </a:rPr>
              <a:t>150.000 Autos</a:t>
            </a:r>
          </a:p>
          <a:p>
            <a:pPr marL="606029" indent="-402431">
              <a:buAutoNum type="alphaLcParenR"/>
            </a:pPr>
            <a:r>
              <a:rPr lang="de-DE" sz="2000" dirty="0" smtClean="0">
                <a:solidFill>
                  <a:schemeClr val="accent1"/>
                </a:solidFill>
              </a:rPr>
              <a:t>250.000 Autos</a:t>
            </a:r>
          </a:p>
          <a:p>
            <a:pPr marL="606029" indent="-402431">
              <a:buAutoNum type="alphaLcParenR"/>
            </a:pPr>
            <a:r>
              <a:rPr lang="de-DE" sz="2000" dirty="0" smtClean="0">
                <a:solidFill>
                  <a:schemeClr val="accent1"/>
                </a:solidFill>
              </a:rPr>
              <a:t>350.000 Autos</a:t>
            </a:r>
          </a:p>
          <a:p>
            <a:pPr marL="606029" indent="-402431">
              <a:buAutoNum type="alphaLcParenR"/>
            </a:pPr>
            <a:r>
              <a:rPr lang="de-DE" sz="2000" dirty="0" smtClean="0">
                <a:solidFill>
                  <a:schemeClr val="accent1"/>
                </a:solidFill>
              </a:rPr>
              <a:t>450.000 Autos</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50</a:t>
            </a:fld>
            <a:endParaRPr lang="de-AT" dirty="0">
              <a:solidFill>
                <a:prstClr val="white"/>
              </a:solidFill>
              <a:latin typeface="Calibri"/>
            </a:endParaRPr>
          </a:p>
        </p:txBody>
      </p:sp>
      <p:sp>
        <p:nvSpPr>
          <p:cNvPr id="6" name="Ellipse 5"/>
          <p:cNvSpPr/>
          <p:nvPr/>
        </p:nvSpPr>
        <p:spPr>
          <a:xfrm>
            <a:off x="1259632" y="3995399"/>
            <a:ext cx="2088232" cy="37967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9" name="Titel 1"/>
          <p:cNvSpPr>
            <a:spLocks noGrp="1"/>
          </p:cNvSpPr>
          <p:nvPr>
            <p:ph type="title"/>
          </p:nvPr>
        </p:nvSpPr>
        <p:spPr>
          <a:xfrm>
            <a:off x="457200" y="404664"/>
            <a:ext cx="5482952" cy="990600"/>
          </a:xfrm>
        </p:spPr>
        <p:txBody>
          <a:bodyPr>
            <a:normAutofit/>
          </a:bodyPr>
          <a:lstStyle/>
          <a:p>
            <a:r>
              <a:rPr lang="de-DE" b="1" dirty="0" smtClean="0">
                <a:solidFill>
                  <a:schemeClr val="accent1"/>
                </a:solidFill>
              </a:rPr>
              <a:t>Quiz</a:t>
            </a:r>
            <a:br>
              <a:rPr lang="de-DE" b="1" dirty="0" smtClean="0">
                <a:solidFill>
                  <a:schemeClr val="accent1"/>
                </a:solidFill>
              </a:rPr>
            </a:br>
            <a:r>
              <a:rPr lang="de-AT" sz="2400" dirty="0" smtClean="0">
                <a:solidFill>
                  <a:schemeClr val="accent1"/>
                </a:solidFill>
              </a:rPr>
              <a:t>Transportbeispiele</a:t>
            </a:r>
            <a:endParaRPr lang="de-AT" sz="1600" dirty="0">
              <a:solidFill>
                <a:schemeClr val="accent1"/>
              </a:solidFill>
            </a:endParaRPr>
          </a:p>
        </p:txBody>
      </p:sp>
      <p:sp>
        <p:nvSpPr>
          <p:cNvPr id="11" name="Textfeld 1"/>
          <p:cNvSpPr txBox="1">
            <a:spLocks noChangeArrowheads="1"/>
          </p:cNvSpPr>
          <p:nvPr/>
        </p:nvSpPr>
        <p:spPr bwMode="auto">
          <a:xfrm>
            <a:off x="5798258" y="3870212"/>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pic>
        <p:nvPicPr>
          <p:cNvPr id="12" name="Picture 2" descr="Schiff, Transportschiff, Lastkahn, Frachtsch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733" y="1844824"/>
            <a:ext cx="3379267" cy="22528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achtschiff, Autotransport, Rheinschifffahrt, Schi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4733" y="4092171"/>
            <a:ext cx="3851920" cy="22951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
          <p:cNvSpPr txBox="1">
            <a:spLocks noChangeArrowheads="1"/>
          </p:cNvSpPr>
          <p:nvPr/>
        </p:nvSpPr>
        <p:spPr bwMode="auto">
          <a:xfrm>
            <a:off x="5764733" y="1855737"/>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
        <p:nvSpPr>
          <p:cNvPr id="16" name="Textfeld 1"/>
          <p:cNvSpPr txBox="1">
            <a:spLocks noChangeArrowheads="1"/>
          </p:cNvSpPr>
          <p:nvPr/>
        </p:nvSpPr>
        <p:spPr bwMode="auto">
          <a:xfrm>
            <a:off x="5798258" y="4159634"/>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smtClean="0">
                <a:solidFill>
                  <a:schemeClr val="bg1"/>
                </a:solidFill>
                <a:latin typeface="Corbel" panose="020B0503020204020204" pitchFamily="34" charset="0"/>
              </a:rPr>
              <a:t>Quelle: </a:t>
            </a:r>
            <a:r>
              <a:rPr lang="de-DE" sz="800" dirty="0" err="1" smtClean="0">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1726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latin typeface="Corbel" panose="020B0503020204020204" pitchFamily="34" charset="0"/>
              </a:rPr>
              <a:t>ABC-Liste</a:t>
            </a:r>
            <a:r>
              <a:rPr lang="de-AT" dirty="0" smtClean="0">
                <a:solidFill>
                  <a:schemeClr val="accent1"/>
                </a:solidFill>
                <a:latin typeface="Corbel" panose="020B0503020204020204" pitchFamily="34" charset="0"/>
              </a:rPr>
              <a:t/>
            </a:r>
            <a:br>
              <a:rPr lang="de-AT" dirty="0" smtClean="0">
                <a:solidFill>
                  <a:schemeClr val="accent1"/>
                </a:solidFill>
                <a:latin typeface="Corbel" panose="020B0503020204020204" pitchFamily="34" charset="0"/>
              </a:rPr>
            </a:br>
            <a:r>
              <a:rPr lang="de-AT" sz="2400" dirty="0" smtClean="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für euch selbst eine </a:t>
            </a:r>
            <a:r>
              <a:rPr lang="de-AT" sz="2000" b="1" dirty="0">
                <a:solidFill>
                  <a:srgbClr val="189BC4"/>
                </a:solidFill>
                <a:latin typeface="Corbel" panose="020B0503020204020204" pitchFamily="34" charset="0"/>
              </a:rPr>
              <a:t>ABC-Liste</a:t>
            </a:r>
            <a:r>
              <a:rPr lang="de-AT" sz="2000" dirty="0">
                <a:solidFill>
                  <a:schemeClr val="accent1"/>
                </a:solidFill>
                <a:latin typeface="Corbel" panose="020B0503020204020204" pitchFamily="34" charset="0"/>
              </a:rPr>
              <a:t> mit den wichtigsten Begriffen zum Thema </a:t>
            </a:r>
            <a:r>
              <a:rPr lang="de-AT" sz="2000" dirty="0">
                <a:solidFill>
                  <a:schemeClr val="accent1"/>
                </a:solidFill>
              </a:rPr>
              <a:t>„DONAUSCHIFFFAHRT – Märkte und Stärkung der Wasserstraße “.</a:t>
            </a:r>
            <a:endParaRPr lang="de-AT" sz="2000" dirty="0" smtClean="0">
              <a:solidFill>
                <a:schemeClr val="accent1"/>
              </a:solidFill>
              <a:latin typeface="Corbel" panose="020B0503020204020204" pitchFamily="34" charset="0"/>
            </a:endParaRP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Nehmt hierzu ein Blatt Papier, schreibt an der Längsseite untereinander alle Buchstaben des Alphabets </a:t>
            </a:r>
            <a:r>
              <a:rPr lang="de-AT" sz="2000" dirty="0" smtClean="0">
                <a:solidFill>
                  <a:schemeClr val="accent1"/>
                </a:solidFill>
                <a:latin typeface="Corbel" panose="020B0503020204020204" pitchFamily="34" charset="0"/>
              </a:rPr>
              <a:t>auf.</a:t>
            </a:r>
          </a:p>
          <a:p>
            <a:pPr>
              <a:buClr>
                <a:srgbClr val="189BC4"/>
              </a:buClr>
            </a:pPr>
            <a:endParaRPr lang="de-AT" sz="2000" dirty="0" smtClean="0">
              <a:solidFill>
                <a:schemeClr val="accent1"/>
              </a:solidFill>
              <a:latin typeface="Corbel" panose="020B0503020204020204" pitchFamily="34" charset="0"/>
            </a:endParaRPr>
          </a:p>
          <a:p>
            <a:pPr>
              <a:buClr>
                <a:srgbClr val="189BC4"/>
              </a:buClr>
            </a:pPr>
            <a:r>
              <a:rPr lang="de-AT" sz="2000" dirty="0" smtClean="0">
                <a:solidFill>
                  <a:schemeClr val="accent1"/>
                </a:solidFill>
                <a:latin typeface="Corbel" panose="020B0503020204020204" pitchFamily="34" charset="0"/>
              </a:rPr>
              <a:t>Im </a:t>
            </a:r>
            <a:r>
              <a:rPr lang="de-AT" sz="2000" dirty="0">
                <a:solidFill>
                  <a:schemeClr val="accent1"/>
                </a:solidFill>
                <a:latin typeface="Corbel" panose="020B0503020204020204" pitchFamily="34" charset="0"/>
              </a:rPr>
              <a:t>Anschluss dazu schreibt zu jedem Buchstaben </a:t>
            </a:r>
            <a:r>
              <a:rPr lang="de-AT" sz="2000" b="1" dirty="0">
                <a:solidFill>
                  <a:srgbClr val="189BC4"/>
                </a:solidFill>
                <a:latin typeface="Corbel" panose="020B0503020204020204" pitchFamily="34" charset="0"/>
              </a:rPr>
              <a:t>wichtige Begriffe </a:t>
            </a:r>
            <a:r>
              <a:rPr lang="de-AT" sz="2000" dirty="0">
                <a:solidFill>
                  <a:schemeClr val="accent1"/>
                </a:solidFill>
                <a:latin typeface="Corbel" panose="020B0503020204020204" pitchFamily="34" charset="0"/>
              </a:rPr>
              <a:t>zum Thema </a:t>
            </a:r>
            <a:r>
              <a:rPr lang="de-AT" sz="2000" dirty="0" smtClean="0">
                <a:solidFill>
                  <a:schemeClr val="accent1"/>
                </a:solidFill>
                <a:latin typeface="Corbel" panose="020B0503020204020204" pitchFamily="34" charset="0"/>
              </a:rPr>
              <a:t>„</a:t>
            </a:r>
            <a:r>
              <a:rPr lang="de-AT" sz="2000" b="1" dirty="0">
                <a:solidFill>
                  <a:srgbClr val="189BC4"/>
                </a:solidFill>
              </a:rPr>
              <a:t>DONAUSCHIFFFAHRT – Märkte und Stärkung der </a:t>
            </a:r>
            <a:r>
              <a:rPr lang="de-AT" sz="2000" b="1" dirty="0" smtClean="0">
                <a:solidFill>
                  <a:srgbClr val="189BC4"/>
                </a:solidFill>
              </a:rPr>
              <a:t>Wasserstraße</a:t>
            </a:r>
            <a:r>
              <a:rPr lang="de-AT" sz="2000" dirty="0" smtClean="0">
                <a:solidFill>
                  <a:schemeClr val="accent1"/>
                </a:solidFill>
                <a:latin typeface="Corbel" panose="020B0503020204020204" pitchFamily="34" charset="0"/>
              </a:rPr>
              <a:t>“, </a:t>
            </a:r>
            <a:r>
              <a:rPr lang="de-AT" sz="2000" dirty="0">
                <a:solidFill>
                  <a:schemeClr val="accent1"/>
                </a:solidFill>
                <a:latin typeface="Corbel" panose="020B0503020204020204" pitchFamily="34" charset="0"/>
              </a:rPr>
              <a:t>die mit dem jeweiligen Buchstaben beginnen zum Beispiel T … Transportkostenkalkulation</a:t>
            </a:r>
            <a:r>
              <a:rPr lang="de-AT" sz="2000" dirty="0" smtClean="0">
                <a:solidFill>
                  <a:schemeClr val="accent1"/>
                </a:solidFill>
                <a:latin typeface="Corbel" panose="020B0503020204020204" pitchFamily="34" charset="0"/>
              </a:rPr>
              <a:t>.</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Am Ende habt ihr eine tolle Liste voll mit den wichtigsten Schlagworten zum Thema Rahmenbedingungen und Kosten in der Logistik.</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Tree>
    <p:extLst>
      <p:ext uri="{BB962C8B-B14F-4D97-AF65-F5344CB8AC3E}">
        <p14:creationId xmlns:p14="http://schemas.microsoft.com/office/powerpoint/2010/main" val="1213430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a:xfrm>
            <a:off x="457200" y="1700808"/>
            <a:ext cx="8229600" cy="5400600"/>
          </a:xfrm>
        </p:spPr>
        <p:txBody>
          <a:bodyPr>
            <a:normAutofit/>
          </a:bodyPr>
          <a:lstStyle/>
          <a:p>
            <a:pPr>
              <a:spcAft>
                <a:spcPts val="1200"/>
              </a:spcAft>
              <a:buClr>
                <a:srgbClr val="189BC4"/>
              </a:buClr>
            </a:pPr>
            <a:endParaRPr lang="de-DE" sz="1800" dirty="0" smtClean="0">
              <a:solidFill>
                <a:srgbClr val="3C628F"/>
              </a:solidFill>
            </a:endParaRPr>
          </a:p>
          <a:p>
            <a:pPr>
              <a:spcAft>
                <a:spcPts val="1200"/>
              </a:spcAft>
              <a:buClr>
                <a:srgbClr val="189BC4"/>
              </a:buClr>
            </a:pPr>
            <a:r>
              <a:rPr lang="de-DE" sz="1800" dirty="0" err="1" smtClean="0">
                <a:solidFill>
                  <a:srgbClr val="3C628F"/>
                </a:solidFill>
              </a:rPr>
              <a:t>viadonau</a:t>
            </a:r>
            <a:r>
              <a:rPr lang="de-DE" sz="1800" dirty="0" smtClean="0">
                <a:solidFill>
                  <a:srgbClr val="3C628F"/>
                </a:solidFill>
              </a:rPr>
              <a:t> (2018): Donauschifffahrt in Österreich – </a:t>
            </a:r>
            <a:br>
              <a:rPr lang="de-DE" sz="1800" dirty="0" smtClean="0">
                <a:solidFill>
                  <a:srgbClr val="3C628F"/>
                </a:solidFill>
              </a:rPr>
            </a:br>
            <a:r>
              <a:rPr lang="de-DE" sz="1800" dirty="0" smtClean="0">
                <a:solidFill>
                  <a:srgbClr val="3C628F"/>
                </a:solidFill>
              </a:rPr>
              <a:t>Jahresbericht 2017, Wien</a:t>
            </a:r>
          </a:p>
          <a:p>
            <a:pPr marL="0" indent="0">
              <a:spcAft>
                <a:spcPts val="1200"/>
              </a:spcAft>
              <a:buClr>
                <a:srgbClr val="189BC4"/>
              </a:buClr>
              <a:buNone/>
            </a:pPr>
            <a:r>
              <a:rPr lang="de-AT" sz="1800" dirty="0">
                <a:solidFill>
                  <a:srgbClr val="3C628F"/>
                </a:solidFill>
              </a:rPr>
              <a:t>Download: </a:t>
            </a:r>
            <a:r>
              <a:rPr lang="de-DE" sz="1800" dirty="0">
                <a:solidFill>
                  <a:srgbClr val="3C628F"/>
                </a:solidFill>
                <a:hlinkClick r:id="rId3"/>
              </a:rPr>
              <a:t>http://</a:t>
            </a:r>
            <a:r>
              <a:rPr lang="de-DE" sz="1800" dirty="0" smtClean="0">
                <a:solidFill>
                  <a:srgbClr val="3C628F"/>
                </a:solidFill>
                <a:hlinkClick r:id="rId3"/>
              </a:rPr>
              <a:t>www.viadonau.org/de/newsroom/publikationen/broschueren</a:t>
            </a:r>
            <a:endParaRPr lang="de-DE" sz="1800" dirty="0" smtClean="0">
              <a:solidFill>
                <a:srgbClr val="3C628F"/>
              </a:solidFill>
            </a:endParaRPr>
          </a:p>
          <a:p>
            <a:pPr>
              <a:spcAft>
                <a:spcPts val="1200"/>
              </a:spcAft>
              <a:buClr>
                <a:srgbClr val="189BC4"/>
              </a:buClr>
            </a:pPr>
            <a:r>
              <a:rPr lang="de-AT" sz="1800" dirty="0" err="1">
                <a:solidFill>
                  <a:schemeClr val="accent1"/>
                </a:solidFill>
              </a:rPr>
              <a:t>INeS</a:t>
            </a:r>
            <a:r>
              <a:rPr lang="de-AT" sz="1800" dirty="0">
                <a:solidFill>
                  <a:schemeClr val="accent1"/>
                </a:solidFill>
              </a:rPr>
              <a:t> </a:t>
            </a:r>
            <a:r>
              <a:rPr lang="de-AT" sz="1800" dirty="0" err="1">
                <a:solidFill>
                  <a:schemeClr val="accent1"/>
                </a:solidFill>
              </a:rPr>
              <a:t>Danube</a:t>
            </a:r>
            <a:r>
              <a:rPr lang="de-AT" sz="1800" dirty="0">
                <a:solidFill>
                  <a:schemeClr val="accent1"/>
                </a:solidFill>
              </a:rPr>
              <a:t> Informationsplattform für den Bereich Intermodale Binnenschifffahrt</a:t>
            </a:r>
          </a:p>
          <a:p>
            <a:pPr marL="0" indent="0">
              <a:spcAft>
                <a:spcPts val="1200"/>
              </a:spcAft>
              <a:buClr>
                <a:srgbClr val="189BC4"/>
              </a:buClr>
              <a:buNone/>
            </a:pPr>
            <a:r>
              <a:rPr lang="de-AT" sz="1800" dirty="0">
                <a:solidFill>
                  <a:schemeClr val="accent1"/>
                </a:solidFill>
              </a:rPr>
              <a:t>Zugang: </a:t>
            </a:r>
            <a:r>
              <a:rPr lang="de-AT" sz="1800" dirty="0">
                <a:solidFill>
                  <a:schemeClr val="accent1"/>
                </a:solidFill>
                <a:hlinkClick r:id="rId4"/>
              </a:rPr>
              <a:t>www.ines-danube.info</a:t>
            </a:r>
            <a:endParaRPr lang="de-AT" sz="1800" dirty="0">
              <a:solidFill>
                <a:schemeClr val="accent1"/>
              </a:solidFill>
            </a:endParaRPr>
          </a:p>
          <a:p>
            <a:pPr>
              <a:spcAft>
                <a:spcPts val="1200"/>
              </a:spcAft>
              <a:buClr>
                <a:srgbClr val="189BC4"/>
              </a:buClr>
            </a:pPr>
            <a:r>
              <a:rPr lang="de-DE" sz="1800" dirty="0">
                <a:solidFill>
                  <a:schemeClr val="accent1"/>
                </a:solidFill>
              </a:rPr>
              <a:t>WKO (2018): Die österreichische Verkehrswirtschaft in Zahlen 2018, Wien</a:t>
            </a:r>
            <a:endParaRPr lang="de-AT" sz="1800" dirty="0">
              <a:solidFill>
                <a:schemeClr val="accent1"/>
              </a:solidFill>
            </a:endParaRPr>
          </a:p>
          <a:p>
            <a:pPr marL="0" indent="0">
              <a:spcAft>
                <a:spcPts val="1200"/>
              </a:spcAft>
              <a:buClr>
                <a:srgbClr val="189BC4"/>
              </a:buClr>
              <a:buNone/>
            </a:pPr>
            <a:r>
              <a:rPr lang="de-AT" sz="1800" dirty="0">
                <a:solidFill>
                  <a:schemeClr val="accent1"/>
                </a:solidFill>
              </a:rPr>
              <a:t>Download: </a:t>
            </a:r>
            <a:r>
              <a:rPr lang="de-AT" sz="1800" u="sng" dirty="0">
                <a:solidFill>
                  <a:schemeClr val="accent1"/>
                </a:solidFill>
              </a:rPr>
              <a:t>https://www.wko.at/branchen/transport-verkehr/die-oesterreichische-verkehrswirtschaft-2018.pdf</a:t>
            </a:r>
          </a:p>
          <a:p>
            <a:pPr>
              <a:spcAft>
                <a:spcPts val="1200"/>
              </a:spcAft>
              <a:buClr>
                <a:srgbClr val="189BC4"/>
              </a:buClr>
            </a:pPr>
            <a:endParaRPr lang="de-AT" sz="1800" dirty="0">
              <a:solidFill>
                <a:schemeClr val="accent1"/>
              </a:solidFill>
            </a:endParaRPr>
          </a:p>
          <a:p>
            <a:pPr marL="0" indent="0">
              <a:spcAft>
                <a:spcPts val="1200"/>
              </a:spcAft>
              <a:buClr>
                <a:srgbClr val="189BC4"/>
              </a:buClr>
              <a:buNone/>
            </a:pPr>
            <a:endParaRPr lang="de-DE" sz="1800" dirty="0" smtClean="0">
              <a:solidFill>
                <a:srgbClr val="3C628F"/>
              </a:solidFill>
            </a:endParaRPr>
          </a:p>
          <a:p>
            <a:pPr>
              <a:buClr>
                <a:srgbClr val="189BC4"/>
              </a:buClr>
            </a:pPr>
            <a:endParaRPr lang="de-DE" sz="1800" dirty="0">
              <a:solidFill>
                <a:schemeClr val="accent1"/>
              </a:solidFill>
            </a:endParaRPr>
          </a:p>
          <a:p>
            <a:pPr marL="0" indent="0">
              <a:buClr>
                <a:srgbClr val="189BC4"/>
              </a:buClr>
              <a:buNone/>
            </a:pPr>
            <a:endParaRPr lang="de-AT" sz="1800" dirty="0" smtClean="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spTree>
    <p:extLst>
      <p:ext uri="{BB962C8B-B14F-4D97-AF65-F5344CB8AC3E}">
        <p14:creationId xmlns:p14="http://schemas.microsoft.com/office/powerpoint/2010/main" val="875496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Quellenverzeichnis</a:t>
            </a:r>
            <a:endParaRPr lang="de-AT" dirty="0"/>
          </a:p>
        </p:txBody>
      </p:sp>
      <p:sp>
        <p:nvSpPr>
          <p:cNvPr id="3" name="Content Placeholder 2"/>
          <p:cNvSpPr>
            <a:spLocks noGrp="1"/>
          </p:cNvSpPr>
          <p:nvPr>
            <p:ph idx="1"/>
          </p:nvPr>
        </p:nvSpPr>
        <p:spPr/>
        <p:txBody>
          <a:bodyPr>
            <a:normAutofit/>
          </a:bodyPr>
          <a:lstStyle/>
          <a:p>
            <a:pPr>
              <a:spcAft>
                <a:spcPts val="1200"/>
              </a:spcAft>
              <a:buClr>
                <a:srgbClr val="189BC4"/>
              </a:buClr>
            </a:pPr>
            <a:endParaRPr lang="de-DE" sz="1800" dirty="0" smtClean="0">
              <a:solidFill>
                <a:schemeClr val="accent1"/>
              </a:solidFill>
            </a:endParaRPr>
          </a:p>
          <a:p>
            <a:pPr>
              <a:spcAft>
                <a:spcPts val="1200"/>
              </a:spcAft>
              <a:buClr>
                <a:srgbClr val="189BC4"/>
              </a:buClr>
            </a:pPr>
            <a:r>
              <a:rPr lang="de-DE" sz="1800" dirty="0" smtClean="0">
                <a:solidFill>
                  <a:schemeClr val="accent1"/>
                </a:solidFill>
              </a:rPr>
              <a:t>Europäische </a:t>
            </a:r>
            <a:r>
              <a:rPr lang="de-DE" sz="1800" dirty="0">
                <a:solidFill>
                  <a:schemeClr val="accent1"/>
                </a:solidFill>
              </a:rPr>
              <a:t>Union (2011): Weißbuch zum Verkehr, Belgien, online: </a:t>
            </a:r>
            <a:r>
              <a:rPr lang="de-AT" sz="1800" dirty="0">
                <a:solidFill>
                  <a:schemeClr val="accent1"/>
                </a:solidFill>
              </a:rPr>
              <a:t>https://ec.europa.eu/transport/sites/transport/files/themes/strategies/doc/2011_white_paper/white-paper-illustrated-brochure_de.pdf, (Zugriff: 30.08.2018)</a:t>
            </a:r>
          </a:p>
          <a:p>
            <a:pPr>
              <a:buClr>
                <a:srgbClr val="189BC4"/>
              </a:buClr>
            </a:pPr>
            <a:r>
              <a:rPr lang="de-DE" sz="1800" dirty="0" smtClean="0">
                <a:solidFill>
                  <a:srgbClr val="3C628F"/>
                </a:solidFill>
              </a:rPr>
              <a:t>Bundesverband der Deutschen Binnenschifffahrt e.V. (BDB</a:t>
            </a:r>
            <a:r>
              <a:rPr lang="de-DE" sz="1800" dirty="0">
                <a:solidFill>
                  <a:srgbClr val="3C628F"/>
                </a:solidFill>
              </a:rPr>
              <a:t>): online: </a:t>
            </a:r>
            <a:r>
              <a:rPr lang="de-DE" sz="1800" dirty="0">
                <a:solidFill>
                  <a:srgbClr val="3C628F"/>
                </a:solidFill>
                <a:hlinkClick r:id="rId3"/>
              </a:rPr>
              <a:t>https://</a:t>
            </a:r>
            <a:r>
              <a:rPr lang="de-DE" sz="1800" dirty="0" smtClean="0">
                <a:solidFill>
                  <a:srgbClr val="3C628F"/>
                </a:solidFill>
                <a:hlinkClick r:id="rId3"/>
              </a:rPr>
              <a:t>www.binnenschiff.de/</a:t>
            </a:r>
            <a:endParaRPr lang="de-DE" sz="1800" dirty="0" smtClean="0">
              <a:solidFill>
                <a:srgbClr val="3C628F"/>
              </a:solidFill>
            </a:endParaRPr>
          </a:p>
          <a:p>
            <a:pPr>
              <a:buClr>
                <a:srgbClr val="189BC4"/>
              </a:buClr>
            </a:pPr>
            <a:endParaRPr lang="de-DE" sz="1800" dirty="0">
              <a:solidFill>
                <a:srgbClr val="3C628F"/>
              </a:solidFill>
            </a:endParaRPr>
          </a:p>
          <a:p>
            <a:pPr>
              <a:buClr>
                <a:srgbClr val="189BC4"/>
              </a:buClr>
            </a:pPr>
            <a:r>
              <a:rPr lang="de-DE" sz="1800" dirty="0" smtClean="0">
                <a:solidFill>
                  <a:srgbClr val="3C628F"/>
                </a:solidFill>
              </a:rPr>
              <a:t>EDINNA – Education in Inland Navigation</a:t>
            </a:r>
            <a:r>
              <a:rPr lang="de-DE" sz="1800" dirty="0">
                <a:solidFill>
                  <a:srgbClr val="3C628F"/>
                </a:solidFill>
              </a:rPr>
              <a:t>: online: https://</a:t>
            </a:r>
            <a:r>
              <a:rPr lang="de-DE" sz="1800" dirty="0" smtClean="0">
                <a:solidFill>
                  <a:srgbClr val="3C628F"/>
                </a:solidFill>
              </a:rPr>
              <a:t>www.edinna.eu</a:t>
            </a:r>
            <a:r>
              <a:rPr lang="de-DE" sz="1800" dirty="0">
                <a:solidFill>
                  <a:srgbClr val="3C628F"/>
                </a:solidFill>
              </a:rPr>
              <a:t>/ </a:t>
            </a:r>
            <a:endParaRPr lang="de-DE" sz="1800" dirty="0" smtClean="0">
              <a:solidFill>
                <a:srgbClr val="3C628F"/>
              </a:solidFill>
            </a:endParaRPr>
          </a:p>
          <a:p>
            <a:pPr>
              <a:buClr>
                <a:srgbClr val="189BC4"/>
              </a:buClr>
            </a:pPr>
            <a:endParaRPr lang="de-DE" sz="1800" dirty="0">
              <a:solidFill>
                <a:srgbClr val="3C628F"/>
              </a:solidFill>
            </a:endParaRPr>
          </a:p>
          <a:p>
            <a:pPr>
              <a:buClr>
                <a:srgbClr val="189BC4"/>
              </a:buClr>
            </a:pPr>
            <a:r>
              <a:rPr lang="de-AT" sz="1800" dirty="0" smtClean="0">
                <a:solidFill>
                  <a:srgbClr val="3C628F"/>
                </a:solidFill>
              </a:rPr>
              <a:t>Bundesamt für Güterverkehr: online: </a:t>
            </a:r>
            <a:r>
              <a:rPr lang="de-AT" sz="1800" dirty="0" smtClean="0">
                <a:solidFill>
                  <a:srgbClr val="3C628F"/>
                </a:solidFill>
                <a:hlinkClick r:id="rId4"/>
              </a:rPr>
              <a:t>http</a:t>
            </a:r>
            <a:r>
              <a:rPr lang="de-AT" sz="1800" dirty="0">
                <a:solidFill>
                  <a:srgbClr val="3C628F"/>
                </a:solidFill>
                <a:hlinkClick r:id="rId4"/>
              </a:rPr>
              <a:t>://</a:t>
            </a:r>
            <a:r>
              <a:rPr lang="de-AT" sz="1800" dirty="0" smtClean="0">
                <a:solidFill>
                  <a:srgbClr val="3C628F"/>
                </a:solidFill>
                <a:hlinkClick r:id="rId4"/>
              </a:rPr>
              <a:t>www.bag.bund.de</a:t>
            </a:r>
            <a:endParaRPr lang="de-AT" sz="1800" dirty="0" smtClean="0">
              <a:solidFill>
                <a:srgbClr val="3C628F"/>
              </a:solidFill>
            </a:endParaRPr>
          </a:p>
          <a:p>
            <a:pPr>
              <a:buClr>
                <a:srgbClr val="189BC4"/>
              </a:buClr>
            </a:pPr>
            <a:endParaRPr lang="de-DE" sz="1800" dirty="0">
              <a:solidFill>
                <a:srgbClr val="3C628F"/>
              </a:solidFill>
            </a:endParaRPr>
          </a:p>
          <a:p>
            <a:pPr>
              <a:buClr>
                <a:srgbClr val="189BC4"/>
              </a:buClr>
            </a:pPr>
            <a:r>
              <a:rPr lang="de-DE" sz="1800" dirty="0" smtClean="0">
                <a:solidFill>
                  <a:srgbClr val="3C628F"/>
                </a:solidFill>
              </a:rPr>
              <a:t>Bundesministerium für Verkehr, Innovation und Technologie</a:t>
            </a:r>
            <a:r>
              <a:rPr lang="de-DE" sz="1800" dirty="0">
                <a:solidFill>
                  <a:srgbClr val="3C628F"/>
                </a:solidFill>
              </a:rPr>
              <a:t>: online: www.bmvit.gv.at</a:t>
            </a:r>
            <a:endParaRPr lang="de-AT" sz="1800"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53</a:t>
            </a:fld>
            <a:endParaRPr lang="de-AT" dirty="0">
              <a:solidFill>
                <a:prstClr val="white"/>
              </a:solidFill>
            </a:endParaRPr>
          </a:p>
        </p:txBody>
      </p:sp>
    </p:spTree>
    <p:extLst>
      <p:ext uri="{BB962C8B-B14F-4D97-AF65-F5344CB8AC3E}">
        <p14:creationId xmlns:p14="http://schemas.microsoft.com/office/powerpoint/2010/main" val="41018477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Zusatzinformation</a:t>
            </a:r>
            <a:endParaRPr lang="de-AT"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de-AT" sz="1800" b="1" dirty="0" smtClean="0">
                <a:solidFill>
                  <a:schemeClr val="accent1"/>
                </a:solidFill>
              </a:rPr>
              <a:t>Wir hoffen unser Foliensatz hat Ihren Ansprüchen entsprochen!</a:t>
            </a:r>
          </a:p>
          <a:p>
            <a:pPr marL="0" indent="0">
              <a:buNone/>
            </a:pPr>
            <a:endParaRPr lang="de-AT" sz="1800" b="1" dirty="0" smtClean="0">
              <a:solidFill>
                <a:schemeClr val="accent1"/>
              </a:solidFill>
            </a:endParaRPr>
          </a:p>
          <a:p>
            <a:pPr marL="0" indent="0">
              <a:buNone/>
            </a:pPr>
            <a:r>
              <a:rPr lang="de-AT" sz="1800" b="1" dirty="0">
                <a:solidFill>
                  <a:schemeClr val="accent1"/>
                </a:solidFill>
              </a:rPr>
              <a:t> </a:t>
            </a:r>
            <a:r>
              <a:rPr lang="de-AT" sz="1800" b="1" dirty="0" smtClean="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smtClean="0">
                <a:solidFill>
                  <a:schemeClr val="accent1"/>
                </a:solidFill>
              </a:rPr>
              <a:t>Für Fragen und Rückmeldungen stehen wir jederzeit gerne per Mail unter </a:t>
            </a:r>
          </a:p>
          <a:p>
            <a:pPr marL="0" indent="0">
              <a:buNone/>
            </a:pPr>
            <a:r>
              <a:rPr lang="de-AT" sz="1800" dirty="0" smtClean="0">
                <a:solidFill>
                  <a:schemeClr val="accent1"/>
                </a:solidFill>
                <a:hlinkClick r:id="rId3"/>
              </a:rPr>
              <a:t>rewway@fh-steyr.at</a:t>
            </a:r>
            <a:r>
              <a:rPr lang="de-AT" sz="1800" b="1" dirty="0" smtClean="0">
                <a:solidFill>
                  <a:schemeClr val="accent1"/>
                </a:solidFill>
              </a:rPr>
              <a:t> zur Verfügung.</a:t>
            </a:r>
          </a:p>
          <a:p>
            <a:pPr marL="0" indent="0">
              <a:buNone/>
            </a:pPr>
            <a:endParaRPr lang="de-AT" sz="1800" b="1" dirty="0">
              <a:solidFill>
                <a:schemeClr val="accent1"/>
              </a:solidFill>
            </a:endParaRPr>
          </a:p>
          <a:p>
            <a:pPr marL="0" indent="0">
              <a:buNone/>
            </a:pPr>
            <a:r>
              <a:rPr lang="de-AT" sz="1800" b="1" dirty="0" smtClean="0">
                <a:solidFill>
                  <a:schemeClr val="accent1"/>
                </a:solidFill>
              </a:rPr>
              <a:t>Weitere Foliensätze finden Sie unter:</a:t>
            </a:r>
            <a:endParaRPr lang="de-AT" sz="1800" b="1" dirty="0">
              <a:solidFill>
                <a:schemeClr val="accent1"/>
              </a:solidFill>
            </a:endParaRPr>
          </a:p>
          <a:p>
            <a:pPr marL="0" indent="0">
              <a:buNone/>
            </a:pPr>
            <a:r>
              <a:rPr lang="de-AT" sz="1800" dirty="0">
                <a:solidFill>
                  <a:schemeClr val="accent1"/>
                </a:solidFill>
                <a:hlinkClick r:id="rId4"/>
              </a:rPr>
              <a:t>http://www.rewway.at/de/lehrmittel/pakete</a:t>
            </a:r>
            <a:r>
              <a:rPr lang="de-AT" sz="1800" dirty="0" smtClean="0">
                <a:solidFill>
                  <a:schemeClr val="accent1"/>
                </a:solidFill>
                <a:hlinkClick r:id="rId4"/>
              </a:rPr>
              <a:t>/</a:t>
            </a:r>
            <a:r>
              <a:rPr lang="de-AT" sz="1800" dirty="0" smtClean="0">
                <a:solidFill>
                  <a:schemeClr val="accent1"/>
                </a:solidFill>
              </a:rPr>
              <a:t> </a:t>
            </a:r>
            <a:endParaRPr lang="de-AT" sz="1800" dirty="0">
              <a:solidFill>
                <a:schemeClr val="accent1"/>
              </a:solidFill>
            </a:endParaRPr>
          </a:p>
          <a:p>
            <a:pPr marL="0" indent="0">
              <a:buNone/>
            </a:pPr>
            <a:endParaRPr lang="de-AT" sz="1800" dirty="0" smtClean="0">
              <a:solidFill>
                <a:schemeClr val="accent1"/>
              </a:solidFill>
            </a:endParaRPr>
          </a:p>
          <a:p>
            <a:pPr marL="0" indent="0">
              <a:buNone/>
            </a:pPr>
            <a:r>
              <a:rPr lang="de-AT" sz="1800" b="1" dirty="0" smtClean="0">
                <a:solidFill>
                  <a:schemeClr val="accent1"/>
                </a:solidFill>
              </a:rPr>
              <a:t>Haben Sie vielleicht Interesse an einer Exkursion oder einem Fachvortrag?</a:t>
            </a:r>
          </a:p>
          <a:p>
            <a:pPr marL="0" indent="0">
              <a:buNone/>
            </a:pPr>
            <a:r>
              <a:rPr lang="de-AT" sz="1800" dirty="0">
                <a:solidFill>
                  <a:schemeClr val="accent1"/>
                </a:solidFill>
                <a:hlinkClick r:id="rId5"/>
              </a:rPr>
              <a:t>http://www.rewway.at/de/services</a:t>
            </a:r>
            <a:r>
              <a:rPr lang="de-AT" sz="1800" dirty="0" smtClean="0">
                <a:solidFill>
                  <a:schemeClr val="accent1"/>
                </a:solidFill>
                <a:hlinkClick r:id="rId5"/>
              </a:rPr>
              <a:t>/</a:t>
            </a:r>
            <a:r>
              <a:rPr lang="de-AT" sz="1800" dirty="0" smtClean="0">
                <a:solidFill>
                  <a:schemeClr val="accent1"/>
                </a:solidFill>
              </a:rPr>
              <a:t> </a:t>
            </a: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54</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48880"/>
            <a:ext cx="360040" cy="360040"/>
          </a:xfrm>
          <a:prstGeom prst="rect">
            <a:avLst/>
          </a:prstGeom>
        </p:spPr>
      </p:pic>
    </p:spTree>
    <p:extLst>
      <p:ext uri="{BB962C8B-B14F-4D97-AF65-F5344CB8AC3E}">
        <p14:creationId xmlns:p14="http://schemas.microsoft.com/office/powerpoint/2010/main" val="499203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Donau – </a:t>
            </a:r>
            <a:r>
              <a:rPr lang="de-AT" b="1" dirty="0">
                <a:solidFill>
                  <a:schemeClr val="accent1"/>
                </a:solidFill>
              </a:rPr>
              <a:t>Daten und </a:t>
            </a:r>
            <a:r>
              <a:rPr lang="de-AT" b="1" dirty="0" smtClean="0">
                <a:solidFill>
                  <a:schemeClr val="accent1"/>
                </a:solidFill>
              </a:rPr>
              <a:t>Fakten</a:t>
            </a:r>
            <a:br>
              <a:rPr lang="de-AT" b="1" dirty="0" smtClean="0">
                <a:solidFill>
                  <a:schemeClr val="accent1"/>
                </a:solidFill>
              </a:rPr>
            </a:br>
            <a:r>
              <a:rPr lang="de-DE" sz="2400" dirty="0">
                <a:solidFill>
                  <a:schemeClr val="accent1"/>
                </a:solidFill>
              </a:rPr>
              <a:t>Die Wasserstraße Donau</a:t>
            </a:r>
            <a:endParaRPr lang="de-AT" b="1" dirty="0">
              <a:solidFill>
                <a:schemeClr val="accent1"/>
              </a:solidFill>
            </a:endParaRPr>
          </a:p>
        </p:txBody>
      </p:sp>
      <p:sp>
        <p:nvSpPr>
          <p:cNvPr id="3" name="Content Placeholder 2"/>
          <p:cNvSpPr>
            <a:spLocks noGrp="1"/>
          </p:cNvSpPr>
          <p:nvPr>
            <p:ph idx="1"/>
          </p:nvPr>
        </p:nvSpPr>
        <p:spPr>
          <a:xfrm>
            <a:off x="251520" y="1772816"/>
            <a:ext cx="3384376" cy="5085184"/>
          </a:xfrm>
        </p:spPr>
        <p:txBody>
          <a:bodyPr>
            <a:normAutofit/>
          </a:bodyPr>
          <a:lstStyle/>
          <a:p>
            <a:pPr>
              <a:spcAft>
                <a:spcPts val="1200"/>
              </a:spcAft>
              <a:buClr>
                <a:srgbClr val="189BC4"/>
              </a:buClr>
            </a:pPr>
            <a:r>
              <a:rPr lang="de-DE" sz="1800" dirty="0">
                <a:solidFill>
                  <a:schemeClr val="accent1"/>
                </a:solidFill>
              </a:rPr>
              <a:t>z</a:t>
            </a:r>
            <a:r>
              <a:rPr lang="de-DE" sz="1800" dirty="0" smtClean="0">
                <a:solidFill>
                  <a:schemeClr val="accent1"/>
                </a:solidFill>
              </a:rPr>
              <a:t>weitlängster Strom Europas</a:t>
            </a:r>
            <a:endParaRPr lang="de-DE" sz="1800" dirty="0">
              <a:solidFill>
                <a:schemeClr val="accent1"/>
              </a:solidFill>
            </a:endParaRPr>
          </a:p>
          <a:p>
            <a:pPr>
              <a:spcAft>
                <a:spcPts val="1200"/>
              </a:spcAft>
              <a:buClr>
                <a:srgbClr val="189BC4"/>
              </a:buClr>
            </a:pPr>
            <a:r>
              <a:rPr lang="de-DE" sz="1800" dirty="0">
                <a:solidFill>
                  <a:schemeClr val="accent1"/>
                </a:solidFill>
              </a:rPr>
              <a:t>2.845 km </a:t>
            </a:r>
            <a:r>
              <a:rPr lang="de-DE" sz="1800" dirty="0" smtClean="0">
                <a:solidFill>
                  <a:schemeClr val="accent1"/>
                </a:solidFill>
              </a:rPr>
              <a:t>lang</a:t>
            </a:r>
          </a:p>
          <a:p>
            <a:pPr>
              <a:spcAft>
                <a:spcPts val="1200"/>
              </a:spcAft>
              <a:buClr>
                <a:srgbClr val="189BC4"/>
              </a:buClr>
            </a:pPr>
            <a:r>
              <a:rPr lang="de-DE" sz="1800" dirty="0">
                <a:solidFill>
                  <a:schemeClr val="accent1"/>
                </a:solidFill>
              </a:rPr>
              <a:t>v</a:t>
            </a:r>
            <a:r>
              <a:rPr lang="de-DE" sz="1800" dirty="0" smtClean="0">
                <a:solidFill>
                  <a:schemeClr val="accent1"/>
                </a:solidFill>
              </a:rPr>
              <a:t>om Schwarzwald bis ins Schwarze Meer</a:t>
            </a:r>
            <a:endParaRPr lang="de-AT" sz="1800" b="1" dirty="0" smtClean="0">
              <a:solidFill>
                <a:schemeClr val="accent1"/>
              </a:solidFill>
            </a:endParaRPr>
          </a:p>
          <a:p>
            <a:pPr>
              <a:spcAft>
                <a:spcPts val="1200"/>
              </a:spcAft>
              <a:buClr>
                <a:srgbClr val="189BC4"/>
              </a:buClr>
            </a:pPr>
            <a:r>
              <a:rPr lang="de-AT" sz="1800" dirty="0">
                <a:solidFill>
                  <a:schemeClr val="accent1"/>
                </a:solidFill>
              </a:rPr>
              <a:t>f</a:t>
            </a:r>
            <a:r>
              <a:rPr lang="de-AT" sz="1800" dirty="0" smtClean="0">
                <a:solidFill>
                  <a:schemeClr val="accent1"/>
                </a:solidFill>
              </a:rPr>
              <a:t>ließt </a:t>
            </a:r>
            <a:r>
              <a:rPr lang="de-AT" sz="1800" dirty="0">
                <a:solidFill>
                  <a:schemeClr val="accent1"/>
                </a:solidFill>
              </a:rPr>
              <a:t>von Westen nach </a:t>
            </a:r>
            <a:r>
              <a:rPr lang="de-AT" sz="1800" dirty="0" smtClean="0">
                <a:solidFill>
                  <a:schemeClr val="accent1"/>
                </a:solidFill>
              </a:rPr>
              <a:t>Osten (als </a:t>
            </a:r>
            <a:r>
              <a:rPr lang="de-AT" sz="1800" dirty="0">
                <a:solidFill>
                  <a:schemeClr val="accent1"/>
                </a:solidFill>
              </a:rPr>
              <a:t>einziger großer </a:t>
            </a:r>
            <a:r>
              <a:rPr lang="de-AT" sz="1800" dirty="0" smtClean="0">
                <a:solidFill>
                  <a:schemeClr val="accent1"/>
                </a:solidFill>
              </a:rPr>
              <a:t>europ. Strom)</a:t>
            </a:r>
            <a:endParaRPr lang="de-AT" sz="1800" dirty="0">
              <a:solidFill>
                <a:schemeClr val="accent1"/>
              </a:solidFill>
            </a:endParaRPr>
          </a:p>
          <a:p>
            <a:pPr>
              <a:spcAft>
                <a:spcPts val="1200"/>
              </a:spcAft>
              <a:buClr>
                <a:srgbClr val="189BC4"/>
              </a:buClr>
            </a:pPr>
            <a:r>
              <a:rPr lang="de-DE" sz="1800" dirty="0">
                <a:solidFill>
                  <a:schemeClr val="accent1"/>
                </a:solidFill>
              </a:rPr>
              <a:t>10 </a:t>
            </a:r>
            <a:r>
              <a:rPr lang="de-DE" sz="1800" dirty="0" smtClean="0">
                <a:solidFill>
                  <a:schemeClr val="accent1"/>
                </a:solidFill>
              </a:rPr>
              <a:t>Anrainerstaaten</a:t>
            </a:r>
            <a:endParaRPr lang="de-DE" sz="1800" dirty="0">
              <a:solidFill>
                <a:schemeClr val="accent1"/>
              </a:solidFill>
            </a:endParaRPr>
          </a:p>
          <a:p>
            <a:pPr>
              <a:spcAft>
                <a:spcPts val="1200"/>
              </a:spcAft>
              <a:buClr>
                <a:srgbClr val="189BC4"/>
              </a:buClr>
            </a:pPr>
            <a:r>
              <a:rPr lang="de-DE" sz="1800" dirty="0">
                <a:solidFill>
                  <a:schemeClr val="accent1"/>
                </a:solidFill>
              </a:rPr>
              <a:t>Österreich-Abschnitt: 351 </a:t>
            </a:r>
            <a:r>
              <a:rPr lang="de-DE" sz="1800" dirty="0" smtClean="0">
                <a:solidFill>
                  <a:schemeClr val="accent1"/>
                </a:solidFill>
              </a:rPr>
              <a:t>km</a:t>
            </a:r>
            <a:endParaRPr lang="de-DE" sz="1800" dirty="0">
              <a:solidFill>
                <a:schemeClr val="accent1"/>
              </a:solidFill>
            </a:endParaRPr>
          </a:p>
          <a:p>
            <a:pPr>
              <a:spcAft>
                <a:spcPts val="1200"/>
              </a:spcAft>
              <a:buClr>
                <a:srgbClr val="189BC4"/>
              </a:buClr>
            </a:pPr>
            <a:r>
              <a:rPr lang="de-DE" sz="1800" dirty="0">
                <a:solidFill>
                  <a:schemeClr val="accent1"/>
                </a:solidFill>
              </a:rPr>
              <a:t>Rumänien mit 1.075 km größten Anteil</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10" name="Content Placeholder 2"/>
          <p:cNvSpPr txBox="1">
            <a:spLocks/>
          </p:cNvSpPr>
          <p:nvPr/>
        </p:nvSpPr>
        <p:spPr>
          <a:xfrm>
            <a:off x="3455876" y="1749271"/>
            <a:ext cx="3096344"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buClr>
                <a:srgbClr val="189BC4"/>
              </a:buClr>
            </a:pPr>
            <a:r>
              <a:rPr lang="de-DE" sz="1800" dirty="0" smtClean="0">
                <a:solidFill>
                  <a:schemeClr val="accent1"/>
                </a:solidFill>
              </a:rPr>
              <a:t>Einzugsgebiet: 801.463 km² </a:t>
            </a:r>
          </a:p>
          <a:p>
            <a:pPr lvl="1">
              <a:spcAft>
                <a:spcPts val="1200"/>
              </a:spcAft>
              <a:buClr>
                <a:srgbClr val="189BC4"/>
              </a:buClr>
              <a:buFont typeface="Symbol" panose="05050102010706020507" pitchFamily="18" charset="2"/>
              <a:buChar char="-"/>
            </a:pPr>
            <a:r>
              <a:rPr lang="de-AT" sz="1600" dirty="0" smtClean="0">
                <a:solidFill>
                  <a:schemeClr val="accent1"/>
                </a:solidFill>
              </a:rPr>
              <a:t>bedeutender </a:t>
            </a:r>
            <a:br>
              <a:rPr lang="de-AT" sz="1600" dirty="0" smtClean="0">
                <a:solidFill>
                  <a:schemeClr val="accent1"/>
                </a:solidFill>
              </a:rPr>
            </a:br>
            <a:r>
              <a:rPr lang="de-AT" sz="1600" b="1" dirty="0" smtClean="0">
                <a:solidFill>
                  <a:srgbClr val="189BC4"/>
                </a:solidFill>
              </a:rPr>
              <a:t>Verkehrsträger</a:t>
            </a:r>
            <a:endParaRPr lang="de-AT" sz="1600" dirty="0" smtClean="0">
              <a:solidFill>
                <a:srgbClr val="189BC4"/>
              </a:solidFill>
            </a:endParaRPr>
          </a:p>
          <a:p>
            <a:pPr lvl="1">
              <a:spcAft>
                <a:spcPts val="1200"/>
              </a:spcAft>
              <a:buClr>
                <a:srgbClr val="189BC4"/>
              </a:buClr>
              <a:buFont typeface="Symbol" panose="05050102010706020507" pitchFamily="18" charset="2"/>
              <a:buChar char="-"/>
            </a:pPr>
            <a:r>
              <a:rPr lang="de-AT" sz="1600" dirty="0">
                <a:solidFill>
                  <a:schemeClr val="accent1"/>
                </a:solidFill>
              </a:rPr>
              <a:t>w</a:t>
            </a:r>
            <a:r>
              <a:rPr lang="de-AT" sz="1600" dirty="0" smtClean="0">
                <a:solidFill>
                  <a:schemeClr val="accent1"/>
                </a:solidFill>
              </a:rPr>
              <a:t>ichtige Quelle für</a:t>
            </a:r>
            <a:br>
              <a:rPr lang="de-AT" sz="1600" dirty="0" smtClean="0">
                <a:solidFill>
                  <a:schemeClr val="accent1"/>
                </a:solidFill>
              </a:rPr>
            </a:br>
            <a:r>
              <a:rPr lang="de-AT" sz="1600" b="1" dirty="0" smtClean="0">
                <a:solidFill>
                  <a:srgbClr val="189BC4"/>
                </a:solidFill>
              </a:rPr>
              <a:t>Energie</a:t>
            </a:r>
            <a:r>
              <a:rPr lang="de-AT" sz="1600" dirty="0" smtClean="0">
                <a:solidFill>
                  <a:schemeClr val="accent1"/>
                </a:solidFill>
              </a:rPr>
              <a:t> und </a:t>
            </a:r>
            <a:r>
              <a:rPr lang="de-AT" sz="1600" b="1" dirty="0" smtClean="0">
                <a:solidFill>
                  <a:srgbClr val="189BC4"/>
                </a:solidFill>
              </a:rPr>
              <a:t>Trinkwasser</a:t>
            </a:r>
            <a:r>
              <a:rPr lang="de-AT" sz="1600" dirty="0" smtClean="0">
                <a:solidFill>
                  <a:schemeClr val="accent1"/>
                </a:solidFill>
              </a:rPr>
              <a:t> </a:t>
            </a:r>
          </a:p>
          <a:p>
            <a:pPr lvl="1">
              <a:spcAft>
                <a:spcPts val="1200"/>
              </a:spcAft>
              <a:buClr>
                <a:srgbClr val="189BC4"/>
              </a:buClr>
              <a:buFont typeface="Symbol" panose="05050102010706020507" pitchFamily="18" charset="2"/>
              <a:buChar char="-"/>
            </a:pPr>
            <a:r>
              <a:rPr lang="de-AT" sz="1600" dirty="0">
                <a:solidFill>
                  <a:schemeClr val="accent1"/>
                </a:solidFill>
              </a:rPr>
              <a:t>w</a:t>
            </a:r>
            <a:r>
              <a:rPr lang="de-AT" sz="1600" dirty="0" smtClean="0">
                <a:solidFill>
                  <a:schemeClr val="accent1"/>
                </a:solidFill>
              </a:rPr>
              <a:t>ertvoller </a:t>
            </a:r>
            <a:r>
              <a:rPr lang="de-AT" sz="1600" b="1" dirty="0" smtClean="0">
                <a:solidFill>
                  <a:srgbClr val="189BC4"/>
                </a:solidFill>
              </a:rPr>
              <a:t>Erholungs-</a:t>
            </a:r>
            <a:r>
              <a:rPr lang="de-AT" sz="1600" dirty="0" smtClean="0">
                <a:solidFill>
                  <a:schemeClr val="accent1"/>
                </a:solidFill>
              </a:rPr>
              <a:t> und </a:t>
            </a:r>
            <a:r>
              <a:rPr lang="de-AT" sz="1600" b="1" dirty="0" smtClean="0">
                <a:solidFill>
                  <a:srgbClr val="189BC4"/>
                </a:solidFill>
              </a:rPr>
              <a:t>Lebensraum</a:t>
            </a:r>
            <a:endParaRPr lang="de-AT" sz="1600" dirty="0" smtClean="0">
              <a:solidFill>
                <a:srgbClr val="189BC4"/>
              </a:solidFill>
            </a:endParaRPr>
          </a:p>
          <a:p>
            <a:endParaRPr lang="de-DE" dirty="0" smtClean="0">
              <a:solidFill>
                <a:schemeClr val="accent1"/>
              </a:solidFill>
            </a:endParaRPr>
          </a:p>
          <a:p>
            <a:endParaRPr lang="de-DE" dirty="0" smtClean="0">
              <a:solidFill>
                <a:schemeClr val="accent1"/>
              </a:solidFill>
            </a:endParaRPr>
          </a:p>
          <a:p>
            <a:endParaRPr lang="de-DE" dirty="0" smtClean="0">
              <a:solidFill>
                <a:schemeClr val="accent1"/>
              </a:solidFill>
            </a:endParaRPr>
          </a:p>
          <a:p>
            <a:endParaRPr lang="de-AT" dirty="0"/>
          </a:p>
        </p:txBody>
      </p:sp>
      <p:pic>
        <p:nvPicPr>
          <p:cNvPr id="6" name="Grafik 5"/>
          <p:cNvPicPr>
            <a:picLocks noChangeAspect="1"/>
          </p:cNvPicPr>
          <p:nvPr/>
        </p:nvPicPr>
        <p:blipFill rotWithShape="1">
          <a:blip r:embed="rId3"/>
          <a:srcRect b="4516"/>
          <a:stretch/>
        </p:blipFill>
        <p:spPr>
          <a:xfrm>
            <a:off x="6444208" y="1680587"/>
            <a:ext cx="2699792" cy="4776072"/>
          </a:xfrm>
          <a:prstGeom prst="rect">
            <a:avLst/>
          </a:prstGeom>
        </p:spPr>
      </p:pic>
      <p:sp>
        <p:nvSpPr>
          <p:cNvPr id="14" name="Textfeld 1"/>
          <p:cNvSpPr txBox="1">
            <a:spLocks noChangeArrowheads="1"/>
          </p:cNvSpPr>
          <p:nvPr/>
        </p:nvSpPr>
        <p:spPr bwMode="auto">
          <a:xfrm>
            <a:off x="6600423" y="6299761"/>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9"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96840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accent1"/>
                </a:solidFill>
              </a:rPr>
              <a:t>Einteilung der Donau</a:t>
            </a:r>
            <a:br>
              <a:rPr lang="de-AT" b="1" dirty="0" smtClean="0">
                <a:solidFill>
                  <a:schemeClr val="accent1"/>
                </a:solidFill>
              </a:rPr>
            </a:br>
            <a:r>
              <a:rPr lang="de-DE" sz="2400" dirty="0">
                <a:solidFill>
                  <a:schemeClr val="accent1"/>
                </a:solidFill>
              </a:rPr>
              <a:t>Die Wasserstraße Donau</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spcAft>
                <a:spcPts val="1200"/>
              </a:spcAft>
              <a:buClr>
                <a:srgbClr val="189BC4"/>
              </a:buClr>
            </a:pPr>
            <a:endParaRPr lang="de-AT" sz="400" b="1" dirty="0" smtClean="0">
              <a:solidFill>
                <a:schemeClr val="accent1"/>
              </a:solidFill>
            </a:endParaRPr>
          </a:p>
          <a:p>
            <a:pPr marL="0" indent="0">
              <a:spcAft>
                <a:spcPts val="1200"/>
              </a:spcAft>
              <a:buClr>
                <a:srgbClr val="189BC4"/>
              </a:buClr>
              <a:buNone/>
            </a:pPr>
            <a:r>
              <a:rPr lang="de-AT" sz="1800" dirty="0" smtClean="0">
                <a:solidFill>
                  <a:schemeClr val="accent1"/>
                </a:solidFill>
              </a:rPr>
              <a:t>Gliederung der </a:t>
            </a:r>
            <a:r>
              <a:rPr lang="hu-HU" sz="1800" dirty="0" smtClean="0">
                <a:solidFill>
                  <a:schemeClr val="accent1"/>
                </a:solidFill>
              </a:rPr>
              <a:t>schiffbare</a:t>
            </a:r>
            <a:r>
              <a:rPr lang="de-AT" sz="1800" dirty="0" smtClean="0">
                <a:solidFill>
                  <a:schemeClr val="accent1"/>
                </a:solidFill>
              </a:rPr>
              <a:t>n</a:t>
            </a:r>
            <a:r>
              <a:rPr lang="hu-HU" sz="1800" dirty="0" smtClean="0">
                <a:solidFill>
                  <a:schemeClr val="accent1"/>
                </a:solidFill>
              </a:rPr>
              <a:t> Donau in </a:t>
            </a:r>
            <a:r>
              <a:rPr lang="hu-HU" sz="1800" b="1" dirty="0">
                <a:solidFill>
                  <a:srgbClr val="189BC4"/>
                </a:solidFill>
              </a:rPr>
              <a:t>drei </a:t>
            </a:r>
            <a:r>
              <a:rPr lang="hu-HU" sz="1800" b="1" dirty="0" smtClean="0">
                <a:solidFill>
                  <a:srgbClr val="189BC4"/>
                </a:solidFill>
              </a:rPr>
              <a:t>Hauptabschnitte:</a:t>
            </a:r>
            <a:endParaRPr lang="de-AT" sz="1800" dirty="0" smtClean="0">
              <a:solidFill>
                <a:srgbClr val="189BC4"/>
              </a:solidFill>
            </a:endParaRPr>
          </a:p>
          <a:p>
            <a:pPr>
              <a:spcAft>
                <a:spcPts val="1200"/>
              </a:spcAft>
              <a:buClr>
                <a:srgbClr val="189BC4"/>
              </a:buClr>
            </a:pPr>
            <a:r>
              <a:rPr lang="hu-HU" sz="1800" b="1" dirty="0" smtClean="0">
                <a:solidFill>
                  <a:srgbClr val="189BC4"/>
                </a:solidFill>
              </a:rPr>
              <a:t>Obere Donau:</a:t>
            </a:r>
            <a:r>
              <a:rPr lang="de-AT" sz="1800" b="1" dirty="0" smtClean="0">
                <a:solidFill>
                  <a:srgbClr val="189BC4"/>
                </a:solidFill>
              </a:rPr>
              <a:t/>
            </a:r>
            <a:br>
              <a:rPr lang="de-AT" sz="1800" b="1" dirty="0" smtClean="0">
                <a:solidFill>
                  <a:srgbClr val="189BC4"/>
                </a:solidFill>
              </a:rPr>
            </a:br>
            <a:r>
              <a:rPr lang="hu-HU" sz="1800" dirty="0" smtClean="0">
                <a:solidFill>
                  <a:schemeClr val="accent1"/>
                </a:solidFill>
              </a:rPr>
              <a:t>Kelheim</a:t>
            </a:r>
            <a:r>
              <a:rPr lang="de-AT" sz="1800" dirty="0" smtClean="0">
                <a:solidFill>
                  <a:schemeClr val="accent1"/>
                </a:solidFill>
              </a:rPr>
              <a:t> </a:t>
            </a:r>
            <a:r>
              <a:rPr lang="hu-HU" sz="1800" dirty="0" smtClean="0">
                <a:solidFill>
                  <a:schemeClr val="accent1"/>
                </a:solidFill>
              </a:rPr>
              <a:t>–</a:t>
            </a:r>
            <a:r>
              <a:rPr lang="de-AT" sz="1800" dirty="0" smtClean="0">
                <a:solidFill>
                  <a:schemeClr val="accent1"/>
                </a:solidFill>
              </a:rPr>
              <a:t> </a:t>
            </a:r>
            <a:r>
              <a:rPr lang="hu-HU" sz="1800" dirty="0" smtClean="0">
                <a:solidFill>
                  <a:schemeClr val="accent1"/>
                </a:solidFill>
              </a:rPr>
              <a:t>Gönyű</a:t>
            </a:r>
            <a:r>
              <a:rPr lang="de-AT" sz="1800" dirty="0" smtClean="0">
                <a:solidFill>
                  <a:schemeClr val="accent1"/>
                </a:solidFill>
              </a:rPr>
              <a:t>,</a:t>
            </a:r>
            <a:r>
              <a:rPr lang="hu-HU" sz="1800" dirty="0" smtClean="0">
                <a:solidFill>
                  <a:schemeClr val="accent1"/>
                </a:solidFill>
              </a:rPr>
              <a:t> </a:t>
            </a:r>
            <a:r>
              <a:rPr lang="de-AT" sz="1800" dirty="0" smtClean="0">
                <a:solidFill>
                  <a:schemeClr val="accent1"/>
                </a:solidFill>
              </a:rPr>
              <a:t> </a:t>
            </a:r>
            <a:r>
              <a:rPr lang="hu-HU" sz="1800" dirty="0" smtClean="0">
                <a:solidFill>
                  <a:schemeClr val="accent1"/>
                </a:solidFill>
              </a:rPr>
              <a:t>623 </a:t>
            </a:r>
            <a:r>
              <a:rPr lang="hu-HU" sz="1800" dirty="0">
                <a:solidFill>
                  <a:schemeClr val="accent1"/>
                </a:solidFill>
              </a:rPr>
              <a:t>km </a:t>
            </a:r>
            <a:r>
              <a:rPr lang="hu-HU" sz="1800" dirty="0" smtClean="0">
                <a:solidFill>
                  <a:schemeClr val="accent1"/>
                </a:solidFill>
              </a:rPr>
              <a:t>Länge</a:t>
            </a:r>
            <a:r>
              <a:rPr lang="de-AT" sz="1800" dirty="0">
                <a:solidFill>
                  <a:schemeClr val="accent1"/>
                </a:solidFill>
              </a:rPr>
              <a:t> </a:t>
            </a:r>
            <a:r>
              <a:rPr lang="de-AT" sz="1800" dirty="0" smtClean="0">
                <a:solidFill>
                  <a:schemeClr val="accent1"/>
                </a:solidFill>
              </a:rPr>
              <a:t/>
            </a:r>
            <a:br>
              <a:rPr lang="de-AT" sz="1800" dirty="0" smtClean="0">
                <a:solidFill>
                  <a:schemeClr val="accent1"/>
                </a:solidFill>
              </a:rPr>
            </a:br>
            <a:r>
              <a:rPr lang="de-AT" sz="1800" dirty="0" smtClean="0">
                <a:solidFill>
                  <a:schemeClr val="accent1"/>
                </a:solidFill>
              </a:rPr>
              <a:t>wegen hohem Gefälle</a:t>
            </a:r>
            <a:r>
              <a:rPr lang="de-AT" sz="1800" dirty="0">
                <a:solidFill>
                  <a:schemeClr val="accent1"/>
                </a:solidFill>
              </a:rPr>
              <a:t> </a:t>
            </a:r>
            <a:r>
              <a:rPr lang="de-AT" sz="1800" dirty="0" smtClean="0">
                <a:solidFill>
                  <a:schemeClr val="accent1"/>
                </a:solidFill>
              </a:rPr>
              <a:t>Charakter </a:t>
            </a:r>
            <a:br>
              <a:rPr lang="de-AT" sz="1800" dirty="0" smtClean="0">
                <a:solidFill>
                  <a:schemeClr val="accent1"/>
                </a:solidFill>
              </a:rPr>
            </a:br>
            <a:r>
              <a:rPr lang="de-AT" sz="1800" dirty="0" smtClean="0">
                <a:solidFill>
                  <a:schemeClr val="accent1"/>
                </a:solidFill>
              </a:rPr>
              <a:t>eines Gebirgsflusses</a:t>
            </a:r>
            <a:endParaRPr lang="hu-HU" sz="1800" dirty="0">
              <a:solidFill>
                <a:schemeClr val="accent1"/>
              </a:solidFill>
            </a:endParaRPr>
          </a:p>
          <a:p>
            <a:pPr>
              <a:spcAft>
                <a:spcPts val="1200"/>
              </a:spcAft>
              <a:buClr>
                <a:srgbClr val="189BC4"/>
              </a:buClr>
            </a:pPr>
            <a:r>
              <a:rPr lang="hu-HU" sz="1800" b="1" dirty="0">
                <a:solidFill>
                  <a:srgbClr val="189BC4"/>
                </a:solidFill>
              </a:rPr>
              <a:t>Mittlere Donau: </a:t>
            </a:r>
            <a:r>
              <a:rPr lang="de-AT" sz="1800" dirty="0" smtClean="0">
                <a:solidFill>
                  <a:schemeClr val="accent1"/>
                </a:solidFill>
              </a:rPr>
              <a:t/>
            </a:r>
            <a:br>
              <a:rPr lang="de-AT" sz="1800" dirty="0" smtClean="0">
                <a:solidFill>
                  <a:schemeClr val="accent1"/>
                </a:solidFill>
              </a:rPr>
            </a:br>
            <a:r>
              <a:rPr lang="hu-HU" sz="1800" dirty="0" smtClean="0">
                <a:solidFill>
                  <a:schemeClr val="accent1"/>
                </a:solidFill>
              </a:rPr>
              <a:t>Gönyű</a:t>
            </a:r>
            <a:r>
              <a:rPr lang="de-AT" sz="1800" dirty="0" smtClean="0">
                <a:solidFill>
                  <a:schemeClr val="accent1"/>
                </a:solidFill>
              </a:rPr>
              <a:t> – </a:t>
            </a:r>
            <a:r>
              <a:rPr lang="hu-HU" sz="1800" dirty="0" smtClean="0">
                <a:solidFill>
                  <a:schemeClr val="accent1"/>
                </a:solidFill>
              </a:rPr>
              <a:t>Turnu</a:t>
            </a:r>
            <a:r>
              <a:rPr lang="de-AT" sz="1800" dirty="0" smtClean="0">
                <a:solidFill>
                  <a:schemeClr val="accent1"/>
                </a:solidFill>
              </a:rPr>
              <a:t> – </a:t>
            </a:r>
            <a:r>
              <a:rPr lang="hu-HU" sz="1800" dirty="0" smtClean="0">
                <a:solidFill>
                  <a:schemeClr val="accent1"/>
                </a:solidFill>
              </a:rPr>
              <a:t>Severin</a:t>
            </a:r>
            <a:r>
              <a:rPr lang="de-AT" sz="1800" dirty="0" smtClean="0">
                <a:solidFill>
                  <a:schemeClr val="accent1"/>
                </a:solidFill>
              </a:rPr>
              <a:t>,  </a:t>
            </a:r>
            <a:r>
              <a:rPr lang="hu-HU" sz="1800" dirty="0" smtClean="0">
                <a:solidFill>
                  <a:schemeClr val="accent1"/>
                </a:solidFill>
              </a:rPr>
              <a:t> </a:t>
            </a:r>
            <a:r>
              <a:rPr lang="de-AT" sz="1800" dirty="0">
                <a:solidFill>
                  <a:schemeClr val="accent1"/>
                </a:solidFill>
              </a:rPr>
              <a:t/>
            </a:r>
            <a:br>
              <a:rPr lang="de-AT" sz="1800" dirty="0">
                <a:solidFill>
                  <a:schemeClr val="accent1"/>
                </a:solidFill>
              </a:rPr>
            </a:br>
            <a:r>
              <a:rPr lang="hu-HU" sz="1800" dirty="0" smtClean="0">
                <a:solidFill>
                  <a:schemeClr val="accent1"/>
                </a:solidFill>
              </a:rPr>
              <a:t>860 </a:t>
            </a:r>
            <a:r>
              <a:rPr lang="hu-HU" sz="1800" dirty="0">
                <a:solidFill>
                  <a:schemeClr val="accent1"/>
                </a:solidFill>
              </a:rPr>
              <a:t>km </a:t>
            </a:r>
            <a:r>
              <a:rPr lang="de-AT" sz="1800" dirty="0" smtClean="0">
                <a:solidFill>
                  <a:schemeClr val="accent1"/>
                </a:solidFill>
              </a:rPr>
              <a:t>Länge</a:t>
            </a:r>
            <a:endParaRPr lang="hu-HU" sz="1800" dirty="0">
              <a:solidFill>
                <a:schemeClr val="accent1"/>
              </a:solidFill>
            </a:endParaRPr>
          </a:p>
          <a:p>
            <a:pPr>
              <a:spcAft>
                <a:spcPts val="1200"/>
              </a:spcAft>
              <a:buClr>
                <a:srgbClr val="189BC4"/>
              </a:buClr>
            </a:pPr>
            <a:r>
              <a:rPr lang="hu-HU" sz="1800" b="1" dirty="0">
                <a:solidFill>
                  <a:srgbClr val="189BC4"/>
                </a:solidFill>
              </a:rPr>
              <a:t>Untere Donau: </a:t>
            </a:r>
            <a:r>
              <a:rPr lang="de-AT" sz="1800" dirty="0" smtClean="0">
                <a:solidFill>
                  <a:schemeClr val="accent1"/>
                </a:solidFill>
              </a:rPr>
              <a:t/>
            </a:r>
            <a:br>
              <a:rPr lang="de-AT" sz="1800" dirty="0" smtClean="0">
                <a:solidFill>
                  <a:schemeClr val="accent1"/>
                </a:solidFill>
              </a:rPr>
            </a:br>
            <a:r>
              <a:rPr lang="hu-HU" sz="1800" dirty="0" smtClean="0">
                <a:solidFill>
                  <a:schemeClr val="accent1"/>
                </a:solidFill>
              </a:rPr>
              <a:t>Turnu</a:t>
            </a:r>
            <a:r>
              <a:rPr lang="de-AT" sz="1800" dirty="0" smtClean="0">
                <a:solidFill>
                  <a:schemeClr val="accent1"/>
                </a:solidFill>
              </a:rPr>
              <a:t> </a:t>
            </a:r>
            <a:r>
              <a:rPr lang="hu-HU" sz="1800" dirty="0" smtClean="0">
                <a:solidFill>
                  <a:schemeClr val="accent1"/>
                </a:solidFill>
              </a:rPr>
              <a:t>–</a:t>
            </a:r>
            <a:r>
              <a:rPr lang="de-AT" sz="1800" dirty="0" smtClean="0">
                <a:solidFill>
                  <a:schemeClr val="accent1"/>
                </a:solidFill>
              </a:rPr>
              <a:t> </a:t>
            </a:r>
            <a:r>
              <a:rPr lang="hu-HU" sz="1800" dirty="0" smtClean="0">
                <a:solidFill>
                  <a:schemeClr val="accent1"/>
                </a:solidFill>
              </a:rPr>
              <a:t>Severin</a:t>
            </a:r>
            <a:r>
              <a:rPr lang="de-AT" sz="1800" dirty="0" smtClean="0">
                <a:solidFill>
                  <a:schemeClr val="accent1"/>
                </a:solidFill>
              </a:rPr>
              <a:t> </a:t>
            </a:r>
            <a:r>
              <a:rPr lang="hu-HU" sz="1800" dirty="0" smtClean="0">
                <a:solidFill>
                  <a:schemeClr val="accent1"/>
                </a:solidFill>
              </a:rPr>
              <a:t>–</a:t>
            </a:r>
            <a:r>
              <a:rPr lang="de-AT" sz="1800" dirty="0" smtClean="0">
                <a:solidFill>
                  <a:schemeClr val="accent1"/>
                </a:solidFill>
              </a:rPr>
              <a:t> </a:t>
            </a:r>
            <a:r>
              <a:rPr lang="hu-HU" sz="1800" dirty="0" smtClean="0">
                <a:solidFill>
                  <a:schemeClr val="accent1"/>
                </a:solidFill>
              </a:rPr>
              <a:t>Sulina</a:t>
            </a:r>
            <a:r>
              <a:rPr lang="de-AT" sz="1800" dirty="0" smtClean="0">
                <a:solidFill>
                  <a:schemeClr val="accent1"/>
                </a:solidFill>
              </a:rPr>
              <a:t>, </a:t>
            </a:r>
            <a:br>
              <a:rPr lang="de-AT" sz="1800" dirty="0" smtClean="0">
                <a:solidFill>
                  <a:schemeClr val="accent1"/>
                </a:solidFill>
              </a:rPr>
            </a:br>
            <a:r>
              <a:rPr lang="hu-HU" sz="1800" dirty="0" smtClean="0">
                <a:solidFill>
                  <a:schemeClr val="accent1"/>
                </a:solidFill>
              </a:rPr>
              <a:t>931 </a:t>
            </a:r>
            <a:r>
              <a:rPr lang="hu-HU" sz="1800" dirty="0">
                <a:solidFill>
                  <a:schemeClr val="accent1"/>
                </a:solidFill>
              </a:rPr>
              <a:t>km </a:t>
            </a:r>
            <a:r>
              <a:rPr lang="hu-HU" sz="1800" dirty="0" smtClean="0">
                <a:solidFill>
                  <a:schemeClr val="accent1"/>
                </a:solidFill>
              </a:rPr>
              <a:t>Länge</a:t>
            </a:r>
            <a:endParaRPr lang="hu-HU" sz="1800" dirty="0"/>
          </a:p>
          <a:p>
            <a:pPr>
              <a:buClr>
                <a:srgbClr val="189BC4"/>
              </a:buClr>
            </a:pPr>
            <a:endParaRPr lang="de-DE"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8" r="8297"/>
          <a:stretch/>
        </p:blipFill>
        <p:spPr bwMode="auto">
          <a:xfrm>
            <a:off x="4499992" y="2636912"/>
            <a:ext cx="4312694"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1"/>
          <p:cNvSpPr txBox="1">
            <a:spLocks noChangeArrowheads="1"/>
          </p:cNvSpPr>
          <p:nvPr/>
        </p:nvSpPr>
        <p:spPr bwMode="auto">
          <a:xfrm>
            <a:off x="4429355" y="263691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8" name="Textfeld 1"/>
          <p:cNvSpPr txBox="1">
            <a:spLocks noChangeArrowheads="1"/>
          </p:cNvSpPr>
          <p:nvPr/>
        </p:nvSpPr>
        <p:spPr bwMode="auto">
          <a:xfrm>
            <a:off x="4400327" y="5531746"/>
            <a:ext cx="1872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smtClean="0">
                <a:solidFill>
                  <a:schemeClr val="accent1"/>
                </a:solidFill>
                <a:latin typeface="Corbel" panose="020B0503020204020204" pitchFamily="34" charset="0"/>
              </a:rPr>
              <a:t>Gefällekurve der Donau</a:t>
            </a:r>
            <a:endParaRPr lang="de-DE" sz="12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0210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07CEEC9B-4AFD-4023-A313-5EBA3FCC7D28}" type="slidenum">
              <a:rPr lang="en-GB" sz="800">
                <a:solidFill>
                  <a:schemeClr val="bg1"/>
                </a:solidFill>
                <a:ea typeface="ヒラギノ角ゴ Pro W3" pitchFamily="-108" charset="-128"/>
              </a:rPr>
              <a:pPr algn="r" eaLnBrk="1" hangingPunct="1"/>
              <a:t>8</a:t>
            </a:fld>
            <a:endParaRPr lang="en-GB" sz="800" dirty="0">
              <a:solidFill>
                <a:schemeClr val="bg1"/>
              </a:solidFill>
              <a:ea typeface="ヒラギノ角ゴ Pro W3" pitchFamily="-108" charset="-128"/>
            </a:endParaRPr>
          </a:p>
        </p:txBody>
      </p:sp>
      <p:sp>
        <p:nvSpPr>
          <p:cNvPr id="18436" name="Rectangle 2"/>
          <p:cNvSpPr>
            <a:spLocks noGrp="1" noChangeArrowheads="1"/>
          </p:cNvSpPr>
          <p:nvPr>
            <p:ph type="title" idx="4294967295"/>
          </p:nvPr>
        </p:nvSpPr>
        <p:spPr>
          <a:xfrm>
            <a:off x="600808" y="333374"/>
            <a:ext cx="7916008" cy="935385"/>
          </a:xfrm>
        </p:spPr>
        <p:txBody>
          <a:bodyPr>
            <a:normAutofit/>
          </a:bodyPr>
          <a:lstStyle/>
          <a:p>
            <a:r>
              <a:rPr lang="de-DE" b="1" dirty="0" smtClean="0">
                <a:solidFill>
                  <a:schemeClr val="accent1"/>
                </a:solidFill>
              </a:rPr>
              <a:t>Schleusen</a:t>
            </a:r>
            <a:br>
              <a:rPr lang="de-DE" b="1" dirty="0" smtClean="0">
                <a:solidFill>
                  <a:schemeClr val="accent1"/>
                </a:solidFill>
              </a:rPr>
            </a:br>
            <a:r>
              <a:rPr lang="de-DE" sz="2400" dirty="0">
                <a:solidFill>
                  <a:schemeClr val="accent1"/>
                </a:solidFill>
              </a:rPr>
              <a:t>Die Wasserstraße Donau</a:t>
            </a:r>
            <a:endParaRPr lang="de-DE" sz="2400" b="1" dirty="0" smtClean="0">
              <a:solidFill>
                <a:schemeClr val="accent1"/>
              </a:solidFill>
            </a:endParaRPr>
          </a:p>
        </p:txBody>
      </p:sp>
      <p:sp>
        <p:nvSpPr>
          <p:cNvPr id="18437" name="Rectangle 3"/>
          <p:cNvSpPr>
            <a:spLocks noGrp="1" noChangeArrowheads="1"/>
          </p:cNvSpPr>
          <p:nvPr>
            <p:ph type="body" idx="4294967295"/>
          </p:nvPr>
        </p:nvSpPr>
        <p:spPr>
          <a:xfrm>
            <a:off x="600807" y="1846337"/>
            <a:ext cx="5607283" cy="4687813"/>
          </a:xfrm>
        </p:spPr>
        <p:txBody>
          <a:bodyPr>
            <a:normAutofit/>
          </a:bodyPr>
          <a:lstStyle/>
          <a:p>
            <a:pPr>
              <a:spcBef>
                <a:spcPts val="2400"/>
              </a:spcBef>
              <a:spcAft>
                <a:spcPts val="1800"/>
              </a:spcAft>
              <a:buClr>
                <a:srgbClr val="189BC4"/>
              </a:buClr>
            </a:pPr>
            <a:r>
              <a:rPr lang="de-DE" sz="1800" dirty="0">
                <a:solidFill>
                  <a:schemeClr val="accent1"/>
                </a:solidFill>
              </a:rPr>
              <a:t>e</a:t>
            </a:r>
            <a:r>
              <a:rPr lang="de-DE" sz="1800" dirty="0" smtClean="0">
                <a:solidFill>
                  <a:schemeClr val="accent1"/>
                </a:solidFill>
              </a:rPr>
              <a:t>rmöglichen </a:t>
            </a:r>
            <a:r>
              <a:rPr lang="de-DE" sz="1800" dirty="0">
                <a:solidFill>
                  <a:schemeClr val="accent1"/>
                </a:solidFill>
              </a:rPr>
              <a:t>das Heben und Senken </a:t>
            </a:r>
            <a:r>
              <a:rPr lang="de-DE" sz="1800" dirty="0" smtClean="0">
                <a:solidFill>
                  <a:schemeClr val="accent1"/>
                </a:solidFill>
              </a:rPr>
              <a:t>eines </a:t>
            </a:r>
            <a:r>
              <a:rPr lang="de-DE" sz="1800" dirty="0">
                <a:solidFill>
                  <a:schemeClr val="accent1"/>
                </a:solidFill>
              </a:rPr>
              <a:t>Schiffes an einer </a:t>
            </a:r>
            <a:r>
              <a:rPr lang="de-DE" sz="1800" dirty="0" smtClean="0">
                <a:solidFill>
                  <a:schemeClr val="accent1"/>
                </a:solidFill>
              </a:rPr>
              <a:t>Staustufe</a:t>
            </a:r>
          </a:p>
          <a:p>
            <a:pPr>
              <a:spcBef>
                <a:spcPts val="2400"/>
              </a:spcBef>
              <a:spcAft>
                <a:spcPts val="1800"/>
              </a:spcAft>
              <a:buClr>
                <a:srgbClr val="189BC4"/>
              </a:buClr>
            </a:pPr>
            <a:r>
              <a:rPr lang="de-DE" sz="1800" dirty="0">
                <a:solidFill>
                  <a:schemeClr val="accent1"/>
                </a:solidFill>
              </a:rPr>
              <a:t>d</a:t>
            </a:r>
            <a:r>
              <a:rPr lang="de-DE" sz="1800" dirty="0" smtClean="0">
                <a:solidFill>
                  <a:schemeClr val="accent1"/>
                </a:solidFill>
              </a:rPr>
              <a:t>ienen der Überwindung von Wasserkraftwerken     </a:t>
            </a:r>
            <a:endParaRPr lang="de-DE" sz="1800" dirty="0">
              <a:solidFill>
                <a:schemeClr val="accent1"/>
              </a:solidFill>
            </a:endParaRPr>
          </a:p>
          <a:p>
            <a:pPr>
              <a:spcBef>
                <a:spcPts val="2400"/>
              </a:spcBef>
              <a:spcAft>
                <a:spcPts val="1800"/>
              </a:spcAft>
              <a:buClr>
                <a:srgbClr val="189BC4"/>
              </a:buClr>
            </a:pPr>
            <a:r>
              <a:rPr lang="de-DE" sz="1800" dirty="0" smtClean="0">
                <a:solidFill>
                  <a:schemeClr val="accent1"/>
                </a:solidFill>
              </a:rPr>
              <a:t>18 Schleusen entlang der gesamten Donau</a:t>
            </a:r>
            <a:endParaRPr lang="de-DE" sz="1800" dirty="0">
              <a:solidFill>
                <a:schemeClr val="accent1"/>
              </a:solidFill>
            </a:endParaRPr>
          </a:p>
          <a:p>
            <a:pPr>
              <a:spcBef>
                <a:spcPts val="2400"/>
              </a:spcBef>
              <a:spcAft>
                <a:spcPts val="1800"/>
              </a:spcAft>
              <a:buClr>
                <a:srgbClr val="189BC4"/>
              </a:buClr>
            </a:pPr>
            <a:r>
              <a:rPr lang="de-DE" sz="1800" dirty="0">
                <a:solidFill>
                  <a:schemeClr val="accent1"/>
                </a:solidFill>
              </a:rPr>
              <a:t>9 Schleusen an der österreichischen Donau </a:t>
            </a:r>
          </a:p>
          <a:p>
            <a:pPr>
              <a:spcBef>
                <a:spcPts val="2400"/>
              </a:spcBef>
              <a:spcAft>
                <a:spcPts val="1800"/>
              </a:spcAft>
              <a:buClr>
                <a:srgbClr val="189BC4"/>
              </a:buClr>
            </a:pPr>
            <a:r>
              <a:rPr lang="de-DE" sz="1800" dirty="0">
                <a:solidFill>
                  <a:schemeClr val="accent1"/>
                </a:solidFill>
              </a:rPr>
              <a:t>r</a:t>
            </a:r>
            <a:r>
              <a:rPr lang="de-DE" sz="1800" dirty="0" smtClean="0">
                <a:solidFill>
                  <a:schemeClr val="accent1"/>
                </a:solidFill>
              </a:rPr>
              <a:t>und </a:t>
            </a:r>
            <a:r>
              <a:rPr lang="de-DE" sz="1800" dirty="0">
                <a:solidFill>
                  <a:schemeClr val="accent1"/>
                </a:solidFill>
              </a:rPr>
              <a:t>40 Minuten pro </a:t>
            </a:r>
            <a:r>
              <a:rPr lang="de-DE" sz="1800" dirty="0" smtClean="0">
                <a:solidFill>
                  <a:schemeClr val="accent1"/>
                </a:solidFill>
              </a:rPr>
              <a:t>Schleusengang </a:t>
            </a:r>
            <a:br>
              <a:rPr lang="de-DE" sz="1800" dirty="0" smtClean="0">
                <a:solidFill>
                  <a:schemeClr val="accent1"/>
                </a:solidFill>
              </a:rPr>
            </a:br>
            <a:r>
              <a:rPr lang="de-DE" sz="1800" dirty="0" smtClean="0">
                <a:solidFill>
                  <a:schemeClr val="accent1"/>
                </a:solidFill>
              </a:rPr>
              <a:t>(50 </a:t>
            </a:r>
            <a:r>
              <a:rPr lang="de-DE" sz="1800" dirty="0">
                <a:solidFill>
                  <a:schemeClr val="accent1"/>
                </a:solidFill>
              </a:rPr>
              <a:t>% der Zeit für Ein- und Ausfahrt</a:t>
            </a:r>
            <a:r>
              <a:rPr lang="de-DE" sz="1800" dirty="0" smtClean="0">
                <a:solidFill>
                  <a:schemeClr val="accent1"/>
                </a:solidFill>
              </a:rPr>
              <a:t>)</a:t>
            </a:r>
            <a:endParaRPr lang="de-DE" sz="1800" dirty="0"/>
          </a:p>
          <a:p>
            <a:pPr eaLnBrk="1" hangingPunct="1">
              <a:lnSpc>
                <a:spcPct val="90000"/>
              </a:lnSpc>
            </a:pPr>
            <a:endParaRPr lang="de-DE" sz="2500" dirty="0" smtClean="0"/>
          </a:p>
          <a:p>
            <a:pPr eaLnBrk="1" hangingPunct="1">
              <a:lnSpc>
                <a:spcPct val="90000"/>
              </a:lnSpc>
            </a:pPr>
            <a:endParaRPr lang="de-DE" sz="2500" dirty="0" smtClean="0"/>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11" name="Textfeld 1"/>
          <p:cNvSpPr txBox="1"/>
          <p:nvPr/>
        </p:nvSpPr>
        <p:spPr>
          <a:xfrm>
            <a:off x="6430549" y="3645857"/>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a:t>
            </a:r>
            <a:r>
              <a:rPr lang="de-AT" sz="1200" dirty="0" smtClean="0">
                <a:solidFill>
                  <a:schemeClr val="accent1"/>
                </a:solidFill>
                <a:latin typeface="Corbel" panose="020B0503020204020204" pitchFamily="34" charset="0"/>
              </a:rPr>
              <a:t>Wien-</a:t>
            </a:r>
            <a:r>
              <a:rPr lang="de-AT" sz="1200" dirty="0" err="1" smtClean="0">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pic>
        <p:nvPicPr>
          <p:cNvPr id="12" name="Picture 11"/>
          <p:cNvPicPr/>
          <p:nvPr/>
        </p:nvPicPr>
        <p:blipFill rotWithShape="1">
          <a:blip r:embed="rId3"/>
          <a:srcRect l="57122" t="29491" r="18400" b="26665"/>
          <a:stretch/>
        </p:blipFill>
        <p:spPr bwMode="auto">
          <a:xfrm>
            <a:off x="6519612" y="1797394"/>
            <a:ext cx="2624388" cy="1844812"/>
          </a:xfrm>
          <a:prstGeom prst="rect">
            <a:avLst/>
          </a:prstGeom>
          <a:ln>
            <a:noFill/>
          </a:ln>
          <a:extLst>
            <a:ext uri="{53640926-AAD7-44D8-BBD7-CCE9431645EC}">
              <a14:shadowObscured xmlns:a14="http://schemas.microsoft.com/office/drawing/2010/main"/>
            </a:ext>
          </a:extLst>
        </p:spPr>
      </p:pic>
      <p:sp>
        <p:nvSpPr>
          <p:cNvPr id="13" name="Textfeld 1"/>
          <p:cNvSpPr txBox="1">
            <a:spLocks noChangeArrowheads="1"/>
          </p:cNvSpPr>
          <p:nvPr/>
        </p:nvSpPr>
        <p:spPr bwMode="auto">
          <a:xfrm>
            <a:off x="6548068" y="1797394"/>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
        <p:nvSpPr>
          <p:cNvPr id="10"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6519600" y="4073409"/>
            <a:ext cx="2624400" cy="1968300"/>
          </a:xfrm>
          <a:prstGeom prst="rect">
            <a:avLst/>
          </a:prstGeom>
        </p:spPr>
      </p:pic>
      <p:sp>
        <p:nvSpPr>
          <p:cNvPr id="14" name="Textfeld 1"/>
          <p:cNvSpPr txBox="1"/>
          <p:nvPr/>
        </p:nvSpPr>
        <p:spPr>
          <a:xfrm>
            <a:off x="6416035" y="6007336"/>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a:t>
            </a:r>
            <a:r>
              <a:rPr lang="de-AT" sz="1200" dirty="0" smtClean="0">
                <a:solidFill>
                  <a:schemeClr val="accent1"/>
                </a:solidFill>
                <a:latin typeface="Corbel" panose="020B0503020204020204" pitchFamily="34" charset="0"/>
              </a:rPr>
              <a:t>Wien-</a:t>
            </a:r>
            <a:r>
              <a:rPr lang="de-AT" sz="1200" dirty="0" err="1" smtClean="0">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6519600" y="4073409"/>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bg1"/>
                </a:solidFill>
                <a:latin typeface="Corbel" panose="020B0503020204020204" pitchFamily="34" charset="0"/>
              </a:rPr>
              <a:t>Quelle: </a:t>
            </a:r>
            <a:r>
              <a:rPr lang="de-DE" sz="800" dirty="0">
                <a:solidFill>
                  <a:schemeClr val="bg1"/>
                </a:solidFill>
                <a:latin typeface="Corbel" panose="020B0503020204020204" pitchFamily="34" charset="0"/>
              </a:rPr>
              <a:t>via donau</a:t>
            </a:r>
          </a:p>
        </p:txBody>
      </p:sp>
    </p:spTree>
    <p:extLst>
      <p:ext uri="{BB962C8B-B14F-4D97-AF65-F5344CB8AC3E}">
        <p14:creationId xmlns:p14="http://schemas.microsoft.com/office/powerpoint/2010/main" val="973064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928" y="5787433"/>
            <a:ext cx="401624" cy="46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p:nvPr>
        </p:nvSpPr>
        <p:spPr/>
        <p:txBody>
          <a:bodyPr/>
          <a:lstStyle/>
          <a:p>
            <a:r>
              <a:rPr lang="de-DE" b="1" dirty="0" smtClean="0">
                <a:solidFill>
                  <a:schemeClr val="accent1"/>
                </a:solidFill>
              </a:rPr>
              <a:t>Österreichische Schleusen</a:t>
            </a:r>
            <a:br>
              <a:rPr lang="de-DE" b="1" dirty="0" smtClean="0">
                <a:solidFill>
                  <a:schemeClr val="accent1"/>
                </a:solidFill>
              </a:rPr>
            </a:br>
            <a:r>
              <a:rPr lang="de-DE" sz="2400" dirty="0">
                <a:solidFill>
                  <a:schemeClr val="accent1"/>
                </a:solidFill>
              </a:rPr>
              <a:t>Die Wasserstraße Donau</a:t>
            </a:r>
            <a:endParaRPr lang="de-AT" b="1" dirty="0" smtClean="0">
              <a:solidFill>
                <a:schemeClr val="accent1"/>
              </a:solidFill>
            </a:endParaRPr>
          </a:p>
        </p:txBody>
      </p:sp>
      <p:sp>
        <p:nvSpPr>
          <p:cNvPr id="2" name="Content Placeholder 1"/>
          <p:cNvSpPr>
            <a:spLocks noGrp="1"/>
          </p:cNvSpPr>
          <p:nvPr>
            <p:ph idx="1"/>
          </p:nvPr>
        </p:nvSpPr>
        <p:spPr>
          <a:xfrm>
            <a:off x="1464840" y="1709747"/>
            <a:ext cx="8229600" cy="4776192"/>
          </a:xfrm>
        </p:spPr>
        <p:txBody>
          <a:bodyPr>
            <a:normAutofit/>
          </a:bodyPr>
          <a:lstStyle/>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a:p>
            <a:endParaRPr lang="de-AT" dirty="0" smtClean="0"/>
          </a:p>
          <a:p>
            <a:endParaRPr lang="de-AT" dirty="0"/>
          </a:p>
        </p:txBody>
      </p:sp>
      <p:sp>
        <p:nvSpPr>
          <p:cNvPr id="6"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graphicFrame>
        <p:nvGraphicFramePr>
          <p:cNvPr id="29700" name="Object 3"/>
          <p:cNvGraphicFramePr>
            <a:graphicFrameLocks noChangeAspect="1"/>
          </p:cNvGraphicFramePr>
          <p:nvPr>
            <p:extLst>
              <p:ext uri="{D42A27DB-BD31-4B8C-83A1-F6EECF244321}">
                <p14:modId xmlns:p14="http://schemas.microsoft.com/office/powerpoint/2010/main" val="300660750"/>
              </p:ext>
            </p:extLst>
          </p:nvPr>
        </p:nvGraphicFramePr>
        <p:xfrm>
          <a:off x="1187624" y="1700808"/>
          <a:ext cx="6576590" cy="3852990"/>
        </p:xfrm>
        <a:graphic>
          <a:graphicData uri="http://schemas.openxmlformats.org/presentationml/2006/ole">
            <mc:AlternateContent xmlns:mc="http://schemas.openxmlformats.org/markup-compatibility/2006">
              <mc:Choice xmlns:v="urn:schemas-microsoft-com:vml" Requires="v">
                <p:oleObj spid="_x0000_s3341" name="Photo Editor-Foto" r:id="rId5" imgW="7676190" imgH="4580952" progId="MSPhotoEd.3">
                  <p:embed/>
                </p:oleObj>
              </mc:Choice>
              <mc:Fallback>
                <p:oleObj name="Photo Editor-Foto" r:id="rId5" imgW="7676190" imgH="458095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1700808"/>
                        <a:ext cx="6576590" cy="3852990"/>
                      </a:xfrm>
                      <a:prstGeom prst="rect">
                        <a:avLst/>
                      </a:prstGeom>
                      <a:noFill/>
                      <a:ln>
                        <a:noFill/>
                      </a:ln>
                      <a:effectLst/>
                      <a:extLst/>
                    </p:spPr>
                  </p:pic>
                </p:oleObj>
              </mc:Fallback>
            </mc:AlternateContent>
          </a:graphicData>
        </a:graphic>
      </p:graphicFrame>
      <p:sp>
        <p:nvSpPr>
          <p:cNvPr id="5"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7" name="Textfeld 1"/>
          <p:cNvSpPr txBox="1">
            <a:spLocks noChangeArrowheads="1"/>
          </p:cNvSpPr>
          <p:nvPr/>
        </p:nvSpPr>
        <p:spPr bwMode="auto">
          <a:xfrm>
            <a:off x="1072381" y="177281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a:t>
            </a:r>
            <a:r>
              <a:rPr lang="de-DE" sz="800" dirty="0">
                <a:solidFill>
                  <a:schemeClr val="accent1"/>
                </a:solidFill>
                <a:latin typeface="Corbel" panose="020B0503020204020204" pitchFamily="34" charset="0"/>
              </a:rPr>
              <a:t>via donau</a:t>
            </a:r>
          </a:p>
        </p:txBody>
      </p:sp>
      <p:sp>
        <p:nvSpPr>
          <p:cNvPr id="8" name="Textfeld 14"/>
          <p:cNvSpPr txBox="1"/>
          <p:nvPr/>
        </p:nvSpPr>
        <p:spPr>
          <a:xfrm>
            <a:off x="323528" y="5749868"/>
            <a:ext cx="8496000" cy="540000"/>
          </a:xfrm>
          <a:prstGeom prst="rect">
            <a:avLst/>
          </a:prstGeom>
          <a:noFill/>
          <a:ln w="28575">
            <a:solidFill>
              <a:srgbClr val="189BC4"/>
            </a:solidFill>
          </a:ln>
        </p:spPr>
        <p:txBody>
          <a:bodyPr wrap="square" rtlCol="0" anchor="ctr">
            <a:spAutoFit/>
          </a:bodyPr>
          <a:lstStyle/>
          <a:p>
            <a:pPr>
              <a:lnSpc>
                <a:spcPct val="150000"/>
              </a:lnSpc>
            </a:pPr>
            <a:r>
              <a:rPr lang="de-AT" dirty="0" smtClean="0">
                <a:solidFill>
                  <a:schemeClr val="accent1"/>
                </a:solidFill>
                <a:latin typeface="Corbel" panose="020B0503020204020204" pitchFamily="34" charset="0"/>
              </a:rPr>
              <a:t>	9 Schleusen/Wasserkraftwerke auf </a:t>
            </a:r>
            <a:r>
              <a:rPr lang="de-AT" dirty="0">
                <a:solidFill>
                  <a:schemeClr val="accent1"/>
                </a:solidFill>
                <a:latin typeface="Corbel" panose="020B0503020204020204" pitchFamily="34" charset="0"/>
              </a:rPr>
              <a:t>der österreichischen Donau</a:t>
            </a:r>
          </a:p>
        </p:txBody>
      </p:sp>
      <p:sp>
        <p:nvSpPr>
          <p:cNvPr id="12"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smtClean="0">
                <a:solidFill>
                  <a:schemeClr val="accent1"/>
                </a:solidFill>
                <a:latin typeface="Corbel" panose="020B0503020204020204" pitchFamily="34" charset="0"/>
              </a:rPr>
              <a:t>Quelle: via </a:t>
            </a:r>
            <a:r>
              <a:rPr lang="de-DE" sz="800" dirty="0" err="1" smtClean="0">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0435740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7667</Words>
  <Application>Microsoft Office PowerPoint</Application>
  <PresentationFormat>Bildschirmpräsentation (4:3)</PresentationFormat>
  <Paragraphs>910</Paragraphs>
  <Slides>54</Slides>
  <Notes>53</Notes>
  <HiddenSlides>0</HiddenSlides>
  <MMClips>0</MMClips>
  <ScaleCrop>false</ScaleCrop>
  <HeadingPairs>
    <vt:vector size="8" baseType="variant">
      <vt:variant>
        <vt:lpstr>Verwendete Schriftarten</vt:lpstr>
      </vt:variant>
      <vt:variant>
        <vt:i4>8</vt:i4>
      </vt:variant>
      <vt:variant>
        <vt:lpstr>Design</vt:lpstr>
      </vt:variant>
      <vt:variant>
        <vt:i4>4</vt:i4>
      </vt:variant>
      <vt:variant>
        <vt:lpstr>Eingebettete OLE-Server</vt:lpstr>
      </vt:variant>
      <vt:variant>
        <vt:i4>1</vt:i4>
      </vt:variant>
      <vt:variant>
        <vt:lpstr>Folientitel</vt:lpstr>
      </vt:variant>
      <vt:variant>
        <vt:i4>54</vt:i4>
      </vt:variant>
    </vt:vector>
  </HeadingPairs>
  <TitlesOfParts>
    <vt:vector size="67" baseType="lpstr">
      <vt:lpstr>Arial</vt:lpstr>
      <vt:lpstr>Calibri</vt:lpstr>
      <vt:lpstr>Calibri (Body)</vt:lpstr>
      <vt:lpstr>Corbel</vt:lpstr>
      <vt:lpstr>Courier New</vt:lpstr>
      <vt:lpstr>Symbol</vt:lpstr>
      <vt:lpstr>Wingdings</vt:lpstr>
      <vt:lpstr>ヒラギノ角ゴ Pro W3</vt:lpstr>
      <vt:lpstr>Custom Design</vt:lpstr>
      <vt:lpstr>1_Clarity</vt:lpstr>
      <vt:lpstr>4_Clarity</vt:lpstr>
      <vt:lpstr>2_Clarity</vt:lpstr>
      <vt:lpstr>Photo Editor-Foto</vt:lpstr>
      <vt:lpstr>DONAUSCHIFFFAHRT – Märkte und Stärkung der Wasserstraße</vt:lpstr>
      <vt:lpstr>Warm-Up:  DONAUSCHIFFFAHRT – Märkte und Stärkung der Wasserstraße</vt:lpstr>
      <vt:lpstr>Wie man am besten mit diesem Lehrmaterial arbeitet</vt:lpstr>
      <vt:lpstr>DONAUSCHIFFFAHRT –  Märkte und Stärkung der Wasserstraße</vt:lpstr>
      <vt:lpstr>Donaukorridor Die Wasserstraße Donau</vt:lpstr>
      <vt:lpstr>Donau – Daten und Fakten Die Wasserstraße Donau</vt:lpstr>
      <vt:lpstr>Einteilung der Donau Die Wasserstraße Donau</vt:lpstr>
      <vt:lpstr>Schleusen Die Wasserstraße Donau</vt:lpstr>
      <vt:lpstr>Österreichische Schleusen Die Wasserstraße Donau</vt:lpstr>
      <vt:lpstr>Brücken – Durchfahrtsmöglichkeit Die Wasserstraße Donau</vt:lpstr>
      <vt:lpstr>Brücken – entlang der Donau Die Wasserstraße Donau</vt:lpstr>
      <vt:lpstr>Verfügbarkeit der Donau Die Wasserstraße Donau</vt:lpstr>
      <vt:lpstr>Quiz Die Wasserstraße Donau</vt:lpstr>
      <vt:lpstr>DONAUSCHIFFFAHRT – Märkte und Stärkung der Wasserstraße</vt:lpstr>
      <vt:lpstr>Güterverkehr auf der Donau Markt der Donauschifffahrt</vt:lpstr>
      <vt:lpstr>Güterverkehr der gesamten Donau  in Mio. Tonnen/Jahr  (2017) Markt der Donauschifffahrt</vt:lpstr>
      <vt:lpstr>Güterverkehr auf der Österreichischen Donau 2002-2017 Markt der Donauschifffahrt</vt:lpstr>
      <vt:lpstr>Grenzüberschreitender Güterverkehr im  Österreichischen-Donaukorridor 2017 Markt der Donauschifffahrt</vt:lpstr>
      <vt:lpstr>Güterverkehr der Österreichischen Donau nach Gütergruppen 2017 Markt der Donauschifffahrt</vt:lpstr>
      <vt:lpstr>Güter der Binnenschifffahrt Markt der Donauschifffahrt</vt:lpstr>
      <vt:lpstr>Tourismus auf der Donau Markt der Donauschifffahrt</vt:lpstr>
      <vt:lpstr>Passagiere auf der  Österreichischen Donau 2017 Markt der Donauschifffahrt</vt:lpstr>
      <vt:lpstr>Quiz Markt der Donauschifffahrt</vt:lpstr>
      <vt:lpstr>DONAUSCHIFFFAHRT – Märkte und Stärkung der Wasserstraße</vt:lpstr>
      <vt:lpstr>Stärkung der Donauschifffahrt </vt:lpstr>
      <vt:lpstr>Stärkung der Donauschifffahrt </vt:lpstr>
      <vt:lpstr>Stärkung der Donauschifffahrt </vt:lpstr>
      <vt:lpstr>PowerPoint-Präsentation</vt:lpstr>
      <vt:lpstr>Personalproblematik Stärkung der Donauschifffahrt</vt:lpstr>
      <vt:lpstr>Ausbildungsstandards Stärkung der Donauschifffahrt</vt:lpstr>
      <vt:lpstr>Probleme der Donauschifffahrt Stärkung der Donauschifffahrt</vt:lpstr>
      <vt:lpstr>Generelle Voraussetzungen Stärkung der Donauschifffahrt</vt:lpstr>
      <vt:lpstr>Verkehrspolitischer Rahmen –   auf gesamteuropäischer Ebene Stärkung der Donauschifffahrt</vt:lpstr>
      <vt:lpstr>Verkehrspolitischer Rahmen –  auf gesamteuropäischer Ebene Stärkung der Donauschifffahrt</vt:lpstr>
      <vt:lpstr>Verkehrspolitischer Rahmen – auf österreichischer Ebene Stärkung der Donauschifffahrt</vt:lpstr>
      <vt:lpstr>Problemlösung &amp; Verbesserung Stärkung der Donauschifffahrt</vt:lpstr>
      <vt:lpstr>Problemlösung &amp; Verbesserung Stärkung der Donauschifffahrt</vt:lpstr>
      <vt:lpstr>Problemlösung &amp; Verbesserung Beispiel flussbauliches Gesamtprojekt</vt:lpstr>
      <vt:lpstr>Problemlösung &amp; Verbesserung Stärkung der Donauschifffahrt</vt:lpstr>
      <vt:lpstr>Problemlösung &amp; Verbesserung Stärkung der Donauschifffahrt</vt:lpstr>
      <vt:lpstr>Problemlösung &amp; Verbesserung Stärkung der Donauschifffahrt</vt:lpstr>
      <vt:lpstr>Problemlösung &amp; Verbesserung Stärkung der Donauschifffahrt</vt:lpstr>
      <vt:lpstr>Mangel an Personal – Lösungsansatz Stärkung der Donauschifffahrt</vt:lpstr>
      <vt:lpstr>Ausbildungsstandards – Lösungsansatz Stärkung der Donauschifffahrt</vt:lpstr>
      <vt:lpstr>Quiz Stärkung der Donauschifffahrt</vt:lpstr>
      <vt:lpstr>DONAUSCHIFFFAHRT – Märkte und Stärkung der Wasserstraße</vt:lpstr>
      <vt:lpstr>Kohletransport Transportbeispiele</vt:lpstr>
      <vt:lpstr>Autologistik per Schiff Transportbeispiele</vt:lpstr>
      <vt:lpstr>Windkraftanlagen per Schiff Transportbeispiele</vt:lpstr>
      <vt:lpstr>Quiz Transportbeispiele</vt:lpstr>
      <vt:lpstr>ABC-Liste Abschlussübung</vt:lpstr>
      <vt:lpstr>Quellenverzeichnis</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Lisa Wesp</cp:lastModifiedBy>
  <cp:revision>408</cp:revision>
  <cp:lastPrinted>2018-03-05T10:00:34Z</cp:lastPrinted>
  <dcterms:created xsi:type="dcterms:W3CDTF">2012-09-17T08:31:25Z</dcterms:created>
  <dcterms:modified xsi:type="dcterms:W3CDTF">2018-12-20T08:35:03Z</dcterms:modified>
</cp:coreProperties>
</file>